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76" r:id="rId3"/>
    <p:sldId id="273" r:id="rId4"/>
    <p:sldId id="260" r:id="rId5"/>
    <p:sldId id="259" r:id="rId6"/>
    <p:sldId id="277" r:id="rId7"/>
    <p:sldId id="261" r:id="rId8"/>
    <p:sldId id="274" r:id="rId9"/>
    <p:sldId id="263" r:id="rId10"/>
    <p:sldId id="264" r:id="rId11"/>
    <p:sldId id="265" r:id="rId12"/>
    <p:sldId id="280" r:id="rId13"/>
    <p:sldId id="281" r:id="rId14"/>
    <p:sldId id="278" r:id="rId15"/>
    <p:sldId id="269" r:id="rId16"/>
    <p:sldId id="270" r:id="rId17"/>
    <p:sldId id="271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ad Khan" initials="AK" lastIdx="1" clrIdx="0">
    <p:extLst>
      <p:ext uri="{19B8F6BF-5375-455C-9EA6-DF929625EA0E}">
        <p15:presenceInfo xmlns:p15="http://schemas.microsoft.com/office/powerpoint/2012/main" userId="d2881833c11b32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ad Khan" userId="d2881833c11b32a0" providerId="LiveId" clId="{93F78F1E-E417-42A3-B62A-334D1E2317BD}"/>
    <pc:docChg chg="custSel modSld">
      <pc:chgData name="Azad Khan" userId="d2881833c11b32a0" providerId="LiveId" clId="{93F78F1E-E417-42A3-B62A-334D1E2317BD}" dt="2021-10-21T08:16:32.518" v="60" actId="2711"/>
      <pc:docMkLst>
        <pc:docMk/>
      </pc:docMkLst>
      <pc:sldChg chg="modSp mod">
        <pc:chgData name="Azad Khan" userId="d2881833c11b32a0" providerId="LiveId" clId="{93F78F1E-E417-42A3-B62A-334D1E2317BD}" dt="2021-10-21T08:13:32.949" v="42" actId="122"/>
        <pc:sldMkLst>
          <pc:docMk/>
          <pc:sldMk cId="0" sldId="259"/>
        </pc:sldMkLst>
        <pc:spChg chg="mod">
          <ac:chgData name="Azad Khan" userId="d2881833c11b32a0" providerId="LiveId" clId="{93F78F1E-E417-42A3-B62A-334D1E2317BD}" dt="2021-10-21T08:13:32.949" v="42" actId="122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Azad Khan" userId="d2881833c11b32a0" providerId="LiveId" clId="{93F78F1E-E417-42A3-B62A-334D1E2317BD}" dt="2021-10-21T08:13:23.269" v="39" actId="122"/>
        <pc:sldMkLst>
          <pc:docMk/>
          <pc:sldMk cId="0" sldId="260"/>
        </pc:sldMkLst>
        <pc:spChg chg="mod">
          <ac:chgData name="Azad Khan" userId="d2881833c11b32a0" providerId="LiveId" clId="{93F78F1E-E417-42A3-B62A-334D1E2317BD}" dt="2021-10-21T08:13:23.269" v="39" actId="122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Azad Khan" userId="d2881833c11b32a0" providerId="LiveId" clId="{93F78F1E-E417-42A3-B62A-334D1E2317BD}" dt="2021-10-21T08:13:47.033" v="45" actId="122"/>
        <pc:sldMkLst>
          <pc:docMk/>
          <pc:sldMk cId="0" sldId="263"/>
        </pc:sldMkLst>
        <pc:spChg chg="mod">
          <ac:chgData name="Azad Khan" userId="d2881833c11b32a0" providerId="LiveId" clId="{93F78F1E-E417-42A3-B62A-334D1E2317BD}" dt="2021-10-21T08:13:47.033" v="45" actId="122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Azad Khan" userId="d2881833c11b32a0" providerId="LiveId" clId="{93F78F1E-E417-42A3-B62A-334D1E2317BD}" dt="2021-10-21T08:14:00.997" v="48" actId="122"/>
        <pc:sldMkLst>
          <pc:docMk/>
          <pc:sldMk cId="0" sldId="264"/>
        </pc:sldMkLst>
        <pc:spChg chg="mod">
          <ac:chgData name="Azad Khan" userId="d2881833c11b32a0" providerId="LiveId" clId="{93F78F1E-E417-42A3-B62A-334D1E2317BD}" dt="2021-10-21T08:14:00.997" v="48" actId="122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Azad Khan" userId="d2881833c11b32a0" providerId="LiveId" clId="{93F78F1E-E417-42A3-B62A-334D1E2317BD}" dt="2021-10-21T08:14:26.211" v="51" actId="122"/>
        <pc:sldMkLst>
          <pc:docMk/>
          <pc:sldMk cId="0" sldId="269"/>
        </pc:sldMkLst>
        <pc:spChg chg="mod">
          <ac:chgData name="Azad Khan" userId="d2881833c11b32a0" providerId="LiveId" clId="{93F78F1E-E417-42A3-B62A-334D1E2317BD}" dt="2021-10-21T08:14:26.211" v="51" actId="122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Azad Khan" userId="d2881833c11b32a0" providerId="LiveId" clId="{93F78F1E-E417-42A3-B62A-334D1E2317BD}" dt="2021-10-21T08:14:36.426" v="53" actId="122"/>
        <pc:sldMkLst>
          <pc:docMk/>
          <pc:sldMk cId="0" sldId="270"/>
        </pc:sldMkLst>
        <pc:spChg chg="mod">
          <ac:chgData name="Azad Khan" userId="d2881833c11b32a0" providerId="LiveId" clId="{93F78F1E-E417-42A3-B62A-334D1E2317BD}" dt="2021-10-21T08:14:36.426" v="53" actId="122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Azad Khan" userId="d2881833c11b32a0" providerId="LiveId" clId="{93F78F1E-E417-42A3-B62A-334D1E2317BD}" dt="2021-10-21T08:14:54.196" v="59" actId="20577"/>
        <pc:sldMkLst>
          <pc:docMk/>
          <pc:sldMk cId="0" sldId="271"/>
        </pc:sldMkLst>
        <pc:spChg chg="mod">
          <ac:chgData name="Azad Khan" userId="d2881833c11b32a0" providerId="LiveId" clId="{93F78F1E-E417-42A3-B62A-334D1E2317BD}" dt="2021-10-21T08:14:54.196" v="59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Azad Khan" userId="d2881833c11b32a0" providerId="LiveId" clId="{93F78F1E-E417-42A3-B62A-334D1E2317BD}" dt="2021-10-21T08:13:11.037" v="37" actId="14100"/>
        <pc:sldMkLst>
          <pc:docMk/>
          <pc:sldMk cId="3650695410" sldId="273"/>
        </pc:sldMkLst>
        <pc:spChg chg="mod">
          <ac:chgData name="Azad Khan" userId="d2881833c11b32a0" providerId="LiveId" clId="{93F78F1E-E417-42A3-B62A-334D1E2317BD}" dt="2021-10-21T08:13:11.037" v="37" actId="14100"/>
          <ac:spMkLst>
            <pc:docMk/>
            <pc:sldMk cId="3650695410" sldId="273"/>
            <ac:spMk id="2" creationId="{00000000-0000-0000-0000-000000000000}"/>
          </ac:spMkLst>
        </pc:spChg>
        <pc:spChg chg="mod">
          <ac:chgData name="Azad Khan" userId="d2881833c11b32a0" providerId="LiveId" clId="{93F78F1E-E417-42A3-B62A-334D1E2317BD}" dt="2021-10-21T08:12:46.901" v="34" actId="20577"/>
          <ac:spMkLst>
            <pc:docMk/>
            <pc:sldMk cId="3650695410" sldId="273"/>
            <ac:spMk id="4" creationId="{1F0C06E1-690E-4422-BD78-264432FE20A6}"/>
          </ac:spMkLst>
        </pc:spChg>
      </pc:sldChg>
      <pc:sldChg chg="modSp mod">
        <pc:chgData name="Azad Khan" userId="d2881833c11b32a0" providerId="LiveId" clId="{93F78F1E-E417-42A3-B62A-334D1E2317BD}" dt="2021-10-21T08:16:32.518" v="60" actId="2711"/>
        <pc:sldMkLst>
          <pc:docMk/>
          <pc:sldMk cId="0" sldId="276"/>
        </pc:sldMkLst>
        <pc:spChg chg="mod">
          <ac:chgData name="Azad Khan" userId="d2881833c11b32a0" providerId="LiveId" clId="{93F78F1E-E417-42A3-B62A-334D1E2317BD}" dt="2021-10-21T08:16:32.518" v="60" actId="2711"/>
          <ac:spMkLst>
            <pc:docMk/>
            <pc:sldMk cId="0" sldId="276"/>
            <ac:spMk id="3" creationId="{00000000-0000-0000-0000-000000000000}"/>
          </ac:spMkLst>
        </pc:spChg>
      </pc:sldChg>
    </pc:docChg>
  </pc:docChgLst>
  <pc:docChgLst>
    <pc:chgData name="Azad Khan" userId="d2881833c11b32a0" providerId="LiveId" clId="{EFEE07F8-9CDF-4789-A36F-ABA5ABD6CB0C}"/>
    <pc:docChg chg="modSld">
      <pc:chgData name="Azad Khan" userId="d2881833c11b32a0" providerId="LiveId" clId="{EFEE07F8-9CDF-4789-A36F-ABA5ABD6CB0C}" dt="2021-12-07T19:16:30.382" v="21" actId="20577"/>
      <pc:docMkLst>
        <pc:docMk/>
      </pc:docMkLst>
      <pc:sldChg chg="modSp mod">
        <pc:chgData name="Azad Khan" userId="d2881833c11b32a0" providerId="LiveId" clId="{EFEE07F8-9CDF-4789-A36F-ABA5ABD6CB0C}" dt="2021-12-07T19:16:30.382" v="21" actId="20577"/>
        <pc:sldMkLst>
          <pc:docMk/>
          <pc:sldMk cId="0" sldId="270"/>
        </pc:sldMkLst>
        <pc:spChg chg="mod">
          <ac:chgData name="Azad Khan" userId="d2881833c11b32a0" providerId="LiveId" clId="{EFEE07F8-9CDF-4789-A36F-ABA5ABD6CB0C}" dt="2021-12-07T19:16:30.382" v="21" actId="20577"/>
          <ac:spMkLst>
            <pc:docMk/>
            <pc:sldMk cId="0" sldId="27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60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7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5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16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5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2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0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3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32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5701" y="366013"/>
            <a:ext cx="2463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549335" y="758443"/>
            <a:ext cx="607911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Project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Presentation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IN" sz="2400" b="1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br>
              <a:rPr lang="en-US" sz="2400" b="1" dirty="0">
                <a:latin typeface="Times New Roman"/>
                <a:cs typeface="Times New Roman"/>
              </a:rPr>
            </a:br>
            <a:r>
              <a:rPr lang="en-US" sz="2400" b="1" dirty="0">
                <a:latin typeface="Times New Roman"/>
                <a:cs typeface="Times New Roman"/>
              </a:rPr>
              <a:t>Image Blurring &amp; Deblurring With Noise Removal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6889" y="2375166"/>
            <a:ext cx="2844000" cy="2258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algn="just">
              <a:lnSpc>
                <a:spcPct val="100000"/>
              </a:lnSpc>
              <a:spcBef>
                <a:spcPts val="1670"/>
              </a:spcBef>
            </a:pP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Presented</a:t>
            </a:r>
            <a:r>
              <a:rPr sz="1800" b="1" u="heavy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630"/>
              </a:lnSpc>
              <a:spcBef>
                <a:spcPts val="85"/>
              </a:spcBef>
            </a:pPr>
            <a:r>
              <a:rPr lang="en-US" spc="-15" dirty="0">
                <a:latin typeface="Times New Roman"/>
                <a:cs typeface="Times New Roman"/>
              </a:rPr>
              <a:t>Aryan Tripathi</a:t>
            </a:r>
            <a:r>
              <a:rPr lang="en-IN" sz="1800" spc="5" dirty="0">
                <a:latin typeface="Times New Roman"/>
                <a:cs typeface="Times New Roman"/>
              </a:rPr>
              <a:t> </a:t>
            </a:r>
            <a:r>
              <a:rPr lang="en-IN" spc="5" dirty="0">
                <a:latin typeface="Times New Roman"/>
                <a:cs typeface="Times New Roman"/>
              </a:rPr>
              <a:t>(</a:t>
            </a:r>
            <a:r>
              <a:rPr lang="en-US" spc="5" dirty="0">
                <a:latin typeface="Times New Roman"/>
                <a:cs typeface="Times New Roman"/>
              </a:rPr>
              <a:t>1809710025</a:t>
            </a:r>
            <a:r>
              <a:rPr spc="-10" dirty="0">
                <a:latin typeface="Times New Roman"/>
                <a:cs typeface="Times New Roman"/>
              </a:rPr>
              <a:t>)  </a:t>
            </a:r>
            <a:r>
              <a:rPr lang="en-US" spc="-15" dirty="0">
                <a:latin typeface="Times New Roman"/>
                <a:cs typeface="Times New Roman"/>
              </a:rPr>
              <a:t>Azad Khan</a:t>
            </a:r>
            <a:r>
              <a:rPr spc="5" dirty="0">
                <a:latin typeface="Times New Roman"/>
                <a:cs typeface="Times New Roman"/>
              </a:rPr>
              <a:t> (</a:t>
            </a:r>
            <a:r>
              <a:rPr lang="en-US" spc="5" dirty="0">
                <a:latin typeface="Times New Roman"/>
                <a:cs typeface="Times New Roman"/>
              </a:rPr>
              <a:t>1809710034</a:t>
            </a:r>
            <a:r>
              <a:rPr spc="-10" dirty="0">
                <a:latin typeface="Times New Roman"/>
                <a:cs typeface="Times New Roman"/>
              </a:rPr>
              <a:t>)  </a:t>
            </a:r>
            <a:r>
              <a:rPr lang="en-US" spc="-15" dirty="0" err="1">
                <a:latin typeface="Times New Roman"/>
                <a:cs typeface="Times New Roman"/>
              </a:rPr>
              <a:t>Manjul</a:t>
            </a:r>
            <a:r>
              <a:rPr lang="en-US" spc="-15" dirty="0">
                <a:latin typeface="Times New Roman"/>
                <a:cs typeface="Times New Roman"/>
              </a:rPr>
              <a:t> Mayank</a:t>
            </a:r>
            <a:r>
              <a:rPr spc="5" dirty="0">
                <a:latin typeface="Times New Roman"/>
                <a:cs typeface="Times New Roman"/>
              </a:rPr>
              <a:t> (</a:t>
            </a:r>
            <a:r>
              <a:rPr lang="en-US" spc="5" dirty="0">
                <a:latin typeface="Times New Roman"/>
                <a:cs typeface="Times New Roman"/>
              </a:rPr>
              <a:t>1809710057</a:t>
            </a:r>
            <a:r>
              <a:rPr spc="-10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594360" marR="589280" indent="2540" algn="ctr">
              <a:lnSpc>
                <a:spcPct val="120000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Guided By</a:t>
            </a:r>
            <a:r>
              <a:rPr lang="en-IN"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b="1" dirty="0">
                <a:latin typeface="Times New Roman"/>
                <a:cs typeface="Times New Roman"/>
              </a:rPr>
              <a:t> </a:t>
            </a:r>
            <a:endParaRPr lang="en-IN" sz="1800" b="1" spc="-15" dirty="0">
              <a:latin typeface="Times New Roman"/>
              <a:cs typeface="Times New Roman"/>
            </a:endParaRPr>
          </a:p>
          <a:p>
            <a:pPr marL="594360" marR="589280" indent="2540" algn="ctr">
              <a:lnSpc>
                <a:spcPct val="120000"/>
              </a:lnSpc>
            </a:pPr>
            <a:r>
              <a:rPr lang="en-IN" sz="1800" spc="-15" dirty="0">
                <a:latin typeface="Times New Roman"/>
                <a:cs typeface="Times New Roman"/>
              </a:rPr>
              <a:t>Ms. Arti Ranjan</a:t>
            </a:r>
            <a:endParaRPr lang="en-IN"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439" y="5620702"/>
            <a:ext cx="764984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4650" marR="381000" indent="79121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latin typeface="Times New Roman"/>
                <a:cs typeface="Times New Roman"/>
              </a:rPr>
              <a:t>Department </a:t>
            </a:r>
            <a:r>
              <a:rPr sz="2000" b="1" spc="25" dirty="0">
                <a:latin typeface="Times New Roman"/>
                <a:cs typeface="Times New Roman"/>
              </a:rPr>
              <a:t>of Computer </a:t>
            </a:r>
            <a:r>
              <a:rPr sz="2000" b="1" spc="15" dirty="0">
                <a:latin typeface="Times New Roman"/>
                <a:cs typeface="Times New Roman"/>
              </a:rPr>
              <a:t>Science </a:t>
            </a:r>
            <a:r>
              <a:rPr sz="2000" b="1" spc="20" dirty="0">
                <a:latin typeface="Times New Roman"/>
                <a:cs typeface="Times New Roman"/>
              </a:rPr>
              <a:t>&amp; Engineering  </a:t>
            </a:r>
            <a:r>
              <a:rPr sz="2000" b="1" spc="15" dirty="0">
                <a:latin typeface="Times New Roman"/>
                <a:cs typeface="Times New Roman"/>
              </a:rPr>
              <a:t>Galgotias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College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Times New Roman"/>
                <a:cs typeface="Times New Roman"/>
              </a:rPr>
              <a:t>of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Engineering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&amp;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Technology</a:t>
            </a:r>
            <a:r>
              <a:rPr sz="2000" b="1" spc="-23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,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Greater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Times New Roman"/>
                <a:cs typeface="Times New Roman"/>
              </a:rPr>
              <a:t>Noida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30" dirty="0">
                <a:latin typeface="Times New Roman"/>
                <a:cs typeface="Times New Roman"/>
              </a:rPr>
              <a:t>Dr.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A.P.J.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Abdul</a:t>
            </a:r>
            <a:r>
              <a:rPr sz="2000" b="1" spc="-235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Times New Roman"/>
                <a:cs typeface="Times New Roman"/>
              </a:rPr>
              <a:t>Kalam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Technical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University,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Lucknow,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Uttar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Pradesh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4742" y="4831081"/>
            <a:ext cx="574675" cy="573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58200" cy="14933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3200" dirty="0">
                <a:latin typeface="Times New Roman"/>
                <a:cs typeface="Times New Roman"/>
              </a:rPr>
              <a:t>Implementation</a:t>
            </a:r>
            <a:br>
              <a:rPr lang="en-US" sz="3200" dirty="0">
                <a:latin typeface="Times New Roman"/>
                <a:cs typeface="Times New Roman"/>
              </a:rPr>
            </a:br>
            <a:br>
              <a:rPr lang="en-US" sz="3200" dirty="0">
                <a:latin typeface="Times New Roman"/>
                <a:cs typeface="Times New Roman"/>
              </a:rPr>
            </a:b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" name="Picture 2" descr="i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90800"/>
            <a:ext cx="7132939" cy="2690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990601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The SRCNN architecture has a total of three </a:t>
            </a:r>
            <a:r>
              <a:rPr lang="en-US" dirty="0" err="1"/>
              <a:t>Convolutional</a:t>
            </a:r>
            <a:r>
              <a:rPr lang="en-US" dirty="0"/>
              <a:t> layers. The following two figures summarize the architecture of SRCNN.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327343"/>
            <a:ext cx="7769225" cy="4940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dirty="0"/>
              <a:t>1. </a:t>
            </a:r>
            <a:r>
              <a:rPr lang="en-US" sz="2000" b="1" dirty="0"/>
              <a:t>Patch extraction and representation</a:t>
            </a:r>
            <a:r>
              <a:rPr lang="en-US" sz="2000" dirty="0"/>
              <a:t>: This operation extracts (overlapping) patches from the low-resolution image and represents each patch as a high-dimensional vector. These vectors comprise a set of feature maps, of which the number equals to the dimensionality of the vectors.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2. </a:t>
            </a:r>
            <a:r>
              <a:rPr lang="en-US" sz="2000" b="1" dirty="0"/>
              <a:t>Non-linear mapping: </a:t>
            </a:r>
            <a:r>
              <a:rPr lang="en-US" sz="2000" dirty="0"/>
              <a:t>This operation nonlinearly maps each high-dimensional vector onto another high-dimensional vector. Each mapped vector is conceptually the representation of a high-resolution patch. These vectors comprise another set of feature maps.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3.</a:t>
            </a:r>
            <a:r>
              <a:rPr lang="en-US" sz="2000" b="1" dirty="0"/>
              <a:t> Reconstruction: </a:t>
            </a:r>
            <a:r>
              <a:rPr lang="en-US" sz="2000" dirty="0"/>
              <a:t>This operation aggregates the above high-resolution patch-wise representations to generate the final high-resolution image. This image is expected to be similar to the ground truth 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473B-7AB9-4EF6-B531-A8329F051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816" y="-142406"/>
            <a:ext cx="6620968" cy="861420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Output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CF2C87-9628-4BAB-B8ED-5F9D31BB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89" y="3943350"/>
            <a:ext cx="3945021" cy="2076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98A233-EF4F-44A9-973F-BBF61F2776E3}"/>
              </a:ext>
            </a:extLst>
          </p:cNvPr>
          <p:cNvSpPr txBox="1"/>
          <p:nvPr/>
        </p:nvSpPr>
        <p:spPr>
          <a:xfrm>
            <a:off x="35052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10 epochs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06365-66B1-47F6-9B2A-50FB59C7239C}"/>
              </a:ext>
            </a:extLst>
          </p:cNvPr>
          <p:cNvSpPr txBox="1"/>
          <p:nvPr/>
        </p:nvSpPr>
        <p:spPr>
          <a:xfrm>
            <a:off x="2599488" y="6078751"/>
            <a:ext cx="433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40 epochs(Deblurred Image)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04682-9D55-4774-943C-D4BE1029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88" y="943923"/>
            <a:ext cx="3945021" cy="20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6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D7DC-63BC-42A2-BDEA-961E3C2A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0" y="152400"/>
            <a:ext cx="2538579" cy="86142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1A03C-7E8F-4D5B-9513-6CF1D257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49" y="1600200"/>
            <a:ext cx="5600701" cy="39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5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3895-306A-412C-B7DF-D932BC727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516" y="304800"/>
            <a:ext cx="6620968" cy="1043582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Future scope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74B24-10FF-48D3-A6CA-AF513FC31EF1}"/>
              </a:ext>
            </a:extLst>
          </p:cNvPr>
          <p:cNvSpPr txBox="1"/>
          <p:nvPr/>
        </p:nvSpPr>
        <p:spPr>
          <a:xfrm>
            <a:off x="609600" y="19812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We intend to expand our approach to other image deblurring applications in the future, such as deblurring videos, out-of-focus deblurring, and so on.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20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10" y="457200"/>
            <a:ext cx="80740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b="1" spc="20" dirty="0">
                <a:latin typeface="Times New Roman"/>
                <a:cs typeface="Times New Roman"/>
              </a:rPr>
              <a:t>C</a:t>
            </a:r>
            <a:r>
              <a:rPr sz="3200" b="1" spc="-40" dirty="0">
                <a:latin typeface="Times New Roman"/>
                <a:cs typeface="Times New Roman"/>
              </a:rPr>
              <a:t>o</a:t>
            </a:r>
            <a:r>
              <a:rPr sz="3200" b="1" spc="10" dirty="0">
                <a:latin typeface="Times New Roman"/>
                <a:cs typeface="Times New Roman"/>
              </a:rPr>
              <a:t>nclu</a:t>
            </a:r>
            <a:r>
              <a:rPr sz="3200" b="1" spc="30" dirty="0">
                <a:latin typeface="Times New Roman"/>
                <a:cs typeface="Times New Roman"/>
              </a:rPr>
              <a:t>s</a:t>
            </a:r>
            <a:r>
              <a:rPr sz="3200" b="1" spc="5" dirty="0">
                <a:latin typeface="Times New Roman"/>
                <a:cs typeface="Times New Roman"/>
              </a:rPr>
              <a:t>i</a:t>
            </a:r>
            <a:r>
              <a:rPr sz="3200" b="1" spc="-25" dirty="0">
                <a:latin typeface="Times New Roman"/>
                <a:cs typeface="Times New Roman"/>
              </a:rPr>
              <a:t>o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671" y="1447800"/>
            <a:ext cx="7400290" cy="30867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2700" algn="just">
              <a:lnSpc>
                <a:spcPct val="95800"/>
              </a:lnSpc>
              <a:spcBef>
                <a:spcPts val="880"/>
              </a:spcBef>
            </a:pPr>
            <a:r>
              <a:rPr lang="en-US" sz="2000" dirty="0"/>
              <a:t>We have presented a novel deep learning approach for single image super-resolution (SR). The proposed approach, SRCNN, learns an end-to-end mapping between low- and high-resolution images, with little extra pre/post-processing beyond the optimization. The SRCNN has achieved superior performance with a lightweight structure than the state-of-the-art methods. </a:t>
            </a:r>
          </a:p>
          <a:p>
            <a:pPr marL="12700" marR="12700" algn="just">
              <a:lnSpc>
                <a:spcPct val="95800"/>
              </a:lnSpc>
              <a:spcBef>
                <a:spcPts val="880"/>
              </a:spcBef>
            </a:pPr>
            <a:r>
              <a:rPr lang="en-US" sz="2000" dirty="0"/>
              <a:t>We conjecture that additional performance can be further gained by exploring more hidden layers/filters in the network, and different training strategies.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437" y="510793"/>
            <a:ext cx="7802563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b="1" spc="20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95" dirty="0">
                <a:latin typeface="Times New Roman"/>
                <a:cs typeface="Times New Roman"/>
              </a:rPr>
              <a:t>f</a:t>
            </a:r>
            <a:r>
              <a:rPr sz="3200" b="1" spc="10" dirty="0">
                <a:latin typeface="Times New Roman"/>
                <a:cs typeface="Times New Roman"/>
              </a:rPr>
              <a:t>e</a:t>
            </a:r>
            <a:r>
              <a:rPr sz="3200" b="1" spc="-80" dirty="0">
                <a:latin typeface="Times New Roman"/>
                <a:cs typeface="Times New Roman"/>
              </a:rPr>
              <a:t>r</a:t>
            </a:r>
            <a:r>
              <a:rPr sz="3200" b="1" spc="10" dirty="0">
                <a:latin typeface="Times New Roman"/>
                <a:cs typeface="Times New Roman"/>
              </a:rPr>
              <a:t>enc</a:t>
            </a:r>
            <a:r>
              <a:rPr sz="3200" b="1" spc="-5" dirty="0">
                <a:latin typeface="Times New Roman"/>
                <a:cs typeface="Times New Roman"/>
              </a:rPr>
              <a:t>e</a:t>
            </a:r>
            <a:r>
              <a:rPr sz="3200" b="1" spc="10" dirty="0"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387" y="1045449"/>
            <a:ext cx="7769225" cy="5556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Sun, Y., Chen, Y., Wang, X., Tang, X.: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face representation by joint identification-verification. In: Advances in Neural Information Processing Systems. pp. 1988–1996 (2014)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Szegedy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Reed, S., Erhan, D.,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Anguelov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Scalable, high-quality object detection.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arXiv:1412.1441 (2014)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Timofte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De Smet, V., Van Gool, L.: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Anchored neighborhood regression for fast example-based super-resolution. In: IEEE International Conference on Computer Vision. pp. 1920–1927 (2013)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Timofte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De Smet, V., Van Gool, L.: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A+: Adjusted anchored neighborhood regression for fast super-resolution. In: IEEE Asian Conference on Computer Vision (2014)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C.Y., Huang, J.B., Yang, M.H.: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Exploiting self-similarities for single frame supe-resolution. In: IEEE Asian Conference on Computer Vision, pp. 497–510 (2010)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C.Y., Ma, C., Yang, M.H.: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Single-image super-resolution: A benchmark. In: European Conference on Computer Vision, pp. 372–386 (2014)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J., Lin, Z., Cohen, S.: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Fast image super-resolution based on in-place example regression. In: IEEE Conference on Computer Vision and Pattern Recognition. pp. 1059–1066 (2013)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8278290" cy="3245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10"/>
              </a:spcBef>
            </a:pPr>
            <a:br>
              <a:rPr lang="en-US" spc="5" dirty="0"/>
            </a:br>
            <a:br>
              <a:rPr lang="en-IN" spc="5" dirty="0"/>
            </a:br>
            <a:br>
              <a:rPr lang="en-IN" spc="5" dirty="0"/>
            </a:br>
            <a:br>
              <a:rPr lang="en-IN" spc="5" dirty="0"/>
            </a:br>
            <a:r>
              <a:rPr spc="5" dirty="0"/>
              <a:t>Thank</a:t>
            </a:r>
            <a:r>
              <a:rPr spc="-155" dirty="0"/>
              <a:t> </a:t>
            </a:r>
            <a:r>
              <a:rPr spc="-5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1436"/>
            <a:ext cx="134175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15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t</a:t>
            </a:r>
            <a:r>
              <a:rPr sz="3200" b="1" spc="5" dirty="0">
                <a:latin typeface="Times New Roman"/>
                <a:cs typeface="Times New Roman"/>
              </a:rPr>
              <a:t>li</a:t>
            </a:r>
            <a:r>
              <a:rPr sz="3200" b="1" spc="25" dirty="0">
                <a:latin typeface="Times New Roman"/>
                <a:cs typeface="Times New Roman"/>
              </a:rPr>
              <a:t>n</a:t>
            </a:r>
            <a:r>
              <a:rPr sz="3200" b="1" spc="1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" y="1453463"/>
            <a:ext cx="4445000" cy="440761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cs typeface="Times New Roman"/>
              </a:rPr>
              <a:t>Introduction</a:t>
            </a:r>
            <a:endParaRPr sz="240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30" dirty="0">
                <a:cs typeface="Times New Roman"/>
              </a:rPr>
              <a:t>Abstract</a:t>
            </a:r>
            <a:endParaRPr sz="240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cs typeface="Times New Roman"/>
              </a:rPr>
              <a:t>Problem</a:t>
            </a:r>
            <a:r>
              <a:rPr sz="2400" spc="-190" dirty="0">
                <a:cs typeface="Times New Roman"/>
              </a:rPr>
              <a:t> </a:t>
            </a:r>
            <a:r>
              <a:rPr sz="2400" spc="-30" dirty="0">
                <a:cs typeface="Times New Roman"/>
              </a:rPr>
              <a:t>Statement</a:t>
            </a:r>
            <a:endParaRPr lang="en-US" sz="2400" spc="-3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30" dirty="0">
                <a:cs typeface="Times New Roman"/>
              </a:rPr>
              <a:t>Drawbacks of Existing System</a:t>
            </a:r>
            <a:endParaRPr sz="240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cs typeface="Times New Roman"/>
              </a:rPr>
              <a:t>Proposed </a:t>
            </a:r>
            <a:r>
              <a:rPr sz="2400" spc="-75" dirty="0">
                <a:cs typeface="Times New Roman"/>
              </a:rPr>
              <a:t>Work</a:t>
            </a:r>
            <a:endParaRPr sz="240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cs typeface="Times New Roman"/>
              </a:rPr>
              <a:t>System</a:t>
            </a:r>
            <a:r>
              <a:rPr sz="2400" spc="60" dirty="0">
                <a:cs typeface="Times New Roman"/>
              </a:rPr>
              <a:t> </a:t>
            </a:r>
            <a:r>
              <a:rPr sz="2400" spc="-35" dirty="0">
                <a:cs typeface="Times New Roman"/>
              </a:rPr>
              <a:t>Design</a:t>
            </a:r>
            <a:endParaRPr sz="240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0" dirty="0">
                <a:cs typeface="Times New Roman"/>
              </a:rPr>
              <a:t>Implementation</a:t>
            </a:r>
            <a:endParaRPr sz="240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cs typeface="Times New Roman"/>
              </a:rPr>
              <a:t>Conclusion</a:t>
            </a:r>
            <a:endParaRPr sz="2400" dirty="0"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5" dirty="0">
                <a:cs typeface="Times New Roman"/>
              </a:rPr>
              <a:t>References</a:t>
            </a:r>
            <a:endParaRPr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800" y="304800"/>
            <a:ext cx="842976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b="1" spc="-5" dirty="0"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1" y="2057401"/>
            <a:ext cx="1905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30"/>
              </a:spcBef>
              <a:tabLst>
                <a:tab pos="355600" algn="l"/>
                <a:tab pos="356235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990600"/>
            <a:ext cx="708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Image blur is used to make an image smooth in which edges are not observed.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Image de-blurring is a process, which is used to make pictures sharp and useful by using mathematical model. Image de-blurring have wide applications from consumer photography.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Image  blur is also caused either by the camera motion or by the object motion or focusing inaccuracy.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While taking picture (time of capturing), noise may occur as because of Focus blurring.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Blurring due to camera motion when we zoom an image it produce blurred image with loss of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Blurring in image is also caused by inaccurate focusing on any object.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 to get the best quality image with sharp edges we will use machine learning algorithm (SRCNN) for </a:t>
            </a:r>
            <a:r>
              <a:rPr lang="en-US" dirty="0" err="1"/>
              <a:t>deblurring</a:t>
            </a:r>
            <a:r>
              <a:rPr lang="en-US" dirty="0"/>
              <a:t> of the image.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9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504800"/>
            <a:ext cx="8229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200" b="1" spc="-10" dirty="0">
                <a:latin typeface="Times New Roman"/>
                <a:cs typeface="Times New Roman"/>
              </a:rPr>
              <a:t>Abstract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050785"/>
            <a:ext cx="65532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/>
            <a:endParaRPr lang="en-US" sz="14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40681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dirty="0"/>
              <a:t>     We propose a deep learning method for image super resolution (SR). Our method directly learns an end-to-end mapping between the low/high-resolution images.</a:t>
            </a:r>
          </a:p>
          <a:p>
            <a:pPr marL="342900" indent="-342900" algn="just"/>
            <a:r>
              <a:rPr lang="en-US" dirty="0"/>
              <a:t>      Unlike traditional methods that handle each component separately, our method jointly optimizes all layers. Our deep CNN has a lightweight structure, yet demonstrates state-of-the-art restoration quality, and achieves fast speed for practical on-line usage.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4" y="146938"/>
            <a:ext cx="79978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US" sz="3200" b="1" spc="35" dirty="0">
                <a:latin typeface="Times New Roman"/>
                <a:cs typeface="Times New Roman"/>
              </a:rPr>
              <a:t>Problem Statement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219200"/>
            <a:ext cx="7616825" cy="10400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1600" dirty="0"/>
          </a:p>
          <a:p>
            <a:pPr marL="297815" marR="5080" indent="-285750"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en-US" sz="1600" dirty="0"/>
          </a:p>
          <a:p>
            <a:pPr marL="12065" marR="5080">
              <a:spcBef>
                <a:spcPts val="130"/>
              </a:spcBef>
              <a:tabLst>
                <a:tab pos="355600" algn="l"/>
                <a:tab pos="356235" algn="l"/>
              </a:tabLst>
            </a:pPr>
            <a:endParaRPr lang="en-US" sz="1600" dirty="0"/>
          </a:p>
          <a:p>
            <a:pPr marL="12065" marR="5080">
              <a:spcBef>
                <a:spcPts val="130"/>
              </a:spcBef>
              <a:tabLst>
                <a:tab pos="355600" algn="l"/>
                <a:tab pos="356235" algn="l"/>
              </a:tabLst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3716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Image blur is difficult to avoid in many situations and can often ruin a photograph.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Image de-blurring is a process, which is used to make pictures sharp and useful by using mathematical model. Image de-blurring have wide applications from consumer photography.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E.g</a:t>
            </a:r>
            <a:r>
              <a:rPr lang="en-US" dirty="0">
                <a:latin typeface="+mj-lt"/>
              </a:rPr>
              <a:t>., remove motion blur due to camera shake, to radar imaging and tomography.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For effectual analysis and diagnosis of medical images, image de-blurring is the essential step. While acquiring, medical images usually get corrupted by noise and blur.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6629400" cy="662582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Drawback of Existing System: </a:t>
            </a:r>
            <a:r>
              <a:rPr lang="en-US" sz="3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76401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Performance Issues (Accuracy)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Suffers from High Computational Complexity (Complex   Mathematical Formulae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Display poor results concerning the variability of blurring filters and noise of images.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Previous approaches rely heavily on certain assumptions about the properties of the original de-convoluted image.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571437"/>
            <a:ext cx="7159625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Times New Roman"/>
                <a:cs typeface="Times New Roman"/>
              </a:rPr>
              <a:t>Proposed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lang="en-US" sz="3200" b="1" spc="-15" dirty="0">
                <a:latin typeface="Times New Roman"/>
                <a:cs typeface="Times New Roman"/>
              </a:rPr>
              <a:t>System and its Advantages: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B4CA06-DABD-45C6-9EAC-3CE030B9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400"/>
            <a:ext cx="7924800" cy="532118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sz="1800" dirty="0"/>
              <a:t>The goal of this project, Image </a:t>
            </a:r>
            <a:r>
              <a:rPr lang="en-IN" sz="1800" dirty="0" err="1"/>
              <a:t>Deblurring</a:t>
            </a:r>
            <a:r>
              <a:rPr lang="en-IN" sz="1800" dirty="0"/>
              <a:t> is to recover a high resolution image (de-blurred image) from a low resolution input (blurred image). To accomplish this goal, we will be deploying super-resolution </a:t>
            </a:r>
            <a:r>
              <a:rPr lang="en-IN" sz="1800" dirty="0" err="1"/>
              <a:t>convolutional</a:t>
            </a:r>
            <a:r>
              <a:rPr lang="en-IN" sz="1800" dirty="0"/>
              <a:t> neural network (SRCNN)</a:t>
            </a:r>
            <a:br>
              <a:rPr lang="en-IN" sz="1800" dirty="0"/>
            </a:br>
            <a:br>
              <a:rPr lang="en-IN" sz="1800" dirty="0"/>
            </a:br>
            <a:r>
              <a:rPr lang="en-US" sz="1800" dirty="0"/>
              <a:t>The mapping is represented as a deep </a:t>
            </a:r>
            <a:r>
              <a:rPr lang="en-US" sz="1800" dirty="0" err="1"/>
              <a:t>convolutional</a:t>
            </a:r>
            <a:r>
              <a:rPr lang="en-US" sz="1800" dirty="0"/>
              <a:t> neural network (CNN) that takes: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</a:t>
            </a:r>
            <a:r>
              <a:rPr lang="en-US" sz="1800" b="1" dirty="0"/>
              <a:t>Input</a:t>
            </a:r>
            <a:r>
              <a:rPr lang="en-US" sz="1800" dirty="0"/>
              <a:t>:  low-resolution image (Blurred and noisy image) </a:t>
            </a:r>
            <a:br>
              <a:rPr lang="en-US" sz="1800" dirty="0"/>
            </a:br>
            <a:r>
              <a:rPr lang="en-US" sz="1800" dirty="0"/>
              <a:t>      </a:t>
            </a:r>
            <a:r>
              <a:rPr lang="en-US" sz="1800" b="1" dirty="0"/>
              <a:t>Output</a:t>
            </a:r>
            <a:r>
              <a:rPr lang="en-US" sz="1800" dirty="0"/>
              <a:t>: high-resolution image (</a:t>
            </a:r>
            <a:r>
              <a:rPr lang="en-US" sz="1800" dirty="0" err="1"/>
              <a:t>Deblurred</a:t>
            </a:r>
            <a:r>
              <a:rPr lang="en-US" sz="1800" dirty="0"/>
              <a:t> image)</a:t>
            </a:r>
            <a:br>
              <a:rPr lang="en-US" sz="1800" dirty="0"/>
            </a:br>
            <a:br>
              <a:rPr lang="en-IN" sz="1800" dirty="0"/>
            </a:br>
            <a:br>
              <a:rPr lang="en-IN" sz="1800" dirty="0"/>
            </a:br>
            <a:r>
              <a:rPr lang="en-IN" sz="1800" b="1" dirty="0"/>
              <a:t>ADVANTAGES</a:t>
            </a:r>
            <a:r>
              <a:rPr lang="en-IN" sz="1800" dirty="0"/>
              <a:t>: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Overcome the drawbacks of existing or traditional researches.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Proven High Accuracy.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Memory and Time Efficient.</a:t>
            </a: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endParaRPr lang="en-IN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702398-CAF6-4756-A469-4A5FE633B2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464560" y="6638805"/>
            <a:ext cx="2205612" cy="6591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ACAC45-087F-4192-BA48-61E4404542F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162800" y="6499109"/>
            <a:ext cx="2201378" cy="6591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78057D-69D0-4816-A43A-78D447565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1400" y="6629400"/>
            <a:ext cx="2199658" cy="5762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76666C-265B-4CC1-928D-938CEF589E5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418439" y="6528405"/>
            <a:ext cx="2202571" cy="659189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Screenshot (15).png"/>
          <p:cNvPicPr>
            <a:picLocks noGrp="1" noChangeAspect="1"/>
          </p:cNvPicPr>
          <p:nvPr>
            <p:ph type="pic" idx="21"/>
          </p:nvPr>
        </p:nvPicPr>
        <p:blipFill>
          <a:blip r:embed="rId2" cstate="print"/>
          <a:srcRect l="9861" r="9861"/>
          <a:stretch>
            <a:fillRect/>
          </a:stretch>
        </p:blipFill>
        <p:spPr>
          <a:xfrm>
            <a:off x="2133600" y="1752600"/>
            <a:ext cx="4876800" cy="3380650"/>
          </a:xfrm>
          <a:prstGeom prst="roundRect">
            <a:avLst>
              <a:gd name="adj" fmla="val 0"/>
            </a:avLst>
          </a:prstGeom>
        </p:spPr>
      </p:pic>
      <p:sp>
        <p:nvSpPr>
          <p:cNvPr id="6" name="TextBox 5"/>
          <p:cNvSpPr txBox="1"/>
          <p:nvPr/>
        </p:nvSpPr>
        <p:spPr>
          <a:xfrm>
            <a:off x="2362200" y="1371600"/>
            <a:ext cx="22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1371600"/>
            <a:ext cx="285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De-blurred image</a:t>
            </a:r>
          </a:p>
        </p:txBody>
      </p:sp>
    </p:spTree>
    <p:extLst>
      <p:ext uri="{BB962C8B-B14F-4D97-AF65-F5344CB8AC3E}">
        <p14:creationId xmlns:p14="http://schemas.microsoft.com/office/powerpoint/2010/main" val="105046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00638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3200" b="1" spc="15" dirty="0">
                <a:latin typeface="Times New Roman"/>
                <a:cs typeface="Times New Roman"/>
              </a:rPr>
              <a:t>System</a:t>
            </a:r>
            <a:r>
              <a:rPr sz="3200" b="1" spc="-245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Design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16455"/>
            <a:ext cx="4239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tabLst>
                <a:tab pos="355600" algn="l"/>
                <a:tab pos="356235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shot (1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362200"/>
            <a:ext cx="2819400" cy="18075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57400" y="3276600"/>
            <a:ext cx="5334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743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Image(Low </a:t>
            </a:r>
            <a:r>
              <a:rPr lang="en-US" dirty="0" err="1"/>
              <a:t>Resulation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91200" y="3352800"/>
            <a:ext cx="609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3241" y="2971800"/>
            <a:ext cx="237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Deblurred</a:t>
            </a:r>
            <a:r>
              <a:rPr lang="en-US" dirty="0"/>
              <a:t> Image(High </a:t>
            </a:r>
            <a:r>
              <a:rPr lang="en-US" dirty="0" err="1"/>
              <a:t>Resulation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986</TotalTime>
  <Words>1141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Century Gothic</vt:lpstr>
      <vt:lpstr>Times New Roman</vt:lpstr>
      <vt:lpstr>Wingdings 3</vt:lpstr>
      <vt:lpstr>Ion</vt:lpstr>
      <vt:lpstr>Project Presentation on  Image Blurring &amp; Deblurring With Noise Removal</vt:lpstr>
      <vt:lpstr>Outline</vt:lpstr>
      <vt:lpstr>Introduction</vt:lpstr>
      <vt:lpstr>Abstract</vt:lpstr>
      <vt:lpstr>Problem Statement</vt:lpstr>
      <vt:lpstr>Drawback of Existing System:  </vt:lpstr>
      <vt:lpstr>The goal of this project, Image Deblurring is to recover a high resolution image (de-blurred image) from a low resolution input (blurred image). To accomplish this goal, we will be deploying super-resolution convolutional neural network (SRCNN)  The mapping is represented as a deep convolutional neural network (CNN) that takes:        Input:  low-resolution image (Blurred and noisy image)        Output: high-resolution image (Deblurred image)   ADVANTAGES:  Overcome the drawbacks of existing or traditional researches.  Proven High Accuracy.  Memory and Time Efficient.   </vt:lpstr>
      <vt:lpstr>PowerPoint Presentation</vt:lpstr>
      <vt:lpstr>System Design</vt:lpstr>
      <vt:lpstr>Implementation  </vt:lpstr>
      <vt:lpstr>1. Patch extraction and representation: This operation extracts (overlapping) patches from the low-resolution image and represents each patch as a high-dimensional vector. These vectors comprise a set of feature maps, of which the number equals to the dimensionality of the vectors.   2. Non-linear mapping: This operation nonlinearly maps each high-dimensional vector onto another high-dimensional vector. Each mapped vector is conceptually the representation of a high-resolution patch. These vectors comprise another set of feature maps.   3. Reconstruction: This operation aggregates the above high-resolution patch-wise representations to generate the final high-resolution image. This image is expected to be similar to the ground truth .</vt:lpstr>
      <vt:lpstr>                          Output</vt:lpstr>
      <vt:lpstr>Loss Function</vt:lpstr>
      <vt:lpstr>                     Future scope</vt:lpstr>
      <vt:lpstr>Conclusion</vt:lpstr>
      <vt:lpstr>References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</dc:title>
  <dc:creator>azad</dc:creator>
  <cp:lastModifiedBy>Azad Khan</cp:lastModifiedBy>
  <cp:revision>37</cp:revision>
  <dcterms:created xsi:type="dcterms:W3CDTF">2021-10-05T12:13:40Z</dcterms:created>
  <dcterms:modified xsi:type="dcterms:W3CDTF">2022-04-08T06:11:33Z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2019-03-08T00:00:00Z</vt:filetime>
  </property>
  <property fmtid="{D5CDD505-2E9C-101B-9397-08002B2CF9AE}" pid="3" name="Creator">
    <vt:lpwstr>PDFium</vt:lpwstr>
  </property>
  <property fmtid="{D5CDD505-2E9C-101B-9397-08002B2CF9AE}" pid="4" name="LastSaved">
    <vt:filetime>2021-10-05T00:00:00Z</vt:filetime>
  </property>
</Properties>
</file>