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1" r:id="rId4"/>
    <p:sldId id="260" r:id="rId5"/>
    <p:sldId id="259" r:id="rId6"/>
    <p:sldId id="256"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98E7-3967-309D-0649-381C66A652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459E2DD-93C7-5FF8-72A8-A60713A01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FCB39D-542D-D404-2933-E3B7F0632498}"/>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5" name="Footer Placeholder 4">
            <a:extLst>
              <a:ext uri="{FF2B5EF4-FFF2-40B4-BE49-F238E27FC236}">
                <a16:creationId xmlns:a16="http://schemas.microsoft.com/office/drawing/2014/main" id="{A2B57C38-EF2E-B05F-A4A1-0AC325289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1E331-49C9-BF30-ECA8-FF0A507E125E}"/>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31199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9F0C-8835-729B-BA3F-5594E2D5CB6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DCEE5C-F7E5-3DA5-30B0-535FE440E2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80FA10-1683-B46B-AD48-E28E49FCC692}"/>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5" name="Footer Placeholder 4">
            <a:extLst>
              <a:ext uri="{FF2B5EF4-FFF2-40B4-BE49-F238E27FC236}">
                <a16:creationId xmlns:a16="http://schemas.microsoft.com/office/drawing/2014/main" id="{4E4CCD3F-B9C0-6911-EF93-A872C874C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D6D81-F8A0-D30B-B6FD-DE0DA67AC081}"/>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1764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D90C1-5D4F-C94C-4C72-0C267D1D798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436F51-0B2A-1338-34B6-955B33EF2C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7368C8-8C07-43B4-9AF6-578883D610A9}"/>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5" name="Footer Placeholder 4">
            <a:extLst>
              <a:ext uri="{FF2B5EF4-FFF2-40B4-BE49-F238E27FC236}">
                <a16:creationId xmlns:a16="http://schemas.microsoft.com/office/drawing/2014/main" id="{51832EB8-0495-2201-5D0C-ECEA27B50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E9915-B99E-4AC3-D4DC-813BA1B0F1C6}"/>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178584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FB68-3C0B-1712-779A-371647E99E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BBE9C7-1B07-EEA9-1E85-28C5EA5E82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193910-7F7F-9F61-4708-335D1AF35D8E}"/>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5" name="Footer Placeholder 4">
            <a:extLst>
              <a:ext uri="{FF2B5EF4-FFF2-40B4-BE49-F238E27FC236}">
                <a16:creationId xmlns:a16="http://schemas.microsoft.com/office/drawing/2014/main" id="{4714CCF3-4BF7-5419-5F67-CB64094B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6CDA3-4AE7-9FDD-EA5B-44ACA4175D3A}"/>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252892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5B43-0A8C-195F-C8C2-CD94C2ACFDA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F97F6F8-08BF-6D32-D29B-BD20C75018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EF2B97-5F78-5680-907A-24089C39F01D}"/>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5" name="Footer Placeholder 4">
            <a:extLst>
              <a:ext uri="{FF2B5EF4-FFF2-40B4-BE49-F238E27FC236}">
                <a16:creationId xmlns:a16="http://schemas.microsoft.com/office/drawing/2014/main" id="{A6F328B5-1A9E-D515-ACF4-977811C49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7B9B5-7ABE-7D60-0DD2-B0D25EE2F29D}"/>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40011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DB32-9F25-98CB-DF55-D50FA981C0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785E47-EAD4-968B-6646-4E6850ADA3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E24F90-0927-D837-04BE-4D721A94DD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089843-4687-C34E-D4B4-0B3DF5832CFA}"/>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6" name="Footer Placeholder 5">
            <a:extLst>
              <a:ext uri="{FF2B5EF4-FFF2-40B4-BE49-F238E27FC236}">
                <a16:creationId xmlns:a16="http://schemas.microsoft.com/office/drawing/2014/main" id="{8576A390-094C-B9B9-BF7C-F6048C3CB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6DC82-8294-50CF-08E2-9842DFF90C7A}"/>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6227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C7C-502B-B329-AF65-1AF7F0E020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64E6DAF-FFFC-8CEF-66D3-EF955B405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A44869-A780-444F-F8FD-826D2083FF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85D4E23-C437-6020-9811-D4C10034D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05F5AD-C25F-6082-04D5-2CB5EFE667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ECCDD1C-3882-FEA2-E534-6D6CAF392EB7}"/>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8" name="Footer Placeholder 7">
            <a:extLst>
              <a:ext uri="{FF2B5EF4-FFF2-40B4-BE49-F238E27FC236}">
                <a16:creationId xmlns:a16="http://schemas.microsoft.com/office/drawing/2014/main" id="{1A25ED6A-CC19-7821-491F-048EDF8E61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66C25-26F1-2FB4-4EDF-61EE263678F3}"/>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919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4F9B-1643-FC58-7A72-475645F0DE0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B32D91E-0750-1812-34A9-2084F6813C7A}"/>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4" name="Footer Placeholder 3">
            <a:extLst>
              <a:ext uri="{FF2B5EF4-FFF2-40B4-BE49-F238E27FC236}">
                <a16:creationId xmlns:a16="http://schemas.microsoft.com/office/drawing/2014/main" id="{39994590-6D7D-6567-6D26-E019C8344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42D91-7574-0FBD-34EA-CEE0ED33A0F2}"/>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42831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EA4D8-392C-D81A-BDD1-3DA1BF204B21}"/>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3" name="Footer Placeholder 2">
            <a:extLst>
              <a:ext uri="{FF2B5EF4-FFF2-40B4-BE49-F238E27FC236}">
                <a16:creationId xmlns:a16="http://schemas.microsoft.com/office/drawing/2014/main" id="{EB275416-2CE6-74CE-B72A-609A2D7CA4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0A84D9-4811-44F1-0572-1AD1FA4536A6}"/>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312204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43E0-20EB-E59C-CBD7-32AAAED8CB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BAB5692-CA7B-801C-87BB-8AD06215D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CF164B-11F0-19A0-1D05-EDC60C41B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E80378-C8BC-5ED0-E86D-B9EABBB7DB11}"/>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6" name="Footer Placeholder 5">
            <a:extLst>
              <a:ext uri="{FF2B5EF4-FFF2-40B4-BE49-F238E27FC236}">
                <a16:creationId xmlns:a16="http://schemas.microsoft.com/office/drawing/2014/main" id="{7C29BC95-E95B-93E2-3C57-59028A61D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E768-ADC2-655B-8A05-A6B5F8C10FF3}"/>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330168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85A1-4E19-2093-F7FE-237599457B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1BEE137-8DFB-F668-50B2-CAD931429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E11C8A-8B90-ED0C-E1B7-9962B58A2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985914-2D19-E543-4F3D-72A1C1069663}"/>
              </a:ext>
            </a:extLst>
          </p:cNvPr>
          <p:cNvSpPr>
            <a:spLocks noGrp="1"/>
          </p:cNvSpPr>
          <p:nvPr>
            <p:ph type="dt" sz="half" idx="10"/>
          </p:nvPr>
        </p:nvSpPr>
        <p:spPr/>
        <p:txBody>
          <a:bodyPr/>
          <a:lstStyle/>
          <a:p>
            <a:fld id="{A4B703BE-0ACB-3746-9D21-DF55702A7EA1}" type="datetimeFigureOut">
              <a:rPr lang="en-US" smtClean="0"/>
              <a:t>11/27/2024</a:t>
            </a:fld>
            <a:endParaRPr lang="en-US"/>
          </a:p>
        </p:txBody>
      </p:sp>
      <p:sp>
        <p:nvSpPr>
          <p:cNvPr id="6" name="Footer Placeholder 5">
            <a:extLst>
              <a:ext uri="{FF2B5EF4-FFF2-40B4-BE49-F238E27FC236}">
                <a16:creationId xmlns:a16="http://schemas.microsoft.com/office/drawing/2014/main" id="{F92F22F0-5864-F26C-FFC7-F9B909090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ADC3C-DDED-1BC2-C89B-F8BB05399491}"/>
              </a:ext>
            </a:extLst>
          </p:cNvPr>
          <p:cNvSpPr>
            <a:spLocks noGrp="1"/>
          </p:cNvSpPr>
          <p:nvPr>
            <p:ph type="sldNum" sz="quarter" idx="12"/>
          </p:nvPr>
        </p:nvSpPr>
        <p:spPr/>
        <p:txBody>
          <a:bodyPr/>
          <a:lstStyle/>
          <a:p>
            <a:fld id="{31D2FF10-8D69-8241-B9CD-891182C3B49F}" type="slidenum">
              <a:rPr lang="en-US" smtClean="0"/>
              <a:t>‹#›</a:t>
            </a:fld>
            <a:endParaRPr lang="en-US"/>
          </a:p>
        </p:txBody>
      </p:sp>
    </p:spTree>
    <p:extLst>
      <p:ext uri="{BB962C8B-B14F-4D97-AF65-F5344CB8AC3E}">
        <p14:creationId xmlns:p14="http://schemas.microsoft.com/office/powerpoint/2010/main" val="381557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5E04B-7052-AD8A-BBF6-ABA735FB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F1BA5D-D609-A6C8-EDD1-E9B473327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0B6CE-75A5-8652-826D-3EF3B8658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B703BE-0ACB-3746-9D21-DF55702A7EA1}" type="datetimeFigureOut">
              <a:rPr lang="en-US" smtClean="0"/>
              <a:t>11/27/2024</a:t>
            </a:fld>
            <a:endParaRPr lang="en-US"/>
          </a:p>
        </p:txBody>
      </p:sp>
      <p:sp>
        <p:nvSpPr>
          <p:cNvPr id="5" name="Footer Placeholder 4">
            <a:extLst>
              <a:ext uri="{FF2B5EF4-FFF2-40B4-BE49-F238E27FC236}">
                <a16:creationId xmlns:a16="http://schemas.microsoft.com/office/drawing/2014/main" id="{986EAC20-1E0E-960F-925C-1BC1D5A65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A944BB-8F25-2927-8070-CE03A0AC5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D2FF10-8D69-8241-B9CD-891182C3B49F}" type="slidenum">
              <a:rPr lang="en-US" smtClean="0"/>
              <a:t>‹#›</a:t>
            </a:fld>
            <a:endParaRPr lang="en-US"/>
          </a:p>
        </p:txBody>
      </p:sp>
    </p:spTree>
    <p:extLst>
      <p:ext uri="{BB962C8B-B14F-4D97-AF65-F5344CB8AC3E}">
        <p14:creationId xmlns:p14="http://schemas.microsoft.com/office/powerpoint/2010/main" val="150860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 Id="rId5" Type="http://schemas.openxmlformats.org/officeDocument/2006/relationships/image" Target="../media/image10.jpeg" /><Relationship Id="rId4" Type="http://schemas.openxmlformats.org/officeDocument/2006/relationships/image" Target="../media/image9.jpeg"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95A704-5FA9-921A-7E2C-F75938D3F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 y="1"/>
            <a:ext cx="12184812" cy="6858000"/>
          </a:xfrm>
          <a:prstGeom prst="rect">
            <a:avLst/>
          </a:prstGeom>
        </p:spPr>
      </p:pic>
      <p:sp>
        <p:nvSpPr>
          <p:cNvPr id="3" name="TextBox 2">
            <a:extLst>
              <a:ext uri="{FF2B5EF4-FFF2-40B4-BE49-F238E27FC236}">
                <a16:creationId xmlns:a16="http://schemas.microsoft.com/office/drawing/2014/main" id="{9F7D90A0-9A9C-3959-1795-DEB654669AAB}"/>
              </a:ext>
            </a:extLst>
          </p:cNvPr>
          <p:cNvSpPr txBox="1"/>
          <p:nvPr/>
        </p:nvSpPr>
        <p:spPr>
          <a:xfrm>
            <a:off x="5179819" y="2514600"/>
            <a:ext cx="1828800" cy="369332"/>
          </a:xfrm>
          <a:prstGeom prst="rect">
            <a:avLst/>
          </a:prstGeom>
          <a:noFill/>
        </p:spPr>
        <p:txBody>
          <a:bodyPr wrap="square" rtlCol="0">
            <a:spAutoFit/>
          </a:bodyPr>
          <a:lstStyle/>
          <a:p>
            <a:pPr algn="l"/>
            <a:endParaRPr lang="en-US" dirty="0">
              <a:solidFill>
                <a:schemeClr val="bg1"/>
              </a:solidFill>
            </a:endParaRPr>
          </a:p>
        </p:txBody>
      </p:sp>
      <p:sp>
        <p:nvSpPr>
          <p:cNvPr id="4" name="Rectangle 3">
            <a:extLst>
              <a:ext uri="{FF2B5EF4-FFF2-40B4-BE49-F238E27FC236}">
                <a16:creationId xmlns:a16="http://schemas.microsoft.com/office/drawing/2014/main" id="{86E07071-FEDA-D05C-5058-E8C8AAF194FD}"/>
              </a:ext>
            </a:extLst>
          </p:cNvPr>
          <p:cNvSpPr/>
          <p:nvPr/>
        </p:nvSpPr>
        <p:spPr>
          <a:xfrm>
            <a:off x="276668" y="356786"/>
            <a:ext cx="3248471" cy="5298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C348D1-7490-8943-638D-0E0C240A6F55}"/>
              </a:ext>
            </a:extLst>
          </p:cNvPr>
          <p:cNvSpPr/>
          <p:nvPr/>
        </p:nvSpPr>
        <p:spPr>
          <a:xfrm>
            <a:off x="9958087" y="6349670"/>
            <a:ext cx="2144475" cy="28645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8F8CF8A-113E-1279-EDAD-B6E2AD3F6C67}"/>
              </a:ext>
            </a:extLst>
          </p:cNvPr>
          <p:cNvSpPr txBox="1"/>
          <p:nvPr/>
        </p:nvSpPr>
        <p:spPr>
          <a:xfrm rot="10800000" flipV="1">
            <a:off x="382422" y="5435791"/>
            <a:ext cx="4797397" cy="1200329"/>
          </a:xfrm>
          <a:prstGeom prst="rect">
            <a:avLst/>
          </a:prstGeom>
          <a:noFill/>
        </p:spPr>
        <p:txBody>
          <a:bodyPr wrap="square" rtlCol="0">
            <a:spAutoFit/>
          </a:bodyPr>
          <a:lstStyle/>
          <a:p>
            <a:pPr algn="l"/>
            <a:r>
              <a:rPr lang="en-GB" b="1" dirty="0">
                <a:latin typeface="HGSMinchoE" panose="020B0502040504020204" pitchFamily="34" charset="0"/>
                <a:ea typeface="Bernard MT Condensed" panose="02000000000000000000" pitchFamily="2" charset="0"/>
                <a:cs typeface="Arial Black" panose="020B0604020202020204" pitchFamily="34" charset="0"/>
              </a:rPr>
              <a:t>CSA0279</a:t>
            </a:r>
          </a:p>
          <a:p>
            <a:pPr algn="l"/>
            <a:r>
              <a:rPr lang="en-GB" b="1" dirty="0">
                <a:latin typeface="HGSMinchoE" panose="020B0502040504020204" pitchFamily="34" charset="0"/>
                <a:ea typeface="Bernard MT Condensed" panose="02000000000000000000" pitchFamily="2" charset="0"/>
                <a:cs typeface="Arial Black" panose="020B0604020202020204" pitchFamily="34" charset="0"/>
              </a:rPr>
              <a:t>C Programming for Beginners </a:t>
            </a:r>
          </a:p>
          <a:p>
            <a:pPr algn="l"/>
            <a:r>
              <a:rPr lang="en-GB" b="1" dirty="0">
                <a:latin typeface="HGSMinchoE" panose="020B0502040504020204" pitchFamily="34" charset="0"/>
                <a:ea typeface="Bernard MT Condensed" panose="02000000000000000000" pitchFamily="2" charset="0"/>
                <a:cs typeface="Arial Black" panose="020B0604020202020204" pitchFamily="34" charset="0"/>
              </a:rPr>
              <a:t>Mohammed Imaz Zain Y (192212406) </a:t>
            </a:r>
          </a:p>
          <a:p>
            <a:pPr algn="l"/>
            <a:r>
              <a:rPr lang="en-GB" b="1" dirty="0" err="1">
                <a:latin typeface="HGSMinchoE" panose="020B0502040504020204" pitchFamily="34" charset="0"/>
                <a:ea typeface="Bernard MT Condensed" panose="02000000000000000000" pitchFamily="2" charset="0"/>
                <a:cs typeface="Arial Black" panose="020B0604020202020204" pitchFamily="34" charset="0"/>
              </a:rPr>
              <a:t>Auxi</a:t>
            </a:r>
            <a:r>
              <a:rPr lang="en-GB" b="1" dirty="0">
                <a:latin typeface="HGSMinchoE" panose="020B0502040504020204" pitchFamily="34" charset="0"/>
                <a:ea typeface="Bernard MT Condensed" panose="02000000000000000000" pitchFamily="2" charset="0"/>
                <a:cs typeface="Arial Black" panose="020B0604020202020204" pitchFamily="34" charset="0"/>
              </a:rPr>
              <a:t> Geo J (192212406)</a:t>
            </a:r>
            <a:endParaRPr lang="en-US" b="1" dirty="0">
              <a:latin typeface="HGSMinchoE" panose="020B0502040504020204" pitchFamily="34" charset="0"/>
              <a:ea typeface="Bernard MT Condensed" panose="02000000000000000000" pitchFamily="2" charset="0"/>
              <a:cs typeface="Arial Black" panose="020B0604020202020204" pitchFamily="34" charset="0"/>
            </a:endParaRPr>
          </a:p>
        </p:txBody>
      </p:sp>
    </p:spTree>
    <p:extLst>
      <p:ext uri="{BB962C8B-B14F-4D97-AF65-F5344CB8AC3E}">
        <p14:creationId xmlns:p14="http://schemas.microsoft.com/office/powerpoint/2010/main" val="167506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B85159-30D4-4108-BCE5-D39580CDF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 y="0"/>
            <a:ext cx="12182474" cy="6858000"/>
          </a:xfrm>
          <a:prstGeom prst="rect">
            <a:avLst/>
          </a:prstGeom>
        </p:spPr>
      </p:pic>
      <p:sp>
        <p:nvSpPr>
          <p:cNvPr id="3" name="Rectangle 2">
            <a:extLst>
              <a:ext uri="{FF2B5EF4-FFF2-40B4-BE49-F238E27FC236}">
                <a16:creationId xmlns:a16="http://schemas.microsoft.com/office/drawing/2014/main" id="{95FAEE5B-CEC1-EA24-6B6E-67FAD926E4AF}"/>
              </a:ext>
            </a:extLst>
          </p:cNvPr>
          <p:cNvSpPr/>
          <p:nvPr/>
        </p:nvSpPr>
        <p:spPr>
          <a:xfrm>
            <a:off x="9121566" y="5986328"/>
            <a:ext cx="2981415" cy="6793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39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69B1C2-4158-AF73-1E42-FD6256623387}"/>
              </a:ext>
            </a:extLst>
          </p:cNvPr>
          <p:cNvPicPr>
            <a:picLocks noChangeAspect="1"/>
          </p:cNvPicPr>
          <p:nvPr/>
        </p:nvPicPr>
        <p:blipFill>
          <a:blip r:embed="rId2">
            <a:extLst>
              <a:ext uri="{28A0092B-C50C-407E-A947-70E740481C1C}">
                <a14:useLocalDpi xmlns:a14="http://schemas.microsoft.com/office/drawing/2010/main" val="0"/>
              </a:ext>
            </a:extLst>
          </a:blip>
          <a:srcRect l="1753"/>
          <a:stretch/>
        </p:blipFill>
        <p:spPr>
          <a:xfrm>
            <a:off x="1" y="-24939"/>
            <a:ext cx="12192000" cy="6907878"/>
          </a:xfrm>
          <a:prstGeom prst="rect">
            <a:avLst/>
          </a:prstGeom>
        </p:spPr>
      </p:pic>
      <p:sp>
        <p:nvSpPr>
          <p:cNvPr id="3" name="Rectangle 2">
            <a:extLst>
              <a:ext uri="{FF2B5EF4-FFF2-40B4-BE49-F238E27FC236}">
                <a16:creationId xmlns:a16="http://schemas.microsoft.com/office/drawing/2014/main" id="{706B3FBE-72DC-CBCE-7239-40FE4C34040F}"/>
              </a:ext>
            </a:extLst>
          </p:cNvPr>
          <p:cNvSpPr/>
          <p:nvPr/>
        </p:nvSpPr>
        <p:spPr>
          <a:xfrm flipV="1">
            <a:off x="213644" y="235008"/>
            <a:ext cx="4956561" cy="1783935"/>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CA5263-06E7-0821-E2A9-FA9FFDD63342}"/>
              </a:ext>
            </a:extLst>
          </p:cNvPr>
          <p:cNvSpPr/>
          <p:nvPr/>
        </p:nvSpPr>
        <p:spPr>
          <a:xfrm>
            <a:off x="213643" y="4764279"/>
            <a:ext cx="4956561" cy="1783935"/>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D875C6B-DCF6-CCEC-DCD1-D294F792349B}"/>
              </a:ext>
            </a:extLst>
          </p:cNvPr>
          <p:cNvSpPr/>
          <p:nvPr/>
        </p:nvSpPr>
        <p:spPr>
          <a:xfrm>
            <a:off x="9891757" y="6323887"/>
            <a:ext cx="2129329" cy="3792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16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F064C3-2296-E403-B1EF-792DD2061BAC}"/>
              </a:ext>
            </a:extLst>
          </p:cNvPr>
          <p:cNvSpPr txBox="1"/>
          <p:nvPr/>
        </p:nvSpPr>
        <p:spPr>
          <a:xfrm>
            <a:off x="394170" y="479679"/>
            <a:ext cx="8051925" cy="1785104"/>
          </a:xfrm>
          <a:prstGeom prst="rect">
            <a:avLst/>
          </a:prstGeom>
          <a:noFill/>
        </p:spPr>
        <p:txBody>
          <a:bodyPr wrap="square" rtlCol="0">
            <a:spAutoFit/>
          </a:bodyPr>
          <a:lstStyle/>
          <a:p>
            <a:pPr algn="just"/>
            <a:r>
              <a:rPr lang="en-US" sz="2000" b="1" dirty="0">
                <a:latin typeface="Lucida Sans" panose="020B0602030504020204" pitchFamily="34" charset="0"/>
              </a:rPr>
              <a:t>Problem Statement </a:t>
            </a:r>
            <a:endParaRPr lang="en-GB" sz="2000" b="1" dirty="0">
              <a:latin typeface="Lucida Sans" panose="020B0602030504020204" pitchFamily="34" charset="0"/>
            </a:endParaRPr>
          </a:p>
          <a:p>
            <a:pPr algn="just"/>
            <a:endParaRPr lang="en-GB" sz="2000" dirty="0">
              <a:latin typeface="Lucida Sans" panose="020B0602030504020204" pitchFamily="34" charset="0"/>
            </a:endParaRPr>
          </a:p>
          <a:p>
            <a:pPr algn="just"/>
            <a:r>
              <a:rPr lang="en-US" sz="1400" dirty="0">
                <a:latin typeface="Lucida Sans" panose="020B0602030504020204" pitchFamily="34" charset="0"/>
              </a:rPr>
              <a:t>With the overwhelming volume of movie reviews available online, it can be challenging for viewers to find films that align with their preferences and tastes. Traditional rating systems often rely on numerical scores or star ratings, which may not fully capture the nuanced opinions expressed in written reviews. This can lead to misinterpretations of a film's quality and impact viewers' decisions about which movies to watch. </a:t>
            </a:r>
          </a:p>
        </p:txBody>
      </p:sp>
      <p:sp>
        <p:nvSpPr>
          <p:cNvPr id="6" name="TextBox 5">
            <a:extLst>
              <a:ext uri="{FF2B5EF4-FFF2-40B4-BE49-F238E27FC236}">
                <a16:creationId xmlns:a16="http://schemas.microsoft.com/office/drawing/2014/main" id="{42A3768C-88F9-D1B3-3166-281B7D6B6123}"/>
              </a:ext>
            </a:extLst>
          </p:cNvPr>
          <p:cNvSpPr txBox="1"/>
          <p:nvPr/>
        </p:nvSpPr>
        <p:spPr>
          <a:xfrm>
            <a:off x="394171" y="2474893"/>
            <a:ext cx="7905932" cy="1169551"/>
          </a:xfrm>
          <a:prstGeom prst="rect">
            <a:avLst/>
          </a:prstGeom>
          <a:solidFill>
            <a:schemeClr val="bg1"/>
          </a:solidFill>
          <a:ln>
            <a:solidFill>
              <a:schemeClr val="bg1"/>
            </a:solidFill>
          </a:ln>
        </p:spPr>
        <p:txBody>
          <a:bodyPr wrap="square" rtlCol="0">
            <a:spAutoFit/>
          </a:bodyPr>
          <a:lstStyle/>
          <a:p>
            <a:pPr algn="just"/>
            <a:r>
              <a:rPr lang="en-GB" sz="1400" dirty="0">
                <a:latin typeface="Lucida Sans" panose="020B0602030504020204" pitchFamily="34" charset="0"/>
              </a:rPr>
              <a:t>The  objective of this project is to develop a Sentiment-Based Movie Rating System that will provide a more accurate representation of a movie’s reception, allowing users to make informed decisions about their viewing choices. This approach aims to enhance the movie-watching experience by presenting a deeper understanding of audience sentiments.</a:t>
            </a:r>
            <a:endParaRPr lang="en-US" sz="1400" dirty="0">
              <a:latin typeface="Lucida Sans" panose="020B0602030504020204" pitchFamily="34" charset="0"/>
            </a:endParaRPr>
          </a:p>
        </p:txBody>
      </p:sp>
      <p:pic>
        <p:nvPicPr>
          <p:cNvPr id="7" name="Picture 6">
            <a:extLst>
              <a:ext uri="{FF2B5EF4-FFF2-40B4-BE49-F238E27FC236}">
                <a16:creationId xmlns:a16="http://schemas.microsoft.com/office/drawing/2014/main" id="{4533D5AD-02C7-C215-CDA3-09F3F8878DFB}"/>
              </a:ext>
            </a:extLst>
          </p:cNvPr>
          <p:cNvPicPr>
            <a:picLocks noChangeAspect="1"/>
          </p:cNvPicPr>
          <p:nvPr/>
        </p:nvPicPr>
        <p:blipFill>
          <a:blip r:embed="rId2">
            <a:extLst>
              <a:ext uri="{28A0092B-C50C-407E-A947-70E740481C1C}">
                <a14:useLocalDpi xmlns:a14="http://schemas.microsoft.com/office/drawing/2010/main" val="0"/>
              </a:ext>
            </a:extLst>
          </a:blip>
          <a:srcRect l="4190" r="28194"/>
          <a:stretch/>
        </p:blipFill>
        <p:spPr>
          <a:xfrm>
            <a:off x="8545794" y="0"/>
            <a:ext cx="3726527" cy="6858000"/>
          </a:xfrm>
          <a:prstGeom prst="rect">
            <a:avLst/>
          </a:prstGeom>
        </p:spPr>
      </p:pic>
      <p:sp>
        <p:nvSpPr>
          <p:cNvPr id="9" name="TextBox 8">
            <a:extLst>
              <a:ext uri="{FF2B5EF4-FFF2-40B4-BE49-F238E27FC236}">
                <a16:creationId xmlns:a16="http://schemas.microsoft.com/office/drawing/2014/main" id="{19BCC9C8-7723-2E14-7844-53DD61A747FB}"/>
              </a:ext>
            </a:extLst>
          </p:cNvPr>
          <p:cNvSpPr txBox="1"/>
          <p:nvPr/>
        </p:nvSpPr>
        <p:spPr>
          <a:xfrm>
            <a:off x="394170" y="3854554"/>
            <a:ext cx="7756381" cy="2893100"/>
          </a:xfrm>
          <a:prstGeom prst="rect">
            <a:avLst/>
          </a:prstGeom>
          <a:solidFill>
            <a:schemeClr val="bg1"/>
          </a:solidFill>
          <a:ln>
            <a:solidFill>
              <a:schemeClr val="bg1"/>
            </a:solidFill>
          </a:ln>
        </p:spPr>
        <p:txBody>
          <a:bodyPr wrap="square" rtlCol="0">
            <a:spAutoFit/>
          </a:bodyPr>
          <a:lstStyle/>
          <a:p>
            <a:pPr algn="just"/>
            <a:r>
              <a:rPr lang="en-GB" sz="1400" dirty="0">
                <a:latin typeface="Lucida Sans" panose="020B0602030504020204" pitchFamily="34" charset="0"/>
              </a:rPr>
              <a:t>Requirements:</a:t>
            </a:r>
          </a:p>
          <a:p>
            <a:pPr marL="285750" indent="-285750" algn="just">
              <a:buFont typeface="Arial" panose="020B0604020202020204" pitchFamily="34" charset="0"/>
              <a:buChar char="•"/>
            </a:pPr>
            <a:r>
              <a:rPr lang="en-GB" sz="1400" dirty="0">
                <a:latin typeface="Lucida Sans" panose="020B0602030504020204" pitchFamily="34" charset="0"/>
              </a:rPr>
              <a:t>Implementation of natural language processing techniques for text </a:t>
            </a:r>
            <a:r>
              <a:rPr lang="en-GB" sz="1400" dirty="0" err="1">
                <a:latin typeface="Lucida Sans" panose="020B0602030504020204" pitchFamily="34" charset="0"/>
              </a:rPr>
              <a:t>preprocessing</a:t>
            </a:r>
            <a:r>
              <a:rPr lang="en-GB" sz="1400" dirty="0">
                <a:latin typeface="Lucida Sans" panose="020B0602030504020204" pitchFamily="34" charset="0"/>
              </a:rPr>
              <a:t> and analysis.
Development of sentiment analysis algorithms to classify reviews as positive, negative, or neutral.
User-</a:t>
            </a:r>
            <a:r>
              <a:rPr lang="en-GB" sz="1400" dirty="0" err="1">
                <a:latin typeface="Lucida Sans" panose="020B0602030504020204" pitchFamily="34" charset="0"/>
              </a:rPr>
              <a:t>friencdly</a:t>
            </a:r>
            <a:r>
              <a:rPr lang="en-GB" sz="1400" dirty="0">
                <a:latin typeface="Lucida Sans" panose="020B0602030504020204" pitchFamily="34" charset="0"/>
              </a:rPr>
              <a:t> interface for browsing movies and viewing sentiment-based ratings.</a:t>
            </a:r>
          </a:p>
          <a:p>
            <a:pPr marL="285750" indent="-285750" algn="just">
              <a:buFont typeface="Arial" panose="020B0604020202020204" pitchFamily="34" charset="0"/>
              <a:buChar char="•"/>
            </a:pPr>
            <a:r>
              <a:rPr lang="en-GB" sz="1400" dirty="0">
                <a:latin typeface="Lucida Sans" panose="020B0602030504020204" pitchFamily="34" charset="0"/>
              </a:rPr>
              <a:t>Integration of user ratings and reviews to refine and improve sentiment assessments.</a:t>
            </a:r>
          </a:p>
          <a:p>
            <a:pPr marL="285750" indent="-285750" algn="just">
              <a:buFont typeface="Arial" panose="020B0604020202020204" pitchFamily="34" charset="0"/>
              <a:buChar char="•"/>
            </a:pPr>
            <a:r>
              <a:rPr lang="en-GB" sz="1400" dirty="0">
                <a:latin typeface="Lucida Sans" panose="020B0602030504020204" pitchFamily="34" charset="0"/>
              </a:rPr>
              <a:t>Visualization tools for displaying sentiment trends over time for specific movies.</a:t>
            </a:r>
          </a:p>
          <a:p>
            <a:pPr marL="285750" indent="-285750" algn="just">
              <a:buFont typeface="Arial" panose="020B0604020202020204" pitchFamily="34" charset="0"/>
              <a:buChar char="•"/>
            </a:pPr>
            <a:r>
              <a:rPr lang="en-GB" sz="1400" dirty="0">
                <a:latin typeface="Lucida Sans" panose="020B0602030504020204" pitchFamily="34" charset="0"/>
              </a:rPr>
              <a:t>Reporting features for filmmakers and studios to gain insights into audience perceptions.</a:t>
            </a:r>
          </a:p>
          <a:p>
            <a:pPr marL="285750" indent="-285750" algn="just">
              <a:buFont typeface="Arial" panose="020B0604020202020204" pitchFamily="34" charset="0"/>
              <a:buChar char="•"/>
            </a:pPr>
            <a:r>
              <a:rPr lang="en-GB" sz="1400" dirty="0">
                <a:latin typeface="Lucida Sans" panose="020B0602030504020204" pitchFamily="34" charset="0"/>
              </a:rPr>
              <a:t>Ability to integrate with existing movie databases for comprehensive film information.”</a:t>
            </a:r>
            <a:endParaRPr lang="en-US" sz="1400" dirty="0">
              <a:latin typeface="Lucida Sans" panose="020B0602030504020204" pitchFamily="34" charset="0"/>
            </a:endParaRPr>
          </a:p>
        </p:txBody>
      </p:sp>
    </p:spTree>
    <p:extLst>
      <p:ext uri="{BB962C8B-B14F-4D97-AF65-F5344CB8AC3E}">
        <p14:creationId xmlns:p14="http://schemas.microsoft.com/office/powerpoint/2010/main" val="287519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0CD650-FFD7-0070-EDC4-8E9F67ED220F}"/>
              </a:ext>
            </a:extLst>
          </p:cNvPr>
          <p:cNvPicPr>
            <a:picLocks noChangeAspect="1"/>
          </p:cNvPicPr>
          <p:nvPr/>
        </p:nvPicPr>
        <p:blipFill>
          <a:blip r:embed="rId2">
            <a:extLst>
              <a:ext uri="{28A0092B-C50C-407E-A947-70E740481C1C}">
                <a14:useLocalDpi xmlns:a14="http://schemas.microsoft.com/office/drawing/2010/main" val="0"/>
              </a:ext>
            </a:extLst>
          </a:blip>
          <a:srcRect t="905"/>
          <a:stretch/>
        </p:blipFill>
        <p:spPr>
          <a:xfrm>
            <a:off x="1" y="62054"/>
            <a:ext cx="12192000" cy="6795945"/>
          </a:xfrm>
          <a:prstGeom prst="rect">
            <a:avLst/>
          </a:prstGeom>
        </p:spPr>
      </p:pic>
      <p:sp>
        <p:nvSpPr>
          <p:cNvPr id="3" name="TextBox 2">
            <a:extLst>
              <a:ext uri="{FF2B5EF4-FFF2-40B4-BE49-F238E27FC236}">
                <a16:creationId xmlns:a16="http://schemas.microsoft.com/office/drawing/2014/main" id="{0F15CB73-2587-73A8-288E-7893F8A35303}"/>
              </a:ext>
            </a:extLst>
          </p:cNvPr>
          <p:cNvSpPr txBox="1"/>
          <p:nvPr/>
        </p:nvSpPr>
        <p:spPr>
          <a:xfrm>
            <a:off x="5179819"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6A2FB91-25CA-5295-9B65-4491D13CB3C2}"/>
              </a:ext>
            </a:extLst>
          </p:cNvPr>
          <p:cNvSpPr txBox="1"/>
          <p:nvPr/>
        </p:nvSpPr>
        <p:spPr>
          <a:xfrm>
            <a:off x="5182490" y="2514600"/>
            <a:ext cx="1828800" cy="1828800"/>
          </a:xfrm>
          <a:prstGeom prst="rect">
            <a:avLst/>
          </a:prstGeom>
          <a:noFill/>
        </p:spPr>
        <p:txBody>
          <a:bodyPr wrap="square" rtlCol="0">
            <a:spAutoFit/>
          </a:bodyPr>
          <a:lstStyle/>
          <a:p>
            <a:pPr algn="l"/>
            <a:endParaRPr lang="en-US" dirty="0"/>
          </a:p>
        </p:txBody>
      </p:sp>
      <p:sp>
        <p:nvSpPr>
          <p:cNvPr id="5" name="Rectangle 4">
            <a:extLst>
              <a:ext uri="{FF2B5EF4-FFF2-40B4-BE49-F238E27FC236}">
                <a16:creationId xmlns:a16="http://schemas.microsoft.com/office/drawing/2014/main" id="{EDE9988D-2AB0-151C-3C12-718AC0F23002}"/>
              </a:ext>
            </a:extLst>
          </p:cNvPr>
          <p:cNvSpPr/>
          <p:nvPr/>
        </p:nvSpPr>
        <p:spPr>
          <a:xfrm>
            <a:off x="9511647" y="6309645"/>
            <a:ext cx="2457806" cy="4148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18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E50332-827B-0FC2-7AFF-1AAEA8F27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51881" cy="6858000"/>
          </a:xfrm>
          <a:prstGeom prst="rect">
            <a:avLst/>
          </a:prstGeom>
        </p:spPr>
      </p:pic>
      <p:sp>
        <p:nvSpPr>
          <p:cNvPr id="3" name="Rectangle 2">
            <a:extLst>
              <a:ext uri="{FF2B5EF4-FFF2-40B4-BE49-F238E27FC236}">
                <a16:creationId xmlns:a16="http://schemas.microsoft.com/office/drawing/2014/main" id="{797FA9B7-15A6-5C2D-EC61-C4D6FE134284}"/>
              </a:ext>
            </a:extLst>
          </p:cNvPr>
          <p:cNvSpPr/>
          <p:nvPr/>
        </p:nvSpPr>
        <p:spPr>
          <a:xfrm flipV="1">
            <a:off x="9929144" y="6387981"/>
            <a:ext cx="2050305" cy="3578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C8A0FCC-1F02-56D3-F223-EEC1B6B63928}"/>
              </a:ext>
            </a:extLst>
          </p:cNvPr>
          <p:cNvSpPr txBox="1"/>
          <p:nvPr/>
        </p:nvSpPr>
        <p:spPr>
          <a:xfrm>
            <a:off x="5212056" y="2079161"/>
            <a:ext cx="1828800" cy="1828800"/>
          </a:xfrm>
          <a:prstGeom prst="rect">
            <a:avLst/>
          </a:prstGeom>
          <a:noFill/>
        </p:spPr>
        <p:txBody>
          <a:bodyPr wrap="square" rtlCol="0">
            <a:spAutoFit/>
          </a:bodyPr>
          <a:lstStyle/>
          <a:p>
            <a:pPr algn="l"/>
            <a:endParaRPr lang="en-US" dirty="0"/>
          </a:p>
        </p:txBody>
      </p:sp>
      <p:sp>
        <p:nvSpPr>
          <p:cNvPr id="5" name="Rectangle: Rounded Corners 4">
            <a:extLst>
              <a:ext uri="{FF2B5EF4-FFF2-40B4-BE49-F238E27FC236}">
                <a16:creationId xmlns:a16="http://schemas.microsoft.com/office/drawing/2014/main" id="{86551613-35EE-8F6C-0D1D-7B5FCEB4A395}"/>
              </a:ext>
            </a:extLst>
          </p:cNvPr>
          <p:cNvSpPr/>
          <p:nvPr/>
        </p:nvSpPr>
        <p:spPr>
          <a:xfrm>
            <a:off x="753381" y="1922939"/>
            <a:ext cx="4245740" cy="16659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755F71-0972-708D-2A9D-05EA3AE15EBB}"/>
              </a:ext>
            </a:extLst>
          </p:cNvPr>
          <p:cNvSpPr txBox="1"/>
          <p:nvPr/>
        </p:nvSpPr>
        <p:spPr>
          <a:xfrm>
            <a:off x="139523" y="2581450"/>
            <a:ext cx="4772224" cy="1384995"/>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GB" sz="1050" dirty="0">
                <a:latin typeface="Lucida Sans" panose="020B0602030504020204" pitchFamily="34" charset="0"/>
              </a:rPr>
              <a:t>A </a:t>
            </a:r>
            <a:r>
              <a:rPr lang="en-GB" sz="1050" b="1" dirty="0">
                <a:latin typeface="Lucida Sans" panose="020B0602030504020204" pitchFamily="34" charset="0"/>
              </a:rPr>
              <a:t>Sentiment-Based Movie Review System</a:t>
            </a:r>
            <a:r>
              <a:rPr lang="en-GB" sz="1050" dirty="0">
                <a:latin typeface="Lucida Sans" panose="020B0602030504020204" pitchFamily="34" charset="0"/>
              </a:rPr>
              <a:t> is designed to analyse and classify user reviews of movies into positive, negative, or neutral categories. By leveraging sentiment analysis, this system provides valuable insights into audience opinions, enabling informed decision-making for the entertainment industry. This paper presents a foundational implementation of such a system using C programming, focusing on sentiment classification, market analysis improvement, user engagement enhancement, and targeted promotion.</a:t>
            </a:r>
            <a:endParaRPr lang="en-US" sz="1050" dirty="0">
              <a:latin typeface="Lucida Sans" panose="020B0602030504020204" pitchFamily="34" charset="0"/>
            </a:endParaRPr>
          </a:p>
        </p:txBody>
      </p:sp>
      <p:sp>
        <p:nvSpPr>
          <p:cNvPr id="8" name="TextBox 7">
            <a:extLst>
              <a:ext uri="{FF2B5EF4-FFF2-40B4-BE49-F238E27FC236}">
                <a16:creationId xmlns:a16="http://schemas.microsoft.com/office/drawing/2014/main" id="{5F546DE9-D070-F3F3-75A1-0156230C2EBC}"/>
              </a:ext>
            </a:extLst>
          </p:cNvPr>
          <p:cNvSpPr txBox="1"/>
          <p:nvPr/>
        </p:nvSpPr>
        <p:spPr>
          <a:xfrm>
            <a:off x="7392320" y="3429000"/>
            <a:ext cx="4245703" cy="1223412"/>
          </a:xfrm>
          <a:prstGeom prst="rect">
            <a:avLst/>
          </a:prstGeom>
          <a:solidFill>
            <a:schemeClr val="bg1"/>
          </a:solidFill>
          <a:ln>
            <a:solidFill>
              <a:schemeClr val="bg1"/>
            </a:solidFill>
          </a:ln>
        </p:spPr>
        <p:txBody>
          <a:bodyPr wrap="square" rtlCol="0">
            <a:spAutoFit/>
          </a:bodyPr>
          <a:lstStyle/>
          <a:p>
            <a:pPr algn="just"/>
            <a:r>
              <a:rPr lang="en-GB" sz="1050" dirty="0">
                <a:latin typeface="Lucida Sans" panose="020B0602030504020204" pitchFamily="34" charset="0"/>
              </a:rPr>
              <a:t>The system aids in improving market analysis by processing large volumes of user reviews to identify trends and patterns in audience preferences. For example, producers can detect recurring themes in positive reviews or address common criticisms found in negative feedback. This data-driven approach helps filmmakers and distributors align their strategies with audience expectations.</a:t>
            </a:r>
            <a:endParaRPr lang="en-US" sz="1050" dirty="0">
              <a:latin typeface="Lucida Sans" panose="020B0602030504020204" pitchFamily="34" charset="0"/>
            </a:endParaRPr>
          </a:p>
        </p:txBody>
      </p:sp>
      <p:sp>
        <p:nvSpPr>
          <p:cNvPr id="9" name="TextBox 8">
            <a:extLst>
              <a:ext uri="{FF2B5EF4-FFF2-40B4-BE49-F238E27FC236}">
                <a16:creationId xmlns:a16="http://schemas.microsoft.com/office/drawing/2014/main" id="{1BABBE2C-256B-5E5A-F280-F6C19F645C22}"/>
              </a:ext>
            </a:extLst>
          </p:cNvPr>
          <p:cNvSpPr txBox="1"/>
          <p:nvPr/>
        </p:nvSpPr>
        <p:spPr>
          <a:xfrm>
            <a:off x="7341433" y="5421977"/>
            <a:ext cx="4175753" cy="1223412"/>
          </a:xfrm>
          <a:prstGeom prst="rect">
            <a:avLst/>
          </a:prstGeom>
          <a:solidFill>
            <a:schemeClr val="bg1"/>
          </a:solidFill>
          <a:ln>
            <a:solidFill>
              <a:schemeClr val="bg1"/>
            </a:solidFill>
          </a:ln>
        </p:spPr>
        <p:txBody>
          <a:bodyPr wrap="square" rtlCol="0">
            <a:spAutoFit/>
          </a:bodyPr>
          <a:lstStyle/>
          <a:p>
            <a:pPr algn="just"/>
            <a:r>
              <a:rPr lang="en-GB" sz="1050" dirty="0">
                <a:latin typeface="Lucida Sans" panose="020B0602030504020204" pitchFamily="34" charset="0"/>
              </a:rPr>
              <a:t>Insights from sentiment analysis can inform promotional strategies. For example, movies receiving predominantly positive reviews can be prioritized for wider marketing campaigns, while those with negative feedback can focus on addressing specific concerns. Targeted promotions based on user sentiment enhance marketing efficiency and boost return on investment.</a:t>
            </a:r>
            <a:endParaRPr lang="en-US" sz="1050" dirty="0">
              <a:latin typeface="Lucida Sans" panose="020B0602030504020204" pitchFamily="34" charset="0"/>
            </a:endParaRPr>
          </a:p>
        </p:txBody>
      </p:sp>
      <p:sp>
        <p:nvSpPr>
          <p:cNvPr id="10" name="TextBox 9">
            <a:extLst>
              <a:ext uri="{FF2B5EF4-FFF2-40B4-BE49-F238E27FC236}">
                <a16:creationId xmlns:a16="http://schemas.microsoft.com/office/drawing/2014/main" id="{AA62DD7B-4C5A-CE9A-C1C4-A1C2253CDF95}"/>
              </a:ext>
            </a:extLst>
          </p:cNvPr>
          <p:cNvSpPr txBox="1"/>
          <p:nvPr/>
        </p:nvSpPr>
        <p:spPr>
          <a:xfrm>
            <a:off x="970441" y="4450006"/>
            <a:ext cx="3941306" cy="1061829"/>
          </a:xfrm>
          <a:prstGeom prst="rect">
            <a:avLst/>
          </a:prstGeom>
          <a:solidFill>
            <a:schemeClr val="bg1"/>
          </a:solidFill>
          <a:ln>
            <a:solidFill>
              <a:schemeClr val="bg1"/>
            </a:solidFill>
          </a:ln>
        </p:spPr>
        <p:txBody>
          <a:bodyPr wrap="square" rtlCol="0" anchor="b">
            <a:spAutoFit/>
          </a:bodyPr>
          <a:lstStyle/>
          <a:p>
            <a:pPr algn="just"/>
            <a:r>
              <a:rPr lang="en-GB" sz="1050" dirty="0">
                <a:latin typeface="Lucida Sans" panose="020B0602030504020204" pitchFamily="34" charset="0"/>
              </a:rPr>
              <a:t>By </a:t>
            </a:r>
            <a:r>
              <a:rPr lang="en-GB" sz="1050" dirty="0" err="1">
                <a:latin typeface="Lucida Sans" panose="020B0602030504020204" pitchFamily="34" charset="0"/>
              </a:rPr>
              <a:t>analyzing</a:t>
            </a:r>
            <a:r>
              <a:rPr lang="en-GB" sz="1050" dirty="0">
                <a:latin typeface="Lucida Sans" panose="020B0602030504020204" pitchFamily="34" charset="0"/>
              </a:rPr>
              <a:t> sentiment, the system can suggest personalized recommendations to users. For instance, users who consistently provide positive reviews for a specific genre or director can receive tailored suggestions for similar movies. This targeted engagement fosters a deeper connection between users and the platform.</a:t>
            </a:r>
            <a:endParaRPr lang="en-US" sz="1050" dirty="0">
              <a:latin typeface="Lucida Sans" panose="020B0602030504020204" pitchFamily="34" charset="0"/>
            </a:endParaRPr>
          </a:p>
        </p:txBody>
      </p:sp>
    </p:spTree>
    <p:extLst>
      <p:ext uri="{BB962C8B-B14F-4D97-AF65-F5344CB8AC3E}">
        <p14:creationId xmlns:p14="http://schemas.microsoft.com/office/powerpoint/2010/main" val="60336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1B8746-4C77-46AD-6E54-CE300FBD3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7999"/>
          </a:xfrm>
          <a:prstGeom prst="rect">
            <a:avLst/>
          </a:prstGeom>
        </p:spPr>
      </p:pic>
      <p:sp>
        <p:nvSpPr>
          <p:cNvPr id="3" name="TextBox 2">
            <a:extLst>
              <a:ext uri="{FF2B5EF4-FFF2-40B4-BE49-F238E27FC236}">
                <a16:creationId xmlns:a16="http://schemas.microsoft.com/office/drawing/2014/main" id="{D670492B-5115-3135-91F9-8D8C6FBA99C8}"/>
              </a:ext>
            </a:extLst>
          </p:cNvPr>
          <p:cNvSpPr txBox="1"/>
          <p:nvPr/>
        </p:nvSpPr>
        <p:spPr>
          <a:xfrm>
            <a:off x="248954" y="1982097"/>
            <a:ext cx="8724130" cy="443198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solidFill>
                  <a:schemeClr val="tx1"/>
                </a:solidFill>
                <a:latin typeface="Lucida Sans" panose="020B0602030504020204" pitchFamily="34" charset="0"/>
                <a:ea typeface="Lucida Sans" panose="02000000000000000000" pitchFamily="2" charset="0"/>
              </a:rPr>
              <a:t>A </a:t>
            </a:r>
            <a:r>
              <a:rPr lang="en-GB" sz="1400" b="1" dirty="0">
                <a:solidFill>
                  <a:schemeClr val="tx1"/>
                </a:solidFill>
                <a:latin typeface="Lucida Sans" panose="020B0602030504020204" pitchFamily="34" charset="0"/>
                <a:ea typeface="Lucida Sans" panose="02000000000000000000" pitchFamily="2" charset="0"/>
              </a:rPr>
              <a:t>Sentiment-Based Movie Review System</a:t>
            </a:r>
            <a:r>
              <a:rPr lang="en-GB" sz="1400" dirty="0">
                <a:solidFill>
                  <a:schemeClr val="tx1"/>
                </a:solidFill>
                <a:latin typeface="Lucida Sans" panose="020B0602030504020204" pitchFamily="34" charset="0"/>
                <a:ea typeface="Lucida Sans" panose="02000000000000000000" pitchFamily="2" charset="0"/>
              </a:rPr>
              <a:t> is an application designed to classify and </a:t>
            </a:r>
            <a:r>
              <a:rPr lang="en-GB" sz="1400" dirty="0" err="1">
                <a:solidFill>
                  <a:schemeClr val="tx1"/>
                </a:solidFill>
                <a:latin typeface="Lucida Sans" panose="020B0602030504020204" pitchFamily="34" charset="0"/>
                <a:ea typeface="Lucida Sans" panose="02000000000000000000" pitchFamily="2" charset="0"/>
              </a:rPr>
              <a:t>analyze</a:t>
            </a:r>
            <a:r>
              <a:rPr lang="en-GB" sz="1400" dirty="0">
                <a:solidFill>
                  <a:schemeClr val="tx1"/>
                </a:solidFill>
                <a:latin typeface="Lucida Sans" panose="020B0602030504020204" pitchFamily="34" charset="0"/>
                <a:ea typeface="Lucida Sans" panose="02000000000000000000" pitchFamily="2" charset="0"/>
              </a:rPr>
              <a:t> movie reviews based on their sentiment—whether they are positive, negative, or neutral. Such a system can process user-generated textual data to gauge opinions about movies. This application is useful for various stakeholders, such as filmmakers, marketers, and moviegoers, to better understand public perception.</a:t>
            </a:r>
          </a:p>
          <a:p>
            <a:endParaRPr lang="en-GB" sz="1400" dirty="0">
              <a:solidFill>
                <a:schemeClr val="tx1"/>
              </a:solidFill>
              <a:latin typeface="Lucida Sans" panose="020B0602030504020204" pitchFamily="34" charset="0"/>
              <a:ea typeface="Lucida Sans" panose="02000000000000000000" pitchFamily="2" charset="0"/>
            </a:endParaRPr>
          </a:p>
          <a:p>
            <a:r>
              <a:rPr lang="en-GB" sz="1400" dirty="0">
                <a:solidFill>
                  <a:schemeClr val="tx1"/>
                </a:solidFill>
                <a:latin typeface="Lucida Sans" panose="020B0602030504020204" pitchFamily="34" charset="0"/>
                <a:ea typeface="Lucida Sans" panose="02000000000000000000" pitchFamily="2" charset="0"/>
              </a:rPr>
              <a:t>While sentiment analysis is often implemented using high-level languages and advanced libraries for natural language processing (NLP), creating a simplified version in </a:t>
            </a:r>
            <a:r>
              <a:rPr lang="en-GB" sz="1400" b="1" dirty="0">
                <a:solidFill>
                  <a:schemeClr val="tx1"/>
                </a:solidFill>
                <a:latin typeface="Lucida Sans" panose="020B0602030504020204" pitchFamily="34" charset="0"/>
                <a:ea typeface="Lucida Sans" panose="02000000000000000000" pitchFamily="2" charset="0"/>
              </a:rPr>
              <a:t>C programming</a:t>
            </a:r>
            <a:r>
              <a:rPr lang="en-GB" sz="1400" dirty="0">
                <a:solidFill>
                  <a:schemeClr val="tx1"/>
                </a:solidFill>
                <a:latin typeface="Lucida Sans" panose="020B0602030504020204" pitchFamily="34" charset="0"/>
                <a:ea typeface="Lucida Sans" panose="02000000000000000000" pitchFamily="2" charset="0"/>
              </a:rPr>
              <a:t> involves using basic string manipulation, file handling, and algorithmic approaches to classify reviews.</a:t>
            </a:r>
          </a:p>
          <a:p>
            <a:endParaRPr lang="en-GB" sz="1400" dirty="0">
              <a:solidFill>
                <a:schemeClr val="tx1"/>
              </a:solidFill>
              <a:latin typeface="Lucida Sans" panose="020B0602030504020204" pitchFamily="34" charset="0"/>
              <a:ea typeface="Lucida Sans" panose="02000000000000000000" pitchFamily="2" charset="0"/>
            </a:endParaRPr>
          </a:p>
          <a:p>
            <a:r>
              <a:rPr lang="en-GB" sz="1400" b="1" dirty="0">
                <a:solidFill>
                  <a:schemeClr val="tx1"/>
                </a:solidFill>
                <a:latin typeface="Lucida Sans" panose="020B0602030504020204" pitchFamily="34" charset="0"/>
                <a:ea typeface="Lucida Sans" panose="02000000000000000000" pitchFamily="2" charset="0"/>
              </a:rPr>
              <a:t>Key Features of the System</a:t>
            </a:r>
          </a:p>
          <a:p>
            <a:endParaRPr lang="en-GB" sz="1400" b="1" dirty="0">
              <a:solidFill>
                <a:schemeClr val="tx1"/>
              </a:solidFill>
              <a:latin typeface="Lucida Sans" panose="020B0602030504020204" pitchFamily="34" charset="0"/>
              <a:ea typeface="Lucida Sans" panose="02000000000000000000" pitchFamily="2" charset="0"/>
            </a:endParaRPr>
          </a:p>
          <a:p>
            <a:r>
              <a:rPr lang="en-GB" sz="1400" b="1" dirty="0">
                <a:solidFill>
                  <a:schemeClr val="tx1"/>
                </a:solidFill>
                <a:latin typeface="Lucida Sans" panose="020B0602030504020204" pitchFamily="34" charset="0"/>
                <a:ea typeface="Lucida Sans" panose="02000000000000000000" pitchFamily="2" charset="0"/>
              </a:rPr>
              <a:t>Input Handling</a:t>
            </a:r>
            <a:r>
              <a:rPr lang="en-GB" sz="1400" dirty="0">
                <a:solidFill>
                  <a:schemeClr val="tx1"/>
                </a:solidFill>
                <a:latin typeface="Lucida Sans" panose="020B0602030504020204" pitchFamily="34" charset="0"/>
                <a:ea typeface="Lucida Sans" panose="02000000000000000000" pitchFamily="2" charset="0"/>
              </a:rPr>
              <a:t>: Accepts user-provided movie reviews through a file or directly from the console.</a:t>
            </a:r>
          </a:p>
          <a:p>
            <a:endParaRPr lang="en-GB" sz="1400" dirty="0">
              <a:solidFill>
                <a:schemeClr val="tx1"/>
              </a:solidFill>
              <a:latin typeface="Lucida Sans" panose="020B0602030504020204" pitchFamily="34" charset="0"/>
              <a:ea typeface="Lucida Sans" panose="02000000000000000000" pitchFamily="2" charset="0"/>
            </a:endParaRPr>
          </a:p>
          <a:p>
            <a:r>
              <a:rPr lang="en-GB" sz="1400" b="1" dirty="0">
                <a:solidFill>
                  <a:schemeClr val="tx1"/>
                </a:solidFill>
                <a:latin typeface="Lucida Sans" panose="020B0602030504020204" pitchFamily="34" charset="0"/>
                <a:ea typeface="Lucida Sans" panose="02000000000000000000" pitchFamily="2" charset="0"/>
              </a:rPr>
              <a:t>Keyword Matching</a:t>
            </a:r>
            <a:r>
              <a:rPr lang="en-GB" sz="1400" dirty="0">
                <a:solidFill>
                  <a:schemeClr val="tx1"/>
                </a:solidFill>
                <a:latin typeface="Lucida Sans" panose="020B0602030504020204" pitchFamily="34" charset="0"/>
                <a:ea typeface="Lucida Sans" panose="02000000000000000000" pitchFamily="2" charset="0"/>
              </a:rPr>
              <a:t>: Uses predefined sets of positive and negative keywords to evaluate the sentiment of a review.</a:t>
            </a:r>
          </a:p>
          <a:p>
            <a:endParaRPr lang="en-GB" sz="1400" dirty="0">
              <a:solidFill>
                <a:schemeClr val="tx1"/>
              </a:solidFill>
              <a:latin typeface="Lucida Sans" panose="020B0602030504020204" pitchFamily="34" charset="0"/>
              <a:ea typeface="Lucida Sans" panose="02000000000000000000" pitchFamily="2" charset="0"/>
            </a:endParaRPr>
          </a:p>
          <a:p>
            <a:r>
              <a:rPr lang="en-GB" sz="1400" b="1" dirty="0">
                <a:solidFill>
                  <a:schemeClr val="tx1"/>
                </a:solidFill>
                <a:latin typeface="Lucida Sans" panose="020B0602030504020204" pitchFamily="34" charset="0"/>
                <a:ea typeface="Lucida Sans" panose="02000000000000000000" pitchFamily="2" charset="0"/>
              </a:rPr>
              <a:t>Classification</a:t>
            </a:r>
            <a:r>
              <a:rPr lang="en-GB" sz="1400" dirty="0">
                <a:solidFill>
                  <a:schemeClr val="tx1"/>
                </a:solidFill>
                <a:latin typeface="Lucida Sans" panose="020B0602030504020204" pitchFamily="34" charset="0"/>
                <a:ea typeface="Lucida Sans" panose="02000000000000000000" pitchFamily="2" charset="0"/>
              </a:rPr>
              <a:t>: Categorizes the review based on the count of positive and negative words.</a:t>
            </a:r>
          </a:p>
          <a:p>
            <a:r>
              <a:rPr lang="en-GB" sz="1400" b="1" dirty="0">
                <a:solidFill>
                  <a:schemeClr val="tx1"/>
                </a:solidFill>
                <a:latin typeface="Lucida Sans" panose="020B0602030504020204" pitchFamily="34" charset="0"/>
                <a:ea typeface="Lucida Sans" panose="02000000000000000000" pitchFamily="2" charset="0"/>
              </a:rPr>
              <a:t>Output</a:t>
            </a:r>
            <a:r>
              <a:rPr lang="en-GB" sz="1400" dirty="0">
                <a:solidFill>
                  <a:schemeClr val="tx1"/>
                </a:solidFill>
                <a:latin typeface="Lucida Sans" panose="020B0602030504020204" pitchFamily="34" charset="0"/>
                <a:ea typeface="Lucida Sans" panose="02000000000000000000" pitchFamily="2" charset="0"/>
              </a:rPr>
              <a:t>: Displays whether the review is positive, negative, or neutral.</a:t>
            </a:r>
          </a:p>
          <a:p>
            <a:pPr algn="l"/>
            <a:endParaRPr lang="en-US" sz="1600" dirty="0"/>
          </a:p>
        </p:txBody>
      </p:sp>
      <p:sp>
        <p:nvSpPr>
          <p:cNvPr id="4" name="Rectangle 3">
            <a:extLst>
              <a:ext uri="{FF2B5EF4-FFF2-40B4-BE49-F238E27FC236}">
                <a16:creationId xmlns:a16="http://schemas.microsoft.com/office/drawing/2014/main" id="{78676068-17D8-A34B-D278-7E4A3E45CA4E}"/>
              </a:ext>
            </a:extLst>
          </p:cNvPr>
          <p:cNvSpPr/>
          <p:nvPr/>
        </p:nvSpPr>
        <p:spPr>
          <a:xfrm>
            <a:off x="10025286" y="6356861"/>
            <a:ext cx="2101654" cy="427290"/>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7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AAF1A3-F762-90EF-A65C-F1633F5FC980}"/>
              </a:ext>
            </a:extLst>
          </p:cNvPr>
          <p:cNvSpPr txBox="1"/>
          <p:nvPr/>
        </p:nvSpPr>
        <p:spPr>
          <a:xfrm>
            <a:off x="5179819" y="251460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F1D86C1C-29D2-969C-98F0-3FFC5BDBCD4A}"/>
              </a:ext>
            </a:extLst>
          </p:cNvPr>
          <p:cNvSpPr txBox="1"/>
          <p:nvPr/>
        </p:nvSpPr>
        <p:spPr>
          <a:xfrm>
            <a:off x="669525" y="1349632"/>
            <a:ext cx="4681220" cy="4893647"/>
          </a:xfrm>
          <a:prstGeom prst="rect">
            <a:avLst/>
          </a:prstGeom>
          <a:solidFill>
            <a:schemeClr val="tx2">
              <a:lumMod val="10000"/>
              <a:lumOff val="90000"/>
            </a:schemeClr>
          </a:solidFill>
        </p:spPr>
        <p:txBody>
          <a:bodyPr wrap="square" rtlCol="0">
            <a:spAutoFit/>
          </a:bodyPr>
          <a:lstStyle/>
          <a:p>
            <a:r>
              <a:rPr lang="en-GB" sz="1200" dirty="0"/>
              <a:t>Developing a </a:t>
            </a:r>
            <a:r>
              <a:rPr lang="en-GB" sz="1200" b="1" dirty="0"/>
              <a:t>Sentiment-Based Movie Review System</a:t>
            </a:r>
            <a:r>
              <a:rPr lang="en-GB" sz="1200" dirty="0"/>
              <a:t> in C involves </a:t>
            </a:r>
            <a:r>
              <a:rPr lang="en-GB" sz="1200" dirty="0" err="1"/>
              <a:t>analyzing</a:t>
            </a:r>
            <a:r>
              <a:rPr lang="en-GB" sz="1200" dirty="0"/>
              <a:t> textual reviews to classify sentiments as positive, negative, or neutral. Below is a structured approach to implementing such a system:</a:t>
            </a:r>
          </a:p>
          <a:p>
            <a:endParaRPr lang="en-GB" sz="1200" dirty="0"/>
          </a:p>
          <a:p>
            <a:r>
              <a:rPr lang="en-GB" sz="1200" b="1" dirty="0"/>
              <a:t>1. Define Sentiment Keywords</a:t>
            </a:r>
            <a:endParaRPr lang="en-GB" sz="1200" dirty="0"/>
          </a:p>
          <a:p>
            <a:r>
              <a:rPr lang="en-GB" sz="1200" dirty="0"/>
              <a:t>Create arrays to store positive and negative keywords that will help in sentiment classification.</a:t>
            </a:r>
          </a:p>
          <a:p>
            <a:pPr rtl="0"/>
            <a:r>
              <a:rPr lang="en-GB" sz="1200" dirty="0"/>
              <a:t>
</a:t>
            </a:r>
            <a:r>
              <a:rPr lang="en-GB" sz="1200" dirty="0" err="1"/>
              <a:t>const</a:t>
            </a:r>
            <a:r>
              <a:rPr lang="en-GB" sz="1200" dirty="0"/>
              <a:t> char *</a:t>
            </a:r>
            <a:r>
              <a:rPr lang="en-GB" sz="1200" dirty="0" err="1"/>
              <a:t>positiveKeywords</a:t>
            </a:r>
            <a:r>
              <a:rPr lang="en-GB" sz="1200" dirty="0"/>
              <a:t>[MAX_KEYWORDS] = {“amazing”, “great”, “excellent”, “fantastic”, “good”};</a:t>
            </a:r>
          </a:p>
          <a:p>
            <a:pPr rtl="0"/>
            <a:r>
              <a:rPr lang="en-GB" sz="1200" dirty="0"/>
              <a:t>
</a:t>
            </a:r>
            <a:r>
              <a:rPr lang="en-GB" sz="1200" dirty="0" err="1"/>
              <a:t>const</a:t>
            </a:r>
            <a:r>
              <a:rPr lang="en-GB" sz="1200" dirty="0"/>
              <a:t> char *</a:t>
            </a:r>
            <a:r>
              <a:rPr lang="en-GB" sz="1200" dirty="0" err="1"/>
              <a:t>negativeKeywords</a:t>
            </a:r>
            <a:r>
              <a:rPr lang="en-GB" sz="1200" dirty="0"/>
              <a:t>[MAX_KEYWORDS] = {“bad”, “poor”, “boring”, “terrible”, “horrible”};</a:t>
            </a:r>
          </a:p>
          <a:p>
            <a:pPr rtl="0"/>
            <a:endParaRPr lang="en-GB" sz="1200" dirty="0"/>
          </a:p>
          <a:p>
            <a:r>
              <a:rPr lang="en-GB" sz="1200" b="1" dirty="0"/>
              <a:t>2. Function to Convert Text to Lowercase</a:t>
            </a:r>
            <a:endParaRPr lang="en-GB" sz="1200" dirty="0"/>
          </a:p>
          <a:p>
            <a:r>
              <a:rPr lang="en-GB" sz="1200" dirty="0"/>
              <a:t>To ensure case-insensitive comparison, implement a function to convert text to lowercase.</a:t>
            </a:r>
          </a:p>
          <a:p>
            <a:endParaRPr lang="en-GB" sz="1200" dirty="0"/>
          </a:p>
          <a:p>
            <a:pPr rtl="0"/>
            <a:r>
              <a:rPr lang="en-GB" sz="1200" dirty="0"/>
              <a:t>void </a:t>
            </a:r>
            <a:r>
              <a:rPr lang="en-GB" sz="1200" dirty="0" err="1"/>
              <a:t>toLowerCase</a:t>
            </a:r>
            <a:r>
              <a:rPr lang="en-GB" sz="1200" dirty="0"/>
              <a:t>(char *</a:t>
            </a:r>
            <a:r>
              <a:rPr lang="en-GB" sz="1200" dirty="0" err="1"/>
              <a:t>str</a:t>
            </a:r>
            <a:r>
              <a:rPr lang="en-GB" sz="1200" dirty="0"/>
              <a:t>) { for (</a:t>
            </a:r>
            <a:r>
              <a:rPr lang="en-GB" sz="1200" dirty="0" err="1"/>
              <a:t>int</a:t>
            </a:r>
            <a:r>
              <a:rPr lang="en-GB" sz="1200" dirty="0"/>
              <a:t> </a:t>
            </a:r>
            <a:r>
              <a:rPr lang="en-GB" sz="1200" dirty="0" err="1"/>
              <a:t>i</a:t>
            </a:r>
            <a:r>
              <a:rPr lang="en-GB" sz="1200" dirty="0"/>
              <a:t> = 0; </a:t>
            </a:r>
            <a:r>
              <a:rPr lang="en-GB" sz="1200" dirty="0" err="1"/>
              <a:t>str</a:t>
            </a:r>
            <a:r>
              <a:rPr lang="en-GB" sz="1200" dirty="0"/>
              <a:t>[</a:t>
            </a:r>
            <a:r>
              <a:rPr lang="en-GB" sz="1200" dirty="0" err="1"/>
              <a:t>i</a:t>
            </a:r>
            <a:r>
              <a:rPr lang="en-GB" sz="1200" dirty="0"/>
              <a:t>]; </a:t>
            </a:r>
            <a:r>
              <a:rPr lang="en-GB" sz="1200" dirty="0" err="1"/>
              <a:t>i</a:t>
            </a:r>
            <a:r>
              <a:rPr lang="en-GB" sz="1200" dirty="0"/>
              <a:t>++) { </a:t>
            </a:r>
            <a:r>
              <a:rPr lang="en-GB" sz="1200" dirty="0" err="1"/>
              <a:t>str</a:t>
            </a:r>
            <a:r>
              <a:rPr lang="en-GB" sz="1200" dirty="0"/>
              <a:t>[</a:t>
            </a:r>
            <a:r>
              <a:rPr lang="en-GB" sz="1200" dirty="0" err="1"/>
              <a:t>i</a:t>
            </a:r>
            <a:r>
              <a:rPr lang="en-GB" sz="1200" dirty="0"/>
              <a:t>] = </a:t>
            </a:r>
            <a:r>
              <a:rPr lang="en-GB" sz="1200" dirty="0" err="1"/>
              <a:t>tolower</a:t>
            </a:r>
            <a:r>
              <a:rPr lang="en-GB" sz="1200" dirty="0"/>
              <a:t>((unsigned char)</a:t>
            </a:r>
            <a:r>
              <a:rPr lang="en-GB" sz="1200" dirty="0" err="1"/>
              <a:t>str</a:t>
            </a:r>
            <a:r>
              <a:rPr lang="en-GB" sz="1200" dirty="0"/>
              <a:t>[</a:t>
            </a:r>
            <a:r>
              <a:rPr lang="en-GB" sz="1200" dirty="0" err="1"/>
              <a:t>i</a:t>
            </a:r>
            <a:r>
              <a:rPr lang="en-GB" sz="1200" dirty="0"/>
              <a:t>]); } } </a:t>
            </a:r>
          </a:p>
          <a:p>
            <a:pPr rtl="0"/>
            <a:endParaRPr lang="en-GB" sz="1200" dirty="0"/>
          </a:p>
          <a:p>
            <a:r>
              <a:rPr lang="en-GB" sz="1200" b="1" dirty="0"/>
              <a:t>3. Function to Count Keyword Occurrences</a:t>
            </a:r>
            <a:endParaRPr lang="en-GB" sz="1200" dirty="0"/>
          </a:p>
          <a:p>
            <a:r>
              <a:rPr lang="en-GB" sz="1200" dirty="0"/>
              <a:t>Implement a function to count occurrences of keywords in a given review.</a:t>
            </a:r>
          </a:p>
        </p:txBody>
      </p:sp>
      <p:pic>
        <p:nvPicPr>
          <p:cNvPr id="2" name="Picture 1">
            <a:extLst>
              <a:ext uri="{FF2B5EF4-FFF2-40B4-BE49-F238E27FC236}">
                <a16:creationId xmlns:a16="http://schemas.microsoft.com/office/drawing/2014/main" id="{C7C3FEBA-FD0C-8B17-F67C-E6EAD5C306BA}"/>
              </a:ext>
            </a:extLst>
          </p:cNvPr>
          <p:cNvPicPr>
            <a:picLocks noChangeAspect="1"/>
          </p:cNvPicPr>
          <p:nvPr/>
        </p:nvPicPr>
        <p:blipFill>
          <a:blip r:embed="rId2">
            <a:extLst>
              <a:ext uri="{28A0092B-C50C-407E-A947-70E740481C1C}">
                <a14:useLocalDpi xmlns:a14="http://schemas.microsoft.com/office/drawing/2010/main" val="0"/>
              </a:ext>
            </a:extLst>
          </a:blip>
          <a:srcRect l="10524" t="17" b="78941"/>
          <a:stretch/>
        </p:blipFill>
        <p:spPr>
          <a:xfrm>
            <a:off x="1706224" y="-12037"/>
            <a:ext cx="10485776" cy="1269337"/>
          </a:xfrm>
          <a:prstGeom prst="rect">
            <a:avLst/>
          </a:prstGeom>
        </p:spPr>
      </p:pic>
      <p:sp>
        <p:nvSpPr>
          <p:cNvPr id="3" name="TextBox 2">
            <a:extLst>
              <a:ext uri="{FF2B5EF4-FFF2-40B4-BE49-F238E27FC236}">
                <a16:creationId xmlns:a16="http://schemas.microsoft.com/office/drawing/2014/main" id="{07521C92-5428-D4E2-AC68-B9449E616D03}"/>
              </a:ext>
            </a:extLst>
          </p:cNvPr>
          <p:cNvSpPr txBox="1"/>
          <p:nvPr/>
        </p:nvSpPr>
        <p:spPr>
          <a:xfrm>
            <a:off x="6094219" y="1349632"/>
            <a:ext cx="5207545" cy="4893647"/>
          </a:xfrm>
          <a:prstGeom prst="rect">
            <a:avLst/>
          </a:prstGeom>
          <a:solidFill>
            <a:schemeClr val="tx2">
              <a:lumMod val="10000"/>
              <a:lumOff val="90000"/>
            </a:schemeClr>
          </a:solidFill>
        </p:spPr>
        <p:txBody>
          <a:bodyPr wrap="square" rtlCol="0">
            <a:spAutoFit/>
          </a:bodyPr>
          <a:lstStyle/>
          <a:p>
            <a:r>
              <a:rPr lang="en-GB" sz="1200" b="1" dirty="0"/>
              <a:t>4. Function to Classify Sentiment</a:t>
            </a:r>
            <a:endParaRPr lang="en-GB" sz="1200" dirty="0"/>
          </a:p>
          <a:p>
            <a:r>
              <a:rPr lang="en-GB" sz="1200" dirty="0"/>
              <a:t>Based on the counts of positive and negative keywords, classify the sentiment.</a:t>
            </a:r>
          </a:p>
          <a:p>
            <a:endParaRPr lang="en-GB" sz="1200" dirty="0"/>
          </a:p>
          <a:p>
            <a:r>
              <a:rPr lang="en-GB" sz="1200" dirty="0"/>
              <a:t>Void </a:t>
            </a:r>
            <a:r>
              <a:rPr lang="en-GB" sz="1200" dirty="0" err="1"/>
              <a:t>classifySentiment</a:t>
            </a:r>
            <a:r>
              <a:rPr lang="en-GB" sz="1200" dirty="0"/>
              <a:t>(</a:t>
            </a:r>
            <a:r>
              <a:rPr lang="en-GB" sz="1200" dirty="0" err="1"/>
              <a:t>int</a:t>
            </a:r>
            <a:r>
              <a:rPr lang="en-GB" sz="1200" dirty="0"/>
              <a:t> </a:t>
            </a:r>
            <a:r>
              <a:rPr lang="en-GB" sz="1200" dirty="0" err="1"/>
              <a:t>positiveCount</a:t>
            </a:r>
            <a:r>
              <a:rPr lang="en-GB" sz="1200" dirty="0"/>
              <a:t>, </a:t>
            </a:r>
            <a:r>
              <a:rPr lang="en-GB" sz="1200" dirty="0" err="1"/>
              <a:t>int</a:t>
            </a:r>
            <a:r>
              <a:rPr lang="en-GB" sz="1200" dirty="0"/>
              <a:t> </a:t>
            </a:r>
            <a:r>
              <a:rPr lang="en-GB" sz="1200" dirty="0" err="1"/>
              <a:t>negativeCount</a:t>
            </a:r>
            <a:r>
              <a:rPr lang="en-GB" sz="1200" dirty="0"/>
              <a:t>) {
    if (</a:t>
            </a:r>
            <a:r>
              <a:rPr lang="en-GB" sz="1200" dirty="0" err="1"/>
              <a:t>positiveCount</a:t>
            </a:r>
            <a:r>
              <a:rPr lang="en-GB" sz="1200" dirty="0"/>
              <a:t> &gt; </a:t>
            </a:r>
            <a:r>
              <a:rPr lang="en-GB" sz="1200" dirty="0" err="1"/>
              <a:t>negativeCount</a:t>
            </a:r>
            <a:r>
              <a:rPr lang="en-GB" sz="1200" dirty="0"/>
              <a:t>) {
        </a:t>
            </a:r>
            <a:r>
              <a:rPr lang="en-GB" sz="1200" dirty="0" err="1"/>
              <a:t>printf</a:t>
            </a:r>
            <a:r>
              <a:rPr lang="en-GB" sz="1200" dirty="0"/>
              <a:t>(“Sentiment: Positive\n”);
    } else if (</a:t>
            </a:r>
            <a:r>
              <a:rPr lang="en-GB" sz="1200" dirty="0" err="1"/>
              <a:t>negativeCount</a:t>
            </a:r>
            <a:r>
              <a:rPr lang="en-GB" sz="1200" dirty="0"/>
              <a:t> &gt; </a:t>
            </a:r>
            <a:r>
              <a:rPr lang="en-GB" sz="1200" dirty="0" err="1"/>
              <a:t>positiveCount</a:t>
            </a:r>
            <a:r>
              <a:rPr lang="en-GB" sz="1200" dirty="0"/>
              <a:t>) {
        </a:t>
            </a:r>
            <a:r>
              <a:rPr lang="en-GB" sz="1200" dirty="0" err="1"/>
              <a:t>printf</a:t>
            </a:r>
            <a:r>
              <a:rPr lang="en-GB" sz="1200" dirty="0"/>
              <a:t>(“Sentiment: Negative\n”);
    } else {
        </a:t>
            </a:r>
            <a:r>
              <a:rPr lang="en-GB" sz="1200" dirty="0" err="1"/>
              <a:t>printf</a:t>
            </a:r>
            <a:r>
              <a:rPr lang="en-GB" sz="1200" dirty="0"/>
              <a:t>(“Sentiment: Neutral\n”);
    }
}</a:t>
            </a:r>
          </a:p>
          <a:p>
            <a:endParaRPr lang="en-GB" sz="1200" dirty="0"/>
          </a:p>
          <a:p>
            <a:r>
              <a:rPr lang="en-GB" sz="1200" b="1" dirty="0"/>
              <a:t>5. Main Function to Integrate Components</a:t>
            </a:r>
            <a:endParaRPr lang="en-GB" sz="1200" dirty="0"/>
          </a:p>
          <a:p>
            <a:r>
              <a:rPr lang="en-GB" sz="1200" dirty="0"/>
              <a:t>Combine all components in the main function to process user input and display the sentiment.</a:t>
            </a:r>
          </a:p>
          <a:p>
            <a:endParaRPr lang="en-GB" sz="1200" dirty="0"/>
          </a:p>
          <a:p>
            <a:r>
              <a:rPr lang="en-GB" sz="1200" b="1" dirty="0"/>
              <a:t>6. Compilation and Execution</a:t>
            </a:r>
            <a:endParaRPr lang="en-GB" sz="1200" dirty="0"/>
          </a:p>
          <a:p>
            <a:r>
              <a:rPr lang="en-GB" sz="1200" dirty="0"/>
              <a:t>To compile and run the program, use the following commands:</a:t>
            </a:r>
          </a:p>
          <a:p>
            <a:r>
              <a:rPr lang="en-GB" sz="1200" dirty="0"/>
              <a:t>
The </a:t>
            </a:r>
            <a:r>
              <a:rPr lang="en-GB" sz="1200" dirty="0" err="1"/>
              <a:t>classifySentiment</a:t>
            </a:r>
            <a:r>
              <a:rPr lang="en-GB" sz="1200" dirty="0"/>
              <a:t> function compares the counts of positive and negative keywords to determine the sentiment:
Positive: If positive count &gt; negative count.
Negative: If negative count &gt; positive count.
Neutral: If positive count == negative count.</a:t>
            </a:r>
          </a:p>
        </p:txBody>
      </p:sp>
    </p:spTree>
    <p:extLst>
      <p:ext uri="{BB962C8B-B14F-4D97-AF65-F5344CB8AC3E}">
        <p14:creationId xmlns:p14="http://schemas.microsoft.com/office/powerpoint/2010/main" val="51302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8C548-CB15-0A2C-68CC-E4C01FBCF169}"/>
              </a:ext>
            </a:extLst>
          </p:cNvPr>
          <p:cNvPicPr>
            <a:picLocks noChangeAspect="1"/>
          </p:cNvPicPr>
          <p:nvPr/>
        </p:nvPicPr>
        <p:blipFill>
          <a:blip r:embed="rId2">
            <a:extLst>
              <a:ext uri="{28A0092B-C50C-407E-A947-70E740481C1C}">
                <a14:useLocalDpi xmlns:a14="http://schemas.microsoft.com/office/drawing/2010/main" val="0"/>
              </a:ext>
            </a:extLst>
          </a:blip>
          <a:srcRect l="-1" t="1244" r="145" b="78325"/>
          <a:stretch/>
        </p:blipFill>
        <p:spPr>
          <a:xfrm>
            <a:off x="-24893" y="5626"/>
            <a:ext cx="12216893" cy="1415001"/>
          </a:xfrm>
          <a:prstGeom prst="rect">
            <a:avLst/>
          </a:prstGeom>
        </p:spPr>
      </p:pic>
      <p:pic>
        <p:nvPicPr>
          <p:cNvPr id="3" name="Picture 2">
            <a:extLst>
              <a:ext uri="{FF2B5EF4-FFF2-40B4-BE49-F238E27FC236}">
                <a16:creationId xmlns:a16="http://schemas.microsoft.com/office/drawing/2014/main" id="{00307320-6D00-64C8-E8F9-3DC594C94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83" y="1651041"/>
            <a:ext cx="4719975" cy="2258222"/>
          </a:xfrm>
          <a:prstGeom prst="rect">
            <a:avLst/>
          </a:prstGeom>
        </p:spPr>
      </p:pic>
      <p:pic>
        <p:nvPicPr>
          <p:cNvPr id="4" name="Picture 3">
            <a:extLst>
              <a:ext uri="{FF2B5EF4-FFF2-40B4-BE49-F238E27FC236}">
                <a16:creationId xmlns:a16="http://schemas.microsoft.com/office/drawing/2014/main" id="{D7C98D65-0279-0403-7169-A387C29B2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014" y="1777524"/>
            <a:ext cx="5031903" cy="2046719"/>
          </a:xfrm>
          <a:prstGeom prst="rect">
            <a:avLst/>
          </a:prstGeom>
        </p:spPr>
      </p:pic>
      <p:pic>
        <p:nvPicPr>
          <p:cNvPr id="6" name="Picture 5">
            <a:extLst>
              <a:ext uri="{FF2B5EF4-FFF2-40B4-BE49-F238E27FC236}">
                <a16:creationId xmlns:a16="http://schemas.microsoft.com/office/drawing/2014/main" id="{95B8D00C-55A2-C878-AC1F-864AFA1D5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393" y="4162228"/>
            <a:ext cx="4715212" cy="2379235"/>
          </a:xfrm>
          <a:prstGeom prst="rect">
            <a:avLst/>
          </a:prstGeom>
        </p:spPr>
      </p:pic>
    </p:spTree>
    <p:extLst>
      <p:ext uri="{BB962C8B-B14F-4D97-AF65-F5344CB8AC3E}">
        <p14:creationId xmlns:p14="http://schemas.microsoft.com/office/powerpoint/2010/main" val="357027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24D9B5-6CEA-AF5C-68BD-110FA5B54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 y="0"/>
            <a:ext cx="12196530" cy="1249822"/>
          </a:xfrm>
          <a:prstGeom prst="rect">
            <a:avLst/>
          </a:prstGeom>
        </p:spPr>
      </p:pic>
      <p:sp>
        <p:nvSpPr>
          <p:cNvPr id="4" name="TextBox 3">
            <a:extLst>
              <a:ext uri="{FF2B5EF4-FFF2-40B4-BE49-F238E27FC236}">
                <a16:creationId xmlns:a16="http://schemas.microsoft.com/office/drawing/2014/main" id="{EEDA0409-5BFC-5C0E-B9D8-18DD8CACA2E5}"/>
              </a:ext>
            </a:extLst>
          </p:cNvPr>
          <p:cNvSpPr txBox="1"/>
          <p:nvPr/>
        </p:nvSpPr>
        <p:spPr>
          <a:xfrm>
            <a:off x="6505485" y="1587476"/>
            <a:ext cx="5104987" cy="4893647"/>
          </a:xfrm>
          <a:prstGeom prst="rect">
            <a:avLst/>
          </a:prstGeom>
          <a:solidFill>
            <a:schemeClr val="tx2">
              <a:lumMod val="10000"/>
              <a:lumOff val="90000"/>
            </a:schemeClr>
          </a:solidFill>
        </p:spPr>
        <p:txBody>
          <a:bodyPr wrap="square" rtlCol="0">
            <a:spAutoFit/>
          </a:bodyPr>
          <a:lstStyle/>
          <a:p>
            <a:pPr algn="just"/>
            <a:r>
              <a:rPr lang="en-GB" sz="1200" b="1" dirty="0"/>
              <a:t>2. Testing and Validation Standards ISO/IEC/IEEE 29119 – Software Testing Standards</a:t>
            </a:r>
            <a:r>
              <a:rPr lang="en-GB" sz="1200" dirty="0"/>
              <a:t>
</a:t>
            </a:r>
          </a:p>
          <a:p>
            <a:pPr algn="just"/>
            <a:r>
              <a:rPr lang="en-GB" sz="1200" dirty="0"/>
              <a:t>Perform the following types of tests:</a:t>
            </a:r>
          </a:p>
          <a:p>
            <a:pPr marL="171450" indent="-171450" algn="just">
              <a:buFont typeface="Arial" panose="020B0604020202020204" pitchFamily="34" charset="0"/>
              <a:buChar char="•"/>
            </a:pPr>
            <a:r>
              <a:rPr lang="en-GB" sz="1200" dirty="0"/>
              <a:t>Unit Testing: Test individual functions like </a:t>
            </a:r>
            <a:r>
              <a:rPr lang="en-GB" sz="1200" dirty="0" err="1"/>
              <a:t>countKeywords</a:t>
            </a:r>
            <a:r>
              <a:rPr lang="en-GB" sz="1200" dirty="0"/>
              <a:t>() and </a:t>
            </a:r>
            <a:r>
              <a:rPr lang="en-GB" sz="1200" dirty="0" err="1"/>
              <a:t>classifySentiment</a:t>
            </a:r>
            <a:r>
              <a:rPr lang="en-GB" sz="1200" dirty="0"/>
              <a:t>().</a:t>
            </a:r>
          </a:p>
          <a:p>
            <a:pPr marL="171450" indent="-171450" algn="just">
              <a:buFont typeface="Arial" panose="020B0604020202020204" pitchFamily="34" charset="0"/>
              <a:buChar char="•"/>
            </a:pPr>
            <a:r>
              <a:rPr lang="en-GB" sz="1200" dirty="0"/>
              <a:t>Integration Testing: Verify the interaction between input, processing, and output modules.</a:t>
            </a:r>
          </a:p>
          <a:p>
            <a:pPr marL="171450" indent="-171450" algn="just">
              <a:buFont typeface="Arial" panose="020B0604020202020204" pitchFamily="34" charset="0"/>
              <a:buChar char="•"/>
            </a:pPr>
            <a:r>
              <a:rPr lang="en-GB" sz="1200" dirty="0"/>
              <a:t>System Testing: Test the entire workflow from input to sentiment classification.
Boundary Testing: Test edge cases like empty or overly large reviews.</a:t>
            </a:r>
          </a:p>
          <a:p>
            <a:pPr algn="just"/>
            <a:r>
              <a:rPr lang="en-GB" sz="1200" b="1" dirty="0"/>
              <a:t>
Test Planning</a:t>
            </a:r>
            <a:r>
              <a:rPr lang="en-GB" sz="1200" dirty="0"/>
              <a:t>: </a:t>
            </a:r>
          </a:p>
          <a:p>
            <a:pPr marL="171450" indent="-171450" algn="just">
              <a:buFont typeface="Arial" panose="020B0604020202020204" pitchFamily="34" charset="0"/>
              <a:buChar char="•"/>
            </a:pPr>
            <a:r>
              <a:rPr lang="en-GB" sz="1200" dirty="0"/>
              <a:t>Define test objectives, scope (e.g., input validation, sentiment analysis accuracy).
Identify risks (e.g., performance for large reviews).</a:t>
            </a:r>
          </a:p>
          <a:p>
            <a:pPr marL="171450" indent="-171450" algn="just">
              <a:buFont typeface="Arial" panose="020B0604020202020204" pitchFamily="34" charset="0"/>
              <a:buChar char="•"/>
            </a:pPr>
            <a:endParaRPr lang="en-GB" sz="1200" dirty="0"/>
          </a:p>
          <a:p>
            <a:pPr algn="just"/>
            <a:r>
              <a:rPr lang="en-GB" sz="1200" b="1" dirty="0"/>
              <a:t>Test Design</a:t>
            </a:r>
            <a:r>
              <a:rPr lang="en-GB" sz="1200" dirty="0"/>
              <a:t>:</a:t>
            </a:r>
          </a:p>
          <a:p>
            <a:pPr algn="just"/>
            <a:r>
              <a:rPr lang="en-GB" sz="1200" dirty="0"/>
              <a:t>Specify test cases for positive, negative, and edge scenarios.</a:t>
            </a:r>
          </a:p>
          <a:p>
            <a:pPr algn="just"/>
            <a:r>
              <a:rPr lang="en-GB" sz="1200" dirty="0"/>
              <a:t>Create test conditions such as:</a:t>
            </a:r>
          </a:p>
          <a:p>
            <a:pPr marL="171450" indent="-171450" algn="just">
              <a:buFont typeface="Arial" panose="020B0604020202020204" pitchFamily="34" charset="0"/>
              <a:buChar char="•"/>
            </a:pPr>
            <a:r>
              <a:rPr lang="en-GB" sz="1200" dirty="0"/>
              <a:t>Empty reviews.
Mixed sentiment reviews.
Reviews with no keywords.</a:t>
            </a:r>
          </a:p>
          <a:p>
            <a:pPr algn="just"/>
            <a:r>
              <a:rPr lang="en-GB" sz="1200" dirty="0"/>
              <a:t>
</a:t>
            </a:r>
            <a:r>
              <a:rPr lang="en-GB" sz="1200" b="1" dirty="0"/>
              <a:t>Test Execution</a:t>
            </a:r>
            <a:r>
              <a:rPr lang="en-GB" sz="1200" dirty="0"/>
              <a:t>:
Use structured templates to run tests, record results, and log defects.</a:t>
            </a:r>
          </a:p>
        </p:txBody>
      </p:sp>
      <p:sp>
        <p:nvSpPr>
          <p:cNvPr id="5" name="TextBox 4">
            <a:extLst>
              <a:ext uri="{FF2B5EF4-FFF2-40B4-BE49-F238E27FC236}">
                <a16:creationId xmlns:a16="http://schemas.microsoft.com/office/drawing/2014/main" id="{78785668-290B-8106-0AFD-46C4229882F2}"/>
              </a:ext>
            </a:extLst>
          </p:cNvPr>
          <p:cNvSpPr txBox="1"/>
          <p:nvPr/>
        </p:nvSpPr>
        <p:spPr>
          <a:xfrm>
            <a:off x="330080" y="1587477"/>
            <a:ext cx="5356437" cy="4893647"/>
          </a:xfrm>
          <a:prstGeom prst="rect">
            <a:avLst/>
          </a:prstGeom>
          <a:solidFill>
            <a:schemeClr val="tx2">
              <a:lumMod val="10000"/>
              <a:lumOff val="90000"/>
            </a:schemeClr>
          </a:solidFill>
        </p:spPr>
        <p:txBody>
          <a:bodyPr wrap="square" rtlCol="0">
            <a:spAutoFit/>
          </a:bodyPr>
          <a:lstStyle/>
          <a:p>
            <a:pPr algn="just"/>
            <a:r>
              <a:rPr lang="en-GB" sz="1200" b="1" dirty="0">
                <a:latin typeface="Lucida Sans" panose="020B0602030504020204" pitchFamily="34" charset="0"/>
              </a:rPr>
              <a:t>1. Basic C programming Engineering standards for Language Compliance</a:t>
            </a:r>
          </a:p>
          <a:p>
            <a:pPr algn="just"/>
            <a:r>
              <a:rPr lang="en-GB" sz="1200" dirty="0">
                <a:latin typeface="Lucida Sans" panose="020B0602030504020204" pitchFamily="34" charset="0"/>
              </a:rPr>
              <a:t>
The ISO/IEC 9899 standards define the core language syntax, semantics, and library functions for C. Following these guidelines ensures consistent behaviour across compilers and platforms.</a:t>
            </a:r>
          </a:p>
          <a:p>
            <a:pPr algn="just"/>
            <a:endParaRPr lang="en-GB" sz="1200" dirty="0">
              <a:latin typeface="Lucida Sans" panose="020B0602030504020204" pitchFamily="34" charset="0"/>
            </a:endParaRPr>
          </a:p>
          <a:p>
            <a:pPr algn="just"/>
            <a:r>
              <a:rPr lang="en-GB" sz="1200" b="1" dirty="0">
                <a:latin typeface="Lucida Sans" panose="020B0602030504020204" pitchFamily="34" charset="0"/>
              </a:rPr>
              <a:t>Key Points for Compliance</a:t>
            </a:r>
          </a:p>
          <a:p>
            <a:pPr marL="171450" indent="-171450" algn="just">
              <a:buFont typeface="Arial" panose="020B0604020202020204" pitchFamily="34" charset="0"/>
              <a:buChar char="•"/>
            </a:pPr>
            <a:endParaRPr lang="en-GB" sz="1200" dirty="0">
              <a:latin typeface="Lucida Sans" panose="020B0602030504020204" pitchFamily="34" charset="0"/>
            </a:endParaRPr>
          </a:p>
          <a:p>
            <a:pPr marL="171450" indent="-171450" algn="just">
              <a:buFont typeface="Arial" panose="020B0604020202020204" pitchFamily="34" charset="0"/>
              <a:buChar char="•"/>
            </a:pPr>
            <a:r>
              <a:rPr lang="en-GB" sz="1200" dirty="0">
                <a:latin typeface="Lucida Sans" panose="020B0602030504020204" pitchFamily="34" charset="0"/>
              </a:rPr>
              <a:t>Strict Adherence to ISO Standards
Follow the specific version of the standard being used (e.g., C90, C99, C11).</a:t>
            </a:r>
          </a:p>
          <a:p>
            <a:pPr marL="171450" indent="-171450" algn="just">
              <a:buFont typeface="Arial" panose="020B0604020202020204" pitchFamily="34" charset="0"/>
              <a:buChar char="•"/>
            </a:pPr>
            <a:r>
              <a:rPr lang="en-GB" sz="1200" dirty="0">
                <a:latin typeface="Lucida Sans" panose="020B0602030504020204" pitchFamily="34" charset="0"/>
              </a:rPr>
              <a:t>Avoid reliance on non-standard compiler-specific features (e.g., GCC extensions like __attribute__ or #pragma directives) unless absolutely necessary.</a:t>
            </a:r>
          </a:p>
          <a:p>
            <a:pPr marL="171450" indent="-171450" algn="just">
              <a:buFont typeface="Arial" panose="020B0604020202020204" pitchFamily="34" charset="0"/>
              <a:buChar char="•"/>
            </a:pPr>
            <a:r>
              <a:rPr lang="en-GB" sz="1200" dirty="0">
                <a:latin typeface="Lucida Sans" panose="020B0602030504020204" pitchFamily="34" charset="0"/>
              </a:rPr>
              <a:t>Avoid Platform-Specific Code
A code that can be compiled and executed across various operating systems and architectures without modification.</a:t>
            </a:r>
          </a:p>
          <a:p>
            <a:pPr algn="just"/>
            <a:r>
              <a:rPr lang="en-GB" sz="1200" dirty="0">
                <a:latin typeface="Lucida Sans" panose="020B0602030504020204" pitchFamily="34" charset="0"/>
              </a:rPr>
              <a:t>
</a:t>
            </a:r>
            <a:r>
              <a:rPr lang="en-GB" sz="1200" b="1" dirty="0">
                <a:latin typeface="Lucida Sans" panose="020B0602030504020204" pitchFamily="34" charset="0"/>
              </a:rPr>
              <a:t>Example</a:t>
            </a:r>
            <a:r>
              <a:rPr lang="en-GB" sz="1200" dirty="0">
                <a:latin typeface="Lucida Sans" panose="020B0602030504020204" pitchFamily="34" charset="0"/>
              </a:rPr>
              <a:t> </a:t>
            </a:r>
            <a:r>
              <a:rPr lang="en-GB" sz="1200" b="1" dirty="0">
                <a:latin typeface="Lucida Sans" panose="020B0602030504020204" pitchFamily="34" charset="0"/>
              </a:rPr>
              <a:t>of</a:t>
            </a:r>
            <a:r>
              <a:rPr lang="en-GB" sz="1200" dirty="0">
                <a:latin typeface="Lucida Sans" panose="020B0602030504020204" pitchFamily="34" charset="0"/>
              </a:rPr>
              <a:t> </a:t>
            </a:r>
            <a:r>
              <a:rPr lang="en-GB" sz="1200" b="1" dirty="0">
                <a:latin typeface="Lucida Sans" panose="020B0602030504020204" pitchFamily="34" charset="0"/>
              </a:rPr>
              <a:t>a</a:t>
            </a:r>
            <a:r>
              <a:rPr lang="en-GB" sz="1200" dirty="0">
                <a:latin typeface="Lucida Sans" panose="020B0602030504020204" pitchFamily="34" charset="0"/>
              </a:rPr>
              <a:t> </a:t>
            </a:r>
            <a:r>
              <a:rPr lang="en-GB" sz="1200" b="1" dirty="0">
                <a:latin typeface="Lucida Sans" panose="020B0602030504020204" pitchFamily="34" charset="0"/>
              </a:rPr>
              <a:t>platform-specific</a:t>
            </a:r>
            <a:r>
              <a:rPr lang="en-GB" sz="1200" dirty="0">
                <a:latin typeface="Lucida Sans" panose="020B0602030504020204" pitchFamily="34" charset="0"/>
              </a:rPr>
              <a:t> </a:t>
            </a:r>
            <a:r>
              <a:rPr lang="en-GB" sz="1200" b="1" dirty="0">
                <a:latin typeface="Lucida Sans" panose="020B0602030504020204" pitchFamily="34" charset="0"/>
              </a:rPr>
              <a:t>issue</a:t>
            </a:r>
            <a:r>
              <a:rPr lang="en-GB" sz="1200" dirty="0">
                <a:latin typeface="Lucida Sans" panose="020B0602030504020204" pitchFamily="34" charset="0"/>
              </a:rPr>
              <a:t> </a:t>
            </a:r>
            <a:r>
              <a:rPr lang="en-GB" sz="1200" b="1" dirty="0">
                <a:latin typeface="Lucida Sans" panose="020B0602030504020204" pitchFamily="34" charset="0"/>
              </a:rPr>
              <a:t>to</a:t>
            </a:r>
            <a:r>
              <a:rPr lang="en-GB" sz="1200" dirty="0">
                <a:latin typeface="Lucida Sans" panose="020B0602030504020204" pitchFamily="34" charset="0"/>
              </a:rPr>
              <a:t> </a:t>
            </a:r>
            <a:r>
              <a:rPr lang="en-GB" sz="1200" b="1" dirty="0">
                <a:latin typeface="Lucida Sans" panose="020B0602030504020204" pitchFamily="34" charset="0"/>
              </a:rPr>
              <a:t>avoid</a:t>
            </a:r>
            <a:r>
              <a:rPr lang="en-GB" sz="1200" dirty="0">
                <a:latin typeface="Lucida Sans" panose="020B0602030504020204" pitchFamily="34" charset="0"/>
              </a:rPr>
              <a:t>:</a:t>
            </a:r>
          </a:p>
          <a:p>
            <a:pPr algn="just"/>
            <a:r>
              <a:rPr lang="en-GB" sz="1200" dirty="0">
                <a:latin typeface="Lucida Sans" panose="020B0602030504020204" pitchFamily="34" charset="0"/>
              </a:rPr>
              <a:t>
Using Windows-specific </a:t>
            </a:r>
            <a:r>
              <a:rPr lang="en-GB" sz="1200" b="1" dirty="0" err="1">
                <a:latin typeface="Lucida Sans" panose="020B0602030504020204" pitchFamily="34" charset="0"/>
              </a:rPr>
              <a:t>getch</a:t>
            </a:r>
            <a:r>
              <a:rPr lang="en-GB" sz="1200" b="1" dirty="0">
                <a:latin typeface="Lucida Sans" panose="020B0602030504020204" pitchFamily="34" charset="0"/>
              </a:rPr>
              <a:t>()</a:t>
            </a:r>
            <a:r>
              <a:rPr lang="en-GB" sz="1200" dirty="0">
                <a:latin typeface="Lucida Sans" panose="020B0602030504020204" pitchFamily="34" charset="0"/>
              </a:rPr>
              <a:t> instead of standard input functions.
Use Standard Library Functions
Use the library functions defined in the ISO/IEC 9899 standard. Avoid using deprecated or non-standard functions.</a:t>
            </a:r>
            <a:endParaRPr lang="en-US" sz="1200" dirty="0">
              <a:latin typeface="Lucida Sans" panose="020B0602030504020204" pitchFamily="34" charset="0"/>
            </a:endParaRPr>
          </a:p>
        </p:txBody>
      </p:sp>
    </p:spTree>
    <p:extLst>
      <p:ext uri="{BB962C8B-B14F-4D97-AF65-F5344CB8AC3E}">
        <p14:creationId xmlns:p14="http://schemas.microsoft.com/office/powerpoint/2010/main" val="390510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C71F8D-E34D-9978-7872-8F416B3AE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8" y="0"/>
            <a:ext cx="12359356" cy="6858000"/>
          </a:xfrm>
          <a:prstGeom prst="rect">
            <a:avLst/>
          </a:prstGeom>
        </p:spPr>
      </p:pic>
      <p:sp>
        <p:nvSpPr>
          <p:cNvPr id="3" name="Rectangle 2">
            <a:extLst>
              <a:ext uri="{FF2B5EF4-FFF2-40B4-BE49-F238E27FC236}">
                <a16:creationId xmlns:a16="http://schemas.microsoft.com/office/drawing/2014/main" id="{7CDF1D74-E33A-A1C4-5646-10B5365ABB23}"/>
              </a:ext>
            </a:extLst>
          </p:cNvPr>
          <p:cNvSpPr/>
          <p:nvPr/>
        </p:nvSpPr>
        <p:spPr>
          <a:xfrm>
            <a:off x="9913574" y="6365182"/>
            <a:ext cx="2062972" cy="371979"/>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083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imazzain123@gmail.com</dc:creator>
  <cp:lastModifiedBy>imazzain123@gmail.com</cp:lastModifiedBy>
  <cp:revision>10</cp:revision>
  <dcterms:created xsi:type="dcterms:W3CDTF">2024-11-21T03:14:53Z</dcterms:created>
  <dcterms:modified xsi:type="dcterms:W3CDTF">2024-11-27T03:53:30Z</dcterms:modified>
</cp:coreProperties>
</file>