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97" r:id="rId2"/>
    <p:sldId id="398" r:id="rId3"/>
    <p:sldId id="399" r:id="rId4"/>
    <p:sldId id="406" r:id="rId5"/>
    <p:sldId id="408" r:id="rId6"/>
    <p:sldId id="40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1C"/>
    <a:srgbClr val="663300"/>
    <a:srgbClr val="DACCAC"/>
    <a:srgbClr val="6C7C0F"/>
    <a:srgbClr val="282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9428" autoAdjust="0"/>
  </p:normalViewPr>
  <p:slideViewPr>
    <p:cSldViewPr>
      <p:cViewPr>
        <p:scale>
          <a:sx n="93" d="100"/>
          <a:sy n="93" d="100"/>
        </p:scale>
        <p:origin x="-114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C5E0-6516-4624-92E6-345E78C247AA}" type="datetimeFigureOut">
              <a:rPr lang="fr-FR" smtClean="0"/>
              <a:pPr/>
              <a:t>10/03/2022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D259-E450-4F0A-9B7D-58C28DED30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389036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D8C3E-307A-45AD-8090-9A9B3DFA84FB}" type="datetimeFigureOut">
              <a:rPr lang="fr-FR" smtClean="0"/>
              <a:pPr/>
              <a:t>10/03/2022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D0BBC-D552-4D66-81AD-2DC9C212F0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335420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gif"/><Relationship Id="rId5" Type="http://schemas.openxmlformats.org/officeDocument/2006/relationships/image" Target="../media/image6.png"/><Relationship Id="rId10" Type="http://schemas.openxmlformats.org/officeDocument/2006/relationships/image" Target="../media/image14.gif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5.gif"/><Relationship Id="rId4" Type="http://schemas.openxmlformats.org/officeDocument/2006/relationships/image" Target="../media/image9.jpeg"/><Relationship Id="rId9" Type="http://schemas.openxmlformats.org/officeDocument/2006/relationships/image" Target="../media/image14.gi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gif"/><Relationship Id="rId5" Type="http://schemas.openxmlformats.org/officeDocument/2006/relationships/image" Target="../media/image6.png"/><Relationship Id="rId10" Type="http://schemas.openxmlformats.org/officeDocument/2006/relationships/image" Target="../media/image14.gif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 de titre"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 rot="698062">
            <a:off x="2439492" y="2202141"/>
            <a:ext cx="3908152" cy="35775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TP </a:t>
            </a:r>
            <a:r>
              <a:rPr lang="fr-FR" dirty="0" err="1" smtClean="0"/>
              <a:t>Hibernate</a:t>
            </a:r>
            <a:r>
              <a:rPr lang="fr-FR" dirty="0" smtClean="0"/>
              <a:t> </a:t>
            </a:r>
            <a:r>
              <a:rPr lang="fr-FR" dirty="0" err="1" smtClean="0"/>
              <a:t>Fetching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156176" y="63093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C5146517-9505-4A30-8AEE-AA89FD074D09}" type="datetime6">
              <a:rPr lang="fr-FR" smtClean="0"/>
              <a:pPr/>
              <a:t>mars 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275856" y="630932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2000" u="sng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Pied de page</a:t>
            </a:r>
            <a:endParaRPr lang="fr-FR" dirty="0"/>
          </a:p>
        </p:txBody>
      </p:sp>
      <p:pic>
        <p:nvPicPr>
          <p:cNvPr id="7" name="Image 6" descr="ip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6200000">
            <a:off x="8320567" y="6188537"/>
            <a:ext cx="620688" cy="484973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388424" y="6309320"/>
            <a:ext cx="481013" cy="360040"/>
          </a:xfrm>
        </p:spPr>
        <p:txBody>
          <a:bodyPr/>
          <a:lstStyle>
            <a:lvl1pPr>
              <a:defRPr sz="1050"/>
            </a:lvl1pPr>
          </a:lstStyle>
          <a:p>
            <a:fld id="{CDE4FE27-DFE3-47B3-86F1-165066EE20C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_ThemeOffice">
    <p:bg>
      <p:bgPr>
        <a:solidFill>
          <a:srgbClr val="DAC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à coins arrondis 23"/>
          <p:cNvSpPr/>
          <p:nvPr userDrawn="1"/>
        </p:nvSpPr>
        <p:spPr>
          <a:xfrm>
            <a:off x="827584" y="548680"/>
            <a:ext cx="45719" cy="59046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 descr="logo easymaker quad vecto- ital copi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1126331" cy="404663"/>
          </a:xfrm>
          <a:prstGeom prst="rect">
            <a:avLst/>
          </a:prstGeom>
        </p:spPr>
      </p:pic>
      <p:sp>
        <p:nvSpPr>
          <p:cNvPr id="23" name="Rectangle à coins arrondis 22"/>
          <p:cNvSpPr/>
          <p:nvPr userDrawn="1"/>
        </p:nvSpPr>
        <p:spPr>
          <a:xfrm>
            <a:off x="1259632" y="764704"/>
            <a:ext cx="7776864" cy="720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bulles_ssfond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rot="14638730" flipH="1">
            <a:off x="8006620" y="914096"/>
            <a:ext cx="1152127" cy="131224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graphicFrame>
        <p:nvGraphicFramePr>
          <p:cNvPr id="14" name="Tableau 13"/>
          <p:cNvGraphicFramePr>
            <a:graphicFrameLocks noGrp="1"/>
          </p:cNvGraphicFramePr>
          <p:nvPr userDrawn="1"/>
        </p:nvGraphicFramePr>
        <p:xfrm>
          <a:off x="1187624" y="34350"/>
          <a:ext cx="7776864" cy="7200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295" endPos="92000" dist="101600" dir="5400000" sy="-100000" algn="bl" rotWithShape="0"/>
                </a:effectLst>
                <a:tableStyleId>{5C22544A-7EE6-4342-B048-85BDC9FD1C3A}</a:tableStyleId>
              </a:tblPr>
              <a:tblGrid>
                <a:gridCol w="7776864"/>
              </a:tblGrid>
              <a:tr h="7200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tile tx="-901700" ty="0" sx="85000" sy="40000" flip="none" algn="ctr"/>
                    </a:blipFill>
                  </a:tcPr>
                </a:tc>
              </a:tr>
            </a:tbl>
          </a:graphicData>
        </a:graphic>
      </p:graphicFrame>
      <p:sp>
        <p:nvSpPr>
          <p:cNvPr id="22" name="Espace réservé du texte 21"/>
          <p:cNvSpPr>
            <a:spLocks noGrp="1"/>
          </p:cNvSpPr>
          <p:nvPr>
            <p:ph type="body" sz="quarter" idx="11" hasCustomPrompt="1"/>
          </p:nvPr>
        </p:nvSpPr>
        <p:spPr>
          <a:xfrm>
            <a:off x="1403648" y="116632"/>
            <a:ext cx="7560840" cy="576064"/>
          </a:xfrm>
          <a:prstGeom prst="rect">
            <a:avLst/>
          </a:prstGeom>
        </p:spPr>
        <p:txBody>
          <a:bodyPr/>
          <a:lstStyle>
            <a:lvl1pPr>
              <a:buNone/>
              <a:defRPr sz="3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 </a:t>
            </a:r>
            <a:endParaRPr lang="fr-FR" dirty="0"/>
          </a:p>
        </p:txBody>
      </p:sp>
      <p:pic>
        <p:nvPicPr>
          <p:cNvPr id="15" name="Image 14" descr="ipad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 rot="16200000">
            <a:off x="8176551" y="6305169"/>
            <a:ext cx="620688" cy="484973"/>
          </a:xfrm>
          <a:prstGeom prst="rect">
            <a:avLst/>
          </a:prstGeom>
        </p:spPr>
      </p:pic>
      <p:sp>
        <p:nvSpPr>
          <p:cNvPr id="4" name="Rectangle 5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4408" y="6453336"/>
            <a:ext cx="481013" cy="242888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A23F1E24-C3D6-4559-9ABB-73B4E33B2BC2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 descr="TShirtGeekman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555776" y="6021288"/>
            <a:ext cx="784552" cy="720000"/>
          </a:xfrm>
          <a:prstGeom prst="rect">
            <a:avLst/>
          </a:prstGeom>
        </p:spPr>
      </p:pic>
      <p:pic>
        <p:nvPicPr>
          <p:cNvPr id="16" name="Image 15" descr="Tshirt_Tetris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516216" y="6021288"/>
            <a:ext cx="579600" cy="720000"/>
          </a:xfrm>
          <a:prstGeom prst="rect">
            <a:avLst/>
          </a:prstGeom>
        </p:spPr>
      </p:pic>
      <p:pic>
        <p:nvPicPr>
          <p:cNvPr id="17" name="Image 16" descr="TShirt-Geek-Fill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427984" y="6021288"/>
            <a:ext cx="788571" cy="720000"/>
          </a:xfrm>
          <a:prstGeom prst="rect">
            <a:avLst/>
          </a:prstGeom>
        </p:spPr>
      </p:pic>
      <p:sp>
        <p:nvSpPr>
          <p:cNvPr id="18" name="ZoneTexte 17"/>
          <p:cNvSpPr txBox="1"/>
          <p:nvPr userDrawn="1"/>
        </p:nvSpPr>
        <p:spPr>
          <a:xfrm>
            <a:off x="0" y="692696"/>
            <a:ext cx="800219" cy="4752528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r>
              <a:rPr lang="fr-FR" sz="4000" b="0" dirty="0" smtClean="0">
                <a:solidFill>
                  <a:srgbClr val="A8001C"/>
                </a:solidFill>
                <a:latin typeface="Arial Rounded MT Bold" pitchFamily="34" charset="0"/>
              </a:rPr>
              <a:t>Travaux Pratiques</a:t>
            </a:r>
            <a:endParaRPr lang="fr-FR" sz="4000" b="0" dirty="0">
              <a:solidFill>
                <a:srgbClr val="A8001C"/>
              </a:solidFill>
              <a:latin typeface="Arial Rounded MT Bold" pitchFamily="34" charset="0"/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900113" y="836613"/>
            <a:ext cx="8135937" cy="5688012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9"/>
              </a:buBlip>
              <a:defRPr baseline="0"/>
            </a:lvl1pPr>
            <a:lvl2pPr>
              <a:defRPr/>
            </a:lvl2pPr>
            <a:lvl3pPr>
              <a:buFontTx/>
              <a:buBlip>
                <a:blip r:embed="rId10"/>
              </a:buBlip>
              <a:defRPr lang="fr-FR" sz="1800" dirty="0" smtClean="0">
                <a:solidFill>
                  <a:srgbClr val="663300"/>
                </a:solidFill>
                <a:latin typeface="+mn-lt"/>
                <a:ea typeface="+mn-ea"/>
                <a:cs typeface="ＭＳ Ｐゴシック"/>
              </a:defRPr>
            </a:lvl3pPr>
            <a:lvl4pPr>
              <a:buFontTx/>
              <a:buBlip>
                <a:blip r:embed="rId11"/>
              </a:buBlip>
              <a:defRPr/>
            </a:lvl4pPr>
          </a:lstStyle>
          <a:p>
            <a:pPr lvl="0"/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_ThemeOffice">
    <p:bg>
      <p:bgPr>
        <a:solidFill>
          <a:srgbClr val="DAC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à coins arrondis 23"/>
          <p:cNvSpPr/>
          <p:nvPr userDrawn="1"/>
        </p:nvSpPr>
        <p:spPr>
          <a:xfrm>
            <a:off x="827584" y="548680"/>
            <a:ext cx="45719" cy="59046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 descr="logo easymaker quad vecto- ital copi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1126331" cy="404663"/>
          </a:xfrm>
          <a:prstGeom prst="rect">
            <a:avLst/>
          </a:prstGeom>
        </p:spPr>
      </p:pic>
      <p:sp>
        <p:nvSpPr>
          <p:cNvPr id="23" name="Rectangle à coins arrondis 22"/>
          <p:cNvSpPr/>
          <p:nvPr userDrawn="1"/>
        </p:nvSpPr>
        <p:spPr>
          <a:xfrm>
            <a:off x="1259632" y="764704"/>
            <a:ext cx="7776864" cy="720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bulles_ssfond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rot="14638730" flipH="1">
            <a:off x="8006620" y="914096"/>
            <a:ext cx="1152127" cy="131224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graphicFrame>
        <p:nvGraphicFramePr>
          <p:cNvPr id="14" name="Tableau 13"/>
          <p:cNvGraphicFramePr>
            <a:graphicFrameLocks noGrp="1"/>
          </p:cNvGraphicFramePr>
          <p:nvPr userDrawn="1"/>
        </p:nvGraphicFramePr>
        <p:xfrm>
          <a:off x="1187624" y="34350"/>
          <a:ext cx="7776864" cy="7200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295" endPos="92000" dist="101600" dir="5400000" sy="-100000" algn="bl" rotWithShape="0"/>
                </a:effectLst>
                <a:tableStyleId>{5C22544A-7EE6-4342-B048-85BDC9FD1C3A}</a:tableStyleId>
              </a:tblPr>
              <a:tblGrid>
                <a:gridCol w="7776864"/>
              </a:tblGrid>
              <a:tr h="7200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tile tx="-901700" ty="0" sx="85000" sy="40000" flip="none" algn="ctr"/>
                    </a:blipFill>
                  </a:tcPr>
                </a:tc>
              </a:tr>
            </a:tbl>
          </a:graphicData>
        </a:graphic>
      </p:graphicFrame>
      <p:sp>
        <p:nvSpPr>
          <p:cNvPr id="22" name="Espace réservé du texte 21"/>
          <p:cNvSpPr>
            <a:spLocks noGrp="1"/>
          </p:cNvSpPr>
          <p:nvPr>
            <p:ph type="body" sz="quarter" idx="11" hasCustomPrompt="1"/>
          </p:nvPr>
        </p:nvSpPr>
        <p:spPr>
          <a:xfrm>
            <a:off x="1403648" y="116632"/>
            <a:ext cx="7560840" cy="576064"/>
          </a:xfrm>
          <a:prstGeom prst="rect">
            <a:avLst/>
          </a:prstGeom>
        </p:spPr>
        <p:txBody>
          <a:bodyPr/>
          <a:lstStyle>
            <a:lvl1pPr>
              <a:buNone/>
              <a:defRPr sz="3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 1erè application </a:t>
            </a:r>
            <a:r>
              <a:rPr lang="fr-FR" dirty="0" err="1" smtClean="0"/>
              <a:t>Hibernate</a:t>
            </a:r>
            <a:endParaRPr lang="fr-FR" dirty="0"/>
          </a:p>
        </p:txBody>
      </p:sp>
      <p:pic>
        <p:nvPicPr>
          <p:cNvPr id="15" name="Image 14" descr="ipad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 rot="16200000">
            <a:off x="8176551" y="6305169"/>
            <a:ext cx="620688" cy="484973"/>
          </a:xfrm>
          <a:prstGeom prst="rect">
            <a:avLst/>
          </a:prstGeom>
        </p:spPr>
      </p:pic>
      <p:sp>
        <p:nvSpPr>
          <p:cNvPr id="4" name="Rectangle 5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4408" y="6453336"/>
            <a:ext cx="481013" cy="242888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A23F1E24-C3D6-4559-9ABB-73B4E33B2BC2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 descr="TShirtGeekman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555776" y="6021288"/>
            <a:ext cx="784552" cy="720000"/>
          </a:xfrm>
          <a:prstGeom prst="rect">
            <a:avLst/>
          </a:prstGeom>
        </p:spPr>
      </p:pic>
      <p:pic>
        <p:nvPicPr>
          <p:cNvPr id="16" name="Image 15" descr="Tshirt_Tetris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516216" y="6021288"/>
            <a:ext cx="579600" cy="720000"/>
          </a:xfrm>
          <a:prstGeom prst="rect">
            <a:avLst/>
          </a:prstGeom>
        </p:spPr>
      </p:pic>
      <p:pic>
        <p:nvPicPr>
          <p:cNvPr id="17" name="Image 16" descr="TShirt-Geek-Fill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427984" y="6021288"/>
            <a:ext cx="788571" cy="720000"/>
          </a:xfrm>
          <a:prstGeom prst="rect">
            <a:avLst/>
          </a:prstGeom>
        </p:spPr>
      </p:pic>
      <p:sp>
        <p:nvSpPr>
          <p:cNvPr id="18" name="ZoneTexte 17"/>
          <p:cNvSpPr txBox="1"/>
          <p:nvPr userDrawn="1"/>
        </p:nvSpPr>
        <p:spPr>
          <a:xfrm>
            <a:off x="0" y="692696"/>
            <a:ext cx="800219" cy="4752528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r>
              <a:rPr lang="fr-FR" sz="4000" b="0" dirty="0" smtClean="0">
                <a:solidFill>
                  <a:srgbClr val="A8001C"/>
                </a:solidFill>
                <a:latin typeface="Arial Rounded MT Bold" pitchFamily="34" charset="0"/>
              </a:rPr>
              <a:t>Travaux Pratiques</a:t>
            </a:r>
            <a:endParaRPr lang="fr-FR" sz="4000" b="0" dirty="0">
              <a:solidFill>
                <a:srgbClr val="A8001C"/>
              </a:solidFill>
              <a:latin typeface="Arial Rounded MT Bold" pitchFamily="34" charset="0"/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900113" y="836613"/>
            <a:ext cx="8135937" cy="5688012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baseline="0"/>
            </a:lvl1pPr>
            <a:lvl2pPr>
              <a:defRPr/>
            </a:lvl2pPr>
            <a:lvl3pPr>
              <a:buFontTx/>
              <a:buBlip>
                <a:blip r:embed="rId9"/>
              </a:buBlip>
              <a:defRPr lang="fr-FR" sz="1800" dirty="0" smtClean="0">
                <a:solidFill>
                  <a:srgbClr val="663300"/>
                </a:solidFill>
                <a:latin typeface="+mn-lt"/>
                <a:ea typeface="+mn-ea"/>
                <a:cs typeface="ＭＳ Ｐゴシック"/>
              </a:defRPr>
            </a:lvl3pPr>
            <a:lvl4pPr>
              <a:buFontTx/>
              <a:buBlip>
                <a:blip r:embed="rId10"/>
              </a:buBlip>
              <a:defRPr/>
            </a:lvl4pPr>
          </a:lstStyle>
          <a:p>
            <a:pPr lvl="0"/>
            <a:endParaRPr lang="fr-FR" b="1" dirty="0" smtClean="0"/>
          </a:p>
          <a:p>
            <a:pPr lvl="0"/>
            <a:endParaRPr lang="fr-FR" b="1" dirty="0" smtClean="0"/>
          </a:p>
          <a:p>
            <a:pPr lvl="0"/>
            <a:endParaRPr lang="fr-FR" b="1" dirty="0" smtClean="0"/>
          </a:p>
          <a:p>
            <a:pPr lvl="0"/>
            <a:endParaRPr lang="fr-FR" b="1" dirty="0" smtClean="0"/>
          </a:p>
          <a:p>
            <a:pPr lvl="0"/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_ThemeOffice">
    <p:bg>
      <p:bgPr>
        <a:solidFill>
          <a:srgbClr val="DAC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à coins arrondis 23"/>
          <p:cNvSpPr/>
          <p:nvPr userDrawn="1"/>
        </p:nvSpPr>
        <p:spPr>
          <a:xfrm>
            <a:off x="827584" y="548680"/>
            <a:ext cx="45719" cy="59046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 descr="logo easymaker quad vecto- ital copi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1126331" cy="404663"/>
          </a:xfrm>
          <a:prstGeom prst="rect">
            <a:avLst/>
          </a:prstGeom>
        </p:spPr>
      </p:pic>
      <p:sp>
        <p:nvSpPr>
          <p:cNvPr id="23" name="Rectangle à coins arrondis 22"/>
          <p:cNvSpPr/>
          <p:nvPr userDrawn="1"/>
        </p:nvSpPr>
        <p:spPr>
          <a:xfrm>
            <a:off x="1259632" y="764704"/>
            <a:ext cx="7776864" cy="720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bulles_ssfond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rot="14638730" flipH="1">
            <a:off x="8006620" y="914096"/>
            <a:ext cx="1152127" cy="131224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graphicFrame>
        <p:nvGraphicFramePr>
          <p:cNvPr id="14" name="Tableau 13"/>
          <p:cNvGraphicFramePr>
            <a:graphicFrameLocks noGrp="1"/>
          </p:cNvGraphicFramePr>
          <p:nvPr userDrawn="1"/>
        </p:nvGraphicFramePr>
        <p:xfrm>
          <a:off x="1187624" y="34350"/>
          <a:ext cx="7776864" cy="7200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295" endPos="92000" dist="101600" dir="5400000" sy="-100000" algn="bl" rotWithShape="0"/>
                </a:effectLst>
                <a:tableStyleId>{5C22544A-7EE6-4342-B048-85BDC9FD1C3A}</a:tableStyleId>
              </a:tblPr>
              <a:tblGrid>
                <a:gridCol w="7776864"/>
              </a:tblGrid>
              <a:tr h="7200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tile tx="-901700" ty="0" sx="85000" sy="40000" flip="none" algn="ctr"/>
                    </a:blipFill>
                  </a:tcPr>
                </a:tc>
              </a:tr>
            </a:tbl>
          </a:graphicData>
        </a:graphic>
      </p:graphicFrame>
      <p:sp>
        <p:nvSpPr>
          <p:cNvPr id="22" name="Espace réservé du texte 21"/>
          <p:cNvSpPr>
            <a:spLocks noGrp="1"/>
          </p:cNvSpPr>
          <p:nvPr>
            <p:ph type="body" sz="quarter" idx="11" hasCustomPrompt="1"/>
          </p:nvPr>
        </p:nvSpPr>
        <p:spPr>
          <a:xfrm>
            <a:off x="1403648" y="116632"/>
            <a:ext cx="4105275" cy="576064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 de la sous-partie</a:t>
            </a:r>
            <a:endParaRPr lang="fr-FR" dirty="0"/>
          </a:p>
        </p:txBody>
      </p:sp>
      <p:pic>
        <p:nvPicPr>
          <p:cNvPr id="15" name="Image 14" descr="ipad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 rot="16200000">
            <a:off x="8176551" y="6305169"/>
            <a:ext cx="620688" cy="484973"/>
          </a:xfrm>
          <a:prstGeom prst="rect">
            <a:avLst/>
          </a:prstGeom>
        </p:spPr>
      </p:pic>
      <p:sp>
        <p:nvSpPr>
          <p:cNvPr id="4" name="Rectangle 5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4408" y="6453336"/>
            <a:ext cx="481013" cy="242888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A23F1E24-C3D6-4559-9ABB-73B4E33B2BC2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 descr="TShirtGeekman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555776" y="6021288"/>
            <a:ext cx="784552" cy="720000"/>
          </a:xfrm>
          <a:prstGeom prst="rect">
            <a:avLst/>
          </a:prstGeom>
        </p:spPr>
      </p:pic>
      <p:pic>
        <p:nvPicPr>
          <p:cNvPr id="16" name="Image 15" descr="Tshirt_Tetris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516216" y="6021288"/>
            <a:ext cx="579600" cy="720000"/>
          </a:xfrm>
          <a:prstGeom prst="rect">
            <a:avLst/>
          </a:prstGeom>
        </p:spPr>
      </p:pic>
      <p:pic>
        <p:nvPicPr>
          <p:cNvPr id="17" name="Image 16" descr="TShirt-Geek-Fill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427984" y="6021288"/>
            <a:ext cx="788571" cy="720000"/>
          </a:xfrm>
          <a:prstGeom prst="rect">
            <a:avLst/>
          </a:prstGeom>
        </p:spPr>
      </p:pic>
      <p:sp>
        <p:nvSpPr>
          <p:cNvPr id="18" name="ZoneTexte 17"/>
          <p:cNvSpPr txBox="1"/>
          <p:nvPr userDrawn="1"/>
        </p:nvSpPr>
        <p:spPr>
          <a:xfrm>
            <a:off x="0" y="692696"/>
            <a:ext cx="800219" cy="4752528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r>
              <a:rPr lang="fr-FR" sz="4000" b="0" dirty="0" smtClean="0">
                <a:solidFill>
                  <a:srgbClr val="A8001C"/>
                </a:solidFill>
                <a:latin typeface="Arial Rounded MT Bold" pitchFamily="34" charset="0"/>
              </a:rPr>
              <a:t>TP de validation</a:t>
            </a:r>
            <a:endParaRPr lang="fr-FR" sz="4000" b="0" dirty="0">
              <a:solidFill>
                <a:srgbClr val="A8001C"/>
              </a:solidFill>
              <a:latin typeface="Arial Rounded MT Bold" pitchFamily="34" charset="0"/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900113" y="836613"/>
            <a:ext cx="8135937" cy="5688012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9"/>
              </a:buBlip>
              <a:defRPr/>
            </a:lvl1pPr>
            <a:lvl3pPr>
              <a:buFontTx/>
              <a:buBlip>
                <a:blip r:embed="rId10"/>
              </a:buBlip>
              <a:defRPr lang="fr-FR" sz="1800" dirty="0" smtClean="0">
                <a:solidFill>
                  <a:srgbClr val="663300"/>
                </a:solidFill>
                <a:latin typeface="+mn-lt"/>
                <a:ea typeface="+mn-ea"/>
                <a:cs typeface="ＭＳ Ｐゴシック"/>
              </a:defRPr>
            </a:lvl3pPr>
            <a:lvl4pPr>
              <a:buFontTx/>
              <a:buBlip>
                <a:blip r:embed="rId11"/>
              </a:buBlip>
              <a:defRPr/>
            </a:lvl4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marL="1079500" lvl="2" indent="-230188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2267"/>
              </a:buClr>
              <a:buSzPct val="130000"/>
              <a:buFontTx/>
              <a:buBlip>
                <a:blip r:embed="rId10"/>
              </a:buBlip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7356" y="142852"/>
            <a:ext cx="6872278" cy="48896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375" y="1143000"/>
            <a:ext cx="8001000" cy="4857750"/>
          </a:xfrm>
          <a:prstGeom prst="rect">
            <a:avLst/>
          </a:prstGeom>
        </p:spPr>
        <p:txBody>
          <a:bodyPr/>
          <a:lstStyle>
            <a:lvl1pPr>
              <a:defRPr lang="fr-FR" sz="2800" dirty="0" smtClean="0">
                <a:solidFill>
                  <a:srgbClr val="4C4C4C"/>
                </a:solidFill>
                <a:latin typeface="+mn-lt"/>
                <a:ea typeface="+mn-ea"/>
                <a:cs typeface="ＭＳ Ｐゴシック"/>
              </a:defRPr>
            </a:lvl1pPr>
            <a:lvl2pPr>
              <a:defRPr sz="2000"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F1E24-C3D6-4559-9ABB-73B4E33B2BC2}" type="slidenum">
              <a:rPr lang="fr-FR"/>
              <a:pPr>
                <a:defRPr/>
              </a:pPr>
              <a:t>‹N°›</a:t>
            </a:fld>
            <a:endParaRPr lang="fr-F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810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700" b="0">
                <a:latin typeface="Arial" charset="0"/>
                <a:ea typeface="ＭＳ Ｐゴシック" pitchFamily="32" charset="-128"/>
                <a:cs typeface="+mn-cs"/>
              </a:defRPr>
            </a:lvl1pPr>
          </a:lstStyle>
          <a:p>
            <a:pPr>
              <a:defRPr/>
            </a:pPr>
            <a:fld id="{349EC2BE-7C4C-4C6E-A5FA-728E927EE03A}" type="slidenum">
              <a:rPr lang="fr-FR"/>
              <a:pPr>
                <a:defRPr/>
              </a:pPr>
              <a:t>‹N°›</a:t>
            </a:fld>
            <a:endParaRPr lang="fr-FR" sz="110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6012160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A238-B524-4059-8C70-EAA258D65AEC}" type="datetimeFigureOut">
              <a:rPr lang="fr-FR" smtClean="0"/>
              <a:pPr/>
              <a:t>10/03/2022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ZoneTexte 5"/>
          <p:cNvSpPr txBox="1"/>
          <p:nvPr userDrawn="1"/>
        </p:nvSpPr>
        <p:spPr>
          <a:xfrm>
            <a:off x="179512" y="638132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0" dirty="0" smtClean="0">
                <a:effectLst/>
                <a:latin typeface="Berlin Sans FB Demi" pitchFamily="34" charset="0"/>
                <a:cs typeface="Aharoni" pitchFamily="2" charset="-79"/>
              </a:rPr>
              <a:t>Ecole </a:t>
            </a:r>
            <a:r>
              <a:rPr lang="fr-FR" b="0" dirty="0" err="1" smtClean="0">
                <a:effectLst/>
                <a:latin typeface="Berlin Sans FB Demi" pitchFamily="34" charset="0"/>
                <a:cs typeface="Aharoni" pitchFamily="2" charset="-79"/>
              </a:rPr>
              <a:t>Technomaker</a:t>
            </a:r>
            <a:r>
              <a:rPr lang="fr-FR" b="0" dirty="0" smtClean="0">
                <a:effectLst/>
                <a:latin typeface="Berlin Sans FB Demi" pitchFamily="34" charset="0"/>
                <a:cs typeface="Aharoni" pitchFamily="2" charset="-79"/>
              </a:rPr>
              <a:t>®</a:t>
            </a:r>
            <a:endParaRPr lang="fr-FR" b="0" dirty="0">
              <a:effectLst/>
              <a:latin typeface="Berlin Sans FB Demi" pitchFamily="34" charset="0"/>
              <a:cs typeface="Aharoni" pitchFamily="2" charset="-7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0" r:id="rId3"/>
    <p:sldLayoutId id="2147483739" r:id="rId4"/>
    <p:sldLayoutId id="2147483738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34343"/>
          </a:solidFill>
          <a:latin typeface="+mj-lt"/>
          <a:ea typeface="+mj-ea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34343"/>
          </a:solidFill>
          <a:latin typeface="Arial" charset="0"/>
          <a:ea typeface="ＭＳ Ｐゴシック" pitchFamily="32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34343"/>
          </a:solidFill>
          <a:latin typeface="Arial" charset="0"/>
          <a:ea typeface="ＭＳ Ｐゴシック" pitchFamily="32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34343"/>
          </a:solidFill>
          <a:latin typeface="Arial" charset="0"/>
          <a:ea typeface="ＭＳ Ｐゴシック" pitchFamily="32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34343"/>
          </a:solidFill>
          <a:latin typeface="Arial" charset="0"/>
          <a:ea typeface="ＭＳ Ｐゴシック" pitchFamily="32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charset="0"/>
          <a:ea typeface="ＭＳ Ｐゴシック" pitchFamily="3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charset="0"/>
          <a:ea typeface="ＭＳ Ｐゴシック" pitchFamily="3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charset="0"/>
          <a:ea typeface="ＭＳ Ｐゴシック" pitchFamily="3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FontTx/>
        <a:buBlip>
          <a:blip r:embed="rId8"/>
        </a:buBlip>
        <a:defRPr sz="2400" b="1">
          <a:solidFill>
            <a:schemeClr val="tx2">
              <a:lumMod val="50000"/>
            </a:schemeClr>
          </a:solidFill>
          <a:latin typeface="+mn-lt"/>
          <a:ea typeface="+mn-ea"/>
          <a:cs typeface="ＭＳ Ｐゴシック"/>
        </a:defRPr>
      </a:lvl1pPr>
      <a:lvl2pPr marL="539750" indent="-230188" algn="just" rtl="0" eaLnBrk="1" fontAlgn="base" hangingPunct="1">
        <a:spcBef>
          <a:spcPct val="20000"/>
        </a:spcBef>
        <a:spcAft>
          <a:spcPct val="0"/>
        </a:spcAft>
        <a:buClr>
          <a:srgbClr val="8E0000"/>
        </a:buClr>
        <a:buSzPct val="130000"/>
        <a:buFontTx/>
        <a:buBlip>
          <a:blip r:embed="rId9"/>
        </a:buBlip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ＭＳ Ｐゴシック"/>
        </a:defRPr>
      </a:lvl2pPr>
      <a:lvl3pPr marL="1079500" indent="-230188" algn="just" rtl="0" eaLnBrk="1" fontAlgn="base" hangingPunct="1">
        <a:spcBef>
          <a:spcPct val="20000"/>
        </a:spcBef>
        <a:spcAft>
          <a:spcPct val="0"/>
        </a:spcAft>
        <a:buClr>
          <a:srgbClr val="222267"/>
        </a:buClr>
        <a:buSzPct val="130000"/>
        <a:buFontTx/>
        <a:buBlip>
          <a:blip r:embed="rId10"/>
        </a:buBlip>
        <a:defRPr sz="1800">
          <a:solidFill>
            <a:srgbClr val="7F7F7F"/>
          </a:solidFill>
          <a:latin typeface="+mn-lt"/>
          <a:ea typeface="+mn-ea"/>
          <a:cs typeface="ＭＳ Ｐゴシック"/>
        </a:defRPr>
      </a:lvl3pPr>
      <a:lvl4pPr marL="1619250" indent="-230188" algn="l" rtl="0" eaLnBrk="1" fontAlgn="base" hangingPunct="1">
        <a:spcBef>
          <a:spcPct val="20000"/>
        </a:spcBef>
        <a:spcAft>
          <a:spcPct val="0"/>
        </a:spcAft>
        <a:buClr>
          <a:srgbClr val="608000"/>
        </a:buClr>
        <a:buSzPct val="130000"/>
        <a:buFontTx/>
        <a:buBlip>
          <a:blip r:embed="rId11"/>
        </a:buBlip>
        <a:defRPr sz="1400" b="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159000" indent="-230188" algn="just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084388" indent="-1588" algn="just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6pPr>
      <a:lvl7pPr marL="2541588" indent="-1588" algn="just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7pPr>
      <a:lvl8pPr marL="2998788" indent="-1588" algn="just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8pPr>
      <a:lvl9pPr marL="3455988" indent="-1588" algn="just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 rot="798422">
            <a:off x="2439492" y="2202141"/>
            <a:ext cx="3908152" cy="3577585"/>
          </a:xfrm>
        </p:spPr>
        <p:txBody>
          <a:bodyPr/>
          <a:lstStyle/>
          <a:p>
            <a:r>
              <a:rPr lang="fr-FR" dirty="0" smtClean="0"/>
              <a:t>TP </a:t>
            </a:r>
          </a:p>
          <a:p>
            <a:r>
              <a:rPr lang="fr-FR" dirty="0" smtClean="0"/>
              <a:t>Premier Projet </a:t>
            </a:r>
          </a:p>
          <a:p>
            <a:r>
              <a:rPr lang="fr-FR" dirty="0" err="1" smtClean="0"/>
              <a:t>Hibernate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6517-9505-4A30-8AEE-AA89FD074D09}" type="datetime6">
              <a:rPr lang="fr-FR" smtClean="0">
                <a:solidFill>
                  <a:schemeClr val="tx1"/>
                </a:solidFill>
              </a:rPr>
              <a:pPr/>
              <a:t>mars 22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JPA </a:t>
            </a:r>
            <a:r>
              <a:rPr lang="fr-FR" dirty="0" err="1" smtClean="0"/>
              <a:t>Hibernate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E27-DFE3-47B3-86F1-165066EE20C6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57C14E-DB52-4994-BF79-1B173AB5FBDF}" type="slidenum">
              <a:rPr lang="fr-FR" smtClean="0"/>
              <a:pPr>
                <a:defRPr/>
              </a:pPr>
              <a:t>2</a:t>
            </a:fld>
            <a:endParaRPr lang="fr-FR" sz="11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1259632" y="116632"/>
            <a:ext cx="7560840" cy="576064"/>
          </a:xfrm>
        </p:spPr>
        <p:txBody>
          <a:bodyPr/>
          <a:lstStyle/>
          <a:p>
            <a:r>
              <a:rPr lang="fr-FR" dirty="0" smtClean="0"/>
              <a:t>1 ère application </a:t>
            </a:r>
            <a:r>
              <a:rPr lang="fr-FR" dirty="0" err="1" smtClean="0"/>
              <a:t>Hibernate</a:t>
            </a:r>
            <a:endParaRPr lang="fr-FR" dirty="0"/>
          </a:p>
        </p:txBody>
      </p:sp>
      <p:sp>
        <p:nvSpPr>
          <p:cNvPr id="8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900113" y="836613"/>
            <a:ext cx="8135937" cy="5688012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baseline="0"/>
            </a:lvl1pPr>
            <a:lvl2pPr>
              <a:defRPr/>
            </a:lvl2pPr>
            <a:lvl3pPr>
              <a:buFontTx/>
              <a:buBlip>
                <a:blip r:embed="rId3"/>
              </a:buBlip>
              <a:defRPr lang="fr-FR" sz="1800" dirty="0" smtClean="0">
                <a:solidFill>
                  <a:srgbClr val="663300"/>
                </a:solidFill>
                <a:latin typeface="+mn-lt"/>
                <a:ea typeface="+mn-ea"/>
                <a:cs typeface="ＭＳ Ｐゴシック"/>
              </a:defRPr>
            </a:lvl3pPr>
            <a:lvl4pPr>
              <a:buFontTx/>
              <a:buBlip>
                <a:blip r:embed="rId4"/>
              </a:buBlip>
              <a:defRPr/>
            </a:lvl4pPr>
          </a:lstStyle>
          <a:p>
            <a:pPr lvl="0"/>
            <a:r>
              <a:rPr lang="fr-FR" b="1" dirty="0" smtClean="0"/>
              <a:t>Création d'un projet </a:t>
            </a:r>
            <a:r>
              <a:rPr lang="fr-FR" b="1" dirty="0" err="1" smtClean="0"/>
              <a:t>Hibernate</a:t>
            </a:r>
            <a:r>
              <a:rPr lang="fr-FR" b="1" dirty="0" smtClean="0"/>
              <a:t> dans un projet Java avec Eclipse.</a:t>
            </a:r>
          </a:p>
          <a:p>
            <a:pPr lvl="0"/>
            <a:r>
              <a:rPr lang="fr-FR" b="1" dirty="0" smtClean="0"/>
              <a:t>Voici l'architecture vers laquelle nous tendons. </a:t>
            </a:r>
          </a:p>
          <a:p>
            <a:pPr lvl="0"/>
            <a:endParaRPr lang="fr-FR" b="1" dirty="0" smtClean="0"/>
          </a:p>
          <a:p>
            <a:pPr lvl="0"/>
            <a:endParaRPr lang="fr-FR" b="1" dirty="0" smtClean="0"/>
          </a:p>
          <a:p>
            <a:pPr lvl="0">
              <a:buNone/>
            </a:pPr>
            <a:endParaRPr lang="fr-FR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2132856"/>
            <a:ext cx="26289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57C14E-DB52-4994-BF79-1B173AB5FBDF}" type="slidenum">
              <a:rPr lang="fr-FR" smtClean="0"/>
              <a:pPr>
                <a:defRPr/>
              </a:pPr>
              <a:t>3</a:t>
            </a:fld>
            <a:endParaRPr lang="fr-FR" sz="1100" dirty="0"/>
          </a:p>
        </p:txBody>
      </p:sp>
      <p:sp>
        <p:nvSpPr>
          <p:cNvPr id="23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1259632" y="116632"/>
            <a:ext cx="7560840" cy="576064"/>
          </a:xfrm>
        </p:spPr>
        <p:txBody>
          <a:bodyPr/>
          <a:lstStyle/>
          <a:p>
            <a:r>
              <a:rPr lang="fr-FR" dirty="0" smtClean="0"/>
              <a:t>1 ère application </a:t>
            </a:r>
            <a:r>
              <a:rPr lang="fr-FR" dirty="0" err="1" smtClean="0"/>
              <a:t>Hibernate</a:t>
            </a:r>
            <a:endParaRPr lang="fr-FR" dirty="0"/>
          </a:p>
        </p:txBody>
      </p:sp>
      <p:sp>
        <p:nvSpPr>
          <p:cNvPr id="25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900113" y="836613"/>
            <a:ext cx="8135937" cy="5688012"/>
          </a:xfrm>
          <a:prstGeom prst="rect">
            <a:avLst/>
          </a:prstGeom>
        </p:spPr>
        <p:txBody>
          <a:bodyPr/>
          <a:lstStyle>
            <a:lvl1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 baseline="0"/>
            </a:lvl1pPr>
            <a:lvl2pPr>
              <a:buNone/>
              <a:defRPr baseline="0"/>
            </a:lvl2pPr>
            <a:lvl3pPr>
              <a:buFontTx/>
              <a:buBlip>
                <a:blip r:embed="rId3"/>
              </a:buBlip>
              <a:defRPr lang="fr-FR" sz="1800" dirty="0" smtClean="0">
                <a:solidFill>
                  <a:srgbClr val="663300"/>
                </a:solidFill>
                <a:latin typeface="+mn-lt"/>
                <a:ea typeface="+mn-ea"/>
                <a:cs typeface="ＭＳ Ｐゴシック"/>
              </a:defRPr>
            </a:lvl3pPr>
            <a:lvl4pPr>
              <a:buFontTx/>
              <a:buBlip>
                <a:blip r:embed="rId4"/>
              </a:buBlip>
              <a:defRPr/>
            </a:lvl4pPr>
          </a:lstStyle>
          <a:p>
            <a:pPr lvl="0"/>
            <a:r>
              <a:rPr lang="fr-FR" b="1" dirty="0" smtClean="0"/>
              <a:t>Créer la classe Formation avec la propriété </a:t>
            </a:r>
            <a:r>
              <a:rPr lang="fr-FR" b="1" dirty="0" err="1" smtClean="0"/>
              <a:t>theme</a:t>
            </a:r>
            <a:r>
              <a:rPr lang="fr-FR" b="1" dirty="0" smtClean="0"/>
              <a:t>.</a:t>
            </a:r>
          </a:p>
          <a:p>
            <a:pPr lvl="0"/>
            <a:r>
              <a:rPr lang="fr-FR" b="1" dirty="0" smtClean="0"/>
              <a:t>Créer le fichier Formation.hbm.xml associé. </a:t>
            </a:r>
          </a:p>
          <a:p>
            <a:pPr lvl="0"/>
            <a:r>
              <a:rPr lang="fr-FR" b="1" dirty="0" smtClean="0"/>
              <a:t>Mettre en place le ficher de configuration </a:t>
            </a:r>
            <a:r>
              <a:rPr lang="fr-FR" b="1" dirty="0" err="1" smtClean="0"/>
              <a:t>Hibernate</a:t>
            </a:r>
            <a:r>
              <a:rPr lang="fr-FR" b="1" dirty="0" smtClean="0"/>
              <a:t>.</a:t>
            </a:r>
          </a:p>
          <a:p>
            <a:pPr marL="53975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fr-FR" b="1" dirty="0" smtClean="0"/>
              <a:t>On utilisera une Base de données HSQLDB. (</a:t>
            </a:r>
            <a:r>
              <a:rPr lang="fr-FR" dirty="0" smtClean="0"/>
              <a:t>hsqldb.jar)</a:t>
            </a:r>
          </a:p>
          <a:p>
            <a:pPr lvl="0"/>
            <a:endParaRPr lang="fr-FR" b="1" dirty="0" smtClean="0"/>
          </a:p>
          <a:p>
            <a:pPr lvl="0"/>
            <a:r>
              <a:rPr lang="fr-FR" b="1" dirty="0" smtClean="0"/>
              <a:t>Créer la classe </a:t>
            </a:r>
            <a:r>
              <a:rPr lang="fr-FR" b="1" dirty="0" err="1" smtClean="0"/>
              <a:t>UtilHibernate</a:t>
            </a:r>
            <a:r>
              <a:rPr lang="fr-FR" b="1" dirty="0" smtClean="0"/>
              <a:t> pour la gestion de session </a:t>
            </a:r>
            <a:r>
              <a:rPr lang="fr-FR" b="1" dirty="0" err="1" smtClean="0"/>
              <a:t>hibernate</a:t>
            </a:r>
            <a:r>
              <a:rPr lang="fr-FR" b="1" dirty="0" smtClean="0"/>
              <a:t>. </a:t>
            </a:r>
          </a:p>
          <a:p>
            <a:pPr lvl="0"/>
            <a:endParaRPr lang="fr-FR" b="1" dirty="0" smtClean="0"/>
          </a:p>
          <a:p>
            <a:pPr lvl="0"/>
            <a:r>
              <a:rPr lang="fr-FR" b="1" dirty="0" smtClean="0"/>
              <a:t>Créer un programme principal </a:t>
            </a:r>
            <a:r>
              <a:rPr lang="fr-FR" b="1" dirty="0" err="1" smtClean="0"/>
              <a:t>DemoHibernate</a:t>
            </a:r>
            <a:r>
              <a:rPr lang="fr-FR" b="1" dirty="0" smtClean="0"/>
              <a:t> qui enregistre une formation. </a:t>
            </a:r>
          </a:p>
          <a:p>
            <a:pPr lvl="0"/>
            <a:endParaRPr lang="fr-FR" b="1" dirty="0" smtClean="0"/>
          </a:p>
          <a:p>
            <a:pPr lvl="0"/>
            <a:endParaRPr lang="fr-FR" b="1" dirty="0" smtClean="0"/>
          </a:p>
          <a:p>
            <a:pPr lvl="0"/>
            <a:endParaRPr lang="fr-FR" b="1" dirty="0" smtClean="0"/>
          </a:p>
          <a:p>
            <a:pPr lvl="0"/>
            <a:endParaRPr lang="fr-FR" b="1" dirty="0" smtClean="0"/>
          </a:p>
          <a:p>
            <a:pPr lvl="0"/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Préparation de la base de données.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F1E24-C3D6-4559-9ABB-73B4E33B2BC2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Dans un invite de commande </a:t>
            </a:r>
            <a:r>
              <a:rPr lang="fr-FR" dirty="0" err="1" smtClean="0"/>
              <a:t>msdos</a:t>
            </a:r>
            <a:r>
              <a:rPr lang="fr-FR" dirty="0" smtClean="0"/>
              <a:t>, démarrez la base de données HSQLDB à partir d’un répertoire dans lequel se trouve le jar hsqldb.jar : java -</a:t>
            </a:r>
            <a:r>
              <a:rPr lang="fr-FR" dirty="0" err="1" smtClean="0"/>
              <a:t>cp</a:t>
            </a:r>
            <a:r>
              <a:rPr lang="fr-FR" dirty="0" smtClean="0"/>
              <a:t> hsqldb.jar </a:t>
            </a:r>
            <a:r>
              <a:rPr lang="fr-FR" dirty="0" err="1" smtClean="0"/>
              <a:t>org.hsqldb.Server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L’écran suivant apparaît. Mettez cette fenêtre de coté.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284984"/>
            <a:ext cx="64103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Préparation de la base de données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F1E24-C3D6-4559-9ABB-73B4E33B2BC2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Dans une nouvel invite de commande, lancez l’interface SWING permettant d’accéder aux données en base : java -</a:t>
            </a:r>
            <a:r>
              <a:rPr lang="fr-FR" dirty="0" err="1" smtClean="0"/>
              <a:t>cp</a:t>
            </a:r>
            <a:r>
              <a:rPr lang="fr-FR" dirty="0" smtClean="0"/>
              <a:t> hsqldb.jar </a:t>
            </a:r>
            <a:r>
              <a:rPr lang="fr-FR" dirty="0" err="1" smtClean="0"/>
              <a:t>org.hsqldb.util.DatabaseManager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88840"/>
            <a:ext cx="37147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Tests	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F1E24-C3D6-4559-9ABB-73B4E33B2BC2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Executer</a:t>
            </a:r>
            <a:r>
              <a:rPr lang="fr-FR" dirty="0" smtClean="0"/>
              <a:t> la classe principale</a:t>
            </a:r>
          </a:p>
          <a:p>
            <a:r>
              <a:rPr lang="fr-FR" dirty="0" smtClean="0"/>
              <a:t>Vérifier l'insertion des données via le Manager</a:t>
            </a:r>
          </a:p>
          <a:p>
            <a:r>
              <a:rPr lang="fr-FR" dirty="0" smtClean="0"/>
              <a:t>Analyser les logs sur la console</a:t>
            </a:r>
          </a:p>
          <a:p>
            <a:endParaRPr lang="fr-FR" dirty="0" smtClean="0"/>
          </a:p>
          <a:p>
            <a:r>
              <a:rPr lang="fr-FR" dirty="0" smtClean="0"/>
              <a:t>Mettez en commentaires (//) la ligne de code associée à la fermeture de la session </a:t>
            </a:r>
            <a:r>
              <a:rPr lang="fr-FR" dirty="0" err="1" smtClean="0"/>
              <a:t>hibernate</a:t>
            </a:r>
            <a:r>
              <a:rPr lang="fr-FR" dirty="0" smtClean="0"/>
              <a:t> dans le code (ligne 33 : </a:t>
            </a:r>
            <a:r>
              <a:rPr lang="fr-FR" dirty="0" err="1" smtClean="0"/>
              <a:t>session.close</a:t>
            </a:r>
            <a:r>
              <a:rPr lang="fr-FR" dirty="0" smtClean="0"/>
              <a:t>()).Relancez l’application. Quel impact sur l’insertion des données en base de données ? </a:t>
            </a:r>
          </a:p>
          <a:p>
            <a:pPr algn="l"/>
            <a:r>
              <a:rPr lang="fr-FR" dirty="0" smtClean="0"/>
              <a:t>Mettez en commentaires la validation de la transaction </a:t>
            </a:r>
            <a:r>
              <a:rPr lang="fr-FR" dirty="0" err="1" smtClean="0"/>
              <a:t>hibernate</a:t>
            </a:r>
            <a:r>
              <a:rPr lang="fr-FR" dirty="0" smtClean="0"/>
              <a:t> (</a:t>
            </a:r>
            <a:r>
              <a:rPr lang="fr-FR" dirty="0" err="1" smtClean="0"/>
              <a:t>tx.commit</a:t>
            </a:r>
            <a:r>
              <a:rPr lang="fr-FR" dirty="0" smtClean="0"/>
              <a:t> ) dans le code. Quel impact sur l’insertion des données ?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6443</TotalTime>
  <Words>188</Words>
  <Application>Microsoft Office PowerPoint</Application>
  <PresentationFormat>Affichage à l'écran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1.5 – 1.6</dc:title>
  <dc:creator>Antoine Stalin</dc:creator>
  <cp:lastModifiedBy>NORSYS</cp:lastModifiedBy>
  <cp:revision>552</cp:revision>
  <dcterms:created xsi:type="dcterms:W3CDTF">2010-11-08T12:52:10Z</dcterms:created>
  <dcterms:modified xsi:type="dcterms:W3CDTF">2022-03-09T23:50:07Z</dcterms:modified>
</cp:coreProperties>
</file>