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88" r:id="rId3"/>
    <p:sldId id="262" r:id="rId4"/>
    <p:sldId id="293" r:id="rId5"/>
    <p:sldId id="294" r:id="rId6"/>
    <p:sldId id="295" r:id="rId7"/>
    <p:sldId id="296" r:id="rId8"/>
    <p:sldId id="298" r:id="rId9"/>
    <p:sldId id="297" r:id="rId10"/>
    <p:sldId id="284" r:id="rId11"/>
    <p:sldId id="299" r:id="rId12"/>
    <p:sldId id="300" r:id="rId13"/>
    <p:sldId id="304" r:id="rId14"/>
    <p:sldId id="305" r:id="rId15"/>
    <p:sldId id="301" r:id="rId16"/>
    <p:sldId id="306" r:id="rId17"/>
    <p:sldId id="303" r:id="rId18"/>
    <p:sldId id="307" r:id="rId19"/>
    <p:sldId id="30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476" y="-42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60EC-A16E-4C12-99BC-E1B96598F4BF}" type="datetimeFigureOut">
              <a:rPr lang="zh-CN" altLang="en-US" smtClean="0"/>
              <a:pPr/>
              <a:t>2018-10-05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074FE-2915-4871-9AD4-DCC42AE8B7B4}" type="slidenum">
              <a:rPr lang="zh-CN" altLang="en-US" smtClean="0"/>
              <a:pPr/>
              <a:t>‹#›</a:t>
            </a:fld>
            <a:endParaRPr lang="zh-CN" altLang="en-US"/>
          </a:p>
        </p:txBody>
      </p:sp>
    </p:spTree>
    <p:extLst>
      <p:ext uri="{BB962C8B-B14F-4D97-AF65-F5344CB8AC3E}">
        <p14:creationId xmlns="" xmlns:p14="http://schemas.microsoft.com/office/powerpoint/2010/main" val="4212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pPr/>
              <a:t>2018-10-05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4A44-FA30-41CC-93B2-CBE1BCCB16A2}" type="datetimeFigureOut">
              <a:rPr lang="zh-CN" altLang="en-US" smtClean="0"/>
              <a:pPr/>
              <a:t>2018-10-05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F771-347B-4D1E-BCA0-9CA38B7666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cstate="screen">
            <a:extLst>
              <a:ext uri="{28A0092B-C50C-407E-A947-70E740481C1C}">
                <a14:useLocalDpi xmlns="" xmlns:a14="http://schemas.microsoft.com/office/drawing/2010/main"/>
              </a:ext>
            </a:extLst>
          </a:blip>
          <a:srcRect/>
          <a:stretch>
            <a:fillRect/>
          </a:stretch>
        </p:blipFill>
        <p:spPr>
          <a:xfrm>
            <a:off x="4414573" y="4889345"/>
            <a:ext cx="441960" cy="463519"/>
          </a:xfrm>
          <a:prstGeom prst="rect">
            <a:avLst/>
          </a:prstGeom>
        </p:spPr>
      </p:pic>
      <p:pic>
        <p:nvPicPr>
          <p:cNvPr id="16" name="图片 15"/>
          <p:cNvPicPr>
            <a:picLocks noChangeAspect="1"/>
          </p:cNvPicPr>
          <p:nvPr/>
        </p:nvPicPr>
        <p:blipFill rotWithShape="1">
          <a:blip r:embed="rId2" cstate="screen">
            <a:extLst>
              <a:ext uri="{28A0092B-C50C-407E-A947-70E740481C1C}">
                <a14:useLocalDpi xmlns="" xmlns:a14="http://schemas.microsoft.com/office/drawing/2010/main"/>
              </a:ext>
            </a:extLst>
          </a:blip>
          <a:srcRect/>
          <a:stretch>
            <a:fillRect/>
          </a:stretch>
        </p:blipFill>
        <p:spPr>
          <a:xfrm>
            <a:off x="4434473" y="5408325"/>
            <a:ext cx="441960" cy="463519"/>
          </a:xfrm>
          <a:prstGeom prst="rect">
            <a:avLst/>
          </a:prstGeom>
        </p:spPr>
      </p:pic>
      <p:sp>
        <p:nvSpPr>
          <p:cNvPr id="12" name="文本框 11"/>
          <p:cNvSpPr txBox="1"/>
          <p:nvPr/>
        </p:nvSpPr>
        <p:spPr>
          <a:xfrm>
            <a:off x="4856533" y="4856450"/>
            <a:ext cx="3217901" cy="457200"/>
          </a:xfrm>
          <a:prstGeom prst="rect">
            <a:avLst/>
          </a:prstGeom>
          <a:noFill/>
        </p:spPr>
        <p:txBody>
          <a:bodyPr wrap="square" rtlCol="0">
            <a:spAutoFit/>
          </a:bodyPr>
          <a:lstStyle/>
          <a:p>
            <a:r>
              <a:rPr lang="zh-CN" altLang="en-US" sz="2400" b="1" dirty="0" smtClean="0">
                <a:solidFill>
                  <a:schemeClr val="bg1"/>
                </a:solidFill>
                <a:latin typeface="方正静蕾简体" pitchFamily="2" charset="-122"/>
                <a:ea typeface="方正静蕾简体" pitchFamily="2" charset="-122"/>
              </a:rPr>
              <a:t>涂利明</a:t>
            </a:r>
            <a:endParaRPr lang="zh-CN" altLang="en-US" sz="2400" b="1" dirty="0">
              <a:solidFill>
                <a:schemeClr val="bg1"/>
              </a:solidFill>
              <a:latin typeface="方正静蕾简体" pitchFamily="2" charset="-122"/>
              <a:ea typeface="方正静蕾简体" pitchFamily="2" charset="-122"/>
            </a:endParaRPr>
          </a:p>
        </p:txBody>
      </p:sp>
      <p:sp>
        <p:nvSpPr>
          <p:cNvPr id="17" name="文本框 16"/>
          <p:cNvSpPr txBox="1"/>
          <p:nvPr/>
        </p:nvSpPr>
        <p:spPr>
          <a:xfrm>
            <a:off x="4876433" y="5374835"/>
            <a:ext cx="3217901" cy="461665"/>
          </a:xfrm>
          <a:prstGeom prst="rect">
            <a:avLst/>
          </a:prstGeom>
          <a:noFill/>
        </p:spPr>
        <p:txBody>
          <a:bodyPr wrap="square" rtlCol="0">
            <a:spAutoFit/>
          </a:bodyPr>
          <a:lstStyle/>
          <a:p>
            <a:r>
              <a:rPr lang="en-US" altLang="zh-CN" sz="2400" b="1" dirty="0" smtClean="0">
                <a:solidFill>
                  <a:schemeClr val="bg1"/>
                </a:solidFill>
                <a:latin typeface="方正静蕾简体" pitchFamily="2" charset="-122"/>
                <a:ea typeface="方正静蕾简体" pitchFamily="2" charset="-122"/>
              </a:rPr>
              <a:t>tuliming@hdu.edu.cn</a:t>
            </a:r>
            <a:endParaRPr lang="zh-CN" altLang="en-US" sz="2400" b="1" dirty="0">
              <a:solidFill>
                <a:schemeClr val="bg1"/>
              </a:solidFill>
              <a:latin typeface="方正静蕾简体" pitchFamily="2" charset="-122"/>
              <a:ea typeface="方正静蕾简体" pitchFamily="2" charset="-122"/>
            </a:endParaRPr>
          </a:p>
        </p:txBody>
      </p:sp>
      <p:pic>
        <p:nvPicPr>
          <p:cNvPr id="13" name="图片 12"/>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rot="434895">
            <a:off x="5130944" y="891748"/>
            <a:ext cx="2449723" cy="2996356"/>
          </a:xfrm>
          <a:prstGeom prst="rect">
            <a:avLst/>
          </a:prstGeom>
        </p:spPr>
      </p:pic>
      <p:sp useBgFill="1">
        <p:nvSpPr>
          <p:cNvPr id="4" name="矩形 3"/>
          <p:cNvSpPr/>
          <p:nvPr/>
        </p:nvSpPr>
        <p:spPr>
          <a:xfrm>
            <a:off x="2799636" y="2812708"/>
            <a:ext cx="6893171" cy="1669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4" cstate="screen">
            <a:extLst>
              <a:ext uri="{28A0092B-C50C-407E-A947-70E740481C1C}">
                <a14:useLocalDpi xmlns="" xmlns:a14="http://schemas.microsoft.com/office/drawing/2010/main"/>
              </a:ext>
            </a:extLst>
          </a:blip>
          <a:srcRect l="3265" t="6325" r="4323" b="12927"/>
          <a:stretch>
            <a:fillRect/>
          </a:stretch>
        </p:blipFill>
        <p:spPr>
          <a:xfrm>
            <a:off x="2644723" y="2597824"/>
            <a:ext cx="7171981" cy="2016086"/>
          </a:xfrm>
          <a:prstGeom prst="rect">
            <a:avLst/>
          </a:prstGeom>
        </p:spPr>
      </p:pic>
      <p:sp>
        <p:nvSpPr>
          <p:cNvPr id="5" name="文本框 4"/>
          <p:cNvSpPr txBox="1"/>
          <p:nvPr/>
        </p:nvSpPr>
        <p:spPr>
          <a:xfrm>
            <a:off x="3261668" y="3126633"/>
            <a:ext cx="5927074" cy="923330"/>
          </a:xfrm>
          <a:prstGeom prst="rect">
            <a:avLst/>
          </a:prstGeom>
          <a:noFill/>
        </p:spPr>
        <p:txBody>
          <a:bodyPr wrap="square" rtlCol="0">
            <a:spAutoFit/>
          </a:bodyPr>
          <a:lstStyle/>
          <a:p>
            <a:pPr algn="ctr"/>
            <a:r>
              <a:rPr lang="en-US" altLang="zh-CN" sz="5400" dirty="0" smtClean="0">
                <a:solidFill>
                  <a:schemeClr val="bg1"/>
                </a:solidFill>
                <a:latin typeface="苏新诗古印宋简" panose="02010609000101010101" pitchFamily="49" charset="-122"/>
                <a:ea typeface="苏新诗古印宋简" panose="02010609000101010101" pitchFamily="49" charset="-122"/>
              </a:rPr>
              <a:t>3</a:t>
            </a:r>
            <a:r>
              <a:rPr lang="zh-CN" altLang="en-US" sz="5400" dirty="0" smtClean="0">
                <a:solidFill>
                  <a:schemeClr val="bg1"/>
                </a:solidFill>
                <a:latin typeface="苏新诗古印宋简" panose="02010609000101010101" pitchFamily="49" charset="-122"/>
                <a:ea typeface="苏新诗古印宋简" panose="02010609000101010101" pitchFamily="49" charset="-122"/>
              </a:rPr>
              <a:t>项目类别需求</a:t>
            </a:r>
            <a:endParaRPr lang="zh-CN" altLang="en-US" sz="5400" dirty="0">
              <a:solidFill>
                <a:schemeClr val="bg1"/>
              </a:solidFill>
              <a:latin typeface="苏新诗古印宋简" panose="02010609000101010101" pitchFamily="49" charset="-122"/>
              <a:ea typeface="苏新诗古印宋简" panose="02010609000101010101" pitchFamily="49"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8"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3314700" y="2846703"/>
            <a:ext cx="5581650" cy="1107996"/>
          </a:xfrm>
          <a:prstGeom prst="rect">
            <a:avLst/>
          </a:prstGeom>
          <a:noFill/>
        </p:spPr>
        <p:txBody>
          <a:bodyPr wrap="square" rtlCol="0">
            <a:spAutoFit/>
          </a:bodyPr>
          <a:lstStyle/>
          <a:p>
            <a:pPr algn="r"/>
            <a:r>
              <a:rPr lang="zh-CN" altLang="en-US" sz="6600" b="1" dirty="0" smtClean="0">
                <a:solidFill>
                  <a:schemeClr val="bg1"/>
                </a:solidFill>
                <a:latin typeface="方正静蕾简体" pitchFamily="2" charset="-122"/>
                <a:ea typeface="方正静蕾简体" pitchFamily="2" charset="-122"/>
                <a:cs typeface="Arial" pitchFamily="34" charset="0"/>
              </a:rPr>
              <a:t>业务分析项目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511175"/>
            <a:ext cx="11430000" cy="4351338"/>
          </a:xfrm>
        </p:spPr>
        <p:txBody>
          <a:bodyPr/>
          <a:lstStyle/>
          <a:p>
            <a:pPr>
              <a:lnSpc>
                <a:spcPct val="150000"/>
              </a:lnSpc>
            </a:pPr>
            <a:r>
              <a:rPr lang="zh-CN" altLang="en-US" dirty="0" smtClean="0">
                <a:solidFill>
                  <a:srgbClr val="FFC000"/>
                </a:solidFill>
              </a:rPr>
              <a:t>业务分析项目（也称商业智能</a:t>
            </a:r>
            <a:r>
              <a:rPr lang="en-US" altLang="zh-CN" dirty="0" smtClean="0">
                <a:solidFill>
                  <a:srgbClr val="FFC000"/>
                </a:solidFill>
              </a:rPr>
              <a:t>BI</a:t>
            </a:r>
            <a:r>
              <a:rPr lang="zh-CN" altLang="en-US" dirty="0" smtClean="0">
                <a:solidFill>
                  <a:srgbClr val="FFC000"/>
                </a:solidFill>
              </a:rPr>
              <a:t>）</a:t>
            </a:r>
            <a:r>
              <a:rPr lang="zh-CN" altLang="en-US" dirty="0" smtClean="0">
                <a:solidFill>
                  <a:schemeClr val="bg1"/>
                </a:solidFill>
              </a:rPr>
              <a:t>主要目的是开发出能将数量庞大且通常高度复杂的数据集合转换为有意义的，可用于制定决策的信息系统。</a:t>
            </a:r>
            <a:endParaRPr lang="en-US" altLang="zh-CN" dirty="0" smtClean="0">
              <a:solidFill>
                <a:schemeClr val="bg1"/>
              </a:solidFill>
            </a:endParaRPr>
          </a:p>
          <a:p>
            <a:endParaRPr lang="zh-CN" altLang="en-US" dirty="0">
              <a:solidFill>
                <a:schemeClr val="bg1"/>
              </a:solidFill>
            </a:endParaRPr>
          </a:p>
        </p:txBody>
      </p:sp>
      <p:sp>
        <p:nvSpPr>
          <p:cNvPr id="4" name="圆角矩形 3"/>
          <p:cNvSpPr/>
          <p:nvPr/>
        </p:nvSpPr>
        <p:spPr>
          <a:xfrm>
            <a:off x="1219200" y="2286000"/>
            <a:ext cx="2952750" cy="127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C000"/>
                </a:solidFill>
              </a:rPr>
              <a:t>数据</a:t>
            </a:r>
            <a:endParaRPr lang="en-US" altLang="zh-CN" sz="2400" dirty="0" smtClean="0">
              <a:solidFill>
                <a:srgbClr val="FFC000"/>
              </a:solidFill>
            </a:endParaRPr>
          </a:p>
          <a:p>
            <a:pPr algn="ctr"/>
            <a:r>
              <a:rPr lang="zh-CN" altLang="en-US" sz="2400" dirty="0" smtClean="0"/>
              <a:t>数据源、存储、管理、监管、抽取</a:t>
            </a:r>
            <a:endParaRPr lang="zh-CN" altLang="en-US" sz="2400" dirty="0"/>
          </a:p>
        </p:txBody>
      </p:sp>
      <p:sp>
        <p:nvSpPr>
          <p:cNvPr id="5" name="圆角矩形 4"/>
          <p:cNvSpPr/>
          <p:nvPr/>
        </p:nvSpPr>
        <p:spPr>
          <a:xfrm>
            <a:off x="7239000" y="2305050"/>
            <a:ext cx="2952750" cy="127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C000"/>
                </a:solidFill>
              </a:rPr>
              <a:t>分析</a:t>
            </a:r>
            <a:endParaRPr lang="en-US" altLang="zh-CN" sz="2400" dirty="0" smtClean="0">
              <a:solidFill>
                <a:srgbClr val="FFC000"/>
              </a:solidFill>
            </a:endParaRPr>
          </a:p>
          <a:p>
            <a:pPr algn="ctr"/>
            <a:r>
              <a:rPr lang="zh-CN" altLang="en-US" sz="2400" dirty="0" smtClean="0"/>
              <a:t>转换、计算</a:t>
            </a:r>
          </a:p>
        </p:txBody>
      </p:sp>
      <p:sp>
        <p:nvSpPr>
          <p:cNvPr id="6" name="圆角矩形 5"/>
          <p:cNvSpPr/>
          <p:nvPr/>
        </p:nvSpPr>
        <p:spPr>
          <a:xfrm>
            <a:off x="4191000" y="4857750"/>
            <a:ext cx="2952750" cy="1276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C000"/>
                </a:solidFill>
              </a:rPr>
              <a:t>信息使用</a:t>
            </a:r>
            <a:endParaRPr lang="en-US" altLang="zh-CN" sz="2400" dirty="0" smtClean="0">
              <a:solidFill>
                <a:srgbClr val="FFC000"/>
              </a:solidFill>
            </a:endParaRPr>
          </a:p>
          <a:p>
            <a:pPr algn="ctr"/>
            <a:r>
              <a:rPr lang="zh-CN" altLang="en-US" sz="2400" dirty="0" smtClean="0"/>
              <a:t>交付机制、格式、可适应性</a:t>
            </a:r>
            <a:endParaRPr lang="zh-CN" altLang="en-US" sz="2400" dirty="0"/>
          </a:p>
        </p:txBody>
      </p:sp>
      <p:cxnSp>
        <p:nvCxnSpPr>
          <p:cNvPr id="16" name="直接箭头连接符 15"/>
          <p:cNvCxnSpPr/>
          <p:nvPr/>
        </p:nvCxnSpPr>
        <p:spPr>
          <a:xfrm flipV="1">
            <a:off x="4381500" y="2876550"/>
            <a:ext cx="2628900" cy="190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flipV="1">
            <a:off x="7315200" y="3943350"/>
            <a:ext cx="1028700" cy="952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6200000" flipH="1">
            <a:off x="3219450" y="4000500"/>
            <a:ext cx="1066800" cy="72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3009900" y="2370453"/>
            <a:ext cx="6305550" cy="1107996"/>
          </a:xfrm>
          <a:prstGeom prst="rect">
            <a:avLst/>
          </a:prstGeom>
          <a:noFill/>
        </p:spPr>
        <p:txBody>
          <a:bodyPr wrap="square" rtlCol="0">
            <a:spAutoFit/>
          </a:bodyPr>
          <a:lstStyle/>
          <a:p>
            <a:pPr algn="r"/>
            <a:r>
              <a:rPr lang="zh-CN" altLang="en-US" sz="6600" b="1" dirty="0" smtClean="0">
                <a:solidFill>
                  <a:schemeClr val="bg1"/>
                </a:solidFill>
                <a:latin typeface="方正静蕾简体" pitchFamily="2" charset="-122"/>
                <a:ea typeface="方正静蕾简体" pitchFamily="2" charset="-122"/>
                <a:cs typeface="Arial" pitchFamily="34" charset="0"/>
              </a:rPr>
              <a:t>软件包方案项目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350" y="457200"/>
            <a:ext cx="11144250" cy="5719763"/>
          </a:xfrm>
        </p:spPr>
        <p:txBody>
          <a:bodyPr/>
          <a:lstStyle/>
          <a:p>
            <a:pPr>
              <a:lnSpc>
                <a:spcPct val="150000"/>
              </a:lnSpc>
            </a:pPr>
            <a:r>
              <a:rPr lang="zh-CN" altLang="en-US" dirty="0" smtClean="0">
                <a:solidFill>
                  <a:schemeClr val="bg1"/>
                </a:solidFill>
              </a:rPr>
              <a:t>不同于从头构建新系统，一些组织会采购</a:t>
            </a:r>
            <a:r>
              <a:rPr lang="zh-CN" altLang="en-US" dirty="0" smtClean="0">
                <a:solidFill>
                  <a:srgbClr val="FFC000"/>
                </a:solidFill>
              </a:rPr>
              <a:t>软件包方案</a:t>
            </a:r>
            <a:r>
              <a:rPr lang="zh-CN" altLang="en-US" dirty="0" smtClean="0">
                <a:solidFill>
                  <a:schemeClr val="bg1"/>
                </a:solidFill>
              </a:rPr>
              <a:t>（也称为</a:t>
            </a:r>
            <a:r>
              <a:rPr lang="zh-CN" altLang="en-US" dirty="0" smtClean="0">
                <a:solidFill>
                  <a:srgbClr val="FFC000"/>
                </a:solidFill>
              </a:rPr>
              <a:t>商业现货或者</a:t>
            </a:r>
            <a:r>
              <a:rPr lang="en-US" altLang="zh-CN" dirty="0" smtClean="0">
                <a:solidFill>
                  <a:srgbClr val="FFC000"/>
                </a:solidFill>
              </a:rPr>
              <a:t>COTS</a:t>
            </a:r>
            <a:r>
              <a:rPr lang="zh-CN" altLang="en-US" dirty="0" smtClean="0">
                <a:solidFill>
                  <a:srgbClr val="FFC000"/>
                </a:solidFill>
              </a:rPr>
              <a:t>产品</a:t>
            </a:r>
            <a:r>
              <a:rPr lang="zh-CN" altLang="en-US" dirty="0" smtClean="0">
                <a:solidFill>
                  <a:schemeClr val="bg1"/>
                </a:solidFill>
              </a:rPr>
              <a:t>）并加以调整，以满足自己对软件的特定需求。</a:t>
            </a:r>
            <a:endParaRPr lang="en-US" altLang="zh-CN" dirty="0" smtClean="0">
              <a:solidFill>
                <a:schemeClr val="bg1"/>
              </a:solidFill>
            </a:endParaRPr>
          </a:p>
          <a:p>
            <a:pPr>
              <a:lnSpc>
                <a:spcPct val="150000"/>
              </a:lnSpc>
            </a:pPr>
            <a:r>
              <a:rPr lang="zh-CN" altLang="en-US" dirty="0" smtClean="0">
                <a:solidFill>
                  <a:schemeClr val="bg1"/>
                </a:solidFill>
              </a:rPr>
              <a:t>虽然软件即服务（</a:t>
            </a:r>
            <a:r>
              <a:rPr lang="en-US" altLang="zh-CN" dirty="0" err="1" smtClean="0">
                <a:solidFill>
                  <a:schemeClr val="bg1"/>
                </a:solidFill>
              </a:rPr>
              <a:t>SaaS</a:t>
            </a:r>
            <a:r>
              <a:rPr lang="zh-CN" altLang="en-US" dirty="0" smtClean="0">
                <a:solidFill>
                  <a:schemeClr val="bg1"/>
                </a:solidFill>
              </a:rPr>
              <a:t>）和云也正在日益成为可用方案，但是无论采购软件包还是实施云端方案，要满足新项目方案整体或局部对软件的需要，仍然离不开需求。</a:t>
            </a:r>
            <a:endParaRPr lang="en-US" altLang="zh-CN" dirty="0" smtClean="0">
              <a:solidFill>
                <a:schemeClr val="bg1"/>
              </a:solidFill>
            </a:endParaRPr>
          </a:p>
          <a:p>
            <a:pPr>
              <a:lnSpc>
                <a:spcPct val="150000"/>
              </a:lnSpc>
            </a:pPr>
            <a:r>
              <a:rPr lang="zh-CN" altLang="en-US" dirty="0" smtClean="0">
                <a:solidFill>
                  <a:schemeClr val="bg1"/>
                </a:solidFill>
              </a:rPr>
              <a:t>要根据需求对候选方案进行评估，进而选出最合适的软件包，此后，还要根据需求调整软件包，最终满足组织的需要。</a:t>
            </a:r>
            <a:endParaRPr lang="zh-CN" alt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724400" y="2400300"/>
            <a:ext cx="2266950" cy="2152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自定义的</a:t>
            </a:r>
            <a:r>
              <a:rPr lang="en-US" altLang="zh-CN" sz="2400" dirty="0" smtClean="0"/>
              <a:t>COTS</a:t>
            </a:r>
            <a:r>
              <a:rPr lang="zh-CN" altLang="en-US" sz="2400" dirty="0" smtClean="0"/>
              <a:t>包</a:t>
            </a:r>
            <a:endParaRPr lang="zh-CN" altLang="en-US" sz="2400" dirty="0"/>
          </a:p>
        </p:txBody>
      </p:sp>
      <p:sp>
        <p:nvSpPr>
          <p:cNvPr id="5" name="椭圆 4"/>
          <p:cNvSpPr/>
          <p:nvPr/>
        </p:nvSpPr>
        <p:spPr>
          <a:xfrm>
            <a:off x="400050" y="2552700"/>
            <a:ext cx="1809750" cy="180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COTS</a:t>
            </a:r>
            <a:r>
              <a:rPr lang="zh-CN" altLang="en-US" sz="2400" dirty="0" smtClean="0"/>
              <a:t>包</a:t>
            </a:r>
            <a:endParaRPr lang="zh-CN" altLang="en-US" sz="2400" dirty="0"/>
          </a:p>
        </p:txBody>
      </p:sp>
      <p:sp>
        <p:nvSpPr>
          <p:cNvPr id="6" name="圆角矩形 5"/>
          <p:cNvSpPr/>
          <p:nvPr/>
        </p:nvSpPr>
        <p:spPr>
          <a:xfrm>
            <a:off x="4667250" y="266700"/>
            <a:ext cx="2362200" cy="1104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现有应用程序</a:t>
            </a:r>
            <a:endParaRPr lang="zh-CN" altLang="en-US" sz="2400" dirty="0"/>
          </a:p>
        </p:txBody>
      </p:sp>
      <p:sp>
        <p:nvSpPr>
          <p:cNvPr id="7" name="圆角矩形 6"/>
          <p:cNvSpPr/>
          <p:nvPr/>
        </p:nvSpPr>
        <p:spPr>
          <a:xfrm>
            <a:off x="4781550" y="5486400"/>
            <a:ext cx="2362200" cy="1104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现有应用程序</a:t>
            </a:r>
            <a:endParaRPr lang="zh-CN" altLang="en-US" sz="2400" dirty="0"/>
          </a:p>
        </p:txBody>
      </p:sp>
      <p:sp>
        <p:nvSpPr>
          <p:cNvPr id="8" name="矩形 7"/>
          <p:cNvSpPr/>
          <p:nvPr/>
        </p:nvSpPr>
        <p:spPr>
          <a:xfrm>
            <a:off x="9201150" y="2019300"/>
            <a:ext cx="1504950"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扩展</a:t>
            </a:r>
            <a:endParaRPr lang="zh-CN" altLang="en-US" sz="2400" dirty="0"/>
          </a:p>
        </p:txBody>
      </p:sp>
      <p:sp>
        <p:nvSpPr>
          <p:cNvPr id="9" name="矩形 8"/>
          <p:cNvSpPr/>
          <p:nvPr/>
        </p:nvSpPr>
        <p:spPr>
          <a:xfrm>
            <a:off x="9182100" y="3657600"/>
            <a:ext cx="1504950"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扩展</a:t>
            </a:r>
            <a:endParaRPr lang="zh-CN" altLang="en-US" sz="2400" dirty="0"/>
          </a:p>
        </p:txBody>
      </p:sp>
      <p:cxnSp>
        <p:nvCxnSpPr>
          <p:cNvPr id="11" name="直接箭头连接符 10"/>
          <p:cNvCxnSpPr/>
          <p:nvPr/>
        </p:nvCxnSpPr>
        <p:spPr>
          <a:xfrm>
            <a:off x="2324100" y="3524250"/>
            <a:ext cx="1943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5410200" y="1885950"/>
            <a:ext cx="8001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5410200" y="5029200"/>
            <a:ext cx="8001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181850" y="2495550"/>
            <a:ext cx="18669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162800" y="3619500"/>
            <a:ext cx="1809750" cy="5143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3700" y="3162300"/>
            <a:ext cx="800219" cy="461665"/>
          </a:xfrm>
          <a:prstGeom prst="rect">
            <a:avLst/>
          </a:prstGeom>
          <a:noFill/>
        </p:spPr>
        <p:txBody>
          <a:bodyPr wrap="none" rtlCol="0">
            <a:spAutoFit/>
          </a:bodyPr>
          <a:lstStyle/>
          <a:p>
            <a:r>
              <a:rPr lang="zh-CN" altLang="en-US" sz="2400" dirty="0" smtClean="0">
                <a:solidFill>
                  <a:srgbClr val="FFC000"/>
                </a:solidFill>
              </a:rPr>
              <a:t>配置</a:t>
            </a:r>
            <a:endParaRPr lang="zh-CN" altLang="en-US" sz="2400" dirty="0">
              <a:solidFill>
                <a:srgbClr val="FFC000"/>
              </a:solidFill>
            </a:endParaRPr>
          </a:p>
        </p:txBody>
      </p:sp>
      <p:sp>
        <p:nvSpPr>
          <p:cNvPr id="23" name="TextBox 22"/>
          <p:cNvSpPr txBox="1"/>
          <p:nvPr/>
        </p:nvSpPr>
        <p:spPr>
          <a:xfrm>
            <a:off x="5429250" y="1657350"/>
            <a:ext cx="800219" cy="461665"/>
          </a:xfrm>
          <a:prstGeom prst="rect">
            <a:avLst/>
          </a:prstGeom>
          <a:noFill/>
        </p:spPr>
        <p:txBody>
          <a:bodyPr wrap="none" rtlCol="0">
            <a:spAutoFit/>
          </a:bodyPr>
          <a:lstStyle/>
          <a:p>
            <a:r>
              <a:rPr lang="zh-CN" altLang="en-US" sz="2400" dirty="0" smtClean="0">
                <a:solidFill>
                  <a:srgbClr val="FFC000"/>
                </a:solidFill>
              </a:rPr>
              <a:t>集成</a:t>
            </a:r>
            <a:endParaRPr lang="zh-CN" altLang="en-US" sz="2400" dirty="0">
              <a:solidFill>
                <a:srgbClr val="FFC000"/>
              </a:solidFill>
            </a:endParaRPr>
          </a:p>
        </p:txBody>
      </p:sp>
      <p:sp>
        <p:nvSpPr>
          <p:cNvPr id="24" name="TextBox 23"/>
          <p:cNvSpPr txBox="1"/>
          <p:nvPr/>
        </p:nvSpPr>
        <p:spPr>
          <a:xfrm>
            <a:off x="5467350" y="4819650"/>
            <a:ext cx="800219" cy="461665"/>
          </a:xfrm>
          <a:prstGeom prst="rect">
            <a:avLst/>
          </a:prstGeom>
          <a:noFill/>
        </p:spPr>
        <p:txBody>
          <a:bodyPr wrap="none" rtlCol="0">
            <a:spAutoFit/>
          </a:bodyPr>
          <a:lstStyle/>
          <a:p>
            <a:r>
              <a:rPr lang="zh-CN" altLang="en-US" sz="2400" dirty="0" smtClean="0">
                <a:solidFill>
                  <a:srgbClr val="FFC000"/>
                </a:solidFill>
              </a:rPr>
              <a:t>集成</a:t>
            </a:r>
            <a:endParaRPr lang="zh-CN" altLang="en-US" sz="2400" dirty="0">
              <a:solidFill>
                <a:srgbClr val="FFC000"/>
              </a:solidFill>
            </a:endParaRPr>
          </a:p>
        </p:txBody>
      </p:sp>
      <p:sp>
        <p:nvSpPr>
          <p:cNvPr id="25" name="TextBox 24"/>
          <p:cNvSpPr txBox="1"/>
          <p:nvPr/>
        </p:nvSpPr>
        <p:spPr>
          <a:xfrm>
            <a:off x="7467600" y="2305050"/>
            <a:ext cx="800219" cy="461665"/>
          </a:xfrm>
          <a:prstGeom prst="rect">
            <a:avLst/>
          </a:prstGeom>
          <a:noFill/>
        </p:spPr>
        <p:txBody>
          <a:bodyPr wrap="none" rtlCol="0">
            <a:spAutoFit/>
          </a:bodyPr>
          <a:lstStyle/>
          <a:p>
            <a:r>
              <a:rPr lang="zh-CN" altLang="en-US" sz="2400" dirty="0" smtClean="0">
                <a:solidFill>
                  <a:srgbClr val="FFC000"/>
                </a:solidFill>
              </a:rPr>
              <a:t>扩展</a:t>
            </a:r>
            <a:endParaRPr lang="zh-CN" altLang="en-US" sz="2400" dirty="0">
              <a:solidFill>
                <a:srgbClr val="FFC000"/>
              </a:solidFill>
            </a:endParaRPr>
          </a:p>
        </p:txBody>
      </p:sp>
      <p:sp>
        <p:nvSpPr>
          <p:cNvPr id="26" name="TextBox 25"/>
          <p:cNvSpPr txBox="1"/>
          <p:nvPr/>
        </p:nvSpPr>
        <p:spPr>
          <a:xfrm>
            <a:off x="7429500" y="3848100"/>
            <a:ext cx="800219" cy="461665"/>
          </a:xfrm>
          <a:prstGeom prst="rect">
            <a:avLst/>
          </a:prstGeom>
          <a:noFill/>
        </p:spPr>
        <p:txBody>
          <a:bodyPr wrap="none" rtlCol="0">
            <a:spAutoFit/>
          </a:bodyPr>
          <a:lstStyle/>
          <a:p>
            <a:r>
              <a:rPr lang="zh-CN" altLang="en-US" sz="2400" dirty="0" smtClean="0">
                <a:solidFill>
                  <a:srgbClr val="FFC000"/>
                </a:solidFill>
              </a:rPr>
              <a:t>扩展</a:t>
            </a:r>
            <a:endParaRPr lang="zh-CN" altLang="en-US" sz="2400" dirty="0">
              <a:solidFill>
                <a:srgbClr val="FFC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3009900" y="1856103"/>
            <a:ext cx="6305550" cy="2123658"/>
          </a:xfrm>
          <a:prstGeom prst="rect">
            <a:avLst/>
          </a:prstGeom>
          <a:noFill/>
        </p:spPr>
        <p:txBody>
          <a:bodyPr wrap="square" rtlCol="0">
            <a:spAutoFit/>
          </a:bodyPr>
          <a:lstStyle/>
          <a:p>
            <a:pPr algn="ctr"/>
            <a:r>
              <a:rPr lang="zh-CN" altLang="en-US" sz="6600" b="1" dirty="0" smtClean="0">
                <a:solidFill>
                  <a:schemeClr val="bg1"/>
                </a:solidFill>
                <a:latin typeface="方正静蕾简体" pitchFamily="2" charset="-122"/>
                <a:ea typeface="方正静蕾简体" pitchFamily="2" charset="-122"/>
                <a:cs typeface="Arial" pitchFamily="34" charset="0"/>
              </a:rPr>
              <a:t>改进型和</a:t>
            </a:r>
            <a:endParaRPr lang="en-US" altLang="zh-CN" sz="6600" b="1" dirty="0" smtClean="0">
              <a:solidFill>
                <a:schemeClr val="bg1"/>
              </a:solidFill>
              <a:latin typeface="方正静蕾简体" pitchFamily="2" charset="-122"/>
              <a:ea typeface="方正静蕾简体" pitchFamily="2" charset="-122"/>
              <a:cs typeface="Arial" pitchFamily="34" charset="0"/>
            </a:endParaRPr>
          </a:p>
          <a:p>
            <a:pPr algn="ctr"/>
            <a:r>
              <a:rPr lang="zh-CN" altLang="en-US" sz="6600" b="1" dirty="0" smtClean="0">
                <a:solidFill>
                  <a:schemeClr val="bg1"/>
                </a:solidFill>
                <a:latin typeface="方正静蕾简体" pitchFamily="2" charset="-122"/>
                <a:ea typeface="方正静蕾简体" pitchFamily="2" charset="-122"/>
                <a:cs typeface="Arial" pitchFamily="34" charset="0"/>
              </a:rPr>
              <a:t>替换型项目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450" y="53975"/>
            <a:ext cx="10515600" cy="4351338"/>
          </a:xfrm>
        </p:spPr>
        <p:txBody>
          <a:bodyPr/>
          <a:lstStyle/>
          <a:p>
            <a:pPr>
              <a:lnSpc>
                <a:spcPct val="150000"/>
              </a:lnSpc>
            </a:pPr>
            <a:r>
              <a:rPr lang="zh-CN" altLang="en-US" dirty="0" smtClean="0">
                <a:solidFill>
                  <a:srgbClr val="FFC000"/>
                </a:solidFill>
              </a:rPr>
              <a:t>改进型项目</a:t>
            </a:r>
            <a:r>
              <a:rPr lang="zh-CN" altLang="en-US" dirty="0" smtClean="0">
                <a:solidFill>
                  <a:schemeClr val="bg1"/>
                </a:solidFill>
              </a:rPr>
              <a:t>是指需要向现有系统添加新功能的项目。如纠正缺陷、添加新报表、改进功能以满足修订后的业务规则与业务需求。</a:t>
            </a:r>
            <a:endParaRPr lang="en-US" altLang="zh-CN" dirty="0" smtClean="0">
              <a:solidFill>
                <a:schemeClr val="bg1"/>
              </a:solidFill>
            </a:endParaRPr>
          </a:p>
          <a:p>
            <a:pPr>
              <a:lnSpc>
                <a:spcPct val="150000"/>
              </a:lnSpc>
            </a:pPr>
            <a:r>
              <a:rPr lang="zh-CN" altLang="en-US" dirty="0" smtClean="0">
                <a:solidFill>
                  <a:srgbClr val="FFC000"/>
                </a:solidFill>
              </a:rPr>
              <a:t>替换型项目</a:t>
            </a:r>
            <a:r>
              <a:rPr lang="zh-CN" altLang="en-US" dirty="0" smtClean="0">
                <a:solidFill>
                  <a:schemeClr val="bg1"/>
                </a:solidFill>
              </a:rPr>
              <a:t>是指使用新的自建系统、</a:t>
            </a:r>
            <a:r>
              <a:rPr lang="en-US" altLang="zh-CN" dirty="0" smtClean="0">
                <a:solidFill>
                  <a:schemeClr val="bg1"/>
                </a:solidFill>
              </a:rPr>
              <a:t>COTS</a:t>
            </a:r>
            <a:r>
              <a:rPr lang="zh-CN" altLang="en-US" dirty="0" smtClean="0">
                <a:solidFill>
                  <a:schemeClr val="bg1"/>
                </a:solidFill>
              </a:rPr>
              <a:t>系统或者两者的组合来替换现有应用的项目。</a:t>
            </a:r>
            <a:endParaRPr lang="zh-CN" altLang="en-US" dirty="0">
              <a:solidFill>
                <a:schemeClr val="bg1"/>
              </a:solidFill>
            </a:endParaRPr>
          </a:p>
        </p:txBody>
      </p:sp>
      <p:sp>
        <p:nvSpPr>
          <p:cNvPr id="4" name="内容占位符 2"/>
          <p:cNvSpPr txBox="1">
            <a:spLocks/>
          </p:cNvSpPr>
          <p:nvPr/>
        </p:nvSpPr>
        <p:spPr>
          <a:xfrm>
            <a:off x="1295400" y="3181349"/>
            <a:ext cx="8820150" cy="330041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bg1"/>
                </a:solidFill>
                <a:effectLst/>
                <a:uLnTx/>
                <a:uFillTx/>
                <a:latin typeface="+mn-lt"/>
                <a:ea typeface="+mn-ea"/>
                <a:cs typeface="+mn-cs"/>
              </a:rPr>
              <a:t>所做改变可能使用户已经习惯的性能降低；</a:t>
            </a:r>
            <a:endParaRPr kumimoji="0" lang="en-US" altLang="zh-CN" sz="2800" b="0" i="0" u="none" strike="noStrike" kern="1200" cap="none" spc="0" normalizeH="0" baseline="0" noProof="0" dirty="0" smtClean="0">
              <a:ln>
                <a:noFill/>
              </a:ln>
              <a:solidFill>
                <a:schemeClr val="bg1"/>
              </a:solidFill>
              <a:effectLst/>
              <a:uLnTx/>
              <a:uFillTx/>
              <a:latin typeface="+mn-lt"/>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bg1"/>
                </a:solidFill>
                <a:effectLst/>
                <a:uLnTx/>
                <a:uFillTx/>
                <a:latin typeface="+mn-lt"/>
                <a:ea typeface="+mn-ea"/>
                <a:cs typeface="+mn-cs"/>
              </a:rPr>
              <a:t>现有系统缺少或没有可用的需求文档；</a:t>
            </a:r>
            <a:endParaRPr kumimoji="0" lang="en-US" altLang="zh-CN" sz="2800" b="0" i="0" u="none" strike="noStrike" kern="1200" cap="none" spc="0" normalizeH="0" baseline="0" noProof="0" dirty="0" smtClean="0">
              <a:ln>
                <a:noFill/>
              </a:ln>
              <a:solidFill>
                <a:schemeClr val="bg1"/>
              </a:solidFill>
              <a:effectLst/>
              <a:uLnTx/>
              <a:uFillTx/>
              <a:latin typeface="+mn-lt"/>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bg1"/>
                </a:solidFill>
                <a:effectLst/>
                <a:uLnTx/>
                <a:uFillTx/>
                <a:latin typeface="+mn-lt"/>
                <a:ea typeface="+mn-ea"/>
                <a:cs typeface="+mn-cs"/>
              </a:rPr>
              <a:t>熟悉当前系统的用户可能不喜欢新的变化；</a:t>
            </a:r>
            <a:endParaRPr kumimoji="0" lang="en-US" altLang="zh-CN" sz="2800" b="0" i="0" u="none" strike="noStrike" kern="1200" cap="none" spc="0" normalizeH="0" baseline="0" noProof="0" dirty="0" smtClean="0">
              <a:ln>
                <a:noFill/>
              </a:ln>
              <a:solidFill>
                <a:schemeClr val="bg1"/>
              </a:solidFill>
              <a:effectLst/>
              <a:uLnTx/>
              <a:uFillTx/>
              <a:latin typeface="+mn-lt"/>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bg1"/>
                </a:solidFill>
                <a:effectLst/>
                <a:uLnTx/>
                <a:uFillTx/>
                <a:latin typeface="+mn-lt"/>
                <a:ea typeface="+mn-ea"/>
                <a:cs typeface="+mn-cs"/>
              </a:rPr>
              <a:t>可能无意间破坏或者忽略某些重要功能。</a:t>
            </a:r>
            <a:endParaRPr kumimoji="0" lang="en-US" altLang="zh-CN" sz="2800" b="0" i="0" u="none" strike="noStrike" kern="1200" cap="none" spc="0" normalizeH="0" baseline="0" noProof="0" dirty="0" smtClean="0">
              <a:ln>
                <a:noFill/>
              </a:ln>
              <a:solidFill>
                <a:schemeClr val="bg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itchFamily="34" charset="0"/>
              <a:buChar char="•"/>
              <a:tabLst/>
              <a:defRPr/>
            </a:pPr>
            <a:endParaRPr kumimoji="0" lang="zh-CN" altLang="en-US" sz="28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TextBox 4"/>
          <p:cNvSpPr txBox="1"/>
          <p:nvPr/>
        </p:nvSpPr>
        <p:spPr>
          <a:xfrm>
            <a:off x="570110" y="4038600"/>
            <a:ext cx="615553" cy="1528624"/>
          </a:xfrm>
          <a:prstGeom prst="rect">
            <a:avLst/>
          </a:prstGeom>
          <a:noFill/>
        </p:spPr>
        <p:txBody>
          <a:bodyPr vert="eaVert" wrap="none" rtlCol="0">
            <a:spAutoFit/>
          </a:bodyPr>
          <a:lstStyle/>
          <a:p>
            <a:r>
              <a:rPr lang="zh-CN" altLang="en-US" sz="2800" dirty="0" smtClean="0">
                <a:solidFill>
                  <a:srgbClr val="FFC000"/>
                </a:solidFill>
              </a:rPr>
              <a:t>面临挑战</a:t>
            </a:r>
            <a:endParaRPr lang="zh-CN" altLang="en-US" sz="2800" dirty="0">
              <a:solidFill>
                <a:srgbClr val="FFC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3009900" y="1875153"/>
            <a:ext cx="6305550" cy="2123658"/>
          </a:xfrm>
          <a:prstGeom prst="rect">
            <a:avLst/>
          </a:prstGeom>
          <a:noFill/>
        </p:spPr>
        <p:txBody>
          <a:bodyPr wrap="square" rtlCol="0">
            <a:spAutoFit/>
          </a:bodyPr>
          <a:lstStyle/>
          <a:p>
            <a:pPr algn="ctr"/>
            <a:r>
              <a:rPr lang="zh-CN" altLang="en-US" sz="6600" b="1" dirty="0" smtClean="0">
                <a:solidFill>
                  <a:schemeClr val="bg1"/>
                </a:solidFill>
                <a:latin typeface="方正静蕾简体" pitchFamily="2" charset="-122"/>
                <a:ea typeface="方正静蕾简体" pitchFamily="2" charset="-122"/>
                <a:cs typeface="Arial" pitchFamily="34" charset="0"/>
              </a:rPr>
              <a:t>嵌入式和</a:t>
            </a:r>
            <a:endParaRPr lang="en-US" altLang="zh-CN" sz="6600" b="1" dirty="0" smtClean="0">
              <a:solidFill>
                <a:schemeClr val="bg1"/>
              </a:solidFill>
              <a:latin typeface="方正静蕾简体" pitchFamily="2" charset="-122"/>
              <a:ea typeface="方正静蕾简体" pitchFamily="2" charset="-122"/>
              <a:cs typeface="Arial" pitchFamily="34" charset="0"/>
            </a:endParaRPr>
          </a:p>
          <a:p>
            <a:pPr algn="ctr"/>
            <a:r>
              <a:rPr lang="zh-CN" altLang="en-US" sz="6600" b="1" dirty="0" smtClean="0">
                <a:solidFill>
                  <a:schemeClr val="bg1"/>
                </a:solidFill>
                <a:latin typeface="方正静蕾简体" pitchFamily="2" charset="-122"/>
                <a:ea typeface="方正静蕾简体" pitchFamily="2" charset="-122"/>
                <a:cs typeface="Arial" pitchFamily="34" charset="0"/>
              </a:rPr>
              <a:t>其它实时项目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606425"/>
            <a:ext cx="10515600" cy="3298825"/>
          </a:xfrm>
        </p:spPr>
        <p:txBody>
          <a:bodyPr/>
          <a:lstStyle/>
          <a:p>
            <a:pPr>
              <a:lnSpc>
                <a:spcPct val="150000"/>
              </a:lnSpc>
            </a:pPr>
            <a:r>
              <a:rPr lang="zh-CN" altLang="en-US" dirty="0" smtClean="0">
                <a:solidFill>
                  <a:schemeClr val="bg1"/>
                </a:solidFill>
              </a:rPr>
              <a:t>与大多数软件开发项目相比，在深入</a:t>
            </a:r>
            <a:r>
              <a:rPr lang="zh-CN" altLang="en-US" dirty="0" smtClean="0">
                <a:solidFill>
                  <a:srgbClr val="FFC000"/>
                </a:solidFill>
              </a:rPr>
              <a:t>嵌入式系统项目</a:t>
            </a:r>
            <a:r>
              <a:rPr lang="zh-CN" altLang="en-US" dirty="0" smtClean="0">
                <a:solidFill>
                  <a:schemeClr val="bg1"/>
                </a:solidFill>
              </a:rPr>
              <a:t>之前对需求理解到位显得更加重要。</a:t>
            </a:r>
            <a:endParaRPr lang="en-US" altLang="zh-CN" dirty="0" smtClean="0">
              <a:solidFill>
                <a:schemeClr val="bg1"/>
              </a:solidFill>
            </a:endParaRPr>
          </a:p>
          <a:p>
            <a:pPr>
              <a:lnSpc>
                <a:spcPct val="150000"/>
              </a:lnSpc>
            </a:pPr>
            <a:r>
              <a:rPr lang="zh-CN" altLang="en-US" dirty="0" smtClean="0">
                <a:solidFill>
                  <a:schemeClr val="bg1"/>
                </a:solidFill>
              </a:rPr>
              <a:t>因为软件比硬件可塑性更强，过多需求导致硬件变化远比纯软件的变动更昂贵。</a:t>
            </a:r>
            <a:endParaRPr lang="zh-CN" alt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extLst>
              <a:ext uri="{28A0092B-C50C-407E-A947-70E740481C1C}">
                <a14:useLocalDpi xmlns:a14="http://schemas.microsoft.com/office/drawing/2010/main" xmlns=""/>
              </a:ext>
            </a:extLst>
          </a:blip>
          <a:srcRect l="3265" t="6325" r="4323" b="12927"/>
          <a:stretch>
            <a:fillRect/>
          </a:stretch>
        </p:blipFill>
        <p:spPr>
          <a:xfrm>
            <a:off x="2503880" y="2317299"/>
            <a:ext cx="7171981" cy="2016086"/>
          </a:xfrm>
          <a:prstGeom prst="rect">
            <a:avLst/>
          </a:prstGeom>
        </p:spPr>
      </p:pic>
      <p:grpSp>
        <p:nvGrpSpPr>
          <p:cNvPr id="2" name="组合 5"/>
          <p:cNvGrpSpPr/>
          <p:nvPr/>
        </p:nvGrpSpPr>
        <p:grpSpPr>
          <a:xfrm rot="8869549">
            <a:off x="4788667" y="1391678"/>
            <a:ext cx="2984251" cy="1255288"/>
            <a:chOff x="4105117" y="764592"/>
            <a:chExt cx="2984251" cy="1255288"/>
          </a:xfrm>
        </p:grpSpPr>
        <p:sp>
          <p:nvSpPr>
            <p:cNvPr id="85" name="Freeform 34"/>
            <p:cNvSpPr>
              <a:spLocks noEditPoints="1"/>
            </p:cNvSpPr>
            <p:nvPr/>
          </p:nvSpPr>
          <p:spPr bwMode="auto">
            <a:xfrm flipH="1">
              <a:off x="4105117" y="764592"/>
              <a:ext cx="686851" cy="44533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6" name="任意多边形 85"/>
            <p:cNvSpPr/>
            <p:nvPr/>
          </p:nvSpPr>
          <p:spPr>
            <a:xfrm>
              <a:off x="4859515" y="1043962"/>
              <a:ext cx="2229853" cy="975918"/>
            </a:xfrm>
            <a:custGeom>
              <a:avLst/>
              <a:gdLst>
                <a:gd name="connsiteX0" fmla="*/ 0 w 2229853"/>
                <a:gd name="connsiteY0" fmla="*/ 0 h 1090863"/>
                <a:gd name="connsiteX1" fmla="*/ 914400 w 2229853"/>
                <a:gd name="connsiteY1" fmla="*/ 240632 h 1090863"/>
                <a:gd name="connsiteX2" fmla="*/ 1042737 w 2229853"/>
                <a:gd name="connsiteY2" fmla="*/ 850232 h 1090863"/>
                <a:gd name="connsiteX3" fmla="*/ 2229853 w 2229853"/>
                <a:gd name="connsiteY3" fmla="*/ 1090863 h 1090863"/>
              </a:gdLst>
              <a:ahLst/>
              <a:cxnLst>
                <a:cxn ang="0">
                  <a:pos x="connsiteX0" y="connsiteY0"/>
                </a:cxn>
                <a:cxn ang="0">
                  <a:pos x="connsiteX1" y="connsiteY1"/>
                </a:cxn>
                <a:cxn ang="0">
                  <a:pos x="connsiteX2" y="connsiteY2"/>
                </a:cxn>
                <a:cxn ang="0">
                  <a:pos x="connsiteX3" y="connsiteY3"/>
                </a:cxn>
              </a:cxnLst>
              <a:rect l="l" t="t" r="r" b="b"/>
              <a:pathLst>
                <a:path w="2229853" h="1090863">
                  <a:moveTo>
                    <a:pt x="0" y="0"/>
                  </a:moveTo>
                  <a:cubicBezTo>
                    <a:pt x="370305" y="49463"/>
                    <a:pt x="740611" y="98927"/>
                    <a:pt x="914400" y="240632"/>
                  </a:cubicBezTo>
                  <a:cubicBezTo>
                    <a:pt x="1088189" y="382337"/>
                    <a:pt x="823495" y="708527"/>
                    <a:pt x="1042737" y="850232"/>
                  </a:cubicBezTo>
                  <a:cubicBezTo>
                    <a:pt x="1261979" y="991937"/>
                    <a:pt x="1745916" y="1041400"/>
                    <a:pt x="2229853" y="1090863"/>
                  </a:cubicBezTo>
                </a:path>
              </a:pathLst>
            </a:custGeom>
            <a:noFill/>
            <a:ln w="19050" cap="rnd">
              <a:solidFill>
                <a:schemeClr val="bg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3126333" y="2930854"/>
            <a:ext cx="5927074" cy="923330"/>
          </a:xfrm>
          <a:prstGeom prst="rect">
            <a:avLst/>
          </a:prstGeom>
          <a:noFill/>
        </p:spPr>
        <p:txBody>
          <a:bodyPr wrap="square" rtlCol="0">
            <a:spAutoFit/>
          </a:bodyPr>
          <a:lstStyle/>
          <a:p>
            <a:r>
              <a:rPr lang="zh-CN" altLang="en-US" sz="5400" dirty="0" smtClean="0">
                <a:solidFill>
                  <a:schemeClr val="bg1"/>
                </a:solidFill>
                <a:latin typeface="苏新诗古印宋简" panose="02010609000101010101" pitchFamily="49" charset="-122"/>
                <a:ea typeface="苏新诗古印宋简" panose="02010609000101010101" pitchFamily="49" charset="-122"/>
              </a:rPr>
              <a:t>感谢你的</a:t>
            </a:r>
            <a:r>
              <a:rPr lang="zh-CN" altLang="en-US" sz="5400" dirty="0" smtClean="0">
                <a:solidFill>
                  <a:srgbClr val="FFC000"/>
                </a:solidFill>
                <a:latin typeface="苏新诗古印宋简" panose="02010609000101010101" pitchFamily="49" charset="-122"/>
                <a:ea typeface="苏新诗古印宋简" panose="02010609000101010101" pitchFamily="49" charset="-122"/>
              </a:rPr>
              <a:t>耐心</a:t>
            </a:r>
            <a:r>
              <a:rPr lang="zh-CN" altLang="en-US" sz="5400" dirty="0" smtClean="0">
                <a:solidFill>
                  <a:schemeClr val="bg1"/>
                </a:solidFill>
                <a:latin typeface="苏新诗古印宋简" panose="02010609000101010101" pitchFamily="49" charset="-122"/>
                <a:ea typeface="苏新诗古印宋简" panose="02010609000101010101" pitchFamily="49" charset="-122"/>
              </a:rPr>
              <a:t>倾听</a:t>
            </a:r>
            <a:endParaRPr lang="zh-CN" altLang="en-US" sz="5400" dirty="0">
              <a:solidFill>
                <a:schemeClr val="bg1"/>
              </a:solidFill>
              <a:latin typeface="苏新诗古印宋简" panose="02010609000101010101" pitchFamily="49" charset="-122"/>
              <a:ea typeface="苏新诗古印宋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 xmlns:a14="http://schemas.microsoft.com/office/drawing/2010/main"/>
              </a:ext>
            </a:extLst>
          </a:blip>
          <a:stretch>
            <a:fillRect/>
          </a:stretch>
        </p:blipFill>
        <p:spPr>
          <a:xfrm rot="20896495">
            <a:off x="1273586" y="2889968"/>
            <a:ext cx="4645516" cy="1858206"/>
          </a:xfrm>
          <a:prstGeom prst="rect">
            <a:avLst/>
          </a:prstGeom>
        </p:spPr>
      </p:pic>
      <p:sp>
        <p:nvSpPr>
          <p:cNvPr id="18" name="文本框 17"/>
          <p:cNvSpPr txBox="1"/>
          <p:nvPr/>
        </p:nvSpPr>
        <p:spPr>
          <a:xfrm>
            <a:off x="533400" y="1943082"/>
            <a:ext cx="4857750" cy="1446550"/>
          </a:xfrm>
          <a:prstGeom prst="rect">
            <a:avLst/>
          </a:prstGeom>
          <a:noFill/>
        </p:spPr>
        <p:txBody>
          <a:bodyPr wrap="square" rtlCol="0">
            <a:spAutoFit/>
          </a:bodyPr>
          <a:lstStyle/>
          <a:p>
            <a:r>
              <a:rPr lang="zh-CN" altLang="en-US" sz="8800" dirty="0" smtClean="0">
                <a:solidFill>
                  <a:schemeClr val="bg1"/>
                </a:solidFill>
                <a:latin typeface="苏新诗古印宋简" panose="02010609000101010101" pitchFamily="49" charset="-122"/>
                <a:ea typeface="苏新诗古印宋简" panose="02010609000101010101" pitchFamily="49" charset="-122"/>
              </a:rPr>
              <a:t>主要内容</a:t>
            </a:r>
            <a:endParaRPr lang="zh-CN" altLang="en-US" sz="8800" dirty="0">
              <a:solidFill>
                <a:srgbClr val="FFC000"/>
              </a:solidFill>
              <a:latin typeface="苏新诗古印宋简" panose="02010609000101010101" pitchFamily="49" charset="-122"/>
              <a:ea typeface="苏新诗古印宋简" panose="02010609000101010101" pitchFamily="49" charset="-122"/>
            </a:endParaRPr>
          </a:p>
        </p:txBody>
      </p:sp>
      <p:pic>
        <p:nvPicPr>
          <p:cNvPr id="19" name="图片 18"/>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6019214" y="642863"/>
            <a:ext cx="829500" cy="768056"/>
          </a:xfrm>
          <a:prstGeom prst="rect">
            <a:avLst/>
          </a:prstGeom>
        </p:spPr>
      </p:pic>
      <p:sp>
        <p:nvSpPr>
          <p:cNvPr id="20" name="Rectangle 47"/>
          <p:cNvSpPr/>
          <p:nvPr/>
        </p:nvSpPr>
        <p:spPr>
          <a:xfrm>
            <a:off x="7036483" y="742569"/>
            <a:ext cx="1647887"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敏捷项目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1" name="图片 20"/>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5962064" y="3699944"/>
            <a:ext cx="829500" cy="768056"/>
          </a:xfrm>
          <a:prstGeom prst="rect">
            <a:avLst/>
          </a:prstGeom>
        </p:spPr>
      </p:pic>
      <p:sp>
        <p:nvSpPr>
          <p:cNvPr id="22" name="Rectangle 47"/>
          <p:cNvSpPr/>
          <p:nvPr/>
        </p:nvSpPr>
        <p:spPr>
          <a:xfrm>
            <a:off x="7053077" y="4675950"/>
            <a:ext cx="3707746"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改进型和替换型项目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3" name="图片 22"/>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5962064" y="2627632"/>
            <a:ext cx="829500" cy="768056"/>
          </a:xfrm>
          <a:prstGeom prst="rect">
            <a:avLst/>
          </a:prstGeom>
        </p:spPr>
      </p:pic>
      <p:sp>
        <p:nvSpPr>
          <p:cNvPr id="24" name="Rectangle 47"/>
          <p:cNvSpPr/>
          <p:nvPr/>
        </p:nvSpPr>
        <p:spPr>
          <a:xfrm>
            <a:off x="7038819" y="3736988"/>
            <a:ext cx="2883803"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软件包方案项目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5" name="图片 24"/>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6019214" y="1531813"/>
            <a:ext cx="829500" cy="768056"/>
          </a:xfrm>
          <a:prstGeom prst="rect">
            <a:avLst/>
          </a:prstGeom>
        </p:spPr>
      </p:pic>
      <p:sp>
        <p:nvSpPr>
          <p:cNvPr id="26" name="Rectangle 47"/>
          <p:cNvSpPr/>
          <p:nvPr/>
        </p:nvSpPr>
        <p:spPr>
          <a:xfrm>
            <a:off x="7036483" y="1669619"/>
            <a:ext cx="1647887"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外包项目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15" name="矩形 14"/>
          <p:cNvSpPr/>
          <p:nvPr/>
        </p:nvSpPr>
        <p:spPr>
          <a:xfrm>
            <a:off x="358108" y="297328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模板下载：</a:t>
            </a:r>
            <a:r>
              <a:rPr kumimoji="0" lang="en-US" altLang="zh-CN" sz="100" b="0" i="0" u="none" strike="noStrike" kern="0" cap="none" spc="0" normalizeH="0" baseline="0" noProof="0" dirty="0" smtClean="0">
                <a:ln>
                  <a:noFill/>
                </a:ln>
                <a:solidFill>
                  <a:schemeClr val="bg2">
                    <a:lumMod val="25000"/>
                  </a:schemeClr>
                </a:solidFill>
                <a:effectLst/>
                <a:uLnTx/>
                <a:uFillTx/>
              </a:rPr>
              <a:t>www.1ppt.com/moban/     </a:t>
            </a:r>
            <a:r>
              <a:rPr kumimoji="0" lang="zh-CN" altLang="en-US" sz="100" b="0" i="0" u="none" strike="noStrike" kern="0" cap="none" spc="0" normalizeH="0" baseline="0" noProof="0" dirty="0" smtClean="0">
                <a:ln>
                  <a:noFill/>
                </a:ln>
                <a:solidFill>
                  <a:schemeClr val="bg2">
                    <a:lumMod val="25000"/>
                  </a:schemeClr>
                </a:solidFill>
                <a:effectLst/>
                <a:uLnTx/>
                <a:uFillTx/>
              </a:rPr>
              <a:t>行业</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a:t>
            </a:r>
            <a:r>
              <a:rPr kumimoji="0" lang="en-US" altLang="zh-CN" sz="100" b="0" i="0" u="none" strike="noStrike" kern="0" cap="none" spc="0" normalizeH="0" baseline="0" noProof="0" dirty="0" smtClean="0">
                <a:ln>
                  <a:noFill/>
                </a:ln>
                <a:solidFill>
                  <a:schemeClr val="bg2">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节日</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模板：</a:t>
            </a:r>
            <a:r>
              <a:rPr kumimoji="0" lang="en-US" altLang="zh-CN" sz="100" b="0" i="0" u="none" strike="noStrike" kern="0" cap="none" spc="0" normalizeH="0" baseline="0" noProof="0" dirty="0" smtClean="0">
                <a:ln>
                  <a:noFill/>
                </a:ln>
                <a:solidFill>
                  <a:schemeClr val="bg2">
                    <a:lumMod val="25000"/>
                  </a:schemeClr>
                </a:solidFill>
                <a:effectLst/>
                <a:uLnTx/>
                <a:uFillTx/>
              </a:rPr>
              <a:t>www.1ppt.com/jieri/           PPT</a:t>
            </a:r>
            <a:r>
              <a:rPr kumimoji="0" lang="zh-CN" altLang="en-US" sz="100" b="0" i="0" u="none" strike="noStrike" kern="0" cap="none" spc="0" normalizeH="0" baseline="0" noProof="0" dirty="0" smtClean="0">
                <a:ln>
                  <a:noFill/>
                </a:ln>
                <a:solidFill>
                  <a:schemeClr val="bg2">
                    <a:lumMod val="25000"/>
                  </a:schemeClr>
                </a:solidFill>
                <a:effectLst/>
                <a:uLnTx/>
                <a:uFillTx/>
              </a:rPr>
              <a:t>素材下载：</a:t>
            </a:r>
            <a:r>
              <a:rPr kumimoji="0" lang="en-US" altLang="zh-CN" sz="100" b="0" i="0" u="none" strike="noStrike" kern="0" cap="none" spc="0" normalizeH="0" baseline="0" noProof="0" dirty="0" smtClean="0">
                <a:ln>
                  <a:noFill/>
                </a:ln>
                <a:solidFill>
                  <a:schemeClr val="bg2">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背景图片：</a:t>
            </a:r>
            <a:r>
              <a:rPr kumimoji="0" lang="en-US" altLang="zh-CN" sz="100" b="0" i="0" u="none" strike="noStrike" kern="0" cap="none" spc="0" normalizeH="0" baseline="0" noProof="0" dirty="0" smtClean="0">
                <a:ln>
                  <a:noFill/>
                </a:ln>
                <a:solidFill>
                  <a:schemeClr val="bg2">
                    <a:lumMod val="25000"/>
                  </a:schemeClr>
                </a:solidFill>
                <a:effectLst/>
                <a:uLnTx/>
                <a:uFillTx/>
              </a:rPr>
              <a:t>www.1ppt.com/beijing/      PPT</a:t>
            </a:r>
            <a:r>
              <a:rPr kumimoji="0" lang="zh-CN" altLang="en-US" sz="100" b="0" i="0" u="none" strike="noStrike" kern="0" cap="none" spc="0" normalizeH="0" baseline="0" noProof="0" dirty="0" smtClean="0">
                <a:ln>
                  <a:noFill/>
                </a:ln>
                <a:solidFill>
                  <a:schemeClr val="bg2">
                    <a:lumMod val="25000"/>
                  </a:schemeClr>
                </a:solidFill>
                <a:effectLst/>
                <a:uLnTx/>
                <a:uFillTx/>
              </a:rPr>
              <a:t>图表下载：</a:t>
            </a:r>
            <a:r>
              <a:rPr kumimoji="0" lang="en-US" altLang="zh-CN" sz="100" b="0" i="0" u="none" strike="noStrike" kern="0" cap="none" spc="0" normalizeH="0" baseline="0" noProof="0" dirty="0" smtClean="0">
                <a:ln>
                  <a:noFill/>
                </a:ln>
                <a:solidFill>
                  <a:schemeClr val="bg2">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优秀</a:t>
            </a:r>
            <a:r>
              <a:rPr kumimoji="0" lang="en-US" altLang="zh-CN" sz="100" b="0" i="0" u="none" strike="noStrike" kern="0" cap="none" spc="0" normalizeH="0" baseline="0" noProof="0" dirty="0" smtClean="0">
                <a:ln>
                  <a:noFill/>
                </a:ln>
                <a:solidFill>
                  <a:schemeClr val="bg2">
                    <a:lumMod val="25000"/>
                  </a:schemeClr>
                </a:solidFill>
                <a:effectLst/>
                <a:uLnTx/>
                <a:uFillTx/>
              </a:rPr>
              <a:t>PPT</a:t>
            </a:r>
            <a:r>
              <a:rPr kumimoji="0" lang="zh-CN" altLang="en-US" sz="100" b="0" i="0" u="none" strike="noStrike" kern="0" cap="none" spc="0" normalizeH="0" baseline="0" noProof="0" dirty="0" smtClean="0">
                <a:ln>
                  <a:noFill/>
                </a:ln>
                <a:solidFill>
                  <a:schemeClr val="bg2">
                    <a:lumMod val="25000"/>
                  </a:schemeClr>
                </a:solidFill>
                <a:effectLst/>
                <a:uLnTx/>
                <a:uFillTx/>
              </a:rPr>
              <a:t>下载：</a:t>
            </a:r>
            <a:r>
              <a:rPr kumimoji="0" lang="en-US" altLang="zh-CN" sz="100" b="0" i="0" u="none" strike="noStrike" kern="0" cap="none" spc="0" normalizeH="0" baseline="0" noProof="0" dirty="0" smtClean="0">
                <a:ln>
                  <a:noFill/>
                </a:ln>
                <a:solidFill>
                  <a:schemeClr val="bg2">
                    <a:lumMod val="25000"/>
                  </a:schemeClr>
                </a:solidFill>
                <a:effectLst/>
                <a:uLnTx/>
                <a:uFillTx/>
              </a:rPr>
              <a:t>www.1ppt.com/xiazai/        PPT</a:t>
            </a:r>
            <a:r>
              <a:rPr kumimoji="0" lang="zh-CN" altLang="en-US" sz="100" b="0" i="0" u="none" strike="noStrike" kern="0" cap="none" spc="0" normalizeH="0" baseline="0" noProof="0" dirty="0" smtClean="0">
                <a:ln>
                  <a:noFill/>
                </a:ln>
                <a:solidFill>
                  <a:schemeClr val="bg2">
                    <a:lumMod val="25000"/>
                  </a:schemeClr>
                </a:solidFill>
                <a:effectLst/>
                <a:uLnTx/>
                <a:uFillTx/>
              </a:rPr>
              <a:t>教程： </a:t>
            </a:r>
            <a:r>
              <a:rPr kumimoji="0" lang="en-US" altLang="zh-CN" sz="100" b="0" i="0" u="none" strike="noStrike" kern="0" cap="none" spc="0" normalizeH="0" baseline="0" noProof="0" dirty="0" smtClean="0">
                <a:ln>
                  <a:noFill/>
                </a:ln>
                <a:solidFill>
                  <a:schemeClr val="bg2">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Word</a:t>
            </a:r>
            <a:r>
              <a:rPr kumimoji="0" lang="zh-CN" altLang="en-US" sz="100" b="0" i="0" u="none" strike="noStrike" kern="0" cap="none" spc="0" normalizeH="0" baseline="0" noProof="0" dirty="0" smtClean="0">
                <a:ln>
                  <a:noFill/>
                </a:ln>
                <a:solidFill>
                  <a:schemeClr val="bg2">
                    <a:lumMod val="25000"/>
                  </a:schemeClr>
                </a:solidFill>
                <a:effectLst/>
                <a:uLnTx/>
                <a:uFillTx/>
              </a:rPr>
              <a:t>教程： </a:t>
            </a:r>
            <a:r>
              <a:rPr kumimoji="0" lang="en-US" altLang="zh-CN" sz="100" b="0" i="0" u="none" strike="noStrike" kern="0" cap="none" spc="0" normalizeH="0" baseline="0" noProof="0" dirty="0" smtClean="0">
                <a:ln>
                  <a:noFill/>
                </a:ln>
                <a:solidFill>
                  <a:schemeClr val="bg2">
                    <a:lumMod val="25000"/>
                  </a:schemeClr>
                </a:solidFill>
                <a:effectLst/>
                <a:uLnTx/>
                <a:uFillTx/>
              </a:rPr>
              <a:t>www.1ppt.com/word/              Excel</a:t>
            </a:r>
            <a:r>
              <a:rPr kumimoji="0" lang="zh-CN" altLang="en-US" sz="100" b="0" i="0" u="none" strike="noStrike" kern="0" cap="none" spc="0" normalizeH="0" baseline="0" noProof="0" dirty="0" smtClean="0">
                <a:ln>
                  <a:noFill/>
                </a:ln>
                <a:solidFill>
                  <a:schemeClr val="bg2">
                    <a:lumMod val="25000"/>
                  </a:schemeClr>
                </a:solidFill>
                <a:effectLst/>
                <a:uLnTx/>
                <a:uFillTx/>
              </a:rPr>
              <a:t>教程：</a:t>
            </a:r>
            <a:r>
              <a:rPr kumimoji="0" lang="en-US" altLang="zh-CN" sz="100" b="0" i="0" u="none" strike="noStrike" kern="0" cap="none" spc="0" normalizeH="0" baseline="0" noProof="0" dirty="0" smtClean="0">
                <a:ln>
                  <a:noFill/>
                </a:ln>
                <a:solidFill>
                  <a:schemeClr val="bg2">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资料下载：</a:t>
            </a:r>
            <a:r>
              <a:rPr kumimoji="0" lang="en-US" altLang="zh-CN" sz="100" b="0" i="0" u="none" strike="noStrike" kern="0" cap="none" spc="0" normalizeH="0" baseline="0" noProof="0" dirty="0" smtClean="0">
                <a:ln>
                  <a:noFill/>
                </a:ln>
                <a:solidFill>
                  <a:schemeClr val="bg2">
                    <a:lumMod val="25000"/>
                  </a:schemeClr>
                </a:solidFill>
                <a:effectLst/>
                <a:uLnTx/>
                <a:uFillTx/>
              </a:rPr>
              <a:t>www.1ppt.com/ziliao/                PPT</a:t>
            </a:r>
            <a:r>
              <a:rPr kumimoji="0" lang="zh-CN" altLang="en-US" sz="100" b="0" i="0" u="none" strike="noStrike" kern="0" cap="none" spc="0" normalizeH="0" baseline="0" noProof="0" dirty="0" smtClean="0">
                <a:ln>
                  <a:noFill/>
                </a:ln>
                <a:solidFill>
                  <a:schemeClr val="bg2">
                    <a:lumMod val="25000"/>
                  </a:schemeClr>
                </a:solidFill>
                <a:effectLst/>
                <a:uLnTx/>
                <a:uFillTx/>
              </a:rPr>
              <a:t>课件下载：</a:t>
            </a:r>
            <a:r>
              <a:rPr kumimoji="0" lang="en-US" altLang="zh-CN" sz="100" b="0" i="0" u="none" strike="noStrike" kern="0" cap="none" spc="0" normalizeH="0" baseline="0" noProof="0" dirty="0" smtClean="0">
                <a:ln>
                  <a:noFill/>
                </a:ln>
                <a:solidFill>
                  <a:schemeClr val="bg2">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范文下载：</a:t>
            </a:r>
            <a:r>
              <a:rPr kumimoji="0" lang="en-US" altLang="zh-CN" sz="100" b="0" i="0" u="none" strike="noStrike" kern="0" cap="none" spc="0" normalizeH="0" baseline="0" noProof="0" dirty="0" smtClean="0">
                <a:ln>
                  <a:noFill/>
                </a:ln>
                <a:solidFill>
                  <a:schemeClr val="bg2">
                    <a:lumMod val="25000"/>
                  </a:schemeClr>
                </a:solidFill>
                <a:effectLst/>
                <a:uLnTx/>
                <a:uFillTx/>
              </a:rPr>
              <a:t>www.1ppt.com/fanwen/             </a:t>
            </a:r>
            <a:r>
              <a:rPr kumimoji="0" lang="zh-CN" altLang="en-US" sz="100" b="0" i="0" u="none" strike="noStrike" kern="0" cap="none" spc="0" normalizeH="0" baseline="0" noProof="0" dirty="0" smtClean="0">
                <a:ln>
                  <a:noFill/>
                </a:ln>
                <a:solidFill>
                  <a:schemeClr val="bg2">
                    <a:lumMod val="25000"/>
                  </a:schemeClr>
                </a:solidFill>
                <a:effectLst/>
                <a:uLnTx/>
                <a:uFillTx/>
              </a:rPr>
              <a:t>试卷下载：</a:t>
            </a:r>
            <a:r>
              <a:rPr kumimoji="0" lang="en-US" altLang="zh-CN" sz="100" b="0" i="0" u="none" strike="noStrike" kern="0" cap="none" spc="0" normalizeH="0" baseline="0" noProof="0" dirty="0" smtClean="0">
                <a:ln>
                  <a:noFill/>
                </a:ln>
                <a:solidFill>
                  <a:schemeClr val="bg2">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教案下载：</a:t>
            </a:r>
            <a:r>
              <a:rPr kumimoji="0" lang="en-US" altLang="zh-CN" sz="100" b="0" i="0" u="none" strike="noStrike" kern="0" cap="none" spc="0" normalizeH="0" baseline="0" noProof="0" dirty="0" smtClean="0">
                <a:ln>
                  <a:noFill/>
                </a:ln>
                <a:solidFill>
                  <a:schemeClr val="bg2">
                    <a:lumMod val="2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25000"/>
                  </a:schemeClr>
                </a:solidFill>
                <a:effectLst/>
                <a:uLnTx/>
                <a:uFillTx/>
              </a:rPr>
              <a:t>字体下载：</a:t>
            </a:r>
            <a:r>
              <a:rPr kumimoji="0" lang="en-US" altLang="zh-CN" sz="100" b="0" i="0" u="none" strike="noStrike" kern="0" cap="none" spc="0" normalizeH="0" baseline="0" noProof="0" dirty="0" smtClean="0">
                <a:ln>
                  <a:noFill/>
                </a:ln>
                <a:solidFill>
                  <a:schemeClr val="bg2">
                    <a:lumMod val="2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25000"/>
                  </a:schemeClr>
                </a:solidFill>
                <a:effectLst/>
                <a:uLnTx/>
                <a:uFillTx/>
              </a:rPr>
              <a:t> </a:t>
            </a:r>
            <a:endParaRPr kumimoji="0" lang="zh-CN" altLang="en-US" sz="100" b="0" i="0" u="none" strike="noStrike" kern="0" cap="none" spc="0" normalizeH="0" baseline="0" noProof="0" dirty="0" smtClean="0">
              <a:ln>
                <a:noFill/>
              </a:ln>
              <a:solidFill>
                <a:schemeClr val="bg2">
                  <a:lumMod val="25000"/>
                </a:schemeClr>
              </a:solidFill>
              <a:effectLst/>
              <a:uLnTx/>
              <a:uFillTx/>
            </a:endParaRPr>
          </a:p>
        </p:txBody>
      </p:sp>
      <p:pic>
        <p:nvPicPr>
          <p:cNvPr id="16" name="图片 15"/>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6000164" y="4627882"/>
            <a:ext cx="829500" cy="768056"/>
          </a:xfrm>
          <a:prstGeom prst="rect">
            <a:avLst/>
          </a:prstGeom>
        </p:spPr>
      </p:pic>
      <p:sp>
        <p:nvSpPr>
          <p:cNvPr id="28" name="Rectangle 47"/>
          <p:cNvSpPr/>
          <p:nvPr/>
        </p:nvSpPr>
        <p:spPr>
          <a:xfrm>
            <a:off x="7031693" y="2803538"/>
            <a:ext cx="2471831"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业务分析项目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pic>
        <p:nvPicPr>
          <p:cNvPr id="29" name="图片 28"/>
          <p:cNvPicPr>
            <a:picLocks noChangeAspect="1"/>
          </p:cNvPicPr>
          <p:nvPr/>
        </p:nvPicPr>
        <p:blipFill rotWithShape="1">
          <a:blip r:embed="rId3" cstate="screen">
            <a:extLst>
              <a:ext uri="{28A0092B-C50C-407E-A947-70E740481C1C}">
                <a14:useLocalDpi xmlns="" xmlns:a14="http://schemas.microsoft.com/office/drawing/2010/main"/>
              </a:ext>
            </a:extLst>
          </a:blip>
          <a:srcRect/>
          <a:stretch>
            <a:fillRect/>
          </a:stretch>
        </p:blipFill>
        <p:spPr>
          <a:xfrm>
            <a:off x="5943014" y="5509694"/>
            <a:ext cx="829500" cy="768056"/>
          </a:xfrm>
          <a:prstGeom prst="rect">
            <a:avLst/>
          </a:prstGeom>
        </p:spPr>
      </p:pic>
      <p:sp>
        <p:nvSpPr>
          <p:cNvPr id="30" name="Rectangle 47"/>
          <p:cNvSpPr/>
          <p:nvPr/>
        </p:nvSpPr>
        <p:spPr>
          <a:xfrm>
            <a:off x="7022112" y="5647500"/>
            <a:ext cx="4119718" cy="492443"/>
          </a:xfrm>
          <a:prstGeom prst="rect">
            <a:avLst/>
          </a:prstGeom>
        </p:spPr>
        <p:txBody>
          <a:bodyPr wrap="none" lIns="0" tIns="0" rIns="0" bIns="0">
            <a:spAutoFit/>
          </a:bodyPr>
          <a:lstStyle/>
          <a:p>
            <a:pPr algn="r"/>
            <a:r>
              <a:rPr lang="zh-CN" altLang="en-US" sz="3200" b="1" dirty="0" smtClean="0">
                <a:solidFill>
                  <a:schemeClr val="bg1"/>
                </a:solidFill>
                <a:latin typeface="方正静蕾简体" pitchFamily="2" charset="-122"/>
                <a:ea typeface="方正静蕾简体" pitchFamily="2" charset="-122"/>
                <a:cs typeface="Arial" pitchFamily="34" charset="0"/>
              </a:rPr>
              <a:t>嵌入式和其它实时项目</a:t>
            </a:r>
            <a:endParaRPr lang="en-US" sz="32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2">
            <a:extLst>
              <a:ext uri="{28A0092B-C50C-407E-A947-70E740481C1C}">
                <a14:useLocalDpi xmlns="" xmlns:a14="http://schemas.microsoft.com/office/drawing/2010/main"/>
              </a:ext>
            </a:extLst>
          </a:blip>
          <a:stretch>
            <a:fillRect/>
          </a:stretch>
        </p:blipFill>
        <p:spPr>
          <a:xfrm>
            <a:off x="128530" y="2858877"/>
            <a:ext cx="11883528" cy="4911239"/>
          </a:xfrm>
          <a:prstGeom prst="rect">
            <a:avLst/>
          </a:prstGeom>
        </p:spPr>
      </p:pic>
      <p:pic>
        <p:nvPicPr>
          <p:cNvPr id="3" name="图片 2"/>
          <p:cNvPicPr>
            <a:picLocks noChangeAspect="1"/>
          </p:cNvPicPr>
          <p:nvPr/>
        </p:nvPicPr>
        <p:blipFill rotWithShape="1">
          <a:blip r:embed="rId3"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8"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5"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4244139" y="2370453"/>
            <a:ext cx="3717124" cy="1107996"/>
          </a:xfrm>
          <a:prstGeom prst="rect">
            <a:avLst/>
          </a:prstGeom>
          <a:noFill/>
        </p:spPr>
        <p:txBody>
          <a:bodyPr wrap="square" rtlCol="0">
            <a:spAutoFit/>
          </a:bodyPr>
          <a:lstStyle/>
          <a:p>
            <a:pPr algn="r"/>
            <a:r>
              <a:rPr lang="zh-CN" altLang="en-US" sz="6600" b="1" dirty="0" smtClean="0">
                <a:solidFill>
                  <a:schemeClr val="bg1"/>
                </a:solidFill>
                <a:latin typeface="方正静蕾简体" pitchFamily="2" charset="-122"/>
                <a:ea typeface="方正静蕾简体" pitchFamily="2" charset="-122"/>
                <a:cs typeface="Arial" pitchFamily="34" charset="0"/>
              </a:rPr>
              <a:t>敏捷项目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rot="891772">
            <a:off x="597713" y="240269"/>
            <a:ext cx="507974" cy="919389"/>
            <a:chOff x="472" y="425"/>
            <a:chExt cx="363" cy="657"/>
          </a:xfrm>
        </p:grpSpPr>
        <p:sp>
          <p:nvSpPr>
            <p:cNvPr id="5"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Rectangle 47"/>
          <p:cNvSpPr/>
          <p:nvPr/>
        </p:nvSpPr>
        <p:spPr>
          <a:xfrm>
            <a:off x="1192962" y="531390"/>
            <a:ext cx="1647887"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客户参与</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9" name="Freeform 75"/>
          <p:cNvSpPr>
            <a:spLocks noEditPoints="1"/>
          </p:cNvSpPr>
          <p:nvPr/>
        </p:nvSpPr>
        <p:spPr bwMode="auto">
          <a:xfrm>
            <a:off x="739531" y="41853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10" name="Freeform 75"/>
          <p:cNvSpPr>
            <a:spLocks noEditPoints="1"/>
          </p:cNvSpPr>
          <p:nvPr/>
        </p:nvSpPr>
        <p:spPr bwMode="auto">
          <a:xfrm>
            <a:off x="751323" y="1909736"/>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11" name="文本框 249"/>
          <p:cNvSpPr txBox="1"/>
          <p:nvPr/>
        </p:nvSpPr>
        <p:spPr>
          <a:xfrm>
            <a:off x="984908" y="4361560"/>
            <a:ext cx="1361830" cy="1107996"/>
          </a:xfrm>
          <a:prstGeom prst="rect">
            <a:avLst/>
          </a:prstGeom>
          <a:noFill/>
        </p:spPr>
        <p:txBody>
          <a:bodyPr wrap="square" rtlCol="0">
            <a:spAutoFit/>
          </a:bodyPr>
          <a:lstStyle/>
          <a:p>
            <a:r>
              <a:rPr lang="zh-CN" altLang="en-US" sz="6600" b="1" dirty="0" smtClean="0">
                <a:solidFill>
                  <a:srgbClr val="FFC000"/>
                </a:solidFill>
                <a:latin typeface="方正静蕾简体" pitchFamily="2" charset="-122"/>
                <a:ea typeface="方正静蕾简体" pitchFamily="2" charset="-122"/>
              </a:rPr>
              <a:t>敏</a:t>
            </a:r>
            <a:endParaRPr lang="zh-CN" altLang="en-US" sz="6600" b="1" dirty="0">
              <a:solidFill>
                <a:srgbClr val="FFC000"/>
              </a:solidFill>
              <a:latin typeface="方正静蕾简体" pitchFamily="2" charset="-122"/>
              <a:ea typeface="方正静蕾简体" pitchFamily="2" charset="-122"/>
            </a:endParaRPr>
          </a:p>
        </p:txBody>
      </p:sp>
      <p:sp>
        <p:nvSpPr>
          <p:cNvPr id="12" name="文本框 250"/>
          <p:cNvSpPr txBox="1"/>
          <p:nvPr/>
        </p:nvSpPr>
        <p:spPr>
          <a:xfrm>
            <a:off x="948007" y="2046708"/>
            <a:ext cx="1361830" cy="1107996"/>
          </a:xfrm>
          <a:prstGeom prst="rect">
            <a:avLst/>
          </a:prstGeom>
          <a:noFill/>
        </p:spPr>
        <p:txBody>
          <a:bodyPr wrap="square" rtlCol="0">
            <a:spAutoFit/>
          </a:bodyPr>
          <a:lstStyle/>
          <a:p>
            <a:r>
              <a:rPr lang="zh-CN" altLang="en-US" sz="6600" b="1" dirty="0" smtClean="0">
                <a:solidFill>
                  <a:srgbClr val="FFC000"/>
                </a:solidFill>
                <a:latin typeface="方正静蕾简体" pitchFamily="2" charset="-122"/>
                <a:ea typeface="方正静蕾简体" pitchFamily="2" charset="-122"/>
              </a:rPr>
              <a:t>瀑</a:t>
            </a:r>
            <a:endParaRPr lang="zh-CN" altLang="en-US" sz="6600" b="1" dirty="0">
              <a:solidFill>
                <a:srgbClr val="FFC000"/>
              </a:solidFill>
              <a:latin typeface="方正静蕾简体" pitchFamily="2" charset="-122"/>
              <a:ea typeface="方正静蕾简体" pitchFamily="2" charset="-122"/>
            </a:endParaRPr>
          </a:p>
        </p:txBody>
      </p:sp>
      <p:sp>
        <p:nvSpPr>
          <p:cNvPr id="13" name="Rectangle 47"/>
          <p:cNvSpPr/>
          <p:nvPr/>
        </p:nvSpPr>
        <p:spPr>
          <a:xfrm>
            <a:off x="2473230" y="1982282"/>
            <a:ext cx="9337770" cy="1477328"/>
          </a:xfrm>
          <a:prstGeom prst="rect">
            <a:avLst/>
          </a:prstGeom>
        </p:spPr>
        <p:txBody>
          <a:bodyPr wrap="square" lIns="0" tIns="0" rIns="0" bIns="0">
            <a:spAutoFit/>
          </a:bodyPr>
          <a:lstStyle/>
          <a:p>
            <a:pPr>
              <a:lnSpc>
                <a:spcPct val="150000"/>
              </a:lnSpc>
              <a:buFont typeface="Wingdings" pitchFamily="2" charset="2"/>
              <a:buChar char="p"/>
            </a:pPr>
            <a:r>
              <a:rPr lang="zh-CN" altLang="en-US" sz="2400" b="1" dirty="0" smtClean="0">
                <a:solidFill>
                  <a:schemeClr val="bg1"/>
                </a:solidFill>
                <a:latin typeface="方正静蕾简体" pitchFamily="2" charset="-122"/>
                <a:ea typeface="方正静蕾简体" pitchFamily="2" charset="-122"/>
                <a:cs typeface="Arial" pitchFamily="34" charset="0"/>
              </a:rPr>
              <a:t>前期：帮助业务分析师进需求的理解、记录和确认。</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a:lnSpc>
                <a:spcPct val="150000"/>
              </a:lnSpc>
              <a:buFont typeface="Wingdings" pitchFamily="2" charset="2"/>
              <a:buChar char="p"/>
            </a:pPr>
            <a:r>
              <a:rPr lang="zh-CN" altLang="en-US" sz="2400" b="1" dirty="0" smtClean="0">
                <a:solidFill>
                  <a:schemeClr val="bg1"/>
                </a:solidFill>
                <a:latin typeface="方正静蕾简体" pitchFamily="2" charset="-122"/>
                <a:ea typeface="方正静蕾简体" pitchFamily="2" charset="-122"/>
                <a:cs typeface="Arial" pitchFamily="34" charset="0"/>
              </a:rPr>
              <a:t>后期：参与用户验收测试，对产品是否满足其需求提供反馈。</a:t>
            </a:r>
            <a:endParaRPr lang="en-US" altLang="zh-CN" sz="2400" b="1" dirty="0" smtClean="0">
              <a:solidFill>
                <a:schemeClr val="bg1"/>
              </a:solidFill>
              <a:latin typeface="方正静蕾简体" pitchFamily="2" charset="-122"/>
              <a:ea typeface="方正静蕾简体" pitchFamily="2" charset="-122"/>
              <a:cs typeface="Arial" pitchFamily="34" charset="0"/>
            </a:endParaRPr>
          </a:p>
          <a:p>
            <a:endParaRPr lang="en-US" sz="2400" b="1" dirty="0" smtClean="0">
              <a:solidFill>
                <a:schemeClr val="bg1"/>
              </a:solidFill>
              <a:latin typeface="方正静蕾简体" pitchFamily="2" charset="-122"/>
              <a:ea typeface="方正静蕾简体" pitchFamily="2" charset="-122"/>
              <a:cs typeface="Arial" pitchFamily="34" charset="0"/>
            </a:endParaRPr>
          </a:p>
        </p:txBody>
      </p:sp>
      <p:sp>
        <p:nvSpPr>
          <p:cNvPr id="14" name="Rectangle 47"/>
          <p:cNvSpPr/>
          <p:nvPr/>
        </p:nvSpPr>
        <p:spPr>
          <a:xfrm>
            <a:off x="2511330" y="4667250"/>
            <a:ext cx="6556470" cy="369332"/>
          </a:xfrm>
          <a:prstGeom prst="rect">
            <a:avLst/>
          </a:prstGeom>
        </p:spPr>
        <p:txBody>
          <a:bodyPr wrap="square" lIns="0" tIns="0" rIns="0" bIns="0">
            <a:spAutoFit/>
          </a:bodyPr>
          <a:lstStyle/>
          <a:p>
            <a:pPr>
              <a:buFont typeface="Wingdings" pitchFamily="2" charset="2"/>
              <a:buChar char="p"/>
            </a:pPr>
            <a:r>
              <a:rPr lang="zh-CN" altLang="en-US" sz="2400" b="1" dirty="0" smtClean="0">
                <a:solidFill>
                  <a:schemeClr val="bg1"/>
                </a:solidFill>
                <a:latin typeface="方正静蕾简体" pitchFamily="2" charset="-122"/>
                <a:ea typeface="方正静蕾简体" pitchFamily="2" charset="-122"/>
                <a:cs typeface="Arial" pitchFamily="34" charset="0"/>
              </a:rPr>
              <a:t>全程：客户持续参与整个项目。</a:t>
            </a:r>
            <a:endParaRPr lang="en-US" sz="2400" b="1" dirty="0" smtClean="0">
              <a:solidFill>
                <a:schemeClr val="bg1"/>
              </a:solidFill>
              <a:latin typeface="方正静蕾简体" pitchFamily="2" charset="-122"/>
              <a:ea typeface="方正静蕾简体" pitchFamily="2" charset="-122"/>
              <a:cs typeface="Arial" pitchFamily="34" charset="0"/>
            </a:endParaRPr>
          </a:p>
        </p:txBody>
      </p:sp>
      <p:sp>
        <p:nvSpPr>
          <p:cNvPr id="15" name="矩形 14"/>
          <p:cNvSpPr/>
          <p:nvPr/>
        </p:nvSpPr>
        <p:spPr>
          <a:xfrm>
            <a:off x="8058150" y="3524250"/>
            <a:ext cx="2686050" cy="2743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buFont typeface="Wingdings" pitchFamily="2" charset="2"/>
              <a:buChar char="p"/>
            </a:pPr>
            <a:r>
              <a:rPr lang="en-US" altLang="zh-CN" sz="2400" b="1" dirty="0" smtClean="0"/>
              <a:t>Scrum</a:t>
            </a:r>
          </a:p>
          <a:p>
            <a:pPr>
              <a:lnSpc>
                <a:spcPct val="150000"/>
              </a:lnSpc>
              <a:buFont typeface="Wingdings" pitchFamily="2" charset="2"/>
              <a:buChar char="p"/>
            </a:pPr>
            <a:r>
              <a:rPr lang="zh-CN" altLang="en-US" sz="2400" b="1" dirty="0" smtClean="0"/>
              <a:t>极限编程</a:t>
            </a:r>
            <a:endParaRPr lang="en-US" altLang="zh-CN" sz="2400" b="1" dirty="0" smtClean="0"/>
          </a:p>
          <a:p>
            <a:pPr>
              <a:lnSpc>
                <a:spcPct val="150000"/>
              </a:lnSpc>
              <a:buFont typeface="Wingdings" pitchFamily="2" charset="2"/>
              <a:buChar char="p"/>
            </a:pPr>
            <a:r>
              <a:rPr lang="zh-CN" altLang="en-US" sz="2400" b="1" dirty="0" smtClean="0"/>
              <a:t>精益软件开发</a:t>
            </a:r>
            <a:endParaRPr lang="en-US" altLang="zh-CN" sz="2400" b="1" dirty="0" smtClean="0"/>
          </a:p>
          <a:p>
            <a:pPr>
              <a:lnSpc>
                <a:spcPct val="150000"/>
              </a:lnSpc>
              <a:buFont typeface="Wingdings" pitchFamily="2" charset="2"/>
              <a:buChar char="p"/>
            </a:pPr>
            <a:r>
              <a:rPr lang="zh-CN" altLang="en-US" sz="2400" b="1" dirty="0" smtClean="0"/>
              <a:t>特性驱动开发</a:t>
            </a:r>
            <a:endParaRPr lang="en-US" altLang="zh-CN" sz="2400" b="1" dirty="0" smtClean="0"/>
          </a:p>
          <a:p>
            <a:pPr>
              <a:lnSpc>
                <a:spcPct val="150000"/>
              </a:lnSpc>
              <a:buFont typeface="Wingdings" pitchFamily="2" charset="2"/>
              <a:buChar char="p"/>
            </a:pPr>
            <a:r>
              <a:rPr lang="zh-CN" altLang="en-US" sz="2400" b="1" dirty="0" smtClean="0"/>
              <a:t>看板方法</a:t>
            </a:r>
            <a:endParaRPr lang="en-US" altLang="zh-CN" sz="24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rot="891772">
            <a:off x="597713" y="240269"/>
            <a:ext cx="507974" cy="919389"/>
            <a:chOff x="472" y="425"/>
            <a:chExt cx="363" cy="657"/>
          </a:xfrm>
        </p:grpSpPr>
        <p:sp>
          <p:nvSpPr>
            <p:cNvPr id="5"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Rectangle 47"/>
          <p:cNvSpPr/>
          <p:nvPr/>
        </p:nvSpPr>
        <p:spPr>
          <a:xfrm>
            <a:off x="1192962" y="531390"/>
            <a:ext cx="1647887" cy="492443"/>
          </a:xfrm>
          <a:prstGeom prst="rect">
            <a:avLst/>
          </a:prstGeom>
        </p:spPr>
        <p:txBody>
          <a:bodyPr wrap="none" lIns="0" tIns="0" rIns="0" bIns="0">
            <a:spAutoFit/>
          </a:bodyPr>
          <a:lstStyle/>
          <a:p>
            <a:r>
              <a:rPr lang="zh-CN" altLang="en-US" sz="3200" b="1" dirty="0" smtClean="0">
                <a:solidFill>
                  <a:schemeClr val="bg1"/>
                </a:solidFill>
                <a:latin typeface="方正静蕾简体" pitchFamily="2" charset="-122"/>
                <a:ea typeface="方正静蕾简体" pitchFamily="2" charset="-122"/>
                <a:cs typeface="Arial" pitchFamily="34" charset="0"/>
              </a:rPr>
              <a:t>文档细节</a:t>
            </a:r>
            <a:endParaRPr lang="en-US" sz="3200" b="1" dirty="0" smtClean="0">
              <a:solidFill>
                <a:schemeClr val="bg1"/>
              </a:solidFill>
              <a:latin typeface="方正静蕾简体" pitchFamily="2" charset="-122"/>
              <a:ea typeface="方正静蕾简体" pitchFamily="2" charset="-122"/>
              <a:cs typeface="Arial" pitchFamily="34" charset="0"/>
            </a:endParaRPr>
          </a:p>
        </p:txBody>
      </p:sp>
      <p:sp>
        <p:nvSpPr>
          <p:cNvPr id="9" name="Freeform 75"/>
          <p:cNvSpPr>
            <a:spLocks noEditPoints="1"/>
          </p:cNvSpPr>
          <p:nvPr/>
        </p:nvSpPr>
        <p:spPr bwMode="auto">
          <a:xfrm>
            <a:off x="739531" y="41853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10" name="Freeform 75"/>
          <p:cNvSpPr>
            <a:spLocks noEditPoints="1"/>
          </p:cNvSpPr>
          <p:nvPr/>
        </p:nvSpPr>
        <p:spPr bwMode="auto">
          <a:xfrm>
            <a:off x="751323" y="1909736"/>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latin typeface="方正静蕾简体" pitchFamily="2" charset="-122"/>
              <a:ea typeface="方正静蕾简体" pitchFamily="2" charset="-122"/>
            </a:endParaRPr>
          </a:p>
        </p:txBody>
      </p:sp>
      <p:sp>
        <p:nvSpPr>
          <p:cNvPr id="11" name="文本框 249"/>
          <p:cNvSpPr txBox="1"/>
          <p:nvPr/>
        </p:nvSpPr>
        <p:spPr>
          <a:xfrm>
            <a:off x="984908" y="4361560"/>
            <a:ext cx="1361830" cy="1107996"/>
          </a:xfrm>
          <a:prstGeom prst="rect">
            <a:avLst/>
          </a:prstGeom>
          <a:noFill/>
        </p:spPr>
        <p:txBody>
          <a:bodyPr wrap="square" rtlCol="0">
            <a:spAutoFit/>
          </a:bodyPr>
          <a:lstStyle/>
          <a:p>
            <a:r>
              <a:rPr lang="zh-CN" altLang="en-US" sz="6600" b="1" dirty="0" smtClean="0">
                <a:solidFill>
                  <a:srgbClr val="FFC000"/>
                </a:solidFill>
                <a:latin typeface="方正静蕾简体" pitchFamily="2" charset="-122"/>
                <a:ea typeface="方正静蕾简体" pitchFamily="2" charset="-122"/>
              </a:rPr>
              <a:t>敏</a:t>
            </a:r>
            <a:endParaRPr lang="zh-CN" altLang="en-US" sz="6600" b="1" dirty="0">
              <a:solidFill>
                <a:srgbClr val="FFC000"/>
              </a:solidFill>
              <a:latin typeface="方正静蕾简体" pitchFamily="2" charset="-122"/>
              <a:ea typeface="方正静蕾简体" pitchFamily="2" charset="-122"/>
            </a:endParaRPr>
          </a:p>
        </p:txBody>
      </p:sp>
      <p:sp>
        <p:nvSpPr>
          <p:cNvPr id="12" name="文本框 250"/>
          <p:cNvSpPr txBox="1"/>
          <p:nvPr/>
        </p:nvSpPr>
        <p:spPr>
          <a:xfrm>
            <a:off x="948007" y="2046708"/>
            <a:ext cx="1361830" cy="1107996"/>
          </a:xfrm>
          <a:prstGeom prst="rect">
            <a:avLst/>
          </a:prstGeom>
          <a:noFill/>
        </p:spPr>
        <p:txBody>
          <a:bodyPr wrap="square" rtlCol="0">
            <a:spAutoFit/>
          </a:bodyPr>
          <a:lstStyle/>
          <a:p>
            <a:r>
              <a:rPr lang="zh-CN" altLang="en-US" sz="6600" b="1" dirty="0" smtClean="0">
                <a:solidFill>
                  <a:srgbClr val="FFC000"/>
                </a:solidFill>
                <a:latin typeface="方正静蕾简体" pitchFamily="2" charset="-122"/>
                <a:ea typeface="方正静蕾简体" pitchFamily="2" charset="-122"/>
              </a:rPr>
              <a:t>瀑</a:t>
            </a:r>
            <a:endParaRPr lang="zh-CN" altLang="en-US" sz="6600" b="1" dirty="0">
              <a:solidFill>
                <a:srgbClr val="FFC000"/>
              </a:solidFill>
              <a:latin typeface="方正静蕾简体" pitchFamily="2" charset="-122"/>
              <a:ea typeface="方正静蕾简体" pitchFamily="2" charset="-122"/>
            </a:endParaRPr>
          </a:p>
        </p:txBody>
      </p:sp>
      <p:sp>
        <p:nvSpPr>
          <p:cNvPr id="13" name="Rectangle 47"/>
          <p:cNvSpPr/>
          <p:nvPr/>
        </p:nvSpPr>
        <p:spPr>
          <a:xfrm>
            <a:off x="2473230" y="1982282"/>
            <a:ext cx="9337770" cy="1021433"/>
          </a:xfrm>
          <a:prstGeom prst="rect">
            <a:avLst/>
          </a:prstGeom>
        </p:spPr>
        <p:txBody>
          <a:bodyPr wrap="square" lIns="0" tIns="0" rIns="0" bIns="0">
            <a:spAutoFit/>
          </a:bodyPr>
          <a:lstStyle/>
          <a:p>
            <a:pPr>
              <a:lnSpc>
                <a:spcPct val="150000"/>
              </a:lnSpc>
            </a:pPr>
            <a:r>
              <a:rPr lang="zh-CN" altLang="en-US" sz="2400" b="1" dirty="0" smtClean="0">
                <a:solidFill>
                  <a:schemeClr val="bg1"/>
                </a:solidFill>
                <a:latin typeface="方正静蕾简体" pitchFamily="2" charset="-122"/>
                <a:ea typeface="方正静蕾简体" pitchFamily="2" charset="-122"/>
                <a:cs typeface="Arial" pitchFamily="34" charset="0"/>
              </a:rPr>
              <a:t>项目在构建开始之后，由于开发人员很少与客户进行互动，所以必须在需求中对系统行为、数据关系和用户体验预期进行非常详细的说明。</a:t>
            </a:r>
            <a:endParaRPr lang="en-US" sz="2400" b="1" dirty="0" smtClean="0">
              <a:solidFill>
                <a:schemeClr val="bg1"/>
              </a:solidFill>
              <a:latin typeface="方正静蕾简体" pitchFamily="2" charset="-122"/>
              <a:ea typeface="方正静蕾简体" pitchFamily="2" charset="-122"/>
              <a:cs typeface="Arial" pitchFamily="34" charset="0"/>
            </a:endParaRPr>
          </a:p>
        </p:txBody>
      </p:sp>
      <p:sp>
        <p:nvSpPr>
          <p:cNvPr id="14" name="Rectangle 47"/>
          <p:cNvSpPr/>
          <p:nvPr/>
        </p:nvSpPr>
        <p:spPr>
          <a:xfrm>
            <a:off x="2416080" y="4458782"/>
            <a:ext cx="9337770" cy="1021433"/>
          </a:xfrm>
          <a:prstGeom prst="rect">
            <a:avLst/>
          </a:prstGeom>
        </p:spPr>
        <p:txBody>
          <a:bodyPr wrap="square" lIns="0" tIns="0" rIns="0" bIns="0">
            <a:spAutoFit/>
          </a:bodyPr>
          <a:lstStyle/>
          <a:p>
            <a:pPr>
              <a:lnSpc>
                <a:spcPct val="150000"/>
              </a:lnSpc>
            </a:pPr>
            <a:r>
              <a:rPr lang="zh-CN" altLang="en-US" sz="2400" b="1" dirty="0" smtClean="0">
                <a:solidFill>
                  <a:schemeClr val="bg1"/>
                </a:solidFill>
                <a:latin typeface="方正静蕾简体" pitchFamily="2" charset="-122"/>
                <a:ea typeface="方正静蕾简体" pitchFamily="2" charset="-122"/>
                <a:cs typeface="Arial" pitchFamily="34" charset="0"/>
              </a:rPr>
              <a:t>客户与开发人员紧密协作，不必写很多的文档，提倡创建最基础的文档，只要足以用于准确指导开发人员和测试人员的工作。</a:t>
            </a:r>
            <a:endParaRPr lang="en-US" sz="24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2550" y="323850"/>
            <a:ext cx="9658350"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产品代办列表</a:t>
            </a:r>
            <a:endParaRPr lang="zh-CN" altLang="en-US" sz="2400" dirty="0"/>
          </a:p>
        </p:txBody>
      </p:sp>
      <p:sp>
        <p:nvSpPr>
          <p:cNvPr id="5" name="矩形 4"/>
          <p:cNvSpPr/>
          <p:nvPr/>
        </p:nvSpPr>
        <p:spPr>
          <a:xfrm>
            <a:off x="1581150" y="571500"/>
            <a:ext cx="1485900" cy="781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t>用户故事</a:t>
            </a:r>
            <a:endParaRPr lang="zh-CN" altLang="en-US" sz="2400" dirty="0"/>
          </a:p>
        </p:txBody>
      </p:sp>
      <p:sp>
        <p:nvSpPr>
          <p:cNvPr id="6" name="矩形 5"/>
          <p:cNvSpPr/>
          <p:nvPr/>
        </p:nvSpPr>
        <p:spPr>
          <a:xfrm>
            <a:off x="3314700" y="571500"/>
            <a:ext cx="1485900" cy="781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t>用户故事</a:t>
            </a:r>
            <a:endParaRPr lang="zh-CN" altLang="en-US" sz="2400" dirty="0"/>
          </a:p>
        </p:txBody>
      </p:sp>
      <p:sp>
        <p:nvSpPr>
          <p:cNvPr id="7" name="矩形 6"/>
          <p:cNvSpPr/>
          <p:nvPr/>
        </p:nvSpPr>
        <p:spPr>
          <a:xfrm>
            <a:off x="7239000" y="552450"/>
            <a:ext cx="1485900" cy="781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t>用户故事</a:t>
            </a:r>
            <a:endParaRPr lang="zh-CN" altLang="en-US" sz="2400" dirty="0"/>
          </a:p>
        </p:txBody>
      </p:sp>
      <p:sp>
        <p:nvSpPr>
          <p:cNvPr id="8" name="矩形 7"/>
          <p:cNvSpPr/>
          <p:nvPr/>
        </p:nvSpPr>
        <p:spPr>
          <a:xfrm>
            <a:off x="9201150" y="552450"/>
            <a:ext cx="1485900" cy="781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t>用户故事</a:t>
            </a:r>
            <a:endParaRPr lang="zh-CN" altLang="en-US" sz="2400" dirty="0"/>
          </a:p>
        </p:txBody>
      </p:sp>
      <p:sp>
        <p:nvSpPr>
          <p:cNvPr id="9" name="椭圆 8"/>
          <p:cNvSpPr/>
          <p:nvPr/>
        </p:nvSpPr>
        <p:spPr>
          <a:xfrm>
            <a:off x="1657350" y="2819400"/>
            <a:ext cx="3048000" cy="302895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62200" y="241935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1</a:t>
            </a:r>
            <a:r>
              <a:rPr lang="zh-CN" altLang="en-US" sz="2400" dirty="0" smtClean="0"/>
              <a:t>收集</a:t>
            </a:r>
            <a:endParaRPr lang="zh-CN" altLang="en-US" sz="2400" dirty="0"/>
          </a:p>
        </p:txBody>
      </p:sp>
      <p:sp>
        <p:nvSpPr>
          <p:cNvPr id="12" name="矩形 11"/>
          <p:cNvSpPr/>
          <p:nvPr/>
        </p:nvSpPr>
        <p:spPr>
          <a:xfrm>
            <a:off x="2381250" y="541020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3</a:t>
            </a:r>
            <a:r>
              <a:rPr lang="zh-CN" altLang="en-US" sz="2400" dirty="0" smtClean="0"/>
              <a:t>规范</a:t>
            </a:r>
            <a:endParaRPr lang="zh-CN" altLang="en-US" sz="2400" dirty="0"/>
          </a:p>
        </p:txBody>
      </p:sp>
      <p:sp>
        <p:nvSpPr>
          <p:cNvPr id="13" name="矩形 12"/>
          <p:cNvSpPr/>
          <p:nvPr/>
        </p:nvSpPr>
        <p:spPr>
          <a:xfrm>
            <a:off x="3867150" y="392430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2</a:t>
            </a:r>
            <a:r>
              <a:rPr lang="zh-CN" altLang="en-US" sz="2400" dirty="0" smtClean="0"/>
              <a:t>分析</a:t>
            </a:r>
            <a:endParaRPr lang="zh-CN" altLang="en-US" sz="2400" dirty="0"/>
          </a:p>
        </p:txBody>
      </p:sp>
      <p:sp>
        <p:nvSpPr>
          <p:cNvPr id="14" name="矩形 13"/>
          <p:cNvSpPr/>
          <p:nvPr/>
        </p:nvSpPr>
        <p:spPr>
          <a:xfrm>
            <a:off x="876300" y="394335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4</a:t>
            </a:r>
            <a:r>
              <a:rPr lang="zh-CN" altLang="en-US" sz="2400" dirty="0" smtClean="0"/>
              <a:t>确认</a:t>
            </a:r>
            <a:endParaRPr lang="zh-CN" altLang="en-US" sz="2400" dirty="0"/>
          </a:p>
        </p:txBody>
      </p:sp>
      <p:cxnSp>
        <p:nvCxnSpPr>
          <p:cNvPr id="16" name="直接箭头连接符 15"/>
          <p:cNvCxnSpPr>
            <a:stCxn id="6" idx="2"/>
          </p:cNvCxnSpPr>
          <p:nvPr/>
        </p:nvCxnSpPr>
        <p:spPr>
          <a:xfrm rot="5400000">
            <a:off x="3257550" y="1447800"/>
            <a:ext cx="895350" cy="70485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直接箭头连接符 17"/>
          <p:cNvCxnSpPr>
            <a:stCxn id="5" idx="2"/>
          </p:cNvCxnSpPr>
          <p:nvPr/>
        </p:nvCxnSpPr>
        <p:spPr>
          <a:xfrm rot="16200000" flipH="1">
            <a:off x="2209800" y="1466850"/>
            <a:ext cx="876300" cy="6477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9" name="椭圆 18"/>
          <p:cNvSpPr/>
          <p:nvPr/>
        </p:nvSpPr>
        <p:spPr>
          <a:xfrm>
            <a:off x="7658100" y="2800350"/>
            <a:ext cx="3048000" cy="302895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62950" y="240030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1</a:t>
            </a:r>
            <a:r>
              <a:rPr lang="zh-CN" altLang="en-US" sz="2400" dirty="0" smtClean="0"/>
              <a:t>收集</a:t>
            </a:r>
            <a:endParaRPr lang="zh-CN" altLang="en-US" sz="2400" dirty="0"/>
          </a:p>
        </p:txBody>
      </p:sp>
      <p:sp>
        <p:nvSpPr>
          <p:cNvPr id="21" name="矩形 20"/>
          <p:cNvSpPr/>
          <p:nvPr/>
        </p:nvSpPr>
        <p:spPr>
          <a:xfrm>
            <a:off x="8382000" y="539115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3</a:t>
            </a:r>
            <a:r>
              <a:rPr lang="zh-CN" altLang="en-US" sz="2400" dirty="0" smtClean="0"/>
              <a:t>规范</a:t>
            </a:r>
            <a:endParaRPr lang="zh-CN" altLang="en-US" sz="2400" dirty="0"/>
          </a:p>
        </p:txBody>
      </p:sp>
      <p:sp>
        <p:nvSpPr>
          <p:cNvPr id="22" name="矩形 21"/>
          <p:cNvSpPr/>
          <p:nvPr/>
        </p:nvSpPr>
        <p:spPr>
          <a:xfrm>
            <a:off x="9867900" y="390525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2</a:t>
            </a:r>
            <a:r>
              <a:rPr lang="zh-CN" altLang="en-US" sz="2400" dirty="0" smtClean="0"/>
              <a:t>分析</a:t>
            </a:r>
            <a:endParaRPr lang="zh-CN" altLang="en-US" sz="2400" dirty="0"/>
          </a:p>
        </p:txBody>
      </p:sp>
      <p:sp>
        <p:nvSpPr>
          <p:cNvPr id="23" name="矩形 22"/>
          <p:cNvSpPr/>
          <p:nvPr/>
        </p:nvSpPr>
        <p:spPr>
          <a:xfrm>
            <a:off x="6877050" y="3924300"/>
            <a:ext cx="1485900" cy="78105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t>4</a:t>
            </a:r>
            <a:r>
              <a:rPr lang="zh-CN" altLang="en-US" sz="2400" dirty="0" smtClean="0"/>
              <a:t>确认</a:t>
            </a:r>
            <a:endParaRPr lang="zh-CN" altLang="en-US" sz="2400" dirty="0"/>
          </a:p>
        </p:txBody>
      </p:sp>
      <p:cxnSp>
        <p:nvCxnSpPr>
          <p:cNvPr id="24" name="直接箭头连接符 23"/>
          <p:cNvCxnSpPr/>
          <p:nvPr/>
        </p:nvCxnSpPr>
        <p:spPr>
          <a:xfrm rot="5400000">
            <a:off x="9258300" y="1428750"/>
            <a:ext cx="895350" cy="70485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直接箭头连接符 24"/>
          <p:cNvCxnSpPr/>
          <p:nvPr/>
        </p:nvCxnSpPr>
        <p:spPr>
          <a:xfrm rot="16200000" flipH="1">
            <a:off x="8210550" y="1447800"/>
            <a:ext cx="876300" cy="6477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6" name="右箭头 25"/>
          <p:cNvSpPr/>
          <p:nvPr/>
        </p:nvSpPr>
        <p:spPr>
          <a:xfrm>
            <a:off x="57150" y="4057650"/>
            <a:ext cx="66675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715000" y="4095750"/>
            <a:ext cx="66675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11468100" y="4076700"/>
            <a:ext cx="66675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705100" y="4076700"/>
            <a:ext cx="962123" cy="461665"/>
          </a:xfrm>
          <a:prstGeom prst="rect">
            <a:avLst/>
          </a:prstGeom>
          <a:noFill/>
        </p:spPr>
        <p:txBody>
          <a:bodyPr wrap="none" rtlCol="0">
            <a:spAutoFit/>
          </a:bodyPr>
          <a:lstStyle/>
          <a:p>
            <a:r>
              <a:rPr lang="zh-CN" altLang="en-US" sz="2400" dirty="0" smtClean="0">
                <a:solidFill>
                  <a:schemeClr val="bg1"/>
                </a:solidFill>
              </a:rPr>
              <a:t>迭代</a:t>
            </a:r>
            <a:r>
              <a:rPr lang="en-US" altLang="zh-CN" sz="2400" dirty="0" smtClean="0">
                <a:solidFill>
                  <a:schemeClr val="bg1"/>
                </a:solidFill>
              </a:rPr>
              <a:t>n</a:t>
            </a:r>
            <a:endParaRPr lang="zh-CN" altLang="en-US" sz="2400" dirty="0">
              <a:solidFill>
                <a:schemeClr val="bg1"/>
              </a:solidFill>
            </a:endParaRPr>
          </a:p>
        </p:txBody>
      </p:sp>
      <p:sp>
        <p:nvSpPr>
          <p:cNvPr id="30" name="TextBox 29"/>
          <p:cNvSpPr txBox="1"/>
          <p:nvPr/>
        </p:nvSpPr>
        <p:spPr>
          <a:xfrm>
            <a:off x="8534400" y="4095750"/>
            <a:ext cx="1271502" cy="461665"/>
          </a:xfrm>
          <a:prstGeom prst="rect">
            <a:avLst/>
          </a:prstGeom>
          <a:noFill/>
        </p:spPr>
        <p:txBody>
          <a:bodyPr wrap="none" rtlCol="0">
            <a:spAutoFit/>
          </a:bodyPr>
          <a:lstStyle/>
          <a:p>
            <a:r>
              <a:rPr lang="zh-CN" altLang="en-US" sz="2400" dirty="0" smtClean="0">
                <a:solidFill>
                  <a:schemeClr val="bg1"/>
                </a:solidFill>
              </a:rPr>
              <a:t>迭代</a:t>
            </a:r>
            <a:r>
              <a:rPr lang="en-US" altLang="zh-CN" sz="2400" dirty="0" smtClean="0">
                <a:solidFill>
                  <a:schemeClr val="bg1"/>
                </a:solidFill>
              </a:rPr>
              <a:t>n+1</a:t>
            </a:r>
            <a:endParaRPr lang="zh-CN" altLang="en-US" sz="2400" dirty="0">
              <a:solidFill>
                <a:schemeClr val="bg1"/>
              </a:solidFill>
            </a:endParaRPr>
          </a:p>
        </p:txBody>
      </p:sp>
      <p:sp>
        <p:nvSpPr>
          <p:cNvPr id="31" name="TextBox 30"/>
          <p:cNvSpPr txBox="1"/>
          <p:nvPr/>
        </p:nvSpPr>
        <p:spPr>
          <a:xfrm>
            <a:off x="4419600" y="5829300"/>
            <a:ext cx="3570208" cy="461665"/>
          </a:xfrm>
          <a:prstGeom prst="rect">
            <a:avLst/>
          </a:prstGeom>
          <a:noFill/>
        </p:spPr>
        <p:txBody>
          <a:bodyPr wrap="none" rtlCol="0">
            <a:spAutoFit/>
          </a:bodyPr>
          <a:lstStyle/>
          <a:p>
            <a:r>
              <a:rPr lang="zh-CN" altLang="en-US" sz="2400" b="1" dirty="0" smtClean="0">
                <a:solidFill>
                  <a:srgbClr val="FFFF00"/>
                </a:solidFill>
              </a:rPr>
              <a:t>敏捷迭代中标准需求活动</a:t>
            </a:r>
            <a:endParaRPr lang="zh-CN" altLang="en-US" sz="2400" b="1"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2">
            <a:extLst>
              <a:ext uri="{28A0092B-C50C-407E-A947-70E740481C1C}">
                <a14:useLocalDpi xmlns="" xmlns:a14="http://schemas.microsoft.com/office/drawing/2010/main"/>
              </a:ext>
            </a:extLst>
          </a:blip>
          <a:stretch>
            <a:fillRect/>
          </a:stretch>
        </p:blipFill>
        <p:spPr>
          <a:xfrm>
            <a:off x="128530" y="2858877"/>
            <a:ext cx="11883528" cy="4911239"/>
          </a:xfrm>
          <a:prstGeom prst="rect">
            <a:avLst/>
          </a:prstGeom>
        </p:spPr>
      </p:pic>
      <p:pic>
        <p:nvPicPr>
          <p:cNvPr id="3" name="图片 2"/>
          <p:cNvPicPr>
            <a:picLocks noChangeAspect="1"/>
          </p:cNvPicPr>
          <p:nvPr/>
        </p:nvPicPr>
        <p:blipFill rotWithShape="1">
          <a:blip r:embed="rId3" cstate="screen">
            <a:extLst>
              <a:ext uri="{28A0092B-C50C-407E-A947-70E740481C1C}">
                <a14:useLocalDpi xmlns="" xmlns:a14="http://schemas.microsoft.com/office/drawing/2010/main"/>
              </a:ext>
            </a:extLst>
          </a:blip>
          <a:srcRect l="204" t="10143" r="1686" b="7164"/>
          <a:stretch>
            <a:fillRect/>
          </a:stretch>
        </p:blipFill>
        <p:spPr>
          <a:xfrm>
            <a:off x="2659422" y="1449407"/>
            <a:ext cx="7122176" cy="3999021"/>
          </a:xfrm>
          <a:prstGeom prst="rect">
            <a:avLst/>
          </a:prstGeom>
        </p:spPr>
      </p:pic>
      <p:grpSp>
        <p:nvGrpSpPr>
          <p:cNvPr id="2"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Group 22"/>
          <p:cNvGrpSpPr>
            <a:grpSpLocks noChangeAspect="1"/>
          </p:cNvGrpSpPr>
          <p:nvPr/>
        </p:nvGrpSpPr>
        <p:grpSpPr bwMode="auto">
          <a:xfrm rot="20737309">
            <a:off x="5231769" y="4194827"/>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4">
            <a:extLst>
              <a:ext uri="{28A0092B-C50C-407E-A947-70E740481C1C}">
                <a14:useLocalDpi xmlns="" xmlns:a14="http://schemas.microsoft.com/office/drawing/2010/main"/>
              </a:ext>
            </a:extLst>
          </a:blip>
          <a:stretch>
            <a:fillRect/>
          </a:stretch>
        </p:blipFill>
        <p:spPr>
          <a:xfrm>
            <a:off x="2219216" y="3405394"/>
            <a:ext cx="1575383" cy="1926915"/>
          </a:xfrm>
          <a:prstGeom prst="rect">
            <a:avLst/>
          </a:prstGeom>
        </p:spPr>
      </p:pic>
      <p:pic>
        <p:nvPicPr>
          <p:cNvPr id="5" name="图片 4"/>
          <p:cNvPicPr>
            <a:picLocks noChangeAspect="1"/>
          </p:cNvPicPr>
          <p:nvPr/>
        </p:nvPicPr>
        <p:blipFill>
          <a:blip r:embed="rId5" cstate="screen">
            <a:extLst>
              <a:ext uri="{28A0092B-C50C-407E-A947-70E740481C1C}">
                <a14:useLocalDpi xmlns="" xmlns:a14="http://schemas.microsoft.com/office/drawing/2010/main"/>
              </a:ext>
            </a:extLst>
          </a:blip>
          <a:stretch>
            <a:fillRect/>
          </a:stretch>
        </p:blipFill>
        <p:spPr>
          <a:xfrm>
            <a:off x="8593153" y="1285290"/>
            <a:ext cx="1340090" cy="1262777"/>
          </a:xfrm>
          <a:prstGeom prst="rect">
            <a:avLst/>
          </a:prstGeom>
        </p:spPr>
      </p:pic>
      <p:sp>
        <p:nvSpPr>
          <p:cNvPr id="119" name="文本框 118"/>
          <p:cNvSpPr txBox="1"/>
          <p:nvPr/>
        </p:nvSpPr>
        <p:spPr>
          <a:xfrm>
            <a:off x="4244139" y="2370453"/>
            <a:ext cx="3717124" cy="1107996"/>
          </a:xfrm>
          <a:prstGeom prst="rect">
            <a:avLst/>
          </a:prstGeom>
          <a:noFill/>
        </p:spPr>
        <p:txBody>
          <a:bodyPr wrap="square" rtlCol="0">
            <a:spAutoFit/>
          </a:bodyPr>
          <a:lstStyle/>
          <a:p>
            <a:pPr algn="r"/>
            <a:r>
              <a:rPr lang="zh-CN" altLang="en-US" sz="6600" b="1" dirty="0" smtClean="0">
                <a:solidFill>
                  <a:schemeClr val="bg1"/>
                </a:solidFill>
                <a:latin typeface="方正静蕾简体" pitchFamily="2" charset="-122"/>
                <a:ea typeface="方正静蕾简体" pitchFamily="2" charset="-122"/>
                <a:cs typeface="Arial" pitchFamily="34" charset="0"/>
              </a:rPr>
              <a:t>外包项目</a:t>
            </a:r>
            <a:endParaRPr lang="en-US" sz="66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371600" y="2228850"/>
            <a:ext cx="2419350" cy="1428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采购方</a:t>
            </a:r>
            <a:endParaRPr lang="zh-CN" altLang="en-US" sz="2800" dirty="0"/>
          </a:p>
        </p:txBody>
      </p:sp>
      <p:sp>
        <p:nvSpPr>
          <p:cNvPr id="5" name="椭圆 4"/>
          <p:cNvSpPr/>
          <p:nvPr/>
        </p:nvSpPr>
        <p:spPr>
          <a:xfrm>
            <a:off x="8382000" y="2305050"/>
            <a:ext cx="2514600" cy="1409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供应方</a:t>
            </a:r>
            <a:endParaRPr lang="zh-CN" altLang="en-US" sz="2800" dirty="0"/>
          </a:p>
        </p:txBody>
      </p:sp>
      <p:sp>
        <p:nvSpPr>
          <p:cNvPr id="6" name="TextBox 5"/>
          <p:cNvSpPr txBox="1"/>
          <p:nvPr/>
        </p:nvSpPr>
        <p:spPr>
          <a:xfrm>
            <a:off x="4438650" y="609600"/>
            <a:ext cx="3570208" cy="461665"/>
          </a:xfrm>
          <a:prstGeom prst="rect">
            <a:avLst/>
          </a:prstGeom>
          <a:noFill/>
        </p:spPr>
        <p:txBody>
          <a:bodyPr wrap="none" rtlCol="0">
            <a:spAutoFit/>
          </a:bodyPr>
          <a:lstStyle/>
          <a:p>
            <a:r>
              <a:rPr lang="zh-CN" altLang="en-US" sz="2400" dirty="0" smtClean="0">
                <a:solidFill>
                  <a:srgbClr val="FFC000"/>
                </a:solidFill>
              </a:rPr>
              <a:t>招标书、需求、验收标准</a:t>
            </a:r>
            <a:endParaRPr lang="zh-CN" altLang="en-US" sz="2400" dirty="0">
              <a:solidFill>
                <a:srgbClr val="FFC000"/>
              </a:solidFill>
            </a:endParaRPr>
          </a:p>
        </p:txBody>
      </p:sp>
      <p:sp>
        <p:nvSpPr>
          <p:cNvPr id="7" name="TextBox 6"/>
          <p:cNvSpPr txBox="1"/>
          <p:nvPr/>
        </p:nvSpPr>
        <p:spPr>
          <a:xfrm>
            <a:off x="5734050" y="2476500"/>
            <a:ext cx="800219" cy="1200329"/>
          </a:xfrm>
          <a:prstGeom prst="rect">
            <a:avLst/>
          </a:prstGeom>
          <a:noFill/>
        </p:spPr>
        <p:txBody>
          <a:bodyPr wrap="none" rtlCol="0">
            <a:spAutoFit/>
          </a:bodyPr>
          <a:lstStyle/>
          <a:p>
            <a:r>
              <a:rPr lang="zh-CN" altLang="en-US" sz="2400" dirty="0" smtClean="0">
                <a:solidFill>
                  <a:srgbClr val="FFC000"/>
                </a:solidFill>
              </a:rPr>
              <a:t>评审</a:t>
            </a:r>
            <a:endParaRPr lang="en-US" altLang="zh-CN" sz="2400" dirty="0" smtClean="0">
              <a:solidFill>
                <a:srgbClr val="FFC000"/>
              </a:solidFill>
            </a:endParaRPr>
          </a:p>
          <a:p>
            <a:r>
              <a:rPr lang="zh-CN" altLang="en-US" sz="2400" dirty="0" smtClean="0">
                <a:solidFill>
                  <a:srgbClr val="FFC000"/>
                </a:solidFill>
              </a:rPr>
              <a:t>商议</a:t>
            </a:r>
            <a:endParaRPr lang="en-US" altLang="zh-CN" sz="2400" dirty="0" smtClean="0">
              <a:solidFill>
                <a:srgbClr val="FFC000"/>
              </a:solidFill>
            </a:endParaRPr>
          </a:p>
          <a:p>
            <a:r>
              <a:rPr lang="zh-CN" altLang="en-US" sz="2400" dirty="0" smtClean="0">
                <a:solidFill>
                  <a:srgbClr val="FFC000"/>
                </a:solidFill>
              </a:rPr>
              <a:t>商定</a:t>
            </a:r>
            <a:endParaRPr lang="zh-CN" altLang="en-US" sz="2400" dirty="0">
              <a:solidFill>
                <a:srgbClr val="FFC000"/>
              </a:solidFill>
            </a:endParaRPr>
          </a:p>
        </p:txBody>
      </p:sp>
      <p:sp>
        <p:nvSpPr>
          <p:cNvPr id="8" name="TextBox 7"/>
          <p:cNvSpPr txBox="1"/>
          <p:nvPr/>
        </p:nvSpPr>
        <p:spPr>
          <a:xfrm>
            <a:off x="5219700" y="4495800"/>
            <a:ext cx="1723549" cy="461665"/>
          </a:xfrm>
          <a:prstGeom prst="rect">
            <a:avLst/>
          </a:prstGeom>
          <a:noFill/>
        </p:spPr>
        <p:txBody>
          <a:bodyPr wrap="none" rtlCol="0">
            <a:spAutoFit/>
          </a:bodyPr>
          <a:lstStyle/>
          <a:p>
            <a:r>
              <a:rPr lang="zh-CN" altLang="en-US" sz="2400" dirty="0" smtClean="0">
                <a:solidFill>
                  <a:srgbClr val="FFC000"/>
                </a:solidFill>
              </a:rPr>
              <a:t>软件、文档</a:t>
            </a:r>
            <a:endParaRPr lang="zh-CN" altLang="en-US" sz="2400" dirty="0">
              <a:solidFill>
                <a:srgbClr val="FFC000"/>
              </a:solidFill>
            </a:endParaRPr>
          </a:p>
        </p:txBody>
      </p:sp>
      <p:cxnSp>
        <p:nvCxnSpPr>
          <p:cNvPr id="10" name="直接连接符 9"/>
          <p:cNvCxnSpPr>
            <a:stCxn id="4" idx="0"/>
            <a:endCxn id="6" idx="1"/>
          </p:cNvCxnSpPr>
          <p:nvPr/>
        </p:nvCxnSpPr>
        <p:spPr>
          <a:xfrm rot="5400000" flipH="1" flipV="1">
            <a:off x="2815754" y="605955"/>
            <a:ext cx="1388417" cy="185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008858" y="783283"/>
            <a:ext cx="1630442" cy="1464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4"/>
          </p:cNvCxnSpPr>
          <p:nvPr/>
        </p:nvCxnSpPr>
        <p:spPr>
          <a:xfrm rot="5400000">
            <a:off x="7820025" y="2924175"/>
            <a:ext cx="1028700" cy="2609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a:off x="3162300" y="3714750"/>
            <a:ext cx="1905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762750" y="3048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a:off x="4057650" y="306705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14850" y="5676900"/>
            <a:ext cx="3262432" cy="461665"/>
          </a:xfrm>
          <a:prstGeom prst="rect">
            <a:avLst/>
          </a:prstGeom>
          <a:noFill/>
        </p:spPr>
        <p:txBody>
          <a:bodyPr wrap="none" rtlCol="0">
            <a:spAutoFit/>
          </a:bodyPr>
          <a:lstStyle/>
          <a:p>
            <a:r>
              <a:rPr lang="zh-CN" altLang="en-US" sz="2400" dirty="0" smtClean="0">
                <a:solidFill>
                  <a:schemeClr val="bg1"/>
                </a:solidFill>
              </a:rPr>
              <a:t>需求是外包项目的基石</a:t>
            </a:r>
            <a:endParaRPr lang="zh-CN" altLang="en-US"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rot="891772">
            <a:off x="159562" y="113393"/>
            <a:ext cx="507974" cy="919389"/>
            <a:chOff x="472" y="425"/>
            <a:chExt cx="363" cy="657"/>
          </a:xfrm>
        </p:grpSpPr>
        <p:sp>
          <p:nvSpPr>
            <p:cNvPr id="5"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Rectangle 47"/>
          <p:cNvSpPr/>
          <p:nvPr/>
        </p:nvSpPr>
        <p:spPr>
          <a:xfrm>
            <a:off x="926262" y="131340"/>
            <a:ext cx="4531690" cy="492443"/>
          </a:xfrm>
          <a:prstGeom prst="rect">
            <a:avLst/>
          </a:prstGeom>
        </p:spPr>
        <p:txBody>
          <a:bodyPr wrap="none" lIns="0" tIns="0" rIns="0" bIns="0">
            <a:spAutoFit/>
          </a:bodyPr>
          <a:lstStyle/>
          <a:p>
            <a:r>
              <a:rPr lang="zh-CN" altLang="en-US" sz="3200" b="1" dirty="0" smtClean="0">
                <a:solidFill>
                  <a:srgbClr val="FFFF00"/>
                </a:solidFill>
                <a:latin typeface="方正静蕾简体" pitchFamily="2" charset="-122"/>
                <a:ea typeface="方正静蕾简体" pitchFamily="2" charset="-122"/>
                <a:cs typeface="Arial" pitchFamily="34" charset="0"/>
              </a:rPr>
              <a:t>外包开发项目面临的挑战</a:t>
            </a:r>
            <a:endParaRPr lang="en-US" sz="3200" b="1" dirty="0" smtClean="0">
              <a:solidFill>
                <a:srgbClr val="FFFF00"/>
              </a:solidFill>
              <a:latin typeface="方正静蕾简体" pitchFamily="2" charset="-122"/>
              <a:ea typeface="方正静蕾简体" pitchFamily="2" charset="-122"/>
              <a:cs typeface="Arial" pitchFamily="34" charset="0"/>
            </a:endParaRPr>
          </a:p>
        </p:txBody>
      </p:sp>
      <p:sp>
        <p:nvSpPr>
          <p:cNvPr id="9" name="Rectangle 47"/>
          <p:cNvSpPr/>
          <p:nvPr/>
        </p:nvSpPr>
        <p:spPr>
          <a:xfrm>
            <a:off x="57150" y="876300"/>
            <a:ext cx="12192000" cy="5539978"/>
          </a:xfrm>
          <a:prstGeom prst="rect">
            <a:avLst/>
          </a:prstGeom>
        </p:spPr>
        <p:txBody>
          <a:bodyPr wrap="square" lIns="0" tIns="0" rIns="0" bIns="0">
            <a:spAutoFit/>
          </a:bodyPr>
          <a:lstStyle/>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更难让开发人员参与需求工作中，更难将用户对所交付软件的反馈传达给开发人员；</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如果理解有出入，并且在项目后期才被发现，作为基本要件的正式需求定义合同就会引起争端；</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在项目过程中调整方向的机会更少，所以客户最终需要产品和按最初需求开发的产品差异更大；</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如果时区相差大，需求问题的解决用时更长；</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语言和文化壁垒使得需求更加难以沟通；</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原本有限的书面需求对内部项目是足够的，但是对外包项目是不够的，不能及时解答开发人员问题、澄清歧义和消除差异；</a:t>
            </a:r>
            <a:endParaRPr lang="en-US" altLang="zh-CN" sz="2400" b="1" dirty="0" smtClean="0">
              <a:solidFill>
                <a:schemeClr val="bg1"/>
              </a:solidFill>
              <a:latin typeface="方正静蕾简体" pitchFamily="2" charset="-122"/>
              <a:ea typeface="方正静蕾简体" pitchFamily="2" charset="-122"/>
              <a:cs typeface="Arial" pitchFamily="34" charset="0"/>
            </a:endParaRPr>
          </a:p>
          <a:p>
            <a:pPr marL="457200" indent="-457200">
              <a:lnSpc>
                <a:spcPct val="150000"/>
              </a:lnSpc>
              <a:buFont typeface="+mj-ea"/>
              <a:buAutoNum type="circleNumDbPlain"/>
            </a:pPr>
            <a:r>
              <a:rPr lang="zh-CN" altLang="en-US" sz="2400" b="1" dirty="0" smtClean="0">
                <a:solidFill>
                  <a:schemeClr val="bg1"/>
                </a:solidFill>
                <a:latin typeface="方正静蕾简体" pitchFamily="2" charset="-122"/>
                <a:ea typeface="方正静蕾简体" pitchFamily="2" charset="-122"/>
                <a:cs typeface="Arial" pitchFamily="34" charset="0"/>
              </a:rPr>
              <a:t>内部开发人员能够从经验中获得的组织和业务知识，但远程开发人员可能缺少这些知识。</a:t>
            </a:r>
            <a:endParaRPr lang="en-US" sz="2400" b="1" dirty="0" smtClean="0">
              <a:solidFill>
                <a:schemeClr val="bg1"/>
              </a:solidFill>
              <a:latin typeface="方正静蕾简体" pitchFamily="2" charset="-122"/>
              <a:ea typeface="方正静蕾简体" pitchFamily="2" charset="-122"/>
              <a:cs typeface="Arial" pitchFamily="34" charset="0"/>
            </a:endParaRPr>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825</Words>
  <Application>Microsoft Office PowerPoint</Application>
  <PresentationFormat>自定义</PresentationFormat>
  <Paragraphs>107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第一PPT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dc:title>
  <dc:creator>第一PPT</dc:creator>
  <cp:keywords>www.1ppt.com</cp:keywords>
  <dc:description>www.1ppt.com</dc:description>
  <cp:lastModifiedBy>china</cp:lastModifiedBy>
  <cp:revision>94</cp:revision>
  <dcterms:created xsi:type="dcterms:W3CDTF">2015-12-25T04:35:00Z</dcterms:created>
  <dcterms:modified xsi:type="dcterms:W3CDTF">2018-10-05T10:54:40Z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