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9" r:id="rId2"/>
    <p:sldId id="288" r:id="rId3"/>
    <p:sldId id="262" r:id="rId4"/>
    <p:sldId id="309" r:id="rId5"/>
    <p:sldId id="310" r:id="rId6"/>
    <p:sldId id="312" r:id="rId7"/>
    <p:sldId id="311" r:id="rId8"/>
    <p:sldId id="313" r:id="rId9"/>
    <p:sldId id="314" r:id="rId10"/>
    <p:sldId id="30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2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  <a:pPr/>
              <a:t>2018-10-05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14573" y="4889345"/>
            <a:ext cx="441960" cy="4635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4473" y="5408325"/>
            <a:ext cx="441960" cy="4635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56533" y="4856450"/>
            <a:ext cx="321790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涂利明</a:t>
            </a:r>
            <a:endParaRPr lang="zh-CN" altLang="en-US" sz="2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76433" y="5374835"/>
            <a:ext cx="321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tuliming@hdu.edu.cn</a:t>
            </a:r>
            <a:endParaRPr lang="zh-CN" altLang="en-US" sz="2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434895">
            <a:off x="5130944" y="891748"/>
            <a:ext cx="2449723" cy="2996356"/>
          </a:xfrm>
          <a:prstGeom prst="rect">
            <a:avLst/>
          </a:prstGeom>
        </p:spPr>
      </p:pic>
      <p:sp useBgFill="1">
        <p:nvSpPr>
          <p:cNvPr id="4" name="矩形 3"/>
          <p:cNvSpPr/>
          <p:nvPr/>
        </p:nvSpPr>
        <p:spPr>
          <a:xfrm>
            <a:off x="2799636" y="2812708"/>
            <a:ext cx="6893171" cy="166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644723" y="2597824"/>
            <a:ext cx="7171981" cy="20160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61668" y="3126633"/>
            <a:ext cx="592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4</a:t>
            </a:r>
            <a:r>
              <a:rPr lang="zh-CN" altLang="en-US" sz="54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需求管理</a:t>
            </a:r>
            <a:endParaRPr lang="zh-CN" altLang="en-US" sz="5400" dirty="0">
              <a:solidFill>
                <a:schemeClr val="bg1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503880" y="2317299"/>
            <a:ext cx="7171981" cy="2016086"/>
          </a:xfrm>
          <a:prstGeom prst="rect">
            <a:avLst/>
          </a:prstGeom>
        </p:spPr>
      </p:pic>
      <p:grpSp>
        <p:nvGrpSpPr>
          <p:cNvPr id="2" name="组合 5"/>
          <p:cNvGrpSpPr/>
          <p:nvPr/>
        </p:nvGrpSpPr>
        <p:grpSpPr>
          <a:xfrm rot="8869549">
            <a:off x="4788667" y="1391678"/>
            <a:ext cx="2984251" cy="1255288"/>
            <a:chOff x="4105117" y="764592"/>
            <a:chExt cx="2984251" cy="1255288"/>
          </a:xfrm>
        </p:grpSpPr>
        <p:sp>
          <p:nvSpPr>
            <p:cNvPr id="85" name="Freeform 34"/>
            <p:cNvSpPr>
              <a:spLocks noEditPoint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4859515" y="1043962"/>
              <a:ext cx="2229853" cy="975918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126333" y="2930854"/>
            <a:ext cx="592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感谢你的</a:t>
            </a:r>
            <a:r>
              <a:rPr lang="zh-CN" altLang="en-US" sz="5400" dirty="0" smtClean="0">
                <a:solidFill>
                  <a:srgbClr val="FFC000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耐心</a:t>
            </a:r>
            <a:r>
              <a:rPr lang="zh-CN" altLang="en-US" sz="54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倾听</a:t>
            </a:r>
            <a:endParaRPr lang="zh-CN" altLang="en-US" sz="5400" dirty="0">
              <a:solidFill>
                <a:schemeClr val="bg1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20896495">
            <a:off x="1273586" y="2889968"/>
            <a:ext cx="4645516" cy="185820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33400" y="1943082"/>
            <a:ext cx="4857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主要内容</a:t>
            </a:r>
            <a:endParaRPr lang="zh-CN" altLang="en-US" sz="8800" dirty="0">
              <a:solidFill>
                <a:srgbClr val="FFC000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71614" y="1785863"/>
            <a:ext cx="829500" cy="768056"/>
          </a:xfrm>
          <a:prstGeom prst="rect">
            <a:avLst/>
          </a:prstGeom>
        </p:spPr>
      </p:pic>
      <p:sp>
        <p:nvSpPr>
          <p:cNvPr id="20" name="Rectangle 47"/>
          <p:cNvSpPr/>
          <p:nvPr/>
        </p:nvSpPr>
        <p:spPr>
          <a:xfrm>
            <a:off x="7145992" y="1885569"/>
            <a:ext cx="247183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需求管理实践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14464" y="3770632"/>
            <a:ext cx="829500" cy="76805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71614" y="2674813"/>
            <a:ext cx="829500" cy="768056"/>
          </a:xfrm>
          <a:prstGeom prst="rect">
            <a:avLst/>
          </a:prstGeom>
        </p:spPr>
      </p:pic>
      <p:sp>
        <p:nvSpPr>
          <p:cNvPr id="26" name="Rectangle 47"/>
          <p:cNvSpPr/>
          <p:nvPr/>
        </p:nvSpPr>
        <p:spPr>
          <a:xfrm>
            <a:off x="7188885" y="2812619"/>
            <a:ext cx="164788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需求变更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108" y="297328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7188897" y="3946538"/>
            <a:ext cx="164788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需求追踪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2659422" y="1449407"/>
            <a:ext cx="7122176" cy="3999021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5231769" y="4194827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9216" y="3405394"/>
            <a:ext cx="1575383" cy="192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3153" y="1285290"/>
            <a:ext cx="1340090" cy="1262777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3543300" y="2313303"/>
            <a:ext cx="5638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需求管理实践</a:t>
            </a:r>
            <a:endParaRPr lang="en-US" sz="66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301625"/>
            <a:ext cx="10515600" cy="1393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需求管理</a:t>
            </a:r>
            <a:r>
              <a:rPr lang="zh-CN" altLang="en-US" dirty="0" smtClean="0">
                <a:solidFill>
                  <a:schemeClr val="bg1"/>
                </a:solidFill>
              </a:rPr>
              <a:t>包括项目过程中所有保持需求协议的完整性、准确性和流通性的活动。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6300" y="1352550"/>
            <a:ext cx="26479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需求管理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2838450"/>
            <a:ext cx="2990850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定义版本标识方案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跟踪单个需求的版本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跟踪需求集合的版本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81350" y="2819400"/>
            <a:ext cx="2990850" cy="375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提议变更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分析影响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做出决定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更新单个需求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更新需求集合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更新计划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度量需求变动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67450" y="2819400"/>
            <a:ext cx="2990850" cy="369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定义可能的需求状态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记录每个需求的状态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跟踪所有需求的状态分布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15450" y="2838450"/>
            <a:ext cx="2876550" cy="369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定义到其他需求的链接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定义到其他系统元素的链接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0" y="2857500"/>
            <a:ext cx="299085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版本控制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162300" y="2838450"/>
            <a:ext cx="299085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变更控制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267450" y="2819400"/>
            <a:ext cx="299085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需求状态跟踪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9296400" y="2857500"/>
            <a:ext cx="2895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需求追踪</a:t>
            </a:r>
            <a:endParaRPr lang="zh-CN" altLang="en-US" sz="2800" dirty="0"/>
          </a:p>
        </p:txBody>
      </p:sp>
      <p:cxnSp>
        <p:nvCxnSpPr>
          <p:cNvPr id="14" name="直接箭头连接符 13"/>
          <p:cNvCxnSpPr>
            <a:stCxn id="4" idx="1"/>
          </p:cNvCxnSpPr>
          <p:nvPr/>
        </p:nvCxnSpPr>
        <p:spPr>
          <a:xfrm rot="10800000" flipV="1">
            <a:off x="1638300" y="1743074"/>
            <a:ext cx="304800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410450" y="1676400"/>
            <a:ext cx="3124200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72250" y="2095500"/>
            <a:ext cx="62865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 flipV="1">
            <a:off x="4800600" y="2057400"/>
            <a:ext cx="81915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2659422" y="1449407"/>
            <a:ext cx="7122176" cy="3999021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 noChangeAspect="1"/>
          </p:cNvGrpSpPr>
          <p:nvPr/>
        </p:nvGrpSpPr>
        <p:grpSpPr bwMode="auto">
          <a:xfrm rot="20737309">
            <a:off x="5231769" y="4194827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9216" y="3405394"/>
            <a:ext cx="1575383" cy="192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3153" y="1285290"/>
            <a:ext cx="1340090" cy="1262777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3543300" y="2313303"/>
            <a:ext cx="5638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需求</a:t>
            </a:r>
            <a:r>
              <a:rPr lang="zh-CN" altLang="en-US" sz="66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变更</a:t>
            </a:r>
            <a:endParaRPr lang="en-US" sz="66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77787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C000"/>
                </a:solidFill>
              </a:rPr>
              <a:t>变更控制策略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968374"/>
            <a:ext cx="10515600" cy="5013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所有变更必须遵循流程；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对于未批准的变更，除了可行性探索外不进行设计和实现工作；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只是简单提交一个变更不会保证其一定会被实现；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变更数据库的内容必须对所有项目干系人可见；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每个变更必须进行影响分析；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每个变更必须可以追溯到一个通过批准的变更请求；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变更请求的批准或否决都需要记录其背后的理由。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2659422" y="1449407"/>
            <a:ext cx="7122176" cy="3999021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 noChangeAspect="1"/>
          </p:cNvGrpSpPr>
          <p:nvPr/>
        </p:nvGrpSpPr>
        <p:grpSpPr bwMode="auto">
          <a:xfrm rot="20737309">
            <a:off x="5231769" y="4194827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9216" y="3405394"/>
            <a:ext cx="1575383" cy="192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3153" y="1285290"/>
            <a:ext cx="1340090" cy="1262777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3543300" y="2313303"/>
            <a:ext cx="5638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需求追踪</a:t>
            </a:r>
            <a:endParaRPr lang="en-US" sz="66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需求跟踪</a:t>
            </a:r>
            <a:r>
              <a:rPr lang="zh-CN" altLang="en-US" dirty="0" smtClean="0">
                <a:solidFill>
                  <a:schemeClr val="bg1"/>
                </a:solidFill>
              </a:rPr>
              <a:t>信息记录单个需求和其他系统元素（各类需求、业务规则、架构及其他设计组件、源代码模块、测试和帮助文件）之间的依赖和逻辑关联。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最常见的需求追踪方式是</a:t>
            </a:r>
            <a:r>
              <a:rPr lang="zh-CN" altLang="en-US" dirty="0" smtClean="0">
                <a:solidFill>
                  <a:srgbClr val="FFC000"/>
                </a:solidFill>
              </a:rPr>
              <a:t>需求跟踪矩阵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67200" y="419100"/>
            <a:ext cx="24003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用户需要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286250" y="2800350"/>
            <a:ext cx="24003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需求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324350" y="5295900"/>
            <a:ext cx="24003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下游工作产品</a:t>
            </a:r>
            <a:endParaRPr lang="zh-CN" altLang="en-US" sz="2800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324350" y="21526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4324350" y="45910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5476875" y="4543425"/>
            <a:ext cx="1009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5381625" y="2162175"/>
            <a:ext cx="1009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2900" y="1790700"/>
            <a:ext cx="1107996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向前追踪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到需求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411480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从需求向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前追踪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2100" y="173355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从需求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向后追踪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8300" y="424815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向后追踪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</a:rPr>
              <a:t>到需求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365</Words>
  <Application>Microsoft Office PowerPoint</Application>
  <PresentationFormat>自定义</PresentationFormat>
  <Paragraphs>65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变更控制策略</vt:lpstr>
      <vt:lpstr>幻灯片 7</vt:lpstr>
      <vt:lpstr>幻灯片 8</vt:lpstr>
      <vt:lpstr>幻灯片 9</vt:lpstr>
      <vt:lpstr>幻灯片 10</vt:lpstr>
    </vt:vector>
  </TitlesOfParts>
  <Company>第一PPT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china</cp:lastModifiedBy>
  <cp:revision>101</cp:revision>
  <dcterms:created xsi:type="dcterms:W3CDTF">2015-12-25T04:35:00Z</dcterms:created>
  <dcterms:modified xsi:type="dcterms:W3CDTF">2018-10-05T11:22:28Z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