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54"/>
  </p:notesMasterIdLst>
  <p:handoutMasterIdLst>
    <p:handoutMasterId r:id="rId55"/>
  </p:handoutMasterIdLst>
  <p:sldIdLst>
    <p:sldId id="529" r:id="rId2"/>
    <p:sldId id="711" r:id="rId3"/>
    <p:sldId id="712" r:id="rId4"/>
    <p:sldId id="715" r:id="rId5"/>
    <p:sldId id="717" r:id="rId6"/>
    <p:sldId id="713" r:id="rId7"/>
    <p:sldId id="714" r:id="rId8"/>
    <p:sldId id="716" r:id="rId9"/>
    <p:sldId id="718" r:id="rId10"/>
    <p:sldId id="719" r:id="rId11"/>
    <p:sldId id="720" r:id="rId12"/>
    <p:sldId id="769" r:id="rId13"/>
    <p:sldId id="722" r:id="rId14"/>
    <p:sldId id="723" r:id="rId15"/>
    <p:sldId id="724" r:id="rId16"/>
    <p:sldId id="751" r:id="rId17"/>
    <p:sldId id="753" r:id="rId18"/>
    <p:sldId id="721" r:id="rId19"/>
    <p:sldId id="725" r:id="rId20"/>
    <p:sldId id="770" r:id="rId21"/>
    <p:sldId id="726" r:id="rId22"/>
    <p:sldId id="728" r:id="rId23"/>
    <p:sldId id="782" r:id="rId24"/>
    <p:sldId id="731" r:id="rId25"/>
    <p:sldId id="732" r:id="rId26"/>
    <p:sldId id="771" r:id="rId27"/>
    <p:sldId id="733" r:id="rId28"/>
    <p:sldId id="754" r:id="rId29"/>
    <p:sldId id="734" r:id="rId30"/>
    <p:sldId id="735" r:id="rId31"/>
    <p:sldId id="783" r:id="rId32"/>
    <p:sldId id="736" r:id="rId33"/>
    <p:sldId id="737" r:id="rId34"/>
    <p:sldId id="738" r:id="rId35"/>
    <p:sldId id="739" r:id="rId36"/>
    <p:sldId id="740" r:id="rId37"/>
    <p:sldId id="784" r:id="rId38"/>
    <p:sldId id="741" r:id="rId39"/>
    <p:sldId id="742" r:id="rId40"/>
    <p:sldId id="743" r:id="rId41"/>
    <p:sldId id="744" r:id="rId42"/>
    <p:sldId id="772" r:id="rId43"/>
    <p:sldId id="773" r:id="rId44"/>
    <p:sldId id="785" r:id="rId45"/>
    <p:sldId id="786" r:id="rId46"/>
    <p:sldId id="776" r:id="rId47"/>
    <p:sldId id="775" r:id="rId48"/>
    <p:sldId id="787" r:id="rId49"/>
    <p:sldId id="788" r:id="rId50"/>
    <p:sldId id="774" r:id="rId51"/>
    <p:sldId id="789" r:id="rId52"/>
    <p:sldId id="745" r:id="rId53"/>
  </p:sldIdLst>
  <p:sldSz cx="9144000" cy="6858000" type="screen4x3"/>
  <p:notesSz cx="6724650" cy="97742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CC66"/>
        </a:solidFill>
        <a:latin typeface="Times New Roman" panose="02020603050405020304" pitchFamily="18" charset="0"/>
        <a:ea typeface="华文琥珀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008080"/>
    <a:srgbClr val="00CC66"/>
    <a:srgbClr val="CC3300"/>
    <a:srgbClr val="D6D6D6"/>
    <a:srgbClr val="00FF99"/>
    <a:srgbClr val="00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5846" autoAdjust="0"/>
  </p:normalViewPr>
  <p:slideViewPr>
    <p:cSldViewPr>
      <p:cViewPr varScale="1">
        <p:scale>
          <a:sx n="79" d="100"/>
          <a:sy n="79" d="100"/>
        </p:scale>
        <p:origin x="16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96"/>
    </p:cViewPr>
  </p:sorterViewPr>
  <p:notesViewPr>
    <p:cSldViewPr>
      <p:cViewPr>
        <p:scale>
          <a:sx n="100" d="100"/>
          <a:sy n="100" d="100"/>
        </p:scale>
        <p:origin x="-906" y="696"/>
      </p:cViewPr>
      <p:guideLst>
        <p:guide orient="horz" pos="3078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8A85DD-CCD6-4D43-A78D-A4C4333B05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76D150-FADE-4026-B405-ED8845EEBC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0BCCBF8-923B-462E-8559-814B08AB81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3" tIns="45900" rIns="91803" bIns="45900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E6AADAC-8E42-473B-869F-3CD3BB8D34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0A20EA3-DB22-4BC0-972F-3E8E6FB370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5A3A4059-2BEA-4B6B-ADF6-8C417E4C12F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1753628C-7051-4533-8839-2C750B1E9B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41850"/>
            <a:ext cx="4924425" cy="4398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66D4D3DA-65AE-466E-B6B3-4DC9713DB4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D770543D-D2D4-4B8C-ACF0-EA99BAA5E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5288"/>
            <a:ext cx="29146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03" tIns="45900" rIns="91803" bIns="45900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8DE762E6-CD1A-4402-9450-E14E0F27D4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B35B44D-2527-48E1-917D-99C609A571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822D72-61EF-4ECC-93A0-CFCCD4DB7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一个订单可以订购几种商品？</a:t>
            </a:r>
          </a:p>
          <a:p>
            <a:pPr eaLnBrk="1" hangingPunct="1"/>
            <a:r>
              <a:rPr kumimoji="0" lang="en-US" altLang="zh-CN"/>
              <a:t>(2)</a:t>
            </a:r>
            <a:r>
              <a:rPr kumimoji="0" lang="zh-CN" altLang="en-US"/>
              <a:t>每种商品只能由一个商户提供吗？</a:t>
            </a:r>
            <a:endParaRPr kumimoji="0" lang="en-US" altLang="zh-CN"/>
          </a:p>
          <a:p>
            <a:pPr eaLnBrk="1" hangingPunct="1"/>
            <a:r>
              <a:rPr kumimoji="0" lang="en-US" altLang="zh-CN"/>
              <a:t>(3)</a:t>
            </a:r>
            <a:r>
              <a:rPr kumimoji="0" lang="zh-CN" altLang="en-US"/>
              <a:t>一个订单可拆分为几张送货单？拆分根据什么？</a:t>
            </a:r>
          </a:p>
          <a:p>
            <a:pPr eaLnBrk="1" hangingPunct="1"/>
            <a:r>
              <a:rPr kumimoji="0" lang="en-US" altLang="zh-CN"/>
              <a:t>(4)</a:t>
            </a:r>
            <a:r>
              <a:rPr kumimoji="0" lang="zh-CN" altLang="en-US"/>
              <a:t>一个订单可以有多个收货人吗？</a:t>
            </a:r>
          </a:p>
          <a:p>
            <a:pPr eaLnBrk="1" hangingPunct="1"/>
            <a:r>
              <a:rPr kumimoji="0" lang="en-US" altLang="zh-CN"/>
              <a:t>(5)</a:t>
            </a:r>
            <a:r>
              <a:rPr kumimoji="0" lang="zh-CN" altLang="en-US"/>
              <a:t>该网站用户的登录身份有几种？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52D0B9C-7454-4852-8F12-D06CA2CDEB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F0E3111-4D25-46A1-A130-333D564B0E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2FEBD39-4E06-461B-9046-763BCF2E5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AEF30EA-CE20-41F3-92C7-FE82E25756E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63E6B33-195D-472E-93F1-EE4F4DB4EA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873DAD7-43DA-43E6-A9EE-BCC4181BB5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（1）</a:t>
            </a:r>
            <a:r>
              <a:rPr lang="zh-CN" altLang="en-US"/>
              <a:t>限定：</a:t>
            </a:r>
            <a:r>
              <a:rPr lang="zh-CN" altLang="en-US">
                <a:solidFill>
                  <a:srgbClr val="4B4B4B"/>
                </a:solidFill>
              </a:rPr>
              <a:t>一种产品每个年度只有一个价格。</a:t>
            </a:r>
          </a:p>
          <a:p>
            <a:pPr eaLnBrk="1" hangingPunct="1"/>
            <a:r>
              <a:rPr lang="en-US" altLang="zh-CN"/>
              <a:t>（2）</a:t>
            </a:r>
            <a:r>
              <a:rPr lang="zh-CN" altLang="en-US"/>
              <a:t>约束:</a:t>
            </a:r>
            <a:r>
              <a:rPr lang="en-US" altLang="zh-CN"/>
              <a:t>Xor</a:t>
            </a:r>
            <a:r>
              <a:rPr lang="zh-CN" altLang="en-US"/>
              <a:t>异或，帐户不是企业帐户就是个人帐户。</a:t>
            </a:r>
          </a:p>
          <a:p>
            <a:pPr eaLnBrk="1" hangingPunct="1"/>
            <a:r>
              <a:rPr lang="en-US" altLang="zh-CN"/>
              <a:t>（3）</a:t>
            </a:r>
            <a:r>
              <a:rPr lang="zh-CN" altLang="en-US"/>
              <a:t>反身关系（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反射关联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81CBC7-079E-45A9-8D47-2DA789D3B3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F5959D6-E756-477A-B2A3-AA2B4612A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DWDialog：deposit/withdraw</a:t>
            </a:r>
            <a:r>
              <a:rPr lang="zh-CN" altLang="en-US"/>
              <a:t>存取窗体</a:t>
            </a:r>
          </a:p>
          <a:p>
            <a:pPr eaLnBrk="1" hangingPunct="1"/>
            <a:r>
              <a:rPr lang="en-US" altLang="zh-CN"/>
              <a:t>TransferDialog：</a:t>
            </a:r>
            <a:r>
              <a:rPr lang="zh-CN" altLang="en-US"/>
              <a:t>转账窗体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77" Type="http://schemas.openxmlformats.org/officeDocument/2006/relationships/image" Target="../media/image77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83" Type="http://schemas.openxmlformats.org/officeDocument/2006/relationships/image" Target="../media/image8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2" Type="http://schemas.openxmlformats.org/officeDocument/2006/relationships/image" Target="../media/image2.png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66" Type="http://schemas.openxmlformats.org/officeDocument/2006/relationships/image" Target="../media/image66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FC65144-AC6E-4306-BBB2-ADBB4A3A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388" y="0"/>
            <a:ext cx="9196388" cy="6858000"/>
          </a:xfrm>
          <a:prstGeom prst="rect">
            <a:avLst/>
          </a:prstGeom>
          <a:solidFill>
            <a:srgbClr val="0000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395CF7-6EF1-4EA0-AF9E-891A87A5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33400"/>
            <a:ext cx="460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E5D592A-DF1F-4F96-8B0C-C8053322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533400"/>
            <a:ext cx="6191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9A713B6-5137-439E-9FEF-0D82A3DF8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531813"/>
            <a:ext cx="587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1C356CD-38AF-491E-A350-0E3FB7CA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3181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E6BAFE-C833-421D-A441-378162B6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1813"/>
            <a:ext cx="381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DB879634-3253-4EF0-A719-A9C59354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530225"/>
            <a:ext cx="587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FD7F392F-91D7-4374-875A-21CB8618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530225"/>
            <a:ext cx="317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E77195E3-F7BB-49FB-8A0C-56CD7EBF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30225"/>
            <a:ext cx="6191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03A1FF5E-F3E1-4805-B73B-D80677E5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28638"/>
            <a:ext cx="587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DD52125A-47B3-4ADC-9D97-273F5C3E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52863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7A12F171-3866-4F5E-9ACC-D722671F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528638"/>
            <a:ext cx="142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47E8EF31-8EF1-42CD-8651-842A59D0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2863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EFFF5BD8-9495-4AE7-AA6B-D854374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28638"/>
            <a:ext cx="587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28BF665B-2166-4F80-ACF1-B2B8FDED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27050"/>
            <a:ext cx="6191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59677A1A-CD7E-4C9C-A650-B4D3180B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27050"/>
            <a:ext cx="6191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26539FC8-76EC-4661-A24C-89C266B8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23875"/>
            <a:ext cx="650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7906CA64-F35D-4CF9-A15D-995CE23B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23875"/>
            <a:ext cx="6191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3">
            <a:extLst>
              <a:ext uri="{FF2B5EF4-FFF2-40B4-BE49-F238E27FC236}">
                <a16:creationId xmlns:a16="http://schemas.microsoft.com/office/drawing/2014/main" id="{8A701A4C-7B04-4770-AA14-08B0C221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19113"/>
            <a:ext cx="650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id="{CCE33024-D1E1-45C8-916A-6C3660684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515938"/>
            <a:ext cx="650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8">
            <a:extLst>
              <a:ext uri="{FF2B5EF4-FFF2-40B4-BE49-F238E27FC236}">
                <a16:creationId xmlns:a16="http://schemas.microsoft.com/office/drawing/2014/main" id="{F4BE4B78-91E5-4F31-97D1-9293CDC2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511175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9">
            <a:extLst>
              <a:ext uri="{FF2B5EF4-FFF2-40B4-BE49-F238E27FC236}">
                <a16:creationId xmlns:a16="http://schemas.microsoft.com/office/drawing/2014/main" id="{5E6752AB-D0D8-41F7-91C3-B5DD3E91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511175"/>
            <a:ext cx="682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0">
            <a:extLst>
              <a:ext uri="{FF2B5EF4-FFF2-40B4-BE49-F238E27FC236}">
                <a16:creationId xmlns:a16="http://schemas.microsoft.com/office/drawing/2014/main" id="{64513D5B-5133-4D43-B587-E929C9CB7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588"/>
            <a:ext cx="698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>
            <a:extLst>
              <a:ext uri="{FF2B5EF4-FFF2-40B4-BE49-F238E27FC236}">
                <a16:creationId xmlns:a16="http://schemas.microsoft.com/office/drawing/2014/main" id="{26F9761A-B342-425E-A763-C35B7CC7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09588"/>
            <a:ext cx="682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14EC0DD9-C7C4-43EC-9B61-DE7B409A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08000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>
            <a:extLst>
              <a:ext uri="{FF2B5EF4-FFF2-40B4-BE49-F238E27FC236}">
                <a16:creationId xmlns:a16="http://schemas.microsoft.com/office/drawing/2014/main" id="{6ED3EAA4-A124-4C21-91E5-0C19A1E7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508000"/>
            <a:ext cx="682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>
            <a:extLst>
              <a:ext uri="{FF2B5EF4-FFF2-40B4-BE49-F238E27FC236}">
                <a16:creationId xmlns:a16="http://schemas.microsoft.com/office/drawing/2014/main" id="{65EA86EA-4A47-46A2-94BE-0579E331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06413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5">
            <a:extLst>
              <a:ext uri="{FF2B5EF4-FFF2-40B4-BE49-F238E27FC236}">
                <a16:creationId xmlns:a16="http://schemas.microsoft.com/office/drawing/2014/main" id="{9868C020-94B3-49CB-A951-36D5A3C5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506413"/>
            <a:ext cx="682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6">
            <a:extLst>
              <a:ext uri="{FF2B5EF4-FFF2-40B4-BE49-F238E27FC236}">
                <a16:creationId xmlns:a16="http://schemas.microsoft.com/office/drawing/2014/main" id="{C627A193-5693-4C9D-9CDD-D79AD995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04825"/>
            <a:ext cx="6826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7">
            <a:extLst>
              <a:ext uri="{FF2B5EF4-FFF2-40B4-BE49-F238E27FC236}">
                <a16:creationId xmlns:a16="http://schemas.microsoft.com/office/drawing/2014/main" id="{059BC999-75E5-4EFD-83C5-2EC3196B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504825"/>
            <a:ext cx="682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8">
            <a:extLst>
              <a:ext uri="{FF2B5EF4-FFF2-40B4-BE49-F238E27FC236}">
                <a16:creationId xmlns:a16="http://schemas.microsoft.com/office/drawing/2014/main" id="{9942AD96-A835-4E40-A18A-06E5808E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98475"/>
            <a:ext cx="6826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9">
            <a:extLst>
              <a:ext uri="{FF2B5EF4-FFF2-40B4-BE49-F238E27FC236}">
                <a16:creationId xmlns:a16="http://schemas.microsoft.com/office/drawing/2014/main" id="{A8BC9A55-AFC5-4154-9772-51CD9385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98475"/>
            <a:ext cx="698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0">
            <a:extLst>
              <a:ext uri="{FF2B5EF4-FFF2-40B4-BE49-F238E27FC236}">
                <a16:creationId xmlns:a16="http://schemas.microsoft.com/office/drawing/2014/main" id="{C2705661-3325-48C0-A83F-F609CCC4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96888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>
            <a:extLst>
              <a:ext uri="{FF2B5EF4-FFF2-40B4-BE49-F238E27FC236}">
                <a16:creationId xmlns:a16="http://schemas.microsoft.com/office/drawing/2014/main" id="{D67F74F0-3C7F-480D-96E9-F48196C5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96888"/>
            <a:ext cx="698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13E6E54C-B24A-44FA-8628-F04DD02D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95300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3">
            <a:extLst>
              <a:ext uri="{FF2B5EF4-FFF2-40B4-BE49-F238E27FC236}">
                <a16:creationId xmlns:a16="http://schemas.microsoft.com/office/drawing/2014/main" id="{4D175BDA-A675-46CA-96F0-15CE29DB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5300"/>
            <a:ext cx="6826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4">
            <a:extLst>
              <a:ext uri="{FF2B5EF4-FFF2-40B4-BE49-F238E27FC236}">
                <a16:creationId xmlns:a16="http://schemas.microsoft.com/office/drawing/2014/main" id="{0E1D078B-B837-4428-8D1C-71617471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93713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5">
            <a:extLst>
              <a:ext uri="{FF2B5EF4-FFF2-40B4-BE49-F238E27FC236}">
                <a16:creationId xmlns:a16="http://schemas.microsoft.com/office/drawing/2014/main" id="{F185E99F-D686-496C-929B-80FCE476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93713"/>
            <a:ext cx="68262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6">
            <a:extLst>
              <a:ext uri="{FF2B5EF4-FFF2-40B4-BE49-F238E27FC236}">
                <a16:creationId xmlns:a16="http://schemas.microsoft.com/office/drawing/2014/main" id="{C67BC049-8EF2-45D0-BF33-B792D9DF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92125"/>
            <a:ext cx="650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7">
            <a:extLst>
              <a:ext uri="{FF2B5EF4-FFF2-40B4-BE49-F238E27FC236}">
                <a16:creationId xmlns:a16="http://schemas.microsoft.com/office/drawing/2014/main" id="{8D72C0A3-3670-4A10-B499-72557422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92125"/>
            <a:ext cx="650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8">
            <a:extLst>
              <a:ext uri="{FF2B5EF4-FFF2-40B4-BE49-F238E27FC236}">
                <a16:creationId xmlns:a16="http://schemas.microsoft.com/office/drawing/2014/main" id="{4554741E-C944-4E56-A0EE-B9DF771F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490538"/>
            <a:ext cx="650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9">
            <a:extLst>
              <a:ext uri="{FF2B5EF4-FFF2-40B4-BE49-F238E27FC236}">
                <a16:creationId xmlns:a16="http://schemas.microsoft.com/office/drawing/2014/main" id="{1181D173-7423-40F9-96EF-DBC2F126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90538"/>
            <a:ext cx="650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0">
            <a:extLst>
              <a:ext uri="{FF2B5EF4-FFF2-40B4-BE49-F238E27FC236}">
                <a16:creationId xmlns:a16="http://schemas.microsoft.com/office/drawing/2014/main" id="{E81A04F1-24BA-4D77-B215-C41F1D58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87363"/>
            <a:ext cx="15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1">
            <a:extLst>
              <a:ext uri="{FF2B5EF4-FFF2-40B4-BE49-F238E27FC236}">
                <a16:creationId xmlns:a16="http://schemas.microsoft.com/office/drawing/2014/main" id="{A240D0B7-6A2C-42AB-BC2F-CD7BB5433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85775"/>
            <a:ext cx="635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2">
            <a:extLst>
              <a:ext uri="{FF2B5EF4-FFF2-40B4-BE49-F238E27FC236}">
                <a16:creationId xmlns:a16="http://schemas.microsoft.com/office/drawing/2014/main" id="{634664EE-DC2F-4932-9894-6FF1DADD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85775"/>
            <a:ext cx="635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3">
            <a:extLst>
              <a:ext uri="{FF2B5EF4-FFF2-40B4-BE49-F238E27FC236}">
                <a16:creationId xmlns:a16="http://schemas.microsoft.com/office/drawing/2014/main" id="{F0039E65-15CB-4A9A-BE49-B2AB7CD4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81013"/>
            <a:ext cx="571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4">
            <a:extLst>
              <a:ext uri="{FF2B5EF4-FFF2-40B4-BE49-F238E27FC236}">
                <a16:creationId xmlns:a16="http://schemas.microsoft.com/office/drawing/2014/main" id="{4D9D1AD4-31DD-445F-8AB1-6E83780E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81013"/>
            <a:ext cx="5873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5">
            <a:extLst>
              <a:ext uri="{FF2B5EF4-FFF2-40B4-BE49-F238E27FC236}">
                <a16:creationId xmlns:a16="http://schemas.microsoft.com/office/drawing/2014/main" id="{F5588213-0742-4676-BE07-C78D6838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479425"/>
            <a:ext cx="539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B0DC1C48-789D-4E30-9346-E4126561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794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7">
            <a:extLst>
              <a:ext uri="{FF2B5EF4-FFF2-40B4-BE49-F238E27FC236}">
                <a16:creationId xmlns:a16="http://schemas.microsoft.com/office/drawing/2014/main" id="{09EC508D-4994-4F37-9E9A-A15ACACC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4794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8">
            <a:extLst>
              <a:ext uri="{FF2B5EF4-FFF2-40B4-BE49-F238E27FC236}">
                <a16:creationId xmlns:a16="http://schemas.microsoft.com/office/drawing/2014/main" id="{291A0875-307F-4DE4-81F4-D20CD581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4794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9">
            <a:extLst>
              <a:ext uri="{FF2B5EF4-FFF2-40B4-BE49-F238E27FC236}">
                <a16:creationId xmlns:a16="http://schemas.microsoft.com/office/drawing/2014/main" id="{CFBB0F5C-D7E8-4D27-ACD0-3BEACB8D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79425"/>
            <a:ext cx="55562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0">
            <a:extLst>
              <a:ext uri="{FF2B5EF4-FFF2-40B4-BE49-F238E27FC236}">
                <a16:creationId xmlns:a16="http://schemas.microsoft.com/office/drawing/2014/main" id="{02FD6731-5FD9-4187-AEA6-056F6446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77838"/>
            <a:ext cx="523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1">
            <a:extLst>
              <a:ext uri="{FF2B5EF4-FFF2-40B4-BE49-F238E27FC236}">
                <a16:creationId xmlns:a16="http://schemas.microsoft.com/office/drawing/2014/main" id="{1B6CE935-6566-4D11-9FD5-7B4864A2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77838"/>
            <a:ext cx="174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2">
            <a:extLst>
              <a:ext uri="{FF2B5EF4-FFF2-40B4-BE49-F238E27FC236}">
                <a16:creationId xmlns:a16="http://schemas.microsoft.com/office/drawing/2014/main" id="{DDB8F320-124F-4016-851B-CE6A26EA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77838"/>
            <a:ext cx="539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3">
            <a:extLst>
              <a:ext uri="{FF2B5EF4-FFF2-40B4-BE49-F238E27FC236}">
                <a16:creationId xmlns:a16="http://schemas.microsoft.com/office/drawing/2014/main" id="{DCAB5E95-C69B-41D7-B7F0-857F096F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47307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4">
            <a:extLst>
              <a:ext uri="{FF2B5EF4-FFF2-40B4-BE49-F238E27FC236}">
                <a16:creationId xmlns:a16="http://schemas.microsoft.com/office/drawing/2014/main" id="{1FABCFC7-9AA3-462A-B943-83EE412C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473075"/>
            <a:ext cx="444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5">
            <a:extLst>
              <a:ext uri="{FF2B5EF4-FFF2-40B4-BE49-F238E27FC236}">
                <a16:creationId xmlns:a16="http://schemas.microsoft.com/office/drawing/2014/main" id="{62C6936E-CEEC-495E-8A0C-33CAD36B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73075"/>
            <a:ext cx="49213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6">
            <a:extLst>
              <a:ext uri="{FF2B5EF4-FFF2-40B4-BE49-F238E27FC236}">
                <a16:creationId xmlns:a16="http://schemas.microsoft.com/office/drawing/2014/main" id="{65ADAB8B-77AB-4160-A1E9-DFF38408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473075"/>
            <a:ext cx="4603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7">
            <a:extLst>
              <a:ext uri="{FF2B5EF4-FFF2-40B4-BE49-F238E27FC236}">
                <a16:creationId xmlns:a16="http://schemas.microsoft.com/office/drawing/2014/main" id="{F1626D8A-F2BF-4D75-A33E-BDC14668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71488"/>
            <a:ext cx="412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8">
            <a:extLst>
              <a:ext uri="{FF2B5EF4-FFF2-40B4-BE49-F238E27FC236}">
                <a16:creationId xmlns:a16="http://schemas.microsoft.com/office/drawing/2014/main" id="{983A3495-48C0-4E4D-A37E-B79E1992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471488"/>
            <a:ext cx="523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9">
            <a:extLst>
              <a:ext uri="{FF2B5EF4-FFF2-40B4-BE49-F238E27FC236}">
                <a16:creationId xmlns:a16="http://schemas.microsoft.com/office/drawing/2014/main" id="{36079EC8-AC69-4239-8A10-A59A469E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71488"/>
            <a:ext cx="428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70">
            <a:extLst>
              <a:ext uri="{FF2B5EF4-FFF2-40B4-BE49-F238E27FC236}">
                <a16:creationId xmlns:a16="http://schemas.microsoft.com/office/drawing/2014/main" id="{01BA072B-8686-4F73-A9B4-07C7C927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69900"/>
            <a:ext cx="381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1">
            <a:extLst>
              <a:ext uri="{FF2B5EF4-FFF2-40B4-BE49-F238E27FC236}">
                <a16:creationId xmlns:a16="http://schemas.microsoft.com/office/drawing/2014/main" id="{ED7904E0-A6EF-4ADC-96C6-6F5AAA51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469900"/>
            <a:ext cx="571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72">
            <a:extLst>
              <a:ext uri="{FF2B5EF4-FFF2-40B4-BE49-F238E27FC236}">
                <a16:creationId xmlns:a16="http://schemas.microsoft.com/office/drawing/2014/main" id="{6BB9BBD8-F77F-4320-9A74-1EFEF7EE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69900"/>
            <a:ext cx="396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3">
            <a:extLst>
              <a:ext uri="{FF2B5EF4-FFF2-40B4-BE49-F238E27FC236}">
                <a16:creationId xmlns:a16="http://schemas.microsoft.com/office/drawing/2014/main" id="{C904D80D-FADE-4B37-8349-8A9C8397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68313"/>
            <a:ext cx="317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4">
            <a:extLst>
              <a:ext uri="{FF2B5EF4-FFF2-40B4-BE49-F238E27FC236}">
                <a16:creationId xmlns:a16="http://schemas.microsoft.com/office/drawing/2014/main" id="{ABE87770-7754-43BE-A773-C9B06525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8313"/>
            <a:ext cx="6032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5">
            <a:extLst>
              <a:ext uri="{FF2B5EF4-FFF2-40B4-BE49-F238E27FC236}">
                <a16:creationId xmlns:a16="http://schemas.microsoft.com/office/drawing/2014/main" id="{06BB0E73-2F29-4E4E-BC53-AA45891D2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68313"/>
            <a:ext cx="3333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6">
            <a:extLst>
              <a:ext uri="{FF2B5EF4-FFF2-40B4-BE49-F238E27FC236}">
                <a16:creationId xmlns:a16="http://schemas.microsoft.com/office/drawing/2014/main" id="{D26FB593-0FB8-4BE9-929E-C0502572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66725"/>
            <a:ext cx="3492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7">
            <a:extLst>
              <a:ext uri="{FF2B5EF4-FFF2-40B4-BE49-F238E27FC236}">
                <a16:creationId xmlns:a16="http://schemas.microsoft.com/office/drawing/2014/main" id="{8D92A7AF-DF99-4AFF-A528-90D1CE02C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66725"/>
            <a:ext cx="666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8">
            <a:extLst>
              <a:ext uri="{FF2B5EF4-FFF2-40B4-BE49-F238E27FC236}">
                <a16:creationId xmlns:a16="http://schemas.microsoft.com/office/drawing/2014/main" id="{7FD5321A-5748-4977-B817-25672032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66725"/>
            <a:ext cx="317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9">
            <a:extLst>
              <a:ext uri="{FF2B5EF4-FFF2-40B4-BE49-F238E27FC236}">
                <a16:creationId xmlns:a16="http://schemas.microsoft.com/office/drawing/2014/main" id="{BCF77744-693A-4765-9A88-01898B89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4651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0">
            <a:extLst>
              <a:ext uri="{FF2B5EF4-FFF2-40B4-BE49-F238E27FC236}">
                <a16:creationId xmlns:a16="http://schemas.microsoft.com/office/drawing/2014/main" id="{920B1666-1A46-478A-82E0-52E9F361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619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1">
            <a:extLst>
              <a:ext uri="{FF2B5EF4-FFF2-40B4-BE49-F238E27FC236}">
                <a16:creationId xmlns:a16="http://schemas.microsoft.com/office/drawing/2014/main" id="{7BF20ACF-2917-400F-BDF3-72DBE272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19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2">
            <a:extLst>
              <a:ext uri="{FF2B5EF4-FFF2-40B4-BE49-F238E27FC236}">
                <a16:creationId xmlns:a16="http://schemas.microsoft.com/office/drawing/2014/main" id="{AF4BFD4D-F4AE-48FA-B99B-CC5C1478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61963"/>
            <a:ext cx="317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3">
            <a:extLst>
              <a:ext uri="{FF2B5EF4-FFF2-40B4-BE49-F238E27FC236}">
                <a16:creationId xmlns:a16="http://schemas.microsoft.com/office/drawing/2014/main" id="{58E46F42-D032-4ED3-AA63-2822390B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46196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84">
            <a:extLst>
              <a:ext uri="{FF2B5EF4-FFF2-40B4-BE49-F238E27FC236}">
                <a16:creationId xmlns:a16="http://schemas.microsoft.com/office/drawing/2014/main" id="{24D07F76-DC71-47D0-99DF-81C63C38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037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5">
            <a:extLst>
              <a:ext uri="{FF2B5EF4-FFF2-40B4-BE49-F238E27FC236}">
                <a16:creationId xmlns:a16="http://schemas.microsoft.com/office/drawing/2014/main" id="{B5BC5634-4778-4A9D-AFC4-5266B724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460375"/>
            <a:ext cx="762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86">
            <a:extLst>
              <a:ext uri="{FF2B5EF4-FFF2-40B4-BE49-F238E27FC236}">
                <a16:creationId xmlns:a16="http://schemas.microsoft.com/office/drawing/2014/main" id="{BE7C232E-7E78-49DB-A84C-A668BAF5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6037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87">
            <a:extLst>
              <a:ext uri="{FF2B5EF4-FFF2-40B4-BE49-F238E27FC236}">
                <a16:creationId xmlns:a16="http://schemas.microsoft.com/office/drawing/2014/main" id="{D570213E-6820-4F8B-9BD7-65EF4164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457200"/>
            <a:ext cx="77787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8">
            <a:extLst>
              <a:ext uri="{FF2B5EF4-FFF2-40B4-BE49-F238E27FC236}">
                <a16:creationId xmlns:a16="http://schemas.microsoft.com/office/drawing/2014/main" id="{C5237A2F-9A20-4FE2-83A6-32BDEF7C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55613"/>
            <a:ext cx="80963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9">
            <a:extLst>
              <a:ext uri="{FF2B5EF4-FFF2-40B4-BE49-F238E27FC236}">
                <a16:creationId xmlns:a16="http://schemas.microsoft.com/office/drawing/2014/main" id="{29DC12AA-C55A-447B-9F25-B960FCD0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54025"/>
            <a:ext cx="8572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90">
            <a:extLst>
              <a:ext uri="{FF2B5EF4-FFF2-40B4-BE49-F238E27FC236}">
                <a16:creationId xmlns:a16="http://schemas.microsoft.com/office/drawing/2014/main" id="{9E8AB855-CE61-40B3-BCBF-CAA57773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52438"/>
            <a:ext cx="889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91">
            <a:extLst>
              <a:ext uri="{FF2B5EF4-FFF2-40B4-BE49-F238E27FC236}">
                <a16:creationId xmlns:a16="http://schemas.microsoft.com/office/drawing/2014/main" id="{DB51E46C-8A27-4005-90CC-54F1AB1E9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44500"/>
            <a:ext cx="920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2">
            <a:extLst>
              <a:ext uri="{FF2B5EF4-FFF2-40B4-BE49-F238E27FC236}">
                <a16:creationId xmlns:a16="http://schemas.microsoft.com/office/drawing/2014/main" id="{28C40C8B-3B3B-4DDD-8DFA-297624CE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2913"/>
            <a:ext cx="9525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93">
            <a:extLst>
              <a:ext uri="{FF2B5EF4-FFF2-40B4-BE49-F238E27FC236}">
                <a16:creationId xmlns:a16="http://schemas.microsoft.com/office/drawing/2014/main" id="{207912EF-7BF8-4DC4-A1E1-2ABA5737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441325"/>
            <a:ext cx="9525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Line 141">
            <a:extLst>
              <a:ext uri="{FF2B5EF4-FFF2-40B4-BE49-F238E27FC236}">
                <a16:creationId xmlns:a16="http://schemas.microsoft.com/office/drawing/2014/main" id="{DD03B034-E295-4460-B973-6155D13CC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14600"/>
            <a:ext cx="7191375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066800"/>
            <a:ext cx="7772400" cy="1143000"/>
          </a:xfrm>
        </p:spPr>
        <p:txBody>
          <a:bodyPr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81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84338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43688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-76200"/>
            <a:ext cx="21526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29872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-76200"/>
            <a:ext cx="8610600" cy="617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6821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8355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98763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026939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025346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481217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566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25742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5760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>
            <a:extLst>
              <a:ext uri="{FF2B5EF4-FFF2-40B4-BE49-F238E27FC236}">
                <a16:creationId xmlns:a16="http://schemas.microsoft.com/office/drawing/2014/main" id="{44C73A36-31E1-43C4-847A-EB4B9621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1219200"/>
            <a:ext cx="713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endParaRPr lang="zh-CN" altLang="en-US" sz="3600" b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7" name="Line 3">
            <a:extLst>
              <a:ext uri="{FF2B5EF4-FFF2-40B4-BE49-F238E27FC236}">
                <a16:creationId xmlns:a16="http://schemas.microsoft.com/office/drawing/2014/main" id="{C89A61E5-8C64-4A90-B874-6355578E8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7191375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57" name="Rectangle 17">
            <a:extLst>
              <a:ext uri="{FF2B5EF4-FFF2-40B4-BE49-F238E27FC236}">
                <a16:creationId xmlns:a16="http://schemas.microsoft.com/office/drawing/2014/main" id="{C1CB34D3-177D-445E-B3C5-D71CD7CE2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A9A42DDA-AED4-4C88-BDA7-F1C23E93C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80659" name="Text Box 19">
            <a:extLst>
              <a:ext uri="{FF2B5EF4-FFF2-40B4-BE49-F238E27FC236}">
                <a16:creationId xmlns:a16="http://schemas.microsoft.com/office/drawing/2014/main" id="{2D4A931C-9443-4E25-A5FD-3AE3F94D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31825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6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4.wmf"/><Relationship Id="rId4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>
            <a:extLst>
              <a:ext uri="{FF2B5EF4-FFF2-40B4-BE49-F238E27FC236}">
                <a16:creationId xmlns:a16="http://schemas.microsoft.com/office/drawing/2014/main" id="{0C3FA936-74CD-45F2-A57C-6324A3D4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86756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zh-CN" altLang="en-US" sz="4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第3章：类图</a:t>
            </a:r>
          </a:p>
        </p:txBody>
      </p:sp>
      <p:pic>
        <p:nvPicPr>
          <p:cNvPr id="3075" name="Picture 156">
            <a:extLst>
              <a:ext uri="{FF2B5EF4-FFF2-40B4-BE49-F238E27FC236}">
                <a16:creationId xmlns:a16="http://schemas.microsoft.com/office/drawing/2014/main" id="{271F8C98-A4DE-44D0-A7EF-B64EEAC6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035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>
            <a:extLst>
              <a:ext uri="{FF2B5EF4-FFF2-40B4-BE49-F238E27FC236}">
                <a16:creationId xmlns:a16="http://schemas.microsoft.com/office/drawing/2014/main" id="{851793FB-AD7A-4943-9CB4-4F523AC3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读图过程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A1B488-C6F5-438D-B02E-A2CBDD56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多重性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：用来说明关联的两个类之间的数量关系 </a:t>
            </a:r>
          </a:p>
        </p:txBody>
      </p:sp>
      <p:graphicFrame>
        <p:nvGraphicFramePr>
          <p:cNvPr id="1977572" name="Group 228">
            <a:extLst>
              <a:ext uri="{FF2B5EF4-FFF2-40B4-BE49-F238E27FC236}">
                <a16:creationId xmlns:a16="http://schemas.microsoft.com/office/drawing/2014/main" id="{2FC69207-C1B3-4556-A20F-C5B98B42007E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50825" y="2205038"/>
          <a:ext cx="8610600" cy="3746500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4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6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源类及多重性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目标类及多重性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分析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Customer(1)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Order(0…n)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订单是属于某个客户的，网站的客户可以有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个或多个订单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6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Consignee(1)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每个订单只能够有一个收货人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6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OrderItem(1…n)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订单是由订单项组成的，至少要有一个订单项，最多可以有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DeliverOrder(1…n)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一个订单有一个或多个送货单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说明：系统根据订单项的产品所属的商户，将其分发给商户，拆成了多个送货单！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DeliverOrder(1)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OrderItem(1…n)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一张送货单对应订单中的一到多个订单项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DeliverOrder(1)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Consignee(1)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每张送货单都对应着一个收货人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6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Peddlery(1)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DeliverOrder(0…n)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每个商户可以有相关的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个或多个送货单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OrderItem(1)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Product(1)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每个订单项中都包含着唯一的一个产品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6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Peddlery(1)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Prodcut(0…n)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产品是属于某个商户的，可以注册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到多个产品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94" name="Rectangle 2">
            <a:extLst>
              <a:ext uri="{FF2B5EF4-FFF2-40B4-BE49-F238E27FC236}">
                <a16:creationId xmlns:a16="http://schemas.microsoft.com/office/drawing/2014/main" id="{1AAEC030-397B-4E1C-B7A5-069631C2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读图过程</a:t>
            </a:r>
            <a:endParaRPr kumimoji="1" lang="zh-CN" altLang="en-US" b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885515-A6FA-4179-9A3F-3014C8CC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理解方法和属性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类的两个方法：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dispatch()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close()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，分别实现“分拆订单生成送货单”和“完成订单”。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DeliveOrder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Close()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方法，表示“完成送货”。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stateChange()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方法和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deliverState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属性，是用来改变其“是否交给收货人”标志位的。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810" name="Rectangle 1026">
            <a:extLst>
              <a:ext uri="{FF2B5EF4-FFF2-40B4-BE49-F238E27FC236}">
                <a16:creationId xmlns:a16="http://schemas.microsoft.com/office/drawing/2014/main" id="{E9BB404A-A2AF-4200-9159-71E72A96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读图过程</a:t>
            </a:r>
            <a:endParaRPr kumimoji="1" lang="zh-CN" altLang="en-US" b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88FA08D3-FE26-48DD-B86B-F9F7CEA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过程分析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先调用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dispatch()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方法，它将根据其包含的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中产品信息，来按供应商户分拆成若干个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DeliverOrder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。商户登录系统后就可以获取其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DeliverOrder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，并在送货完后调用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close()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方法。这时，就将调用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stateChange()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方法来改变其状态。同时再调用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close()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方法，判断该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的所有的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是否都已经送到了，如果是就将其真正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close()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掉！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1">
            <a:extLst>
              <a:ext uri="{FF2B5EF4-FFF2-40B4-BE49-F238E27FC236}">
                <a16:creationId xmlns:a16="http://schemas.microsoft.com/office/drawing/2014/main" id="{9BBF2CD8-56C7-475F-9199-1EA6021A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25413"/>
            <a:ext cx="8693150" cy="673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2466" name="Rectangle 2">
            <a:extLst>
              <a:ext uri="{FF2B5EF4-FFF2-40B4-BE49-F238E27FC236}">
                <a16:creationId xmlns:a16="http://schemas.microsoft.com/office/drawing/2014/main" id="{EA76B2D2-8357-4952-A3E3-A0FF530E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5146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使用了更多辅助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建模元素的类图</a:t>
            </a:r>
          </a:p>
        </p:txBody>
      </p:sp>
      <p:sp>
        <p:nvSpPr>
          <p:cNvPr id="1982476" name="Oval 12">
            <a:extLst>
              <a:ext uri="{FF2B5EF4-FFF2-40B4-BE49-F238E27FC236}">
                <a16:creationId xmlns:a16="http://schemas.microsoft.com/office/drawing/2014/main" id="{C8B665E4-E9F9-4FEA-ABB4-FACD13AF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2895600" cy="1752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77" name="Oval 13">
            <a:extLst>
              <a:ext uri="{FF2B5EF4-FFF2-40B4-BE49-F238E27FC236}">
                <a16:creationId xmlns:a16="http://schemas.microsoft.com/office/drawing/2014/main" id="{9A407E77-7BF1-4AEE-A409-065EF501D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7620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79" name="Oval 15">
            <a:extLst>
              <a:ext uri="{FF2B5EF4-FFF2-40B4-BE49-F238E27FC236}">
                <a16:creationId xmlns:a16="http://schemas.microsoft.com/office/drawing/2014/main" id="{A9A65C06-EDD3-4B8B-9909-0B34D89E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9906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80" name="Oval 16">
            <a:extLst>
              <a:ext uri="{FF2B5EF4-FFF2-40B4-BE49-F238E27FC236}">
                <a16:creationId xmlns:a16="http://schemas.microsoft.com/office/drawing/2014/main" id="{7370879E-1B54-46B3-B8B7-F6D03FDE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1219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1982481" name="Oval 17">
            <a:extLst>
              <a:ext uri="{FF2B5EF4-FFF2-40B4-BE49-F238E27FC236}">
                <a16:creationId xmlns:a16="http://schemas.microsoft.com/office/drawing/2014/main" id="{E9CA48C4-F291-43EE-B655-29BAC4C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1371600" cy="1066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82" name="Oval 18">
            <a:extLst>
              <a:ext uri="{FF2B5EF4-FFF2-40B4-BE49-F238E27FC236}">
                <a16:creationId xmlns:a16="http://schemas.microsoft.com/office/drawing/2014/main" id="{702C494F-1FF2-4CE7-866F-30C78D7C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990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83" name="Oval 19">
            <a:extLst>
              <a:ext uri="{FF2B5EF4-FFF2-40B4-BE49-F238E27FC236}">
                <a16:creationId xmlns:a16="http://schemas.microsoft.com/office/drawing/2014/main" id="{925F7666-1D36-4CFA-92A3-D18F91C7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62400"/>
            <a:ext cx="9906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84" name="Oval 20">
            <a:extLst>
              <a:ext uri="{FF2B5EF4-FFF2-40B4-BE49-F238E27FC236}">
                <a16:creationId xmlns:a16="http://schemas.microsoft.com/office/drawing/2014/main" id="{9FCF66BF-79EF-4478-B641-1C1C3C82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20574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82485" name="Oval 21">
            <a:extLst>
              <a:ext uri="{FF2B5EF4-FFF2-40B4-BE49-F238E27FC236}">
                <a16:creationId xmlns:a16="http://schemas.microsoft.com/office/drawing/2014/main" id="{55FB1693-947D-4214-B9D9-5FBF7907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152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76" grpId="0" animBg="1"/>
      <p:bldP spid="1982477" grpId="0" animBg="1"/>
      <p:bldP spid="1982479" grpId="0" animBg="1"/>
      <p:bldP spid="1982480" grpId="0" animBg="1" autoUpdateAnimBg="0"/>
      <p:bldP spid="1982481" grpId="0" animBg="1"/>
      <p:bldP spid="1982482" grpId="0" animBg="1"/>
      <p:bldP spid="1982483" grpId="0" animBg="1"/>
      <p:bldP spid="1982484" grpId="0" animBg="1"/>
      <p:bldP spid="198248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>
            <a:extLst>
              <a:ext uri="{FF2B5EF4-FFF2-40B4-BE49-F238E27FC236}">
                <a16:creationId xmlns:a16="http://schemas.microsoft.com/office/drawing/2014/main" id="{A12D8ACA-12FD-4B69-B1CD-36CA3FC5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增强的辅助建模元素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5A75ACB-7EFA-4716-8C2C-B51A6F1A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导航箭号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：类的实例之间只能沿着导航箭头的方向传递 。例如：在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中可以获取其相应的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Consignee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，而从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Consignee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中是无法了解与其相关的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的。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角色名称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Customer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端有一个“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+Owner”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字符串 ，这表示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Customer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扮演的角色是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Owner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，也能对关联进行命名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导出属性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：是指可以根据其他值计算出来的特性，这种属性应在其名称前加上一个“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/”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符号。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38" name="Rectangle 2">
            <a:extLst>
              <a:ext uri="{FF2B5EF4-FFF2-40B4-BE49-F238E27FC236}">
                <a16:creationId xmlns:a16="http://schemas.microsoft.com/office/drawing/2014/main" id="{2B28F927-5F5E-420C-9CF7-76FCF477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增强的辅助建模元素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50F6B0D-5F2E-4B08-AA5F-18163082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限定符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之间的组合关系中，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这端多了一个方框，里面写着“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ProductId”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。它在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中称为限定符，存在限定符的关联称为受限关联。它用来表示某种限定关系。在本例中，它的用途是说明：对于一张订单，每一种产品只能用一个订单项。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：用来说明规则，如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{xor}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en-US" altLang="zh-CN" sz="200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>
            <a:extLst>
              <a:ext uri="{FF2B5EF4-FFF2-40B4-BE49-F238E27FC236}">
                <a16:creationId xmlns:a16="http://schemas.microsoft.com/office/drawing/2014/main" id="{D47E99DA-5569-4BC0-A5AD-1842B539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思考题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6B3B50-8A61-4B0C-B45F-F3E6C1D94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图形表示一组几何对象。组中的父类叫“几何单项”（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GeometryItem），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由此衍生出线（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Line）、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圆（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Circle）、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正方形（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Square）、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椭圆（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Elipse）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和多边形（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Polygon）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子类。椭圆有两个焦点，它们重合时就成了圆。正方形是多边形的一种。所有的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GeometryItem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都是由点（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Point）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组成的。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506AB7C-F3C4-4368-A9F3-227D6191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5C702032-B6B9-4512-AE0A-BFA708AF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3470C725-68D1-43EF-A197-546DC4B5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E6D05C3C-A269-4FF8-8E8F-B5D7DDE0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482EF624-4423-4D87-A643-297A9CA9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16266" name="Object 10">
            <a:extLst>
              <a:ext uri="{FF2B5EF4-FFF2-40B4-BE49-F238E27FC236}">
                <a16:creationId xmlns:a16="http://schemas.microsoft.com/office/drawing/2014/main" id="{14D89EE6-15DA-4DB8-BAE2-0E468E3F1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505200"/>
          <a:ext cx="1154113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Clip" r:id="rId4" imgW="1638300" imgH="3949700" progId="MS_ClipArt_Gallery.2">
                  <p:embed/>
                </p:oleObj>
              </mc:Choice>
              <mc:Fallback>
                <p:oleObj name="Clip" r:id="rId4" imgW="1638300" imgH="394970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05200"/>
                        <a:ext cx="1154113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4" name="Rectangle 2">
            <a:extLst>
              <a:ext uri="{FF2B5EF4-FFF2-40B4-BE49-F238E27FC236}">
                <a16:creationId xmlns:a16="http://schemas.microsoft.com/office/drawing/2014/main" id="{5CFC55D3-1ADF-4958-B1BA-7FF7838C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思考题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0183F175-F421-4284-83EE-4AF96A7D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5DF07954-3262-44B4-80AD-C007238F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AD8F445F-C9C5-4372-92C2-FAF1A3A1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7A8960F8-C6DD-41DF-BCF9-040D2D96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E3B911C9-81EE-4C43-9884-C4898EF5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CDF31627-0DBF-4B01-86C6-C326788C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98BDC2E0-D77A-445B-98A9-663E7B6A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Answer: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en-US" altLang="zh-CN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19466" name="Picture 11">
            <a:extLst>
              <a:ext uri="{FF2B5EF4-FFF2-40B4-BE49-F238E27FC236}">
                <a16:creationId xmlns:a16="http://schemas.microsoft.com/office/drawing/2014/main" id="{E1DB02F9-8815-4805-B581-61F877A2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586740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20364" name="Object 12">
            <a:extLst>
              <a:ext uri="{FF2B5EF4-FFF2-40B4-BE49-F238E27FC236}">
                <a16:creationId xmlns:a16="http://schemas.microsoft.com/office/drawing/2014/main" id="{3EE940DF-13FD-41D7-B37D-1E3591C49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81400"/>
          <a:ext cx="95885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Clip" r:id="rId5" imgW="1308100" imgH="3949700" progId="MS_ClipArt_Gallery.2">
                  <p:embed/>
                </p:oleObj>
              </mc:Choice>
              <mc:Fallback>
                <p:oleObj name="Clip" r:id="rId5" imgW="1308100" imgH="394970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95885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442" name="Rectangle 2">
            <a:extLst>
              <a:ext uri="{FF2B5EF4-FFF2-40B4-BE49-F238E27FC236}">
                <a16:creationId xmlns:a16="http://schemas.microsoft.com/office/drawing/2014/main" id="{80622261-C91D-4CA1-B90E-4BD4A29E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022D44E-6AE5-4972-AF8E-7AF432C3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folHlink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如何阅读类图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类的其他高级概念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如何绘制类图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类图的应用</a:t>
            </a:r>
          </a:p>
        </p:txBody>
      </p:sp>
      <p:pic>
        <p:nvPicPr>
          <p:cNvPr id="20484" name="Picture 4" descr="bg1">
            <a:extLst>
              <a:ext uri="{FF2B5EF4-FFF2-40B4-BE49-F238E27FC236}">
                <a16:creationId xmlns:a16="http://schemas.microsoft.com/office/drawing/2014/main" id="{0BB96757-E5E9-4900-9408-1790647D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>
            <a:extLst>
              <a:ext uri="{FF2B5EF4-FFF2-40B4-BE49-F238E27FC236}">
                <a16:creationId xmlns:a16="http://schemas.microsoft.com/office/drawing/2014/main" id="{CC849D28-8945-45E7-8734-F67806DC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抽象类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7573AE-0688-4557-93AD-9D609F38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抽象类是一种不能够被直接实例化的类，也就是说不能够创建一个属于抽象类的对象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21508" name="Picture 11">
            <a:extLst>
              <a:ext uri="{FF2B5EF4-FFF2-40B4-BE49-F238E27FC236}">
                <a16:creationId xmlns:a16="http://schemas.microsoft.com/office/drawing/2014/main" id="{C13E10B8-59B6-477C-98E9-C841191C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991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>
            <a:extLst>
              <a:ext uri="{FF2B5EF4-FFF2-40B4-BE49-F238E27FC236}">
                <a16:creationId xmlns:a16="http://schemas.microsoft.com/office/drawing/2014/main" id="{54305931-FC73-4E09-961A-9CE92B65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3DAFD4-6121-44E4-AE5D-8E70FC27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如何阅读类图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类的其他高级概念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如何绘制类图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类图的应用</a:t>
            </a:r>
          </a:p>
        </p:txBody>
      </p:sp>
      <p:pic>
        <p:nvPicPr>
          <p:cNvPr id="4100" name="Picture 4" descr="bg1">
            <a:extLst>
              <a:ext uri="{FF2B5EF4-FFF2-40B4-BE49-F238E27FC236}">
                <a16:creationId xmlns:a16="http://schemas.microsoft.com/office/drawing/2014/main" id="{33B9B015-CB34-4434-8362-4910CAA4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834" name="Rectangle 2">
            <a:extLst>
              <a:ext uri="{FF2B5EF4-FFF2-40B4-BE49-F238E27FC236}">
                <a16:creationId xmlns:a16="http://schemas.microsoft.com/office/drawing/2014/main" id="{665420FD-BBD0-4E92-9F1B-E5F889EE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接口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7F6A6D1-5824-4972-B2A4-F8C8F4F6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接口则是一种类似于抽象类的机制，它是一个没有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具体实现的类</a:t>
            </a:r>
            <a:r>
              <a:rPr kumimoji="1" lang="zh-CN" altLang="en-US" b="0"/>
              <a:t> 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FCF6A1CB-0716-4253-AFFE-893AFEC83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514600"/>
          <a:ext cx="38100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BMP 图像" r:id="rId3" imgW="3371429" imgH="2866667" progId="Paint.Picture">
                  <p:embed/>
                </p:oleObj>
              </mc:Choice>
              <mc:Fallback>
                <p:oleObj name="BMP 图像" r:id="rId3" imgW="3371429" imgH="286666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381000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6600"/>
                                </a:gs>
                                <a:gs pos="100000">
                                  <a:srgbClr val="762F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>
            <a:extLst>
              <a:ext uri="{FF2B5EF4-FFF2-40B4-BE49-F238E27FC236}">
                <a16:creationId xmlns:a16="http://schemas.microsoft.com/office/drawing/2014/main" id="{983B1313-28C5-427E-8B53-1066E89E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关联类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6682382-7BFF-4132-BC62-0E7198B1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关联类即是关联也是类，它不仅像关联那样连接两个类，而且还可以定义一组属于关系本身的特性</a:t>
            </a:r>
            <a:r>
              <a:rPr kumimoji="1" lang="zh-CN" altLang="en-US" b="0"/>
              <a:t> </a:t>
            </a: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23556" name="Picture 6">
            <a:extLst>
              <a:ext uri="{FF2B5EF4-FFF2-40B4-BE49-F238E27FC236}">
                <a16:creationId xmlns:a16="http://schemas.microsoft.com/office/drawing/2014/main" id="{78AFD4B8-7E5C-46E4-B21E-7393B00D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105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634" name="Rectangle 2">
            <a:extLst>
              <a:ext uri="{FF2B5EF4-FFF2-40B4-BE49-F238E27FC236}">
                <a16:creationId xmlns:a16="http://schemas.microsoft.com/office/drawing/2014/main" id="{D47EDADD-0919-4EF3-8B80-9BB4185B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主动类与嵌套类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D590309-5D3B-4DC9-A580-6855E560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主动类的实例称为主动对象，一个主动对象拥有一个控制线程并且能够发起控制活动；它不在别的线程、堆栈或状态机内运行，具有独立的控制期。从某种意义上说，它就是一个线程。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18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在诸如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Java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的语言中，允许将一个类的定义放在另一个类定义的内部，这就是嵌套类，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Java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中也称内部类。嵌套类是声明在它的外层类中的，因此只能够通过外层类或外层类的对象对它进行访问。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EB3360A9-5C3B-4F0D-A907-9716DF8D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4751388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>
            <a:extLst>
              <a:ext uri="{FF2B5EF4-FFF2-40B4-BE49-F238E27FC236}">
                <a16:creationId xmlns:a16="http://schemas.microsoft.com/office/drawing/2014/main" id="{FAB8B40F-229B-49E8-97E5-1A156FB2624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213" y="1341438"/>
            <a:ext cx="7600950" cy="3571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OCL</a:t>
            </a:r>
            <a:r>
              <a:rPr lang="zh-CN" altLang="en-US"/>
              <a:t>是一种简单的格式语言，可以用来把附加的语义追加到</a:t>
            </a:r>
            <a:r>
              <a:rPr lang="en-US" altLang="zh-CN"/>
              <a:t>UML</a:t>
            </a:r>
            <a:r>
              <a:rPr lang="zh-CN" altLang="en-US"/>
              <a:t>模型中 。</a:t>
            </a:r>
            <a:r>
              <a:rPr lang="en-US" altLang="zh-CN"/>
              <a:t>OCL</a:t>
            </a:r>
            <a:r>
              <a:rPr lang="zh-CN" altLang="en-US"/>
              <a:t>最初原型是</a:t>
            </a:r>
            <a:r>
              <a:rPr lang="en-US" altLang="zh-CN"/>
              <a:t>IBM</a:t>
            </a:r>
            <a:r>
              <a:rPr lang="zh-CN" altLang="en-US"/>
              <a:t>公司为保险业应用程序描述业务原则开发的一种格式语言，是以集合论为基础的。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638B-3327-4A21-9476-57EF7A98B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对象约束语言</a:t>
            </a:r>
            <a:r>
              <a:rPr kumimoji="1"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OCL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706" name="Rectangle 2">
            <a:extLst>
              <a:ext uri="{FF2B5EF4-FFF2-40B4-BE49-F238E27FC236}">
                <a16:creationId xmlns:a16="http://schemas.microsoft.com/office/drawing/2014/main" id="{7DED3240-0BDB-4615-8050-4D04BC63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对象约束语言</a:t>
            </a:r>
            <a:r>
              <a:rPr kumimoji="1"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OCL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2651F62-EBB3-4B3F-8665-E15D5EC1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219200"/>
            <a:ext cx="864393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环境与约束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每个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OCL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表达式都必须是针对某个元素的，因此在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OCL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表达式前必须说明它针对元素（这就称为环境），其表示方法有2种：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）“</a:t>
            </a:r>
            <a:r>
              <a:rPr kumimoji="1" lang="en-US" altLang="zh-CN">
                <a:solidFill>
                  <a:srgbClr val="FF3300"/>
                </a:solidFill>
                <a:ea typeface="楷体_GB2312" pitchFamily="49" charset="-122"/>
              </a:rPr>
              <a:t>context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Object </a:t>
            </a:r>
            <a:r>
              <a:rPr kumimoji="1" lang="en-US" altLang="zh-CN">
                <a:solidFill>
                  <a:srgbClr val="FF3300"/>
                </a:solidFill>
                <a:ea typeface="楷体_GB2312" pitchFamily="49" charset="-122"/>
              </a:rPr>
              <a:t>inv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：”，其中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Object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是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OCL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表达式针对的建模元素名称；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）“ </a:t>
            </a:r>
            <a:r>
              <a:rPr kumimoji="1" lang="en-US" altLang="zh-CN" u="sng">
                <a:solidFill>
                  <a:schemeClr val="tx1"/>
                </a:solidFill>
                <a:ea typeface="楷体_GB2312" pitchFamily="49" charset="-122"/>
              </a:rPr>
              <a:t>Object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”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，其中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Object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是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OCL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表达式针对的建模元素名称。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当声明了环境之后，就可以用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self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来引用它的变量</a:t>
            </a:r>
            <a:r>
              <a:rPr kumimoji="1" lang="zh-CN" altLang="en-US" b="0"/>
              <a:t> </a:t>
            </a:r>
            <a:r>
              <a:rPr kumimoji="1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。例如</a:t>
            </a:r>
            <a:r>
              <a:rPr kumimoji="1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person</a:t>
            </a:r>
            <a:r>
              <a:rPr kumimoji="1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类有 成员属性</a:t>
            </a:r>
            <a:r>
              <a:rPr kumimoji="1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kumimoji="1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，声明了</a:t>
            </a:r>
            <a:r>
              <a:rPr kumimoji="1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context Person inv</a:t>
            </a:r>
            <a:r>
              <a:rPr kumimoji="1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：之后，就可以用</a:t>
            </a:r>
            <a:r>
              <a:rPr kumimoji="1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self.name</a:t>
            </a:r>
            <a:r>
              <a:rPr kumimoji="1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来引用</a:t>
            </a:r>
            <a:r>
              <a:rPr kumimoji="1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Person</a:t>
            </a:r>
            <a:r>
              <a:rPr kumimoji="1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的属性。</a:t>
            </a:r>
            <a:endParaRPr kumimoji="1"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730" name="Rectangle 2">
            <a:extLst>
              <a:ext uri="{FF2B5EF4-FFF2-40B4-BE49-F238E27FC236}">
                <a16:creationId xmlns:a16="http://schemas.microsoft.com/office/drawing/2014/main" id="{8FD44587-215D-4F8E-A5F2-722C4E5F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对象约束语言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D44C9B4-3347-4633-82CC-3C8C50C7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子集约束：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若要表示“经理一定是部门成员之一”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               </a:t>
            </a:r>
            <a:endParaRPr kumimoji="1" lang="zh-CN" altLang="en-US" sz="18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                                           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A807C509-7987-44CA-81F7-23B2692C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9342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858" name="Rectangle 2">
            <a:extLst>
              <a:ext uri="{FF2B5EF4-FFF2-40B4-BE49-F238E27FC236}">
                <a16:creationId xmlns:a16="http://schemas.microsoft.com/office/drawing/2014/main" id="{C63BA0AD-D58C-4073-B9DD-56EF7C5C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对象约束语言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E915DF3-DACC-4CA5-B4A5-65426B8A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一致性：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假如有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Customer（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客户）、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Contract（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合同）和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Invoice（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发票）三个类，要表示 “一个客户拥有零个或多个合同，发票是基于某个合同的，而一个客户将收到零张或多张发票”</a:t>
            </a:r>
            <a:endParaRPr kumimoji="1"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                                 要求发票中的客户名称应该与合同中的客户名称 一致。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kumimoji="1" lang="en-US" altLang="zh-CN" u="sng">
                <a:solidFill>
                  <a:schemeClr val="tx1"/>
                </a:solidFill>
                <a:ea typeface="楷体_GB2312" pitchFamily="49" charset="-122"/>
              </a:rPr>
              <a:t>Invoice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self.contract.customer=self.customer</a:t>
            </a: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6868" name="右箭头 3">
            <a:extLst>
              <a:ext uri="{FF2B5EF4-FFF2-40B4-BE49-F238E27FC236}">
                <a16:creationId xmlns:a16="http://schemas.microsoft.com/office/drawing/2014/main" id="{156D3353-1822-45A7-8869-812E73D1B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3643313"/>
            <a:ext cx="1143000" cy="35718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754" name="Rectangle 2">
            <a:extLst>
              <a:ext uri="{FF2B5EF4-FFF2-40B4-BE49-F238E27FC236}">
                <a16:creationId xmlns:a16="http://schemas.microsoft.com/office/drawing/2014/main" id="{5C73E497-490A-49E6-BD8D-39C115DDB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对象约束语言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A207BB-66A9-4569-8DB8-11C1FCE5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异或关系：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规定的取值范围：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      </a:t>
            </a:r>
            <a:r>
              <a:rPr kumimoji="1" lang="en-US" altLang="zh-CN" u="sng">
                <a:solidFill>
                  <a:schemeClr val="tx1"/>
                </a:solidFill>
                <a:ea typeface="楷体_GB2312" pitchFamily="49" charset="-122"/>
              </a:rPr>
              <a:t>Rectangle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length&gt;0 and width&gt;0</a:t>
            </a:r>
            <a:r>
              <a:rPr kumimoji="1" lang="en-US" altLang="zh-CN" b="0"/>
              <a:t> </a:t>
            </a:r>
            <a:endParaRPr kumimoji="1" lang="zh-CN" altLang="en-US" b="0"/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6AD8442D-CD6B-4BC8-A8A6-C7D1B3DB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4572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402" name="Rectangle 2">
            <a:extLst>
              <a:ext uri="{FF2B5EF4-FFF2-40B4-BE49-F238E27FC236}">
                <a16:creationId xmlns:a16="http://schemas.microsoft.com/office/drawing/2014/main" id="{9EFE499A-3469-475C-B724-CA2CBD8F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思考题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15EE997-6C88-43AC-97E0-442287E05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识别下列类之间关联的精化特征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（1）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（2）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（3）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C288B377-9618-4452-B7DC-51BB6D62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D1394B75-6C42-459E-8DCA-255BC482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D3945F3D-5DA4-479D-861A-DA7D6558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A12C8F1-5100-4136-8A6A-852EE457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E9435C02-74CA-4B6F-AD8D-FAEB2898C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6CD4985C-BEDA-48F1-BC31-811226762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8922" name="Picture 12">
            <a:extLst>
              <a:ext uri="{FF2B5EF4-FFF2-40B4-BE49-F238E27FC236}">
                <a16:creationId xmlns:a16="http://schemas.microsoft.com/office/drawing/2014/main" id="{21496D26-F696-4F32-B49C-C36D9FF44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64150"/>
            <a:ext cx="16764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13">
            <a:extLst>
              <a:ext uri="{FF2B5EF4-FFF2-40B4-BE49-F238E27FC236}">
                <a16:creationId xmlns:a16="http://schemas.microsoft.com/office/drawing/2014/main" id="{C0E1FD86-ADBA-4A88-AFC9-6438745A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46482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6192" name="Object 0">
            <a:extLst>
              <a:ext uri="{FF2B5EF4-FFF2-40B4-BE49-F238E27FC236}">
                <a16:creationId xmlns:a16="http://schemas.microsoft.com/office/drawing/2014/main" id="{8DEEBF07-0D09-487B-94D0-D267CA4DB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733800"/>
          <a:ext cx="1154113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Clip" r:id="rId6" imgW="1638300" imgH="3949700" progId="MS_ClipArt_Gallery.2">
                  <p:embed/>
                </p:oleObj>
              </mc:Choice>
              <mc:Fallback>
                <p:oleObj name="Clip" r:id="rId6" imgW="1638300" imgH="3949700" progId="MS_ClipArt_Gallery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733800"/>
                        <a:ext cx="1154113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5" name="Picture 15">
            <a:extLst>
              <a:ext uri="{FF2B5EF4-FFF2-40B4-BE49-F238E27FC236}">
                <a16:creationId xmlns:a16="http://schemas.microsoft.com/office/drawing/2014/main" id="{6EFA3AC7-5BB4-411F-B04C-EB8847B2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33528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6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6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778" name="Rectangle 2">
            <a:extLst>
              <a:ext uri="{FF2B5EF4-FFF2-40B4-BE49-F238E27FC236}">
                <a16:creationId xmlns:a16="http://schemas.microsoft.com/office/drawing/2014/main" id="{2E041274-98A6-44DE-BD6A-12A960EC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5CBC3D7-B63C-4C87-A183-4DC3D968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folHlink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如何阅读类图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类的其他高级概念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如何绘制类图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类图的应用</a:t>
            </a:r>
          </a:p>
        </p:txBody>
      </p:sp>
      <p:pic>
        <p:nvPicPr>
          <p:cNvPr id="39940" name="Picture 4" descr="bg1">
            <a:extLst>
              <a:ext uri="{FF2B5EF4-FFF2-40B4-BE49-F238E27FC236}">
                <a16:creationId xmlns:a16="http://schemas.microsoft.com/office/drawing/2014/main" id="{B3125FC1-5849-4BC8-B177-C798A9FD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>
            <a:extLst>
              <a:ext uri="{FF2B5EF4-FFF2-40B4-BE49-F238E27FC236}">
                <a16:creationId xmlns:a16="http://schemas.microsoft.com/office/drawing/2014/main" id="{5D57B1BD-3E21-4D46-BBDF-C9655350E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CF84AC-ED2E-4C06-AC86-3FB006FE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如何阅读类图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类的其他高级概念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如何绘制类图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类图的应用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chemeClr val="folHlink"/>
              </a:solidFill>
              <a:ea typeface="楷体_GB2312" pitchFamily="49" charset="-122"/>
            </a:endParaRPr>
          </a:p>
        </p:txBody>
      </p:sp>
      <p:pic>
        <p:nvPicPr>
          <p:cNvPr id="5124" name="Picture 4" descr="bg1">
            <a:extLst>
              <a:ext uri="{FF2B5EF4-FFF2-40B4-BE49-F238E27FC236}">
                <a16:creationId xmlns:a16="http://schemas.microsoft.com/office/drawing/2014/main" id="{0C3E0B41-BF4C-4EA9-96F1-84D17822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850" name="Rectangle 2">
            <a:extLst>
              <a:ext uri="{FF2B5EF4-FFF2-40B4-BE49-F238E27FC236}">
                <a16:creationId xmlns:a16="http://schemas.microsoft.com/office/drawing/2014/main" id="{D5A52E1B-360D-464B-BF70-ACECD328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需求描述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73654C-91AC-4938-A80C-CB7AA270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00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小王是一个爱书之人，家里各类书籍已过千册，而平时又时常有朋友外借，因此需要一个个人图书管理系统。该系统应该能够将书籍的基本信息按计算机类、非计算机类分别建档，实现按书名、作者、类别、出版社等关键字的组合查询功能。在使用该系统录入新书籍时系统会自动按规则生成书号，可以修改信息，但一经创建就不允许删除。该系统还应该能够对书籍的外借情况进行记录，可对外借情况列表打印。另外，还希望能够对书籍的购买金额、册数按特定时间周期进行统计 。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B0FD6765-A70E-427D-A4FD-1408FF17AB2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28625" y="1500188"/>
            <a:ext cx="7715250" cy="45958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发现类的方法很多，其中最广泛应用的莫过于“名词动词法”。其主要规则是从名词与名词短语中提取对象和属性；从动词与动词短语中提取操作与关联，而所有格短语通常表明名词应该的属性而不是对象。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步骤：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1800" b="1"/>
              <a:t>找到备选类</a:t>
            </a:r>
            <a:endParaRPr lang="en-US" altLang="zh-CN" sz="1800" b="1"/>
          </a:p>
          <a:p>
            <a:pPr>
              <a:lnSpc>
                <a:spcPct val="150000"/>
              </a:lnSpc>
            </a:pPr>
            <a:r>
              <a:rPr lang="zh-CN" altLang="en-US" sz="1800" b="1"/>
              <a:t>决定候选类</a:t>
            </a:r>
            <a:endParaRPr lang="en-US" altLang="zh-CN" sz="1800" b="1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12360-FEE0-4232-996E-DFC7E039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发现类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>
            <a:extLst>
              <a:ext uri="{FF2B5EF4-FFF2-40B4-BE49-F238E27FC236}">
                <a16:creationId xmlns:a16="http://schemas.microsoft.com/office/drawing/2014/main" id="{9E267030-EFF1-4164-82A8-4EC2A6BA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发现类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5BE843A-CDC4-4C47-B698-10B29A79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小王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是一个爱书之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人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家里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各类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书籍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已过千册，而平时又时常有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朋友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外借，因此需要一个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个人图书管理系统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。该系统应该能够将书籍的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基本信息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按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计算机类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非计算机类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分别建档，实现按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书名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作者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类别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出版社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等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关键字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的组合查询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功能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。在使用该系统录入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新书籍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时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系统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会自动按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规则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生成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书号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，可以修改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信息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，但一经创建就不允许删除。该系统还应该能够对书籍的外借情况进行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记录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，可对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外借情况列表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打印。另外，还希望能够对书籍的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购买金额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册数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按</a:t>
            </a: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特定时间周期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进行统计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898" name="Rectangle 2">
            <a:extLst>
              <a:ext uri="{FF2B5EF4-FFF2-40B4-BE49-F238E27FC236}">
                <a16:creationId xmlns:a16="http://schemas.microsoft.com/office/drawing/2014/main" id="{1A1C25EC-4FB2-4BE9-ACD0-0514C0E0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筛选备选类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9ED9F93-C010-454D-B75E-9D7BE924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“小王”、“人”、“家里”很明显是系统外的概念，无须对其建模；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而“个人图书管理系统”、“系统”指的就是将要开发的系统，即系统本身，也无须对其进行建模；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很明显“书籍”是一个很重要的类，而“书名”、“作者”、“类别”、“出版社”、“书号”则都是用来描述书籍的基本信息的，因此应该作为“书籍”类的属性处理，而“规则”是指书号的生成规则，而书号则是书籍的一个属性，因此“规则”可以作为编写“书籍”类构造函数的指南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“基本信息”则是书名、作者、类别等描述书籍的基本信息统称，“关键字”则是代表其中之一，因此无需对其建模；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“功能”、“新书籍”、“信息”、“记录”都是在描述需求时使用到的一些相关词语，并不是问题域的本质，因此先可以将其淘汰掉；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922" name="Rectangle 2">
            <a:extLst>
              <a:ext uri="{FF2B5EF4-FFF2-40B4-BE49-F238E27FC236}">
                <a16:creationId xmlns:a16="http://schemas.microsoft.com/office/drawing/2014/main" id="{03452804-1039-4636-9535-AB40F9EA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筛选备选类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AA3702-79C6-446C-92CD-22770858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“计算机类”、“非计算机类”是该系统中图书的两大分类，因此应该对其建模，并改名为“计算机类书籍”和“非计算机类书籍”，以减少歧义；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“外借情况”则是用来表示一次借阅行为，应该成为一个候选类，多个外借情况将组成“外借情况列表”，而外借情况中一个很重要的角色是“朋友”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—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借阅主体。虽然到本系统中并不需要建立“朋友”的资料库，但考虑到可能会需要列出某个朋友的借阅情况，因此还是将其列为候选类。为了能够更好地表述，将“外借情况”改名为“借阅记录”，而将“外借情况列表”改名为“借阅记录列表”；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“购买金额”、“册数”都是统计的结果，都是一个数字，因此不用将其建模，而“特定时限”则是统计的范围，也无需将其建模；不过从这里的分析中，我们可以发现，在该需求描述中隐藏着一个关键类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—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书籍列表，也就是执行统计的主体。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946" name="Rectangle 2">
            <a:extLst>
              <a:ext uri="{FF2B5EF4-FFF2-40B4-BE49-F238E27FC236}">
                <a16:creationId xmlns:a16="http://schemas.microsoft.com/office/drawing/2014/main" id="{69EDAA29-39AD-468A-B0FA-7499E42B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得到候选类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3B45AF1-C5E6-47CF-8F6A-06961572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272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rgbClr val="FF3300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rgbClr val="FF3300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>
              <a:solidFill>
                <a:srgbClr val="FF3300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在使用“名词动词法”寻找类的时候，很多团队会在此耗费大量的时间，特别是对于中大型项目，这样很容易迷失方向。其实在此主要的目的是对问题领域建立概要的了解，无需太过咬文嚼字 </a:t>
            </a:r>
          </a:p>
        </p:txBody>
      </p:sp>
      <p:graphicFrame>
        <p:nvGraphicFramePr>
          <p:cNvPr id="2002963" name="Group 19">
            <a:extLst>
              <a:ext uri="{FF2B5EF4-FFF2-40B4-BE49-F238E27FC236}">
                <a16:creationId xmlns:a16="http://schemas.microsoft.com/office/drawing/2014/main" id="{13F54893-9F4F-47B2-8A1C-955F3C067C6D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042988" y="1700213"/>
          <a:ext cx="7058025" cy="1081087"/>
        </p:xfrm>
        <a:graphic>
          <a:graphicData uri="http://schemas.openxmlformats.org/drawingml/2006/table">
            <a:tbl>
              <a:tblPr/>
              <a:tblGrid>
                <a:gridCol w="705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书籍         计算机类书籍       非计算机类书籍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借阅记录     借阅记录列表       书籍列表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994" name="Rectangle 2">
            <a:extLst>
              <a:ext uri="{FF2B5EF4-FFF2-40B4-BE49-F238E27FC236}">
                <a16:creationId xmlns:a16="http://schemas.microsoft.com/office/drawing/2014/main" id="{B4B59DF9-B76C-4060-AAF7-8E77B3DA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关联分析，建模，多重性分析，再建模</a:t>
            </a:r>
          </a:p>
        </p:txBody>
      </p:sp>
      <p:pic>
        <p:nvPicPr>
          <p:cNvPr id="45059" name="Picture 6">
            <a:extLst>
              <a:ext uri="{FF2B5EF4-FFF2-40B4-BE49-F238E27FC236}">
                <a16:creationId xmlns:a16="http://schemas.microsoft.com/office/drawing/2014/main" id="{A1C780BB-31DB-4389-90F2-7A9F9689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547211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7">
            <a:extLst>
              <a:ext uri="{FF2B5EF4-FFF2-40B4-BE49-F238E27FC236}">
                <a16:creationId xmlns:a16="http://schemas.microsoft.com/office/drawing/2014/main" id="{E4AE81E8-3A6B-4AD0-A66B-4A505873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40125"/>
            <a:ext cx="550862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>
            <a:extLst>
              <a:ext uri="{FF2B5EF4-FFF2-40B4-BE49-F238E27FC236}">
                <a16:creationId xmlns:a16="http://schemas.microsoft.com/office/drawing/2014/main" id="{E578FC1F-AAE7-47E9-A42C-29F170AB8BE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428750"/>
            <a:ext cx="7600950" cy="2786063"/>
          </a:xfrm>
        </p:spPr>
        <p:txBody>
          <a:bodyPr/>
          <a:lstStyle/>
          <a:p>
            <a:r>
              <a:rPr lang="zh-CN" altLang="en-US"/>
              <a:t>类的职责包括类所维护的知识和类能够执行的行为。</a:t>
            </a:r>
            <a:br>
              <a:rPr lang="en-US" altLang="zh-CN"/>
            </a:b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en-US" altLang="zh-CN"/>
              <a:t>                                </a:t>
            </a:r>
            <a:r>
              <a:rPr lang="zh-CN" altLang="en-US"/>
              <a:t>成员变量       成员方法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127249-FD1A-4DB5-B145-BF662D26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职责分析</a:t>
            </a:r>
          </a:p>
        </p:txBody>
      </p:sp>
      <p:sp>
        <p:nvSpPr>
          <p:cNvPr id="48132" name="下箭头 3">
            <a:extLst>
              <a:ext uri="{FF2B5EF4-FFF2-40B4-BE49-F238E27FC236}">
                <a16:creationId xmlns:a16="http://schemas.microsoft.com/office/drawing/2014/main" id="{AD0654FB-5BD3-4F85-AC1A-25EFFCEF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928813"/>
            <a:ext cx="428625" cy="42862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33" name="下箭头 4">
            <a:extLst>
              <a:ext uri="{FF2B5EF4-FFF2-40B4-BE49-F238E27FC236}">
                <a16:creationId xmlns:a16="http://schemas.microsoft.com/office/drawing/2014/main" id="{8E54C537-F8C6-49D4-828C-9899B431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1928813"/>
            <a:ext cx="428625" cy="42862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018" name="Rectangle 2">
            <a:extLst>
              <a:ext uri="{FF2B5EF4-FFF2-40B4-BE49-F238E27FC236}">
                <a16:creationId xmlns:a16="http://schemas.microsoft.com/office/drawing/2014/main" id="{F47D6FD8-CA9A-4E98-BF4F-B91C8420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职责分析</a:t>
            </a: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65EAD781-405C-42F1-A045-02CEB716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40703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8">
            <a:extLst>
              <a:ext uri="{FF2B5EF4-FFF2-40B4-BE49-F238E27FC236}">
                <a16:creationId xmlns:a16="http://schemas.microsoft.com/office/drawing/2014/main" id="{49600E2F-D6F7-4A64-A2DF-9E0BB1F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书籍类：从需求描述中，可找到</a:t>
            </a:r>
            <a:r>
              <a:rPr kumimoji="1" lang="zh-CN" altLang="en-US" sz="2000">
                <a:solidFill>
                  <a:srgbClr val="FF3300"/>
                </a:solidFill>
                <a:ea typeface="楷体_GB2312" pitchFamily="49" charset="-122"/>
              </a:rPr>
              <a:t>书名、类别、作者、出版社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；同时从统计的需要中，可得知“</a:t>
            </a:r>
            <a:r>
              <a:rPr kumimoji="1" lang="zh-CN" altLang="en-US" sz="2000">
                <a:solidFill>
                  <a:srgbClr val="FF3300"/>
                </a:solidFill>
                <a:ea typeface="楷体_GB2312" pitchFamily="49" charset="-122"/>
              </a:rPr>
              <a:t>定价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”也是一个关键的成员变量。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书籍列表类：书籍列表就是全部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的藏书列表，其主要的成员方法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是新增、修改、查询（按关键字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查询）、统计（按特定时限统计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册数与金额）。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借阅记录类：借阅人（朋友）、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借阅时间。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借阅记录列表类：主要职责就是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添加记录（借出）、删除记录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（归还）以及打印借阅记录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42" name="Rectangle 2">
            <a:extLst>
              <a:ext uri="{FF2B5EF4-FFF2-40B4-BE49-F238E27FC236}">
                <a16:creationId xmlns:a16="http://schemas.microsoft.com/office/drawing/2014/main" id="{2E0916B5-5159-4178-836A-5038F87F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限定与修改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6616E284-5F1F-4FFB-92BD-25EB04FA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导航性分析：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Book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与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BookList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之间、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BorrowRecord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BorrowList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之间是组合关系均无需添加方向描述，而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Book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与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BorrowRecord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之间则是双方关联，也无需添加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约束：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Book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对象创建后就不能够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被删除只能被修改，因此在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Book</a:t>
            </a:r>
            <a:b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类边上加上用自由文本写的约束 ；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一本书要么属于计算机类，要么</a:t>
            </a:r>
            <a:b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属于非计算机类，因此在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ItBook</a:t>
            </a:r>
            <a:b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OtherBook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间加了 “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{Xor}”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约束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限定符：一本书只有一册，因此只</a:t>
            </a:r>
            <a:b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能够被借一次，因此对于一本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Book</a:t>
            </a:r>
            <a:b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而言只能有一个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RecordId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与其对应 </a:t>
            </a:r>
            <a:r>
              <a:rPr kumimoji="1" lang="en-US" altLang="zh-CN" sz="200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50180" name="Picture 5">
            <a:extLst>
              <a:ext uri="{FF2B5EF4-FFF2-40B4-BE49-F238E27FC236}">
                <a16:creationId xmlns:a16="http://schemas.microsoft.com/office/drawing/2014/main" id="{7EEE43AE-8D61-4563-A863-FBC90DB6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3944938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02" name="Rectangle 2">
            <a:extLst>
              <a:ext uri="{FF2B5EF4-FFF2-40B4-BE49-F238E27FC236}">
                <a16:creationId xmlns:a16="http://schemas.microsoft.com/office/drawing/2014/main" id="{AE2BA6D7-1F44-4258-840E-4244F57B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如何用</a:t>
            </a:r>
            <a:r>
              <a:rPr kumimoji="1" lang="en-US" altLang="zh-CN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UML</a:t>
            </a: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表示一个类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06C004C-4C18-4883-B5EE-7FC6F4A3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名称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：每个类都有一个惟一的名称，通常采用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CamelCase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格式表示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属性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：是已被命名的类的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特性，它描述该类实例中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包含的信息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操作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：是类所提供的服务，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它可以由类的任何对象请求以影响其行为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属性名和操作名也通常采用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CamelCase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格式表示，只不过首字母通常为小写。</a:t>
            </a:r>
            <a:r>
              <a:rPr kumimoji="1" lang="zh-CN" altLang="en-US" b="0"/>
              <a:t> </a:t>
            </a:r>
          </a:p>
        </p:txBody>
      </p:sp>
      <p:pic>
        <p:nvPicPr>
          <p:cNvPr id="6148" name="Picture 8">
            <a:extLst>
              <a:ext uri="{FF2B5EF4-FFF2-40B4-BE49-F238E27FC236}">
                <a16:creationId xmlns:a16="http://schemas.microsoft.com/office/drawing/2014/main" id="{01387314-A7D4-455A-A2BE-D87C737040F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828800"/>
            <a:ext cx="3962400" cy="2293938"/>
          </a:xfrm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>
            <a:extLst>
              <a:ext uri="{FF2B5EF4-FFF2-40B4-BE49-F238E27FC236}">
                <a16:creationId xmlns:a16="http://schemas.microsoft.com/office/drawing/2014/main" id="{ED11A3CE-A8FF-4675-9A4C-796E2750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E091889-B300-426F-B7A3-7484BE64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folHlink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如何阅读类图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类的其他高级概念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如何绘制类图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类图的应用</a:t>
            </a:r>
          </a:p>
        </p:txBody>
      </p:sp>
      <p:pic>
        <p:nvPicPr>
          <p:cNvPr id="51204" name="Picture 4" descr="bg1">
            <a:extLst>
              <a:ext uri="{FF2B5EF4-FFF2-40B4-BE49-F238E27FC236}">
                <a16:creationId xmlns:a16="http://schemas.microsoft.com/office/drawing/2014/main" id="{E81722B3-0987-469A-8800-5B02B9BF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>
            <a:extLst>
              <a:ext uri="{FF2B5EF4-FFF2-40B4-BE49-F238E27FC236}">
                <a16:creationId xmlns:a16="http://schemas.microsoft.com/office/drawing/2014/main" id="{9E82346E-6AFB-4FC7-A1BC-C0A272DC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软件系统模型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F6CC174-523B-448E-AE0E-7CED74EB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70888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rgbClr val="FF3300"/>
                </a:solidFill>
                <a:ea typeface="楷体_GB2312" pitchFamily="49" charset="-122"/>
              </a:rPr>
              <a:t>领域模型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是从面向对象的视角看待现实世界的结果，也就是通过类图来描述现实世界中各种事物的关系。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rgbClr val="FF3300"/>
                </a:solidFill>
                <a:ea typeface="楷体_GB2312" pitchFamily="49" charset="-122"/>
              </a:rPr>
              <a:t>分析模型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和领域模型是很相近的，分析模型主要是针对软件系统的分析，领域模型则更多是偏重对业务领域的分析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>
                <a:solidFill>
                  <a:srgbClr val="FF3300"/>
                </a:solidFill>
                <a:ea typeface="楷体_GB2312" pitchFamily="49" charset="-122"/>
              </a:rPr>
              <a:t>设计模型</a:t>
            </a:r>
            <a:r>
              <a:rPr kumimoji="1" lang="zh-CN" altLang="en-US" sz="2000">
                <a:solidFill>
                  <a:schemeClr val="tx1"/>
                </a:solidFill>
                <a:ea typeface="楷体_GB2312" pitchFamily="49" charset="-122"/>
              </a:rPr>
              <a:t>则是在分析模型的基础上添加设计元素的结果。与分析模型相比，设计模型中的类的属性集更趋完善；</a:t>
            </a:r>
            <a:endParaRPr kumimoji="1" lang="en-US" altLang="zh-CN" sz="2000">
              <a:solidFill>
                <a:schemeClr val="tx1"/>
              </a:solidFill>
              <a:ea typeface="楷体_GB2312" pitchFamily="49" charset="-122"/>
            </a:endParaRPr>
          </a:p>
        </p:txBody>
      </p:sp>
      <p:pic>
        <p:nvPicPr>
          <p:cNvPr id="52228" name="Picture 8">
            <a:extLst>
              <a:ext uri="{FF2B5EF4-FFF2-40B4-BE49-F238E27FC236}">
                <a16:creationId xmlns:a16="http://schemas.microsoft.com/office/drawing/2014/main" id="{34396F42-6876-47DF-92A3-2020C501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69437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882" name="Rectangle 2">
            <a:extLst>
              <a:ext uri="{FF2B5EF4-FFF2-40B4-BE49-F238E27FC236}">
                <a16:creationId xmlns:a16="http://schemas.microsoft.com/office/drawing/2014/main" id="{5E0FB8A0-CDD4-46AD-B0EE-C619E3D2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三种分析类的表示法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42D997A-D5B8-4F4E-ABF3-B89CEC75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分析模型有3种十分有用的构造型：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边界类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boundary</a:t>
            </a: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控制类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control</a:t>
            </a: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实体类 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entity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906" name="Rectangle 2">
            <a:extLst>
              <a:ext uri="{FF2B5EF4-FFF2-40B4-BE49-F238E27FC236}">
                <a16:creationId xmlns:a16="http://schemas.microsoft.com/office/drawing/2014/main" id="{6A21291F-D649-43C8-AED7-60C3A9F7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三种分析类——边界类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0A5FB73-50FE-4893-83E4-3E388C9D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3716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边界类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boundary</a:t>
            </a: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完成参与者与系统的交互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位于系统与外界的交界处，例如窗体、对话框、报表，与外部设备或系统交互的类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边界类可以通过用例确定，因为活动者必须通过边界类参与用例</a:t>
            </a: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  <a:p>
            <a:pPr lvl="2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1629870D-1496-4EE9-AE96-856E1E69318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5943600" cy="1981200"/>
            <a:chOff x="2880" y="1344"/>
            <a:chExt cx="2640" cy="1000"/>
          </a:xfrm>
        </p:grpSpPr>
        <p:pic>
          <p:nvPicPr>
            <p:cNvPr id="54277" name="Picture 8">
              <a:extLst>
                <a:ext uri="{FF2B5EF4-FFF2-40B4-BE49-F238E27FC236}">
                  <a16:creationId xmlns:a16="http://schemas.microsoft.com/office/drawing/2014/main" id="{8BBF10B9-FAA4-4CF1-838E-E6D0025D1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344"/>
              <a:ext cx="2016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8" name="Picture 9">
              <a:extLst>
                <a:ext uri="{FF2B5EF4-FFF2-40B4-BE49-F238E27FC236}">
                  <a16:creationId xmlns:a16="http://schemas.microsoft.com/office/drawing/2014/main" id="{9FC6A674-7E46-49E8-AC67-C5E6352EC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344"/>
              <a:ext cx="1056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>
            <a:extLst>
              <a:ext uri="{FF2B5EF4-FFF2-40B4-BE49-F238E27FC236}">
                <a16:creationId xmlns:a16="http://schemas.microsoft.com/office/drawing/2014/main" id="{EFFBCC90-B4E4-4824-876C-DFC075BF8D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57188" y="1285875"/>
            <a:ext cx="8286750" cy="46672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i="1"/>
              <a:t>边界类 </a:t>
            </a:r>
            <a:r>
              <a:rPr lang="zh-CN" altLang="en-US" b="1" kern="1200">
                <a:ea typeface="楷体_GB2312" pitchFamily="49" charset="-122"/>
              </a:rPr>
              <a:t>是</a:t>
            </a:r>
            <a:r>
              <a:rPr lang="zh-CN" altLang="en-US" b="1" kern="1200" dirty="0">
                <a:ea typeface="楷体_GB2312" pitchFamily="49" charset="-122"/>
              </a:rPr>
              <a:t>系统内部与系统外部的业务主角之间进行交互建模的类。边界类依赖于系统外部的环境，比如业务主角的操作习惯、外部的条件的限制等。它或者是系统为业务主角操作提供的一个</a:t>
            </a:r>
            <a:r>
              <a:rPr lang="en-US" altLang="zh-CN" b="1" kern="1200" dirty="0">
                <a:ea typeface="楷体_GB2312" pitchFamily="49" charset="-122"/>
              </a:rPr>
              <a:t>GUI</a:t>
            </a:r>
            <a:r>
              <a:rPr lang="zh-CN" altLang="en-US" b="1" kern="1200" dirty="0">
                <a:ea typeface="楷体_GB2312" pitchFamily="49" charset="-122"/>
              </a:rPr>
              <a:t>，或者系统与其他的系统之间进行一个交互的接口，所以当外部的</a:t>
            </a:r>
            <a:r>
              <a:rPr lang="en-US" altLang="zh-CN" b="1" kern="1200" dirty="0">
                <a:ea typeface="楷体_GB2312" pitchFamily="49" charset="-122"/>
              </a:rPr>
              <a:t>GUI</a:t>
            </a:r>
            <a:r>
              <a:rPr lang="zh-CN" altLang="en-US" b="1" kern="1200" dirty="0">
                <a:ea typeface="楷体_GB2312" pitchFamily="49" charset="-122"/>
              </a:rPr>
              <a:t>变化时，或者是通信协议有变化时，只需要修改边界类就可以了，不用再去修改控制类和实体类。业务主角通过它来与控制对象交互，实现用例的任务。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354C5B3A-9375-4EF8-A8C7-2B5B62D81FF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4375" y="1428750"/>
            <a:ext cx="7458075" cy="4524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一个系统可能会有多种边界类：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用户界面类 </a:t>
            </a:r>
            <a:r>
              <a:rPr lang="en-US" altLang="zh-CN"/>
              <a:t>- </a:t>
            </a:r>
            <a:r>
              <a:rPr lang="zh-CN" altLang="en-US"/>
              <a:t>帮助与系统用户进行通信的类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系统接口类 </a:t>
            </a:r>
            <a:r>
              <a:rPr lang="en-US" altLang="zh-CN"/>
              <a:t>- </a:t>
            </a:r>
            <a:r>
              <a:rPr lang="zh-CN" altLang="en-US"/>
              <a:t>帮助与其他系统进行通信的类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设备接口类 </a:t>
            </a:r>
            <a:r>
              <a:rPr lang="en-US" altLang="zh-CN"/>
              <a:t>- </a:t>
            </a:r>
            <a:r>
              <a:rPr lang="zh-CN" altLang="en-US"/>
              <a:t>为用来监测外部事件的设备（如传感器）提供接口的类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8">
            <a:extLst>
              <a:ext uri="{FF2B5EF4-FFF2-40B4-BE49-F238E27FC236}">
                <a16:creationId xmlns:a16="http://schemas.microsoft.com/office/drawing/2014/main" id="{A11CDDAA-0A04-4EA9-BBD6-4C469759E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5194A22F-02E6-4ABD-94F7-B7D191E2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943600"/>
            <a:ext cx="32766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边界类举例：银行系统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954" name="Rectangle 2">
            <a:extLst>
              <a:ext uri="{FF2B5EF4-FFF2-40B4-BE49-F238E27FC236}">
                <a16:creationId xmlns:a16="http://schemas.microsoft.com/office/drawing/2014/main" id="{2EE0273F-D640-4C5F-AB37-21725CC9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三种分析类——控制类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565B9FC-6BE5-469C-867B-90C7324C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控制类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control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体现应用程序的执行逻辑，协调其他类工作和控制总体流程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一般每个用例有一个控制类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控制类会向其他类发送消息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en-US" altLang="zh-CN">
              <a:solidFill>
                <a:schemeClr val="tx1"/>
              </a:solidFill>
              <a:ea typeface="楷体_GB2312" pitchFamily="49" charset="-122"/>
            </a:endParaRP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zh-CN" altLang="en-US">
              <a:solidFill>
                <a:schemeClr val="tx1"/>
              </a:solidFill>
              <a:ea typeface="楷体_GB2312" pitchFamily="49" charset="-122"/>
            </a:endParaRP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endParaRPr kumimoji="1" lang="zh-CN" altLang="en-US" sz="200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AD354C65-2D10-4771-A872-754E35B2254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67200"/>
            <a:ext cx="5181600" cy="2362200"/>
            <a:chOff x="3408" y="2208"/>
            <a:chExt cx="2108" cy="1027"/>
          </a:xfrm>
        </p:grpSpPr>
        <p:pic>
          <p:nvPicPr>
            <p:cNvPr id="58373" name="Picture 5">
              <a:extLst>
                <a:ext uri="{FF2B5EF4-FFF2-40B4-BE49-F238E27FC236}">
                  <a16:creationId xmlns:a16="http://schemas.microsoft.com/office/drawing/2014/main" id="{D03E469C-F9F4-4E04-82D5-A93936C45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208"/>
              <a:ext cx="1344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4" name="Picture 6">
              <a:extLst>
                <a:ext uri="{FF2B5EF4-FFF2-40B4-BE49-F238E27FC236}">
                  <a16:creationId xmlns:a16="http://schemas.microsoft.com/office/drawing/2014/main" id="{27F16BB2-72DE-4A56-86B3-30C718865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256"/>
              <a:ext cx="956" cy="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5AF4096A-C095-47B3-8A83-681F2D5281A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42875" y="571500"/>
            <a:ext cx="8610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控制类</a:t>
            </a:r>
            <a:r>
              <a:rPr lang="zh-CN" altLang="en-US"/>
              <a:t>用于对一个或几个用例所特有的控制行为进行建模，它描述的用例的业务逻辑的实现，控制类的设计与用例实现有着很大的关系。在有些情况下，一个用例可能对应多个控制类对象，或在一个控制类对象中对应着对个用例。它们之间没有固定的对应关系，而是根据具体情况进行分析判断，控制类有效将业务逻辑独立于实体数据和边界控制，专注于处理业务逻辑，控制类会将特有的操作和实体类分离，者有利于实体类的统一化和提高复用性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当业务主角通过边界类来执行用例的时候，产生一个控制类对象，在用例被执行完后，控制类对象会被销毁。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1">
            <a:extLst>
              <a:ext uri="{FF2B5EF4-FFF2-40B4-BE49-F238E27FC236}">
                <a16:creationId xmlns:a16="http://schemas.microsoft.com/office/drawing/2014/main" id="{BAE1F11D-F1B5-4D33-8783-632899B00E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57188" y="1285875"/>
            <a:ext cx="8610600" cy="4024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当然如果用例的逻辑较为简单，可以直接利用边界类来操作实体类，而不必再使用控制类。或者用例的逻辑较为固定，业务逻辑固定不会改变。也可以直接在边界类实现该逻辑。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>
            <a:extLst>
              <a:ext uri="{FF2B5EF4-FFF2-40B4-BE49-F238E27FC236}">
                <a16:creationId xmlns:a16="http://schemas.microsoft.com/office/drawing/2014/main" id="{D309E8BF-315A-4050-BE2F-EA3C1F49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本章内容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0D9798E-D102-48CE-8549-28691BC6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2725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</a:t>
            </a:r>
            <a:r>
              <a:rPr kumimoji="1" lang="en-US" altLang="zh-CN">
                <a:solidFill>
                  <a:schemeClr val="folHlink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表示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如何阅读类图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类的其他高级概念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如何绘制类图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folHlink"/>
                </a:solidFill>
                <a:ea typeface="楷体_GB2312" pitchFamily="49" charset="-122"/>
              </a:rPr>
              <a:t>类图的应用</a:t>
            </a:r>
          </a:p>
        </p:txBody>
      </p:sp>
      <p:pic>
        <p:nvPicPr>
          <p:cNvPr id="7172" name="Picture 4" descr="bg1">
            <a:extLst>
              <a:ext uri="{FF2B5EF4-FFF2-40B4-BE49-F238E27FC236}">
                <a16:creationId xmlns:a16="http://schemas.microsoft.com/office/drawing/2014/main" id="{22B87344-1454-475D-981E-A5D1FB5F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0" name="Rectangle 1026">
            <a:extLst>
              <a:ext uri="{FF2B5EF4-FFF2-40B4-BE49-F238E27FC236}">
                <a16:creationId xmlns:a16="http://schemas.microsoft.com/office/drawing/2014/main" id="{E3E2902A-7A44-4F48-9906-B6C8E98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三种分析类——实体类</a:t>
            </a:r>
          </a:p>
        </p:txBody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id="{EF0E13D3-1333-4214-8B34-8A1C76AF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9144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3716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实体类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entity</a:t>
            </a:r>
          </a:p>
          <a:p>
            <a:pPr lvl="2"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保存永久信息，最终可能映射到数据库中的表格和文件中</a:t>
            </a:r>
          </a:p>
        </p:txBody>
      </p:sp>
      <p:grpSp>
        <p:nvGrpSpPr>
          <p:cNvPr id="61444" name="Group 1034">
            <a:extLst>
              <a:ext uri="{FF2B5EF4-FFF2-40B4-BE49-F238E27FC236}">
                <a16:creationId xmlns:a16="http://schemas.microsoft.com/office/drawing/2014/main" id="{3CDE0B83-1362-497B-AF05-112F9BC3084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429000"/>
            <a:ext cx="4953000" cy="2133600"/>
            <a:chOff x="3408" y="3120"/>
            <a:chExt cx="2064" cy="1056"/>
          </a:xfrm>
        </p:grpSpPr>
        <p:pic>
          <p:nvPicPr>
            <p:cNvPr id="61445" name="Picture 1035">
              <a:extLst>
                <a:ext uri="{FF2B5EF4-FFF2-40B4-BE49-F238E27FC236}">
                  <a16:creationId xmlns:a16="http://schemas.microsoft.com/office/drawing/2014/main" id="{F462BDF3-0686-44BC-99AD-4CABF8CDE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3120"/>
              <a:ext cx="139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6" name="Picture 1036">
              <a:extLst>
                <a:ext uri="{FF2B5EF4-FFF2-40B4-BE49-F238E27FC236}">
                  <a16:creationId xmlns:a16="http://schemas.microsoft.com/office/drawing/2014/main" id="{1CEDDC20-48C6-4D01-9438-D89971DB7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3216"/>
              <a:ext cx="91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1">
            <a:extLst>
              <a:ext uri="{FF2B5EF4-FFF2-40B4-BE49-F238E27FC236}">
                <a16:creationId xmlns:a16="http://schemas.microsoft.com/office/drawing/2014/main" id="{73887F4B-25F9-4A7C-822C-E417D29C24C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4775" y="1285875"/>
            <a:ext cx="8824913" cy="4810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实体类</a:t>
            </a:r>
            <a:r>
              <a:rPr lang="zh-CN" altLang="en-US"/>
              <a:t>是用于对必须存储的信息和相关行为建模的类。实体对象（实体类的实例）用于保存和更新一些现象的有关信息，例如：事件、人员或者一些现实生活中的对象。实体类通常都是永久性的，它们所具有的属性和关系是长期需要的，有时甚至在系统的整个生存期都需要。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>
            <a:extLst>
              <a:ext uri="{FF2B5EF4-FFF2-40B4-BE49-F238E27FC236}">
                <a16:creationId xmlns:a16="http://schemas.microsoft.com/office/drawing/2014/main" id="{801629E3-F18E-4B88-8193-D055F450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数据库逻辑模型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ADECCFF-A595-4D60-8BE1-7F9EEF5B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从某种意义上说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中的类图是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E-R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图的超集，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E-R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图只针对存储的数据，而类图则在些基础上，增加了行为建模的能力。在使用类图来表示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E-R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模型时，要注意遵循以下策略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将表示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E-R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模型的类，用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UML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的标准构造型“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{persistent}”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来表示；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展开类的结构性细节，并且加强关联和多重性分析；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尽量消除循环关联、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n-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元关联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82" name="Rectangle 2">
            <a:extLst>
              <a:ext uri="{FF2B5EF4-FFF2-40B4-BE49-F238E27FC236}">
                <a16:creationId xmlns:a16="http://schemas.microsoft.com/office/drawing/2014/main" id="{A741F12C-B44A-4287-9006-3C5E046A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面向对象思想</a:t>
            </a:r>
          </a:p>
        </p:txBody>
      </p:sp>
      <p:pic>
        <p:nvPicPr>
          <p:cNvPr id="8195" name="Picture 13">
            <a:extLst>
              <a:ext uri="{FF2B5EF4-FFF2-40B4-BE49-F238E27FC236}">
                <a16:creationId xmlns:a16="http://schemas.microsoft.com/office/drawing/2014/main" id="{B1C96525-D2FA-48E9-84AE-22886497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4275"/>
            <a:ext cx="5495925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1">
            <a:extLst>
              <a:ext uri="{FF2B5EF4-FFF2-40B4-BE49-F238E27FC236}">
                <a16:creationId xmlns:a16="http://schemas.microsoft.com/office/drawing/2014/main" id="{4F303D9F-5A0A-4C33-87E9-CCA32396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924175"/>
            <a:ext cx="588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14">
            <a:extLst>
              <a:ext uri="{FF2B5EF4-FFF2-40B4-BE49-F238E27FC236}">
                <a16:creationId xmlns:a16="http://schemas.microsoft.com/office/drawing/2014/main" id="{0AF00F8B-34E4-4C01-BB82-05A5D8BA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3716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/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张三通过电子商务网站给李四送一个蛋糕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Rectangle 2">
            <a:extLst>
              <a:ext uri="{FF2B5EF4-FFF2-40B4-BE49-F238E27FC236}">
                <a16:creationId xmlns:a16="http://schemas.microsoft.com/office/drawing/2014/main" id="{7292FDCA-A7F4-42D3-9675-71F95CDA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面向对象思想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DBA592F-49FC-4BBF-AEF3-9B31A18C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708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每个对象都扮演了一个角色，并为其它成员提供特定的服务或执行特定的行为。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在面向对象世界中，行为的启动是通过将“消息”传递给对此行为负责的对象来完成的；同时还将伴随着执行要求附上相关的信息（参数）；而收到该消息的对象则会执行相应的“方法”来实现需求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用类和对象表示现实世界，用消息和方法来模拟现实世界的核心思想 </a:t>
            </a:r>
          </a:p>
        </p:txBody>
      </p:sp>
      <p:pic>
        <p:nvPicPr>
          <p:cNvPr id="9220" name="Picture 4" descr="bg1">
            <a:extLst>
              <a:ext uri="{FF2B5EF4-FFF2-40B4-BE49-F238E27FC236}">
                <a16:creationId xmlns:a16="http://schemas.microsoft.com/office/drawing/2014/main" id="{522DE239-06E2-4BA6-9119-0C62F6D8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35488"/>
            <a:ext cx="29718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>
            <a:extLst>
              <a:ext uri="{FF2B5EF4-FFF2-40B4-BE49-F238E27FC236}">
                <a16:creationId xmlns:a16="http://schemas.microsoft.com/office/drawing/2014/main" id="{4560938C-E4C9-4C43-A762-7B1472092EA2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973250" name="Rectangle 2">
            <a:extLst>
              <a:ext uri="{FF2B5EF4-FFF2-40B4-BE49-F238E27FC236}">
                <a16:creationId xmlns:a16="http://schemas.microsoft.com/office/drawing/2014/main" id="{4A5A8659-EA8D-4A51-B2E3-D902765A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示例类图</a:t>
            </a:r>
          </a:p>
        </p:txBody>
      </p:sp>
      <p:sp>
        <p:nvSpPr>
          <p:cNvPr id="10244" name="Rectangle 12">
            <a:extLst>
              <a:ext uri="{FF2B5EF4-FFF2-40B4-BE49-F238E27FC236}">
                <a16:creationId xmlns:a16="http://schemas.microsoft.com/office/drawing/2014/main" id="{5973D595-842D-4062-83A5-711AE2C7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4114800"/>
            <a:ext cx="28336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/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先看清有哪些类，然后看类之间的关系，并结合多重性来理解类图的结构特点以及各个属性和方法的含义 </a:t>
            </a:r>
          </a:p>
        </p:txBody>
      </p:sp>
      <p:sp>
        <p:nvSpPr>
          <p:cNvPr id="10245" name="Rectangle 13">
            <a:extLst>
              <a:ext uri="{FF2B5EF4-FFF2-40B4-BE49-F238E27FC236}">
                <a16:creationId xmlns:a16="http://schemas.microsoft.com/office/drawing/2014/main" id="{674EDA1E-D686-41E7-8E72-8BC7AB34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订货人</a:t>
            </a:r>
          </a:p>
        </p:txBody>
      </p:sp>
      <p:sp>
        <p:nvSpPr>
          <p:cNvPr id="10246" name="Rectangle 14">
            <a:extLst>
              <a:ext uri="{FF2B5EF4-FFF2-40B4-BE49-F238E27FC236}">
                <a16:creationId xmlns:a16="http://schemas.microsoft.com/office/drawing/2014/main" id="{E9CF1F32-7BA4-4EA3-8538-8B64A937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3528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商户</a:t>
            </a:r>
          </a:p>
        </p:txBody>
      </p:sp>
      <p:sp>
        <p:nvSpPr>
          <p:cNvPr id="10247" name="Rectangle 15">
            <a:extLst>
              <a:ext uri="{FF2B5EF4-FFF2-40B4-BE49-F238E27FC236}">
                <a16:creationId xmlns:a16="http://schemas.microsoft.com/office/drawing/2014/main" id="{00A62748-5B19-4055-93A4-CCA62BC3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257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商品</a:t>
            </a:r>
          </a:p>
        </p:txBody>
      </p:sp>
      <p:sp>
        <p:nvSpPr>
          <p:cNvPr id="10248" name="Rectangle 16">
            <a:extLst>
              <a:ext uri="{FF2B5EF4-FFF2-40B4-BE49-F238E27FC236}">
                <a16:creationId xmlns:a16="http://schemas.microsoft.com/office/drawing/2014/main" id="{EC9D8202-D740-4997-9054-FCBC853C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85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送货单</a:t>
            </a:r>
          </a:p>
        </p:txBody>
      </p:sp>
      <p:sp>
        <p:nvSpPr>
          <p:cNvPr id="10249" name="Rectangle 17">
            <a:extLst>
              <a:ext uri="{FF2B5EF4-FFF2-40B4-BE49-F238E27FC236}">
                <a16:creationId xmlns:a16="http://schemas.microsoft.com/office/drawing/2014/main" id="{2FB53AA4-E696-4C6D-AF60-77829A00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53000"/>
            <a:ext cx="114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订单明细</a:t>
            </a:r>
          </a:p>
          <a:p>
            <a:r>
              <a:rPr lang="zh-CN" altLang="en-US">
                <a:solidFill>
                  <a:schemeClr val="accent2"/>
                </a:solidFill>
              </a:rPr>
              <a:t>（订单项）</a:t>
            </a:r>
          </a:p>
        </p:txBody>
      </p:sp>
      <p:sp>
        <p:nvSpPr>
          <p:cNvPr id="10250" name="Rectangle 18">
            <a:extLst>
              <a:ext uri="{FF2B5EF4-FFF2-40B4-BE49-F238E27FC236}">
                <a16:creationId xmlns:a16="http://schemas.microsoft.com/office/drawing/2014/main" id="{6F77DC4F-147B-410E-A2C8-0681493D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订单头</a:t>
            </a:r>
          </a:p>
        </p:txBody>
      </p:sp>
      <p:sp>
        <p:nvSpPr>
          <p:cNvPr id="10251" name="Rectangle 19">
            <a:extLst>
              <a:ext uri="{FF2B5EF4-FFF2-40B4-BE49-F238E27FC236}">
                <a16:creationId xmlns:a16="http://schemas.microsoft.com/office/drawing/2014/main" id="{9A6C0867-23E7-480F-BCFB-A62B6144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收货人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22" name="Rectangle 2">
            <a:extLst>
              <a:ext uri="{FF2B5EF4-FFF2-40B4-BE49-F238E27FC236}">
                <a16:creationId xmlns:a16="http://schemas.microsoft.com/office/drawing/2014/main" id="{72EFAD4D-5224-45CE-B688-8C2EDA2C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读图过程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9392EC8-9AB9-48B4-B1DE-73B85DB6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1pPr>
            <a:lvl2pPr marL="742950" indent="-28575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2pPr>
            <a:lvl3pPr marL="11430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3pPr>
            <a:lvl4pPr marL="16002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4pPr>
            <a:lvl5pPr marL="2057400" indent="-228600"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66"/>
                </a:solidFill>
                <a:latin typeface="Times New Roman" panose="02020603050405020304" pitchFamily="18" charset="0"/>
                <a:ea typeface="华文琥珀" panose="020108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读出类：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图中共有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个类，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Customer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Consignee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DeliverOrder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Peddlery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Prodcut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endParaRPr kumimoji="1" lang="en-US" altLang="zh-CN" sz="1800">
              <a:solidFill>
                <a:schemeClr val="tx1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读出关系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：从图中关系最复杂（也就是线最密集）的类开始阅读，本图中最复杂的就是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类。</a:t>
            </a:r>
            <a:b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之间是组合关系，根据箭头的方向可知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包含了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OrderItem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。</a:t>
            </a:r>
            <a:b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</a:b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2）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类和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Customer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Consignee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DeliverOrder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是关联关系。也就是说，一个订单和客户、收货人、送货单是相关的。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新模版1">
  <a:themeElements>
    <a:clrScheme name="新模版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版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Times New Roman" pitchFamily="18" charset="0"/>
            <a:ea typeface="华文琥珀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Times New Roman" pitchFamily="18" charset="0"/>
            <a:ea typeface="华文琥珀" pitchFamily="2" charset="-122"/>
          </a:defRPr>
        </a:defPPr>
      </a:lstStyle>
    </a:lnDef>
  </a:objectDefaults>
  <a:extraClrSchemeLst>
    <a:extraClrScheme>
      <a:clrScheme name="新模版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版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版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10352</TotalTime>
  <Words>3348</Words>
  <Application>Microsoft Office PowerPoint</Application>
  <PresentationFormat>全屏显示(4:3)</PresentationFormat>
  <Paragraphs>266</Paragraphs>
  <Slides>52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Times New Roman</vt:lpstr>
      <vt:lpstr>华文琥珀</vt:lpstr>
      <vt:lpstr>Arial</vt:lpstr>
      <vt:lpstr>黑体</vt:lpstr>
      <vt:lpstr>宋体</vt:lpstr>
      <vt:lpstr>Wingdings</vt:lpstr>
      <vt:lpstr>楷体_GB2312</vt:lpstr>
      <vt:lpstr>华文新魏</vt:lpstr>
      <vt:lpstr>新模版1</vt:lpstr>
      <vt:lpstr>Microsoft Clip Gallery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思维动力工作室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</dc:title>
  <dc:subject>UML面向对象建模基础</dc:subject>
  <dc:creator>徐锋</dc:creator>
  <cp:lastModifiedBy>谭 九鼎</cp:lastModifiedBy>
  <cp:revision>1400</cp:revision>
  <cp:lastPrinted>2001-03-28T10:36:41Z</cp:lastPrinted>
  <dcterms:created xsi:type="dcterms:W3CDTF">2001-02-11T15:14:47Z</dcterms:created>
  <dcterms:modified xsi:type="dcterms:W3CDTF">2019-01-23T02:12:24Z</dcterms:modified>
</cp:coreProperties>
</file>