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99"/>
  </p:notesMasterIdLst>
  <p:handoutMasterIdLst>
    <p:handoutMasterId r:id="rId100"/>
  </p:handoutMasterIdLst>
  <p:sldIdLst>
    <p:sldId id="529" r:id="rId2"/>
    <p:sldId id="711" r:id="rId3"/>
    <p:sldId id="712" r:id="rId4"/>
    <p:sldId id="713" r:id="rId5"/>
    <p:sldId id="817" r:id="rId6"/>
    <p:sldId id="743" r:id="rId7"/>
    <p:sldId id="748" r:id="rId8"/>
    <p:sldId id="744" r:id="rId9"/>
    <p:sldId id="745" r:id="rId10"/>
    <p:sldId id="746" r:id="rId11"/>
    <p:sldId id="747" r:id="rId12"/>
    <p:sldId id="751" r:id="rId13"/>
    <p:sldId id="752" r:id="rId14"/>
    <p:sldId id="715" r:id="rId15"/>
    <p:sldId id="753" r:id="rId16"/>
    <p:sldId id="717" r:id="rId17"/>
    <p:sldId id="718" r:id="rId18"/>
    <p:sldId id="719" r:id="rId19"/>
    <p:sldId id="720" r:id="rId20"/>
    <p:sldId id="749" r:id="rId21"/>
    <p:sldId id="721" r:id="rId22"/>
    <p:sldId id="722" r:id="rId23"/>
    <p:sldId id="723" r:id="rId24"/>
    <p:sldId id="724" r:id="rId25"/>
    <p:sldId id="725" r:id="rId26"/>
    <p:sldId id="726" r:id="rId27"/>
    <p:sldId id="727" r:id="rId28"/>
    <p:sldId id="757" r:id="rId29"/>
    <p:sldId id="758" r:id="rId30"/>
    <p:sldId id="759" r:id="rId31"/>
    <p:sldId id="760" r:id="rId32"/>
    <p:sldId id="761" r:id="rId33"/>
    <p:sldId id="762" r:id="rId34"/>
    <p:sldId id="763" r:id="rId35"/>
    <p:sldId id="764" r:id="rId36"/>
    <p:sldId id="765" r:id="rId37"/>
    <p:sldId id="766" r:id="rId38"/>
    <p:sldId id="767" r:id="rId39"/>
    <p:sldId id="768" r:id="rId40"/>
    <p:sldId id="769" r:id="rId41"/>
    <p:sldId id="770" r:id="rId42"/>
    <p:sldId id="771" r:id="rId43"/>
    <p:sldId id="772" r:id="rId44"/>
    <p:sldId id="773" r:id="rId45"/>
    <p:sldId id="774" r:id="rId46"/>
    <p:sldId id="775" r:id="rId47"/>
    <p:sldId id="776" r:id="rId48"/>
    <p:sldId id="777" r:id="rId49"/>
    <p:sldId id="778" r:id="rId50"/>
    <p:sldId id="779" r:id="rId51"/>
    <p:sldId id="780" r:id="rId52"/>
    <p:sldId id="781" r:id="rId53"/>
    <p:sldId id="782" r:id="rId54"/>
    <p:sldId id="783" r:id="rId55"/>
    <p:sldId id="784" r:id="rId56"/>
    <p:sldId id="785" r:id="rId57"/>
    <p:sldId id="786" r:id="rId58"/>
    <p:sldId id="787" r:id="rId59"/>
    <p:sldId id="788" r:id="rId60"/>
    <p:sldId id="789" r:id="rId61"/>
    <p:sldId id="790" r:id="rId62"/>
    <p:sldId id="791" r:id="rId63"/>
    <p:sldId id="792" r:id="rId64"/>
    <p:sldId id="793" r:id="rId65"/>
    <p:sldId id="794" r:id="rId66"/>
    <p:sldId id="795" r:id="rId67"/>
    <p:sldId id="796" r:id="rId68"/>
    <p:sldId id="797" r:id="rId69"/>
    <p:sldId id="798" r:id="rId70"/>
    <p:sldId id="799" r:id="rId71"/>
    <p:sldId id="800" r:id="rId72"/>
    <p:sldId id="801" r:id="rId73"/>
    <p:sldId id="802" r:id="rId74"/>
    <p:sldId id="728" r:id="rId75"/>
    <p:sldId id="729" r:id="rId76"/>
    <p:sldId id="730" r:id="rId77"/>
    <p:sldId id="731" r:id="rId78"/>
    <p:sldId id="732" r:id="rId79"/>
    <p:sldId id="733" r:id="rId80"/>
    <p:sldId id="734" r:id="rId81"/>
    <p:sldId id="735" r:id="rId82"/>
    <p:sldId id="736" r:id="rId83"/>
    <p:sldId id="737" r:id="rId84"/>
    <p:sldId id="750" r:id="rId85"/>
    <p:sldId id="738" r:id="rId86"/>
    <p:sldId id="803" r:id="rId87"/>
    <p:sldId id="804" r:id="rId88"/>
    <p:sldId id="805" r:id="rId89"/>
    <p:sldId id="806" r:id="rId90"/>
    <p:sldId id="807" r:id="rId91"/>
    <p:sldId id="808" r:id="rId92"/>
    <p:sldId id="809" r:id="rId93"/>
    <p:sldId id="810" r:id="rId94"/>
    <p:sldId id="811" r:id="rId95"/>
    <p:sldId id="812" r:id="rId96"/>
    <p:sldId id="813" r:id="rId97"/>
    <p:sldId id="740" r:id="rId98"/>
  </p:sldIdLst>
  <p:sldSz cx="9144000" cy="6858000" type="screen4x3"/>
  <p:notesSz cx="6724650" cy="9774238"/>
  <p:defaultTextStyle>
    <a:defPPr>
      <a:defRPr lang="en-US"/>
    </a:defPPr>
    <a:lvl1pPr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5pPr>
    <a:lvl6pPr marL="22860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6pPr>
    <a:lvl7pPr marL="27432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7pPr>
    <a:lvl8pPr marL="32004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8pPr>
    <a:lvl9pPr marL="36576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8">
          <p15:clr>
            <a:srgbClr val="A4A3A4"/>
          </p15:clr>
        </p15:guide>
        <p15:guide id="2" pos="21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66"/>
    <a:srgbClr val="008080"/>
    <a:srgbClr val="00CC66"/>
    <a:srgbClr val="CC3300"/>
    <a:srgbClr val="D6D6D6"/>
    <a:srgbClr val="00FF99"/>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92419" autoAdjust="0"/>
  </p:normalViewPr>
  <p:slideViewPr>
    <p:cSldViewPr>
      <p:cViewPr varScale="1">
        <p:scale>
          <a:sx n="85" d="100"/>
          <a:sy n="85" d="100"/>
        </p:scale>
        <p:origin x="1114"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10902"/>
    </p:cViewPr>
  </p:sorterViewPr>
  <p:notesViewPr>
    <p:cSldViewPr>
      <p:cViewPr>
        <p:scale>
          <a:sx n="100" d="100"/>
          <a:sy n="100" d="100"/>
        </p:scale>
        <p:origin x="-906" y="696"/>
      </p:cViewPr>
      <p:guideLst>
        <p:guide orient="horz" pos="3078"/>
        <p:guide pos="211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slide" Target="slides/slide74.xml"/><Relationship Id="rId1" Type="http://schemas.openxmlformats.org/officeDocument/2006/relationships/slide" Target="slides/slide4.xml"/><Relationship Id="rId4"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4FDEEEF-D5C3-4B72-AEF6-60118B9318AC}"/>
              </a:ext>
            </a:extLst>
          </p:cNvPr>
          <p:cNvSpPr>
            <a:spLocks noGrp="1" noChangeArrowheads="1"/>
          </p:cNvSpPr>
          <p:nvPr>
            <p:ph type="hdr" sz="quarter"/>
          </p:nvPr>
        </p:nvSpPr>
        <p:spPr bwMode="auto">
          <a:xfrm>
            <a:off x="0" y="0"/>
            <a:ext cx="2914650" cy="488950"/>
          </a:xfrm>
          <a:prstGeom prst="rect">
            <a:avLst/>
          </a:prstGeom>
          <a:noFill/>
          <a:ln w="9525">
            <a:noFill/>
            <a:miter lim="800000"/>
            <a:headEnd/>
            <a:tailEnd/>
          </a:ln>
          <a:effectLst/>
        </p:spPr>
        <p:txBody>
          <a:bodyPr vert="horz" wrap="square" lIns="91803" tIns="45900" rIns="91803" bIns="45900" numCol="1" anchor="t"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zh-CN" altLang="en-US"/>
          </a:p>
        </p:txBody>
      </p:sp>
      <p:sp>
        <p:nvSpPr>
          <p:cNvPr id="5123" name="Rectangle 3">
            <a:extLst>
              <a:ext uri="{FF2B5EF4-FFF2-40B4-BE49-F238E27FC236}">
                <a16:creationId xmlns:a16="http://schemas.microsoft.com/office/drawing/2014/main" id="{FFF66CA4-4CFF-4816-B543-748D543EC630}"/>
              </a:ext>
            </a:extLst>
          </p:cNvPr>
          <p:cNvSpPr>
            <a:spLocks noGrp="1" noChangeArrowheads="1"/>
          </p:cNvSpPr>
          <p:nvPr>
            <p:ph type="dt" sz="quarter" idx="1"/>
          </p:nvPr>
        </p:nvSpPr>
        <p:spPr bwMode="auto">
          <a:xfrm>
            <a:off x="3810000" y="0"/>
            <a:ext cx="2914650" cy="488950"/>
          </a:xfrm>
          <a:prstGeom prst="rect">
            <a:avLst/>
          </a:prstGeom>
          <a:noFill/>
          <a:ln w="9525">
            <a:noFill/>
            <a:miter lim="800000"/>
            <a:headEnd/>
            <a:tailEnd/>
          </a:ln>
          <a:effectLst/>
        </p:spPr>
        <p:txBody>
          <a:bodyPr vert="horz" wrap="square" lIns="91803" tIns="45900" rIns="91803" bIns="45900" numCol="1" anchor="t" anchorCtr="0" compatLnSpc="1">
            <a:prstTxWarp prst="textNoShape">
              <a:avLst/>
            </a:prstTxWarp>
          </a:bodyPr>
          <a:lstStyle>
            <a:lvl1pPr algn="r" defTabSz="919163" eaLnBrk="1" hangingPunct="1">
              <a:defRPr kumimoji="1" sz="1200">
                <a:solidFill>
                  <a:schemeClr val="tx1"/>
                </a:solidFill>
                <a:ea typeface="宋体" pitchFamily="2" charset="-122"/>
              </a:defRPr>
            </a:lvl1pPr>
          </a:lstStyle>
          <a:p>
            <a:pPr>
              <a:defRPr/>
            </a:pPr>
            <a:endParaRPr lang="en-US" altLang="zh-CN"/>
          </a:p>
        </p:txBody>
      </p:sp>
      <p:sp>
        <p:nvSpPr>
          <p:cNvPr id="5124" name="Rectangle 4">
            <a:extLst>
              <a:ext uri="{FF2B5EF4-FFF2-40B4-BE49-F238E27FC236}">
                <a16:creationId xmlns:a16="http://schemas.microsoft.com/office/drawing/2014/main" id="{427BAD25-52EA-45BA-B2A5-C88FA578200F}"/>
              </a:ext>
            </a:extLst>
          </p:cNvPr>
          <p:cNvSpPr>
            <a:spLocks noGrp="1" noChangeArrowheads="1"/>
          </p:cNvSpPr>
          <p:nvPr>
            <p:ph type="ftr" sz="quarter" idx="2"/>
          </p:nvPr>
        </p:nvSpPr>
        <p:spPr bwMode="auto">
          <a:xfrm>
            <a:off x="0" y="9285288"/>
            <a:ext cx="2914650" cy="488950"/>
          </a:xfrm>
          <a:prstGeom prst="rect">
            <a:avLst/>
          </a:prstGeom>
          <a:noFill/>
          <a:ln w="9525">
            <a:noFill/>
            <a:miter lim="800000"/>
            <a:headEnd/>
            <a:tailEnd/>
          </a:ln>
          <a:effectLst/>
        </p:spPr>
        <p:txBody>
          <a:bodyPr vert="horz" wrap="square" lIns="91803" tIns="45900" rIns="91803" bIns="45900" numCol="1" anchor="b"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08345EE-E9EC-4A68-A3DC-FDF68682DA34}"/>
              </a:ext>
            </a:extLst>
          </p:cNvPr>
          <p:cNvSpPr>
            <a:spLocks noGrp="1" noChangeArrowheads="1"/>
          </p:cNvSpPr>
          <p:nvPr>
            <p:ph type="hdr" sz="quarter"/>
          </p:nvPr>
        </p:nvSpPr>
        <p:spPr bwMode="auto">
          <a:xfrm>
            <a:off x="0" y="0"/>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zh-CN" altLang="en-US"/>
          </a:p>
        </p:txBody>
      </p:sp>
      <p:sp>
        <p:nvSpPr>
          <p:cNvPr id="19459" name="Rectangle 3">
            <a:extLst>
              <a:ext uri="{FF2B5EF4-FFF2-40B4-BE49-F238E27FC236}">
                <a16:creationId xmlns:a16="http://schemas.microsoft.com/office/drawing/2014/main" id="{AFBF77FA-C146-46BE-A09B-C3D30070A286}"/>
              </a:ext>
            </a:extLst>
          </p:cNvPr>
          <p:cNvSpPr>
            <a:spLocks noGrp="1" noChangeArrowheads="1"/>
          </p:cNvSpPr>
          <p:nvPr>
            <p:ph type="dt" idx="1"/>
          </p:nvPr>
        </p:nvSpPr>
        <p:spPr bwMode="auto">
          <a:xfrm>
            <a:off x="3810000" y="0"/>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lvl1pPr algn="r" defTabSz="919163" eaLnBrk="1" hangingPunct="1">
              <a:defRPr kumimoji="1" sz="1200">
                <a:solidFill>
                  <a:schemeClr val="tx1"/>
                </a:solidFill>
                <a:ea typeface="宋体" pitchFamily="2" charset="-122"/>
              </a:defRPr>
            </a:lvl1pPr>
          </a:lstStyle>
          <a:p>
            <a:pPr>
              <a:defRPr/>
            </a:pPr>
            <a:endParaRPr lang="en-US" altLang="zh-CN"/>
          </a:p>
        </p:txBody>
      </p:sp>
      <p:sp>
        <p:nvSpPr>
          <p:cNvPr id="102404" name="Rectangle 4">
            <a:extLst>
              <a:ext uri="{FF2B5EF4-FFF2-40B4-BE49-F238E27FC236}">
                <a16:creationId xmlns:a16="http://schemas.microsoft.com/office/drawing/2014/main" id="{69430FDE-C0E5-44F9-B339-C19BD7A208C4}"/>
              </a:ext>
            </a:extLst>
          </p:cNvPr>
          <p:cNvSpPr>
            <a:spLocks noChangeArrowheads="1" noTextEdit="1"/>
          </p:cNvSpPr>
          <p:nvPr>
            <p:ph type="sldImg" idx="2"/>
          </p:nvPr>
        </p:nvSpPr>
        <p:spPr bwMode="auto">
          <a:xfrm>
            <a:off x="919163"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A460A6B6-0730-4C85-87DA-7701914CF603}"/>
              </a:ext>
            </a:extLst>
          </p:cNvPr>
          <p:cNvSpPr>
            <a:spLocks noGrp="1" noChangeArrowheads="1"/>
          </p:cNvSpPr>
          <p:nvPr>
            <p:ph type="body" sz="quarter" idx="3"/>
          </p:nvPr>
        </p:nvSpPr>
        <p:spPr bwMode="auto">
          <a:xfrm>
            <a:off x="900113" y="4641850"/>
            <a:ext cx="4924425" cy="4398963"/>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a:extLst>
              <a:ext uri="{FF2B5EF4-FFF2-40B4-BE49-F238E27FC236}">
                <a16:creationId xmlns:a16="http://schemas.microsoft.com/office/drawing/2014/main" id="{4F7A6506-B3E0-4F95-8A04-309489CB8B5A}"/>
              </a:ext>
            </a:extLst>
          </p:cNvPr>
          <p:cNvSpPr>
            <a:spLocks noGrp="1" noChangeArrowheads="1"/>
          </p:cNvSpPr>
          <p:nvPr>
            <p:ph type="ftr" sz="quarter" idx="4"/>
          </p:nvPr>
        </p:nvSpPr>
        <p:spPr bwMode="auto">
          <a:xfrm>
            <a:off x="0" y="9285288"/>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b"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en-US" altLang="zh-CN"/>
          </a:p>
        </p:txBody>
      </p:sp>
      <p:sp>
        <p:nvSpPr>
          <p:cNvPr id="19463" name="Rectangle 7">
            <a:extLst>
              <a:ext uri="{FF2B5EF4-FFF2-40B4-BE49-F238E27FC236}">
                <a16:creationId xmlns:a16="http://schemas.microsoft.com/office/drawing/2014/main" id="{54C8C05A-AC4E-40B3-80BF-31260CF52DB0}"/>
              </a:ext>
            </a:extLst>
          </p:cNvPr>
          <p:cNvSpPr>
            <a:spLocks noGrp="1" noChangeArrowheads="1"/>
          </p:cNvSpPr>
          <p:nvPr>
            <p:ph type="sldNum" sz="quarter" idx="5"/>
          </p:nvPr>
        </p:nvSpPr>
        <p:spPr bwMode="auto">
          <a:xfrm>
            <a:off x="3810000" y="9285288"/>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b" anchorCtr="0" compatLnSpc="1">
            <a:prstTxWarp prst="textNoShape">
              <a:avLst/>
            </a:prstTxWarp>
          </a:bodyPr>
          <a:lstStyle>
            <a:lvl1pPr algn="r" defTabSz="919163" eaLnBrk="1" hangingPunct="1">
              <a:defRPr kumimoji="1" sz="1200">
                <a:solidFill>
                  <a:schemeClr val="tx1"/>
                </a:solidFill>
                <a:ea typeface="宋体" panose="02010600030101010101" pitchFamily="2" charset="-122"/>
              </a:defRPr>
            </a:lvl1pPr>
          </a:lstStyle>
          <a:p>
            <a:fld id="{FDEE653B-5248-4740-B811-4B936677BF4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DF604924-626A-4210-9C60-812DF2202E58}"/>
              </a:ext>
            </a:extLst>
          </p:cNvPr>
          <p:cNvSpPr>
            <a:spLocks noGrp="1" noRot="1" noChangeAspect="1" noTextEdit="1"/>
          </p:cNvSpPr>
          <p:nvPr>
            <p:ph type="sldImg"/>
          </p:nvPr>
        </p:nvSpPr>
        <p:spPr>
          <a:ln/>
        </p:spPr>
      </p:sp>
      <p:sp>
        <p:nvSpPr>
          <p:cNvPr id="103427" name="备注占位符 2">
            <a:extLst>
              <a:ext uri="{FF2B5EF4-FFF2-40B4-BE49-F238E27FC236}">
                <a16:creationId xmlns:a16="http://schemas.microsoft.com/office/drawing/2014/main" id="{EB7E0A7B-2F20-4D38-8243-815BA439876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latin typeface="Arial" panose="020B0604020202020204" pitchFamily="34" charset="0"/>
            </a:endParaRPr>
          </a:p>
        </p:txBody>
      </p:sp>
      <p:sp>
        <p:nvSpPr>
          <p:cNvPr id="103428" name="灯片编号占位符 3">
            <a:extLst>
              <a:ext uri="{FF2B5EF4-FFF2-40B4-BE49-F238E27FC236}">
                <a16:creationId xmlns:a16="http://schemas.microsoft.com/office/drawing/2014/main" id="{C0D9778D-CC49-4B27-B4CB-71CD414BEA3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9163">
              <a:defRPr sz="2400">
                <a:solidFill>
                  <a:srgbClr val="FFCC66"/>
                </a:solidFill>
                <a:latin typeface="Times New Roman" panose="02020603050405020304" pitchFamily="18" charset="0"/>
                <a:ea typeface="华文琥珀" panose="02010800040101010101" pitchFamily="2" charset="-122"/>
              </a:defRPr>
            </a:lvl1pPr>
            <a:lvl2pPr marL="742950" indent="-285750" defTabSz="919163">
              <a:defRPr sz="2400">
                <a:solidFill>
                  <a:srgbClr val="FFCC66"/>
                </a:solidFill>
                <a:latin typeface="Times New Roman" panose="02020603050405020304" pitchFamily="18" charset="0"/>
                <a:ea typeface="华文琥珀" panose="02010800040101010101" pitchFamily="2" charset="-122"/>
              </a:defRPr>
            </a:lvl2pPr>
            <a:lvl3pPr marL="1143000" indent="-228600" defTabSz="919163">
              <a:defRPr sz="2400">
                <a:solidFill>
                  <a:srgbClr val="FFCC66"/>
                </a:solidFill>
                <a:latin typeface="Times New Roman" panose="02020603050405020304" pitchFamily="18" charset="0"/>
                <a:ea typeface="华文琥珀" panose="02010800040101010101" pitchFamily="2" charset="-122"/>
              </a:defRPr>
            </a:lvl3pPr>
            <a:lvl4pPr marL="1600200" indent="-228600" defTabSz="919163">
              <a:defRPr sz="2400">
                <a:solidFill>
                  <a:srgbClr val="FFCC66"/>
                </a:solidFill>
                <a:latin typeface="Times New Roman" panose="02020603050405020304" pitchFamily="18" charset="0"/>
                <a:ea typeface="华文琥珀" panose="02010800040101010101" pitchFamily="2" charset="-122"/>
              </a:defRPr>
            </a:lvl4pPr>
            <a:lvl5pPr marL="2057400" indent="-228600" defTabSz="919163">
              <a:defRPr sz="2400">
                <a:solidFill>
                  <a:srgbClr val="FFCC66"/>
                </a:solidFill>
                <a:latin typeface="Times New Roman" panose="02020603050405020304" pitchFamily="18" charset="0"/>
                <a:ea typeface="华文琥珀" panose="02010800040101010101" pitchFamily="2" charset="-122"/>
              </a:defRPr>
            </a:lvl5pPr>
            <a:lvl6pPr marL="25146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fld id="{1B783AF4-AD20-464E-BB11-4E97CCC25070}" type="slidenum">
              <a:rPr lang="en-US" altLang="zh-CN" sz="1200">
                <a:solidFill>
                  <a:schemeClr val="tx1"/>
                </a:solidFill>
                <a:latin typeface="Arial" panose="020B0604020202020204" pitchFamily="34" charset="0"/>
                <a:ea typeface="宋体" panose="02010600030101010101" pitchFamily="2" charset="-122"/>
              </a:rPr>
              <a:pPr/>
              <a:t>66</a:t>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CFC2E734-D606-46D2-90C3-5BC3B951D66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9163">
              <a:defRPr sz="2400">
                <a:solidFill>
                  <a:srgbClr val="FFCC66"/>
                </a:solidFill>
                <a:latin typeface="Times New Roman" panose="02020603050405020304" pitchFamily="18" charset="0"/>
                <a:ea typeface="华文琥珀" panose="02010800040101010101" pitchFamily="2" charset="-122"/>
              </a:defRPr>
            </a:lvl1pPr>
            <a:lvl2pPr marL="742950" indent="-285750" defTabSz="919163">
              <a:defRPr sz="2400">
                <a:solidFill>
                  <a:srgbClr val="FFCC66"/>
                </a:solidFill>
                <a:latin typeface="Times New Roman" panose="02020603050405020304" pitchFamily="18" charset="0"/>
                <a:ea typeface="华文琥珀" panose="02010800040101010101" pitchFamily="2" charset="-122"/>
              </a:defRPr>
            </a:lvl2pPr>
            <a:lvl3pPr marL="1143000" indent="-228600" defTabSz="919163">
              <a:defRPr sz="2400">
                <a:solidFill>
                  <a:srgbClr val="FFCC66"/>
                </a:solidFill>
                <a:latin typeface="Times New Roman" panose="02020603050405020304" pitchFamily="18" charset="0"/>
                <a:ea typeface="华文琥珀" panose="02010800040101010101" pitchFamily="2" charset="-122"/>
              </a:defRPr>
            </a:lvl3pPr>
            <a:lvl4pPr marL="1600200" indent="-228600" defTabSz="919163">
              <a:defRPr sz="2400">
                <a:solidFill>
                  <a:srgbClr val="FFCC66"/>
                </a:solidFill>
                <a:latin typeface="Times New Roman" panose="02020603050405020304" pitchFamily="18" charset="0"/>
                <a:ea typeface="华文琥珀" panose="02010800040101010101" pitchFamily="2" charset="-122"/>
              </a:defRPr>
            </a:lvl4pPr>
            <a:lvl5pPr marL="2057400" indent="-228600" defTabSz="919163">
              <a:defRPr sz="2400">
                <a:solidFill>
                  <a:srgbClr val="FFCC66"/>
                </a:solidFill>
                <a:latin typeface="Times New Roman" panose="02020603050405020304" pitchFamily="18" charset="0"/>
                <a:ea typeface="华文琥珀" panose="02010800040101010101" pitchFamily="2" charset="-122"/>
              </a:defRPr>
            </a:lvl5pPr>
            <a:lvl6pPr marL="25146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fld id="{B2C88A7B-F830-4063-A1CB-CC7A6B24B7B5}" type="slidenum">
              <a:rPr lang="en-US" altLang="zh-CN" sz="1200">
                <a:solidFill>
                  <a:schemeClr val="tx1"/>
                </a:solidFill>
                <a:latin typeface="Arial" panose="020B0604020202020204" pitchFamily="34" charset="0"/>
                <a:ea typeface="宋体" panose="02010600030101010101" pitchFamily="2" charset="-122"/>
              </a:rPr>
              <a:pPr/>
              <a:t>68</a:t>
            </a:fld>
            <a:endParaRPr lang="en-US" altLang="zh-CN" sz="1200">
              <a:solidFill>
                <a:schemeClr val="tx1"/>
              </a:solidFill>
              <a:latin typeface="Arial" panose="020B0604020202020204" pitchFamily="34" charset="0"/>
              <a:ea typeface="宋体" panose="02010600030101010101" pitchFamily="2" charset="-122"/>
            </a:endParaRPr>
          </a:p>
        </p:txBody>
      </p:sp>
      <p:sp>
        <p:nvSpPr>
          <p:cNvPr id="104451" name="Rectangle 2">
            <a:extLst>
              <a:ext uri="{FF2B5EF4-FFF2-40B4-BE49-F238E27FC236}">
                <a16:creationId xmlns:a16="http://schemas.microsoft.com/office/drawing/2014/main" id="{4A4F5EF5-BA8E-4EC9-8346-B23984BA1931}"/>
              </a:ext>
            </a:extLst>
          </p:cNvPr>
          <p:cNvSpPr>
            <a:spLocks noRot="1" noChangeArrowheads="1" noTextEdit="1"/>
          </p:cNvSpPr>
          <p:nvPr>
            <p:ph type="sldImg"/>
          </p:nvPr>
        </p:nvSpPr>
        <p:spPr>
          <a:ln/>
        </p:spPr>
      </p:sp>
      <p:sp>
        <p:nvSpPr>
          <p:cNvPr id="104452" name="Rectangle 3">
            <a:extLst>
              <a:ext uri="{FF2B5EF4-FFF2-40B4-BE49-F238E27FC236}">
                <a16:creationId xmlns:a16="http://schemas.microsoft.com/office/drawing/2014/main" id="{2C3ED12B-31DE-46E2-9D63-0AE0719048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b="1">
                <a:latin typeface="Arial" panose="020B0604020202020204" pitchFamily="34" charset="0"/>
              </a:rPr>
              <a:t>扩展用例为基用例添加新的行为，扩展用例可以访问基用例的属性，因此它能根据基用例中扩展点的当前状态来判断是否执行自己。</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5F96E6BE-8B36-44F2-BF0C-BDCA341715D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9163">
              <a:defRPr sz="2400">
                <a:solidFill>
                  <a:srgbClr val="FFCC66"/>
                </a:solidFill>
                <a:latin typeface="Times New Roman" panose="02020603050405020304" pitchFamily="18" charset="0"/>
                <a:ea typeface="华文琥珀" panose="02010800040101010101" pitchFamily="2" charset="-122"/>
              </a:defRPr>
            </a:lvl1pPr>
            <a:lvl2pPr marL="742950" indent="-285750" defTabSz="919163">
              <a:defRPr sz="2400">
                <a:solidFill>
                  <a:srgbClr val="FFCC66"/>
                </a:solidFill>
                <a:latin typeface="Times New Roman" panose="02020603050405020304" pitchFamily="18" charset="0"/>
                <a:ea typeface="华文琥珀" panose="02010800040101010101" pitchFamily="2" charset="-122"/>
              </a:defRPr>
            </a:lvl2pPr>
            <a:lvl3pPr marL="1143000" indent="-228600" defTabSz="919163">
              <a:defRPr sz="2400">
                <a:solidFill>
                  <a:srgbClr val="FFCC66"/>
                </a:solidFill>
                <a:latin typeface="Times New Roman" panose="02020603050405020304" pitchFamily="18" charset="0"/>
                <a:ea typeface="华文琥珀" panose="02010800040101010101" pitchFamily="2" charset="-122"/>
              </a:defRPr>
            </a:lvl3pPr>
            <a:lvl4pPr marL="1600200" indent="-228600" defTabSz="919163">
              <a:defRPr sz="2400">
                <a:solidFill>
                  <a:srgbClr val="FFCC66"/>
                </a:solidFill>
                <a:latin typeface="Times New Roman" panose="02020603050405020304" pitchFamily="18" charset="0"/>
                <a:ea typeface="华文琥珀" panose="02010800040101010101" pitchFamily="2" charset="-122"/>
              </a:defRPr>
            </a:lvl4pPr>
            <a:lvl5pPr marL="2057400" indent="-228600" defTabSz="919163">
              <a:defRPr sz="2400">
                <a:solidFill>
                  <a:srgbClr val="FFCC66"/>
                </a:solidFill>
                <a:latin typeface="Times New Roman" panose="02020603050405020304" pitchFamily="18" charset="0"/>
                <a:ea typeface="华文琥珀" panose="02010800040101010101" pitchFamily="2" charset="-122"/>
              </a:defRPr>
            </a:lvl5pPr>
            <a:lvl6pPr marL="25146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fld id="{6AEAC52D-4F00-4AD5-BA3C-C1A022B2BA3B}" type="slidenum">
              <a:rPr lang="en-US" altLang="zh-CN" sz="1200">
                <a:solidFill>
                  <a:schemeClr val="tx1"/>
                </a:solidFill>
                <a:latin typeface="Arial" panose="020B0604020202020204" pitchFamily="34" charset="0"/>
                <a:ea typeface="宋体" panose="02010600030101010101" pitchFamily="2" charset="-122"/>
              </a:rPr>
              <a:pPr/>
              <a:t>71</a:t>
            </a:fld>
            <a:endParaRPr lang="en-US" altLang="zh-CN" sz="1200">
              <a:solidFill>
                <a:schemeClr val="tx1"/>
              </a:solidFill>
              <a:latin typeface="Arial" panose="020B0604020202020204" pitchFamily="34" charset="0"/>
              <a:ea typeface="宋体" panose="02010600030101010101" pitchFamily="2" charset="-122"/>
            </a:endParaRPr>
          </a:p>
        </p:txBody>
      </p:sp>
      <p:sp>
        <p:nvSpPr>
          <p:cNvPr id="105475" name="Rectangle 2">
            <a:extLst>
              <a:ext uri="{FF2B5EF4-FFF2-40B4-BE49-F238E27FC236}">
                <a16:creationId xmlns:a16="http://schemas.microsoft.com/office/drawing/2014/main" id="{54DEF016-47B6-465F-8CDE-0031B987964B}"/>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8397B38D-AD63-4F7C-951F-4057E3523E3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latin typeface="Arial" panose="020B0604020202020204" pitchFamily="34" charset="0"/>
              </a:rPr>
              <a:t>在这里，银行柜台存款和</a:t>
            </a:r>
            <a:r>
              <a:rPr lang="en-US" altLang="zh-CN">
                <a:latin typeface="Arial" panose="020B0604020202020204" pitchFamily="34" charset="0"/>
              </a:rPr>
              <a:t>ATM</a:t>
            </a:r>
            <a:r>
              <a:rPr lang="zh-CN" altLang="en-US">
                <a:latin typeface="Arial" panose="020B0604020202020204" pitchFamily="34" charset="0"/>
              </a:rPr>
              <a:t>机存款都是存款的一种特殊方式，因此“存款”为父用例，“银行柜台存款”和“</a:t>
            </a:r>
            <a:r>
              <a:rPr lang="en-US" altLang="zh-CN">
                <a:latin typeface="Arial" panose="020B0604020202020204" pitchFamily="34" charset="0"/>
              </a:rPr>
              <a:t>ATM</a:t>
            </a:r>
            <a:r>
              <a:rPr lang="zh-CN" altLang="en-US">
                <a:latin typeface="Arial" panose="020B0604020202020204" pitchFamily="34" charset="0"/>
              </a:rPr>
              <a:t>机存款”为子用例。</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52C34964-9ACF-4BB4-BF95-1789C614EAE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9163">
              <a:defRPr sz="2400">
                <a:solidFill>
                  <a:srgbClr val="FFCC66"/>
                </a:solidFill>
                <a:latin typeface="Times New Roman" panose="02020603050405020304" pitchFamily="18" charset="0"/>
                <a:ea typeface="华文琥珀" panose="02010800040101010101" pitchFamily="2" charset="-122"/>
              </a:defRPr>
            </a:lvl1pPr>
            <a:lvl2pPr marL="742950" indent="-285750" defTabSz="919163">
              <a:defRPr sz="2400">
                <a:solidFill>
                  <a:srgbClr val="FFCC66"/>
                </a:solidFill>
                <a:latin typeface="Times New Roman" panose="02020603050405020304" pitchFamily="18" charset="0"/>
                <a:ea typeface="华文琥珀" panose="02010800040101010101" pitchFamily="2" charset="-122"/>
              </a:defRPr>
            </a:lvl2pPr>
            <a:lvl3pPr marL="1143000" indent="-228600" defTabSz="919163">
              <a:defRPr sz="2400">
                <a:solidFill>
                  <a:srgbClr val="FFCC66"/>
                </a:solidFill>
                <a:latin typeface="Times New Roman" panose="02020603050405020304" pitchFamily="18" charset="0"/>
                <a:ea typeface="华文琥珀" panose="02010800040101010101" pitchFamily="2" charset="-122"/>
              </a:defRPr>
            </a:lvl3pPr>
            <a:lvl4pPr marL="1600200" indent="-228600" defTabSz="919163">
              <a:defRPr sz="2400">
                <a:solidFill>
                  <a:srgbClr val="FFCC66"/>
                </a:solidFill>
                <a:latin typeface="Times New Roman" panose="02020603050405020304" pitchFamily="18" charset="0"/>
                <a:ea typeface="华文琥珀" panose="02010800040101010101" pitchFamily="2" charset="-122"/>
              </a:defRPr>
            </a:lvl4pPr>
            <a:lvl5pPr marL="2057400" indent="-228600" defTabSz="919163">
              <a:defRPr sz="2400">
                <a:solidFill>
                  <a:srgbClr val="FFCC66"/>
                </a:solidFill>
                <a:latin typeface="Times New Roman" panose="02020603050405020304" pitchFamily="18" charset="0"/>
                <a:ea typeface="华文琥珀" panose="02010800040101010101" pitchFamily="2" charset="-122"/>
              </a:defRPr>
            </a:lvl5pPr>
            <a:lvl6pPr marL="25146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fld id="{1A1C5353-12BA-418D-ACDA-BEA93FD17E0D}" type="slidenum">
              <a:rPr lang="en-US" altLang="zh-CN" sz="1200">
                <a:solidFill>
                  <a:schemeClr val="tx1"/>
                </a:solidFill>
                <a:latin typeface="Arial" panose="020B0604020202020204" pitchFamily="34" charset="0"/>
                <a:ea typeface="宋体" panose="02010600030101010101" pitchFamily="2" charset="-122"/>
              </a:rPr>
              <a:pPr/>
              <a:t>93</a:t>
            </a:fld>
            <a:endParaRPr lang="en-US" altLang="zh-CN" sz="1200">
              <a:solidFill>
                <a:schemeClr val="tx1"/>
              </a:solidFill>
              <a:latin typeface="Arial" panose="020B0604020202020204" pitchFamily="34" charset="0"/>
              <a:ea typeface="宋体" panose="02010600030101010101" pitchFamily="2" charset="-122"/>
            </a:endParaRPr>
          </a:p>
        </p:txBody>
      </p:sp>
      <p:sp>
        <p:nvSpPr>
          <p:cNvPr id="106499" name="Rectangle 2">
            <a:extLst>
              <a:ext uri="{FF2B5EF4-FFF2-40B4-BE49-F238E27FC236}">
                <a16:creationId xmlns:a16="http://schemas.microsoft.com/office/drawing/2014/main" id="{10D47120-7CCF-410A-A45B-111B470B0D73}"/>
              </a:ext>
            </a:extLst>
          </p:cNvPr>
          <p:cNvSpPr>
            <a:spLocks noRot="1" noChangeArrowheads="1" noTextEdit="1"/>
          </p:cNvSpPr>
          <p:nvPr>
            <p:ph type="sldImg"/>
          </p:nvPr>
        </p:nvSpPr>
        <p:spPr>
          <a:ln/>
        </p:spPr>
      </p:sp>
      <p:sp>
        <p:nvSpPr>
          <p:cNvPr id="201731" name="Rectangle 3">
            <a:extLst>
              <a:ext uri="{FF2B5EF4-FFF2-40B4-BE49-F238E27FC236}">
                <a16:creationId xmlns:a16="http://schemas.microsoft.com/office/drawing/2014/main" id="{9A2F9639-355A-419C-80BA-B7D17771451F}"/>
              </a:ext>
            </a:extLst>
          </p:cNvPr>
          <p:cNvSpPr>
            <a:spLocks noGrp="1" noChangeArrowheads="1"/>
          </p:cNvSpPr>
          <p:nvPr>
            <p:ph type="body" idx="1"/>
          </p:nvPr>
        </p:nvSpPr>
        <p:spPr/>
        <p:txBody>
          <a:bodyPr/>
          <a:lstStyle/>
          <a:p>
            <a:pPr eaLnBrk="1" hangingPunct="1">
              <a:defRPr/>
            </a:pPr>
            <a:r>
              <a:rPr lang="zh-CN" altLang="en-US" sz="600">
                <a:effectLst>
                  <a:outerShdw blurRad="38100" dist="38100" dir="2700000" algn="tl">
                    <a:srgbClr val="C0C0C0"/>
                  </a:outerShdw>
                </a:effectLst>
              </a:rPr>
              <a:t>系统管理员直接参与的用例为登录、找回密码、查看班级基本信息、删除班级基本信息、修改班级基本信息和录入班级基本信息。校领导直接参与用例登录、找回密码和查看班级基本信息。当登录过程中发生忘记密码的情况，就需要使用找回密码的功能来找回密码，而在正常情况下用不到找回密码这个功能所以用例找回密码”和用例登录之间是扩展关系。</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77C6AB2-BCB7-468C-85BD-47203154F3C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9163">
              <a:defRPr sz="2400">
                <a:solidFill>
                  <a:srgbClr val="FFCC66"/>
                </a:solidFill>
                <a:latin typeface="Times New Roman" panose="02020603050405020304" pitchFamily="18" charset="0"/>
                <a:ea typeface="华文琥珀" panose="02010800040101010101" pitchFamily="2" charset="-122"/>
              </a:defRPr>
            </a:lvl1pPr>
            <a:lvl2pPr marL="742950" indent="-285750" defTabSz="919163">
              <a:defRPr sz="2400">
                <a:solidFill>
                  <a:srgbClr val="FFCC66"/>
                </a:solidFill>
                <a:latin typeface="Times New Roman" panose="02020603050405020304" pitchFamily="18" charset="0"/>
                <a:ea typeface="华文琥珀" panose="02010800040101010101" pitchFamily="2" charset="-122"/>
              </a:defRPr>
            </a:lvl2pPr>
            <a:lvl3pPr marL="1143000" indent="-228600" defTabSz="919163">
              <a:defRPr sz="2400">
                <a:solidFill>
                  <a:srgbClr val="FFCC66"/>
                </a:solidFill>
                <a:latin typeface="Times New Roman" panose="02020603050405020304" pitchFamily="18" charset="0"/>
                <a:ea typeface="华文琥珀" panose="02010800040101010101" pitchFamily="2" charset="-122"/>
              </a:defRPr>
            </a:lvl3pPr>
            <a:lvl4pPr marL="1600200" indent="-228600" defTabSz="919163">
              <a:defRPr sz="2400">
                <a:solidFill>
                  <a:srgbClr val="FFCC66"/>
                </a:solidFill>
                <a:latin typeface="Times New Roman" panose="02020603050405020304" pitchFamily="18" charset="0"/>
                <a:ea typeface="华文琥珀" panose="02010800040101010101" pitchFamily="2" charset="-122"/>
              </a:defRPr>
            </a:lvl4pPr>
            <a:lvl5pPr marL="2057400" indent="-228600" defTabSz="919163">
              <a:defRPr sz="2400">
                <a:solidFill>
                  <a:srgbClr val="FFCC66"/>
                </a:solidFill>
                <a:latin typeface="Times New Roman" panose="02020603050405020304" pitchFamily="18" charset="0"/>
                <a:ea typeface="华文琥珀" panose="02010800040101010101" pitchFamily="2" charset="-122"/>
              </a:defRPr>
            </a:lvl5pPr>
            <a:lvl6pPr marL="25146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fld id="{8988AFE4-A59F-4955-918C-87E3FA17445E}" type="slidenum">
              <a:rPr lang="en-US" altLang="zh-CN" sz="1200">
                <a:solidFill>
                  <a:schemeClr val="tx1"/>
                </a:solidFill>
                <a:latin typeface="Arial" panose="020B0604020202020204" pitchFamily="34" charset="0"/>
                <a:ea typeface="宋体" panose="02010600030101010101" pitchFamily="2" charset="-122"/>
              </a:rPr>
              <a:pPr/>
              <a:t>94</a:t>
            </a:fld>
            <a:endParaRPr lang="en-US" altLang="zh-CN" sz="1200">
              <a:solidFill>
                <a:schemeClr val="tx1"/>
              </a:solidFill>
              <a:latin typeface="Arial" panose="020B0604020202020204" pitchFamily="34" charset="0"/>
              <a:ea typeface="宋体" panose="02010600030101010101" pitchFamily="2" charset="-122"/>
            </a:endParaRPr>
          </a:p>
        </p:txBody>
      </p:sp>
      <p:sp>
        <p:nvSpPr>
          <p:cNvPr id="107523" name="Rectangle 2">
            <a:extLst>
              <a:ext uri="{FF2B5EF4-FFF2-40B4-BE49-F238E27FC236}">
                <a16:creationId xmlns:a16="http://schemas.microsoft.com/office/drawing/2014/main" id="{C770A5B8-5B61-4015-95AC-B9A8BA3988C4}"/>
              </a:ext>
            </a:extLst>
          </p:cNvPr>
          <p:cNvSpPr>
            <a:spLocks noRot="1" noChangeArrowheads="1" noTextEdit="1"/>
          </p:cNvSpPr>
          <p:nvPr>
            <p:ph type="sldImg"/>
          </p:nvPr>
        </p:nvSpPr>
        <p:spPr>
          <a:ln/>
        </p:spPr>
      </p:sp>
      <p:sp>
        <p:nvSpPr>
          <p:cNvPr id="107524" name="Rectangle 3">
            <a:extLst>
              <a:ext uri="{FF2B5EF4-FFF2-40B4-BE49-F238E27FC236}">
                <a16:creationId xmlns:a16="http://schemas.microsoft.com/office/drawing/2014/main" id="{F267D86C-DC57-4082-B1EE-3BE109252B5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90000"/>
              </a:lnSpc>
            </a:pPr>
            <a:r>
              <a:rPr lang="zh-CN" altLang="en-US">
                <a:latin typeface="Arial" panose="020B0604020202020204" pitchFamily="34" charset="0"/>
              </a:rPr>
              <a:t>教师参与用例录入成绩、修改成绩、保存成绩、查询成绩、删除成绩和登录。学生参与用例登录和查询成绩。因为修改成绩和录入成绩的时候都要保存成绩，所以将保存成绩抽象出来作为单独的一个用例。用例录入成绩、修改成绩和用例保存成绩之间是包含关系，用例找回密码和用例登录之间是扩展关系。</a:t>
            </a:r>
          </a:p>
          <a:p>
            <a:pPr eaLnBrk="1" hangingPunct="1"/>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F34856D8-6BED-418F-B7AA-6226CD67B9E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9163">
              <a:defRPr sz="2400">
                <a:solidFill>
                  <a:srgbClr val="FFCC66"/>
                </a:solidFill>
                <a:latin typeface="Times New Roman" panose="02020603050405020304" pitchFamily="18" charset="0"/>
                <a:ea typeface="华文琥珀" panose="02010800040101010101" pitchFamily="2" charset="-122"/>
              </a:defRPr>
            </a:lvl1pPr>
            <a:lvl2pPr marL="742950" indent="-285750" defTabSz="919163">
              <a:defRPr sz="2400">
                <a:solidFill>
                  <a:srgbClr val="FFCC66"/>
                </a:solidFill>
                <a:latin typeface="Times New Roman" panose="02020603050405020304" pitchFamily="18" charset="0"/>
                <a:ea typeface="华文琥珀" panose="02010800040101010101" pitchFamily="2" charset="-122"/>
              </a:defRPr>
            </a:lvl2pPr>
            <a:lvl3pPr marL="1143000" indent="-228600" defTabSz="919163">
              <a:defRPr sz="2400">
                <a:solidFill>
                  <a:srgbClr val="FFCC66"/>
                </a:solidFill>
                <a:latin typeface="Times New Roman" panose="02020603050405020304" pitchFamily="18" charset="0"/>
                <a:ea typeface="华文琥珀" panose="02010800040101010101" pitchFamily="2" charset="-122"/>
              </a:defRPr>
            </a:lvl3pPr>
            <a:lvl4pPr marL="1600200" indent="-228600" defTabSz="919163">
              <a:defRPr sz="2400">
                <a:solidFill>
                  <a:srgbClr val="FFCC66"/>
                </a:solidFill>
                <a:latin typeface="Times New Roman" panose="02020603050405020304" pitchFamily="18" charset="0"/>
                <a:ea typeface="华文琥珀" panose="02010800040101010101" pitchFamily="2" charset="-122"/>
              </a:defRPr>
            </a:lvl4pPr>
            <a:lvl5pPr marL="2057400" indent="-228600" defTabSz="919163">
              <a:defRPr sz="2400">
                <a:solidFill>
                  <a:srgbClr val="FFCC66"/>
                </a:solidFill>
                <a:latin typeface="Times New Roman" panose="02020603050405020304" pitchFamily="18" charset="0"/>
                <a:ea typeface="华文琥珀" panose="02010800040101010101" pitchFamily="2" charset="-122"/>
              </a:defRPr>
            </a:lvl5pPr>
            <a:lvl6pPr marL="25146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fld id="{3069BBF7-8A6E-4CB3-B48B-E3457AAF5A38}" type="slidenum">
              <a:rPr lang="en-US" altLang="zh-CN" sz="1200">
                <a:solidFill>
                  <a:schemeClr val="tx1"/>
                </a:solidFill>
                <a:latin typeface="Arial" panose="020B0604020202020204" pitchFamily="34" charset="0"/>
                <a:ea typeface="宋体" panose="02010600030101010101" pitchFamily="2" charset="-122"/>
              </a:rPr>
              <a:pPr/>
              <a:t>95</a:t>
            </a:fld>
            <a:endParaRPr lang="en-US" altLang="zh-CN" sz="1200">
              <a:solidFill>
                <a:schemeClr val="tx1"/>
              </a:solidFill>
              <a:latin typeface="Arial" panose="020B0604020202020204" pitchFamily="34" charset="0"/>
              <a:ea typeface="宋体" panose="02010600030101010101" pitchFamily="2" charset="-122"/>
            </a:endParaRPr>
          </a:p>
        </p:txBody>
      </p:sp>
      <p:sp>
        <p:nvSpPr>
          <p:cNvPr id="108547" name="Rectangle 2">
            <a:extLst>
              <a:ext uri="{FF2B5EF4-FFF2-40B4-BE49-F238E27FC236}">
                <a16:creationId xmlns:a16="http://schemas.microsoft.com/office/drawing/2014/main" id="{76C25C42-610D-4552-A6AE-5EA859EBA37D}"/>
              </a:ext>
            </a:extLst>
          </p:cNvPr>
          <p:cNvSpPr>
            <a:spLocks noRot="1" noChangeArrowheads="1" noTextEdit="1"/>
          </p:cNvSpPr>
          <p:nvPr>
            <p:ph type="sldImg"/>
          </p:nvPr>
        </p:nvSpPr>
        <p:spPr>
          <a:ln/>
        </p:spPr>
      </p:sp>
      <p:sp>
        <p:nvSpPr>
          <p:cNvPr id="108548" name="Rectangle 3">
            <a:extLst>
              <a:ext uri="{FF2B5EF4-FFF2-40B4-BE49-F238E27FC236}">
                <a16:creationId xmlns:a16="http://schemas.microsoft.com/office/drawing/2014/main" id="{139AE22C-1E31-4422-B72F-91C0D59241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latin typeface="Arial" panose="020B0604020202020204" pitchFamily="34" charset="0"/>
              </a:rPr>
              <a:t>学生作为参与者直接参与用例查看课程信息、按课程编号查看、按课程名查看、选择课程、删除已选课程、登录和找回密码。系统管理员参与用例登录、找回密码和“维护课程信息”。其中查看课程信息有两种方式，一种是按照课程名查看，另一种是按照课程编号查看。所以查看课程信息是父用例，而按照课程名查看和按照课程编号查看是子用例，他们之间的关系是泛化关系。用例找回密码和用例登录之间是扩展关系。</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1C7A064-B555-447F-BA32-AA2CC73B250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9163">
              <a:defRPr sz="2400">
                <a:solidFill>
                  <a:srgbClr val="FFCC66"/>
                </a:solidFill>
                <a:latin typeface="Times New Roman" panose="02020603050405020304" pitchFamily="18" charset="0"/>
                <a:ea typeface="华文琥珀" panose="02010800040101010101" pitchFamily="2" charset="-122"/>
              </a:defRPr>
            </a:lvl1pPr>
            <a:lvl2pPr marL="742950" indent="-285750" defTabSz="919163">
              <a:defRPr sz="2400">
                <a:solidFill>
                  <a:srgbClr val="FFCC66"/>
                </a:solidFill>
                <a:latin typeface="Times New Roman" panose="02020603050405020304" pitchFamily="18" charset="0"/>
                <a:ea typeface="华文琥珀" panose="02010800040101010101" pitchFamily="2" charset="-122"/>
              </a:defRPr>
            </a:lvl2pPr>
            <a:lvl3pPr marL="1143000" indent="-228600" defTabSz="919163">
              <a:defRPr sz="2400">
                <a:solidFill>
                  <a:srgbClr val="FFCC66"/>
                </a:solidFill>
                <a:latin typeface="Times New Roman" panose="02020603050405020304" pitchFamily="18" charset="0"/>
                <a:ea typeface="华文琥珀" panose="02010800040101010101" pitchFamily="2" charset="-122"/>
              </a:defRPr>
            </a:lvl3pPr>
            <a:lvl4pPr marL="1600200" indent="-228600" defTabSz="919163">
              <a:defRPr sz="2400">
                <a:solidFill>
                  <a:srgbClr val="FFCC66"/>
                </a:solidFill>
                <a:latin typeface="Times New Roman" panose="02020603050405020304" pitchFamily="18" charset="0"/>
                <a:ea typeface="华文琥珀" panose="02010800040101010101" pitchFamily="2" charset="-122"/>
              </a:defRPr>
            </a:lvl4pPr>
            <a:lvl5pPr marL="2057400" indent="-228600" defTabSz="919163">
              <a:defRPr sz="2400">
                <a:solidFill>
                  <a:srgbClr val="FFCC66"/>
                </a:solidFill>
                <a:latin typeface="Times New Roman" panose="02020603050405020304" pitchFamily="18" charset="0"/>
                <a:ea typeface="华文琥珀" panose="02010800040101010101" pitchFamily="2" charset="-122"/>
              </a:defRPr>
            </a:lvl5pPr>
            <a:lvl6pPr marL="25146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defTabSz="919163"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fld id="{8AE27F8F-11BE-44D2-94E8-AC36A500D609}" type="slidenum">
              <a:rPr lang="en-US" altLang="zh-CN" sz="1200">
                <a:solidFill>
                  <a:schemeClr val="tx1"/>
                </a:solidFill>
                <a:latin typeface="Arial" panose="020B0604020202020204" pitchFamily="34" charset="0"/>
                <a:ea typeface="宋体" panose="02010600030101010101" pitchFamily="2" charset="-122"/>
              </a:rPr>
              <a:pPr/>
              <a:t>96</a:t>
            </a:fld>
            <a:endParaRPr lang="en-US" altLang="zh-CN" sz="1200">
              <a:solidFill>
                <a:schemeClr val="tx1"/>
              </a:solidFill>
              <a:latin typeface="Arial" panose="020B0604020202020204" pitchFamily="34" charset="0"/>
              <a:ea typeface="宋体" panose="02010600030101010101" pitchFamily="2" charset="-122"/>
            </a:endParaRPr>
          </a:p>
        </p:txBody>
      </p:sp>
      <p:sp>
        <p:nvSpPr>
          <p:cNvPr id="109571" name="Rectangle 2">
            <a:extLst>
              <a:ext uri="{FF2B5EF4-FFF2-40B4-BE49-F238E27FC236}">
                <a16:creationId xmlns:a16="http://schemas.microsoft.com/office/drawing/2014/main" id="{34739BE7-4E16-48BB-9BF2-1B2FA1458270}"/>
              </a:ext>
            </a:extLst>
          </p:cNvPr>
          <p:cNvSpPr>
            <a:spLocks noRot="1" noChangeArrowheads="1" noTextEdit="1"/>
          </p:cNvSpPr>
          <p:nvPr>
            <p:ph type="sldImg"/>
          </p:nvPr>
        </p:nvSpPr>
        <p:spPr>
          <a:ln/>
        </p:spPr>
      </p:sp>
      <p:sp>
        <p:nvSpPr>
          <p:cNvPr id="109572" name="Rectangle 3">
            <a:extLst>
              <a:ext uri="{FF2B5EF4-FFF2-40B4-BE49-F238E27FC236}">
                <a16:creationId xmlns:a16="http://schemas.microsoft.com/office/drawing/2014/main" id="{6CBB1763-9EAD-4105-A018-DD24DCF1CD6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90000"/>
              </a:lnSpc>
            </a:pPr>
            <a:r>
              <a:rPr lang="zh-CN" altLang="en-US">
                <a:latin typeface="Arial" panose="020B0604020202020204" pitchFamily="34" charset="0"/>
              </a:rPr>
              <a:t>系统管理员参与用例创建新账号、设置账号、设置账号基本信息、设置账号权限、查看账号和删除账号。在设置帐号时，主要分为设置账号的基本信息和设置账号的权限，为了便于修改和维护，将这两个功能分别抽象为两个用例。所以用例设置账号基本信息、设置账号权限和用例设置账号之间是包含关系。</a:t>
            </a:r>
          </a:p>
          <a:p>
            <a:pPr eaLnBrk="1" hangingPunct="1"/>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84" Type="http://schemas.openxmlformats.org/officeDocument/2006/relationships/image" Target="../media/image84.png"/><Relationship Id="rId16" Type="http://schemas.openxmlformats.org/officeDocument/2006/relationships/image" Target="../media/image16.png"/><Relationship Id="rId11" Type="http://schemas.openxmlformats.org/officeDocument/2006/relationships/image" Target="../media/image11.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8.png"/><Relationship Id="rId74" Type="http://schemas.openxmlformats.org/officeDocument/2006/relationships/image" Target="../media/image74.png"/><Relationship Id="rId79" Type="http://schemas.openxmlformats.org/officeDocument/2006/relationships/image" Target="../media/image79.png"/><Relationship Id="rId5" Type="http://schemas.openxmlformats.org/officeDocument/2006/relationships/image" Target="../media/image5.png"/><Relationship Id="rId19" Type="http://schemas.openxmlformats.org/officeDocument/2006/relationships/image" Target="../media/image1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69" Type="http://schemas.openxmlformats.org/officeDocument/2006/relationships/image" Target="../media/image69.png"/><Relationship Id="rId77" Type="http://schemas.openxmlformats.org/officeDocument/2006/relationships/image" Target="../media/image77.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80" Type="http://schemas.openxmlformats.org/officeDocument/2006/relationships/image" Target="../media/image80.png"/><Relationship Id="rId85" Type="http://schemas.openxmlformats.org/officeDocument/2006/relationships/image" Target="../media/image85.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67" Type="http://schemas.openxmlformats.org/officeDocument/2006/relationships/image" Target="../media/image67.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83" Type="http://schemas.openxmlformats.org/officeDocument/2006/relationships/image" Target="../media/image83.png"/><Relationship Id="rId1" Type="http://schemas.openxmlformats.org/officeDocument/2006/relationships/slideMaster" Target="../slideMasters/slideMaster1.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png"/><Relationship Id="rId81" Type="http://schemas.openxmlformats.org/officeDocument/2006/relationships/image" Target="../media/image81.png"/><Relationship Id="rId86" Type="http://schemas.openxmlformats.org/officeDocument/2006/relationships/image" Target="../media/image86.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png"/><Relationship Id="rId7" Type="http://schemas.openxmlformats.org/officeDocument/2006/relationships/image" Target="../media/image7.png"/><Relationship Id="rId71" Type="http://schemas.openxmlformats.org/officeDocument/2006/relationships/image" Target="../media/image71.png"/><Relationship Id="rId2" Type="http://schemas.openxmlformats.org/officeDocument/2006/relationships/image" Target="../media/image2.png"/><Relationship Id="rId29" Type="http://schemas.openxmlformats.org/officeDocument/2006/relationships/image" Target="../media/image29.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45.png"/><Relationship Id="rId66" Type="http://schemas.openxmlformats.org/officeDocument/2006/relationships/image" Target="../media/image66.png"/><Relationship Id="rId61" Type="http://schemas.openxmlformats.org/officeDocument/2006/relationships/image" Target="../media/image61.png"/><Relationship Id="rId82" Type="http://schemas.openxmlformats.org/officeDocument/2006/relationships/image" Target="../media/image8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F4F3F6-D890-484A-9BF1-3D1BAD4DB7F6}"/>
              </a:ext>
            </a:extLst>
          </p:cNvPr>
          <p:cNvSpPr>
            <a:spLocks noChangeArrowheads="1"/>
          </p:cNvSpPr>
          <p:nvPr/>
        </p:nvSpPr>
        <p:spPr bwMode="auto">
          <a:xfrm>
            <a:off x="-52388" y="0"/>
            <a:ext cx="9196388" cy="6858000"/>
          </a:xfrm>
          <a:prstGeom prst="rect">
            <a:avLst/>
          </a:prstGeom>
          <a:solidFill>
            <a:srgbClr val="000088"/>
          </a:solidFill>
          <a:ln w="9525">
            <a:noFill/>
            <a:miter lim="800000"/>
            <a:headEnd/>
            <a:tailEnd/>
          </a:ln>
        </p:spPr>
        <p:txBody>
          <a:bodyPr wrap="none" anchor="ctr"/>
          <a:lstStyle/>
          <a:p>
            <a:pPr>
              <a:defRPr/>
            </a:pPr>
            <a:endParaRPr lang="zh-CN" altLang="en-US"/>
          </a:p>
        </p:txBody>
      </p:sp>
      <p:pic>
        <p:nvPicPr>
          <p:cNvPr id="5" name="Picture 5">
            <a:extLst>
              <a:ext uri="{FF2B5EF4-FFF2-40B4-BE49-F238E27FC236}">
                <a16:creationId xmlns:a16="http://schemas.microsoft.com/office/drawing/2014/main" id="{2E6967CC-AED7-4C97-9FEE-341C85DA5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533400"/>
            <a:ext cx="460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BBD616E5-BCEA-4BF4-B2A8-AB98D66F7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533400"/>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D4FDF128-63B5-4832-AB88-C99462C81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38" y="531813"/>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a:extLst>
              <a:ext uri="{FF2B5EF4-FFF2-40B4-BE49-F238E27FC236}">
                <a16:creationId xmlns:a16="http://schemas.microsoft.com/office/drawing/2014/main" id="{FAC45A03-5D13-47DF-A969-53CE2E66A7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531813"/>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a:extLst>
              <a:ext uri="{FF2B5EF4-FFF2-40B4-BE49-F238E27FC236}">
                <a16:creationId xmlns:a16="http://schemas.microsoft.com/office/drawing/2014/main" id="{410AECFE-228F-4B3E-80C7-804051F2D6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531813"/>
            <a:ext cx="381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a:extLst>
              <a:ext uri="{FF2B5EF4-FFF2-40B4-BE49-F238E27FC236}">
                <a16:creationId xmlns:a16="http://schemas.microsoft.com/office/drawing/2014/main" id="{8AFE8D61-19D5-4939-A1BD-4D1405EF0D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325" y="530225"/>
            <a:ext cx="587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a:extLst>
              <a:ext uri="{FF2B5EF4-FFF2-40B4-BE49-F238E27FC236}">
                <a16:creationId xmlns:a16="http://schemas.microsoft.com/office/drawing/2014/main" id="{39515963-BFF1-4A9C-90B9-5F24C8643D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8" y="530225"/>
            <a:ext cx="31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a:extLst>
              <a:ext uri="{FF2B5EF4-FFF2-40B4-BE49-F238E27FC236}">
                <a16:creationId xmlns:a16="http://schemas.microsoft.com/office/drawing/2014/main" id="{638FE1C4-A10C-4173-B58B-A9D8017D9E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438" y="530225"/>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a:extLst>
              <a:ext uri="{FF2B5EF4-FFF2-40B4-BE49-F238E27FC236}">
                <a16:creationId xmlns:a16="http://schemas.microsoft.com/office/drawing/2014/main" id="{2B7BCD0E-4677-4D97-8FA3-3FEEA84560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913" y="528638"/>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a:extLst>
              <a:ext uri="{FF2B5EF4-FFF2-40B4-BE49-F238E27FC236}">
                <a16:creationId xmlns:a16="http://schemas.microsoft.com/office/drawing/2014/main" id="{1B8582F6-ADEF-4374-8CEA-C7D3C0E6E4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050" y="528638"/>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a:extLst>
              <a:ext uri="{FF2B5EF4-FFF2-40B4-BE49-F238E27FC236}">
                <a16:creationId xmlns:a16="http://schemas.microsoft.com/office/drawing/2014/main" id="{F708D7C3-D36F-4BE6-8A84-2BC0DE7CEF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225" y="528638"/>
            <a:ext cx="142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a:extLst>
              <a:ext uri="{FF2B5EF4-FFF2-40B4-BE49-F238E27FC236}">
                <a16:creationId xmlns:a16="http://schemas.microsoft.com/office/drawing/2014/main" id="{A8C71CB2-1ACF-4472-A864-E3097332DE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100" y="528638"/>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a:extLst>
              <a:ext uri="{FF2B5EF4-FFF2-40B4-BE49-F238E27FC236}">
                <a16:creationId xmlns:a16="http://schemas.microsoft.com/office/drawing/2014/main" id="{86857E79-BDCD-425E-96EB-C7FEC221626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438" y="528638"/>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a:extLst>
              <a:ext uri="{FF2B5EF4-FFF2-40B4-BE49-F238E27FC236}">
                <a16:creationId xmlns:a16="http://schemas.microsoft.com/office/drawing/2014/main" id="{33B0E38F-0487-4D92-9BDC-A64BE2EE70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913" y="527050"/>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a:extLst>
              <a:ext uri="{FF2B5EF4-FFF2-40B4-BE49-F238E27FC236}">
                <a16:creationId xmlns:a16="http://schemas.microsoft.com/office/drawing/2014/main" id="{AD186A7D-2194-4FFE-B0DE-EADBC401182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8675" y="527050"/>
            <a:ext cx="619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a:extLst>
              <a:ext uri="{FF2B5EF4-FFF2-40B4-BE49-F238E27FC236}">
                <a16:creationId xmlns:a16="http://schemas.microsoft.com/office/drawing/2014/main" id="{55401A81-2B56-46FA-8E19-5BDC3B6130A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500" y="523875"/>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a:extLst>
              <a:ext uri="{FF2B5EF4-FFF2-40B4-BE49-F238E27FC236}">
                <a16:creationId xmlns:a16="http://schemas.microsoft.com/office/drawing/2014/main" id="{B3D3A074-0D54-453A-939C-F4529D99C7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5500" y="523875"/>
            <a:ext cx="619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a:extLst>
              <a:ext uri="{FF2B5EF4-FFF2-40B4-BE49-F238E27FC236}">
                <a16:creationId xmlns:a16="http://schemas.microsoft.com/office/drawing/2014/main" id="{4303E142-8872-478C-AA2A-66B5FE47AF0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7675" y="519113"/>
            <a:ext cx="650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5">
            <a:extLst>
              <a:ext uri="{FF2B5EF4-FFF2-40B4-BE49-F238E27FC236}">
                <a16:creationId xmlns:a16="http://schemas.microsoft.com/office/drawing/2014/main" id="{54D64C45-F13F-4F3B-BC65-0F570FB1055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0850" y="515938"/>
            <a:ext cx="650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8">
            <a:extLst>
              <a:ext uri="{FF2B5EF4-FFF2-40B4-BE49-F238E27FC236}">
                <a16:creationId xmlns:a16="http://schemas.microsoft.com/office/drawing/2014/main" id="{EBF6445E-E489-4B6F-8495-384BC9044A3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5613" y="511175"/>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9">
            <a:extLst>
              <a:ext uri="{FF2B5EF4-FFF2-40B4-BE49-F238E27FC236}">
                <a16:creationId xmlns:a16="http://schemas.microsoft.com/office/drawing/2014/main" id="{FE411CC7-B018-4C06-9498-0F09B302357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1213" y="511175"/>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0">
            <a:extLst>
              <a:ext uri="{FF2B5EF4-FFF2-40B4-BE49-F238E27FC236}">
                <a16:creationId xmlns:a16="http://schemas.microsoft.com/office/drawing/2014/main" id="{55B4945A-70D3-4508-985A-9600D7DF222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7200" y="509588"/>
            <a:ext cx="698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1">
            <a:extLst>
              <a:ext uri="{FF2B5EF4-FFF2-40B4-BE49-F238E27FC236}">
                <a16:creationId xmlns:a16="http://schemas.microsoft.com/office/drawing/2014/main" id="{95015416-6120-4EB3-880B-2FD5678E4CF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9625" y="509588"/>
            <a:ext cx="682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2">
            <a:extLst>
              <a:ext uri="{FF2B5EF4-FFF2-40B4-BE49-F238E27FC236}">
                <a16:creationId xmlns:a16="http://schemas.microsoft.com/office/drawing/2014/main" id="{23996C31-8649-4A86-90B2-C6E6A6667B0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0375" y="508000"/>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3">
            <a:extLst>
              <a:ext uri="{FF2B5EF4-FFF2-40B4-BE49-F238E27FC236}">
                <a16:creationId xmlns:a16="http://schemas.microsoft.com/office/drawing/2014/main" id="{06451AA7-09E3-416A-8CF1-DE50FC91EB7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8038" y="508000"/>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4">
            <a:extLst>
              <a:ext uri="{FF2B5EF4-FFF2-40B4-BE49-F238E27FC236}">
                <a16:creationId xmlns:a16="http://schemas.microsoft.com/office/drawing/2014/main" id="{3F7C7124-3396-492C-80DE-A06A6F47EBA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1963" y="5064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5">
            <a:extLst>
              <a:ext uri="{FF2B5EF4-FFF2-40B4-BE49-F238E27FC236}">
                <a16:creationId xmlns:a16="http://schemas.microsoft.com/office/drawing/2014/main" id="{8437EE80-A863-40B8-86BC-5469C264A6E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6450" y="506413"/>
            <a:ext cx="682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6">
            <a:extLst>
              <a:ext uri="{FF2B5EF4-FFF2-40B4-BE49-F238E27FC236}">
                <a16:creationId xmlns:a16="http://schemas.microsoft.com/office/drawing/2014/main" id="{66C38CEE-A5DD-48A2-B557-954D5C87732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3550" y="504825"/>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7">
            <a:extLst>
              <a:ext uri="{FF2B5EF4-FFF2-40B4-BE49-F238E27FC236}">
                <a16:creationId xmlns:a16="http://schemas.microsoft.com/office/drawing/2014/main" id="{6F106856-9DDB-49B9-A1CB-3D3C0103CBB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4863" y="504825"/>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8">
            <a:extLst>
              <a:ext uri="{FF2B5EF4-FFF2-40B4-BE49-F238E27FC236}">
                <a16:creationId xmlns:a16="http://schemas.microsoft.com/office/drawing/2014/main" id="{5A7784E6-27E4-4C6C-9078-F0B3C8466D3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9900" y="498475"/>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9">
            <a:extLst>
              <a:ext uri="{FF2B5EF4-FFF2-40B4-BE49-F238E27FC236}">
                <a16:creationId xmlns:a16="http://schemas.microsoft.com/office/drawing/2014/main" id="{7FBBEBD3-D760-4D65-BB0C-51777047F44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96925" y="498475"/>
            <a:ext cx="698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0">
            <a:extLst>
              <a:ext uri="{FF2B5EF4-FFF2-40B4-BE49-F238E27FC236}">
                <a16:creationId xmlns:a16="http://schemas.microsoft.com/office/drawing/2014/main" id="{99973B89-19EC-4EC2-AF25-33E3E5D3B5A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1488" y="496888"/>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1">
            <a:extLst>
              <a:ext uri="{FF2B5EF4-FFF2-40B4-BE49-F238E27FC236}">
                <a16:creationId xmlns:a16="http://schemas.microsoft.com/office/drawing/2014/main" id="{7E18C814-F13F-4B78-BAF7-542C163D0CF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95338" y="496888"/>
            <a:ext cx="698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2">
            <a:extLst>
              <a:ext uri="{FF2B5EF4-FFF2-40B4-BE49-F238E27FC236}">
                <a16:creationId xmlns:a16="http://schemas.microsoft.com/office/drawing/2014/main" id="{178E380B-4389-40FB-8DFE-2593A092D0B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73075" y="495300"/>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3">
            <a:extLst>
              <a:ext uri="{FF2B5EF4-FFF2-40B4-BE49-F238E27FC236}">
                <a16:creationId xmlns:a16="http://schemas.microsoft.com/office/drawing/2014/main" id="{BF02179C-B2C6-42F7-84EE-51FF3DDF79A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93750" y="495300"/>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4">
            <a:extLst>
              <a:ext uri="{FF2B5EF4-FFF2-40B4-BE49-F238E27FC236}">
                <a16:creationId xmlns:a16="http://schemas.microsoft.com/office/drawing/2014/main" id="{2A767662-A16C-415E-A0B6-EB6FB810AEDA}"/>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4663" y="4937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5">
            <a:extLst>
              <a:ext uri="{FF2B5EF4-FFF2-40B4-BE49-F238E27FC236}">
                <a16:creationId xmlns:a16="http://schemas.microsoft.com/office/drawing/2014/main" id="{3FAD8E94-50E0-4FDB-8A2D-8ADDF75629A3}"/>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92163" y="4937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6">
            <a:extLst>
              <a:ext uri="{FF2B5EF4-FFF2-40B4-BE49-F238E27FC236}">
                <a16:creationId xmlns:a16="http://schemas.microsoft.com/office/drawing/2014/main" id="{264A00B1-E0CC-43D2-BA3A-2C833584A1BA}"/>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6250" y="492125"/>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7">
            <a:extLst>
              <a:ext uri="{FF2B5EF4-FFF2-40B4-BE49-F238E27FC236}">
                <a16:creationId xmlns:a16="http://schemas.microsoft.com/office/drawing/2014/main" id="{335FC1CD-2F8F-417A-B9E6-EB279D1F2323}"/>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2163" y="492125"/>
            <a:ext cx="650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8">
            <a:extLst>
              <a:ext uri="{FF2B5EF4-FFF2-40B4-BE49-F238E27FC236}">
                <a16:creationId xmlns:a16="http://schemas.microsoft.com/office/drawing/2014/main" id="{37153581-22A4-47F2-B9B9-ABD292DD0EFE}"/>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77838" y="490538"/>
            <a:ext cx="650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9">
            <a:extLst>
              <a:ext uri="{FF2B5EF4-FFF2-40B4-BE49-F238E27FC236}">
                <a16:creationId xmlns:a16="http://schemas.microsoft.com/office/drawing/2014/main" id="{A3F844A1-2491-4EB5-9DC7-C770380BC510}"/>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90575" y="490538"/>
            <a:ext cx="650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50">
            <a:extLst>
              <a:ext uri="{FF2B5EF4-FFF2-40B4-BE49-F238E27FC236}">
                <a16:creationId xmlns:a16="http://schemas.microsoft.com/office/drawing/2014/main" id="{0AAAF3CA-2C81-4583-9461-A011435B3DF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9425" y="487363"/>
            <a:ext cx="15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1">
            <a:extLst>
              <a:ext uri="{FF2B5EF4-FFF2-40B4-BE49-F238E27FC236}">
                <a16:creationId xmlns:a16="http://schemas.microsoft.com/office/drawing/2014/main" id="{9C9FC1B6-BDF1-4502-9F3C-8D89C67676D8}"/>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1013" y="485775"/>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52">
            <a:extLst>
              <a:ext uri="{FF2B5EF4-FFF2-40B4-BE49-F238E27FC236}">
                <a16:creationId xmlns:a16="http://schemas.microsoft.com/office/drawing/2014/main" id="{2ACEFBFE-44B7-425E-995F-3CA39E232B07}"/>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88988" y="485775"/>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3">
            <a:extLst>
              <a:ext uri="{FF2B5EF4-FFF2-40B4-BE49-F238E27FC236}">
                <a16:creationId xmlns:a16="http://schemas.microsoft.com/office/drawing/2014/main" id="{A6AC908F-4499-477B-BDEA-841E1A9436CE}"/>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8950" y="481013"/>
            <a:ext cx="571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4">
            <a:extLst>
              <a:ext uri="{FF2B5EF4-FFF2-40B4-BE49-F238E27FC236}">
                <a16:creationId xmlns:a16="http://schemas.microsoft.com/office/drawing/2014/main" id="{291748CC-AE34-4136-AAD8-360CC4816CB0}"/>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87400" y="481013"/>
            <a:ext cx="5873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5">
            <a:extLst>
              <a:ext uri="{FF2B5EF4-FFF2-40B4-BE49-F238E27FC236}">
                <a16:creationId xmlns:a16="http://schemas.microsoft.com/office/drawing/2014/main" id="{1B5E3E81-6F0C-41AE-86F7-A28053077C2B}"/>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92125" y="479425"/>
            <a:ext cx="539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6">
            <a:extLst>
              <a:ext uri="{FF2B5EF4-FFF2-40B4-BE49-F238E27FC236}">
                <a16:creationId xmlns:a16="http://schemas.microsoft.com/office/drawing/2014/main" id="{57859648-8DD9-4B06-AAEB-C82F4DF381A5}"/>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661988"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7">
            <a:extLst>
              <a:ext uri="{FF2B5EF4-FFF2-40B4-BE49-F238E27FC236}">
                <a16:creationId xmlns:a16="http://schemas.microsoft.com/office/drawing/2014/main" id="{885FEAF5-94CB-4A90-B334-7CE0D5CA3586}"/>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65163"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8">
            <a:extLst>
              <a:ext uri="{FF2B5EF4-FFF2-40B4-BE49-F238E27FC236}">
                <a16:creationId xmlns:a16="http://schemas.microsoft.com/office/drawing/2014/main" id="{AE9E86A6-139B-4015-8FAF-C4CB44E721E7}"/>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68338"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9">
            <a:extLst>
              <a:ext uri="{FF2B5EF4-FFF2-40B4-BE49-F238E27FC236}">
                <a16:creationId xmlns:a16="http://schemas.microsoft.com/office/drawing/2014/main" id="{031A346C-0DA8-42CB-8A52-CB36D4852CAE}"/>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88988" y="479425"/>
            <a:ext cx="555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0">
            <a:extLst>
              <a:ext uri="{FF2B5EF4-FFF2-40B4-BE49-F238E27FC236}">
                <a16:creationId xmlns:a16="http://schemas.microsoft.com/office/drawing/2014/main" id="{D569E8A8-8184-4979-A5F5-1891B60BC24A}"/>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3713" y="477838"/>
            <a:ext cx="523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61">
            <a:extLst>
              <a:ext uri="{FF2B5EF4-FFF2-40B4-BE49-F238E27FC236}">
                <a16:creationId xmlns:a16="http://schemas.microsoft.com/office/drawing/2014/main" id="{D9D7EA2B-8C03-45B2-8B8B-1E868B7E008F}"/>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57225" y="477838"/>
            <a:ext cx="174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62">
            <a:extLst>
              <a:ext uri="{FF2B5EF4-FFF2-40B4-BE49-F238E27FC236}">
                <a16:creationId xmlns:a16="http://schemas.microsoft.com/office/drawing/2014/main" id="{CEDCDBFB-DE4C-44D3-8B09-0F062DC27681}"/>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7400" y="477838"/>
            <a:ext cx="539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63">
            <a:extLst>
              <a:ext uri="{FF2B5EF4-FFF2-40B4-BE49-F238E27FC236}">
                <a16:creationId xmlns:a16="http://schemas.microsoft.com/office/drawing/2014/main" id="{AB105FFA-66F5-44CC-9EE4-65EBD543D146}"/>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98475" y="4730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64">
            <a:extLst>
              <a:ext uri="{FF2B5EF4-FFF2-40B4-BE49-F238E27FC236}">
                <a16:creationId xmlns:a16="http://schemas.microsoft.com/office/drawing/2014/main" id="{27F2322A-39DD-4155-8A49-15A921278BB8}"/>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501650" y="473075"/>
            <a:ext cx="444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5">
            <a:extLst>
              <a:ext uri="{FF2B5EF4-FFF2-40B4-BE49-F238E27FC236}">
                <a16:creationId xmlns:a16="http://schemas.microsoft.com/office/drawing/2014/main" id="{EF3082AB-417C-4183-B13C-982E9C1AF612}"/>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41350" y="473075"/>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6">
            <a:extLst>
              <a:ext uri="{FF2B5EF4-FFF2-40B4-BE49-F238E27FC236}">
                <a16:creationId xmlns:a16="http://schemas.microsoft.com/office/drawing/2014/main" id="{F17BBCD4-2739-462B-9CEA-C68202372865}"/>
              </a:ext>
            </a:extLst>
          </p:cNvPr>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788988" y="473075"/>
            <a:ext cx="4603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7">
            <a:extLst>
              <a:ext uri="{FF2B5EF4-FFF2-40B4-BE49-F238E27FC236}">
                <a16:creationId xmlns:a16="http://schemas.microsoft.com/office/drawing/2014/main" id="{F8495808-5A8A-40DA-AA1B-79AA82F8798B}"/>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03238" y="471488"/>
            <a:ext cx="412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8">
            <a:extLst>
              <a:ext uri="{FF2B5EF4-FFF2-40B4-BE49-F238E27FC236}">
                <a16:creationId xmlns:a16="http://schemas.microsoft.com/office/drawing/2014/main" id="{C1888D0C-9DD2-43D3-90ED-A9B9F12BE572}"/>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639763" y="471488"/>
            <a:ext cx="523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9">
            <a:extLst>
              <a:ext uri="{FF2B5EF4-FFF2-40B4-BE49-F238E27FC236}">
                <a16:creationId xmlns:a16="http://schemas.microsoft.com/office/drawing/2014/main" id="{42A5BD52-0C7B-4F9A-9D6A-9ABD40028D4F}"/>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790575" y="471488"/>
            <a:ext cx="428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70">
            <a:extLst>
              <a:ext uri="{FF2B5EF4-FFF2-40B4-BE49-F238E27FC236}">
                <a16:creationId xmlns:a16="http://schemas.microsoft.com/office/drawing/2014/main" id="{923E7DAF-C686-4D88-BFD9-6A820A6FE401}"/>
              </a:ext>
            </a:extLst>
          </p:cNvPr>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504825" y="469900"/>
            <a:ext cx="381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71">
            <a:extLst>
              <a:ext uri="{FF2B5EF4-FFF2-40B4-BE49-F238E27FC236}">
                <a16:creationId xmlns:a16="http://schemas.microsoft.com/office/drawing/2014/main" id="{43D49DEB-CD26-4F8F-A5DF-E181B2647A88}"/>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36588" y="469900"/>
            <a:ext cx="571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72">
            <a:extLst>
              <a:ext uri="{FF2B5EF4-FFF2-40B4-BE49-F238E27FC236}">
                <a16:creationId xmlns:a16="http://schemas.microsoft.com/office/drawing/2014/main" id="{ED9487A9-4CFB-4FA9-84A5-B57981A2E8F3}"/>
              </a:ext>
            </a:extLst>
          </p:cNvPr>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790575" y="469900"/>
            <a:ext cx="396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3">
            <a:extLst>
              <a:ext uri="{FF2B5EF4-FFF2-40B4-BE49-F238E27FC236}">
                <a16:creationId xmlns:a16="http://schemas.microsoft.com/office/drawing/2014/main" id="{760935D1-5A0C-488F-88A3-B9DF0B716E13}"/>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509588" y="468313"/>
            <a:ext cx="317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4">
            <a:extLst>
              <a:ext uri="{FF2B5EF4-FFF2-40B4-BE49-F238E27FC236}">
                <a16:creationId xmlns:a16="http://schemas.microsoft.com/office/drawing/2014/main" id="{040BA620-2F2C-41B3-8095-94ED874E6F1E}"/>
              </a:ext>
            </a:extLst>
          </p:cNvPr>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635000" y="468313"/>
            <a:ext cx="6032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5">
            <a:extLst>
              <a:ext uri="{FF2B5EF4-FFF2-40B4-BE49-F238E27FC236}">
                <a16:creationId xmlns:a16="http://schemas.microsoft.com/office/drawing/2014/main" id="{A9023846-231D-4044-BA4A-0CCA6A6836A0}"/>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792163" y="468313"/>
            <a:ext cx="333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6">
            <a:extLst>
              <a:ext uri="{FF2B5EF4-FFF2-40B4-BE49-F238E27FC236}">
                <a16:creationId xmlns:a16="http://schemas.microsoft.com/office/drawing/2014/main" id="{FD4F5A75-6A3B-4545-ABFF-2EE6F88AEF69}"/>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08000" y="466725"/>
            <a:ext cx="349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7">
            <a:extLst>
              <a:ext uri="{FF2B5EF4-FFF2-40B4-BE49-F238E27FC236}">
                <a16:creationId xmlns:a16="http://schemas.microsoft.com/office/drawing/2014/main" id="{40DE17BA-69AC-4B48-87B2-E3654718D69E}"/>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31825" y="466725"/>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8">
            <a:extLst>
              <a:ext uri="{FF2B5EF4-FFF2-40B4-BE49-F238E27FC236}">
                <a16:creationId xmlns:a16="http://schemas.microsoft.com/office/drawing/2014/main" id="{51026ECA-FFEC-4FA1-8FFA-E7EC1B21616B}"/>
              </a:ext>
            </a:extLst>
          </p:cNvPr>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792163" y="466725"/>
            <a:ext cx="31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79">
            <a:extLst>
              <a:ext uri="{FF2B5EF4-FFF2-40B4-BE49-F238E27FC236}">
                <a16:creationId xmlns:a16="http://schemas.microsoft.com/office/drawing/2014/main" id="{C4DBEE46-9A01-4A7E-9C97-0D3624440579}"/>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820738" y="4651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80">
            <a:extLst>
              <a:ext uri="{FF2B5EF4-FFF2-40B4-BE49-F238E27FC236}">
                <a16:creationId xmlns:a16="http://schemas.microsoft.com/office/drawing/2014/main" id="{A4AC27AB-E7B3-4956-8CFB-96197149ECA6}"/>
              </a:ext>
            </a:extLst>
          </p:cNvPr>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530225" y="46196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81">
            <a:extLst>
              <a:ext uri="{FF2B5EF4-FFF2-40B4-BE49-F238E27FC236}">
                <a16:creationId xmlns:a16="http://schemas.microsoft.com/office/drawing/2014/main" id="{B216DAEF-593C-41EB-92B0-28BE5DAC6A7A}"/>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533400" y="46196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82">
            <a:extLst>
              <a:ext uri="{FF2B5EF4-FFF2-40B4-BE49-F238E27FC236}">
                <a16:creationId xmlns:a16="http://schemas.microsoft.com/office/drawing/2014/main" id="{EE10B624-AB16-4A51-8A1F-38CDBF4FC18C}"/>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800100" y="461963"/>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3">
            <a:extLst>
              <a:ext uri="{FF2B5EF4-FFF2-40B4-BE49-F238E27FC236}">
                <a16:creationId xmlns:a16="http://schemas.microsoft.com/office/drawing/2014/main" id="{BD017D68-2752-4F31-B0FB-43EE5978A4BB}"/>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811213" y="461963"/>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84">
            <a:extLst>
              <a:ext uri="{FF2B5EF4-FFF2-40B4-BE49-F238E27FC236}">
                <a16:creationId xmlns:a16="http://schemas.microsoft.com/office/drawing/2014/main" id="{6EB4899E-7853-47BB-97E4-07C804742EE5}"/>
              </a:ext>
            </a:extLst>
          </p:cNvPr>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528638" y="4603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85">
            <a:extLst>
              <a:ext uri="{FF2B5EF4-FFF2-40B4-BE49-F238E27FC236}">
                <a16:creationId xmlns:a16="http://schemas.microsoft.com/office/drawing/2014/main" id="{B674413A-B306-4D1E-B0E9-1B0396FA622F}"/>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627063" y="460375"/>
            <a:ext cx="762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6">
            <a:extLst>
              <a:ext uri="{FF2B5EF4-FFF2-40B4-BE49-F238E27FC236}">
                <a16:creationId xmlns:a16="http://schemas.microsoft.com/office/drawing/2014/main" id="{BFDABE60-8B13-49CD-8865-B57CBABBF16D}"/>
              </a:ext>
            </a:extLst>
          </p:cNvPr>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809625" y="4603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87">
            <a:extLst>
              <a:ext uri="{FF2B5EF4-FFF2-40B4-BE49-F238E27FC236}">
                <a16:creationId xmlns:a16="http://schemas.microsoft.com/office/drawing/2014/main" id="{0FC38DE7-6162-4A87-9741-E6177AEABBBE}"/>
              </a:ext>
            </a:extLst>
          </p:cNvPr>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627063" y="457200"/>
            <a:ext cx="77787"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88">
            <a:extLst>
              <a:ext uri="{FF2B5EF4-FFF2-40B4-BE49-F238E27FC236}">
                <a16:creationId xmlns:a16="http://schemas.microsoft.com/office/drawing/2014/main" id="{EE3E8466-1658-4226-B7CC-4A9FB69560D2}"/>
              </a:ext>
            </a:extLst>
          </p:cNvPr>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625475" y="455613"/>
            <a:ext cx="809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9">
            <a:extLst>
              <a:ext uri="{FF2B5EF4-FFF2-40B4-BE49-F238E27FC236}">
                <a16:creationId xmlns:a16="http://schemas.microsoft.com/office/drawing/2014/main" id="{A56761EF-F386-4752-AA5F-4A92793CBF04}"/>
              </a:ext>
            </a:extLst>
          </p:cNvPr>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623888" y="454025"/>
            <a:ext cx="857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90">
            <a:extLst>
              <a:ext uri="{FF2B5EF4-FFF2-40B4-BE49-F238E27FC236}">
                <a16:creationId xmlns:a16="http://schemas.microsoft.com/office/drawing/2014/main" id="{EA8FD731-27EA-4FED-B690-4C3F3D18DF74}"/>
              </a:ext>
            </a:extLst>
          </p:cNvPr>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622300" y="452438"/>
            <a:ext cx="889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91">
            <a:extLst>
              <a:ext uri="{FF2B5EF4-FFF2-40B4-BE49-F238E27FC236}">
                <a16:creationId xmlns:a16="http://schemas.microsoft.com/office/drawing/2014/main" id="{A42D0B0E-694B-4C91-8C01-E68298861615}"/>
              </a:ext>
            </a:extLst>
          </p:cNvPr>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620713" y="444500"/>
            <a:ext cx="920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92">
            <a:extLst>
              <a:ext uri="{FF2B5EF4-FFF2-40B4-BE49-F238E27FC236}">
                <a16:creationId xmlns:a16="http://schemas.microsoft.com/office/drawing/2014/main" id="{F49D615B-1133-4B49-BF04-6873B7F96D16}"/>
              </a:ext>
            </a:extLst>
          </p:cNvPr>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619125" y="442913"/>
            <a:ext cx="952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93">
            <a:extLst>
              <a:ext uri="{FF2B5EF4-FFF2-40B4-BE49-F238E27FC236}">
                <a16:creationId xmlns:a16="http://schemas.microsoft.com/office/drawing/2014/main" id="{285C7E7C-994C-4636-B1BA-180CEDEC8FB4}"/>
              </a:ext>
            </a:extLst>
          </p:cNvPr>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617538" y="441325"/>
            <a:ext cx="952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Line 141">
            <a:extLst>
              <a:ext uri="{FF2B5EF4-FFF2-40B4-BE49-F238E27FC236}">
                <a16:creationId xmlns:a16="http://schemas.microsoft.com/office/drawing/2014/main" id="{13FEF30F-942F-41EC-89AC-BCA9F1DBC940}"/>
              </a:ext>
            </a:extLst>
          </p:cNvPr>
          <p:cNvSpPr>
            <a:spLocks noChangeShapeType="1"/>
          </p:cNvSpPr>
          <p:nvPr/>
        </p:nvSpPr>
        <p:spPr bwMode="auto">
          <a:xfrm>
            <a:off x="914400" y="2514600"/>
            <a:ext cx="7191375" cy="0"/>
          </a:xfrm>
          <a:prstGeom prst="line">
            <a:avLst/>
          </a:prstGeom>
          <a:noFill/>
          <a:ln w="50800">
            <a:solidFill>
              <a:srgbClr val="FF6600"/>
            </a:solidFill>
            <a:round/>
            <a:headEnd/>
            <a:tailEnd/>
          </a:ln>
        </p:spPr>
        <p:txBody>
          <a:bodyPr wrap="none" anchor="ctr"/>
          <a:lstStyle/>
          <a:p>
            <a:pPr>
              <a:defRPr/>
            </a:pPr>
            <a:endParaRPr lang="zh-CN" altLang="en-US"/>
          </a:p>
        </p:txBody>
      </p:sp>
      <p:sp>
        <p:nvSpPr>
          <p:cNvPr id="881667" name="Rectangle 3"/>
          <p:cNvSpPr>
            <a:spLocks noGrp="1" noChangeArrowheads="1"/>
          </p:cNvSpPr>
          <p:nvPr>
            <p:ph type="ctrTitle"/>
          </p:nvPr>
        </p:nvSpPr>
        <p:spPr>
          <a:xfrm>
            <a:off x="1524000" y="1066800"/>
            <a:ext cx="7772400" cy="1143000"/>
          </a:xfrm>
        </p:spPr>
        <p:txBody>
          <a:bodyPr/>
          <a:lstStyle>
            <a:lvl1pPr>
              <a:defRPr sz="2600"/>
            </a:lvl1pPr>
          </a:lstStyle>
          <a:p>
            <a:r>
              <a:rPr lang="zh-CN" altLang="en-US"/>
              <a:t>单击此处编辑母版标题样式</a:t>
            </a:r>
          </a:p>
        </p:txBody>
      </p:sp>
      <p:sp>
        <p:nvSpPr>
          <p:cNvPr id="881668" name="Rectangle 4"/>
          <p:cNvSpPr>
            <a:spLocks noGrp="1" noChangeArrowheads="1"/>
          </p:cNvSpPr>
          <p:nvPr>
            <p:ph type="subTitle" idx="1"/>
          </p:nvPr>
        </p:nvSpPr>
        <p:spPr>
          <a:xfrm>
            <a:off x="1371600" y="2971800"/>
            <a:ext cx="6400800" cy="1752600"/>
          </a:xfrm>
        </p:spPr>
        <p:txBody>
          <a:bodyPr/>
          <a:lstStyle>
            <a:lvl1pPr marL="0" indent="0" algn="ctr">
              <a:buFont typeface="Wingdings" pitchFamily="2" charset="2"/>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205176022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7921862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50" y="-76200"/>
            <a:ext cx="21526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200"/>
            <a:ext cx="63055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661121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673100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716796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3231772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340253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666357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0605903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86551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686416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73289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ext Box 2">
            <a:extLst>
              <a:ext uri="{FF2B5EF4-FFF2-40B4-BE49-F238E27FC236}">
                <a16:creationId xmlns:a16="http://schemas.microsoft.com/office/drawing/2014/main" id="{4BD42659-FDF6-4159-B40A-9854FE5501AB}"/>
              </a:ext>
            </a:extLst>
          </p:cNvPr>
          <p:cNvSpPr txBox="1">
            <a:spLocks noChangeArrowheads="1"/>
          </p:cNvSpPr>
          <p:nvPr/>
        </p:nvSpPr>
        <p:spPr bwMode="auto">
          <a:xfrm>
            <a:off x="1103313" y="1219200"/>
            <a:ext cx="7131050" cy="641350"/>
          </a:xfrm>
          <a:prstGeom prst="rect">
            <a:avLst/>
          </a:prstGeom>
          <a:noFill/>
          <a:ln>
            <a:noFill/>
          </a:ln>
          <a:extLst/>
        </p:spPr>
        <p:txBody>
          <a:bodyPr lIns="92075" tIns="46038" rIns="92075" bIns="46038">
            <a:spAutoFit/>
          </a:bodyPr>
          <a:lstStyle>
            <a:lvl1pPr>
              <a:defRPr sz="2400">
                <a:solidFill>
                  <a:srgbClr val="FFCC66"/>
                </a:solidFill>
                <a:latin typeface="Times New Roman" pitchFamily="18" charset="0"/>
                <a:ea typeface="华文琥珀" pitchFamily="2" charset="-122"/>
              </a:defRPr>
            </a:lvl1pPr>
            <a:lvl2pPr marL="742950" indent="-285750">
              <a:defRPr sz="2400">
                <a:solidFill>
                  <a:srgbClr val="FFCC66"/>
                </a:solidFill>
                <a:latin typeface="Times New Roman" pitchFamily="18" charset="0"/>
                <a:ea typeface="华文琥珀" pitchFamily="2" charset="-122"/>
              </a:defRPr>
            </a:lvl2pPr>
            <a:lvl3pPr marL="1143000" indent="-228600">
              <a:defRPr sz="2400">
                <a:solidFill>
                  <a:srgbClr val="FFCC66"/>
                </a:solidFill>
                <a:latin typeface="Times New Roman" pitchFamily="18" charset="0"/>
                <a:ea typeface="华文琥珀" pitchFamily="2" charset="-122"/>
              </a:defRPr>
            </a:lvl3pPr>
            <a:lvl4pPr marL="1600200" indent="-228600">
              <a:defRPr sz="2400">
                <a:solidFill>
                  <a:srgbClr val="FFCC66"/>
                </a:solidFill>
                <a:latin typeface="Times New Roman" pitchFamily="18" charset="0"/>
                <a:ea typeface="华文琥珀" pitchFamily="2" charset="-122"/>
              </a:defRPr>
            </a:lvl4pPr>
            <a:lvl5pPr marL="2057400" indent="-228600">
              <a:defRPr sz="2400">
                <a:solidFill>
                  <a:srgbClr val="FFCC66"/>
                </a:solidFill>
                <a:latin typeface="Times New Roman" pitchFamily="18" charset="0"/>
                <a:ea typeface="华文琥珀" pitchFamily="2" charset="-122"/>
              </a:defRPr>
            </a:lvl5pPr>
            <a:lvl6pPr marL="2514600" indent="-228600" algn="ctr" eaLnBrk="0" fontAlgn="base" hangingPunct="0">
              <a:spcBef>
                <a:spcPct val="0"/>
              </a:spcBef>
              <a:spcAft>
                <a:spcPct val="0"/>
              </a:spcAft>
              <a:defRPr sz="2400">
                <a:solidFill>
                  <a:srgbClr val="FFCC66"/>
                </a:solidFill>
                <a:latin typeface="Times New Roman" pitchFamily="18" charset="0"/>
                <a:ea typeface="华文琥珀" pitchFamily="2" charset="-122"/>
              </a:defRPr>
            </a:lvl6pPr>
            <a:lvl7pPr marL="2971800" indent="-228600" algn="ctr" eaLnBrk="0" fontAlgn="base" hangingPunct="0">
              <a:spcBef>
                <a:spcPct val="0"/>
              </a:spcBef>
              <a:spcAft>
                <a:spcPct val="0"/>
              </a:spcAft>
              <a:defRPr sz="2400">
                <a:solidFill>
                  <a:srgbClr val="FFCC66"/>
                </a:solidFill>
                <a:latin typeface="Times New Roman" pitchFamily="18" charset="0"/>
                <a:ea typeface="华文琥珀" pitchFamily="2" charset="-122"/>
              </a:defRPr>
            </a:lvl7pPr>
            <a:lvl8pPr marL="3429000" indent="-228600" algn="ctr" eaLnBrk="0" fontAlgn="base" hangingPunct="0">
              <a:spcBef>
                <a:spcPct val="0"/>
              </a:spcBef>
              <a:spcAft>
                <a:spcPct val="0"/>
              </a:spcAft>
              <a:defRPr sz="2400">
                <a:solidFill>
                  <a:srgbClr val="FFCC66"/>
                </a:solidFill>
                <a:latin typeface="Times New Roman" pitchFamily="18" charset="0"/>
                <a:ea typeface="华文琥珀" pitchFamily="2" charset="-122"/>
              </a:defRPr>
            </a:lvl8pPr>
            <a:lvl9pPr marL="3886200" indent="-228600" algn="ctr" eaLnBrk="0" fontAlgn="base" hangingPunct="0">
              <a:spcBef>
                <a:spcPct val="0"/>
              </a:spcBef>
              <a:spcAft>
                <a:spcPct val="0"/>
              </a:spcAft>
              <a:defRPr sz="2400">
                <a:solidFill>
                  <a:srgbClr val="FFCC66"/>
                </a:solidFill>
                <a:latin typeface="Times New Roman" pitchFamily="18" charset="0"/>
                <a:ea typeface="华文琥珀" pitchFamily="2" charset="-122"/>
              </a:defRPr>
            </a:lvl9pPr>
          </a:lstStyle>
          <a:p>
            <a:pPr algn="l">
              <a:spcBef>
                <a:spcPct val="50000"/>
              </a:spcBef>
              <a:defRPr/>
            </a:pPr>
            <a:endParaRPr lang="zh-CN" altLang="en-US" sz="3600">
              <a:solidFill>
                <a:srgbClr val="FF0000"/>
              </a:solidFill>
              <a:latin typeface="Arial" pitchFamily="34" charset="0"/>
              <a:ea typeface="黑体" pitchFamily="49" charset="-122"/>
            </a:endParaRPr>
          </a:p>
        </p:txBody>
      </p:sp>
      <p:sp>
        <p:nvSpPr>
          <p:cNvPr id="1027" name="Line 3">
            <a:extLst>
              <a:ext uri="{FF2B5EF4-FFF2-40B4-BE49-F238E27FC236}">
                <a16:creationId xmlns:a16="http://schemas.microsoft.com/office/drawing/2014/main" id="{56268638-3C52-4BCF-A6E2-A92FF255F364}"/>
              </a:ext>
            </a:extLst>
          </p:cNvPr>
          <p:cNvSpPr>
            <a:spLocks noChangeShapeType="1"/>
          </p:cNvSpPr>
          <p:nvPr/>
        </p:nvSpPr>
        <p:spPr bwMode="auto">
          <a:xfrm>
            <a:off x="609600" y="1143000"/>
            <a:ext cx="7191375" cy="0"/>
          </a:xfrm>
          <a:prstGeom prst="line">
            <a:avLst/>
          </a:prstGeom>
          <a:noFill/>
          <a:ln w="50800">
            <a:solidFill>
              <a:srgbClr val="FF6600"/>
            </a:solidFill>
            <a:round/>
            <a:headEnd/>
            <a:tailEnd/>
          </a:ln>
        </p:spPr>
        <p:txBody>
          <a:bodyPr wrap="none" anchor="ctr"/>
          <a:lstStyle/>
          <a:p>
            <a:pPr>
              <a:defRPr/>
            </a:pPr>
            <a:endParaRPr lang="zh-CN" altLang="en-US"/>
          </a:p>
        </p:txBody>
      </p:sp>
      <p:sp>
        <p:nvSpPr>
          <p:cNvPr id="880657" name="Rectangle 17">
            <a:extLst>
              <a:ext uri="{FF2B5EF4-FFF2-40B4-BE49-F238E27FC236}">
                <a16:creationId xmlns:a16="http://schemas.microsoft.com/office/drawing/2014/main" id="{80C2C007-AD12-43B5-A648-7ED0DD8DBFD8}"/>
              </a:ext>
            </a:extLst>
          </p:cNvPr>
          <p:cNvSpPr>
            <a:spLocks noGrp="1" noChangeArrowheads="1"/>
          </p:cNvSpPr>
          <p:nvPr>
            <p:ph type="title"/>
          </p:nvPr>
        </p:nvSpPr>
        <p:spPr bwMode="auto">
          <a:xfrm>
            <a:off x="1524000" y="-76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18">
            <a:extLst>
              <a:ext uri="{FF2B5EF4-FFF2-40B4-BE49-F238E27FC236}">
                <a16:creationId xmlns:a16="http://schemas.microsoft.com/office/drawing/2014/main" id="{527ACADA-2944-43FE-8675-543F57DCA9D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0659" name="Text Box 19">
            <a:extLst>
              <a:ext uri="{FF2B5EF4-FFF2-40B4-BE49-F238E27FC236}">
                <a16:creationId xmlns:a16="http://schemas.microsoft.com/office/drawing/2014/main" id="{9DE33AFB-FECA-4679-8691-E80B2F10B21E}"/>
              </a:ext>
            </a:extLst>
          </p:cNvPr>
          <p:cNvSpPr txBox="1">
            <a:spLocks noChangeArrowheads="1"/>
          </p:cNvSpPr>
          <p:nvPr/>
        </p:nvSpPr>
        <p:spPr bwMode="auto">
          <a:xfrm>
            <a:off x="822325" y="6318250"/>
            <a:ext cx="184150" cy="336550"/>
          </a:xfrm>
          <a:prstGeom prst="rect">
            <a:avLst/>
          </a:prstGeom>
          <a:noFill/>
          <a:ln w="9525">
            <a:noFill/>
            <a:miter lim="800000"/>
            <a:headEnd/>
            <a:tailEnd/>
          </a:ln>
          <a:effectLst/>
        </p:spPr>
        <p:txBody>
          <a:bodyPr wrap="none">
            <a:spAutoFit/>
          </a:bodyPr>
          <a:lstStyle/>
          <a:p>
            <a:pPr>
              <a:defRPr/>
            </a:pPr>
            <a:endParaRPr lang="zh-CN" altLang="en-US" sz="160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sldLayoutIdLst>
    <p:sldLayoutId id="2147483760"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ransition spd="med"/>
  <p:txStyles>
    <p:titleStyle>
      <a:lvl1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2pPr>
      <a:lvl3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3pPr>
      <a:lvl4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4pPr>
      <a:lvl5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5pPr>
      <a:lvl6pPr marL="4572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6pPr>
      <a:lvl7pPr marL="9144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7pPr>
      <a:lvl8pPr marL="13716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8pPr>
      <a:lvl9pPr marL="18288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Font typeface="Wingdings" panose="05000000000000000000" pitchFamily="2" charset="2"/>
        <a:buChar char="l"/>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image" Target="../media/image97.jpeg"/><Relationship Id="rId1" Type="http://schemas.openxmlformats.org/officeDocument/2006/relationships/slideLayout" Target="../slideLayouts/slideLayout12.xml"/><Relationship Id="rId5" Type="http://schemas.openxmlformats.org/officeDocument/2006/relationships/image" Target="../media/image100.jpeg"/><Relationship Id="rId4" Type="http://schemas.openxmlformats.org/officeDocument/2006/relationships/image" Target="../media/image9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2.xml"/><Relationship Id="rId4" Type="http://schemas.openxmlformats.org/officeDocument/2006/relationships/image" Target="../media/image1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36.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2.xml"/><Relationship Id="rId4" Type="http://schemas.openxmlformats.org/officeDocument/2006/relationships/image" Target="../media/image9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a:extLst>
              <a:ext uri="{FF2B5EF4-FFF2-40B4-BE49-F238E27FC236}">
                <a16:creationId xmlns:a16="http://schemas.microsoft.com/office/drawing/2014/main" id="{109D8111-328A-41F9-8FB8-653516B0FAC5}"/>
              </a:ext>
            </a:extLst>
          </p:cNvPr>
          <p:cNvSpPr>
            <a:spLocks noChangeArrowheads="1"/>
          </p:cNvSpPr>
          <p:nvPr/>
        </p:nvSpPr>
        <p:spPr bwMode="auto">
          <a:xfrm>
            <a:off x="0" y="1905000"/>
            <a:ext cx="8675688" cy="1800225"/>
          </a:xfrm>
          <a:prstGeom prst="rect">
            <a:avLst/>
          </a:prstGeom>
          <a:noFill/>
          <a:ln w="9525">
            <a:noFill/>
            <a:miter lim="800000"/>
            <a:headEnd/>
            <a:tailEnd/>
          </a:ln>
        </p:spPr>
        <p:txBody>
          <a:bodyPr anchor="ctr"/>
          <a:lstStyle/>
          <a:p>
            <a:pPr eaLnBrk="1" hangingPunct="1">
              <a:lnSpc>
                <a:spcPct val="170000"/>
              </a:lnSpc>
              <a:defRPr/>
            </a:pPr>
            <a:r>
              <a:rPr kumimoji="1" lang="zh-CN" altLang="en-US" sz="4800" b="1">
                <a:solidFill>
                  <a:srgbClr val="FF0000"/>
                </a:solidFill>
                <a:effectLst>
                  <a:outerShdw blurRad="38100" dist="38100" dir="2700000" algn="tl">
                    <a:srgbClr val="C0C0C0"/>
                  </a:outerShdw>
                </a:effectLst>
                <a:latin typeface="黑体" pitchFamily="2" charset="-122"/>
                <a:ea typeface="黑体" pitchFamily="2" charset="-122"/>
              </a:rPr>
              <a:t>第6章：用例图</a:t>
            </a:r>
          </a:p>
        </p:txBody>
      </p:sp>
      <p:pic>
        <p:nvPicPr>
          <p:cNvPr id="4099" name="Picture 156">
            <a:extLst>
              <a:ext uri="{FF2B5EF4-FFF2-40B4-BE49-F238E27FC236}">
                <a16:creationId xmlns:a16="http://schemas.microsoft.com/office/drawing/2014/main" id="{C1781511-7003-42AD-95A8-1EA748480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035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a:extLst>
              <a:ext uri="{FF2B5EF4-FFF2-40B4-BE49-F238E27FC236}">
                <a16:creationId xmlns:a16="http://schemas.microsoft.com/office/drawing/2014/main" id="{F295F7D8-7016-4996-8619-1B477DE02E2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业务模型－</a:t>
            </a:r>
            <a:r>
              <a:rPr kumimoji="1" lang="en-US" altLang="zh-CN">
                <a:solidFill>
                  <a:schemeClr val="tx1"/>
                </a:solidFill>
                <a:effectLst>
                  <a:outerShdw blurRad="38100" dist="38100" dir="2700000" algn="tl">
                    <a:srgbClr val="C0C0C0"/>
                  </a:outerShdw>
                </a:effectLst>
                <a:ea typeface="黑体" pitchFamily="2" charset="-122"/>
              </a:rPr>
              <a:t>Business Use Case</a:t>
            </a:r>
            <a:r>
              <a:rPr kumimoji="1" lang="zh-CN" altLang="en-US">
                <a:solidFill>
                  <a:schemeClr val="tx1"/>
                </a:solidFill>
                <a:effectLst>
                  <a:outerShdw blurRad="38100" dist="38100" dir="2700000" algn="tl">
                    <a:srgbClr val="C0C0C0"/>
                  </a:outerShdw>
                </a:effectLst>
                <a:ea typeface="黑体" pitchFamily="2" charset="-122"/>
              </a:rPr>
              <a:t>图举例</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13315" name="Rectangle 3">
            <a:extLst>
              <a:ext uri="{FF2B5EF4-FFF2-40B4-BE49-F238E27FC236}">
                <a16:creationId xmlns:a16="http://schemas.microsoft.com/office/drawing/2014/main" id="{E8D7612F-CA86-438D-947D-955694A474E2}"/>
              </a:ext>
            </a:extLst>
          </p:cNvPr>
          <p:cNvSpPr>
            <a:spLocks noChangeArrowheads="1"/>
          </p:cNvSpPr>
          <p:nvPr/>
        </p:nvSpPr>
        <p:spPr bwMode="auto">
          <a:xfrm>
            <a:off x="457200" y="12192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just"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pic>
        <p:nvPicPr>
          <p:cNvPr id="13316" name="Picture 7">
            <a:extLst>
              <a:ext uri="{FF2B5EF4-FFF2-40B4-BE49-F238E27FC236}">
                <a16:creationId xmlns:a16="http://schemas.microsoft.com/office/drawing/2014/main" id="{A9B694B1-484E-4506-A1AE-EAE44073C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5638800"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2" name="Rectangle 2">
            <a:extLst>
              <a:ext uri="{FF2B5EF4-FFF2-40B4-BE49-F238E27FC236}">
                <a16:creationId xmlns:a16="http://schemas.microsoft.com/office/drawing/2014/main" id="{D90B055F-B40F-4E7F-9F90-4A30EA8563C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业务模型－业务实体</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14339" name="Rectangle 3">
            <a:extLst>
              <a:ext uri="{FF2B5EF4-FFF2-40B4-BE49-F238E27FC236}">
                <a16:creationId xmlns:a16="http://schemas.microsoft.com/office/drawing/2014/main" id="{733B6084-523E-409B-83A1-A750559175B2}"/>
              </a:ext>
            </a:extLst>
          </p:cNvPr>
          <p:cNvSpPr>
            <a:spLocks noChangeArrowheads="1"/>
          </p:cNvSpPr>
          <p:nvPr/>
        </p:nvSpPr>
        <p:spPr bwMode="auto">
          <a:xfrm>
            <a:off x="457200" y="12192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just"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业务实体（</a:t>
            </a:r>
            <a:r>
              <a:rPr kumimoji="1" lang="en-US" altLang="zh-CN" b="1">
                <a:solidFill>
                  <a:schemeClr val="tx1"/>
                </a:solidFill>
                <a:ea typeface="楷体_GB2312" pitchFamily="49" charset="-122"/>
              </a:rPr>
              <a:t>business actor）</a:t>
            </a:r>
          </a:p>
          <a:p>
            <a:pPr algn="just"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机构经营业务期间使用的对象或业务处理过程中产生的对象。包括业务工人日常处理的项目。</a:t>
            </a:r>
          </a:p>
          <a:p>
            <a:pPr algn="just" eaLnBrk="1" hangingPunct="1">
              <a:lnSpc>
                <a:spcPct val="125000"/>
              </a:lnSpc>
              <a:spcBef>
                <a:spcPct val="20000"/>
              </a:spcBef>
              <a:buClr>
                <a:srgbClr val="FF0000"/>
              </a:buClr>
              <a:buSzPct val="200000"/>
            </a:pPr>
            <a:endParaRPr kumimoji="1" lang="zh-CN" altLang="en-US" b="1">
              <a:solidFill>
                <a:schemeClr val="tx1"/>
              </a:solidFill>
              <a:ea typeface="楷体_GB2312" pitchFamily="49" charset="-122"/>
            </a:endParaRPr>
          </a:p>
        </p:txBody>
      </p:sp>
      <p:pic>
        <p:nvPicPr>
          <p:cNvPr id="14340" name="Picture 7">
            <a:extLst>
              <a:ext uri="{FF2B5EF4-FFF2-40B4-BE49-F238E27FC236}">
                <a16:creationId xmlns:a16="http://schemas.microsoft.com/office/drawing/2014/main" id="{1F6C3B63-D974-43BA-80BF-D3033A834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81400"/>
            <a:ext cx="12223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8">
            <a:extLst>
              <a:ext uri="{FF2B5EF4-FFF2-40B4-BE49-F238E27FC236}">
                <a16:creationId xmlns:a16="http://schemas.microsoft.com/office/drawing/2014/main" id="{C669FED0-A272-408D-B4F5-D18684B3F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200400"/>
            <a:ext cx="1714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8BE97E5A-12CF-462E-8AF7-72E883A386D9}"/>
              </a:ext>
            </a:extLst>
          </p:cNvPr>
          <p:cNvGraphicFramePr>
            <a:graphicFrameLocks noGrp="1"/>
          </p:cNvGraphicFramePr>
          <p:nvPr>
            <p:ph/>
          </p:nvPr>
        </p:nvGraphicFramePr>
        <p:xfrm>
          <a:off x="179388" y="620713"/>
          <a:ext cx="8796337" cy="5989637"/>
        </p:xfrm>
        <a:graphic>
          <a:graphicData uri="http://schemas.openxmlformats.org/drawingml/2006/table">
            <a:tbl>
              <a:tblPr/>
              <a:tblGrid>
                <a:gridCol w="1295400">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gridCol w="2689226">
                  <a:extLst>
                    <a:ext uri="{9D8B030D-6E8A-4147-A177-3AD203B41FA5}">
                      <a16:colId xmlns:a16="http://schemas.microsoft.com/office/drawing/2014/main" val="20002"/>
                    </a:ext>
                  </a:extLst>
                </a:gridCol>
                <a:gridCol w="4786311">
                  <a:extLst>
                    <a:ext uri="{9D8B030D-6E8A-4147-A177-3AD203B41FA5}">
                      <a16:colId xmlns:a16="http://schemas.microsoft.com/office/drawing/2014/main" val="20003"/>
                    </a:ext>
                  </a:extLst>
                </a:gridCol>
              </a:tblGrid>
              <a:tr h="504037">
                <a:tc>
                  <a:txBody>
                    <a:bodyPr/>
                    <a:lstStyle/>
                    <a:p>
                      <a:pPr algn="ctr"/>
                      <a:r>
                        <a:rPr lang="zh-CN" altLang="en-US" sz="2000" b="1" dirty="0"/>
                        <a:t>名称</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t>定义</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a:t>范例</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62826">
                <a:tc>
                  <a:txBody>
                    <a:bodyPr/>
                    <a:lstStyle/>
                    <a:p>
                      <a:r>
                        <a:rPr lang="zh-CN" altLang="en-US" sz="2000"/>
                        <a:t>业务角色</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在组织内承担特定业务活动，并和别的业务角色进行交互的人或系统</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比如“技术评审管理流程”中的业务角色包括：评审申请人、评审负责人、评审主席、评审专家等。</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1414">
                <a:tc>
                  <a:txBody>
                    <a:bodyPr/>
                    <a:lstStyle/>
                    <a:p>
                      <a:r>
                        <a:rPr lang="zh-CN" altLang="en-US" sz="2000"/>
                        <a:t>业务实体</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由业务角色使用和处理的任何事物</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比如“技术评审管理流程”中的业务实体包括：评审申请、评审意见。</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97120">
                <a:tc>
                  <a:txBody>
                    <a:bodyPr/>
                    <a:lstStyle/>
                    <a:p>
                      <a:r>
                        <a:rPr lang="zh-CN" altLang="en-US" sz="2000"/>
                        <a:t>业务活动</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a:t>由特定业务角色进行的，并具有明确输入和输出的任务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比如“技术评审管理流程”中的业务任务包括：起草评审申请、提交评审申请等。</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94240">
                <a:tc>
                  <a:txBody>
                    <a:bodyPr/>
                    <a:lstStyle/>
                    <a:p>
                      <a:r>
                        <a:rPr lang="zh-CN" altLang="en-US" sz="2000"/>
                        <a:t>业务流程</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由一组业务角色通过执行一系列业务活动来操作业务实体，从而给外界提供有价值的、可感知的服务或成果</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比如“技术评审管理流程”就是一个业务流程，该业务流程给通过技术评审，帮助评审申请人发现被评审材料中的问题。</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5394" name="Picture 1" descr="业务角色">
            <a:extLst>
              <a:ext uri="{FF2B5EF4-FFF2-40B4-BE49-F238E27FC236}">
                <a16:creationId xmlns:a16="http://schemas.microsoft.com/office/drawing/2014/main" id="{411735A1-AA36-4C2C-8056-806DA6F7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09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5" name="Picture 2" descr="业务实体">
            <a:extLst>
              <a:ext uri="{FF2B5EF4-FFF2-40B4-BE49-F238E27FC236}">
                <a16:creationId xmlns:a16="http://schemas.microsoft.com/office/drawing/2014/main" id="{DFAC2B9F-D777-4D93-BF34-03EF70560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6" name="Picture 3" descr="业务活动">
            <a:extLst>
              <a:ext uri="{FF2B5EF4-FFF2-40B4-BE49-F238E27FC236}">
                <a16:creationId xmlns:a16="http://schemas.microsoft.com/office/drawing/2014/main" id="{5474433C-3F32-4BF9-9527-942912BD2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09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7" name="Picture 4" descr="业务流程">
            <a:extLst>
              <a:ext uri="{FF2B5EF4-FFF2-40B4-BE49-F238E27FC236}">
                <a16:creationId xmlns:a16="http://schemas.microsoft.com/office/drawing/2014/main" id="{06444E43-4933-4EE5-8705-B0BB82CF8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05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56634FAE-955F-4E90-BB93-326B9B4CF1D7}"/>
              </a:ext>
            </a:extLst>
          </p:cNvPr>
          <p:cNvSpPr>
            <a:spLocks noGrp="1"/>
          </p:cNvSpPr>
          <p:nvPr>
            <p:ph/>
          </p:nvPr>
        </p:nvSpPr>
        <p:spPr>
          <a:xfrm>
            <a:off x="1042988" y="1285875"/>
            <a:ext cx="5815012" cy="2214563"/>
          </a:xfrm>
        </p:spPr>
        <p:txBody>
          <a:bodyPr/>
          <a:lstStyle/>
          <a:p>
            <a:pPr eaLnBrk="1" hangingPunct="1">
              <a:lnSpc>
                <a:spcPct val="150000"/>
              </a:lnSpc>
              <a:buFont typeface="Wingdings" panose="05000000000000000000" pitchFamily="2" charset="2"/>
              <a:buNone/>
            </a:pPr>
            <a:r>
              <a:rPr lang="zh-CN" altLang="en-US"/>
              <a:t>在用例图中，最为核心的两个元素是</a:t>
            </a:r>
            <a:endParaRPr lang="en-US" altLang="zh-CN"/>
          </a:p>
          <a:p>
            <a:pPr eaLnBrk="1" hangingPunct="1">
              <a:lnSpc>
                <a:spcPct val="150000"/>
              </a:lnSpc>
            </a:pPr>
            <a:r>
              <a:rPr lang="zh-CN" altLang="en-US"/>
              <a:t>参与者</a:t>
            </a:r>
            <a:endParaRPr lang="en-US" altLang="zh-CN"/>
          </a:p>
          <a:p>
            <a:pPr eaLnBrk="1" hangingPunct="1">
              <a:lnSpc>
                <a:spcPct val="150000"/>
              </a:lnSpc>
            </a:pPr>
            <a:r>
              <a:rPr lang="zh-CN" altLang="en-US"/>
              <a:t>用例</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3970" name="Rectangle 2">
            <a:extLst>
              <a:ext uri="{FF2B5EF4-FFF2-40B4-BE49-F238E27FC236}">
                <a16:creationId xmlns:a16="http://schemas.microsoft.com/office/drawing/2014/main" id="{DB10DDAC-F375-453A-AADD-9E083B4678F5}"/>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参与者 </a:t>
            </a:r>
            <a:r>
              <a:rPr kumimoji="1" lang="en-US" altLang="zh-CN">
                <a:solidFill>
                  <a:schemeClr val="tx1"/>
                </a:solidFill>
                <a:effectLst>
                  <a:outerShdw blurRad="38100" dist="38100" dir="2700000" algn="tl">
                    <a:srgbClr val="C0C0C0"/>
                  </a:outerShdw>
                </a:effectLst>
                <a:ea typeface="黑体" pitchFamily="2" charset="-122"/>
              </a:rPr>
              <a:t>actor</a:t>
            </a:r>
          </a:p>
        </p:txBody>
      </p:sp>
      <p:sp>
        <p:nvSpPr>
          <p:cNvPr id="17411" name="Rectangle 3">
            <a:extLst>
              <a:ext uri="{FF2B5EF4-FFF2-40B4-BE49-F238E27FC236}">
                <a16:creationId xmlns:a16="http://schemas.microsoft.com/office/drawing/2014/main" id="{5FDD21A7-EBF6-4D6A-B3F3-D7D81A26323A}"/>
              </a:ext>
            </a:extLst>
          </p:cNvPr>
          <p:cNvSpPr>
            <a:spLocks noChangeArrowheads="1"/>
          </p:cNvSpPr>
          <p:nvPr/>
        </p:nvSpPr>
        <p:spPr bwMode="auto">
          <a:xfrm>
            <a:off x="533400" y="1143000"/>
            <a:ext cx="8305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914400" indent="-45720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参与者是为了完成一个事件而与系统交互的实体</a:t>
            </a:r>
          </a:p>
          <a:p>
            <a:pPr algn="l" eaLnBrk="1" hangingPunct="1">
              <a:lnSpc>
                <a:spcPct val="125000"/>
              </a:lnSpc>
              <a:spcBef>
                <a:spcPct val="20000"/>
              </a:spcBef>
              <a:buClr>
                <a:srgbClr val="FF0000"/>
              </a:buClr>
              <a:buSzPct val="200000"/>
              <a:buFontTx/>
              <a:buChar char="•"/>
            </a:pPr>
            <a:endParaRPr kumimoji="1" lang="zh-CN" altLang="en-US" sz="1000"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可以是人、其它系统、硬件设备、时钟 </a:t>
            </a:r>
          </a:p>
          <a:p>
            <a:pPr lvl="1"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其它系统：当系统需要与其它系统交互时，如</a:t>
            </a:r>
            <a:r>
              <a:rPr kumimoji="1" lang="en-US" altLang="zh-CN" b="1">
                <a:solidFill>
                  <a:schemeClr val="tx1"/>
                </a:solidFill>
                <a:ea typeface="楷体_GB2312" pitchFamily="49" charset="-122"/>
              </a:rPr>
              <a:t>ATM</a:t>
            </a:r>
            <a:r>
              <a:rPr kumimoji="1" lang="zh-CN" altLang="en-US" b="1">
                <a:solidFill>
                  <a:schemeClr val="tx1"/>
                </a:solidFill>
                <a:ea typeface="楷体_GB2312" pitchFamily="49" charset="-122"/>
              </a:rPr>
              <a:t>柜员机系统中，银行后台系统就是一个参与者</a:t>
            </a:r>
          </a:p>
          <a:p>
            <a:pPr lvl="1"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硬件设备：如果系统需要与硬件设备交互时，如在开发</a:t>
            </a:r>
            <a:r>
              <a:rPr kumimoji="1" lang="en-US" altLang="zh-CN" b="1">
                <a:solidFill>
                  <a:schemeClr val="tx1"/>
                </a:solidFill>
                <a:ea typeface="楷体_GB2312" pitchFamily="49" charset="-122"/>
              </a:rPr>
              <a:t>IC</a:t>
            </a:r>
            <a:r>
              <a:rPr kumimoji="1" lang="zh-CN" altLang="en-US" b="1">
                <a:solidFill>
                  <a:schemeClr val="tx1"/>
                </a:solidFill>
                <a:ea typeface="楷体_GB2312" pitchFamily="49" charset="-122"/>
              </a:rPr>
              <a:t>卡门禁系统时，</a:t>
            </a:r>
            <a:r>
              <a:rPr kumimoji="1" lang="en-US" altLang="zh-CN" b="1">
                <a:solidFill>
                  <a:schemeClr val="tx1"/>
                </a:solidFill>
                <a:ea typeface="楷体_GB2312" pitchFamily="49" charset="-122"/>
              </a:rPr>
              <a:t>IC</a:t>
            </a:r>
            <a:r>
              <a:rPr kumimoji="1" lang="zh-CN" altLang="en-US" b="1">
                <a:solidFill>
                  <a:schemeClr val="tx1"/>
                </a:solidFill>
                <a:ea typeface="楷体_GB2312" pitchFamily="49" charset="-122"/>
              </a:rPr>
              <a:t>卡读写</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器就是一个参与者</a:t>
            </a:r>
          </a:p>
          <a:p>
            <a:pPr lvl="1"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时钟：当系统需要定时触发</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时，时钟就是参与者</a:t>
            </a:r>
          </a:p>
        </p:txBody>
      </p:sp>
      <p:pic>
        <p:nvPicPr>
          <p:cNvPr id="17412" name="Picture 4">
            <a:extLst>
              <a:ext uri="{FF2B5EF4-FFF2-40B4-BE49-F238E27FC236}">
                <a16:creationId xmlns:a16="http://schemas.microsoft.com/office/drawing/2014/main" id="{0308FDB0-1E47-41AA-8C16-29577A910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572000"/>
            <a:ext cx="309562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6A78EF6E-D255-416D-8E8A-D65430B9186F}"/>
              </a:ext>
            </a:extLst>
          </p:cNvPr>
          <p:cNvSpPr>
            <a:spLocks noGrp="1"/>
          </p:cNvSpPr>
          <p:nvPr>
            <p:ph/>
          </p:nvPr>
        </p:nvSpPr>
        <p:spPr>
          <a:xfrm>
            <a:off x="390525" y="1285875"/>
            <a:ext cx="8610600" cy="4524375"/>
          </a:xfrm>
        </p:spPr>
        <p:txBody>
          <a:bodyPr/>
          <a:lstStyle/>
          <a:p>
            <a:pPr eaLnBrk="1" hangingPunct="1">
              <a:lnSpc>
                <a:spcPct val="150000"/>
              </a:lnSpc>
              <a:buFont typeface="Wingdings" panose="05000000000000000000" pitchFamily="2" charset="2"/>
              <a:buNone/>
            </a:pPr>
            <a:r>
              <a:rPr lang="zh-CN" altLang="en-US" b="1"/>
              <a:t>对于一个用例而言，有时不局限于一个参与者，参与某用例的参与者可能有多个，通常将其分为两类：</a:t>
            </a:r>
            <a:endParaRPr lang="en-US" altLang="zh-CN" b="1"/>
          </a:p>
          <a:p>
            <a:pPr eaLnBrk="1" hangingPunct="1">
              <a:lnSpc>
                <a:spcPct val="150000"/>
              </a:lnSpc>
            </a:pPr>
            <a:r>
              <a:rPr lang="zh-CN" altLang="en-US" b="1"/>
              <a:t>主要参与者：从系统获得可度量价值的用户，他的需求驱动了用例所表示的行为和功能。</a:t>
            </a:r>
            <a:endParaRPr lang="en-US" altLang="zh-CN" b="1"/>
          </a:p>
          <a:p>
            <a:pPr eaLnBrk="1" hangingPunct="1">
              <a:lnSpc>
                <a:spcPct val="150000"/>
              </a:lnSpc>
            </a:pPr>
            <a:r>
              <a:rPr lang="zh-CN" altLang="en-US" b="1"/>
              <a:t>次要参与者：在系统中提供服务，并且不能脱离主要参与者而存在。</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6018" name="Rectangle 2">
            <a:extLst>
              <a:ext uri="{FF2B5EF4-FFF2-40B4-BE49-F238E27FC236}">
                <a16:creationId xmlns:a16="http://schemas.microsoft.com/office/drawing/2014/main" id="{A0E0BAE8-15F5-4D4A-BD4A-3244864164A4}"/>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 </a:t>
            </a:r>
            <a:r>
              <a:rPr kumimoji="1" lang="en-US" altLang="zh-CN">
                <a:solidFill>
                  <a:schemeClr val="tx1"/>
                </a:solidFill>
                <a:effectLst>
                  <a:outerShdw blurRad="38100" dist="38100" dir="2700000" algn="tl">
                    <a:srgbClr val="C0C0C0"/>
                  </a:outerShdw>
                </a:effectLst>
                <a:ea typeface="黑体" pitchFamily="2" charset="-122"/>
              </a:rPr>
              <a:t>use case</a:t>
            </a:r>
          </a:p>
        </p:txBody>
      </p:sp>
      <p:sp>
        <p:nvSpPr>
          <p:cNvPr id="19459" name="Rectangle 3">
            <a:extLst>
              <a:ext uri="{FF2B5EF4-FFF2-40B4-BE49-F238E27FC236}">
                <a16:creationId xmlns:a16="http://schemas.microsoft.com/office/drawing/2014/main" id="{A3A15026-B591-4DCD-B559-B612C466EA4D}"/>
              </a:ext>
            </a:extLst>
          </p:cNvPr>
          <p:cNvSpPr>
            <a:spLocks noChangeArrowheads="1"/>
          </p:cNvSpPr>
          <p:nvPr/>
        </p:nvSpPr>
        <p:spPr bwMode="auto">
          <a:xfrm>
            <a:off x="4572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用例实例是在系统中执行的一系列动作，这些动作将生成特定参与者可见的价值结果。一个用例定义一组用例实例 </a:t>
            </a:r>
          </a:p>
          <a:p>
            <a:pPr algn="l" eaLnBrk="1" hangingPunct="1">
              <a:lnSpc>
                <a:spcPct val="125000"/>
              </a:lnSpc>
              <a:spcBef>
                <a:spcPct val="20000"/>
              </a:spcBef>
              <a:buClr>
                <a:srgbClr val="FF0000"/>
              </a:buClr>
              <a:buSzPct val="200000"/>
              <a:buFontTx/>
              <a:buChar char="•"/>
            </a:pPr>
            <a:endParaRPr kumimoji="1" lang="zh-CN" altLang="en-US" sz="1200"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用例是系统提供的功能块，演示了参与者如何使用系统 </a:t>
            </a:r>
          </a:p>
        </p:txBody>
      </p:sp>
      <p:pic>
        <p:nvPicPr>
          <p:cNvPr id="19460" name="Picture 6">
            <a:extLst>
              <a:ext uri="{FF2B5EF4-FFF2-40B4-BE49-F238E27FC236}">
                <a16:creationId xmlns:a16="http://schemas.microsoft.com/office/drawing/2014/main" id="{FC578548-26F3-4EEF-BBA4-3830A6D89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14800"/>
            <a:ext cx="42672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42" name="Rectangle 2">
            <a:extLst>
              <a:ext uri="{FF2B5EF4-FFF2-40B4-BE49-F238E27FC236}">
                <a16:creationId xmlns:a16="http://schemas.microsoft.com/office/drawing/2014/main" id="{49F7BC2A-CD07-40C2-B9FA-738F5C26D28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20483" name="Rectangle 3">
            <a:extLst>
              <a:ext uri="{FF2B5EF4-FFF2-40B4-BE49-F238E27FC236}">
                <a16:creationId xmlns:a16="http://schemas.microsoft.com/office/drawing/2014/main" id="{82CDB580-CE35-4C49-BA41-90BA5384CC6B}"/>
              </a:ext>
            </a:extLst>
          </p:cNvPr>
          <p:cNvSpPr>
            <a:spLocks noChangeArrowheads="1"/>
          </p:cNvSpPr>
          <p:nvPr/>
        </p:nvSpPr>
        <p:spPr bwMode="auto">
          <a:xfrm>
            <a:off x="4572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用例和用例驱动开发</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如何阅读用例图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如何绘制用例图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用例图应用说明</a:t>
            </a:r>
          </a:p>
        </p:txBody>
      </p:sp>
      <p:pic>
        <p:nvPicPr>
          <p:cNvPr id="20484" name="Picture 4" descr="bg1">
            <a:extLst>
              <a:ext uri="{FF2B5EF4-FFF2-40B4-BE49-F238E27FC236}">
                <a16:creationId xmlns:a16="http://schemas.microsoft.com/office/drawing/2014/main" id="{FF858553-3B0E-4FD8-AA65-31AF90052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066" name="Rectangle 2">
            <a:extLst>
              <a:ext uri="{FF2B5EF4-FFF2-40B4-BE49-F238E27FC236}">
                <a16:creationId xmlns:a16="http://schemas.microsoft.com/office/drawing/2014/main" id="{6E07527A-32A3-4CF8-B867-D7D381D501D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阅读用例图</a:t>
            </a:r>
          </a:p>
        </p:txBody>
      </p:sp>
      <p:pic>
        <p:nvPicPr>
          <p:cNvPr id="21507" name="Picture 5">
            <a:extLst>
              <a:ext uri="{FF2B5EF4-FFF2-40B4-BE49-F238E27FC236}">
                <a16:creationId xmlns:a16="http://schemas.microsoft.com/office/drawing/2014/main" id="{E5EFE06D-1D7A-45A0-B48B-FA7748F09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52525"/>
            <a:ext cx="7467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9090" name="Rectangle 2">
            <a:extLst>
              <a:ext uri="{FF2B5EF4-FFF2-40B4-BE49-F238E27FC236}">
                <a16:creationId xmlns:a16="http://schemas.microsoft.com/office/drawing/2014/main" id="{49B454B1-C8AB-48ED-B5D6-1C322383FAEF}"/>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用例图的组成元素</a:t>
            </a:r>
          </a:p>
        </p:txBody>
      </p:sp>
      <p:sp>
        <p:nvSpPr>
          <p:cNvPr id="22531" name="Rectangle 3">
            <a:extLst>
              <a:ext uri="{FF2B5EF4-FFF2-40B4-BE49-F238E27FC236}">
                <a16:creationId xmlns:a16="http://schemas.microsoft.com/office/drawing/2014/main" id="{F5DAC2FF-39CC-48F0-803E-4040133B627F}"/>
              </a:ext>
            </a:extLst>
          </p:cNvPr>
          <p:cNvSpPr>
            <a:spLocks noChangeArrowheads="1"/>
          </p:cNvSpPr>
          <p:nvPr/>
        </p:nvSpPr>
        <p:spPr bwMode="auto">
          <a:xfrm>
            <a:off x="533400" y="1143000"/>
            <a:ext cx="8066088"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914400" indent="-45720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系统边界</a:t>
            </a:r>
          </a:p>
          <a:p>
            <a:pPr algn="l"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所有的用例都位于方框之内，该方框称为“系统边界”</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参与者</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一些关系：</a:t>
            </a:r>
          </a:p>
          <a:p>
            <a:pPr lvl="1" algn="l" eaLnBrk="1" hangingPunct="1">
              <a:lnSpc>
                <a:spcPct val="125000"/>
              </a:lnSpc>
              <a:spcBef>
                <a:spcPct val="20000"/>
              </a:spcBef>
              <a:buClr>
                <a:srgbClr val="FF0000"/>
              </a:buClr>
              <a:buFont typeface="Wingdings" panose="05000000000000000000" pitchFamily="2" charset="2"/>
              <a:buChar char="Ø"/>
            </a:pPr>
            <a:r>
              <a:rPr kumimoji="1" lang="zh-CN" altLang="en-US" b="1">
                <a:solidFill>
                  <a:schemeClr val="tx1"/>
                </a:solidFill>
                <a:ea typeface="楷体_GB2312" pitchFamily="49" charset="-122"/>
              </a:rPr>
              <a:t>参与者与用例的关系：带箭头的线来表示</a:t>
            </a:r>
            <a:endParaRPr kumimoji="1" lang="zh-CN" altLang="en-US"/>
          </a:p>
          <a:p>
            <a:pPr lvl="1" algn="l" eaLnBrk="1" hangingPunct="1">
              <a:lnSpc>
                <a:spcPct val="125000"/>
              </a:lnSpc>
              <a:spcBef>
                <a:spcPct val="20000"/>
              </a:spcBef>
              <a:buClr>
                <a:srgbClr val="FF0000"/>
              </a:buClr>
              <a:buFont typeface="Wingdings" panose="05000000000000000000" pitchFamily="2" charset="2"/>
              <a:buChar char="Ø"/>
            </a:pPr>
            <a:r>
              <a:rPr kumimoji="1" lang="zh-CN" altLang="en-US" b="1">
                <a:solidFill>
                  <a:schemeClr val="tx1"/>
                </a:solidFill>
                <a:ea typeface="楷体_GB2312" pitchFamily="49" charset="-122"/>
              </a:rPr>
              <a:t>用例之间的关系：</a:t>
            </a:r>
            <a:br>
              <a:rPr kumimoji="1" lang="zh-CN" altLang="en-US" b="1">
                <a:solidFill>
                  <a:schemeClr val="tx1"/>
                </a:solidFill>
                <a:ea typeface="楷体_GB2312" pitchFamily="49" charset="-122"/>
              </a:rPr>
            </a:br>
            <a:r>
              <a:rPr kumimoji="1" lang="en-US" altLang="zh-CN" b="1">
                <a:solidFill>
                  <a:schemeClr val="tx1"/>
                </a:solidFill>
                <a:ea typeface="楷体_GB2312" pitchFamily="49" charset="-122"/>
              </a:rPr>
              <a:t>1</a:t>
            </a:r>
            <a:r>
              <a:rPr kumimoji="1" lang="zh-CN" altLang="en-US" b="1">
                <a:solidFill>
                  <a:schemeClr val="tx1"/>
                </a:solidFill>
                <a:ea typeface="楷体_GB2312" pitchFamily="49" charset="-122"/>
              </a:rPr>
              <a:t>）包含关系：构造型《</a:t>
            </a:r>
            <a:r>
              <a:rPr kumimoji="1" lang="en-US" altLang="zh-CN" b="1">
                <a:solidFill>
                  <a:schemeClr val="tx1"/>
                </a:solidFill>
                <a:ea typeface="楷体_GB2312" pitchFamily="49" charset="-122"/>
              </a:rPr>
              <a:t>include》</a:t>
            </a:r>
            <a:br>
              <a:rPr kumimoji="1" lang="en-US" altLang="zh-CN" b="1">
                <a:solidFill>
                  <a:schemeClr val="tx1"/>
                </a:solidFill>
                <a:ea typeface="楷体_GB2312" pitchFamily="49" charset="-122"/>
              </a:rPr>
            </a:br>
            <a:r>
              <a:rPr kumimoji="1" lang="en-US" altLang="zh-CN" b="1">
                <a:solidFill>
                  <a:schemeClr val="tx1"/>
                </a:solidFill>
                <a:ea typeface="楷体_GB2312" pitchFamily="49" charset="-122"/>
              </a:rPr>
              <a:t>2</a:t>
            </a:r>
            <a:r>
              <a:rPr kumimoji="1" lang="zh-CN" altLang="en-US" b="1">
                <a:solidFill>
                  <a:schemeClr val="tx1"/>
                </a:solidFill>
                <a:ea typeface="楷体_GB2312" pitchFamily="49" charset="-122"/>
              </a:rPr>
              <a:t>）扩展关系：构造型</a:t>
            </a:r>
            <a:r>
              <a:rPr kumimoji="1" lang="en-US" altLang="zh-CN" b="1">
                <a:solidFill>
                  <a:schemeClr val="tx1"/>
                </a:solidFill>
                <a:ea typeface="楷体_GB2312" pitchFamily="49" charset="-122"/>
              </a:rPr>
              <a:t>《extend》</a:t>
            </a:r>
            <a:br>
              <a:rPr kumimoji="1" lang="en-US" altLang="zh-CN" b="1">
                <a:solidFill>
                  <a:schemeClr val="tx1"/>
                </a:solidFill>
                <a:ea typeface="楷体_GB2312" pitchFamily="49" charset="-122"/>
              </a:rPr>
            </a:br>
            <a:r>
              <a:rPr kumimoji="1" lang="en-US" altLang="zh-CN" b="1">
                <a:solidFill>
                  <a:schemeClr val="tx1"/>
                </a:solidFill>
                <a:ea typeface="楷体_GB2312" pitchFamily="49" charset="-122"/>
              </a:rPr>
              <a:t>3</a:t>
            </a:r>
            <a:r>
              <a:rPr kumimoji="1" lang="zh-CN" altLang="en-US" b="1">
                <a:solidFill>
                  <a:schemeClr val="tx1"/>
                </a:solidFill>
                <a:ea typeface="楷体_GB2312" pitchFamily="49" charset="-122"/>
              </a:rPr>
              <a:t>）泛化关系</a:t>
            </a:r>
          </a:p>
        </p:txBody>
      </p:sp>
      <p:grpSp>
        <p:nvGrpSpPr>
          <p:cNvPr id="22532" name="Group 8">
            <a:extLst>
              <a:ext uri="{FF2B5EF4-FFF2-40B4-BE49-F238E27FC236}">
                <a16:creationId xmlns:a16="http://schemas.microsoft.com/office/drawing/2014/main" id="{DEBEE29B-45C1-4E4B-B845-D30054B0E2D2}"/>
              </a:ext>
            </a:extLst>
          </p:cNvPr>
          <p:cNvGrpSpPr>
            <a:grpSpLocks/>
          </p:cNvGrpSpPr>
          <p:nvPr/>
        </p:nvGrpSpPr>
        <p:grpSpPr bwMode="auto">
          <a:xfrm>
            <a:off x="3429000" y="5867400"/>
            <a:ext cx="1524000" cy="304800"/>
            <a:chOff x="2064" y="3840"/>
            <a:chExt cx="960" cy="192"/>
          </a:xfrm>
        </p:grpSpPr>
        <p:sp>
          <p:nvSpPr>
            <p:cNvPr id="22533" name="Line 6">
              <a:extLst>
                <a:ext uri="{FF2B5EF4-FFF2-40B4-BE49-F238E27FC236}">
                  <a16:creationId xmlns:a16="http://schemas.microsoft.com/office/drawing/2014/main" id="{F43232BF-2698-4123-AB7D-F9D97F30961F}"/>
                </a:ext>
              </a:extLst>
            </p:cNvPr>
            <p:cNvSpPr>
              <a:spLocks noChangeShapeType="1"/>
            </p:cNvSpPr>
            <p:nvPr/>
          </p:nvSpPr>
          <p:spPr bwMode="auto">
            <a:xfrm>
              <a:off x="2064" y="3936"/>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4" name="AutoShape 7">
              <a:extLst>
                <a:ext uri="{FF2B5EF4-FFF2-40B4-BE49-F238E27FC236}">
                  <a16:creationId xmlns:a16="http://schemas.microsoft.com/office/drawing/2014/main" id="{F70E4667-03DC-4724-B761-9E39F235CF15}"/>
                </a:ext>
              </a:extLst>
            </p:cNvPr>
            <p:cNvSpPr>
              <a:spLocks noChangeArrowheads="1"/>
            </p:cNvSpPr>
            <p:nvPr/>
          </p:nvSpPr>
          <p:spPr bwMode="auto">
            <a:xfrm rot="5400000">
              <a:off x="2832" y="3840"/>
              <a:ext cx="192" cy="192"/>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C62DB1A1-B351-421C-BF15-DA6F8430B95A}"/>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5123" name="Rectangle 3">
            <a:extLst>
              <a:ext uri="{FF2B5EF4-FFF2-40B4-BE49-F238E27FC236}">
                <a16:creationId xmlns:a16="http://schemas.microsoft.com/office/drawing/2014/main" id="{852B5F67-89DB-4443-8322-03C4102D0156}"/>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用例和用例驱动开发</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如何阅读用例图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如何绘制用例图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用例图应用说明</a:t>
            </a:r>
          </a:p>
        </p:txBody>
      </p:sp>
      <p:pic>
        <p:nvPicPr>
          <p:cNvPr id="5124" name="Picture 4" descr="bg1">
            <a:extLst>
              <a:ext uri="{FF2B5EF4-FFF2-40B4-BE49-F238E27FC236}">
                <a16:creationId xmlns:a16="http://schemas.microsoft.com/office/drawing/2014/main" id="{76675683-E6FA-43EF-AC08-4E89E6FEE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2">
            <a:extLst>
              <a:ext uri="{FF2B5EF4-FFF2-40B4-BE49-F238E27FC236}">
                <a16:creationId xmlns:a16="http://schemas.microsoft.com/office/drawing/2014/main" id="{70EFA4B1-405D-4F82-9CFA-5F34E334A9F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包含关系</a:t>
            </a:r>
          </a:p>
        </p:txBody>
      </p:sp>
      <p:sp>
        <p:nvSpPr>
          <p:cNvPr id="23555" name="Rectangle 3">
            <a:extLst>
              <a:ext uri="{FF2B5EF4-FFF2-40B4-BE49-F238E27FC236}">
                <a16:creationId xmlns:a16="http://schemas.microsoft.com/office/drawing/2014/main" id="{CC53B8D7-408B-414E-B2E3-3410DBEF52E1}"/>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用构造型《</a:t>
            </a:r>
            <a:r>
              <a:rPr kumimoji="1" lang="en-US" altLang="zh-CN" b="1">
                <a:solidFill>
                  <a:srgbClr val="00B0F0"/>
                </a:solidFill>
                <a:ea typeface="楷体_GB2312" pitchFamily="49" charset="-122"/>
              </a:rPr>
              <a:t>include</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表示</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箭头方向从基用例到被包含用例，指基用例在它内部说明的某一位置上显式地合并了另一个用例的行为</a:t>
            </a:r>
          </a:p>
        </p:txBody>
      </p:sp>
      <p:pic>
        <p:nvPicPr>
          <p:cNvPr id="23556" name="Picture 4">
            <a:extLst>
              <a:ext uri="{FF2B5EF4-FFF2-40B4-BE49-F238E27FC236}">
                <a16:creationId xmlns:a16="http://schemas.microsoft.com/office/drawing/2014/main" id="{49BDFBDE-4ED1-454B-B5D8-FD9750EB6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124200"/>
            <a:ext cx="47244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6">
            <a:extLst>
              <a:ext uri="{FF2B5EF4-FFF2-40B4-BE49-F238E27FC236}">
                <a16:creationId xmlns:a16="http://schemas.microsoft.com/office/drawing/2014/main" id="{505DEA2C-F31D-4C46-99ED-6C9F8E915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21034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114" name="Rectangle 2">
            <a:extLst>
              <a:ext uri="{FF2B5EF4-FFF2-40B4-BE49-F238E27FC236}">
                <a16:creationId xmlns:a16="http://schemas.microsoft.com/office/drawing/2014/main" id="{56E103B9-71CE-44E7-9931-47C532E16ECD}"/>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扩展关系</a:t>
            </a:r>
          </a:p>
        </p:txBody>
      </p:sp>
      <p:sp>
        <p:nvSpPr>
          <p:cNvPr id="24579" name="Rectangle 3">
            <a:extLst>
              <a:ext uri="{FF2B5EF4-FFF2-40B4-BE49-F238E27FC236}">
                <a16:creationId xmlns:a16="http://schemas.microsoft.com/office/drawing/2014/main" id="{C9772F04-CC19-44E7-94F5-D4FD571A1C38}"/>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用构造型《</a:t>
            </a:r>
            <a:r>
              <a:rPr kumimoji="1" lang="en-US" altLang="zh-CN" b="1">
                <a:solidFill>
                  <a:srgbClr val="00B0F0"/>
                </a:solidFill>
                <a:ea typeface="楷体_GB2312" pitchFamily="49" charset="-122"/>
              </a:rPr>
              <a:t>extend</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表示</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箭头方向从扩展用例到基用例，基用例是可以独立于扩展用例存在的，只是在特定的条件下，它的行为可以被另一个用例的行为所扩展 </a:t>
            </a:r>
          </a:p>
        </p:txBody>
      </p:sp>
      <p:pic>
        <p:nvPicPr>
          <p:cNvPr id="24580" name="Picture 5">
            <a:extLst>
              <a:ext uri="{FF2B5EF4-FFF2-40B4-BE49-F238E27FC236}">
                <a16:creationId xmlns:a16="http://schemas.microsoft.com/office/drawing/2014/main" id="{F803864C-2819-4ADD-829D-0C00A406B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352800"/>
            <a:ext cx="49530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a:extLst>
              <a:ext uri="{FF2B5EF4-FFF2-40B4-BE49-F238E27FC236}">
                <a16:creationId xmlns:a16="http://schemas.microsoft.com/office/drawing/2014/main" id="{A7A37872-19B8-468C-85F0-E1F510FE5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1778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138" name="Rectangle 2">
            <a:extLst>
              <a:ext uri="{FF2B5EF4-FFF2-40B4-BE49-F238E27FC236}">
                <a16:creationId xmlns:a16="http://schemas.microsoft.com/office/drawing/2014/main" id="{EC784B6B-DB56-4A4B-8FAC-B296431ACAA3}"/>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泛化关系</a:t>
            </a:r>
          </a:p>
        </p:txBody>
      </p:sp>
      <p:sp>
        <p:nvSpPr>
          <p:cNvPr id="25603" name="Rectangle 3">
            <a:extLst>
              <a:ext uri="{FF2B5EF4-FFF2-40B4-BE49-F238E27FC236}">
                <a16:creationId xmlns:a16="http://schemas.microsoft.com/office/drawing/2014/main" id="{62CC2394-786C-406D-A216-42FA5DBB1C93}"/>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可以用来表示参与者与参与者之间，用例与用例之间的特殊</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一般化关系</a:t>
            </a:r>
            <a:r>
              <a:rPr kumimoji="1" lang="zh-CN" altLang="en-US"/>
              <a:t> </a:t>
            </a: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pic>
        <p:nvPicPr>
          <p:cNvPr id="25604" name="Picture 6">
            <a:extLst>
              <a:ext uri="{FF2B5EF4-FFF2-40B4-BE49-F238E27FC236}">
                <a16:creationId xmlns:a16="http://schemas.microsoft.com/office/drawing/2014/main" id="{8E7D2BBC-F7D7-48C8-BD0D-EE1CB0386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38862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7">
            <a:extLst>
              <a:ext uri="{FF2B5EF4-FFF2-40B4-BE49-F238E27FC236}">
                <a16:creationId xmlns:a16="http://schemas.microsoft.com/office/drawing/2014/main" id="{D47C3965-55C9-4F66-9314-AF61F1C66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286000"/>
            <a:ext cx="4495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8">
            <a:extLst>
              <a:ext uri="{FF2B5EF4-FFF2-40B4-BE49-F238E27FC236}">
                <a16:creationId xmlns:a16="http://schemas.microsoft.com/office/drawing/2014/main" id="{CFD048E5-3DFD-43C2-A247-C2B167489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50292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a:extLst>
              <a:ext uri="{FF2B5EF4-FFF2-40B4-BE49-F238E27FC236}">
                <a16:creationId xmlns:a16="http://schemas.microsoft.com/office/drawing/2014/main" id="{29AA24E0-1B2E-4265-8352-AFEAF4672C42}"/>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读图小结</a:t>
            </a:r>
          </a:p>
        </p:txBody>
      </p:sp>
      <p:sp>
        <p:nvSpPr>
          <p:cNvPr id="26627" name="Rectangle 3">
            <a:extLst>
              <a:ext uri="{FF2B5EF4-FFF2-40B4-BE49-F238E27FC236}">
                <a16:creationId xmlns:a16="http://schemas.microsoft.com/office/drawing/2014/main" id="{72433491-D7E7-47E5-BB8B-DF98E299B69D}"/>
              </a:ext>
            </a:extLst>
          </p:cNvPr>
          <p:cNvSpPr>
            <a:spLocks noChangeArrowheads="1"/>
          </p:cNvSpPr>
          <p:nvPr/>
        </p:nvSpPr>
        <p:spPr bwMode="auto">
          <a:xfrm>
            <a:off x="533400" y="1219200"/>
            <a:ext cx="8153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这张用例图首先定义了三个基用例：预订座位、安排座位和处理结账 </a:t>
            </a:r>
          </a:p>
          <a:p>
            <a:pPr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客户通过</a:t>
            </a:r>
            <a:r>
              <a:rPr kumimoji="1" lang="en-US" altLang="zh-CN" sz="2000" b="1">
                <a:solidFill>
                  <a:schemeClr val="tx1"/>
                </a:solidFill>
                <a:ea typeface="楷体_GB2312" pitchFamily="49" charset="-122"/>
              </a:rPr>
              <a:t>Internet</a:t>
            </a:r>
            <a:r>
              <a:rPr kumimoji="1" lang="zh-CN" altLang="en-US" sz="2000" b="1">
                <a:solidFill>
                  <a:schemeClr val="tx1"/>
                </a:solidFill>
                <a:ea typeface="楷体_GB2312" pitchFamily="49" charset="-122"/>
              </a:rPr>
              <a:t>启动“预订座位”用例，在“预订座位”用例的执行过程中，将“检查座位信息”（被包含用例），如果没有空闲的座位或满意的座位，可以选择进入等候队列，这样就将启动扩展用例“处理等候队列”。</a:t>
            </a:r>
          </a:p>
          <a:p>
            <a:pPr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总台服务员在客户到棋牌馆时，启动“安排座位”用例，在执行过程中，将启动被包含用例“检查座位信息”。</a:t>
            </a:r>
          </a:p>
          <a:p>
            <a:pPr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当客户要离开棋牌馆时，总台服务员将启动“处理结账”用例，并且定义了两种“收款”用例，一个是“处理现金结账”，另一个是“处理银行卡结账”，而后一个用例将通过与外部系统“银联</a:t>
            </a:r>
            <a:r>
              <a:rPr kumimoji="1" lang="en-US" altLang="zh-CN" sz="2000" b="1">
                <a:solidFill>
                  <a:schemeClr val="tx1"/>
                </a:solidFill>
                <a:ea typeface="楷体_GB2312" pitchFamily="49" charset="-122"/>
              </a:rPr>
              <a:t>POS</a:t>
            </a:r>
            <a:r>
              <a:rPr kumimoji="1" lang="zh-CN" altLang="en-US" sz="2000" b="1">
                <a:solidFill>
                  <a:schemeClr val="tx1"/>
                </a:solidFill>
                <a:ea typeface="楷体_GB2312" pitchFamily="49" charset="-122"/>
              </a:rPr>
              <a:t>系统”交互来完成。</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3186" name="Rectangle 2">
            <a:extLst>
              <a:ext uri="{FF2B5EF4-FFF2-40B4-BE49-F238E27FC236}">
                <a16:creationId xmlns:a16="http://schemas.microsoft.com/office/drawing/2014/main" id="{6D9C14F9-B8A1-4E69-A7A0-DB819B0B75D0}"/>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用例描述</a:t>
            </a:r>
          </a:p>
        </p:txBody>
      </p:sp>
      <p:sp>
        <p:nvSpPr>
          <p:cNvPr id="27651" name="Rectangle 3">
            <a:extLst>
              <a:ext uri="{FF2B5EF4-FFF2-40B4-BE49-F238E27FC236}">
                <a16:creationId xmlns:a16="http://schemas.microsoft.com/office/drawing/2014/main" id="{83377903-1C60-4B8E-9490-1D4D6C6D5229}"/>
              </a:ext>
            </a:extLst>
          </p:cNvPr>
          <p:cNvSpPr>
            <a:spLocks noChangeArrowheads="1"/>
          </p:cNvSpPr>
          <p:nvPr/>
        </p:nvSpPr>
        <p:spPr bwMode="auto">
          <a:xfrm>
            <a:off x="533400" y="12192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914400" indent="-45720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用例模型=用例图+用例描述</a:t>
            </a:r>
          </a:p>
          <a:p>
            <a:pPr algn="l" eaLnBrk="1" hangingPunct="1">
              <a:lnSpc>
                <a:spcPct val="125000"/>
              </a:lnSpc>
              <a:spcBef>
                <a:spcPct val="20000"/>
              </a:spcBef>
              <a:buClr>
                <a:srgbClr val="FF0000"/>
              </a:buClr>
              <a:buSzPct val="200000"/>
              <a:buFontTx/>
              <a:buChar char="•"/>
            </a:pPr>
            <a:endParaRPr kumimoji="1" lang="zh-CN" altLang="en-US" sz="1000"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用例描述的是一个系统做什么（</a:t>
            </a:r>
            <a:r>
              <a:rPr kumimoji="1" lang="en-US" altLang="zh-CN" b="1">
                <a:solidFill>
                  <a:schemeClr val="tx1"/>
                </a:solidFill>
                <a:ea typeface="楷体_GB2312" pitchFamily="49" charset="-122"/>
              </a:rPr>
              <a:t>what</a:t>
            </a:r>
            <a:r>
              <a:rPr kumimoji="1" lang="zh-CN" altLang="en-US" b="1">
                <a:solidFill>
                  <a:schemeClr val="tx1"/>
                </a:solidFill>
                <a:ea typeface="楷体_GB2312" pitchFamily="49" charset="-122"/>
              </a:rPr>
              <a:t>）的信息，并不说明怎么做（</a:t>
            </a:r>
            <a:r>
              <a:rPr kumimoji="1" lang="en-US" altLang="zh-CN" b="1">
                <a:solidFill>
                  <a:schemeClr val="tx1"/>
                </a:solidFill>
                <a:ea typeface="楷体_GB2312" pitchFamily="49" charset="-122"/>
              </a:rPr>
              <a:t>how</a:t>
            </a:r>
            <a:r>
              <a:rPr kumimoji="1" lang="zh-CN" altLang="en-US" b="1">
                <a:solidFill>
                  <a:schemeClr val="tx1"/>
                </a:solidFill>
                <a:ea typeface="楷体_GB2312" pitchFamily="49" charset="-122"/>
              </a:rPr>
              <a:t>），怎么做是设计模型的事</a:t>
            </a:r>
          </a:p>
          <a:p>
            <a:pPr algn="l" eaLnBrk="1" hangingPunct="1">
              <a:lnSpc>
                <a:spcPct val="125000"/>
              </a:lnSpc>
              <a:spcBef>
                <a:spcPct val="20000"/>
              </a:spcBef>
              <a:buClr>
                <a:srgbClr val="FF0000"/>
              </a:buClr>
              <a:buSzPct val="200000"/>
            </a:pPr>
            <a:endParaRPr kumimoji="1" lang="zh-CN" altLang="en-US" sz="1000"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事件流：</a:t>
            </a:r>
          </a:p>
          <a:p>
            <a:pPr lvl="1"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前置条件：用例启动时参与者和系统置于什么状态</a:t>
            </a:r>
          </a:p>
          <a:p>
            <a:pPr lvl="1"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后置条件：用例结束时系统置于什么状态</a:t>
            </a:r>
          </a:p>
          <a:p>
            <a:pPr lvl="1"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基本事件流：对用例中常规、预期的路径的描述</a:t>
            </a:r>
          </a:p>
          <a:p>
            <a:pPr lvl="1"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扩展事件流：对一些异常情况、选择分支进行描述</a:t>
            </a:r>
          </a:p>
        </p:txBody>
      </p:sp>
      <p:sp>
        <p:nvSpPr>
          <p:cNvPr id="27652" name="Rectangle 5">
            <a:extLst>
              <a:ext uri="{FF2B5EF4-FFF2-40B4-BE49-F238E27FC236}">
                <a16:creationId xmlns:a16="http://schemas.microsoft.com/office/drawing/2014/main" id="{22572C9E-3A60-4FD4-9A77-CEB3FD60B6E1}"/>
              </a:ext>
            </a:extLst>
          </p:cNvPr>
          <p:cNvSpPr>
            <a:spLocks noChangeArrowheads="1"/>
          </p:cNvSpPr>
          <p:nvPr/>
        </p:nvSpPr>
        <p:spPr bwMode="auto">
          <a:xfrm>
            <a:off x="0" y="2066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4210" name="Rectangle 2">
            <a:extLst>
              <a:ext uri="{FF2B5EF4-FFF2-40B4-BE49-F238E27FC236}">
                <a16:creationId xmlns:a16="http://schemas.microsoft.com/office/drawing/2014/main" id="{CEBB0C57-3E59-48F5-BED2-00DE8F0CFF70}"/>
              </a:ext>
            </a:extLst>
          </p:cNvPr>
          <p:cNvSpPr>
            <a:spLocks noChangeArrowheads="1"/>
          </p:cNvSpPr>
          <p:nvPr/>
        </p:nvSpPr>
        <p:spPr bwMode="auto">
          <a:xfrm flipH="1">
            <a:off x="228600" y="1143000"/>
            <a:ext cx="533400" cy="2940050"/>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用例描述模板</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28675" name="Rectangle 4">
            <a:extLst>
              <a:ext uri="{FF2B5EF4-FFF2-40B4-BE49-F238E27FC236}">
                <a16:creationId xmlns:a16="http://schemas.microsoft.com/office/drawing/2014/main" id="{A48D26EC-B582-4093-8ABC-75CE9FB8439C}"/>
              </a:ext>
            </a:extLst>
          </p:cNvPr>
          <p:cNvSpPr>
            <a:spLocks noChangeArrowheads="1"/>
          </p:cNvSpPr>
          <p:nvPr/>
        </p:nvSpPr>
        <p:spPr bwMode="auto">
          <a:xfrm>
            <a:off x="0" y="2066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28676" name="Line 204">
            <a:extLst>
              <a:ext uri="{FF2B5EF4-FFF2-40B4-BE49-F238E27FC236}">
                <a16:creationId xmlns:a16="http://schemas.microsoft.com/office/drawing/2014/main" id="{05CBF767-F8BC-4235-A2D8-3D2804B25E63}"/>
              </a:ext>
            </a:extLst>
          </p:cNvPr>
          <p:cNvSpPr>
            <a:spLocks noChangeShapeType="1"/>
          </p:cNvSpPr>
          <p:nvPr/>
        </p:nvSpPr>
        <p:spPr bwMode="auto">
          <a:xfrm>
            <a:off x="2649538" y="29337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7" name="Line 205">
            <a:extLst>
              <a:ext uri="{FF2B5EF4-FFF2-40B4-BE49-F238E27FC236}">
                <a16:creationId xmlns:a16="http://schemas.microsoft.com/office/drawing/2014/main" id="{07C26953-BE7D-4BD8-8B2A-982DB18FF878}"/>
              </a:ext>
            </a:extLst>
          </p:cNvPr>
          <p:cNvSpPr>
            <a:spLocks noChangeShapeType="1"/>
          </p:cNvSpPr>
          <p:nvPr/>
        </p:nvSpPr>
        <p:spPr bwMode="auto">
          <a:xfrm>
            <a:off x="2649538" y="313213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8" name="Line 283">
            <a:extLst>
              <a:ext uri="{FF2B5EF4-FFF2-40B4-BE49-F238E27FC236}">
                <a16:creationId xmlns:a16="http://schemas.microsoft.com/office/drawing/2014/main" id="{B94FFFC3-C8EE-4230-B95C-EB95C7754CBC}"/>
              </a:ext>
            </a:extLst>
          </p:cNvPr>
          <p:cNvSpPr>
            <a:spLocks noChangeShapeType="1"/>
          </p:cNvSpPr>
          <p:nvPr/>
        </p:nvSpPr>
        <p:spPr bwMode="auto">
          <a:xfrm>
            <a:off x="2665413" y="432276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14588" name="Group 380">
            <a:extLst>
              <a:ext uri="{FF2B5EF4-FFF2-40B4-BE49-F238E27FC236}">
                <a16:creationId xmlns:a16="http://schemas.microsoft.com/office/drawing/2014/main" id="{1778612C-A4E9-4F27-8119-59079B1E9C61}"/>
              </a:ext>
            </a:extLst>
          </p:cNvPr>
          <p:cNvGraphicFramePr>
            <a:graphicFrameLocks noGrp="1"/>
          </p:cNvGraphicFramePr>
          <p:nvPr/>
        </p:nvGraphicFramePr>
        <p:xfrm>
          <a:off x="838200" y="152400"/>
          <a:ext cx="8305800" cy="6389688"/>
        </p:xfrm>
        <a:graphic>
          <a:graphicData uri="http://schemas.openxmlformats.org/drawingml/2006/table">
            <a:tbl>
              <a:tblPr/>
              <a:tblGrid>
                <a:gridCol w="1225550">
                  <a:extLst>
                    <a:ext uri="{9D8B030D-6E8A-4147-A177-3AD203B41FA5}">
                      <a16:colId xmlns:a16="http://schemas.microsoft.com/office/drawing/2014/main" val="1109890587"/>
                    </a:ext>
                  </a:extLst>
                </a:gridCol>
                <a:gridCol w="1908175">
                  <a:extLst>
                    <a:ext uri="{9D8B030D-6E8A-4147-A177-3AD203B41FA5}">
                      <a16:colId xmlns:a16="http://schemas.microsoft.com/office/drawing/2014/main" val="3782641294"/>
                    </a:ext>
                  </a:extLst>
                </a:gridCol>
                <a:gridCol w="207963">
                  <a:extLst>
                    <a:ext uri="{9D8B030D-6E8A-4147-A177-3AD203B41FA5}">
                      <a16:colId xmlns:a16="http://schemas.microsoft.com/office/drawing/2014/main" val="1830829208"/>
                    </a:ext>
                  </a:extLst>
                </a:gridCol>
                <a:gridCol w="4964112">
                  <a:extLst>
                    <a:ext uri="{9D8B030D-6E8A-4147-A177-3AD203B41FA5}">
                      <a16:colId xmlns:a16="http://schemas.microsoft.com/office/drawing/2014/main" val="1714844838"/>
                    </a:ext>
                  </a:extLst>
                </a:gridCol>
              </a:tblGrid>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用例编号</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为用例制定一个唯一的编号，通常格式为</a:t>
                      </a:r>
                      <a:r>
                        <a:rPr kumimoji="0" lang="en-US" altLang="zh-CN" sz="1600" b="1" i="0" u="none" strike="noStrike" cap="none" normalizeH="0" baseline="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UC</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xx]</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63661707"/>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用例名称</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应为一个动词短语，让读者一目了然地知道用例的目标</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4871899"/>
                  </a:ext>
                </a:extLst>
              </a:tr>
              <a:tr h="35401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用例概述</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用例的目标，一个概要性的描述</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3734654"/>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范围</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用例的设计范围</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53824456"/>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主参与者</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该用例的主</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Actor</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，在此列出名称，并简要的描述它</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26683621"/>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次要参与者</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该用例的次要</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Actor</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，在此列出名称，并简要的描述它</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3938044"/>
                  </a:ext>
                </a:extLst>
              </a:tr>
              <a:tr h="334963">
                <a:tc row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项目相关人</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利益说明</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项目相关人</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利益</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917647"/>
                  </a:ext>
                </a:extLst>
              </a:tr>
              <a:tr h="334963">
                <a:tc vMerge="1">
                  <a:txBody>
                    <a:bodyPr/>
                    <a:lstStyle/>
                    <a:p>
                      <a:endParaRPr lang="zh-CN" altLang="en-US"/>
                    </a:p>
                  </a:txBody>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项目相关人员名称</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从该用例获取的利益</a:t>
                      </a: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3934030"/>
                  </a:ext>
                </a:extLst>
              </a:tr>
              <a:tr h="334963">
                <a:tc vMerge="1">
                  <a:txBody>
                    <a:bodyPr/>
                    <a:lstStyle/>
                    <a:p>
                      <a:endParaRPr lang="zh-CN" altLang="en-US"/>
                    </a:p>
                  </a:txBody>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1671144"/>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前置条件</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即启动该用例所应该满足的条件。</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21210519"/>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后置条件</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即该用例完成之后，将执行什么动作。</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406367"/>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成功保证</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描述当前目标完成后，环境变化情况。</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97392812"/>
                  </a:ext>
                </a:extLst>
              </a:tr>
              <a:tr h="334963">
                <a:tc row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基本事件流</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步骤</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活动</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308033651"/>
                  </a:ext>
                </a:extLst>
              </a:tr>
              <a:tr h="334963">
                <a:tc vMerge="1">
                  <a:txBody>
                    <a:bodyPr/>
                    <a:lstStyle/>
                    <a:p>
                      <a:endParaRPr lang="zh-CN" altLang="en-US"/>
                    </a:p>
                  </a:txBody>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在这里写出触发事件到目标完成以及清除的步骤。</a:t>
                      </a: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4105774785"/>
                  </a:ext>
                </a:extLst>
              </a:tr>
              <a:tr h="334963">
                <a:tc vMerge="1">
                  <a:txBody>
                    <a:bodyPr/>
                    <a:lstStyle/>
                    <a:p>
                      <a:endParaRPr lang="zh-CN" altLang="en-US"/>
                    </a:p>
                  </a:txBody>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其中可以包含子事件流，以子事件流编号来表示</a:t>
                      </a: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289440122"/>
                  </a:ext>
                </a:extLst>
              </a:tr>
              <a:tr h="334963">
                <a:tc row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扩展事件流</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a:t>
                      </a: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表示是对</a:t>
                      </a: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的扩展，其中应说明条件和活动</a:t>
                      </a: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686829613"/>
                  </a:ext>
                </a:extLst>
              </a:tr>
              <a:tr h="334963">
                <a:tc vMerge="1">
                  <a:txBody>
                    <a:bodyPr/>
                    <a:lstStyle/>
                    <a:p>
                      <a:endParaRPr lang="zh-CN" altLang="en-US"/>
                    </a:p>
                  </a:txBody>
                  <a:tcPr/>
                </a:tc>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1b</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其中可以包含子事件流，以子事件流编号来表示</a:t>
                      </a: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88113511"/>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子事件流</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对多次重复的事件流可以定义为子事件流，这也是抽取被包含用例的地方。</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6691808"/>
                  </a:ext>
                </a:extLst>
              </a:tr>
              <a:tr h="334963">
                <a:tc>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规则与约束</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rgbClr val="FF0000"/>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rgbClr val="FF6600"/>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对该用例实现时需要考虑的业务规则、非功能需求、设计约束等</a:t>
                      </a: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49834478"/>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234" name="Rectangle 2">
            <a:extLst>
              <a:ext uri="{FF2B5EF4-FFF2-40B4-BE49-F238E27FC236}">
                <a16:creationId xmlns:a16="http://schemas.microsoft.com/office/drawing/2014/main" id="{C3CB342E-FF0B-475D-96CF-D38A52EA5EEF}"/>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29699" name="Rectangle 3">
            <a:extLst>
              <a:ext uri="{FF2B5EF4-FFF2-40B4-BE49-F238E27FC236}">
                <a16:creationId xmlns:a16="http://schemas.microsoft.com/office/drawing/2014/main" id="{13AA9252-99EC-41D6-B2B3-00D92BB5BC7E}"/>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用例和用例驱动开发</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如何阅读用例图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如何绘制用例图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用例图应用说明</a:t>
            </a:r>
          </a:p>
        </p:txBody>
      </p:sp>
      <p:pic>
        <p:nvPicPr>
          <p:cNvPr id="29700" name="Picture 4" descr="bg1">
            <a:extLst>
              <a:ext uri="{FF2B5EF4-FFF2-40B4-BE49-F238E27FC236}">
                <a16:creationId xmlns:a16="http://schemas.microsoft.com/office/drawing/2014/main" id="{722D67D9-F878-4ECF-9FE4-8425B9A2D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8" name="Rectangle 2">
            <a:extLst>
              <a:ext uri="{FF2B5EF4-FFF2-40B4-BE49-F238E27FC236}">
                <a16:creationId xmlns:a16="http://schemas.microsoft.com/office/drawing/2014/main" id="{B8D3DD1F-47F0-42C1-96B7-A6F78EF0BF4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用例图的绘制流程</a:t>
            </a:r>
          </a:p>
        </p:txBody>
      </p:sp>
      <p:pic>
        <p:nvPicPr>
          <p:cNvPr id="30723" name="Picture 4">
            <a:extLst>
              <a:ext uri="{FF2B5EF4-FFF2-40B4-BE49-F238E27FC236}">
                <a16:creationId xmlns:a16="http://schemas.microsoft.com/office/drawing/2014/main" id="{6A6753D4-D5CD-4EBE-B2B3-DC348B5B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a:extLst>
              <a:ext uri="{FF2B5EF4-FFF2-40B4-BE49-F238E27FC236}">
                <a16:creationId xmlns:a16="http://schemas.microsoft.com/office/drawing/2014/main" id="{663ABA16-E026-4F25-A132-3DDEF0DC18A9}"/>
              </a:ext>
            </a:extLst>
          </p:cNvPr>
          <p:cNvSpPr>
            <a:spLocks noGrp="1" noChangeArrowheads="1"/>
          </p:cNvSpPr>
          <p:nvPr>
            <p:ph idx="1"/>
          </p:nvPr>
        </p:nvSpPr>
        <p:spPr>
          <a:xfrm>
            <a:off x="457200" y="1597025"/>
            <a:ext cx="8229600" cy="3487738"/>
          </a:xfrm>
        </p:spPr>
        <p:txBody>
          <a:bodyPr/>
          <a:lstStyle/>
          <a:p>
            <a:pPr eaLnBrk="1" hangingPunct="1">
              <a:lnSpc>
                <a:spcPct val="120000"/>
              </a:lnSpc>
            </a:pPr>
            <a:r>
              <a:rPr lang="zh-CN" altLang="en-US" b="1"/>
              <a:t>用例图主要用于</a:t>
            </a:r>
            <a:r>
              <a:rPr lang="zh-CN" altLang="en-US" b="1">
                <a:solidFill>
                  <a:srgbClr val="FF0000"/>
                </a:solidFill>
              </a:rPr>
              <a:t>为系统的功能需求建模，它主要描述系统功能</a:t>
            </a:r>
            <a:r>
              <a:rPr lang="zh-CN" altLang="en-US" b="1"/>
              <a:t>，也就是</a:t>
            </a:r>
            <a:r>
              <a:rPr lang="zh-CN" altLang="en-US" b="1">
                <a:solidFill>
                  <a:srgbClr val="FF0000"/>
                </a:solidFill>
              </a:rPr>
              <a:t>从外部用户的角度观察</a:t>
            </a:r>
            <a:r>
              <a:rPr lang="zh-CN" altLang="en-US" b="1"/>
              <a:t>，系统应该完成哪些功能，有利于开发人员以一种可视化的方式理解系统的功能需求。</a:t>
            </a:r>
          </a:p>
          <a:p>
            <a:pPr eaLnBrk="1" hangingPunct="1">
              <a:lnSpc>
                <a:spcPct val="120000"/>
              </a:lnSpc>
            </a:pPr>
            <a:r>
              <a:rPr lang="zh-CN" altLang="en-US" b="1"/>
              <a:t>用例图是对系统功能的一个宏观描述，画好用例图是由软件需求到最终实现的第一步，也是最重要的一步。</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12" dur="500"/>
                                        <p:tgtEl>
                                          <p:spTgt spid="156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546BE0C-8C87-49BC-9475-59032C354EDB}"/>
              </a:ext>
            </a:extLst>
          </p:cNvPr>
          <p:cNvSpPr>
            <a:spLocks noGrp="1" noChangeArrowheads="1"/>
          </p:cNvSpPr>
          <p:nvPr>
            <p:ph type="title"/>
          </p:nvPr>
        </p:nvSpPr>
        <p:spPr/>
        <p:txBody>
          <a:bodyPr/>
          <a:lstStyle/>
          <a:p>
            <a:pPr eaLnBrk="1" hangingPunct="1">
              <a:defRPr/>
            </a:pPr>
            <a:r>
              <a:rPr lang="zh-CN" altLang="en-US"/>
              <a:t>用例图的定义</a:t>
            </a:r>
          </a:p>
        </p:txBody>
      </p:sp>
      <p:sp>
        <p:nvSpPr>
          <p:cNvPr id="143363" name="Rectangle 3">
            <a:extLst>
              <a:ext uri="{FF2B5EF4-FFF2-40B4-BE49-F238E27FC236}">
                <a16:creationId xmlns:a16="http://schemas.microsoft.com/office/drawing/2014/main" id="{F0E02147-D1B4-4D75-A617-4B445C0E9693}"/>
              </a:ext>
            </a:extLst>
          </p:cNvPr>
          <p:cNvSpPr>
            <a:spLocks noGrp="1" noChangeArrowheads="1"/>
          </p:cNvSpPr>
          <p:nvPr>
            <p:ph idx="1"/>
          </p:nvPr>
        </p:nvSpPr>
        <p:spPr/>
        <p:txBody>
          <a:bodyPr>
            <a:normAutofit fontScale="92500"/>
          </a:bodyPr>
          <a:lstStyle/>
          <a:p>
            <a:pPr eaLnBrk="1" hangingPunct="1">
              <a:lnSpc>
                <a:spcPct val="120000"/>
              </a:lnSpc>
              <a:defRPr/>
            </a:pPr>
            <a:r>
              <a:rPr lang="zh-CN" altLang="en-US" sz="3000" b="1" dirty="0"/>
              <a:t>由</a:t>
            </a:r>
            <a:r>
              <a:rPr lang="zh-CN" altLang="en-US" sz="3000" b="1" dirty="0">
                <a:solidFill>
                  <a:srgbClr val="FF0000"/>
                </a:solidFill>
              </a:rPr>
              <a:t>参与者</a:t>
            </a:r>
            <a:r>
              <a:rPr lang="zh-CN" altLang="en-US" sz="3000" b="1" dirty="0"/>
              <a:t>（</a:t>
            </a:r>
            <a:r>
              <a:rPr lang="en-US" altLang="zh-CN" sz="3000" b="1" dirty="0"/>
              <a:t>Actor</a:t>
            </a:r>
            <a:r>
              <a:rPr lang="zh-CN" altLang="en-US" sz="3000" b="1" dirty="0"/>
              <a:t>）、</a:t>
            </a:r>
            <a:r>
              <a:rPr lang="zh-CN" altLang="en-US" sz="3000" b="1" dirty="0">
                <a:solidFill>
                  <a:srgbClr val="FF0000"/>
                </a:solidFill>
              </a:rPr>
              <a:t>用例</a:t>
            </a:r>
            <a:r>
              <a:rPr lang="zh-CN" altLang="en-US" sz="3000" b="1" dirty="0"/>
              <a:t>（</a:t>
            </a:r>
            <a:r>
              <a:rPr lang="en-US" altLang="zh-CN" sz="3000" b="1" dirty="0"/>
              <a:t>Use Case</a:t>
            </a:r>
            <a:r>
              <a:rPr lang="zh-CN" altLang="en-US" sz="3000" b="1" dirty="0"/>
              <a:t>）以及</a:t>
            </a:r>
            <a:r>
              <a:rPr lang="zh-CN" altLang="en-US" sz="3000" b="1" dirty="0">
                <a:solidFill>
                  <a:srgbClr val="FF0000"/>
                </a:solidFill>
              </a:rPr>
              <a:t>它们之间的关系</a:t>
            </a:r>
            <a:r>
              <a:rPr lang="zh-CN" altLang="en-US" sz="3000" b="1" dirty="0"/>
              <a:t>构成的用于描述系统功能的动态视图称为</a:t>
            </a:r>
            <a:r>
              <a:rPr lang="zh-CN" altLang="en-US" sz="3000" b="1" dirty="0">
                <a:solidFill>
                  <a:srgbClr val="FF0000"/>
                </a:solidFill>
              </a:rPr>
              <a:t>用例图</a:t>
            </a:r>
            <a:r>
              <a:rPr lang="zh-CN" altLang="en-US" sz="3000" b="1" dirty="0"/>
              <a:t>。</a:t>
            </a:r>
          </a:p>
          <a:p>
            <a:pPr eaLnBrk="1" hangingPunct="1">
              <a:lnSpc>
                <a:spcPct val="120000"/>
              </a:lnSpc>
              <a:defRPr/>
            </a:pPr>
            <a:r>
              <a:rPr lang="zh-CN" altLang="en-US" sz="3000" b="1" dirty="0"/>
              <a:t>用例和参与者之间的对应关系叫做</a:t>
            </a:r>
            <a:r>
              <a:rPr lang="zh-CN" altLang="en-US" sz="3000" b="1" dirty="0">
                <a:solidFill>
                  <a:srgbClr val="FF0000"/>
                </a:solidFill>
              </a:rPr>
              <a:t>通信关联</a:t>
            </a:r>
            <a:r>
              <a:rPr lang="zh-CN" altLang="en-US" sz="3000" b="1" dirty="0"/>
              <a:t>，它表示参与者使用了系统中的哪些用例。</a:t>
            </a:r>
          </a:p>
          <a:p>
            <a:pPr eaLnBrk="1" hangingPunct="1">
              <a:lnSpc>
                <a:spcPct val="120000"/>
              </a:lnSpc>
              <a:defRPr/>
            </a:pPr>
            <a:r>
              <a:rPr lang="zh-CN" altLang="en-US" sz="3000" b="1" dirty="0"/>
              <a:t>用例图显示了系统的用户和用户希望提供的功能，有利于用户和软件开发人员之间的沟通。</a:t>
            </a:r>
          </a:p>
          <a:p>
            <a:pPr eaLnBrk="1" hangingPunct="1">
              <a:defRPr/>
            </a:pPr>
            <a:endParaRPr lang="en-US" altLang="zh-CN" sz="3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linds(horizontal)">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linds(horizontal)">
                                      <p:cBhvr>
                                        <p:cTn id="12" dur="500"/>
                                        <p:tgtEl>
                                          <p:spTgt spid="14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linds(horizontal)">
                                      <p:cBhvr>
                                        <p:cTn id="17"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874" name="Rectangle 2">
            <a:extLst>
              <a:ext uri="{FF2B5EF4-FFF2-40B4-BE49-F238E27FC236}">
                <a16:creationId xmlns:a16="http://schemas.microsoft.com/office/drawing/2014/main" id="{F2CB6880-3EE0-4B82-B2E6-688688313421}"/>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6147" name="Rectangle 3">
            <a:extLst>
              <a:ext uri="{FF2B5EF4-FFF2-40B4-BE49-F238E27FC236}">
                <a16:creationId xmlns:a16="http://schemas.microsoft.com/office/drawing/2014/main" id="{B6C4A772-E62D-44BC-ADA5-D1FAEA26A2DD}"/>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用例和用例驱动开发</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如何阅读用例图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如何绘制用例图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用例图应用说明</a:t>
            </a:r>
          </a:p>
        </p:txBody>
      </p:sp>
      <p:pic>
        <p:nvPicPr>
          <p:cNvPr id="6148" name="Picture 4" descr="bg1">
            <a:extLst>
              <a:ext uri="{FF2B5EF4-FFF2-40B4-BE49-F238E27FC236}">
                <a16:creationId xmlns:a16="http://schemas.microsoft.com/office/drawing/2014/main" id="{6484F848-E377-400E-8B1B-CA6BBD511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a:extLst>
              <a:ext uri="{FF2B5EF4-FFF2-40B4-BE49-F238E27FC236}">
                <a16:creationId xmlns:a16="http://schemas.microsoft.com/office/drawing/2014/main" id="{D6089007-76CC-484E-A49C-87217AA37C27}"/>
              </a:ext>
            </a:extLst>
          </p:cNvPr>
          <p:cNvSpPr>
            <a:spLocks noGrp="1" noChangeArrowheads="1"/>
          </p:cNvSpPr>
          <p:nvPr>
            <p:ph idx="1"/>
          </p:nvPr>
        </p:nvSpPr>
        <p:spPr>
          <a:xfrm>
            <a:off x="457200" y="1341438"/>
            <a:ext cx="8229600" cy="5400675"/>
          </a:xfrm>
        </p:spPr>
        <p:txBody>
          <a:bodyPr/>
          <a:lstStyle/>
          <a:p>
            <a:pPr eaLnBrk="1" hangingPunct="1">
              <a:lnSpc>
                <a:spcPct val="120000"/>
              </a:lnSpc>
            </a:pPr>
            <a:r>
              <a:rPr lang="zh-CN" altLang="en-US" b="1"/>
              <a:t>要在用例图上显示某个</a:t>
            </a:r>
            <a:r>
              <a:rPr lang="zh-CN" altLang="en-US" b="1">
                <a:solidFill>
                  <a:srgbClr val="FF0000"/>
                </a:solidFill>
              </a:rPr>
              <a:t>用例</a:t>
            </a:r>
            <a:r>
              <a:rPr lang="zh-CN" altLang="en-US" b="1"/>
              <a:t>，可绘制一个</a:t>
            </a:r>
            <a:r>
              <a:rPr lang="zh-CN" altLang="en-US" b="1">
                <a:solidFill>
                  <a:srgbClr val="FF0000"/>
                </a:solidFill>
              </a:rPr>
              <a:t>椭圆</a:t>
            </a:r>
            <a:r>
              <a:rPr lang="zh-CN" altLang="en-US" b="1"/>
              <a:t>，然后将用例的名称放在椭圆的中心或椭圆下面的中间位置。</a:t>
            </a:r>
          </a:p>
          <a:p>
            <a:pPr eaLnBrk="1" hangingPunct="1">
              <a:lnSpc>
                <a:spcPct val="120000"/>
              </a:lnSpc>
              <a:buFont typeface="Arial" panose="020B0604020202020204" pitchFamily="34" charset="0"/>
              <a:buNone/>
            </a:pPr>
            <a:endParaRPr lang="en-US" altLang="zh-CN"/>
          </a:p>
          <a:p>
            <a:pPr eaLnBrk="1" hangingPunct="1">
              <a:lnSpc>
                <a:spcPct val="120000"/>
              </a:lnSpc>
              <a:buFont typeface="Arial" panose="020B0604020202020204" pitchFamily="34" charset="0"/>
              <a:buNone/>
            </a:pPr>
            <a:endParaRPr lang="en-US" altLang="zh-CN"/>
          </a:p>
          <a:p>
            <a:pPr eaLnBrk="1" hangingPunct="1">
              <a:lnSpc>
                <a:spcPct val="120000"/>
              </a:lnSpc>
              <a:buFont typeface="Arial" panose="020B0604020202020204" pitchFamily="34" charset="0"/>
              <a:buNone/>
            </a:pPr>
            <a:endParaRPr lang="en-US" altLang="zh-CN"/>
          </a:p>
          <a:p>
            <a:pPr eaLnBrk="1" hangingPunct="1">
              <a:lnSpc>
                <a:spcPct val="120000"/>
              </a:lnSpc>
            </a:pPr>
            <a:endParaRPr lang="en-US" altLang="zh-CN"/>
          </a:p>
          <a:p>
            <a:pPr eaLnBrk="1" hangingPunct="1">
              <a:lnSpc>
                <a:spcPct val="120000"/>
              </a:lnSpc>
            </a:pPr>
            <a:r>
              <a:rPr lang="zh-CN" altLang="en-US" b="1"/>
              <a:t>要在用例图上绘制一个</a:t>
            </a:r>
            <a:r>
              <a:rPr lang="zh-CN" altLang="en-US" b="1">
                <a:solidFill>
                  <a:srgbClr val="FF0000"/>
                </a:solidFill>
              </a:rPr>
              <a:t>参与者</a:t>
            </a:r>
            <a:r>
              <a:rPr lang="zh-CN" altLang="en-US" b="1"/>
              <a:t>（表示一个系统用户），可绘制一个</a:t>
            </a:r>
            <a:r>
              <a:rPr lang="zh-CN" altLang="en-US" b="1">
                <a:solidFill>
                  <a:srgbClr val="FF0000"/>
                </a:solidFill>
              </a:rPr>
              <a:t>人形符号</a:t>
            </a:r>
            <a:r>
              <a:rPr lang="zh-CN" altLang="en-US" b="1"/>
              <a:t>。</a:t>
            </a:r>
          </a:p>
          <a:p>
            <a:pPr eaLnBrk="1" hangingPunct="1"/>
            <a:endParaRPr lang="en-US" altLang="zh-CN"/>
          </a:p>
        </p:txBody>
      </p:sp>
      <p:pic>
        <p:nvPicPr>
          <p:cNvPr id="219140" name="Picture 4">
            <a:extLst>
              <a:ext uri="{FF2B5EF4-FFF2-40B4-BE49-F238E27FC236}">
                <a16:creationId xmlns:a16="http://schemas.microsoft.com/office/drawing/2014/main" id="{B6A91D5E-8B9B-4778-BFD0-CAC9530CE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379663"/>
            <a:ext cx="216058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141" name="Picture 5">
            <a:extLst>
              <a:ext uri="{FF2B5EF4-FFF2-40B4-BE49-F238E27FC236}">
                <a16:creationId xmlns:a16="http://schemas.microsoft.com/office/drawing/2014/main" id="{E8AE05EF-7027-4F08-BDA2-B7A42A135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4868863"/>
            <a:ext cx="10318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blinds(horizontal)">
                                      <p:cBhvr>
                                        <p:cTn id="7" dur="500"/>
                                        <p:tgtEl>
                                          <p:spTgt spid="219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9139">
                                            <p:txEl>
                                              <p:pRg st="5" end="5"/>
                                            </p:txEl>
                                          </p:spTgt>
                                        </p:tgtEl>
                                        <p:attrNameLst>
                                          <p:attrName>style.visibility</p:attrName>
                                        </p:attrNameLst>
                                      </p:cBhvr>
                                      <p:to>
                                        <p:strVal val="visible"/>
                                      </p:to>
                                    </p:set>
                                    <p:animEffect transition="in" filter="blinds(horizontal)">
                                      <p:cBhvr>
                                        <p:cTn id="12" dur="500"/>
                                        <p:tgtEl>
                                          <p:spTgt spid="21913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9141"/>
                                        </p:tgtEl>
                                        <p:attrNameLst>
                                          <p:attrName>style.visibility</p:attrName>
                                        </p:attrNameLst>
                                      </p:cBhvr>
                                      <p:to>
                                        <p:strVal val="visible"/>
                                      </p:to>
                                    </p:set>
                                    <p:animEffect transition="in" filter="blinds(horizontal)">
                                      <p:cBhvr>
                                        <p:cTn id="17" dur="500"/>
                                        <p:tgtEl>
                                          <p:spTgt spid="21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a:extLst>
              <a:ext uri="{FF2B5EF4-FFF2-40B4-BE49-F238E27FC236}">
                <a16:creationId xmlns:a16="http://schemas.microsoft.com/office/drawing/2014/main" id="{B0561392-09B9-4C88-9A31-EA0DCDD5F227}"/>
              </a:ext>
            </a:extLst>
          </p:cNvPr>
          <p:cNvSpPr>
            <a:spLocks noGrp="1" noChangeArrowheads="1"/>
          </p:cNvSpPr>
          <p:nvPr>
            <p:ph idx="1"/>
          </p:nvPr>
        </p:nvSpPr>
        <p:spPr>
          <a:xfrm>
            <a:off x="395288" y="620713"/>
            <a:ext cx="8229600" cy="5689600"/>
          </a:xfrm>
        </p:spPr>
        <p:txBody>
          <a:bodyPr/>
          <a:lstStyle/>
          <a:p>
            <a:pPr eaLnBrk="1" hangingPunct="1">
              <a:lnSpc>
                <a:spcPct val="120000"/>
              </a:lnSpc>
            </a:pPr>
            <a:r>
              <a:rPr lang="zh-CN" altLang="en-US" sz="3000" b="1"/>
              <a:t>参与者和用例之间的</a:t>
            </a:r>
            <a:r>
              <a:rPr lang="zh-CN" altLang="en-US" sz="3000" b="1">
                <a:solidFill>
                  <a:srgbClr val="FF0000"/>
                </a:solidFill>
              </a:rPr>
              <a:t>关系</a:t>
            </a:r>
            <a:r>
              <a:rPr lang="zh-CN" altLang="en-US" sz="3000" b="1"/>
              <a:t>使用</a:t>
            </a:r>
            <a:r>
              <a:rPr lang="zh-CN" altLang="en-US" sz="3000" b="1">
                <a:solidFill>
                  <a:srgbClr val="FF0000"/>
                </a:solidFill>
              </a:rPr>
              <a:t>带箭头或者不带箭头的线段来描述</a:t>
            </a:r>
            <a:r>
              <a:rPr lang="zh-CN" altLang="en-US" sz="3000" b="1"/>
              <a:t>，箭头表示在这一关系中哪一方是对话的主动发起者，箭头所指方是对话的被动接受者。如果不想强调对话中的主动与被动关系，可以使用不带箭头的线段。</a:t>
            </a:r>
          </a:p>
          <a:p>
            <a:pPr eaLnBrk="1" hangingPunct="1">
              <a:lnSpc>
                <a:spcPct val="120000"/>
              </a:lnSpc>
            </a:pPr>
            <a:endParaRPr lang="zh-CN" altLang="en-US" sz="3000" b="1"/>
          </a:p>
          <a:p>
            <a:pPr eaLnBrk="1" hangingPunct="1">
              <a:lnSpc>
                <a:spcPct val="120000"/>
              </a:lnSpc>
              <a:buFont typeface="Wingdings" panose="05000000000000000000" pitchFamily="2" charset="2"/>
              <a:buNone/>
            </a:pPr>
            <a:r>
              <a:rPr lang="zh-CN" altLang="en-US" sz="3000" b="1">
                <a:solidFill>
                  <a:srgbClr val="FF0000"/>
                </a:solidFill>
              </a:rPr>
              <a:t>注意</a:t>
            </a:r>
            <a:r>
              <a:rPr lang="zh-CN" altLang="en-US" sz="3000" b="1"/>
              <a:t>：参与者与用例之间的信息</a:t>
            </a:r>
          </a:p>
          <a:p>
            <a:pPr eaLnBrk="1" hangingPunct="1">
              <a:lnSpc>
                <a:spcPct val="120000"/>
              </a:lnSpc>
              <a:buFont typeface="Wingdings" panose="05000000000000000000" pitchFamily="2" charset="2"/>
              <a:buNone/>
            </a:pPr>
            <a:r>
              <a:rPr lang="zh-CN" altLang="en-US" sz="3000" b="1"/>
              <a:t>            流是默认存在的，并且</a:t>
            </a:r>
            <a:r>
              <a:rPr lang="zh-CN" altLang="en-US" sz="3000" b="1">
                <a:solidFill>
                  <a:srgbClr val="FF0000"/>
                </a:solidFill>
              </a:rPr>
              <a:t>信</a:t>
            </a:r>
          </a:p>
          <a:p>
            <a:pPr eaLnBrk="1" hangingPunct="1">
              <a:lnSpc>
                <a:spcPct val="120000"/>
              </a:lnSpc>
              <a:buFont typeface="Wingdings" panose="05000000000000000000" pitchFamily="2" charset="2"/>
              <a:buNone/>
            </a:pPr>
            <a:r>
              <a:rPr lang="zh-CN" altLang="en-US" sz="3000" b="1">
                <a:solidFill>
                  <a:srgbClr val="FF0000"/>
                </a:solidFill>
              </a:rPr>
              <a:t>            息流是双向的</a:t>
            </a:r>
            <a:r>
              <a:rPr lang="zh-CN" altLang="en-US" sz="3000" b="1"/>
              <a:t>。</a:t>
            </a:r>
          </a:p>
        </p:txBody>
      </p:sp>
      <p:pic>
        <p:nvPicPr>
          <p:cNvPr id="144388" name="Picture 4" descr="全屏捕获 2009-7-28 183259">
            <a:extLst>
              <a:ext uri="{FF2B5EF4-FFF2-40B4-BE49-F238E27FC236}">
                <a16:creationId xmlns:a16="http://schemas.microsoft.com/office/drawing/2014/main" id="{077A46B8-687B-4DA9-BC49-B2B13AE64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138" y="3429000"/>
            <a:ext cx="33448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blinds(horizontal)">
                                      <p:cBhvr>
                                        <p:cTn id="7" dur="500"/>
                                        <p:tgtEl>
                                          <p:spTgt spid="144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7">
                                            <p:txEl>
                                              <p:pRg st="2" end="2"/>
                                            </p:txEl>
                                          </p:spTgt>
                                        </p:tgtEl>
                                        <p:attrNameLst>
                                          <p:attrName>style.visibility</p:attrName>
                                        </p:attrNameLst>
                                      </p:cBhvr>
                                      <p:to>
                                        <p:strVal val="visible"/>
                                      </p:to>
                                    </p:set>
                                    <p:animEffect transition="in" filter="blinds(horizontal)">
                                      <p:cBhvr>
                                        <p:cTn id="12" dur="500"/>
                                        <p:tgtEl>
                                          <p:spTgt spid="1443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4387">
                                            <p:txEl>
                                              <p:pRg st="3" end="3"/>
                                            </p:txEl>
                                          </p:spTgt>
                                        </p:tgtEl>
                                        <p:attrNameLst>
                                          <p:attrName>style.visibility</p:attrName>
                                        </p:attrNameLst>
                                      </p:cBhvr>
                                      <p:to>
                                        <p:strVal val="visible"/>
                                      </p:to>
                                    </p:set>
                                    <p:animEffect transition="in" filter="blinds(horizontal)">
                                      <p:cBhvr>
                                        <p:cTn id="15" dur="500"/>
                                        <p:tgtEl>
                                          <p:spTgt spid="1443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4387">
                                            <p:txEl>
                                              <p:pRg st="4" end="4"/>
                                            </p:txEl>
                                          </p:spTgt>
                                        </p:tgtEl>
                                        <p:attrNameLst>
                                          <p:attrName>style.visibility</p:attrName>
                                        </p:attrNameLst>
                                      </p:cBhvr>
                                      <p:to>
                                        <p:strVal val="visible"/>
                                      </p:to>
                                    </p:set>
                                    <p:animEffect transition="in" filter="blinds(horizontal)">
                                      <p:cBhvr>
                                        <p:cTn id="18" dur="500"/>
                                        <p:tgtEl>
                                          <p:spTgt spid="144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a:extLst>
              <a:ext uri="{FF2B5EF4-FFF2-40B4-BE49-F238E27FC236}">
                <a16:creationId xmlns:a16="http://schemas.microsoft.com/office/drawing/2014/main" id="{E9586F67-E119-49BB-A493-052577FBF8E7}"/>
              </a:ext>
            </a:extLst>
          </p:cNvPr>
          <p:cNvSpPr>
            <a:spLocks noGrp="1" noChangeArrowheads="1"/>
          </p:cNvSpPr>
          <p:nvPr>
            <p:ph idx="1"/>
          </p:nvPr>
        </p:nvSpPr>
        <p:spPr>
          <a:xfrm>
            <a:off x="457200" y="1308100"/>
            <a:ext cx="8229600" cy="2913063"/>
          </a:xfrm>
        </p:spPr>
        <p:txBody>
          <a:bodyPr/>
          <a:lstStyle/>
          <a:p>
            <a:pPr eaLnBrk="1" hangingPunct="1">
              <a:lnSpc>
                <a:spcPct val="150000"/>
              </a:lnSpc>
            </a:pPr>
            <a:r>
              <a:rPr lang="zh-CN" altLang="en-US"/>
              <a:t>进行用例建模时，所需要的用例图数量是根据系统的复杂度来衡量的。</a:t>
            </a:r>
          </a:p>
          <a:p>
            <a:pPr eaLnBrk="1" hangingPunct="1">
              <a:lnSpc>
                <a:spcPct val="150000"/>
              </a:lnSpc>
            </a:pPr>
            <a:r>
              <a:rPr lang="zh-CN" altLang="en-US"/>
              <a:t>对于较复杂的大中型系统，可能会需要几张甚至几十张用例图，可以</a:t>
            </a:r>
            <a:r>
              <a:rPr lang="zh-CN" altLang="en-US">
                <a:solidFill>
                  <a:srgbClr val="FF0000"/>
                </a:solidFill>
              </a:rPr>
              <a:t>使用包来对其进行有效管理</a:t>
            </a:r>
            <a:r>
              <a:rPr lang="zh-CN" altLang="en-US"/>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animEffect transition="in" filter="blinds(horizontal)">
                                      <p:cBhvr>
                                        <p:cTn id="7" dur="500"/>
                                        <p:tgtEl>
                                          <p:spTgt spid="220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a:extLst>
              <a:ext uri="{FF2B5EF4-FFF2-40B4-BE49-F238E27FC236}">
                <a16:creationId xmlns:a16="http://schemas.microsoft.com/office/drawing/2014/main" id="{23807CF3-6545-4CE8-B50A-59D1D108B339}"/>
              </a:ext>
            </a:extLst>
          </p:cNvPr>
          <p:cNvSpPr>
            <a:spLocks noGrp="1" noChangeArrowheads="1"/>
          </p:cNvSpPr>
          <p:nvPr>
            <p:ph idx="1"/>
          </p:nvPr>
        </p:nvSpPr>
        <p:spPr>
          <a:xfrm>
            <a:off x="457200" y="1412875"/>
            <a:ext cx="8229600" cy="3671888"/>
          </a:xfrm>
        </p:spPr>
        <p:txBody>
          <a:bodyPr/>
          <a:lstStyle/>
          <a:p>
            <a:pPr eaLnBrk="1" hangingPunct="1">
              <a:lnSpc>
                <a:spcPct val="150000"/>
              </a:lnSpc>
            </a:pPr>
            <a:r>
              <a:rPr lang="zh-CN" altLang="en-US" b="1"/>
              <a:t>在用例建模中，为了更加清楚的描述用例或者参与者，会使用到注释。</a:t>
            </a:r>
          </a:p>
          <a:p>
            <a:pPr eaLnBrk="1" hangingPunct="1"/>
            <a:endParaRPr lang="zh-CN" altLang="en-US"/>
          </a:p>
          <a:p>
            <a:pPr eaLnBrk="1" hangingPunct="1"/>
            <a:endParaRPr lang="zh-CN" altLang="en-US"/>
          </a:p>
          <a:p>
            <a:pPr eaLnBrk="1" hangingPunct="1"/>
            <a:endParaRPr lang="en-US" altLang="zh-CN"/>
          </a:p>
          <a:p>
            <a:pPr eaLnBrk="1" hangingPunct="1"/>
            <a:endParaRPr lang="zh-CN" altLang="en-US"/>
          </a:p>
          <a:p>
            <a:pPr eaLnBrk="1" hangingPunct="1"/>
            <a:endParaRPr lang="zh-CN" altLang="en-US"/>
          </a:p>
          <a:p>
            <a:pPr eaLnBrk="1" hangingPunct="1">
              <a:lnSpc>
                <a:spcPct val="150000"/>
              </a:lnSpc>
            </a:pPr>
            <a:r>
              <a:rPr lang="zh-CN" altLang="en-US" b="1">
                <a:solidFill>
                  <a:srgbClr val="FF0000"/>
                </a:solidFill>
              </a:rPr>
              <a:t>注意</a:t>
            </a:r>
            <a:r>
              <a:rPr lang="zh-CN" altLang="en-US" b="1"/>
              <a:t>：包、注释都不是用例图的基本组成要素，但在用例建模过程中可能会用到它们。</a:t>
            </a:r>
            <a:endParaRPr lang="zh-CN" altLang="en-US" b="1">
              <a:solidFill>
                <a:srgbClr val="339933"/>
              </a:solidFill>
            </a:endParaRPr>
          </a:p>
        </p:txBody>
      </p:sp>
      <p:pic>
        <p:nvPicPr>
          <p:cNvPr id="118788" name="Picture 4">
            <a:extLst>
              <a:ext uri="{FF2B5EF4-FFF2-40B4-BE49-F238E27FC236}">
                <a16:creationId xmlns:a16="http://schemas.microsoft.com/office/drawing/2014/main" id="{44FFE221-9B87-4831-987B-5D90298E8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470150"/>
            <a:ext cx="4897437"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linds(horizontal)">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6" end="6"/>
                                            </p:txEl>
                                          </p:spTgt>
                                        </p:tgtEl>
                                        <p:attrNameLst>
                                          <p:attrName>style.visibility</p:attrName>
                                        </p:attrNameLst>
                                      </p:cBhvr>
                                      <p:to>
                                        <p:strVal val="visible"/>
                                      </p:to>
                                    </p:set>
                                    <p:animEffect transition="in" filter="blinds(horizontal)">
                                      <p:cBhvr>
                                        <p:cTn id="12" dur="500"/>
                                        <p:tgtEl>
                                          <p:spTgt spid="118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a:extLst>
              <a:ext uri="{FF2B5EF4-FFF2-40B4-BE49-F238E27FC236}">
                <a16:creationId xmlns:a16="http://schemas.microsoft.com/office/drawing/2014/main" id="{D144308B-405E-42C9-9FA1-6DDC865B7077}"/>
              </a:ext>
            </a:extLst>
          </p:cNvPr>
          <p:cNvSpPr>
            <a:spLocks noGrp="1" noChangeArrowheads="1"/>
          </p:cNvSpPr>
          <p:nvPr>
            <p:ph idx="1"/>
          </p:nvPr>
        </p:nvSpPr>
        <p:spPr>
          <a:xfrm>
            <a:off x="457200" y="1308100"/>
            <a:ext cx="8229600" cy="5434013"/>
          </a:xfrm>
        </p:spPr>
        <p:txBody>
          <a:bodyPr/>
          <a:lstStyle/>
          <a:p>
            <a:pPr eaLnBrk="1" hangingPunct="1">
              <a:lnSpc>
                <a:spcPct val="150000"/>
              </a:lnSpc>
            </a:pPr>
            <a:r>
              <a:rPr lang="zh-CN" altLang="en-US" b="1"/>
              <a:t>用例图是需求分析中的产物，</a:t>
            </a:r>
            <a:r>
              <a:rPr lang="zh-CN" altLang="en-US" b="1">
                <a:solidFill>
                  <a:srgbClr val="FF0000"/>
                </a:solidFill>
              </a:rPr>
              <a:t>主要作用</a:t>
            </a:r>
            <a:r>
              <a:rPr lang="zh-CN" altLang="en-US" b="1"/>
              <a:t>是</a:t>
            </a:r>
            <a:r>
              <a:rPr lang="zh-CN" altLang="en-US" b="1">
                <a:solidFill>
                  <a:srgbClr val="FF0000"/>
                </a:solidFill>
              </a:rPr>
              <a:t>描述参与者和用例之间的关系，帮助开发人员可视化的了解系统的功能</a:t>
            </a:r>
            <a:r>
              <a:rPr lang="zh-CN" altLang="en-US" b="1"/>
              <a:t>。</a:t>
            </a:r>
          </a:p>
          <a:p>
            <a:pPr eaLnBrk="1" hangingPunct="1">
              <a:lnSpc>
                <a:spcPct val="150000"/>
              </a:lnSpc>
            </a:pPr>
            <a:r>
              <a:rPr lang="zh-CN" altLang="en-US" b="1"/>
              <a:t>借助于用例图，系统用户、系统分析人员、系统设计人员、领域专家能够</a:t>
            </a:r>
            <a:r>
              <a:rPr lang="zh-CN" altLang="en-US" b="1">
                <a:solidFill>
                  <a:srgbClr val="FF0000"/>
                </a:solidFill>
              </a:rPr>
              <a:t>以可视化的方式对问题进行探讨，减少了大量交流上的障碍</a:t>
            </a:r>
            <a:r>
              <a:rPr lang="zh-CN" altLang="en-US" b="1"/>
              <a:t>，便于对问题达成共识。</a:t>
            </a:r>
          </a:p>
          <a:p>
            <a:pPr eaLnBrk="1" hangingPunct="1">
              <a:lnSpc>
                <a:spcPct val="150000"/>
              </a:lnSpc>
            </a:pPr>
            <a:r>
              <a:rPr lang="zh-CN" altLang="en-US" b="1"/>
              <a:t>用例图可视化地表达了系统的需求，具有</a:t>
            </a:r>
            <a:r>
              <a:rPr lang="zh-CN" altLang="en-US" b="1">
                <a:solidFill>
                  <a:srgbClr val="FF0000"/>
                </a:solidFill>
              </a:rPr>
              <a:t>直观、规范</a:t>
            </a:r>
            <a:r>
              <a:rPr lang="zh-CN" altLang="en-US" b="1"/>
              <a:t>等优点，克服了纯文字性说明的不足。</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blinds(horizontal)">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blinds(horizontal)">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blinds(horizontal)">
                                      <p:cBhvr>
                                        <p:cTn id="17" dur="500"/>
                                        <p:tgtEl>
                                          <p:spTgt spid="145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a:extLst>
              <a:ext uri="{FF2B5EF4-FFF2-40B4-BE49-F238E27FC236}">
                <a16:creationId xmlns:a16="http://schemas.microsoft.com/office/drawing/2014/main" id="{9594F817-DB8F-4B51-AD14-214815403AB2}"/>
              </a:ext>
            </a:extLst>
          </p:cNvPr>
          <p:cNvSpPr>
            <a:spLocks noGrp="1" noChangeArrowheads="1"/>
          </p:cNvSpPr>
          <p:nvPr>
            <p:ph idx="1"/>
          </p:nvPr>
        </p:nvSpPr>
        <p:spPr>
          <a:xfrm>
            <a:off x="457200" y="1235075"/>
            <a:ext cx="8229600" cy="5289550"/>
          </a:xfrm>
        </p:spPr>
        <p:txBody>
          <a:bodyPr/>
          <a:lstStyle/>
          <a:p>
            <a:pPr eaLnBrk="1" hangingPunct="1">
              <a:lnSpc>
                <a:spcPct val="150000"/>
              </a:lnSpc>
            </a:pPr>
            <a:r>
              <a:rPr lang="zh-CN" altLang="en-US" b="1"/>
              <a:t>用例方法是完全从外部来定义系统功能，它</a:t>
            </a:r>
            <a:r>
              <a:rPr lang="zh-CN" altLang="en-US" b="1">
                <a:solidFill>
                  <a:srgbClr val="FF0000"/>
                </a:solidFill>
              </a:rPr>
              <a:t>把需求和设计完全的分离开来</a:t>
            </a:r>
            <a:r>
              <a:rPr lang="zh-CN" altLang="en-US" b="1"/>
              <a:t>。我们不用关心系统内部是如何完成各种功能的，系统对于我们来说就是一个</a:t>
            </a:r>
            <a:r>
              <a:rPr lang="zh-CN" altLang="en-US" b="1">
                <a:solidFill>
                  <a:srgbClr val="FF0000"/>
                </a:solidFill>
              </a:rPr>
              <a:t>黑箱子</a:t>
            </a:r>
            <a:r>
              <a:rPr lang="zh-CN" altLang="en-US" b="1"/>
              <a:t>。</a:t>
            </a:r>
          </a:p>
          <a:p>
            <a:pPr eaLnBrk="1" hangingPunct="1">
              <a:lnSpc>
                <a:spcPct val="150000"/>
              </a:lnSpc>
            </a:pPr>
            <a:r>
              <a:rPr lang="zh-CN" altLang="en-US" b="1"/>
              <a:t>用例图清楚地描述了使用者及它们之间的泛化关系，用例及用例之间的泛化、扩展关系，用例和参与者之间的关联关系，可从用例图中</a:t>
            </a:r>
            <a:r>
              <a:rPr lang="zh-CN" altLang="en-US" b="1">
                <a:solidFill>
                  <a:srgbClr val="FF0000"/>
                </a:solidFill>
              </a:rPr>
              <a:t>得到对于被定义系统的一个总体印象</a:t>
            </a:r>
            <a:r>
              <a:rPr lang="zh-CN" altLang="en-US" b="1"/>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blinds(horizontal)">
                                      <p:cBhvr>
                                        <p:cTn id="7" dur="500"/>
                                        <p:tgtEl>
                                          <p:spTgt spid="146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9E27F9E-C849-4BCE-8F62-7C0AE9F5FDF6}"/>
              </a:ext>
            </a:extLst>
          </p:cNvPr>
          <p:cNvSpPr>
            <a:spLocks noGrp="1" noChangeArrowheads="1"/>
          </p:cNvSpPr>
          <p:nvPr>
            <p:ph type="title"/>
          </p:nvPr>
        </p:nvSpPr>
        <p:spPr/>
        <p:txBody>
          <a:bodyPr/>
          <a:lstStyle/>
          <a:p>
            <a:pPr eaLnBrk="1" hangingPunct="1">
              <a:defRPr/>
            </a:pPr>
            <a:r>
              <a:rPr lang="zh-CN" altLang="en-US"/>
              <a:t>用例图的组成</a:t>
            </a:r>
          </a:p>
        </p:txBody>
      </p:sp>
      <p:sp>
        <p:nvSpPr>
          <p:cNvPr id="147459" name="Rectangle 3">
            <a:extLst>
              <a:ext uri="{FF2B5EF4-FFF2-40B4-BE49-F238E27FC236}">
                <a16:creationId xmlns:a16="http://schemas.microsoft.com/office/drawing/2014/main" id="{346F7A6E-2D39-4AD4-8263-DD169929B5F8}"/>
              </a:ext>
            </a:extLst>
          </p:cNvPr>
          <p:cNvSpPr>
            <a:spLocks noGrp="1" noChangeArrowheads="1"/>
          </p:cNvSpPr>
          <p:nvPr>
            <p:ph idx="1"/>
          </p:nvPr>
        </p:nvSpPr>
        <p:spPr>
          <a:xfrm>
            <a:off x="685800" y="1412875"/>
            <a:ext cx="7772400" cy="4114800"/>
          </a:xfrm>
        </p:spPr>
        <p:txBody>
          <a:bodyPr/>
          <a:lstStyle/>
          <a:p>
            <a:pPr eaLnBrk="1" hangingPunct="1">
              <a:lnSpc>
                <a:spcPct val="150000"/>
              </a:lnSpc>
            </a:pPr>
            <a:r>
              <a:rPr lang="zh-CN" altLang="en-US" b="1"/>
              <a:t>用例图有</a:t>
            </a:r>
            <a:r>
              <a:rPr lang="en-US" altLang="zh-CN" b="1">
                <a:solidFill>
                  <a:srgbClr val="FF0000"/>
                </a:solidFill>
              </a:rPr>
              <a:t>4</a:t>
            </a:r>
            <a:r>
              <a:rPr lang="zh-CN" altLang="en-US" b="1">
                <a:solidFill>
                  <a:srgbClr val="FF0000"/>
                </a:solidFill>
              </a:rPr>
              <a:t>个</a:t>
            </a:r>
            <a:r>
              <a:rPr lang="zh-CN" altLang="en-US" b="1"/>
              <a:t>组成要素：</a:t>
            </a:r>
          </a:p>
          <a:p>
            <a:pPr lvl="1" eaLnBrk="1" hangingPunct="1">
              <a:lnSpc>
                <a:spcPct val="150000"/>
              </a:lnSpc>
            </a:pPr>
            <a:r>
              <a:rPr lang="zh-CN" altLang="en-US" sz="2600" b="1"/>
              <a:t>参与者（角色）</a:t>
            </a:r>
          </a:p>
          <a:p>
            <a:pPr lvl="1" eaLnBrk="1" hangingPunct="1">
              <a:lnSpc>
                <a:spcPct val="150000"/>
              </a:lnSpc>
            </a:pPr>
            <a:r>
              <a:rPr lang="zh-CN" altLang="en-US" sz="2600" b="1"/>
              <a:t>用例</a:t>
            </a:r>
          </a:p>
          <a:p>
            <a:pPr lvl="1" eaLnBrk="1" hangingPunct="1">
              <a:lnSpc>
                <a:spcPct val="150000"/>
              </a:lnSpc>
            </a:pPr>
            <a:r>
              <a:rPr lang="zh-CN" altLang="en-US" sz="2600" b="1"/>
              <a:t>系统边界</a:t>
            </a:r>
          </a:p>
          <a:p>
            <a:pPr lvl="1" eaLnBrk="1" hangingPunct="1">
              <a:lnSpc>
                <a:spcPct val="150000"/>
              </a:lnSpc>
            </a:pPr>
            <a:r>
              <a:rPr lang="zh-CN" altLang="en-US" sz="2600" b="1"/>
              <a:t>关联</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7" dur="500"/>
                                        <p:tgtEl>
                                          <p:spTgt spid="1474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blinds(horizontal)">
                                      <p:cBhvr>
                                        <p:cTn id="10" dur="500"/>
                                        <p:tgtEl>
                                          <p:spTgt spid="1474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13" dur="500"/>
                                        <p:tgtEl>
                                          <p:spTgt spid="14745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blinds(horizontal)">
                                      <p:cBhvr>
                                        <p:cTn id="16" dur="500"/>
                                        <p:tgtEl>
                                          <p:spTgt spid="14745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19" dur="500"/>
                                        <p:tgtEl>
                                          <p:spTgt spid="14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11BA7F-EB1D-4F4E-B962-7EB7D54FE907}"/>
              </a:ext>
            </a:extLst>
          </p:cNvPr>
          <p:cNvSpPr>
            <a:spLocks noGrp="1" noChangeArrowheads="1"/>
          </p:cNvSpPr>
          <p:nvPr>
            <p:ph type="title"/>
          </p:nvPr>
        </p:nvSpPr>
        <p:spPr/>
        <p:txBody>
          <a:bodyPr/>
          <a:lstStyle/>
          <a:p>
            <a:pPr eaLnBrk="1" hangingPunct="1">
              <a:defRPr/>
            </a:pPr>
            <a:r>
              <a:rPr lang="en-US" altLang="zh-CN">
                <a:solidFill>
                  <a:schemeClr val="bg1"/>
                </a:solidFill>
              </a:rPr>
              <a:t>5.2.1 </a:t>
            </a:r>
            <a:r>
              <a:rPr lang="zh-CN" altLang="en-US">
                <a:solidFill>
                  <a:schemeClr val="bg1"/>
                </a:solidFill>
              </a:rPr>
              <a:t>参与者</a:t>
            </a:r>
          </a:p>
        </p:txBody>
      </p:sp>
      <p:sp>
        <p:nvSpPr>
          <p:cNvPr id="148483" name="Rectangle 3">
            <a:extLst>
              <a:ext uri="{FF2B5EF4-FFF2-40B4-BE49-F238E27FC236}">
                <a16:creationId xmlns:a16="http://schemas.microsoft.com/office/drawing/2014/main" id="{3A6E98B8-7B1E-4932-B0FB-4845342B4AC5}"/>
              </a:ext>
            </a:extLst>
          </p:cNvPr>
          <p:cNvSpPr>
            <a:spLocks noGrp="1" noChangeArrowheads="1"/>
          </p:cNvSpPr>
          <p:nvPr>
            <p:ph idx="1"/>
          </p:nvPr>
        </p:nvSpPr>
        <p:spPr>
          <a:xfrm>
            <a:off x="468313" y="1484313"/>
            <a:ext cx="8229600" cy="5649912"/>
          </a:xfrm>
        </p:spPr>
        <p:txBody>
          <a:bodyPr/>
          <a:lstStyle/>
          <a:p>
            <a:pPr eaLnBrk="1" hangingPunct="1">
              <a:lnSpc>
                <a:spcPct val="150000"/>
              </a:lnSpc>
              <a:buFont typeface="Wingdings" panose="05000000000000000000" pitchFamily="2" charset="2"/>
              <a:buNone/>
            </a:pPr>
            <a:r>
              <a:rPr lang="en-US" altLang="zh-CN" b="1">
                <a:solidFill>
                  <a:srgbClr val="FF0000"/>
                </a:solidFill>
              </a:rPr>
              <a:t>1. </a:t>
            </a:r>
            <a:r>
              <a:rPr lang="zh-CN" altLang="en-US" b="1">
                <a:solidFill>
                  <a:srgbClr val="FF0000"/>
                </a:solidFill>
              </a:rPr>
              <a:t>参与者的概念</a:t>
            </a:r>
          </a:p>
          <a:p>
            <a:pPr eaLnBrk="1" hangingPunct="1">
              <a:lnSpc>
                <a:spcPct val="150000"/>
              </a:lnSpc>
            </a:pPr>
            <a:r>
              <a:rPr lang="zh-CN" altLang="en-US" b="1">
                <a:solidFill>
                  <a:srgbClr val="FF0000"/>
                </a:solidFill>
              </a:rPr>
              <a:t>参与者</a:t>
            </a:r>
            <a:r>
              <a:rPr lang="zh-CN" altLang="en-US" b="1"/>
              <a:t>（</a:t>
            </a:r>
            <a:r>
              <a:rPr lang="en-US" altLang="zh-CN" b="1"/>
              <a:t>Actor</a:t>
            </a:r>
            <a:r>
              <a:rPr lang="zh-CN" altLang="en-US" b="1"/>
              <a:t>）是指存在于</a:t>
            </a:r>
            <a:r>
              <a:rPr lang="zh-CN" altLang="en-US" b="1">
                <a:solidFill>
                  <a:srgbClr val="FF0000"/>
                </a:solidFill>
              </a:rPr>
              <a:t>系统外部并直接与系统进行交互</a:t>
            </a:r>
            <a:r>
              <a:rPr lang="zh-CN" altLang="en-US" b="1"/>
              <a:t>的人、系统、子系统或类的外部实体的抽象。</a:t>
            </a:r>
          </a:p>
          <a:p>
            <a:pPr eaLnBrk="1" hangingPunct="1">
              <a:lnSpc>
                <a:spcPct val="150000"/>
              </a:lnSpc>
            </a:pPr>
            <a:r>
              <a:rPr lang="zh-CN" altLang="en-US" b="1"/>
              <a:t>每个参与者可以参与一个或多个用例，每个用例也可以有一个或多个参与者。</a:t>
            </a:r>
          </a:p>
          <a:p>
            <a:pPr eaLnBrk="1" hangingPunct="1">
              <a:lnSpc>
                <a:spcPct val="150000"/>
              </a:lnSpc>
            </a:pPr>
            <a:r>
              <a:rPr lang="zh-CN" altLang="en-US" b="1"/>
              <a:t>在用例图中使用一个</a:t>
            </a:r>
            <a:r>
              <a:rPr lang="zh-CN" altLang="en-US" b="1">
                <a:solidFill>
                  <a:srgbClr val="FF0000"/>
                </a:solidFill>
              </a:rPr>
              <a:t>人形图标</a:t>
            </a:r>
            <a:r>
              <a:rPr lang="zh-CN" altLang="en-US" b="1"/>
              <a:t>来表示参与者，参与者的名字写在人形图标下面。</a:t>
            </a:r>
          </a:p>
        </p:txBody>
      </p:sp>
      <p:pic>
        <p:nvPicPr>
          <p:cNvPr id="148484" name="Picture 4">
            <a:extLst>
              <a:ext uri="{FF2B5EF4-FFF2-40B4-BE49-F238E27FC236}">
                <a16:creationId xmlns:a16="http://schemas.microsoft.com/office/drawing/2014/main" id="{15BD461A-961A-4AEE-8C4B-05B00BC87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5084763"/>
            <a:ext cx="10318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0" dur="500"/>
                                        <p:tgtEl>
                                          <p:spTgt spid="1484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5" dur="500"/>
                                        <p:tgtEl>
                                          <p:spTgt spid="1484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0" dur="500"/>
                                        <p:tgtEl>
                                          <p:spTgt spid="1484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8484"/>
                                        </p:tgtEl>
                                        <p:attrNameLst>
                                          <p:attrName>style.visibility</p:attrName>
                                        </p:attrNameLst>
                                      </p:cBhvr>
                                      <p:to>
                                        <p:strVal val="visible"/>
                                      </p:to>
                                    </p:set>
                                    <p:animEffect transition="in" filter="blinds(horizontal)">
                                      <p:cBhvr>
                                        <p:cTn id="25"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0B7251B-A899-4471-A4CE-CB1E980EEFAA}"/>
              </a:ext>
            </a:extLst>
          </p:cNvPr>
          <p:cNvSpPr>
            <a:spLocks noGrp="1" noChangeArrowheads="1"/>
          </p:cNvSpPr>
          <p:nvPr>
            <p:ph type="title"/>
          </p:nvPr>
        </p:nvSpPr>
        <p:spPr/>
        <p:txBody>
          <a:bodyPr/>
          <a:lstStyle/>
          <a:p>
            <a:pPr eaLnBrk="1" hangingPunct="1">
              <a:defRPr/>
            </a:pPr>
            <a:r>
              <a:rPr lang="en-US" altLang="zh-CN">
                <a:solidFill>
                  <a:schemeClr val="bg1"/>
                </a:solidFill>
              </a:rPr>
              <a:t>5.2.1 </a:t>
            </a:r>
            <a:r>
              <a:rPr lang="zh-CN" altLang="en-US">
                <a:solidFill>
                  <a:schemeClr val="bg1"/>
                </a:solidFill>
              </a:rPr>
              <a:t>参与者</a:t>
            </a:r>
          </a:p>
        </p:txBody>
      </p:sp>
      <p:sp>
        <p:nvSpPr>
          <p:cNvPr id="163843" name="Rectangle 3">
            <a:extLst>
              <a:ext uri="{FF2B5EF4-FFF2-40B4-BE49-F238E27FC236}">
                <a16:creationId xmlns:a16="http://schemas.microsoft.com/office/drawing/2014/main" id="{F2314DF8-2E21-4C53-9404-0C3C6B6D50EB}"/>
              </a:ext>
            </a:extLst>
          </p:cNvPr>
          <p:cNvSpPr>
            <a:spLocks noGrp="1" noChangeArrowheads="1"/>
          </p:cNvSpPr>
          <p:nvPr>
            <p:ph idx="1"/>
          </p:nvPr>
        </p:nvSpPr>
        <p:spPr>
          <a:xfrm>
            <a:off x="468313" y="1268413"/>
            <a:ext cx="8229600" cy="5218112"/>
          </a:xfrm>
        </p:spPr>
        <p:txBody>
          <a:bodyPr/>
          <a:lstStyle/>
          <a:p>
            <a:pPr eaLnBrk="1" hangingPunct="1">
              <a:lnSpc>
                <a:spcPct val="150000"/>
              </a:lnSpc>
            </a:pPr>
            <a:r>
              <a:rPr lang="zh-CN" altLang="en-US"/>
              <a:t>参与者有三大类：</a:t>
            </a:r>
          </a:p>
          <a:p>
            <a:pPr lvl="1" eaLnBrk="1" hangingPunct="1">
              <a:lnSpc>
                <a:spcPct val="150000"/>
              </a:lnSpc>
            </a:pPr>
            <a:r>
              <a:rPr lang="zh-CN" altLang="en-US" sz="2400"/>
              <a:t>第一类参与者是</a:t>
            </a:r>
            <a:r>
              <a:rPr lang="zh-CN" altLang="en-US" sz="2400">
                <a:solidFill>
                  <a:srgbClr val="FF0000"/>
                </a:solidFill>
              </a:rPr>
              <a:t>真实的人</a:t>
            </a:r>
            <a:r>
              <a:rPr lang="zh-CN" altLang="en-US" sz="2400"/>
              <a:t>，即用户，是最常见的参与者，几乎存在于每一个系统中。</a:t>
            </a:r>
          </a:p>
          <a:p>
            <a:pPr lvl="1" eaLnBrk="1" hangingPunct="1">
              <a:lnSpc>
                <a:spcPct val="150000"/>
              </a:lnSpc>
            </a:pPr>
            <a:r>
              <a:rPr lang="zh-CN" altLang="en-US" sz="2400"/>
              <a:t>第二类参与者是</a:t>
            </a:r>
            <a:r>
              <a:rPr lang="zh-CN" altLang="en-US" sz="2400">
                <a:solidFill>
                  <a:srgbClr val="FF0000"/>
                </a:solidFill>
              </a:rPr>
              <a:t>其他的系统</a:t>
            </a:r>
            <a:r>
              <a:rPr lang="zh-CN" altLang="en-US" sz="2400"/>
              <a:t>。这类位于程序边界之外的系统也是参与者。</a:t>
            </a:r>
          </a:p>
          <a:p>
            <a:pPr lvl="1" eaLnBrk="1" hangingPunct="1">
              <a:lnSpc>
                <a:spcPct val="150000"/>
              </a:lnSpc>
            </a:pPr>
            <a:r>
              <a:rPr lang="zh-CN" altLang="en-US" sz="2400"/>
              <a:t>第三类参与者是一些</a:t>
            </a:r>
            <a:r>
              <a:rPr lang="zh-CN" altLang="en-US" sz="2400">
                <a:solidFill>
                  <a:srgbClr val="FF0000"/>
                </a:solidFill>
              </a:rPr>
              <a:t>可以运行的进程</a:t>
            </a:r>
            <a:r>
              <a:rPr lang="zh-CN" altLang="en-US" sz="2400"/>
              <a:t>。如时间，当经过一定的时间触发系统中的某个事件时，时间就成了参与者。</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7" dur="500"/>
                                        <p:tgtEl>
                                          <p:spTgt spid="163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2" dur="500"/>
                                        <p:tgtEl>
                                          <p:spTgt spid="163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7" dur="500"/>
                                        <p:tgtEl>
                                          <p:spTgt spid="16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a:extLst>
              <a:ext uri="{FF2B5EF4-FFF2-40B4-BE49-F238E27FC236}">
                <a16:creationId xmlns:a16="http://schemas.microsoft.com/office/drawing/2014/main" id="{53BFF674-1D42-431C-B3A7-580E980E3678}"/>
              </a:ext>
            </a:extLst>
          </p:cNvPr>
          <p:cNvSpPr>
            <a:spLocks noGrp="1" noChangeArrowheads="1"/>
          </p:cNvSpPr>
          <p:nvPr>
            <p:ph idx="1"/>
          </p:nvPr>
        </p:nvSpPr>
        <p:spPr>
          <a:xfrm>
            <a:off x="468313" y="1196975"/>
            <a:ext cx="8229600" cy="5505450"/>
          </a:xfrm>
        </p:spPr>
        <p:txBody>
          <a:bodyPr/>
          <a:lstStyle/>
          <a:p>
            <a:pPr eaLnBrk="1" hangingPunct="1">
              <a:lnSpc>
                <a:spcPct val="150000"/>
              </a:lnSpc>
            </a:pPr>
            <a:r>
              <a:rPr lang="zh-CN" altLang="en-US"/>
              <a:t>参与者虽然代表人或事物，但参与者不是指人或事物本身，而是</a:t>
            </a:r>
            <a:r>
              <a:rPr lang="zh-CN" altLang="en-US">
                <a:solidFill>
                  <a:srgbClr val="FF0000"/>
                </a:solidFill>
              </a:rPr>
              <a:t>表示人或事物当时所扮演的角色</a:t>
            </a:r>
            <a:r>
              <a:rPr lang="zh-CN" altLang="en-US"/>
              <a:t>。</a:t>
            </a:r>
          </a:p>
          <a:p>
            <a:pPr eaLnBrk="1" hangingPunct="1">
              <a:lnSpc>
                <a:spcPct val="150000"/>
              </a:lnSpc>
            </a:pPr>
            <a:r>
              <a:rPr lang="zh-CN" altLang="en-US"/>
              <a:t>一个用例的参与者</a:t>
            </a:r>
            <a:r>
              <a:rPr lang="zh-CN" altLang="en-US">
                <a:solidFill>
                  <a:srgbClr val="FF0000"/>
                </a:solidFill>
              </a:rPr>
              <a:t>可以划分为发起参与者和参加参与者</a:t>
            </a:r>
            <a:r>
              <a:rPr lang="zh-CN" altLang="en-US"/>
              <a:t>。发起参与者发起了用例的执行过程，一个用例只有一个发起参与者，但可以有若干个参加参与者。</a:t>
            </a:r>
            <a:endParaRPr lang="en-US" altLang="zh-CN"/>
          </a:p>
          <a:p>
            <a:pPr eaLnBrk="1" hangingPunct="1">
              <a:lnSpc>
                <a:spcPct val="150000"/>
              </a:lnSpc>
            </a:pPr>
            <a:r>
              <a:rPr lang="zh-CN" altLang="en-US"/>
              <a:t>参与者还可以划分为主要参与者和次要参与者：</a:t>
            </a:r>
            <a:r>
              <a:rPr lang="zh-CN" altLang="en-US">
                <a:solidFill>
                  <a:srgbClr val="FF0000"/>
                </a:solidFill>
              </a:rPr>
              <a:t>主要参与者</a:t>
            </a:r>
            <a:r>
              <a:rPr lang="zh-CN" altLang="en-US"/>
              <a:t>指的是执行系统主要功能的参与者；</a:t>
            </a:r>
            <a:r>
              <a:rPr lang="zh-CN" altLang="en-US">
                <a:solidFill>
                  <a:srgbClr val="FF0000"/>
                </a:solidFill>
              </a:rPr>
              <a:t>次要参与者</a:t>
            </a:r>
            <a:r>
              <a:rPr lang="zh-CN" altLang="en-US"/>
              <a:t>指的是使用系统次要功能的参与者。标出主要参与者有利于找出系统的核心功能。</a:t>
            </a:r>
          </a:p>
          <a:p>
            <a:pPr eaLnBrk="1" hangingPunct="1"/>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animEffect transition="in" filter="blinds(horizontal)">
                                      <p:cBhvr>
                                        <p:cTn id="7" dur="500"/>
                                        <p:tgtEl>
                                          <p:spTgt spid="159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9747">
                                            <p:txEl>
                                              <p:pRg st="2" end="2"/>
                                            </p:txEl>
                                          </p:spTgt>
                                        </p:tgtEl>
                                        <p:attrNameLst>
                                          <p:attrName>style.visibility</p:attrName>
                                        </p:attrNameLst>
                                      </p:cBhvr>
                                      <p:to>
                                        <p:strVal val="visible"/>
                                      </p:to>
                                    </p:set>
                                    <p:animEffect transition="in" filter="blinds(horizontal)">
                                      <p:cBhvr>
                                        <p:cTn id="12" dur="500"/>
                                        <p:tgtEl>
                                          <p:spTgt spid="159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0898" name="Rectangle 2">
            <a:extLst>
              <a:ext uri="{FF2B5EF4-FFF2-40B4-BE49-F238E27FC236}">
                <a16:creationId xmlns:a16="http://schemas.microsoft.com/office/drawing/2014/main" id="{4274D17A-1235-4FF3-956A-9D084DF9C568}"/>
              </a:ext>
            </a:extLst>
          </p:cNvPr>
          <p:cNvSpPr>
            <a:spLocks noChangeArrowheads="1"/>
          </p:cNvSpPr>
          <p:nvPr/>
        </p:nvSpPr>
        <p:spPr bwMode="auto">
          <a:xfrm>
            <a:off x="4572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现代需求实践</a:t>
            </a:r>
          </a:p>
        </p:txBody>
      </p:sp>
      <p:pic>
        <p:nvPicPr>
          <p:cNvPr id="7171" name="Picture 4" descr="bg1">
            <a:extLst>
              <a:ext uri="{FF2B5EF4-FFF2-40B4-BE49-F238E27FC236}">
                <a16:creationId xmlns:a16="http://schemas.microsoft.com/office/drawing/2014/main" id="{44812186-BC27-46B5-9EC8-7CC2F8EC7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84">
            <a:extLst>
              <a:ext uri="{FF2B5EF4-FFF2-40B4-BE49-F238E27FC236}">
                <a16:creationId xmlns:a16="http://schemas.microsoft.com/office/drawing/2014/main" id="{1BDFE723-6BE9-44C3-93D7-A31F3921E208}"/>
              </a:ext>
            </a:extLst>
          </p:cNvPr>
          <p:cNvGrpSpPr>
            <a:grpSpLocks/>
          </p:cNvGrpSpPr>
          <p:nvPr/>
        </p:nvGrpSpPr>
        <p:grpSpPr bwMode="auto">
          <a:xfrm>
            <a:off x="609600" y="1371600"/>
            <a:ext cx="7924800" cy="2925763"/>
            <a:chOff x="240" y="912"/>
            <a:chExt cx="4176" cy="1843"/>
          </a:xfrm>
        </p:grpSpPr>
        <p:sp>
          <p:nvSpPr>
            <p:cNvPr id="7174" name="Rectangle 21">
              <a:extLst>
                <a:ext uri="{FF2B5EF4-FFF2-40B4-BE49-F238E27FC236}">
                  <a16:creationId xmlns:a16="http://schemas.microsoft.com/office/drawing/2014/main" id="{0F2DF089-DE5E-48D5-9239-434BA5C5A75D}"/>
                </a:ext>
              </a:extLst>
            </p:cNvPr>
            <p:cNvSpPr>
              <a:spLocks noChangeArrowheads="1"/>
            </p:cNvSpPr>
            <p:nvPr/>
          </p:nvSpPr>
          <p:spPr bwMode="auto">
            <a:xfrm>
              <a:off x="1140" y="2352"/>
              <a:ext cx="327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a:r>
                <a:rPr lang="zh-CN" altLang="en-US" sz="1800" b="1">
                  <a:solidFill>
                    <a:schemeClr val="tx1"/>
                  </a:solidFill>
                  <a:ea typeface="宋体" panose="02010600030101010101" pitchFamily="2" charset="-122"/>
                  <a:cs typeface="Times New Roman" panose="02020603050405020304" pitchFamily="18" charset="0"/>
                </a:rPr>
                <a:t>就是一个小的，具有客户价值的功能，通常表示为</a:t>
              </a:r>
              <a:r>
                <a:rPr lang="en-US" altLang="zh-CN" sz="1800" b="1">
                  <a:solidFill>
                    <a:schemeClr val="tx1"/>
                  </a:solidFill>
                  <a:ea typeface="宋体" panose="02010600030101010101" pitchFamily="2" charset="-122"/>
                  <a:cs typeface="Times New Roman" panose="02020603050405020304" pitchFamily="18" charset="0"/>
                </a:rPr>
                <a:t>&lt;action&gt;&lt;result&gt;&lt;object&gt;</a:t>
              </a:r>
            </a:p>
          </p:txBody>
        </p:sp>
        <p:sp>
          <p:nvSpPr>
            <p:cNvPr id="7175" name="Rectangle 20">
              <a:extLst>
                <a:ext uri="{FF2B5EF4-FFF2-40B4-BE49-F238E27FC236}">
                  <a16:creationId xmlns:a16="http://schemas.microsoft.com/office/drawing/2014/main" id="{76096FC7-7299-46D8-9520-B97A0D19B89F}"/>
                </a:ext>
              </a:extLst>
            </p:cNvPr>
            <p:cNvSpPr>
              <a:spLocks noChangeArrowheads="1"/>
            </p:cNvSpPr>
            <p:nvPr/>
          </p:nvSpPr>
          <p:spPr bwMode="auto">
            <a:xfrm>
              <a:off x="240" y="2352"/>
              <a:ext cx="9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en-US" altLang="zh-CN" sz="1800" b="1">
                  <a:solidFill>
                    <a:schemeClr val="tx1"/>
                  </a:solidFill>
                  <a:ea typeface="宋体" panose="02010600030101010101" pitchFamily="2" charset="-122"/>
                  <a:cs typeface="Times New Roman" panose="02020603050405020304" pitchFamily="18" charset="0"/>
                </a:rPr>
                <a:t>FDD </a:t>
              </a:r>
              <a:r>
                <a:rPr lang="zh-CN" altLang="en-US" sz="1800" b="1">
                  <a:solidFill>
                    <a:schemeClr val="tx1"/>
                  </a:solidFill>
                  <a:ea typeface="宋体" panose="02010600030101010101" pitchFamily="2" charset="-122"/>
                  <a:cs typeface="Times New Roman" panose="02020603050405020304" pitchFamily="18" charset="0"/>
                </a:rPr>
                <a:t>特性</a:t>
              </a:r>
            </a:p>
            <a:p>
              <a:r>
                <a:rPr lang="zh-CN" altLang="en-US" sz="1800" b="1">
                  <a:solidFill>
                    <a:schemeClr val="tx1"/>
                  </a:solidFill>
                  <a:ea typeface="宋体" panose="02010600030101010101" pitchFamily="2" charset="-122"/>
                  <a:cs typeface="Times New Roman" panose="02020603050405020304" pitchFamily="18" charset="0"/>
                </a:rPr>
                <a:t>(</a:t>
              </a:r>
              <a:r>
                <a:rPr lang="en-US" altLang="zh-CN" sz="1800" b="1">
                  <a:solidFill>
                    <a:schemeClr val="tx1"/>
                  </a:solidFill>
                  <a:ea typeface="宋体" panose="02010600030101010101" pitchFamily="2" charset="-122"/>
                  <a:cs typeface="Times New Roman" panose="02020603050405020304" pitchFamily="18" charset="0"/>
                </a:rPr>
                <a:t>Feature)</a:t>
              </a:r>
            </a:p>
          </p:txBody>
        </p:sp>
        <p:sp>
          <p:nvSpPr>
            <p:cNvPr id="7176" name="Rectangle 19">
              <a:extLst>
                <a:ext uri="{FF2B5EF4-FFF2-40B4-BE49-F238E27FC236}">
                  <a16:creationId xmlns:a16="http://schemas.microsoft.com/office/drawing/2014/main" id="{9FBC8E8E-44E5-4097-BF6F-D70FB4CF345D}"/>
                </a:ext>
              </a:extLst>
            </p:cNvPr>
            <p:cNvSpPr>
              <a:spLocks noChangeArrowheads="1"/>
            </p:cNvSpPr>
            <p:nvPr/>
          </p:nvSpPr>
          <p:spPr bwMode="auto">
            <a:xfrm>
              <a:off x="1140" y="1776"/>
              <a:ext cx="32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a:r>
                <a:rPr lang="zh-CN" altLang="en-US" sz="1800" b="1">
                  <a:solidFill>
                    <a:schemeClr val="tx1"/>
                  </a:solidFill>
                  <a:ea typeface="宋体" panose="02010600030101010101" pitchFamily="2" charset="-122"/>
                  <a:cs typeface="Times New Roman" panose="02020603050405020304" pitchFamily="18" charset="0"/>
                </a:rPr>
                <a:t>由客户参与编写，说明他们需要系统为他们做什么，一般用客户的术语编写，其长度约为三句话左右</a:t>
              </a:r>
            </a:p>
          </p:txBody>
        </p:sp>
        <p:sp>
          <p:nvSpPr>
            <p:cNvPr id="7177" name="Rectangle 18">
              <a:extLst>
                <a:ext uri="{FF2B5EF4-FFF2-40B4-BE49-F238E27FC236}">
                  <a16:creationId xmlns:a16="http://schemas.microsoft.com/office/drawing/2014/main" id="{DD47738B-866C-4BA2-9DE6-17FE285F8C01}"/>
                </a:ext>
              </a:extLst>
            </p:cNvPr>
            <p:cNvSpPr>
              <a:spLocks noChangeArrowheads="1"/>
            </p:cNvSpPr>
            <p:nvPr/>
          </p:nvSpPr>
          <p:spPr bwMode="auto">
            <a:xfrm>
              <a:off x="240" y="1776"/>
              <a:ext cx="9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en-US" altLang="zh-CN" sz="1800" b="1">
                  <a:solidFill>
                    <a:schemeClr val="tx1"/>
                  </a:solidFill>
                  <a:ea typeface="宋体" panose="02010600030101010101" pitchFamily="2" charset="-122"/>
                  <a:cs typeface="Times New Roman" panose="02020603050405020304" pitchFamily="18" charset="0"/>
                </a:rPr>
                <a:t>XP </a:t>
              </a:r>
              <a:r>
                <a:rPr lang="zh-CN" altLang="en-US" sz="1800" b="1">
                  <a:solidFill>
                    <a:schemeClr val="tx1"/>
                  </a:solidFill>
                  <a:ea typeface="宋体" panose="02010600030101010101" pitchFamily="2" charset="-122"/>
                  <a:cs typeface="Times New Roman" panose="02020603050405020304" pitchFamily="18" charset="0"/>
                </a:rPr>
                <a:t>用户故事</a:t>
              </a:r>
            </a:p>
            <a:p>
              <a:r>
                <a:rPr lang="en-US" altLang="zh-CN" sz="1800" b="1">
                  <a:solidFill>
                    <a:schemeClr val="tx1"/>
                  </a:solidFill>
                  <a:ea typeface="宋体" panose="02010600030101010101" pitchFamily="2" charset="-122"/>
                  <a:cs typeface="Times New Roman" panose="02020603050405020304" pitchFamily="18" charset="0"/>
                </a:rPr>
                <a:t>(user story)</a:t>
              </a:r>
            </a:p>
          </p:txBody>
        </p:sp>
        <p:sp>
          <p:nvSpPr>
            <p:cNvPr id="7178" name="Rectangle 17">
              <a:extLst>
                <a:ext uri="{FF2B5EF4-FFF2-40B4-BE49-F238E27FC236}">
                  <a16:creationId xmlns:a16="http://schemas.microsoft.com/office/drawing/2014/main" id="{D84B3F4C-8B05-4FF3-8615-CBDE4CFB7F34}"/>
                </a:ext>
              </a:extLst>
            </p:cNvPr>
            <p:cNvSpPr>
              <a:spLocks noChangeArrowheads="1"/>
            </p:cNvSpPr>
            <p:nvPr/>
          </p:nvSpPr>
          <p:spPr bwMode="auto">
            <a:xfrm>
              <a:off x="1140" y="1200"/>
              <a:ext cx="32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a:r>
                <a:rPr lang="zh-CN" altLang="en-US" sz="1800" b="1">
                  <a:solidFill>
                    <a:schemeClr val="tx1"/>
                  </a:solidFill>
                  <a:ea typeface="宋体" panose="02010600030101010101" pitchFamily="2" charset="-122"/>
                  <a:cs typeface="Times New Roman" panose="02020603050405020304" pitchFamily="18" charset="0"/>
                </a:rPr>
                <a:t>描绘一个系统外在可见的需求情况，是代表系统中各个项目相关人员</a:t>
              </a:r>
              <a:r>
                <a:rPr lang="en-US" altLang="zh-CN" sz="1800" b="1">
                  <a:solidFill>
                    <a:schemeClr val="tx1"/>
                  </a:solidFill>
                  <a:ea typeface="宋体" panose="02010600030101010101" pitchFamily="2" charset="-122"/>
                  <a:cs typeface="Times New Roman" panose="02020603050405020304" pitchFamily="18" charset="0"/>
                </a:rPr>
                <a:t>(</a:t>
              </a:r>
              <a:r>
                <a:rPr lang="zh-CN" altLang="en-US" sz="1800" b="1">
                  <a:solidFill>
                    <a:schemeClr val="tx1"/>
                  </a:solidFill>
                  <a:ea typeface="宋体" panose="02010600030101010101" pitchFamily="2" charset="-122"/>
                  <a:cs typeface="Times New Roman" panose="02020603050405020304" pitchFamily="18" charset="0"/>
                </a:rPr>
                <a:t>风险承担人，</a:t>
              </a:r>
              <a:r>
                <a:rPr lang="en-US" altLang="zh-CN" sz="1800" b="1">
                  <a:solidFill>
                    <a:schemeClr val="tx1"/>
                  </a:solidFill>
                  <a:ea typeface="宋体" panose="02010600030101010101" pitchFamily="2" charset="-122"/>
                  <a:cs typeface="Times New Roman" panose="02020603050405020304" pitchFamily="18" charset="0"/>
                </a:rPr>
                <a:t>Stakeholder)</a:t>
              </a:r>
              <a:r>
                <a:rPr lang="zh-CN" altLang="en-US" sz="1800" b="1">
                  <a:solidFill>
                    <a:schemeClr val="tx1"/>
                  </a:solidFill>
                  <a:ea typeface="宋体" panose="02010600030101010101" pitchFamily="2" charset="-122"/>
                  <a:cs typeface="Times New Roman" panose="02020603050405020304" pitchFamily="18" charset="0"/>
                </a:rPr>
                <a:t>之间就系统的行为所达成的契约</a:t>
              </a:r>
            </a:p>
          </p:txBody>
        </p:sp>
        <p:sp>
          <p:nvSpPr>
            <p:cNvPr id="7179" name="Rectangle 16">
              <a:extLst>
                <a:ext uri="{FF2B5EF4-FFF2-40B4-BE49-F238E27FC236}">
                  <a16:creationId xmlns:a16="http://schemas.microsoft.com/office/drawing/2014/main" id="{65262F6D-471A-47F1-8275-24C16899CEC8}"/>
                </a:ext>
              </a:extLst>
            </p:cNvPr>
            <p:cNvSpPr>
              <a:spLocks noChangeArrowheads="1"/>
            </p:cNvSpPr>
            <p:nvPr/>
          </p:nvSpPr>
          <p:spPr bwMode="auto">
            <a:xfrm>
              <a:off x="240" y="1200"/>
              <a:ext cx="9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a:r>
                <a:rPr lang="zh-CN" altLang="en-US" sz="1800" b="1">
                  <a:solidFill>
                    <a:schemeClr val="tx1"/>
                  </a:solidFill>
                  <a:ea typeface="宋体" panose="02010600030101010101" pitchFamily="2" charset="-122"/>
                  <a:cs typeface="Times New Roman" panose="02020603050405020304" pitchFamily="18" charset="0"/>
                </a:rPr>
                <a:t>       </a:t>
              </a:r>
              <a:r>
                <a:rPr lang="en-US" altLang="zh-CN" sz="1800" b="1">
                  <a:solidFill>
                    <a:schemeClr val="tx1"/>
                  </a:solidFill>
                  <a:ea typeface="宋体" panose="02010600030101010101" pitchFamily="2" charset="-122"/>
                  <a:cs typeface="Times New Roman" panose="02020603050405020304" pitchFamily="18" charset="0"/>
                </a:rPr>
                <a:t>RUP </a:t>
              </a:r>
              <a:r>
                <a:rPr lang="zh-CN" altLang="en-US" sz="1800" b="1">
                  <a:solidFill>
                    <a:schemeClr val="tx1"/>
                  </a:solidFill>
                  <a:ea typeface="宋体" panose="02010600030101010101" pitchFamily="2" charset="-122"/>
                  <a:cs typeface="Times New Roman" panose="02020603050405020304" pitchFamily="18" charset="0"/>
                </a:rPr>
                <a:t>用例</a:t>
              </a:r>
            </a:p>
            <a:p>
              <a:pPr algn="l"/>
              <a:r>
                <a:rPr lang="en-US" altLang="zh-CN" sz="1800" b="1">
                  <a:solidFill>
                    <a:schemeClr val="tx1"/>
                  </a:solidFill>
                  <a:ea typeface="宋体" panose="02010600030101010101" pitchFamily="2" charset="-122"/>
                  <a:cs typeface="Times New Roman" panose="02020603050405020304" pitchFamily="18" charset="0"/>
                </a:rPr>
                <a:t>   (Use case)</a:t>
              </a:r>
            </a:p>
          </p:txBody>
        </p:sp>
        <p:sp>
          <p:nvSpPr>
            <p:cNvPr id="7180" name="Rectangle 15">
              <a:extLst>
                <a:ext uri="{FF2B5EF4-FFF2-40B4-BE49-F238E27FC236}">
                  <a16:creationId xmlns:a16="http://schemas.microsoft.com/office/drawing/2014/main" id="{04FA40C3-9874-41C1-A2D5-B59815C31669}"/>
                </a:ext>
              </a:extLst>
            </p:cNvPr>
            <p:cNvSpPr>
              <a:spLocks noChangeArrowheads="1"/>
            </p:cNvSpPr>
            <p:nvPr/>
          </p:nvSpPr>
          <p:spPr bwMode="auto">
            <a:xfrm>
              <a:off x="1140" y="912"/>
              <a:ext cx="3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sz="1800" b="1">
                  <a:solidFill>
                    <a:schemeClr val="tx1"/>
                  </a:solidFill>
                  <a:ea typeface="宋体" panose="02010600030101010101" pitchFamily="2" charset="-122"/>
                  <a:cs typeface="Times New Roman" panose="02020603050405020304" pitchFamily="18" charset="0"/>
                </a:rPr>
                <a:t>描述</a:t>
              </a:r>
            </a:p>
          </p:txBody>
        </p:sp>
        <p:sp>
          <p:nvSpPr>
            <p:cNvPr id="7181" name="Rectangle 14">
              <a:extLst>
                <a:ext uri="{FF2B5EF4-FFF2-40B4-BE49-F238E27FC236}">
                  <a16:creationId xmlns:a16="http://schemas.microsoft.com/office/drawing/2014/main" id="{E9754F50-A6EC-4435-BBF7-F7857E6900CE}"/>
                </a:ext>
              </a:extLst>
            </p:cNvPr>
            <p:cNvSpPr>
              <a:spLocks noChangeArrowheads="1"/>
            </p:cNvSpPr>
            <p:nvPr/>
          </p:nvSpPr>
          <p:spPr bwMode="auto">
            <a:xfrm>
              <a:off x="240" y="912"/>
              <a:ext cx="9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sz="1800" b="1">
                  <a:solidFill>
                    <a:schemeClr val="tx1"/>
                  </a:solidFill>
                  <a:ea typeface="宋体" panose="02010600030101010101" pitchFamily="2" charset="-122"/>
                  <a:cs typeface="Times New Roman" panose="02020603050405020304" pitchFamily="18" charset="0"/>
                </a:rPr>
                <a:t>实践名称</a:t>
              </a:r>
            </a:p>
          </p:txBody>
        </p:sp>
        <p:sp>
          <p:nvSpPr>
            <p:cNvPr id="7182" name="Line 22">
              <a:extLst>
                <a:ext uri="{FF2B5EF4-FFF2-40B4-BE49-F238E27FC236}">
                  <a16:creationId xmlns:a16="http://schemas.microsoft.com/office/drawing/2014/main" id="{2D0F0763-E50B-4C6F-803B-F8A184A68424}"/>
                </a:ext>
              </a:extLst>
            </p:cNvPr>
            <p:cNvSpPr>
              <a:spLocks noChangeShapeType="1"/>
            </p:cNvSpPr>
            <p:nvPr/>
          </p:nvSpPr>
          <p:spPr bwMode="auto">
            <a:xfrm>
              <a:off x="240" y="912"/>
              <a:ext cx="417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23">
              <a:extLst>
                <a:ext uri="{FF2B5EF4-FFF2-40B4-BE49-F238E27FC236}">
                  <a16:creationId xmlns:a16="http://schemas.microsoft.com/office/drawing/2014/main" id="{07167138-49C4-4DED-9671-6C0C25E92293}"/>
                </a:ext>
              </a:extLst>
            </p:cNvPr>
            <p:cNvSpPr>
              <a:spLocks noChangeShapeType="1"/>
            </p:cNvSpPr>
            <p:nvPr/>
          </p:nvSpPr>
          <p:spPr bwMode="auto">
            <a:xfrm>
              <a:off x="240" y="2755"/>
              <a:ext cx="417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Line 24">
              <a:extLst>
                <a:ext uri="{FF2B5EF4-FFF2-40B4-BE49-F238E27FC236}">
                  <a16:creationId xmlns:a16="http://schemas.microsoft.com/office/drawing/2014/main" id="{0AFA51BF-F39F-4660-934B-7439D94ADA4F}"/>
                </a:ext>
              </a:extLst>
            </p:cNvPr>
            <p:cNvSpPr>
              <a:spLocks noChangeShapeType="1"/>
            </p:cNvSpPr>
            <p:nvPr/>
          </p:nvSpPr>
          <p:spPr bwMode="auto">
            <a:xfrm>
              <a:off x="240" y="912"/>
              <a:ext cx="0" cy="1843"/>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5" name="Line 25">
              <a:extLst>
                <a:ext uri="{FF2B5EF4-FFF2-40B4-BE49-F238E27FC236}">
                  <a16:creationId xmlns:a16="http://schemas.microsoft.com/office/drawing/2014/main" id="{6CA72CF0-BE1D-4DFF-B060-F704E8A3E368}"/>
                </a:ext>
              </a:extLst>
            </p:cNvPr>
            <p:cNvSpPr>
              <a:spLocks noChangeShapeType="1"/>
            </p:cNvSpPr>
            <p:nvPr/>
          </p:nvSpPr>
          <p:spPr bwMode="auto">
            <a:xfrm>
              <a:off x="4416" y="912"/>
              <a:ext cx="0" cy="1843"/>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6" name="Line 28">
              <a:extLst>
                <a:ext uri="{FF2B5EF4-FFF2-40B4-BE49-F238E27FC236}">
                  <a16:creationId xmlns:a16="http://schemas.microsoft.com/office/drawing/2014/main" id="{E6667106-3249-4270-A017-9158309A8A85}"/>
                </a:ext>
              </a:extLst>
            </p:cNvPr>
            <p:cNvSpPr>
              <a:spLocks noChangeShapeType="1"/>
            </p:cNvSpPr>
            <p:nvPr/>
          </p:nvSpPr>
          <p:spPr bwMode="auto">
            <a:xfrm>
              <a:off x="240" y="1200"/>
              <a:ext cx="417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Line 30">
              <a:extLst>
                <a:ext uri="{FF2B5EF4-FFF2-40B4-BE49-F238E27FC236}">
                  <a16:creationId xmlns:a16="http://schemas.microsoft.com/office/drawing/2014/main" id="{C73C14F0-3E01-42D0-87F8-7BA174BE4EBE}"/>
                </a:ext>
              </a:extLst>
            </p:cNvPr>
            <p:cNvSpPr>
              <a:spLocks noChangeShapeType="1"/>
            </p:cNvSpPr>
            <p:nvPr/>
          </p:nvSpPr>
          <p:spPr bwMode="auto">
            <a:xfrm>
              <a:off x="1140" y="912"/>
              <a:ext cx="0" cy="1843"/>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8" name="Line 34">
              <a:extLst>
                <a:ext uri="{FF2B5EF4-FFF2-40B4-BE49-F238E27FC236}">
                  <a16:creationId xmlns:a16="http://schemas.microsoft.com/office/drawing/2014/main" id="{C79316D5-07BA-469F-AB29-B5DBCBDB060F}"/>
                </a:ext>
              </a:extLst>
            </p:cNvPr>
            <p:cNvSpPr>
              <a:spLocks noChangeShapeType="1"/>
            </p:cNvSpPr>
            <p:nvPr/>
          </p:nvSpPr>
          <p:spPr bwMode="auto">
            <a:xfrm>
              <a:off x="240" y="1776"/>
              <a:ext cx="417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42">
              <a:extLst>
                <a:ext uri="{FF2B5EF4-FFF2-40B4-BE49-F238E27FC236}">
                  <a16:creationId xmlns:a16="http://schemas.microsoft.com/office/drawing/2014/main" id="{53E169EB-2212-4EDC-8D92-64DFF59334E6}"/>
                </a:ext>
              </a:extLst>
            </p:cNvPr>
            <p:cNvSpPr>
              <a:spLocks noChangeShapeType="1"/>
            </p:cNvSpPr>
            <p:nvPr/>
          </p:nvSpPr>
          <p:spPr bwMode="auto">
            <a:xfrm>
              <a:off x="240" y="2352"/>
              <a:ext cx="417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73" name="Rectangle 62">
            <a:extLst>
              <a:ext uri="{FF2B5EF4-FFF2-40B4-BE49-F238E27FC236}">
                <a16:creationId xmlns:a16="http://schemas.microsoft.com/office/drawing/2014/main" id="{E1F3532B-3FED-4CAD-B26C-37EF0D3C8598}"/>
              </a:ext>
            </a:extLst>
          </p:cNvPr>
          <p:cNvSpPr>
            <a:spLocks noChangeArrowheads="1"/>
          </p:cNvSpPr>
          <p:nvPr/>
        </p:nvSpPr>
        <p:spPr bwMode="auto">
          <a:xfrm>
            <a:off x="304800" y="4419600"/>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rgbClr val="FF3300"/>
                </a:solidFill>
                <a:ea typeface="楷体_GB2312" pitchFamily="49" charset="-122"/>
              </a:rPr>
              <a:t>原则：站在用户的角度看待系统、定义系统 ；使用用户能够看懂的语言来表述 。</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EC114159-6114-4385-B946-89E011C006F0}"/>
              </a:ext>
            </a:extLst>
          </p:cNvPr>
          <p:cNvSpPr>
            <a:spLocks noChangeArrowheads="1"/>
          </p:cNvSpPr>
          <p:nvPr/>
        </p:nvSpPr>
        <p:spPr bwMode="auto">
          <a:xfrm>
            <a:off x="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161797" name="Text Box 5">
            <a:extLst>
              <a:ext uri="{FF2B5EF4-FFF2-40B4-BE49-F238E27FC236}">
                <a16:creationId xmlns:a16="http://schemas.microsoft.com/office/drawing/2014/main" id="{5CEBCB60-AD83-4CF5-9A6F-7D0001CE25C6}"/>
              </a:ext>
            </a:extLst>
          </p:cNvPr>
          <p:cNvSpPr txBox="1">
            <a:spLocks noChangeArrowheads="1"/>
          </p:cNvSpPr>
          <p:nvPr/>
        </p:nvSpPr>
        <p:spPr bwMode="auto">
          <a:xfrm>
            <a:off x="219075" y="744538"/>
            <a:ext cx="838676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50000"/>
              </a:lnSpc>
            </a:pPr>
            <a:r>
              <a:rPr lang="zh-CN" altLang="en-US" sz="2000" b="1">
                <a:solidFill>
                  <a:schemeClr val="tx1"/>
                </a:solidFill>
                <a:ea typeface="宋体" panose="02010600030101010101" pitchFamily="2" charset="-122"/>
              </a:rPr>
              <a:t>（</a:t>
            </a:r>
            <a:r>
              <a:rPr lang="en-US" altLang="zh-CN" sz="2000" b="1">
                <a:solidFill>
                  <a:schemeClr val="tx1"/>
                </a:solidFill>
                <a:ea typeface="宋体" panose="02010600030101010101" pitchFamily="2" charset="-122"/>
              </a:rPr>
              <a:t>1</a:t>
            </a:r>
            <a:r>
              <a:rPr lang="zh-CN" altLang="en-US" sz="2000" b="1">
                <a:solidFill>
                  <a:schemeClr val="tx1"/>
                </a:solidFill>
                <a:ea typeface="宋体" panose="02010600030101010101" pitchFamily="2" charset="-122"/>
              </a:rPr>
              <a:t>）使用系统主要功能的人是谁（即主要角色）？</a:t>
            </a:r>
          </a:p>
          <a:p>
            <a:pPr algn="l" eaLnBrk="1" hangingPunct="1">
              <a:lnSpc>
                <a:spcPct val="150000"/>
              </a:lnSpc>
            </a:pPr>
            <a:r>
              <a:rPr lang="zh-CN" altLang="en-US" sz="2000" b="1">
                <a:solidFill>
                  <a:schemeClr val="tx1"/>
                </a:solidFill>
                <a:ea typeface="宋体" panose="02010600030101010101" pitchFamily="2" charset="-122"/>
              </a:rPr>
              <a:t>（</a:t>
            </a:r>
            <a:r>
              <a:rPr lang="en-US" altLang="zh-CN" sz="2000" b="1">
                <a:solidFill>
                  <a:schemeClr val="tx1"/>
                </a:solidFill>
                <a:ea typeface="宋体" panose="02010600030101010101" pitchFamily="2" charset="-122"/>
              </a:rPr>
              <a:t>2</a:t>
            </a:r>
            <a:r>
              <a:rPr lang="zh-CN" altLang="en-US" sz="2000" b="1">
                <a:solidFill>
                  <a:schemeClr val="tx1"/>
                </a:solidFill>
                <a:ea typeface="宋体" panose="02010600030101010101" pitchFamily="2" charset="-122"/>
              </a:rPr>
              <a:t>）需要借助于系统完成日常工作的人是谁？</a:t>
            </a:r>
          </a:p>
          <a:p>
            <a:pPr algn="l" eaLnBrk="1" hangingPunct="1">
              <a:lnSpc>
                <a:spcPct val="150000"/>
              </a:lnSpc>
            </a:pPr>
            <a:r>
              <a:rPr lang="zh-CN" altLang="en-US" sz="2000" b="1">
                <a:solidFill>
                  <a:schemeClr val="tx1"/>
                </a:solidFill>
                <a:ea typeface="宋体" panose="02010600030101010101" pitchFamily="2" charset="-122"/>
              </a:rPr>
              <a:t>（</a:t>
            </a:r>
            <a:r>
              <a:rPr lang="en-US" altLang="zh-CN" sz="2000" b="1">
                <a:solidFill>
                  <a:schemeClr val="tx1"/>
                </a:solidFill>
                <a:ea typeface="宋体" panose="02010600030101010101" pitchFamily="2" charset="-122"/>
              </a:rPr>
              <a:t>3</a:t>
            </a:r>
            <a:r>
              <a:rPr lang="zh-CN" altLang="en-US" sz="2000" b="1">
                <a:solidFill>
                  <a:schemeClr val="tx1"/>
                </a:solidFill>
                <a:ea typeface="宋体" panose="02010600030101010101" pitchFamily="2" charset="-122"/>
              </a:rPr>
              <a:t>）谁来维护和管理系统（次要角色），保证系统正常工作？</a:t>
            </a:r>
          </a:p>
          <a:p>
            <a:pPr algn="l" eaLnBrk="1" hangingPunct="1">
              <a:lnSpc>
                <a:spcPct val="150000"/>
              </a:lnSpc>
            </a:pPr>
            <a:r>
              <a:rPr lang="zh-CN" altLang="en-US" sz="2000" b="1">
                <a:solidFill>
                  <a:schemeClr val="tx1"/>
                </a:solidFill>
                <a:ea typeface="宋体" panose="02010600030101010101" pitchFamily="2" charset="-122"/>
              </a:rPr>
              <a:t>（</a:t>
            </a:r>
            <a:r>
              <a:rPr lang="en-US" altLang="zh-CN" sz="2000" b="1">
                <a:solidFill>
                  <a:schemeClr val="tx1"/>
                </a:solidFill>
                <a:ea typeface="宋体" panose="02010600030101010101" pitchFamily="2" charset="-122"/>
              </a:rPr>
              <a:t>4</a:t>
            </a:r>
            <a:r>
              <a:rPr lang="zh-CN" altLang="en-US" sz="2000" b="1">
                <a:solidFill>
                  <a:schemeClr val="tx1"/>
                </a:solidFill>
                <a:ea typeface="宋体" panose="02010600030101010101" pitchFamily="2" charset="-122"/>
              </a:rPr>
              <a:t>）系统控制的硬件设备有哪些？</a:t>
            </a:r>
          </a:p>
          <a:p>
            <a:pPr algn="l" eaLnBrk="1" hangingPunct="1">
              <a:lnSpc>
                <a:spcPct val="150000"/>
              </a:lnSpc>
            </a:pPr>
            <a:r>
              <a:rPr lang="zh-CN" altLang="en-US" sz="2000" b="1">
                <a:solidFill>
                  <a:schemeClr val="tx1"/>
                </a:solidFill>
                <a:ea typeface="宋体" panose="02010600030101010101" pitchFamily="2" charset="-122"/>
              </a:rPr>
              <a:t>（</a:t>
            </a:r>
            <a:r>
              <a:rPr lang="en-US" altLang="zh-CN" sz="2000" b="1">
                <a:solidFill>
                  <a:schemeClr val="tx1"/>
                </a:solidFill>
                <a:ea typeface="宋体" panose="02010600030101010101" pitchFamily="2" charset="-122"/>
              </a:rPr>
              <a:t>5</a:t>
            </a:r>
            <a:r>
              <a:rPr lang="zh-CN" altLang="en-US" sz="2000" b="1">
                <a:solidFill>
                  <a:schemeClr val="tx1"/>
                </a:solidFill>
                <a:ea typeface="宋体" panose="02010600030101010101" pitchFamily="2" charset="-122"/>
              </a:rPr>
              <a:t>）系统需要与哪些其它系统交互？其它系统包括计算机系统，也包括该系统将要使用的计算机中的其它应用软件。其它系统也分成二类，一类是启动该系统的系统，另一类是该系统要使用的系统。</a:t>
            </a:r>
          </a:p>
          <a:p>
            <a:pPr algn="l" eaLnBrk="1" hangingPunct="1">
              <a:lnSpc>
                <a:spcPct val="150000"/>
              </a:lnSpc>
            </a:pPr>
            <a:r>
              <a:rPr lang="zh-CN" altLang="en-US" sz="2000" b="1">
                <a:solidFill>
                  <a:schemeClr val="tx1"/>
                </a:solidFill>
                <a:ea typeface="宋体" panose="02010600030101010101" pitchFamily="2" charset="-122"/>
              </a:rPr>
              <a:t>（</a:t>
            </a:r>
            <a:r>
              <a:rPr lang="en-US" altLang="zh-CN" sz="2000" b="1">
                <a:solidFill>
                  <a:schemeClr val="tx1"/>
                </a:solidFill>
                <a:ea typeface="宋体" panose="02010600030101010101" pitchFamily="2" charset="-122"/>
              </a:rPr>
              <a:t>6</a:t>
            </a:r>
            <a:r>
              <a:rPr lang="zh-CN" altLang="en-US" sz="2000" b="1">
                <a:solidFill>
                  <a:schemeClr val="tx1"/>
                </a:solidFill>
                <a:ea typeface="宋体" panose="02010600030101010101" pitchFamily="2" charset="-122"/>
              </a:rPr>
              <a:t>）对系统产生的结果感兴趣的人或事是哪些？ </a:t>
            </a:r>
            <a:endParaRPr lang="en-US" altLang="zh-CN" sz="2000" b="1">
              <a:solidFill>
                <a:schemeClr val="tx1"/>
              </a:solidFill>
              <a:ea typeface="宋体" panose="02010600030101010101" pitchFamily="2" charset="-122"/>
            </a:endParaRPr>
          </a:p>
          <a:p>
            <a:pPr algn="l" eaLnBrk="1" hangingPunct="1">
              <a:lnSpc>
                <a:spcPct val="150000"/>
              </a:lnSpc>
            </a:pPr>
            <a:r>
              <a:rPr lang="zh-CN" altLang="en-US" sz="2000" b="1">
                <a:solidFill>
                  <a:schemeClr val="tx1"/>
                </a:solidFill>
                <a:latin typeface="Arial" panose="020B0604020202020204" pitchFamily="34" charset="0"/>
                <a:ea typeface="宋体" panose="02010600030101010101" pitchFamily="2" charset="-122"/>
              </a:rPr>
              <a:t>注意：直接或间接的与系统交互的任何人和物都是参与者。参与者总是处于系统外部，因此他们可以处于人的控制之外。</a:t>
            </a:r>
          </a:p>
          <a:p>
            <a:pPr eaLnBrk="1" hangingPunct="1">
              <a:lnSpc>
                <a:spcPct val="150000"/>
              </a:lnSpc>
            </a:pPr>
            <a:endParaRPr lang="zh-CN" altLang="en-US" sz="2000">
              <a:solidFill>
                <a:schemeClr val="tx1"/>
              </a:solidFill>
              <a:ea typeface="宋体" panose="02010600030101010101" pitchFamily="2" charset="-122"/>
            </a:endParaRPr>
          </a:p>
        </p:txBody>
      </p:sp>
      <p:sp>
        <p:nvSpPr>
          <p:cNvPr id="44036" name="Rectangle 8">
            <a:extLst>
              <a:ext uri="{FF2B5EF4-FFF2-40B4-BE49-F238E27FC236}">
                <a16:creationId xmlns:a16="http://schemas.microsoft.com/office/drawing/2014/main" id="{8331AEC2-1711-4F9B-952F-AF1B029F863D}"/>
              </a:ext>
            </a:extLst>
          </p:cNvPr>
          <p:cNvSpPr>
            <a:spLocks noChangeArrowheads="1"/>
          </p:cNvSpPr>
          <p:nvPr/>
        </p:nvSpPr>
        <p:spPr bwMode="auto">
          <a:xfrm>
            <a:off x="0"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44037" name="Rectangle 9">
            <a:extLst>
              <a:ext uri="{FF2B5EF4-FFF2-40B4-BE49-F238E27FC236}">
                <a16:creationId xmlns:a16="http://schemas.microsoft.com/office/drawing/2014/main" id="{2F130988-DCFF-4177-B64F-3E7B41E2B711}"/>
              </a:ext>
            </a:extLst>
          </p:cNvPr>
          <p:cNvSpPr>
            <a:spLocks noChangeArrowheads="1"/>
          </p:cNvSpPr>
          <p:nvPr/>
        </p:nvSpPr>
        <p:spPr bwMode="auto">
          <a:xfrm>
            <a:off x="395288" y="161925"/>
            <a:ext cx="26733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nSpc>
                <a:spcPct val="115000"/>
              </a:lnSpc>
              <a:spcBef>
                <a:spcPct val="20000"/>
              </a:spcBef>
              <a:buClr>
                <a:schemeClr val="hlink"/>
              </a:buClr>
              <a:buFont typeface="Wingdings" panose="05000000000000000000" pitchFamily="2" charset="2"/>
              <a:buNone/>
            </a:pPr>
            <a:r>
              <a:rPr lang="en-US" altLang="zh-CN" sz="2800"/>
              <a:t>2. </a:t>
            </a:r>
            <a:r>
              <a:rPr lang="zh-CN" altLang="en-US" sz="2800"/>
              <a:t>参与者的确定</a:t>
            </a:r>
          </a:p>
        </p:txBody>
      </p:sp>
      <p:pic>
        <p:nvPicPr>
          <p:cNvPr id="12" name="Picture 6">
            <a:extLst>
              <a:ext uri="{FF2B5EF4-FFF2-40B4-BE49-F238E27FC236}">
                <a16:creationId xmlns:a16="http://schemas.microsoft.com/office/drawing/2014/main" id="{B8B63883-9CDD-4311-97B8-4C97BE95F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5384800"/>
            <a:ext cx="46085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7"/>
                                        </p:tgtEl>
                                        <p:attrNameLst>
                                          <p:attrName>style.visibility</p:attrName>
                                        </p:attrNameLst>
                                      </p:cBhvr>
                                      <p:to>
                                        <p:strVal val="visible"/>
                                      </p:to>
                                    </p:set>
                                    <p:animEffect transition="in" filter="wipe(left)">
                                      <p:cBhvr>
                                        <p:cTn id="7" dur="500"/>
                                        <p:tgtEl>
                                          <p:spTgt spid="161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F5E5306-0A63-458A-A14E-76B6946FB3DC}"/>
              </a:ext>
            </a:extLst>
          </p:cNvPr>
          <p:cNvSpPr>
            <a:spLocks noGrp="1" noChangeArrowheads="1"/>
          </p:cNvSpPr>
          <p:nvPr>
            <p:ph type="title"/>
          </p:nvPr>
        </p:nvSpPr>
        <p:spPr/>
        <p:txBody>
          <a:bodyPr/>
          <a:lstStyle/>
          <a:p>
            <a:pPr eaLnBrk="1" hangingPunct="1">
              <a:defRPr/>
            </a:pPr>
            <a:r>
              <a:rPr lang="en-US" altLang="zh-CN">
                <a:solidFill>
                  <a:schemeClr val="bg1"/>
                </a:solidFill>
              </a:rPr>
              <a:t>5.2.1 </a:t>
            </a:r>
            <a:r>
              <a:rPr lang="zh-CN" altLang="en-US">
                <a:solidFill>
                  <a:schemeClr val="bg1"/>
                </a:solidFill>
              </a:rPr>
              <a:t>参与者</a:t>
            </a:r>
          </a:p>
        </p:txBody>
      </p:sp>
      <p:sp>
        <p:nvSpPr>
          <p:cNvPr id="150531" name="Rectangle 3">
            <a:extLst>
              <a:ext uri="{FF2B5EF4-FFF2-40B4-BE49-F238E27FC236}">
                <a16:creationId xmlns:a16="http://schemas.microsoft.com/office/drawing/2014/main" id="{4276C923-E25D-410A-8115-E457D11299AF}"/>
              </a:ext>
            </a:extLst>
          </p:cNvPr>
          <p:cNvSpPr>
            <a:spLocks noGrp="1" noChangeArrowheads="1"/>
          </p:cNvSpPr>
          <p:nvPr>
            <p:ph idx="1"/>
          </p:nvPr>
        </p:nvSpPr>
        <p:spPr>
          <a:xfrm>
            <a:off x="539750" y="1341438"/>
            <a:ext cx="8229600" cy="4391025"/>
          </a:xfrm>
        </p:spPr>
        <p:txBody>
          <a:bodyPr/>
          <a:lstStyle/>
          <a:p>
            <a:pPr eaLnBrk="1" hangingPunct="1">
              <a:lnSpc>
                <a:spcPct val="150000"/>
              </a:lnSpc>
              <a:buFont typeface="Wingdings" panose="05000000000000000000" pitchFamily="2" charset="2"/>
              <a:buNone/>
            </a:pPr>
            <a:r>
              <a:rPr lang="en-US" altLang="zh-CN"/>
              <a:t>3. </a:t>
            </a:r>
            <a:r>
              <a:rPr lang="zh-CN" altLang="en-US"/>
              <a:t>参与者间的关系</a:t>
            </a:r>
          </a:p>
          <a:p>
            <a:pPr eaLnBrk="1" hangingPunct="1">
              <a:lnSpc>
                <a:spcPct val="150000"/>
              </a:lnSpc>
            </a:pPr>
            <a:r>
              <a:rPr lang="zh-CN" altLang="en-US"/>
              <a:t>由于参与者实质上也是类，所以它拥有与类相同的关系描述，即</a:t>
            </a:r>
            <a:r>
              <a:rPr lang="zh-CN" altLang="en-US">
                <a:solidFill>
                  <a:srgbClr val="FF0000"/>
                </a:solidFill>
              </a:rPr>
              <a:t>参与者与参与者之间主要是泛化关系</a:t>
            </a:r>
            <a:r>
              <a:rPr lang="zh-CN" altLang="en-US"/>
              <a:t>（或称为</a:t>
            </a:r>
            <a:r>
              <a:rPr lang="zh-CN" altLang="en-US">
                <a:latin typeface="Arial" panose="020B0604020202020204" pitchFamily="34" charset="0"/>
              </a:rPr>
              <a:t>“</a:t>
            </a:r>
            <a:r>
              <a:rPr lang="zh-CN" altLang="en-US"/>
              <a:t>继承</a:t>
            </a:r>
            <a:r>
              <a:rPr lang="zh-CN" altLang="en-US">
                <a:latin typeface="Arial" panose="020B0604020202020204" pitchFamily="34" charset="0"/>
              </a:rPr>
              <a:t>”</a:t>
            </a:r>
            <a:r>
              <a:rPr lang="zh-CN" altLang="en-US"/>
              <a:t>关系）。</a:t>
            </a:r>
          </a:p>
          <a:p>
            <a:pPr eaLnBrk="1" hangingPunct="1">
              <a:lnSpc>
                <a:spcPct val="150000"/>
              </a:lnSpc>
            </a:pPr>
            <a:r>
              <a:rPr lang="zh-CN" altLang="en-US">
                <a:solidFill>
                  <a:srgbClr val="FF0000"/>
                </a:solidFill>
              </a:rPr>
              <a:t>泛化关系</a:t>
            </a:r>
            <a:r>
              <a:rPr lang="zh-CN" altLang="en-US"/>
              <a:t>的含义是</a:t>
            </a:r>
            <a:r>
              <a:rPr lang="zh-CN" altLang="en-US">
                <a:solidFill>
                  <a:srgbClr val="FF0000"/>
                </a:solidFill>
              </a:rPr>
              <a:t>把某些参与者的共同行为提取出来表示成通用行为，并描述成超类</a:t>
            </a:r>
            <a:r>
              <a:rPr lang="zh-CN" altLang="en-US"/>
              <a:t>。</a:t>
            </a:r>
          </a:p>
          <a:p>
            <a:pPr eaLnBrk="1" hangingPunct="1">
              <a:buFont typeface="Wingdings" panose="05000000000000000000" pitchFamily="2" charset="2"/>
              <a:buNone/>
            </a:pPr>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2" dur="500"/>
                                        <p:tgtEl>
                                          <p:spTgt spid="150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9D55F65-B5FB-4E99-86AB-EFF74C2A6AEB}"/>
              </a:ext>
            </a:extLst>
          </p:cNvPr>
          <p:cNvSpPr>
            <a:spLocks noGrp="1" noChangeArrowheads="1"/>
          </p:cNvSpPr>
          <p:nvPr>
            <p:ph type="title"/>
          </p:nvPr>
        </p:nvSpPr>
        <p:spPr/>
        <p:txBody>
          <a:bodyPr/>
          <a:lstStyle/>
          <a:p>
            <a:pPr eaLnBrk="1" hangingPunct="1">
              <a:defRPr/>
            </a:pPr>
            <a:r>
              <a:rPr lang="en-US" altLang="zh-CN">
                <a:solidFill>
                  <a:schemeClr val="bg1"/>
                </a:solidFill>
              </a:rPr>
              <a:t>5.2.1 </a:t>
            </a:r>
            <a:r>
              <a:rPr lang="zh-CN" altLang="en-US">
                <a:solidFill>
                  <a:schemeClr val="bg1"/>
                </a:solidFill>
              </a:rPr>
              <a:t>参与者</a:t>
            </a:r>
          </a:p>
        </p:txBody>
      </p:sp>
      <p:sp>
        <p:nvSpPr>
          <p:cNvPr id="46083" name="Rectangle 3">
            <a:extLst>
              <a:ext uri="{FF2B5EF4-FFF2-40B4-BE49-F238E27FC236}">
                <a16:creationId xmlns:a16="http://schemas.microsoft.com/office/drawing/2014/main" id="{992C103B-62A6-4EBF-A2C4-EE4D1CC2E565}"/>
              </a:ext>
            </a:extLst>
          </p:cNvPr>
          <p:cNvSpPr>
            <a:spLocks noGrp="1" noChangeArrowheads="1"/>
          </p:cNvSpPr>
          <p:nvPr>
            <p:ph idx="1"/>
          </p:nvPr>
        </p:nvSpPr>
        <p:spPr>
          <a:xfrm>
            <a:off x="685800" y="1484313"/>
            <a:ext cx="7772400" cy="4114800"/>
          </a:xfrm>
        </p:spPr>
        <p:txBody>
          <a:bodyPr/>
          <a:lstStyle/>
          <a:p>
            <a:pPr eaLnBrk="1" hangingPunct="1">
              <a:lnSpc>
                <a:spcPct val="150000"/>
              </a:lnSpc>
            </a:pPr>
            <a:r>
              <a:rPr lang="zh-CN" altLang="en-US"/>
              <a:t>泛化关系表示的是参与者之间的</a:t>
            </a:r>
            <a:r>
              <a:rPr lang="zh-CN" altLang="en-US">
                <a:solidFill>
                  <a:srgbClr val="FF0000"/>
                </a:solidFill>
              </a:rPr>
              <a:t>一般</a:t>
            </a:r>
            <a:r>
              <a:rPr lang="en-US" altLang="zh-CN">
                <a:solidFill>
                  <a:srgbClr val="FF0000"/>
                </a:solidFill>
              </a:rPr>
              <a:t>/</a:t>
            </a:r>
            <a:r>
              <a:rPr lang="zh-CN" altLang="en-US">
                <a:solidFill>
                  <a:srgbClr val="FF0000"/>
                </a:solidFill>
              </a:rPr>
              <a:t>特殊关系</a:t>
            </a:r>
            <a:r>
              <a:rPr lang="zh-CN" altLang="en-US"/>
              <a:t>，在</a:t>
            </a:r>
            <a:r>
              <a:rPr lang="en-US" altLang="zh-CN"/>
              <a:t>UML</a:t>
            </a:r>
            <a:r>
              <a:rPr lang="zh-CN" altLang="en-US"/>
              <a:t>图中，使用带</a:t>
            </a:r>
            <a:r>
              <a:rPr lang="zh-CN" altLang="en-US">
                <a:solidFill>
                  <a:srgbClr val="FF0000"/>
                </a:solidFill>
              </a:rPr>
              <a:t>空心三角箭头</a:t>
            </a:r>
            <a:r>
              <a:rPr lang="zh-CN" altLang="en-US"/>
              <a:t>的实线表示泛化关系。</a:t>
            </a:r>
          </a:p>
        </p:txBody>
      </p:sp>
      <p:pic>
        <p:nvPicPr>
          <p:cNvPr id="151556" name="Picture 4">
            <a:extLst>
              <a:ext uri="{FF2B5EF4-FFF2-40B4-BE49-F238E27FC236}">
                <a16:creationId xmlns:a16="http://schemas.microsoft.com/office/drawing/2014/main" id="{FFBD497D-4037-4EF8-9BF5-68645668B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500438"/>
            <a:ext cx="3889375"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C845B122-4F1F-4829-A099-7C8D286AFA1B}"/>
              </a:ext>
            </a:extLst>
          </p:cNvPr>
          <p:cNvSpPr>
            <a:spLocks noGrp="1" noChangeArrowheads="1"/>
          </p:cNvSpPr>
          <p:nvPr>
            <p:ph type="title"/>
          </p:nvPr>
        </p:nvSpPr>
        <p:spPr/>
        <p:txBody>
          <a:bodyPr/>
          <a:lstStyle/>
          <a:p>
            <a:pPr eaLnBrk="1" hangingPunct="1">
              <a:defRPr/>
            </a:pPr>
            <a:r>
              <a:rPr lang="en-US" altLang="zh-CN">
                <a:solidFill>
                  <a:schemeClr val="bg1"/>
                </a:solidFill>
              </a:rPr>
              <a:t>5.2.1 </a:t>
            </a:r>
            <a:r>
              <a:rPr lang="zh-CN" altLang="en-US">
                <a:solidFill>
                  <a:schemeClr val="bg1"/>
                </a:solidFill>
              </a:rPr>
              <a:t>参与者</a:t>
            </a:r>
          </a:p>
        </p:txBody>
      </p:sp>
      <p:pic>
        <p:nvPicPr>
          <p:cNvPr id="47107" name="Picture 8">
            <a:extLst>
              <a:ext uri="{FF2B5EF4-FFF2-40B4-BE49-F238E27FC236}">
                <a16:creationId xmlns:a16="http://schemas.microsoft.com/office/drawing/2014/main" id="{D63408B1-1166-41A0-9E0F-1D233287C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908050"/>
            <a:ext cx="4672013"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EC4B316A-1CC4-472C-9859-E633850871D1}"/>
              </a:ext>
            </a:extLst>
          </p:cNvPr>
          <p:cNvSpPr>
            <a:spLocks noGrp="1" noChangeArrowheads="1"/>
          </p:cNvSpPr>
          <p:nvPr>
            <p:ph type="title"/>
          </p:nvPr>
        </p:nvSpPr>
        <p:spPr/>
        <p:txBody>
          <a:bodyPr/>
          <a:lstStyle/>
          <a:p>
            <a:pPr eaLnBrk="1" hangingPunct="1">
              <a:defRPr/>
            </a:pPr>
            <a:r>
              <a:rPr lang="en-US" altLang="zh-CN">
                <a:solidFill>
                  <a:schemeClr val="bg1"/>
                </a:solidFill>
              </a:rPr>
              <a:t>5.2.1 </a:t>
            </a:r>
            <a:r>
              <a:rPr lang="zh-CN" altLang="en-US">
                <a:solidFill>
                  <a:schemeClr val="bg1"/>
                </a:solidFill>
              </a:rPr>
              <a:t>参与者</a:t>
            </a:r>
          </a:p>
        </p:txBody>
      </p:sp>
      <p:sp>
        <p:nvSpPr>
          <p:cNvPr id="164871" name="Rectangle 7">
            <a:extLst>
              <a:ext uri="{FF2B5EF4-FFF2-40B4-BE49-F238E27FC236}">
                <a16:creationId xmlns:a16="http://schemas.microsoft.com/office/drawing/2014/main" id="{71890DC4-9675-4E9D-B4ED-5493B121E80C}"/>
              </a:ext>
            </a:extLst>
          </p:cNvPr>
          <p:cNvSpPr>
            <a:spLocks noChangeArrowheads="1"/>
          </p:cNvSpPr>
          <p:nvPr/>
        </p:nvSpPr>
        <p:spPr bwMode="gray">
          <a:xfrm>
            <a:off x="433388" y="5373688"/>
            <a:ext cx="84963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nSpc>
                <a:spcPct val="120000"/>
              </a:lnSpc>
              <a:spcBef>
                <a:spcPct val="20000"/>
              </a:spcBef>
              <a:buClr>
                <a:schemeClr val="hlink"/>
              </a:buClr>
              <a:buFont typeface="Wingdings" panose="05000000000000000000" pitchFamily="2" charset="2"/>
              <a:buChar char="v"/>
            </a:pPr>
            <a:r>
              <a:rPr lang="zh-CN" altLang="en-US" sz="2800"/>
              <a:t>通过泛化关系可以减少用例图中通信关联的个数、简化用例模型，从而便于理解。</a:t>
            </a:r>
          </a:p>
        </p:txBody>
      </p:sp>
      <p:pic>
        <p:nvPicPr>
          <p:cNvPr id="48132" name="Picture 10">
            <a:extLst>
              <a:ext uri="{FF2B5EF4-FFF2-40B4-BE49-F238E27FC236}">
                <a16:creationId xmlns:a16="http://schemas.microsoft.com/office/drawing/2014/main" id="{C5B0326C-5684-41C5-B3D7-31EB4A767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4813"/>
            <a:ext cx="43656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871">
                                            <p:txEl>
                                              <p:pRg st="0" end="0"/>
                                            </p:txEl>
                                          </p:spTgt>
                                        </p:tgtEl>
                                        <p:attrNameLst>
                                          <p:attrName>style.visibility</p:attrName>
                                        </p:attrNameLst>
                                      </p:cBhvr>
                                      <p:to>
                                        <p:strVal val="visible"/>
                                      </p:to>
                                    </p:set>
                                    <p:animEffect transition="in" filter="blinds(horizontal)">
                                      <p:cBhvr>
                                        <p:cTn id="7" dur="500"/>
                                        <p:tgtEl>
                                          <p:spTgt spid="1648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2963A5E-62D5-4944-BCC2-42500CDE7926}"/>
              </a:ext>
            </a:extLst>
          </p:cNvPr>
          <p:cNvSpPr>
            <a:spLocks noGrp="1" noChangeArrowheads="1"/>
          </p:cNvSpPr>
          <p:nvPr>
            <p:ph type="title"/>
          </p:nvPr>
        </p:nvSpPr>
        <p:spPr>
          <a:xfrm>
            <a:off x="457200" y="274638"/>
            <a:ext cx="8229600" cy="850900"/>
          </a:xfrm>
        </p:spPr>
        <p:txBody>
          <a:bodyPr/>
          <a:lstStyle/>
          <a:p>
            <a:pPr eaLnBrk="1" hangingPunct="1">
              <a:defRPr/>
            </a:pPr>
            <a:r>
              <a:rPr lang="zh-CN" altLang="en-US"/>
              <a:t>系统边界</a:t>
            </a:r>
          </a:p>
        </p:txBody>
      </p:sp>
      <p:sp>
        <p:nvSpPr>
          <p:cNvPr id="152579" name="Rectangle 3">
            <a:extLst>
              <a:ext uri="{FF2B5EF4-FFF2-40B4-BE49-F238E27FC236}">
                <a16:creationId xmlns:a16="http://schemas.microsoft.com/office/drawing/2014/main" id="{719C9CBC-D947-44F0-AD89-9F7FA58073C3}"/>
              </a:ext>
            </a:extLst>
          </p:cNvPr>
          <p:cNvSpPr>
            <a:spLocks noGrp="1" noChangeArrowheads="1"/>
          </p:cNvSpPr>
          <p:nvPr>
            <p:ph idx="1"/>
          </p:nvPr>
        </p:nvSpPr>
        <p:spPr>
          <a:xfrm>
            <a:off x="107950" y="1125538"/>
            <a:ext cx="8928100" cy="5472112"/>
          </a:xfrm>
        </p:spPr>
        <p:txBody>
          <a:bodyPr/>
          <a:lstStyle/>
          <a:p>
            <a:pPr eaLnBrk="1" hangingPunct="1">
              <a:lnSpc>
                <a:spcPct val="150000"/>
              </a:lnSpc>
            </a:pPr>
            <a:r>
              <a:rPr lang="zh-CN" altLang="en-US">
                <a:solidFill>
                  <a:srgbClr val="FF0000"/>
                </a:solidFill>
              </a:rPr>
              <a:t>系统边界是指系统与系统之间的界限</a:t>
            </a:r>
            <a:r>
              <a:rPr lang="zh-CN" altLang="en-US"/>
              <a:t>。通常我们所说的</a:t>
            </a:r>
            <a:r>
              <a:rPr lang="zh-CN" altLang="en-US">
                <a:solidFill>
                  <a:srgbClr val="FF0000"/>
                </a:solidFill>
              </a:rPr>
              <a:t>系统</a:t>
            </a:r>
            <a:r>
              <a:rPr lang="zh-CN" altLang="en-US"/>
              <a:t>可以认为是由一系列的相互作用的元素形成的具有特定功能的有机整体。</a:t>
            </a:r>
          </a:p>
          <a:p>
            <a:pPr eaLnBrk="1" hangingPunct="1">
              <a:lnSpc>
                <a:spcPct val="150000"/>
              </a:lnSpc>
            </a:pPr>
            <a:r>
              <a:rPr lang="zh-CN" altLang="en-US"/>
              <a:t>系统同时又是相对的，一个系统本身又可以是另一个更大系统的组成部分，因此，系统与系统之间需要使用系统边界进行区分开来。我们把系统边界以外的同系统相关联的其他部分，称之为</a:t>
            </a:r>
            <a:r>
              <a:rPr lang="zh-CN" altLang="en-US">
                <a:solidFill>
                  <a:srgbClr val="FF0000"/>
                </a:solidFill>
              </a:rPr>
              <a:t>系统环境。</a:t>
            </a:r>
            <a:endParaRPr lang="en-US" altLang="zh-CN">
              <a:solidFill>
                <a:srgbClr val="FF0000"/>
              </a:solidFill>
            </a:endParaRPr>
          </a:p>
          <a:p>
            <a:pPr eaLnBrk="1" hangingPunct="1">
              <a:lnSpc>
                <a:spcPct val="150000"/>
              </a:lnSpc>
            </a:pPr>
            <a:r>
              <a:rPr lang="zh-CN" altLang="en-US"/>
              <a:t>用例图中的系统边界用来表示正在建模系统的边界。</a:t>
            </a:r>
            <a:r>
              <a:rPr lang="zh-CN" altLang="en-US">
                <a:solidFill>
                  <a:srgbClr val="FF0000"/>
                </a:solidFill>
              </a:rPr>
              <a:t>边界内表示系统的组成部分</a:t>
            </a:r>
            <a:r>
              <a:rPr lang="zh-CN" altLang="en-US"/>
              <a:t>，</a:t>
            </a:r>
            <a:r>
              <a:rPr lang="zh-CN" altLang="en-US">
                <a:solidFill>
                  <a:srgbClr val="FF0000"/>
                </a:solidFill>
              </a:rPr>
              <a:t>边界外表示系统外部</a:t>
            </a:r>
            <a:r>
              <a:rPr lang="zh-CN" altLang="en-US"/>
              <a:t>。</a:t>
            </a:r>
          </a:p>
          <a:p>
            <a:pPr eaLnBrk="1" hangingPunct="1">
              <a:lnSpc>
                <a:spcPct val="150000"/>
              </a:lnSpc>
            </a:pPr>
            <a:r>
              <a:rPr lang="zh-CN" altLang="en-US"/>
              <a:t>系统边界决定了参与者。</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blinds(horizontal)">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blinds(horizontal)">
                                      <p:cBhvr>
                                        <p:cTn id="12" dur="5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blinds(horizontal)">
                                      <p:cBhvr>
                                        <p:cTn id="17" dur="500"/>
                                        <p:tgtEl>
                                          <p:spTgt spid="15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22" dur="500"/>
                                        <p:tgtEl>
                                          <p:spTgt spid="152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B8F7437-C41E-4A8C-A6C9-46B1A863C854}"/>
              </a:ext>
            </a:extLst>
          </p:cNvPr>
          <p:cNvSpPr>
            <a:spLocks noGrp="1" noChangeArrowheads="1"/>
          </p:cNvSpPr>
          <p:nvPr>
            <p:ph type="title"/>
          </p:nvPr>
        </p:nvSpPr>
        <p:spPr/>
        <p:txBody>
          <a:bodyPr/>
          <a:lstStyle/>
          <a:p>
            <a:pPr eaLnBrk="1" hangingPunct="1">
              <a:defRPr/>
            </a:pPr>
            <a:r>
              <a:rPr lang="zh-CN" altLang="en-US"/>
              <a:t>用例</a:t>
            </a:r>
          </a:p>
        </p:txBody>
      </p:sp>
      <p:sp>
        <p:nvSpPr>
          <p:cNvPr id="154627" name="Rectangle 3">
            <a:extLst>
              <a:ext uri="{FF2B5EF4-FFF2-40B4-BE49-F238E27FC236}">
                <a16:creationId xmlns:a16="http://schemas.microsoft.com/office/drawing/2014/main" id="{B7A5D0C9-B466-45D4-869B-8F4B0212D912}"/>
              </a:ext>
            </a:extLst>
          </p:cNvPr>
          <p:cNvSpPr>
            <a:spLocks noGrp="1" noChangeArrowheads="1"/>
          </p:cNvSpPr>
          <p:nvPr>
            <p:ph idx="1"/>
          </p:nvPr>
        </p:nvSpPr>
        <p:spPr>
          <a:xfrm>
            <a:off x="684213" y="1268413"/>
            <a:ext cx="7772400" cy="5184775"/>
          </a:xfrm>
        </p:spPr>
        <p:txBody>
          <a:bodyPr rtlCol="0">
            <a:normAutofit fontScale="92500" lnSpcReduction="10000"/>
          </a:bodyPr>
          <a:lstStyle/>
          <a:p>
            <a:pPr marL="533400" indent="-533400" eaLnBrk="1" fontAlgn="auto" hangingPunct="1">
              <a:lnSpc>
                <a:spcPct val="150000"/>
              </a:lnSpc>
              <a:spcAft>
                <a:spcPts val="0"/>
              </a:spcAft>
              <a:buFont typeface="Wingdings" panose="05000000000000000000" pitchFamily="2" charset="2"/>
              <a:buNone/>
              <a:defRPr/>
            </a:pPr>
            <a:r>
              <a:rPr lang="en-US" altLang="zh-CN" sz="3000" dirty="0"/>
              <a:t>1. </a:t>
            </a:r>
            <a:r>
              <a:rPr lang="zh-CN" altLang="en-US" sz="3000" dirty="0"/>
              <a:t>用例的概念</a:t>
            </a:r>
          </a:p>
          <a:p>
            <a:pPr marL="533400" indent="-533400" eaLnBrk="1" fontAlgn="auto" hangingPunct="1">
              <a:lnSpc>
                <a:spcPct val="150000"/>
              </a:lnSpc>
              <a:spcAft>
                <a:spcPts val="0"/>
              </a:spcAft>
              <a:defRPr/>
            </a:pPr>
            <a:r>
              <a:rPr lang="zh-CN" altLang="en-US" sz="2600" dirty="0">
                <a:solidFill>
                  <a:srgbClr val="FF0000"/>
                </a:solidFill>
              </a:rPr>
              <a:t>用例</a:t>
            </a:r>
            <a:r>
              <a:rPr lang="zh-CN" altLang="en-US" sz="2600" dirty="0"/>
              <a:t>是</a:t>
            </a:r>
            <a:r>
              <a:rPr lang="zh-CN" altLang="en-US" sz="2600" dirty="0">
                <a:solidFill>
                  <a:srgbClr val="FF0000"/>
                </a:solidFill>
              </a:rPr>
              <a:t>参与者可以感受到的系统服务或功能单元</a:t>
            </a:r>
            <a:r>
              <a:rPr lang="zh-CN" altLang="en-US" sz="2600" dirty="0"/>
              <a:t>。它定义了系统是如何被参与者使用的，描述了参与者为了使用系统所提供的某一完整功能而与系统之间发生的一段对话。</a:t>
            </a:r>
          </a:p>
          <a:p>
            <a:pPr marL="533400" indent="-533400" eaLnBrk="1" fontAlgn="auto" hangingPunct="1">
              <a:lnSpc>
                <a:spcPct val="150000"/>
              </a:lnSpc>
              <a:spcAft>
                <a:spcPts val="0"/>
              </a:spcAft>
              <a:defRPr/>
            </a:pPr>
            <a:r>
              <a:rPr lang="zh-CN" altLang="en-US" sz="2600" dirty="0"/>
              <a:t>用例最大的</a:t>
            </a:r>
            <a:r>
              <a:rPr lang="zh-CN" altLang="en-US" sz="2600" dirty="0">
                <a:solidFill>
                  <a:srgbClr val="FF0000"/>
                </a:solidFill>
              </a:rPr>
              <a:t>优点</a:t>
            </a:r>
            <a:r>
              <a:rPr lang="zh-CN" altLang="en-US" sz="2600" dirty="0"/>
              <a:t>是</a:t>
            </a:r>
            <a:r>
              <a:rPr lang="zh-CN" altLang="en-US" sz="2600" dirty="0">
                <a:solidFill>
                  <a:srgbClr val="FF0000"/>
                </a:solidFill>
              </a:rPr>
              <a:t>站在用户的角度上</a:t>
            </a:r>
            <a:r>
              <a:rPr lang="zh-CN" altLang="en-US" sz="2600" dirty="0"/>
              <a:t>（从系统的外部）来描述系统的功能。它把系统当作一个</a:t>
            </a:r>
            <a:r>
              <a:rPr lang="zh-CN" altLang="en-US" sz="2600" dirty="0">
                <a:solidFill>
                  <a:srgbClr val="FF0000"/>
                </a:solidFill>
              </a:rPr>
              <a:t>黑箱子</a:t>
            </a:r>
            <a:r>
              <a:rPr lang="zh-CN" altLang="en-US" sz="2600" dirty="0"/>
              <a:t>，并不关心系统内部是如何完成它所提供的功能，表达了整个系统对外部用户可见的行为。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10" dur="500"/>
                                        <p:tgtEl>
                                          <p:spTgt spid="1546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5" dur="500"/>
                                        <p:tgtEl>
                                          <p:spTgt spid="154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a:extLst>
              <a:ext uri="{FF2B5EF4-FFF2-40B4-BE49-F238E27FC236}">
                <a16:creationId xmlns:a16="http://schemas.microsoft.com/office/drawing/2014/main" id="{D548925B-AA03-4A36-9C14-C82A1F6C1093}"/>
              </a:ext>
            </a:extLst>
          </p:cNvPr>
          <p:cNvSpPr>
            <a:spLocks noGrp="1" noChangeArrowheads="1"/>
          </p:cNvSpPr>
          <p:nvPr>
            <p:ph idx="1"/>
          </p:nvPr>
        </p:nvSpPr>
        <p:spPr>
          <a:xfrm>
            <a:off x="457200" y="1381125"/>
            <a:ext cx="8229600" cy="4351338"/>
          </a:xfrm>
        </p:spPr>
        <p:txBody>
          <a:bodyPr/>
          <a:lstStyle/>
          <a:p>
            <a:pPr eaLnBrk="1" hangingPunct="1"/>
            <a:r>
              <a:rPr lang="en-US" altLang="zh-CN"/>
              <a:t>UML</a:t>
            </a:r>
            <a:r>
              <a:rPr lang="zh-CN" altLang="en-US"/>
              <a:t>中通常以一个</a:t>
            </a:r>
            <a:r>
              <a:rPr lang="zh-CN" altLang="en-US">
                <a:solidFill>
                  <a:srgbClr val="FF0000"/>
                </a:solidFill>
              </a:rPr>
              <a:t>椭圆符号</a:t>
            </a:r>
            <a:r>
              <a:rPr lang="zh-CN" altLang="en-US"/>
              <a:t>来表示用例。</a:t>
            </a:r>
          </a:p>
          <a:p>
            <a:pPr eaLnBrk="1" hangingPunct="1"/>
            <a:endParaRPr lang="zh-CN" altLang="en-US"/>
          </a:p>
          <a:p>
            <a:pPr eaLnBrk="1" hangingPunct="1"/>
            <a:endParaRPr lang="zh-CN" altLang="en-US"/>
          </a:p>
          <a:p>
            <a:pPr eaLnBrk="1" hangingPunct="1"/>
            <a:endParaRPr lang="en-US" altLang="zh-CN"/>
          </a:p>
          <a:p>
            <a:pPr eaLnBrk="1" hangingPunct="1"/>
            <a:endParaRPr lang="en-US" altLang="zh-CN"/>
          </a:p>
          <a:p>
            <a:pPr eaLnBrk="1" hangingPunct="1"/>
            <a:endParaRPr lang="zh-CN" altLang="en-US"/>
          </a:p>
          <a:p>
            <a:pPr eaLnBrk="1" hangingPunct="1"/>
            <a:r>
              <a:rPr lang="zh-CN" altLang="en-US"/>
              <a:t>用例和参与者之间存在关联关系，又称作通信关联。关联关系是</a:t>
            </a:r>
            <a:r>
              <a:rPr lang="zh-CN" altLang="en-US">
                <a:solidFill>
                  <a:srgbClr val="FF0000"/>
                </a:solidFill>
              </a:rPr>
              <a:t>双向的一对一关系</a:t>
            </a:r>
            <a:r>
              <a:rPr lang="zh-CN" altLang="en-US"/>
              <a:t>，表明哪个参与者与用例通信。</a:t>
            </a:r>
          </a:p>
        </p:txBody>
      </p:sp>
      <p:pic>
        <p:nvPicPr>
          <p:cNvPr id="51203" name="Picture 4">
            <a:extLst>
              <a:ext uri="{FF2B5EF4-FFF2-40B4-BE49-F238E27FC236}">
                <a16:creationId xmlns:a16="http://schemas.microsoft.com/office/drawing/2014/main" id="{432EF694-6170-46FE-B2F2-AA93C5DF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973263"/>
            <a:ext cx="21605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651">
                                            <p:txEl>
                                              <p:pRg st="6" end="6"/>
                                            </p:txEl>
                                          </p:spTgt>
                                        </p:tgtEl>
                                        <p:attrNameLst>
                                          <p:attrName>style.visibility</p:attrName>
                                        </p:attrNameLst>
                                      </p:cBhvr>
                                      <p:to>
                                        <p:strVal val="visible"/>
                                      </p:to>
                                    </p:set>
                                    <p:animEffect transition="in" filter="blinds(horizontal)">
                                      <p:cBhvr>
                                        <p:cTn id="7" dur="500"/>
                                        <p:tgtEl>
                                          <p:spTgt spid="155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DD34B84-FDC8-4811-8D07-1971EF13682B}"/>
              </a:ext>
            </a:extLst>
          </p:cNvPr>
          <p:cNvSpPr>
            <a:spLocks noGrp="1" noChangeArrowheads="1"/>
          </p:cNvSpPr>
          <p:nvPr>
            <p:ph type="title"/>
          </p:nvPr>
        </p:nvSpPr>
        <p:spPr/>
        <p:txBody>
          <a:bodyPr/>
          <a:lstStyle/>
          <a:p>
            <a:pPr eaLnBrk="1" hangingPunct="1">
              <a:defRPr/>
            </a:pPr>
            <a:r>
              <a:rPr lang="zh-CN" altLang="en-US"/>
              <a:t>用例的概念</a:t>
            </a:r>
          </a:p>
        </p:txBody>
      </p:sp>
      <p:sp>
        <p:nvSpPr>
          <p:cNvPr id="169987" name="Rectangle 3">
            <a:extLst>
              <a:ext uri="{FF2B5EF4-FFF2-40B4-BE49-F238E27FC236}">
                <a16:creationId xmlns:a16="http://schemas.microsoft.com/office/drawing/2014/main" id="{FF85A748-5EDA-487D-9D21-87C2EBF12E61}"/>
              </a:ext>
            </a:extLst>
          </p:cNvPr>
          <p:cNvSpPr>
            <a:spLocks noGrp="1" noChangeArrowheads="1"/>
          </p:cNvSpPr>
          <p:nvPr>
            <p:ph idx="1"/>
          </p:nvPr>
        </p:nvSpPr>
        <p:spPr>
          <a:xfrm>
            <a:off x="179388" y="1268413"/>
            <a:ext cx="8507412" cy="4781550"/>
          </a:xfrm>
        </p:spPr>
        <p:txBody>
          <a:bodyPr/>
          <a:lstStyle/>
          <a:p>
            <a:pPr eaLnBrk="1" hangingPunct="1">
              <a:lnSpc>
                <a:spcPct val="150000"/>
              </a:lnSpc>
            </a:pPr>
            <a:r>
              <a:rPr lang="zh-CN" altLang="en-US"/>
              <a:t>用例的</a:t>
            </a:r>
            <a:r>
              <a:rPr lang="zh-CN" altLang="en-US">
                <a:solidFill>
                  <a:srgbClr val="FF0000"/>
                </a:solidFill>
              </a:rPr>
              <a:t>特征</a:t>
            </a:r>
            <a:r>
              <a:rPr lang="zh-CN" altLang="en-US"/>
              <a:t>：</a:t>
            </a:r>
          </a:p>
          <a:p>
            <a:pPr lvl="1" eaLnBrk="1" hangingPunct="1">
              <a:lnSpc>
                <a:spcPct val="150000"/>
              </a:lnSpc>
            </a:pPr>
            <a:r>
              <a:rPr lang="zh-CN" altLang="en-US" sz="2600"/>
              <a:t>用例必须由某一个参与者触发激活后才能执行，即每个用例至少涉及一个参与者。</a:t>
            </a:r>
          </a:p>
          <a:p>
            <a:pPr lvl="1" eaLnBrk="1" hangingPunct="1">
              <a:lnSpc>
                <a:spcPct val="150000"/>
              </a:lnSpc>
            </a:pPr>
            <a:r>
              <a:rPr lang="zh-CN" altLang="en-US" sz="2600"/>
              <a:t>用例表明的也是一个类，而不是某个具体实例。</a:t>
            </a:r>
          </a:p>
          <a:p>
            <a:pPr lvl="1" eaLnBrk="1" hangingPunct="1">
              <a:lnSpc>
                <a:spcPct val="150000"/>
              </a:lnSpc>
            </a:pPr>
            <a:r>
              <a:rPr lang="zh-CN" altLang="en-US" sz="2600"/>
              <a:t>用例描述的是它代表的功能的各个方面，包含了用例执行期间可能发生的各种情况。</a:t>
            </a:r>
          </a:p>
          <a:p>
            <a:pPr lvl="1" eaLnBrk="1" hangingPunct="1">
              <a:lnSpc>
                <a:spcPct val="150000"/>
              </a:lnSpc>
            </a:pPr>
            <a:r>
              <a:rPr lang="zh-CN" altLang="en-US" sz="2600"/>
              <a:t>用例是一个完整的描述。若其被分解成多个小用例，则仅当所有的小用例完成后才代表整个用例的完成。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7" dur="500"/>
                                        <p:tgtEl>
                                          <p:spTgt spid="169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2" dur="500"/>
                                        <p:tgtEl>
                                          <p:spTgt spid="169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7" dur="500"/>
                                        <p:tgtEl>
                                          <p:spTgt spid="1699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2" dur="500"/>
                                        <p:tgtEl>
                                          <p:spTgt spid="16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76385E9-92CD-4F68-9FBD-2318B79560A0}"/>
              </a:ext>
            </a:extLst>
          </p:cNvPr>
          <p:cNvSpPr>
            <a:spLocks noGrp="1" noChangeArrowheads="1"/>
          </p:cNvSpPr>
          <p:nvPr>
            <p:ph type="title"/>
          </p:nvPr>
        </p:nvSpPr>
        <p:spPr/>
        <p:txBody>
          <a:bodyPr/>
          <a:lstStyle/>
          <a:p>
            <a:pPr eaLnBrk="1" hangingPunct="1">
              <a:defRPr/>
            </a:pPr>
            <a:r>
              <a:rPr lang="zh-CN" altLang="en-US"/>
              <a:t>用例的识别</a:t>
            </a:r>
          </a:p>
        </p:txBody>
      </p:sp>
      <p:sp>
        <p:nvSpPr>
          <p:cNvPr id="171011" name="Rectangle 3">
            <a:extLst>
              <a:ext uri="{FF2B5EF4-FFF2-40B4-BE49-F238E27FC236}">
                <a16:creationId xmlns:a16="http://schemas.microsoft.com/office/drawing/2014/main" id="{8209E7BC-315B-4C18-A5EC-EC214B396E94}"/>
              </a:ext>
            </a:extLst>
          </p:cNvPr>
          <p:cNvSpPr>
            <a:spLocks noGrp="1" noChangeArrowheads="1"/>
          </p:cNvSpPr>
          <p:nvPr>
            <p:ph idx="1"/>
          </p:nvPr>
        </p:nvSpPr>
        <p:spPr>
          <a:xfrm>
            <a:off x="685800" y="1474788"/>
            <a:ext cx="7772400" cy="4114800"/>
          </a:xfrm>
        </p:spPr>
        <p:txBody>
          <a:bodyPr/>
          <a:lstStyle/>
          <a:p>
            <a:pPr eaLnBrk="1" hangingPunct="1">
              <a:lnSpc>
                <a:spcPct val="150000"/>
              </a:lnSpc>
            </a:pPr>
            <a:r>
              <a:rPr lang="zh-CN" altLang="en-US">
                <a:solidFill>
                  <a:srgbClr val="FF0000"/>
                </a:solidFill>
              </a:rPr>
              <a:t>任何用例都不能在缺少参与者的情况下独立存在</a:t>
            </a:r>
            <a:r>
              <a:rPr lang="zh-CN" altLang="en-US"/>
              <a:t>。同样，任何参与者也必须要有与之关联的用例。所以</a:t>
            </a:r>
            <a:r>
              <a:rPr lang="zh-CN" altLang="en-US">
                <a:solidFill>
                  <a:srgbClr val="FF0000"/>
                </a:solidFill>
              </a:rPr>
              <a:t>识别用例的最好方法就是从分析系统参与者开始</a:t>
            </a:r>
            <a:r>
              <a:rPr lang="zh-CN" altLang="en-US"/>
              <a:t>，在这个过程中往往会发现新的参与者。</a:t>
            </a:r>
          </a:p>
          <a:p>
            <a:pPr eaLnBrk="1" hangingPunct="1">
              <a:lnSpc>
                <a:spcPct val="150000"/>
              </a:lnSpc>
            </a:pPr>
            <a:r>
              <a:rPr lang="zh-CN" altLang="en-US"/>
              <a:t>当找到参与者之后可以</a:t>
            </a:r>
            <a:r>
              <a:rPr lang="zh-CN" altLang="en-US">
                <a:solidFill>
                  <a:srgbClr val="FF0000"/>
                </a:solidFill>
              </a:rPr>
              <a:t>根据参与者确定系统的用例</a:t>
            </a:r>
            <a:r>
              <a:rPr lang="zh-CN" altLang="en-US"/>
              <a:t>，主要是看各参与者如何使用系统，需要系统提供什么样的服务。</a:t>
            </a:r>
          </a:p>
          <a:p>
            <a:pPr eaLnBrk="1" hangingPunct="1"/>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linds(horizontal)">
                                      <p:cBhvr>
                                        <p:cTn id="7" dur="500"/>
                                        <p:tgtEl>
                                          <p:spTgt spid="171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linds(horizontal)">
                                      <p:cBhvr>
                                        <p:cTn id="12" dur="500"/>
                                        <p:tgtEl>
                                          <p:spTgt spid="171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AAFD41B-1D5B-4916-96CB-6DB025263770}"/>
              </a:ext>
            </a:extLst>
          </p:cNvPr>
          <p:cNvSpPr>
            <a:spLocks noGrp="1" noChangeArrowheads="1"/>
          </p:cNvSpPr>
          <p:nvPr>
            <p:ph type="title"/>
          </p:nvPr>
        </p:nvSpPr>
        <p:spPr>
          <a:xfrm>
            <a:off x="611188" y="0"/>
            <a:ext cx="7772400" cy="1143000"/>
          </a:xfrm>
          <a:noFill/>
          <a:extLst>
            <a:ext uri="{909E8E84-426E-40DD-AFC4-6F175D3DCCD1}">
              <a14:hiddenFill xmlns:a14="http://schemas.microsoft.com/office/drawing/2010/main">
                <a:solidFill>
                  <a:srgbClr val="FFFFFF"/>
                </a:solidFill>
              </a14:hiddenFill>
            </a:ext>
          </a:extLst>
        </p:spPr>
        <p:txBody>
          <a:bodyPr/>
          <a:lstStyle/>
          <a:p>
            <a:r>
              <a:rPr lang="zh-CN" altLang="en-US">
                <a:effectLst/>
              </a:rPr>
              <a:t>软件工程领域，常见软件方法</a:t>
            </a:r>
            <a:r>
              <a:rPr lang="en-US" altLang="zh-CN">
                <a:effectLst/>
              </a:rPr>
              <a:t>—</a:t>
            </a:r>
            <a:r>
              <a:rPr lang="zh-CN" altLang="en-US">
                <a:effectLst/>
              </a:rPr>
              <a:t>主题</a:t>
            </a:r>
            <a:r>
              <a:rPr lang="en-US" altLang="zh-CN">
                <a:effectLst/>
              </a:rPr>
              <a:t>topic </a:t>
            </a:r>
          </a:p>
        </p:txBody>
      </p:sp>
      <p:sp>
        <p:nvSpPr>
          <p:cNvPr id="8195" name="Rectangle 3">
            <a:extLst>
              <a:ext uri="{FF2B5EF4-FFF2-40B4-BE49-F238E27FC236}">
                <a16:creationId xmlns:a16="http://schemas.microsoft.com/office/drawing/2014/main" id="{A769E780-E71C-4D72-BEE1-F2EFB0D0F77B}"/>
              </a:ext>
            </a:extLst>
          </p:cNvPr>
          <p:cNvSpPr>
            <a:spLocks noGrp="1" noChangeArrowheads="1"/>
          </p:cNvSpPr>
          <p:nvPr>
            <p:ph type="body" idx="1"/>
          </p:nvPr>
        </p:nvSpPr>
        <p:spPr>
          <a:xfrm>
            <a:off x="685800" y="1557338"/>
            <a:ext cx="7772400" cy="4114800"/>
          </a:xfrm>
        </p:spPr>
        <p:txBody>
          <a:bodyPr/>
          <a:lstStyle/>
          <a:p>
            <a:pPr>
              <a:lnSpc>
                <a:spcPct val="150000"/>
              </a:lnSpc>
            </a:pPr>
            <a:r>
              <a:rPr lang="en-US" altLang="zh-CN"/>
              <a:t>RUP</a:t>
            </a:r>
          </a:p>
          <a:p>
            <a:pPr>
              <a:lnSpc>
                <a:spcPct val="150000"/>
              </a:lnSpc>
            </a:pPr>
            <a:r>
              <a:rPr lang="zh-CN" altLang="en-US"/>
              <a:t>净室软件工程</a:t>
            </a:r>
          </a:p>
          <a:p>
            <a:pPr>
              <a:lnSpc>
                <a:spcPct val="150000"/>
              </a:lnSpc>
            </a:pPr>
            <a:r>
              <a:rPr lang="en-US" altLang="zh-CN"/>
              <a:t>CMMI</a:t>
            </a:r>
            <a:endParaRPr lang="zh-CN" altLang="en-US"/>
          </a:p>
          <a:p>
            <a:pPr>
              <a:lnSpc>
                <a:spcPct val="150000"/>
              </a:lnSpc>
            </a:pPr>
            <a:r>
              <a:rPr lang="zh-CN" altLang="en-US"/>
              <a:t>极限编程（</a:t>
            </a:r>
            <a:r>
              <a:rPr lang="en-US" altLang="zh-CN"/>
              <a:t>extreme programming</a:t>
            </a:r>
            <a:r>
              <a:rPr lang="zh-CN" altLang="en-US"/>
              <a:t>，简称 </a:t>
            </a:r>
            <a:r>
              <a:rPr lang="en-US" altLang="zh-CN"/>
              <a:t>XP</a:t>
            </a:r>
            <a:r>
              <a:rPr lang="zh-CN" altLang="en-US"/>
              <a:t>）</a:t>
            </a:r>
          </a:p>
          <a:p>
            <a:pPr>
              <a:lnSpc>
                <a:spcPct val="150000"/>
              </a:lnSpc>
            </a:pPr>
            <a:r>
              <a:rPr lang="zh-CN" altLang="en-US"/>
              <a:t>敏捷软件开发（</a:t>
            </a:r>
            <a:r>
              <a:rPr lang="en-US" altLang="zh-CN"/>
              <a:t>agile methodology</a:t>
            </a:r>
            <a:r>
              <a:rPr lang="zh-CN" altLang="en-US"/>
              <a: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7A222098-7146-4F85-8C7A-BBDDEF06DB24}"/>
              </a:ext>
            </a:extLst>
          </p:cNvPr>
          <p:cNvSpPr>
            <a:spLocks noGrp="1" noChangeArrowheads="1"/>
          </p:cNvSpPr>
          <p:nvPr>
            <p:ph idx="1"/>
          </p:nvPr>
        </p:nvSpPr>
        <p:spPr>
          <a:xfrm>
            <a:off x="457200" y="547688"/>
            <a:ext cx="8291513" cy="5402262"/>
          </a:xfrm>
        </p:spPr>
        <p:txBody>
          <a:bodyPr/>
          <a:lstStyle/>
          <a:p>
            <a:pPr eaLnBrk="1" hangingPunct="1">
              <a:lnSpc>
                <a:spcPct val="120000"/>
              </a:lnSpc>
            </a:pPr>
            <a:r>
              <a:rPr lang="zh-CN" altLang="en-US"/>
              <a:t>可以通过以下问题来寻找用例：</a:t>
            </a:r>
          </a:p>
          <a:p>
            <a:pPr eaLnBrk="1" hangingPunct="1">
              <a:lnSpc>
                <a:spcPct val="120000"/>
              </a:lnSpc>
              <a:buFont typeface="Wingdings" panose="05000000000000000000" pitchFamily="2" charset="2"/>
              <a:buNone/>
            </a:pPr>
            <a:r>
              <a:rPr lang="zh-CN" altLang="en-US"/>
              <a:t>  </a:t>
            </a:r>
          </a:p>
          <a:p>
            <a:pPr eaLnBrk="1" hangingPunct="1">
              <a:lnSpc>
                <a:spcPct val="150000"/>
              </a:lnSpc>
              <a:buFont typeface="Wingdings" panose="05000000000000000000" pitchFamily="2" charset="2"/>
              <a:buNone/>
            </a:pPr>
            <a:r>
              <a:rPr lang="zh-CN" altLang="en-US"/>
              <a:t>    </a:t>
            </a:r>
            <a:r>
              <a:rPr lang="en-US" altLang="zh-CN"/>
              <a:t>(1)</a:t>
            </a:r>
            <a:r>
              <a:rPr lang="zh-CN" altLang="en-US"/>
              <a:t>参与者希望系统提供什么功能？ </a:t>
            </a:r>
          </a:p>
          <a:p>
            <a:pPr eaLnBrk="1" hangingPunct="1">
              <a:lnSpc>
                <a:spcPct val="150000"/>
              </a:lnSpc>
              <a:buFont typeface="Wingdings" panose="05000000000000000000" pitchFamily="2" charset="2"/>
              <a:buNone/>
            </a:pPr>
            <a:r>
              <a:rPr lang="zh-CN" altLang="en-US"/>
              <a:t>    </a:t>
            </a:r>
            <a:r>
              <a:rPr lang="en-US" altLang="zh-CN"/>
              <a:t>(2)</a:t>
            </a:r>
            <a:r>
              <a:rPr lang="zh-CN" altLang="en-US"/>
              <a:t>参与者是否会读取、创建、修改、删除、存储系统的某种信息？如果是的话，参与者又是如何完成这些操作的？ </a:t>
            </a:r>
          </a:p>
          <a:p>
            <a:pPr eaLnBrk="1" hangingPunct="1">
              <a:lnSpc>
                <a:spcPct val="150000"/>
              </a:lnSpc>
              <a:buFont typeface="Wingdings" panose="05000000000000000000" pitchFamily="2" charset="2"/>
              <a:buNone/>
            </a:pPr>
            <a:r>
              <a:rPr lang="zh-CN" altLang="en-US"/>
              <a:t>    </a:t>
            </a:r>
            <a:r>
              <a:rPr lang="en-US" altLang="zh-CN"/>
              <a:t>(3)</a:t>
            </a:r>
            <a:r>
              <a:rPr lang="zh-CN" altLang="en-US"/>
              <a:t>参与者是否会将外部的某些事件通知给系统？ </a:t>
            </a:r>
          </a:p>
          <a:p>
            <a:pPr eaLnBrk="1" hangingPunct="1">
              <a:lnSpc>
                <a:spcPct val="150000"/>
              </a:lnSpc>
              <a:buFont typeface="Wingdings" panose="05000000000000000000" pitchFamily="2" charset="2"/>
              <a:buNone/>
            </a:pPr>
            <a:r>
              <a:rPr lang="zh-CN" altLang="en-US"/>
              <a:t>    </a:t>
            </a:r>
            <a:r>
              <a:rPr lang="en-US" altLang="zh-CN"/>
              <a:t>(4)</a:t>
            </a:r>
            <a:r>
              <a:rPr lang="zh-CN" altLang="en-US"/>
              <a:t>系统中发生的事件是否通知参与者？ </a:t>
            </a:r>
          </a:p>
          <a:p>
            <a:pPr eaLnBrk="1" hangingPunct="1">
              <a:lnSpc>
                <a:spcPct val="150000"/>
              </a:lnSpc>
              <a:buFont typeface="Wingdings" panose="05000000000000000000" pitchFamily="2" charset="2"/>
              <a:buNone/>
            </a:pPr>
            <a:r>
              <a:rPr lang="zh-CN" altLang="en-US"/>
              <a:t>    </a:t>
            </a:r>
            <a:r>
              <a:rPr lang="en-US" altLang="zh-CN"/>
              <a:t>(5)</a:t>
            </a:r>
            <a:r>
              <a:rPr lang="zh-CN" altLang="en-US"/>
              <a:t>是否存在影响系统的外部事件？</a:t>
            </a:r>
          </a:p>
          <a:p>
            <a:pPr eaLnBrk="1" hangingPunct="1"/>
            <a:endParaRPr lang="en-US" altLang="zh-CN"/>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a:extLst>
              <a:ext uri="{FF2B5EF4-FFF2-40B4-BE49-F238E27FC236}">
                <a16:creationId xmlns:a16="http://schemas.microsoft.com/office/drawing/2014/main" id="{AF30E660-A078-4C1E-A63B-86A0ED585CF0}"/>
              </a:ext>
            </a:extLst>
          </p:cNvPr>
          <p:cNvSpPr>
            <a:spLocks noGrp="1" noChangeArrowheads="1"/>
          </p:cNvSpPr>
          <p:nvPr>
            <p:ph idx="1"/>
          </p:nvPr>
        </p:nvSpPr>
        <p:spPr>
          <a:xfrm>
            <a:off x="468313" y="1381125"/>
            <a:ext cx="8229600" cy="3343275"/>
          </a:xfrm>
        </p:spPr>
        <p:txBody>
          <a:bodyPr/>
          <a:lstStyle/>
          <a:p>
            <a:pPr eaLnBrk="1" hangingPunct="1">
              <a:lnSpc>
                <a:spcPct val="150000"/>
              </a:lnSpc>
            </a:pPr>
            <a:r>
              <a:rPr lang="zh-CN" altLang="en-US"/>
              <a:t>注意：用例的主要目的是帮助人们了解系统功能，便于开发人员与用户之间的交流，所以确定用例的一个很重要的标准就是</a:t>
            </a:r>
            <a:r>
              <a:rPr lang="zh-CN" altLang="en-US">
                <a:solidFill>
                  <a:srgbClr val="FF0000"/>
                </a:solidFill>
              </a:rPr>
              <a:t>用例应该易于理解</a:t>
            </a:r>
            <a:r>
              <a:rPr lang="zh-CN" altLang="en-US"/>
              <a:t>。</a:t>
            </a:r>
          </a:p>
          <a:p>
            <a:pPr eaLnBrk="1" hangingPunct="1">
              <a:lnSpc>
                <a:spcPct val="150000"/>
              </a:lnSpc>
            </a:pPr>
            <a:r>
              <a:rPr lang="zh-CN" altLang="en-US"/>
              <a:t>对于同一个系统，不同的人对于参与者和用例可能会有不同的抽象，这就要求在多种方案中选出最好的一个。</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blinds(horizontal)">
                                      <p:cBhvr>
                                        <p:cTn id="7" dur="500"/>
                                        <p:tgtEl>
                                          <p:spTgt spid="173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01E5AB6-DDF9-4FB4-8952-47B52DF7E495}"/>
              </a:ext>
            </a:extLst>
          </p:cNvPr>
          <p:cNvSpPr>
            <a:spLocks noGrp="1" noChangeArrowheads="1"/>
          </p:cNvSpPr>
          <p:nvPr>
            <p:ph type="title"/>
          </p:nvPr>
        </p:nvSpPr>
        <p:spPr/>
        <p:txBody>
          <a:bodyPr/>
          <a:lstStyle/>
          <a:p>
            <a:pPr eaLnBrk="1" hangingPunct="1">
              <a:defRPr/>
            </a:pPr>
            <a:r>
              <a:rPr lang="en-US" altLang="zh-CN" dirty="0"/>
              <a:t>2. </a:t>
            </a:r>
            <a:r>
              <a:rPr lang="zh-CN" altLang="en-US" dirty="0"/>
              <a:t>用例的粒度</a:t>
            </a:r>
          </a:p>
        </p:txBody>
      </p:sp>
      <p:sp>
        <p:nvSpPr>
          <p:cNvPr id="174083" name="Rectangle 3">
            <a:extLst>
              <a:ext uri="{FF2B5EF4-FFF2-40B4-BE49-F238E27FC236}">
                <a16:creationId xmlns:a16="http://schemas.microsoft.com/office/drawing/2014/main" id="{0ED0EDE7-3EA8-41CB-88CD-A8FE46765B15}"/>
              </a:ext>
            </a:extLst>
          </p:cNvPr>
          <p:cNvSpPr>
            <a:spLocks noGrp="1" noChangeArrowheads="1"/>
          </p:cNvSpPr>
          <p:nvPr>
            <p:ph idx="1"/>
          </p:nvPr>
        </p:nvSpPr>
        <p:spPr>
          <a:xfrm>
            <a:off x="323850" y="1308100"/>
            <a:ext cx="8569325" cy="5434013"/>
          </a:xfrm>
        </p:spPr>
        <p:txBody>
          <a:bodyPr/>
          <a:lstStyle/>
          <a:p>
            <a:pPr eaLnBrk="1" hangingPunct="1">
              <a:lnSpc>
                <a:spcPct val="150000"/>
              </a:lnSpc>
            </a:pPr>
            <a:r>
              <a:rPr lang="zh-CN" altLang="en-US">
                <a:solidFill>
                  <a:srgbClr val="FF0000"/>
                </a:solidFill>
              </a:rPr>
              <a:t>用例的粒度</a:t>
            </a:r>
            <a:r>
              <a:rPr lang="zh-CN" altLang="en-US"/>
              <a:t>指的是</a:t>
            </a:r>
            <a:r>
              <a:rPr lang="zh-CN" altLang="en-US">
                <a:solidFill>
                  <a:srgbClr val="FF0000"/>
                </a:solidFill>
              </a:rPr>
              <a:t>用例所包含的系统服务或功能单元的多少</a:t>
            </a:r>
            <a:r>
              <a:rPr lang="zh-CN" altLang="en-US"/>
              <a:t>。用例的粒度越大，用例包含的功能越多，反之则包含的功能越少。</a:t>
            </a:r>
          </a:p>
          <a:p>
            <a:pPr eaLnBrk="1" hangingPunct="1">
              <a:lnSpc>
                <a:spcPct val="150000"/>
              </a:lnSpc>
            </a:pPr>
            <a:r>
              <a:rPr lang="zh-CN" altLang="en-US"/>
              <a:t>如果用例的粒度很小，得到的用例数就会太多。反之，如果用例的粒度很大，那么得到的用例数就会很少。</a:t>
            </a:r>
            <a:endParaRPr lang="zh-CN" altLang="zh-CN"/>
          </a:p>
          <a:p>
            <a:pPr eaLnBrk="1" hangingPunct="1">
              <a:lnSpc>
                <a:spcPct val="150000"/>
              </a:lnSpc>
            </a:pPr>
            <a:r>
              <a:rPr lang="zh-CN" altLang="en-US"/>
              <a:t>如果用例数目过多会造成用例模型过大和引入设计困难大大提高。如果用例数目过少会造成用例的粒度太大，不便于进一步的充分分析。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blinds(horizontal)">
                                      <p:cBhvr>
                                        <p:cTn id="12" dur="500"/>
                                        <p:tgtEl>
                                          <p:spTgt spid="174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Effect transition="in" filter="blinds(horizontal)">
                                      <p:cBhvr>
                                        <p:cTn id="17" dur="500"/>
                                        <p:tgtEl>
                                          <p:spTgt spid="174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09158B0-2E96-4BB5-8293-7634FE18FFF4}"/>
              </a:ext>
            </a:extLst>
          </p:cNvPr>
          <p:cNvSpPr>
            <a:spLocks noGrp="1" noChangeArrowheads="1"/>
          </p:cNvSpPr>
          <p:nvPr>
            <p:ph type="title"/>
          </p:nvPr>
        </p:nvSpPr>
        <p:spPr/>
        <p:txBody>
          <a:bodyPr/>
          <a:lstStyle/>
          <a:p>
            <a:pPr eaLnBrk="1" hangingPunct="1">
              <a:defRPr/>
            </a:pPr>
            <a:r>
              <a:rPr lang="en-US" altLang="zh-CN" dirty="0">
                <a:solidFill>
                  <a:schemeClr val="bg1"/>
                </a:solidFill>
              </a:rPr>
              <a:t>2. </a:t>
            </a:r>
            <a:r>
              <a:rPr lang="zh-CN" altLang="en-US" dirty="0">
                <a:solidFill>
                  <a:schemeClr val="bg1"/>
                </a:solidFill>
              </a:rPr>
              <a:t>用例的粒度</a:t>
            </a:r>
          </a:p>
        </p:txBody>
      </p:sp>
      <p:sp>
        <p:nvSpPr>
          <p:cNvPr id="180227" name="Rectangle 3">
            <a:extLst>
              <a:ext uri="{FF2B5EF4-FFF2-40B4-BE49-F238E27FC236}">
                <a16:creationId xmlns:a16="http://schemas.microsoft.com/office/drawing/2014/main" id="{D4F1AA34-1382-4F5E-A865-52C3F40B8B30}"/>
              </a:ext>
            </a:extLst>
          </p:cNvPr>
          <p:cNvSpPr>
            <a:spLocks noGrp="1" noChangeArrowheads="1"/>
          </p:cNvSpPr>
          <p:nvPr>
            <p:ph idx="1"/>
          </p:nvPr>
        </p:nvSpPr>
        <p:spPr>
          <a:xfrm>
            <a:off x="457200" y="949325"/>
            <a:ext cx="8229600" cy="5792788"/>
          </a:xfrm>
        </p:spPr>
        <p:txBody>
          <a:bodyPr rtlCol="0">
            <a:normAutofit/>
          </a:bodyPr>
          <a:lstStyle/>
          <a:p>
            <a:pPr algn="just" eaLnBrk="1" fontAlgn="auto" hangingPunct="1">
              <a:spcBef>
                <a:spcPct val="0"/>
              </a:spcBef>
              <a:spcAft>
                <a:spcPts val="0"/>
              </a:spcAft>
              <a:buFontTx/>
              <a:buChar char="•"/>
              <a:defRPr/>
            </a:pPr>
            <a:r>
              <a:rPr lang="zh-CN" altLang="en-US" sz="2000" dirty="0"/>
              <a:t>比如：网站后台管理系统中的会员信息维护用例，管理员需要进行添加会员信息、修改会员信息、删除会员信息等操作。</a:t>
            </a:r>
          </a:p>
          <a:p>
            <a:pPr algn="just" eaLnBrk="1" fontAlgn="auto" hangingPunct="1">
              <a:spcBef>
                <a:spcPct val="0"/>
              </a:spcBef>
              <a:spcAft>
                <a:spcPts val="0"/>
              </a:spcAft>
              <a:buFontTx/>
              <a:buChar char="•"/>
              <a:defRPr/>
            </a:pPr>
            <a:endParaRPr lang="zh-CN" altLang="en-US" sz="2000" dirty="0"/>
          </a:p>
          <a:p>
            <a:pPr algn="just" eaLnBrk="1" fontAlgn="auto" hangingPunct="1">
              <a:spcBef>
                <a:spcPct val="0"/>
              </a:spcBef>
              <a:spcAft>
                <a:spcPts val="0"/>
              </a:spcAft>
              <a:buFontTx/>
              <a:buChar char="•"/>
              <a:defRPr/>
            </a:pPr>
            <a:endParaRPr lang="en-US" altLang="zh-CN" sz="2000" dirty="0"/>
          </a:p>
          <a:p>
            <a:pPr algn="just" eaLnBrk="1" fontAlgn="auto" hangingPunct="1">
              <a:spcBef>
                <a:spcPct val="0"/>
              </a:spcBef>
              <a:spcAft>
                <a:spcPts val="0"/>
              </a:spcAft>
              <a:buFontTx/>
              <a:buChar char="•"/>
              <a:defRPr/>
            </a:pPr>
            <a:endParaRPr lang="en-US" altLang="zh-CN" sz="2000" dirty="0"/>
          </a:p>
          <a:p>
            <a:pPr algn="just" eaLnBrk="1" fontAlgn="auto" hangingPunct="1">
              <a:spcBef>
                <a:spcPct val="0"/>
              </a:spcBef>
              <a:spcAft>
                <a:spcPts val="0"/>
              </a:spcAft>
              <a:buFontTx/>
              <a:buChar char="•"/>
              <a:defRPr/>
            </a:pPr>
            <a:endParaRPr lang="zh-CN" altLang="en-US" sz="2000" dirty="0"/>
          </a:p>
          <a:p>
            <a:pPr algn="just" eaLnBrk="1" fontAlgn="auto" hangingPunct="1">
              <a:spcBef>
                <a:spcPct val="0"/>
              </a:spcBef>
              <a:spcAft>
                <a:spcPts val="0"/>
              </a:spcAft>
              <a:buFontTx/>
              <a:buChar char="•"/>
              <a:defRPr/>
            </a:pPr>
            <a:endParaRPr lang="zh-CN" altLang="en-US" sz="2000" dirty="0"/>
          </a:p>
          <a:p>
            <a:pPr marL="0" indent="0" algn="just" eaLnBrk="1" fontAlgn="auto" hangingPunct="1">
              <a:spcBef>
                <a:spcPct val="0"/>
              </a:spcBef>
              <a:spcAft>
                <a:spcPts val="0"/>
              </a:spcAft>
              <a:buFont typeface="Arial" pitchFamily="34" charset="0"/>
              <a:buNone/>
              <a:defRPr/>
            </a:pPr>
            <a:endParaRPr lang="zh-CN" altLang="en-US" sz="2000" dirty="0"/>
          </a:p>
          <a:p>
            <a:pPr algn="just" eaLnBrk="1" fontAlgn="auto" hangingPunct="1">
              <a:spcBef>
                <a:spcPct val="0"/>
              </a:spcBef>
              <a:spcAft>
                <a:spcPts val="0"/>
              </a:spcAft>
              <a:defRPr/>
            </a:pPr>
            <a:r>
              <a:rPr lang="zh-CN" altLang="en-US" sz="2000" dirty="0"/>
              <a:t>还可以根据具体的操作把它抽象成</a:t>
            </a:r>
            <a:r>
              <a:rPr lang="en-US" altLang="zh-CN" sz="2000" dirty="0"/>
              <a:t>3</a:t>
            </a:r>
            <a:r>
              <a:rPr lang="zh-CN" altLang="en-US" sz="2000" dirty="0"/>
              <a:t>个用例，它展示的系统需求和单个用例是完全一样的。</a:t>
            </a:r>
          </a:p>
          <a:p>
            <a:pPr algn="just" eaLnBrk="1" fontAlgn="auto" hangingPunct="1">
              <a:spcBef>
                <a:spcPct val="0"/>
              </a:spcBef>
              <a:spcAft>
                <a:spcPts val="0"/>
              </a:spcAft>
              <a:buFontTx/>
              <a:buChar char="•"/>
              <a:defRPr/>
            </a:pPr>
            <a:endParaRPr lang="zh-CN" altLang="en-US" sz="2000" dirty="0"/>
          </a:p>
          <a:p>
            <a:pPr algn="just" eaLnBrk="1" fontAlgn="auto" hangingPunct="1">
              <a:spcBef>
                <a:spcPct val="0"/>
              </a:spcBef>
              <a:spcAft>
                <a:spcPts val="0"/>
              </a:spcAft>
              <a:buFontTx/>
              <a:buChar char="•"/>
              <a:defRPr/>
            </a:pPr>
            <a:endParaRPr lang="zh-CN" altLang="en-US" dirty="0"/>
          </a:p>
          <a:p>
            <a:pPr eaLnBrk="1" fontAlgn="auto" hangingPunct="1">
              <a:spcAft>
                <a:spcPts val="0"/>
              </a:spcAft>
              <a:defRPr/>
            </a:pPr>
            <a:endParaRPr lang="en-US" altLang="zh-CN" dirty="0"/>
          </a:p>
        </p:txBody>
      </p:sp>
      <p:pic>
        <p:nvPicPr>
          <p:cNvPr id="180228" name="Picture 4">
            <a:extLst>
              <a:ext uri="{FF2B5EF4-FFF2-40B4-BE49-F238E27FC236}">
                <a16:creationId xmlns:a16="http://schemas.microsoft.com/office/drawing/2014/main" id="{D64BA1D1-6AAE-4280-ABD4-5BD37C6D7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773238"/>
            <a:ext cx="4321175"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29" name="Picture 5">
            <a:extLst>
              <a:ext uri="{FF2B5EF4-FFF2-40B4-BE49-F238E27FC236}">
                <a16:creationId xmlns:a16="http://schemas.microsoft.com/office/drawing/2014/main" id="{F79FFDA8-020A-4096-88F8-8B52447E2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149725"/>
            <a:ext cx="54006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0228"/>
                                        </p:tgtEl>
                                        <p:attrNameLst>
                                          <p:attrName>style.visibility</p:attrName>
                                        </p:attrNameLst>
                                      </p:cBhvr>
                                      <p:to>
                                        <p:strVal val="visible"/>
                                      </p:to>
                                    </p:set>
                                    <p:animEffect transition="in" filter="blinds(horizontal)">
                                      <p:cBhvr>
                                        <p:cTn id="7" dur="500"/>
                                        <p:tgtEl>
                                          <p:spTgt spid="180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0227">
                                            <p:txEl>
                                              <p:pRg st="7" end="7"/>
                                            </p:txEl>
                                          </p:spTgt>
                                        </p:tgtEl>
                                        <p:attrNameLst>
                                          <p:attrName>style.visibility</p:attrName>
                                        </p:attrNameLst>
                                      </p:cBhvr>
                                      <p:to>
                                        <p:strVal val="visible"/>
                                      </p:to>
                                    </p:set>
                                    <p:animEffect transition="in" filter="blinds(horizontal)">
                                      <p:cBhvr>
                                        <p:cTn id="12" dur="500"/>
                                        <p:tgtEl>
                                          <p:spTgt spid="18022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0229"/>
                                        </p:tgtEl>
                                        <p:attrNameLst>
                                          <p:attrName>style.visibility</p:attrName>
                                        </p:attrNameLst>
                                      </p:cBhvr>
                                      <p:to>
                                        <p:strVal val="visible"/>
                                      </p:to>
                                    </p:set>
                                    <p:animEffect transition="in" filter="blinds(horizontal)">
                                      <p:cBhvr>
                                        <p:cTn id="17" dur="500"/>
                                        <p:tgtEl>
                                          <p:spTgt spid="18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09D3F66-973F-4CE9-A10D-72F7885BE24F}"/>
              </a:ext>
            </a:extLst>
          </p:cNvPr>
          <p:cNvSpPr>
            <a:spLocks noGrp="1" noChangeArrowheads="1"/>
          </p:cNvSpPr>
          <p:nvPr>
            <p:ph type="title"/>
          </p:nvPr>
        </p:nvSpPr>
        <p:spPr/>
        <p:txBody>
          <a:bodyPr/>
          <a:lstStyle/>
          <a:p>
            <a:pPr eaLnBrk="1" hangingPunct="1">
              <a:defRPr/>
            </a:pPr>
            <a:r>
              <a:rPr lang="en-US" altLang="zh-CN" dirty="0"/>
              <a:t>2. </a:t>
            </a:r>
            <a:r>
              <a:rPr lang="zh-CN" altLang="en-US" dirty="0"/>
              <a:t>用例的粒度</a:t>
            </a:r>
          </a:p>
        </p:txBody>
      </p:sp>
      <p:sp>
        <p:nvSpPr>
          <p:cNvPr id="58371" name="Rectangle 3">
            <a:extLst>
              <a:ext uri="{FF2B5EF4-FFF2-40B4-BE49-F238E27FC236}">
                <a16:creationId xmlns:a16="http://schemas.microsoft.com/office/drawing/2014/main" id="{C1A506F1-DF7F-47DF-96E1-4D7313FE59E4}"/>
              </a:ext>
            </a:extLst>
          </p:cNvPr>
          <p:cNvSpPr>
            <a:spLocks noGrp="1" noChangeArrowheads="1"/>
          </p:cNvSpPr>
          <p:nvPr>
            <p:ph idx="1"/>
          </p:nvPr>
        </p:nvSpPr>
        <p:spPr/>
        <p:txBody>
          <a:bodyPr/>
          <a:lstStyle/>
          <a:p>
            <a:pPr eaLnBrk="1" hangingPunct="1">
              <a:lnSpc>
                <a:spcPct val="150000"/>
              </a:lnSpc>
            </a:pPr>
            <a:r>
              <a:rPr lang="zh-CN" altLang="en-US"/>
              <a:t>在确定用例粒度时应该根据每个系统的具体情况，具体问题具体分析，在</a:t>
            </a:r>
            <a:r>
              <a:rPr lang="zh-CN" altLang="en-US">
                <a:solidFill>
                  <a:srgbClr val="FF0000"/>
                </a:solidFill>
              </a:rPr>
              <a:t>尽可能保证整个用例模型的易理解性的前提下决定用例的大小和数目</a:t>
            </a:r>
            <a:r>
              <a:rPr lang="zh-CN" altLang="en-US"/>
              <a: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A770257-081C-411F-9767-0103D1F5585B}"/>
              </a:ext>
            </a:extLst>
          </p:cNvPr>
          <p:cNvSpPr>
            <a:spLocks noGrp="1" noChangeArrowheads="1"/>
          </p:cNvSpPr>
          <p:nvPr>
            <p:ph type="title"/>
          </p:nvPr>
        </p:nvSpPr>
        <p:spPr/>
        <p:txBody>
          <a:bodyPr/>
          <a:lstStyle/>
          <a:p>
            <a:pPr eaLnBrk="1" hangingPunct="1">
              <a:defRPr/>
            </a:pPr>
            <a:r>
              <a:rPr lang="en-US" altLang="zh-CN" dirty="0"/>
              <a:t>3. </a:t>
            </a:r>
            <a:r>
              <a:rPr lang="zh-CN" altLang="en-US" dirty="0"/>
              <a:t>用例规约</a:t>
            </a:r>
          </a:p>
        </p:txBody>
      </p:sp>
      <p:sp>
        <p:nvSpPr>
          <p:cNvPr id="176131" name="Rectangle 3">
            <a:extLst>
              <a:ext uri="{FF2B5EF4-FFF2-40B4-BE49-F238E27FC236}">
                <a16:creationId xmlns:a16="http://schemas.microsoft.com/office/drawing/2014/main" id="{C521BD7C-6473-4672-9CBC-CFAD37536633}"/>
              </a:ext>
            </a:extLst>
          </p:cNvPr>
          <p:cNvSpPr>
            <a:spLocks noGrp="1" noChangeArrowheads="1"/>
          </p:cNvSpPr>
          <p:nvPr>
            <p:ph idx="1"/>
          </p:nvPr>
        </p:nvSpPr>
        <p:spPr>
          <a:xfrm>
            <a:off x="457200" y="1268413"/>
            <a:ext cx="8229600" cy="5329237"/>
          </a:xfrm>
        </p:spPr>
        <p:txBody>
          <a:bodyPr/>
          <a:lstStyle/>
          <a:p>
            <a:pPr eaLnBrk="1" hangingPunct="1">
              <a:lnSpc>
                <a:spcPct val="150000"/>
              </a:lnSpc>
            </a:pPr>
            <a:r>
              <a:rPr lang="zh-CN" altLang="en-US"/>
              <a:t>用例图只是从总体上大致描述了系统所提供的各种服务，让用户对系统有一个总体的认识。</a:t>
            </a:r>
          </a:p>
          <a:p>
            <a:pPr eaLnBrk="1" hangingPunct="1">
              <a:lnSpc>
                <a:spcPct val="150000"/>
              </a:lnSpc>
            </a:pPr>
            <a:r>
              <a:rPr lang="zh-CN" altLang="en-US"/>
              <a:t>对于每一个用例，我们还</a:t>
            </a:r>
            <a:r>
              <a:rPr lang="zh-CN" altLang="en-US">
                <a:solidFill>
                  <a:srgbClr val="FF0000"/>
                </a:solidFill>
              </a:rPr>
              <a:t>需要有详细的描述信息，以便让别人对于整个系统有一个更加详细的了解</a:t>
            </a:r>
            <a:r>
              <a:rPr lang="zh-CN" altLang="en-US"/>
              <a:t>，这些信息包含在用例规约之中。</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2" dur="500"/>
                                        <p:tgtEl>
                                          <p:spTgt spid="176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737753B-5B26-4859-B0E8-899EF155A22C}"/>
              </a:ext>
            </a:extLst>
          </p:cNvPr>
          <p:cNvSpPr>
            <a:spLocks noGrp="1" noChangeArrowheads="1"/>
          </p:cNvSpPr>
          <p:nvPr>
            <p:ph type="title"/>
          </p:nvPr>
        </p:nvSpPr>
        <p:spPr/>
        <p:txBody>
          <a:bodyPr/>
          <a:lstStyle/>
          <a:p>
            <a:pPr eaLnBrk="1" hangingPunct="1">
              <a:defRPr/>
            </a:pPr>
            <a:r>
              <a:rPr lang="en-US" altLang="zh-CN" dirty="0"/>
              <a:t>3. </a:t>
            </a:r>
            <a:r>
              <a:rPr lang="zh-CN" altLang="en-US" dirty="0"/>
              <a:t>用例规约</a:t>
            </a:r>
          </a:p>
        </p:txBody>
      </p:sp>
      <p:sp>
        <p:nvSpPr>
          <p:cNvPr id="222211" name="Rectangle 3">
            <a:extLst>
              <a:ext uri="{FF2B5EF4-FFF2-40B4-BE49-F238E27FC236}">
                <a16:creationId xmlns:a16="http://schemas.microsoft.com/office/drawing/2014/main" id="{4DB26048-6523-44C2-A838-FD82EDCF03AE}"/>
              </a:ext>
            </a:extLst>
          </p:cNvPr>
          <p:cNvSpPr>
            <a:spLocks noGrp="1" noChangeArrowheads="1"/>
          </p:cNvSpPr>
          <p:nvPr>
            <p:ph idx="1"/>
          </p:nvPr>
        </p:nvSpPr>
        <p:spPr/>
        <p:txBody>
          <a:bodyPr/>
          <a:lstStyle/>
          <a:p>
            <a:pPr eaLnBrk="1" hangingPunct="1">
              <a:lnSpc>
                <a:spcPct val="150000"/>
              </a:lnSpc>
            </a:pPr>
            <a:r>
              <a:rPr lang="zh-CN" altLang="en-US"/>
              <a:t>用例规约基本上用文本方式来表述，可能造成有些问题难以表达清楚。</a:t>
            </a:r>
          </a:p>
          <a:p>
            <a:pPr eaLnBrk="1" hangingPunct="1">
              <a:lnSpc>
                <a:spcPct val="150000"/>
              </a:lnSpc>
            </a:pPr>
            <a:r>
              <a:rPr lang="zh-CN" altLang="en-US"/>
              <a:t>为了更加清楚地描述事件流，往往需要配以其他图形（如序列图、活动图、状态图等）来描述。</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7" dur="500"/>
                                        <p:tgtEl>
                                          <p:spTgt spid="222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B0CF6CD-CF1D-4E23-9B7C-26BF8945DFF1}"/>
              </a:ext>
            </a:extLst>
          </p:cNvPr>
          <p:cNvSpPr>
            <a:spLocks noGrp="1" noChangeArrowheads="1"/>
          </p:cNvSpPr>
          <p:nvPr>
            <p:ph type="title"/>
          </p:nvPr>
        </p:nvSpPr>
        <p:spPr/>
        <p:txBody>
          <a:bodyPr/>
          <a:lstStyle/>
          <a:p>
            <a:pPr eaLnBrk="1" hangingPunct="1">
              <a:defRPr/>
            </a:pPr>
            <a:r>
              <a:rPr lang="en-US" altLang="zh-CN" sz="3200">
                <a:solidFill>
                  <a:schemeClr val="bg1"/>
                </a:solidFill>
              </a:rPr>
              <a:t>3. </a:t>
            </a:r>
            <a:r>
              <a:rPr lang="zh-CN" altLang="en-US" sz="3200">
                <a:solidFill>
                  <a:schemeClr val="bg1"/>
                </a:solidFill>
              </a:rPr>
              <a:t>用例规约</a:t>
            </a:r>
          </a:p>
        </p:txBody>
      </p:sp>
      <p:sp>
        <p:nvSpPr>
          <p:cNvPr id="61443" name="Rectangle 4">
            <a:extLst>
              <a:ext uri="{FF2B5EF4-FFF2-40B4-BE49-F238E27FC236}">
                <a16:creationId xmlns:a16="http://schemas.microsoft.com/office/drawing/2014/main" id="{329CEB50-A1F2-4540-AAD3-3CA612305E14}"/>
              </a:ext>
            </a:extLst>
          </p:cNvPr>
          <p:cNvSpPr>
            <a:spLocks noChangeArrowheads="1"/>
          </p:cNvSpPr>
          <p:nvPr/>
        </p:nvSpPr>
        <p:spPr bwMode="auto">
          <a:xfrm>
            <a:off x="0" y="273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61444" name="Rectangle 6">
            <a:extLst>
              <a:ext uri="{FF2B5EF4-FFF2-40B4-BE49-F238E27FC236}">
                <a16:creationId xmlns:a16="http://schemas.microsoft.com/office/drawing/2014/main" id="{CB8E0A60-1BB9-4F66-9B49-D7096B51A6C4}"/>
              </a:ext>
            </a:extLst>
          </p:cNvPr>
          <p:cNvSpPr>
            <a:spLocks noChangeArrowheads="1"/>
          </p:cNvSpPr>
          <p:nvPr/>
        </p:nvSpPr>
        <p:spPr bwMode="auto">
          <a:xfrm>
            <a:off x="0" y="1038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61445" name="Rectangle 7">
            <a:extLst>
              <a:ext uri="{FF2B5EF4-FFF2-40B4-BE49-F238E27FC236}">
                <a16:creationId xmlns:a16="http://schemas.microsoft.com/office/drawing/2014/main" id="{D600742A-C69B-439B-BE25-427755DB251C}"/>
              </a:ext>
            </a:extLst>
          </p:cNvPr>
          <p:cNvSpPr>
            <a:spLocks noChangeArrowheads="1"/>
          </p:cNvSpPr>
          <p:nvPr/>
        </p:nvSpPr>
        <p:spPr bwMode="auto">
          <a:xfrm>
            <a:off x="0" y="2700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61446" name="Rectangle 8">
            <a:extLst>
              <a:ext uri="{FF2B5EF4-FFF2-40B4-BE49-F238E27FC236}">
                <a16:creationId xmlns:a16="http://schemas.microsoft.com/office/drawing/2014/main" id="{26EAD9EF-3437-4356-8733-624C3B985596}"/>
              </a:ext>
            </a:extLst>
          </p:cNvPr>
          <p:cNvSpPr>
            <a:spLocks noChangeArrowheads="1"/>
          </p:cNvSpPr>
          <p:nvPr/>
        </p:nvSpPr>
        <p:spPr bwMode="auto">
          <a:xfrm>
            <a:off x="0" y="129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61447" name="Rectangle 9">
            <a:extLst>
              <a:ext uri="{FF2B5EF4-FFF2-40B4-BE49-F238E27FC236}">
                <a16:creationId xmlns:a16="http://schemas.microsoft.com/office/drawing/2014/main" id="{2288C047-DD9B-4E51-9976-636CF6E0B71C}"/>
              </a:ext>
            </a:extLst>
          </p:cNvPr>
          <p:cNvSpPr>
            <a:spLocks noChangeArrowheads="1"/>
          </p:cNvSpPr>
          <p:nvPr/>
        </p:nvSpPr>
        <p:spPr bwMode="auto">
          <a:xfrm>
            <a:off x="0" y="129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61448" name="Rectangle 10">
            <a:extLst>
              <a:ext uri="{FF2B5EF4-FFF2-40B4-BE49-F238E27FC236}">
                <a16:creationId xmlns:a16="http://schemas.microsoft.com/office/drawing/2014/main" id="{84766736-F8CF-4A2C-9AD4-E3119E90BD8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pic>
        <p:nvPicPr>
          <p:cNvPr id="61449" name="Picture 11">
            <a:extLst>
              <a:ext uri="{FF2B5EF4-FFF2-40B4-BE49-F238E27FC236}">
                <a16:creationId xmlns:a16="http://schemas.microsoft.com/office/drawing/2014/main" id="{232EC7D2-EA93-4E58-A97D-C043657B1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0"/>
            <a:ext cx="7229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11F7C00-F754-408C-8876-8C652223D52D}"/>
              </a:ext>
            </a:extLst>
          </p:cNvPr>
          <p:cNvSpPr>
            <a:spLocks noGrp="1" noChangeArrowheads="1"/>
          </p:cNvSpPr>
          <p:nvPr>
            <p:ph type="title"/>
          </p:nvPr>
        </p:nvSpPr>
        <p:spPr/>
        <p:txBody>
          <a:bodyPr/>
          <a:lstStyle/>
          <a:p>
            <a:pPr eaLnBrk="1" hangingPunct="1">
              <a:defRPr/>
            </a:pPr>
            <a:r>
              <a:rPr lang="zh-CN" altLang="en-US"/>
              <a:t>关联</a:t>
            </a:r>
          </a:p>
        </p:txBody>
      </p:sp>
      <p:sp>
        <p:nvSpPr>
          <p:cNvPr id="181251" name="Rectangle 3">
            <a:extLst>
              <a:ext uri="{FF2B5EF4-FFF2-40B4-BE49-F238E27FC236}">
                <a16:creationId xmlns:a16="http://schemas.microsoft.com/office/drawing/2014/main" id="{03716AF1-ADF3-4A22-BE43-585A13349F62}"/>
              </a:ext>
            </a:extLst>
          </p:cNvPr>
          <p:cNvSpPr>
            <a:spLocks noGrp="1" noChangeArrowheads="1"/>
          </p:cNvSpPr>
          <p:nvPr>
            <p:ph idx="1"/>
          </p:nvPr>
        </p:nvSpPr>
        <p:spPr>
          <a:xfrm>
            <a:off x="684213" y="1412875"/>
            <a:ext cx="7772400" cy="4114800"/>
          </a:xfrm>
        </p:spPr>
        <p:txBody>
          <a:bodyPr/>
          <a:lstStyle/>
          <a:p>
            <a:pPr eaLnBrk="1" hangingPunct="1">
              <a:lnSpc>
                <a:spcPct val="150000"/>
              </a:lnSpc>
            </a:pPr>
            <a:r>
              <a:rPr lang="zh-CN" altLang="en-US"/>
              <a:t>为了减少模型维护的工作量、保证用例模型的可维护性和一致性，可以在用例之间抽象出包含、扩展和泛化这几种关系。</a:t>
            </a:r>
          </a:p>
          <a:p>
            <a:pPr eaLnBrk="1" hangingPunct="1">
              <a:lnSpc>
                <a:spcPct val="150000"/>
              </a:lnSpc>
            </a:pPr>
            <a:r>
              <a:rPr lang="zh-CN" altLang="en-US"/>
              <a:t>这几种关系都是从现有的用例中抽取出公共信息，再通过不同的方法来重用这部分公共信息。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2" dur="500"/>
                                        <p:tgtEl>
                                          <p:spTgt spid="181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D12C221-D70C-4E70-B0B6-D6D8A49E696B}"/>
              </a:ext>
            </a:extLst>
          </p:cNvPr>
          <p:cNvSpPr>
            <a:spLocks noGrp="1" noChangeArrowheads="1"/>
          </p:cNvSpPr>
          <p:nvPr>
            <p:ph type="title"/>
          </p:nvPr>
        </p:nvSpPr>
        <p:spPr/>
        <p:txBody>
          <a:bodyPr/>
          <a:lstStyle/>
          <a:p>
            <a:pPr eaLnBrk="1" hangingPunct="1">
              <a:defRPr/>
            </a:pPr>
            <a:r>
              <a:rPr lang="en-US" altLang="zh-CN" dirty="0"/>
              <a:t>1. </a:t>
            </a:r>
            <a:r>
              <a:rPr lang="zh-CN" altLang="en-US" dirty="0"/>
              <a:t>包含关系</a:t>
            </a:r>
          </a:p>
        </p:txBody>
      </p:sp>
      <p:sp>
        <p:nvSpPr>
          <p:cNvPr id="182275" name="Rectangle 3">
            <a:extLst>
              <a:ext uri="{FF2B5EF4-FFF2-40B4-BE49-F238E27FC236}">
                <a16:creationId xmlns:a16="http://schemas.microsoft.com/office/drawing/2014/main" id="{BA7ADEF2-4A10-419D-80D0-3A6B7E85E674}"/>
              </a:ext>
            </a:extLst>
          </p:cNvPr>
          <p:cNvSpPr>
            <a:spLocks noGrp="1" noChangeArrowheads="1"/>
          </p:cNvSpPr>
          <p:nvPr>
            <p:ph idx="1"/>
          </p:nvPr>
        </p:nvSpPr>
        <p:spPr>
          <a:xfrm>
            <a:off x="457200" y="1235075"/>
            <a:ext cx="8229600" cy="5434013"/>
          </a:xfrm>
        </p:spPr>
        <p:txBody>
          <a:bodyPr/>
          <a:lstStyle/>
          <a:p>
            <a:pPr eaLnBrk="1" hangingPunct="1">
              <a:lnSpc>
                <a:spcPct val="150000"/>
              </a:lnSpc>
            </a:pPr>
            <a:r>
              <a:rPr lang="zh-CN" altLang="en-US">
                <a:solidFill>
                  <a:srgbClr val="FF0000"/>
                </a:solidFill>
              </a:rPr>
              <a:t>包含关系</a:t>
            </a:r>
            <a:r>
              <a:rPr lang="zh-CN" altLang="en-US"/>
              <a:t>指用例可以</a:t>
            </a:r>
            <a:r>
              <a:rPr lang="zh-CN" altLang="en-US">
                <a:solidFill>
                  <a:srgbClr val="FF0000"/>
                </a:solidFill>
              </a:rPr>
              <a:t>简单地包含其他用例具有的行为</a:t>
            </a:r>
            <a:r>
              <a:rPr lang="zh-CN" altLang="en-US"/>
              <a:t>，并把它所包含的用例行为作为自身行为的一部分。</a:t>
            </a:r>
          </a:p>
          <a:p>
            <a:pPr eaLnBrk="1" hangingPunct="1">
              <a:lnSpc>
                <a:spcPct val="150000"/>
              </a:lnSpc>
            </a:pPr>
            <a:r>
              <a:rPr lang="zh-CN" altLang="en-US"/>
              <a:t>在</a:t>
            </a:r>
            <a:r>
              <a:rPr lang="en-US" altLang="zh-CN"/>
              <a:t>UML</a:t>
            </a:r>
            <a:r>
              <a:rPr lang="zh-CN" altLang="en-US"/>
              <a:t>中，包含关系是通过</a:t>
            </a:r>
            <a:r>
              <a:rPr lang="zh-CN" altLang="en-US">
                <a:solidFill>
                  <a:srgbClr val="FF0000"/>
                </a:solidFill>
              </a:rPr>
              <a:t>带箭头的虚线段加</a:t>
            </a:r>
            <a:r>
              <a:rPr lang="en-US" altLang="zh-CN">
                <a:solidFill>
                  <a:srgbClr val="FF0000"/>
                </a:solidFill>
              </a:rPr>
              <a:t>&lt;&lt;include&gt;&gt;</a:t>
            </a:r>
            <a:r>
              <a:rPr lang="zh-CN" altLang="en-US"/>
              <a:t>字样来表示，箭头由基础用例</a:t>
            </a:r>
            <a:r>
              <a:rPr lang="en-US" altLang="zh-CN"/>
              <a:t>(Base)</a:t>
            </a:r>
            <a:r>
              <a:rPr lang="zh-CN" altLang="en-US"/>
              <a:t>指向被包含用例</a:t>
            </a:r>
            <a:r>
              <a:rPr lang="en-US" altLang="zh-CN"/>
              <a:t>(Inclusion)</a:t>
            </a:r>
            <a:r>
              <a:rPr lang="zh-CN" altLang="en-US"/>
              <a:t>。</a:t>
            </a:r>
          </a:p>
        </p:txBody>
      </p:sp>
      <p:pic>
        <p:nvPicPr>
          <p:cNvPr id="182276" name="Picture 4">
            <a:extLst>
              <a:ext uri="{FF2B5EF4-FFF2-40B4-BE49-F238E27FC236}">
                <a16:creationId xmlns:a16="http://schemas.microsoft.com/office/drawing/2014/main" id="{2971C7DB-89B5-4DBF-9BCE-D3F643912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221163"/>
            <a:ext cx="5472112"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2276"/>
                                        </p:tgtEl>
                                        <p:attrNameLst>
                                          <p:attrName>style.visibility</p:attrName>
                                        </p:attrNameLst>
                                      </p:cBhvr>
                                      <p:to>
                                        <p:strVal val="visible"/>
                                      </p:to>
                                    </p:set>
                                    <p:animEffect transition="in" filter="blinds(horizontal)">
                                      <p:cBhvr>
                                        <p:cTn id="17"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172731">
            <a:extLst>
              <a:ext uri="{FF2B5EF4-FFF2-40B4-BE49-F238E27FC236}">
                <a16:creationId xmlns:a16="http://schemas.microsoft.com/office/drawing/2014/main" id="{C86FDB47-56CB-4203-B0AA-9E5D6857164A}"/>
              </a:ext>
            </a:extLst>
          </p:cNvPr>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685800" y="1700213"/>
            <a:ext cx="7162800" cy="5157787"/>
          </a:xfrm>
        </p:spPr>
      </p:pic>
      <p:sp>
        <p:nvSpPr>
          <p:cNvPr id="2037764" name="Rectangle 4">
            <a:extLst>
              <a:ext uri="{FF2B5EF4-FFF2-40B4-BE49-F238E27FC236}">
                <a16:creationId xmlns:a16="http://schemas.microsoft.com/office/drawing/2014/main" id="{6ABB4ECC-3C07-4D05-BD39-53C1A49DBD4A}"/>
              </a:ext>
            </a:extLst>
          </p:cNvPr>
          <p:cNvSpPr>
            <a:spLocks noChangeArrowheads="1"/>
          </p:cNvSpPr>
          <p:nvPr/>
        </p:nvSpPr>
        <p:spPr bwMode="auto">
          <a:xfrm>
            <a:off x="533400" y="685800"/>
            <a:ext cx="6781800" cy="420688"/>
          </a:xfrm>
          <a:prstGeom prst="rect">
            <a:avLst/>
          </a:prstGeom>
          <a:noFill/>
          <a:ln w="9525">
            <a:noFill/>
            <a:miter lim="800000"/>
            <a:headEnd/>
            <a:tailEnd/>
          </a:ln>
          <a:effectLst/>
        </p:spPr>
        <p:txBody>
          <a:bodyPr>
            <a:spAutoFit/>
          </a:bodyPr>
          <a:lstStyle/>
          <a:p>
            <a:pPr eaLnBrk="1" hangingPunct="1">
              <a:lnSpc>
                <a:spcPct val="90000"/>
              </a:lnSpc>
              <a:spcBef>
                <a:spcPct val="50000"/>
              </a:spcBef>
              <a:buClr>
                <a:srgbClr val="660033"/>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统一软件开发过程 </a:t>
            </a:r>
            <a:r>
              <a:rPr kumimoji="1" lang="en-US" altLang="zh-CN">
                <a:solidFill>
                  <a:schemeClr val="tx1"/>
                </a:solidFill>
                <a:effectLst>
                  <a:outerShdw blurRad="38100" dist="38100" dir="2700000" algn="tl">
                    <a:srgbClr val="C0C0C0"/>
                  </a:outerShdw>
                </a:effectLst>
                <a:ea typeface="黑体" pitchFamily="2" charset="-122"/>
              </a:rPr>
              <a:t>RUP (Rational Unified Process)</a:t>
            </a:r>
          </a:p>
        </p:txBody>
      </p:sp>
      <p:sp>
        <p:nvSpPr>
          <p:cNvPr id="9220" name="Rectangle 5">
            <a:extLst>
              <a:ext uri="{FF2B5EF4-FFF2-40B4-BE49-F238E27FC236}">
                <a16:creationId xmlns:a16="http://schemas.microsoft.com/office/drawing/2014/main" id="{A721809A-093A-4FF5-9322-455895BC1A81}"/>
              </a:ext>
            </a:extLst>
          </p:cNvPr>
          <p:cNvSpPr>
            <a:spLocks noChangeArrowheads="1"/>
          </p:cNvSpPr>
          <p:nvPr/>
        </p:nvSpPr>
        <p:spPr bwMode="auto">
          <a:xfrm>
            <a:off x="914400" y="1219200"/>
            <a:ext cx="6705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pPr>
            <a:r>
              <a:rPr kumimoji="1" lang="zh-CN" altLang="en-US" b="1">
                <a:solidFill>
                  <a:srgbClr val="FF3300"/>
                </a:solidFill>
                <a:ea typeface="楷体_GB2312" pitchFamily="49" charset="-122"/>
              </a:rPr>
              <a:t>用例驱动、以体系结构为中心、迭代增量开发</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2A3BA38-4CD3-4792-8163-0FD80B00C228}"/>
              </a:ext>
            </a:extLst>
          </p:cNvPr>
          <p:cNvSpPr>
            <a:spLocks noGrp="1" noChangeArrowheads="1"/>
          </p:cNvSpPr>
          <p:nvPr>
            <p:ph type="title"/>
          </p:nvPr>
        </p:nvSpPr>
        <p:spPr/>
        <p:txBody>
          <a:bodyPr/>
          <a:lstStyle/>
          <a:p>
            <a:pPr eaLnBrk="1" hangingPunct="1">
              <a:defRPr/>
            </a:pPr>
            <a:r>
              <a:rPr lang="en-US" altLang="zh-CN" dirty="0"/>
              <a:t>1. </a:t>
            </a:r>
            <a:r>
              <a:rPr lang="zh-CN" altLang="en-US" dirty="0"/>
              <a:t>包含关系</a:t>
            </a:r>
          </a:p>
        </p:txBody>
      </p:sp>
      <p:sp>
        <p:nvSpPr>
          <p:cNvPr id="183299" name="Rectangle 3">
            <a:extLst>
              <a:ext uri="{FF2B5EF4-FFF2-40B4-BE49-F238E27FC236}">
                <a16:creationId xmlns:a16="http://schemas.microsoft.com/office/drawing/2014/main" id="{C48FC49C-6350-4168-B9DB-4F85FE3C4F09}"/>
              </a:ext>
            </a:extLst>
          </p:cNvPr>
          <p:cNvSpPr>
            <a:spLocks noGrp="1" noChangeArrowheads="1"/>
          </p:cNvSpPr>
          <p:nvPr>
            <p:ph idx="1"/>
          </p:nvPr>
        </p:nvSpPr>
        <p:spPr>
          <a:xfrm>
            <a:off x="457200" y="1452563"/>
            <a:ext cx="8229600" cy="5289550"/>
          </a:xfrm>
        </p:spPr>
        <p:txBody>
          <a:bodyPr/>
          <a:lstStyle/>
          <a:p>
            <a:pPr eaLnBrk="1" hangingPunct="1">
              <a:lnSpc>
                <a:spcPct val="150000"/>
              </a:lnSpc>
            </a:pPr>
            <a:r>
              <a:rPr lang="zh-CN" altLang="en-US">
                <a:solidFill>
                  <a:srgbClr val="FF0000"/>
                </a:solidFill>
              </a:rPr>
              <a:t>包含关系</a:t>
            </a:r>
            <a:r>
              <a:rPr lang="zh-CN" altLang="en-US"/>
              <a:t>代表着基础用例会用到被包含用例，具体的讲就是</a:t>
            </a:r>
            <a:r>
              <a:rPr lang="zh-CN" altLang="en-US">
                <a:solidFill>
                  <a:srgbClr val="FF0000"/>
                </a:solidFill>
              </a:rPr>
              <a:t>将被包含用例的事件流插入到基础用例的事件流中</a:t>
            </a:r>
            <a:r>
              <a:rPr lang="zh-CN" altLang="en-US"/>
              <a:t>。</a:t>
            </a:r>
          </a:p>
          <a:p>
            <a:pPr eaLnBrk="1" hangingPunct="1">
              <a:lnSpc>
                <a:spcPct val="150000"/>
              </a:lnSpc>
            </a:pPr>
            <a:r>
              <a:rPr lang="zh-CN" altLang="en-US"/>
              <a:t>需要注意的是，包含关系是</a:t>
            </a:r>
            <a:r>
              <a:rPr lang="en-US" altLang="zh-CN"/>
              <a:t>UML1.3</a:t>
            </a:r>
            <a:r>
              <a:rPr lang="zh-CN" altLang="en-US"/>
              <a:t>中的表述，在</a:t>
            </a:r>
            <a:r>
              <a:rPr lang="en-US" altLang="zh-CN"/>
              <a:t>UML1.1</a:t>
            </a:r>
            <a:r>
              <a:rPr lang="zh-CN" altLang="en-US"/>
              <a:t>中，同等语义的关系被表述为使用</a:t>
            </a:r>
            <a:r>
              <a:rPr lang="en-US" altLang="zh-CN"/>
              <a:t>(uses)</a:t>
            </a:r>
            <a:r>
              <a:rPr lang="zh-CN" altLang="en-US"/>
              <a:t>。</a:t>
            </a:r>
          </a:p>
          <a:p>
            <a:pPr eaLnBrk="1" hangingPunct="1"/>
            <a:endParaRPr lang="en-US" altLang="zh-CN"/>
          </a:p>
        </p:txBody>
      </p:sp>
      <p:pic>
        <p:nvPicPr>
          <p:cNvPr id="183300" name="Picture 4">
            <a:extLst>
              <a:ext uri="{FF2B5EF4-FFF2-40B4-BE49-F238E27FC236}">
                <a16:creationId xmlns:a16="http://schemas.microsoft.com/office/drawing/2014/main" id="{BFF3DA48-4D1D-468B-9263-A56408401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4508500"/>
            <a:ext cx="619283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3299">
                                            <p:txEl>
                                              <p:pRg st="1" end="1"/>
                                            </p:txEl>
                                          </p:spTgt>
                                        </p:tgtEl>
                                        <p:attrNameLst>
                                          <p:attrName>style.visibility</p:attrName>
                                        </p:attrNameLst>
                                      </p:cBhvr>
                                      <p:to>
                                        <p:strVal val="visible"/>
                                      </p:to>
                                    </p:set>
                                    <p:animEffect transition="in" filter="blinds(horizontal)">
                                      <p:cBhvr>
                                        <p:cTn id="7" dur="500"/>
                                        <p:tgtEl>
                                          <p:spTgt spid="183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blinds(horizontal)">
                                      <p:cBhvr>
                                        <p:cTn id="12"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DCBA230-F66D-40B3-B12F-D3660269EBC8}"/>
              </a:ext>
            </a:extLst>
          </p:cNvPr>
          <p:cNvSpPr>
            <a:spLocks noGrp="1" noChangeArrowheads="1"/>
          </p:cNvSpPr>
          <p:nvPr>
            <p:ph type="title"/>
          </p:nvPr>
        </p:nvSpPr>
        <p:spPr/>
        <p:txBody>
          <a:bodyPr/>
          <a:lstStyle/>
          <a:p>
            <a:pPr eaLnBrk="1" hangingPunct="1">
              <a:defRPr/>
            </a:pPr>
            <a:r>
              <a:rPr lang="en-US" altLang="zh-CN" dirty="0"/>
              <a:t>1. </a:t>
            </a:r>
            <a:r>
              <a:rPr lang="zh-CN" altLang="en-US" dirty="0"/>
              <a:t>包含关系</a:t>
            </a:r>
          </a:p>
        </p:txBody>
      </p:sp>
      <p:sp>
        <p:nvSpPr>
          <p:cNvPr id="184323" name="Rectangle 3">
            <a:extLst>
              <a:ext uri="{FF2B5EF4-FFF2-40B4-BE49-F238E27FC236}">
                <a16:creationId xmlns:a16="http://schemas.microsoft.com/office/drawing/2014/main" id="{EE010944-67CA-41B6-AFAC-E9F7488F9A81}"/>
              </a:ext>
            </a:extLst>
          </p:cNvPr>
          <p:cNvSpPr>
            <a:spLocks noGrp="1" noChangeArrowheads="1"/>
          </p:cNvSpPr>
          <p:nvPr>
            <p:ph idx="1"/>
          </p:nvPr>
        </p:nvSpPr>
        <p:spPr>
          <a:xfrm>
            <a:off x="457200" y="1236663"/>
            <a:ext cx="8229600" cy="5576887"/>
          </a:xfrm>
        </p:spPr>
        <p:txBody>
          <a:bodyPr/>
          <a:lstStyle/>
          <a:p>
            <a:pPr eaLnBrk="1" hangingPunct="1">
              <a:lnSpc>
                <a:spcPct val="150000"/>
              </a:lnSpc>
            </a:pPr>
            <a:r>
              <a:rPr lang="zh-CN" altLang="en-US"/>
              <a:t>在处理包含关系时，</a:t>
            </a:r>
            <a:r>
              <a:rPr lang="zh-CN" altLang="en-US">
                <a:solidFill>
                  <a:srgbClr val="FF0000"/>
                </a:solidFill>
              </a:rPr>
              <a:t>具体的做法</a:t>
            </a:r>
            <a:r>
              <a:rPr lang="zh-CN" altLang="en-US"/>
              <a:t>就是</a:t>
            </a:r>
            <a:r>
              <a:rPr lang="zh-CN" altLang="en-US">
                <a:solidFill>
                  <a:srgbClr val="FF0000"/>
                </a:solidFill>
              </a:rPr>
              <a:t>把几个用例的公共部分单独的抽象出来成为一个新的用例</a:t>
            </a:r>
            <a:r>
              <a:rPr lang="zh-CN" altLang="en-US"/>
              <a:t>。主要有</a:t>
            </a:r>
            <a:r>
              <a:rPr lang="zh-CN" altLang="en-US">
                <a:solidFill>
                  <a:srgbClr val="FF0000"/>
                </a:solidFill>
              </a:rPr>
              <a:t>两种情况需要用到包含关系</a:t>
            </a:r>
            <a:r>
              <a:rPr lang="zh-CN" altLang="en-US"/>
              <a:t>：</a:t>
            </a:r>
          </a:p>
          <a:p>
            <a:pPr eaLnBrk="1" hangingPunct="1">
              <a:lnSpc>
                <a:spcPct val="150000"/>
              </a:lnSpc>
            </a:pPr>
            <a:r>
              <a:rPr lang="zh-CN" altLang="en-US"/>
              <a:t>第一，多个用例用到同一段的行为，则可以把这段共同的行为单独抽象成为一个用例，然后让其他用例来包含这一用例。</a:t>
            </a:r>
          </a:p>
          <a:p>
            <a:pPr eaLnBrk="1" hangingPunct="1">
              <a:lnSpc>
                <a:spcPct val="150000"/>
              </a:lnSpc>
            </a:pPr>
            <a:r>
              <a:rPr lang="zh-CN" altLang="en-US"/>
              <a:t>第二，某一个用例的功能过多、事件流过于复杂时，我们也可以把某一段事件流抽象成为一个被包含的用例，以达到简化描述的目的。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blinds(horizontal)">
                                      <p:cBhvr>
                                        <p:cTn id="7" dur="500"/>
                                        <p:tgtEl>
                                          <p:spTgt spid="1843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3">
                                            <p:txEl>
                                              <p:pRg st="2" end="2"/>
                                            </p:txEl>
                                          </p:spTgt>
                                        </p:tgtEl>
                                        <p:attrNameLst>
                                          <p:attrName>style.visibility</p:attrName>
                                        </p:attrNameLst>
                                      </p:cBhvr>
                                      <p:to>
                                        <p:strVal val="visible"/>
                                      </p:to>
                                    </p:set>
                                    <p:animEffect transition="in" filter="blinds(horizontal)">
                                      <p:cBhvr>
                                        <p:cTn id="12" dur="500"/>
                                        <p:tgtEl>
                                          <p:spTgt spid="184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a:extLst>
              <a:ext uri="{FF2B5EF4-FFF2-40B4-BE49-F238E27FC236}">
                <a16:creationId xmlns:a16="http://schemas.microsoft.com/office/drawing/2014/main" id="{81DE044A-36E6-4667-9595-3836C82A6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692150"/>
            <a:ext cx="7416800" cy="54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00D69AD-143C-48B7-B08D-0BE4FCACC879}"/>
              </a:ext>
            </a:extLst>
          </p:cNvPr>
          <p:cNvSpPr>
            <a:spLocks noGrp="1" noChangeArrowheads="1"/>
          </p:cNvSpPr>
          <p:nvPr>
            <p:ph type="title"/>
          </p:nvPr>
        </p:nvSpPr>
        <p:spPr/>
        <p:txBody>
          <a:bodyPr/>
          <a:lstStyle/>
          <a:p>
            <a:pPr eaLnBrk="1" hangingPunct="1">
              <a:defRPr/>
            </a:pPr>
            <a:r>
              <a:rPr lang="en-US" altLang="zh-CN" dirty="0"/>
              <a:t>1. </a:t>
            </a:r>
            <a:r>
              <a:rPr lang="zh-CN" altLang="en-US" dirty="0"/>
              <a:t>包含关系</a:t>
            </a:r>
          </a:p>
        </p:txBody>
      </p:sp>
      <p:pic>
        <p:nvPicPr>
          <p:cNvPr id="67587" name="Picture 4">
            <a:extLst>
              <a:ext uri="{FF2B5EF4-FFF2-40B4-BE49-F238E27FC236}">
                <a16:creationId xmlns:a16="http://schemas.microsoft.com/office/drawing/2014/main" id="{6F498F3B-FA46-4118-8D7E-FB9A67E78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620713"/>
            <a:ext cx="76517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2F008E-4F6D-4A3F-A3B2-1EE7E0DCFC96}"/>
              </a:ext>
            </a:extLst>
          </p:cNvPr>
          <p:cNvSpPr>
            <a:spLocks noGrp="1" noChangeArrowheads="1"/>
          </p:cNvSpPr>
          <p:nvPr>
            <p:ph type="title"/>
          </p:nvPr>
        </p:nvSpPr>
        <p:spPr/>
        <p:txBody>
          <a:bodyPr/>
          <a:lstStyle/>
          <a:p>
            <a:pPr eaLnBrk="1" hangingPunct="1">
              <a:defRPr/>
            </a:pPr>
            <a:r>
              <a:rPr lang="en-US" altLang="zh-CN" dirty="0"/>
              <a:t>1. </a:t>
            </a:r>
            <a:r>
              <a:rPr lang="zh-CN" altLang="en-US" dirty="0"/>
              <a:t>包含关系</a:t>
            </a:r>
          </a:p>
        </p:txBody>
      </p:sp>
      <p:sp>
        <p:nvSpPr>
          <p:cNvPr id="187395" name="Rectangle 3">
            <a:extLst>
              <a:ext uri="{FF2B5EF4-FFF2-40B4-BE49-F238E27FC236}">
                <a16:creationId xmlns:a16="http://schemas.microsoft.com/office/drawing/2014/main" id="{101851B6-AD31-49EB-BBC4-4ACEF3F31E03}"/>
              </a:ext>
            </a:extLst>
          </p:cNvPr>
          <p:cNvSpPr>
            <a:spLocks noGrp="1" noChangeArrowheads="1"/>
          </p:cNvSpPr>
          <p:nvPr>
            <p:ph idx="1"/>
          </p:nvPr>
        </p:nvSpPr>
        <p:spPr>
          <a:xfrm>
            <a:off x="457200" y="1163638"/>
            <a:ext cx="8229600" cy="5505450"/>
          </a:xfrm>
        </p:spPr>
        <p:txBody>
          <a:bodyPr/>
          <a:lstStyle/>
          <a:p>
            <a:pPr eaLnBrk="1" hangingPunct="1">
              <a:lnSpc>
                <a:spcPct val="150000"/>
              </a:lnSpc>
            </a:pPr>
            <a:r>
              <a:rPr lang="zh-CN" altLang="en-US">
                <a:solidFill>
                  <a:srgbClr val="FF0000"/>
                </a:solidFill>
              </a:rPr>
              <a:t>优点</a:t>
            </a:r>
            <a:r>
              <a:rPr lang="zh-CN" altLang="en-US"/>
              <a:t>：</a:t>
            </a:r>
          </a:p>
          <a:p>
            <a:pPr lvl="1" eaLnBrk="1" hangingPunct="1">
              <a:lnSpc>
                <a:spcPct val="150000"/>
              </a:lnSpc>
            </a:pPr>
            <a:r>
              <a:rPr lang="zh-CN" altLang="en-US" sz="2600">
                <a:solidFill>
                  <a:srgbClr val="FF0000"/>
                </a:solidFill>
              </a:rPr>
              <a:t>提高</a:t>
            </a:r>
            <a:r>
              <a:rPr lang="zh-CN" altLang="en-US" sz="2600"/>
              <a:t>了用例模型的</a:t>
            </a:r>
            <a:r>
              <a:rPr lang="zh-CN" altLang="en-US" sz="2600">
                <a:solidFill>
                  <a:srgbClr val="FF0000"/>
                </a:solidFill>
              </a:rPr>
              <a:t>可维护性</a:t>
            </a:r>
            <a:r>
              <a:rPr lang="zh-CN" altLang="en-US" sz="2600"/>
              <a:t>，当需要对公共需求进行修改时，只需要修改一个用例而不必修改所有与其有关的用例。</a:t>
            </a:r>
          </a:p>
          <a:p>
            <a:pPr lvl="1" eaLnBrk="1" hangingPunct="1">
              <a:lnSpc>
                <a:spcPct val="150000"/>
              </a:lnSpc>
            </a:pPr>
            <a:r>
              <a:rPr lang="zh-CN" altLang="en-US" sz="2600"/>
              <a:t>不但可以</a:t>
            </a:r>
            <a:r>
              <a:rPr lang="zh-CN" altLang="en-US" sz="2600">
                <a:solidFill>
                  <a:srgbClr val="FF0000"/>
                </a:solidFill>
              </a:rPr>
              <a:t>避免</a:t>
            </a:r>
            <a:r>
              <a:rPr lang="zh-CN" altLang="en-US" sz="2600"/>
              <a:t>在多个用例中</a:t>
            </a:r>
            <a:r>
              <a:rPr lang="zh-CN" altLang="en-US" sz="2600">
                <a:solidFill>
                  <a:srgbClr val="FF0000"/>
                </a:solidFill>
              </a:rPr>
              <a:t>重复描述</a:t>
            </a:r>
            <a:r>
              <a:rPr lang="zh-CN" altLang="en-US" sz="2600"/>
              <a:t>同一段行为，还可以</a:t>
            </a:r>
            <a:r>
              <a:rPr lang="zh-CN" altLang="en-US" sz="2600">
                <a:solidFill>
                  <a:srgbClr val="FF0000"/>
                </a:solidFill>
              </a:rPr>
              <a:t>避免</a:t>
            </a:r>
            <a:r>
              <a:rPr lang="zh-CN" altLang="en-US" sz="2600"/>
              <a:t>在多个用例中对同一段行为描述的</a:t>
            </a:r>
            <a:r>
              <a:rPr lang="zh-CN" altLang="en-US" sz="2600">
                <a:solidFill>
                  <a:srgbClr val="FF0000"/>
                </a:solidFill>
              </a:rPr>
              <a:t>不一致</a:t>
            </a:r>
            <a:r>
              <a:rPr lang="zh-CN" altLang="en-US" sz="260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7" dur="500"/>
                                        <p:tgtEl>
                                          <p:spTgt spid="187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2" dur="500"/>
                                        <p:tgtEl>
                                          <p:spTgt spid="187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D98A1FD-2570-433C-BB6F-0574433D2239}"/>
              </a:ext>
            </a:extLst>
          </p:cNvPr>
          <p:cNvSpPr>
            <a:spLocks noGrp="1" noChangeArrowheads="1"/>
          </p:cNvSpPr>
          <p:nvPr>
            <p:ph type="title"/>
          </p:nvPr>
        </p:nvSpPr>
        <p:spPr/>
        <p:txBody>
          <a:bodyPr/>
          <a:lstStyle/>
          <a:p>
            <a:pPr eaLnBrk="1" hangingPunct="1">
              <a:defRPr/>
            </a:pPr>
            <a:r>
              <a:rPr lang="en-US" altLang="zh-CN" dirty="0"/>
              <a:t>2. </a:t>
            </a:r>
            <a:r>
              <a:rPr lang="zh-CN" altLang="en-US" dirty="0"/>
              <a:t>扩展关系</a:t>
            </a:r>
          </a:p>
        </p:txBody>
      </p:sp>
      <p:sp>
        <p:nvSpPr>
          <p:cNvPr id="185347" name="Rectangle 3">
            <a:extLst>
              <a:ext uri="{FF2B5EF4-FFF2-40B4-BE49-F238E27FC236}">
                <a16:creationId xmlns:a16="http://schemas.microsoft.com/office/drawing/2014/main" id="{782C9466-928F-4805-943E-8C682E425CC3}"/>
              </a:ext>
            </a:extLst>
          </p:cNvPr>
          <p:cNvSpPr>
            <a:spLocks noGrp="1" noChangeArrowheads="1"/>
          </p:cNvSpPr>
          <p:nvPr>
            <p:ph idx="1"/>
          </p:nvPr>
        </p:nvSpPr>
        <p:spPr>
          <a:xfrm>
            <a:off x="457200" y="1379538"/>
            <a:ext cx="8229600" cy="5505450"/>
          </a:xfrm>
        </p:spPr>
        <p:txBody>
          <a:bodyPr/>
          <a:lstStyle/>
          <a:p>
            <a:pPr eaLnBrk="1" hangingPunct="1">
              <a:lnSpc>
                <a:spcPct val="150000"/>
              </a:lnSpc>
            </a:pPr>
            <a:r>
              <a:rPr lang="zh-CN" altLang="en-US"/>
              <a:t>在一定条件下，</a:t>
            </a:r>
            <a:r>
              <a:rPr lang="zh-CN" altLang="en-US">
                <a:solidFill>
                  <a:srgbClr val="FF0000"/>
                </a:solidFill>
              </a:rPr>
              <a:t>把新的行为加入到已有的用例中，获得的新用例</a:t>
            </a:r>
            <a:r>
              <a:rPr lang="zh-CN" altLang="en-US"/>
              <a:t>叫做扩展用例</a:t>
            </a:r>
            <a:r>
              <a:rPr lang="en-US" altLang="zh-CN"/>
              <a:t>(Extension)</a:t>
            </a:r>
            <a:r>
              <a:rPr lang="zh-CN" altLang="en-US"/>
              <a:t>，原有的用例叫做基础用例</a:t>
            </a:r>
            <a:r>
              <a:rPr lang="en-US" altLang="zh-CN"/>
              <a:t>(Base)</a:t>
            </a:r>
            <a:r>
              <a:rPr lang="zh-CN" altLang="en-US"/>
              <a:t>，从扩展用例到基础用例的关系就是扩展关系。</a:t>
            </a:r>
          </a:p>
          <a:p>
            <a:pPr eaLnBrk="1" hangingPunct="1">
              <a:lnSpc>
                <a:spcPct val="150000"/>
              </a:lnSpc>
            </a:pPr>
            <a:endParaRPr lang="zh-CN" altLang="en-US"/>
          </a:p>
          <a:p>
            <a:pPr eaLnBrk="1" hangingPunct="1">
              <a:lnSpc>
                <a:spcPct val="150000"/>
              </a:lnSpc>
            </a:pPr>
            <a:endParaRPr lang="zh-CN" altLang="en-US"/>
          </a:p>
          <a:p>
            <a:pPr eaLnBrk="1" hangingPunct="1">
              <a:lnSpc>
                <a:spcPct val="150000"/>
              </a:lnSpc>
            </a:pPr>
            <a:endParaRPr lang="zh-CN" altLang="en-US"/>
          </a:p>
          <a:p>
            <a:pPr eaLnBrk="1" hangingPunct="1">
              <a:lnSpc>
                <a:spcPct val="150000"/>
              </a:lnSpc>
            </a:pPr>
            <a:r>
              <a:rPr lang="zh-CN" altLang="en-US"/>
              <a:t>一个基础用例可以拥有一个或者多个扩展用例，这些扩展用例可以一起使用。</a:t>
            </a:r>
          </a:p>
        </p:txBody>
      </p:sp>
      <p:pic>
        <p:nvPicPr>
          <p:cNvPr id="185348" name="Picture 4">
            <a:extLst>
              <a:ext uri="{FF2B5EF4-FFF2-40B4-BE49-F238E27FC236}">
                <a16:creationId xmlns:a16="http://schemas.microsoft.com/office/drawing/2014/main" id="{06ABC01E-1D50-4017-8778-BE3B9010F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429000"/>
            <a:ext cx="5472113"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blinds(horizontal)">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8"/>
                                        </p:tgtEl>
                                        <p:attrNameLst>
                                          <p:attrName>style.visibility</p:attrName>
                                        </p:attrNameLst>
                                      </p:cBhvr>
                                      <p:to>
                                        <p:strVal val="visible"/>
                                      </p:to>
                                    </p:set>
                                    <p:animEffect transition="in" filter="blinds(horizontal)">
                                      <p:cBhvr>
                                        <p:cTn id="12" dur="500"/>
                                        <p:tgtEl>
                                          <p:spTgt spid="185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17" dur="500"/>
                                        <p:tgtEl>
                                          <p:spTgt spid="185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EC5D4E5-9B07-4656-899E-8506970659AE}"/>
              </a:ext>
            </a:extLst>
          </p:cNvPr>
          <p:cNvSpPr>
            <a:spLocks noGrp="1" noChangeArrowheads="1"/>
          </p:cNvSpPr>
          <p:nvPr>
            <p:ph type="title"/>
          </p:nvPr>
        </p:nvSpPr>
        <p:spPr/>
        <p:txBody>
          <a:bodyPr/>
          <a:lstStyle/>
          <a:p>
            <a:pPr eaLnBrk="1" hangingPunct="1">
              <a:defRPr/>
            </a:pPr>
            <a:r>
              <a:rPr lang="en-US" altLang="zh-CN" dirty="0"/>
              <a:t>2. </a:t>
            </a:r>
            <a:r>
              <a:rPr lang="zh-CN" altLang="en-US" dirty="0"/>
              <a:t>扩展关系</a:t>
            </a:r>
          </a:p>
        </p:txBody>
      </p:sp>
      <p:sp>
        <p:nvSpPr>
          <p:cNvPr id="193539" name="Rectangle 3">
            <a:extLst>
              <a:ext uri="{FF2B5EF4-FFF2-40B4-BE49-F238E27FC236}">
                <a16:creationId xmlns:a16="http://schemas.microsoft.com/office/drawing/2014/main" id="{56454C92-2B12-4E6F-A8A3-89FA1D4E7237}"/>
              </a:ext>
            </a:extLst>
          </p:cNvPr>
          <p:cNvSpPr>
            <a:spLocks noGrp="1" noChangeArrowheads="1"/>
          </p:cNvSpPr>
          <p:nvPr>
            <p:ph idx="1"/>
          </p:nvPr>
        </p:nvSpPr>
        <p:spPr>
          <a:xfrm>
            <a:off x="395288" y="947738"/>
            <a:ext cx="8569325" cy="5434012"/>
          </a:xfrm>
        </p:spPr>
        <p:txBody>
          <a:bodyPr/>
          <a:lstStyle/>
          <a:p>
            <a:pPr eaLnBrk="1" hangingPunct="1">
              <a:lnSpc>
                <a:spcPct val="150000"/>
              </a:lnSpc>
            </a:pPr>
            <a:r>
              <a:rPr lang="zh-CN" altLang="en-US"/>
              <a:t>扩展关系和包含关系的</a:t>
            </a:r>
            <a:r>
              <a:rPr lang="zh-CN" altLang="en-US">
                <a:solidFill>
                  <a:srgbClr val="FF0000"/>
                </a:solidFill>
              </a:rPr>
              <a:t>不同</a:t>
            </a:r>
            <a:r>
              <a:rPr lang="zh-CN" altLang="en-US"/>
              <a:t>：</a:t>
            </a:r>
          </a:p>
          <a:p>
            <a:pPr lvl="1" eaLnBrk="1" hangingPunct="1">
              <a:lnSpc>
                <a:spcPct val="150000"/>
              </a:lnSpc>
            </a:pPr>
            <a:r>
              <a:rPr lang="zh-CN" altLang="en-US" sz="2400"/>
              <a:t>在</a:t>
            </a:r>
            <a:r>
              <a:rPr lang="zh-CN" altLang="en-US" sz="2400">
                <a:solidFill>
                  <a:srgbClr val="FF0000"/>
                </a:solidFill>
              </a:rPr>
              <a:t>扩展关系</a:t>
            </a:r>
            <a:r>
              <a:rPr lang="zh-CN" altLang="en-US" sz="2400"/>
              <a:t>中，基础用例提供了</a:t>
            </a:r>
            <a:r>
              <a:rPr lang="zh-CN" altLang="en-US" sz="2400">
                <a:solidFill>
                  <a:srgbClr val="FF0000"/>
                </a:solidFill>
              </a:rPr>
              <a:t>一个或多个插入点</a:t>
            </a:r>
            <a:r>
              <a:rPr lang="zh-CN" altLang="en-US" sz="2400"/>
              <a:t>，扩展用例为这些插入点提供了需要插入的行为。而在</a:t>
            </a:r>
            <a:r>
              <a:rPr lang="zh-CN" altLang="en-US" sz="2400">
                <a:solidFill>
                  <a:srgbClr val="FF0000"/>
                </a:solidFill>
              </a:rPr>
              <a:t>包含关系</a:t>
            </a:r>
            <a:r>
              <a:rPr lang="zh-CN" altLang="en-US" sz="2400"/>
              <a:t>中插入点</a:t>
            </a:r>
            <a:r>
              <a:rPr lang="zh-CN" altLang="en-US" sz="2400">
                <a:solidFill>
                  <a:srgbClr val="FF0000"/>
                </a:solidFill>
              </a:rPr>
              <a:t>只能有一个</a:t>
            </a:r>
            <a:r>
              <a:rPr lang="zh-CN" altLang="en-US" sz="2400"/>
              <a:t>。</a:t>
            </a:r>
          </a:p>
          <a:p>
            <a:pPr lvl="1" eaLnBrk="1" hangingPunct="1">
              <a:lnSpc>
                <a:spcPct val="150000"/>
              </a:lnSpc>
            </a:pPr>
            <a:r>
              <a:rPr lang="zh-CN" altLang="en-US" sz="2400"/>
              <a:t>基础用例的执行并不一定会涉及到扩展用例，</a:t>
            </a:r>
            <a:r>
              <a:rPr lang="zh-CN" altLang="en-US" sz="2400">
                <a:solidFill>
                  <a:srgbClr val="FF0000"/>
                </a:solidFill>
              </a:rPr>
              <a:t>扩展用例只有在满足一定条件下才会被执行</a:t>
            </a:r>
            <a:r>
              <a:rPr lang="zh-CN" altLang="en-US" sz="2400"/>
              <a:t>。而在包含关系中，当基础用例执行后，</a:t>
            </a:r>
            <a:r>
              <a:rPr lang="zh-CN" altLang="en-US" sz="2400">
                <a:solidFill>
                  <a:srgbClr val="FF0000"/>
                </a:solidFill>
              </a:rPr>
              <a:t>被包含用例是一定会被执行的</a:t>
            </a:r>
            <a:r>
              <a:rPr lang="zh-CN" altLang="en-US" sz="2400"/>
              <a:t>。</a:t>
            </a:r>
          </a:p>
          <a:p>
            <a:pPr lvl="1" eaLnBrk="1" hangingPunct="1">
              <a:lnSpc>
                <a:spcPct val="150000"/>
              </a:lnSpc>
            </a:pPr>
            <a:r>
              <a:rPr lang="zh-CN" altLang="en-US" sz="2400"/>
              <a:t>即使</a:t>
            </a:r>
            <a:r>
              <a:rPr lang="zh-CN" altLang="en-US" sz="2400">
                <a:solidFill>
                  <a:srgbClr val="FF0000"/>
                </a:solidFill>
              </a:rPr>
              <a:t>没有扩展用例</a:t>
            </a:r>
            <a:r>
              <a:rPr lang="zh-CN" altLang="en-US" sz="2400"/>
              <a:t>，扩展关系中的</a:t>
            </a:r>
            <a:r>
              <a:rPr lang="zh-CN" altLang="en-US" sz="2400">
                <a:solidFill>
                  <a:srgbClr val="FF0000"/>
                </a:solidFill>
              </a:rPr>
              <a:t>基础用例本身也是完整的</a:t>
            </a:r>
            <a:r>
              <a:rPr lang="zh-CN" altLang="en-US" sz="2400"/>
              <a:t>；而对于包含关系，</a:t>
            </a:r>
            <a:r>
              <a:rPr lang="zh-CN" altLang="en-US" sz="2400">
                <a:solidFill>
                  <a:srgbClr val="FF0000"/>
                </a:solidFill>
              </a:rPr>
              <a:t>基础用例在没有被包含用例的情况下就是不完整的存在</a:t>
            </a:r>
            <a:r>
              <a:rPr lang="zh-CN" altLang="en-US" sz="240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7" dur="500"/>
                                        <p:tgtEl>
                                          <p:spTgt spid="1935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12" dur="500"/>
                                        <p:tgtEl>
                                          <p:spTgt spid="1935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17" dur="500"/>
                                        <p:tgtEl>
                                          <p:spTgt spid="193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F524543-81A0-427E-9A8A-E5EE21C7129F}"/>
              </a:ext>
            </a:extLst>
          </p:cNvPr>
          <p:cNvSpPr>
            <a:spLocks noGrp="1" noChangeArrowheads="1"/>
          </p:cNvSpPr>
          <p:nvPr>
            <p:ph type="title"/>
          </p:nvPr>
        </p:nvSpPr>
        <p:spPr/>
        <p:txBody>
          <a:bodyPr/>
          <a:lstStyle/>
          <a:p>
            <a:pPr eaLnBrk="1" hangingPunct="1">
              <a:defRPr/>
            </a:pPr>
            <a:r>
              <a:rPr lang="en-US" altLang="zh-CN" dirty="0"/>
              <a:t>2. </a:t>
            </a:r>
            <a:r>
              <a:rPr lang="zh-CN" altLang="en-US" dirty="0"/>
              <a:t>扩展关系</a:t>
            </a:r>
          </a:p>
        </p:txBody>
      </p:sp>
      <p:pic>
        <p:nvPicPr>
          <p:cNvPr id="71683" name="Picture 4">
            <a:extLst>
              <a:ext uri="{FF2B5EF4-FFF2-40B4-BE49-F238E27FC236}">
                <a16:creationId xmlns:a16="http://schemas.microsoft.com/office/drawing/2014/main" id="{94E98F22-B56D-4ED9-ADEC-731FD9D23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53276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186211C-378D-4C00-B58F-658568D497E0}"/>
              </a:ext>
            </a:extLst>
          </p:cNvPr>
          <p:cNvSpPr>
            <a:spLocks noGrp="1" noChangeArrowheads="1"/>
          </p:cNvSpPr>
          <p:nvPr>
            <p:ph type="title"/>
          </p:nvPr>
        </p:nvSpPr>
        <p:spPr/>
        <p:txBody>
          <a:bodyPr/>
          <a:lstStyle/>
          <a:p>
            <a:pPr eaLnBrk="1" hangingPunct="1">
              <a:defRPr/>
            </a:pPr>
            <a:r>
              <a:rPr lang="en-US" altLang="zh-CN" dirty="0"/>
              <a:t>2. </a:t>
            </a:r>
            <a:r>
              <a:rPr lang="zh-CN" altLang="en-US" dirty="0"/>
              <a:t>扩展关系</a:t>
            </a:r>
          </a:p>
        </p:txBody>
      </p:sp>
      <p:pic>
        <p:nvPicPr>
          <p:cNvPr id="72707" name="Picture 4">
            <a:extLst>
              <a:ext uri="{FF2B5EF4-FFF2-40B4-BE49-F238E27FC236}">
                <a16:creationId xmlns:a16="http://schemas.microsoft.com/office/drawing/2014/main" id="{D8E02E38-2F94-4D8E-8A49-F5FB77D36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076325"/>
            <a:ext cx="7704138"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AFFF92E-38FF-44C5-A986-9755F6ED6B6D}"/>
              </a:ext>
            </a:extLst>
          </p:cNvPr>
          <p:cNvSpPr>
            <a:spLocks noGrp="1" noChangeArrowheads="1"/>
          </p:cNvSpPr>
          <p:nvPr>
            <p:ph type="title"/>
          </p:nvPr>
        </p:nvSpPr>
        <p:spPr/>
        <p:txBody>
          <a:bodyPr/>
          <a:lstStyle/>
          <a:p>
            <a:pPr eaLnBrk="1" hangingPunct="1">
              <a:defRPr/>
            </a:pPr>
            <a:r>
              <a:rPr lang="en-US" altLang="zh-CN" dirty="0"/>
              <a:t>3. </a:t>
            </a:r>
            <a:r>
              <a:rPr lang="zh-CN" altLang="en-US" dirty="0"/>
              <a:t>泛化关系</a:t>
            </a:r>
          </a:p>
        </p:txBody>
      </p:sp>
      <p:sp>
        <p:nvSpPr>
          <p:cNvPr id="188419" name="Rectangle 3">
            <a:extLst>
              <a:ext uri="{FF2B5EF4-FFF2-40B4-BE49-F238E27FC236}">
                <a16:creationId xmlns:a16="http://schemas.microsoft.com/office/drawing/2014/main" id="{7C71937E-5925-430A-9A63-C5178033E209}"/>
              </a:ext>
            </a:extLst>
          </p:cNvPr>
          <p:cNvSpPr>
            <a:spLocks noGrp="1" noChangeArrowheads="1"/>
          </p:cNvSpPr>
          <p:nvPr>
            <p:ph idx="1"/>
          </p:nvPr>
        </p:nvSpPr>
        <p:spPr>
          <a:xfrm>
            <a:off x="457200" y="1379538"/>
            <a:ext cx="8229600" cy="5218112"/>
          </a:xfrm>
        </p:spPr>
        <p:txBody>
          <a:bodyPr/>
          <a:lstStyle/>
          <a:p>
            <a:pPr eaLnBrk="1" hangingPunct="1">
              <a:lnSpc>
                <a:spcPct val="150000"/>
              </a:lnSpc>
            </a:pPr>
            <a:r>
              <a:rPr lang="zh-CN" altLang="en-US"/>
              <a:t>用例的</a:t>
            </a:r>
            <a:r>
              <a:rPr lang="zh-CN" altLang="en-US">
                <a:solidFill>
                  <a:srgbClr val="FF0000"/>
                </a:solidFill>
              </a:rPr>
              <a:t>泛化</a:t>
            </a:r>
            <a:r>
              <a:rPr lang="zh-CN" altLang="en-US"/>
              <a:t>指的是一个</a:t>
            </a:r>
            <a:r>
              <a:rPr lang="zh-CN" altLang="en-US">
                <a:solidFill>
                  <a:srgbClr val="FF0000"/>
                </a:solidFill>
              </a:rPr>
              <a:t>父用例可以被特化形成多个子用例</a:t>
            </a:r>
            <a:r>
              <a:rPr lang="zh-CN" altLang="en-US"/>
              <a:t>，而父用例和子用例之间的关系就是泛化关系。</a:t>
            </a:r>
          </a:p>
          <a:p>
            <a:pPr eaLnBrk="1" hangingPunct="1">
              <a:lnSpc>
                <a:spcPct val="150000"/>
              </a:lnSpc>
            </a:pPr>
            <a:r>
              <a:rPr lang="zh-CN" altLang="en-US"/>
              <a:t>在用例的泛化关系中，子用例继承了父用例所有的结构、行为和关系，子用例是父用例的一种特殊形式。</a:t>
            </a:r>
          </a:p>
          <a:p>
            <a:pPr eaLnBrk="1" hangingPunct="1">
              <a:lnSpc>
                <a:spcPct val="150000"/>
              </a:lnSpc>
            </a:pPr>
            <a:r>
              <a:rPr lang="zh-CN" altLang="en-US"/>
              <a:t>子用例还可以添加、覆盖、改变继承的行为。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7" dur="500"/>
                                        <p:tgtEl>
                                          <p:spTgt spid="188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a:extLst>
              <a:ext uri="{FF2B5EF4-FFF2-40B4-BE49-F238E27FC236}">
                <a16:creationId xmlns:a16="http://schemas.microsoft.com/office/drawing/2014/main" id="{D079D7D4-D45A-478B-8808-269C488DC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5">
            <a:extLst>
              <a:ext uri="{FF2B5EF4-FFF2-40B4-BE49-F238E27FC236}">
                <a16:creationId xmlns:a16="http://schemas.microsoft.com/office/drawing/2014/main" id="{75F75B7D-5701-432D-8EB2-6323FC183C28}"/>
              </a:ext>
            </a:extLst>
          </p:cNvPr>
          <p:cNvSpPr>
            <a:spLocks noChangeArrowheads="1"/>
          </p:cNvSpPr>
          <p:nvPr/>
        </p:nvSpPr>
        <p:spPr bwMode="auto">
          <a:xfrm>
            <a:off x="152400" y="4114800"/>
            <a:ext cx="5562600" cy="2492375"/>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pPr>
            <a:r>
              <a:rPr kumimoji="1" lang="zh-CN" altLang="en-US" sz="1800" b="1">
                <a:solidFill>
                  <a:schemeClr val="tx1"/>
                </a:solidFill>
                <a:ea typeface="楷体_GB2312" pitchFamily="49" charset="-122"/>
              </a:rPr>
              <a:t>         在</a:t>
            </a:r>
            <a:r>
              <a:rPr kumimoji="1" lang="en-US" altLang="zh-CN" sz="1800" b="1">
                <a:solidFill>
                  <a:schemeClr val="tx1"/>
                </a:solidFill>
                <a:ea typeface="楷体_GB2312" pitchFamily="49" charset="-122"/>
              </a:rPr>
              <a:t>RUP</a:t>
            </a:r>
            <a:r>
              <a:rPr kumimoji="1" lang="zh-CN" altLang="en-US" sz="1800" b="1">
                <a:solidFill>
                  <a:schemeClr val="tx1"/>
                </a:solidFill>
                <a:ea typeface="楷体_GB2312" pitchFamily="49" charset="-122"/>
              </a:rPr>
              <a:t>开发过程中，开发人员首先捕获客户的需求，并以用例的形式组织成</a:t>
            </a:r>
            <a:r>
              <a:rPr kumimoji="1" lang="zh-CN" altLang="en-US" sz="1800" b="1">
                <a:solidFill>
                  <a:srgbClr val="FF3300"/>
                </a:solidFill>
                <a:ea typeface="楷体_GB2312" pitchFamily="49" charset="-122"/>
              </a:rPr>
              <a:t>用例模型</a:t>
            </a:r>
            <a:r>
              <a:rPr kumimoji="1" lang="zh-CN" altLang="en-US" sz="1800" b="1">
                <a:solidFill>
                  <a:schemeClr val="tx1"/>
                </a:solidFill>
                <a:ea typeface="楷体_GB2312" pitchFamily="49" charset="-122"/>
              </a:rPr>
              <a:t>。然后分析并设计系统来满足这些用例，因此在用例模型之后就是</a:t>
            </a:r>
            <a:r>
              <a:rPr kumimoji="1" lang="zh-CN" altLang="en-US" sz="1800" b="1">
                <a:solidFill>
                  <a:srgbClr val="FF3300"/>
                </a:solidFill>
                <a:ea typeface="楷体_GB2312" pitchFamily="49" charset="-122"/>
              </a:rPr>
              <a:t>分析模型</a:t>
            </a:r>
            <a:r>
              <a:rPr kumimoji="1" lang="zh-CN" altLang="en-US" sz="1800" b="1">
                <a:solidFill>
                  <a:schemeClr val="tx1"/>
                </a:solidFill>
                <a:ea typeface="楷体_GB2312" pitchFamily="49" charset="-122"/>
              </a:rPr>
              <a:t>，接着是</a:t>
            </a:r>
            <a:r>
              <a:rPr kumimoji="1" lang="zh-CN" altLang="en-US" sz="1800" b="1">
                <a:solidFill>
                  <a:srgbClr val="FF3300"/>
                </a:solidFill>
                <a:ea typeface="楷体_GB2312" pitchFamily="49" charset="-122"/>
              </a:rPr>
              <a:t>设计模型</a:t>
            </a:r>
            <a:r>
              <a:rPr kumimoji="1" lang="zh-CN" altLang="en-US" sz="1800" b="1">
                <a:solidFill>
                  <a:schemeClr val="tx1"/>
                </a:solidFill>
                <a:ea typeface="楷体_GB2312" pitchFamily="49" charset="-122"/>
              </a:rPr>
              <a:t>和</a:t>
            </a:r>
            <a:r>
              <a:rPr kumimoji="1" lang="zh-CN" altLang="en-US" sz="1800" b="1">
                <a:solidFill>
                  <a:srgbClr val="FF3300"/>
                </a:solidFill>
                <a:ea typeface="楷体_GB2312" pitchFamily="49" charset="-122"/>
              </a:rPr>
              <a:t>实施模型</a:t>
            </a:r>
            <a:r>
              <a:rPr kumimoji="1" lang="zh-CN" altLang="en-US" sz="1800" b="1">
                <a:solidFill>
                  <a:schemeClr val="tx1"/>
                </a:solidFill>
                <a:ea typeface="楷体_GB2312" pitchFamily="49" charset="-122"/>
              </a:rPr>
              <a:t>。在实现了整个系统之后，还将根据用例模型设计出</a:t>
            </a:r>
            <a:r>
              <a:rPr kumimoji="1" lang="zh-CN" altLang="en-US" sz="1800" b="1">
                <a:solidFill>
                  <a:srgbClr val="FF3300"/>
                </a:solidFill>
                <a:ea typeface="楷体_GB2312" pitchFamily="49" charset="-122"/>
              </a:rPr>
              <a:t>测试模型</a:t>
            </a:r>
            <a:r>
              <a:rPr kumimoji="1" lang="zh-CN" altLang="en-US" sz="1800" b="1">
                <a:solidFill>
                  <a:schemeClr val="tx1"/>
                </a:solidFill>
                <a:ea typeface="楷体_GB2312" pitchFamily="49" charset="-122"/>
              </a:rPr>
              <a:t>来对系统进行验证。模型之间是一个迭代、增量的开发过程。每次迭代都将越来越精化。  </a:t>
            </a:r>
          </a:p>
        </p:txBody>
      </p:sp>
      <p:sp>
        <p:nvSpPr>
          <p:cNvPr id="2044934" name="Rectangle 6">
            <a:extLst>
              <a:ext uri="{FF2B5EF4-FFF2-40B4-BE49-F238E27FC236}">
                <a16:creationId xmlns:a16="http://schemas.microsoft.com/office/drawing/2014/main" id="{5D0D2C3F-4A3B-4B5C-9A48-D32E897226AA}"/>
              </a:ext>
            </a:extLst>
          </p:cNvPr>
          <p:cNvSpPr>
            <a:spLocks noChangeArrowheads="1"/>
          </p:cNvSpPr>
          <p:nvPr/>
        </p:nvSpPr>
        <p:spPr bwMode="auto">
          <a:xfrm>
            <a:off x="5181600" y="228600"/>
            <a:ext cx="3810000" cy="420688"/>
          </a:xfrm>
          <a:prstGeom prst="rect">
            <a:avLst/>
          </a:prstGeom>
          <a:noFill/>
          <a:ln w="9525">
            <a:noFill/>
            <a:miter lim="800000"/>
            <a:headEnd/>
            <a:tailEnd/>
          </a:ln>
          <a:effectLst/>
        </p:spPr>
        <p:txBody>
          <a:bodyPr>
            <a:spAutoFit/>
          </a:bodyPr>
          <a:lstStyle/>
          <a:p>
            <a:pPr eaLnBrk="1" hangingPunct="1">
              <a:lnSpc>
                <a:spcPct val="90000"/>
              </a:lnSpc>
              <a:spcBef>
                <a:spcPct val="50000"/>
              </a:spcBef>
              <a:buClr>
                <a:srgbClr val="660033"/>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用例驱动开发过程</a:t>
            </a:r>
            <a:endParaRPr kumimoji="1" lang="en-US" altLang="zh-CN">
              <a:solidFill>
                <a:schemeClr val="tx1"/>
              </a:solidFill>
              <a:effectLst>
                <a:outerShdw blurRad="38100" dist="38100" dir="2700000" algn="tl">
                  <a:srgbClr val="C0C0C0"/>
                </a:outerShdw>
              </a:effectLst>
              <a:ea typeface="黑体" pitchFamily="2" charset="-122"/>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2AAF45A-E242-46CA-97AD-066DA107BD88}"/>
              </a:ext>
            </a:extLst>
          </p:cNvPr>
          <p:cNvSpPr>
            <a:spLocks noGrp="1" noChangeArrowheads="1"/>
          </p:cNvSpPr>
          <p:nvPr>
            <p:ph type="title"/>
          </p:nvPr>
        </p:nvSpPr>
        <p:spPr/>
        <p:txBody>
          <a:bodyPr/>
          <a:lstStyle/>
          <a:p>
            <a:pPr eaLnBrk="1" hangingPunct="1">
              <a:defRPr/>
            </a:pPr>
            <a:r>
              <a:rPr lang="en-US" altLang="zh-CN" dirty="0"/>
              <a:t>3. </a:t>
            </a:r>
            <a:r>
              <a:rPr lang="zh-CN" altLang="en-US" dirty="0"/>
              <a:t>泛化关系</a:t>
            </a:r>
          </a:p>
        </p:txBody>
      </p:sp>
      <p:sp>
        <p:nvSpPr>
          <p:cNvPr id="189443" name="Rectangle 3">
            <a:extLst>
              <a:ext uri="{FF2B5EF4-FFF2-40B4-BE49-F238E27FC236}">
                <a16:creationId xmlns:a16="http://schemas.microsoft.com/office/drawing/2014/main" id="{19BF21ED-813F-4C37-9568-3DA9F4156CE3}"/>
              </a:ext>
            </a:extLst>
          </p:cNvPr>
          <p:cNvSpPr>
            <a:spLocks noGrp="1" noChangeArrowheads="1"/>
          </p:cNvSpPr>
          <p:nvPr>
            <p:ph idx="1"/>
          </p:nvPr>
        </p:nvSpPr>
        <p:spPr>
          <a:xfrm>
            <a:off x="457200" y="1163638"/>
            <a:ext cx="8229600" cy="5289550"/>
          </a:xfrm>
        </p:spPr>
        <p:txBody>
          <a:bodyPr/>
          <a:lstStyle/>
          <a:p>
            <a:pPr eaLnBrk="1" hangingPunct="1">
              <a:lnSpc>
                <a:spcPct val="150000"/>
              </a:lnSpc>
            </a:pPr>
            <a:r>
              <a:rPr lang="zh-CN" altLang="en-US"/>
              <a:t>在</a:t>
            </a:r>
            <a:r>
              <a:rPr lang="en-US" altLang="zh-CN"/>
              <a:t>UML</a:t>
            </a:r>
            <a:r>
              <a:rPr lang="zh-CN" altLang="en-US"/>
              <a:t>中，用例的泛化关系通过一个</a:t>
            </a:r>
            <a:r>
              <a:rPr lang="zh-CN" altLang="en-US">
                <a:solidFill>
                  <a:srgbClr val="FF0000"/>
                </a:solidFill>
              </a:rPr>
              <a:t>三角箭头从子用例指向父用例</a:t>
            </a:r>
            <a:r>
              <a:rPr lang="zh-CN" altLang="en-US"/>
              <a:t>来表示。</a:t>
            </a:r>
          </a:p>
          <a:p>
            <a:pPr eaLnBrk="1" hangingPunct="1">
              <a:lnSpc>
                <a:spcPct val="150000"/>
              </a:lnSpc>
            </a:pPr>
            <a:endParaRPr lang="zh-CN" altLang="en-US"/>
          </a:p>
          <a:p>
            <a:pPr eaLnBrk="1" hangingPunct="1">
              <a:lnSpc>
                <a:spcPct val="150000"/>
              </a:lnSpc>
            </a:pPr>
            <a:endParaRPr lang="zh-CN" altLang="en-US"/>
          </a:p>
          <a:p>
            <a:pPr eaLnBrk="1" hangingPunct="1">
              <a:lnSpc>
                <a:spcPct val="150000"/>
              </a:lnSpc>
            </a:pPr>
            <a:endParaRPr lang="zh-CN" altLang="en-US"/>
          </a:p>
          <a:p>
            <a:pPr eaLnBrk="1" hangingPunct="1">
              <a:lnSpc>
                <a:spcPct val="150000"/>
              </a:lnSpc>
            </a:pPr>
            <a:r>
              <a:rPr lang="zh-CN" altLang="en-US"/>
              <a:t>当发现系统中</a:t>
            </a:r>
            <a:r>
              <a:rPr lang="zh-CN" altLang="en-US">
                <a:solidFill>
                  <a:srgbClr val="FF0000"/>
                </a:solidFill>
              </a:rPr>
              <a:t>有两个或者多个用例在行为、结构和目的方面存在共性时</a:t>
            </a:r>
            <a:r>
              <a:rPr lang="zh-CN" altLang="en-US"/>
              <a:t>，就可以使用泛化关系。用新的用例来描述这些共有部分，这个新的用例就是父用例。</a:t>
            </a:r>
          </a:p>
        </p:txBody>
      </p:sp>
      <p:pic>
        <p:nvPicPr>
          <p:cNvPr id="189444" name="Picture 4">
            <a:extLst>
              <a:ext uri="{FF2B5EF4-FFF2-40B4-BE49-F238E27FC236}">
                <a16:creationId xmlns:a16="http://schemas.microsoft.com/office/drawing/2014/main" id="{3CEE0577-A696-496E-8C77-60B458C6A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2420938"/>
            <a:ext cx="511175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blinds(horizontal)">
                                      <p:cBhvr>
                                        <p:cTn id="7" dur="500"/>
                                        <p:tgtEl>
                                          <p:spTgt spid="189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12" dur="500"/>
                                        <p:tgtEl>
                                          <p:spTgt spid="189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4083FDA-2177-4752-A2AB-57FB547C74D9}"/>
              </a:ext>
            </a:extLst>
          </p:cNvPr>
          <p:cNvSpPr>
            <a:spLocks noGrp="1" noChangeArrowheads="1"/>
          </p:cNvSpPr>
          <p:nvPr>
            <p:ph type="title"/>
          </p:nvPr>
        </p:nvSpPr>
        <p:spPr/>
        <p:txBody>
          <a:bodyPr/>
          <a:lstStyle/>
          <a:p>
            <a:pPr eaLnBrk="1" hangingPunct="1">
              <a:defRPr/>
            </a:pPr>
            <a:r>
              <a:rPr lang="en-US" altLang="zh-CN">
                <a:solidFill>
                  <a:schemeClr val="bg1"/>
                </a:solidFill>
              </a:rPr>
              <a:t>3. </a:t>
            </a:r>
            <a:r>
              <a:rPr lang="zh-CN" altLang="en-US">
                <a:solidFill>
                  <a:schemeClr val="bg1"/>
                </a:solidFill>
              </a:rPr>
              <a:t>泛化关系</a:t>
            </a:r>
          </a:p>
        </p:txBody>
      </p:sp>
      <p:sp>
        <p:nvSpPr>
          <p:cNvPr id="75779" name="Rectangle 3">
            <a:extLst>
              <a:ext uri="{FF2B5EF4-FFF2-40B4-BE49-F238E27FC236}">
                <a16:creationId xmlns:a16="http://schemas.microsoft.com/office/drawing/2014/main" id="{5382A11B-B202-40EA-A7DF-B47F8026CE2D}"/>
              </a:ext>
            </a:extLst>
          </p:cNvPr>
          <p:cNvSpPr>
            <a:spLocks noGrp="1" noChangeArrowheads="1"/>
          </p:cNvSpPr>
          <p:nvPr>
            <p:ph idx="1"/>
          </p:nvPr>
        </p:nvSpPr>
        <p:spPr/>
        <p:txBody>
          <a:bodyPr/>
          <a:lstStyle/>
          <a:p>
            <a:pPr eaLnBrk="1" hangingPunct="1"/>
            <a:r>
              <a:rPr lang="zh-CN" altLang="en-US"/>
              <a:t>泛化的示例：银行存款有两种方式，一种是银行柜台存款，一种是</a:t>
            </a:r>
            <a:r>
              <a:rPr lang="en-US" altLang="zh-CN"/>
              <a:t>ATM</a:t>
            </a:r>
            <a:r>
              <a:rPr lang="zh-CN" altLang="en-US"/>
              <a:t>机存款。</a:t>
            </a:r>
          </a:p>
        </p:txBody>
      </p:sp>
      <p:pic>
        <p:nvPicPr>
          <p:cNvPr id="190468" name="Picture 4">
            <a:extLst>
              <a:ext uri="{FF2B5EF4-FFF2-40B4-BE49-F238E27FC236}">
                <a16:creationId xmlns:a16="http://schemas.microsoft.com/office/drawing/2014/main" id="{F6944FFE-B0CB-4396-85B9-BC12E6978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997200"/>
            <a:ext cx="3529012"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blinds(horizontal)">
                                      <p:cBhvr>
                                        <p:cTn id="7"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19F1A15-739C-490E-BD3C-F9F3ECFF5D34}"/>
              </a:ext>
            </a:extLst>
          </p:cNvPr>
          <p:cNvSpPr>
            <a:spLocks noGrp="1" noChangeArrowheads="1"/>
          </p:cNvSpPr>
          <p:nvPr>
            <p:ph type="title"/>
          </p:nvPr>
        </p:nvSpPr>
        <p:spPr/>
        <p:txBody>
          <a:bodyPr/>
          <a:lstStyle/>
          <a:p>
            <a:pPr eaLnBrk="1" hangingPunct="1">
              <a:defRPr/>
            </a:pPr>
            <a:r>
              <a:rPr lang="en-US" altLang="zh-CN" dirty="0"/>
              <a:t>3. </a:t>
            </a:r>
            <a:r>
              <a:rPr lang="zh-CN" altLang="en-US" dirty="0"/>
              <a:t>泛化关系</a:t>
            </a:r>
          </a:p>
        </p:txBody>
      </p:sp>
      <p:pic>
        <p:nvPicPr>
          <p:cNvPr id="76803" name="Picture 4">
            <a:extLst>
              <a:ext uri="{FF2B5EF4-FFF2-40B4-BE49-F238E27FC236}">
                <a16:creationId xmlns:a16="http://schemas.microsoft.com/office/drawing/2014/main" id="{44D06E7D-1A77-4D3D-98A3-9A25A732A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7129462"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54C0A86-0842-49F1-A7A0-0131DA41ECCB}"/>
              </a:ext>
            </a:extLst>
          </p:cNvPr>
          <p:cNvSpPr>
            <a:spLocks noGrp="1" noChangeArrowheads="1"/>
          </p:cNvSpPr>
          <p:nvPr>
            <p:ph type="title"/>
          </p:nvPr>
        </p:nvSpPr>
        <p:spPr/>
        <p:txBody>
          <a:bodyPr/>
          <a:lstStyle/>
          <a:p>
            <a:pPr eaLnBrk="1" hangingPunct="1">
              <a:defRPr/>
            </a:pPr>
            <a:r>
              <a:rPr lang="en-US" altLang="zh-CN" dirty="0"/>
              <a:t>3. </a:t>
            </a:r>
            <a:r>
              <a:rPr lang="zh-CN" altLang="en-US" dirty="0"/>
              <a:t>泛化关系</a:t>
            </a:r>
          </a:p>
        </p:txBody>
      </p:sp>
      <p:sp>
        <p:nvSpPr>
          <p:cNvPr id="195587" name="Rectangle 3">
            <a:extLst>
              <a:ext uri="{FF2B5EF4-FFF2-40B4-BE49-F238E27FC236}">
                <a16:creationId xmlns:a16="http://schemas.microsoft.com/office/drawing/2014/main" id="{BFB11DF3-D5D3-479B-844C-00D1901DAC95}"/>
              </a:ext>
            </a:extLst>
          </p:cNvPr>
          <p:cNvSpPr>
            <a:spLocks noGrp="1" noChangeArrowheads="1"/>
          </p:cNvSpPr>
          <p:nvPr>
            <p:ph idx="1"/>
          </p:nvPr>
        </p:nvSpPr>
        <p:spPr>
          <a:xfrm>
            <a:off x="685800" y="1412875"/>
            <a:ext cx="7772400" cy="4683125"/>
          </a:xfrm>
        </p:spPr>
        <p:txBody>
          <a:bodyPr rtlCol="0">
            <a:normAutofit lnSpcReduction="10000"/>
          </a:bodyPr>
          <a:lstStyle/>
          <a:p>
            <a:pPr eaLnBrk="1" fontAlgn="auto" hangingPunct="1">
              <a:lnSpc>
                <a:spcPct val="150000"/>
              </a:lnSpc>
              <a:spcAft>
                <a:spcPts val="0"/>
              </a:spcAft>
              <a:defRPr/>
            </a:pPr>
            <a:r>
              <a:rPr lang="zh-CN" altLang="en-US" dirty="0"/>
              <a:t>泛化关系与包含关系</a:t>
            </a:r>
            <a:r>
              <a:rPr lang="zh-CN" altLang="en-US" dirty="0">
                <a:solidFill>
                  <a:srgbClr val="FF0000"/>
                </a:solidFill>
              </a:rPr>
              <a:t>异同</a:t>
            </a:r>
            <a:r>
              <a:rPr lang="zh-CN" altLang="en-US" dirty="0"/>
              <a:t>：</a:t>
            </a:r>
          </a:p>
          <a:p>
            <a:pPr eaLnBrk="1" fontAlgn="auto" hangingPunct="1">
              <a:lnSpc>
                <a:spcPct val="150000"/>
              </a:lnSpc>
              <a:spcAft>
                <a:spcPts val="0"/>
              </a:spcAft>
              <a:defRPr/>
            </a:pPr>
            <a:r>
              <a:rPr lang="zh-CN" altLang="en-US" dirty="0">
                <a:solidFill>
                  <a:srgbClr val="FF0000"/>
                </a:solidFill>
              </a:rPr>
              <a:t>相同</a:t>
            </a:r>
            <a:r>
              <a:rPr lang="zh-CN" altLang="en-US" dirty="0"/>
              <a:t>：都可用来复用多个用例中的公共行为。</a:t>
            </a:r>
          </a:p>
          <a:p>
            <a:pPr eaLnBrk="1" fontAlgn="auto" hangingPunct="1">
              <a:lnSpc>
                <a:spcPct val="150000"/>
              </a:lnSpc>
              <a:spcAft>
                <a:spcPts val="0"/>
              </a:spcAft>
              <a:defRPr/>
            </a:pPr>
            <a:r>
              <a:rPr lang="zh-CN" altLang="en-US" dirty="0">
                <a:solidFill>
                  <a:srgbClr val="FF0000"/>
                </a:solidFill>
              </a:rPr>
              <a:t>区别</a:t>
            </a:r>
            <a:r>
              <a:rPr lang="zh-CN" altLang="en-US" dirty="0"/>
              <a:t>：</a:t>
            </a:r>
          </a:p>
          <a:p>
            <a:pPr lvl="1" eaLnBrk="1" fontAlgn="auto" hangingPunct="1">
              <a:lnSpc>
                <a:spcPct val="150000"/>
              </a:lnSpc>
              <a:spcAft>
                <a:spcPts val="0"/>
              </a:spcAft>
              <a:defRPr/>
            </a:pPr>
            <a:r>
              <a:rPr lang="zh-CN" altLang="en-US" sz="2400" dirty="0"/>
              <a:t>在泛化关系中，所有的子用例都有相似的目的和结构，它们是</a:t>
            </a:r>
            <a:r>
              <a:rPr lang="zh-CN" altLang="en-US" sz="2400" dirty="0">
                <a:solidFill>
                  <a:srgbClr val="FF0000"/>
                </a:solidFill>
              </a:rPr>
              <a:t>整体上的相似</a:t>
            </a:r>
            <a:r>
              <a:rPr lang="zh-CN" altLang="en-US" sz="2400" dirty="0"/>
              <a:t>。</a:t>
            </a:r>
          </a:p>
          <a:p>
            <a:pPr lvl="1" eaLnBrk="1" fontAlgn="auto" hangingPunct="1">
              <a:lnSpc>
                <a:spcPct val="150000"/>
              </a:lnSpc>
              <a:spcAft>
                <a:spcPts val="0"/>
              </a:spcAft>
              <a:defRPr/>
            </a:pPr>
            <a:r>
              <a:rPr lang="zh-CN" altLang="en-US" sz="2400" dirty="0"/>
              <a:t>在包含关系中，基础用例在目的上可以完全不同，但它们都有一段相似的行为，它们的相似只是</a:t>
            </a:r>
            <a:r>
              <a:rPr lang="zh-CN" altLang="en-US" sz="2400" dirty="0">
                <a:solidFill>
                  <a:srgbClr val="FF0000"/>
                </a:solidFill>
              </a:rPr>
              <a:t>部分的相似</a:t>
            </a:r>
            <a:r>
              <a:rPr lang="zh-CN" altLang="en-US" sz="2400" dirty="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Effect transition="in" filter="blinds(horizontal)">
                                      <p:cBhvr>
                                        <p:cTn id="7" dur="500"/>
                                        <p:tgtEl>
                                          <p:spTgt spid="195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5587">
                                            <p:txEl>
                                              <p:pRg st="2" end="2"/>
                                            </p:txEl>
                                          </p:spTgt>
                                        </p:tgtEl>
                                        <p:attrNameLst>
                                          <p:attrName>style.visibility</p:attrName>
                                        </p:attrNameLst>
                                      </p:cBhvr>
                                      <p:to>
                                        <p:strVal val="visible"/>
                                      </p:to>
                                    </p:set>
                                    <p:animEffect transition="in" filter="blinds(horizontal)">
                                      <p:cBhvr>
                                        <p:cTn id="12" dur="500"/>
                                        <p:tgtEl>
                                          <p:spTgt spid="1955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5587">
                                            <p:txEl>
                                              <p:pRg st="3" end="3"/>
                                            </p:txEl>
                                          </p:spTgt>
                                        </p:tgtEl>
                                        <p:attrNameLst>
                                          <p:attrName>style.visibility</p:attrName>
                                        </p:attrNameLst>
                                      </p:cBhvr>
                                      <p:to>
                                        <p:strVal val="visible"/>
                                      </p:to>
                                    </p:set>
                                    <p:animEffect transition="in" filter="blinds(horizontal)">
                                      <p:cBhvr>
                                        <p:cTn id="15" dur="500"/>
                                        <p:tgtEl>
                                          <p:spTgt spid="1955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5587">
                                            <p:txEl>
                                              <p:pRg st="4" end="4"/>
                                            </p:txEl>
                                          </p:spTgt>
                                        </p:tgtEl>
                                        <p:attrNameLst>
                                          <p:attrName>style.visibility</p:attrName>
                                        </p:attrNameLst>
                                      </p:cBhvr>
                                      <p:to>
                                        <p:strVal val="visible"/>
                                      </p:to>
                                    </p:set>
                                    <p:animEffect transition="in" filter="blinds(horizontal)">
                                      <p:cBhvr>
                                        <p:cTn id="18" dur="500"/>
                                        <p:tgtEl>
                                          <p:spTgt spid="195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82" name="Rectangle 2">
            <a:extLst>
              <a:ext uri="{FF2B5EF4-FFF2-40B4-BE49-F238E27FC236}">
                <a16:creationId xmlns:a16="http://schemas.microsoft.com/office/drawing/2014/main" id="{51680B28-44FD-4914-9198-63FFC99BC4E0}"/>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记录需求</a:t>
            </a:r>
            <a:r>
              <a:rPr kumimoji="1" lang="en-US" altLang="zh-CN">
                <a:solidFill>
                  <a:schemeClr val="tx1"/>
                </a:solidFill>
                <a:effectLst>
                  <a:outerShdw blurRad="38100" dist="38100" dir="2700000" algn="tl">
                    <a:srgbClr val="C0C0C0"/>
                  </a:outerShdw>
                </a:effectLst>
                <a:ea typeface="黑体" pitchFamily="2" charset="-122"/>
              </a:rPr>
              <a:t>—</a:t>
            </a:r>
            <a:r>
              <a:rPr kumimoji="1" lang="zh-CN" altLang="en-US">
                <a:solidFill>
                  <a:schemeClr val="tx1"/>
                </a:solidFill>
                <a:effectLst>
                  <a:outerShdw blurRad="38100" dist="38100" dir="2700000" algn="tl">
                    <a:srgbClr val="C0C0C0"/>
                  </a:outerShdw>
                </a:effectLst>
                <a:ea typeface="黑体" pitchFamily="2" charset="-122"/>
              </a:rPr>
              <a:t>特性表</a:t>
            </a:r>
          </a:p>
        </p:txBody>
      </p:sp>
      <p:graphicFrame>
        <p:nvGraphicFramePr>
          <p:cNvPr id="2017524" name="Group 244">
            <a:extLst>
              <a:ext uri="{FF2B5EF4-FFF2-40B4-BE49-F238E27FC236}">
                <a16:creationId xmlns:a16="http://schemas.microsoft.com/office/drawing/2014/main" id="{064F6210-7136-45A7-B78A-DBE67FC9CD2D}"/>
              </a:ext>
            </a:extLst>
          </p:cNvPr>
          <p:cNvGraphicFramePr>
            <a:graphicFrameLocks noGrp="1"/>
          </p:cNvGraphicFramePr>
          <p:nvPr>
            <p:ph/>
          </p:nvPr>
        </p:nvGraphicFramePr>
        <p:xfrm>
          <a:off x="838200" y="1828800"/>
          <a:ext cx="7620000" cy="4573588"/>
        </p:xfrm>
        <a:graphic>
          <a:graphicData uri="http://schemas.openxmlformats.org/drawingml/2006/table">
            <a:tbl>
              <a:tblPr/>
              <a:tblGrid>
                <a:gridCol w="969963">
                  <a:extLst>
                    <a:ext uri="{9D8B030D-6E8A-4147-A177-3AD203B41FA5}">
                      <a16:colId xmlns:a16="http://schemas.microsoft.com/office/drawing/2014/main" val="20000"/>
                    </a:ext>
                  </a:extLst>
                </a:gridCol>
                <a:gridCol w="6650037">
                  <a:extLst>
                    <a:ext uri="{9D8B030D-6E8A-4147-A177-3AD203B41FA5}">
                      <a16:colId xmlns:a16="http://schemas.microsoft.com/office/drawing/2014/main" val="20001"/>
                    </a:ext>
                  </a:extLst>
                </a:gridCol>
              </a:tblGrid>
              <a:tr h="2524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编号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00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FEAT01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1"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新增书籍信息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FEAT02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1"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修改已有的书籍信息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FEAT03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1"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书籍信息按计算机类、非计算机类分别建档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录入新书时能够自动按规则生成书号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1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计算机类与非计算机类书籍采用不同的书号规则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68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录入新书时如果重名将自动提示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按书名、作者、类别、出版社等关键字组合查询书籍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列出所有书籍信息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38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记录外借情况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7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外借状态能够自动反应在书籍信息中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51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按人、按书查询外借情况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92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列出所有的外借情况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6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按特定时间段统计购买金额、册数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所有查询、列表、统计功能应可以单独对计算机类或非计算机类进行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78901" name="Rectangle 246">
            <a:extLst>
              <a:ext uri="{FF2B5EF4-FFF2-40B4-BE49-F238E27FC236}">
                <a16:creationId xmlns:a16="http://schemas.microsoft.com/office/drawing/2014/main" id="{AA4BF67C-6762-4B30-891B-ECA6D1C27A64}"/>
              </a:ext>
            </a:extLst>
          </p:cNvPr>
          <p:cNvSpPr>
            <a:spLocks noChangeArrowheads="1"/>
          </p:cNvSpPr>
          <p:nvPr/>
        </p:nvSpPr>
        <p:spPr bwMode="auto">
          <a:xfrm>
            <a:off x="533400" y="12192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举例：第3章的“个人图书管理系统”</a:t>
            </a:r>
            <a:endParaRPr kumimoji="1" lang="zh-CN" altLang="en-US" sz="1000" b="1">
              <a:solidFill>
                <a:schemeClr val="tx1"/>
              </a:solidFill>
              <a:ea typeface="楷体_GB2312" pitchFamily="49" charset="-122"/>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8306" name="Rectangle 2">
            <a:extLst>
              <a:ext uri="{FF2B5EF4-FFF2-40B4-BE49-F238E27FC236}">
                <a16:creationId xmlns:a16="http://schemas.microsoft.com/office/drawing/2014/main" id="{FCD66376-7F23-4027-9CBF-9965A0844F6A}"/>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识别参与者</a:t>
            </a:r>
          </a:p>
        </p:txBody>
      </p:sp>
      <p:sp>
        <p:nvSpPr>
          <p:cNvPr id="79875" name="Rectangle 3">
            <a:extLst>
              <a:ext uri="{FF2B5EF4-FFF2-40B4-BE49-F238E27FC236}">
                <a16:creationId xmlns:a16="http://schemas.microsoft.com/office/drawing/2014/main" id="{059226FD-40F8-4C4F-94FD-1435AEB45651}"/>
              </a:ext>
            </a:extLst>
          </p:cNvPr>
          <p:cNvSpPr>
            <a:spLocks noChangeArrowheads="1"/>
          </p:cNvSpPr>
          <p:nvPr/>
        </p:nvSpPr>
        <p:spPr bwMode="auto">
          <a:xfrm>
            <a:off x="457200" y="11430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已有的上下文关系图（表示系统范围）及其他相关模型：它们描述了系统与外部系统的边界，从这些图中可以寻找出与系统有交互关系的外部实体。</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项目相关人员分析：对项目的相关人员进行分析，就能够决定出哪些人将会与系统进行交互。</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书面的规格说明和其它项目文档（如会谈备忘录等）</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需求研讨会和联合应用开发会议的记录：这些会议的参与者通常是很重要的，因为他们在组织中所代表的角色就是可能与系统发生交互的参与者。</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当前过程和系统的培训指南及用户手册：这些东西中经常会有潜在参与者。</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1378" name="Rectangle 2">
            <a:extLst>
              <a:ext uri="{FF2B5EF4-FFF2-40B4-BE49-F238E27FC236}">
                <a16:creationId xmlns:a16="http://schemas.microsoft.com/office/drawing/2014/main" id="{453A2B35-951A-44F1-9039-DFE49FFFC98C}"/>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合并需求获得用例</a:t>
            </a:r>
          </a:p>
        </p:txBody>
      </p:sp>
      <p:graphicFrame>
        <p:nvGraphicFramePr>
          <p:cNvPr id="2021522" name="Group 146">
            <a:extLst>
              <a:ext uri="{FF2B5EF4-FFF2-40B4-BE49-F238E27FC236}">
                <a16:creationId xmlns:a16="http://schemas.microsoft.com/office/drawing/2014/main" id="{CE569CC9-2365-45B2-8BF1-DA32F7175986}"/>
              </a:ext>
            </a:extLst>
          </p:cNvPr>
          <p:cNvGraphicFramePr>
            <a:graphicFrameLocks noGrp="1"/>
          </p:cNvGraphicFramePr>
          <p:nvPr>
            <p:ph/>
          </p:nvPr>
        </p:nvGraphicFramePr>
        <p:xfrm>
          <a:off x="228600" y="1219200"/>
          <a:ext cx="8763000" cy="5080000"/>
        </p:xfrm>
        <a:graphic>
          <a:graphicData uri="http://schemas.openxmlformats.org/drawingml/2006/table">
            <a:tbl>
              <a:tblPr/>
              <a:tblGrid>
                <a:gridCol w="7239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7935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特性</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用例</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60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FEAT01.</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新增书籍信息</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FEAT03.</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书籍信息按计算机类、非计算机类分别建档</a:t>
                      </a:r>
                      <a:endParaRPr kumimoji="0" lang="zh-CN" altLang="en-US" sz="1600" b="1" i="0" u="none" strike="noStrike" cap="none" normalizeH="0" baseline="0">
                        <a:ln>
                          <a:noFill/>
                        </a:ln>
                        <a:solidFill>
                          <a:schemeClr val="tx1"/>
                        </a:solidFill>
                        <a:effectLst/>
                        <a:latin typeface="Times New Roman" pitchFamily="18" charset="0"/>
                        <a:ea typeface="华文琥珀"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FEAT04.</a:t>
                      </a:r>
                      <a:r>
                        <a:rPr kumimoji="0" lang="zh-CN" altLang="en-US" sz="1600" b="1" i="0" u="none" strike="noStrike" cap="none" normalizeH="0" baseline="0">
                          <a:ln>
                            <a:noFill/>
                          </a:ln>
                          <a:solidFill>
                            <a:schemeClr val="tx1"/>
                          </a:solidFill>
                          <a:effectLst/>
                          <a:latin typeface="Times New Roman" pitchFamily="18" charset="0"/>
                          <a:ea typeface="宋体" pitchFamily="2" charset="-122"/>
                        </a:rPr>
                        <a:t>录入新书时能够自动按规则生成书号</a:t>
                      </a:r>
                      <a:endParaRPr kumimoji="0" lang="zh-CN" altLang="en-US" sz="1600" b="1" i="0" u="none" strike="noStrike" cap="none" normalizeH="0" baseline="0">
                        <a:ln>
                          <a:noFill/>
                        </a:ln>
                        <a:solidFill>
                          <a:schemeClr val="tx1"/>
                        </a:solidFill>
                        <a:effectLst/>
                        <a:latin typeface="Times New Roman" pitchFamily="18" charset="0"/>
                        <a:ea typeface="华文琥珀"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FEAT05.</a:t>
                      </a:r>
                      <a:r>
                        <a:rPr kumimoji="0" lang="zh-CN" altLang="en-US" sz="1600" b="1" i="0" u="none" strike="noStrike" cap="none" normalizeH="0" baseline="0">
                          <a:ln>
                            <a:noFill/>
                          </a:ln>
                          <a:solidFill>
                            <a:schemeClr val="tx1"/>
                          </a:solidFill>
                          <a:effectLst/>
                          <a:latin typeface="Times New Roman" pitchFamily="18" charset="0"/>
                          <a:ea typeface="宋体" pitchFamily="2" charset="-122"/>
                        </a:rPr>
                        <a:t>计算机类与非计算机类书籍采用不同的书号规则</a:t>
                      </a:r>
                      <a:endParaRPr kumimoji="0" lang="zh-CN" altLang="en-US" sz="1600" b="1" i="0" u="none" strike="noStrike" cap="none" normalizeH="0" baseline="0">
                        <a:ln>
                          <a:noFill/>
                        </a:ln>
                        <a:solidFill>
                          <a:schemeClr val="tx1"/>
                        </a:solidFill>
                        <a:effectLst/>
                        <a:latin typeface="Times New Roman" pitchFamily="18" charset="0"/>
                        <a:ea typeface="华文琥珀"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FEAT06.</a:t>
                      </a:r>
                      <a:r>
                        <a:rPr kumimoji="0" lang="zh-CN" altLang="en-US" sz="1600" b="1" i="0" u="none" strike="noStrike" cap="none" normalizeH="0" baseline="0">
                          <a:ln>
                            <a:noFill/>
                          </a:ln>
                          <a:solidFill>
                            <a:schemeClr val="tx1"/>
                          </a:solidFill>
                          <a:effectLst/>
                          <a:latin typeface="Times New Roman" pitchFamily="18" charset="0"/>
                          <a:ea typeface="宋体" pitchFamily="2" charset="-122"/>
                        </a:rPr>
                        <a:t>录入新书时如果重名将自动提示</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UC01.</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新增书籍信息</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FEAT02.</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修改已有的书籍信息</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UC02.</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修改书籍信息</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9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FEAT07.</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按书名、作者、类别、出版社等关键字组合查询书籍</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FEAT08.</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列出所有书籍信息</a:t>
                      </a:r>
                      <a:endParaRPr kumimoji="0" lang="zh-CN" altLang="en-US" sz="1600" b="1" i="0" u="none" strike="noStrike" cap="none" normalizeH="0" baseline="0">
                        <a:ln>
                          <a:noFill/>
                        </a:ln>
                        <a:solidFill>
                          <a:schemeClr val="tx1"/>
                        </a:solidFill>
                        <a:effectLst/>
                        <a:latin typeface="Times New Roman" pitchFamily="18" charset="0"/>
                        <a:ea typeface="华文琥珀"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FEAT14.</a:t>
                      </a:r>
                      <a:r>
                        <a:rPr kumimoji="0" lang="zh-CN" altLang="en-US" sz="1600" b="1" i="0" u="none" strike="noStrike" cap="none" normalizeH="0" baseline="0">
                          <a:ln>
                            <a:noFill/>
                          </a:ln>
                          <a:solidFill>
                            <a:schemeClr val="tx1"/>
                          </a:solidFill>
                          <a:effectLst/>
                          <a:latin typeface="Times New Roman" pitchFamily="18" charset="0"/>
                          <a:ea typeface="宋体" pitchFamily="2" charset="-122"/>
                        </a:rPr>
                        <a:t>所有查询、列表、统计功能应可以单独对计算机类或非计算机类进行</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UC03.</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查询书籍信息</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53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FEAT09.</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记录外借情况</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FEAT10.</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外借状态能够自动反应在书籍信息中</a:t>
                      </a:r>
                      <a:endParaRPr kumimoji="0"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UC04.</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登记外借信息</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FEAT11.</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按人、按书查询外借情况</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FEAT12.</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列出所有的外借情况</a:t>
                      </a:r>
                      <a:endParaRPr kumimoji="0" lang="zh-CN" altLang="en-US" sz="1600" b="1" i="0" u="none" strike="noStrike" cap="none" normalizeH="0" baseline="0">
                        <a:ln>
                          <a:noFill/>
                        </a:ln>
                        <a:solidFill>
                          <a:schemeClr val="tx1"/>
                        </a:solidFill>
                        <a:effectLst/>
                        <a:latin typeface="Times New Roman" pitchFamily="18" charset="0"/>
                        <a:ea typeface="华文琥珀"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FEAT14.</a:t>
                      </a:r>
                      <a:r>
                        <a:rPr kumimoji="0" lang="zh-CN" altLang="en-US" sz="1600" b="1" i="0" u="none" strike="noStrike" cap="none" normalizeH="0" baseline="0">
                          <a:ln>
                            <a:noFill/>
                          </a:ln>
                          <a:solidFill>
                            <a:schemeClr val="tx1"/>
                          </a:solidFill>
                          <a:effectLst/>
                          <a:latin typeface="Times New Roman" pitchFamily="18" charset="0"/>
                          <a:ea typeface="宋体" pitchFamily="2" charset="-122"/>
                        </a:rPr>
                        <a:t>所有查询、列表、统计功能应可以单独对计算机类或非计算机类进行</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UC05.</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查询外借信息</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253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FEAT13.</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按特定时间段统计购买金额、册数</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FEAT14.</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所有查询、列表、统计功能应可以单独对计算机类或非计算机类进行</a:t>
                      </a:r>
                      <a:endParaRPr kumimoji="0"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UC06.</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统计金额和册数</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2402" name="Rectangle 2">
            <a:extLst>
              <a:ext uri="{FF2B5EF4-FFF2-40B4-BE49-F238E27FC236}">
                <a16:creationId xmlns:a16="http://schemas.microsoft.com/office/drawing/2014/main" id="{E3F53425-2FC8-4781-BFC7-102F2B6F1C21}"/>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绘制用例图</a:t>
            </a:r>
          </a:p>
        </p:txBody>
      </p:sp>
      <p:pic>
        <p:nvPicPr>
          <p:cNvPr id="81923" name="Picture 30">
            <a:extLst>
              <a:ext uri="{FF2B5EF4-FFF2-40B4-BE49-F238E27FC236}">
                <a16:creationId xmlns:a16="http://schemas.microsoft.com/office/drawing/2014/main" id="{CAD8EE5B-DC57-4BE4-8D84-B866E09A5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216025"/>
            <a:ext cx="5754687"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426" name="Rectangle 2">
            <a:extLst>
              <a:ext uri="{FF2B5EF4-FFF2-40B4-BE49-F238E27FC236}">
                <a16:creationId xmlns:a16="http://schemas.microsoft.com/office/drawing/2014/main" id="{D153B416-D465-4A33-925D-0A688CECF81F}"/>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细化用例描述</a:t>
            </a:r>
            <a:r>
              <a:rPr kumimoji="1" lang="en-US" altLang="zh-CN">
                <a:solidFill>
                  <a:schemeClr val="tx1"/>
                </a:solidFill>
                <a:effectLst>
                  <a:outerShdw blurRad="38100" dist="38100" dir="2700000" algn="tl">
                    <a:srgbClr val="C0C0C0"/>
                  </a:outerShdw>
                </a:effectLst>
                <a:ea typeface="黑体" pitchFamily="2" charset="-122"/>
              </a:rPr>
              <a:t>—</a:t>
            </a:r>
            <a:r>
              <a:rPr kumimoji="1" lang="zh-CN" altLang="en-US">
                <a:solidFill>
                  <a:schemeClr val="tx1"/>
                </a:solidFill>
                <a:effectLst>
                  <a:outerShdw blurRad="38100" dist="38100" dir="2700000" algn="tl">
                    <a:srgbClr val="C0C0C0"/>
                  </a:outerShdw>
                </a:effectLst>
                <a:ea typeface="黑体" pitchFamily="2" charset="-122"/>
              </a:rPr>
              <a:t>搭框架</a:t>
            </a:r>
          </a:p>
        </p:txBody>
      </p:sp>
      <p:sp>
        <p:nvSpPr>
          <p:cNvPr id="82947" name="Rectangle 4">
            <a:extLst>
              <a:ext uri="{FF2B5EF4-FFF2-40B4-BE49-F238E27FC236}">
                <a16:creationId xmlns:a16="http://schemas.microsoft.com/office/drawing/2014/main" id="{2E02137F-199B-4CC1-B4DE-C8CC77064C37}"/>
              </a:ext>
            </a:extLst>
          </p:cNvPr>
          <p:cNvSpPr>
            <a:spLocks noChangeArrowheads="1"/>
          </p:cNvSpPr>
          <p:nvPr/>
        </p:nvSpPr>
        <p:spPr bwMode="auto">
          <a:xfrm>
            <a:off x="609600" y="1295400"/>
            <a:ext cx="739933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indent="246063">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a:r>
              <a:rPr kumimoji="1" lang="en-US" altLang="zh-CN" b="1">
                <a:solidFill>
                  <a:schemeClr val="tx1"/>
                </a:solidFill>
                <a:ea typeface="楷体_GB2312" pitchFamily="49" charset="-122"/>
              </a:rPr>
              <a:t>1.</a:t>
            </a:r>
            <a:r>
              <a:rPr kumimoji="1" lang="zh-CN" altLang="en-US" b="1">
                <a:solidFill>
                  <a:schemeClr val="tx1"/>
                </a:solidFill>
                <a:ea typeface="楷体_GB2312" pitchFamily="49" charset="-122"/>
              </a:rPr>
              <a:t>用例名称：新增书籍信息（</a:t>
            </a:r>
            <a:r>
              <a:rPr kumimoji="1" lang="en-US" altLang="zh-CN" b="1">
                <a:solidFill>
                  <a:schemeClr val="tx1"/>
                </a:solidFill>
                <a:ea typeface="楷体_GB2312" pitchFamily="49" charset="-122"/>
              </a:rPr>
              <a:t>UC01</a:t>
            </a:r>
            <a:r>
              <a:rPr kumimoji="1" lang="zh-CN" altLang="en-US" b="1">
                <a:solidFill>
                  <a:schemeClr val="tx1"/>
                </a:solidFill>
                <a:ea typeface="楷体_GB2312" pitchFamily="49" charset="-122"/>
              </a:rPr>
              <a:t>）</a:t>
            </a:r>
          </a:p>
          <a:p>
            <a:pPr algn="l"/>
            <a:r>
              <a:rPr kumimoji="1" lang="en-US" altLang="zh-CN" b="1">
                <a:solidFill>
                  <a:schemeClr val="tx1"/>
                </a:solidFill>
                <a:ea typeface="楷体_GB2312" pitchFamily="49" charset="-122"/>
              </a:rPr>
              <a:t>2.</a:t>
            </a:r>
            <a:r>
              <a:rPr kumimoji="1" lang="zh-CN" altLang="en-US" b="1">
                <a:solidFill>
                  <a:schemeClr val="tx1"/>
                </a:solidFill>
                <a:ea typeface="楷体_GB2312" pitchFamily="49" charset="-122"/>
              </a:rPr>
              <a:t>简要说明：录入新购书籍信息，并自动存储建档。</a:t>
            </a:r>
          </a:p>
          <a:p>
            <a:pPr algn="l"/>
            <a:r>
              <a:rPr kumimoji="1" lang="en-US" altLang="zh-CN" b="1">
                <a:solidFill>
                  <a:schemeClr val="tx1"/>
                </a:solidFill>
                <a:ea typeface="楷体_GB2312" pitchFamily="49" charset="-122"/>
              </a:rPr>
              <a:t>3.</a:t>
            </a:r>
            <a:r>
              <a:rPr kumimoji="1" lang="zh-CN" altLang="en-US" b="1">
                <a:solidFill>
                  <a:schemeClr val="tx1"/>
                </a:solidFill>
                <a:ea typeface="楷体_GB2312" pitchFamily="49" charset="-122"/>
              </a:rPr>
              <a:t>事件流：</a:t>
            </a:r>
          </a:p>
          <a:p>
            <a:pPr algn="l"/>
            <a:r>
              <a:rPr kumimoji="1" lang="en-US" altLang="zh-CN" b="1">
                <a:solidFill>
                  <a:schemeClr val="tx1"/>
                </a:solidFill>
                <a:ea typeface="楷体_GB2312" pitchFamily="49" charset="-122"/>
              </a:rPr>
              <a:t>    3.1 </a:t>
            </a:r>
            <a:r>
              <a:rPr kumimoji="1" lang="zh-CN" altLang="en-US" b="1">
                <a:solidFill>
                  <a:schemeClr val="tx1"/>
                </a:solidFill>
                <a:ea typeface="楷体_GB2312" pitchFamily="49" charset="-122"/>
              </a:rPr>
              <a:t>基本事件流</a:t>
            </a:r>
          </a:p>
          <a:p>
            <a:pPr algn="l"/>
            <a:r>
              <a:rPr kumimoji="1" lang="en-US" altLang="zh-CN" b="1">
                <a:solidFill>
                  <a:schemeClr val="tx1"/>
                </a:solidFill>
                <a:ea typeface="楷体_GB2312" pitchFamily="49" charset="-122"/>
              </a:rPr>
              <a:t>    3.2 </a:t>
            </a:r>
            <a:r>
              <a:rPr kumimoji="1" lang="zh-CN" altLang="en-US" b="1">
                <a:solidFill>
                  <a:schemeClr val="tx1"/>
                </a:solidFill>
                <a:ea typeface="楷体_GB2312" pitchFamily="49" charset="-122"/>
              </a:rPr>
              <a:t>扩展事件流</a:t>
            </a:r>
          </a:p>
          <a:p>
            <a:pPr algn="l"/>
            <a:r>
              <a:rPr kumimoji="1" lang="en-US" altLang="zh-CN" b="1">
                <a:solidFill>
                  <a:schemeClr val="tx1"/>
                </a:solidFill>
                <a:ea typeface="楷体_GB2312" pitchFamily="49" charset="-122"/>
              </a:rPr>
              <a:t>4.</a:t>
            </a:r>
            <a:r>
              <a:rPr kumimoji="1" lang="zh-CN" altLang="en-US" b="1">
                <a:solidFill>
                  <a:schemeClr val="tx1"/>
                </a:solidFill>
                <a:ea typeface="楷体_GB2312" pitchFamily="49" charset="-122"/>
              </a:rPr>
              <a:t>非功能需求</a:t>
            </a:r>
          </a:p>
          <a:p>
            <a:pPr algn="l"/>
            <a:r>
              <a:rPr kumimoji="1" lang="en-US" altLang="zh-CN" b="1">
                <a:solidFill>
                  <a:schemeClr val="tx1"/>
                </a:solidFill>
                <a:ea typeface="楷体_GB2312" pitchFamily="49" charset="-122"/>
              </a:rPr>
              <a:t>5.</a:t>
            </a:r>
            <a:r>
              <a:rPr kumimoji="1" lang="zh-CN" altLang="en-US" b="1">
                <a:solidFill>
                  <a:schemeClr val="tx1"/>
                </a:solidFill>
                <a:ea typeface="楷体_GB2312" pitchFamily="49" charset="-122"/>
              </a:rPr>
              <a:t>前置条件：用户进入图书管理系统。</a:t>
            </a:r>
          </a:p>
          <a:p>
            <a:pPr algn="l"/>
            <a:r>
              <a:rPr kumimoji="1" lang="en-US" altLang="zh-CN" b="1">
                <a:solidFill>
                  <a:schemeClr val="tx1"/>
                </a:solidFill>
                <a:ea typeface="楷体_GB2312" pitchFamily="49" charset="-122"/>
              </a:rPr>
              <a:t>6.</a:t>
            </a:r>
            <a:r>
              <a:rPr kumimoji="1" lang="zh-CN" altLang="en-US" b="1">
                <a:solidFill>
                  <a:schemeClr val="tx1"/>
                </a:solidFill>
                <a:ea typeface="楷体_GB2312" pitchFamily="49" charset="-122"/>
              </a:rPr>
              <a:t>后置条件：完成新书信息的存储建档。</a:t>
            </a:r>
          </a:p>
          <a:p>
            <a:pPr algn="l"/>
            <a:r>
              <a:rPr kumimoji="1" lang="en-US" altLang="zh-CN" b="1">
                <a:solidFill>
                  <a:schemeClr val="tx1"/>
                </a:solidFill>
                <a:ea typeface="楷体_GB2312" pitchFamily="49" charset="-122"/>
              </a:rPr>
              <a:t>7.</a:t>
            </a:r>
            <a:r>
              <a:rPr kumimoji="1" lang="zh-CN" altLang="en-US" b="1">
                <a:solidFill>
                  <a:schemeClr val="tx1"/>
                </a:solidFill>
                <a:ea typeface="楷体_GB2312" pitchFamily="49" charset="-122"/>
              </a:rPr>
              <a:t>扩展点：无</a:t>
            </a:r>
          </a:p>
          <a:p>
            <a:pPr algn="l"/>
            <a:r>
              <a:rPr kumimoji="1" lang="en-US" altLang="zh-CN" b="1">
                <a:solidFill>
                  <a:schemeClr val="tx1"/>
                </a:solidFill>
                <a:ea typeface="楷体_GB2312" pitchFamily="49" charset="-122"/>
              </a:rPr>
              <a:t>8.</a:t>
            </a:r>
            <a:r>
              <a:rPr kumimoji="1" lang="zh-CN" altLang="en-US" b="1">
                <a:solidFill>
                  <a:schemeClr val="tx1"/>
                </a:solidFill>
                <a:ea typeface="楷体_GB2312" pitchFamily="49" charset="-122"/>
              </a:rPr>
              <a:t>优先级：最高（满意度 </a:t>
            </a:r>
            <a:r>
              <a:rPr kumimoji="1" lang="en-US" altLang="zh-CN" b="1">
                <a:solidFill>
                  <a:schemeClr val="tx1"/>
                </a:solidFill>
                <a:ea typeface="楷体_GB2312" pitchFamily="49" charset="-122"/>
              </a:rPr>
              <a:t>5</a:t>
            </a:r>
            <a:r>
              <a:rPr kumimoji="1" lang="zh-CN" altLang="en-US" b="1">
                <a:solidFill>
                  <a:schemeClr val="tx1"/>
                </a:solidFill>
                <a:ea typeface="楷体_GB2312" pitchFamily="49" charset="-122"/>
              </a:rPr>
              <a:t>，不满意度</a:t>
            </a:r>
            <a:r>
              <a:rPr kumimoji="1" lang="en-US" altLang="zh-CN" b="1">
                <a:solidFill>
                  <a:schemeClr val="tx1"/>
                </a:solidFill>
                <a:ea typeface="楷体_GB2312" pitchFamily="49" charset="-122"/>
              </a:rPr>
              <a:t>5</a:t>
            </a:r>
            <a:r>
              <a:rPr kumimoji="1" lang="zh-CN" altLang="en-US" b="1">
                <a:solidFill>
                  <a:schemeClr val="tx1"/>
                </a:solidFill>
                <a:ea typeface="楷体_GB2312" pitchFamily="49" charset="-122"/>
              </a:rPr>
              <a:t>） </a:t>
            </a:r>
          </a:p>
        </p:txBody>
      </p:sp>
      <p:sp>
        <p:nvSpPr>
          <p:cNvPr id="82948" name="AutoShape 5">
            <a:extLst>
              <a:ext uri="{FF2B5EF4-FFF2-40B4-BE49-F238E27FC236}">
                <a16:creationId xmlns:a16="http://schemas.microsoft.com/office/drawing/2014/main" id="{32BD1803-5BED-4D80-8310-0B75B42C2FCD}"/>
              </a:ext>
            </a:extLst>
          </p:cNvPr>
          <p:cNvSpPr>
            <a:spLocks/>
          </p:cNvSpPr>
          <p:nvPr/>
        </p:nvSpPr>
        <p:spPr bwMode="auto">
          <a:xfrm>
            <a:off x="5638800" y="2133600"/>
            <a:ext cx="228600" cy="1219200"/>
          </a:xfrm>
          <a:prstGeom prst="rightBrace">
            <a:avLst>
              <a:gd name="adj1" fmla="val 44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82949" name="Rectangle 6">
            <a:extLst>
              <a:ext uri="{FF2B5EF4-FFF2-40B4-BE49-F238E27FC236}">
                <a16:creationId xmlns:a16="http://schemas.microsoft.com/office/drawing/2014/main" id="{2BFA0E7F-B525-4127-8951-13A19A0293E4}"/>
              </a:ext>
            </a:extLst>
          </p:cNvPr>
          <p:cNvSpPr>
            <a:spLocks noChangeArrowheads="1"/>
          </p:cNvSpPr>
          <p:nvPr/>
        </p:nvSpPr>
        <p:spPr bwMode="auto">
          <a:xfrm>
            <a:off x="6172200" y="23622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b="1">
                <a:solidFill>
                  <a:schemeClr val="tx1"/>
                </a:solidFill>
              </a:rPr>
              <a:t>见下页</a:t>
            </a:r>
            <a:r>
              <a:rPr lang="en-US" altLang="zh-CN" b="1">
                <a:solidFill>
                  <a:schemeClr val="tx1"/>
                </a:solidFill>
              </a:rPr>
              <a:t>ppt</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4450" name="Rectangle 2">
            <a:extLst>
              <a:ext uri="{FF2B5EF4-FFF2-40B4-BE49-F238E27FC236}">
                <a16:creationId xmlns:a16="http://schemas.microsoft.com/office/drawing/2014/main" id="{54E01208-81CA-44D9-9FB3-7F31D19398A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细化用例描述</a:t>
            </a:r>
            <a:r>
              <a:rPr kumimoji="1" lang="en-US" altLang="zh-CN">
                <a:solidFill>
                  <a:schemeClr val="tx1"/>
                </a:solidFill>
                <a:effectLst>
                  <a:outerShdw blurRad="38100" dist="38100" dir="2700000" algn="tl">
                    <a:srgbClr val="C0C0C0"/>
                  </a:outerShdw>
                </a:effectLst>
                <a:ea typeface="黑体" pitchFamily="2" charset="-122"/>
              </a:rPr>
              <a:t>—</a:t>
            </a:r>
            <a:r>
              <a:rPr kumimoji="1" lang="zh-CN" altLang="en-US">
                <a:solidFill>
                  <a:schemeClr val="tx1"/>
                </a:solidFill>
                <a:effectLst>
                  <a:outerShdw blurRad="38100" dist="38100" dir="2700000" algn="tl">
                    <a:srgbClr val="C0C0C0"/>
                  </a:outerShdw>
                </a:effectLst>
                <a:ea typeface="黑体" pitchFamily="2" charset="-122"/>
              </a:rPr>
              <a:t>填血肉</a:t>
            </a:r>
          </a:p>
        </p:txBody>
      </p:sp>
      <p:sp>
        <p:nvSpPr>
          <p:cNvPr id="83971" name="Rectangle 3">
            <a:extLst>
              <a:ext uri="{FF2B5EF4-FFF2-40B4-BE49-F238E27FC236}">
                <a16:creationId xmlns:a16="http://schemas.microsoft.com/office/drawing/2014/main" id="{B581946A-A84C-4AC8-B409-BADF322022FA}"/>
              </a:ext>
            </a:extLst>
          </p:cNvPr>
          <p:cNvSpPr>
            <a:spLocks noChangeArrowheads="1"/>
          </p:cNvSpPr>
          <p:nvPr/>
        </p:nvSpPr>
        <p:spPr bwMode="auto">
          <a:xfrm>
            <a:off x="228600" y="1219200"/>
            <a:ext cx="864235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46063">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a:r>
              <a:rPr kumimoji="1" lang="en-US" altLang="zh-CN" sz="2000" b="1">
                <a:solidFill>
                  <a:schemeClr val="tx1"/>
                </a:solidFill>
                <a:ea typeface="楷体_GB2312" pitchFamily="49" charset="-122"/>
              </a:rPr>
              <a:t>3.</a:t>
            </a:r>
            <a:r>
              <a:rPr kumimoji="1" lang="zh-CN" altLang="en-US" sz="2000" b="1">
                <a:solidFill>
                  <a:schemeClr val="tx1"/>
                </a:solidFill>
                <a:ea typeface="楷体_GB2312" pitchFamily="49" charset="-122"/>
              </a:rPr>
              <a:t>事件流：</a:t>
            </a:r>
          </a:p>
          <a:p>
            <a:pPr algn="l"/>
            <a:r>
              <a:rPr kumimoji="1" lang="en-US" altLang="zh-CN" sz="2000" b="1">
                <a:solidFill>
                  <a:schemeClr val="tx1"/>
                </a:solidFill>
                <a:ea typeface="楷体_GB2312" pitchFamily="49" charset="-122"/>
              </a:rPr>
              <a:t>    3.1 </a:t>
            </a:r>
            <a:r>
              <a:rPr kumimoji="1" lang="zh-CN" altLang="en-US" sz="2000" b="1">
                <a:solidFill>
                  <a:schemeClr val="tx1"/>
                </a:solidFill>
                <a:ea typeface="楷体_GB2312" pitchFamily="49" charset="-122"/>
              </a:rPr>
              <a:t>基本事件流</a:t>
            </a:r>
          </a:p>
          <a:p>
            <a:pPr algn="l"/>
            <a:r>
              <a:rPr kumimoji="1" lang="zh-CN" altLang="en-US" sz="2000" b="1">
                <a:solidFill>
                  <a:schemeClr val="tx1"/>
                </a:solidFill>
                <a:ea typeface="楷体_GB2312" pitchFamily="49" charset="-122"/>
              </a:rPr>
              <a:t>        </a:t>
            </a:r>
            <a:r>
              <a:rPr kumimoji="1" lang="en-US" altLang="zh-CN" sz="2000" b="1">
                <a:solidFill>
                  <a:schemeClr val="tx1"/>
                </a:solidFill>
                <a:ea typeface="楷体_GB2312" pitchFamily="49" charset="-122"/>
              </a:rPr>
              <a:t>1</a:t>
            </a:r>
            <a:r>
              <a:rPr kumimoji="1" lang="zh-CN" altLang="en-US" sz="2000" b="1">
                <a:solidFill>
                  <a:schemeClr val="tx1"/>
                </a:solidFill>
                <a:ea typeface="楷体_GB2312" pitchFamily="49" charset="-122"/>
              </a:rPr>
              <a:t>）图书管理员向系统发出“新增书籍信息”请求；</a:t>
            </a:r>
          </a:p>
          <a:p>
            <a:pPr algn="l"/>
            <a:r>
              <a:rPr kumimoji="1" lang="zh-CN" altLang="en-US" sz="2000" b="1">
                <a:solidFill>
                  <a:schemeClr val="tx1"/>
                </a:solidFill>
                <a:ea typeface="楷体_GB2312" pitchFamily="49" charset="-122"/>
              </a:rPr>
              <a:t>        </a:t>
            </a:r>
            <a:r>
              <a:rPr kumimoji="1" lang="en-US" altLang="zh-CN" sz="2000" b="1">
                <a:solidFill>
                  <a:schemeClr val="tx1"/>
                </a:solidFill>
                <a:ea typeface="楷体_GB2312" pitchFamily="49" charset="-122"/>
              </a:rPr>
              <a:t>2</a:t>
            </a:r>
            <a:r>
              <a:rPr kumimoji="1" lang="zh-CN" altLang="en-US" sz="2000" b="1">
                <a:solidFill>
                  <a:schemeClr val="tx1"/>
                </a:solidFill>
                <a:ea typeface="楷体_GB2312" pitchFamily="49" charset="-122"/>
              </a:rPr>
              <a:t>）系统要求图书管理员选择要新增的书籍是计算机类还是非计算机 </a:t>
            </a:r>
          </a:p>
          <a:p>
            <a:pPr algn="l"/>
            <a:r>
              <a:rPr kumimoji="1" lang="zh-CN" altLang="en-US" sz="2000" b="1">
                <a:solidFill>
                  <a:schemeClr val="tx1"/>
                </a:solidFill>
                <a:ea typeface="楷体_GB2312" pitchFamily="49" charset="-122"/>
              </a:rPr>
              <a:t>              类；</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            </a:t>
            </a:r>
            <a:r>
              <a:rPr kumimoji="1" lang="en-US" altLang="zh-CN" sz="2000" b="1">
                <a:solidFill>
                  <a:schemeClr val="tx1"/>
                </a:solidFill>
                <a:ea typeface="楷体_GB2312" pitchFamily="49" charset="-122"/>
              </a:rPr>
              <a:t>3</a:t>
            </a:r>
            <a:r>
              <a:rPr kumimoji="1" lang="zh-CN" altLang="en-US" sz="2000" b="1">
                <a:solidFill>
                  <a:schemeClr val="tx1"/>
                </a:solidFill>
                <a:ea typeface="楷体_GB2312" pitchFamily="49" charset="-122"/>
              </a:rPr>
              <a:t>）图书管理员做出选择后，显示相应界面，让图书管理员输入信息</a:t>
            </a:r>
          </a:p>
          <a:p>
            <a:pPr algn="l"/>
            <a:r>
              <a:rPr kumimoji="1" lang="zh-CN" altLang="en-US" sz="2000" b="1">
                <a:solidFill>
                  <a:schemeClr val="tx1"/>
                </a:solidFill>
                <a:ea typeface="楷体_GB2312" pitchFamily="49" charset="-122"/>
              </a:rPr>
              <a:t>              ，并自动根据书号规则生成书号；</a:t>
            </a:r>
          </a:p>
          <a:p>
            <a:pPr algn="l"/>
            <a:r>
              <a:rPr kumimoji="1" lang="zh-CN" altLang="en-US" sz="2000" b="1">
                <a:solidFill>
                  <a:schemeClr val="tx1"/>
                </a:solidFill>
                <a:ea typeface="楷体_GB2312" pitchFamily="49" charset="-122"/>
              </a:rPr>
              <a:t>        </a:t>
            </a:r>
            <a:r>
              <a:rPr kumimoji="1" lang="en-US" altLang="zh-CN" sz="2000" b="1">
                <a:solidFill>
                  <a:schemeClr val="tx1"/>
                </a:solidFill>
                <a:ea typeface="楷体_GB2312" pitchFamily="49" charset="-122"/>
              </a:rPr>
              <a:t>4</a:t>
            </a:r>
            <a:r>
              <a:rPr kumimoji="1" lang="zh-CN" altLang="en-US" sz="2000" b="1">
                <a:solidFill>
                  <a:schemeClr val="tx1"/>
                </a:solidFill>
                <a:ea typeface="楷体_GB2312" pitchFamily="49" charset="-122"/>
              </a:rPr>
              <a:t>）图书管理员输入书籍的相关信息，包括：书名、作者、出版社、</a:t>
            </a:r>
          </a:p>
          <a:p>
            <a:pPr algn="l"/>
            <a:r>
              <a:rPr kumimoji="1" lang="en-US" altLang="zh-CN" sz="2000" b="1">
                <a:solidFill>
                  <a:schemeClr val="tx1"/>
                </a:solidFill>
                <a:ea typeface="楷体_GB2312" pitchFamily="49" charset="-122"/>
              </a:rPr>
              <a:t>               ISBN</a:t>
            </a:r>
            <a:r>
              <a:rPr kumimoji="1" lang="zh-CN" altLang="en-US" sz="2000" b="1">
                <a:solidFill>
                  <a:schemeClr val="tx1"/>
                </a:solidFill>
                <a:ea typeface="楷体_GB2312" pitchFamily="49" charset="-122"/>
              </a:rPr>
              <a:t>号、开本、页数、定价、是否有</a:t>
            </a:r>
            <a:r>
              <a:rPr kumimoji="1" lang="en-US" altLang="zh-CN" sz="2000" b="1">
                <a:solidFill>
                  <a:schemeClr val="tx1"/>
                </a:solidFill>
                <a:ea typeface="楷体_GB2312" pitchFamily="49" charset="-122"/>
              </a:rPr>
              <a:t>CDROM</a:t>
            </a:r>
            <a:r>
              <a:rPr kumimoji="1" lang="zh-CN" altLang="en-US" sz="2000" b="1">
                <a:solidFill>
                  <a:schemeClr val="tx1"/>
                </a:solidFill>
                <a:ea typeface="楷体_GB2312" pitchFamily="49" charset="-122"/>
              </a:rPr>
              <a:t>；</a:t>
            </a:r>
          </a:p>
          <a:p>
            <a:pPr algn="l"/>
            <a:r>
              <a:rPr kumimoji="1" lang="zh-CN" altLang="en-US" sz="2000" b="1">
                <a:solidFill>
                  <a:schemeClr val="tx1"/>
                </a:solidFill>
                <a:ea typeface="楷体_GB2312" pitchFamily="49" charset="-122"/>
              </a:rPr>
              <a:t>        </a:t>
            </a:r>
            <a:r>
              <a:rPr kumimoji="1" lang="en-US" altLang="zh-CN" sz="2000" b="1">
                <a:solidFill>
                  <a:schemeClr val="tx1"/>
                </a:solidFill>
                <a:ea typeface="楷体_GB2312" pitchFamily="49" charset="-122"/>
              </a:rPr>
              <a:t>5</a:t>
            </a:r>
            <a:r>
              <a:rPr kumimoji="1" lang="zh-CN" altLang="en-US" sz="2000" b="1">
                <a:solidFill>
                  <a:schemeClr val="tx1"/>
                </a:solidFill>
                <a:ea typeface="楷体_GB2312" pitchFamily="49" charset="-122"/>
              </a:rPr>
              <a:t>）系统确认输入的信息中书名未有重名；</a:t>
            </a:r>
          </a:p>
          <a:p>
            <a:pPr algn="l"/>
            <a:r>
              <a:rPr kumimoji="1" lang="zh-CN" altLang="en-US" sz="2000" b="1">
                <a:solidFill>
                  <a:schemeClr val="tx1"/>
                </a:solidFill>
                <a:ea typeface="楷体_GB2312" pitchFamily="49" charset="-122"/>
              </a:rPr>
              <a:t>        </a:t>
            </a:r>
            <a:r>
              <a:rPr kumimoji="1" lang="en-US" altLang="zh-CN" sz="2000" b="1">
                <a:solidFill>
                  <a:schemeClr val="tx1"/>
                </a:solidFill>
                <a:ea typeface="楷体_GB2312" pitchFamily="49" charset="-122"/>
              </a:rPr>
              <a:t>6</a:t>
            </a:r>
            <a:r>
              <a:rPr kumimoji="1" lang="zh-CN" altLang="en-US" sz="2000" b="1">
                <a:solidFill>
                  <a:schemeClr val="tx1"/>
                </a:solidFill>
                <a:ea typeface="楷体_GB2312" pitchFamily="49" charset="-122"/>
              </a:rPr>
              <a:t>）系统将所输入的信息存储建档。</a:t>
            </a:r>
          </a:p>
          <a:p>
            <a:pPr algn="l"/>
            <a:r>
              <a:rPr kumimoji="1" lang="en-US" altLang="zh-CN" sz="2000" b="1">
                <a:solidFill>
                  <a:schemeClr val="tx1"/>
                </a:solidFill>
                <a:ea typeface="楷体_GB2312" pitchFamily="49" charset="-122"/>
              </a:rPr>
              <a:t>    3.2 </a:t>
            </a:r>
            <a:r>
              <a:rPr kumimoji="1" lang="zh-CN" altLang="en-US" sz="2000" b="1">
                <a:solidFill>
                  <a:schemeClr val="tx1"/>
                </a:solidFill>
                <a:ea typeface="楷体_GB2312" pitchFamily="49" charset="-122"/>
              </a:rPr>
              <a:t>扩展事件流</a:t>
            </a:r>
          </a:p>
          <a:p>
            <a:pPr algn="l"/>
            <a:r>
              <a:rPr kumimoji="1" lang="en-US" altLang="zh-CN" sz="2000" b="1">
                <a:solidFill>
                  <a:schemeClr val="tx1"/>
                </a:solidFill>
                <a:ea typeface="楷体_GB2312" pitchFamily="49" charset="-122"/>
              </a:rPr>
              <a:t>       5a</a:t>
            </a:r>
            <a:r>
              <a:rPr kumimoji="1" lang="zh-CN" altLang="en-US" sz="2000" b="1">
                <a:solidFill>
                  <a:schemeClr val="tx1"/>
                </a:solidFill>
                <a:ea typeface="楷体_GB2312" pitchFamily="49" charset="-122"/>
              </a:rPr>
              <a:t>）如果输入的书名有重名现象，则显示出重名的书籍，并要求图书</a:t>
            </a:r>
          </a:p>
          <a:p>
            <a:pPr algn="l"/>
            <a:r>
              <a:rPr kumimoji="1" lang="zh-CN" altLang="en-US" sz="2000" b="1">
                <a:solidFill>
                  <a:schemeClr val="tx1"/>
                </a:solidFill>
                <a:ea typeface="楷体_GB2312" pitchFamily="49" charset="-122"/>
              </a:rPr>
              <a:t>               管理员选择修改书名或取消输入；</a:t>
            </a:r>
          </a:p>
          <a:p>
            <a:pPr algn="l"/>
            <a:r>
              <a:rPr kumimoji="1" lang="en-US" altLang="zh-CN" sz="2000" b="1">
                <a:solidFill>
                  <a:schemeClr val="tx1"/>
                </a:solidFill>
                <a:ea typeface="楷体_GB2312" pitchFamily="49" charset="-122"/>
              </a:rPr>
              <a:t>       5a1</a:t>
            </a:r>
            <a:r>
              <a:rPr kumimoji="1" lang="zh-CN" altLang="en-US" sz="2000" b="1">
                <a:solidFill>
                  <a:schemeClr val="tx1"/>
                </a:solidFill>
                <a:ea typeface="楷体_GB2312" pitchFamily="49" charset="-122"/>
              </a:rPr>
              <a:t>）图书管理员选择取消输入，则结束用例，不做存储建档工作；</a:t>
            </a:r>
          </a:p>
          <a:p>
            <a:pPr algn="l"/>
            <a:r>
              <a:rPr kumimoji="1" lang="en-US" altLang="zh-CN" sz="2000" b="1">
                <a:solidFill>
                  <a:schemeClr val="tx1"/>
                </a:solidFill>
                <a:ea typeface="楷体_GB2312" pitchFamily="49" charset="-122"/>
              </a:rPr>
              <a:t>       5a2</a:t>
            </a:r>
            <a:r>
              <a:rPr kumimoji="1" lang="zh-CN" altLang="en-US" sz="2000" b="1">
                <a:solidFill>
                  <a:schemeClr val="tx1"/>
                </a:solidFill>
                <a:ea typeface="楷体_GB2312" pitchFamily="49" charset="-122"/>
              </a:rPr>
              <a:t>）图书管理员选择修改书名后，转到</a:t>
            </a:r>
            <a:r>
              <a:rPr kumimoji="1" lang="en-US" altLang="zh-CN" sz="2000" b="1">
                <a:solidFill>
                  <a:schemeClr val="tx1"/>
                </a:solidFill>
                <a:ea typeface="楷体_GB2312" pitchFamily="49" charset="-122"/>
              </a:rPr>
              <a:t>5</a:t>
            </a:r>
            <a:r>
              <a:rPr kumimoji="1" lang="zh-CN" altLang="en-US" sz="2000" b="1">
                <a:solidFill>
                  <a:schemeClr val="tx1"/>
                </a:solidFill>
                <a:ea typeface="楷体_GB2312" pitchFamily="49" charset="-122"/>
              </a:rPr>
              <a:t>）</a:t>
            </a:r>
          </a:p>
          <a:p>
            <a:pPr algn="l"/>
            <a:r>
              <a:rPr kumimoji="1" lang="en-US" altLang="zh-CN" sz="2000" b="1">
                <a:solidFill>
                  <a:schemeClr val="tx1"/>
                </a:solidFill>
                <a:ea typeface="楷体_GB2312" pitchFamily="49" charset="-122"/>
              </a:rPr>
              <a:t>4.</a:t>
            </a:r>
            <a:r>
              <a:rPr kumimoji="1" lang="zh-CN" altLang="en-US" sz="2000" b="1">
                <a:solidFill>
                  <a:schemeClr val="tx1"/>
                </a:solidFill>
                <a:ea typeface="楷体_GB2312" pitchFamily="49" charset="-122"/>
              </a:rPr>
              <a:t>非功能需求：无特殊要求</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9810" name="Rectangle 2">
            <a:extLst>
              <a:ext uri="{FF2B5EF4-FFF2-40B4-BE49-F238E27FC236}">
                <a16:creationId xmlns:a16="http://schemas.microsoft.com/office/drawing/2014/main" id="{0DC2C5E9-B18F-48A4-9D41-559621EFBF1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业务模型（补充）</a:t>
            </a:r>
            <a:endParaRPr kumimoji="1" lang="en-US" altLang="zh-CN" dirty="0">
              <a:solidFill>
                <a:schemeClr val="tx1"/>
              </a:solidFill>
              <a:effectLst>
                <a:outerShdw blurRad="38100" dist="38100" dir="2700000" algn="tl">
                  <a:srgbClr val="C0C0C0"/>
                </a:outerShdw>
              </a:effectLst>
              <a:ea typeface="黑体" pitchFamily="2" charset="-122"/>
            </a:endParaRPr>
          </a:p>
        </p:txBody>
      </p:sp>
      <p:sp>
        <p:nvSpPr>
          <p:cNvPr id="11267" name="Rectangle 3">
            <a:extLst>
              <a:ext uri="{FF2B5EF4-FFF2-40B4-BE49-F238E27FC236}">
                <a16:creationId xmlns:a16="http://schemas.microsoft.com/office/drawing/2014/main" id="{8B7D0ACD-152B-425D-BB6A-02D626BAB928}"/>
              </a:ext>
            </a:extLst>
          </p:cNvPr>
          <p:cNvSpPr>
            <a:spLocks noChangeArrowheads="1"/>
          </p:cNvSpPr>
          <p:nvPr/>
        </p:nvSpPr>
        <p:spPr bwMode="auto">
          <a:xfrm>
            <a:off x="4572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914400" indent="-45720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just" eaLnBrk="1" hangingPunct="1">
              <a:lnSpc>
                <a:spcPct val="155000"/>
              </a:lnSpc>
              <a:spcBef>
                <a:spcPct val="20000"/>
              </a:spcBef>
              <a:buClr>
                <a:srgbClr val="FF0000"/>
              </a:buClr>
              <a:buSzPct val="200000"/>
              <a:buFontTx/>
              <a:buChar char="•"/>
            </a:pPr>
            <a:r>
              <a:rPr kumimoji="1" lang="zh-CN" altLang="en-US" b="1">
                <a:solidFill>
                  <a:schemeClr val="tx1"/>
                </a:solidFill>
                <a:ea typeface="楷体_GB2312" pitchFamily="49" charset="-122"/>
              </a:rPr>
              <a:t>研究机构结构及其中的角色和他们之间的联系，机构的工作流等。作用是帮助我们理解机构和软件系统</a:t>
            </a:r>
            <a:r>
              <a:rPr kumimoji="1" lang="zh-CN" altLang="en-US">
                <a:solidFill>
                  <a:srgbClr val="000000"/>
                </a:solidFill>
                <a:latin typeface=""/>
                <a:ea typeface="宋体" panose="02010600030101010101" pitchFamily="2" charset="-122"/>
              </a:rPr>
              <a:t>。</a:t>
            </a:r>
          </a:p>
          <a:p>
            <a:pPr algn="just" eaLnBrk="1" hangingPunct="1">
              <a:lnSpc>
                <a:spcPct val="125000"/>
              </a:lnSpc>
              <a:spcBef>
                <a:spcPct val="20000"/>
              </a:spcBef>
              <a:buClr>
                <a:srgbClr val="FF0000"/>
              </a:buClr>
              <a:buSzPct val="200000"/>
              <a:buFontTx/>
              <a:buChar char="•"/>
            </a:pPr>
            <a:endParaRPr kumimoji="1" lang="zh-CN" altLang="en-US">
              <a:solidFill>
                <a:srgbClr val="000000"/>
              </a:solidFill>
              <a:latin typeface=""/>
              <a:ea typeface="宋体" panose="02010600030101010101" pitchFamily="2" charset="-122"/>
            </a:endParaRPr>
          </a:p>
          <a:p>
            <a:pPr algn="just"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包括</a:t>
            </a:r>
          </a:p>
          <a:p>
            <a:pPr lvl="1" algn="just" eaLnBrk="1" hangingPunct="1">
              <a:lnSpc>
                <a:spcPct val="125000"/>
              </a:lnSpc>
              <a:spcBef>
                <a:spcPct val="20000"/>
              </a:spcBef>
              <a:buClr>
                <a:srgbClr val="FF0000"/>
              </a:buClr>
              <a:buSzPct val="200000"/>
              <a:buFontTx/>
              <a:buChar char="•"/>
            </a:pPr>
            <a:r>
              <a:rPr kumimoji="1" lang="en-US" altLang="zh-CN" b="1">
                <a:solidFill>
                  <a:schemeClr val="tx1"/>
                </a:solidFill>
                <a:ea typeface="楷体_GB2312" pitchFamily="49" charset="-122"/>
              </a:rPr>
              <a:t>Business Use Case</a:t>
            </a:r>
            <a:r>
              <a:rPr kumimoji="1" lang="zh-CN" altLang="en-US" b="1">
                <a:solidFill>
                  <a:schemeClr val="tx1"/>
                </a:solidFill>
                <a:ea typeface="楷体_GB2312" pitchFamily="49" charset="-122"/>
              </a:rPr>
              <a:t>图</a:t>
            </a:r>
          </a:p>
          <a:p>
            <a:pPr lvl="1" algn="just" eaLnBrk="1" hangingPunct="1">
              <a:lnSpc>
                <a:spcPct val="125000"/>
              </a:lnSpc>
              <a:spcBef>
                <a:spcPct val="20000"/>
              </a:spcBef>
              <a:buClr>
                <a:srgbClr val="FF0000"/>
              </a:buClr>
              <a:buSzPct val="200000"/>
              <a:buFontTx/>
              <a:buChar char="•"/>
            </a:pPr>
            <a:r>
              <a:rPr kumimoji="1" lang="en-US" altLang="zh-CN" b="1">
                <a:solidFill>
                  <a:schemeClr val="tx1"/>
                </a:solidFill>
                <a:ea typeface="楷体_GB2312" pitchFamily="49" charset="-122"/>
              </a:rPr>
              <a:t>Activity </a:t>
            </a:r>
            <a:r>
              <a:rPr kumimoji="1" lang="zh-CN" altLang="en-US" b="1">
                <a:solidFill>
                  <a:schemeClr val="tx1"/>
                </a:solidFill>
                <a:ea typeface="楷体_GB2312" pitchFamily="49" charset="-122"/>
              </a:rPr>
              <a:t>图（工作流）</a:t>
            </a:r>
          </a:p>
          <a:p>
            <a:pPr lvl="1" algn="just"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分析级</a:t>
            </a:r>
            <a:r>
              <a:rPr kumimoji="1" lang="en-US" altLang="zh-CN" b="1">
                <a:solidFill>
                  <a:schemeClr val="tx1"/>
                </a:solidFill>
                <a:ea typeface="楷体_GB2312" pitchFamily="49" charset="-122"/>
              </a:rPr>
              <a:t>Class</a:t>
            </a:r>
            <a:r>
              <a:rPr kumimoji="1" lang="zh-CN" altLang="en-US" b="1">
                <a:solidFill>
                  <a:schemeClr val="tx1"/>
                </a:solidFill>
                <a:ea typeface="楷体_GB2312" pitchFamily="49" charset="-122"/>
              </a:rPr>
              <a:t>图（业务实体）</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5474" name="Rectangle 2">
            <a:extLst>
              <a:ext uri="{FF2B5EF4-FFF2-40B4-BE49-F238E27FC236}">
                <a16:creationId xmlns:a16="http://schemas.microsoft.com/office/drawing/2014/main" id="{4CD01C7A-BFCE-4053-B7F3-484A3313CE35}"/>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编写用例事件流的要点</a:t>
            </a:r>
          </a:p>
        </p:txBody>
      </p:sp>
      <p:sp>
        <p:nvSpPr>
          <p:cNvPr id="84995" name="Rectangle 3">
            <a:extLst>
              <a:ext uri="{FF2B5EF4-FFF2-40B4-BE49-F238E27FC236}">
                <a16:creationId xmlns:a16="http://schemas.microsoft.com/office/drawing/2014/main" id="{DDACCA91-1CA0-4B48-B34F-A3490EB4B465}"/>
              </a:ext>
            </a:extLst>
          </p:cNvPr>
          <p:cNvSpPr>
            <a:spLocks noChangeArrowheads="1"/>
          </p:cNvSpPr>
          <p:nvPr/>
        </p:nvSpPr>
        <p:spPr bwMode="auto">
          <a:xfrm>
            <a:off x="6096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使用简单的语法：主语明确，语义易于理解；</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明确写出“谁控制球”：也就是在事件流描述中，让读者直观地了解是参与者在控制还是系统在控制；</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从俯视的角度来编写：指出参与者的动作，以及系统的响应，也就是从第三者观察的角度；</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显示过程向前推移：也就是第一步都有前进的感（例如，用户按下</a:t>
            </a:r>
            <a:r>
              <a:rPr kumimoji="1" lang="en-US" altLang="zh-CN" b="1">
                <a:solidFill>
                  <a:schemeClr val="tx1"/>
                </a:solidFill>
                <a:ea typeface="楷体_GB2312" pitchFamily="49" charset="-122"/>
              </a:rPr>
              <a:t>tab</a:t>
            </a:r>
            <a:r>
              <a:rPr kumimoji="1" lang="zh-CN" altLang="en-US" b="1">
                <a:solidFill>
                  <a:schemeClr val="tx1"/>
                </a:solidFill>
                <a:ea typeface="楷体_GB2312" pitchFamily="49" charset="-122"/>
              </a:rPr>
              <a:t>键作为一个事件就是不合适的）；</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显示参与者的意图而非动作（如果只描述了动作，人们不能够很容易地直接从事件流描述中理解用例）；</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498" name="Rectangle 2">
            <a:extLst>
              <a:ext uri="{FF2B5EF4-FFF2-40B4-BE49-F238E27FC236}">
                <a16:creationId xmlns:a16="http://schemas.microsoft.com/office/drawing/2014/main" id="{FD4C5A94-336F-4EBC-B298-49C92E74B3A8}"/>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编写用例事件流的要点</a:t>
            </a:r>
          </a:p>
        </p:txBody>
      </p:sp>
      <p:sp>
        <p:nvSpPr>
          <p:cNvPr id="86019" name="Rectangle 3">
            <a:extLst>
              <a:ext uri="{FF2B5EF4-FFF2-40B4-BE49-F238E27FC236}">
                <a16:creationId xmlns:a16="http://schemas.microsoft.com/office/drawing/2014/main" id="{B27AC3AD-27A2-4D35-B040-37197CAE77B0}"/>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包括“合理的活动集”（带数据的请求、系统确认、更改内部、返回结果）；</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用“确认”而非“检查是否”，例如“系统确认所输入的信息中书名未有重名”；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可选择地提及时间限制；</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采用“用户让系统</a:t>
            </a:r>
            <a:r>
              <a:rPr kumimoji="1" lang="en-US" altLang="zh-CN" b="1">
                <a:solidFill>
                  <a:schemeClr val="tx1"/>
                </a:solidFill>
                <a:ea typeface="楷体_GB2312" pitchFamily="49" charset="-122"/>
              </a:rPr>
              <a:t>A</a:t>
            </a:r>
            <a:r>
              <a:rPr kumimoji="1" lang="zh-CN" altLang="en-US" b="1">
                <a:solidFill>
                  <a:schemeClr val="tx1"/>
                </a:solidFill>
                <a:ea typeface="楷体_GB2312" pitchFamily="49" charset="-122"/>
              </a:rPr>
              <a:t>与系统</a:t>
            </a:r>
            <a:r>
              <a:rPr kumimoji="1" lang="en-US" altLang="zh-CN" b="1">
                <a:solidFill>
                  <a:schemeClr val="tx1"/>
                </a:solidFill>
                <a:ea typeface="楷体_GB2312" pitchFamily="49" charset="-122"/>
              </a:rPr>
              <a:t>B</a:t>
            </a:r>
            <a:r>
              <a:rPr kumimoji="1" lang="zh-CN" altLang="en-US" b="1">
                <a:solidFill>
                  <a:schemeClr val="tx1"/>
                </a:solidFill>
                <a:ea typeface="楷体_GB2312" pitchFamily="49" charset="-122"/>
              </a:rPr>
              <a:t>交互”的习惯用语；</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采用“循环执行步骤</a:t>
            </a:r>
            <a:r>
              <a:rPr kumimoji="1" lang="en-US" altLang="zh-CN" b="1">
                <a:solidFill>
                  <a:schemeClr val="tx1"/>
                </a:solidFill>
                <a:ea typeface="楷体_GB2312" pitchFamily="49" charset="-122"/>
              </a:rPr>
              <a:t>x</a:t>
            </a:r>
            <a:r>
              <a:rPr kumimoji="1" lang="zh-CN" altLang="en-US" b="1">
                <a:solidFill>
                  <a:schemeClr val="tx1"/>
                </a:solidFill>
                <a:ea typeface="楷体_GB2312" pitchFamily="49" charset="-122"/>
              </a:rPr>
              <a:t>到</a:t>
            </a:r>
            <a:r>
              <a:rPr kumimoji="1" lang="en-US" altLang="zh-CN" b="1">
                <a:solidFill>
                  <a:schemeClr val="tx1"/>
                </a:solidFill>
                <a:ea typeface="楷体_GB2312" pitchFamily="49" charset="-122"/>
              </a:rPr>
              <a:t>y</a:t>
            </a:r>
            <a:r>
              <a:rPr kumimoji="1" lang="zh-CN" altLang="en-US" b="1">
                <a:solidFill>
                  <a:schemeClr val="tx1"/>
                </a:solidFill>
                <a:ea typeface="楷体_GB2312" pitchFamily="49" charset="-122"/>
              </a:rPr>
              <a:t>，直到条件满足”的习惯用语。</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22" name="Rectangle 2">
            <a:extLst>
              <a:ext uri="{FF2B5EF4-FFF2-40B4-BE49-F238E27FC236}">
                <a16:creationId xmlns:a16="http://schemas.microsoft.com/office/drawing/2014/main" id="{BBFEAC2F-C01F-43D3-BC7D-B5ECF63EBF7D}"/>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87043" name="Rectangle 3">
            <a:extLst>
              <a:ext uri="{FF2B5EF4-FFF2-40B4-BE49-F238E27FC236}">
                <a16:creationId xmlns:a16="http://schemas.microsoft.com/office/drawing/2014/main" id="{DD78687A-4EF1-4BC4-BB85-9C2174455937}"/>
              </a:ext>
            </a:extLst>
          </p:cNvPr>
          <p:cNvSpPr>
            <a:spLocks noChangeArrowheads="1"/>
          </p:cNvSpPr>
          <p:nvPr/>
        </p:nvSpPr>
        <p:spPr bwMode="auto">
          <a:xfrm>
            <a:off x="457200" y="12954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用例和用例驱动开发</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如何阅读用例图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如何绘制用例图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用例图应用说明</a:t>
            </a:r>
          </a:p>
        </p:txBody>
      </p:sp>
      <p:pic>
        <p:nvPicPr>
          <p:cNvPr id="87044" name="Picture 4" descr="bg1">
            <a:extLst>
              <a:ext uri="{FF2B5EF4-FFF2-40B4-BE49-F238E27FC236}">
                <a16:creationId xmlns:a16="http://schemas.microsoft.com/office/drawing/2014/main" id="{A532D32B-EBDC-4423-9B1E-0E20B24F5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8546" name="Rectangle 2">
            <a:extLst>
              <a:ext uri="{FF2B5EF4-FFF2-40B4-BE49-F238E27FC236}">
                <a16:creationId xmlns:a16="http://schemas.microsoft.com/office/drawing/2014/main" id="{3565AE10-8A39-4C4C-8728-1786E9831392}"/>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用例模型的运用方法</a:t>
            </a:r>
          </a:p>
        </p:txBody>
      </p:sp>
      <p:sp>
        <p:nvSpPr>
          <p:cNvPr id="88067" name="Rectangle 3">
            <a:extLst>
              <a:ext uri="{FF2B5EF4-FFF2-40B4-BE49-F238E27FC236}">
                <a16:creationId xmlns:a16="http://schemas.microsoft.com/office/drawing/2014/main" id="{B2E2C7C3-7AEA-46A9-89E7-48D2109E3579}"/>
              </a:ext>
            </a:extLst>
          </p:cNvPr>
          <p:cNvSpPr>
            <a:spLocks noChangeArrowheads="1"/>
          </p:cNvSpPr>
          <p:nvPr/>
        </p:nvSpPr>
        <p:spPr bwMode="auto">
          <a:xfrm>
            <a:off x="457200" y="11430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增量开发的用例模型</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
        <p:nvSpPr>
          <p:cNvPr id="88068" name="Rectangle 5">
            <a:extLst>
              <a:ext uri="{FF2B5EF4-FFF2-40B4-BE49-F238E27FC236}">
                <a16:creationId xmlns:a16="http://schemas.microsoft.com/office/drawing/2014/main" id="{C363AE5C-BD8D-48B2-85DE-2D849E3CBC1C}"/>
              </a:ext>
            </a:extLst>
          </p:cNvPr>
          <p:cNvSpPr>
            <a:spLocks noChangeArrowheads="1"/>
          </p:cNvSpPr>
          <p:nvPr/>
        </p:nvSpPr>
        <p:spPr bwMode="auto">
          <a:xfrm>
            <a:off x="0"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pic>
        <p:nvPicPr>
          <p:cNvPr id="88069" name="Picture 9">
            <a:extLst>
              <a:ext uri="{FF2B5EF4-FFF2-40B4-BE49-F238E27FC236}">
                <a16:creationId xmlns:a16="http://schemas.microsoft.com/office/drawing/2014/main" id="{59D6E8E0-201F-402F-AC06-80ECF2737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00213"/>
            <a:ext cx="68961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2">
            <a:extLst>
              <a:ext uri="{FF2B5EF4-FFF2-40B4-BE49-F238E27FC236}">
                <a16:creationId xmlns:a16="http://schemas.microsoft.com/office/drawing/2014/main" id="{24E763FF-4788-46B8-941E-DBA74163E9D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用例模型的运用方法</a:t>
            </a:r>
          </a:p>
        </p:txBody>
      </p:sp>
      <p:sp>
        <p:nvSpPr>
          <p:cNvPr id="1028" name="Rectangle 3">
            <a:extLst>
              <a:ext uri="{FF2B5EF4-FFF2-40B4-BE49-F238E27FC236}">
                <a16:creationId xmlns:a16="http://schemas.microsoft.com/office/drawing/2014/main" id="{512EEBB6-EA2E-4222-9E68-559E588F9905}"/>
              </a:ext>
            </a:extLst>
          </p:cNvPr>
          <p:cNvSpPr>
            <a:spLocks noChangeArrowheads="1"/>
          </p:cNvSpPr>
          <p:nvPr/>
        </p:nvSpPr>
        <p:spPr bwMode="auto">
          <a:xfrm>
            <a:off x="533400" y="11430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模型的无缝转换</a:t>
            </a:r>
          </a:p>
        </p:txBody>
      </p:sp>
      <p:sp>
        <p:nvSpPr>
          <p:cNvPr id="1029" name="Rectangle 4">
            <a:extLst>
              <a:ext uri="{FF2B5EF4-FFF2-40B4-BE49-F238E27FC236}">
                <a16:creationId xmlns:a16="http://schemas.microsoft.com/office/drawing/2014/main" id="{CCFE5BC9-61F9-455C-A5CA-FEC6D2BCC33A}"/>
              </a:ext>
            </a:extLst>
          </p:cNvPr>
          <p:cNvSpPr>
            <a:spLocks noChangeArrowheads="1"/>
          </p:cNvSpPr>
          <p:nvPr/>
        </p:nvSpPr>
        <p:spPr bwMode="auto">
          <a:xfrm>
            <a:off x="0"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graphicFrame>
        <p:nvGraphicFramePr>
          <p:cNvPr id="1026" name="Object 6">
            <a:extLst>
              <a:ext uri="{FF2B5EF4-FFF2-40B4-BE49-F238E27FC236}">
                <a16:creationId xmlns:a16="http://schemas.microsoft.com/office/drawing/2014/main" id="{D0AE8133-367B-44D1-972C-B3E9784A168D}"/>
              </a:ext>
            </a:extLst>
          </p:cNvPr>
          <p:cNvGraphicFramePr>
            <a:graphicFrameLocks noChangeAspect="1"/>
          </p:cNvGraphicFramePr>
          <p:nvPr>
            <p:ph/>
          </p:nvPr>
        </p:nvGraphicFramePr>
        <p:xfrm>
          <a:off x="533400" y="1752600"/>
          <a:ext cx="8305800" cy="4713288"/>
        </p:xfrm>
        <a:graphic>
          <a:graphicData uri="http://schemas.openxmlformats.org/presentationml/2006/ole">
            <mc:AlternateContent xmlns:mc="http://schemas.openxmlformats.org/markup-compatibility/2006">
              <mc:Choice xmlns:v="urn:schemas-microsoft-com:vml" Requires="v">
                <p:oleObj spid="_x0000_s1030" name="Visio" r:id="rId3" imgW="6465192" imgH="3666969" progId="Visio.Drawing.11">
                  <p:embed/>
                </p:oleObj>
              </mc:Choice>
              <mc:Fallback>
                <p:oleObj name="Visio" r:id="rId3" imgW="6465192" imgH="3666969"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8305800" cy="4713288"/>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762F00"/>
                                </a:gs>
                              </a:gsLst>
                              <a:path path="shape">
                                <a:fillToRect l="50000" t="50000" r="50000" b="50000"/>
                              </a:path>
                            </a:gra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9570" name="Rectangle 2">
            <a:extLst>
              <a:ext uri="{FF2B5EF4-FFF2-40B4-BE49-F238E27FC236}">
                <a16:creationId xmlns:a16="http://schemas.microsoft.com/office/drawing/2014/main" id="{B1ADF815-E81F-4A9B-9C8B-43D59F58D047}"/>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建模要点</a:t>
            </a:r>
          </a:p>
        </p:txBody>
      </p:sp>
      <p:sp>
        <p:nvSpPr>
          <p:cNvPr id="89091" name="Rectangle 3">
            <a:extLst>
              <a:ext uri="{FF2B5EF4-FFF2-40B4-BE49-F238E27FC236}">
                <a16:creationId xmlns:a16="http://schemas.microsoft.com/office/drawing/2014/main" id="{52FADCE1-216F-4DC3-A81F-C395604C4093}"/>
              </a:ext>
            </a:extLst>
          </p:cNvPr>
          <p:cNvSpPr>
            <a:spLocks noChangeArrowheads="1"/>
          </p:cNvSpPr>
          <p:nvPr/>
        </p:nvSpPr>
        <p:spPr bwMode="auto">
          <a:xfrm>
            <a:off x="457200" y="12192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构建结构良好的用例：</a:t>
            </a:r>
            <a:br>
              <a:rPr kumimoji="1" lang="zh-CN" altLang="en-US" b="1">
                <a:solidFill>
                  <a:schemeClr val="tx1"/>
                </a:solidFill>
                <a:ea typeface="楷体_GB2312" pitchFamily="49" charset="-122"/>
              </a:rPr>
            </a:br>
            <a:r>
              <a:rPr kumimoji="1" lang="en-US" altLang="zh-CN" sz="2000" b="1">
                <a:solidFill>
                  <a:schemeClr val="tx1"/>
                </a:solidFill>
                <a:ea typeface="楷体_GB2312" pitchFamily="49" charset="-122"/>
              </a:rPr>
              <a:t>1</a:t>
            </a:r>
            <a:r>
              <a:rPr kumimoji="1" lang="zh-CN" altLang="en-US" sz="2000" b="1">
                <a:solidFill>
                  <a:schemeClr val="tx1"/>
                </a:solidFill>
                <a:ea typeface="楷体_GB2312" pitchFamily="49" charset="-122"/>
              </a:rPr>
              <a:t>）为系统和部分系统中单个的、可标识和合理的原子行为命名；</a:t>
            </a:r>
            <a:br>
              <a:rPr kumimoji="1" lang="zh-CN" altLang="en-US" sz="2000" b="1">
                <a:solidFill>
                  <a:schemeClr val="tx1"/>
                </a:solidFill>
                <a:ea typeface="楷体_GB2312" pitchFamily="49" charset="-122"/>
              </a:rPr>
            </a:br>
            <a:r>
              <a:rPr kumimoji="1" lang="en-US" altLang="zh-CN" sz="2000" b="1">
                <a:solidFill>
                  <a:schemeClr val="tx1"/>
                </a:solidFill>
                <a:ea typeface="楷体_GB2312" pitchFamily="49" charset="-122"/>
              </a:rPr>
              <a:t>2</a:t>
            </a:r>
            <a:r>
              <a:rPr kumimoji="1" lang="zh-CN" altLang="en-US" sz="2000" b="1">
                <a:solidFill>
                  <a:schemeClr val="tx1"/>
                </a:solidFill>
                <a:ea typeface="楷体_GB2312" pitchFamily="49" charset="-122"/>
              </a:rPr>
              <a:t>）将公共的行为抽取出来，放到一个被包含用例中，再将它</a:t>
            </a:r>
            <a:r>
              <a:rPr kumimoji="1" lang="en-US" altLang="zh-CN" sz="2000" b="1">
                <a:solidFill>
                  <a:schemeClr val="tx1"/>
                </a:solidFill>
                <a:ea typeface="楷体_GB2312" pitchFamily="49" charset="-122"/>
              </a:rPr>
              <a:t>《include》</a:t>
            </a:r>
            <a:r>
              <a:rPr kumimoji="1" lang="zh-CN" altLang="en-US" sz="2000" b="1">
                <a:solidFill>
                  <a:schemeClr val="tx1"/>
                </a:solidFill>
                <a:ea typeface="楷体_GB2312" pitchFamily="49" charset="-122"/>
              </a:rPr>
              <a:t>进来； </a:t>
            </a:r>
            <a:br>
              <a:rPr kumimoji="1" lang="zh-CN" altLang="en-US" sz="2000" b="1">
                <a:solidFill>
                  <a:schemeClr val="tx1"/>
                </a:solidFill>
                <a:ea typeface="楷体_GB2312" pitchFamily="49" charset="-122"/>
              </a:rPr>
            </a:br>
            <a:r>
              <a:rPr kumimoji="1" lang="en-US" altLang="zh-CN" sz="2000" b="1">
                <a:solidFill>
                  <a:schemeClr val="tx1"/>
                </a:solidFill>
                <a:ea typeface="楷体_GB2312" pitchFamily="49" charset="-122"/>
              </a:rPr>
              <a:t>3</a:t>
            </a:r>
            <a:r>
              <a:rPr kumimoji="1" lang="zh-CN" altLang="en-US" sz="2000" b="1">
                <a:solidFill>
                  <a:schemeClr val="tx1"/>
                </a:solidFill>
                <a:ea typeface="楷体_GB2312" pitchFamily="49" charset="-122"/>
              </a:rPr>
              <a:t>）对于变化部分，将其抽取出来，放到一个扩展用例（用</a:t>
            </a:r>
            <a:r>
              <a:rPr kumimoji="1" lang="en-US" altLang="zh-CN" sz="2000" b="1">
                <a:solidFill>
                  <a:schemeClr val="tx1"/>
                </a:solidFill>
                <a:ea typeface="楷体_GB2312" pitchFamily="49" charset="-122"/>
              </a:rPr>
              <a:t>《extent》</a:t>
            </a:r>
            <a:r>
              <a:rPr kumimoji="1" lang="zh-CN" altLang="en-US" sz="2000" b="1">
                <a:solidFill>
                  <a:schemeClr val="tx1"/>
                </a:solidFill>
                <a:ea typeface="楷体_GB2312" pitchFamily="49" charset="-122"/>
              </a:rPr>
              <a:t>连接）中；</a:t>
            </a:r>
            <a:br>
              <a:rPr kumimoji="1" lang="zh-CN" altLang="en-US" sz="2000" b="1">
                <a:solidFill>
                  <a:schemeClr val="tx1"/>
                </a:solidFill>
                <a:ea typeface="楷体_GB2312" pitchFamily="49" charset="-122"/>
              </a:rPr>
            </a:br>
            <a:r>
              <a:rPr kumimoji="1" lang="en-US" altLang="zh-CN" sz="2000" b="1">
                <a:solidFill>
                  <a:schemeClr val="tx1"/>
                </a:solidFill>
                <a:ea typeface="楷体_GB2312" pitchFamily="49" charset="-122"/>
              </a:rPr>
              <a:t>4</a:t>
            </a:r>
            <a:r>
              <a:rPr kumimoji="1" lang="zh-CN" altLang="en-US" sz="2000" b="1">
                <a:solidFill>
                  <a:schemeClr val="tx1"/>
                </a:solidFill>
                <a:ea typeface="楷体_GB2312" pitchFamily="49" charset="-122"/>
              </a:rPr>
              <a:t>）清晰地描述事件流，使得读者能够轻而易举地理解</a:t>
            </a:r>
            <a:r>
              <a:rPr kumimoji="1" lang="zh-CN" altLang="en-US" b="1">
                <a:solidFill>
                  <a:schemeClr val="tx1"/>
                </a:solidFill>
                <a:ea typeface="楷体_GB2312" pitchFamily="49" charset="-122"/>
              </a:rPr>
              <a:t>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构建结构良好的用例图：摆放元素时，应该避免交叉线的出现 ；对于语义上接近的行为和角色，最好使它们在物理上也更加接近；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根据系统实际情况控制粒度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02D81C4-66D9-4C1A-97AB-47580184721F}"/>
              </a:ext>
            </a:extLst>
          </p:cNvPr>
          <p:cNvSpPr>
            <a:spLocks noGrp="1" noChangeArrowheads="1"/>
          </p:cNvSpPr>
          <p:nvPr>
            <p:ph type="title"/>
          </p:nvPr>
        </p:nvSpPr>
        <p:spPr/>
        <p:txBody>
          <a:bodyPr/>
          <a:lstStyle/>
          <a:p>
            <a:pPr eaLnBrk="1" hangingPunct="1">
              <a:defRPr/>
            </a:pPr>
            <a:r>
              <a:rPr lang="zh-CN" altLang="en-US" dirty="0"/>
              <a:t>用例图的创建示例</a:t>
            </a:r>
          </a:p>
        </p:txBody>
      </p:sp>
      <p:sp>
        <p:nvSpPr>
          <p:cNvPr id="196611" name="Rectangle 3">
            <a:extLst>
              <a:ext uri="{FF2B5EF4-FFF2-40B4-BE49-F238E27FC236}">
                <a16:creationId xmlns:a16="http://schemas.microsoft.com/office/drawing/2014/main" id="{6931A203-CA86-42F2-8056-2FE1B3AFCBF3}"/>
              </a:ext>
            </a:extLst>
          </p:cNvPr>
          <p:cNvSpPr>
            <a:spLocks noGrp="1" noChangeArrowheads="1"/>
          </p:cNvSpPr>
          <p:nvPr>
            <p:ph idx="1"/>
          </p:nvPr>
        </p:nvSpPr>
        <p:spPr>
          <a:xfrm>
            <a:off x="468313" y="1125538"/>
            <a:ext cx="8362950" cy="5184775"/>
          </a:xfrm>
        </p:spPr>
        <p:txBody>
          <a:bodyPr rtlCol="0">
            <a:normAutofit fontScale="92500" lnSpcReduction="10000"/>
          </a:bodyPr>
          <a:lstStyle/>
          <a:p>
            <a:pPr eaLnBrk="1" fontAlgn="auto" hangingPunct="1">
              <a:lnSpc>
                <a:spcPct val="150000"/>
              </a:lnSpc>
              <a:spcAft>
                <a:spcPts val="0"/>
              </a:spcAft>
              <a:buFont typeface="Wingdings" panose="05000000000000000000" pitchFamily="2" charset="2"/>
              <a:buNone/>
              <a:defRPr/>
            </a:pPr>
            <a:r>
              <a:rPr lang="zh-CN" altLang="en-US" dirty="0"/>
              <a:t>需求分析：</a:t>
            </a:r>
          </a:p>
          <a:p>
            <a:pPr eaLnBrk="1" fontAlgn="auto" hangingPunct="1">
              <a:lnSpc>
                <a:spcPct val="150000"/>
              </a:lnSpc>
              <a:spcAft>
                <a:spcPts val="0"/>
              </a:spcAft>
              <a:defRPr/>
            </a:pPr>
            <a:r>
              <a:rPr lang="zh-CN" altLang="en-US" dirty="0">
                <a:latin typeface="Arial"/>
              </a:rPr>
              <a:t>“</a:t>
            </a:r>
            <a:r>
              <a:rPr lang="zh-CN" altLang="en-US" dirty="0"/>
              <a:t>学生信息管理系统</a:t>
            </a:r>
            <a:r>
              <a:rPr lang="zh-CN" altLang="en-US" dirty="0">
                <a:latin typeface="Arial"/>
              </a:rPr>
              <a:t>”</a:t>
            </a:r>
            <a:r>
              <a:rPr lang="zh-CN" altLang="en-US" dirty="0"/>
              <a:t> 的功能性需求包括以下内容：</a:t>
            </a:r>
          </a:p>
          <a:p>
            <a:pPr eaLnBrk="1" fontAlgn="auto" hangingPunct="1">
              <a:lnSpc>
                <a:spcPct val="150000"/>
              </a:lnSpc>
              <a:spcAft>
                <a:spcPts val="0"/>
              </a:spcAft>
              <a:buFont typeface="Wingdings" panose="05000000000000000000" pitchFamily="2" charset="2"/>
              <a:buNone/>
              <a:defRPr/>
            </a:pPr>
            <a:r>
              <a:rPr lang="zh-CN" altLang="en-US" dirty="0"/>
              <a:t>    </a:t>
            </a:r>
            <a:r>
              <a:rPr lang="en-US" altLang="zh-CN" dirty="0"/>
              <a:t>1. </a:t>
            </a:r>
            <a:r>
              <a:rPr lang="zh-CN" altLang="en-US" dirty="0"/>
              <a:t>学生信息管理模块</a:t>
            </a:r>
          </a:p>
          <a:p>
            <a:pPr lvl="1" eaLnBrk="1" fontAlgn="auto" hangingPunct="1">
              <a:lnSpc>
                <a:spcPct val="150000"/>
              </a:lnSpc>
              <a:spcAft>
                <a:spcPts val="0"/>
              </a:spcAft>
              <a:defRPr/>
            </a:pPr>
            <a:r>
              <a:rPr lang="zh-CN" altLang="en-US" sz="2200" dirty="0"/>
              <a:t>系统管理员登录后可以对学生的基本信息进行增加、删除、修改、查询等操作。教师和学校领导登录后可以对学生基本信息进行查询、修改操作。</a:t>
            </a:r>
          </a:p>
          <a:p>
            <a:pPr lvl="1" eaLnBrk="1" fontAlgn="auto" hangingPunct="1">
              <a:lnSpc>
                <a:spcPct val="150000"/>
              </a:lnSpc>
              <a:spcAft>
                <a:spcPts val="0"/>
              </a:spcAft>
              <a:defRPr/>
            </a:pPr>
            <a:endParaRPr lang="zh-CN" altLang="en-US" sz="2200" dirty="0"/>
          </a:p>
          <a:p>
            <a:pPr eaLnBrk="1" fontAlgn="auto" hangingPunct="1">
              <a:lnSpc>
                <a:spcPct val="150000"/>
              </a:lnSpc>
              <a:spcAft>
                <a:spcPts val="0"/>
              </a:spcAft>
              <a:buFont typeface="Wingdings" panose="05000000000000000000" pitchFamily="2" charset="2"/>
              <a:buNone/>
              <a:defRPr/>
            </a:pPr>
            <a:r>
              <a:rPr lang="zh-CN" altLang="en-US" dirty="0"/>
              <a:t>     </a:t>
            </a:r>
            <a:r>
              <a:rPr lang="en-US" altLang="zh-CN" dirty="0"/>
              <a:t>2. </a:t>
            </a:r>
            <a:r>
              <a:rPr lang="zh-CN" altLang="en-US" dirty="0"/>
              <a:t>班级信息管理模块</a:t>
            </a:r>
          </a:p>
          <a:p>
            <a:pPr lvl="1" eaLnBrk="1" fontAlgn="auto" hangingPunct="1">
              <a:lnSpc>
                <a:spcPct val="150000"/>
              </a:lnSpc>
              <a:spcAft>
                <a:spcPts val="0"/>
              </a:spcAft>
              <a:defRPr/>
            </a:pPr>
            <a:r>
              <a:rPr lang="zh-CN" altLang="en-US" sz="2200" dirty="0"/>
              <a:t>系统管理员登录后可以对班级的基本信息进行增加、删除、修改、查询等操作。学校领导登录后可以对班级基本信息进行查询操作。</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animEffect transition="in" filter="blinds(horizontal)">
                                      <p:cBhvr>
                                        <p:cTn id="7" dur="500"/>
                                        <p:tgtEl>
                                          <p:spTgt spid="196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1">
                                            <p:txEl>
                                              <p:pRg st="2" end="2"/>
                                            </p:txEl>
                                          </p:spTgt>
                                        </p:tgtEl>
                                        <p:attrNameLst>
                                          <p:attrName>style.visibility</p:attrName>
                                        </p:attrNameLst>
                                      </p:cBhvr>
                                      <p:to>
                                        <p:strVal val="visible"/>
                                      </p:to>
                                    </p:set>
                                    <p:animEffect transition="in" filter="blinds(horizontal)">
                                      <p:cBhvr>
                                        <p:cTn id="12" dur="500"/>
                                        <p:tgtEl>
                                          <p:spTgt spid="19661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15" dur="500"/>
                                        <p:tgtEl>
                                          <p:spTgt spid="1966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96611">
                                            <p:txEl>
                                              <p:pRg st="5" end="5"/>
                                            </p:txEl>
                                          </p:spTgt>
                                        </p:tgtEl>
                                        <p:attrNameLst>
                                          <p:attrName>style.visibility</p:attrName>
                                        </p:attrNameLst>
                                      </p:cBhvr>
                                      <p:to>
                                        <p:strVal val="visible"/>
                                      </p:to>
                                    </p:set>
                                    <p:animEffect transition="in" filter="blinds(horizontal)">
                                      <p:cBhvr>
                                        <p:cTn id="20" dur="500"/>
                                        <p:tgtEl>
                                          <p:spTgt spid="196611">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96611">
                                            <p:txEl>
                                              <p:pRg st="6" end="6"/>
                                            </p:txEl>
                                          </p:spTgt>
                                        </p:tgtEl>
                                        <p:attrNameLst>
                                          <p:attrName>style.visibility</p:attrName>
                                        </p:attrNameLst>
                                      </p:cBhvr>
                                      <p:to>
                                        <p:strVal val="visible"/>
                                      </p:to>
                                    </p:set>
                                    <p:animEffect transition="in" filter="blinds(horizontal)">
                                      <p:cBhvr>
                                        <p:cTn id="23" dur="500"/>
                                        <p:tgtEl>
                                          <p:spTgt spid="196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a:extLst>
              <a:ext uri="{FF2B5EF4-FFF2-40B4-BE49-F238E27FC236}">
                <a16:creationId xmlns:a16="http://schemas.microsoft.com/office/drawing/2014/main" id="{B92DE61C-DE5C-4BFA-BAB3-105014AC2B4E}"/>
              </a:ext>
            </a:extLst>
          </p:cNvPr>
          <p:cNvSpPr>
            <a:spLocks noGrp="1" noChangeArrowheads="1"/>
          </p:cNvSpPr>
          <p:nvPr>
            <p:ph idx="1"/>
          </p:nvPr>
        </p:nvSpPr>
        <p:spPr>
          <a:xfrm>
            <a:off x="107950" y="549275"/>
            <a:ext cx="8686800" cy="6048375"/>
          </a:xfrm>
        </p:spPr>
        <p:txBody>
          <a:bodyPr/>
          <a:lstStyle/>
          <a:p>
            <a:pPr eaLnBrk="1" hangingPunct="1">
              <a:lnSpc>
                <a:spcPct val="120000"/>
              </a:lnSpc>
              <a:buFont typeface="Wingdings" panose="05000000000000000000" pitchFamily="2" charset="2"/>
              <a:buNone/>
            </a:pPr>
            <a:r>
              <a:rPr lang="en-US" altLang="zh-CN"/>
              <a:t>    3. </a:t>
            </a:r>
            <a:r>
              <a:rPr lang="zh-CN" altLang="en-US"/>
              <a:t>成绩管理模块</a:t>
            </a:r>
          </a:p>
          <a:p>
            <a:pPr lvl="1" eaLnBrk="1" hangingPunct="1">
              <a:lnSpc>
                <a:spcPct val="120000"/>
              </a:lnSpc>
            </a:pPr>
            <a:r>
              <a:rPr lang="zh-CN" altLang="en-US" sz="2200"/>
              <a:t>教师登录后可以对学生的考试成绩进行录入、删除、修改、查询等操作。学生登录后可以对考试成绩进行查询操作。</a:t>
            </a:r>
          </a:p>
          <a:p>
            <a:pPr eaLnBrk="1" hangingPunct="1">
              <a:lnSpc>
                <a:spcPct val="120000"/>
              </a:lnSpc>
              <a:buFont typeface="Wingdings" panose="05000000000000000000" pitchFamily="2" charset="2"/>
              <a:buNone/>
            </a:pPr>
            <a:endParaRPr lang="zh-CN" altLang="en-US" sz="2000"/>
          </a:p>
          <a:p>
            <a:pPr eaLnBrk="1" hangingPunct="1">
              <a:lnSpc>
                <a:spcPct val="120000"/>
              </a:lnSpc>
              <a:buFont typeface="Wingdings" panose="05000000000000000000" pitchFamily="2" charset="2"/>
              <a:buNone/>
            </a:pPr>
            <a:r>
              <a:rPr lang="zh-CN" altLang="en-US"/>
              <a:t>     </a:t>
            </a:r>
            <a:r>
              <a:rPr lang="en-US" altLang="zh-CN"/>
              <a:t>4. </a:t>
            </a:r>
            <a:r>
              <a:rPr lang="zh-CN" altLang="en-US"/>
              <a:t>网上选课模块</a:t>
            </a:r>
          </a:p>
          <a:p>
            <a:pPr lvl="1" eaLnBrk="1" hangingPunct="1">
              <a:lnSpc>
                <a:spcPct val="120000"/>
              </a:lnSpc>
            </a:pPr>
            <a:r>
              <a:rPr lang="zh-CN" altLang="en-US" sz="2200"/>
              <a:t>学生登录后可以了解所有选修课程的具体信息，可以根据自己的需要选择不同课程。系统管理员登录后可以增加、修改、查询、删除选修课程。</a:t>
            </a:r>
          </a:p>
          <a:p>
            <a:pPr lvl="1" eaLnBrk="1" hangingPunct="1">
              <a:lnSpc>
                <a:spcPct val="120000"/>
              </a:lnSpc>
            </a:pPr>
            <a:endParaRPr lang="zh-CN" altLang="en-US"/>
          </a:p>
          <a:p>
            <a:pPr lvl="1" eaLnBrk="1" hangingPunct="1">
              <a:lnSpc>
                <a:spcPct val="120000"/>
              </a:lnSpc>
              <a:buFont typeface="Wingdings" panose="05000000000000000000" pitchFamily="2" charset="2"/>
              <a:buNone/>
            </a:pPr>
            <a:r>
              <a:rPr lang="en-US" altLang="zh-CN"/>
              <a:t>5.</a:t>
            </a:r>
            <a:r>
              <a:rPr lang="zh-CN" altLang="en-US"/>
              <a:t>帐号管理模块</a:t>
            </a:r>
          </a:p>
          <a:p>
            <a:pPr lvl="1" eaLnBrk="1" hangingPunct="1"/>
            <a:r>
              <a:rPr lang="zh-CN" altLang="en-US" sz="2200"/>
              <a:t>系统管理员可以对账号进行创建、设置、查看、删除等操作。</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7" dur="500"/>
                                        <p:tgtEl>
                                          <p:spTgt spid="21709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10" dur="500"/>
                                        <p:tgtEl>
                                          <p:spTgt spid="217091">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7091">
                                            <p:txEl>
                                              <p:pRg st="6" end="6"/>
                                            </p:txEl>
                                          </p:spTgt>
                                        </p:tgtEl>
                                        <p:attrNameLst>
                                          <p:attrName>style.visibility</p:attrName>
                                        </p:attrNameLst>
                                      </p:cBhvr>
                                      <p:to>
                                        <p:strVal val="visible"/>
                                      </p:to>
                                    </p:set>
                                    <p:animEffect transition="in" filter="blinds(horizontal)">
                                      <p:cBhvr>
                                        <p:cTn id="15" dur="500"/>
                                        <p:tgtEl>
                                          <p:spTgt spid="217091">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7091">
                                            <p:txEl>
                                              <p:pRg st="7" end="7"/>
                                            </p:txEl>
                                          </p:spTgt>
                                        </p:tgtEl>
                                        <p:attrNameLst>
                                          <p:attrName>style.visibility</p:attrName>
                                        </p:attrNameLst>
                                      </p:cBhvr>
                                      <p:to>
                                        <p:strVal val="visible"/>
                                      </p:to>
                                    </p:set>
                                    <p:animEffect transition="in" filter="blinds(horizontal)">
                                      <p:cBhvr>
                                        <p:cTn id="18" dur="500"/>
                                        <p:tgtEl>
                                          <p:spTgt spid="217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C274C0F-1DD1-47F0-8DA2-9C73842A56F0}"/>
              </a:ext>
            </a:extLst>
          </p:cNvPr>
          <p:cNvSpPr>
            <a:spLocks noGrp="1" noChangeArrowheads="1"/>
          </p:cNvSpPr>
          <p:nvPr>
            <p:ph type="title"/>
          </p:nvPr>
        </p:nvSpPr>
        <p:spPr/>
        <p:txBody>
          <a:bodyPr/>
          <a:lstStyle/>
          <a:p>
            <a:pPr eaLnBrk="1" hangingPunct="1">
              <a:defRPr/>
            </a:pPr>
            <a:r>
              <a:rPr lang="zh-CN" altLang="en-US" dirty="0"/>
              <a:t>识别参与者</a:t>
            </a:r>
          </a:p>
        </p:txBody>
      </p:sp>
      <p:sp>
        <p:nvSpPr>
          <p:cNvPr id="197635" name="Rectangle 3">
            <a:extLst>
              <a:ext uri="{FF2B5EF4-FFF2-40B4-BE49-F238E27FC236}">
                <a16:creationId xmlns:a16="http://schemas.microsoft.com/office/drawing/2014/main" id="{5D18E9BA-2ACD-4B74-87A8-58BBA0FADE26}"/>
              </a:ext>
            </a:extLst>
          </p:cNvPr>
          <p:cNvSpPr>
            <a:spLocks noGrp="1" noChangeArrowheads="1"/>
          </p:cNvSpPr>
          <p:nvPr>
            <p:ph idx="1"/>
          </p:nvPr>
        </p:nvSpPr>
        <p:spPr/>
        <p:txBody>
          <a:bodyPr/>
          <a:lstStyle/>
          <a:p>
            <a:pPr eaLnBrk="1" hangingPunct="1">
              <a:lnSpc>
                <a:spcPct val="150000"/>
              </a:lnSpc>
            </a:pPr>
            <a:r>
              <a:rPr lang="zh-CN" altLang="en-US"/>
              <a:t>要确定参与者，首先要分析系统的主要任务以及系统所涉及的问题、分析使用该系统主要功能的是哪些人、谁需要借助系统来完成工作、系统为哪些人提供数据、谁来维护和管理系统。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blinds(horizontal)">
                                      <p:cBhvr>
                                        <p:cTn id="7"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0399226-AA14-42D6-A405-3B57DF6269BA}"/>
              </a:ext>
            </a:extLst>
          </p:cNvPr>
          <p:cNvSpPr>
            <a:spLocks noGrp="1" noChangeArrowheads="1"/>
          </p:cNvSpPr>
          <p:nvPr>
            <p:ph type="title"/>
          </p:nvPr>
        </p:nvSpPr>
        <p:spPr/>
        <p:txBody>
          <a:bodyPr/>
          <a:lstStyle/>
          <a:p>
            <a:pPr eaLnBrk="1" hangingPunct="1">
              <a:defRPr/>
            </a:pPr>
            <a:r>
              <a:rPr lang="zh-CN" altLang="en-US" dirty="0"/>
              <a:t>识别参与者</a:t>
            </a:r>
          </a:p>
        </p:txBody>
      </p:sp>
      <p:sp>
        <p:nvSpPr>
          <p:cNvPr id="198659" name="Rectangle 3">
            <a:extLst>
              <a:ext uri="{FF2B5EF4-FFF2-40B4-BE49-F238E27FC236}">
                <a16:creationId xmlns:a16="http://schemas.microsoft.com/office/drawing/2014/main" id="{DDA44489-DFE5-4200-9658-A79D2B1B0DD8}"/>
              </a:ext>
            </a:extLst>
          </p:cNvPr>
          <p:cNvSpPr>
            <a:spLocks noGrp="1" noChangeArrowheads="1"/>
          </p:cNvSpPr>
          <p:nvPr>
            <p:ph idx="1"/>
          </p:nvPr>
        </p:nvSpPr>
        <p:spPr>
          <a:xfrm>
            <a:off x="-107950" y="1196975"/>
            <a:ext cx="9001125" cy="5111750"/>
          </a:xfrm>
        </p:spPr>
        <p:txBody>
          <a:bodyPr/>
          <a:lstStyle/>
          <a:p>
            <a:pPr lvl="1" eaLnBrk="1" hangingPunct="1">
              <a:lnSpc>
                <a:spcPct val="105000"/>
              </a:lnSpc>
            </a:pPr>
            <a:r>
              <a:rPr lang="zh-CN" altLang="en-US" sz="2400"/>
              <a:t>对于一个学校来说，最重要的就是教育学生成才，所以我们首先要考虑到的参与者就是</a:t>
            </a:r>
            <a:r>
              <a:rPr lang="zh-CN" altLang="en-US" sz="2400">
                <a:solidFill>
                  <a:srgbClr val="FF0000"/>
                </a:solidFill>
              </a:rPr>
              <a:t>学生</a:t>
            </a:r>
            <a:r>
              <a:rPr lang="zh-CN" altLang="en-US" sz="2400"/>
              <a:t>。</a:t>
            </a:r>
          </a:p>
          <a:p>
            <a:pPr lvl="1" eaLnBrk="1" hangingPunct="1">
              <a:lnSpc>
                <a:spcPct val="105000"/>
              </a:lnSpc>
            </a:pPr>
            <a:r>
              <a:rPr lang="zh-CN" altLang="en-US" sz="2400"/>
              <a:t>要给学生上课，必然就需要教师。</a:t>
            </a:r>
            <a:r>
              <a:rPr lang="zh-CN" altLang="en-US" sz="2400">
                <a:solidFill>
                  <a:srgbClr val="FF0000"/>
                </a:solidFill>
              </a:rPr>
              <a:t>教师</a:t>
            </a:r>
            <a:r>
              <a:rPr lang="zh-CN" altLang="en-US" sz="2400"/>
              <a:t>负责教育学生、并且在日常管理中可以查询学生的基本信息、查询学生的考试成绩。</a:t>
            </a:r>
          </a:p>
          <a:p>
            <a:pPr lvl="1" eaLnBrk="1" hangingPunct="1">
              <a:lnSpc>
                <a:spcPct val="105000"/>
              </a:lnSpc>
            </a:pPr>
            <a:r>
              <a:rPr lang="zh-CN" altLang="en-US" sz="2400"/>
              <a:t>作为一个学校，除了教师和学生，还有不可或缺的就是校领导。为了便于</a:t>
            </a:r>
            <a:r>
              <a:rPr lang="zh-CN" altLang="en-US" sz="2400">
                <a:solidFill>
                  <a:srgbClr val="FF0000"/>
                </a:solidFill>
              </a:rPr>
              <a:t>校领导</a:t>
            </a:r>
            <a:r>
              <a:rPr lang="zh-CN" altLang="en-US" sz="2400"/>
              <a:t>掌握学校的基本情况，加强对学校的管理导</a:t>
            </a:r>
            <a:r>
              <a:rPr lang="en-US" altLang="zh-CN" sz="2400"/>
              <a:t>. </a:t>
            </a:r>
          </a:p>
          <a:p>
            <a:pPr lvl="1" eaLnBrk="1" hangingPunct="1">
              <a:lnSpc>
                <a:spcPct val="105000"/>
              </a:lnSpc>
            </a:pPr>
            <a:r>
              <a:rPr lang="zh-CN" altLang="en-US" sz="2400"/>
              <a:t>不管什么系统，基本都会有比较专业的人员来负责管理系统，本系统也不例外。</a:t>
            </a:r>
            <a:r>
              <a:rPr lang="zh-CN" altLang="en-US" sz="2400">
                <a:solidFill>
                  <a:srgbClr val="FF0000"/>
                </a:solidFill>
              </a:rPr>
              <a:t>系统管理员</a:t>
            </a:r>
            <a:r>
              <a:rPr lang="zh-CN" altLang="en-US" sz="2400"/>
              <a:t>除了负责维护系统的日常运行，还要进行录入学生基本信息、维护选课信息等工作。</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animEffect transition="in" filter="blinds(horizontal)">
                                      <p:cBhvr>
                                        <p:cTn id="7" dur="500"/>
                                        <p:tgtEl>
                                          <p:spTgt spid="1986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8659">
                                            <p:txEl>
                                              <p:pRg st="2" end="2"/>
                                            </p:txEl>
                                          </p:spTgt>
                                        </p:tgtEl>
                                        <p:attrNameLst>
                                          <p:attrName>style.visibility</p:attrName>
                                        </p:attrNameLst>
                                      </p:cBhvr>
                                      <p:to>
                                        <p:strVal val="visible"/>
                                      </p:to>
                                    </p:set>
                                    <p:animEffect transition="in" filter="blinds(horizontal)">
                                      <p:cBhvr>
                                        <p:cTn id="12" dur="500"/>
                                        <p:tgtEl>
                                          <p:spTgt spid="1986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8659">
                                            <p:txEl>
                                              <p:pRg st="3" end="3"/>
                                            </p:txEl>
                                          </p:spTgt>
                                        </p:tgtEl>
                                        <p:attrNameLst>
                                          <p:attrName>style.visibility</p:attrName>
                                        </p:attrNameLst>
                                      </p:cBhvr>
                                      <p:to>
                                        <p:strVal val="visible"/>
                                      </p:to>
                                    </p:set>
                                    <p:animEffect transition="in" filter="blinds(horizontal)">
                                      <p:cBhvr>
                                        <p:cTn id="17" dur="500"/>
                                        <p:tgtEl>
                                          <p:spTgt spid="198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Rectangle 2">
            <a:extLst>
              <a:ext uri="{FF2B5EF4-FFF2-40B4-BE49-F238E27FC236}">
                <a16:creationId xmlns:a16="http://schemas.microsoft.com/office/drawing/2014/main" id="{5E8FDA08-F6DE-40DD-ABD2-DA883BDC82AD}"/>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业务模型－</a:t>
            </a:r>
            <a:r>
              <a:rPr kumimoji="1" lang="en-US" altLang="zh-CN" dirty="0">
                <a:solidFill>
                  <a:schemeClr val="tx1"/>
                </a:solidFill>
                <a:effectLst>
                  <a:outerShdw blurRad="38100" dist="38100" dir="2700000" algn="tl">
                    <a:srgbClr val="C0C0C0"/>
                  </a:outerShdw>
                </a:effectLst>
                <a:ea typeface="黑体" pitchFamily="2" charset="-122"/>
              </a:rPr>
              <a:t>Business Use Case</a:t>
            </a:r>
            <a:r>
              <a:rPr kumimoji="1" lang="zh-CN" altLang="en-US" dirty="0">
                <a:solidFill>
                  <a:schemeClr val="tx1"/>
                </a:solidFill>
                <a:effectLst>
                  <a:outerShdw blurRad="38100" dist="38100" dir="2700000" algn="tl">
                    <a:srgbClr val="C0C0C0"/>
                  </a:outerShdw>
                </a:effectLst>
                <a:ea typeface="黑体" pitchFamily="2" charset="-122"/>
              </a:rPr>
              <a:t>图</a:t>
            </a:r>
            <a:endParaRPr kumimoji="1" lang="en-US" altLang="zh-CN" dirty="0">
              <a:solidFill>
                <a:schemeClr val="tx1"/>
              </a:solidFill>
              <a:effectLst>
                <a:outerShdw blurRad="38100" dist="38100" dir="2700000" algn="tl">
                  <a:srgbClr val="C0C0C0"/>
                </a:outerShdw>
              </a:effectLst>
              <a:ea typeface="黑体" pitchFamily="2" charset="-122"/>
            </a:endParaRPr>
          </a:p>
        </p:txBody>
      </p:sp>
      <p:sp>
        <p:nvSpPr>
          <p:cNvPr id="12291" name="Rectangle 3">
            <a:extLst>
              <a:ext uri="{FF2B5EF4-FFF2-40B4-BE49-F238E27FC236}">
                <a16:creationId xmlns:a16="http://schemas.microsoft.com/office/drawing/2014/main" id="{97E7D023-D016-4C70-9FC0-7FC4E97D98B4}"/>
              </a:ext>
            </a:extLst>
          </p:cNvPr>
          <p:cNvSpPr>
            <a:spLocks noChangeArrowheads="1"/>
          </p:cNvSpPr>
          <p:nvPr/>
        </p:nvSpPr>
        <p:spPr bwMode="auto">
          <a:xfrm>
            <a:off x="457200" y="12192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just"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业务参与者（</a:t>
            </a:r>
            <a:r>
              <a:rPr kumimoji="1" lang="en-US" altLang="zh-CN" b="1">
                <a:solidFill>
                  <a:schemeClr val="tx1"/>
                </a:solidFill>
                <a:ea typeface="楷体_GB2312" pitchFamily="49" charset="-122"/>
              </a:rPr>
              <a:t>business actor）</a:t>
            </a:r>
          </a:p>
          <a:p>
            <a:pPr algn="just"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机构外与机构交互的一切</a:t>
            </a:r>
          </a:p>
          <a:p>
            <a:pPr algn="just" eaLnBrk="1" hangingPunct="1">
              <a:lnSpc>
                <a:spcPct val="125000"/>
              </a:lnSpc>
              <a:spcBef>
                <a:spcPct val="20000"/>
              </a:spcBef>
              <a:buClr>
                <a:srgbClr val="FF0000"/>
              </a:buClr>
              <a:buSzPct val="200000"/>
            </a:pPr>
            <a:endParaRPr kumimoji="1" lang="zh-CN" altLang="en-US" b="1">
              <a:solidFill>
                <a:schemeClr val="tx1"/>
              </a:solidFill>
              <a:ea typeface="楷体_GB2312" pitchFamily="49" charset="-122"/>
            </a:endParaRPr>
          </a:p>
          <a:p>
            <a:pPr algn="just"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业务工人（</a:t>
            </a:r>
            <a:r>
              <a:rPr kumimoji="1" lang="en-US" altLang="zh-CN" b="1">
                <a:solidFill>
                  <a:schemeClr val="tx1"/>
                </a:solidFill>
                <a:ea typeface="楷体_GB2312" pitchFamily="49" charset="-122"/>
              </a:rPr>
              <a:t>business worker</a:t>
            </a:r>
            <a:r>
              <a:rPr kumimoji="1" lang="zh-CN" altLang="en-US" b="1">
                <a:solidFill>
                  <a:schemeClr val="tx1"/>
                </a:solidFill>
                <a:ea typeface="楷体_GB2312" pitchFamily="49" charset="-122"/>
              </a:rPr>
              <a:t>）</a:t>
            </a:r>
          </a:p>
          <a:p>
            <a:pPr algn="just"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机构中的角色</a:t>
            </a:r>
          </a:p>
          <a:p>
            <a:pPr algn="just" eaLnBrk="1" hangingPunct="1">
              <a:lnSpc>
                <a:spcPct val="125000"/>
              </a:lnSpc>
              <a:spcBef>
                <a:spcPct val="20000"/>
              </a:spcBef>
              <a:buClr>
                <a:srgbClr val="FF0000"/>
              </a:buClr>
              <a:buSzPct val="200000"/>
            </a:pPr>
            <a:endParaRPr kumimoji="1" lang="zh-CN" altLang="en-US" b="1">
              <a:solidFill>
                <a:schemeClr val="tx1"/>
              </a:solidFill>
              <a:ea typeface="楷体_GB2312" pitchFamily="49" charset="-122"/>
            </a:endParaRPr>
          </a:p>
          <a:p>
            <a:pPr algn="just"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业务用例</a:t>
            </a:r>
          </a:p>
          <a:p>
            <a:pPr algn="just"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机构中一组相关的工作流，</a:t>
            </a:r>
          </a:p>
          <a:p>
            <a:pPr algn="just"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告诉人们机构做什么</a:t>
            </a:r>
            <a:endParaRPr kumimoji="1" lang="zh-CN" altLang="en-US">
              <a:solidFill>
                <a:srgbClr val="000000"/>
              </a:solidFill>
              <a:latin typeface=""/>
              <a:ea typeface="宋体" panose="02010600030101010101" pitchFamily="2" charset="-122"/>
            </a:endParaRPr>
          </a:p>
        </p:txBody>
      </p:sp>
      <p:pic>
        <p:nvPicPr>
          <p:cNvPr id="12292" name="Picture 4">
            <a:extLst>
              <a:ext uri="{FF2B5EF4-FFF2-40B4-BE49-F238E27FC236}">
                <a16:creationId xmlns:a16="http://schemas.microsoft.com/office/drawing/2014/main" id="{346DDB46-0356-4FD6-BF76-38AF50FE4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219200"/>
            <a:ext cx="6889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a:extLst>
              <a:ext uri="{FF2B5EF4-FFF2-40B4-BE49-F238E27FC236}">
                <a16:creationId xmlns:a16="http://schemas.microsoft.com/office/drawing/2014/main" id="{966AEB0B-8CE7-4B28-BA53-C68B63B51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743200"/>
            <a:ext cx="1041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a:extLst>
              <a:ext uri="{FF2B5EF4-FFF2-40B4-BE49-F238E27FC236}">
                <a16:creationId xmlns:a16="http://schemas.microsoft.com/office/drawing/2014/main" id="{9A58E8D3-3BAE-47FB-B069-397440984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724400"/>
            <a:ext cx="14478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7F7D19E-DFD6-4418-A167-81114F5E927E}"/>
              </a:ext>
            </a:extLst>
          </p:cNvPr>
          <p:cNvSpPr>
            <a:spLocks noGrp="1" noChangeArrowheads="1"/>
          </p:cNvSpPr>
          <p:nvPr>
            <p:ph type="title"/>
          </p:nvPr>
        </p:nvSpPr>
        <p:spPr/>
        <p:txBody>
          <a:bodyPr/>
          <a:lstStyle/>
          <a:p>
            <a:pPr eaLnBrk="1" hangingPunct="1">
              <a:defRPr/>
            </a:pPr>
            <a:r>
              <a:rPr lang="zh-CN" altLang="en-US"/>
              <a:t>确定用例</a:t>
            </a:r>
          </a:p>
        </p:txBody>
      </p:sp>
      <p:sp>
        <p:nvSpPr>
          <p:cNvPr id="199684" name="Text Box 4">
            <a:extLst>
              <a:ext uri="{FF2B5EF4-FFF2-40B4-BE49-F238E27FC236}">
                <a16:creationId xmlns:a16="http://schemas.microsoft.com/office/drawing/2014/main" id="{8EC1FD2B-B75C-4807-8F31-1E5D73ED2E34}"/>
              </a:ext>
            </a:extLst>
          </p:cNvPr>
          <p:cNvSpPr txBox="1">
            <a:spLocks noChangeArrowheads="1"/>
          </p:cNvSpPr>
          <p:nvPr/>
        </p:nvSpPr>
        <p:spPr bwMode="auto">
          <a:xfrm>
            <a:off x="539750" y="1916113"/>
            <a:ext cx="3671888" cy="3411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eaLnBrk="1" hangingPunct="1">
              <a:lnSpc>
                <a:spcPct val="115000"/>
              </a:lnSpc>
            </a:pPr>
            <a:r>
              <a:rPr lang="en-US" altLang="zh-CN">
                <a:solidFill>
                  <a:schemeClr val="tx1"/>
                </a:solidFill>
                <a:ea typeface="宋体" panose="02010600030101010101" pitchFamily="2" charset="-122"/>
              </a:rPr>
              <a:t>1. </a:t>
            </a:r>
            <a:r>
              <a:rPr lang="zh-CN" altLang="en-US">
                <a:solidFill>
                  <a:schemeClr val="tx1"/>
                </a:solidFill>
                <a:ea typeface="宋体" panose="02010600030101010101" pitchFamily="2" charset="-122"/>
              </a:rPr>
              <a:t>学生信息管理的用例</a:t>
            </a:r>
          </a:p>
          <a:p>
            <a:pPr lvl="1" algn="l" eaLnBrk="1" hangingPunct="1">
              <a:lnSpc>
                <a:spcPct val="115000"/>
              </a:lnSpc>
              <a:buFontTx/>
              <a:buChar char="•"/>
            </a:pPr>
            <a:r>
              <a:rPr lang="zh-CN" altLang="en-US">
                <a:solidFill>
                  <a:schemeClr val="tx1"/>
                </a:solidFill>
                <a:ea typeface="宋体" panose="02010600030101010101" pitchFamily="2" charset="-122"/>
              </a:rPr>
              <a:t>登陆</a:t>
            </a:r>
          </a:p>
          <a:p>
            <a:pPr lvl="1" algn="l" eaLnBrk="1" hangingPunct="1">
              <a:lnSpc>
                <a:spcPct val="115000"/>
              </a:lnSpc>
              <a:buFontTx/>
              <a:buChar char="•"/>
            </a:pPr>
            <a:r>
              <a:rPr lang="zh-CN" altLang="en-US">
                <a:solidFill>
                  <a:schemeClr val="tx1"/>
                </a:solidFill>
                <a:ea typeface="宋体" panose="02010600030101010101" pitchFamily="2" charset="-122"/>
              </a:rPr>
              <a:t>找回密码</a:t>
            </a:r>
          </a:p>
          <a:p>
            <a:pPr lvl="1" algn="l" eaLnBrk="1" hangingPunct="1">
              <a:lnSpc>
                <a:spcPct val="115000"/>
              </a:lnSpc>
              <a:buFontTx/>
              <a:buChar char="•"/>
            </a:pPr>
            <a:r>
              <a:rPr lang="zh-CN" altLang="en-US">
                <a:solidFill>
                  <a:schemeClr val="tx1"/>
                </a:solidFill>
                <a:ea typeface="宋体" panose="02010600030101010101" pitchFamily="2" charset="-122"/>
              </a:rPr>
              <a:t>查询学生基本信息</a:t>
            </a:r>
          </a:p>
          <a:p>
            <a:pPr lvl="1" algn="l" eaLnBrk="1" hangingPunct="1">
              <a:lnSpc>
                <a:spcPct val="115000"/>
              </a:lnSpc>
              <a:buFontTx/>
              <a:buChar char="•"/>
            </a:pPr>
            <a:r>
              <a:rPr lang="zh-CN" altLang="en-US">
                <a:solidFill>
                  <a:schemeClr val="tx1"/>
                </a:solidFill>
                <a:ea typeface="宋体" panose="02010600030101010101" pitchFamily="2" charset="-122"/>
              </a:rPr>
              <a:t>录入学生基本信息</a:t>
            </a:r>
          </a:p>
          <a:p>
            <a:pPr lvl="1" algn="l" eaLnBrk="1" hangingPunct="1">
              <a:lnSpc>
                <a:spcPct val="115000"/>
              </a:lnSpc>
              <a:buFontTx/>
              <a:buChar char="•"/>
            </a:pPr>
            <a:r>
              <a:rPr lang="zh-CN" altLang="en-US">
                <a:solidFill>
                  <a:schemeClr val="tx1"/>
                </a:solidFill>
                <a:ea typeface="宋体" panose="02010600030101010101" pitchFamily="2" charset="-122"/>
              </a:rPr>
              <a:t>修改学生基本信息</a:t>
            </a:r>
          </a:p>
          <a:p>
            <a:pPr lvl="1" algn="l" eaLnBrk="1" hangingPunct="1">
              <a:lnSpc>
                <a:spcPct val="115000"/>
              </a:lnSpc>
              <a:buFontTx/>
              <a:buChar char="•"/>
            </a:pPr>
            <a:r>
              <a:rPr lang="zh-CN" altLang="en-US">
                <a:solidFill>
                  <a:schemeClr val="tx1"/>
                </a:solidFill>
                <a:ea typeface="宋体" panose="02010600030101010101" pitchFamily="2" charset="-122"/>
              </a:rPr>
              <a:t>删除学生基本信息</a:t>
            </a:r>
          </a:p>
          <a:p>
            <a:pPr eaLnBrk="1" hangingPunct="1"/>
            <a:endParaRPr lang="en-US" altLang="zh-CN" b="1">
              <a:solidFill>
                <a:schemeClr val="tx1"/>
              </a:solidFill>
              <a:ea typeface="宋体" panose="02010600030101010101" pitchFamily="2" charset="-122"/>
            </a:endParaRPr>
          </a:p>
        </p:txBody>
      </p:sp>
      <p:sp>
        <p:nvSpPr>
          <p:cNvPr id="199686" name="Text Box 6">
            <a:extLst>
              <a:ext uri="{FF2B5EF4-FFF2-40B4-BE49-F238E27FC236}">
                <a16:creationId xmlns:a16="http://schemas.microsoft.com/office/drawing/2014/main" id="{073BEE55-7F6E-4FE3-9782-F248380483B5}"/>
              </a:ext>
            </a:extLst>
          </p:cNvPr>
          <p:cNvSpPr txBox="1">
            <a:spLocks noChangeArrowheads="1"/>
          </p:cNvSpPr>
          <p:nvPr/>
        </p:nvSpPr>
        <p:spPr bwMode="auto">
          <a:xfrm>
            <a:off x="4716463" y="1916113"/>
            <a:ext cx="3671887" cy="3467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a:defRPr sz="2400">
                <a:solidFill>
                  <a:srgbClr val="FFCC66"/>
                </a:solidFill>
                <a:latin typeface="Times New Roman" panose="02020603050405020304" pitchFamily="18" charset="0"/>
                <a:ea typeface="华文琥珀" panose="02010800040101010101" pitchFamily="2" charset="-122"/>
              </a:defRPr>
            </a:lvl2pPr>
            <a:lvl3pPr>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eaLnBrk="1" hangingPunct="1">
              <a:lnSpc>
                <a:spcPct val="115000"/>
              </a:lnSpc>
            </a:pPr>
            <a:r>
              <a:rPr lang="en-US" altLang="zh-CN">
                <a:solidFill>
                  <a:schemeClr val="tx1"/>
                </a:solidFill>
                <a:ea typeface="宋体" panose="02010600030101010101" pitchFamily="2" charset="-122"/>
              </a:rPr>
              <a:t>2. </a:t>
            </a:r>
            <a:r>
              <a:rPr lang="zh-CN" altLang="en-US">
                <a:solidFill>
                  <a:schemeClr val="tx1"/>
                </a:solidFill>
                <a:ea typeface="宋体" panose="02010600030101010101" pitchFamily="2" charset="-122"/>
              </a:rPr>
              <a:t>班级信息管理的用例</a:t>
            </a:r>
          </a:p>
          <a:p>
            <a:pPr lvl="1" algn="l" eaLnBrk="1" hangingPunct="1">
              <a:lnSpc>
                <a:spcPct val="115000"/>
              </a:lnSpc>
              <a:buFontTx/>
              <a:buChar char="•"/>
            </a:pPr>
            <a:r>
              <a:rPr lang="zh-CN" altLang="en-US">
                <a:solidFill>
                  <a:schemeClr val="tx1"/>
                </a:solidFill>
                <a:ea typeface="宋体" panose="02010600030101010101" pitchFamily="2" charset="-122"/>
              </a:rPr>
              <a:t>登陆</a:t>
            </a:r>
          </a:p>
          <a:p>
            <a:pPr lvl="1" algn="l" eaLnBrk="1" hangingPunct="1">
              <a:lnSpc>
                <a:spcPct val="115000"/>
              </a:lnSpc>
              <a:buFontTx/>
              <a:buChar char="•"/>
            </a:pPr>
            <a:r>
              <a:rPr lang="zh-CN" altLang="en-US">
                <a:solidFill>
                  <a:schemeClr val="tx1"/>
                </a:solidFill>
                <a:ea typeface="宋体" panose="02010600030101010101" pitchFamily="2" charset="-122"/>
              </a:rPr>
              <a:t>找回密码</a:t>
            </a:r>
          </a:p>
          <a:p>
            <a:pPr lvl="1" algn="l" eaLnBrk="1" hangingPunct="1">
              <a:lnSpc>
                <a:spcPct val="115000"/>
              </a:lnSpc>
              <a:buFontTx/>
              <a:buChar char="•"/>
            </a:pPr>
            <a:r>
              <a:rPr lang="zh-CN" altLang="en-US">
                <a:solidFill>
                  <a:schemeClr val="tx1"/>
                </a:solidFill>
                <a:ea typeface="宋体" panose="02010600030101010101" pitchFamily="2" charset="-122"/>
              </a:rPr>
              <a:t>查看班级基本信息</a:t>
            </a:r>
          </a:p>
          <a:p>
            <a:pPr lvl="1" algn="l" eaLnBrk="1" hangingPunct="1">
              <a:lnSpc>
                <a:spcPct val="115000"/>
              </a:lnSpc>
              <a:buFontTx/>
              <a:buChar char="•"/>
            </a:pPr>
            <a:r>
              <a:rPr lang="zh-CN" altLang="en-US">
                <a:solidFill>
                  <a:schemeClr val="tx1"/>
                </a:solidFill>
                <a:ea typeface="宋体" panose="02010600030101010101" pitchFamily="2" charset="-122"/>
              </a:rPr>
              <a:t>录入班级基本信息</a:t>
            </a:r>
          </a:p>
          <a:p>
            <a:pPr lvl="1" algn="l" eaLnBrk="1" hangingPunct="1">
              <a:lnSpc>
                <a:spcPct val="115000"/>
              </a:lnSpc>
              <a:buFontTx/>
              <a:buChar char="•"/>
            </a:pPr>
            <a:r>
              <a:rPr lang="zh-CN" altLang="en-US">
                <a:solidFill>
                  <a:schemeClr val="tx1"/>
                </a:solidFill>
                <a:ea typeface="宋体" panose="02010600030101010101" pitchFamily="2" charset="-122"/>
              </a:rPr>
              <a:t>修改班级基本信息</a:t>
            </a:r>
          </a:p>
          <a:p>
            <a:pPr lvl="1" algn="l" eaLnBrk="1" hangingPunct="1">
              <a:lnSpc>
                <a:spcPct val="115000"/>
              </a:lnSpc>
              <a:buFontTx/>
              <a:buChar char="•"/>
            </a:pPr>
            <a:r>
              <a:rPr lang="zh-CN" altLang="en-US">
                <a:solidFill>
                  <a:schemeClr val="tx1"/>
                </a:solidFill>
                <a:ea typeface="宋体" panose="02010600030101010101" pitchFamily="2" charset="-122"/>
              </a:rPr>
              <a:t>删除班级基本信息</a:t>
            </a:r>
          </a:p>
          <a:p>
            <a:pPr lvl="2" eaLnBrk="1" hangingPunct="1">
              <a:lnSpc>
                <a:spcPct val="115000"/>
              </a:lnSpc>
              <a:buFontTx/>
              <a:buChar char="•"/>
            </a:pPr>
            <a:endParaRPr lang="en-US" altLang="zh-CN" b="1">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blinds(horizontal)">
                                      <p:cBhvr>
                                        <p:cTn id="7" dur="500"/>
                                        <p:tgtEl>
                                          <p:spTgt spid="199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686"/>
                                        </p:tgtEl>
                                        <p:attrNameLst>
                                          <p:attrName>style.visibility</p:attrName>
                                        </p:attrNameLst>
                                      </p:cBhvr>
                                      <p:to>
                                        <p:strVal val="visible"/>
                                      </p:to>
                                    </p:set>
                                    <p:animEffect transition="in" filter="blinds(horizontal)">
                                      <p:cBhvr>
                                        <p:cTn id="12"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nimBg="1"/>
      <p:bldP spid="19968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B87AB2D-9312-4ACC-9CE8-5A0170D1E374}"/>
              </a:ext>
            </a:extLst>
          </p:cNvPr>
          <p:cNvSpPr>
            <a:spLocks noGrp="1" noChangeArrowheads="1"/>
          </p:cNvSpPr>
          <p:nvPr>
            <p:ph type="title"/>
          </p:nvPr>
        </p:nvSpPr>
        <p:spPr/>
        <p:txBody>
          <a:bodyPr/>
          <a:lstStyle/>
          <a:p>
            <a:pPr eaLnBrk="1" hangingPunct="1">
              <a:defRPr/>
            </a:pPr>
            <a:r>
              <a:rPr lang="zh-CN" altLang="en-US"/>
              <a:t>确定用例</a:t>
            </a:r>
          </a:p>
        </p:txBody>
      </p:sp>
      <p:sp>
        <p:nvSpPr>
          <p:cNvPr id="95235" name="Text Box 3">
            <a:extLst>
              <a:ext uri="{FF2B5EF4-FFF2-40B4-BE49-F238E27FC236}">
                <a16:creationId xmlns:a16="http://schemas.microsoft.com/office/drawing/2014/main" id="{D9C2748F-A4DA-4005-8630-474A72D8EB3A}"/>
              </a:ext>
            </a:extLst>
          </p:cNvPr>
          <p:cNvSpPr txBox="1">
            <a:spLocks noChangeArrowheads="1"/>
          </p:cNvSpPr>
          <p:nvPr/>
        </p:nvSpPr>
        <p:spPr bwMode="auto">
          <a:xfrm>
            <a:off x="539750" y="1916113"/>
            <a:ext cx="3671888" cy="4308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a:defRPr sz="2400">
                <a:solidFill>
                  <a:srgbClr val="FFCC66"/>
                </a:solidFill>
                <a:latin typeface="Times New Roman" panose="02020603050405020304" pitchFamily="18" charset="0"/>
                <a:ea typeface="华文琥珀" panose="02010800040101010101" pitchFamily="2" charset="-122"/>
              </a:defRPr>
            </a:lvl2pPr>
            <a:lvl3pPr>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eaLnBrk="1" hangingPunct="1">
              <a:lnSpc>
                <a:spcPct val="115000"/>
              </a:lnSpc>
            </a:pPr>
            <a:r>
              <a:rPr lang="en-US" altLang="zh-CN">
                <a:solidFill>
                  <a:schemeClr val="tx1"/>
                </a:solidFill>
                <a:ea typeface="宋体" panose="02010600030101010101" pitchFamily="2" charset="-122"/>
              </a:rPr>
              <a:t>3. </a:t>
            </a:r>
            <a:r>
              <a:rPr lang="zh-CN" altLang="en-US">
                <a:solidFill>
                  <a:schemeClr val="tx1"/>
                </a:solidFill>
                <a:ea typeface="宋体" panose="02010600030101010101" pitchFamily="2" charset="-122"/>
              </a:rPr>
              <a:t>成绩管理的用例</a:t>
            </a:r>
          </a:p>
          <a:p>
            <a:pPr lvl="1" algn="l" eaLnBrk="1" hangingPunct="1">
              <a:lnSpc>
                <a:spcPct val="115000"/>
              </a:lnSpc>
              <a:buFontTx/>
              <a:buChar char="•"/>
            </a:pPr>
            <a:r>
              <a:rPr lang="zh-CN" altLang="en-US">
                <a:solidFill>
                  <a:schemeClr val="tx1"/>
                </a:solidFill>
                <a:ea typeface="宋体" panose="02010600030101010101" pitchFamily="2" charset="-122"/>
              </a:rPr>
              <a:t>登陆</a:t>
            </a:r>
          </a:p>
          <a:p>
            <a:pPr lvl="1" algn="l" eaLnBrk="1" hangingPunct="1">
              <a:lnSpc>
                <a:spcPct val="115000"/>
              </a:lnSpc>
              <a:buFontTx/>
              <a:buChar char="•"/>
            </a:pPr>
            <a:r>
              <a:rPr lang="zh-CN" altLang="en-US">
                <a:solidFill>
                  <a:schemeClr val="tx1"/>
                </a:solidFill>
                <a:ea typeface="宋体" panose="02010600030101010101" pitchFamily="2" charset="-122"/>
              </a:rPr>
              <a:t>找回密码</a:t>
            </a:r>
          </a:p>
          <a:p>
            <a:pPr lvl="1" algn="l" eaLnBrk="1" hangingPunct="1">
              <a:lnSpc>
                <a:spcPct val="115000"/>
              </a:lnSpc>
              <a:buFontTx/>
              <a:buChar char="•"/>
            </a:pPr>
            <a:r>
              <a:rPr lang="zh-CN" altLang="en-US">
                <a:solidFill>
                  <a:schemeClr val="tx1"/>
                </a:solidFill>
                <a:ea typeface="宋体" panose="02010600030101010101" pitchFamily="2" charset="-122"/>
              </a:rPr>
              <a:t>录入成绩</a:t>
            </a:r>
          </a:p>
          <a:p>
            <a:pPr lvl="1" algn="l" eaLnBrk="1" hangingPunct="1">
              <a:lnSpc>
                <a:spcPct val="115000"/>
              </a:lnSpc>
              <a:buFontTx/>
              <a:buChar char="•"/>
            </a:pPr>
            <a:r>
              <a:rPr lang="zh-CN" altLang="en-US">
                <a:solidFill>
                  <a:schemeClr val="tx1"/>
                </a:solidFill>
                <a:ea typeface="宋体" panose="02010600030101010101" pitchFamily="2" charset="-122"/>
              </a:rPr>
              <a:t>修改成绩</a:t>
            </a:r>
          </a:p>
          <a:p>
            <a:pPr lvl="1" algn="l" eaLnBrk="1" hangingPunct="1">
              <a:lnSpc>
                <a:spcPct val="115000"/>
              </a:lnSpc>
              <a:buFontTx/>
              <a:buChar char="•"/>
            </a:pPr>
            <a:r>
              <a:rPr lang="zh-CN" altLang="en-US">
                <a:solidFill>
                  <a:schemeClr val="tx1"/>
                </a:solidFill>
                <a:ea typeface="宋体" panose="02010600030101010101" pitchFamily="2" charset="-122"/>
              </a:rPr>
              <a:t>保存成绩</a:t>
            </a:r>
          </a:p>
          <a:p>
            <a:pPr lvl="1" algn="l" eaLnBrk="1" hangingPunct="1">
              <a:lnSpc>
                <a:spcPct val="115000"/>
              </a:lnSpc>
              <a:buFontTx/>
              <a:buChar char="•"/>
            </a:pPr>
            <a:r>
              <a:rPr lang="zh-CN" altLang="en-US">
                <a:solidFill>
                  <a:schemeClr val="tx1"/>
                </a:solidFill>
                <a:ea typeface="宋体" panose="02010600030101010101" pitchFamily="2" charset="-122"/>
              </a:rPr>
              <a:t>查询成绩</a:t>
            </a:r>
          </a:p>
          <a:p>
            <a:pPr lvl="1" algn="l" eaLnBrk="1" hangingPunct="1">
              <a:lnSpc>
                <a:spcPct val="115000"/>
              </a:lnSpc>
              <a:buFontTx/>
              <a:buChar char="•"/>
            </a:pPr>
            <a:r>
              <a:rPr lang="zh-CN" altLang="en-US">
                <a:solidFill>
                  <a:schemeClr val="tx1"/>
                </a:solidFill>
                <a:ea typeface="宋体" panose="02010600030101010101" pitchFamily="2" charset="-122"/>
              </a:rPr>
              <a:t>删除成绩</a:t>
            </a:r>
          </a:p>
          <a:p>
            <a:pPr lvl="2" eaLnBrk="1" hangingPunct="1">
              <a:lnSpc>
                <a:spcPct val="115000"/>
              </a:lnSpc>
              <a:buFontTx/>
              <a:buChar char="•"/>
            </a:pPr>
            <a:endParaRPr lang="zh-CN" altLang="en-US">
              <a:solidFill>
                <a:schemeClr val="tx1"/>
              </a:solidFill>
              <a:ea typeface="宋体" panose="02010600030101010101" pitchFamily="2" charset="-122"/>
            </a:endParaRPr>
          </a:p>
          <a:p>
            <a:pPr lvl="2" eaLnBrk="1" hangingPunct="1">
              <a:lnSpc>
                <a:spcPct val="115000"/>
              </a:lnSpc>
              <a:buFontTx/>
              <a:buChar char="•"/>
            </a:pPr>
            <a:endParaRPr lang="en-US" altLang="zh-CN" b="1">
              <a:solidFill>
                <a:schemeClr val="tx1"/>
              </a:solidFill>
              <a:ea typeface="宋体" panose="02010600030101010101" pitchFamily="2" charset="-122"/>
            </a:endParaRPr>
          </a:p>
        </p:txBody>
      </p:sp>
      <p:sp>
        <p:nvSpPr>
          <p:cNvPr id="215044" name="Text Box 4">
            <a:extLst>
              <a:ext uri="{FF2B5EF4-FFF2-40B4-BE49-F238E27FC236}">
                <a16:creationId xmlns:a16="http://schemas.microsoft.com/office/drawing/2014/main" id="{DC62FECA-F4A8-40E4-9813-B9010028B549}"/>
              </a:ext>
            </a:extLst>
          </p:cNvPr>
          <p:cNvSpPr txBox="1">
            <a:spLocks noChangeArrowheads="1"/>
          </p:cNvSpPr>
          <p:nvPr/>
        </p:nvSpPr>
        <p:spPr bwMode="auto">
          <a:xfrm>
            <a:off x="4716463" y="1916113"/>
            <a:ext cx="3671887" cy="4308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a:defRPr sz="2400">
                <a:solidFill>
                  <a:srgbClr val="FFCC66"/>
                </a:solidFill>
                <a:latin typeface="Times New Roman" panose="02020603050405020304" pitchFamily="18" charset="0"/>
                <a:ea typeface="华文琥珀" panose="02010800040101010101" pitchFamily="2" charset="-122"/>
              </a:defRPr>
            </a:lvl2pPr>
            <a:lvl3pPr>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eaLnBrk="1" hangingPunct="1">
              <a:lnSpc>
                <a:spcPct val="115000"/>
              </a:lnSpc>
            </a:pPr>
            <a:r>
              <a:rPr lang="en-US" altLang="zh-CN">
                <a:solidFill>
                  <a:schemeClr val="tx1"/>
                </a:solidFill>
                <a:ea typeface="宋体" panose="02010600030101010101" pitchFamily="2" charset="-122"/>
              </a:rPr>
              <a:t>4. </a:t>
            </a:r>
            <a:r>
              <a:rPr lang="zh-CN" altLang="en-US">
                <a:solidFill>
                  <a:schemeClr val="tx1"/>
                </a:solidFill>
                <a:ea typeface="宋体" panose="02010600030101010101" pitchFamily="2" charset="-122"/>
              </a:rPr>
              <a:t>网上选课的用例</a:t>
            </a:r>
          </a:p>
          <a:p>
            <a:pPr lvl="1" algn="l" eaLnBrk="1" hangingPunct="1">
              <a:lnSpc>
                <a:spcPct val="115000"/>
              </a:lnSpc>
              <a:buFontTx/>
              <a:buChar char="•"/>
            </a:pPr>
            <a:r>
              <a:rPr lang="zh-CN" altLang="en-US">
                <a:solidFill>
                  <a:schemeClr val="tx1"/>
                </a:solidFill>
                <a:ea typeface="宋体" panose="02010600030101010101" pitchFamily="2" charset="-122"/>
              </a:rPr>
              <a:t>登陆</a:t>
            </a:r>
          </a:p>
          <a:p>
            <a:pPr lvl="1" algn="l" eaLnBrk="1" hangingPunct="1">
              <a:lnSpc>
                <a:spcPct val="115000"/>
              </a:lnSpc>
              <a:buFontTx/>
              <a:buChar char="•"/>
            </a:pPr>
            <a:r>
              <a:rPr lang="zh-CN" altLang="en-US">
                <a:solidFill>
                  <a:schemeClr val="tx1"/>
                </a:solidFill>
                <a:ea typeface="宋体" panose="02010600030101010101" pitchFamily="2" charset="-122"/>
              </a:rPr>
              <a:t>找回密码</a:t>
            </a:r>
          </a:p>
          <a:p>
            <a:pPr lvl="1" algn="l" eaLnBrk="1" hangingPunct="1">
              <a:lnSpc>
                <a:spcPct val="115000"/>
              </a:lnSpc>
              <a:buFontTx/>
              <a:buChar char="•"/>
            </a:pPr>
            <a:r>
              <a:rPr lang="zh-CN" altLang="en-US">
                <a:solidFill>
                  <a:schemeClr val="tx1"/>
                </a:solidFill>
                <a:ea typeface="宋体" panose="02010600030101010101" pitchFamily="2" charset="-122"/>
              </a:rPr>
              <a:t>查看课程信息</a:t>
            </a:r>
          </a:p>
          <a:p>
            <a:pPr lvl="1" algn="l" eaLnBrk="1" hangingPunct="1">
              <a:lnSpc>
                <a:spcPct val="115000"/>
              </a:lnSpc>
              <a:buFontTx/>
              <a:buChar char="•"/>
            </a:pPr>
            <a:r>
              <a:rPr lang="zh-CN" altLang="en-US">
                <a:solidFill>
                  <a:schemeClr val="tx1"/>
                </a:solidFill>
                <a:ea typeface="宋体" panose="02010600030101010101" pitchFamily="2" charset="-122"/>
              </a:rPr>
              <a:t>按课程编号查看</a:t>
            </a:r>
          </a:p>
          <a:p>
            <a:pPr lvl="1" algn="l" eaLnBrk="1" hangingPunct="1">
              <a:lnSpc>
                <a:spcPct val="115000"/>
              </a:lnSpc>
              <a:buFontTx/>
              <a:buChar char="•"/>
            </a:pPr>
            <a:r>
              <a:rPr lang="zh-CN" altLang="en-US">
                <a:solidFill>
                  <a:schemeClr val="tx1"/>
                </a:solidFill>
                <a:ea typeface="宋体" panose="02010600030101010101" pitchFamily="2" charset="-122"/>
              </a:rPr>
              <a:t>按课程名查看</a:t>
            </a:r>
          </a:p>
          <a:p>
            <a:pPr lvl="1" algn="l" eaLnBrk="1" hangingPunct="1">
              <a:lnSpc>
                <a:spcPct val="115000"/>
              </a:lnSpc>
              <a:buFontTx/>
              <a:buChar char="•"/>
            </a:pPr>
            <a:r>
              <a:rPr lang="zh-CN" altLang="en-US">
                <a:solidFill>
                  <a:schemeClr val="tx1"/>
                </a:solidFill>
                <a:ea typeface="宋体" panose="02010600030101010101" pitchFamily="2" charset="-122"/>
              </a:rPr>
              <a:t>选择课程</a:t>
            </a:r>
          </a:p>
          <a:p>
            <a:pPr lvl="1" algn="l" eaLnBrk="1" hangingPunct="1">
              <a:lnSpc>
                <a:spcPct val="115000"/>
              </a:lnSpc>
              <a:buFontTx/>
              <a:buChar char="•"/>
            </a:pPr>
            <a:r>
              <a:rPr lang="zh-CN" altLang="en-US">
                <a:solidFill>
                  <a:schemeClr val="tx1"/>
                </a:solidFill>
                <a:ea typeface="宋体" panose="02010600030101010101" pitchFamily="2" charset="-122"/>
              </a:rPr>
              <a:t>删除已选课程</a:t>
            </a:r>
          </a:p>
          <a:p>
            <a:pPr lvl="1" algn="l" eaLnBrk="1" hangingPunct="1">
              <a:lnSpc>
                <a:spcPct val="115000"/>
              </a:lnSpc>
              <a:buFontTx/>
              <a:buChar char="•"/>
            </a:pPr>
            <a:r>
              <a:rPr lang="zh-CN" altLang="en-US">
                <a:solidFill>
                  <a:schemeClr val="tx1"/>
                </a:solidFill>
                <a:ea typeface="宋体" panose="02010600030101010101" pitchFamily="2" charset="-122"/>
              </a:rPr>
              <a:t>维护课程信息</a:t>
            </a:r>
          </a:p>
          <a:p>
            <a:pPr lvl="2" eaLnBrk="1" hangingPunct="1">
              <a:lnSpc>
                <a:spcPct val="115000"/>
              </a:lnSpc>
              <a:buFontTx/>
              <a:buChar char="•"/>
            </a:pPr>
            <a:endParaRPr lang="en-US" altLang="zh-CN" b="1">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linds(horizontal)">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F69B75B-7D08-4F3B-8627-E12519CE2E42}"/>
              </a:ext>
            </a:extLst>
          </p:cNvPr>
          <p:cNvSpPr>
            <a:spLocks noGrp="1" noChangeArrowheads="1"/>
          </p:cNvSpPr>
          <p:nvPr>
            <p:ph type="title"/>
          </p:nvPr>
        </p:nvSpPr>
        <p:spPr/>
        <p:txBody>
          <a:bodyPr/>
          <a:lstStyle/>
          <a:p>
            <a:pPr eaLnBrk="1" hangingPunct="1">
              <a:defRPr/>
            </a:pPr>
            <a:r>
              <a:rPr lang="en-US" altLang="zh-CN"/>
              <a:t> </a:t>
            </a:r>
            <a:r>
              <a:rPr lang="zh-CN" altLang="en-US"/>
              <a:t>确定用例</a:t>
            </a:r>
          </a:p>
        </p:txBody>
      </p:sp>
      <p:sp>
        <p:nvSpPr>
          <p:cNvPr id="96259" name="Text Box 3">
            <a:extLst>
              <a:ext uri="{FF2B5EF4-FFF2-40B4-BE49-F238E27FC236}">
                <a16:creationId xmlns:a16="http://schemas.microsoft.com/office/drawing/2014/main" id="{FA837B5B-887E-409C-8D63-5DC6511CEB75}"/>
              </a:ext>
            </a:extLst>
          </p:cNvPr>
          <p:cNvSpPr txBox="1">
            <a:spLocks noChangeArrowheads="1"/>
          </p:cNvSpPr>
          <p:nvPr/>
        </p:nvSpPr>
        <p:spPr bwMode="auto">
          <a:xfrm>
            <a:off x="539750" y="1916113"/>
            <a:ext cx="3671888" cy="3467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a:defRPr sz="2400">
                <a:solidFill>
                  <a:srgbClr val="FFCC66"/>
                </a:solidFill>
                <a:latin typeface="Times New Roman" panose="02020603050405020304" pitchFamily="18" charset="0"/>
                <a:ea typeface="华文琥珀" panose="02010800040101010101" pitchFamily="2" charset="-122"/>
              </a:defRPr>
            </a:lvl2pPr>
            <a:lvl3pPr>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eaLnBrk="1" hangingPunct="1">
              <a:lnSpc>
                <a:spcPct val="115000"/>
              </a:lnSpc>
            </a:pPr>
            <a:r>
              <a:rPr lang="en-US" altLang="zh-CN">
                <a:solidFill>
                  <a:schemeClr val="tx1"/>
                </a:solidFill>
                <a:ea typeface="宋体" panose="02010600030101010101" pitchFamily="2" charset="-122"/>
              </a:rPr>
              <a:t>5. </a:t>
            </a:r>
            <a:r>
              <a:rPr lang="zh-CN" altLang="en-US">
                <a:solidFill>
                  <a:schemeClr val="tx1"/>
                </a:solidFill>
                <a:ea typeface="宋体" panose="02010600030101010101" pitchFamily="2" charset="-122"/>
              </a:rPr>
              <a:t>帐号管理的用例</a:t>
            </a:r>
          </a:p>
          <a:p>
            <a:pPr lvl="1" algn="l" eaLnBrk="1" hangingPunct="1">
              <a:lnSpc>
                <a:spcPct val="115000"/>
              </a:lnSpc>
              <a:buFontTx/>
              <a:buChar char="•"/>
            </a:pPr>
            <a:r>
              <a:rPr lang="zh-CN" altLang="en-US">
                <a:solidFill>
                  <a:schemeClr val="tx1"/>
                </a:solidFill>
                <a:ea typeface="宋体" panose="02010600030101010101" pitchFamily="2" charset="-122"/>
              </a:rPr>
              <a:t>创建新帐号</a:t>
            </a:r>
          </a:p>
          <a:p>
            <a:pPr lvl="1" algn="l" eaLnBrk="1" hangingPunct="1">
              <a:lnSpc>
                <a:spcPct val="115000"/>
              </a:lnSpc>
              <a:buFontTx/>
              <a:buChar char="•"/>
            </a:pPr>
            <a:r>
              <a:rPr lang="zh-CN" altLang="en-US">
                <a:solidFill>
                  <a:schemeClr val="tx1"/>
                </a:solidFill>
                <a:ea typeface="宋体" panose="02010600030101010101" pitchFamily="2" charset="-122"/>
              </a:rPr>
              <a:t>设置帐号</a:t>
            </a:r>
          </a:p>
          <a:p>
            <a:pPr lvl="1" algn="l" eaLnBrk="1" hangingPunct="1">
              <a:lnSpc>
                <a:spcPct val="115000"/>
              </a:lnSpc>
              <a:buFontTx/>
              <a:buChar char="•"/>
            </a:pPr>
            <a:r>
              <a:rPr lang="zh-CN" altLang="en-US">
                <a:solidFill>
                  <a:schemeClr val="tx1"/>
                </a:solidFill>
                <a:ea typeface="宋体" panose="02010600030101010101" pitchFamily="2" charset="-122"/>
              </a:rPr>
              <a:t>设置帐号基本信息</a:t>
            </a:r>
          </a:p>
          <a:p>
            <a:pPr lvl="1" algn="l" eaLnBrk="1" hangingPunct="1">
              <a:lnSpc>
                <a:spcPct val="115000"/>
              </a:lnSpc>
              <a:buFontTx/>
              <a:buChar char="•"/>
            </a:pPr>
            <a:r>
              <a:rPr lang="zh-CN" altLang="en-US">
                <a:solidFill>
                  <a:schemeClr val="tx1"/>
                </a:solidFill>
                <a:ea typeface="宋体" panose="02010600030101010101" pitchFamily="2" charset="-122"/>
              </a:rPr>
              <a:t>设置帐号权限</a:t>
            </a:r>
          </a:p>
          <a:p>
            <a:pPr lvl="1" algn="l" eaLnBrk="1" hangingPunct="1">
              <a:lnSpc>
                <a:spcPct val="115000"/>
              </a:lnSpc>
              <a:buFontTx/>
              <a:buChar char="•"/>
            </a:pPr>
            <a:r>
              <a:rPr lang="zh-CN" altLang="en-US">
                <a:solidFill>
                  <a:schemeClr val="tx1"/>
                </a:solidFill>
                <a:ea typeface="宋体" panose="02010600030101010101" pitchFamily="2" charset="-122"/>
              </a:rPr>
              <a:t>删除帐号</a:t>
            </a:r>
          </a:p>
          <a:p>
            <a:pPr lvl="1" algn="l" eaLnBrk="1" hangingPunct="1">
              <a:lnSpc>
                <a:spcPct val="115000"/>
              </a:lnSpc>
              <a:buFontTx/>
              <a:buChar char="•"/>
            </a:pPr>
            <a:r>
              <a:rPr lang="zh-CN" altLang="en-US">
                <a:solidFill>
                  <a:schemeClr val="tx1"/>
                </a:solidFill>
                <a:ea typeface="宋体" panose="02010600030101010101" pitchFamily="2" charset="-122"/>
              </a:rPr>
              <a:t>查看帐号</a:t>
            </a:r>
          </a:p>
          <a:p>
            <a:pPr lvl="2" eaLnBrk="1" hangingPunct="1">
              <a:lnSpc>
                <a:spcPct val="115000"/>
              </a:lnSpc>
              <a:buFontTx/>
              <a:buChar char="•"/>
            </a:pPr>
            <a:endParaRPr lang="en-US" altLang="zh-CN" b="1">
              <a:solidFill>
                <a:schemeClr val="tx1"/>
              </a:solidFill>
              <a:ea typeface="宋体" panose="02010600030101010101" pitchFamily="2" charset="-122"/>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7F9583E-89A3-4077-8B40-46BBDB1E4AE0}"/>
              </a:ext>
            </a:extLst>
          </p:cNvPr>
          <p:cNvSpPr>
            <a:spLocks noGrp="1" noChangeArrowheads="1"/>
          </p:cNvSpPr>
          <p:nvPr>
            <p:ph type="title"/>
          </p:nvPr>
        </p:nvSpPr>
        <p:spPr>
          <a:xfrm>
            <a:off x="457200" y="274638"/>
            <a:ext cx="8229600" cy="922337"/>
          </a:xfrm>
        </p:spPr>
        <p:txBody>
          <a:bodyPr/>
          <a:lstStyle/>
          <a:p>
            <a:pPr eaLnBrk="1" hangingPunct="1">
              <a:defRPr/>
            </a:pPr>
            <a:r>
              <a:rPr lang="zh-CN" altLang="en-US"/>
              <a:t>构建用例模型</a:t>
            </a:r>
          </a:p>
        </p:txBody>
      </p:sp>
      <p:sp>
        <p:nvSpPr>
          <p:cNvPr id="97283" name="Rectangle 3">
            <a:extLst>
              <a:ext uri="{FF2B5EF4-FFF2-40B4-BE49-F238E27FC236}">
                <a16:creationId xmlns:a16="http://schemas.microsoft.com/office/drawing/2014/main" id="{E7F7C477-F375-4EA7-9D85-6AC0F0BD9814}"/>
              </a:ext>
            </a:extLst>
          </p:cNvPr>
          <p:cNvSpPr>
            <a:spLocks noGrp="1" noChangeArrowheads="1"/>
          </p:cNvSpPr>
          <p:nvPr>
            <p:ph idx="1"/>
          </p:nvPr>
        </p:nvSpPr>
        <p:spPr>
          <a:xfrm>
            <a:off x="457200" y="1196975"/>
            <a:ext cx="8229600" cy="4929188"/>
          </a:xfrm>
        </p:spPr>
        <p:txBody>
          <a:bodyPr/>
          <a:lstStyle/>
          <a:p>
            <a:pPr eaLnBrk="1" hangingPunct="1">
              <a:buFont typeface="Wingdings" panose="05000000000000000000" pitchFamily="2" charset="2"/>
              <a:buNone/>
            </a:pPr>
            <a:r>
              <a:rPr lang="en-US" altLang="zh-CN"/>
              <a:t>1. </a:t>
            </a:r>
            <a:r>
              <a:rPr lang="zh-CN" altLang="en-US"/>
              <a:t>班级信息管理用例图</a:t>
            </a:r>
          </a:p>
          <a:p>
            <a:pPr eaLnBrk="1" hangingPunct="1">
              <a:buFont typeface="Wingdings" panose="05000000000000000000" pitchFamily="2" charset="2"/>
              <a:buNone/>
            </a:pPr>
            <a:endParaRPr lang="en-US" altLang="zh-CN"/>
          </a:p>
        </p:txBody>
      </p:sp>
      <p:pic>
        <p:nvPicPr>
          <p:cNvPr id="97284" name="Picture 5">
            <a:extLst>
              <a:ext uri="{FF2B5EF4-FFF2-40B4-BE49-F238E27FC236}">
                <a16:creationId xmlns:a16="http://schemas.microsoft.com/office/drawing/2014/main" id="{159755CF-CF2E-4021-834A-A5D3F93E4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965325"/>
            <a:ext cx="5400675"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FAB8EFE-3237-4CD8-B750-FF40591CFC46}"/>
              </a:ext>
            </a:extLst>
          </p:cNvPr>
          <p:cNvSpPr>
            <a:spLocks noGrp="1" noChangeArrowheads="1"/>
          </p:cNvSpPr>
          <p:nvPr>
            <p:ph type="title"/>
          </p:nvPr>
        </p:nvSpPr>
        <p:spPr>
          <a:xfrm>
            <a:off x="457200" y="274638"/>
            <a:ext cx="8229600" cy="777875"/>
          </a:xfrm>
        </p:spPr>
        <p:txBody>
          <a:bodyPr/>
          <a:lstStyle/>
          <a:p>
            <a:pPr eaLnBrk="1" hangingPunct="1">
              <a:defRPr/>
            </a:pPr>
            <a:r>
              <a:rPr lang="zh-CN" altLang="en-US"/>
              <a:t>构建用例模型</a:t>
            </a:r>
          </a:p>
        </p:txBody>
      </p:sp>
      <p:sp>
        <p:nvSpPr>
          <p:cNvPr id="98307" name="Rectangle 3">
            <a:extLst>
              <a:ext uri="{FF2B5EF4-FFF2-40B4-BE49-F238E27FC236}">
                <a16:creationId xmlns:a16="http://schemas.microsoft.com/office/drawing/2014/main" id="{39E57A0A-38FA-4B43-B2D5-B7904B3F1E24}"/>
              </a:ext>
            </a:extLst>
          </p:cNvPr>
          <p:cNvSpPr>
            <a:spLocks noGrp="1" noChangeArrowheads="1"/>
          </p:cNvSpPr>
          <p:nvPr>
            <p:ph idx="1"/>
          </p:nvPr>
        </p:nvSpPr>
        <p:spPr>
          <a:xfrm>
            <a:off x="457200" y="1052513"/>
            <a:ext cx="8229600" cy="5073650"/>
          </a:xfrm>
        </p:spPr>
        <p:txBody>
          <a:bodyPr/>
          <a:lstStyle/>
          <a:p>
            <a:pPr eaLnBrk="1" hangingPunct="1">
              <a:buFont typeface="Wingdings" panose="05000000000000000000" pitchFamily="2" charset="2"/>
              <a:buNone/>
            </a:pPr>
            <a:r>
              <a:rPr lang="en-US" altLang="zh-CN"/>
              <a:t>2. </a:t>
            </a:r>
            <a:r>
              <a:rPr lang="zh-CN" altLang="en-US"/>
              <a:t>成绩管理用例图</a:t>
            </a:r>
          </a:p>
          <a:p>
            <a:pPr eaLnBrk="1" hangingPunct="1"/>
            <a:endParaRPr lang="en-US" altLang="zh-CN"/>
          </a:p>
        </p:txBody>
      </p:sp>
      <p:pic>
        <p:nvPicPr>
          <p:cNvPr id="98308" name="Picture 4">
            <a:extLst>
              <a:ext uri="{FF2B5EF4-FFF2-40B4-BE49-F238E27FC236}">
                <a16:creationId xmlns:a16="http://schemas.microsoft.com/office/drawing/2014/main" id="{B26CB63B-57A3-4454-972C-6D89CF948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773238"/>
            <a:ext cx="5329238"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CFF03F7-97C1-40BF-9C06-0F6BDA96B912}"/>
              </a:ext>
            </a:extLst>
          </p:cNvPr>
          <p:cNvSpPr>
            <a:spLocks noGrp="1" noChangeArrowheads="1"/>
          </p:cNvSpPr>
          <p:nvPr>
            <p:ph type="title"/>
          </p:nvPr>
        </p:nvSpPr>
        <p:spPr>
          <a:xfrm>
            <a:off x="457200" y="274638"/>
            <a:ext cx="8229600" cy="850900"/>
          </a:xfrm>
        </p:spPr>
        <p:txBody>
          <a:bodyPr/>
          <a:lstStyle/>
          <a:p>
            <a:pPr eaLnBrk="1" hangingPunct="1">
              <a:defRPr/>
            </a:pPr>
            <a:r>
              <a:rPr lang="zh-CN" altLang="en-US"/>
              <a:t>构建用例模型</a:t>
            </a:r>
          </a:p>
        </p:txBody>
      </p:sp>
      <p:sp>
        <p:nvSpPr>
          <p:cNvPr id="99331" name="Rectangle 3">
            <a:extLst>
              <a:ext uri="{FF2B5EF4-FFF2-40B4-BE49-F238E27FC236}">
                <a16:creationId xmlns:a16="http://schemas.microsoft.com/office/drawing/2014/main" id="{444CCFA1-5E96-4E12-9091-04EB76A7E1FD}"/>
              </a:ext>
            </a:extLst>
          </p:cNvPr>
          <p:cNvSpPr>
            <a:spLocks noGrp="1" noChangeArrowheads="1"/>
          </p:cNvSpPr>
          <p:nvPr>
            <p:ph idx="1"/>
          </p:nvPr>
        </p:nvSpPr>
        <p:spPr>
          <a:xfrm>
            <a:off x="457200" y="1125538"/>
            <a:ext cx="8229600" cy="5000625"/>
          </a:xfrm>
        </p:spPr>
        <p:txBody>
          <a:bodyPr/>
          <a:lstStyle/>
          <a:p>
            <a:pPr eaLnBrk="1" hangingPunct="1">
              <a:buFont typeface="Wingdings" panose="05000000000000000000" pitchFamily="2" charset="2"/>
              <a:buNone/>
            </a:pPr>
            <a:r>
              <a:rPr lang="en-US" altLang="zh-CN"/>
              <a:t>3. </a:t>
            </a:r>
            <a:r>
              <a:rPr lang="zh-CN" altLang="en-US"/>
              <a:t>网上选课用例图</a:t>
            </a:r>
          </a:p>
          <a:p>
            <a:pPr eaLnBrk="1" hangingPunct="1"/>
            <a:endParaRPr lang="en-US" altLang="zh-CN"/>
          </a:p>
        </p:txBody>
      </p:sp>
      <p:pic>
        <p:nvPicPr>
          <p:cNvPr id="99332" name="Picture 4">
            <a:extLst>
              <a:ext uri="{FF2B5EF4-FFF2-40B4-BE49-F238E27FC236}">
                <a16:creationId xmlns:a16="http://schemas.microsoft.com/office/drawing/2014/main" id="{59B24ED2-76FE-4B78-82A1-A3BAF4810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16113"/>
            <a:ext cx="4289425"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BBF351E-32D3-4E46-AE60-ED5CBA51737E}"/>
              </a:ext>
            </a:extLst>
          </p:cNvPr>
          <p:cNvSpPr>
            <a:spLocks noGrp="1" noChangeArrowheads="1"/>
          </p:cNvSpPr>
          <p:nvPr>
            <p:ph type="title"/>
          </p:nvPr>
        </p:nvSpPr>
        <p:spPr>
          <a:xfrm>
            <a:off x="457200" y="274638"/>
            <a:ext cx="8229600" cy="850900"/>
          </a:xfrm>
        </p:spPr>
        <p:txBody>
          <a:bodyPr/>
          <a:lstStyle/>
          <a:p>
            <a:pPr eaLnBrk="1" hangingPunct="1">
              <a:defRPr/>
            </a:pPr>
            <a:r>
              <a:rPr lang="zh-CN" altLang="en-US"/>
              <a:t>构建用例模型</a:t>
            </a:r>
          </a:p>
        </p:txBody>
      </p:sp>
      <p:sp>
        <p:nvSpPr>
          <p:cNvPr id="100355" name="Rectangle 3">
            <a:extLst>
              <a:ext uri="{FF2B5EF4-FFF2-40B4-BE49-F238E27FC236}">
                <a16:creationId xmlns:a16="http://schemas.microsoft.com/office/drawing/2014/main" id="{96B45473-C4A1-4274-ADC3-BCC23BFDA35A}"/>
              </a:ext>
            </a:extLst>
          </p:cNvPr>
          <p:cNvSpPr>
            <a:spLocks noGrp="1" noChangeArrowheads="1"/>
          </p:cNvSpPr>
          <p:nvPr>
            <p:ph idx="1"/>
          </p:nvPr>
        </p:nvSpPr>
        <p:spPr>
          <a:xfrm>
            <a:off x="457200" y="1196975"/>
            <a:ext cx="8229600" cy="4929188"/>
          </a:xfrm>
        </p:spPr>
        <p:txBody>
          <a:bodyPr/>
          <a:lstStyle/>
          <a:p>
            <a:pPr eaLnBrk="1" hangingPunct="1">
              <a:buFont typeface="Wingdings" panose="05000000000000000000" pitchFamily="2" charset="2"/>
              <a:buNone/>
            </a:pPr>
            <a:r>
              <a:rPr lang="en-US" altLang="zh-CN"/>
              <a:t>4. </a:t>
            </a:r>
            <a:r>
              <a:rPr lang="zh-CN" altLang="en-US"/>
              <a:t>帐号管理用例图</a:t>
            </a:r>
          </a:p>
          <a:p>
            <a:pPr eaLnBrk="1" hangingPunct="1"/>
            <a:endParaRPr lang="en-US" altLang="zh-CN"/>
          </a:p>
        </p:txBody>
      </p:sp>
      <p:pic>
        <p:nvPicPr>
          <p:cNvPr id="100356" name="Picture 4">
            <a:extLst>
              <a:ext uri="{FF2B5EF4-FFF2-40B4-BE49-F238E27FC236}">
                <a16:creationId xmlns:a16="http://schemas.microsoft.com/office/drawing/2014/main" id="{F9F96364-5B86-4638-9A6F-03FB4196D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916113"/>
            <a:ext cx="5257800"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2642" name="Rectangle 2">
            <a:extLst>
              <a:ext uri="{FF2B5EF4-FFF2-40B4-BE49-F238E27FC236}">
                <a16:creationId xmlns:a16="http://schemas.microsoft.com/office/drawing/2014/main" id="{CFF57950-56AC-4D5D-9ADC-331DC4BD9534}"/>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本章内容回顾</a:t>
            </a:r>
          </a:p>
        </p:txBody>
      </p:sp>
      <p:sp>
        <p:nvSpPr>
          <p:cNvPr id="101379" name="Rectangle 3">
            <a:extLst>
              <a:ext uri="{FF2B5EF4-FFF2-40B4-BE49-F238E27FC236}">
                <a16:creationId xmlns:a16="http://schemas.microsoft.com/office/drawing/2014/main" id="{4A50C575-EACC-4DF5-A42F-32143498D131}"/>
              </a:ext>
            </a:extLst>
          </p:cNvPr>
          <p:cNvSpPr>
            <a:spLocks noChangeArrowheads="1"/>
          </p:cNvSpPr>
          <p:nvPr/>
        </p:nvSpPr>
        <p:spPr bwMode="auto">
          <a:xfrm>
            <a:off x="457200" y="10668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用例驱动开发的概念</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参与者和用例的概念</a:t>
            </a:r>
            <a:r>
              <a:rPr kumimoji="1" lang="zh-CN" altLang="en-US"/>
              <a:t>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阅读用例图的方法，包括系统边界、包含关系、扩展关系以及泛化关系</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绘制用例图的方法</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用例图的应用</a:t>
            </a:r>
          </a:p>
        </p:txBody>
      </p:sp>
    </p:spTree>
  </p:cSld>
  <p:clrMapOvr>
    <a:masterClrMapping/>
  </p:clrMapOvr>
  <p:transition spd="med"/>
</p:sld>
</file>

<file path=ppt/theme/theme1.xml><?xml version="1.0" encoding="utf-8"?>
<a:theme xmlns:a="http://schemas.openxmlformats.org/drawingml/2006/main" name="新模版1">
  <a:themeElements>
    <a:clrScheme name="新模版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新模版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CC66"/>
            </a:solidFill>
            <a:effectLst/>
            <a:latin typeface="Times New Roman" pitchFamily="18" charset="0"/>
            <a:ea typeface="华文琥珀" pitchFamily="2"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CC66"/>
            </a:solidFill>
            <a:effectLst/>
            <a:latin typeface="Times New Roman" pitchFamily="18" charset="0"/>
            <a:ea typeface="华文琥珀" pitchFamily="2" charset="-122"/>
          </a:defRPr>
        </a:defPPr>
      </a:lstStyle>
    </a:lnDef>
  </a:objectDefaults>
  <a:extraClrSchemeLst>
    <a:extraClrScheme>
      <a:clrScheme name="新模版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模版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新模版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模版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模版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模版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新模版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9891</TotalTime>
  <Words>6512</Words>
  <Application>Microsoft Office PowerPoint</Application>
  <PresentationFormat>全屏显示(4:3)</PresentationFormat>
  <Paragraphs>561</Paragraphs>
  <Slides>97</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07" baseType="lpstr">
      <vt:lpstr>Times New Roman</vt:lpstr>
      <vt:lpstr>华文琥珀</vt:lpstr>
      <vt:lpstr>Arial</vt:lpstr>
      <vt:lpstr>黑体</vt:lpstr>
      <vt:lpstr>宋体</vt:lpstr>
      <vt:lpstr>Wingdings</vt:lpstr>
      <vt:lpstr>楷体_GB2312</vt:lpstr>
      <vt:lpstr>_x000b__x000c_</vt:lpstr>
      <vt:lpstr>新模版1</vt:lpstr>
      <vt:lpstr>Microsoft Visio 绘图</vt:lpstr>
      <vt:lpstr>PowerPoint 演示文稿</vt:lpstr>
      <vt:lpstr>PowerPoint 演示文稿</vt:lpstr>
      <vt:lpstr>PowerPoint 演示文稿</vt:lpstr>
      <vt:lpstr>PowerPoint 演示文稿</vt:lpstr>
      <vt:lpstr>软件工程领域，常见软件方法—主题topic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用例图的定义</vt:lpstr>
      <vt:lpstr>PowerPoint 演示文稿</vt:lpstr>
      <vt:lpstr>PowerPoint 演示文稿</vt:lpstr>
      <vt:lpstr>PowerPoint 演示文稿</vt:lpstr>
      <vt:lpstr>PowerPoint 演示文稿</vt:lpstr>
      <vt:lpstr>PowerPoint 演示文稿</vt:lpstr>
      <vt:lpstr>PowerPoint 演示文稿</vt:lpstr>
      <vt:lpstr>用例图的组成</vt:lpstr>
      <vt:lpstr>5.2.1 参与者</vt:lpstr>
      <vt:lpstr>5.2.1 参与者</vt:lpstr>
      <vt:lpstr>PowerPoint 演示文稿</vt:lpstr>
      <vt:lpstr>PowerPoint 演示文稿</vt:lpstr>
      <vt:lpstr>5.2.1 参与者</vt:lpstr>
      <vt:lpstr>5.2.1 参与者</vt:lpstr>
      <vt:lpstr>5.2.1 参与者</vt:lpstr>
      <vt:lpstr>5.2.1 参与者</vt:lpstr>
      <vt:lpstr>系统边界</vt:lpstr>
      <vt:lpstr>用例</vt:lpstr>
      <vt:lpstr>PowerPoint 演示文稿</vt:lpstr>
      <vt:lpstr>用例的概念</vt:lpstr>
      <vt:lpstr>用例的识别</vt:lpstr>
      <vt:lpstr>PowerPoint 演示文稿</vt:lpstr>
      <vt:lpstr>PowerPoint 演示文稿</vt:lpstr>
      <vt:lpstr>2. 用例的粒度</vt:lpstr>
      <vt:lpstr>2. 用例的粒度</vt:lpstr>
      <vt:lpstr>2. 用例的粒度</vt:lpstr>
      <vt:lpstr>3. 用例规约</vt:lpstr>
      <vt:lpstr>3. 用例规约</vt:lpstr>
      <vt:lpstr>3. 用例规约</vt:lpstr>
      <vt:lpstr>关联</vt:lpstr>
      <vt:lpstr>1. 包含关系</vt:lpstr>
      <vt:lpstr>1. 包含关系</vt:lpstr>
      <vt:lpstr>1. 包含关系</vt:lpstr>
      <vt:lpstr>PowerPoint 演示文稿</vt:lpstr>
      <vt:lpstr>1. 包含关系</vt:lpstr>
      <vt:lpstr>1. 包含关系</vt:lpstr>
      <vt:lpstr>2. 扩展关系</vt:lpstr>
      <vt:lpstr>2. 扩展关系</vt:lpstr>
      <vt:lpstr>2. 扩展关系</vt:lpstr>
      <vt:lpstr>2. 扩展关系</vt:lpstr>
      <vt:lpstr>3. 泛化关系</vt:lpstr>
      <vt:lpstr>3. 泛化关系</vt:lpstr>
      <vt:lpstr>3. 泛化关系</vt:lpstr>
      <vt:lpstr>3. 泛化关系</vt:lpstr>
      <vt:lpstr>3. 泛化关系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用例图的创建示例</vt:lpstr>
      <vt:lpstr>PowerPoint 演示文稿</vt:lpstr>
      <vt:lpstr>识别参与者</vt:lpstr>
      <vt:lpstr>识别参与者</vt:lpstr>
      <vt:lpstr>确定用例</vt:lpstr>
      <vt:lpstr>确定用例</vt:lpstr>
      <vt:lpstr> 确定用例</vt:lpstr>
      <vt:lpstr>构建用例模型</vt:lpstr>
      <vt:lpstr>构建用例模型</vt:lpstr>
      <vt:lpstr>构建用例模型</vt:lpstr>
      <vt:lpstr>构建用例模型</vt:lpstr>
      <vt:lpstr>PowerPoint 演示文稿</vt:lpstr>
    </vt:vector>
  </TitlesOfParts>
  <Manager/>
  <Company>思维动力工作室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subject>UML面向对象建模基础</dc:subject>
  <dc:creator>徐锋</dc:creator>
  <cp:lastModifiedBy>谭 九鼎</cp:lastModifiedBy>
  <cp:revision>1370</cp:revision>
  <cp:lastPrinted>2001-03-28T10:36:41Z</cp:lastPrinted>
  <dcterms:created xsi:type="dcterms:W3CDTF">2001-02-11T15:14:47Z</dcterms:created>
  <dcterms:modified xsi:type="dcterms:W3CDTF">2019-01-23T02:12:39Z</dcterms:modified>
</cp:coreProperties>
</file>