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529" r:id="rId2"/>
    <p:sldId id="711" r:id="rId3"/>
    <p:sldId id="712" r:id="rId4"/>
    <p:sldId id="713" r:id="rId5"/>
    <p:sldId id="714" r:id="rId6"/>
    <p:sldId id="715" r:id="rId7"/>
    <p:sldId id="740" r:id="rId8"/>
    <p:sldId id="716" r:id="rId9"/>
    <p:sldId id="741" r:id="rId10"/>
    <p:sldId id="717" r:id="rId11"/>
    <p:sldId id="718" r:id="rId12"/>
    <p:sldId id="719" r:id="rId13"/>
    <p:sldId id="720" r:id="rId14"/>
    <p:sldId id="742" r:id="rId15"/>
    <p:sldId id="743" r:id="rId16"/>
    <p:sldId id="722" r:id="rId17"/>
    <p:sldId id="744" r:id="rId18"/>
    <p:sldId id="723" r:id="rId19"/>
    <p:sldId id="724" r:id="rId20"/>
    <p:sldId id="726" r:id="rId21"/>
    <p:sldId id="739" r:id="rId22"/>
    <p:sldId id="727" r:id="rId23"/>
    <p:sldId id="728" r:id="rId24"/>
    <p:sldId id="737" r:id="rId25"/>
    <p:sldId id="729" r:id="rId26"/>
    <p:sldId id="738" r:id="rId27"/>
    <p:sldId id="730" r:id="rId28"/>
    <p:sldId id="731" r:id="rId29"/>
    <p:sldId id="732" r:id="rId30"/>
    <p:sldId id="733" r:id="rId31"/>
    <p:sldId id="735" r:id="rId32"/>
    <p:sldId id="736" r:id="rId33"/>
    <p:sldId id="745" r:id="rId34"/>
    <p:sldId id="747" r:id="rId35"/>
    <p:sldId id="746" r:id="rId36"/>
  </p:sldIdLst>
  <p:sldSz cx="9144000" cy="6858000" type="screen4x3"/>
  <p:notesSz cx="6724650" cy="97742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008080"/>
    <a:srgbClr val="00CC66"/>
    <a:srgbClr val="CC3300"/>
    <a:srgbClr val="D6D6D6"/>
    <a:srgbClr val="00FF99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7" autoAdjust="0"/>
    <p:restoredTop sz="94511" autoAdjust="0"/>
  </p:normalViewPr>
  <p:slideViewPr>
    <p:cSldViewPr>
      <p:cViewPr varScale="1">
        <p:scale>
          <a:sx n="86" d="100"/>
          <a:sy n="86" d="100"/>
        </p:scale>
        <p:origin x="1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74"/>
    </p:cViewPr>
  </p:sorterViewPr>
  <p:notesViewPr>
    <p:cSldViewPr>
      <p:cViewPr>
        <p:scale>
          <a:sx n="100" d="100"/>
          <a:sy n="100" d="100"/>
        </p:scale>
        <p:origin x="-906" y="696"/>
      </p:cViewPr>
      <p:guideLst>
        <p:guide orient="horz" pos="3078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D453FE6-9C95-4678-823A-8682AA2463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9D1D13-3A3F-4B08-949A-9BE656F125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C12A3F9-8973-4E56-AB0F-2263276226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8D40D9C-316E-48BE-AC5B-1257ED2F4E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62948A5-CDFC-475B-A278-8973401DF7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9CCABF1-607A-4783-92B7-1C088A7138D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3C1D2E7-4649-4C2D-91E8-845F3079F5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41850"/>
            <a:ext cx="4924425" cy="439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0537CA30-D0E4-4CAE-9156-AECB9613A0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A8EEDCF0-39DD-47FC-B7EE-BB64F35E4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5288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473B254-F62F-4250-9EEB-DD8B8870FA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C5773A6-D304-4D7E-A16D-F0DC308FA9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A6CE429-A65F-41F4-A6FF-C969E98F1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77" Type="http://schemas.openxmlformats.org/officeDocument/2006/relationships/image" Target="../media/image77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2" Type="http://schemas.openxmlformats.org/officeDocument/2006/relationships/image" Target="../media/image2.pn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DBB5B7C-03C7-4936-AC4B-EBA6CF82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388" y="0"/>
            <a:ext cx="9196388" cy="6858000"/>
          </a:xfrm>
          <a:prstGeom prst="rect">
            <a:avLst/>
          </a:prstGeom>
          <a:solidFill>
            <a:srgbClr val="0000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AB0D4D-C5BB-4880-B3E4-E344B269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33400"/>
            <a:ext cx="460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2080714-5092-48A1-8E88-9AB3B059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533400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796A29-434E-4F90-A0B1-9F6BF394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531813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911D96D-0AE1-4398-B87D-778CFF2A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3181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3DC6FA4-CBA6-4764-A10B-58EF45AF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1813"/>
            <a:ext cx="381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464B80B-66C3-429C-B843-499890A3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530225"/>
            <a:ext cx="587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8EE3ABC5-16A0-492B-BE14-6EF21E34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530225"/>
            <a:ext cx="317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9799B901-D644-4CB3-A51C-591CCE15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30225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6DE1F223-D993-4E86-BE3A-B902ACD6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28638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DCA10E7B-9F34-4076-A8B9-EA59503A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5286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C1EBAA80-78CD-4D76-B6C0-0252BD44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28638"/>
            <a:ext cx="142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D08D8A9A-A48C-4934-951D-F468C630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286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13BAA665-FFFB-4066-9247-6B7B2D0E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28638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83A9844B-B03F-4B39-BA84-416E661E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27050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AEF49BDE-BF60-4131-980B-106BCE0F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27050"/>
            <a:ext cx="619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9C96C73C-4471-4A0F-BD1B-679116D3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23875"/>
            <a:ext cx="650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4A28A55C-841E-49F9-A68F-FB29B8C4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23875"/>
            <a:ext cx="619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9BCCFF75-4FF3-4513-AA1D-8E3B3F43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19113"/>
            <a:ext cx="650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0AB9F334-E55A-45E0-B2F6-B384A373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515938"/>
            <a:ext cx="650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45F21197-DB39-4985-8727-9D0718F1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511175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9">
            <a:extLst>
              <a:ext uri="{FF2B5EF4-FFF2-40B4-BE49-F238E27FC236}">
                <a16:creationId xmlns:a16="http://schemas.microsoft.com/office/drawing/2014/main" id="{CB1B4AE0-1010-4C91-93C6-BD2F2963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511175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0">
            <a:extLst>
              <a:ext uri="{FF2B5EF4-FFF2-40B4-BE49-F238E27FC236}">
                <a16:creationId xmlns:a16="http://schemas.microsoft.com/office/drawing/2014/main" id="{DF64CD73-7FA8-4F5A-AC80-A64FC909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588"/>
            <a:ext cx="698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>
            <a:extLst>
              <a:ext uri="{FF2B5EF4-FFF2-40B4-BE49-F238E27FC236}">
                <a16:creationId xmlns:a16="http://schemas.microsoft.com/office/drawing/2014/main" id="{5FA70E80-55C2-4D48-8FDB-7953F9FF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09588"/>
            <a:ext cx="682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8019A6E2-B399-4298-9A22-75B4BEEE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08000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B04A653A-3545-4EC2-A182-BF0121356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508000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>
            <a:extLst>
              <a:ext uri="{FF2B5EF4-FFF2-40B4-BE49-F238E27FC236}">
                <a16:creationId xmlns:a16="http://schemas.microsoft.com/office/drawing/2014/main" id="{FEB7D788-E43F-487E-9D3C-1ABEF650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064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5">
            <a:extLst>
              <a:ext uri="{FF2B5EF4-FFF2-40B4-BE49-F238E27FC236}">
                <a16:creationId xmlns:a16="http://schemas.microsoft.com/office/drawing/2014/main" id="{9321CCB3-8814-4E31-A5FB-403933C0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06413"/>
            <a:ext cx="682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6">
            <a:extLst>
              <a:ext uri="{FF2B5EF4-FFF2-40B4-BE49-F238E27FC236}">
                <a16:creationId xmlns:a16="http://schemas.microsoft.com/office/drawing/2014/main" id="{045D0F9F-11CB-4EFE-8C43-BFF12941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7">
            <a:extLst>
              <a:ext uri="{FF2B5EF4-FFF2-40B4-BE49-F238E27FC236}">
                <a16:creationId xmlns:a16="http://schemas.microsoft.com/office/drawing/2014/main" id="{6753817D-F244-4499-A1E1-F9FF18A5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04825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8">
            <a:extLst>
              <a:ext uri="{FF2B5EF4-FFF2-40B4-BE49-F238E27FC236}">
                <a16:creationId xmlns:a16="http://schemas.microsoft.com/office/drawing/2014/main" id="{66F1ADBC-323B-4BC7-85D7-1518C403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98475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9">
            <a:extLst>
              <a:ext uri="{FF2B5EF4-FFF2-40B4-BE49-F238E27FC236}">
                <a16:creationId xmlns:a16="http://schemas.microsoft.com/office/drawing/2014/main" id="{DC620CAC-07B7-4143-B690-4719D312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98475"/>
            <a:ext cx="698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0">
            <a:extLst>
              <a:ext uri="{FF2B5EF4-FFF2-40B4-BE49-F238E27FC236}">
                <a16:creationId xmlns:a16="http://schemas.microsoft.com/office/drawing/2014/main" id="{68E724E6-092D-4987-AD48-4325E6776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96888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id="{1D9F73BF-0B9B-4708-B27B-536DB77B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96888"/>
            <a:ext cx="698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0B15D357-EFA3-4C78-8223-13B747B3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95300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3">
            <a:extLst>
              <a:ext uri="{FF2B5EF4-FFF2-40B4-BE49-F238E27FC236}">
                <a16:creationId xmlns:a16="http://schemas.microsoft.com/office/drawing/2014/main" id="{0BF9CD2B-78A7-47C7-BF4D-F03D78CD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5300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4">
            <a:extLst>
              <a:ext uri="{FF2B5EF4-FFF2-40B4-BE49-F238E27FC236}">
                <a16:creationId xmlns:a16="http://schemas.microsoft.com/office/drawing/2014/main" id="{141B2753-4C00-4FBF-B151-18DE01BD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937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5">
            <a:extLst>
              <a:ext uri="{FF2B5EF4-FFF2-40B4-BE49-F238E27FC236}">
                <a16:creationId xmlns:a16="http://schemas.microsoft.com/office/drawing/2014/main" id="{383E69B8-2CD7-4C5E-A549-10B6065F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937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6">
            <a:extLst>
              <a:ext uri="{FF2B5EF4-FFF2-40B4-BE49-F238E27FC236}">
                <a16:creationId xmlns:a16="http://schemas.microsoft.com/office/drawing/2014/main" id="{38679B9B-6204-4ADE-98B5-EE3ACDD3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92125"/>
            <a:ext cx="650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7">
            <a:extLst>
              <a:ext uri="{FF2B5EF4-FFF2-40B4-BE49-F238E27FC236}">
                <a16:creationId xmlns:a16="http://schemas.microsoft.com/office/drawing/2014/main" id="{21232FFB-1E96-42FD-988D-8EE0E723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92125"/>
            <a:ext cx="650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8">
            <a:extLst>
              <a:ext uri="{FF2B5EF4-FFF2-40B4-BE49-F238E27FC236}">
                <a16:creationId xmlns:a16="http://schemas.microsoft.com/office/drawing/2014/main" id="{CEBF0918-DAAA-47B4-9DD9-F6B870037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90538"/>
            <a:ext cx="650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9">
            <a:extLst>
              <a:ext uri="{FF2B5EF4-FFF2-40B4-BE49-F238E27FC236}">
                <a16:creationId xmlns:a16="http://schemas.microsoft.com/office/drawing/2014/main" id="{F674BBCC-BD95-4A26-8712-852295FC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90538"/>
            <a:ext cx="650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0">
            <a:extLst>
              <a:ext uri="{FF2B5EF4-FFF2-40B4-BE49-F238E27FC236}">
                <a16:creationId xmlns:a16="http://schemas.microsoft.com/office/drawing/2014/main" id="{7B40BED4-193E-4279-A300-DB71005A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87363"/>
            <a:ext cx="15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1">
            <a:extLst>
              <a:ext uri="{FF2B5EF4-FFF2-40B4-BE49-F238E27FC236}">
                <a16:creationId xmlns:a16="http://schemas.microsoft.com/office/drawing/2014/main" id="{B4549508-DA12-46C4-BBD2-0D41535F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85775"/>
            <a:ext cx="635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2">
            <a:extLst>
              <a:ext uri="{FF2B5EF4-FFF2-40B4-BE49-F238E27FC236}">
                <a16:creationId xmlns:a16="http://schemas.microsoft.com/office/drawing/2014/main" id="{9281EE0D-61A8-409C-B982-1332ABE4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85775"/>
            <a:ext cx="635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3">
            <a:extLst>
              <a:ext uri="{FF2B5EF4-FFF2-40B4-BE49-F238E27FC236}">
                <a16:creationId xmlns:a16="http://schemas.microsoft.com/office/drawing/2014/main" id="{3C220448-E90D-4840-BBD1-54E2DACD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81013"/>
            <a:ext cx="571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4">
            <a:extLst>
              <a:ext uri="{FF2B5EF4-FFF2-40B4-BE49-F238E27FC236}">
                <a16:creationId xmlns:a16="http://schemas.microsoft.com/office/drawing/2014/main" id="{3A0F12DC-4106-49B9-87C3-7CAA1738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81013"/>
            <a:ext cx="5873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5">
            <a:extLst>
              <a:ext uri="{FF2B5EF4-FFF2-40B4-BE49-F238E27FC236}">
                <a16:creationId xmlns:a16="http://schemas.microsoft.com/office/drawing/2014/main" id="{9FEE5DD1-AE8E-43DB-A130-5B4C1F27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479425"/>
            <a:ext cx="539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2DE47C9B-2BE5-4D2F-93C8-15595790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7">
            <a:extLst>
              <a:ext uri="{FF2B5EF4-FFF2-40B4-BE49-F238E27FC236}">
                <a16:creationId xmlns:a16="http://schemas.microsoft.com/office/drawing/2014/main" id="{DB8892FE-055B-46AB-857F-ED130ACF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8">
            <a:extLst>
              <a:ext uri="{FF2B5EF4-FFF2-40B4-BE49-F238E27FC236}">
                <a16:creationId xmlns:a16="http://schemas.microsoft.com/office/drawing/2014/main" id="{99C6AED3-FFE9-4EEE-BEAB-1959EC16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9">
            <a:extLst>
              <a:ext uri="{FF2B5EF4-FFF2-40B4-BE49-F238E27FC236}">
                <a16:creationId xmlns:a16="http://schemas.microsoft.com/office/drawing/2014/main" id="{484B2777-AB62-4986-AC7E-4ABA3CE2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79425"/>
            <a:ext cx="555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0">
            <a:extLst>
              <a:ext uri="{FF2B5EF4-FFF2-40B4-BE49-F238E27FC236}">
                <a16:creationId xmlns:a16="http://schemas.microsoft.com/office/drawing/2014/main" id="{78CCDC53-35AC-4BF6-A3E4-B20FCBE3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77838"/>
            <a:ext cx="523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1">
            <a:extLst>
              <a:ext uri="{FF2B5EF4-FFF2-40B4-BE49-F238E27FC236}">
                <a16:creationId xmlns:a16="http://schemas.microsoft.com/office/drawing/2014/main" id="{2568460B-6C96-4160-9FEC-04D1446B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77838"/>
            <a:ext cx="174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2">
            <a:extLst>
              <a:ext uri="{FF2B5EF4-FFF2-40B4-BE49-F238E27FC236}">
                <a16:creationId xmlns:a16="http://schemas.microsoft.com/office/drawing/2014/main" id="{FDBEB446-5C65-4C34-9E42-30BA6066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77838"/>
            <a:ext cx="539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3">
            <a:extLst>
              <a:ext uri="{FF2B5EF4-FFF2-40B4-BE49-F238E27FC236}">
                <a16:creationId xmlns:a16="http://schemas.microsoft.com/office/drawing/2014/main" id="{CEB92CD8-C080-41E3-88B3-02611EEF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7307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4">
            <a:extLst>
              <a:ext uri="{FF2B5EF4-FFF2-40B4-BE49-F238E27FC236}">
                <a16:creationId xmlns:a16="http://schemas.microsoft.com/office/drawing/2014/main" id="{B2352BEC-4899-4104-8E22-56C8E075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73075"/>
            <a:ext cx="444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5">
            <a:extLst>
              <a:ext uri="{FF2B5EF4-FFF2-40B4-BE49-F238E27FC236}">
                <a16:creationId xmlns:a16="http://schemas.microsoft.com/office/drawing/2014/main" id="{32AE401D-D77F-40F6-8357-81DE9D83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73075"/>
            <a:ext cx="492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6">
            <a:extLst>
              <a:ext uri="{FF2B5EF4-FFF2-40B4-BE49-F238E27FC236}">
                <a16:creationId xmlns:a16="http://schemas.microsoft.com/office/drawing/2014/main" id="{752C1349-4D49-4872-B97D-7B2D5717F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73075"/>
            <a:ext cx="4603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7">
            <a:extLst>
              <a:ext uri="{FF2B5EF4-FFF2-40B4-BE49-F238E27FC236}">
                <a16:creationId xmlns:a16="http://schemas.microsoft.com/office/drawing/2014/main" id="{57F0325E-2DC2-4E8C-B6C6-118978039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71488"/>
            <a:ext cx="412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8">
            <a:extLst>
              <a:ext uri="{FF2B5EF4-FFF2-40B4-BE49-F238E27FC236}">
                <a16:creationId xmlns:a16="http://schemas.microsoft.com/office/drawing/2014/main" id="{3A8F1EC7-82F2-42F9-8301-41AE51691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471488"/>
            <a:ext cx="523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9">
            <a:extLst>
              <a:ext uri="{FF2B5EF4-FFF2-40B4-BE49-F238E27FC236}">
                <a16:creationId xmlns:a16="http://schemas.microsoft.com/office/drawing/2014/main" id="{88C8DA7C-AA85-4DEF-914A-B346D8DD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71488"/>
            <a:ext cx="428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70">
            <a:extLst>
              <a:ext uri="{FF2B5EF4-FFF2-40B4-BE49-F238E27FC236}">
                <a16:creationId xmlns:a16="http://schemas.microsoft.com/office/drawing/2014/main" id="{5F936008-3694-429D-876C-7E6F2E0C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69900"/>
            <a:ext cx="381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1">
            <a:extLst>
              <a:ext uri="{FF2B5EF4-FFF2-40B4-BE49-F238E27FC236}">
                <a16:creationId xmlns:a16="http://schemas.microsoft.com/office/drawing/2014/main" id="{A20E8F26-59BE-4AA8-B9D1-7B6060C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469900"/>
            <a:ext cx="571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2">
            <a:extLst>
              <a:ext uri="{FF2B5EF4-FFF2-40B4-BE49-F238E27FC236}">
                <a16:creationId xmlns:a16="http://schemas.microsoft.com/office/drawing/2014/main" id="{91567CA8-9C26-4795-8275-542FEF41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69900"/>
            <a:ext cx="396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3">
            <a:extLst>
              <a:ext uri="{FF2B5EF4-FFF2-40B4-BE49-F238E27FC236}">
                <a16:creationId xmlns:a16="http://schemas.microsoft.com/office/drawing/2014/main" id="{42B74A75-6475-4FEB-9945-12947937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68313"/>
            <a:ext cx="317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4">
            <a:extLst>
              <a:ext uri="{FF2B5EF4-FFF2-40B4-BE49-F238E27FC236}">
                <a16:creationId xmlns:a16="http://schemas.microsoft.com/office/drawing/2014/main" id="{628FB3C9-65F0-49AA-B43D-9272375B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8313"/>
            <a:ext cx="6032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5">
            <a:extLst>
              <a:ext uri="{FF2B5EF4-FFF2-40B4-BE49-F238E27FC236}">
                <a16:creationId xmlns:a16="http://schemas.microsoft.com/office/drawing/2014/main" id="{647636B9-9871-4007-9F64-0FFA540A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68313"/>
            <a:ext cx="333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6">
            <a:extLst>
              <a:ext uri="{FF2B5EF4-FFF2-40B4-BE49-F238E27FC236}">
                <a16:creationId xmlns:a16="http://schemas.microsoft.com/office/drawing/2014/main" id="{332B6C88-4322-417B-B04E-DFD4A29A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66725"/>
            <a:ext cx="3492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7">
            <a:extLst>
              <a:ext uri="{FF2B5EF4-FFF2-40B4-BE49-F238E27FC236}">
                <a16:creationId xmlns:a16="http://schemas.microsoft.com/office/drawing/2014/main" id="{A7FBFA54-0B64-4596-A274-F6A80B80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66725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8">
            <a:extLst>
              <a:ext uri="{FF2B5EF4-FFF2-40B4-BE49-F238E27FC236}">
                <a16:creationId xmlns:a16="http://schemas.microsoft.com/office/drawing/2014/main" id="{A50223D4-A848-4F87-B108-1BB68D3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66725"/>
            <a:ext cx="317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9">
            <a:extLst>
              <a:ext uri="{FF2B5EF4-FFF2-40B4-BE49-F238E27FC236}">
                <a16:creationId xmlns:a16="http://schemas.microsoft.com/office/drawing/2014/main" id="{FAD5FA2D-88E0-4C54-B898-2B3BABD5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4651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0">
            <a:extLst>
              <a:ext uri="{FF2B5EF4-FFF2-40B4-BE49-F238E27FC236}">
                <a16:creationId xmlns:a16="http://schemas.microsoft.com/office/drawing/2014/main" id="{02A20735-79FD-42E5-841F-C69A67CB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619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1">
            <a:extLst>
              <a:ext uri="{FF2B5EF4-FFF2-40B4-BE49-F238E27FC236}">
                <a16:creationId xmlns:a16="http://schemas.microsoft.com/office/drawing/2014/main" id="{8789F67B-7B73-4F33-8D8C-A856C7C7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19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2">
            <a:extLst>
              <a:ext uri="{FF2B5EF4-FFF2-40B4-BE49-F238E27FC236}">
                <a16:creationId xmlns:a16="http://schemas.microsoft.com/office/drawing/2014/main" id="{75426022-033D-44CB-8D5E-17ED3B48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61963"/>
            <a:ext cx="31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3">
            <a:extLst>
              <a:ext uri="{FF2B5EF4-FFF2-40B4-BE49-F238E27FC236}">
                <a16:creationId xmlns:a16="http://schemas.microsoft.com/office/drawing/2014/main" id="{40550785-7479-4123-9227-7117A492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6196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84">
            <a:extLst>
              <a:ext uri="{FF2B5EF4-FFF2-40B4-BE49-F238E27FC236}">
                <a16:creationId xmlns:a16="http://schemas.microsoft.com/office/drawing/2014/main" id="{593ECBA6-B009-470B-BB30-58A6EDA8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37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5">
            <a:extLst>
              <a:ext uri="{FF2B5EF4-FFF2-40B4-BE49-F238E27FC236}">
                <a16:creationId xmlns:a16="http://schemas.microsoft.com/office/drawing/2014/main" id="{7A68AC0F-6F1E-4F17-881A-1B49CB64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60375"/>
            <a:ext cx="762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6">
            <a:extLst>
              <a:ext uri="{FF2B5EF4-FFF2-40B4-BE49-F238E27FC236}">
                <a16:creationId xmlns:a16="http://schemas.microsoft.com/office/drawing/2014/main" id="{30F464B4-7B3D-47C7-B936-F35C5A17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6037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7">
            <a:extLst>
              <a:ext uri="{FF2B5EF4-FFF2-40B4-BE49-F238E27FC236}">
                <a16:creationId xmlns:a16="http://schemas.microsoft.com/office/drawing/2014/main" id="{B833A56D-4EE5-4534-B9A7-3AFC7058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57200"/>
            <a:ext cx="77787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8">
            <a:extLst>
              <a:ext uri="{FF2B5EF4-FFF2-40B4-BE49-F238E27FC236}">
                <a16:creationId xmlns:a16="http://schemas.microsoft.com/office/drawing/2014/main" id="{946A42D0-32CE-40B5-AFCD-92FB6960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55613"/>
            <a:ext cx="809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9">
            <a:extLst>
              <a:ext uri="{FF2B5EF4-FFF2-40B4-BE49-F238E27FC236}">
                <a16:creationId xmlns:a16="http://schemas.microsoft.com/office/drawing/2014/main" id="{F898C99E-D817-4182-8989-0752A61B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54025"/>
            <a:ext cx="8572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0">
            <a:extLst>
              <a:ext uri="{FF2B5EF4-FFF2-40B4-BE49-F238E27FC236}">
                <a16:creationId xmlns:a16="http://schemas.microsoft.com/office/drawing/2014/main" id="{CE8F6D02-9D93-4986-950D-76617F67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52438"/>
            <a:ext cx="889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91">
            <a:extLst>
              <a:ext uri="{FF2B5EF4-FFF2-40B4-BE49-F238E27FC236}">
                <a16:creationId xmlns:a16="http://schemas.microsoft.com/office/drawing/2014/main" id="{F872708E-8C86-4A80-9323-A8EE156D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44500"/>
            <a:ext cx="920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2">
            <a:extLst>
              <a:ext uri="{FF2B5EF4-FFF2-40B4-BE49-F238E27FC236}">
                <a16:creationId xmlns:a16="http://schemas.microsoft.com/office/drawing/2014/main" id="{099D6117-582A-40DD-AFDC-91794D2F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913"/>
            <a:ext cx="952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93">
            <a:extLst>
              <a:ext uri="{FF2B5EF4-FFF2-40B4-BE49-F238E27FC236}">
                <a16:creationId xmlns:a16="http://schemas.microsoft.com/office/drawing/2014/main" id="{5440A7C8-0A77-4C9F-B993-F9FBEF8B4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441325"/>
            <a:ext cx="952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Line 141">
            <a:extLst>
              <a:ext uri="{FF2B5EF4-FFF2-40B4-BE49-F238E27FC236}">
                <a16:creationId xmlns:a16="http://schemas.microsoft.com/office/drawing/2014/main" id="{20243868-0F6C-43DD-921F-F9741CD6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14600"/>
            <a:ext cx="7191375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066800"/>
            <a:ext cx="7772400" cy="1143000"/>
          </a:xfrm>
        </p:spPr>
        <p:txBody>
          <a:bodyPr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81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25062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54991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-76200"/>
            <a:ext cx="21526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25524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-76200"/>
            <a:ext cx="8610600" cy="617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59021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6215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27267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0022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55509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32361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7425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19475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13555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>
            <a:extLst>
              <a:ext uri="{FF2B5EF4-FFF2-40B4-BE49-F238E27FC236}">
                <a16:creationId xmlns:a16="http://schemas.microsoft.com/office/drawing/2014/main" id="{14B84FFF-091C-4569-8F1F-CF99F9E5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1219200"/>
            <a:ext cx="713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zh-CN" altLang="en-US" sz="360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291A46CC-CA3B-4BCD-B011-6421F72FC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7191375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80657" name="Rectangle 17">
            <a:extLst>
              <a:ext uri="{FF2B5EF4-FFF2-40B4-BE49-F238E27FC236}">
                <a16:creationId xmlns:a16="http://schemas.microsoft.com/office/drawing/2014/main" id="{99885FAC-CCB8-4791-A7FD-848386EA5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18">
            <a:extLst>
              <a:ext uri="{FF2B5EF4-FFF2-40B4-BE49-F238E27FC236}">
                <a16:creationId xmlns:a16="http://schemas.microsoft.com/office/drawing/2014/main" id="{BCFB9D5F-A4DF-4A90-B879-1F37E3A16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80659" name="Text Box 19">
            <a:extLst>
              <a:ext uri="{FF2B5EF4-FFF2-40B4-BE49-F238E27FC236}">
                <a16:creationId xmlns:a16="http://schemas.microsoft.com/office/drawing/2014/main" id="{5DEFA500-45E7-4752-875E-687BB26E0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3182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>
            <a:extLst>
              <a:ext uri="{FF2B5EF4-FFF2-40B4-BE49-F238E27FC236}">
                <a16:creationId xmlns:a16="http://schemas.microsoft.com/office/drawing/2014/main" id="{1F5857AC-A34B-4072-BC54-AA2FB7B4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86756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kumimoji="1"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</a:t>
            </a:r>
            <a:r>
              <a:rPr kumimoji="1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章：状态图</a:t>
            </a:r>
          </a:p>
        </p:txBody>
      </p:sp>
      <p:pic>
        <p:nvPicPr>
          <p:cNvPr id="4099" name="Picture 156">
            <a:extLst>
              <a:ext uri="{FF2B5EF4-FFF2-40B4-BE49-F238E27FC236}">
                <a16:creationId xmlns:a16="http://schemas.microsoft.com/office/drawing/2014/main" id="{45106707-4340-4214-A28F-03FE427C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035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634" name="Rectangle 2">
            <a:extLst>
              <a:ext uri="{FF2B5EF4-FFF2-40B4-BE49-F238E27FC236}">
                <a16:creationId xmlns:a16="http://schemas.microsoft.com/office/drawing/2014/main" id="{3F15EB49-D4D5-4E33-A458-26D44170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读图小结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9C4931-7B09-439C-B26A-C51E2F66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与状态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off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相关的转换有两个，其触发事件都是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turnOn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，只不过其监护条件不同。如果对象收到事件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turnOn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，那么将判断壶中是否有水；如果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没水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]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，则仍然处于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off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状态；如果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有水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]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则转为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on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状态，并执行“烧水”动作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而与状态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on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相关的转换也有两个，如果“水开了”就执行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turnOff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，关掉开关；如果烧坏了，就进入了终态了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D8BDE36-430F-4A8B-8D9B-DBDBF220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24400"/>
            <a:ext cx="55451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>
            <a:extLst>
              <a:ext uri="{FF2B5EF4-FFF2-40B4-BE49-F238E27FC236}">
                <a16:creationId xmlns:a16="http://schemas.microsoft.com/office/drawing/2014/main" id="{1BC2B999-2974-4747-9BAF-1477D060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复杂转换</a:t>
            </a:r>
          </a:p>
        </p:txBody>
      </p:sp>
      <p:graphicFrame>
        <p:nvGraphicFramePr>
          <p:cNvPr id="2118704" name="Group 48">
            <a:extLst>
              <a:ext uri="{FF2B5EF4-FFF2-40B4-BE49-F238E27FC236}">
                <a16:creationId xmlns:a16="http://schemas.microsoft.com/office/drawing/2014/main" id="{BB9809C0-E427-484C-B376-17A503074284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68313" y="1268413"/>
          <a:ext cx="8207375" cy="5151437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转换类型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语法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9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外部转换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  对事件做出响应，引起状态变化或自身转换，同时引发一个特定动作，如果离开或进入状态将引发进入转换、离开转换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事件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参数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)[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监护条件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]/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动作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6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内部转换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  对事件做出响应，并执行一个特定的活动，但并不引起状态变化或进入转换、离开转换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事件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参数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)[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监护条件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]/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动作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进入转换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 当进入某一状态时，执行相应活动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entry/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活动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退出转换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  当离开某一状态时，执行相应活动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exit/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活动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>
            <a:extLst>
              <a:ext uri="{FF2B5EF4-FFF2-40B4-BE49-F238E27FC236}">
                <a16:creationId xmlns:a16="http://schemas.microsoft.com/office/drawing/2014/main" id="{BFF8EB5D-E9EF-42E7-80EC-ED3EC9DC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阅读带有复杂转换的状态图</a:t>
            </a:r>
          </a:p>
        </p:txBody>
      </p:sp>
      <p:pic>
        <p:nvPicPr>
          <p:cNvPr id="15363" name="Picture 30">
            <a:extLst>
              <a:ext uri="{FF2B5EF4-FFF2-40B4-BE49-F238E27FC236}">
                <a16:creationId xmlns:a16="http://schemas.microsoft.com/office/drawing/2014/main" id="{B70B2FB9-9230-4D46-95A0-5634BA7B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80645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>
            <a:extLst>
              <a:ext uri="{FF2B5EF4-FFF2-40B4-BE49-F238E27FC236}">
                <a16:creationId xmlns:a16="http://schemas.microsoft.com/office/drawing/2014/main" id="{F0770932-00FD-4F86-BF3C-B7C444DD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各种转换的区别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A3E6B88-E035-47F2-AF8C-E34071E3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进入和退出转换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：当进入或退出一个状态时，执行某个动作。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内部转换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：用来处理一些不离开该状态的事件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动作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：当对象处于一个状态的同时，对象做着某些工作，并一直继续到被某个事件中断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6C22E10B-C1EC-4511-B093-9DF8FFFB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33825"/>
            <a:ext cx="56165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748F4815-814B-4B81-845A-772C9BB6428E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508500"/>
            <a:ext cx="3455987" cy="947738"/>
            <a:chOff x="3288" y="2840"/>
            <a:chExt cx="2177" cy="597"/>
          </a:xfrm>
        </p:grpSpPr>
        <p:pic>
          <p:nvPicPr>
            <p:cNvPr id="16390" name="Picture 7">
              <a:extLst>
                <a:ext uri="{FF2B5EF4-FFF2-40B4-BE49-F238E27FC236}">
                  <a16:creationId xmlns:a16="http://schemas.microsoft.com/office/drawing/2014/main" id="{540DA0CC-27B2-4D30-AFEE-15C8C8E40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840"/>
              <a:ext cx="158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Line 8">
              <a:extLst>
                <a:ext uri="{FF2B5EF4-FFF2-40B4-BE49-F238E27FC236}">
                  <a16:creationId xmlns:a16="http://schemas.microsoft.com/office/drawing/2014/main" id="{CD23E219-C55B-4741-82FA-9A469A9EE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3249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Rectangle 9">
              <a:extLst>
                <a:ext uri="{FF2B5EF4-FFF2-40B4-BE49-F238E27FC236}">
                  <a16:creationId xmlns:a16="http://schemas.microsoft.com/office/drawing/2014/main" id="{FC52C62E-5D8F-4679-94F7-3435073C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13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1pPr>
              <a:lvl2pPr marL="742950" indent="-285750"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2pPr>
              <a:lvl3pPr marL="1143000" indent="-228600"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3pPr>
              <a:lvl4pPr marL="1600200" indent="-228600"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4pPr>
              <a:lvl5pPr marL="2057400" indent="-228600"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CC66"/>
                  </a:solidFill>
                  <a:latin typeface="Times New Roman" panose="02020603050405020304" pitchFamily="18" charset="0"/>
                  <a:ea typeface="华文琥珀" panose="02010800040101010101" pitchFamily="2" charset="-122"/>
                </a:defRPr>
              </a:lvl9pPr>
            </a:lstStyle>
            <a:p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动作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8756-CF50-4838-B279-53ABA0F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9F7AD395-5F7C-457A-84DA-A8D1A8B1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0106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活动：当对象处于一个状态时，它一般是空闲的，在等待一个事件的发生。但是某些时间，你可能希望描述个正在进行的活动。在处于一个状态的同时，对象做着某些工作，并一直继续到被某个事件中断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延迟事件：延迟事件是一种特殊的事件，它是指该事件不会触发状态的转换，当对象处于该状态时事件不会丢失，但会被延迟执行。例如，当</a:t>
            </a:r>
            <a:r>
              <a:rPr lang="en-US" altLang="zh-CN"/>
              <a:t>E-mail</a:t>
            </a:r>
            <a:r>
              <a:rPr lang="zh-CN" altLang="en-US"/>
              <a:t>程序中正 在发送第一封邮件时，用户下达发送第二封邮件执令就会被延迟，但第一封邮件发送完成后，这封邮件就会被发送。这种事件就属于延迟事件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1982-D312-48A5-8D71-F6C7A3DD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9AEFABF6-E69A-4380-B2EA-38D3B0A5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357313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复合状态</a:t>
            </a:r>
            <a:r>
              <a:rPr lang="zh-CN" altLang="en-US"/>
              <a:t>是指包含一个或多个嵌套状态机的状态，也称为子状态机状态，它所包含的状态称为子状态。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0DC2A92C-520E-41FD-BED0-4A859962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928938"/>
            <a:ext cx="78581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>
            <a:extLst>
              <a:ext uri="{FF2B5EF4-FFF2-40B4-BE49-F238E27FC236}">
                <a16:creationId xmlns:a16="http://schemas.microsoft.com/office/drawing/2014/main" id="{EF5B8603-B508-4A66-9115-19D44AB5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顺序复合状态图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2C641BFF-1E42-477E-B78E-B969FD10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05263"/>
            <a:ext cx="4211637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1D9C42DB-34DB-44A5-AB91-5AA42675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976938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C6DD2110-313B-4E40-8B0B-8182FD10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52963"/>
            <a:ext cx="38893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举例：</a:t>
            </a:r>
            <a:r>
              <a:rPr lang="en-US" altLang="zh-CN" b="1">
                <a:solidFill>
                  <a:schemeClr val="tx1"/>
                </a:solidFill>
              </a:rPr>
              <a:t>ADSL</a:t>
            </a:r>
            <a:r>
              <a:rPr lang="zh-CN" altLang="en-US" b="1">
                <a:solidFill>
                  <a:schemeClr val="tx1"/>
                </a:solidFill>
              </a:rPr>
              <a:t>拨号过程状态图</a:t>
            </a:r>
          </a:p>
        </p:txBody>
      </p:sp>
      <p:cxnSp>
        <p:nvCxnSpPr>
          <p:cNvPr id="19462" name="曲线连接符 12">
            <a:extLst>
              <a:ext uri="{FF2B5EF4-FFF2-40B4-BE49-F238E27FC236}">
                <a16:creationId xmlns:a16="http://schemas.microsoft.com/office/drawing/2014/main" id="{E039BC19-6716-45FA-B1B9-13D2D5579FB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929313" y="2500313"/>
            <a:ext cx="1643062" cy="107156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34BBF-0D52-4CBF-8294-9B5939AF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61AEE487-CFDA-4412-938A-DE280A85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57313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并发复合状态</a:t>
            </a:r>
            <a:endParaRPr lang="en-US" altLang="zh-CN" b="1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如果在一个复合状态中，包含两个或多个并发执行的子状态机，那么这个复合状态就称为并发复合状态或正交复合状态。这些并发子状态机是相互独立的计算过程，当进入一个并发复合状态时，每个并发区域中都有一个直接子状态被激活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>
            <a:extLst>
              <a:ext uri="{FF2B5EF4-FFF2-40B4-BE49-F238E27FC236}">
                <a16:creationId xmlns:a16="http://schemas.microsoft.com/office/drawing/2014/main" id="{69B301B9-06B9-4FB8-8928-19D3FB8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并发复合状态图</a:t>
            </a: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06C29D82-8399-4B28-9212-995E5E43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24388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>
            <a:extLst>
              <a:ext uri="{FF2B5EF4-FFF2-40B4-BE49-F238E27FC236}">
                <a16:creationId xmlns:a16="http://schemas.microsoft.com/office/drawing/2014/main" id="{E4F608E4-C7F6-4980-9394-A4935C22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历史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FC27544-0410-4F84-916F-63887C46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2875" y="1392238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“一个圆圈中加上字母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H”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，用来表示历史状态的。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图的含义：当从状态“结账”和“显示购物车”返回子状态“显示索引信息”时，将进入的是离开时的历史状态。也就是说，转到购物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车或结账区之后，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再回到“浏览目录”的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页面时，其中的内容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是不变的，仍然保留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原来的信息。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D10F551-BF9B-4B1C-AE2F-72806568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974975"/>
            <a:ext cx="52197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>
            <a:extLst>
              <a:ext uri="{FF2B5EF4-FFF2-40B4-BE49-F238E27FC236}">
                <a16:creationId xmlns:a16="http://schemas.microsoft.com/office/drawing/2014/main" id="{62D8196A-3FDE-47B3-8FA2-B64AC170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05DF81-DE0A-4FD2-ACE6-470A4C40C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状态和状态机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如何阅读状态机图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如何绘制状态机图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状态机图应用说明</a:t>
            </a:r>
          </a:p>
        </p:txBody>
      </p:sp>
      <p:pic>
        <p:nvPicPr>
          <p:cNvPr id="5124" name="Picture 4" descr="bg1">
            <a:extLst>
              <a:ext uri="{FF2B5EF4-FFF2-40B4-BE49-F238E27FC236}">
                <a16:creationId xmlns:a16="http://schemas.microsoft.com/office/drawing/2014/main" id="{22244FCF-E06A-4CE7-9F75-1B699CEE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>
            <a:extLst>
              <a:ext uri="{FF2B5EF4-FFF2-40B4-BE49-F238E27FC236}">
                <a16:creationId xmlns:a16="http://schemas.microsoft.com/office/drawing/2014/main" id="{DB5470E1-FF98-429B-8CDD-74911FCF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子状态机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31B7AB5-90D8-4573-B0D6-A95078AA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将子状态机单独定义，并对其进行命名（通常以大写字母开头），然后在需要使用的地方来引用它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F00A3C15-8A6E-441E-B352-5D2F33BB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8135937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06" name="Rectangle 2">
            <a:extLst>
              <a:ext uri="{FF2B5EF4-FFF2-40B4-BE49-F238E27FC236}">
                <a16:creationId xmlns:a16="http://schemas.microsoft.com/office/drawing/2014/main" id="{D7524A69-431C-4279-A1D6-DAAB9DBF1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/>
              <a:t>思考题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C8FB29-AC1F-4D6B-AE3F-5CD95A992EAE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89138"/>
            <a:ext cx="7704137" cy="2663825"/>
          </a:xfrm>
        </p:spPr>
      </p:pic>
      <p:sp>
        <p:nvSpPr>
          <p:cNvPr id="1029" name="Rectangle 6">
            <a:extLst>
              <a:ext uri="{FF2B5EF4-FFF2-40B4-BE49-F238E27FC236}">
                <a16:creationId xmlns:a16="http://schemas.microsoft.com/office/drawing/2014/main" id="{070334A1-323F-4403-808C-B2833863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一个地铁十字转门的状态机图，说说该图的意思？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46311" name="Object 7">
            <a:extLst>
              <a:ext uri="{FF2B5EF4-FFF2-40B4-BE49-F238E27FC236}">
                <a16:creationId xmlns:a16="http://schemas.microsoft.com/office/drawing/2014/main" id="{D3220AE2-DB19-4ED4-BB60-78344E66306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980363" y="4052888"/>
          <a:ext cx="1163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1638300" imgH="3949700" progId="MS_ClipArt_Gallery.2">
                  <p:embed/>
                </p:oleObj>
              </mc:Choice>
              <mc:Fallback>
                <p:oleObj name="Clip" r:id="rId4" imgW="1638300" imgH="394970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4052888"/>
                        <a:ext cx="1163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>
            <a:extLst>
              <a:ext uri="{FF2B5EF4-FFF2-40B4-BE49-F238E27FC236}">
                <a16:creationId xmlns:a16="http://schemas.microsoft.com/office/drawing/2014/main" id="{89AE9747-2CAD-409F-868F-5F9C1ED1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86D116-12B6-401E-87F5-ED1E0246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状态和状态机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如何阅读状态机图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如何绘制状态机图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状态机图应用说明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folHlink"/>
              </a:solidFill>
              <a:ea typeface="楷体_GB2312" pitchFamily="49" charset="-122"/>
            </a:endParaRPr>
          </a:p>
        </p:txBody>
      </p:sp>
      <p:pic>
        <p:nvPicPr>
          <p:cNvPr id="24580" name="Picture 4" descr="bg1">
            <a:extLst>
              <a:ext uri="{FF2B5EF4-FFF2-40B4-BE49-F238E27FC236}">
                <a16:creationId xmlns:a16="http://schemas.microsoft.com/office/drawing/2014/main" id="{AB3D8866-B5DE-46B7-AC2A-59EE47B7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>
            <a:extLst>
              <a:ext uri="{FF2B5EF4-FFF2-40B4-BE49-F238E27FC236}">
                <a16:creationId xmlns:a16="http://schemas.microsoft.com/office/drawing/2014/main" id="{4FF19075-BB82-4B8A-9797-56FE3AB0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4C083CF-F160-41E0-9D72-A5978C5D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绘制状态机图的理想步骤是：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寻找主要的状态，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确定状态之间的转换，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细化状态内的活动与转换，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用复合状态来展开细节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>
            <a:extLst>
              <a:ext uri="{FF2B5EF4-FFF2-40B4-BE49-F238E27FC236}">
                <a16:creationId xmlns:a16="http://schemas.microsoft.com/office/drawing/2014/main" id="{4E521F1A-A020-4282-AA67-705D3874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098335-80D0-4709-A1FA-7CB15337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举例：一个航班机票预定系统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）寻找主要状态：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在刚确定飞机计划和有人预订机票之前，是没有任何预订的，处于“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无预订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”状态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对订座而言有“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部分预订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”和“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预订完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”两种状态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当航班快要起飞时，显然要“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预订关闭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”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>
            <a:extLst>
              <a:ext uri="{FF2B5EF4-FFF2-40B4-BE49-F238E27FC236}">
                <a16:creationId xmlns:a16="http://schemas.microsoft.com/office/drawing/2014/main" id="{6138EFF1-F57C-46BA-A8C7-C5224888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9A8969-2174-4DB6-9001-681D305B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）确定状态间转换</a:t>
            </a:r>
          </a:p>
        </p:txBody>
      </p:sp>
      <p:graphicFrame>
        <p:nvGraphicFramePr>
          <p:cNvPr id="2133172" name="Group 180">
            <a:extLst>
              <a:ext uri="{FF2B5EF4-FFF2-40B4-BE49-F238E27FC236}">
                <a16:creationId xmlns:a16="http://schemas.microsoft.com/office/drawing/2014/main" id="{A2A4B48D-0CEF-41F9-A88E-535BC3B4BB9A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258888" y="1700213"/>
          <a:ext cx="6697662" cy="3529012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目标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无预订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部分预订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预订关闭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无预订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关闭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部分预订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退订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使预订人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无空座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关闭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退订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关闭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预订关闭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90" name="Line 181">
            <a:extLst>
              <a:ext uri="{FF2B5EF4-FFF2-40B4-BE49-F238E27FC236}">
                <a16:creationId xmlns:a16="http://schemas.microsoft.com/office/drawing/2014/main" id="{01A4FFA8-D153-4AC0-8BC8-A42F512FE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700213"/>
            <a:ext cx="10810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82" name="Rectangle 2">
            <a:extLst>
              <a:ext uri="{FF2B5EF4-FFF2-40B4-BE49-F238E27FC236}">
                <a16:creationId xmlns:a16="http://schemas.microsoft.com/office/drawing/2014/main" id="{D2015629-7313-475F-9F44-C20B5C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AC83BF9-306E-4404-8963-7A926427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）确定状态间转换，绘制初步状态图</a:t>
            </a:r>
            <a:endParaRPr kumimoji="1"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8676" name="Picture 42">
            <a:extLst>
              <a:ext uri="{FF2B5EF4-FFF2-40B4-BE49-F238E27FC236}">
                <a16:creationId xmlns:a16="http://schemas.microsoft.com/office/drawing/2014/main" id="{554D3B8E-4D80-48B1-95CC-5F645BAC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648017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>
            <a:extLst>
              <a:ext uri="{FF2B5EF4-FFF2-40B4-BE49-F238E27FC236}">
                <a16:creationId xmlns:a16="http://schemas.microsoft.com/office/drawing/2014/main" id="{1C726917-37B2-4EB5-828C-8EB979C7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5FA311-974D-412A-B37E-D1605F6C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细化状态内的活动与转换</a:t>
            </a:r>
          </a:p>
        </p:txBody>
      </p:sp>
      <p:pic>
        <p:nvPicPr>
          <p:cNvPr id="29700" name="Picture 44">
            <a:extLst>
              <a:ext uri="{FF2B5EF4-FFF2-40B4-BE49-F238E27FC236}">
                <a16:creationId xmlns:a16="http://schemas.microsoft.com/office/drawing/2014/main" id="{7A5A2656-3177-46E8-B83F-534986D4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497887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066" name="Rectangle 2">
            <a:extLst>
              <a:ext uri="{FF2B5EF4-FFF2-40B4-BE49-F238E27FC236}">
                <a16:creationId xmlns:a16="http://schemas.microsoft.com/office/drawing/2014/main" id="{3B5FEE54-14CD-4955-A8CD-92B95A42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绘制状态机图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87FA702-87EE-4895-8C8C-B7BEEA9B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使用复合状态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6DBDE47A-AC45-47A8-A1D3-AC4B9AA3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792162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>
            <a:extLst>
              <a:ext uri="{FF2B5EF4-FFF2-40B4-BE49-F238E27FC236}">
                <a16:creationId xmlns:a16="http://schemas.microsoft.com/office/drawing/2014/main" id="{3B29E30B-8929-411C-910D-544AE64C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9FB3F94-0FAD-4405-A2A2-C0D9CAF43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状态和状态机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如何阅读状态机图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如何绘制状态机图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状态机图应用说明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 b="1">
              <a:solidFill>
                <a:schemeClr val="folHlink"/>
              </a:solidFill>
              <a:ea typeface="楷体_GB2312" pitchFamily="49" charset="-122"/>
            </a:endParaRPr>
          </a:p>
        </p:txBody>
      </p:sp>
      <p:pic>
        <p:nvPicPr>
          <p:cNvPr id="31748" name="Picture 4" descr="bg1">
            <a:extLst>
              <a:ext uri="{FF2B5EF4-FFF2-40B4-BE49-F238E27FC236}">
                <a16:creationId xmlns:a16="http://schemas.microsoft.com/office/drawing/2014/main" id="{B7AD7945-222F-40ED-9D4D-FA5DC67A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>
            <a:extLst>
              <a:ext uri="{FF2B5EF4-FFF2-40B4-BE49-F238E27FC236}">
                <a16:creationId xmlns:a16="http://schemas.microsoft.com/office/drawing/2014/main" id="{4B997F11-7587-4B1B-9BB1-1E144DB2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E5A7FE-3A3F-4F22-8842-5932EF72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状态和状态机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如何阅读状态机图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如何绘制状态机图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状态机图应用说明</a:t>
            </a:r>
          </a:p>
        </p:txBody>
      </p:sp>
      <p:pic>
        <p:nvPicPr>
          <p:cNvPr id="6148" name="Picture 4" descr="bg1">
            <a:extLst>
              <a:ext uri="{FF2B5EF4-FFF2-40B4-BE49-F238E27FC236}">
                <a16:creationId xmlns:a16="http://schemas.microsoft.com/office/drawing/2014/main" id="{96B41A05-5748-4391-AA4B-7AC0EA3C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4" name="Rectangle 2">
            <a:extLst>
              <a:ext uri="{FF2B5EF4-FFF2-40B4-BE49-F238E27FC236}">
                <a16:creationId xmlns:a16="http://schemas.microsoft.com/office/drawing/2014/main" id="{393D50A6-604F-45EE-BAFF-7C0509DF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状态机应用说明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37272FE-9423-4E82-BC82-B89BCC2E9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对对象生命周期建模：主要描述对象能够响应的事件、对这些事件的响以及过去对当前行为的影响 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对反应型对象建模：这个对象可能处于的稳定状态、从一个状态到另一个状态之间的转换所需的触发事件，以及每个状态改变时发生的动作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状态机图既可以用来表示一个业务领域的知识，也可以用来描述设计阶段对象的状态变迁</a:t>
            </a:r>
          </a:p>
        </p:txBody>
      </p:sp>
      <p:pic>
        <p:nvPicPr>
          <p:cNvPr id="32772" name="Picture 4" descr="bg1">
            <a:extLst>
              <a:ext uri="{FF2B5EF4-FFF2-40B4-BE49-F238E27FC236}">
                <a16:creationId xmlns:a16="http://schemas.microsoft.com/office/drawing/2014/main" id="{ED319A36-9443-4B80-93B1-48763C7D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2" name="Rectangle 2">
            <a:extLst>
              <a:ext uri="{FF2B5EF4-FFF2-40B4-BE49-F238E27FC236}">
                <a16:creationId xmlns:a16="http://schemas.microsoft.com/office/drawing/2014/main" id="{488562AA-9CC3-4BD7-B908-4FDE52FE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本章内容回顾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1D8ADC-8ABF-44BC-9BBB-546C6304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84248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“状态”和“状态机”的概念和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表示法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简单状态机图、包含复杂转换的状态机图以及包含复合状态的状态机图的阅读方法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状态图的绘制过程：确定状态，分析状态间的转换，细化活动与内部转化，通过复合状态来组织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简明地点出状态图的两大功能：对对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象的生命周期建模以及对反应型对象</a:t>
            </a:r>
            <a:b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的行为建模 </a:t>
            </a:r>
          </a:p>
        </p:txBody>
      </p:sp>
      <p:pic>
        <p:nvPicPr>
          <p:cNvPr id="33796" name="Picture 4" descr="bg1">
            <a:extLst>
              <a:ext uri="{FF2B5EF4-FFF2-40B4-BE49-F238E27FC236}">
                <a16:creationId xmlns:a16="http://schemas.microsoft.com/office/drawing/2014/main" id="{D3ACBE20-BF0E-4911-9303-9F286D2A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186" name="Rectangle 2">
            <a:extLst>
              <a:ext uri="{FF2B5EF4-FFF2-40B4-BE49-F238E27FC236}">
                <a16:creationId xmlns:a16="http://schemas.microsoft.com/office/drawing/2014/main" id="{67C0C1F4-7506-480D-A87B-6A35D18B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本章习题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7564394-15E0-4555-903C-6C1749B6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362950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习题</a:t>
            </a:r>
            <a:r>
              <a:rPr kumimoji="1" lang="en-US" altLang="zh-CN" b="1">
                <a:solidFill>
                  <a:schemeClr val="tx1"/>
                </a:solidFill>
                <a:ea typeface="楷体_GB2312" pitchFamily="49" charset="-122"/>
              </a:rPr>
              <a:t>——3,6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用状态图描述一个普通电梯的升、降、空闲等过程。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6BECDD4-E3DC-4C69-94F2-F63550EA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5FF525B-244C-459E-ACBF-1D2858F4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AE06028-3614-43F7-8096-3EAC352A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906607B-0FC5-41AA-A9FC-8ABF1D55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5A665045-565F-44AE-990F-79401FA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F9F26-A9AE-48BF-8693-6B8CB73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702D38F3-B5CE-483A-BC9A-6ED8DFB6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928813"/>
            <a:ext cx="8562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C505B-6F51-408A-A9B6-B3F3F76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918344A7-02C2-4026-A34F-C95329B7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复印机的工作过程大致如下：未接到复印命令时处于闲置状态，一旦接到复印命令则进入复印状态，完成一个复印命令规定的工作后又回到闲置状态，等待下一个复印命令；如果执行复印命令时发现没纸，则进入缺纸状态，发出警告，等待装纸，装满纸后进入闲置状态，准备接收复印命令；如果复印时发生卡纸故障，则进入卡纸状态，发出警告等待维修人员来排除故障，故障排除后回到闲置状态。请用状态图描绘复印机的行为。</a:t>
            </a:r>
            <a:endParaRPr lang="en-US" altLang="zh-CN" b="1"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04E1-CE02-4DD3-A1E5-ADF4F84C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2477175F-D0DE-4B89-8E6D-72AE16D9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43063"/>
            <a:ext cx="82343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>
            <a:extLst>
              <a:ext uri="{FF2B5EF4-FFF2-40B4-BE49-F238E27FC236}">
                <a16:creationId xmlns:a16="http://schemas.microsoft.com/office/drawing/2014/main" id="{1687613B-BE9B-48D7-ADAA-BAD896BF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状态、状态表示法及状态机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867BE6-6243-4BF0-A9F0-C6E884A5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状态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是指在对象生命周期中满足某些条件、执行某些活动或等待某些事件的一个条件和状况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状态机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是用来展示状态与状态之间转换的图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5DDC9EDD-3861-4CE5-AA35-EC43DE27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604837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7BDCAC6-C0E0-4633-98E4-D525B4E8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状态和状态机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如何阅读状态机图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如何绘制状态机图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  <a:ea typeface="楷体_GB2312" pitchFamily="49" charset="-122"/>
              </a:rPr>
              <a:t>状态机图应用说明</a:t>
            </a:r>
          </a:p>
        </p:txBody>
      </p:sp>
      <p:pic>
        <p:nvPicPr>
          <p:cNvPr id="8195" name="Picture 4" descr="bg1">
            <a:extLst>
              <a:ext uri="{FF2B5EF4-FFF2-40B4-BE49-F238E27FC236}">
                <a16:creationId xmlns:a16="http://schemas.microsoft.com/office/drawing/2014/main" id="{39B7B65C-0FD7-46A8-962C-253A759C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4565" name="Rectangle 5">
            <a:extLst>
              <a:ext uri="{FF2B5EF4-FFF2-40B4-BE49-F238E27FC236}">
                <a16:creationId xmlns:a16="http://schemas.microsoft.com/office/drawing/2014/main" id="{6CAD52F3-E0B0-4C85-8AF1-E878BB2B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586" name="Rectangle 2">
            <a:extLst>
              <a:ext uri="{FF2B5EF4-FFF2-40B4-BE49-F238E27FC236}">
                <a16:creationId xmlns:a16="http://schemas.microsoft.com/office/drawing/2014/main" id="{7A9FF3E4-6768-4F4A-AC50-E78C6983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阅读最简单的状态图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0D49B60-1AEA-4F1B-A2C5-445F7CD49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状态图中最为核心的元素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用圆角矩形表示的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状态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（初态和终态例外）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在状态之间的、包含一些文字描述的有向箭头线，这些箭头线称为</a:t>
            </a: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转换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举例：一个电水壶的状态图</a:t>
            </a: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2C218C9-1DEE-4AAE-A026-DB0CC897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7056438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B8-4A8C-4DD5-AD0E-5C44D2B2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BE5D8FE-7E92-453E-8A5F-B17215515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285875"/>
            <a:ext cx="7772400" cy="20716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一个转换</a:t>
            </a:r>
            <a:r>
              <a:rPr lang="zh-CN" altLang="en-US"/>
              <a:t>是两个状态之间的一种关系，表示对象将在第一个状态中执行一定的动作，并在某个特定事件发生时且满足特定条件时进入第二个状态。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>
            <a:extLst>
              <a:ext uri="{FF2B5EF4-FFF2-40B4-BE49-F238E27FC236}">
                <a16:creationId xmlns:a16="http://schemas.microsoft.com/office/drawing/2014/main" id="{DA170B27-B6BB-4A44-8D2B-7BB16057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转换的五要素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65307B-497E-402D-815D-7B1407FE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272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源状态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：即受转换影响的状态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目标状态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：当转换完成后对象的状态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触发事件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：用来为转换定义一个事件</a:t>
            </a:r>
            <a:endParaRPr kumimoji="1" lang="en-US" altLang="zh-CN" b="1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监护条件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：布尔表达式，决定是否激活转换、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b="1">
                <a:solidFill>
                  <a:srgbClr val="FF3300"/>
                </a:solidFill>
                <a:ea typeface="楷体_GB2312" pitchFamily="49" charset="-122"/>
              </a:rPr>
              <a:t>动作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：转换激活时的操作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C7E6A71A-71A5-4195-9C94-A68D017D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412875"/>
            <a:ext cx="54737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FDC7-055B-4D2E-8760-EB30588A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FE36516-887C-4BD8-A4FB-57A43C0C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85875"/>
            <a:ext cx="7772400" cy="1643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触发事件</a:t>
            </a:r>
            <a:endParaRPr lang="en-US" altLang="zh-CN" b="1"/>
          </a:p>
          <a:p>
            <a:pPr eaLnBrk="1" hangingPunct="1"/>
            <a:r>
              <a:rPr lang="zh-CN" altLang="en-US"/>
              <a:t>它是用来转换定义一个事件，当源状态中的对象接收到这个事件时，会使转换合法地激活。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1F84DA-006D-4572-82F9-B6B250AF422F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3000375"/>
          <a:ext cx="8143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事件类型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语法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调用事件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接收一个对象显式的同步调用请求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方法名（参数）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改变事件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对布尔表达式值的修改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（表达式）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信号事件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接收对象间显式的命名的异步通信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信号名（参数）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时间事件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一个绝对时间的到达或相对时间的消耗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（时间）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新模版1">
  <a:themeElements>
    <a:clrScheme name="新模版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版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imes New Roman" pitchFamily="18" charset="0"/>
            <a:ea typeface="华文琥珀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imes New Roman" pitchFamily="18" charset="0"/>
            <a:ea typeface="华文琥珀" pitchFamily="2" charset="-122"/>
          </a:defRPr>
        </a:defPPr>
      </a:lstStyle>
    </a:lnDef>
  </a:objectDefaults>
  <a:extraClrSchemeLst>
    <a:extraClrScheme>
      <a:clrScheme name="新模版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版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</TotalTime>
  <Words>1462</Words>
  <Application>Microsoft Office PowerPoint</Application>
  <PresentationFormat>全屏显示(4:3)</PresentationFormat>
  <Paragraphs>156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Times New Roman</vt:lpstr>
      <vt:lpstr>华文琥珀</vt:lpstr>
      <vt:lpstr>Arial</vt:lpstr>
      <vt:lpstr>黑体</vt:lpstr>
      <vt:lpstr>宋体</vt:lpstr>
      <vt:lpstr>Wingdings</vt:lpstr>
      <vt:lpstr>楷体_GB2312</vt:lpstr>
      <vt:lpstr>新模版1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思维动力工作室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</dc:title>
  <dc:subject>UML面向对象建模基础</dc:subject>
  <dc:creator>徐锋</dc:creator>
  <cp:lastModifiedBy>谭 九鼎</cp:lastModifiedBy>
  <cp:revision>1429</cp:revision>
  <cp:lastPrinted>2001-03-28T10:36:41Z</cp:lastPrinted>
  <dcterms:created xsi:type="dcterms:W3CDTF">2001-02-11T15:14:47Z</dcterms:created>
  <dcterms:modified xsi:type="dcterms:W3CDTF">2019-01-23T02:12:18Z</dcterms:modified>
</cp:coreProperties>
</file>