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888" r:id="rId2"/>
    <p:sldId id="815" r:id="rId3"/>
    <p:sldId id="865" r:id="rId4"/>
    <p:sldId id="866" r:id="rId5"/>
    <p:sldId id="867" r:id="rId6"/>
    <p:sldId id="868" r:id="rId7"/>
    <p:sldId id="869" r:id="rId8"/>
    <p:sldId id="870" r:id="rId9"/>
    <p:sldId id="871" r:id="rId10"/>
    <p:sldId id="896" r:id="rId11"/>
    <p:sldId id="898" r:id="rId12"/>
    <p:sldId id="902" r:id="rId13"/>
    <p:sldId id="875" r:id="rId14"/>
    <p:sldId id="876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CC0099"/>
    <a:srgbClr val="9966FF"/>
    <a:srgbClr val="CC0066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2" autoAdjust="0"/>
    <p:restoredTop sz="91081" autoAdjust="0"/>
  </p:normalViewPr>
  <p:slideViewPr>
    <p:cSldViewPr>
      <p:cViewPr varScale="1">
        <p:scale>
          <a:sx n="83" d="100"/>
          <a:sy n="83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CE6ABAD-C133-4D8A-B188-D06651BC3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13FECB-B2A4-4F57-99EC-876EDF5C5E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8F5BE6-4AC1-479D-874A-ECCB19B9678A}" type="datetimeFigureOut">
              <a:rPr lang="zh-CN" altLang="en-US"/>
              <a:pPr>
                <a:defRPr/>
              </a:pPr>
              <a:t>2019/4/3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D0D5FE-23AD-47A9-B818-D643A2FFF2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2F6F90-58C3-431D-9010-B97DA54A0C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7B0478-5CA1-4F8F-BB76-721C95F4521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7018A7B-C8A4-4DED-9945-CA41ACF8C8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42E4EE7-B8F9-4C79-9E01-3761C38A058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C1F8A9BC-D498-4505-A4F4-70E294BC5077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E800FB28-D898-41C3-94B0-D736CC4D0E8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CFA828F5-AA8B-4693-8D80-6071C8B6F5B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406EC2F0-E081-432E-8B6A-1F901DCF54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panose="020B0604020202020204" pitchFamily="34" charset="0"/>
              </a:defRPr>
            </a:lvl1pPr>
          </a:lstStyle>
          <a:p>
            <a:fld id="{9F3A3638-FBCC-433F-859E-7ACDEB3981F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EA0BD01F-20BB-44C5-B6B8-06CE0AD8B3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78130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Image" r:id="rId3" imgW="9752381" imgH="749206" progId="Photoshop.Image.6">
                  <p:embed/>
                </p:oleObj>
              </mc:Choice>
              <mc:Fallback>
                <p:oleObj name="Image" r:id="rId3" imgW="9752381" imgH="749206" progId="Photoshop.Image.6">
                  <p:embed/>
                  <p:pic>
                    <p:nvPicPr>
                      <p:cNvPr id="3075" name="Object 2">
                        <a:extLst>
                          <a:ext uri="{FF2B5EF4-FFF2-40B4-BE49-F238E27FC236}">
                            <a16:creationId xmlns:a16="http://schemas.microsoft.com/office/drawing/2014/main" id="{F5520049-87E3-4177-A8B2-1BEDF16E7A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81300"/>
                        <a:ext cx="91440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0">
            <a:extLst>
              <a:ext uri="{FF2B5EF4-FFF2-40B4-BE49-F238E27FC236}">
                <a16:creationId xmlns:a16="http://schemas.microsoft.com/office/drawing/2014/main" id="{E6A5B8D7-712B-4113-921F-C0AD6A7CA6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4925" y="6491288"/>
            <a:ext cx="9178925" cy="366712"/>
          </a:xfrm>
          <a:prstGeom prst="rect">
            <a:avLst/>
          </a:prstGeom>
          <a:solidFill>
            <a:srgbClr val="9966FF">
              <a:alpha val="64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zh-CN" i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557338"/>
            <a:ext cx="7772400" cy="1462087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7CC6DC-E1BC-4D9D-AEA7-396E769FEC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79388" y="6545263"/>
            <a:ext cx="1905000" cy="312737"/>
          </a:xfrm>
          <a:solidFill>
            <a:schemeClr val="bg1">
              <a:alpha val="49001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F165D18-1F1C-4F1D-9A8A-5BA21B1A8D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7239000" y="642778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i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9056C1E4-D66B-449D-94C3-63C8CD039B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541837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DF155AF2-2AD9-463B-A13B-D9C4D751EC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2C410-3349-47C5-A1C3-05BE830307D9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613234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9100" y="44450"/>
            <a:ext cx="2195513" cy="6088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437312" cy="6088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79A70E43-1337-480D-BB78-E7B33FC744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6CDDC-CE5B-4A0B-BC55-83E0D58A6DAB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230647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388" y="44450"/>
            <a:ext cx="8404225" cy="11271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79388" y="1484313"/>
            <a:ext cx="8775700" cy="4648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1F9F3EC0-D20B-45DC-9578-63AA77CFE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B39C3-5DA1-44C7-92EA-C21108323D48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647159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79388" y="44450"/>
            <a:ext cx="8785225" cy="6088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A2E5A087-0FD0-42DD-A496-393A4CA3C0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ED65C-3A99-40EE-942F-D9BCF4A0702D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894175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388" y="44450"/>
            <a:ext cx="8404225" cy="11271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1484313"/>
            <a:ext cx="431165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484313"/>
            <a:ext cx="431165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216D2188-ACE5-4A0C-9EB8-3540CDF118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63D67-B946-4187-B6C3-81E0AC2E8F57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478700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1E0F6B71-7777-44FB-B729-309AE9CFE2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10FFA-FD68-4A2A-934D-DA6A933E54B3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2192473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7639E13F-7C5C-446F-AA6D-24B261A063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F481D-8759-41EE-8413-96DD6DE3D11F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5661857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311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484313"/>
            <a:ext cx="4311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50A53C7B-FEB5-4CDF-BC45-46298219BD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8708B-C6EA-409E-B633-650B2164C6AA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55904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7FF21B00-A9F4-451A-B283-58ACB1F91B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99E5D-ABEA-43F9-AFB5-50A8DADB8428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947360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895898FD-F573-4EB8-A164-F263CDFF05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1DE9A-A793-4DE7-83A7-59CE28D522B6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674060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>
            <a:extLst>
              <a:ext uri="{FF2B5EF4-FFF2-40B4-BE49-F238E27FC236}">
                <a16:creationId xmlns:a16="http://schemas.microsoft.com/office/drawing/2014/main" id="{753A9936-50C5-48F8-A3CF-65066096FF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A2661-CC83-4129-9B1C-26A0F39A6E07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4242358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FEB58D39-5012-46DB-9E69-8F9DBEAA4B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90AE8-EDAA-45B3-AE50-87911F7DCB0C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388316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3A118266-9168-4709-8B2E-ACAB503DFC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952DE-3A19-40B5-8240-EC8D080F65CA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19928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B1E440FA-985B-4E26-A77B-E132DB3F58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981075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" r:id="rId17" imgW="9752381" imgH="749206" progId="Photoshop.Image.6">
                  <p:embed/>
                </p:oleObj>
              </mc:Choice>
              <mc:Fallback>
                <p:oleObj name="Image" r:id="rId17" imgW="9752381" imgH="749206" progId="Photoshop.Image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81075"/>
                        <a:ext cx="91440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>
            <a:extLst>
              <a:ext uri="{FF2B5EF4-FFF2-40B4-BE49-F238E27FC236}">
                <a16:creationId xmlns:a16="http://schemas.microsoft.com/office/drawing/2014/main" id="{F7E65D60-117D-4F40-AC27-0CD8FF939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0388" y="44450"/>
            <a:ext cx="840422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7F456DB-1570-4357-A9C5-15B967CD7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757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34" name="Rectangle 18">
            <a:extLst>
              <a:ext uri="{FF2B5EF4-FFF2-40B4-BE49-F238E27FC236}">
                <a16:creationId xmlns:a16="http://schemas.microsoft.com/office/drawing/2014/main" id="{709237B9-6ED4-445D-8A00-9C04ABDFF68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04025" y="6597650"/>
            <a:ext cx="1223963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i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fld id="{6089299B-426A-477A-9D60-B001B143A73C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sp>
        <p:nvSpPr>
          <p:cNvPr id="9235" name="Rectangle 19">
            <a:extLst>
              <a:ext uri="{FF2B5EF4-FFF2-40B4-BE49-F238E27FC236}">
                <a16:creationId xmlns:a16="http://schemas.microsoft.com/office/drawing/2014/main" id="{96F58DEA-DF1D-4265-B898-5E594F26DC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13675" y="6446838"/>
            <a:ext cx="12954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b" anchorCtr="1">
            <a:spAutoFit/>
          </a:bodyPr>
          <a:lstStyle>
            <a:lvl1pPr defTabSz="814388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14388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14388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14388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14388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i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第</a:t>
            </a:r>
            <a:fld id="{27351102-B1F3-4FD2-9DD2-1FD58856ED95}" type="slidenum">
              <a:rPr lang="zh-CN" altLang="en-US" sz="1400" i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pPr/>
              <a:t>‹#›</a:t>
            </a:fld>
            <a:r>
              <a:rPr lang="zh-CN" altLang="en-US" sz="1400" i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页</a:t>
            </a:r>
          </a:p>
        </p:txBody>
      </p:sp>
      <p:sp>
        <p:nvSpPr>
          <p:cNvPr id="9236" name="Line 20">
            <a:extLst>
              <a:ext uri="{FF2B5EF4-FFF2-40B4-BE49-F238E27FC236}">
                <a16:creationId xmlns:a16="http://schemas.microsoft.com/office/drawing/2014/main" id="{BA2BFF3C-1565-4626-80F0-26208FA719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81750"/>
            <a:ext cx="9144000" cy="0"/>
          </a:xfrm>
          <a:prstGeom prst="line">
            <a:avLst/>
          </a:prstGeom>
          <a:noFill/>
          <a:ln w="57150">
            <a:solidFill>
              <a:srgbClr val="99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</p:sldLayoutIdLst>
  <p:transition>
    <p:random/>
  </p:transition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Blip>
          <a:blip r:embed="rId19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19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Blip>
          <a:blip r:embed="rId19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9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Blip>
          <a:blip r:embed="rId19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9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9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9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9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C9574-01B7-4D4F-BF0E-82B6D1B71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38" y="1557338"/>
            <a:ext cx="8120062" cy="1462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高速局域网与系统集成</a:t>
            </a:r>
            <a:br>
              <a:rPr lang="zh-CN" altLang="en-US" dirty="0">
                <a:solidFill>
                  <a:schemeClr val="folHlink"/>
                </a:solidFill>
              </a:rPr>
            </a:br>
            <a:endParaRPr lang="zh-CN" altLang="en-US" dirty="0"/>
          </a:p>
        </p:txBody>
      </p:sp>
      <p:sp>
        <p:nvSpPr>
          <p:cNvPr id="4099" name="副标题 2">
            <a:extLst>
              <a:ext uri="{FF2B5EF4-FFF2-40B4-BE49-F238E27FC236}">
                <a16:creationId xmlns:a16="http://schemas.microsoft.com/office/drawing/2014/main" id="{93C7FDA0-8EF4-4294-90F7-AAB0A95F4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E5FC2-C4CE-4CB4-9FC9-8C41A98EFA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28EFDD-CF48-43A4-A84C-34DDEF8698BE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C76F143-BB6D-4BE0-A6C6-B37D17AD91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0"/>
            <a:ext cx="8404225" cy="1127125"/>
          </a:xfrm>
        </p:spPr>
        <p:txBody>
          <a:bodyPr/>
          <a:lstStyle/>
          <a:p>
            <a:pPr eaLnBrk="1" hangingPunct="1"/>
            <a:r>
              <a:rPr lang="zh-CN" altLang="en-US"/>
              <a:t>配置</a:t>
            </a:r>
            <a:r>
              <a:rPr lang="en-US" altLang="zh-CN"/>
              <a:t>Port VLAN-Access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B359A399-9ADB-4571-A7B6-82933F8E3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36688"/>
            <a:ext cx="8407400" cy="5016500"/>
          </a:xfrm>
        </p:spPr>
        <p:txBody>
          <a:bodyPr/>
          <a:lstStyle/>
          <a:p>
            <a:pPr eaLnBrk="1" hangingPunct="1"/>
            <a:r>
              <a:rPr kumimoji="1" lang="zh-CN" altLang="en-US" sz="2400">
                <a:solidFill>
                  <a:srgbClr val="A50021"/>
                </a:solidFill>
              </a:rPr>
              <a:t>创建</a:t>
            </a:r>
            <a:r>
              <a:rPr kumimoji="1" lang="en-US" altLang="zh-CN" sz="2400">
                <a:solidFill>
                  <a:srgbClr val="A50021"/>
                </a:solidFill>
              </a:rPr>
              <a:t>VLAN10</a:t>
            </a:r>
            <a:r>
              <a:rPr kumimoji="1" lang="zh-CN" altLang="en-US" sz="2400">
                <a:solidFill>
                  <a:srgbClr val="A50021"/>
                </a:solidFill>
              </a:rPr>
              <a:t>，将它命名为</a:t>
            </a:r>
            <a:r>
              <a:rPr kumimoji="1" lang="en-US" altLang="zh-CN" sz="2400">
                <a:solidFill>
                  <a:srgbClr val="A50021"/>
                </a:solidFill>
              </a:rPr>
              <a:t>test</a:t>
            </a:r>
            <a:r>
              <a:rPr kumimoji="1" lang="zh-CN" altLang="en-US" sz="2400">
                <a:solidFill>
                  <a:srgbClr val="A50021"/>
                </a:solidFill>
              </a:rPr>
              <a:t>的例子</a:t>
            </a:r>
          </a:p>
          <a:p>
            <a:pPr lvl="1" eaLnBrk="1" hangingPunct="1"/>
            <a:r>
              <a:rPr kumimoji="1" lang="en-US" altLang="zh-CN" sz="2400" b="1"/>
              <a:t>Switch# configure terminal</a:t>
            </a:r>
          </a:p>
          <a:p>
            <a:pPr lvl="1" eaLnBrk="1" hangingPunct="1"/>
            <a:r>
              <a:rPr kumimoji="1" lang="en-US" altLang="zh-CN" sz="2400" b="1"/>
              <a:t>Switch(config)# vlan 10</a:t>
            </a:r>
          </a:p>
          <a:p>
            <a:pPr lvl="1" eaLnBrk="1" hangingPunct="1"/>
            <a:r>
              <a:rPr kumimoji="1" lang="en-US" altLang="zh-CN" sz="2400" b="1"/>
              <a:t>Switch(config-vlan)# name jwc</a:t>
            </a:r>
          </a:p>
          <a:p>
            <a:pPr eaLnBrk="1" hangingPunct="1"/>
            <a:r>
              <a:rPr kumimoji="1" lang="zh-CN" altLang="en-US" sz="2400">
                <a:solidFill>
                  <a:srgbClr val="A50021"/>
                </a:solidFill>
              </a:rPr>
              <a:t>把</a:t>
            </a:r>
            <a:r>
              <a:rPr kumimoji="1" lang="en-US" altLang="zh-CN" sz="2400">
                <a:solidFill>
                  <a:srgbClr val="A50021"/>
                </a:solidFill>
              </a:rPr>
              <a:t>fastethernet 0/2</a:t>
            </a:r>
            <a:r>
              <a:rPr kumimoji="1" lang="zh-CN" altLang="en-US" sz="2400">
                <a:solidFill>
                  <a:srgbClr val="A50021"/>
                </a:solidFill>
              </a:rPr>
              <a:t>作为</a:t>
            </a:r>
            <a:r>
              <a:rPr kumimoji="1" lang="en-US" altLang="zh-CN" sz="2400">
                <a:solidFill>
                  <a:srgbClr val="A50021"/>
                </a:solidFill>
              </a:rPr>
              <a:t>access</a:t>
            </a:r>
            <a:r>
              <a:rPr kumimoji="1" lang="zh-CN" altLang="en-US" sz="2400">
                <a:solidFill>
                  <a:srgbClr val="A50021"/>
                </a:solidFill>
              </a:rPr>
              <a:t>口加入了</a:t>
            </a:r>
            <a:r>
              <a:rPr kumimoji="1" lang="en-US" altLang="zh-CN" sz="2400">
                <a:solidFill>
                  <a:srgbClr val="A50021"/>
                </a:solidFill>
              </a:rPr>
              <a:t>VLAN10</a:t>
            </a:r>
            <a:r>
              <a:rPr kumimoji="1" lang="en-US" altLang="zh-CN" sz="2400" b="1">
                <a:solidFill>
                  <a:srgbClr val="6600FF"/>
                </a:solidFill>
              </a:rPr>
              <a:t> </a:t>
            </a:r>
          </a:p>
          <a:p>
            <a:pPr lvl="1" eaLnBrk="1" hangingPunct="1"/>
            <a:r>
              <a:rPr kumimoji="1" lang="en-US" altLang="zh-CN" sz="2400" b="1"/>
              <a:t>Switch# configure terminal</a:t>
            </a:r>
          </a:p>
          <a:p>
            <a:pPr lvl="1" eaLnBrk="1" hangingPunct="1"/>
            <a:r>
              <a:rPr kumimoji="1" lang="en-US" altLang="zh-CN" sz="2400" b="1"/>
              <a:t>Switch(config)# interface fastethernet0/2</a:t>
            </a:r>
          </a:p>
          <a:p>
            <a:pPr lvl="1" eaLnBrk="1" hangingPunct="1"/>
            <a:r>
              <a:rPr kumimoji="1" lang="en-US" altLang="zh-CN" sz="2400" b="1"/>
              <a:t>Switch(config-if)# switchport mode access</a:t>
            </a:r>
          </a:p>
          <a:p>
            <a:pPr lvl="1" eaLnBrk="1" hangingPunct="1"/>
            <a:r>
              <a:rPr kumimoji="1" lang="en-US" altLang="zh-CN" sz="2400" b="1"/>
              <a:t>Switch(config-if)# switchport access vlan 10</a:t>
            </a: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CADF7-B6A7-4DD4-9465-4559F98AA4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28EFDD-CF48-43A4-A84C-34DDEF8698BE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D6F9C60-34C2-4367-8200-A8181A0F3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配置</a:t>
            </a:r>
            <a:r>
              <a:rPr lang="en-US" altLang="zh-CN"/>
              <a:t>Tag VLAN-Trunk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DE2CC9D9-CF05-4794-838D-2F46FC82C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75700" cy="42291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  <a:latin typeface="黑体" panose="02010609060101010101" pitchFamily="49" charset="-122"/>
              </a:rPr>
              <a:t>把</a:t>
            </a:r>
            <a:r>
              <a:rPr lang="en-US" altLang="zh-CN">
                <a:solidFill>
                  <a:srgbClr val="A50021"/>
                </a:solidFill>
                <a:latin typeface="黑体" panose="02010609060101010101" pitchFamily="49" charset="-122"/>
              </a:rPr>
              <a:t>F0/2</a:t>
            </a:r>
            <a:r>
              <a:rPr lang="zh-CN" altLang="en-US">
                <a:solidFill>
                  <a:srgbClr val="A50021"/>
                </a:solidFill>
                <a:latin typeface="黑体" panose="02010609060101010101" pitchFamily="49" charset="-122"/>
              </a:rPr>
              <a:t>配成</a:t>
            </a:r>
            <a:r>
              <a:rPr lang="en-US" altLang="zh-CN">
                <a:solidFill>
                  <a:srgbClr val="A50021"/>
                </a:solidFill>
                <a:latin typeface="黑体" panose="02010609060101010101" pitchFamily="49" charset="-122"/>
              </a:rPr>
              <a:t>Trunk</a:t>
            </a:r>
            <a:r>
              <a:rPr lang="zh-CN" altLang="en-US">
                <a:solidFill>
                  <a:srgbClr val="A50021"/>
                </a:solidFill>
                <a:latin typeface="黑体" panose="02010609060101010101" pitchFamily="49" charset="-122"/>
              </a:rPr>
              <a:t>口</a:t>
            </a:r>
          </a:p>
          <a:p>
            <a:pPr lvl="1" eaLnBrk="1" hangingPunct="1"/>
            <a:r>
              <a:rPr lang="en-US" altLang="zh-CN"/>
              <a:t>Switch# configure terminal</a:t>
            </a:r>
          </a:p>
          <a:p>
            <a:pPr lvl="1" eaLnBrk="1" hangingPunct="1"/>
            <a:r>
              <a:rPr lang="en-US" altLang="zh-CN"/>
              <a:t>Switch(config)# interface fastethernet0/2</a:t>
            </a:r>
          </a:p>
          <a:p>
            <a:pPr lvl="1" eaLnBrk="1" hangingPunct="1"/>
            <a:r>
              <a:rPr lang="en-US" altLang="zh-CN"/>
              <a:t>Switch(config-if)# </a:t>
            </a:r>
            <a:r>
              <a:rPr lang="en-US" altLang="zh-CN" b="1">
                <a:solidFill>
                  <a:srgbClr val="CC0000"/>
                </a:solidFill>
              </a:rPr>
              <a:t>switchport mode trunk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C803A49D-87F0-483B-A7F1-16CE0707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VLAN</a:t>
            </a:r>
            <a:r>
              <a:rPr lang="zh-CN" altLang="en-US"/>
              <a:t>实验</a:t>
            </a: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5DD33938-64F9-4922-8E5B-6480676B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23C7-D447-46C0-BBC1-1C8F3A8F5D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0458BF-6621-4134-A6CD-6C01736BE46A}" type="datetime1">
              <a:rPr lang="zh-CN" altLang="en-US" smtClean="0"/>
              <a:pPr>
                <a:defRPr/>
              </a:pPr>
              <a:t>2019/4/3</a:t>
            </a:fld>
            <a:endParaRPr lang="en-US" altLang="zh-CN"/>
          </a:p>
        </p:txBody>
      </p:sp>
      <p:pic>
        <p:nvPicPr>
          <p:cNvPr id="15365" name="Picture 2">
            <a:extLst>
              <a:ext uri="{FF2B5EF4-FFF2-40B4-BE49-F238E27FC236}">
                <a16:creationId xmlns:a16="http://schemas.microsoft.com/office/drawing/2014/main" id="{B10A2F29-54C4-4FE5-9804-C82C0FD20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709738"/>
            <a:ext cx="888682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13080-4908-42ED-BDC3-4187E7B501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28EFDD-CF48-43A4-A84C-34DDEF8698BE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7513869-3CD4-418D-9EE6-2ABF6B8D1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VLAN</a:t>
            </a:r>
            <a:r>
              <a:rPr lang="zh-CN" altLang="en-US"/>
              <a:t>间路由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4F5ABE5-743E-44E8-9D34-0CD0AEBB0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2750" y="1347788"/>
            <a:ext cx="8407400" cy="3079750"/>
          </a:xfrm>
        </p:spPr>
        <p:txBody>
          <a:bodyPr/>
          <a:lstStyle/>
          <a:p>
            <a:pPr eaLnBrk="1" hangingPunct="1"/>
            <a:r>
              <a:rPr lang="en-US" altLang="zh-CN"/>
              <a:t>VLAN</a:t>
            </a:r>
            <a:r>
              <a:rPr lang="zh-CN" altLang="en-US"/>
              <a:t>间的主机为不同网段内的主机，不能互相通信</a:t>
            </a:r>
          </a:p>
          <a:p>
            <a:pPr eaLnBrk="1" hangingPunct="1"/>
            <a:r>
              <a:rPr lang="zh-CN" altLang="en-US"/>
              <a:t>需要通过三层设备对数据进行路由转发才可以实现</a:t>
            </a:r>
          </a:p>
          <a:p>
            <a:pPr lvl="1" eaLnBrk="1" hangingPunct="1"/>
            <a:r>
              <a:rPr lang="zh-CN" altLang="en-US"/>
              <a:t>通过在三层交换机上为各</a:t>
            </a:r>
            <a:r>
              <a:rPr lang="en-US" altLang="zh-CN"/>
              <a:t>VLAN</a:t>
            </a:r>
            <a:r>
              <a:rPr lang="zh-CN" altLang="en-US"/>
              <a:t>配置</a:t>
            </a:r>
            <a:r>
              <a:rPr lang="en-US" altLang="zh-CN"/>
              <a:t>SVI</a:t>
            </a:r>
            <a:r>
              <a:rPr lang="zh-CN" altLang="en-US"/>
              <a:t>接口，利用三层交换机的路由功能可以实现</a:t>
            </a:r>
            <a:r>
              <a:rPr lang="en-US" altLang="zh-CN"/>
              <a:t>VLAN</a:t>
            </a:r>
            <a:r>
              <a:rPr lang="zh-CN" altLang="en-US"/>
              <a:t>间的路由</a:t>
            </a:r>
          </a:p>
          <a:p>
            <a:pPr lvl="1" eaLnBrk="1" hangingPunct="1"/>
            <a:r>
              <a:rPr lang="zh-CN" altLang="en-US"/>
              <a:t>通过路由器的子接口，可以实现</a:t>
            </a:r>
            <a:r>
              <a:rPr lang="en-US" altLang="zh-CN"/>
              <a:t>VLAN</a:t>
            </a:r>
            <a:r>
              <a:rPr lang="zh-CN" altLang="en-US"/>
              <a:t>间的路由</a:t>
            </a:r>
          </a:p>
          <a:p>
            <a:pPr lvl="1" eaLnBrk="1" hangingPunct="1"/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日期占位符 3">
            <a:extLst>
              <a:ext uri="{FF2B5EF4-FFF2-40B4-BE49-F238E27FC236}">
                <a16:creationId xmlns:a16="http://schemas.microsoft.com/office/drawing/2014/main" id="{69D03918-3BDE-4447-8C5D-4E2975F9EA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28EFDD-CF48-43A4-A84C-34DDEF8698BE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6021063-5325-4A10-8126-1A1D29512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三层交换实现</a:t>
            </a:r>
            <a:r>
              <a:rPr lang="en-US" altLang="zh-CN"/>
              <a:t>VLAN</a:t>
            </a:r>
            <a:r>
              <a:rPr lang="zh-CN" altLang="en-US"/>
              <a:t>间路由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2153BBC-104B-43E1-AD9D-C98FB92FC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5229225"/>
            <a:ext cx="8999537" cy="746125"/>
          </a:xfrm>
        </p:spPr>
        <p:txBody>
          <a:bodyPr/>
          <a:lstStyle/>
          <a:p>
            <a:pPr lvl="1" eaLnBrk="1" hangingPunct="1"/>
            <a:r>
              <a:rPr lang="zh-CN" altLang="en-US" b="1"/>
              <a:t>分别创建每个</a:t>
            </a:r>
            <a:r>
              <a:rPr lang="en-US" altLang="zh-CN" b="1"/>
              <a:t>VLAN</a:t>
            </a:r>
            <a:r>
              <a:rPr lang="zh-CN" altLang="en-US" b="1"/>
              <a:t>的</a:t>
            </a:r>
            <a:r>
              <a:rPr lang="en-US" altLang="zh-CN" b="1"/>
              <a:t>SVI</a:t>
            </a:r>
            <a:r>
              <a:rPr lang="zh-CN" altLang="en-US" b="1"/>
              <a:t>接口，并配置</a:t>
            </a:r>
            <a:r>
              <a:rPr lang="en-US" altLang="zh-CN" b="1"/>
              <a:t>IP</a:t>
            </a:r>
            <a:r>
              <a:rPr lang="zh-CN" altLang="en-US" b="1"/>
              <a:t>地址</a:t>
            </a:r>
          </a:p>
          <a:p>
            <a:pPr lvl="1" eaLnBrk="1" hangingPunct="1"/>
            <a:r>
              <a:rPr lang="zh-CN" altLang="en-US" b="1"/>
              <a:t>三层交换机和二层交换机通过</a:t>
            </a:r>
            <a:r>
              <a:rPr lang="en-US" altLang="zh-CN" b="1"/>
              <a:t>trunk</a:t>
            </a:r>
            <a:r>
              <a:rPr lang="zh-CN" altLang="en-US" b="1"/>
              <a:t>链路相连</a:t>
            </a:r>
          </a:p>
        </p:txBody>
      </p:sp>
      <p:grpSp>
        <p:nvGrpSpPr>
          <p:cNvPr id="17413" name="Group 4">
            <a:extLst>
              <a:ext uri="{FF2B5EF4-FFF2-40B4-BE49-F238E27FC236}">
                <a16:creationId xmlns:a16="http://schemas.microsoft.com/office/drawing/2014/main" id="{2185914F-29A6-4C75-9C04-57A23055C80E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916113"/>
            <a:ext cx="7377113" cy="2857500"/>
            <a:chOff x="249" y="572"/>
            <a:chExt cx="5261" cy="2140"/>
          </a:xfrm>
        </p:grpSpPr>
        <p:pic>
          <p:nvPicPr>
            <p:cNvPr id="17422" name="Picture 5" descr="second">
              <a:extLst>
                <a:ext uri="{FF2B5EF4-FFF2-40B4-BE49-F238E27FC236}">
                  <a16:creationId xmlns:a16="http://schemas.microsoft.com/office/drawing/2014/main" id="{8AE6C63E-EF07-46EA-A470-92A61158DF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5" y="572"/>
              <a:ext cx="565" cy="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3" name="Picture 6" descr="Route-processor">
              <a:extLst>
                <a:ext uri="{FF2B5EF4-FFF2-40B4-BE49-F238E27FC236}">
                  <a16:creationId xmlns:a16="http://schemas.microsoft.com/office/drawing/2014/main" id="{83C536B3-2878-46E2-AEFD-D1DEEE0485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" y="1797"/>
              <a:ext cx="67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4" name="Picture 7" descr="Route-processor">
              <a:extLst>
                <a:ext uri="{FF2B5EF4-FFF2-40B4-BE49-F238E27FC236}">
                  <a16:creationId xmlns:a16="http://schemas.microsoft.com/office/drawing/2014/main" id="{7528BE42-0A94-46DE-A8AC-8E419A92B6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" y="1797"/>
              <a:ext cx="67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5" name="Line 8">
              <a:extLst>
                <a:ext uri="{FF2B5EF4-FFF2-40B4-BE49-F238E27FC236}">
                  <a16:creationId xmlns:a16="http://schemas.microsoft.com/office/drawing/2014/main" id="{08768CFE-2AC9-4D81-AB44-93645CC7AA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9" y="1117"/>
              <a:ext cx="862" cy="6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Line 9">
              <a:extLst>
                <a:ext uri="{FF2B5EF4-FFF2-40B4-BE49-F238E27FC236}">
                  <a16:creationId xmlns:a16="http://schemas.microsoft.com/office/drawing/2014/main" id="{53F49B6B-1ED9-4ED7-9B97-0A243B0C8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5" y="1117"/>
              <a:ext cx="862" cy="6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Line 10">
              <a:extLst>
                <a:ext uri="{FF2B5EF4-FFF2-40B4-BE49-F238E27FC236}">
                  <a16:creationId xmlns:a16="http://schemas.microsoft.com/office/drawing/2014/main" id="{C4483CDA-0E0F-40FF-9072-02AB831DB0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0" y="2024"/>
              <a:ext cx="227" cy="27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Line 11">
              <a:extLst>
                <a:ext uri="{FF2B5EF4-FFF2-40B4-BE49-F238E27FC236}">
                  <a16:creationId xmlns:a16="http://schemas.microsoft.com/office/drawing/2014/main" id="{0B1FF65C-FBE2-4E05-BDF4-4449D1C89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0" y="2024"/>
              <a:ext cx="226" cy="27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Line 12">
              <a:extLst>
                <a:ext uri="{FF2B5EF4-FFF2-40B4-BE49-F238E27FC236}">
                  <a16:creationId xmlns:a16="http://schemas.microsoft.com/office/drawing/2014/main" id="{899BC783-6C53-4521-8A36-40AC928903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4" y="2024"/>
              <a:ext cx="227" cy="27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Line 13">
              <a:extLst>
                <a:ext uri="{FF2B5EF4-FFF2-40B4-BE49-F238E27FC236}">
                  <a16:creationId xmlns:a16="http://schemas.microsoft.com/office/drawing/2014/main" id="{0C8B3A3C-0646-4661-86F7-88AC6FFD1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4" y="2024"/>
              <a:ext cx="226" cy="27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2350" name="Oval 14">
              <a:extLst>
                <a:ext uri="{FF2B5EF4-FFF2-40B4-BE49-F238E27FC236}">
                  <a16:creationId xmlns:a16="http://schemas.microsoft.com/office/drawing/2014/main" id="{756A1E1C-3EBD-41F2-9C31-BE42C28E8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206"/>
              <a:ext cx="1270" cy="506"/>
            </a:xfrm>
            <a:prstGeom prst="ellipse">
              <a:avLst/>
            </a:prstGeom>
            <a:solidFill>
              <a:srgbClr val="CED3DE"/>
            </a:solidFill>
            <a:ln w="19050" cap="rnd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 i="0">
                  <a:latin typeface="Arial" pitchFamily="34" charset="0"/>
                </a:rPr>
                <a:t>192.168.1.0/24</a:t>
              </a:r>
            </a:p>
            <a:p>
              <a:pPr algn="ctr">
                <a:defRPr/>
              </a:pPr>
              <a:r>
                <a:rPr lang="en-US" altLang="zh-CN" sz="1600" b="1" i="0">
                  <a:latin typeface="Arial" pitchFamily="34" charset="0"/>
                </a:rPr>
                <a:t>VLAN10</a:t>
              </a:r>
            </a:p>
          </p:txBody>
        </p:sp>
        <p:sp>
          <p:nvSpPr>
            <p:cNvPr id="782351" name="Oval 15">
              <a:extLst>
                <a:ext uri="{FF2B5EF4-FFF2-40B4-BE49-F238E27FC236}">
                  <a16:creationId xmlns:a16="http://schemas.microsoft.com/office/drawing/2014/main" id="{4DEDFFB6-3F2F-48D5-826B-EC62A92DF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206"/>
              <a:ext cx="1269" cy="505"/>
            </a:xfrm>
            <a:prstGeom prst="ellipse">
              <a:avLst/>
            </a:prstGeom>
            <a:solidFill>
              <a:srgbClr val="FFCC99"/>
            </a:solidFill>
            <a:ln w="19050" cap="rnd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 i="0">
                  <a:latin typeface="Arial" pitchFamily="34" charset="0"/>
                </a:rPr>
                <a:t>192.168.3.0/24</a:t>
              </a:r>
            </a:p>
            <a:p>
              <a:pPr algn="ctr">
                <a:defRPr/>
              </a:pPr>
              <a:r>
                <a:rPr lang="en-US" altLang="zh-CN" sz="1600" b="1" i="0">
                  <a:latin typeface="Arial" pitchFamily="34" charset="0"/>
                </a:rPr>
                <a:t>VLAN20</a:t>
              </a:r>
            </a:p>
          </p:txBody>
        </p:sp>
        <p:sp>
          <p:nvSpPr>
            <p:cNvPr id="782352" name="Oval 16">
              <a:extLst>
                <a:ext uri="{FF2B5EF4-FFF2-40B4-BE49-F238E27FC236}">
                  <a16:creationId xmlns:a16="http://schemas.microsoft.com/office/drawing/2014/main" id="{865A3F48-BE76-440E-A402-11403F5C2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206"/>
              <a:ext cx="1269" cy="505"/>
            </a:xfrm>
            <a:prstGeom prst="ellipse">
              <a:avLst/>
            </a:prstGeom>
            <a:solidFill>
              <a:srgbClr val="99CCFF"/>
            </a:solidFill>
            <a:ln w="19050" cap="rnd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 i="0">
                  <a:latin typeface="Arial" pitchFamily="34" charset="0"/>
                </a:rPr>
                <a:t>192.168.4.0/24</a:t>
              </a:r>
            </a:p>
            <a:p>
              <a:pPr algn="ctr">
                <a:defRPr/>
              </a:pPr>
              <a:r>
                <a:rPr lang="en-US" altLang="zh-CN" sz="1600" b="1" i="0">
                  <a:latin typeface="Arial" pitchFamily="34" charset="0"/>
                </a:rPr>
                <a:t>VLAN30</a:t>
              </a:r>
            </a:p>
          </p:txBody>
        </p:sp>
        <p:sp>
          <p:nvSpPr>
            <p:cNvPr id="782353" name="Oval 17">
              <a:extLst>
                <a:ext uri="{FF2B5EF4-FFF2-40B4-BE49-F238E27FC236}">
                  <a16:creationId xmlns:a16="http://schemas.microsoft.com/office/drawing/2014/main" id="{9CCF7AEA-6C23-4E23-887E-FFB08AE91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2206"/>
              <a:ext cx="1270" cy="505"/>
            </a:xfrm>
            <a:prstGeom prst="ellipse">
              <a:avLst/>
            </a:prstGeom>
            <a:solidFill>
              <a:schemeClr val="folHlink"/>
            </a:solidFill>
            <a:ln w="19050" cap="rnd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 i="0">
                  <a:solidFill>
                    <a:schemeClr val="bg1"/>
                  </a:solidFill>
                  <a:latin typeface="Arial" pitchFamily="34" charset="0"/>
                </a:rPr>
                <a:t>192.168.2.0/24</a:t>
              </a:r>
            </a:p>
            <a:p>
              <a:pPr algn="ctr">
                <a:defRPr/>
              </a:pPr>
              <a:r>
                <a:rPr lang="en-US" altLang="zh-CN" sz="1600" b="1" i="0">
                  <a:solidFill>
                    <a:schemeClr val="bg1"/>
                  </a:solidFill>
                  <a:latin typeface="Arial" pitchFamily="34" charset="0"/>
                </a:rPr>
                <a:t>VLAN40</a:t>
              </a:r>
            </a:p>
          </p:txBody>
        </p:sp>
      </p:grpSp>
      <p:sp>
        <p:nvSpPr>
          <p:cNvPr id="782354" name="Rectangle 18">
            <a:extLst>
              <a:ext uri="{FF2B5EF4-FFF2-40B4-BE49-F238E27FC236}">
                <a16:creationId xmlns:a16="http://schemas.microsoft.com/office/drawing/2014/main" id="{FE956433-A555-4C39-B13C-C52D6ADA9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3284538"/>
            <a:ext cx="720725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1600" b="1" i="0"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华文楷体" pitchFamily="2" charset="-122"/>
              </a:rPr>
              <a:t>F0/3</a:t>
            </a:r>
          </a:p>
        </p:txBody>
      </p:sp>
      <p:sp>
        <p:nvSpPr>
          <p:cNvPr id="782355" name="Rectangle 19">
            <a:extLst>
              <a:ext uri="{FF2B5EF4-FFF2-40B4-BE49-F238E27FC236}">
                <a16:creationId xmlns:a16="http://schemas.microsoft.com/office/drawing/2014/main" id="{EC271015-3BB6-4740-B653-FE5EAB7EF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3789363"/>
            <a:ext cx="720725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1600" b="1" i="0"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华文楷体" pitchFamily="2" charset="-122"/>
              </a:rPr>
              <a:t>F0/1</a:t>
            </a:r>
          </a:p>
        </p:txBody>
      </p:sp>
      <p:sp>
        <p:nvSpPr>
          <p:cNvPr id="782356" name="Rectangle 20">
            <a:extLst>
              <a:ext uri="{FF2B5EF4-FFF2-40B4-BE49-F238E27FC236}">
                <a16:creationId xmlns:a16="http://schemas.microsoft.com/office/drawing/2014/main" id="{4DEF9C32-FA0D-4557-B749-184054663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3789363"/>
            <a:ext cx="720725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1600" b="1" i="0"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华文楷体" pitchFamily="2" charset="-122"/>
              </a:rPr>
              <a:t>F0/1</a:t>
            </a:r>
          </a:p>
        </p:txBody>
      </p:sp>
      <p:sp>
        <p:nvSpPr>
          <p:cNvPr id="782357" name="Rectangle 21">
            <a:extLst>
              <a:ext uri="{FF2B5EF4-FFF2-40B4-BE49-F238E27FC236}">
                <a16:creationId xmlns:a16="http://schemas.microsoft.com/office/drawing/2014/main" id="{891DAEDB-B785-4A58-9F10-D27EE4B4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3789363"/>
            <a:ext cx="720725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1600" b="1" i="0"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华文楷体" pitchFamily="2" charset="-122"/>
              </a:rPr>
              <a:t>F0/2</a:t>
            </a:r>
          </a:p>
        </p:txBody>
      </p:sp>
      <p:sp>
        <p:nvSpPr>
          <p:cNvPr id="782358" name="Rectangle 22">
            <a:extLst>
              <a:ext uri="{FF2B5EF4-FFF2-40B4-BE49-F238E27FC236}">
                <a16:creationId xmlns:a16="http://schemas.microsoft.com/office/drawing/2014/main" id="{E06B817B-F532-4A35-A1BA-6E03CA8F6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0" y="3740150"/>
            <a:ext cx="720725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1600" b="1" i="0"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华文楷体" pitchFamily="2" charset="-122"/>
              </a:rPr>
              <a:t>F0/2</a:t>
            </a:r>
          </a:p>
        </p:txBody>
      </p:sp>
      <p:sp>
        <p:nvSpPr>
          <p:cNvPr id="782359" name="Rectangle 23">
            <a:extLst>
              <a:ext uri="{FF2B5EF4-FFF2-40B4-BE49-F238E27FC236}">
                <a16:creationId xmlns:a16="http://schemas.microsoft.com/office/drawing/2014/main" id="{6441EEFB-A706-44DB-AEF2-156FB9003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141663"/>
            <a:ext cx="720725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1600" b="1" i="0"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华文楷体" pitchFamily="2" charset="-122"/>
              </a:rPr>
              <a:t>F0/3</a:t>
            </a:r>
          </a:p>
        </p:txBody>
      </p:sp>
      <p:sp>
        <p:nvSpPr>
          <p:cNvPr id="782360" name="Rectangle 24">
            <a:extLst>
              <a:ext uri="{FF2B5EF4-FFF2-40B4-BE49-F238E27FC236}">
                <a16:creationId xmlns:a16="http://schemas.microsoft.com/office/drawing/2014/main" id="{101E309D-6571-4C29-B876-96E853F3A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2492375"/>
            <a:ext cx="720725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1600" b="1" i="0"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华文楷体" pitchFamily="2" charset="-122"/>
              </a:rPr>
              <a:t>F0/1</a:t>
            </a:r>
          </a:p>
        </p:txBody>
      </p:sp>
      <p:sp>
        <p:nvSpPr>
          <p:cNvPr id="782361" name="Rectangle 25">
            <a:extLst>
              <a:ext uri="{FF2B5EF4-FFF2-40B4-BE49-F238E27FC236}">
                <a16:creationId xmlns:a16="http://schemas.microsoft.com/office/drawing/2014/main" id="{41421FFF-2F12-4697-867B-2C95B1637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2492375"/>
            <a:ext cx="720725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1600" b="1" i="0"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华文楷体" pitchFamily="2" charset="-122"/>
              </a:rPr>
              <a:t>F0/2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05007F-DDE9-491E-B1FF-5A2820EA42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28EFDD-CF48-43A4-A84C-34DDEF8698BE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sp>
        <p:nvSpPr>
          <p:cNvPr id="715778" name="Rectangle 2">
            <a:extLst>
              <a:ext uri="{FF2B5EF4-FFF2-40B4-BE49-F238E27FC236}">
                <a16:creationId xmlns:a16="http://schemas.microsoft.com/office/drawing/2014/main" id="{B41254F1-E405-4C65-980A-08D7E0229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zh-CN" sz="5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VLAN</a:t>
            </a:r>
            <a:r>
              <a:rPr lang="zh-CN" altLang="en-US" sz="5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技术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7057FED7-97A1-4172-8EB4-C1F508BE36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2988" y="1916113"/>
            <a:ext cx="6624637" cy="3744912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Times New Roman" panose="02020603050405020304" pitchFamily="18" charset="0"/>
              </a:rPr>
              <a:t>虚拟局域网技术 </a:t>
            </a:r>
          </a:p>
          <a:p>
            <a:pPr eaLnBrk="1" hangingPunct="1"/>
            <a:r>
              <a:rPr lang="en-US" altLang="zh-CN" sz="4000" b="1">
                <a:latin typeface="Times New Roman" panose="02020603050405020304" pitchFamily="18" charset="0"/>
              </a:rPr>
              <a:t>VLAN</a:t>
            </a:r>
            <a:r>
              <a:rPr lang="zh-CN" altLang="en-US" sz="4000" b="1">
                <a:latin typeface="Times New Roman" panose="02020603050405020304" pitchFamily="18" charset="0"/>
              </a:rPr>
              <a:t>配置</a:t>
            </a:r>
          </a:p>
          <a:p>
            <a:pPr eaLnBrk="1" hangingPunct="1"/>
            <a:r>
              <a:rPr lang="zh-CN" altLang="en-US" sz="4000" b="1">
                <a:latin typeface="Times New Roman" panose="02020603050405020304" pitchFamily="18" charset="0"/>
              </a:rPr>
              <a:t> </a:t>
            </a:r>
            <a:r>
              <a:rPr lang="en-US" altLang="zh-CN" sz="4000" b="1">
                <a:latin typeface="Times New Roman" panose="02020603050405020304" pitchFamily="18" charset="0"/>
              </a:rPr>
              <a:t>VLAN</a:t>
            </a:r>
            <a:r>
              <a:rPr lang="zh-CN" altLang="en-US" sz="4000" b="1">
                <a:latin typeface="Times New Roman" panose="02020603050405020304" pitchFamily="18" charset="0"/>
              </a:rPr>
              <a:t>间路由通信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日期占位符 3">
            <a:extLst>
              <a:ext uri="{FF2B5EF4-FFF2-40B4-BE49-F238E27FC236}">
                <a16:creationId xmlns:a16="http://schemas.microsoft.com/office/drawing/2014/main" id="{A2007702-91DC-4AF6-92C2-448E22A1DDF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28EFDD-CF48-43A4-A84C-34DDEF8698BE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pic>
        <p:nvPicPr>
          <p:cNvPr id="6147" name="Picture 23" descr="Circular-Field">
            <a:extLst>
              <a:ext uri="{FF2B5EF4-FFF2-40B4-BE49-F238E27FC236}">
                <a16:creationId xmlns:a16="http://schemas.microsoft.com/office/drawing/2014/main" id="{FC852BED-9F5A-4FA0-8F22-F1B15B6AD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1503363"/>
            <a:ext cx="8477250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3">
            <a:extLst>
              <a:ext uri="{FF2B5EF4-FFF2-40B4-BE49-F238E27FC236}">
                <a16:creationId xmlns:a16="http://schemas.microsoft.com/office/drawing/2014/main" id="{82638A17-EC58-4E15-B1FD-65325F717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虚拟局域网概述</a:t>
            </a:r>
          </a:p>
        </p:txBody>
      </p:sp>
      <p:sp>
        <p:nvSpPr>
          <p:cNvPr id="6149" name="Rectangle 4">
            <a:extLst>
              <a:ext uri="{FF2B5EF4-FFF2-40B4-BE49-F238E27FC236}">
                <a16:creationId xmlns:a16="http://schemas.microsoft.com/office/drawing/2014/main" id="{899DE551-A74C-470A-B14B-675198EE0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2750" y="1700213"/>
            <a:ext cx="8407400" cy="4897437"/>
          </a:xfrm>
        </p:spPr>
        <p:txBody>
          <a:bodyPr/>
          <a:lstStyle/>
          <a:p>
            <a:pPr eaLnBrk="1" hangingPunct="1">
              <a:spcAft>
                <a:spcPct val="80000"/>
              </a:spcAft>
            </a:pPr>
            <a:r>
              <a:rPr lang="zh-CN" altLang="en-US"/>
              <a:t>交换网络中的问题</a:t>
            </a:r>
          </a:p>
          <a:p>
            <a:pPr eaLnBrk="1" hangingPunct="1">
              <a:spcAft>
                <a:spcPct val="80000"/>
              </a:spcAft>
            </a:pPr>
            <a:endParaRPr lang="zh-CN" altLang="en-US"/>
          </a:p>
          <a:p>
            <a:pPr eaLnBrk="1" hangingPunct="1">
              <a:spcAft>
                <a:spcPct val="80000"/>
              </a:spcAft>
            </a:pPr>
            <a:endParaRPr lang="zh-CN" altLang="en-US"/>
          </a:p>
          <a:p>
            <a:pPr eaLnBrk="1" hangingPunct="1">
              <a:spcAft>
                <a:spcPct val="80000"/>
              </a:spcAft>
            </a:pPr>
            <a:r>
              <a:rPr lang="zh-CN" altLang="en-US" sz="2800">
                <a:ea typeface="楷体_GB2312" pitchFamily="49" charset="-122"/>
              </a:rPr>
              <a:t>   在交换机组成的网络里，所有主机都在同一个广播域中一台主机发出的广播，其余所有主机都能够收到。</a:t>
            </a:r>
          </a:p>
        </p:txBody>
      </p:sp>
      <p:grpSp>
        <p:nvGrpSpPr>
          <p:cNvPr id="6150" name="Group 5">
            <a:extLst>
              <a:ext uri="{FF2B5EF4-FFF2-40B4-BE49-F238E27FC236}">
                <a16:creationId xmlns:a16="http://schemas.microsoft.com/office/drawing/2014/main" id="{F72E4156-DB61-4371-B644-FF80A7AD31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92725" y="2765425"/>
            <a:ext cx="3698875" cy="1958975"/>
            <a:chOff x="431" y="1525"/>
            <a:chExt cx="4853" cy="2571"/>
          </a:xfrm>
        </p:grpSpPr>
        <p:sp>
          <p:nvSpPr>
            <p:cNvPr id="6170" name="Oval 6">
              <a:extLst>
                <a:ext uri="{FF2B5EF4-FFF2-40B4-BE49-F238E27FC236}">
                  <a16:creationId xmlns:a16="http://schemas.microsoft.com/office/drawing/2014/main" id="{352B70FB-E928-4D25-90CD-BE26302723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1" y="1661"/>
              <a:ext cx="4853" cy="2404"/>
            </a:xfrm>
            <a:prstGeom prst="ellipse">
              <a:avLst/>
            </a:prstGeom>
            <a:solidFill>
              <a:srgbClr val="FF9900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i="0">
                <a:latin typeface="Arial" panose="020B0604020202020204" pitchFamily="34" charset="0"/>
              </a:endParaRPr>
            </a:p>
          </p:txBody>
        </p:sp>
        <p:sp>
          <p:nvSpPr>
            <p:cNvPr id="771079" name="Line 7">
              <a:extLst>
                <a:ext uri="{FF2B5EF4-FFF2-40B4-BE49-F238E27FC236}">
                  <a16:creationId xmlns:a16="http://schemas.microsoft.com/office/drawing/2014/main" id="{9F834D97-E039-4E4D-A20A-A7FF90D6C7F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45" y="1933"/>
              <a:ext cx="0" cy="60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080" name="Line 8">
              <a:extLst>
                <a:ext uri="{FF2B5EF4-FFF2-40B4-BE49-F238E27FC236}">
                  <a16:creationId xmlns:a16="http://schemas.microsoft.com/office/drawing/2014/main" id="{A80B90E9-3B89-4F38-9AC0-9D67CBBC146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70" y="1933"/>
              <a:ext cx="0" cy="60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081" name="Line 9">
              <a:extLst>
                <a:ext uri="{FF2B5EF4-FFF2-40B4-BE49-F238E27FC236}">
                  <a16:creationId xmlns:a16="http://schemas.microsoft.com/office/drawing/2014/main" id="{F0DD2C22-EB0C-4312-A03D-8A4B5B2CC0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91" y="2658"/>
              <a:ext cx="0" cy="60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082" name="Line 10">
              <a:extLst>
                <a:ext uri="{FF2B5EF4-FFF2-40B4-BE49-F238E27FC236}">
                  <a16:creationId xmlns:a16="http://schemas.microsoft.com/office/drawing/2014/main" id="{48016967-91AB-43DE-AD4A-47794E3D5D5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018" y="2658"/>
              <a:ext cx="0" cy="60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083" name="Line 11">
              <a:extLst>
                <a:ext uri="{FF2B5EF4-FFF2-40B4-BE49-F238E27FC236}">
                  <a16:creationId xmlns:a16="http://schemas.microsoft.com/office/drawing/2014/main" id="{53C7A83C-8C38-4976-BB3F-AC938A204F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97" y="2704"/>
              <a:ext cx="0" cy="60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084" name="Line 12">
              <a:extLst>
                <a:ext uri="{FF2B5EF4-FFF2-40B4-BE49-F238E27FC236}">
                  <a16:creationId xmlns:a16="http://schemas.microsoft.com/office/drawing/2014/main" id="{CEC74E05-7971-4766-A728-F066F49AC10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24" y="2704"/>
              <a:ext cx="0" cy="60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085" name="Line 13">
              <a:extLst>
                <a:ext uri="{FF2B5EF4-FFF2-40B4-BE49-F238E27FC236}">
                  <a16:creationId xmlns:a16="http://schemas.microsoft.com/office/drawing/2014/main" id="{4F0E1595-7C6D-4DBA-BFA4-8538877EEEA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064" y="2523"/>
              <a:ext cx="681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086" name="Line 14">
              <a:extLst>
                <a:ext uri="{FF2B5EF4-FFF2-40B4-BE49-F238E27FC236}">
                  <a16:creationId xmlns:a16="http://schemas.microsoft.com/office/drawing/2014/main" id="{71317579-2884-43EE-A8CE-1B5851B3FBC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970" y="2523"/>
              <a:ext cx="681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087" name="Line 15">
              <a:extLst>
                <a:ext uri="{FF2B5EF4-FFF2-40B4-BE49-F238E27FC236}">
                  <a16:creationId xmlns:a16="http://schemas.microsoft.com/office/drawing/2014/main" id="{01F828B5-1A1F-41A6-B696-6DE1D0B23F9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37" y="3248"/>
              <a:ext cx="45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088" name="Line 16">
              <a:extLst>
                <a:ext uri="{FF2B5EF4-FFF2-40B4-BE49-F238E27FC236}">
                  <a16:creationId xmlns:a16="http://schemas.microsoft.com/office/drawing/2014/main" id="{225D443A-52D0-4595-98FD-AA0C573D6FC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018" y="3248"/>
              <a:ext cx="362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089" name="Line 17">
              <a:extLst>
                <a:ext uri="{FF2B5EF4-FFF2-40B4-BE49-F238E27FC236}">
                  <a16:creationId xmlns:a16="http://schemas.microsoft.com/office/drawing/2014/main" id="{EA06973D-D329-4F4F-9902-750F9AB107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243" y="3294"/>
              <a:ext cx="45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090" name="Line 18">
              <a:extLst>
                <a:ext uri="{FF2B5EF4-FFF2-40B4-BE49-F238E27FC236}">
                  <a16:creationId xmlns:a16="http://schemas.microsoft.com/office/drawing/2014/main" id="{F1A902F2-292F-4E85-B0F5-961B8898F6E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924" y="3294"/>
              <a:ext cx="36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6183" name="Picture 19" descr="接入交换机">
              <a:extLst>
                <a:ext uri="{FF2B5EF4-FFF2-40B4-BE49-F238E27FC236}">
                  <a16:creationId xmlns:a16="http://schemas.microsoft.com/office/drawing/2014/main" id="{B83FDDD4-AB0B-47E4-9C31-CBBF9EB581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" y="3181"/>
              <a:ext cx="591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84" name="Picture 20" descr="固化汇聚交换机">
              <a:extLst>
                <a:ext uri="{FF2B5EF4-FFF2-40B4-BE49-F238E27FC236}">
                  <a16:creationId xmlns:a16="http://schemas.microsoft.com/office/drawing/2014/main" id="{56BF63CA-BFCE-429A-B9DC-03117A53B0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" y="2341"/>
              <a:ext cx="589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85" name="Picture 21" descr="核心交换机">
              <a:extLst>
                <a:ext uri="{FF2B5EF4-FFF2-40B4-BE49-F238E27FC236}">
                  <a16:creationId xmlns:a16="http://schemas.microsoft.com/office/drawing/2014/main" id="{742C3677-0993-4883-B603-2B5A30DE97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" y="1525"/>
              <a:ext cx="581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86" name="Picture 22" descr="固化汇聚交换机">
              <a:extLst>
                <a:ext uri="{FF2B5EF4-FFF2-40B4-BE49-F238E27FC236}">
                  <a16:creationId xmlns:a16="http://schemas.microsoft.com/office/drawing/2014/main" id="{002F2532-9F31-4385-9E51-F0EC1D949A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2387"/>
              <a:ext cx="589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87" name="Picture 23" descr="接入交换机">
              <a:extLst>
                <a:ext uri="{FF2B5EF4-FFF2-40B4-BE49-F238E27FC236}">
                  <a16:creationId xmlns:a16="http://schemas.microsoft.com/office/drawing/2014/main" id="{50DC1114-D9CE-401A-842E-0F82DB90A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8" y="3180"/>
              <a:ext cx="591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88" name="Picture 24" descr="接入交换机">
              <a:extLst>
                <a:ext uri="{FF2B5EF4-FFF2-40B4-BE49-F238E27FC236}">
                  <a16:creationId xmlns:a16="http://schemas.microsoft.com/office/drawing/2014/main" id="{77264772-1FDF-47F1-9332-5C544CDEBD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3181"/>
              <a:ext cx="591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89" name="Picture 25" descr="接入交换机">
              <a:extLst>
                <a:ext uri="{FF2B5EF4-FFF2-40B4-BE49-F238E27FC236}">
                  <a16:creationId xmlns:a16="http://schemas.microsoft.com/office/drawing/2014/main" id="{5B96B798-49AF-4185-B5E7-55740F011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" y="3181"/>
              <a:ext cx="591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90" name="Line 26">
              <a:extLst>
                <a:ext uri="{FF2B5EF4-FFF2-40B4-BE49-F238E27FC236}">
                  <a16:creationId xmlns:a16="http://schemas.microsoft.com/office/drawing/2014/main" id="{98FCB191-C105-4139-BBFA-CC523A4ACE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429" y="3158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1" name="Line 27">
              <a:extLst>
                <a:ext uri="{FF2B5EF4-FFF2-40B4-BE49-F238E27FC236}">
                  <a16:creationId xmlns:a16="http://schemas.microsoft.com/office/drawing/2014/main" id="{FFC223C9-1A36-440D-8A7A-AE94FB36DB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109" y="3158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2" name="Line 28">
              <a:extLst>
                <a:ext uri="{FF2B5EF4-FFF2-40B4-BE49-F238E27FC236}">
                  <a16:creationId xmlns:a16="http://schemas.microsoft.com/office/drawing/2014/main" id="{71F332D5-232B-4FD9-97FF-B9201A2B5AE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014" y="3203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3" name="Line 29">
              <a:extLst>
                <a:ext uri="{FF2B5EF4-FFF2-40B4-BE49-F238E27FC236}">
                  <a16:creationId xmlns:a16="http://schemas.microsoft.com/office/drawing/2014/main" id="{8E4BB6A2-F4C9-4F19-AD80-972F4EF20DD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3379" y="3203"/>
              <a:ext cx="2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4" name="Line 30">
              <a:extLst>
                <a:ext uri="{FF2B5EF4-FFF2-40B4-BE49-F238E27FC236}">
                  <a16:creationId xmlns:a16="http://schemas.microsoft.com/office/drawing/2014/main" id="{91563135-0393-4633-9EA3-02617D18636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198" y="2432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5" name="Line 31">
              <a:extLst>
                <a:ext uri="{FF2B5EF4-FFF2-40B4-BE49-F238E27FC236}">
                  <a16:creationId xmlns:a16="http://schemas.microsoft.com/office/drawing/2014/main" id="{5358B3D9-E2E0-4A91-A2EA-3AFE26FB61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290" y="2432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6" name="Line 32">
              <a:extLst>
                <a:ext uri="{FF2B5EF4-FFF2-40B4-BE49-F238E27FC236}">
                  <a16:creationId xmlns:a16="http://schemas.microsoft.com/office/drawing/2014/main" id="{12EB944C-E0BD-47CC-B5C2-002224CFF4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701" y="2795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7" name="Line 33">
              <a:extLst>
                <a:ext uri="{FF2B5EF4-FFF2-40B4-BE49-F238E27FC236}">
                  <a16:creationId xmlns:a16="http://schemas.microsoft.com/office/drawing/2014/main" id="{8A6D27BD-0D3D-4980-A13F-D9F3F01C926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653" y="2115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8" name="Line 34">
              <a:extLst>
                <a:ext uri="{FF2B5EF4-FFF2-40B4-BE49-F238E27FC236}">
                  <a16:creationId xmlns:a16="http://schemas.microsoft.com/office/drawing/2014/main" id="{581BB7E7-83F7-4964-9292-4E2290C98F1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06" y="2840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9" name="Line 35">
              <a:extLst>
                <a:ext uri="{FF2B5EF4-FFF2-40B4-BE49-F238E27FC236}">
                  <a16:creationId xmlns:a16="http://schemas.microsoft.com/office/drawing/2014/main" id="{C203BCD5-959D-4FAC-8D54-851390F27D0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09" y="2795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0" name="Line 36">
              <a:extLst>
                <a:ext uri="{FF2B5EF4-FFF2-40B4-BE49-F238E27FC236}">
                  <a16:creationId xmlns:a16="http://schemas.microsoft.com/office/drawing/2014/main" id="{BB486C15-654D-4214-8332-1BF34352E86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014" y="2840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109" name="Text Box 37">
              <a:extLst>
                <a:ext uri="{FF2B5EF4-FFF2-40B4-BE49-F238E27FC236}">
                  <a16:creationId xmlns:a16="http://schemas.microsoft.com/office/drawing/2014/main" id="{FECC8EEB-BAAD-44DE-84A6-515CD58E41C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26" y="3613"/>
              <a:ext cx="998" cy="4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zh-CN" altLang="en-US" sz="1400" b="1" i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华文楷体" pitchFamily="2" charset="-122"/>
                </a:rPr>
                <a:t>广播域</a:t>
              </a:r>
            </a:p>
          </p:txBody>
        </p:sp>
      </p:grpSp>
      <p:grpSp>
        <p:nvGrpSpPr>
          <p:cNvPr id="6151" name="Group 38">
            <a:extLst>
              <a:ext uri="{FF2B5EF4-FFF2-40B4-BE49-F238E27FC236}">
                <a16:creationId xmlns:a16="http://schemas.microsoft.com/office/drawing/2014/main" id="{DBBCB537-B33F-4356-9836-5DDE2429CD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9388" y="2349500"/>
            <a:ext cx="4981575" cy="2374900"/>
            <a:chOff x="793" y="1165"/>
            <a:chExt cx="4128" cy="1968"/>
          </a:xfrm>
        </p:grpSpPr>
        <p:sp>
          <p:nvSpPr>
            <p:cNvPr id="6152" name="AutoShape 39">
              <a:extLst>
                <a:ext uri="{FF2B5EF4-FFF2-40B4-BE49-F238E27FC236}">
                  <a16:creationId xmlns:a16="http://schemas.microsoft.com/office/drawing/2014/main" id="{43576005-D108-4ECB-B7DA-CB38091CA5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8" y="1706"/>
              <a:ext cx="1678" cy="8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2163 w 21600"/>
                <a:gd name="T13" fmla="*/ 8645 h 21600"/>
                <a:gd name="T14" fmla="*/ 19437 w 21600"/>
                <a:gd name="T15" fmla="*/ 1295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00" y="0"/>
                  </a:moveTo>
                  <a:lnTo>
                    <a:pt x="6480" y="4320"/>
                  </a:lnTo>
                  <a:lnTo>
                    <a:pt x="8640" y="4320"/>
                  </a:lnTo>
                  <a:lnTo>
                    <a:pt x="8640" y="8640"/>
                  </a:lnTo>
                  <a:lnTo>
                    <a:pt x="4320" y="8640"/>
                  </a:lnTo>
                  <a:lnTo>
                    <a:pt x="4320" y="6480"/>
                  </a:lnTo>
                  <a:lnTo>
                    <a:pt x="0" y="10800"/>
                  </a:lnTo>
                  <a:lnTo>
                    <a:pt x="4320" y="15120"/>
                  </a:lnTo>
                  <a:lnTo>
                    <a:pt x="4320" y="12960"/>
                  </a:lnTo>
                  <a:lnTo>
                    <a:pt x="8640" y="12960"/>
                  </a:lnTo>
                  <a:lnTo>
                    <a:pt x="8640" y="17280"/>
                  </a:lnTo>
                  <a:lnTo>
                    <a:pt x="6480" y="17280"/>
                  </a:lnTo>
                  <a:lnTo>
                    <a:pt x="10800" y="21600"/>
                  </a:lnTo>
                  <a:lnTo>
                    <a:pt x="15120" y="17280"/>
                  </a:lnTo>
                  <a:lnTo>
                    <a:pt x="12960" y="17280"/>
                  </a:lnTo>
                  <a:lnTo>
                    <a:pt x="12960" y="12960"/>
                  </a:lnTo>
                  <a:lnTo>
                    <a:pt x="17280" y="12960"/>
                  </a:lnTo>
                  <a:lnTo>
                    <a:pt x="17280" y="15120"/>
                  </a:lnTo>
                  <a:lnTo>
                    <a:pt x="21600" y="10800"/>
                  </a:lnTo>
                  <a:lnTo>
                    <a:pt x="17280" y="6480"/>
                  </a:lnTo>
                  <a:lnTo>
                    <a:pt x="17280" y="8640"/>
                  </a:lnTo>
                  <a:lnTo>
                    <a:pt x="12960" y="8640"/>
                  </a:lnTo>
                  <a:lnTo>
                    <a:pt x="12960" y="4320"/>
                  </a:lnTo>
                  <a:lnTo>
                    <a:pt x="15120" y="4320"/>
                  </a:lnTo>
                  <a:close/>
                </a:path>
              </a:pathLst>
            </a:cu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153" name="Group 40">
              <a:extLst>
                <a:ext uri="{FF2B5EF4-FFF2-40B4-BE49-F238E27FC236}">
                  <a16:creationId xmlns:a16="http://schemas.microsoft.com/office/drawing/2014/main" id="{17CB841F-D85D-4965-B3F0-82DDA7CEFE4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93" y="1937"/>
              <a:ext cx="1225" cy="544"/>
              <a:chOff x="3152" y="1752"/>
              <a:chExt cx="1225" cy="544"/>
            </a:xfrm>
          </p:grpSpPr>
          <p:sp>
            <p:nvSpPr>
              <p:cNvPr id="6168" name="AutoShape 41">
                <a:extLst>
                  <a:ext uri="{FF2B5EF4-FFF2-40B4-BE49-F238E27FC236}">
                    <a16:creationId xmlns:a16="http://schemas.microsoft.com/office/drawing/2014/main" id="{B42427D1-C690-4C8A-94D2-526C8FE0DD0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96" y="1797"/>
                <a:ext cx="590" cy="454"/>
              </a:xfrm>
              <a:prstGeom prst="curvedLeftArrow">
                <a:avLst>
                  <a:gd name="adj1" fmla="val 20000"/>
                  <a:gd name="adj2" fmla="val 40000"/>
                  <a:gd name="adj3" fmla="val 43319"/>
                </a:avLst>
              </a:prstGeom>
              <a:solidFill>
                <a:srgbClr val="00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69" name="Oval 42">
                <a:extLst>
                  <a:ext uri="{FF2B5EF4-FFF2-40B4-BE49-F238E27FC236}">
                    <a16:creationId xmlns:a16="http://schemas.microsoft.com/office/drawing/2014/main" id="{9BA401C9-9F0B-4787-A239-041CA41E034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52" y="1752"/>
                <a:ext cx="1225" cy="54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154" name="Group 43">
              <a:extLst>
                <a:ext uri="{FF2B5EF4-FFF2-40B4-BE49-F238E27FC236}">
                  <a16:creationId xmlns:a16="http://schemas.microsoft.com/office/drawing/2014/main" id="{FF15167A-5F17-4EFD-8AAE-5451D2E36E1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696" y="1933"/>
              <a:ext cx="1225" cy="544"/>
              <a:chOff x="3152" y="1752"/>
              <a:chExt cx="1225" cy="544"/>
            </a:xfrm>
          </p:grpSpPr>
          <p:sp>
            <p:nvSpPr>
              <p:cNvPr id="6166" name="AutoShape 44">
                <a:extLst>
                  <a:ext uri="{FF2B5EF4-FFF2-40B4-BE49-F238E27FC236}">
                    <a16:creationId xmlns:a16="http://schemas.microsoft.com/office/drawing/2014/main" id="{9091144B-0026-4FF0-AFE7-35D98A4E336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96" y="1797"/>
                <a:ext cx="590" cy="454"/>
              </a:xfrm>
              <a:prstGeom prst="curvedLeftArrow">
                <a:avLst>
                  <a:gd name="adj1" fmla="val 20000"/>
                  <a:gd name="adj2" fmla="val 40000"/>
                  <a:gd name="adj3" fmla="val 43319"/>
                </a:avLst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67" name="Oval 45">
                <a:extLst>
                  <a:ext uri="{FF2B5EF4-FFF2-40B4-BE49-F238E27FC236}">
                    <a16:creationId xmlns:a16="http://schemas.microsoft.com/office/drawing/2014/main" id="{84F5A66B-8CFD-4DF8-B9A1-E393F10BF8C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52" y="1752"/>
                <a:ext cx="1225" cy="54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155" name="Group 46">
              <a:extLst>
                <a:ext uri="{FF2B5EF4-FFF2-40B4-BE49-F238E27FC236}">
                  <a16:creationId xmlns:a16="http://schemas.microsoft.com/office/drawing/2014/main" id="{8140B68A-A4BB-4F16-891D-07B5F88FA38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246" y="2589"/>
              <a:ext cx="1225" cy="544"/>
              <a:chOff x="3152" y="1752"/>
              <a:chExt cx="1225" cy="544"/>
            </a:xfrm>
          </p:grpSpPr>
          <p:sp>
            <p:nvSpPr>
              <p:cNvPr id="6164" name="AutoShape 47">
                <a:extLst>
                  <a:ext uri="{FF2B5EF4-FFF2-40B4-BE49-F238E27FC236}">
                    <a16:creationId xmlns:a16="http://schemas.microsoft.com/office/drawing/2014/main" id="{FF72E9D1-A2EA-4422-BF20-E5A2F90A9A6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96" y="1797"/>
                <a:ext cx="590" cy="454"/>
              </a:xfrm>
              <a:prstGeom prst="curvedLeftArrow">
                <a:avLst>
                  <a:gd name="adj1" fmla="val 20000"/>
                  <a:gd name="adj2" fmla="val 40000"/>
                  <a:gd name="adj3" fmla="val 43319"/>
                </a:avLst>
              </a:prstGeom>
              <a:solidFill>
                <a:srgbClr val="00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65" name="Oval 48">
                <a:extLst>
                  <a:ext uri="{FF2B5EF4-FFF2-40B4-BE49-F238E27FC236}">
                    <a16:creationId xmlns:a16="http://schemas.microsoft.com/office/drawing/2014/main" id="{B42DE35A-B6DC-4F52-9307-AF5D8A9AFA6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52" y="1752"/>
                <a:ext cx="1225" cy="54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156" name="Group 49">
              <a:extLst>
                <a:ext uri="{FF2B5EF4-FFF2-40B4-BE49-F238E27FC236}">
                  <a16:creationId xmlns:a16="http://schemas.microsoft.com/office/drawing/2014/main" id="{511E0C1D-966B-44DB-BE70-B4D591FC002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241" y="1165"/>
              <a:ext cx="1225" cy="544"/>
              <a:chOff x="3152" y="1752"/>
              <a:chExt cx="1225" cy="544"/>
            </a:xfrm>
          </p:grpSpPr>
          <p:sp>
            <p:nvSpPr>
              <p:cNvPr id="6162" name="AutoShape 50">
                <a:extLst>
                  <a:ext uri="{FF2B5EF4-FFF2-40B4-BE49-F238E27FC236}">
                    <a16:creationId xmlns:a16="http://schemas.microsoft.com/office/drawing/2014/main" id="{F7D105A4-0135-4DAA-A858-074B5AC0BEB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96" y="1797"/>
                <a:ext cx="590" cy="454"/>
              </a:xfrm>
              <a:prstGeom prst="curvedLeftArrow">
                <a:avLst>
                  <a:gd name="adj1" fmla="val 20000"/>
                  <a:gd name="adj2" fmla="val 40000"/>
                  <a:gd name="adj3" fmla="val 43319"/>
                </a:avLst>
              </a:prstGeom>
              <a:solidFill>
                <a:srgbClr val="00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63" name="Oval 51">
                <a:extLst>
                  <a:ext uri="{FF2B5EF4-FFF2-40B4-BE49-F238E27FC236}">
                    <a16:creationId xmlns:a16="http://schemas.microsoft.com/office/drawing/2014/main" id="{A7884482-DF06-48AD-9F03-206E29192CB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52" y="1752"/>
                <a:ext cx="1225" cy="54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71124" name="Rectangle 52">
              <a:extLst>
                <a:ext uri="{FF2B5EF4-FFF2-40B4-BE49-F238E27FC236}">
                  <a16:creationId xmlns:a16="http://schemas.microsoft.com/office/drawing/2014/main" id="{EC5F70EB-93CD-4936-94A3-D12FD35CB7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93" y="1973"/>
              <a:ext cx="771" cy="2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zh-CN" altLang="en-US" sz="1200" b="1" i="0">
                  <a:solidFill>
                    <a:srgbClr val="A4001B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华文楷体" pitchFamily="2" charset="-122"/>
                </a:rPr>
                <a:t>部门之间</a:t>
              </a:r>
            </a:p>
          </p:txBody>
        </p:sp>
        <p:sp>
          <p:nvSpPr>
            <p:cNvPr id="771125" name="Rectangle 53">
              <a:extLst>
                <a:ext uri="{FF2B5EF4-FFF2-40B4-BE49-F238E27FC236}">
                  <a16:creationId xmlns:a16="http://schemas.microsoft.com/office/drawing/2014/main" id="{2FA6C30B-1815-47B1-A29F-21B2853CED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6" y="2014"/>
              <a:ext cx="905" cy="3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en-US" altLang="zh-CN" sz="1400" b="1" i="0">
                  <a:solidFill>
                    <a:srgbClr val="A4001B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华文楷体" pitchFamily="2" charset="-122"/>
                </a:rPr>
                <a:t>D</a:t>
              </a:r>
              <a:r>
                <a:rPr lang="zh-CN" altLang="en-US" sz="1400" b="1" i="0">
                  <a:solidFill>
                    <a:srgbClr val="A4001B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华文楷体" pitchFamily="2" charset="-122"/>
                </a:rPr>
                <a:t>部门数据</a:t>
              </a:r>
            </a:p>
          </p:txBody>
        </p:sp>
        <p:sp>
          <p:nvSpPr>
            <p:cNvPr id="771126" name="Rectangle 54">
              <a:extLst>
                <a:ext uri="{FF2B5EF4-FFF2-40B4-BE49-F238E27FC236}">
                  <a16:creationId xmlns:a16="http://schemas.microsoft.com/office/drawing/2014/main" id="{787FF9F4-D255-4EB9-BA2B-53DA3F3B89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6" y="2662"/>
              <a:ext cx="906" cy="3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en-US" altLang="zh-CN" sz="1400" b="1" i="0">
                  <a:solidFill>
                    <a:srgbClr val="A4001B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华文楷体" pitchFamily="2" charset="-122"/>
                </a:rPr>
                <a:t>C</a:t>
              </a:r>
              <a:r>
                <a:rPr lang="zh-CN" altLang="en-US" sz="1400" b="1" i="0">
                  <a:solidFill>
                    <a:srgbClr val="A4001B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华文楷体" pitchFamily="2" charset="-122"/>
                </a:rPr>
                <a:t>部门数据</a:t>
              </a:r>
            </a:p>
          </p:txBody>
        </p:sp>
        <p:sp>
          <p:nvSpPr>
            <p:cNvPr id="771127" name="Rectangle 55">
              <a:extLst>
                <a:ext uri="{FF2B5EF4-FFF2-40B4-BE49-F238E27FC236}">
                  <a16:creationId xmlns:a16="http://schemas.microsoft.com/office/drawing/2014/main" id="{F2E1E30B-C43D-4A8C-9745-288402E01B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36" y="1239"/>
              <a:ext cx="908" cy="3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en-US" altLang="zh-CN" sz="1400" b="1" i="0">
                  <a:solidFill>
                    <a:srgbClr val="A4001B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华文楷体" pitchFamily="2" charset="-122"/>
                </a:rPr>
                <a:t>A</a:t>
              </a:r>
              <a:r>
                <a:rPr lang="zh-CN" altLang="en-US" sz="1400" b="1" i="0">
                  <a:solidFill>
                    <a:srgbClr val="A4001B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华文楷体" pitchFamily="2" charset="-122"/>
                </a:rPr>
                <a:t>部门数据</a:t>
              </a:r>
            </a:p>
          </p:txBody>
        </p:sp>
        <p:sp>
          <p:nvSpPr>
            <p:cNvPr id="771128" name="Rectangle 56">
              <a:extLst>
                <a:ext uri="{FF2B5EF4-FFF2-40B4-BE49-F238E27FC236}">
                  <a16:creationId xmlns:a16="http://schemas.microsoft.com/office/drawing/2014/main" id="{D5AAEC33-5DEF-4DBE-97E0-91618462A2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2" y="2003"/>
              <a:ext cx="905" cy="3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en-US" altLang="zh-CN" sz="1400" b="1" i="0">
                  <a:solidFill>
                    <a:srgbClr val="A4001B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华文楷体" pitchFamily="2" charset="-122"/>
                </a:rPr>
                <a:t>B</a:t>
              </a:r>
              <a:r>
                <a:rPr lang="zh-CN" altLang="en-US" sz="1400" b="1" i="0">
                  <a:solidFill>
                    <a:srgbClr val="A4001B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华文楷体" pitchFamily="2" charset="-122"/>
                </a:rPr>
                <a:t>部门数据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日期占位符 3">
            <a:extLst>
              <a:ext uri="{FF2B5EF4-FFF2-40B4-BE49-F238E27FC236}">
                <a16:creationId xmlns:a16="http://schemas.microsoft.com/office/drawing/2014/main" id="{9927D637-6BF4-42F5-B069-50FDAF20B5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28EFDD-CF48-43A4-A84C-34DDEF8698BE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pic>
        <p:nvPicPr>
          <p:cNvPr id="7171" name="Picture 23" descr="Circular-Field">
            <a:extLst>
              <a:ext uri="{FF2B5EF4-FFF2-40B4-BE49-F238E27FC236}">
                <a16:creationId xmlns:a16="http://schemas.microsoft.com/office/drawing/2014/main" id="{E4B2C962-AC6C-48EE-8B95-68BA3E6E0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1503363"/>
            <a:ext cx="8477250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>
            <a:extLst>
              <a:ext uri="{FF2B5EF4-FFF2-40B4-BE49-F238E27FC236}">
                <a16:creationId xmlns:a16="http://schemas.microsoft.com/office/drawing/2014/main" id="{520B955D-56A2-4FD1-865E-7EF9CBB64C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虚拟局域网概述</a:t>
            </a:r>
          </a:p>
        </p:txBody>
      </p:sp>
      <p:sp>
        <p:nvSpPr>
          <p:cNvPr id="7173" name="Rectangle 4">
            <a:extLst>
              <a:ext uri="{FF2B5EF4-FFF2-40B4-BE49-F238E27FC236}">
                <a16:creationId xmlns:a16="http://schemas.microsoft.com/office/drawing/2014/main" id="{3DB84EDB-AB5F-4AC0-9EDB-7D12D70DB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2750" y="1347788"/>
            <a:ext cx="8407400" cy="5270500"/>
          </a:xfrm>
        </p:spPr>
        <p:txBody>
          <a:bodyPr/>
          <a:lstStyle/>
          <a:p>
            <a:pPr eaLnBrk="1" hangingPunct="1">
              <a:spcAft>
                <a:spcPct val="80000"/>
              </a:spcAft>
            </a:pPr>
            <a:r>
              <a:rPr lang="zh-CN" altLang="en-US"/>
              <a:t>传统解决方法</a:t>
            </a:r>
            <a:r>
              <a:rPr lang="en-US" altLang="zh-CN"/>
              <a:t>-</a:t>
            </a:r>
            <a:r>
              <a:rPr lang="zh-CN" altLang="en-US"/>
              <a:t>利用路由器划分子网</a:t>
            </a:r>
          </a:p>
          <a:p>
            <a:pPr lvl="1" eaLnBrk="1" hangingPunct="1">
              <a:spcAft>
                <a:spcPct val="80000"/>
              </a:spcAft>
            </a:pPr>
            <a:endParaRPr lang="zh-CN" altLang="en-US" sz="3200"/>
          </a:p>
          <a:p>
            <a:pPr lvl="1" eaLnBrk="1" hangingPunct="1">
              <a:spcAft>
                <a:spcPct val="80000"/>
              </a:spcAft>
            </a:pPr>
            <a:endParaRPr lang="zh-CN" altLang="en-US" sz="3200"/>
          </a:p>
          <a:p>
            <a:pPr lvl="1" eaLnBrk="1" hangingPunct="1">
              <a:spcAft>
                <a:spcPct val="80000"/>
              </a:spcAft>
            </a:pPr>
            <a:endParaRPr lang="zh-CN" altLang="en-US" sz="3200"/>
          </a:p>
          <a:p>
            <a:pPr lvl="1" eaLnBrk="1" hangingPunct="1">
              <a:spcAft>
                <a:spcPct val="80000"/>
              </a:spcAft>
            </a:pPr>
            <a:endParaRPr lang="zh-CN" altLang="en-US" sz="3200"/>
          </a:p>
          <a:p>
            <a:pPr lvl="1" eaLnBrk="1" hangingPunct="1">
              <a:spcAft>
                <a:spcPct val="80000"/>
              </a:spcAft>
            </a:pPr>
            <a:endParaRPr lang="zh-CN" altLang="en-US" sz="3200"/>
          </a:p>
          <a:p>
            <a:pPr lvl="1" eaLnBrk="1" hangingPunct="1">
              <a:spcAft>
                <a:spcPct val="80000"/>
              </a:spcAft>
              <a:buFont typeface="Wingdings" panose="05000000000000000000" pitchFamily="2" charset="2"/>
              <a:buNone/>
            </a:pPr>
            <a:endParaRPr lang="en-US" altLang="zh-CN" sz="3200"/>
          </a:p>
        </p:txBody>
      </p:sp>
      <p:grpSp>
        <p:nvGrpSpPr>
          <p:cNvPr id="7174" name="Group 5">
            <a:extLst>
              <a:ext uri="{FF2B5EF4-FFF2-40B4-BE49-F238E27FC236}">
                <a16:creationId xmlns:a16="http://schemas.microsoft.com/office/drawing/2014/main" id="{3779E827-021F-4D7F-B5EA-D1D468607DF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6950" y="1949450"/>
            <a:ext cx="6959600" cy="4670425"/>
            <a:chOff x="612" y="1058"/>
            <a:chExt cx="4331" cy="2907"/>
          </a:xfrm>
        </p:grpSpPr>
        <p:grpSp>
          <p:nvGrpSpPr>
            <p:cNvPr id="3" name="Group 6">
              <a:extLst>
                <a:ext uri="{FF2B5EF4-FFF2-40B4-BE49-F238E27FC236}">
                  <a16:creationId xmlns:a16="http://schemas.microsoft.com/office/drawing/2014/main" id="{ADBEA6C2-A5C3-4C67-AD59-D8677A01A60C}"/>
                </a:ext>
              </a:extLst>
            </p:cNvPr>
            <p:cNvGrpSpPr/>
            <p:nvPr/>
          </p:nvGrpSpPr>
          <p:grpSpPr>
            <a:xfrm>
              <a:off x="2460" y="2752"/>
              <a:ext cx="1814" cy="604"/>
              <a:chOff x="2831131" y="1864958"/>
              <a:chExt cx="3493470" cy="3493470"/>
            </a:xfrm>
            <a:gradFill flip="none" rotWithShape="1">
              <a:gsLst>
                <a:gs pos="0">
                  <a:schemeClr val="accent2">
                    <a:lumMod val="50000"/>
                    <a:alpha val="80000"/>
                  </a:schemeClr>
                </a:gs>
                <a:gs pos="100000">
                  <a:schemeClr val="accent2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2A28DC4-C9ED-4512-8D9E-766D89512FD5}"/>
                  </a:ext>
                </a:extLst>
              </p:cNvPr>
              <p:cNvSpPr/>
              <p:nvPr/>
            </p:nvSpPr>
            <p:spPr bwMode="auto">
              <a:xfrm>
                <a:off x="2831131" y="1864958"/>
                <a:ext cx="3493470" cy="3493470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 i="0" dirty="0">
                  <a:latin typeface="+mn-lt"/>
                  <a:ea typeface="+mn-ea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9683C30-26F0-4345-A8CB-3184C7C8644A}"/>
                  </a:ext>
                </a:extLst>
              </p:cNvPr>
              <p:cNvSpPr/>
              <p:nvPr/>
            </p:nvSpPr>
            <p:spPr bwMode="auto">
              <a:xfrm>
                <a:off x="3066566" y="2100393"/>
                <a:ext cx="3022600" cy="3022600"/>
              </a:xfrm>
              <a:prstGeom prst="ellipse">
                <a:avLst/>
              </a:prstGeom>
              <a:grpFill/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0" algn="ctr" rotWithShape="0">
                  <a:prstClr val="black">
                    <a:alpha val="10000"/>
                  </a:prst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3600" i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360DD03-0AF7-4F96-8E9E-545EC9289F26}"/>
                </a:ext>
              </a:extLst>
            </p:cNvPr>
            <p:cNvGrpSpPr/>
            <p:nvPr/>
          </p:nvGrpSpPr>
          <p:grpSpPr>
            <a:xfrm>
              <a:off x="2415" y="1897"/>
              <a:ext cx="1815" cy="604"/>
              <a:chOff x="2831131" y="1864958"/>
              <a:chExt cx="3493470" cy="3493470"/>
            </a:xfrm>
            <a:gradFill>
              <a:gsLst>
                <a:gs pos="18000">
                  <a:srgbClr val="FFC000">
                    <a:alpha val="80000"/>
                  </a:srgbClr>
                </a:gs>
                <a:gs pos="100000">
                  <a:srgbClr val="FFFFA3">
                    <a:alpha val="80000"/>
                  </a:srgbClr>
                </a:gs>
              </a:gsLst>
              <a:path path="circle">
                <a:fillToRect l="50000" t="50000" r="50000" b="50000"/>
              </a:path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Oval 13">
                <a:extLst>
                  <a:ext uri="{FF2B5EF4-FFF2-40B4-BE49-F238E27FC236}">
                    <a16:creationId xmlns:a16="http://schemas.microsoft.com/office/drawing/2014/main" id="{FC09E0B8-67AD-460E-9C11-FD0DFC209D8A}"/>
                  </a:ext>
                </a:extLst>
              </p:cNvPr>
              <p:cNvSpPr/>
              <p:nvPr/>
            </p:nvSpPr>
            <p:spPr bwMode="auto">
              <a:xfrm>
                <a:off x="2831131" y="1864958"/>
                <a:ext cx="3493470" cy="3493470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 i="0" dirty="0">
                  <a:latin typeface="+mn-lt"/>
                  <a:ea typeface="+mn-ea"/>
                </a:endParaRPr>
              </a:p>
            </p:txBody>
          </p:sp>
          <p:sp>
            <p:nvSpPr>
              <p:cNvPr id="5" name="Oval 14">
                <a:extLst>
                  <a:ext uri="{FF2B5EF4-FFF2-40B4-BE49-F238E27FC236}">
                    <a16:creationId xmlns:a16="http://schemas.microsoft.com/office/drawing/2014/main" id="{DDB0F59E-2407-4C15-A750-DCEA957D94B2}"/>
                  </a:ext>
                </a:extLst>
              </p:cNvPr>
              <p:cNvSpPr/>
              <p:nvPr/>
            </p:nvSpPr>
            <p:spPr bwMode="auto">
              <a:xfrm>
                <a:off x="3066566" y="2100393"/>
                <a:ext cx="3022600" cy="3022600"/>
              </a:xfrm>
              <a:prstGeom prst="ellipse">
                <a:avLst/>
              </a:prstGeom>
              <a:grpFill/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0" algn="ctr" rotWithShape="0">
                  <a:prstClr val="black">
                    <a:alpha val="10000"/>
                  </a:prst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3600" i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" name="Group 6">
              <a:extLst>
                <a:ext uri="{FF2B5EF4-FFF2-40B4-BE49-F238E27FC236}">
                  <a16:creationId xmlns:a16="http://schemas.microsoft.com/office/drawing/2014/main" id="{EC034D47-253B-402F-A5B6-8ED6B48C1879}"/>
                </a:ext>
              </a:extLst>
            </p:cNvPr>
            <p:cNvGrpSpPr/>
            <p:nvPr/>
          </p:nvGrpSpPr>
          <p:grpSpPr>
            <a:xfrm>
              <a:off x="2415" y="1067"/>
              <a:ext cx="1815" cy="604"/>
              <a:chOff x="2831131" y="1864958"/>
              <a:chExt cx="3493470" cy="3493470"/>
            </a:xfrm>
            <a:gradFill flip="none" rotWithShape="1">
              <a:gsLst>
                <a:gs pos="18000">
                  <a:srgbClr val="00B050">
                    <a:alpha val="80000"/>
                  </a:srgbClr>
                </a:gs>
                <a:gs pos="100000">
                  <a:srgbClr val="CCFF99">
                    <a:alpha val="8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Oval 13">
                <a:extLst>
                  <a:ext uri="{FF2B5EF4-FFF2-40B4-BE49-F238E27FC236}">
                    <a16:creationId xmlns:a16="http://schemas.microsoft.com/office/drawing/2014/main" id="{6ACDDE38-4CC8-4679-95F2-8EFDB48A2EAC}"/>
                  </a:ext>
                </a:extLst>
              </p:cNvPr>
              <p:cNvSpPr/>
              <p:nvPr/>
            </p:nvSpPr>
            <p:spPr bwMode="auto">
              <a:xfrm>
                <a:off x="2831131" y="1864958"/>
                <a:ext cx="3493470" cy="3493470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 i="0" dirty="0">
                  <a:latin typeface="Segoe Black" pitchFamily="34" charset="0"/>
                  <a:ea typeface="+mn-ea"/>
                </a:endParaRPr>
              </a:p>
            </p:txBody>
          </p:sp>
          <p:sp>
            <p:nvSpPr>
              <p:cNvPr id="8" name="Oval 14">
                <a:extLst>
                  <a:ext uri="{FF2B5EF4-FFF2-40B4-BE49-F238E27FC236}">
                    <a16:creationId xmlns:a16="http://schemas.microsoft.com/office/drawing/2014/main" id="{A7DB7C14-E1B2-4F14-A4DF-CB4F6F2F9399}"/>
                  </a:ext>
                </a:extLst>
              </p:cNvPr>
              <p:cNvSpPr/>
              <p:nvPr/>
            </p:nvSpPr>
            <p:spPr bwMode="auto">
              <a:xfrm>
                <a:off x="3066566" y="2100393"/>
                <a:ext cx="3022600" cy="3022600"/>
              </a:xfrm>
              <a:prstGeom prst="ellipse">
                <a:avLst/>
              </a:prstGeom>
              <a:grpFill/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0" algn="ctr" rotWithShape="0">
                  <a:prstClr val="black">
                    <a:alpha val="10000"/>
                  </a:prst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3600" i="0" dirty="0">
                  <a:latin typeface="Segoe Black" pitchFamily="34" charset="0"/>
                  <a:ea typeface="+mn-ea"/>
                </a:endParaRPr>
              </a:p>
            </p:txBody>
          </p:sp>
        </p:grpSp>
        <p:pic>
          <p:nvPicPr>
            <p:cNvPr id="7178" name="Picture 30" descr="低端路由器">
              <a:extLst>
                <a:ext uri="{FF2B5EF4-FFF2-40B4-BE49-F238E27FC236}">
                  <a16:creationId xmlns:a16="http://schemas.microsoft.com/office/drawing/2014/main" id="{8397F758-F291-4AF7-878A-5F3525B9C6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2205"/>
              <a:ext cx="574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179" name="Group 10">
              <a:extLst>
                <a:ext uri="{FF2B5EF4-FFF2-40B4-BE49-F238E27FC236}">
                  <a16:creationId xmlns:a16="http://schemas.microsoft.com/office/drawing/2014/main" id="{35DBC1D2-8F04-4AD5-AA20-637F280539A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01" y="1127"/>
              <a:ext cx="2304" cy="726"/>
              <a:chOff x="1801" y="1162"/>
              <a:chExt cx="2304" cy="726"/>
            </a:xfrm>
          </p:grpSpPr>
          <p:pic>
            <p:nvPicPr>
              <p:cNvPr id="7205" name="Picture 11" descr="PC">
                <a:extLst>
                  <a:ext uri="{FF2B5EF4-FFF2-40B4-BE49-F238E27FC236}">
                    <a16:creationId xmlns:a16="http://schemas.microsoft.com/office/drawing/2014/main" id="{E23AF3A1-F588-4113-9CEE-04FC850452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2" y="1162"/>
                <a:ext cx="397" cy="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06" name="Picture 12" descr="PC">
                <a:extLst>
                  <a:ext uri="{FF2B5EF4-FFF2-40B4-BE49-F238E27FC236}">
                    <a16:creationId xmlns:a16="http://schemas.microsoft.com/office/drawing/2014/main" id="{C3BD4E20-4BB2-49DA-91F9-5C7B10CA78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8" y="1207"/>
                <a:ext cx="397" cy="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07" name="Picture 13" descr="PC">
                <a:extLst>
                  <a:ext uri="{FF2B5EF4-FFF2-40B4-BE49-F238E27FC236}">
                    <a16:creationId xmlns:a16="http://schemas.microsoft.com/office/drawing/2014/main" id="{218863A4-0C6B-4DD7-BBF5-FDA2DE6A32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8" y="1207"/>
                <a:ext cx="397" cy="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7208" name="AutoShape 14">
                <a:extLst>
                  <a:ext uri="{FF2B5EF4-FFF2-40B4-BE49-F238E27FC236}">
                    <a16:creationId xmlns:a16="http://schemas.microsoft.com/office/drawing/2014/main" id="{17D3CB9A-5B7C-49CF-848E-F6BE7B48D4B5}"/>
                  </a:ext>
                </a:extLst>
              </p:cNvPr>
              <p:cNvCxnSpPr>
                <a:cxnSpLocks noChangeAspect="1" noChangeShapeType="1"/>
              </p:cNvCxnSpPr>
              <p:nvPr/>
            </p:nvCxnSpPr>
            <p:spPr bwMode="auto">
              <a:xfrm flipV="1">
                <a:off x="2109" y="1525"/>
                <a:ext cx="662" cy="101"/>
              </a:xfrm>
              <a:prstGeom prst="bentConnector2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9" name="AutoShape 15">
                <a:extLst>
                  <a:ext uri="{FF2B5EF4-FFF2-40B4-BE49-F238E27FC236}">
                    <a16:creationId xmlns:a16="http://schemas.microsoft.com/office/drawing/2014/main" id="{4BCD7E2B-C3AB-419A-B724-A9F78C117665}"/>
                  </a:ext>
                </a:extLst>
              </p:cNvPr>
              <p:cNvCxnSpPr>
                <a:cxnSpLocks noChangeAspect="1" noChangeShapeType="1"/>
              </p:cNvCxnSpPr>
              <p:nvPr/>
            </p:nvCxnSpPr>
            <p:spPr bwMode="auto">
              <a:xfrm flipV="1">
                <a:off x="2109" y="1570"/>
                <a:ext cx="1208" cy="101"/>
              </a:xfrm>
              <a:prstGeom prst="bentConnector2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10" name="AutoShape 16">
                <a:extLst>
                  <a:ext uri="{FF2B5EF4-FFF2-40B4-BE49-F238E27FC236}">
                    <a16:creationId xmlns:a16="http://schemas.microsoft.com/office/drawing/2014/main" id="{A7505FDD-16BE-46C7-B524-50FB799BF7A5}"/>
                  </a:ext>
                </a:extLst>
              </p:cNvPr>
              <p:cNvCxnSpPr>
                <a:cxnSpLocks noChangeAspect="1" noChangeShapeType="1"/>
              </p:cNvCxnSpPr>
              <p:nvPr/>
            </p:nvCxnSpPr>
            <p:spPr bwMode="auto">
              <a:xfrm flipV="1">
                <a:off x="2109" y="1525"/>
                <a:ext cx="1672" cy="192"/>
              </a:xfrm>
              <a:prstGeom prst="bentConnector2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pic>
            <p:nvPicPr>
              <p:cNvPr id="7211" name="Picture 17" descr="二层交换机">
                <a:extLst>
                  <a:ext uri="{FF2B5EF4-FFF2-40B4-BE49-F238E27FC236}">
                    <a16:creationId xmlns:a16="http://schemas.microsoft.com/office/drawing/2014/main" id="{64292A92-F820-49FA-B466-09892F6350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1" y="1456"/>
                <a:ext cx="580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180" name="Group 18">
              <a:extLst>
                <a:ext uri="{FF2B5EF4-FFF2-40B4-BE49-F238E27FC236}">
                  <a16:creationId xmlns:a16="http://schemas.microsoft.com/office/drawing/2014/main" id="{77942602-8F5D-4384-A36E-938E7145796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01" y="1940"/>
              <a:ext cx="2304" cy="726"/>
              <a:chOff x="1801" y="1162"/>
              <a:chExt cx="2304" cy="726"/>
            </a:xfrm>
          </p:grpSpPr>
          <p:pic>
            <p:nvPicPr>
              <p:cNvPr id="7198" name="Picture 19" descr="PC">
                <a:extLst>
                  <a:ext uri="{FF2B5EF4-FFF2-40B4-BE49-F238E27FC236}">
                    <a16:creationId xmlns:a16="http://schemas.microsoft.com/office/drawing/2014/main" id="{58A48C42-4C75-450E-9C3C-1CC5312B27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2" y="1162"/>
                <a:ext cx="397" cy="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99" name="Picture 20" descr="PC">
                <a:extLst>
                  <a:ext uri="{FF2B5EF4-FFF2-40B4-BE49-F238E27FC236}">
                    <a16:creationId xmlns:a16="http://schemas.microsoft.com/office/drawing/2014/main" id="{7DABE3C6-782A-4516-917A-67C1E3DF85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8" y="1207"/>
                <a:ext cx="397" cy="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00" name="Picture 21" descr="PC">
                <a:extLst>
                  <a:ext uri="{FF2B5EF4-FFF2-40B4-BE49-F238E27FC236}">
                    <a16:creationId xmlns:a16="http://schemas.microsoft.com/office/drawing/2014/main" id="{F6961003-42E8-4AE0-A8E9-178E898C93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8" y="1207"/>
                <a:ext cx="397" cy="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7201" name="AutoShape 22">
                <a:extLst>
                  <a:ext uri="{FF2B5EF4-FFF2-40B4-BE49-F238E27FC236}">
                    <a16:creationId xmlns:a16="http://schemas.microsoft.com/office/drawing/2014/main" id="{14FE1895-68B4-4FFE-9065-6E5A57481766}"/>
                  </a:ext>
                </a:extLst>
              </p:cNvPr>
              <p:cNvCxnSpPr>
                <a:cxnSpLocks noChangeAspect="1" noChangeShapeType="1"/>
              </p:cNvCxnSpPr>
              <p:nvPr/>
            </p:nvCxnSpPr>
            <p:spPr bwMode="auto">
              <a:xfrm flipV="1">
                <a:off x="2109" y="1525"/>
                <a:ext cx="662" cy="101"/>
              </a:xfrm>
              <a:prstGeom prst="bentConnector2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2" name="AutoShape 23">
                <a:extLst>
                  <a:ext uri="{FF2B5EF4-FFF2-40B4-BE49-F238E27FC236}">
                    <a16:creationId xmlns:a16="http://schemas.microsoft.com/office/drawing/2014/main" id="{C52F3FBC-DA7E-4A63-B9E8-E995772CC091}"/>
                  </a:ext>
                </a:extLst>
              </p:cNvPr>
              <p:cNvCxnSpPr>
                <a:cxnSpLocks noChangeAspect="1" noChangeShapeType="1"/>
              </p:cNvCxnSpPr>
              <p:nvPr/>
            </p:nvCxnSpPr>
            <p:spPr bwMode="auto">
              <a:xfrm flipV="1">
                <a:off x="2109" y="1570"/>
                <a:ext cx="1208" cy="101"/>
              </a:xfrm>
              <a:prstGeom prst="bentConnector2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3" name="AutoShape 24">
                <a:extLst>
                  <a:ext uri="{FF2B5EF4-FFF2-40B4-BE49-F238E27FC236}">
                    <a16:creationId xmlns:a16="http://schemas.microsoft.com/office/drawing/2014/main" id="{E0537567-3527-4014-92C6-3B1C93425835}"/>
                  </a:ext>
                </a:extLst>
              </p:cNvPr>
              <p:cNvCxnSpPr>
                <a:cxnSpLocks noChangeAspect="1" noChangeShapeType="1"/>
              </p:cNvCxnSpPr>
              <p:nvPr/>
            </p:nvCxnSpPr>
            <p:spPr bwMode="auto">
              <a:xfrm flipV="1">
                <a:off x="2109" y="1525"/>
                <a:ext cx="1672" cy="192"/>
              </a:xfrm>
              <a:prstGeom prst="bentConnector2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pic>
            <p:nvPicPr>
              <p:cNvPr id="7204" name="Picture 25" descr="二层交换机">
                <a:extLst>
                  <a:ext uri="{FF2B5EF4-FFF2-40B4-BE49-F238E27FC236}">
                    <a16:creationId xmlns:a16="http://schemas.microsoft.com/office/drawing/2014/main" id="{8E66F7C4-7EF9-4D15-8AD5-7E51EDF945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1" y="1456"/>
                <a:ext cx="580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7181" name="AutoShape 26">
              <a:extLst>
                <a:ext uri="{FF2B5EF4-FFF2-40B4-BE49-F238E27FC236}">
                  <a16:creationId xmlns:a16="http://schemas.microsoft.com/office/drawing/2014/main" id="{03F22204-4068-4E80-AB90-EFF3979B2383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rot="10800000" flipV="1">
              <a:off x="1200" y="1609"/>
              <a:ext cx="589" cy="771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2" name="AutoShape 27">
              <a:extLst>
                <a:ext uri="{FF2B5EF4-FFF2-40B4-BE49-F238E27FC236}">
                  <a16:creationId xmlns:a16="http://schemas.microsoft.com/office/drawing/2014/main" id="{8272E18E-FBC3-437C-8052-1C0B844BE18D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1202" y="2432"/>
              <a:ext cx="615" cy="7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28">
              <a:extLst>
                <a:ext uri="{FF2B5EF4-FFF2-40B4-BE49-F238E27FC236}">
                  <a16:creationId xmlns:a16="http://schemas.microsoft.com/office/drawing/2014/main" id="{B4F844CA-3809-4F81-9E05-5E2A2CBE42DF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rot="10800000">
              <a:off x="1200" y="2487"/>
              <a:ext cx="725" cy="852"/>
            </a:xfrm>
            <a:prstGeom prst="bentConnector3">
              <a:avLst>
                <a:gd name="adj1" fmla="val 59917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184" name="Group 29">
              <a:extLst>
                <a:ext uri="{FF2B5EF4-FFF2-40B4-BE49-F238E27FC236}">
                  <a16:creationId xmlns:a16="http://schemas.microsoft.com/office/drawing/2014/main" id="{FC8F5125-EDCC-4620-A597-44CA4B3903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12" y="2816"/>
              <a:ext cx="2304" cy="726"/>
              <a:chOff x="1801" y="1162"/>
              <a:chExt cx="2304" cy="726"/>
            </a:xfrm>
          </p:grpSpPr>
          <p:pic>
            <p:nvPicPr>
              <p:cNvPr id="7191" name="Picture 30" descr="PC">
                <a:extLst>
                  <a:ext uri="{FF2B5EF4-FFF2-40B4-BE49-F238E27FC236}">
                    <a16:creationId xmlns:a16="http://schemas.microsoft.com/office/drawing/2014/main" id="{8A0C4DB9-D401-4A50-98B6-054C5BC786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2" y="1162"/>
                <a:ext cx="397" cy="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92" name="Picture 31" descr="PC">
                <a:extLst>
                  <a:ext uri="{FF2B5EF4-FFF2-40B4-BE49-F238E27FC236}">
                    <a16:creationId xmlns:a16="http://schemas.microsoft.com/office/drawing/2014/main" id="{FBA2174D-D14A-4382-84A4-D3B8F819E5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8" y="1207"/>
                <a:ext cx="397" cy="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93" name="Picture 32" descr="PC">
                <a:extLst>
                  <a:ext uri="{FF2B5EF4-FFF2-40B4-BE49-F238E27FC236}">
                    <a16:creationId xmlns:a16="http://schemas.microsoft.com/office/drawing/2014/main" id="{D5E5BEE4-313C-466C-9B6B-5ED551F409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8" y="1207"/>
                <a:ext cx="397" cy="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7194" name="AutoShape 33">
                <a:extLst>
                  <a:ext uri="{FF2B5EF4-FFF2-40B4-BE49-F238E27FC236}">
                    <a16:creationId xmlns:a16="http://schemas.microsoft.com/office/drawing/2014/main" id="{60EC1856-50D7-44AA-A349-2B461E1A5BB6}"/>
                  </a:ext>
                </a:extLst>
              </p:cNvPr>
              <p:cNvCxnSpPr>
                <a:cxnSpLocks noChangeAspect="1" noChangeShapeType="1"/>
              </p:cNvCxnSpPr>
              <p:nvPr/>
            </p:nvCxnSpPr>
            <p:spPr bwMode="auto">
              <a:xfrm flipV="1">
                <a:off x="2109" y="1525"/>
                <a:ext cx="662" cy="101"/>
              </a:xfrm>
              <a:prstGeom prst="bentConnector2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5" name="AutoShape 34">
                <a:extLst>
                  <a:ext uri="{FF2B5EF4-FFF2-40B4-BE49-F238E27FC236}">
                    <a16:creationId xmlns:a16="http://schemas.microsoft.com/office/drawing/2014/main" id="{09591C5A-E77F-432C-BBFE-BEC1648F7596}"/>
                  </a:ext>
                </a:extLst>
              </p:cNvPr>
              <p:cNvCxnSpPr>
                <a:cxnSpLocks noChangeAspect="1" noChangeShapeType="1"/>
              </p:cNvCxnSpPr>
              <p:nvPr/>
            </p:nvCxnSpPr>
            <p:spPr bwMode="auto">
              <a:xfrm flipV="1">
                <a:off x="2109" y="1570"/>
                <a:ext cx="1208" cy="101"/>
              </a:xfrm>
              <a:prstGeom prst="bentConnector2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6" name="AutoShape 35">
                <a:extLst>
                  <a:ext uri="{FF2B5EF4-FFF2-40B4-BE49-F238E27FC236}">
                    <a16:creationId xmlns:a16="http://schemas.microsoft.com/office/drawing/2014/main" id="{260ABC43-72AA-423A-8D7D-3DB83C7DA7A5}"/>
                  </a:ext>
                </a:extLst>
              </p:cNvPr>
              <p:cNvCxnSpPr>
                <a:cxnSpLocks noChangeAspect="1" noChangeShapeType="1"/>
              </p:cNvCxnSpPr>
              <p:nvPr/>
            </p:nvCxnSpPr>
            <p:spPr bwMode="auto">
              <a:xfrm flipV="1">
                <a:off x="2109" y="1525"/>
                <a:ext cx="1672" cy="192"/>
              </a:xfrm>
              <a:prstGeom prst="bentConnector2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pic>
            <p:nvPicPr>
              <p:cNvPr id="7197" name="Picture 36" descr="二层交换机">
                <a:extLst>
                  <a:ext uri="{FF2B5EF4-FFF2-40B4-BE49-F238E27FC236}">
                    <a16:creationId xmlns:a16="http://schemas.microsoft.com/office/drawing/2014/main" id="{BE0D57F8-A7AC-4CBD-B9FD-B7647A4FC7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1" y="1456"/>
                <a:ext cx="580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185" name="Line 37">
              <a:extLst>
                <a:ext uri="{FF2B5EF4-FFF2-40B4-BE49-F238E27FC236}">
                  <a16:creationId xmlns:a16="http://schemas.microsoft.com/office/drawing/2014/main" id="{77F9C60D-0A68-49E5-B4D8-2C006A8669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30" y="1860"/>
              <a:ext cx="3901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86" name="Line 38">
              <a:extLst>
                <a:ext uri="{FF2B5EF4-FFF2-40B4-BE49-F238E27FC236}">
                  <a16:creationId xmlns:a16="http://schemas.microsoft.com/office/drawing/2014/main" id="{CD548692-59C3-4850-8F2A-9F4A38B91BB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30" y="2736"/>
              <a:ext cx="3901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87" name="Rectangle 15">
              <a:extLst>
                <a:ext uri="{FF2B5EF4-FFF2-40B4-BE49-F238E27FC236}">
                  <a16:creationId xmlns:a16="http://schemas.microsoft.com/office/drawing/2014/main" id="{353CF279-5659-4402-B7A4-6BB3CD535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" y="1595"/>
              <a:ext cx="589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defTabSz="911225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11225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11225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11225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11225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ts val="1200"/>
                </a:spcBef>
                <a:buClr>
                  <a:srgbClr val="FFEB1B"/>
                </a:buClr>
                <a:buSzPct val="100000"/>
              </a:pPr>
              <a:r>
                <a:rPr lang="zh-CN" altLang="en-US" sz="1600" b="1" i="0">
                  <a:latin typeface="Segoe" charset="0"/>
                  <a:ea typeface="黑体" panose="02010609060101010101" pitchFamily="49" charset="-122"/>
                  <a:sym typeface="Wingdings" panose="05000000000000000000" pitchFamily="2" charset="2"/>
                </a:rPr>
                <a:t>一楼</a:t>
              </a:r>
            </a:p>
          </p:txBody>
        </p:sp>
        <p:sp>
          <p:nvSpPr>
            <p:cNvPr id="7188" name="Rectangle 15">
              <a:extLst>
                <a:ext uri="{FF2B5EF4-FFF2-40B4-BE49-F238E27FC236}">
                  <a16:creationId xmlns:a16="http://schemas.microsoft.com/office/drawing/2014/main" id="{42917C42-3C01-480F-8FCD-954529A0E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275"/>
              <a:ext cx="593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defTabSz="911225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11225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11225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11225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11225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ts val="1200"/>
                </a:spcBef>
                <a:buClr>
                  <a:srgbClr val="FFEB1B"/>
                </a:buClr>
                <a:buSzPct val="100000"/>
              </a:pPr>
              <a:r>
                <a:rPr lang="zh-CN" altLang="en-US" sz="1600" b="1" i="0">
                  <a:latin typeface="Segoe" charset="0"/>
                  <a:ea typeface="黑体" panose="02010609060101010101" pitchFamily="49" charset="-122"/>
                  <a:sym typeface="Wingdings" panose="05000000000000000000" pitchFamily="2" charset="2"/>
                </a:rPr>
                <a:t>二楼</a:t>
              </a:r>
            </a:p>
          </p:txBody>
        </p:sp>
        <p:sp>
          <p:nvSpPr>
            <p:cNvPr id="7189" name="Rectangle 15">
              <a:extLst>
                <a:ext uri="{FF2B5EF4-FFF2-40B4-BE49-F238E27FC236}">
                  <a16:creationId xmlns:a16="http://schemas.microsoft.com/office/drawing/2014/main" id="{FE9BD6EC-D1B8-4F60-BDF5-F513C09D9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3" y="3052"/>
              <a:ext cx="59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defTabSz="911225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11225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11225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11225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11225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ts val="1200"/>
                </a:spcBef>
                <a:buClr>
                  <a:srgbClr val="FFEB1B"/>
                </a:buClr>
                <a:buSzPct val="100000"/>
              </a:pPr>
              <a:r>
                <a:rPr lang="zh-CN" altLang="en-US" sz="1600" b="1" i="0">
                  <a:latin typeface="Segoe" charset="0"/>
                  <a:ea typeface="黑体" panose="02010609060101010101" pitchFamily="49" charset="-122"/>
                  <a:sym typeface="Wingdings" panose="05000000000000000000" pitchFamily="2" charset="2"/>
                </a:rPr>
                <a:t>三楼</a:t>
              </a:r>
            </a:p>
          </p:txBody>
        </p:sp>
        <p:sp>
          <p:nvSpPr>
            <p:cNvPr id="7190" name="Rectangle 15">
              <a:extLst>
                <a:ext uri="{FF2B5EF4-FFF2-40B4-BE49-F238E27FC236}">
                  <a16:creationId xmlns:a16="http://schemas.microsoft.com/office/drawing/2014/main" id="{1B655CA8-97DD-4F71-A4A7-F38C528E6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" y="3808"/>
              <a:ext cx="1814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defTabSz="911225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11225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11225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11225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11225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ts val="1200"/>
                </a:spcBef>
                <a:buClr>
                  <a:srgbClr val="FFEB1B"/>
                </a:buClr>
                <a:buSzPct val="100000"/>
              </a:pPr>
              <a:endParaRPr lang="zh-CN" altLang="zh-CN" sz="1400" b="1" i="0">
                <a:solidFill>
                  <a:srgbClr val="0000FF"/>
                </a:solidFill>
                <a:latin typeface="Segoe" charset="0"/>
                <a:ea typeface="华文中宋" panose="02010600040101010101" pitchFamily="2" charset="-122"/>
                <a:sym typeface="Wingdings" panose="05000000000000000000" pitchFamily="2" charset="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日期占位符 3">
            <a:extLst>
              <a:ext uri="{FF2B5EF4-FFF2-40B4-BE49-F238E27FC236}">
                <a16:creationId xmlns:a16="http://schemas.microsoft.com/office/drawing/2014/main" id="{8BE2B5C1-143F-41D9-98D7-7CB3E90346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28EFDD-CF48-43A4-A84C-34DDEF8698BE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pic>
        <p:nvPicPr>
          <p:cNvPr id="8195" name="Picture 23" descr="Circular-Field">
            <a:extLst>
              <a:ext uri="{FF2B5EF4-FFF2-40B4-BE49-F238E27FC236}">
                <a16:creationId xmlns:a16="http://schemas.microsoft.com/office/drawing/2014/main" id="{8E7361E3-E303-4C67-9A2F-39E58A1D7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1503363"/>
            <a:ext cx="8477250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3">
            <a:extLst>
              <a:ext uri="{FF2B5EF4-FFF2-40B4-BE49-F238E27FC236}">
                <a16:creationId xmlns:a16="http://schemas.microsoft.com/office/drawing/2014/main" id="{F38201F9-4CD9-4FFA-BE40-9DF4C8D10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虚拟局域网概述</a:t>
            </a:r>
          </a:p>
        </p:txBody>
      </p:sp>
      <p:sp>
        <p:nvSpPr>
          <p:cNvPr id="8197" name="Rectangle 4">
            <a:extLst>
              <a:ext uri="{FF2B5EF4-FFF2-40B4-BE49-F238E27FC236}">
                <a16:creationId xmlns:a16="http://schemas.microsoft.com/office/drawing/2014/main" id="{02DD52ED-51CF-4C9E-8661-09F82359AC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2750" y="1347788"/>
            <a:ext cx="8407400" cy="5399087"/>
          </a:xfrm>
        </p:spPr>
        <p:txBody>
          <a:bodyPr/>
          <a:lstStyle/>
          <a:p>
            <a:pPr eaLnBrk="1" hangingPunct="1">
              <a:lnSpc>
                <a:spcPct val="70000"/>
              </a:lnSpc>
              <a:spcAft>
                <a:spcPct val="80000"/>
              </a:spcAft>
            </a:pPr>
            <a:r>
              <a:rPr lang="zh-CN" altLang="en-US"/>
              <a:t>解决方法</a:t>
            </a:r>
            <a:r>
              <a:rPr lang="en-US" altLang="zh-CN"/>
              <a:t>-</a:t>
            </a:r>
            <a:r>
              <a:rPr lang="zh-CN" altLang="en-US"/>
              <a:t>虚拟局域网技术</a:t>
            </a:r>
          </a:p>
          <a:p>
            <a:pPr lvl="1" eaLnBrk="1" hangingPunct="1">
              <a:lnSpc>
                <a:spcPct val="70000"/>
              </a:lnSpc>
              <a:spcAft>
                <a:spcPct val="80000"/>
              </a:spcAft>
            </a:pPr>
            <a:endParaRPr lang="zh-CN" altLang="en-US" sz="3200"/>
          </a:p>
          <a:p>
            <a:pPr lvl="1" eaLnBrk="1" hangingPunct="1">
              <a:lnSpc>
                <a:spcPct val="70000"/>
              </a:lnSpc>
              <a:spcAft>
                <a:spcPct val="80000"/>
              </a:spcAft>
            </a:pPr>
            <a:endParaRPr lang="zh-CN" altLang="en-US" sz="3200"/>
          </a:p>
          <a:p>
            <a:pPr lvl="1" eaLnBrk="1" hangingPunct="1">
              <a:lnSpc>
                <a:spcPct val="70000"/>
              </a:lnSpc>
              <a:spcAft>
                <a:spcPct val="80000"/>
              </a:spcAft>
            </a:pPr>
            <a:endParaRPr lang="zh-CN" altLang="en-US" sz="3200"/>
          </a:p>
          <a:p>
            <a:pPr lvl="1" eaLnBrk="1" hangingPunct="1">
              <a:lnSpc>
                <a:spcPct val="70000"/>
              </a:lnSpc>
              <a:spcAft>
                <a:spcPct val="80000"/>
              </a:spcAft>
            </a:pPr>
            <a:endParaRPr lang="zh-CN" altLang="en-US" sz="3200"/>
          </a:p>
          <a:p>
            <a:pPr lvl="1" eaLnBrk="1" hangingPunct="1">
              <a:lnSpc>
                <a:spcPct val="70000"/>
              </a:lnSpc>
              <a:spcAft>
                <a:spcPct val="80000"/>
              </a:spcAft>
            </a:pPr>
            <a:endParaRPr lang="zh-CN" altLang="en-US" sz="3200"/>
          </a:p>
          <a:p>
            <a:pPr lvl="1" eaLnBrk="1" hangingPunct="1">
              <a:lnSpc>
                <a:spcPct val="70000"/>
              </a:lnSpc>
              <a:spcAft>
                <a:spcPct val="80000"/>
              </a:spcAft>
            </a:pPr>
            <a:endParaRPr lang="zh-CN" altLang="en-US" sz="3200"/>
          </a:p>
          <a:p>
            <a:pPr lvl="1" eaLnBrk="1" hangingPunct="1">
              <a:lnSpc>
                <a:spcPct val="70000"/>
              </a:lnSpc>
              <a:spcAft>
                <a:spcPct val="80000"/>
              </a:spcAft>
            </a:pPr>
            <a:r>
              <a:rPr lang="zh-CN" altLang="en-US" sz="3200"/>
              <a:t>通过</a:t>
            </a:r>
            <a:r>
              <a:rPr lang="en-US" altLang="zh-CN" sz="3200"/>
              <a:t>VLAN</a:t>
            </a:r>
            <a:r>
              <a:rPr lang="zh-CN" altLang="en-US" sz="3200"/>
              <a:t>技术可以分割广播员</a:t>
            </a:r>
          </a:p>
        </p:txBody>
      </p:sp>
      <p:grpSp>
        <p:nvGrpSpPr>
          <p:cNvPr id="8198" name="Group 5">
            <a:extLst>
              <a:ext uri="{FF2B5EF4-FFF2-40B4-BE49-F238E27FC236}">
                <a16:creationId xmlns:a16="http://schemas.microsoft.com/office/drawing/2014/main" id="{03D7D8C7-19D8-4799-8046-96445E2A3F9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71550" y="2076450"/>
            <a:ext cx="6553200" cy="4521200"/>
            <a:chOff x="1189" y="1547"/>
            <a:chExt cx="2598" cy="1792"/>
          </a:xfrm>
        </p:grpSpPr>
        <p:grpSp>
          <p:nvGrpSpPr>
            <p:cNvPr id="8201" name="Group 6">
              <a:extLst>
                <a:ext uri="{FF2B5EF4-FFF2-40B4-BE49-F238E27FC236}">
                  <a16:creationId xmlns:a16="http://schemas.microsoft.com/office/drawing/2014/main" id="{DC431D94-9117-484D-95E5-5FDDA1C7482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89" y="1547"/>
              <a:ext cx="2598" cy="1792"/>
              <a:chOff x="1800" y="1539"/>
              <a:chExt cx="6494" cy="4480"/>
            </a:xfrm>
          </p:grpSpPr>
          <p:sp>
            <p:nvSpPr>
              <p:cNvPr id="8203" name="AutoShape 7">
                <a:extLst>
                  <a:ext uri="{FF2B5EF4-FFF2-40B4-BE49-F238E27FC236}">
                    <a16:creationId xmlns:a16="http://schemas.microsoft.com/office/drawing/2014/main" id="{614E4CAE-AA4D-45B7-9559-57DDBBAD815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800" y="1539"/>
                <a:ext cx="6494" cy="4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8204" name="Group 6">
                <a:extLst>
                  <a:ext uri="{FF2B5EF4-FFF2-40B4-BE49-F238E27FC236}">
                    <a16:creationId xmlns:a16="http://schemas.microsoft.com/office/drawing/2014/main" id="{6FC8DE2E-1E1D-4A26-A687-78574DEC20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9" y="4105"/>
                <a:ext cx="881" cy="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05" name="Group 6">
                <a:extLst>
                  <a:ext uri="{FF2B5EF4-FFF2-40B4-BE49-F238E27FC236}">
                    <a16:creationId xmlns:a16="http://schemas.microsoft.com/office/drawing/2014/main" id="{81643CCD-C321-4026-9427-232DC7AE7E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0" y="4123"/>
                <a:ext cx="879" cy="8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06" name="Group 6">
                <a:extLst>
                  <a:ext uri="{FF2B5EF4-FFF2-40B4-BE49-F238E27FC236}">
                    <a16:creationId xmlns:a16="http://schemas.microsoft.com/office/drawing/2014/main" id="{CA011C48-CDA0-4516-946D-D15EF458C2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8" y="2811"/>
                <a:ext cx="880" cy="8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07" name="Group 6">
                <a:extLst>
                  <a:ext uri="{FF2B5EF4-FFF2-40B4-BE49-F238E27FC236}">
                    <a16:creationId xmlns:a16="http://schemas.microsoft.com/office/drawing/2014/main" id="{D7761D1E-DD3E-4781-8DF5-B871329BCF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0" y="1571"/>
                <a:ext cx="879" cy="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08" name="Group 6">
                <a:extLst>
                  <a:ext uri="{FF2B5EF4-FFF2-40B4-BE49-F238E27FC236}">
                    <a16:creationId xmlns:a16="http://schemas.microsoft.com/office/drawing/2014/main" id="{BE9766D6-B2C1-4A25-ABFE-66796952B9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0" y="1539"/>
                <a:ext cx="877" cy="8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09" name="Group 6">
                <a:extLst>
                  <a:ext uri="{FF2B5EF4-FFF2-40B4-BE49-F238E27FC236}">
                    <a16:creationId xmlns:a16="http://schemas.microsoft.com/office/drawing/2014/main" id="{41CC2086-BC07-4019-AC05-AFAA903E81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5" y="2821"/>
                <a:ext cx="877" cy="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10" name="Group 6">
                <a:extLst>
                  <a:ext uri="{FF2B5EF4-FFF2-40B4-BE49-F238E27FC236}">
                    <a16:creationId xmlns:a16="http://schemas.microsoft.com/office/drawing/2014/main" id="{C06B6244-022F-40A8-A994-DA1021C9EA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1" y="4105"/>
                <a:ext cx="881" cy="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11" name="Group 6">
                <a:extLst>
                  <a:ext uri="{FF2B5EF4-FFF2-40B4-BE49-F238E27FC236}">
                    <a16:creationId xmlns:a16="http://schemas.microsoft.com/office/drawing/2014/main" id="{4723A3BB-32BE-4F83-A999-132983BCE2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9" y="1560"/>
                <a:ext cx="877" cy="8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12" name="Group 6">
                <a:extLst>
                  <a:ext uri="{FF2B5EF4-FFF2-40B4-BE49-F238E27FC236}">
                    <a16:creationId xmlns:a16="http://schemas.microsoft.com/office/drawing/2014/main" id="{ECEF2F1B-EAB1-4157-B798-C25A0ACB68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9" y="2810"/>
                <a:ext cx="881" cy="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213" name="Group 17">
                <a:extLst>
                  <a:ext uri="{FF2B5EF4-FFF2-40B4-BE49-F238E27FC236}">
                    <a16:creationId xmlns:a16="http://schemas.microsoft.com/office/drawing/2014/main" id="{9E2A60A8-9646-440F-AF98-CD3F3DBC369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568" y="1665"/>
                <a:ext cx="3454" cy="1089"/>
                <a:chOff x="1801" y="1162"/>
                <a:chExt cx="2304" cy="726"/>
              </a:xfrm>
            </p:grpSpPr>
            <p:pic>
              <p:nvPicPr>
                <p:cNvPr id="8239" name="Picture 18" descr="PC">
                  <a:extLst>
                    <a:ext uri="{FF2B5EF4-FFF2-40B4-BE49-F238E27FC236}">
                      <a16:creationId xmlns:a16="http://schemas.microsoft.com/office/drawing/2014/main" id="{5A65C6F0-A79F-4645-B89E-4C72914DDBE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62" y="1162"/>
                  <a:ext cx="397" cy="4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240" name="Picture 19" descr="PC">
                  <a:extLst>
                    <a:ext uri="{FF2B5EF4-FFF2-40B4-BE49-F238E27FC236}">
                      <a16:creationId xmlns:a16="http://schemas.microsoft.com/office/drawing/2014/main" id="{23BB3343-2BE8-43A0-9031-1953231465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18" y="1207"/>
                  <a:ext cx="397" cy="4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241" name="Picture 20" descr="PC">
                  <a:extLst>
                    <a:ext uri="{FF2B5EF4-FFF2-40B4-BE49-F238E27FC236}">
                      <a16:creationId xmlns:a16="http://schemas.microsoft.com/office/drawing/2014/main" id="{B60CEFB2-DCEE-416D-B810-3B9A88929A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" y="1207"/>
                  <a:ext cx="397" cy="4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8242" name="AutoShape 21">
                  <a:extLst>
                    <a:ext uri="{FF2B5EF4-FFF2-40B4-BE49-F238E27FC236}">
                      <a16:creationId xmlns:a16="http://schemas.microsoft.com/office/drawing/2014/main" id="{22BEA12E-E8D6-4962-ADA0-9166E32BD7B9}"/>
                    </a:ext>
                  </a:extLst>
                </p:cNvPr>
                <p:cNvCxnSpPr>
                  <a:cxnSpLocks noChangeAspect="1" noChangeShapeType="1"/>
                </p:cNvCxnSpPr>
                <p:nvPr/>
              </p:nvCxnSpPr>
              <p:spPr bwMode="auto">
                <a:xfrm flipV="1">
                  <a:off x="2109" y="1525"/>
                  <a:ext cx="662" cy="101"/>
                </a:xfrm>
                <a:prstGeom prst="bentConnector2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243" name="AutoShape 22">
                  <a:extLst>
                    <a:ext uri="{FF2B5EF4-FFF2-40B4-BE49-F238E27FC236}">
                      <a16:creationId xmlns:a16="http://schemas.microsoft.com/office/drawing/2014/main" id="{D255211F-7A1F-4C11-B7C6-A25886C84227}"/>
                    </a:ext>
                  </a:extLst>
                </p:cNvPr>
                <p:cNvCxnSpPr>
                  <a:cxnSpLocks noChangeAspect="1" noChangeShapeType="1"/>
                </p:cNvCxnSpPr>
                <p:nvPr/>
              </p:nvCxnSpPr>
              <p:spPr bwMode="auto">
                <a:xfrm flipV="1">
                  <a:off x="2109" y="1570"/>
                  <a:ext cx="1208" cy="101"/>
                </a:xfrm>
                <a:prstGeom prst="bentConnector2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244" name="AutoShape 23">
                  <a:extLst>
                    <a:ext uri="{FF2B5EF4-FFF2-40B4-BE49-F238E27FC236}">
                      <a16:creationId xmlns:a16="http://schemas.microsoft.com/office/drawing/2014/main" id="{9B684171-322F-436C-BFB8-1D710A0E6DCC}"/>
                    </a:ext>
                  </a:extLst>
                </p:cNvPr>
                <p:cNvCxnSpPr>
                  <a:cxnSpLocks noChangeAspect="1" noChangeShapeType="1"/>
                </p:cNvCxnSpPr>
                <p:nvPr/>
              </p:nvCxnSpPr>
              <p:spPr bwMode="auto">
                <a:xfrm flipV="1">
                  <a:off x="2109" y="1525"/>
                  <a:ext cx="1672" cy="192"/>
                </a:xfrm>
                <a:prstGeom prst="bentConnector2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pic>
              <p:nvPicPr>
                <p:cNvPr id="8245" name="Picture 24" descr="二层交换机">
                  <a:extLst>
                    <a:ext uri="{FF2B5EF4-FFF2-40B4-BE49-F238E27FC236}">
                      <a16:creationId xmlns:a16="http://schemas.microsoft.com/office/drawing/2014/main" id="{704393E0-D297-4360-AC59-D3971B0DDE4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01" y="1456"/>
                  <a:ext cx="58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8214" name="Group 25">
                <a:extLst>
                  <a:ext uri="{FF2B5EF4-FFF2-40B4-BE49-F238E27FC236}">
                    <a16:creationId xmlns:a16="http://schemas.microsoft.com/office/drawing/2014/main" id="{9B1167C8-066F-4D6D-ACA7-9C3B8BCC2ED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582" y="2900"/>
                <a:ext cx="3455" cy="1089"/>
                <a:chOff x="1801" y="1162"/>
                <a:chExt cx="2304" cy="726"/>
              </a:xfrm>
            </p:grpSpPr>
            <p:pic>
              <p:nvPicPr>
                <p:cNvPr id="8232" name="Picture 26" descr="PC">
                  <a:extLst>
                    <a:ext uri="{FF2B5EF4-FFF2-40B4-BE49-F238E27FC236}">
                      <a16:creationId xmlns:a16="http://schemas.microsoft.com/office/drawing/2014/main" id="{50C36801-5D89-40F3-9A37-B3CFED3830B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62" y="1162"/>
                  <a:ext cx="397" cy="4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233" name="Picture 27" descr="PC">
                  <a:extLst>
                    <a:ext uri="{FF2B5EF4-FFF2-40B4-BE49-F238E27FC236}">
                      <a16:creationId xmlns:a16="http://schemas.microsoft.com/office/drawing/2014/main" id="{99BE1F81-734A-4F3C-A20F-ADE39CD5F1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18" y="1207"/>
                  <a:ext cx="397" cy="4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234" name="Picture 28" descr="PC">
                  <a:extLst>
                    <a:ext uri="{FF2B5EF4-FFF2-40B4-BE49-F238E27FC236}">
                      <a16:creationId xmlns:a16="http://schemas.microsoft.com/office/drawing/2014/main" id="{527CAE89-04AE-4C6E-AC1E-FC30BCDC090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" y="1207"/>
                  <a:ext cx="397" cy="4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8235" name="AutoShape 29">
                  <a:extLst>
                    <a:ext uri="{FF2B5EF4-FFF2-40B4-BE49-F238E27FC236}">
                      <a16:creationId xmlns:a16="http://schemas.microsoft.com/office/drawing/2014/main" id="{5B33EB76-AFBF-4968-A88E-F1618606DA72}"/>
                    </a:ext>
                  </a:extLst>
                </p:cNvPr>
                <p:cNvCxnSpPr>
                  <a:cxnSpLocks noChangeAspect="1" noChangeShapeType="1"/>
                </p:cNvCxnSpPr>
                <p:nvPr/>
              </p:nvCxnSpPr>
              <p:spPr bwMode="auto">
                <a:xfrm flipV="1">
                  <a:off x="2109" y="1525"/>
                  <a:ext cx="662" cy="101"/>
                </a:xfrm>
                <a:prstGeom prst="bentConnector2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236" name="AutoShape 30">
                  <a:extLst>
                    <a:ext uri="{FF2B5EF4-FFF2-40B4-BE49-F238E27FC236}">
                      <a16:creationId xmlns:a16="http://schemas.microsoft.com/office/drawing/2014/main" id="{84CE4455-2023-4123-9723-E3A298150D57}"/>
                    </a:ext>
                  </a:extLst>
                </p:cNvPr>
                <p:cNvCxnSpPr>
                  <a:cxnSpLocks noChangeAspect="1" noChangeShapeType="1"/>
                </p:cNvCxnSpPr>
                <p:nvPr/>
              </p:nvCxnSpPr>
              <p:spPr bwMode="auto">
                <a:xfrm flipV="1">
                  <a:off x="2109" y="1570"/>
                  <a:ext cx="1208" cy="101"/>
                </a:xfrm>
                <a:prstGeom prst="bentConnector2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237" name="AutoShape 31">
                  <a:extLst>
                    <a:ext uri="{FF2B5EF4-FFF2-40B4-BE49-F238E27FC236}">
                      <a16:creationId xmlns:a16="http://schemas.microsoft.com/office/drawing/2014/main" id="{73617FFB-0592-40BC-A0BD-714B33D7DF06}"/>
                    </a:ext>
                  </a:extLst>
                </p:cNvPr>
                <p:cNvCxnSpPr>
                  <a:cxnSpLocks noChangeAspect="1" noChangeShapeType="1"/>
                </p:cNvCxnSpPr>
                <p:nvPr/>
              </p:nvCxnSpPr>
              <p:spPr bwMode="auto">
                <a:xfrm flipV="1">
                  <a:off x="2109" y="1525"/>
                  <a:ext cx="1672" cy="192"/>
                </a:xfrm>
                <a:prstGeom prst="bentConnector2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pic>
              <p:nvPicPr>
                <p:cNvPr id="8238" name="Picture 32" descr="二层交换机">
                  <a:extLst>
                    <a:ext uri="{FF2B5EF4-FFF2-40B4-BE49-F238E27FC236}">
                      <a16:creationId xmlns:a16="http://schemas.microsoft.com/office/drawing/2014/main" id="{CD659ADD-6B14-4CB9-AE62-C041817817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01" y="1456"/>
                  <a:ext cx="58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cxnSp>
            <p:nvCxnSpPr>
              <p:cNvPr id="8215" name="AutoShape 33">
                <a:extLst>
                  <a:ext uri="{FF2B5EF4-FFF2-40B4-BE49-F238E27FC236}">
                    <a16:creationId xmlns:a16="http://schemas.microsoft.com/office/drawing/2014/main" id="{C3E3A357-77E3-4C2B-A661-DCEEA42B0C5E}"/>
                  </a:ext>
                </a:extLst>
              </p:cNvPr>
              <p:cNvCxnSpPr>
                <a:cxnSpLocks noChangeAspect="1" noChangeShapeType="1"/>
              </p:cNvCxnSpPr>
              <p:nvPr/>
            </p:nvCxnSpPr>
            <p:spPr bwMode="auto">
              <a:xfrm rot="10800000" flipV="1">
                <a:off x="2682" y="2404"/>
                <a:ext cx="883" cy="1156"/>
              </a:xfrm>
              <a:prstGeom prst="bentConnector3">
                <a:avLst>
                  <a:gd name="adj1" fmla="val 50000"/>
                </a:avLst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6" name="AutoShape 34">
                <a:extLst>
                  <a:ext uri="{FF2B5EF4-FFF2-40B4-BE49-F238E27FC236}">
                    <a16:creationId xmlns:a16="http://schemas.microsoft.com/office/drawing/2014/main" id="{3AD9DE0E-FA60-476B-90F1-4C4543ADEA57}"/>
                  </a:ext>
                </a:extLst>
              </p:cNvPr>
              <p:cNvCxnSpPr>
                <a:cxnSpLocks noChangeAspect="1" noChangeShapeType="1"/>
              </p:cNvCxnSpPr>
              <p:nvPr/>
            </p:nvCxnSpPr>
            <p:spPr bwMode="auto">
              <a:xfrm>
                <a:off x="2685" y="3638"/>
                <a:ext cx="922" cy="10"/>
              </a:xfrm>
              <a:prstGeom prst="straightConnector1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7" name="AutoShape 35">
                <a:extLst>
                  <a:ext uri="{FF2B5EF4-FFF2-40B4-BE49-F238E27FC236}">
                    <a16:creationId xmlns:a16="http://schemas.microsoft.com/office/drawing/2014/main" id="{59DF970E-79B4-4ACB-B410-3F10C91EA0B9}"/>
                  </a:ext>
                </a:extLst>
              </p:cNvPr>
              <p:cNvCxnSpPr>
                <a:cxnSpLocks noChangeAspect="1" noChangeShapeType="1"/>
              </p:cNvCxnSpPr>
              <p:nvPr/>
            </p:nvCxnSpPr>
            <p:spPr bwMode="auto">
              <a:xfrm rot="10800000">
                <a:off x="2682" y="3720"/>
                <a:ext cx="1087" cy="1279"/>
              </a:xfrm>
              <a:prstGeom prst="bentConnector3">
                <a:avLst>
                  <a:gd name="adj1" fmla="val 59917"/>
                </a:avLst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8218" name="Group 36">
                <a:extLst>
                  <a:ext uri="{FF2B5EF4-FFF2-40B4-BE49-F238E27FC236}">
                    <a16:creationId xmlns:a16="http://schemas.microsoft.com/office/drawing/2014/main" id="{47C155B8-9335-4ABF-B53C-5016B930E95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599" y="4214"/>
                <a:ext cx="3455" cy="1089"/>
                <a:chOff x="1801" y="1162"/>
                <a:chExt cx="2304" cy="726"/>
              </a:xfrm>
            </p:grpSpPr>
            <p:pic>
              <p:nvPicPr>
                <p:cNvPr id="8225" name="Picture 37" descr="PC">
                  <a:extLst>
                    <a:ext uri="{FF2B5EF4-FFF2-40B4-BE49-F238E27FC236}">
                      <a16:creationId xmlns:a16="http://schemas.microsoft.com/office/drawing/2014/main" id="{C61A5CC2-4D96-4D2C-89E6-AB8882D3AA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62" y="1162"/>
                  <a:ext cx="397" cy="4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226" name="Picture 38" descr="PC">
                  <a:extLst>
                    <a:ext uri="{FF2B5EF4-FFF2-40B4-BE49-F238E27FC236}">
                      <a16:creationId xmlns:a16="http://schemas.microsoft.com/office/drawing/2014/main" id="{5B26DCED-5E55-47C2-936E-8CCD9EB37E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18" y="1207"/>
                  <a:ext cx="397" cy="4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227" name="Picture 39" descr="PC">
                  <a:extLst>
                    <a:ext uri="{FF2B5EF4-FFF2-40B4-BE49-F238E27FC236}">
                      <a16:creationId xmlns:a16="http://schemas.microsoft.com/office/drawing/2014/main" id="{CA927B5F-6084-4AF0-A1B9-5361BD2D548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" y="1207"/>
                  <a:ext cx="397" cy="4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8228" name="AutoShape 40">
                  <a:extLst>
                    <a:ext uri="{FF2B5EF4-FFF2-40B4-BE49-F238E27FC236}">
                      <a16:creationId xmlns:a16="http://schemas.microsoft.com/office/drawing/2014/main" id="{3818B633-0CF2-458B-AF96-BF349CF9B29C}"/>
                    </a:ext>
                  </a:extLst>
                </p:cNvPr>
                <p:cNvCxnSpPr>
                  <a:cxnSpLocks noChangeAspect="1" noChangeShapeType="1"/>
                </p:cNvCxnSpPr>
                <p:nvPr/>
              </p:nvCxnSpPr>
              <p:spPr bwMode="auto">
                <a:xfrm flipV="1">
                  <a:off x="2109" y="1525"/>
                  <a:ext cx="662" cy="101"/>
                </a:xfrm>
                <a:prstGeom prst="bentConnector2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229" name="AutoShape 41">
                  <a:extLst>
                    <a:ext uri="{FF2B5EF4-FFF2-40B4-BE49-F238E27FC236}">
                      <a16:creationId xmlns:a16="http://schemas.microsoft.com/office/drawing/2014/main" id="{01F534DD-18BF-4681-A81E-446ED1C7BA94}"/>
                    </a:ext>
                  </a:extLst>
                </p:cNvPr>
                <p:cNvCxnSpPr>
                  <a:cxnSpLocks noChangeAspect="1" noChangeShapeType="1"/>
                </p:cNvCxnSpPr>
                <p:nvPr/>
              </p:nvCxnSpPr>
              <p:spPr bwMode="auto">
                <a:xfrm flipV="1">
                  <a:off x="2109" y="1570"/>
                  <a:ext cx="1208" cy="101"/>
                </a:xfrm>
                <a:prstGeom prst="bentConnector2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230" name="AutoShape 42">
                  <a:extLst>
                    <a:ext uri="{FF2B5EF4-FFF2-40B4-BE49-F238E27FC236}">
                      <a16:creationId xmlns:a16="http://schemas.microsoft.com/office/drawing/2014/main" id="{81F033DA-AABA-400C-AB60-B4B99C51AD93}"/>
                    </a:ext>
                  </a:extLst>
                </p:cNvPr>
                <p:cNvCxnSpPr>
                  <a:cxnSpLocks noChangeAspect="1" noChangeShapeType="1"/>
                </p:cNvCxnSpPr>
                <p:nvPr/>
              </p:nvCxnSpPr>
              <p:spPr bwMode="auto">
                <a:xfrm flipV="1">
                  <a:off x="2109" y="1525"/>
                  <a:ext cx="1672" cy="192"/>
                </a:xfrm>
                <a:prstGeom prst="bentConnector2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pic>
              <p:nvPicPr>
                <p:cNvPr id="8231" name="Picture 43" descr="二层交换机">
                  <a:extLst>
                    <a:ext uri="{FF2B5EF4-FFF2-40B4-BE49-F238E27FC236}">
                      <a16:creationId xmlns:a16="http://schemas.microsoft.com/office/drawing/2014/main" id="{64D62614-32C4-4E08-9B7B-F389C67CF1C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01" y="1456"/>
                  <a:ext cx="58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8219" name="Line 44">
                <a:extLst>
                  <a:ext uri="{FF2B5EF4-FFF2-40B4-BE49-F238E27FC236}">
                    <a16:creationId xmlns:a16="http://schemas.microsoft.com/office/drawing/2014/main" id="{E01CDF4B-9890-4FC5-8C93-BF2CE1A9064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277" y="2780"/>
                <a:ext cx="5849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0" name="Line 45">
                <a:extLst>
                  <a:ext uri="{FF2B5EF4-FFF2-40B4-BE49-F238E27FC236}">
                    <a16:creationId xmlns:a16="http://schemas.microsoft.com/office/drawing/2014/main" id="{1212F05B-23E5-483C-BC0B-A5EC929395B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277" y="4094"/>
                <a:ext cx="5849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1" name="Rectangle 15">
                <a:extLst>
                  <a:ext uri="{FF2B5EF4-FFF2-40B4-BE49-F238E27FC236}">
                    <a16:creationId xmlns:a16="http://schemas.microsoft.com/office/drawing/2014/main" id="{7F012BE8-6019-4201-8DF6-A4B6EDECFD1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08" y="2150"/>
                <a:ext cx="886" cy="7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b="1" i="0">
                    <a:latin typeface="Segoe" charset="0"/>
                    <a:ea typeface="黑体" panose="02010609060101010101" pitchFamily="49" charset="-122"/>
                  </a:rPr>
                  <a:t>一楼</a:t>
                </a:r>
                <a:endParaRPr lang="zh-CN" altLang="en-US" i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8222" name="Rectangle 15">
                <a:extLst>
                  <a:ext uri="{FF2B5EF4-FFF2-40B4-BE49-F238E27FC236}">
                    <a16:creationId xmlns:a16="http://schemas.microsoft.com/office/drawing/2014/main" id="{A26EFE6A-214A-480E-A681-823DCB29793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67" y="3170"/>
                <a:ext cx="884" cy="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b="1" i="0">
                    <a:latin typeface="Segoe" charset="0"/>
                    <a:ea typeface="黑体" panose="02010609060101010101" pitchFamily="49" charset="-122"/>
                  </a:rPr>
                  <a:t>二楼</a:t>
                </a:r>
                <a:endParaRPr lang="zh-CN" altLang="en-US" i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8223" name="Rectangle 15">
                <a:extLst>
                  <a:ext uri="{FF2B5EF4-FFF2-40B4-BE49-F238E27FC236}">
                    <a16:creationId xmlns:a16="http://schemas.microsoft.com/office/drawing/2014/main" id="{EE128310-6E36-4A8A-AB86-E13CCA36194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09" y="4334"/>
                <a:ext cx="885" cy="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b="1" i="0">
                    <a:latin typeface="Segoe" charset="0"/>
                    <a:ea typeface="黑体" panose="02010609060101010101" pitchFamily="49" charset="-122"/>
                  </a:rPr>
                  <a:t>三楼</a:t>
                </a:r>
                <a:endParaRPr lang="zh-CN" altLang="en-US" i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8224" name="Rectangle 15">
                <a:extLst>
                  <a:ext uri="{FF2B5EF4-FFF2-40B4-BE49-F238E27FC236}">
                    <a16:creationId xmlns:a16="http://schemas.microsoft.com/office/drawing/2014/main" id="{A154532C-AD8D-4D05-9DD5-021731B084D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89" y="5621"/>
                <a:ext cx="2719" cy="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i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202" name="Picture 50" descr="核心交换机">
              <a:extLst>
                <a:ext uri="{FF2B5EF4-FFF2-40B4-BE49-F238E27FC236}">
                  <a16:creationId xmlns:a16="http://schemas.microsoft.com/office/drawing/2014/main" id="{1191E4EC-0E8E-4257-98EC-C1EA8C30E8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4" y="2217"/>
              <a:ext cx="29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9" name="Rectangle 51">
            <a:extLst>
              <a:ext uri="{FF2B5EF4-FFF2-40B4-BE49-F238E27FC236}">
                <a16:creationId xmlns:a16="http://schemas.microsoft.com/office/drawing/2014/main" id="{1177894A-0442-4CD1-8A7D-7CC2B340C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" y="200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0" name="Rectangle 52">
            <a:extLst>
              <a:ext uri="{FF2B5EF4-FFF2-40B4-BE49-F238E27FC236}">
                <a16:creationId xmlns:a16="http://schemas.microsoft.com/office/drawing/2014/main" id="{69EEF59E-42F3-4AE0-A65E-7646936BB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" y="200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9439024-7931-4073-A081-DC7F6F5BD3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28EFDD-CF48-43A4-A84C-34DDEF8698BE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7A6A1EE-71FD-4F50-AA98-8E20AFC1C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虚拟局域网概述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BF536CF-85E9-4FA9-AD18-3F9EECFF6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550275" cy="3970337"/>
          </a:xfrm>
        </p:spPr>
        <p:txBody>
          <a:bodyPr/>
          <a:lstStyle/>
          <a:p>
            <a:pPr eaLnBrk="1" hangingPunct="1"/>
            <a:r>
              <a:rPr lang="en-US" altLang="zh-CN" b="1"/>
              <a:t>VLAN</a:t>
            </a:r>
            <a:r>
              <a:rPr lang="zh-CN" altLang="en-US" b="1"/>
              <a:t>（</a:t>
            </a:r>
            <a:r>
              <a:rPr lang="en-US" altLang="zh-CN" b="1"/>
              <a:t>Virtual Local Area Network</a:t>
            </a:r>
            <a:r>
              <a:rPr lang="zh-CN" altLang="en-US" b="1"/>
              <a:t>）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en-US" altLang="zh-CN" sz="2400"/>
              <a:t>VLAN</a:t>
            </a:r>
            <a:r>
              <a:rPr lang="zh-CN" altLang="en-US" sz="2400"/>
              <a:t>是在一个物理网络上划分出来的逻辑网络，它不受网络端口的实际物理位置的限制，有着和普通物理网络相同的属性，第二层的广播帧仅在一个</a:t>
            </a:r>
            <a:r>
              <a:rPr lang="en-US" altLang="zh-CN" sz="2400"/>
              <a:t>VLAN</a:t>
            </a:r>
            <a:r>
              <a:rPr lang="zh-CN" altLang="en-US" sz="2400"/>
              <a:t>内扩散，而不会进入其他的</a:t>
            </a:r>
            <a:r>
              <a:rPr lang="en-US" altLang="zh-CN" sz="2400"/>
              <a:t>VLAN</a:t>
            </a:r>
            <a:r>
              <a:rPr lang="zh-CN" altLang="en-US" sz="2400"/>
              <a:t>之中。</a:t>
            </a:r>
          </a:p>
        </p:txBody>
      </p:sp>
      <p:pic>
        <p:nvPicPr>
          <p:cNvPr id="9221" name="Picture 4">
            <a:extLst>
              <a:ext uri="{FF2B5EF4-FFF2-40B4-BE49-F238E27FC236}">
                <a16:creationId xmlns:a16="http://schemas.microsoft.com/office/drawing/2014/main" id="{8335E3C4-8AE2-489B-A4BC-A04A195A5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3179763"/>
            <a:ext cx="623887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日期占位符 3">
            <a:extLst>
              <a:ext uri="{FF2B5EF4-FFF2-40B4-BE49-F238E27FC236}">
                <a16:creationId xmlns:a16="http://schemas.microsoft.com/office/drawing/2014/main" id="{0E0F6CF9-5932-4924-919C-60BB80637A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28EFDD-CF48-43A4-A84C-34DDEF8698BE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F00B211-8508-4684-A9EE-40C75EBA7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虚拟局域网概述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DD1052E-0213-448C-8EEC-9FAF7BB801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2750" y="1347788"/>
            <a:ext cx="8407400" cy="5162550"/>
          </a:xfrm>
        </p:spPr>
        <p:txBody>
          <a:bodyPr/>
          <a:lstStyle/>
          <a:p>
            <a:pPr eaLnBrk="1" hangingPunct="1"/>
            <a:r>
              <a:rPr lang="zh-CN" altLang="en-US"/>
              <a:t>划分</a:t>
            </a:r>
            <a:r>
              <a:rPr lang="en-US" altLang="zh-CN"/>
              <a:t>VLAN</a:t>
            </a:r>
            <a:r>
              <a:rPr lang="zh-CN" altLang="en-US"/>
              <a:t>的方法</a:t>
            </a:r>
            <a:r>
              <a:rPr lang="en-US" altLang="zh-CN">
                <a:latin typeface="Arial" panose="020B0604020202020204" pitchFamily="34" charset="0"/>
              </a:rPr>
              <a:t>—</a:t>
            </a:r>
            <a:r>
              <a:rPr lang="zh-CN" altLang="en-US"/>
              <a:t>基于端口的</a:t>
            </a:r>
            <a:r>
              <a:rPr lang="en-US" altLang="zh-CN"/>
              <a:t>VLAN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基于交换机的端口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一个端口只属于一个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VLAN)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0245" name="Group 4">
            <a:extLst>
              <a:ext uri="{FF2B5EF4-FFF2-40B4-BE49-F238E27FC236}">
                <a16:creationId xmlns:a16="http://schemas.microsoft.com/office/drawing/2014/main" id="{3B94F0DC-4159-40E5-A05F-66CF61BCCC98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908050"/>
            <a:ext cx="5997575" cy="4814888"/>
            <a:chOff x="839" y="119"/>
            <a:chExt cx="3778" cy="3033"/>
          </a:xfrm>
        </p:grpSpPr>
        <p:sp>
          <p:nvSpPr>
            <p:cNvPr id="10247" name="Rectangle 5">
              <a:extLst>
                <a:ext uri="{FF2B5EF4-FFF2-40B4-BE49-F238E27FC236}">
                  <a16:creationId xmlns:a16="http://schemas.microsoft.com/office/drawing/2014/main" id="{01D40247-4558-4DBE-B89E-891AB8CCC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119"/>
              <a:ext cx="695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48" name="Oval 6">
              <a:extLst>
                <a:ext uri="{FF2B5EF4-FFF2-40B4-BE49-F238E27FC236}">
                  <a16:creationId xmlns:a16="http://schemas.microsoft.com/office/drawing/2014/main" id="{76387405-B319-48A3-A444-3B91F79F0E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481917">
              <a:off x="1960" y="1163"/>
              <a:ext cx="993" cy="1989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49" name="Oval 7">
              <a:extLst>
                <a:ext uri="{FF2B5EF4-FFF2-40B4-BE49-F238E27FC236}">
                  <a16:creationId xmlns:a16="http://schemas.microsoft.com/office/drawing/2014/main" id="{C9067E88-AD34-49F9-8972-0A2026F27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04754">
              <a:off x="975" y="1253"/>
              <a:ext cx="952" cy="1860"/>
            </a:xfrm>
            <a:prstGeom prst="ellipse">
              <a:avLst/>
            </a:pr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0" name="Line 8">
              <a:extLst>
                <a:ext uri="{FF2B5EF4-FFF2-40B4-BE49-F238E27FC236}">
                  <a16:creationId xmlns:a16="http://schemas.microsoft.com/office/drawing/2014/main" id="{9B3C764C-FA3A-4D3C-9137-654129E984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6" y="1298"/>
              <a:ext cx="454" cy="90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Line 9">
              <a:extLst>
                <a:ext uri="{FF2B5EF4-FFF2-40B4-BE49-F238E27FC236}">
                  <a16:creationId xmlns:a16="http://schemas.microsoft.com/office/drawing/2014/main" id="{EE66B0CD-90D6-429A-9821-9137DA92D1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5" y="1344"/>
              <a:ext cx="91" cy="86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Line 10">
              <a:extLst>
                <a:ext uri="{FF2B5EF4-FFF2-40B4-BE49-F238E27FC236}">
                  <a16:creationId xmlns:a16="http://schemas.microsoft.com/office/drawing/2014/main" id="{525DB48A-BB21-43EB-AFCB-6C38A009C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1298"/>
              <a:ext cx="453" cy="90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Text Box 11">
              <a:extLst>
                <a:ext uri="{FF2B5EF4-FFF2-40B4-BE49-F238E27FC236}">
                  <a16:creationId xmlns:a16="http://schemas.microsoft.com/office/drawing/2014/main" id="{1F1FEC56-8945-4291-A2C9-FCEACF435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1434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0">
                  <a:latin typeface="Arial" panose="020B0604020202020204" pitchFamily="34" charset="0"/>
                </a:rPr>
                <a:t>F0/1</a:t>
              </a:r>
            </a:p>
          </p:txBody>
        </p:sp>
        <p:sp>
          <p:nvSpPr>
            <p:cNvPr id="10254" name="Text Box 12">
              <a:extLst>
                <a:ext uri="{FF2B5EF4-FFF2-40B4-BE49-F238E27FC236}">
                  <a16:creationId xmlns:a16="http://schemas.microsoft.com/office/drawing/2014/main" id="{84F5DE94-B984-4A3A-87C4-A1F6C2531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1430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0">
                  <a:latin typeface="Arial" panose="020B0604020202020204" pitchFamily="34" charset="0"/>
                </a:rPr>
                <a:t>F0/2</a:t>
              </a:r>
            </a:p>
          </p:txBody>
        </p:sp>
        <p:sp>
          <p:nvSpPr>
            <p:cNvPr id="10255" name="Text Box 13">
              <a:extLst>
                <a:ext uri="{FF2B5EF4-FFF2-40B4-BE49-F238E27FC236}">
                  <a16:creationId xmlns:a16="http://schemas.microsoft.com/office/drawing/2014/main" id="{58F31C5F-5D42-46D0-AFB4-DD04A9AFE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7" y="1430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0">
                  <a:latin typeface="Arial" panose="020B0604020202020204" pitchFamily="34" charset="0"/>
                </a:rPr>
                <a:t>F0/3</a:t>
              </a:r>
            </a:p>
          </p:txBody>
        </p:sp>
        <p:pic>
          <p:nvPicPr>
            <p:cNvPr id="10256" name="Picture 14" descr="接入交换机">
              <a:extLst>
                <a:ext uri="{FF2B5EF4-FFF2-40B4-BE49-F238E27FC236}">
                  <a16:creationId xmlns:a16="http://schemas.microsoft.com/office/drawing/2014/main" id="{EDD66939-A34E-4F3E-9AE6-9C8103D26F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" y="845"/>
              <a:ext cx="816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7" name="Picture 15" descr="台式电脑">
              <a:extLst>
                <a:ext uri="{FF2B5EF4-FFF2-40B4-BE49-F238E27FC236}">
                  <a16:creationId xmlns:a16="http://schemas.microsoft.com/office/drawing/2014/main" id="{8CBD8C41-7E7C-4C84-8930-FDA3318A9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2160"/>
              <a:ext cx="52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8" name="Picture 16" descr="台式电脑">
              <a:extLst>
                <a:ext uri="{FF2B5EF4-FFF2-40B4-BE49-F238E27FC236}">
                  <a16:creationId xmlns:a16="http://schemas.microsoft.com/office/drawing/2014/main" id="{EF4D1202-25F8-4295-A937-64F35F454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" y="2160"/>
              <a:ext cx="52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9" name="Picture 17" descr="台式电脑">
              <a:extLst>
                <a:ext uri="{FF2B5EF4-FFF2-40B4-BE49-F238E27FC236}">
                  <a16:creationId xmlns:a16="http://schemas.microsoft.com/office/drawing/2014/main" id="{879B9BF1-7CD7-41E7-A8AF-BFC6EB9FC5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5" y="2160"/>
              <a:ext cx="52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46" name="AutoShape 18">
            <a:extLst>
              <a:ext uri="{FF2B5EF4-FFF2-40B4-BE49-F238E27FC236}">
                <a16:creationId xmlns:a16="http://schemas.microsoft.com/office/drawing/2014/main" id="{642CB871-993A-4C15-A96A-BB81A22BC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611688"/>
            <a:ext cx="3810000" cy="977900"/>
          </a:xfrm>
          <a:prstGeom prst="wedgeEllipseCallout">
            <a:avLst>
              <a:gd name="adj1" fmla="val -45583"/>
              <a:gd name="adj2" fmla="val 1047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i="0">
                <a:latin typeface="Times New Roman" panose="02020603050405020304" pitchFamily="18" charset="0"/>
              </a:rPr>
              <a:t>Port VLAN</a:t>
            </a:r>
            <a:r>
              <a:rPr lang="zh-CN" altLang="en-US" sz="2400" b="1" i="0">
                <a:latin typeface="Times New Roman" panose="02020603050405020304" pitchFamily="18" charset="0"/>
              </a:rPr>
              <a:t>设置在连接主机的端口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日期占位符 3">
            <a:extLst>
              <a:ext uri="{FF2B5EF4-FFF2-40B4-BE49-F238E27FC236}">
                <a16:creationId xmlns:a16="http://schemas.microsoft.com/office/drawing/2014/main" id="{BCF81FF4-E59C-4F12-87AB-EFCCDEF18E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28EFDD-CF48-43A4-A84C-34DDEF8698BE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E203B861-E8CE-4AF5-A86B-AC16CAE9E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虚拟局域网原理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61C37FB-3591-4E5A-B7E6-270F4FF29D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75700" cy="1228725"/>
          </a:xfrm>
        </p:spPr>
        <p:txBody>
          <a:bodyPr/>
          <a:lstStyle/>
          <a:p>
            <a:pPr eaLnBrk="1" hangingPunct="1"/>
            <a:r>
              <a:rPr lang="en-US" altLang="zh-CN"/>
              <a:t>Port-VLAN</a:t>
            </a:r>
            <a:r>
              <a:rPr lang="zh-CN" altLang="en-US"/>
              <a:t>原理</a:t>
            </a:r>
          </a:p>
        </p:txBody>
      </p:sp>
      <p:graphicFrame>
        <p:nvGraphicFramePr>
          <p:cNvPr id="776196" name="Group 4">
            <a:extLst>
              <a:ext uri="{FF2B5EF4-FFF2-40B4-BE49-F238E27FC236}">
                <a16:creationId xmlns:a16="http://schemas.microsoft.com/office/drawing/2014/main" id="{AB7C1BFB-906E-4583-96F9-C4A83C27E730}"/>
              </a:ext>
            </a:extLst>
          </p:cNvPr>
          <p:cNvGraphicFramePr>
            <a:graphicFrameLocks noGrp="1"/>
          </p:cNvGraphicFramePr>
          <p:nvPr/>
        </p:nvGraphicFramePr>
        <p:xfrm>
          <a:off x="1619250" y="4816475"/>
          <a:ext cx="5473700" cy="1925638"/>
        </p:xfrm>
        <a:graphic>
          <a:graphicData uri="http://schemas.openxmlformats.org/drawingml/2006/table">
            <a:tbl>
              <a:tblPr/>
              <a:tblGrid>
                <a:gridCol w="1701800">
                  <a:extLst>
                    <a:ext uri="{9D8B030D-6E8A-4147-A177-3AD203B41FA5}">
                      <a16:colId xmlns:a16="http://schemas.microsoft.com/office/drawing/2014/main" val="36003596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01463560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4113070588"/>
                    </a:ext>
                  </a:extLst>
                </a:gridCol>
              </a:tblGrid>
              <a:tr h="442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交换机端口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MAC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VLAN 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78033"/>
                  </a:ext>
                </a:extLst>
              </a:tr>
              <a:tr h="493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F0/1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823055"/>
                  </a:ext>
                </a:extLst>
              </a:tr>
              <a:tr h="493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F0/2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94602"/>
                  </a:ext>
                </a:extLst>
              </a:tr>
              <a:tr h="495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F0/3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711640"/>
                  </a:ext>
                </a:extLst>
              </a:tr>
            </a:tbl>
          </a:graphicData>
        </a:graphic>
      </p:graphicFrame>
      <p:sp>
        <p:nvSpPr>
          <p:cNvPr id="11291" name="Text Box 26">
            <a:extLst>
              <a:ext uri="{FF2B5EF4-FFF2-40B4-BE49-F238E27FC236}">
                <a16:creationId xmlns:a16="http://schemas.microsoft.com/office/drawing/2014/main" id="{FB01F768-5118-4CF2-BFE8-53A5658C6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2346325"/>
            <a:ext cx="2735263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0">
                <a:solidFill>
                  <a:schemeClr val="tx2"/>
                </a:solidFill>
                <a:latin typeface="Arial" panose="020B0604020202020204" pitchFamily="34" charset="0"/>
              </a:rPr>
              <a:t>A                  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i="0">
                <a:solidFill>
                  <a:schemeClr val="tx2"/>
                </a:solidFill>
                <a:latin typeface="Arial" panose="020B0604020202020204" pitchFamily="34" charset="0"/>
              </a:rPr>
              <a:t>A                  C</a:t>
            </a:r>
          </a:p>
        </p:txBody>
      </p:sp>
      <p:sp>
        <p:nvSpPr>
          <p:cNvPr id="11292" name="Line 27">
            <a:extLst>
              <a:ext uri="{FF2B5EF4-FFF2-40B4-BE49-F238E27FC236}">
                <a16:creationId xmlns:a16="http://schemas.microsoft.com/office/drawing/2014/main" id="{2F840DE3-6534-496A-9CFE-DDFFDFF29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2562225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3" name="Line 28">
            <a:extLst>
              <a:ext uri="{FF2B5EF4-FFF2-40B4-BE49-F238E27FC236}">
                <a16:creationId xmlns:a16="http://schemas.microsoft.com/office/drawing/2014/main" id="{C812D6EC-6B30-460F-A52F-8F05CE942B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1863" y="2633663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4" name="Line 29">
            <a:extLst>
              <a:ext uri="{FF2B5EF4-FFF2-40B4-BE49-F238E27FC236}">
                <a16:creationId xmlns:a16="http://schemas.microsoft.com/office/drawing/2014/main" id="{9FF5DE27-AD2B-46F7-9204-82C7EA2AFE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3067050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5" name="Line 30">
            <a:extLst>
              <a:ext uri="{FF2B5EF4-FFF2-40B4-BE49-F238E27FC236}">
                <a16:creationId xmlns:a16="http://schemas.microsoft.com/office/drawing/2014/main" id="{B7E18747-FF27-4E5A-8BEE-EA9929F507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1863" y="313848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6" name="Text Box 31">
            <a:extLst>
              <a:ext uri="{FF2B5EF4-FFF2-40B4-BE49-F238E27FC236}">
                <a16:creationId xmlns:a16="http://schemas.microsoft.com/office/drawing/2014/main" id="{D605D05E-DFEB-4936-AA0C-49F83FD5B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675" y="23923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1297" name="Line 32">
            <a:extLst>
              <a:ext uri="{FF2B5EF4-FFF2-40B4-BE49-F238E27FC236}">
                <a16:creationId xmlns:a16="http://schemas.microsoft.com/office/drawing/2014/main" id="{67F91B77-EF96-4982-B31E-82B13DCCA8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4075" y="2632075"/>
            <a:ext cx="647700" cy="12255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8" name="Line 33">
            <a:extLst>
              <a:ext uri="{FF2B5EF4-FFF2-40B4-BE49-F238E27FC236}">
                <a16:creationId xmlns:a16="http://schemas.microsoft.com/office/drawing/2014/main" id="{037671A8-E6E8-4A6D-9A7F-93145C3EA3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213" y="2705100"/>
            <a:ext cx="144462" cy="1152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9" name="Line 34">
            <a:extLst>
              <a:ext uri="{FF2B5EF4-FFF2-40B4-BE49-F238E27FC236}">
                <a16:creationId xmlns:a16="http://schemas.microsoft.com/office/drawing/2014/main" id="{B50CFFE4-8964-4D4B-842E-F097548DF9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2632075"/>
            <a:ext cx="719137" cy="1225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0" name="Text Box 35">
            <a:extLst>
              <a:ext uri="{FF2B5EF4-FFF2-40B4-BE49-F238E27FC236}">
                <a16:creationId xmlns:a16="http://schemas.microsoft.com/office/drawing/2014/main" id="{92B7ED3D-54B5-47DD-8C6B-EC70028C8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988" y="2633663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0">
                <a:latin typeface="Arial" panose="020B0604020202020204" pitchFamily="34" charset="0"/>
              </a:rPr>
              <a:t>F0/1</a:t>
            </a:r>
          </a:p>
        </p:txBody>
      </p:sp>
      <p:sp>
        <p:nvSpPr>
          <p:cNvPr id="11301" name="Text Box 36">
            <a:extLst>
              <a:ext uri="{FF2B5EF4-FFF2-40B4-BE49-F238E27FC236}">
                <a16:creationId xmlns:a16="http://schemas.microsoft.com/office/drawing/2014/main" id="{C141C9B8-A5BE-456A-8AFC-2DDD12B3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2841625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0">
                <a:latin typeface="Arial" panose="020B0604020202020204" pitchFamily="34" charset="0"/>
              </a:rPr>
              <a:t>F0/2</a:t>
            </a:r>
          </a:p>
        </p:txBody>
      </p:sp>
      <p:sp>
        <p:nvSpPr>
          <p:cNvPr id="11302" name="Text Box 37">
            <a:extLst>
              <a:ext uri="{FF2B5EF4-FFF2-40B4-BE49-F238E27FC236}">
                <a16:creationId xmlns:a16="http://schemas.microsoft.com/office/drawing/2014/main" id="{FA02FFE1-3852-4983-8A81-8C0FE5353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633663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0">
                <a:latin typeface="Arial" panose="020B0604020202020204" pitchFamily="34" charset="0"/>
              </a:rPr>
              <a:t>F0/3</a:t>
            </a:r>
          </a:p>
        </p:txBody>
      </p:sp>
      <p:pic>
        <p:nvPicPr>
          <p:cNvPr id="11303" name="Picture 38" descr="接入交换机">
            <a:extLst>
              <a:ext uri="{FF2B5EF4-FFF2-40B4-BE49-F238E27FC236}">
                <a16:creationId xmlns:a16="http://schemas.microsoft.com/office/drawing/2014/main" id="{02E5505D-AD45-45A7-A9BE-7C42DB6CF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912938"/>
            <a:ext cx="1295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04" name="Picture 39" descr="台式电脑">
            <a:extLst>
              <a:ext uri="{FF2B5EF4-FFF2-40B4-BE49-F238E27FC236}">
                <a16:creationId xmlns:a16="http://schemas.microsoft.com/office/drawing/2014/main" id="{2C04E720-8506-46B4-A912-83B294129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497263"/>
            <a:ext cx="8382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05" name="Picture 40" descr="台式电脑">
            <a:extLst>
              <a:ext uri="{FF2B5EF4-FFF2-40B4-BE49-F238E27FC236}">
                <a16:creationId xmlns:a16="http://schemas.microsoft.com/office/drawing/2014/main" id="{286730A1-C698-4A1D-BB25-E5AB7B7FB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97263"/>
            <a:ext cx="8382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06" name="Picture 41" descr="台式电脑">
            <a:extLst>
              <a:ext uri="{FF2B5EF4-FFF2-40B4-BE49-F238E27FC236}">
                <a16:creationId xmlns:a16="http://schemas.microsoft.com/office/drawing/2014/main" id="{F70952F3-E1D3-4EC3-BFA3-D39354FEF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497263"/>
            <a:ext cx="8382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6234" name="Text Box 42">
            <a:extLst>
              <a:ext uri="{FF2B5EF4-FFF2-40B4-BE49-F238E27FC236}">
                <a16:creationId xmlns:a16="http://schemas.microsoft.com/office/drawing/2014/main" id="{8BF3D446-E28D-43D4-9123-EEC83C4E0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4289425"/>
            <a:ext cx="122555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1600" b="1" i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</a:rPr>
              <a:t>VLAN 20</a:t>
            </a:r>
          </a:p>
        </p:txBody>
      </p:sp>
      <p:sp>
        <p:nvSpPr>
          <p:cNvPr id="776235" name="Text Box 43">
            <a:extLst>
              <a:ext uri="{FF2B5EF4-FFF2-40B4-BE49-F238E27FC236}">
                <a16:creationId xmlns:a16="http://schemas.microsoft.com/office/drawing/2014/main" id="{1E35FC43-2983-4BB8-9847-9B1BEB9F8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311650"/>
            <a:ext cx="122555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1600" b="1" i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</a:rPr>
              <a:t>VLAN 10</a:t>
            </a:r>
          </a:p>
        </p:txBody>
      </p:sp>
      <p:sp>
        <p:nvSpPr>
          <p:cNvPr id="776236" name="Text Box 44">
            <a:extLst>
              <a:ext uri="{FF2B5EF4-FFF2-40B4-BE49-F238E27FC236}">
                <a16:creationId xmlns:a16="http://schemas.microsoft.com/office/drawing/2014/main" id="{DC1AE7C7-0C60-4743-9E7E-4DB10D66F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4289425"/>
            <a:ext cx="122555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1600" b="1" i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</a:rPr>
              <a:t>VLAN 10</a:t>
            </a:r>
          </a:p>
        </p:txBody>
      </p:sp>
      <p:sp>
        <p:nvSpPr>
          <p:cNvPr id="776237" name="Text Box 45">
            <a:extLst>
              <a:ext uri="{FF2B5EF4-FFF2-40B4-BE49-F238E27FC236}">
                <a16:creationId xmlns:a16="http://schemas.microsoft.com/office/drawing/2014/main" id="{CC35A713-FB13-424A-B188-9723749D5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713163"/>
            <a:ext cx="358775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600" b="1" i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776238" name="Text Box 46">
            <a:extLst>
              <a:ext uri="{FF2B5EF4-FFF2-40B4-BE49-F238E27FC236}">
                <a16:creationId xmlns:a16="http://schemas.microsoft.com/office/drawing/2014/main" id="{C39FB2EA-8744-4FBE-82C2-9FBEFECD6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3713163"/>
            <a:ext cx="358775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600" b="1" i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776239" name="Text Box 47">
            <a:extLst>
              <a:ext uri="{FF2B5EF4-FFF2-40B4-BE49-F238E27FC236}">
                <a16:creationId xmlns:a16="http://schemas.microsoft.com/office/drawing/2014/main" id="{775D8DFD-7171-4CCA-BC25-949DB21D3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713163"/>
            <a:ext cx="358775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600" b="1" i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</a:rPr>
              <a:t>C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日期占位符 3">
            <a:extLst>
              <a:ext uri="{FF2B5EF4-FFF2-40B4-BE49-F238E27FC236}">
                <a16:creationId xmlns:a16="http://schemas.microsoft.com/office/drawing/2014/main" id="{A6FB8F0E-5C39-436B-90FF-D9686FF284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28EFDD-CF48-43A4-A84C-34DDEF8698BE}" type="datetime1">
              <a:rPr lang="zh-CN" altLang="en-US"/>
              <a:pPr>
                <a:defRPr/>
              </a:pPr>
              <a:t>2019/4/3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89EC7C1-0DE8-4AB1-84CD-E8CD62D86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虚拟局域网原理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7293696-E66B-462D-AE09-0BB636C29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2750" y="1347788"/>
            <a:ext cx="8407400" cy="5218112"/>
          </a:xfrm>
        </p:spPr>
        <p:txBody>
          <a:bodyPr/>
          <a:lstStyle/>
          <a:p>
            <a:pPr eaLnBrk="1" hangingPunct="1"/>
            <a:r>
              <a:rPr lang="en-US" altLang="zh-CN" sz="2800"/>
              <a:t>Tag-VLAN---</a:t>
            </a:r>
            <a:r>
              <a:rPr lang="zh-CN" altLang="en-US" sz="2800"/>
              <a:t>跨交换机实现</a:t>
            </a:r>
            <a:r>
              <a:rPr lang="en-US" altLang="zh-CN" sz="2800"/>
              <a:t>VLAN</a:t>
            </a:r>
          </a:p>
          <a:p>
            <a:pPr eaLnBrk="1" hangingPunct="1"/>
            <a:endParaRPr lang="en-US" altLang="zh-CN" sz="2800"/>
          </a:p>
          <a:p>
            <a:pPr eaLnBrk="1" hangingPunct="1"/>
            <a:endParaRPr lang="en-US" altLang="zh-CN" sz="2800"/>
          </a:p>
          <a:p>
            <a:pPr eaLnBrk="1" hangingPunct="1"/>
            <a:endParaRPr lang="en-US" altLang="zh-CN" sz="2800"/>
          </a:p>
          <a:p>
            <a:pPr eaLnBrk="1" hangingPunct="1"/>
            <a:endParaRPr lang="en-US" altLang="zh-CN" sz="2800"/>
          </a:p>
          <a:p>
            <a:pPr eaLnBrk="1" hangingPunct="1"/>
            <a:endParaRPr lang="en-US" altLang="zh-CN" sz="2800"/>
          </a:p>
          <a:p>
            <a:pPr eaLnBrk="1" hangingPunct="1"/>
            <a:endParaRPr lang="en-US" altLang="zh-CN" sz="2800"/>
          </a:p>
        </p:txBody>
      </p:sp>
      <p:grpSp>
        <p:nvGrpSpPr>
          <p:cNvPr id="12293" name="Group 4">
            <a:extLst>
              <a:ext uri="{FF2B5EF4-FFF2-40B4-BE49-F238E27FC236}">
                <a16:creationId xmlns:a16="http://schemas.microsoft.com/office/drawing/2014/main" id="{087C618A-1266-439B-B94B-F2300AFC06BD}"/>
              </a:ext>
            </a:extLst>
          </p:cNvPr>
          <p:cNvGrpSpPr>
            <a:grpSpLocks/>
          </p:cNvGrpSpPr>
          <p:nvPr/>
        </p:nvGrpSpPr>
        <p:grpSpPr bwMode="auto">
          <a:xfrm>
            <a:off x="812800" y="2035175"/>
            <a:ext cx="7431088" cy="2689225"/>
            <a:chOff x="340" y="859"/>
            <a:chExt cx="4681" cy="1694"/>
          </a:xfrm>
        </p:grpSpPr>
        <p:sp>
          <p:nvSpPr>
            <p:cNvPr id="12295" name="Oval 5">
              <a:extLst>
                <a:ext uri="{FF2B5EF4-FFF2-40B4-BE49-F238E27FC236}">
                  <a16:creationId xmlns:a16="http://schemas.microsoft.com/office/drawing/2014/main" id="{4E8CC833-7F72-4417-8A05-4D24338228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7379385">
              <a:off x="965" y="1606"/>
              <a:ext cx="663" cy="1081"/>
            </a:xfrm>
            <a:prstGeom prst="ellipse">
              <a:avLst/>
            </a:prstGeom>
            <a:solidFill>
              <a:srgbClr val="FF00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6" name="Oval 6">
              <a:extLst>
                <a:ext uri="{FF2B5EF4-FFF2-40B4-BE49-F238E27FC236}">
                  <a16:creationId xmlns:a16="http://schemas.microsoft.com/office/drawing/2014/main" id="{0A214EA9-EE02-414E-AE0E-C844290EA8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3173646">
              <a:off x="930" y="775"/>
              <a:ext cx="663" cy="1081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7223" name="Line 7">
              <a:extLst>
                <a:ext uri="{FF2B5EF4-FFF2-40B4-BE49-F238E27FC236}">
                  <a16:creationId xmlns:a16="http://schemas.microsoft.com/office/drawing/2014/main" id="{B86F821C-AD93-4973-9072-2F242A314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7" y="1685"/>
              <a:ext cx="1415" cy="0"/>
            </a:xfrm>
            <a:prstGeom prst="line">
              <a:avLst/>
            </a:prstGeom>
            <a:noFill/>
            <a:ln w="57150">
              <a:solidFill>
                <a:srgbClr val="A4001B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8" name="Rectangle 8">
              <a:extLst>
                <a:ext uri="{FF2B5EF4-FFF2-40B4-BE49-F238E27FC236}">
                  <a16:creationId xmlns:a16="http://schemas.microsoft.com/office/drawing/2014/main" id="{255C6EAC-AE64-4245-9E4F-2B5826D76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" y="2341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1600" b="1" i="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777225" name="Rectangle 9">
              <a:extLst>
                <a:ext uri="{FF2B5EF4-FFF2-40B4-BE49-F238E27FC236}">
                  <a16:creationId xmlns:a16="http://schemas.microsoft.com/office/drawing/2014/main" id="{0ADC083A-CF1F-45D7-BE77-E4DE7F602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1294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zh-CN" altLang="en-US" b="1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交换机</a:t>
              </a:r>
              <a:r>
                <a:rPr kumimoji="1" lang="en-US" altLang="zh-CN" b="1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</a:t>
              </a:r>
            </a:p>
          </p:txBody>
        </p:sp>
        <p:sp>
          <p:nvSpPr>
            <p:cNvPr id="777226" name="Rectangle 10">
              <a:extLst>
                <a:ext uri="{FF2B5EF4-FFF2-40B4-BE49-F238E27FC236}">
                  <a16:creationId xmlns:a16="http://schemas.microsoft.com/office/drawing/2014/main" id="{F48B7D39-28B5-424B-ACEC-5AF67971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1294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zh-CN" altLang="en-US" b="1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交换机</a:t>
              </a:r>
              <a:r>
                <a:rPr kumimoji="1" lang="en-US" altLang="zh-CN" b="1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2</a:t>
              </a:r>
            </a:p>
          </p:txBody>
        </p:sp>
        <p:sp>
          <p:nvSpPr>
            <p:cNvPr id="12301" name="Rectangle 11">
              <a:extLst>
                <a:ext uri="{FF2B5EF4-FFF2-40B4-BE49-F238E27FC236}">
                  <a16:creationId xmlns:a16="http://schemas.microsoft.com/office/drawing/2014/main" id="{9127D28F-906F-4FEA-8FF2-7730015A1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859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1600" b="1" i="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777228" name="Text Box 12">
              <a:extLst>
                <a:ext uri="{FF2B5EF4-FFF2-40B4-BE49-F238E27FC236}">
                  <a16:creationId xmlns:a16="http://schemas.microsoft.com/office/drawing/2014/main" id="{B0FCE810-81F5-46A4-A077-B58B05442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344"/>
              <a:ext cx="5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b="1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VLAN10</a:t>
              </a:r>
            </a:p>
          </p:txBody>
        </p:sp>
        <p:sp>
          <p:nvSpPr>
            <p:cNvPr id="777229" name="Text Box 13">
              <a:extLst>
                <a:ext uri="{FF2B5EF4-FFF2-40B4-BE49-F238E27FC236}">
                  <a16:creationId xmlns:a16="http://schemas.microsoft.com/office/drawing/2014/main" id="{42934A85-A966-4BF0-8981-02BCAC7BA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069"/>
              <a:ext cx="5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b="1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VLAN20</a:t>
              </a:r>
            </a:p>
          </p:txBody>
        </p:sp>
        <p:pic>
          <p:nvPicPr>
            <p:cNvPr id="12304" name="Picture 14" descr="Route-processor">
              <a:extLst>
                <a:ext uri="{FF2B5EF4-FFF2-40B4-BE49-F238E27FC236}">
                  <a16:creationId xmlns:a16="http://schemas.microsoft.com/office/drawing/2014/main" id="{47429A93-4B74-455B-97C3-99BA9CA50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1" y="1525"/>
              <a:ext cx="680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5" name="Picture 15" descr="PC">
              <a:extLst>
                <a:ext uri="{FF2B5EF4-FFF2-40B4-BE49-F238E27FC236}">
                  <a16:creationId xmlns:a16="http://schemas.microsoft.com/office/drawing/2014/main" id="{FE19BF0E-38C3-45E8-A086-41C976835D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1942"/>
              <a:ext cx="454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6" name="Picture 16" descr="PC">
              <a:extLst>
                <a:ext uri="{FF2B5EF4-FFF2-40B4-BE49-F238E27FC236}">
                  <a16:creationId xmlns:a16="http://schemas.microsoft.com/office/drawing/2014/main" id="{090CA78B-8ABE-46C6-BCB2-4482B301E2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1081"/>
              <a:ext cx="454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7" name="Rectangle 17">
              <a:extLst>
                <a:ext uri="{FF2B5EF4-FFF2-40B4-BE49-F238E27FC236}">
                  <a16:creationId xmlns:a16="http://schemas.microsoft.com/office/drawing/2014/main" id="{6A80C38D-F4CA-490D-97F2-576793C47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" y="1661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1600" b="1" i="0">
                  <a:latin typeface="宋体" panose="02010600030101010101" pitchFamily="2" charset="-122"/>
                </a:rPr>
                <a:t>F0/24</a:t>
              </a:r>
            </a:p>
          </p:txBody>
        </p:sp>
        <p:sp>
          <p:nvSpPr>
            <p:cNvPr id="12308" name="Rectangle 18">
              <a:extLst>
                <a:ext uri="{FF2B5EF4-FFF2-40B4-BE49-F238E27FC236}">
                  <a16:creationId xmlns:a16="http://schemas.microsoft.com/office/drawing/2014/main" id="{527E4C26-8831-46FB-89AE-171605AEC1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92603">
              <a:off x="1383" y="1389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1600" b="1" i="0">
                  <a:latin typeface="宋体" panose="02010600030101010101" pitchFamily="2" charset="-122"/>
                </a:rPr>
                <a:t>F0/5</a:t>
              </a:r>
            </a:p>
          </p:txBody>
        </p:sp>
        <p:sp>
          <p:nvSpPr>
            <p:cNvPr id="12309" name="Rectangle 19">
              <a:extLst>
                <a:ext uri="{FF2B5EF4-FFF2-40B4-BE49-F238E27FC236}">
                  <a16:creationId xmlns:a16="http://schemas.microsoft.com/office/drawing/2014/main" id="{B2B8E267-6C84-483F-AC89-70B32A16A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494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1600" b="1" i="0">
                  <a:latin typeface="宋体" panose="02010600030101010101" pitchFamily="2" charset="-122"/>
                </a:rPr>
                <a:t>F0/24</a:t>
              </a:r>
            </a:p>
          </p:txBody>
        </p:sp>
        <p:sp>
          <p:nvSpPr>
            <p:cNvPr id="12310" name="Rectangle 20">
              <a:extLst>
                <a:ext uri="{FF2B5EF4-FFF2-40B4-BE49-F238E27FC236}">
                  <a16:creationId xmlns:a16="http://schemas.microsoft.com/office/drawing/2014/main" id="{3992E24E-35BD-4F93-B139-DA6971E9B4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516827">
              <a:off x="1338" y="1888"/>
              <a:ext cx="4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1600" b="1" i="0">
                  <a:latin typeface="宋体" panose="02010600030101010101" pitchFamily="2" charset="-122"/>
                </a:rPr>
                <a:t>F0/15</a:t>
              </a:r>
            </a:p>
          </p:txBody>
        </p:sp>
        <p:grpSp>
          <p:nvGrpSpPr>
            <p:cNvPr id="12311" name="Group 21">
              <a:extLst>
                <a:ext uri="{FF2B5EF4-FFF2-40B4-BE49-F238E27FC236}">
                  <a16:creationId xmlns:a16="http://schemas.microsoft.com/office/drawing/2014/main" id="{1E242FE3-084C-41A8-A67F-BFD20055DD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2" y="1217"/>
              <a:ext cx="1719" cy="912"/>
              <a:chOff x="3833" y="1203"/>
              <a:chExt cx="1719" cy="912"/>
            </a:xfrm>
          </p:grpSpPr>
          <p:grpSp>
            <p:nvGrpSpPr>
              <p:cNvPr id="12314" name="Group 22">
                <a:extLst>
                  <a:ext uri="{FF2B5EF4-FFF2-40B4-BE49-F238E27FC236}">
                    <a16:creationId xmlns:a16="http://schemas.microsoft.com/office/drawing/2014/main" id="{89329E49-F62D-4992-9DC4-48ADB24022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85" y="1203"/>
                <a:ext cx="1067" cy="912"/>
                <a:chOff x="4485" y="1203"/>
                <a:chExt cx="1067" cy="912"/>
              </a:xfrm>
            </p:grpSpPr>
            <p:sp>
              <p:nvSpPr>
                <p:cNvPr id="12316" name="Oval 23">
                  <a:extLst>
                    <a:ext uri="{FF2B5EF4-FFF2-40B4-BE49-F238E27FC236}">
                      <a16:creationId xmlns:a16="http://schemas.microsoft.com/office/drawing/2014/main" id="{CCDFF7D7-884B-482E-9066-FC70CA0B588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4773" y="1178"/>
                  <a:ext cx="519" cy="1039"/>
                </a:xfrm>
                <a:prstGeom prst="ellipse">
                  <a:avLst/>
                </a:prstGeom>
                <a:solidFill>
                  <a:srgbClr val="FF6600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i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i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i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i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i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317" name="Rectangle 24">
                  <a:extLst>
                    <a:ext uri="{FF2B5EF4-FFF2-40B4-BE49-F238E27FC236}">
                      <a16:creationId xmlns:a16="http://schemas.microsoft.com/office/drawing/2014/main" id="{A694302F-4408-4F8D-81B2-9C61E0DC83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9" y="1903"/>
                  <a:ext cx="24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i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i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i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i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i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r>
                    <a:rPr kumimoji="1" lang="en-US" altLang="zh-CN" sz="1600" b="1" i="0">
                      <a:latin typeface="宋体" panose="02010600030101010101" pitchFamily="2" charset="-122"/>
                    </a:rPr>
                    <a:t>C</a:t>
                  </a:r>
                </a:p>
              </p:txBody>
            </p:sp>
            <p:sp>
              <p:nvSpPr>
                <p:cNvPr id="777241" name="Text Box 25">
                  <a:extLst>
                    <a:ext uri="{FF2B5EF4-FFF2-40B4-BE49-F238E27FC236}">
                      <a16:creationId xmlns:a16="http://schemas.microsoft.com/office/drawing/2014/main" id="{179D7F44-D3ED-4E1B-98AF-D37B28140D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40" y="1203"/>
                  <a:ext cx="55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b="1" i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宋体" pitchFamily="2" charset="-122"/>
                    </a:rPr>
                    <a:t>VLAN10</a:t>
                  </a:r>
                </a:p>
              </p:txBody>
            </p:sp>
            <p:grpSp>
              <p:nvGrpSpPr>
                <p:cNvPr id="12319" name="Group 26">
                  <a:extLst>
                    <a:ext uri="{FF2B5EF4-FFF2-40B4-BE49-F238E27FC236}">
                      <a16:creationId xmlns:a16="http://schemas.microsoft.com/office/drawing/2014/main" id="{D6E1E330-3DD4-4DF6-8791-E388D7C733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85" y="1490"/>
                  <a:ext cx="845" cy="399"/>
                  <a:chOff x="4485" y="1490"/>
                  <a:chExt cx="845" cy="399"/>
                </a:xfrm>
              </p:grpSpPr>
              <p:grpSp>
                <p:nvGrpSpPr>
                  <p:cNvPr id="12320" name="Group 27">
                    <a:extLst>
                      <a:ext uri="{FF2B5EF4-FFF2-40B4-BE49-F238E27FC236}">
                        <a16:creationId xmlns:a16="http://schemas.microsoft.com/office/drawing/2014/main" id="{8C3E0FFA-06AA-49C6-A6C5-79DD159BF96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492" y="1490"/>
                    <a:ext cx="838" cy="399"/>
                    <a:chOff x="4492" y="1434"/>
                    <a:chExt cx="838" cy="399"/>
                  </a:xfrm>
                </p:grpSpPr>
                <p:sp>
                  <p:nvSpPr>
                    <p:cNvPr id="777244" name="Freeform 28">
                      <a:extLst>
                        <a:ext uri="{FF2B5EF4-FFF2-40B4-BE49-F238E27FC236}">
                          <a16:creationId xmlns:a16="http://schemas.microsoft.com/office/drawing/2014/main" id="{7EAECA18-7122-47A1-B34D-22AC61D5DE9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4492" y="1570"/>
                      <a:ext cx="656" cy="5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589" y="0"/>
                        </a:cxn>
                        <a:cxn ang="0">
                          <a:pos x="589" y="190"/>
                        </a:cxn>
                      </a:cxnLst>
                      <a:rect l="0" t="0" r="r" b="b"/>
                      <a:pathLst>
                        <a:path w="590" h="191">
                          <a:moveTo>
                            <a:pt x="0" y="0"/>
                          </a:moveTo>
                          <a:lnTo>
                            <a:pt x="589" y="0"/>
                          </a:lnTo>
                          <a:lnTo>
                            <a:pt x="589" y="190"/>
                          </a:lnTo>
                        </a:path>
                      </a:pathLst>
                    </a:custGeom>
                    <a:noFill/>
                    <a:ln w="25400" cap="rnd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dist="17961" dir="2700000" algn="ctr" rotWithShape="0">
                        <a:schemeClr val="tx1"/>
                      </a:outerShdw>
                    </a:effec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  <p:pic>
                  <p:nvPicPr>
                    <p:cNvPr id="12323" name="Picture 29" descr="PC">
                      <a:extLst>
                        <a:ext uri="{FF2B5EF4-FFF2-40B4-BE49-F238E27FC236}">
                          <a16:creationId xmlns:a16="http://schemas.microsoft.com/office/drawing/2014/main" id="{77DCAEB3-38CE-4335-8DCA-3E25AF013DB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76" y="1434"/>
                      <a:ext cx="454" cy="3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12321" name="Rectangle 30">
                    <a:extLst>
                      <a:ext uri="{FF2B5EF4-FFF2-40B4-BE49-F238E27FC236}">
                        <a16:creationId xmlns:a16="http://schemas.microsoft.com/office/drawing/2014/main" id="{A96AE4E1-F57B-4E98-8FA1-A0976BC77D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5" y="1630"/>
                    <a:ext cx="45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i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i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i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i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i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20000"/>
                      </a:spcBef>
                    </a:pPr>
                    <a:r>
                      <a:rPr kumimoji="1" lang="en-US" altLang="zh-CN" sz="1600" b="1" i="0">
                        <a:latin typeface="宋体" panose="02010600030101010101" pitchFamily="2" charset="-122"/>
                      </a:rPr>
                      <a:t>F0/5</a:t>
                    </a:r>
                  </a:p>
                </p:txBody>
              </p:sp>
            </p:grpSp>
          </p:grpSp>
          <p:pic>
            <p:nvPicPr>
              <p:cNvPr id="12315" name="Picture 31" descr="Route-processor">
                <a:extLst>
                  <a:ext uri="{FF2B5EF4-FFF2-40B4-BE49-F238E27FC236}">
                    <a16:creationId xmlns:a16="http://schemas.microsoft.com/office/drawing/2014/main" id="{55A8730A-C7A9-4907-A1F4-44A4118AC5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3" y="1504"/>
                <a:ext cx="680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312" name="Line 32">
              <a:extLst>
                <a:ext uri="{FF2B5EF4-FFF2-40B4-BE49-F238E27FC236}">
                  <a16:creationId xmlns:a16="http://schemas.microsoft.com/office/drawing/2014/main" id="{27EFC540-CF11-4FA2-8AC0-1F8D778ADA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47" y="1298"/>
              <a:ext cx="454" cy="363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3" name="Line 33">
              <a:extLst>
                <a:ext uri="{FF2B5EF4-FFF2-40B4-BE49-F238E27FC236}">
                  <a16:creationId xmlns:a16="http://schemas.microsoft.com/office/drawing/2014/main" id="{C585A02C-0E33-45C4-A1DC-E82F795E5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7" y="1797"/>
              <a:ext cx="454" cy="40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294" name="Rectangle 34">
            <a:extLst>
              <a:ext uri="{FF2B5EF4-FFF2-40B4-BE49-F238E27FC236}">
                <a16:creationId xmlns:a16="http://schemas.microsoft.com/office/drawing/2014/main" id="{A17EB0B4-ACA2-4184-AD79-B1E54EBB3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581525"/>
            <a:ext cx="5257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zh-CN" sz="2400" b="1" i="0"/>
              <a:t>Tag VLAN</a:t>
            </a:r>
            <a:r>
              <a:rPr lang="zh-CN" altLang="en-US" sz="2400" b="1" i="0"/>
              <a:t>特点</a:t>
            </a:r>
          </a:p>
          <a:p>
            <a:pPr lvl="1" eaLnBrk="1" hangingPunct="1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400" b="1" i="0"/>
              <a:t>传输多个</a:t>
            </a:r>
            <a:r>
              <a:rPr lang="en-US" altLang="zh-CN" sz="2400" b="1" i="0"/>
              <a:t>VLAN</a:t>
            </a:r>
            <a:r>
              <a:rPr lang="zh-CN" altLang="en-US" sz="2400" b="1" i="0"/>
              <a:t>的信息</a:t>
            </a:r>
          </a:p>
          <a:p>
            <a:pPr lvl="1" eaLnBrk="1" hangingPunct="1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400" b="1" i="0"/>
              <a:t>实现同一</a:t>
            </a:r>
            <a:r>
              <a:rPr lang="en-US" altLang="zh-CN" sz="2400" b="1" i="0"/>
              <a:t>VLAN</a:t>
            </a:r>
            <a:r>
              <a:rPr lang="zh-CN" altLang="en-US" sz="2400" b="1" i="0"/>
              <a:t>跨越不同的交换机</a:t>
            </a: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alpha val="92000"/>
              </a:schemeClr>
            </a:gs>
            <a:gs pos="100000">
              <a:schemeClr val="hlink">
                <a:alpha val="60999"/>
              </a:scheme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alpha val="92000"/>
              </a:schemeClr>
            </a:gs>
            <a:gs pos="100000">
              <a:schemeClr val="hlink">
                <a:alpha val="60999"/>
              </a:scheme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TSINGHUASIMPLE</Template>
  <TotalTime>8569</TotalTime>
  <Words>507</Words>
  <Application>Microsoft Office PowerPoint</Application>
  <PresentationFormat>全屏显示(4:3)</PresentationFormat>
  <Paragraphs>155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Tahoma</vt:lpstr>
      <vt:lpstr>宋体</vt:lpstr>
      <vt:lpstr>Arial</vt:lpstr>
      <vt:lpstr>Wingdings</vt:lpstr>
      <vt:lpstr>Times New Roman</vt:lpstr>
      <vt:lpstr>华文新魏</vt:lpstr>
      <vt:lpstr>楷体_GB2312</vt:lpstr>
      <vt:lpstr>华文楷体</vt:lpstr>
      <vt:lpstr>Segoe</vt:lpstr>
      <vt:lpstr>黑体</vt:lpstr>
      <vt:lpstr>华文中宋</vt:lpstr>
      <vt:lpstr>1_Blends</vt:lpstr>
      <vt:lpstr>Adobe Photoshop Image</vt:lpstr>
      <vt:lpstr>高速局域网与系统集成 </vt:lpstr>
      <vt:lpstr>VLAN技术</vt:lpstr>
      <vt:lpstr>虚拟局域网概述</vt:lpstr>
      <vt:lpstr>虚拟局域网概述</vt:lpstr>
      <vt:lpstr>虚拟局域网概述</vt:lpstr>
      <vt:lpstr>虚拟局域网概述</vt:lpstr>
      <vt:lpstr>虚拟局域网概述</vt:lpstr>
      <vt:lpstr>虚拟局域网原理</vt:lpstr>
      <vt:lpstr>虚拟局域网原理</vt:lpstr>
      <vt:lpstr>配置Port VLAN-Access</vt:lpstr>
      <vt:lpstr>配置Tag VLAN-Trunk</vt:lpstr>
      <vt:lpstr>VLAN实验</vt:lpstr>
      <vt:lpstr>VLAN间路由</vt:lpstr>
      <vt:lpstr>三层交换实现VLAN间路由</vt:lpstr>
    </vt:vector>
  </TitlesOfParts>
  <Company>Tsinghua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网络工程设计与系统集成，第3版</dc:title>
  <dc:creator>杨威</dc:creator>
  <cp:lastModifiedBy>谭 九鼎</cp:lastModifiedBy>
  <cp:revision>273</cp:revision>
  <dcterms:created xsi:type="dcterms:W3CDTF">2004-12-01T03:35:31Z</dcterms:created>
  <dcterms:modified xsi:type="dcterms:W3CDTF">2019-04-03T02:40:45Z</dcterms:modified>
</cp:coreProperties>
</file>