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4"/>
  </p:notesMasterIdLst>
  <p:handoutMasterIdLst>
    <p:handoutMasterId r:id="rId55"/>
  </p:handoutMasterIdLst>
  <p:sldIdLst>
    <p:sldId id="410" r:id="rId2"/>
    <p:sldId id="261" r:id="rId3"/>
    <p:sldId id="375" r:id="rId4"/>
    <p:sldId id="376" r:id="rId5"/>
    <p:sldId id="377" r:id="rId6"/>
    <p:sldId id="378" r:id="rId7"/>
    <p:sldId id="406" r:id="rId8"/>
    <p:sldId id="409" r:id="rId9"/>
    <p:sldId id="407" r:id="rId10"/>
    <p:sldId id="266" r:id="rId11"/>
    <p:sldId id="267" r:id="rId12"/>
    <p:sldId id="268" r:id="rId13"/>
    <p:sldId id="269" r:id="rId14"/>
    <p:sldId id="270" r:id="rId15"/>
    <p:sldId id="271" r:id="rId16"/>
    <p:sldId id="272" r:id="rId17"/>
    <p:sldId id="380" r:id="rId18"/>
    <p:sldId id="273" r:id="rId19"/>
    <p:sldId id="274" r:id="rId20"/>
    <p:sldId id="383" r:id="rId21"/>
    <p:sldId id="382" r:id="rId22"/>
    <p:sldId id="381" r:id="rId23"/>
    <p:sldId id="285" r:id="rId24"/>
    <p:sldId id="284" r:id="rId25"/>
    <p:sldId id="283" r:id="rId26"/>
    <p:sldId id="388" r:id="rId27"/>
    <p:sldId id="286" r:id="rId28"/>
    <p:sldId id="287" r:id="rId29"/>
    <p:sldId id="288" r:id="rId30"/>
    <p:sldId id="390" r:id="rId31"/>
    <p:sldId id="289" r:id="rId32"/>
    <p:sldId id="391" r:id="rId33"/>
    <p:sldId id="392" r:id="rId34"/>
    <p:sldId id="290" r:id="rId35"/>
    <p:sldId id="393" r:id="rId36"/>
    <p:sldId id="394" r:id="rId37"/>
    <p:sldId id="395" r:id="rId38"/>
    <p:sldId id="396" r:id="rId39"/>
    <p:sldId id="397" r:id="rId40"/>
    <p:sldId id="398" r:id="rId41"/>
    <p:sldId id="399" r:id="rId42"/>
    <p:sldId id="291" r:id="rId43"/>
    <p:sldId id="292" r:id="rId44"/>
    <p:sldId id="293" r:id="rId45"/>
    <p:sldId id="294" r:id="rId46"/>
    <p:sldId id="400" r:id="rId47"/>
    <p:sldId id="401" r:id="rId48"/>
    <p:sldId id="295" r:id="rId49"/>
    <p:sldId id="402" r:id="rId50"/>
    <p:sldId id="403" r:id="rId51"/>
    <p:sldId id="300" r:id="rId52"/>
    <p:sldId id="301" r:id="rId53"/>
  </p:sldIdLst>
  <p:sldSz cx="9144000" cy="6858000" type="screen4x3"/>
  <p:notesSz cx="6985000" cy="9282113"/>
  <p:defaultTextStyle>
    <a:defPPr>
      <a:defRPr lang="en-US"/>
    </a:defPPr>
    <a:lvl1pPr algn="l" rtl="0" eaLnBrk="0" fontAlgn="base" hangingPunct="0">
      <a:spcBef>
        <a:spcPct val="0"/>
      </a:spcBef>
      <a:spcAft>
        <a:spcPct val="0"/>
      </a:spcAft>
      <a:defRPr sz="2000" kern="1200">
        <a:solidFill>
          <a:schemeClr val="bg1"/>
        </a:solidFill>
        <a:latin typeface="Helvetica" panose="020B0604020202020204" pitchFamily="34" charset="0"/>
        <a:ea typeface="+mn-ea"/>
        <a:cs typeface="+mn-cs"/>
      </a:defRPr>
    </a:lvl1pPr>
    <a:lvl2pPr marL="457200" algn="l" rtl="0" eaLnBrk="0" fontAlgn="base" hangingPunct="0">
      <a:spcBef>
        <a:spcPct val="0"/>
      </a:spcBef>
      <a:spcAft>
        <a:spcPct val="0"/>
      </a:spcAft>
      <a:defRPr sz="2000" kern="1200">
        <a:solidFill>
          <a:schemeClr val="bg1"/>
        </a:solidFill>
        <a:latin typeface="Helvetica" panose="020B0604020202020204" pitchFamily="34" charset="0"/>
        <a:ea typeface="+mn-ea"/>
        <a:cs typeface="+mn-cs"/>
      </a:defRPr>
    </a:lvl2pPr>
    <a:lvl3pPr marL="914400" algn="l" rtl="0" eaLnBrk="0" fontAlgn="base" hangingPunct="0">
      <a:spcBef>
        <a:spcPct val="0"/>
      </a:spcBef>
      <a:spcAft>
        <a:spcPct val="0"/>
      </a:spcAft>
      <a:defRPr sz="2000" kern="1200">
        <a:solidFill>
          <a:schemeClr val="bg1"/>
        </a:solidFill>
        <a:latin typeface="Helvetica" panose="020B0604020202020204" pitchFamily="34" charset="0"/>
        <a:ea typeface="+mn-ea"/>
        <a:cs typeface="+mn-cs"/>
      </a:defRPr>
    </a:lvl3pPr>
    <a:lvl4pPr marL="1371600" algn="l" rtl="0" eaLnBrk="0" fontAlgn="base" hangingPunct="0">
      <a:spcBef>
        <a:spcPct val="0"/>
      </a:spcBef>
      <a:spcAft>
        <a:spcPct val="0"/>
      </a:spcAft>
      <a:defRPr sz="2000" kern="1200">
        <a:solidFill>
          <a:schemeClr val="bg1"/>
        </a:solidFill>
        <a:latin typeface="Helvetica" panose="020B0604020202020204" pitchFamily="34" charset="0"/>
        <a:ea typeface="+mn-ea"/>
        <a:cs typeface="+mn-cs"/>
      </a:defRPr>
    </a:lvl4pPr>
    <a:lvl5pPr marL="1828800" algn="l" rtl="0" eaLnBrk="0" fontAlgn="base" hangingPunct="0">
      <a:spcBef>
        <a:spcPct val="0"/>
      </a:spcBef>
      <a:spcAft>
        <a:spcPct val="0"/>
      </a:spcAft>
      <a:defRPr sz="2000" kern="1200">
        <a:solidFill>
          <a:schemeClr val="bg1"/>
        </a:solidFill>
        <a:latin typeface="Helvetica" panose="020B0604020202020204" pitchFamily="34" charset="0"/>
        <a:ea typeface="+mn-ea"/>
        <a:cs typeface="+mn-cs"/>
      </a:defRPr>
    </a:lvl5pPr>
    <a:lvl6pPr marL="2286000" algn="l" defTabSz="914400" rtl="0" eaLnBrk="1" latinLnBrk="0" hangingPunct="1">
      <a:defRPr sz="2000" kern="1200">
        <a:solidFill>
          <a:schemeClr val="bg1"/>
        </a:solidFill>
        <a:latin typeface="Helvetica" panose="020B0604020202020204" pitchFamily="34" charset="0"/>
        <a:ea typeface="+mn-ea"/>
        <a:cs typeface="+mn-cs"/>
      </a:defRPr>
    </a:lvl6pPr>
    <a:lvl7pPr marL="2743200" algn="l" defTabSz="914400" rtl="0" eaLnBrk="1" latinLnBrk="0" hangingPunct="1">
      <a:defRPr sz="2000" kern="1200">
        <a:solidFill>
          <a:schemeClr val="bg1"/>
        </a:solidFill>
        <a:latin typeface="Helvetica" panose="020B0604020202020204" pitchFamily="34" charset="0"/>
        <a:ea typeface="+mn-ea"/>
        <a:cs typeface="+mn-cs"/>
      </a:defRPr>
    </a:lvl7pPr>
    <a:lvl8pPr marL="3200400" algn="l" defTabSz="914400" rtl="0" eaLnBrk="1" latinLnBrk="0" hangingPunct="1">
      <a:defRPr sz="2000" kern="1200">
        <a:solidFill>
          <a:schemeClr val="bg1"/>
        </a:solidFill>
        <a:latin typeface="Helvetica" panose="020B0604020202020204" pitchFamily="34" charset="0"/>
        <a:ea typeface="+mn-ea"/>
        <a:cs typeface="+mn-cs"/>
      </a:defRPr>
    </a:lvl8pPr>
    <a:lvl9pPr marL="3657600" algn="l" defTabSz="914400" rtl="0" eaLnBrk="1" latinLnBrk="0" hangingPunct="1">
      <a:defRPr sz="2000" kern="1200">
        <a:solidFill>
          <a:schemeClr val="bg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1959">
          <p15:clr>
            <a:srgbClr val="A4A3A4"/>
          </p15:clr>
        </p15:guide>
        <p15:guide id="2" orient="horz" pos="2607">
          <p15:clr>
            <a:srgbClr val="A4A3A4"/>
          </p15:clr>
        </p15:guide>
        <p15:guide id="3" orient="horz" pos="3231">
          <p15:clr>
            <a:srgbClr val="A4A3A4"/>
          </p15:clr>
        </p15:guide>
        <p15:guide id="4" orient="horz" pos="3799">
          <p15:clr>
            <a:srgbClr val="A4A3A4"/>
          </p15:clr>
        </p15:guide>
        <p15:guide id="5" pos="2876">
          <p15:clr>
            <a:srgbClr val="A4A3A4"/>
          </p15:clr>
        </p15:guide>
        <p15:guide id="6" pos="308">
          <p15:clr>
            <a:srgbClr val="A4A3A4"/>
          </p15:clr>
        </p15:guide>
        <p15:guide id="7" pos="5428">
          <p15:clr>
            <a:srgbClr val="A4A3A4"/>
          </p15:clr>
        </p15:guide>
      </p15:sldGuideLst>
    </p:ext>
    <p:ext uri="{2D200454-40CA-4A62-9FC3-DE9A4176ACB9}">
      <p15:notesGuideLst xmlns:p15="http://schemas.microsoft.com/office/powerpoint/2012/main">
        <p15:guide id="1" orient="horz" pos="5664">
          <p15:clr>
            <a:srgbClr val="A4A3A4"/>
          </p15:clr>
        </p15:guide>
        <p15:guide id="2" orient="horz" pos="2592">
          <p15:clr>
            <a:srgbClr val="A4A3A4"/>
          </p15:clr>
        </p15:guide>
        <p15:guide id="3" orient="horz" pos="2448">
          <p15:clr>
            <a:srgbClr val="A4A3A4"/>
          </p15:clr>
        </p15:guide>
        <p15:guide id="4" orient="horz" pos="192">
          <p15:clr>
            <a:srgbClr val="A4A3A4"/>
          </p15:clr>
        </p15:guide>
        <p15:guide id="5" pos="2208">
          <p15:clr>
            <a:srgbClr val="A4A3A4"/>
          </p15:clr>
        </p15:guide>
        <p15:guide id="6" pos="336">
          <p15:clr>
            <a:srgbClr val="A4A3A4"/>
          </p15:clr>
        </p15:guide>
        <p15:guide id="7" pos="768">
          <p15:clr>
            <a:srgbClr val="A4A3A4"/>
          </p15:clr>
        </p15:guide>
        <p15:guide id="8" pos="3648">
          <p15:clr>
            <a:srgbClr val="A4A3A4"/>
          </p15:clr>
        </p15:guide>
        <p15:guide id="9" pos="4080">
          <p15:clr>
            <a:srgbClr val="A4A3A4"/>
          </p15:clr>
        </p15:guide>
        <p15:guide id="10" pos="3888">
          <p15:clr>
            <a:srgbClr val="A4A3A4"/>
          </p15:clr>
        </p15:guide>
        <p15:guide id="11" pos="528">
          <p15:clr>
            <a:srgbClr val="A4A3A4"/>
          </p15:clr>
        </p15:guide>
        <p15:guide id="12" pos="10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57B49"/>
    <a:srgbClr val="F57D49"/>
    <a:srgbClr val="FFFFFF"/>
    <a:srgbClr val="4C00FF"/>
    <a:srgbClr val="FF00FF"/>
    <a:srgbClr val="6600CC"/>
    <a:srgbClr val="006666"/>
    <a:srgbClr val="FFF0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38" autoAdjust="0"/>
    <p:restoredTop sz="90929"/>
  </p:normalViewPr>
  <p:slideViewPr>
    <p:cSldViewPr snapToGrid="0">
      <p:cViewPr varScale="1">
        <p:scale>
          <a:sx n="83" d="100"/>
          <a:sy n="83" d="100"/>
        </p:scale>
        <p:origin x="1243" y="58"/>
      </p:cViewPr>
      <p:guideLst>
        <p:guide orient="horz" pos="1959"/>
        <p:guide orient="horz" pos="2607"/>
        <p:guide orient="horz" pos="3231"/>
        <p:guide orient="horz" pos="3799"/>
        <p:guide pos="2876"/>
        <p:guide pos="308"/>
        <p:guide pos="5428"/>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1986"/>
    </p:cViewPr>
  </p:sorterViewPr>
  <p:notesViewPr>
    <p:cSldViewPr snapToGrid="0">
      <p:cViewPr>
        <p:scale>
          <a:sx n="100" d="100"/>
          <a:sy n="100" d="100"/>
        </p:scale>
        <p:origin x="-744" y="-72"/>
      </p:cViewPr>
      <p:guideLst>
        <p:guide orient="horz" pos="5664"/>
        <p:guide orient="horz" pos="2592"/>
        <p:guide orient="horz" pos="2448"/>
        <p:guide orient="horz" pos="192"/>
        <p:guide pos="2208"/>
        <p:guide pos="336"/>
        <p:guide pos="768"/>
        <p:guide pos="3648"/>
        <p:guide pos="4080"/>
        <p:guide pos="3888"/>
        <p:guide pos="528"/>
        <p:guide pos="10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9">
            <a:extLst>
              <a:ext uri="{FF2B5EF4-FFF2-40B4-BE49-F238E27FC236}">
                <a16:creationId xmlns:a16="http://schemas.microsoft.com/office/drawing/2014/main" id="{B0010CE0-65BB-4498-B287-D33AAF7B4AE9}"/>
              </a:ext>
            </a:extLst>
          </p:cNvPr>
          <p:cNvSpPr>
            <a:spLocks noChangeArrowheads="1"/>
          </p:cNvSpPr>
          <p:nvPr/>
        </p:nvSpPr>
        <p:spPr bwMode="auto">
          <a:xfrm>
            <a:off x="492125" y="9055100"/>
            <a:ext cx="6164263" cy="22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822" tIns="50024" rIns="96822" bIns="50024">
            <a:spAutoFit/>
          </a:bodyPr>
          <a:lstStyle>
            <a:lvl1pPr defTabSz="1096963">
              <a:tabLst>
                <a:tab pos="2962275" algn="l"/>
                <a:tab pos="5926138" algn="r"/>
              </a:tabLst>
              <a:defRPr sz="2400">
                <a:solidFill>
                  <a:schemeClr val="tx1"/>
                </a:solidFill>
                <a:latin typeface="Times" panose="02020603050405020304" pitchFamily="18" charset="0"/>
              </a:defRPr>
            </a:lvl1pPr>
            <a:lvl2pPr marL="669925" indent="-188913" defTabSz="1096963">
              <a:tabLst>
                <a:tab pos="2962275" algn="l"/>
                <a:tab pos="5926138" algn="r"/>
              </a:tabLst>
              <a:defRPr sz="2400">
                <a:solidFill>
                  <a:schemeClr val="tx1"/>
                </a:solidFill>
                <a:latin typeface="Times" panose="02020603050405020304" pitchFamily="18" charset="0"/>
              </a:defRPr>
            </a:lvl2pPr>
            <a:lvl3pPr marL="1390650" defTabSz="1096963">
              <a:tabLst>
                <a:tab pos="2962275" algn="l"/>
                <a:tab pos="5926138" algn="r"/>
              </a:tabLst>
              <a:defRPr sz="2400">
                <a:solidFill>
                  <a:schemeClr val="tx1"/>
                </a:solidFill>
                <a:latin typeface="Times" panose="02020603050405020304" pitchFamily="18" charset="0"/>
              </a:defRPr>
            </a:lvl3pPr>
            <a:lvl4pPr marL="1512888" defTabSz="1096963">
              <a:tabLst>
                <a:tab pos="2962275" algn="l"/>
                <a:tab pos="5926138" algn="r"/>
              </a:tabLst>
              <a:defRPr sz="2400">
                <a:solidFill>
                  <a:schemeClr val="tx1"/>
                </a:solidFill>
                <a:latin typeface="Times" panose="02020603050405020304" pitchFamily="18" charset="0"/>
              </a:defRPr>
            </a:lvl4pPr>
            <a:lvl5pPr marL="1928813" defTabSz="1096963">
              <a:tabLst>
                <a:tab pos="2962275" algn="l"/>
                <a:tab pos="5926138" algn="r"/>
              </a:tabLst>
              <a:defRPr sz="2400">
                <a:solidFill>
                  <a:schemeClr val="tx1"/>
                </a:solidFill>
                <a:latin typeface="Times" panose="02020603050405020304" pitchFamily="18" charset="0"/>
              </a:defRPr>
            </a:lvl5pPr>
            <a:lvl6pPr marL="2386013" defTabSz="1096963" eaLnBrk="0" fontAlgn="base" hangingPunct="0">
              <a:spcBef>
                <a:spcPct val="0"/>
              </a:spcBef>
              <a:spcAft>
                <a:spcPct val="0"/>
              </a:spcAft>
              <a:tabLst>
                <a:tab pos="2962275" algn="l"/>
                <a:tab pos="5926138" algn="r"/>
              </a:tabLst>
              <a:defRPr sz="2400">
                <a:solidFill>
                  <a:schemeClr val="tx1"/>
                </a:solidFill>
                <a:latin typeface="Times" panose="02020603050405020304" pitchFamily="18" charset="0"/>
              </a:defRPr>
            </a:lvl6pPr>
            <a:lvl7pPr marL="2843213" defTabSz="1096963" eaLnBrk="0" fontAlgn="base" hangingPunct="0">
              <a:spcBef>
                <a:spcPct val="0"/>
              </a:spcBef>
              <a:spcAft>
                <a:spcPct val="0"/>
              </a:spcAft>
              <a:tabLst>
                <a:tab pos="2962275" algn="l"/>
                <a:tab pos="5926138" algn="r"/>
              </a:tabLst>
              <a:defRPr sz="2400">
                <a:solidFill>
                  <a:schemeClr val="tx1"/>
                </a:solidFill>
                <a:latin typeface="Times" panose="02020603050405020304" pitchFamily="18" charset="0"/>
              </a:defRPr>
            </a:lvl7pPr>
            <a:lvl8pPr marL="3300413" defTabSz="1096963" eaLnBrk="0" fontAlgn="base" hangingPunct="0">
              <a:spcBef>
                <a:spcPct val="0"/>
              </a:spcBef>
              <a:spcAft>
                <a:spcPct val="0"/>
              </a:spcAft>
              <a:tabLst>
                <a:tab pos="2962275" algn="l"/>
                <a:tab pos="5926138" algn="r"/>
              </a:tabLst>
              <a:defRPr sz="2400">
                <a:solidFill>
                  <a:schemeClr val="tx1"/>
                </a:solidFill>
                <a:latin typeface="Times" panose="02020603050405020304" pitchFamily="18" charset="0"/>
              </a:defRPr>
            </a:lvl8pPr>
            <a:lvl9pPr marL="3757613" defTabSz="1096963" eaLnBrk="0" fontAlgn="base" hangingPunct="0">
              <a:spcBef>
                <a:spcPct val="0"/>
              </a:spcBef>
              <a:spcAft>
                <a:spcPct val="0"/>
              </a:spcAft>
              <a:tabLst>
                <a:tab pos="2962275" algn="l"/>
                <a:tab pos="5926138" algn="r"/>
              </a:tabLst>
              <a:defRPr sz="2400">
                <a:solidFill>
                  <a:schemeClr val="tx1"/>
                </a:solidFill>
                <a:latin typeface="Times" panose="02020603050405020304" pitchFamily="18" charset="0"/>
              </a:defRPr>
            </a:lvl9pPr>
          </a:lstStyle>
          <a:p>
            <a:r>
              <a:rPr lang="en-US" altLang="zh-CN" sz="800">
                <a:latin typeface="Helvetica" panose="020B0604020202020204" pitchFamily="34" charset="0"/>
                <a:ea typeface="宋体" panose="02010600030101010101" pitchFamily="2" charset="-122"/>
              </a:rPr>
              <a:t>ICRC—Basic Traffic Management with Access Lists</a:t>
            </a:r>
            <a:r>
              <a:rPr lang="en-US" altLang="zh-CN" sz="800">
                <a:solidFill>
                  <a:schemeClr val="tx2"/>
                </a:solidFill>
                <a:latin typeface="Helvetica" panose="020B0604020202020204" pitchFamily="34" charset="0"/>
                <a:ea typeface="宋体" panose="02010600030101010101" pitchFamily="2" charset="-122"/>
              </a:rPr>
              <a:t>	</a:t>
            </a:r>
            <a:r>
              <a:rPr lang="en-US" altLang="zh-CN" sz="800">
                <a:latin typeface="Helvetica" panose="020B0604020202020204" pitchFamily="34" charset="0"/>
                <a:ea typeface="宋体" panose="02010600030101010101" pitchFamily="2" charset="-122"/>
              </a:rPr>
              <a:t>Copyright © 1999, Cisco Systems, Inc.	14-</a:t>
            </a:r>
            <a:fld id="{5D9F4F3F-11CA-4483-A6C4-6DD7C908D2BD}" type="slidenum">
              <a:rPr lang="en-US" altLang="zh-CN" sz="800">
                <a:latin typeface="Helvetica" panose="020B0604020202020204" pitchFamily="34" charset="0"/>
                <a:ea typeface="宋体" panose="02010600030101010101" pitchFamily="2" charset="-122"/>
              </a:rPr>
              <a:pPr/>
              <a:t>‹#›</a:t>
            </a:fld>
            <a:endParaRPr lang="en-US" altLang="zh-CN" sz="800">
              <a:latin typeface="Helvetica" panose="020B0604020202020204" pitchFamily="34" charset="0"/>
              <a:ea typeface="宋体" panose="02010600030101010101" pitchFamily="2" charset="-122"/>
            </a:endParaRPr>
          </a:p>
        </p:txBody>
      </p:sp>
      <p:sp>
        <p:nvSpPr>
          <p:cNvPr id="3082" name="Line 10">
            <a:extLst>
              <a:ext uri="{FF2B5EF4-FFF2-40B4-BE49-F238E27FC236}">
                <a16:creationId xmlns:a16="http://schemas.microsoft.com/office/drawing/2014/main" id="{D444EAC8-41B0-4972-BFF6-0943E7D2016D}"/>
              </a:ext>
            </a:extLst>
          </p:cNvPr>
          <p:cNvSpPr>
            <a:spLocks noChangeShapeType="1"/>
          </p:cNvSpPr>
          <p:nvPr/>
        </p:nvSpPr>
        <p:spPr bwMode="auto">
          <a:xfrm>
            <a:off x="569913" y="9055100"/>
            <a:ext cx="6027737"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3" name="Rectangle 15">
            <a:extLst>
              <a:ext uri="{FF2B5EF4-FFF2-40B4-BE49-F238E27FC236}">
                <a16:creationId xmlns:a16="http://schemas.microsoft.com/office/drawing/2014/main" id="{FE6A4A4C-C9C6-4E47-9B2E-45914B4AC073}"/>
              </a:ext>
            </a:extLst>
          </p:cNvPr>
          <p:cNvSpPr>
            <a:spLocks noChangeAspect="1" noChangeArrowheads="1" noTextEdit="1"/>
          </p:cNvSpPr>
          <p:nvPr>
            <p:ph type="sldImg" idx="2"/>
          </p:nvPr>
        </p:nvSpPr>
        <p:spPr bwMode="auto">
          <a:xfrm>
            <a:off x="1209675" y="307975"/>
            <a:ext cx="4572000" cy="3581400"/>
          </a:xfrm>
          <a:prstGeom prst="rect">
            <a:avLst/>
          </a:prstGeom>
          <a:noFill/>
          <a:ln w="12699">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64" name="Rectangle 16">
            <a:extLst>
              <a:ext uri="{FF2B5EF4-FFF2-40B4-BE49-F238E27FC236}">
                <a16:creationId xmlns:a16="http://schemas.microsoft.com/office/drawing/2014/main" id="{AB1D9462-4CE5-4B1B-9D0F-FA546A2CC453}"/>
              </a:ext>
            </a:extLst>
          </p:cNvPr>
          <p:cNvSpPr>
            <a:spLocks noGrp="1" noChangeArrowheads="1"/>
          </p:cNvSpPr>
          <p:nvPr>
            <p:ph type="body" sz="quarter" idx="3"/>
          </p:nvPr>
        </p:nvSpPr>
        <p:spPr bwMode="auto">
          <a:xfrm>
            <a:off x="914400" y="4117975"/>
            <a:ext cx="5257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40" tIns="49444" rIns="97240" bIns="49444"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	Third level</a:t>
            </a:r>
          </a:p>
          <a:p>
            <a:pPr lvl="3"/>
            <a:r>
              <a:rPr lang="en-US" altLang="zh-CN"/>
              <a:t>Fourth level</a:t>
            </a:r>
          </a:p>
          <a:p>
            <a:pPr lvl="4"/>
            <a:r>
              <a:rPr lang="en-US" altLang="zh-CN"/>
              <a:t>–	Fifth level</a:t>
            </a:r>
          </a:p>
        </p:txBody>
      </p:sp>
      <p:sp>
        <p:nvSpPr>
          <p:cNvPr id="2065" name="Rectangle 17">
            <a:extLst>
              <a:ext uri="{FF2B5EF4-FFF2-40B4-BE49-F238E27FC236}">
                <a16:creationId xmlns:a16="http://schemas.microsoft.com/office/drawing/2014/main" id="{D6DA5235-0A8D-47CB-8A10-A81737EED720}"/>
              </a:ext>
            </a:extLst>
          </p:cNvPr>
          <p:cNvSpPr>
            <a:spLocks noChangeArrowheads="1"/>
          </p:cNvSpPr>
          <p:nvPr/>
        </p:nvSpPr>
        <p:spPr bwMode="auto">
          <a:xfrm>
            <a:off x="523875" y="8994775"/>
            <a:ext cx="5943600"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51092">
            <a:spAutoFit/>
          </a:bodyPr>
          <a:lstStyle>
            <a:lvl1pPr defTabSz="1120775">
              <a:tabLst>
                <a:tab pos="2971800" algn="l"/>
                <a:tab pos="5943600" algn="r"/>
                <a:tab pos="6115050" algn="r"/>
              </a:tabLst>
              <a:defRPr sz="2400">
                <a:solidFill>
                  <a:schemeClr val="tx1"/>
                </a:solidFill>
                <a:latin typeface="Times" panose="02020603050405020304" pitchFamily="18" charset="0"/>
              </a:defRPr>
            </a:lvl1pPr>
            <a:lvl2pPr marL="684213" indent="-193675" defTabSz="1120775">
              <a:tabLst>
                <a:tab pos="2971800" algn="l"/>
                <a:tab pos="5943600" algn="r"/>
                <a:tab pos="6115050" algn="r"/>
              </a:tabLst>
              <a:defRPr sz="2400">
                <a:solidFill>
                  <a:schemeClr val="tx1"/>
                </a:solidFill>
                <a:latin typeface="Times" panose="02020603050405020304" pitchFamily="18" charset="0"/>
              </a:defRPr>
            </a:lvl2pPr>
            <a:lvl3pPr marL="1420813" defTabSz="1120775">
              <a:tabLst>
                <a:tab pos="2971800" algn="l"/>
                <a:tab pos="5943600" algn="r"/>
                <a:tab pos="6115050" algn="r"/>
              </a:tabLst>
              <a:defRPr sz="2400">
                <a:solidFill>
                  <a:schemeClr val="tx1"/>
                </a:solidFill>
                <a:latin typeface="Times" panose="02020603050405020304" pitchFamily="18" charset="0"/>
              </a:defRPr>
            </a:lvl3pPr>
            <a:lvl4pPr marL="1546225" defTabSz="1120775">
              <a:tabLst>
                <a:tab pos="2971800" algn="l"/>
                <a:tab pos="5943600" algn="r"/>
                <a:tab pos="6115050" algn="r"/>
              </a:tabLst>
              <a:defRPr sz="2400">
                <a:solidFill>
                  <a:schemeClr val="tx1"/>
                </a:solidFill>
                <a:latin typeface="Times" panose="02020603050405020304" pitchFamily="18" charset="0"/>
              </a:defRPr>
            </a:lvl4pPr>
            <a:lvl5pPr marL="1970088" defTabSz="1120775">
              <a:tabLst>
                <a:tab pos="2971800" algn="l"/>
                <a:tab pos="5943600" algn="r"/>
                <a:tab pos="6115050" algn="r"/>
              </a:tabLst>
              <a:defRPr sz="2400">
                <a:solidFill>
                  <a:schemeClr val="tx1"/>
                </a:solidFill>
                <a:latin typeface="Times" panose="02020603050405020304" pitchFamily="18" charset="0"/>
              </a:defRPr>
            </a:lvl5pPr>
            <a:lvl6pPr marL="2427288" defTabSz="1120775" eaLnBrk="0" fontAlgn="base" hangingPunct="0">
              <a:spcBef>
                <a:spcPct val="0"/>
              </a:spcBef>
              <a:spcAft>
                <a:spcPct val="0"/>
              </a:spcAft>
              <a:tabLst>
                <a:tab pos="2971800" algn="l"/>
                <a:tab pos="5943600" algn="r"/>
                <a:tab pos="6115050" algn="r"/>
              </a:tabLst>
              <a:defRPr sz="2400">
                <a:solidFill>
                  <a:schemeClr val="tx1"/>
                </a:solidFill>
                <a:latin typeface="Times" panose="02020603050405020304" pitchFamily="18" charset="0"/>
              </a:defRPr>
            </a:lvl6pPr>
            <a:lvl7pPr marL="2884488" defTabSz="1120775" eaLnBrk="0" fontAlgn="base" hangingPunct="0">
              <a:spcBef>
                <a:spcPct val="0"/>
              </a:spcBef>
              <a:spcAft>
                <a:spcPct val="0"/>
              </a:spcAft>
              <a:tabLst>
                <a:tab pos="2971800" algn="l"/>
                <a:tab pos="5943600" algn="r"/>
                <a:tab pos="6115050" algn="r"/>
              </a:tabLst>
              <a:defRPr sz="2400">
                <a:solidFill>
                  <a:schemeClr val="tx1"/>
                </a:solidFill>
                <a:latin typeface="Times" panose="02020603050405020304" pitchFamily="18" charset="0"/>
              </a:defRPr>
            </a:lvl7pPr>
            <a:lvl8pPr marL="3341688" defTabSz="1120775" eaLnBrk="0" fontAlgn="base" hangingPunct="0">
              <a:spcBef>
                <a:spcPct val="0"/>
              </a:spcBef>
              <a:spcAft>
                <a:spcPct val="0"/>
              </a:spcAft>
              <a:tabLst>
                <a:tab pos="2971800" algn="l"/>
                <a:tab pos="5943600" algn="r"/>
                <a:tab pos="6115050" algn="r"/>
              </a:tabLst>
              <a:defRPr sz="2400">
                <a:solidFill>
                  <a:schemeClr val="tx1"/>
                </a:solidFill>
                <a:latin typeface="Times" panose="02020603050405020304" pitchFamily="18" charset="0"/>
              </a:defRPr>
            </a:lvl8pPr>
            <a:lvl9pPr marL="3798888" defTabSz="1120775" eaLnBrk="0" fontAlgn="base" hangingPunct="0">
              <a:spcBef>
                <a:spcPct val="0"/>
              </a:spcBef>
              <a:spcAft>
                <a:spcPct val="0"/>
              </a:spcAft>
              <a:tabLst>
                <a:tab pos="2971800" algn="l"/>
                <a:tab pos="5943600" algn="r"/>
                <a:tab pos="6115050" algn="r"/>
              </a:tabLst>
              <a:defRPr sz="2400">
                <a:solidFill>
                  <a:schemeClr val="tx1"/>
                </a:solidFill>
                <a:latin typeface="Times" panose="02020603050405020304" pitchFamily="18" charset="0"/>
              </a:defRPr>
            </a:lvl9pPr>
          </a:lstStyle>
          <a:p>
            <a:r>
              <a:rPr lang="en-US" altLang="zh-CN" sz="900">
                <a:latin typeface="Helvetica" panose="020B0604020202020204" pitchFamily="34" charset="0"/>
                <a:ea typeface="宋体" panose="02010600030101010101" pitchFamily="2" charset="-122"/>
              </a:rPr>
              <a:t>ICND—Basic Traffic Management with Access Lists</a:t>
            </a:r>
            <a:r>
              <a:rPr lang="en-US" altLang="zh-CN" sz="900">
                <a:solidFill>
                  <a:schemeClr val="tx2"/>
                </a:solidFill>
                <a:latin typeface="Helvetica" panose="020B0604020202020204" pitchFamily="34" charset="0"/>
                <a:ea typeface="宋体" panose="02010600030101010101" pitchFamily="2" charset="-122"/>
              </a:rPr>
              <a:t>	</a:t>
            </a:r>
            <a:r>
              <a:rPr lang="en-US" altLang="zh-CN" sz="900">
                <a:latin typeface="Helvetica" panose="020B0604020202020204" pitchFamily="34" charset="0"/>
                <a:ea typeface="宋体" panose="02010600030101010101" pitchFamily="2" charset="-122"/>
              </a:rPr>
              <a:t>Copyright © 1999, Cisco Systems, Inc. 	10-</a:t>
            </a:r>
            <a:fld id="{A8BE1190-B47F-468D-95BD-D51D02DCCF6D}" type="slidenum">
              <a:rPr lang="en-US" altLang="zh-CN" sz="900">
                <a:latin typeface="Helvetica" panose="020B0604020202020204" pitchFamily="34" charset="0"/>
                <a:ea typeface="宋体" panose="02010600030101010101" pitchFamily="2" charset="-122"/>
              </a:rPr>
              <a:pPr/>
              <a:t>‹#›</a:t>
            </a:fld>
            <a:endParaRPr lang="en-US" altLang="zh-CN" sz="900">
              <a:latin typeface="Helvetica" panose="020B0604020202020204" pitchFamily="34" charset="0"/>
              <a:ea typeface="宋体" panose="02010600030101010101" pitchFamily="2" charset="-122"/>
            </a:endParaRPr>
          </a:p>
        </p:txBody>
      </p:sp>
      <p:sp>
        <p:nvSpPr>
          <p:cNvPr id="2066" name="Line 18">
            <a:extLst>
              <a:ext uri="{FF2B5EF4-FFF2-40B4-BE49-F238E27FC236}">
                <a16:creationId xmlns:a16="http://schemas.microsoft.com/office/drawing/2014/main" id="{AA7A7D33-8281-49BE-B8B9-74CE28D97AAE}"/>
              </a:ext>
            </a:extLst>
          </p:cNvPr>
          <p:cNvSpPr>
            <a:spLocks noChangeShapeType="1"/>
          </p:cNvSpPr>
          <p:nvPr/>
        </p:nvSpPr>
        <p:spPr bwMode="auto">
          <a:xfrm>
            <a:off x="523875" y="8988425"/>
            <a:ext cx="5943600" cy="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anchor="ctr"/>
          <a:lstStyle/>
          <a:p>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25000"/>
      </a:spcAft>
      <a:defRPr sz="1200" kern="1200">
        <a:solidFill>
          <a:schemeClr val="tx1"/>
        </a:solidFill>
        <a:latin typeface="Times" panose="02020603050405020304" pitchFamily="18" charset="0"/>
        <a:ea typeface="+mn-ea"/>
        <a:cs typeface="+mn-cs"/>
      </a:defRPr>
    </a:lvl1pPr>
    <a:lvl2pPr marL="327025" indent="-165100" algn="l" rtl="0" eaLnBrk="0" fontAlgn="base" hangingPunct="0">
      <a:spcBef>
        <a:spcPct val="0"/>
      </a:spcBef>
      <a:spcAft>
        <a:spcPct val="25000"/>
      </a:spcAft>
      <a:buChar char="•"/>
      <a:defRPr sz="1200" kern="1200">
        <a:solidFill>
          <a:schemeClr val="tx1"/>
        </a:solidFill>
        <a:latin typeface="Times" panose="02020603050405020304" pitchFamily="18" charset="0"/>
        <a:ea typeface="+mn-ea"/>
        <a:cs typeface="+mn-cs"/>
      </a:defRPr>
    </a:lvl2pPr>
    <a:lvl3pPr marL="690563" indent="-165100" algn="l" rtl="0" eaLnBrk="0" fontAlgn="base" hangingPunct="0">
      <a:spcBef>
        <a:spcPct val="0"/>
      </a:spcBef>
      <a:spcAft>
        <a:spcPct val="25000"/>
      </a:spcAft>
      <a:defRPr sz="1200" kern="1200">
        <a:solidFill>
          <a:schemeClr val="tx1"/>
        </a:solidFill>
        <a:latin typeface="Times" panose="02020603050405020304" pitchFamily="18" charset="0"/>
        <a:ea typeface="+mn-ea"/>
        <a:cs typeface="+mn-cs"/>
      </a:defRPr>
    </a:lvl3pPr>
    <a:lvl4pPr marL="1035050" indent="-165100" algn="l" rtl="0" eaLnBrk="0" fontAlgn="base" hangingPunct="0">
      <a:spcBef>
        <a:spcPct val="0"/>
      </a:spcBef>
      <a:spcAft>
        <a:spcPct val="25000"/>
      </a:spcAft>
      <a:buSzPct val="100000"/>
      <a:buChar char="•"/>
      <a:defRPr sz="1200" kern="1200">
        <a:solidFill>
          <a:schemeClr val="tx1"/>
        </a:solidFill>
        <a:latin typeface="Times" panose="02020603050405020304" pitchFamily="18" charset="0"/>
        <a:ea typeface="+mn-ea"/>
        <a:cs typeface="+mn-cs"/>
      </a:defRPr>
    </a:lvl4pPr>
    <a:lvl5pPr marL="1362075" indent="-165100" algn="l" rtl="0" eaLnBrk="0" fontAlgn="base" hangingPunct="0">
      <a:spcBef>
        <a:spcPct val="0"/>
      </a:spcBef>
      <a:spcAft>
        <a:spcPct val="2500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6">
            <a:extLst>
              <a:ext uri="{FF2B5EF4-FFF2-40B4-BE49-F238E27FC236}">
                <a16:creationId xmlns:a16="http://schemas.microsoft.com/office/drawing/2014/main" id="{1A85DC77-E956-4DB6-9177-9DE438D9ADE5}"/>
              </a:ext>
            </a:extLst>
          </p:cNvPr>
          <p:cNvSpPr>
            <a:spLocks noChangeAspect="1" noChangeArrowheads="1" noTextEdit="1"/>
          </p:cNvSpPr>
          <p:nvPr>
            <p:ph type="sldImg"/>
          </p:nvPr>
        </p:nvSpPr>
        <p:spPr>
          <a:xfrm>
            <a:off x="1117600" y="304800"/>
            <a:ext cx="4775200" cy="3581400"/>
          </a:xfrm>
          <a:ln/>
        </p:spPr>
      </p:sp>
      <p:sp>
        <p:nvSpPr>
          <p:cNvPr id="15367" name="Rectangle 7">
            <a:extLst>
              <a:ext uri="{FF2B5EF4-FFF2-40B4-BE49-F238E27FC236}">
                <a16:creationId xmlns:a16="http://schemas.microsoft.com/office/drawing/2014/main" id="{EB113E9B-3583-42C1-A347-B79F7D40CF78}"/>
              </a:ext>
            </a:extLst>
          </p:cNvPr>
          <p:cNvSpPr>
            <a:spLocks noGrp="1" noChangeArrowheads="1"/>
          </p:cNvSpPr>
          <p:nvPr>
            <p:ph type="body" idx="1"/>
          </p:nvPr>
        </p:nvSpPr>
        <p:spPr/>
        <p:txBody>
          <a:bodyPr/>
          <a:lstStyle/>
          <a:p>
            <a:r>
              <a:rPr lang="en-US" altLang="zh-CN" b="1">
                <a:ea typeface="宋体" panose="02010600030101010101" pitchFamily="2" charset="-122"/>
              </a:rPr>
              <a:t>Slide 2 of 2</a:t>
            </a:r>
          </a:p>
          <a:p>
            <a:r>
              <a:rPr lang="en-US" altLang="zh-CN" b="1">
                <a:ea typeface="宋体" panose="02010600030101010101" pitchFamily="2" charset="-122"/>
              </a:rPr>
              <a:t>Purpose:  </a:t>
            </a:r>
          </a:p>
          <a:p>
            <a:r>
              <a:rPr lang="en-US" altLang="zh-CN" b="1">
                <a:ea typeface="宋体" panose="02010600030101010101" pitchFamily="2" charset="-122"/>
              </a:rPr>
              <a:t>Emphasize: </a:t>
            </a:r>
            <a:r>
              <a:rPr lang="en-US" altLang="zh-CN">
                <a:ea typeface="宋体" panose="02010600030101010101" pitchFamily="2" charset="-122"/>
              </a:rPr>
              <a:t>Access list is a mechanism for identifying particular traffic. One application of access list is for filtering traffic into or out of a router interface.</a:t>
            </a:r>
            <a:endParaRPr lang="en-US" altLang="zh-CN" b="1">
              <a:ea typeface="宋体" panose="02010600030101010101" pitchFamily="2" charset="-122"/>
            </a:endParaRPr>
          </a:p>
          <a:p>
            <a:endParaRPr lang="en-US" altLang="zh-CN" b="1">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Rectangle 6">
            <a:extLst>
              <a:ext uri="{FF2B5EF4-FFF2-40B4-BE49-F238E27FC236}">
                <a16:creationId xmlns:a16="http://schemas.microsoft.com/office/drawing/2014/main" id="{58D846AB-6640-465A-BB25-20ED2EA43559}"/>
              </a:ext>
            </a:extLst>
          </p:cNvPr>
          <p:cNvSpPr>
            <a:spLocks noChangeAspect="1" noChangeArrowheads="1" noTextEdit="1"/>
          </p:cNvSpPr>
          <p:nvPr>
            <p:ph type="sldImg"/>
          </p:nvPr>
        </p:nvSpPr>
        <p:spPr>
          <a:xfrm>
            <a:off x="1130300" y="307975"/>
            <a:ext cx="4775200" cy="3581400"/>
          </a:xfrm>
          <a:ln/>
        </p:spPr>
      </p:sp>
      <p:sp>
        <p:nvSpPr>
          <p:cNvPr id="27655" name="Rectangle 7">
            <a:extLst>
              <a:ext uri="{FF2B5EF4-FFF2-40B4-BE49-F238E27FC236}">
                <a16:creationId xmlns:a16="http://schemas.microsoft.com/office/drawing/2014/main" id="{B667A301-2E4E-4B3C-B734-45997DCE1DA4}"/>
              </a:ext>
            </a:extLst>
          </p:cNvPr>
          <p:cNvSpPr>
            <a:spLocks noGrp="1" noChangeArrowheads="1"/>
          </p:cNvSpPr>
          <p:nvPr>
            <p:ph type="body" idx="1"/>
          </p:nvPr>
        </p:nvSpPr>
        <p:spPr/>
        <p:txBody>
          <a:bodyPr/>
          <a:lstStyle/>
          <a:p>
            <a:r>
              <a:rPr lang="en-US" altLang="zh-CN" b="1">
                <a:ea typeface="宋体" panose="02010600030101010101" pitchFamily="2" charset="-122"/>
              </a:rPr>
              <a:t>Slide 2 of 3</a:t>
            </a:r>
          </a:p>
          <a:p>
            <a:r>
              <a:rPr lang="en-US" altLang="zh-CN" b="1">
                <a:ea typeface="宋体" panose="02010600030101010101" pitchFamily="2" charset="-122"/>
              </a:rPr>
              <a:t>Purpose:  </a:t>
            </a:r>
          </a:p>
          <a:p>
            <a:r>
              <a:rPr lang="en-US" altLang="zh-CN" b="1">
                <a:ea typeface="宋体" panose="02010600030101010101" pitchFamily="2" charset="-122"/>
              </a:rPr>
              <a:t>Emphasize:</a:t>
            </a:r>
            <a:r>
              <a:rPr lang="en-US" altLang="zh-CN">
                <a:ea typeface="宋体" panose="02010600030101010101" pitchFamily="2" charset="-122"/>
              </a:rPr>
              <a:t> Shows the larger diamond. It contains words to summarize access list statements and permit/deny logic. This layer illustrates a permitted packet now sent to the outbound interface buffer for output (the lower arrow).</a:t>
            </a:r>
          </a:p>
          <a:p>
            <a:endParaRPr lang="en-US" altLang="zh-CN">
              <a:ea typeface="宋体" panose="02010600030101010101" pitchFamily="2" charset="-122"/>
            </a:endParaRPr>
          </a:p>
          <a:p>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1030">
            <a:extLst>
              <a:ext uri="{FF2B5EF4-FFF2-40B4-BE49-F238E27FC236}">
                <a16:creationId xmlns:a16="http://schemas.microsoft.com/office/drawing/2014/main" id="{577A7E8D-3A8F-417B-9B8B-036490C94BCA}"/>
              </a:ext>
            </a:extLst>
          </p:cNvPr>
          <p:cNvSpPr>
            <a:spLocks noChangeAspect="1" noChangeArrowheads="1" noTextEdit="1"/>
          </p:cNvSpPr>
          <p:nvPr>
            <p:ph type="sldImg"/>
          </p:nvPr>
        </p:nvSpPr>
        <p:spPr>
          <a:xfrm>
            <a:off x="1130300" y="307975"/>
            <a:ext cx="4775200" cy="3581400"/>
          </a:xfrm>
          <a:ln/>
        </p:spPr>
      </p:sp>
      <p:sp>
        <p:nvSpPr>
          <p:cNvPr id="29703" name="Rectangle 1031">
            <a:extLst>
              <a:ext uri="{FF2B5EF4-FFF2-40B4-BE49-F238E27FC236}">
                <a16:creationId xmlns:a16="http://schemas.microsoft.com/office/drawing/2014/main" id="{187280DA-55BD-4C50-A874-AFEB5D91BA84}"/>
              </a:ext>
            </a:extLst>
          </p:cNvPr>
          <p:cNvSpPr>
            <a:spLocks noGrp="1" noChangeArrowheads="1"/>
          </p:cNvSpPr>
          <p:nvPr>
            <p:ph type="body" idx="1"/>
          </p:nvPr>
        </p:nvSpPr>
        <p:spPr>
          <a:xfrm>
            <a:off x="990600" y="4038600"/>
            <a:ext cx="5029200" cy="4651375"/>
          </a:xfrm>
        </p:spPr>
        <p:txBody>
          <a:bodyPr/>
          <a:lstStyle/>
          <a:p>
            <a:pPr algn="just"/>
            <a:r>
              <a:rPr lang="en-US" altLang="zh-CN" b="1">
                <a:ea typeface="宋体" panose="02010600030101010101" pitchFamily="2" charset="-122"/>
              </a:rPr>
              <a:t>Slide 3 of 3</a:t>
            </a:r>
          </a:p>
          <a:p>
            <a:pPr algn="just"/>
            <a:r>
              <a:rPr lang="en-US" altLang="zh-CN" b="1">
                <a:ea typeface="宋体" panose="02010600030101010101" pitchFamily="2" charset="-122"/>
              </a:rPr>
              <a:t>Purpose:  </a:t>
            </a:r>
          </a:p>
          <a:p>
            <a:pPr algn="just"/>
            <a:r>
              <a:rPr lang="en-US" altLang="zh-CN" b="1">
                <a:ea typeface="宋体" panose="02010600030101010101" pitchFamily="2" charset="-122"/>
              </a:rPr>
              <a:t>Emphasize:</a:t>
            </a:r>
            <a:r>
              <a:rPr lang="en-US" altLang="zh-CN">
                <a:ea typeface="宋体" panose="02010600030101010101" pitchFamily="2" charset="-122"/>
              </a:rPr>
              <a:t> Shows a deny result of the access list test. Now the packet is discarded into the packet discard bucket. The unwanted packet has been denied access to the outbound interface. </a:t>
            </a:r>
          </a:p>
          <a:p>
            <a:pPr algn="just"/>
            <a:r>
              <a:rPr lang="en-US" altLang="zh-CN">
                <a:ea typeface="宋体" panose="02010600030101010101" pitchFamily="2" charset="-122"/>
              </a:rPr>
              <a:t>The Notify Sender message shows a process like ICMP, returning an “administratively prohibited” message back to the sender. 	</a:t>
            </a:r>
          </a:p>
          <a:p>
            <a:pPr algn="just"/>
            <a:endParaRPr lang="en-US" altLang="zh-CN">
              <a:ea typeface="宋体" panose="02010600030101010101" pitchFamily="2" charset="-122"/>
            </a:endParaRPr>
          </a:p>
          <a:p>
            <a:pPr algn="ctr"/>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Rectangle 6">
            <a:extLst>
              <a:ext uri="{FF2B5EF4-FFF2-40B4-BE49-F238E27FC236}">
                <a16:creationId xmlns:a16="http://schemas.microsoft.com/office/drawing/2014/main" id="{DF278EE1-D63D-49AA-97AB-50539F21CB34}"/>
              </a:ext>
            </a:extLst>
          </p:cNvPr>
          <p:cNvSpPr>
            <a:spLocks noChangeAspect="1" noChangeArrowheads="1" noTextEdit="1"/>
          </p:cNvSpPr>
          <p:nvPr>
            <p:ph type="sldImg"/>
          </p:nvPr>
        </p:nvSpPr>
        <p:spPr>
          <a:xfrm>
            <a:off x="1130300" y="307975"/>
            <a:ext cx="4775200" cy="3581400"/>
          </a:xfrm>
          <a:ln/>
        </p:spPr>
      </p:sp>
      <p:sp>
        <p:nvSpPr>
          <p:cNvPr id="31751" name="Rectangle 7">
            <a:extLst>
              <a:ext uri="{FF2B5EF4-FFF2-40B4-BE49-F238E27FC236}">
                <a16:creationId xmlns:a16="http://schemas.microsoft.com/office/drawing/2014/main" id="{80BC0711-6291-4397-8007-C1C6E11727C0}"/>
              </a:ext>
            </a:extLst>
          </p:cNvPr>
          <p:cNvSpPr>
            <a:spLocks noGrp="1" noChangeArrowheads="1"/>
          </p:cNvSpPr>
          <p:nvPr>
            <p:ph type="body" idx="1"/>
          </p:nvPr>
        </p:nvSpPr>
        <p:spPr/>
        <p:txBody>
          <a:bodyPr/>
          <a:lstStyle/>
          <a:p>
            <a:r>
              <a:rPr lang="en-US" altLang="zh-CN" b="1">
                <a:ea typeface="宋体" panose="02010600030101010101" pitchFamily="2" charset="-122"/>
              </a:rPr>
              <a:t>Slide 1 of 4</a:t>
            </a:r>
          </a:p>
          <a:p>
            <a:r>
              <a:rPr lang="en-US" altLang="zh-CN" b="1">
                <a:ea typeface="宋体" panose="02010600030101010101" pitchFamily="2" charset="-122"/>
              </a:rPr>
              <a:t>Purpose:  </a:t>
            </a:r>
          </a:p>
          <a:p>
            <a:r>
              <a:rPr lang="en-US" altLang="zh-CN" b="1">
                <a:ea typeface="宋体" panose="02010600030101010101" pitchFamily="2" charset="-122"/>
              </a:rPr>
              <a:t>Emphasize:</a:t>
            </a:r>
            <a:r>
              <a:rPr lang="en-US" altLang="zh-CN">
                <a:ea typeface="宋体" panose="02010600030101010101" pitchFamily="2" charset="-122"/>
              </a:rPr>
              <a:t> This graphic explains in more detail the processes access list statements perform. Use the graphic’s diamond expanded from an earlier page to show individual access list statements.</a:t>
            </a:r>
          </a:p>
          <a:p>
            <a:r>
              <a:rPr lang="en-US" altLang="zh-CN">
                <a:ea typeface="宋体" panose="02010600030101010101" pitchFamily="2" charset="-122"/>
              </a:rPr>
              <a:t>Shows packets coming into the large diamond. It represents an expanded graphical view from the previous page. Inside, smaller diamonds represent access list statements. They occur in sequential, logical order. Tell students the graphic represents a single access list. There can be only one access list per protocol per per direction per interface. </a:t>
            </a:r>
          </a:p>
          <a:p>
            <a:endParaRPr lang="en-US" altLang="zh-CN">
              <a:ea typeface="宋体" panose="02010600030101010101" pitchFamily="2" charset="-122"/>
            </a:endParaRPr>
          </a:p>
          <a:p>
            <a:pPr algn="ctr"/>
            <a:endParaRPr lang="zh-CN" altLang="en-US">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Rectangle 6">
            <a:extLst>
              <a:ext uri="{FF2B5EF4-FFF2-40B4-BE49-F238E27FC236}">
                <a16:creationId xmlns:a16="http://schemas.microsoft.com/office/drawing/2014/main" id="{3AC039A6-469D-459D-B2AF-7A1F1D19A4EB}"/>
              </a:ext>
            </a:extLst>
          </p:cNvPr>
          <p:cNvSpPr>
            <a:spLocks noChangeAspect="1" noChangeArrowheads="1" noTextEdit="1"/>
          </p:cNvSpPr>
          <p:nvPr>
            <p:ph type="sldImg"/>
          </p:nvPr>
        </p:nvSpPr>
        <p:spPr>
          <a:xfrm>
            <a:off x="1130300" y="307975"/>
            <a:ext cx="4775200" cy="3581400"/>
          </a:xfrm>
          <a:ln/>
        </p:spPr>
      </p:sp>
      <p:sp>
        <p:nvSpPr>
          <p:cNvPr id="33799" name="Rectangle 7">
            <a:extLst>
              <a:ext uri="{FF2B5EF4-FFF2-40B4-BE49-F238E27FC236}">
                <a16:creationId xmlns:a16="http://schemas.microsoft.com/office/drawing/2014/main" id="{2A43B860-6551-4F4B-8C1B-005A7BF7D083}"/>
              </a:ext>
            </a:extLst>
          </p:cNvPr>
          <p:cNvSpPr>
            <a:spLocks noGrp="1" noChangeArrowheads="1"/>
          </p:cNvSpPr>
          <p:nvPr>
            <p:ph type="body" idx="1"/>
          </p:nvPr>
        </p:nvSpPr>
        <p:spPr/>
        <p:txBody>
          <a:bodyPr/>
          <a:lstStyle/>
          <a:p>
            <a:r>
              <a:rPr lang="en-US" altLang="zh-CN" b="1">
                <a:ea typeface="宋体" panose="02010600030101010101" pitchFamily="2" charset="-122"/>
              </a:rPr>
              <a:t>Slide 2 of 4</a:t>
            </a:r>
          </a:p>
          <a:p>
            <a:r>
              <a:rPr lang="en-US" altLang="zh-CN" b="1">
                <a:ea typeface="宋体" panose="02010600030101010101" pitchFamily="2" charset="-122"/>
              </a:rPr>
              <a:t>Purpose:  </a:t>
            </a:r>
          </a:p>
          <a:p>
            <a:r>
              <a:rPr lang="en-US" altLang="zh-CN" b="1">
                <a:ea typeface="宋体" panose="02010600030101010101" pitchFamily="2" charset="-122"/>
              </a:rPr>
              <a:t>Emphasize:</a:t>
            </a:r>
            <a:r>
              <a:rPr lang="en-US" altLang="zh-CN">
                <a:ea typeface="宋体" panose="02010600030101010101" pitchFamily="2" charset="-122"/>
              </a:rPr>
              <a:t> Adds the next test diamond.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Rectangle 6">
            <a:extLst>
              <a:ext uri="{FF2B5EF4-FFF2-40B4-BE49-F238E27FC236}">
                <a16:creationId xmlns:a16="http://schemas.microsoft.com/office/drawing/2014/main" id="{1263671D-1436-4B9A-8752-D57EBE459598}"/>
              </a:ext>
            </a:extLst>
          </p:cNvPr>
          <p:cNvSpPr>
            <a:spLocks noChangeAspect="1" noChangeArrowheads="1" noTextEdit="1"/>
          </p:cNvSpPr>
          <p:nvPr>
            <p:ph type="sldImg"/>
          </p:nvPr>
        </p:nvSpPr>
        <p:spPr>
          <a:xfrm>
            <a:off x="1130300" y="307975"/>
            <a:ext cx="4775200" cy="3581400"/>
          </a:xfrm>
          <a:ln/>
        </p:spPr>
      </p:sp>
      <p:sp>
        <p:nvSpPr>
          <p:cNvPr id="35847" name="Rectangle 7">
            <a:extLst>
              <a:ext uri="{FF2B5EF4-FFF2-40B4-BE49-F238E27FC236}">
                <a16:creationId xmlns:a16="http://schemas.microsoft.com/office/drawing/2014/main" id="{27122305-7BD1-45D9-8E49-D14FFAAE938F}"/>
              </a:ext>
            </a:extLst>
          </p:cNvPr>
          <p:cNvSpPr>
            <a:spLocks noGrp="1" noChangeArrowheads="1"/>
          </p:cNvSpPr>
          <p:nvPr>
            <p:ph type="body" idx="1"/>
          </p:nvPr>
        </p:nvSpPr>
        <p:spPr/>
        <p:txBody>
          <a:bodyPr/>
          <a:lstStyle/>
          <a:p>
            <a:r>
              <a:rPr lang="en-US" altLang="zh-CN" b="1">
                <a:ea typeface="宋体" panose="02010600030101010101" pitchFamily="2" charset="-122"/>
              </a:rPr>
              <a:t>Slide 3 of 4</a:t>
            </a:r>
          </a:p>
          <a:p>
            <a:r>
              <a:rPr lang="en-US" altLang="zh-CN" b="1">
                <a:ea typeface="宋体" panose="02010600030101010101" pitchFamily="2" charset="-122"/>
              </a:rPr>
              <a:t>Purpose:  </a:t>
            </a:r>
          </a:p>
          <a:p>
            <a:r>
              <a:rPr lang="en-US" altLang="zh-CN" b="1">
                <a:ea typeface="宋体" panose="02010600030101010101" pitchFamily="2" charset="-122"/>
              </a:rPr>
              <a:t>Emphasize:</a:t>
            </a:r>
            <a:r>
              <a:rPr lang="en-US" altLang="zh-CN">
                <a:ea typeface="宋体" panose="02010600030101010101" pitchFamily="2" charset="-122"/>
              </a:rPr>
              <a:t> Adds the third diamond as the next test. </a:t>
            </a:r>
          </a:p>
          <a:p>
            <a:r>
              <a:rPr lang="en-US" altLang="zh-CN">
                <a:ea typeface="宋体" panose="02010600030101010101" pitchFamily="2" charset="-122"/>
              </a:rPr>
              <a:t>Discuss the logical, ordered testing of packet conditions. One recommendation for the sequence of access list statements begins with the most specific of conditions to match at the beginning of the list; then continue with matches involving a larger group, such as entire subnets or networks. Finish with statements matching still larger groups.</a:t>
            </a:r>
          </a:p>
          <a:p>
            <a:r>
              <a:rPr lang="en-US" altLang="zh-CN" b="1">
                <a:ea typeface="宋体" panose="02010600030101010101" pitchFamily="2" charset="-122"/>
              </a:rPr>
              <a:t> </a:t>
            </a:r>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6">
            <a:extLst>
              <a:ext uri="{FF2B5EF4-FFF2-40B4-BE49-F238E27FC236}">
                <a16:creationId xmlns:a16="http://schemas.microsoft.com/office/drawing/2014/main" id="{AC52E107-ED36-4E40-9FC3-8E27A7098895}"/>
              </a:ext>
            </a:extLst>
          </p:cNvPr>
          <p:cNvSpPr>
            <a:spLocks noChangeAspect="1" noChangeArrowheads="1" noTextEdit="1"/>
          </p:cNvSpPr>
          <p:nvPr>
            <p:ph type="sldImg"/>
          </p:nvPr>
        </p:nvSpPr>
        <p:spPr>
          <a:xfrm>
            <a:off x="1130300" y="307975"/>
            <a:ext cx="4775200" cy="3581400"/>
          </a:xfrm>
          <a:ln/>
        </p:spPr>
      </p:sp>
      <p:sp>
        <p:nvSpPr>
          <p:cNvPr id="37895" name="Rectangle 7">
            <a:extLst>
              <a:ext uri="{FF2B5EF4-FFF2-40B4-BE49-F238E27FC236}">
                <a16:creationId xmlns:a16="http://schemas.microsoft.com/office/drawing/2014/main" id="{13FD07B5-66CD-4973-BFAB-02F60B0A5170}"/>
              </a:ext>
            </a:extLst>
          </p:cNvPr>
          <p:cNvSpPr>
            <a:spLocks noGrp="1" noChangeArrowheads="1"/>
          </p:cNvSpPr>
          <p:nvPr>
            <p:ph type="body" idx="1"/>
          </p:nvPr>
        </p:nvSpPr>
        <p:spPr/>
        <p:txBody>
          <a:bodyPr/>
          <a:lstStyle/>
          <a:p>
            <a:pPr>
              <a:lnSpc>
                <a:spcPct val="105000"/>
              </a:lnSpc>
            </a:pPr>
            <a:r>
              <a:rPr lang="en-US" altLang="zh-CN" b="1">
                <a:ea typeface="宋体" panose="02010600030101010101" pitchFamily="2" charset="-122"/>
              </a:rPr>
              <a:t>Slide 4 of 4</a:t>
            </a:r>
          </a:p>
          <a:p>
            <a:pPr>
              <a:lnSpc>
                <a:spcPct val="105000"/>
              </a:lnSpc>
            </a:pPr>
            <a:r>
              <a:rPr lang="en-US" altLang="zh-CN" b="1">
                <a:ea typeface="宋体" panose="02010600030101010101" pitchFamily="2" charset="-122"/>
              </a:rPr>
              <a:t>Purpose:  </a:t>
            </a:r>
          </a:p>
          <a:p>
            <a:pPr>
              <a:lnSpc>
                <a:spcPct val="105000"/>
              </a:lnSpc>
            </a:pPr>
            <a:r>
              <a:rPr lang="en-US" altLang="zh-CN" b="1">
                <a:ea typeface="宋体" panose="02010600030101010101" pitchFamily="2" charset="-122"/>
              </a:rPr>
              <a:t>Emphasize:</a:t>
            </a:r>
            <a:r>
              <a:rPr lang="en-US" altLang="zh-CN" sz="1100">
                <a:ea typeface="宋体" panose="02010600030101010101" pitchFamily="2" charset="-122"/>
              </a:rPr>
              <a:t> Shows the implicit “deny all.” Describe the final access list test to match any packets not covered by earlier access list statements. All remaining packets match the “Implicit Deny” and are discarded into the bit bucket. 	</a:t>
            </a:r>
          </a:p>
          <a:p>
            <a:pPr lvl="1" indent="-212725">
              <a:buFontTx/>
              <a:buNone/>
            </a:pPr>
            <a:endParaRPr lang="zh-CN" altLang="en-US" sz="110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1026">
            <a:extLst>
              <a:ext uri="{FF2B5EF4-FFF2-40B4-BE49-F238E27FC236}">
                <a16:creationId xmlns:a16="http://schemas.microsoft.com/office/drawing/2014/main" id="{E26C86B6-9714-4F7B-8394-2EC6A700CECC}"/>
              </a:ext>
            </a:extLst>
          </p:cNvPr>
          <p:cNvSpPr>
            <a:spLocks noChangeAspect="1" noChangeArrowheads="1" noTextEdit="1"/>
          </p:cNvSpPr>
          <p:nvPr>
            <p:ph type="sldImg"/>
          </p:nvPr>
        </p:nvSpPr>
        <p:spPr>
          <a:xfrm>
            <a:off x="1108075" y="307975"/>
            <a:ext cx="4775200" cy="3581400"/>
          </a:xfrm>
          <a:ln/>
        </p:spPr>
      </p:sp>
      <p:sp>
        <p:nvSpPr>
          <p:cNvPr id="373763" name="Rectangle 1027">
            <a:extLst>
              <a:ext uri="{FF2B5EF4-FFF2-40B4-BE49-F238E27FC236}">
                <a16:creationId xmlns:a16="http://schemas.microsoft.com/office/drawing/2014/main" id="{AB142CA1-715A-4F35-8F87-0088568FAF7D}"/>
              </a:ext>
            </a:extLst>
          </p:cNvPr>
          <p:cNvSpPr>
            <a:spLocks noGrp="1" noChangeArrowheads="1"/>
          </p:cNvSpPr>
          <p:nvPr>
            <p:ph type="body" idx="1"/>
          </p:nvPr>
        </p:nvSpPr>
        <p:spPr>
          <a:xfrm>
            <a:off x="990600" y="4038600"/>
            <a:ext cx="5257800" cy="4648200"/>
          </a:xfrm>
        </p:spPr>
        <p:txBody>
          <a:bodyPr/>
          <a:lstStyle/>
          <a:p>
            <a:r>
              <a:rPr lang="en-US" altLang="zh-CN" b="1">
                <a:ea typeface="宋体" panose="02010600030101010101" pitchFamily="2" charset="-122"/>
              </a:rPr>
              <a:t>Slide 1 of 1</a:t>
            </a:r>
          </a:p>
          <a:p>
            <a:r>
              <a:rPr lang="en-US" altLang="zh-CN" b="1">
                <a:ea typeface="宋体" panose="02010600030101010101" pitchFamily="2" charset="-122"/>
              </a:rPr>
              <a:t>Purpose:  </a:t>
            </a:r>
          </a:p>
          <a:p>
            <a:r>
              <a:rPr lang="en-US" altLang="zh-CN" b="1">
                <a:ea typeface="宋体" panose="02010600030101010101" pitchFamily="2" charset="-122"/>
              </a:rPr>
              <a:t>Emphasize:</a:t>
            </a:r>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6">
            <a:extLst>
              <a:ext uri="{FF2B5EF4-FFF2-40B4-BE49-F238E27FC236}">
                <a16:creationId xmlns:a16="http://schemas.microsoft.com/office/drawing/2014/main" id="{905F8FAC-771E-4CC8-BF88-1926B4945332}"/>
              </a:ext>
            </a:extLst>
          </p:cNvPr>
          <p:cNvSpPr>
            <a:spLocks noChangeAspect="1" noChangeArrowheads="1" noTextEdit="1"/>
          </p:cNvSpPr>
          <p:nvPr>
            <p:ph type="sldImg"/>
          </p:nvPr>
        </p:nvSpPr>
        <p:spPr>
          <a:xfrm>
            <a:off x="1130300" y="307975"/>
            <a:ext cx="4775200" cy="3581400"/>
          </a:xfrm>
          <a:ln/>
        </p:spPr>
      </p:sp>
      <p:sp>
        <p:nvSpPr>
          <p:cNvPr id="39943" name="Rectangle 7">
            <a:extLst>
              <a:ext uri="{FF2B5EF4-FFF2-40B4-BE49-F238E27FC236}">
                <a16:creationId xmlns:a16="http://schemas.microsoft.com/office/drawing/2014/main" id="{71300FD2-92C2-4DBE-9B1B-E39A5D3D4D77}"/>
              </a:ext>
            </a:extLst>
          </p:cNvPr>
          <p:cNvSpPr>
            <a:spLocks noGrp="1" noChangeArrowheads="1"/>
          </p:cNvSpPr>
          <p:nvPr>
            <p:ph type="body" idx="1"/>
          </p:nvPr>
        </p:nvSpPr>
        <p:spPr/>
        <p:txBody>
          <a:bodyPr/>
          <a:lstStyle/>
          <a:p>
            <a:r>
              <a:rPr lang="en-US" altLang="zh-CN" b="1">
                <a:ea typeface="宋体" panose="02010600030101010101" pitchFamily="2" charset="-122"/>
              </a:rPr>
              <a:t>Slide 1 of 2</a:t>
            </a:r>
          </a:p>
          <a:p>
            <a:r>
              <a:rPr lang="en-US" altLang="zh-CN" b="1">
                <a:ea typeface="宋体" panose="02010600030101010101" pitchFamily="2" charset="-122"/>
              </a:rPr>
              <a:t>Purpose:  </a:t>
            </a:r>
          </a:p>
          <a:p>
            <a:r>
              <a:rPr lang="en-US" altLang="zh-CN" b="1">
                <a:ea typeface="宋体" panose="02010600030101010101" pitchFamily="2" charset="-122"/>
              </a:rPr>
              <a:t>Emphasize:</a:t>
            </a:r>
            <a:r>
              <a:rPr lang="en-US" altLang="zh-CN">
                <a:ea typeface="宋体" panose="02010600030101010101" pitchFamily="2" charset="-122"/>
              </a:rPr>
              <a:t> This graphic give your students a simplified perspective on how to use the two generalized commands in an access list process.	</a:t>
            </a:r>
          </a:p>
          <a:p>
            <a:r>
              <a:rPr lang="en-US" altLang="zh-CN">
                <a:ea typeface="宋体" panose="02010600030101010101" pitchFamily="2" charset="-122"/>
              </a:rPr>
              <a:t>Layer 1—Shows the general form of the global access list command. This declares the number of the list (which indicates the protocol and type of the list), the permit or deny treatment for packets that pass the test conditions, and the one or more test conditions themselves. In practice, you enter one or more of these statements.</a:t>
            </a:r>
          </a:p>
          <a:p>
            <a:r>
              <a:rPr lang="en-US" altLang="zh-CN" b="1">
                <a:ea typeface="宋体" panose="02010600030101010101" pitchFamily="2" charset="-122"/>
              </a:rPr>
              <a:t> </a:t>
            </a:r>
            <a:endParaRPr lang="en-US" altLang="zh-CN">
              <a:ea typeface="宋体" panose="02010600030101010101" pitchFamily="2" charset="-122"/>
            </a:endParaRPr>
          </a:p>
          <a:p>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6">
            <a:extLst>
              <a:ext uri="{FF2B5EF4-FFF2-40B4-BE49-F238E27FC236}">
                <a16:creationId xmlns:a16="http://schemas.microsoft.com/office/drawing/2014/main" id="{6574FB73-68D4-4AF0-855F-01224D0BE59D}"/>
              </a:ext>
            </a:extLst>
          </p:cNvPr>
          <p:cNvSpPr>
            <a:spLocks noChangeAspect="1" noChangeArrowheads="1" noTextEdit="1"/>
          </p:cNvSpPr>
          <p:nvPr>
            <p:ph type="sldImg"/>
          </p:nvPr>
        </p:nvSpPr>
        <p:spPr>
          <a:xfrm>
            <a:off x="1130300" y="307975"/>
            <a:ext cx="4775200" cy="3581400"/>
          </a:xfrm>
          <a:ln/>
        </p:spPr>
      </p:sp>
      <p:sp>
        <p:nvSpPr>
          <p:cNvPr id="41991" name="Rectangle 7">
            <a:extLst>
              <a:ext uri="{FF2B5EF4-FFF2-40B4-BE49-F238E27FC236}">
                <a16:creationId xmlns:a16="http://schemas.microsoft.com/office/drawing/2014/main" id="{93919870-252F-45D4-B24B-8C10F9C9A6BB}"/>
              </a:ext>
            </a:extLst>
          </p:cNvPr>
          <p:cNvSpPr>
            <a:spLocks noGrp="1" noChangeArrowheads="1"/>
          </p:cNvSpPr>
          <p:nvPr>
            <p:ph type="body" idx="1"/>
          </p:nvPr>
        </p:nvSpPr>
        <p:spPr/>
        <p:txBody>
          <a:bodyPr/>
          <a:lstStyle/>
          <a:p>
            <a:r>
              <a:rPr lang="en-US" altLang="zh-CN" b="1">
                <a:ea typeface="宋体" panose="02010600030101010101" pitchFamily="2" charset="-122"/>
              </a:rPr>
              <a:t>Slide 2 of 2</a:t>
            </a:r>
          </a:p>
          <a:p>
            <a:r>
              <a:rPr lang="en-US" altLang="zh-CN" b="1">
                <a:ea typeface="宋体" panose="02010600030101010101" pitchFamily="2" charset="-122"/>
              </a:rPr>
              <a:t>Purpose:  </a:t>
            </a:r>
          </a:p>
          <a:p>
            <a:r>
              <a:rPr lang="en-US" altLang="zh-CN" b="1">
                <a:ea typeface="宋体" panose="02010600030101010101" pitchFamily="2" charset="-122"/>
              </a:rPr>
              <a:t>Emphasize:</a:t>
            </a:r>
            <a:r>
              <a:rPr lang="en-US" altLang="zh-CN">
                <a:ea typeface="宋体" panose="02010600030101010101" pitchFamily="2" charset="-122"/>
              </a:rPr>
              <a:t> Layer 2—Adds the general form of the interface command. This links the previously specified interface to a group that will handle its packet for the protocol in the manner specified by the global access list statements.	</a:t>
            </a:r>
          </a:p>
          <a:p>
            <a:r>
              <a:rPr lang="en-US" altLang="zh-CN">
                <a:ea typeface="宋体" panose="02010600030101010101" pitchFamily="2" charset="-122"/>
              </a:rPr>
              <a:t>It can help student understanding to learn a generalized command as a simplified template common to most access list processes. However, the details for specific access lists vary widely. </a:t>
            </a:r>
          </a:p>
          <a:p>
            <a:r>
              <a:rPr lang="en-US" altLang="zh-CN">
                <a:ea typeface="宋体" panose="02010600030101010101" pitchFamily="2" charset="-122"/>
              </a:rPr>
              <a:t>As you present the global access list command material that follows in this chapter, return to the template term “test conditions” if it helps your students associate variations to the general elements of this model. </a:t>
            </a:r>
          </a:p>
          <a:p>
            <a:r>
              <a:rPr lang="en-US" altLang="zh-CN">
                <a:ea typeface="宋体" panose="02010600030101010101" pitchFamily="2" charset="-122"/>
              </a:rPr>
              <a:t>Emphasize that “test conditions” is an abstraction for this course. Use this abstraction as a generalization to assist teaching and learning. The words “test conditions” are not a Cisco IOS argument or parameter. </a:t>
            </a:r>
          </a:p>
          <a:p>
            <a:r>
              <a:rPr lang="en-US" altLang="zh-CN">
                <a:ea typeface="宋体" panose="02010600030101010101" pitchFamily="2" charset="-122"/>
              </a:rPr>
              <a:t>Cisco IOS software also offers many variations for the second interface command. As you present these variations, refer your students to the template term “access group” and emphasize how each variation performs a link of the access list test conditions met and the interfaces that packets can use as a result.</a:t>
            </a:r>
          </a:p>
          <a:p>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A4A26D66-CB1C-4B62-8693-C9376F7205A6}"/>
              </a:ext>
            </a:extLst>
          </p:cNvPr>
          <p:cNvSpPr>
            <a:spLocks noChangeAspect="1" noChangeArrowheads="1" noTextEdit="1"/>
          </p:cNvSpPr>
          <p:nvPr>
            <p:ph type="sldImg"/>
          </p:nvPr>
        </p:nvSpPr>
        <p:spPr>
          <a:xfrm>
            <a:off x="1130300" y="307975"/>
            <a:ext cx="4775200" cy="3581400"/>
          </a:xfrm>
          <a:ln/>
        </p:spPr>
      </p:sp>
      <p:sp>
        <p:nvSpPr>
          <p:cNvPr id="325635" name="Rectangle 3">
            <a:extLst>
              <a:ext uri="{FF2B5EF4-FFF2-40B4-BE49-F238E27FC236}">
                <a16:creationId xmlns:a16="http://schemas.microsoft.com/office/drawing/2014/main" id="{C97C2C34-5A6F-4233-805F-DDBDBDB3D811}"/>
              </a:ext>
            </a:extLst>
          </p:cNvPr>
          <p:cNvSpPr>
            <a:spLocks noGrp="1" noChangeArrowheads="1"/>
          </p:cNvSpPr>
          <p:nvPr>
            <p:ph type="body" idx="1"/>
          </p:nvPr>
        </p:nvSpPr>
        <p:spPr/>
        <p:txBody>
          <a:bodyPr/>
          <a:lstStyle/>
          <a:p>
            <a:r>
              <a:rPr lang="en-US" altLang="zh-CN" b="1">
                <a:ea typeface="宋体" panose="02010600030101010101" pitchFamily="2" charset="-122"/>
              </a:rPr>
              <a:t>Slide 1 of 3</a:t>
            </a:r>
          </a:p>
          <a:p>
            <a:r>
              <a:rPr lang="en-US" altLang="zh-CN" b="1">
                <a:ea typeface="宋体" panose="02010600030101010101" pitchFamily="2" charset="-122"/>
              </a:rPr>
              <a:t>Purpose:  </a:t>
            </a:r>
          </a:p>
          <a:p>
            <a:r>
              <a:rPr lang="en-US" altLang="zh-CN" b="1">
                <a:ea typeface="宋体" panose="02010600030101010101" pitchFamily="2" charset="-122"/>
              </a:rPr>
              <a:t>Emphasize:</a:t>
            </a:r>
            <a:r>
              <a:rPr lang="en-US" altLang="zh-CN">
                <a:ea typeface="宋体" panose="02010600030101010101" pitchFamily="2" charset="-122"/>
              </a:rPr>
              <a:t> This graphic orients your students to the common numbering classification scheme. 	</a:t>
            </a:r>
          </a:p>
          <a:p>
            <a:r>
              <a:rPr lang="en-US" altLang="zh-CN">
                <a:ea typeface="宋体" panose="02010600030101010101" pitchFamily="2" charset="-122"/>
              </a:rPr>
              <a:t>Layer 1—Shows the IP standard access lists and the number ranges for these types of access lists.</a:t>
            </a:r>
          </a:p>
          <a:p>
            <a:r>
              <a:rPr lang="en-US" altLang="zh-CN" b="1">
                <a:ea typeface="宋体" panose="02010600030101010101" pitchFamily="2" charset="-122"/>
              </a:rPr>
              <a:t> </a:t>
            </a:r>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pPr algn="ctr"/>
            <a:endParaRPr lang="zh-CN" altLang="en-US">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050">
            <a:extLst>
              <a:ext uri="{FF2B5EF4-FFF2-40B4-BE49-F238E27FC236}">
                <a16:creationId xmlns:a16="http://schemas.microsoft.com/office/drawing/2014/main" id="{E384DD0A-CC5C-4474-808E-DCB45318CB80}"/>
              </a:ext>
            </a:extLst>
          </p:cNvPr>
          <p:cNvSpPr>
            <a:spLocks noChangeAspect="1" noChangeArrowheads="1" noTextEdit="1"/>
          </p:cNvSpPr>
          <p:nvPr>
            <p:ph type="sldImg"/>
          </p:nvPr>
        </p:nvSpPr>
        <p:spPr>
          <a:xfrm>
            <a:off x="1108075" y="307975"/>
            <a:ext cx="4775200" cy="3581400"/>
          </a:xfrm>
          <a:ln/>
        </p:spPr>
      </p:sp>
      <p:sp>
        <p:nvSpPr>
          <p:cNvPr id="369667" name="Rectangle 2051">
            <a:extLst>
              <a:ext uri="{FF2B5EF4-FFF2-40B4-BE49-F238E27FC236}">
                <a16:creationId xmlns:a16="http://schemas.microsoft.com/office/drawing/2014/main" id="{8D7117FB-7E7B-432E-8E5D-B66FF0BF29A3}"/>
              </a:ext>
            </a:extLst>
          </p:cNvPr>
          <p:cNvSpPr>
            <a:spLocks noGrp="1" noChangeArrowheads="1"/>
          </p:cNvSpPr>
          <p:nvPr>
            <p:ph type="body" idx="1"/>
          </p:nvPr>
        </p:nvSpPr>
        <p:spPr>
          <a:xfrm>
            <a:off x="914400" y="4114800"/>
            <a:ext cx="5638800" cy="4651375"/>
          </a:xfrm>
        </p:spPr>
        <p:txBody>
          <a:bodyPr/>
          <a:lstStyle/>
          <a:p>
            <a:r>
              <a:rPr lang="en-US" altLang="zh-CN" b="1">
                <a:ea typeface="宋体" panose="02010600030101010101" pitchFamily="2" charset="-122"/>
              </a:rPr>
              <a:t>Slide 1 of 1 </a:t>
            </a:r>
          </a:p>
          <a:p>
            <a:r>
              <a:rPr lang="en-US" altLang="zh-CN" b="1">
                <a:ea typeface="宋体" panose="02010600030101010101" pitchFamily="2" charset="-122"/>
              </a:rPr>
              <a:t>Purpose:</a:t>
            </a:r>
            <a:r>
              <a:rPr lang="en-US" altLang="zh-CN">
                <a:ea typeface="宋体" panose="02010600030101010101" pitchFamily="2" charset="-122"/>
              </a:rPr>
              <a:t> This figure illustrates common uses for IP access lists.</a:t>
            </a:r>
          </a:p>
          <a:p>
            <a:r>
              <a:rPr lang="en-US" altLang="zh-CN" b="1">
                <a:ea typeface="宋体" panose="02010600030101010101" pitchFamily="2" charset="-122"/>
              </a:rPr>
              <a:t>Emphasize:</a:t>
            </a:r>
            <a:r>
              <a:rPr lang="en-US" altLang="zh-CN">
                <a:ea typeface="宋体" panose="02010600030101010101" pitchFamily="2" charset="-122"/>
              </a:rPr>
              <a:t> While this chapter focuses on IP access lists, the concept of access lists as mechanisms to control traffic in a network applies to all protocols.</a:t>
            </a:r>
          </a:p>
          <a:p>
            <a:r>
              <a:rPr lang="en-US" altLang="zh-CN" b="1">
                <a:ea typeface="宋体" panose="02010600030101010101" pitchFamily="2" charset="-122"/>
              </a:rPr>
              <a:t>Note: </a:t>
            </a:r>
            <a:r>
              <a:rPr lang="en-US" altLang="zh-CN">
                <a:ea typeface="宋体" panose="02010600030101010101" pitchFamily="2" charset="-122"/>
              </a:rPr>
              <a:t>An improved security solution is the lock-and-key access feature, which is available only with IP extended access lists. Lock-and-key access allows you to set up dynamic access lists that grant access per user to a specific source/destination host through a user authentication process. You can allow user access through a firewall dynamically, without compromising security restrictions.</a:t>
            </a:r>
            <a:endParaRPr lang="en-US" altLang="zh-CN" b="1">
              <a:ea typeface="宋体" panose="02010600030101010101" pitchFamily="2" charset="-122"/>
            </a:endParaRPr>
          </a:p>
          <a:p>
            <a:r>
              <a:rPr lang="en-US" altLang="zh-CN" b="1">
                <a:ea typeface="宋体" panose="02010600030101010101" pitchFamily="2" charset="-122"/>
              </a:rPr>
              <a:t>Transition:</a:t>
            </a:r>
            <a:r>
              <a:rPr lang="en-US" altLang="zh-CN">
                <a:ea typeface="宋体" panose="02010600030101010101" pitchFamily="2" charset="-122"/>
              </a:rPr>
              <a:t> The following figure is the first of a 3-layer build that presents other uses of access lists specific to Cisco IOS features.</a:t>
            </a:r>
          </a:p>
          <a:p>
            <a:endParaRPr lang="en-US" altLang="zh-CN">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F005CF9E-1A81-4D3E-9DCD-B62F192DDF94}"/>
              </a:ext>
            </a:extLst>
          </p:cNvPr>
          <p:cNvSpPr>
            <a:spLocks noChangeAspect="1" noChangeArrowheads="1" noTextEdit="1"/>
          </p:cNvSpPr>
          <p:nvPr>
            <p:ph type="sldImg"/>
          </p:nvPr>
        </p:nvSpPr>
        <p:spPr>
          <a:xfrm>
            <a:off x="1130300" y="307975"/>
            <a:ext cx="4775200" cy="3581400"/>
          </a:xfrm>
          <a:ln/>
        </p:spPr>
      </p:sp>
      <p:sp>
        <p:nvSpPr>
          <p:cNvPr id="323587" name="Rectangle 3">
            <a:extLst>
              <a:ext uri="{FF2B5EF4-FFF2-40B4-BE49-F238E27FC236}">
                <a16:creationId xmlns:a16="http://schemas.microsoft.com/office/drawing/2014/main" id="{9D62A28C-A1BE-426C-8753-98595F7A4B68}"/>
              </a:ext>
            </a:extLst>
          </p:cNvPr>
          <p:cNvSpPr>
            <a:spLocks noGrp="1" noChangeArrowheads="1"/>
          </p:cNvSpPr>
          <p:nvPr>
            <p:ph type="body" idx="1"/>
          </p:nvPr>
        </p:nvSpPr>
        <p:spPr/>
        <p:txBody>
          <a:bodyPr/>
          <a:lstStyle/>
          <a:p>
            <a:r>
              <a:rPr lang="en-US" altLang="zh-CN" b="1">
                <a:ea typeface="宋体" panose="02010600030101010101" pitchFamily="2" charset="-122"/>
              </a:rPr>
              <a:t>Slide 2 of 3</a:t>
            </a:r>
          </a:p>
          <a:p>
            <a:r>
              <a:rPr lang="en-US" altLang="zh-CN" b="1">
                <a:ea typeface="宋体" panose="02010600030101010101" pitchFamily="2" charset="-122"/>
              </a:rPr>
              <a:t>Purpose:  </a:t>
            </a:r>
          </a:p>
          <a:p>
            <a:r>
              <a:rPr lang="en-US" altLang="zh-CN" b="1">
                <a:ea typeface="宋体" panose="02010600030101010101" pitchFamily="2" charset="-122"/>
              </a:rPr>
              <a:t>Emphasize:</a:t>
            </a:r>
            <a:r>
              <a:rPr lang="en-US" altLang="zh-CN">
                <a:ea typeface="宋体" panose="02010600030101010101" pitchFamily="2" charset="-122"/>
              </a:rPr>
              <a:t> Layer 2—Adds the IP extended access lists and the number ranges for these types of access lists. These are the most commonly used form of access list.</a:t>
            </a:r>
          </a:p>
          <a:p>
            <a:r>
              <a:rPr lang="en-US" altLang="zh-CN">
                <a:ea typeface="宋体" panose="02010600030101010101" pitchFamily="2" charset="-122"/>
              </a:rPr>
              <a:t>This layer also adds the method for identifying IP access lists using an alphanumeric name rather than a number. An IP named access list can refer to either a standard or an extended IP access list.</a:t>
            </a:r>
          </a:p>
          <a:p>
            <a:r>
              <a:rPr lang="en-US" altLang="zh-CN" b="1">
                <a:ea typeface="宋体" panose="02010600030101010101" pitchFamily="2" charset="-122"/>
              </a:rPr>
              <a:t> </a:t>
            </a:r>
            <a:endParaRPr lang="en-US" altLang="zh-CN">
              <a:ea typeface="宋体" panose="02010600030101010101" pitchFamily="2" charset="-122"/>
            </a:endParaRPr>
          </a:p>
          <a:p>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F6E3B5D0-0513-4768-A8F5-177811DB1FA6}"/>
              </a:ext>
            </a:extLst>
          </p:cNvPr>
          <p:cNvSpPr>
            <a:spLocks noChangeAspect="1" noChangeArrowheads="1" noTextEdit="1"/>
          </p:cNvSpPr>
          <p:nvPr>
            <p:ph type="sldImg"/>
          </p:nvPr>
        </p:nvSpPr>
        <p:spPr>
          <a:xfrm>
            <a:off x="1130300" y="307975"/>
            <a:ext cx="4775200" cy="3581400"/>
          </a:xfrm>
          <a:ln/>
        </p:spPr>
      </p:sp>
      <p:sp>
        <p:nvSpPr>
          <p:cNvPr id="321539" name="Rectangle 3">
            <a:extLst>
              <a:ext uri="{FF2B5EF4-FFF2-40B4-BE49-F238E27FC236}">
                <a16:creationId xmlns:a16="http://schemas.microsoft.com/office/drawing/2014/main" id="{4572BE90-9DA1-41A4-B128-74F5F8271CD5}"/>
              </a:ext>
            </a:extLst>
          </p:cNvPr>
          <p:cNvSpPr>
            <a:spLocks noGrp="1" noChangeArrowheads="1"/>
          </p:cNvSpPr>
          <p:nvPr>
            <p:ph type="body" idx="1"/>
          </p:nvPr>
        </p:nvSpPr>
        <p:spPr/>
        <p:txBody>
          <a:bodyPr/>
          <a:lstStyle/>
          <a:p>
            <a:r>
              <a:rPr lang="en-US" altLang="zh-CN" b="1">
                <a:ea typeface="宋体" panose="02010600030101010101" pitchFamily="2" charset="-122"/>
              </a:rPr>
              <a:t>Slide 3 of 3</a:t>
            </a:r>
          </a:p>
          <a:p>
            <a:r>
              <a:rPr lang="en-US" altLang="zh-CN" b="1">
                <a:ea typeface="宋体" panose="02010600030101010101" pitchFamily="2" charset="-122"/>
              </a:rPr>
              <a:t>Purpose:  </a:t>
            </a:r>
          </a:p>
          <a:p>
            <a:r>
              <a:rPr lang="en-US" altLang="zh-CN" b="1">
                <a:ea typeface="宋体" panose="02010600030101010101" pitchFamily="2" charset="-122"/>
              </a:rPr>
              <a:t>Emphasize:</a:t>
            </a:r>
            <a:r>
              <a:rPr lang="en-US" altLang="zh-CN">
                <a:ea typeface="宋体" panose="02010600030101010101" pitchFamily="2" charset="-122"/>
              </a:rPr>
              <a:t> Layer 3—Adds the Novell IPX access lists covered in the IPX chapter and the number ranges for these types of access lists. As of Release 11.2.4(F), IPX also supports named access lists.</a:t>
            </a:r>
          </a:p>
          <a:p>
            <a:r>
              <a:rPr lang="en-US" altLang="zh-CN">
                <a:ea typeface="宋体" panose="02010600030101010101" pitchFamily="2" charset="-122"/>
              </a:rPr>
              <a:t>Point out that number ranges generally allow 100 different access lists per type of protocol. When a given hundred-number range designates a standard access list, the rule is that the next hundred-number range is for extended access lists for that protocol. 	</a:t>
            </a:r>
          </a:p>
          <a:p>
            <a:r>
              <a:rPr lang="en-US" altLang="zh-CN">
                <a:ea typeface="宋体" panose="02010600030101010101" pitchFamily="2" charset="-122"/>
              </a:rPr>
              <a:t>Exceptions to the numbering classification scheme include AppleTalk and DECnet, where the same number range can identify various access list types. </a:t>
            </a:r>
          </a:p>
          <a:p>
            <a:r>
              <a:rPr lang="en-US" altLang="zh-CN">
                <a:ea typeface="宋体" panose="02010600030101010101" pitchFamily="2" charset="-122"/>
              </a:rPr>
              <a:t>For the most part, number ranges do not overlap between different protocols. </a:t>
            </a:r>
          </a:p>
          <a:p>
            <a:r>
              <a:rPr lang="en-US" altLang="zh-CN" b="1">
                <a:ea typeface="宋体" panose="02010600030101010101" pitchFamily="2" charset="-122"/>
              </a:rPr>
              <a:t>Note:</a:t>
            </a:r>
            <a:r>
              <a:rPr lang="en-US" altLang="zh-CN">
                <a:ea typeface="宋体" panose="02010600030101010101" pitchFamily="2" charset="-122"/>
              </a:rPr>
              <a:t> With IOS 12.0, the IP access-lists range has been expanded to also include:</a:t>
            </a:r>
          </a:p>
          <a:p>
            <a:r>
              <a:rPr lang="en-US" altLang="zh-CN">
                <a:ea typeface="宋体" panose="02010600030101010101" pitchFamily="2" charset="-122"/>
              </a:rPr>
              <a:t>  &lt;1300-1999&gt;  IP standard access list (expanded range)</a:t>
            </a:r>
          </a:p>
          <a:p>
            <a:r>
              <a:rPr lang="en-US" altLang="zh-CN">
                <a:ea typeface="宋体" panose="02010600030101010101" pitchFamily="2" charset="-122"/>
              </a:rPr>
              <a:t>  &lt;2000-2699&gt;  IP extended access list (expanded range)</a:t>
            </a:r>
            <a:endParaRPr lang="en-US" altLang="zh-CN" sz="1000">
              <a:ea typeface="宋体" panose="02010600030101010101" pitchFamily="2" charset="-122"/>
            </a:endParaRPr>
          </a:p>
          <a:p>
            <a:r>
              <a:rPr lang="en-US" altLang="zh-CN" sz="1000">
                <a:ea typeface="宋体" panose="02010600030101010101" pitchFamily="2" charset="-122"/>
              </a:rPr>
              <a:t>  </a:t>
            </a:r>
            <a:endParaRPr lang="en-US" altLang="zh-CN">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Rectangle 6">
            <a:extLst>
              <a:ext uri="{FF2B5EF4-FFF2-40B4-BE49-F238E27FC236}">
                <a16:creationId xmlns:a16="http://schemas.microsoft.com/office/drawing/2014/main" id="{2509CF50-A717-49AB-8D3F-A3D4023F02E6}"/>
              </a:ext>
            </a:extLst>
          </p:cNvPr>
          <p:cNvSpPr>
            <a:spLocks noChangeAspect="1" noChangeArrowheads="1" noTextEdit="1"/>
          </p:cNvSpPr>
          <p:nvPr>
            <p:ph type="sldImg"/>
          </p:nvPr>
        </p:nvSpPr>
        <p:spPr>
          <a:xfrm>
            <a:off x="1130300" y="307975"/>
            <a:ext cx="4775200" cy="3581400"/>
          </a:xfrm>
          <a:ln/>
        </p:spPr>
      </p:sp>
      <p:sp>
        <p:nvSpPr>
          <p:cNvPr id="64519" name="Rectangle 7">
            <a:extLst>
              <a:ext uri="{FF2B5EF4-FFF2-40B4-BE49-F238E27FC236}">
                <a16:creationId xmlns:a16="http://schemas.microsoft.com/office/drawing/2014/main" id="{76E4E831-E630-4383-832B-3BC7D25C949E}"/>
              </a:ext>
            </a:extLst>
          </p:cNvPr>
          <p:cNvSpPr>
            <a:spLocks noGrp="1" noChangeArrowheads="1"/>
          </p:cNvSpPr>
          <p:nvPr>
            <p:ph type="body" idx="1"/>
          </p:nvPr>
        </p:nvSpPr>
        <p:spPr/>
        <p:txBody>
          <a:bodyPr/>
          <a:lstStyle/>
          <a:p>
            <a:r>
              <a:rPr lang="en-US" altLang="zh-CN" b="1">
                <a:ea typeface="宋体" panose="02010600030101010101" pitchFamily="2" charset="-122"/>
              </a:rPr>
              <a:t>Slide 1 of 1</a:t>
            </a:r>
          </a:p>
          <a:p>
            <a:r>
              <a:rPr lang="en-US" altLang="zh-CN" b="1">
                <a:ea typeface="宋体" panose="02010600030101010101" pitchFamily="2" charset="-122"/>
              </a:rPr>
              <a:t>Purpose:  </a:t>
            </a:r>
          </a:p>
          <a:p>
            <a:r>
              <a:rPr lang="en-US" altLang="zh-CN" b="1">
                <a:ea typeface="宋体" panose="02010600030101010101" pitchFamily="2" charset="-122"/>
              </a:rPr>
              <a:t>Emphasize:</a:t>
            </a:r>
            <a:r>
              <a:rPr lang="en-US" altLang="zh-CN">
                <a:ea typeface="宋体" panose="02010600030101010101" pitchFamily="2" charset="-122"/>
              </a:rPr>
              <a:t> This graphic shows students how to use the host abbreviation in the extended access list wildcard mask. 	</a:t>
            </a:r>
          </a:p>
          <a:p>
            <a:r>
              <a:rPr lang="en-US" altLang="zh-CN">
                <a:ea typeface="宋体" panose="02010600030101010101" pitchFamily="2" charset="-122"/>
              </a:rPr>
              <a:t>This abbreviation means check the bit value in all bit positions, which has the effect of matching only the specified IP host address in all bit positions.</a:t>
            </a:r>
          </a:p>
          <a:p>
            <a:r>
              <a:rPr lang="en-US" altLang="zh-CN" b="1">
                <a:ea typeface="宋体" panose="02010600030101010101" pitchFamily="2" charset="-122"/>
              </a:rPr>
              <a:t> </a:t>
            </a:r>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	</a:t>
            </a:r>
          </a:p>
          <a:p>
            <a:endParaRPr lang="en-US" altLang="zh-CN">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Rectangle 6">
            <a:extLst>
              <a:ext uri="{FF2B5EF4-FFF2-40B4-BE49-F238E27FC236}">
                <a16:creationId xmlns:a16="http://schemas.microsoft.com/office/drawing/2014/main" id="{4DDECEDC-A59C-4C56-A272-02C89FD7F6CB}"/>
              </a:ext>
            </a:extLst>
          </p:cNvPr>
          <p:cNvSpPr>
            <a:spLocks noChangeAspect="1" noChangeArrowheads="1" noTextEdit="1"/>
          </p:cNvSpPr>
          <p:nvPr>
            <p:ph type="sldImg"/>
          </p:nvPr>
        </p:nvSpPr>
        <p:spPr>
          <a:xfrm>
            <a:off x="1130300" y="307975"/>
            <a:ext cx="4775200" cy="3581400"/>
          </a:xfrm>
          <a:ln/>
        </p:spPr>
      </p:sp>
      <p:sp>
        <p:nvSpPr>
          <p:cNvPr id="62471" name="Rectangle 7">
            <a:extLst>
              <a:ext uri="{FF2B5EF4-FFF2-40B4-BE49-F238E27FC236}">
                <a16:creationId xmlns:a16="http://schemas.microsoft.com/office/drawing/2014/main" id="{AAE9FB56-DE1A-407D-B026-CACBF7CFEB3A}"/>
              </a:ext>
            </a:extLst>
          </p:cNvPr>
          <p:cNvSpPr>
            <a:spLocks noGrp="1" noChangeArrowheads="1"/>
          </p:cNvSpPr>
          <p:nvPr>
            <p:ph type="body" idx="1"/>
          </p:nvPr>
        </p:nvSpPr>
        <p:spPr/>
        <p:txBody>
          <a:bodyPr/>
          <a:lstStyle/>
          <a:p>
            <a:r>
              <a:rPr lang="en-US" altLang="zh-CN" b="1">
                <a:ea typeface="宋体" panose="02010600030101010101" pitchFamily="2" charset="-122"/>
              </a:rPr>
              <a:t>Slide 1 of 1</a:t>
            </a:r>
          </a:p>
          <a:p>
            <a:r>
              <a:rPr lang="en-US" altLang="zh-CN" b="1">
                <a:ea typeface="宋体" panose="02010600030101010101" pitchFamily="2" charset="-122"/>
              </a:rPr>
              <a:t>Purpose:  </a:t>
            </a:r>
          </a:p>
          <a:p>
            <a:r>
              <a:rPr lang="en-US" altLang="zh-CN" b="1">
                <a:ea typeface="宋体" panose="02010600030101010101" pitchFamily="2" charset="-122"/>
              </a:rPr>
              <a:t>Emphasize:</a:t>
            </a:r>
            <a:r>
              <a:rPr lang="en-US" altLang="zh-CN">
                <a:ea typeface="宋体" panose="02010600030101010101" pitchFamily="2" charset="-122"/>
              </a:rPr>
              <a:t> This graphic shows students how to use the wildcard any abbreviation.	</a:t>
            </a:r>
          </a:p>
          <a:p>
            <a:r>
              <a:rPr lang="en-US" altLang="zh-CN">
                <a:ea typeface="宋体" panose="02010600030101010101" pitchFamily="2" charset="-122"/>
              </a:rPr>
              <a:t>This abbreviation means ignore any bit value in all bit positions, which has the effect of matching anything in all bit positions.	</a:t>
            </a:r>
          </a:p>
          <a:p>
            <a:r>
              <a:rPr lang="en-US" altLang="zh-CN" b="1">
                <a:ea typeface="宋体" panose="02010600030101010101" pitchFamily="2" charset="-122"/>
              </a:rPr>
              <a:t> </a:t>
            </a:r>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Rectangle 6">
            <a:extLst>
              <a:ext uri="{FF2B5EF4-FFF2-40B4-BE49-F238E27FC236}">
                <a16:creationId xmlns:a16="http://schemas.microsoft.com/office/drawing/2014/main" id="{316261C6-3651-4017-8032-556AEA81BF93}"/>
              </a:ext>
            </a:extLst>
          </p:cNvPr>
          <p:cNvSpPr>
            <a:spLocks noChangeAspect="1" noChangeArrowheads="1" noTextEdit="1"/>
          </p:cNvSpPr>
          <p:nvPr>
            <p:ph type="sldImg"/>
          </p:nvPr>
        </p:nvSpPr>
        <p:spPr>
          <a:xfrm>
            <a:off x="1130300" y="307975"/>
            <a:ext cx="4775200" cy="3581400"/>
          </a:xfrm>
          <a:ln/>
        </p:spPr>
      </p:sp>
      <p:sp>
        <p:nvSpPr>
          <p:cNvPr id="60423" name="Rectangle 7">
            <a:extLst>
              <a:ext uri="{FF2B5EF4-FFF2-40B4-BE49-F238E27FC236}">
                <a16:creationId xmlns:a16="http://schemas.microsoft.com/office/drawing/2014/main" id="{8F40F799-2D16-4A88-AEF1-D1AAF474CFC8}"/>
              </a:ext>
            </a:extLst>
          </p:cNvPr>
          <p:cNvSpPr>
            <a:spLocks noGrp="1" noChangeArrowheads="1"/>
          </p:cNvSpPr>
          <p:nvPr>
            <p:ph type="body" idx="1"/>
          </p:nvPr>
        </p:nvSpPr>
        <p:spPr>
          <a:xfrm>
            <a:off x="1143000" y="4114800"/>
            <a:ext cx="5562600" cy="4651375"/>
          </a:xfrm>
        </p:spPr>
        <p:txBody>
          <a:bodyPr/>
          <a:lstStyle/>
          <a:p>
            <a:r>
              <a:rPr lang="en-US" altLang="zh-CN" b="1">
                <a:ea typeface="宋体" panose="02010600030101010101" pitchFamily="2" charset="-122"/>
              </a:rPr>
              <a:t>Slide 1 of 1</a:t>
            </a:r>
          </a:p>
          <a:p>
            <a:r>
              <a:rPr lang="en-US" altLang="zh-CN" b="1">
                <a:ea typeface="宋体" panose="02010600030101010101" pitchFamily="2" charset="-122"/>
              </a:rPr>
              <a:t>Purpose: </a:t>
            </a:r>
            <a:r>
              <a:rPr lang="en-US" altLang="zh-CN">
                <a:ea typeface="宋体" panose="02010600030101010101" pitchFamily="2" charset="-122"/>
              </a:rPr>
              <a:t>This slide describes an example of how wildcard mask bits will match all hosts on subnets 172.30.16.0/24 to 172.30.31.0/24. </a:t>
            </a:r>
            <a:endParaRPr lang="en-US" altLang="zh-CN" b="1">
              <a:ea typeface="宋体" panose="02010600030101010101" pitchFamily="2" charset="-122"/>
            </a:endParaRPr>
          </a:p>
          <a:p>
            <a:r>
              <a:rPr lang="en-US" altLang="zh-CN" b="1">
                <a:ea typeface="宋体" panose="02010600030101010101" pitchFamily="2" charset="-122"/>
              </a:rPr>
              <a:t>Emphasize:</a:t>
            </a:r>
            <a:r>
              <a:rPr lang="en-US" altLang="zh-CN">
                <a:ea typeface="宋体" panose="02010600030101010101" pitchFamily="2" charset="-122"/>
              </a:rPr>
              <a:t> This process requires a thorough understanding of binary numbering, what values to use in the power of two bit positions, and how to convert a number from decimal to binary. </a:t>
            </a:r>
          </a:p>
          <a:p>
            <a:r>
              <a:rPr lang="en-US" altLang="zh-CN">
                <a:ea typeface="宋体" panose="02010600030101010101" pitchFamily="2" charset="-122"/>
              </a:rPr>
              <a:t>If some of your students seem to lack this understanding, tell them that responsibility for complex access list design is an advanced configuration skill. Later, this course offers a hands-on lab to allow practice designing simple access lists.	</a:t>
            </a:r>
          </a:p>
          <a:p>
            <a:r>
              <a:rPr lang="en-US" altLang="zh-CN">
                <a:ea typeface="宋体" panose="02010600030101010101" pitchFamily="2" charset="-122"/>
              </a:rPr>
              <a:t>If you feel that your students need another example to improve their understanding of the process, prepare another example as a chalk talk. Consider having students volunteer to help as you solve your own example that lines up the binary bits of the address and the binary bits of the wildcard mask.</a:t>
            </a:r>
          </a:p>
          <a:p>
            <a:pPr marL="114300" lvl="1" indent="0">
              <a:buFontTx/>
              <a:buNone/>
            </a:pPr>
            <a:endParaRPr lang="en-US" altLang="zh-CN">
              <a:ea typeface="宋体" panose="02010600030101010101" pitchFamily="2" charset="-122"/>
            </a:endParaRPr>
          </a:p>
          <a:p>
            <a:pPr marL="114300" lvl="1" indent="0">
              <a:buFontTx/>
              <a:buNone/>
            </a:pPr>
            <a:endParaRPr lang="en-US" altLang="zh-CN" sz="1300">
              <a:ea typeface="宋体" panose="02010600030101010101" pitchFamily="2" charset="-122"/>
            </a:endParaRPr>
          </a:p>
          <a:p>
            <a:r>
              <a:rPr lang="en-US" altLang="zh-CN">
                <a:ea typeface="宋体" panose="02010600030101010101" pitchFamily="2" charset="-122"/>
              </a:rPr>
              <a:t>	</a:t>
            </a:r>
          </a:p>
          <a:p>
            <a:r>
              <a:rPr lang="en-US" altLang="zh-CN" b="1">
                <a:ea typeface="宋体" panose="02010600030101010101" pitchFamily="2" charset="-122"/>
              </a:rPr>
              <a:t> </a:t>
            </a:r>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81171131-BACE-4C8E-B065-D586F27348A5}"/>
              </a:ext>
            </a:extLst>
          </p:cNvPr>
          <p:cNvSpPr>
            <a:spLocks noChangeAspect="1" noChangeArrowheads="1" noTextEdit="1"/>
          </p:cNvSpPr>
          <p:nvPr>
            <p:ph type="sldImg"/>
          </p:nvPr>
        </p:nvSpPr>
        <p:spPr>
          <a:xfrm>
            <a:off x="1130300" y="307975"/>
            <a:ext cx="4775200" cy="3581400"/>
          </a:xfrm>
          <a:ln/>
        </p:spPr>
      </p:sp>
      <p:sp>
        <p:nvSpPr>
          <p:cNvPr id="338947" name="Rectangle 3">
            <a:extLst>
              <a:ext uri="{FF2B5EF4-FFF2-40B4-BE49-F238E27FC236}">
                <a16:creationId xmlns:a16="http://schemas.microsoft.com/office/drawing/2014/main" id="{7BDFDB6B-1EB8-45FA-8002-D7B1E08E5AFE}"/>
              </a:ext>
            </a:extLst>
          </p:cNvPr>
          <p:cNvSpPr>
            <a:spLocks noGrp="1" noChangeArrowheads="1"/>
          </p:cNvSpPr>
          <p:nvPr>
            <p:ph type="body" idx="1"/>
          </p:nvPr>
        </p:nvSpPr>
        <p:spPr/>
        <p:txBody>
          <a:bodyPr/>
          <a:lstStyle/>
          <a:p>
            <a:r>
              <a:rPr lang="zh-CN" altLang="en-US" b="1">
                <a:ea typeface="宋体" panose="02010600030101010101" pitchFamily="2" charset="-122"/>
              </a:rPr>
              <a:t> </a:t>
            </a:r>
            <a:endParaRPr lang="zh-CN" altLang="en-US">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6" name="Rectangle 6">
            <a:extLst>
              <a:ext uri="{FF2B5EF4-FFF2-40B4-BE49-F238E27FC236}">
                <a16:creationId xmlns:a16="http://schemas.microsoft.com/office/drawing/2014/main" id="{CF66D09B-78C9-4492-907B-07522361BBED}"/>
              </a:ext>
            </a:extLst>
          </p:cNvPr>
          <p:cNvSpPr>
            <a:spLocks noChangeAspect="1" noChangeArrowheads="1" noTextEdit="1"/>
          </p:cNvSpPr>
          <p:nvPr>
            <p:ph type="sldImg"/>
          </p:nvPr>
        </p:nvSpPr>
        <p:spPr>
          <a:xfrm>
            <a:off x="1130300" y="307975"/>
            <a:ext cx="4775200" cy="3581400"/>
          </a:xfrm>
          <a:ln/>
        </p:spPr>
      </p:sp>
      <p:sp>
        <p:nvSpPr>
          <p:cNvPr id="66567" name="Rectangle 7">
            <a:extLst>
              <a:ext uri="{FF2B5EF4-FFF2-40B4-BE49-F238E27FC236}">
                <a16:creationId xmlns:a16="http://schemas.microsoft.com/office/drawing/2014/main" id="{81B75E64-A270-4B10-ABE0-C532E29FD7E6}"/>
              </a:ext>
            </a:extLst>
          </p:cNvPr>
          <p:cNvSpPr>
            <a:spLocks noGrp="1" noChangeArrowheads="1"/>
          </p:cNvSpPr>
          <p:nvPr>
            <p:ph type="body" idx="1"/>
          </p:nvPr>
        </p:nvSpPr>
        <p:spPr>
          <a:xfrm>
            <a:off x="914400" y="4117975"/>
            <a:ext cx="5638800" cy="4648200"/>
          </a:xfrm>
        </p:spPr>
        <p:txBody>
          <a:bodyPr/>
          <a:lstStyle/>
          <a:p>
            <a:r>
              <a:rPr lang="en-US" altLang="zh-CN" b="1">
                <a:ea typeface="宋体" panose="02010600030101010101" pitchFamily="2" charset="-122"/>
              </a:rPr>
              <a:t>Slide 1 of 2</a:t>
            </a:r>
          </a:p>
          <a:p>
            <a:r>
              <a:rPr lang="en-US" altLang="zh-CN" b="1">
                <a:ea typeface="宋体" panose="02010600030101010101" pitchFamily="2" charset="-122"/>
              </a:rPr>
              <a:t>Purpose: </a:t>
            </a:r>
            <a:r>
              <a:rPr lang="en-US" altLang="zh-CN">
                <a:ea typeface="宋体" panose="02010600030101010101" pitchFamily="2" charset="-122"/>
              </a:rPr>
              <a:t>This slide gives the specific command syntax for TCP/IP standard access list configuration. 	The access-list command creates an entry in a standard access list.</a:t>
            </a:r>
            <a:r>
              <a:rPr lang="en-US" altLang="zh-CN" b="1">
                <a:ea typeface="宋体" panose="02010600030101010101" pitchFamily="2" charset="-122"/>
              </a:rPr>
              <a:t> </a:t>
            </a:r>
          </a:p>
          <a:p>
            <a:r>
              <a:rPr lang="en-US" altLang="zh-CN" b="1">
                <a:ea typeface="宋体" panose="02010600030101010101" pitchFamily="2" charset="-122"/>
              </a:rPr>
              <a:t>Emphasize:</a:t>
            </a:r>
            <a:r>
              <a:rPr lang="en-US" altLang="zh-CN">
                <a:ea typeface="宋体" panose="02010600030101010101" pitchFamily="2" charset="-122"/>
              </a:rPr>
              <a:t> The access-list field descriptions:</a:t>
            </a:r>
          </a:p>
          <a:p>
            <a:pPr lvl="1"/>
            <a:r>
              <a:rPr lang="en-US" altLang="zh-CN">
                <a:ea typeface="宋体" panose="02010600030101010101" pitchFamily="2" charset="-122"/>
              </a:rPr>
              <a:t>list—identifies the list to which the entry belongs; a number from 1 to 99.</a:t>
            </a:r>
          </a:p>
          <a:p>
            <a:pPr lvl="1"/>
            <a:r>
              <a:rPr lang="en-US" altLang="zh-CN">
                <a:ea typeface="宋体" panose="02010600030101010101" pitchFamily="2" charset="-122"/>
              </a:rPr>
              <a:t>address—source IP address.</a:t>
            </a:r>
          </a:p>
          <a:p>
            <a:pPr lvl="1"/>
            <a:r>
              <a:rPr lang="en-US" altLang="zh-CN">
                <a:ea typeface="宋体" panose="02010600030101010101" pitchFamily="2" charset="-122"/>
              </a:rPr>
              <a:t>wildcard-mask—identifies which bits in the address field are matched. It has a 1 in </a:t>
            </a:r>
            <a:br>
              <a:rPr lang="en-US" altLang="zh-CN">
                <a:ea typeface="宋体" panose="02010600030101010101" pitchFamily="2" charset="-122"/>
              </a:rPr>
            </a:br>
            <a:r>
              <a:rPr lang="en-US" altLang="zh-CN">
                <a:ea typeface="宋体" panose="02010600030101010101" pitchFamily="2" charset="-122"/>
              </a:rPr>
              <a:t>positions indicating “don't care” bits, and a 0 in any position which is to be strictly </a:t>
            </a:r>
            <a:br>
              <a:rPr lang="en-US" altLang="zh-CN">
                <a:ea typeface="宋体" panose="02010600030101010101" pitchFamily="2" charset="-122"/>
              </a:rPr>
            </a:br>
            <a:r>
              <a:rPr lang="en-US" altLang="zh-CN">
                <a:ea typeface="宋体" panose="02010600030101010101" pitchFamily="2" charset="-122"/>
              </a:rPr>
              <a:t>followed.</a:t>
            </a:r>
          </a:p>
          <a:p>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 </a:t>
            </a:r>
          </a:p>
          <a:p>
            <a:pPr algn="ctr"/>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4" name="Rectangle 6">
            <a:extLst>
              <a:ext uri="{FF2B5EF4-FFF2-40B4-BE49-F238E27FC236}">
                <a16:creationId xmlns:a16="http://schemas.microsoft.com/office/drawing/2014/main" id="{B3C37FC6-6790-490E-90DC-9A0569C6DE51}"/>
              </a:ext>
            </a:extLst>
          </p:cNvPr>
          <p:cNvSpPr>
            <a:spLocks noChangeAspect="1" noChangeArrowheads="1" noTextEdit="1"/>
          </p:cNvSpPr>
          <p:nvPr>
            <p:ph type="sldImg"/>
          </p:nvPr>
        </p:nvSpPr>
        <p:spPr>
          <a:xfrm>
            <a:off x="1130300" y="307975"/>
            <a:ext cx="4775200" cy="3581400"/>
          </a:xfrm>
          <a:ln/>
        </p:spPr>
      </p:sp>
      <p:sp>
        <p:nvSpPr>
          <p:cNvPr id="68615" name="Rectangle 7">
            <a:extLst>
              <a:ext uri="{FF2B5EF4-FFF2-40B4-BE49-F238E27FC236}">
                <a16:creationId xmlns:a16="http://schemas.microsoft.com/office/drawing/2014/main" id="{2DFB91BC-388E-476B-AF9A-F4E857C73873}"/>
              </a:ext>
            </a:extLst>
          </p:cNvPr>
          <p:cNvSpPr>
            <a:spLocks noGrp="1" noChangeArrowheads="1"/>
          </p:cNvSpPr>
          <p:nvPr>
            <p:ph type="body" idx="1"/>
          </p:nvPr>
        </p:nvSpPr>
        <p:spPr>
          <a:xfrm>
            <a:off x="1143000" y="4114800"/>
            <a:ext cx="5257800" cy="4648200"/>
          </a:xfrm>
        </p:spPr>
        <p:txBody>
          <a:bodyPr/>
          <a:lstStyle/>
          <a:p>
            <a:r>
              <a:rPr lang="en-US" altLang="zh-CN" b="1">
                <a:ea typeface="宋体" panose="02010600030101010101" pitchFamily="2" charset="-122"/>
              </a:rPr>
              <a:t>Slide 2 of 2</a:t>
            </a:r>
          </a:p>
          <a:p>
            <a:r>
              <a:rPr lang="en-US" altLang="zh-CN" b="1">
                <a:ea typeface="宋体" panose="02010600030101010101" pitchFamily="2" charset="-122"/>
              </a:rPr>
              <a:t>Purpose: </a:t>
            </a:r>
            <a:r>
              <a:rPr lang="en-US" altLang="zh-CN">
                <a:ea typeface="宋体" panose="02010600030101010101" pitchFamily="2" charset="-122"/>
              </a:rPr>
              <a:t>This layer shows the ip access-group command.	</a:t>
            </a:r>
            <a:r>
              <a:rPr lang="en-US" altLang="zh-CN" b="1">
                <a:ea typeface="宋体" panose="02010600030101010101" pitchFamily="2" charset="-122"/>
              </a:rPr>
              <a:t> </a:t>
            </a:r>
          </a:p>
          <a:p>
            <a:r>
              <a:rPr lang="en-US" altLang="zh-CN" b="1">
                <a:ea typeface="宋体" panose="02010600030101010101" pitchFamily="2" charset="-122"/>
              </a:rPr>
              <a:t>Emphasize:</a:t>
            </a:r>
            <a:r>
              <a:rPr lang="en-US" altLang="zh-CN">
                <a:ea typeface="宋体" panose="02010600030101010101" pitchFamily="2" charset="-122"/>
              </a:rPr>
              <a:t> The ip access-group command links an access list to an interface. Only one access list per interface per direction per protocol is allowed.</a:t>
            </a:r>
          </a:p>
          <a:p>
            <a:r>
              <a:rPr lang="en-US" altLang="zh-CN">
                <a:ea typeface="宋体" panose="02010600030101010101" pitchFamily="2" charset="-122"/>
              </a:rPr>
              <a:t>The ip access-group field descriptions:</a:t>
            </a:r>
          </a:p>
          <a:p>
            <a:pPr marL="114300" lvl="1" indent="0"/>
            <a:r>
              <a:rPr lang="en-US" altLang="zh-CN">
                <a:ea typeface="宋体" panose="02010600030101010101" pitchFamily="2" charset="-122"/>
              </a:rPr>
              <a:t>list—number of the access-list to be linked to this interface.</a:t>
            </a:r>
            <a:r>
              <a:rPr lang="en-US" altLang="zh-CN" b="1">
                <a:ea typeface="宋体" panose="02010600030101010101" pitchFamily="2" charset="-122"/>
              </a:rPr>
              <a:t> </a:t>
            </a:r>
          </a:p>
          <a:p>
            <a:pPr marL="114300" lvl="1" indent="0"/>
            <a:r>
              <a:rPr lang="en-US" altLang="zh-CN">
                <a:ea typeface="宋体" panose="02010600030101010101" pitchFamily="2" charset="-122"/>
              </a:rPr>
              <a:t>direction - default in outbound.</a:t>
            </a:r>
            <a:br>
              <a:rPr lang="en-US" altLang="zh-CN">
                <a:ea typeface="宋体" panose="02010600030101010101" pitchFamily="2" charset="-122"/>
              </a:rPr>
            </a:br>
            <a:br>
              <a:rPr lang="en-US" altLang="zh-CN">
                <a:ea typeface="宋体" panose="02010600030101010101" pitchFamily="2" charset="-122"/>
              </a:rPr>
            </a:br>
            <a:r>
              <a:rPr lang="en-US" altLang="zh-CN" b="1">
                <a:ea typeface="宋体" panose="02010600030101010101" pitchFamily="2" charset="-122"/>
              </a:rPr>
              <a:t>Note:</a:t>
            </a:r>
            <a:r>
              <a:rPr lang="en-US" altLang="zh-CN">
                <a:ea typeface="宋体" panose="02010600030101010101" pitchFamily="2" charset="-122"/>
              </a:rPr>
              <a:t> Create the access-list first before applying it to the interface. If it is applied to the interface before it is created, the action will be to permit all traffic. However, as soon as you create the first statement in the access list, the access list will be active on the interface. Since there is the implicit deny all at the end of every access list, the access-list may cause most traffic to be blocked on the interface. </a:t>
            </a:r>
            <a:br>
              <a:rPr lang="en-US" altLang="zh-CN">
                <a:ea typeface="宋体" panose="02010600030101010101" pitchFamily="2" charset="-122"/>
              </a:rPr>
            </a:br>
            <a:br>
              <a:rPr lang="en-US" altLang="zh-CN">
                <a:ea typeface="宋体" panose="02010600030101010101" pitchFamily="2" charset="-122"/>
              </a:rPr>
            </a:br>
            <a:r>
              <a:rPr lang="en-US" altLang="zh-CN">
                <a:ea typeface="宋体" panose="02010600030101010101" pitchFamily="2" charset="-122"/>
              </a:rPr>
              <a:t>To remove an access-list, remove it from all the interfaces first, then remove the access-list. In older version of IOS, removing the access-list without removing it from the interface can cause problems.</a:t>
            </a:r>
          </a:p>
          <a:p>
            <a:endParaRPr lang="en-US" altLang="zh-CN">
              <a:ea typeface="宋体" panose="02010600030101010101" pitchFamily="2" charset="-122"/>
            </a:endParaRPr>
          </a:p>
          <a:p>
            <a:endParaRPr lang="en-US" altLang="zh-CN">
              <a:ea typeface="宋体" panose="02010600030101010101" pitchFamily="2" charset="-122"/>
            </a:endParaRPr>
          </a:p>
          <a:p>
            <a:pPr marL="228600" lvl="2" indent="0"/>
            <a:endParaRPr lang="zh-CN" altLang="en-US">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Rectangle 6">
            <a:extLst>
              <a:ext uri="{FF2B5EF4-FFF2-40B4-BE49-F238E27FC236}">
                <a16:creationId xmlns:a16="http://schemas.microsoft.com/office/drawing/2014/main" id="{A1CD8CC2-BCB8-4579-800A-2A97C297335F}"/>
              </a:ext>
            </a:extLst>
          </p:cNvPr>
          <p:cNvSpPr>
            <a:spLocks noChangeAspect="1" noChangeArrowheads="1" noTextEdit="1"/>
          </p:cNvSpPr>
          <p:nvPr>
            <p:ph type="sldImg"/>
          </p:nvPr>
        </p:nvSpPr>
        <p:spPr>
          <a:xfrm>
            <a:off x="1130300" y="307975"/>
            <a:ext cx="4775200" cy="3581400"/>
          </a:xfrm>
          <a:ln/>
        </p:spPr>
      </p:sp>
      <p:sp>
        <p:nvSpPr>
          <p:cNvPr id="70663" name="Rectangle 7">
            <a:extLst>
              <a:ext uri="{FF2B5EF4-FFF2-40B4-BE49-F238E27FC236}">
                <a16:creationId xmlns:a16="http://schemas.microsoft.com/office/drawing/2014/main" id="{7021DDBE-2F2B-41ED-AFAA-9B5E920251D7}"/>
              </a:ext>
            </a:extLst>
          </p:cNvPr>
          <p:cNvSpPr>
            <a:spLocks noGrp="1" noChangeArrowheads="1"/>
          </p:cNvSpPr>
          <p:nvPr>
            <p:ph type="body" idx="1"/>
          </p:nvPr>
        </p:nvSpPr>
        <p:spPr/>
        <p:txBody>
          <a:bodyPr/>
          <a:lstStyle/>
          <a:p>
            <a:r>
              <a:rPr lang="en-US" altLang="zh-CN" b="1">
                <a:ea typeface="宋体" panose="02010600030101010101" pitchFamily="2" charset="-122"/>
              </a:rPr>
              <a:t>Slide 1 of 2</a:t>
            </a:r>
          </a:p>
          <a:p>
            <a:r>
              <a:rPr lang="en-US" altLang="zh-CN" b="1">
                <a:ea typeface="宋体" panose="02010600030101010101" pitchFamily="2" charset="-122"/>
              </a:rPr>
              <a:t>Purpose: </a:t>
            </a:r>
            <a:r>
              <a:rPr lang="en-US" altLang="zh-CN">
                <a:ea typeface="宋体" panose="02010600030101010101" pitchFamily="2" charset="-122"/>
              </a:rPr>
              <a:t>This slide gives a specific TCP/IP example of a standard access list configuration. </a:t>
            </a:r>
          </a:p>
          <a:p>
            <a:r>
              <a:rPr lang="en-US" altLang="zh-CN" b="1">
                <a:ea typeface="宋体" panose="02010600030101010101" pitchFamily="2" charset="-122"/>
              </a:rPr>
              <a:t>Emphasize:</a:t>
            </a:r>
            <a:r>
              <a:rPr lang="en-US" altLang="zh-CN">
                <a:ea typeface="宋体" panose="02010600030101010101" pitchFamily="2" charset="-122"/>
              </a:rPr>
              <a:t> Describe each part of the standard access list to your students. The blue statements represent the implicit deny all.</a:t>
            </a:r>
          </a:p>
          <a:p>
            <a:r>
              <a:rPr lang="en-US" altLang="zh-CN">
                <a:ea typeface="宋体" panose="02010600030101010101" pitchFamily="2" charset="-122"/>
              </a:rPr>
              <a:t>A good way to teach this material is to start with another similar configuration on the board. Set goals that will result in the example and have students tell you how to configure it. Have the students tell you what to write. After the configuration correct on the board, use the slide to review.	</a:t>
            </a:r>
          </a:p>
          <a:p>
            <a:pPr algn="ctr"/>
            <a:r>
              <a:rPr lang="en-US" altLang="zh-CN" b="1">
                <a:ea typeface="宋体" panose="02010600030101010101" pitchFamily="2" charset="-122"/>
              </a:rPr>
              <a:t> </a:t>
            </a:r>
            <a:endParaRPr lang="en-US" altLang="zh-CN">
              <a:ea typeface="宋体" panose="02010600030101010101" pitchFamily="2" charset="-122"/>
            </a:endParaRPr>
          </a:p>
          <a:p>
            <a:r>
              <a:rPr lang="en-US" altLang="zh-CN">
                <a:ea typeface="宋体" panose="02010600030101010101" pitchFamily="2" charset="-122"/>
              </a:rPr>
              <a:t>	</a:t>
            </a:r>
          </a:p>
          <a:p>
            <a:r>
              <a:rPr lang="en-US" altLang="zh-CN" b="1">
                <a:ea typeface="宋体" panose="02010600030101010101" pitchFamily="2" charset="-122"/>
              </a:rPr>
              <a:t> </a:t>
            </a:r>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a:extLst>
              <a:ext uri="{FF2B5EF4-FFF2-40B4-BE49-F238E27FC236}">
                <a16:creationId xmlns:a16="http://schemas.microsoft.com/office/drawing/2014/main" id="{AE086A14-F021-4444-B40A-21AF746010FE}"/>
              </a:ext>
            </a:extLst>
          </p:cNvPr>
          <p:cNvSpPr>
            <a:spLocks noChangeAspect="1" noChangeArrowheads="1" noTextEdit="1"/>
          </p:cNvSpPr>
          <p:nvPr>
            <p:ph type="sldImg"/>
          </p:nvPr>
        </p:nvSpPr>
        <p:spPr>
          <a:xfrm>
            <a:off x="1108075" y="307975"/>
            <a:ext cx="4775200" cy="3581400"/>
          </a:xfrm>
          <a:ln/>
        </p:spPr>
      </p:sp>
      <p:sp>
        <p:nvSpPr>
          <p:cNvPr id="375811" name="Rectangle 3">
            <a:extLst>
              <a:ext uri="{FF2B5EF4-FFF2-40B4-BE49-F238E27FC236}">
                <a16:creationId xmlns:a16="http://schemas.microsoft.com/office/drawing/2014/main" id="{F2C9B719-2F7F-4560-AF05-7973DA102326}"/>
              </a:ext>
            </a:extLst>
          </p:cNvPr>
          <p:cNvSpPr>
            <a:spLocks noGrp="1" noChangeArrowheads="1"/>
          </p:cNvSpPr>
          <p:nvPr>
            <p:ph type="body" idx="1"/>
          </p:nvPr>
        </p:nvSpPr>
        <p:spPr>
          <a:xfrm>
            <a:off x="914400" y="3962400"/>
            <a:ext cx="5486400" cy="4727575"/>
          </a:xfrm>
        </p:spPr>
        <p:txBody>
          <a:bodyPr/>
          <a:lstStyle/>
          <a:p>
            <a:r>
              <a:rPr lang="en-US" altLang="zh-CN" b="1">
                <a:ea typeface="宋体" panose="02010600030101010101" pitchFamily="2" charset="-122"/>
              </a:rPr>
              <a:t>Slide 2 of 2</a:t>
            </a:r>
          </a:p>
          <a:p>
            <a:r>
              <a:rPr lang="en-US" altLang="zh-CN" b="1">
                <a:ea typeface="宋体" panose="02010600030101010101" pitchFamily="2" charset="-122"/>
              </a:rPr>
              <a:t>Purpose:  </a:t>
            </a:r>
          </a:p>
          <a:p>
            <a:r>
              <a:rPr lang="en-US" altLang="zh-CN" b="1">
                <a:ea typeface="宋体" panose="02010600030101010101" pitchFamily="2" charset="-122"/>
              </a:rPr>
              <a:t>Emphasize:  </a:t>
            </a:r>
            <a:r>
              <a:rPr lang="en-US" altLang="zh-CN">
                <a:ea typeface="宋体" panose="02010600030101010101" pitchFamily="2" charset="-122"/>
              </a:rPr>
              <a:t>Because of the implicit deny all, all non 172.16.x.x traffic are blocked going out E0 and E1. </a:t>
            </a:r>
          </a:p>
          <a:p>
            <a:r>
              <a:rPr lang="en-US" altLang="zh-CN" b="1">
                <a:ea typeface="宋体" panose="02010600030101010101" pitchFamily="2" charset="-122"/>
              </a:rPr>
              <a:t>Note:</a:t>
            </a:r>
            <a:r>
              <a:rPr lang="en-US" altLang="zh-CN">
                <a:ea typeface="宋体" panose="02010600030101010101" pitchFamily="2" charset="-122"/>
              </a:rPr>
              <a:t> The red arrows represent the access-list is applied as an outbound access-list.</a:t>
            </a:r>
          </a:p>
          <a:p>
            <a:pPr algn="ctr"/>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1026">
            <a:extLst>
              <a:ext uri="{FF2B5EF4-FFF2-40B4-BE49-F238E27FC236}">
                <a16:creationId xmlns:a16="http://schemas.microsoft.com/office/drawing/2014/main" id="{A780BBCB-119E-4E9E-A614-2EF9F54A18D9}"/>
              </a:ext>
            </a:extLst>
          </p:cNvPr>
          <p:cNvSpPr>
            <a:spLocks noChangeAspect="1" noChangeArrowheads="1" noTextEdit="1"/>
          </p:cNvSpPr>
          <p:nvPr>
            <p:ph type="sldImg"/>
          </p:nvPr>
        </p:nvSpPr>
        <p:spPr>
          <a:xfrm>
            <a:off x="1108075" y="307975"/>
            <a:ext cx="4775200" cy="3581400"/>
          </a:xfrm>
          <a:ln/>
        </p:spPr>
      </p:sp>
      <p:sp>
        <p:nvSpPr>
          <p:cNvPr id="370691" name="Rectangle 1027">
            <a:extLst>
              <a:ext uri="{FF2B5EF4-FFF2-40B4-BE49-F238E27FC236}">
                <a16:creationId xmlns:a16="http://schemas.microsoft.com/office/drawing/2014/main" id="{9623078C-48EF-4DF3-AF80-0A79A14B9D7A}"/>
              </a:ext>
            </a:extLst>
          </p:cNvPr>
          <p:cNvSpPr>
            <a:spLocks noGrp="1" noChangeArrowheads="1"/>
          </p:cNvSpPr>
          <p:nvPr>
            <p:ph type="body" idx="1"/>
          </p:nvPr>
        </p:nvSpPr>
        <p:spPr/>
        <p:txBody>
          <a:bodyPr/>
          <a:lstStyle/>
          <a:p>
            <a:r>
              <a:rPr lang="en-US" altLang="zh-CN" b="1">
                <a:ea typeface="宋体" panose="02010600030101010101" pitchFamily="2" charset="-122"/>
              </a:rPr>
              <a:t>Slide 1 of 3</a:t>
            </a:r>
          </a:p>
          <a:p>
            <a:r>
              <a:rPr lang="en-US" altLang="zh-CN" b="1">
                <a:ea typeface="宋体" panose="02010600030101010101" pitchFamily="2" charset="-122"/>
              </a:rPr>
              <a:t>Purpose:</a:t>
            </a:r>
            <a:r>
              <a:rPr lang="en-US" altLang="zh-CN">
                <a:ea typeface="宋体" panose="02010600030101010101" pitchFamily="2" charset="-122"/>
              </a:rPr>
              <a:t> This figure is the first of a 3-layer sequence. This layer presents the uses of access lists to prioritize and sort traffic for </a:t>
            </a:r>
            <a:r>
              <a:rPr lang="en-US" altLang="zh-CN">
                <a:solidFill>
                  <a:srgbClr val="000000"/>
                </a:solidFill>
                <a:ea typeface="宋体" panose="02010600030101010101" pitchFamily="2" charset="-122"/>
              </a:rPr>
              <a:t>priority and custom </a:t>
            </a:r>
            <a:r>
              <a:rPr lang="en-US" altLang="zh-CN">
                <a:ea typeface="宋体" panose="02010600030101010101" pitchFamily="2" charset="-122"/>
              </a:rPr>
              <a:t>queuing.</a:t>
            </a:r>
          </a:p>
          <a:p>
            <a:r>
              <a:rPr lang="en-US" altLang="zh-CN" b="1">
                <a:ea typeface="宋体" panose="02010600030101010101" pitchFamily="2" charset="-122"/>
              </a:rPr>
              <a:t>Emphasize:</a:t>
            </a:r>
            <a:r>
              <a:rPr lang="en-US" altLang="zh-CN">
                <a:ea typeface="宋体" panose="02010600030101010101" pitchFamily="2" charset="-122"/>
              </a:rPr>
              <a:t> </a:t>
            </a:r>
            <a:r>
              <a:rPr lang="en-US" altLang="zh-CN">
                <a:solidFill>
                  <a:srgbClr val="000000"/>
                </a:solidFill>
                <a:ea typeface="宋体" panose="02010600030101010101" pitchFamily="2" charset="-122"/>
              </a:rPr>
              <a:t>Access lists are used to define input traffic to other technologies such as priority and custom queuing and to control the transmission of packets on serial interfaces.</a:t>
            </a:r>
          </a:p>
          <a:p>
            <a:r>
              <a:rPr lang="en-US" altLang="zh-CN" b="1">
                <a:solidFill>
                  <a:srgbClr val="000000"/>
                </a:solidFill>
                <a:ea typeface="宋体" panose="02010600030101010101" pitchFamily="2" charset="-122"/>
              </a:rPr>
              <a:t>Note: </a:t>
            </a:r>
            <a:r>
              <a:rPr lang="en-US" altLang="zh-CN">
                <a:solidFill>
                  <a:srgbClr val="000000"/>
                </a:solidFill>
                <a:ea typeface="宋体" panose="02010600030101010101" pitchFamily="2" charset="-122"/>
              </a:rPr>
              <a:t>NAT also uses access-list.</a:t>
            </a:r>
          </a:p>
          <a:p>
            <a:r>
              <a:rPr lang="en-US" altLang="zh-CN" b="1">
                <a:ea typeface="宋体" panose="02010600030101010101" pitchFamily="2" charset="-122"/>
              </a:rPr>
              <a:t>Transition:</a:t>
            </a:r>
            <a:r>
              <a:rPr lang="en-US" altLang="zh-CN">
                <a:ea typeface="宋体" panose="02010600030101010101" pitchFamily="2" charset="-122"/>
              </a:rPr>
              <a:t> The following figure is layer 2 of this build and adds DDR as a technology supported by access lists. </a:t>
            </a:r>
          </a:p>
          <a:p>
            <a:pPr algn="ctr"/>
            <a:endParaRPr lang="en-US" altLang="zh-CN">
              <a:ea typeface="宋体" panose="02010600030101010101" pitchFamily="2" charset="-122"/>
            </a:endParaRPr>
          </a:p>
          <a:p>
            <a:endParaRPr lang="en-US" altLang="zh-CN">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0" name="Rectangle 6">
            <a:extLst>
              <a:ext uri="{FF2B5EF4-FFF2-40B4-BE49-F238E27FC236}">
                <a16:creationId xmlns:a16="http://schemas.microsoft.com/office/drawing/2014/main" id="{79285B47-BA18-4DD0-BB3C-EC2B3306279F}"/>
              </a:ext>
            </a:extLst>
          </p:cNvPr>
          <p:cNvSpPr>
            <a:spLocks noChangeAspect="1" noChangeArrowheads="1" noTextEdit="1"/>
          </p:cNvSpPr>
          <p:nvPr>
            <p:ph type="sldImg"/>
          </p:nvPr>
        </p:nvSpPr>
        <p:spPr>
          <a:xfrm>
            <a:off x="1117600" y="304800"/>
            <a:ext cx="4775200" cy="3581400"/>
          </a:xfrm>
          <a:ln/>
        </p:spPr>
      </p:sp>
      <p:sp>
        <p:nvSpPr>
          <p:cNvPr id="72711" name="Rectangle 7">
            <a:extLst>
              <a:ext uri="{FF2B5EF4-FFF2-40B4-BE49-F238E27FC236}">
                <a16:creationId xmlns:a16="http://schemas.microsoft.com/office/drawing/2014/main" id="{0D48C957-F423-4ABF-B4F1-654DE89087AB}"/>
              </a:ext>
            </a:extLst>
          </p:cNvPr>
          <p:cNvSpPr>
            <a:spLocks noGrp="1" noChangeArrowheads="1"/>
          </p:cNvSpPr>
          <p:nvPr>
            <p:ph type="body" idx="1"/>
          </p:nvPr>
        </p:nvSpPr>
        <p:spPr/>
        <p:txBody>
          <a:bodyPr/>
          <a:lstStyle/>
          <a:p>
            <a:r>
              <a:rPr lang="en-US" altLang="zh-CN" b="1">
                <a:ea typeface="宋体" panose="02010600030101010101" pitchFamily="2" charset="-122"/>
              </a:rPr>
              <a:t>Slide 1 of 3</a:t>
            </a:r>
          </a:p>
          <a:p>
            <a:r>
              <a:rPr lang="en-US" altLang="zh-CN" b="1">
                <a:ea typeface="宋体" panose="02010600030101010101" pitchFamily="2" charset="-122"/>
              </a:rPr>
              <a:t>Purpose: </a:t>
            </a:r>
            <a:r>
              <a:rPr lang="en-US" altLang="zh-CN">
                <a:ea typeface="宋体" panose="02010600030101010101" pitchFamily="2" charset="-122"/>
              </a:rPr>
              <a:t>This slide gives another specific TCP/IP example of a standard access list configuration. </a:t>
            </a:r>
          </a:p>
          <a:p>
            <a:r>
              <a:rPr lang="en-US" altLang="zh-CN" b="1">
                <a:ea typeface="宋体" panose="02010600030101010101" pitchFamily="2" charset="-122"/>
              </a:rPr>
              <a:t>Emphasize: </a:t>
            </a:r>
          </a:p>
          <a:p>
            <a:r>
              <a:rPr lang="en-US" altLang="zh-CN" b="1">
                <a:ea typeface="宋体" panose="02010600030101010101" pitchFamily="2" charset="-122"/>
              </a:rPr>
              <a:t>Note: </a:t>
            </a:r>
            <a:r>
              <a:rPr lang="en-US" altLang="zh-CN">
                <a:ea typeface="宋体" panose="02010600030101010101" pitchFamily="2" charset="-122"/>
              </a:rPr>
              <a:t>The wildcard mask of 0.0.0.0 is the default wildcard mask. It does not have to be specified.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6ADDF268-643C-4DEC-9B14-4EAC58B7C4DB}"/>
              </a:ext>
            </a:extLst>
          </p:cNvPr>
          <p:cNvSpPr>
            <a:spLocks noChangeAspect="1" noChangeArrowheads="1" noTextEdit="1"/>
          </p:cNvSpPr>
          <p:nvPr>
            <p:ph type="sldImg"/>
          </p:nvPr>
        </p:nvSpPr>
        <p:spPr>
          <a:xfrm>
            <a:off x="1117600" y="304800"/>
            <a:ext cx="4775200" cy="3581400"/>
          </a:xfrm>
          <a:ln/>
        </p:spPr>
      </p:sp>
      <p:sp>
        <p:nvSpPr>
          <p:cNvPr id="344067" name="Rectangle 3">
            <a:extLst>
              <a:ext uri="{FF2B5EF4-FFF2-40B4-BE49-F238E27FC236}">
                <a16:creationId xmlns:a16="http://schemas.microsoft.com/office/drawing/2014/main" id="{E9E5D165-4295-45D8-AE28-22FAB017A281}"/>
              </a:ext>
            </a:extLst>
          </p:cNvPr>
          <p:cNvSpPr>
            <a:spLocks noGrp="1" noChangeArrowheads="1"/>
          </p:cNvSpPr>
          <p:nvPr>
            <p:ph type="body" idx="1"/>
          </p:nvPr>
        </p:nvSpPr>
        <p:spPr/>
        <p:txBody>
          <a:bodyPr/>
          <a:lstStyle/>
          <a:p>
            <a:r>
              <a:rPr lang="en-US" altLang="zh-CN" b="1">
                <a:ea typeface="宋体" panose="02010600030101010101" pitchFamily="2" charset="-122"/>
              </a:rPr>
              <a:t>Slide 2 of 3</a:t>
            </a:r>
          </a:p>
          <a:p>
            <a:r>
              <a:rPr lang="en-US" altLang="zh-CN" b="1">
                <a:ea typeface="宋体" panose="02010600030101010101" pitchFamily="2" charset="-122"/>
              </a:rPr>
              <a:t>Purpose: </a:t>
            </a:r>
            <a:r>
              <a:rPr lang="en-US" altLang="zh-CN">
                <a:ea typeface="宋体" panose="02010600030101010101" pitchFamily="2" charset="-122"/>
              </a:rPr>
              <a:t> </a:t>
            </a:r>
          </a:p>
          <a:p>
            <a:r>
              <a:rPr lang="en-US" altLang="zh-CN" b="1">
                <a:ea typeface="宋体" panose="02010600030101010101" pitchFamily="2" charset="-122"/>
              </a:rPr>
              <a:t>Emphasize: </a:t>
            </a:r>
            <a:r>
              <a:rPr lang="en-US" altLang="zh-CN">
                <a:ea typeface="宋体" panose="02010600030101010101" pitchFamily="2" charset="-122"/>
              </a:rPr>
              <a:t>Each access-list should have at least one permit statement in it to make it meaningful because of the implicit deny all statement at the end.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C9DBB59E-25BE-4061-974E-6DC8B73A36FF}"/>
              </a:ext>
            </a:extLst>
          </p:cNvPr>
          <p:cNvSpPr>
            <a:spLocks noChangeAspect="1" noChangeArrowheads="1" noTextEdit="1"/>
          </p:cNvSpPr>
          <p:nvPr>
            <p:ph type="sldImg"/>
          </p:nvPr>
        </p:nvSpPr>
        <p:spPr>
          <a:xfrm>
            <a:off x="1117600" y="304800"/>
            <a:ext cx="4775200" cy="3581400"/>
          </a:xfrm>
          <a:ln/>
        </p:spPr>
      </p:sp>
      <p:sp>
        <p:nvSpPr>
          <p:cNvPr id="346115" name="Rectangle 3">
            <a:extLst>
              <a:ext uri="{FF2B5EF4-FFF2-40B4-BE49-F238E27FC236}">
                <a16:creationId xmlns:a16="http://schemas.microsoft.com/office/drawing/2014/main" id="{8927CB9E-4A7C-4667-89E1-4184ACCAB013}"/>
              </a:ext>
            </a:extLst>
          </p:cNvPr>
          <p:cNvSpPr>
            <a:spLocks noGrp="1" noChangeArrowheads="1"/>
          </p:cNvSpPr>
          <p:nvPr>
            <p:ph type="body" idx="1"/>
          </p:nvPr>
        </p:nvSpPr>
        <p:spPr>
          <a:xfrm>
            <a:off x="1066800" y="4038600"/>
            <a:ext cx="5334000" cy="4727575"/>
          </a:xfrm>
        </p:spPr>
        <p:txBody>
          <a:bodyPr/>
          <a:lstStyle/>
          <a:p>
            <a:r>
              <a:rPr lang="en-US" altLang="zh-CN" b="1">
                <a:ea typeface="宋体" panose="02010600030101010101" pitchFamily="2" charset="-122"/>
              </a:rPr>
              <a:t>Slide 3 of 3</a:t>
            </a:r>
          </a:p>
          <a:p>
            <a:r>
              <a:rPr lang="en-US" altLang="zh-CN" b="1">
                <a:ea typeface="宋体" panose="02010600030101010101" pitchFamily="2" charset="-122"/>
              </a:rPr>
              <a:t>Purpose:  </a:t>
            </a:r>
          </a:p>
          <a:p>
            <a:r>
              <a:rPr lang="en-US" altLang="zh-CN" b="1">
                <a:ea typeface="宋体" panose="02010600030101010101" pitchFamily="2" charset="-122"/>
              </a:rPr>
              <a:t>Emphasize:</a:t>
            </a:r>
            <a:r>
              <a:rPr lang="en-US" altLang="zh-CN">
                <a:ea typeface="宋体" panose="02010600030101010101" pitchFamily="2" charset="-122"/>
              </a:rPr>
              <a:t>  Only host 172.16.4.13 is blocked from going out on E0 to subnet 172.16.3.0. </a:t>
            </a:r>
            <a:br>
              <a:rPr lang="en-US" altLang="zh-CN">
                <a:ea typeface="宋体" panose="02010600030101010101" pitchFamily="2" charset="-122"/>
              </a:rPr>
            </a:br>
            <a:endParaRPr lang="en-US" altLang="zh-CN">
              <a:ea typeface="宋体" panose="02010600030101010101" pitchFamily="2" charset="-122"/>
            </a:endParaRPr>
          </a:p>
          <a:p>
            <a:r>
              <a:rPr lang="en-US" altLang="zh-CN">
                <a:ea typeface="宋体" panose="02010600030101010101" pitchFamily="2" charset="-122"/>
              </a:rPr>
              <a:t>Ask the students what will happen if the access-list is placed as an input access-list on E1 instead - Host 172.16.4.13 will be blocked from going out to the Non 172.16.0.0 cloud as well as to subnet 172.16.3.0. </a:t>
            </a:r>
          </a:p>
          <a:p>
            <a:endParaRPr lang="en-US" altLang="zh-CN" b="1">
              <a:ea typeface="宋体" panose="02010600030101010101" pitchFamily="2" charset="-122"/>
            </a:endParaRPr>
          </a:p>
          <a:p>
            <a:r>
              <a:rPr lang="en-US" altLang="zh-CN" b="1">
                <a:ea typeface="宋体" panose="02010600030101010101" pitchFamily="2" charset="-122"/>
              </a:rPr>
              <a:t>Note:</a:t>
            </a:r>
            <a:r>
              <a:rPr lang="en-US" altLang="zh-CN">
                <a:ea typeface="宋体" panose="02010600030101010101" pitchFamily="2" charset="-122"/>
              </a:rPr>
              <a:t> The red arrows represent the access-list is applied as an outbound access-list.</a:t>
            </a:r>
          </a:p>
          <a:p>
            <a:r>
              <a:rPr lang="en-US" altLang="zh-CN">
                <a:ea typeface="宋体" panose="02010600030101010101" pitchFamily="2" charset="-122"/>
              </a:rPr>
              <a:t> </a:t>
            </a:r>
          </a:p>
          <a:p>
            <a:pPr algn="ctr"/>
            <a:endParaRPr lang="en-US" altLang="zh-CN">
              <a:ea typeface="宋体" panose="02010600030101010101" pitchFamily="2" charset="-122"/>
            </a:endParaRPr>
          </a:p>
          <a:p>
            <a:endParaRPr lang="en-US" altLang="zh-CN">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Rectangle 6">
            <a:extLst>
              <a:ext uri="{FF2B5EF4-FFF2-40B4-BE49-F238E27FC236}">
                <a16:creationId xmlns:a16="http://schemas.microsoft.com/office/drawing/2014/main" id="{4B703041-BC97-4815-AF79-4A698CFECF84}"/>
              </a:ext>
            </a:extLst>
          </p:cNvPr>
          <p:cNvSpPr>
            <a:spLocks noChangeAspect="1" noChangeArrowheads="1" noTextEdit="1"/>
          </p:cNvSpPr>
          <p:nvPr>
            <p:ph type="sldImg"/>
          </p:nvPr>
        </p:nvSpPr>
        <p:spPr>
          <a:xfrm>
            <a:off x="1130300" y="307975"/>
            <a:ext cx="4775200" cy="3581400"/>
          </a:xfrm>
          <a:ln/>
        </p:spPr>
      </p:sp>
      <p:sp>
        <p:nvSpPr>
          <p:cNvPr id="74759" name="Rectangle 7">
            <a:extLst>
              <a:ext uri="{FF2B5EF4-FFF2-40B4-BE49-F238E27FC236}">
                <a16:creationId xmlns:a16="http://schemas.microsoft.com/office/drawing/2014/main" id="{6A06137B-902C-4D85-9953-58A01AC888BC}"/>
              </a:ext>
            </a:extLst>
          </p:cNvPr>
          <p:cNvSpPr>
            <a:spLocks noGrp="1" noChangeArrowheads="1"/>
          </p:cNvSpPr>
          <p:nvPr>
            <p:ph type="body" idx="1"/>
          </p:nvPr>
        </p:nvSpPr>
        <p:spPr/>
        <p:txBody>
          <a:bodyPr/>
          <a:lstStyle/>
          <a:p>
            <a:r>
              <a:rPr lang="en-US" altLang="zh-CN" b="1">
                <a:ea typeface="宋体" panose="02010600030101010101" pitchFamily="2" charset="-122"/>
              </a:rPr>
              <a:t>Slide 1 of 2</a:t>
            </a:r>
          </a:p>
          <a:p>
            <a:r>
              <a:rPr lang="en-US" altLang="zh-CN" b="1">
                <a:ea typeface="宋体" panose="02010600030101010101" pitchFamily="2" charset="-122"/>
              </a:rPr>
              <a:t>Purpose:  </a:t>
            </a:r>
            <a:r>
              <a:rPr lang="en-US" altLang="zh-CN">
                <a:ea typeface="宋体" panose="02010600030101010101" pitchFamily="2" charset="-122"/>
              </a:rPr>
              <a:t>This slide gives another specific TCP/IP example of a standard access list configuration.</a:t>
            </a:r>
          </a:p>
          <a:p>
            <a:r>
              <a:rPr lang="en-US" altLang="zh-CN" b="1">
                <a:ea typeface="宋体" panose="02010600030101010101" pitchFamily="2" charset="-122"/>
              </a:rPr>
              <a:t>Emphasize:</a:t>
            </a:r>
            <a:r>
              <a:rPr lang="en-US" altLang="zh-CN">
                <a:ea typeface="宋体" panose="02010600030101010101" pitchFamily="2" charset="-122"/>
              </a:rPr>
              <a:t> This example features the use of the wildcard abbreviation any. </a:t>
            </a:r>
          </a:p>
          <a:p>
            <a:r>
              <a:rPr lang="en-US" altLang="zh-CN" b="1">
                <a:ea typeface="宋体" panose="02010600030101010101" pitchFamily="2" charset="-122"/>
              </a:rPr>
              <a:t> </a:t>
            </a:r>
            <a:endParaRPr lang="en-US" altLang="zh-CN">
              <a:ea typeface="宋体" panose="02010600030101010101" pitchFamily="2" charset="-122"/>
            </a:endParaRPr>
          </a:p>
          <a:p>
            <a:pPr algn="ctr"/>
            <a:endParaRPr lang="en-US" altLang="zh-CN">
              <a:ea typeface="宋体" panose="02010600030101010101" pitchFamily="2" charset="-122"/>
            </a:endParaRPr>
          </a:p>
          <a:p>
            <a:r>
              <a:rPr lang="en-US" altLang="zh-CN">
                <a:ea typeface="宋体" panose="02010600030101010101" pitchFamily="2" charset="-122"/>
              </a:rPr>
              <a:t>	</a:t>
            </a:r>
          </a:p>
          <a:p>
            <a:endParaRPr lang="zh-CN" altLang="en-US">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a:extLst>
              <a:ext uri="{FF2B5EF4-FFF2-40B4-BE49-F238E27FC236}">
                <a16:creationId xmlns:a16="http://schemas.microsoft.com/office/drawing/2014/main" id="{6F2968CC-C194-40C4-BC5A-ADCFE45B8172}"/>
              </a:ext>
            </a:extLst>
          </p:cNvPr>
          <p:cNvSpPr>
            <a:spLocks noChangeAspect="1" noChangeArrowheads="1" noTextEdit="1"/>
          </p:cNvSpPr>
          <p:nvPr>
            <p:ph type="sldImg"/>
          </p:nvPr>
        </p:nvSpPr>
        <p:spPr>
          <a:xfrm>
            <a:off x="1130300" y="307975"/>
            <a:ext cx="4775200" cy="3581400"/>
          </a:xfrm>
          <a:ln/>
        </p:spPr>
      </p:sp>
      <p:sp>
        <p:nvSpPr>
          <p:cNvPr id="348163" name="Rectangle 3">
            <a:extLst>
              <a:ext uri="{FF2B5EF4-FFF2-40B4-BE49-F238E27FC236}">
                <a16:creationId xmlns:a16="http://schemas.microsoft.com/office/drawing/2014/main" id="{C292F648-0D8C-4DD4-9BF8-87F0CA5BA3EC}"/>
              </a:ext>
            </a:extLst>
          </p:cNvPr>
          <p:cNvSpPr>
            <a:spLocks noGrp="1" noChangeArrowheads="1"/>
          </p:cNvSpPr>
          <p:nvPr>
            <p:ph type="body" idx="1"/>
          </p:nvPr>
        </p:nvSpPr>
        <p:spPr>
          <a:xfrm>
            <a:off x="914400" y="4114800"/>
            <a:ext cx="5410200" cy="4651375"/>
          </a:xfrm>
        </p:spPr>
        <p:txBody>
          <a:bodyPr/>
          <a:lstStyle/>
          <a:p>
            <a:r>
              <a:rPr lang="en-US" altLang="zh-CN" b="1">
                <a:ea typeface="宋体" panose="02010600030101010101" pitchFamily="2" charset="-122"/>
              </a:rPr>
              <a:t>Slide 2 of 2</a:t>
            </a:r>
          </a:p>
          <a:p>
            <a:r>
              <a:rPr lang="en-US" altLang="zh-CN" b="1">
                <a:ea typeface="宋体" panose="02010600030101010101" pitchFamily="2" charset="-122"/>
              </a:rPr>
              <a:t>Purpose: </a:t>
            </a:r>
            <a:r>
              <a:rPr lang="en-US" altLang="zh-CN">
                <a:ea typeface="宋体" panose="02010600030101010101" pitchFamily="2" charset="-122"/>
              </a:rPr>
              <a:t> </a:t>
            </a:r>
            <a:endParaRPr lang="en-US" altLang="zh-CN" b="1">
              <a:ea typeface="宋体" panose="02010600030101010101" pitchFamily="2" charset="-122"/>
            </a:endParaRPr>
          </a:p>
          <a:p>
            <a:r>
              <a:rPr lang="en-US" altLang="zh-CN" b="1">
                <a:ea typeface="宋体" panose="02010600030101010101" pitchFamily="2" charset="-122"/>
              </a:rPr>
              <a:t>Emphasize:</a:t>
            </a:r>
            <a:r>
              <a:rPr lang="en-US" altLang="zh-CN">
                <a:ea typeface="宋体" panose="02010600030101010101" pitchFamily="2" charset="-122"/>
              </a:rPr>
              <a:t> All hosts on subnet 172.16.4.0 is blocked from going out on E0 to subnet 172.16.3.0. </a:t>
            </a:r>
            <a:br>
              <a:rPr lang="en-US" altLang="zh-CN">
                <a:ea typeface="宋体" panose="02010600030101010101" pitchFamily="2" charset="-122"/>
              </a:rPr>
            </a:br>
            <a:r>
              <a:rPr lang="en-US" altLang="zh-CN" b="1">
                <a:ea typeface="宋体" panose="02010600030101010101" pitchFamily="2" charset="-122"/>
              </a:rPr>
              <a:t>Note:</a:t>
            </a:r>
            <a:r>
              <a:rPr lang="en-US" altLang="zh-CN">
                <a:ea typeface="宋体" panose="02010600030101010101" pitchFamily="2" charset="-122"/>
              </a:rPr>
              <a:t> The red arrows represent the access-list is applied as an outbound access-list.</a:t>
            </a:r>
          </a:p>
          <a:p>
            <a:r>
              <a:rPr lang="en-US" altLang="zh-CN" b="1">
                <a:ea typeface="宋体" panose="02010600030101010101" pitchFamily="2" charset="-122"/>
              </a:rPr>
              <a:t> </a:t>
            </a:r>
            <a:endParaRPr lang="en-US" altLang="zh-CN">
              <a:ea typeface="宋体" panose="02010600030101010101" pitchFamily="2" charset="-122"/>
            </a:endParaRPr>
          </a:p>
          <a:p>
            <a:pPr algn="ctr"/>
            <a:endParaRPr lang="en-US" altLang="zh-CN">
              <a:ea typeface="宋体" panose="02010600030101010101" pitchFamily="2" charset="-122"/>
            </a:endParaRPr>
          </a:p>
          <a:p>
            <a:r>
              <a:rPr lang="en-US" altLang="zh-CN">
                <a:ea typeface="宋体" panose="02010600030101010101" pitchFamily="2" charset="-122"/>
              </a:rPr>
              <a:t>	</a:t>
            </a:r>
          </a:p>
          <a:p>
            <a:endParaRPr lang="zh-CN" altLang="en-US">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a:extLst>
              <a:ext uri="{FF2B5EF4-FFF2-40B4-BE49-F238E27FC236}">
                <a16:creationId xmlns:a16="http://schemas.microsoft.com/office/drawing/2014/main" id="{0CC46E56-3714-4309-B3BF-E5779772C763}"/>
              </a:ext>
            </a:extLst>
          </p:cNvPr>
          <p:cNvSpPr>
            <a:spLocks noChangeAspect="1" noChangeArrowheads="1" noTextEdit="1"/>
          </p:cNvSpPr>
          <p:nvPr>
            <p:ph type="sldImg"/>
          </p:nvPr>
        </p:nvSpPr>
        <p:spPr>
          <a:xfrm>
            <a:off x="1130300" y="307975"/>
            <a:ext cx="4775200" cy="3581400"/>
          </a:xfrm>
          <a:ln/>
        </p:spPr>
      </p:sp>
      <p:sp>
        <p:nvSpPr>
          <p:cNvPr id="350211" name="Rectangle 3">
            <a:extLst>
              <a:ext uri="{FF2B5EF4-FFF2-40B4-BE49-F238E27FC236}">
                <a16:creationId xmlns:a16="http://schemas.microsoft.com/office/drawing/2014/main" id="{D167A7BB-CB96-4828-B5E8-DC8F977C2E28}"/>
              </a:ext>
            </a:extLst>
          </p:cNvPr>
          <p:cNvSpPr>
            <a:spLocks noGrp="1" noChangeArrowheads="1"/>
          </p:cNvSpPr>
          <p:nvPr>
            <p:ph type="body" idx="1"/>
          </p:nvPr>
        </p:nvSpPr>
        <p:spPr/>
        <p:txBody>
          <a:bodyPr/>
          <a:lstStyle/>
          <a:p>
            <a:r>
              <a:rPr lang="zh-CN" altLang="en-US" b="1">
                <a:ea typeface="宋体" panose="02010600030101010101" pitchFamily="2" charset="-122"/>
              </a:rPr>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B267D3FE-2AB0-4C25-9030-922626010F8D}"/>
              </a:ext>
            </a:extLst>
          </p:cNvPr>
          <p:cNvSpPr>
            <a:spLocks noChangeAspect="1" noChangeArrowheads="1" noTextEdit="1"/>
          </p:cNvSpPr>
          <p:nvPr>
            <p:ph type="sldImg"/>
          </p:nvPr>
        </p:nvSpPr>
        <p:spPr>
          <a:xfrm>
            <a:off x="1108075" y="307975"/>
            <a:ext cx="4775200" cy="3581400"/>
          </a:xfrm>
          <a:ln/>
        </p:spPr>
      </p:sp>
      <p:sp>
        <p:nvSpPr>
          <p:cNvPr id="376835" name="Rectangle 3">
            <a:extLst>
              <a:ext uri="{FF2B5EF4-FFF2-40B4-BE49-F238E27FC236}">
                <a16:creationId xmlns:a16="http://schemas.microsoft.com/office/drawing/2014/main" id="{FF19D5F0-F522-476A-95D7-2FEADF1917A7}"/>
              </a:ext>
            </a:extLst>
          </p:cNvPr>
          <p:cNvSpPr>
            <a:spLocks noGrp="1" noChangeArrowheads="1"/>
          </p:cNvSpPr>
          <p:nvPr>
            <p:ph type="body" idx="1"/>
          </p:nvPr>
        </p:nvSpPr>
        <p:spPr>
          <a:xfrm>
            <a:off x="1066800" y="3962400"/>
            <a:ext cx="5257800" cy="4648200"/>
          </a:xfrm>
        </p:spPr>
        <p:txBody>
          <a:bodyPr/>
          <a:lstStyle/>
          <a:p>
            <a:r>
              <a:rPr lang="en-US" altLang="zh-CN" b="1">
                <a:ea typeface="宋体" panose="02010600030101010101" pitchFamily="2" charset="-122"/>
              </a:rPr>
              <a:t>Slide 1 of 1</a:t>
            </a:r>
          </a:p>
          <a:p>
            <a:r>
              <a:rPr lang="en-US" altLang="zh-CN" b="1">
                <a:ea typeface="宋体" panose="02010600030101010101" pitchFamily="2" charset="-122"/>
              </a:rPr>
              <a:t>Purpose:  </a:t>
            </a:r>
          </a:p>
          <a:p>
            <a:r>
              <a:rPr lang="en-US" altLang="zh-CN" b="1">
                <a:ea typeface="宋体" panose="02010600030101010101" pitchFamily="2" charset="-122"/>
              </a:rPr>
              <a:t>Emphasize: </a:t>
            </a:r>
            <a:r>
              <a:rPr lang="en-US" altLang="zh-CN">
                <a:ea typeface="宋体" panose="02010600030101010101" pitchFamily="2" charset="-122"/>
              </a:rPr>
              <a:t>Instead of applying a standard access-list to a physical interface, now we will apply a standard access-list to the router’s vty ports. A vty port is a logical port on the router that can accept telnet sessions.</a:t>
            </a:r>
            <a:endParaRPr lang="en-US" altLang="zh-CN" b="1">
              <a:ea typeface="宋体" panose="02010600030101010101" pitchFamily="2" charset="-122"/>
            </a:endParaRPr>
          </a:p>
          <a:p>
            <a:r>
              <a:rPr lang="en-US" altLang="zh-CN" b="1">
                <a:ea typeface="宋体" panose="02010600030101010101" pitchFamily="2" charset="-122"/>
              </a:rPr>
              <a:t>Note:  </a:t>
            </a:r>
          </a:p>
          <a:p>
            <a:r>
              <a:rPr lang="en-US" altLang="zh-CN">
                <a:ea typeface="宋体" panose="02010600030101010101" pitchFamily="2" charset="-122"/>
              </a:rPr>
              <a:t>Access-class is used to filter incoming telnet session into the router’s vty ports and to filter outgoing telnet session from the router’s vty port. </a:t>
            </a:r>
          </a:p>
          <a:p>
            <a:r>
              <a:rPr lang="en-US" altLang="zh-CN">
                <a:ea typeface="宋体" panose="02010600030101010101" pitchFamily="2" charset="-122"/>
              </a:rPr>
              <a:t>Access-class always use standard access-list to match the source address of the incoming telnet session and the destination address of the outgoing telnet session.</a:t>
            </a:r>
          </a:p>
          <a:p>
            <a:r>
              <a:rPr lang="en-US" altLang="zh-CN">
                <a:ea typeface="宋体" panose="02010600030101010101" pitchFamily="2" charset="-122"/>
              </a:rPr>
              <a:t>The 2500 series router by default has 5 vty ports (vty 0 through 4).</a:t>
            </a:r>
          </a:p>
          <a:p>
            <a:r>
              <a:rPr lang="en-US" altLang="zh-CN">
                <a:ea typeface="宋体" panose="02010600030101010101" pitchFamily="2" charset="-122"/>
              </a:rPr>
              <a:t>To configure more vty ports, use the following global configuration command:</a:t>
            </a:r>
          </a:p>
          <a:p>
            <a:r>
              <a:rPr lang="en-US" altLang="zh-CN">
                <a:ea typeface="宋体" panose="02010600030101010101" pitchFamily="2" charset="-122"/>
              </a:rPr>
              <a:t>RouterB(config)#line vty 0 ?</a:t>
            </a:r>
          </a:p>
          <a:p>
            <a:r>
              <a:rPr lang="en-US" altLang="zh-CN">
                <a:ea typeface="宋体" panose="02010600030101010101" pitchFamily="2" charset="-122"/>
              </a:rPr>
              <a:t>  &lt;1-188&gt;  Last Line number</a:t>
            </a:r>
          </a:p>
          <a:p>
            <a:r>
              <a:rPr lang="en-US" altLang="zh-CN">
                <a:ea typeface="宋体" panose="02010600030101010101" pitchFamily="2" charset="-122"/>
              </a:rPr>
              <a:t>  &lt;cr&gt;</a:t>
            </a:r>
          </a:p>
          <a:p>
            <a:endParaRPr lang="en-US" altLang="zh-CN">
              <a:ea typeface="宋体" panose="02010600030101010101" pitchFamily="2" charset="-122"/>
            </a:endParaRPr>
          </a:p>
          <a:p>
            <a:pPr algn="ctr"/>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206B9CDF-D9AE-4304-B053-1517BEA11FB6}"/>
              </a:ext>
            </a:extLst>
          </p:cNvPr>
          <p:cNvSpPr>
            <a:spLocks noChangeAspect="1" noChangeArrowheads="1" noTextEdit="1"/>
          </p:cNvSpPr>
          <p:nvPr>
            <p:ph type="sldImg"/>
          </p:nvPr>
        </p:nvSpPr>
        <p:spPr>
          <a:xfrm>
            <a:off x="1108075" y="307975"/>
            <a:ext cx="4775200" cy="3581400"/>
          </a:xfrm>
          <a:ln/>
        </p:spPr>
      </p:sp>
      <p:sp>
        <p:nvSpPr>
          <p:cNvPr id="377859" name="Rectangle 3">
            <a:extLst>
              <a:ext uri="{FF2B5EF4-FFF2-40B4-BE49-F238E27FC236}">
                <a16:creationId xmlns:a16="http://schemas.microsoft.com/office/drawing/2014/main" id="{68141AC8-1BB2-49E3-B670-7714D988389D}"/>
              </a:ext>
            </a:extLst>
          </p:cNvPr>
          <p:cNvSpPr>
            <a:spLocks noGrp="1" noChangeArrowheads="1"/>
          </p:cNvSpPr>
          <p:nvPr>
            <p:ph type="body" idx="1"/>
          </p:nvPr>
        </p:nvSpPr>
        <p:spPr>
          <a:xfrm>
            <a:off x="990600" y="4114800"/>
            <a:ext cx="5257800" cy="4648200"/>
          </a:xfrm>
        </p:spPr>
        <p:txBody>
          <a:bodyPr/>
          <a:lstStyle/>
          <a:p>
            <a:r>
              <a:rPr lang="en-US" altLang="zh-CN" b="1">
                <a:ea typeface="宋体" panose="02010600030101010101" pitchFamily="2" charset="-122"/>
              </a:rPr>
              <a:t>Slide 1 of 1</a:t>
            </a:r>
          </a:p>
          <a:p>
            <a:r>
              <a:rPr lang="en-US" altLang="zh-CN" b="1">
                <a:ea typeface="宋体" panose="02010600030101010101" pitchFamily="2" charset="-122"/>
              </a:rPr>
              <a:t>Purpose:  </a:t>
            </a:r>
          </a:p>
          <a:p>
            <a:r>
              <a:rPr lang="en-US" altLang="zh-CN" b="1">
                <a:ea typeface="宋体" panose="02010600030101010101" pitchFamily="2" charset="-122"/>
              </a:rPr>
              <a:t>Emphasize: </a:t>
            </a:r>
            <a:r>
              <a:rPr lang="en-US" altLang="zh-CN">
                <a:ea typeface="宋体" panose="02010600030101010101" pitchFamily="2" charset="-122"/>
              </a:rPr>
              <a:t>To filter incoming and outgoing telnet sessions to and from the router’s vty ports, standard access-list is used. </a:t>
            </a:r>
          </a:p>
          <a:p>
            <a:r>
              <a:rPr lang="en-US" altLang="zh-CN">
                <a:ea typeface="宋体" panose="02010600030101010101" pitchFamily="2" charset="-122"/>
              </a:rPr>
              <a:t>If this is to block incoming telnet sessions into a router’s vty port, the standard access-list is used to match the source address of the host trying to telnet into the router’s vty port.</a:t>
            </a:r>
          </a:p>
          <a:p>
            <a:r>
              <a:rPr lang="en-US" altLang="zh-CN">
                <a:ea typeface="宋体" panose="02010600030101010101" pitchFamily="2" charset="-122"/>
              </a:rPr>
              <a:t>If this is to block outgoing telnet sessions from the router’s vty ports to a host, the standard access-list is used to match the destination address of the host the router is trying to telnet into from its vty ports.</a:t>
            </a:r>
          </a:p>
          <a:p>
            <a:endParaRPr lang="zh-CN" altLang="en-US">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7D364A53-BE70-4893-84C0-5861294975F5}"/>
              </a:ext>
            </a:extLst>
          </p:cNvPr>
          <p:cNvSpPr>
            <a:spLocks noChangeAspect="1" noChangeArrowheads="1" noTextEdit="1"/>
          </p:cNvSpPr>
          <p:nvPr>
            <p:ph type="sldImg"/>
          </p:nvPr>
        </p:nvSpPr>
        <p:spPr>
          <a:xfrm>
            <a:off x="1108075" y="307975"/>
            <a:ext cx="4775200" cy="3581400"/>
          </a:xfrm>
          <a:ln/>
        </p:spPr>
      </p:sp>
      <p:sp>
        <p:nvSpPr>
          <p:cNvPr id="378883" name="Rectangle 3">
            <a:extLst>
              <a:ext uri="{FF2B5EF4-FFF2-40B4-BE49-F238E27FC236}">
                <a16:creationId xmlns:a16="http://schemas.microsoft.com/office/drawing/2014/main" id="{9548CF81-33BE-4C3E-9138-7802E4E5B968}"/>
              </a:ext>
            </a:extLst>
          </p:cNvPr>
          <p:cNvSpPr>
            <a:spLocks noGrp="1" noChangeArrowheads="1"/>
          </p:cNvSpPr>
          <p:nvPr>
            <p:ph type="body" idx="1"/>
          </p:nvPr>
        </p:nvSpPr>
        <p:spPr/>
        <p:txBody>
          <a:bodyPr/>
          <a:lstStyle/>
          <a:p>
            <a:r>
              <a:rPr lang="en-US" altLang="zh-CN" b="1">
                <a:ea typeface="宋体" panose="02010600030101010101" pitchFamily="2" charset="-122"/>
              </a:rPr>
              <a:t>Slide 1 of 1</a:t>
            </a:r>
          </a:p>
          <a:p>
            <a:r>
              <a:rPr lang="en-US" altLang="zh-CN" b="1">
                <a:ea typeface="宋体" panose="02010600030101010101" pitchFamily="2" charset="-122"/>
              </a:rPr>
              <a:t>Purpose:  </a:t>
            </a:r>
          </a:p>
          <a:p>
            <a:r>
              <a:rPr lang="en-US" altLang="zh-CN" b="1">
                <a:ea typeface="宋体" panose="02010600030101010101" pitchFamily="2" charset="-122"/>
              </a:rPr>
              <a:t>Emphasize: </a:t>
            </a:r>
            <a:r>
              <a:rPr lang="en-US" altLang="zh-CN">
                <a:ea typeface="宋体" panose="02010600030101010101" pitchFamily="2" charset="-122"/>
              </a:rPr>
              <a:t>Use “access-class” to apply the standard access-list to the vty port. The next slide will show a configuration example.</a:t>
            </a:r>
          </a:p>
          <a:p>
            <a:endParaRPr lang="en-US" altLang="zh-CN">
              <a:ea typeface="宋体" panose="02010600030101010101" pitchFamily="2" charset="-122"/>
            </a:endParaRPr>
          </a:p>
          <a:p>
            <a:pPr algn="ctr"/>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a:extLst>
              <a:ext uri="{FF2B5EF4-FFF2-40B4-BE49-F238E27FC236}">
                <a16:creationId xmlns:a16="http://schemas.microsoft.com/office/drawing/2014/main" id="{7C8E6152-5452-4D1A-A959-AC03278842F4}"/>
              </a:ext>
            </a:extLst>
          </p:cNvPr>
          <p:cNvSpPr>
            <a:spLocks noChangeAspect="1" noChangeArrowheads="1" noTextEdit="1"/>
          </p:cNvSpPr>
          <p:nvPr>
            <p:ph type="sldImg"/>
          </p:nvPr>
        </p:nvSpPr>
        <p:spPr>
          <a:xfrm>
            <a:off x="1108075" y="307975"/>
            <a:ext cx="4775200" cy="3581400"/>
          </a:xfrm>
          <a:ln/>
        </p:spPr>
      </p:sp>
      <p:sp>
        <p:nvSpPr>
          <p:cNvPr id="379907" name="Rectangle 3">
            <a:extLst>
              <a:ext uri="{FF2B5EF4-FFF2-40B4-BE49-F238E27FC236}">
                <a16:creationId xmlns:a16="http://schemas.microsoft.com/office/drawing/2014/main" id="{A004BA76-1200-47D4-9E0D-FDA579AA71CD}"/>
              </a:ext>
            </a:extLst>
          </p:cNvPr>
          <p:cNvSpPr>
            <a:spLocks noGrp="1" noChangeArrowheads="1"/>
          </p:cNvSpPr>
          <p:nvPr>
            <p:ph type="body" idx="1"/>
          </p:nvPr>
        </p:nvSpPr>
        <p:spPr>
          <a:xfrm>
            <a:off x="1143000" y="4114800"/>
            <a:ext cx="4953000" cy="4572000"/>
          </a:xfrm>
        </p:spPr>
        <p:txBody>
          <a:bodyPr/>
          <a:lstStyle/>
          <a:p>
            <a:r>
              <a:rPr lang="en-US" altLang="zh-CN" b="1">
                <a:ea typeface="宋体" panose="02010600030101010101" pitchFamily="2" charset="-122"/>
              </a:rPr>
              <a:t>Slide 1 of 1</a:t>
            </a:r>
          </a:p>
          <a:p>
            <a:r>
              <a:rPr lang="en-US" altLang="zh-CN" b="1">
                <a:ea typeface="宋体" panose="02010600030101010101" pitchFamily="2" charset="-122"/>
              </a:rPr>
              <a:t>Purpose:  </a:t>
            </a:r>
            <a:r>
              <a:rPr lang="en-US" altLang="zh-CN">
                <a:ea typeface="宋体" panose="02010600030101010101" pitchFamily="2" charset="-122"/>
              </a:rPr>
              <a:t>This example shows how to restrict incoming telnet sessions to the router’s vty ports. </a:t>
            </a:r>
            <a:endParaRPr lang="en-US" altLang="zh-CN" b="1">
              <a:ea typeface="宋体" panose="02010600030101010101" pitchFamily="2" charset="-122"/>
            </a:endParaRPr>
          </a:p>
          <a:p>
            <a:r>
              <a:rPr lang="en-US" altLang="zh-CN" b="1">
                <a:ea typeface="宋体" panose="02010600030101010101" pitchFamily="2" charset="-122"/>
              </a:rPr>
              <a:t>Emphasize: </a:t>
            </a:r>
            <a:r>
              <a:rPr lang="en-US" altLang="zh-CN">
                <a:ea typeface="宋体" panose="02010600030101010101" pitchFamily="2" charset="-122"/>
              </a:rPr>
              <a:t>The access-class is applied as an input filter.</a:t>
            </a:r>
            <a:endParaRPr lang="en-US" altLang="zh-CN" b="1">
              <a:ea typeface="宋体" panose="02010600030101010101" pitchFamily="2" charset="-122"/>
            </a:endParaRPr>
          </a:p>
          <a:p>
            <a:r>
              <a:rPr lang="en-US" altLang="zh-CN" b="1">
                <a:ea typeface="宋体" panose="02010600030101010101" pitchFamily="2" charset="-122"/>
              </a:rPr>
              <a:t>Note: </a:t>
            </a:r>
            <a:r>
              <a:rPr lang="en-US" altLang="zh-CN">
                <a:ea typeface="宋体" panose="02010600030101010101" pitchFamily="2" charset="-122"/>
              </a:rPr>
              <a:t>Ask the student the effect of changing the direction of the access-class to outbound instead of inbound.</a:t>
            </a:r>
          </a:p>
          <a:p>
            <a:r>
              <a:rPr lang="en-US" altLang="zh-CN">
                <a:ea typeface="宋体" panose="02010600030101010101" pitchFamily="2" charset="-122"/>
              </a:rPr>
              <a:t>Now the router can accept incoming telnet sessions to its vty ports from all hosts but will block outgoing telnet sessions from its vty ports to all hosts except hosts in network 192.89.55.0. </a:t>
            </a:r>
          </a:p>
          <a:p>
            <a:r>
              <a:rPr lang="en-US" altLang="zh-CN">
                <a:ea typeface="宋体" panose="02010600030101010101" pitchFamily="2" charset="-122"/>
              </a:rPr>
              <a:t>Once a user is telneted into a router’s vty port, the outbound access-class filter will prevent the user from telneting to other hosts as specified by the standard access-list.</a:t>
            </a:r>
          </a:p>
          <a:p>
            <a:r>
              <a:rPr lang="en-US" altLang="zh-CN">
                <a:ea typeface="宋体" panose="02010600030101010101" pitchFamily="2" charset="-122"/>
              </a:rPr>
              <a:t>Remember, when an access-list is applied to an interface, it only block or permit traffic going through the router, it does not block or permit traffic initiated from the router itself.  </a:t>
            </a: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99AD4778-5AAB-4AAC-ABEA-A3856625E45C}"/>
              </a:ext>
            </a:extLst>
          </p:cNvPr>
          <p:cNvSpPr>
            <a:spLocks noChangeAspect="1" noChangeArrowheads="1" noTextEdit="1"/>
          </p:cNvSpPr>
          <p:nvPr>
            <p:ph type="sldImg"/>
          </p:nvPr>
        </p:nvSpPr>
        <p:spPr>
          <a:xfrm>
            <a:off x="1108075" y="307975"/>
            <a:ext cx="4775200" cy="3581400"/>
          </a:xfrm>
          <a:ln/>
        </p:spPr>
      </p:sp>
      <p:sp>
        <p:nvSpPr>
          <p:cNvPr id="371715" name="Rectangle 3">
            <a:extLst>
              <a:ext uri="{FF2B5EF4-FFF2-40B4-BE49-F238E27FC236}">
                <a16:creationId xmlns:a16="http://schemas.microsoft.com/office/drawing/2014/main" id="{D536AB99-8D48-46B8-9306-A6B2124AFD25}"/>
              </a:ext>
            </a:extLst>
          </p:cNvPr>
          <p:cNvSpPr>
            <a:spLocks noGrp="1" noChangeArrowheads="1"/>
          </p:cNvSpPr>
          <p:nvPr>
            <p:ph type="body" idx="1"/>
          </p:nvPr>
        </p:nvSpPr>
        <p:spPr/>
        <p:txBody>
          <a:bodyPr/>
          <a:lstStyle/>
          <a:p>
            <a:r>
              <a:rPr lang="en-US" altLang="zh-CN" b="1">
                <a:ea typeface="宋体" panose="02010600030101010101" pitchFamily="2" charset="-122"/>
              </a:rPr>
              <a:t>Slide 2 of 3 </a:t>
            </a:r>
          </a:p>
          <a:p>
            <a:r>
              <a:rPr lang="en-US" altLang="zh-CN" b="1">
                <a:ea typeface="宋体" panose="02010600030101010101" pitchFamily="2" charset="-122"/>
              </a:rPr>
              <a:t>Purpose:</a:t>
            </a:r>
            <a:r>
              <a:rPr lang="en-US" altLang="zh-CN">
                <a:ea typeface="宋体" panose="02010600030101010101" pitchFamily="2" charset="-122"/>
              </a:rPr>
              <a:t> This figure is layer 2 of the build sequence. </a:t>
            </a:r>
          </a:p>
          <a:p>
            <a:r>
              <a:rPr lang="en-US" altLang="zh-CN" b="1">
                <a:ea typeface="宋体" panose="02010600030101010101" pitchFamily="2" charset="-122"/>
              </a:rPr>
              <a:t>Emphasize:</a:t>
            </a:r>
            <a:r>
              <a:rPr lang="en-US" altLang="zh-CN">
                <a:ea typeface="宋体" panose="02010600030101010101" pitchFamily="2" charset="-122"/>
              </a:rPr>
              <a:t> </a:t>
            </a:r>
            <a:r>
              <a:rPr lang="en-US" altLang="zh-CN">
                <a:solidFill>
                  <a:srgbClr val="000000"/>
                </a:solidFill>
                <a:ea typeface="宋体" panose="02010600030101010101" pitchFamily="2" charset="-122"/>
              </a:rPr>
              <a:t>Access lists are used to define input traffic to select the interesting traffic that initiates a DDR connection. DDR will be covered in the ISDN chapter.</a:t>
            </a:r>
          </a:p>
          <a:p>
            <a:r>
              <a:rPr lang="en-US" altLang="zh-CN" b="1">
                <a:ea typeface="宋体" panose="02010600030101010101" pitchFamily="2" charset="-122"/>
              </a:rPr>
              <a:t>Transition:</a:t>
            </a:r>
            <a:r>
              <a:rPr lang="en-US" altLang="zh-CN">
                <a:ea typeface="宋体" panose="02010600030101010101" pitchFamily="2" charset="-122"/>
              </a:rPr>
              <a:t> The following figure is the last layer of the build and adds route filtering.</a:t>
            </a:r>
          </a:p>
          <a:p>
            <a:endParaRPr lang="en-US" altLang="zh-CN">
              <a:ea typeface="宋体" panose="02010600030101010101" pitchFamily="2" charset="-122"/>
            </a:endParaRPr>
          </a:p>
          <a:p>
            <a:endParaRPr lang="en-US" altLang="zh-CN">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943C6BA0-CC02-4285-924F-50CEB32FB069}"/>
              </a:ext>
            </a:extLst>
          </p:cNvPr>
          <p:cNvSpPr>
            <a:spLocks noChangeAspect="1" noChangeArrowheads="1" noTextEdit="1"/>
          </p:cNvSpPr>
          <p:nvPr>
            <p:ph type="sldImg"/>
          </p:nvPr>
        </p:nvSpPr>
        <p:spPr>
          <a:xfrm>
            <a:off x="1130300" y="307975"/>
            <a:ext cx="4775200" cy="3581400"/>
          </a:xfrm>
          <a:ln/>
        </p:spPr>
      </p:sp>
      <p:sp>
        <p:nvSpPr>
          <p:cNvPr id="357379" name="Rectangle 3">
            <a:extLst>
              <a:ext uri="{FF2B5EF4-FFF2-40B4-BE49-F238E27FC236}">
                <a16:creationId xmlns:a16="http://schemas.microsoft.com/office/drawing/2014/main" id="{DE2FB2D6-4EAB-4A63-8316-534AA0280A46}"/>
              </a:ext>
            </a:extLst>
          </p:cNvPr>
          <p:cNvSpPr>
            <a:spLocks noGrp="1" noChangeArrowheads="1"/>
          </p:cNvSpPr>
          <p:nvPr>
            <p:ph type="body" idx="1"/>
          </p:nvPr>
        </p:nvSpPr>
        <p:spPr/>
        <p:txBody>
          <a:bodyPr/>
          <a:lstStyle/>
          <a:p>
            <a:endParaRPr lang="zh-CN" altLang="en-US">
              <a:ea typeface="宋体" panose="02010600030101010101" pitchFamily="2" charset="-122"/>
            </a:endParaRPr>
          </a:p>
          <a:p>
            <a:pPr algn="ctr"/>
            <a:endParaRPr lang="zh-CN" altLang="en-US">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6" name="Rectangle 6">
            <a:extLst>
              <a:ext uri="{FF2B5EF4-FFF2-40B4-BE49-F238E27FC236}">
                <a16:creationId xmlns:a16="http://schemas.microsoft.com/office/drawing/2014/main" id="{235FE7F9-4C5C-4FFB-AACD-7DABF5CEED86}"/>
              </a:ext>
            </a:extLst>
          </p:cNvPr>
          <p:cNvSpPr>
            <a:spLocks noChangeAspect="1" noChangeArrowheads="1" noTextEdit="1"/>
          </p:cNvSpPr>
          <p:nvPr>
            <p:ph type="sldImg"/>
          </p:nvPr>
        </p:nvSpPr>
        <p:spPr>
          <a:xfrm>
            <a:off x="1130300" y="307975"/>
            <a:ext cx="4775200" cy="3581400"/>
          </a:xfrm>
          <a:ln/>
        </p:spPr>
      </p:sp>
      <p:sp>
        <p:nvSpPr>
          <p:cNvPr id="76807" name="Rectangle 7">
            <a:extLst>
              <a:ext uri="{FF2B5EF4-FFF2-40B4-BE49-F238E27FC236}">
                <a16:creationId xmlns:a16="http://schemas.microsoft.com/office/drawing/2014/main" id="{4C3E0BA1-F72E-4134-8D1C-484A084A8D44}"/>
              </a:ext>
            </a:extLst>
          </p:cNvPr>
          <p:cNvSpPr>
            <a:spLocks noGrp="1" noChangeArrowheads="1"/>
          </p:cNvSpPr>
          <p:nvPr>
            <p:ph type="body" idx="1"/>
          </p:nvPr>
        </p:nvSpPr>
        <p:spPr/>
        <p:txBody>
          <a:bodyPr/>
          <a:lstStyle/>
          <a:p>
            <a:r>
              <a:rPr lang="en-US" altLang="zh-CN" b="1">
                <a:ea typeface="宋体" panose="02010600030101010101" pitchFamily="2" charset="-122"/>
              </a:rPr>
              <a:t>Slide 1 of 1</a:t>
            </a:r>
          </a:p>
          <a:p>
            <a:r>
              <a:rPr lang="en-US" altLang="zh-CN" b="1">
                <a:ea typeface="宋体" panose="02010600030101010101" pitchFamily="2" charset="-122"/>
              </a:rPr>
              <a:t>Purpose: </a:t>
            </a:r>
            <a:r>
              <a:rPr lang="en-US" altLang="zh-CN">
                <a:ea typeface="宋体" panose="02010600030101010101" pitchFamily="2" charset="-122"/>
              </a:rPr>
              <a:t>This slide begins the discussion on extended IP access lists.</a:t>
            </a:r>
            <a:endParaRPr lang="en-US" altLang="zh-CN" b="1">
              <a:ea typeface="宋体" panose="02010600030101010101" pitchFamily="2" charset="-122"/>
            </a:endParaRPr>
          </a:p>
          <a:p>
            <a:r>
              <a:rPr lang="en-US" altLang="zh-CN" b="1">
                <a:ea typeface="宋体" panose="02010600030101010101" pitchFamily="2" charset="-122"/>
              </a:rPr>
              <a:t>Emphasize:</a:t>
            </a:r>
            <a:r>
              <a:rPr lang="en-US" altLang="zh-CN">
                <a:ea typeface="宋体" panose="02010600030101010101" pitchFamily="2" charset="-122"/>
              </a:rPr>
              <a:t>  Distinguish the aspects of the extended IP access list from the standard access list. Your students will perform labs using extended access lists commands.	</a:t>
            </a:r>
          </a:p>
          <a:p>
            <a:r>
              <a:rPr lang="en-US" altLang="zh-CN">
                <a:ea typeface="宋体" panose="02010600030101010101" pitchFamily="2" charset="-122"/>
              </a:rPr>
              <a:t>For both standard and extended IP access lists, enter an address mask that identifies which bits in the address field you want the access list to match that will be “don’t care” bit positions. For both types of access lists, the access-group command allows packet filtering into or out of the router.	</a:t>
            </a:r>
          </a:p>
          <a:p>
            <a:r>
              <a:rPr lang="en-US" altLang="zh-CN" b="1">
                <a:ea typeface="宋体" panose="02010600030101010101" pitchFamily="2" charset="-122"/>
              </a:rPr>
              <a:t> </a:t>
            </a:r>
            <a:endParaRPr lang="en-US" altLang="zh-CN">
              <a:ea typeface="宋体" panose="02010600030101010101" pitchFamily="2" charset="-122"/>
            </a:endParaRPr>
          </a:p>
          <a:p>
            <a:pPr algn="ctr"/>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4" name="Rectangle 6">
            <a:extLst>
              <a:ext uri="{FF2B5EF4-FFF2-40B4-BE49-F238E27FC236}">
                <a16:creationId xmlns:a16="http://schemas.microsoft.com/office/drawing/2014/main" id="{56F7B68A-19D1-458C-8E6D-246BB51533AF}"/>
              </a:ext>
            </a:extLst>
          </p:cNvPr>
          <p:cNvSpPr>
            <a:spLocks noChangeAspect="1" noChangeArrowheads="1" noTextEdit="1"/>
          </p:cNvSpPr>
          <p:nvPr>
            <p:ph type="sldImg"/>
          </p:nvPr>
        </p:nvSpPr>
        <p:spPr>
          <a:xfrm>
            <a:off x="1130300" y="307975"/>
            <a:ext cx="4775200" cy="3581400"/>
          </a:xfrm>
          <a:ln/>
        </p:spPr>
      </p:sp>
      <p:sp>
        <p:nvSpPr>
          <p:cNvPr id="78855" name="Rectangle 7">
            <a:extLst>
              <a:ext uri="{FF2B5EF4-FFF2-40B4-BE49-F238E27FC236}">
                <a16:creationId xmlns:a16="http://schemas.microsoft.com/office/drawing/2014/main" id="{7DF98551-5245-4FE4-8BCD-EE1676530F8C}"/>
              </a:ext>
            </a:extLst>
          </p:cNvPr>
          <p:cNvSpPr>
            <a:spLocks noGrp="1" noChangeArrowheads="1"/>
          </p:cNvSpPr>
          <p:nvPr>
            <p:ph type="body" idx="1"/>
          </p:nvPr>
        </p:nvSpPr>
        <p:spPr>
          <a:xfrm>
            <a:off x="762000" y="4114800"/>
            <a:ext cx="5791200" cy="4648200"/>
          </a:xfrm>
        </p:spPr>
        <p:txBody>
          <a:bodyPr/>
          <a:lstStyle/>
          <a:p>
            <a:r>
              <a:rPr lang="en-US" altLang="zh-CN" b="1">
                <a:ea typeface="宋体" panose="02010600030101010101" pitchFamily="2" charset="-122"/>
              </a:rPr>
              <a:t>Slide 1 of 2</a:t>
            </a:r>
          </a:p>
          <a:p>
            <a:r>
              <a:rPr lang="en-US" altLang="zh-CN" b="1">
                <a:ea typeface="宋体" panose="02010600030101010101" pitchFamily="2" charset="-122"/>
              </a:rPr>
              <a:t>Purpose:  </a:t>
            </a:r>
            <a:r>
              <a:rPr lang="en-US" altLang="zh-CN">
                <a:ea typeface="宋体" panose="02010600030101010101" pitchFamily="2" charset="-122"/>
              </a:rPr>
              <a:t>The access-list command creates an entry in complex traffic filter list.</a:t>
            </a:r>
          </a:p>
          <a:p>
            <a:r>
              <a:rPr lang="en-US" altLang="zh-CN" b="1">
                <a:ea typeface="宋体" panose="02010600030101010101" pitchFamily="2" charset="-122"/>
              </a:rPr>
              <a:t>Emphasize:</a:t>
            </a:r>
            <a:r>
              <a:rPr lang="en-US" altLang="zh-CN">
                <a:ea typeface="宋体" panose="02010600030101010101" pitchFamily="2" charset="-122"/>
              </a:rPr>
              <a:t> The access-list field descriptions:</a:t>
            </a:r>
          </a:p>
          <a:p>
            <a:pPr lvl="1"/>
            <a:r>
              <a:rPr lang="en-US" altLang="zh-CN">
                <a:ea typeface="宋体" panose="02010600030101010101" pitchFamily="2" charset="-122"/>
              </a:rPr>
              <a:t>list—a number between 100 and 199</a:t>
            </a:r>
          </a:p>
          <a:p>
            <a:pPr lvl="1"/>
            <a:r>
              <a:rPr lang="en-US" altLang="zh-CN">
                <a:ea typeface="宋体" panose="02010600030101010101" pitchFamily="2" charset="-122"/>
              </a:rPr>
              <a:t>protocol—ip, tcp, udp, icmp, igrp, eigrp, ospf and etc…….</a:t>
            </a:r>
            <a:br>
              <a:rPr lang="en-US" altLang="zh-CN">
                <a:ea typeface="宋体" panose="02010600030101010101" pitchFamily="2" charset="-122"/>
              </a:rPr>
            </a:br>
            <a:r>
              <a:rPr lang="en-US" altLang="zh-CN">
                <a:ea typeface="宋体" panose="02010600030101010101" pitchFamily="2" charset="-122"/>
              </a:rPr>
              <a:t>	  ip = any internet protocol	</a:t>
            </a:r>
          </a:p>
          <a:p>
            <a:pPr lvl="2"/>
            <a:r>
              <a:rPr lang="en-US" altLang="zh-CN">
                <a:ea typeface="宋体" panose="02010600030101010101" pitchFamily="2" charset="-122"/>
              </a:rPr>
              <a:t>		  (see note below)</a:t>
            </a:r>
          </a:p>
          <a:p>
            <a:pPr lvl="1"/>
            <a:r>
              <a:rPr lang="en-US" altLang="zh-CN">
                <a:ea typeface="宋体" panose="02010600030101010101" pitchFamily="2" charset="-122"/>
              </a:rPr>
              <a:t>source—ip address</a:t>
            </a:r>
          </a:p>
          <a:p>
            <a:pPr lvl="1"/>
            <a:r>
              <a:rPr lang="en-US" altLang="zh-CN">
                <a:ea typeface="宋体" panose="02010600030101010101" pitchFamily="2" charset="-122"/>
              </a:rPr>
              <a:t>source-mask—wildcard-mask of address bits that must match. 0s indicate bits that must match, 1s are "don't care".</a:t>
            </a:r>
          </a:p>
          <a:p>
            <a:pPr lvl="1"/>
            <a:r>
              <a:rPr lang="en-US" altLang="zh-CN">
                <a:ea typeface="宋体" panose="02010600030101010101" pitchFamily="2" charset="-122"/>
              </a:rPr>
              <a:t>destination—ip address</a:t>
            </a:r>
          </a:p>
          <a:p>
            <a:pPr lvl="1"/>
            <a:r>
              <a:rPr lang="en-US" altLang="zh-CN">
                <a:ea typeface="宋体" panose="02010600030101010101" pitchFamily="2" charset="-122"/>
              </a:rPr>
              <a:t>destination-mask—wildcard-mask</a:t>
            </a:r>
          </a:p>
          <a:p>
            <a:pPr lvl="1"/>
            <a:r>
              <a:rPr lang="en-US" altLang="zh-CN">
                <a:ea typeface="宋体" panose="02010600030101010101" pitchFamily="2" charset="-122"/>
              </a:rPr>
              <a:t>operator—lt, gt, eq, neq</a:t>
            </a:r>
          </a:p>
          <a:p>
            <a:pPr lvl="1"/>
            <a:r>
              <a:rPr lang="en-US" altLang="zh-CN">
                <a:ea typeface="宋体" panose="02010600030101010101" pitchFamily="2" charset="-122"/>
              </a:rPr>
              <a:t>operand—a port number or application name (i.e. “23” or “telnet”)</a:t>
            </a:r>
          </a:p>
          <a:p>
            <a:pPr lvl="1"/>
            <a:r>
              <a:rPr lang="en-US" altLang="zh-CN">
                <a:ea typeface="宋体" panose="02010600030101010101" pitchFamily="2" charset="-122"/>
              </a:rPr>
              <a:t>established-only allow established tcp session coming in (ack or rst bit must be set)</a:t>
            </a:r>
          </a:p>
          <a:p>
            <a:pPr lvl="1"/>
            <a:r>
              <a:rPr lang="en-US" altLang="zh-CN">
                <a:ea typeface="宋体" panose="02010600030101010101" pitchFamily="2" charset="-122"/>
              </a:rPr>
              <a:t>log-generates a console message when a packet matches the access-list statement</a:t>
            </a:r>
          </a:p>
          <a:p>
            <a:r>
              <a:rPr lang="en-US" altLang="zh-CN" b="1">
                <a:ea typeface="宋体" panose="02010600030101010101" pitchFamily="2" charset="-122"/>
              </a:rPr>
              <a:t> Note:</a:t>
            </a:r>
            <a:r>
              <a:rPr lang="en-US" altLang="zh-CN">
                <a:ea typeface="宋体" panose="02010600030101010101" pitchFamily="2" charset="-122"/>
              </a:rPr>
              <a:t> </a:t>
            </a:r>
          </a:p>
          <a:p>
            <a:r>
              <a:rPr lang="en-US" altLang="zh-CN">
                <a:ea typeface="宋体" panose="02010600030101010101" pitchFamily="2" charset="-122"/>
              </a:rPr>
              <a:t>If the protocol number is not listed, you may enter the protocol number between 1-255.</a:t>
            </a:r>
          </a:p>
          <a:p>
            <a:r>
              <a:rPr lang="en-US" altLang="zh-CN" b="1">
                <a:ea typeface="宋体" panose="02010600030101010101" pitchFamily="2" charset="-122"/>
              </a:rPr>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6">
            <a:extLst>
              <a:ext uri="{FF2B5EF4-FFF2-40B4-BE49-F238E27FC236}">
                <a16:creationId xmlns:a16="http://schemas.microsoft.com/office/drawing/2014/main" id="{26753AEF-893E-4FF1-A8A9-7C90F940C072}"/>
              </a:ext>
            </a:extLst>
          </p:cNvPr>
          <p:cNvSpPr>
            <a:spLocks noChangeAspect="1" noChangeArrowheads="1" noTextEdit="1"/>
          </p:cNvSpPr>
          <p:nvPr>
            <p:ph type="sldImg"/>
          </p:nvPr>
        </p:nvSpPr>
        <p:spPr>
          <a:xfrm>
            <a:off x="1130300" y="307975"/>
            <a:ext cx="4775200" cy="3581400"/>
          </a:xfrm>
          <a:ln/>
        </p:spPr>
      </p:sp>
      <p:sp>
        <p:nvSpPr>
          <p:cNvPr id="80903" name="Rectangle 7">
            <a:extLst>
              <a:ext uri="{FF2B5EF4-FFF2-40B4-BE49-F238E27FC236}">
                <a16:creationId xmlns:a16="http://schemas.microsoft.com/office/drawing/2014/main" id="{B27C56D4-148A-455F-A8E7-13DD39594AFB}"/>
              </a:ext>
            </a:extLst>
          </p:cNvPr>
          <p:cNvSpPr>
            <a:spLocks noGrp="1" noChangeArrowheads="1"/>
          </p:cNvSpPr>
          <p:nvPr>
            <p:ph type="body" idx="1"/>
          </p:nvPr>
        </p:nvSpPr>
        <p:spPr>
          <a:xfrm>
            <a:off x="533400" y="3962400"/>
            <a:ext cx="6070600" cy="4648200"/>
          </a:xfrm>
        </p:spPr>
        <p:txBody>
          <a:bodyPr/>
          <a:lstStyle/>
          <a:p>
            <a:r>
              <a:rPr lang="en-US" altLang="zh-CN" b="1">
                <a:ea typeface="宋体" panose="02010600030101010101" pitchFamily="2" charset="-122"/>
              </a:rPr>
              <a:t>Slide 2 of 2</a:t>
            </a:r>
          </a:p>
          <a:p>
            <a:r>
              <a:rPr lang="en-US" altLang="zh-CN" b="1">
                <a:ea typeface="宋体" panose="02010600030101010101" pitchFamily="2" charset="-122"/>
              </a:rPr>
              <a:t>Purpose: </a:t>
            </a:r>
            <a:r>
              <a:rPr lang="en-US" altLang="zh-CN">
                <a:ea typeface="宋体" panose="02010600030101010101" pitchFamily="2" charset="-122"/>
              </a:rPr>
              <a:t>Layer 2—Adds the access-group command for IP. </a:t>
            </a:r>
            <a:endParaRPr lang="en-US" altLang="zh-CN" b="1">
              <a:ea typeface="宋体" panose="02010600030101010101" pitchFamily="2" charset="-122"/>
            </a:endParaRPr>
          </a:p>
          <a:p>
            <a:r>
              <a:rPr lang="en-US" altLang="zh-CN" b="1">
                <a:ea typeface="宋体" panose="02010600030101010101" pitchFamily="2" charset="-122"/>
              </a:rPr>
              <a:t>Emphasize:</a:t>
            </a:r>
            <a:r>
              <a:rPr lang="en-US" altLang="zh-CN">
                <a:ea typeface="宋体" panose="02010600030101010101" pitchFamily="2" charset="-122"/>
              </a:rPr>
              <a:t>  </a:t>
            </a:r>
          </a:p>
          <a:p>
            <a:r>
              <a:rPr lang="en-US" altLang="zh-CN">
                <a:ea typeface="宋体" panose="02010600030101010101" pitchFamily="2" charset="-122"/>
              </a:rPr>
              <a:t>The list number must match the number (100 to 199) you specified in the access-list command. 	</a:t>
            </a:r>
            <a:endParaRPr lang="en-US" altLang="zh-CN" sz="110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0" name="Rectangle 6">
            <a:extLst>
              <a:ext uri="{FF2B5EF4-FFF2-40B4-BE49-F238E27FC236}">
                <a16:creationId xmlns:a16="http://schemas.microsoft.com/office/drawing/2014/main" id="{DE855D89-EF6A-41A0-9633-8DFA5B307577}"/>
              </a:ext>
            </a:extLst>
          </p:cNvPr>
          <p:cNvSpPr>
            <a:spLocks noChangeAspect="1" noChangeArrowheads="1" noTextEdit="1"/>
          </p:cNvSpPr>
          <p:nvPr>
            <p:ph type="sldImg"/>
          </p:nvPr>
        </p:nvSpPr>
        <p:spPr>
          <a:xfrm>
            <a:off x="1130300" y="307975"/>
            <a:ext cx="4775200" cy="3581400"/>
          </a:xfrm>
          <a:ln/>
        </p:spPr>
      </p:sp>
      <p:sp>
        <p:nvSpPr>
          <p:cNvPr id="82951" name="Rectangle 7">
            <a:extLst>
              <a:ext uri="{FF2B5EF4-FFF2-40B4-BE49-F238E27FC236}">
                <a16:creationId xmlns:a16="http://schemas.microsoft.com/office/drawing/2014/main" id="{03165614-D34C-4C51-A3F9-C90587C1A864}"/>
              </a:ext>
            </a:extLst>
          </p:cNvPr>
          <p:cNvSpPr>
            <a:spLocks noGrp="1" noChangeArrowheads="1"/>
          </p:cNvSpPr>
          <p:nvPr>
            <p:ph type="body" idx="1"/>
          </p:nvPr>
        </p:nvSpPr>
        <p:spPr/>
        <p:txBody>
          <a:bodyPr/>
          <a:lstStyle/>
          <a:p>
            <a:r>
              <a:rPr lang="en-US" altLang="zh-CN" b="1">
                <a:ea typeface="宋体" panose="02010600030101010101" pitchFamily="2" charset="-122"/>
              </a:rPr>
              <a:t>Slide 1 of 3</a:t>
            </a:r>
          </a:p>
          <a:p>
            <a:r>
              <a:rPr lang="en-US" altLang="zh-CN" b="1">
                <a:ea typeface="宋体" panose="02010600030101010101" pitchFamily="2" charset="-122"/>
              </a:rPr>
              <a:t>Purpose: </a:t>
            </a:r>
            <a:r>
              <a:rPr lang="en-US" altLang="zh-CN">
                <a:ea typeface="宋体" panose="02010600030101010101" pitchFamily="2" charset="-122"/>
              </a:rPr>
              <a:t>This 3 layers slide shows an example of an extended IP access list.</a:t>
            </a:r>
            <a:endParaRPr lang="en-US" altLang="zh-CN" b="1">
              <a:ea typeface="宋体" panose="02010600030101010101" pitchFamily="2" charset="-122"/>
            </a:endParaRPr>
          </a:p>
          <a:p>
            <a:r>
              <a:rPr lang="en-US" altLang="zh-CN" b="1">
                <a:ea typeface="宋体" panose="02010600030101010101" pitchFamily="2" charset="-122"/>
              </a:rPr>
              <a:t>Emphasize:</a:t>
            </a:r>
            <a:endParaRPr lang="en-US" altLang="zh-CN">
              <a:ea typeface="宋体" panose="02010600030101010101" pitchFamily="2" charset="-122"/>
            </a:endParaRPr>
          </a:p>
          <a:p>
            <a:pPr lvl="1">
              <a:buFontTx/>
              <a:buNone/>
            </a:pPr>
            <a:r>
              <a:rPr lang="en-US" altLang="zh-CN">
                <a:ea typeface="宋体" panose="02010600030101010101" pitchFamily="2" charset="-122"/>
              </a:rPr>
              <a:t>	</a:t>
            </a:r>
          </a:p>
          <a:p>
            <a:endParaRPr lang="zh-CN" altLang="en-US">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085653CE-773C-498D-A918-F71D51B564B0}"/>
              </a:ext>
            </a:extLst>
          </p:cNvPr>
          <p:cNvSpPr>
            <a:spLocks noChangeAspect="1" noChangeArrowheads="1" noTextEdit="1"/>
          </p:cNvSpPr>
          <p:nvPr>
            <p:ph type="sldImg"/>
          </p:nvPr>
        </p:nvSpPr>
        <p:spPr>
          <a:xfrm>
            <a:off x="1130300" y="307975"/>
            <a:ext cx="4775200" cy="3581400"/>
          </a:xfrm>
          <a:ln/>
        </p:spPr>
      </p:sp>
      <p:sp>
        <p:nvSpPr>
          <p:cNvPr id="359427" name="Rectangle 3">
            <a:extLst>
              <a:ext uri="{FF2B5EF4-FFF2-40B4-BE49-F238E27FC236}">
                <a16:creationId xmlns:a16="http://schemas.microsoft.com/office/drawing/2014/main" id="{AFDB4908-A70A-4A02-AE9E-792CE497BE6B}"/>
              </a:ext>
            </a:extLst>
          </p:cNvPr>
          <p:cNvSpPr>
            <a:spLocks noGrp="1" noChangeArrowheads="1"/>
          </p:cNvSpPr>
          <p:nvPr>
            <p:ph type="body" idx="1"/>
          </p:nvPr>
        </p:nvSpPr>
        <p:spPr>
          <a:xfrm>
            <a:off x="685800" y="3962400"/>
            <a:ext cx="5842000" cy="4648200"/>
          </a:xfrm>
        </p:spPr>
        <p:txBody>
          <a:bodyPr/>
          <a:lstStyle/>
          <a:p>
            <a:r>
              <a:rPr lang="en-US" altLang="zh-CN" b="1">
                <a:ea typeface="宋体" panose="02010600030101010101" pitchFamily="2" charset="-122"/>
              </a:rPr>
              <a:t>Slide 2 of 3</a:t>
            </a:r>
          </a:p>
          <a:p>
            <a:r>
              <a:rPr lang="en-US" altLang="zh-CN" b="1">
                <a:ea typeface="宋体" panose="02010600030101010101" pitchFamily="2" charset="-122"/>
              </a:rPr>
              <a:t>Purpose:  </a:t>
            </a:r>
          </a:p>
          <a:p>
            <a:r>
              <a:rPr lang="en-US" altLang="zh-CN" b="1">
                <a:ea typeface="宋体" panose="02010600030101010101" pitchFamily="2" charset="-122"/>
              </a:rPr>
              <a:t>Emphasize:</a:t>
            </a:r>
            <a:r>
              <a:rPr lang="en-US" altLang="zh-CN">
                <a:ea typeface="宋体" panose="02010600030101010101" pitchFamily="2" charset="-122"/>
              </a:rPr>
              <a:t>. Don’t forget to include the permit statement to permit all other IP traffic out on E0.</a:t>
            </a:r>
          </a:p>
          <a:p>
            <a:pPr algn="ctr"/>
            <a:endParaRPr lang="en-US" altLang="zh-CN">
              <a:ea typeface="宋体" panose="02010600030101010101" pitchFamily="2" charset="-122"/>
            </a:endParaRPr>
          </a:p>
          <a:p>
            <a:pPr algn="ctr"/>
            <a:r>
              <a:rPr lang="en-US" altLang="zh-CN">
                <a:ea typeface="宋体" panose="02010600030101010101" pitchFamily="2" charset="-122"/>
              </a:rPr>
              <a:t>	</a:t>
            </a:r>
          </a:p>
          <a:p>
            <a:endParaRPr lang="zh-CN" altLang="en-US">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a:extLst>
              <a:ext uri="{FF2B5EF4-FFF2-40B4-BE49-F238E27FC236}">
                <a16:creationId xmlns:a16="http://schemas.microsoft.com/office/drawing/2014/main" id="{9E9CA6AC-CB58-4158-A5BF-A24AD942D471}"/>
              </a:ext>
            </a:extLst>
          </p:cNvPr>
          <p:cNvSpPr>
            <a:spLocks noChangeAspect="1" noChangeArrowheads="1" noTextEdit="1"/>
          </p:cNvSpPr>
          <p:nvPr>
            <p:ph type="sldImg"/>
          </p:nvPr>
        </p:nvSpPr>
        <p:spPr>
          <a:xfrm>
            <a:off x="1130300" y="307975"/>
            <a:ext cx="4775200" cy="3581400"/>
          </a:xfrm>
          <a:ln/>
        </p:spPr>
      </p:sp>
      <p:sp>
        <p:nvSpPr>
          <p:cNvPr id="361475" name="Rectangle 3">
            <a:extLst>
              <a:ext uri="{FF2B5EF4-FFF2-40B4-BE49-F238E27FC236}">
                <a16:creationId xmlns:a16="http://schemas.microsoft.com/office/drawing/2014/main" id="{849C6E81-B365-410F-9928-4071B0665D85}"/>
              </a:ext>
            </a:extLst>
          </p:cNvPr>
          <p:cNvSpPr>
            <a:spLocks noGrp="1" noChangeArrowheads="1"/>
          </p:cNvSpPr>
          <p:nvPr>
            <p:ph type="body" idx="1"/>
          </p:nvPr>
        </p:nvSpPr>
        <p:spPr/>
        <p:txBody>
          <a:bodyPr/>
          <a:lstStyle/>
          <a:p>
            <a:r>
              <a:rPr lang="en-US" altLang="zh-CN" b="1">
                <a:ea typeface="宋体" panose="02010600030101010101" pitchFamily="2" charset="-122"/>
              </a:rPr>
              <a:t>Slide 3 of 3</a:t>
            </a:r>
          </a:p>
          <a:p>
            <a:r>
              <a:rPr lang="en-US" altLang="zh-CN" b="1">
                <a:ea typeface="宋体" panose="02010600030101010101" pitchFamily="2" charset="-122"/>
              </a:rPr>
              <a:t>Purpose: </a:t>
            </a:r>
            <a:r>
              <a:rPr lang="en-US" altLang="zh-CN">
                <a:ea typeface="宋体" panose="02010600030101010101" pitchFamily="2" charset="-122"/>
              </a:rPr>
              <a:t> </a:t>
            </a:r>
          </a:p>
          <a:p>
            <a:r>
              <a:rPr lang="en-US" altLang="zh-CN" b="1">
                <a:ea typeface="宋体" panose="02010600030101010101" pitchFamily="2" charset="-122"/>
              </a:rPr>
              <a:t>Emphasize:</a:t>
            </a:r>
            <a:r>
              <a:rPr lang="en-US" altLang="zh-CN">
                <a:ea typeface="宋体" panose="02010600030101010101" pitchFamily="2" charset="-122"/>
              </a:rPr>
              <a:t> </a:t>
            </a:r>
          </a:p>
          <a:p>
            <a:r>
              <a:rPr lang="en-US" altLang="zh-CN">
                <a:ea typeface="宋体" panose="02010600030101010101" pitchFamily="2" charset="-122"/>
              </a:rPr>
              <a:t> </a:t>
            </a:r>
          </a:p>
          <a:p>
            <a:endParaRPr lang="en-US" altLang="zh-CN">
              <a:ea typeface="宋体" panose="02010600030101010101" pitchFamily="2" charset="-122"/>
            </a:endParaRPr>
          </a:p>
          <a:p>
            <a:pPr lvl="1">
              <a:buFontTx/>
              <a:buNone/>
            </a:pPr>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8" name="Rectangle 6">
            <a:extLst>
              <a:ext uri="{FF2B5EF4-FFF2-40B4-BE49-F238E27FC236}">
                <a16:creationId xmlns:a16="http://schemas.microsoft.com/office/drawing/2014/main" id="{5E2D650F-F67B-4408-9A20-5908335A65D5}"/>
              </a:ext>
            </a:extLst>
          </p:cNvPr>
          <p:cNvSpPr>
            <a:spLocks noChangeAspect="1" noChangeArrowheads="1" noTextEdit="1"/>
          </p:cNvSpPr>
          <p:nvPr>
            <p:ph type="sldImg"/>
          </p:nvPr>
        </p:nvSpPr>
        <p:spPr>
          <a:xfrm>
            <a:off x="1130300" y="307975"/>
            <a:ext cx="4775200" cy="3581400"/>
          </a:xfrm>
          <a:ln/>
        </p:spPr>
      </p:sp>
      <p:sp>
        <p:nvSpPr>
          <p:cNvPr id="84999" name="Rectangle 7">
            <a:extLst>
              <a:ext uri="{FF2B5EF4-FFF2-40B4-BE49-F238E27FC236}">
                <a16:creationId xmlns:a16="http://schemas.microsoft.com/office/drawing/2014/main" id="{2BC9D474-F10C-44FA-B864-35D81D8DED65}"/>
              </a:ext>
            </a:extLst>
          </p:cNvPr>
          <p:cNvSpPr>
            <a:spLocks noGrp="1" noChangeArrowheads="1"/>
          </p:cNvSpPr>
          <p:nvPr>
            <p:ph type="body" idx="1"/>
          </p:nvPr>
        </p:nvSpPr>
        <p:spPr>
          <a:xfrm>
            <a:off x="914400" y="4038600"/>
            <a:ext cx="5638800" cy="4727575"/>
          </a:xfrm>
        </p:spPr>
        <p:txBody>
          <a:bodyPr/>
          <a:lstStyle/>
          <a:p>
            <a:r>
              <a:rPr lang="en-US" altLang="zh-CN" b="1">
                <a:ea typeface="宋体" panose="02010600030101010101" pitchFamily="2" charset="-122"/>
              </a:rPr>
              <a:t>Slide 1 of 3</a:t>
            </a:r>
          </a:p>
          <a:p>
            <a:r>
              <a:rPr lang="en-US" altLang="zh-CN" b="1">
                <a:ea typeface="宋体" panose="02010600030101010101" pitchFamily="2" charset="-122"/>
              </a:rPr>
              <a:t>Purpose: </a:t>
            </a:r>
            <a:r>
              <a:rPr lang="en-US" altLang="zh-CN">
                <a:ea typeface="宋体" panose="02010600030101010101" pitchFamily="2" charset="-122"/>
              </a:rPr>
              <a:t>This slide gives another example of an extended IP access list configuration.</a:t>
            </a:r>
            <a:r>
              <a:rPr lang="en-US" altLang="zh-CN" b="1">
                <a:ea typeface="宋体" panose="02010600030101010101" pitchFamily="2" charset="-122"/>
              </a:rPr>
              <a:t> </a:t>
            </a:r>
          </a:p>
          <a:p>
            <a:r>
              <a:rPr lang="en-US" altLang="zh-CN" b="1">
                <a:ea typeface="宋体" panose="02010600030101010101" pitchFamily="2" charset="-122"/>
              </a:rPr>
              <a:t>Emphasize:</a:t>
            </a:r>
            <a:r>
              <a:rPr lang="en-US" altLang="zh-CN">
                <a:ea typeface="宋体" panose="02010600030101010101" pitchFamily="2" charset="-122"/>
              </a:rPr>
              <a:t> Notice this example of an IP extended access list specifies a source subnet address and any destination address. 	</a:t>
            </a:r>
          </a:p>
          <a:p>
            <a:r>
              <a:rPr lang="en-US" altLang="zh-CN" b="1">
                <a:ea typeface="宋体" panose="02010600030101010101" pitchFamily="2" charset="-122"/>
              </a:rPr>
              <a:t> </a:t>
            </a:r>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a:extLst>
              <a:ext uri="{FF2B5EF4-FFF2-40B4-BE49-F238E27FC236}">
                <a16:creationId xmlns:a16="http://schemas.microsoft.com/office/drawing/2014/main" id="{437613EE-28D8-4345-A185-ED2741FF74DD}"/>
              </a:ext>
            </a:extLst>
          </p:cNvPr>
          <p:cNvSpPr>
            <a:spLocks noChangeAspect="1" noChangeArrowheads="1" noTextEdit="1"/>
          </p:cNvSpPr>
          <p:nvPr>
            <p:ph type="sldImg"/>
          </p:nvPr>
        </p:nvSpPr>
        <p:spPr>
          <a:xfrm>
            <a:off x="1130300" y="307975"/>
            <a:ext cx="4775200" cy="3581400"/>
          </a:xfrm>
          <a:ln/>
        </p:spPr>
      </p:sp>
      <p:sp>
        <p:nvSpPr>
          <p:cNvPr id="363523" name="Rectangle 3">
            <a:extLst>
              <a:ext uri="{FF2B5EF4-FFF2-40B4-BE49-F238E27FC236}">
                <a16:creationId xmlns:a16="http://schemas.microsoft.com/office/drawing/2014/main" id="{CFDB92DC-7573-439A-83E9-E228BEF65D86}"/>
              </a:ext>
            </a:extLst>
          </p:cNvPr>
          <p:cNvSpPr>
            <a:spLocks noGrp="1" noChangeArrowheads="1"/>
          </p:cNvSpPr>
          <p:nvPr>
            <p:ph type="body" idx="1"/>
          </p:nvPr>
        </p:nvSpPr>
        <p:spPr/>
        <p:txBody>
          <a:bodyPr/>
          <a:lstStyle/>
          <a:p>
            <a:r>
              <a:rPr lang="en-US" altLang="zh-CN" b="1">
                <a:ea typeface="宋体" panose="02010600030101010101" pitchFamily="2" charset="-122"/>
              </a:rPr>
              <a:t>Slide 2 of 3</a:t>
            </a:r>
          </a:p>
          <a:p>
            <a:r>
              <a:rPr lang="en-US" altLang="zh-CN" b="1">
                <a:ea typeface="宋体" panose="02010600030101010101" pitchFamily="2" charset="-122"/>
              </a:rPr>
              <a:t>Purpose:  </a:t>
            </a:r>
          </a:p>
          <a:p>
            <a:r>
              <a:rPr lang="en-US" altLang="zh-CN" b="1">
                <a:ea typeface="宋体" panose="02010600030101010101" pitchFamily="2" charset="-122"/>
              </a:rPr>
              <a:t>Emphasize:</a:t>
            </a:r>
            <a:r>
              <a:rPr lang="en-US" altLang="zh-CN">
                <a:ea typeface="宋体" panose="02010600030101010101" pitchFamily="2" charset="-122"/>
              </a:rPr>
              <a:t>  Don’t forget to include the permit statement to permit all other IP traffic out on E0.</a:t>
            </a:r>
          </a:p>
          <a:p>
            <a:endParaRPr lang="en-US" altLang="zh-CN">
              <a:ea typeface="宋体" panose="02010600030101010101" pitchFamily="2" charset="-122"/>
            </a:endParaRPr>
          </a:p>
          <a:p>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a:extLst>
              <a:ext uri="{FF2B5EF4-FFF2-40B4-BE49-F238E27FC236}">
                <a16:creationId xmlns:a16="http://schemas.microsoft.com/office/drawing/2014/main" id="{8A4278F4-CC9C-469B-8C64-1E3DC556C8E6}"/>
              </a:ext>
            </a:extLst>
          </p:cNvPr>
          <p:cNvSpPr>
            <a:spLocks noChangeAspect="1" noChangeArrowheads="1" noTextEdit="1"/>
          </p:cNvSpPr>
          <p:nvPr>
            <p:ph type="sldImg"/>
          </p:nvPr>
        </p:nvSpPr>
        <p:spPr>
          <a:xfrm>
            <a:off x="1130300" y="307975"/>
            <a:ext cx="4775200" cy="3581400"/>
          </a:xfrm>
          <a:ln/>
        </p:spPr>
      </p:sp>
      <p:sp>
        <p:nvSpPr>
          <p:cNvPr id="365571" name="Rectangle 3">
            <a:extLst>
              <a:ext uri="{FF2B5EF4-FFF2-40B4-BE49-F238E27FC236}">
                <a16:creationId xmlns:a16="http://schemas.microsoft.com/office/drawing/2014/main" id="{03727B23-743B-4C97-A6CE-170F82AA644D}"/>
              </a:ext>
            </a:extLst>
          </p:cNvPr>
          <p:cNvSpPr>
            <a:spLocks noGrp="1" noChangeArrowheads="1"/>
          </p:cNvSpPr>
          <p:nvPr>
            <p:ph type="body" idx="1"/>
          </p:nvPr>
        </p:nvSpPr>
        <p:spPr/>
        <p:txBody>
          <a:bodyPr/>
          <a:lstStyle/>
          <a:p>
            <a:r>
              <a:rPr lang="en-US" altLang="zh-CN" b="1">
                <a:ea typeface="宋体" panose="02010600030101010101" pitchFamily="2" charset="-122"/>
              </a:rPr>
              <a:t>Slide 3 of 3</a:t>
            </a:r>
          </a:p>
          <a:p>
            <a:r>
              <a:rPr lang="en-US" altLang="zh-CN" b="1">
                <a:ea typeface="宋体" panose="02010600030101010101" pitchFamily="2" charset="-122"/>
              </a:rPr>
              <a:t>Purpose:  </a:t>
            </a:r>
          </a:p>
          <a:p>
            <a:r>
              <a:rPr lang="en-US" altLang="zh-CN" b="1">
                <a:ea typeface="宋体" panose="02010600030101010101" pitchFamily="2" charset="-122"/>
              </a:rPr>
              <a:t>Emphasize:</a:t>
            </a:r>
            <a:r>
              <a:rPr lang="en-US" altLang="zh-CN">
                <a:ea typeface="宋体" panose="02010600030101010101" pitchFamily="2" charset="-122"/>
              </a:rPr>
              <a:t>  	</a:t>
            </a:r>
          </a:p>
          <a:p>
            <a:r>
              <a:rPr lang="en-US" altLang="zh-CN" b="1">
                <a:ea typeface="宋体" panose="02010600030101010101" pitchFamily="2" charset="-122"/>
              </a:rPr>
              <a:t>  </a:t>
            </a:r>
            <a:endParaRPr lang="en-US" altLang="zh-CN">
              <a:ea typeface="宋体" panose="02010600030101010101" pitchFamily="2" charset="-122"/>
            </a:endParaRPr>
          </a:p>
          <a:p>
            <a:endParaRPr lang="en-US" altLang="zh-CN">
              <a:ea typeface="宋体" panose="02010600030101010101" pitchFamily="2" charset="-122"/>
            </a:endParaRPr>
          </a:p>
          <a:p>
            <a:endParaRPr lang="zh-CN" altLang="en-US">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0A347EB7-CE16-447C-B742-92BC47FBA63A}"/>
              </a:ext>
            </a:extLst>
          </p:cNvPr>
          <p:cNvSpPr>
            <a:spLocks noChangeAspect="1" noChangeArrowheads="1" noTextEdit="1"/>
          </p:cNvSpPr>
          <p:nvPr>
            <p:ph type="sldImg"/>
          </p:nvPr>
        </p:nvSpPr>
        <p:spPr>
          <a:xfrm>
            <a:off x="1108075" y="307975"/>
            <a:ext cx="4775200" cy="3581400"/>
          </a:xfrm>
          <a:ln/>
        </p:spPr>
      </p:sp>
      <p:sp>
        <p:nvSpPr>
          <p:cNvPr id="372739" name="Rectangle 3">
            <a:extLst>
              <a:ext uri="{FF2B5EF4-FFF2-40B4-BE49-F238E27FC236}">
                <a16:creationId xmlns:a16="http://schemas.microsoft.com/office/drawing/2014/main" id="{2946C70F-DC7B-47FD-9869-97872C784207}"/>
              </a:ext>
            </a:extLst>
          </p:cNvPr>
          <p:cNvSpPr>
            <a:spLocks noGrp="1" noChangeArrowheads="1"/>
          </p:cNvSpPr>
          <p:nvPr>
            <p:ph type="body" idx="1"/>
          </p:nvPr>
        </p:nvSpPr>
        <p:spPr>
          <a:xfrm>
            <a:off x="914400" y="4117975"/>
            <a:ext cx="5791200" cy="4648200"/>
          </a:xfrm>
        </p:spPr>
        <p:txBody>
          <a:bodyPr/>
          <a:lstStyle/>
          <a:p>
            <a:r>
              <a:rPr lang="en-US" altLang="zh-CN" b="1">
                <a:ea typeface="宋体" panose="02010600030101010101" pitchFamily="2" charset="-122"/>
              </a:rPr>
              <a:t>Slide 3 of 3</a:t>
            </a:r>
          </a:p>
          <a:p>
            <a:r>
              <a:rPr lang="en-US" altLang="zh-CN" b="1">
                <a:ea typeface="宋体" panose="02010600030101010101" pitchFamily="2" charset="-122"/>
              </a:rPr>
              <a:t>Purpose:</a:t>
            </a:r>
            <a:r>
              <a:rPr lang="en-US" altLang="zh-CN">
                <a:ea typeface="宋体" panose="02010600030101010101" pitchFamily="2" charset="-122"/>
              </a:rPr>
              <a:t> This figure is the last layer of the build for other uses of access lists.</a:t>
            </a:r>
          </a:p>
          <a:p>
            <a:r>
              <a:rPr lang="en-US" altLang="zh-CN" b="1">
                <a:ea typeface="宋体" panose="02010600030101010101" pitchFamily="2" charset="-122"/>
              </a:rPr>
              <a:t>Emphasize:</a:t>
            </a:r>
            <a:r>
              <a:rPr lang="en-US" altLang="zh-CN">
                <a:ea typeface="宋体" panose="02010600030101010101" pitchFamily="2" charset="-122"/>
              </a:rPr>
              <a:t> </a:t>
            </a:r>
            <a:r>
              <a:rPr lang="en-US" altLang="zh-CN">
                <a:solidFill>
                  <a:srgbClr val="000000"/>
                </a:solidFill>
                <a:ea typeface="宋体" panose="02010600030101010101" pitchFamily="2" charset="-122"/>
              </a:rPr>
              <a:t>Access lists are used to define input traffic for route filtering to restrict the contents of routing updates.</a:t>
            </a:r>
          </a:p>
          <a:p>
            <a:r>
              <a:rPr lang="en-US" altLang="zh-CN" b="1">
                <a:ea typeface="宋体" panose="02010600030101010101" pitchFamily="2" charset="-122"/>
              </a:rPr>
              <a:t>Transition:</a:t>
            </a:r>
            <a:r>
              <a:rPr lang="en-US" altLang="zh-CN">
                <a:ea typeface="宋体" panose="02010600030101010101" pitchFamily="2" charset="-122"/>
              </a:rPr>
              <a:t> The following figure is a 2-layer build to show the difference between inbound and outbound access lists.</a:t>
            </a:r>
          </a:p>
          <a:p>
            <a:pPr algn="ctr"/>
            <a:endParaRPr lang="en-US" altLang="zh-CN">
              <a:ea typeface="宋体" panose="02010600030101010101" pitchFamily="2" charset="-122"/>
            </a:endParaRPr>
          </a:p>
          <a:p>
            <a:endParaRPr lang="en-US" altLang="zh-CN">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6">
            <a:extLst>
              <a:ext uri="{FF2B5EF4-FFF2-40B4-BE49-F238E27FC236}">
                <a16:creationId xmlns:a16="http://schemas.microsoft.com/office/drawing/2014/main" id="{88F5AACF-05D0-49FC-8DA4-8E1D736DB1F2}"/>
              </a:ext>
            </a:extLst>
          </p:cNvPr>
          <p:cNvSpPr>
            <a:spLocks noChangeAspect="1" noChangeArrowheads="1" noTextEdit="1"/>
          </p:cNvSpPr>
          <p:nvPr>
            <p:ph type="sldImg"/>
          </p:nvPr>
        </p:nvSpPr>
        <p:spPr>
          <a:xfrm>
            <a:off x="1130300" y="307975"/>
            <a:ext cx="4775200" cy="3581400"/>
          </a:xfrm>
          <a:ln/>
        </p:spPr>
      </p:sp>
      <p:sp>
        <p:nvSpPr>
          <p:cNvPr id="95239" name="Rectangle 7">
            <a:extLst>
              <a:ext uri="{FF2B5EF4-FFF2-40B4-BE49-F238E27FC236}">
                <a16:creationId xmlns:a16="http://schemas.microsoft.com/office/drawing/2014/main" id="{7073B7E0-8406-4EB6-8EFD-005F30250CFC}"/>
              </a:ext>
            </a:extLst>
          </p:cNvPr>
          <p:cNvSpPr>
            <a:spLocks noGrp="1" noChangeArrowheads="1"/>
          </p:cNvSpPr>
          <p:nvPr>
            <p:ph type="body" idx="1"/>
          </p:nvPr>
        </p:nvSpPr>
        <p:spPr/>
        <p:txBody>
          <a:bodyPr/>
          <a:lstStyle/>
          <a:p>
            <a:r>
              <a:rPr lang="en-US" altLang="zh-CN" b="1">
                <a:ea typeface="宋体" panose="02010600030101010101" pitchFamily="2" charset="-122"/>
              </a:rPr>
              <a:t>Slide 1 of 1</a:t>
            </a:r>
          </a:p>
          <a:p>
            <a:r>
              <a:rPr lang="en-US" altLang="zh-CN" b="1">
                <a:ea typeface="宋体" panose="02010600030101010101" pitchFamily="2" charset="-122"/>
              </a:rPr>
              <a:t>Purpose: </a:t>
            </a:r>
            <a:r>
              <a:rPr lang="en-US" altLang="zh-CN">
                <a:ea typeface="宋体" panose="02010600030101010101" pitchFamily="2" charset="-122"/>
              </a:rPr>
              <a:t>This slide shows how to verify an access list. </a:t>
            </a:r>
            <a:endParaRPr lang="en-US" altLang="zh-CN" b="1">
              <a:ea typeface="宋体" panose="02010600030101010101" pitchFamily="2" charset="-122"/>
            </a:endParaRPr>
          </a:p>
          <a:p>
            <a:r>
              <a:rPr lang="en-US" altLang="zh-CN" b="1">
                <a:ea typeface="宋体" panose="02010600030101010101" pitchFamily="2" charset="-122"/>
              </a:rPr>
              <a:t>Emphasize:</a:t>
            </a:r>
            <a:r>
              <a:rPr lang="en-US" altLang="zh-CN">
                <a:ea typeface="宋体" panose="02010600030101010101" pitchFamily="2" charset="-122"/>
              </a:rPr>
              <a:t> Lists IP interface information. Indicates whether outgoing access list is set.</a:t>
            </a:r>
          </a:p>
          <a:p>
            <a:r>
              <a:rPr lang="en-US" altLang="zh-CN">
                <a:ea typeface="宋体" panose="02010600030101010101" pitchFamily="2" charset="-122"/>
              </a:rPr>
              <a:t>Review the output of the show ip interface command. The highlighted text shows details about access list settings in the show command output. </a:t>
            </a:r>
          </a:p>
          <a:p>
            <a:r>
              <a:rPr lang="en-US" altLang="zh-CN" b="1">
                <a:ea typeface="宋体" panose="02010600030101010101" pitchFamily="2" charset="-122"/>
              </a:rPr>
              <a:t> </a:t>
            </a:r>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	</a:t>
            </a:r>
          </a:p>
          <a:p>
            <a:endParaRPr lang="en-US" altLang="zh-CN">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6" name="Rectangle 6">
            <a:extLst>
              <a:ext uri="{FF2B5EF4-FFF2-40B4-BE49-F238E27FC236}">
                <a16:creationId xmlns:a16="http://schemas.microsoft.com/office/drawing/2014/main" id="{79F686CB-D971-433F-89AE-2098C28117AF}"/>
              </a:ext>
            </a:extLst>
          </p:cNvPr>
          <p:cNvSpPr>
            <a:spLocks noChangeAspect="1" noChangeArrowheads="1" noTextEdit="1"/>
          </p:cNvSpPr>
          <p:nvPr>
            <p:ph type="sldImg"/>
          </p:nvPr>
        </p:nvSpPr>
        <p:spPr>
          <a:xfrm>
            <a:off x="1130300" y="307975"/>
            <a:ext cx="4775200" cy="3581400"/>
          </a:xfrm>
          <a:ln/>
        </p:spPr>
      </p:sp>
      <p:sp>
        <p:nvSpPr>
          <p:cNvPr id="97287" name="Rectangle 7">
            <a:extLst>
              <a:ext uri="{FF2B5EF4-FFF2-40B4-BE49-F238E27FC236}">
                <a16:creationId xmlns:a16="http://schemas.microsoft.com/office/drawing/2014/main" id="{53364F0D-53FB-47F5-8F0B-DA0A37A79DDE}"/>
              </a:ext>
            </a:extLst>
          </p:cNvPr>
          <p:cNvSpPr>
            <a:spLocks noGrp="1" noChangeArrowheads="1"/>
          </p:cNvSpPr>
          <p:nvPr>
            <p:ph type="body" idx="1"/>
          </p:nvPr>
        </p:nvSpPr>
        <p:spPr>
          <a:xfrm>
            <a:off x="1066800" y="3962400"/>
            <a:ext cx="5257800" cy="4648200"/>
          </a:xfrm>
        </p:spPr>
        <p:txBody>
          <a:bodyPr/>
          <a:lstStyle/>
          <a:p>
            <a:r>
              <a:rPr lang="en-US" altLang="zh-CN" b="1">
                <a:ea typeface="宋体" panose="02010600030101010101" pitchFamily="2" charset="-122"/>
              </a:rPr>
              <a:t>Slide 1 of 1</a:t>
            </a:r>
          </a:p>
          <a:p>
            <a:r>
              <a:rPr lang="en-US" altLang="zh-CN" b="1">
                <a:ea typeface="宋体" panose="02010600030101010101" pitchFamily="2" charset="-122"/>
              </a:rPr>
              <a:t>Purpose: </a:t>
            </a:r>
            <a:r>
              <a:rPr lang="en-US" altLang="zh-CN">
                <a:ea typeface="宋体" panose="02010600030101010101" pitchFamily="2" charset="-122"/>
              </a:rPr>
              <a:t>This slide introduces the show access-lists command used to verify access lists. </a:t>
            </a:r>
            <a:endParaRPr lang="en-US" altLang="zh-CN" b="1">
              <a:ea typeface="宋体" panose="02010600030101010101" pitchFamily="2" charset="-122"/>
            </a:endParaRPr>
          </a:p>
          <a:p>
            <a:r>
              <a:rPr lang="en-US" altLang="zh-CN" b="1">
                <a:ea typeface="宋体" panose="02010600030101010101" pitchFamily="2" charset="-122"/>
              </a:rPr>
              <a:t>Emphasize:</a:t>
            </a:r>
            <a:r>
              <a:rPr lang="en-US" altLang="zh-CN">
                <a:ea typeface="宋体" panose="02010600030101010101" pitchFamily="2" charset="-122"/>
              </a:rPr>
              <a:t> This is the most consolidated method for seeing several access lists. </a:t>
            </a:r>
          </a:p>
          <a:p>
            <a:r>
              <a:rPr lang="en-US" altLang="zh-CN">
                <a:ea typeface="宋体" panose="02010600030101010101" pitchFamily="2" charset="-122"/>
              </a:rPr>
              <a:t>Note, the implicit deny all statement is not displayed unless it is explicitly entered in the access-list.</a:t>
            </a:r>
          </a:p>
          <a:p>
            <a:r>
              <a:rPr lang="en-US" altLang="zh-CN" b="1">
                <a:ea typeface="宋体" panose="02010600030101010101" pitchFamily="2" charset="-122"/>
              </a:rPr>
              <a:t> </a:t>
            </a:r>
            <a:endParaRPr lang="en-US" altLang="zh-CN">
              <a:ea typeface="宋体" panose="02010600030101010101" pitchFamily="2" charset="-122"/>
            </a:endParaRPr>
          </a:p>
          <a:p>
            <a:endParaRPr lang="en-US" altLang="zh-CN">
              <a:ea typeface="宋体" panose="02010600030101010101" pitchFamily="2" charset="-122"/>
            </a:endParaRPr>
          </a:p>
          <a:p>
            <a:pPr algn="ctr"/>
            <a:endParaRPr lang="en-US" altLang="zh-CN">
              <a:ea typeface="宋体" panose="02010600030101010101" pitchFamily="2" charset="-122"/>
            </a:endParaRPr>
          </a:p>
          <a:p>
            <a:endParaRPr lang="en-US"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a:extLst>
              <a:ext uri="{FF2B5EF4-FFF2-40B4-BE49-F238E27FC236}">
                <a16:creationId xmlns:a16="http://schemas.microsoft.com/office/drawing/2014/main" id="{9B13342E-99A1-4295-99F1-713A9131232A}"/>
              </a:ext>
            </a:extLst>
          </p:cNvPr>
          <p:cNvSpPr>
            <a:spLocks noChangeAspect="1" noChangeArrowheads="1" noTextEdit="1"/>
          </p:cNvSpPr>
          <p:nvPr>
            <p:ph type="sldImg"/>
          </p:nvPr>
        </p:nvSpPr>
        <p:spPr>
          <a:xfrm>
            <a:off x="1108075" y="307975"/>
            <a:ext cx="4775200" cy="3581400"/>
          </a:xfrm>
          <a:ln/>
        </p:spPr>
      </p:sp>
      <p:sp>
        <p:nvSpPr>
          <p:cNvPr id="388099" name="Rectangle 3">
            <a:extLst>
              <a:ext uri="{FF2B5EF4-FFF2-40B4-BE49-F238E27FC236}">
                <a16:creationId xmlns:a16="http://schemas.microsoft.com/office/drawing/2014/main" id="{E7B860D2-8A96-4311-AC98-06CDB4D0F040}"/>
              </a:ext>
            </a:extLst>
          </p:cNvPr>
          <p:cNvSpPr>
            <a:spLocks noGrp="1" noChangeArrowheads="1"/>
          </p:cNvSpPr>
          <p:nvPr>
            <p:ph type="body" idx="1"/>
          </p:nvPr>
        </p:nvSpPr>
        <p:spPr/>
        <p:txBody>
          <a:bodyPr/>
          <a:lstStyle/>
          <a:p>
            <a:r>
              <a:rPr lang="en-US" altLang="zh-CN" b="1">
                <a:ea typeface="宋体" panose="02010600030101010101" pitchFamily="2" charset="-122"/>
              </a:rPr>
              <a:t>Slide 1 of 3</a:t>
            </a:r>
          </a:p>
          <a:p>
            <a:r>
              <a:rPr lang="en-US" altLang="zh-CN" b="1">
                <a:ea typeface="宋体" panose="02010600030101010101" pitchFamily="2" charset="-122"/>
              </a:rPr>
              <a:t>Purpose:  </a:t>
            </a:r>
          </a:p>
          <a:p>
            <a:r>
              <a:rPr lang="en-US" altLang="zh-CN" b="1">
                <a:ea typeface="宋体" panose="02010600030101010101" pitchFamily="2" charset="-122"/>
              </a:rPr>
              <a:t>Emphasize: </a:t>
            </a:r>
            <a:r>
              <a:rPr lang="en-US" altLang="zh-CN">
                <a:ea typeface="宋体" panose="02010600030101010101" pitchFamily="2" charset="-122"/>
              </a:rPr>
              <a:t>This is a 3 layers slide. The first layer describe a Standard IP access list. The second layer describe an Extended IP access list. The third layer shows that an access list can be applied as an input or output access list on an interface.</a:t>
            </a:r>
            <a:endParaRPr lang="en-US" altLang="zh-CN" b="1">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a:extLst>
              <a:ext uri="{FF2B5EF4-FFF2-40B4-BE49-F238E27FC236}">
                <a16:creationId xmlns:a16="http://schemas.microsoft.com/office/drawing/2014/main" id="{799F8544-E355-46EB-88D2-08E3DF877883}"/>
              </a:ext>
            </a:extLst>
          </p:cNvPr>
          <p:cNvSpPr>
            <a:spLocks noChangeAspect="1" noChangeArrowheads="1" noTextEdit="1"/>
          </p:cNvSpPr>
          <p:nvPr>
            <p:ph type="sldImg"/>
          </p:nvPr>
        </p:nvSpPr>
        <p:spPr>
          <a:xfrm>
            <a:off x="1108075" y="307975"/>
            <a:ext cx="4775200" cy="3581400"/>
          </a:xfrm>
          <a:ln/>
        </p:spPr>
      </p:sp>
      <p:sp>
        <p:nvSpPr>
          <p:cNvPr id="389123" name="Rectangle 3">
            <a:extLst>
              <a:ext uri="{FF2B5EF4-FFF2-40B4-BE49-F238E27FC236}">
                <a16:creationId xmlns:a16="http://schemas.microsoft.com/office/drawing/2014/main" id="{9D1F03DD-B96A-4AC7-A28B-2A75E925D53F}"/>
              </a:ext>
            </a:extLst>
          </p:cNvPr>
          <p:cNvSpPr>
            <a:spLocks noGrp="1" noChangeArrowheads="1"/>
          </p:cNvSpPr>
          <p:nvPr>
            <p:ph type="body" idx="1"/>
          </p:nvPr>
        </p:nvSpPr>
        <p:spPr/>
        <p:txBody>
          <a:bodyPr/>
          <a:lstStyle/>
          <a:p>
            <a:r>
              <a:rPr lang="en-US" altLang="zh-CN" b="1">
                <a:ea typeface="宋体" panose="02010600030101010101" pitchFamily="2" charset="-122"/>
              </a:rPr>
              <a:t>Slide 2 of 3</a:t>
            </a:r>
          </a:p>
          <a:p>
            <a:r>
              <a:rPr lang="en-US" altLang="zh-CN" b="1">
                <a:ea typeface="宋体" panose="02010600030101010101" pitchFamily="2" charset="-122"/>
              </a:rPr>
              <a:t>Purpose: </a:t>
            </a:r>
            <a:r>
              <a:rPr lang="en-US" altLang="zh-CN">
                <a:ea typeface="宋体" panose="02010600030101010101" pitchFamily="2" charset="-122"/>
              </a:rPr>
              <a:t>Describe IP extended access list.</a:t>
            </a:r>
            <a:endParaRPr lang="en-US" altLang="zh-CN" b="1">
              <a:ea typeface="宋体" panose="02010600030101010101" pitchFamily="2" charset="-122"/>
            </a:endParaRPr>
          </a:p>
          <a:p>
            <a:r>
              <a:rPr lang="en-US" altLang="zh-CN" b="1">
                <a:ea typeface="宋体" panose="02010600030101010101" pitchFamily="2" charset="-122"/>
              </a:rPr>
              <a:t>Emphasize: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B044BBA0-5286-4C45-BD75-A4DD98519B6E}"/>
              </a:ext>
            </a:extLst>
          </p:cNvPr>
          <p:cNvSpPr>
            <a:spLocks noChangeAspect="1" noChangeArrowheads="1" noTextEdit="1"/>
          </p:cNvSpPr>
          <p:nvPr>
            <p:ph type="sldImg"/>
          </p:nvPr>
        </p:nvSpPr>
        <p:spPr>
          <a:xfrm>
            <a:off x="1108075" y="307975"/>
            <a:ext cx="4775200" cy="3581400"/>
          </a:xfrm>
          <a:ln/>
        </p:spPr>
      </p:sp>
      <p:sp>
        <p:nvSpPr>
          <p:cNvPr id="390147" name="Rectangle 3">
            <a:extLst>
              <a:ext uri="{FF2B5EF4-FFF2-40B4-BE49-F238E27FC236}">
                <a16:creationId xmlns:a16="http://schemas.microsoft.com/office/drawing/2014/main" id="{FC031154-0006-4A6D-BA89-F0AC6CB49C7E}"/>
              </a:ext>
            </a:extLst>
          </p:cNvPr>
          <p:cNvSpPr>
            <a:spLocks noGrp="1" noChangeArrowheads="1"/>
          </p:cNvSpPr>
          <p:nvPr>
            <p:ph type="body" idx="1"/>
          </p:nvPr>
        </p:nvSpPr>
        <p:spPr/>
        <p:txBody>
          <a:bodyPr/>
          <a:lstStyle/>
          <a:p>
            <a:r>
              <a:rPr lang="en-US" altLang="zh-CN" b="1">
                <a:ea typeface="宋体" panose="02010600030101010101" pitchFamily="2" charset="-122"/>
              </a:rPr>
              <a:t>Slide 3 of 3</a:t>
            </a:r>
          </a:p>
          <a:p>
            <a:r>
              <a:rPr lang="en-US" altLang="zh-CN" b="1">
                <a:ea typeface="宋体" panose="02010600030101010101" pitchFamily="2" charset="-122"/>
              </a:rPr>
              <a:t>Purpose: </a:t>
            </a:r>
            <a:r>
              <a:rPr lang="en-US" altLang="zh-CN">
                <a:ea typeface="宋体" panose="02010600030101010101" pitchFamily="2" charset="-122"/>
              </a:rPr>
              <a:t>Describe inbound versus outbound access list on an interface.</a:t>
            </a:r>
            <a:r>
              <a:rPr lang="en-US" altLang="zh-CN" b="1">
                <a:ea typeface="宋体" panose="02010600030101010101" pitchFamily="2" charset="-122"/>
              </a:rPr>
              <a:t>  </a:t>
            </a:r>
          </a:p>
          <a:p>
            <a:r>
              <a:rPr lang="en-US" altLang="zh-CN" b="1">
                <a:ea typeface="宋体" panose="02010600030101010101" pitchFamily="2" charset="-122"/>
              </a:rPr>
              <a:t>Emphasize: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6">
            <a:extLst>
              <a:ext uri="{FF2B5EF4-FFF2-40B4-BE49-F238E27FC236}">
                <a16:creationId xmlns:a16="http://schemas.microsoft.com/office/drawing/2014/main" id="{61B8B0BB-EF9B-4763-8AB3-69F870B68698}"/>
              </a:ext>
            </a:extLst>
          </p:cNvPr>
          <p:cNvSpPr>
            <a:spLocks noChangeAspect="1" noChangeArrowheads="1" noTextEdit="1"/>
          </p:cNvSpPr>
          <p:nvPr>
            <p:ph type="sldImg"/>
          </p:nvPr>
        </p:nvSpPr>
        <p:spPr>
          <a:xfrm>
            <a:off x="1130300" y="307975"/>
            <a:ext cx="4775200" cy="3581400"/>
          </a:xfrm>
          <a:ln/>
        </p:spPr>
      </p:sp>
      <p:sp>
        <p:nvSpPr>
          <p:cNvPr id="25607" name="Rectangle 7">
            <a:extLst>
              <a:ext uri="{FF2B5EF4-FFF2-40B4-BE49-F238E27FC236}">
                <a16:creationId xmlns:a16="http://schemas.microsoft.com/office/drawing/2014/main" id="{44629F07-788F-4626-8B5D-E60EBFF083DE}"/>
              </a:ext>
            </a:extLst>
          </p:cNvPr>
          <p:cNvSpPr>
            <a:spLocks noGrp="1" noChangeArrowheads="1"/>
          </p:cNvSpPr>
          <p:nvPr>
            <p:ph type="body" idx="1"/>
          </p:nvPr>
        </p:nvSpPr>
        <p:spPr>
          <a:xfrm>
            <a:off x="914400" y="4038600"/>
            <a:ext cx="5638800" cy="4727575"/>
          </a:xfrm>
        </p:spPr>
        <p:txBody>
          <a:bodyPr/>
          <a:lstStyle/>
          <a:p>
            <a:pPr algn="just"/>
            <a:r>
              <a:rPr lang="en-US" altLang="zh-CN" b="1">
                <a:ea typeface="宋体" panose="02010600030101010101" pitchFamily="2" charset="-122"/>
              </a:rPr>
              <a:t>Slide 1 of 3 </a:t>
            </a:r>
          </a:p>
          <a:p>
            <a:pPr algn="just"/>
            <a:r>
              <a:rPr lang="en-US" altLang="zh-CN" b="1">
                <a:ea typeface="宋体" panose="02010600030101010101" pitchFamily="2" charset="-122"/>
              </a:rPr>
              <a:t>Purpose:</a:t>
            </a:r>
            <a:r>
              <a:rPr lang="en-US" altLang="zh-CN">
                <a:ea typeface="宋体" panose="02010600030101010101" pitchFamily="2" charset="-122"/>
              </a:rPr>
              <a:t> This figure (One of three layers) shows in more detail how an outbound access lists operate in a router.</a:t>
            </a:r>
          </a:p>
          <a:p>
            <a:pPr algn="just"/>
            <a:r>
              <a:rPr lang="en-US" altLang="zh-CN" b="1">
                <a:ea typeface="宋体" panose="02010600030101010101" pitchFamily="2" charset="-122"/>
              </a:rPr>
              <a:t>Emphasize:</a:t>
            </a:r>
            <a:r>
              <a:rPr lang="en-US" altLang="zh-CN">
                <a:ea typeface="宋体" panose="02010600030101010101" pitchFamily="2" charset="-122"/>
              </a:rPr>
              <a:t> </a:t>
            </a:r>
          </a:p>
          <a:p>
            <a:pPr algn="just"/>
            <a:r>
              <a:rPr lang="en-US" altLang="zh-CN" b="1">
                <a:ea typeface="宋体" panose="02010600030101010101" pitchFamily="2" charset="-122"/>
              </a:rPr>
              <a:t>Transition:</a:t>
            </a:r>
            <a:r>
              <a:rPr lang="en-US" altLang="zh-CN">
                <a:ea typeface="宋体" panose="02010600030101010101" pitchFamily="2" charset="-122"/>
              </a:rPr>
              <a:t> Shows packets coming in an inbound interface. This portion of the flowchart illustrates generic packet handling with or without access lists. The key outcome for the next layer is knowing which interface on the routing table indicates the best or next path.</a:t>
            </a:r>
          </a:p>
          <a:p>
            <a:pPr algn="just"/>
            <a:r>
              <a:rPr lang="en-US" altLang="zh-CN">
                <a:ea typeface="宋体" panose="02010600030101010101" pitchFamily="2" charset="-122"/>
              </a:rPr>
              <a:t>Is an access list associated with the interface? If not, the packet can route directly, for example, out the upper outgoing interface (the upper arrow). Note: The graphic does not mean that only interfaces with no access group can output packets; based on source and destination addresses, and other parameters, other packets could also pass the access list and be routed out on an interface.</a:t>
            </a:r>
          </a:p>
          <a:p>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306178" name="Picture 2" descr="C:\Data\Data from D Drive\SBCStuff\BackUpSept28\guymainIND.tif">
            <a:extLst>
              <a:ext uri="{FF2B5EF4-FFF2-40B4-BE49-F238E27FC236}">
                <a16:creationId xmlns:a16="http://schemas.microsoft.com/office/drawing/2014/main" id="{85C439D4-9DC2-441D-AA9F-D7512D717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0350" cy="6862763"/>
          </a:xfrm>
          <a:prstGeom prst="rect">
            <a:avLst/>
          </a:prstGeom>
          <a:noFill/>
          <a:extLst>
            <a:ext uri="{909E8E84-426E-40DD-AFC4-6F175D3DCCD1}">
              <a14:hiddenFill xmlns:a14="http://schemas.microsoft.com/office/drawing/2010/main">
                <a:solidFill>
                  <a:srgbClr val="FFFFFF"/>
                </a:solidFill>
              </a14:hiddenFill>
            </a:ext>
          </a:extLst>
        </p:spPr>
      </p:pic>
      <p:sp>
        <p:nvSpPr>
          <p:cNvPr id="306181" name="Rectangle 5">
            <a:extLst>
              <a:ext uri="{FF2B5EF4-FFF2-40B4-BE49-F238E27FC236}">
                <a16:creationId xmlns:a16="http://schemas.microsoft.com/office/drawing/2014/main" id="{2EAE647D-E88B-42E1-9935-3952A08C0239}"/>
              </a:ext>
            </a:extLst>
          </p:cNvPr>
          <p:cNvSpPr>
            <a:spLocks noChangeArrowheads="1"/>
          </p:cNvSpPr>
          <p:nvPr/>
        </p:nvSpPr>
        <p:spPr bwMode="auto">
          <a:xfrm>
            <a:off x="3886200" y="6648450"/>
            <a:ext cx="1365250" cy="18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defTabSz="814388">
              <a:defRPr sz="2400">
                <a:solidFill>
                  <a:schemeClr val="tx1"/>
                </a:solidFill>
                <a:latin typeface="Times" panose="02020603050405020304" pitchFamily="18" charset="0"/>
              </a:defRPr>
            </a:lvl1pPr>
            <a:lvl2pPr marL="406400" defTabSz="814388">
              <a:defRPr sz="2400">
                <a:solidFill>
                  <a:schemeClr val="tx1"/>
                </a:solidFill>
                <a:latin typeface="Times" panose="02020603050405020304" pitchFamily="18" charset="0"/>
              </a:defRPr>
            </a:lvl2pPr>
            <a:lvl3pPr marL="814388" defTabSz="814388">
              <a:defRPr sz="2400">
                <a:solidFill>
                  <a:schemeClr val="tx1"/>
                </a:solidFill>
                <a:latin typeface="Times" panose="02020603050405020304" pitchFamily="18" charset="0"/>
              </a:defRPr>
            </a:lvl3pPr>
            <a:lvl4pPr marL="1222375" defTabSz="814388">
              <a:defRPr sz="2400">
                <a:solidFill>
                  <a:schemeClr val="tx1"/>
                </a:solidFill>
                <a:latin typeface="Times" panose="02020603050405020304" pitchFamily="18" charset="0"/>
              </a:defRPr>
            </a:lvl4pPr>
            <a:lvl5pPr marL="1630363" defTabSz="814388">
              <a:defRPr sz="2400">
                <a:solidFill>
                  <a:schemeClr val="tx1"/>
                </a:solidFill>
                <a:latin typeface="Times" panose="02020603050405020304" pitchFamily="18" charset="0"/>
              </a:defRPr>
            </a:lvl5pPr>
            <a:lvl6pPr marL="2087563" defTabSz="814388" eaLnBrk="0" fontAlgn="base" hangingPunct="0">
              <a:spcBef>
                <a:spcPct val="0"/>
              </a:spcBef>
              <a:spcAft>
                <a:spcPct val="0"/>
              </a:spcAft>
              <a:defRPr sz="2400">
                <a:solidFill>
                  <a:schemeClr val="tx1"/>
                </a:solidFill>
                <a:latin typeface="Times" panose="02020603050405020304" pitchFamily="18" charset="0"/>
              </a:defRPr>
            </a:lvl6pPr>
            <a:lvl7pPr marL="2544763" defTabSz="814388" eaLnBrk="0" fontAlgn="base" hangingPunct="0">
              <a:spcBef>
                <a:spcPct val="0"/>
              </a:spcBef>
              <a:spcAft>
                <a:spcPct val="0"/>
              </a:spcAft>
              <a:defRPr sz="2400">
                <a:solidFill>
                  <a:schemeClr val="tx1"/>
                </a:solidFill>
                <a:latin typeface="Times" panose="02020603050405020304" pitchFamily="18" charset="0"/>
              </a:defRPr>
            </a:lvl7pPr>
            <a:lvl8pPr marL="3001963" defTabSz="814388" eaLnBrk="0" fontAlgn="base" hangingPunct="0">
              <a:spcBef>
                <a:spcPct val="0"/>
              </a:spcBef>
              <a:spcAft>
                <a:spcPct val="0"/>
              </a:spcAft>
              <a:defRPr sz="2400">
                <a:solidFill>
                  <a:schemeClr val="tx1"/>
                </a:solidFill>
                <a:latin typeface="Times" panose="02020603050405020304" pitchFamily="18" charset="0"/>
              </a:defRPr>
            </a:lvl8pPr>
            <a:lvl9pPr marL="3459163" defTabSz="814388" eaLnBrk="0" fontAlgn="base" hangingPunct="0">
              <a:spcBef>
                <a:spcPct val="0"/>
              </a:spcBef>
              <a:spcAft>
                <a:spcPct val="0"/>
              </a:spcAft>
              <a:defRPr sz="2400">
                <a:solidFill>
                  <a:schemeClr val="tx1"/>
                </a:solidFill>
                <a:latin typeface="Times" panose="02020603050405020304" pitchFamily="18" charset="0"/>
              </a:defRPr>
            </a:lvl9pPr>
          </a:lstStyle>
          <a:p>
            <a:r>
              <a:rPr lang="zh-CN" altLang="en-US" sz="700" b="1">
                <a:solidFill>
                  <a:schemeClr val="bg1"/>
                </a:solidFill>
                <a:latin typeface="Helvetica" panose="020B0604020202020204" pitchFamily="34" charset="0"/>
                <a:ea typeface="宋体" panose="02010600030101010101" pitchFamily="2" charset="-122"/>
              </a:rPr>
              <a:t>© 1999, </a:t>
            </a:r>
            <a:r>
              <a:rPr lang="en-US" altLang="zh-CN" sz="700" b="1">
                <a:solidFill>
                  <a:schemeClr val="bg1"/>
                </a:solidFill>
                <a:latin typeface="Helvetica" panose="020B0604020202020204" pitchFamily="34" charset="0"/>
                <a:ea typeface="宋体" panose="02010600030101010101" pitchFamily="2" charset="-122"/>
              </a:rPr>
              <a:t>Cisco Systems, Inc. </a:t>
            </a:r>
          </a:p>
        </p:txBody>
      </p:sp>
      <p:sp>
        <p:nvSpPr>
          <p:cNvPr id="306182" name="Rectangle 6">
            <a:extLst>
              <a:ext uri="{FF2B5EF4-FFF2-40B4-BE49-F238E27FC236}">
                <a16:creationId xmlns:a16="http://schemas.microsoft.com/office/drawing/2014/main" id="{42F5B9CD-A4EE-4330-A646-B3B101D555EF}"/>
              </a:ext>
            </a:extLst>
          </p:cNvPr>
          <p:cNvSpPr>
            <a:spLocks noChangeArrowheads="1"/>
          </p:cNvSpPr>
          <p:nvPr/>
        </p:nvSpPr>
        <p:spPr bwMode="auto">
          <a:xfrm>
            <a:off x="8326438" y="6650038"/>
            <a:ext cx="436562" cy="20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73" tIns="41036" rIns="82073" bIns="41036">
            <a:spAutoFit/>
          </a:bodyPr>
          <a:lstStyle>
            <a:lvl1pPr defTabSz="812800">
              <a:defRPr sz="2400">
                <a:solidFill>
                  <a:schemeClr val="tx1"/>
                </a:solidFill>
                <a:latin typeface="Times" panose="02020603050405020304" pitchFamily="18" charset="0"/>
              </a:defRPr>
            </a:lvl1pPr>
            <a:lvl2pPr marL="406400" defTabSz="812800">
              <a:defRPr sz="2400">
                <a:solidFill>
                  <a:schemeClr val="tx1"/>
                </a:solidFill>
                <a:latin typeface="Times" panose="02020603050405020304" pitchFamily="18" charset="0"/>
              </a:defRPr>
            </a:lvl2pPr>
            <a:lvl3pPr marL="812800" defTabSz="812800">
              <a:defRPr sz="2400">
                <a:solidFill>
                  <a:schemeClr val="tx1"/>
                </a:solidFill>
                <a:latin typeface="Times" panose="02020603050405020304" pitchFamily="18" charset="0"/>
              </a:defRPr>
            </a:lvl3pPr>
            <a:lvl4pPr marL="1222375" defTabSz="812800">
              <a:defRPr sz="2400">
                <a:solidFill>
                  <a:schemeClr val="tx1"/>
                </a:solidFill>
                <a:latin typeface="Times" panose="02020603050405020304" pitchFamily="18" charset="0"/>
              </a:defRPr>
            </a:lvl4pPr>
            <a:lvl5pPr marL="1628775" defTabSz="812800">
              <a:defRPr sz="2400">
                <a:solidFill>
                  <a:schemeClr val="tx1"/>
                </a:solidFill>
                <a:latin typeface="Times" panose="02020603050405020304" pitchFamily="18" charset="0"/>
              </a:defRPr>
            </a:lvl5pPr>
            <a:lvl6pPr marL="2085975" defTabSz="812800" eaLnBrk="0" fontAlgn="base" hangingPunct="0">
              <a:spcBef>
                <a:spcPct val="0"/>
              </a:spcBef>
              <a:spcAft>
                <a:spcPct val="0"/>
              </a:spcAft>
              <a:defRPr sz="2400">
                <a:solidFill>
                  <a:schemeClr val="tx1"/>
                </a:solidFill>
                <a:latin typeface="Times" panose="02020603050405020304" pitchFamily="18" charset="0"/>
              </a:defRPr>
            </a:lvl6pPr>
            <a:lvl7pPr marL="2543175" defTabSz="812800" eaLnBrk="0" fontAlgn="base" hangingPunct="0">
              <a:spcBef>
                <a:spcPct val="0"/>
              </a:spcBef>
              <a:spcAft>
                <a:spcPct val="0"/>
              </a:spcAft>
              <a:defRPr sz="2400">
                <a:solidFill>
                  <a:schemeClr val="tx1"/>
                </a:solidFill>
                <a:latin typeface="Times" panose="02020603050405020304" pitchFamily="18" charset="0"/>
              </a:defRPr>
            </a:lvl7pPr>
            <a:lvl8pPr marL="3000375" defTabSz="812800" eaLnBrk="0" fontAlgn="base" hangingPunct="0">
              <a:spcBef>
                <a:spcPct val="0"/>
              </a:spcBef>
              <a:spcAft>
                <a:spcPct val="0"/>
              </a:spcAft>
              <a:defRPr sz="2400">
                <a:solidFill>
                  <a:schemeClr val="tx1"/>
                </a:solidFill>
                <a:latin typeface="Times" panose="02020603050405020304" pitchFamily="18" charset="0"/>
              </a:defRPr>
            </a:lvl8pPr>
            <a:lvl9pPr marL="3457575" defTabSz="812800" eaLnBrk="0" fontAlgn="base" hangingPunct="0">
              <a:spcBef>
                <a:spcPct val="0"/>
              </a:spcBef>
              <a:spcAft>
                <a:spcPct val="0"/>
              </a:spcAft>
              <a:defRPr sz="2400">
                <a:solidFill>
                  <a:schemeClr val="tx1"/>
                </a:solidFill>
                <a:latin typeface="Times" panose="02020603050405020304" pitchFamily="18" charset="0"/>
              </a:defRPr>
            </a:lvl9pPr>
          </a:lstStyle>
          <a:p>
            <a:pPr algn="r"/>
            <a:r>
              <a:rPr lang="zh-CN" altLang="en-US" sz="800" b="1">
                <a:solidFill>
                  <a:schemeClr val="bg1"/>
                </a:solidFill>
                <a:latin typeface="Helvetica" panose="020B0604020202020204" pitchFamily="34" charset="0"/>
                <a:ea typeface="宋体" panose="02010600030101010101" pitchFamily="2" charset="-122"/>
              </a:rPr>
              <a:t>10-</a:t>
            </a:r>
            <a:fld id="{0EF1B3B0-E846-4D67-970E-66171715AFB2}" type="slidenum">
              <a:rPr lang="zh-CN" altLang="en-US" sz="800" b="1">
                <a:solidFill>
                  <a:schemeClr val="bg1"/>
                </a:solidFill>
                <a:latin typeface="Helvetica" panose="020B0604020202020204" pitchFamily="34" charset="0"/>
                <a:ea typeface="宋体" panose="02010600030101010101" pitchFamily="2" charset="-122"/>
              </a:rPr>
              <a:pPr algn="r"/>
              <a:t>‹#›</a:t>
            </a:fld>
            <a:endParaRPr lang="zh-CN" altLang="en-US" sz="800" b="1">
              <a:solidFill>
                <a:schemeClr val="bg1"/>
              </a:solidFill>
              <a:latin typeface="Helvetica" panose="020B060402020202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2DD39-AFCF-42E0-9E16-0E21985EE2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FC14DD2-0C89-47A5-9924-EE9B6746606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708678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ABEAA12-A549-433C-8E1A-3B3CDA05616E}"/>
              </a:ext>
            </a:extLst>
          </p:cNvPr>
          <p:cNvSpPr>
            <a:spLocks noGrp="1"/>
          </p:cNvSpPr>
          <p:nvPr>
            <p:ph type="title" orient="vert"/>
          </p:nvPr>
        </p:nvSpPr>
        <p:spPr>
          <a:xfrm>
            <a:off x="6626225" y="236538"/>
            <a:ext cx="2054225" cy="5545137"/>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9AF542F-55A7-4999-A5BD-ED1C7C101339}"/>
              </a:ext>
            </a:extLst>
          </p:cNvPr>
          <p:cNvSpPr>
            <a:spLocks noGrp="1"/>
          </p:cNvSpPr>
          <p:nvPr>
            <p:ph type="body" orient="vert" idx="1"/>
          </p:nvPr>
        </p:nvSpPr>
        <p:spPr>
          <a:xfrm>
            <a:off x="458788" y="236538"/>
            <a:ext cx="6015037" cy="55451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965795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513DC-5AA1-466D-AAEB-93A514384D63}"/>
              </a:ext>
            </a:extLst>
          </p:cNvPr>
          <p:cNvSpPr>
            <a:spLocks noGrp="1"/>
          </p:cNvSpPr>
          <p:nvPr>
            <p:ph type="title"/>
          </p:nvPr>
        </p:nvSpPr>
        <p:spPr>
          <a:xfrm>
            <a:off x="766763" y="236538"/>
            <a:ext cx="7623175"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B8569D3-2179-487B-B53E-66B0CF268F17}"/>
              </a:ext>
            </a:extLst>
          </p:cNvPr>
          <p:cNvSpPr>
            <a:spLocks noGrp="1"/>
          </p:cNvSpPr>
          <p:nvPr>
            <p:ph type="body" sz="half" idx="1"/>
          </p:nvPr>
        </p:nvSpPr>
        <p:spPr>
          <a:xfrm>
            <a:off x="458788" y="1590675"/>
            <a:ext cx="8221662" cy="2019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922F52-663C-4DA8-AE34-B0F699951391}"/>
              </a:ext>
            </a:extLst>
          </p:cNvPr>
          <p:cNvSpPr>
            <a:spLocks noGrp="1"/>
          </p:cNvSpPr>
          <p:nvPr>
            <p:ph sz="half" idx="2"/>
          </p:nvPr>
        </p:nvSpPr>
        <p:spPr>
          <a:xfrm>
            <a:off x="458788" y="3762375"/>
            <a:ext cx="8221662" cy="2019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569982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12927-0289-4A63-9DBE-545FEE02DF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7CEC53-2839-44E1-AF90-EA7525BC6BB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85952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AADEE-0227-4188-A21B-7B4D59383780}"/>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2E1CF41-981C-4C6C-A2DE-389BCF8500F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30791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42917-39EE-43A5-882A-6FDD3E785EC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3D6E30-47BE-4246-A641-0F4F3B41E00F}"/>
              </a:ext>
            </a:extLst>
          </p:cNvPr>
          <p:cNvSpPr>
            <a:spLocks noGrp="1"/>
          </p:cNvSpPr>
          <p:nvPr>
            <p:ph sz="half" idx="1"/>
          </p:nvPr>
        </p:nvSpPr>
        <p:spPr>
          <a:xfrm>
            <a:off x="458788" y="1590675"/>
            <a:ext cx="4033837" cy="4191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E0B2A12-7AD2-4926-B4A3-322D5D7327FE}"/>
              </a:ext>
            </a:extLst>
          </p:cNvPr>
          <p:cNvSpPr>
            <a:spLocks noGrp="1"/>
          </p:cNvSpPr>
          <p:nvPr>
            <p:ph sz="half" idx="2"/>
          </p:nvPr>
        </p:nvSpPr>
        <p:spPr>
          <a:xfrm>
            <a:off x="4645025" y="1590675"/>
            <a:ext cx="4035425" cy="4191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821231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6CB63-3FB1-4BA4-843F-657B95A6B606}"/>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A44C09E-EEF7-4611-A626-8790C76950E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E6EAB3D-6CE2-45C3-9343-C51572BD8AC0}"/>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EC40040-6126-4EDE-A849-90089DB7D83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DFB9578-2B5C-4B8A-824D-C820A5516CC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57726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89995-530F-4AC2-8CAA-F36732EA7BFA}"/>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3107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681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532167-E946-4235-BE69-18DFC7F01A7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0FEEB43-4FCE-4467-B68B-E5E1D71E5D5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B3DE281-3A3C-42AE-9E02-9F4FC60EF4D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407212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4A1A07-AC66-48AE-8C37-134004BB47FA}"/>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D5B3432-DF15-46D6-8700-B86C550CFF5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BBC77F-A345-4281-899E-34154A1CC28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532937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5154" name="Picture 2" descr="C:\Data\Data from D Drive\SBCStuff\BackUpSept28\CiscoBulletCroppedWh.tif">
            <a:extLst>
              <a:ext uri="{FF2B5EF4-FFF2-40B4-BE49-F238E27FC236}">
                <a16:creationId xmlns:a16="http://schemas.microsoft.com/office/drawing/2014/main" id="{1C5BD9A7-2EDE-48D3-9ADD-46AE4589B63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1612900"/>
          </a:xfrm>
          <a:prstGeom prst="rect">
            <a:avLst/>
          </a:prstGeom>
          <a:noFill/>
          <a:extLst>
            <a:ext uri="{909E8E84-426E-40DD-AFC4-6F175D3DCCD1}">
              <a14:hiddenFill xmlns:a14="http://schemas.microsoft.com/office/drawing/2010/main">
                <a:solidFill>
                  <a:srgbClr val="FFFFFF"/>
                </a:solidFill>
              </a14:hiddenFill>
            </a:ext>
          </a:extLst>
        </p:spPr>
      </p:pic>
      <p:sp>
        <p:nvSpPr>
          <p:cNvPr id="305155" name="Rectangle 3">
            <a:extLst>
              <a:ext uri="{FF2B5EF4-FFF2-40B4-BE49-F238E27FC236}">
                <a16:creationId xmlns:a16="http://schemas.microsoft.com/office/drawing/2014/main" id="{F4886ED2-72F7-49EE-923A-108AE5CBA935}"/>
              </a:ext>
            </a:extLst>
          </p:cNvPr>
          <p:cNvSpPr>
            <a:spLocks noGrp="1" noChangeArrowheads="1"/>
          </p:cNvSpPr>
          <p:nvPr>
            <p:ph type="body" idx="1"/>
          </p:nvPr>
        </p:nvSpPr>
        <p:spPr bwMode="auto">
          <a:xfrm>
            <a:off x="458788" y="1590675"/>
            <a:ext cx="8221662"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550" tIns="41275" rIns="82550" bIns="41275"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05156" name="Rectangle 4">
            <a:extLst>
              <a:ext uri="{FF2B5EF4-FFF2-40B4-BE49-F238E27FC236}">
                <a16:creationId xmlns:a16="http://schemas.microsoft.com/office/drawing/2014/main" id="{734FF16D-48EC-494A-9E19-592594CEEE93}"/>
              </a:ext>
            </a:extLst>
          </p:cNvPr>
          <p:cNvSpPr>
            <a:spLocks noGrp="1" noChangeArrowheads="1"/>
          </p:cNvSpPr>
          <p:nvPr>
            <p:ph type="title"/>
          </p:nvPr>
        </p:nvSpPr>
        <p:spPr bwMode="auto">
          <a:xfrm>
            <a:off x="766763" y="236538"/>
            <a:ext cx="7623175" cy="11430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82124" tIns="41061" rIns="82124" bIns="41061" numCol="1" anchor="ctr" anchorCtr="1" compatLnSpc="1">
            <a:prstTxWarp prst="textNoShape">
              <a:avLst/>
            </a:prstTxWarp>
          </a:bodyPr>
          <a:lstStyle/>
          <a:p>
            <a:pPr lvl="0"/>
            <a:r>
              <a:rPr lang="en-US" altLang="zh-CN"/>
              <a:t>Slide Title</a:t>
            </a:r>
          </a:p>
        </p:txBody>
      </p:sp>
      <p:sp>
        <p:nvSpPr>
          <p:cNvPr id="305157" name="Rectangle 5">
            <a:extLst>
              <a:ext uri="{FF2B5EF4-FFF2-40B4-BE49-F238E27FC236}">
                <a16:creationId xmlns:a16="http://schemas.microsoft.com/office/drawing/2014/main" id="{A17ECDF8-6BF9-453E-9413-83D0B6743791}"/>
              </a:ext>
            </a:extLst>
          </p:cNvPr>
          <p:cNvSpPr>
            <a:spLocks noChangeArrowheads="1"/>
          </p:cNvSpPr>
          <p:nvPr/>
        </p:nvSpPr>
        <p:spPr bwMode="auto">
          <a:xfrm>
            <a:off x="225425" y="6634163"/>
            <a:ext cx="1543050" cy="20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defTabSz="814388">
              <a:defRPr sz="2400">
                <a:solidFill>
                  <a:schemeClr val="tx1"/>
                </a:solidFill>
                <a:latin typeface="Times" panose="02020603050405020304" pitchFamily="18" charset="0"/>
              </a:defRPr>
            </a:lvl1pPr>
            <a:lvl2pPr marL="406400" defTabSz="814388">
              <a:defRPr sz="2400">
                <a:solidFill>
                  <a:schemeClr val="tx1"/>
                </a:solidFill>
                <a:latin typeface="Times" panose="02020603050405020304" pitchFamily="18" charset="0"/>
              </a:defRPr>
            </a:lvl2pPr>
            <a:lvl3pPr marL="814388" defTabSz="814388">
              <a:defRPr sz="2400">
                <a:solidFill>
                  <a:schemeClr val="tx1"/>
                </a:solidFill>
                <a:latin typeface="Times" panose="02020603050405020304" pitchFamily="18" charset="0"/>
              </a:defRPr>
            </a:lvl3pPr>
            <a:lvl4pPr marL="1222375" defTabSz="814388">
              <a:defRPr sz="2400">
                <a:solidFill>
                  <a:schemeClr val="tx1"/>
                </a:solidFill>
                <a:latin typeface="Times" panose="02020603050405020304" pitchFamily="18" charset="0"/>
              </a:defRPr>
            </a:lvl4pPr>
            <a:lvl5pPr marL="1630363" defTabSz="814388">
              <a:defRPr sz="2400">
                <a:solidFill>
                  <a:schemeClr val="tx1"/>
                </a:solidFill>
                <a:latin typeface="Times" panose="02020603050405020304" pitchFamily="18" charset="0"/>
              </a:defRPr>
            </a:lvl5pPr>
            <a:lvl6pPr marL="2087563" defTabSz="814388" eaLnBrk="0" fontAlgn="base" hangingPunct="0">
              <a:spcBef>
                <a:spcPct val="0"/>
              </a:spcBef>
              <a:spcAft>
                <a:spcPct val="0"/>
              </a:spcAft>
              <a:defRPr sz="2400">
                <a:solidFill>
                  <a:schemeClr val="tx1"/>
                </a:solidFill>
                <a:latin typeface="Times" panose="02020603050405020304" pitchFamily="18" charset="0"/>
              </a:defRPr>
            </a:lvl6pPr>
            <a:lvl7pPr marL="2544763" defTabSz="814388" eaLnBrk="0" fontAlgn="base" hangingPunct="0">
              <a:spcBef>
                <a:spcPct val="0"/>
              </a:spcBef>
              <a:spcAft>
                <a:spcPct val="0"/>
              </a:spcAft>
              <a:defRPr sz="2400">
                <a:solidFill>
                  <a:schemeClr val="tx1"/>
                </a:solidFill>
                <a:latin typeface="Times" panose="02020603050405020304" pitchFamily="18" charset="0"/>
              </a:defRPr>
            </a:lvl7pPr>
            <a:lvl8pPr marL="3001963" defTabSz="814388" eaLnBrk="0" fontAlgn="base" hangingPunct="0">
              <a:spcBef>
                <a:spcPct val="0"/>
              </a:spcBef>
              <a:spcAft>
                <a:spcPct val="0"/>
              </a:spcAft>
              <a:defRPr sz="2400">
                <a:solidFill>
                  <a:schemeClr val="tx1"/>
                </a:solidFill>
                <a:latin typeface="Times" panose="02020603050405020304" pitchFamily="18" charset="0"/>
              </a:defRPr>
            </a:lvl8pPr>
            <a:lvl9pPr marL="3459163" defTabSz="814388" eaLnBrk="0" fontAlgn="base" hangingPunct="0">
              <a:spcBef>
                <a:spcPct val="0"/>
              </a:spcBef>
              <a:spcAft>
                <a:spcPct val="0"/>
              </a:spcAft>
              <a:defRPr sz="2400">
                <a:solidFill>
                  <a:schemeClr val="tx1"/>
                </a:solidFill>
                <a:latin typeface="Times" panose="02020603050405020304" pitchFamily="18" charset="0"/>
              </a:defRPr>
            </a:lvl9pPr>
          </a:lstStyle>
          <a:p>
            <a:r>
              <a:rPr lang="zh-CN" altLang="en-US" sz="800" b="1">
                <a:solidFill>
                  <a:srgbClr val="808080"/>
                </a:solidFill>
                <a:latin typeface="Helvetica" panose="020B0604020202020204" pitchFamily="34" charset="0"/>
                <a:ea typeface="宋体" panose="02010600030101010101" pitchFamily="2" charset="-122"/>
              </a:rPr>
              <a:t>© 1999, </a:t>
            </a:r>
            <a:r>
              <a:rPr lang="en-US" altLang="zh-CN" sz="800" b="1">
                <a:solidFill>
                  <a:srgbClr val="808080"/>
                </a:solidFill>
                <a:latin typeface="Helvetica" panose="020B0604020202020204" pitchFamily="34" charset="0"/>
                <a:ea typeface="宋体" panose="02010600030101010101" pitchFamily="2" charset="-122"/>
              </a:rPr>
              <a:t>Cisco Systems, Inc. </a:t>
            </a:r>
          </a:p>
        </p:txBody>
      </p:sp>
      <p:sp>
        <p:nvSpPr>
          <p:cNvPr id="305158" name="Text Box 6">
            <a:extLst>
              <a:ext uri="{FF2B5EF4-FFF2-40B4-BE49-F238E27FC236}">
                <a16:creationId xmlns:a16="http://schemas.microsoft.com/office/drawing/2014/main" id="{CCAA8B90-6DBA-40BD-B26A-E82C1B240D0C}"/>
              </a:ext>
            </a:extLst>
          </p:cNvPr>
          <p:cNvSpPr txBox="1">
            <a:spLocks noChangeArrowheads="1"/>
          </p:cNvSpPr>
          <p:nvPr/>
        </p:nvSpPr>
        <p:spPr bwMode="auto">
          <a:xfrm>
            <a:off x="3883025" y="6602413"/>
            <a:ext cx="1371600"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spcBef>
                <a:spcPct val="50000"/>
              </a:spcBef>
            </a:pPr>
            <a:r>
              <a:rPr lang="en-US" altLang="zh-CN" sz="1200" b="1">
                <a:solidFill>
                  <a:srgbClr val="808080"/>
                </a:solidFill>
                <a:ea typeface="宋体" panose="02010600030101010101" pitchFamily="2" charset="-122"/>
              </a:rPr>
              <a:t>www.cisco.com</a:t>
            </a:r>
          </a:p>
        </p:txBody>
      </p:sp>
      <p:sp>
        <p:nvSpPr>
          <p:cNvPr id="305159" name="Rectangle 7">
            <a:extLst>
              <a:ext uri="{FF2B5EF4-FFF2-40B4-BE49-F238E27FC236}">
                <a16:creationId xmlns:a16="http://schemas.microsoft.com/office/drawing/2014/main" id="{C5D84219-57DC-456C-9D1F-EADA926D3A78}"/>
              </a:ext>
            </a:extLst>
          </p:cNvPr>
          <p:cNvSpPr>
            <a:spLocks noChangeArrowheads="1"/>
          </p:cNvSpPr>
          <p:nvPr/>
        </p:nvSpPr>
        <p:spPr bwMode="auto">
          <a:xfrm>
            <a:off x="7977188" y="6650038"/>
            <a:ext cx="785812" cy="20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73" tIns="41036" rIns="82073" bIns="41036">
            <a:spAutoFit/>
          </a:bodyPr>
          <a:lstStyle>
            <a:lvl1pPr defTabSz="812800">
              <a:defRPr sz="2400">
                <a:solidFill>
                  <a:schemeClr val="tx1"/>
                </a:solidFill>
                <a:latin typeface="Times" panose="02020603050405020304" pitchFamily="18" charset="0"/>
              </a:defRPr>
            </a:lvl1pPr>
            <a:lvl2pPr marL="406400" defTabSz="812800">
              <a:defRPr sz="2400">
                <a:solidFill>
                  <a:schemeClr val="tx1"/>
                </a:solidFill>
                <a:latin typeface="Times" panose="02020603050405020304" pitchFamily="18" charset="0"/>
              </a:defRPr>
            </a:lvl2pPr>
            <a:lvl3pPr marL="812800" defTabSz="812800">
              <a:defRPr sz="2400">
                <a:solidFill>
                  <a:schemeClr val="tx1"/>
                </a:solidFill>
                <a:latin typeface="Times" panose="02020603050405020304" pitchFamily="18" charset="0"/>
              </a:defRPr>
            </a:lvl3pPr>
            <a:lvl4pPr marL="1222375" defTabSz="812800">
              <a:defRPr sz="2400">
                <a:solidFill>
                  <a:schemeClr val="tx1"/>
                </a:solidFill>
                <a:latin typeface="Times" panose="02020603050405020304" pitchFamily="18" charset="0"/>
              </a:defRPr>
            </a:lvl4pPr>
            <a:lvl5pPr marL="1628775" defTabSz="812800">
              <a:defRPr sz="2400">
                <a:solidFill>
                  <a:schemeClr val="tx1"/>
                </a:solidFill>
                <a:latin typeface="Times" panose="02020603050405020304" pitchFamily="18" charset="0"/>
              </a:defRPr>
            </a:lvl5pPr>
            <a:lvl6pPr marL="2085975" defTabSz="812800" eaLnBrk="0" fontAlgn="base" hangingPunct="0">
              <a:spcBef>
                <a:spcPct val="0"/>
              </a:spcBef>
              <a:spcAft>
                <a:spcPct val="0"/>
              </a:spcAft>
              <a:defRPr sz="2400">
                <a:solidFill>
                  <a:schemeClr val="tx1"/>
                </a:solidFill>
                <a:latin typeface="Times" panose="02020603050405020304" pitchFamily="18" charset="0"/>
              </a:defRPr>
            </a:lvl6pPr>
            <a:lvl7pPr marL="2543175" defTabSz="812800" eaLnBrk="0" fontAlgn="base" hangingPunct="0">
              <a:spcBef>
                <a:spcPct val="0"/>
              </a:spcBef>
              <a:spcAft>
                <a:spcPct val="0"/>
              </a:spcAft>
              <a:defRPr sz="2400">
                <a:solidFill>
                  <a:schemeClr val="tx1"/>
                </a:solidFill>
                <a:latin typeface="Times" panose="02020603050405020304" pitchFamily="18" charset="0"/>
              </a:defRPr>
            </a:lvl7pPr>
            <a:lvl8pPr marL="3000375" defTabSz="812800" eaLnBrk="0" fontAlgn="base" hangingPunct="0">
              <a:spcBef>
                <a:spcPct val="0"/>
              </a:spcBef>
              <a:spcAft>
                <a:spcPct val="0"/>
              </a:spcAft>
              <a:defRPr sz="2400">
                <a:solidFill>
                  <a:schemeClr val="tx1"/>
                </a:solidFill>
                <a:latin typeface="Times" panose="02020603050405020304" pitchFamily="18" charset="0"/>
              </a:defRPr>
            </a:lvl8pPr>
            <a:lvl9pPr marL="3457575" defTabSz="812800" eaLnBrk="0" fontAlgn="base" hangingPunct="0">
              <a:spcBef>
                <a:spcPct val="0"/>
              </a:spcBef>
              <a:spcAft>
                <a:spcPct val="0"/>
              </a:spcAft>
              <a:defRPr sz="2400">
                <a:solidFill>
                  <a:schemeClr val="tx1"/>
                </a:solidFill>
                <a:latin typeface="Times" panose="02020603050405020304" pitchFamily="18" charset="0"/>
              </a:defRPr>
            </a:lvl9pPr>
          </a:lstStyle>
          <a:p>
            <a:pPr algn="r"/>
            <a:r>
              <a:rPr lang="en-US" altLang="zh-CN" sz="800" b="1">
                <a:solidFill>
                  <a:srgbClr val="808080"/>
                </a:solidFill>
                <a:latin typeface="Helvetica" panose="020B0604020202020204" pitchFamily="34" charset="0"/>
                <a:ea typeface="宋体" panose="02010600030101010101" pitchFamily="2" charset="-122"/>
              </a:rPr>
              <a:t>ICND—10-</a:t>
            </a:r>
            <a:fld id="{DCE09A87-1D93-46C8-BCFF-595D3F9F743A}" type="slidenum">
              <a:rPr lang="en-US" altLang="zh-CN" sz="800" b="1">
                <a:solidFill>
                  <a:srgbClr val="808080"/>
                </a:solidFill>
                <a:latin typeface="Helvetica" panose="020B0604020202020204" pitchFamily="34" charset="0"/>
                <a:ea typeface="宋体" panose="02010600030101010101" pitchFamily="2" charset="-122"/>
              </a:rPr>
              <a:pPr algn="r"/>
              <a:t>‹#›</a:t>
            </a:fld>
            <a:endParaRPr lang="en-US" altLang="zh-CN" sz="800" b="1">
              <a:solidFill>
                <a:srgbClr val="808080"/>
              </a:solidFill>
              <a:latin typeface="Helvetica"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ctr" defTabSz="915988" rtl="0" eaLnBrk="0" fontAlgn="base" hangingPunct="0">
        <a:lnSpc>
          <a:spcPct val="90000"/>
        </a:lnSpc>
        <a:spcBef>
          <a:spcPct val="0"/>
        </a:spcBef>
        <a:spcAft>
          <a:spcPct val="0"/>
        </a:spcAft>
        <a:defRPr sz="4000" b="1" kern="1200">
          <a:solidFill>
            <a:schemeClr val="bg1"/>
          </a:solidFill>
          <a:latin typeface="+mj-lt"/>
          <a:ea typeface="+mj-ea"/>
          <a:cs typeface="+mj-cs"/>
        </a:defRPr>
      </a:lvl1pPr>
      <a:lvl2pPr algn="ctr" defTabSz="915988" rtl="0" eaLnBrk="0" fontAlgn="base" hangingPunct="0">
        <a:lnSpc>
          <a:spcPct val="90000"/>
        </a:lnSpc>
        <a:spcBef>
          <a:spcPct val="0"/>
        </a:spcBef>
        <a:spcAft>
          <a:spcPct val="0"/>
        </a:spcAft>
        <a:defRPr sz="4000" b="1">
          <a:solidFill>
            <a:schemeClr val="bg1"/>
          </a:solidFill>
          <a:latin typeface="Helvetica" panose="020B0604020202020204" pitchFamily="34" charset="0"/>
        </a:defRPr>
      </a:lvl2pPr>
      <a:lvl3pPr algn="ctr" defTabSz="915988" rtl="0" eaLnBrk="0" fontAlgn="base" hangingPunct="0">
        <a:lnSpc>
          <a:spcPct val="90000"/>
        </a:lnSpc>
        <a:spcBef>
          <a:spcPct val="0"/>
        </a:spcBef>
        <a:spcAft>
          <a:spcPct val="0"/>
        </a:spcAft>
        <a:defRPr sz="4000" b="1">
          <a:solidFill>
            <a:schemeClr val="bg1"/>
          </a:solidFill>
          <a:latin typeface="Helvetica" panose="020B0604020202020204" pitchFamily="34" charset="0"/>
        </a:defRPr>
      </a:lvl3pPr>
      <a:lvl4pPr algn="ctr" defTabSz="915988" rtl="0" eaLnBrk="0" fontAlgn="base" hangingPunct="0">
        <a:lnSpc>
          <a:spcPct val="90000"/>
        </a:lnSpc>
        <a:spcBef>
          <a:spcPct val="0"/>
        </a:spcBef>
        <a:spcAft>
          <a:spcPct val="0"/>
        </a:spcAft>
        <a:defRPr sz="4000" b="1">
          <a:solidFill>
            <a:schemeClr val="bg1"/>
          </a:solidFill>
          <a:latin typeface="Helvetica" panose="020B0604020202020204" pitchFamily="34" charset="0"/>
        </a:defRPr>
      </a:lvl4pPr>
      <a:lvl5pPr algn="ctr" defTabSz="915988" rtl="0" eaLnBrk="0" fontAlgn="base" hangingPunct="0">
        <a:lnSpc>
          <a:spcPct val="90000"/>
        </a:lnSpc>
        <a:spcBef>
          <a:spcPct val="0"/>
        </a:spcBef>
        <a:spcAft>
          <a:spcPct val="0"/>
        </a:spcAft>
        <a:defRPr sz="4000" b="1">
          <a:solidFill>
            <a:schemeClr val="bg1"/>
          </a:solidFill>
          <a:latin typeface="Helvetica" panose="020B0604020202020204" pitchFamily="34" charset="0"/>
        </a:defRPr>
      </a:lvl5pPr>
      <a:lvl6pPr marL="457200" algn="ctr" defTabSz="915988" rtl="0" eaLnBrk="0" fontAlgn="base" hangingPunct="0">
        <a:lnSpc>
          <a:spcPct val="90000"/>
        </a:lnSpc>
        <a:spcBef>
          <a:spcPct val="0"/>
        </a:spcBef>
        <a:spcAft>
          <a:spcPct val="0"/>
        </a:spcAft>
        <a:defRPr sz="4000" b="1">
          <a:solidFill>
            <a:schemeClr val="bg1"/>
          </a:solidFill>
          <a:latin typeface="Helvetica" panose="020B0604020202020204" pitchFamily="34" charset="0"/>
        </a:defRPr>
      </a:lvl6pPr>
      <a:lvl7pPr marL="914400" algn="ctr" defTabSz="915988" rtl="0" eaLnBrk="0" fontAlgn="base" hangingPunct="0">
        <a:lnSpc>
          <a:spcPct val="90000"/>
        </a:lnSpc>
        <a:spcBef>
          <a:spcPct val="0"/>
        </a:spcBef>
        <a:spcAft>
          <a:spcPct val="0"/>
        </a:spcAft>
        <a:defRPr sz="4000" b="1">
          <a:solidFill>
            <a:schemeClr val="bg1"/>
          </a:solidFill>
          <a:latin typeface="Helvetica" panose="020B0604020202020204" pitchFamily="34" charset="0"/>
        </a:defRPr>
      </a:lvl7pPr>
      <a:lvl8pPr marL="1371600" algn="ctr" defTabSz="915988" rtl="0" eaLnBrk="0" fontAlgn="base" hangingPunct="0">
        <a:lnSpc>
          <a:spcPct val="90000"/>
        </a:lnSpc>
        <a:spcBef>
          <a:spcPct val="0"/>
        </a:spcBef>
        <a:spcAft>
          <a:spcPct val="0"/>
        </a:spcAft>
        <a:defRPr sz="4000" b="1">
          <a:solidFill>
            <a:schemeClr val="bg1"/>
          </a:solidFill>
          <a:latin typeface="Helvetica" panose="020B0604020202020204" pitchFamily="34" charset="0"/>
        </a:defRPr>
      </a:lvl8pPr>
      <a:lvl9pPr marL="1828800" algn="ctr" defTabSz="915988" rtl="0" eaLnBrk="0" fontAlgn="base" hangingPunct="0">
        <a:lnSpc>
          <a:spcPct val="90000"/>
        </a:lnSpc>
        <a:spcBef>
          <a:spcPct val="0"/>
        </a:spcBef>
        <a:spcAft>
          <a:spcPct val="0"/>
        </a:spcAft>
        <a:defRPr sz="4000" b="1">
          <a:solidFill>
            <a:schemeClr val="bg1"/>
          </a:solidFill>
          <a:latin typeface="Helvetica" panose="020B0604020202020204" pitchFamily="34" charset="0"/>
        </a:defRPr>
      </a:lvl9pPr>
    </p:titleStyle>
    <p:bodyStyle>
      <a:lvl1pPr algn="l" defTabSz="915988" rtl="0" eaLnBrk="0" fontAlgn="base" hangingPunct="0">
        <a:lnSpc>
          <a:spcPct val="95000"/>
        </a:lnSpc>
        <a:spcBef>
          <a:spcPct val="30000"/>
        </a:spcBef>
        <a:spcAft>
          <a:spcPct val="0"/>
        </a:spcAft>
        <a:buClr>
          <a:schemeClr val="accent2"/>
        </a:buClr>
        <a:buSzPct val="100000"/>
        <a:buFont typeface="Helvetica" panose="020B0604020202020204" pitchFamily="34" charset="0"/>
        <a:defRPr sz="3200" b="1" kern="1200">
          <a:solidFill>
            <a:schemeClr val="tx1"/>
          </a:solidFill>
          <a:latin typeface="+mn-lt"/>
          <a:ea typeface="+mn-ea"/>
          <a:cs typeface="+mn-cs"/>
        </a:defRPr>
      </a:lvl1pPr>
      <a:lvl2pPr marL="342900" indent="-228600" algn="l" defTabSz="915988" rtl="0" eaLnBrk="0" fontAlgn="base" hangingPunct="0">
        <a:lnSpc>
          <a:spcPct val="95000"/>
        </a:lnSpc>
        <a:spcBef>
          <a:spcPct val="30000"/>
        </a:spcBef>
        <a:spcAft>
          <a:spcPct val="0"/>
        </a:spcAft>
        <a:buClr>
          <a:schemeClr val="accent1"/>
        </a:buClr>
        <a:buChar char="•"/>
        <a:defRPr sz="2800" b="1" kern="1200">
          <a:solidFill>
            <a:schemeClr val="tx1"/>
          </a:solidFill>
          <a:latin typeface="+mn-lt"/>
          <a:ea typeface="+mn-ea"/>
          <a:cs typeface="+mn-cs"/>
        </a:defRPr>
      </a:lvl2pPr>
      <a:lvl3pPr marL="685800" indent="-228600" algn="l" defTabSz="915988" rtl="0" eaLnBrk="0" fontAlgn="base" hangingPunct="0">
        <a:lnSpc>
          <a:spcPct val="95000"/>
        </a:lnSpc>
        <a:spcBef>
          <a:spcPct val="30000"/>
        </a:spcBef>
        <a:spcAft>
          <a:spcPct val="0"/>
        </a:spcAft>
        <a:buClr>
          <a:schemeClr val="accent1"/>
        </a:buClr>
        <a:buChar char="–"/>
        <a:defRPr sz="2800" b="1" kern="1200">
          <a:solidFill>
            <a:schemeClr val="tx1"/>
          </a:solidFill>
          <a:latin typeface="+mn-lt"/>
          <a:ea typeface="+mn-ea"/>
          <a:cs typeface="+mn-cs"/>
        </a:defRPr>
      </a:lvl3pPr>
      <a:lvl4pPr marL="1028700" indent="-228600" algn="l" defTabSz="915988" rtl="0" eaLnBrk="0" fontAlgn="base" hangingPunct="0">
        <a:lnSpc>
          <a:spcPct val="95000"/>
        </a:lnSpc>
        <a:spcBef>
          <a:spcPct val="30000"/>
        </a:spcBef>
        <a:spcAft>
          <a:spcPct val="0"/>
        </a:spcAft>
        <a:buClr>
          <a:schemeClr val="accent1"/>
        </a:buClr>
        <a:buChar char="•"/>
        <a:defRPr sz="2800" b="1" kern="1200">
          <a:solidFill>
            <a:schemeClr val="tx1"/>
          </a:solidFill>
          <a:latin typeface="+mn-lt"/>
          <a:ea typeface="+mn-ea"/>
          <a:cs typeface="+mn-cs"/>
        </a:defRPr>
      </a:lvl4pPr>
      <a:lvl5pPr marL="1371600" indent="-228600" algn="l" defTabSz="915988" rtl="0" eaLnBrk="0" fontAlgn="base" hangingPunct="0">
        <a:lnSpc>
          <a:spcPct val="95000"/>
        </a:lnSpc>
        <a:spcBef>
          <a:spcPct val="30000"/>
        </a:spcBef>
        <a:spcAft>
          <a:spcPct val="0"/>
        </a:spcAft>
        <a:buClr>
          <a:schemeClr val="accent1"/>
        </a:buClr>
        <a:buChar char="–"/>
        <a:defRPr sz="2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6.wmf"/><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5.wmf"/><Relationship Id="rId4" Type="http://schemas.openxmlformats.org/officeDocument/2006/relationships/image" Target="../media/image10.wmf"/></Relationships>
</file>

<file path=ppt/slides/_rels/slide3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6.wmf"/></Relationships>
</file>

<file path=ppt/slides/_rels/slide3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6.wmf"/></Relationships>
</file>

<file path=ppt/slides/_rels/slide3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6.wmf"/></Relationships>
</file>

<file path=ppt/slides/_rels/slide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6.wmf"/></Relationships>
</file>

<file path=ppt/slides/_rels/slide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6.wmf"/></Relationships>
</file>

<file path=ppt/slides/_rels/slide3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6.wmf"/></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15.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4.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6.wmf"/><Relationship Id="rId4" Type="http://schemas.openxmlformats.org/officeDocument/2006/relationships/image" Target="../media/image4.wmf"/></Relationships>
</file>

<file path=ppt/slides/_rels/slide4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5.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6.wmf"/><Relationship Id="rId4" Type="http://schemas.openxmlformats.org/officeDocument/2006/relationships/image" Target="../media/image4.wmf"/></Relationships>
</file>

<file path=ppt/slides/_rels/slide4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6.wmf"/><Relationship Id="rId4" Type="http://schemas.openxmlformats.org/officeDocument/2006/relationships/image" Target="../media/image4.wmf"/></Relationships>
</file>

<file path=ppt/slides/_rels/slide4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6.wmf"/><Relationship Id="rId4" Type="http://schemas.openxmlformats.org/officeDocument/2006/relationships/image" Target="../media/image4.wmf"/></Relationships>
</file>

<file path=ppt/slides/_rels/slide4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6.wmf"/><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9.xml"/><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image" Target="../media/image6.wmf"/><Relationship Id="rId4" Type="http://schemas.openxmlformats.org/officeDocument/2006/relationships/image" Target="../media/image4.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6" name="Rectangle 5124">
            <a:extLst>
              <a:ext uri="{FF2B5EF4-FFF2-40B4-BE49-F238E27FC236}">
                <a16:creationId xmlns:a16="http://schemas.microsoft.com/office/drawing/2014/main" id="{1FA87D82-5F37-4C8C-8C0F-00706DC890E8}"/>
              </a:ext>
            </a:extLst>
          </p:cNvPr>
          <p:cNvSpPr>
            <a:spLocks noGrp="1" noChangeArrowheads="1"/>
          </p:cNvSpPr>
          <p:nvPr>
            <p:ph type="ctrTitle"/>
          </p:nvPr>
        </p:nvSpPr>
        <p:spPr bwMode="auto">
          <a:xfrm>
            <a:off x="723900" y="2190750"/>
            <a:ext cx="7772400" cy="1143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6000">
                <a:latin typeface="黑体" panose="02010609060101010101" pitchFamily="49" charset="-122"/>
                <a:ea typeface="黑体" panose="02010609060101010101" pitchFamily="49" charset="-122"/>
              </a:rPr>
              <a:t>第十四章</a:t>
            </a:r>
            <a:br>
              <a:rPr lang="zh-CN" altLang="en-US" sz="6000">
                <a:latin typeface="黑体" panose="02010609060101010101" pitchFamily="49" charset="-122"/>
                <a:ea typeface="黑体" panose="02010609060101010101" pitchFamily="49" charset="-122"/>
              </a:rPr>
            </a:br>
            <a:r>
              <a:rPr lang="en-US" altLang="zh-CN" sz="6000">
                <a:latin typeface="黑体" panose="02010609060101010101" pitchFamily="49" charset="-122"/>
                <a:ea typeface="黑体" panose="02010609060101010101" pitchFamily="49" charset="-122"/>
              </a:rPr>
              <a:t>IP</a:t>
            </a:r>
            <a:r>
              <a:rPr lang="zh-CN" altLang="en-US" sz="6000">
                <a:latin typeface="黑体" panose="02010609060101010101" pitchFamily="49" charset="-122"/>
                <a:ea typeface="黑体" panose="02010609060101010101" pitchFamily="49" charset="-122"/>
              </a:rPr>
              <a:t>访问控制列表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76339AF-F215-42F7-9F3F-DBDF779221CE}"/>
              </a:ext>
            </a:extLst>
          </p:cNvPr>
          <p:cNvSpPr>
            <a:spLocks noChangeArrowheads="1"/>
          </p:cNvSpPr>
          <p:nvPr/>
        </p:nvSpPr>
        <p:spPr bwMode="auto">
          <a:xfrm>
            <a:off x="1193800" y="1630363"/>
            <a:ext cx="6648450" cy="3924300"/>
          </a:xfrm>
          <a:prstGeom prst="rect">
            <a:avLst/>
          </a:prstGeom>
          <a:solidFill>
            <a:srgbClr val="FFF0C2"/>
          </a:solidFill>
          <a:ln w="12700">
            <a:solidFill>
              <a:srgbClr val="0000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579" name="Rectangle 3">
            <a:extLst>
              <a:ext uri="{FF2B5EF4-FFF2-40B4-BE49-F238E27FC236}">
                <a16:creationId xmlns:a16="http://schemas.microsoft.com/office/drawing/2014/main" id="{C22EA6FB-C835-4319-804F-B788DB8B1C1F}"/>
              </a:ext>
            </a:extLst>
          </p:cNvPr>
          <p:cNvSpPr>
            <a:spLocks noChangeArrowheads="1"/>
          </p:cNvSpPr>
          <p:nvPr/>
        </p:nvSpPr>
        <p:spPr bwMode="auto">
          <a:xfrm>
            <a:off x="1336675" y="1816100"/>
            <a:ext cx="3757613" cy="3005138"/>
          </a:xfrm>
          <a:prstGeom prst="rect">
            <a:avLst/>
          </a:prstGeom>
          <a:solidFill>
            <a:srgbClr val="E7EDED"/>
          </a:solidFill>
          <a:ln w="12700">
            <a:solidFill>
              <a:srgbClr val="000000"/>
            </a:solidFill>
            <a:miter lim="800000"/>
            <a:headEnd/>
            <a:tailEnd/>
          </a:ln>
          <a:effectLst>
            <a:outerShdw dist="35921" dir="2700000" algn="ctr" rotWithShape="0">
              <a:schemeClr val="bg2"/>
            </a:outerShdw>
          </a:effectLst>
        </p:spPr>
        <p:txBody>
          <a:bodyPr wrap="none" anchor="ctr"/>
          <a:lstStyle/>
          <a:p>
            <a:endParaRPr lang="zh-CN" altLang="en-US"/>
          </a:p>
        </p:txBody>
      </p:sp>
      <p:grpSp>
        <p:nvGrpSpPr>
          <p:cNvPr id="24587" name="Group 11">
            <a:extLst>
              <a:ext uri="{FF2B5EF4-FFF2-40B4-BE49-F238E27FC236}">
                <a16:creationId xmlns:a16="http://schemas.microsoft.com/office/drawing/2014/main" id="{6498BD74-5725-45A7-A0BF-4BC32F4868F0}"/>
              </a:ext>
            </a:extLst>
          </p:cNvPr>
          <p:cNvGrpSpPr>
            <a:grpSpLocks/>
          </p:cNvGrpSpPr>
          <p:nvPr/>
        </p:nvGrpSpPr>
        <p:grpSpPr bwMode="auto">
          <a:xfrm>
            <a:off x="4373563" y="5591175"/>
            <a:ext cx="498475" cy="655638"/>
            <a:chOff x="2449" y="3003"/>
            <a:chExt cx="279" cy="367"/>
          </a:xfrm>
        </p:grpSpPr>
        <p:sp>
          <p:nvSpPr>
            <p:cNvPr id="24581" name="Oval 5">
              <a:extLst>
                <a:ext uri="{FF2B5EF4-FFF2-40B4-BE49-F238E27FC236}">
                  <a16:creationId xmlns:a16="http://schemas.microsoft.com/office/drawing/2014/main" id="{B47E5C32-DD9F-4962-A2E4-6289436B63E2}"/>
                </a:ext>
              </a:extLst>
            </p:cNvPr>
            <p:cNvSpPr>
              <a:spLocks noChangeArrowheads="1"/>
            </p:cNvSpPr>
            <p:nvPr/>
          </p:nvSpPr>
          <p:spPr bwMode="auto">
            <a:xfrm>
              <a:off x="2488" y="3319"/>
              <a:ext cx="200" cy="51"/>
            </a:xfrm>
            <a:prstGeom prst="ellipse">
              <a:avLst/>
            </a:prstGeom>
            <a:solidFill>
              <a:srgbClr val="B3712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2" name="Freeform 6">
              <a:extLst>
                <a:ext uri="{FF2B5EF4-FFF2-40B4-BE49-F238E27FC236}">
                  <a16:creationId xmlns:a16="http://schemas.microsoft.com/office/drawing/2014/main" id="{13879F07-F821-4702-9CD8-E3804D4A929C}"/>
                </a:ext>
              </a:extLst>
            </p:cNvPr>
            <p:cNvSpPr>
              <a:spLocks/>
            </p:cNvSpPr>
            <p:nvPr/>
          </p:nvSpPr>
          <p:spPr bwMode="auto">
            <a:xfrm>
              <a:off x="2456" y="3154"/>
              <a:ext cx="265" cy="188"/>
            </a:xfrm>
            <a:custGeom>
              <a:avLst/>
              <a:gdLst>
                <a:gd name="T0" fmla="*/ 0 w 265"/>
                <a:gd name="T1" fmla="*/ 0 h 188"/>
                <a:gd name="T2" fmla="*/ 24 w 265"/>
                <a:gd name="T3" fmla="*/ 187 h 188"/>
                <a:gd name="T4" fmla="*/ 232 w 265"/>
                <a:gd name="T5" fmla="*/ 187 h 188"/>
                <a:gd name="T6" fmla="*/ 264 w 265"/>
                <a:gd name="T7" fmla="*/ 7 h 188"/>
              </a:gdLst>
              <a:ahLst/>
              <a:cxnLst>
                <a:cxn ang="0">
                  <a:pos x="T0" y="T1"/>
                </a:cxn>
                <a:cxn ang="0">
                  <a:pos x="T2" y="T3"/>
                </a:cxn>
                <a:cxn ang="0">
                  <a:pos x="T4" y="T5"/>
                </a:cxn>
                <a:cxn ang="0">
                  <a:pos x="T6" y="T7"/>
                </a:cxn>
              </a:cxnLst>
              <a:rect l="0" t="0" r="r" b="b"/>
              <a:pathLst>
                <a:path w="265" h="188">
                  <a:moveTo>
                    <a:pt x="0" y="0"/>
                  </a:moveTo>
                  <a:lnTo>
                    <a:pt x="24" y="187"/>
                  </a:lnTo>
                  <a:lnTo>
                    <a:pt x="232" y="187"/>
                  </a:lnTo>
                  <a:lnTo>
                    <a:pt x="264" y="7"/>
                  </a:lnTo>
                </a:path>
              </a:pathLst>
            </a:custGeom>
            <a:solidFill>
              <a:srgbClr val="B3712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3" name="Oval 7">
              <a:extLst>
                <a:ext uri="{FF2B5EF4-FFF2-40B4-BE49-F238E27FC236}">
                  <a16:creationId xmlns:a16="http://schemas.microsoft.com/office/drawing/2014/main" id="{07C641AA-1032-4E8D-A282-DFCD2C0D47A3}"/>
                </a:ext>
              </a:extLst>
            </p:cNvPr>
            <p:cNvSpPr>
              <a:spLocks noChangeArrowheads="1"/>
            </p:cNvSpPr>
            <p:nvPr/>
          </p:nvSpPr>
          <p:spPr bwMode="auto">
            <a:xfrm>
              <a:off x="2456" y="3132"/>
              <a:ext cx="264" cy="50"/>
            </a:xfrm>
            <a:prstGeom prst="ellipse">
              <a:avLst/>
            </a:prstGeom>
            <a:solidFill>
              <a:srgbClr val="6B441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586" name="Group 10">
              <a:extLst>
                <a:ext uri="{FF2B5EF4-FFF2-40B4-BE49-F238E27FC236}">
                  <a16:creationId xmlns:a16="http://schemas.microsoft.com/office/drawing/2014/main" id="{1FE96FF5-453F-42F1-A90B-CE2483F7012B}"/>
                </a:ext>
              </a:extLst>
            </p:cNvPr>
            <p:cNvGrpSpPr>
              <a:grpSpLocks/>
            </p:cNvGrpSpPr>
            <p:nvPr/>
          </p:nvGrpSpPr>
          <p:grpSpPr bwMode="auto">
            <a:xfrm>
              <a:off x="2449" y="3003"/>
              <a:ext cx="279" cy="170"/>
              <a:chOff x="2449" y="3003"/>
              <a:chExt cx="279" cy="170"/>
            </a:xfrm>
          </p:grpSpPr>
          <p:sp>
            <p:nvSpPr>
              <p:cNvPr id="24584" name="Arc 8">
                <a:extLst>
                  <a:ext uri="{FF2B5EF4-FFF2-40B4-BE49-F238E27FC236}">
                    <a16:creationId xmlns:a16="http://schemas.microsoft.com/office/drawing/2014/main" id="{0C260376-27B5-4068-B357-968EE839FED5}"/>
                  </a:ext>
                </a:extLst>
              </p:cNvPr>
              <p:cNvSpPr>
                <a:spLocks/>
              </p:cNvSpPr>
              <p:nvPr/>
            </p:nvSpPr>
            <p:spPr bwMode="auto">
              <a:xfrm>
                <a:off x="2449" y="3003"/>
                <a:ext cx="148" cy="163"/>
              </a:xfrm>
              <a:custGeom>
                <a:avLst/>
                <a:gdLst>
                  <a:gd name="G0" fmla="+- 21600 0 0"/>
                  <a:gd name="G1" fmla="+- 21600 0 0"/>
                  <a:gd name="G2" fmla="+- 21600 0 0"/>
                  <a:gd name="T0" fmla="*/ 0 w 21600"/>
                  <a:gd name="T1" fmla="*/ 21467 h 21600"/>
                  <a:gd name="T2" fmla="*/ 2145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467"/>
                    </a:moveTo>
                    <a:cubicBezTo>
                      <a:pt x="73" y="9646"/>
                      <a:pt x="9634" y="79"/>
                      <a:pt x="21455" y="0"/>
                    </a:cubicBezTo>
                  </a:path>
                  <a:path w="21600" h="21600" stroke="0" extrusionOk="0">
                    <a:moveTo>
                      <a:pt x="0" y="21467"/>
                    </a:moveTo>
                    <a:cubicBezTo>
                      <a:pt x="73" y="9646"/>
                      <a:pt x="9634" y="79"/>
                      <a:pt x="21455" y="0"/>
                    </a:cubicBezTo>
                    <a:lnTo>
                      <a:pt x="21600" y="21600"/>
                    </a:lnTo>
                    <a:close/>
                  </a:path>
                </a:pathLst>
              </a:custGeom>
              <a:noFill/>
              <a:ln w="76200" cap="rnd">
                <a:solidFill>
                  <a:srgbClr val="B3712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5" name="Arc 9">
                <a:extLst>
                  <a:ext uri="{FF2B5EF4-FFF2-40B4-BE49-F238E27FC236}">
                    <a16:creationId xmlns:a16="http://schemas.microsoft.com/office/drawing/2014/main" id="{CFEF757B-36E3-4C70-8C6B-80C2F6911564}"/>
                  </a:ext>
                </a:extLst>
              </p:cNvPr>
              <p:cNvSpPr>
                <a:spLocks/>
              </p:cNvSpPr>
              <p:nvPr/>
            </p:nvSpPr>
            <p:spPr bwMode="auto">
              <a:xfrm>
                <a:off x="2588" y="3003"/>
                <a:ext cx="140" cy="170"/>
              </a:xfrm>
              <a:custGeom>
                <a:avLst/>
                <a:gdLst>
                  <a:gd name="G0" fmla="+- 0 0 0"/>
                  <a:gd name="G1" fmla="+- 21600 0 0"/>
                  <a:gd name="G2" fmla="+- 21600 0 0"/>
                  <a:gd name="T0" fmla="*/ 0 w 21600"/>
                  <a:gd name="T1" fmla="*/ 0 h 21600"/>
                  <a:gd name="T2" fmla="*/ 21600 w 21600"/>
                  <a:gd name="T3" fmla="*/ 21473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879" y="0"/>
                      <a:pt x="21529" y="9593"/>
                      <a:pt x="21599" y="21473"/>
                    </a:cubicBezTo>
                  </a:path>
                  <a:path w="21600" h="21600" stroke="0" extrusionOk="0">
                    <a:moveTo>
                      <a:pt x="0" y="0"/>
                    </a:moveTo>
                    <a:cubicBezTo>
                      <a:pt x="11879" y="0"/>
                      <a:pt x="21529" y="9593"/>
                      <a:pt x="21599" y="21473"/>
                    </a:cubicBezTo>
                    <a:lnTo>
                      <a:pt x="0" y="21600"/>
                    </a:lnTo>
                    <a:close/>
                  </a:path>
                </a:pathLst>
              </a:custGeom>
              <a:noFill/>
              <a:ln w="76200" cap="rnd">
                <a:solidFill>
                  <a:srgbClr val="B3712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4588" name="Rectangle 12">
            <a:extLst>
              <a:ext uri="{FF2B5EF4-FFF2-40B4-BE49-F238E27FC236}">
                <a16:creationId xmlns:a16="http://schemas.microsoft.com/office/drawing/2014/main" id="{FA7B6E00-3D6A-4903-96D0-0D71DCF028C7}"/>
              </a:ext>
            </a:extLst>
          </p:cNvPr>
          <p:cNvSpPr>
            <a:spLocks noChangeArrowheads="1"/>
          </p:cNvSpPr>
          <p:nvPr/>
        </p:nvSpPr>
        <p:spPr bwMode="auto">
          <a:xfrm>
            <a:off x="66675" y="2297113"/>
            <a:ext cx="10572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r">
              <a:lnSpc>
                <a:spcPts val="1800"/>
              </a:lnSpc>
            </a:pPr>
            <a:r>
              <a:rPr lang="en-US" altLang="zh-CN" sz="1600" b="1">
                <a:solidFill>
                  <a:srgbClr val="000000"/>
                </a:solidFill>
                <a:latin typeface="Helvetica" panose="020B0604020202020204" pitchFamily="34" charset="0"/>
                <a:ea typeface="宋体" panose="02010600030101010101" pitchFamily="2" charset="-122"/>
              </a:rPr>
              <a:t>Inbound</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Interface</a:t>
            </a:r>
          </a:p>
          <a:p>
            <a:pPr algn="r">
              <a:lnSpc>
                <a:spcPts val="1800"/>
              </a:lnSpc>
            </a:pPr>
            <a:r>
              <a:rPr lang="en-US" altLang="zh-CN" sz="1600" b="1">
                <a:solidFill>
                  <a:srgbClr val="000000"/>
                </a:solidFill>
                <a:latin typeface="Helvetica" panose="020B0604020202020204" pitchFamily="34" charset="0"/>
                <a:ea typeface="宋体" panose="02010600030101010101" pitchFamily="2" charset="-122"/>
              </a:rPr>
              <a:t>Packets</a:t>
            </a:r>
          </a:p>
          <a:p>
            <a:pPr algn="r">
              <a:lnSpc>
                <a:spcPts val="1800"/>
              </a:lnSpc>
            </a:pPr>
            <a:endParaRPr lang="zh-CN" altLang="en-US" sz="1600" b="1">
              <a:solidFill>
                <a:srgbClr val="000000"/>
              </a:solidFill>
              <a:latin typeface="Helvetica" panose="020B0604020202020204" pitchFamily="34" charset="0"/>
              <a:ea typeface="宋体" panose="02010600030101010101" pitchFamily="2" charset="-122"/>
            </a:endParaRPr>
          </a:p>
        </p:txBody>
      </p:sp>
      <p:sp>
        <p:nvSpPr>
          <p:cNvPr id="24591" name="Line 15">
            <a:extLst>
              <a:ext uri="{FF2B5EF4-FFF2-40B4-BE49-F238E27FC236}">
                <a16:creationId xmlns:a16="http://schemas.microsoft.com/office/drawing/2014/main" id="{D585CEBF-1749-4336-9580-DFB47CD482C6}"/>
              </a:ext>
            </a:extLst>
          </p:cNvPr>
          <p:cNvSpPr>
            <a:spLocks noChangeShapeType="1"/>
          </p:cNvSpPr>
          <p:nvPr/>
        </p:nvSpPr>
        <p:spPr bwMode="auto">
          <a:xfrm>
            <a:off x="642938" y="3067050"/>
            <a:ext cx="815975" cy="0"/>
          </a:xfrm>
          <a:prstGeom prst="line">
            <a:avLst/>
          </a:prstGeom>
          <a:noFill/>
          <a:ln w="381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6" name="Line 20">
            <a:extLst>
              <a:ext uri="{FF2B5EF4-FFF2-40B4-BE49-F238E27FC236}">
                <a16:creationId xmlns:a16="http://schemas.microsoft.com/office/drawing/2014/main" id="{83569F74-D98B-44C0-9766-CEBEC5371E9F}"/>
              </a:ext>
            </a:extLst>
          </p:cNvPr>
          <p:cNvSpPr>
            <a:spLocks noChangeShapeType="1"/>
          </p:cNvSpPr>
          <p:nvPr/>
        </p:nvSpPr>
        <p:spPr bwMode="auto">
          <a:xfrm flipV="1">
            <a:off x="3386138" y="2324100"/>
            <a:ext cx="0" cy="24288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3" name="Rectangle 27">
            <a:extLst>
              <a:ext uri="{FF2B5EF4-FFF2-40B4-BE49-F238E27FC236}">
                <a16:creationId xmlns:a16="http://schemas.microsoft.com/office/drawing/2014/main" id="{BFF75F8A-36E3-47D3-B971-89D659639B36}"/>
              </a:ext>
            </a:extLst>
          </p:cNvPr>
          <p:cNvSpPr>
            <a:spLocks noChangeArrowheads="1"/>
          </p:cNvSpPr>
          <p:nvPr/>
        </p:nvSpPr>
        <p:spPr bwMode="auto">
          <a:xfrm>
            <a:off x="2082800" y="3852863"/>
            <a:ext cx="257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N</a:t>
            </a:r>
          </a:p>
        </p:txBody>
      </p:sp>
      <p:sp>
        <p:nvSpPr>
          <p:cNvPr id="24604" name="Rectangle 28">
            <a:extLst>
              <a:ext uri="{FF2B5EF4-FFF2-40B4-BE49-F238E27FC236}">
                <a16:creationId xmlns:a16="http://schemas.microsoft.com/office/drawing/2014/main" id="{B58C7B29-9B14-4206-97BE-7BA17A96B3A5}"/>
              </a:ext>
            </a:extLst>
          </p:cNvPr>
          <p:cNvSpPr>
            <a:spLocks noChangeArrowheads="1"/>
          </p:cNvSpPr>
          <p:nvPr/>
        </p:nvSpPr>
        <p:spPr bwMode="auto">
          <a:xfrm>
            <a:off x="2066925" y="2428875"/>
            <a:ext cx="257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pic>
        <p:nvPicPr>
          <p:cNvPr id="24609" name="Picture 33">
            <a:extLst>
              <a:ext uri="{FF2B5EF4-FFF2-40B4-BE49-F238E27FC236}">
                <a16:creationId xmlns:a16="http://schemas.microsoft.com/office/drawing/2014/main" id="{4FB711C0-1432-4B3D-9430-EF30300E855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5254625"/>
            <a:ext cx="92868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617" name="Rectangle 41">
            <a:extLst>
              <a:ext uri="{FF2B5EF4-FFF2-40B4-BE49-F238E27FC236}">
                <a16:creationId xmlns:a16="http://schemas.microsoft.com/office/drawing/2014/main" id="{BD917CAE-AA6D-4CD8-BB12-571502E75FEE}"/>
              </a:ext>
            </a:extLst>
          </p:cNvPr>
          <p:cNvSpPr>
            <a:spLocks noChangeArrowheads="1"/>
          </p:cNvSpPr>
          <p:nvPr/>
        </p:nvSpPr>
        <p:spPr bwMode="auto">
          <a:xfrm>
            <a:off x="1900238" y="5881688"/>
            <a:ext cx="2498725"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688"/>
              </a:lnSpc>
            </a:pPr>
            <a:r>
              <a:rPr lang="en-US" altLang="zh-CN" sz="1600" b="1">
                <a:solidFill>
                  <a:srgbClr val="000000"/>
                </a:solidFill>
                <a:latin typeface="Helvetica" panose="020B0604020202020204" pitchFamily="34" charset="0"/>
                <a:ea typeface="宋体" panose="02010600030101010101" pitchFamily="2" charset="-122"/>
              </a:rPr>
              <a:t>Packet Discard Bucket</a:t>
            </a:r>
          </a:p>
        </p:txBody>
      </p:sp>
      <p:sp>
        <p:nvSpPr>
          <p:cNvPr id="24622" name="Freeform 46">
            <a:extLst>
              <a:ext uri="{FF2B5EF4-FFF2-40B4-BE49-F238E27FC236}">
                <a16:creationId xmlns:a16="http://schemas.microsoft.com/office/drawing/2014/main" id="{06280346-C8AB-42A7-A0E7-6039C7CC92A6}"/>
              </a:ext>
            </a:extLst>
          </p:cNvPr>
          <p:cNvSpPr>
            <a:spLocks/>
          </p:cNvSpPr>
          <p:nvPr/>
        </p:nvSpPr>
        <p:spPr bwMode="auto">
          <a:xfrm>
            <a:off x="3476625" y="2000250"/>
            <a:ext cx="4705350" cy="2049463"/>
          </a:xfrm>
          <a:custGeom>
            <a:avLst/>
            <a:gdLst>
              <a:gd name="T0" fmla="*/ 0 w 2964"/>
              <a:gd name="T1" fmla="*/ 1291 h 1291"/>
              <a:gd name="T2" fmla="*/ 1122 w 2964"/>
              <a:gd name="T3" fmla="*/ 1290 h 1291"/>
              <a:gd name="T4" fmla="*/ 1122 w 2964"/>
              <a:gd name="T5" fmla="*/ 0 h 1291"/>
              <a:gd name="T6" fmla="*/ 2964 w 2964"/>
              <a:gd name="T7" fmla="*/ 0 h 1291"/>
            </a:gdLst>
            <a:ahLst/>
            <a:cxnLst>
              <a:cxn ang="0">
                <a:pos x="T0" y="T1"/>
              </a:cxn>
              <a:cxn ang="0">
                <a:pos x="T2" y="T3"/>
              </a:cxn>
              <a:cxn ang="0">
                <a:pos x="T4" y="T5"/>
              </a:cxn>
              <a:cxn ang="0">
                <a:pos x="T6" y="T7"/>
              </a:cxn>
            </a:cxnLst>
            <a:rect l="0" t="0" r="r" b="b"/>
            <a:pathLst>
              <a:path w="2964" h="1291">
                <a:moveTo>
                  <a:pt x="0" y="1291"/>
                </a:moveTo>
                <a:lnTo>
                  <a:pt x="1122" y="1290"/>
                </a:lnTo>
                <a:lnTo>
                  <a:pt x="1122" y="0"/>
                </a:lnTo>
                <a:lnTo>
                  <a:pt x="2964" y="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4623" name="Line 47">
            <a:extLst>
              <a:ext uri="{FF2B5EF4-FFF2-40B4-BE49-F238E27FC236}">
                <a16:creationId xmlns:a16="http://schemas.microsoft.com/office/drawing/2014/main" id="{D7363145-CD41-42E3-B06B-7097D8BB6E4E}"/>
              </a:ext>
            </a:extLst>
          </p:cNvPr>
          <p:cNvSpPr>
            <a:spLocks noChangeShapeType="1"/>
          </p:cNvSpPr>
          <p:nvPr/>
        </p:nvSpPr>
        <p:spPr bwMode="auto">
          <a:xfrm>
            <a:off x="3095625" y="2524125"/>
            <a:ext cx="0" cy="93345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4600" name="Rectangle 24">
            <a:extLst>
              <a:ext uri="{FF2B5EF4-FFF2-40B4-BE49-F238E27FC236}">
                <a16:creationId xmlns:a16="http://schemas.microsoft.com/office/drawing/2014/main" id="{AAE4EFE9-78FC-4455-A8B6-16682AEE4C4E}"/>
              </a:ext>
            </a:extLst>
          </p:cNvPr>
          <p:cNvSpPr>
            <a:spLocks noChangeArrowheads="1"/>
          </p:cNvSpPr>
          <p:nvPr/>
        </p:nvSpPr>
        <p:spPr bwMode="auto">
          <a:xfrm>
            <a:off x="2595563" y="1911350"/>
            <a:ext cx="1000125" cy="842963"/>
          </a:xfrm>
          <a:prstGeom prst="rect">
            <a:avLst/>
          </a:prstGeom>
          <a:solidFill>
            <a:srgbClr val="FFDB74"/>
          </a:solidFill>
          <a:ln w="19050">
            <a:solidFill>
              <a:srgbClr val="000000"/>
            </a:solidFill>
            <a:miter lim="800000"/>
            <a:headEnd/>
            <a:tailEnd/>
          </a:ln>
          <a:effectLst>
            <a:outerShdw dist="35921" dir="2700000" algn="ctr" rotWithShape="0">
              <a:schemeClr val="bg2"/>
            </a:outerShdw>
          </a:effec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endParaRPr lang="zh-CN" altLang="en-US" sz="1600" b="1">
              <a:solidFill>
                <a:srgbClr val="000000"/>
              </a:solidFill>
              <a:latin typeface="Helvetica" panose="020B0604020202020204" pitchFamily="34" charset="0"/>
              <a:ea typeface="宋体" panose="02010600030101010101" pitchFamily="2" charset="-122"/>
            </a:endParaRPr>
          </a:p>
        </p:txBody>
      </p:sp>
      <p:sp>
        <p:nvSpPr>
          <p:cNvPr id="24624" name="Rectangle 48">
            <a:extLst>
              <a:ext uri="{FF2B5EF4-FFF2-40B4-BE49-F238E27FC236}">
                <a16:creationId xmlns:a16="http://schemas.microsoft.com/office/drawing/2014/main" id="{9135C22C-4E51-40B4-AB88-9700052C2A82}"/>
              </a:ext>
            </a:extLst>
          </p:cNvPr>
          <p:cNvSpPr>
            <a:spLocks noChangeArrowheads="1"/>
          </p:cNvSpPr>
          <p:nvPr/>
        </p:nvSpPr>
        <p:spPr bwMode="auto">
          <a:xfrm>
            <a:off x="2605088" y="2044700"/>
            <a:ext cx="1000125" cy="547688"/>
          </a:xfrm>
          <a:prstGeom prst="rect">
            <a:avLst/>
          </a:prstGeom>
          <a:noFill/>
          <a:ln>
            <a:noFill/>
          </a:ln>
          <a:effectLst/>
          <a:extLst>
            <a:ext uri="{909E8E84-426E-40DD-AFC4-6F175D3DCCD1}">
              <a14:hiddenFill xmlns:a14="http://schemas.microsoft.com/office/drawing/2010/main">
                <a:solidFill>
                  <a:srgbClr val="FFDB7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Choose</a:t>
            </a:r>
          </a:p>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Interface</a:t>
            </a:r>
            <a:br>
              <a:rPr lang="en-US" altLang="zh-CN" sz="1600" b="1">
                <a:solidFill>
                  <a:srgbClr val="000000"/>
                </a:solidFill>
                <a:latin typeface="Helvetica" panose="020B0604020202020204" pitchFamily="34" charset="0"/>
                <a:ea typeface="宋体" panose="02010600030101010101" pitchFamily="2" charset="-122"/>
              </a:rPr>
            </a:br>
            <a:endParaRPr lang="en-US" altLang="zh-CN" sz="1600" b="1">
              <a:solidFill>
                <a:srgbClr val="000000"/>
              </a:solidFill>
              <a:latin typeface="Helvetica" panose="020B0604020202020204" pitchFamily="34" charset="0"/>
              <a:ea typeface="宋体" panose="02010600030101010101" pitchFamily="2" charset="-122"/>
            </a:endParaRPr>
          </a:p>
        </p:txBody>
      </p:sp>
      <p:sp>
        <p:nvSpPr>
          <p:cNvPr id="24625" name="Freeform 49">
            <a:extLst>
              <a:ext uri="{FF2B5EF4-FFF2-40B4-BE49-F238E27FC236}">
                <a16:creationId xmlns:a16="http://schemas.microsoft.com/office/drawing/2014/main" id="{9AE9CFFB-52D4-4E4A-A5E4-9C028064815E}"/>
              </a:ext>
            </a:extLst>
          </p:cNvPr>
          <p:cNvSpPr>
            <a:spLocks/>
          </p:cNvSpPr>
          <p:nvPr/>
        </p:nvSpPr>
        <p:spPr bwMode="auto">
          <a:xfrm>
            <a:off x="2038350" y="2247900"/>
            <a:ext cx="552450" cy="409575"/>
          </a:xfrm>
          <a:custGeom>
            <a:avLst/>
            <a:gdLst>
              <a:gd name="T0" fmla="*/ 0 w 348"/>
              <a:gd name="T1" fmla="*/ 258 h 258"/>
              <a:gd name="T2" fmla="*/ 0 w 348"/>
              <a:gd name="T3" fmla="*/ 0 h 258"/>
              <a:gd name="T4" fmla="*/ 348 w 348"/>
              <a:gd name="T5" fmla="*/ 0 h 258"/>
            </a:gdLst>
            <a:ahLst/>
            <a:cxnLst>
              <a:cxn ang="0">
                <a:pos x="T0" y="T1"/>
              </a:cxn>
              <a:cxn ang="0">
                <a:pos x="T2" y="T3"/>
              </a:cxn>
              <a:cxn ang="0">
                <a:pos x="T4" y="T5"/>
              </a:cxn>
            </a:cxnLst>
            <a:rect l="0" t="0" r="r" b="b"/>
            <a:pathLst>
              <a:path w="348" h="258">
                <a:moveTo>
                  <a:pt x="0" y="258"/>
                </a:moveTo>
                <a:lnTo>
                  <a:pt x="0" y="0"/>
                </a:lnTo>
                <a:lnTo>
                  <a:pt x="348" y="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4626" name="AutoShape 50">
            <a:extLst>
              <a:ext uri="{FF2B5EF4-FFF2-40B4-BE49-F238E27FC236}">
                <a16:creationId xmlns:a16="http://schemas.microsoft.com/office/drawing/2014/main" id="{E0606611-863C-4888-AE4B-8C9728E7AEB3}"/>
              </a:ext>
            </a:extLst>
          </p:cNvPr>
          <p:cNvSpPr>
            <a:spLocks noChangeArrowheads="1"/>
          </p:cNvSpPr>
          <p:nvPr/>
        </p:nvSpPr>
        <p:spPr bwMode="auto">
          <a:xfrm>
            <a:off x="2478088" y="3414713"/>
            <a:ext cx="1238250" cy="1238250"/>
          </a:xfrm>
          <a:prstGeom prst="diamond">
            <a:avLst/>
          </a:prstGeom>
          <a:solidFill>
            <a:srgbClr val="FFD255"/>
          </a:solidFill>
          <a:ln w="19050">
            <a:solidFill>
              <a:schemeClr val="tx1"/>
            </a:solidFill>
            <a:miter lim="800000"/>
            <a:headEnd type="none" w="sm" len="sm"/>
            <a:tailEnd type="none" w="sm" len="sm"/>
          </a:ln>
          <a:effectLst>
            <a:outerShdw dist="28398" dir="1593903" algn="ctr" rotWithShape="0">
              <a:schemeClr val="tx1"/>
            </a:outerShdw>
          </a:effectLst>
        </p:spPr>
        <p:txBody>
          <a:bodyPr anchor="ctr">
            <a:spAutoFit/>
          </a:bodyPr>
          <a:lstStyle/>
          <a:p>
            <a:endParaRPr lang="zh-CN" altLang="en-US"/>
          </a:p>
        </p:txBody>
      </p:sp>
      <p:sp>
        <p:nvSpPr>
          <p:cNvPr id="24598" name="Rectangle 22">
            <a:extLst>
              <a:ext uri="{FF2B5EF4-FFF2-40B4-BE49-F238E27FC236}">
                <a16:creationId xmlns:a16="http://schemas.microsoft.com/office/drawing/2014/main" id="{7A070300-FF63-4FDC-936E-AF74296206B5}"/>
              </a:ext>
            </a:extLst>
          </p:cNvPr>
          <p:cNvSpPr>
            <a:spLocks noChangeArrowheads="1"/>
          </p:cNvSpPr>
          <p:nvPr/>
        </p:nvSpPr>
        <p:spPr bwMode="auto">
          <a:xfrm>
            <a:off x="3643313" y="3729038"/>
            <a:ext cx="257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N</a:t>
            </a:r>
          </a:p>
        </p:txBody>
      </p:sp>
      <p:sp>
        <p:nvSpPr>
          <p:cNvPr id="24606" name="Rectangle 30">
            <a:extLst>
              <a:ext uri="{FF2B5EF4-FFF2-40B4-BE49-F238E27FC236}">
                <a16:creationId xmlns:a16="http://schemas.microsoft.com/office/drawing/2014/main" id="{9609E28C-FE8C-409D-B482-7C1D468AAA6E}"/>
              </a:ext>
            </a:extLst>
          </p:cNvPr>
          <p:cNvSpPr>
            <a:spLocks noChangeArrowheads="1"/>
          </p:cNvSpPr>
          <p:nvPr/>
        </p:nvSpPr>
        <p:spPr bwMode="auto">
          <a:xfrm>
            <a:off x="2713038" y="3783013"/>
            <a:ext cx="796925"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Access</a:t>
            </a:r>
          </a:p>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List</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a:t>
            </a:r>
          </a:p>
        </p:txBody>
      </p:sp>
      <p:sp>
        <p:nvSpPr>
          <p:cNvPr id="24627" name="Freeform 51">
            <a:extLst>
              <a:ext uri="{FF2B5EF4-FFF2-40B4-BE49-F238E27FC236}">
                <a16:creationId xmlns:a16="http://schemas.microsoft.com/office/drawing/2014/main" id="{26A14D35-F5FA-4AE4-B77A-755FBE8C7361}"/>
              </a:ext>
            </a:extLst>
          </p:cNvPr>
          <p:cNvSpPr>
            <a:spLocks/>
          </p:cNvSpPr>
          <p:nvPr/>
        </p:nvSpPr>
        <p:spPr bwMode="auto">
          <a:xfrm>
            <a:off x="2041525" y="3824288"/>
            <a:ext cx="2497138" cy="1905000"/>
          </a:xfrm>
          <a:custGeom>
            <a:avLst/>
            <a:gdLst>
              <a:gd name="T0" fmla="*/ 0 w 1645"/>
              <a:gd name="T1" fmla="*/ 0 h 1200"/>
              <a:gd name="T2" fmla="*/ 0 w 1645"/>
              <a:gd name="T3" fmla="*/ 831 h 1200"/>
              <a:gd name="T4" fmla="*/ 1645 w 1645"/>
              <a:gd name="T5" fmla="*/ 831 h 1200"/>
              <a:gd name="T6" fmla="*/ 1645 w 1645"/>
              <a:gd name="T7" fmla="*/ 1200 h 1200"/>
            </a:gdLst>
            <a:ahLst/>
            <a:cxnLst>
              <a:cxn ang="0">
                <a:pos x="T0" y="T1"/>
              </a:cxn>
              <a:cxn ang="0">
                <a:pos x="T2" y="T3"/>
              </a:cxn>
              <a:cxn ang="0">
                <a:pos x="T4" y="T5"/>
              </a:cxn>
              <a:cxn ang="0">
                <a:pos x="T6" y="T7"/>
              </a:cxn>
            </a:cxnLst>
            <a:rect l="0" t="0" r="r" b="b"/>
            <a:pathLst>
              <a:path w="1645" h="1200">
                <a:moveTo>
                  <a:pt x="0" y="0"/>
                </a:moveTo>
                <a:lnTo>
                  <a:pt x="0" y="831"/>
                </a:lnTo>
                <a:lnTo>
                  <a:pt x="1645" y="831"/>
                </a:lnTo>
                <a:lnTo>
                  <a:pt x="1645" y="120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4620" name="AutoShape 44">
            <a:extLst>
              <a:ext uri="{FF2B5EF4-FFF2-40B4-BE49-F238E27FC236}">
                <a16:creationId xmlns:a16="http://schemas.microsoft.com/office/drawing/2014/main" id="{0FABCF06-FBC3-4326-A780-40BCC7AA92F4}"/>
              </a:ext>
            </a:extLst>
          </p:cNvPr>
          <p:cNvSpPr>
            <a:spLocks noChangeArrowheads="1"/>
          </p:cNvSpPr>
          <p:nvPr/>
        </p:nvSpPr>
        <p:spPr bwMode="auto">
          <a:xfrm>
            <a:off x="1411288" y="2633663"/>
            <a:ext cx="1238250" cy="1238250"/>
          </a:xfrm>
          <a:prstGeom prst="diamond">
            <a:avLst/>
          </a:prstGeom>
          <a:solidFill>
            <a:srgbClr val="FFD255"/>
          </a:solidFill>
          <a:ln w="19050">
            <a:solidFill>
              <a:schemeClr val="tx1"/>
            </a:solidFill>
            <a:miter lim="800000"/>
            <a:headEnd type="none" w="sm" len="sm"/>
            <a:tailEnd type="none" w="sm" len="sm"/>
          </a:ln>
          <a:effectLst>
            <a:outerShdw dist="28398" dir="1593903" algn="ctr" rotWithShape="0">
              <a:schemeClr val="tx1"/>
            </a:outerShdw>
          </a:effectLst>
        </p:spPr>
        <p:txBody>
          <a:bodyPr anchor="ctr">
            <a:spAutoFit/>
          </a:bodyPr>
          <a:lstStyle/>
          <a:p>
            <a:endParaRPr lang="zh-CN" altLang="en-US"/>
          </a:p>
        </p:txBody>
      </p:sp>
      <p:sp>
        <p:nvSpPr>
          <p:cNvPr id="24614" name="Rectangle 38">
            <a:extLst>
              <a:ext uri="{FF2B5EF4-FFF2-40B4-BE49-F238E27FC236}">
                <a16:creationId xmlns:a16="http://schemas.microsoft.com/office/drawing/2014/main" id="{F4F41BAC-CE34-4F66-9333-1B6BE0E7C552}"/>
              </a:ext>
            </a:extLst>
          </p:cNvPr>
          <p:cNvSpPr>
            <a:spLocks noChangeArrowheads="1"/>
          </p:cNvSpPr>
          <p:nvPr/>
        </p:nvSpPr>
        <p:spPr bwMode="auto">
          <a:xfrm>
            <a:off x="1393825" y="2900363"/>
            <a:ext cx="13144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1028700" algn="l"/>
                <a:tab pos="1543050" algn="l"/>
              </a:tabLst>
              <a:defRPr sz="2400">
                <a:solidFill>
                  <a:schemeClr val="tx1"/>
                </a:solidFill>
                <a:latin typeface="Times" panose="02020603050405020304" pitchFamily="18" charset="0"/>
              </a:defRPr>
            </a:lvl1pPr>
            <a:lvl2pPr marL="514350" defTabSz="1028700">
              <a:tabLst>
                <a:tab pos="1028700" algn="l"/>
                <a:tab pos="1543050" algn="l"/>
              </a:tabLst>
              <a:defRPr sz="2400">
                <a:solidFill>
                  <a:schemeClr val="tx1"/>
                </a:solidFill>
                <a:latin typeface="Times" panose="02020603050405020304" pitchFamily="18" charset="0"/>
              </a:defRPr>
            </a:lvl2pPr>
            <a:lvl3pPr marL="1028700" defTabSz="1028700">
              <a:tabLst>
                <a:tab pos="1028700" algn="l"/>
                <a:tab pos="1543050" algn="l"/>
              </a:tabLst>
              <a:defRPr sz="2400">
                <a:solidFill>
                  <a:schemeClr val="tx1"/>
                </a:solidFill>
                <a:latin typeface="Times" panose="02020603050405020304" pitchFamily="18" charset="0"/>
              </a:defRPr>
            </a:lvl3pPr>
            <a:lvl4pPr marL="1543050" defTabSz="1028700">
              <a:tabLst>
                <a:tab pos="1028700" algn="l"/>
                <a:tab pos="1543050" algn="l"/>
              </a:tabLst>
              <a:defRPr sz="2400">
                <a:solidFill>
                  <a:schemeClr val="tx1"/>
                </a:solidFill>
                <a:latin typeface="Times" panose="02020603050405020304" pitchFamily="18" charset="0"/>
              </a:defRPr>
            </a:lvl4pPr>
            <a:lvl5pPr marL="2057400" defTabSz="1028700">
              <a:tabLst>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400" b="1">
                <a:solidFill>
                  <a:srgbClr val="000000"/>
                </a:solidFill>
                <a:latin typeface="Helvetica" panose="020B0604020202020204" pitchFamily="34" charset="0"/>
                <a:ea typeface="宋体" panose="02010600030101010101" pitchFamily="2" charset="-122"/>
              </a:rPr>
              <a:t>Routing</a:t>
            </a:r>
          </a:p>
          <a:p>
            <a:pPr algn="ctr">
              <a:lnSpc>
                <a:spcPts val="1800"/>
              </a:lnSpc>
            </a:pPr>
            <a:r>
              <a:rPr lang="en-US" altLang="zh-CN" sz="1400" b="1">
                <a:solidFill>
                  <a:srgbClr val="000000"/>
                </a:solidFill>
                <a:latin typeface="Helvetica" panose="020B0604020202020204" pitchFamily="34" charset="0"/>
                <a:ea typeface="宋体" panose="02010600030101010101" pitchFamily="2" charset="-122"/>
              </a:rPr>
              <a:t>Table </a:t>
            </a:r>
            <a:br>
              <a:rPr lang="en-US" altLang="zh-CN" sz="1400" b="1">
                <a:solidFill>
                  <a:srgbClr val="000000"/>
                </a:solidFill>
                <a:latin typeface="Helvetica" panose="020B0604020202020204" pitchFamily="34" charset="0"/>
                <a:ea typeface="宋体" panose="02010600030101010101" pitchFamily="2" charset="-122"/>
              </a:rPr>
            </a:br>
            <a:r>
              <a:rPr lang="en-US" altLang="zh-CN" sz="1400" b="1">
                <a:solidFill>
                  <a:srgbClr val="000000"/>
                </a:solidFill>
                <a:latin typeface="Helvetica" panose="020B0604020202020204" pitchFamily="34" charset="0"/>
                <a:ea typeface="宋体" panose="02010600030101010101" pitchFamily="2" charset="-122"/>
              </a:rPr>
              <a:t>Entry</a:t>
            </a:r>
            <a:br>
              <a:rPr lang="en-US" altLang="zh-CN" sz="14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a:t>
            </a:r>
          </a:p>
        </p:txBody>
      </p:sp>
      <p:sp>
        <p:nvSpPr>
          <p:cNvPr id="24628" name="Rectangle 52">
            <a:extLst>
              <a:ext uri="{FF2B5EF4-FFF2-40B4-BE49-F238E27FC236}">
                <a16:creationId xmlns:a16="http://schemas.microsoft.com/office/drawing/2014/main" id="{EA7714B6-4141-4F7F-A472-292D78215630}"/>
              </a:ext>
            </a:extLst>
          </p:cNvPr>
          <p:cNvSpPr>
            <a:spLocks noChangeArrowheads="1"/>
          </p:cNvSpPr>
          <p:nvPr/>
        </p:nvSpPr>
        <p:spPr bwMode="auto">
          <a:xfrm>
            <a:off x="3179763" y="4600575"/>
            <a:ext cx="257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24629" name="Rectangle 53">
            <a:extLst>
              <a:ext uri="{FF2B5EF4-FFF2-40B4-BE49-F238E27FC236}">
                <a16:creationId xmlns:a16="http://schemas.microsoft.com/office/drawing/2014/main" id="{0ADFD45B-8969-44C6-8D3E-B3A2BEEF1570}"/>
              </a:ext>
            </a:extLst>
          </p:cNvPr>
          <p:cNvSpPr>
            <a:spLocks noChangeArrowheads="1"/>
          </p:cNvSpPr>
          <p:nvPr/>
        </p:nvSpPr>
        <p:spPr bwMode="auto">
          <a:xfrm>
            <a:off x="7975600" y="2500313"/>
            <a:ext cx="1008063"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800"/>
              </a:lnSpc>
            </a:pPr>
            <a:r>
              <a:rPr lang="en-US" altLang="zh-CN" sz="1600" b="1">
                <a:solidFill>
                  <a:srgbClr val="000000"/>
                </a:solidFill>
                <a:latin typeface="Helvetica" panose="020B0604020202020204" pitchFamily="34" charset="0"/>
                <a:ea typeface="宋体" panose="02010600030101010101" pitchFamily="2" charset="-122"/>
              </a:rPr>
              <a:t>Outbound </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Interfaces</a:t>
            </a:r>
          </a:p>
        </p:txBody>
      </p:sp>
      <p:sp>
        <p:nvSpPr>
          <p:cNvPr id="24630" name="Rectangle 54">
            <a:extLst>
              <a:ext uri="{FF2B5EF4-FFF2-40B4-BE49-F238E27FC236}">
                <a16:creationId xmlns:a16="http://schemas.microsoft.com/office/drawing/2014/main" id="{B45174C6-8537-4B42-AD7D-1351FC56E8C8}"/>
              </a:ext>
            </a:extLst>
          </p:cNvPr>
          <p:cNvSpPr>
            <a:spLocks noChangeArrowheads="1"/>
          </p:cNvSpPr>
          <p:nvPr/>
        </p:nvSpPr>
        <p:spPr bwMode="auto">
          <a:xfrm>
            <a:off x="7975600" y="1647825"/>
            <a:ext cx="871538"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800"/>
              </a:lnSpc>
            </a:pPr>
            <a:r>
              <a:rPr lang="en-US" altLang="zh-CN" sz="1600" b="1">
                <a:solidFill>
                  <a:srgbClr val="000000"/>
                </a:solidFill>
                <a:latin typeface="Helvetica" panose="020B0604020202020204" pitchFamily="34" charset="0"/>
                <a:ea typeface="宋体" panose="02010600030101010101" pitchFamily="2" charset="-122"/>
              </a:rPr>
              <a:t>Packet</a:t>
            </a:r>
          </a:p>
        </p:txBody>
      </p:sp>
      <p:sp>
        <p:nvSpPr>
          <p:cNvPr id="24632" name="Text Box 56">
            <a:extLst>
              <a:ext uri="{FF2B5EF4-FFF2-40B4-BE49-F238E27FC236}">
                <a16:creationId xmlns:a16="http://schemas.microsoft.com/office/drawing/2014/main" id="{E3C100F5-9D14-467E-88A3-4EDB37CC65CD}"/>
              </a:ext>
            </a:extLst>
          </p:cNvPr>
          <p:cNvSpPr txBox="1">
            <a:spLocks noChangeArrowheads="1"/>
          </p:cNvSpPr>
          <p:nvPr/>
        </p:nvSpPr>
        <p:spPr bwMode="auto">
          <a:xfrm>
            <a:off x="7937500" y="2060575"/>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spcBef>
                <a:spcPct val="50000"/>
              </a:spcBef>
            </a:pPr>
            <a:r>
              <a:rPr lang="en-US" altLang="zh-CN" sz="1600" b="1">
                <a:solidFill>
                  <a:schemeClr val="tx1"/>
                </a:solidFill>
                <a:ea typeface="宋体" panose="02010600030101010101" pitchFamily="2" charset="-122"/>
              </a:rPr>
              <a:t>S0</a:t>
            </a:r>
          </a:p>
        </p:txBody>
      </p:sp>
      <p:sp>
        <p:nvSpPr>
          <p:cNvPr id="24635" name="Rectangle 59">
            <a:extLst>
              <a:ext uri="{FF2B5EF4-FFF2-40B4-BE49-F238E27FC236}">
                <a16:creationId xmlns:a16="http://schemas.microsoft.com/office/drawing/2014/main" id="{B6709E92-105A-4250-84F9-AA8D41B81FCD}"/>
              </a:ext>
            </a:extLst>
          </p:cNvPr>
          <p:cNvSpPr>
            <a:spLocks noGrp="1" noChangeArrowheads="1"/>
          </p:cNvSpPr>
          <p:nvPr>
            <p:ph type="title"/>
          </p:nvPr>
        </p:nvSpPr>
        <p:spPr>
          <a:xfrm>
            <a:off x="995363" y="185738"/>
            <a:ext cx="7623175" cy="1143000"/>
          </a:xfrm>
          <a:noFill/>
          <a:ln/>
        </p:spPr>
        <p:txBody>
          <a:bodyPr/>
          <a:lstStyle/>
          <a:p>
            <a:r>
              <a:rPr lang="zh-CN" altLang="en-US">
                <a:ea typeface="宋体" panose="02010600030101010101" pitchFamily="2" charset="-122"/>
              </a:rPr>
              <a:t>出端口方向上的访问列表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1" name="Rectangle 57">
            <a:extLst>
              <a:ext uri="{FF2B5EF4-FFF2-40B4-BE49-F238E27FC236}">
                <a16:creationId xmlns:a16="http://schemas.microsoft.com/office/drawing/2014/main" id="{4E9EED22-9E37-4B25-A99C-F232C797180B}"/>
              </a:ext>
            </a:extLst>
          </p:cNvPr>
          <p:cNvSpPr>
            <a:spLocks noChangeArrowheads="1"/>
          </p:cNvSpPr>
          <p:nvPr/>
        </p:nvSpPr>
        <p:spPr bwMode="auto">
          <a:xfrm>
            <a:off x="1193800" y="1630363"/>
            <a:ext cx="6648450" cy="3924300"/>
          </a:xfrm>
          <a:prstGeom prst="rect">
            <a:avLst/>
          </a:prstGeom>
          <a:solidFill>
            <a:srgbClr val="FFF0C2"/>
          </a:solidFill>
          <a:ln w="12700">
            <a:solidFill>
              <a:srgbClr val="0000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6647" name="Freeform 23">
            <a:extLst>
              <a:ext uri="{FF2B5EF4-FFF2-40B4-BE49-F238E27FC236}">
                <a16:creationId xmlns:a16="http://schemas.microsoft.com/office/drawing/2014/main" id="{91E0176E-8441-4AA3-A230-6A42DE7411B1}"/>
              </a:ext>
            </a:extLst>
          </p:cNvPr>
          <p:cNvSpPr>
            <a:spLocks/>
          </p:cNvSpPr>
          <p:nvPr/>
        </p:nvSpPr>
        <p:spPr bwMode="auto">
          <a:xfrm>
            <a:off x="5310188" y="2130425"/>
            <a:ext cx="2411412" cy="2359025"/>
          </a:xfrm>
          <a:custGeom>
            <a:avLst/>
            <a:gdLst>
              <a:gd name="T0" fmla="*/ 0 w 1361"/>
              <a:gd name="T1" fmla="*/ 688 h 1401"/>
              <a:gd name="T2" fmla="*/ 672 w 1361"/>
              <a:gd name="T3" fmla="*/ 0 h 1401"/>
              <a:gd name="T4" fmla="*/ 1360 w 1361"/>
              <a:gd name="T5" fmla="*/ 688 h 1401"/>
              <a:gd name="T6" fmla="*/ 672 w 1361"/>
              <a:gd name="T7" fmla="*/ 1400 h 1401"/>
              <a:gd name="T8" fmla="*/ 0 w 1361"/>
              <a:gd name="T9" fmla="*/ 688 h 1401"/>
            </a:gdLst>
            <a:ahLst/>
            <a:cxnLst>
              <a:cxn ang="0">
                <a:pos x="T0" y="T1"/>
              </a:cxn>
              <a:cxn ang="0">
                <a:pos x="T2" y="T3"/>
              </a:cxn>
              <a:cxn ang="0">
                <a:pos x="T4" y="T5"/>
              </a:cxn>
              <a:cxn ang="0">
                <a:pos x="T6" y="T7"/>
              </a:cxn>
              <a:cxn ang="0">
                <a:pos x="T8" y="T9"/>
              </a:cxn>
            </a:cxnLst>
            <a:rect l="0" t="0" r="r" b="b"/>
            <a:pathLst>
              <a:path w="1361" h="1401">
                <a:moveTo>
                  <a:pt x="0" y="688"/>
                </a:moveTo>
                <a:lnTo>
                  <a:pt x="672" y="0"/>
                </a:lnTo>
                <a:lnTo>
                  <a:pt x="1360" y="688"/>
                </a:lnTo>
                <a:lnTo>
                  <a:pt x="672" y="1400"/>
                </a:lnTo>
                <a:lnTo>
                  <a:pt x="0" y="688"/>
                </a:lnTo>
              </a:path>
            </a:pathLst>
          </a:custGeom>
          <a:solidFill>
            <a:srgbClr val="E7EDED"/>
          </a:solidFill>
          <a:ln w="12700" cap="rnd" cmpd="sng">
            <a:solidFill>
              <a:srgbClr val="000000"/>
            </a:solidFill>
            <a:prstDash val="solid"/>
            <a:round/>
            <a:headEnd/>
            <a:tailEnd/>
          </a:ln>
          <a:effectLst>
            <a:outerShdw dist="35921" dir="2700000" algn="ctr" rotWithShape="0">
              <a:schemeClr val="bg2"/>
            </a:outerShdw>
          </a:effectLst>
        </p:spPr>
        <p:txBody>
          <a:bodyPr/>
          <a:lstStyle/>
          <a:p>
            <a:endParaRPr lang="zh-CN" altLang="en-US"/>
          </a:p>
        </p:txBody>
      </p:sp>
      <p:sp>
        <p:nvSpPr>
          <p:cNvPr id="26717" name="Rectangle 93">
            <a:extLst>
              <a:ext uri="{FF2B5EF4-FFF2-40B4-BE49-F238E27FC236}">
                <a16:creationId xmlns:a16="http://schemas.microsoft.com/office/drawing/2014/main" id="{15959460-3750-4D01-890F-287EDC7CCC53}"/>
              </a:ext>
            </a:extLst>
          </p:cNvPr>
          <p:cNvSpPr>
            <a:spLocks noChangeArrowheads="1"/>
          </p:cNvSpPr>
          <p:nvPr/>
        </p:nvSpPr>
        <p:spPr bwMode="auto">
          <a:xfrm>
            <a:off x="5846763" y="2711450"/>
            <a:ext cx="1343025" cy="842963"/>
          </a:xfrm>
          <a:prstGeom prst="rect">
            <a:avLst/>
          </a:prstGeom>
          <a:solidFill>
            <a:srgbClr val="FFDB74"/>
          </a:solidFill>
          <a:ln w="19050">
            <a:solidFill>
              <a:srgbClr val="000000"/>
            </a:solidFill>
            <a:miter lim="800000"/>
            <a:headEnd/>
            <a:tailEnd/>
          </a:ln>
          <a:effectLst>
            <a:outerShdw dist="35921" dir="2700000" algn="ctr" rotWithShape="0">
              <a:schemeClr val="bg2"/>
            </a:outerShdw>
          </a:effec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endParaRPr lang="zh-CN" altLang="en-US" sz="1600" b="1">
              <a:solidFill>
                <a:srgbClr val="000000"/>
              </a:solidFill>
              <a:latin typeface="Helvetica" panose="020B0604020202020204" pitchFamily="34" charset="0"/>
              <a:ea typeface="宋体" panose="02010600030101010101" pitchFamily="2" charset="-122"/>
            </a:endParaRPr>
          </a:p>
        </p:txBody>
      </p:sp>
      <p:sp>
        <p:nvSpPr>
          <p:cNvPr id="26716" name="AutoShape 92">
            <a:extLst>
              <a:ext uri="{FF2B5EF4-FFF2-40B4-BE49-F238E27FC236}">
                <a16:creationId xmlns:a16="http://schemas.microsoft.com/office/drawing/2014/main" id="{7E03213E-9DB6-4134-94A5-BBF626EAA679}"/>
              </a:ext>
            </a:extLst>
          </p:cNvPr>
          <p:cNvSpPr>
            <a:spLocks noChangeArrowheads="1"/>
          </p:cNvSpPr>
          <p:nvPr/>
        </p:nvSpPr>
        <p:spPr bwMode="auto">
          <a:xfrm>
            <a:off x="5907088" y="3690938"/>
            <a:ext cx="1238250" cy="1238250"/>
          </a:xfrm>
          <a:prstGeom prst="diamond">
            <a:avLst/>
          </a:prstGeom>
          <a:solidFill>
            <a:srgbClr val="FFD255"/>
          </a:solidFill>
          <a:ln w="19050">
            <a:solidFill>
              <a:schemeClr val="tx1"/>
            </a:solidFill>
            <a:miter lim="800000"/>
            <a:headEnd type="none" w="sm" len="sm"/>
            <a:tailEnd type="none" w="sm" len="sm"/>
          </a:ln>
          <a:effectLst>
            <a:outerShdw dist="28398" dir="1593903" algn="ctr" rotWithShape="0">
              <a:schemeClr val="tx1"/>
            </a:outerShdw>
          </a:effectLst>
        </p:spPr>
        <p:txBody>
          <a:bodyPr anchor="ctr">
            <a:spAutoFit/>
          </a:bodyPr>
          <a:lstStyle/>
          <a:p>
            <a:endParaRPr lang="zh-CN" altLang="en-US"/>
          </a:p>
        </p:txBody>
      </p:sp>
      <p:sp>
        <p:nvSpPr>
          <p:cNvPr id="26714" name="Rectangle 90">
            <a:extLst>
              <a:ext uri="{FF2B5EF4-FFF2-40B4-BE49-F238E27FC236}">
                <a16:creationId xmlns:a16="http://schemas.microsoft.com/office/drawing/2014/main" id="{11309500-E977-46C7-9602-14C9352954B9}"/>
              </a:ext>
            </a:extLst>
          </p:cNvPr>
          <p:cNvSpPr>
            <a:spLocks noChangeArrowheads="1"/>
          </p:cNvSpPr>
          <p:nvPr/>
        </p:nvSpPr>
        <p:spPr bwMode="auto">
          <a:xfrm>
            <a:off x="1336675" y="1816100"/>
            <a:ext cx="3757613" cy="3005138"/>
          </a:xfrm>
          <a:prstGeom prst="rect">
            <a:avLst/>
          </a:prstGeom>
          <a:solidFill>
            <a:srgbClr val="E7EDED"/>
          </a:solidFill>
          <a:ln w="12700">
            <a:solidFill>
              <a:srgbClr val="000000"/>
            </a:solidFill>
            <a:miter lim="800000"/>
            <a:headEnd/>
            <a:tailEnd/>
          </a:ln>
          <a:effectLst>
            <a:outerShdw dist="35921" dir="2700000" algn="ctr" rotWithShape="0">
              <a:schemeClr val="bg2"/>
            </a:outerShdw>
          </a:effectLst>
        </p:spPr>
        <p:txBody>
          <a:bodyPr wrap="none" anchor="ctr"/>
          <a:lstStyle/>
          <a:p>
            <a:endParaRPr lang="zh-CN" altLang="en-US"/>
          </a:p>
        </p:txBody>
      </p:sp>
      <p:grpSp>
        <p:nvGrpSpPr>
          <p:cNvPr id="26683" name="Group 59">
            <a:extLst>
              <a:ext uri="{FF2B5EF4-FFF2-40B4-BE49-F238E27FC236}">
                <a16:creationId xmlns:a16="http://schemas.microsoft.com/office/drawing/2014/main" id="{FD28E293-D2D1-468A-A11D-363E2CD8763B}"/>
              </a:ext>
            </a:extLst>
          </p:cNvPr>
          <p:cNvGrpSpPr>
            <a:grpSpLocks/>
          </p:cNvGrpSpPr>
          <p:nvPr/>
        </p:nvGrpSpPr>
        <p:grpSpPr bwMode="auto">
          <a:xfrm>
            <a:off x="4373563" y="5591175"/>
            <a:ext cx="498475" cy="655638"/>
            <a:chOff x="2449" y="3003"/>
            <a:chExt cx="279" cy="367"/>
          </a:xfrm>
        </p:grpSpPr>
        <p:sp>
          <p:nvSpPr>
            <p:cNvPr id="26684" name="Oval 60">
              <a:extLst>
                <a:ext uri="{FF2B5EF4-FFF2-40B4-BE49-F238E27FC236}">
                  <a16:creationId xmlns:a16="http://schemas.microsoft.com/office/drawing/2014/main" id="{05D84FDD-9EC0-4E32-BCA0-C7827C4C0E3E}"/>
                </a:ext>
              </a:extLst>
            </p:cNvPr>
            <p:cNvSpPr>
              <a:spLocks noChangeArrowheads="1"/>
            </p:cNvSpPr>
            <p:nvPr/>
          </p:nvSpPr>
          <p:spPr bwMode="auto">
            <a:xfrm>
              <a:off x="2488" y="3319"/>
              <a:ext cx="200" cy="51"/>
            </a:xfrm>
            <a:prstGeom prst="ellipse">
              <a:avLst/>
            </a:prstGeom>
            <a:solidFill>
              <a:srgbClr val="B3712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5" name="Freeform 61">
              <a:extLst>
                <a:ext uri="{FF2B5EF4-FFF2-40B4-BE49-F238E27FC236}">
                  <a16:creationId xmlns:a16="http://schemas.microsoft.com/office/drawing/2014/main" id="{99E0912E-134E-4181-A4EB-8C6BDD680DD7}"/>
                </a:ext>
              </a:extLst>
            </p:cNvPr>
            <p:cNvSpPr>
              <a:spLocks/>
            </p:cNvSpPr>
            <p:nvPr/>
          </p:nvSpPr>
          <p:spPr bwMode="auto">
            <a:xfrm>
              <a:off x="2456" y="3154"/>
              <a:ext cx="265" cy="188"/>
            </a:xfrm>
            <a:custGeom>
              <a:avLst/>
              <a:gdLst>
                <a:gd name="T0" fmla="*/ 0 w 265"/>
                <a:gd name="T1" fmla="*/ 0 h 188"/>
                <a:gd name="T2" fmla="*/ 24 w 265"/>
                <a:gd name="T3" fmla="*/ 187 h 188"/>
                <a:gd name="T4" fmla="*/ 232 w 265"/>
                <a:gd name="T5" fmla="*/ 187 h 188"/>
                <a:gd name="T6" fmla="*/ 264 w 265"/>
                <a:gd name="T7" fmla="*/ 7 h 188"/>
              </a:gdLst>
              <a:ahLst/>
              <a:cxnLst>
                <a:cxn ang="0">
                  <a:pos x="T0" y="T1"/>
                </a:cxn>
                <a:cxn ang="0">
                  <a:pos x="T2" y="T3"/>
                </a:cxn>
                <a:cxn ang="0">
                  <a:pos x="T4" y="T5"/>
                </a:cxn>
                <a:cxn ang="0">
                  <a:pos x="T6" y="T7"/>
                </a:cxn>
              </a:cxnLst>
              <a:rect l="0" t="0" r="r" b="b"/>
              <a:pathLst>
                <a:path w="265" h="188">
                  <a:moveTo>
                    <a:pt x="0" y="0"/>
                  </a:moveTo>
                  <a:lnTo>
                    <a:pt x="24" y="187"/>
                  </a:lnTo>
                  <a:lnTo>
                    <a:pt x="232" y="187"/>
                  </a:lnTo>
                  <a:lnTo>
                    <a:pt x="264" y="7"/>
                  </a:lnTo>
                </a:path>
              </a:pathLst>
            </a:custGeom>
            <a:solidFill>
              <a:srgbClr val="B3712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86" name="Oval 62">
              <a:extLst>
                <a:ext uri="{FF2B5EF4-FFF2-40B4-BE49-F238E27FC236}">
                  <a16:creationId xmlns:a16="http://schemas.microsoft.com/office/drawing/2014/main" id="{08B5E865-B771-44F2-A3F1-D57DE305C6D8}"/>
                </a:ext>
              </a:extLst>
            </p:cNvPr>
            <p:cNvSpPr>
              <a:spLocks noChangeArrowheads="1"/>
            </p:cNvSpPr>
            <p:nvPr/>
          </p:nvSpPr>
          <p:spPr bwMode="auto">
            <a:xfrm>
              <a:off x="2456" y="3132"/>
              <a:ext cx="264" cy="50"/>
            </a:xfrm>
            <a:prstGeom prst="ellipse">
              <a:avLst/>
            </a:prstGeom>
            <a:solidFill>
              <a:srgbClr val="6B441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6687" name="Group 63">
              <a:extLst>
                <a:ext uri="{FF2B5EF4-FFF2-40B4-BE49-F238E27FC236}">
                  <a16:creationId xmlns:a16="http://schemas.microsoft.com/office/drawing/2014/main" id="{E4167DD9-67A5-444D-B036-295AB6B1612A}"/>
                </a:ext>
              </a:extLst>
            </p:cNvPr>
            <p:cNvGrpSpPr>
              <a:grpSpLocks/>
            </p:cNvGrpSpPr>
            <p:nvPr/>
          </p:nvGrpSpPr>
          <p:grpSpPr bwMode="auto">
            <a:xfrm>
              <a:off x="2449" y="3003"/>
              <a:ext cx="279" cy="170"/>
              <a:chOff x="2449" y="3003"/>
              <a:chExt cx="279" cy="170"/>
            </a:xfrm>
          </p:grpSpPr>
          <p:sp>
            <p:nvSpPr>
              <p:cNvPr id="26688" name="Arc 64">
                <a:extLst>
                  <a:ext uri="{FF2B5EF4-FFF2-40B4-BE49-F238E27FC236}">
                    <a16:creationId xmlns:a16="http://schemas.microsoft.com/office/drawing/2014/main" id="{62B17802-97ED-4420-89B3-54E905C3910D}"/>
                  </a:ext>
                </a:extLst>
              </p:cNvPr>
              <p:cNvSpPr>
                <a:spLocks/>
              </p:cNvSpPr>
              <p:nvPr/>
            </p:nvSpPr>
            <p:spPr bwMode="auto">
              <a:xfrm>
                <a:off x="2449" y="3003"/>
                <a:ext cx="148" cy="163"/>
              </a:xfrm>
              <a:custGeom>
                <a:avLst/>
                <a:gdLst>
                  <a:gd name="G0" fmla="+- 21600 0 0"/>
                  <a:gd name="G1" fmla="+- 21600 0 0"/>
                  <a:gd name="G2" fmla="+- 21600 0 0"/>
                  <a:gd name="T0" fmla="*/ 0 w 21600"/>
                  <a:gd name="T1" fmla="*/ 21467 h 21600"/>
                  <a:gd name="T2" fmla="*/ 2145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467"/>
                    </a:moveTo>
                    <a:cubicBezTo>
                      <a:pt x="73" y="9646"/>
                      <a:pt x="9634" y="79"/>
                      <a:pt x="21455" y="0"/>
                    </a:cubicBezTo>
                  </a:path>
                  <a:path w="21600" h="21600" stroke="0" extrusionOk="0">
                    <a:moveTo>
                      <a:pt x="0" y="21467"/>
                    </a:moveTo>
                    <a:cubicBezTo>
                      <a:pt x="73" y="9646"/>
                      <a:pt x="9634" y="79"/>
                      <a:pt x="21455" y="0"/>
                    </a:cubicBezTo>
                    <a:lnTo>
                      <a:pt x="21600" y="21600"/>
                    </a:lnTo>
                    <a:close/>
                  </a:path>
                </a:pathLst>
              </a:custGeom>
              <a:noFill/>
              <a:ln w="76200" cap="rnd">
                <a:solidFill>
                  <a:srgbClr val="B3712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89" name="Arc 65">
                <a:extLst>
                  <a:ext uri="{FF2B5EF4-FFF2-40B4-BE49-F238E27FC236}">
                    <a16:creationId xmlns:a16="http://schemas.microsoft.com/office/drawing/2014/main" id="{1397D978-3D58-4E7B-977C-109D81FADFFF}"/>
                  </a:ext>
                </a:extLst>
              </p:cNvPr>
              <p:cNvSpPr>
                <a:spLocks/>
              </p:cNvSpPr>
              <p:nvPr/>
            </p:nvSpPr>
            <p:spPr bwMode="auto">
              <a:xfrm>
                <a:off x="2588" y="3003"/>
                <a:ext cx="140" cy="170"/>
              </a:xfrm>
              <a:custGeom>
                <a:avLst/>
                <a:gdLst>
                  <a:gd name="G0" fmla="+- 0 0 0"/>
                  <a:gd name="G1" fmla="+- 21600 0 0"/>
                  <a:gd name="G2" fmla="+- 21600 0 0"/>
                  <a:gd name="T0" fmla="*/ 0 w 21600"/>
                  <a:gd name="T1" fmla="*/ 0 h 21600"/>
                  <a:gd name="T2" fmla="*/ 21600 w 21600"/>
                  <a:gd name="T3" fmla="*/ 21473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879" y="0"/>
                      <a:pt x="21529" y="9593"/>
                      <a:pt x="21599" y="21473"/>
                    </a:cubicBezTo>
                  </a:path>
                  <a:path w="21600" h="21600" stroke="0" extrusionOk="0">
                    <a:moveTo>
                      <a:pt x="0" y="0"/>
                    </a:moveTo>
                    <a:cubicBezTo>
                      <a:pt x="11879" y="0"/>
                      <a:pt x="21529" y="9593"/>
                      <a:pt x="21599" y="21473"/>
                    </a:cubicBezTo>
                    <a:lnTo>
                      <a:pt x="0" y="21600"/>
                    </a:lnTo>
                    <a:close/>
                  </a:path>
                </a:pathLst>
              </a:custGeom>
              <a:noFill/>
              <a:ln w="76200" cap="rnd">
                <a:solidFill>
                  <a:srgbClr val="B3712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6691" name="Rectangle 67">
            <a:extLst>
              <a:ext uri="{FF2B5EF4-FFF2-40B4-BE49-F238E27FC236}">
                <a16:creationId xmlns:a16="http://schemas.microsoft.com/office/drawing/2014/main" id="{673FA22F-210D-40A2-AB16-3B9872C32010}"/>
              </a:ext>
            </a:extLst>
          </p:cNvPr>
          <p:cNvSpPr>
            <a:spLocks noChangeArrowheads="1"/>
          </p:cNvSpPr>
          <p:nvPr/>
        </p:nvSpPr>
        <p:spPr bwMode="auto">
          <a:xfrm>
            <a:off x="7975600" y="2481263"/>
            <a:ext cx="1008063"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800"/>
              </a:lnSpc>
            </a:pPr>
            <a:r>
              <a:rPr lang="en-US" altLang="zh-CN" sz="1600" b="1">
                <a:solidFill>
                  <a:srgbClr val="000000"/>
                </a:solidFill>
                <a:latin typeface="Helvetica" panose="020B0604020202020204" pitchFamily="34" charset="0"/>
                <a:ea typeface="宋体" panose="02010600030101010101" pitchFamily="2" charset="-122"/>
              </a:rPr>
              <a:t>Outbound </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Interfaces</a:t>
            </a:r>
          </a:p>
        </p:txBody>
      </p:sp>
      <p:sp>
        <p:nvSpPr>
          <p:cNvPr id="26693" name="Line 69">
            <a:extLst>
              <a:ext uri="{FF2B5EF4-FFF2-40B4-BE49-F238E27FC236}">
                <a16:creationId xmlns:a16="http://schemas.microsoft.com/office/drawing/2014/main" id="{68C37C14-C5D8-4FEB-8AD0-F908BE506486}"/>
              </a:ext>
            </a:extLst>
          </p:cNvPr>
          <p:cNvSpPr>
            <a:spLocks noChangeShapeType="1"/>
          </p:cNvSpPr>
          <p:nvPr/>
        </p:nvSpPr>
        <p:spPr bwMode="auto">
          <a:xfrm>
            <a:off x="642938" y="3067050"/>
            <a:ext cx="714375" cy="0"/>
          </a:xfrm>
          <a:prstGeom prst="line">
            <a:avLst/>
          </a:prstGeom>
          <a:noFill/>
          <a:ln w="381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4" name="Rectangle 70">
            <a:extLst>
              <a:ext uri="{FF2B5EF4-FFF2-40B4-BE49-F238E27FC236}">
                <a16:creationId xmlns:a16="http://schemas.microsoft.com/office/drawing/2014/main" id="{665847D1-C42D-4A7B-A7E3-E2A7AF6EB1DB}"/>
              </a:ext>
            </a:extLst>
          </p:cNvPr>
          <p:cNvSpPr>
            <a:spLocks noChangeArrowheads="1"/>
          </p:cNvSpPr>
          <p:nvPr/>
        </p:nvSpPr>
        <p:spPr bwMode="auto">
          <a:xfrm>
            <a:off x="7975600" y="1647825"/>
            <a:ext cx="871538"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800"/>
              </a:lnSpc>
            </a:pPr>
            <a:r>
              <a:rPr lang="en-US" altLang="zh-CN" sz="1600" b="1">
                <a:solidFill>
                  <a:srgbClr val="000000"/>
                </a:solidFill>
                <a:latin typeface="Helvetica" panose="020B0604020202020204" pitchFamily="34" charset="0"/>
                <a:ea typeface="宋体" panose="02010600030101010101" pitchFamily="2" charset="-122"/>
              </a:rPr>
              <a:t>Packet</a:t>
            </a:r>
          </a:p>
        </p:txBody>
      </p:sp>
      <p:sp>
        <p:nvSpPr>
          <p:cNvPr id="26695" name="Line 71">
            <a:extLst>
              <a:ext uri="{FF2B5EF4-FFF2-40B4-BE49-F238E27FC236}">
                <a16:creationId xmlns:a16="http://schemas.microsoft.com/office/drawing/2014/main" id="{DDB7D963-FDB4-4720-9192-DDCC76B01CC8}"/>
              </a:ext>
            </a:extLst>
          </p:cNvPr>
          <p:cNvSpPr>
            <a:spLocks noChangeShapeType="1"/>
          </p:cNvSpPr>
          <p:nvPr/>
        </p:nvSpPr>
        <p:spPr bwMode="auto">
          <a:xfrm flipV="1">
            <a:off x="3386138" y="2324100"/>
            <a:ext cx="0" cy="24288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96" name="Rectangle 72">
            <a:extLst>
              <a:ext uri="{FF2B5EF4-FFF2-40B4-BE49-F238E27FC236}">
                <a16:creationId xmlns:a16="http://schemas.microsoft.com/office/drawing/2014/main" id="{DDB1969B-CAF6-4A2A-AEFC-DEFB13775B4D}"/>
              </a:ext>
            </a:extLst>
          </p:cNvPr>
          <p:cNvSpPr>
            <a:spLocks noChangeArrowheads="1"/>
          </p:cNvSpPr>
          <p:nvPr/>
        </p:nvSpPr>
        <p:spPr bwMode="auto">
          <a:xfrm>
            <a:off x="2082800" y="3852863"/>
            <a:ext cx="257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N</a:t>
            </a:r>
          </a:p>
        </p:txBody>
      </p:sp>
      <p:sp>
        <p:nvSpPr>
          <p:cNvPr id="26697" name="Rectangle 73">
            <a:extLst>
              <a:ext uri="{FF2B5EF4-FFF2-40B4-BE49-F238E27FC236}">
                <a16:creationId xmlns:a16="http://schemas.microsoft.com/office/drawing/2014/main" id="{FC239113-4121-47FA-9391-F27BCB7E9804}"/>
              </a:ext>
            </a:extLst>
          </p:cNvPr>
          <p:cNvSpPr>
            <a:spLocks noChangeArrowheads="1"/>
          </p:cNvSpPr>
          <p:nvPr/>
        </p:nvSpPr>
        <p:spPr bwMode="auto">
          <a:xfrm>
            <a:off x="2066925" y="2428875"/>
            <a:ext cx="257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pic>
        <p:nvPicPr>
          <p:cNvPr id="26698" name="Picture 74">
            <a:extLst>
              <a:ext uri="{FF2B5EF4-FFF2-40B4-BE49-F238E27FC236}">
                <a16:creationId xmlns:a16="http://schemas.microsoft.com/office/drawing/2014/main" id="{D1FD17C9-5C28-4A08-9522-65F3D8C8BD6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5254625"/>
            <a:ext cx="92868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99" name="Rectangle 75">
            <a:extLst>
              <a:ext uri="{FF2B5EF4-FFF2-40B4-BE49-F238E27FC236}">
                <a16:creationId xmlns:a16="http://schemas.microsoft.com/office/drawing/2014/main" id="{0E3A5B02-EE92-4866-A0BF-8184081CBFD3}"/>
              </a:ext>
            </a:extLst>
          </p:cNvPr>
          <p:cNvSpPr>
            <a:spLocks noChangeArrowheads="1"/>
          </p:cNvSpPr>
          <p:nvPr/>
        </p:nvSpPr>
        <p:spPr bwMode="auto">
          <a:xfrm>
            <a:off x="1900238" y="5881688"/>
            <a:ext cx="2498725"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688"/>
              </a:lnSpc>
            </a:pPr>
            <a:r>
              <a:rPr lang="en-US" altLang="zh-CN" sz="1600" b="1">
                <a:solidFill>
                  <a:srgbClr val="000000"/>
                </a:solidFill>
                <a:latin typeface="Helvetica" panose="020B0604020202020204" pitchFamily="34" charset="0"/>
                <a:ea typeface="宋体" panose="02010600030101010101" pitchFamily="2" charset="-122"/>
              </a:rPr>
              <a:t>Packet Discard Bucket</a:t>
            </a:r>
          </a:p>
        </p:txBody>
      </p:sp>
      <p:sp>
        <p:nvSpPr>
          <p:cNvPr id="26700" name="Freeform 76">
            <a:extLst>
              <a:ext uri="{FF2B5EF4-FFF2-40B4-BE49-F238E27FC236}">
                <a16:creationId xmlns:a16="http://schemas.microsoft.com/office/drawing/2014/main" id="{37502E99-0907-48D0-90CD-2F990DD43047}"/>
              </a:ext>
            </a:extLst>
          </p:cNvPr>
          <p:cNvSpPr>
            <a:spLocks/>
          </p:cNvSpPr>
          <p:nvPr/>
        </p:nvSpPr>
        <p:spPr bwMode="auto">
          <a:xfrm>
            <a:off x="2041525" y="3824288"/>
            <a:ext cx="2497138" cy="1905000"/>
          </a:xfrm>
          <a:custGeom>
            <a:avLst/>
            <a:gdLst>
              <a:gd name="T0" fmla="*/ 0 w 1645"/>
              <a:gd name="T1" fmla="*/ 0 h 1200"/>
              <a:gd name="T2" fmla="*/ 0 w 1645"/>
              <a:gd name="T3" fmla="*/ 831 h 1200"/>
              <a:gd name="T4" fmla="*/ 1645 w 1645"/>
              <a:gd name="T5" fmla="*/ 831 h 1200"/>
              <a:gd name="T6" fmla="*/ 1645 w 1645"/>
              <a:gd name="T7" fmla="*/ 1200 h 1200"/>
            </a:gdLst>
            <a:ahLst/>
            <a:cxnLst>
              <a:cxn ang="0">
                <a:pos x="T0" y="T1"/>
              </a:cxn>
              <a:cxn ang="0">
                <a:pos x="T2" y="T3"/>
              </a:cxn>
              <a:cxn ang="0">
                <a:pos x="T4" y="T5"/>
              </a:cxn>
              <a:cxn ang="0">
                <a:pos x="T6" y="T7"/>
              </a:cxn>
            </a:cxnLst>
            <a:rect l="0" t="0" r="r" b="b"/>
            <a:pathLst>
              <a:path w="1645" h="1200">
                <a:moveTo>
                  <a:pt x="0" y="0"/>
                </a:moveTo>
                <a:lnTo>
                  <a:pt x="0" y="831"/>
                </a:lnTo>
                <a:lnTo>
                  <a:pt x="1645" y="831"/>
                </a:lnTo>
                <a:lnTo>
                  <a:pt x="1645" y="120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6701" name="Freeform 77">
            <a:extLst>
              <a:ext uri="{FF2B5EF4-FFF2-40B4-BE49-F238E27FC236}">
                <a16:creationId xmlns:a16="http://schemas.microsoft.com/office/drawing/2014/main" id="{C2626DC9-A712-4EE0-9CE9-2BCAAF752482}"/>
              </a:ext>
            </a:extLst>
          </p:cNvPr>
          <p:cNvSpPr>
            <a:spLocks/>
          </p:cNvSpPr>
          <p:nvPr/>
        </p:nvSpPr>
        <p:spPr bwMode="auto">
          <a:xfrm>
            <a:off x="3476625" y="1990725"/>
            <a:ext cx="4705350" cy="2049463"/>
          </a:xfrm>
          <a:custGeom>
            <a:avLst/>
            <a:gdLst>
              <a:gd name="T0" fmla="*/ 0 w 2964"/>
              <a:gd name="T1" fmla="*/ 1291 h 1291"/>
              <a:gd name="T2" fmla="*/ 1122 w 2964"/>
              <a:gd name="T3" fmla="*/ 1290 h 1291"/>
              <a:gd name="T4" fmla="*/ 1122 w 2964"/>
              <a:gd name="T5" fmla="*/ 0 h 1291"/>
              <a:gd name="T6" fmla="*/ 2964 w 2964"/>
              <a:gd name="T7" fmla="*/ 0 h 1291"/>
            </a:gdLst>
            <a:ahLst/>
            <a:cxnLst>
              <a:cxn ang="0">
                <a:pos x="T0" y="T1"/>
              </a:cxn>
              <a:cxn ang="0">
                <a:pos x="T2" y="T3"/>
              </a:cxn>
              <a:cxn ang="0">
                <a:pos x="T4" y="T5"/>
              </a:cxn>
              <a:cxn ang="0">
                <a:pos x="T6" y="T7"/>
              </a:cxn>
            </a:cxnLst>
            <a:rect l="0" t="0" r="r" b="b"/>
            <a:pathLst>
              <a:path w="2964" h="1291">
                <a:moveTo>
                  <a:pt x="0" y="1291"/>
                </a:moveTo>
                <a:lnTo>
                  <a:pt x="1122" y="1290"/>
                </a:lnTo>
                <a:lnTo>
                  <a:pt x="1122" y="0"/>
                </a:lnTo>
                <a:lnTo>
                  <a:pt x="2964" y="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6702" name="Line 78">
            <a:extLst>
              <a:ext uri="{FF2B5EF4-FFF2-40B4-BE49-F238E27FC236}">
                <a16:creationId xmlns:a16="http://schemas.microsoft.com/office/drawing/2014/main" id="{EB12949F-60C4-4741-8BDA-1AF4AE8D68F1}"/>
              </a:ext>
            </a:extLst>
          </p:cNvPr>
          <p:cNvSpPr>
            <a:spLocks noChangeShapeType="1"/>
          </p:cNvSpPr>
          <p:nvPr/>
        </p:nvSpPr>
        <p:spPr bwMode="auto">
          <a:xfrm>
            <a:off x="3105150" y="2476500"/>
            <a:ext cx="0" cy="93345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6703" name="Rectangle 79">
            <a:extLst>
              <a:ext uri="{FF2B5EF4-FFF2-40B4-BE49-F238E27FC236}">
                <a16:creationId xmlns:a16="http://schemas.microsoft.com/office/drawing/2014/main" id="{79582FAA-4F0B-4D0E-B46F-539529DC300E}"/>
              </a:ext>
            </a:extLst>
          </p:cNvPr>
          <p:cNvSpPr>
            <a:spLocks noChangeArrowheads="1"/>
          </p:cNvSpPr>
          <p:nvPr/>
        </p:nvSpPr>
        <p:spPr bwMode="auto">
          <a:xfrm>
            <a:off x="2595563" y="1911350"/>
            <a:ext cx="1000125" cy="842963"/>
          </a:xfrm>
          <a:prstGeom prst="rect">
            <a:avLst/>
          </a:prstGeom>
          <a:solidFill>
            <a:srgbClr val="FFDB74"/>
          </a:solidFill>
          <a:ln w="19050">
            <a:solidFill>
              <a:srgbClr val="000000"/>
            </a:solidFill>
            <a:miter lim="800000"/>
            <a:headEnd/>
            <a:tailEnd/>
          </a:ln>
          <a:effectLst>
            <a:outerShdw dist="35921" dir="2700000" algn="ctr" rotWithShape="0">
              <a:schemeClr val="bg2"/>
            </a:outerShdw>
          </a:effec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endParaRPr lang="zh-CN" altLang="en-US" sz="1600" b="1">
              <a:solidFill>
                <a:srgbClr val="000000"/>
              </a:solidFill>
              <a:latin typeface="Helvetica" panose="020B0604020202020204" pitchFamily="34" charset="0"/>
              <a:ea typeface="宋体" panose="02010600030101010101" pitchFamily="2" charset="-122"/>
            </a:endParaRPr>
          </a:p>
        </p:txBody>
      </p:sp>
      <p:sp>
        <p:nvSpPr>
          <p:cNvPr id="26704" name="Rectangle 80">
            <a:extLst>
              <a:ext uri="{FF2B5EF4-FFF2-40B4-BE49-F238E27FC236}">
                <a16:creationId xmlns:a16="http://schemas.microsoft.com/office/drawing/2014/main" id="{7903F167-AECB-494D-AACC-70CF9F9679F8}"/>
              </a:ext>
            </a:extLst>
          </p:cNvPr>
          <p:cNvSpPr>
            <a:spLocks noChangeArrowheads="1"/>
          </p:cNvSpPr>
          <p:nvPr/>
        </p:nvSpPr>
        <p:spPr bwMode="auto">
          <a:xfrm>
            <a:off x="2605088" y="2044700"/>
            <a:ext cx="1000125" cy="547688"/>
          </a:xfrm>
          <a:prstGeom prst="rect">
            <a:avLst/>
          </a:prstGeom>
          <a:noFill/>
          <a:ln>
            <a:noFill/>
          </a:ln>
          <a:effectLst/>
          <a:extLst>
            <a:ext uri="{909E8E84-426E-40DD-AFC4-6F175D3DCCD1}">
              <a14:hiddenFill xmlns:a14="http://schemas.microsoft.com/office/drawing/2010/main">
                <a:solidFill>
                  <a:srgbClr val="FFDB7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Choose</a:t>
            </a:r>
          </a:p>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Interface</a:t>
            </a:r>
            <a:br>
              <a:rPr lang="en-US" altLang="zh-CN" sz="1600" b="1">
                <a:solidFill>
                  <a:srgbClr val="000000"/>
                </a:solidFill>
                <a:latin typeface="Helvetica" panose="020B0604020202020204" pitchFamily="34" charset="0"/>
                <a:ea typeface="宋体" panose="02010600030101010101" pitchFamily="2" charset="-122"/>
              </a:rPr>
            </a:br>
            <a:endParaRPr lang="en-US" altLang="zh-CN" sz="1600" b="1">
              <a:solidFill>
                <a:srgbClr val="000000"/>
              </a:solidFill>
              <a:latin typeface="Helvetica" panose="020B0604020202020204" pitchFamily="34" charset="0"/>
              <a:ea typeface="宋体" panose="02010600030101010101" pitchFamily="2" charset="-122"/>
            </a:endParaRPr>
          </a:p>
        </p:txBody>
      </p:sp>
      <p:sp>
        <p:nvSpPr>
          <p:cNvPr id="26705" name="Freeform 81">
            <a:extLst>
              <a:ext uri="{FF2B5EF4-FFF2-40B4-BE49-F238E27FC236}">
                <a16:creationId xmlns:a16="http://schemas.microsoft.com/office/drawing/2014/main" id="{31A6DD84-71A3-435F-BB3C-FECD61C2A2C0}"/>
              </a:ext>
            </a:extLst>
          </p:cNvPr>
          <p:cNvSpPr>
            <a:spLocks/>
          </p:cNvSpPr>
          <p:nvPr/>
        </p:nvSpPr>
        <p:spPr bwMode="auto">
          <a:xfrm>
            <a:off x="2038350" y="2247900"/>
            <a:ext cx="552450" cy="409575"/>
          </a:xfrm>
          <a:custGeom>
            <a:avLst/>
            <a:gdLst>
              <a:gd name="T0" fmla="*/ 0 w 348"/>
              <a:gd name="T1" fmla="*/ 258 h 258"/>
              <a:gd name="T2" fmla="*/ 0 w 348"/>
              <a:gd name="T3" fmla="*/ 0 h 258"/>
              <a:gd name="T4" fmla="*/ 348 w 348"/>
              <a:gd name="T5" fmla="*/ 0 h 258"/>
            </a:gdLst>
            <a:ahLst/>
            <a:cxnLst>
              <a:cxn ang="0">
                <a:pos x="T0" y="T1"/>
              </a:cxn>
              <a:cxn ang="0">
                <a:pos x="T2" y="T3"/>
              </a:cxn>
              <a:cxn ang="0">
                <a:pos x="T4" y="T5"/>
              </a:cxn>
            </a:cxnLst>
            <a:rect l="0" t="0" r="r" b="b"/>
            <a:pathLst>
              <a:path w="348" h="258">
                <a:moveTo>
                  <a:pt x="0" y="258"/>
                </a:moveTo>
                <a:lnTo>
                  <a:pt x="0" y="0"/>
                </a:lnTo>
                <a:lnTo>
                  <a:pt x="348" y="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6706" name="AutoShape 82">
            <a:extLst>
              <a:ext uri="{FF2B5EF4-FFF2-40B4-BE49-F238E27FC236}">
                <a16:creationId xmlns:a16="http://schemas.microsoft.com/office/drawing/2014/main" id="{02E87633-D19E-45B7-B1F2-10B97E73A021}"/>
              </a:ext>
            </a:extLst>
          </p:cNvPr>
          <p:cNvSpPr>
            <a:spLocks noChangeArrowheads="1"/>
          </p:cNvSpPr>
          <p:nvPr/>
        </p:nvSpPr>
        <p:spPr bwMode="auto">
          <a:xfrm>
            <a:off x="1411288" y="2633663"/>
            <a:ext cx="1238250" cy="1238250"/>
          </a:xfrm>
          <a:prstGeom prst="diamond">
            <a:avLst/>
          </a:prstGeom>
          <a:solidFill>
            <a:srgbClr val="FFD255"/>
          </a:solidFill>
          <a:ln w="19050">
            <a:solidFill>
              <a:schemeClr val="tx1"/>
            </a:solidFill>
            <a:miter lim="800000"/>
            <a:headEnd type="none" w="sm" len="sm"/>
            <a:tailEnd type="none" w="sm" len="sm"/>
          </a:ln>
          <a:effectLst>
            <a:outerShdw dist="28398" dir="1593903" algn="ctr" rotWithShape="0">
              <a:schemeClr val="tx1"/>
            </a:outerShdw>
          </a:effectLst>
        </p:spPr>
        <p:txBody>
          <a:bodyPr anchor="ctr">
            <a:spAutoFit/>
          </a:bodyPr>
          <a:lstStyle/>
          <a:p>
            <a:endParaRPr lang="zh-CN" altLang="en-US"/>
          </a:p>
        </p:txBody>
      </p:sp>
      <p:sp>
        <p:nvSpPr>
          <p:cNvPr id="26707" name="Rectangle 83">
            <a:extLst>
              <a:ext uri="{FF2B5EF4-FFF2-40B4-BE49-F238E27FC236}">
                <a16:creationId xmlns:a16="http://schemas.microsoft.com/office/drawing/2014/main" id="{309DF30F-3A06-481E-8E4F-56D961673B80}"/>
              </a:ext>
            </a:extLst>
          </p:cNvPr>
          <p:cNvSpPr>
            <a:spLocks noChangeArrowheads="1"/>
          </p:cNvSpPr>
          <p:nvPr/>
        </p:nvSpPr>
        <p:spPr bwMode="auto">
          <a:xfrm>
            <a:off x="1393825" y="2900363"/>
            <a:ext cx="13144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1028700" algn="l"/>
                <a:tab pos="1543050" algn="l"/>
              </a:tabLst>
              <a:defRPr sz="2400">
                <a:solidFill>
                  <a:schemeClr val="tx1"/>
                </a:solidFill>
                <a:latin typeface="Times" panose="02020603050405020304" pitchFamily="18" charset="0"/>
              </a:defRPr>
            </a:lvl1pPr>
            <a:lvl2pPr marL="514350" defTabSz="1028700">
              <a:tabLst>
                <a:tab pos="1028700" algn="l"/>
                <a:tab pos="1543050" algn="l"/>
              </a:tabLst>
              <a:defRPr sz="2400">
                <a:solidFill>
                  <a:schemeClr val="tx1"/>
                </a:solidFill>
                <a:latin typeface="Times" panose="02020603050405020304" pitchFamily="18" charset="0"/>
              </a:defRPr>
            </a:lvl2pPr>
            <a:lvl3pPr marL="1028700" defTabSz="1028700">
              <a:tabLst>
                <a:tab pos="1028700" algn="l"/>
                <a:tab pos="1543050" algn="l"/>
              </a:tabLst>
              <a:defRPr sz="2400">
                <a:solidFill>
                  <a:schemeClr val="tx1"/>
                </a:solidFill>
                <a:latin typeface="Times" panose="02020603050405020304" pitchFamily="18" charset="0"/>
              </a:defRPr>
            </a:lvl3pPr>
            <a:lvl4pPr marL="1543050" defTabSz="1028700">
              <a:tabLst>
                <a:tab pos="1028700" algn="l"/>
                <a:tab pos="1543050" algn="l"/>
              </a:tabLst>
              <a:defRPr sz="2400">
                <a:solidFill>
                  <a:schemeClr val="tx1"/>
                </a:solidFill>
                <a:latin typeface="Times" panose="02020603050405020304" pitchFamily="18" charset="0"/>
              </a:defRPr>
            </a:lvl4pPr>
            <a:lvl5pPr marL="2057400" defTabSz="1028700">
              <a:tabLst>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400" b="1">
                <a:solidFill>
                  <a:srgbClr val="000000"/>
                </a:solidFill>
                <a:latin typeface="Helvetica" panose="020B0604020202020204" pitchFamily="34" charset="0"/>
                <a:ea typeface="宋体" panose="02010600030101010101" pitchFamily="2" charset="-122"/>
              </a:rPr>
              <a:t>Routing</a:t>
            </a:r>
          </a:p>
          <a:p>
            <a:pPr algn="ctr">
              <a:lnSpc>
                <a:spcPts val="1800"/>
              </a:lnSpc>
            </a:pPr>
            <a:r>
              <a:rPr lang="en-US" altLang="zh-CN" sz="1400" b="1">
                <a:solidFill>
                  <a:srgbClr val="000000"/>
                </a:solidFill>
                <a:latin typeface="Helvetica" panose="020B0604020202020204" pitchFamily="34" charset="0"/>
                <a:ea typeface="宋体" panose="02010600030101010101" pitchFamily="2" charset="-122"/>
              </a:rPr>
              <a:t>Table </a:t>
            </a:r>
            <a:br>
              <a:rPr lang="en-US" altLang="zh-CN" sz="1400" b="1">
                <a:solidFill>
                  <a:srgbClr val="000000"/>
                </a:solidFill>
                <a:latin typeface="Helvetica" panose="020B0604020202020204" pitchFamily="34" charset="0"/>
                <a:ea typeface="宋体" panose="02010600030101010101" pitchFamily="2" charset="-122"/>
              </a:rPr>
            </a:br>
            <a:r>
              <a:rPr lang="en-US" altLang="zh-CN" sz="1400" b="1">
                <a:solidFill>
                  <a:srgbClr val="000000"/>
                </a:solidFill>
                <a:latin typeface="Helvetica" panose="020B0604020202020204" pitchFamily="34" charset="0"/>
                <a:ea typeface="宋体" panose="02010600030101010101" pitchFamily="2" charset="-122"/>
              </a:rPr>
              <a:t>Entry</a:t>
            </a:r>
            <a:br>
              <a:rPr lang="en-US" altLang="zh-CN" sz="14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a:t>
            </a:r>
          </a:p>
        </p:txBody>
      </p:sp>
      <p:sp>
        <p:nvSpPr>
          <p:cNvPr id="26709" name="Rectangle 85">
            <a:extLst>
              <a:ext uri="{FF2B5EF4-FFF2-40B4-BE49-F238E27FC236}">
                <a16:creationId xmlns:a16="http://schemas.microsoft.com/office/drawing/2014/main" id="{04F83B8F-82CC-4D72-A414-44E50BD6026A}"/>
              </a:ext>
            </a:extLst>
          </p:cNvPr>
          <p:cNvSpPr>
            <a:spLocks noChangeArrowheads="1"/>
          </p:cNvSpPr>
          <p:nvPr/>
        </p:nvSpPr>
        <p:spPr bwMode="auto">
          <a:xfrm>
            <a:off x="3643313" y="3729038"/>
            <a:ext cx="257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N</a:t>
            </a:r>
          </a:p>
        </p:txBody>
      </p:sp>
      <p:sp>
        <p:nvSpPr>
          <p:cNvPr id="26645" name="Rectangle 21">
            <a:extLst>
              <a:ext uri="{FF2B5EF4-FFF2-40B4-BE49-F238E27FC236}">
                <a16:creationId xmlns:a16="http://schemas.microsoft.com/office/drawing/2014/main" id="{386C9C73-2030-4308-AB1A-2801836B48C4}"/>
              </a:ext>
            </a:extLst>
          </p:cNvPr>
          <p:cNvSpPr>
            <a:spLocks noChangeArrowheads="1"/>
          </p:cNvSpPr>
          <p:nvPr/>
        </p:nvSpPr>
        <p:spPr bwMode="auto">
          <a:xfrm>
            <a:off x="7956550" y="3614738"/>
            <a:ext cx="871538" cy="23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800"/>
              </a:lnSpc>
            </a:pPr>
            <a:r>
              <a:rPr lang="en-US" altLang="zh-CN" sz="1600" b="1">
                <a:solidFill>
                  <a:srgbClr val="000000"/>
                </a:solidFill>
                <a:latin typeface="Helvetica" panose="020B0604020202020204" pitchFamily="34" charset="0"/>
                <a:ea typeface="宋体" panose="02010600030101010101" pitchFamily="2" charset="-122"/>
              </a:rPr>
              <a:t>Packet</a:t>
            </a:r>
          </a:p>
        </p:txBody>
      </p:sp>
      <p:sp>
        <p:nvSpPr>
          <p:cNvPr id="26649" name="Rectangle 25">
            <a:extLst>
              <a:ext uri="{FF2B5EF4-FFF2-40B4-BE49-F238E27FC236}">
                <a16:creationId xmlns:a16="http://schemas.microsoft.com/office/drawing/2014/main" id="{1162D6CE-5808-4C0A-B670-CC2D314C6A7C}"/>
              </a:ext>
            </a:extLst>
          </p:cNvPr>
          <p:cNvSpPr>
            <a:spLocks noChangeArrowheads="1"/>
          </p:cNvSpPr>
          <p:nvPr/>
        </p:nvSpPr>
        <p:spPr bwMode="auto">
          <a:xfrm>
            <a:off x="5811838" y="2763838"/>
            <a:ext cx="1414462"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Test</a:t>
            </a:r>
          </a:p>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Access List</a:t>
            </a:r>
          </a:p>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Statements</a:t>
            </a:r>
          </a:p>
        </p:txBody>
      </p:sp>
      <p:sp>
        <p:nvSpPr>
          <p:cNvPr id="26652" name="Rectangle 28">
            <a:extLst>
              <a:ext uri="{FF2B5EF4-FFF2-40B4-BE49-F238E27FC236}">
                <a16:creationId xmlns:a16="http://schemas.microsoft.com/office/drawing/2014/main" id="{42923847-3087-4DD6-8F5D-DE1C94571C38}"/>
              </a:ext>
            </a:extLst>
          </p:cNvPr>
          <p:cNvSpPr>
            <a:spLocks noChangeArrowheads="1"/>
          </p:cNvSpPr>
          <p:nvPr/>
        </p:nvSpPr>
        <p:spPr bwMode="auto">
          <a:xfrm>
            <a:off x="5907088" y="4175125"/>
            <a:ext cx="13144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Permit</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a:t>
            </a:r>
          </a:p>
        </p:txBody>
      </p:sp>
      <p:sp>
        <p:nvSpPr>
          <p:cNvPr id="26656" name="Rectangle 32">
            <a:extLst>
              <a:ext uri="{FF2B5EF4-FFF2-40B4-BE49-F238E27FC236}">
                <a16:creationId xmlns:a16="http://schemas.microsoft.com/office/drawing/2014/main" id="{FAEE8777-3B6E-4FF3-9B74-CA297B57787C}"/>
              </a:ext>
            </a:extLst>
          </p:cNvPr>
          <p:cNvSpPr>
            <a:spLocks noChangeArrowheads="1"/>
          </p:cNvSpPr>
          <p:nvPr/>
        </p:nvSpPr>
        <p:spPr bwMode="auto">
          <a:xfrm>
            <a:off x="7124700" y="4035425"/>
            <a:ext cx="257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26679" name="Rectangle 55">
            <a:extLst>
              <a:ext uri="{FF2B5EF4-FFF2-40B4-BE49-F238E27FC236}">
                <a16:creationId xmlns:a16="http://schemas.microsoft.com/office/drawing/2014/main" id="{23E104FA-99F8-47CC-98BF-B34928F01FF7}"/>
              </a:ext>
            </a:extLst>
          </p:cNvPr>
          <p:cNvSpPr>
            <a:spLocks noGrp="1" noChangeArrowheads="1"/>
          </p:cNvSpPr>
          <p:nvPr>
            <p:ph type="title"/>
          </p:nvPr>
        </p:nvSpPr>
        <p:spPr>
          <a:xfrm>
            <a:off x="944563" y="236538"/>
            <a:ext cx="7623175" cy="1143000"/>
          </a:xfrm>
        </p:spPr>
        <p:txBody>
          <a:bodyPr/>
          <a:lstStyle/>
          <a:p>
            <a:r>
              <a:rPr lang="zh-CN" altLang="en-US">
                <a:ea typeface="宋体" panose="02010600030101010101" pitchFamily="2" charset="-122"/>
              </a:rPr>
              <a:t>出端口方向上的访问列表</a:t>
            </a:r>
            <a:endParaRPr lang="en-US" altLang="zh-CN">
              <a:ea typeface="宋体" panose="02010600030101010101" pitchFamily="2" charset="-122"/>
            </a:endParaRPr>
          </a:p>
        </p:txBody>
      </p:sp>
      <p:sp>
        <p:nvSpPr>
          <p:cNvPr id="26718" name="Freeform 94">
            <a:extLst>
              <a:ext uri="{FF2B5EF4-FFF2-40B4-BE49-F238E27FC236}">
                <a16:creationId xmlns:a16="http://schemas.microsoft.com/office/drawing/2014/main" id="{FC0E669F-AD28-478A-90BE-654E771E6D7A}"/>
              </a:ext>
            </a:extLst>
          </p:cNvPr>
          <p:cNvSpPr>
            <a:spLocks/>
          </p:cNvSpPr>
          <p:nvPr/>
        </p:nvSpPr>
        <p:spPr bwMode="auto">
          <a:xfrm>
            <a:off x="3114675" y="3133725"/>
            <a:ext cx="2724150" cy="1857375"/>
          </a:xfrm>
          <a:custGeom>
            <a:avLst/>
            <a:gdLst>
              <a:gd name="T0" fmla="*/ 0 w 1716"/>
              <a:gd name="T1" fmla="*/ 936 h 1170"/>
              <a:gd name="T2" fmla="*/ 0 w 1716"/>
              <a:gd name="T3" fmla="*/ 1170 h 1170"/>
              <a:gd name="T4" fmla="*/ 1530 w 1716"/>
              <a:gd name="T5" fmla="*/ 1170 h 1170"/>
              <a:gd name="T6" fmla="*/ 1530 w 1716"/>
              <a:gd name="T7" fmla="*/ 0 h 1170"/>
              <a:gd name="T8" fmla="*/ 1716 w 1716"/>
              <a:gd name="T9" fmla="*/ 6 h 1170"/>
            </a:gdLst>
            <a:ahLst/>
            <a:cxnLst>
              <a:cxn ang="0">
                <a:pos x="T0" y="T1"/>
              </a:cxn>
              <a:cxn ang="0">
                <a:pos x="T2" y="T3"/>
              </a:cxn>
              <a:cxn ang="0">
                <a:pos x="T4" y="T5"/>
              </a:cxn>
              <a:cxn ang="0">
                <a:pos x="T6" y="T7"/>
              </a:cxn>
              <a:cxn ang="0">
                <a:pos x="T8" y="T9"/>
              </a:cxn>
            </a:cxnLst>
            <a:rect l="0" t="0" r="r" b="b"/>
            <a:pathLst>
              <a:path w="1716" h="1170">
                <a:moveTo>
                  <a:pt x="0" y="936"/>
                </a:moveTo>
                <a:lnTo>
                  <a:pt x="0" y="1170"/>
                </a:lnTo>
                <a:lnTo>
                  <a:pt x="1530" y="1170"/>
                </a:lnTo>
                <a:lnTo>
                  <a:pt x="1530" y="0"/>
                </a:lnTo>
                <a:lnTo>
                  <a:pt x="1716" y="6"/>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6708" name="AutoShape 84">
            <a:extLst>
              <a:ext uri="{FF2B5EF4-FFF2-40B4-BE49-F238E27FC236}">
                <a16:creationId xmlns:a16="http://schemas.microsoft.com/office/drawing/2014/main" id="{0E168C99-1F32-4A17-A775-230FAF668A7E}"/>
              </a:ext>
            </a:extLst>
          </p:cNvPr>
          <p:cNvSpPr>
            <a:spLocks noChangeArrowheads="1"/>
          </p:cNvSpPr>
          <p:nvPr/>
        </p:nvSpPr>
        <p:spPr bwMode="auto">
          <a:xfrm>
            <a:off x="2478088" y="3414713"/>
            <a:ext cx="1238250" cy="1238250"/>
          </a:xfrm>
          <a:prstGeom prst="diamond">
            <a:avLst/>
          </a:prstGeom>
          <a:solidFill>
            <a:srgbClr val="FFD255"/>
          </a:solidFill>
          <a:ln w="19050">
            <a:solidFill>
              <a:schemeClr val="tx1"/>
            </a:solidFill>
            <a:miter lim="800000"/>
            <a:headEnd type="none" w="sm" len="sm"/>
            <a:tailEnd type="none" w="sm" len="sm"/>
          </a:ln>
          <a:effectLst>
            <a:outerShdw dist="28398" dir="1593903" algn="ctr" rotWithShape="0">
              <a:schemeClr val="tx1"/>
            </a:outerShdw>
          </a:effectLst>
        </p:spPr>
        <p:txBody>
          <a:bodyPr anchor="ctr">
            <a:spAutoFit/>
          </a:bodyPr>
          <a:lstStyle/>
          <a:p>
            <a:endParaRPr lang="zh-CN" altLang="en-US"/>
          </a:p>
        </p:txBody>
      </p:sp>
      <p:sp>
        <p:nvSpPr>
          <p:cNvPr id="26711" name="Rectangle 87">
            <a:extLst>
              <a:ext uri="{FF2B5EF4-FFF2-40B4-BE49-F238E27FC236}">
                <a16:creationId xmlns:a16="http://schemas.microsoft.com/office/drawing/2014/main" id="{54450A2A-2D57-4EB9-9652-B3FFF891D02D}"/>
              </a:ext>
            </a:extLst>
          </p:cNvPr>
          <p:cNvSpPr>
            <a:spLocks noChangeArrowheads="1"/>
          </p:cNvSpPr>
          <p:nvPr/>
        </p:nvSpPr>
        <p:spPr bwMode="auto">
          <a:xfrm>
            <a:off x="2713038" y="3783013"/>
            <a:ext cx="796925"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Access</a:t>
            </a:r>
          </a:p>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List</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a:t>
            </a:r>
          </a:p>
        </p:txBody>
      </p:sp>
      <p:sp>
        <p:nvSpPr>
          <p:cNvPr id="26719" name="Freeform 95">
            <a:extLst>
              <a:ext uri="{FF2B5EF4-FFF2-40B4-BE49-F238E27FC236}">
                <a16:creationId xmlns:a16="http://schemas.microsoft.com/office/drawing/2014/main" id="{B6ACD46F-7BD3-4D12-BE19-B244EE4369B2}"/>
              </a:ext>
            </a:extLst>
          </p:cNvPr>
          <p:cNvSpPr>
            <a:spLocks/>
          </p:cNvSpPr>
          <p:nvPr/>
        </p:nvSpPr>
        <p:spPr bwMode="auto">
          <a:xfrm>
            <a:off x="7153275" y="3552825"/>
            <a:ext cx="962025" cy="762000"/>
          </a:xfrm>
          <a:custGeom>
            <a:avLst/>
            <a:gdLst>
              <a:gd name="T0" fmla="*/ 0 w 606"/>
              <a:gd name="T1" fmla="*/ 480 h 480"/>
              <a:gd name="T2" fmla="*/ 372 w 606"/>
              <a:gd name="T3" fmla="*/ 480 h 480"/>
              <a:gd name="T4" fmla="*/ 372 w 606"/>
              <a:gd name="T5" fmla="*/ 0 h 480"/>
              <a:gd name="T6" fmla="*/ 606 w 606"/>
              <a:gd name="T7" fmla="*/ 0 h 480"/>
            </a:gdLst>
            <a:ahLst/>
            <a:cxnLst>
              <a:cxn ang="0">
                <a:pos x="T0" y="T1"/>
              </a:cxn>
              <a:cxn ang="0">
                <a:pos x="T2" y="T3"/>
              </a:cxn>
              <a:cxn ang="0">
                <a:pos x="T4" y="T5"/>
              </a:cxn>
              <a:cxn ang="0">
                <a:pos x="T6" y="T7"/>
              </a:cxn>
            </a:cxnLst>
            <a:rect l="0" t="0" r="r" b="b"/>
            <a:pathLst>
              <a:path w="606" h="480">
                <a:moveTo>
                  <a:pt x="0" y="480"/>
                </a:moveTo>
                <a:lnTo>
                  <a:pt x="372" y="480"/>
                </a:lnTo>
                <a:lnTo>
                  <a:pt x="372" y="0"/>
                </a:lnTo>
                <a:lnTo>
                  <a:pt x="606" y="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6720" name="Rectangle 96">
            <a:extLst>
              <a:ext uri="{FF2B5EF4-FFF2-40B4-BE49-F238E27FC236}">
                <a16:creationId xmlns:a16="http://schemas.microsoft.com/office/drawing/2014/main" id="{E15F6229-DF0D-4129-98E5-FD06ED1C32D3}"/>
              </a:ext>
            </a:extLst>
          </p:cNvPr>
          <p:cNvSpPr>
            <a:spLocks noChangeArrowheads="1"/>
          </p:cNvSpPr>
          <p:nvPr/>
        </p:nvSpPr>
        <p:spPr bwMode="auto">
          <a:xfrm>
            <a:off x="3179763" y="4600575"/>
            <a:ext cx="257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26721" name="Text Box 97">
            <a:extLst>
              <a:ext uri="{FF2B5EF4-FFF2-40B4-BE49-F238E27FC236}">
                <a16:creationId xmlns:a16="http://schemas.microsoft.com/office/drawing/2014/main" id="{7857714E-BA48-4279-8C1F-A55801B790FB}"/>
              </a:ext>
            </a:extLst>
          </p:cNvPr>
          <p:cNvSpPr txBox="1">
            <a:spLocks noChangeArrowheads="1"/>
          </p:cNvSpPr>
          <p:nvPr/>
        </p:nvSpPr>
        <p:spPr bwMode="auto">
          <a:xfrm>
            <a:off x="7937500" y="2060575"/>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spcBef>
                <a:spcPct val="50000"/>
              </a:spcBef>
            </a:pPr>
            <a:r>
              <a:rPr lang="en-US" altLang="zh-CN" sz="1600" b="1">
                <a:solidFill>
                  <a:schemeClr val="tx1"/>
                </a:solidFill>
                <a:ea typeface="宋体" panose="02010600030101010101" pitchFamily="2" charset="-122"/>
              </a:rPr>
              <a:t>S0</a:t>
            </a:r>
          </a:p>
        </p:txBody>
      </p:sp>
      <p:sp>
        <p:nvSpPr>
          <p:cNvPr id="26722" name="Text Box 98">
            <a:extLst>
              <a:ext uri="{FF2B5EF4-FFF2-40B4-BE49-F238E27FC236}">
                <a16:creationId xmlns:a16="http://schemas.microsoft.com/office/drawing/2014/main" id="{67814070-BF63-4A8A-AEC5-D3698949FEE4}"/>
              </a:ext>
            </a:extLst>
          </p:cNvPr>
          <p:cNvSpPr txBox="1">
            <a:spLocks noChangeArrowheads="1"/>
          </p:cNvSpPr>
          <p:nvPr/>
        </p:nvSpPr>
        <p:spPr bwMode="auto">
          <a:xfrm>
            <a:off x="7880350" y="3165475"/>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spcBef>
                <a:spcPct val="50000"/>
              </a:spcBef>
            </a:pPr>
            <a:r>
              <a:rPr lang="en-US" altLang="zh-CN" sz="1600" b="1">
                <a:solidFill>
                  <a:schemeClr val="tx1"/>
                </a:solidFill>
                <a:ea typeface="宋体" panose="02010600030101010101" pitchFamily="2" charset="-122"/>
              </a:rPr>
              <a:t>E0</a:t>
            </a:r>
          </a:p>
        </p:txBody>
      </p:sp>
      <p:sp>
        <p:nvSpPr>
          <p:cNvPr id="26723" name="Rectangle 99">
            <a:extLst>
              <a:ext uri="{FF2B5EF4-FFF2-40B4-BE49-F238E27FC236}">
                <a16:creationId xmlns:a16="http://schemas.microsoft.com/office/drawing/2014/main" id="{636DBC65-66F8-48A9-B09E-7D250DC3CA78}"/>
              </a:ext>
            </a:extLst>
          </p:cNvPr>
          <p:cNvSpPr>
            <a:spLocks noChangeArrowheads="1"/>
          </p:cNvSpPr>
          <p:nvPr/>
        </p:nvSpPr>
        <p:spPr bwMode="auto">
          <a:xfrm>
            <a:off x="66675" y="2297113"/>
            <a:ext cx="10572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r">
              <a:lnSpc>
                <a:spcPts val="1800"/>
              </a:lnSpc>
            </a:pPr>
            <a:r>
              <a:rPr lang="en-US" altLang="zh-CN" sz="1600" b="1">
                <a:solidFill>
                  <a:srgbClr val="000000"/>
                </a:solidFill>
                <a:latin typeface="Helvetica" panose="020B0604020202020204" pitchFamily="34" charset="0"/>
                <a:ea typeface="宋体" panose="02010600030101010101" pitchFamily="2" charset="-122"/>
              </a:rPr>
              <a:t>Inbound</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Interface</a:t>
            </a:r>
          </a:p>
          <a:p>
            <a:pPr algn="r">
              <a:lnSpc>
                <a:spcPts val="1800"/>
              </a:lnSpc>
            </a:pPr>
            <a:r>
              <a:rPr lang="en-US" altLang="zh-CN" sz="1600" b="1">
                <a:solidFill>
                  <a:srgbClr val="000000"/>
                </a:solidFill>
                <a:latin typeface="Helvetica" panose="020B0604020202020204" pitchFamily="34" charset="0"/>
                <a:ea typeface="宋体" panose="02010600030101010101" pitchFamily="2" charset="-122"/>
              </a:rPr>
              <a:t>Packets</a:t>
            </a:r>
          </a:p>
          <a:p>
            <a:pPr algn="r">
              <a:lnSpc>
                <a:spcPts val="1800"/>
              </a:lnSpc>
            </a:pPr>
            <a:endParaRPr lang="zh-CN" altLang="en-US" sz="1600" b="1">
              <a:solidFill>
                <a:srgbClr val="000000"/>
              </a:solidFill>
              <a:latin typeface="Helvetica" panose="020B0604020202020204" pitchFamily="34" charset="0"/>
              <a:ea typeface="宋体" panose="0201060003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24" name="Rectangle 52">
            <a:extLst>
              <a:ext uri="{FF2B5EF4-FFF2-40B4-BE49-F238E27FC236}">
                <a16:creationId xmlns:a16="http://schemas.microsoft.com/office/drawing/2014/main" id="{8576FB6F-E941-44D5-A4F3-D299AD34DA57}"/>
              </a:ext>
            </a:extLst>
          </p:cNvPr>
          <p:cNvSpPr>
            <a:spLocks noChangeArrowheads="1"/>
          </p:cNvSpPr>
          <p:nvPr/>
        </p:nvSpPr>
        <p:spPr bwMode="auto">
          <a:xfrm>
            <a:off x="5022850" y="5675313"/>
            <a:ext cx="1585913"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800"/>
              </a:lnSpc>
            </a:pPr>
            <a:r>
              <a:rPr lang="en-US" altLang="zh-CN" sz="1600" b="1">
                <a:solidFill>
                  <a:srgbClr val="000000"/>
                </a:solidFill>
                <a:latin typeface="Helvetica" panose="020B0604020202020204" pitchFamily="34" charset="0"/>
                <a:ea typeface="宋体" panose="02010600030101010101" pitchFamily="2" charset="-122"/>
              </a:rPr>
              <a:t>Notify Sender</a:t>
            </a:r>
          </a:p>
        </p:txBody>
      </p:sp>
      <p:sp>
        <p:nvSpPr>
          <p:cNvPr id="28732" name="Rectangle 60">
            <a:extLst>
              <a:ext uri="{FF2B5EF4-FFF2-40B4-BE49-F238E27FC236}">
                <a16:creationId xmlns:a16="http://schemas.microsoft.com/office/drawing/2014/main" id="{790C7DA8-0689-439B-93B6-B44428C85013}"/>
              </a:ext>
            </a:extLst>
          </p:cNvPr>
          <p:cNvSpPr>
            <a:spLocks noGrp="1" noChangeArrowheads="1"/>
          </p:cNvSpPr>
          <p:nvPr>
            <p:ph type="title"/>
          </p:nvPr>
        </p:nvSpPr>
        <p:spPr>
          <a:xfrm>
            <a:off x="1096963" y="261938"/>
            <a:ext cx="7623175" cy="1143000"/>
          </a:xfrm>
        </p:spPr>
        <p:txBody>
          <a:bodyPr/>
          <a:lstStyle/>
          <a:p>
            <a:r>
              <a:rPr lang="zh-CN" altLang="en-US">
                <a:ea typeface="宋体" panose="02010600030101010101" pitchFamily="2" charset="-122"/>
              </a:rPr>
              <a:t>出端口方向上的访问列表</a:t>
            </a:r>
            <a:endParaRPr lang="en-US" altLang="zh-CN">
              <a:ea typeface="宋体" panose="02010600030101010101" pitchFamily="2" charset="-122"/>
            </a:endParaRPr>
          </a:p>
        </p:txBody>
      </p:sp>
      <p:sp>
        <p:nvSpPr>
          <p:cNvPr id="28733" name="Rectangle 61">
            <a:extLst>
              <a:ext uri="{FF2B5EF4-FFF2-40B4-BE49-F238E27FC236}">
                <a16:creationId xmlns:a16="http://schemas.microsoft.com/office/drawing/2014/main" id="{6F62FB69-AD4C-4ADE-A0AF-AE9160464A7F}"/>
              </a:ext>
            </a:extLst>
          </p:cNvPr>
          <p:cNvSpPr>
            <a:spLocks noChangeArrowheads="1"/>
          </p:cNvSpPr>
          <p:nvPr/>
        </p:nvSpPr>
        <p:spPr bwMode="auto">
          <a:xfrm>
            <a:off x="1303338" y="6313488"/>
            <a:ext cx="6918325"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688"/>
              </a:lnSpc>
            </a:pPr>
            <a:r>
              <a:rPr lang="en-US" altLang="zh-CN" sz="1600" b="1">
                <a:solidFill>
                  <a:srgbClr val="000000"/>
                </a:solidFill>
                <a:latin typeface="Helvetica" panose="020B0604020202020204" pitchFamily="34" charset="0"/>
                <a:ea typeface="宋体" panose="02010600030101010101" pitchFamily="2" charset="-122"/>
              </a:rPr>
              <a:t>If no access list statement matches then discard the packet </a:t>
            </a:r>
          </a:p>
        </p:txBody>
      </p:sp>
      <p:sp>
        <p:nvSpPr>
          <p:cNvPr id="28734" name="Rectangle 62">
            <a:extLst>
              <a:ext uri="{FF2B5EF4-FFF2-40B4-BE49-F238E27FC236}">
                <a16:creationId xmlns:a16="http://schemas.microsoft.com/office/drawing/2014/main" id="{5C982547-27C5-42C5-B4BA-486768B9602F}"/>
              </a:ext>
            </a:extLst>
          </p:cNvPr>
          <p:cNvSpPr>
            <a:spLocks noChangeArrowheads="1"/>
          </p:cNvSpPr>
          <p:nvPr/>
        </p:nvSpPr>
        <p:spPr bwMode="auto">
          <a:xfrm>
            <a:off x="1193800" y="1630363"/>
            <a:ext cx="6648450" cy="3924300"/>
          </a:xfrm>
          <a:prstGeom prst="rect">
            <a:avLst/>
          </a:prstGeom>
          <a:solidFill>
            <a:srgbClr val="FFF0C2"/>
          </a:solidFill>
          <a:ln w="12700">
            <a:solidFill>
              <a:srgbClr val="0000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8735" name="Freeform 63">
            <a:extLst>
              <a:ext uri="{FF2B5EF4-FFF2-40B4-BE49-F238E27FC236}">
                <a16:creationId xmlns:a16="http://schemas.microsoft.com/office/drawing/2014/main" id="{5FE714E3-E5DF-4B1F-B1E1-6D1CB16D2679}"/>
              </a:ext>
            </a:extLst>
          </p:cNvPr>
          <p:cNvSpPr>
            <a:spLocks/>
          </p:cNvSpPr>
          <p:nvPr/>
        </p:nvSpPr>
        <p:spPr bwMode="auto">
          <a:xfrm>
            <a:off x="5310188" y="2130425"/>
            <a:ext cx="2411412" cy="2359025"/>
          </a:xfrm>
          <a:custGeom>
            <a:avLst/>
            <a:gdLst>
              <a:gd name="T0" fmla="*/ 0 w 1361"/>
              <a:gd name="T1" fmla="*/ 688 h 1401"/>
              <a:gd name="T2" fmla="*/ 672 w 1361"/>
              <a:gd name="T3" fmla="*/ 0 h 1401"/>
              <a:gd name="T4" fmla="*/ 1360 w 1361"/>
              <a:gd name="T5" fmla="*/ 688 h 1401"/>
              <a:gd name="T6" fmla="*/ 672 w 1361"/>
              <a:gd name="T7" fmla="*/ 1400 h 1401"/>
              <a:gd name="T8" fmla="*/ 0 w 1361"/>
              <a:gd name="T9" fmla="*/ 688 h 1401"/>
            </a:gdLst>
            <a:ahLst/>
            <a:cxnLst>
              <a:cxn ang="0">
                <a:pos x="T0" y="T1"/>
              </a:cxn>
              <a:cxn ang="0">
                <a:pos x="T2" y="T3"/>
              </a:cxn>
              <a:cxn ang="0">
                <a:pos x="T4" y="T5"/>
              </a:cxn>
              <a:cxn ang="0">
                <a:pos x="T6" y="T7"/>
              </a:cxn>
              <a:cxn ang="0">
                <a:pos x="T8" y="T9"/>
              </a:cxn>
            </a:cxnLst>
            <a:rect l="0" t="0" r="r" b="b"/>
            <a:pathLst>
              <a:path w="1361" h="1401">
                <a:moveTo>
                  <a:pt x="0" y="688"/>
                </a:moveTo>
                <a:lnTo>
                  <a:pt x="672" y="0"/>
                </a:lnTo>
                <a:lnTo>
                  <a:pt x="1360" y="688"/>
                </a:lnTo>
                <a:lnTo>
                  <a:pt x="672" y="1400"/>
                </a:lnTo>
                <a:lnTo>
                  <a:pt x="0" y="688"/>
                </a:lnTo>
              </a:path>
            </a:pathLst>
          </a:custGeom>
          <a:solidFill>
            <a:srgbClr val="E7EDED"/>
          </a:solidFill>
          <a:ln w="12700" cap="rnd" cmpd="sng">
            <a:solidFill>
              <a:srgbClr val="000000"/>
            </a:solidFill>
            <a:prstDash val="solid"/>
            <a:round/>
            <a:headEnd/>
            <a:tailEnd/>
          </a:ln>
          <a:effectLst>
            <a:outerShdw dist="35921" dir="2700000" algn="ctr" rotWithShape="0">
              <a:schemeClr val="bg2"/>
            </a:outerShdw>
          </a:effectLst>
        </p:spPr>
        <p:txBody>
          <a:bodyPr/>
          <a:lstStyle/>
          <a:p>
            <a:endParaRPr lang="zh-CN" altLang="en-US"/>
          </a:p>
        </p:txBody>
      </p:sp>
      <p:sp>
        <p:nvSpPr>
          <p:cNvPr id="28736" name="Rectangle 64">
            <a:extLst>
              <a:ext uri="{FF2B5EF4-FFF2-40B4-BE49-F238E27FC236}">
                <a16:creationId xmlns:a16="http://schemas.microsoft.com/office/drawing/2014/main" id="{56CE6071-F7B4-4F0B-814D-A21326A19945}"/>
              </a:ext>
            </a:extLst>
          </p:cNvPr>
          <p:cNvSpPr>
            <a:spLocks noChangeArrowheads="1"/>
          </p:cNvSpPr>
          <p:nvPr/>
        </p:nvSpPr>
        <p:spPr bwMode="auto">
          <a:xfrm>
            <a:off x="5846763" y="2711450"/>
            <a:ext cx="1343025" cy="842963"/>
          </a:xfrm>
          <a:prstGeom prst="rect">
            <a:avLst/>
          </a:prstGeom>
          <a:solidFill>
            <a:srgbClr val="FFDB74"/>
          </a:solidFill>
          <a:ln w="19050">
            <a:solidFill>
              <a:srgbClr val="000000"/>
            </a:solidFill>
            <a:miter lim="800000"/>
            <a:headEnd/>
            <a:tailEnd/>
          </a:ln>
          <a:effectLst>
            <a:outerShdw dist="35921" dir="2700000" algn="ctr" rotWithShape="0">
              <a:schemeClr val="bg2"/>
            </a:outerShdw>
          </a:effec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endParaRPr lang="zh-CN" altLang="en-US" sz="1600" b="1">
              <a:solidFill>
                <a:srgbClr val="000000"/>
              </a:solidFill>
              <a:latin typeface="Helvetica" panose="020B0604020202020204" pitchFamily="34" charset="0"/>
              <a:ea typeface="宋体" panose="02010600030101010101" pitchFamily="2" charset="-122"/>
            </a:endParaRPr>
          </a:p>
        </p:txBody>
      </p:sp>
      <p:sp>
        <p:nvSpPr>
          <p:cNvPr id="28737" name="AutoShape 65">
            <a:extLst>
              <a:ext uri="{FF2B5EF4-FFF2-40B4-BE49-F238E27FC236}">
                <a16:creationId xmlns:a16="http://schemas.microsoft.com/office/drawing/2014/main" id="{4E01B525-D9D4-4036-976C-F52AB9DC95EE}"/>
              </a:ext>
            </a:extLst>
          </p:cNvPr>
          <p:cNvSpPr>
            <a:spLocks noChangeArrowheads="1"/>
          </p:cNvSpPr>
          <p:nvPr/>
        </p:nvSpPr>
        <p:spPr bwMode="auto">
          <a:xfrm>
            <a:off x="5907088" y="3690938"/>
            <a:ext cx="1238250" cy="1238250"/>
          </a:xfrm>
          <a:prstGeom prst="diamond">
            <a:avLst/>
          </a:prstGeom>
          <a:solidFill>
            <a:srgbClr val="FFD255"/>
          </a:solidFill>
          <a:ln w="19050">
            <a:solidFill>
              <a:schemeClr val="tx1"/>
            </a:solidFill>
            <a:miter lim="800000"/>
            <a:headEnd type="none" w="sm" len="sm"/>
            <a:tailEnd type="none" w="sm" len="sm"/>
          </a:ln>
          <a:effectLst>
            <a:outerShdw dist="28398" dir="1593903" algn="ctr" rotWithShape="0">
              <a:schemeClr val="tx1"/>
            </a:outerShdw>
          </a:effectLst>
        </p:spPr>
        <p:txBody>
          <a:bodyPr anchor="ctr">
            <a:spAutoFit/>
          </a:bodyPr>
          <a:lstStyle/>
          <a:p>
            <a:endParaRPr lang="zh-CN" altLang="en-US"/>
          </a:p>
        </p:txBody>
      </p:sp>
      <p:sp>
        <p:nvSpPr>
          <p:cNvPr id="28738" name="Rectangle 66">
            <a:extLst>
              <a:ext uri="{FF2B5EF4-FFF2-40B4-BE49-F238E27FC236}">
                <a16:creationId xmlns:a16="http://schemas.microsoft.com/office/drawing/2014/main" id="{5CEFDB8E-6E76-404B-8DCF-054131FBD188}"/>
              </a:ext>
            </a:extLst>
          </p:cNvPr>
          <p:cNvSpPr>
            <a:spLocks noChangeArrowheads="1"/>
          </p:cNvSpPr>
          <p:nvPr/>
        </p:nvSpPr>
        <p:spPr bwMode="auto">
          <a:xfrm>
            <a:off x="1336675" y="1816100"/>
            <a:ext cx="3757613" cy="3005138"/>
          </a:xfrm>
          <a:prstGeom prst="rect">
            <a:avLst/>
          </a:prstGeom>
          <a:solidFill>
            <a:srgbClr val="E7EDED"/>
          </a:solidFill>
          <a:ln w="12700">
            <a:solidFill>
              <a:srgbClr val="000000"/>
            </a:solidFill>
            <a:miter lim="800000"/>
            <a:headEnd/>
            <a:tailEnd/>
          </a:ln>
          <a:effectLst>
            <a:outerShdw dist="35921" dir="2700000" algn="ctr" rotWithShape="0">
              <a:schemeClr val="bg2"/>
            </a:outerShdw>
          </a:effectLst>
        </p:spPr>
        <p:txBody>
          <a:bodyPr wrap="none" anchor="ctr"/>
          <a:lstStyle/>
          <a:p>
            <a:endParaRPr lang="zh-CN" altLang="en-US"/>
          </a:p>
        </p:txBody>
      </p:sp>
      <p:grpSp>
        <p:nvGrpSpPr>
          <p:cNvPr id="28739" name="Group 67">
            <a:extLst>
              <a:ext uri="{FF2B5EF4-FFF2-40B4-BE49-F238E27FC236}">
                <a16:creationId xmlns:a16="http://schemas.microsoft.com/office/drawing/2014/main" id="{93A3D42E-DE3E-4618-966A-45037D4DAC41}"/>
              </a:ext>
            </a:extLst>
          </p:cNvPr>
          <p:cNvGrpSpPr>
            <a:grpSpLocks/>
          </p:cNvGrpSpPr>
          <p:nvPr/>
        </p:nvGrpSpPr>
        <p:grpSpPr bwMode="auto">
          <a:xfrm>
            <a:off x="4373563" y="5591175"/>
            <a:ext cx="498475" cy="655638"/>
            <a:chOff x="2449" y="3003"/>
            <a:chExt cx="279" cy="367"/>
          </a:xfrm>
        </p:grpSpPr>
        <p:sp>
          <p:nvSpPr>
            <p:cNvPr id="28740" name="Oval 68">
              <a:extLst>
                <a:ext uri="{FF2B5EF4-FFF2-40B4-BE49-F238E27FC236}">
                  <a16:creationId xmlns:a16="http://schemas.microsoft.com/office/drawing/2014/main" id="{F22FB15B-AD66-411E-A828-B03F65C0F953}"/>
                </a:ext>
              </a:extLst>
            </p:cNvPr>
            <p:cNvSpPr>
              <a:spLocks noChangeArrowheads="1"/>
            </p:cNvSpPr>
            <p:nvPr/>
          </p:nvSpPr>
          <p:spPr bwMode="auto">
            <a:xfrm>
              <a:off x="2488" y="3319"/>
              <a:ext cx="200" cy="51"/>
            </a:xfrm>
            <a:prstGeom prst="ellipse">
              <a:avLst/>
            </a:prstGeom>
            <a:solidFill>
              <a:srgbClr val="B3712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1" name="Freeform 69">
              <a:extLst>
                <a:ext uri="{FF2B5EF4-FFF2-40B4-BE49-F238E27FC236}">
                  <a16:creationId xmlns:a16="http://schemas.microsoft.com/office/drawing/2014/main" id="{E1154273-FC18-4203-8635-F8404EADE259}"/>
                </a:ext>
              </a:extLst>
            </p:cNvPr>
            <p:cNvSpPr>
              <a:spLocks/>
            </p:cNvSpPr>
            <p:nvPr/>
          </p:nvSpPr>
          <p:spPr bwMode="auto">
            <a:xfrm>
              <a:off x="2456" y="3154"/>
              <a:ext cx="265" cy="188"/>
            </a:xfrm>
            <a:custGeom>
              <a:avLst/>
              <a:gdLst>
                <a:gd name="T0" fmla="*/ 0 w 265"/>
                <a:gd name="T1" fmla="*/ 0 h 188"/>
                <a:gd name="T2" fmla="*/ 24 w 265"/>
                <a:gd name="T3" fmla="*/ 187 h 188"/>
                <a:gd name="T4" fmla="*/ 232 w 265"/>
                <a:gd name="T5" fmla="*/ 187 h 188"/>
                <a:gd name="T6" fmla="*/ 264 w 265"/>
                <a:gd name="T7" fmla="*/ 7 h 188"/>
              </a:gdLst>
              <a:ahLst/>
              <a:cxnLst>
                <a:cxn ang="0">
                  <a:pos x="T0" y="T1"/>
                </a:cxn>
                <a:cxn ang="0">
                  <a:pos x="T2" y="T3"/>
                </a:cxn>
                <a:cxn ang="0">
                  <a:pos x="T4" y="T5"/>
                </a:cxn>
                <a:cxn ang="0">
                  <a:pos x="T6" y="T7"/>
                </a:cxn>
              </a:cxnLst>
              <a:rect l="0" t="0" r="r" b="b"/>
              <a:pathLst>
                <a:path w="265" h="188">
                  <a:moveTo>
                    <a:pt x="0" y="0"/>
                  </a:moveTo>
                  <a:lnTo>
                    <a:pt x="24" y="187"/>
                  </a:lnTo>
                  <a:lnTo>
                    <a:pt x="232" y="187"/>
                  </a:lnTo>
                  <a:lnTo>
                    <a:pt x="264" y="7"/>
                  </a:lnTo>
                </a:path>
              </a:pathLst>
            </a:custGeom>
            <a:solidFill>
              <a:srgbClr val="B3712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742" name="Oval 70">
              <a:extLst>
                <a:ext uri="{FF2B5EF4-FFF2-40B4-BE49-F238E27FC236}">
                  <a16:creationId xmlns:a16="http://schemas.microsoft.com/office/drawing/2014/main" id="{08AAA50A-09D4-4680-8B70-34DA8393E08F}"/>
                </a:ext>
              </a:extLst>
            </p:cNvPr>
            <p:cNvSpPr>
              <a:spLocks noChangeArrowheads="1"/>
            </p:cNvSpPr>
            <p:nvPr/>
          </p:nvSpPr>
          <p:spPr bwMode="auto">
            <a:xfrm>
              <a:off x="2456" y="3132"/>
              <a:ext cx="264" cy="50"/>
            </a:xfrm>
            <a:prstGeom prst="ellipse">
              <a:avLst/>
            </a:prstGeom>
            <a:solidFill>
              <a:srgbClr val="6B441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743" name="Group 71">
              <a:extLst>
                <a:ext uri="{FF2B5EF4-FFF2-40B4-BE49-F238E27FC236}">
                  <a16:creationId xmlns:a16="http://schemas.microsoft.com/office/drawing/2014/main" id="{998713AB-0EA9-4D67-A942-D8ECFA4DB11A}"/>
                </a:ext>
              </a:extLst>
            </p:cNvPr>
            <p:cNvGrpSpPr>
              <a:grpSpLocks/>
            </p:cNvGrpSpPr>
            <p:nvPr/>
          </p:nvGrpSpPr>
          <p:grpSpPr bwMode="auto">
            <a:xfrm>
              <a:off x="2449" y="3003"/>
              <a:ext cx="279" cy="170"/>
              <a:chOff x="2449" y="3003"/>
              <a:chExt cx="279" cy="170"/>
            </a:xfrm>
          </p:grpSpPr>
          <p:sp>
            <p:nvSpPr>
              <p:cNvPr id="28744" name="Arc 72">
                <a:extLst>
                  <a:ext uri="{FF2B5EF4-FFF2-40B4-BE49-F238E27FC236}">
                    <a16:creationId xmlns:a16="http://schemas.microsoft.com/office/drawing/2014/main" id="{CB371C13-0F77-4E13-B54C-8FF0F3B97283}"/>
                  </a:ext>
                </a:extLst>
              </p:cNvPr>
              <p:cNvSpPr>
                <a:spLocks/>
              </p:cNvSpPr>
              <p:nvPr/>
            </p:nvSpPr>
            <p:spPr bwMode="auto">
              <a:xfrm>
                <a:off x="2449" y="3003"/>
                <a:ext cx="148" cy="163"/>
              </a:xfrm>
              <a:custGeom>
                <a:avLst/>
                <a:gdLst>
                  <a:gd name="G0" fmla="+- 21600 0 0"/>
                  <a:gd name="G1" fmla="+- 21600 0 0"/>
                  <a:gd name="G2" fmla="+- 21600 0 0"/>
                  <a:gd name="T0" fmla="*/ 0 w 21600"/>
                  <a:gd name="T1" fmla="*/ 21467 h 21600"/>
                  <a:gd name="T2" fmla="*/ 2145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467"/>
                    </a:moveTo>
                    <a:cubicBezTo>
                      <a:pt x="73" y="9646"/>
                      <a:pt x="9634" y="79"/>
                      <a:pt x="21455" y="0"/>
                    </a:cubicBezTo>
                  </a:path>
                  <a:path w="21600" h="21600" stroke="0" extrusionOk="0">
                    <a:moveTo>
                      <a:pt x="0" y="21467"/>
                    </a:moveTo>
                    <a:cubicBezTo>
                      <a:pt x="73" y="9646"/>
                      <a:pt x="9634" y="79"/>
                      <a:pt x="21455" y="0"/>
                    </a:cubicBezTo>
                    <a:lnTo>
                      <a:pt x="21600" y="21600"/>
                    </a:lnTo>
                    <a:close/>
                  </a:path>
                </a:pathLst>
              </a:custGeom>
              <a:noFill/>
              <a:ln w="76200" cap="rnd">
                <a:solidFill>
                  <a:srgbClr val="B3712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5" name="Arc 73">
                <a:extLst>
                  <a:ext uri="{FF2B5EF4-FFF2-40B4-BE49-F238E27FC236}">
                    <a16:creationId xmlns:a16="http://schemas.microsoft.com/office/drawing/2014/main" id="{34918181-1E2E-4EF9-9230-3586C48D6C96}"/>
                  </a:ext>
                </a:extLst>
              </p:cNvPr>
              <p:cNvSpPr>
                <a:spLocks/>
              </p:cNvSpPr>
              <p:nvPr/>
            </p:nvSpPr>
            <p:spPr bwMode="auto">
              <a:xfrm>
                <a:off x="2588" y="3003"/>
                <a:ext cx="140" cy="170"/>
              </a:xfrm>
              <a:custGeom>
                <a:avLst/>
                <a:gdLst>
                  <a:gd name="G0" fmla="+- 0 0 0"/>
                  <a:gd name="G1" fmla="+- 21600 0 0"/>
                  <a:gd name="G2" fmla="+- 21600 0 0"/>
                  <a:gd name="T0" fmla="*/ 0 w 21600"/>
                  <a:gd name="T1" fmla="*/ 0 h 21600"/>
                  <a:gd name="T2" fmla="*/ 21600 w 21600"/>
                  <a:gd name="T3" fmla="*/ 21473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879" y="0"/>
                      <a:pt x="21529" y="9593"/>
                      <a:pt x="21599" y="21473"/>
                    </a:cubicBezTo>
                  </a:path>
                  <a:path w="21600" h="21600" stroke="0" extrusionOk="0">
                    <a:moveTo>
                      <a:pt x="0" y="0"/>
                    </a:moveTo>
                    <a:cubicBezTo>
                      <a:pt x="11879" y="0"/>
                      <a:pt x="21529" y="9593"/>
                      <a:pt x="21599" y="21473"/>
                    </a:cubicBezTo>
                    <a:lnTo>
                      <a:pt x="0" y="21600"/>
                    </a:lnTo>
                    <a:close/>
                  </a:path>
                </a:pathLst>
              </a:custGeom>
              <a:noFill/>
              <a:ln w="76200" cap="rnd">
                <a:solidFill>
                  <a:srgbClr val="B3712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8747" name="Line 75">
            <a:extLst>
              <a:ext uri="{FF2B5EF4-FFF2-40B4-BE49-F238E27FC236}">
                <a16:creationId xmlns:a16="http://schemas.microsoft.com/office/drawing/2014/main" id="{95B26F1B-73BB-4128-9CDD-A934E109AF14}"/>
              </a:ext>
            </a:extLst>
          </p:cNvPr>
          <p:cNvSpPr>
            <a:spLocks noChangeShapeType="1"/>
          </p:cNvSpPr>
          <p:nvPr/>
        </p:nvSpPr>
        <p:spPr bwMode="auto">
          <a:xfrm>
            <a:off x="642938" y="3067050"/>
            <a:ext cx="714375" cy="0"/>
          </a:xfrm>
          <a:prstGeom prst="line">
            <a:avLst/>
          </a:prstGeom>
          <a:noFill/>
          <a:ln w="381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49" name="Line 77">
            <a:extLst>
              <a:ext uri="{FF2B5EF4-FFF2-40B4-BE49-F238E27FC236}">
                <a16:creationId xmlns:a16="http://schemas.microsoft.com/office/drawing/2014/main" id="{1097641C-8FC6-472D-B081-0E655C16E653}"/>
              </a:ext>
            </a:extLst>
          </p:cNvPr>
          <p:cNvSpPr>
            <a:spLocks noChangeShapeType="1"/>
          </p:cNvSpPr>
          <p:nvPr/>
        </p:nvSpPr>
        <p:spPr bwMode="auto">
          <a:xfrm flipV="1">
            <a:off x="3386138" y="2324100"/>
            <a:ext cx="0" cy="24288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50" name="Rectangle 78">
            <a:extLst>
              <a:ext uri="{FF2B5EF4-FFF2-40B4-BE49-F238E27FC236}">
                <a16:creationId xmlns:a16="http://schemas.microsoft.com/office/drawing/2014/main" id="{8BEECB2A-A77E-4383-9887-44FA0CFDEBE9}"/>
              </a:ext>
            </a:extLst>
          </p:cNvPr>
          <p:cNvSpPr>
            <a:spLocks noChangeArrowheads="1"/>
          </p:cNvSpPr>
          <p:nvPr/>
        </p:nvSpPr>
        <p:spPr bwMode="auto">
          <a:xfrm>
            <a:off x="2082800" y="3852863"/>
            <a:ext cx="257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N</a:t>
            </a:r>
          </a:p>
        </p:txBody>
      </p:sp>
      <p:sp>
        <p:nvSpPr>
          <p:cNvPr id="28751" name="Rectangle 79">
            <a:extLst>
              <a:ext uri="{FF2B5EF4-FFF2-40B4-BE49-F238E27FC236}">
                <a16:creationId xmlns:a16="http://schemas.microsoft.com/office/drawing/2014/main" id="{24487E52-C5D2-42F1-9FDB-BC56B5D62F0C}"/>
              </a:ext>
            </a:extLst>
          </p:cNvPr>
          <p:cNvSpPr>
            <a:spLocks noChangeArrowheads="1"/>
          </p:cNvSpPr>
          <p:nvPr/>
        </p:nvSpPr>
        <p:spPr bwMode="auto">
          <a:xfrm>
            <a:off x="2066925" y="2428875"/>
            <a:ext cx="257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pic>
        <p:nvPicPr>
          <p:cNvPr id="28752" name="Picture 80">
            <a:extLst>
              <a:ext uri="{FF2B5EF4-FFF2-40B4-BE49-F238E27FC236}">
                <a16:creationId xmlns:a16="http://schemas.microsoft.com/office/drawing/2014/main" id="{E9C0491D-C8E8-4768-940B-2EBF2C5DEAF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5254625"/>
            <a:ext cx="92868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753" name="Rectangle 81">
            <a:extLst>
              <a:ext uri="{FF2B5EF4-FFF2-40B4-BE49-F238E27FC236}">
                <a16:creationId xmlns:a16="http://schemas.microsoft.com/office/drawing/2014/main" id="{983D2B03-9727-4C00-B1CD-E292686EEBA3}"/>
              </a:ext>
            </a:extLst>
          </p:cNvPr>
          <p:cNvSpPr>
            <a:spLocks noChangeArrowheads="1"/>
          </p:cNvSpPr>
          <p:nvPr/>
        </p:nvSpPr>
        <p:spPr bwMode="auto">
          <a:xfrm>
            <a:off x="1900238" y="5881688"/>
            <a:ext cx="2498725"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688"/>
              </a:lnSpc>
            </a:pPr>
            <a:r>
              <a:rPr lang="en-US" altLang="zh-CN" sz="1600" b="1">
                <a:solidFill>
                  <a:srgbClr val="000000"/>
                </a:solidFill>
                <a:latin typeface="Helvetica" panose="020B0604020202020204" pitchFamily="34" charset="0"/>
                <a:ea typeface="宋体" panose="02010600030101010101" pitchFamily="2" charset="-122"/>
              </a:rPr>
              <a:t>Packet Discard Bucket</a:t>
            </a:r>
          </a:p>
        </p:txBody>
      </p:sp>
      <p:sp>
        <p:nvSpPr>
          <p:cNvPr id="28754" name="Freeform 82">
            <a:extLst>
              <a:ext uri="{FF2B5EF4-FFF2-40B4-BE49-F238E27FC236}">
                <a16:creationId xmlns:a16="http://schemas.microsoft.com/office/drawing/2014/main" id="{5289B2E6-436A-4623-824C-B35F06545E96}"/>
              </a:ext>
            </a:extLst>
          </p:cNvPr>
          <p:cNvSpPr>
            <a:spLocks/>
          </p:cNvSpPr>
          <p:nvPr/>
        </p:nvSpPr>
        <p:spPr bwMode="auto">
          <a:xfrm>
            <a:off x="2041525" y="3824288"/>
            <a:ext cx="2497138" cy="1905000"/>
          </a:xfrm>
          <a:custGeom>
            <a:avLst/>
            <a:gdLst>
              <a:gd name="T0" fmla="*/ 0 w 1645"/>
              <a:gd name="T1" fmla="*/ 0 h 1200"/>
              <a:gd name="T2" fmla="*/ 0 w 1645"/>
              <a:gd name="T3" fmla="*/ 831 h 1200"/>
              <a:gd name="T4" fmla="*/ 1645 w 1645"/>
              <a:gd name="T5" fmla="*/ 831 h 1200"/>
              <a:gd name="T6" fmla="*/ 1645 w 1645"/>
              <a:gd name="T7" fmla="*/ 1200 h 1200"/>
            </a:gdLst>
            <a:ahLst/>
            <a:cxnLst>
              <a:cxn ang="0">
                <a:pos x="T0" y="T1"/>
              </a:cxn>
              <a:cxn ang="0">
                <a:pos x="T2" y="T3"/>
              </a:cxn>
              <a:cxn ang="0">
                <a:pos x="T4" y="T5"/>
              </a:cxn>
              <a:cxn ang="0">
                <a:pos x="T6" y="T7"/>
              </a:cxn>
            </a:cxnLst>
            <a:rect l="0" t="0" r="r" b="b"/>
            <a:pathLst>
              <a:path w="1645" h="1200">
                <a:moveTo>
                  <a:pt x="0" y="0"/>
                </a:moveTo>
                <a:lnTo>
                  <a:pt x="0" y="831"/>
                </a:lnTo>
                <a:lnTo>
                  <a:pt x="1645" y="831"/>
                </a:lnTo>
                <a:lnTo>
                  <a:pt x="1645" y="120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28755" name="Freeform 83">
            <a:extLst>
              <a:ext uri="{FF2B5EF4-FFF2-40B4-BE49-F238E27FC236}">
                <a16:creationId xmlns:a16="http://schemas.microsoft.com/office/drawing/2014/main" id="{3FF095AE-BDE1-4838-A014-3D99240AF7F9}"/>
              </a:ext>
            </a:extLst>
          </p:cNvPr>
          <p:cNvSpPr>
            <a:spLocks/>
          </p:cNvSpPr>
          <p:nvPr/>
        </p:nvSpPr>
        <p:spPr bwMode="auto">
          <a:xfrm>
            <a:off x="3476625" y="1990725"/>
            <a:ext cx="4705350" cy="2049463"/>
          </a:xfrm>
          <a:custGeom>
            <a:avLst/>
            <a:gdLst>
              <a:gd name="T0" fmla="*/ 0 w 2964"/>
              <a:gd name="T1" fmla="*/ 1291 h 1291"/>
              <a:gd name="T2" fmla="*/ 1122 w 2964"/>
              <a:gd name="T3" fmla="*/ 1290 h 1291"/>
              <a:gd name="T4" fmla="*/ 1122 w 2964"/>
              <a:gd name="T5" fmla="*/ 0 h 1291"/>
              <a:gd name="T6" fmla="*/ 2964 w 2964"/>
              <a:gd name="T7" fmla="*/ 0 h 1291"/>
            </a:gdLst>
            <a:ahLst/>
            <a:cxnLst>
              <a:cxn ang="0">
                <a:pos x="T0" y="T1"/>
              </a:cxn>
              <a:cxn ang="0">
                <a:pos x="T2" y="T3"/>
              </a:cxn>
              <a:cxn ang="0">
                <a:pos x="T4" y="T5"/>
              </a:cxn>
              <a:cxn ang="0">
                <a:pos x="T6" y="T7"/>
              </a:cxn>
            </a:cxnLst>
            <a:rect l="0" t="0" r="r" b="b"/>
            <a:pathLst>
              <a:path w="2964" h="1291">
                <a:moveTo>
                  <a:pt x="0" y="1291"/>
                </a:moveTo>
                <a:lnTo>
                  <a:pt x="1122" y="1290"/>
                </a:lnTo>
                <a:lnTo>
                  <a:pt x="1122" y="0"/>
                </a:lnTo>
                <a:lnTo>
                  <a:pt x="2964" y="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8756" name="Line 84">
            <a:extLst>
              <a:ext uri="{FF2B5EF4-FFF2-40B4-BE49-F238E27FC236}">
                <a16:creationId xmlns:a16="http://schemas.microsoft.com/office/drawing/2014/main" id="{41362689-072C-4025-AFD6-7110D4CD06BC}"/>
              </a:ext>
            </a:extLst>
          </p:cNvPr>
          <p:cNvSpPr>
            <a:spLocks noChangeShapeType="1"/>
          </p:cNvSpPr>
          <p:nvPr/>
        </p:nvSpPr>
        <p:spPr bwMode="auto">
          <a:xfrm>
            <a:off x="3105150" y="2476500"/>
            <a:ext cx="0" cy="93345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8757" name="Rectangle 85">
            <a:extLst>
              <a:ext uri="{FF2B5EF4-FFF2-40B4-BE49-F238E27FC236}">
                <a16:creationId xmlns:a16="http://schemas.microsoft.com/office/drawing/2014/main" id="{0120C101-D9C6-4D8C-983E-B4A80533C498}"/>
              </a:ext>
            </a:extLst>
          </p:cNvPr>
          <p:cNvSpPr>
            <a:spLocks noChangeArrowheads="1"/>
          </p:cNvSpPr>
          <p:nvPr/>
        </p:nvSpPr>
        <p:spPr bwMode="auto">
          <a:xfrm>
            <a:off x="2595563" y="1911350"/>
            <a:ext cx="1000125" cy="842963"/>
          </a:xfrm>
          <a:prstGeom prst="rect">
            <a:avLst/>
          </a:prstGeom>
          <a:solidFill>
            <a:srgbClr val="FFDB74"/>
          </a:solidFill>
          <a:ln w="19050">
            <a:solidFill>
              <a:srgbClr val="000000"/>
            </a:solidFill>
            <a:miter lim="800000"/>
            <a:headEnd/>
            <a:tailEnd/>
          </a:ln>
          <a:effectLst>
            <a:outerShdw dist="35921" dir="2700000" algn="ctr" rotWithShape="0">
              <a:schemeClr val="bg2"/>
            </a:outerShdw>
          </a:effec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endParaRPr lang="zh-CN" altLang="en-US" sz="1600" b="1">
              <a:solidFill>
                <a:srgbClr val="000000"/>
              </a:solidFill>
              <a:latin typeface="Helvetica" panose="020B0604020202020204" pitchFamily="34" charset="0"/>
              <a:ea typeface="宋体" panose="02010600030101010101" pitchFamily="2" charset="-122"/>
            </a:endParaRPr>
          </a:p>
        </p:txBody>
      </p:sp>
      <p:sp>
        <p:nvSpPr>
          <p:cNvPr id="28758" name="Rectangle 86">
            <a:extLst>
              <a:ext uri="{FF2B5EF4-FFF2-40B4-BE49-F238E27FC236}">
                <a16:creationId xmlns:a16="http://schemas.microsoft.com/office/drawing/2014/main" id="{AED0EA42-3E44-4D04-BF2F-FCB5E132035B}"/>
              </a:ext>
            </a:extLst>
          </p:cNvPr>
          <p:cNvSpPr>
            <a:spLocks noChangeArrowheads="1"/>
          </p:cNvSpPr>
          <p:nvPr/>
        </p:nvSpPr>
        <p:spPr bwMode="auto">
          <a:xfrm>
            <a:off x="2605088" y="2044700"/>
            <a:ext cx="1000125" cy="547688"/>
          </a:xfrm>
          <a:prstGeom prst="rect">
            <a:avLst/>
          </a:prstGeom>
          <a:noFill/>
          <a:ln>
            <a:noFill/>
          </a:ln>
          <a:effectLst/>
          <a:extLst>
            <a:ext uri="{909E8E84-426E-40DD-AFC4-6F175D3DCCD1}">
              <a14:hiddenFill xmlns:a14="http://schemas.microsoft.com/office/drawing/2010/main">
                <a:solidFill>
                  <a:srgbClr val="FFDB74"/>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Choose</a:t>
            </a:r>
          </a:p>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Interface</a:t>
            </a:r>
            <a:br>
              <a:rPr lang="en-US" altLang="zh-CN" sz="1600" b="1">
                <a:solidFill>
                  <a:srgbClr val="000000"/>
                </a:solidFill>
                <a:latin typeface="Helvetica" panose="020B0604020202020204" pitchFamily="34" charset="0"/>
                <a:ea typeface="宋体" panose="02010600030101010101" pitchFamily="2" charset="-122"/>
              </a:rPr>
            </a:br>
            <a:endParaRPr lang="en-US" altLang="zh-CN" sz="1600" b="1">
              <a:solidFill>
                <a:srgbClr val="000000"/>
              </a:solidFill>
              <a:latin typeface="Helvetica" panose="020B0604020202020204" pitchFamily="34" charset="0"/>
              <a:ea typeface="宋体" panose="02010600030101010101" pitchFamily="2" charset="-122"/>
            </a:endParaRPr>
          </a:p>
        </p:txBody>
      </p:sp>
      <p:sp>
        <p:nvSpPr>
          <p:cNvPr id="28759" name="Freeform 87">
            <a:extLst>
              <a:ext uri="{FF2B5EF4-FFF2-40B4-BE49-F238E27FC236}">
                <a16:creationId xmlns:a16="http://schemas.microsoft.com/office/drawing/2014/main" id="{0C3C23DA-D906-4754-9DDA-37A2B340E5D7}"/>
              </a:ext>
            </a:extLst>
          </p:cNvPr>
          <p:cNvSpPr>
            <a:spLocks/>
          </p:cNvSpPr>
          <p:nvPr/>
        </p:nvSpPr>
        <p:spPr bwMode="auto">
          <a:xfrm>
            <a:off x="2038350" y="2247900"/>
            <a:ext cx="552450" cy="409575"/>
          </a:xfrm>
          <a:custGeom>
            <a:avLst/>
            <a:gdLst>
              <a:gd name="T0" fmla="*/ 0 w 348"/>
              <a:gd name="T1" fmla="*/ 258 h 258"/>
              <a:gd name="T2" fmla="*/ 0 w 348"/>
              <a:gd name="T3" fmla="*/ 0 h 258"/>
              <a:gd name="T4" fmla="*/ 348 w 348"/>
              <a:gd name="T5" fmla="*/ 0 h 258"/>
            </a:gdLst>
            <a:ahLst/>
            <a:cxnLst>
              <a:cxn ang="0">
                <a:pos x="T0" y="T1"/>
              </a:cxn>
              <a:cxn ang="0">
                <a:pos x="T2" y="T3"/>
              </a:cxn>
              <a:cxn ang="0">
                <a:pos x="T4" y="T5"/>
              </a:cxn>
            </a:cxnLst>
            <a:rect l="0" t="0" r="r" b="b"/>
            <a:pathLst>
              <a:path w="348" h="258">
                <a:moveTo>
                  <a:pt x="0" y="258"/>
                </a:moveTo>
                <a:lnTo>
                  <a:pt x="0" y="0"/>
                </a:lnTo>
                <a:lnTo>
                  <a:pt x="348" y="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8760" name="AutoShape 88">
            <a:extLst>
              <a:ext uri="{FF2B5EF4-FFF2-40B4-BE49-F238E27FC236}">
                <a16:creationId xmlns:a16="http://schemas.microsoft.com/office/drawing/2014/main" id="{62D5C0A2-47E4-4C15-B1F6-71E31FB10268}"/>
              </a:ext>
            </a:extLst>
          </p:cNvPr>
          <p:cNvSpPr>
            <a:spLocks noChangeArrowheads="1"/>
          </p:cNvSpPr>
          <p:nvPr/>
        </p:nvSpPr>
        <p:spPr bwMode="auto">
          <a:xfrm>
            <a:off x="1411288" y="2633663"/>
            <a:ext cx="1238250" cy="1238250"/>
          </a:xfrm>
          <a:prstGeom prst="diamond">
            <a:avLst/>
          </a:prstGeom>
          <a:solidFill>
            <a:srgbClr val="FFD255"/>
          </a:solidFill>
          <a:ln w="19050">
            <a:solidFill>
              <a:schemeClr val="tx1"/>
            </a:solidFill>
            <a:miter lim="800000"/>
            <a:headEnd type="none" w="sm" len="sm"/>
            <a:tailEnd type="none" w="sm" len="sm"/>
          </a:ln>
          <a:effectLst>
            <a:outerShdw dist="28398" dir="1593903" algn="ctr" rotWithShape="0">
              <a:schemeClr val="tx1"/>
            </a:outerShdw>
          </a:effectLst>
        </p:spPr>
        <p:txBody>
          <a:bodyPr anchor="ctr">
            <a:spAutoFit/>
          </a:bodyPr>
          <a:lstStyle/>
          <a:p>
            <a:endParaRPr lang="zh-CN" altLang="en-US"/>
          </a:p>
        </p:txBody>
      </p:sp>
      <p:sp>
        <p:nvSpPr>
          <p:cNvPr id="28761" name="Rectangle 89">
            <a:extLst>
              <a:ext uri="{FF2B5EF4-FFF2-40B4-BE49-F238E27FC236}">
                <a16:creationId xmlns:a16="http://schemas.microsoft.com/office/drawing/2014/main" id="{AF0667F0-D584-44CD-AAFA-6658D7625887}"/>
              </a:ext>
            </a:extLst>
          </p:cNvPr>
          <p:cNvSpPr>
            <a:spLocks noChangeArrowheads="1"/>
          </p:cNvSpPr>
          <p:nvPr/>
        </p:nvSpPr>
        <p:spPr bwMode="auto">
          <a:xfrm>
            <a:off x="1393825" y="2900363"/>
            <a:ext cx="13144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1028700" algn="l"/>
                <a:tab pos="1543050" algn="l"/>
              </a:tabLst>
              <a:defRPr sz="2400">
                <a:solidFill>
                  <a:schemeClr val="tx1"/>
                </a:solidFill>
                <a:latin typeface="Times" panose="02020603050405020304" pitchFamily="18" charset="0"/>
              </a:defRPr>
            </a:lvl1pPr>
            <a:lvl2pPr marL="514350" defTabSz="1028700">
              <a:tabLst>
                <a:tab pos="1028700" algn="l"/>
                <a:tab pos="1543050" algn="l"/>
              </a:tabLst>
              <a:defRPr sz="2400">
                <a:solidFill>
                  <a:schemeClr val="tx1"/>
                </a:solidFill>
                <a:latin typeface="Times" panose="02020603050405020304" pitchFamily="18" charset="0"/>
              </a:defRPr>
            </a:lvl2pPr>
            <a:lvl3pPr marL="1028700" defTabSz="1028700">
              <a:tabLst>
                <a:tab pos="1028700" algn="l"/>
                <a:tab pos="1543050" algn="l"/>
              </a:tabLst>
              <a:defRPr sz="2400">
                <a:solidFill>
                  <a:schemeClr val="tx1"/>
                </a:solidFill>
                <a:latin typeface="Times" panose="02020603050405020304" pitchFamily="18" charset="0"/>
              </a:defRPr>
            </a:lvl3pPr>
            <a:lvl4pPr marL="1543050" defTabSz="1028700">
              <a:tabLst>
                <a:tab pos="1028700" algn="l"/>
                <a:tab pos="1543050" algn="l"/>
              </a:tabLst>
              <a:defRPr sz="2400">
                <a:solidFill>
                  <a:schemeClr val="tx1"/>
                </a:solidFill>
                <a:latin typeface="Times" panose="02020603050405020304" pitchFamily="18" charset="0"/>
              </a:defRPr>
            </a:lvl4pPr>
            <a:lvl5pPr marL="2057400" defTabSz="1028700">
              <a:tabLst>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400" b="1">
                <a:solidFill>
                  <a:srgbClr val="000000"/>
                </a:solidFill>
                <a:latin typeface="Helvetica" panose="020B0604020202020204" pitchFamily="34" charset="0"/>
                <a:ea typeface="宋体" panose="02010600030101010101" pitchFamily="2" charset="-122"/>
              </a:rPr>
              <a:t>Routing</a:t>
            </a:r>
          </a:p>
          <a:p>
            <a:pPr algn="ctr">
              <a:lnSpc>
                <a:spcPts val="1800"/>
              </a:lnSpc>
            </a:pPr>
            <a:r>
              <a:rPr lang="en-US" altLang="zh-CN" sz="1400" b="1">
                <a:solidFill>
                  <a:srgbClr val="000000"/>
                </a:solidFill>
                <a:latin typeface="Helvetica" panose="020B0604020202020204" pitchFamily="34" charset="0"/>
                <a:ea typeface="宋体" panose="02010600030101010101" pitchFamily="2" charset="-122"/>
              </a:rPr>
              <a:t>Table </a:t>
            </a:r>
            <a:br>
              <a:rPr lang="en-US" altLang="zh-CN" sz="1400" b="1">
                <a:solidFill>
                  <a:srgbClr val="000000"/>
                </a:solidFill>
                <a:latin typeface="Helvetica" panose="020B0604020202020204" pitchFamily="34" charset="0"/>
                <a:ea typeface="宋体" panose="02010600030101010101" pitchFamily="2" charset="-122"/>
              </a:rPr>
            </a:br>
            <a:r>
              <a:rPr lang="en-US" altLang="zh-CN" sz="1400" b="1">
                <a:solidFill>
                  <a:srgbClr val="000000"/>
                </a:solidFill>
                <a:latin typeface="Helvetica" panose="020B0604020202020204" pitchFamily="34" charset="0"/>
                <a:ea typeface="宋体" panose="02010600030101010101" pitchFamily="2" charset="-122"/>
              </a:rPr>
              <a:t>Entry</a:t>
            </a:r>
            <a:br>
              <a:rPr lang="en-US" altLang="zh-CN" sz="14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a:t>
            </a:r>
          </a:p>
        </p:txBody>
      </p:sp>
      <p:sp>
        <p:nvSpPr>
          <p:cNvPr id="28762" name="Rectangle 90">
            <a:extLst>
              <a:ext uri="{FF2B5EF4-FFF2-40B4-BE49-F238E27FC236}">
                <a16:creationId xmlns:a16="http://schemas.microsoft.com/office/drawing/2014/main" id="{120EEA51-A837-456E-B17F-846644954BD6}"/>
              </a:ext>
            </a:extLst>
          </p:cNvPr>
          <p:cNvSpPr>
            <a:spLocks noChangeArrowheads="1"/>
          </p:cNvSpPr>
          <p:nvPr/>
        </p:nvSpPr>
        <p:spPr bwMode="auto">
          <a:xfrm>
            <a:off x="3643313" y="3729038"/>
            <a:ext cx="257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N</a:t>
            </a:r>
          </a:p>
        </p:txBody>
      </p:sp>
      <p:sp>
        <p:nvSpPr>
          <p:cNvPr id="28763" name="Rectangle 91">
            <a:extLst>
              <a:ext uri="{FF2B5EF4-FFF2-40B4-BE49-F238E27FC236}">
                <a16:creationId xmlns:a16="http://schemas.microsoft.com/office/drawing/2014/main" id="{05A5F586-1245-4411-A6C7-CEC22DAEC953}"/>
              </a:ext>
            </a:extLst>
          </p:cNvPr>
          <p:cNvSpPr>
            <a:spLocks noChangeArrowheads="1"/>
          </p:cNvSpPr>
          <p:nvPr/>
        </p:nvSpPr>
        <p:spPr bwMode="auto">
          <a:xfrm>
            <a:off x="3179763" y="4600575"/>
            <a:ext cx="257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28765" name="Rectangle 93">
            <a:extLst>
              <a:ext uri="{FF2B5EF4-FFF2-40B4-BE49-F238E27FC236}">
                <a16:creationId xmlns:a16="http://schemas.microsoft.com/office/drawing/2014/main" id="{A039A012-21AD-4C10-933B-99DC89F4B5CB}"/>
              </a:ext>
            </a:extLst>
          </p:cNvPr>
          <p:cNvSpPr>
            <a:spLocks noChangeArrowheads="1"/>
          </p:cNvSpPr>
          <p:nvPr/>
        </p:nvSpPr>
        <p:spPr bwMode="auto">
          <a:xfrm>
            <a:off x="5811838" y="2763838"/>
            <a:ext cx="1414462"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Test</a:t>
            </a:r>
          </a:p>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Access List</a:t>
            </a:r>
          </a:p>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Statements</a:t>
            </a:r>
          </a:p>
        </p:txBody>
      </p:sp>
      <p:sp>
        <p:nvSpPr>
          <p:cNvPr id="28766" name="Rectangle 94">
            <a:extLst>
              <a:ext uri="{FF2B5EF4-FFF2-40B4-BE49-F238E27FC236}">
                <a16:creationId xmlns:a16="http://schemas.microsoft.com/office/drawing/2014/main" id="{6F74C36E-98CE-4ADF-9D08-818BD9F6044B}"/>
              </a:ext>
            </a:extLst>
          </p:cNvPr>
          <p:cNvSpPr>
            <a:spLocks noChangeArrowheads="1"/>
          </p:cNvSpPr>
          <p:nvPr/>
        </p:nvSpPr>
        <p:spPr bwMode="auto">
          <a:xfrm>
            <a:off x="5907088" y="4175125"/>
            <a:ext cx="13144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Permit</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a:t>
            </a:r>
          </a:p>
        </p:txBody>
      </p:sp>
      <p:sp>
        <p:nvSpPr>
          <p:cNvPr id="28767" name="Rectangle 95">
            <a:extLst>
              <a:ext uri="{FF2B5EF4-FFF2-40B4-BE49-F238E27FC236}">
                <a16:creationId xmlns:a16="http://schemas.microsoft.com/office/drawing/2014/main" id="{26D5599F-CF24-4DE9-A232-3C20DEA0E0F5}"/>
              </a:ext>
            </a:extLst>
          </p:cNvPr>
          <p:cNvSpPr>
            <a:spLocks noChangeArrowheads="1"/>
          </p:cNvSpPr>
          <p:nvPr/>
        </p:nvSpPr>
        <p:spPr bwMode="auto">
          <a:xfrm>
            <a:off x="7124700" y="4035425"/>
            <a:ext cx="257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28770" name="Freeform 98">
            <a:extLst>
              <a:ext uri="{FF2B5EF4-FFF2-40B4-BE49-F238E27FC236}">
                <a16:creationId xmlns:a16="http://schemas.microsoft.com/office/drawing/2014/main" id="{FDEE00E5-D1A0-4791-B62B-B4C8D7F54809}"/>
              </a:ext>
            </a:extLst>
          </p:cNvPr>
          <p:cNvSpPr>
            <a:spLocks/>
          </p:cNvSpPr>
          <p:nvPr/>
        </p:nvSpPr>
        <p:spPr bwMode="auto">
          <a:xfrm>
            <a:off x="3114675" y="3133725"/>
            <a:ext cx="2724150" cy="1857375"/>
          </a:xfrm>
          <a:custGeom>
            <a:avLst/>
            <a:gdLst>
              <a:gd name="T0" fmla="*/ 0 w 1716"/>
              <a:gd name="T1" fmla="*/ 936 h 1170"/>
              <a:gd name="T2" fmla="*/ 0 w 1716"/>
              <a:gd name="T3" fmla="*/ 1170 h 1170"/>
              <a:gd name="T4" fmla="*/ 1530 w 1716"/>
              <a:gd name="T5" fmla="*/ 1170 h 1170"/>
              <a:gd name="T6" fmla="*/ 1530 w 1716"/>
              <a:gd name="T7" fmla="*/ 0 h 1170"/>
              <a:gd name="T8" fmla="*/ 1716 w 1716"/>
              <a:gd name="T9" fmla="*/ 6 h 1170"/>
            </a:gdLst>
            <a:ahLst/>
            <a:cxnLst>
              <a:cxn ang="0">
                <a:pos x="T0" y="T1"/>
              </a:cxn>
              <a:cxn ang="0">
                <a:pos x="T2" y="T3"/>
              </a:cxn>
              <a:cxn ang="0">
                <a:pos x="T4" y="T5"/>
              </a:cxn>
              <a:cxn ang="0">
                <a:pos x="T6" y="T7"/>
              </a:cxn>
              <a:cxn ang="0">
                <a:pos x="T8" y="T9"/>
              </a:cxn>
            </a:cxnLst>
            <a:rect l="0" t="0" r="r" b="b"/>
            <a:pathLst>
              <a:path w="1716" h="1170">
                <a:moveTo>
                  <a:pt x="0" y="936"/>
                </a:moveTo>
                <a:lnTo>
                  <a:pt x="0" y="1170"/>
                </a:lnTo>
                <a:lnTo>
                  <a:pt x="1530" y="1170"/>
                </a:lnTo>
                <a:lnTo>
                  <a:pt x="1530" y="0"/>
                </a:lnTo>
                <a:lnTo>
                  <a:pt x="1716" y="6"/>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8771" name="AutoShape 99">
            <a:extLst>
              <a:ext uri="{FF2B5EF4-FFF2-40B4-BE49-F238E27FC236}">
                <a16:creationId xmlns:a16="http://schemas.microsoft.com/office/drawing/2014/main" id="{8F0BEE9A-A430-4C60-8A0A-A6EA19831AF9}"/>
              </a:ext>
            </a:extLst>
          </p:cNvPr>
          <p:cNvSpPr>
            <a:spLocks noChangeArrowheads="1"/>
          </p:cNvSpPr>
          <p:nvPr/>
        </p:nvSpPr>
        <p:spPr bwMode="auto">
          <a:xfrm>
            <a:off x="2478088" y="3414713"/>
            <a:ext cx="1238250" cy="1238250"/>
          </a:xfrm>
          <a:prstGeom prst="diamond">
            <a:avLst/>
          </a:prstGeom>
          <a:solidFill>
            <a:srgbClr val="FFD255"/>
          </a:solidFill>
          <a:ln w="19050">
            <a:solidFill>
              <a:schemeClr val="tx1"/>
            </a:solidFill>
            <a:miter lim="800000"/>
            <a:headEnd type="none" w="sm" len="sm"/>
            <a:tailEnd type="none" w="sm" len="sm"/>
          </a:ln>
          <a:effectLst>
            <a:outerShdw dist="28398" dir="1593903" algn="ctr" rotWithShape="0">
              <a:schemeClr val="tx1"/>
            </a:outerShdw>
          </a:effectLst>
        </p:spPr>
        <p:txBody>
          <a:bodyPr anchor="ctr">
            <a:spAutoFit/>
          </a:bodyPr>
          <a:lstStyle/>
          <a:p>
            <a:endParaRPr lang="zh-CN" altLang="en-US"/>
          </a:p>
        </p:txBody>
      </p:sp>
      <p:sp>
        <p:nvSpPr>
          <p:cNvPr id="28772" name="Rectangle 100">
            <a:extLst>
              <a:ext uri="{FF2B5EF4-FFF2-40B4-BE49-F238E27FC236}">
                <a16:creationId xmlns:a16="http://schemas.microsoft.com/office/drawing/2014/main" id="{2D980D45-AD80-40F0-BC66-3B25AEC7DA85}"/>
              </a:ext>
            </a:extLst>
          </p:cNvPr>
          <p:cNvSpPr>
            <a:spLocks noChangeArrowheads="1"/>
          </p:cNvSpPr>
          <p:nvPr/>
        </p:nvSpPr>
        <p:spPr bwMode="auto">
          <a:xfrm>
            <a:off x="2713038" y="3783013"/>
            <a:ext cx="796925"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Access</a:t>
            </a:r>
          </a:p>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List</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a:t>
            </a:r>
          </a:p>
        </p:txBody>
      </p:sp>
      <p:sp>
        <p:nvSpPr>
          <p:cNvPr id="28773" name="Freeform 101">
            <a:extLst>
              <a:ext uri="{FF2B5EF4-FFF2-40B4-BE49-F238E27FC236}">
                <a16:creationId xmlns:a16="http://schemas.microsoft.com/office/drawing/2014/main" id="{7DA7E606-4FDA-44FA-A1E3-92FC23F8AE96}"/>
              </a:ext>
            </a:extLst>
          </p:cNvPr>
          <p:cNvSpPr>
            <a:spLocks/>
          </p:cNvSpPr>
          <p:nvPr/>
        </p:nvSpPr>
        <p:spPr bwMode="auto">
          <a:xfrm>
            <a:off x="7153275" y="3552825"/>
            <a:ext cx="962025" cy="762000"/>
          </a:xfrm>
          <a:custGeom>
            <a:avLst/>
            <a:gdLst>
              <a:gd name="T0" fmla="*/ 0 w 606"/>
              <a:gd name="T1" fmla="*/ 480 h 480"/>
              <a:gd name="T2" fmla="*/ 372 w 606"/>
              <a:gd name="T3" fmla="*/ 480 h 480"/>
              <a:gd name="T4" fmla="*/ 372 w 606"/>
              <a:gd name="T5" fmla="*/ 0 h 480"/>
              <a:gd name="T6" fmla="*/ 606 w 606"/>
              <a:gd name="T7" fmla="*/ 0 h 480"/>
            </a:gdLst>
            <a:ahLst/>
            <a:cxnLst>
              <a:cxn ang="0">
                <a:pos x="T0" y="T1"/>
              </a:cxn>
              <a:cxn ang="0">
                <a:pos x="T2" y="T3"/>
              </a:cxn>
              <a:cxn ang="0">
                <a:pos x="T4" y="T5"/>
              </a:cxn>
              <a:cxn ang="0">
                <a:pos x="T6" y="T7"/>
              </a:cxn>
            </a:cxnLst>
            <a:rect l="0" t="0" r="r" b="b"/>
            <a:pathLst>
              <a:path w="606" h="480">
                <a:moveTo>
                  <a:pt x="0" y="480"/>
                </a:moveTo>
                <a:lnTo>
                  <a:pt x="372" y="480"/>
                </a:lnTo>
                <a:lnTo>
                  <a:pt x="372" y="0"/>
                </a:lnTo>
                <a:lnTo>
                  <a:pt x="606" y="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8774" name="Freeform 102">
            <a:extLst>
              <a:ext uri="{FF2B5EF4-FFF2-40B4-BE49-F238E27FC236}">
                <a16:creationId xmlns:a16="http://schemas.microsoft.com/office/drawing/2014/main" id="{1AD87BC4-7947-4FD1-91F5-4B4CA901E985}"/>
              </a:ext>
            </a:extLst>
          </p:cNvPr>
          <p:cNvSpPr>
            <a:spLocks/>
          </p:cNvSpPr>
          <p:nvPr/>
        </p:nvSpPr>
        <p:spPr bwMode="auto">
          <a:xfrm>
            <a:off x="4695825" y="4933950"/>
            <a:ext cx="1847850" cy="790575"/>
          </a:xfrm>
          <a:custGeom>
            <a:avLst/>
            <a:gdLst>
              <a:gd name="T0" fmla="*/ 1164 w 1164"/>
              <a:gd name="T1" fmla="*/ 0 h 498"/>
              <a:gd name="T2" fmla="*/ 1164 w 1164"/>
              <a:gd name="T3" fmla="*/ 138 h 498"/>
              <a:gd name="T4" fmla="*/ 0 w 1164"/>
              <a:gd name="T5" fmla="*/ 138 h 498"/>
              <a:gd name="T6" fmla="*/ 0 w 1164"/>
              <a:gd name="T7" fmla="*/ 498 h 498"/>
            </a:gdLst>
            <a:ahLst/>
            <a:cxnLst>
              <a:cxn ang="0">
                <a:pos x="T0" y="T1"/>
              </a:cxn>
              <a:cxn ang="0">
                <a:pos x="T2" y="T3"/>
              </a:cxn>
              <a:cxn ang="0">
                <a:pos x="T4" y="T5"/>
              </a:cxn>
              <a:cxn ang="0">
                <a:pos x="T6" y="T7"/>
              </a:cxn>
            </a:cxnLst>
            <a:rect l="0" t="0" r="r" b="b"/>
            <a:pathLst>
              <a:path w="1164" h="498">
                <a:moveTo>
                  <a:pt x="1164" y="0"/>
                </a:moveTo>
                <a:lnTo>
                  <a:pt x="1164" y="138"/>
                </a:lnTo>
                <a:lnTo>
                  <a:pt x="0" y="138"/>
                </a:lnTo>
                <a:lnTo>
                  <a:pt x="0" y="498"/>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28677" name="Rectangle 5">
            <a:extLst>
              <a:ext uri="{FF2B5EF4-FFF2-40B4-BE49-F238E27FC236}">
                <a16:creationId xmlns:a16="http://schemas.microsoft.com/office/drawing/2014/main" id="{6F876CD8-60EC-4839-A845-4543A5F66059}"/>
              </a:ext>
            </a:extLst>
          </p:cNvPr>
          <p:cNvSpPr>
            <a:spLocks noChangeArrowheads="1"/>
          </p:cNvSpPr>
          <p:nvPr/>
        </p:nvSpPr>
        <p:spPr bwMode="auto">
          <a:xfrm>
            <a:off x="4832350" y="5195888"/>
            <a:ext cx="187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Discard Packet</a:t>
            </a:r>
          </a:p>
        </p:txBody>
      </p:sp>
      <p:sp>
        <p:nvSpPr>
          <p:cNvPr id="28775" name="Rectangle 103">
            <a:extLst>
              <a:ext uri="{FF2B5EF4-FFF2-40B4-BE49-F238E27FC236}">
                <a16:creationId xmlns:a16="http://schemas.microsoft.com/office/drawing/2014/main" id="{CB605EE6-4A31-4D8C-A904-AF3BAC99A14D}"/>
              </a:ext>
            </a:extLst>
          </p:cNvPr>
          <p:cNvSpPr>
            <a:spLocks noChangeArrowheads="1"/>
          </p:cNvSpPr>
          <p:nvPr/>
        </p:nvSpPr>
        <p:spPr bwMode="auto">
          <a:xfrm>
            <a:off x="6586538" y="4900613"/>
            <a:ext cx="257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N</a:t>
            </a:r>
          </a:p>
        </p:txBody>
      </p:sp>
      <p:sp>
        <p:nvSpPr>
          <p:cNvPr id="28776" name="Rectangle 104">
            <a:extLst>
              <a:ext uri="{FF2B5EF4-FFF2-40B4-BE49-F238E27FC236}">
                <a16:creationId xmlns:a16="http://schemas.microsoft.com/office/drawing/2014/main" id="{3A8AC960-1B82-4582-BAC5-6DFF1C6F8023}"/>
              </a:ext>
            </a:extLst>
          </p:cNvPr>
          <p:cNvSpPr>
            <a:spLocks noChangeArrowheads="1"/>
          </p:cNvSpPr>
          <p:nvPr/>
        </p:nvSpPr>
        <p:spPr bwMode="auto">
          <a:xfrm>
            <a:off x="7975600" y="2481263"/>
            <a:ext cx="1008063"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800"/>
              </a:lnSpc>
            </a:pPr>
            <a:r>
              <a:rPr lang="en-US" altLang="zh-CN" sz="1600" b="1">
                <a:solidFill>
                  <a:srgbClr val="000000"/>
                </a:solidFill>
                <a:latin typeface="Helvetica" panose="020B0604020202020204" pitchFamily="34" charset="0"/>
                <a:ea typeface="宋体" panose="02010600030101010101" pitchFamily="2" charset="-122"/>
              </a:rPr>
              <a:t>Outbound </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Interfaces</a:t>
            </a:r>
          </a:p>
        </p:txBody>
      </p:sp>
      <p:sp>
        <p:nvSpPr>
          <p:cNvPr id="28777" name="Rectangle 105">
            <a:extLst>
              <a:ext uri="{FF2B5EF4-FFF2-40B4-BE49-F238E27FC236}">
                <a16:creationId xmlns:a16="http://schemas.microsoft.com/office/drawing/2014/main" id="{39AF173E-2BA2-49CE-B909-93DF4E014710}"/>
              </a:ext>
            </a:extLst>
          </p:cNvPr>
          <p:cNvSpPr>
            <a:spLocks noChangeArrowheads="1"/>
          </p:cNvSpPr>
          <p:nvPr/>
        </p:nvSpPr>
        <p:spPr bwMode="auto">
          <a:xfrm>
            <a:off x="7975600" y="1647825"/>
            <a:ext cx="871538" cy="24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800"/>
              </a:lnSpc>
            </a:pPr>
            <a:r>
              <a:rPr lang="en-US" altLang="zh-CN" sz="1600" b="1">
                <a:solidFill>
                  <a:srgbClr val="000000"/>
                </a:solidFill>
                <a:latin typeface="Helvetica" panose="020B0604020202020204" pitchFamily="34" charset="0"/>
                <a:ea typeface="宋体" panose="02010600030101010101" pitchFamily="2" charset="-122"/>
              </a:rPr>
              <a:t>Packet</a:t>
            </a:r>
          </a:p>
        </p:txBody>
      </p:sp>
      <p:sp>
        <p:nvSpPr>
          <p:cNvPr id="28778" name="Rectangle 106">
            <a:extLst>
              <a:ext uri="{FF2B5EF4-FFF2-40B4-BE49-F238E27FC236}">
                <a16:creationId xmlns:a16="http://schemas.microsoft.com/office/drawing/2014/main" id="{6B6002B4-6EAE-4B3F-A473-40159701003C}"/>
              </a:ext>
            </a:extLst>
          </p:cNvPr>
          <p:cNvSpPr>
            <a:spLocks noChangeArrowheads="1"/>
          </p:cNvSpPr>
          <p:nvPr/>
        </p:nvSpPr>
        <p:spPr bwMode="auto">
          <a:xfrm>
            <a:off x="7956550" y="3614738"/>
            <a:ext cx="871538" cy="23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800"/>
              </a:lnSpc>
            </a:pPr>
            <a:r>
              <a:rPr lang="en-US" altLang="zh-CN" sz="1600" b="1">
                <a:solidFill>
                  <a:srgbClr val="000000"/>
                </a:solidFill>
                <a:latin typeface="Helvetica" panose="020B0604020202020204" pitchFamily="34" charset="0"/>
                <a:ea typeface="宋体" panose="02010600030101010101" pitchFamily="2" charset="-122"/>
              </a:rPr>
              <a:t>Packet</a:t>
            </a:r>
          </a:p>
        </p:txBody>
      </p:sp>
      <p:sp>
        <p:nvSpPr>
          <p:cNvPr id="28779" name="Text Box 107">
            <a:extLst>
              <a:ext uri="{FF2B5EF4-FFF2-40B4-BE49-F238E27FC236}">
                <a16:creationId xmlns:a16="http://schemas.microsoft.com/office/drawing/2014/main" id="{3425C582-C36C-4CAA-A0BF-8FA538E8FA70}"/>
              </a:ext>
            </a:extLst>
          </p:cNvPr>
          <p:cNvSpPr txBox="1">
            <a:spLocks noChangeArrowheads="1"/>
          </p:cNvSpPr>
          <p:nvPr/>
        </p:nvSpPr>
        <p:spPr bwMode="auto">
          <a:xfrm>
            <a:off x="7937500" y="2060575"/>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spcBef>
                <a:spcPct val="50000"/>
              </a:spcBef>
            </a:pPr>
            <a:r>
              <a:rPr lang="en-US" altLang="zh-CN" sz="1600" b="1">
                <a:solidFill>
                  <a:schemeClr val="tx1"/>
                </a:solidFill>
                <a:ea typeface="宋体" panose="02010600030101010101" pitchFamily="2" charset="-122"/>
              </a:rPr>
              <a:t>S0</a:t>
            </a:r>
          </a:p>
        </p:txBody>
      </p:sp>
      <p:sp>
        <p:nvSpPr>
          <p:cNvPr id="28780" name="Text Box 108">
            <a:extLst>
              <a:ext uri="{FF2B5EF4-FFF2-40B4-BE49-F238E27FC236}">
                <a16:creationId xmlns:a16="http://schemas.microsoft.com/office/drawing/2014/main" id="{46E20614-32AC-4A24-9004-51AD9F89C892}"/>
              </a:ext>
            </a:extLst>
          </p:cNvPr>
          <p:cNvSpPr txBox="1">
            <a:spLocks noChangeArrowheads="1"/>
          </p:cNvSpPr>
          <p:nvPr/>
        </p:nvSpPr>
        <p:spPr bwMode="auto">
          <a:xfrm>
            <a:off x="7880350" y="3165475"/>
            <a:ext cx="43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spcBef>
                <a:spcPct val="50000"/>
              </a:spcBef>
            </a:pPr>
            <a:r>
              <a:rPr lang="en-US" altLang="zh-CN" sz="1600" b="1">
                <a:solidFill>
                  <a:schemeClr val="tx1"/>
                </a:solidFill>
                <a:ea typeface="宋体" panose="02010600030101010101" pitchFamily="2" charset="-122"/>
              </a:rPr>
              <a:t>E0</a:t>
            </a:r>
          </a:p>
        </p:txBody>
      </p:sp>
      <p:sp>
        <p:nvSpPr>
          <p:cNvPr id="28781" name="Rectangle 109">
            <a:extLst>
              <a:ext uri="{FF2B5EF4-FFF2-40B4-BE49-F238E27FC236}">
                <a16:creationId xmlns:a16="http://schemas.microsoft.com/office/drawing/2014/main" id="{F446A123-8FBB-4B58-B5B8-4E572D0236B0}"/>
              </a:ext>
            </a:extLst>
          </p:cNvPr>
          <p:cNvSpPr>
            <a:spLocks noChangeArrowheads="1"/>
          </p:cNvSpPr>
          <p:nvPr/>
        </p:nvSpPr>
        <p:spPr bwMode="auto">
          <a:xfrm>
            <a:off x="66675" y="2297113"/>
            <a:ext cx="10572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r">
              <a:lnSpc>
                <a:spcPts val="1800"/>
              </a:lnSpc>
            </a:pPr>
            <a:r>
              <a:rPr lang="en-US" altLang="zh-CN" sz="1600" b="1">
                <a:solidFill>
                  <a:srgbClr val="000000"/>
                </a:solidFill>
                <a:latin typeface="Helvetica" panose="020B0604020202020204" pitchFamily="34" charset="0"/>
                <a:ea typeface="宋体" panose="02010600030101010101" pitchFamily="2" charset="-122"/>
              </a:rPr>
              <a:t>Inbound</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Interface</a:t>
            </a:r>
          </a:p>
          <a:p>
            <a:pPr algn="r">
              <a:lnSpc>
                <a:spcPts val="1800"/>
              </a:lnSpc>
            </a:pPr>
            <a:r>
              <a:rPr lang="en-US" altLang="zh-CN" sz="1600" b="1">
                <a:solidFill>
                  <a:srgbClr val="000000"/>
                </a:solidFill>
                <a:latin typeface="Helvetica" panose="020B0604020202020204" pitchFamily="34" charset="0"/>
                <a:ea typeface="宋体" panose="02010600030101010101" pitchFamily="2" charset="-122"/>
              </a:rPr>
              <a:t>Packets</a:t>
            </a:r>
          </a:p>
          <a:p>
            <a:pPr algn="r">
              <a:lnSpc>
                <a:spcPts val="1800"/>
              </a:lnSpc>
            </a:pPr>
            <a:endParaRPr lang="zh-CN" altLang="en-US" sz="1600" b="1">
              <a:solidFill>
                <a:srgbClr val="000000"/>
              </a:solidFill>
              <a:latin typeface="Helvetica" panose="020B0604020202020204" pitchFamily="34" charset="0"/>
              <a:ea typeface="宋体" panose="0201060003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0" name="Rectangle 40">
            <a:extLst>
              <a:ext uri="{FF2B5EF4-FFF2-40B4-BE49-F238E27FC236}">
                <a16:creationId xmlns:a16="http://schemas.microsoft.com/office/drawing/2014/main" id="{2A52122C-B72D-4BB0-8852-63AF2426249D}"/>
              </a:ext>
            </a:extLst>
          </p:cNvPr>
          <p:cNvSpPr>
            <a:spLocks noGrp="1" noChangeArrowheads="1"/>
          </p:cNvSpPr>
          <p:nvPr>
            <p:ph type="title"/>
          </p:nvPr>
        </p:nvSpPr>
        <p:spPr/>
        <p:txBody>
          <a:bodyPr/>
          <a:lstStyle/>
          <a:p>
            <a:r>
              <a:rPr lang="zh-CN" altLang="en-US">
                <a:ea typeface="宋体" panose="02010600030101010101" pitchFamily="2" charset="-122"/>
              </a:rPr>
              <a:t>访问列表的测试：允许和拒绝</a:t>
            </a:r>
          </a:p>
        </p:txBody>
      </p:sp>
      <p:sp>
        <p:nvSpPr>
          <p:cNvPr id="30792" name="Freeform 72">
            <a:extLst>
              <a:ext uri="{FF2B5EF4-FFF2-40B4-BE49-F238E27FC236}">
                <a16:creationId xmlns:a16="http://schemas.microsoft.com/office/drawing/2014/main" id="{C79C49D3-92C6-4DE6-8CB4-3C790B4AB7DA}"/>
              </a:ext>
            </a:extLst>
          </p:cNvPr>
          <p:cNvSpPr>
            <a:spLocks/>
          </p:cNvSpPr>
          <p:nvPr/>
        </p:nvSpPr>
        <p:spPr bwMode="auto">
          <a:xfrm>
            <a:off x="1239838" y="1403350"/>
            <a:ext cx="6788150" cy="5259388"/>
          </a:xfrm>
          <a:custGeom>
            <a:avLst/>
            <a:gdLst>
              <a:gd name="T0" fmla="*/ 0 w 3801"/>
              <a:gd name="T1" fmla="*/ 1457 h 2945"/>
              <a:gd name="T2" fmla="*/ 1888 w 3801"/>
              <a:gd name="T3" fmla="*/ 0 h 2945"/>
              <a:gd name="T4" fmla="*/ 3800 w 3801"/>
              <a:gd name="T5" fmla="*/ 1457 h 2945"/>
              <a:gd name="T6" fmla="*/ 1888 w 3801"/>
              <a:gd name="T7" fmla="*/ 2944 h 2945"/>
              <a:gd name="T8" fmla="*/ 0 w 3801"/>
              <a:gd name="T9" fmla="*/ 1457 h 2945"/>
            </a:gdLst>
            <a:ahLst/>
            <a:cxnLst>
              <a:cxn ang="0">
                <a:pos x="T0" y="T1"/>
              </a:cxn>
              <a:cxn ang="0">
                <a:pos x="T2" y="T3"/>
              </a:cxn>
              <a:cxn ang="0">
                <a:pos x="T4" y="T5"/>
              </a:cxn>
              <a:cxn ang="0">
                <a:pos x="T6" y="T7"/>
              </a:cxn>
              <a:cxn ang="0">
                <a:pos x="T8" y="T9"/>
              </a:cxn>
            </a:cxnLst>
            <a:rect l="0" t="0" r="r" b="b"/>
            <a:pathLst>
              <a:path w="3801" h="2945">
                <a:moveTo>
                  <a:pt x="0" y="1457"/>
                </a:moveTo>
                <a:lnTo>
                  <a:pt x="1888" y="0"/>
                </a:lnTo>
                <a:lnTo>
                  <a:pt x="3800" y="1457"/>
                </a:lnTo>
                <a:lnTo>
                  <a:pt x="1888" y="2944"/>
                </a:lnTo>
                <a:lnTo>
                  <a:pt x="0" y="1457"/>
                </a:lnTo>
              </a:path>
            </a:pathLst>
          </a:custGeom>
          <a:solidFill>
            <a:srgbClr val="E7EDED"/>
          </a:solidFill>
          <a:ln w="12700" cap="rnd" cmpd="sng">
            <a:solidFill>
              <a:srgbClr val="000000"/>
            </a:solidFill>
            <a:prstDash val="solid"/>
            <a:round/>
            <a:headEnd/>
            <a:tailEnd/>
          </a:ln>
          <a:effectLst>
            <a:outerShdw dist="35921" dir="2700000" algn="ctr" rotWithShape="0">
              <a:schemeClr val="bg2"/>
            </a:outerShdw>
          </a:effectLst>
        </p:spPr>
        <p:txBody>
          <a:bodyPr/>
          <a:lstStyle/>
          <a:p>
            <a:endParaRPr lang="zh-CN" altLang="en-US"/>
          </a:p>
        </p:txBody>
      </p:sp>
      <p:sp>
        <p:nvSpPr>
          <p:cNvPr id="30793" name="Line 73">
            <a:extLst>
              <a:ext uri="{FF2B5EF4-FFF2-40B4-BE49-F238E27FC236}">
                <a16:creationId xmlns:a16="http://schemas.microsoft.com/office/drawing/2014/main" id="{A4BDE8A8-F761-4D28-9DBD-DF64DEA77AA1}"/>
              </a:ext>
            </a:extLst>
          </p:cNvPr>
          <p:cNvSpPr>
            <a:spLocks noChangeShapeType="1"/>
          </p:cNvSpPr>
          <p:nvPr/>
        </p:nvSpPr>
        <p:spPr bwMode="auto">
          <a:xfrm>
            <a:off x="1123950" y="1808163"/>
            <a:ext cx="2828925" cy="0"/>
          </a:xfrm>
          <a:prstGeom prst="line">
            <a:avLst/>
          </a:prstGeom>
          <a:noFill/>
          <a:ln w="381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4" name="Rectangle 74">
            <a:extLst>
              <a:ext uri="{FF2B5EF4-FFF2-40B4-BE49-F238E27FC236}">
                <a16:creationId xmlns:a16="http://schemas.microsoft.com/office/drawing/2014/main" id="{52F6A3BD-2230-4318-B196-342C755BD717}"/>
              </a:ext>
            </a:extLst>
          </p:cNvPr>
          <p:cNvSpPr>
            <a:spLocks noChangeArrowheads="1"/>
          </p:cNvSpPr>
          <p:nvPr/>
        </p:nvSpPr>
        <p:spPr bwMode="auto">
          <a:xfrm>
            <a:off x="1089025" y="1989138"/>
            <a:ext cx="258603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800"/>
              </a:lnSpc>
            </a:pPr>
            <a:r>
              <a:rPr lang="en-US" altLang="zh-CN" sz="1600" b="1">
                <a:solidFill>
                  <a:srgbClr val="000000"/>
                </a:solidFill>
                <a:latin typeface="Helvetica" panose="020B0604020202020204" pitchFamily="34" charset="0"/>
                <a:ea typeface="宋体" panose="02010600030101010101" pitchFamily="2" charset="-122"/>
              </a:rPr>
              <a:t>Packets to interfaces</a:t>
            </a:r>
          </a:p>
          <a:p>
            <a:pPr>
              <a:lnSpc>
                <a:spcPts val="1800"/>
              </a:lnSpc>
            </a:pPr>
            <a:r>
              <a:rPr lang="en-US" altLang="zh-CN" sz="1600" b="1">
                <a:solidFill>
                  <a:srgbClr val="000000"/>
                </a:solidFill>
                <a:latin typeface="Helvetica" panose="020B0604020202020204" pitchFamily="34" charset="0"/>
                <a:ea typeface="宋体" panose="02010600030101010101" pitchFamily="2" charset="-122"/>
              </a:rPr>
              <a:t>in the access group</a:t>
            </a:r>
          </a:p>
        </p:txBody>
      </p:sp>
      <p:sp>
        <p:nvSpPr>
          <p:cNvPr id="30795" name="Line 75">
            <a:extLst>
              <a:ext uri="{FF2B5EF4-FFF2-40B4-BE49-F238E27FC236}">
                <a16:creationId xmlns:a16="http://schemas.microsoft.com/office/drawing/2014/main" id="{E06DAB26-7097-469D-AAB8-6468F67FB915}"/>
              </a:ext>
            </a:extLst>
          </p:cNvPr>
          <p:cNvSpPr>
            <a:spLocks noChangeShapeType="1"/>
          </p:cNvSpPr>
          <p:nvPr/>
        </p:nvSpPr>
        <p:spPr bwMode="auto">
          <a:xfrm flipH="1">
            <a:off x="3386138" y="6323013"/>
            <a:ext cx="828675" cy="0"/>
          </a:xfrm>
          <a:prstGeom prst="line">
            <a:avLst/>
          </a:prstGeom>
          <a:noFill/>
          <a:ln w="381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796" name="Group 76">
            <a:extLst>
              <a:ext uri="{FF2B5EF4-FFF2-40B4-BE49-F238E27FC236}">
                <a16:creationId xmlns:a16="http://schemas.microsoft.com/office/drawing/2014/main" id="{458DC741-46BC-4BA5-9BEF-49A6BD05693C}"/>
              </a:ext>
            </a:extLst>
          </p:cNvPr>
          <p:cNvGrpSpPr>
            <a:grpSpLocks/>
          </p:cNvGrpSpPr>
          <p:nvPr/>
        </p:nvGrpSpPr>
        <p:grpSpPr bwMode="auto">
          <a:xfrm>
            <a:off x="2787650" y="5730875"/>
            <a:ext cx="498475" cy="711200"/>
            <a:chOff x="1249" y="3052"/>
            <a:chExt cx="279" cy="399"/>
          </a:xfrm>
        </p:grpSpPr>
        <p:sp>
          <p:nvSpPr>
            <p:cNvPr id="30797" name="Oval 77">
              <a:extLst>
                <a:ext uri="{FF2B5EF4-FFF2-40B4-BE49-F238E27FC236}">
                  <a16:creationId xmlns:a16="http://schemas.microsoft.com/office/drawing/2014/main" id="{FD6DBB2D-1894-4C7E-A443-0C3957F2FE02}"/>
                </a:ext>
              </a:extLst>
            </p:cNvPr>
            <p:cNvSpPr>
              <a:spLocks noChangeArrowheads="1"/>
            </p:cNvSpPr>
            <p:nvPr/>
          </p:nvSpPr>
          <p:spPr bwMode="auto">
            <a:xfrm>
              <a:off x="1288" y="3395"/>
              <a:ext cx="200" cy="56"/>
            </a:xfrm>
            <a:prstGeom prst="ellipse">
              <a:avLst/>
            </a:prstGeom>
            <a:solidFill>
              <a:srgbClr val="B3712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98" name="Freeform 78">
              <a:extLst>
                <a:ext uri="{FF2B5EF4-FFF2-40B4-BE49-F238E27FC236}">
                  <a16:creationId xmlns:a16="http://schemas.microsoft.com/office/drawing/2014/main" id="{157F2781-BFAE-4DF9-934E-894484BF0D92}"/>
                </a:ext>
              </a:extLst>
            </p:cNvPr>
            <p:cNvSpPr>
              <a:spLocks/>
            </p:cNvSpPr>
            <p:nvPr/>
          </p:nvSpPr>
          <p:spPr bwMode="auto">
            <a:xfrm>
              <a:off x="1256" y="3211"/>
              <a:ext cx="265" cy="209"/>
            </a:xfrm>
            <a:custGeom>
              <a:avLst/>
              <a:gdLst>
                <a:gd name="T0" fmla="*/ 0 w 265"/>
                <a:gd name="T1" fmla="*/ 0 h 209"/>
                <a:gd name="T2" fmla="*/ 24 w 265"/>
                <a:gd name="T3" fmla="*/ 208 h 209"/>
                <a:gd name="T4" fmla="*/ 232 w 265"/>
                <a:gd name="T5" fmla="*/ 208 h 209"/>
                <a:gd name="T6" fmla="*/ 264 w 265"/>
                <a:gd name="T7" fmla="*/ 8 h 209"/>
              </a:gdLst>
              <a:ahLst/>
              <a:cxnLst>
                <a:cxn ang="0">
                  <a:pos x="T0" y="T1"/>
                </a:cxn>
                <a:cxn ang="0">
                  <a:pos x="T2" y="T3"/>
                </a:cxn>
                <a:cxn ang="0">
                  <a:pos x="T4" y="T5"/>
                </a:cxn>
                <a:cxn ang="0">
                  <a:pos x="T6" y="T7"/>
                </a:cxn>
              </a:cxnLst>
              <a:rect l="0" t="0" r="r" b="b"/>
              <a:pathLst>
                <a:path w="265" h="209">
                  <a:moveTo>
                    <a:pt x="0" y="0"/>
                  </a:moveTo>
                  <a:lnTo>
                    <a:pt x="24" y="208"/>
                  </a:lnTo>
                  <a:lnTo>
                    <a:pt x="232" y="208"/>
                  </a:lnTo>
                  <a:lnTo>
                    <a:pt x="264" y="8"/>
                  </a:lnTo>
                </a:path>
              </a:pathLst>
            </a:custGeom>
            <a:solidFill>
              <a:srgbClr val="B3712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99" name="Oval 79">
              <a:extLst>
                <a:ext uri="{FF2B5EF4-FFF2-40B4-BE49-F238E27FC236}">
                  <a16:creationId xmlns:a16="http://schemas.microsoft.com/office/drawing/2014/main" id="{6E581BEC-10F6-42DE-AD14-797770327697}"/>
                </a:ext>
              </a:extLst>
            </p:cNvPr>
            <p:cNvSpPr>
              <a:spLocks noChangeArrowheads="1"/>
            </p:cNvSpPr>
            <p:nvPr/>
          </p:nvSpPr>
          <p:spPr bwMode="auto">
            <a:xfrm>
              <a:off x="1256" y="3187"/>
              <a:ext cx="264" cy="56"/>
            </a:xfrm>
            <a:prstGeom prst="ellipse">
              <a:avLst/>
            </a:prstGeom>
            <a:solidFill>
              <a:srgbClr val="6B441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0800" name="Group 80">
              <a:extLst>
                <a:ext uri="{FF2B5EF4-FFF2-40B4-BE49-F238E27FC236}">
                  <a16:creationId xmlns:a16="http://schemas.microsoft.com/office/drawing/2014/main" id="{33983008-F0CF-411B-9CCF-07D2521D7E3D}"/>
                </a:ext>
              </a:extLst>
            </p:cNvPr>
            <p:cNvGrpSpPr>
              <a:grpSpLocks/>
            </p:cNvGrpSpPr>
            <p:nvPr/>
          </p:nvGrpSpPr>
          <p:grpSpPr bwMode="auto">
            <a:xfrm>
              <a:off x="1249" y="3052"/>
              <a:ext cx="279" cy="184"/>
              <a:chOff x="1249" y="3052"/>
              <a:chExt cx="279" cy="184"/>
            </a:xfrm>
          </p:grpSpPr>
          <p:sp>
            <p:nvSpPr>
              <p:cNvPr id="30801" name="Arc 81">
                <a:extLst>
                  <a:ext uri="{FF2B5EF4-FFF2-40B4-BE49-F238E27FC236}">
                    <a16:creationId xmlns:a16="http://schemas.microsoft.com/office/drawing/2014/main" id="{048B512D-FEAC-447D-A418-E29D00E2B514}"/>
                  </a:ext>
                </a:extLst>
              </p:cNvPr>
              <p:cNvSpPr>
                <a:spLocks/>
              </p:cNvSpPr>
              <p:nvPr/>
            </p:nvSpPr>
            <p:spPr bwMode="auto">
              <a:xfrm>
                <a:off x="1249" y="3052"/>
                <a:ext cx="148" cy="176"/>
              </a:xfrm>
              <a:custGeom>
                <a:avLst/>
                <a:gdLst>
                  <a:gd name="G0" fmla="+- 21600 0 0"/>
                  <a:gd name="G1" fmla="+- 21600 0 0"/>
                  <a:gd name="G2" fmla="+- 21600 0 0"/>
                  <a:gd name="T0" fmla="*/ 0 w 21600"/>
                  <a:gd name="T1" fmla="*/ 21600 h 21600"/>
                  <a:gd name="T2" fmla="*/ 2145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727"/>
                      <a:pt x="9581" y="80"/>
                      <a:pt x="21454" y="0"/>
                    </a:cubicBezTo>
                  </a:path>
                  <a:path w="21600" h="21600" stroke="0" extrusionOk="0">
                    <a:moveTo>
                      <a:pt x="0" y="21599"/>
                    </a:moveTo>
                    <a:cubicBezTo>
                      <a:pt x="0" y="9727"/>
                      <a:pt x="9581" y="80"/>
                      <a:pt x="21454" y="0"/>
                    </a:cubicBezTo>
                    <a:lnTo>
                      <a:pt x="21600" y="21600"/>
                    </a:lnTo>
                    <a:close/>
                  </a:path>
                </a:pathLst>
              </a:custGeom>
              <a:noFill/>
              <a:ln w="76200" cap="rnd">
                <a:solidFill>
                  <a:srgbClr val="B3712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2" name="Arc 82">
                <a:extLst>
                  <a:ext uri="{FF2B5EF4-FFF2-40B4-BE49-F238E27FC236}">
                    <a16:creationId xmlns:a16="http://schemas.microsoft.com/office/drawing/2014/main" id="{DD42E77C-DD6E-49A8-B51F-8BF4B0CC6E7F}"/>
                  </a:ext>
                </a:extLst>
              </p:cNvPr>
              <p:cNvSpPr>
                <a:spLocks/>
              </p:cNvSpPr>
              <p:nvPr/>
            </p:nvSpPr>
            <p:spPr bwMode="auto">
              <a:xfrm>
                <a:off x="1388" y="3052"/>
                <a:ext cx="140" cy="1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76200" cap="rnd">
                <a:solidFill>
                  <a:srgbClr val="B3712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0803" name="Rectangle 83">
            <a:extLst>
              <a:ext uri="{FF2B5EF4-FFF2-40B4-BE49-F238E27FC236}">
                <a16:creationId xmlns:a16="http://schemas.microsoft.com/office/drawing/2014/main" id="{ECCD75E3-3598-40B9-99FC-5899AD333519}"/>
              </a:ext>
            </a:extLst>
          </p:cNvPr>
          <p:cNvSpPr>
            <a:spLocks noChangeArrowheads="1"/>
          </p:cNvSpPr>
          <p:nvPr/>
        </p:nvSpPr>
        <p:spPr bwMode="auto">
          <a:xfrm>
            <a:off x="1970088" y="5665788"/>
            <a:ext cx="760412"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688"/>
              </a:lnSpc>
            </a:pPr>
            <a:r>
              <a:rPr lang="en-US" altLang="zh-CN" sz="1600" b="1">
                <a:solidFill>
                  <a:srgbClr val="000000"/>
                </a:solidFill>
                <a:latin typeface="Helvetica" panose="020B0604020202020204" pitchFamily="34" charset="0"/>
                <a:ea typeface="宋体" panose="02010600030101010101" pitchFamily="2" charset="-122"/>
              </a:rPr>
              <a:t>Packet </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Discard </a:t>
            </a:r>
          </a:p>
          <a:p>
            <a:pPr>
              <a:lnSpc>
                <a:spcPts val="1688"/>
              </a:lnSpc>
            </a:pPr>
            <a:r>
              <a:rPr lang="en-US" altLang="zh-CN" sz="1600" b="1">
                <a:solidFill>
                  <a:srgbClr val="000000"/>
                </a:solidFill>
                <a:latin typeface="Helvetica" panose="020B0604020202020204" pitchFamily="34" charset="0"/>
                <a:ea typeface="宋体" panose="02010600030101010101" pitchFamily="2" charset="-122"/>
              </a:rPr>
              <a:t>Bucket</a:t>
            </a:r>
          </a:p>
        </p:txBody>
      </p:sp>
      <p:sp>
        <p:nvSpPr>
          <p:cNvPr id="30804" name="Freeform 84">
            <a:extLst>
              <a:ext uri="{FF2B5EF4-FFF2-40B4-BE49-F238E27FC236}">
                <a16:creationId xmlns:a16="http://schemas.microsoft.com/office/drawing/2014/main" id="{228E69DF-8F32-4D72-A345-F2600A2BF497}"/>
              </a:ext>
            </a:extLst>
          </p:cNvPr>
          <p:cNvSpPr>
            <a:spLocks/>
          </p:cNvSpPr>
          <p:nvPr/>
        </p:nvSpPr>
        <p:spPr bwMode="auto">
          <a:xfrm>
            <a:off x="7534275" y="3629025"/>
            <a:ext cx="498475" cy="762000"/>
          </a:xfrm>
          <a:custGeom>
            <a:avLst/>
            <a:gdLst>
              <a:gd name="T0" fmla="*/ 0 w 314"/>
              <a:gd name="T1" fmla="*/ 480 h 480"/>
              <a:gd name="T2" fmla="*/ 314 w 314"/>
              <a:gd name="T3" fmla="*/ 233 h 480"/>
              <a:gd name="T4" fmla="*/ 0 w 314"/>
              <a:gd name="T5" fmla="*/ 0 h 480"/>
            </a:gdLst>
            <a:ahLst/>
            <a:cxnLst>
              <a:cxn ang="0">
                <a:pos x="T0" y="T1"/>
              </a:cxn>
              <a:cxn ang="0">
                <a:pos x="T2" y="T3"/>
              </a:cxn>
              <a:cxn ang="0">
                <a:pos x="T4" y="T5"/>
              </a:cxn>
            </a:cxnLst>
            <a:rect l="0" t="0" r="r" b="b"/>
            <a:pathLst>
              <a:path w="314" h="480">
                <a:moveTo>
                  <a:pt x="0" y="480"/>
                </a:moveTo>
                <a:lnTo>
                  <a:pt x="314" y="233"/>
                </a:lnTo>
                <a:lnTo>
                  <a:pt x="0" y="0"/>
                </a:lnTo>
              </a:path>
            </a:pathLst>
          </a:custGeom>
          <a:solidFill>
            <a:srgbClr val="000000"/>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5" name="Freeform 85">
            <a:extLst>
              <a:ext uri="{FF2B5EF4-FFF2-40B4-BE49-F238E27FC236}">
                <a16:creationId xmlns:a16="http://schemas.microsoft.com/office/drawing/2014/main" id="{DC476111-9CB0-4EBD-84E2-A8FB931C77B0}"/>
              </a:ext>
            </a:extLst>
          </p:cNvPr>
          <p:cNvSpPr>
            <a:spLocks/>
          </p:cNvSpPr>
          <p:nvPr/>
        </p:nvSpPr>
        <p:spPr bwMode="auto">
          <a:xfrm>
            <a:off x="4178300" y="6303963"/>
            <a:ext cx="915988" cy="373062"/>
          </a:xfrm>
          <a:custGeom>
            <a:avLst/>
            <a:gdLst>
              <a:gd name="T0" fmla="*/ 504 w 513"/>
              <a:gd name="T1" fmla="*/ 0 h 209"/>
              <a:gd name="T2" fmla="*/ 0 w 513"/>
              <a:gd name="T3" fmla="*/ 0 h 209"/>
              <a:gd name="T4" fmla="*/ 248 w 513"/>
              <a:gd name="T5" fmla="*/ 208 h 209"/>
              <a:gd name="T6" fmla="*/ 456 w 513"/>
              <a:gd name="T7" fmla="*/ 40 h 209"/>
              <a:gd name="T8" fmla="*/ 512 w 513"/>
              <a:gd name="T9" fmla="*/ 0 h 209"/>
            </a:gdLst>
            <a:ahLst/>
            <a:cxnLst>
              <a:cxn ang="0">
                <a:pos x="T0" y="T1"/>
              </a:cxn>
              <a:cxn ang="0">
                <a:pos x="T2" y="T3"/>
              </a:cxn>
              <a:cxn ang="0">
                <a:pos x="T4" y="T5"/>
              </a:cxn>
              <a:cxn ang="0">
                <a:pos x="T6" y="T7"/>
              </a:cxn>
              <a:cxn ang="0">
                <a:pos x="T8" y="T9"/>
              </a:cxn>
            </a:cxnLst>
            <a:rect l="0" t="0" r="r" b="b"/>
            <a:pathLst>
              <a:path w="513" h="209">
                <a:moveTo>
                  <a:pt x="504" y="0"/>
                </a:moveTo>
                <a:lnTo>
                  <a:pt x="0" y="0"/>
                </a:lnTo>
                <a:lnTo>
                  <a:pt x="248" y="208"/>
                </a:lnTo>
                <a:lnTo>
                  <a:pt x="456" y="40"/>
                </a:lnTo>
                <a:lnTo>
                  <a:pt x="512" y="0"/>
                </a:lnTo>
              </a:path>
            </a:pathLst>
          </a:custGeom>
          <a:solidFill>
            <a:srgbClr val="000000"/>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06" name="Rectangle 86">
            <a:extLst>
              <a:ext uri="{FF2B5EF4-FFF2-40B4-BE49-F238E27FC236}">
                <a16:creationId xmlns:a16="http://schemas.microsoft.com/office/drawing/2014/main" id="{9DC9D934-33BF-4367-B253-5C9E058A8E04}"/>
              </a:ext>
            </a:extLst>
          </p:cNvPr>
          <p:cNvSpPr>
            <a:spLocks noChangeArrowheads="1"/>
          </p:cNvSpPr>
          <p:nvPr/>
        </p:nvSpPr>
        <p:spPr bwMode="auto">
          <a:xfrm>
            <a:off x="4943475" y="217487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0807" name="Line 87">
            <a:extLst>
              <a:ext uri="{FF2B5EF4-FFF2-40B4-BE49-F238E27FC236}">
                <a16:creationId xmlns:a16="http://schemas.microsoft.com/office/drawing/2014/main" id="{4CE523DE-25EA-449F-B3AC-F9CED0527A45}"/>
              </a:ext>
            </a:extLst>
          </p:cNvPr>
          <p:cNvSpPr>
            <a:spLocks noChangeShapeType="1"/>
          </p:cNvSpPr>
          <p:nvPr/>
        </p:nvSpPr>
        <p:spPr bwMode="auto">
          <a:xfrm>
            <a:off x="8015288" y="4013200"/>
            <a:ext cx="900112" cy="0"/>
          </a:xfrm>
          <a:prstGeom prst="line">
            <a:avLst/>
          </a:prstGeom>
          <a:noFill/>
          <a:ln w="381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8" name="Rectangle 88">
            <a:extLst>
              <a:ext uri="{FF2B5EF4-FFF2-40B4-BE49-F238E27FC236}">
                <a16:creationId xmlns:a16="http://schemas.microsoft.com/office/drawing/2014/main" id="{3A694B93-2E26-4907-BB11-70DC9768042E}"/>
              </a:ext>
            </a:extLst>
          </p:cNvPr>
          <p:cNvSpPr>
            <a:spLocks noChangeArrowheads="1"/>
          </p:cNvSpPr>
          <p:nvPr/>
        </p:nvSpPr>
        <p:spPr bwMode="auto">
          <a:xfrm>
            <a:off x="7843838" y="4132263"/>
            <a:ext cx="12858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Interface(s)</a:t>
            </a:r>
          </a:p>
        </p:txBody>
      </p:sp>
      <p:sp>
        <p:nvSpPr>
          <p:cNvPr id="30809" name="Rectangle 89">
            <a:extLst>
              <a:ext uri="{FF2B5EF4-FFF2-40B4-BE49-F238E27FC236}">
                <a16:creationId xmlns:a16="http://schemas.microsoft.com/office/drawing/2014/main" id="{50DA884E-CB86-4406-86AF-77527246DCDA}"/>
              </a:ext>
            </a:extLst>
          </p:cNvPr>
          <p:cNvSpPr>
            <a:spLocks noChangeArrowheads="1"/>
          </p:cNvSpPr>
          <p:nvPr/>
        </p:nvSpPr>
        <p:spPr bwMode="auto">
          <a:xfrm>
            <a:off x="7843838" y="3589338"/>
            <a:ext cx="1300162"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Destination</a:t>
            </a:r>
          </a:p>
        </p:txBody>
      </p:sp>
      <p:sp>
        <p:nvSpPr>
          <p:cNvPr id="30810" name="Rectangle 90">
            <a:extLst>
              <a:ext uri="{FF2B5EF4-FFF2-40B4-BE49-F238E27FC236}">
                <a16:creationId xmlns:a16="http://schemas.microsoft.com/office/drawing/2014/main" id="{50E6B8AC-3053-49AA-B2BF-EF64F9608D20}"/>
              </a:ext>
            </a:extLst>
          </p:cNvPr>
          <p:cNvSpPr>
            <a:spLocks noChangeArrowheads="1"/>
          </p:cNvSpPr>
          <p:nvPr/>
        </p:nvSpPr>
        <p:spPr bwMode="auto">
          <a:xfrm>
            <a:off x="4194175" y="5873750"/>
            <a:ext cx="842963" cy="357188"/>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0811" name="Rectangle 91">
            <a:extLst>
              <a:ext uri="{FF2B5EF4-FFF2-40B4-BE49-F238E27FC236}">
                <a16:creationId xmlns:a16="http://schemas.microsoft.com/office/drawing/2014/main" id="{F4036331-75C2-4BCF-BE0E-4311277BB2A1}"/>
              </a:ext>
            </a:extLst>
          </p:cNvPr>
          <p:cNvSpPr>
            <a:spLocks noChangeArrowheads="1"/>
          </p:cNvSpPr>
          <p:nvPr/>
        </p:nvSpPr>
        <p:spPr bwMode="auto">
          <a:xfrm>
            <a:off x="4273550" y="5894388"/>
            <a:ext cx="64293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Deny</a:t>
            </a:r>
          </a:p>
        </p:txBody>
      </p:sp>
      <p:sp>
        <p:nvSpPr>
          <p:cNvPr id="30812" name="Rectangle 92">
            <a:extLst>
              <a:ext uri="{FF2B5EF4-FFF2-40B4-BE49-F238E27FC236}">
                <a16:creationId xmlns:a16="http://schemas.microsoft.com/office/drawing/2014/main" id="{F02E96BB-FC15-4D97-8714-40037B01051B}"/>
              </a:ext>
            </a:extLst>
          </p:cNvPr>
          <p:cNvSpPr>
            <a:spLocks noChangeArrowheads="1"/>
          </p:cNvSpPr>
          <p:nvPr/>
        </p:nvSpPr>
        <p:spPr bwMode="auto">
          <a:xfrm>
            <a:off x="2841625" y="2930525"/>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0813" name="Rectangle 93">
            <a:extLst>
              <a:ext uri="{FF2B5EF4-FFF2-40B4-BE49-F238E27FC236}">
                <a16:creationId xmlns:a16="http://schemas.microsoft.com/office/drawing/2014/main" id="{741287F6-E2CB-424C-BE65-4458A63BF9F7}"/>
              </a:ext>
            </a:extLst>
          </p:cNvPr>
          <p:cNvSpPr>
            <a:spLocks noChangeArrowheads="1"/>
          </p:cNvSpPr>
          <p:nvPr/>
        </p:nvSpPr>
        <p:spPr bwMode="auto">
          <a:xfrm>
            <a:off x="2921000" y="2970213"/>
            <a:ext cx="64293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Deny</a:t>
            </a:r>
          </a:p>
        </p:txBody>
      </p:sp>
      <p:sp>
        <p:nvSpPr>
          <p:cNvPr id="30814" name="Rectangle 94">
            <a:extLst>
              <a:ext uri="{FF2B5EF4-FFF2-40B4-BE49-F238E27FC236}">
                <a16:creationId xmlns:a16="http://schemas.microsoft.com/office/drawing/2014/main" id="{3F4343D7-41E0-4622-AF52-97BD89EA5DCC}"/>
              </a:ext>
            </a:extLst>
          </p:cNvPr>
          <p:cNvSpPr>
            <a:spLocks noChangeArrowheads="1"/>
          </p:cNvSpPr>
          <p:nvPr/>
        </p:nvSpPr>
        <p:spPr bwMode="auto">
          <a:xfrm>
            <a:off x="4111625" y="217487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0815" name="Freeform 95">
            <a:extLst>
              <a:ext uri="{FF2B5EF4-FFF2-40B4-BE49-F238E27FC236}">
                <a16:creationId xmlns:a16="http://schemas.microsoft.com/office/drawing/2014/main" id="{C2898F82-5377-41B1-BE17-2AA787EBA8EF}"/>
              </a:ext>
            </a:extLst>
          </p:cNvPr>
          <p:cNvSpPr>
            <a:spLocks/>
          </p:cNvSpPr>
          <p:nvPr/>
        </p:nvSpPr>
        <p:spPr bwMode="auto">
          <a:xfrm>
            <a:off x="4895850" y="2038350"/>
            <a:ext cx="590550" cy="1085850"/>
          </a:xfrm>
          <a:custGeom>
            <a:avLst/>
            <a:gdLst>
              <a:gd name="T0" fmla="*/ 0 w 450"/>
              <a:gd name="T1" fmla="*/ 0 h 558"/>
              <a:gd name="T2" fmla="*/ 0 w 450"/>
              <a:gd name="T3" fmla="*/ 558 h 558"/>
              <a:gd name="T4" fmla="*/ 450 w 450"/>
              <a:gd name="T5" fmla="*/ 558 h 558"/>
            </a:gdLst>
            <a:ahLst/>
            <a:cxnLst>
              <a:cxn ang="0">
                <a:pos x="T0" y="T1"/>
              </a:cxn>
              <a:cxn ang="0">
                <a:pos x="T2" y="T3"/>
              </a:cxn>
              <a:cxn ang="0">
                <a:pos x="T4" y="T5"/>
              </a:cxn>
            </a:cxnLst>
            <a:rect l="0" t="0" r="r" b="b"/>
            <a:pathLst>
              <a:path w="450" h="558">
                <a:moveTo>
                  <a:pt x="0" y="0"/>
                </a:moveTo>
                <a:lnTo>
                  <a:pt x="0" y="558"/>
                </a:lnTo>
                <a:lnTo>
                  <a:pt x="450" y="558"/>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0816" name="Freeform 96">
            <a:extLst>
              <a:ext uri="{FF2B5EF4-FFF2-40B4-BE49-F238E27FC236}">
                <a16:creationId xmlns:a16="http://schemas.microsoft.com/office/drawing/2014/main" id="{155628CF-D90B-4765-92F8-7618C8E4CBA4}"/>
              </a:ext>
            </a:extLst>
          </p:cNvPr>
          <p:cNvSpPr>
            <a:spLocks/>
          </p:cNvSpPr>
          <p:nvPr/>
        </p:nvSpPr>
        <p:spPr bwMode="auto">
          <a:xfrm flipH="1">
            <a:off x="3762375" y="1912938"/>
            <a:ext cx="571500" cy="1230312"/>
          </a:xfrm>
          <a:custGeom>
            <a:avLst/>
            <a:gdLst>
              <a:gd name="T0" fmla="*/ 0 w 450"/>
              <a:gd name="T1" fmla="*/ 0 h 558"/>
              <a:gd name="T2" fmla="*/ 0 w 450"/>
              <a:gd name="T3" fmla="*/ 558 h 558"/>
              <a:gd name="T4" fmla="*/ 450 w 450"/>
              <a:gd name="T5" fmla="*/ 558 h 558"/>
            </a:gdLst>
            <a:ahLst/>
            <a:cxnLst>
              <a:cxn ang="0">
                <a:pos x="T0" y="T1"/>
              </a:cxn>
              <a:cxn ang="0">
                <a:pos x="T2" y="T3"/>
              </a:cxn>
              <a:cxn ang="0">
                <a:pos x="T4" y="T5"/>
              </a:cxn>
            </a:cxnLst>
            <a:rect l="0" t="0" r="r" b="b"/>
            <a:pathLst>
              <a:path w="450" h="558">
                <a:moveTo>
                  <a:pt x="0" y="0"/>
                </a:moveTo>
                <a:lnTo>
                  <a:pt x="0" y="558"/>
                </a:lnTo>
                <a:lnTo>
                  <a:pt x="450" y="558"/>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0817" name="Freeform 97">
            <a:extLst>
              <a:ext uri="{FF2B5EF4-FFF2-40B4-BE49-F238E27FC236}">
                <a16:creationId xmlns:a16="http://schemas.microsoft.com/office/drawing/2014/main" id="{998C0DFD-52C2-49C7-AA72-B8B80274FC5A}"/>
              </a:ext>
            </a:extLst>
          </p:cNvPr>
          <p:cNvSpPr>
            <a:spLocks/>
          </p:cNvSpPr>
          <p:nvPr/>
        </p:nvSpPr>
        <p:spPr bwMode="auto">
          <a:xfrm>
            <a:off x="4086225" y="1408113"/>
            <a:ext cx="1044575" cy="1057275"/>
          </a:xfrm>
          <a:custGeom>
            <a:avLst/>
            <a:gdLst>
              <a:gd name="T0" fmla="*/ 0 w 585"/>
              <a:gd name="T1" fmla="*/ 296 h 592"/>
              <a:gd name="T2" fmla="*/ 288 w 585"/>
              <a:gd name="T3" fmla="*/ 0 h 592"/>
              <a:gd name="T4" fmla="*/ 584 w 585"/>
              <a:gd name="T5" fmla="*/ 296 h 592"/>
              <a:gd name="T6" fmla="*/ 288 w 585"/>
              <a:gd name="T7" fmla="*/ 591 h 592"/>
              <a:gd name="T8" fmla="*/ 0 w 585"/>
              <a:gd name="T9" fmla="*/ 296 h 592"/>
            </a:gdLst>
            <a:ahLst/>
            <a:cxnLst>
              <a:cxn ang="0">
                <a:pos x="T0" y="T1"/>
              </a:cxn>
              <a:cxn ang="0">
                <a:pos x="T2" y="T3"/>
              </a:cxn>
              <a:cxn ang="0">
                <a:pos x="T4" y="T5"/>
              </a:cxn>
              <a:cxn ang="0">
                <a:pos x="T6" y="T7"/>
              </a:cxn>
              <a:cxn ang="0">
                <a:pos x="T8" y="T9"/>
              </a:cxn>
            </a:cxnLst>
            <a:rect l="0" t="0" r="r" b="b"/>
            <a:pathLst>
              <a:path w="585" h="592">
                <a:moveTo>
                  <a:pt x="0" y="296"/>
                </a:moveTo>
                <a:lnTo>
                  <a:pt x="288" y="0"/>
                </a:lnTo>
                <a:lnTo>
                  <a:pt x="584" y="296"/>
                </a:lnTo>
                <a:lnTo>
                  <a:pt x="288" y="591"/>
                </a:lnTo>
                <a:lnTo>
                  <a:pt x="0" y="296"/>
                </a:lnTo>
              </a:path>
            </a:pathLst>
          </a:custGeom>
          <a:solidFill>
            <a:srgbClr val="FFDB74"/>
          </a:solidFill>
          <a:ln w="12700" cap="rnd" cmpd="sng">
            <a:solidFill>
              <a:srgbClr val="000000"/>
            </a:solidFill>
            <a:prstDash val="solid"/>
            <a:round/>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0818" name="Rectangle 98">
            <a:extLst>
              <a:ext uri="{FF2B5EF4-FFF2-40B4-BE49-F238E27FC236}">
                <a16:creationId xmlns:a16="http://schemas.microsoft.com/office/drawing/2014/main" id="{7E556066-320F-40F7-931D-04FFAC1246F6}"/>
              </a:ext>
            </a:extLst>
          </p:cNvPr>
          <p:cNvSpPr>
            <a:spLocks noChangeArrowheads="1"/>
          </p:cNvSpPr>
          <p:nvPr/>
        </p:nvSpPr>
        <p:spPr bwMode="auto">
          <a:xfrm>
            <a:off x="4119563" y="1635125"/>
            <a:ext cx="992187"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Match</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First</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Test</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a:t>
            </a:r>
          </a:p>
        </p:txBody>
      </p:sp>
      <p:sp>
        <p:nvSpPr>
          <p:cNvPr id="30819" name="Freeform 99">
            <a:extLst>
              <a:ext uri="{FF2B5EF4-FFF2-40B4-BE49-F238E27FC236}">
                <a16:creationId xmlns:a16="http://schemas.microsoft.com/office/drawing/2014/main" id="{B589358C-CB93-4594-8290-8EAA20C7E8FF}"/>
              </a:ext>
            </a:extLst>
          </p:cNvPr>
          <p:cNvSpPr>
            <a:spLocks/>
          </p:cNvSpPr>
          <p:nvPr/>
        </p:nvSpPr>
        <p:spPr bwMode="auto">
          <a:xfrm>
            <a:off x="2581275" y="3114675"/>
            <a:ext cx="1514475" cy="2952750"/>
          </a:xfrm>
          <a:custGeom>
            <a:avLst/>
            <a:gdLst>
              <a:gd name="T0" fmla="*/ 162 w 954"/>
              <a:gd name="T1" fmla="*/ 0 h 1860"/>
              <a:gd name="T2" fmla="*/ 0 w 954"/>
              <a:gd name="T3" fmla="*/ 6 h 1860"/>
              <a:gd name="T4" fmla="*/ 0 w 954"/>
              <a:gd name="T5" fmla="*/ 1152 h 1860"/>
              <a:gd name="T6" fmla="*/ 954 w 954"/>
              <a:gd name="T7" fmla="*/ 1860 h 1860"/>
            </a:gdLst>
            <a:ahLst/>
            <a:cxnLst>
              <a:cxn ang="0">
                <a:pos x="T0" y="T1"/>
              </a:cxn>
              <a:cxn ang="0">
                <a:pos x="T2" y="T3"/>
              </a:cxn>
              <a:cxn ang="0">
                <a:pos x="T4" y="T5"/>
              </a:cxn>
              <a:cxn ang="0">
                <a:pos x="T6" y="T7"/>
              </a:cxn>
            </a:cxnLst>
            <a:rect l="0" t="0" r="r" b="b"/>
            <a:pathLst>
              <a:path w="954" h="1860">
                <a:moveTo>
                  <a:pt x="162" y="0"/>
                </a:moveTo>
                <a:lnTo>
                  <a:pt x="0" y="6"/>
                </a:lnTo>
                <a:lnTo>
                  <a:pt x="0" y="1152"/>
                </a:lnTo>
                <a:lnTo>
                  <a:pt x="954" y="186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0820" name="Freeform 100">
            <a:extLst>
              <a:ext uri="{FF2B5EF4-FFF2-40B4-BE49-F238E27FC236}">
                <a16:creationId xmlns:a16="http://schemas.microsoft.com/office/drawing/2014/main" id="{D137C3E4-EB1F-4A92-B9F2-0FA4759F22A5}"/>
              </a:ext>
            </a:extLst>
          </p:cNvPr>
          <p:cNvSpPr>
            <a:spLocks/>
          </p:cNvSpPr>
          <p:nvPr/>
        </p:nvSpPr>
        <p:spPr bwMode="auto">
          <a:xfrm>
            <a:off x="6343650" y="3114675"/>
            <a:ext cx="1171575" cy="704850"/>
          </a:xfrm>
          <a:custGeom>
            <a:avLst/>
            <a:gdLst>
              <a:gd name="T0" fmla="*/ 0 w 738"/>
              <a:gd name="T1" fmla="*/ 6 h 444"/>
              <a:gd name="T2" fmla="*/ 144 w 738"/>
              <a:gd name="T3" fmla="*/ 0 h 444"/>
              <a:gd name="T4" fmla="*/ 738 w 738"/>
              <a:gd name="T5" fmla="*/ 444 h 444"/>
            </a:gdLst>
            <a:ahLst/>
            <a:cxnLst>
              <a:cxn ang="0">
                <a:pos x="T0" y="T1"/>
              </a:cxn>
              <a:cxn ang="0">
                <a:pos x="T2" y="T3"/>
              </a:cxn>
              <a:cxn ang="0">
                <a:pos x="T4" y="T5"/>
              </a:cxn>
            </a:cxnLst>
            <a:rect l="0" t="0" r="r" b="b"/>
            <a:pathLst>
              <a:path w="738" h="444">
                <a:moveTo>
                  <a:pt x="0" y="6"/>
                </a:moveTo>
                <a:lnTo>
                  <a:pt x="144" y="0"/>
                </a:lnTo>
                <a:lnTo>
                  <a:pt x="738" y="444"/>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0821" name="Rectangle 101">
            <a:extLst>
              <a:ext uri="{FF2B5EF4-FFF2-40B4-BE49-F238E27FC236}">
                <a16:creationId xmlns:a16="http://schemas.microsoft.com/office/drawing/2014/main" id="{8594E3D8-0697-4CE8-8F48-81EB6EB60A68}"/>
              </a:ext>
            </a:extLst>
          </p:cNvPr>
          <p:cNvSpPr>
            <a:spLocks noChangeArrowheads="1"/>
          </p:cNvSpPr>
          <p:nvPr/>
        </p:nvSpPr>
        <p:spPr bwMode="auto">
          <a:xfrm>
            <a:off x="5508625" y="2930525"/>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0822" name="Rectangle 102">
            <a:extLst>
              <a:ext uri="{FF2B5EF4-FFF2-40B4-BE49-F238E27FC236}">
                <a16:creationId xmlns:a16="http://schemas.microsoft.com/office/drawing/2014/main" id="{3B33D290-CCED-4E65-9F95-D44052755B17}"/>
              </a:ext>
            </a:extLst>
          </p:cNvPr>
          <p:cNvSpPr>
            <a:spLocks noChangeArrowheads="1"/>
          </p:cNvSpPr>
          <p:nvPr/>
        </p:nvSpPr>
        <p:spPr bwMode="auto">
          <a:xfrm>
            <a:off x="5530850" y="2970213"/>
            <a:ext cx="771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Permit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25" name="Rectangle 57">
            <a:extLst>
              <a:ext uri="{FF2B5EF4-FFF2-40B4-BE49-F238E27FC236}">
                <a16:creationId xmlns:a16="http://schemas.microsoft.com/office/drawing/2014/main" id="{6127AD02-A6E0-419C-9B46-EF50CCC7B297}"/>
              </a:ext>
            </a:extLst>
          </p:cNvPr>
          <p:cNvSpPr>
            <a:spLocks noGrp="1" noChangeArrowheads="1"/>
          </p:cNvSpPr>
          <p:nvPr>
            <p:ph type="title"/>
          </p:nvPr>
        </p:nvSpPr>
        <p:spPr/>
        <p:txBody>
          <a:bodyPr/>
          <a:lstStyle/>
          <a:p>
            <a:r>
              <a:rPr lang="zh-CN" altLang="en-US">
                <a:ea typeface="宋体" panose="02010600030101010101" pitchFamily="2" charset="-122"/>
              </a:rPr>
              <a:t>访问列表的测试：允许和拒绝</a:t>
            </a:r>
            <a:endParaRPr lang="en-US" altLang="zh-CN">
              <a:ea typeface="宋体" panose="02010600030101010101" pitchFamily="2" charset="-122"/>
            </a:endParaRPr>
          </a:p>
        </p:txBody>
      </p:sp>
      <p:sp>
        <p:nvSpPr>
          <p:cNvPr id="32826" name="Freeform 58">
            <a:extLst>
              <a:ext uri="{FF2B5EF4-FFF2-40B4-BE49-F238E27FC236}">
                <a16:creationId xmlns:a16="http://schemas.microsoft.com/office/drawing/2014/main" id="{9BB6426F-57D1-492B-8D94-04426B12A8C8}"/>
              </a:ext>
            </a:extLst>
          </p:cNvPr>
          <p:cNvSpPr>
            <a:spLocks/>
          </p:cNvSpPr>
          <p:nvPr/>
        </p:nvSpPr>
        <p:spPr bwMode="auto">
          <a:xfrm>
            <a:off x="1239838" y="1403350"/>
            <a:ext cx="6788150" cy="5259388"/>
          </a:xfrm>
          <a:custGeom>
            <a:avLst/>
            <a:gdLst>
              <a:gd name="T0" fmla="*/ 0 w 3801"/>
              <a:gd name="T1" fmla="*/ 1457 h 2945"/>
              <a:gd name="T2" fmla="*/ 1888 w 3801"/>
              <a:gd name="T3" fmla="*/ 0 h 2945"/>
              <a:gd name="T4" fmla="*/ 3800 w 3801"/>
              <a:gd name="T5" fmla="*/ 1457 h 2945"/>
              <a:gd name="T6" fmla="*/ 1888 w 3801"/>
              <a:gd name="T7" fmla="*/ 2944 h 2945"/>
              <a:gd name="T8" fmla="*/ 0 w 3801"/>
              <a:gd name="T9" fmla="*/ 1457 h 2945"/>
            </a:gdLst>
            <a:ahLst/>
            <a:cxnLst>
              <a:cxn ang="0">
                <a:pos x="T0" y="T1"/>
              </a:cxn>
              <a:cxn ang="0">
                <a:pos x="T2" y="T3"/>
              </a:cxn>
              <a:cxn ang="0">
                <a:pos x="T4" y="T5"/>
              </a:cxn>
              <a:cxn ang="0">
                <a:pos x="T6" y="T7"/>
              </a:cxn>
              <a:cxn ang="0">
                <a:pos x="T8" y="T9"/>
              </a:cxn>
            </a:cxnLst>
            <a:rect l="0" t="0" r="r" b="b"/>
            <a:pathLst>
              <a:path w="3801" h="2945">
                <a:moveTo>
                  <a:pt x="0" y="1457"/>
                </a:moveTo>
                <a:lnTo>
                  <a:pt x="1888" y="0"/>
                </a:lnTo>
                <a:lnTo>
                  <a:pt x="3800" y="1457"/>
                </a:lnTo>
                <a:lnTo>
                  <a:pt x="1888" y="2944"/>
                </a:lnTo>
                <a:lnTo>
                  <a:pt x="0" y="1457"/>
                </a:lnTo>
              </a:path>
            </a:pathLst>
          </a:custGeom>
          <a:solidFill>
            <a:srgbClr val="E7EDED"/>
          </a:solidFill>
          <a:ln w="12700" cap="rnd" cmpd="sng">
            <a:solidFill>
              <a:srgbClr val="000000"/>
            </a:solidFill>
            <a:prstDash val="solid"/>
            <a:round/>
            <a:headEnd/>
            <a:tailEnd/>
          </a:ln>
          <a:effectLst>
            <a:outerShdw dist="35921" dir="2700000" algn="ctr" rotWithShape="0">
              <a:schemeClr val="bg2"/>
            </a:outerShdw>
          </a:effectLst>
        </p:spPr>
        <p:txBody>
          <a:bodyPr/>
          <a:lstStyle/>
          <a:p>
            <a:endParaRPr lang="zh-CN" altLang="en-US"/>
          </a:p>
        </p:txBody>
      </p:sp>
      <p:sp>
        <p:nvSpPr>
          <p:cNvPr id="32827" name="Line 59">
            <a:extLst>
              <a:ext uri="{FF2B5EF4-FFF2-40B4-BE49-F238E27FC236}">
                <a16:creationId xmlns:a16="http://schemas.microsoft.com/office/drawing/2014/main" id="{3675A889-2E84-49D5-8A46-5A254BE6B912}"/>
              </a:ext>
            </a:extLst>
          </p:cNvPr>
          <p:cNvSpPr>
            <a:spLocks noChangeShapeType="1"/>
          </p:cNvSpPr>
          <p:nvPr/>
        </p:nvSpPr>
        <p:spPr bwMode="auto">
          <a:xfrm>
            <a:off x="1123950" y="1808163"/>
            <a:ext cx="2828925" cy="0"/>
          </a:xfrm>
          <a:prstGeom prst="line">
            <a:avLst/>
          </a:prstGeom>
          <a:noFill/>
          <a:ln w="381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8" name="Rectangle 60">
            <a:extLst>
              <a:ext uri="{FF2B5EF4-FFF2-40B4-BE49-F238E27FC236}">
                <a16:creationId xmlns:a16="http://schemas.microsoft.com/office/drawing/2014/main" id="{1F50EDAB-2FBF-4B81-9677-57B35478CFE9}"/>
              </a:ext>
            </a:extLst>
          </p:cNvPr>
          <p:cNvSpPr>
            <a:spLocks noChangeArrowheads="1"/>
          </p:cNvSpPr>
          <p:nvPr/>
        </p:nvSpPr>
        <p:spPr bwMode="auto">
          <a:xfrm>
            <a:off x="1089025" y="1989138"/>
            <a:ext cx="258603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800"/>
              </a:lnSpc>
            </a:pPr>
            <a:r>
              <a:rPr lang="en-US" altLang="zh-CN" sz="1600" b="1">
                <a:solidFill>
                  <a:srgbClr val="000000"/>
                </a:solidFill>
                <a:latin typeface="Helvetica" panose="020B0604020202020204" pitchFamily="34" charset="0"/>
                <a:ea typeface="宋体" panose="02010600030101010101" pitchFamily="2" charset="-122"/>
              </a:rPr>
              <a:t>Packets to Interface(s)</a:t>
            </a:r>
          </a:p>
          <a:p>
            <a:pPr>
              <a:lnSpc>
                <a:spcPts val="1800"/>
              </a:lnSpc>
            </a:pPr>
            <a:r>
              <a:rPr lang="en-US" altLang="zh-CN" sz="1600" b="1">
                <a:solidFill>
                  <a:srgbClr val="000000"/>
                </a:solidFill>
                <a:latin typeface="Helvetica" panose="020B0604020202020204" pitchFamily="34" charset="0"/>
                <a:ea typeface="宋体" panose="02010600030101010101" pitchFamily="2" charset="-122"/>
              </a:rPr>
              <a:t>in the Access Group</a:t>
            </a:r>
          </a:p>
        </p:txBody>
      </p:sp>
      <p:sp>
        <p:nvSpPr>
          <p:cNvPr id="32829" name="Line 61">
            <a:extLst>
              <a:ext uri="{FF2B5EF4-FFF2-40B4-BE49-F238E27FC236}">
                <a16:creationId xmlns:a16="http://schemas.microsoft.com/office/drawing/2014/main" id="{F7AEE8A6-9EAA-4882-AD44-B99291C21436}"/>
              </a:ext>
            </a:extLst>
          </p:cNvPr>
          <p:cNvSpPr>
            <a:spLocks noChangeShapeType="1"/>
          </p:cNvSpPr>
          <p:nvPr/>
        </p:nvSpPr>
        <p:spPr bwMode="auto">
          <a:xfrm flipH="1">
            <a:off x="3386138" y="6323013"/>
            <a:ext cx="828675" cy="0"/>
          </a:xfrm>
          <a:prstGeom prst="line">
            <a:avLst/>
          </a:prstGeom>
          <a:noFill/>
          <a:ln w="381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830" name="Group 62">
            <a:extLst>
              <a:ext uri="{FF2B5EF4-FFF2-40B4-BE49-F238E27FC236}">
                <a16:creationId xmlns:a16="http://schemas.microsoft.com/office/drawing/2014/main" id="{37F6DBED-2D71-4E5B-B257-61949AB06BF2}"/>
              </a:ext>
            </a:extLst>
          </p:cNvPr>
          <p:cNvGrpSpPr>
            <a:grpSpLocks/>
          </p:cNvGrpSpPr>
          <p:nvPr/>
        </p:nvGrpSpPr>
        <p:grpSpPr bwMode="auto">
          <a:xfrm>
            <a:off x="2787650" y="5730875"/>
            <a:ext cx="498475" cy="711200"/>
            <a:chOff x="1249" y="3052"/>
            <a:chExt cx="279" cy="399"/>
          </a:xfrm>
        </p:grpSpPr>
        <p:sp>
          <p:nvSpPr>
            <p:cNvPr id="32831" name="Oval 63">
              <a:extLst>
                <a:ext uri="{FF2B5EF4-FFF2-40B4-BE49-F238E27FC236}">
                  <a16:creationId xmlns:a16="http://schemas.microsoft.com/office/drawing/2014/main" id="{CE3B12E3-563B-4133-A70F-3DF1DE939E81}"/>
                </a:ext>
              </a:extLst>
            </p:cNvPr>
            <p:cNvSpPr>
              <a:spLocks noChangeArrowheads="1"/>
            </p:cNvSpPr>
            <p:nvPr/>
          </p:nvSpPr>
          <p:spPr bwMode="auto">
            <a:xfrm>
              <a:off x="1288" y="3395"/>
              <a:ext cx="200" cy="56"/>
            </a:xfrm>
            <a:prstGeom prst="ellipse">
              <a:avLst/>
            </a:prstGeom>
            <a:solidFill>
              <a:srgbClr val="B3712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2" name="Freeform 64">
              <a:extLst>
                <a:ext uri="{FF2B5EF4-FFF2-40B4-BE49-F238E27FC236}">
                  <a16:creationId xmlns:a16="http://schemas.microsoft.com/office/drawing/2014/main" id="{50C5C6E1-3E51-4DDB-BA5F-DD305BA5CCFA}"/>
                </a:ext>
              </a:extLst>
            </p:cNvPr>
            <p:cNvSpPr>
              <a:spLocks/>
            </p:cNvSpPr>
            <p:nvPr/>
          </p:nvSpPr>
          <p:spPr bwMode="auto">
            <a:xfrm>
              <a:off x="1256" y="3211"/>
              <a:ext cx="265" cy="209"/>
            </a:xfrm>
            <a:custGeom>
              <a:avLst/>
              <a:gdLst>
                <a:gd name="T0" fmla="*/ 0 w 265"/>
                <a:gd name="T1" fmla="*/ 0 h 209"/>
                <a:gd name="T2" fmla="*/ 24 w 265"/>
                <a:gd name="T3" fmla="*/ 208 h 209"/>
                <a:gd name="T4" fmla="*/ 232 w 265"/>
                <a:gd name="T5" fmla="*/ 208 h 209"/>
                <a:gd name="T6" fmla="*/ 264 w 265"/>
                <a:gd name="T7" fmla="*/ 8 h 209"/>
              </a:gdLst>
              <a:ahLst/>
              <a:cxnLst>
                <a:cxn ang="0">
                  <a:pos x="T0" y="T1"/>
                </a:cxn>
                <a:cxn ang="0">
                  <a:pos x="T2" y="T3"/>
                </a:cxn>
                <a:cxn ang="0">
                  <a:pos x="T4" y="T5"/>
                </a:cxn>
                <a:cxn ang="0">
                  <a:pos x="T6" y="T7"/>
                </a:cxn>
              </a:cxnLst>
              <a:rect l="0" t="0" r="r" b="b"/>
              <a:pathLst>
                <a:path w="265" h="209">
                  <a:moveTo>
                    <a:pt x="0" y="0"/>
                  </a:moveTo>
                  <a:lnTo>
                    <a:pt x="24" y="208"/>
                  </a:lnTo>
                  <a:lnTo>
                    <a:pt x="232" y="208"/>
                  </a:lnTo>
                  <a:lnTo>
                    <a:pt x="264" y="8"/>
                  </a:lnTo>
                </a:path>
              </a:pathLst>
            </a:custGeom>
            <a:solidFill>
              <a:srgbClr val="B3712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33" name="Oval 65">
              <a:extLst>
                <a:ext uri="{FF2B5EF4-FFF2-40B4-BE49-F238E27FC236}">
                  <a16:creationId xmlns:a16="http://schemas.microsoft.com/office/drawing/2014/main" id="{3D497280-FCDD-434B-BB26-A27937F9F71D}"/>
                </a:ext>
              </a:extLst>
            </p:cNvPr>
            <p:cNvSpPr>
              <a:spLocks noChangeArrowheads="1"/>
            </p:cNvSpPr>
            <p:nvPr/>
          </p:nvSpPr>
          <p:spPr bwMode="auto">
            <a:xfrm>
              <a:off x="1256" y="3187"/>
              <a:ext cx="264" cy="56"/>
            </a:xfrm>
            <a:prstGeom prst="ellipse">
              <a:avLst/>
            </a:prstGeom>
            <a:solidFill>
              <a:srgbClr val="6B441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834" name="Group 66">
              <a:extLst>
                <a:ext uri="{FF2B5EF4-FFF2-40B4-BE49-F238E27FC236}">
                  <a16:creationId xmlns:a16="http://schemas.microsoft.com/office/drawing/2014/main" id="{4C0AD524-16BC-4991-BA9E-292C4B74180A}"/>
                </a:ext>
              </a:extLst>
            </p:cNvPr>
            <p:cNvGrpSpPr>
              <a:grpSpLocks/>
            </p:cNvGrpSpPr>
            <p:nvPr/>
          </p:nvGrpSpPr>
          <p:grpSpPr bwMode="auto">
            <a:xfrm>
              <a:off x="1249" y="3052"/>
              <a:ext cx="279" cy="184"/>
              <a:chOff x="1249" y="3052"/>
              <a:chExt cx="279" cy="184"/>
            </a:xfrm>
          </p:grpSpPr>
          <p:sp>
            <p:nvSpPr>
              <p:cNvPr id="32835" name="Arc 67">
                <a:extLst>
                  <a:ext uri="{FF2B5EF4-FFF2-40B4-BE49-F238E27FC236}">
                    <a16:creationId xmlns:a16="http://schemas.microsoft.com/office/drawing/2014/main" id="{EED0222F-C576-4192-85CC-F3ABED56B965}"/>
                  </a:ext>
                </a:extLst>
              </p:cNvPr>
              <p:cNvSpPr>
                <a:spLocks/>
              </p:cNvSpPr>
              <p:nvPr/>
            </p:nvSpPr>
            <p:spPr bwMode="auto">
              <a:xfrm>
                <a:off x="1249" y="3052"/>
                <a:ext cx="148" cy="176"/>
              </a:xfrm>
              <a:custGeom>
                <a:avLst/>
                <a:gdLst>
                  <a:gd name="G0" fmla="+- 21600 0 0"/>
                  <a:gd name="G1" fmla="+- 21600 0 0"/>
                  <a:gd name="G2" fmla="+- 21600 0 0"/>
                  <a:gd name="T0" fmla="*/ 0 w 21600"/>
                  <a:gd name="T1" fmla="*/ 21600 h 21600"/>
                  <a:gd name="T2" fmla="*/ 2145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727"/>
                      <a:pt x="9581" y="80"/>
                      <a:pt x="21454" y="0"/>
                    </a:cubicBezTo>
                  </a:path>
                  <a:path w="21600" h="21600" stroke="0" extrusionOk="0">
                    <a:moveTo>
                      <a:pt x="0" y="21599"/>
                    </a:moveTo>
                    <a:cubicBezTo>
                      <a:pt x="0" y="9727"/>
                      <a:pt x="9581" y="80"/>
                      <a:pt x="21454" y="0"/>
                    </a:cubicBezTo>
                    <a:lnTo>
                      <a:pt x="21600" y="21600"/>
                    </a:lnTo>
                    <a:close/>
                  </a:path>
                </a:pathLst>
              </a:custGeom>
              <a:noFill/>
              <a:ln w="76200" cap="rnd">
                <a:solidFill>
                  <a:srgbClr val="B3712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36" name="Arc 68">
                <a:extLst>
                  <a:ext uri="{FF2B5EF4-FFF2-40B4-BE49-F238E27FC236}">
                    <a16:creationId xmlns:a16="http://schemas.microsoft.com/office/drawing/2014/main" id="{B0A42E6B-DD10-446E-90AF-3049B6943B84}"/>
                  </a:ext>
                </a:extLst>
              </p:cNvPr>
              <p:cNvSpPr>
                <a:spLocks/>
              </p:cNvSpPr>
              <p:nvPr/>
            </p:nvSpPr>
            <p:spPr bwMode="auto">
              <a:xfrm>
                <a:off x="1388" y="3052"/>
                <a:ext cx="140" cy="1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76200" cap="rnd">
                <a:solidFill>
                  <a:srgbClr val="B3712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2837" name="Rectangle 69">
            <a:extLst>
              <a:ext uri="{FF2B5EF4-FFF2-40B4-BE49-F238E27FC236}">
                <a16:creationId xmlns:a16="http://schemas.microsoft.com/office/drawing/2014/main" id="{9EEB5D41-9798-4E74-9AF7-E9F119CEAFF8}"/>
              </a:ext>
            </a:extLst>
          </p:cNvPr>
          <p:cNvSpPr>
            <a:spLocks noChangeArrowheads="1"/>
          </p:cNvSpPr>
          <p:nvPr/>
        </p:nvSpPr>
        <p:spPr bwMode="auto">
          <a:xfrm>
            <a:off x="1970088" y="5665788"/>
            <a:ext cx="760412"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688"/>
              </a:lnSpc>
            </a:pPr>
            <a:r>
              <a:rPr lang="en-US" altLang="zh-CN" sz="1600" b="1">
                <a:solidFill>
                  <a:srgbClr val="000000"/>
                </a:solidFill>
                <a:latin typeface="Helvetica" panose="020B0604020202020204" pitchFamily="34" charset="0"/>
                <a:ea typeface="宋体" panose="02010600030101010101" pitchFamily="2" charset="-122"/>
              </a:rPr>
              <a:t>Packet </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Discard </a:t>
            </a:r>
          </a:p>
          <a:p>
            <a:pPr>
              <a:lnSpc>
                <a:spcPts val="1688"/>
              </a:lnSpc>
            </a:pPr>
            <a:r>
              <a:rPr lang="en-US" altLang="zh-CN" sz="1600" b="1">
                <a:solidFill>
                  <a:srgbClr val="000000"/>
                </a:solidFill>
                <a:latin typeface="Helvetica" panose="020B0604020202020204" pitchFamily="34" charset="0"/>
                <a:ea typeface="宋体" panose="02010600030101010101" pitchFamily="2" charset="-122"/>
              </a:rPr>
              <a:t>Bucket</a:t>
            </a:r>
          </a:p>
        </p:txBody>
      </p:sp>
      <p:sp>
        <p:nvSpPr>
          <p:cNvPr id="32838" name="Freeform 70">
            <a:extLst>
              <a:ext uri="{FF2B5EF4-FFF2-40B4-BE49-F238E27FC236}">
                <a16:creationId xmlns:a16="http://schemas.microsoft.com/office/drawing/2014/main" id="{861E77D8-2FD7-4D08-A1BE-80E8582AE002}"/>
              </a:ext>
            </a:extLst>
          </p:cNvPr>
          <p:cNvSpPr>
            <a:spLocks/>
          </p:cNvSpPr>
          <p:nvPr/>
        </p:nvSpPr>
        <p:spPr bwMode="auto">
          <a:xfrm>
            <a:off x="7534275" y="3629025"/>
            <a:ext cx="498475" cy="762000"/>
          </a:xfrm>
          <a:custGeom>
            <a:avLst/>
            <a:gdLst>
              <a:gd name="T0" fmla="*/ 0 w 314"/>
              <a:gd name="T1" fmla="*/ 480 h 480"/>
              <a:gd name="T2" fmla="*/ 314 w 314"/>
              <a:gd name="T3" fmla="*/ 233 h 480"/>
              <a:gd name="T4" fmla="*/ 0 w 314"/>
              <a:gd name="T5" fmla="*/ 0 h 480"/>
            </a:gdLst>
            <a:ahLst/>
            <a:cxnLst>
              <a:cxn ang="0">
                <a:pos x="T0" y="T1"/>
              </a:cxn>
              <a:cxn ang="0">
                <a:pos x="T2" y="T3"/>
              </a:cxn>
              <a:cxn ang="0">
                <a:pos x="T4" y="T5"/>
              </a:cxn>
            </a:cxnLst>
            <a:rect l="0" t="0" r="r" b="b"/>
            <a:pathLst>
              <a:path w="314" h="480">
                <a:moveTo>
                  <a:pt x="0" y="480"/>
                </a:moveTo>
                <a:lnTo>
                  <a:pt x="314" y="233"/>
                </a:lnTo>
                <a:lnTo>
                  <a:pt x="0" y="0"/>
                </a:lnTo>
              </a:path>
            </a:pathLst>
          </a:custGeom>
          <a:solidFill>
            <a:srgbClr val="000000"/>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39" name="Freeform 71">
            <a:extLst>
              <a:ext uri="{FF2B5EF4-FFF2-40B4-BE49-F238E27FC236}">
                <a16:creationId xmlns:a16="http://schemas.microsoft.com/office/drawing/2014/main" id="{B9EBBF97-0479-4482-A11B-43E8D1683C83}"/>
              </a:ext>
            </a:extLst>
          </p:cNvPr>
          <p:cNvSpPr>
            <a:spLocks/>
          </p:cNvSpPr>
          <p:nvPr/>
        </p:nvSpPr>
        <p:spPr bwMode="auto">
          <a:xfrm>
            <a:off x="4178300" y="6303963"/>
            <a:ext cx="915988" cy="373062"/>
          </a:xfrm>
          <a:custGeom>
            <a:avLst/>
            <a:gdLst>
              <a:gd name="T0" fmla="*/ 504 w 513"/>
              <a:gd name="T1" fmla="*/ 0 h 209"/>
              <a:gd name="T2" fmla="*/ 0 w 513"/>
              <a:gd name="T3" fmla="*/ 0 h 209"/>
              <a:gd name="T4" fmla="*/ 248 w 513"/>
              <a:gd name="T5" fmla="*/ 208 h 209"/>
              <a:gd name="T6" fmla="*/ 456 w 513"/>
              <a:gd name="T7" fmla="*/ 40 h 209"/>
              <a:gd name="T8" fmla="*/ 512 w 513"/>
              <a:gd name="T9" fmla="*/ 0 h 209"/>
            </a:gdLst>
            <a:ahLst/>
            <a:cxnLst>
              <a:cxn ang="0">
                <a:pos x="T0" y="T1"/>
              </a:cxn>
              <a:cxn ang="0">
                <a:pos x="T2" y="T3"/>
              </a:cxn>
              <a:cxn ang="0">
                <a:pos x="T4" y="T5"/>
              </a:cxn>
              <a:cxn ang="0">
                <a:pos x="T6" y="T7"/>
              </a:cxn>
              <a:cxn ang="0">
                <a:pos x="T8" y="T9"/>
              </a:cxn>
            </a:cxnLst>
            <a:rect l="0" t="0" r="r" b="b"/>
            <a:pathLst>
              <a:path w="513" h="209">
                <a:moveTo>
                  <a:pt x="504" y="0"/>
                </a:moveTo>
                <a:lnTo>
                  <a:pt x="0" y="0"/>
                </a:lnTo>
                <a:lnTo>
                  <a:pt x="248" y="208"/>
                </a:lnTo>
                <a:lnTo>
                  <a:pt x="456" y="40"/>
                </a:lnTo>
                <a:lnTo>
                  <a:pt x="512" y="0"/>
                </a:lnTo>
              </a:path>
            </a:pathLst>
          </a:custGeom>
          <a:solidFill>
            <a:srgbClr val="000000"/>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40" name="Rectangle 72">
            <a:extLst>
              <a:ext uri="{FF2B5EF4-FFF2-40B4-BE49-F238E27FC236}">
                <a16:creationId xmlns:a16="http://schemas.microsoft.com/office/drawing/2014/main" id="{05373B5C-F2DF-4CAE-909E-FC6434183AC2}"/>
              </a:ext>
            </a:extLst>
          </p:cNvPr>
          <p:cNvSpPr>
            <a:spLocks noChangeArrowheads="1"/>
          </p:cNvSpPr>
          <p:nvPr/>
        </p:nvSpPr>
        <p:spPr bwMode="auto">
          <a:xfrm>
            <a:off x="4943475" y="217487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2841" name="Line 73">
            <a:extLst>
              <a:ext uri="{FF2B5EF4-FFF2-40B4-BE49-F238E27FC236}">
                <a16:creationId xmlns:a16="http://schemas.microsoft.com/office/drawing/2014/main" id="{631B63D8-8B88-436B-ABCC-B87810A85ADB}"/>
              </a:ext>
            </a:extLst>
          </p:cNvPr>
          <p:cNvSpPr>
            <a:spLocks noChangeShapeType="1"/>
          </p:cNvSpPr>
          <p:nvPr/>
        </p:nvSpPr>
        <p:spPr bwMode="auto">
          <a:xfrm>
            <a:off x="8015288" y="4013200"/>
            <a:ext cx="900112" cy="0"/>
          </a:xfrm>
          <a:prstGeom prst="line">
            <a:avLst/>
          </a:prstGeom>
          <a:noFill/>
          <a:ln w="381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42" name="Rectangle 74">
            <a:extLst>
              <a:ext uri="{FF2B5EF4-FFF2-40B4-BE49-F238E27FC236}">
                <a16:creationId xmlns:a16="http://schemas.microsoft.com/office/drawing/2014/main" id="{78F9CDC2-36A8-4B2B-8C98-6D39F5070D98}"/>
              </a:ext>
            </a:extLst>
          </p:cNvPr>
          <p:cNvSpPr>
            <a:spLocks noChangeArrowheads="1"/>
          </p:cNvSpPr>
          <p:nvPr/>
        </p:nvSpPr>
        <p:spPr bwMode="auto">
          <a:xfrm>
            <a:off x="7843838" y="4132263"/>
            <a:ext cx="12858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Interface(s)</a:t>
            </a:r>
          </a:p>
        </p:txBody>
      </p:sp>
      <p:sp>
        <p:nvSpPr>
          <p:cNvPr id="32843" name="Rectangle 75">
            <a:extLst>
              <a:ext uri="{FF2B5EF4-FFF2-40B4-BE49-F238E27FC236}">
                <a16:creationId xmlns:a16="http://schemas.microsoft.com/office/drawing/2014/main" id="{3DC430B1-6618-4610-B608-7EF4AD456462}"/>
              </a:ext>
            </a:extLst>
          </p:cNvPr>
          <p:cNvSpPr>
            <a:spLocks noChangeArrowheads="1"/>
          </p:cNvSpPr>
          <p:nvPr/>
        </p:nvSpPr>
        <p:spPr bwMode="auto">
          <a:xfrm>
            <a:off x="7843838" y="3589338"/>
            <a:ext cx="1300162"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Destination</a:t>
            </a:r>
          </a:p>
        </p:txBody>
      </p:sp>
      <p:sp>
        <p:nvSpPr>
          <p:cNvPr id="32844" name="Rectangle 76">
            <a:extLst>
              <a:ext uri="{FF2B5EF4-FFF2-40B4-BE49-F238E27FC236}">
                <a16:creationId xmlns:a16="http://schemas.microsoft.com/office/drawing/2014/main" id="{0533D806-74C6-481E-B2AC-617F304B6B03}"/>
              </a:ext>
            </a:extLst>
          </p:cNvPr>
          <p:cNvSpPr>
            <a:spLocks noChangeArrowheads="1"/>
          </p:cNvSpPr>
          <p:nvPr/>
        </p:nvSpPr>
        <p:spPr bwMode="auto">
          <a:xfrm>
            <a:off x="4194175" y="5873750"/>
            <a:ext cx="842963" cy="357188"/>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2845" name="Rectangle 77">
            <a:extLst>
              <a:ext uri="{FF2B5EF4-FFF2-40B4-BE49-F238E27FC236}">
                <a16:creationId xmlns:a16="http://schemas.microsoft.com/office/drawing/2014/main" id="{D4C79D6F-C6C4-44AA-9734-1C383AA96EFF}"/>
              </a:ext>
            </a:extLst>
          </p:cNvPr>
          <p:cNvSpPr>
            <a:spLocks noChangeArrowheads="1"/>
          </p:cNvSpPr>
          <p:nvPr/>
        </p:nvSpPr>
        <p:spPr bwMode="auto">
          <a:xfrm>
            <a:off x="4273550" y="5894388"/>
            <a:ext cx="64293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Deny</a:t>
            </a:r>
          </a:p>
        </p:txBody>
      </p:sp>
      <p:sp>
        <p:nvSpPr>
          <p:cNvPr id="32846" name="Rectangle 78">
            <a:extLst>
              <a:ext uri="{FF2B5EF4-FFF2-40B4-BE49-F238E27FC236}">
                <a16:creationId xmlns:a16="http://schemas.microsoft.com/office/drawing/2014/main" id="{39242834-778B-497E-BBBC-D8104437C88E}"/>
              </a:ext>
            </a:extLst>
          </p:cNvPr>
          <p:cNvSpPr>
            <a:spLocks noChangeArrowheads="1"/>
          </p:cNvSpPr>
          <p:nvPr/>
        </p:nvSpPr>
        <p:spPr bwMode="auto">
          <a:xfrm>
            <a:off x="2841625" y="2930525"/>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2847" name="Rectangle 79">
            <a:extLst>
              <a:ext uri="{FF2B5EF4-FFF2-40B4-BE49-F238E27FC236}">
                <a16:creationId xmlns:a16="http://schemas.microsoft.com/office/drawing/2014/main" id="{32AF25D2-67B9-46F3-9A84-3723A48CB5E8}"/>
              </a:ext>
            </a:extLst>
          </p:cNvPr>
          <p:cNvSpPr>
            <a:spLocks noChangeArrowheads="1"/>
          </p:cNvSpPr>
          <p:nvPr/>
        </p:nvSpPr>
        <p:spPr bwMode="auto">
          <a:xfrm>
            <a:off x="2921000" y="2970213"/>
            <a:ext cx="64293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Deny</a:t>
            </a:r>
          </a:p>
        </p:txBody>
      </p:sp>
      <p:sp>
        <p:nvSpPr>
          <p:cNvPr id="32848" name="Rectangle 80">
            <a:extLst>
              <a:ext uri="{FF2B5EF4-FFF2-40B4-BE49-F238E27FC236}">
                <a16:creationId xmlns:a16="http://schemas.microsoft.com/office/drawing/2014/main" id="{7DE42EC4-0793-4D69-9E34-C2797D459550}"/>
              </a:ext>
            </a:extLst>
          </p:cNvPr>
          <p:cNvSpPr>
            <a:spLocks noChangeArrowheads="1"/>
          </p:cNvSpPr>
          <p:nvPr/>
        </p:nvSpPr>
        <p:spPr bwMode="auto">
          <a:xfrm>
            <a:off x="4111625" y="217487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2849" name="Freeform 81">
            <a:extLst>
              <a:ext uri="{FF2B5EF4-FFF2-40B4-BE49-F238E27FC236}">
                <a16:creationId xmlns:a16="http://schemas.microsoft.com/office/drawing/2014/main" id="{3B5625C7-CE17-41A8-97B0-A04BAB7A411A}"/>
              </a:ext>
            </a:extLst>
          </p:cNvPr>
          <p:cNvSpPr>
            <a:spLocks/>
          </p:cNvSpPr>
          <p:nvPr/>
        </p:nvSpPr>
        <p:spPr bwMode="auto">
          <a:xfrm>
            <a:off x="4895850" y="2038350"/>
            <a:ext cx="590550" cy="1085850"/>
          </a:xfrm>
          <a:custGeom>
            <a:avLst/>
            <a:gdLst>
              <a:gd name="T0" fmla="*/ 0 w 450"/>
              <a:gd name="T1" fmla="*/ 0 h 558"/>
              <a:gd name="T2" fmla="*/ 0 w 450"/>
              <a:gd name="T3" fmla="*/ 558 h 558"/>
              <a:gd name="T4" fmla="*/ 450 w 450"/>
              <a:gd name="T5" fmla="*/ 558 h 558"/>
            </a:gdLst>
            <a:ahLst/>
            <a:cxnLst>
              <a:cxn ang="0">
                <a:pos x="T0" y="T1"/>
              </a:cxn>
              <a:cxn ang="0">
                <a:pos x="T2" y="T3"/>
              </a:cxn>
              <a:cxn ang="0">
                <a:pos x="T4" y="T5"/>
              </a:cxn>
            </a:cxnLst>
            <a:rect l="0" t="0" r="r" b="b"/>
            <a:pathLst>
              <a:path w="450" h="558">
                <a:moveTo>
                  <a:pt x="0" y="0"/>
                </a:moveTo>
                <a:lnTo>
                  <a:pt x="0" y="558"/>
                </a:lnTo>
                <a:lnTo>
                  <a:pt x="450" y="558"/>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2850" name="Freeform 82">
            <a:extLst>
              <a:ext uri="{FF2B5EF4-FFF2-40B4-BE49-F238E27FC236}">
                <a16:creationId xmlns:a16="http://schemas.microsoft.com/office/drawing/2014/main" id="{85CA845E-3ED3-4AB8-9635-99931D550FBD}"/>
              </a:ext>
            </a:extLst>
          </p:cNvPr>
          <p:cNvSpPr>
            <a:spLocks/>
          </p:cNvSpPr>
          <p:nvPr/>
        </p:nvSpPr>
        <p:spPr bwMode="auto">
          <a:xfrm flipH="1">
            <a:off x="3762375" y="1912938"/>
            <a:ext cx="571500" cy="1230312"/>
          </a:xfrm>
          <a:custGeom>
            <a:avLst/>
            <a:gdLst>
              <a:gd name="T0" fmla="*/ 0 w 450"/>
              <a:gd name="T1" fmla="*/ 0 h 558"/>
              <a:gd name="T2" fmla="*/ 0 w 450"/>
              <a:gd name="T3" fmla="*/ 558 h 558"/>
              <a:gd name="T4" fmla="*/ 450 w 450"/>
              <a:gd name="T5" fmla="*/ 558 h 558"/>
            </a:gdLst>
            <a:ahLst/>
            <a:cxnLst>
              <a:cxn ang="0">
                <a:pos x="T0" y="T1"/>
              </a:cxn>
              <a:cxn ang="0">
                <a:pos x="T2" y="T3"/>
              </a:cxn>
              <a:cxn ang="0">
                <a:pos x="T4" y="T5"/>
              </a:cxn>
            </a:cxnLst>
            <a:rect l="0" t="0" r="r" b="b"/>
            <a:pathLst>
              <a:path w="450" h="558">
                <a:moveTo>
                  <a:pt x="0" y="0"/>
                </a:moveTo>
                <a:lnTo>
                  <a:pt x="0" y="558"/>
                </a:lnTo>
                <a:lnTo>
                  <a:pt x="450" y="558"/>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2851" name="Freeform 83">
            <a:extLst>
              <a:ext uri="{FF2B5EF4-FFF2-40B4-BE49-F238E27FC236}">
                <a16:creationId xmlns:a16="http://schemas.microsoft.com/office/drawing/2014/main" id="{79A8455B-E691-47B6-84B7-61B87EFD419F}"/>
              </a:ext>
            </a:extLst>
          </p:cNvPr>
          <p:cNvSpPr>
            <a:spLocks/>
          </p:cNvSpPr>
          <p:nvPr/>
        </p:nvSpPr>
        <p:spPr bwMode="auto">
          <a:xfrm>
            <a:off x="4086225" y="1408113"/>
            <a:ext cx="1044575" cy="1057275"/>
          </a:xfrm>
          <a:custGeom>
            <a:avLst/>
            <a:gdLst>
              <a:gd name="T0" fmla="*/ 0 w 585"/>
              <a:gd name="T1" fmla="*/ 296 h 592"/>
              <a:gd name="T2" fmla="*/ 288 w 585"/>
              <a:gd name="T3" fmla="*/ 0 h 592"/>
              <a:gd name="T4" fmla="*/ 584 w 585"/>
              <a:gd name="T5" fmla="*/ 296 h 592"/>
              <a:gd name="T6" fmla="*/ 288 w 585"/>
              <a:gd name="T7" fmla="*/ 591 h 592"/>
              <a:gd name="T8" fmla="*/ 0 w 585"/>
              <a:gd name="T9" fmla="*/ 296 h 592"/>
            </a:gdLst>
            <a:ahLst/>
            <a:cxnLst>
              <a:cxn ang="0">
                <a:pos x="T0" y="T1"/>
              </a:cxn>
              <a:cxn ang="0">
                <a:pos x="T2" y="T3"/>
              </a:cxn>
              <a:cxn ang="0">
                <a:pos x="T4" y="T5"/>
              </a:cxn>
              <a:cxn ang="0">
                <a:pos x="T6" y="T7"/>
              </a:cxn>
              <a:cxn ang="0">
                <a:pos x="T8" y="T9"/>
              </a:cxn>
            </a:cxnLst>
            <a:rect l="0" t="0" r="r" b="b"/>
            <a:pathLst>
              <a:path w="585" h="592">
                <a:moveTo>
                  <a:pt x="0" y="296"/>
                </a:moveTo>
                <a:lnTo>
                  <a:pt x="288" y="0"/>
                </a:lnTo>
                <a:lnTo>
                  <a:pt x="584" y="296"/>
                </a:lnTo>
                <a:lnTo>
                  <a:pt x="288" y="591"/>
                </a:lnTo>
                <a:lnTo>
                  <a:pt x="0" y="296"/>
                </a:lnTo>
              </a:path>
            </a:pathLst>
          </a:custGeom>
          <a:solidFill>
            <a:srgbClr val="FFDB74"/>
          </a:solidFill>
          <a:ln w="12700" cap="rnd" cmpd="sng">
            <a:solidFill>
              <a:srgbClr val="000000"/>
            </a:solidFill>
            <a:prstDash val="solid"/>
            <a:round/>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2852" name="Rectangle 84">
            <a:extLst>
              <a:ext uri="{FF2B5EF4-FFF2-40B4-BE49-F238E27FC236}">
                <a16:creationId xmlns:a16="http://schemas.microsoft.com/office/drawing/2014/main" id="{CE043B4F-B82B-49BA-AF4D-24CC6271945C}"/>
              </a:ext>
            </a:extLst>
          </p:cNvPr>
          <p:cNvSpPr>
            <a:spLocks noChangeArrowheads="1"/>
          </p:cNvSpPr>
          <p:nvPr/>
        </p:nvSpPr>
        <p:spPr bwMode="auto">
          <a:xfrm>
            <a:off x="4119563" y="1635125"/>
            <a:ext cx="992187"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Match</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First</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Test</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a:t>
            </a:r>
          </a:p>
        </p:txBody>
      </p:sp>
      <p:sp>
        <p:nvSpPr>
          <p:cNvPr id="32853" name="Freeform 85">
            <a:extLst>
              <a:ext uri="{FF2B5EF4-FFF2-40B4-BE49-F238E27FC236}">
                <a16:creationId xmlns:a16="http://schemas.microsoft.com/office/drawing/2014/main" id="{1A754EA0-8848-4CD6-8852-717780F30CCA}"/>
              </a:ext>
            </a:extLst>
          </p:cNvPr>
          <p:cNvSpPr>
            <a:spLocks/>
          </p:cNvSpPr>
          <p:nvPr/>
        </p:nvSpPr>
        <p:spPr bwMode="auto">
          <a:xfrm>
            <a:off x="2581275" y="3114675"/>
            <a:ext cx="1514475" cy="2952750"/>
          </a:xfrm>
          <a:custGeom>
            <a:avLst/>
            <a:gdLst>
              <a:gd name="T0" fmla="*/ 162 w 954"/>
              <a:gd name="T1" fmla="*/ 0 h 1860"/>
              <a:gd name="T2" fmla="*/ 0 w 954"/>
              <a:gd name="T3" fmla="*/ 6 h 1860"/>
              <a:gd name="T4" fmla="*/ 0 w 954"/>
              <a:gd name="T5" fmla="*/ 1152 h 1860"/>
              <a:gd name="T6" fmla="*/ 954 w 954"/>
              <a:gd name="T7" fmla="*/ 1860 h 1860"/>
            </a:gdLst>
            <a:ahLst/>
            <a:cxnLst>
              <a:cxn ang="0">
                <a:pos x="T0" y="T1"/>
              </a:cxn>
              <a:cxn ang="0">
                <a:pos x="T2" y="T3"/>
              </a:cxn>
              <a:cxn ang="0">
                <a:pos x="T4" y="T5"/>
              </a:cxn>
              <a:cxn ang="0">
                <a:pos x="T6" y="T7"/>
              </a:cxn>
            </a:cxnLst>
            <a:rect l="0" t="0" r="r" b="b"/>
            <a:pathLst>
              <a:path w="954" h="1860">
                <a:moveTo>
                  <a:pt x="162" y="0"/>
                </a:moveTo>
                <a:lnTo>
                  <a:pt x="0" y="6"/>
                </a:lnTo>
                <a:lnTo>
                  <a:pt x="0" y="1152"/>
                </a:lnTo>
                <a:lnTo>
                  <a:pt x="954" y="186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2854" name="Freeform 86">
            <a:extLst>
              <a:ext uri="{FF2B5EF4-FFF2-40B4-BE49-F238E27FC236}">
                <a16:creationId xmlns:a16="http://schemas.microsoft.com/office/drawing/2014/main" id="{7E337DC1-1483-4CB0-9BB0-4700F4BFFF07}"/>
              </a:ext>
            </a:extLst>
          </p:cNvPr>
          <p:cNvSpPr>
            <a:spLocks/>
          </p:cNvSpPr>
          <p:nvPr/>
        </p:nvSpPr>
        <p:spPr bwMode="auto">
          <a:xfrm>
            <a:off x="6343650" y="3114675"/>
            <a:ext cx="1171575" cy="704850"/>
          </a:xfrm>
          <a:custGeom>
            <a:avLst/>
            <a:gdLst>
              <a:gd name="T0" fmla="*/ 0 w 738"/>
              <a:gd name="T1" fmla="*/ 6 h 444"/>
              <a:gd name="T2" fmla="*/ 144 w 738"/>
              <a:gd name="T3" fmla="*/ 0 h 444"/>
              <a:gd name="T4" fmla="*/ 738 w 738"/>
              <a:gd name="T5" fmla="*/ 444 h 444"/>
            </a:gdLst>
            <a:ahLst/>
            <a:cxnLst>
              <a:cxn ang="0">
                <a:pos x="T0" y="T1"/>
              </a:cxn>
              <a:cxn ang="0">
                <a:pos x="T2" y="T3"/>
              </a:cxn>
              <a:cxn ang="0">
                <a:pos x="T4" y="T5"/>
              </a:cxn>
            </a:cxnLst>
            <a:rect l="0" t="0" r="r" b="b"/>
            <a:pathLst>
              <a:path w="738" h="444">
                <a:moveTo>
                  <a:pt x="0" y="6"/>
                </a:moveTo>
                <a:lnTo>
                  <a:pt x="144" y="0"/>
                </a:lnTo>
                <a:lnTo>
                  <a:pt x="738" y="444"/>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2855" name="Rectangle 87">
            <a:extLst>
              <a:ext uri="{FF2B5EF4-FFF2-40B4-BE49-F238E27FC236}">
                <a16:creationId xmlns:a16="http://schemas.microsoft.com/office/drawing/2014/main" id="{3F636D18-5EAF-4A03-B049-CCB74896E69B}"/>
              </a:ext>
            </a:extLst>
          </p:cNvPr>
          <p:cNvSpPr>
            <a:spLocks noChangeArrowheads="1"/>
          </p:cNvSpPr>
          <p:nvPr/>
        </p:nvSpPr>
        <p:spPr bwMode="auto">
          <a:xfrm>
            <a:off x="5508625" y="2930525"/>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2856" name="Rectangle 88">
            <a:extLst>
              <a:ext uri="{FF2B5EF4-FFF2-40B4-BE49-F238E27FC236}">
                <a16:creationId xmlns:a16="http://schemas.microsoft.com/office/drawing/2014/main" id="{D21FFD3C-7180-4B32-AFBC-25CF6C120960}"/>
              </a:ext>
            </a:extLst>
          </p:cNvPr>
          <p:cNvSpPr>
            <a:spLocks noChangeArrowheads="1"/>
          </p:cNvSpPr>
          <p:nvPr/>
        </p:nvSpPr>
        <p:spPr bwMode="auto">
          <a:xfrm>
            <a:off x="5530850" y="2970213"/>
            <a:ext cx="771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Permit</a:t>
            </a:r>
          </a:p>
        </p:txBody>
      </p:sp>
      <p:sp>
        <p:nvSpPr>
          <p:cNvPr id="32857" name="Rectangle 89">
            <a:extLst>
              <a:ext uri="{FF2B5EF4-FFF2-40B4-BE49-F238E27FC236}">
                <a16:creationId xmlns:a16="http://schemas.microsoft.com/office/drawing/2014/main" id="{3C5B6A77-A927-4734-82E2-324251F9BAA3}"/>
              </a:ext>
            </a:extLst>
          </p:cNvPr>
          <p:cNvSpPr>
            <a:spLocks noChangeArrowheads="1"/>
          </p:cNvSpPr>
          <p:nvPr/>
        </p:nvSpPr>
        <p:spPr bwMode="auto">
          <a:xfrm>
            <a:off x="4435475" y="2470150"/>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N</a:t>
            </a:r>
          </a:p>
        </p:txBody>
      </p:sp>
      <p:sp>
        <p:nvSpPr>
          <p:cNvPr id="32858" name="Line 90">
            <a:extLst>
              <a:ext uri="{FF2B5EF4-FFF2-40B4-BE49-F238E27FC236}">
                <a16:creationId xmlns:a16="http://schemas.microsoft.com/office/drawing/2014/main" id="{27DC806B-D132-4B80-82C6-D73AB4285E04}"/>
              </a:ext>
            </a:extLst>
          </p:cNvPr>
          <p:cNvSpPr>
            <a:spLocks noChangeShapeType="1"/>
          </p:cNvSpPr>
          <p:nvPr/>
        </p:nvSpPr>
        <p:spPr bwMode="auto">
          <a:xfrm>
            <a:off x="4610100" y="2466975"/>
            <a:ext cx="0" cy="51435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2859" name="Rectangle 91">
            <a:extLst>
              <a:ext uri="{FF2B5EF4-FFF2-40B4-BE49-F238E27FC236}">
                <a16:creationId xmlns:a16="http://schemas.microsoft.com/office/drawing/2014/main" id="{33B5FB23-E99D-4F3A-808C-AF15A731AF5D}"/>
              </a:ext>
            </a:extLst>
          </p:cNvPr>
          <p:cNvSpPr>
            <a:spLocks noChangeArrowheads="1"/>
          </p:cNvSpPr>
          <p:nvPr/>
        </p:nvSpPr>
        <p:spPr bwMode="auto">
          <a:xfrm>
            <a:off x="2841625" y="3397250"/>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2860" name="Rectangle 92">
            <a:extLst>
              <a:ext uri="{FF2B5EF4-FFF2-40B4-BE49-F238E27FC236}">
                <a16:creationId xmlns:a16="http://schemas.microsoft.com/office/drawing/2014/main" id="{90677C0B-AB00-447E-ABF6-732BC268A8D6}"/>
              </a:ext>
            </a:extLst>
          </p:cNvPr>
          <p:cNvSpPr>
            <a:spLocks noChangeArrowheads="1"/>
          </p:cNvSpPr>
          <p:nvPr/>
        </p:nvSpPr>
        <p:spPr bwMode="auto">
          <a:xfrm>
            <a:off x="2921000" y="3436938"/>
            <a:ext cx="64293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Deny</a:t>
            </a:r>
          </a:p>
        </p:txBody>
      </p:sp>
      <p:sp>
        <p:nvSpPr>
          <p:cNvPr id="32861" name="Rectangle 93">
            <a:extLst>
              <a:ext uri="{FF2B5EF4-FFF2-40B4-BE49-F238E27FC236}">
                <a16:creationId xmlns:a16="http://schemas.microsoft.com/office/drawing/2014/main" id="{DC78E787-DD10-4988-93BD-7BB443FDA26A}"/>
              </a:ext>
            </a:extLst>
          </p:cNvPr>
          <p:cNvSpPr>
            <a:spLocks noChangeArrowheads="1"/>
          </p:cNvSpPr>
          <p:nvPr/>
        </p:nvSpPr>
        <p:spPr bwMode="auto">
          <a:xfrm>
            <a:off x="5508625" y="3397250"/>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2862" name="Rectangle 94">
            <a:extLst>
              <a:ext uri="{FF2B5EF4-FFF2-40B4-BE49-F238E27FC236}">
                <a16:creationId xmlns:a16="http://schemas.microsoft.com/office/drawing/2014/main" id="{4E0819BF-AEF4-4BAE-94E6-7276EEBEE361}"/>
              </a:ext>
            </a:extLst>
          </p:cNvPr>
          <p:cNvSpPr>
            <a:spLocks noChangeArrowheads="1"/>
          </p:cNvSpPr>
          <p:nvPr/>
        </p:nvSpPr>
        <p:spPr bwMode="auto">
          <a:xfrm>
            <a:off x="5530850" y="3436938"/>
            <a:ext cx="771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Permit</a:t>
            </a:r>
          </a:p>
        </p:txBody>
      </p:sp>
      <p:sp>
        <p:nvSpPr>
          <p:cNvPr id="32863" name="Line 95">
            <a:extLst>
              <a:ext uri="{FF2B5EF4-FFF2-40B4-BE49-F238E27FC236}">
                <a16:creationId xmlns:a16="http://schemas.microsoft.com/office/drawing/2014/main" id="{6B3FA8C3-41C2-4765-9C4F-26FE6751FAF4}"/>
              </a:ext>
            </a:extLst>
          </p:cNvPr>
          <p:cNvSpPr>
            <a:spLocks noChangeShapeType="1"/>
          </p:cNvSpPr>
          <p:nvPr/>
        </p:nvSpPr>
        <p:spPr bwMode="auto">
          <a:xfrm>
            <a:off x="3762375" y="3571875"/>
            <a:ext cx="170497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2864" name="Freeform 96">
            <a:extLst>
              <a:ext uri="{FF2B5EF4-FFF2-40B4-BE49-F238E27FC236}">
                <a16:creationId xmlns:a16="http://schemas.microsoft.com/office/drawing/2014/main" id="{6D48D221-9AAF-48A3-9890-92541654CAF1}"/>
              </a:ext>
            </a:extLst>
          </p:cNvPr>
          <p:cNvSpPr>
            <a:spLocks/>
          </p:cNvSpPr>
          <p:nvPr/>
        </p:nvSpPr>
        <p:spPr bwMode="auto">
          <a:xfrm>
            <a:off x="4086225" y="3027363"/>
            <a:ext cx="1044575" cy="1057275"/>
          </a:xfrm>
          <a:custGeom>
            <a:avLst/>
            <a:gdLst>
              <a:gd name="T0" fmla="*/ 0 w 585"/>
              <a:gd name="T1" fmla="*/ 296 h 592"/>
              <a:gd name="T2" fmla="*/ 288 w 585"/>
              <a:gd name="T3" fmla="*/ 0 h 592"/>
              <a:gd name="T4" fmla="*/ 584 w 585"/>
              <a:gd name="T5" fmla="*/ 296 h 592"/>
              <a:gd name="T6" fmla="*/ 288 w 585"/>
              <a:gd name="T7" fmla="*/ 591 h 592"/>
              <a:gd name="T8" fmla="*/ 0 w 585"/>
              <a:gd name="T9" fmla="*/ 296 h 592"/>
            </a:gdLst>
            <a:ahLst/>
            <a:cxnLst>
              <a:cxn ang="0">
                <a:pos x="T0" y="T1"/>
              </a:cxn>
              <a:cxn ang="0">
                <a:pos x="T2" y="T3"/>
              </a:cxn>
              <a:cxn ang="0">
                <a:pos x="T4" y="T5"/>
              </a:cxn>
              <a:cxn ang="0">
                <a:pos x="T6" y="T7"/>
              </a:cxn>
              <a:cxn ang="0">
                <a:pos x="T8" y="T9"/>
              </a:cxn>
            </a:cxnLst>
            <a:rect l="0" t="0" r="r" b="b"/>
            <a:pathLst>
              <a:path w="585" h="592">
                <a:moveTo>
                  <a:pt x="0" y="296"/>
                </a:moveTo>
                <a:lnTo>
                  <a:pt x="288" y="0"/>
                </a:lnTo>
                <a:lnTo>
                  <a:pt x="584" y="296"/>
                </a:lnTo>
                <a:lnTo>
                  <a:pt x="288" y="591"/>
                </a:lnTo>
                <a:lnTo>
                  <a:pt x="0" y="296"/>
                </a:lnTo>
              </a:path>
            </a:pathLst>
          </a:custGeom>
          <a:solidFill>
            <a:srgbClr val="FFDB74"/>
          </a:solidFill>
          <a:ln w="12700" cap="rnd" cmpd="sng">
            <a:solidFill>
              <a:srgbClr val="000000"/>
            </a:solidFill>
            <a:prstDash val="solid"/>
            <a:round/>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2865" name="Rectangle 97">
            <a:extLst>
              <a:ext uri="{FF2B5EF4-FFF2-40B4-BE49-F238E27FC236}">
                <a16:creationId xmlns:a16="http://schemas.microsoft.com/office/drawing/2014/main" id="{3FCD8E08-D0D4-468C-8373-7AEBD119D581}"/>
              </a:ext>
            </a:extLst>
          </p:cNvPr>
          <p:cNvSpPr>
            <a:spLocks noChangeArrowheads="1"/>
          </p:cNvSpPr>
          <p:nvPr/>
        </p:nvSpPr>
        <p:spPr bwMode="auto">
          <a:xfrm>
            <a:off x="4119563" y="3206750"/>
            <a:ext cx="992187"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Match</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Next</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Test(s)</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a:t>
            </a:r>
          </a:p>
        </p:txBody>
      </p:sp>
      <p:sp>
        <p:nvSpPr>
          <p:cNvPr id="32866" name="Line 98">
            <a:extLst>
              <a:ext uri="{FF2B5EF4-FFF2-40B4-BE49-F238E27FC236}">
                <a16:creationId xmlns:a16="http://schemas.microsoft.com/office/drawing/2014/main" id="{D76E6FCE-0471-4586-A986-112054091399}"/>
              </a:ext>
            </a:extLst>
          </p:cNvPr>
          <p:cNvSpPr>
            <a:spLocks noChangeShapeType="1"/>
          </p:cNvSpPr>
          <p:nvPr/>
        </p:nvSpPr>
        <p:spPr bwMode="auto">
          <a:xfrm flipH="1">
            <a:off x="2571750" y="3581400"/>
            <a:ext cx="2667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2867" name="Freeform 99">
            <a:extLst>
              <a:ext uri="{FF2B5EF4-FFF2-40B4-BE49-F238E27FC236}">
                <a16:creationId xmlns:a16="http://schemas.microsoft.com/office/drawing/2014/main" id="{3CFF896A-9299-4B36-9978-0F439F30AAEB}"/>
              </a:ext>
            </a:extLst>
          </p:cNvPr>
          <p:cNvSpPr>
            <a:spLocks/>
          </p:cNvSpPr>
          <p:nvPr/>
        </p:nvSpPr>
        <p:spPr bwMode="auto">
          <a:xfrm>
            <a:off x="6353175" y="3590925"/>
            <a:ext cx="1095375" cy="428625"/>
          </a:xfrm>
          <a:custGeom>
            <a:avLst/>
            <a:gdLst>
              <a:gd name="T0" fmla="*/ 0 w 690"/>
              <a:gd name="T1" fmla="*/ 0 h 270"/>
              <a:gd name="T2" fmla="*/ 282 w 690"/>
              <a:gd name="T3" fmla="*/ 0 h 270"/>
              <a:gd name="T4" fmla="*/ 690 w 690"/>
              <a:gd name="T5" fmla="*/ 270 h 270"/>
            </a:gdLst>
            <a:ahLst/>
            <a:cxnLst>
              <a:cxn ang="0">
                <a:pos x="T0" y="T1"/>
              </a:cxn>
              <a:cxn ang="0">
                <a:pos x="T2" y="T3"/>
              </a:cxn>
              <a:cxn ang="0">
                <a:pos x="T4" y="T5"/>
              </a:cxn>
            </a:cxnLst>
            <a:rect l="0" t="0" r="r" b="b"/>
            <a:pathLst>
              <a:path w="690" h="270">
                <a:moveTo>
                  <a:pt x="0" y="0"/>
                </a:moveTo>
                <a:lnTo>
                  <a:pt x="282" y="0"/>
                </a:lnTo>
                <a:lnTo>
                  <a:pt x="690" y="27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2874" name="Rectangle 106">
            <a:extLst>
              <a:ext uri="{FF2B5EF4-FFF2-40B4-BE49-F238E27FC236}">
                <a16:creationId xmlns:a16="http://schemas.microsoft.com/office/drawing/2014/main" id="{776E4495-D4C0-4FE1-A64B-0D3C4DCAB6C9}"/>
              </a:ext>
            </a:extLst>
          </p:cNvPr>
          <p:cNvSpPr>
            <a:spLocks noChangeArrowheads="1"/>
          </p:cNvSpPr>
          <p:nvPr/>
        </p:nvSpPr>
        <p:spPr bwMode="auto">
          <a:xfrm>
            <a:off x="5095875" y="331787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2875" name="Rectangle 107">
            <a:extLst>
              <a:ext uri="{FF2B5EF4-FFF2-40B4-BE49-F238E27FC236}">
                <a16:creationId xmlns:a16="http://schemas.microsoft.com/office/drawing/2014/main" id="{F4E55CB1-3842-4360-AD05-7A64BE234DDC}"/>
              </a:ext>
            </a:extLst>
          </p:cNvPr>
          <p:cNvSpPr>
            <a:spLocks noChangeArrowheads="1"/>
          </p:cNvSpPr>
          <p:nvPr/>
        </p:nvSpPr>
        <p:spPr bwMode="auto">
          <a:xfrm>
            <a:off x="3978275" y="331787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90" name="Rectangle 1098">
            <a:extLst>
              <a:ext uri="{FF2B5EF4-FFF2-40B4-BE49-F238E27FC236}">
                <a16:creationId xmlns:a16="http://schemas.microsoft.com/office/drawing/2014/main" id="{9CD25FAB-3BC9-44F9-913A-1AF557C819D5}"/>
              </a:ext>
            </a:extLst>
          </p:cNvPr>
          <p:cNvSpPr>
            <a:spLocks noGrp="1" noChangeArrowheads="1"/>
          </p:cNvSpPr>
          <p:nvPr>
            <p:ph type="title"/>
          </p:nvPr>
        </p:nvSpPr>
        <p:spPr/>
        <p:txBody>
          <a:bodyPr/>
          <a:lstStyle/>
          <a:p>
            <a:r>
              <a:rPr lang="zh-CN" altLang="en-US">
                <a:ea typeface="宋体" panose="02010600030101010101" pitchFamily="2" charset="-122"/>
              </a:rPr>
              <a:t>访问列表的测试：允许和拒绝</a:t>
            </a:r>
            <a:endParaRPr lang="en-US" altLang="zh-CN">
              <a:ea typeface="宋体" panose="02010600030101010101" pitchFamily="2" charset="-122"/>
            </a:endParaRPr>
          </a:p>
        </p:txBody>
      </p:sp>
      <p:sp>
        <p:nvSpPr>
          <p:cNvPr id="34948" name="Freeform 1156">
            <a:extLst>
              <a:ext uri="{FF2B5EF4-FFF2-40B4-BE49-F238E27FC236}">
                <a16:creationId xmlns:a16="http://schemas.microsoft.com/office/drawing/2014/main" id="{54EAE15B-42AD-444E-8669-BA506238296D}"/>
              </a:ext>
            </a:extLst>
          </p:cNvPr>
          <p:cNvSpPr>
            <a:spLocks/>
          </p:cNvSpPr>
          <p:nvPr/>
        </p:nvSpPr>
        <p:spPr bwMode="auto">
          <a:xfrm>
            <a:off x="1239838" y="1403350"/>
            <a:ext cx="6788150" cy="5259388"/>
          </a:xfrm>
          <a:custGeom>
            <a:avLst/>
            <a:gdLst>
              <a:gd name="T0" fmla="*/ 0 w 3801"/>
              <a:gd name="T1" fmla="*/ 1457 h 2945"/>
              <a:gd name="T2" fmla="*/ 1888 w 3801"/>
              <a:gd name="T3" fmla="*/ 0 h 2945"/>
              <a:gd name="T4" fmla="*/ 3800 w 3801"/>
              <a:gd name="T5" fmla="*/ 1457 h 2945"/>
              <a:gd name="T6" fmla="*/ 1888 w 3801"/>
              <a:gd name="T7" fmla="*/ 2944 h 2945"/>
              <a:gd name="T8" fmla="*/ 0 w 3801"/>
              <a:gd name="T9" fmla="*/ 1457 h 2945"/>
            </a:gdLst>
            <a:ahLst/>
            <a:cxnLst>
              <a:cxn ang="0">
                <a:pos x="T0" y="T1"/>
              </a:cxn>
              <a:cxn ang="0">
                <a:pos x="T2" y="T3"/>
              </a:cxn>
              <a:cxn ang="0">
                <a:pos x="T4" y="T5"/>
              </a:cxn>
              <a:cxn ang="0">
                <a:pos x="T6" y="T7"/>
              </a:cxn>
              <a:cxn ang="0">
                <a:pos x="T8" y="T9"/>
              </a:cxn>
            </a:cxnLst>
            <a:rect l="0" t="0" r="r" b="b"/>
            <a:pathLst>
              <a:path w="3801" h="2945">
                <a:moveTo>
                  <a:pt x="0" y="1457"/>
                </a:moveTo>
                <a:lnTo>
                  <a:pt x="1888" y="0"/>
                </a:lnTo>
                <a:lnTo>
                  <a:pt x="3800" y="1457"/>
                </a:lnTo>
                <a:lnTo>
                  <a:pt x="1888" y="2944"/>
                </a:lnTo>
                <a:lnTo>
                  <a:pt x="0" y="1457"/>
                </a:lnTo>
              </a:path>
            </a:pathLst>
          </a:custGeom>
          <a:solidFill>
            <a:srgbClr val="E7EDED"/>
          </a:solidFill>
          <a:ln w="12700" cap="rnd" cmpd="sng">
            <a:solidFill>
              <a:srgbClr val="000000"/>
            </a:solidFill>
            <a:prstDash val="solid"/>
            <a:round/>
            <a:headEnd/>
            <a:tailEnd/>
          </a:ln>
          <a:effectLst>
            <a:outerShdw dist="35921" dir="2700000" algn="ctr" rotWithShape="0">
              <a:schemeClr val="bg2"/>
            </a:outerShdw>
          </a:effectLst>
        </p:spPr>
        <p:txBody>
          <a:bodyPr/>
          <a:lstStyle/>
          <a:p>
            <a:endParaRPr lang="zh-CN" altLang="en-US"/>
          </a:p>
        </p:txBody>
      </p:sp>
      <p:sp>
        <p:nvSpPr>
          <p:cNvPr id="34949" name="Line 1157">
            <a:extLst>
              <a:ext uri="{FF2B5EF4-FFF2-40B4-BE49-F238E27FC236}">
                <a16:creationId xmlns:a16="http://schemas.microsoft.com/office/drawing/2014/main" id="{4B583C9A-2E53-4223-9885-BEE64B7367D3}"/>
              </a:ext>
            </a:extLst>
          </p:cNvPr>
          <p:cNvSpPr>
            <a:spLocks noChangeShapeType="1"/>
          </p:cNvSpPr>
          <p:nvPr/>
        </p:nvSpPr>
        <p:spPr bwMode="auto">
          <a:xfrm>
            <a:off x="1123950" y="1808163"/>
            <a:ext cx="2828925" cy="0"/>
          </a:xfrm>
          <a:prstGeom prst="line">
            <a:avLst/>
          </a:prstGeom>
          <a:noFill/>
          <a:ln w="381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50" name="Rectangle 1158">
            <a:extLst>
              <a:ext uri="{FF2B5EF4-FFF2-40B4-BE49-F238E27FC236}">
                <a16:creationId xmlns:a16="http://schemas.microsoft.com/office/drawing/2014/main" id="{43750ABB-A9A7-4291-B658-1D65DA97D6BB}"/>
              </a:ext>
            </a:extLst>
          </p:cNvPr>
          <p:cNvSpPr>
            <a:spLocks noChangeArrowheads="1"/>
          </p:cNvSpPr>
          <p:nvPr/>
        </p:nvSpPr>
        <p:spPr bwMode="auto">
          <a:xfrm>
            <a:off x="1089025" y="1989138"/>
            <a:ext cx="258603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800"/>
              </a:lnSpc>
            </a:pPr>
            <a:r>
              <a:rPr lang="en-US" altLang="zh-CN" sz="1600" b="1">
                <a:solidFill>
                  <a:srgbClr val="000000"/>
                </a:solidFill>
                <a:latin typeface="Helvetica" panose="020B0604020202020204" pitchFamily="34" charset="0"/>
                <a:ea typeface="宋体" panose="02010600030101010101" pitchFamily="2" charset="-122"/>
              </a:rPr>
              <a:t>Packets to Interface(s)</a:t>
            </a:r>
          </a:p>
          <a:p>
            <a:pPr>
              <a:lnSpc>
                <a:spcPts val="1800"/>
              </a:lnSpc>
            </a:pPr>
            <a:r>
              <a:rPr lang="en-US" altLang="zh-CN" sz="1600" b="1">
                <a:solidFill>
                  <a:srgbClr val="000000"/>
                </a:solidFill>
                <a:latin typeface="Helvetica" panose="020B0604020202020204" pitchFamily="34" charset="0"/>
                <a:ea typeface="宋体" panose="02010600030101010101" pitchFamily="2" charset="-122"/>
              </a:rPr>
              <a:t>in the Access Group</a:t>
            </a:r>
          </a:p>
        </p:txBody>
      </p:sp>
      <p:sp>
        <p:nvSpPr>
          <p:cNvPr id="34951" name="Line 1159">
            <a:extLst>
              <a:ext uri="{FF2B5EF4-FFF2-40B4-BE49-F238E27FC236}">
                <a16:creationId xmlns:a16="http://schemas.microsoft.com/office/drawing/2014/main" id="{A6C5C059-25B1-4706-B551-E23089E0F21E}"/>
              </a:ext>
            </a:extLst>
          </p:cNvPr>
          <p:cNvSpPr>
            <a:spLocks noChangeShapeType="1"/>
          </p:cNvSpPr>
          <p:nvPr/>
        </p:nvSpPr>
        <p:spPr bwMode="auto">
          <a:xfrm flipH="1">
            <a:off x="3386138" y="6323013"/>
            <a:ext cx="828675" cy="0"/>
          </a:xfrm>
          <a:prstGeom prst="line">
            <a:avLst/>
          </a:prstGeom>
          <a:noFill/>
          <a:ln w="381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952" name="Group 1160">
            <a:extLst>
              <a:ext uri="{FF2B5EF4-FFF2-40B4-BE49-F238E27FC236}">
                <a16:creationId xmlns:a16="http://schemas.microsoft.com/office/drawing/2014/main" id="{B7A7434E-E78A-4A42-9E1B-F6D543796E7B}"/>
              </a:ext>
            </a:extLst>
          </p:cNvPr>
          <p:cNvGrpSpPr>
            <a:grpSpLocks/>
          </p:cNvGrpSpPr>
          <p:nvPr/>
        </p:nvGrpSpPr>
        <p:grpSpPr bwMode="auto">
          <a:xfrm>
            <a:off x="2787650" y="5730875"/>
            <a:ext cx="498475" cy="711200"/>
            <a:chOff x="1249" y="3052"/>
            <a:chExt cx="279" cy="399"/>
          </a:xfrm>
        </p:grpSpPr>
        <p:sp>
          <p:nvSpPr>
            <p:cNvPr id="34953" name="Oval 1161">
              <a:extLst>
                <a:ext uri="{FF2B5EF4-FFF2-40B4-BE49-F238E27FC236}">
                  <a16:creationId xmlns:a16="http://schemas.microsoft.com/office/drawing/2014/main" id="{B4293B6B-CC18-4510-B4F4-6D5393865909}"/>
                </a:ext>
              </a:extLst>
            </p:cNvPr>
            <p:cNvSpPr>
              <a:spLocks noChangeArrowheads="1"/>
            </p:cNvSpPr>
            <p:nvPr/>
          </p:nvSpPr>
          <p:spPr bwMode="auto">
            <a:xfrm>
              <a:off x="1288" y="3395"/>
              <a:ext cx="200" cy="56"/>
            </a:xfrm>
            <a:prstGeom prst="ellipse">
              <a:avLst/>
            </a:prstGeom>
            <a:solidFill>
              <a:srgbClr val="B3712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54" name="Freeform 1162">
              <a:extLst>
                <a:ext uri="{FF2B5EF4-FFF2-40B4-BE49-F238E27FC236}">
                  <a16:creationId xmlns:a16="http://schemas.microsoft.com/office/drawing/2014/main" id="{38BB19E4-3FA6-4233-BA5C-E02FDB2FA330}"/>
                </a:ext>
              </a:extLst>
            </p:cNvPr>
            <p:cNvSpPr>
              <a:spLocks/>
            </p:cNvSpPr>
            <p:nvPr/>
          </p:nvSpPr>
          <p:spPr bwMode="auto">
            <a:xfrm>
              <a:off x="1256" y="3211"/>
              <a:ext cx="265" cy="209"/>
            </a:xfrm>
            <a:custGeom>
              <a:avLst/>
              <a:gdLst>
                <a:gd name="T0" fmla="*/ 0 w 265"/>
                <a:gd name="T1" fmla="*/ 0 h 209"/>
                <a:gd name="T2" fmla="*/ 24 w 265"/>
                <a:gd name="T3" fmla="*/ 208 h 209"/>
                <a:gd name="T4" fmla="*/ 232 w 265"/>
                <a:gd name="T5" fmla="*/ 208 h 209"/>
                <a:gd name="T6" fmla="*/ 264 w 265"/>
                <a:gd name="T7" fmla="*/ 8 h 209"/>
              </a:gdLst>
              <a:ahLst/>
              <a:cxnLst>
                <a:cxn ang="0">
                  <a:pos x="T0" y="T1"/>
                </a:cxn>
                <a:cxn ang="0">
                  <a:pos x="T2" y="T3"/>
                </a:cxn>
                <a:cxn ang="0">
                  <a:pos x="T4" y="T5"/>
                </a:cxn>
                <a:cxn ang="0">
                  <a:pos x="T6" y="T7"/>
                </a:cxn>
              </a:cxnLst>
              <a:rect l="0" t="0" r="r" b="b"/>
              <a:pathLst>
                <a:path w="265" h="209">
                  <a:moveTo>
                    <a:pt x="0" y="0"/>
                  </a:moveTo>
                  <a:lnTo>
                    <a:pt x="24" y="208"/>
                  </a:lnTo>
                  <a:lnTo>
                    <a:pt x="232" y="208"/>
                  </a:lnTo>
                  <a:lnTo>
                    <a:pt x="264" y="8"/>
                  </a:lnTo>
                </a:path>
              </a:pathLst>
            </a:custGeom>
            <a:solidFill>
              <a:srgbClr val="B3712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955" name="Oval 1163">
              <a:extLst>
                <a:ext uri="{FF2B5EF4-FFF2-40B4-BE49-F238E27FC236}">
                  <a16:creationId xmlns:a16="http://schemas.microsoft.com/office/drawing/2014/main" id="{7E7E78FD-644D-4571-A73C-4706A6D837BE}"/>
                </a:ext>
              </a:extLst>
            </p:cNvPr>
            <p:cNvSpPr>
              <a:spLocks noChangeArrowheads="1"/>
            </p:cNvSpPr>
            <p:nvPr/>
          </p:nvSpPr>
          <p:spPr bwMode="auto">
            <a:xfrm>
              <a:off x="1256" y="3187"/>
              <a:ext cx="264" cy="56"/>
            </a:xfrm>
            <a:prstGeom prst="ellipse">
              <a:avLst/>
            </a:prstGeom>
            <a:solidFill>
              <a:srgbClr val="6B441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956" name="Group 1164">
              <a:extLst>
                <a:ext uri="{FF2B5EF4-FFF2-40B4-BE49-F238E27FC236}">
                  <a16:creationId xmlns:a16="http://schemas.microsoft.com/office/drawing/2014/main" id="{344B3750-E184-4691-ADA9-EE99AF4ABC42}"/>
                </a:ext>
              </a:extLst>
            </p:cNvPr>
            <p:cNvGrpSpPr>
              <a:grpSpLocks/>
            </p:cNvGrpSpPr>
            <p:nvPr/>
          </p:nvGrpSpPr>
          <p:grpSpPr bwMode="auto">
            <a:xfrm>
              <a:off x="1249" y="3052"/>
              <a:ext cx="279" cy="184"/>
              <a:chOff x="1249" y="3052"/>
              <a:chExt cx="279" cy="184"/>
            </a:xfrm>
          </p:grpSpPr>
          <p:sp>
            <p:nvSpPr>
              <p:cNvPr id="34957" name="Arc 1165">
                <a:extLst>
                  <a:ext uri="{FF2B5EF4-FFF2-40B4-BE49-F238E27FC236}">
                    <a16:creationId xmlns:a16="http://schemas.microsoft.com/office/drawing/2014/main" id="{7C8CC61D-318A-45B5-8645-054E183B7601}"/>
                  </a:ext>
                </a:extLst>
              </p:cNvPr>
              <p:cNvSpPr>
                <a:spLocks/>
              </p:cNvSpPr>
              <p:nvPr/>
            </p:nvSpPr>
            <p:spPr bwMode="auto">
              <a:xfrm>
                <a:off x="1249" y="3052"/>
                <a:ext cx="148" cy="176"/>
              </a:xfrm>
              <a:custGeom>
                <a:avLst/>
                <a:gdLst>
                  <a:gd name="G0" fmla="+- 21600 0 0"/>
                  <a:gd name="G1" fmla="+- 21600 0 0"/>
                  <a:gd name="G2" fmla="+- 21600 0 0"/>
                  <a:gd name="T0" fmla="*/ 0 w 21600"/>
                  <a:gd name="T1" fmla="*/ 21600 h 21600"/>
                  <a:gd name="T2" fmla="*/ 2145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727"/>
                      <a:pt x="9581" y="80"/>
                      <a:pt x="21454" y="0"/>
                    </a:cubicBezTo>
                  </a:path>
                  <a:path w="21600" h="21600" stroke="0" extrusionOk="0">
                    <a:moveTo>
                      <a:pt x="0" y="21599"/>
                    </a:moveTo>
                    <a:cubicBezTo>
                      <a:pt x="0" y="9727"/>
                      <a:pt x="9581" y="80"/>
                      <a:pt x="21454" y="0"/>
                    </a:cubicBezTo>
                    <a:lnTo>
                      <a:pt x="21600" y="21600"/>
                    </a:lnTo>
                    <a:close/>
                  </a:path>
                </a:pathLst>
              </a:custGeom>
              <a:noFill/>
              <a:ln w="76200" cap="rnd">
                <a:solidFill>
                  <a:srgbClr val="B3712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58" name="Arc 1166">
                <a:extLst>
                  <a:ext uri="{FF2B5EF4-FFF2-40B4-BE49-F238E27FC236}">
                    <a16:creationId xmlns:a16="http://schemas.microsoft.com/office/drawing/2014/main" id="{0874AD0D-4557-4A09-8788-1749AD1A0FF0}"/>
                  </a:ext>
                </a:extLst>
              </p:cNvPr>
              <p:cNvSpPr>
                <a:spLocks/>
              </p:cNvSpPr>
              <p:nvPr/>
            </p:nvSpPr>
            <p:spPr bwMode="auto">
              <a:xfrm>
                <a:off x="1388" y="3052"/>
                <a:ext cx="140" cy="1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76200" cap="rnd">
                <a:solidFill>
                  <a:srgbClr val="B3712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4959" name="Rectangle 1167">
            <a:extLst>
              <a:ext uri="{FF2B5EF4-FFF2-40B4-BE49-F238E27FC236}">
                <a16:creationId xmlns:a16="http://schemas.microsoft.com/office/drawing/2014/main" id="{9E5B8604-B779-40EF-8504-6563C90F423C}"/>
              </a:ext>
            </a:extLst>
          </p:cNvPr>
          <p:cNvSpPr>
            <a:spLocks noChangeArrowheads="1"/>
          </p:cNvSpPr>
          <p:nvPr/>
        </p:nvSpPr>
        <p:spPr bwMode="auto">
          <a:xfrm>
            <a:off x="1970088" y="5665788"/>
            <a:ext cx="760412"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688"/>
              </a:lnSpc>
            </a:pPr>
            <a:r>
              <a:rPr lang="en-US" altLang="zh-CN" sz="1600" b="1">
                <a:solidFill>
                  <a:srgbClr val="000000"/>
                </a:solidFill>
                <a:latin typeface="Helvetica" panose="020B0604020202020204" pitchFamily="34" charset="0"/>
                <a:ea typeface="宋体" panose="02010600030101010101" pitchFamily="2" charset="-122"/>
              </a:rPr>
              <a:t>Packet </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Discard </a:t>
            </a:r>
          </a:p>
          <a:p>
            <a:pPr>
              <a:lnSpc>
                <a:spcPts val="1688"/>
              </a:lnSpc>
            </a:pPr>
            <a:r>
              <a:rPr lang="en-US" altLang="zh-CN" sz="1600" b="1">
                <a:solidFill>
                  <a:srgbClr val="000000"/>
                </a:solidFill>
                <a:latin typeface="Helvetica" panose="020B0604020202020204" pitchFamily="34" charset="0"/>
                <a:ea typeface="宋体" panose="02010600030101010101" pitchFamily="2" charset="-122"/>
              </a:rPr>
              <a:t>Bucket</a:t>
            </a:r>
          </a:p>
        </p:txBody>
      </p:sp>
      <p:sp>
        <p:nvSpPr>
          <p:cNvPr id="34960" name="Freeform 1168">
            <a:extLst>
              <a:ext uri="{FF2B5EF4-FFF2-40B4-BE49-F238E27FC236}">
                <a16:creationId xmlns:a16="http://schemas.microsoft.com/office/drawing/2014/main" id="{E8BEA1C3-9A51-4719-96A4-9518EB2A024B}"/>
              </a:ext>
            </a:extLst>
          </p:cNvPr>
          <p:cNvSpPr>
            <a:spLocks/>
          </p:cNvSpPr>
          <p:nvPr/>
        </p:nvSpPr>
        <p:spPr bwMode="auto">
          <a:xfrm>
            <a:off x="7534275" y="3629025"/>
            <a:ext cx="498475" cy="762000"/>
          </a:xfrm>
          <a:custGeom>
            <a:avLst/>
            <a:gdLst>
              <a:gd name="T0" fmla="*/ 0 w 314"/>
              <a:gd name="T1" fmla="*/ 480 h 480"/>
              <a:gd name="T2" fmla="*/ 314 w 314"/>
              <a:gd name="T3" fmla="*/ 233 h 480"/>
              <a:gd name="T4" fmla="*/ 0 w 314"/>
              <a:gd name="T5" fmla="*/ 0 h 480"/>
            </a:gdLst>
            <a:ahLst/>
            <a:cxnLst>
              <a:cxn ang="0">
                <a:pos x="T0" y="T1"/>
              </a:cxn>
              <a:cxn ang="0">
                <a:pos x="T2" y="T3"/>
              </a:cxn>
              <a:cxn ang="0">
                <a:pos x="T4" y="T5"/>
              </a:cxn>
            </a:cxnLst>
            <a:rect l="0" t="0" r="r" b="b"/>
            <a:pathLst>
              <a:path w="314" h="480">
                <a:moveTo>
                  <a:pt x="0" y="480"/>
                </a:moveTo>
                <a:lnTo>
                  <a:pt x="314" y="233"/>
                </a:lnTo>
                <a:lnTo>
                  <a:pt x="0" y="0"/>
                </a:lnTo>
              </a:path>
            </a:pathLst>
          </a:custGeom>
          <a:solidFill>
            <a:srgbClr val="000000"/>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961" name="Freeform 1169">
            <a:extLst>
              <a:ext uri="{FF2B5EF4-FFF2-40B4-BE49-F238E27FC236}">
                <a16:creationId xmlns:a16="http://schemas.microsoft.com/office/drawing/2014/main" id="{870390DE-85CE-4AF3-8C9D-A994EDFEBA72}"/>
              </a:ext>
            </a:extLst>
          </p:cNvPr>
          <p:cNvSpPr>
            <a:spLocks/>
          </p:cNvSpPr>
          <p:nvPr/>
        </p:nvSpPr>
        <p:spPr bwMode="auto">
          <a:xfrm>
            <a:off x="4178300" y="6303963"/>
            <a:ext cx="915988" cy="373062"/>
          </a:xfrm>
          <a:custGeom>
            <a:avLst/>
            <a:gdLst>
              <a:gd name="T0" fmla="*/ 504 w 513"/>
              <a:gd name="T1" fmla="*/ 0 h 209"/>
              <a:gd name="T2" fmla="*/ 0 w 513"/>
              <a:gd name="T3" fmla="*/ 0 h 209"/>
              <a:gd name="T4" fmla="*/ 248 w 513"/>
              <a:gd name="T5" fmla="*/ 208 h 209"/>
              <a:gd name="T6" fmla="*/ 456 w 513"/>
              <a:gd name="T7" fmla="*/ 40 h 209"/>
              <a:gd name="T8" fmla="*/ 512 w 513"/>
              <a:gd name="T9" fmla="*/ 0 h 209"/>
            </a:gdLst>
            <a:ahLst/>
            <a:cxnLst>
              <a:cxn ang="0">
                <a:pos x="T0" y="T1"/>
              </a:cxn>
              <a:cxn ang="0">
                <a:pos x="T2" y="T3"/>
              </a:cxn>
              <a:cxn ang="0">
                <a:pos x="T4" y="T5"/>
              </a:cxn>
              <a:cxn ang="0">
                <a:pos x="T6" y="T7"/>
              </a:cxn>
              <a:cxn ang="0">
                <a:pos x="T8" y="T9"/>
              </a:cxn>
            </a:cxnLst>
            <a:rect l="0" t="0" r="r" b="b"/>
            <a:pathLst>
              <a:path w="513" h="209">
                <a:moveTo>
                  <a:pt x="504" y="0"/>
                </a:moveTo>
                <a:lnTo>
                  <a:pt x="0" y="0"/>
                </a:lnTo>
                <a:lnTo>
                  <a:pt x="248" y="208"/>
                </a:lnTo>
                <a:lnTo>
                  <a:pt x="456" y="40"/>
                </a:lnTo>
                <a:lnTo>
                  <a:pt x="512" y="0"/>
                </a:lnTo>
              </a:path>
            </a:pathLst>
          </a:custGeom>
          <a:solidFill>
            <a:srgbClr val="000000"/>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962" name="Rectangle 1170">
            <a:extLst>
              <a:ext uri="{FF2B5EF4-FFF2-40B4-BE49-F238E27FC236}">
                <a16:creationId xmlns:a16="http://schemas.microsoft.com/office/drawing/2014/main" id="{38787F0C-7049-4352-8AF4-87615A513477}"/>
              </a:ext>
            </a:extLst>
          </p:cNvPr>
          <p:cNvSpPr>
            <a:spLocks noChangeArrowheads="1"/>
          </p:cNvSpPr>
          <p:nvPr/>
        </p:nvSpPr>
        <p:spPr bwMode="auto">
          <a:xfrm>
            <a:off x="4943475" y="217487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4963" name="Line 1171">
            <a:extLst>
              <a:ext uri="{FF2B5EF4-FFF2-40B4-BE49-F238E27FC236}">
                <a16:creationId xmlns:a16="http://schemas.microsoft.com/office/drawing/2014/main" id="{56894DE2-C100-4332-949B-6089C7BEAA6B}"/>
              </a:ext>
            </a:extLst>
          </p:cNvPr>
          <p:cNvSpPr>
            <a:spLocks noChangeShapeType="1"/>
          </p:cNvSpPr>
          <p:nvPr/>
        </p:nvSpPr>
        <p:spPr bwMode="auto">
          <a:xfrm>
            <a:off x="8015288" y="4013200"/>
            <a:ext cx="900112" cy="0"/>
          </a:xfrm>
          <a:prstGeom prst="line">
            <a:avLst/>
          </a:prstGeom>
          <a:noFill/>
          <a:ln w="381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64" name="Rectangle 1172">
            <a:extLst>
              <a:ext uri="{FF2B5EF4-FFF2-40B4-BE49-F238E27FC236}">
                <a16:creationId xmlns:a16="http://schemas.microsoft.com/office/drawing/2014/main" id="{3B223A9E-E967-4ACD-812A-1AA8E28627E5}"/>
              </a:ext>
            </a:extLst>
          </p:cNvPr>
          <p:cNvSpPr>
            <a:spLocks noChangeArrowheads="1"/>
          </p:cNvSpPr>
          <p:nvPr/>
        </p:nvSpPr>
        <p:spPr bwMode="auto">
          <a:xfrm>
            <a:off x="7843838" y="4132263"/>
            <a:ext cx="12858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Interface(s)</a:t>
            </a:r>
          </a:p>
        </p:txBody>
      </p:sp>
      <p:sp>
        <p:nvSpPr>
          <p:cNvPr id="34965" name="Rectangle 1173">
            <a:extLst>
              <a:ext uri="{FF2B5EF4-FFF2-40B4-BE49-F238E27FC236}">
                <a16:creationId xmlns:a16="http://schemas.microsoft.com/office/drawing/2014/main" id="{35345D8C-7946-4A02-9777-CEAD5D698188}"/>
              </a:ext>
            </a:extLst>
          </p:cNvPr>
          <p:cNvSpPr>
            <a:spLocks noChangeArrowheads="1"/>
          </p:cNvSpPr>
          <p:nvPr/>
        </p:nvSpPr>
        <p:spPr bwMode="auto">
          <a:xfrm>
            <a:off x="7843838" y="3589338"/>
            <a:ext cx="1300162"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Destination</a:t>
            </a:r>
          </a:p>
        </p:txBody>
      </p:sp>
      <p:sp>
        <p:nvSpPr>
          <p:cNvPr id="34966" name="Rectangle 1174">
            <a:extLst>
              <a:ext uri="{FF2B5EF4-FFF2-40B4-BE49-F238E27FC236}">
                <a16:creationId xmlns:a16="http://schemas.microsoft.com/office/drawing/2014/main" id="{5BB79C17-466C-479E-A6C0-042CF047F330}"/>
              </a:ext>
            </a:extLst>
          </p:cNvPr>
          <p:cNvSpPr>
            <a:spLocks noChangeArrowheads="1"/>
          </p:cNvSpPr>
          <p:nvPr/>
        </p:nvSpPr>
        <p:spPr bwMode="auto">
          <a:xfrm>
            <a:off x="4194175" y="5873750"/>
            <a:ext cx="842963" cy="357188"/>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4967" name="Rectangle 1175">
            <a:extLst>
              <a:ext uri="{FF2B5EF4-FFF2-40B4-BE49-F238E27FC236}">
                <a16:creationId xmlns:a16="http://schemas.microsoft.com/office/drawing/2014/main" id="{0E7FC28E-903F-4F9F-A371-CF02CD246942}"/>
              </a:ext>
            </a:extLst>
          </p:cNvPr>
          <p:cNvSpPr>
            <a:spLocks noChangeArrowheads="1"/>
          </p:cNvSpPr>
          <p:nvPr/>
        </p:nvSpPr>
        <p:spPr bwMode="auto">
          <a:xfrm>
            <a:off x="4273550" y="5894388"/>
            <a:ext cx="64293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Deny</a:t>
            </a:r>
          </a:p>
        </p:txBody>
      </p:sp>
      <p:sp>
        <p:nvSpPr>
          <p:cNvPr id="34968" name="Rectangle 1176">
            <a:extLst>
              <a:ext uri="{FF2B5EF4-FFF2-40B4-BE49-F238E27FC236}">
                <a16:creationId xmlns:a16="http://schemas.microsoft.com/office/drawing/2014/main" id="{A144EB99-CB71-459C-B97D-3D7A7B475DE6}"/>
              </a:ext>
            </a:extLst>
          </p:cNvPr>
          <p:cNvSpPr>
            <a:spLocks noChangeArrowheads="1"/>
          </p:cNvSpPr>
          <p:nvPr/>
        </p:nvSpPr>
        <p:spPr bwMode="auto">
          <a:xfrm>
            <a:off x="2841625" y="2930525"/>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4969" name="Rectangle 1177">
            <a:extLst>
              <a:ext uri="{FF2B5EF4-FFF2-40B4-BE49-F238E27FC236}">
                <a16:creationId xmlns:a16="http://schemas.microsoft.com/office/drawing/2014/main" id="{ADE08254-AC3F-4134-8BC8-B087EE3BD115}"/>
              </a:ext>
            </a:extLst>
          </p:cNvPr>
          <p:cNvSpPr>
            <a:spLocks noChangeArrowheads="1"/>
          </p:cNvSpPr>
          <p:nvPr/>
        </p:nvSpPr>
        <p:spPr bwMode="auto">
          <a:xfrm>
            <a:off x="2921000" y="2970213"/>
            <a:ext cx="64293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Deny</a:t>
            </a:r>
          </a:p>
        </p:txBody>
      </p:sp>
      <p:sp>
        <p:nvSpPr>
          <p:cNvPr id="34970" name="Rectangle 1178">
            <a:extLst>
              <a:ext uri="{FF2B5EF4-FFF2-40B4-BE49-F238E27FC236}">
                <a16:creationId xmlns:a16="http://schemas.microsoft.com/office/drawing/2014/main" id="{4E7B5766-ED28-4A89-B818-02FDB93A2E5F}"/>
              </a:ext>
            </a:extLst>
          </p:cNvPr>
          <p:cNvSpPr>
            <a:spLocks noChangeArrowheads="1"/>
          </p:cNvSpPr>
          <p:nvPr/>
        </p:nvSpPr>
        <p:spPr bwMode="auto">
          <a:xfrm>
            <a:off x="4111625" y="217487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4971" name="Freeform 1179">
            <a:extLst>
              <a:ext uri="{FF2B5EF4-FFF2-40B4-BE49-F238E27FC236}">
                <a16:creationId xmlns:a16="http://schemas.microsoft.com/office/drawing/2014/main" id="{632FA27D-B4D1-4130-A33E-75678766D866}"/>
              </a:ext>
            </a:extLst>
          </p:cNvPr>
          <p:cNvSpPr>
            <a:spLocks/>
          </p:cNvSpPr>
          <p:nvPr/>
        </p:nvSpPr>
        <p:spPr bwMode="auto">
          <a:xfrm>
            <a:off x="4895850" y="2038350"/>
            <a:ext cx="590550" cy="1085850"/>
          </a:xfrm>
          <a:custGeom>
            <a:avLst/>
            <a:gdLst>
              <a:gd name="T0" fmla="*/ 0 w 450"/>
              <a:gd name="T1" fmla="*/ 0 h 558"/>
              <a:gd name="T2" fmla="*/ 0 w 450"/>
              <a:gd name="T3" fmla="*/ 558 h 558"/>
              <a:gd name="T4" fmla="*/ 450 w 450"/>
              <a:gd name="T5" fmla="*/ 558 h 558"/>
            </a:gdLst>
            <a:ahLst/>
            <a:cxnLst>
              <a:cxn ang="0">
                <a:pos x="T0" y="T1"/>
              </a:cxn>
              <a:cxn ang="0">
                <a:pos x="T2" y="T3"/>
              </a:cxn>
              <a:cxn ang="0">
                <a:pos x="T4" y="T5"/>
              </a:cxn>
            </a:cxnLst>
            <a:rect l="0" t="0" r="r" b="b"/>
            <a:pathLst>
              <a:path w="450" h="558">
                <a:moveTo>
                  <a:pt x="0" y="0"/>
                </a:moveTo>
                <a:lnTo>
                  <a:pt x="0" y="558"/>
                </a:lnTo>
                <a:lnTo>
                  <a:pt x="450" y="558"/>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4972" name="Freeform 1180">
            <a:extLst>
              <a:ext uri="{FF2B5EF4-FFF2-40B4-BE49-F238E27FC236}">
                <a16:creationId xmlns:a16="http://schemas.microsoft.com/office/drawing/2014/main" id="{870378AC-1061-47CE-8D5A-1EAB9BA02F0B}"/>
              </a:ext>
            </a:extLst>
          </p:cNvPr>
          <p:cNvSpPr>
            <a:spLocks/>
          </p:cNvSpPr>
          <p:nvPr/>
        </p:nvSpPr>
        <p:spPr bwMode="auto">
          <a:xfrm flipH="1">
            <a:off x="3762375" y="1912938"/>
            <a:ext cx="571500" cy="1230312"/>
          </a:xfrm>
          <a:custGeom>
            <a:avLst/>
            <a:gdLst>
              <a:gd name="T0" fmla="*/ 0 w 450"/>
              <a:gd name="T1" fmla="*/ 0 h 558"/>
              <a:gd name="T2" fmla="*/ 0 w 450"/>
              <a:gd name="T3" fmla="*/ 558 h 558"/>
              <a:gd name="T4" fmla="*/ 450 w 450"/>
              <a:gd name="T5" fmla="*/ 558 h 558"/>
            </a:gdLst>
            <a:ahLst/>
            <a:cxnLst>
              <a:cxn ang="0">
                <a:pos x="T0" y="T1"/>
              </a:cxn>
              <a:cxn ang="0">
                <a:pos x="T2" y="T3"/>
              </a:cxn>
              <a:cxn ang="0">
                <a:pos x="T4" y="T5"/>
              </a:cxn>
            </a:cxnLst>
            <a:rect l="0" t="0" r="r" b="b"/>
            <a:pathLst>
              <a:path w="450" h="558">
                <a:moveTo>
                  <a:pt x="0" y="0"/>
                </a:moveTo>
                <a:lnTo>
                  <a:pt x="0" y="558"/>
                </a:lnTo>
                <a:lnTo>
                  <a:pt x="450" y="558"/>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4973" name="Freeform 1181">
            <a:extLst>
              <a:ext uri="{FF2B5EF4-FFF2-40B4-BE49-F238E27FC236}">
                <a16:creationId xmlns:a16="http://schemas.microsoft.com/office/drawing/2014/main" id="{F58DDA30-1DAF-4DC1-A34C-EF32E73D15D6}"/>
              </a:ext>
            </a:extLst>
          </p:cNvPr>
          <p:cNvSpPr>
            <a:spLocks/>
          </p:cNvSpPr>
          <p:nvPr/>
        </p:nvSpPr>
        <p:spPr bwMode="auto">
          <a:xfrm>
            <a:off x="4086225" y="1408113"/>
            <a:ext cx="1044575" cy="1057275"/>
          </a:xfrm>
          <a:custGeom>
            <a:avLst/>
            <a:gdLst>
              <a:gd name="T0" fmla="*/ 0 w 585"/>
              <a:gd name="T1" fmla="*/ 296 h 592"/>
              <a:gd name="T2" fmla="*/ 288 w 585"/>
              <a:gd name="T3" fmla="*/ 0 h 592"/>
              <a:gd name="T4" fmla="*/ 584 w 585"/>
              <a:gd name="T5" fmla="*/ 296 h 592"/>
              <a:gd name="T6" fmla="*/ 288 w 585"/>
              <a:gd name="T7" fmla="*/ 591 h 592"/>
              <a:gd name="T8" fmla="*/ 0 w 585"/>
              <a:gd name="T9" fmla="*/ 296 h 592"/>
            </a:gdLst>
            <a:ahLst/>
            <a:cxnLst>
              <a:cxn ang="0">
                <a:pos x="T0" y="T1"/>
              </a:cxn>
              <a:cxn ang="0">
                <a:pos x="T2" y="T3"/>
              </a:cxn>
              <a:cxn ang="0">
                <a:pos x="T4" y="T5"/>
              </a:cxn>
              <a:cxn ang="0">
                <a:pos x="T6" y="T7"/>
              </a:cxn>
              <a:cxn ang="0">
                <a:pos x="T8" y="T9"/>
              </a:cxn>
            </a:cxnLst>
            <a:rect l="0" t="0" r="r" b="b"/>
            <a:pathLst>
              <a:path w="585" h="592">
                <a:moveTo>
                  <a:pt x="0" y="296"/>
                </a:moveTo>
                <a:lnTo>
                  <a:pt x="288" y="0"/>
                </a:lnTo>
                <a:lnTo>
                  <a:pt x="584" y="296"/>
                </a:lnTo>
                <a:lnTo>
                  <a:pt x="288" y="591"/>
                </a:lnTo>
                <a:lnTo>
                  <a:pt x="0" y="296"/>
                </a:lnTo>
              </a:path>
            </a:pathLst>
          </a:custGeom>
          <a:solidFill>
            <a:srgbClr val="FFDB74"/>
          </a:solidFill>
          <a:ln w="12700" cap="rnd" cmpd="sng">
            <a:solidFill>
              <a:srgbClr val="000000"/>
            </a:solidFill>
            <a:prstDash val="solid"/>
            <a:round/>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4974" name="Rectangle 1182">
            <a:extLst>
              <a:ext uri="{FF2B5EF4-FFF2-40B4-BE49-F238E27FC236}">
                <a16:creationId xmlns:a16="http://schemas.microsoft.com/office/drawing/2014/main" id="{E03AFF15-9C4C-4D3F-8116-EED7E68B9DB9}"/>
              </a:ext>
            </a:extLst>
          </p:cNvPr>
          <p:cNvSpPr>
            <a:spLocks noChangeArrowheads="1"/>
          </p:cNvSpPr>
          <p:nvPr/>
        </p:nvSpPr>
        <p:spPr bwMode="auto">
          <a:xfrm>
            <a:off x="4119563" y="1635125"/>
            <a:ext cx="992187"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Match</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First</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Test</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a:t>
            </a:r>
          </a:p>
        </p:txBody>
      </p:sp>
      <p:sp>
        <p:nvSpPr>
          <p:cNvPr id="34975" name="Freeform 1183">
            <a:extLst>
              <a:ext uri="{FF2B5EF4-FFF2-40B4-BE49-F238E27FC236}">
                <a16:creationId xmlns:a16="http://schemas.microsoft.com/office/drawing/2014/main" id="{1510D548-C1E6-4973-84D1-B46B6E174C2E}"/>
              </a:ext>
            </a:extLst>
          </p:cNvPr>
          <p:cNvSpPr>
            <a:spLocks/>
          </p:cNvSpPr>
          <p:nvPr/>
        </p:nvSpPr>
        <p:spPr bwMode="auto">
          <a:xfrm>
            <a:off x="2581275" y="3114675"/>
            <a:ext cx="1514475" cy="2952750"/>
          </a:xfrm>
          <a:custGeom>
            <a:avLst/>
            <a:gdLst>
              <a:gd name="T0" fmla="*/ 162 w 954"/>
              <a:gd name="T1" fmla="*/ 0 h 1860"/>
              <a:gd name="T2" fmla="*/ 0 w 954"/>
              <a:gd name="T3" fmla="*/ 6 h 1860"/>
              <a:gd name="T4" fmla="*/ 0 w 954"/>
              <a:gd name="T5" fmla="*/ 1152 h 1860"/>
              <a:gd name="T6" fmla="*/ 954 w 954"/>
              <a:gd name="T7" fmla="*/ 1860 h 1860"/>
            </a:gdLst>
            <a:ahLst/>
            <a:cxnLst>
              <a:cxn ang="0">
                <a:pos x="T0" y="T1"/>
              </a:cxn>
              <a:cxn ang="0">
                <a:pos x="T2" y="T3"/>
              </a:cxn>
              <a:cxn ang="0">
                <a:pos x="T4" y="T5"/>
              </a:cxn>
              <a:cxn ang="0">
                <a:pos x="T6" y="T7"/>
              </a:cxn>
            </a:cxnLst>
            <a:rect l="0" t="0" r="r" b="b"/>
            <a:pathLst>
              <a:path w="954" h="1860">
                <a:moveTo>
                  <a:pt x="162" y="0"/>
                </a:moveTo>
                <a:lnTo>
                  <a:pt x="0" y="6"/>
                </a:lnTo>
                <a:lnTo>
                  <a:pt x="0" y="1152"/>
                </a:lnTo>
                <a:lnTo>
                  <a:pt x="954" y="186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4976" name="Freeform 1184">
            <a:extLst>
              <a:ext uri="{FF2B5EF4-FFF2-40B4-BE49-F238E27FC236}">
                <a16:creationId xmlns:a16="http://schemas.microsoft.com/office/drawing/2014/main" id="{52BFB295-88DC-44F5-B1F5-04C6FDEA189E}"/>
              </a:ext>
            </a:extLst>
          </p:cNvPr>
          <p:cNvSpPr>
            <a:spLocks/>
          </p:cNvSpPr>
          <p:nvPr/>
        </p:nvSpPr>
        <p:spPr bwMode="auto">
          <a:xfrm>
            <a:off x="6343650" y="3114675"/>
            <a:ext cx="1171575" cy="704850"/>
          </a:xfrm>
          <a:custGeom>
            <a:avLst/>
            <a:gdLst>
              <a:gd name="T0" fmla="*/ 0 w 738"/>
              <a:gd name="T1" fmla="*/ 6 h 444"/>
              <a:gd name="T2" fmla="*/ 144 w 738"/>
              <a:gd name="T3" fmla="*/ 0 h 444"/>
              <a:gd name="T4" fmla="*/ 738 w 738"/>
              <a:gd name="T5" fmla="*/ 444 h 444"/>
            </a:gdLst>
            <a:ahLst/>
            <a:cxnLst>
              <a:cxn ang="0">
                <a:pos x="T0" y="T1"/>
              </a:cxn>
              <a:cxn ang="0">
                <a:pos x="T2" y="T3"/>
              </a:cxn>
              <a:cxn ang="0">
                <a:pos x="T4" y="T5"/>
              </a:cxn>
            </a:cxnLst>
            <a:rect l="0" t="0" r="r" b="b"/>
            <a:pathLst>
              <a:path w="738" h="444">
                <a:moveTo>
                  <a:pt x="0" y="6"/>
                </a:moveTo>
                <a:lnTo>
                  <a:pt x="144" y="0"/>
                </a:lnTo>
                <a:lnTo>
                  <a:pt x="738" y="444"/>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4977" name="Rectangle 1185">
            <a:extLst>
              <a:ext uri="{FF2B5EF4-FFF2-40B4-BE49-F238E27FC236}">
                <a16:creationId xmlns:a16="http://schemas.microsoft.com/office/drawing/2014/main" id="{C239B401-4669-4BAF-9E13-8444F6FD4391}"/>
              </a:ext>
            </a:extLst>
          </p:cNvPr>
          <p:cNvSpPr>
            <a:spLocks noChangeArrowheads="1"/>
          </p:cNvSpPr>
          <p:nvPr/>
        </p:nvSpPr>
        <p:spPr bwMode="auto">
          <a:xfrm>
            <a:off x="5508625" y="2930525"/>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4978" name="Rectangle 1186">
            <a:extLst>
              <a:ext uri="{FF2B5EF4-FFF2-40B4-BE49-F238E27FC236}">
                <a16:creationId xmlns:a16="http://schemas.microsoft.com/office/drawing/2014/main" id="{F8CF26F7-CF4E-4CB1-99A0-33AE3F834780}"/>
              </a:ext>
            </a:extLst>
          </p:cNvPr>
          <p:cNvSpPr>
            <a:spLocks noChangeArrowheads="1"/>
          </p:cNvSpPr>
          <p:nvPr/>
        </p:nvSpPr>
        <p:spPr bwMode="auto">
          <a:xfrm>
            <a:off x="5530850" y="2970213"/>
            <a:ext cx="771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Permit</a:t>
            </a:r>
          </a:p>
        </p:txBody>
      </p:sp>
      <p:sp>
        <p:nvSpPr>
          <p:cNvPr id="34979" name="Rectangle 1187">
            <a:extLst>
              <a:ext uri="{FF2B5EF4-FFF2-40B4-BE49-F238E27FC236}">
                <a16:creationId xmlns:a16="http://schemas.microsoft.com/office/drawing/2014/main" id="{C4B19D5A-EA69-45CA-B3FC-9B1D3D493571}"/>
              </a:ext>
            </a:extLst>
          </p:cNvPr>
          <p:cNvSpPr>
            <a:spLocks noChangeArrowheads="1"/>
          </p:cNvSpPr>
          <p:nvPr/>
        </p:nvSpPr>
        <p:spPr bwMode="auto">
          <a:xfrm>
            <a:off x="4435475" y="2470150"/>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N</a:t>
            </a:r>
          </a:p>
        </p:txBody>
      </p:sp>
      <p:sp>
        <p:nvSpPr>
          <p:cNvPr id="34980" name="Line 1188">
            <a:extLst>
              <a:ext uri="{FF2B5EF4-FFF2-40B4-BE49-F238E27FC236}">
                <a16:creationId xmlns:a16="http://schemas.microsoft.com/office/drawing/2014/main" id="{8F4A8601-CF7B-4FFD-BF71-176F13BB9413}"/>
              </a:ext>
            </a:extLst>
          </p:cNvPr>
          <p:cNvSpPr>
            <a:spLocks noChangeShapeType="1"/>
          </p:cNvSpPr>
          <p:nvPr/>
        </p:nvSpPr>
        <p:spPr bwMode="auto">
          <a:xfrm>
            <a:off x="4610100" y="2466975"/>
            <a:ext cx="0" cy="51435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4981" name="Rectangle 1189">
            <a:extLst>
              <a:ext uri="{FF2B5EF4-FFF2-40B4-BE49-F238E27FC236}">
                <a16:creationId xmlns:a16="http://schemas.microsoft.com/office/drawing/2014/main" id="{D3126CC3-3E45-430C-910B-72C5269FA978}"/>
              </a:ext>
            </a:extLst>
          </p:cNvPr>
          <p:cNvSpPr>
            <a:spLocks noChangeArrowheads="1"/>
          </p:cNvSpPr>
          <p:nvPr/>
        </p:nvSpPr>
        <p:spPr bwMode="auto">
          <a:xfrm>
            <a:off x="2841625" y="3397250"/>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4982" name="Rectangle 1190">
            <a:extLst>
              <a:ext uri="{FF2B5EF4-FFF2-40B4-BE49-F238E27FC236}">
                <a16:creationId xmlns:a16="http://schemas.microsoft.com/office/drawing/2014/main" id="{6FBBCC08-FF50-48CD-92BA-3A568F905CFC}"/>
              </a:ext>
            </a:extLst>
          </p:cNvPr>
          <p:cNvSpPr>
            <a:spLocks noChangeArrowheads="1"/>
          </p:cNvSpPr>
          <p:nvPr/>
        </p:nvSpPr>
        <p:spPr bwMode="auto">
          <a:xfrm>
            <a:off x="2921000" y="3436938"/>
            <a:ext cx="64293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Deny</a:t>
            </a:r>
          </a:p>
        </p:txBody>
      </p:sp>
      <p:sp>
        <p:nvSpPr>
          <p:cNvPr id="34983" name="Rectangle 1191">
            <a:extLst>
              <a:ext uri="{FF2B5EF4-FFF2-40B4-BE49-F238E27FC236}">
                <a16:creationId xmlns:a16="http://schemas.microsoft.com/office/drawing/2014/main" id="{E42F5CCB-D56C-48EB-BF69-541C4E1F49BD}"/>
              </a:ext>
            </a:extLst>
          </p:cNvPr>
          <p:cNvSpPr>
            <a:spLocks noChangeArrowheads="1"/>
          </p:cNvSpPr>
          <p:nvPr/>
        </p:nvSpPr>
        <p:spPr bwMode="auto">
          <a:xfrm>
            <a:off x="5508625" y="3397250"/>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4984" name="Rectangle 1192">
            <a:extLst>
              <a:ext uri="{FF2B5EF4-FFF2-40B4-BE49-F238E27FC236}">
                <a16:creationId xmlns:a16="http://schemas.microsoft.com/office/drawing/2014/main" id="{96EBBADE-3521-4F2A-B5EA-31F009264C62}"/>
              </a:ext>
            </a:extLst>
          </p:cNvPr>
          <p:cNvSpPr>
            <a:spLocks noChangeArrowheads="1"/>
          </p:cNvSpPr>
          <p:nvPr/>
        </p:nvSpPr>
        <p:spPr bwMode="auto">
          <a:xfrm>
            <a:off x="5530850" y="3436938"/>
            <a:ext cx="771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Permit</a:t>
            </a:r>
          </a:p>
        </p:txBody>
      </p:sp>
      <p:sp>
        <p:nvSpPr>
          <p:cNvPr id="34985" name="Line 1193">
            <a:extLst>
              <a:ext uri="{FF2B5EF4-FFF2-40B4-BE49-F238E27FC236}">
                <a16:creationId xmlns:a16="http://schemas.microsoft.com/office/drawing/2014/main" id="{831E4340-B4B6-4012-BB32-4712AF4C1CC6}"/>
              </a:ext>
            </a:extLst>
          </p:cNvPr>
          <p:cNvSpPr>
            <a:spLocks noChangeShapeType="1"/>
          </p:cNvSpPr>
          <p:nvPr/>
        </p:nvSpPr>
        <p:spPr bwMode="auto">
          <a:xfrm>
            <a:off x="3762375" y="3571875"/>
            <a:ext cx="170497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4986" name="Freeform 1194">
            <a:extLst>
              <a:ext uri="{FF2B5EF4-FFF2-40B4-BE49-F238E27FC236}">
                <a16:creationId xmlns:a16="http://schemas.microsoft.com/office/drawing/2014/main" id="{EEDCF313-696D-43E6-B272-B47A4815FD0D}"/>
              </a:ext>
            </a:extLst>
          </p:cNvPr>
          <p:cNvSpPr>
            <a:spLocks/>
          </p:cNvSpPr>
          <p:nvPr/>
        </p:nvSpPr>
        <p:spPr bwMode="auto">
          <a:xfrm>
            <a:off x="4086225" y="3027363"/>
            <a:ext cx="1044575" cy="1057275"/>
          </a:xfrm>
          <a:custGeom>
            <a:avLst/>
            <a:gdLst>
              <a:gd name="T0" fmla="*/ 0 w 585"/>
              <a:gd name="T1" fmla="*/ 296 h 592"/>
              <a:gd name="T2" fmla="*/ 288 w 585"/>
              <a:gd name="T3" fmla="*/ 0 h 592"/>
              <a:gd name="T4" fmla="*/ 584 w 585"/>
              <a:gd name="T5" fmla="*/ 296 h 592"/>
              <a:gd name="T6" fmla="*/ 288 w 585"/>
              <a:gd name="T7" fmla="*/ 591 h 592"/>
              <a:gd name="T8" fmla="*/ 0 w 585"/>
              <a:gd name="T9" fmla="*/ 296 h 592"/>
            </a:gdLst>
            <a:ahLst/>
            <a:cxnLst>
              <a:cxn ang="0">
                <a:pos x="T0" y="T1"/>
              </a:cxn>
              <a:cxn ang="0">
                <a:pos x="T2" y="T3"/>
              </a:cxn>
              <a:cxn ang="0">
                <a:pos x="T4" y="T5"/>
              </a:cxn>
              <a:cxn ang="0">
                <a:pos x="T6" y="T7"/>
              </a:cxn>
              <a:cxn ang="0">
                <a:pos x="T8" y="T9"/>
              </a:cxn>
            </a:cxnLst>
            <a:rect l="0" t="0" r="r" b="b"/>
            <a:pathLst>
              <a:path w="585" h="592">
                <a:moveTo>
                  <a:pt x="0" y="296"/>
                </a:moveTo>
                <a:lnTo>
                  <a:pt x="288" y="0"/>
                </a:lnTo>
                <a:lnTo>
                  <a:pt x="584" y="296"/>
                </a:lnTo>
                <a:lnTo>
                  <a:pt x="288" y="591"/>
                </a:lnTo>
                <a:lnTo>
                  <a:pt x="0" y="296"/>
                </a:lnTo>
              </a:path>
            </a:pathLst>
          </a:custGeom>
          <a:solidFill>
            <a:srgbClr val="FFDB74"/>
          </a:solidFill>
          <a:ln w="12700" cap="rnd" cmpd="sng">
            <a:solidFill>
              <a:srgbClr val="000000"/>
            </a:solidFill>
            <a:prstDash val="solid"/>
            <a:round/>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4987" name="Rectangle 1195">
            <a:extLst>
              <a:ext uri="{FF2B5EF4-FFF2-40B4-BE49-F238E27FC236}">
                <a16:creationId xmlns:a16="http://schemas.microsoft.com/office/drawing/2014/main" id="{4339F782-F40B-4804-8FE9-591A923839FF}"/>
              </a:ext>
            </a:extLst>
          </p:cNvPr>
          <p:cNvSpPr>
            <a:spLocks noChangeArrowheads="1"/>
          </p:cNvSpPr>
          <p:nvPr/>
        </p:nvSpPr>
        <p:spPr bwMode="auto">
          <a:xfrm>
            <a:off x="4119563" y="3206750"/>
            <a:ext cx="992187"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Match</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Next</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Test(s)</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a:t>
            </a:r>
          </a:p>
        </p:txBody>
      </p:sp>
      <p:sp>
        <p:nvSpPr>
          <p:cNvPr id="34988" name="Line 1196">
            <a:extLst>
              <a:ext uri="{FF2B5EF4-FFF2-40B4-BE49-F238E27FC236}">
                <a16:creationId xmlns:a16="http://schemas.microsoft.com/office/drawing/2014/main" id="{7F6FA873-61A6-4E8E-B6A4-0873A6354140}"/>
              </a:ext>
            </a:extLst>
          </p:cNvPr>
          <p:cNvSpPr>
            <a:spLocks noChangeShapeType="1"/>
          </p:cNvSpPr>
          <p:nvPr/>
        </p:nvSpPr>
        <p:spPr bwMode="auto">
          <a:xfrm flipH="1">
            <a:off x="2571750" y="3581400"/>
            <a:ext cx="2667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4989" name="Freeform 1197">
            <a:extLst>
              <a:ext uri="{FF2B5EF4-FFF2-40B4-BE49-F238E27FC236}">
                <a16:creationId xmlns:a16="http://schemas.microsoft.com/office/drawing/2014/main" id="{2E406366-3058-4AF3-8CAD-4D57DD9A2035}"/>
              </a:ext>
            </a:extLst>
          </p:cNvPr>
          <p:cNvSpPr>
            <a:spLocks/>
          </p:cNvSpPr>
          <p:nvPr/>
        </p:nvSpPr>
        <p:spPr bwMode="auto">
          <a:xfrm>
            <a:off x="6353175" y="3590925"/>
            <a:ext cx="1095375" cy="428625"/>
          </a:xfrm>
          <a:custGeom>
            <a:avLst/>
            <a:gdLst>
              <a:gd name="T0" fmla="*/ 0 w 690"/>
              <a:gd name="T1" fmla="*/ 0 h 270"/>
              <a:gd name="T2" fmla="*/ 282 w 690"/>
              <a:gd name="T3" fmla="*/ 0 h 270"/>
              <a:gd name="T4" fmla="*/ 690 w 690"/>
              <a:gd name="T5" fmla="*/ 270 h 270"/>
            </a:gdLst>
            <a:ahLst/>
            <a:cxnLst>
              <a:cxn ang="0">
                <a:pos x="T0" y="T1"/>
              </a:cxn>
              <a:cxn ang="0">
                <a:pos x="T2" y="T3"/>
              </a:cxn>
              <a:cxn ang="0">
                <a:pos x="T4" y="T5"/>
              </a:cxn>
            </a:cxnLst>
            <a:rect l="0" t="0" r="r" b="b"/>
            <a:pathLst>
              <a:path w="690" h="270">
                <a:moveTo>
                  <a:pt x="0" y="0"/>
                </a:moveTo>
                <a:lnTo>
                  <a:pt x="282" y="0"/>
                </a:lnTo>
                <a:lnTo>
                  <a:pt x="690" y="27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4990" name="Rectangle 1198">
            <a:extLst>
              <a:ext uri="{FF2B5EF4-FFF2-40B4-BE49-F238E27FC236}">
                <a16:creationId xmlns:a16="http://schemas.microsoft.com/office/drawing/2014/main" id="{FAD85A54-E012-4EDD-BE22-8E5A1A43E486}"/>
              </a:ext>
            </a:extLst>
          </p:cNvPr>
          <p:cNvSpPr>
            <a:spLocks noChangeArrowheads="1"/>
          </p:cNvSpPr>
          <p:nvPr/>
        </p:nvSpPr>
        <p:spPr bwMode="auto">
          <a:xfrm>
            <a:off x="2841625" y="4635500"/>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4991" name="Rectangle 1199">
            <a:extLst>
              <a:ext uri="{FF2B5EF4-FFF2-40B4-BE49-F238E27FC236}">
                <a16:creationId xmlns:a16="http://schemas.microsoft.com/office/drawing/2014/main" id="{D2EE9307-8936-47ED-8824-ED904A983284}"/>
              </a:ext>
            </a:extLst>
          </p:cNvPr>
          <p:cNvSpPr>
            <a:spLocks noChangeArrowheads="1"/>
          </p:cNvSpPr>
          <p:nvPr/>
        </p:nvSpPr>
        <p:spPr bwMode="auto">
          <a:xfrm>
            <a:off x="2921000" y="4675188"/>
            <a:ext cx="64293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Deny</a:t>
            </a:r>
          </a:p>
        </p:txBody>
      </p:sp>
      <p:sp>
        <p:nvSpPr>
          <p:cNvPr id="34992" name="Line 1200">
            <a:extLst>
              <a:ext uri="{FF2B5EF4-FFF2-40B4-BE49-F238E27FC236}">
                <a16:creationId xmlns:a16="http://schemas.microsoft.com/office/drawing/2014/main" id="{F8FACD42-33F4-45D0-B57A-DDB67BBCCCAE}"/>
              </a:ext>
            </a:extLst>
          </p:cNvPr>
          <p:cNvSpPr>
            <a:spLocks noChangeShapeType="1"/>
          </p:cNvSpPr>
          <p:nvPr/>
        </p:nvSpPr>
        <p:spPr bwMode="auto">
          <a:xfrm>
            <a:off x="3762375" y="4838700"/>
            <a:ext cx="170497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4993" name="Line 1201">
            <a:extLst>
              <a:ext uri="{FF2B5EF4-FFF2-40B4-BE49-F238E27FC236}">
                <a16:creationId xmlns:a16="http://schemas.microsoft.com/office/drawing/2014/main" id="{6F23BF93-AB13-4A30-BF99-DA3201BF5F49}"/>
              </a:ext>
            </a:extLst>
          </p:cNvPr>
          <p:cNvSpPr>
            <a:spLocks noChangeShapeType="1"/>
          </p:cNvSpPr>
          <p:nvPr/>
        </p:nvSpPr>
        <p:spPr bwMode="auto">
          <a:xfrm flipH="1">
            <a:off x="2571750" y="4819650"/>
            <a:ext cx="2667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4994" name="Freeform 1202">
            <a:extLst>
              <a:ext uri="{FF2B5EF4-FFF2-40B4-BE49-F238E27FC236}">
                <a16:creationId xmlns:a16="http://schemas.microsoft.com/office/drawing/2014/main" id="{EC067CDE-AC0F-42DB-9BDA-E4C8350D1E4A}"/>
              </a:ext>
            </a:extLst>
          </p:cNvPr>
          <p:cNvSpPr>
            <a:spLocks/>
          </p:cNvSpPr>
          <p:nvPr/>
        </p:nvSpPr>
        <p:spPr bwMode="auto">
          <a:xfrm>
            <a:off x="4086225" y="4294188"/>
            <a:ext cx="1044575" cy="1057275"/>
          </a:xfrm>
          <a:custGeom>
            <a:avLst/>
            <a:gdLst>
              <a:gd name="T0" fmla="*/ 0 w 585"/>
              <a:gd name="T1" fmla="*/ 296 h 592"/>
              <a:gd name="T2" fmla="*/ 288 w 585"/>
              <a:gd name="T3" fmla="*/ 0 h 592"/>
              <a:gd name="T4" fmla="*/ 584 w 585"/>
              <a:gd name="T5" fmla="*/ 296 h 592"/>
              <a:gd name="T6" fmla="*/ 288 w 585"/>
              <a:gd name="T7" fmla="*/ 591 h 592"/>
              <a:gd name="T8" fmla="*/ 0 w 585"/>
              <a:gd name="T9" fmla="*/ 296 h 592"/>
            </a:gdLst>
            <a:ahLst/>
            <a:cxnLst>
              <a:cxn ang="0">
                <a:pos x="T0" y="T1"/>
              </a:cxn>
              <a:cxn ang="0">
                <a:pos x="T2" y="T3"/>
              </a:cxn>
              <a:cxn ang="0">
                <a:pos x="T4" y="T5"/>
              </a:cxn>
              <a:cxn ang="0">
                <a:pos x="T6" y="T7"/>
              </a:cxn>
              <a:cxn ang="0">
                <a:pos x="T8" y="T9"/>
              </a:cxn>
            </a:cxnLst>
            <a:rect l="0" t="0" r="r" b="b"/>
            <a:pathLst>
              <a:path w="585" h="592">
                <a:moveTo>
                  <a:pt x="0" y="296"/>
                </a:moveTo>
                <a:lnTo>
                  <a:pt x="288" y="0"/>
                </a:lnTo>
                <a:lnTo>
                  <a:pt x="584" y="296"/>
                </a:lnTo>
                <a:lnTo>
                  <a:pt x="288" y="591"/>
                </a:lnTo>
                <a:lnTo>
                  <a:pt x="0" y="296"/>
                </a:lnTo>
              </a:path>
            </a:pathLst>
          </a:custGeom>
          <a:solidFill>
            <a:srgbClr val="FFDB74"/>
          </a:solidFill>
          <a:ln w="12700" cap="rnd" cmpd="sng">
            <a:solidFill>
              <a:srgbClr val="000000"/>
            </a:solidFill>
            <a:prstDash val="solid"/>
            <a:round/>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4995" name="Rectangle 1203">
            <a:extLst>
              <a:ext uri="{FF2B5EF4-FFF2-40B4-BE49-F238E27FC236}">
                <a16:creationId xmlns:a16="http://schemas.microsoft.com/office/drawing/2014/main" id="{5514B146-041E-45CA-AE36-9444EFB222F1}"/>
              </a:ext>
            </a:extLst>
          </p:cNvPr>
          <p:cNvSpPr>
            <a:spLocks noChangeArrowheads="1"/>
          </p:cNvSpPr>
          <p:nvPr/>
        </p:nvSpPr>
        <p:spPr bwMode="auto">
          <a:xfrm>
            <a:off x="4119563" y="4511675"/>
            <a:ext cx="992187"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Match</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Last</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Test</a:t>
            </a:r>
            <a:br>
              <a:rPr lang="en-US" altLang="zh-CN" sz="1400" b="1">
                <a:solidFill>
                  <a:srgbClr val="000000"/>
                </a:solidFill>
                <a:latin typeface="Helvetica" panose="020B0604020202020204" pitchFamily="34" charset="0"/>
                <a:ea typeface="宋体" panose="02010600030101010101" pitchFamily="2" charset="-122"/>
              </a:rPr>
            </a:br>
            <a:r>
              <a:rPr lang="en-US" altLang="zh-CN" sz="1400" b="1">
                <a:solidFill>
                  <a:srgbClr val="000000"/>
                </a:solidFill>
                <a:latin typeface="Helvetica" panose="020B0604020202020204" pitchFamily="34" charset="0"/>
                <a:ea typeface="宋体" panose="02010600030101010101" pitchFamily="2" charset="-122"/>
              </a:rPr>
              <a:t>?</a:t>
            </a:r>
          </a:p>
        </p:txBody>
      </p:sp>
      <p:sp>
        <p:nvSpPr>
          <p:cNvPr id="34996" name="Rectangle 1204">
            <a:extLst>
              <a:ext uri="{FF2B5EF4-FFF2-40B4-BE49-F238E27FC236}">
                <a16:creationId xmlns:a16="http://schemas.microsoft.com/office/drawing/2014/main" id="{E4D3A8D1-BCBD-48D5-B7DE-68AA059C56FE}"/>
              </a:ext>
            </a:extLst>
          </p:cNvPr>
          <p:cNvSpPr>
            <a:spLocks noChangeArrowheads="1"/>
          </p:cNvSpPr>
          <p:nvPr/>
        </p:nvSpPr>
        <p:spPr bwMode="auto">
          <a:xfrm>
            <a:off x="5095875" y="331787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4997" name="Rectangle 1205">
            <a:extLst>
              <a:ext uri="{FF2B5EF4-FFF2-40B4-BE49-F238E27FC236}">
                <a16:creationId xmlns:a16="http://schemas.microsoft.com/office/drawing/2014/main" id="{1BE3E1E5-42E5-48FA-A0E2-8D3535A432FA}"/>
              </a:ext>
            </a:extLst>
          </p:cNvPr>
          <p:cNvSpPr>
            <a:spLocks noChangeArrowheads="1"/>
          </p:cNvSpPr>
          <p:nvPr/>
        </p:nvSpPr>
        <p:spPr bwMode="auto">
          <a:xfrm>
            <a:off x="3978275" y="331787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4998" name="Rectangle 1206">
            <a:extLst>
              <a:ext uri="{FF2B5EF4-FFF2-40B4-BE49-F238E27FC236}">
                <a16:creationId xmlns:a16="http://schemas.microsoft.com/office/drawing/2014/main" id="{4B631833-6924-48A9-BAB5-D26DF4589611}"/>
              </a:ext>
            </a:extLst>
          </p:cNvPr>
          <p:cNvSpPr>
            <a:spLocks noChangeArrowheads="1"/>
          </p:cNvSpPr>
          <p:nvPr/>
        </p:nvSpPr>
        <p:spPr bwMode="auto">
          <a:xfrm>
            <a:off x="4349750" y="402272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N</a:t>
            </a:r>
          </a:p>
        </p:txBody>
      </p:sp>
      <p:sp>
        <p:nvSpPr>
          <p:cNvPr id="34999" name="Line 1207">
            <a:extLst>
              <a:ext uri="{FF2B5EF4-FFF2-40B4-BE49-F238E27FC236}">
                <a16:creationId xmlns:a16="http://schemas.microsoft.com/office/drawing/2014/main" id="{AB448A34-FB1E-4F4C-B4D7-A9F009F2DCE5}"/>
              </a:ext>
            </a:extLst>
          </p:cNvPr>
          <p:cNvSpPr>
            <a:spLocks noChangeShapeType="1"/>
          </p:cNvSpPr>
          <p:nvPr/>
        </p:nvSpPr>
        <p:spPr bwMode="auto">
          <a:xfrm>
            <a:off x="4610100" y="4086225"/>
            <a:ext cx="0" cy="238125"/>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5000" name="Rectangle 1208">
            <a:extLst>
              <a:ext uri="{FF2B5EF4-FFF2-40B4-BE49-F238E27FC236}">
                <a16:creationId xmlns:a16="http://schemas.microsoft.com/office/drawing/2014/main" id="{CFFAE5CB-809E-4056-BD73-E91E5DBE81AB}"/>
              </a:ext>
            </a:extLst>
          </p:cNvPr>
          <p:cNvSpPr>
            <a:spLocks noChangeArrowheads="1"/>
          </p:cNvSpPr>
          <p:nvPr/>
        </p:nvSpPr>
        <p:spPr bwMode="auto">
          <a:xfrm>
            <a:off x="5095875" y="4565650"/>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5001" name="Rectangle 1209">
            <a:extLst>
              <a:ext uri="{FF2B5EF4-FFF2-40B4-BE49-F238E27FC236}">
                <a16:creationId xmlns:a16="http://schemas.microsoft.com/office/drawing/2014/main" id="{A1A6D4CC-239A-4023-9F3B-55FE9F7735A4}"/>
              </a:ext>
            </a:extLst>
          </p:cNvPr>
          <p:cNvSpPr>
            <a:spLocks noChangeArrowheads="1"/>
          </p:cNvSpPr>
          <p:nvPr/>
        </p:nvSpPr>
        <p:spPr bwMode="auto">
          <a:xfrm>
            <a:off x="3978275" y="4565650"/>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5002" name="Freeform 1210">
            <a:extLst>
              <a:ext uri="{FF2B5EF4-FFF2-40B4-BE49-F238E27FC236}">
                <a16:creationId xmlns:a16="http://schemas.microsoft.com/office/drawing/2014/main" id="{9E163002-D269-4A35-9807-E6425C086FAF}"/>
              </a:ext>
            </a:extLst>
          </p:cNvPr>
          <p:cNvSpPr>
            <a:spLocks/>
          </p:cNvSpPr>
          <p:nvPr/>
        </p:nvSpPr>
        <p:spPr bwMode="auto">
          <a:xfrm flipV="1">
            <a:off x="6296025" y="4200525"/>
            <a:ext cx="1171575" cy="628650"/>
          </a:xfrm>
          <a:custGeom>
            <a:avLst/>
            <a:gdLst>
              <a:gd name="T0" fmla="*/ 0 w 738"/>
              <a:gd name="T1" fmla="*/ 6 h 444"/>
              <a:gd name="T2" fmla="*/ 144 w 738"/>
              <a:gd name="T3" fmla="*/ 0 h 444"/>
              <a:gd name="T4" fmla="*/ 738 w 738"/>
              <a:gd name="T5" fmla="*/ 444 h 444"/>
            </a:gdLst>
            <a:ahLst/>
            <a:cxnLst>
              <a:cxn ang="0">
                <a:pos x="T0" y="T1"/>
              </a:cxn>
              <a:cxn ang="0">
                <a:pos x="T2" y="T3"/>
              </a:cxn>
              <a:cxn ang="0">
                <a:pos x="T4" y="T5"/>
              </a:cxn>
            </a:cxnLst>
            <a:rect l="0" t="0" r="r" b="b"/>
            <a:pathLst>
              <a:path w="738" h="444">
                <a:moveTo>
                  <a:pt x="0" y="6"/>
                </a:moveTo>
                <a:lnTo>
                  <a:pt x="144" y="0"/>
                </a:lnTo>
                <a:lnTo>
                  <a:pt x="738" y="444"/>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5003" name="Rectangle 1211">
            <a:extLst>
              <a:ext uri="{FF2B5EF4-FFF2-40B4-BE49-F238E27FC236}">
                <a16:creationId xmlns:a16="http://schemas.microsoft.com/office/drawing/2014/main" id="{22C22501-2F77-47E6-BEBC-C0D777161B80}"/>
              </a:ext>
            </a:extLst>
          </p:cNvPr>
          <p:cNvSpPr>
            <a:spLocks noChangeArrowheads="1"/>
          </p:cNvSpPr>
          <p:nvPr/>
        </p:nvSpPr>
        <p:spPr bwMode="auto">
          <a:xfrm>
            <a:off x="5508625" y="4635500"/>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5004" name="Rectangle 1212">
            <a:extLst>
              <a:ext uri="{FF2B5EF4-FFF2-40B4-BE49-F238E27FC236}">
                <a16:creationId xmlns:a16="http://schemas.microsoft.com/office/drawing/2014/main" id="{F1D68045-82DD-4261-B9F4-CB363635F908}"/>
              </a:ext>
            </a:extLst>
          </p:cNvPr>
          <p:cNvSpPr>
            <a:spLocks noChangeArrowheads="1"/>
          </p:cNvSpPr>
          <p:nvPr/>
        </p:nvSpPr>
        <p:spPr bwMode="auto">
          <a:xfrm>
            <a:off x="5530850" y="4675188"/>
            <a:ext cx="771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Permit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41" name="Rectangle 77">
            <a:extLst>
              <a:ext uri="{FF2B5EF4-FFF2-40B4-BE49-F238E27FC236}">
                <a16:creationId xmlns:a16="http://schemas.microsoft.com/office/drawing/2014/main" id="{74937524-ADCC-4551-B4EF-2A1D68BA1957}"/>
              </a:ext>
            </a:extLst>
          </p:cNvPr>
          <p:cNvSpPr>
            <a:spLocks noGrp="1" noChangeArrowheads="1"/>
          </p:cNvSpPr>
          <p:nvPr>
            <p:ph type="title"/>
          </p:nvPr>
        </p:nvSpPr>
        <p:spPr/>
        <p:txBody>
          <a:bodyPr/>
          <a:lstStyle/>
          <a:p>
            <a:r>
              <a:rPr lang="zh-CN" altLang="en-US">
                <a:ea typeface="宋体" panose="02010600030101010101" pitchFamily="2" charset="-122"/>
              </a:rPr>
              <a:t>访问列表的测试：允许和拒绝</a:t>
            </a:r>
            <a:endParaRPr lang="en-US" altLang="zh-CN">
              <a:ea typeface="宋体" panose="02010600030101010101" pitchFamily="2" charset="-122"/>
            </a:endParaRPr>
          </a:p>
        </p:txBody>
      </p:sp>
      <p:sp>
        <p:nvSpPr>
          <p:cNvPr id="36943" name="Freeform 79">
            <a:extLst>
              <a:ext uri="{FF2B5EF4-FFF2-40B4-BE49-F238E27FC236}">
                <a16:creationId xmlns:a16="http://schemas.microsoft.com/office/drawing/2014/main" id="{A94B67EE-A406-4418-844D-5D961A32D691}"/>
              </a:ext>
            </a:extLst>
          </p:cNvPr>
          <p:cNvSpPr>
            <a:spLocks/>
          </p:cNvSpPr>
          <p:nvPr/>
        </p:nvSpPr>
        <p:spPr bwMode="auto">
          <a:xfrm>
            <a:off x="1239838" y="1403350"/>
            <a:ext cx="6788150" cy="5259388"/>
          </a:xfrm>
          <a:custGeom>
            <a:avLst/>
            <a:gdLst>
              <a:gd name="T0" fmla="*/ 0 w 3801"/>
              <a:gd name="T1" fmla="*/ 1457 h 2945"/>
              <a:gd name="T2" fmla="*/ 1888 w 3801"/>
              <a:gd name="T3" fmla="*/ 0 h 2945"/>
              <a:gd name="T4" fmla="*/ 3800 w 3801"/>
              <a:gd name="T5" fmla="*/ 1457 h 2945"/>
              <a:gd name="T6" fmla="*/ 1888 w 3801"/>
              <a:gd name="T7" fmla="*/ 2944 h 2945"/>
              <a:gd name="T8" fmla="*/ 0 w 3801"/>
              <a:gd name="T9" fmla="*/ 1457 h 2945"/>
            </a:gdLst>
            <a:ahLst/>
            <a:cxnLst>
              <a:cxn ang="0">
                <a:pos x="T0" y="T1"/>
              </a:cxn>
              <a:cxn ang="0">
                <a:pos x="T2" y="T3"/>
              </a:cxn>
              <a:cxn ang="0">
                <a:pos x="T4" y="T5"/>
              </a:cxn>
              <a:cxn ang="0">
                <a:pos x="T6" y="T7"/>
              </a:cxn>
              <a:cxn ang="0">
                <a:pos x="T8" y="T9"/>
              </a:cxn>
            </a:cxnLst>
            <a:rect l="0" t="0" r="r" b="b"/>
            <a:pathLst>
              <a:path w="3801" h="2945">
                <a:moveTo>
                  <a:pt x="0" y="1457"/>
                </a:moveTo>
                <a:lnTo>
                  <a:pt x="1888" y="0"/>
                </a:lnTo>
                <a:lnTo>
                  <a:pt x="3800" y="1457"/>
                </a:lnTo>
                <a:lnTo>
                  <a:pt x="1888" y="2944"/>
                </a:lnTo>
                <a:lnTo>
                  <a:pt x="0" y="1457"/>
                </a:lnTo>
              </a:path>
            </a:pathLst>
          </a:custGeom>
          <a:solidFill>
            <a:srgbClr val="E7EDED"/>
          </a:solidFill>
          <a:ln w="12700" cap="rnd" cmpd="sng">
            <a:solidFill>
              <a:srgbClr val="000000"/>
            </a:solidFill>
            <a:prstDash val="solid"/>
            <a:round/>
            <a:headEnd/>
            <a:tailEnd/>
          </a:ln>
          <a:effectLst>
            <a:outerShdw dist="35921" dir="2700000" algn="ctr" rotWithShape="0">
              <a:schemeClr val="bg2"/>
            </a:outerShdw>
          </a:effectLst>
        </p:spPr>
        <p:txBody>
          <a:bodyPr/>
          <a:lstStyle/>
          <a:p>
            <a:endParaRPr lang="zh-CN" altLang="en-US"/>
          </a:p>
        </p:txBody>
      </p:sp>
      <p:sp>
        <p:nvSpPr>
          <p:cNvPr id="36944" name="Line 80">
            <a:extLst>
              <a:ext uri="{FF2B5EF4-FFF2-40B4-BE49-F238E27FC236}">
                <a16:creationId xmlns:a16="http://schemas.microsoft.com/office/drawing/2014/main" id="{7DFF0AD3-CB46-4392-89AC-68549F2038F8}"/>
              </a:ext>
            </a:extLst>
          </p:cNvPr>
          <p:cNvSpPr>
            <a:spLocks noChangeShapeType="1"/>
          </p:cNvSpPr>
          <p:nvPr/>
        </p:nvSpPr>
        <p:spPr bwMode="auto">
          <a:xfrm>
            <a:off x="1123950" y="1808163"/>
            <a:ext cx="2828925" cy="0"/>
          </a:xfrm>
          <a:prstGeom prst="line">
            <a:avLst/>
          </a:prstGeom>
          <a:noFill/>
          <a:ln w="381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5" name="Rectangle 81">
            <a:extLst>
              <a:ext uri="{FF2B5EF4-FFF2-40B4-BE49-F238E27FC236}">
                <a16:creationId xmlns:a16="http://schemas.microsoft.com/office/drawing/2014/main" id="{447BD9C7-6B7A-462C-B8E5-2B731E2D409A}"/>
              </a:ext>
            </a:extLst>
          </p:cNvPr>
          <p:cNvSpPr>
            <a:spLocks noChangeArrowheads="1"/>
          </p:cNvSpPr>
          <p:nvPr/>
        </p:nvSpPr>
        <p:spPr bwMode="auto">
          <a:xfrm>
            <a:off x="1089025" y="1989138"/>
            <a:ext cx="258603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800"/>
              </a:lnSpc>
            </a:pPr>
            <a:r>
              <a:rPr lang="en-US" altLang="zh-CN" sz="1600" b="1">
                <a:solidFill>
                  <a:srgbClr val="000000"/>
                </a:solidFill>
                <a:latin typeface="Helvetica" panose="020B0604020202020204" pitchFamily="34" charset="0"/>
                <a:ea typeface="宋体" panose="02010600030101010101" pitchFamily="2" charset="-122"/>
              </a:rPr>
              <a:t>Packets to Interface(s)</a:t>
            </a:r>
          </a:p>
          <a:p>
            <a:pPr>
              <a:lnSpc>
                <a:spcPts val="1800"/>
              </a:lnSpc>
            </a:pPr>
            <a:r>
              <a:rPr lang="en-US" altLang="zh-CN" sz="1600" b="1">
                <a:solidFill>
                  <a:srgbClr val="000000"/>
                </a:solidFill>
                <a:latin typeface="Helvetica" panose="020B0604020202020204" pitchFamily="34" charset="0"/>
                <a:ea typeface="宋体" panose="02010600030101010101" pitchFamily="2" charset="-122"/>
              </a:rPr>
              <a:t>in the Access Group</a:t>
            </a:r>
          </a:p>
        </p:txBody>
      </p:sp>
      <p:sp>
        <p:nvSpPr>
          <p:cNvPr id="36946" name="Line 82">
            <a:extLst>
              <a:ext uri="{FF2B5EF4-FFF2-40B4-BE49-F238E27FC236}">
                <a16:creationId xmlns:a16="http://schemas.microsoft.com/office/drawing/2014/main" id="{CC284322-E418-4EF4-8A3E-90901D82E964}"/>
              </a:ext>
            </a:extLst>
          </p:cNvPr>
          <p:cNvSpPr>
            <a:spLocks noChangeShapeType="1"/>
          </p:cNvSpPr>
          <p:nvPr/>
        </p:nvSpPr>
        <p:spPr bwMode="auto">
          <a:xfrm flipH="1">
            <a:off x="3386138" y="6323013"/>
            <a:ext cx="828675" cy="0"/>
          </a:xfrm>
          <a:prstGeom prst="line">
            <a:avLst/>
          </a:prstGeom>
          <a:noFill/>
          <a:ln w="381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47" name="Group 83">
            <a:extLst>
              <a:ext uri="{FF2B5EF4-FFF2-40B4-BE49-F238E27FC236}">
                <a16:creationId xmlns:a16="http://schemas.microsoft.com/office/drawing/2014/main" id="{AD379F3B-6002-4E2F-8F8D-A6598FF7EF78}"/>
              </a:ext>
            </a:extLst>
          </p:cNvPr>
          <p:cNvGrpSpPr>
            <a:grpSpLocks/>
          </p:cNvGrpSpPr>
          <p:nvPr/>
        </p:nvGrpSpPr>
        <p:grpSpPr bwMode="auto">
          <a:xfrm>
            <a:off x="2787650" y="5730875"/>
            <a:ext cx="498475" cy="711200"/>
            <a:chOff x="1249" y="3052"/>
            <a:chExt cx="279" cy="399"/>
          </a:xfrm>
        </p:grpSpPr>
        <p:sp>
          <p:nvSpPr>
            <p:cNvPr id="36948" name="Oval 84">
              <a:extLst>
                <a:ext uri="{FF2B5EF4-FFF2-40B4-BE49-F238E27FC236}">
                  <a16:creationId xmlns:a16="http://schemas.microsoft.com/office/drawing/2014/main" id="{D70234C0-9AAF-4D49-9DFE-3B807D95FB81}"/>
                </a:ext>
              </a:extLst>
            </p:cNvPr>
            <p:cNvSpPr>
              <a:spLocks noChangeArrowheads="1"/>
            </p:cNvSpPr>
            <p:nvPr/>
          </p:nvSpPr>
          <p:spPr bwMode="auto">
            <a:xfrm>
              <a:off x="1288" y="3395"/>
              <a:ext cx="200" cy="56"/>
            </a:xfrm>
            <a:prstGeom prst="ellipse">
              <a:avLst/>
            </a:prstGeom>
            <a:solidFill>
              <a:srgbClr val="B3712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49" name="Freeform 85">
              <a:extLst>
                <a:ext uri="{FF2B5EF4-FFF2-40B4-BE49-F238E27FC236}">
                  <a16:creationId xmlns:a16="http://schemas.microsoft.com/office/drawing/2014/main" id="{B8BBFC9D-A99B-46E5-9F9B-7CA282E9937E}"/>
                </a:ext>
              </a:extLst>
            </p:cNvPr>
            <p:cNvSpPr>
              <a:spLocks/>
            </p:cNvSpPr>
            <p:nvPr/>
          </p:nvSpPr>
          <p:spPr bwMode="auto">
            <a:xfrm>
              <a:off x="1256" y="3211"/>
              <a:ext cx="265" cy="209"/>
            </a:xfrm>
            <a:custGeom>
              <a:avLst/>
              <a:gdLst>
                <a:gd name="T0" fmla="*/ 0 w 265"/>
                <a:gd name="T1" fmla="*/ 0 h 209"/>
                <a:gd name="T2" fmla="*/ 24 w 265"/>
                <a:gd name="T3" fmla="*/ 208 h 209"/>
                <a:gd name="T4" fmla="*/ 232 w 265"/>
                <a:gd name="T5" fmla="*/ 208 h 209"/>
                <a:gd name="T6" fmla="*/ 264 w 265"/>
                <a:gd name="T7" fmla="*/ 8 h 209"/>
              </a:gdLst>
              <a:ahLst/>
              <a:cxnLst>
                <a:cxn ang="0">
                  <a:pos x="T0" y="T1"/>
                </a:cxn>
                <a:cxn ang="0">
                  <a:pos x="T2" y="T3"/>
                </a:cxn>
                <a:cxn ang="0">
                  <a:pos x="T4" y="T5"/>
                </a:cxn>
                <a:cxn ang="0">
                  <a:pos x="T6" y="T7"/>
                </a:cxn>
              </a:cxnLst>
              <a:rect l="0" t="0" r="r" b="b"/>
              <a:pathLst>
                <a:path w="265" h="209">
                  <a:moveTo>
                    <a:pt x="0" y="0"/>
                  </a:moveTo>
                  <a:lnTo>
                    <a:pt x="24" y="208"/>
                  </a:lnTo>
                  <a:lnTo>
                    <a:pt x="232" y="208"/>
                  </a:lnTo>
                  <a:lnTo>
                    <a:pt x="264" y="8"/>
                  </a:lnTo>
                </a:path>
              </a:pathLst>
            </a:custGeom>
            <a:solidFill>
              <a:srgbClr val="B37121"/>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50" name="Oval 86">
              <a:extLst>
                <a:ext uri="{FF2B5EF4-FFF2-40B4-BE49-F238E27FC236}">
                  <a16:creationId xmlns:a16="http://schemas.microsoft.com/office/drawing/2014/main" id="{FA745682-2D6B-408E-A38C-70245AA27651}"/>
                </a:ext>
              </a:extLst>
            </p:cNvPr>
            <p:cNvSpPr>
              <a:spLocks noChangeArrowheads="1"/>
            </p:cNvSpPr>
            <p:nvPr/>
          </p:nvSpPr>
          <p:spPr bwMode="auto">
            <a:xfrm>
              <a:off x="1256" y="3187"/>
              <a:ext cx="264" cy="56"/>
            </a:xfrm>
            <a:prstGeom prst="ellipse">
              <a:avLst/>
            </a:prstGeom>
            <a:solidFill>
              <a:srgbClr val="6B4414"/>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951" name="Group 87">
              <a:extLst>
                <a:ext uri="{FF2B5EF4-FFF2-40B4-BE49-F238E27FC236}">
                  <a16:creationId xmlns:a16="http://schemas.microsoft.com/office/drawing/2014/main" id="{49ABA044-F9F8-4F54-A19E-FE6F45E73EFC}"/>
                </a:ext>
              </a:extLst>
            </p:cNvPr>
            <p:cNvGrpSpPr>
              <a:grpSpLocks/>
            </p:cNvGrpSpPr>
            <p:nvPr/>
          </p:nvGrpSpPr>
          <p:grpSpPr bwMode="auto">
            <a:xfrm>
              <a:off x="1249" y="3052"/>
              <a:ext cx="279" cy="184"/>
              <a:chOff x="1249" y="3052"/>
              <a:chExt cx="279" cy="184"/>
            </a:xfrm>
          </p:grpSpPr>
          <p:sp>
            <p:nvSpPr>
              <p:cNvPr id="36952" name="Arc 88">
                <a:extLst>
                  <a:ext uri="{FF2B5EF4-FFF2-40B4-BE49-F238E27FC236}">
                    <a16:creationId xmlns:a16="http://schemas.microsoft.com/office/drawing/2014/main" id="{5D4A47D8-1CED-4082-9709-47FAB19A2A06}"/>
                  </a:ext>
                </a:extLst>
              </p:cNvPr>
              <p:cNvSpPr>
                <a:spLocks/>
              </p:cNvSpPr>
              <p:nvPr/>
            </p:nvSpPr>
            <p:spPr bwMode="auto">
              <a:xfrm>
                <a:off x="1249" y="3052"/>
                <a:ext cx="148" cy="176"/>
              </a:xfrm>
              <a:custGeom>
                <a:avLst/>
                <a:gdLst>
                  <a:gd name="G0" fmla="+- 21600 0 0"/>
                  <a:gd name="G1" fmla="+- 21600 0 0"/>
                  <a:gd name="G2" fmla="+- 21600 0 0"/>
                  <a:gd name="T0" fmla="*/ 0 w 21600"/>
                  <a:gd name="T1" fmla="*/ 21600 h 21600"/>
                  <a:gd name="T2" fmla="*/ 2145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727"/>
                      <a:pt x="9581" y="80"/>
                      <a:pt x="21454" y="0"/>
                    </a:cubicBezTo>
                  </a:path>
                  <a:path w="21600" h="21600" stroke="0" extrusionOk="0">
                    <a:moveTo>
                      <a:pt x="0" y="21599"/>
                    </a:moveTo>
                    <a:cubicBezTo>
                      <a:pt x="0" y="9727"/>
                      <a:pt x="9581" y="80"/>
                      <a:pt x="21454" y="0"/>
                    </a:cubicBezTo>
                    <a:lnTo>
                      <a:pt x="21600" y="21600"/>
                    </a:lnTo>
                    <a:close/>
                  </a:path>
                </a:pathLst>
              </a:custGeom>
              <a:noFill/>
              <a:ln w="76200" cap="rnd">
                <a:solidFill>
                  <a:srgbClr val="B3712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3" name="Arc 89">
                <a:extLst>
                  <a:ext uri="{FF2B5EF4-FFF2-40B4-BE49-F238E27FC236}">
                    <a16:creationId xmlns:a16="http://schemas.microsoft.com/office/drawing/2014/main" id="{6045C97F-AA0E-4419-9D8E-84C52DF715ED}"/>
                  </a:ext>
                </a:extLst>
              </p:cNvPr>
              <p:cNvSpPr>
                <a:spLocks/>
              </p:cNvSpPr>
              <p:nvPr/>
            </p:nvSpPr>
            <p:spPr bwMode="auto">
              <a:xfrm>
                <a:off x="1388" y="3052"/>
                <a:ext cx="140" cy="1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76200" cap="rnd">
                <a:solidFill>
                  <a:srgbClr val="B3712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6954" name="Rectangle 90">
            <a:extLst>
              <a:ext uri="{FF2B5EF4-FFF2-40B4-BE49-F238E27FC236}">
                <a16:creationId xmlns:a16="http://schemas.microsoft.com/office/drawing/2014/main" id="{90D582A7-C1E5-4F2E-A597-B0478C9020F9}"/>
              </a:ext>
            </a:extLst>
          </p:cNvPr>
          <p:cNvSpPr>
            <a:spLocks noChangeArrowheads="1"/>
          </p:cNvSpPr>
          <p:nvPr/>
        </p:nvSpPr>
        <p:spPr bwMode="auto">
          <a:xfrm>
            <a:off x="1970088" y="5665788"/>
            <a:ext cx="760412"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688"/>
              </a:lnSpc>
            </a:pPr>
            <a:r>
              <a:rPr lang="en-US" altLang="zh-CN" sz="1600" b="1">
                <a:solidFill>
                  <a:srgbClr val="000000"/>
                </a:solidFill>
                <a:latin typeface="Helvetica" panose="020B0604020202020204" pitchFamily="34" charset="0"/>
                <a:ea typeface="宋体" panose="02010600030101010101" pitchFamily="2" charset="-122"/>
              </a:rPr>
              <a:t>Packet </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Discard </a:t>
            </a:r>
          </a:p>
          <a:p>
            <a:pPr>
              <a:lnSpc>
                <a:spcPts val="1688"/>
              </a:lnSpc>
            </a:pPr>
            <a:r>
              <a:rPr lang="en-US" altLang="zh-CN" sz="1600" b="1">
                <a:solidFill>
                  <a:srgbClr val="000000"/>
                </a:solidFill>
                <a:latin typeface="Helvetica" panose="020B0604020202020204" pitchFamily="34" charset="0"/>
                <a:ea typeface="宋体" panose="02010600030101010101" pitchFamily="2" charset="-122"/>
              </a:rPr>
              <a:t>Bucket</a:t>
            </a:r>
          </a:p>
        </p:txBody>
      </p:sp>
      <p:sp>
        <p:nvSpPr>
          <p:cNvPr id="36955" name="Freeform 91">
            <a:extLst>
              <a:ext uri="{FF2B5EF4-FFF2-40B4-BE49-F238E27FC236}">
                <a16:creationId xmlns:a16="http://schemas.microsoft.com/office/drawing/2014/main" id="{7CB93C37-DA13-4111-9089-B61011E6616F}"/>
              </a:ext>
            </a:extLst>
          </p:cNvPr>
          <p:cNvSpPr>
            <a:spLocks/>
          </p:cNvSpPr>
          <p:nvPr/>
        </p:nvSpPr>
        <p:spPr bwMode="auto">
          <a:xfrm>
            <a:off x="7534275" y="3629025"/>
            <a:ext cx="498475" cy="762000"/>
          </a:xfrm>
          <a:custGeom>
            <a:avLst/>
            <a:gdLst>
              <a:gd name="T0" fmla="*/ 0 w 314"/>
              <a:gd name="T1" fmla="*/ 480 h 480"/>
              <a:gd name="T2" fmla="*/ 314 w 314"/>
              <a:gd name="T3" fmla="*/ 233 h 480"/>
              <a:gd name="T4" fmla="*/ 0 w 314"/>
              <a:gd name="T5" fmla="*/ 0 h 480"/>
            </a:gdLst>
            <a:ahLst/>
            <a:cxnLst>
              <a:cxn ang="0">
                <a:pos x="T0" y="T1"/>
              </a:cxn>
              <a:cxn ang="0">
                <a:pos x="T2" y="T3"/>
              </a:cxn>
              <a:cxn ang="0">
                <a:pos x="T4" y="T5"/>
              </a:cxn>
            </a:cxnLst>
            <a:rect l="0" t="0" r="r" b="b"/>
            <a:pathLst>
              <a:path w="314" h="480">
                <a:moveTo>
                  <a:pt x="0" y="480"/>
                </a:moveTo>
                <a:lnTo>
                  <a:pt x="314" y="233"/>
                </a:lnTo>
                <a:lnTo>
                  <a:pt x="0" y="0"/>
                </a:lnTo>
              </a:path>
            </a:pathLst>
          </a:custGeom>
          <a:solidFill>
            <a:srgbClr val="000000"/>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56" name="Freeform 92">
            <a:extLst>
              <a:ext uri="{FF2B5EF4-FFF2-40B4-BE49-F238E27FC236}">
                <a16:creationId xmlns:a16="http://schemas.microsoft.com/office/drawing/2014/main" id="{6E1DC2A6-ED6B-45BB-BD05-7C2546209374}"/>
              </a:ext>
            </a:extLst>
          </p:cNvPr>
          <p:cNvSpPr>
            <a:spLocks/>
          </p:cNvSpPr>
          <p:nvPr/>
        </p:nvSpPr>
        <p:spPr bwMode="auto">
          <a:xfrm>
            <a:off x="4178300" y="6303963"/>
            <a:ext cx="915988" cy="373062"/>
          </a:xfrm>
          <a:custGeom>
            <a:avLst/>
            <a:gdLst>
              <a:gd name="T0" fmla="*/ 504 w 513"/>
              <a:gd name="T1" fmla="*/ 0 h 209"/>
              <a:gd name="T2" fmla="*/ 0 w 513"/>
              <a:gd name="T3" fmla="*/ 0 h 209"/>
              <a:gd name="T4" fmla="*/ 248 w 513"/>
              <a:gd name="T5" fmla="*/ 208 h 209"/>
              <a:gd name="T6" fmla="*/ 456 w 513"/>
              <a:gd name="T7" fmla="*/ 40 h 209"/>
              <a:gd name="T8" fmla="*/ 512 w 513"/>
              <a:gd name="T9" fmla="*/ 0 h 209"/>
            </a:gdLst>
            <a:ahLst/>
            <a:cxnLst>
              <a:cxn ang="0">
                <a:pos x="T0" y="T1"/>
              </a:cxn>
              <a:cxn ang="0">
                <a:pos x="T2" y="T3"/>
              </a:cxn>
              <a:cxn ang="0">
                <a:pos x="T4" y="T5"/>
              </a:cxn>
              <a:cxn ang="0">
                <a:pos x="T6" y="T7"/>
              </a:cxn>
              <a:cxn ang="0">
                <a:pos x="T8" y="T9"/>
              </a:cxn>
            </a:cxnLst>
            <a:rect l="0" t="0" r="r" b="b"/>
            <a:pathLst>
              <a:path w="513" h="209">
                <a:moveTo>
                  <a:pt x="504" y="0"/>
                </a:moveTo>
                <a:lnTo>
                  <a:pt x="0" y="0"/>
                </a:lnTo>
                <a:lnTo>
                  <a:pt x="248" y="208"/>
                </a:lnTo>
                <a:lnTo>
                  <a:pt x="456" y="40"/>
                </a:lnTo>
                <a:lnTo>
                  <a:pt x="512" y="0"/>
                </a:lnTo>
              </a:path>
            </a:pathLst>
          </a:custGeom>
          <a:solidFill>
            <a:srgbClr val="000000"/>
          </a:solidFill>
          <a:ln w="254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57" name="Rectangle 93">
            <a:extLst>
              <a:ext uri="{FF2B5EF4-FFF2-40B4-BE49-F238E27FC236}">
                <a16:creationId xmlns:a16="http://schemas.microsoft.com/office/drawing/2014/main" id="{571B01E0-A2C6-42CC-9C0D-857EE58890E6}"/>
              </a:ext>
            </a:extLst>
          </p:cNvPr>
          <p:cNvSpPr>
            <a:spLocks noChangeArrowheads="1"/>
          </p:cNvSpPr>
          <p:nvPr/>
        </p:nvSpPr>
        <p:spPr bwMode="auto">
          <a:xfrm>
            <a:off x="4943475" y="217487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6958" name="Line 94">
            <a:extLst>
              <a:ext uri="{FF2B5EF4-FFF2-40B4-BE49-F238E27FC236}">
                <a16:creationId xmlns:a16="http://schemas.microsoft.com/office/drawing/2014/main" id="{B1B70EE9-0A21-4139-80B4-EA4010AC30A8}"/>
              </a:ext>
            </a:extLst>
          </p:cNvPr>
          <p:cNvSpPr>
            <a:spLocks noChangeShapeType="1"/>
          </p:cNvSpPr>
          <p:nvPr/>
        </p:nvSpPr>
        <p:spPr bwMode="auto">
          <a:xfrm>
            <a:off x="8015288" y="4013200"/>
            <a:ext cx="900112" cy="0"/>
          </a:xfrm>
          <a:prstGeom prst="line">
            <a:avLst/>
          </a:prstGeom>
          <a:noFill/>
          <a:ln w="381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59" name="Rectangle 95">
            <a:extLst>
              <a:ext uri="{FF2B5EF4-FFF2-40B4-BE49-F238E27FC236}">
                <a16:creationId xmlns:a16="http://schemas.microsoft.com/office/drawing/2014/main" id="{B0D879F8-D5C1-465C-88F8-DF63E06F5ADF}"/>
              </a:ext>
            </a:extLst>
          </p:cNvPr>
          <p:cNvSpPr>
            <a:spLocks noChangeArrowheads="1"/>
          </p:cNvSpPr>
          <p:nvPr/>
        </p:nvSpPr>
        <p:spPr bwMode="auto">
          <a:xfrm>
            <a:off x="7843838" y="4132263"/>
            <a:ext cx="12858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Interface(s)</a:t>
            </a:r>
          </a:p>
        </p:txBody>
      </p:sp>
      <p:sp>
        <p:nvSpPr>
          <p:cNvPr id="36960" name="Rectangle 96">
            <a:extLst>
              <a:ext uri="{FF2B5EF4-FFF2-40B4-BE49-F238E27FC236}">
                <a16:creationId xmlns:a16="http://schemas.microsoft.com/office/drawing/2014/main" id="{C854CBEF-485F-43CA-917B-0E66B6BDAF66}"/>
              </a:ext>
            </a:extLst>
          </p:cNvPr>
          <p:cNvSpPr>
            <a:spLocks noChangeArrowheads="1"/>
          </p:cNvSpPr>
          <p:nvPr/>
        </p:nvSpPr>
        <p:spPr bwMode="auto">
          <a:xfrm>
            <a:off x="7843838" y="3589338"/>
            <a:ext cx="1300162"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Destination</a:t>
            </a:r>
          </a:p>
        </p:txBody>
      </p:sp>
      <p:sp>
        <p:nvSpPr>
          <p:cNvPr id="36963" name="Rectangle 99">
            <a:extLst>
              <a:ext uri="{FF2B5EF4-FFF2-40B4-BE49-F238E27FC236}">
                <a16:creationId xmlns:a16="http://schemas.microsoft.com/office/drawing/2014/main" id="{E35B919D-91B9-44DD-8E5B-0BC437EABDD6}"/>
              </a:ext>
            </a:extLst>
          </p:cNvPr>
          <p:cNvSpPr>
            <a:spLocks noChangeArrowheads="1"/>
          </p:cNvSpPr>
          <p:nvPr/>
        </p:nvSpPr>
        <p:spPr bwMode="auto">
          <a:xfrm>
            <a:off x="2841625" y="2930525"/>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6964" name="Rectangle 100">
            <a:extLst>
              <a:ext uri="{FF2B5EF4-FFF2-40B4-BE49-F238E27FC236}">
                <a16:creationId xmlns:a16="http://schemas.microsoft.com/office/drawing/2014/main" id="{6F6CDB4E-700D-473E-BF35-2A2BE02D17BB}"/>
              </a:ext>
            </a:extLst>
          </p:cNvPr>
          <p:cNvSpPr>
            <a:spLocks noChangeArrowheads="1"/>
          </p:cNvSpPr>
          <p:nvPr/>
        </p:nvSpPr>
        <p:spPr bwMode="auto">
          <a:xfrm>
            <a:off x="2921000" y="2970213"/>
            <a:ext cx="64293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Deny</a:t>
            </a:r>
          </a:p>
        </p:txBody>
      </p:sp>
      <p:sp>
        <p:nvSpPr>
          <p:cNvPr id="36965" name="Rectangle 101">
            <a:extLst>
              <a:ext uri="{FF2B5EF4-FFF2-40B4-BE49-F238E27FC236}">
                <a16:creationId xmlns:a16="http://schemas.microsoft.com/office/drawing/2014/main" id="{9769B3F2-DB03-4471-91E8-A57C0C4C316C}"/>
              </a:ext>
            </a:extLst>
          </p:cNvPr>
          <p:cNvSpPr>
            <a:spLocks noChangeArrowheads="1"/>
          </p:cNvSpPr>
          <p:nvPr/>
        </p:nvSpPr>
        <p:spPr bwMode="auto">
          <a:xfrm>
            <a:off x="4111625" y="217487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6966" name="Freeform 102">
            <a:extLst>
              <a:ext uri="{FF2B5EF4-FFF2-40B4-BE49-F238E27FC236}">
                <a16:creationId xmlns:a16="http://schemas.microsoft.com/office/drawing/2014/main" id="{F333130F-8B9A-4151-A70B-2F21BFD5480E}"/>
              </a:ext>
            </a:extLst>
          </p:cNvPr>
          <p:cNvSpPr>
            <a:spLocks/>
          </p:cNvSpPr>
          <p:nvPr/>
        </p:nvSpPr>
        <p:spPr bwMode="auto">
          <a:xfrm>
            <a:off x="4895850" y="2038350"/>
            <a:ext cx="590550" cy="1085850"/>
          </a:xfrm>
          <a:custGeom>
            <a:avLst/>
            <a:gdLst>
              <a:gd name="T0" fmla="*/ 0 w 450"/>
              <a:gd name="T1" fmla="*/ 0 h 558"/>
              <a:gd name="T2" fmla="*/ 0 w 450"/>
              <a:gd name="T3" fmla="*/ 558 h 558"/>
              <a:gd name="T4" fmla="*/ 450 w 450"/>
              <a:gd name="T5" fmla="*/ 558 h 558"/>
            </a:gdLst>
            <a:ahLst/>
            <a:cxnLst>
              <a:cxn ang="0">
                <a:pos x="T0" y="T1"/>
              </a:cxn>
              <a:cxn ang="0">
                <a:pos x="T2" y="T3"/>
              </a:cxn>
              <a:cxn ang="0">
                <a:pos x="T4" y="T5"/>
              </a:cxn>
            </a:cxnLst>
            <a:rect l="0" t="0" r="r" b="b"/>
            <a:pathLst>
              <a:path w="450" h="558">
                <a:moveTo>
                  <a:pt x="0" y="0"/>
                </a:moveTo>
                <a:lnTo>
                  <a:pt x="0" y="558"/>
                </a:lnTo>
                <a:lnTo>
                  <a:pt x="450" y="558"/>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6967" name="Freeform 103">
            <a:extLst>
              <a:ext uri="{FF2B5EF4-FFF2-40B4-BE49-F238E27FC236}">
                <a16:creationId xmlns:a16="http://schemas.microsoft.com/office/drawing/2014/main" id="{12F9D8B4-A3A8-4366-8A6D-4B27E3AB3AF4}"/>
              </a:ext>
            </a:extLst>
          </p:cNvPr>
          <p:cNvSpPr>
            <a:spLocks/>
          </p:cNvSpPr>
          <p:nvPr/>
        </p:nvSpPr>
        <p:spPr bwMode="auto">
          <a:xfrm flipH="1">
            <a:off x="3762375" y="1912938"/>
            <a:ext cx="571500" cy="1230312"/>
          </a:xfrm>
          <a:custGeom>
            <a:avLst/>
            <a:gdLst>
              <a:gd name="T0" fmla="*/ 0 w 450"/>
              <a:gd name="T1" fmla="*/ 0 h 558"/>
              <a:gd name="T2" fmla="*/ 0 w 450"/>
              <a:gd name="T3" fmla="*/ 558 h 558"/>
              <a:gd name="T4" fmla="*/ 450 w 450"/>
              <a:gd name="T5" fmla="*/ 558 h 558"/>
            </a:gdLst>
            <a:ahLst/>
            <a:cxnLst>
              <a:cxn ang="0">
                <a:pos x="T0" y="T1"/>
              </a:cxn>
              <a:cxn ang="0">
                <a:pos x="T2" y="T3"/>
              </a:cxn>
              <a:cxn ang="0">
                <a:pos x="T4" y="T5"/>
              </a:cxn>
            </a:cxnLst>
            <a:rect l="0" t="0" r="r" b="b"/>
            <a:pathLst>
              <a:path w="450" h="558">
                <a:moveTo>
                  <a:pt x="0" y="0"/>
                </a:moveTo>
                <a:lnTo>
                  <a:pt x="0" y="558"/>
                </a:lnTo>
                <a:lnTo>
                  <a:pt x="450" y="558"/>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6968" name="Freeform 104">
            <a:extLst>
              <a:ext uri="{FF2B5EF4-FFF2-40B4-BE49-F238E27FC236}">
                <a16:creationId xmlns:a16="http://schemas.microsoft.com/office/drawing/2014/main" id="{E2FB709E-3537-412C-8C7E-894D8C4F8F36}"/>
              </a:ext>
            </a:extLst>
          </p:cNvPr>
          <p:cNvSpPr>
            <a:spLocks/>
          </p:cNvSpPr>
          <p:nvPr/>
        </p:nvSpPr>
        <p:spPr bwMode="auto">
          <a:xfrm>
            <a:off x="4086225" y="1408113"/>
            <a:ext cx="1044575" cy="1057275"/>
          </a:xfrm>
          <a:custGeom>
            <a:avLst/>
            <a:gdLst>
              <a:gd name="T0" fmla="*/ 0 w 585"/>
              <a:gd name="T1" fmla="*/ 296 h 592"/>
              <a:gd name="T2" fmla="*/ 288 w 585"/>
              <a:gd name="T3" fmla="*/ 0 h 592"/>
              <a:gd name="T4" fmla="*/ 584 w 585"/>
              <a:gd name="T5" fmla="*/ 296 h 592"/>
              <a:gd name="T6" fmla="*/ 288 w 585"/>
              <a:gd name="T7" fmla="*/ 591 h 592"/>
              <a:gd name="T8" fmla="*/ 0 w 585"/>
              <a:gd name="T9" fmla="*/ 296 h 592"/>
            </a:gdLst>
            <a:ahLst/>
            <a:cxnLst>
              <a:cxn ang="0">
                <a:pos x="T0" y="T1"/>
              </a:cxn>
              <a:cxn ang="0">
                <a:pos x="T2" y="T3"/>
              </a:cxn>
              <a:cxn ang="0">
                <a:pos x="T4" y="T5"/>
              </a:cxn>
              <a:cxn ang="0">
                <a:pos x="T6" y="T7"/>
              </a:cxn>
              <a:cxn ang="0">
                <a:pos x="T8" y="T9"/>
              </a:cxn>
            </a:cxnLst>
            <a:rect l="0" t="0" r="r" b="b"/>
            <a:pathLst>
              <a:path w="585" h="592">
                <a:moveTo>
                  <a:pt x="0" y="296"/>
                </a:moveTo>
                <a:lnTo>
                  <a:pt x="288" y="0"/>
                </a:lnTo>
                <a:lnTo>
                  <a:pt x="584" y="296"/>
                </a:lnTo>
                <a:lnTo>
                  <a:pt x="288" y="591"/>
                </a:lnTo>
                <a:lnTo>
                  <a:pt x="0" y="296"/>
                </a:lnTo>
              </a:path>
            </a:pathLst>
          </a:custGeom>
          <a:solidFill>
            <a:srgbClr val="FFDB74"/>
          </a:solidFill>
          <a:ln w="12700" cap="rnd" cmpd="sng">
            <a:solidFill>
              <a:srgbClr val="000000"/>
            </a:solidFill>
            <a:prstDash val="solid"/>
            <a:round/>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6969" name="Rectangle 105">
            <a:extLst>
              <a:ext uri="{FF2B5EF4-FFF2-40B4-BE49-F238E27FC236}">
                <a16:creationId xmlns:a16="http://schemas.microsoft.com/office/drawing/2014/main" id="{257905C7-536C-467B-A923-7E951A6F32CC}"/>
              </a:ext>
            </a:extLst>
          </p:cNvPr>
          <p:cNvSpPr>
            <a:spLocks noChangeArrowheads="1"/>
          </p:cNvSpPr>
          <p:nvPr/>
        </p:nvSpPr>
        <p:spPr bwMode="auto">
          <a:xfrm>
            <a:off x="4119563" y="1635125"/>
            <a:ext cx="992187"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Match</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First</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Test</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a:t>
            </a:r>
          </a:p>
        </p:txBody>
      </p:sp>
      <p:sp>
        <p:nvSpPr>
          <p:cNvPr id="36970" name="Freeform 106">
            <a:extLst>
              <a:ext uri="{FF2B5EF4-FFF2-40B4-BE49-F238E27FC236}">
                <a16:creationId xmlns:a16="http://schemas.microsoft.com/office/drawing/2014/main" id="{909697F3-C1C8-4E44-96D7-45A252813041}"/>
              </a:ext>
            </a:extLst>
          </p:cNvPr>
          <p:cNvSpPr>
            <a:spLocks/>
          </p:cNvSpPr>
          <p:nvPr/>
        </p:nvSpPr>
        <p:spPr bwMode="auto">
          <a:xfrm>
            <a:off x="2581275" y="3114675"/>
            <a:ext cx="1514475" cy="2952750"/>
          </a:xfrm>
          <a:custGeom>
            <a:avLst/>
            <a:gdLst>
              <a:gd name="T0" fmla="*/ 162 w 954"/>
              <a:gd name="T1" fmla="*/ 0 h 1860"/>
              <a:gd name="T2" fmla="*/ 0 w 954"/>
              <a:gd name="T3" fmla="*/ 6 h 1860"/>
              <a:gd name="T4" fmla="*/ 0 w 954"/>
              <a:gd name="T5" fmla="*/ 1152 h 1860"/>
              <a:gd name="T6" fmla="*/ 954 w 954"/>
              <a:gd name="T7" fmla="*/ 1860 h 1860"/>
            </a:gdLst>
            <a:ahLst/>
            <a:cxnLst>
              <a:cxn ang="0">
                <a:pos x="T0" y="T1"/>
              </a:cxn>
              <a:cxn ang="0">
                <a:pos x="T2" y="T3"/>
              </a:cxn>
              <a:cxn ang="0">
                <a:pos x="T4" y="T5"/>
              </a:cxn>
              <a:cxn ang="0">
                <a:pos x="T6" y="T7"/>
              </a:cxn>
            </a:cxnLst>
            <a:rect l="0" t="0" r="r" b="b"/>
            <a:pathLst>
              <a:path w="954" h="1860">
                <a:moveTo>
                  <a:pt x="162" y="0"/>
                </a:moveTo>
                <a:lnTo>
                  <a:pt x="0" y="6"/>
                </a:lnTo>
                <a:lnTo>
                  <a:pt x="0" y="1152"/>
                </a:lnTo>
                <a:lnTo>
                  <a:pt x="954" y="186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6971" name="Freeform 107">
            <a:extLst>
              <a:ext uri="{FF2B5EF4-FFF2-40B4-BE49-F238E27FC236}">
                <a16:creationId xmlns:a16="http://schemas.microsoft.com/office/drawing/2014/main" id="{BAF86C09-8B34-471E-B2B8-4ABDA47D31FE}"/>
              </a:ext>
            </a:extLst>
          </p:cNvPr>
          <p:cNvSpPr>
            <a:spLocks/>
          </p:cNvSpPr>
          <p:nvPr/>
        </p:nvSpPr>
        <p:spPr bwMode="auto">
          <a:xfrm>
            <a:off x="6343650" y="3114675"/>
            <a:ext cx="1171575" cy="704850"/>
          </a:xfrm>
          <a:custGeom>
            <a:avLst/>
            <a:gdLst>
              <a:gd name="T0" fmla="*/ 0 w 738"/>
              <a:gd name="T1" fmla="*/ 6 h 444"/>
              <a:gd name="T2" fmla="*/ 144 w 738"/>
              <a:gd name="T3" fmla="*/ 0 h 444"/>
              <a:gd name="T4" fmla="*/ 738 w 738"/>
              <a:gd name="T5" fmla="*/ 444 h 444"/>
            </a:gdLst>
            <a:ahLst/>
            <a:cxnLst>
              <a:cxn ang="0">
                <a:pos x="T0" y="T1"/>
              </a:cxn>
              <a:cxn ang="0">
                <a:pos x="T2" y="T3"/>
              </a:cxn>
              <a:cxn ang="0">
                <a:pos x="T4" y="T5"/>
              </a:cxn>
            </a:cxnLst>
            <a:rect l="0" t="0" r="r" b="b"/>
            <a:pathLst>
              <a:path w="738" h="444">
                <a:moveTo>
                  <a:pt x="0" y="6"/>
                </a:moveTo>
                <a:lnTo>
                  <a:pt x="144" y="0"/>
                </a:lnTo>
                <a:lnTo>
                  <a:pt x="738" y="444"/>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6972" name="Rectangle 108">
            <a:extLst>
              <a:ext uri="{FF2B5EF4-FFF2-40B4-BE49-F238E27FC236}">
                <a16:creationId xmlns:a16="http://schemas.microsoft.com/office/drawing/2014/main" id="{E2C49F80-1650-4894-B4C1-8BC35EED38EA}"/>
              </a:ext>
            </a:extLst>
          </p:cNvPr>
          <p:cNvSpPr>
            <a:spLocks noChangeArrowheads="1"/>
          </p:cNvSpPr>
          <p:nvPr/>
        </p:nvSpPr>
        <p:spPr bwMode="auto">
          <a:xfrm>
            <a:off x="5508625" y="2930525"/>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6973" name="Rectangle 109">
            <a:extLst>
              <a:ext uri="{FF2B5EF4-FFF2-40B4-BE49-F238E27FC236}">
                <a16:creationId xmlns:a16="http://schemas.microsoft.com/office/drawing/2014/main" id="{50066B17-A9E1-4499-AABA-64B6FBCB866D}"/>
              </a:ext>
            </a:extLst>
          </p:cNvPr>
          <p:cNvSpPr>
            <a:spLocks noChangeArrowheads="1"/>
          </p:cNvSpPr>
          <p:nvPr/>
        </p:nvSpPr>
        <p:spPr bwMode="auto">
          <a:xfrm>
            <a:off x="5530850" y="2970213"/>
            <a:ext cx="771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Permit</a:t>
            </a:r>
          </a:p>
        </p:txBody>
      </p:sp>
      <p:sp>
        <p:nvSpPr>
          <p:cNvPr id="36974" name="Rectangle 110">
            <a:extLst>
              <a:ext uri="{FF2B5EF4-FFF2-40B4-BE49-F238E27FC236}">
                <a16:creationId xmlns:a16="http://schemas.microsoft.com/office/drawing/2014/main" id="{F9237565-66E4-4E6E-AB89-258E421247C9}"/>
              </a:ext>
            </a:extLst>
          </p:cNvPr>
          <p:cNvSpPr>
            <a:spLocks noChangeArrowheads="1"/>
          </p:cNvSpPr>
          <p:nvPr/>
        </p:nvSpPr>
        <p:spPr bwMode="auto">
          <a:xfrm>
            <a:off x="4422775" y="2432050"/>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N</a:t>
            </a:r>
          </a:p>
        </p:txBody>
      </p:sp>
      <p:sp>
        <p:nvSpPr>
          <p:cNvPr id="36975" name="Line 111">
            <a:extLst>
              <a:ext uri="{FF2B5EF4-FFF2-40B4-BE49-F238E27FC236}">
                <a16:creationId xmlns:a16="http://schemas.microsoft.com/office/drawing/2014/main" id="{3FB0CD6D-C877-4FAF-B13B-109E614A618D}"/>
              </a:ext>
            </a:extLst>
          </p:cNvPr>
          <p:cNvSpPr>
            <a:spLocks noChangeShapeType="1"/>
          </p:cNvSpPr>
          <p:nvPr/>
        </p:nvSpPr>
        <p:spPr bwMode="auto">
          <a:xfrm>
            <a:off x="4610100" y="2466975"/>
            <a:ext cx="0" cy="51435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6976" name="Rectangle 112">
            <a:extLst>
              <a:ext uri="{FF2B5EF4-FFF2-40B4-BE49-F238E27FC236}">
                <a16:creationId xmlns:a16="http://schemas.microsoft.com/office/drawing/2014/main" id="{49070446-1DA0-4A98-B74C-40D063B7B53E}"/>
              </a:ext>
            </a:extLst>
          </p:cNvPr>
          <p:cNvSpPr>
            <a:spLocks noChangeArrowheads="1"/>
          </p:cNvSpPr>
          <p:nvPr/>
        </p:nvSpPr>
        <p:spPr bwMode="auto">
          <a:xfrm>
            <a:off x="2841625" y="3397250"/>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6977" name="Rectangle 113">
            <a:extLst>
              <a:ext uri="{FF2B5EF4-FFF2-40B4-BE49-F238E27FC236}">
                <a16:creationId xmlns:a16="http://schemas.microsoft.com/office/drawing/2014/main" id="{3EC2BDF7-0DB0-4758-9A5B-C2FBB50CF9DD}"/>
              </a:ext>
            </a:extLst>
          </p:cNvPr>
          <p:cNvSpPr>
            <a:spLocks noChangeArrowheads="1"/>
          </p:cNvSpPr>
          <p:nvPr/>
        </p:nvSpPr>
        <p:spPr bwMode="auto">
          <a:xfrm>
            <a:off x="2921000" y="3436938"/>
            <a:ext cx="64293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Deny</a:t>
            </a:r>
          </a:p>
        </p:txBody>
      </p:sp>
      <p:sp>
        <p:nvSpPr>
          <p:cNvPr id="36978" name="Rectangle 114">
            <a:extLst>
              <a:ext uri="{FF2B5EF4-FFF2-40B4-BE49-F238E27FC236}">
                <a16:creationId xmlns:a16="http://schemas.microsoft.com/office/drawing/2014/main" id="{4300CC7E-EBB7-46EC-818F-E9F1C8D4F4B9}"/>
              </a:ext>
            </a:extLst>
          </p:cNvPr>
          <p:cNvSpPr>
            <a:spLocks noChangeArrowheads="1"/>
          </p:cNvSpPr>
          <p:nvPr/>
        </p:nvSpPr>
        <p:spPr bwMode="auto">
          <a:xfrm>
            <a:off x="5508625" y="3397250"/>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6979" name="Rectangle 115">
            <a:extLst>
              <a:ext uri="{FF2B5EF4-FFF2-40B4-BE49-F238E27FC236}">
                <a16:creationId xmlns:a16="http://schemas.microsoft.com/office/drawing/2014/main" id="{4DE2E7CF-8509-4336-B6E7-20CA200066A1}"/>
              </a:ext>
            </a:extLst>
          </p:cNvPr>
          <p:cNvSpPr>
            <a:spLocks noChangeArrowheads="1"/>
          </p:cNvSpPr>
          <p:nvPr/>
        </p:nvSpPr>
        <p:spPr bwMode="auto">
          <a:xfrm>
            <a:off x="5530850" y="3436938"/>
            <a:ext cx="771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Permit</a:t>
            </a:r>
          </a:p>
        </p:txBody>
      </p:sp>
      <p:sp>
        <p:nvSpPr>
          <p:cNvPr id="36980" name="Line 116">
            <a:extLst>
              <a:ext uri="{FF2B5EF4-FFF2-40B4-BE49-F238E27FC236}">
                <a16:creationId xmlns:a16="http://schemas.microsoft.com/office/drawing/2014/main" id="{D45F9FBD-20C4-4AB5-A27C-2BC10627AFBA}"/>
              </a:ext>
            </a:extLst>
          </p:cNvPr>
          <p:cNvSpPr>
            <a:spLocks noChangeShapeType="1"/>
          </p:cNvSpPr>
          <p:nvPr/>
        </p:nvSpPr>
        <p:spPr bwMode="auto">
          <a:xfrm>
            <a:off x="3762375" y="3571875"/>
            <a:ext cx="170497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6981" name="Freeform 117">
            <a:extLst>
              <a:ext uri="{FF2B5EF4-FFF2-40B4-BE49-F238E27FC236}">
                <a16:creationId xmlns:a16="http://schemas.microsoft.com/office/drawing/2014/main" id="{E7428DA8-9B4A-4CC1-B8C9-499D1B4F31BD}"/>
              </a:ext>
            </a:extLst>
          </p:cNvPr>
          <p:cNvSpPr>
            <a:spLocks/>
          </p:cNvSpPr>
          <p:nvPr/>
        </p:nvSpPr>
        <p:spPr bwMode="auto">
          <a:xfrm>
            <a:off x="4086225" y="3027363"/>
            <a:ext cx="1044575" cy="1057275"/>
          </a:xfrm>
          <a:custGeom>
            <a:avLst/>
            <a:gdLst>
              <a:gd name="T0" fmla="*/ 0 w 585"/>
              <a:gd name="T1" fmla="*/ 296 h 592"/>
              <a:gd name="T2" fmla="*/ 288 w 585"/>
              <a:gd name="T3" fmla="*/ 0 h 592"/>
              <a:gd name="T4" fmla="*/ 584 w 585"/>
              <a:gd name="T5" fmla="*/ 296 h 592"/>
              <a:gd name="T6" fmla="*/ 288 w 585"/>
              <a:gd name="T7" fmla="*/ 591 h 592"/>
              <a:gd name="T8" fmla="*/ 0 w 585"/>
              <a:gd name="T9" fmla="*/ 296 h 592"/>
            </a:gdLst>
            <a:ahLst/>
            <a:cxnLst>
              <a:cxn ang="0">
                <a:pos x="T0" y="T1"/>
              </a:cxn>
              <a:cxn ang="0">
                <a:pos x="T2" y="T3"/>
              </a:cxn>
              <a:cxn ang="0">
                <a:pos x="T4" y="T5"/>
              </a:cxn>
              <a:cxn ang="0">
                <a:pos x="T6" y="T7"/>
              </a:cxn>
              <a:cxn ang="0">
                <a:pos x="T8" y="T9"/>
              </a:cxn>
            </a:cxnLst>
            <a:rect l="0" t="0" r="r" b="b"/>
            <a:pathLst>
              <a:path w="585" h="592">
                <a:moveTo>
                  <a:pt x="0" y="296"/>
                </a:moveTo>
                <a:lnTo>
                  <a:pt x="288" y="0"/>
                </a:lnTo>
                <a:lnTo>
                  <a:pt x="584" y="296"/>
                </a:lnTo>
                <a:lnTo>
                  <a:pt x="288" y="591"/>
                </a:lnTo>
                <a:lnTo>
                  <a:pt x="0" y="296"/>
                </a:lnTo>
              </a:path>
            </a:pathLst>
          </a:custGeom>
          <a:solidFill>
            <a:srgbClr val="FFDB74"/>
          </a:solidFill>
          <a:ln w="12700" cap="rnd" cmpd="sng">
            <a:solidFill>
              <a:srgbClr val="000000"/>
            </a:solidFill>
            <a:prstDash val="solid"/>
            <a:round/>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6982" name="Rectangle 118">
            <a:extLst>
              <a:ext uri="{FF2B5EF4-FFF2-40B4-BE49-F238E27FC236}">
                <a16:creationId xmlns:a16="http://schemas.microsoft.com/office/drawing/2014/main" id="{67AE8F1F-B017-438D-BCCC-88CC147F88C8}"/>
              </a:ext>
            </a:extLst>
          </p:cNvPr>
          <p:cNvSpPr>
            <a:spLocks noChangeArrowheads="1"/>
          </p:cNvSpPr>
          <p:nvPr/>
        </p:nvSpPr>
        <p:spPr bwMode="auto">
          <a:xfrm>
            <a:off x="4119563" y="3206750"/>
            <a:ext cx="992187"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Match</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Next</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Test(s)</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a:t>
            </a:r>
          </a:p>
        </p:txBody>
      </p:sp>
      <p:sp>
        <p:nvSpPr>
          <p:cNvPr id="36983" name="Line 119">
            <a:extLst>
              <a:ext uri="{FF2B5EF4-FFF2-40B4-BE49-F238E27FC236}">
                <a16:creationId xmlns:a16="http://schemas.microsoft.com/office/drawing/2014/main" id="{3DB6D0FC-5EE1-47DF-881B-AA78BFE78A07}"/>
              </a:ext>
            </a:extLst>
          </p:cNvPr>
          <p:cNvSpPr>
            <a:spLocks noChangeShapeType="1"/>
          </p:cNvSpPr>
          <p:nvPr/>
        </p:nvSpPr>
        <p:spPr bwMode="auto">
          <a:xfrm flipH="1">
            <a:off x="2571750" y="3581400"/>
            <a:ext cx="2667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6984" name="Freeform 120">
            <a:extLst>
              <a:ext uri="{FF2B5EF4-FFF2-40B4-BE49-F238E27FC236}">
                <a16:creationId xmlns:a16="http://schemas.microsoft.com/office/drawing/2014/main" id="{F2DE1C7B-A692-43AF-9E44-54A29517575C}"/>
              </a:ext>
            </a:extLst>
          </p:cNvPr>
          <p:cNvSpPr>
            <a:spLocks/>
          </p:cNvSpPr>
          <p:nvPr/>
        </p:nvSpPr>
        <p:spPr bwMode="auto">
          <a:xfrm>
            <a:off x="6353175" y="3590925"/>
            <a:ext cx="1095375" cy="428625"/>
          </a:xfrm>
          <a:custGeom>
            <a:avLst/>
            <a:gdLst>
              <a:gd name="T0" fmla="*/ 0 w 690"/>
              <a:gd name="T1" fmla="*/ 0 h 270"/>
              <a:gd name="T2" fmla="*/ 282 w 690"/>
              <a:gd name="T3" fmla="*/ 0 h 270"/>
              <a:gd name="T4" fmla="*/ 690 w 690"/>
              <a:gd name="T5" fmla="*/ 270 h 270"/>
            </a:gdLst>
            <a:ahLst/>
            <a:cxnLst>
              <a:cxn ang="0">
                <a:pos x="T0" y="T1"/>
              </a:cxn>
              <a:cxn ang="0">
                <a:pos x="T2" y="T3"/>
              </a:cxn>
              <a:cxn ang="0">
                <a:pos x="T4" y="T5"/>
              </a:cxn>
            </a:cxnLst>
            <a:rect l="0" t="0" r="r" b="b"/>
            <a:pathLst>
              <a:path w="690" h="270">
                <a:moveTo>
                  <a:pt x="0" y="0"/>
                </a:moveTo>
                <a:lnTo>
                  <a:pt x="282" y="0"/>
                </a:lnTo>
                <a:lnTo>
                  <a:pt x="690" y="270"/>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6985" name="Rectangle 121">
            <a:extLst>
              <a:ext uri="{FF2B5EF4-FFF2-40B4-BE49-F238E27FC236}">
                <a16:creationId xmlns:a16="http://schemas.microsoft.com/office/drawing/2014/main" id="{86080F78-7288-4C4F-BED2-89620CE1C070}"/>
              </a:ext>
            </a:extLst>
          </p:cNvPr>
          <p:cNvSpPr>
            <a:spLocks noChangeArrowheads="1"/>
          </p:cNvSpPr>
          <p:nvPr/>
        </p:nvSpPr>
        <p:spPr bwMode="auto">
          <a:xfrm>
            <a:off x="2841625" y="4635500"/>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6986" name="Rectangle 122">
            <a:extLst>
              <a:ext uri="{FF2B5EF4-FFF2-40B4-BE49-F238E27FC236}">
                <a16:creationId xmlns:a16="http://schemas.microsoft.com/office/drawing/2014/main" id="{F4FB585F-E3D4-42C4-A377-C73B9F521FE1}"/>
              </a:ext>
            </a:extLst>
          </p:cNvPr>
          <p:cNvSpPr>
            <a:spLocks noChangeArrowheads="1"/>
          </p:cNvSpPr>
          <p:nvPr/>
        </p:nvSpPr>
        <p:spPr bwMode="auto">
          <a:xfrm>
            <a:off x="2921000" y="4675188"/>
            <a:ext cx="64293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Deny</a:t>
            </a:r>
          </a:p>
        </p:txBody>
      </p:sp>
      <p:sp>
        <p:nvSpPr>
          <p:cNvPr id="36987" name="Line 123">
            <a:extLst>
              <a:ext uri="{FF2B5EF4-FFF2-40B4-BE49-F238E27FC236}">
                <a16:creationId xmlns:a16="http://schemas.microsoft.com/office/drawing/2014/main" id="{62243934-C683-4CDD-A9DF-CCA3AEB4CD8F}"/>
              </a:ext>
            </a:extLst>
          </p:cNvPr>
          <p:cNvSpPr>
            <a:spLocks noChangeShapeType="1"/>
          </p:cNvSpPr>
          <p:nvPr/>
        </p:nvSpPr>
        <p:spPr bwMode="auto">
          <a:xfrm>
            <a:off x="3762375" y="4838700"/>
            <a:ext cx="170497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6988" name="Line 124">
            <a:extLst>
              <a:ext uri="{FF2B5EF4-FFF2-40B4-BE49-F238E27FC236}">
                <a16:creationId xmlns:a16="http://schemas.microsoft.com/office/drawing/2014/main" id="{266AC073-1A8D-483D-90A9-F729BD8FCD7A}"/>
              </a:ext>
            </a:extLst>
          </p:cNvPr>
          <p:cNvSpPr>
            <a:spLocks noChangeShapeType="1"/>
          </p:cNvSpPr>
          <p:nvPr/>
        </p:nvSpPr>
        <p:spPr bwMode="auto">
          <a:xfrm flipH="1">
            <a:off x="2571750" y="4819650"/>
            <a:ext cx="2667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6989" name="Freeform 125">
            <a:extLst>
              <a:ext uri="{FF2B5EF4-FFF2-40B4-BE49-F238E27FC236}">
                <a16:creationId xmlns:a16="http://schemas.microsoft.com/office/drawing/2014/main" id="{B24A75BA-AAFA-40DD-B387-61606D43DE48}"/>
              </a:ext>
            </a:extLst>
          </p:cNvPr>
          <p:cNvSpPr>
            <a:spLocks/>
          </p:cNvSpPr>
          <p:nvPr/>
        </p:nvSpPr>
        <p:spPr bwMode="auto">
          <a:xfrm>
            <a:off x="4086225" y="4294188"/>
            <a:ext cx="1044575" cy="1057275"/>
          </a:xfrm>
          <a:custGeom>
            <a:avLst/>
            <a:gdLst>
              <a:gd name="T0" fmla="*/ 0 w 585"/>
              <a:gd name="T1" fmla="*/ 296 h 592"/>
              <a:gd name="T2" fmla="*/ 288 w 585"/>
              <a:gd name="T3" fmla="*/ 0 h 592"/>
              <a:gd name="T4" fmla="*/ 584 w 585"/>
              <a:gd name="T5" fmla="*/ 296 h 592"/>
              <a:gd name="T6" fmla="*/ 288 w 585"/>
              <a:gd name="T7" fmla="*/ 591 h 592"/>
              <a:gd name="T8" fmla="*/ 0 w 585"/>
              <a:gd name="T9" fmla="*/ 296 h 592"/>
            </a:gdLst>
            <a:ahLst/>
            <a:cxnLst>
              <a:cxn ang="0">
                <a:pos x="T0" y="T1"/>
              </a:cxn>
              <a:cxn ang="0">
                <a:pos x="T2" y="T3"/>
              </a:cxn>
              <a:cxn ang="0">
                <a:pos x="T4" y="T5"/>
              </a:cxn>
              <a:cxn ang="0">
                <a:pos x="T6" y="T7"/>
              </a:cxn>
              <a:cxn ang="0">
                <a:pos x="T8" y="T9"/>
              </a:cxn>
            </a:cxnLst>
            <a:rect l="0" t="0" r="r" b="b"/>
            <a:pathLst>
              <a:path w="585" h="592">
                <a:moveTo>
                  <a:pt x="0" y="296"/>
                </a:moveTo>
                <a:lnTo>
                  <a:pt x="288" y="0"/>
                </a:lnTo>
                <a:lnTo>
                  <a:pt x="584" y="296"/>
                </a:lnTo>
                <a:lnTo>
                  <a:pt x="288" y="591"/>
                </a:lnTo>
                <a:lnTo>
                  <a:pt x="0" y="296"/>
                </a:lnTo>
              </a:path>
            </a:pathLst>
          </a:custGeom>
          <a:solidFill>
            <a:srgbClr val="FFDB74"/>
          </a:solidFill>
          <a:ln w="12700" cap="rnd" cmpd="sng">
            <a:solidFill>
              <a:srgbClr val="000000"/>
            </a:solidFill>
            <a:prstDash val="solid"/>
            <a:round/>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6990" name="Rectangle 126">
            <a:extLst>
              <a:ext uri="{FF2B5EF4-FFF2-40B4-BE49-F238E27FC236}">
                <a16:creationId xmlns:a16="http://schemas.microsoft.com/office/drawing/2014/main" id="{B5AB5EFC-44F3-4746-9A6B-0AFB1FC4B9B1}"/>
              </a:ext>
            </a:extLst>
          </p:cNvPr>
          <p:cNvSpPr>
            <a:spLocks noChangeArrowheads="1"/>
          </p:cNvSpPr>
          <p:nvPr/>
        </p:nvSpPr>
        <p:spPr bwMode="auto">
          <a:xfrm>
            <a:off x="4119563" y="4511675"/>
            <a:ext cx="992187"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Match</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Last</a:t>
            </a:r>
          </a:p>
          <a:p>
            <a:pPr algn="ctr">
              <a:lnSpc>
                <a:spcPts val="1575"/>
              </a:lnSpc>
            </a:pPr>
            <a:r>
              <a:rPr lang="en-US" altLang="zh-CN" sz="1400" b="1">
                <a:solidFill>
                  <a:srgbClr val="000000"/>
                </a:solidFill>
                <a:latin typeface="Helvetica" panose="020B0604020202020204" pitchFamily="34" charset="0"/>
                <a:ea typeface="宋体" panose="02010600030101010101" pitchFamily="2" charset="-122"/>
              </a:rPr>
              <a:t>Test</a:t>
            </a:r>
            <a:br>
              <a:rPr lang="en-US" altLang="zh-CN" sz="1400" b="1">
                <a:solidFill>
                  <a:srgbClr val="000000"/>
                </a:solidFill>
                <a:latin typeface="Helvetica" panose="020B0604020202020204" pitchFamily="34" charset="0"/>
                <a:ea typeface="宋体" panose="02010600030101010101" pitchFamily="2" charset="-122"/>
              </a:rPr>
            </a:br>
            <a:r>
              <a:rPr lang="en-US" altLang="zh-CN" sz="1400" b="1">
                <a:solidFill>
                  <a:srgbClr val="000000"/>
                </a:solidFill>
                <a:latin typeface="Helvetica" panose="020B0604020202020204" pitchFamily="34" charset="0"/>
                <a:ea typeface="宋体" panose="02010600030101010101" pitchFamily="2" charset="-122"/>
              </a:rPr>
              <a:t>?</a:t>
            </a:r>
          </a:p>
        </p:txBody>
      </p:sp>
      <p:sp>
        <p:nvSpPr>
          <p:cNvPr id="36991" name="Rectangle 127">
            <a:extLst>
              <a:ext uri="{FF2B5EF4-FFF2-40B4-BE49-F238E27FC236}">
                <a16:creationId xmlns:a16="http://schemas.microsoft.com/office/drawing/2014/main" id="{CFF6661F-38D2-4420-B6B4-6D9DCF38599B}"/>
              </a:ext>
            </a:extLst>
          </p:cNvPr>
          <p:cNvSpPr>
            <a:spLocks noChangeArrowheads="1"/>
          </p:cNvSpPr>
          <p:nvPr/>
        </p:nvSpPr>
        <p:spPr bwMode="auto">
          <a:xfrm>
            <a:off x="5095875" y="331787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6992" name="Rectangle 128">
            <a:extLst>
              <a:ext uri="{FF2B5EF4-FFF2-40B4-BE49-F238E27FC236}">
                <a16:creationId xmlns:a16="http://schemas.microsoft.com/office/drawing/2014/main" id="{075F8D3E-FABF-41A0-8D54-F3590FA2499A}"/>
              </a:ext>
            </a:extLst>
          </p:cNvPr>
          <p:cNvSpPr>
            <a:spLocks noChangeArrowheads="1"/>
          </p:cNvSpPr>
          <p:nvPr/>
        </p:nvSpPr>
        <p:spPr bwMode="auto">
          <a:xfrm>
            <a:off x="3978275" y="331787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6993" name="Rectangle 129">
            <a:extLst>
              <a:ext uri="{FF2B5EF4-FFF2-40B4-BE49-F238E27FC236}">
                <a16:creationId xmlns:a16="http://schemas.microsoft.com/office/drawing/2014/main" id="{61195049-36C0-4558-B7D8-B9FAF135976B}"/>
              </a:ext>
            </a:extLst>
          </p:cNvPr>
          <p:cNvSpPr>
            <a:spLocks noChangeArrowheads="1"/>
          </p:cNvSpPr>
          <p:nvPr/>
        </p:nvSpPr>
        <p:spPr bwMode="auto">
          <a:xfrm>
            <a:off x="4349750" y="402272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N</a:t>
            </a:r>
          </a:p>
        </p:txBody>
      </p:sp>
      <p:sp>
        <p:nvSpPr>
          <p:cNvPr id="36994" name="Line 130">
            <a:extLst>
              <a:ext uri="{FF2B5EF4-FFF2-40B4-BE49-F238E27FC236}">
                <a16:creationId xmlns:a16="http://schemas.microsoft.com/office/drawing/2014/main" id="{088EB936-C3EB-448C-B933-F6086E6E8A96}"/>
              </a:ext>
            </a:extLst>
          </p:cNvPr>
          <p:cNvSpPr>
            <a:spLocks noChangeShapeType="1"/>
          </p:cNvSpPr>
          <p:nvPr/>
        </p:nvSpPr>
        <p:spPr bwMode="auto">
          <a:xfrm>
            <a:off x="4610100" y="4086225"/>
            <a:ext cx="0" cy="238125"/>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6995" name="Rectangle 131">
            <a:extLst>
              <a:ext uri="{FF2B5EF4-FFF2-40B4-BE49-F238E27FC236}">
                <a16:creationId xmlns:a16="http://schemas.microsoft.com/office/drawing/2014/main" id="{0197E526-2229-48D6-A3E9-F21E44DB5395}"/>
              </a:ext>
            </a:extLst>
          </p:cNvPr>
          <p:cNvSpPr>
            <a:spLocks noChangeArrowheads="1"/>
          </p:cNvSpPr>
          <p:nvPr/>
        </p:nvSpPr>
        <p:spPr bwMode="auto">
          <a:xfrm>
            <a:off x="5095875" y="4565650"/>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6996" name="Rectangle 132">
            <a:extLst>
              <a:ext uri="{FF2B5EF4-FFF2-40B4-BE49-F238E27FC236}">
                <a16:creationId xmlns:a16="http://schemas.microsoft.com/office/drawing/2014/main" id="{6BF46674-6F6B-4D71-9588-90F9577EE885}"/>
              </a:ext>
            </a:extLst>
          </p:cNvPr>
          <p:cNvSpPr>
            <a:spLocks noChangeArrowheads="1"/>
          </p:cNvSpPr>
          <p:nvPr/>
        </p:nvSpPr>
        <p:spPr bwMode="auto">
          <a:xfrm>
            <a:off x="3978275" y="4565650"/>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Y</a:t>
            </a:r>
          </a:p>
        </p:txBody>
      </p:sp>
      <p:sp>
        <p:nvSpPr>
          <p:cNvPr id="36997" name="Freeform 133">
            <a:extLst>
              <a:ext uri="{FF2B5EF4-FFF2-40B4-BE49-F238E27FC236}">
                <a16:creationId xmlns:a16="http://schemas.microsoft.com/office/drawing/2014/main" id="{255593F6-D2AC-45B5-AE17-74969D71D8FF}"/>
              </a:ext>
            </a:extLst>
          </p:cNvPr>
          <p:cNvSpPr>
            <a:spLocks/>
          </p:cNvSpPr>
          <p:nvPr/>
        </p:nvSpPr>
        <p:spPr bwMode="auto">
          <a:xfrm flipV="1">
            <a:off x="6296025" y="4200525"/>
            <a:ext cx="1171575" cy="628650"/>
          </a:xfrm>
          <a:custGeom>
            <a:avLst/>
            <a:gdLst>
              <a:gd name="T0" fmla="*/ 0 w 738"/>
              <a:gd name="T1" fmla="*/ 6 h 444"/>
              <a:gd name="T2" fmla="*/ 144 w 738"/>
              <a:gd name="T3" fmla="*/ 0 h 444"/>
              <a:gd name="T4" fmla="*/ 738 w 738"/>
              <a:gd name="T5" fmla="*/ 444 h 444"/>
            </a:gdLst>
            <a:ahLst/>
            <a:cxnLst>
              <a:cxn ang="0">
                <a:pos x="T0" y="T1"/>
              </a:cxn>
              <a:cxn ang="0">
                <a:pos x="T2" y="T3"/>
              </a:cxn>
              <a:cxn ang="0">
                <a:pos x="T4" y="T5"/>
              </a:cxn>
            </a:cxnLst>
            <a:rect l="0" t="0" r="r" b="b"/>
            <a:pathLst>
              <a:path w="738" h="444">
                <a:moveTo>
                  <a:pt x="0" y="6"/>
                </a:moveTo>
                <a:lnTo>
                  <a:pt x="144" y="0"/>
                </a:lnTo>
                <a:lnTo>
                  <a:pt x="738" y="444"/>
                </a:lnTo>
              </a:path>
            </a:pathLst>
          </a:custGeom>
          <a:noFill/>
          <a:ln w="381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6998" name="Rectangle 134">
            <a:extLst>
              <a:ext uri="{FF2B5EF4-FFF2-40B4-BE49-F238E27FC236}">
                <a16:creationId xmlns:a16="http://schemas.microsoft.com/office/drawing/2014/main" id="{7BFA1AD8-F137-4FE3-9E42-725255BCCF72}"/>
              </a:ext>
            </a:extLst>
          </p:cNvPr>
          <p:cNvSpPr>
            <a:spLocks noChangeArrowheads="1"/>
          </p:cNvSpPr>
          <p:nvPr/>
        </p:nvSpPr>
        <p:spPr bwMode="auto">
          <a:xfrm>
            <a:off x="5508625" y="4635500"/>
            <a:ext cx="842963" cy="371475"/>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6999" name="Rectangle 135">
            <a:extLst>
              <a:ext uri="{FF2B5EF4-FFF2-40B4-BE49-F238E27FC236}">
                <a16:creationId xmlns:a16="http://schemas.microsoft.com/office/drawing/2014/main" id="{8448D0C7-ACAF-44A0-8E1B-18BC0B6B9D6D}"/>
              </a:ext>
            </a:extLst>
          </p:cNvPr>
          <p:cNvSpPr>
            <a:spLocks noChangeArrowheads="1"/>
          </p:cNvSpPr>
          <p:nvPr/>
        </p:nvSpPr>
        <p:spPr bwMode="auto">
          <a:xfrm>
            <a:off x="5530850" y="4675188"/>
            <a:ext cx="7715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Permit</a:t>
            </a:r>
          </a:p>
        </p:txBody>
      </p:sp>
      <p:sp>
        <p:nvSpPr>
          <p:cNvPr id="36935" name="Rectangle 71">
            <a:extLst>
              <a:ext uri="{FF2B5EF4-FFF2-40B4-BE49-F238E27FC236}">
                <a16:creationId xmlns:a16="http://schemas.microsoft.com/office/drawing/2014/main" id="{4607F5CA-098F-4ECD-B032-685637F99C24}"/>
              </a:ext>
            </a:extLst>
          </p:cNvPr>
          <p:cNvSpPr>
            <a:spLocks noChangeArrowheads="1"/>
          </p:cNvSpPr>
          <p:nvPr/>
        </p:nvSpPr>
        <p:spPr bwMode="auto">
          <a:xfrm>
            <a:off x="4706938" y="5324475"/>
            <a:ext cx="9429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Implicit </a:t>
            </a:r>
          </a:p>
          <a:p>
            <a:pPr>
              <a:lnSpc>
                <a:spcPts val="1575"/>
              </a:lnSpc>
            </a:pPr>
            <a:r>
              <a:rPr lang="en-US" altLang="zh-CN" sz="1400" b="1">
                <a:solidFill>
                  <a:srgbClr val="000000"/>
                </a:solidFill>
                <a:latin typeface="Helvetica" panose="020B0604020202020204" pitchFamily="34" charset="0"/>
                <a:ea typeface="宋体" panose="02010600030101010101" pitchFamily="2" charset="-122"/>
              </a:rPr>
              <a:t>Deny</a:t>
            </a:r>
          </a:p>
        </p:txBody>
      </p:sp>
      <p:sp>
        <p:nvSpPr>
          <p:cNvPr id="36942" name="Rectangle 78">
            <a:extLst>
              <a:ext uri="{FF2B5EF4-FFF2-40B4-BE49-F238E27FC236}">
                <a16:creationId xmlns:a16="http://schemas.microsoft.com/office/drawing/2014/main" id="{05FEF594-D7FB-4628-B9E9-5FA5B51E75A2}"/>
              </a:ext>
            </a:extLst>
          </p:cNvPr>
          <p:cNvSpPr>
            <a:spLocks noChangeArrowheads="1"/>
          </p:cNvSpPr>
          <p:nvPr/>
        </p:nvSpPr>
        <p:spPr bwMode="auto">
          <a:xfrm>
            <a:off x="5780088" y="5805488"/>
            <a:ext cx="1408112"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688"/>
              </a:lnSpc>
            </a:pPr>
            <a:r>
              <a:rPr lang="en-US" altLang="zh-CN" sz="1600" b="1">
                <a:solidFill>
                  <a:srgbClr val="000000"/>
                </a:solidFill>
                <a:latin typeface="Helvetica" panose="020B0604020202020204" pitchFamily="34" charset="0"/>
                <a:ea typeface="宋体" panose="02010600030101010101" pitchFamily="2" charset="-122"/>
              </a:rPr>
              <a:t>If no match</a:t>
            </a:r>
          </a:p>
          <a:p>
            <a:pPr>
              <a:lnSpc>
                <a:spcPts val="1688"/>
              </a:lnSpc>
            </a:pPr>
            <a:r>
              <a:rPr lang="en-US" altLang="zh-CN" sz="1600" b="1">
                <a:solidFill>
                  <a:srgbClr val="000000"/>
                </a:solidFill>
                <a:latin typeface="Helvetica" panose="020B0604020202020204" pitchFamily="34" charset="0"/>
                <a:ea typeface="宋体" panose="02010600030101010101" pitchFamily="2" charset="-122"/>
              </a:rPr>
              <a:t>deny all</a:t>
            </a:r>
          </a:p>
        </p:txBody>
      </p:sp>
      <p:sp>
        <p:nvSpPr>
          <p:cNvPr id="36961" name="Rectangle 97">
            <a:extLst>
              <a:ext uri="{FF2B5EF4-FFF2-40B4-BE49-F238E27FC236}">
                <a16:creationId xmlns:a16="http://schemas.microsoft.com/office/drawing/2014/main" id="{90574E56-9766-4C9A-9074-B763A6E1DED9}"/>
              </a:ext>
            </a:extLst>
          </p:cNvPr>
          <p:cNvSpPr>
            <a:spLocks noChangeArrowheads="1"/>
          </p:cNvSpPr>
          <p:nvPr/>
        </p:nvSpPr>
        <p:spPr bwMode="auto">
          <a:xfrm>
            <a:off x="4194175" y="5873750"/>
            <a:ext cx="842963" cy="357188"/>
          </a:xfrm>
          <a:prstGeom prst="rect">
            <a:avLst/>
          </a:prstGeom>
          <a:solidFill>
            <a:srgbClr val="FFDB74"/>
          </a:solidFill>
          <a:ln w="12700">
            <a:solidFill>
              <a:srgbClr val="000000"/>
            </a:solidFill>
            <a:miter lim="800000"/>
            <a:headEnd/>
            <a:tailEnd/>
          </a:ln>
          <a:effectLst>
            <a:outerShdw dist="35921" dir="2700000" algn="ctr" rotWithShape="0">
              <a:schemeClr val="bg2"/>
            </a:outerShdw>
          </a:effectLst>
        </p:spPr>
        <p:txBody>
          <a:bodyPr wrap="none" lIns="21431" tIns="30362" rIns="21431" bIns="30362"/>
          <a:lstStyle/>
          <a:p>
            <a:endParaRPr lang="zh-CN" altLang="en-US"/>
          </a:p>
        </p:txBody>
      </p:sp>
      <p:sp>
        <p:nvSpPr>
          <p:cNvPr id="36962" name="Rectangle 98">
            <a:extLst>
              <a:ext uri="{FF2B5EF4-FFF2-40B4-BE49-F238E27FC236}">
                <a16:creationId xmlns:a16="http://schemas.microsoft.com/office/drawing/2014/main" id="{AFECCF31-9D65-4D3F-BA26-B55FA02CB7E6}"/>
              </a:ext>
            </a:extLst>
          </p:cNvPr>
          <p:cNvSpPr>
            <a:spLocks noChangeArrowheads="1"/>
          </p:cNvSpPr>
          <p:nvPr/>
        </p:nvSpPr>
        <p:spPr bwMode="auto">
          <a:xfrm>
            <a:off x="4273550" y="5894388"/>
            <a:ext cx="642938"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800"/>
              </a:lnSpc>
            </a:pPr>
            <a:r>
              <a:rPr lang="en-US" altLang="zh-CN" sz="1600" b="1">
                <a:solidFill>
                  <a:srgbClr val="000000"/>
                </a:solidFill>
                <a:latin typeface="Helvetica" panose="020B0604020202020204" pitchFamily="34" charset="0"/>
                <a:ea typeface="宋体" panose="02010600030101010101" pitchFamily="2" charset="-122"/>
              </a:rPr>
              <a:t>Deny</a:t>
            </a:r>
          </a:p>
        </p:txBody>
      </p:sp>
      <p:sp>
        <p:nvSpPr>
          <p:cNvPr id="37000" name="Line 136">
            <a:extLst>
              <a:ext uri="{FF2B5EF4-FFF2-40B4-BE49-F238E27FC236}">
                <a16:creationId xmlns:a16="http://schemas.microsoft.com/office/drawing/2014/main" id="{6400CF7F-E9E1-4410-8A2F-3127DCA7A46A}"/>
              </a:ext>
            </a:extLst>
          </p:cNvPr>
          <p:cNvSpPr>
            <a:spLocks noChangeShapeType="1"/>
          </p:cNvSpPr>
          <p:nvPr/>
        </p:nvSpPr>
        <p:spPr bwMode="auto">
          <a:xfrm>
            <a:off x="4610100" y="5356225"/>
            <a:ext cx="0" cy="492125"/>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37001" name="Rectangle 137">
            <a:extLst>
              <a:ext uri="{FF2B5EF4-FFF2-40B4-BE49-F238E27FC236}">
                <a16:creationId xmlns:a16="http://schemas.microsoft.com/office/drawing/2014/main" id="{2EB91194-F8E8-49A2-8DEE-030B874FDB14}"/>
              </a:ext>
            </a:extLst>
          </p:cNvPr>
          <p:cNvSpPr>
            <a:spLocks noChangeArrowheads="1"/>
          </p:cNvSpPr>
          <p:nvPr/>
        </p:nvSpPr>
        <p:spPr bwMode="auto">
          <a:xfrm>
            <a:off x="4413250" y="5305425"/>
            <a:ext cx="342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400" b="1">
                <a:solidFill>
                  <a:srgbClr val="000000"/>
                </a:solidFill>
                <a:latin typeface="Helvetica" panose="020B0604020202020204" pitchFamily="34" charset="0"/>
                <a:ea typeface="宋体" panose="02010600030101010101" pitchFamily="2" charset="-122"/>
              </a:rPr>
              <a:t>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D18C5209-86DF-4DDC-B89C-D0D481A6D0A3}"/>
              </a:ext>
            </a:extLst>
          </p:cNvPr>
          <p:cNvSpPr>
            <a:spLocks noGrp="1" noChangeArrowheads="1"/>
          </p:cNvSpPr>
          <p:nvPr>
            <p:ph type="title"/>
          </p:nvPr>
        </p:nvSpPr>
        <p:spPr/>
        <p:txBody>
          <a:bodyPr/>
          <a:lstStyle/>
          <a:p>
            <a:r>
              <a:rPr lang="zh-CN" altLang="en-US">
                <a:ea typeface="宋体" panose="02010600030101010101" pitchFamily="2" charset="-122"/>
              </a:rPr>
              <a:t>访问列表配置指南</a:t>
            </a:r>
          </a:p>
        </p:txBody>
      </p:sp>
      <p:sp>
        <p:nvSpPr>
          <p:cNvPr id="319491" name="Rectangle 3">
            <a:extLst>
              <a:ext uri="{FF2B5EF4-FFF2-40B4-BE49-F238E27FC236}">
                <a16:creationId xmlns:a16="http://schemas.microsoft.com/office/drawing/2014/main" id="{86B44F8F-1861-4676-A725-9ABFA331BE37}"/>
              </a:ext>
            </a:extLst>
          </p:cNvPr>
          <p:cNvSpPr>
            <a:spLocks noGrp="1" noChangeArrowheads="1"/>
          </p:cNvSpPr>
          <p:nvPr>
            <p:ph type="body" idx="1"/>
          </p:nvPr>
        </p:nvSpPr>
        <p:spPr>
          <a:xfrm>
            <a:off x="153988" y="1733550"/>
            <a:ext cx="8990012" cy="4730750"/>
          </a:xfrm>
        </p:spPr>
        <p:txBody>
          <a:bodyPr/>
          <a:lstStyle/>
          <a:p>
            <a:pPr lvl="1">
              <a:lnSpc>
                <a:spcPct val="85000"/>
              </a:lnSpc>
            </a:pPr>
            <a:r>
              <a:rPr lang="zh-CN" altLang="en-US">
                <a:ea typeface="宋体" panose="02010600030101010101" pitchFamily="2" charset="-122"/>
              </a:rPr>
              <a:t>访问列表的编号指明了使用何种协议的访问列表</a:t>
            </a:r>
          </a:p>
          <a:p>
            <a:pPr lvl="1">
              <a:lnSpc>
                <a:spcPct val="85000"/>
              </a:lnSpc>
            </a:pPr>
            <a:r>
              <a:rPr lang="zh-CN" altLang="en-US">
                <a:ea typeface="宋体" panose="02010600030101010101" pitchFamily="2" charset="-122"/>
              </a:rPr>
              <a:t>每个端口、每个方向、每条协议只能对应于一条访问列表</a:t>
            </a:r>
            <a:endParaRPr lang="en-US" altLang="zh-CN">
              <a:ea typeface="宋体" panose="02010600030101010101" pitchFamily="2" charset="-122"/>
            </a:endParaRPr>
          </a:p>
          <a:p>
            <a:pPr lvl="1">
              <a:lnSpc>
                <a:spcPct val="85000"/>
              </a:lnSpc>
            </a:pPr>
            <a:r>
              <a:rPr lang="zh-CN" altLang="en-US">
                <a:ea typeface="宋体" panose="02010600030101010101" pitchFamily="2" charset="-122"/>
              </a:rPr>
              <a:t>访问列表的内容决定了数据的控制顺序 </a:t>
            </a:r>
          </a:p>
          <a:p>
            <a:pPr lvl="1">
              <a:lnSpc>
                <a:spcPct val="85000"/>
              </a:lnSpc>
            </a:pPr>
            <a:r>
              <a:rPr lang="zh-CN" altLang="en-US">
                <a:ea typeface="宋体" panose="02010600030101010101" pitchFamily="2" charset="-122"/>
              </a:rPr>
              <a:t>具有严格限制条件的语句应放在访问列表所有语句的最上面</a:t>
            </a:r>
          </a:p>
          <a:p>
            <a:pPr lvl="1">
              <a:lnSpc>
                <a:spcPct val="85000"/>
              </a:lnSpc>
            </a:pPr>
            <a:r>
              <a:rPr lang="zh-CN" altLang="en-US">
                <a:ea typeface="宋体" panose="02010600030101010101" pitchFamily="2" charset="-122"/>
              </a:rPr>
              <a:t>在访问列表的最后有一条隐含声明：</a:t>
            </a:r>
            <a:r>
              <a:rPr lang="en-US" altLang="zh-CN">
                <a:ea typeface="宋体" panose="02010600030101010101" pitchFamily="2" charset="-122"/>
              </a:rPr>
              <a:t>deny any－</a:t>
            </a:r>
            <a:r>
              <a:rPr lang="zh-CN" altLang="en-US">
                <a:ea typeface="宋体" panose="02010600030101010101" pitchFamily="2" charset="-122"/>
              </a:rPr>
              <a:t>每一条正确的访问列表都至少应该有一条允许语句</a:t>
            </a:r>
            <a:endParaRPr lang="en-US" altLang="zh-CN">
              <a:ea typeface="宋体" panose="02010600030101010101" pitchFamily="2" charset="-122"/>
            </a:endParaRPr>
          </a:p>
          <a:p>
            <a:pPr lvl="1">
              <a:lnSpc>
                <a:spcPct val="85000"/>
              </a:lnSpc>
            </a:pPr>
            <a:r>
              <a:rPr lang="zh-CN" altLang="en-US">
                <a:ea typeface="宋体" panose="02010600030101010101" pitchFamily="2" charset="-122"/>
              </a:rPr>
              <a:t>先创建访问列表，然后应用到端口上</a:t>
            </a:r>
            <a:endParaRPr lang="en-US" altLang="zh-CN">
              <a:ea typeface="宋体" panose="02010600030101010101" pitchFamily="2" charset="-122"/>
            </a:endParaRPr>
          </a:p>
          <a:p>
            <a:pPr lvl="1">
              <a:lnSpc>
                <a:spcPct val="85000"/>
              </a:lnSpc>
            </a:pPr>
            <a:r>
              <a:rPr lang="zh-CN" altLang="en-US">
                <a:ea typeface="宋体" panose="02010600030101010101" pitchFamily="2" charset="-122"/>
              </a:rPr>
              <a:t>访问列表不能过滤由路由器自己产生的数据</a:t>
            </a:r>
            <a:endParaRPr lang="zh-CN" altLang="en-US" sz="300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0" name="Rectangle 8">
            <a:extLst>
              <a:ext uri="{FF2B5EF4-FFF2-40B4-BE49-F238E27FC236}">
                <a16:creationId xmlns:a16="http://schemas.microsoft.com/office/drawing/2014/main" id="{1787503B-FE18-4C86-8500-43D144BC843F}"/>
              </a:ext>
            </a:extLst>
          </p:cNvPr>
          <p:cNvSpPr>
            <a:spLocks noGrp="1" noChangeArrowheads="1"/>
          </p:cNvSpPr>
          <p:nvPr>
            <p:ph type="title"/>
          </p:nvPr>
        </p:nvSpPr>
        <p:spPr>
          <a:noFill/>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53" tIns="41076" rIns="82153" bIns="41076" anchorCtr="0"/>
          <a:lstStyle/>
          <a:p>
            <a:r>
              <a:rPr lang="zh-CN" altLang="en-US">
                <a:ea typeface="宋体" panose="02010600030101010101" pitchFamily="2" charset="-122"/>
              </a:rPr>
              <a:t>访问列表设置命令</a:t>
            </a:r>
          </a:p>
        </p:txBody>
      </p:sp>
      <p:sp>
        <p:nvSpPr>
          <p:cNvPr id="38923" name="Rectangle 11">
            <a:extLst>
              <a:ext uri="{FF2B5EF4-FFF2-40B4-BE49-F238E27FC236}">
                <a16:creationId xmlns:a16="http://schemas.microsoft.com/office/drawing/2014/main" id="{25C3D500-57F9-466E-906B-D52E6372D085}"/>
              </a:ext>
            </a:extLst>
          </p:cNvPr>
          <p:cNvSpPr>
            <a:spLocks noChangeArrowheads="1"/>
          </p:cNvSpPr>
          <p:nvPr/>
        </p:nvSpPr>
        <p:spPr bwMode="auto">
          <a:xfrm>
            <a:off x="838200" y="1681163"/>
            <a:ext cx="71437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ct val="95000"/>
              </a:lnSpc>
              <a:spcBef>
                <a:spcPct val="35000"/>
              </a:spcBef>
            </a:pPr>
            <a:r>
              <a:rPr lang="en-US" altLang="zh-CN" b="1">
                <a:solidFill>
                  <a:srgbClr val="000000"/>
                </a:solidFill>
                <a:latin typeface="Helvetica" panose="020B0604020202020204" pitchFamily="34" charset="0"/>
                <a:ea typeface="宋体" panose="02010600030101010101" pitchFamily="2" charset="-122"/>
              </a:rPr>
              <a:t>Step 1: </a:t>
            </a:r>
            <a:r>
              <a:rPr lang="zh-CN" altLang="en-US" b="1">
                <a:solidFill>
                  <a:srgbClr val="000000"/>
                </a:solidFill>
                <a:latin typeface="Helvetica" panose="020B0604020202020204" pitchFamily="34" charset="0"/>
                <a:ea typeface="宋体" panose="02010600030101010101" pitchFamily="2" charset="-122"/>
              </a:rPr>
              <a:t>设置访问列表测试语句的参数</a:t>
            </a:r>
          </a:p>
        </p:txBody>
      </p:sp>
      <p:sp>
        <p:nvSpPr>
          <p:cNvPr id="38924" name="Rectangle 12">
            <a:extLst>
              <a:ext uri="{FF2B5EF4-FFF2-40B4-BE49-F238E27FC236}">
                <a16:creationId xmlns:a16="http://schemas.microsoft.com/office/drawing/2014/main" id="{39DD32BF-F38F-4000-B5A5-15A91C2B05B6}"/>
              </a:ext>
            </a:extLst>
          </p:cNvPr>
          <p:cNvSpPr>
            <a:spLocks noChangeArrowheads="1"/>
          </p:cNvSpPr>
          <p:nvPr/>
        </p:nvSpPr>
        <p:spPr bwMode="auto">
          <a:xfrm>
            <a:off x="906463" y="2794000"/>
            <a:ext cx="7891462" cy="385763"/>
          </a:xfrm>
          <a:prstGeom prst="rect">
            <a:avLst/>
          </a:prstGeom>
          <a:solidFill>
            <a:srgbClr val="FFFFFF"/>
          </a:solidFill>
          <a:ln w="12700">
            <a:solidFill>
              <a:srgbClr val="000000"/>
            </a:solidFill>
            <a:miter lim="800000"/>
            <a:headEnd/>
            <a:tailEnd/>
          </a:ln>
          <a:effectLst>
            <a:outerShdw dist="71842" dir="2700000" algn="ctr" rotWithShape="0">
              <a:srgbClr val="000000"/>
            </a:outerShdw>
          </a:effectLst>
        </p:spPr>
        <p:txBody>
          <a:bodyPr wrap="none" lIns="24110" tIns="34157" rIns="24110" bIns="34157"/>
          <a:lstStyle/>
          <a:p>
            <a:endParaRPr lang="zh-CN" altLang="en-US"/>
          </a:p>
        </p:txBody>
      </p:sp>
      <p:sp>
        <p:nvSpPr>
          <p:cNvPr id="38925" name="Rectangle 13">
            <a:extLst>
              <a:ext uri="{FF2B5EF4-FFF2-40B4-BE49-F238E27FC236}">
                <a16:creationId xmlns:a16="http://schemas.microsoft.com/office/drawing/2014/main" id="{B9CF74F4-F798-4579-9D51-4CA2B666B1BE}"/>
              </a:ext>
            </a:extLst>
          </p:cNvPr>
          <p:cNvSpPr>
            <a:spLocks noChangeArrowheads="1"/>
          </p:cNvSpPr>
          <p:nvPr/>
        </p:nvSpPr>
        <p:spPr bwMode="auto">
          <a:xfrm>
            <a:off x="974725" y="2794000"/>
            <a:ext cx="71882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4110" tIns="34157" rIns="24110" bIns="34157"/>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1500" b="1">
                <a:solidFill>
                  <a:srgbClr val="000000"/>
                </a:solidFill>
                <a:latin typeface="Helvetica" panose="020B0604020202020204" pitchFamily="34" charset="0"/>
                <a:ea typeface="宋体" panose="02010600030101010101" pitchFamily="2" charset="-122"/>
              </a:rPr>
              <a:t>access-list </a:t>
            </a:r>
            <a:r>
              <a:rPr lang="en-US" altLang="zh-CN" sz="1500" b="1" i="1">
                <a:solidFill>
                  <a:srgbClr val="000000"/>
                </a:solidFill>
                <a:latin typeface="Helvetica" panose="020B0604020202020204" pitchFamily="34" charset="0"/>
                <a:ea typeface="宋体" panose="02010600030101010101" pitchFamily="2" charset="-122"/>
              </a:rPr>
              <a:t>access-list-number </a:t>
            </a:r>
            <a:r>
              <a:rPr lang="en-US" altLang="zh-CN" sz="1500" b="1">
                <a:solidFill>
                  <a:srgbClr val="000000"/>
                </a:solidFill>
                <a:latin typeface="Helvetica" panose="020B0604020202020204" pitchFamily="34" charset="0"/>
                <a:ea typeface="宋体" panose="02010600030101010101" pitchFamily="2" charset="-122"/>
              </a:rPr>
              <a:t>{ permit | deny } { </a:t>
            </a:r>
            <a:r>
              <a:rPr lang="en-US" altLang="zh-CN" sz="1500" b="1">
                <a:solidFill>
                  <a:schemeClr val="accent1"/>
                </a:solidFill>
                <a:latin typeface="Helvetica" panose="020B0604020202020204" pitchFamily="34" charset="0"/>
                <a:ea typeface="宋体" panose="02010600030101010101" pitchFamily="2" charset="-122"/>
              </a:rPr>
              <a:t>test</a:t>
            </a:r>
            <a:r>
              <a:rPr lang="en-US" altLang="zh-CN" sz="1500" b="1">
                <a:solidFill>
                  <a:srgbClr val="AA0008"/>
                </a:solidFill>
                <a:latin typeface="Helvetica" panose="020B0604020202020204" pitchFamily="34" charset="0"/>
                <a:ea typeface="宋体" panose="02010600030101010101" pitchFamily="2" charset="-122"/>
              </a:rPr>
              <a:t> </a:t>
            </a:r>
            <a:r>
              <a:rPr lang="en-US" altLang="zh-CN" sz="1500" b="1">
                <a:solidFill>
                  <a:schemeClr val="accent1"/>
                </a:solidFill>
                <a:latin typeface="Helvetica" panose="020B0604020202020204" pitchFamily="34" charset="0"/>
                <a:ea typeface="宋体" panose="02010600030101010101" pitchFamily="2" charset="-122"/>
              </a:rPr>
              <a:t>conditions</a:t>
            </a:r>
            <a:r>
              <a:rPr lang="en-US" altLang="zh-CN" sz="1500" b="1">
                <a:solidFill>
                  <a:srgbClr val="000000"/>
                </a:solidFill>
                <a:latin typeface="Helvetica" panose="020B0604020202020204" pitchFamily="34" charset="0"/>
                <a:ea typeface="宋体" panose="02010600030101010101" pitchFamily="2" charset="-122"/>
              </a:rPr>
              <a:t> }</a:t>
            </a:r>
          </a:p>
        </p:txBody>
      </p:sp>
      <p:sp>
        <p:nvSpPr>
          <p:cNvPr id="38926" name="Rectangle 14">
            <a:extLst>
              <a:ext uri="{FF2B5EF4-FFF2-40B4-BE49-F238E27FC236}">
                <a16:creationId xmlns:a16="http://schemas.microsoft.com/office/drawing/2014/main" id="{CBA9448E-FBFD-4FDE-8714-2EAE5A9258F4}"/>
              </a:ext>
            </a:extLst>
          </p:cNvPr>
          <p:cNvSpPr>
            <a:spLocks noChangeArrowheads="1"/>
          </p:cNvSpPr>
          <p:nvPr/>
        </p:nvSpPr>
        <p:spPr bwMode="auto">
          <a:xfrm>
            <a:off x="831850" y="2486025"/>
            <a:ext cx="1549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4110" tIns="34157" rIns="24110" bIns="34157"/>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025"/>
              </a:lnSpc>
            </a:pPr>
            <a:r>
              <a:rPr lang="en-US" altLang="zh-CN" sz="1600" b="1">
                <a:solidFill>
                  <a:srgbClr val="000000"/>
                </a:solidFill>
                <a:latin typeface="Helvetica" panose="020B0604020202020204" pitchFamily="34" charset="0"/>
                <a:ea typeface="宋体" panose="02010600030101010101" pitchFamily="2" charset="-122"/>
              </a:rPr>
              <a:t>Router(config)#</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9F0ADDD-83C3-454D-88C6-CB7416FB7CED}"/>
              </a:ext>
            </a:extLst>
          </p:cNvPr>
          <p:cNvSpPr>
            <a:spLocks noChangeArrowheads="1"/>
          </p:cNvSpPr>
          <p:nvPr/>
        </p:nvSpPr>
        <p:spPr bwMode="auto">
          <a:xfrm>
            <a:off x="838200" y="1681163"/>
            <a:ext cx="71437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ct val="95000"/>
              </a:lnSpc>
              <a:spcBef>
                <a:spcPct val="35000"/>
              </a:spcBef>
            </a:pPr>
            <a:r>
              <a:rPr lang="en-US" altLang="zh-CN" b="1">
                <a:solidFill>
                  <a:srgbClr val="000000"/>
                </a:solidFill>
                <a:latin typeface="Helvetica" panose="020B0604020202020204" pitchFamily="34" charset="0"/>
                <a:ea typeface="宋体" panose="02010600030101010101" pitchFamily="2" charset="-122"/>
              </a:rPr>
              <a:t>Step 1:</a:t>
            </a:r>
            <a:r>
              <a:rPr lang="zh-CN" altLang="en-US" b="1">
                <a:solidFill>
                  <a:srgbClr val="000000"/>
                </a:solidFill>
                <a:latin typeface="Helvetica" panose="020B0604020202020204" pitchFamily="34" charset="0"/>
                <a:ea typeface="宋体" panose="02010600030101010101" pitchFamily="2" charset="-122"/>
              </a:rPr>
              <a:t>设置访问列表测试语句的参数</a:t>
            </a:r>
            <a:endParaRPr lang="en-US" altLang="zh-CN" b="1">
              <a:solidFill>
                <a:srgbClr val="000000"/>
              </a:solidFill>
              <a:latin typeface="Helvetica" panose="020B0604020202020204" pitchFamily="34" charset="0"/>
              <a:ea typeface="宋体" panose="02010600030101010101" pitchFamily="2" charset="-122"/>
            </a:endParaRPr>
          </a:p>
        </p:txBody>
      </p:sp>
      <p:sp>
        <p:nvSpPr>
          <p:cNvPr id="40965" name="Rectangle 5">
            <a:extLst>
              <a:ext uri="{FF2B5EF4-FFF2-40B4-BE49-F238E27FC236}">
                <a16:creationId xmlns:a16="http://schemas.microsoft.com/office/drawing/2014/main" id="{B66E3DF1-E63F-480C-A93F-361E96D1375F}"/>
              </a:ext>
            </a:extLst>
          </p:cNvPr>
          <p:cNvSpPr>
            <a:spLocks noChangeArrowheads="1"/>
          </p:cNvSpPr>
          <p:nvPr/>
        </p:nvSpPr>
        <p:spPr bwMode="auto">
          <a:xfrm>
            <a:off x="831850" y="2486025"/>
            <a:ext cx="1549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4110" tIns="34157" rIns="24110" bIns="34157"/>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025"/>
              </a:lnSpc>
            </a:pPr>
            <a:r>
              <a:rPr lang="en-US" altLang="zh-CN" sz="1600" b="1">
                <a:solidFill>
                  <a:srgbClr val="000000"/>
                </a:solidFill>
                <a:latin typeface="Helvetica" panose="020B0604020202020204" pitchFamily="34" charset="0"/>
                <a:ea typeface="宋体" panose="02010600030101010101" pitchFamily="2" charset="-122"/>
              </a:rPr>
              <a:t>Router(config)#</a:t>
            </a:r>
          </a:p>
        </p:txBody>
      </p:sp>
      <p:sp>
        <p:nvSpPr>
          <p:cNvPr id="40967" name="Rectangle 7">
            <a:extLst>
              <a:ext uri="{FF2B5EF4-FFF2-40B4-BE49-F238E27FC236}">
                <a16:creationId xmlns:a16="http://schemas.microsoft.com/office/drawing/2014/main" id="{2A28CEED-55AC-4E75-BE81-215E55164942}"/>
              </a:ext>
            </a:extLst>
          </p:cNvPr>
          <p:cNvSpPr>
            <a:spLocks noChangeArrowheads="1"/>
          </p:cNvSpPr>
          <p:nvPr/>
        </p:nvSpPr>
        <p:spPr bwMode="auto">
          <a:xfrm>
            <a:off x="838200" y="3568700"/>
            <a:ext cx="66992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ct val="95000"/>
              </a:lnSpc>
              <a:spcBef>
                <a:spcPct val="35000"/>
              </a:spcBef>
            </a:pPr>
            <a:r>
              <a:rPr lang="en-US" altLang="zh-CN" b="1">
                <a:solidFill>
                  <a:srgbClr val="000000"/>
                </a:solidFill>
                <a:latin typeface="Helvetica" panose="020B0604020202020204" pitchFamily="34" charset="0"/>
                <a:ea typeface="宋体" panose="02010600030101010101" pitchFamily="2" charset="-122"/>
              </a:rPr>
              <a:t>Step 2: </a:t>
            </a:r>
            <a:r>
              <a:rPr lang="zh-CN" altLang="en-US" b="1">
                <a:solidFill>
                  <a:srgbClr val="000000"/>
                </a:solidFill>
                <a:latin typeface="Helvetica" panose="020B0604020202020204" pitchFamily="34" charset="0"/>
                <a:ea typeface="宋体" panose="02010600030101010101" pitchFamily="2" charset="-122"/>
              </a:rPr>
              <a:t>在端口上应用访问列表</a:t>
            </a:r>
          </a:p>
        </p:txBody>
      </p:sp>
      <p:sp>
        <p:nvSpPr>
          <p:cNvPr id="40968" name="Rectangle 8">
            <a:extLst>
              <a:ext uri="{FF2B5EF4-FFF2-40B4-BE49-F238E27FC236}">
                <a16:creationId xmlns:a16="http://schemas.microsoft.com/office/drawing/2014/main" id="{569C0791-9ADD-423A-B391-E15674F23CF0}"/>
              </a:ext>
            </a:extLst>
          </p:cNvPr>
          <p:cNvSpPr>
            <a:spLocks noChangeArrowheads="1"/>
          </p:cNvSpPr>
          <p:nvPr/>
        </p:nvSpPr>
        <p:spPr bwMode="auto">
          <a:xfrm>
            <a:off x="906463" y="4829175"/>
            <a:ext cx="7494587" cy="450850"/>
          </a:xfrm>
          <a:prstGeom prst="rect">
            <a:avLst/>
          </a:prstGeom>
          <a:solidFill>
            <a:srgbClr val="FFFFFF"/>
          </a:solidFill>
          <a:ln w="12700">
            <a:solidFill>
              <a:srgbClr val="000000"/>
            </a:solidFill>
            <a:miter lim="800000"/>
            <a:headEnd/>
            <a:tailEnd/>
          </a:ln>
          <a:effectLst>
            <a:outerShdw dist="71842" dir="2700000" algn="ctr" rotWithShape="0">
              <a:srgbClr val="000000"/>
            </a:outerShdw>
          </a:effectLst>
        </p:spPr>
        <p:txBody>
          <a:bodyPr wrap="none" lIns="24110" tIns="34157" rIns="24110" bIns="34157"/>
          <a:lstStyle/>
          <a:p>
            <a:endParaRPr lang="zh-CN" altLang="en-US"/>
          </a:p>
        </p:txBody>
      </p:sp>
      <p:sp>
        <p:nvSpPr>
          <p:cNvPr id="40969" name="Rectangle 9">
            <a:extLst>
              <a:ext uri="{FF2B5EF4-FFF2-40B4-BE49-F238E27FC236}">
                <a16:creationId xmlns:a16="http://schemas.microsoft.com/office/drawing/2014/main" id="{3E4ACAFD-A994-4F66-A422-5E6A500FB82C}"/>
              </a:ext>
            </a:extLst>
          </p:cNvPr>
          <p:cNvSpPr>
            <a:spLocks noChangeArrowheads="1"/>
          </p:cNvSpPr>
          <p:nvPr/>
        </p:nvSpPr>
        <p:spPr bwMode="auto">
          <a:xfrm>
            <a:off x="974725" y="4824413"/>
            <a:ext cx="6586538"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4110" tIns="34157" rIns="24110" bIns="34157"/>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zh-CN" altLang="en-US" sz="1500" b="1">
                <a:solidFill>
                  <a:srgbClr val="000000"/>
                </a:solidFill>
                <a:latin typeface="Helvetica" panose="020B0604020202020204" pitchFamily="34" charset="0"/>
                <a:ea typeface="宋体" panose="02010600030101010101" pitchFamily="2" charset="-122"/>
              </a:rPr>
              <a:t>{ </a:t>
            </a:r>
            <a:r>
              <a:rPr lang="en-US" altLang="zh-CN" sz="1500" b="1" i="1">
                <a:solidFill>
                  <a:srgbClr val="000000"/>
                </a:solidFill>
                <a:latin typeface="Helvetica" panose="020B0604020202020204" pitchFamily="34" charset="0"/>
                <a:ea typeface="宋体" panose="02010600030101010101" pitchFamily="2" charset="-122"/>
              </a:rPr>
              <a:t>protocol</a:t>
            </a:r>
            <a:r>
              <a:rPr lang="en-US" altLang="zh-CN" sz="1500" b="1">
                <a:solidFill>
                  <a:srgbClr val="000000"/>
                </a:solidFill>
                <a:latin typeface="Helvetica" panose="020B0604020202020204" pitchFamily="34" charset="0"/>
                <a:ea typeface="宋体" panose="02010600030101010101" pitchFamily="2" charset="-122"/>
              </a:rPr>
              <a:t> } access-group </a:t>
            </a:r>
            <a:r>
              <a:rPr lang="en-US" altLang="zh-CN" sz="1500" b="1" i="1">
                <a:solidFill>
                  <a:srgbClr val="000000"/>
                </a:solidFill>
                <a:latin typeface="Helvetica" panose="020B0604020202020204" pitchFamily="34" charset="0"/>
                <a:ea typeface="宋体" panose="02010600030101010101" pitchFamily="2" charset="-122"/>
              </a:rPr>
              <a:t>access-list-number {in | out} </a:t>
            </a:r>
          </a:p>
        </p:txBody>
      </p:sp>
      <p:sp>
        <p:nvSpPr>
          <p:cNvPr id="40970" name="Rectangle 10">
            <a:extLst>
              <a:ext uri="{FF2B5EF4-FFF2-40B4-BE49-F238E27FC236}">
                <a16:creationId xmlns:a16="http://schemas.microsoft.com/office/drawing/2014/main" id="{2B4AB70E-E56B-4513-A157-38C9020966FA}"/>
              </a:ext>
            </a:extLst>
          </p:cNvPr>
          <p:cNvSpPr>
            <a:spLocks noChangeArrowheads="1"/>
          </p:cNvSpPr>
          <p:nvPr/>
        </p:nvSpPr>
        <p:spPr bwMode="auto">
          <a:xfrm>
            <a:off x="831850" y="4530725"/>
            <a:ext cx="19288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4110" tIns="34157" rIns="24110" bIns="34157"/>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025"/>
              </a:lnSpc>
            </a:pPr>
            <a:r>
              <a:rPr lang="en-US" altLang="zh-CN" sz="1600" b="1">
                <a:solidFill>
                  <a:srgbClr val="000000"/>
                </a:solidFill>
                <a:latin typeface="Helvetica" panose="020B0604020202020204" pitchFamily="34" charset="0"/>
                <a:ea typeface="宋体" panose="02010600030101010101" pitchFamily="2" charset="-122"/>
              </a:rPr>
              <a:t>Router(config-if)#</a:t>
            </a:r>
          </a:p>
        </p:txBody>
      </p:sp>
      <p:sp>
        <p:nvSpPr>
          <p:cNvPr id="40972" name="Rectangle 12">
            <a:extLst>
              <a:ext uri="{FF2B5EF4-FFF2-40B4-BE49-F238E27FC236}">
                <a16:creationId xmlns:a16="http://schemas.microsoft.com/office/drawing/2014/main" id="{6211C94E-9A4F-4143-ADE6-92657489778F}"/>
              </a:ext>
            </a:extLst>
          </p:cNvPr>
          <p:cNvSpPr>
            <a:spLocks noChangeArrowheads="1"/>
          </p:cNvSpPr>
          <p:nvPr/>
        </p:nvSpPr>
        <p:spPr bwMode="auto">
          <a:xfrm>
            <a:off x="431800" y="5686425"/>
            <a:ext cx="82296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3" name="Rectangle 13">
            <a:extLst>
              <a:ext uri="{FF2B5EF4-FFF2-40B4-BE49-F238E27FC236}">
                <a16:creationId xmlns:a16="http://schemas.microsoft.com/office/drawing/2014/main" id="{C1B53B49-F974-4626-B146-E21F2C964E2B}"/>
              </a:ext>
            </a:extLst>
          </p:cNvPr>
          <p:cNvSpPr>
            <a:spLocks noGrp="1" noChangeArrowheads="1"/>
          </p:cNvSpPr>
          <p:nvPr>
            <p:ph type="title"/>
          </p:nvPr>
        </p:nvSpPr>
        <p:spPr>
          <a:noFill/>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lIns="82153" tIns="41076" rIns="82153" bIns="41076" anchorCtr="0"/>
          <a:lstStyle/>
          <a:p>
            <a:r>
              <a:rPr lang="zh-CN" altLang="en-US">
                <a:ea typeface="宋体" panose="02010600030101010101" pitchFamily="2" charset="-122"/>
              </a:rPr>
              <a:t>访问列表设置命令</a:t>
            </a:r>
            <a:endParaRPr lang="en-US" altLang="zh-CN">
              <a:ea typeface="宋体" panose="02010600030101010101" pitchFamily="2" charset="-122"/>
            </a:endParaRPr>
          </a:p>
        </p:txBody>
      </p:sp>
      <p:sp>
        <p:nvSpPr>
          <p:cNvPr id="40974" name="Rectangle 14">
            <a:extLst>
              <a:ext uri="{FF2B5EF4-FFF2-40B4-BE49-F238E27FC236}">
                <a16:creationId xmlns:a16="http://schemas.microsoft.com/office/drawing/2014/main" id="{DE3CB93B-7C38-40F0-B277-C7BEADFBADB4}"/>
              </a:ext>
            </a:extLst>
          </p:cNvPr>
          <p:cNvSpPr>
            <a:spLocks noGrp="1" noChangeArrowheads="1"/>
          </p:cNvSpPr>
          <p:nvPr>
            <p:ph type="body" sz="half" idx="4294967295"/>
          </p:nvPr>
        </p:nvSpPr>
        <p:spPr>
          <a:xfrm>
            <a:off x="838200" y="5524500"/>
            <a:ext cx="7923213" cy="819150"/>
          </a:xfrm>
          <a:noFill/>
          <a:ln/>
        </p:spPr>
        <p:txBody>
          <a:bodyPr lIns="82153" tIns="41076" rIns="82153" bIns="41076"/>
          <a:lstStyle/>
          <a:p>
            <a:pPr lvl="1">
              <a:buFontTx/>
              <a:buNone/>
            </a:pPr>
            <a:r>
              <a:rPr lang="en-US" altLang="zh-CN" sz="2600">
                <a:solidFill>
                  <a:srgbClr val="000000"/>
                </a:solidFill>
                <a:ea typeface="宋体" panose="02010600030101010101" pitchFamily="2" charset="-122"/>
              </a:rPr>
              <a:t>IP </a:t>
            </a:r>
            <a:r>
              <a:rPr lang="zh-CN" altLang="en-US" sz="2600">
                <a:solidFill>
                  <a:srgbClr val="000000"/>
                </a:solidFill>
                <a:ea typeface="宋体" panose="02010600030101010101" pitchFamily="2" charset="-122"/>
              </a:rPr>
              <a:t>访问列表的标号为 1-99 和</a:t>
            </a:r>
            <a:r>
              <a:rPr lang="en-US" altLang="zh-CN" sz="2600">
                <a:solidFill>
                  <a:srgbClr val="000000"/>
                </a:solidFill>
                <a:ea typeface="宋体" panose="02010600030101010101" pitchFamily="2" charset="-122"/>
              </a:rPr>
              <a:t> 100-199</a:t>
            </a:r>
            <a:endParaRPr lang="en-US" altLang="zh-CN" sz="2700">
              <a:solidFill>
                <a:srgbClr val="000000"/>
              </a:solidFill>
              <a:ea typeface="宋体" panose="02010600030101010101" pitchFamily="2" charset="-122"/>
            </a:endParaRPr>
          </a:p>
        </p:txBody>
      </p:sp>
      <p:sp>
        <p:nvSpPr>
          <p:cNvPr id="40975" name="Rectangle 15">
            <a:extLst>
              <a:ext uri="{FF2B5EF4-FFF2-40B4-BE49-F238E27FC236}">
                <a16:creationId xmlns:a16="http://schemas.microsoft.com/office/drawing/2014/main" id="{66982176-3692-4D5E-A0FD-062906120D24}"/>
              </a:ext>
            </a:extLst>
          </p:cNvPr>
          <p:cNvSpPr>
            <a:spLocks noChangeArrowheads="1"/>
          </p:cNvSpPr>
          <p:nvPr/>
        </p:nvSpPr>
        <p:spPr bwMode="auto">
          <a:xfrm>
            <a:off x="906463" y="2794000"/>
            <a:ext cx="7891462" cy="385763"/>
          </a:xfrm>
          <a:prstGeom prst="rect">
            <a:avLst/>
          </a:prstGeom>
          <a:solidFill>
            <a:srgbClr val="FFFFFF"/>
          </a:solidFill>
          <a:ln w="12700">
            <a:solidFill>
              <a:srgbClr val="000000"/>
            </a:solidFill>
            <a:miter lim="800000"/>
            <a:headEnd/>
            <a:tailEnd/>
          </a:ln>
          <a:effectLst>
            <a:outerShdw dist="71842" dir="2700000" algn="ctr" rotWithShape="0">
              <a:srgbClr val="000000"/>
            </a:outerShdw>
          </a:effectLst>
        </p:spPr>
        <p:txBody>
          <a:bodyPr wrap="none" lIns="24110" tIns="34157" rIns="24110" bIns="34157"/>
          <a:lstStyle/>
          <a:p>
            <a:endParaRPr lang="zh-CN" altLang="en-US"/>
          </a:p>
        </p:txBody>
      </p:sp>
      <p:sp>
        <p:nvSpPr>
          <p:cNvPr id="40976" name="Rectangle 16">
            <a:extLst>
              <a:ext uri="{FF2B5EF4-FFF2-40B4-BE49-F238E27FC236}">
                <a16:creationId xmlns:a16="http://schemas.microsoft.com/office/drawing/2014/main" id="{A2DC2096-E795-4A43-85EF-CD5339D2A600}"/>
              </a:ext>
            </a:extLst>
          </p:cNvPr>
          <p:cNvSpPr>
            <a:spLocks noChangeArrowheads="1"/>
          </p:cNvSpPr>
          <p:nvPr/>
        </p:nvSpPr>
        <p:spPr bwMode="auto">
          <a:xfrm>
            <a:off x="974725" y="2794000"/>
            <a:ext cx="71882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4110" tIns="34157" rIns="24110" bIns="34157"/>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1500" b="1">
                <a:solidFill>
                  <a:srgbClr val="000000"/>
                </a:solidFill>
                <a:latin typeface="Helvetica" panose="020B0604020202020204" pitchFamily="34" charset="0"/>
                <a:ea typeface="宋体" panose="02010600030101010101" pitchFamily="2" charset="-122"/>
              </a:rPr>
              <a:t>access-list </a:t>
            </a:r>
            <a:r>
              <a:rPr lang="en-US" altLang="zh-CN" sz="1500" b="1" i="1">
                <a:solidFill>
                  <a:srgbClr val="000000"/>
                </a:solidFill>
                <a:latin typeface="Helvetica" panose="020B0604020202020204" pitchFamily="34" charset="0"/>
                <a:ea typeface="宋体" panose="02010600030101010101" pitchFamily="2" charset="-122"/>
              </a:rPr>
              <a:t>access-list-number </a:t>
            </a:r>
            <a:r>
              <a:rPr lang="en-US" altLang="zh-CN" sz="1500" b="1">
                <a:solidFill>
                  <a:srgbClr val="000000"/>
                </a:solidFill>
                <a:latin typeface="Helvetica" panose="020B0604020202020204" pitchFamily="34" charset="0"/>
                <a:ea typeface="宋体" panose="02010600030101010101" pitchFamily="2" charset="-122"/>
              </a:rPr>
              <a:t>{ permit | deny } { </a:t>
            </a:r>
            <a:r>
              <a:rPr lang="en-US" altLang="zh-CN" sz="1500" b="1">
                <a:solidFill>
                  <a:schemeClr val="accent1"/>
                </a:solidFill>
                <a:latin typeface="Helvetica" panose="020B0604020202020204" pitchFamily="34" charset="0"/>
                <a:ea typeface="宋体" panose="02010600030101010101" pitchFamily="2" charset="-122"/>
              </a:rPr>
              <a:t>test</a:t>
            </a:r>
            <a:r>
              <a:rPr lang="en-US" altLang="zh-CN" sz="1500" b="1">
                <a:solidFill>
                  <a:srgbClr val="AA0008"/>
                </a:solidFill>
                <a:latin typeface="Helvetica" panose="020B0604020202020204" pitchFamily="34" charset="0"/>
                <a:ea typeface="宋体" panose="02010600030101010101" pitchFamily="2" charset="-122"/>
              </a:rPr>
              <a:t> </a:t>
            </a:r>
            <a:r>
              <a:rPr lang="en-US" altLang="zh-CN" sz="1500" b="1">
                <a:solidFill>
                  <a:schemeClr val="accent1"/>
                </a:solidFill>
                <a:latin typeface="Helvetica" panose="020B0604020202020204" pitchFamily="34" charset="0"/>
                <a:ea typeface="宋体" panose="02010600030101010101" pitchFamily="2" charset="-122"/>
              </a:rPr>
              <a:t>conditions</a:t>
            </a:r>
            <a:r>
              <a:rPr lang="en-US" altLang="zh-CN" sz="1500" b="1">
                <a:solidFill>
                  <a:srgbClr val="000000"/>
                </a:solidFill>
                <a:latin typeface="Helvetica" panose="020B0604020202020204" pitchFamily="34" charset="0"/>
                <a:ea typeface="宋体" panose="02010600030101010101" pitchFamily="2" charset="-122"/>
              </a:rPr>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00" name="Line 64">
            <a:extLst>
              <a:ext uri="{FF2B5EF4-FFF2-40B4-BE49-F238E27FC236}">
                <a16:creationId xmlns:a16="http://schemas.microsoft.com/office/drawing/2014/main" id="{C5941428-3160-42F4-8603-7646F210824B}"/>
              </a:ext>
            </a:extLst>
          </p:cNvPr>
          <p:cNvSpPr>
            <a:spLocks noChangeShapeType="1"/>
          </p:cNvSpPr>
          <p:nvPr/>
        </p:nvSpPr>
        <p:spPr bwMode="auto">
          <a:xfrm>
            <a:off x="3789363" y="1749425"/>
            <a:ext cx="0" cy="666750"/>
          </a:xfrm>
          <a:prstGeom prst="line">
            <a:avLst/>
          </a:prstGeom>
          <a:noFill/>
          <a:ln w="38100">
            <a:solidFill>
              <a:schemeClr val="accent2"/>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99" name="Line 63">
            <a:extLst>
              <a:ext uri="{FF2B5EF4-FFF2-40B4-BE49-F238E27FC236}">
                <a16:creationId xmlns:a16="http://schemas.microsoft.com/office/drawing/2014/main" id="{ED48F71F-B6D8-49E9-B449-A1F12D8331F9}"/>
              </a:ext>
            </a:extLst>
          </p:cNvPr>
          <p:cNvSpPr>
            <a:spLocks noChangeShapeType="1"/>
          </p:cNvSpPr>
          <p:nvPr/>
        </p:nvSpPr>
        <p:spPr bwMode="auto">
          <a:xfrm>
            <a:off x="4337050" y="1749425"/>
            <a:ext cx="0" cy="666750"/>
          </a:xfrm>
          <a:prstGeom prst="line">
            <a:avLst/>
          </a:prstGeom>
          <a:noFill/>
          <a:ln w="38100">
            <a:solidFill>
              <a:schemeClr val="accent2"/>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98" name="Line 62">
            <a:extLst>
              <a:ext uri="{FF2B5EF4-FFF2-40B4-BE49-F238E27FC236}">
                <a16:creationId xmlns:a16="http://schemas.microsoft.com/office/drawing/2014/main" id="{B3A9CABF-AC17-4000-9D8C-2684D7E99163}"/>
              </a:ext>
            </a:extLst>
          </p:cNvPr>
          <p:cNvSpPr>
            <a:spLocks noChangeShapeType="1"/>
          </p:cNvSpPr>
          <p:nvPr/>
        </p:nvSpPr>
        <p:spPr bwMode="auto">
          <a:xfrm>
            <a:off x="3927475" y="2586038"/>
            <a:ext cx="0" cy="666750"/>
          </a:xfrm>
          <a:prstGeom prst="line">
            <a:avLst/>
          </a:prstGeom>
          <a:noFill/>
          <a:ln w="38100">
            <a:solidFill>
              <a:schemeClr val="accent2"/>
            </a:solidFill>
            <a:round/>
            <a:headEnd type="none" w="sm" len="sm"/>
            <a:tailEnd type="none" w="sm" len="sm"/>
          </a:ln>
          <a:effectLst>
            <a:outerShdw dist="45791" dir="2021404" algn="ctr" rotWithShape="0">
              <a:schemeClr val="tx1"/>
            </a:outerShdw>
          </a:effectLst>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394" name="Line 58">
            <a:extLst>
              <a:ext uri="{FF2B5EF4-FFF2-40B4-BE49-F238E27FC236}">
                <a16:creationId xmlns:a16="http://schemas.microsoft.com/office/drawing/2014/main" id="{9DC46735-E09A-466B-AEF2-314051C4D7A7}"/>
              </a:ext>
            </a:extLst>
          </p:cNvPr>
          <p:cNvSpPr>
            <a:spLocks noChangeShapeType="1"/>
          </p:cNvSpPr>
          <p:nvPr/>
        </p:nvSpPr>
        <p:spPr bwMode="auto">
          <a:xfrm>
            <a:off x="3305175" y="3348038"/>
            <a:ext cx="0" cy="666750"/>
          </a:xfrm>
          <a:prstGeom prst="line">
            <a:avLst/>
          </a:prstGeom>
          <a:noFill/>
          <a:ln w="38100">
            <a:solidFill>
              <a:schemeClr val="accent2"/>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spAutoFit/>
          </a:bodyPr>
          <a:lstStyle/>
          <a:p>
            <a:endParaRPr lang="zh-CN" altLang="en-US"/>
          </a:p>
        </p:txBody>
      </p:sp>
      <p:pic>
        <p:nvPicPr>
          <p:cNvPr id="14395" name="Picture 59">
            <a:extLst>
              <a:ext uri="{FF2B5EF4-FFF2-40B4-BE49-F238E27FC236}">
                <a16:creationId xmlns:a16="http://schemas.microsoft.com/office/drawing/2014/main" id="{3BBBA92D-CE45-41C5-8219-1E3D0437DC9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800" y="3714750"/>
            <a:ext cx="1557338"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75" name="Freeform 39">
            <a:extLst>
              <a:ext uri="{FF2B5EF4-FFF2-40B4-BE49-F238E27FC236}">
                <a16:creationId xmlns:a16="http://schemas.microsoft.com/office/drawing/2014/main" id="{1DF2DCD3-0D99-4A68-AFAD-61007D7438BD}"/>
              </a:ext>
            </a:extLst>
          </p:cNvPr>
          <p:cNvSpPr>
            <a:spLocks/>
          </p:cNvSpPr>
          <p:nvPr/>
        </p:nvSpPr>
        <p:spPr bwMode="auto">
          <a:xfrm rot="5400000" flipH="1">
            <a:off x="6474619" y="2651919"/>
            <a:ext cx="166688" cy="1143000"/>
          </a:xfrm>
          <a:custGeom>
            <a:avLst/>
            <a:gdLst>
              <a:gd name="T0" fmla="*/ 2 w 105"/>
              <a:gd name="T1" fmla="*/ 720 h 720"/>
              <a:gd name="T2" fmla="*/ 0 w 105"/>
              <a:gd name="T3" fmla="*/ 314 h 720"/>
              <a:gd name="T4" fmla="*/ 105 w 105"/>
              <a:gd name="T5" fmla="*/ 413 h 720"/>
              <a:gd name="T6" fmla="*/ 105 w 105"/>
              <a:gd name="T7" fmla="*/ 0 h 720"/>
            </a:gdLst>
            <a:ahLst/>
            <a:cxnLst>
              <a:cxn ang="0">
                <a:pos x="T0" y="T1"/>
              </a:cxn>
              <a:cxn ang="0">
                <a:pos x="T2" y="T3"/>
              </a:cxn>
              <a:cxn ang="0">
                <a:pos x="T4" y="T5"/>
              </a:cxn>
              <a:cxn ang="0">
                <a:pos x="T6" y="T7"/>
              </a:cxn>
            </a:cxnLst>
            <a:rect l="0" t="0" r="r" b="b"/>
            <a:pathLst>
              <a:path w="105" h="720">
                <a:moveTo>
                  <a:pt x="2" y="720"/>
                </a:moveTo>
                <a:lnTo>
                  <a:pt x="0" y="314"/>
                </a:lnTo>
                <a:lnTo>
                  <a:pt x="105" y="413"/>
                </a:lnTo>
                <a:lnTo>
                  <a:pt x="105" y="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4376" name="Freeform 40">
            <a:extLst>
              <a:ext uri="{FF2B5EF4-FFF2-40B4-BE49-F238E27FC236}">
                <a16:creationId xmlns:a16="http://schemas.microsoft.com/office/drawing/2014/main" id="{8ECED44F-5562-47E6-9E1A-634857C912BA}"/>
              </a:ext>
            </a:extLst>
          </p:cNvPr>
          <p:cNvSpPr>
            <a:spLocks/>
          </p:cNvSpPr>
          <p:nvPr/>
        </p:nvSpPr>
        <p:spPr bwMode="auto">
          <a:xfrm flipH="1">
            <a:off x="5562600" y="3209925"/>
            <a:ext cx="166688" cy="1143000"/>
          </a:xfrm>
          <a:custGeom>
            <a:avLst/>
            <a:gdLst>
              <a:gd name="T0" fmla="*/ 2 w 105"/>
              <a:gd name="T1" fmla="*/ 720 h 720"/>
              <a:gd name="T2" fmla="*/ 0 w 105"/>
              <a:gd name="T3" fmla="*/ 314 h 720"/>
              <a:gd name="T4" fmla="*/ 105 w 105"/>
              <a:gd name="T5" fmla="*/ 413 h 720"/>
              <a:gd name="T6" fmla="*/ 105 w 105"/>
              <a:gd name="T7" fmla="*/ 0 h 720"/>
            </a:gdLst>
            <a:ahLst/>
            <a:cxnLst>
              <a:cxn ang="0">
                <a:pos x="T0" y="T1"/>
              </a:cxn>
              <a:cxn ang="0">
                <a:pos x="T2" y="T3"/>
              </a:cxn>
              <a:cxn ang="0">
                <a:pos x="T4" y="T5"/>
              </a:cxn>
              <a:cxn ang="0">
                <a:pos x="T6" y="T7"/>
              </a:cxn>
            </a:cxnLst>
            <a:rect l="0" t="0" r="r" b="b"/>
            <a:pathLst>
              <a:path w="105" h="720">
                <a:moveTo>
                  <a:pt x="2" y="720"/>
                </a:moveTo>
                <a:lnTo>
                  <a:pt x="0" y="314"/>
                </a:lnTo>
                <a:lnTo>
                  <a:pt x="105" y="413"/>
                </a:lnTo>
                <a:lnTo>
                  <a:pt x="105" y="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4377" name="Line 41">
            <a:extLst>
              <a:ext uri="{FF2B5EF4-FFF2-40B4-BE49-F238E27FC236}">
                <a16:creationId xmlns:a16="http://schemas.microsoft.com/office/drawing/2014/main" id="{4652BC5F-A1BE-4562-AEE4-A4322F10D91A}"/>
              </a:ext>
            </a:extLst>
          </p:cNvPr>
          <p:cNvSpPr>
            <a:spLocks noChangeShapeType="1"/>
          </p:cNvSpPr>
          <p:nvPr/>
        </p:nvSpPr>
        <p:spPr bwMode="auto">
          <a:xfrm>
            <a:off x="4786313" y="2614613"/>
            <a:ext cx="0" cy="62865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4378" name="Line 42">
            <a:extLst>
              <a:ext uri="{FF2B5EF4-FFF2-40B4-BE49-F238E27FC236}">
                <a16:creationId xmlns:a16="http://schemas.microsoft.com/office/drawing/2014/main" id="{F337FCD7-55F3-41D8-A4E8-C81E0D096DD3}"/>
              </a:ext>
            </a:extLst>
          </p:cNvPr>
          <p:cNvSpPr>
            <a:spLocks noChangeShapeType="1"/>
          </p:cNvSpPr>
          <p:nvPr/>
        </p:nvSpPr>
        <p:spPr bwMode="auto">
          <a:xfrm>
            <a:off x="1208088" y="3243263"/>
            <a:ext cx="429260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4379" name="Freeform 43">
            <a:extLst>
              <a:ext uri="{FF2B5EF4-FFF2-40B4-BE49-F238E27FC236}">
                <a16:creationId xmlns:a16="http://schemas.microsoft.com/office/drawing/2014/main" id="{816B318F-E252-4DAA-93ED-0152307A8CA8}"/>
              </a:ext>
            </a:extLst>
          </p:cNvPr>
          <p:cNvSpPr>
            <a:spLocks/>
          </p:cNvSpPr>
          <p:nvPr/>
        </p:nvSpPr>
        <p:spPr bwMode="auto">
          <a:xfrm flipH="1">
            <a:off x="3144838" y="2163763"/>
            <a:ext cx="166687" cy="1143000"/>
          </a:xfrm>
          <a:custGeom>
            <a:avLst/>
            <a:gdLst>
              <a:gd name="T0" fmla="*/ 2 w 105"/>
              <a:gd name="T1" fmla="*/ 720 h 720"/>
              <a:gd name="T2" fmla="*/ 0 w 105"/>
              <a:gd name="T3" fmla="*/ 314 h 720"/>
              <a:gd name="T4" fmla="*/ 105 w 105"/>
              <a:gd name="T5" fmla="*/ 413 h 720"/>
              <a:gd name="T6" fmla="*/ 105 w 105"/>
              <a:gd name="T7" fmla="*/ 0 h 720"/>
            </a:gdLst>
            <a:ahLst/>
            <a:cxnLst>
              <a:cxn ang="0">
                <a:pos x="T0" y="T1"/>
              </a:cxn>
              <a:cxn ang="0">
                <a:pos x="T2" y="T3"/>
              </a:cxn>
              <a:cxn ang="0">
                <a:pos x="T4" y="T5"/>
              </a:cxn>
              <a:cxn ang="0">
                <a:pos x="T6" y="T7"/>
              </a:cxn>
            </a:cxnLst>
            <a:rect l="0" t="0" r="r" b="b"/>
            <a:pathLst>
              <a:path w="105" h="720">
                <a:moveTo>
                  <a:pt x="2" y="720"/>
                </a:moveTo>
                <a:lnTo>
                  <a:pt x="0" y="314"/>
                </a:lnTo>
                <a:lnTo>
                  <a:pt x="105" y="413"/>
                </a:lnTo>
                <a:lnTo>
                  <a:pt x="105" y="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pic>
        <p:nvPicPr>
          <p:cNvPr id="14380" name="Picture 44">
            <a:extLst>
              <a:ext uri="{FF2B5EF4-FFF2-40B4-BE49-F238E27FC236}">
                <a16:creationId xmlns:a16="http://schemas.microsoft.com/office/drawing/2014/main" id="{71A8179A-0E68-4F89-90E1-B0B6DEF051F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2941638"/>
            <a:ext cx="1087438"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81" name="Picture 45">
            <a:extLst>
              <a:ext uri="{FF2B5EF4-FFF2-40B4-BE49-F238E27FC236}">
                <a16:creationId xmlns:a16="http://schemas.microsoft.com/office/drawing/2014/main" id="{F1A885F5-5DF3-42FB-887C-E39D7DE4937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7713" y="2279650"/>
            <a:ext cx="44291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82" name="Picture 46">
            <a:extLst>
              <a:ext uri="{FF2B5EF4-FFF2-40B4-BE49-F238E27FC236}">
                <a16:creationId xmlns:a16="http://schemas.microsoft.com/office/drawing/2014/main" id="{31446ADF-E1C7-45A0-B23D-AD19AC362D5B}"/>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1813" y="1646238"/>
            <a:ext cx="1614487" cy="7715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83" name="Rectangle 47">
            <a:extLst>
              <a:ext uri="{FF2B5EF4-FFF2-40B4-BE49-F238E27FC236}">
                <a16:creationId xmlns:a16="http://schemas.microsoft.com/office/drawing/2014/main" id="{4CB2C97F-4A71-478B-B86D-911C065E1C60}"/>
              </a:ext>
            </a:extLst>
          </p:cNvPr>
          <p:cNvSpPr>
            <a:spLocks noChangeArrowheads="1"/>
          </p:cNvSpPr>
          <p:nvPr/>
        </p:nvSpPr>
        <p:spPr bwMode="auto">
          <a:xfrm>
            <a:off x="1949450" y="1839913"/>
            <a:ext cx="1404938"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lvl1pPr defTabSz="1028700">
              <a:defRPr sz="2400">
                <a:solidFill>
                  <a:schemeClr val="tx1"/>
                </a:solidFill>
                <a:latin typeface="Times" panose="02020603050405020304" pitchFamily="18" charset="0"/>
              </a:defRPr>
            </a:lvl1pPr>
            <a:lvl2pPr marL="514350" defTabSz="1028700">
              <a:defRPr sz="2400">
                <a:solidFill>
                  <a:schemeClr val="tx1"/>
                </a:solidFill>
                <a:latin typeface="Times" panose="02020603050405020304" pitchFamily="18" charset="0"/>
              </a:defRPr>
            </a:lvl2pPr>
            <a:lvl3pPr marL="1028700" defTabSz="1028700">
              <a:defRPr sz="2400">
                <a:solidFill>
                  <a:schemeClr val="tx1"/>
                </a:solidFill>
                <a:latin typeface="Times" panose="02020603050405020304" pitchFamily="18" charset="0"/>
              </a:defRPr>
            </a:lvl3pPr>
            <a:lvl4pPr marL="1543050" defTabSz="1028700">
              <a:defRPr sz="2400">
                <a:solidFill>
                  <a:schemeClr val="tx1"/>
                </a:solidFill>
                <a:latin typeface="Times" panose="02020603050405020304" pitchFamily="18" charset="0"/>
              </a:defRPr>
            </a:lvl4pPr>
            <a:lvl5pPr marL="2057400" defTabSz="1028700">
              <a:defRPr sz="2400">
                <a:solidFill>
                  <a:schemeClr val="tx1"/>
                </a:solidFill>
                <a:latin typeface="Times" panose="02020603050405020304" pitchFamily="18" charset="0"/>
              </a:defRPr>
            </a:lvl5pPr>
            <a:lvl6pPr marL="2514600" defTabSz="1028700" eaLnBrk="0" fontAlgn="base" hangingPunct="0">
              <a:spcBef>
                <a:spcPct val="0"/>
              </a:spcBef>
              <a:spcAft>
                <a:spcPct val="0"/>
              </a:spcAft>
              <a:defRPr sz="2400">
                <a:solidFill>
                  <a:schemeClr val="tx1"/>
                </a:solidFill>
                <a:latin typeface="Times" panose="02020603050405020304" pitchFamily="18" charset="0"/>
              </a:defRPr>
            </a:lvl6pPr>
            <a:lvl7pPr marL="2971800" defTabSz="1028700" eaLnBrk="0" fontAlgn="base" hangingPunct="0">
              <a:spcBef>
                <a:spcPct val="0"/>
              </a:spcBef>
              <a:spcAft>
                <a:spcPct val="0"/>
              </a:spcAft>
              <a:defRPr sz="2400">
                <a:solidFill>
                  <a:schemeClr val="tx1"/>
                </a:solidFill>
                <a:latin typeface="Times" panose="02020603050405020304" pitchFamily="18" charset="0"/>
              </a:defRPr>
            </a:lvl7pPr>
            <a:lvl8pPr marL="3429000" defTabSz="1028700" eaLnBrk="0" fontAlgn="base" hangingPunct="0">
              <a:spcBef>
                <a:spcPct val="0"/>
              </a:spcBef>
              <a:spcAft>
                <a:spcPct val="0"/>
              </a:spcAft>
              <a:defRPr sz="2400">
                <a:solidFill>
                  <a:schemeClr val="tx1"/>
                </a:solidFill>
                <a:latin typeface="Times" panose="02020603050405020304" pitchFamily="18" charset="0"/>
              </a:defRPr>
            </a:lvl8pPr>
            <a:lvl9pPr marL="3886200" defTabSz="1028700" eaLnBrk="0" fontAlgn="base" hangingPunct="0">
              <a:spcBef>
                <a:spcPct val="0"/>
              </a:spcBef>
              <a:spcAft>
                <a:spcPct val="0"/>
              </a:spcAft>
              <a:defRPr sz="2400">
                <a:solidFill>
                  <a:schemeClr val="tx1"/>
                </a:solidFill>
                <a:latin typeface="Times" panose="02020603050405020304" pitchFamily="18" charset="0"/>
              </a:defRPr>
            </a:lvl9pPr>
          </a:lstStyle>
          <a:p>
            <a:r>
              <a:rPr lang="zh-CN" altLang="en-US" sz="2000" b="1">
                <a:latin typeface="Helvetica" panose="020B0604020202020204" pitchFamily="34" charset="0"/>
                <a:ea typeface="宋体" panose="02010600030101010101" pitchFamily="2" charset="-122"/>
              </a:rPr>
              <a:t>172.16.0.0</a:t>
            </a:r>
          </a:p>
        </p:txBody>
      </p:sp>
      <p:pic>
        <p:nvPicPr>
          <p:cNvPr id="14384" name="Picture 48">
            <a:extLst>
              <a:ext uri="{FF2B5EF4-FFF2-40B4-BE49-F238E27FC236}">
                <a16:creationId xmlns:a16="http://schemas.microsoft.com/office/drawing/2014/main" id="{712D0F73-93A6-4549-B61A-888261532BC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0450" y="4048125"/>
            <a:ext cx="1614488" cy="7715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85" name="Rectangle 49">
            <a:extLst>
              <a:ext uri="{FF2B5EF4-FFF2-40B4-BE49-F238E27FC236}">
                <a16:creationId xmlns:a16="http://schemas.microsoft.com/office/drawing/2014/main" id="{54A9E07B-EC81-47EC-BB57-A0B59BA2301A}"/>
              </a:ext>
            </a:extLst>
          </p:cNvPr>
          <p:cNvSpPr>
            <a:spLocks noChangeArrowheads="1"/>
          </p:cNvSpPr>
          <p:nvPr/>
        </p:nvSpPr>
        <p:spPr bwMode="auto">
          <a:xfrm>
            <a:off x="5014913" y="4251325"/>
            <a:ext cx="1404937"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lvl1pPr defTabSz="1028700">
              <a:defRPr sz="2400">
                <a:solidFill>
                  <a:schemeClr val="tx1"/>
                </a:solidFill>
                <a:latin typeface="Times" panose="02020603050405020304" pitchFamily="18" charset="0"/>
              </a:defRPr>
            </a:lvl1pPr>
            <a:lvl2pPr marL="514350" defTabSz="1028700">
              <a:defRPr sz="2400">
                <a:solidFill>
                  <a:schemeClr val="tx1"/>
                </a:solidFill>
                <a:latin typeface="Times" panose="02020603050405020304" pitchFamily="18" charset="0"/>
              </a:defRPr>
            </a:lvl2pPr>
            <a:lvl3pPr marL="1028700" defTabSz="1028700">
              <a:defRPr sz="2400">
                <a:solidFill>
                  <a:schemeClr val="tx1"/>
                </a:solidFill>
                <a:latin typeface="Times" panose="02020603050405020304" pitchFamily="18" charset="0"/>
              </a:defRPr>
            </a:lvl3pPr>
            <a:lvl4pPr marL="1543050" defTabSz="1028700">
              <a:defRPr sz="2400">
                <a:solidFill>
                  <a:schemeClr val="tx1"/>
                </a:solidFill>
                <a:latin typeface="Times" panose="02020603050405020304" pitchFamily="18" charset="0"/>
              </a:defRPr>
            </a:lvl4pPr>
            <a:lvl5pPr marL="2057400" defTabSz="1028700">
              <a:defRPr sz="2400">
                <a:solidFill>
                  <a:schemeClr val="tx1"/>
                </a:solidFill>
                <a:latin typeface="Times" panose="02020603050405020304" pitchFamily="18" charset="0"/>
              </a:defRPr>
            </a:lvl5pPr>
            <a:lvl6pPr marL="2514600" defTabSz="1028700" eaLnBrk="0" fontAlgn="base" hangingPunct="0">
              <a:spcBef>
                <a:spcPct val="0"/>
              </a:spcBef>
              <a:spcAft>
                <a:spcPct val="0"/>
              </a:spcAft>
              <a:defRPr sz="2400">
                <a:solidFill>
                  <a:schemeClr val="tx1"/>
                </a:solidFill>
                <a:latin typeface="Times" panose="02020603050405020304" pitchFamily="18" charset="0"/>
              </a:defRPr>
            </a:lvl6pPr>
            <a:lvl7pPr marL="2971800" defTabSz="1028700" eaLnBrk="0" fontAlgn="base" hangingPunct="0">
              <a:spcBef>
                <a:spcPct val="0"/>
              </a:spcBef>
              <a:spcAft>
                <a:spcPct val="0"/>
              </a:spcAft>
              <a:defRPr sz="2400">
                <a:solidFill>
                  <a:schemeClr val="tx1"/>
                </a:solidFill>
                <a:latin typeface="Times" panose="02020603050405020304" pitchFamily="18" charset="0"/>
              </a:defRPr>
            </a:lvl7pPr>
            <a:lvl8pPr marL="3429000" defTabSz="1028700" eaLnBrk="0" fontAlgn="base" hangingPunct="0">
              <a:spcBef>
                <a:spcPct val="0"/>
              </a:spcBef>
              <a:spcAft>
                <a:spcPct val="0"/>
              </a:spcAft>
              <a:defRPr sz="2400">
                <a:solidFill>
                  <a:schemeClr val="tx1"/>
                </a:solidFill>
                <a:latin typeface="Times" panose="02020603050405020304" pitchFamily="18" charset="0"/>
              </a:defRPr>
            </a:lvl8pPr>
            <a:lvl9pPr marL="3886200" defTabSz="1028700" eaLnBrk="0" fontAlgn="base" hangingPunct="0">
              <a:spcBef>
                <a:spcPct val="0"/>
              </a:spcBef>
              <a:spcAft>
                <a:spcPct val="0"/>
              </a:spcAft>
              <a:defRPr sz="2400">
                <a:solidFill>
                  <a:schemeClr val="tx1"/>
                </a:solidFill>
                <a:latin typeface="Times" panose="02020603050405020304" pitchFamily="18" charset="0"/>
              </a:defRPr>
            </a:lvl9pPr>
          </a:lstStyle>
          <a:p>
            <a:r>
              <a:rPr lang="zh-CN" altLang="en-US" sz="2000" b="1">
                <a:latin typeface="Helvetica" panose="020B0604020202020204" pitchFamily="34" charset="0"/>
                <a:ea typeface="宋体" panose="02010600030101010101" pitchFamily="2" charset="-122"/>
              </a:rPr>
              <a:t>172.17.0.0</a:t>
            </a:r>
          </a:p>
        </p:txBody>
      </p:sp>
      <p:pic>
        <p:nvPicPr>
          <p:cNvPr id="14386" name="Picture 50">
            <a:extLst>
              <a:ext uri="{FF2B5EF4-FFF2-40B4-BE49-F238E27FC236}">
                <a16:creationId xmlns:a16="http://schemas.microsoft.com/office/drawing/2014/main" id="{1C33FCCC-FB70-4DBE-9D16-3EEDBDCCD207}"/>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9213" y="3044825"/>
            <a:ext cx="92868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88" name="Picture 52">
            <a:extLst>
              <a:ext uri="{FF2B5EF4-FFF2-40B4-BE49-F238E27FC236}">
                <a16:creationId xmlns:a16="http://schemas.microsoft.com/office/drawing/2014/main" id="{651279FF-1B66-4FF0-A90D-0DBB86817D1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7063" y="3044825"/>
            <a:ext cx="92868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89" name="Picture 53">
            <a:extLst>
              <a:ext uri="{FF2B5EF4-FFF2-40B4-BE49-F238E27FC236}">
                <a16:creationId xmlns:a16="http://schemas.microsoft.com/office/drawing/2014/main" id="{80A88828-F102-4606-A714-17D7BD4AAAC6}"/>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1038" y="2808288"/>
            <a:ext cx="906462"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91" name="Picture 55">
            <a:extLst>
              <a:ext uri="{FF2B5EF4-FFF2-40B4-BE49-F238E27FC236}">
                <a16:creationId xmlns:a16="http://schemas.microsoft.com/office/drawing/2014/main" id="{6EC315DB-D2B2-4315-9D88-8685FAE6B8D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5625" y="2760663"/>
            <a:ext cx="1614488" cy="7715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92" name="Rectangle 56">
            <a:extLst>
              <a:ext uri="{FF2B5EF4-FFF2-40B4-BE49-F238E27FC236}">
                <a16:creationId xmlns:a16="http://schemas.microsoft.com/office/drawing/2014/main" id="{FCA9339F-E4D7-4E99-A234-7D98EC45F6EE}"/>
              </a:ext>
            </a:extLst>
          </p:cNvPr>
          <p:cNvSpPr>
            <a:spLocks noChangeArrowheads="1"/>
          </p:cNvSpPr>
          <p:nvPr/>
        </p:nvSpPr>
        <p:spPr bwMode="auto">
          <a:xfrm>
            <a:off x="7202488" y="2944813"/>
            <a:ext cx="11366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lvl1pPr defTabSz="1028700">
              <a:defRPr sz="2400">
                <a:solidFill>
                  <a:schemeClr val="tx1"/>
                </a:solidFill>
                <a:latin typeface="Times" panose="02020603050405020304" pitchFamily="18" charset="0"/>
              </a:defRPr>
            </a:lvl1pPr>
            <a:lvl2pPr marL="514350" defTabSz="1028700">
              <a:defRPr sz="2400">
                <a:solidFill>
                  <a:schemeClr val="tx1"/>
                </a:solidFill>
                <a:latin typeface="Times" panose="02020603050405020304" pitchFamily="18" charset="0"/>
              </a:defRPr>
            </a:lvl2pPr>
            <a:lvl3pPr marL="1028700" defTabSz="1028700">
              <a:defRPr sz="2400">
                <a:solidFill>
                  <a:schemeClr val="tx1"/>
                </a:solidFill>
                <a:latin typeface="Times" panose="02020603050405020304" pitchFamily="18" charset="0"/>
              </a:defRPr>
            </a:lvl3pPr>
            <a:lvl4pPr marL="1543050" defTabSz="1028700">
              <a:defRPr sz="2400">
                <a:solidFill>
                  <a:schemeClr val="tx1"/>
                </a:solidFill>
                <a:latin typeface="Times" panose="02020603050405020304" pitchFamily="18" charset="0"/>
              </a:defRPr>
            </a:lvl4pPr>
            <a:lvl5pPr marL="2057400" defTabSz="1028700">
              <a:defRPr sz="2400">
                <a:solidFill>
                  <a:schemeClr val="tx1"/>
                </a:solidFill>
                <a:latin typeface="Times" panose="02020603050405020304" pitchFamily="18" charset="0"/>
              </a:defRPr>
            </a:lvl5pPr>
            <a:lvl6pPr marL="2514600" defTabSz="1028700" eaLnBrk="0" fontAlgn="base" hangingPunct="0">
              <a:spcBef>
                <a:spcPct val="0"/>
              </a:spcBef>
              <a:spcAft>
                <a:spcPct val="0"/>
              </a:spcAft>
              <a:defRPr sz="2400">
                <a:solidFill>
                  <a:schemeClr val="tx1"/>
                </a:solidFill>
                <a:latin typeface="Times" panose="02020603050405020304" pitchFamily="18" charset="0"/>
              </a:defRPr>
            </a:lvl6pPr>
            <a:lvl7pPr marL="2971800" defTabSz="1028700" eaLnBrk="0" fontAlgn="base" hangingPunct="0">
              <a:spcBef>
                <a:spcPct val="0"/>
              </a:spcBef>
              <a:spcAft>
                <a:spcPct val="0"/>
              </a:spcAft>
              <a:defRPr sz="2400">
                <a:solidFill>
                  <a:schemeClr val="tx1"/>
                </a:solidFill>
                <a:latin typeface="Times" panose="02020603050405020304" pitchFamily="18" charset="0"/>
              </a:defRPr>
            </a:lvl7pPr>
            <a:lvl8pPr marL="3429000" defTabSz="1028700" eaLnBrk="0" fontAlgn="base" hangingPunct="0">
              <a:spcBef>
                <a:spcPct val="0"/>
              </a:spcBef>
              <a:spcAft>
                <a:spcPct val="0"/>
              </a:spcAft>
              <a:defRPr sz="2400">
                <a:solidFill>
                  <a:schemeClr val="tx1"/>
                </a:solidFill>
                <a:latin typeface="Times" panose="02020603050405020304" pitchFamily="18" charset="0"/>
              </a:defRPr>
            </a:lvl8pPr>
            <a:lvl9pPr marL="3886200" defTabSz="1028700" eaLnBrk="0" fontAlgn="base" hangingPunct="0">
              <a:spcBef>
                <a:spcPct val="0"/>
              </a:spcBef>
              <a:spcAft>
                <a:spcPct val="0"/>
              </a:spcAft>
              <a:defRPr sz="2400">
                <a:solidFill>
                  <a:schemeClr val="tx1"/>
                </a:solidFill>
                <a:latin typeface="Times" panose="02020603050405020304" pitchFamily="18" charset="0"/>
              </a:defRPr>
            </a:lvl9pPr>
          </a:lstStyle>
          <a:p>
            <a:r>
              <a:rPr lang="en-US" altLang="zh-CN" sz="2000" b="1">
                <a:latin typeface="Helvetica" panose="020B0604020202020204" pitchFamily="34" charset="0"/>
                <a:ea typeface="宋体" panose="02010600030101010101" pitchFamily="2" charset="-122"/>
              </a:rPr>
              <a:t>Internet</a:t>
            </a:r>
          </a:p>
        </p:txBody>
      </p:sp>
      <p:sp>
        <p:nvSpPr>
          <p:cNvPr id="14393" name="Rectangle 57">
            <a:extLst>
              <a:ext uri="{FF2B5EF4-FFF2-40B4-BE49-F238E27FC236}">
                <a16:creationId xmlns:a16="http://schemas.microsoft.com/office/drawing/2014/main" id="{4EABF4CA-8E35-4856-9F24-861BE4BED7F9}"/>
              </a:ext>
            </a:extLst>
          </p:cNvPr>
          <p:cNvSpPr>
            <a:spLocks noChangeArrowheads="1"/>
          </p:cNvSpPr>
          <p:nvPr/>
        </p:nvSpPr>
        <p:spPr bwMode="auto">
          <a:xfrm>
            <a:off x="6205538" y="3157538"/>
            <a:ext cx="190500" cy="366712"/>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pic>
        <p:nvPicPr>
          <p:cNvPr id="14358" name="Picture 22">
            <a:extLst>
              <a:ext uri="{FF2B5EF4-FFF2-40B4-BE49-F238E27FC236}">
                <a16:creationId xmlns:a16="http://schemas.microsoft.com/office/drawing/2014/main" id="{D220F956-A738-4E52-BFC3-35C7273D02C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4325" y="1603375"/>
            <a:ext cx="442913"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60" name="Picture 24">
            <a:extLst>
              <a:ext uri="{FF2B5EF4-FFF2-40B4-BE49-F238E27FC236}">
                <a16:creationId xmlns:a16="http://schemas.microsoft.com/office/drawing/2014/main" id="{235F2D14-2793-4962-A28F-FE8E5199FEC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7713" y="2279650"/>
            <a:ext cx="44291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72" name="Picture 36">
            <a:extLst>
              <a:ext uri="{FF2B5EF4-FFF2-40B4-BE49-F238E27FC236}">
                <a16:creationId xmlns:a16="http://schemas.microsoft.com/office/drawing/2014/main" id="{C8A02906-4F3B-4E20-90B6-6DFADF48ACE3}"/>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9325" y="2282825"/>
            <a:ext cx="9779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73" name="Rectangle 37">
            <a:extLst>
              <a:ext uri="{FF2B5EF4-FFF2-40B4-BE49-F238E27FC236}">
                <a16:creationId xmlns:a16="http://schemas.microsoft.com/office/drawing/2014/main" id="{A22E43F7-B25D-40F2-8E85-5CE15A24E5F6}"/>
              </a:ext>
            </a:extLst>
          </p:cNvPr>
          <p:cNvSpPr>
            <a:spLocks noGrp="1" noChangeArrowheads="1"/>
          </p:cNvSpPr>
          <p:nvPr>
            <p:ph type="body" idx="4294967295"/>
          </p:nvPr>
        </p:nvSpPr>
        <p:spPr>
          <a:xfrm>
            <a:off x="171450" y="4756150"/>
            <a:ext cx="8591550" cy="1238250"/>
          </a:xfrm>
          <a:noFill/>
          <a:ln/>
        </p:spPr>
        <p:txBody>
          <a:bodyPr lIns="82153" tIns="41076" rIns="82153" bIns="41076" anchor="ctr" anchorCtr="1"/>
          <a:lstStyle/>
          <a:p>
            <a:pPr lvl="1"/>
            <a:r>
              <a:rPr lang="zh-CN" altLang="en-US">
                <a:ea typeface="宋体" panose="02010600030101010101" pitchFamily="2" charset="-122"/>
              </a:rPr>
              <a:t>管理网络中逐步增长的 </a:t>
            </a:r>
            <a:r>
              <a:rPr lang="en-US" altLang="zh-CN">
                <a:ea typeface="宋体" panose="02010600030101010101" pitchFamily="2" charset="-122"/>
              </a:rPr>
              <a:t>IP </a:t>
            </a:r>
            <a:r>
              <a:rPr lang="zh-CN" altLang="en-US">
                <a:ea typeface="宋体" panose="02010600030101010101" pitchFamily="2" charset="-122"/>
              </a:rPr>
              <a:t>数据</a:t>
            </a:r>
            <a:endParaRPr lang="en-US" altLang="zh-CN">
              <a:ea typeface="宋体" panose="02010600030101010101" pitchFamily="2" charset="-122"/>
            </a:endParaRPr>
          </a:p>
          <a:p>
            <a:pPr lvl="1"/>
            <a:r>
              <a:rPr lang="zh-CN" altLang="en-US">
                <a:ea typeface="宋体" panose="02010600030101010101" pitchFamily="2" charset="-122"/>
              </a:rPr>
              <a:t>当数据通过路由器时进行过滤</a:t>
            </a:r>
          </a:p>
        </p:txBody>
      </p:sp>
      <p:sp>
        <p:nvSpPr>
          <p:cNvPr id="14374" name="Rectangle 38">
            <a:extLst>
              <a:ext uri="{FF2B5EF4-FFF2-40B4-BE49-F238E27FC236}">
                <a16:creationId xmlns:a16="http://schemas.microsoft.com/office/drawing/2014/main" id="{7EACC3F7-5854-4C7C-BA60-6BC450137D42}"/>
              </a:ext>
            </a:extLst>
          </p:cNvPr>
          <p:cNvSpPr>
            <a:spLocks noGrp="1" noChangeArrowheads="1"/>
          </p:cNvSpPr>
          <p:nvPr>
            <p:ph type="title"/>
          </p:nvPr>
        </p:nvSpPr>
        <p:spPr/>
        <p:txBody>
          <a:bodyPr/>
          <a:lstStyle/>
          <a:p>
            <a:r>
              <a:rPr lang="zh-CN" altLang="en-US">
                <a:ea typeface="宋体" panose="02010600030101010101" pitchFamily="2" charset="-122"/>
              </a:rPr>
              <a:t>为什么要使用访问列表</a:t>
            </a:r>
            <a:endParaRPr lang="en-US" altLang="zh-CN">
              <a:ea typeface="宋体" panose="02010600030101010101" pitchFamily="2" charset="-122"/>
            </a:endParaRPr>
          </a:p>
        </p:txBody>
      </p:sp>
      <p:pic>
        <p:nvPicPr>
          <p:cNvPr id="14401" name="Picture 65">
            <a:extLst>
              <a:ext uri="{FF2B5EF4-FFF2-40B4-BE49-F238E27FC236}">
                <a16:creationId xmlns:a16="http://schemas.microsoft.com/office/drawing/2014/main" id="{ED26879C-6AD4-4B9C-855A-EF8B7910E22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6638" y="1603375"/>
            <a:ext cx="442912"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a:extLst>
              <a:ext uri="{FF2B5EF4-FFF2-40B4-BE49-F238E27FC236}">
                <a16:creationId xmlns:a16="http://schemas.microsoft.com/office/drawing/2014/main" id="{D8F09ADC-68DB-49BA-AF0A-40A866CAE928}"/>
              </a:ext>
            </a:extLst>
          </p:cNvPr>
          <p:cNvSpPr>
            <a:spLocks noChangeArrowheads="1"/>
          </p:cNvSpPr>
          <p:nvPr/>
        </p:nvSpPr>
        <p:spPr bwMode="auto">
          <a:xfrm>
            <a:off x="1331913" y="1682750"/>
            <a:ext cx="6891337" cy="2982913"/>
          </a:xfrm>
          <a:prstGeom prst="rect">
            <a:avLst/>
          </a:prstGeom>
          <a:solidFill>
            <a:srgbClr val="FFF0C2"/>
          </a:solidFill>
          <a:ln w="12700">
            <a:solidFill>
              <a:srgbClr val="0000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24613" name="Line 5">
            <a:extLst>
              <a:ext uri="{FF2B5EF4-FFF2-40B4-BE49-F238E27FC236}">
                <a16:creationId xmlns:a16="http://schemas.microsoft.com/office/drawing/2014/main" id="{9884AF64-DB57-4809-BB14-A48B8F3FADE1}"/>
              </a:ext>
            </a:extLst>
          </p:cNvPr>
          <p:cNvSpPr>
            <a:spLocks noChangeShapeType="1"/>
          </p:cNvSpPr>
          <p:nvPr/>
        </p:nvSpPr>
        <p:spPr bwMode="auto">
          <a:xfrm>
            <a:off x="1341438" y="3309938"/>
            <a:ext cx="68818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620" name="Rectangle 12">
            <a:extLst>
              <a:ext uri="{FF2B5EF4-FFF2-40B4-BE49-F238E27FC236}">
                <a16:creationId xmlns:a16="http://schemas.microsoft.com/office/drawing/2014/main" id="{F2AC610E-D740-4E44-BEC2-85CEBFA47B24}"/>
              </a:ext>
            </a:extLst>
          </p:cNvPr>
          <p:cNvSpPr>
            <a:spLocks noGrp="1" noChangeArrowheads="1"/>
          </p:cNvSpPr>
          <p:nvPr>
            <p:ph type="title"/>
          </p:nvPr>
        </p:nvSpPr>
        <p:spPr/>
        <p:txBody>
          <a:bodyPr/>
          <a:lstStyle/>
          <a:p>
            <a:r>
              <a:rPr lang="zh-CN" altLang="en-US">
                <a:ea typeface="宋体" panose="02010600030101010101" pitchFamily="2" charset="-122"/>
              </a:rPr>
              <a:t>如何识别访问列表号</a:t>
            </a:r>
          </a:p>
        </p:txBody>
      </p:sp>
      <p:sp>
        <p:nvSpPr>
          <p:cNvPr id="324610" name="Rectangle 2">
            <a:extLst>
              <a:ext uri="{FF2B5EF4-FFF2-40B4-BE49-F238E27FC236}">
                <a16:creationId xmlns:a16="http://schemas.microsoft.com/office/drawing/2014/main" id="{B19E1077-1776-4EC1-ABCA-48CFF2D192A6}"/>
              </a:ext>
            </a:extLst>
          </p:cNvPr>
          <p:cNvSpPr>
            <a:spLocks noChangeArrowheads="1"/>
          </p:cNvSpPr>
          <p:nvPr/>
        </p:nvSpPr>
        <p:spPr bwMode="auto">
          <a:xfrm>
            <a:off x="1331913" y="1684338"/>
            <a:ext cx="6891337" cy="622300"/>
          </a:xfrm>
          <a:prstGeom prst="rect">
            <a:avLst/>
          </a:prstGeom>
          <a:solidFill>
            <a:srgbClr val="FFE59B"/>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615" name="Rectangle 7">
            <a:extLst>
              <a:ext uri="{FF2B5EF4-FFF2-40B4-BE49-F238E27FC236}">
                <a16:creationId xmlns:a16="http://schemas.microsoft.com/office/drawing/2014/main" id="{4AB2F515-407F-45D7-839E-FB483FDAC742}"/>
              </a:ext>
            </a:extLst>
          </p:cNvPr>
          <p:cNvSpPr>
            <a:spLocks noChangeArrowheads="1"/>
          </p:cNvSpPr>
          <p:nvPr/>
        </p:nvSpPr>
        <p:spPr bwMode="auto">
          <a:xfrm>
            <a:off x="4340225" y="1844675"/>
            <a:ext cx="351472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1800" b="1">
                <a:solidFill>
                  <a:srgbClr val="000000"/>
                </a:solidFill>
                <a:latin typeface="Helvetica" panose="020B0604020202020204" pitchFamily="34" charset="0"/>
                <a:ea typeface="宋体" panose="02010600030101010101" pitchFamily="2" charset="-122"/>
              </a:rPr>
              <a:t>编号范围</a:t>
            </a:r>
            <a:endParaRPr lang="zh-CN" altLang="en-US" sz="2000" b="1">
              <a:solidFill>
                <a:srgbClr val="000000"/>
              </a:solidFill>
              <a:latin typeface="Helvetica" panose="020B0604020202020204" pitchFamily="34" charset="0"/>
              <a:ea typeface="宋体" panose="02010600030101010101" pitchFamily="2" charset="-122"/>
            </a:endParaRPr>
          </a:p>
        </p:txBody>
      </p:sp>
      <p:sp>
        <p:nvSpPr>
          <p:cNvPr id="324619" name="Rectangle 11">
            <a:extLst>
              <a:ext uri="{FF2B5EF4-FFF2-40B4-BE49-F238E27FC236}">
                <a16:creationId xmlns:a16="http://schemas.microsoft.com/office/drawing/2014/main" id="{1722BBA3-ACB7-400F-8AFF-6C0659864B17}"/>
              </a:ext>
            </a:extLst>
          </p:cNvPr>
          <p:cNvSpPr>
            <a:spLocks noChangeArrowheads="1"/>
          </p:cNvSpPr>
          <p:nvPr/>
        </p:nvSpPr>
        <p:spPr bwMode="auto">
          <a:xfrm>
            <a:off x="1646238" y="1828800"/>
            <a:ext cx="2309812"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lvl1pPr defTabSz="1028700">
              <a:defRPr sz="2400">
                <a:solidFill>
                  <a:schemeClr val="tx1"/>
                </a:solidFill>
                <a:latin typeface="Times" panose="02020603050405020304" pitchFamily="18" charset="0"/>
              </a:defRPr>
            </a:lvl1pPr>
            <a:lvl2pPr marL="514350" defTabSz="1028700">
              <a:defRPr sz="2400">
                <a:solidFill>
                  <a:schemeClr val="tx1"/>
                </a:solidFill>
                <a:latin typeface="Times" panose="02020603050405020304" pitchFamily="18" charset="0"/>
              </a:defRPr>
            </a:lvl2pPr>
            <a:lvl3pPr marL="1028700" defTabSz="1028700">
              <a:defRPr sz="2400">
                <a:solidFill>
                  <a:schemeClr val="tx1"/>
                </a:solidFill>
                <a:latin typeface="Times" panose="02020603050405020304" pitchFamily="18" charset="0"/>
              </a:defRPr>
            </a:lvl3pPr>
            <a:lvl4pPr marL="1543050" defTabSz="1028700">
              <a:defRPr sz="2400">
                <a:solidFill>
                  <a:schemeClr val="tx1"/>
                </a:solidFill>
                <a:latin typeface="Times" panose="02020603050405020304" pitchFamily="18" charset="0"/>
              </a:defRPr>
            </a:lvl4pPr>
            <a:lvl5pPr marL="2057400" defTabSz="1028700">
              <a:defRPr sz="2400">
                <a:solidFill>
                  <a:schemeClr val="tx1"/>
                </a:solidFill>
                <a:latin typeface="Times" panose="02020603050405020304" pitchFamily="18" charset="0"/>
              </a:defRPr>
            </a:lvl5pPr>
            <a:lvl6pPr marL="2514600" defTabSz="1028700" eaLnBrk="0" fontAlgn="base" hangingPunct="0">
              <a:spcBef>
                <a:spcPct val="0"/>
              </a:spcBef>
              <a:spcAft>
                <a:spcPct val="0"/>
              </a:spcAft>
              <a:defRPr sz="2400">
                <a:solidFill>
                  <a:schemeClr val="tx1"/>
                </a:solidFill>
                <a:latin typeface="Times" panose="02020603050405020304" pitchFamily="18" charset="0"/>
              </a:defRPr>
            </a:lvl6pPr>
            <a:lvl7pPr marL="2971800" defTabSz="1028700" eaLnBrk="0" fontAlgn="base" hangingPunct="0">
              <a:spcBef>
                <a:spcPct val="0"/>
              </a:spcBef>
              <a:spcAft>
                <a:spcPct val="0"/>
              </a:spcAft>
              <a:defRPr sz="2400">
                <a:solidFill>
                  <a:schemeClr val="tx1"/>
                </a:solidFill>
                <a:latin typeface="Times" panose="02020603050405020304" pitchFamily="18" charset="0"/>
              </a:defRPr>
            </a:lvl7pPr>
            <a:lvl8pPr marL="3429000" defTabSz="1028700" eaLnBrk="0" fontAlgn="base" hangingPunct="0">
              <a:spcBef>
                <a:spcPct val="0"/>
              </a:spcBef>
              <a:spcAft>
                <a:spcPct val="0"/>
              </a:spcAft>
              <a:defRPr sz="2400">
                <a:solidFill>
                  <a:schemeClr val="tx1"/>
                </a:solidFill>
                <a:latin typeface="Times" panose="02020603050405020304" pitchFamily="18" charset="0"/>
              </a:defRPr>
            </a:lvl8pPr>
            <a:lvl9pPr marL="3886200" defTabSz="1028700" eaLnBrk="0" fontAlgn="base" hangingPunct="0">
              <a:spcBef>
                <a:spcPct val="0"/>
              </a:spcBef>
              <a:spcAft>
                <a:spcPct val="0"/>
              </a:spcAft>
              <a:defRPr sz="2400">
                <a:solidFill>
                  <a:schemeClr val="tx1"/>
                </a:solidFill>
                <a:latin typeface="Times" panose="02020603050405020304" pitchFamily="18" charset="0"/>
              </a:defRPr>
            </a:lvl9pPr>
          </a:lstStyle>
          <a:p>
            <a:pPr>
              <a:lnSpc>
                <a:spcPts val="2363"/>
              </a:lnSpc>
            </a:pPr>
            <a:r>
              <a:rPr lang="zh-CN" altLang="en-US" sz="1800" b="1">
                <a:solidFill>
                  <a:srgbClr val="000000"/>
                </a:solidFill>
                <a:latin typeface="Helvetica" panose="020B0604020202020204" pitchFamily="34" charset="0"/>
                <a:ea typeface="宋体" panose="02010600030101010101" pitchFamily="2" charset="-122"/>
              </a:rPr>
              <a:t>访问列表类型</a:t>
            </a:r>
            <a:endParaRPr lang="zh-CN" altLang="en-US" sz="2000" b="1">
              <a:solidFill>
                <a:srgbClr val="000000"/>
              </a:solidFill>
              <a:latin typeface="Helvetica" panose="020B0604020202020204" pitchFamily="34" charset="0"/>
              <a:ea typeface="宋体" panose="02010600030101010101" pitchFamily="2" charset="-122"/>
            </a:endParaRPr>
          </a:p>
        </p:txBody>
      </p:sp>
      <p:sp>
        <p:nvSpPr>
          <p:cNvPr id="324614" name="Line 6">
            <a:extLst>
              <a:ext uri="{FF2B5EF4-FFF2-40B4-BE49-F238E27FC236}">
                <a16:creationId xmlns:a16="http://schemas.microsoft.com/office/drawing/2014/main" id="{C6036AB6-1006-40C6-8B48-F52B6481BB0C}"/>
              </a:ext>
            </a:extLst>
          </p:cNvPr>
          <p:cNvSpPr>
            <a:spLocks noChangeShapeType="1"/>
          </p:cNvSpPr>
          <p:nvPr/>
        </p:nvSpPr>
        <p:spPr bwMode="auto">
          <a:xfrm>
            <a:off x="4325938" y="1690688"/>
            <a:ext cx="7937" cy="29622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4622" name="Rectangle 14">
            <a:extLst>
              <a:ext uri="{FF2B5EF4-FFF2-40B4-BE49-F238E27FC236}">
                <a16:creationId xmlns:a16="http://schemas.microsoft.com/office/drawing/2014/main" id="{798F570E-3951-4728-8D99-07AAAC17C35E}"/>
              </a:ext>
            </a:extLst>
          </p:cNvPr>
          <p:cNvSpPr>
            <a:spLocks noChangeArrowheads="1"/>
          </p:cNvSpPr>
          <p:nvPr/>
        </p:nvSpPr>
        <p:spPr bwMode="auto">
          <a:xfrm>
            <a:off x="1692275" y="2371725"/>
            <a:ext cx="36195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1800" b="1">
                <a:solidFill>
                  <a:srgbClr val="000000"/>
                </a:solidFill>
                <a:latin typeface="Helvetica" panose="020B0604020202020204" pitchFamily="34" charset="0"/>
                <a:ea typeface="宋体" panose="02010600030101010101" pitchFamily="2" charset="-122"/>
              </a:rPr>
              <a:t>IP</a:t>
            </a:r>
            <a:r>
              <a:rPr lang="en-US" altLang="zh-CN" sz="2000" b="1">
                <a:solidFill>
                  <a:srgbClr val="000000"/>
                </a:solidFill>
                <a:latin typeface="Helvetica" panose="020B0604020202020204" pitchFamily="34" charset="0"/>
                <a:ea typeface="宋体" panose="02010600030101010101" pitchFamily="2" charset="-122"/>
              </a:rPr>
              <a:t> 	</a:t>
            </a:r>
          </a:p>
        </p:txBody>
      </p:sp>
      <p:sp>
        <p:nvSpPr>
          <p:cNvPr id="324623" name="Rectangle 15">
            <a:extLst>
              <a:ext uri="{FF2B5EF4-FFF2-40B4-BE49-F238E27FC236}">
                <a16:creationId xmlns:a16="http://schemas.microsoft.com/office/drawing/2014/main" id="{046F470C-9D32-4C49-9FDB-ABA46B4489E7}"/>
              </a:ext>
            </a:extLst>
          </p:cNvPr>
          <p:cNvSpPr>
            <a:spLocks noChangeArrowheads="1"/>
          </p:cNvSpPr>
          <p:nvPr/>
        </p:nvSpPr>
        <p:spPr bwMode="auto">
          <a:xfrm>
            <a:off x="4429125" y="2371725"/>
            <a:ext cx="3476625"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r>
              <a:rPr lang="zh-CN" altLang="en-US" sz="1800" b="1">
                <a:solidFill>
                  <a:srgbClr val="000000"/>
                </a:solidFill>
                <a:latin typeface="Helvetica" panose="020B0604020202020204" pitchFamily="34" charset="0"/>
                <a:ea typeface="宋体" panose="02010600030101010101" pitchFamily="2" charset="-122"/>
              </a:rPr>
              <a:t>1-99</a:t>
            </a:r>
            <a:endParaRPr lang="zh-CN" altLang="en-US" sz="2000" b="1">
              <a:solidFill>
                <a:srgbClr val="000000"/>
              </a:solidFill>
              <a:latin typeface="Helvetica" panose="020B0604020202020204" pitchFamily="34" charset="0"/>
              <a:ea typeface="宋体" panose="02010600030101010101" pitchFamily="2" charset="-122"/>
            </a:endParaRPr>
          </a:p>
        </p:txBody>
      </p:sp>
      <p:sp>
        <p:nvSpPr>
          <p:cNvPr id="324624" name="Rectangle 16">
            <a:extLst>
              <a:ext uri="{FF2B5EF4-FFF2-40B4-BE49-F238E27FC236}">
                <a16:creationId xmlns:a16="http://schemas.microsoft.com/office/drawing/2014/main" id="{6CEFD5F3-0252-40F3-821C-E9DB98456B26}"/>
              </a:ext>
            </a:extLst>
          </p:cNvPr>
          <p:cNvSpPr>
            <a:spLocks noChangeArrowheads="1"/>
          </p:cNvSpPr>
          <p:nvPr/>
        </p:nvSpPr>
        <p:spPr bwMode="auto">
          <a:xfrm>
            <a:off x="2911475" y="2352675"/>
            <a:ext cx="1196975"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lvl1pPr defTabSz="1028700">
              <a:defRPr sz="2400">
                <a:solidFill>
                  <a:schemeClr val="tx1"/>
                </a:solidFill>
                <a:latin typeface="Times" panose="02020603050405020304" pitchFamily="18" charset="0"/>
              </a:defRPr>
            </a:lvl1pPr>
            <a:lvl2pPr marL="514350" defTabSz="1028700">
              <a:defRPr sz="2400">
                <a:solidFill>
                  <a:schemeClr val="tx1"/>
                </a:solidFill>
                <a:latin typeface="Times" panose="02020603050405020304" pitchFamily="18" charset="0"/>
              </a:defRPr>
            </a:lvl2pPr>
            <a:lvl3pPr marL="1028700" defTabSz="1028700">
              <a:defRPr sz="2400">
                <a:solidFill>
                  <a:schemeClr val="tx1"/>
                </a:solidFill>
                <a:latin typeface="Times" panose="02020603050405020304" pitchFamily="18" charset="0"/>
              </a:defRPr>
            </a:lvl3pPr>
            <a:lvl4pPr marL="1543050" defTabSz="1028700">
              <a:defRPr sz="2400">
                <a:solidFill>
                  <a:schemeClr val="tx1"/>
                </a:solidFill>
                <a:latin typeface="Times" panose="02020603050405020304" pitchFamily="18" charset="0"/>
              </a:defRPr>
            </a:lvl4pPr>
            <a:lvl5pPr marL="2057400" defTabSz="1028700">
              <a:defRPr sz="2400">
                <a:solidFill>
                  <a:schemeClr val="tx1"/>
                </a:solidFill>
                <a:latin typeface="Times" panose="02020603050405020304" pitchFamily="18" charset="0"/>
              </a:defRPr>
            </a:lvl5pPr>
            <a:lvl6pPr marL="2514600" defTabSz="1028700" eaLnBrk="0" fontAlgn="base" hangingPunct="0">
              <a:spcBef>
                <a:spcPct val="0"/>
              </a:spcBef>
              <a:spcAft>
                <a:spcPct val="0"/>
              </a:spcAft>
              <a:defRPr sz="2400">
                <a:solidFill>
                  <a:schemeClr val="tx1"/>
                </a:solidFill>
                <a:latin typeface="Times" panose="02020603050405020304" pitchFamily="18" charset="0"/>
              </a:defRPr>
            </a:lvl6pPr>
            <a:lvl7pPr marL="2971800" defTabSz="1028700" eaLnBrk="0" fontAlgn="base" hangingPunct="0">
              <a:spcBef>
                <a:spcPct val="0"/>
              </a:spcBef>
              <a:spcAft>
                <a:spcPct val="0"/>
              </a:spcAft>
              <a:defRPr sz="2400">
                <a:solidFill>
                  <a:schemeClr val="tx1"/>
                </a:solidFill>
                <a:latin typeface="Times" panose="02020603050405020304" pitchFamily="18" charset="0"/>
              </a:defRPr>
            </a:lvl7pPr>
            <a:lvl8pPr marL="3429000" defTabSz="1028700" eaLnBrk="0" fontAlgn="base" hangingPunct="0">
              <a:spcBef>
                <a:spcPct val="0"/>
              </a:spcBef>
              <a:spcAft>
                <a:spcPct val="0"/>
              </a:spcAft>
              <a:defRPr sz="2400">
                <a:solidFill>
                  <a:schemeClr val="tx1"/>
                </a:solidFill>
                <a:latin typeface="Times" panose="02020603050405020304" pitchFamily="18" charset="0"/>
              </a:defRPr>
            </a:lvl8pPr>
            <a:lvl9pPr marL="3886200" defTabSz="1028700" eaLnBrk="0" fontAlgn="base" hangingPunct="0">
              <a:spcBef>
                <a:spcPct val="0"/>
              </a:spcBef>
              <a:spcAft>
                <a:spcPct val="0"/>
              </a:spcAft>
              <a:defRPr sz="2400">
                <a:solidFill>
                  <a:schemeClr val="tx1"/>
                </a:solidFill>
                <a:latin typeface="Times" panose="02020603050405020304" pitchFamily="18" charset="0"/>
              </a:defRPr>
            </a:lvl9pPr>
          </a:lstStyle>
          <a:p>
            <a:r>
              <a:rPr lang="en-US" altLang="zh-CN" sz="1800" b="1">
                <a:solidFill>
                  <a:srgbClr val="000000"/>
                </a:solidFill>
                <a:latin typeface="Helvetica" panose="020B0604020202020204" pitchFamily="34" charset="0"/>
                <a:ea typeface="宋体" panose="02010600030101010101" pitchFamily="2" charset="-122"/>
              </a:rPr>
              <a:t>Standard</a:t>
            </a:r>
          </a:p>
        </p:txBody>
      </p:sp>
      <p:sp>
        <p:nvSpPr>
          <p:cNvPr id="324625" name="Rectangle 17">
            <a:extLst>
              <a:ext uri="{FF2B5EF4-FFF2-40B4-BE49-F238E27FC236}">
                <a16:creationId xmlns:a16="http://schemas.microsoft.com/office/drawing/2014/main" id="{334406D0-8FBB-45EA-9F3C-049DF739444C}"/>
              </a:ext>
            </a:extLst>
          </p:cNvPr>
          <p:cNvSpPr>
            <a:spLocks noChangeArrowheads="1"/>
          </p:cNvSpPr>
          <p:nvPr/>
        </p:nvSpPr>
        <p:spPr bwMode="auto">
          <a:xfrm>
            <a:off x="342900" y="4813300"/>
            <a:ext cx="8531225"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153" tIns="41076" rIns="82153" bIns="41076"/>
          <a:lstStyle>
            <a:lvl1pPr defTabSz="915988">
              <a:lnSpc>
                <a:spcPct val="95000"/>
              </a:lnSpc>
              <a:spcBef>
                <a:spcPct val="30000"/>
              </a:spcBef>
              <a:buClr>
                <a:schemeClr val="accent2"/>
              </a:buClr>
              <a:buSzPct val="100000"/>
              <a:buFont typeface="Helvetica" panose="020B0604020202020204" pitchFamily="34" charset="0"/>
              <a:defRPr sz="32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9pPr>
          </a:lstStyle>
          <a:p>
            <a:pPr lvl="1"/>
            <a:r>
              <a:rPr lang="zh-CN" altLang="en-US" sz="1800">
                <a:ea typeface="宋体" panose="02010600030101010101" pitchFamily="2" charset="-122"/>
              </a:rPr>
              <a:t>标准访问列表 (1 </a:t>
            </a:r>
            <a:r>
              <a:rPr lang="en-US" altLang="zh-CN" sz="1800">
                <a:ea typeface="宋体" panose="02010600030101010101" pitchFamily="2" charset="-122"/>
              </a:rPr>
              <a:t>to 99) </a:t>
            </a:r>
            <a:r>
              <a:rPr lang="zh-CN" altLang="en-US" sz="1800">
                <a:ea typeface="宋体" panose="02010600030101010101" pitchFamily="2" charset="-122"/>
              </a:rPr>
              <a:t>检查</a:t>
            </a:r>
            <a:r>
              <a:rPr lang="en-US" altLang="zh-CN" sz="1800">
                <a:ea typeface="宋体" panose="02010600030101010101" pitchFamily="2" charset="-122"/>
              </a:rPr>
              <a:t> IP </a:t>
            </a:r>
            <a:r>
              <a:rPr lang="zh-CN" altLang="en-US" sz="1800">
                <a:ea typeface="宋体" panose="02010600030101010101" pitchFamily="2" charset="-122"/>
              </a:rPr>
              <a:t>数据包的源地址</a:t>
            </a:r>
            <a:endParaRPr lang="en-US" altLang="zh-CN" sz="1800">
              <a:ea typeface="宋体" panose="02010600030101010101" pitchFamily="2" charset="-122"/>
            </a:endParaRPr>
          </a:p>
          <a:p>
            <a:pPr lvl="1"/>
            <a:endParaRPr lang="zh-CN" altLang="en-US" sz="1800">
              <a:ea typeface="宋体" panose="0201060003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77" name="Rectangle 1041">
            <a:extLst>
              <a:ext uri="{FF2B5EF4-FFF2-40B4-BE49-F238E27FC236}">
                <a16:creationId xmlns:a16="http://schemas.microsoft.com/office/drawing/2014/main" id="{EEA058DB-971B-4D24-84E4-8C14C0C3EA61}"/>
              </a:ext>
            </a:extLst>
          </p:cNvPr>
          <p:cNvSpPr>
            <a:spLocks noChangeArrowheads="1"/>
          </p:cNvSpPr>
          <p:nvPr/>
        </p:nvSpPr>
        <p:spPr bwMode="auto">
          <a:xfrm>
            <a:off x="1331913" y="1682750"/>
            <a:ext cx="6891337" cy="2982913"/>
          </a:xfrm>
          <a:prstGeom prst="rect">
            <a:avLst/>
          </a:prstGeom>
          <a:solidFill>
            <a:srgbClr val="FFF0C2"/>
          </a:solidFill>
          <a:ln w="12700">
            <a:solidFill>
              <a:srgbClr val="0000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22578" name="Line 1042">
            <a:extLst>
              <a:ext uri="{FF2B5EF4-FFF2-40B4-BE49-F238E27FC236}">
                <a16:creationId xmlns:a16="http://schemas.microsoft.com/office/drawing/2014/main" id="{BA240684-7790-4C41-AAA5-A9D31B8EC7F4}"/>
              </a:ext>
            </a:extLst>
          </p:cNvPr>
          <p:cNvSpPr>
            <a:spLocks noChangeShapeType="1"/>
          </p:cNvSpPr>
          <p:nvPr/>
        </p:nvSpPr>
        <p:spPr bwMode="auto">
          <a:xfrm>
            <a:off x="1341438" y="3309938"/>
            <a:ext cx="68818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79" name="Rectangle 1043">
            <a:extLst>
              <a:ext uri="{FF2B5EF4-FFF2-40B4-BE49-F238E27FC236}">
                <a16:creationId xmlns:a16="http://schemas.microsoft.com/office/drawing/2014/main" id="{F829DC99-ADA5-4C3C-AF11-A8453339824E}"/>
              </a:ext>
            </a:extLst>
          </p:cNvPr>
          <p:cNvSpPr>
            <a:spLocks noChangeArrowheads="1"/>
          </p:cNvSpPr>
          <p:nvPr/>
        </p:nvSpPr>
        <p:spPr bwMode="auto">
          <a:xfrm>
            <a:off x="1331913" y="1684338"/>
            <a:ext cx="6891337" cy="622300"/>
          </a:xfrm>
          <a:prstGeom prst="rect">
            <a:avLst/>
          </a:prstGeom>
          <a:solidFill>
            <a:srgbClr val="FFE59B"/>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80" name="Line 1044">
            <a:extLst>
              <a:ext uri="{FF2B5EF4-FFF2-40B4-BE49-F238E27FC236}">
                <a16:creationId xmlns:a16="http://schemas.microsoft.com/office/drawing/2014/main" id="{62B9873B-9ADE-4832-BD99-9D7C742AC971}"/>
              </a:ext>
            </a:extLst>
          </p:cNvPr>
          <p:cNvSpPr>
            <a:spLocks noChangeShapeType="1"/>
          </p:cNvSpPr>
          <p:nvPr/>
        </p:nvSpPr>
        <p:spPr bwMode="auto">
          <a:xfrm>
            <a:off x="4325938" y="1690688"/>
            <a:ext cx="7937" cy="29622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567" name="Rectangle 1031">
            <a:extLst>
              <a:ext uri="{FF2B5EF4-FFF2-40B4-BE49-F238E27FC236}">
                <a16:creationId xmlns:a16="http://schemas.microsoft.com/office/drawing/2014/main" id="{D80706A9-7A24-464A-B2C8-DA924745DF98}"/>
              </a:ext>
            </a:extLst>
          </p:cNvPr>
          <p:cNvSpPr>
            <a:spLocks noChangeArrowheads="1"/>
          </p:cNvSpPr>
          <p:nvPr/>
        </p:nvSpPr>
        <p:spPr bwMode="auto">
          <a:xfrm>
            <a:off x="4340225" y="1844675"/>
            <a:ext cx="351472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1800" b="1">
                <a:solidFill>
                  <a:srgbClr val="000000"/>
                </a:solidFill>
                <a:latin typeface="Helvetica" panose="020B0604020202020204" pitchFamily="34" charset="0"/>
                <a:ea typeface="宋体" panose="02010600030101010101" pitchFamily="2" charset="-122"/>
              </a:rPr>
              <a:t>编号范围</a:t>
            </a:r>
          </a:p>
        </p:txBody>
      </p:sp>
      <p:sp>
        <p:nvSpPr>
          <p:cNvPr id="322573" name="Rectangle 1037">
            <a:extLst>
              <a:ext uri="{FF2B5EF4-FFF2-40B4-BE49-F238E27FC236}">
                <a16:creationId xmlns:a16="http://schemas.microsoft.com/office/drawing/2014/main" id="{808036A5-8443-4640-9CFC-0B8BEE3043DC}"/>
              </a:ext>
            </a:extLst>
          </p:cNvPr>
          <p:cNvSpPr>
            <a:spLocks noChangeArrowheads="1"/>
          </p:cNvSpPr>
          <p:nvPr/>
        </p:nvSpPr>
        <p:spPr bwMode="auto">
          <a:xfrm>
            <a:off x="1646238" y="1828800"/>
            <a:ext cx="2309812"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lvl1pPr defTabSz="1028700">
              <a:defRPr sz="2400">
                <a:solidFill>
                  <a:schemeClr val="tx1"/>
                </a:solidFill>
                <a:latin typeface="Times" panose="02020603050405020304" pitchFamily="18" charset="0"/>
              </a:defRPr>
            </a:lvl1pPr>
            <a:lvl2pPr marL="514350" defTabSz="1028700">
              <a:defRPr sz="2400">
                <a:solidFill>
                  <a:schemeClr val="tx1"/>
                </a:solidFill>
                <a:latin typeface="Times" panose="02020603050405020304" pitchFamily="18" charset="0"/>
              </a:defRPr>
            </a:lvl2pPr>
            <a:lvl3pPr marL="1028700" defTabSz="1028700">
              <a:defRPr sz="2400">
                <a:solidFill>
                  <a:schemeClr val="tx1"/>
                </a:solidFill>
                <a:latin typeface="Times" panose="02020603050405020304" pitchFamily="18" charset="0"/>
              </a:defRPr>
            </a:lvl3pPr>
            <a:lvl4pPr marL="1543050" defTabSz="1028700">
              <a:defRPr sz="2400">
                <a:solidFill>
                  <a:schemeClr val="tx1"/>
                </a:solidFill>
                <a:latin typeface="Times" panose="02020603050405020304" pitchFamily="18" charset="0"/>
              </a:defRPr>
            </a:lvl4pPr>
            <a:lvl5pPr marL="2057400" defTabSz="1028700">
              <a:defRPr sz="2400">
                <a:solidFill>
                  <a:schemeClr val="tx1"/>
                </a:solidFill>
                <a:latin typeface="Times" panose="02020603050405020304" pitchFamily="18" charset="0"/>
              </a:defRPr>
            </a:lvl5pPr>
            <a:lvl6pPr marL="2514600" defTabSz="1028700" eaLnBrk="0" fontAlgn="base" hangingPunct="0">
              <a:spcBef>
                <a:spcPct val="0"/>
              </a:spcBef>
              <a:spcAft>
                <a:spcPct val="0"/>
              </a:spcAft>
              <a:defRPr sz="2400">
                <a:solidFill>
                  <a:schemeClr val="tx1"/>
                </a:solidFill>
                <a:latin typeface="Times" panose="02020603050405020304" pitchFamily="18" charset="0"/>
              </a:defRPr>
            </a:lvl6pPr>
            <a:lvl7pPr marL="2971800" defTabSz="1028700" eaLnBrk="0" fontAlgn="base" hangingPunct="0">
              <a:spcBef>
                <a:spcPct val="0"/>
              </a:spcBef>
              <a:spcAft>
                <a:spcPct val="0"/>
              </a:spcAft>
              <a:defRPr sz="2400">
                <a:solidFill>
                  <a:schemeClr val="tx1"/>
                </a:solidFill>
                <a:latin typeface="Times" panose="02020603050405020304" pitchFamily="18" charset="0"/>
              </a:defRPr>
            </a:lvl7pPr>
            <a:lvl8pPr marL="3429000" defTabSz="1028700" eaLnBrk="0" fontAlgn="base" hangingPunct="0">
              <a:spcBef>
                <a:spcPct val="0"/>
              </a:spcBef>
              <a:spcAft>
                <a:spcPct val="0"/>
              </a:spcAft>
              <a:defRPr sz="2400">
                <a:solidFill>
                  <a:schemeClr val="tx1"/>
                </a:solidFill>
                <a:latin typeface="Times" panose="02020603050405020304" pitchFamily="18" charset="0"/>
              </a:defRPr>
            </a:lvl8pPr>
            <a:lvl9pPr marL="3886200" defTabSz="1028700" eaLnBrk="0" fontAlgn="base" hangingPunct="0">
              <a:spcBef>
                <a:spcPct val="0"/>
              </a:spcBef>
              <a:spcAft>
                <a:spcPct val="0"/>
              </a:spcAft>
              <a:defRPr sz="2400">
                <a:solidFill>
                  <a:schemeClr val="tx1"/>
                </a:solidFill>
                <a:latin typeface="Times" panose="02020603050405020304" pitchFamily="18" charset="0"/>
              </a:defRPr>
            </a:lvl9pPr>
          </a:lstStyle>
          <a:p>
            <a:pPr>
              <a:lnSpc>
                <a:spcPts val="2363"/>
              </a:lnSpc>
            </a:pPr>
            <a:r>
              <a:rPr lang="zh-CN" altLang="en-US" sz="1800" b="1">
                <a:solidFill>
                  <a:srgbClr val="000000"/>
                </a:solidFill>
                <a:latin typeface="Helvetica" panose="020B0604020202020204" pitchFamily="34" charset="0"/>
                <a:ea typeface="宋体" panose="02010600030101010101" pitchFamily="2" charset="-122"/>
              </a:rPr>
              <a:t>访问列表类型</a:t>
            </a:r>
          </a:p>
        </p:txBody>
      </p:sp>
      <p:sp>
        <p:nvSpPr>
          <p:cNvPr id="322575" name="Rectangle 1039">
            <a:extLst>
              <a:ext uri="{FF2B5EF4-FFF2-40B4-BE49-F238E27FC236}">
                <a16:creationId xmlns:a16="http://schemas.microsoft.com/office/drawing/2014/main" id="{F569B9FF-F35F-42F6-BF2C-7B3F9D07C2AC}"/>
              </a:ext>
            </a:extLst>
          </p:cNvPr>
          <p:cNvSpPr>
            <a:spLocks noGrp="1" noChangeArrowheads="1"/>
          </p:cNvSpPr>
          <p:nvPr>
            <p:ph type="title"/>
          </p:nvPr>
        </p:nvSpPr>
        <p:spPr/>
        <p:txBody>
          <a:bodyPr/>
          <a:lstStyle/>
          <a:p>
            <a:r>
              <a:rPr lang="zh-CN" altLang="en-US">
                <a:ea typeface="宋体" panose="02010600030101010101" pitchFamily="2" charset="-122"/>
              </a:rPr>
              <a:t>如何识别访问列表号</a:t>
            </a:r>
            <a:endParaRPr lang="en-US" altLang="zh-CN">
              <a:ea typeface="宋体" panose="02010600030101010101" pitchFamily="2" charset="-122"/>
            </a:endParaRPr>
          </a:p>
        </p:txBody>
      </p:sp>
      <p:sp>
        <p:nvSpPr>
          <p:cNvPr id="322581" name="Rectangle 1045">
            <a:extLst>
              <a:ext uri="{FF2B5EF4-FFF2-40B4-BE49-F238E27FC236}">
                <a16:creationId xmlns:a16="http://schemas.microsoft.com/office/drawing/2014/main" id="{310452CA-6809-406F-9DC1-363A4CD04D25}"/>
              </a:ext>
            </a:extLst>
          </p:cNvPr>
          <p:cNvSpPr>
            <a:spLocks noChangeArrowheads="1"/>
          </p:cNvSpPr>
          <p:nvPr/>
        </p:nvSpPr>
        <p:spPr bwMode="auto">
          <a:xfrm>
            <a:off x="1692275" y="2371725"/>
            <a:ext cx="36195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1800" b="1">
                <a:solidFill>
                  <a:srgbClr val="000000"/>
                </a:solidFill>
                <a:latin typeface="Helvetica" panose="020B0604020202020204" pitchFamily="34" charset="0"/>
                <a:ea typeface="宋体" panose="02010600030101010101" pitchFamily="2" charset="-122"/>
              </a:rPr>
              <a:t>IP</a:t>
            </a:r>
            <a:r>
              <a:rPr lang="en-US" altLang="zh-CN" sz="2000" b="1">
                <a:solidFill>
                  <a:srgbClr val="000000"/>
                </a:solidFill>
                <a:latin typeface="Helvetica" panose="020B0604020202020204" pitchFamily="34" charset="0"/>
                <a:ea typeface="宋体" panose="02010600030101010101" pitchFamily="2" charset="-122"/>
              </a:rPr>
              <a:t> 	</a:t>
            </a:r>
          </a:p>
        </p:txBody>
      </p:sp>
      <p:sp>
        <p:nvSpPr>
          <p:cNvPr id="322582" name="Rectangle 1046">
            <a:extLst>
              <a:ext uri="{FF2B5EF4-FFF2-40B4-BE49-F238E27FC236}">
                <a16:creationId xmlns:a16="http://schemas.microsoft.com/office/drawing/2014/main" id="{3D4A7F3D-2A19-4C26-8725-244D4461049D}"/>
              </a:ext>
            </a:extLst>
          </p:cNvPr>
          <p:cNvSpPr>
            <a:spLocks noChangeArrowheads="1"/>
          </p:cNvSpPr>
          <p:nvPr/>
        </p:nvSpPr>
        <p:spPr bwMode="auto">
          <a:xfrm>
            <a:off x="4429125" y="2371725"/>
            <a:ext cx="3476625"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r>
              <a:rPr lang="zh-CN" altLang="en-US" sz="1800" b="1">
                <a:solidFill>
                  <a:srgbClr val="000000"/>
                </a:solidFill>
                <a:latin typeface="Helvetica" panose="020B0604020202020204" pitchFamily="34" charset="0"/>
                <a:ea typeface="宋体" panose="02010600030101010101" pitchFamily="2" charset="-122"/>
              </a:rPr>
              <a:t>1-99</a:t>
            </a:r>
          </a:p>
          <a:p>
            <a:r>
              <a:rPr lang="zh-CN" altLang="en-US" sz="1800" b="1">
                <a:solidFill>
                  <a:srgbClr val="000000"/>
                </a:solidFill>
                <a:latin typeface="Helvetica" panose="020B0604020202020204" pitchFamily="34" charset="0"/>
                <a:ea typeface="宋体" panose="02010600030101010101" pitchFamily="2" charset="-122"/>
              </a:rPr>
              <a:t>100-199</a:t>
            </a:r>
            <a:endParaRPr lang="zh-CN" altLang="en-US" sz="2000" b="1">
              <a:solidFill>
                <a:srgbClr val="000000"/>
              </a:solidFill>
              <a:latin typeface="Helvetica" panose="020B0604020202020204" pitchFamily="34" charset="0"/>
              <a:ea typeface="宋体" panose="02010600030101010101" pitchFamily="2" charset="-122"/>
            </a:endParaRPr>
          </a:p>
        </p:txBody>
      </p:sp>
      <p:sp>
        <p:nvSpPr>
          <p:cNvPr id="322583" name="Rectangle 1047">
            <a:extLst>
              <a:ext uri="{FF2B5EF4-FFF2-40B4-BE49-F238E27FC236}">
                <a16:creationId xmlns:a16="http://schemas.microsoft.com/office/drawing/2014/main" id="{D0B44BA7-80EA-4AF9-B4CB-A6C36FC25B9C}"/>
              </a:ext>
            </a:extLst>
          </p:cNvPr>
          <p:cNvSpPr>
            <a:spLocks noChangeArrowheads="1"/>
          </p:cNvSpPr>
          <p:nvPr/>
        </p:nvSpPr>
        <p:spPr bwMode="auto">
          <a:xfrm>
            <a:off x="2911475" y="2352675"/>
            <a:ext cx="1235075"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584" tIns="51793" rIns="103584" bIns="51793">
            <a:spAutoFit/>
          </a:bodyPr>
          <a:lstStyle>
            <a:lvl1pPr defTabSz="1028700">
              <a:defRPr sz="2400">
                <a:solidFill>
                  <a:schemeClr val="tx1"/>
                </a:solidFill>
                <a:latin typeface="Times" panose="02020603050405020304" pitchFamily="18" charset="0"/>
              </a:defRPr>
            </a:lvl1pPr>
            <a:lvl2pPr marL="514350" defTabSz="1028700">
              <a:defRPr sz="2400">
                <a:solidFill>
                  <a:schemeClr val="tx1"/>
                </a:solidFill>
                <a:latin typeface="Times" panose="02020603050405020304" pitchFamily="18" charset="0"/>
              </a:defRPr>
            </a:lvl2pPr>
            <a:lvl3pPr marL="1028700" defTabSz="1028700">
              <a:defRPr sz="2400">
                <a:solidFill>
                  <a:schemeClr val="tx1"/>
                </a:solidFill>
                <a:latin typeface="Times" panose="02020603050405020304" pitchFamily="18" charset="0"/>
              </a:defRPr>
            </a:lvl3pPr>
            <a:lvl4pPr marL="1543050" defTabSz="1028700">
              <a:defRPr sz="2400">
                <a:solidFill>
                  <a:schemeClr val="tx1"/>
                </a:solidFill>
                <a:latin typeface="Times" panose="02020603050405020304" pitchFamily="18" charset="0"/>
              </a:defRPr>
            </a:lvl4pPr>
            <a:lvl5pPr marL="2057400" defTabSz="1028700">
              <a:defRPr sz="2400">
                <a:solidFill>
                  <a:schemeClr val="tx1"/>
                </a:solidFill>
                <a:latin typeface="Times" panose="02020603050405020304" pitchFamily="18" charset="0"/>
              </a:defRPr>
            </a:lvl5pPr>
            <a:lvl6pPr marL="2514600" defTabSz="1028700" eaLnBrk="0" fontAlgn="base" hangingPunct="0">
              <a:spcBef>
                <a:spcPct val="0"/>
              </a:spcBef>
              <a:spcAft>
                <a:spcPct val="0"/>
              </a:spcAft>
              <a:defRPr sz="2400">
                <a:solidFill>
                  <a:schemeClr val="tx1"/>
                </a:solidFill>
                <a:latin typeface="Times" panose="02020603050405020304" pitchFamily="18" charset="0"/>
              </a:defRPr>
            </a:lvl6pPr>
            <a:lvl7pPr marL="2971800" defTabSz="1028700" eaLnBrk="0" fontAlgn="base" hangingPunct="0">
              <a:spcBef>
                <a:spcPct val="0"/>
              </a:spcBef>
              <a:spcAft>
                <a:spcPct val="0"/>
              </a:spcAft>
              <a:defRPr sz="2400">
                <a:solidFill>
                  <a:schemeClr val="tx1"/>
                </a:solidFill>
                <a:latin typeface="Times" panose="02020603050405020304" pitchFamily="18" charset="0"/>
              </a:defRPr>
            </a:lvl7pPr>
            <a:lvl8pPr marL="3429000" defTabSz="1028700" eaLnBrk="0" fontAlgn="base" hangingPunct="0">
              <a:spcBef>
                <a:spcPct val="0"/>
              </a:spcBef>
              <a:spcAft>
                <a:spcPct val="0"/>
              </a:spcAft>
              <a:defRPr sz="2400">
                <a:solidFill>
                  <a:schemeClr val="tx1"/>
                </a:solidFill>
                <a:latin typeface="Times" panose="02020603050405020304" pitchFamily="18" charset="0"/>
              </a:defRPr>
            </a:lvl8pPr>
            <a:lvl9pPr marL="3886200" defTabSz="1028700" eaLnBrk="0" fontAlgn="base" hangingPunct="0">
              <a:spcBef>
                <a:spcPct val="0"/>
              </a:spcBef>
              <a:spcAft>
                <a:spcPct val="0"/>
              </a:spcAft>
              <a:defRPr sz="2400">
                <a:solidFill>
                  <a:schemeClr val="tx1"/>
                </a:solidFill>
                <a:latin typeface="Times" panose="02020603050405020304" pitchFamily="18" charset="0"/>
              </a:defRPr>
            </a:lvl9pPr>
          </a:lstStyle>
          <a:p>
            <a:r>
              <a:rPr lang="en-US" altLang="zh-CN" sz="1800" b="1">
                <a:solidFill>
                  <a:srgbClr val="000000"/>
                </a:solidFill>
                <a:latin typeface="Helvetica" panose="020B0604020202020204" pitchFamily="34" charset="0"/>
                <a:ea typeface="宋体" panose="02010600030101010101" pitchFamily="2" charset="-122"/>
              </a:rPr>
              <a:t>Standard</a:t>
            </a:r>
          </a:p>
          <a:p>
            <a:r>
              <a:rPr lang="en-US" altLang="zh-CN" sz="1800" b="1">
                <a:solidFill>
                  <a:srgbClr val="000000"/>
                </a:solidFill>
                <a:latin typeface="Helvetica" panose="020B0604020202020204" pitchFamily="34" charset="0"/>
                <a:ea typeface="宋体" panose="02010600030101010101" pitchFamily="2" charset="-122"/>
              </a:rPr>
              <a:t>Extended</a:t>
            </a:r>
          </a:p>
        </p:txBody>
      </p:sp>
      <p:sp>
        <p:nvSpPr>
          <p:cNvPr id="322584" name="Rectangle 1048">
            <a:extLst>
              <a:ext uri="{FF2B5EF4-FFF2-40B4-BE49-F238E27FC236}">
                <a16:creationId xmlns:a16="http://schemas.microsoft.com/office/drawing/2014/main" id="{18F0ADB9-5F5C-4FEC-B2DE-9DE6251E27EC}"/>
              </a:ext>
            </a:extLst>
          </p:cNvPr>
          <p:cNvSpPr>
            <a:spLocks noChangeArrowheads="1"/>
          </p:cNvSpPr>
          <p:nvPr/>
        </p:nvSpPr>
        <p:spPr bwMode="auto">
          <a:xfrm>
            <a:off x="342900" y="4813300"/>
            <a:ext cx="8531225"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153" tIns="41076" rIns="82153" bIns="41076"/>
          <a:lstStyle>
            <a:lvl1pPr defTabSz="915988">
              <a:lnSpc>
                <a:spcPct val="95000"/>
              </a:lnSpc>
              <a:spcBef>
                <a:spcPct val="30000"/>
              </a:spcBef>
              <a:buClr>
                <a:schemeClr val="accent2"/>
              </a:buClr>
              <a:buSzPct val="100000"/>
              <a:buFont typeface="Helvetica" panose="020B0604020202020204" pitchFamily="34" charset="0"/>
              <a:defRPr sz="32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9pPr>
          </a:lstStyle>
          <a:p>
            <a:pPr lvl="1"/>
            <a:r>
              <a:rPr lang="zh-CN" altLang="en-US" sz="1800">
                <a:ea typeface="宋体" panose="02010600030101010101" pitchFamily="2" charset="-122"/>
              </a:rPr>
              <a:t>标准访问列表 (1 </a:t>
            </a:r>
            <a:r>
              <a:rPr lang="en-US" altLang="zh-CN" sz="1800">
                <a:ea typeface="宋体" panose="02010600030101010101" pitchFamily="2" charset="-122"/>
              </a:rPr>
              <a:t>to 99) </a:t>
            </a:r>
            <a:r>
              <a:rPr lang="zh-CN" altLang="en-US" sz="1800">
                <a:ea typeface="宋体" panose="02010600030101010101" pitchFamily="2" charset="-122"/>
              </a:rPr>
              <a:t>检查</a:t>
            </a:r>
            <a:r>
              <a:rPr lang="en-US" altLang="zh-CN" sz="1800">
                <a:ea typeface="宋体" panose="02010600030101010101" pitchFamily="2" charset="-122"/>
              </a:rPr>
              <a:t> IP </a:t>
            </a:r>
            <a:r>
              <a:rPr lang="zh-CN" altLang="en-US" sz="1800">
                <a:ea typeface="宋体" panose="02010600030101010101" pitchFamily="2" charset="-122"/>
              </a:rPr>
              <a:t>数据包的源地址</a:t>
            </a:r>
            <a:endParaRPr lang="en-US" altLang="zh-CN" sz="1800">
              <a:ea typeface="宋体" panose="02010600030101010101" pitchFamily="2" charset="-122"/>
            </a:endParaRPr>
          </a:p>
          <a:p>
            <a:pPr lvl="1"/>
            <a:r>
              <a:rPr lang="zh-CN" altLang="en-US" sz="1800">
                <a:ea typeface="宋体" panose="02010600030101010101" pitchFamily="2" charset="-122"/>
              </a:rPr>
              <a:t>扩展访问列表</a:t>
            </a:r>
            <a:r>
              <a:rPr lang="en-US" altLang="zh-CN" sz="1800">
                <a:ea typeface="宋体" panose="02010600030101010101" pitchFamily="2" charset="-122"/>
              </a:rPr>
              <a:t> (100 to 199) </a:t>
            </a:r>
            <a:r>
              <a:rPr lang="zh-CN" altLang="en-US" sz="1800">
                <a:ea typeface="宋体" panose="02010600030101010101" pitchFamily="2" charset="-122"/>
              </a:rPr>
              <a:t>检查源地址和目的地址、具体的</a:t>
            </a:r>
            <a:r>
              <a:rPr lang="en-US" altLang="zh-CN" sz="1800">
                <a:ea typeface="宋体" panose="02010600030101010101" pitchFamily="2" charset="-122"/>
              </a:rPr>
              <a:t> TCP/IP </a:t>
            </a:r>
            <a:r>
              <a:rPr lang="zh-CN" altLang="en-US" sz="1800">
                <a:ea typeface="宋体" panose="02010600030101010101" pitchFamily="2" charset="-122"/>
              </a:rPr>
              <a:t>协议和目的端口</a:t>
            </a:r>
            <a:endParaRPr lang="en-US" altLang="zh-CN" sz="1800">
              <a:ea typeface="宋体" panose="02010600030101010101" pitchFamily="2" charset="-122"/>
            </a:endParaRPr>
          </a:p>
          <a:p>
            <a:pPr lvl="1"/>
            <a:endParaRPr lang="zh-CN" altLang="en-US" sz="1800">
              <a:ea typeface="宋体"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29" name="Rectangle 17">
            <a:extLst>
              <a:ext uri="{FF2B5EF4-FFF2-40B4-BE49-F238E27FC236}">
                <a16:creationId xmlns:a16="http://schemas.microsoft.com/office/drawing/2014/main" id="{7C5F6611-73D0-46F2-B8FC-043EA8508D45}"/>
              </a:ext>
            </a:extLst>
          </p:cNvPr>
          <p:cNvSpPr>
            <a:spLocks noChangeArrowheads="1"/>
          </p:cNvSpPr>
          <p:nvPr/>
        </p:nvSpPr>
        <p:spPr bwMode="auto">
          <a:xfrm>
            <a:off x="1827213" y="1682750"/>
            <a:ext cx="6396037" cy="2982913"/>
          </a:xfrm>
          <a:prstGeom prst="rect">
            <a:avLst/>
          </a:prstGeom>
          <a:solidFill>
            <a:srgbClr val="FFF0C2"/>
          </a:solidFill>
          <a:ln w="12700">
            <a:solidFill>
              <a:srgbClr val="0000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20530" name="Line 18">
            <a:extLst>
              <a:ext uri="{FF2B5EF4-FFF2-40B4-BE49-F238E27FC236}">
                <a16:creationId xmlns:a16="http://schemas.microsoft.com/office/drawing/2014/main" id="{02F0E381-9E70-4434-8670-A290B564C20C}"/>
              </a:ext>
            </a:extLst>
          </p:cNvPr>
          <p:cNvSpPr>
            <a:spLocks noChangeShapeType="1"/>
          </p:cNvSpPr>
          <p:nvPr/>
        </p:nvSpPr>
        <p:spPr bwMode="auto">
          <a:xfrm>
            <a:off x="1855788" y="3309938"/>
            <a:ext cx="636746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31" name="Rectangle 19">
            <a:extLst>
              <a:ext uri="{FF2B5EF4-FFF2-40B4-BE49-F238E27FC236}">
                <a16:creationId xmlns:a16="http://schemas.microsoft.com/office/drawing/2014/main" id="{F204AED2-A44A-4C1B-AB4B-DD3868137971}"/>
              </a:ext>
            </a:extLst>
          </p:cNvPr>
          <p:cNvSpPr>
            <a:spLocks noChangeArrowheads="1"/>
          </p:cNvSpPr>
          <p:nvPr/>
        </p:nvSpPr>
        <p:spPr bwMode="auto">
          <a:xfrm>
            <a:off x="1827213" y="1684338"/>
            <a:ext cx="6396037" cy="622300"/>
          </a:xfrm>
          <a:prstGeom prst="rect">
            <a:avLst/>
          </a:prstGeom>
          <a:solidFill>
            <a:srgbClr val="FFE59B"/>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32" name="Line 20">
            <a:extLst>
              <a:ext uri="{FF2B5EF4-FFF2-40B4-BE49-F238E27FC236}">
                <a16:creationId xmlns:a16="http://schemas.microsoft.com/office/drawing/2014/main" id="{4310A0FC-F6C1-4E32-BB23-010BDB559B34}"/>
              </a:ext>
            </a:extLst>
          </p:cNvPr>
          <p:cNvSpPr>
            <a:spLocks noChangeShapeType="1"/>
          </p:cNvSpPr>
          <p:nvPr/>
        </p:nvSpPr>
        <p:spPr bwMode="auto">
          <a:xfrm>
            <a:off x="4325938" y="1690688"/>
            <a:ext cx="7937" cy="2962275"/>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19" name="Rectangle 7">
            <a:extLst>
              <a:ext uri="{FF2B5EF4-FFF2-40B4-BE49-F238E27FC236}">
                <a16:creationId xmlns:a16="http://schemas.microsoft.com/office/drawing/2014/main" id="{8E5F1433-4834-4579-AD9E-41002C22B693}"/>
              </a:ext>
            </a:extLst>
          </p:cNvPr>
          <p:cNvSpPr>
            <a:spLocks noChangeArrowheads="1"/>
          </p:cNvSpPr>
          <p:nvPr/>
        </p:nvSpPr>
        <p:spPr bwMode="auto">
          <a:xfrm>
            <a:off x="4340225" y="1844675"/>
            <a:ext cx="351472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1800" b="1">
                <a:solidFill>
                  <a:srgbClr val="000000"/>
                </a:solidFill>
                <a:latin typeface="Helvetica" panose="020B0604020202020204" pitchFamily="34" charset="0"/>
                <a:ea typeface="宋体" panose="02010600030101010101" pitchFamily="2" charset="-122"/>
              </a:rPr>
              <a:t>编号范围</a:t>
            </a:r>
          </a:p>
        </p:txBody>
      </p:sp>
      <p:sp>
        <p:nvSpPr>
          <p:cNvPr id="320521" name="Rectangle 9">
            <a:extLst>
              <a:ext uri="{FF2B5EF4-FFF2-40B4-BE49-F238E27FC236}">
                <a16:creationId xmlns:a16="http://schemas.microsoft.com/office/drawing/2014/main" id="{58E715EF-A73F-4E6A-820B-5972E2E82D10}"/>
              </a:ext>
            </a:extLst>
          </p:cNvPr>
          <p:cNvSpPr>
            <a:spLocks noChangeArrowheads="1"/>
          </p:cNvSpPr>
          <p:nvPr/>
        </p:nvSpPr>
        <p:spPr bwMode="auto">
          <a:xfrm>
            <a:off x="4429125" y="2371725"/>
            <a:ext cx="3476625"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r>
              <a:rPr lang="zh-CN" altLang="en-US" sz="1800" b="1">
                <a:solidFill>
                  <a:srgbClr val="000000"/>
                </a:solidFill>
                <a:latin typeface="Helvetica" panose="020B0604020202020204" pitchFamily="34" charset="0"/>
                <a:ea typeface="宋体" panose="02010600030101010101" pitchFamily="2" charset="-122"/>
              </a:rPr>
              <a:t>1-99   </a:t>
            </a:r>
            <a:r>
              <a:rPr lang="en-US" altLang="zh-CN" sz="1800" b="1">
                <a:solidFill>
                  <a:srgbClr val="000000"/>
                </a:solidFill>
                <a:latin typeface="Helvetica" panose="020B0604020202020204" pitchFamily="34" charset="0"/>
                <a:ea typeface="宋体" panose="02010600030101010101" pitchFamily="2" charset="-122"/>
              </a:rPr>
              <a:t>1300-1999</a:t>
            </a:r>
          </a:p>
          <a:p>
            <a:endParaRPr lang="en-US" altLang="zh-CN" sz="1800" b="1">
              <a:solidFill>
                <a:srgbClr val="000000"/>
              </a:solidFill>
              <a:latin typeface="Helvetica" panose="020B0604020202020204" pitchFamily="34" charset="0"/>
              <a:ea typeface="宋体" panose="02010600030101010101" pitchFamily="2" charset="-122"/>
            </a:endParaRPr>
          </a:p>
          <a:p>
            <a:r>
              <a:rPr lang="en-US" altLang="zh-CN" sz="1800" b="1">
                <a:solidFill>
                  <a:srgbClr val="000000"/>
                </a:solidFill>
                <a:latin typeface="Helvetica" panose="020B0604020202020204" pitchFamily="34" charset="0"/>
                <a:ea typeface="宋体" panose="02010600030101010101" pitchFamily="2" charset="-122"/>
              </a:rPr>
              <a:t>Name (Cisco IOS 11.2 and later)</a:t>
            </a:r>
            <a:endParaRPr lang="en-US" altLang="zh-CN" sz="2000" b="1">
              <a:solidFill>
                <a:srgbClr val="000000"/>
              </a:solidFill>
              <a:latin typeface="Helvetica" panose="020B0604020202020204" pitchFamily="34" charset="0"/>
              <a:ea typeface="宋体" panose="02010600030101010101" pitchFamily="2" charset="-122"/>
            </a:endParaRPr>
          </a:p>
        </p:txBody>
      </p:sp>
      <p:sp>
        <p:nvSpPr>
          <p:cNvPr id="320522" name="Rectangle 10">
            <a:extLst>
              <a:ext uri="{FF2B5EF4-FFF2-40B4-BE49-F238E27FC236}">
                <a16:creationId xmlns:a16="http://schemas.microsoft.com/office/drawing/2014/main" id="{499C9C60-23E4-417A-8F0D-AD7A980D1C3B}"/>
              </a:ext>
            </a:extLst>
          </p:cNvPr>
          <p:cNvSpPr>
            <a:spLocks noChangeArrowheads="1"/>
          </p:cNvSpPr>
          <p:nvPr/>
        </p:nvSpPr>
        <p:spPr bwMode="auto">
          <a:xfrm>
            <a:off x="4314825" y="3454400"/>
            <a:ext cx="3806825"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lvl1pPr defTabSz="1028700">
              <a:defRPr sz="2400">
                <a:solidFill>
                  <a:schemeClr val="tx1"/>
                </a:solidFill>
                <a:latin typeface="Times" panose="02020603050405020304" pitchFamily="18" charset="0"/>
              </a:defRPr>
            </a:lvl1pPr>
            <a:lvl2pPr marL="514350" defTabSz="1028700">
              <a:defRPr sz="2400">
                <a:solidFill>
                  <a:schemeClr val="tx1"/>
                </a:solidFill>
                <a:latin typeface="Times" panose="02020603050405020304" pitchFamily="18" charset="0"/>
              </a:defRPr>
            </a:lvl2pPr>
            <a:lvl3pPr marL="1028700" defTabSz="1028700">
              <a:defRPr sz="2400">
                <a:solidFill>
                  <a:schemeClr val="tx1"/>
                </a:solidFill>
                <a:latin typeface="Times" panose="02020603050405020304" pitchFamily="18" charset="0"/>
              </a:defRPr>
            </a:lvl3pPr>
            <a:lvl4pPr marL="1543050" defTabSz="1028700">
              <a:defRPr sz="2400">
                <a:solidFill>
                  <a:schemeClr val="tx1"/>
                </a:solidFill>
                <a:latin typeface="Times" panose="02020603050405020304" pitchFamily="18" charset="0"/>
              </a:defRPr>
            </a:lvl4pPr>
            <a:lvl5pPr marL="2057400" defTabSz="1028700">
              <a:defRPr sz="2400">
                <a:solidFill>
                  <a:schemeClr val="tx1"/>
                </a:solidFill>
                <a:latin typeface="Times" panose="02020603050405020304" pitchFamily="18" charset="0"/>
              </a:defRPr>
            </a:lvl5pPr>
            <a:lvl6pPr marL="2514600" defTabSz="1028700" eaLnBrk="0" fontAlgn="base" hangingPunct="0">
              <a:spcBef>
                <a:spcPct val="0"/>
              </a:spcBef>
              <a:spcAft>
                <a:spcPct val="0"/>
              </a:spcAft>
              <a:defRPr sz="2400">
                <a:solidFill>
                  <a:schemeClr val="tx1"/>
                </a:solidFill>
                <a:latin typeface="Times" panose="02020603050405020304" pitchFamily="18" charset="0"/>
              </a:defRPr>
            </a:lvl6pPr>
            <a:lvl7pPr marL="2971800" defTabSz="1028700" eaLnBrk="0" fontAlgn="base" hangingPunct="0">
              <a:spcBef>
                <a:spcPct val="0"/>
              </a:spcBef>
              <a:spcAft>
                <a:spcPct val="0"/>
              </a:spcAft>
              <a:defRPr sz="2400">
                <a:solidFill>
                  <a:schemeClr val="tx1"/>
                </a:solidFill>
                <a:latin typeface="Times" panose="02020603050405020304" pitchFamily="18" charset="0"/>
              </a:defRPr>
            </a:lvl7pPr>
            <a:lvl8pPr marL="3429000" defTabSz="1028700" eaLnBrk="0" fontAlgn="base" hangingPunct="0">
              <a:spcBef>
                <a:spcPct val="0"/>
              </a:spcBef>
              <a:spcAft>
                <a:spcPct val="0"/>
              </a:spcAft>
              <a:defRPr sz="2400">
                <a:solidFill>
                  <a:schemeClr val="tx1"/>
                </a:solidFill>
                <a:latin typeface="Times" panose="02020603050405020304" pitchFamily="18" charset="0"/>
              </a:defRPr>
            </a:lvl8pPr>
            <a:lvl9pPr marL="3886200" defTabSz="1028700" eaLnBrk="0" fontAlgn="base" hangingPunct="0">
              <a:spcBef>
                <a:spcPct val="0"/>
              </a:spcBef>
              <a:spcAft>
                <a:spcPct val="0"/>
              </a:spcAft>
              <a:defRPr sz="2400">
                <a:solidFill>
                  <a:schemeClr val="tx1"/>
                </a:solidFill>
                <a:latin typeface="Times" panose="02020603050405020304" pitchFamily="18" charset="0"/>
              </a:defRPr>
            </a:lvl9pPr>
          </a:lstStyle>
          <a:p>
            <a:r>
              <a:rPr lang="en-US" altLang="zh-CN" sz="1800" b="1">
                <a:solidFill>
                  <a:srgbClr val="000000"/>
                </a:solidFill>
                <a:latin typeface="Helvetica" panose="020B0604020202020204" pitchFamily="34" charset="0"/>
                <a:ea typeface="宋体" panose="02010600030101010101" pitchFamily="2" charset="-122"/>
              </a:rPr>
              <a:t>100-199   2000-2699</a:t>
            </a:r>
          </a:p>
          <a:p>
            <a:endParaRPr lang="en-US" altLang="zh-CN" sz="1800" b="1">
              <a:solidFill>
                <a:srgbClr val="000000"/>
              </a:solidFill>
              <a:latin typeface="Helvetica" panose="020B0604020202020204" pitchFamily="34" charset="0"/>
              <a:ea typeface="宋体" panose="02010600030101010101" pitchFamily="2" charset="-122"/>
            </a:endParaRPr>
          </a:p>
          <a:p>
            <a:r>
              <a:rPr lang="en-US" altLang="zh-CN" sz="1800" b="1">
                <a:solidFill>
                  <a:srgbClr val="000000"/>
                </a:solidFill>
                <a:latin typeface="Helvetica" panose="020B0604020202020204" pitchFamily="34" charset="0"/>
                <a:ea typeface="宋体" panose="02010600030101010101" pitchFamily="2" charset="-122"/>
              </a:rPr>
              <a:t>Name (Cisco IOS 11.2 and later)</a:t>
            </a:r>
          </a:p>
        </p:txBody>
      </p:sp>
      <p:sp>
        <p:nvSpPr>
          <p:cNvPr id="320524" name="Rectangle 12">
            <a:extLst>
              <a:ext uri="{FF2B5EF4-FFF2-40B4-BE49-F238E27FC236}">
                <a16:creationId xmlns:a16="http://schemas.microsoft.com/office/drawing/2014/main" id="{5C025E9B-1802-4022-B488-7D87BB92A036}"/>
              </a:ext>
            </a:extLst>
          </p:cNvPr>
          <p:cNvSpPr>
            <a:spLocks noChangeArrowheads="1"/>
          </p:cNvSpPr>
          <p:nvPr/>
        </p:nvSpPr>
        <p:spPr bwMode="auto">
          <a:xfrm>
            <a:off x="2587625" y="2371725"/>
            <a:ext cx="1196975"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lvl1pPr defTabSz="1028700">
              <a:defRPr sz="2400">
                <a:solidFill>
                  <a:schemeClr val="tx1"/>
                </a:solidFill>
                <a:latin typeface="Times" panose="02020603050405020304" pitchFamily="18" charset="0"/>
              </a:defRPr>
            </a:lvl1pPr>
            <a:lvl2pPr marL="514350" defTabSz="1028700">
              <a:defRPr sz="2400">
                <a:solidFill>
                  <a:schemeClr val="tx1"/>
                </a:solidFill>
                <a:latin typeface="Times" panose="02020603050405020304" pitchFamily="18" charset="0"/>
              </a:defRPr>
            </a:lvl2pPr>
            <a:lvl3pPr marL="1028700" defTabSz="1028700">
              <a:defRPr sz="2400">
                <a:solidFill>
                  <a:schemeClr val="tx1"/>
                </a:solidFill>
                <a:latin typeface="Times" panose="02020603050405020304" pitchFamily="18" charset="0"/>
              </a:defRPr>
            </a:lvl3pPr>
            <a:lvl4pPr marL="1543050" defTabSz="1028700">
              <a:defRPr sz="2400">
                <a:solidFill>
                  <a:schemeClr val="tx1"/>
                </a:solidFill>
                <a:latin typeface="Times" panose="02020603050405020304" pitchFamily="18" charset="0"/>
              </a:defRPr>
            </a:lvl4pPr>
            <a:lvl5pPr marL="2057400" defTabSz="1028700">
              <a:defRPr sz="2400">
                <a:solidFill>
                  <a:schemeClr val="tx1"/>
                </a:solidFill>
                <a:latin typeface="Times" panose="02020603050405020304" pitchFamily="18" charset="0"/>
              </a:defRPr>
            </a:lvl5pPr>
            <a:lvl6pPr marL="2514600" defTabSz="1028700" eaLnBrk="0" fontAlgn="base" hangingPunct="0">
              <a:spcBef>
                <a:spcPct val="0"/>
              </a:spcBef>
              <a:spcAft>
                <a:spcPct val="0"/>
              </a:spcAft>
              <a:defRPr sz="2400">
                <a:solidFill>
                  <a:schemeClr val="tx1"/>
                </a:solidFill>
                <a:latin typeface="Times" panose="02020603050405020304" pitchFamily="18" charset="0"/>
              </a:defRPr>
            </a:lvl6pPr>
            <a:lvl7pPr marL="2971800" defTabSz="1028700" eaLnBrk="0" fontAlgn="base" hangingPunct="0">
              <a:spcBef>
                <a:spcPct val="0"/>
              </a:spcBef>
              <a:spcAft>
                <a:spcPct val="0"/>
              </a:spcAft>
              <a:defRPr sz="2400">
                <a:solidFill>
                  <a:schemeClr val="tx1"/>
                </a:solidFill>
                <a:latin typeface="Times" panose="02020603050405020304" pitchFamily="18" charset="0"/>
              </a:defRPr>
            </a:lvl7pPr>
            <a:lvl8pPr marL="3429000" defTabSz="1028700" eaLnBrk="0" fontAlgn="base" hangingPunct="0">
              <a:spcBef>
                <a:spcPct val="0"/>
              </a:spcBef>
              <a:spcAft>
                <a:spcPct val="0"/>
              </a:spcAft>
              <a:defRPr sz="2400">
                <a:solidFill>
                  <a:schemeClr val="tx1"/>
                </a:solidFill>
                <a:latin typeface="Times" panose="02020603050405020304" pitchFamily="18" charset="0"/>
              </a:defRPr>
            </a:lvl8pPr>
            <a:lvl9pPr marL="3886200" defTabSz="1028700" eaLnBrk="0" fontAlgn="base" hangingPunct="0">
              <a:spcBef>
                <a:spcPct val="0"/>
              </a:spcBef>
              <a:spcAft>
                <a:spcPct val="0"/>
              </a:spcAft>
              <a:defRPr sz="2400">
                <a:solidFill>
                  <a:schemeClr val="tx1"/>
                </a:solidFill>
                <a:latin typeface="Times" panose="02020603050405020304" pitchFamily="18" charset="0"/>
              </a:defRPr>
            </a:lvl9pPr>
          </a:lstStyle>
          <a:p>
            <a:r>
              <a:rPr lang="en-US" altLang="zh-CN" sz="1800" b="1">
                <a:solidFill>
                  <a:srgbClr val="000000"/>
                </a:solidFill>
                <a:latin typeface="Helvetica" panose="020B0604020202020204" pitchFamily="34" charset="0"/>
                <a:ea typeface="宋体" panose="02010600030101010101" pitchFamily="2" charset="-122"/>
              </a:rPr>
              <a:t>Standard</a:t>
            </a:r>
          </a:p>
          <a:p>
            <a:endParaRPr lang="en-US" altLang="zh-CN" sz="1800" b="1">
              <a:solidFill>
                <a:srgbClr val="000000"/>
              </a:solidFill>
              <a:latin typeface="Helvetica" panose="020B0604020202020204" pitchFamily="34" charset="0"/>
              <a:ea typeface="宋体" panose="02010600030101010101" pitchFamily="2" charset="-122"/>
            </a:endParaRPr>
          </a:p>
          <a:p>
            <a:r>
              <a:rPr lang="en-US" altLang="zh-CN" sz="1800" b="1">
                <a:solidFill>
                  <a:srgbClr val="000000"/>
                </a:solidFill>
                <a:latin typeface="Helvetica" panose="020B0604020202020204" pitchFamily="34" charset="0"/>
                <a:ea typeface="宋体" panose="02010600030101010101" pitchFamily="2" charset="-122"/>
              </a:rPr>
              <a:t>Named</a:t>
            </a:r>
          </a:p>
        </p:txBody>
      </p:sp>
      <p:sp>
        <p:nvSpPr>
          <p:cNvPr id="320525" name="Rectangle 13">
            <a:extLst>
              <a:ext uri="{FF2B5EF4-FFF2-40B4-BE49-F238E27FC236}">
                <a16:creationId xmlns:a16="http://schemas.microsoft.com/office/drawing/2014/main" id="{EF5EFE9F-CBEB-4CD9-B5C6-6888666DDAB8}"/>
              </a:ext>
            </a:extLst>
          </p:cNvPr>
          <p:cNvSpPr>
            <a:spLocks noChangeArrowheads="1"/>
          </p:cNvSpPr>
          <p:nvPr/>
        </p:nvSpPr>
        <p:spPr bwMode="auto">
          <a:xfrm>
            <a:off x="2046288" y="1828800"/>
            <a:ext cx="2309812"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lvl1pPr defTabSz="1028700">
              <a:defRPr sz="2400">
                <a:solidFill>
                  <a:schemeClr val="tx1"/>
                </a:solidFill>
                <a:latin typeface="Times" panose="02020603050405020304" pitchFamily="18" charset="0"/>
              </a:defRPr>
            </a:lvl1pPr>
            <a:lvl2pPr marL="514350" defTabSz="1028700">
              <a:defRPr sz="2400">
                <a:solidFill>
                  <a:schemeClr val="tx1"/>
                </a:solidFill>
                <a:latin typeface="Times" panose="02020603050405020304" pitchFamily="18" charset="0"/>
              </a:defRPr>
            </a:lvl2pPr>
            <a:lvl3pPr marL="1028700" defTabSz="1028700">
              <a:defRPr sz="2400">
                <a:solidFill>
                  <a:schemeClr val="tx1"/>
                </a:solidFill>
                <a:latin typeface="Times" panose="02020603050405020304" pitchFamily="18" charset="0"/>
              </a:defRPr>
            </a:lvl3pPr>
            <a:lvl4pPr marL="1543050" defTabSz="1028700">
              <a:defRPr sz="2400">
                <a:solidFill>
                  <a:schemeClr val="tx1"/>
                </a:solidFill>
                <a:latin typeface="Times" panose="02020603050405020304" pitchFamily="18" charset="0"/>
              </a:defRPr>
            </a:lvl4pPr>
            <a:lvl5pPr marL="2057400" defTabSz="1028700">
              <a:defRPr sz="2400">
                <a:solidFill>
                  <a:schemeClr val="tx1"/>
                </a:solidFill>
                <a:latin typeface="Times" panose="02020603050405020304" pitchFamily="18" charset="0"/>
              </a:defRPr>
            </a:lvl5pPr>
            <a:lvl6pPr marL="2514600" defTabSz="1028700" eaLnBrk="0" fontAlgn="base" hangingPunct="0">
              <a:spcBef>
                <a:spcPct val="0"/>
              </a:spcBef>
              <a:spcAft>
                <a:spcPct val="0"/>
              </a:spcAft>
              <a:defRPr sz="2400">
                <a:solidFill>
                  <a:schemeClr val="tx1"/>
                </a:solidFill>
                <a:latin typeface="Times" panose="02020603050405020304" pitchFamily="18" charset="0"/>
              </a:defRPr>
            </a:lvl6pPr>
            <a:lvl7pPr marL="2971800" defTabSz="1028700" eaLnBrk="0" fontAlgn="base" hangingPunct="0">
              <a:spcBef>
                <a:spcPct val="0"/>
              </a:spcBef>
              <a:spcAft>
                <a:spcPct val="0"/>
              </a:spcAft>
              <a:defRPr sz="2400">
                <a:solidFill>
                  <a:schemeClr val="tx1"/>
                </a:solidFill>
                <a:latin typeface="Times" panose="02020603050405020304" pitchFamily="18" charset="0"/>
              </a:defRPr>
            </a:lvl7pPr>
            <a:lvl8pPr marL="3429000" defTabSz="1028700" eaLnBrk="0" fontAlgn="base" hangingPunct="0">
              <a:spcBef>
                <a:spcPct val="0"/>
              </a:spcBef>
              <a:spcAft>
                <a:spcPct val="0"/>
              </a:spcAft>
              <a:defRPr sz="2400">
                <a:solidFill>
                  <a:schemeClr val="tx1"/>
                </a:solidFill>
                <a:latin typeface="Times" panose="02020603050405020304" pitchFamily="18" charset="0"/>
              </a:defRPr>
            </a:lvl8pPr>
            <a:lvl9pPr marL="3886200" defTabSz="1028700" eaLnBrk="0" fontAlgn="base" hangingPunct="0">
              <a:spcBef>
                <a:spcPct val="0"/>
              </a:spcBef>
              <a:spcAft>
                <a:spcPct val="0"/>
              </a:spcAft>
              <a:defRPr sz="2400">
                <a:solidFill>
                  <a:schemeClr val="tx1"/>
                </a:solidFill>
                <a:latin typeface="Times" panose="02020603050405020304" pitchFamily="18" charset="0"/>
              </a:defRPr>
            </a:lvl9pPr>
          </a:lstStyle>
          <a:p>
            <a:pPr>
              <a:lnSpc>
                <a:spcPts val="2363"/>
              </a:lnSpc>
            </a:pPr>
            <a:r>
              <a:rPr lang="zh-CN" altLang="en-US" sz="1800" b="1">
                <a:solidFill>
                  <a:srgbClr val="000000"/>
                </a:solidFill>
                <a:latin typeface="Helvetica" panose="020B0604020202020204" pitchFamily="34" charset="0"/>
                <a:ea typeface="宋体" panose="02010600030101010101" pitchFamily="2" charset="-122"/>
              </a:rPr>
              <a:t>访问列表类型</a:t>
            </a:r>
          </a:p>
        </p:txBody>
      </p:sp>
      <p:sp>
        <p:nvSpPr>
          <p:cNvPr id="320527" name="Rectangle 15">
            <a:extLst>
              <a:ext uri="{FF2B5EF4-FFF2-40B4-BE49-F238E27FC236}">
                <a16:creationId xmlns:a16="http://schemas.microsoft.com/office/drawing/2014/main" id="{A23E4DFA-F559-4B51-BC4A-5D23FADFA1E5}"/>
              </a:ext>
            </a:extLst>
          </p:cNvPr>
          <p:cNvSpPr>
            <a:spLocks noGrp="1" noChangeArrowheads="1"/>
          </p:cNvSpPr>
          <p:nvPr>
            <p:ph type="title"/>
          </p:nvPr>
        </p:nvSpPr>
        <p:spPr/>
        <p:txBody>
          <a:bodyPr/>
          <a:lstStyle/>
          <a:p>
            <a:r>
              <a:rPr lang="zh-CN" altLang="en-US">
                <a:ea typeface="宋体" panose="02010600030101010101" pitchFamily="2" charset="-122"/>
              </a:rPr>
              <a:t>如何识别访问列表号</a:t>
            </a:r>
            <a:endParaRPr lang="en-US" altLang="zh-CN">
              <a:ea typeface="宋体" panose="02010600030101010101" pitchFamily="2" charset="-122"/>
            </a:endParaRPr>
          </a:p>
        </p:txBody>
      </p:sp>
      <p:sp>
        <p:nvSpPr>
          <p:cNvPr id="320528" name="Rectangle 16">
            <a:extLst>
              <a:ext uri="{FF2B5EF4-FFF2-40B4-BE49-F238E27FC236}">
                <a16:creationId xmlns:a16="http://schemas.microsoft.com/office/drawing/2014/main" id="{BBA987A5-B592-4E8F-A230-8D054161B05B}"/>
              </a:ext>
            </a:extLst>
          </p:cNvPr>
          <p:cNvSpPr>
            <a:spLocks noGrp="1" noChangeArrowheads="1"/>
          </p:cNvSpPr>
          <p:nvPr>
            <p:ph type="body" idx="4294967295"/>
          </p:nvPr>
        </p:nvSpPr>
        <p:spPr>
          <a:xfrm>
            <a:off x="612775" y="4984750"/>
            <a:ext cx="8531225" cy="1428750"/>
          </a:xfrm>
          <a:noFill/>
          <a:ln/>
        </p:spPr>
        <p:txBody>
          <a:bodyPr lIns="82153" tIns="41076" rIns="82153" bIns="41076"/>
          <a:lstStyle/>
          <a:p>
            <a:pPr lvl="1"/>
            <a:r>
              <a:rPr lang="zh-CN" altLang="en-US" sz="2000">
                <a:ea typeface="宋体" panose="02010600030101010101" pitchFamily="2" charset="-122"/>
              </a:rPr>
              <a:t>标准访问列表 检查</a:t>
            </a:r>
            <a:r>
              <a:rPr lang="en-US" altLang="zh-CN" sz="2000">
                <a:ea typeface="宋体" panose="02010600030101010101" pitchFamily="2" charset="-122"/>
              </a:rPr>
              <a:t> IP </a:t>
            </a:r>
            <a:r>
              <a:rPr lang="zh-CN" altLang="en-US" sz="2000">
                <a:ea typeface="宋体" panose="02010600030101010101" pitchFamily="2" charset="-122"/>
              </a:rPr>
              <a:t>数据包的源地址</a:t>
            </a:r>
            <a:endParaRPr lang="en-US" altLang="zh-CN" sz="2000">
              <a:ea typeface="宋体" panose="02010600030101010101" pitchFamily="2" charset="-122"/>
            </a:endParaRPr>
          </a:p>
          <a:p>
            <a:pPr lvl="1"/>
            <a:r>
              <a:rPr lang="zh-CN" altLang="en-US" sz="2000">
                <a:ea typeface="宋体" panose="02010600030101010101" pitchFamily="2" charset="-122"/>
              </a:rPr>
              <a:t>扩展访问列表</a:t>
            </a:r>
            <a:r>
              <a:rPr lang="en-US" altLang="zh-CN" sz="2000">
                <a:ea typeface="宋体" panose="02010600030101010101" pitchFamily="2" charset="-122"/>
              </a:rPr>
              <a:t> </a:t>
            </a:r>
            <a:r>
              <a:rPr lang="zh-CN" altLang="en-US" sz="2000">
                <a:ea typeface="宋体" panose="02010600030101010101" pitchFamily="2" charset="-122"/>
              </a:rPr>
              <a:t>检查源地址和目的地址、具体的</a:t>
            </a:r>
            <a:r>
              <a:rPr lang="en-US" altLang="zh-CN" sz="2000">
                <a:ea typeface="宋体" panose="02010600030101010101" pitchFamily="2" charset="-122"/>
              </a:rPr>
              <a:t> TCP/IP </a:t>
            </a:r>
            <a:r>
              <a:rPr lang="zh-CN" altLang="en-US" sz="2000">
                <a:ea typeface="宋体" panose="02010600030101010101" pitchFamily="2" charset="-122"/>
              </a:rPr>
              <a:t>协议和目的端口</a:t>
            </a:r>
            <a:endParaRPr lang="en-US" altLang="zh-CN" sz="2000">
              <a:ea typeface="宋体" panose="02010600030101010101" pitchFamily="2" charset="-122"/>
            </a:endParaRPr>
          </a:p>
          <a:p>
            <a:pPr lvl="1"/>
            <a:r>
              <a:rPr lang="zh-CN" altLang="en-US" sz="2000">
                <a:ea typeface="宋体" panose="02010600030101010101" pitchFamily="2" charset="-122"/>
              </a:rPr>
              <a:t>其它访问列表编号范围表示不同协议的访问列表</a:t>
            </a:r>
            <a:endParaRPr lang="en-US" altLang="zh-CN" sz="2000">
              <a:ea typeface="宋体" panose="02010600030101010101" pitchFamily="2" charset="-122"/>
            </a:endParaRPr>
          </a:p>
        </p:txBody>
      </p:sp>
      <p:sp>
        <p:nvSpPr>
          <p:cNvPr id="320533" name="Rectangle 21">
            <a:extLst>
              <a:ext uri="{FF2B5EF4-FFF2-40B4-BE49-F238E27FC236}">
                <a16:creationId xmlns:a16="http://schemas.microsoft.com/office/drawing/2014/main" id="{61E694EC-84B3-461C-9F54-F5584C11A233}"/>
              </a:ext>
            </a:extLst>
          </p:cNvPr>
          <p:cNvSpPr>
            <a:spLocks noChangeArrowheads="1"/>
          </p:cNvSpPr>
          <p:nvPr/>
        </p:nvSpPr>
        <p:spPr bwMode="auto">
          <a:xfrm>
            <a:off x="2638425" y="3454400"/>
            <a:ext cx="2092325"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lvl1pPr defTabSz="1028700">
              <a:defRPr sz="2400">
                <a:solidFill>
                  <a:schemeClr val="tx1"/>
                </a:solidFill>
                <a:latin typeface="Times" panose="02020603050405020304" pitchFamily="18" charset="0"/>
              </a:defRPr>
            </a:lvl1pPr>
            <a:lvl2pPr marL="514350" defTabSz="1028700">
              <a:defRPr sz="2400">
                <a:solidFill>
                  <a:schemeClr val="tx1"/>
                </a:solidFill>
                <a:latin typeface="Times" panose="02020603050405020304" pitchFamily="18" charset="0"/>
              </a:defRPr>
            </a:lvl2pPr>
            <a:lvl3pPr marL="1028700" defTabSz="1028700">
              <a:defRPr sz="2400">
                <a:solidFill>
                  <a:schemeClr val="tx1"/>
                </a:solidFill>
                <a:latin typeface="Times" panose="02020603050405020304" pitchFamily="18" charset="0"/>
              </a:defRPr>
            </a:lvl3pPr>
            <a:lvl4pPr marL="1543050" defTabSz="1028700">
              <a:defRPr sz="2400">
                <a:solidFill>
                  <a:schemeClr val="tx1"/>
                </a:solidFill>
                <a:latin typeface="Times" panose="02020603050405020304" pitchFamily="18" charset="0"/>
              </a:defRPr>
            </a:lvl4pPr>
            <a:lvl5pPr marL="2057400" defTabSz="1028700">
              <a:defRPr sz="2400">
                <a:solidFill>
                  <a:schemeClr val="tx1"/>
                </a:solidFill>
                <a:latin typeface="Times" panose="02020603050405020304" pitchFamily="18" charset="0"/>
              </a:defRPr>
            </a:lvl5pPr>
            <a:lvl6pPr marL="2514600" defTabSz="1028700" eaLnBrk="0" fontAlgn="base" hangingPunct="0">
              <a:spcBef>
                <a:spcPct val="0"/>
              </a:spcBef>
              <a:spcAft>
                <a:spcPct val="0"/>
              </a:spcAft>
              <a:defRPr sz="2400">
                <a:solidFill>
                  <a:schemeClr val="tx1"/>
                </a:solidFill>
                <a:latin typeface="Times" panose="02020603050405020304" pitchFamily="18" charset="0"/>
              </a:defRPr>
            </a:lvl6pPr>
            <a:lvl7pPr marL="2971800" defTabSz="1028700" eaLnBrk="0" fontAlgn="base" hangingPunct="0">
              <a:spcBef>
                <a:spcPct val="0"/>
              </a:spcBef>
              <a:spcAft>
                <a:spcPct val="0"/>
              </a:spcAft>
              <a:defRPr sz="2400">
                <a:solidFill>
                  <a:schemeClr val="tx1"/>
                </a:solidFill>
                <a:latin typeface="Times" panose="02020603050405020304" pitchFamily="18" charset="0"/>
              </a:defRPr>
            </a:lvl7pPr>
            <a:lvl8pPr marL="3429000" defTabSz="1028700" eaLnBrk="0" fontAlgn="base" hangingPunct="0">
              <a:spcBef>
                <a:spcPct val="0"/>
              </a:spcBef>
              <a:spcAft>
                <a:spcPct val="0"/>
              </a:spcAft>
              <a:defRPr sz="2400">
                <a:solidFill>
                  <a:schemeClr val="tx1"/>
                </a:solidFill>
                <a:latin typeface="Times" panose="02020603050405020304" pitchFamily="18" charset="0"/>
              </a:defRPr>
            </a:lvl8pPr>
            <a:lvl9pPr marL="3886200" defTabSz="1028700" eaLnBrk="0" fontAlgn="base" hangingPunct="0">
              <a:spcBef>
                <a:spcPct val="0"/>
              </a:spcBef>
              <a:spcAft>
                <a:spcPct val="0"/>
              </a:spcAft>
              <a:defRPr sz="2400">
                <a:solidFill>
                  <a:schemeClr val="tx1"/>
                </a:solidFill>
                <a:latin typeface="Times" panose="02020603050405020304" pitchFamily="18" charset="0"/>
              </a:defRPr>
            </a:lvl9pPr>
          </a:lstStyle>
          <a:p>
            <a:r>
              <a:rPr lang="en-US" altLang="zh-CN" sz="1800" b="1">
                <a:solidFill>
                  <a:srgbClr val="000000"/>
                </a:solidFill>
                <a:latin typeface="Helvetica" panose="020B0604020202020204" pitchFamily="34" charset="0"/>
                <a:ea typeface="宋体" panose="02010600030101010101" pitchFamily="2" charset="-122"/>
              </a:rPr>
              <a:t>Extend</a:t>
            </a:r>
          </a:p>
          <a:p>
            <a:endParaRPr lang="en-US" altLang="zh-CN" sz="1800" b="1">
              <a:solidFill>
                <a:srgbClr val="000000"/>
              </a:solidFill>
              <a:latin typeface="Helvetica" panose="020B0604020202020204" pitchFamily="34" charset="0"/>
              <a:ea typeface="宋体" panose="02010600030101010101" pitchFamily="2" charset="-122"/>
            </a:endParaRPr>
          </a:p>
          <a:p>
            <a:r>
              <a:rPr lang="en-US" altLang="zh-CN" sz="1800" b="1">
                <a:solidFill>
                  <a:srgbClr val="000000"/>
                </a:solidFill>
                <a:latin typeface="Helvetica" panose="020B0604020202020204" pitchFamily="34" charset="0"/>
                <a:ea typeface="宋体" panose="02010600030101010101" pitchFamily="2" charset="-122"/>
              </a:rPr>
              <a:t>Named</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5D4DD06-5B71-4791-A14C-189A08E92412}"/>
              </a:ext>
            </a:extLst>
          </p:cNvPr>
          <p:cNvSpPr>
            <a:spLocks noGrp="1" noChangeArrowheads="1"/>
          </p:cNvSpPr>
          <p:nvPr>
            <p:ph type="body" sz="half" idx="4294967295"/>
          </p:nvPr>
        </p:nvSpPr>
        <p:spPr>
          <a:xfrm>
            <a:off x="466725" y="4159250"/>
            <a:ext cx="8224838" cy="2011363"/>
          </a:xfrm>
          <a:noFill/>
          <a:ln/>
        </p:spPr>
        <p:txBody>
          <a:bodyPr lIns="82153" tIns="41076" rIns="82153" bIns="41076" anchor="ctr" anchorCtr="1"/>
          <a:lstStyle/>
          <a:p>
            <a:pPr lvl="1"/>
            <a:r>
              <a:rPr lang="zh-CN" altLang="en-US">
                <a:ea typeface="宋体" panose="02010600030101010101" pitchFamily="2" charset="-122"/>
              </a:rPr>
              <a:t>例如 </a:t>
            </a:r>
            <a:r>
              <a:rPr lang="zh-CN" altLang="en-US">
                <a:solidFill>
                  <a:srgbClr val="000066"/>
                </a:solidFill>
                <a:ea typeface="宋体" panose="02010600030101010101" pitchFamily="2" charset="-122"/>
              </a:rPr>
              <a:t>172.30.16.29 0.0.0.0</a:t>
            </a:r>
            <a:r>
              <a:rPr lang="zh-CN" altLang="en-US">
                <a:ea typeface="宋体" panose="02010600030101010101" pitchFamily="2" charset="-122"/>
              </a:rPr>
              <a:t> 检查所有的地址位 </a:t>
            </a:r>
          </a:p>
          <a:p>
            <a:pPr lvl="1"/>
            <a:r>
              <a:rPr lang="zh-CN" altLang="en-US">
                <a:ea typeface="宋体" panose="02010600030101010101" pitchFamily="2" charset="-122"/>
              </a:rPr>
              <a:t>可以简写为 </a:t>
            </a:r>
            <a:r>
              <a:rPr lang="en-US" altLang="zh-CN" i="1">
                <a:ea typeface="宋体" panose="02010600030101010101" pitchFamily="2" charset="-122"/>
              </a:rPr>
              <a:t>host </a:t>
            </a:r>
            <a:r>
              <a:rPr lang="en-US" altLang="zh-CN" i="1">
                <a:solidFill>
                  <a:srgbClr val="000066"/>
                </a:solidFill>
                <a:ea typeface="宋体" panose="02010600030101010101" pitchFamily="2" charset="-122"/>
              </a:rPr>
              <a:t>(host 172.30.16.29)</a:t>
            </a:r>
          </a:p>
        </p:txBody>
      </p:sp>
      <p:sp>
        <p:nvSpPr>
          <p:cNvPr id="63491" name="Rectangle 3">
            <a:extLst>
              <a:ext uri="{FF2B5EF4-FFF2-40B4-BE49-F238E27FC236}">
                <a16:creationId xmlns:a16="http://schemas.microsoft.com/office/drawing/2014/main" id="{3064F956-D4DD-4E02-8D67-B9A57ABA10A1}"/>
              </a:ext>
            </a:extLst>
          </p:cNvPr>
          <p:cNvSpPr>
            <a:spLocks noChangeArrowheads="1"/>
          </p:cNvSpPr>
          <p:nvPr/>
        </p:nvSpPr>
        <p:spPr bwMode="auto">
          <a:xfrm>
            <a:off x="657225" y="1595438"/>
            <a:ext cx="78295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700"/>
              </a:lnSpc>
            </a:pPr>
            <a:r>
              <a:rPr lang="en-US" altLang="zh-CN" sz="2300" b="1">
                <a:solidFill>
                  <a:srgbClr val="000000"/>
                </a:solidFill>
                <a:latin typeface="Helvetica" panose="020B0604020202020204" pitchFamily="34" charset="0"/>
                <a:ea typeface="宋体" panose="02010600030101010101" pitchFamily="2" charset="-122"/>
              </a:rPr>
              <a:t>Test conditions: Check all the address bits (match all)</a:t>
            </a:r>
          </a:p>
        </p:txBody>
      </p:sp>
      <p:sp>
        <p:nvSpPr>
          <p:cNvPr id="63493" name="Rectangle 5">
            <a:extLst>
              <a:ext uri="{FF2B5EF4-FFF2-40B4-BE49-F238E27FC236}">
                <a16:creationId xmlns:a16="http://schemas.microsoft.com/office/drawing/2014/main" id="{4BA385EE-CED7-4193-8ACF-D60EFC55E871}"/>
              </a:ext>
            </a:extLst>
          </p:cNvPr>
          <p:cNvSpPr>
            <a:spLocks noChangeArrowheads="1"/>
          </p:cNvSpPr>
          <p:nvPr/>
        </p:nvSpPr>
        <p:spPr bwMode="auto">
          <a:xfrm>
            <a:off x="2986088" y="2328863"/>
            <a:ext cx="2057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700"/>
              </a:lnSpc>
            </a:pPr>
            <a:r>
              <a:rPr lang="zh-CN" altLang="en-US" sz="2300" b="1">
                <a:solidFill>
                  <a:srgbClr val="000000"/>
                </a:solidFill>
                <a:latin typeface="Helvetica" panose="020B0604020202020204" pitchFamily="34" charset="0"/>
                <a:ea typeface="宋体" panose="02010600030101010101" pitchFamily="2" charset="-122"/>
              </a:rPr>
              <a:t> 172.30.16.29</a:t>
            </a:r>
            <a:br>
              <a:rPr lang="zh-CN" altLang="en-US" sz="2300" b="1">
                <a:solidFill>
                  <a:srgbClr val="000000"/>
                </a:solidFill>
                <a:latin typeface="Helvetica" panose="020B0604020202020204" pitchFamily="34" charset="0"/>
                <a:ea typeface="宋体" panose="02010600030101010101" pitchFamily="2" charset="-122"/>
              </a:rPr>
            </a:br>
            <a:r>
              <a:rPr lang="zh-CN" altLang="en-US" sz="2300" b="1">
                <a:solidFill>
                  <a:srgbClr val="000000"/>
                </a:solidFill>
                <a:latin typeface="Helvetica" panose="020B0604020202020204" pitchFamily="34" charset="0"/>
                <a:ea typeface="宋体" panose="02010600030101010101" pitchFamily="2" charset="-122"/>
              </a:rPr>
              <a:t>	</a:t>
            </a:r>
          </a:p>
        </p:txBody>
      </p:sp>
      <p:sp>
        <p:nvSpPr>
          <p:cNvPr id="63494" name="Rectangle 6">
            <a:extLst>
              <a:ext uri="{FF2B5EF4-FFF2-40B4-BE49-F238E27FC236}">
                <a16:creationId xmlns:a16="http://schemas.microsoft.com/office/drawing/2014/main" id="{A7311035-4F1B-4B47-8F0C-E23E7305A32F}"/>
              </a:ext>
            </a:extLst>
          </p:cNvPr>
          <p:cNvSpPr>
            <a:spLocks noChangeArrowheads="1"/>
          </p:cNvSpPr>
          <p:nvPr/>
        </p:nvSpPr>
        <p:spPr bwMode="auto">
          <a:xfrm>
            <a:off x="3652838" y="3257550"/>
            <a:ext cx="1385887"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700"/>
              </a:lnSpc>
            </a:pPr>
            <a:r>
              <a:rPr lang="zh-CN" altLang="en-US" sz="2300" b="1">
                <a:solidFill>
                  <a:srgbClr val="000000"/>
                </a:solidFill>
                <a:latin typeface="Helvetica" panose="020B0604020202020204" pitchFamily="34" charset="0"/>
                <a:ea typeface="宋体" panose="02010600030101010101" pitchFamily="2" charset="-122"/>
              </a:rPr>
              <a:t>0.0.0.0</a:t>
            </a:r>
          </a:p>
        </p:txBody>
      </p:sp>
      <p:sp>
        <p:nvSpPr>
          <p:cNvPr id="63495" name="Rectangle 7">
            <a:extLst>
              <a:ext uri="{FF2B5EF4-FFF2-40B4-BE49-F238E27FC236}">
                <a16:creationId xmlns:a16="http://schemas.microsoft.com/office/drawing/2014/main" id="{41E08F76-1CF1-4089-A127-B72DED990CE3}"/>
              </a:ext>
            </a:extLst>
          </p:cNvPr>
          <p:cNvSpPr>
            <a:spLocks noChangeArrowheads="1"/>
          </p:cNvSpPr>
          <p:nvPr/>
        </p:nvSpPr>
        <p:spPr bwMode="auto">
          <a:xfrm>
            <a:off x="3305175" y="3538538"/>
            <a:ext cx="2243138"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700"/>
              </a:lnSpc>
            </a:pPr>
            <a:r>
              <a:rPr lang="zh-CN" altLang="en-US" sz="2000" b="1">
                <a:solidFill>
                  <a:srgbClr val="000000"/>
                </a:solidFill>
                <a:latin typeface="Helvetica" panose="020B0604020202020204" pitchFamily="34" charset="0"/>
                <a:ea typeface="宋体" panose="02010600030101010101" pitchFamily="2" charset="-122"/>
              </a:rPr>
              <a:t>(</a:t>
            </a:r>
            <a:r>
              <a:rPr lang="en-US" altLang="zh-CN" sz="2000" b="1">
                <a:solidFill>
                  <a:srgbClr val="000000"/>
                </a:solidFill>
                <a:latin typeface="Helvetica" panose="020B0604020202020204" pitchFamily="34" charset="0"/>
                <a:ea typeface="宋体" panose="02010600030101010101" pitchFamily="2" charset="-122"/>
              </a:rPr>
              <a:t>checks all bits)</a:t>
            </a:r>
          </a:p>
        </p:txBody>
      </p:sp>
      <p:sp>
        <p:nvSpPr>
          <p:cNvPr id="63497" name="Rectangle 9">
            <a:extLst>
              <a:ext uri="{FF2B5EF4-FFF2-40B4-BE49-F238E27FC236}">
                <a16:creationId xmlns:a16="http://schemas.microsoft.com/office/drawing/2014/main" id="{0F597799-D89B-4358-BA78-B0BB86C37382}"/>
              </a:ext>
            </a:extLst>
          </p:cNvPr>
          <p:cNvSpPr>
            <a:spLocks noChangeArrowheads="1"/>
          </p:cNvSpPr>
          <p:nvPr/>
        </p:nvSpPr>
        <p:spPr bwMode="auto">
          <a:xfrm>
            <a:off x="2205038" y="2028825"/>
            <a:ext cx="51720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700"/>
              </a:lnSpc>
            </a:pPr>
            <a:r>
              <a:rPr lang="en-US" altLang="zh-CN" sz="2300" b="1">
                <a:solidFill>
                  <a:srgbClr val="000000"/>
                </a:solidFill>
                <a:latin typeface="Helvetica" panose="020B0604020202020204" pitchFamily="34" charset="0"/>
                <a:ea typeface="宋体" panose="02010600030101010101" pitchFamily="2" charset="-122"/>
              </a:rPr>
              <a:t>An IP host address, for example:</a:t>
            </a:r>
          </a:p>
        </p:txBody>
      </p:sp>
      <p:sp>
        <p:nvSpPr>
          <p:cNvPr id="63500" name="Rectangle 12">
            <a:extLst>
              <a:ext uri="{FF2B5EF4-FFF2-40B4-BE49-F238E27FC236}">
                <a16:creationId xmlns:a16="http://schemas.microsoft.com/office/drawing/2014/main" id="{5E0FB69C-B361-4713-981D-BF3970CE7692}"/>
              </a:ext>
            </a:extLst>
          </p:cNvPr>
          <p:cNvSpPr>
            <a:spLocks noChangeArrowheads="1"/>
          </p:cNvSpPr>
          <p:nvPr/>
        </p:nvSpPr>
        <p:spPr bwMode="auto">
          <a:xfrm>
            <a:off x="1628775" y="3286125"/>
            <a:ext cx="24003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Wildcard mask:</a:t>
            </a:r>
          </a:p>
        </p:txBody>
      </p:sp>
      <p:sp>
        <p:nvSpPr>
          <p:cNvPr id="63503" name="Rectangle 15">
            <a:extLst>
              <a:ext uri="{FF2B5EF4-FFF2-40B4-BE49-F238E27FC236}">
                <a16:creationId xmlns:a16="http://schemas.microsoft.com/office/drawing/2014/main" id="{67516AF5-B09C-4FF3-BDBD-FD2147141A81}"/>
              </a:ext>
            </a:extLst>
          </p:cNvPr>
          <p:cNvSpPr>
            <a:spLocks noGrp="1" noChangeArrowheads="1"/>
          </p:cNvSpPr>
          <p:nvPr>
            <p:ph type="title"/>
          </p:nvPr>
        </p:nvSpPr>
        <p:spPr/>
        <p:txBody>
          <a:bodyPr/>
          <a:lstStyle/>
          <a:p>
            <a:r>
              <a:rPr lang="zh-CN" altLang="en-US">
                <a:ea typeface="宋体" panose="02010600030101010101" pitchFamily="2" charset="-122"/>
              </a:rPr>
              <a:t>通配符掩码指明特定的主机</a:t>
            </a:r>
          </a:p>
        </p:txBody>
      </p:sp>
      <p:sp>
        <p:nvSpPr>
          <p:cNvPr id="63504" name="Freeform 16">
            <a:extLst>
              <a:ext uri="{FF2B5EF4-FFF2-40B4-BE49-F238E27FC236}">
                <a16:creationId xmlns:a16="http://schemas.microsoft.com/office/drawing/2014/main" id="{EE002A08-9926-4CFA-828C-7C640A160896}"/>
              </a:ext>
            </a:extLst>
          </p:cNvPr>
          <p:cNvSpPr>
            <a:spLocks/>
          </p:cNvSpPr>
          <p:nvPr/>
        </p:nvSpPr>
        <p:spPr bwMode="auto">
          <a:xfrm>
            <a:off x="3419475" y="2695575"/>
            <a:ext cx="352425" cy="638175"/>
          </a:xfrm>
          <a:custGeom>
            <a:avLst/>
            <a:gdLst>
              <a:gd name="T0" fmla="*/ 0 w 414"/>
              <a:gd name="T1" fmla="*/ 0 h 420"/>
              <a:gd name="T2" fmla="*/ 0 w 414"/>
              <a:gd name="T3" fmla="*/ 300 h 420"/>
              <a:gd name="T4" fmla="*/ 414 w 414"/>
              <a:gd name="T5" fmla="*/ 300 h 420"/>
              <a:gd name="T6" fmla="*/ 414 w 414"/>
              <a:gd name="T7" fmla="*/ 420 h 420"/>
            </a:gdLst>
            <a:ahLst/>
            <a:cxnLst>
              <a:cxn ang="0">
                <a:pos x="T0" y="T1"/>
              </a:cxn>
              <a:cxn ang="0">
                <a:pos x="T2" y="T3"/>
              </a:cxn>
              <a:cxn ang="0">
                <a:pos x="T4" y="T5"/>
              </a:cxn>
              <a:cxn ang="0">
                <a:pos x="T6" y="T7"/>
              </a:cxn>
            </a:cxnLst>
            <a:rect l="0" t="0" r="r" b="b"/>
            <a:pathLst>
              <a:path w="414" h="420">
                <a:moveTo>
                  <a:pt x="0" y="0"/>
                </a:moveTo>
                <a:lnTo>
                  <a:pt x="0" y="300"/>
                </a:lnTo>
                <a:lnTo>
                  <a:pt x="414" y="300"/>
                </a:lnTo>
                <a:lnTo>
                  <a:pt x="414" y="420"/>
                </a:lnTo>
              </a:path>
            </a:pathLst>
          </a:custGeom>
          <a:noFill/>
          <a:ln w="38100" cap="flat" cmpd="sng">
            <a:solidFill>
              <a:srgbClr val="00D894"/>
            </a:solidFill>
            <a:prstDash val="solid"/>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63505" name="Freeform 17">
            <a:extLst>
              <a:ext uri="{FF2B5EF4-FFF2-40B4-BE49-F238E27FC236}">
                <a16:creationId xmlns:a16="http://schemas.microsoft.com/office/drawing/2014/main" id="{11D1B6BD-59A1-4B14-80C8-A0817CB56BF3}"/>
              </a:ext>
            </a:extLst>
          </p:cNvPr>
          <p:cNvSpPr>
            <a:spLocks/>
          </p:cNvSpPr>
          <p:nvPr/>
        </p:nvSpPr>
        <p:spPr bwMode="auto">
          <a:xfrm>
            <a:off x="3876675" y="2695575"/>
            <a:ext cx="133350" cy="647700"/>
          </a:xfrm>
          <a:custGeom>
            <a:avLst/>
            <a:gdLst>
              <a:gd name="T0" fmla="*/ 0 w 300"/>
              <a:gd name="T1" fmla="*/ 0 h 396"/>
              <a:gd name="T2" fmla="*/ 0 w 300"/>
              <a:gd name="T3" fmla="*/ 231 h 396"/>
              <a:gd name="T4" fmla="*/ 300 w 300"/>
              <a:gd name="T5" fmla="*/ 231 h 396"/>
              <a:gd name="T6" fmla="*/ 300 w 300"/>
              <a:gd name="T7" fmla="*/ 396 h 396"/>
            </a:gdLst>
            <a:ahLst/>
            <a:cxnLst>
              <a:cxn ang="0">
                <a:pos x="T0" y="T1"/>
              </a:cxn>
              <a:cxn ang="0">
                <a:pos x="T2" y="T3"/>
              </a:cxn>
              <a:cxn ang="0">
                <a:pos x="T4" y="T5"/>
              </a:cxn>
              <a:cxn ang="0">
                <a:pos x="T6" y="T7"/>
              </a:cxn>
            </a:cxnLst>
            <a:rect l="0" t="0" r="r" b="b"/>
            <a:pathLst>
              <a:path w="300" h="396">
                <a:moveTo>
                  <a:pt x="0" y="0"/>
                </a:moveTo>
                <a:lnTo>
                  <a:pt x="0" y="231"/>
                </a:lnTo>
                <a:lnTo>
                  <a:pt x="300" y="231"/>
                </a:lnTo>
                <a:lnTo>
                  <a:pt x="300" y="396"/>
                </a:lnTo>
              </a:path>
            </a:pathLst>
          </a:custGeom>
          <a:noFill/>
          <a:ln w="38100" cap="flat" cmpd="sng">
            <a:solidFill>
              <a:srgbClr val="00D894"/>
            </a:solidFill>
            <a:prstDash val="solid"/>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63506" name="Freeform 18">
            <a:extLst>
              <a:ext uri="{FF2B5EF4-FFF2-40B4-BE49-F238E27FC236}">
                <a16:creationId xmlns:a16="http://schemas.microsoft.com/office/drawing/2014/main" id="{30E20F1B-4CE3-4A29-9EC5-0EFD5EC27CF3}"/>
              </a:ext>
            </a:extLst>
          </p:cNvPr>
          <p:cNvSpPr>
            <a:spLocks/>
          </p:cNvSpPr>
          <p:nvPr/>
        </p:nvSpPr>
        <p:spPr bwMode="auto">
          <a:xfrm>
            <a:off x="4248150" y="2714625"/>
            <a:ext cx="1588" cy="628650"/>
          </a:xfrm>
          <a:custGeom>
            <a:avLst/>
            <a:gdLst>
              <a:gd name="T0" fmla="*/ 0 w 1"/>
              <a:gd name="T1" fmla="*/ 0 h 396"/>
              <a:gd name="T2" fmla="*/ 0 w 1"/>
              <a:gd name="T3" fmla="*/ 396 h 396"/>
            </a:gdLst>
            <a:ahLst/>
            <a:cxnLst>
              <a:cxn ang="0">
                <a:pos x="T0" y="T1"/>
              </a:cxn>
              <a:cxn ang="0">
                <a:pos x="T2" y="T3"/>
              </a:cxn>
            </a:cxnLst>
            <a:rect l="0" t="0" r="r" b="b"/>
            <a:pathLst>
              <a:path w="1" h="396">
                <a:moveTo>
                  <a:pt x="0" y="0"/>
                </a:moveTo>
                <a:lnTo>
                  <a:pt x="0" y="396"/>
                </a:lnTo>
              </a:path>
            </a:pathLst>
          </a:custGeom>
          <a:noFill/>
          <a:ln w="38100" cap="flat" cmpd="sng">
            <a:solidFill>
              <a:srgbClr val="00D894"/>
            </a:solidFill>
            <a:prstDash val="solid"/>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63507" name="Freeform 19">
            <a:extLst>
              <a:ext uri="{FF2B5EF4-FFF2-40B4-BE49-F238E27FC236}">
                <a16:creationId xmlns:a16="http://schemas.microsoft.com/office/drawing/2014/main" id="{0B3BC1C0-7E36-4520-8B01-424F2BEF0CC0}"/>
              </a:ext>
            </a:extLst>
          </p:cNvPr>
          <p:cNvSpPr>
            <a:spLocks/>
          </p:cNvSpPr>
          <p:nvPr/>
        </p:nvSpPr>
        <p:spPr bwMode="auto">
          <a:xfrm>
            <a:off x="4505325" y="2695575"/>
            <a:ext cx="209550" cy="647700"/>
          </a:xfrm>
          <a:custGeom>
            <a:avLst/>
            <a:gdLst>
              <a:gd name="T0" fmla="*/ 132 w 132"/>
              <a:gd name="T1" fmla="*/ 0 h 396"/>
              <a:gd name="T2" fmla="*/ 132 w 132"/>
              <a:gd name="T3" fmla="*/ 282 h 396"/>
              <a:gd name="T4" fmla="*/ 0 w 132"/>
              <a:gd name="T5" fmla="*/ 282 h 396"/>
              <a:gd name="T6" fmla="*/ 0 w 132"/>
              <a:gd name="T7" fmla="*/ 396 h 396"/>
            </a:gdLst>
            <a:ahLst/>
            <a:cxnLst>
              <a:cxn ang="0">
                <a:pos x="T0" y="T1"/>
              </a:cxn>
              <a:cxn ang="0">
                <a:pos x="T2" y="T3"/>
              </a:cxn>
              <a:cxn ang="0">
                <a:pos x="T4" y="T5"/>
              </a:cxn>
              <a:cxn ang="0">
                <a:pos x="T6" y="T7"/>
              </a:cxn>
            </a:cxnLst>
            <a:rect l="0" t="0" r="r" b="b"/>
            <a:pathLst>
              <a:path w="132" h="396">
                <a:moveTo>
                  <a:pt x="132" y="0"/>
                </a:moveTo>
                <a:lnTo>
                  <a:pt x="132" y="282"/>
                </a:lnTo>
                <a:lnTo>
                  <a:pt x="0" y="282"/>
                </a:lnTo>
                <a:lnTo>
                  <a:pt x="0" y="396"/>
                </a:lnTo>
              </a:path>
            </a:pathLst>
          </a:custGeom>
          <a:noFill/>
          <a:ln w="38100" cap="flat" cmpd="sng">
            <a:solidFill>
              <a:srgbClr val="00D894"/>
            </a:solidFill>
            <a:prstDash val="solid"/>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1A57311-933E-431D-BB80-E27AFD569054}"/>
              </a:ext>
            </a:extLst>
          </p:cNvPr>
          <p:cNvSpPr>
            <a:spLocks noGrp="1" noChangeArrowheads="1"/>
          </p:cNvSpPr>
          <p:nvPr>
            <p:ph type="body" sz="half" idx="4294967295"/>
          </p:nvPr>
        </p:nvSpPr>
        <p:spPr>
          <a:xfrm>
            <a:off x="463550" y="4171950"/>
            <a:ext cx="8224838" cy="2011363"/>
          </a:xfrm>
          <a:noFill/>
          <a:ln/>
        </p:spPr>
        <p:txBody>
          <a:bodyPr lIns="82153" tIns="41076" rIns="82153" bIns="41076" anchor="ctr" anchorCtr="1"/>
          <a:lstStyle/>
          <a:p>
            <a:pPr lvl="1"/>
            <a:r>
              <a:rPr lang="zh-CN" altLang="en-US" sz="2700">
                <a:solidFill>
                  <a:srgbClr val="000000"/>
                </a:solidFill>
                <a:ea typeface="宋体" panose="02010600030101010101" pitchFamily="2" charset="-122"/>
              </a:rPr>
              <a:t>所有主机: </a:t>
            </a:r>
            <a:r>
              <a:rPr lang="zh-CN" altLang="en-US" sz="2700">
                <a:solidFill>
                  <a:srgbClr val="000066"/>
                </a:solidFill>
                <a:ea typeface="宋体" panose="02010600030101010101" pitchFamily="2" charset="-122"/>
              </a:rPr>
              <a:t>0.0.0.0 255.255.255.255</a:t>
            </a:r>
            <a:endParaRPr lang="zh-CN" altLang="en-US" sz="2700">
              <a:solidFill>
                <a:srgbClr val="000000"/>
              </a:solidFill>
              <a:ea typeface="宋体" panose="02010600030101010101" pitchFamily="2" charset="-122"/>
            </a:endParaRPr>
          </a:p>
          <a:p>
            <a:pPr lvl="1"/>
            <a:r>
              <a:rPr lang="zh-CN" altLang="en-US" sz="2700">
                <a:solidFill>
                  <a:srgbClr val="000000"/>
                </a:solidFill>
                <a:ea typeface="宋体" panose="02010600030101010101" pitchFamily="2" charset="-122"/>
              </a:rPr>
              <a:t>可以用 </a:t>
            </a:r>
            <a:r>
              <a:rPr lang="en-US" altLang="zh-CN" sz="2700" i="1">
                <a:solidFill>
                  <a:srgbClr val="000066"/>
                </a:solidFill>
                <a:ea typeface="宋体" panose="02010600030101010101" pitchFamily="2" charset="-122"/>
              </a:rPr>
              <a:t>any </a:t>
            </a:r>
            <a:r>
              <a:rPr lang="zh-CN" altLang="en-US" sz="2700">
                <a:ea typeface="宋体" panose="02010600030101010101" pitchFamily="2" charset="-122"/>
              </a:rPr>
              <a:t>简写</a:t>
            </a:r>
          </a:p>
        </p:txBody>
      </p:sp>
      <p:sp>
        <p:nvSpPr>
          <p:cNvPr id="61443" name="Rectangle 3">
            <a:extLst>
              <a:ext uri="{FF2B5EF4-FFF2-40B4-BE49-F238E27FC236}">
                <a16:creationId xmlns:a16="http://schemas.microsoft.com/office/drawing/2014/main" id="{42F1C5E7-080C-4A2C-BFC7-98270692C39E}"/>
              </a:ext>
            </a:extLst>
          </p:cNvPr>
          <p:cNvSpPr>
            <a:spLocks noChangeArrowheads="1"/>
          </p:cNvSpPr>
          <p:nvPr/>
        </p:nvSpPr>
        <p:spPr bwMode="auto">
          <a:xfrm>
            <a:off x="628650" y="1585913"/>
            <a:ext cx="77724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700"/>
              </a:lnSpc>
            </a:pPr>
            <a:r>
              <a:rPr lang="en-US" altLang="zh-CN" sz="2300" b="1">
                <a:solidFill>
                  <a:srgbClr val="000000"/>
                </a:solidFill>
                <a:latin typeface="Helvetica" panose="020B0604020202020204" pitchFamily="34" charset="0"/>
                <a:ea typeface="宋体" panose="02010600030101010101" pitchFamily="2" charset="-122"/>
              </a:rPr>
              <a:t>Test conditions: Ignore all the address bits (match any)</a:t>
            </a:r>
          </a:p>
        </p:txBody>
      </p:sp>
      <p:sp>
        <p:nvSpPr>
          <p:cNvPr id="61444" name="Rectangle 4">
            <a:extLst>
              <a:ext uri="{FF2B5EF4-FFF2-40B4-BE49-F238E27FC236}">
                <a16:creationId xmlns:a16="http://schemas.microsoft.com/office/drawing/2014/main" id="{2BF66967-4020-4AFC-8A3F-3718C8FB3BBE}"/>
              </a:ext>
            </a:extLst>
          </p:cNvPr>
          <p:cNvSpPr>
            <a:spLocks noChangeArrowheads="1"/>
          </p:cNvSpPr>
          <p:nvPr/>
        </p:nvSpPr>
        <p:spPr bwMode="auto">
          <a:xfrm>
            <a:off x="4024313" y="2390775"/>
            <a:ext cx="20574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700"/>
              </a:lnSpc>
            </a:pPr>
            <a:r>
              <a:rPr lang="zh-CN" altLang="en-US" sz="2300" b="1">
                <a:solidFill>
                  <a:srgbClr val="000000"/>
                </a:solidFill>
                <a:latin typeface="Helvetica" panose="020B0604020202020204" pitchFamily="34" charset="0"/>
                <a:ea typeface="宋体" panose="02010600030101010101" pitchFamily="2" charset="-122"/>
              </a:rPr>
              <a:t>0.0.0.0	</a:t>
            </a:r>
          </a:p>
        </p:txBody>
      </p:sp>
      <p:sp>
        <p:nvSpPr>
          <p:cNvPr id="61445" name="Rectangle 5">
            <a:extLst>
              <a:ext uri="{FF2B5EF4-FFF2-40B4-BE49-F238E27FC236}">
                <a16:creationId xmlns:a16="http://schemas.microsoft.com/office/drawing/2014/main" id="{7AB66F51-79EA-4011-8922-034831EBEBC2}"/>
              </a:ext>
            </a:extLst>
          </p:cNvPr>
          <p:cNvSpPr>
            <a:spLocks noChangeArrowheads="1"/>
          </p:cNvSpPr>
          <p:nvPr/>
        </p:nvSpPr>
        <p:spPr bwMode="auto">
          <a:xfrm>
            <a:off x="3303588" y="3400425"/>
            <a:ext cx="2443162"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700"/>
              </a:lnSpc>
            </a:pPr>
            <a:r>
              <a:rPr lang="zh-CN" altLang="en-US" sz="2300" b="1">
                <a:solidFill>
                  <a:srgbClr val="000000"/>
                </a:solidFill>
                <a:latin typeface="Helvetica" panose="020B0604020202020204" pitchFamily="34" charset="0"/>
                <a:ea typeface="宋体" panose="02010600030101010101" pitchFamily="2" charset="-122"/>
              </a:rPr>
              <a:t> 255.255.255.255</a:t>
            </a:r>
          </a:p>
        </p:txBody>
      </p:sp>
      <p:sp>
        <p:nvSpPr>
          <p:cNvPr id="61446" name="Rectangle 6">
            <a:extLst>
              <a:ext uri="{FF2B5EF4-FFF2-40B4-BE49-F238E27FC236}">
                <a16:creationId xmlns:a16="http://schemas.microsoft.com/office/drawing/2014/main" id="{B3CA22E5-86AC-4551-A910-1B964B043027}"/>
              </a:ext>
            </a:extLst>
          </p:cNvPr>
          <p:cNvSpPr>
            <a:spLocks noChangeArrowheads="1"/>
          </p:cNvSpPr>
          <p:nvPr/>
        </p:nvSpPr>
        <p:spPr bwMode="auto">
          <a:xfrm>
            <a:off x="3941763" y="3729038"/>
            <a:ext cx="2214562"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700"/>
              </a:lnSpc>
            </a:pPr>
            <a:r>
              <a:rPr lang="zh-CN" altLang="en-US" sz="2000" b="1">
                <a:solidFill>
                  <a:srgbClr val="000000"/>
                </a:solidFill>
                <a:latin typeface="Helvetica" panose="020B0604020202020204" pitchFamily="34" charset="0"/>
                <a:ea typeface="宋体" panose="02010600030101010101" pitchFamily="2" charset="-122"/>
              </a:rPr>
              <a:t>(</a:t>
            </a:r>
            <a:r>
              <a:rPr lang="en-US" altLang="zh-CN" sz="2000" b="1">
                <a:solidFill>
                  <a:srgbClr val="000000"/>
                </a:solidFill>
                <a:latin typeface="Helvetica" panose="020B0604020202020204" pitchFamily="34" charset="0"/>
                <a:ea typeface="宋体" panose="02010600030101010101" pitchFamily="2" charset="-122"/>
              </a:rPr>
              <a:t>ignore all)</a:t>
            </a:r>
          </a:p>
        </p:txBody>
      </p:sp>
      <p:sp>
        <p:nvSpPr>
          <p:cNvPr id="61451" name="Rectangle 11">
            <a:extLst>
              <a:ext uri="{FF2B5EF4-FFF2-40B4-BE49-F238E27FC236}">
                <a16:creationId xmlns:a16="http://schemas.microsoft.com/office/drawing/2014/main" id="{771E4969-2529-4B2B-A85B-769B9405A728}"/>
              </a:ext>
            </a:extLst>
          </p:cNvPr>
          <p:cNvSpPr>
            <a:spLocks noChangeArrowheads="1"/>
          </p:cNvSpPr>
          <p:nvPr/>
        </p:nvSpPr>
        <p:spPr bwMode="auto">
          <a:xfrm>
            <a:off x="3281363" y="2071688"/>
            <a:ext cx="3043237"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700"/>
              </a:lnSpc>
            </a:pPr>
            <a:r>
              <a:rPr lang="en-US" altLang="zh-CN" sz="2300" b="1">
                <a:solidFill>
                  <a:srgbClr val="000000"/>
                </a:solidFill>
                <a:latin typeface="Helvetica" panose="020B0604020202020204" pitchFamily="34" charset="0"/>
                <a:ea typeface="宋体" panose="02010600030101010101" pitchFamily="2" charset="-122"/>
              </a:rPr>
              <a:t>Any IP address</a:t>
            </a:r>
          </a:p>
        </p:txBody>
      </p:sp>
      <p:sp>
        <p:nvSpPr>
          <p:cNvPr id="61452" name="Rectangle 12">
            <a:extLst>
              <a:ext uri="{FF2B5EF4-FFF2-40B4-BE49-F238E27FC236}">
                <a16:creationId xmlns:a16="http://schemas.microsoft.com/office/drawing/2014/main" id="{62BB8CC8-12AB-45E4-8479-F4A1B73D320F}"/>
              </a:ext>
            </a:extLst>
          </p:cNvPr>
          <p:cNvSpPr>
            <a:spLocks noChangeArrowheads="1"/>
          </p:cNvSpPr>
          <p:nvPr/>
        </p:nvSpPr>
        <p:spPr bwMode="auto">
          <a:xfrm>
            <a:off x="1408113" y="3429000"/>
            <a:ext cx="24003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8620" tIns="54713" rIns="38620" bIns="54713"/>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Wildcard mask:</a:t>
            </a:r>
          </a:p>
        </p:txBody>
      </p:sp>
      <p:sp>
        <p:nvSpPr>
          <p:cNvPr id="61455" name="Rectangle 15">
            <a:extLst>
              <a:ext uri="{FF2B5EF4-FFF2-40B4-BE49-F238E27FC236}">
                <a16:creationId xmlns:a16="http://schemas.microsoft.com/office/drawing/2014/main" id="{ED733D93-8756-4205-B003-9D3180437D45}"/>
              </a:ext>
            </a:extLst>
          </p:cNvPr>
          <p:cNvSpPr>
            <a:spLocks noGrp="1" noChangeArrowheads="1"/>
          </p:cNvSpPr>
          <p:nvPr>
            <p:ph type="title"/>
          </p:nvPr>
        </p:nvSpPr>
        <p:spPr>
          <a:xfrm>
            <a:off x="1624013" y="173038"/>
            <a:ext cx="5895975" cy="1143000"/>
          </a:xfrm>
        </p:spPr>
        <p:txBody>
          <a:bodyPr/>
          <a:lstStyle/>
          <a:p>
            <a:r>
              <a:rPr lang="zh-CN" altLang="en-US">
                <a:ea typeface="宋体" panose="02010600030101010101" pitchFamily="2" charset="-122"/>
              </a:rPr>
              <a:t>通配符掩码指明所有主机</a:t>
            </a:r>
          </a:p>
        </p:txBody>
      </p:sp>
      <p:sp>
        <p:nvSpPr>
          <p:cNvPr id="61456" name="Freeform 16">
            <a:extLst>
              <a:ext uri="{FF2B5EF4-FFF2-40B4-BE49-F238E27FC236}">
                <a16:creationId xmlns:a16="http://schemas.microsoft.com/office/drawing/2014/main" id="{F26D7846-635A-4A40-AE79-ED851C3CC70D}"/>
              </a:ext>
            </a:extLst>
          </p:cNvPr>
          <p:cNvSpPr>
            <a:spLocks/>
          </p:cNvSpPr>
          <p:nvPr/>
        </p:nvSpPr>
        <p:spPr bwMode="auto">
          <a:xfrm flipH="1">
            <a:off x="3676650" y="2819400"/>
            <a:ext cx="466725" cy="638175"/>
          </a:xfrm>
          <a:custGeom>
            <a:avLst/>
            <a:gdLst>
              <a:gd name="T0" fmla="*/ 0 w 414"/>
              <a:gd name="T1" fmla="*/ 0 h 420"/>
              <a:gd name="T2" fmla="*/ 0 w 414"/>
              <a:gd name="T3" fmla="*/ 300 h 420"/>
              <a:gd name="T4" fmla="*/ 414 w 414"/>
              <a:gd name="T5" fmla="*/ 300 h 420"/>
              <a:gd name="T6" fmla="*/ 414 w 414"/>
              <a:gd name="T7" fmla="*/ 420 h 420"/>
            </a:gdLst>
            <a:ahLst/>
            <a:cxnLst>
              <a:cxn ang="0">
                <a:pos x="T0" y="T1"/>
              </a:cxn>
              <a:cxn ang="0">
                <a:pos x="T2" y="T3"/>
              </a:cxn>
              <a:cxn ang="0">
                <a:pos x="T4" y="T5"/>
              </a:cxn>
              <a:cxn ang="0">
                <a:pos x="T6" y="T7"/>
              </a:cxn>
            </a:cxnLst>
            <a:rect l="0" t="0" r="r" b="b"/>
            <a:pathLst>
              <a:path w="414" h="420">
                <a:moveTo>
                  <a:pt x="0" y="0"/>
                </a:moveTo>
                <a:lnTo>
                  <a:pt x="0" y="300"/>
                </a:lnTo>
                <a:lnTo>
                  <a:pt x="414" y="300"/>
                </a:lnTo>
                <a:lnTo>
                  <a:pt x="414" y="420"/>
                </a:lnTo>
              </a:path>
            </a:pathLst>
          </a:custGeom>
          <a:noFill/>
          <a:ln w="38100" cap="flat" cmpd="sng">
            <a:solidFill>
              <a:schemeClr val="accent2"/>
            </a:solidFill>
            <a:prstDash val="solid"/>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61457" name="Freeform 17">
            <a:extLst>
              <a:ext uri="{FF2B5EF4-FFF2-40B4-BE49-F238E27FC236}">
                <a16:creationId xmlns:a16="http://schemas.microsoft.com/office/drawing/2014/main" id="{6821061C-D97E-4D87-9E55-C091387B8624}"/>
              </a:ext>
            </a:extLst>
          </p:cNvPr>
          <p:cNvSpPr>
            <a:spLocks/>
          </p:cNvSpPr>
          <p:nvPr/>
        </p:nvSpPr>
        <p:spPr bwMode="auto">
          <a:xfrm>
            <a:off x="4391025" y="2819400"/>
            <a:ext cx="1588" cy="638175"/>
          </a:xfrm>
          <a:custGeom>
            <a:avLst/>
            <a:gdLst>
              <a:gd name="T0" fmla="*/ 0 w 1"/>
              <a:gd name="T1" fmla="*/ 0 h 402"/>
              <a:gd name="T2" fmla="*/ 0 w 1"/>
              <a:gd name="T3" fmla="*/ 402 h 402"/>
            </a:gdLst>
            <a:ahLst/>
            <a:cxnLst>
              <a:cxn ang="0">
                <a:pos x="T0" y="T1"/>
              </a:cxn>
              <a:cxn ang="0">
                <a:pos x="T2" y="T3"/>
              </a:cxn>
            </a:cxnLst>
            <a:rect l="0" t="0" r="r" b="b"/>
            <a:pathLst>
              <a:path w="1" h="402">
                <a:moveTo>
                  <a:pt x="0" y="0"/>
                </a:moveTo>
                <a:lnTo>
                  <a:pt x="0" y="402"/>
                </a:lnTo>
              </a:path>
            </a:pathLst>
          </a:custGeom>
          <a:noFill/>
          <a:ln w="38100" cap="flat" cmpd="sng">
            <a:solidFill>
              <a:schemeClr val="accent2"/>
            </a:solidFill>
            <a:prstDash val="solid"/>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61458" name="Freeform 18">
            <a:extLst>
              <a:ext uri="{FF2B5EF4-FFF2-40B4-BE49-F238E27FC236}">
                <a16:creationId xmlns:a16="http://schemas.microsoft.com/office/drawing/2014/main" id="{4107354F-2881-4DEC-9B58-C33A64519BB7}"/>
              </a:ext>
            </a:extLst>
          </p:cNvPr>
          <p:cNvSpPr>
            <a:spLocks/>
          </p:cNvSpPr>
          <p:nvPr/>
        </p:nvSpPr>
        <p:spPr bwMode="auto">
          <a:xfrm>
            <a:off x="4648200" y="2819400"/>
            <a:ext cx="1588" cy="647700"/>
          </a:xfrm>
          <a:custGeom>
            <a:avLst/>
            <a:gdLst>
              <a:gd name="T0" fmla="*/ 0 w 1"/>
              <a:gd name="T1" fmla="*/ 0 h 408"/>
              <a:gd name="T2" fmla="*/ 0 w 1"/>
              <a:gd name="T3" fmla="*/ 408 h 408"/>
            </a:gdLst>
            <a:ahLst/>
            <a:cxnLst>
              <a:cxn ang="0">
                <a:pos x="T0" y="T1"/>
              </a:cxn>
              <a:cxn ang="0">
                <a:pos x="T2" y="T3"/>
              </a:cxn>
            </a:cxnLst>
            <a:rect l="0" t="0" r="r" b="b"/>
            <a:pathLst>
              <a:path w="1" h="408">
                <a:moveTo>
                  <a:pt x="0" y="0"/>
                </a:moveTo>
                <a:lnTo>
                  <a:pt x="0" y="408"/>
                </a:lnTo>
              </a:path>
            </a:pathLst>
          </a:custGeom>
          <a:noFill/>
          <a:ln w="38100" cap="flat" cmpd="sng">
            <a:solidFill>
              <a:schemeClr val="accent2"/>
            </a:solidFill>
            <a:prstDash val="solid"/>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61459" name="Freeform 19">
            <a:extLst>
              <a:ext uri="{FF2B5EF4-FFF2-40B4-BE49-F238E27FC236}">
                <a16:creationId xmlns:a16="http://schemas.microsoft.com/office/drawing/2014/main" id="{D78B7774-6489-48C2-BD2B-B425D292DEB1}"/>
              </a:ext>
            </a:extLst>
          </p:cNvPr>
          <p:cNvSpPr>
            <a:spLocks/>
          </p:cNvSpPr>
          <p:nvPr/>
        </p:nvSpPr>
        <p:spPr bwMode="auto">
          <a:xfrm>
            <a:off x="4876800" y="2819400"/>
            <a:ext cx="504825" cy="647700"/>
          </a:xfrm>
          <a:custGeom>
            <a:avLst/>
            <a:gdLst>
              <a:gd name="T0" fmla="*/ 0 w 318"/>
              <a:gd name="T1" fmla="*/ 0 h 408"/>
              <a:gd name="T2" fmla="*/ 0 w 318"/>
              <a:gd name="T3" fmla="*/ 294 h 408"/>
              <a:gd name="T4" fmla="*/ 318 w 318"/>
              <a:gd name="T5" fmla="*/ 294 h 408"/>
              <a:gd name="T6" fmla="*/ 318 w 318"/>
              <a:gd name="T7" fmla="*/ 408 h 408"/>
            </a:gdLst>
            <a:ahLst/>
            <a:cxnLst>
              <a:cxn ang="0">
                <a:pos x="T0" y="T1"/>
              </a:cxn>
              <a:cxn ang="0">
                <a:pos x="T2" y="T3"/>
              </a:cxn>
              <a:cxn ang="0">
                <a:pos x="T4" y="T5"/>
              </a:cxn>
              <a:cxn ang="0">
                <a:pos x="T6" y="T7"/>
              </a:cxn>
            </a:cxnLst>
            <a:rect l="0" t="0" r="r" b="b"/>
            <a:pathLst>
              <a:path w="318" h="408">
                <a:moveTo>
                  <a:pt x="0" y="0"/>
                </a:moveTo>
                <a:lnTo>
                  <a:pt x="0" y="294"/>
                </a:lnTo>
                <a:lnTo>
                  <a:pt x="318" y="294"/>
                </a:lnTo>
                <a:lnTo>
                  <a:pt x="318" y="408"/>
                </a:lnTo>
              </a:path>
            </a:pathLst>
          </a:custGeom>
          <a:noFill/>
          <a:ln w="38100" cap="flat" cmpd="sng">
            <a:solidFill>
              <a:schemeClr val="accent2"/>
            </a:solidFill>
            <a:prstDash val="solid"/>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1403FD6-7CA2-42C6-81DB-1846AB999BD1}"/>
              </a:ext>
            </a:extLst>
          </p:cNvPr>
          <p:cNvSpPr>
            <a:spLocks noChangeArrowheads="1"/>
          </p:cNvSpPr>
          <p:nvPr/>
        </p:nvSpPr>
        <p:spPr bwMode="auto">
          <a:xfrm>
            <a:off x="1135063" y="1314450"/>
            <a:ext cx="7415212"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700"/>
              </a:lnSpc>
            </a:pPr>
            <a:endParaRPr lang="zh-CN" altLang="en-US" sz="2300" b="1">
              <a:solidFill>
                <a:srgbClr val="000000"/>
              </a:solidFill>
              <a:latin typeface="Helvetica" panose="020B0604020202020204" pitchFamily="34" charset="0"/>
              <a:ea typeface="宋体" panose="02010600030101010101" pitchFamily="2" charset="-122"/>
            </a:endParaRPr>
          </a:p>
          <a:p>
            <a:pPr>
              <a:lnSpc>
                <a:spcPts val="2700"/>
              </a:lnSpc>
            </a:pPr>
            <a:r>
              <a:rPr lang="en-US" altLang="zh-CN" sz="2300" b="1">
                <a:solidFill>
                  <a:srgbClr val="000000"/>
                </a:solidFill>
                <a:latin typeface="Helvetica" panose="020B0604020202020204" pitchFamily="34" charset="0"/>
                <a:ea typeface="宋体" panose="02010600030101010101" pitchFamily="2" charset="-122"/>
              </a:rPr>
              <a:t>Check for IP subnets 172.30.</a:t>
            </a:r>
            <a:r>
              <a:rPr lang="en-US" altLang="zh-CN" sz="2300" b="1">
                <a:solidFill>
                  <a:schemeClr val="accent2"/>
                </a:solidFill>
                <a:latin typeface="Helvetica" panose="020B0604020202020204" pitchFamily="34" charset="0"/>
                <a:ea typeface="宋体" panose="02010600030101010101" pitchFamily="2" charset="-122"/>
              </a:rPr>
              <a:t>16</a:t>
            </a:r>
            <a:r>
              <a:rPr lang="en-US" altLang="zh-CN" sz="2300" b="1">
                <a:solidFill>
                  <a:srgbClr val="000000"/>
                </a:solidFill>
                <a:latin typeface="Helvetica" panose="020B0604020202020204" pitchFamily="34" charset="0"/>
                <a:ea typeface="宋体" panose="02010600030101010101" pitchFamily="2" charset="-122"/>
              </a:rPr>
              <a:t>.0/24 to 172.30.</a:t>
            </a:r>
            <a:r>
              <a:rPr lang="en-US" altLang="zh-CN" sz="2300" b="1">
                <a:solidFill>
                  <a:schemeClr val="accent2"/>
                </a:solidFill>
                <a:latin typeface="Helvetica" panose="020B0604020202020204" pitchFamily="34" charset="0"/>
                <a:ea typeface="宋体" panose="02010600030101010101" pitchFamily="2" charset="-122"/>
              </a:rPr>
              <a:t>31</a:t>
            </a:r>
            <a:r>
              <a:rPr lang="en-US" altLang="zh-CN" sz="2300" b="1">
                <a:solidFill>
                  <a:srgbClr val="000000"/>
                </a:solidFill>
                <a:latin typeface="Helvetica" panose="020B0604020202020204" pitchFamily="34" charset="0"/>
                <a:ea typeface="宋体" panose="02010600030101010101" pitchFamily="2" charset="-122"/>
              </a:rPr>
              <a:t>.0/24</a:t>
            </a:r>
          </a:p>
        </p:txBody>
      </p:sp>
      <p:sp>
        <p:nvSpPr>
          <p:cNvPr id="59395" name="Rectangle 3">
            <a:extLst>
              <a:ext uri="{FF2B5EF4-FFF2-40B4-BE49-F238E27FC236}">
                <a16:creationId xmlns:a16="http://schemas.microsoft.com/office/drawing/2014/main" id="{6AB7003E-B1C9-4922-9A30-330AA2A65E5B}"/>
              </a:ext>
            </a:extLst>
          </p:cNvPr>
          <p:cNvSpPr>
            <a:spLocks noChangeArrowheads="1"/>
          </p:cNvSpPr>
          <p:nvPr/>
        </p:nvSpPr>
        <p:spPr bwMode="auto">
          <a:xfrm>
            <a:off x="3963988" y="2992438"/>
            <a:ext cx="2057400"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700"/>
              </a:lnSpc>
            </a:pPr>
            <a:r>
              <a:rPr lang="en-US" altLang="zh-CN" sz="2000" b="1">
                <a:effectLst>
                  <a:outerShdw blurRad="38100" dist="38100" dir="2700000" algn="tl">
                    <a:srgbClr val="C0C0C0"/>
                  </a:outerShdw>
                </a:effectLst>
                <a:latin typeface="Helvetica" panose="020B0604020202020204" pitchFamily="34" charset="0"/>
                <a:ea typeface="宋体" panose="02010600030101010101" pitchFamily="2" charset="-122"/>
              </a:rPr>
              <a:t>Network  </a:t>
            </a:r>
            <a:r>
              <a:rPr lang="en-US" altLang="zh-CN" sz="2000" b="1">
                <a:latin typeface="Helvetica" panose="020B0604020202020204" pitchFamily="34" charset="0"/>
                <a:ea typeface="宋体" panose="02010600030101010101" pitchFamily="2" charset="-122"/>
              </a:rPr>
              <a:t>.host </a:t>
            </a:r>
          </a:p>
          <a:p>
            <a:pPr>
              <a:lnSpc>
                <a:spcPts val="2700"/>
              </a:lnSpc>
            </a:pPr>
            <a:r>
              <a:rPr lang="en-US" altLang="zh-CN" sz="2000" b="1">
                <a:solidFill>
                  <a:srgbClr val="006666"/>
                </a:solidFill>
                <a:effectLst>
                  <a:outerShdw blurRad="38100" dist="38100" dir="2700000" algn="tl">
                    <a:srgbClr val="C0C0C0"/>
                  </a:outerShdw>
                </a:effectLst>
                <a:latin typeface="Helvetica" panose="020B0604020202020204" pitchFamily="34" charset="0"/>
                <a:ea typeface="宋体" panose="02010600030101010101" pitchFamily="2" charset="-122"/>
              </a:rPr>
              <a:t>172.30.16</a:t>
            </a:r>
            <a:r>
              <a:rPr lang="en-US" altLang="zh-CN" sz="2000" b="1">
                <a:solidFill>
                  <a:srgbClr val="006666"/>
                </a:solidFill>
                <a:latin typeface="Helvetica" panose="020B0604020202020204" pitchFamily="34" charset="0"/>
                <a:ea typeface="宋体" panose="02010600030101010101" pitchFamily="2" charset="-122"/>
              </a:rPr>
              <a:t>.0</a:t>
            </a:r>
            <a:br>
              <a:rPr lang="en-US" altLang="zh-CN" sz="2000" b="1">
                <a:solidFill>
                  <a:srgbClr val="006666"/>
                </a:solidFill>
                <a:latin typeface="Helvetica" panose="020B0604020202020204" pitchFamily="34" charset="0"/>
                <a:ea typeface="宋体" panose="02010600030101010101" pitchFamily="2" charset="-122"/>
              </a:rPr>
            </a:br>
            <a:r>
              <a:rPr lang="en-US" altLang="zh-CN" sz="2300" b="1">
                <a:solidFill>
                  <a:srgbClr val="000000"/>
                </a:solidFill>
                <a:latin typeface="Helvetica" panose="020B0604020202020204" pitchFamily="34" charset="0"/>
                <a:ea typeface="宋体" panose="02010600030101010101" pitchFamily="2" charset="-122"/>
              </a:rPr>
              <a:t>	</a:t>
            </a:r>
          </a:p>
        </p:txBody>
      </p:sp>
      <p:grpSp>
        <p:nvGrpSpPr>
          <p:cNvPr id="59417" name="Group 25">
            <a:extLst>
              <a:ext uri="{FF2B5EF4-FFF2-40B4-BE49-F238E27FC236}">
                <a16:creationId xmlns:a16="http://schemas.microsoft.com/office/drawing/2014/main" id="{617CD134-924E-4FBB-955D-16CD3F04B530}"/>
              </a:ext>
            </a:extLst>
          </p:cNvPr>
          <p:cNvGrpSpPr>
            <a:grpSpLocks/>
          </p:cNvGrpSpPr>
          <p:nvPr/>
        </p:nvGrpSpPr>
        <p:grpSpPr bwMode="auto">
          <a:xfrm>
            <a:off x="3133725" y="3935413"/>
            <a:ext cx="4171950" cy="542925"/>
            <a:chOff x="1670" y="2143"/>
            <a:chExt cx="2628" cy="342"/>
          </a:xfrm>
        </p:grpSpPr>
        <p:sp>
          <p:nvSpPr>
            <p:cNvPr id="59399" name="Rectangle 7">
              <a:extLst>
                <a:ext uri="{FF2B5EF4-FFF2-40B4-BE49-F238E27FC236}">
                  <a16:creationId xmlns:a16="http://schemas.microsoft.com/office/drawing/2014/main" id="{98523B79-D9DD-4F33-B990-A24F2FAD3827}"/>
                </a:ext>
              </a:extLst>
            </p:cNvPr>
            <p:cNvSpPr>
              <a:spLocks noChangeArrowheads="1"/>
            </p:cNvSpPr>
            <p:nvPr/>
          </p:nvSpPr>
          <p:spPr bwMode="auto">
            <a:xfrm>
              <a:off x="1670" y="2143"/>
              <a:ext cx="333"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79" tIns="69246" rIns="48879" bIns="69246"/>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475"/>
                </a:lnSpc>
              </a:pPr>
              <a:r>
                <a:rPr lang="zh-CN" altLang="en-US" sz="2300" b="1">
                  <a:solidFill>
                    <a:srgbClr val="000066"/>
                  </a:solidFill>
                  <a:effectLst>
                    <a:outerShdw blurRad="38100" dist="38100" dir="2700000" algn="tl">
                      <a:srgbClr val="C0C0C0"/>
                    </a:outerShdw>
                  </a:effectLst>
                  <a:latin typeface="Helvetica" panose="020B0604020202020204" pitchFamily="34" charset="0"/>
                  <a:ea typeface="宋体" panose="02010600030101010101" pitchFamily="2" charset="-122"/>
                </a:rPr>
                <a:t>0</a:t>
              </a:r>
              <a:endParaRPr lang="zh-CN" altLang="en-US" sz="2300" b="1">
                <a:solidFill>
                  <a:srgbClr val="4C00FF"/>
                </a:solidFill>
                <a:effectLst>
                  <a:outerShdw blurRad="38100" dist="38100" dir="2700000" algn="tl">
                    <a:srgbClr val="C0C0C0"/>
                  </a:outerShdw>
                </a:effectLst>
                <a:latin typeface="Helvetica" panose="020B0604020202020204" pitchFamily="34" charset="0"/>
                <a:ea typeface="宋体" panose="02010600030101010101" pitchFamily="2" charset="-122"/>
              </a:endParaRPr>
            </a:p>
          </p:txBody>
        </p:sp>
        <p:sp>
          <p:nvSpPr>
            <p:cNvPr id="59400" name="Rectangle 8">
              <a:extLst>
                <a:ext uri="{FF2B5EF4-FFF2-40B4-BE49-F238E27FC236}">
                  <a16:creationId xmlns:a16="http://schemas.microsoft.com/office/drawing/2014/main" id="{2B903F14-A943-41DC-A2BD-8210959E9D46}"/>
                </a:ext>
              </a:extLst>
            </p:cNvPr>
            <p:cNvSpPr>
              <a:spLocks noChangeArrowheads="1"/>
            </p:cNvSpPr>
            <p:nvPr/>
          </p:nvSpPr>
          <p:spPr bwMode="auto">
            <a:xfrm>
              <a:off x="2008" y="2143"/>
              <a:ext cx="324"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79" tIns="69246" rIns="48879" bIns="69246"/>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475"/>
                </a:lnSpc>
              </a:pPr>
              <a:r>
                <a:rPr lang="zh-CN" altLang="en-US" sz="2300" b="1">
                  <a:solidFill>
                    <a:srgbClr val="000066"/>
                  </a:solidFill>
                  <a:effectLst>
                    <a:outerShdw blurRad="38100" dist="38100" dir="2700000" algn="tl">
                      <a:srgbClr val="C0C0C0"/>
                    </a:outerShdw>
                  </a:effectLst>
                  <a:latin typeface="Helvetica" panose="020B0604020202020204" pitchFamily="34" charset="0"/>
                  <a:ea typeface="宋体" panose="02010600030101010101" pitchFamily="2" charset="-122"/>
                </a:rPr>
                <a:t>0</a:t>
              </a:r>
              <a:endParaRPr lang="zh-CN" altLang="en-US" sz="2300" b="1">
                <a:solidFill>
                  <a:srgbClr val="4C00FF"/>
                </a:solidFill>
                <a:effectLst>
                  <a:outerShdw blurRad="38100" dist="38100" dir="2700000" algn="tl">
                    <a:srgbClr val="C0C0C0"/>
                  </a:outerShdw>
                </a:effectLst>
                <a:latin typeface="Helvetica" panose="020B0604020202020204" pitchFamily="34" charset="0"/>
                <a:ea typeface="宋体" panose="02010600030101010101" pitchFamily="2" charset="-122"/>
              </a:endParaRPr>
            </a:p>
          </p:txBody>
        </p:sp>
        <p:sp>
          <p:nvSpPr>
            <p:cNvPr id="59401" name="Rectangle 9">
              <a:extLst>
                <a:ext uri="{FF2B5EF4-FFF2-40B4-BE49-F238E27FC236}">
                  <a16:creationId xmlns:a16="http://schemas.microsoft.com/office/drawing/2014/main" id="{48AE004A-4F97-4945-A4BD-0696FDD263EB}"/>
                </a:ext>
              </a:extLst>
            </p:cNvPr>
            <p:cNvSpPr>
              <a:spLocks noChangeArrowheads="1"/>
            </p:cNvSpPr>
            <p:nvPr/>
          </p:nvSpPr>
          <p:spPr bwMode="auto">
            <a:xfrm>
              <a:off x="2337" y="2143"/>
              <a:ext cx="333"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79" tIns="69246" rIns="48879" bIns="69246"/>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475"/>
                </a:lnSpc>
              </a:pPr>
              <a:r>
                <a:rPr lang="zh-CN" altLang="en-US" sz="2300" b="1">
                  <a:solidFill>
                    <a:srgbClr val="000066"/>
                  </a:solidFill>
                  <a:effectLst>
                    <a:outerShdw blurRad="38100" dist="38100" dir="2700000" algn="tl">
                      <a:srgbClr val="C0C0C0"/>
                    </a:outerShdw>
                  </a:effectLst>
                  <a:latin typeface="Helvetica" panose="020B0604020202020204" pitchFamily="34" charset="0"/>
                  <a:ea typeface="宋体" panose="02010600030101010101" pitchFamily="2" charset="-122"/>
                </a:rPr>
                <a:t>0</a:t>
              </a:r>
              <a:endParaRPr lang="zh-CN" altLang="en-US" sz="2300" b="1">
                <a:solidFill>
                  <a:srgbClr val="4C00FF"/>
                </a:solidFill>
                <a:effectLst>
                  <a:outerShdw blurRad="38100" dist="38100" dir="2700000" algn="tl">
                    <a:srgbClr val="C0C0C0"/>
                  </a:outerShdw>
                </a:effectLst>
                <a:latin typeface="Helvetica" panose="020B0604020202020204" pitchFamily="34" charset="0"/>
                <a:ea typeface="宋体" panose="02010600030101010101" pitchFamily="2" charset="-122"/>
              </a:endParaRPr>
            </a:p>
          </p:txBody>
        </p:sp>
        <p:sp>
          <p:nvSpPr>
            <p:cNvPr id="59402" name="Rectangle 10">
              <a:extLst>
                <a:ext uri="{FF2B5EF4-FFF2-40B4-BE49-F238E27FC236}">
                  <a16:creationId xmlns:a16="http://schemas.microsoft.com/office/drawing/2014/main" id="{D7FBD72B-356A-4073-953E-FAD0B4763ABC}"/>
                </a:ext>
              </a:extLst>
            </p:cNvPr>
            <p:cNvSpPr>
              <a:spLocks noChangeArrowheads="1"/>
            </p:cNvSpPr>
            <p:nvPr/>
          </p:nvSpPr>
          <p:spPr bwMode="auto">
            <a:xfrm>
              <a:off x="2675" y="2143"/>
              <a:ext cx="324"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79" tIns="69246" rIns="48879" bIns="69246"/>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475"/>
                </a:lnSpc>
              </a:pPr>
              <a:r>
                <a:rPr lang="zh-CN" altLang="en-US" sz="2300" b="1">
                  <a:solidFill>
                    <a:srgbClr val="000066"/>
                  </a:solidFill>
                  <a:effectLst>
                    <a:outerShdw blurRad="38100" dist="38100" dir="2700000" algn="tl">
                      <a:srgbClr val="C0C0C0"/>
                    </a:outerShdw>
                  </a:effectLst>
                  <a:latin typeface="Helvetica" panose="020B0604020202020204" pitchFamily="34" charset="0"/>
                  <a:ea typeface="宋体" panose="02010600030101010101" pitchFamily="2" charset="-122"/>
                </a:rPr>
                <a:t>1</a:t>
              </a:r>
              <a:endParaRPr lang="zh-CN" altLang="en-US" sz="2300" b="1">
                <a:solidFill>
                  <a:srgbClr val="4C00FF"/>
                </a:solidFill>
                <a:effectLst>
                  <a:outerShdw blurRad="38100" dist="38100" dir="2700000" algn="tl">
                    <a:srgbClr val="C0C0C0"/>
                  </a:outerShdw>
                </a:effectLst>
                <a:latin typeface="Helvetica" panose="020B0604020202020204" pitchFamily="34" charset="0"/>
                <a:ea typeface="宋体" panose="02010600030101010101" pitchFamily="2" charset="-122"/>
              </a:endParaRPr>
            </a:p>
          </p:txBody>
        </p:sp>
        <p:sp>
          <p:nvSpPr>
            <p:cNvPr id="59403" name="Rectangle 11">
              <a:extLst>
                <a:ext uri="{FF2B5EF4-FFF2-40B4-BE49-F238E27FC236}">
                  <a16:creationId xmlns:a16="http://schemas.microsoft.com/office/drawing/2014/main" id="{EB461E8E-37B1-4F97-8782-4E398EF6FA98}"/>
                </a:ext>
              </a:extLst>
            </p:cNvPr>
            <p:cNvSpPr>
              <a:spLocks noChangeArrowheads="1"/>
            </p:cNvSpPr>
            <p:nvPr/>
          </p:nvSpPr>
          <p:spPr bwMode="auto">
            <a:xfrm>
              <a:off x="3004" y="2143"/>
              <a:ext cx="306"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79" tIns="69246" rIns="48879" bIns="69246"/>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475"/>
                </a:lnSpc>
              </a:pPr>
              <a:r>
                <a:rPr lang="zh-CN" altLang="en-US" sz="2300" b="1">
                  <a:latin typeface="Helvetica" panose="020B0604020202020204" pitchFamily="34" charset="0"/>
                  <a:ea typeface="宋体" panose="02010600030101010101" pitchFamily="2" charset="-122"/>
                </a:rPr>
                <a:t>0</a:t>
              </a:r>
              <a:endParaRPr lang="zh-CN" altLang="en-US" sz="2300" b="1">
                <a:solidFill>
                  <a:srgbClr val="4C00FF"/>
                </a:solidFill>
                <a:latin typeface="Helvetica" panose="020B0604020202020204" pitchFamily="34" charset="0"/>
                <a:ea typeface="宋体" panose="02010600030101010101" pitchFamily="2" charset="-122"/>
              </a:endParaRPr>
            </a:p>
          </p:txBody>
        </p:sp>
        <p:sp>
          <p:nvSpPr>
            <p:cNvPr id="59404" name="Rectangle 12">
              <a:extLst>
                <a:ext uri="{FF2B5EF4-FFF2-40B4-BE49-F238E27FC236}">
                  <a16:creationId xmlns:a16="http://schemas.microsoft.com/office/drawing/2014/main" id="{7C12CC7D-AFFD-44D4-AA70-E63F11E7F0D3}"/>
                </a:ext>
              </a:extLst>
            </p:cNvPr>
            <p:cNvSpPr>
              <a:spLocks noChangeArrowheads="1"/>
            </p:cNvSpPr>
            <p:nvPr/>
          </p:nvSpPr>
          <p:spPr bwMode="auto">
            <a:xfrm>
              <a:off x="3315" y="2143"/>
              <a:ext cx="324"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79" tIns="69246" rIns="48879" bIns="69246"/>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475"/>
                </a:lnSpc>
              </a:pPr>
              <a:r>
                <a:rPr lang="zh-CN" altLang="en-US" sz="2300" b="1">
                  <a:latin typeface="Helvetica" panose="020B0604020202020204" pitchFamily="34" charset="0"/>
                  <a:ea typeface="宋体" panose="02010600030101010101" pitchFamily="2" charset="-122"/>
                </a:rPr>
                <a:t>0</a:t>
              </a:r>
              <a:endParaRPr lang="zh-CN" altLang="en-US" sz="2300" b="1">
                <a:solidFill>
                  <a:srgbClr val="4C00FF"/>
                </a:solidFill>
                <a:latin typeface="Helvetica" panose="020B0604020202020204" pitchFamily="34" charset="0"/>
                <a:ea typeface="宋体" panose="02010600030101010101" pitchFamily="2" charset="-122"/>
              </a:endParaRPr>
            </a:p>
          </p:txBody>
        </p:sp>
        <p:sp>
          <p:nvSpPr>
            <p:cNvPr id="59405" name="Rectangle 13">
              <a:extLst>
                <a:ext uri="{FF2B5EF4-FFF2-40B4-BE49-F238E27FC236}">
                  <a16:creationId xmlns:a16="http://schemas.microsoft.com/office/drawing/2014/main" id="{61C33EFF-4A12-45DC-99F7-C2D2403AEF37}"/>
                </a:ext>
              </a:extLst>
            </p:cNvPr>
            <p:cNvSpPr>
              <a:spLocks noChangeArrowheads="1"/>
            </p:cNvSpPr>
            <p:nvPr/>
          </p:nvSpPr>
          <p:spPr bwMode="auto">
            <a:xfrm>
              <a:off x="3644" y="2143"/>
              <a:ext cx="324"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79" tIns="69246" rIns="48879" bIns="69246"/>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475"/>
                </a:lnSpc>
              </a:pPr>
              <a:r>
                <a:rPr lang="zh-CN" altLang="en-US" sz="2300" b="1">
                  <a:latin typeface="Helvetica" panose="020B0604020202020204" pitchFamily="34" charset="0"/>
                  <a:ea typeface="宋体" panose="02010600030101010101" pitchFamily="2" charset="-122"/>
                </a:rPr>
                <a:t>0</a:t>
              </a:r>
              <a:endParaRPr lang="zh-CN" altLang="en-US" sz="2300" b="1">
                <a:solidFill>
                  <a:srgbClr val="4C00FF"/>
                </a:solidFill>
                <a:latin typeface="Helvetica" panose="020B0604020202020204" pitchFamily="34" charset="0"/>
                <a:ea typeface="宋体" panose="02010600030101010101" pitchFamily="2" charset="-122"/>
              </a:endParaRPr>
            </a:p>
          </p:txBody>
        </p:sp>
        <p:sp>
          <p:nvSpPr>
            <p:cNvPr id="59406" name="Rectangle 14">
              <a:extLst>
                <a:ext uri="{FF2B5EF4-FFF2-40B4-BE49-F238E27FC236}">
                  <a16:creationId xmlns:a16="http://schemas.microsoft.com/office/drawing/2014/main" id="{D3528D03-7933-4E39-A9B9-AD41A85CC42D}"/>
                </a:ext>
              </a:extLst>
            </p:cNvPr>
            <p:cNvSpPr>
              <a:spLocks noChangeArrowheads="1"/>
            </p:cNvSpPr>
            <p:nvPr/>
          </p:nvSpPr>
          <p:spPr bwMode="auto">
            <a:xfrm>
              <a:off x="3974" y="2143"/>
              <a:ext cx="324"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879" tIns="69246" rIns="48879" bIns="69246"/>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475"/>
                </a:lnSpc>
              </a:pPr>
              <a:r>
                <a:rPr lang="zh-CN" altLang="en-US" sz="2300" b="1">
                  <a:latin typeface="Helvetica" panose="020B0604020202020204" pitchFamily="34" charset="0"/>
                  <a:ea typeface="宋体" panose="02010600030101010101" pitchFamily="2" charset="-122"/>
                </a:rPr>
                <a:t>0</a:t>
              </a:r>
            </a:p>
          </p:txBody>
        </p:sp>
      </p:grpSp>
      <p:sp>
        <p:nvSpPr>
          <p:cNvPr id="59413" name="Rectangle 21">
            <a:extLst>
              <a:ext uri="{FF2B5EF4-FFF2-40B4-BE49-F238E27FC236}">
                <a16:creationId xmlns:a16="http://schemas.microsoft.com/office/drawing/2014/main" id="{63A91FAC-EF10-4F0B-AE95-13458FEA3A1D}"/>
              </a:ext>
            </a:extLst>
          </p:cNvPr>
          <p:cNvSpPr>
            <a:spLocks noChangeArrowheads="1"/>
          </p:cNvSpPr>
          <p:nvPr/>
        </p:nvSpPr>
        <p:spPr bwMode="auto">
          <a:xfrm>
            <a:off x="1016000" y="4259263"/>
            <a:ext cx="3914775"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chemeClr val="accent2"/>
                </a:solidFill>
                <a:latin typeface="Helvetica" panose="020B0604020202020204" pitchFamily="34" charset="0"/>
                <a:ea typeface="宋体" panose="02010600030101010101" pitchFamily="2" charset="-122"/>
              </a:rPr>
              <a:t>Wildcard mask:	   0      0     0      0     1     1      1      1</a:t>
            </a:r>
            <a:endParaRPr lang="en-US" altLang="zh-CN" sz="1600" b="1">
              <a:solidFill>
                <a:schemeClr val="accent2"/>
              </a:solidFill>
              <a:latin typeface="Helvetica" panose="020B0604020202020204" pitchFamily="34" charset="0"/>
              <a:ea typeface="宋体" panose="02010600030101010101" pitchFamily="2" charset="-122"/>
            </a:endParaRPr>
          </a:p>
          <a:p>
            <a:pPr>
              <a:lnSpc>
                <a:spcPts val="2363"/>
              </a:lnSpc>
            </a:pPr>
            <a:r>
              <a:rPr lang="en-US" altLang="zh-CN" sz="1600" b="1">
                <a:solidFill>
                  <a:srgbClr val="000000"/>
                </a:solidFill>
                <a:latin typeface="Helvetica" panose="020B0604020202020204" pitchFamily="34" charset="0"/>
                <a:ea typeface="宋体" panose="02010600030101010101" pitchFamily="2" charset="-122"/>
              </a:rPr>
              <a:t>				    |&lt;---- </a:t>
            </a:r>
            <a:r>
              <a:rPr lang="en-US" altLang="zh-CN" sz="1600" b="1">
                <a:solidFill>
                  <a:srgbClr val="000066"/>
                </a:solidFill>
                <a:latin typeface="Helvetica" panose="020B0604020202020204" pitchFamily="34" charset="0"/>
                <a:ea typeface="宋体" panose="02010600030101010101" pitchFamily="2" charset="-122"/>
              </a:rPr>
              <a:t> match</a:t>
            </a:r>
            <a:r>
              <a:rPr lang="en-US" altLang="zh-CN" sz="1600" b="1">
                <a:solidFill>
                  <a:srgbClr val="000000"/>
                </a:solidFill>
                <a:latin typeface="Helvetica" panose="020B0604020202020204" pitchFamily="34" charset="0"/>
                <a:ea typeface="宋体" panose="02010600030101010101" pitchFamily="2" charset="-122"/>
              </a:rPr>
              <a:t>  ----&gt;|&lt;-----  don’t care -----&gt;|</a:t>
            </a:r>
          </a:p>
          <a:p>
            <a:pPr>
              <a:lnSpc>
                <a:spcPts val="2363"/>
              </a:lnSpc>
            </a:pPr>
            <a:r>
              <a:rPr lang="en-US" altLang="zh-CN" sz="1600" b="1">
                <a:solidFill>
                  <a:srgbClr val="000000"/>
                </a:solidFill>
                <a:latin typeface="Helvetica" panose="020B0604020202020204" pitchFamily="34" charset="0"/>
                <a:ea typeface="宋体" panose="02010600030101010101" pitchFamily="2" charset="-122"/>
              </a:rPr>
              <a:t>				    </a:t>
            </a:r>
            <a:r>
              <a:rPr lang="en-US" altLang="zh-CN" sz="1600" b="1">
                <a:solidFill>
                  <a:srgbClr val="000066"/>
                </a:solidFill>
                <a:latin typeface="Helvetica" panose="020B0604020202020204" pitchFamily="34" charset="0"/>
                <a:ea typeface="宋体" panose="02010600030101010101" pitchFamily="2" charset="-122"/>
              </a:rPr>
              <a:t>0        0       0       1</a:t>
            </a:r>
            <a:r>
              <a:rPr lang="en-US" altLang="zh-CN" sz="1600" b="1">
                <a:solidFill>
                  <a:srgbClr val="000000"/>
                </a:solidFill>
                <a:latin typeface="Helvetica" panose="020B0604020202020204" pitchFamily="34" charset="0"/>
                <a:ea typeface="宋体" panose="02010600030101010101" pitchFamily="2" charset="-122"/>
              </a:rPr>
              <a:t>       0       0        0       0	      = 	16</a:t>
            </a:r>
          </a:p>
          <a:p>
            <a:pPr>
              <a:lnSpc>
                <a:spcPts val="2363"/>
              </a:lnSpc>
            </a:pPr>
            <a:r>
              <a:rPr lang="en-US" altLang="zh-CN" sz="1600" b="1">
                <a:solidFill>
                  <a:srgbClr val="000000"/>
                </a:solidFill>
                <a:latin typeface="Helvetica" panose="020B0604020202020204" pitchFamily="34" charset="0"/>
                <a:ea typeface="宋体" panose="02010600030101010101" pitchFamily="2" charset="-122"/>
              </a:rPr>
              <a:t>			</a:t>
            </a:r>
            <a:r>
              <a:rPr lang="en-US" altLang="zh-CN" sz="1600" b="1">
                <a:solidFill>
                  <a:srgbClr val="000066"/>
                </a:solidFill>
                <a:latin typeface="Helvetica" panose="020B0604020202020204" pitchFamily="34" charset="0"/>
                <a:ea typeface="宋体" panose="02010600030101010101" pitchFamily="2" charset="-122"/>
              </a:rPr>
              <a:t>	    0        0       0       1</a:t>
            </a:r>
            <a:r>
              <a:rPr lang="en-US" altLang="zh-CN" sz="1600" b="1">
                <a:solidFill>
                  <a:srgbClr val="000000"/>
                </a:solidFill>
                <a:latin typeface="Helvetica" panose="020B0604020202020204" pitchFamily="34" charset="0"/>
                <a:ea typeface="宋体" panose="02010600030101010101" pitchFamily="2" charset="-122"/>
              </a:rPr>
              <a:t>       0       0        0       1	      =	17</a:t>
            </a:r>
          </a:p>
          <a:p>
            <a:pPr>
              <a:lnSpc>
                <a:spcPts val="2363"/>
              </a:lnSpc>
            </a:pPr>
            <a:r>
              <a:rPr lang="en-US" altLang="zh-CN" sz="1600" b="1">
                <a:solidFill>
                  <a:srgbClr val="000000"/>
                </a:solidFill>
                <a:latin typeface="Helvetica" panose="020B0604020202020204" pitchFamily="34" charset="0"/>
                <a:ea typeface="宋体" panose="02010600030101010101" pitchFamily="2" charset="-122"/>
              </a:rPr>
              <a:t>			</a:t>
            </a:r>
            <a:r>
              <a:rPr lang="en-US" altLang="zh-CN" sz="1600" b="1">
                <a:solidFill>
                  <a:srgbClr val="000066"/>
                </a:solidFill>
                <a:latin typeface="Helvetica" panose="020B0604020202020204" pitchFamily="34" charset="0"/>
                <a:ea typeface="宋体" panose="02010600030101010101" pitchFamily="2" charset="-122"/>
              </a:rPr>
              <a:t>	    0        0       0       1</a:t>
            </a:r>
            <a:r>
              <a:rPr lang="en-US" altLang="zh-CN" sz="1600" b="1">
                <a:solidFill>
                  <a:srgbClr val="000000"/>
                </a:solidFill>
                <a:latin typeface="Helvetica" panose="020B0604020202020204" pitchFamily="34" charset="0"/>
                <a:ea typeface="宋体" panose="02010600030101010101" pitchFamily="2" charset="-122"/>
              </a:rPr>
              <a:t>       0       0        1       0	      =	18</a:t>
            </a:r>
          </a:p>
          <a:p>
            <a:pPr>
              <a:lnSpc>
                <a:spcPts val="2363"/>
              </a:lnSpc>
            </a:pPr>
            <a:r>
              <a:rPr lang="en-US" altLang="zh-CN" sz="1600" b="1">
                <a:solidFill>
                  <a:srgbClr val="000000"/>
                </a:solidFill>
                <a:latin typeface="Helvetica" panose="020B0604020202020204" pitchFamily="34" charset="0"/>
                <a:ea typeface="宋体" panose="02010600030101010101" pitchFamily="2" charset="-122"/>
              </a:rPr>
              <a:t>						:			 :</a:t>
            </a:r>
          </a:p>
          <a:p>
            <a:pPr>
              <a:lnSpc>
                <a:spcPts val="2363"/>
              </a:lnSpc>
            </a:pPr>
            <a:r>
              <a:rPr lang="en-US" altLang="zh-CN" sz="1600" b="1">
                <a:solidFill>
                  <a:srgbClr val="000000"/>
                </a:solidFill>
                <a:latin typeface="Helvetica" panose="020B0604020202020204" pitchFamily="34" charset="0"/>
                <a:ea typeface="宋体" panose="02010600030101010101" pitchFamily="2" charset="-122"/>
              </a:rPr>
              <a:t>			</a:t>
            </a:r>
            <a:r>
              <a:rPr lang="en-US" altLang="zh-CN" sz="1600" b="1">
                <a:solidFill>
                  <a:srgbClr val="000066"/>
                </a:solidFill>
                <a:latin typeface="Helvetica" panose="020B0604020202020204" pitchFamily="34" charset="0"/>
                <a:ea typeface="宋体" panose="02010600030101010101" pitchFamily="2" charset="-122"/>
              </a:rPr>
              <a:t>	    0        0       0       1</a:t>
            </a:r>
            <a:r>
              <a:rPr lang="en-US" altLang="zh-CN" sz="1600" b="1">
                <a:solidFill>
                  <a:srgbClr val="000000"/>
                </a:solidFill>
                <a:latin typeface="Helvetica" panose="020B0604020202020204" pitchFamily="34" charset="0"/>
                <a:ea typeface="宋体" panose="02010600030101010101" pitchFamily="2" charset="-122"/>
              </a:rPr>
              <a:t>       1       1        1       1	      =	31</a:t>
            </a:r>
            <a:endParaRPr lang="en-US" altLang="zh-CN" sz="2000" b="1">
              <a:solidFill>
                <a:srgbClr val="000000"/>
              </a:solidFill>
              <a:latin typeface="Helvetica" panose="020B0604020202020204" pitchFamily="34" charset="0"/>
              <a:ea typeface="宋体" panose="02010600030101010101" pitchFamily="2" charset="-122"/>
            </a:endParaRPr>
          </a:p>
        </p:txBody>
      </p:sp>
      <p:sp>
        <p:nvSpPr>
          <p:cNvPr id="59415" name="Rectangle 23">
            <a:extLst>
              <a:ext uri="{FF2B5EF4-FFF2-40B4-BE49-F238E27FC236}">
                <a16:creationId xmlns:a16="http://schemas.microsoft.com/office/drawing/2014/main" id="{2B30850A-4661-43A7-B551-D598701A6DF4}"/>
              </a:ext>
            </a:extLst>
          </p:cNvPr>
          <p:cNvSpPr>
            <a:spLocks noGrp="1" noChangeArrowheads="1"/>
          </p:cNvSpPr>
          <p:nvPr>
            <p:ph type="body" sz="half" idx="4294967295"/>
          </p:nvPr>
        </p:nvSpPr>
        <p:spPr>
          <a:xfrm>
            <a:off x="592138" y="1514475"/>
            <a:ext cx="8224837" cy="2011363"/>
          </a:xfrm>
          <a:noFill/>
          <a:ln/>
        </p:spPr>
        <p:txBody>
          <a:bodyPr lIns="82153" tIns="41076" rIns="82153" bIns="41076" anchor="ctr" anchorCtr="1"/>
          <a:lstStyle/>
          <a:p>
            <a:pPr lvl="1">
              <a:buFontTx/>
              <a:buNone/>
            </a:pPr>
            <a:r>
              <a:rPr lang="en-US" altLang="zh-CN" sz="2400">
                <a:solidFill>
                  <a:srgbClr val="000000"/>
                </a:solidFill>
                <a:ea typeface="宋体" panose="02010600030101010101" pitchFamily="2" charset="-122"/>
              </a:rPr>
              <a:t>Address and wildcard mask: </a:t>
            </a:r>
          </a:p>
          <a:p>
            <a:pPr lvl="1">
              <a:buFontTx/>
              <a:buNone/>
            </a:pPr>
            <a:r>
              <a:rPr lang="en-US" altLang="zh-CN" sz="2400">
                <a:solidFill>
                  <a:srgbClr val="000000"/>
                </a:solidFill>
                <a:ea typeface="宋体" panose="02010600030101010101" pitchFamily="2" charset="-122"/>
              </a:rPr>
              <a:t>        </a:t>
            </a:r>
            <a:r>
              <a:rPr lang="en-US" altLang="zh-CN" sz="2400">
                <a:solidFill>
                  <a:srgbClr val="006666"/>
                </a:solidFill>
                <a:ea typeface="宋体" panose="02010600030101010101" pitchFamily="2" charset="-122"/>
              </a:rPr>
              <a:t>172.30.16.0  0.0.15.255</a:t>
            </a:r>
            <a:endParaRPr lang="en-US" altLang="zh-CN" sz="2700">
              <a:solidFill>
                <a:srgbClr val="006666"/>
              </a:solidFill>
              <a:ea typeface="宋体" panose="02010600030101010101" pitchFamily="2" charset="-122"/>
            </a:endParaRPr>
          </a:p>
        </p:txBody>
      </p:sp>
      <p:sp>
        <p:nvSpPr>
          <p:cNvPr id="59416" name="Rectangle 24">
            <a:extLst>
              <a:ext uri="{FF2B5EF4-FFF2-40B4-BE49-F238E27FC236}">
                <a16:creationId xmlns:a16="http://schemas.microsoft.com/office/drawing/2014/main" id="{D0B2A0F2-DD64-47E1-B902-93637D658944}"/>
              </a:ext>
            </a:extLst>
          </p:cNvPr>
          <p:cNvSpPr>
            <a:spLocks noGrp="1" noChangeArrowheads="1"/>
          </p:cNvSpPr>
          <p:nvPr>
            <p:ph type="title"/>
          </p:nvPr>
        </p:nvSpPr>
        <p:spPr>
          <a:xfrm>
            <a:off x="1458913" y="236538"/>
            <a:ext cx="6226175" cy="1143000"/>
          </a:xfrm>
        </p:spPr>
        <p:txBody>
          <a:bodyPr/>
          <a:lstStyle/>
          <a:p>
            <a:r>
              <a:rPr lang="zh-CN" altLang="en-US">
                <a:ea typeface="宋体" panose="02010600030101010101" pitchFamily="2" charset="-122"/>
              </a:rPr>
              <a:t>通配符掩码和</a:t>
            </a:r>
            <a:r>
              <a:rPr lang="en-US" altLang="zh-CN">
                <a:ea typeface="宋体" panose="02010600030101010101" pitchFamily="2" charset="-122"/>
              </a:rPr>
              <a:t>IP</a:t>
            </a:r>
            <a:r>
              <a:rPr lang="zh-CN" altLang="en-US">
                <a:ea typeface="宋体" panose="02010600030101010101" pitchFamily="2" charset="-122"/>
              </a:rPr>
              <a:t>子网的</a:t>
            </a:r>
            <a:br>
              <a:rPr lang="zh-CN" altLang="en-US">
                <a:ea typeface="宋体" panose="02010600030101010101" pitchFamily="2" charset="-122"/>
              </a:rPr>
            </a:br>
            <a:r>
              <a:rPr lang="zh-CN" altLang="en-US">
                <a:ea typeface="宋体" panose="02010600030101010101" pitchFamily="2" charset="-122"/>
              </a:rPr>
              <a:t>对应</a:t>
            </a:r>
            <a:endParaRPr lang="en-US" altLang="zh-CN">
              <a:ea typeface="宋体" panose="02010600030101010101" pitchFamily="2" charset="-122"/>
            </a:endParaRPr>
          </a:p>
        </p:txBody>
      </p:sp>
      <p:sp>
        <p:nvSpPr>
          <p:cNvPr id="59418" name="Line 26">
            <a:extLst>
              <a:ext uri="{FF2B5EF4-FFF2-40B4-BE49-F238E27FC236}">
                <a16:creationId xmlns:a16="http://schemas.microsoft.com/office/drawing/2014/main" id="{8F3429B6-4092-4BCE-BB6D-C31BCFDCF2D3}"/>
              </a:ext>
            </a:extLst>
          </p:cNvPr>
          <p:cNvSpPr>
            <a:spLocks noChangeShapeType="1"/>
          </p:cNvSpPr>
          <p:nvPr/>
        </p:nvSpPr>
        <p:spPr bwMode="auto">
          <a:xfrm flipH="1">
            <a:off x="4038600" y="3651250"/>
            <a:ext cx="774700" cy="3175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59419" name="Line 27">
            <a:extLst>
              <a:ext uri="{FF2B5EF4-FFF2-40B4-BE49-F238E27FC236}">
                <a16:creationId xmlns:a16="http://schemas.microsoft.com/office/drawing/2014/main" id="{F0BD9876-1BAB-4E91-83D9-3B8D54F1539E}"/>
              </a:ext>
            </a:extLst>
          </p:cNvPr>
          <p:cNvSpPr>
            <a:spLocks noChangeShapeType="1"/>
          </p:cNvSpPr>
          <p:nvPr/>
        </p:nvSpPr>
        <p:spPr bwMode="auto">
          <a:xfrm>
            <a:off x="5143500" y="3676650"/>
            <a:ext cx="654050" cy="3048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7922" name="Picture 2" descr="guysubIND">
            <a:extLst>
              <a:ext uri="{FF2B5EF4-FFF2-40B4-BE49-F238E27FC236}">
                <a16:creationId xmlns:a16="http://schemas.microsoft.com/office/drawing/2014/main" id="{1059BAAC-E847-474C-AEDF-C3A1FCD66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0350" cy="6862763"/>
          </a:xfrm>
          <a:prstGeom prst="rect">
            <a:avLst/>
          </a:prstGeom>
          <a:noFill/>
          <a:extLst>
            <a:ext uri="{909E8E84-426E-40DD-AFC4-6F175D3DCCD1}">
              <a14:hiddenFill xmlns:a14="http://schemas.microsoft.com/office/drawing/2010/main">
                <a:solidFill>
                  <a:srgbClr val="FFFFFF"/>
                </a:solidFill>
              </a14:hiddenFill>
            </a:ext>
          </a:extLst>
        </p:spPr>
      </p:pic>
      <p:sp>
        <p:nvSpPr>
          <p:cNvPr id="337923" name="Rectangle 3">
            <a:extLst>
              <a:ext uri="{FF2B5EF4-FFF2-40B4-BE49-F238E27FC236}">
                <a16:creationId xmlns:a16="http://schemas.microsoft.com/office/drawing/2014/main" id="{A4019337-AD29-437B-ACD4-62A5D82F7969}"/>
              </a:ext>
            </a:extLst>
          </p:cNvPr>
          <p:cNvSpPr>
            <a:spLocks noChangeArrowheads="1"/>
          </p:cNvSpPr>
          <p:nvPr/>
        </p:nvSpPr>
        <p:spPr bwMode="auto">
          <a:xfrm>
            <a:off x="314325" y="6650038"/>
            <a:ext cx="1365250"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defTabSz="814388">
              <a:defRPr sz="2400">
                <a:solidFill>
                  <a:schemeClr val="tx1"/>
                </a:solidFill>
                <a:latin typeface="Times" panose="02020603050405020304" pitchFamily="18" charset="0"/>
              </a:defRPr>
            </a:lvl1pPr>
            <a:lvl2pPr marL="406400" defTabSz="814388">
              <a:defRPr sz="2400">
                <a:solidFill>
                  <a:schemeClr val="tx1"/>
                </a:solidFill>
                <a:latin typeface="Times" panose="02020603050405020304" pitchFamily="18" charset="0"/>
              </a:defRPr>
            </a:lvl2pPr>
            <a:lvl3pPr marL="814388" defTabSz="814388">
              <a:defRPr sz="2400">
                <a:solidFill>
                  <a:schemeClr val="tx1"/>
                </a:solidFill>
                <a:latin typeface="Times" panose="02020603050405020304" pitchFamily="18" charset="0"/>
              </a:defRPr>
            </a:lvl3pPr>
            <a:lvl4pPr marL="1222375" defTabSz="814388">
              <a:defRPr sz="2400">
                <a:solidFill>
                  <a:schemeClr val="tx1"/>
                </a:solidFill>
                <a:latin typeface="Times" panose="02020603050405020304" pitchFamily="18" charset="0"/>
              </a:defRPr>
            </a:lvl4pPr>
            <a:lvl5pPr marL="1630363" defTabSz="814388">
              <a:defRPr sz="2400">
                <a:solidFill>
                  <a:schemeClr val="tx1"/>
                </a:solidFill>
                <a:latin typeface="Times" panose="02020603050405020304" pitchFamily="18" charset="0"/>
              </a:defRPr>
            </a:lvl5pPr>
            <a:lvl6pPr marL="2087563" defTabSz="814388" eaLnBrk="0" fontAlgn="base" hangingPunct="0">
              <a:spcBef>
                <a:spcPct val="0"/>
              </a:spcBef>
              <a:spcAft>
                <a:spcPct val="0"/>
              </a:spcAft>
              <a:defRPr sz="2400">
                <a:solidFill>
                  <a:schemeClr val="tx1"/>
                </a:solidFill>
                <a:latin typeface="Times" panose="02020603050405020304" pitchFamily="18" charset="0"/>
              </a:defRPr>
            </a:lvl6pPr>
            <a:lvl7pPr marL="2544763" defTabSz="814388" eaLnBrk="0" fontAlgn="base" hangingPunct="0">
              <a:spcBef>
                <a:spcPct val="0"/>
              </a:spcBef>
              <a:spcAft>
                <a:spcPct val="0"/>
              </a:spcAft>
              <a:defRPr sz="2400">
                <a:solidFill>
                  <a:schemeClr val="tx1"/>
                </a:solidFill>
                <a:latin typeface="Times" panose="02020603050405020304" pitchFamily="18" charset="0"/>
              </a:defRPr>
            </a:lvl7pPr>
            <a:lvl8pPr marL="3001963" defTabSz="814388" eaLnBrk="0" fontAlgn="base" hangingPunct="0">
              <a:spcBef>
                <a:spcPct val="0"/>
              </a:spcBef>
              <a:spcAft>
                <a:spcPct val="0"/>
              </a:spcAft>
              <a:defRPr sz="2400">
                <a:solidFill>
                  <a:schemeClr val="tx1"/>
                </a:solidFill>
                <a:latin typeface="Times" panose="02020603050405020304" pitchFamily="18" charset="0"/>
              </a:defRPr>
            </a:lvl8pPr>
            <a:lvl9pPr marL="3459163" defTabSz="814388" eaLnBrk="0" fontAlgn="base" hangingPunct="0">
              <a:spcBef>
                <a:spcPct val="0"/>
              </a:spcBef>
              <a:spcAft>
                <a:spcPct val="0"/>
              </a:spcAft>
              <a:defRPr sz="2400">
                <a:solidFill>
                  <a:schemeClr val="tx1"/>
                </a:solidFill>
                <a:latin typeface="Times" panose="02020603050405020304" pitchFamily="18" charset="0"/>
              </a:defRPr>
            </a:lvl9pPr>
          </a:lstStyle>
          <a:p>
            <a:r>
              <a:rPr lang="zh-CN" altLang="en-US" sz="700" b="1">
                <a:solidFill>
                  <a:schemeClr val="bg1"/>
                </a:solidFill>
                <a:latin typeface="Helvetica" panose="020B0604020202020204" pitchFamily="34" charset="0"/>
                <a:ea typeface="宋体" panose="02010600030101010101" pitchFamily="2" charset="-122"/>
              </a:rPr>
              <a:t>© 1999, </a:t>
            </a:r>
            <a:r>
              <a:rPr lang="en-US" altLang="zh-CN" sz="700" b="1">
                <a:solidFill>
                  <a:schemeClr val="bg1"/>
                </a:solidFill>
                <a:latin typeface="Helvetica" panose="020B0604020202020204" pitchFamily="34" charset="0"/>
                <a:ea typeface="宋体" panose="02010600030101010101" pitchFamily="2" charset="-122"/>
              </a:rPr>
              <a:t>Cisco Systems, Inc. </a:t>
            </a:r>
          </a:p>
        </p:txBody>
      </p:sp>
      <p:sp>
        <p:nvSpPr>
          <p:cNvPr id="337924" name="Text Box 4">
            <a:extLst>
              <a:ext uri="{FF2B5EF4-FFF2-40B4-BE49-F238E27FC236}">
                <a16:creationId xmlns:a16="http://schemas.microsoft.com/office/drawing/2014/main" id="{825F5A6A-37D7-4FCC-8A75-0018C3A83DDA}"/>
              </a:ext>
            </a:extLst>
          </p:cNvPr>
          <p:cNvSpPr txBox="1">
            <a:spLocks noChangeArrowheads="1"/>
          </p:cNvSpPr>
          <p:nvPr/>
        </p:nvSpPr>
        <p:spPr bwMode="auto">
          <a:xfrm>
            <a:off x="3883025" y="6602413"/>
            <a:ext cx="1371600"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spcBef>
                <a:spcPct val="50000"/>
              </a:spcBef>
            </a:pPr>
            <a:r>
              <a:rPr lang="en-US" altLang="zh-CN" sz="1200" b="1">
                <a:ea typeface="宋体" panose="02010600030101010101" pitchFamily="2" charset="-122"/>
              </a:rPr>
              <a:t>www.cisco.com</a:t>
            </a:r>
          </a:p>
        </p:txBody>
      </p:sp>
      <p:sp>
        <p:nvSpPr>
          <p:cNvPr id="337925" name="Rectangle 5">
            <a:extLst>
              <a:ext uri="{FF2B5EF4-FFF2-40B4-BE49-F238E27FC236}">
                <a16:creationId xmlns:a16="http://schemas.microsoft.com/office/drawing/2014/main" id="{0D9585AD-A3E4-4743-A6BE-90FF52325A70}"/>
              </a:ext>
            </a:extLst>
          </p:cNvPr>
          <p:cNvSpPr>
            <a:spLocks noChangeArrowheads="1"/>
          </p:cNvSpPr>
          <p:nvPr/>
        </p:nvSpPr>
        <p:spPr bwMode="auto">
          <a:xfrm>
            <a:off x="8370888" y="6650038"/>
            <a:ext cx="392112"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73" tIns="41036" rIns="82073" bIns="41036">
            <a:spAutoFit/>
          </a:bodyPr>
          <a:lstStyle>
            <a:lvl1pPr defTabSz="812800">
              <a:defRPr sz="2400">
                <a:solidFill>
                  <a:schemeClr val="tx1"/>
                </a:solidFill>
                <a:latin typeface="Times" panose="02020603050405020304" pitchFamily="18" charset="0"/>
              </a:defRPr>
            </a:lvl1pPr>
            <a:lvl2pPr marL="406400" defTabSz="812800">
              <a:defRPr sz="2400">
                <a:solidFill>
                  <a:schemeClr val="tx1"/>
                </a:solidFill>
                <a:latin typeface="Times" panose="02020603050405020304" pitchFamily="18" charset="0"/>
              </a:defRPr>
            </a:lvl2pPr>
            <a:lvl3pPr marL="812800" defTabSz="812800">
              <a:defRPr sz="2400">
                <a:solidFill>
                  <a:schemeClr val="tx1"/>
                </a:solidFill>
                <a:latin typeface="Times" panose="02020603050405020304" pitchFamily="18" charset="0"/>
              </a:defRPr>
            </a:lvl3pPr>
            <a:lvl4pPr marL="1222375" defTabSz="812800">
              <a:defRPr sz="2400">
                <a:solidFill>
                  <a:schemeClr val="tx1"/>
                </a:solidFill>
                <a:latin typeface="Times" panose="02020603050405020304" pitchFamily="18" charset="0"/>
              </a:defRPr>
            </a:lvl4pPr>
            <a:lvl5pPr marL="1628775" defTabSz="812800">
              <a:defRPr sz="2400">
                <a:solidFill>
                  <a:schemeClr val="tx1"/>
                </a:solidFill>
                <a:latin typeface="Times" panose="02020603050405020304" pitchFamily="18" charset="0"/>
              </a:defRPr>
            </a:lvl5pPr>
            <a:lvl6pPr marL="2085975" defTabSz="812800" eaLnBrk="0" fontAlgn="base" hangingPunct="0">
              <a:spcBef>
                <a:spcPct val="0"/>
              </a:spcBef>
              <a:spcAft>
                <a:spcPct val="0"/>
              </a:spcAft>
              <a:defRPr sz="2400">
                <a:solidFill>
                  <a:schemeClr val="tx1"/>
                </a:solidFill>
                <a:latin typeface="Times" panose="02020603050405020304" pitchFamily="18" charset="0"/>
              </a:defRPr>
            </a:lvl6pPr>
            <a:lvl7pPr marL="2543175" defTabSz="812800" eaLnBrk="0" fontAlgn="base" hangingPunct="0">
              <a:spcBef>
                <a:spcPct val="0"/>
              </a:spcBef>
              <a:spcAft>
                <a:spcPct val="0"/>
              </a:spcAft>
              <a:defRPr sz="2400">
                <a:solidFill>
                  <a:schemeClr val="tx1"/>
                </a:solidFill>
                <a:latin typeface="Times" panose="02020603050405020304" pitchFamily="18" charset="0"/>
              </a:defRPr>
            </a:lvl7pPr>
            <a:lvl8pPr marL="3000375" defTabSz="812800" eaLnBrk="0" fontAlgn="base" hangingPunct="0">
              <a:spcBef>
                <a:spcPct val="0"/>
              </a:spcBef>
              <a:spcAft>
                <a:spcPct val="0"/>
              </a:spcAft>
              <a:defRPr sz="2400">
                <a:solidFill>
                  <a:schemeClr val="tx1"/>
                </a:solidFill>
                <a:latin typeface="Times" panose="02020603050405020304" pitchFamily="18" charset="0"/>
              </a:defRPr>
            </a:lvl8pPr>
            <a:lvl9pPr marL="3457575" defTabSz="812800" eaLnBrk="0" fontAlgn="base" hangingPunct="0">
              <a:spcBef>
                <a:spcPct val="0"/>
              </a:spcBef>
              <a:spcAft>
                <a:spcPct val="0"/>
              </a:spcAft>
              <a:defRPr sz="2400">
                <a:solidFill>
                  <a:schemeClr val="tx1"/>
                </a:solidFill>
                <a:latin typeface="Times" panose="02020603050405020304" pitchFamily="18" charset="0"/>
              </a:defRPr>
            </a:lvl9pPr>
          </a:lstStyle>
          <a:p>
            <a:pPr algn="r"/>
            <a:r>
              <a:rPr lang="zh-CN" altLang="en-US" sz="700" b="1">
                <a:solidFill>
                  <a:schemeClr val="bg1"/>
                </a:solidFill>
                <a:latin typeface="Helvetica" panose="020B0604020202020204" pitchFamily="34" charset="0"/>
                <a:ea typeface="宋体" panose="02010600030101010101" pitchFamily="2" charset="-122"/>
              </a:rPr>
              <a:t>10-</a:t>
            </a:r>
            <a:fld id="{88BF8E3E-69E5-4E3C-8C2F-705C7CCD7C3D}" type="slidenum">
              <a:rPr lang="zh-CN" altLang="en-US" sz="700" b="1">
                <a:solidFill>
                  <a:schemeClr val="bg1"/>
                </a:solidFill>
                <a:latin typeface="Helvetica" panose="020B0604020202020204" pitchFamily="34" charset="0"/>
                <a:ea typeface="宋体" panose="02010600030101010101" pitchFamily="2" charset="-122"/>
              </a:rPr>
              <a:pPr algn="r"/>
              <a:t>26</a:t>
            </a:fld>
            <a:endParaRPr lang="en-US" altLang="zh-CN" sz="700" b="1">
              <a:solidFill>
                <a:schemeClr val="bg1"/>
              </a:solidFill>
              <a:latin typeface="Helvetica" panose="020B0604020202020204" pitchFamily="34" charset="0"/>
              <a:ea typeface="宋体" panose="02010600030101010101" pitchFamily="2" charset="-122"/>
            </a:endParaRPr>
          </a:p>
        </p:txBody>
      </p:sp>
      <p:sp>
        <p:nvSpPr>
          <p:cNvPr id="337927" name="Rectangle 7">
            <a:extLst>
              <a:ext uri="{FF2B5EF4-FFF2-40B4-BE49-F238E27FC236}">
                <a16:creationId xmlns:a16="http://schemas.microsoft.com/office/drawing/2014/main" id="{DDB716F3-9876-4DFE-AB82-8157D68126C0}"/>
              </a:ext>
            </a:extLst>
          </p:cNvPr>
          <p:cNvSpPr>
            <a:spLocks noGrp="1" noChangeArrowheads="1"/>
          </p:cNvSpPr>
          <p:nvPr>
            <p:ph type="title"/>
          </p:nvPr>
        </p:nvSpPr>
        <p:spPr>
          <a:xfrm>
            <a:off x="252413" y="1760538"/>
            <a:ext cx="8651875" cy="1143000"/>
          </a:xfrm>
        </p:spPr>
        <p:txBody>
          <a:bodyPr/>
          <a:lstStyle/>
          <a:p>
            <a:r>
              <a:rPr lang="zh-CN" altLang="en-US" sz="6000">
                <a:ea typeface="宋体" panose="02010600030101010101" pitchFamily="2" charset="-122"/>
              </a:rPr>
              <a:t>配置标准的 </a:t>
            </a:r>
            <a:r>
              <a:rPr lang="en-US" altLang="zh-CN" sz="6000">
                <a:ea typeface="宋体" panose="02010600030101010101" pitchFamily="2" charset="-122"/>
              </a:rPr>
              <a:t>IP </a:t>
            </a:r>
            <a:r>
              <a:rPr lang="zh-CN" altLang="en-US" sz="6000">
                <a:ea typeface="宋体" panose="02010600030101010101" pitchFamily="2" charset="-122"/>
              </a:rPr>
              <a:t>访问列表</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4" name="Rectangle 8">
            <a:extLst>
              <a:ext uri="{FF2B5EF4-FFF2-40B4-BE49-F238E27FC236}">
                <a16:creationId xmlns:a16="http://schemas.microsoft.com/office/drawing/2014/main" id="{020C63F9-1C00-4292-B15C-94FB4C65D53F}"/>
              </a:ext>
            </a:extLst>
          </p:cNvPr>
          <p:cNvSpPr>
            <a:spLocks noGrp="1" noChangeArrowheads="1"/>
          </p:cNvSpPr>
          <p:nvPr>
            <p:ph type="title"/>
          </p:nvPr>
        </p:nvSpPr>
        <p:spPr/>
        <p:txBody>
          <a:bodyPr/>
          <a:lstStyle/>
          <a:p>
            <a:r>
              <a:rPr lang="zh-CN" altLang="en-US">
                <a:ea typeface="宋体" panose="02010600030101010101" pitchFamily="2" charset="-122"/>
              </a:rPr>
              <a:t>标准</a:t>
            </a:r>
            <a:r>
              <a:rPr lang="en-US" altLang="zh-CN">
                <a:ea typeface="宋体" panose="02010600030101010101" pitchFamily="2" charset="-122"/>
              </a:rPr>
              <a:t>IP</a:t>
            </a:r>
            <a:r>
              <a:rPr lang="zh-CN" altLang="en-US">
                <a:ea typeface="宋体" panose="02010600030101010101" pitchFamily="2" charset="-122"/>
              </a:rPr>
              <a:t>访问列表的配置</a:t>
            </a:r>
            <a:endParaRPr lang="en-US" altLang="zh-CN">
              <a:ea typeface="宋体" panose="02010600030101010101" pitchFamily="2" charset="-122"/>
            </a:endParaRPr>
          </a:p>
        </p:txBody>
      </p:sp>
      <p:sp>
        <p:nvSpPr>
          <p:cNvPr id="65562" name="Rectangle 26">
            <a:extLst>
              <a:ext uri="{FF2B5EF4-FFF2-40B4-BE49-F238E27FC236}">
                <a16:creationId xmlns:a16="http://schemas.microsoft.com/office/drawing/2014/main" id="{19E6238F-603F-4F08-BF36-938BA7F328EB}"/>
              </a:ext>
            </a:extLst>
          </p:cNvPr>
          <p:cNvSpPr>
            <a:spLocks noChangeArrowheads="1"/>
          </p:cNvSpPr>
          <p:nvPr/>
        </p:nvSpPr>
        <p:spPr bwMode="auto">
          <a:xfrm>
            <a:off x="747713" y="1995488"/>
            <a:ext cx="7696200" cy="417512"/>
          </a:xfrm>
          <a:prstGeom prst="rect">
            <a:avLst/>
          </a:prstGeom>
          <a:solidFill>
            <a:srgbClr val="FFFFFF"/>
          </a:solidFill>
          <a:ln w="12700">
            <a:solidFill>
              <a:srgbClr val="000000"/>
            </a:solidFill>
            <a:miter lim="800000"/>
            <a:headEnd/>
            <a:tailEnd/>
          </a:ln>
          <a:effectLst>
            <a:outerShdw dist="71842" dir="2700000" algn="ctr" rotWithShape="0">
              <a:srgbClr val="000000"/>
            </a:outerShdw>
          </a:effectLst>
        </p:spPr>
        <p:txBody>
          <a:bodyPr wrap="none" lIns="24110" tIns="34157" rIns="24110" bIns="34157"/>
          <a:lstStyle/>
          <a:p>
            <a:endParaRPr lang="zh-CN" altLang="en-US"/>
          </a:p>
        </p:txBody>
      </p:sp>
      <p:sp>
        <p:nvSpPr>
          <p:cNvPr id="65563" name="Rectangle 27">
            <a:extLst>
              <a:ext uri="{FF2B5EF4-FFF2-40B4-BE49-F238E27FC236}">
                <a16:creationId xmlns:a16="http://schemas.microsoft.com/office/drawing/2014/main" id="{06A114FF-E530-4A6E-9C14-25E8361E2456}"/>
              </a:ext>
            </a:extLst>
          </p:cNvPr>
          <p:cNvSpPr>
            <a:spLocks noChangeArrowheads="1"/>
          </p:cNvSpPr>
          <p:nvPr/>
        </p:nvSpPr>
        <p:spPr bwMode="auto">
          <a:xfrm>
            <a:off x="779463" y="1992313"/>
            <a:ext cx="7200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4110" tIns="34157" rIns="24110" bIns="34157"/>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1700" b="1">
                <a:solidFill>
                  <a:srgbClr val="000000"/>
                </a:solidFill>
                <a:latin typeface="Helvetica" panose="020B0604020202020204" pitchFamily="34" charset="0"/>
                <a:ea typeface="宋体" panose="02010600030101010101" pitchFamily="2" charset="-122"/>
              </a:rPr>
              <a:t>access-list </a:t>
            </a:r>
            <a:r>
              <a:rPr lang="en-US" altLang="zh-CN" sz="1700" b="1" i="1">
                <a:solidFill>
                  <a:srgbClr val="000000"/>
                </a:solidFill>
                <a:latin typeface="Helvetica" panose="020B0604020202020204" pitchFamily="34" charset="0"/>
                <a:ea typeface="宋体" panose="02010600030101010101" pitchFamily="2" charset="-122"/>
              </a:rPr>
              <a:t>access-list-number </a:t>
            </a:r>
            <a:r>
              <a:rPr lang="en-US" altLang="zh-CN" sz="1700" b="1">
                <a:solidFill>
                  <a:srgbClr val="000000"/>
                </a:solidFill>
                <a:latin typeface="Helvetica" panose="020B0604020202020204" pitchFamily="34" charset="0"/>
                <a:ea typeface="宋体" panose="02010600030101010101" pitchFamily="2" charset="-122"/>
              </a:rPr>
              <a:t>{permit|deny} </a:t>
            </a:r>
            <a:r>
              <a:rPr lang="en-US" altLang="zh-CN" sz="1700" b="1" i="1">
                <a:solidFill>
                  <a:srgbClr val="000000"/>
                </a:solidFill>
                <a:latin typeface="Helvetica" panose="020B0604020202020204" pitchFamily="34" charset="0"/>
                <a:ea typeface="宋体" panose="02010600030101010101" pitchFamily="2" charset="-122"/>
              </a:rPr>
              <a:t>source </a:t>
            </a:r>
            <a:r>
              <a:rPr lang="en-US" altLang="zh-CN" sz="1700" b="1">
                <a:solidFill>
                  <a:srgbClr val="000000"/>
                </a:solidFill>
                <a:latin typeface="Helvetica" panose="020B0604020202020204" pitchFamily="34" charset="0"/>
                <a:ea typeface="宋体" panose="02010600030101010101" pitchFamily="2" charset="-122"/>
              </a:rPr>
              <a:t>[</a:t>
            </a:r>
            <a:r>
              <a:rPr lang="en-US" altLang="zh-CN" sz="1700" b="1" i="1">
                <a:solidFill>
                  <a:srgbClr val="000000"/>
                </a:solidFill>
                <a:latin typeface="Helvetica" panose="020B0604020202020204" pitchFamily="34" charset="0"/>
                <a:ea typeface="宋体" panose="02010600030101010101" pitchFamily="2" charset="-122"/>
              </a:rPr>
              <a:t>mask</a:t>
            </a:r>
            <a:r>
              <a:rPr lang="en-US" altLang="zh-CN" sz="1700" b="1">
                <a:solidFill>
                  <a:srgbClr val="000000"/>
                </a:solidFill>
                <a:latin typeface="Helvetica" panose="020B0604020202020204" pitchFamily="34" charset="0"/>
                <a:ea typeface="宋体" panose="02010600030101010101" pitchFamily="2" charset="-122"/>
              </a:rPr>
              <a:t>]</a:t>
            </a:r>
          </a:p>
        </p:txBody>
      </p:sp>
      <p:sp>
        <p:nvSpPr>
          <p:cNvPr id="65564" name="Rectangle 28">
            <a:extLst>
              <a:ext uri="{FF2B5EF4-FFF2-40B4-BE49-F238E27FC236}">
                <a16:creationId xmlns:a16="http://schemas.microsoft.com/office/drawing/2014/main" id="{B709D066-0CDB-4D18-98C9-237705619639}"/>
              </a:ext>
            </a:extLst>
          </p:cNvPr>
          <p:cNvSpPr>
            <a:spLocks noChangeArrowheads="1"/>
          </p:cNvSpPr>
          <p:nvPr/>
        </p:nvSpPr>
        <p:spPr bwMode="auto">
          <a:xfrm>
            <a:off x="744538" y="1633538"/>
            <a:ext cx="17287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4110" tIns="34157" rIns="24110" bIns="34157"/>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025"/>
              </a:lnSpc>
            </a:pPr>
            <a:r>
              <a:rPr lang="en-US" altLang="zh-CN" sz="1800" b="1">
                <a:solidFill>
                  <a:srgbClr val="000000"/>
                </a:solidFill>
                <a:latin typeface="Helvetica" panose="020B0604020202020204" pitchFamily="34" charset="0"/>
                <a:ea typeface="宋体" panose="02010600030101010101" pitchFamily="2" charset="-122"/>
              </a:rPr>
              <a:t>Router(config)#</a:t>
            </a:r>
          </a:p>
        </p:txBody>
      </p:sp>
      <p:sp>
        <p:nvSpPr>
          <p:cNvPr id="65565" name="Rectangle 29">
            <a:extLst>
              <a:ext uri="{FF2B5EF4-FFF2-40B4-BE49-F238E27FC236}">
                <a16:creationId xmlns:a16="http://schemas.microsoft.com/office/drawing/2014/main" id="{129F1AF5-2E86-4C00-AEF4-A4B76A04557E}"/>
              </a:ext>
            </a:extLst>
          </p:cNvPr>
          <p:cNvSpPr>
            <a:spLocks noChangeArrowheads="1"/>
          </p:cNvSpPr>
          <p:nvPr/>
        </p:nvSpPr>
        <p:spPr bwMode="auto">
          <a:xfrm>
            <a:off x="788988" y="2576513"/>
            <a:ext cx="7923212" cy="139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lvl1pPr defTabSz="1028700">
              <a:defRPr sz="2400">
                <a:solidFill>
                  <a:schemeClr val="tx1"/>
                </a:solidFill>
                <a:latin typeface="Times" panose="02020603050405020304" pitchFamily="18" charset="0"/>
              </a:defRPr>
            </a:lvl1pPr>
            <a:lvl2pPr marL="342900" indent="-228600" defTabSz="1028700">
              <a:defRPr sz="2400">
                <a:solidFill>
                  <a:schemeClr val="tx1"/>
                </a:solidFill>
                <a:latin typeface="Times" panose="02020603050405020304" pitchFamily="18" charset="0"/>
              </a:defRPr>
            </a:lvl2pPr>
            <a:lvl3pPr marL="1028700" defTabSz="1028700">
              <a:defRPr sz="2400">
                <a:solidFill>
                  <a:schemeClr val="tx1"/>
                </a:solidFill>
                <a:latin typeface="Times" panose="02020603050405020304" pitchFamily="18" charset="0"/>
              </a:defRPr>
            </a:lvl3pPr>
            <a:lvl4pPr marL="1543050" defTabSz="1028700">
              <a:defRPr sz="2400">
                <a:solidFill>
                  <a:schemeClr val="tx1"/>
                </a:solidFill>
                <a:latin typeface="Times" panose="02020603050405020304" pitchFamily="18" charset="0"/>
              </a:defRPr>
            </a:lvl4pPr>
            <a:lvl5pPr marL="2057400" defTabSz="1028700">
              <a:defRPr sz="2400">
                <a:solidFill>
                  <a:schemeClr val="tx1"/>
                </a:solidFill>
                <a:latin typeface="Times" panose="02020603050405020304" pitchFamily="18" charset="0"/>
              </a:defRPr>
            </a:lvl5pPr>
            <a:lvl6pPr marL="2514600" defTabSz="1028700" eaLnBrk="0" fontAlgn="base" hangingPunct="0">
              <a:spcBef>
                <a:spcPct val="0"/>
              </a:spcBef>
              <a:spcAft>
                <a:spcPct val="0"/>
              </a:spcAft>
              <a:defRPr sz="2400">
                <a:solidFill>
                  <a:schemeClr val="tx1"/>
                </a:solidFill>
                <a:latin typeface="Times" panose="02020603050405020304" pitchFamily="18" charset="0"/>
              </a:defRPr>
            </a:lvl6pPr>
            <a:lvl7pPr marL="2971800" defTabSz="1028700" eaLnBrk="0" fontAlgn="base" hangingPunct="0">
              <a:spcBef>
                <a:spcPct val="0"/>
              </a:spcBef>
              <a:spcAft>
                <a:spcPct val="0"/>
              </a:spcAft>
              <a:defRPr sz="2400">
                <a:solidFill>
                  <a:schemeClr val="tx1"/>
                </a:solidFill>
                <a:latin typeface="Times" panose="02020603050405020304" pitchFamily="18" charset="0"/>
              </a:defRPr>
            </a:lvl7pPr>
            <a:lvl8pPr marL="3429000" defTabSz="1028700" eaLnBrk="0" fontAlgn="base" hangingPunct="0">
              <a:spcBef>
                <a:spcPct val="0"/>
              </a:spcBef>
              <a:spcAft>
                <a:spcPct val="0"/>
              </a:spcAft>
              <a:defRPr sz="2400">
                <a:solidFill>
                  <a:schemeClr val="tx1"/>
                </a:solidFill>
                <a:latin typeface="Times" panose="02020603050405020304" pitchFamily="18" charset="0"/>
              </a:defRPr>
            </a:lvl8pPr>
            <a:lvl9pPr marL="3886200" defTabSz="1028700" eaLnBrk="0" fontAlgn="base" hangingPunct="0">
              <a:spcBef>
                <a:spcPct val="0"/>
              </a:spcBef>
              <a:spcAft>
                <a:spcPct val="0"/>
              </a:spcAft>
              <a:defRPr sz="2400">
                <a:solidFill>
                  <a:schemeClr val="tx1"/>
                </a:solidFill>
                <a:latin typeface="Times" panose="02020603050405020304" pitchFamily="18" charset="0"/>
              </a:defRPr>
            </a:lvl9pPr>
          </a:lstStyle>
          <a:p>
            <a:pPr lvl="1">
              <a:lnSpc>
                <a:spcPct val="95000"/>
              </a:lnSpc>
              <a:spcBef>
                <a:spcPct val="50000"/>
              </a:spcBef>
              <a:buClr>
                <a:schemeClr val="accent1"/>
              </a:buClr>
              <a:buFont typeface="Helvetica" panose="020B0604020202020204" pitchFamily="34" charset="0"/>
              <a:buChar char="•"/>
            </a:pPr>
            <a:r>
              <a:rPr lang="zh-CN" altLang="en-US" sz="1600" b="1">
                <a:latin typeface="Helvetica" panose="020B0604020202020204" pitchFamily="34" charset="0"/>
                <a:ea typeface="宋体" panose="02010600030101010101" pitchFamily="2" charset="-122"/>
              </a:rPr>
              <a:t>为访问列表设置参数</a:t>
            </a:r>
            <a:endParaRPr lang="en-US" altLang="zh-CN" sz="1600" b="1">
              <a:latin typeface="Helvetica" panose="020B0604020202020204" pitchFamily="34" charset="0"/>
              <a:ea typeface="宋体" panose="02010600030101010101" pitchFamily="2" charset="-122"/>
            </a:endParaRPr>
          </a:p>
          <a:p>
            <a:pPr lvl="1">
              <a:lnSpc>
                <a:spcPct val="95000"/>
              </a:lnSpc>
              <a:spcBef>
                <a:spcPct val="50000"/>
              </a:spcBef>
              <a:buClr>
                <a:schemeClr val="accent1"/>
              </a:buClr>
              <a:buFont typeface="Helvetica" panose="020B0604020202020204" pitchFamily="34" charset="0"/>
              <a:buChar char="•"/>
            </a:pPr>
            <a:r>
              <a:rPr lang="en-US" altLang="zh-CN" sz="1600" b="1">
                <a:latin typeface="Helvetica" panose="020B0604020202020204" pitchFamily="34" charset="0"/>
                <a:ea typeface="宋体" panose="02010600030101010101" pitchFamily="2" charset="-122"/>
              </a:rPr>
              <a:t>IP </a:t>
            </a:r>
            <a:r>
              <a:rPr lang="zh-CN" altLang="en-US" sz="1600" b="1">
                <a:latin typeface="Helvetica" panose="020B0604020202020204" pitchFamily="34" charset="0"/>
                <a:ea typeface="宋体" panose="02010600030101010101" pitchFamily="2" charset="-122"/>
              </a:rPr>
              <a:t>标准访问列表编号 1 到</a:t>
            </a:r>
            <a:r>
              <a:rPr lang="en-US" altLang="zh-CN" sz="1600" b="1">
                <a:latin typeface="Helvetica" panose="020B0604020202020204" pitchFamily="34" charset="0"/>
                <a:ea typeface="宋体" panose="02010600030101010101" pitchFamily="2" charset="-122"/>
              </a:rPr>
              <a:t> 99</a:t>
            </a:r>
          </a:p>
          <a:p>
            <a:pPr lvl="1">
              <a:lnSpc>
                <a:spcPct val="95000"/>
              </a:lnSpc>
              <a:spcBef>
                <a:spcPct val="50000"/>
              </a:spcBef>
              <a:buClr>
                <a:schemeClr val="accent1"/>
              </a:buClr>
              <a:buFont typeface="Helvetica" panose="020B0604020202020204" pitchFamily="34" charset="0"/>
              <a:buChar char="•"/>
            </a:pPr>
            <a:r>
              <a:rPr lang="zh-CN" altLang="en-US" sz="1600" b="1">
                <a:latin typeface="Helvetica" panose="020B0604020202020204" pitchFamily="34" charset="0"/>
                <a:ea typeface="宋体" panose="02010600030101010101" pitchFamily="2" charset="-122"/>
              </a:rPr>
              <a:t>缺省的通配符掩码 = 0.0.0.0</a:t>
            </a:r>
          </a:p>
          <a:p>
            <a:pPr lvl="1">
              <a:lnSpc>
                <a:spcPct val="95000"/>
              </a:lnSpc>
              <a:spcBef>
                <a:spcPct val="50000"/>
              </a:spcBef>
              <a:buClr>
                <a:schemeClr val="accent1"/>
              </a:buClr>
              <a:buFont typeface="Helvetica" panose="020B0604020202020204" pitchFamily="34" charset="0"/>
              <a:buChar char="•"/>
            </a:pPr>
            <a:r>
              <a:rPr lang="en-US" altLang="zh-CN" sz="1600" b="1">
                <a:latin typeface="Helvetica" panose="020B0604020202020204" pitchFamily="34" charset="0"/>
                <a:ea typeface="宋体" panose="02010600030101010101" pitchFamily="2" charset="-122"/>
              </a:rPr>
              <a:t>“no </a:t>
            </a:r>
            <a:r>
              <a:rPr lang="en-US" altLang="zh-CN" sz="1600" b="1">
                <a:solidFill>
                  <a:srgbClr val="000000"/>
                </a:solidFill>
                <a:latin typeface="Helvetica" panose="020B0604020202020204" pitchFamily="34" charset="0"/>
                <a:ea typeface="宋体" panose="02010600030101010101" pitchFamily="2" charset="-122"/>
              </a:rPr>
              <a:t>access-list </a:t>
            </a:r>
            <a:r>
              <a:rPr lang="en-US" altLang="zh-CN" sz="1600" b="1" i="1">
                <a:solidFill>
                  <a:srgbClr val="000000"/>
                </a:solidFill>
                <a:latin typeface="Helvetica" panose="020B0604020202020204" pitchFamily="34" charset="0"/>
                <a:ea typeface="宋体" panose="02010600030101010101" pitchFamily="2" charset="-122"/>
              </a:rPr>
              <a:t>access-list-number</a:t>
            </a:r>
            <a:r>
              <a:rPr lang="en-US" altLang="zh-CN" sz="1600" b="1">
                <a:solidFill>
                  <a:srgbClr val="000000"/>
                </a:solidFill>
                <a:latin typeface="Helvetica" panose="020B0604020202020204" pitchFamily="34" charset="0"/>
                <a:ea typeface="宋体" panose="02010600030101010101" pitchFamily="2" charset="-122"/>
              </a:rPr>
              <a:t>” </a:t>
            </a:r>
            <a:r>
              <a:rPr lang="zh-CN" altLang="en-US" sz="1600" b="1">
                <a:solidFill>
                  <a:srgbClr val="000000"/>
                </a:solidFill>
                <a:latin typeface="Helvetica" panose="020B0604020202020204" pitchFamily="34" charset="0"/>
                <a:ea typeface="宋体" panose="02010600030101010101" pitchFamily="2" charset="-122"/>
              </a:rPr>
              <a:t>命令删除访问列表</a:t>
            </a:r>
            <a:endParaRPr lang="zh-CN" altLang="en-US" sz="2800" b="1">
              <a:latin typeface="Helvetica" panose="020B0604020202020204" pitchFamily="34" charset="0"/>
              <a:ea typeface="宋体" panose="02010600030101010101" pitchFamily="2"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2F37F6B-7988-4354-A30D-ED7E334DD0CB}"/>
              </a:ext>
            </a:extLst>
          </p:cNvPr>
          <p:cNvSpPr>
            <a:spLocks noChangeArrowheads="1"/>
          </p:cNvSpPr>
          <p:nvPr/>
        </p:nvSpPr>
        <p:spPr bwMode="auto">
          <a:xfrm>
            <a:off x="747713" y="1995488"/>
            <a:ext cx="7696200" cy="417512"/>
          </a:xfrm>
          <a:prstGeom prst="rect">
            <a:avLst/>
          </a:prstGeom>
          <a:solidFill>
            <a:srgbClr val="FFFFFF"/>
          </a:solidFill>
          <a:ln w="12700">
            <a:solidFill>
              <a:srgbClr val="000000"/>
            </a:solidFill>
            <a:miter lim="800000"/>
            <a:headEnd/>
            <a:tailEnd/>
          </a:ln>
          <a:effectLst>
            <a:outerShdw dist="71842" dir="2700000" algn="ctr" rotWithShape="0">
              <a:srgbClr val="000000"/>
            </a:outerShdw>
          </a:effectLst>
        </p:spPr>
        <p:txBody>
          <a:bodyPr wrap="none" lIns="24110" tIns="34157" rIns="24110" bIns="34157"/>
          <a:lstStyle/>
          <a:p>
            <a:endParaRPr lang="zh-CN" altLang="en-US"/>
          </a:p>
        </p:txBody>
      </p:sp>
      <p:sp>
        <p:nvSpPr>
          <p:cNvPr id="67587" name="Rectangle 3">
            <a:extLst>
              <a:ext uri="{FF2B5EF4-FFF2-40B4-BE49-F238E27FC236}">
                <a16:creationId xmlns:a16="http://schemas.microsoft.com/office/drawing/2014/main" id="{316FD68A-B6A5-4279-AD9F-9C757E5487BF}"/>
              </a:ext>
            </a:extLst>
          </p:cNvPr>
          <p:cNvSpPr>
            <a:spLocks noChangeArrowheads="1"/>
          </p:cNvSpPr>
          <p:nvPr/>
        </p:nvSpPr>
        <p:spPr bwMode="auto">
          <a:xfrm>
            <a:off x="779463" y="1992313"/>
            <a:ext cx="7200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4110" tIns="34157" rIns="24110" bIns="34157"/>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1700" b="1">
                <a:solidFill>
                  <a:srgbClr val="000000"/>
                </a:solidFill>
                <a:latin typeface="Helvetica" panose="020B0604020202020204" pitchFamily="34" charset="0"/>
                <a:ea typeface="宋体" panose="02010600030101010101" pitchFamily="2" charset="-122"/>
              </a:rPr>
              <a:t>access-list </a:t>
            </a:r>
            <a:r>
              <a:rPr lang="en-US" altLang="zh-CN" sz="1700" b="1" i="1">
                <a:solidFill>
                  <a:srgbClr val="000000"/>
                </a:solidFill>
                <a:latin typeface="Helvetica" panose="020B0604020202020204" pitchFamily="34" charset="0"/>
                <a:ea typeface="宋体" panose="02010600030101010101" pitchFamily="2" charset="-122"/>
              </a:rPr>
              <a:t>access-list-number </a:t>
            </a:r>
            <a:r>
              <a:rPr lang="en-US" altLang="zh-CN" sz="1700" b="1">
                <a:solidFill>
                  <a:srgbClr val="000000"/>
                </a:solidFill>
                <a:latin typeface="Helvetica" panose="020B0604020202020204" pitchFamily="34" charset="0"/>
                <a:ea typeface="宋体" panose="02010600030101010101" pitchFamily="2" charset="-122"/>
              </a:rPr>
              <a:t>{permit|deny} </a:t>
            </a:r>
            <a:r>
              <a:rPr lang="en-US" altLang="zh-CN" sz="1700" b="1" i="1">
                <a:solidFill>
                  <a:srgbClr val="000000"/>
                </a:solidFill>
                <a:latin typeface="Helvetica" panose="020B0604020202020204" pitchFamily="34" charset="0"/>
                <a:ea typeface="宋体" panose="02010600030101010101" pitchFamily="2" charset="-122"/>
              </a:rPr>
              <a:t>source </a:t>
            </a:r>
            <a:r>
              <a:rPr lang="en-US" altLang="zh-CN" sz="1700" b="1">
                <a:solidFill>
                  <a:srgbClr val="000000"/>
                </a:solidFill>
                <a:latin typeface="Helvetica" panose="020B0604020202020204" pitchFamily="34" charset="0"/>
                <a:ea typeface="宋体" panose="02010600030101010101" pitchFamily="2" charset="-122"/>
              </a:rPr>
              <a:t>[</a:t>
            </a:r>
            <a:r>
              <a:rPr lang="en-US" altLang="zh-CN" sz="1700" b="1" i="1">
                <a:solidFill>
                  <a:srgbClr val="000000"/>
                </a:solidFill>
                <a:latin typeface="Helvetica" panose="020B0604020202020204" pitchFamily="34" charset="0"/>
                <a:ea typeface="宋体" panose="02010600030101010101" pitchFamily="2" charset="-122"/>
              </a:rPr>
              <a:t>mask</a:t>
            </a:r>
            <a:r>
              <a:rPr lang="en-US" altLang="zh-CN" sz="1700" b="1">
                <a:solidFill>
                  <a:srgbClr val="000000"/>
                </a:solidFill>
                <a:latin typeface="Helvetica" panose="020B0604020202020204" pitchFamily="34" charset="0"/>
                <a:ea typeface="宋体" panose="02010600030101010101" pitchFamily="2" charset="-122"/>
              </a:rPr>
              <a:t>]</a:t>
            </a:r>
          </a:p>
        </p:txBody>
      </p:sp>
      <p:sp>
        <p:nvSpPr>
          <p:cNvPr id="67588" name="Rectangle 4">
            <a:extLst>
              <a:ext uri="{FF2B5EF4-FFF2-40B4-BE49-F238E27FC236}">
                <a16:creationId xmlns:a16="http://schemas.microsoft.com/office/drawing/2014/main" id="{A795F5AC-1203-401F-A16D-513ACA81EB09}"/>
              </a:ext>
            </a:extLst>
          </p:cNvPr>
          <p:cNvSpPr>
            <a:spLocks noChangeArrowheads="1"/>
          </p:cNvSpPr>
          <p:nvPr/>
        </p:nvSpPr>
        <p:spPr bwMode="auto">
          <a:xfrm>
            <a:off x="744538" y="1633538"/>
            <a:ext cx="17287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4110" tIns="34157" rIns="24110" bIns="34157"/>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025"/>
              </a:lnSpc>
            </a:pPr>
            <a:r>
              <a:rPr lang="en-US" altLang="zh-CN" sz="1800" b="1">
                <a:solidFill>
                  <a:srgbClr val="000000"/>
                </a:solidFill>
                <a:latin typeface="Helvetica" panose="020B0604020202020204" pitchFamily="34" charset="0"/>
                <a:ea typeface="宋体" panose="02010600030101010101" pitchFamily="2" charset="-122"/>
              </a:rPr>
              <a:t>Router(config)#</a:t>
            </a:r>
          </a:p>
        </p:txBody>
      </p:sp>
      <p:sp>
        <p:nvSpPr>
          <p:cNvPr id="67590" name="Rectangle 6">
            <a:extLst>
              <a:ext uri="{FF2B5EF4-FFF2-40B4-BE49-F238E27FC236}">
                <a16:creationId xmlns:a16="http://schemas.microsoft.com/office/drawing/2014/main" id="{0457A29E-F5E7-498F-BC09-FF0907EA809F}"/>
              </a:ext>
            </a:extLst>
          </p:cNvPr>
          <p:cNvSpPr>
            <a:spLocks noGrp="1" noChangeArrowheads="1"/>
          </p:cNvSpPr>
          <p:nvPr>
            <p:ph type="body" idx="4294967295"/>
          </p:nvPr>
        </p:nvSpPr>
        <p:spPr>
          <a:xfrm>
            <a:off x="857250" y="5011738"/>
            <a:ext cx="8237538" cy="1343025"/>
          </a:xfrm>
          <a:noFill/>
          <a:ln/>
        </p:spPr>
        <p:txBody>
          <a:bodyPr lIns="82153" tIns="41076" rIns="82153" bIns="41076"/>
          <a:lstStyle/>
          <a:p>
            <a:pPr lvl="1">
              <a:lnSpc>
                <a:spcPct val="85000"/>
              </a:lnSpc>
            </a:pPr>
            <a:r>
              <a:rPr lang="zh-CN" altLang="en-US" sz="1800">
                <a:solidFill>
                  <a:srgbClr val="000000"/>
                </a:solidFill>
                <a:ea typeface="宋体" panose="02010600030101010101" pitchFamily="2" charset="-122"/>
              </a:rPr>
              <a:t>在端口上应用访问列表</a:t>
            </a:r>
          </a:p>
          <a:p>
            <a:pPr lvl="1">
              <a:lnSpc>
                <a:spcPct val="85000"/>
              </a:lnSpc>
            </a:pPr>
            <a:r>
              <a:rPr lang="zh-CN" altLang="en-US" sz="1800">
                <a:solidFill>
                  <a:srgbClr val="000000"/>
                </a:solidFill>
                <a:ea typeface="宋体" panose="02010600030101010101" pitchFamily="2" charset="-122"/>
              </a:rPr>
              <a:t>指明是进方向还是出方向</a:t>
            </a:r>
          </a:p>
          <a:p>
            <a:pPr lvl="1">
              <a:lnSpc>
                <a:spcPct val="85000"/>
              </a:lnSpc>
            </a:pPr>
            <a:r>
              <a:rPr lang="zh-CN" altLang="en-US" sz="1800">
                <a:solidFill>
                  <a:srgbClr val="000000"/>
                </a:solidFill>
                <a:ea typeface="宋体" panose="02010600030101010101" pitchFamily="2" charset="-122"/>
              </a:rPr>
              <a:t>缺省</a:t>
            </a:r>
            <a:r>
              <a:rPr lang="en-US" altLang="zh-CN" sz="1800">
                <a:solidFill>
                  <a:srgbClr val="000000"/>
                </a:solidFill>
                <a:ea typeface="宋体" panose="02010600030101010101" pitchFamily="2" charset="-122"/>
              </a:rPr>
              <a:t> = </a:t>
            </a:r>
            <a:r>
              <a:rPr lang="zh-CN" altLang="en-US" sz="1800">
                <a:solidFill>
                  <a:srgbClr val="000000"/>
                </a:solidFill>
                <a:ea typeface="宋体" panose="02010600030101010101" pitchFamily="2" charset="-122"/>
              </a:rPr>
              <a:t>出方向</a:t>
            </a:r>
            <a:endParaRPr lang="en-US" altLang="zh-CN" sz="1800">
              <a:ea typeface="宋体" panose="02010600030101010101" pitchFamily="2" charset="-122"/>
            </a:endParaRPr>
          </a:p>
          <a:p>
            <a:pPr lvl="1">
              <a:lnSpc>
                <a:spcPct val="85000"/>
              </a:lnSpc>
            </a:pPr>
            <a:r>
              <a:rPr lang="en-US" altLang="zh-CN" sz="1800">
                <a:ea typeface="宋体" panose="02010600030101010101" pitchFamily="2" charset="-122"/>
              </a:rPr>
              <a:t>“no ip </a:t>
            </a:r>
            <a:r>
              <a:rPr lang="en-US" altLang="zh-CN" sz="1800">
                <a:solidFill>
                  <a:srgbClr val="000000"/>
                </a:solidFill>
                <a:ea typeface="宋体" panose="02010600030101010101" pitchFamily="2" charset="-122"/>
              </a:rPr>
              <a:t>access-group </a:t>
            </a:r>
            <a:r>
              <a:rPr lang="en-US" altLang="zh-CN" sz="1800" i="1">
                <a:solidFill>
                  <a:srgbClr val="000000"/>
                </a:solidFill>
                <a:ea typeface="宋体" panose="02010600030101010101" pitchFamily="2" charset="-122"/>
              </a:rPr>
              <a:t>access-list-number</a:t>
            </a:r>
            <a:r>
              <a:rPr lang="en-US" altLang="zh-CN" sz="1800">
                <a:solidFill>
                  <a:srgbClr val="000000"/>
                </a:solidFill>
                <a:ea typeface="宋体" panose="02010600030101010101" pitchFamily="2" charset="-122"/>
              </a:rPr>
              <a:t>” </a:t>
            </a:r>
            <a:r>
              <a:rPr lang="zh-CN" altLang="en-US" sz="1800">
                <a:solidFill>
                  <a:srgbClr val="000000"/>
                </a:solidFill>
                <a:ea typeface="宋体" panose="02010600030101010101" pitchFamily="2" charset="-122"/>
              </a:rPr>
              <a:t>命令在端口上删除访问列表</a:t>
            </a:r>
          </a:p>
        </p:txBody>
      </p:sp>
      <p:sp>
        <p:nvSpPr>
          <p:cNvPr id="67591" name="Rectangle 7">
            <a:extLst>
              <a:ext uri="{FF2B5EF4-FFF2-40B4-BE49-F238E27FC236}">
                <a16:creationId xmlns:a16="http://schemas.microsoft.com/office/drawing/2014/main" id="{DB069C0E-8AB9-4C6D-A077-38A6C32ECD01}"/>
              </a:ext>
            </a:extLst>
          </p:cNvPr>
          <p:cNvSpPr>
            <a:spLocks noChangeArrowheads="1"/>
          </p:cNvSpPr>
          <p:nvPr/>
        </p:nvSpPr>
        <p:spPr bwMode="auto">
          <a:xfrm>
            <a:off x="744538" y="4152900"/>
            <a:ext cx="19288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4110" tIns="34157" rIns="24110" bIns="34157"/>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025"/>
              </a:lnSpc>
            </a:pPr>
            <a:r>
              <a:rPr lang="en-US" altLang="zh-CN" sz="1800" b="1">
                <a:solidFill>
                  <a:srgbClr val="000000"/>
                </a:solidFill>
                <a:latin typeface="Helvetica" panose="020B0604020202020204" pitchFamily="34" charset="0"/>
                <a:ea typeface="宋体" panose="02010600030101010101" pitchFamily="2" charset="-122"/>
              </a:rPr>
              <a:t>Router(config-if)#</a:t>
            </a:r>
          </a:p>
        </p:txBody>
      </p:sp>
      <p:sp>
        <p:nvSpPr>
          <p:cNvPr id="67592" name="Rectangle 8">
            <a:extLst>
              <a:ext uri="{FF2B5EF4-FFF2-40B4-BE49-F238E27FC236}">
                <a16:creationId xmlns:a16="http://schemas.microsoft.com/office/drawing/2014/main" id="{60951A8D-2470-4CDA-A98D-B4D802DADCB0}"/>
              </a:ext>
            </a:extLst>
          </p:cNvPr>
          <p:cNvSpPr>
            <a:spLocks noChangeArrowheads="1"/>
          </p:cNvSpPr>
          <p:nvPr/>
        </p:nvSpPr>
        <p:spPr bwMode="auto">
          <a:xfrm>
            <a:off x="747713" y="4464050"/>
            <a:ext cx="6415087" cy="442913"/>
          </a:xfrm>
          <a:prstGeom prst="rect">
            <a:avLst/>
          </a:prstGeom>
          <a:solidFill>
            <a:srgbClr val="FFFFFF"/>
          </a:solidFill>
          <a:ln w="12700">
            <a:solidFill>
              <a:srgbClr val="000000"/>
            </a:solidFill>
            <a:miter lim="800000"/>
            <a:headEnd/>
            <a:tailEnd/>
          </a:ln>
          <a:effectLst>
            <a:outerShdw dist="71842" dir="2700000" algn="ctr" rotWithShape="0">
              <a:srgbClr val="000000"/>
            </a:outerShdw>
          </a:effectLst>
        </p:spPr>
        <p:txBody>
          <a:bodyPr wrap="none" lIns="24110" tIns="34157" rIns="24110" bIns="34157"/>
          <a:lstStyle/>
          <a:p>
            <a:endParaRPr lang="zh-CN" altLang="en-US"/>
          </a:p>
        </p:txBody>
      </p:sp>
      <p:sp>
        <p:nvSpPr>
          <p:cNvPr id="67593" name="Rectangle 9">
            <a:extLst>
              <a:ext uri="{FF2B5EF4-FFF2-40B4-BE49-F238E27FC236}">
                <a16:creationId xmlns:a16="http://schemas.microsoft.com/office/drawing/2014/main" id="{0D75BCE4-33CA-405C-BC2F-2044DCA2B161}"/>
              </a:ext>
            </a:extLst>
          </p:cNvPr>
          <p:cNvSpPr>
            <a:spLocks noChangeArrowheads="1"/>
          </p:cNvSpPr>
          <p:nvPr/>
        </p:nvSpPr>
        <p:spPr bwMode="auto">
          <a:xfrm>
            <a:off x="779463" y="4489450"/>
            <a:ext cx="5900737"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4110" tIns="34157" rIns="24110" bIns="34157"/>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1700" b="1">
                <a:solidFill>
                  <a:srgbClr val="000000"/>
                </a:solidFill>
                <a:latin typeface="Helvetica" panose="020B0604020202020204" pitchFamily="34" charset="0"/>
                <a:ea typeface="宋体" panose="02010600030101010101" pitchFamily="2" charset="-122"/>
              </a:rPr>
              <a:t>ip access-group </a:t>
            </a:r>
            <a:r>
              <a:rPr lang="en-US" altLang="zh-CN" sz="1700" b="1" i="1">
                <a:solidFill>
                  <a:srgbClr val="000000"/>
                </a:solidFill>
                <a:latin typeface="Helvetica" panose="020B0604020202020204" pitchFamily="34" charset="0"/>
                <a:ea typeface="宋体" panose="02010600030101010101" pitchFamily="2" charset="-122"/>
              </a:rPr>
              <a:t>access-list-number  </a:t>
            </a:r>
            <a:r>
              <a:rPr lang="en-US" altLang="zh-CN" sz="1700" b="1">
                <a:solidFill>
                  <a:srgbClr val="000000"/>
                </a:solidFill>
                <a:latin typeface="Helvetica" panose="020B0604020202020204" pitchFamily="34" charset="0"/>
                <a:ea typeface="宋体" panose="02010600030101010101" pitchFamily="2" charset="-122"/>
              </a:rPr>
              <a:t>{ in | out }</a:t>
            </a:r>
          </a:p>
        </p:txBody>
      </p:sp>
      <p:sp>
        <p:nvSpPr>
          <p:cNvPr id="67596" name="Rectangle 12">
            <a:extLst>
              <a:ext uri="{FF2B5EF4-FFF2-40B4-BE49-F238E27FC236}">
                <a16:creationId xmlns:a16="http://schemas.microsoft.com/office/drawing/2014/main" id="{9FFDF58C-170B-418A-A889-EF20CBDCD4E2}"/>
              </a:ext>
            </a:extLst>
          </p:cNvPr>
          <p:cNvSpPr>
            <a:spLocks noChangeArrowheads="1"/>
          </p:cNvSpPr>
          <p:nvPr/>
        </p:nvSpPr>
        <p:spPr bwMode="auto">
          <a:xfrm>
            <a:off x="788988" y="2576513"/>
            <a:ext cx="7923212" cy="139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3584" tIns="51793" rIns="103584" bIns="51793">
            <a:spAutoFit/>
          </a:bodyPr>
          <a:lstStyle>
            <a:lvl1pPr defTabSz="1028700">
              <a:defRPr sz="2400">
                <a:solidFill>
                  <a:schemeClr val="tx1"/>
                </a:solidFill>
                <a:latin typeface="Times" panose="02020603050405020304" pitchFamily="18" charset="0"/>
              </a:defRPr>
            </a:lvl1pPr>
            <a:lvl2pPr marL="342900" indent="-228600" defTabSz="1028700">
              <a:defRPr sz="2400">
                <a:solidFill>
                  <a:schemeClr val="tx1"/>
                </a:solidFill>
                <a:latin typeface="Times" panose="02020603050405020304" pitchFamily="18" charset="0"/>
              </a:defRPr>
            </a:lvl2pPr>
            <a:lvl3pPr marL="1028700" defTabSz="1028700">
              <a:defRPr sz="2400">
                <a:solidFill>
                  <a:schemeClr val="tx1"/>
                </a:solidFill>
                <a:latin typeface="Times" panose="02020603050405020304" pitchFamily="18" charset="0"/>
              </a:defRPr>
            </a:lvl3pPr>
            <a:lvl4pPr marL="1543050" defTabSz="1028700">
              <a:defRPr sz="2400">
                <a:solidFill>
                  <a:schemeClr val="tx1"/>
                </a:solidFill>
                <a:latin typeface="Times" panose="02020603050405020304" pitchFamily="18" charset="0"/>
              </a:defRPr>
            </a:lvl4pPr>
            <a:lvl5pPr marL="2057400" defTabSz="1028700">
              <a:defRPr sz="2400">
                <a:solidFill>
                  <a:schemeClr val="tx1"/>
                </a:solidFill>
                <a:latin typeface="Times" panose="02020603050405020304" pitchFamily="18" charset="0"/>
              </a:defRPr>
            </a:lvl5pPr>
            <a:lvl6pPr marL="2514600" defTabSz="1028700" eaLnBrk="0" fontAlgn="base" hangingPunct="0">
              <a:spcBef>
                <a:spcPct val="0"/>
              </a:spcBef>
              <a:spcAft>
                <a:spcPct val="0"/>
              </a:spcAft>
              <a:defRPr sz="2400">
                <a:solidFill>
                  <a:schemeClr val="tx1"/>
                </a:solidFill>
                <a:latin typeface="Times" panose="02020603050405020304" pitchFamily="18" charset="0"/>
              </a:defRPr>
            </a:lvl6pPr>
            <a:lvl7pPr marL="2971800" defTabSz="1028700" eaLnBrk="0" fontAlgn="base" hangingPunct="0">
              <a:spcBef>
                <a:spcPct val="0"/>
              </a:spcBef>
              <a:spcAft>
                <a:spcPct val="0"/>
              </a:spcAft>
              <a:defRPr sz="2400">
                <a:solidFill>
                  <a:schemeClr val="tx1"/>
                </a:solidFill>
                <a:latin typeface="Times" panose="02020603050405020304" pitchFamily="18" charset="0"/>
              </a:defRPr>
            </a:lvl7pPr>
            <a:lvl8pPr marL="3429000" defTabSz="1028700" eaLnBrk="0" fontAlgn="base" hangingPunct="0">
              <a:spcBef>
                <a:spcPct val="0"/>
              </a:spcBef>
              <a:spcAft>
                <a:spcPct val="0"/>
              </a:spcAft>
              <a:defRPr sz="2400">
                <a:solidFill>
                  <a:schemeClr val="tx1"/>
                </a:solidFill>
                <a:latin typeface="Times" panose="02020603050405020304" pitchFamily="18" charset="0"/>
              </a:defRPr>
            </a:lvl8pPr>
            <a:lvl9pPr marL="3886200" defTabSz="1028700" eaLnBrk="0" fontAlgn="base" hangingPunct="0">
              <a:spcBef>
                <a:spcPct val="0"/>
              </a:spcBef>
              <a:spcAft>
                <a:spcPct val="0"/>
              </a:spcAft>
              <a:defRPr sz="2400">
                <a:solidFill>
                  <a:schemeClr val="tx1"/>
                </a:solidFill>
                <a:latin typeface="Times" panose="02020603050405020304" pitchFamily="18" charset="0"/>
              </a:defRPr>
            </a:lvl9pPr>
          </a:lstStyle>
          <a:p>
            <a:pPr lvl="1">
              <a:lnSpc>
                <a:spcPct val="95000"/>
              </a:lnSpc>
              <a:spcBef>
                <a:spcPct val="50000"/>
              </a:spcBef>
              <a:buClr>
                <a:schemeClr val="accent1"/>
              </a:buClr>
              <a:buFont typeface="Helvetica" panose="020B0604020202020204" pitchFamily="34" charset="0"/>
              <a:buChar char="•"/>
            </a:pPr>
            <a:r>
              <a:rPr lang="zh-CN" altLang="en-US" sz="1600" b="1">
                <a:latin typeface="Helvetica" panose="020B0604020202020204" pitchFamily="34" charset="0"/>
                <a:ea typeface="宋体" panose="02010600030101010101" pitchFamily="2" charset="-122"/>
              </a:rPr>
              <a:t>为访问列表设置参数</a:t>
            </a:r>
            <a:endParaRPr lang="en-US" altLang="zh-CN" sz="1600" b="1">
              <a:latin typeface="Helvetica" panose="020B0604020202020204" pitchFamily="34" charset="0"/>
              <a:ea typeface="宋体" panose="02010600030101010101" pitchFamily="2" charset="-122"/>
            </a:endParaRPr>
          </a:p>
          <a:p>
            <a:pPr lvl="1">
              <a:lnSpc>
                <a:spcPct val="95000"/>
              </a:lnSpc>
              <a:spcBef>
                <a:spcPct val="50000"/>
              </a:spcBef>
              <a:buClr>
                <a:schemeClr val="accent1"/>
              </a:buClr>
              <a:buFont typeface="Helvetica" panose="020B0604020202020204" pitchFamily="34" charset="0"/>
              <a:buChar char="•"/>
            </a:pPr>
            <a:r>
              <a:rPr lang="en-US" altLang="zh-CN" sz="1600" b="1">
                <a:latin typeface="Helvetica" panose="020B0604020202020204" pitchFamily="34" charset="0"/>
                <a:ea typeface="宋体" panose="02010600030101010101" pitchFamily="2" charset="-122"/>
              </a:rPr>
              <a:t>IP </a:t>
            </a:r>
            <a:r>
              <a:rPr lang="zh-CN" altLang="en-US" sz="1600" b="1">
                <a:latin typeface="Helvetica" panose="020B0604020202020204" pitchFamily="34" charset="0"/>
                <a:ea typeface="宋体" panose="02010600030101010101" pitchFamily="2" charset="-122"/>
              </a:rPr>
              <a:t>标准访问列表编号 1 到</a:t>
            </a:r>
            <a:r>
              <a:rPr lang="en-US" altLang="zh-CN" sz="1600" b="1">
                <a:latin typeface="Helvetica" panose="020B0604020202020204" pitchFamily="34" charset="0"/>
                <a:ea typeface="宋体" panose="02010600030101010101" pitchFamily="2" charset="-122"/>
              </a:rPr>
              <a:t> 99</a:t>
            </a:r>
          </a:p>
          <a:p>
            <a:pPr lvl="1">
              <a:lnSpc>
                <a:spcPct val="95000"/>
              </a:lnSpc>
              <a:spcBef>
                <a:spcPct val="50000"/>
              </a:spcBef>
              <a:buClr>
                <a:schemeClr val="accent1"/>
              </a:buClr>
              <a:buFont typeface="Helvetica" panose="020B0604020202020204" pitchFamily="34" charset="0"/>
              <a:buChar char="•"/>
            </a:pPr>
            <a:r>
              <a:rPr lang="zh-CN" altLang="en-US" sz="1600" b="1">
                <a:latin typeface="Helvetica" panose="020B0604020202020204" pitchFamily="34" charset="0"/>
                <a:ea typeface="宋体" panose="02010600030101010101" pitchFamily="2" charset="-122"/>
              </a:rPr>
              <a:t>缺省的通配符掩码 = 0.0.0.0</a:t>
            </a:r>
          </a:p>
          <a:p>
            <a:pPr lvl="1">
              <a:lnSpc>
                <a:spcPct val="95000"/>
              </a:lnSpc>
              <a:spcBef>
                <a:spcPct val="50000"/>
              </a:spcBef>
              <a:buClr>
                <a:schemeClr val="accent1"/>
              </a:buClr>
              <a:buFont typeface="Helvetica" panose="020B0604020202020204" pitchFamily="34" charset="0"/>
              <a:buChar char="•"/>
            </a:pPr>
            <a:r>
              <a:rPr lang="en-US" altLang="zh-CN" sz="1600" b="1">
                <a:latin typeface="Helvetica" panose="020B0604020202020204" pitchFamily="34" charset="0"/>
                <a:ea typeface="宋体" panose="02010600030101010101" pitchFamily="2" charset="-122"/>
              </a:rPr>
              <a:t>“no </a:t>
            </a:r>
            <a:r>
              <a:rPr lang="en-US" altLang="zh-CN" sz="1600" b="1">
                <a:solidFill>
                  <a:srgbClr val="000000"/>
                </a:solidFill>
                <a:latin typeface="Helvetica" panose="020B0604020202020204" pitchFamily="34" charset="0"/>
                <a:ea typeface="宋体" panose="02010600030101010101" pitchFamily="2" charset="-122"/>
              </a:rPr>
              <a:t>access-list </a:t>
            </a:r>
            <a:r>
              <a:rPr lang="en-US" altLang="zh-CN" sz="1600" b="1" i="1">
                <a:solidFill>
                  <a:srgbClr val="000000"/>
                </a:solidFill>
                <a:latin typeface="Helvetica" panose="020B0604020202020204" pitchFamily="34" charset="0"/>
                <a:ea typeface="宋体" panose="02010600030101010101" pitchFamily="2" charset="-122"/>
              </a:rPr>
              <a:t>access-list-number</a:t>
            </a:r>
            <a:r>
              <a:rPr lang="en-US" altLang="zh-CN" sz="1600" b="1">
                <a:solidFill>
                  <a:srgbClr val="000000"/>
                </a:solidFill>
                <a:latin typeface="Helvetica" panose="020B0604020202020204" pitchFamily="34" charset="0"/>
                <a:ea typeface="宋体" panose="02010600030101010101" pitchFamily="2" charset="-122"/>
              </a:rPr>
              <a:t>” </a:t>
            </a:r>
            <a:r>
              <a:rPr lang="zh-CN" altLang="en-US" sz="1600" b="1">
                <a:solidFill>
                  <a:srgbClr val="000000"/>
                </a:solidFill>
                <a:latin typeface="Helvetica" panose="020B0604020202020204" pitchFamily="34" charset="0"/>
                <a:ea typeface="宋体" panose="02010600030101010101" pitchFamily="2" charset="-122"/>
              </a:rPr>
              <a:t>命令删除访问列表</a:t>
            </a:r>
            <a:endParaRPr lang="en-US" altLang="zh-CN" sz="2800" b="1">
              <a:latin typeface="Helvetica" panose="020B0604020202020204" pitchFamily="34" charset="0"/>
              <a:ea typeface="宋体" panose="02010600030101010101" pitchFamily="2" charset="-122"/>
            </a:endParaRPr>
          </a:p>
        </p:txBody>
      </p:sp>
      <p:sp>
        <p:nvSpPr>
          <p:cNvPr id="67597" name="Rectangle 13">
            <a:extLst>
              <a:ext uri="{FF2B5EF4-FFF2-40B4-BE49-F238E27FC236}">
                <a16:creationId xmlns:a16="http://schemas.microsoft.com/office/drawing/2014/main" id="{7CF6385F-6501-4D1D-995B-5685FCEA18B1}"/>
              </a:ext>
            </a:extLst>
          </p:cNvPr>
          <p:cNvSpPr>
            <a:spLocks noGrp="1" noChangeArrowheads="1"/>
          </p:cNvSpPr>
          <p:nvPr>
            <p:ph type="title"/>
          </p:nvPr>
        </p:nvSpPr>
        <p:spPr>
          <a:xfrm>
            <a:off x="919163" y="177800"/>
            <a:ext cx="7623175" cy="1143000"/>
          </a:xfrm>
        </p:spPr>
        <p:txBody>
          <a:bodyPr/>
          <a:lstStyle/>
          <a:p>
            <a:r>
              <a:rPr lang="zh-CN" altLang="en-US">
                <a:ea typeface="宋体" panose="02010600030101010101" pitchFamily="2" charset="-122"/>
              </a:rPr>
              <a:t>标准</a:t>
            </a:r>
            <a:r>
              <a:rPr lang="en-US" altLang="zh-CN">
                <a:ea typeface="宋体" panose="02010600030101010101" pitchFamily="2" charset="-122"/>
              </a:rPr>
              <a:t>IP</a:t>
            </a:r>
            <a:r>
              <a:rPr lang="zh-CN" altLang="en-US">
                <a:ea typeface="宋体" panose="02010600030101010101" pitchFamily="2" charset="-122"/>
              </a:rPr>
              <a:t>访问列表的配置</a:t>
            </a:r>
            <a:endParaRPr lang="en-US" altLang="zh-CN">
              <a:ea typeface="宋体" panose="02010600030101010101"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a:extLst>
              <a:ext uri="{FF2B5EF4-FFF2-40B4-BE49-F238E27FC236}">
                <a16:creationId xmlns:a16="http://schemas.microsoft.com/office/drawing/2014/main" id="{A3F9C8A8-EE17-432A-9ECA-4F54E84124ED}"/>
              </a:ext>
            </a:extLst>
          </p:cNvPr>
          <p:cNvSpPr>
            <a:spLocks noChangeArrowheads="1"/>
          </p:cNvSpPr>
          <p:nvPr/>
        </p:nvSpPr>
        <p:spPr bwMode="auto">
          <a:xfrm>
            <a:off x="2008188" y="1990725"/>
            <a:ext cx="1614487"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172.16.3.0</a:t>
            </a:r>
          </a:p>
        </p:txBody>
      </p:sp>
      <p:sp>
        <p:nvSpPr>
          <p:cNvPr id="69637" name="Rectangle 5">
            <a:extLst>
              <a:ext uri="{FF2B5EF4-FFF2-40B4-BE49-F238E27FC236}">
                <a16:creationId xmlns:a16="http://schemas.microsoft.com/office/drawing/2014/main" id="{F767C393-DBF5-4A7C-B72C-D9AAC4230D9E}"/>
              </a:ext>
            </a:extLst>
          </p:cNvPr>
          <p:cNvSpPr>
            <a:spLocks noChangeArrowheads="1"/>
          </p:cNvSpPr>
          <p:nvPr/>
        </p:nvSpPr>
        <p:spPr bwMode="auto">
          <a:xfrm>
            <a:off x="5327650" y="2065338"/>
            <a:ext cx="17716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172.16.4.0</a:t>
            </a:r>
          </a:p>
        </p:txBody>
      </p:sp>
      <p:sp>
        <p:nvSpPr>
          <p:cNvPr id="69638" name="Rectangle 6">
            <a:extLst>
              <a:ext uri="{FF2B5EF4-FFF2-40B4-BE49-F238E27FC236}">
                <a16:creationId xmlns:a16="http://schemas.microsoft.com/office/drawing/2014/main" id="{22E30DB2-47D6-4735-A588-586C6378BD1E}"/>
              </a:ext>
            </a:extLst>
          </p:cNvPr>
          <p:cNvSpPr>
            <a:spLocks noChangeArrowheads="1"/>
          </p:cNvSpPr>
          <p:nvPr/>
        </p:nvSpPr>
        <p:spPr bwMode="auto">
          <a:xfrm>
            <a:off x="5870575" y="2800350"/>
            <a:ext cx="19573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172.16.4.13</a:t>
            </a:r>
          </a:p>
        </p:txBody>
      </p:sp>
      <p:sp>
        <p:nvSpPr>
          <p:cNvPr id="69639" name="Rectangle 7">
            <a:extLst>
              <a:ext uri="{FF2B5EF4-FFF2-40B4-BE49-F238E27FC236}">
                <a16:creationId xmlns:a16="http://schemas.microsoft.com/office/drawing/2014/main" id="{5C880620-727B-491D-A1E0-7DC0C2878546}"/>
              </a:ext>
            </a:extLst>
          </p:cNvPr>
          <p:cNvSpPr>
            <a:spLocks noChangeArrowheads="1"/>
          </p:cNvSpPr>
          <p:nvPr/>
        </p:nvSpPr>
        <p:spPr bwMode="auto">
          <a:xfrm>
            <a:off x="3390900" y="2943225"/>
            <a:ext cx="5857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E0</a:t>
            </a:r>
          </a:p>
        </p:txBody>
      </p:sp>
      <p:sp>
        <p:nvSpPr>
          <p:cNvPr id="69640" name="Rectangle 8">
            <a:extLst>
              <a:ext uri="{FF2B5EF4-FFF2-40B4-BE49-F238E27FC236}">
                <a16:creationId xmlns:a16="http://schemas.microsoft.com/office/drawing/2014/main" id="{EEE88F87-3EE2-4B83-9F24-1029370E810D}"/>
              </a:ext>
            </a:extLst>
          </p:cNvPr>
          <p:cNvSpPr>
            <a:spLocks noChangeArrowheads="1"/>
          </p:cNvSpPr>
          <p:nvPr/>
        </p:nvSpPr>
        <p:spPr bwMode="auto">
          <a:xfrm>
            <a:off x="4648200" y="26431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S0</a:t>
            </a:r>
          </a:p>
        </p:txBody>
      </p:sp>
      <p:sp>
        <p:nvSpPr>
          <p:cNvPr id="69641" name="Rectangle 9">
            <a:extLst>
              <a:ext uri="{FF2B5EF4-FFF2-40B4-BE49-F238E27FC236}">
                <a16:creationId xmlns:a16="http://schemas.microsoft.com/office/drawing/2014/main" id="{71F0463B-A43F-431C-91DD-029188FC3AC9}"/>
              </a:ext>
            </a:extLst>
          </p:cNvPr>
          <p:cNvSpPr>
            <a:spLocks noChangeArrowheads="1"/>
          </p:cNvSpPr>
          <p:nvPr/>
        </p:nvSpPr>
        <p:spPr bwMode="auto">
          <a:xfrm>
            <a:off x="5019675" y="29479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E1</a:t>
            </a:r>
          </a:p>
        </p:txBody>
      </p:sp>
      <p:sp>
        <p:nvSpPr>
          <p:cNvPr id="69642" name="Freeform 10">
            <a:extLst>
              <a:ext uri="{FF2B5EF4-FFF2-40B4-BE49-F238E27FC236}">
                <a16:creationId xmlns:a16="http://schemas.microsoft.com/office/drawing/2014/main" id="{86561C09-ED44-4E2A-A8F5-1505BF0114B6}"/>
              </a:ext>
            </a:extLst>
          </p:cNvPr>
          <p:cNvSpPr>
            <a:spLocks/>
          </p:cNvSpPr>
          <p:nvPr/>
        </p:nvSpPr>
        <p:spPr bwMode="auto">
          <a:xfrm>
            <a:off x="4411663" y="2222500"/>
            <a:ext cx="158750" cy="1173163"/>
          </a:xfrm>
          <a:custGeom>
            <a:avLst/>
            <a:gdLst>
              <a:gd name="T0" fmla="*/ 0 w 89"/>
              <a:gd name="T1" fmla="*/ 656 h 657"/>
              <a:gd name="T2" fmla="*/ 0 w 89"/>
              <a:gd name="T3" fmla="*/ 288 h 657"/>
              <a:gd name="T4" fmla="*/ 88 w 89"/>
              <a:gd name="T5" fmla="*/ 328 h 657"/>
              <a:gd name="T6" fmla="*/ 88 w 89"/>
              <a:gd name="T7" fmla="*/ 0 h 657"/>
            </a:gdLst>
            <a:ahLst/>
            <a:cxnLst>
              <a:cxn ang="0">
                <a:pos x="T0" y="T1"/>
              </a:cxn>
              <a:cxn ang="0">
                <a:pos x="T2" y="T3"/>
              </a:cxn>
              <a:cxn ang="0">
                <a:pos x="T4" y="T5"/>
              </a:cxn>
              <a:cxn ang="0">
                <a:pos x="T6" y="T7"/>
              </a:cxn>
            </a:cxnLst>
            <a:rect l="0" t="0" r="r" b="b"/>
            <a:pathLst>
              <a:path w="89" h="657">
                <a:moveTo>
                  <a:pt x="0" y="656"/>
                </a:moveTo>
                <a:lnTo>
                  <a:pt x="0" y="288"/>
                </a:lnTo>
                <a:lnTo>
                  <a:pt x="88" y="328"/>
                </a:lnTo>
                <a:lnTo>
                  <a:pt x="88" y="0"/>
                </a:lnTo>
              </a:path>
            </a:pathLst>
          </a:custGeom>
          <a:noFill/>
          <a:ln w="508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69643" name="Line 11">
            <a:extLst>
              <a:ext uri="{FF2B5EF4-FFF2-40B4-BE49-F238E27FC236}">
                <a16:creationId xmlns:a16="http://schemas.microsoft.com/office/drawing/2014/main" id="{852874F7-7A05-4745-832D-8A07E1AE0114}"/>
              </a:ext>
            </a:extLst>
          </p:cNvPr>
          <p:cNvSpPr>
            <a:spLocks noChangeShapeType="1"/>
          </p:cNvSpPr>
          <p:nvPr/>
        </p:nvSpPr>
        <p:spPr bwMode="auto">
          <a:xfrm>
            <a:off x="5907088" y="3454400"/>
            <a:ext cx="557212"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9644" name="Line 12">
            <a:extLst>
              <a:ext uri="{FF2B5EF4-FFF2-40B4-BE49-F238E27FC236}">
                <a16:creationId xmlns:a16="http://schemas.microsoft.com/office/drawing/2014/main" id="{F38BA6F0-BB0E-4D2E-804F-BF3A2F0970C3}"/>
              </a:ext>
            </a:extLst>
          </p:cNvPr>
          <p:cNvSpPr>
            <a:spLocks noChangeShapeType="1"/>
          </p:cNvSpPr>
          <p:nvPr/>
        </p:nvSpPr>
        <p:spPr bwMode="auto">
          <a:xfrm>
            <a:off x="2678113" y="3525838"/>
            <a:ext cx="40005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9645" name="Line 13">
            <a:extLst>
              <a:ext uri="{FF2B5EF4-FFF2-40B4-BE49-F238E27FC236}">
                <a16:creationId xmlns:a16="http://schemas.microsoft.com/office/drawing/2014/main" id="{94D44459-2B4D-49B4-A1F9-D39F31FED329}"/>
              </a:ext>
            </a:extLst>
          </p:cNvPr>
          <p:cNvSpPr>
            <a:spLocks noChangeShapeType="1"/>
          </p:cNvSpPr>
          <p:nvPr/>
        </p:nvSpPr>
        <p:spPr bwMode="auto">
          <a:xfrm>
            <a:off x="3092450" y="3340100"/>
            <a:ext cx="2814638"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9646" name="Line 14">
            <a:extLst>
              <a:ext uri="{FF2B5EF4-FFF2-40B4-BE49-F238E27FC236}">
                <a16:creationId xmlns:a16="http://schemas.microsoft.com/office/drawing/2014/main" id="{B6054F41-3C9D-434F-BCF1-DED9B02A1637}"/>
              </a:ext>
            </a:extLst>
          </p:cNvPr>
          <p:cNvSpPr>
            <a:spLocks noChangeShapeType="1"/>
          </p:cNvSpPr>
          <p:nvPr/>
        </p:nvSpPr>
        <p:spPr bwMode="auto">
          <a:xfrm>
            <a:off x="3078163" y="2332038"/>
            <a:ext cx="0" cy="147955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69647" name="Line 15">
            <a:extLst>
              <a:ext uri="{FF2B5EF4-FFF2-40B4-BE49-F238E27FC236}">
                <a16:creationId xmlns:a16="http://schemas.microsoft.com/office/drawing/2014/main" id="{34A076A3-DE84-4576-885C-0D5E243B1002}"/>
              </a:ext>
            </a:extLst>
          </p:cNvPr>
          <p:cNvSpPr>
            <a:spLocks noChangeShapeType="1"/>
          </p:cNvSpPr>
          <p:nvPr/>
        </p:nvSpPr>
        <p:spPr bwMode="auto">
          <a:xfrm>
            <a:off x="5907088" y="2425700"/>
            <a:ext cx="0" cy="1300163"/>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69648" name="Picture 16">
            <a:extLst>
              <a:ext uri="{FF2B5EF4-FFF2-40B4-BE49-F238E27FC236}">
                <a16:creationId xmlns:a16="http://schemas.microsoft.com/office/drawing/2014/main" id="{D97475EB-E732-4B59-9F10-C9B7A0A8B22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338" y="3071813"/>
            <a:ext cx="9286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49" name="Picture 17">
            <a:extLst>
              <a:ext uri="{FF2B5EF4-FFF2-40B4-BE49-F238E27FC236}">
                <a16:creationId xmlns:a16="http://schemas.microsoft.com/office/drawing/2014/main" id="{B6D6E36C-2BAF-4407-B96F-C2319B1AC9F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4688" y="3336925"/>
            <a:ext cx="839787"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50" name="Picture 18">
            <a:extLst>
              <a:ext uri="{FF2B5EF4-FFF2-40B4-BE49-F238E27FC236}">
                <a16:creationId xmlns:a16="http://schemas.microsoft.com/office/drawing/2014/main" id="{AE59A230-1556-40D2-9F11-EFA61504A03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9188" y="1739900"/>
            <a:ext cx="1800225" cy="847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651" name="Rectangle 19">
            <a:extLst>
              <a:ext uri="{FF2B5EF4-FFF2-40B4-BE49-F238E27FC236}">
                <a16:creationId xmlns:a16="http://schemas.microsoft.com/office/drawing/2014/main" id="{C3C4B567-79CE-450E-9A53-922F950A1B9D}"/>
              </a:ext>
            </a:extLst>
          </p:cNvPr>
          <p:cNvSpPr>
            <a:spLocks noChangeArrowheads="1"/>
          </p:cNvSpPr>
          <p:nvPr/>
        </p:nvSpPr>
        <p:spPr bwMode="auto">
          <a:xfrm>
            <a:off x="3794125" y="1857375"/>
            <a:ext cx="17573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Non-</a:t>
            </a:r>
          </a:p>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172.16.0.0</a:t>
            </a:r>
          </a:p>
        </p:txBody>
      </p:sp>
      <p:pic>
        <p:nvPicPr>
          <p:cNvPr id="69653" name="Picture 21">
            <a:extLst>
              <a:ext uri="{FF2B5EF4-FFF2-40B4-BE49-F238E27FC236}">
                <a16:creationId xmlns:a16="http://schemas.microsoft.com/office/drawing/2014/main" id="{701CB0F8-C38E-4B1E-8932-F27BAC5AFBC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5400" y="3111500"/>
            <a:ext cx="373063"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56" name="Rectangle 24">
            <a:extLst>
              <a:ext uri="{FF2B5EF4-FFF2-40B4-BE49-F238E27FC236}">
                <a16:creationId xmlns:a16="http://schemas.microsoft.com/office/drawing/2014/main" id="{92084C22-E842-4A69-AFD3-428FEEA0CAC5}"/>
              </a:ext>
            </a:extLst>
          </p:cNvPr>
          <p:cNvSpPr>
            <a:spLocks noGrp="1" noChangeArrowheads="1"/>
          </p:cNvSpPr>
          <p:nvPr>
            <p:ph type="title"/>
          </p:nvPr>
        </p:nvSpPr>
        <p:spPr>
          <a:xfrm>
            <a:off x="776288" y="227013"/>
            <a:ext cx="8367712" cy="1143000"/>
          </a:xfrm>
        </p:spPr>
        <p:txBody>
          <a:bodyPr/>
          <a:lstStyle/>
          <a:p>
            <a:r>
              <a:rPr lang="zh-CN" altLang="en-US">
                <a:ea typeface="宋体" panose="02010600030101010101" pitchFamily="2" charset="-122"/>
              </a:rPr>
              <a:t>标准访问列表举例 1</a:t>
            </a:r>
          </a:p>
        </p:txBody>
      </p:sp>
      <p:sp>
        <p:nvSpPr>
          <p:cNvPr id="69657" name="Rectangle 25">
            <a:extLst>
              <a:ext uri="{FF2B5EF4-FFF2-40B4-BE49-F238E27FC236}">
                <a16:creationId xmlns:a16="http://schemas.microsoft.com/office/drawing/2014/main" id="{549BC6B7-30B5-4D7A-AAC0-EE641D777348}"/>
              </a:ext>
            </a:extLst>
          </p:cNvPr>
          <p:cNvSpPr>
            <a:spLocks noChangeArrowheads="1"/>
          </p:cNvSpPr>
          <p:nvPr/>
        </p:nvSpPr>
        <p:spPr bwMode="auto">
          <a:xfrm>
            <a:off x="2671763" y="3922713"/>
            <a:ext cx="5883275" cy="1989137"/>
          </a:xfrm>
          <a:prstGeom prst="rect">
            <a:avLst/>
          </a:prstGeom>
          <a:solidFill>
            <a:schemeClr val="folHlink"/>
          </a:solidFill>
          <a:ln w="12700">
            <a:solidFill>
              <a:schemeClr val="tx1"/>
            </a:solidFill>
            <a:miter lim="800000"/>
            <a:headEnd/>
            <a:tailEnd/>
          </a:ln>
          <a:effectLst>
            <a:outerShdw dist="71842" dir="2700000" algn="ctr" rotWithShape="0">
              <a:srgbClr val="000000"/>
            </a:outerShdw>
          </a:effectLst>
        </p:spPr>
        <p:txBody>
          <a:bodyPr wrap="none" anchor="ctr"/>
          <a:lstStyle/>
          <a:p>
            <a:endParaRPr lang="zh-CN" altLang="en-US"/>
          </a:p>
        </p:txBody>
      </p:sp>
      <p:sp>
        <p:nvSpPr>
          <p:cNvPr id="69658" name="Rectangle 26">
            <a:extLst>
              <a:ext uri="{FF2B5EF4-FFF2-40B4-BE49-F238E27FC236}">
                <a16:creationId xmlns:a16="http://schemas.microsoft.com/office/drawing/2014/main" id="{9B406A6F-E72D-424A-BD30-41A437293BDA}"/>
              </a:ext>
            </a:extLst>
          </p:cNvPr>
          <p:cNvSpPr>
            <a:spLocks noChangeArrowheads="1"/>
          </p:cNvSpPr>
          <p:nvPr/>
        </p:nvSpPr>
        <p:spPr bwMode="auto">
          <a:xfrm>
            <a:off x="2852738" y="4029075"/>
            <a:ext cx="4427537" cy="188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ct val="85000"/>
              </a:lnSpc>
            </a:pPr>
            <a:r>
              <a:rPr lang="en-US" altLang="zh-CN" sz="1600" b="1">
                <a:solidFill>
                  <a:srgbClr val="000000"/>
                </a:solidFill>
                <a:latin typeface="Helvetica" panose="020B0604020202020204" pitchFamily="34" charset="0"/>
                <a:ea typeface="宋体" panose="02010600030101010101" pitchFamily="2" charset="-122"/>
              </a:rPr>
              <a:t>access-list 1 permit 172.16.0.0</a:t>
            </a:r>
            <a:r>
              <a:rPr lang="en-US" altLang="zh-CN" sz="1600" b="1">
                <a:solidFill>
                  <a:srgbClr val="4C00FF"/>
                </a:solidFill>
                <a:latin typeface="Helvetica" panose="020B0604020202020204" pitchFamily="34" charset="0"/>
                <a:ea typeface="宋体" panose="02010600030101010101" pitchFamily="2" charset="-122"/>
              </a:rPr>
              <a:t>  </a:t>
            </a:r>
            <a:r>
              <a:rPr lang="en-US" altLang="zh-CN" sz="1600" b="1">
                <a:solidFill>
                  <a:schemeClr val="bg2"/>
                </a:solidFill>
                <a:latin typeface="Helvetica" panose="020B0604020202020204" pitchFamily="34" charset="0"/>
                <a:ea typeface="宋体" panose="02010600030101010101" pitchFamily="2" charset="-122"/>
              </a:rPr>
              <a:t>0.0.255.255</a:t>
            </a:r>
          </a:p>
          <a:p>
            <a:pPr>
              <a:lnSpc>
                <a:spcPct val="85000"/>
              </a:lnSpc>
            </a:pPr>
            <a:r>
              <a:rPr lang="en-US" altLang="zh-CN" sz="1600" b="1">
                <a:solidFill>
                  <a:srgbClr val="4D00FF"/>
                </a:solidFill>
                <a:latin typeface="Helvetica" panose="020B0604020202020204" pitchFamily="34" charset="0"/>
                <a:ea typeface="宋体" panose="02010600030101010101" pitchFamily="2" charset="-122"/>
              </a:rPr>
              <a:t>(implicit deny all - not visible in the list)</a:t>
            </a:r>
          </a:p>
          <a:p>
            <a:pPr>
              <a:lnSpc>
                <a:spcPct val="85000"/>
              </a:lnSpc>
            </a:pPr>
            <a:r>
              <a:rPr lang="en-US" altLang="zh-CN" sz="1600" b="1">
                <a:solidFill>
                  <a:srgbClr val="4D00FF"/>
                </a:solidFill>
                <a:latin typeface="Helvetica" panose="020B0604020202020204" pitchFamily="34" charset="0"/>
                <a:ea typeface="宋体" panose="02010600030101010101" pitchFamily="2" charset="-122"/>
              </a:rPr>
              <a:t>(access-list 1 deny 0.0.0.0   255.255.255.255)</a:t>
            </a:r>
            <a:endParaRPr lang="en-US" altLang="zh-CN" sz="1600" b="1">
              <a:solidFill>
                <a:srgbClr val="AA0008"/>
              </a:solidFill>
              <a:latin typeface="Helvetica" panose="020B0604020202020204" pitchFamily="34" charset="0"/>
              <a:ea typeface="宋体" panose="02010600030101010101" pitchFamily="2" charset="-122"/>
            </a:endParaRPr>
          </a:p>
          <a:p>
            <a:pPr>
              <a:lnSpc>
                <a:spcPct val="85000"/>
              </a:lnSpc>
            </a:pPr>
            <a:endParaRPr lang="en-US" altLang="zh-CN" sz="1600" b="1">
              <a:solidFill>
                <a:srgbClr val="000000"/>
              </a:solidFill>
              <a:latin typeface="Helvetica" panose="020B0604020202020204" pitchFamily="34" charset="0"/>
              <a:ea typeface="宋体" panose="02010600030101010101" pitchFamily="2" charset="-122"/>
            </a:endParaRPr>
          </a:p>
          <a:p>
            <a:pPr>
              <a:lnSpc>
                <a:spcPct val="85000"/>
              </a:lnSpc>
            </a:pPr>
            <a:endParaRPr lang="zh-CN" altLang="en-US" sz="1600" b="1">
              <a:solidFill>
                <a:srgbClr val="000000"/>
              </a:solidFill>
              <a:latin typeface="Helvetica" panose="020B0604020202020204" pitchFamily="34" charset="0"/>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61" name="Line 17">
            <a:extLst>
              <a:ext uri="{FF2B5EF4-FFF2-40B4-BE49-F238E27FC236}">
                <a16:creationId xmlns:a16="http://schemas.microsoft.com/office/drawing/2014/main" id="{A401026E-E926-4390-B9CC-BC0257A645EC}"/>
              </a:ext>
            </a:extLst>
          </p:cNvPr>
          <p:cNvSpPr>
            <a:spLocks noChangeShapeType="1"/>
          </p:cNvSpPr>
          <p:nvPr/>
        </p:nvSpPr>
        <p:spPr bwMode="auto">
          <a:xfrm>
            <a:off x="5238750" y="2759075"/>
            <a:ext cx="1374775" cy="0"/>
          </a:xfrm>
          <a:prstGeom prst="line">
            <a:avLst/>
          </a:prstGeom>
          <a:noFill/>
          <a:ln w="38100">
            <a:solidFill>
              <a:schemeClr val="accent2"/>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13346" name="Line 2">
            <a:extLst>
              <a:ext uri="{FF2B5EF4-FFF2-40B4-BE49-F238E27FC236}">
                <a16:creationId xmlns:a16="http://schemas.microsoft.com/office/drawing/2014/main" id="{0E0C7AA8-6EDB-4E68-B574-7BFFE6F8DB2E}"/>
              </a:ext>
            </a:extLst>
          </p:cNvPr>
          <p:cNvSpPr>
            <a:spLocks noChangeShapeType="1"/>
          </p:cNvSpPr>
          <p:nvPr/>
        </p:nvSpPr>
        <p:spPr bwMode="auto">
          <a:xfrm flipV="1">
            <a:off x="5308600" y="2108200"/>
            <a:ext cx="628650" cy="657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13347" name="Rectangle 3">
            <a:extLst>
              <a:ext uri="{FF2B5EF4-FFF2-40B4-BE49-F238E27FC236}">
                <a16:creationId xmlns:a16="http://schemas.microsoft.com/office/drawing/2014/main" id="{6BCDC522-5FEF-40D9-A861-81A6311A6541}"/>
              </a:ext>
            </a:extLst>
          </p:cNvPr>
          <p:cNvSpPr>
            <a:spLocks noGrp="1" noChangeArrowheads="1"/>
          </p:cNvSpPr>
          <p:nvPr>
            <p:ph type="title"/>
          </p:nvPr>
        </p:nvSpPr>
        <p:spPr>
          <a:xfrm>
            <a:off x="766763" y="492125"/>
            <a:ext cx="7623175" cy="631825"/>
          </a:xfrm>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53" tIns="41076" rIns="82153" bIns="41076" anchorCtr="0">
            <a:spAutoFit/>
          </a:bodyPr>
          <a:lstStyle/>
          <a:p>
            <a:r>
              <a:rPr lang="zh-CN" altLang="en-US">
                <a:ea typeface="宋体" panose="02010600030101010101" pitchFamily="2" charset="-122"/>
              </a:rPr>
              <a:t>访问列表的应用</a:t>
            </a:r>
          </a:p>
        </p:txBody>
      </p:sp>
      <p:sp>
        <p:nvSpPr>
          <p:cNvPr id="313348" name="Rectangle 4">
            <a:extLst>
              <a:ext uri="{FF2B5EF4-FFF2-40B4-BE49-F238E27FC236}">
                <a16:creationId xmlns:a16="http://schemas.microsoft.com/office/drawing/2014/main" id="{7FB33E67-8739-4447-903B-4E40CDE0EB09}"/>
              </a:ext>
            </a:extLst>
          </p:cNvPr>
          <p:cNvSpPr>
            <a:spLocks noGrp="1" noChangeArrowheads="1"/>
          </p:cNvSpPr>
          <p:nvPr>
            <p:ph type="body" sz="half" idx="4294967295"/>
          </p:nvPr>
        </p:nvSpPr>
        <p:spPr>
          <a:xfrm>
            <a:off x="368300" y="4573588"/>
            <a:ext cx="8566150" cy="1262062"/>
          </a:xfrm>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nchor="ctr" anchorCtr="1">
            <a:spAutoFit/>
          </a:bodyPr>
          <a:lstStyle/>
          <a:p>
            <a:pPr lvl="1"/>
            <a:r>
              <a:rPr lang="zh-CN" altLang="en-US" sz="2400">
                <a:ea typeface="宋体" panose="02010600030101010101" pitchFamily="2" charset="-122"/>
              </a:rPr>
              <a:t>允许、拒绝数据包通过路由器</a:t>
            </a:r>
          </a:p>
          <a:p>
            <a:pPr lvl="1"/>
            <a:r>
              <a:rPr lang="zh-CN" altLang="en-US" sz="2400">
                <a:ea typeface="宋体" panose="02010600030101010101" pitchFamily="2" charset="-122"/>
              </a:rPr>
              <a:t>允许、拒绝</a:t>
            </a:r>
            <a:r>
              <a:rPr lang="en-US" altLang="zh-CN" sz="2400">
                <a:ea typeface="宋体" panose="02010600030101010101" pitchFamily="2" charset="-122"/>
              </a:rPr>
              <a:t>Telnet</a:t>
            </a:r>
            <a:r>
              <a:rPr lang="zh-CN" altLang="en-US" sz="2400">
                <a:ea typeface="宋体" panose="02010600030101010101" pitchFamily="2" charset="-122"/>
              </a:rPr>
              <a:t>会话的建立</a:t>
            </a:r>
            <a:endParaRPr lang="en-US" altLang="zh-CN" sz="2400">
              <a:ea typeface="宋体" panose="02010600030101010101" pitchFamily="2" charset="-122"/>
            </a:endParaRPr>
          </a:p>
          <a:p>
            <a:pPr lvl="1"/>
            <a:r>
              <a:rPr lang="zh-CN" altLang="en-US" sz="2400">
                <a:ea typeface="宋体" panose="02010600030101010101" pitchFamily="2" charset="-122"/>
              </a:rPr>
              <a:t>没有设置访问列表时，所有的数据包都会在网络上传输</a:t>
            </a:r>
            <a:endParaRPr lang="en-US" altLang="zh-CN" sz="2400">
              <a:ea typeface="宋体" panose="02010600030101010101" pitchFamily="2" charset="-122"/>
            </a:endParaRPr>
          </a:p>
        </p:txBody>
      </p:sp>
      <p:sp>
        <p:nvSpPr>
          <p:cNvPr id="313349" name="Rectangle 5">
            <a:extLst>
              <a:ext uri="{FF2B5EF4-FFF2-40B4-BE49-F238E27FC236}">
                <a16:creationId xmlns:a16="http://schemas.microsoft.com/office/drawing/2014/main" id="{8B648227-2FAD-41E7-AF49-9DAF6A3FEFCE}"/>
              </a:ext>
            </a:extLst>
          </p:cNvPr>
          <p:cNvSpPr>
            <a:spLocks noChangeArrowheads="1"/>
          </p:cNvSpPr>
          <p:nvPr/>
        </p:nvSpPr>
        <p:spPr bwMode="auto">
          <a:xfrm>
            <a:off x="1219200" y="3429000"/>
            <a:ext cx="40195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nchor="ctr" anchorCtr="1"/>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800"/>
              </a:lnSpc>
            </a:pPr>
            <a:r>
              <a:rPr lang="zh-CN" altLang="en-US" sz="2000" b="1">
                <a:solidFill>
                  <a:srgbClr val="000000"/>
                </a:solidFill>
                <a:latin typeface="Helvetica" panose="020B0604020202020204" pitchFamily="34" charset="0"/>
                <a:ea typeface="宋体" panose="02010600030101010101" pitchFamily="2" charset="-122"/>
              </a:rPr>
              <a:t>虚拟会话 (</a:t>
            </a:r>
            <a:r>
              <a:rPr lang="en-US" altLang="zh-CN" sz="2000" b="1">
                <a:solidFill>
                  <a:srgbClr val="000000"/>
                </a:solidFill>
                <a:latin typeface="Helvetica" panose="020B0604020202020204" pitchFamily="34" charset="0"/>
                <a:ea typeface="宋体" panose="02010600030101010101" pitchFamily="2" charset="-122"/>
              </a:rPr>
              <a:t>IP)</a:t>
            </a:r>
          </a:p>
        </p:txBody>
      </p:sp>
      <p:sp>
        <p:nvSpPr>
          <p:cNvPr id="313350" name="Freeform 6">
            <a:extLst>
              <a:ext uri="{FF2B5EF4-FFF2-40B4-BE49-F238E27FC236}">
                <a16:creationId xmlns:a16="http://schemas.microsoft.com/office/drawing/2014/main" id="{552EE74F-A523-4B6D-B469-EAD14702EBD8}"/>
              </a:ext>
            </a:extLst>
          </p:cNvPr>
          <p:cNvSpPr>
            <a:spLocks/>
          </p:cNvSpPr>
          <p:nvPr/>
        </p:nvSpPr>
        <p:spPr bwMode="auto">
          <a:xfrm>
            <a:off x="1543050" y="3414713"/>
            <a:ext cx="3144838" cy="1587"/>
          </a:xfrm>
          <a:custGeom>
            <a:avLst/>
            <a:gdLst>
              <a:gd name="T0" fmla="*/ 0 w 1761"/>
              <a:gd name="T1" fmla="*/ 0 h 1"/>
              <a:gd name="T2" fmla="*/ 1760 w 1761"/>
              <a:gd name="T3" fmla="*/ 0 h 1"/>
            </a:gdLst>
            <a:ahLst/>
            <a:cxnLst>
              <a:cxn ang="0">
                <a:pos x="T0" y="T1"/>
              </a:cxn>
              <a:cxn ang="0">
                <a:pos x="T2" y="T3"/>
              </a:cxn>
            </a:cxnLst>
            <a:rect l="0" t="0" r="r" b="b"/>
            <a:pathLst>
              <a:path w="1761" h="1">
                <a:moveTo>
                  <a:pt x="0" y="0"/>
                </a:moveTo>
                <a:lnTo>
                  <a:pt x="176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313353" name="Freeform 9">
            <a:extLst>
              <a:ext uri="{FF2B5EF4-FFF2-40B4-BE49-F238E27FC236}">
                <a16:creationId xmlns:a16="http://schemas.microsoft.com/office/drawing/2014/main" id="{10B5A44A-DD6A-4E7C-9A76-19481CD81173}"/>
              </a:ext>
            </a:extLst>
          </p:cNvPr>
          <p:cNvSpPr>
            <a:spLocks/>
          </p:cNvSpPr>
          <p:nvPr/>
        </p:nvSpPr>
        <p:spPr bwMode="auto">
          <a:xfrm>
            <a:off x="3057525" y="2114550"/>
            <a:ext cx="4659313" cy="1588"/>
          </a:xfrm>
          <a:custGeom>
            <a:avLst/>
            <a:gdLst>
              <a:gd name="T0" fmla="*/ 0 w 2609"/>
              <a:gd name="T1" fmla="*/ 0 h 1"/>
              <a:gd name="T2" fmla="*/ 2608 w 2609"/>
              <a:gd name="T3" fmla="*/ 0 h 1"/>
            </a:gdLst>
            <a:ahLst/>
            <a:cxnLst>
              <a:cxn ang="0">
                <a:pos x="T0" y="T1"/>
              </a:cxn>
              <a:cxn ang="0">
                <a:pos x="T2" y="T3"/>
              </a:cxn>
            </a:cxnLst>
            <a:rect l="0" t="0" r="r" b="b"/>
            <a:pathLst>
              <a:path w="2609" h="1">
                <a:moveTo>
                  <a:pt x="0" y="0"/>
                </a:moveTo>
                <a:lnTo>
                  <a:pt x="260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313354" name="Rectangle 10">
            <a:extLst>
              <a:ext uri="{FF2B5EF4-FFF2-40B4-BE49-F238E27FC236}">
                <a16:creationId xmlns:a16="http://schemas.microsoft.com/office/drawing/2014/main" id="{AA38AF0F-25A3-4E9C-BB06-33EB61179FD9}"/>
              </a:ext>
            </a:extLst>
          </p:cNvPr>
          <p:cNvSpPr>
            <a:spLocks noChangeArrowheads="1"/>
          </p:cNvSpPr>
          <p:nvPr/>
        </p:nvSpPr>
        <p:spPr bwMode="auto">
          <a:xfrm>
            <a:off x="5086350" y="1809750"/>
            <a:ext cx="20320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nchor="ctr">
            <a:spAutoFit/>
          </a:bodyPr>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000"/>
              </a:lnSpc>
            </a:pPr>
            <a:r>
              <a:rPr lang="zh-CN" altLang="en-US" sz="2000" b="1">
                <a:solidFill>
                  <a:srgbClr val="000000"/>
                </a:solidFill>
                <a:latin typeface="Helvetica" panose="020B0604020202020204" pitchFamily="34" charset="0"/>
                <a:ea typeface="宋体" panose="02010600030101010101" pitchFamily="2" charset="-122"/>
              </a:rPr>
              <a:t>端口上的数据传输</a:t>
            </a:r>
          </a:p>
        </p:txBody>
      </p:sp>
      <p:pic>
        <p:nvPicPr>
          <p:cNvPr id="313356" name="Picture 12">
            <a:extLst>
              <a:ext uri="{FF2B5EF4-FFF2-40B4-BE49-F238E27FC236}">
                <a16:creationId xmlns:a16="http://schemas.microsoft.com/office/drawing/2014/main" id="{EC512A68-465B-4721-8DB9-F796B6EB2E9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913" y="2243138"/>
            <a:ext cx="2060575" cy="928687"/>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13357" name="Picture 13">
            <a:extLst>
              <a:ext uri="{FF2B5EF4-FFF2-40B4-BE49-F238E27FC236}">
                <a16:creationId xmlns:a16="http://schemas.microsoft.com/office/drawing/2014/main" id="{1D628FB1-A860-48F1-B92C-B73567027C9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2300" y="2544763"/>
            <a:ext cx="9826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13358" name="Line 14">
            <a:extLst>
              <a:ext uri="{FF2B5EF4-FFF2-40B4-BE49-F238E27FC236}">
                <a16:creationId xmlns:a16="http://schemas.microsoft.com/office/drawing/2014/main" id="{81C5E48E-69F6-41B9-A2EC-38D19378D0AC}"/>
              </a:ext>
            </a:extLst>
          </p:cNvPr>
          <p:cNvSpPr>
            <a:spLocks noChangeShapeType="1"/>
          </p:cNvSpPr>
          <p:nvPr/>
        </p:nvSpPr>
        <p:spPr bwMode="auto">
          <a:xfrm>
            <a:off x="2771775" y="2757488"/>
            <a:ext cx="154305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pic>
        <p:nvPicPr>
          <p:cNvPr id="313359" name="Picture 15">
            <a:extLst>
              <a:ext uri="{FF2B5EF4-FFF2-40B4-BE49-F238E27FC236}">
                <a16:creationId xmlns:a16="http://schemas.microsoft.com/office/drawing/2014/main" id="{195B22A0-5A0E-4ABA-9A96-5738E816950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4538" y="2479675"/>
            <a:ext cx="6143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13360" name="Line 16">
            <a:extLst>
              <a:ext uri="{FF2B5EF4-FFF2-40B4-BE49-F238E27FC236}">
                <a16:creationId xmlns:a16="http://schemas.microsoft.com/office/drawing/2014/main" id="{830B2B83-6DBB-4442-ACCD-2E32326B0666}"/>
              </a:ext>
            </a:extLst>
          </p:cNvPr>
          <p:cNvSpPr>
            <a:spLocks noChangeShapeType="1"/>
          </p:cNvSpPr>
          <p:nvPr/>
        </p:nvSpPr>
        <p:spPr bwMode="auto">
          <a:xfrm flipV="1">
            <a:off x="3022600" y="2765425"/>
            <a:ext cx="628650" cy="657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380DEAA2-A62D-42B6-AB05-7F76D2B0B5BF}"/>
              </a:ext>
            </a:extLst>
          </p:cNvPr>
          <p:cNvSpPr>
            <a:spLocks noChangeArrowheads="1"/>
          </p:cNvSpPr>
          <p:nvPr/>
        </p:nvSpPr>
        <p:spPr bwMode="auto">
          <a:xfrm>
            <a:off x="635000" y="6016625"/>
            <a:ext cx="822642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153" tIns="41076" rIns="82153" bIns="41076" anchor="ctr" anchorCtr="1"/>
          <a:lstStyle>
            <a:lvl1pPr defTabSz="915988">
              <a:lnSpc>
                <a:spcPct val="95000"/>
              </a:lnSpc>
              <a:spcBef>
                <a:spcPct val="30000"/>
              </a:spcBef>
              <a:buClr>
                <a:schemeClr val="accent2"/>
              </a:buClr>
              <a:buSzPct val="100000"/>
              <a:buFont typeface="Helvetica" panose="020B0604020202020204" pitchFamily="34" charset="0"/>
              <a:defRPr sz="32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9pPr>
          </a:lstStyle>
          <a:p>
            <a:pPr lvl="1">
              <a:buFontTx/>
              <a:buNone/>
            </a:pPr>
            <a:r>
              <a:rPr lang="en-US" altLang="zh-CN" sz="2600">
                <a:ea typeface="宋体" panose="02010600030101010101" pitchFamily="2" charset="-122"/>
              </a:rPr>
              <a:t>Permit my network only</a:t>
            </a:r>
          </a:p>
        </p:txBody>
      </p:sp>
      <p:sp>
        <p:nvSpPr>
          <p:cNvPr id="342037" name="Rectangle 21">
            <a:extLst>
              <a:ext uri="{FF2B5EF4-FFF2-40B4-BE49-F238E27FC236}">
                <a16:creationId xmlns:a16="http://schemas.microsoft.com/office/drawing/2014/main" id="{2AEDE5DF-C55F-40C9-BC07-220D71DC553D}"/>
              </a:ext>
            </a:extLst>
          </p:cNvPr>
          <p:cNvSpPr>
            <a:spLocks noChangeArrowheads="1"/>
          </p:cNvSpPr>
          <p:nvPr/>
        </p:nvSpPr>
        <p:spPr bwMode="auto">
          <a:xfrm>
            <a:off x="2671763" y="3922713"/>
            <a:ext cx="5883275" cy="1989137"/>
          </a:xfrm>
          <a:prstGeom prst="rect">
            <a:avLst/>
          </a:prstGeom>
          <a:solidFill>
            <a:schemeClr val="folHlink"/>
          </a:solidFill>
          <a:ln w="12700">
            <a:solidFill>
              <a:schemeClr val="tx1"/>
            </a:solidFill>
            <a:miter lim="800000"/>
            <a:headEnd/>
            <a:tailEnd/>
          </a:ln>
          <a:effectLst>
            <a:outerShdw dist="71842" dir="2700000" algn="ctr" rotWithShape="0">
              <a:srgbClr val="000000"/>
            </a:outerShdw>
          </a:effectLst>
        </p:spPr>
        <p:txBody>
          <a:bodyPr wrap="none" anchor="ctr"/>
          <a:lstStyle/>
          <a:p>
            <a:endParaRPr lang="zh-CN" altLang="en-US"/>
          </a:p>
        </p:txBody>
      </p:sp>
      <p:sp>
        <p:nvSpPr>
          <p:cNvPr id="342038" name="Rectangle 22">
            <a:extLst>
              <a:ext uri="{FF2B5EF4-FFF2-40B4-BE49-F238E27FC236}">
                <a16:creationId xmlns:a16="http://schemas.microsoft.com/office/drawing/2014/main" id="{39E3CE63-0B09-4FCB-8941-1D0D5C4E5B53}"/>
              </a:ext>
            </a:extLst>
          </p:cNvPr>
          <p:cNvSpPr>
            <a:spLocks noChangeArrowheads="1"/>
          </p:cNvSpPr>
          <p:nvPr/>
        </p:nvSpPr>
        <p:spPr bwMode="auto">
          <a:xfrm>
            <a:off x="2852738" y="4029075"/>
            <a:ext cx="4427537" cy="188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ct val="85000"/>
              </a:lnSpc>
            </a:pPr>
            <a:r>
              <a:rPr lang="en-US" altLang="zh-CN" sz="1600" b="1">
                <a:solidFill>
                  <a:srgbClr val="000000"/>
                </a:solidFill>
                <a:latin typeface="Helvetica" panose="020B0604020202020204" pitchFamily="34" charset="0"/>
                <a:ea typeface="宋体" panose="02010600030101010101" pitchFamily="2" charset="-122"/>
              </a:rPr>
              <a:t>access-list 1 permit 172.16.0.0</a:t>
            </a:r>
            <a:r>
              <a:rPr lang="en-US" altLang="zh-CN" sz="1600" b="1">
                <a:solidFill>
                  <a:srgbClr val="4C00FF"/>
                </a:solidFill>
                <a:latin typeface="Helvetica" panose="020B0604020202020204" pitchFamily="34" charset="0"/>
                <a:ea typeface="宋体" panose="02010600030101010101" pitchFamily="2" charset="-122"/>
              </a:rPr>
              <a:t>  </a:t>
            </a:r>
            <a:r>
              <a:rPr lang="en-US" altLang="zh-CN" sz="1600" b="1">
                <a:solidFill>
                  <a:schemeClr val="bg2"/>
                </a:solidFill>
                <a:latin typeface="Helvetica" panose="020B0604020202020204" pitchFamily="34" charset="0"/>
                <a:ea typeface="宋体" panose="02010600030101010101" pitchFamily="2" charset="-122"/>
              </a:rPr>
              <a:t>0.0.255.255</a:t>
            </a:r>
          </a:p>
          <a:p>
            <a:pPr>
              <a:lnSpc>
                <a:spcPct val="85000"/>
              </a:lnSpc>
            </a:pPr>
            <a:r>
              <a:rPr lang="en-US" altLang="zh-CN" sz="1600" b="1">
                <a:solidFill>
                  <a:srgbClr val="4D00FF"/>
                </a:solidFill>
                <a:latin typeface="Helvetica" panose="020B0604020202020204" pitchFamily="34" charset="0"/>
                <a:ea typeface="宋体" panose="02010600030101010101" pitchFamily="2" charset="-122"/>
              </a:rPr>
              <a:t>(implicit deny all - not visible in the list)</a:t>
            </a:r>
          </a:p>
          <a:p>
            <a:pPr>
              <a:lnSpc>
                <a:spcPct val="85000"/>
              </a:lnSpc>
            </a:pPr>
            <a:r>
              <a:rPr lang="en-US" altLang="zh-CN" sz="1600" b="1">
                <a:solidFill>
                  <a:srgbClr val="4D00FF"/>
                </a:solidFill>
                <a:latin typeface="Helvetica" panose="020B0604020202020204" pitchFamily="34" charset="0"/>
                <a:ea typeface="宋体" panose="02010600030101010101" pitchFamily="2" charset="-122"/>
              </a:rPr>
              <a:t>(access-list 1 deny 0.0.0.0   255.255.255.255)</a:t>
            </a:r>
            <a:endParaRPr lang="en-US" altLang="zh-CN" sz="1600" b="1">
              <a:solidFill>
                <a:srgbClr val="AA0008"/>
              </a:solidFill>
              <a:latin typeface="Helvetica" panose="020B0604020202020204" pitchFamily="34" charset="0"/>
              <a:ea typeface="宋体" panose="02010600030101010101" pitchFamily="2" charset="-122"/>
            </a:endParaRPr>
          </a:p>
          <a:p>
            <a:pPr>
              <a:lnSpc>
                <a:spcPct val="85000"/>
              </a:lnSpc>
            </a:pPr>
            <a:endParaRPr lang="en-US" altLang="zh-CN" sz="1600" b="1">
              <a:solidFill>
                <a:srgbClr val="000000"/>
              </a:solidFill>
              <a:latin typeface="Helvetica" panose="020B0604020202020204" pitchFamily="34" charset="0"/>
              <a:ea typeface="宋体" panose="02010600030101010101" pitchFamily="2" charset="-122"/>
            </a:endParaRPr>
          </a:p>
          <a:p>
            <a:pPr>
              <a:lnSpc>
                <a:spcPct val="85000"/>
              </a:lnSpc>
            </a:pPr>
            <a:r>
              <a:rPr lang="en-US" altLang="zh-CN" sz="1600" b="1">
                <a:solidFill>
                  <a:srgbClr val="000000"/>
                </a:solidFill>
                <a:latin typeface="Helvetica" panose="020B0604020202020204" pitchFamily="34" charset="0"/>
                <a:ea typeface="宋体" panose="02010600030101010101" pitchFamily="2" charset="-122"/>
              </a:rPr>
              <a:t>interface ethernet 0</a:t>
            </a:r>
          </a:p>
          <a:p>
            <a:pPr>
              <a:lnSpc>
                <a:spcPct val="85000"/>
              </a:lnSpc>
            </a:pPr>
            <a:r>
              <a:rPr lang="en-US" altLang="zh-CN" sz="1600" b="1">
                <a:solidFill>
                  <a:srgbClr val="000000"/>
                </a:solidFill>
                <a:latin typeface="Helvetica" panose="020B0604020202020204" pitchFamily="34" charset="0"/>
                <a:ea typeface="宋体" panose="02010600030101010101" pitchFamily="2" charset="-122"/>
              </a:rPr>
              <a:t>ip access-group 1 out</a:t>
            </a:r>
          </a:p>
          <a:p>
            <a:pPr>
              <a:lnSpc>
                <a:spcPct val="85000"/>
              </a:lnSpc>
            </a:pPr>
            <a:r>
              <a:rPr lang="en-US" altLang="zh-CN" sz="1600" b="1">
                <a:solidFill>
                  <a:srgbClr val="000000"/>
                </a:solidFill>
                <a:latin typeface="Helvetica" panose="020B0604020202020204" pitchFamily="34" charset="0"/>
                <a:ea typeface="宋体" panose="02010600030101010101" pitchFamily="2" charset="-122"/>
              </a:rPr>
              <a:t>interface ethernet 1</a:t>
            </a:r>
          </a:p>
          <a:p>
            <a:pPr>
              <a:lnSpc>
                <a:spcPct val="85000"/>
              </a:lnSpc>
            </a:pPr>
            <a:r>
              <a:rPr lang="en-US" altLang="zh-CN" sz="1600" b="1">
                <a:solidFill>
                  <a:srgbClr val="000000"/>
                </a:solidFill>
                <a:latin typeface="Helvetica" panose="020B0604020202020204" pitchFamily="34" charset="0"/>
                <a:ea typeface="宋体" panose="02010600030101010101" pitchFamily="2" charset="-122"/>
              </a:rPr>
              <a:t>ip access-group 1 out</a:t>
            </a:r>
          </a:p>
        </p:txBody>
      </p:sp>
      <p:sp>
        <p:nvSpPr>
          <p:cNvPr id="342040" name="Rectangle 24">
            <a:extLst>
              <a:ext uri="{FF2B5EF4-FFF2-40B4-BE49-F238E27FC236}">
                <a16:creationId xmlns:a16="http://schemas.microsoft.com/office/drawing/2014/main" id="{8252D3C7-A678-4160-91A8-89188597C422}"/>
              </a:ext>
            </a:extLst>
          </p:cNvPr>
          <p:cNvSpPr>
            <a:spLocks noChangeArrowheads="1"/>
          </p:cNvSpPr>
          <p:nvPr/>
        </p:nvSpPr>
        <p:spPr bwMode="auto">
          <a:xfrm>
            <a:off x="2008188" y="1990725"/>
            <a:ext cx="1614487"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chemeClr val="accent2"/>
                </a:solidFill>
                <a:latin typeface="Helvetica" panose="020B0604020202020204" pitchFamily="34" charset="0"/>
                <a:ea typeface="宋体" panose="02010600030101010101" pitchFamily="2" charset="-122"/>
              </a:rPr>
              <a:t>172.16.3.0</a:t>
            </a:r>
            <a:endParaRPr lang="zh-CN" altLang="en-US" sz="2000" b="1">
              <a:solidFill>
                <a:srgbClr val="000000"/>
              </a:solidFill>
              <a:latin typeface="Helvetica" panose="020B0604020202020204" pitchFamily="34" charset="0"/>
              <a:ea typeface="宋体" panose="02010600030101010101" pitchFamily="2" charset="-122"/>
            </a:endParaRPr>
          </a:p>
        </p:txBody>
      </p:sp>
      <p:sp>
        <p:nvSpPr>
          <p:cNvPr id="342041" name="Rectangle 25">
            <a:extLst>
              <a:ext uri="{FF2B5EF4-FFF2-40B4-BE49-F238E27FC236}">
                <a16:creationId xmlns:a16="http://schemas.microsoft.com/office/drawing/2014/main" id="{37A80253-F231-4C31-AB29-097456C68582}"/>
              </a:ext>
            </a:extLst>
          </p:cNvPr>
          <p:cNvSpPr>
            <a:spLocks noChangeArrowheads="1"/>
          </p:cNvSpPr>
          <p:nvPr/>
        </p:nvSpPr>
        <p:spPr bwMode="auto">
          <a:xfrm>
            <a:off x="5327650" y="2065338"/>
            <a:ext cx="17716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chemeClr val="accent2"/>
                </a:solidFill>
                <a:latin typeface="Helvetica" panose="020B0604020202020204" pitchFamily="34" charset="0"/>
                <a:ea typeface="宋体" panose="02010600030101010101" pitchFamily="2" charset="-122"/>
              </a:rPr>
              <a:t>172.16.4.0</a:t>
            </a:r>
          </a:p>
        </p:txBody>
      </p:sp>
      <p:sp>
        <p:nvSpPr>
          <p:cNvPr id="342042" name="Rectangle 26">
            <a:extLst>
              <a:ext uri="{FF2B5EF4-FFF2-40B4-BE49-F238E27FC236}">
                <a16:creationId xmlns:a16="http://schemas.microsoft.com/office/drawing/2014/main" id="{B445DD3A-0C9A-410F-8F57-890A4FDA55AC}"/>
              </a:ext>
            </a:extLst>
          </p:cNvPr>
          <p:cNvSpPr>
            <a:spLocks noChangeArrowheads="1"/>
          </p:cNvSpPr>
          <p:nvPr/>
        </p:nvSpPr>
        <p:spPr bwMode="auto">
          <a:xfrm>
            <a:off x="5870575" y="2800350"/>
            <a:ext cx="19573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172.16.4.13</a:t>
            </a:r>
          </a:p>
        </p:txBody>
      </p:sp>
      <p:sp>
        <p:nvSpPr>
          <p:cNvPr id="342043" name="Rectangle 27">
            <a:extLst>
              <a:ext uri="{FF2B5EF4-FFF2-40B4-BE49-F238E27FC236}">
                <a16:creationId xmlns:a16="http://schemas.microsoft.com/office/drawing/2014/main" id="{A846AE81-E5BF-4216-8CDD-BF522342CBBD}"/>
              </a:ext>
            </a:extLst>
          </p:cNvPr>
          <p:cNvSpPr>
            <a:spLocks noChangeArrowheads="1"/>
          </p:cNvSpPr>
          <p:nvPr/>
        </p:nvSpPr>
        <p:spPr bwMode="auto">
          <a:xfrm>
            <a:off x="3390900" y="2943225"/>
            <a:ext cx="5857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E0</a:t>
            </a:r>
          </a:p>
        </p:txBody>
      </p:sp>
      <p:sp>
        <p:nvSpPr>
          <p:cNvPr id="342044" name="Rectangle 28">
            <a:extLst>
              <a:ext uri="{FF2B5EF4-FFF2-40B4-BE49-F238E27FC236}">
                <a16:creationId xmlns:a16="http://schemas.microsoft.com/office/drawing/2014/main" id="{129BEE4D-24F9-4F0F-8BB0-69C590AB6072}"/>
              </a:ext>
            </a:extLst>
          </p:cNvPr>
          <p:cNvSpPr>
            <a:spLocks noChangeArrowheads="1"/>
          </p:cNvSpPr>
          <p:nvPr/>
        </p:nvSpPr>
        <p:spPr bwMode="auto">
          <a:xfrm>
            <a:off x="4648200" y="26431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S0</a:t>
            </a:r>
          </a:p>
        </p:txBody>
      </p:sp>
      <p:sp>
        <p:nvSpPr>
          <p:cNvPr id="342045" name="Rectangle 29">
            <a:extLst>
              <a:ext uri="{FF2B5EF4-FFF2-40B4-BE49-F238E27FC236}">
                <a16:creationId xmlns:a16="http://schemas.microsoft.com/office/drawing/2014/main" id="{640C9316-9F54-4C72-8D30-BFD6FABB4769}"/>
              </a:ext>
            </a:extLst>
          </p:cNvPr>
          <p:cNvSpPr>
            <a:spLocks noChangeArrowheads="1"/>
          </p:cNvSpPr>
          <p:nvPr/>
        </p:nvSpPr>
        <p:spPr bwMode="auto">
          <a:xfrm>
            <a:off x="5019675" y="29479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E1</a:t>
            </a:r>
          </a:p>
        </p:txBody>
      </p:sp>
      <p:sp>
        <p:nvSpPr>
          <p:cNvPr id="342046" name="Freeform 30">
            <a:extLst>
              <a:ext uri="{FF2B5EF4-FFF2-40B4-BE49-F238E27FC236}">
                <a16:creationId xmlns:a16="http://schemas.microsoft.com/office/drawing/2014/main" id="{245BC4BC-8AB2-4D5E-9DFB-AC5BF88AF84B}"/>
              </a:ext>
            </a:extLst>
          </p:cNvPr>
          <p:cNvSpPr>
            <a:spLocks/>
          </p:cNvSpPr>
          <p:nvPr/>
        </p:nvSpPr>
        <p:spPr bwMode="auto">
          <a:xfrm>
            <a:off x="4411663" y="2222500"/>
            <a:ext cx="158750" cy="1173163"/>
          </a:xfrm>
          <a:custGeom>
            <a:avLst/>
            <a:gdLst>
              <a:gd name="T0" fmla="*/ 0 w 89"/>
              <a:gd name="T1" fmla="*/ 656 h 657"/>
              <a:gd name="T2" fmla="*/ 0 w 89"/>
              <a:gd name="T3" fmla="*/ 288 h 657"/>
              <a:gd name="T4" fmla="*/ 88 w 89"/>
              <a:gd name="T5" fmla="*/ 328 h 657"/>
              <a:gd name="T6" fmla="*/ 88 w 89"/>
              <a:gd name="T7" fmla="*/ 0 h 657"/>
            </a:gdLst>
            <a:ahLst/>
            <a:cxnLst>
              <a:cxn ang="0">
                <a:pos x="T0" y="T1"/>
              </a:cxn>
              <a:cxn ang="0">
                <a:pos x="T2" y="T3"/>
              </a:cxn>
              <a:cxn ang="0">
                <a:pos x="T4" y="T5"/>
              </a:cxn>
              <a:cxn ang="0">
                <a:pos x="T6" y="T7"/>
              </a:cxn>
            </a:cxnLst>
            <a:rect l="0" t="0" r="r" b="b"/>
            <a:pathLst>
              <a:path w="89" h="657">
                <a:moveTo>
                  <a:pt x="0" y="656"/>
                </a:moveTo>
                <a:lnTo>
                  <a:pt x="0" y="288"/>
                </a:lnTo>
                <a:lnTo>
                  <a:pt x="88" y="328"/>
                </a:lnTo>
                <a:lnTo>
                  <a:pt x="88" y="0"/>
                </a:lnTo>
              </a:path>
            </a:pathLst>
          </a:custGeom>
          <a:noFill/>
          <a:ln w="508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42047" name="Line 31">
            <a:extLst>
              <a:ext uri="{FF2B5EF4-FFF2-40B4-BE49-F238E27FC236}">
                <a16:creationId xmlns:a16="http://schemas.microsoft.com/office/drawing/2014/main" id="{280D81FD-2984-4F49-A391-4AA3A8A35DF4}"/>
              </a:ext>
            </a:extLst>
          </p:cNvPr>
          <p:cNvSpPr>
            <a:spLocks noChangeShapeType="1"/>
          </p:cNvSpPr>
          <p:nvPr/>
        </p:nvSpPr>
        <p:spPr bwMode="auto">
          <a:xfrm>
            <a:off x="5907088" y="3454400"/>
            <a:ext cx="557212"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2048" name="Line 32">
            <a:extLst>
              <a:ext uri="{FF2B5EF4-FFF2-40B4-BE49-F238E27FC236}">
                <a16:creationId xmlns:a16="http://schemas.microsoft.com/office/drawing/2014/main" id="{985E3C70-3F8B-4071-85CC-2026D488E907}"/>
              </a:ext>
            </a:extLst>
          </p:cNvPr>
          <p:cNvSpPr>
            <a:spLocks noChangeShapeType="1"/>
          </p:cNvSpPr>
          <p:nvPr/>
        </p:nvSpPr>
        <p:spPr bwMode="auto">
          <a:xfrm>
            <a:off x="2678113" y="3525838"/>
            <a:ext cx="40005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2049" name="Line 33">
            <a:extLst>
              <a:ext uri="{FF2B5EF4-FFF2-40B4-BE49-F238E27FC236}">
                <a16:creationId xmlns:a16="http://schemas.microsoft.com/office/drawing/2014/main" id="{3D4730BA-BE2A-45F9-B1F9-F8FAF6B0F862}"/>
              </a:ext>
            </a:extLst>
          </p:cNvPr>
          <p:cNvSpPr>
            <a:spLocks noChangeShapeType="1"/>
          </p:cNvSpPr>
          <p:nvPr/>
        </p:nvSpPr>
        <p:spPr bwMode="auto">
          <a:xfrm>
            <a:off x="3092450" y="3340100"/>
            <a:ext cx="2814638"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2050" name="Line 34">
            <a:extLst>
              <a:ext uri="{FF2B5EF4-FFF2-40B4-BE49-F238E27FC236}">
                <a16:creationId xmlns:a16="http://schemas.microsoft.com/office/drawing/2014/main" id="{DADF1F53-3DA2-4B5C-81C0-F5C3D4FEC552}"/>
              </a:ext>
            </a:extLst>
          </p:cNvPr>
          <p:cNvSpPr>
            <a:spLocks noChangeShapeType="1"/>
          </p:cNvSpPr>
          <p:nvPr/>
        </p:nvSpPr>
        <p:spPr bwMode="auto">
          <a:xfrm>
            <a:off x="3078163" y="2332038"/>
            <a:ext cx="0" cy="147955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2051" name="Line 35">
            <a:extLst>
              <a:ext uri="{FF2B5EF4-FFF2-40B4-BE49-F238E27FC236}">
                <a16:creationId xmlns:a16="http://schemas.microsoft.com/office/drawing/2014/main" id="{A5E1514B-D06C-4019-B981-1A3DEF0D0136}"/>
              </a:ext>
            </a:extLst>
          </p:cNvPr>
          <p:cNvSpPr>
            <a:spLocks noChangeShapeType="1"/>
          </p:cNvSpPr>
          <p:nvPr/>
        </p:nvSpPr>
        <p:spPr bwMode="auto">
          <a:xfrm>
            <a:off x="5907088" y="2425700"/>
            <a:ext cx="0" cy="1300163"/>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342052" name="Picture 36">
            <a:extLst>
              <a:ext uri="{FF2B5EF4-FFF2-40B4-BE49-F238E27FC236}">
                <a16:creationId xmlns:a16="http://schemas.microsoft.com/office/drawing/2014/main" id="{3C63B553-D162-43CC-81E7-86E881D3A01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338" y="3071813"/>
            <a:ext cx="9286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2054" name="Picture 38">
            <a:extLst>
              <a:ext uri="{FF2B5EF4-FFF2-40B4-BE49-F238E27FC236}">
                <a16:creationId xmlns:a16="http://schemas.microsoft.com/office/drawing/2014/main" id="{58E296FB-8DE5-4991-801E-44FA5ED861C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9188" y="1739900"/>
            <a:ext cx="1800225" cy="847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2055" name="Rectangle 39">
            <a:extLst>
              <a:ext uri="{FF2B5EF4-FFF2-40B4-BE49-F238E27FC236}">
                <a16:creationId xmlns:a16="http://schemas.microsoft.com/office/drawing/2014/main" id="{F1902878-9758-487A-B085-176AD941010E}"/>
              </a:ext>
            </a:extLst>
          </p:cNvPr>
          <p:cNvSpPr>
            <a:spLocks noChangeArrowheads="1"/>
          </p:cNvSpPr>
          <p:nvPr/>
        </p:nvSpPr>
        <p:spPr bwMode="auto">
          <a:xfrm>
            <a:off x="3794125" y="1857375"/>
            <a:ext cx="17573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Non-</a:t>
            </a:r>
          </a:p>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172.16.0.0</a:t>
            </a:r>
          </a:p>
        </p:txBody>
      </p:sp>
      <p:pic>
        <p:nvPicPr>
          <p:cNvPr id="342056" name="Picture 40">
            <a:extLst>
              <a:ext uri="{FF2B5EF4-FFF2-40B4-BE49-F238E27FC236}">
                <a16:creationId xmlns:a16="http://schemas.microsoft.com/office/drawing/2014/main" id="{7DBEB369-62BC-4BDF-A88A-18F8CD75B2A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5400" y="3111500"/>
            <a:ext cx="373063"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2057" name="Picture 41">
            <a:extLst>
              <a:ext uri="{FF2B5EF4-FFF2-40B4-BE49-F238E27FC236}">
                <a16:creationId xmlns:a16="http://schemas.microsoft.com/office/drawing/2014/main" id="{41E4E818-9F34-403B-BF3E-DF30561193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5638" y="3062288"/>
            <a:ext cx="7762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2058" name="Line 42">
            <a:extLst>
              <a:ext uri="{FF2B5EF4-FFF2-40B4-BE49-F238E27FC236}">
                <a16:creationId xmlns:a16="http://schemas.microsoft.com/office/drawing/2014/main" id="{CFF3F8F7-DB61-4482-B4EE-8D2CB7492645}"/>
              </a:ext>
            </a:extLst>
          </p:cNvPr>
          <p:cNvSpPr>
            <a:spLocks noChangeShapeType="1"/>
          </p:cNvSpPr>
          <p:nvPr/>
        </p:nvSpPr>
        <p:spPr bwMode="auto">
          <a:xfrm>
            <a:off x="3416300" y="3556000"/>
            <a:ext cx="558800" cy="0"/>
          </a:xfrm>
          <a:prstGeom prst="line">
            <a:avLst/>
          </a:prstGeom>
          <a:noFill/>
          <a:ln w="38100">
            <a:solidFill>
              <a:schemeClr val="accent2"/>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42059" name="Line 43">
            <a:extLst>
              <a:ext uri="{FF2B5EF4-FFF2-40B4-BE49-F238E27FC236}">
                <a16:creationId xmlns:a16="http://schemas.microsoft.com/office/drawing/2014/main" id="{4E94363E-4970-4E84-AAB2-A002127F0BD5}"/>
              </a:ext>
            </a:extLst>
          </p:cNvPr>
          <p:cNvSpPr>
            <a:spLocks noChangeShapeType="1"/>
          </p:cNvSpPr>
          <p:nvPr/>
        </p:nvSpPr>
        <p:spPr bwMode="auto">
          <a:xfrm>
            <a:off x="4965700" y="3530600"/>
            <a:ext cx="5588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42060" name="Rectangle 44">
            <a:extLst>
              <a:ext uri="{FF2B5EF4-FFF2-40B4-BE49-F238E27FC236}">
                <a16:creationId xmlns:a16="http://schemas.microsoft.com/office/drawing/2014/main" id="{646E7525-1A9C-4622-A5D9-0D55432A82E7}"/>
              </a:ext>
            </a:extLst>
          </p:cNvPr>
          <p:cNvSpPr>
            <a:spLocks noGrp="1" noChangeArrowheads="1"/>
          </p:cNvSpPr>
          <p:nvPr>
            <p:ph type="title"/>
          </p:nvPr>
        </p:nvSpPr>
        <p:spPr/>
        <p:txBody>
          <a:bodyPr/>
          <a:lstStyle/>
          <a:p>
            <a:r>
              <a:rPr lang="zh-CN" altLang="en-US">
                <a:ea typeface="宋体" panose="02010600030101010101" pitchFamily="2" charset="-122"/>
              </a:rPr>
              <a:t>标准访问列表举例 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a:extLst>
              <a:ext uri="{FF2B5EF4-FFF2-40B4-BE49-F238E27FC236}">
                <a16:creationId xmlns:a16="http://schemas.microsoft.com/office/drawing/2014/main" id="{44AC9A98-478B-46A7-8BE9-0815FC7529D3}"/>
              </a:ext>
            </a:extLst>
          </p:cNvPr>
          <p:cNvSpPr>
            <a:spLocks noGrp="1" noChangeArrowheads="1"/>
          </p:cNvSpPr>
          <p:nvPr>
            <p:ph type="body" idx="4294967295"/>
          </p:nvPr>
        </p:nvSpPr>
        <p:spPr>
          <a:xfrm>
            <a:off x="641350" y="5897563"/>
            <a:ext cx="8224838" cy="466725"/>
          </a:xfrm>
          <a:noFill/>
          <a:ln/>
        </p:spPr>
        <p:txBody>
          <a:bodyPr lIns="82153" tIns="41076" rIns="82153" bIns="41076" anchor="ctr" anchorCtr="1"/>
          <a:lstStyle/>
          <a:p>
            <a:pPr lvl="1">
              <a:buFontTx/>
              <a:buNone/>
            </a:pPr>
            <a:r>
              <a:rPr lang="en-US" altLang="zh-CN" sz="2600">
                <a:ea typeface="宋体" panose="02010600030101010101" pitchFamily="2" charset="-122"/>
              </a:rPr>
              <a:t>Deny a specific host</a:t>
            </a:r>
          </a:p>
        </p:txBody>
      </p:sp>
      <p:sp>
        <p:nvSpPr>
          <p:cNvPr id="71706" name="Rectangle 26">
            <a:extLst>
              <a:ext uri="{FF2B5EF4-FFF2-40B4-BE49-F238E27FC236}">
                <a16:creationId xmlns:a16="http://schemas.microsoft.com/office/drawing/2014/main" id="{44A11DEB-4AA6-4782-90A7-D78A6CBE7C57}"/>
              </a:ext>
            </a:extLst>
          </p:cNvPr>
          <p:cNvSpPr>
            <a:spLocks noGrp="1" noChangeArrowheads="1"/>
          </p:cNvSpPr>
          <p:nvPr>
            <p:ph type="title"/>
          </p:nvPr>
        </p:nvSpPr>
        <p:spPr>
          <a:xfrm>
            <a:off x="344488" y="236538"/>
            <a:ext cx="8467725" cy="1143000"/>
          </a:xfrm>
        </p:spPr>
        <p:txBody>
          <a:bodyPr/>
          <a:lstStyle/>
          <a:p>
            <a:r>
              <a:rPr lang="zh-CN" altLang="en-US">
                <a:ea typeface="宋体" panose="02010600030101010101" pitchFamily="2" charset="-122"/>
              </a:rPr>
              <a:t>标准访问列表举例 2</a:t>
            </a:r>
            <a:endParaRPr lang="en-US" altLang="zh-CN">
              <a:ea typeface="宋体" panose="02010600030101010101" pitchFamily="2" charset="-122"/>
            </a:endParaRPr>
          </a:p>
        </p:txBody>
      </p:sp>
      <p:sp>
        <p:nvSpPr>
          <p:cNvPr id="71707" name="Rectangle 27">
            <a:extLst>
              <a:ext uri="{FF2B5EF4-FFF2-40B4-BE49-F238E27FC236}">
                <a16:creationId xmlns:a16="http://schemas.microsoft.com/office/drawing/2014/main" id="{87CA950F-0B6B-43D6-90D5-B0ABA3C04416}"/>
              </a:ext>
            </a:extLst>
          </p:cNvPr>
          <p:cNvSpPr>
            <a:spLocks noChangeArrowheads="1"/>
          </p:cNvSpPr>
          <p:nvPr/>
        </p:nvSpPr>
        <p:spPr bwMode="auto">
          <a:xfrm>
            <a:off x="2008188" y="1990725"/>
            <a:ext cx="1614487"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172.16.3.0</a:t>
            </a:r>
          </a:p>
        </p:txBody>
      </p:sp>
      <p:sp>
        <p:nvSpPr>
          <p:cNvPr id="71708" name="Rectangle 28">
            <a:extLst>
              <a:ext uri="{FF2B5EF4-FFF2-40B4-BE49-F238E27FC236}">
                <a16:creationId xmlns:a16="http://schemas.microsoft.com/office/drawing/2014/main" id="{F416BD61-F06E-4BA2-9863-A5DE143DC7A3}"/>
              </a:ext>
            </a:extLst>
          </p:cNvPr>
          <p:cNvSpPr>
            <a:spLocks noChangeArrowheads="1"/>
          </p:cNvSpPr>
          <p:nvPr/>
        </p:nvSpPr>
        <p:spPr bwMode="auto">
          <a:xfrm>
            <a:off x="5327650" y="2065338"/>
            <a:ext cx="17716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172.16.4.0</a:t>
            </a:r>
          </a:p>
        </p:txBody>
      </p:sp>
      <p:sp>
        <p:nvSpPr>
          <p:cNvPr id="71709" name="Rectangle 29">
            <a:extLst>
              <a:ext uri="{FF2B5EF4-FFF2-40B4-BE49-F238E27FC236}">
                <a16:creationId xmlns:a16="http://schemas.microsoft.com/office/drawing/2014/main" id="{687EDAA3-DE99-4FDC-9E93-5E569127ED9D}"/>
              </a:ext>
            </a:extLst>
          </p:cNvPr>
          <p:cNvSpPr>
            <a:spLocks noChangeArrowheads="1"/>
          </p:cNvSpPr>
          <p:nvPr/>
        </p:nvSpPr>
        <p:spPr bwMode="auto">
          <a:xfrm>
            <a:off x="5870575" y="2800350"/>
            <a:ext cx="19573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latin typeface="Helvetica" panose="020B0604020202020204" pitchFamily="34" charset="0"/>
                <a:ea typeface="宋体" panose="02010600030101010101" pitchFamily="2" charset="-122"/>
              </a:rPr>
              <a:t>172.16.4.13</a:t>
            </a:r>
          </a:p>
        </p:txBody>
      </p:sp>
      <p:sp>
        <p:nvSpPr>
          <p:cNvPr id="71710" name="Rectangle 30">
            <a:extLst>
              <a:ext uri="{FF2B5EF4-FFF2-40B4-BE49-F238E27FC236}">
                <a16:creationId xmlns:a16="http://schemas.microsoft.com/office/drawing/2014/main" id="{A366AC34-9A19-486E-9877-E2BD07ABC75D}"/>
              </a:ext>
            </a:extLst>
          </p:cNvPr>
          <p:cNvSpPr>
            <a:spLocks noChangeArrowheads="1"/>
          </p:cNvSpPr>
          <p:nvPr/>
        </p:nvSpPr>
        <p:spPr bwMode="auto">
          <a:xfrm>
            <a:off x="3390900" y="2943225"/>
            <a:ext cx="5857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E0</a:t>
            </a:r>
          </a:p>
        </p:txBody>
      </p:sp>
      <p:sp>
        <p:nvSpPr>
          <p:cNvPr id="71711" name="Rectangle 31">
            <a:extLst>
              <a:ext uri="{FF2B5EF4-FFF2-40B4-BE49-F238E27FC236}">
                <a16:creationId xmlns:a16="http://schemas.microsoft.com/office/drawing/2014/main" id="{533D6801-5495-4BDA-9796-1D2B2F4C9B4C}"/>
              </a:ext>
            </a:extLst>
          </p:cNvPr>
          <p:cNvSpPr>
            <a:spLocks noChangeArrowheads="1"/>
          </p:cNvSpPr>
          <p:nvPr/>
        </p:nvSpPr>
        <p:spPr bwMode="auto">
          <a:xfrm>
            <a:off x="4648200" y="26431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S0</a:t>
            </a:r>
          </a:p>
        </p:txBody>
      </p:sp>
      <p:sp>
        <p:nvSpPr>
          <p:cNvPr id="71712" name="Rectangle 32">
            <a:extLst>
              <a:ext uri="{FF2B5EF4-FFF2-40B4-BE49-F238E27FC236}">
                <a16:creationId xmlns:a16="http://schemas.microsoft.com/office/drawing/2014/main" id="{01A70D2F-3A00-4115-B738-C6EAE40CEA80}"/>
              </a:ext>
            </a:extLst>
          </p:cNvPr>
          <p:cNvSpPr>
            <a:spLocks noChangeArrowheads="1"/>
          </p:cNvSpPr>
          <p:nvPr/>
        </p:nvSpPr>
        <p:spPr bwMode="auto">
          <a:xfrm>
            <a:off x="5019675" y="29479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E1</a:t>
            </a:r>
          </a:p>
        </p:txBody>
      </p:sp>
      <p:sp>
        <p:nvSpPr>
          <p:cNvPr id="71713" name="Freeform 33">
            <a:extLst>
              <a:ext uri="{FF2B5EF4-FFF2-40B4-BE49-F238E27FC236}">
                <a16:creationId xmlns:a16="http://schemas.microsoft.com/office/drawing/2014/main" id="{9B5C7F03-675B-4CA8-8CEA-BEC026CEBF98}"/>
              </a:ext>
            </a:extLst>
          </p:cNvPr>
          <p:cNvSpPr>
            <a:spLocks/>
          </p:cNvSpPr>
          <p:nvPr/>
        </p:nvSpPr>
        <p:spPr bwMode="auto">
          <a:xfrm>
            <a:off x="4411663" y="2222500"/>
            <a:ext cx="158750" cy="1173163"/>
          </a:xfrm>
          <a:custGeom>
            <a:avLst/>
            <a:gdLst>
              <a:gd name="T0" fmla="*/ 0 w 89"/>
              <a:gd name="T1" fmla="*/ 656 h 657"/>
              <a:gd name="T2" fmla="*/ 0 w 89"/>
              <a:gd name="T3" fmla="*/ 288 h 657"/>
              <a:gd name="T4" fmla="*/ 88 w 89"/>
              <a:gd name="T5" fmla="*/ 328 h 657"/>
              <a:gd name="T6" fmla="*/ 88 w 89"/>
              <a:gd name="T7" fmla="*/ 0 h 657"/>
            </a:gdLst>
            <a:ahLst/>
            <a:cxnLst>
              <a:cxn ang="0">
                <a:pos x="T0" y="T1"/>
              </a:cxn>
              <a:cxn ang="0">
                <a:pos x="T2" y="T3"/>
              </a:cxn>
              <a:cxn ang="0">
                <a:pos x="T4" y="T5"/>
              </a:cxn>
              <a:cxn ang="0">
                <a:pos x="T6" y="T7"/>
              </a:cxn>
            </a:cxnLst>
            <a:rect l="0" t="0" r="r" b="b"/>
            <a:pathLst>
              <a:path w="89" h="657">
                <a:moveTo>
                  <a:pt x="0" y="656"/>
                </a:moveTo>
                <a:lnTo>
                  <a:pt x="0" y="288"/>
                </a:lnTo>
                <a:lnTo>
                  <a:pt x="88" y="328"/>
                </a:lnTo>
                <a:lnTo>
                  <a:pt x="88" y="0"/>
                </a:lnTo>
              </a:path>
            </a:pathLst>
          </a:custGeom>
          <a:noFill/>
          <a:ln w="508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71714" name="Line 34">
            <a:extLst>
              <a:ext uri="{FF2B5EF4-FFF2-40B4-BE49-F238E27FC236}">
                <a16:creationId xmlns:a16="http://schemas.microsoft.com/office/drawing/2014/main" id="{716BC896-1F19-4741-85A3-AAA0AEFF97F7}"/>
              </a:ext>
            </a:extLst>
          </p:cNvPr>
          <p:cNvSpPr>
            <a:spLocks noChangeShapeType="1"/>
          </p:cNvSpPr>
          <p:nvPr/>
        </p:nvSpPr>
        <p:spPr bwMode="auto">
          <a:xfrm>
            <a:off x="5907088" y="3454400"/>
            <a:ext cx="557212"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1715" name="Line 35">
            <a:extLst>
              <a:ext uri="{FF2B5EF4-FFF2-40B4-BE49-F238E27FC236}">
                <a16:creationId xmlns:a16="http://schemas.microsoft.com/office/drawing/2014/main" id="{236729E3-DB25-455A-A313-CA40F4D7C4C9}"/>
              </a:ext>
            </a:extLst>
          </p:cNvPr>
          <p:cNvSpPr>
            <a:spLocks noChangeShapeType="1"/>
          </p:cNvSpPr>
          <p:nvPr/>
        </p:nvSpPr>
        <p:spPr bwMode="auto">
          <a:xfrm>
            <a:off x="2678113" y="3525838"/>
            <a:ext cx="40005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1716" name="Line 36">
            <a:extLst>
              <a:ext uri="{FF2B5EF4-FFF2-40B4-BE49-F238E27FC236}">
                <a16:creationId xmlns:a16="http://schemas.microsoft.com/office/drawing/2014/main" id="{E8E0BCC0-AC0D-4F1B-9701-190591A63D3D}"/>
              </a:ext>
            </a:extLst>
          </p:cNvPr>
          <p:cNvSpPr>
            <a:spLocks noChangeShapeType="1"/>
          </p:cNvSpPr>
          <p:nvPr/>
        </p:nvSpPr>
        <p:spPr bwMode="auto">
          <a:xfrm>
            <a:off x="3092450" y="3340100"/>
            <a:ext cx="2814638"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1717" name="Line 37">
            <a:extLst>
              <a:ext uri="{FF2B5EF4-FFF2-40B4-BE49-F238E27FC236}">
                <a16:creationId xmlns:a16="http://schemas.microsoft.com/office/drawing/2014/main" id="{F6DAD23F-C87A-4FA5-B6A2-B0E8112A6EA7}"/>
              </a:ext>
            </a:extLst>
          </p:cNvPr>
          <p:cNvSpPr>
            <a:spLocks noChangeShapeType="1"/>
          </p:cNvSpPr>
          <p:nvPr/>
        </p:nvSpPr>
        <p:spPr bwMode="auto">
          <a:xfrm>
            <a:off x="3078163" y="2332038"/>
            <a:ext cx="0" cy="147955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1718" name="Line 38">
            <a:extLst>
              <a:ext uri="{FF2B5EF4-FFF2-40B4-BE49-F238E27FC236}">
                <a16:creationId xmlns:a16="http://schemas.microsoft.com/office/drawing/2014/main" id="{46F4C205-3962-48C6-88D1-9C11EA6E9B03}"/>
              </a:ext>
            </a:extLst>
          </p:cNvPr>
          <p:cNvSpPr>
            <a:spLocks noChangeShapeType="1"/>
          </p:cNvSpPr>
          <p:nvPr/>
        </p:nvSpPr>
        <p:spPr bwMode="auto">
          <a:xfrm>
            <a:off x="5907088" y="2425700"/>
            <a:ext cx="0" cy="1300163"/>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71719" name="Picture 39">
            <a:extLst>
              <a:ext uri="{FF2B5EF4-FFF2-40B4-BE49-F238E27FC236}">
                <a16:creationId xmlns:a16="http://schemas.microsoft.com/office/drawing/2014/main" id="{4DA5630B-C677-4144-B2C6-3F7BA0CA7FF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338" y="3071813"/>
            <a:ext cx="9286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1" name="Picture 41">
            <a:extLst>
              <a:ext uri="{FF2B5EF4-FFF2-40B4-BE49-F238E27FC236}">
                <a16:creationId xmlns:a16="http://schemas.microsoft.com/office/drawing/2014/main" id="{680EBD25-2A44-48DD-84E2-02454AE441D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9188" y="1739900"/>
            <a:ext cx="1800225" cy="847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22" name="Rectangle 42">
            <a:extLst>
              <a:ext uri="{FF2B5EF4-FFF2-40B4-BE49-F238E27FC236}">
                <a16:creationId xmlns:a16="http://schemas.microsoft.com/office/drawing/2014/main" id="{A512DB4D-4276-4F01-91D6-CC5C99DD91BE}"/>
              </a:ext>
            </a:extLst>
          </p:cNvPr>
          <p:cNvSpPr>
            <a:spLocks noChangeArrowheads="1"/>
          </p:cNvSpPr>
          <p:nvPr/>
        </p:nvSpPr>
        <p:spPr bwMode="auto">
          <a:xfrm>
            <a:off x="3794125" y="1857375"/>
            <a:ext cx="17573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Non-</a:t>
            </a:r>
          </a:p>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172.16.0.0</a:t>
            </a:r>
          </a:p>
        </p:txBody>
      </p:sp>
      <p:pic>
        <p:nvPicPr>
          <p:cNvPr id="71723" name="Picture 43">
            <a:extLst>
              <a:ext uri="{FF2B5EF4-FFF2-40B4-BE49-F238E27FC236}">
                <a16:creationId xmlns:a16="http://schemas.microsoft.com/office/drawing/2014/main" id="{35A67DEA-BD1A-4DBE-88A3-6F74ECCB764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5400" y="3111500"/>
            <a:ext cx="373063"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4" name="Picture 44">
            <a:extLst>
              <a:ext uri="{FF2B5EF4-FFF2-40B4-BE49-F238E27FC236}">
                <a16:creationId xmlns:a16="http://schemas.microsoft.com/office/drawing/2014/main" id="{8BC768A1-8C95-4A32-9999-0573E09AF2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5638" y="3062288"/>
            <a:ext cx="7762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25" name="Rectangle 45">
            <a:extLst>
              <a:ext uri="{FF2B5EF4-FFF2-40B4-BE49-F238E27FC236}">
                <a16:creationId xmlns:a16="http://schemas.microsoft.com/office/drawing/2014/main" id="{E49FA901-DCE4-4016-98B1-17525DAF07A0}"/>
              </a:ext>
            </a:extLst>
          </p:cNvPr>
          <p:cNvSpPr>
            <a:spLocks noChangeArrowheads="1"/>
          </p:cNvSpPr>
          <p:nvPr/>
        </p:nvSpPr>
        <p:spPr bwMode="auto">
          <a:xfrm>
            <a:off x="3009900" y="3979863"/>
            <a:ext cx="5797550" cy="1639887"/>
          </a:xfrm>
          <a:prstGeom prst="rect">
            <a:avLst/>
          </a:prstGeom>
          <a:solidFill>
            <a:schemeClr val="folHlink"/>
          </a:solidFill>
          <a:ln w="12700">
            <a:solidFill>
              <a:srgbClr val="000000"/>
            </a:solidFill>
            <a:miter lim="800000"/>
            <a:headEnd/>
            <a:tailEnd/>
          </a:ln>
          <a:effectLst>
            <a:outerShdw dist="71842" dir="2700000" algn="ctr" rotWithShape="0">
              <a:srgbClr val="000000"/>
            </a:outerShdw>
          </a:effectLst>
        </p:spPr>
        <p:txBody>
          <a:bodyPr wrap="none" lIns="21431" tIns="30362" rIns="21431" bIns="30362"/>
          <a:lstStyle/>
          <a:p>
            <a:endParaRPr lang="zh-CN" altLang="en-US"/>
          </a:p>
        </p:txBody>
      </p:sp>
      <p:sp>
        <p:nvSpPr>
          <p:cNvPr id="71726" name="Rectangle 46">
            <a:extLst>
              <a:ext uri="{FF2B5EF4-FFF2-40B4-BE49-F238E27FC236}">
                <a16:creationId xmlns:a16="http://schemas.microsoft.com/office/drawing/2014/main" id="{12E9942A-2C2F-44A9-ACC5-644D5AE178AD}"/>
              </a:ext>
            </a:extLst>
          </p:cNvPr>
          <p:cNvSpPr>
            <a:spLocks noChangeArrowheads="1"/>
          </p:cNvSpPr>
          <p:nvPr/>
        </p:nvSpPr>
        <p:spPr bwMode="auto">
          <a:xfrm>
            <a:off x="3122613" y="4021138"/>
            <a:ext cx="36957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ct val="85000"/>
              </a:lnSpc>
            </a:pPr>
            <a:r>
              <a:rPr lang="en-US" altLang="zh-CN" sz="1600" b="1">
                <a:latin typeface="Helvetica" panose="020B0604020202020204" pitchFamily="34" charset="0"/>
                <a:ea typeface="宋体" panose="02010600030101010101" pitchFamily="2" charset="-122"/>
              </a:rPr>
              <a:t>access-list 1 deny 172.16.4.13 0.0.0.0  </a:t>
            </a:r>
          </a:p>
          <a:p>
            <a:pPr>
              <a:lnSpc>
                <a:spcPct val="85000"/>
              </a:lnSpc>
            </a:pPr>
            <a:endParaRPr lang="zh-CN" altLang="en-US" sz="1600" b="1">
              <a:solidFill>
                <a:srgbClr val="000000"/>
              </a:solidFill>
              <a:latin typeface="Helvetica" panose="020B0604020202020204" pitchFamily="34" charset="0"/>
              <a:ea typeface="宋体" panose="02010600030101010101"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64" name="Rectangle 24">
            <a:extLst>
              <a:ext uri="{FF2B5EF4-FFF2-40B4-BE49-F238E27FC236}">
                <a16:creationId xmlns:a16="http://schemas.microsoft.com/office/drawing/2014/main" id="{D5989E55-45AF-4828-9F1B-74B9CDDA3CDE}"/>
              </a:ext>
            </a:extLst>
          </p:cNvPr>
          <p:cNvSpPr>
            <a:spLocks noGrp="1" noChangeArrowheads="1"/>
          </p:cNvSpPr>
          <p:nvPr>
            <p:ph type="title"/>
          </p:nvPr>
        </p:nvSpPr>
        <p:spPr>
          <a:xfrm>
            <a:off x="344488" y="236538"/>
            <a:ext cx="8467725" cy="1143000"/>
          </a:xfrm>
        </p:spPr>
        <p:txBody>
          <a:bodyPr/>
          <a:lstStyle/>
          <a:p>
            <a:r>
              <a:rPr lang="zh-CN" altLang="en-US">
                <a:ea typeface="宋体" panose="02010600030101010101" pitchFamily="2" charset="-122"/>
              </a:rPr>
              <a:t>标准访问列表举例 2</a:t>
            </a:r>
            <a:endParaRPr lang="en-US" altLang="zh-CN">
              <a:ea typeface="宋体" panose="02010600030101010101" pitchFamily="2" charset="-122"/>
            </a:endParaRPr>
          </a:p>
        </p:txBody>
      </p:sp>
      <p:sp>
        <p:nvSpPr>
          <p:cNvPr id="343065" name="Rectangle 25">
            <a:extLst>
              <a:ext uri="{FF2B5EF4-FFF2-40B4-BE49-F238E27FC236}">
                <a16:creationId xmlns:a16="http://schemas.microsoft.com/office/drawing/2014/main" id="{A1916155-80E2-40C6-9707-474E2A565278}"/>
              </a:ext>
            </a:extLst>
          </p:cNvPr>
          <p:cNvSpPr>
            <a:spLocks noChangeArrowheads="1"/>
          </p:cNvSpPr>
          <p:nvPr/>
        </p:nvSpPr>
        <p:spPr bwMode="auto">
          <a:xfrm>
            <a:off x="2008188" y="1990725"/>
            <a:ext cx="1614487"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172.16.3.0</a:t>
            </a:r>
          </a:p>
        </p:txBody>
      </p:sp>
      <p:sp>
        <p:nvSpPr>
          <p:cNvPr id="343066" name="Rectangle 26">
            <a:extLst>
              <a:ext uri="{FF2B5EF4-FFF2-40B4-BE49-F238E27FC236}">
                <a16:creationId xmlns:a16="http://schemas.microsoft.com/office/drawing/2014/main" id="{D3C0A548-C099-43C4-BF88-D4096FD56991}"/>
              </a:ext>
            </a:extLst>
          </p:cNvPr>
          <p:cNvSpPr>
            <a:spLocks noChangeArrowheads="1"/>
          </p:cNvSpPr>
          <p:nvPr/>
        </p:nvSpPr>
        <p:spPr bwMode="auto">
          <a:xfrm>
            <a:off x="5327650" y="2065338"/>
            <a:ext cx="17716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172.16.4.0</a:t>
            </a:r>
          </a:p>
        </p:txBody>
      </p:sp>
      <p:sp>
        <p:nvSpPr>
          <p:cNvPr id="343067" name="Rectangle 27">
            <a:extLst>
              <a:ext uri="{FF2B5EF4-FFF2-40B4-BE49-F238E27FC236}">
                <a16:creationId xmlns:a16="http://schemas.microsoft.com/office/drawing/2014/main" id="{A38270CB-1AB8-414B-85BB-BAD7E49F3EBA}"/>
              </a:ext>
            </a:extLst>
          </p:cNvPr>
          <p:cNvSpPr>
            <a:spLocks noChangeArrowheads="1"/>
          </p:cNvSpPr>
          <p:nvPr/>
        </p:nvSpPr>
        <p:spPr bwMode="auto">
          <a:xfrm>
            <a:off x="5870575" y="2800350"/>
            <a:ext cx="19573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chemeClr val="accent2"/>
                </a:solidFill>
                <a:latin typeface="Helvetica" panose="020B0604020202020204" pitchFamily="34" charset="0"/>
                <a:ea typeface="宋体" panose="02010600030101010101" pitchFamily="2" charset="-122"/>
              </a:rPr>
              <a:t>172.16.4.13</a:t>
            </a:r>
          </a:p>
        </p:txBody>
      </p:sp>
      <p:sp>
        <p:nvSpPr>
          <p:cNvPr id="343068" name="Rectangle 28">
            <a:extLst>
              <a:ext uri="{FF2B5EF4-FFF2-40B4-BE49-F238E27FC236}">
                <a16:creationId xmlns:a16="http://schemas.microsoft.com/office/drawing/2014/main" id="{74EE6DF7-71E0-4F11-AE2E-7ECC17BF327E}"/>
              </a:ext>
            </a:extLst>
          </p:cNvPr>
          <p:cNvSpPr>
            <a:spLocks noChangeArrowheads="1"/>
          </p:cNvSpPr>
          <p:nvPr/>
        </p:nvSpPr>
        <p:spPr bwMode="auto">
          <a:xfrm>
            <a:off x="3390900" y="2943225"/>
            <a:ext cx="5857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E0</a:t>
            </a:r>
          </a:p>
        </p:txBody>
      </p:sp>
      <p:sp>
        <p:nvSpPr>
          <p:cNvPr id="343069" name="Rectangle 29">
            <a:extLst>
              <a:ext uri="{FF2B5EF4-FFF2-40B4-BE49-F238E27FC236}">
                <a16:creationId xmlns:a16="http://schemas.microsoft.com/office/drawing/2014/main" id="{1CB7EA52-026C-442E-B20F-8984F53A5D06}"/>
              </a:ext>
            </a:extLst>
          </p:cNvPr>
          <p:cNvSpPr>
            <a:spLocks noChangeArrowheads="1"/>
          </p:cNvSpPr>
          <p:nvPr/>
        </p:nvSpPr>
        <p:spPr bwMode="auto">
          <a:xfrm>
            <a:off x="4648200" y="26431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S0</a:t>
            </a:r>
          </a:p>
        </p:txBody>
      </p:sp>
      <p:sp>
        <p:nvSpPr>
          <p:cNvPr id="343070" name="Rectangle 30">
            <a:extLst>
              <a:ext uri="{FF2B5EF4-FFF2-40B4-BE49-F238E27FC236}">
                <a16:creationId xmlns:a16="http://schemas.microsoft.com/office/drawing/2014/main" id="{2748E535-13FA-4DD2-BD54-8FF0B9AC396C}"/>
              </a:ext>
            </a:extLst>
          </p:cNvPr>
          <p:cNvSpPr>
            <a:spLocks noChangeArrowheads="1"/>
          </p:cNvSpPr>
          <p:nvPr/>
        </p:nvSpPr>
        <p:spPr bwMode="auto">
          <a:xfrm>
            <a:off x="5019675" y="29479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E1</a:t>
            </a:r>
          </a:p>
        </p:txBody>
      </p:sp>
      <p:sp>
        <p:nvSpPr>
          <p:cNvPr id="343071" name="Freeform 31">
            <a:extLst>
              <a:ext uri="{FF2B5EF4-FFF2-40B4-BE49-F238E27FC236}">
                <a16:creationId xmlns:a16="http://schemas.microsoft.com/office/drawing/2014/main" id="{1D8E0040-8E3C-46AA-8AC5-BA08C07A4BB4}"/>
              </a:ext>
            </a:extLst>
          </p:cNvPr>
          <p:cNvSpPr>
            <a:spLocks/>
          </p:cNvSpPr>
          <p:nvPr/>
        </p:nvSpPr>
        <p:spPr bwMode="auto">
          <a:xfrm>
            <a:off x="4411663" y="2222500"/>
            <a:ext cx="158750" cy="1173163"/>
          </a:xfrm>
          <a:custGeom>
            <a:avLst/>
            <a:gdLst>
              <a:gd name="T0" fmla="*/ 0 w 89"/>
              <a:gd name="T1" fmla="*/ 656 h 657"/>
              <a:gd name="T2" fmla="*/ 0 w 89"/>
              <a:gd name="T3" fmla="*/ 288 h 657"/>
              <a:gd name="T4" fmla="*/ 88 w 89"/>
              <a:gd name="T5" fmla="*/ 328 h 657"/>
              <a:gd name="T6" fmla="*/ 88 w 89"/>
              <a:gd name="T7" fmla="*/ 0 h 657"/>
            </a:gdLst>
            <a:ahLst/>
            <a:cxnLst>
              <a:cxn ang="0">
                <a:pos x="T0" y="T1"/>
              </a:cxn>
              <a:cxn ang="0">
                <a:pos x="T2" y="T3"/>
              </a:cxn>
              <a:cxn ang="0">
                <a:pos x="T4" y="T5"/>
              </a:cxn>
              <a:cxn ang="0">
                <a:pos x="T6" y="T7"/>
              </a:cxn>
            </a:cxnLst>
            <a:rect l="0" t="0" r="r" b="b"/>
            <a:pathLst>
              <a:path w="89" h="657">
                <a:moveTo>
                  <a:pt x="0" y="656"/>
                </a:moveTo>
                <a:lnTo>
                  <a:pt x="0" y="288"/>
                </a:lnTo>
                <a:lnTo>
                  <a:pt x="88" y="328"/>
                </a:lnTo>
                <a:lnTo>
                  <a:pt x="88" y="0"/>
                </a:lnTo>
              </a:path>
            </a:pathLst>
          </a:custGeom>
          <a:noFill/>
          <a:ln w="508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43072" name="Line 32">
            <a:extLst>
              <a:ext uri="{FF2B5EF4-FFF2-40B4-BE49-F238E27FC236}">
                <a16:creationId xmlns:a16="http://schemas.microsoft.com/office/drawing/2014/main" id="{1753DC8A-429E-40EB-9F12-E086A61BE1B2}"/>
              </a:ext>
            </a:extLst>
          </p:cNvPr>
          <p:cNvSpPr>
            <a:spLocks noChangeShapeType="1"/>
          </p:cNvSpPr>
          <p:nvPr/>
        </p:nvSpPr>
        <p:spPr bwMode="auto">
          <a:xfrm>
            <a:off x="5907088" y="3454400"/>
            <a:ext cx="557212"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3073" name="Line 33">
            <a:extLst>
              <a:ext uri="{FF2B5EF4-FFF2-40B4-BE49-F238E27FC236}">
                <a16:creationId xmlns:a16="http://schemas.microsoft.com/office/drawing/2014/main" id="{37767402-BBC8-4136-A5B3-A70B745DB8A8}"/>
              </a:ext>
            </a:extLst>
          </p:cNvPr>
          <p:cNvSpPr>
            <a:spLocks noChangeShapeType="1"/>
          </p:cNvSpPr>
          <p:nvPr/>
        </p:nvSpPr>
        <p:spPr bwMode="auto">
          <a:xfrm>
            <a:off x="2678113" y="3525838"/>
            <a:ext cx="40005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3074" name="Line 34">
            <a:extLst>
              <a:ext uri="{FF2B5EF4-FFF2-40B4-BE49-F238E27FC236}">
                <a16:creationId xmlns:a16="http://schemas.microsoft.com/office/drawing/2014/main" id="{18045DD6-4FEA-4871-A9FC-22D248DDB496}"/>
              </a:ext>
            </a:extLst>
          </p:cNvPr>
          <p:cNvSpPr>
            <a:spLocks noChangeShapeType="1"/>
          </p:cNvSpPr>
          <p:nvPr/>
        </p:nvSpPr>
        <p:spPr bwMode="auto">
          <a:xfrm>
            <a:off x="3092450" y="3340100"/>
            <a:ext cx="2814638"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3075" name="Line 35">
            <a:extLst>
              <a:ext uri="{FF2B5EF4-FFF2-40B4-BE49-F238E27FC236}">
                <a16:creationId xmlns:a16="http://schemas.microsoft.com/office/drawing/2014/main" id="{F00495A9-BB31-4D98-BFA5-6D9FB43B27C7}"/>
              </a:ext>
            </a:extLst>
          </p:cNvPr>
          <p:cNvSpPr>
            <a:spLocks noChangeShapeType="1"/>
          </p:cNvSpPr>
          <p:nvPr/>
        </p:nvSpPr>
        <p:spPr bwMode="auto">
          <a:xfrm>
            <a:off x="3078163" y="2332038"/>
            <a:ext cx="0" cy="147955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3076" name="Line 36">
            <a:extLst>
              <a:ext uri="{FF2B5EF4-FFF2-40B4-BE49-F238E27FC236}">
                <a16:creationId xmlns:a16="http://schemas.microsoft.com/office/drawing/2014/main" id="{1B213E5A-7710-4468-98A0-C803D6DEFE83}"/>
              </a:ext>
            </a:extLst>
          </p:cNvPr>
          <p:cNvSpPr>
            <a:spLocks noChangeShapeType="1"/>
          </p:cNvSpPr>
          <p:nvPr/>
        </p:nvSpPr>
        <p:spPr bwMode="auto">
          <a:xfrm>
            <a:off x="5907088" y="2425700"/>
            <a:ext cx="0" cy="1300163"/>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343077" name="Picture 37">
            <a:extLst>
              <a:ext uri="{FF2B5EF4-FFF2-40B4-BE49-F238E27FC236}">
                <a16:creationId xmlns:a16="http://schemas.microsoft.com/office/drawing/2014/main" id="{51B2AFFD-DA5F-46E2-B831-A33D5270AC4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338" y="3071813"/>
            <a:ext cx="9286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3079" name="Picture 39">
            <a:extLst>
              <a:ext uri="{FF2B5EF4-FFF2-40B4-BE49-F238E27FC236}">
                <a16:creationId xmlns:a16="http://schemas.microsoft.com/office/drawing/2014/main" id="{08EED0A6-7E7C-48E2-A1D0-02091CB7340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9188" y="1739900"/>
            <a:ext cx="1800225" cy="847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3080" name="Rectangle 40">
            <a:extLst>
              <a:ext uri="{FF2B5EF4-FFF2-40B4-BE49-F238E27FC236}">
                <a16:creationId xmlns:a16="http://schemas.microsoft.com/office/drawing/2014/main" id="{A4AFDFE1-C463-433F-8A7D-34FC2D5DB4B2}"/>
              </a:ext>
            </a:extLst>
          </p:cNvPr>
          <p:cNvSpPr>
            <a:spLocks noChangeArrowheads="1"/>
          </p:cNvSpPr>
          <p:nvPr/>
        </p:nvSpPr>
        <p:spPr bwMode="auto">
          <a:xfrm>
            <a:off x="3794125" y="1857375"/>
            <a:ext cx="17573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Non-</a:t>
            </a:r>
          </a:p>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172.16.0.0</a:t>
            </a:r>
          </a:p>
        </p:txBody>
      </p:sp>
      <p:pic>
        <p:nvPicPr>
          <p:cNvPr id="343081" name="Picture 41">
            <a:extLst>
              <a:ext uri="{FF2B5EF4-FFF2-40B4-BE49-F238E27FC236}">
                <a16:creationId xmlns:a16="http://schemas.microsoft.com/office/drawing/2014/main" id="{04C9869B-6458-46C3-822D-9E3979B3144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5400" y="3111500"/>
            <a:ext cx="373063"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3082" name="Picture 42">
            <a:extLst>
              <a:ext uri="{FF2B5EF4-FFF2-40B4-BE49-F238E27FC236}">
                <a16:creationId xmlns:a16="http://schemas.microsoft.com/office/drawing/2014/main" id="{ACE39D7A-19A4-4B45-AAF0-F8A5C4F808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5638" y="3062288"/>
            <a:ext cx="7762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3083" name="Rectangle 43">
            <a:extLst>
              <a:ext uri="{FF2B5EF4-FFF2-40B4-BE49-F238E27FC236}">
                <a16:creationId xmlns:a16="http://schemas.microsoft.com/office/drawing/2014/main" id="{D9B27AC2-6B7B-42C2-9710-C154B699295B}"/>
              </a:ext>
            </a:extLst>
          </p:cNvPr>
          <p:cNvSpPr>
            <a:spLocks noChangeArrowheads="1"/>
          </p:cNvSpPr>
          <p:nvPr/>
        </p:nvSpPr>
        <p:spPr bwMode="auto">
          <a:xfrm>
            <a:off x="641350" y="5897563"/>
            <a:ext cx="8224838"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153" tIns="41076" rIns="82153" bIns="41076" anchor="ctr" anchorCtr="1"/>
          <a:lstStyle>
            <a:lvl1pPr defTabSz="915988">
              <a:lnSpc>
                <a:spcPct val="95000"/>
              </a:lnSpc>
              <a:spcBef>
                <a:spcPct val="30000"/>
              </a:spcBef>
              <a:buClr>
                <a:schemeClr val="accent2"/>
              </a:buClr>
              <a:buSzPct val="100000"/>
              <a:buFont typeface="Helvetica" panose="020B0604020202020204" pitchFamily="34" charset="0"/>
              <a:defRPr sz="32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9pPr>
          </a:lstStyle>
          <a:p>
            <a:pPr lvl="1">
              <a:buFontTx/>
              <a:buNone/>
            </a:pPr>
            <a:r>
              <a:rPr lang="en-US" altLang="zh-CN" sz="2600">
                <a:ea typeface="宋体" panose="02010600030101010101" pitchFamily="2" charset="-122"/>
              </a:rPr>
              <a:t>Deny a specific host</a:t>
            </a:r>
          </a:p>
        </p:txBody>
      </p:sp>
      <p:sp>
        <p:nvSpPr>
          <p:cNvPr id="343084" name="Rectangle 44">
            <a:extLst>
              <a:ext uri="{FF2B5EF4-FFF2-40B4-BE49-F238E27FC236}">
                <a16:creationId xmlns:a16="http://schemas.microsoft.com/office/drawing/2014/main" id="{B88A5D9F-4674-40AD-A9FD-7084F0A03C81}"/>
              </a:ext>
            </a:extLst>
          </p:cNvPr>
          <p:cNvSpPr>
            <a:spLocks noChangeArrowheads="1"/>
          </p:cNvSpPr>
          <p:nvPr/>
        </p:nvSpPr>
        <p:spPr bwMode="auto">
          <a:xfrm>
            <a:off x="3009900" y="3979863"/>
            <a:ext cx="5797550" cy="1639887"/>
          </a:xfrm>
          <a:prstGeom prst="rect">
            <a:avLst/>
          </a:prstGeom>
          <a:solidFill>
            <a:schemeClr val="folHlink"/>
          </a:solidFill>
          <a:ln w="12700">
            <a:solidFill>
              <a:srgbClr val="000000"/>
            </a:solidFill>
            <a:miter lim="800000"/>
            <a:headEnd/>
            <a:tailEnd/>
          </a:ln>
          <a:effectLst>
            <a:outerShdw dist="71842" dir="2700000" algn="ctr" rotWithShape="0">
              <a:srgbClr val="000000"/>
            </a:outerShdw>
          </a:effectLst>
        </p:spPr>
        <p:txBody>
          <a:bodyPr wrap="none" lIns="21431" tIns="30362" rIns="21431" bIns="30362"/>
          <a:lstStyle/>
          <a:p>
            <a:endParaRPr lang="zh-CN" altLang="en-US"/>
          </a:p>
        </p:txBody>
      </p:sp>
      <p:sp>
        <p:nvSpPr>
          <p:cNvPr id="343085" name="Rectangle 45">
            <a:extLst>
              <a:ext uri="{FF2B5EF4-FFF2-40B4-BE49-F238E27FC236}">
                <a16:creationId xmlns:a16="http://schemas.microsoft.com/office/drawing/2014/main" id="{84AB1DBC-C491-465E-B204-682938A2631E}"/>
              </a:ext>
            </a:extLst>
          </p:cNvPr>
          <p:cNvSpPr>
            <a:spLocks noChangeArrowheads="1"/>
          </p:cNvSpPr>
          <p:nvPr/>
        </p:nvSpPr>
        <p:spPr bwMode="auto">
          <a:xfrm>
            <a:off x="3122613" y="4021138"/>
            <a:ext cx="36957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ct val="85000"/>
              </a:lnSpc>
            </a:pPr>
            <a:r>
              <a:rPr lang="en-US" altLang="zh-CN" sz="1600" b="1">
                <a:latin typeface="Helvetica" panose="020B0604020202020204" pitchFamily="34" charset="0"/>
                <a:ea typeface="宋体" panose="02010600030101010101" pitchFamily="2" charset="-122"/>
              </a:rPr>
              <a:t>access-list 1 deny 172.16.4.13 0.0.0.0  </a:t>
            </a:r>
          </a:p>
          <a:p>
            <a:pPr>
              <a:lnSpc>
                <a:spcPct val="85000"/>
              </a:lnSpc>
            </a:pPr>
            <a:r>
              <a:rPr lang="en-US" altLang="zh-CN" sz="1600" b="1">
                <a:latin typeface="Helvetica" panose="020B0604020202020204" pitchFamily="34" charset="0"/>
                <a:ea typeface="宋体" panose="02010600030101010101" pitchFamily="2" charset="-122"/>
              </a:rPr>
              <a:t>access-list 1 permit 0.0.0.0  </a:t>
            </a:r>
            <a:r>
              <a:rPr lang="en-US" altLang="zh-CN" sz="1600" b="1">
                <a:solidFill>
                  <a:schemeClr val="tx2"/>
                </a:solidFill>
                <a:latin typeface="Helvetica" panose="020B0604020202020204" pitchFamily="34" charset="0"/>
                <a:ea typeface="宋体" panose="02010600030101010101" pitchFamily="2" charset="-122"/>
              </a:rPr>
              <a:t>255.255.255.255</a:t>
            </a:r>
          </a:p>
          <a:p>
            <a:pPr>
              <a:lnSpc>
                <a:spcPct val="85000"/>
              </a:lnSpc>
            </a:pPr>
            <a:r>
              <a:rPr lang="en-US" altLang="zh-CN" sz="1600" b="1">
                <a:solidFill>
                  <a:srgbClr val="4D00FF"/>
                </a:solidFill>
                <a:latin typeface="Helvetica" panose="020B0604020202020204" pitchFamily="34" charset="0"/>
                <a:ea typeface="宋体" panose="02010600030101010101" pitchFamily="2" charset="-122"/>
              </a:rPr>
              <a:t>(implicit deny all)</a:t>
            </a:r>
          </a:p>
          <a:p>
            <a:pPr>
              <a:lnSpc>
                <a:spcPct val="85000"/>
              </a:lnSpc>
            </a:pPr>
            <a:r>
              <a:rPr lang="en-US" altLang="zh-CN" sz="1600" b="1">
                <a:solidFill>
                  <a:srgbClr val="4D00FF"/>
                </a:solidFill>
                <a:latin typeface="Helvetica" panose="020B0604020202020204" pitchFamily="34" charset="0"/>
                <a:ea typeface="宋体" panose="02010600030101010101" pitchFamily="2" charset="-122"/>
              </a:rPr>
              <a:t>(access-list 1 deny 0.0.0.0   255.255.255.255)</a:t>
            </a:r>
            <a:endParaRPr lang="en-US" altLang="zh-CN" sz="1600" b="1">
              <a:solidFill>
                <a:srgbClr val="AA0008"/>
              </a:solidFill>
              <a:latin typeface="Helvetica" panose="020B0604020202020204" pitchFamily="34" charset="0"/>
              <a:ea typeface="宋体" panose="02010600030101010101" pitchFamily="2" charset="-122"/>
            </a:endParaRPr>
          </a:p>
          <a:p>
            <a:pPr>
              <a:lnSpc>
                <a:spcPct val="85000"/>
              </a:lnSpc>
            </a:pPr>
            <a:endParaRPr lang="zh-CN" altLang="en-US" sz="1600" b="1">
              <a:solidFill>
                <a:srgbClr val="000000"/>
              </a:solidFill>
              <a:latin typeface="Helvetica" panose="020B0604020202020204" pitchFamily="34" charset="0"/>
              <a:ea typeface="宋体" panose="02010600030101010101"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2" name="Rectangle 4">
            <a:extLst>
              <a:ext uri="{FF2B5EF4-FFF2-40B4-BE49-F238E27FC236}">
                <a16:creationId xmlns:a16="http://schemas.microsoft.com/office/drawing/2014/main" id="{500C4D59-8196-4EE1-B8FE-C38072DEFBE7}"/>
              </a:ext>
            </a:extLst>
          </p:cNvPr>
          <p:cNvSpPr>
            <a:spLocks noChangeArrowheads="1"/>
          </p:cNvSpPr>
          <p:nvPr/>
        </p:nvSpPr>
        <p:spPr bwMode="auto">
          <a:xfrm>
            <a:off x="3009900" y="3979863"/>
            <a:ext cx="5797550" cy="1639887"/>
          </a:xfrm>
          <a:prstGeom prst="rect">
            <a:avLst/>
          </a:prstGeom>
          <a:solidFill>
            <a:schemeClr val="folHlink"/>
          </a:solidFill>
          <a:ln w="12700">
            <a:solidFill>
              <a:srgbClr val="000000"/>
            </a:solidFill>
            <a:miter lim="800000"/>
            <a:headEnd/>
            <a:tailEnd/>
          </a:ln>
          <a:effectLst>
            <a:outerShdw dist="71842" dir="2700000" algn="ctr" rotWithShape="0">
              <a:srgbClr val="000000"/>
            </a:outerShdw>
          </a:effectLst>
        </p:spPr>
        <p:txBody>
          <a:bodyPr wrap="none" lIns="21431" tIns="30362" rIns="21431" bIns="30362"/>
          <a:lstStyle/>
          <a:p>
            <a:endParaRPr lang="zh-CN" altLang="en-US"/>
          </a:p>
        </p:txBody>
      </p:sp>
      <p:sp>
        <p:nvSpPr>
          <p:cNvPr id="345093" name="Rectangle 5">
            <a:extLst>
              <a:ext uri="{FF2B5EF4-FFF2-40B4-BE49-F238E27FC236}">
                <a16:creationId xmlns:a16="http://schemas.microsoft.com/office/drawing/2014/main" id="{C0DDDFB8-F11C-4738-B0ED-1AE7C50EE397}"/>
              </a:ext>
            </a:extLst>
          </p:cNvPr>
          <p:cNvSpPr>
            <a:spLocks noChangeArrowheads="1"/>
          </p:cNvSpPr>
          <p:nvPr/>
        </p:nvSpPr>
        <p:spPr bwMode="auto">
          <a:xfrm>
            <a:off x="3122613" y="4021138"/>
            <a:ext cx="369570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ct val="85000"/>
              </a:lnSpc>
            </a:pPr>
            <a:r>
              <a:rPr lang="en-US" altLang="zh-CN" sz="1600" b="1">
                <a:latin typeface="Helvetica" panose="020B0604020202020204" pitchFamily="34" charset="0"/>
                <a:ea typeface="宋体" panose="02010600030101010101" pitchFamily="2" charset="-122"/>
              </a:rPr>
              <a:t>access-list 1 deny 172.16.4.13 0.0.0.0  </a:t>
            </a:r>
          </a:p>
          <a:p>
            <a:pPr>
              <a:lnSpc>
                <a:spcPct val="85000"/>
              </a:lnSpc>
            </a:pPr>
            <a:r>
              <a:rPr lang="en-US" altLang="zh-CN" sz="1600" b="1">
                <a:latin typeface="Helvetica" panose="020B0604020202020204" pitchFamily="34" charset="0"/>
                <a:ea typeface="宋体" panose="02010600030101010101" pitchFamily="2" charset="-122"/>
              </a:rPr>
              <a:t>access-list 1 permit 0.0.0.0  </a:t>
            </a:r>
            <a:r>
              <a:rPr lang="en-US" altLang="zh-CN" sz="1600" b="1">
                <a:solidFill>
                  <a:schemeClr val="tx2"/>
                </a:solidFill>
                <a:latin typeface="Helvetica" panose="020B0604020202020204" pitchFamily="34" charset="0"/>
                <a:ea typeface="宋体" panose="02010600030101010101" pitchFamily="2" charset="-122"/>
              </a:rPr>
              <a:t>255.255.255.255</a:t>
            </a:r>
          </a:p>
          <a:p>
            <a:pPr>
              <a:lnSpc>
                <a:spcPct val="85000"/>
              </a:lnSpc>
            </a:pPr>
            <a:r>
              <a:rPr lang="en-US" altLang="zh-CN" sz="1600" b="1">
                <a:solidFill>
                  <a:srgbClr val="4D00FF"/>
                </a:solidFill>
                <a:latin typeface="Helvetica" panose="020B0604020202020204" pitchFamily="34" charset="0"/>
                <a:ea typeface="宋体" panose="02010600030101010101" pitchFamily="2" charset="-122"/>
              </a:rPr>
              <a:t>(implicit deny all)</a:t>
            </a:r>
          </a:p>
          <a:p>
            <a:pPr>
              <a:lnSpc>
                <a:spcPct val="85000"/>
              </a:lnSpc>
            </a:pPr>
            <a:r>
              <a:rPr lang="en-US" altLang="zh-CN" sz="1600" b="1">
                <a:solidFill>
                  <a:srgbClr val="4D00FF"/>
                </a:solidFill>
                <a:latin typeface="Helvetica" panose="020B0604020202020204" pitchFamily="34" charset="0"/>
                <a:ea typeface="宋体" panose="02010600030101010101" pitchFamily="2" charset="-122"/>
              </a:rPr>
              <a:t>(access-list 1 deny 0.0.0.0   255.255.255.255)</a:t>
            </a:r>
            <a:endParaRPr lang="en-US" altLang="zh-CN" sz="1600" b="1">
              <a:solidFill>
                <a:srgbClr val="AA0008"/>
              </a:solidFill>
              <a:latin typeface="Helvetica" panose="020B0604020202020204" pitchFamily="34" charset="0"/>
              <a:ea typeface="宋体" panose="02010600030101010101" pitchFamily="2" charset="-122"/>
            </a:endParaRPr>
          </a:p>
          <a:p>
            <a:pPr>
              <a:lnSpc>
                <a:spcPct val="85000"/>
              </a:lnSpc>
            </a:pPr>
            <a:endParaRPr lang="en-US" altLang="zh-CN" sz="1600" b="1">
              <a:solidFill>
                <a:srgbClr val="000000"/>
              </a:solidFill>
              <a:latin typeface="Helvetica" panose="020B0604020202020204" pitchFamily="34" charset="0"/>
              <a:ea typeface="宋体" panose="02010600030101010101" pitchFamily="2" charset="-122"/>
            </a:endParaRPr>
          </a:p>
          <a:p>
            <a:pPr>
              <a:lnSpc>
                <a:spcPct val="85000"/>
              </a:lnSpc>
            </a:pPr>
            <a:r>
              <a:rPr lang="en-US" altLang="zh-CN" sz="1600" b="1">
                <a:solidFill>
                  <a:srgbClr val="000000"/>
                </a:solidFill>
                <a:latin typeface="Helvetica" panose="020B0604020202020204" pitchFamily="34" charset="0"/>
                <a:ea typeface="宋体" panose="02010600030101010101" pitchFamily="2" charset="-122"/>
              </a:rPr>
              <a:t>interface ethernet 0</a:t>
            </a:r>
          </a:p>
          <a:p>
            <a:pPr>
              <a:lnSpc>
                <a:spcPct val="85000"/>
              </a:lnSpc>
            </a:pPr>
            <a:r>
              <a:rPr lang="en-US" altLang="zh-CN" sz="1600" b="1">
                <a:solidFill>
                  <a:srgbClr val="000000"/>
                </a:solidFill>
                <a:latin typeface="Helvetica" panose="020B0604020202020204" pitchFamily="34" charset="0"/>
                <a:ea typeface="宋体" panose="02010600030101010101" pitchFamily="2" charset="-122"/>
              </a:rPr>
              <a:t>ip access-group 1 out</a:t>
            </a:r>
          </a:p>
        </p:txBody>
      </p:sp>
      <p:sp>
        <p:nvSpPr>
          <p:cNvPr id="345112" name="Rectangle 24">
            <a:extLst>
              <a:ext uri="{FF2B5EF4-FFF2-40B4-BE49-F238E27FC236}">
                <a16:creationId xmlns:a16="http://schemas.microsoft.com/office/drawing/2014/main" id="{108485D8-89FE-40CF-88FD-4B1380905FF7}"/>
              </a:ext>
            </a:extLst>
          </p:cNvPr>
          <p:cNvSpPr>
            <a:spLocks noGrp="1" noChangeArrowheads="1"/>
          </p:cNvSpPr>
          <p:nvPr>
            <p:ph type="title"/>
          </p:nvPr>
        </p:nvSpPr>
        <p:spPr>
          <a:xfrm>
            <a:off x="344488" y="236538"/>
            <a:ext cx="8467725" cy="1143000"/>
          </a:xfrm>
        </p:spPr>
        <p:txBody>
          <a:bodyPr/>
          <a:lstStyle/>
          <a:p>
            <a:r>
              <a:rPr lang="zh-CN" altLang="en-US">
                <a:ea typeface="宋体" panose="02010600030101010101" pitchFamily="2" charset="-122"/>
              </a:rPr>
              <a:t>标准访问列表举例 2</a:t>
            </a:r>
            <a:endParaRPr lang="en-US" altLang="zh-CN">
              <a:ea typeface="宋体" panose="02010600030101010101" pitchFamily="2" charset="-122"/>
            </a:endParaRPr>
          </a:p>
        </p:txBody>
      </p:sp>
      <p:sp>
        <p:nvSpPr>
          <p:cNvPr id="345113" name="Rectangle 25">
            <a:extLst>
              <a:ext uri="{FF2B5EF4-FFF2-40B4-BE49-F238E27FC236}">
                <a16:creationId xmlns:a16="http://schemas.microsoft.com/office/drawing/2014/main" id="{538D71E8-D44A-4866-B22C-AEFDDB2D2C6D}"/>
              </a:ext>
            </a:extLst>
          </p:cNvPr>
          <p:cNvSpPr>
            <a:spLocks noChangeArrowheads="1"/>
          </p:cNvSpPr>
          <p:nvPr/>
        </p:nvSpPr>
        <p:spPr bwMode="auto">
          <a:xfrm>
            <a:off x="2008188" y="1990725"/>
            <a:ext cx="1614487"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172.16.3.0</a:t>
            </a:r>
          </a:p>
        </p:txBody>
      </p:sp>
      <p:sp>
        <p:nvSpPr>
          <p:cNvPr id="345114" name="Rectangle 26">
            <a:extLst>
              <a:ext uri="{FF2B5EF4-FFF2-40B4-BE49-F238E27FC236}">
                <a16:creationId xmlns:a16="http://schemas.microsoft.com/office/drawing/2014/main" id="{6103CF96-DB2D-4D4D-A064-4C8CD8E5EF94}"/>
              </a:ext>
            </a:extLst>
          </p:cNvPr>
          <p:cNvSpPr>
            <a:spLocks noChangeArrowheads="1"/>
          </p:cNvSpPr>
          <p:nvPr/>
        </p:nvSpPr>
        <p:spPr bwMode="auto">
          <a:xfrm>
            <a:off x="5327650" y="2065338"/>
            <a:ext cx="17716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172.16.4.0</a:t>
            </a:r>
          </a:p>
        </p:txBody>
      </p:sp>
      <p:sp>
        <p:nvSpPr>
          <p:cNvPr id="345115" name="Rectangle 27">
            <a:extLst>
              <a:ext uri="{FF2B5EF4-FFF2-40B4-BE49-F238E27FC236}">
                <a16:creationId xmlns:a16="http://schemas.microsoft.com/office/drawing/2014/main" id="{4188332F-025A-4500-B885-B7B6CAF8114C}"/>
              </a:ext>
            </a:extLst>
          </p:cNvPr>
          <p:cNvSpPr>
            <a:spLocks noChangeArrowheads="1"/>
          </p:cNvSpPr>
          <p:nvPr/>
        </p:nvSpPr>
        <p:spPr bwMode="auto">
          <a:xfrm>
            <a:off x="5870575" y="2800350"/>
            <a:ext cx="19573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chemeClr val="accent2"/>
                </a:solidFill>
                <a:latin typeface="Helvetica" panose="020B0604020202020204" pitchFamily="34" charset="0"/>
                <a:ea typeface="宋体" panose="02010600030101010101" pitchFamily="2" charset="-122"/>
              </a:rPr>
              <a:t>172.16.4.13</a:t>
            </a:r>
          </a:p>
        </p:txBody>
      </p:sp>
      <p:sp>
        <p:nvSpPr>
          <p:cNvPr id="345116" name="Rectangle 28">
            <a:extLst>
              <a:ext uri="{FF2B5EF4-FFF2-40B4-BE49-F238E27FC236}">
                <a16:creationId xmlns:a16="http://schemas.microsoft.com/office/drawing/2014/main" id="{5C2D914A-0466-4AAE-807C-A4ED63965964}"/>
              </a:ext>
            </a:extLst>
          </p:cNvPr>
          <p:cNvSpPr>
            <a:spLocks noChangeArrowheads="1"/>
          </p:cNvSpPr>
          <p:nvPr/>
        </p:nvSpPr>
        <p:spPr bwMode="auto">
          <a:xfrm>
            <a:off x="3390900" y="2943225"/>
            <a:ext cx="5857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E0</a:t>
            </a:r>
          </a:p>
        </p:txBody>
      </p:sp>
      <p:sp>
        <p:nvSpPr>
          <p:cNvPr id="345117" name="Rectangle 29">
            <a:extLst>
              <a:ext uri="{FF2B5EF4-FFF2-40B4-BE49-F238E27FC236}">
                <a16:creationId xmlns:a16="http://schemas.microsoft.com/office/drawing/2014/main" id="{AFF7A76C-D85A-4F34-823D-ECB924C92E69}"/>
              </a:ext>
            </a:extLst>
          </p:cNvPr>
          <p:cNvSpPr>
            <a:spLocks noChangeArrowheads="1"/>
          </p:cNvSpPr>
          <p:nvPr/>
        </p:nvSpPr>
        <p:spPr bwMode="auto">
          <a:xfrm>
            <a:off x="4648200" y="26431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S0</a:t>
            </a:r>
          </a:p>
        </p:txBody>
      </p:sp>
      <p:sp>
        <p:nvSpPr>
          <p:cNvPr id="345118" name="Rectangle 30">
            <a:extLst>
              <a:ext uri="{FF2B5EF4-FFF2-40B4-BE49-F238E27FC236}">
                <a16:creationId xmlns:a16="http://schemas.microsoft.com/office/drawing/2014/main" id="{CE556BE9-1FE4-490C-B12E-8D96E5D7D879}"/>
              </a:ext>
            </a:extLst>
          </p:cNvPr>
          <p:cNvSpPr>
            <a:spLocks noChangeArrowheads="1"/>
          </p:cNvSpPr>
          <p:nvPr/>
        </p:nvSpPr>
        <p:spPr bwMode="auto">
          <a:xfrm>
            <a:off x="5019675" y="29479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E1</a:t>
            </a:r>
          </a:p>
        </p:txBody>
      </p:sp>
      <p:sp>
        <p:nvSpPr>
          <p:cNvPr id="345119" name="Freeform 31">
            <a:extLst>
              <a:ext uri="{FF2B5EF4-FFF2-40B4-BE49-F238E27FC236}">
                <a16:creationId xmlns:a16="http://schemas.microsoft.com/office/drawing/2014/main" id="{A07D4DDD-3376-43EB-8AE7-FEE640558CEC}"/>
              </a:ext>
            </a:extLst>
          </p:cNvPr>
          <p:cNvSpPr>
            <a:spLocks/>
          </p:cNvSpPr>
          <p:nvPr/>
        </p:nvSpPr>
        <p:spPr bwMode="auto">
          <a:xfrm>
            <a:off x="4411663" y="2222500"/>
            <a:ext cx="158750" cy="1173163"/>
          </a:xfrm>
          <a:custGeom>
            <a:avLst/>
            <a:gdLst>
              <a:gd name="T0" fmla="*/ 0 w 89"/>
              <a:gd name="T1" fmla="*/ 656 h 657"/>
              <a:gd name="T2" fmla="*/ 0 w 89"/>
              <a:gd name="T3" fmla="*/ 288 h 657"/>
              <a:gd name="T4" fmla="*/ 88 w 89"/>
              <a:gd name="T5" fmla="*/ 328 h 657"/>
              <a:gd name="T6" fmla="*/ 88 w 89"/>
              <a:gd name="T7" fmla="*/ 0 h 657"/>
            </a:gdLst>
            <a:ahLst/>
            <a:cxnLst>
              <a:cxn ang="0">
                <a:pos x="T0" y="T1"/>
              </a:cxn>
              <a:cxn ang="0">
                <a:pos x="T2" y="T3"/>
              </a:cxn>
              <a:cxn ang="0">
                <a:pos x="T4" y="T5"/>
              </a:cxn>
              <a:cxn ang="0">
                <a:pos x="T6" y="T7"/>
              </a:cxn>
            </a:cxnLst>
            <a:rect l="0" t="0" r="r" b="b"/>
            <a:pathLst>
              <a:path w="89" h="657">
                <a:moveTo>
                  <a:pt x="0" y="656"/>
                </a:moveTo>
                <a:lnTo>
                  <a:pt x="0" y="288"/>
                </a:lnTo>
                <a:lnTo>
                  <a:pt x="88" y="328"/>
                </a:lnTo>
                <a:lnTo>
                  <a:pt x="88" y="0"/>
                </a:lnTo>
              </a:path>
            </a:pathLst>
          </a:custGeom>
          <a:noFill/>
          <a:ln w="508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45120" name="Line 32">
            <a:extLst>
              <a:ext uri="{FF2B5EF4-FFF2-40B4-BE49-F238E27FC236}">
                <a16:creationId xmlns:a16="http://schemas.microsoft.com/office/drawing/2014/main" id="{D198FF2E-05DE-40A6-A6D8-DE0C3F2981FD}"/>
              </a:ext>
            </a:extLst>
          </p:cNvPr>
          <p:cNvSpPr>
            <a:spLocks noChangeShapeType="1"/>
          </p:cNvSpPr>
          <p:nvPr/>
        </p:nvSpPr>
        <p:spPr bwMode="auto">
          <a:xfrm>
            <a:off x="5907088" y="3454400"/>
            <a:ext cx="557212"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5121" name="Line 33">
            <a:extLst>
              <a:ext uri="{FF2B5EF4-FFF2-40B4-BE49-F238E27FC236}">
                <a16:creationId xmlns:a16="http://schemas.microsoft.com/office/drawing/2014/main" id="{2F95A13B-E4C0-4F50-B804-F21CA28622D0}"/>
              </a:ext>
            </a:extLst>
          </p:cNvPr>
          <p:cNvSpPr>
            <a:spLocks noChangeShapeType="1"/>
          </p:cNvSpPr>
          <p:nvPr/>
        </p:nvSpPr>
        <p:spPr bwMode="auto">
          <a:xfrm>
            <a:off x="2678113" y="3525838"/>
            <a:ext cx="40005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5122" name="Line 34">
            <a:extLst>
              <a:ext uri="{FF2B5EF4-FFF2-40B4-BE49-F238E27FC236}">
                <a16:creationId xmlns:a16="http://schemas.microsoft.com/office/drawing/2014/main" id="{27961864-E6A2-472F-8639-CF6DED723D01}"/>
              </a:ext>
            </a:extLst>
          </p:cNvPr>
          <p:cNvSpPr>
            <a:spLocks noChangeShapeType="1"/>
          </p:cNvSpPr>
          <p:nvPr/>
        </p:nvSpPr>
        <p:spPr bwMode="auto">
          <a:xfrm>
            <a:off x="3092450" y="3340100"/>
            <a:ext cx="2814638"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5123" name="Line 35">
            <a:extLst>
              <a:ext uri="{FF2B5EF4-FFF2-40B4-BE49-F238E27FC236}">
                <a16:creationId xmlns:a16="http://schemas.microsoft.com/office/drawing/2014/main" id="{9DD05DEA-107C-424C-85BA-45CF96F1C3A9}"/>
              </a:ext>
            </a:extLst>
          </p:cNvPr>
          <p:cNvSpPr>
            <a:spLocks noChangeShapeType="1"/>
          </p:cNvSpPr>
          <p:nvPr/>
        </p:nvSpPr>
        <p:spPr bwMode="auto">
          <a:xfrm>
            <a:off x="3078163" y="2332038"/>
            <a:ext cx="0" cy="147955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5124" name="Line 36">
            <a:extLst>
              <a:ext uri="{FF2B5EF4-FFF2-40B4-BE49-F238E27FC236}">
                <a16:creationId xmlns:a16="http://schemas.microsoft.com/office/drawing/2014/main" id="{7C73A030-60FE-41AB-8965-B8C8DD99CD11}"/>
              </a:ext>
            </a:extLst>
          </p:cNvPr>
          <p:cNvSpPr>
            <a:spLocks noChangeShapeType="1"/>
          </p:cNvSpPr>
          <p:nvPr/>
        </p:nvSpPr>
        <p:spPr bwMode="auto">
          <a:xfrm>
            <a:off x="5907088" y="2425700"/>
            <a:ext cx="0" cy="1300163"/>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345125" name="Picture 37">
            <a:extLst>
              <a:ext uri="{FF2B5EF4-FFF2-40B4-BE49-F238E27FC236}">
                <a16:creationId xmlns:a16="http://schemas.microsoft.com/office/drawing/2014/main" id="{97D6F15F-EA93-4669-8FCD-24ADAB4E2C9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338" y="3071813"/>
            <a:ext cx="9286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5127" name="Picture 39">
            <a:extLst>
              <a:ext uri="{FF2B5EF4-FFF2-40B4-BE49-F238E27FC236}">
                <a16:creationId xmlns:a16="http://schemas.microsoft.com/office/drawing/2014/main" id="{66DD73A2-A2C1-43B1-8BA0-64AC6B76323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9188" y="1739900"/>
            <a:ext cx="1800225" cy="847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5128" name="Rectangle 40">
            <a:extLst>
              <a:ext uri="{FF2B5EF4-FFF2-40B4-BE49-F238E27FC236}">
                <a16:creationId xmlns:a16="http://schemas.microsoft.com/office/drawing/2014/main" id="{9B8A88B7-C59B-4BC2-86A1-C9A24F4786A4}"/>
              </a:ext>
            </a:extLst>
          </p:cNvPr>
          <p:cNvSpPr>
            <a:spLocks noChangeArrowheads="1"/>
          </p:cNvSpPr>
          <p:nvPr/>
        </p:nvSpPr>
        <p:spPr bwMode="auto">
          <a:xfrm>
            <a:off x="3794125" y="1857375"/>
            <a:ext cx="17573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Non-</a:t>
            </a:r>
          </a:p>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172.16.0.0</a:t>
            </a:r>
          </a:p>
        </p:txBody>
      </p:sp>
      <p:pic>
        <p:nvPicPr>
          <p:cNvPr id="345129" name="Picture 41">
            <a:extLst>
              <a:ext uri="{FF2B5EF4-FFF2-40B4-BE49-F238E27FC236}">
                <a16:creationId xmlns:a16="http://schemas.microsoft.com/office/drawing/2014/main" id="{CC931BD1-64A9-4009-AA7D-BD0CDB4FFDB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5400" y="3111500"/>
            <a:ext cx="373063"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5130" name="Picture 42">
            <a:extLst>
              <a:ext uri="{FF2B5EF4-FFF2-40B4-BE49-F238E27FC236}">
                <a16:creationId xmlns:a16="http://schemas.microsoft.com/office/drawing/2014/main" id="{A63B8F33-93C6-4273-997D-8D21882382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5638" y="3062288"/>
            <a:ext cx="7762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5131" name="Line 43">
            <a:extLst>
              <a:ext uri="{FF2B5EF4-FFF2-40B4-BE49-F238E27FC236}">
                <a16:creationId xmlns:a16="http://schemas.microsoft.com/office/drawing/2014/main" id="{746796A2-9638-401E-A2A3-DADBAE1F42A7}"/>
              </a:ext>
            </a:extLst>
          </p:cNvPr>
          <p:cNvSpPr>
            <a:spLocks noChangeShapeType="1"/>
          </p:cNvSpPr>
          <p:nvPr/>
        </p:nvSpPr>
        <p:spPr bwMode="auto">
          <a:xfrm>
            <a:off x="3416300" y="3556000"/>
            <a:ext cx="558800" cy="0"/>
          </a:xfrm>
          <a:prstGeom prst="line">
            <a:avLst/>
          </a:prstGeom>
          <a:noFill/>
          <a:ln w="38100">
            <a:solidFill>
              <a:schemeClr val="accent2"/>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45132" name="Rectangle 44">
            <a:extLst>
              <a:ext uri="{FF2B5EF4-FFF2-40B4-BE49-F238E27FC236}">
                <a16:creationId xmlns:a16="http://schemas.microsoft.com/office/drawing/2014/main" id="{CBA14469-A00C-4AFA-9F17-45DE6C08F296}"/>
              </a:ext>
            </a:extLst>
          </p:cNvPr>
          <p:cNvSpPr>
            <a:spLocks noChangeArrowheads="1"/>
          </p:cNvSpPr>
          <p:nvPr/>
        </p:nvSpPr>
        <p:spPr bwMode="auto">
          <a:xfrm>
            <a:off x="641350" y="5897563"/>
            <a:ext cx="8224838"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153" tIns="41076" rIns="82153" bIns="41076" anchor="ctr" anchorCtr="1"/>
          <a:lstStyle>
            <a:lvl1pPr defTabSz="915988">
              <a:lnSpc>
                <a:spcPct val="95000"/>
              </a:lnSpc>
              <a:spcBef>
                <a:spcPct val="30000"/>
              </a:spcBef>
              <a:buClr>
                <a:schemeClr val="accent2"/>
              </a:buClr>
              <a:buSzPct val="100000"/>
              <a:buFont typeface="Helvetica" panose="020B0604020202020204" pitchFamily="34" charset="0"/>
              <a:defRPr sz="32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9pPr>
          </a:lstStyle>
          <a:p>
            <a:pPr lvl="1">
              <a:buFontTx/>
              <a:buNone/>
            </a:pPr>
            <a:r>
              <a:rPr lang="en-US" altLang="zh-CN" sz="2600">
                <a:ea typeface="宋体" panose="02010600030101010101" pitchFamily="2" charset="-122"/>
              </a:rPr>
              <a:t>Deny a specific host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4" name="Rectangle 6">
            <a:extLst>
              <a:ext uri="{FF2B5EF4-FFF2-40B4-BE49-F238E27FC236}">
                <a16:creationId xmlns:a16="http://schemas.microsoft.com/office/drawing/2014/main" id="{3A988490-F7A8-437D-8E4F-21E4EF83D54F}"/>
              </a:ext>
            </a:extLst>
          </p:cNvPr>
          <p:cNvSpPr>
            <a:spLocks noGrp="1" noChangeArrowheads="1"/>
          </p:cNvSpPr>
          <p:nvPr>
            <p:ph type="body" idx="4294967295"/>
          </p:nvPr>
        </p:nvSpPr>
        <p:spPr>
          <a:xfrm>
            <a:off x="647700" y="5792788"/>
            <a:ext cx="8226425" cy="468312"/>
          </a:xfrm>
          <a:noFill/>
          <a:ln/>
        </p:spPr>
        <p:txBody>
          <a:bodyPr lIns="82153" tIns="41076" rIns="82153" bIns="41076" anchor="ctr" anchorCtr="1"/>
          <a:lstStyle/>
          <a:p>
            <a:pPr lvl="1">
              <a:buFontTx/>
              <a:buNone/>
            </a:pPr>
            <a:r>
              <a:rPr lang="en-US" altLang="zh-CN" sz="2600">
                <a:ea typeface="宋体" panose="02010600030101010101" pitchFamily="2" charset="-122"/>
              </a:rPr>
              <a:t>Deny a specific subnet</a:t>
            </a:r>
          </a:p>
        </p:txBody>
      </p:sp>
      <p:sp>
        <p:nvSpPr>
          <p:cNvPr id="73753" name="Rectangle 25">
            <a:extLst>
              <a:ext uri="{FF2B5EF4-FFF2-40B4-BE49-F238E27FC236}">
                <a16:creationId xmlns:a16="http://schemas.microsoft.com/office/drawing/2014/main" id="{006B5549-C79E-47DC-9FA7-84DB129FE481}"/>
              </a:ext>
            </a:extLst>
          </p:cNvPr>
          <p:cNvSpPr>
            <a:spLocks noGrp="1" noChangeArrowheads="1"/>
          </p:cNvSpPr>
          <p:nvPr>
            <p:ph type="title"/>
          </p:nvPr>
        </p:nvSpPr>
        <p:spPr>
          <a:xfrm>
            <a:off x="776288" y="227013"/>
            <a:ext cx="8367712" cy="1143000"/>
          </a:xfrm>
        </p:spPr>
        <p:txBody>
          <a:bodyPr/>
          <a:lstStyle/>
          <a:p>
            <a:r>
              <a:rPr lang="zh-CN" altLang="en-US">
                <a:ea typeface="宋体" panose="02010600030101010101" pitchFamily="2" charset="-122"/>
              </a:rPr>
              <a:t>标准访问列表举例 3</a:t>
            </a:r>
            <a:endParaRPr lang="en-US" altLang="zh-CN">
              <a:ea typeface="宋体" panose="02010600030101010101" pitchFamily="2" charset="-122"/>
            </a:endParaRPr>
          </a:p>
        </p:txBody>
      </p:sp>
      <p:sp>
        <p:nvSpPr>
          <p:cNvPr id="73754" name="Rectangle 26">
            <a:extLst>
              <a:ext uri="{FF2B5EF4-FFF2-40B4-BE49-F238E27FC236}">
                <a16:creationId xmlns:a16="http://schemas.microsoft.com/office/drawing/2014/main" id="{38F90AD1-A594-49AF-8A36-D5F893632B40}"/>
              </a:ext>
            </a:extLst>
          </p:cNvPr>
          <p:cNvSpPr>
            <a:spLocks noChangeArrowheads="1"/>
          </p:cNvSpPr>
          <p:nvPr/>
        </p:nvSpPr>
        <p:spPr bwMode="auto">
          <a:xfrm>
            <a:off x="2008188" y="1990725"/>
            <a:ext cx="1614487"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172.16.3.0</a:t>
            </a:r>
          </a:p>
        </p:txBody>
      </p:sp>
      <p:sp>
        <p:nvSpPr>
          <p:cNvPr id="73755" name="Rectangle 27">
            <a:extLst>
              <a:ext uri="{FF2B5EF4-FFF2-40B4-BE49-F238E27FC236}">
                <a16:creationId xmlns:a16="http://schemas.microsoft.com/office/drawing/2014/main" id="{2E4EF853-3906-4782-B4E5-C1A54B8DD675}"/>
              </a:ext>
            </a:extLst>
          </p:cNvPr>
          <p:cNvSpPr>
            <a:spLocks noChangeArrowheads="1"/>
          </p:cNvSpPr>
          <p:nvPr/>
        </p:nvSpPr>
        <p:spPr bwMode="auto">
          <a:xfrm>
            <a:off x="5327650" y="2065338"/>
            <a:ext cx="17716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latin typeface="Helvetica" panose="020B0604020202020204" pitchFamily="34" charset="0"/>
                <a:ea typeface="宋体" panose="02010600030101010101" pitchFamily="2" charset="-122"/>
              </a:rPr>
              <a:t>172.16.4.0</a:t>
            </a:r>
          </a:p>
        </p:txBody>
      </p:sp>
      <p:sp>
        <p:nvSpPr>
          <p:cNvPr id="73756" name="Rectangle 28">
            <a:extLst>
              <a:ext uri="{FF2B5EF4-FFF2-40B4-BE49-F238E27FC236}">
                <a16:creationId xmlns:a16="http://schemas.microsoft.com/office/drawing/2014/main" id="{FB1C30A9-A6CA-41B5-980E-77BFA5C1E05A}"/>
              </a:ext>
            </a:extLst>
          </p:cNvPr>
          <p:cNvSpPr>
            <a:spLocks noChangeArrowheads="1"/>
          </p:cNvSpPr>
          <p:nvPr/>
        </p:nvSpPr>
        <p:spPr bwMode="auto">
          <a:xfrm>
            <a:off x="5870575" y="2800350"/>
            <a:ext cx="19573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172.16.4.13</a:t>
            </a:r>
          </a:p>
        </p:txBody>
      </p:sp>
      <p:sp>
        <p:nvSpPr>
          <p:cNvPr id="73757" name="Rectangle 29">
            <a:extLst>
              <a:ext uri="{FF2B5EF4-FFF2-40B4-BE49-F238E27FC236}">
                <a16:creationId xmlns:a16="http://schemas.microsoft.com/office/drawing/2014/main" id="{06439685-FA4A-47F3-BFF9-71A44E424F74}"/>
              </a:ext>
            </a:extLst>
          </p:cNvPr>
          <p:cNvSpPr>
            <a:spLocks noChangeArrowheads="1"/>
          </p:cNvSpPr>
          <p:nvPr/>
        </p:nvSpPr>
        <p:spPr bwMode="auto">
          <a:xfrm>
            <a:off x="3390900" y="2943225"/>
            <a:ext cx="5857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E0</a:t>
            </a:r>
          </a:p>
        </p:txBody>
      </p:sp>
      <p:sp>
        <p:nvSpPr>
          <p:cNvPr id="73758" name="Rectangle 30">
            <a:extLst>
              <a:ext uri="{FF2B5EF4-FFF2-40B4-BE49-F238E27FC236}">
                <a16:creationId xmlns:a16="http://schemas.microsoft.com/office/drawing/2014/main" id="{5D4BF22F-384A-45E6-873D-5ADF0191753F}"/>
              </a:ext>
            </a:extLst>
          </p:cNvPr>
          <p:cNvSpPr>
            <a:spLocks noChangeArrowheads="1"/>
          </p:cNvSpPr>
          <p:nvPr/>
        </p:nvSpPr>
        <p:spPr bwMode="auto">
          <a:xfrm>
            <a:off x="4648200" y="26431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S0</a:t>
            </a:r>
          </a:p>
        </p:txBody>
      </p:sp>
      <p:sp>
        <p:nvSpPr>
          <p:cNvPr id="73759" name="Rectangle 31">
            <a:extLst>
              <a:ext uri="{FF2B5EF4-FFF2-40B4-BE49-F238E27FC236}">
                <a16:creationId xmlns:a16="http://schemas.microsoft.com/office/drawing/2014/main" id="{27983FE5-76E8-40E2-B1C9-1AEC5A928D61}"/>
              </a:ext>
            </a:extLst>
          </p:cNvPr>
          <p:cNvSpPr>
            <a:spLocks noChangeArrowheads="1"/>
          </p:cNvSpPr>
          <p:nvPr/>
        </p:nvSpPr>
        <p:spPr bwMode="auto">
          <a:xfrm>
            <a:off x="5019675" y="29479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E1</a:t>
            </a:r>
          </a:p>
        </p:txBody>
      </p:sp>
      <p:sp>
        <p:nvSpPr>
          <p:cNvPr id="73760" name="Freeform 32">
            <a:extLst>
              <a:ext uri="{FF2B5EF4-FFF2-40B4-BE49-F238E27FC236}">
                <a16:creationId xmlns:a16="http://schemas.microsoft.com/office/drawing/2014/main" id="{5844DC0D-4146-458D-9820-4ED7CE18194A}"/>
              </a:ext>
            </a:extLst>
          </p:cNvPr>
          <p:cNvSpPr>
            <a:spLocks/>
          </p:cNvSpPr>
          <p:nvPr/>
        </p:nvSpPr>
        <p:spPr bwMode="auto">
          <a:xfrm>
            <a:off x="4411663" y="2222500"/>
            <a:ext cx="158750" cy="1173163"/>
          </a:xfrm>
          <a:custGeom>
            <a:avLst/>
            <a:gdLst>
              <a:gd name="T0" fmla="*/ 0 w 89"/>
              <a:gd name="T1" fmla="*/ 656 h 657"/>
              <a:gd name="T2" fmla="*/ 0 w 89"/>
              <a:gd name="T3" fmla="*/ 288 h 657"/>
              <a:gd name="T4" fmla="*/ 88 w 89"/>
              <a:gd name="T5" fmla="*/ 328 h 657"/>
              <a:gd name="T6" fmla="*/ 88 w 89"/>
              <a:gd name="T7" fmla="*/ 0 h 657"/>
            </a:gdLst>
            <a:ahLst/>
            <a:cxnLst>
              <a:cxn ang="0">
                <a:pos x="T0" y="T1"/>
              </a:cxn>
              <a:cxn ang="0">
                <a:pos x="T2" y="T3"/>
              </a:cxn>
              <a:cxn ang="0">
                <a:pos x="T4" y="T5"/>
              </a:cxn>
              <a:cxn ang="0">
                <a:pos x="T6" y="T7"/>
              </a:cxn>
            </a:cxnLst>
            <a:rect l="0" t="0" r="r" b="b"/>
            <a:pathLst>
              <a:path w="89" h="657">
                <a:moveTo>
                  <a:pt x="0" y="656"/>
                </a:moveTo>
                <a:lnTo>
                  <a:pt x="0" y="288"/>
                </a:lnTo>
                <a:lnTo>
                  <a:pt x="88" y="328"/>
                </a:lnTo>
                <a:lnTo>
                  <a:pt x="88" y="0"/>
                </a:lnTo>
              </a:path>
            </a:pathLst>
          </a:custGeom>
          <a:noFill/>
          <a:ln w="508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73761" name="Line 33">
            <a:extLst>
              <a:ext uri="{FF2B5EF4-FFF2-40B4-BE49-F238E27FC236}">
                <a16:creationId xmlns:a16="http://schemas.microsoft.com/office/drawing/2014/main" id="{02308479-3BCB-4A31-A476-AD6C0A2C9EF9}"/>
              </a:ext>
            </a:extLst>
          </p:cNvPr>
          <p:cNvSpPr>
            <a:spLocks noChangeShapeType="1"/>
          </p:cNvSpPr>
          <p:nvPr/>
        </p:nvSpPr>
        <p:spPr bwMode="auto">
          <a:xfrm>
            <a:off x="5907088" y="3454400"/>
            <a:ext cx="557212"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3762" name="Line 34">
            <a:extLst>
              <a:ext uri="{FF2B5EF4-FFF2-40B4-BE49-F238E27FC236}">
                <a16:creationId xmlns:a16="http://schemas.microsoft.com/office/drawing/2014/main" id="{6EBA8730-6B7C-44EF-A899-7586EBBB6927}"/>
              </a:ext>
            </a:extLst>
          </p:cNvPr>
          <p:cNvSpPr>
            <a:spLocks noChangeShapeType="1"/>
          </p:cNvSpPr>
          <p:nvPr/>
        </p:nvSpPr>
        <p:spPr bwMode="auto">
          <a:xfrm>
            <a:off x="2678113" y="3525838"/>
            <a:ext cx="40005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3763" name="Line 35">
            <a:extLst>
              <a:ext uri="{FF2B5EF4-FFF2-40B4-BE49-F238E27FC236}">
                <a16:creationId xmlns:a16="http://schemas.microsoft.com/office/drawing/2014/main" id="{180D4973-6798-4896-A01B-AC83AA27ECD1}"/>
              </a:ext>
            </a:extLst>
          </p:cNvPr>
          <p:cNvSpPr>
            <a:spLocks noChangeShapeType="1"/>
          </p:cNvSpPr>
          <p:nvPr/>
        </p:nvSpPr>
        <p:spPr bwMode="auto">
          <a:xfrm>
            <a:off x="3092450" y="3340100"/>
            <a:ext cx="2814638"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3764" name="Line 36">
            <a:extLst>
              <a:ext uri="{FF2B5EF4-FFF2-40B4-BE49-F238E27FC236}">
                <a16:creationId xmlns:a16="http://schemas.microsoft.com/office/drawing/2014/main" id="{00DBD83E-DF12-400D-9A01-8E9121560E72}"/>
              </a:ext>
            </a:extLst>
          </p:cNvPr>
          <p:cNvSpPr>
            <a:spLocks noChangeShapeType="1"/>
          </p:cNvSpPr>
          <p:nvPr/>
        </p:nvSpPr>
        <p:spPr bwMode="auto">
          <a:xfrm>
            <a:off x="3078163" y="2332038"/>
            <a:ext cx="0" cy="147955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3765" name="Line 37">
            <a:extLst>
              <a:ext uri="{FF2B5EF4-FFF2-40B4-BE49-F238E27FC236}">
                <a16:creationId xmlns:a16="http://schemas.microsoft.com/office/drawing/2014/main" id="{9949A24B-7100-49CA-B2B2-77B2EBEF3D65}"/>
              </a:ext>
            </a:extLst>
          </p:cNvPr>
          <p:cNvSpPr>
            <a:spLocks noChangeShapeType="1"/>
          </p:cNvSpPr>
          <p:nvPr/>
        </p:nvSpPr>
        <p:spPr bwMode="auto">
          <a:xfrm>
            <a:off x="5907088" y="2425700"/>
            <a:ext cx="0" cy="1300163"/>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73766" name="Picture 38">
            <a:extLst>
              <a:ext uri="{FF2B5EF4-FFF2-40B4-BE49-F238E27FC236}">
                <a16:creationId xmlns:a16="http://schemas.microsoft.com/office/drawing/2014/main" id="{F167A06B-9CC0-4DE9-BCF4-2C93A68F985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338" y="3071813"/>
            <a:ext cx="9286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68" name="Picture 40">
            <a:extLst>
              <a:ext uri="{FF2B5EF4-FFF2-40B4-BE49-F238E27FC236}">
                <a16:creationId xmlns:a16="http://schemas.microsoft.com/office/drawing/2014/main" id="{5A25677F-AF0A-47BA-883C-325C8E15EB6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9188" y="1739900"/>
            <a:ext cx="1800225" cy="847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769" name="Rectangle 41">
            <a:extLst>
              <a:ext uri="{FF2B5EF4-FFF2-40B4-BE49-F238E27FC236}">
                <a16:creationId xmlns:a16="http://schemas.microsoft.com/office/drawing/2014/main" id="{D18670DD-1574-4409-8846-29D34B64974C}"/>
              </a:ext>
            </a:extLst>
          </p:cNvPr>
          <p:cNvSpPr>
            <a:spLocks noChangeArrowheads="1"/>
          </p:cNvSpPr>
          <p:nvPr/>
        </p:nvSpPr>
        <p:spPr bwMode="auto">
          <a:xfrm>
            <a:off x="3794125" y="1857375"/>
            <a:ext cx="17573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Non-</a:t>
            </a:r>
          </a:p>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172.16.0.0</a:t>
            </a:r>
          </a:p>
        </p:txBody>
      </p:sp>
      <p:pic>
        <p:nvPicPr>
          <p:cNvPr id="73770" name="Picture 42">
            <a:extLst>
              <a:ext uri="{FF2B5EF4-FFF2-40B4-BE49-F238E27FC236}">
                <a16:creationId xmlns:a16="http://schemas.microsoft.com/office/drawing/2014/main" id="{AC7FFB96-2323-4725-B357-5BB65F9B034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5400" y="3111500"/>
            <a:ext cx="373063"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71" name="Picture 43">
            <a:extLst>
              <a:ext uri="{FF2B5EF4-FFF2-40B4-BE49-F238E27FC236}">
                <a16:creationId xmlns:a16="http://schemas.microsoft.com/office/drawing/2014/main" id="{F2C87688-F1AD-437C-8C87-6779E07957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5638" y="3062288"/>
            <a:ext cx="7762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72" name="Rectangle 44">
            <a:extLst>
              <a:ext uri="{FF2B5EF4-FFF2-40B4-BE49-F238E27FC236}">
                <a16:creationId xmlns:a16="http://schemas.microsoft.com/office/drawing/2014/main" id="{210210A8-A1EE-4E0F-ADE5-1DB6967BBD0F}"/>
              </a:ext>
            </a:extLst>
          </p:cNvPr>
          <p:cNvSpPr>
            <a:spLocks noChangeArrowheads="1"/>
          </p:cNvSpPr>
          <p:nvPr/>
        </p:nvSpPr>
        <p:spPr bwMode="auto">
          <a:xfrm>
            <a:off x="2778125" y="3843338"/>
            <a:ext cx="5761038" cy="1820862"/>
          </a:xfrm>
          <a:prstGeom prst="rect">
            <a:avLst/>
          </a:prstGeom>
          <a:solidFill>
            <a:schemeClr val="folHlink"/>
          </a:solidFill>
          <a:ln w="12700">
            <a:solidFill>
              <a:srgbClr val="000000"/>
            </a:solidFill>
            <a:miter lim="800000"/>
            <a:headEnd/>
            <a:tailEnd/>
          </a:ln>
          <a:effectLst>
            <a:outerShdw dist="71842" dir="2700000" algn="ctr" rotWithShape="0">
              <a:srgbClr val="000000"/>
            </a:outerShdw>
          </a:effectLst>
        </p:spPr>
        <p:txBody>
          <a:bodyPr wrap="none" lIns="21431" tIns="30362" rIns="21431" bIns="30362"/>
          <a:lstStyle/>
          <a:p>
            <a:endParaRPr lang="zh-CN" altLang="en-US"/>
          </a:p>
        </p:txBody>
      </p:sp>
      <p:sp>
        <p:nvSpPr>
          <p:cNvPr id="73773" name="Rectangle 45">
            <a:extLst>
              <a:ext uri="{FF2B5EF4-FFF2-40B4-BE49-F238E27FC236}">
                <a16:creationId xmlns:a16="http://schemas.microsoft.com/office/drawing/2014/main" id="{587D980E-331D-42A1-9ED1-2E3E4DF5D8C1}"/>
              </a:ext>
            </a:extLst>
          </p:cNvPr>
          <p:cNvSpPr>
            <a:spLocks noChangeArrowheads="1"/>
          </p:cNvSpPr>
          <p:nvPr/>
        </p:nvSpPr>
        <p:spPr bwMode="auto">
          <a:xfrm>
            <a:off x="2841625" y="3908425"/>
            <a:ext cx="4224338"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800"/>
              </a:lnSpc>
            </a:pPr>
            <a:r>
              <a:rPr lang="en-US" altLang="zh-CN" sz="1600" b="1">
                <a:solidFill>
                  <a:srgbClr val="000000"/>
                </a:solidFill>
                <a:latin typeface="Helvetica" panose="020B0604020202020204" pitchFamily="34" charset="0"/>
                <a:ea typeface="宋体" panose="02010600030101010101" pitchFamily="2" charset="-122"/>
              </a:rPr>
              <a:t>access-list 1 deny 172.16.4.0  </a:t>
            </a:r>
            <a:r>
              <a:rPr lang="en-US" altLang="zh-CN" sz="1600" b="1">
                <a:solidFill>
                  <a:schemeClr val="bg2"/>
                </a:solidFill>
                <a:latin typeface="Helvetica" panose="020B0604020202020204" pitchFamily="34" charset="0"/>
                <a:ea typeface="宋体" panose="02010600030101010101" pitchFamily="2" charset="-122"/>
              </a:rPr>
              <a:t>0.0.0.255</a:t>
            </a:r>
          </a:p>
          <a:p>
            <a:pPr>
              <a:lnSpc>
                <a:spcPts val="1800"/>
              </a:lnSpc>
            </a:pPr>
            <a:r>
              <a:rPr lang="en-US" altLang="zh-CN" sz="1600" b="1">
                <a:solidFill>
                  <a:srgbClr val="000000"/>
                </a:solidFill>
                <a:latin typeface="Helvetica" panose="020B0604020202020204" pitchFamily="34" charset="0"/>
                <a:ea typeface="宋体" panose="02010600030101010101" pitchFamily="2" charset="-122"/>
              </a:rPr>
              <a:t>access-list 1 permit any</a:t>
            </a:r>
          </a:p>
          <a:p>
            <a:pPr>
              <a:lnSpc>
                <a:spcPts val="1800"/>
              </a:lnSpc>
            </a:pPr>
            <a:r>
              <a:rPr lang="en-US" altLang="zh-CN" sz="1600" b="1">
                <a:solidFill>
                  <a:srgbClr val="4D00FF"/>
                </a:solidFill>
                <a:latin typeface="Helvetica" panose="020B0604020202020204" pitchFamily="34" charset="0"/>
                <a:ea typeface="宋体" panose="02010600030101010101" pitchFamily="2" charset="-122"/>
              </a:rPr>
              <a:t>(implicit deny all)</a:t>
            </a:r>
            <a:br>
              <a:rPr lang="en-US" altLang="zh-CN" sz="1600" b="1">
                <a:solidFill>
                  <a:srgbClr val="FFFF00"/>
                </a:solidFill>
                <a:effectLst>
                  <a:outerShdw blurRad="38100" dist="38100" dir="2700000" algn="tl">
                    <a:srgbClr val="C0C0C0"/>
                  </a:outerShdw>
                </a:effectLst>
                <a:latin typeface="Helvetica" panose="020B0604020202020204" pitchFamily="34" charset="0"/>
                <a:ea typeface="宋体" panose="02010600030101010101" pitchFamily="2" charset="-122"/>
              </a:rPr>
            </a:br>
            <a:r>
              <a:rPr lang="en-US" altLang="zh-CN" sz="1600" b="1">
                <a:solidFill>
                  <a:srgbClr val="4D00FF"/>
                </a:solidFill>
                <a:latin typeface="Helvetica" panose="020B0604020202020204" pitchFamily="34" charset="0"/>
                <a:ea typeface="宋体" panose="02010600030101010101" pitchFamily="2" charset="-122"/>
              </a:rPr>
              <a:t>(access-list 1 deny 0.0.0.0   255.255.255.255)</a:t>
            </a:r>
            <a:endParaRPr lang="en-US" altLang="zh-CN" sz="1600" b="1">
              <a:solidFill>
                <a:srgbClr val="AA0008"/>
              </a:solidFill>
              <a:latin typeface="Helvetica" panose="020B0604020202020204" pitchFamily="34" charset="0"/>
              <a:ea typeface="宋体" panose="02010600030101010101" pitchFamily="2" charset="-122"/>
            </a:endParaRPr>
          </a:p>
          <a:p>
            <a:pPr>
              <a:lnSpc>
                <a:spcPts val="1800"/>
              </a:lnSpc>
            </a:pPr>
            <a:endParaRPr lang="zh-CN" altLang="en-US" sz="1600" b="1">
              <a:solidFill>
                <a:srgbClr val="000000"/>
              </a:solidFill>
              <a:latin typeface="Helvetica" panose="020B0604020202020204" pitchFamily="34" charset="0"/>
              <a:ea typeface="宋体" panose="02010600030101010101" pitchFamily="2"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a:extLst>
              <a:ext uri="{FF2B5EF4-FFF2-40B4-BE49-F238E27FC236}">
                <a16:creationId xmlns:a16="http://schemas.microsoft.com/office/drawing/2014/main" id="{CF0EA0B9-E83F-4B40-8C78-237739EF2DFF}"/>
              </a:ext>
            </a:extLst>
          </p:cNvPr>
          <p:cNvSpPr>
            <a:spLocks noChangeArrowheads="1"/>
          </p:cNvSpPr>
          <p:nvPr/>
        </p:nvSpPr>
        <p:spPr bwMode="auto">
          <a:xfrm>
            <a:off x="2778125" y="3843338"/>
            <a:ext cx="5761038" cy="1820862"/>
          </a:xfrm>
          <a:prstGeom prst="rect">
            <a:avLst/>
          </a:prstGeom>
          <a:solidFill>
            <a:schemeClr val="folHlink"/>
          </a:solidFill>
          <a:ln w="12700">
            <a:solidFill>
              <a:srgbClr val="000000"/>
            </a:solidFill>
            <a:miter lim="800000"/>
            <a:headEnd/>
            <a:tailEnd/>
          </a:ln>
          <a:effectLst>
            <a:outerShdw dist="71842" dir="2700000" algn="ctr" rotWithShape="0">
              <a:srgbClr val="000000"/>
            </a:outerShdw>
          </a:effectLst>
        </p:spPr>
        <p:txBody>
          <a:bodyPr wrap="none" lIns="21431" tIns="30362" rIns="21431" bIns="30362"/>
          <a:lstStyle/>
          <a:p>
            <a:endParaRPr lang="zh-CN" altLang="en-US"/>
          </a:p>
        </p:txBody>
      </p:sp>
      <p:sp>
        <p:nvSpPr>
          <p:cNvPr id="347140" name="Rectangle 4">
            <a:extLst>
              <a:ext uri="{FF2B5EF4-FFF2-40B4-BE49-F238E27FC236}">
                <a16:creationId xmlns:a16="http://schemas.microsoft.com/office/drawing/2014/main" id="{7730FC9A-CDB7-401E-BD17-81F2F2E90FB0}"/>
              </a:ext>
            </a:extLst>
          </p:cNvPr>
          <p:cNvSpPr>
            <a:spLocks noChangeArrowheads="1"/>
          </p:cNvSpPr>
          <p:nvPr/>
        </p:nvSpPr>
        <p:spPr bwMode="auto">
          <a:xfrm>
            <a:off x="2841625" y="3908425"/>
            <a:ext cx="4224338"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800"/>
              </a:lnSpc>
            </a:pPr>
            <a:r>
              <a:rPr lang="en-US" altLang="zh-CN" sz="1600" b="1">
                <a:solidFill>
                  <a:srgbClr val="000000"/>
                </a:solidFill>
                <a:latin typeface="Helvetica" panose="020B0604020202020204" pitchFamily="34" charset="0"/>
                <a:ea typeface="宋体" panose="02010600030101010101" pitchFamily="2" charset="-122"/>
              </a:rPr>
              <a:t>access-list 1 deny 172.16.4.0  </a:t>
            </a:r>
            <a:r>
              <a:rPr lang="en-US" altLang="zh-CN" sz="1600" b="1">
                <a:solidFill>
                  <a:schemeClr val="bg2"/>
                </a:solidFill>
                <a:latin typeface="Helvetica" panose="020B0604020202020204" pitchFamily="34" charset="0"/>
                <a:ea typeface="宋体" panose="02010600030101010101" pitchFamily="2" charset="-122"/>
              </a:rPr>
              <a:t>0.0.0.255</a:t>
            </a:r>
          </a:p>
          <a:p>
            <a:pPr>
              <a:lnSpc>
                <a:spcPts val="1800"/>
              </a:lnSpc>
            </a:pPr>
            <a:r>
              <a:rPr lang="en-US" altLang="zh-CN" sz="1600" b="1">
                <a:solidFill>
                  <a:srgbClr val="000000"/>
                </a:solidFill>
                <a:latin typeface="Helvetica" panose="020B0604020202020204" pitchFamily="34" charset="0"/>
                <a:ea typeface="宋体" panose="02010600030101010101" pitchFamily="2" charset="-122"/>
              </a:rPr>
              <a:t>access-list 1 permit any</a:t>
            </a:r>
          </a:p>
          <a:p>
            <a:pPr>
              <a:lnSpc>
                <a:spcPts val="1800"/>
              </a:lnSpc>
            </a:pPr>
            <a:r>
              <a:rPr lang="en-US" altLang="zh-CN" sz="1600" b="1">
                <a:solidFill>
                  <a:srgbClr val="4D00FF"/>
                </a:solidFill>
                <a:latin typeface="Helvetica" panose="020B0604020202020204" pitchFamily="34" charset="0"/>
                <a:ea typeface="宋体" panose="02010600030101010101" pitchFamily="2" charset="-122"/>
              </a:rPr>
              <a:t>(implicit deny all)</a:t>
            </a:r>
            <a:br>
              <a:rPr lang="en-US" altLang="zh-CN" sz="1600" b="1">
                <a:solidFill>
                  <a:srgbClr val="FFFF00"/>
                </a:solidFill>
                <a:effectLst>
                  <a:outerShdw blurRad="38100" dist="38100" dir="2700000" algn="tl">
                    <a:srgbClr val="C0C0C0"/>
                  </a:outerShdw>
                </a:effectLst>
                <a:latin typeface="Helvetica" panose="020B0604020202020204" pitchFamily="34" charset="0"/>
                <a:ea typeface="宋体" panose="02010600030101010101" pitchFamily="2" charset="-122"/>
              </a:rPr>
            </a:br>
            <a:r>
              <a:rPr lang="en-US" altLang="zh-CN" sz="1600" b="1">
                <a:solidFill>
                  <a:srgbClr val="4D00FF"/>
                </a:solidFill>
                <a:latin typeface="Helvetica" panose="020B0604020202020204" pitchFamily="34" charset="0"/>
                <a:ea typeface="宋体" panose="02010600030101010101" pitchFamily="2" charset="-122"/>
              </a:rPr>
              <a:t>(access-list 1 deny 0.0.0.0   255.255.255.255)</a:t>
            </a:r>
            <a:endParaRPr lang="en-US" altLang="zh-CN" sz="1600" b="1">
              <a:solidFill>
                <a:srgbClr val="AA0008"/>
              </a:solidFill>
              <a:latin typeface="Helvetica" panose="020B0604020202020204" pitchFamily="34" charset="0"/>
              <a:ea typeface="宋体" panose="02010600030101010101" pitchFamily="2" charset="-122"/>
            </a:endParaRPr>
          </a:p>
          <a:p>
            <a:pPr>
              <a:lnSpc>
                <a:spcPts val="1800"/>
              </a:lnSpc>
            </a:pPr>
            <a:endParaRPr lang="en-US" altLang="zh-CN" sz="1600" b="1">
              <a:solidFill>
                <a:srgbClr val="000000"/>
              </a:solidFill>
              <a:latin typeface="Helvetica" panose="020B0604020202020204" pitchFamily="34" charset="0"/>
              <a:ea typeface="宋体" panose="02010600030101010101" pitchFamily="2" charset="-122"/>
            </a:endParaRPr>
          </a:p>
          <a:p>
            <a:pPr>
              <a:lnSpc>
                <a:spcPts val="1800"/>
              </a:lnSpc>
            </a:pPr>
            <a:r>
              <a:rPr lang="en-US" altLang="zh-CN" sz="1600" b="1">
                <a:solidFill>
                  <a:srgbClr val="000000"/>
                </a:solidFill>
                <a:latin typeface="Helvetica" panose="020B0604020202020204" pitchFamily="34" charset="0"/>
                <a:ea typeface="宋体" panose="02010600030101010101" pitchFamily="2" charset="-122"/>
              </a:rPr>
              <a:t>interface ethernet 0</a:t>
            </a:r>
          </a:p>
          <a:p>
            <a:pPr>
              <a:lnSpc>
                <a:spcPts val="1800"/>
              </a:lnSpc>
            </a:pPr>
            <a:r>
              <a:rPr lang="en-US" altLang="zh-CN" sz="1600" b="1">
                <a:solidFill>
                  <a:srgbClr val="000000"/>
                </a:solidFill>
                <a:latin typeface="Helvetica" panose="020B0604020202020204" pitchFamily="34" charset="0"/>
                <a:ea typeface="宋体" panose="02010600030101010101" pitchFamily="2" charset="-122"/>
              </a:rPr>
              <a:t>ip access-group 1 out</a:t>
            </a:r>
          </a:p>
        </p:txBody>
      </p:sp>
      <p:sp>
        <p:nvSpPr>
          <p:cNvPr id="347160" name="Rectangle 24">
            <a:extLst>
              <a:ext uri="{FF2B5EF4-FFF2-40B4-BE49-F238E27FC236}">
                <a16:creationId xmlns:a16="http://schemas.microsoft.com/office/drawing/2014/main" id="{DC9B9893-FBD2-4DF2-8802-DE9E45A0A017}"/>
              </a:ext>
            </a:extLst>
          </p:cNvPr>
          <p:cNvSpPr>
            <a:spLocks noGrp="1" noChangeArrowheads="1"/>
          </p:cNvSpPr>
          <p:nvPr>
            <p:ph type="title"/>
          </p:nvPr>
        </p:nvSpPr>
        <p:spPr>
          <a:xfrm>
            <a:off x="776288" y="227013"/>
            <a:ext cx="8367712" cy="1143000"/>
          </a:xfrm>
        </p:spPr>
        <p:txBody>
          <a:bodyPr/>
          <a:lstStyle/>
          <a:p>
            <a:r>
              <a:rPr lang="zh-CN" altLang="en-US">
                <a:ea typeface="宋体" panose="02010600030101010101" pitchFamily="2" charset="-122"/>
              </a:rPr>
              <a:t>标准访问列表举例 3</a:t>
            </a:r>
            <a:endParaRPr lang="en-US" altLang="zh-CN">
              <a:ea typeface="宋体" panose="02010600030101010101" pitchFamily="2" charset="-122"/>
            </a:endParaRPr>
          </a:p>
        </p:txBody>
      </p:sp>
      <p:sp>
        <p:nvSpPr>
          <p:cNvPr id="347161" name="Rectangle 25">
            <a:extLst>
              <a:ext uri="{FF2B5EF4-FFF2-40B4-BE49-F238E27FC236}">
                <a16:creationId xmlns:a16="http://schemas.microsoft.com/office/drawing/2014/main" id="{14C84F0C-CC88-47F6-B357-1EFC4C26AA9E}"/>
              </a:ext>
            </a:extLst>
          </p:cNvPr>
          <p:cNvSpPr>
            <a:spLocks noChangeArrowheads="1"/>
          </p:cNvSpPr>
          <p:nvPr/>
        </p:nvSpPr>
        <p:spPr bwMode="auto">
          <a:xfrm>
            <a:off x="2008188" y="1990725"/>
            <a:ext cx="1614487"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172.16.3.0</a:t>
            </a:r>
          </a:p>
        </p:txBody>
      </p:sp>
      <p:sp>
        <p:nvSpPr>
          <p:cNvPr id="347162" name="Rectangle 26">
            <a:extLst>
              <a:ext uri="{FF2B5EF4-FFF2-40B4-BE49-F238E27FC236}">
                <a16:creationId xmlns:a16="http://schemas.microsoft.com/office/drawing/2014/main" id="{74005036-C199-4E7C-A540-31BA497AB19B}"/>
              </a:ext>
            </a:extLst>
          </p:cNvPr>
          <p:cNvSpPr>
            <a:spLocks noChangeArrowheads="1"/>
          </p:cNvSpPr>
          <p:nvPr/>
        </p:nvSpPr>
        <p:spPr bwMode="auto">
          <a:xfrm>
            <a:off x="5327650" y="2065338"/>
            <a:ext cx="17716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chemeClr val="accent2"/>
                </a:solidFill>
                <a:latin typeface="Helvetica" panose="020B0604020202020204" pitchFamily="34" charset="0"/>
                <a:ea typeface="宋体" panose="02010600030101010101" pitchFamily="2" charset="-122"/>
              </a:rPr>
              <a:t>172.16.4.0</a:t>
            </a:r>
          </a:p>
        </p:txBody>
      </p:sp>
      <p:sp>
        <p:nvSpPr>
          <p:cNvPr id="347163" name="Rectangle 27">
            <a:extLst>
              <a:ext uri="{FF2B5EF4-FFF2-40B4-BE49-F238E27FC236}">
                <a16:creationId xmlns:a16="http://schemas.microsoft.com/office/drawing/2014/main" id="{09D63FAB-4EB2-41B7-9B37-93AB65EF0BC9}"/>
              </a:ext>
            </a:extLst>
          </p:cNvPr>
          <p:cNvSpPr>
            <a:spLocks noChangeArrowheads="1"/>
          </p:cNvSpPr>
          <p:nvPr/>
        </p:nvSpPr>
        <p:spPr bwMode="auto">
          <a:xfrm>
            <a:off x="5870575" y="2800350"/>
            <a:ext cx="19573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172.16.4.13</a:t>
            </a:r>
          </a:p>
        </p:txBody>
      </p:sp>
      <p:sp>
        <p:nvSpPr>
          <p:cNvPr id="347164" name="Rectangle 28">
            <a:extLst>
              <a:ext uri="{FF2B5EF4-FFF2-40B4-BE49-F238E27FC236}">
                <a16:creationId xmlns:a16="http://schemas.microsoft.com/office/drawing/2014/main" id="{4BCB1F29-54B7-4861-AF5E-906A704E242F}"/>
              </a:ext>
            </a:extLst>
          </p:cNvPr>
          <p:cNvSpPr>
            <a:spLocks noChangeArrowheads="1"/>
          </p:cNvSpPr>
          <p:nvPr/>
        </p:nvSpPr>
        <p:spPr bwMode="auto">
          <a:xfrm>
            <a:off x="3390900" y="2943225"/>
            <a:ext cx="5857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E0</a:t>
            </a:r>
          </a:p>
        </p:txBody>
      </p:sp>
      <p:sp>
        <p:nvSpPr>
          <p:cNvPr id="347165" name="Rectangle 29">
            <a:extLst>
              <a:ext uri="{FF2B5EF4-FFF2-40B4-BE49-F238E27FC236}">
                <a16:creationId xmlns:a16="http://schemas.microsoft.com/office/drawing/2014/main" id="{DD647911-0366-456F-8353-0E704F63119A}"/>
              </a:ext>
            </a:extLst>
          </p:cNvPr>
          <p:cNvSpPr>
            <a:spLocks noChangeArrowheads="1"/>
          </p:cNvSpPr>
          <p:nvPr/>
        </p:nvSpPr>
        <p:spPr bwMode="auto">
          <a:xfrm>
            <a:off x="4648200" y="26431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S0</a:t>
            </a:r>
          </a:p>
        </p:txBody>
      </p:sp>
      <p:sp>
        <p:nvSpPr>
          <p:cNvPr id="347166" name="Rectangle 30">
            <a:extLst>
              <a:ext uri="{FF2B5EF4-FFF2-40B4-BE49-F238E27FC236}">
                <a16:creationId xmlns:a16="http://schemas.microsoft.com/office/drawing/2014/main" id="{DC7E12E7-DFF4-4CE0-B1B7-6BD7FFA3CD22}"/>
              </a:ext>
            </a:extLst>
          </p:cNvPr>
          <p:cNvSpPr>
            <a:spLocks noChangeArrowheads="1"/>
          </p:cNvSpPr>
          <p:nvPr/>
        </p:nvSpPr>
        <p:spPr bwMode="auto">
          <a:xfrm>
            <a:off x="5019675" y="29479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E1</a:t>
            </a:r>
          </a:p>
        </p:txBody>
      </p:sp>
      <p:sp>
        <p:nvSpPr>
          <p:cNvPr id="347167" name="Freeform 31">
            <a:extLst>
              <a:ext uri="{FF2B5EF4-FFF2-40B4-BE49-F238E27FC236}">
                <a16:creationId xmlns:a16="http://schemas.microsoft.com/office/drawing/2014/main" id="{B167EF13-ACE4-43EC-B154-A3E92BA770E7}"/>
              </a:ext>
            </a:extLst>
          </p:cNvPr>
          <p:cNvSpPr>
            <a:spLocks/>
          </p:cNvSpPr>
          <p:nvPr/>
        </p:nvSpPr>
        <p:spPr bwMode="auto">
          <a:xfrm>
            <a:off x="4411663" y="2222500"/>
            <a:ext cx="158750" cy="1173163"/>
          </a:xfrm>
          <a:custGeom>
            <a:avLst/>
            <a:gdLst>
              <a:gd name="T0" fmla="*/ 0 w 89"/>
              <a:gd name="T1" fmla="*/ 656 h 657"/>
              <a:gd name="T2" fmla="*/ 0 w 89"/>
              <a:gd name="T3" fmla="*/ 288 h 657"/>
              <a:gd name="T4" fmla="*/ 88 w 89"/>
              <a:gd name="T5" fmla="*/ 328 h 657"/>
              <a:gd name="T6" fmla="*/ 88 w 89"/>
              <a:gd name="T7" fmla="*/ 0 h 657"/>
            </a:gdLst>
            <a:ahLst/>
            <a:cxnLst>
              <a:cxn ang="0">
                <a:pos x="T0" y="T1"/>
              </a:cxn>
              <a:cxn ang="0">
                <a:pos x="T2" y="T3"/>
              </a:cxn>
              <a:cxn ang="0">
                <a:pos x="T4" y="T5"/>
              </a:cxn>
              <a:cxn ang="0">
                <a:pos x="T6" y="T7"/>
              </a:cxn>
            </a:cxnLst>
            <a:rect l="0" t="0" r="r" b="b"/>
            <a:pathLst>
              <a:path w="89" h="657">
                <a:moveTo>
                  <a:pt x="0" y="656"/>
                </a:moveTo>
                <a:lnTo>
                  <a:pt x="0" y="288"/>
                </a:lnTo>
                <a:lnTo>
                  <a:pt x="88" y="328"/>
                </a:lnTo>
                <a:lnTo>
                  <a:pt x="88" y="0"/>
                </a:lnTo>
              </a:path>
            </a:pathLst>
          </a:custGeom>
          <a:noFill/>
          <a:ln w="508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47168" name="Line 32">
            <a:extLst>
              <a:ext uri="{FF2B5EF4-FFF2-40B4-BE49-F238E27FC236}">
                <a16:creationId xmlns:a16="http://schemas.microsoft.com/office/drawing/2014/main" id="{E865342A-097A-4E68-9F1E-7A54A48D4A58}"/>
              </a:ext>
            </a:extLst>
          </p:cNvPr>
          <p:cNvSpPr>
            <a:spLocks noChangeShapeType="1"/>
          </p:cNvSpPr>
          <p:nvPr/>
        </p:nvSpPr>
        <p:spPr bwMode="auto">
          <a:xfrm>
            <a:off x="5907088" y="3454400"/>
            <a:ext cx="557212"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7169" name="Line 33">
            <a:extLst>
              <a:ext uri="{FF2B5EF4-FFF2-40B4-BE49-F238E27FC236}">
                <a16:creationId xmlns:a16="http://schemas.microsoft.com/office/drawing/2014/main" id="{1AC76395-1374-405E-A5BE-9797944C6E37}"/>
              </a:ext>
            </a:extLst>
          </p:cNvPr>
          <p:cNvSpPr>
            <a:spLocks noChangeShapeType="1"/>
          </p:cNvSpPr>
          <p:nvPr/>
        </p:nvSpPr>
        <p:spPr bwMode="auto">
          <a:xfrm>
            <a:off x="2678113" y="3525838"/>
            <a:ext cx="40005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7170" name="Line 34">
            <a:extLst>
              <a:ext uri="{FF2B5EF4-FFF2-40B4-BE49-F238E27FC236}">
                <a16:creationId xmlns:a16="http://schemas.microsoft.com/office/drawing/2014/main" id="{A8F39273-F8F7-4A4E-8C22-C0DD695AF289}"/>
              </a:ext>
            </a:extLst>
          </p:cNvPr>
          <p:cNvSpPr>
            <a:spLocks noChangeShapeType="1"/>
          </p:cNvSpPr>
          <p:nvPr/>
        </p:nvSpPr>
        <p:spPr bwMode="auto">
          <a:xfrm>
            <a:off x="3092450" y="3340100"/>
            <a:ext cx="2814638"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7171" name="Line 35">
            <a:extLst>
              <a:ext uri="{FF2B5EF4-FFF2-40B4-BE49-F238E27FC236}">
                <a16:creationId xmlns:a16="http://schemas.microsoft.com/office/drawing/2014/main" id="{7D4EC853-AD2A-4A7C-B24D-EFE19B621949}"/>
              </a:ext>
            </a:extLst>
          </p:cNvPr>
          <p:cNvSpPr>
            <a:spLocks noChangeShapeType="1"/>
          </p:cNvSpPr>
          <p:nvPr/>
        </p:nvSpPr>
        <p:spPr bwMode="auto">
          <a:xfrm>
            <a:off x="3078163" y="2332038"/>
            <a:ext cx="0" cy="147955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47172" name="Line 36">
            <a:extLst>
              <a:ext uri="{FF2B5EF4-FFF2-40B4-BE49-F238E27FC236}">
                <a16:creationId xmlns:a16="http://schemas.microsoft.com/office/drawing/2014/main" id="{208A3268-040B-47C4-AE49-87E0F37B22DD}"/>
              </a:ext>
            </a:extLst>
          </p:cNvPr>
          <p:cNvSpPr>
            <a:spLocks noChangeShapeType="1"/>
          </p:cNvSpPr>
          <p:nvPr/>
        </p:nvSpPr>
        <p:spPr bwMode="auto">
          <a:xfrm>
            <a:off x="5907088" y="2425700"/>
            <a:ext cx="0" cy="1300163"/>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347173" name="Picture 37">
            <a:extLst>
              <a:ext uri="{FF2B5EF4-FFF2-40B4-BE49-F238E27FC236}">
                <a16:creationId xmlns:a16="http://schemas.microsoft.com/office/drawing/2014/main" id="{B45989D5-4AD9-4251-9289-4DAD6356810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0338" y="3071813"/>
            <a:ext cx="9286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7175" name="Picture 39">
            <a:extLst>
              <a:ext uri="{FF2B5EF4-FFF2-40B4-BE49-F238E27FC236}">
                <a16:creationId xmlns:a16="http://schemas.microsoft.com/office/drawing/2014/main" id="{6F9107C7-EE60-4008-9BDF-6AF820B4194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9188" y="1739900"/>
            <a:ext cx="1800225" cy="847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7176" name="Rectangle 40">
            <a:extLst>
              <a:ext uri="{FF2B5EF4-FFF2-40B4-BE49-F238E27FC236}">
                <a16:creationId xmlns:a16="http://schemas.microsoft.com/office/drawing/2014/main" id="{12E19DCA-5E3C-464F-B752-5EEBDDD96B49}"/>
              </a:ext>
            </a:extLst>
          </p:cNvPr>
          <p:cNvSpPr>
            <a:spLocks noChangeArrowheads="1"/>
          </p:cNvSpPr>
          <p:nvPr/>
        </p:nvSpPr>
        <p:spPr bwMode="auto">
          <a:xfrm>
            <a:off x="3794125" y="1857375"/>
            <a:ext cx="17573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Non-</a:t>
            </a:r>
          </a:p>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172.16.0.0</a:t>
            </a:r>
          </a:p>
        </p:txBody>
      </p:sp>
      <p:pic>
        <p:nvPicPr>
          <p:cNvPr id="347177" name="Picture 41">
            <a:extLst>
              <a:ext uri="{FF2B5EF4-FFF2-40B4-BE49-F238E27FC236}">
                <a16:creationId xmlns:a16="http://schemas.microsoft.com/office/drawing/2014/main" id="{257CD202-E486-4652-83CF-37E6EFF21D59}"/>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5400" y="3111500"/>
            <a:ext cx="373063"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7178" name="Picture 42">
            <a:extLst>
              <a:ext uri="{FF2B5EF4-FFF2-40B4-BE49-F238E27FC236}">
                <a16:creationId xmlns:a16="http://schemas.microsoft.com/office/drawing/2014/main" id="{2F74CDD4-3407-455F-BD9A-8A94BB400A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5638" y="3062288"/>
            <a:ext cx="7762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7179" name="Line 43">
            <a:extLst>
              <a:ext uri="{FF2B5EF4-FFF2-40B4-BE49-F238E27FC236}">
                <a16:creationId xmlns:a16="http://schemas.microsoft.com/office/drawing/2014/main" id="{EC8F9E3A-B29E-4186-B810-88244F7E430D}"/>
              </a:ext>
            </a:extLst>
          </p:cNvPr>
          <p:cNvSpPr>
            <a:spLocks noChangeShapeType="1"/>
          </p:cNvSpPr>
          <p:nvPr/>
        </p:nvSpPr>
        <p:spPr bwMode="auto">
          <a:xfrm>
            <a:off x="3416300" y="3556000"/>
            <a:ext cx="558800" cy="0"/>
          </a:xfrm>
          <a:prstGeom prst="line">
            <a:avLst/>
          </a:prstGeom>
          <a:noFill/>
          <a:ln w="38100">
            <a:solidFill>
              <a:schemeClr val="accent2"/>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47180" name="Rectangle 44">
            <a:extLst>
              <a:ext uri="{FF2B5EF4-FFF2-40B4-BE49-F238E27FC236}">
                <a16:creationId xmlns:a16="http://schemas.microsoft.com/office/drawing/2014/main" id="{CF0DDD49-3B49-415C-B476-5787011E144E}"/>
              </a:ext>
            </a:extLst>
          </p:cNvPr>
          <p:cNvSpPr>
            <a:spLocks noChangeArrowheads="1"/>
          </p:cNvSpPr>
          <p:nvPr/>
        </p:nvSpPr>
        <p:spPr bwMode="auto">
          <a:xfrm>
            <a:off x="647700" y="5792788"/>
            <a:ext cx="8226425"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153" tIns="41076" rIns="82153" bIns="41076" anchor="ctr" anchorCtr="1"/>
          <a:lstStyle>
            <a:lvl1pPr defTabSz="915988">
              <a:lnSpc>
                <a:spcPct val="95000"/>
              </a:lnSpc>
              <a:spcBef>
                <a:spcPct val="30000"/>
              </a:spcBef>
              <a:buClr>
                <a:schemeClr val="accent2"/>
              </a:buClr>
              <a:buSzPct val="100000"/>
              <a:buFont typeface="Helvetica" panose="020B0604020202020204" pitchFamily="34" charset="0"/>
              <a:defRPr sz="32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9pPr>
          </a:lstStyle>
          <a:p>
            <a:pPr lvl="1">
              <a:buFontTx/>
              <a:buNone/>
            </a:pPr>
            <a:r>
              <a:rPr lang="en-US" altLang="zh-CN" sz="2600">
                <a:ea typeface="宋体" panose="02010600030101010101" pitchFamily="2" charset="-122"/>
              </a:rPr>
              <a:t>Deny a specific subnet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49186" name="Picture 2" descr="guysubIND">
            <a:extLst>
              <a:ext uri="{FF2B5EF4-FFF2-40B4-BE49-F238E27FC236}">
                <a16:creationId xmlns:a16="http://schemas.microsoft.com/office/drawing/2014/main" id="{4C968498-4D63-4A60-9953-AB6DACF1C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0350" cy="6862763"/>
          </a:xfrm>
          <a:prstGeom prst="rect">
            <a:avLst/>
          </a:prstGeom>
          <a:noFill/>
          <a:extLst>
            <a:ext uri="{909E8E84-426E-40DD-AFC4-6F175D3DCCD1}">
              <a14:hiddenFill xmlns:a14="http://schemas.microsoft.com/office/drawing/2010/main">
                <a:solidFill>
                  <a:srgbClr val="FFFFFF"/>
                </a:solidFill>
              </a14:hiddenFill>
            </a:ext>
          </a:extLst>
        </p:spPr>
      </p:pic>
      <p:sp>
        <p:nvSpPr>
          <p:cNvPr id="349187" name="Rectangle 3">
            <a:extLst>
              <a:ext uri="{FF2B5EF4-FFF2-40B4-BE49-F238E27FC236}">
                <a16:creationId xmlns:a16="http://schemas.microsoft.com/office/drawing/2014/main" id="{21E66E61-604E-4AB2-8165-55B3E069A8FB}"/>
              </a:ext>
            </a:extLst>
          </p:cNvPr>
          <p:cNvSpPr>
            <a:spLocks noChangeArrowheads="1"/>
          </p:cNvSpPr>
          <p:nvPr/>
        </p:nvSpPr>
        <p:spPr bwMode="auto">
          <a:xfrm>
            <a:off x="314325" y="6650038"/>
            <a:ext cx="1365250"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defTabSz="814388">
              <a:defRPr sz="2400">
                <a:solidFill>
                  <a:schemeClr val="tx1"/>
                </a:solidFill>
                <a:latin typeface="Times" panose="02020603050405020304" pitchFamily="18" charset="0"/>
              </a:defRPr>
            </a:lvl1pPr>
            <a:lvl2pPr marL="406400" defTabSz="814388">
              <a:defRPr sz="2400">
                <a:solidFill>
                  <a:schemeClr val="tx1"/>
                </a:solidFill>
                <a:latin typeface="Times" panose="02020603050405020304" pitchFamily="18" charset="0"/>
              </a:defRPr>
            </a:lvl2pPr>
            <a:lvl3pPr marL="814388" defTabSz="814388">
              <a:defRPr sz="2400">
                <a:solidFill>
                  <a:schemeClr val="tx1"/>
                </a:solidFill>
                <a:latin typeface="Times" panose="02020603050405020304" pitchFamily="18" charset="0"/>
              </a:defRPr>
            </a:lvl3pPr>
            <a:lvl4pPr marL="1222375" defTabSz="814388">
              <a:defRPr sz="2400">
                <a:solidFill>
                  <a:schemeClr val="tx1"/>
                </a:solidFill>
                <a:latin typeface="Times" panose="02020603050405020304" pitchFamily="18" charset="0"/>
              </a:defRPr>
            </a:lvl4pPr>
            <a:lvl5pPr marL="1630363" defTabSz="814388">
              <a:defRPr sz="2400">
                <a:solidFill>
                  <a:schemeClr val="tx1"/>
                </a:solidFill>
                <a:latin typeface="Times" panose="02020603050405020304" pitchFamily="18" charset="0"/>
              </a:defRPr>
            </a:lvl5pPr>
            <a:lvl6pPr marL="2087563" defTabSz="814388" eaLnBrk="0" fontAlgn="base" hangingPunct="0">
              <a:spcBef>
                <a:spcPct val="0"/>
              </a:spcBef>
              <a:spcAft>
                <a:spcPct val="0"/>
              </a:spcAft>
              <a:defRPr sz="2400">
                <a:solidFill>
                  <a:schemeClr val="tx1"/>
                </a:solidFill>
                <a:latin typeface="Times" panose="02020603050405020304" pitchFamily="18" charset="0"/>
              </a:defRPr>
            </a:lvl6pPr>
            <a:lvl7pPr marL="2544763" defTabSz="814388" eaLnBrk="0" fontAlgn="base" hangingPunct="0">
              <a:spcBef>
                <a:spcPct val="0"/>
              </a:spcBef>
              <a:spcAft>
                <a:spcPct val="0"/>
              </a:spcAft>
              <a:defRPr sz="2400">
                <a:solidFill>
                  <a:schemeClr val="tx1"/>
                </a:solidFill>
                <a:latin typeface="Times" panose="02020603050405020304" pitchFamily="18" charset="0"/>
              </a:defRPr>
            </a:lvl7pPr>
            <a:lvl8pPr marL="3001963" defTabSz="814388" eaLnBrk="0" fontAlgn="base" hangingPunct="0">
              <a:spcBef>
                <a:spcPct val="0"/>
              </a:spcBef>
              <a:spcAft>
                <a:spcPct val="0"/>
              </a:spcAft>
              <a:defRPr sz="2400">
                <a:solidFill>
                  <a:schemeClr val="tx1"/>
                </a:solidFill>
                <a:latin typeface="Times" panose="02020603050405020304" pitchFamily="18" charset="0"/>
              </a:defRPr>
            </a:lvl8pPr>
            <a:lvl9pPr marL="3459163" defTabSz="814388" eaLnBrk="0" fontAlgn="base" hangingPunct="0">
              <a:spcBef>
                <a:spcPct val="0"/>
              </a:spcBef>
              <a:spcAft>
                <a:spcPct val="0"/>
              </a:spcAft>
              <a:defRPr sz="2400">
                <a:solidFill>
                  <a:schemeClr val="tx1"/>
                </a:solidFill>
                <a:latin typeface="Times" panose="02020603050405020304" pitchFamily="18" charset="0"/>
              </a:defRPr>
            </a:lvl9pPr>
          </a:lstStyle>
          <a:p>
            <a:r>
              <a:rPr lang="zh-CN" altLang="en-US" sz="700" b="1">
                <a:solidFill>
                  <a:schemeClr val="bg1"/>
                </a:solidFill>
                <a:latin typeface="Helvetica" panose="020B0604020202020204" pitchFamily="34" charset="0"/>
                <a:ea typeface="宋体" panose="02010600030101010101" pitchFamily="2" charset="-122"/>
              </a:rPr>
              <a:t>© 1999, </a:t>
            </a:r>
            <a:r>
              <a:rPr lang="en-US" altLang="zh-CN" sz="700" b="1">
                <a:solidFill>
                  <a:schemeClr val="bg1"/>
                </a:solidFill>
                <a:latin typeface="Helvetica" panose="020B0604020202020204" pitchFamily="34" charset="0"/>
                <a:ea typeface="宋体" panose="02010600030101010101" pitchFamily="2" charset="-122"/>
              </a:rPr>
              <a:t>Cisco Systems, Inc. </a:t>
            </a:r>
          </a:p>
        </p:txBody>
      </p:sp>
      <p:sp>
        <p:nvSpPr>
          <p:cNvPr id="349188" name="Text Box 4">
            <a:extLst>
              <a:ext uri="{FF2B5EF4-FFF2-40B4-BE49-F238E27FC236}">
                <a16:creationId xmlns:a16="http://schemas.microsoft.com/office/drawing/2014/main" id="{D4A66671-41F6-4742-98A7-8BDE7566E607}"/>
              </a:ext>
            </a:extLst>
          </p:cNvPr>
          <p:cNvSpPr txBox="1">
            <a:spLocks noChangeArrowheads="1"/>
          </p:cNvSpPr>
          <p:nvPr/>
        </p:nvSpPr>
        <p:spPr bwMode="auto">
          <a:xfrm>
            <a:off x="3883025" y="6602413"/>
            <a:ext cx="1371600"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spcBef>
                <a:spcPct val="50000"/>
              </a:spcBef>
            </a:pPr>
            <a:r>
              <a:rPr lang="en-US" altLang="zh-CN" sz="1200" b="1">
                <a:ea typeface="宋体" panose="02010600030101010101" pitchFamily="2" charset="-122"/>
              </a:rPr>
              <a:t>www.cisco.com</a:t>
            </a:r>
          </a:p>
        </p:txBody>
      </p:sp>
      <p:sp>
        <p:nvSpPr>
          <p:cNvPr id="349189" name="Rectangle 5">
            <a:extLst>
              <a:ext uri="{FF2B5EF4-FFF2-40B4-BE49-F238E27FC236}">
                <a16:creationId xmlns:a16="http://schemas.microsoft.com/office/drawing/2014/main" id="{9F51EC6B-5C0F-4838-8DFA-442FAD947A66}"/>
              </a:ext>
            </a:extLst>
          </p:cNvPr>
          <p:cNvSpPr>
            <a:spLocks noChangeArrowheads="1"/>
          </p:cNvSpPr>
          <p:nvPr/>
        </p:nvSpPr>
        <p:spPr bwMode="auto">
          <a:xfrm>
            <a:off x="8370888" y="6650038"/>
            <a:ext cx="392112"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73" tIns="41036" rIns="82073" bIns="41036">
            <a:spAutoFit/>
          </a:bodyPr>
          <a:lstStyle>
            <a:lvl1pPr defTabSz="812800">
              <a:defRPr sz="2400">
                <a:solidFill>
                  <a:schemeClr val="tx1"/>
                </a:solidFill>
                <a:latin typeface="Times" panose="02020603050405020304" pitchFamily="18" charset="0"/>
              </a:defRPr>
            </a:lvl1pPr>
            <a:lvl2pPr marL="406400" defTabSz="812800">
              <a:defRPr sz="2400">
                <a:solidFill>
                  <a:schemeClr val="tx1"/>
                </a:solidFill>
                <a:latin typeface="Times" panose="02020603050405020304" pitchFamily="18" charset="0"/>
              </a:defRPr>
            </a:lvl2pPr>
            <a:lvl3pPr marL="812800" defTabSz="812800">
              <a:defRPr sz="2400">
                <a:solidFill>
                  <a:schemeClr val="tx1"/>
                </a:solidFill>
                <a:latin typeface="Times" panose="02020603050405020304" pitchFamily="18" charset="0"/>
              </a:defRPr>
            </a:lvl3pPr>
            <a:lvl4pPr marL="1222375" defTabSz="812800">
              <a:defRPr sz="2400">
                <a:solidFill>
                  <a:schemeClr val="tx1"/>
                </a:solidFill>
                <a:latin typeface="Times" panose="02020603050405020304" pitchFamily="18" charset="0"/>
              </a:defRPr>
            </a:lvl4pPr>
            <a:lvl5pPr marL="1628775" defTabSz="812800">
              <a:defRPr sz="2400">
                <a:solidFill>
                  <a:schemeClr val="tx1"/>
                </a:solidFill>
                <a:latin typeface="Times" panose="02020603050405020304" pitchFamily="18" charset="0"/>
              </a:defRPr>
            </a:lvl5pPr>
            <a:lvl6pPr marL="2085975" defTabSz="812800" eaLnBrk="0" fontAlgn="base" hangingPunct="0">
              <a:spcBef>
                <a:spcPct val="0"/>
              </a:spcBef>
              <a:spcAft>
                <a:spcPct val="0"/>
              </a:spcAft>
              <a:defRPr sz="2400">
                <a:solidFill>
                  <a:schemeClr val="tx1"/>
                </a:solidFill>
                <a:latin typeface="Times" panose="02020603050405020304" pitchFamily="18" charset="0"/>
              </a:defRPr>
            </a:lvl6pPr>
            <a:lvl7pPr marL="2543175" defTabSz="812800" eaLnBrk="0" fontAlgn="base" hangingPunct="0">
              <a:spcBef>
                <a:spcPct val="0"/>
              </a:spcBef>
              <a:spcAft>
                <a:spcPct val="0"/>
              </a:spcAft>
              <a:defRPr sz="2400">
                <a:solidFill>
                  <a:schemeClr val="tx1"/>
                </a:solidFill>
                <a:latin typeface="Times" panose="02020603050405020304" pitchFamily="18" charset="0"/>
              </a:defRPr>
            </a:lvl7pPr>
            <a:lvl8pPr marL="3000375" defTabSz="812800" eaLnBrk="0" fontAlgn="base" hangingPunct="0">
              <a:spcBef>
                <a:spcPct val="0"/>
              </a:spcBef>
              <a:spcAft>
                <a:spcPct val="0"/>
              </a:spcAft>
              <a:defRPr sz="2400">
                <a:solidFill>
                  <a:schemeClr val="tx1"/>
                </a:solidFill>
                <a:latin typeface="Times" panose="02020603050405020304" pitchFamily="18" charset="0"/>
              </a:defRPr>
            </a:lvl8pPr>
            <a:lvl9pPr marL="3457575" defTabSz="812800" eaLnBrk="0" fontAlgn="base" hangingPunct="0">
              <a:spcBef>
                <a:spcPct val="0"/>
              </a:spcBef>
              <a:spcAft>
                <a:spcPct val="0"/>
              </a:spcAft>
              <a:defRPr sz="2400">
                <a:solidFill>
                  <a:schemeClr val="tx1"/>
                </a:solidFill>
                <a:latin typeface="Times" panose="02020603050405020304" pitchFamily="18" charset="0"/>
              </a:defRPr>
            </a:lvl9pPr>
          </a:lstStyle>
          <a:p>
            <a:pPr algn="r"/>
            <a:r>
              <a:rPr lang="zh-CN" altLang="en-US" sz="700" b="1">
                <a:solidFill>
                  <a:schemeClr val="bg1"/>
                </a:solidFill>
                <a:latin typeface="Helvetica" panose="020B0604020202020204" pitchFamily="34" charset="0"/>
                <a:ea typeface="宋体" panose="02010600030101010101" pitchFamily="2" charset="-122"/>
              </a:rPr>
              <a:t>10-</a:t>
            </a:r>
            <a:fld id="{4FCFE6A4-9540-461B-AFA0-25B736246D2A}" type="slidenum">
              <a:rPr lang="zh-CN" altLang="en-US" sz="700" b="1">
                <a:solidFill>
                  <a:schemeClr val="bg1"/>
                </a:solidFill>
                <a:latin typeface="Helvetica" panose="020B0604020202020204" pitchFamily="34" charset="0"/>
                <a:ea typeface="宋体" panose="02010600030101010101" pitchFamily="2" charset="-122"/>
              </a:rPr>
              <a:pPr algn="r"/>
              <a:t>36</a:t>
            </a:fld>
            <a:endParaRPr lang="en-US" altLang="zh-CN" sz="700" b="1">
              <a:solidFill>
                <a:schemeClr val="bg1"/>
              </a:solidFill>
              <a:latin typeface="Helvetica" panose="020B0604020202020204" pitchFamily="34" charset="0"/>
              <a:ea typeface="宋体" panose="02010600030101010101" pitchFamily="2" charset="-122"/>
            </a:endParaRPr>
          </a:p>
        </p:txBody>
      </p:sp>
      <p:sp>
        <p:nvSpPr>
          <p:cNvPr id="349191" name="Rectangle 7">
            <a:extLst>
              <a:ext uri="{FF2B5EF4-FFF2-40B4-BE49-F238E27FC236}">
                <a16:creationId xmlns:a16="http://schemas.microsoft.com/office/drawing/2014/main" id="{10B9C42D-5A5D-437F-AD22-BFF4DA546EAD}"/>
              </a:ext>
            </a:extLst>
          </p:cNvPr>
          <p:cNvSpPr>
            <a:spLocks noGrp="1" noChangeArrowheads="1"/>
          </p:cNvSpPr>
          <p:nvPr>
            <p:ph type="title"/>
          </p:nvPr>
        </p:nvSpPr>
        <p:spPr>
          <a:xfrm>
            <a:off x="366713" y="788988"/>
            <a:ext cx="8518525" cy="1143000"/>
          </a:xfrm>
        </p:spPr>
        <p:txBody>
          <a:bodyPr/>
          <a:lstStyle/>
          <a:p>
            <a:r>
              <a:rPr lang="zh-CN" altLang="en-US" sz="6000">
                <a:ea typeface="宋体" panose="02010600030101010101" pitchFamily="2" charset="-122"/>
              </a:rPr>
              <a:t>用访问列表控制</a:t>
            </a:r>
            <a:r>
              <a:rPr lang="en-US" altLang="zh-CN" sz="6000">
                <a:ea typeface="宋体" panose="02010600030101010101" pitchFamily="2" charset="-122"/>
              </a:rPr>
              <a:t>vty</a:t>
            </a:r>
            <a:r>
              <a:rPr lang="zh-CN" altLang="en-US" sz="6000">
                <a:ea typeface="宋体" panose="02010600030101010101" pitchFamily="2" charset="-122"/>
              </a:rPr>
              <a:t>访问</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42" name="Line 10">
            <a:extLst>
              <a:ext uri="{FF2B5EF4-FFF2-40B4-BE49-F238E27FC236}">
                <a16:creationId xmlns:a16="http://schemas.microsoft.com/office/drawing/2014/main" id="{AE855CD1-9EE4-43C2-9689-8E589221C62D}"/>
              </a:ext>
            </a:extLst>
          </p:cNvPr>
          <p:cNvSpPr>
            <a:spLocks noChangeShapeType="1"/>
          </p:cNvSpPr>
          <p:nvPr/>
        </p:nvSpPr>
        <p:spPr bwMode="auto">
          <a:xfrm>
            <a:off x="2444750" y="2208213"/>
            <a:ext cx="4464050" cy="0"/>
          </a:xfrm>
          <a:prstGeom prst="line">
            <a:avLst/>
          </a:prstGeom>
          <a:noFill/>
          <a:ln w="38100">
            <a:solidFill>
              <a:schemeClr val="accent2"/>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1234" name="Rectangle 2">
            <a:extLst>
              <a:ext uri="{FF2B5EF4-FFF2-40B4-BE49-F238E27FC236}">
                <a16:creationId xmlns:a16="http://schemas.microsoft.com/office/drawing/2014/main" id="{B187F10D-1826-45D8-A8A0-3E1C6342CD81}"/>
              </a:ext>
            </a:extLst>
          </p:cNvPr>
          <p:cNvSpPr>
            <a:spLocks noGrp="1" noChangeArrowheads="1"/>
          </p:cNvSpPr>
          <p:nvPr>
            <p:ph type="title"/>
          </p:nvPr>
        </p:nvSpPr>
        <p:spPr/>
        <p:txBody>
          <a:bodyPr/>
          <a:lstStyle/>
          <a:p>
            <a:r>
              <a:rPr lang="zh-CN" altLang="en-US">
                <a:ea typeface="宋体" panose="02010600030101010101" pitchFamily="2" charset="-122"/>
              </a:rPr>
              <a:t>在路由器上过滤</a:t>
            </a:r>
            <a:r>
              <a:rPr lang="en-US" altLang="zh-CN">
                <a:ea typeface="宋体" panose="02010600030101010101" pitchFamily="2" charset="-122"/>
              </a:rPr>
              <a:t>vty</a:t>
            </a:r>
          </a:p>
        </p:txBody>
      </p:sp>
      <p:sp>
        <p:nvSpPr>
          <p:cNvPr id="351235" name="Rectangle 3">
            <a:extLst>
              <a:ext uri="{FF2B5EF4-FFF2-40B4-BE49-F238E27FC236}">
                <a16:creationId xmlns:a16="http://schemas.microsoft.com/office/drawing/2014/main" id="{CCB2135B-A554-4595-9964-4A39298CE753}"/>
              </a:ext>
            </a:extLst>
          </p:cNvPr>
          <p:cNvSpPr>
            <a:spLocks noGrp="1" noChangeArrowheads="1"/>
          </p:cNvSpPr>
          <p:nvPr>
            <p:ph type="body" idx="1"/>
          </p:nvPr>
        </p:nvSpPr>
        <p:spPr>
          <a:xfrm>
            <a:off x="590550" y="4133850"/>
            <a:ext cx="8221663" cy="2163763"/>
          </a:xfrm>
        </p:spPr>
        <p:txBody>
          <a:bodyPr/>
          <a:lstStyle/>
          <a:p>
            <a:pPr lvl="1"/>
            <a:r>
              <a:rPr lang="zh-CN" altLang="en-US">
                <a:ea typeface="宋体" panose="02010600030101010101" pitchFamily="2" charset="-122"/>
              </a:rPr>
              <a:t>五个虚拟通道 (0 到 </a:t>
            </a:r>
            <a:r>
              <a:rPr lang="en-US" altLang="zh-CN">
                <a:ea typeface="宋体" panose="02010600030101010101" pitchFamily="2" charset="-122"/>
              </a:rPr>
              <a:t>4)</a:t>
            </a:r>
          </a:p>
          <a:p>
            <a:pPr lvl="1"/>
            <a:r>
              <a:rPr lang="zh-CN" altLang="en-US">
                <a:ea typeface="宋体" panose="02010600030101010101" pitchFamily="2" charset="-122"/>
              </a:rPr>
              <a:t>路由器的</a:t>
            </a:r>
            <a:r>
              <a:rPr lang="en-US" altLang="zh-CN">
                <a:ea typeface="宋体" panose="02010600030101010101" pitchFamily="2" charset="-122"/>
              </a:rPr>
              <a:t>vty</a:t>
            </a:r>
            <a:r>
              <a:rPr lang="zh-CN" altLang="en-US">
                <a:ea typeface="宋体" panose="02010600030101010101" pitchFamily="2" charset="-122"/>
              </a:rPr>
              <a:t>端口可以过滤数据</a:t>
            </a:r>
            <a:endParaRPr lang="en-US" altLang="zh-CN">
              <a:ea typeface="宋体" panose="02010600030101010101" pitchFamily="2" charset="-122"/>
            </a:endParaRPr>
          </a:p>
          <a:p>
            <a:pPr lvl="1"/>
            <a:r>
              <a:rPr lang="zh-CN" altLang="en-US">
                <a:ea typeface="宋体" panose="02010600030101010101" pitchFamily="2" charset="-122"/>
              </a:rPr>
              <a:t>在路由器上执行</a:t>
            </a:r>
            <a:r>
              <a:rPr lang="en-US" altLang="zh-CN">
                <a:ea typeface="宋体" panose="02010600030101010101" pitchFamily="2" charset="-122"/>
              </a:rPr>
              <a:t>vty</a:t>
            </a:r>
            <a:r>
              <a:rPr lang="zh-CN" altLang="en-US">
                <a:ea typeface="宋体" panose="02010600030101010101" pitchFamily="2" charset="-122"/>
              </a:rPr>
              <a:t>访问的控制</a:t>
            </a:r>
            <a:endParaRPr lang="en-US" altLang="zh-CN">
              <a:ea typeface="宋体" panose="02010600030101010101" pitchFamily="2" charset="-122"/>
            </a:endParaRPr>
          </a:p>
        </p:txBody>
      </p:sp>
      <p:pic>
        <p:nvPicPr>
          <p:cNvPr id="351236" name="Picture 4">
            <a:extLst>
              <a:ext uri="{FF2B5EF4-FFF2-40B4-BE49-F238E27FC236}">
                <a16:creationId xmlns:a16="http://schemas.microsoft.com/office/drawing/2014/main" id="{11C01E3A-5471-43D5-8AB1-89E4AA06437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638" y="1912938"/>
            <a:ext cx="1681162"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1237" name="Text Box 5">
            <a:extLst>
              <a:ext uri="{FF2B5EF4-FFF2-40B4-BE49-F238E27FC236}">
                <a16:creationId xmlns:a16="http://schemas.microsoft.com/office/drawing/2014/main" id="{762F6952-4E35-412B-A4C2-83E4EA01E703}"/>
              </a:ext>
            </a:extLst>
          </p:cNvPr>
          <p:cNvSpPr txBox="1">
            <a:spLocks noChangeArrowheads="1"/>
          </p:cNvSpPr>
          <p:nvPr/>
        </p:nvSpPr>
        <p:spPr bwMode="auto">
          <a:xfrm>
            <a:off x="3819525" y="2309813"/>
            <a:ext cx="3603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zh-CN" altLang="en-US" sz="2500" b="1">
                <a:ea typeface="宋体" panose="02010600030101010101" pitchFamily="2" charset="-122"/>
              </a:rPr>
              <a:t>0</a:t>
            </a:r>
          </a:p>
        </p:txBody>
      </p:sp>
      <p:sp>
        <p:nvSpPr>
          <p:cNvPr id="351238" name="Text Box 6">
            <a:extLst>
              <a:ext uri="{FF2B5EF4-FFF2-40B4-BE49-F238E27FC236}">
                <a16:creationId xmlns:a16="http://schemas.microsoft.com/office/drawing/2014/main" id="{49C395C2-A100-48E1-8D23-129A03B427BE}"/>
              </a:ext>
            </a:extLst>
          </p:cNvPr>
          <p:cNvSpPr txBox="1">
            <a:spLocks noChangeArrowheads="1"/>
          </p:cNvSpPr>
          <p:nvPr/>
        </p:nvSpPr>
        <p:spPr bwMode="auto">
          <a:xfrm>
            <a:off x="4160838" y="2432050"/>
            <a:ext cx="3603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zh-CN" altLang="en-US" sz="2500" b="1">
                <a:ea typeface="宋体" panose="02010600030101010101" pitchFamily="2" charset="-122"/>
              </a:rPr>
              <a:t>1</a:t>
            </a:r>
          </a:p>
        </p:txBody>
      </p:sp>
      <p:sp>
        <p:nvSpPr>
          <p:cNvPr id="351239" name="Text Box 7">
            <a:extLst>
              <a:ext uri="{FF2B5EF4-FFF2-40B4-BE49-F238E27FC236}">
                <a16:creationId xmlns:a16="http://schemas.microsoft.com/office/drawing/2014/main" id="{B31F5865-A39E-4514-B9CB-C4BE3D1A55A0}"/>
              </a:ext>
            </a:extLst>
          </p:cNvPr>
          <p:cNvSpPr txBox="1">
            <a:spLocks noChangeArrowheads="1"/>
          </p:cNvSpPr>
          <p:nvPr/>
        </p:nvSpPr>
        <p:spPr bwMode="auto">
          <a:xfrm>
            <a:off x="4516438" y="2459038"/>
            <a:ext cx="3603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zh-CN" altLang="en-US" sz="2500" b="1">
                <a:ea typeface="宋体" panose="02010600030101010101" pitchFamily="2" charset="-122"/>
              </a:rPr>
              <a:t>2</a:t>
            </a:r>
          </a:p>
        </p:txBody>
      </p:sp>
      <p:sp>
        <p:nvSpPr>
          <p:cNvPr id="351240" name="Text Box 8">
            <a:extLst>
              <a:ext uri="{FF2B5EF4-FFF2-40B4-BE49-F238E27FC236}">
                <a16:creationId xmlns:a16="http://schemas.microsoft.com/office/drawing/2014/main" id="{4923E184-85AC-426B-A82A-B36D00313FAE}"/>
              </a:ext>
            </a:extLst>
          </p:cNvPr>
          <p:cNvSpPr txBox="1">
            <a:spLocks noChangeArrowheads="1"/>
          </p:cNvSpPr>
          <p:nvPr/>
        </p:nvSpPr>
        <p:spPr bwMode="auto">
          <a:xfrm>
            <a:off x="4886325" y="2417763"/>
            <a:ext cx="3603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zh-CN" altLang="en-US" sz="2500" b="1">
                <a:ea typeface="宋体" panose="02010600030101010101" pitchFamily="2" charset="-122"/>
              </a:rPr>
              <a:t>3</a:t>
            </a:r>
          </a:p>
        </p:txBody>
      </p:sp>
      <p:sp>
        <p:nvSpPr>
          <p:cNvPr id="351241" name="Text Box 9">
            <a:extLst>
              <a:ext uri="{FF2B5EF4-FFF2-40B4-BE49-F238E27FC236}">
                <a16:creationId xmlns:a16="http://schemas.microsoft.com/office/drawing/2014/main" id="{70150918-32CD-4E30-B213-E3E24AA6C578}"/>
              </a:ext>
            </a:extLst>
          </p:cNvPr>
          <p:cNvSpPr txBox="1">
            <a:spLocks noChangeArrowheads="1"/>
          </p:cNvSpPr>
          <p:nvPr/>
        </p:nvSpPr>
        <p:spPr bwMode="auto">
          <a:xfrm>
            <a:off x="5183188" y="2279650"/>
            <a:ext cx="3603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zh-CN" altLang="en-US" sz="2500" b="1">
                <a:ea typeface="宋体" panose="02010600030101010101" pitchFamily="2" charset="-122"/>
              </a:rPr>
              <a:t>4</a:t>
            </a:r>
          </a:p>
        </p:txBody>
      </p:sp>
      <p:sp>
        <p:nvSpPr>
          <p:cNvPr id="351243" name="Line 11">
            <a:extLst>
              <a:ext uri="{FF2B5EF4-FFF2-40B4-BE49-F238E27FC236}">
                <a16:creationId xmlns:a16="http://schemas.microsoft.com/office/drawing/2014/main" id="{8C9C9F14-1FED-464C-BAA5-FD0B5C3AE717}"/>
              </a:ext>
            </a:extLst>
          </p:cNvPr>
          <p:cNvSpPr>
            <a:spLocks noChangeShapeType="1"/>
          </p:cNvSpPr>
          <p:nvPr/>
        </p:nvSpPr>
        <p:spPr bwMode="auto">
          <a:xfrm>
            <a:off x="4706938" y="2874963"/>
            <a:ext cx="0" cy="490537"/>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51244" name="Text Box 12">
            <a:extLst>
              <a:ext uri="{FF2B5EF4-FFF2-40B4-BE49-F238E27FC236}">
                <a16:creationId xmlns:a16="http://schemas.microsoft.com/office/drawing/2014/main" id="{5E22015A-44DB-4A7B-BA8F-92341010766B}"/>
              </a:ext>
            </a:extLst>
          </p:cNvPr>
          <p:cNvSpPr txBox="1">
            <a:spLocks noChangeArrowheads="1"/>
          </p:cNvSpPr>
          <p:nvPr/>
        </p:nvSpPr>
        <p:spPr bwMode="auto">
          <a:xfrm>
            <a:off x="3232150" y="3422650"/>
            <a:ext cx="338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en-US" altLang="zh-CN" sz="1800" b="1">
                <a:solidFill>
                  <a:schemeClr val="tx1"/>
                </a:solidFill>
                <a:ea typeface="宋体" panose="02010600030101010101" pitchFamily="2" charset="-122"/>
              </a:rPr>
              <a:t>Virtual ports (vty 0 through 4)</a:t>
            </a:r>
            <a:endParaRPr lang="en-US" altLang="zh-CN" sz="1800">
              <a:solidFill>
                <a:schemeClr val="tx1"/>
              </a:solidFill>
              <a:ea typeface="宋体" panose="02010600030101010101" pitchFamily="2" charset="-122"/>
            </a:endParaRPr>
          </a:p>
        </p:txBody>
      </p:sp>
      <p:sp>
        <p:nvSpPr>
          <p:cNvPr id="351245" name="Text Box 13">
            <a:extLst>
              <a:ext uri="{FF2B5EF4-FFF2-40B4-BE49-F238E27FC236}">
                <a16:creationId xmlns:a16="http://schemas.microsoft.com/office/drawing/2014/main" id="{9221E17A-543B-4AB3-87D8-26A6976C2552}"/>
              </a:ext>
            </a:extLst>
          </p:cNvPr>
          <p:cNvSpPr txBox="1">
            <a:spLocks noChangeArrowheads="1"/>
          </p:cNvSpPr>
          <p:nvPr/>
        </p:nvSpPr>
        <p:spPr bwMode="auto">
          <a:xfrm>
            <a:off x="5467350" y="2770188"/>
            <a:ext cx="282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en-US" altLang="zh-CN" sz="1800" b="1">
                <a:solidFill>
                  <a:schemeClr val="tx1"/>
                </a:solidFill>
                <a:ea typeface="宋体" panose="02010600030101010101" pitchFamily="2" charset="-122"/>
              </a:rPr>
              <a:t>Physical port e0 (Telnet)</a:t>
            </a:r>
            <a:endParaRPr lang="en-US" altLang="zh-CN" sz="1800">
              <a:solidFill>
                <a:schemeClr val="tx1"/>
              </a:solidFill>
              <a:ea typeface="宋体" panose="02010600030101010101" pitchFamily="2" charset="-122"/>
            </a:endParaRPr>
          </a:p>
        </p:txBody>
      </p:sp>
      <p:sp>
        <p:nvSpPr>
          <p:cNvPr id="351246" name="Line 14">
            <a:extLst>
              <a:ext uri="{FF2B5EF4-FFF2-40B4-BE49-F238E27FC236}">
                <a16:creationId xmlns:a16="http://schemas.microsoft.com/office/drawing/2014/main" id="{72B09673-D704-4796-8234-852166EAE5FF}"/>
              </a:ext>
            </a:extLst>
          </p:cNvPr>
          <p:cNvSpPr>
            <a:spLocks noChangeShapeType="1"/>
          </p:cNvSpPr>
          <p:nvPr/>
        </p:nvSpPr>
        <p:spPr bwMode="auto">
          <a:xfrm>
            <a:off x="5967413" y="2303463"/>
            <a:ext cx="0" cy="490537"/>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51247" name="Line 15">
            <a:extLst>
              <a:ext uri="{FF2B5EF4-FFF2-40B4-BE49-F238E27FC236}">
                <a16:creationId xmlns:a16="http://schemas.microsoft.com/office/drawing/2014/main" id="{4D44D4A3-B75C-4975-91A3-4DFF676A28A2}"/>
              </a:ext>
            </a:extLst>
          </p:cNvPr>
          <p:cNvSpPr>
            <a:spLocks noChangeShapeType="1"/>
          </p:cNvSpPr>
          <p:nvPr/>
        </p:nvSpPr>
        <p:spPr bwMode="auto">
          <a:xfrm>
            <a:off x="3222625" y="2301875"/>
            <a:ext cx="0" cy="490538"/>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51248" name="Text Box 16">
            <a:extLst>
              <a:ext uri="{FF2B5EF4-FFF2-40B4-BE49-F238E27FC236}">
                <a16:creationId xmlns:a16="http://schemas.microsoft.com/office/drawing/2014/main" id="{1A86041D-5357-48F3-B526-40F6CE94B352}"/>
              </a:ext>
            </a:extLst>
          </p:cNvPr>
          <p:cNvSpPr txBox="1">
            <a:spLocks noChangeArrowheads="1"/>
          </p:cNvSpPr>
          <p:nvPr/>
        </p:nvSpPr>
        <p:spPr bwMode="auto">
          <a:xfrm>
            <a:off x="425450" y="2735263"/>
            <a:ext cx="3371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en-US" altLang="zh-CN" sz="1800" b="1">
                <a:solidFill>
                  <a:schemeClr val="tx1"/>
                </a:solidFill>
                <a:ea typeface="宋体" panose="02010600030101010101" pitchFamily="2" charset="-122"/>
              </a:rPr>
              <a:t>Console port (direct connect)</a:t>
            </a:r>
            <a:endParaRPr lang="en-US" altLang="zh-CN" sz="1800">
              <a:solidFill>
                <a:schemeClr val="tx1"/>
              </a:solidFill>
              <a:ea typeface="宋体" panose="02010600030101010101" pitchFamily="2" charset="-122"/>
            </a:endParaRPr>
          </a:p>
        </p:txBody>
      </p:sp>
      <p:sp>
        <p:nvSpPr>
          <p:cNvPr id="351250" name="Text Box 18">
            <a:extLst>
              <a:ext uri="{FF2B5EF4-FFF2-40B4-BE49-F238E27FC236}">
                <a16:creationId xmlns:a16="http://schemas.microsoft.com/office/drawing/2014/main" id="{59EDC96E-FDD3-4425-A9E0-58D594C6F08E}"/>
              </a:ext>
            </a:extLst>
          </p:cNvPr>
          <p:cNvSpPr txBox="1">
            <a:spLocks noChangeArrowheads="1"/>
          </p:cNvSpPr>
          <p:nvPr/>
        </p:nvSpPr>
        <p:spPr bwMode="auto">
          <a:xfrm>
            <a:off x="2632075" y="1884363"/>
            <a:ext cx="1144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en-US" altLang="zh-CN" b="1">
                <a:solidFill>
                  <a:schemeClr val="tx1"/>
                </a:solidFill>
                <a:ea typeface="宋体" panose="02010600030101010101" pitchFamily="2" charset="-122"/>
              </a:rPr>
              <a:t>console</a:t>
            </a:r>
            <a:endParaRPr lang="en-US" altLang="zh-CN">
              <a:solidFill>
                <a:schemeClr val="tx1"/>
              </a:solidFill>
              <a:ea typeface="宋体" panose="02010600030101010101" pitchFamily="2" charset="-122"/>
            </a:endParaRPr>
          </a:p>
        </p:txBody>
      </p:sp>
      <p:sp>
        <p:nvSpPr>
          <p:cNvPr id="351251" name="Text Box 19">
            <a:extLst>
              <a:ext uri="{FF2B5EF4-FFF2-40B4-BE49-F238E27FC236}">
                <a16:creationId xmlns:a16="http://schemas.microsoft.com/office/drawing/2014/main" id="{5FE8E760-5C14-41C3-A39B-3520247D06C7}"/>
              </a:ext>
            </a:extLst>
          </p:cNvPr>
          <p:cNvSpPr txBox="1">
            <a:spLocks noChangeArrowheads="1"/>
          </p:cNvSpPr>
          <p:nvPr/>
        </p:nvSpPr>
        <p:spPr bwMode="auto">
          <a:xfrm>
            <a:off x="5548313" y="1871663"/>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en-US" altLang="zh-CN" b="1">
                <a:solidFill>
                  <a:schemeClr val="tx1"/>
                </a:solidFill>
                <a:ea typeface="宋体" panose="02010600030101010101" pitchFamily="2" charset="-122"/>
              </a:rPr>
              <a:t>e0</a:t>
            </a:r>
            <a:endParaRPr lang="en-US" altLang="zh-CN">
              <a:solidFill>
                <a:schemeClr val="tx1"/>
              </a:solidFill>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73" name="Freeform 17">
            <a:extLst>
              <a:ext uri="{FF2B5EF4-FFF2-40B4-BE49-F238E27FC236}">
                <a16:creationId xmlns:a16="http://schemas.microsoft.com/office/drawing/2014/main" id="{7F7530FC-5722-4EFE-AE0A-9146017CBD9D}"/>
              </a:ext>
            </a:extLst>
          </p:cNvPr>
          <p:cNvSpPr>
            <a:spLocks/>
          </p:cNvSpPr>
          <p:nvPr/>
        </p:nvSpPr>
        <p:spPr bwMode="auto">
          <a:xfrm>
            <a:off x="3225800" y="2540000"/>
            <a:ext cx="1087438" cy="1117600"/>
          </a:xfrm>
          <a:custGeom>
            <a:avLst/>
            <a:gdLst>
              <a:gd name="T0" fmla="*/ 685 w 685"/>
              <a:gd name="T1" fmla="*/ 0 h 704"/>
              <a:gd name="T2" fmla="*/ 684 w 685"/>
              <a:gd name="T3" fmla="*/ 704 h 704"/>
              <a:gd name="T4" fmla="*/ 0 w 685"/>
              <a:gd name="T5" fmla="*/ 702 h 704"/>
            </a:gdLst>
            <a:ahLst/>
            <a:cxnLst>
              <a:cxn ang="0">
                <a:pos x="T0" y="T1"/>
              </a:cxn>
              <a:cxn ang="0">
                <a:pos x="T2" y="T3"/>
              </a:cxn>
              <a:cxn ang="0">
                <a:pos x="T4" y="T5"/>
              </a:cxn>
            </a:cxnLst>
            <a:rect l="0" t="0" r="r" b="b"/>
            <a:pathLst>
              <a:path w="685" h="704">
                <a:moveTo>
                  <a:pt x="685" y="0"/>
                </a:moveTo>
                <a:lnTo>
                  <a:pt x="684" y="704"/>
                </a:lnTo>
                <a:lnTo>
                  <a:pt x="0" y="702"/>
                </a:lnTo>
              </a:path>
            </a:pathLst>
          </a:custGeom>
          <a:noFill/>
          <a:ln w="38100" cap="flat" cmpd="sng">
            <a:solidFill>
              <a:schemeClr val="accent2"/>
            </a:solidFill>
            <a:prstDash val="dash"/>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52258" name="Rectangle 2">
            <a:extLst>
              <a:ext uri="{FF2B5EF4-FFF2-40B4-BE49-F238E27FC236}">
                <a16:creationId xmlns:a16="http://schemas.microsoft.com/office/drawing/2014/main" id="{C9FF8B91-1020-4F97-A591-A616B407BEF2}"/>
              </a:ext>
            </a:extLst>
          </p:cNvPr>
          <p:cNvSpPr>
            <a:spLocks noGrp="1" noChangeArrowheads="1"/>
          </p:cNvSpPr>
          <p:nvPr>
            <p:ph type="title"/>
          </p:nvPr>
        </p:nvSpPr>
        <p:spPr/>
        <p:txBody>
          <a:bodyPr/>
          <a:lstStyle/>
          <a:p>
            <a:r>
              <a:rPr lang="zh-CN" altLang="en-US">
                <a:ea typeface="宋体" panose="02010600030101010101" pitchFamily="2" charset="-122"/>
              </a:rPr>
              <a:t>如何控制</a:t>
            </a:r>
            <a:r>
              <a:rPr lang="en-US" altLang="zh-CN">
                <a:ea typeface="宋体" panose="02010600030101010101" pitchFamily="2" charset="-122"/>
              </a:rPr>
              <a:t>vty</a:t>
            </a:r>
            <a:r>
              <a:rPr lang="zh-CN" altLang="en-US">
                <a:ea typeface="宋体" panose="02010600030101010101" pitchFamily="2" charset="-122"/>
              </a:rPr>
              <a:t>访问</a:t>
            </a:r>
            <a:endParaRPr lang="en-US" altLang="zh-CN">
              <a:ea typeface="宋体" panose="02010600030101010101" pitchFamily="2" charset="-122"/>
            </a:endParaRPr>
          </a:p>
        </p:txBody>
      </p:sp>
      <p:sp>
        <p:nvSpPr>
          <p:cNvPr id="352259" name="Line 3">
            <a:extLst>
              <a:ext uri="{FF2B5EF4-FFF2-40B4-BE49-F238E27FC236}">
                <a16:creationId xmlns:a16="http://schemas.microsoft.com/office/drawing/2014/main" id="{95BDC664-ACDF-499D-A14D-37FEB1C710FF}"/>
              </a:ext>
            </a:extLst>
          </p:cNvPr>
          <p:cNvSpPr>
            <a:spLocks noChangeShapeType="1"/>
          </p:cNvSpPr>
          <p:nvPr/>
        </p:nvSpPr>
        <p:spPr bwMode="auto">
          <a:xfrm>
            <a:off x="2457450" y="2271713"/>
            <a:ext cx="4464050" cy="0"/>
          </a:xfrm>
          <a:prstGeom prst="line">
            <a:avLst/>
          </a:prstGeom>
          <a:noFill/>
          <a:ln w="38100">
            <a:solidFill>
              <a:schemeClr val="accent2"/>
            </a:solidFill>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spAutoFit/>
          </a:bodyPr>
          <a:lstStyle/>
          <a:p>
            <a:endParaRPr lang="zh-CN" altLang="en-US"/>
          </a:p>
        </p:txBody>
      </p:sp>
      <p:pic>
        <p:nvPicPr>
          <p:cNvPr id="352260" name="Picture 4">
            <a:extLst>
              <a:ext uri="{FF2B5EF4-FFF2-40B4-BE49-F238E27FC236}">
                <a16:creationId xmlns:a16="http://schemas.microsoft.com/office/drawing/2014/main" id="{BD3A4372-FAEF-4B86-9950-4FE534BFC56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638" y="1912938"/>
            <a:ext cx="1681162"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2261" name="Text Box 5">
            <a:extLst>
              <a:ext uri="{FF2B5EF4-FFF2-40B4-BE49-F238E27FC236}">
                <a16:creationId xmlns:a16="http://schemas.microsoft.com/office/drawing/2014/main" id="{B00D7962-402C-4A81-8EE9-2FA23E588752}"/>
              </a:ext>
            </a:extLst>
          </p:cNvPr>
          <p:cNvSpPr txBox="1">
            <a:spLocks noChangeArrowheads="1"/>
          </p:cNvSpPr>
          <p:nvPr/>
        </p:nvSpPr>
        <p:spPr bwMode="auto">
          <a:xfrm>
            <a:off x="3819525" y="2309813"/>
            <a:ext cx="3603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zh-CN" altLang="en-US" sz="2500" b="1">
                <a:ea typeface="宋体" panose="02010600030101010101" pitchFamily="2" charset="-122"/>
              </a:rPr>
              <a:t>0</a:t>
            </a:r>
          </a:p>
        </p:txBody>
      </p:sp>
      <p:sp>
        <p:nvSpPr>
          <p:cNvPr id="352262" name="Text Box 6">
            <a:extLst>
              <a:ext uri="{FF2B5EF4-FFF2-40B4-BE49-F238E27FC236}">
                <a16:creationId xmlns:a16="http://schemas.microsoft.com/office/drawing/2014/main" id="{5ACE2A91-2EAB-4DAB-B1FE-B56119CE173D}"/>
              </a:ext>
            </a:extLst>
          </p:cNvPr>
          <p:cNvSpPr txBox="1">
            <a:spLocks noChangeArrowheads="1"/>
          </p:cNvSpPr>
          <p:nvPr/>
        </p:nvSpPr>
        <p:spPr bwMode="auto">
          <a:xfrm>
            <a:off x="4160838" y="2432050"/>
            <a:ext cx="3603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zh-CN" altLang="en-US" sz="2500" b="1">
                <a:ea typeface="宋体" panose="02010600030101010101" pitchFamily="2" charset="-122"/>
              </a:rPr>
              <a:t>1</a:t>
            </a:r>
          </a:p>
        </p:txBody>
      </p:sp>
      <p:sp>
        <p:nvSpPr>
          <p:cNvPr id="352263" name="Text Box 7">
            <a:extLst>
              <a:ext uri="{FF2B5EF4-FFF2-40B4-BE49-F238E27FC236}">
                <a16:creationId xmlns:a16="http://schemas.microsoft.com/office/drawing/2014/main" id="{99513E55-1A50-4498-8E94-E9A5AF3BB975}"/>
              </a:ext>
            </a:extLst>
          </p:cNvPr>
          <p:cNvSpPr txBox="1">
            <a:spLocks noChangeArrowheads="1"/>
          </p:cNvSpPr>
          <p:nvPr/>
        </p:nvSpPr>
        <p:spPr bwMode="auto">
          <a:xfrm>
            <a:off x="4516438" y="2459038"/>
            <a:ext cx="3603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zh-CN" altLang="en-US" sz="2500" b="1">
                <a:ea typeface="宋体" panose="02010600030101010101" pitchFamily="2" charset="-122"/>
              </a:rPr>
              <a:t>2</a:t>
            </a:r>
          </a:p>
        </p:txBody>
      </p:sp>
      <p:sp>
        <p:nvSpPr>
          <p:cNvPr id="352264" name="Text Box 8">
            <a:extLst>
              <a:ext uri="{FF2B5EF4-FFF2-40B4-BE49-F238E27FC236}">
                <a16:creationId xmlns:a16="http://schemas.microsoft.com/office/drawing/2014/main" id="{8CCE351A-46B8-40C9-94D4-D756D42CF277}"/>
              </a:ext>
            </a:extLst>
          </p:cNvPr>
          <p:cNvSpPr txBox="1">
            <a:spLocks noChangeArrowheads="1"/>
          </p:cNvSpPr>
          <p:nvPr/>
        </p:nvSpPr>
        <p:spPr bwMode="auto">
          <a:xfrm>
            <a:off x="4886325" y="2417763"/>
            <a:ext cx="3603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zh-CN" altLang="en-US" sz="2500" b="1">
                <a:ea typeface="宋体" panose="02010600030101010101" pitchFamily="2" charset="-122"/>
              </a:rPr>
              <a:t>3</a:t>
            </a:r>
          </a:p>
        </p:txBody>
      </p:sp>
      <p:sp>
        <p:nvSpPr>
          <p:cNvPr id="352265" name="Text Box 9">
            <a:extLst>
              <a:ext uri="{FF2B5EF4-FFF2-40B4-BE49-F238E27FC236}">
                <a16:creationId xmlns:a16="http://schemas.microsoft.com/office/drawing/2014/main" id="{CE925963-1E28-4A8A-96B2-59F07458A5FA}"/>
              </a:ext>
            </a:extLst>
          </p:cNvPr>
          <p:cNvSpPr txBox="1">
            <a:spLocks noChangeArrowheads="1"/>
          </p:cNvSpPr>
          <p:nvPr/>
        </p:nvSpPr>
        <p:spPr bwMode="auto">
          <a:xfrm>
            <a:off x="5183188" y="2279650"/>
            <a:ext cx="3603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zh-CN" altLang="en-US" sz="2500" b="1">
                <a:ea typeface="宋体" panose="02010600030101010101" pitchFamily="2" charset="-122"/>
              </a:rPr>
              <a:t>4</a:t>
            </a:r>
          </a:p>
        </p:txBody>
      </p:sp>
      <p:sp>
        <p:nvSpPr>
          <p:cNvPr id="352266" name="Line 10">
            <a:extLst>
              <a:ext uri="{FF2B5EF4-FFF2-40B4-BE49-F238E27FC236}">
                <a16:creationId xmlns:a16="http://schemas.microsoft.com/office/drawing/2014/main" id="{E0BFF8AC-F16D-45B0-B0EB-FE89BF173367}"/>
              </a:ext>
            </a:extLst>
          </p:cNvPr>
          <p:cNvSpPr>
            <a:spLocks noChangeShapeType="1"/>
          </p:cNvSpPr>
          <p:nvPr/>
        </p:nvSpPr>
        <p:spPr bwMode="auto">
          <a:xfrm>
            <a:off x="4821238" y="2938463"/>
            <a:ext cx="0" cy="490537"/>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52267" name="Text Box 11">
            <a:extLst>
              <a:ext uri="{FF2B5EF4-FFF2-40B4-BE49-F238E27FC236}">
                <a16:creationId xmlns:a16="http://schemas.microsoft.com/office/drawing/2014/main" id="{8DFD9595-34DE-409B-98E2-488915AF85E2}"/>
              </a:ext>
            </a:extLst>
          </p:cNvPr>
          <p:cNvSpPr txBox="1">
            <a:spLocks noChangeArrowheads="1"/>
          </p:cNvSpPr>
          <p:nvPr/>
        </p:nvSpPr>
        <p:spPr bwMode="auto">
          <a:xfrm>
            <a:off x="4514850" y="3435350"/>
            <a:ext cx="338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en-US" altLang="zh-CN" sz="1800" b="1">
                <a:solidFill>
                  <a:schemeClr val="tx1"/>
                </a:solidFill>
                <a:ea typeface="宋体" panose="02010600030101010101" pitchFamily="2" charset="-122"/>
              </a:rPr>
              <a:t>Virtual ports (vty 0 through 4)</a:t>
            </a:r>
            <a:endParaRPr lang="en-US" altLang="zh-CN" sz="1800">
              <a:solidFill>
                <a:schemeClr val="tx1"/>
              </a:solidFill>
              <a:ea typeface="宋体" panose="02010600030101010101" pitchFamily="2" charset="-122"/>
            </a:endParaRPr>
          </a:p>
        </p:txBody>
      </p:sp>
      <p:sp>
        <p:nvSpPr>
          <p:cNvPr id="352268" name="Text Box 12">
            <a:extLst>
              <a:ext uri="{FF2B5EF4-FFF2-40B4-BE49-F238E27FC236}">
                <a16:creationId xmlns:a16="http://schemas.microsoft.com/office/drawing/2014/main" id="{1FC451C8-19EF-4F6B-8116-CAFDF8091EF6}"/>
              </a:ext>
            </a:extLst>
          </p:cNvPr>
          <p:cNvSpPr txBox="1">
            <a:spLocks noChangeArrowheads="1"/>
          </p:cNvSpPr>
          <p:nvPr/>
        </p:nvSpPr>
        <p:spPr bwMode="auto">
          <a:xfrm>
            <a:off x="5851525" y="2833688"/>
            <a:ext cx="297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en-US" altLang="zh-CN" sz="1800" b="1">
                <a:solidFill>
                  <a:schemeClr val="tx1"/>
                </a:solidFill>
                <a:ea typeface="宋体" panose="02010600030101010101" pitchFamily="2" charset="-122"/>
              </a:rPr>
              <a:t>Physical port (e0) (Telnet)</a:t>
            </a:r>
            <a:endParaRPr lang="en-US" altLang="zh-CN" sz="1800">
              <a:solidFill>
                <a:schemeClr val="tx1"/>
              </a:solidFill>
              <a:ea typeface="宋体" panose="02010600030101010101" pitchFamily="2" charset="-122"/>
            </a:endParaRPr>
          </a:p>
        </p:txBody>
      </p:sp>
      <p:sp>
        <p:nvSpPr>
          <p:cNvPr id="352269" name="Line 13">
            <a:extLst>
              <a:ext uri="{FF2B5EF4-FFF2-40B4-BE49-F238E27FC236}">
                <a16:creationId xmlns:a16="http://schemas.microsoft.com/office/drawing/2014/main" id="{146DD2E3-F76B-4E3E-B378-D58115A13E4F}"/>
              </a:ext>
            </a:extLst>
          </p:cNvPr>
          <p:cNvSpPr>
            <a:spLocks noChangeShapeType="1"/>
          </p:cNvSpPr>
          <p:nvPr/>
        </p:nvSpPr>
        <p:spPr bwMode="auto">
          <a:xfrm>
            <a:off x="6221413" y="2366963"/>
            <a:ext cx="0" cy="490537"/>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pic>
        <p:nvPicPr>
          <p:cNvPr id="352271" name="Picture 15">
            <a:extLst>
              <a:ext uri="{FF2B5EF4-FFF2-40B4-BE49-F238E27FC236}">
                <a16:creationId xmlns:a16="http://schemas.microsoft.com/office/drawing/2014/main" id="{5732A59F-6693-4F9D-B484-7A2EADC1B8F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38" y="2824163"/>
            <a:ext cx="1420812" cy="128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2272" name="Rectangle 16">
            <a:extLst>
              <a:ext uri="{FF2B5EF4-FFF2-40B4-BE49-F238E27FC236}">
                <a16:creationId xmlns:a16="http://schemas.microsoft.com/office/drawing/2014/main" id="{56351B68-F98C-482E-8081-C135E69FC4BC}"/>
              </a:ext>
            </a:extLst>
          </p:cNvPr>
          <p:cNvSpPr>
            <a:spLocks noChangeArrowheads="1"/>
          </p:cNvSpPr>
          <p:nvPr/>
        </p:nvSpPr>
        <p:spPr bwMode="auto">
          <a:xfrm>
            <a:off x="360363" y="4311650"/>
            <a:ext cx="8604250" cy="216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915988">
              <a:lnSpc>
                <a:spcPct val="95000"/>
              </a:lnSpc>
              <a:spcBef>
                <a:spcPct val="30000"/>
              </a:spcBef>
              <a:buClr>
                <a:schemeClr val="accent2"/>
              </a:buClr>
              <a:buSzPct val="100000"/>
              <a:buFont typeface="Helvetica" panose="020B0604020202020204" pitchFamily="34" charset="0"/>
              <a:defRPr sz="32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9pPr>
          </a:lstStyle>
          <a:p>
            <a:pPr lvl="1"/>
            <a:r>
              <a:rPr lang="zh-CN" altLang="en-US" sz="2600">
                <a:ea typeface="宋体" panose="02010600030101010101" pitchFamily="2" charset="-122"/>
              </a:rPr>
              <a:t>使用标准访问列表语句</a:t>
            </a:r>
          </a:p>
          <a:p>
            <a:pPr lvl="1"/>
            <a:r>
              <a:rPr lang="zh-CN" altLang="en-US" sz="2600">
                <a:ea typeface="宋体" panose="02010600030101010101" pitchFamily="2" charset="-122"/>
              </a:rPr>
              <a:t>用 </a:t>
            </a:r>
            <a:r>
              <a:rPr lang="en-US" altLang="zh-CN" sz="2600" i="1">
                <a:ea typeface="宋体" panose="02010600030101010101" pitchFamily="2" charset="-122"/>
              </a:rPr>
              <a:t>access-class</a:t>
            </a:r>
            <a:r>
              <a:rPr lang="en-US" altLang="zh-CN" sz="2600">
                <a:ea typeface="宋体" panose="02010600030101010101" pitchFamily="2" charset="-122"/>
              </a:rPr>
              <a:t> </a:t>
            </a:r>
            <a:r>
              <a:rPr lang="zh-CN" altLang="en-US" sz="2600">
                <a:ea typeface="宋体" panose="02010600030101010101" pitchFamily="2" charset="-122"/>
              </a:rPr>
              <a:t>命令应用访问列表</a:t>
            </a:r>
            <a:endParaRPr lang="en-US" altLang="zh-CN" sz="2600">
              <a:ea typeface="宋体" panose="02010600030101010101" pitchFamily="2" charset="-122"/>
            </a:endParaRPr>
          </a:p>
          <a:p>
            <a:pPr lvl="1"/>
            <a:r>
              <a:rPr lang="zh-CN" altLang="en-US" sz="2600">
                <a:ea typeface="宋体" panose="02010600030101010101" pitchFamily="2" charset="-122"/>
              </a:rPr>
              <a:t>在所有</a:t>
            </a:r>
            <a:r>
              <a:rPr lang="en-US" altLang="zh-CN" sz="2600">
                <a:ea typeface="宋体" panose="02010600030101010101" pitchFamily="2" charset="-122"/>
              </a:rPr>
              <a:t>vty</a:t>
            </a:r>
            <a:r>
              <a:rPr lang="zh-CN" altLang="en-US" sz="2600">
                <a:ea typeface="宋体" panose="02010600030101010101" pitchFamily="2" charset="-122"/>
              </a:rPr>
              <a:t>通道上设置相同的限制条件</a:t>
            </a:r>
            <a:endParaRPr lang="en-US" altLang="zh-CN" sz="2600">
              <a:ea typeface="宋体" panose="02010600030101010101" pitchFamily="2" charset="-122"/>
            </a:endParaRPr>
          </a:p>
        </p:txBody>
      </p:sp>
      <p:sp>
        <p:nvSpPr>
          <p:cNvPr id="352274" name="Text Box 18">
            <a:extLst>
              <a:ext uri="{FF2B5EF4-FFF2-40B4-BE49-F238E27FC236}">
                <a16:creationId xmlns:a16="http://schemas.microsoft.com/office/drawing/2014/main" id="{BEAC14A5-ADA5-4A20-9B3A-6FD35F96B617}"/>
              </a:ext>
            </a:extLst>
          </p:cNvPr>
          <p:cNvSpPr txBox="1">
            <a:spLocks noChangeArrowheads="1"/>
          </p:cNvSpPr>
          <p:nvPr/>
        </p:nvSpPr>
        <p:spPr bwMode="auto">
          <a:xfrm>
            <a:off x="2249488" y="3114675"/>
            <a:ext cx="9048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en-US" altLang="zh-CN" sz="1500" b="1">
                <a:solidFill>
                  <a:schemeClr val="tx1"/>
                </a:solidFill>
                <a:ea typeface="宋体" panose="02010600030101010101" pitchFamily="2" charset="-122"/>
              </a:rPr>
              <a:t>Router#</a:t>
            </a:r>
          </a:p>
        </p:txBody>
      </p:sp>
      <p:sp>
        <p:nvSpPr>
          <p:cNvPr id="352275" name="Text Box 19">
            <a:extLst>
              <a:ext uri="{FF2B5EF4-FFF2-40B4-BE49-F238E27FC236}">
                <a16:creationId xmlns:a16="http://schemas.microsoft.com/office/drawing/2014/main" id="{319D0E84-5962-4310-83D2-6FC53A70B800}"/>
              </a:ext>
            </a:extLst>
          </p:cNvPr>
          <p:cNvSpPr txBox="1">
            <a:spLocks noChangeArrowheads="1"/>
          </p:cNvSpPr>
          <p:nvPr/>
        </p:nvSpPr>
        <p:spPr bwMode="auto">
          <a:xfrm>
            <a:off x="5548313" y="1871663"/>
            <a:ext cx="466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en-US" altLang="zh-CN" b="1">
                <a:solidFill>
                  <a:schemeClr val="tx1"/>
                </a:solidFill>
                <a:ea typeface="宋体" panose="02010600030101010101" pitchFamily="2" charset="-122"/>
              </a:rPr>
              <a:t>e0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7" name="Rectangle 7">
            <a:extLst>
              <a:ext uri="{FF2B5EF4-FFF2-40B4-BE49-F238E27FC236}">
                <a16:creationId xmlns:a16="http://schemas.microsoft.com/office/drawing/2014/main" id="{0014FFAC-696B-4E0E-9320-787D308945EF}"/>
              </a:ext>
            </a:extLst>
          </p:cNvPr>
          <p:cNvSpPr>
            <a:spLocks noChangeArrowheads="1"/>
          </p:cNvSpPr>
          <p:nvPr/>
        </p:nvSpPr>
        <p:spPr bwMode="auto">
          <a:xfrm>
            <a:off x="552450" y="4386263"/>
            <a:ext cx="7680325" cy="544512"/>
          </a:xfrm>
          <a:prstGeom prst="rect">
            <a:avLst/>
          </a:prstGeom>
          <a:solidFill>
            <a:schemeClr val="bg1"/>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endParaRPr lang="zh-CN" altLang="en-US"/>
          </a:p>
        </p:txBody>
      </p:sp>
      <p:sp>
        <p:nvSpPr>
          <p:cNvPr id="353282" name="Rectangle 2">
            <a:extLst>
              <a:ext uri="{FF2B5EF4-FFF2-40B4-BE49-F238E27FC236}">
                <a16:creationId xmlns:a16="http://schemas.microsoft.com/office/drawing/2014/main" id="{4D0EC310-AC96-48E4-BF98-8D53CB0754A0}"/>
              </a:ext>
            </a:extLst>
          </p:cNvPr>
          <p:cNvSpPr>
            <a:spLocks noGrp="1" noChangeArrowheads="1"/>
          </p:cNvSpPr>
          <p:nvPr>
            <p:ph type="title"/>
          </p:nvPr>
        </p:nvSpPr>
        <p:spPr/>
        <p:txBody>
          <a:bodyPr/>
          <a:lstStyle/>
          <a:p>
            <a:r>
              <a:rPr lang="zh-CN" altLang="en-US">
                <a:ea typeface="宋体" panose="02010600030101010101" pitchFamily="2" charset="-122"/>
              </a:rPr>
              <a:t>虚拟通道的配置</a:t>
            </a:r>
          </a:p>
        </p:txBody>
      </p:sp>
      <p:sp>
        <p:nvSpPr>
          <p:cNvPr id="353283" name="Rectangle 3">
            <a:extLst>
              <a:ext uri="{FF2B5EF4-FFF2-40B4-BE49-F238E27FC236}">
                <a16:creationId xmlns:a16="http://schemas.microsoft.com/office/drawing/2014/main" id="{5D54C814-4903-4ADB-9876-9637F4ECCEA2}"/>
              </a:ext>
            </a:extLst>
          </p:cNvPr>
          <p:cNvSpPr>
            <a:spLocks noChangeArrowheads="1"/>
          </p:cNvSpPr>
          <p:nvPr/>
        </p:nvSpPr>
        <p:spPr bwMode="auto">
          <a:xfrm>
            <a:off x="319088" y="2954338"/>
            <a:ext cx="860425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915988">
              <a:lnSpc>
                <a:spcPct val="95000"/>
              </a:lnSpc>
              <a:spcBef>
                <a:spcPct val="30000"/>
              </a:spcBef>
              <a:buClr>
                <a:schemeClr val="accent2"/>
              </a:buClr>
              <a:buSzPct val="100000"/>
              <a:buFont typeface="Helvetica" panose="020B0604020202020204" pitchFamily="34" charset="0"/>
              <a:defRPr sz="32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9pPr>
          </a:lstStyle>
          <a:p>
            <a:pPr lvl="1"/>
            <a:r>
              <a:rPr lang="zh-CN" altLang="en-US" sz="2600">
                <a:ea typeface="宋体" panose="02010600030101010101" pitchFamily="2" charset="-122"/>
              </a:rPr>
              <a:t>指明</a:t>
            </a:r>
            <a:r>
              <a:rPr lang="en-US" altLang="zh-CN" sz="2600">
                <a:ea typeface="宋体" panose="02010600030101010101" pitchFamily="2" charset="-122"/>
              </a:rPr>
              <a:t>vty</a:t>
            </a:r>
            <a:r>
              <a:rPr lang="zh-CN" altLang="en-US" sz="2600">
                <a:ea typeface="宋体" panose="02010600030101010101" pitchFamily="2" charset="-122"/>
              </a:rPr>
              <a:t>通道的范围</a:t>
            </a:r>
            <a:endParaRPr lang="en-US" altLang="zh-CN" sz="2600">
              <a:ea typeface="宋体" panose="02010600030101010101" pitchFamily="2" charset="-122"/>
            </a:endParaRPr>
          </a:p>
        </p:txBody>
      </p:sp>
      <p:sp>
        <p:nvSpPr>
          <p:cNvPr id="353284" name="Rectangle 4">
            <a:extLst>
              <a:ext uri="{FF2B5EF4-FFF2-40B4-BE49-F238E27FC236}">
                <a16:creationId xmlns:a16="http://schemas.microsoft.com/office/drawing/2014/main" id="{73FD38B9-C293-47BA-8036-D844281460E6}"/>
              </a:ext>
            </a:extLst>
          </p:cNvPr>
          <p:cNvSpPr>
            <a:spLocks noChangeArrowheads="1"/>
          </p:cNvSpPr>
          <p:nvPr/>
        </p:nvSpPr>
        <p:spPr bwMode="auto">
          <a:xfrm>
            <a:off x="319088" y="5083175"/>
            <a:ext cx="860425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915988">
              <a:lnSpc>
                <a:spcPct val="95000"/>
              </a:lnSpc>
              <a:spcBef>
                <a:spcPct val="30000"/>
              </a:spcBef>
              <a:buClr>
                <a:schemeClr val="accent2"/>
              </a:buClr>
              <a:buSzPct val="100000"/>
              <a:buFont typeface="Helvetica" panose="020B0604020202020204" pitchFamily="34" charset="0"/>
              <a:defRPr sz="32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9pPr>
          </a:lstStyle>
          <a:p>
            <a:pPr lvl="1"/>
            <a:r>
              <a:rPr lang="zh-CN" altLang="en-US" sz="2600">
                <a:ea typeface="宋体" panose="02010600030101010101" pitchFamily="2" charset="-122"/>
              </a:rPr>
              <a:t>在访问列表里指明方向</a:t>
            </a:r>
          </a:p>
        </p:txBody>
      </p:sp>
      <p:sp>
        <p:nvSpPr>
          <p:cNvPr id="353286" name="Rectangle 6">
            <a:extLst>
              <a:ext uri="{FF2B5EF4-FFF2-40B4-BE49-F238E27FC236}">
                <a16:creationId xmlns:a16="http://schemas.microsoft.com/office/drawing/2014/main" id="{7308A134-0F36-4D16-9633-EE80FD03A38E}"/>
              </a:ext>
            </a:extLst>
          </p:cNvPr>
          <p:cNvSpPr>
            <a:spLocks noChangeArrowheads="1"/>
          </p:cNvSpPr>
          <p:nvPr/>
        </p:nvSpPr>
        <p:spPr bwMode="auto">
          <a:xfrm>
            <a:off x="539750" y="4429125"/>
            <a:ext cx="7815263"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915988">
              <a:lnSpc>
                <a:spcPct val="95000"/>
              </a:lnSpc>
              <a:spcBef>
                <a:spcPct val="30000"/>
              </a:spcBef>
              <a:buClr>
                <a:schemeClr val="accent2"/>
              </a:buClr>
              <a:buSzPct val="100000"/>
              <a:buFont typeface="Helvetica" panose="020B0604020202020204" pitchFamily="34" charset="0"/>
              <a:defRPr sz="32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9pPr>
          </a:lstStyle>
          <a:p>
            <a:r>
              <a:rPr lang="en-US" altLang="zh-CN" sz="2400">
                <a:ea typeface="宋体" panose="02010600030101010101" pitchFamily="2" charset="-122"/>
              </a:rPr>
              <a:t>access-class </a:t>
            </a:r>
            <a:r>
              <a:rPr lang="en-US" altLang="zh-CN" sz="2400" i="1">
                <a:ea typeface="宋体" panose="02010600030101010101" pitchFamily="2" charset="-122"/>
              </a:rPr>
              <a:t>access-list-number </a:t>
            </a:r>
            <a:r>
              <a:rPr lang="en-US" altLang="zh-CN" sz="2400">
                <a:ea typeface="宋体" panose="02010600030101010101" pitchFamily="2" charset="-122"/>
              </a:rPr>
              <a:t>{in|out}</a:t>
            </a:r>
          </a:p>
        </p:txBody>
      </p:sp>
      <p:sp>
        <p:nvSpPr>
          <p:cNvPr id="353288" name="Rectangle 8">
            <a:extLst>
              <a:ext uri="{FF2B5EF4-FFF2-40B4-BE49-F238E27FC236}">
                <a16:creationId xmlns:a16="http://schemas.microsoft.com/office/drawing/2014/main" id="{828EDB43-8ABF-42E1-9AD2-2374712DEF1C}"/>
              </a:ext>
            </a:extLst>
          </p:cNvPr>
          <p:cNvSpPr>
            <a:spLocks noChangeArrowheads="1"/>
          </p:cNvSpPr>
          <p:nvPr/>
        </p:nvSpPr>
        <p:spPr bwMode="auto">
          <a:xfrm>
            <a:off x="552450" y="2238375"/>
            <a:ext cx="5248275" cy="569913"/>
          </a:xfrm>
          <a:prstGeom prst="rect">
            <a:avLst/>
          </a:prstGeom>
          <a:solidFill>
            <a:schemeClr val="bg1"/>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endParaRPr lang="zh-CN" altLang="en-US"/>
          </a:p>
        </p:txBody>
      </p:sp>
      <p:sp>
        <p:nvSpPr>
          <p:cNvPr id="353289" name="Rectangle 9">
            <a:extLst>
              <a:ext uri="{FF2B5EF4-FFF2-40B4-BE49-F238E27FC236}">
                <a16:creationId xmlns:a16="http://schemas.microsoft.com/office/drawing/2014/main" id="{8515BE28-2B15-4A6B-956E-A672477E4F8C}"/>
              </a:ext>
            </a:extLst>
          </p:cNvPr>
          <p:cNvSpPr>
            <a:spLocks noChangeArrowheads="1"/>
          </p:cNvSpPr>
          <p:nvPr/>
        </p:nvSpPr>
        <p:spPr bwMode="auto">
          <a:xfrm>
            <a:off x="539750" y="2306638"/>
            <a:ext cx="593725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915988">
              <a:lnSpc>
                <a:spcPct val="95000"/>
              </a:lnSpc>
              <a:spcBef>
                <a:spcPct val="30000"/>
              </a:spcBef>
              <a:buClr>
                <a:schemeClr val="accent2"/>
              </a:buClr>
              <a:buSzPct val="100000"/>
              <a:buFont typeface="Helvetica" panose="020B0604020202020204" pitchFamily="34" charset="0"/>
              <a:defRPr sz="32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9pPr>
          </a:lstStyle>
          <a:p>
            <a:r>
              <a:rPr lang="en-US" altLang="zh-CN" sz="2400">
                <a:ea typeface="宋体" panose="02010600030101010101" pitchFamily="2" charset="-122"/>
              </a:rPr>
              <a:t>line vty#</a:t>
            </a:r>
            <a:r>
              <a:rPr lang="en-US" altLang="zh-CN" sz="2400" i="1">
                <a:ea typeface="宋体" panose="02010600030101010101" pitchFamily="2" charset="-122"/>
              </a:rPr>
              <a:t>{vty# </a:t>
            </a:r>
            <a:r>
              <a:rPr lang="en-US" altLang="zh-CN" sz="2400">
                <a:ea typeface="宋体" panose="02010600030101010101" pitchFamily="2" charset="-122"/>
              </a:rPr>
              <a:t>|</a:t>
            </a:r>
            <a:r>
              <a:rPr lang="en-US" altLang="zh-CN" sz="2400" i="1">
                <a:ea typeface="宋体" panose="02010600030101010101" pitchFamily="2" charset="-122"/>
              </a:rPr>
              <a:t> vty-range</a:t>
            </a:r>
            <a:r>
              <a:rPr lang="en-US" altLang="zh-CN" sz="2400">
                <a:ea typeface="宋体" panose="02010600030101010101" pitchFamily="2" charset="-122"/>
              </a:rPr>
              <a:t>}</a:t>
            </a:r>
          </a:p>
        </p:txBody>
      </p:sp>
      <p:sp>
        <p:nvSpPr>
          <p:cNvPr id="353290" name="Text Box 10">
            <a:extLst>
              <a:ext uri="{FF2B5EF4-FFF2-40B4-BE49-F238E27FC236}">
                <a16:creationId xmlns:a16="http://schemas.microsoft.com/office/drawing/2014/main" id="{96409DD3-8DF6-4A79-81CC-FAD606886FC6}"/>
              </a:ext>
            </a:extLst>
          </p:cNvPr>
          <p:cNvSpPr txBox="1">
            <a:spLocks noChangeArrowheads="1"/>
          </p:cNvSpPr>
          <p:nvPr/>
        </p:nvSpPr>
        <p:spPr bwMode="auto">
          <a:xfrm>
            <a:off x="466725" y="1881188"/>
            <a:ext cx="188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en-US" altLang="zh-CN" sz="1800" b="1">
                <a:solidFill>
                  <a:schemeClr val="tx1"/>
                </a:solidFill>
                <a:ea typeface="宋体" panose="02010600030101010101" pitchFamily="2" charset="-122"/>
              </a:rPr>
              <a:t>Router(config)#</a:t>
            </a:r>
          </a:p>
        </p:txBody>
      </p:sp>
      <p:sp>
        <p:nvSpPr>
          <p:cNvPr id="353291" name="Text Box 11">
            <a:extLst>
              <a:ext uri="{FF2B5EF4-FFF2-40B4-BE49-F238E27FC236}">
                <a16:creationId xmlns:a16="http://schemas.microsoft.com/office/drawing/2014/main" id="{23906562-A59A-45E9-B203-0C298A4DAFBD}"/>
              </a:ext>
            </a:extLst>
          </p:cNvPr>
          <p:cNvSpPr txBox="1">
            <a:spLocks noChangeArrowheads="1"/>
          </p:cNvSpPr>
          <p:nvPr/>
        </p:nvSpPr>
        <p:spPr bwMode="auto">
          <a:xfrm>
            <a:off x="466725" y="3978275"/>
            <a:ext cx="235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en-US" altLang="zh-CN" sz="1800" b="1">
                <a:solidFill>
                  <a:schemeClr val="tx1"/>
                </a:solidFill>
                <a:ea typeface="宋体" panose="02010600030101010101" pitchFamily="2" charset="-122"/>
              </a:rPr>
              <a:t>Router(config-line)#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88" name="Freeform 2068">
            <a:extLst>
              <a:ext uri="{FF2B5EF4-FFF2-40B4-BE49-F238E27FC236}">
                <a16:creationId xmlns:a16="http://schemas.microsoft.com/office/drawing/2014/main" id="{08DCF1FB-88BD-4BCC-B8E1-43D7CD039054}"/>
              </a:ext>
            </a:extLst>
          </p:cNvPr>
          <p:cNvSpPr>
            <a:spLocks/>
          </p:cNvSpPr>
          <p:nvPr/>
        </p:nvSpPr>
        <p:spPr bwMode="auto">
          <a:xfrm rot="5400000" flipH="1">
            <a:off x="2642395" y="1459706"/>
            <a:ext cx="138112" cy="1387475"/>
          </a:xfrm>
          <a:custGeom>
            <a:avLst/>
            <a:gdLst>
              <a:gd name="T0" fmla="*/ 2 w 105"/>
              <a:gd name="T1" fmla="*/ 720 h 720"/>
              <a:gd name="T2" fmla="*/ 0 w 105"/>
              <a:gd name="T3" fmla="*/ 314 h 720"/>
              <a:gd name="T4" fmla="*/ 105 w 105"/>
              <a:gd name="T5" fmla="*/ 413 h 720"/>
              <a:gd name="T6" fmla="*/ 105 w 105"/>
              <a:gd name="T7" fmla="*/ 0 h 720"/>
            </a:gdLst>
            <a:ahLst/>
            <a:cxnLst>
              <a:cxn ang="0">
                <a:pos x="T0" y="T1"/>
              </a:cxn>
              <a:cxn ang="0">
                <a:pos x="T2" y="T3"/>
              </a:cxn>
              <a:cxn ang="0">
                <a:pos x="T4" y="T5"/>
              </a:cxn>
              <a:cxn ang="0">
                <a:pos x="T6" y="T7"/>
              </a:cxn>
            </a:cxnLst>
            <a:rect l="0" t="0" r="r" b="b"/>
            <a:pathLst>
              <a:path w="105" h="720">
                <a:moveTo>
                  <a:pt x="2" y="720"/>
                </a:moveTo>
                <a:lnTo>
                  <a:pt x="0" y="314"/>
                </a:lnTo>
                <a:lnTo>
                  <a:pt x="105" y="413"/>
                </a:lnTo>
                <a:lnTo>
                  <a:pt x="105" y="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14372" name="Rectangle 2052">
            <a:extLst>
              <a:ext uri="{FF2B5EF4-FFF2-40B4-BE49-F238E27FC236}">
                <a16:creationId xmlns:a16="http://schemas.microsoft.com/office/drawing/2014/main" id="{BD73061E-A4CF-4EDA-B529-2FBAA2756705}"/>
              </a:ext>
            </a:extLst>
          </p:cNvPr>
          <p:cNvSpPr>
            <a:spLocks noChangeArrowheads="1"/>
          </p:cNvSpPr>
          <p:nvPr/>
        </p:nvSpPr>
        <p:spPr bwMode="auto">
          <a:xfrm>
            <a:off x="1100138" y="2428875"/>
            <a:ext cx="9144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575"/>
              </a:lnSpc>
              <a:spcAft>
                <a:spcPts val="900"/>
              </a:spcAft>
            </a:pPr>
            <a:r>
              <a:rPr lang="en-US" altLang="zh-CN" sz="1600" b="1">
                <a:solidFill>
                  <a:srgbClr val="000000"/>
                </a:solidFill>
                <a:latin typeface="Helvetica" panose="020B0604020202020204" pitchFamily="34" charset="0"/>
                <a:ea typeface="宋体" panose="02010600030101010101" pitchFamily="2" charset="-122"/>
              </a:rPr>
              <a:t>Queue</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List</a:t>
            </a:r>
          </a:p>
        </p:txBody>
      </p:sp>
      <p:sp>
        <p:nvSpPr>
          <p:cNvPr id="314373" name="Rectangle 2053">
            <a:extLst>
              <a:ext uri="{FF2B5EF4-FFF2-40B4-BE49-F238E27FC236}">
                <a16:creationId xmlns:a16="http://schemas.microsoft.com/office/drawing/2014/main" id="{1481E6AD-6B76-4175-B92E-BAF81E67D3AC}"/>
              </a:ext>
            </a:extLst>
          </p:cNvPr>
          <p:cNvSpPr>
            <a:spLocks noChangeArrowheads="1"/>
          </p:cNvSpPr>
          <p:nvPr/>
        </p:nvSpPr>
        <p:spPr bwMode="auto">
          <a:xfrm>
            <a:off x="831850" y="1604963"/>
            <a:ext cx="35877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nchorCtr="1">
            <a:spAutoFit/>
          </a:bodyPr>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000"/>
              </a:lnSpc>
            </a:pPr>
            <a:r>
              <a:rPr lang="zh-CN" altLang="en-US" sz="2000" b="1">
                <a:solidFill>
                  <a:srgbClr val="000000"/>
                </a:solidFill>
                <a:latin typeface="Helvetica" panose="020B0604020202020204" pitchFamily="34" charset="0"/>
                <a:ea typeface="宋体" panose="02010600030101010101" pitchFamily="2" charset="-122"/>
              </a:rPr>
              <a:t>优先级判断</a:t>
            </a:r>
          </a:p>
        </p:txBody>
      </p:sp>
      <p:pic>
        <p:nvPicPr>
          <p:cNvPr id="314379" name="Picture 2059">
            <a:extLst>
              <a:ext uri="{FF2B5EF4-FFF2-40B4-BE49-F238E27FC236}">
                <a16:creationId xmlns:a16="http://schemas.microsoft.com/office/drawing/2014/main" id="{0054FAED-297C-42D6-A5AA-D774D0FFD2F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1917700"/>
            <a:ext cx="82867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14380" name="Picture 2060">
            <a:extLst>
              <a:ext uri="{FF2B5EF4-FFF2-40B4-BE49-F238E27FC236}">
                <a16:creationId xmlns:a16="http://schemas.microsoft.com/office/drawing/2014/main" id="{C4D82A82-9ECB-4EF0-A79E-4C717823208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917700"/>
            <a:ext cx="82867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14381" name="Group 2061">
            <a:extLst>
              <a:ext uri="{FF2B5EF4-FFF2-40B4-BE49-F238E27FC236}">
                <a16:creationId xmlns:a16="http://schemas.microsoft.com/office/drawing/2014/main" id="{C3AA77AA-C972-422A-A118-982175911614}"/>
              </a:ext>
            </a:extLst>
          </p:cNvPr>
          <p:cNvGrpSpPr>
            <a:grpSpLocks/>
          </p:cNvGrpSpPr>
          <p:nvPr/>
        </p:nvGrpSpPr>
        <p:grpSpPr bwMode="auto">
          <a:xfrm>
            <a:off x="1936750" y="2301875"/>
            <a:ext cx="414338" cy="425450"/>
            <a:chOff x="1084" y="1289"/>
            <a:chExt cx="232" cy="238"/>
          </a:xfrm>
        </p:grpSpPr>
        <p:sp>
          <p:nvSpPr>
            <p:cNvPr id="314382" name="Rectangle 2062">
              <a:extLst>
                <a:ext uri="{FF2B5EF4-FFF2-40B4-BE49-F238E27FC236}">
                  <a16:creationId xmlns:a16="http://schemas.microsoft.com/office/drawing/2014/main" id="{F4906670-496C-4BCD-AF84-F1445CDBF595}"/>
                </a:ext>
              </a:extLst>
            </p:cNvPr>
            <p:cNvSpPr>
              <a:spLocks noChangeArrowheads="1"/>
            </p:cNvSpPr>
            <p:nvPr/>
          </p:nvSpPr>
          <p:spPr bwMode="auto">
            <a:xfrm>
              <a:off x="1084" y="1338"/>
              <a:ext cx="232" cy="42"/>
            </a:xfrm>
            <a:prstGeom prst="rect">
              <a:avLst/>
            </a:prstGeom>
            <a:solidFill>
              <a:srgbClr val="FFFFFF"/>
            </a:solidFill>
            <a:ln w="12700">
              <a:solidFill>
                <a:srgbClr val="242F3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14383" name="Rectangle 2063">
              <a:extLst>
                <a:ext uri="{FF2B5EF4-FFF2-40B4-BE49-F238E27FC236}">
                  <a16:creationId xmlns:a16="http://schemas.microsoft.com/office/drawing/2014/main" id="{64D5B1AE-2F43-4B5C-B390-629448063289}"/>
                </a:ext>
              </a:extLst>
            </p:cNvPr>
            <p:cNvSpPr>
              <a:spLocks noChangeArrowheads="1"/>
            </p:cNvSpPr>
            <p:nvPr/>
          </p:nvSpPr>
          <p:spPr bwMode="auto">
            <a:xfrm>
              <a:off x="1084" y="1486"/>
              <a:ext cx="232" cy="41"/>
            </a:xfrm>
            <a:prstGeom prst="rect">
              <a:avLst/>
            </a:prstGeom>
            <a:solidFill>
              <a:srgbClr val="FFFFFF"/>
            </a:solidFill>
            <a:ln w="12700">
              <a:solidFill>
                <a:srgbClr val="242F3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14384" name="Rectangle 2064">
              <a:extLst>
                <a:ext uri="{FF2B5EF4-FFF2-40B4-BE49-F238E27FC236}">
                  <a16:creationId xmlns:a16="http://schemas.microsoft.com/office/drawing/2014/main" id="{6B284B00-84AE-4077-89F9-51698277247C}"/>
                </a:ext>
              </a:extLst>
            </p:cNvPr>
            <p:cNvSpPr>
              <a:spLocks noChangeArrowheads="1"/>
            </p:cNvSpPr>
            <p:nvPr/>
          </p:nvSpPr>
          <p:spPr bwMode="auto">
            <a:xfrm>
              <a:off x="1084" y="1436"/>
              <a:ext cx="232" cy="42"/>
            </a:xfrm>
            <a:prstGeom prst="rect">
              <a:avLst/>
            </a:prstGeom>
            <a:solidFill>
              <a:srgbClr val="FFFFFF"/>
            </a:solidFill>
            <a:ln w="12700">
              <a:solidFill>
                <a:srgbClr val="242F3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14385" name="Rectangle 2065">
              <a:extLst>
                <a:ext uri="{FF2B5EF4-FFF2-40B4-BE49-F238E27FC236}">
                  <a16:creationId xmlns:a16="http://schemas.microsoft.com/office/drawing/2014/main" id="{99CC0C11-D70E-46F5-93A9-C886C783AEF3}"/>
                </a:ext>
              </a:extLst>
            </p:cNvPr>
            <p:cNvSpPr>
              <a:spLocks noChangeArrowheads="1"/>
            </p:cNvSpPr>
            <p:nvPr/>
          </p:nvSpPr>
          <p:spPr bwMode="auto">
            <a:xfrm>
              <a:off x="1084" y="1388"/>
              <a:ext cx="232" cy="40"/>
            </a:xfrm>
            <a:prstGeom prst="rect">
              <a:avLst/>
            </a:prstGeom>
            <a:solidFill>
              <a:srgbClr val="FFFFFF"/>
            </a:solidFill>
            <a:ln w="12700">
              <a:solidFill>
                <a:srgbClr val="242F3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14386" name="Rectangle 2066">
              <a:extLst>
                <a:ext uri="{FF2B5EF4-FFF2-40B4-BE49-F238E27FC236}">
                  <a16:creationId xmlns:a16="http://schemas.microsoft.com/office/drawing/2014/main" id="{9C67502F-5E23-4372-8211-25EF12762B29}"/>
                </a:ext>
              </a:extLst>
            </p:cNvPr>
            <p:cNvSpPr>
              <a:spLocks noChangeArrowheads="1"/>
            </p:cNvSpPr>
            <p:nvPr/>
          </p:nvSpPr>
          <p:spPr bwMode="auto">
            <a:xfrm>
              <a:off x="1084" y="1289"/>
              <a:ext cx="232" cy="41"/>
            </a:xfrm>
            <a:prstGeom prst="rect">
              <a:avLst/>
            </a:prstGeom>
            <a:solidFill>
              <a:srgbClr val="FFFFFF"/>
            </a:solidFill>
            <a:ln w="12700">
              <a:solidFill>
                <a:srgbClr val="242F3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sp>
        <p:nvSpPr>
          <p:cNvPr id="314387" name="Rectangle 2067">
            <a:extLst>
              <a:ext uri="{FF2B5EF4-FFF2-40B4-BE49-F238E27FC236}">
                <a16:creationId xmlns:a16="http://schemas.microsoft.com/office/drawing/2014/main" id="{8812C60C-975C-4F32-BBBA-1B2BE6B413E1}"/>
              </a:ext>
            </a:extLst>
          </p:cNvPr>
          <p:cNvSpPr>
            <a:spLocks noGrp="1" noChangeArrowheads="1"/>
          </p:cNvSpPr>
          <p:nvPr>
            <p:ph type="title"/>
          </p:nvPr>
        </p:nvSpPr>
        <p:spPr>
          <a:xfrm>
            <a:off x="222250" y="236538"/>
            <a:ext cx="8712200" cy="1143000"/>
          </a:xfrm>
        </p:spPr>
        <p:txBody>
          <a:bodyPr/>
          <a:lstStyle/>
          <a:p>
            <a:r>
              <a:rPr lang="zh-CN" altLang="en-US">
                <a:ea typeface="宋体" panose="02010600030101010101" pitchFamily="2" charset="-122"/>
              </a:rPr>
              <a:t>访问列表的其它应用</a:t>
            </a:r>
          </a:p>
        </p:txBody>
      </p:sp>
      <p:sp>
        <p:nvSpPr>
          <p:cNvPr id="314389" name="Rectangle 2069">
            <a:extLst>
              <a:ext uri="{FF2B5EF4-FFF2-40B4-BE49-F238E27FC236}">
                <a16:creationId xmlns:a16="http://schemas.microsoft.com/office/drawing/2014/main" id="{24F6D573-9C29-4C22-BF23-98E083294D59}"/>
              </a:ext>
            </a:extLst>
          </p:cNvPr>
          <p:cNvSpPr>
            <a:spLocks noChangeArrowheads="1"/>
          </p:cNvSpPr>
          <p:nvPr/>
        </p:nvSpPr>
        <p:spPr bwMode="auto">
          <a:xfrm>
            <a:off x="101600" y="5162550"/>
            <a:ext cx="8834438"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82153" tIns="41076" rIns="82153" bIns="41076" anchor="ctr" anchorCtr="1">
            <a:spAutoFit/>
          </a:bodyPr>
          <a:lstStyle>
            <a:lvl1pPr marL="288925" indent="-288925" defTabSz="814388">
              <a:defRPr sz="2400">
                <a:solidFill>
                  <a:schemeClr val="tx1"/>
                </a:solidFill>
                <a:latin typeface="Times" panose="02020603050405020304" pitchFamily="18" charset="0"/>
              </a:defRPr>
            </a:lvl1pPr>
            <a:lvl2pPr marL="566738" defTabSz="814388">
              <a:defRPr sz="2400">
                <a:solidFill>
                  <a:schemeClr val="tx1"/>
                </a:solidFill>
                <a:latin typeface="Times" panose="02020603050405020304" pitchFamily="18" charset="0"/>
              </a:defRPr>
            </a:lvl2pPr>
            <a:lvl3pPr marL="855663" defTabSz="814388">
              <a:defRPr sz="2400">
                <a:solidFill>
                  <a:schemeClr val="tx1"/>
                </a:solidFill>
                <a:latin typeface="Times" panose="02020603050405020304" pitchFamily="18" charset="0"/>
              </a:defRPr>
            </a:lvl3pPr>
            <a:lvl4pPr marL="1131888" defTabSz="814388">
              <a:defRPr sz="2400">
                <a:solidFill>
                  <a:schemeClr val="tx1"/>
                </a:solidFill>
                <a:latin typeface="Times" panose="02020603050405020304" pitchFamily="18" charset="0"/>
              </a:defRPr>
            </a:lvl4pPr>
            <a:lvl5pPr marL="1422400" defTabSz="814388">
              <a:defRPr sz="2400">
                <a:solidFill>
                  <a:schemeClr val="tx1"/>
                </a:solidFill>
                <a:latin typeface="Times" panose="02020603050405020304" pitchFamily="18" charset="0"/>
              </a:defRPr>
            </a:lvl5pPr>
            <a:lvl6pPr marL="1879600" defTabSz="814388" eaLnBrk="0" fontAlgn="base" hangingPunct="0">
              <a:spcBef>
                <a:spcPct val="0"/>
              </a:spcBef>
              <a:spcAft>
                <a:spcPct val="0"/>
              </a:spcAft>
              <a:defRPr sz="2400">
                <a:solidFill>
                  <a:schemeClr val="tx1"/>
                </a:solidFill>
                <a:latin typeface="Times" panose="02020603050405020304" pitchFamily="18" charset="0"/>
              </a:defRPr>
            </a:lvl6pPr>
            <a:lvl7pPr marL="2336800" defTabSz="814388" eaLnBrk="0" fontAlgn="base" hangingPunct="0">
              <a:spcBef>
                <a:spcPct val="0"/>
              </a:spcBef>
              <a:spcAft>
                <a:spcPct val="0"/>
              </a:spcAft>
              <a:defRPr sz="2400">
                <a:solidFill>
                  <a:schemeClr val="tx1"/>
                </a:solidFill>
                <a:latin typeface="Times" panose="02020603050405020304" pitchFamily="18" charset="0"/>
              </a:defRPr>
            </a:lvl7pPr>
            <a:lvl8pPr marL="2794000" defTabSz="814388" eaLnBrk="0" fontAlgn="base" hangingPunct="0">
              <a:spcBef>
                <a:spcPct val="0"/>
              </a:spcBef>
              <a:spcAft>
                <a:spcPct val="0"/>
              </a:spcAft>
              <a:defRPr sz="2400">
                <a:solidFill>
                  <a:schemeClr val="tx1"/>
                </a:solidFill>
                <a:latin typeface="Times" panose="02020603050405020304" pitchFamily="18" charset="0"/>
              </a:defRPr>
            </a:lvl8pPr>
            <a:lvl9pPr marL="3251200" defTabSz="814388" eaLnBrk="0" fontAlgn="base" hangingPunct="0">
              <a:spcBef>
                <a:spcPct val="0"/>
              </a:spcBef>
              <a:spcAft>
                <a:spcPct val="0"/>
              </a:spcAft>
              <a:defRPr sz="2400">
                <a:solidFill>
                  <a:schemeClr val="tx1"/>
                </a:solidFill>
                <a:latin typeface="Times" panose="02020603050405020304" pitchFamily="18" charset="0"/>
              </a:defRPr>
            </a:lvl9pPr>
          </a:lstStyle>
          <a:p>
            <a:pPr>
              <a:lnSpc>
                <a:spcPct val="95000"/>
              </a:lnSpc>
              <a:spcBef>
                <a:spcPct val="50000"/>
              </a:spcBef>
              <a:buClr>
                <a:schemeClr val="accent1"/>
              </a:buClr>
              <a:buFont typeface="Helvetica" panose="020B0604020202020204" pitchFamily="34" charset="0"/>
              <a:buNone/>
            </a:pPr>
            <a:r>
              <a:rPr lang="zh-CN" altLang="en-US" b="1">
                <a:latin typeface="Helvetica" panose="020B0604020202020204" pitchFamily="34" charset="0"/>
                <a:ea typeface="宋体" panose="02010600030101010101" pitchFamily="2" charset="-122"/>
              </a:rPr>
              <a:t>基于数据包检测的特殊数据通讯应用</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819A3961-4F54-4663-BF58-5CBFEED52BB4}"/>
              </a:ext>
            </a:extLst>
          </p:cNvPr>
          <p:cNvSpPr>
            <a:spLocks noGrp="1" noChangeArrowheads="1"/>
          </p:cNvSpPr>
          <p:nvPr>
            <p:ph type="title"/>
          </p:nvPr>
        </p:nvSpPr>
        <p:spPr/>
        <p:txBody>
          <a:bodyPr/>
          <a:lstStyle/>
          <a:p>
            <a:r>
              <a:rPr lang="zh-CN" altLang="en-US">
                <a:ea typeface="宋体" panose="02010600030101010101" pitchFamily="2" charset="-122"/>
              </a:rPr>
              <a:t>虚拟通道访问举例</a:t>
            </a:r>
          </a:p>
        </p:txBody>
      </p:sp>
      <p:sp>
        <p:nvSpPr>
          <p:cNvPr id="354308" name="Rectangle 4">
            <a:extLst>
              <a:ext uri="{FF2B5EF4-FFF2-40B4-BE49-F238E27FC236}">
                <a16:creationId xmlns:a16="http://schemas.microsoft.com/office/drawing/2014/main" id="{87D94136-A011-4612-A4C5-C4273D3BD90F}"/>
              </a:ext>
            </a:extLst>
          </p:cNvPr>
          <p:cNvSpPr>
            <a:spLocks noChangeArrowheads="1"/>
          </p:cNvSpPr>
          <p:nvPr/>
        </p:nvSpPr>
        <p:spPr bwMode="auto">
          <a:xfrm>
            <a:off x="195263" y="4746625"/>
            <a:ext cx="8948737"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915988">
              <a:lnSpc>
                <a:spcPct val="95000"/>
              </a:lnSpc>
              <a:spcBef>
                <a:spcPct val="30000"/>
              </a:spcBef>
              <a:buClr>
                <a:schemeClr val="accent2"/>
              </a:buClr>
              <a:buSzPct val="100000"/>
              <a:buFont typeface="Helvetica" panose="020B0604020202020204" pitchFamily="34" charset="0"/>
              <a:defRPr sz="3200" b="1">
                <a:solidFill>
                  <a:schemeClr val="tx1"/>
                </a:solidFill>
                <a:latin typeface="Helvetica" panose="020B0604020202020204" pitchFamily="34" charset="0"/>
              </a:defRPr>
            </a:lvl1pPr>
            <a:lvl2pPr marL="114300" defTabSz="915988">
              <a:lnSpc>
                <a:spcPct val="95000"/>
              </a:lnSpc>
              <a:spcBef>
                <a:spcPct val="30000"/>
              </a:spcBef>
              <a:buClr>
                <a:schemeClr val="accent1"/>
              </a:buClr>
              <a:buChar char="•"/>
              <a:defRPr sz="28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9pPr>
          </a:lstStyle>
          <a:p>
            <a:pPr lvl="1">
              <a:buFontTx/>
              <a:buNone/>
            </a:pPr>
            <a:r>
              <a:rPr lang="zh-CN" altLang="en-US" sz="2600">
                <a:ea typeface="宋体" panose="02010600030101010101" pitchFamily="2" charset="-122"/>
              </a:rPr>
              <a:t>只允许网络</a:t>
            </a:r>
            <a:r>
              <a:rPr lang="en-US" altLang="zh-CN" sz="2600">
                <a:ea typeface="宋体" panose="02010600030101010101" pitchFamily="2" charset="-122"/>
              </a:rPr>
              <a:t>192.89.55.0 </a:t>
            </a:r>
            <a:r>
              <a:rPr lang="zh-CN" altLang="en-US" sz="2600">
                <a:ea typeface="宋体" panose="02010600030101010101" pitchFamily="2" charset="-122"/>
              </a:rPr>
              <a:t>内的主机连接路由器的 </a:t>
            </a:r>
            <a:r>
              <a:rPr lang="en-US" altLang="zh-CN" sz="2600">
                <a:ea typeface="宋体" panose="02010600030101010101" pitchFamily="2" charset="-122"/>
              </a:rPr>
              <a:t>vty </a:t>
            </a:r>
            <a:r>
              <a:rPr lang="zh-CN" altLang="en-US" sz="2600">
                <a:ea typeface="宋体" panose="02010600030101010101" pitchFamily="2" charset="-122"/>
              </a:rPr>
              <a:t>通道</a:t>
            </a:r>
            <a:endParaRPr lang="en-US" altLang="zh-CN" sz="2600">
              <a:ea typeface="宋体" panose="02010600030101010101" pitchFamily="2" charset="-122"/>
            </a:endParaRPr>
          </a:p>
        </p:txBody>
      </p:sp>
      <p:sp>
        <p:nvSpPr>
          <p:cNvPr id="354311" name="Rectangle 7">
            <a:extLst>
              <a:ext uri="{FF2B5EF4-FFF2-40B4-BE49-F238E27FC236}">
                <a16:creationId xmlns:a16="http://schemas.microsoft.com/office/drawing/2014/main" id="{9DEB7533-86DA-47CD-921C-AB231F6D54A7}"/>
              </a:ext>
            </a:extLst>
          </p:cNvPr>
          <p:cNvSpPr>
            <a:spLocks noChangeArrowheads="1"/>
          </p:cNvSpPr>
          <p:nvPr/>
        </p:nvSpPr>
        <p:spPr bwMode="auto">
          <a:xfrm>
            <a:off x="403225" y="2505075"/>
            <a:ext cx="8362950" cy="2016125"/>
          </a:xfrm>
          <a:prstGeom prst="rect">
            <a:avLst/>
          </a:prstGeom>
          <a:solidFill>
            <a:schemeClr val="bg1"/>
          </a:solidFill>
          <a:ln w="1270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endParaRPr lang="zh-CN" altLang="en-US"/>
          </a:p>
        </p:txBody>
      </p:sp>
      <p:sp>
        <p:nvSpPr>
          <p:cNvPr id="354312" name="Rectangle 8">
            <a:extLst>
              <a:ext uri="{FF2B5EF4-FFF2-40B4-BE49-F238E27FC236}">
                <a16:creationId xmlns:a16="http://schemas.microsoft.com/office/drawing/2014/main" id="{F0B54C04-4C54-44CA-8C48-7848520AAE60}"/>
              </a:ext>
            </a:extLst>
          </p:cNvPr>
          <p:cNvSpPr>
            <a:spLocks noChangeArrowheads="1"/>
          </p:cNvSpPr>
          <p:nvPr/>
        </p:nvSpPr>
        <p:spPr bwMode="auto">
          <a:xfrm>
            <a:off x="398463" y="2547938"/>
            <a:ext cx="8372475"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defTabSz="915988">
              <a:lnSpc>
                <a:spcPct val="95000"/>
              </a:lnSpc>
              <a:spcBef>
                <a:spcPct val="30000"/>
              </a:spcBef>
              <a:buClr>
                <a:schemeClr val="accent2"/>
              </a:buClr>
              <a:buSzPct val="100000"/>
              <a:buFont typeface="Helvetica" panose="020B0604020202020204" pitchFamily="34" charset="0"/>
              <a:defRPr sz="32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9pPr>
          </a:lstStyle>
          <a:p>
            <a:r>
              <a:rPr lang="en-US" altLang="zh-CN" sz="2500">
                <a:ea typeface="宋体" panose="02010600030101010101" pitchFamily="2" charset="-122"/>
              </a:rPr>
              <a:t>access-list 12 permit 192.89.55.0 0.0.0.255</a:t>
            </a:r>
          </a:p>
          <a:p>
            <a:r>
              <a:rPr lang="en-US" altLang="zh-CN" sz="2500">
                <a:ea typeface="宋体" panose="02010600030101010101" pitchFamily="2" charset="-122"/>
              </a:rPr>
              <a:t>!</a:t>
            </a:r>
          </a:p>
          <a:p>
            <a:r>
              <a:rPr lang="en-US" altLang="zh-CN" sz="2500">
                <a:ea typeface="宋体" panose="02010600030101010101" pitchFamily="2" charset="-122"/>
              </a:rPr>
              <a:t>line vty 0 4</a:t>
            </a:r>
          </a:p>
          <a:p>
            <a:r>
              <a:rPr lang="en-US" altLang="zh-CN" sz="2500">
                <a:ea typeface="宋体" panose="02010600030101010101" pitchFamily="2" charset="-122"/>
              </a:rPr>
              <a:t> access-class 12 in</a:t>
            </a:r>
          </a:p>
        </p:txBody>
      </p:sp>
      <p:sp>
        <p:nvSpPr>
          <p:cNvPr id="354313" name="Text Box 9">
            <a:extLst>
              <a:ext uri="{FF2B5EF4-FFF2-40B4-BE49-F238E27FC236}">
                <a16:creationId xmlns:a16="http://schemas.microsoft.com/office/drawing/2014/main" id="{0B66F28B-BE0F-455B-92A6-D79398EB2FE3}"/>
              </a:ext>
            </a:extLst>
          </p:cNvPr>
          <p:cNvSpPr txBox="1">
            <a:spLocks noChangeArrowheads="1"/>
          </p:cNvSpPr>
          <p:nvPr/>
        </p:nvSpPr>
        <p:spPr bwMode="auto">
          <a:xfrm>
            <a:off x="2462213" y="2063750"/>
            <a:ext cx="4243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lgn="ctr"/>
            <a:r>
              <a:rPr lang="en-US" altLang="zh-CN" sz="2400" b="1">
                <a:solidFill>
                  <a:schemeClr val="tx1"/>
                </a:solidFill>
                <a:ea typeface="宋体" panose="02010600030101010101" pitchFamily="2" charset="-122"/>
              </a:rPr>
              <a:t>Controlling Inbound Access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56354" name="Picture 2" descr="guysubIND">
            <a:extLst>
              <a:ext uri="{FF2B5EF4-FFF2-40B4-BE49-F238E27FC236}">
                <a16:creationId xmlns:a16="http://schemas.microsoft.com/office/drawing/2014/main" id="{24CC1C53-0282-4CBB-8F78-0F105B471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0350" cy="6862763"/>
          </a:xfrm>
          <a:prstGeom prst="rect">
            <a:avLst/>
          </a:prstGeom>
          <a:noFill/>
          <a:extLst>
            <a:ext uri="{909E8E84-426E-40DD-AFC4-6F175D3DCCD1}">
              <a14:hiddenFill xmlns:a14="http://schemas.microsoft.com/office/drawing/2010/main">
                <a:solidFill>
                  <a:srgbClr val="FFFFFF"/>
                </a:solidFill>
              </a14:hiddenFill>
            </a:ext>
          </a:extLst>
        </p:spPr>
      </p:pic>
      <p:sp>
        <p:nvSpPr>
          <p:cNvPr id="356355" name="Rectangle 3">
            <a:extLst>
              <a:ext uri="{FF2B5EF4-FFF2-40B4-BE49-F238E27FC236}">
                <a16:creationId xmlns:a16="http://schemas.microsoft.com/office/drawing/2014/main" id="{77D38C8A-0541-4FE1-AFB1-324B580D2869}"/>
              </a:ext>
            </a:extLst>
          </p:cNvPr>
          <p:cNvSpPr>
            <a:spLocks noChangeArrowheads="1"/>
          </p:cNvSpPr>
          <p:nvPr/>
        </p:nvSpPr>
        <p:spPr bwMode="auto">
          <a:xfrm>
            <a:off x="314325" y="6650038"/>
            <a:ext cx="1365250"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b" anchorCtr="1">
            <a:spAutoFit/>
          </a:bodyPr>
          <a:lstStyle>
            <a:lvl1pPr defTabSz="814388">
              <a:defRPr sz="2400">
                <a:solidFill>
                  <a:schemeClr val="tx1"/>
                </a:solidFill>
                <a:latin typeface="Times" panose="02020603050405020304" pitchFamily="18" charset="0"/>
              </a:defRPr>
            </a:lvl1pPr>
            <a:lvl2pPr marL="406400" defTabSz="814388">
              <a:defRPr sz="2400">
                <a:solidFill>
                  <a:schemeClr val="tx1"/>
                </a:solidFill>
                <a:latin typeface="Times" panose="02020603050405020304" pitchFamily="18" charset="0"/>
              </a:defRPr>
            </a:lvl2pPr>
            <a:lvl3pPr marL="814388" defTabSz="814388">
              <a:defRPr sz="2400">
                <a:solidFill>
                  <a:schemeClr val="tx1"/>
                </a:solidFill>
                <a:latin typeface="Times" panose="02020603050405020304" pitchFamily="18" charset="0"/>
              </a:defRPr>
            </a:lvl3pPr>
            <a:lvl4pPr marL="1222375" defTabSz="814388">
              <a:defRPr sz="2400">
                <a:solidFill>
                  <a:schemeClr val="tx1"/>
                </a:solidFill>
                <a:latin typeface="Times" panose="02020603050405020304" pitchFamily="18" charset="0"/>
              </a:defRPr>
            </a:lvl4pPr>
            <a:lvl5pPr marL="1630363" defTabSz="814388">
              <a:defRPr sz="2400">
                <a:solidFill>
                  <a:schemeClr val="tx1"/>
                </a:solidFill>
                <a:latin typeface="Times" panose="02020603050405020304" pitchFamily="18" charset="0"/>
              </a:defRPr>
            </a:lvl5pPr>
            <a:lvl6pPr marL="2087563" defTabSz="814388" eaLnBrk="0" fontAlgn="base" hangingPunct="0">
              <a:spcBef>
                <a:spcPct val="0"/>
              </a:spcBef>
              <a:spcAft>
                <a:spcPct val="0"/>
              </a:spcAft>
              <a:defRPr sz="2400">
                <a:solidFill>
                  <a:schemeClr val="tx1"/>
                </a:solidFill>
                <a:latin typeface="Times" panose="02020603050405020304" pitchFamily="18" charset="0"/>
              </a:defRPr>
            </a:lvl6pPr>
            <a:lvl7pPr marL="2544763" defTabSz="814388" eaLnBrk="0" fontAlgn="base" hangingPunct="0">
              <a:spcBef>
                <a:spcPct val="0"/>
              </a:spcBef>
              <a:spcAft>
                <a:spcPct val="0"/>
              </a:spcAft>
              <a:defRPr sz="2400">
                <a:solidFill>
                  <a:schemeClr val="tx1"/>
                </a:solidFill>
                <a:latin typeface="Times" panose="02020603050405020304" pitchFamily="18" charset="0"/>
              </a:defRPr>
            </a:lvl7pPr>
            <a:lvl8pPr marL="3001963" defTabSz="814388" eaLnBrk="0" fontAlgn="base" hangingPunct="0">
              <a:spcBef>
                <a:spcPct val="0"/>
              </a:spcBef>
              <a:spcAft>
                <a:spcPct val="0"/>
              </a:spcAft>
              <a:defRPr sz="2400">
                <a:solidFill>
                  <a:schemeClr val="tx1"/>
                </a:solidFill>
                <a:latin typeface="Times" panose="02020603050405020304" pitchFamily="18" charset="0"/>
              </a:defRPr>
            </a:lvl8pPr>
            <a:lvl9pPr marL="3459163" defTabSz="814388" eaLnBrk="0" fontAlgn="base" hangingPunct="0">
              <a:spcBef>
                <a:spcPct val="0"/>
              </a:spcBef>
              <a:spcAft>
                <a:spcPct val="0"/>
              </a:spcAft>
              <a:defRPr sz="2400">
                <a:solidFill>
                  <a:schemeClr val="tx1"/>
                </a:solidFill>
                <a:latin typeface="Times" panose="02020603050405020304" pitchFamily="18" charset="0"/>
              </a:defRPr>
            </a:lvl9pPr>
          </a:lstStyle>
          <a:p>
            <a:r>
              <a:rPr lang="zh-CN" altLang="en-US" sz="700" b="1">
                <a:solidFill>
                  <a:schemeClr val="bg1"/>
                </a:solidFill>
                <a:latin typeface="Helvetica" panose="020B0604020202020204" pitchFamily="34" charset="0"/>
                <a:ea typeface="宋体" panose="02010600030101010101" pitchFamily="2" charset="-122"/>
              </a:rPr>
              <a:t>© 1999, </a:t>
            </a:r>
            <a:r>
              <a:rPr lang="en-US" altLang="zh-CN" sz="700" b="1">
                <a:solidFill>
                  <a:schemeClr val="bg1"/>
                </a:solidFill>
                <a:latin typeface="Helvetica" panose="020B0604020202020204" pitchFamily="34" charset="0"/>
                <a:ea typeface="宋体" panose="02010600030101010101" pitchFamily="2" charset="-122"/>
              </a:rPr>
              <a:t>Cisco Systems, Inc. </a:t>
            </a:r>
          </a:p>
        </p:txBody>
      </p:sp>
      <p:sp>
        <p:nvSpPr>
          <p:cNvPr id="356356" name="Text Box 4">
            <a:extLst>
              <a:ext uri="{FF2B5EF4-FFF2-40B4-BE49-F238E27FC236}">
                <a16:creationId xmlns:a16="http://schemas.microsoft.com/office/drawing/2014/main" id="{A3362679-DB7F-4675-A2F9-700F3BDCAA5A}"/>
              </a:ext>
            </a:extLst>
          </p:cNvPr>
          <p:cNvSpPr txBox="1">
            <a:spLocks noChangeArrowheads="1"/>
          </p:cNvSpPr>
          <p:nvPr/>
        </p:nvSpPr>
        <p:spPr bwMode="auto">
          <a:xfrm>
            <a:off x="3883025" y="6602413"/>
            <a:ext cx="1371600"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spcBef>
                <a:spcPct val="50000"/>
              </a:spcBef>
            </a:pPr>
            <a:r>
              <a:rPr lang="en-US" altLang="zh-CN" sz="1200" b="1">
                <a:ea typeface="宋体" panose="02010600030101010101" pitchFamily="2" charset="-122"/>
              </a:rPr>
              <a:t>www.cisco.com</a:t>
            </a:r>
          </a:p>
        </p:txBody>
      </p:sp>
      <p:sp>
        <p:nvSpPr>
          <p:cNvPr id="356357" name="Rectangle 5">
            <a:extLst>
              <a:ext uri="{FF2B5EF4-FFF2-40B4-BE49-F238E27FC236}">
                <a16:creationId xmlns:a16="http://schemas.microsoft.com/office/drawing/2014/main" id="{6CE9671E-BDDF-4654-A844-1E533D11D0FD}"/>
              </a:ext>
            </a:extLst>
          </p:cNvPr>
          <p:cNvSpPr>
            <a:spLocks noChangeArrowheads="1"/>
          </p:cNvSpPr>
          <p:nvPr/>
        </p:nvSpPr>
        <p:spPr bwMode="auto">
          <a:xfrm>
            <a:off x="8370888" y="6650038"/>
            <a:ext cx="392112"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73" tIns="41036" rIns="82073" bIns="41036">
            <a:spAutoFit/>
          </a:bodyPr>
          <a:lstStyle>
            <a:lvl1pPr defTabSz="812800">
              <a:defRPr sz="2400">
                <a:solidFill>
                  <a:schemeClr val="tx1"/>
                </a:solidFill>
                <a:latin typeface="Times" panose="02020603050405020304" pitchFamily="18" charset="0"/>
              </a:defRPr>
            </a:lvl1pPr>
            <a:lvl2pPr marL="406400" defTabSz="812800">
              <a:defRPr sz="2400">
                <a:solidFill>
                  <a:schemeClr val="tx1"/>
                </a:solidFill>
                <a:latin typeface="Times" panose="02020603050405020304" pitchFamily="18" charset="0"/>
              </a:defRPr>
            </a:lvl2pPr>
            <a:lvl3pPr marL="812800" defTabSz="812800">
              <a:defRPr sz="2400">
                <a:solidFill>
                  <a:schemeClr val="tx1"/>
                </a:solidFill>
                <a:latin typeface="Times" panose="02020603050405020304" pitchFamily="18" charset="0"/>
              </a:defRPr>
            </a:lvl3pPr>
            <a:lvl4pPr marL="1222375" defTabSz="812800">
              <a:defRPr sz="2400">
                <a:solidFill>
                  <a:schemeClr val="tx1"/>
                </a:solidFill>
                <a:latin typeface="Times" panose="02020603050405020304" pitchFamily="18" charset="0"/>
              </a:defRPr>
            </a:lvl4pPr>
            <a:lvl5pPr marL="1628775" defTabSz="812800">
              <a:defRPr sz="2400">
                <a:solidFill>
                  <a:schemeClr val="tx1"/>
                </a:solidFill>
                <a:latin typeface="Times" panose="02020603050405020304" pitchFamily="18" charset="0"/>
              </a:defRPr>
            </a:lvl5pPr>
            <a:lvl6pPr marL="2085975" defTabSz="812800" eaLnBrk="0" fontAlgn="base" hangingPunct="0">
              <a:spcBef>
                <a:spcPct val="0"/>
              </a:spcBef>
              <a:spcAft>
                <a:spcPct val="0"/>
              </a:spcAft>
              <a:defRPr sz="2400">
                <a:solidFill>
                  <a:schemeClr val="tx1"/>
                </a:solidFill>
                <a:latin typeface="Times" panose="02020603050405020304" pitchFamily="18" charset="0"/>
              </a:defRPr>
            </a:lvl6pPr>
            <a:lvl7pPr marL="2543175" defTabSz="812800" eaLnBrk="0" fontAlgn="base" hangingPunct="0">
              <a:spcBef>
                <a:spcPct val="0"/>
              </a:spcBef>
              <a:spcAft>
                <a:spcPct val="0"/>
              </a:spcAft>
              <a:defRPr sz="2400">
                <a:solidFill>
                  <a:schemeClr val="tx1"/>
                </a:solidFill>
                <a:latin typeface="Times" panose="02020603050405020304" pitchFamily="18" charset="0"/>
              </a:defRPr>
            </a:lvl7pPr>
            <a:lvl8pPr marL="3000375" defTabSz="812800" eaLnBrk="0" fontAlgn="base" hangingPunct="0">
              <a:spcBef>
                <a:spcPct val="0"/>
              </a:spcBef>
              <a:spcAft>
                <a:spcPct val="0"/>
              </a:spcAft>
              <a:defRPr sz="2400">
                <a:solidFill>
                  <a:schemeClr val="tx1"/>
                </a:solidFill>
                <a:latin typeface="Times" panose="02020603050405020304" pitchFamily="18" charset="0"/>
              </a:defRPr>
            </a:lvl8pPr>
            <a:lvl9pPr marL="3457575" defTabSz="812800" eaLnBrk="0" fontAlgn="base" hangingPunct="0">
              <a:spcBef>
                <a:spcPct val="0"/>
              </a:spcBef>
              <a:spcAft>
                <a:spcPct val="0"/>
              </a:spcAft>
              <a:defRPr sz="2400">
                <a:solidFill>
                  <a:schemeClr val="tx1"/>
                </a:solidFill>
                <a:latin typeface="Times" panose="02020603050405020304" pitchFamily="18" charset="0"/>
              </a:defRPr>
            </a:lvl9pPr>
          </a:lstStyle>
          <a:p>
            <a:pPr algn="r"/>
            <a:r>
              <a:rPr lang="zh-CN" altLang="en-US" sz="700" b="1">
                <a:solidFill>
                  <a:schemeClr val="bg1"/>
                </a:solidFill>
                <a:latin typeface="Helvetica" panose="020B0604020202020204" pitchFamily="34" charset="0"/>
                <a:ea typeface="宋体" panose="02010600030101010101" pitchFamily="2" charset="-122"/>
              </a:rPr>
              <a:t>10-</a:t>
            </a:r>
            <a:fld id="{73E96664-8055-49FF-9612-4CDECD38A668}" type="slidenum">
              <a:rPr lang="zh-CN" altLang="en-US" sz="700" b="1">
                <a:solidFill>
                  <a:schemeClr val="bg1"/>
                </a:solidFill>
                <a:latin typeface="Helvetica" panose="020B0604020202020204" pitchFamily="34" charset="0"/>
                <a:ea typeface="宋体" panose="02010600030101010101" pitchFamily="2" charset="-122"/>
              </a:rPr>
              <a:pPr algn="r"/>
              <a:t>41</a:t>
            </a:fld>
            <a:endParaRPr lang="en-US" altLang="zh-CN" sz="700" b="1">
              <a:solidFill>
                <a:schemeClr val="bg1"/>
              </a:solidFill>
              <a:latin typeface="Helvetica" panose="020B0604020202020204" pitchFamily="34" charset="0"/>
              <a:ea typeface="宋体" panose="02010600030101010101" pitchFamily="2" charset="-122"/>
            </a:endParaRPr>
          </a:p>
        </p:txBody>
      </p:sp>
      <p:sp>
        <p:nvSpPr>
          <p:cNvPr id="356359" name="Rectangle 7">
            <a:extLst>
              <a:ext uri="{FF2B5EF4-FFF2-40B4-BE49-F238E27FC236}">
                <a16:creationId xmlns:a16="http://schemas.microsoft.com/office/drawing/2014/main" id="{680D6EC1-B462-44CA-9CF2-7C4751B4F12E}"/>
              </a:ext>
            </a:extLst>
          </p:cNvPr>
          <p:cNvSpPr>
            <a:spLocks noGrp="1" noChangeArrowheads="1"/>
          </p:cNvSpPr>
          <p:nvPr>
            <p:ph type="title"/>
          </p:nvPr>
        </p:nvSpPr>
        <p:spPr>
          <a:xfrm>
            <a:off x="423863" y="1303338"/>
            <a:ext cx="8461375" cy="1143000"/>
          </a:xfrm>
        </p:spPr>
        <p:txBody>
          <a:bodyPr/>
          <a:lstStyle/>
          <a:p>
            <a:r>
              <a:rPr lang="zh-CN" altLang="en-US" sz="6000">
                <a:ea typeface="宋体" panose="02010600030101010101" pitchFamily="2" charset="-122"/>
              </a:rPr>
              <a:t>扩展 </a:t>
            </a:r>
            <a:r>
              <a:rPr lang="en-US" altLang="zh-CN" sz="6000">
                <a:ea typeface="宋体" panose="02010600030101010101" pitchFamily="2" charset="-122"/>
              </a:rPr>
              <a:t>IP </a:t>
            </a:r>
            <a:r>
              <a:rPr lang="zh-CN" altLang="en-US" sz="6000">
                <a:ea typeface="宋体" panose="02010600030101010101" pitchFamily="2" charset="-122"/>
              </a:rPr>
              <a:t>访问列表的配置</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2" name="Rectangle 6">
            <a:extLst>
              <a:ext uri="{FF2B5EF4-FFF2-40B4-BE49-F238E27FC236}">
                <a16:creationId xmlns:a16="http://schemas.microsoft.com/office/drawing/2014/main" id="{273E3FB6-E660-4EA6-BAB9-D6C190FFB755}"/>
              </a:ext>
            </a:extLst>
          </p:cNvPr>
          <p:cNvSpPr>
            <a:spLocks noGrp="1" noChangeArrowheads="1"/>
          </p:cNvSpPr>
          <p:nvPr>
            <p:ph type="title"/>
          </p:nvPr>
        </p:nvSpPr>
        <p:spPr/>
        <p:txBody>
          <a:bodyPr/>
          <a:lstStyle/>
          <a:p>
            <a:r>
              <a:rPr lang="zh-CN" altLang="en-US">
                <a:ea typeface="宋体" panose="02010600030101010101" pitchFamily="2" charset="-122"/>
              </a:rPr>
              <a:t>标准访问列表和扩展访问列表</a:t>
            </a:r>
            <a:br>
              <a:rPr lang="zh-CN" altLang="en-US">
                <a:ea typeface="宋体" panose="02010600030101010101" pitchFamily="2" charset="-122"/>
              </a:rPr>
            </a:br>
            <a:r>
              <a:rPr lang="zh-CN" altLang="en-US">
                <a:ea typeface="宋体" panose="02010600030101010101" pitchFamily="2" charset="-122"/>
              </a:rPr>
              <a:t>比较</a:t>
            </a:r>
          </a:p>
        </p:txBody>
      </p:sp>
      <p:sp>
        <p:nvSpPr>
          <p:cNvPr id="75793" name="Text Box 17">
            <a:extLst>
              <a:ext uri="{FF2B5EF4-FFF2-40B4-BE49-F238E27FC236}">
                <a16:creationId xmlns:a16="http://schemas.microsoft.com/office/drawing/2014/main" id="{00D923A2-DC06-496A-AE1C-4D3E58C0DC68}"/>
              </a:ext>
            </a:extLst>
          </p:cNvPr>
          <p:cNvSpPr txBox="1">
            <a:spLocks noChangeArrowheads="1"/>
          </p:cNvSpPr>
          <p:nvPr/>
        </p:nvSpPr>
        <p:spPr bwMode="auto">
          <a:xfrm>
            <a:off x="488950" y="1992313"/>
            <a:ext cx="4076700" cy="1117600"/>
          </a:xfrm>
          <a:prstGeom prst="rect">
            <a:avLst/>
          </a:prstGeom>
          <a:solidFill>
            <a:schemeClr val="folHlink"/>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gn="ctr">
              <a:spcBef>
                <a:spcPct val="50000"/>
              </a:spcBef>
            </a:pPr>
            <a:r>
              <a:rPr lang="zh-CN" altLang="en-US" sz="3200" b="1">
                <a:solidFill>
                  <a:schemeClr val="tx1"/>
                </a:solidFill>
                <a:ea typeface="宋体" panose="02010600030101010101" pitchFamily="2" charset="-122"/>
              </a:rPr>
              <a:t>标准</a:t>
            </a:r>
          </a:p>
        </p:txBody>
      </p:sp>
      <p:sp>
        <p:nvSpPr>
          <p:cNvPr id="75794" name="Text Box 18">
            <a:extLst>
              <a:ext uri="{FF2B5EF4-FFF2-40B4-BE49-F238E27FC236}">
                <a16:creationId xmlns:a16="http://schemas.microsoft.com/office/drawing/2014/main" id="{945EF97E-6C46-4B05-B8BB-4284E517EE12}"/>
              </a:ext>
            </a:extLst>
          </p:cNvPr>
          <p:cNvSpPr txBox="1">
            <a:spLocks noChangeArrowheads="1"/>
          </p:cNvSpPr>
          <p:nvPr/>
        </p:nvSpPr>
        <p:spPr bwMode="auto">
          <a:xfrm>
            <a:off x="4565650" y="1992313"/>
            <a:ext cx="4051300" cy="1117600"/>
          </a:xfrm>
          <a:prstGeom prst="rect">
            <a:avLst/>
          </a:prstGeom>
          <a:solidFill>
            <a:schemeClr val="folHlink"/>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gn="ctr">
              <a:spcBef>
                <a:spcPct val="50000"/>
              </a:spcBef>
            </a:pPr>
            <a:r>
              <a:rPr lang="zh-CN" altLang="en-US" sz="3200" b="1">
                <a:solidFill>
                  <a:schemeClr val="tx1"/>
                </a:solidFill>
                <a:ea typeface="宋体" panose="02010600030101010101" pitchFamily="2" charset="-122"/>
              </a:rPr>
              <a:t>扩展</a:t>
            </a:r>
          </a:p>
        </p:txBody>
      </p:sp>
      <p:sp>
        <p:nvSpPr>
          <p:cNvPr id="75795" name="Text Box 19">
            <a:extLst>
              <a:ext uri="{FF2B5EF4-FFF2-40B4-BE49-F238E27FC236}">
                <a16:creationId xmlns:a16="http://schemas.microsoft.com/office/drawing/2014/main" id="{8F799BE8-1D0C-4702-8939-DA1104FE679B}"/>
              </a:ext>
            </a:extLst>
          </p:cNvPr>
          <p:cNvSpPr txBox="1">
            <a:spLocks noChangeArrowheads="1"/>
          </p:cNvSpPr>
          <p:nvPr/>
        </p:nvSpPr>
        <p:spPr bwMode="auto">
          <a:xfrm>
            <a:off x="488950" y="3132138"/>
            <a:ext cx="4076700" cy="1006475"/>
          </a:xfrm>
          <a:prstGeom prst="rect">
            <a:avLst/>
          </a:prstGeom>
          <a:solidFill>
            <a:srgbClr val="FFF0BE"/>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gn="ctr">
              <a:spcBef>
                <a:spcPct val="50000"/>
              </a:spcBef>
            </a:pPr>
            <a:r>
              <a:rPr lang="zh-CN" altLang="en-US" sz="2400" b="1">
                <a:solidFill>
                  <a:schemeClr val="tx1"/>
                </a:solidFill>
                <a:ea typeface="宋体" panose="02010600030101010101" pitchFamily="2" charset="-122"/>
              </a:rPr>
              <a:t>基于源地址</a:t>
            </a:r>
          </a:p>
        </p:txBody>
      </p:sp>
      <p:sp>
        <p:nvSpPr>
          <p:cNvPr id="75797" name="Text Box 21">
            <a:extLst>
              <a:ext uri="{FF2B5EF4-FFF2-40B4-BE49-F238E27FC236}">
                <a16:creationId xmlns:a16="http://schemas.microsoft.com/office/drawing/2014/main" id="{3E29C488-2B27-4540-85AD-032353DD89BF}"/>
              </a:ext>
            </a:extLst>
          </p:cNvPr>
          <p:cNvSpPr txBox="1">
            <a:spLocks noChangeArrowheads="1"/>
          </p:cNvSpPr>
          <p:nvPr/>
        </p:nvSpPr>
        <p:spPr bwMode="auto">
          <a:xfrm>
            <a:off x="4565650" y="3109913"/>
            <a:ext cx="4051300" cy="1028700"/>
          </a:xfrm>
          <a:prstGeom prst="rect">
            <a:avLst/>
          </a:prstGeom>
          <a:solidFill>
            <a:srgbClr val="FFF0BE"/>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gn="ctr">
              <a:spcBef>
                <a:spcPct val="50000"/>
              </a:spcBef>
            </a:pPr>
            <a:r>
              <a:rPr lang="zh-CN" altLang="en-US" sz="2400" b="1">
                <a:solidFill>
                  <a:schemeClr val="tx1"/>
                </a:solidFill>
                <a:ea typeface="宋体" panose="02010600030101010101" pitchFamily="2" charset="-122"/>
              </a:rPr>
              <a:t>基于源地址和目标地址</a:t>
            </a:r>
          </a:p>
        </p:txBody>
      </p:sp>
      <p:sp>
        <p:nvSpPr>
          <p:cNvPr id="75799" name="Text Box 23">
            <a:extLst>
              <a:ext uri="{FF2B5EF4-FFF2-40B4-BE49-F238E27FC236}">
                <a16:creationId xmlns:a16="http://schemas.microsoft.com/office/drawing/2014/main" id="{60517370-6123-456C-B744-80BE667574D6}"/>
              </a:ext>
            </a:extLst>
          </p:cNvPr>
          <p:cNvSpPr txBox="1">
            <a:spLocks noChangeArrowheads="1"/>
          </p:cNvSpPr>
          <p:nvPr/>
        </p:nvSpPr>
        <p:spPr bwMode="auto">
          <a:xfrm>
            <a:off x="488950" y="4138613"/>
            <a:ext cx="4076700" cy="990600"/>
          </a:xfrm>
          <a:prstGeom prst="rect">
            <a:avLst/>
          </a:prstGeom>
          <a:solidFill>
            <a:srgbClr val="FFF0BE"/>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gn="ctr">
              <a:spcBef>
                <a:spcPct val="50000"/>
              </a:spcBef>
            </a:pPr>
            <a:r>
              <a:rPr lang="zh-CN" altLang="en-US" sz="2400" b="1">
                <a:solidFill>
                  <a:schemeClr val="tx1"/>
                </a:solidFill>
                <a:ea typeface="宋体" panose="02010600030101010101" pitchFamily="2" charset="-122"/>
              </a:rPr>
              <a:t>允许和拒绝完整的</a:t>
            </a:r>
          </a:p>
          <a:p>
            <a:pPr algn="ctr">
              <a:spcBef>
                <a:spcPct val="50000"/>
              </a:spcBef>
            </a:pPr>
            <a:r>
              <a:rPr lang="en-US" altLang="zh-CN" sz="2400" b="1">
                <a:solidFill>
                  <a:schemeClr val="tx1"/>
                </a:solidFill>
                <a:ea typeface="宋体" panose="02010600030101010101" pitchFamily="2" charset="-122"/>
              </a:rPr>
              <a:t>TCP/IP</a:t>
            </a:r>
            <a:r>
              <a:rPr lang="zh-CN" altLang="en-US" sz="2400" b="1">
                <a:solidFill>
                  <a:schemeClr val="tx1"/>
                </a:solidFill>
                <a:ea typeface="宋体" panose="02010600030101010101" pitchFamily="2" charset="-122"/>
              </a:rPr>
              <a:t>协议</a:t>
            </a:r>
            <a:endParaRPr lang="en-US" altLang="zh-CN" sz="2400" b="1">
              <a:solidFill>
                <a:schemeClr val="tx1"/>
              </a:solidFill>
              <a:ea typeface="宋体" panose="02010600030101010101" pitchFamily="2" charset="-122"/>
            </a:endParaRPr>
          </a:p>
        </p:txBody>
      </p:sp>
      <p:sp>
        <p:nvSpPr>
          <p:cNvPr id="75806" name="Text Box 30">
            <a:extLst>
              <a:ext uri="{FF2B5EF4-FFF2-40B4-BE49-F238E27FC236}">
                <a16:creationId xmlns:a16="http://schemas.microsoft.com/office/drawing/2014/main" id="{7A64760B-16AE-4B1E-BCC9-BF24B6CE5678}"/>
              </a:ext>
            </a:extLst>
          </p:cNvPr>
          <p:cNvSpPr txBox="1">
            <a:spLocks noChangeArrowheads="1"/>
          </p:cNvSpPr>
          <p:nvPr/>
        </p:nvSpPr>
        <p:spPr bwMode="auto">
          <a:xfrm>
            <a:off x="4565650" y="4138613"/>
            <a:ext cx="4051300" cy="990600"/>
          </a:xfrm>
          <a:prstGeom prst="rect">
            <a:avLst/>
          </a:prstGeom>
          <a:solidFill>
            <a:srgbClr val="FFF0BE"/>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gn="ctr">
              <a:spcBef>
                <a:spcPct val="50000"/>
              </a:spcBef>
            </a:pPr>
            <a:r>
              <a:rPr lang="zh-CN" altLang="en-US" sz="2400" b="1">
                <a:solidFill>
                  <a:schemeClr val="tx1"/>
                </a:solidFill>
                <a:ea typeface="宋体" panose="02010600030101010101" pitchFamily="2" charset="-122"/>
              </a:rPr>
              <a:t>指定</a:t>
            </a:r>
            <a:r>
              <a:rPr lang="en-US" altLang="zh-CN" sz="2400" b="1">
                <a:solidFill>
                  <a:schemeClr val="tx1"/>
                </a:solidFill>
                <a:ea typeface="宋体" panose="02010600030101010101" pitchFamily="2" charset="-122"/>
              </a:rPr>
              <a:t>TCP/IP</a:t>
            </a:r>
            <a:r>
              <a:rPr lang="zh-CN" altLang="en-US" sz="2400" b="1">
                <a:solidFill>
                  <a:schemeClr val="tx1"/>
                </a:solidFill>
                <a:ea typeface="宋体" panose="02010600030101010101" pitchFamily="2" charset="-122"/>
              </a:rPr>
              <a:t>的特定协议</a:t>
            </a:r>
          </a:p>
          <a:p>
            <a:pPr algn="ctr">
              <a:spcBef>
                <a:spcPct val="50000"/>
              </a:spcBef>
            </a:pPr>
            <a:r>
              <a:rPr lang="zh-CN" altLang="en-US" sz="2400" b="1">
                <a:solidFill>
                  <a:schemeClr val="tx1"/>
                </a:solidFill>
                <a:ea typeface="宋体" panose="02010600030101010101" pitchFamily="2" charset="-122"/>
              </a:rPr>
              <a:t>和端口号</a:t>
            </a:r>
            <a:endParaRPr lang="en-US" altLang="zh-CN" sz="2400" b="1">
              <a:solidFill>
                <a:schemeClr val="tx1"/>
              </a:solidFill>
              <a:ea typeface="宋体" panose="02010600030101010101" pitchFamily="2" charset="-122"/>
            </a:endParaRPr>
          </a:p>
        </p:txBody>
      </p:sp>
      <p:sp>
        <p:nvSpPr>
          <p:cNvPr id="75808" name="Text Box 32">
            <a:extLst>
              <a:ext uri="{FF2B5EF4-FFF2-40B4-BE49-F238E27FC236}">
                <a16:creationId xmlns:a16="http://schemas.microsoft.com/office/drawing/2014/main" id="{BC8AED21-AE91-40AC-ABD0-340CD10B8001}"/>
              </a:ext>
            </a:extLst>
          </p:cNvPr>
          <p:cNvSpPr txBox="1">
            <a:spLocks noChangeArrowheads="1"/>
          </p:cNvSpPr>
          <p:nvPr/>
        </p:nvSpPr>
        <p:spPr bwMode="auto">
          <a:xfrm>
            <a:off x="4565650" y="5129213"/>
            <a:ext cx="4076700" cy="901700"/>
          </a:xfrm>
          <a:prstGeom prst="rect">
            <a:avLst/>
          </a:prstGeom>
          <a:solidFill>
            <a:srgbClr val="FFF0BE"/>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gn="ctr">
              <a:spcBef>
                <a:spcPct val="50000"/>
              </a:spcBef>
            </a:pPr>
            <a:r>
              <a:rPr lang="zh-CN" altLang="en-US" sz="2400" b="1">
                <a:solidFill>
                  <a:schemeClr val="tx1"/>
                </a:solidFill>
                <a:ea typeface="宋体" panose="02010600030101010101" pitchFamily="2" charset="-122"/>
              </a:rPr>
              <a:t>编号范围 100-199和2000-2699</a:t>
            </a:r>
            <a:endParaRPr lang="en-US" altLang="zh-CN" sz="2400" b="1">
              <a:solidFill>
                <a:schemeClr val="tx1"/>
              </a:solidFill>
              <a:ea typeface="宋体" panose="02010600030101010101" pitchFamily="2" charset="-122"/>
            </a:endParaRPr>
          </a:p>
        </p:txBody>
      </p:sp>
      <p:sp>
        <p:nvSpPr>
          <p:cNvPr id="75807" name="Text Box 31">
            <a:extLst>
              <a:ext uri="{FF2B5EF4-FFF2-40B4-BE49-F238E27FC236}">
                <a16:creationId xmlns:a16="http://schemas.microsoft.com/office/drawing/2014/main" id="{91D36FBC-3929-4711-9F78-6B7120EAEEC4}"/>
              </a:ext>
            </a:extLst>
          </p:cNvPr>
          <p:cNvSpPr txBox="1">
            <a:spLocks noChangeArrowheads="1"/>
          </p:cNvSpPr>
          <p:nvPr/>
        </p:nvSpPr>
        <p:spPr bwMode="auto">
          <a:xfrm>
            <a:off x="488950" y="5129213"/>
            <a:ext cx="4076700" cy="901700"/>
          </a:xfrm>
          <a:prstGeom prst="rect">
            <a:avLst/>
          </a:prstGeom>
          <a:solidFill>
            <a:srgbClr val="FFF0BE"/>
          </a:solidFill>
          <a:ln>
            <a:noFill/>
          </a:ln>
          <a:effectLst/>
          <a:extLs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p>
            <a:pPr algn="ctr">
              <a:spcBef>
                <a:spcPct val="50000"/>
              </a:spcBef>
            </a:pPr>
            <a:r>
              <a:rPr lang="zh-CN" altLang="en-US" sz="2400" b="1">
                <a:solidFill>
                  <a:schemeClr val="tx1"/>
                </a:solidFill>
                <a:ea typeface="宋体" panose="02010600030101010101" pitchFamily="2" charset="-122"/>
              </a:rPr>
              <a:t>编号范围 1-99和</a:t>
            </a:r>
            <a:r>
              <a:rPr lang="en-US" altLang="zh-CN" sz="2400" b="1">
                <a:solidFill>
                  <a:srgbClr val="000000"/>
                </a:solidFill>
                <a:ea typeface="宋体" panose="02010600030101010101" pitchFamily="2" charset="-122"/>
              </a:rPr>
              <a:t>1300-1999</a:t>
            </a:r>
          </a:p>
        </p:txBody>
      </p:sp>
      <p:grpSp>
        <p:nvGrpSpPr>
          <p:cNvPr id="75805" name="Group 29">
            <a:extLst>
              <a:ext uri="{FF2B5EF4-FFF2-40B4-BE49-F238E27FC236}">
                <a16:creationId xmlns:a16="http://schemas.microsoft.com/office/drawing/2014/main" id="{45C42ACC-0A32-4788-8E1C-16082A83C99D}"/>
              </a:ext>
            </a:extLst>
          </p:cNvPr>
          <p:cNvGrpSpPr>
            <a:grpSpLocks/>
          </p:cNvGrpSpPr>
          <p:nvPr/>
        </p:nvGrpSpPr>
        <p:grpSpPr bwMode="auto">
          <a:xfrm>
            <a:off x="488950" y="1981200"/>
            <a:ext cx="8159750" cy="4051300"/>
            <a:chOff x="308" y="1248"/>
            <a:chExt cx="5144" cy="2552"/>
          </a:xfrm>
        </p:grpSpPr>
        <p:sp>
          <p:nvSpPr>
            <p:cNvPr id="75785" name="Rectangle 9">
              <a:extLst>
                <a:ext uri="{FF2B5EF4-FFF2-40B4-BE49-F238E27FC236}">
                  <a16:creationId xmlns:a16="http://schemas.microsoft.com/office/drawing/2014/main" id="{A5151F1D-A773-4F2F-8BDD-63871BCCA0FE}"/>
                </a:ext>
              </a:extLst>
            </p:cNvPr>
            <p:cNvSpPr>
              <a:spLocks noChangeArrowheads="1"/>
            </p:cNvSpPr>
            <p:nvPr/>
          </p:nvSpPr>
          <p:spPr bwMode="auto">
            <a:xfrm>
              <a:off x="320" y="1248"/>
              <a:ext cx="5120" cy="2552"/>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grpSp>
          <p:nvGrpSpPr>
            <p:cNvPr id="75800" name="Group 24">
              <a:extLst>
                <a:ext uri="{FF2B5EF4-FFF2-40B4-BE49-F238E27FC236}">
                  <a16:creationId xmlns:a16="http://schemas.microsoft.com/office/drawing/2014/main" id="{883718DA-A4E4-46ED-8115-63AB578EAF4A}"/>
                </a:ext>
              </a:extLst>
            </p:cNvPr>
            <p:cNvGrpSpPr>
              <a:grpSpLocks/>
            </p:cNvGrpSpPr>
            <p:nvPr/>
          </p:nvGrpSpPr>
          <p:grpSpPr bwMode="auto">
            <a:xfrm>
              <a:off x="308" y="1968"/>
              <a:ext cx="5144" cy="1257"/>
              <a:chOff x="576" y="1968"/>
              <a:chExt cx="4608" cy="1257"/>
            </a:xfrm>
          </p:grpSpPr>
          <p:sp>
            <p:nvSpPr>
              <p:cNvPr id="75786" name="Line 10">
                <a:extLst>
                  <a:ext uri="{FF2B5EF4-FFF2-40B4-BE49-F238E27FC236}">
                    <a16:creationId xmlns:a16="http://schemas.microsoft.com/office/drawing/2014/main" id="{09A3BD63-68BE-4E64-B0C2-8A9F518036BC}"/>
                  </a:ext>
                </a:extLst>
              </p:cNvPr>
              <p:cNvSpPr>
                <a:spLocks noChangeShapeType="1"/>
              </p:cNvSpPr>
              <p:nvPr/>
            </p:nvSpPr>
            <p:spPr bwMode="auto">
              <a:xfrm>
                <a:off x="580" y="1968"/>
                <a:ext cx="4604" cy="1"/>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75787" name="Line 11">
                <a:extLst>
                  <a:ext uri="{FF2B5EF4-FFF2-40B4-BE49-F238E27FC236}">
                    <a16:creationId xmlns:a16="http://schemas.microsoft.com/office/drawing/2014/main" id="{094938A9-9D2E-44C6-BDB3-6FFA33589723}"/>
                  </a:ext>
                </a:extLst>
              </p:cNvPr>
              <p:cNvSpPr>
                <a:spLocks noChangeShapeType="1"/>
              </p:cNvSpPr>
              <p:nvPr/>
            </p:nvSpPr>
            <p:spPr bwMode="auto">
              <a:xfrm>
                <a:off x="580" y="2608"/>
                <a:ext cx="4604" cy="1"/>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75788" name="Line 12">
                <a:extLst>
                  <a:ext uri="{FF2B5EF4-FFF2-40B4-BE49-F238E27FC236}">
                    <a16:creationId xmlns:a16="http://schemas.microsoft.com/office/drawing/2014/main" id="{E71A4398-F19B-403A-99CB-8464A2A7FBEF}"/>
                  </a:ext>
                </a:extLst>
              </p:cNvPr>
              <p:cNvSpPr>
                <a:spLocks noChangeShapeType="1"/>
              </p:cNvSpPr>
              <p:nvPr/>
            </p:nvSpPr>
            <p:spPr bwMode="auto">
              <a:xfrm>
                <a:off x="576" y="3224"/>
                <a:ext cx="4604" cy="1"/>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grpSp>
      </p:grpSp>
      <p:sp>
        <p:nvSpPr>
          <p:cNvPr id="75789" name="Line 13">
            <a:extLst>
              <a:ext uri="{FF2B5EF4-FFF2-40B4-BE49-F238E27FC236}">
                <a16:creationId xmlns:a16="http://schemas.microsoft.com/office/drawing/2014/main" id="{B1BB72BF-BBDD-4545-AD8D-B6099F445BAE}"/>
              </a:ext>
            </a:extLst>
          </p:cNvPr>
          <p:cNvSpPr>
            <a:spLocks noChangeShapeType="1"/>
          </p:cNvSpPr>
          <p:nvPr/>
        </p:nvSpPr>
        <p:spPr bwMode="auto">
          <a:xfrm>
            <a:off x="4584700" y="2006600"/>
            <a:ext cx="1588" cy="40259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0" name="Rectangle 6">
            <a:extLst>
              <a:ext uri="{FF2B5EF4-FFF2-40B4-BE49-F238E27FC236}">
                <a16:creationId xmlns:a16="http://schemas.microsoft.com/office/drawing/2014/main" id="{FC26C2DC-12DC-4F91-96F6-67B4A387C136}"/>
              </a:ext>
            </a:extLst>
          </p:cNvPr>
          <p:cNvSpPr>
            <a:spLocks noChangeArrowheads="1"/>
          </p:cNvSpPr>
          <p:nvPr/>
        </p:nvSpPr>
        <p:spPr bwMode="auto">
          <a:xfrm>
            <a:off x="828675" y="4867275"/>
            <a:ext cx="7358063"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3" name="Rectangle 9">
            <a:extLst>
              <a:ext uri="{FF2B5EF4-FFF2-40B4-BE49-F238E27FC236}">
                <a16:creationId xmlns:a16="http://schemas.microsoft.com/office/drawing/2014/main" id="{3251F9E9-FC79-4511-9EDC-053F22B956EE}"/>
              </a:ext>
            </a:extLst>
          </p:cNvPr>
          <p:cNvSpPr>
            <a:spLocks noGrp="1" noChangeArrowheads="1"/>
          </p:cNvSpPr>
          <p:nvPr>
            <p:ph type="title"/>
          </p:nvPr>
        </p:nvSpPr>
        <p:spPr/>
        <p:txBody>
          <a:bodyPr/>
          <a:lstStyle/>
          <a:p>
            <a:r>
              <a:rPr lang="zh-CN" altLang="en-US">
                <a:ea typeface="宋体" panose="02010600030101010101" pitchFamily="2" charset="-122"/>
              </a:rPr>
              <a:t>扩展 </a:t>
            </a:r>
            <a:r>
              <a:rPr lang="en-US" altLang="zh-CN">
                <a:ea typeface="宋体" panose="02010600030101010101" pitchFamily="2" charset="-122"/>
              </a:rPr>
              <a:t>IP </a:t>
            </a:r>
            <a:r>
              <a:rPr lang="zh-CN" altLang="en-US">
                <a:ea typeface="宋体" panose="02010600030101010101" pitchFamily="2" charset="-122"/>
              </a:rPr>
              <a:t>访问列表的配置</a:t>
            </a:r>
            <a:endParaRPr lang="en-US" altLang="zh-CN">
              <a:ea typeface="宋体" panose="02010600030101010101" pitchFamily="2" charset="-122"/>
            </a:endParaRPr>
          </a:p>
        </p:txBody>
      </p:sp>
      <p:sp>
        <p:nvSpPr>
          <p:cNvPr id="77837" name="Rectangle 13">
            <a:extLst>
              <a:ext uri="{FF2B5EF4-FFF2-40B4-BE49-F238E27FC236}">
                <a16:creationId xmlns:a16="http://schemas.microsoft.com/office/drawing/2014/main" id="{AC59AB6B-21E6-47DF-AA82-C3EDDB1EA4EC}"/>
              </a:ext>
            </a:extLst>
          </p:cNvPr>
          <p:cNvSpPr>
            <a:spLocks noChangeArrowheads="1"/>
          </p:cNvSpPr>
          <p:nvPr/>
        </p:nvSpPr>
        <p:spPr bwMode="auto">
          <a:xfrm>
            <a:off x="558800" y="1905000"/>
            <a:ext cx="1965325"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4110" tIns="34157" rIns="24110" bIns="34157"/>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1800" b="1">
                <a:solidFill>
                  <a:srgbClr val="000000"/>
                </a:solidFill>
                <a:latin typeface="Helvetica" panose="020B0604020202020204" pitchFamily="34" charset="0"/>
                <a:ea typeface="宋体" panose="02010600030101010101" pitchFamily="2" charset="-122"/>
              </a:rPr>
              <a:t>Router(config)#</a:t>
            </a:r>
          </a:p>
        </p:txBody>
      </p:sp>
      <p:sp>
        <p:nvSpPr>
          <p:cNvPr id="77838" name="Rectangle 14">
            <a:extLst>
              <a:ext uri="{FF2B5EF4-FFF2-40B4-BE49-F238E27FC236}">
                <a16:creationId xmlns:a16="http://schemas.microsoft.com/office/drawing/2014/main" id="{93C777F4-999F-4582-B5EE-732F36F58ADA}"/>
              </a:ext>
            </a:extLst>
          </p:cNvPr>
          <p:cNvSpPr>
            <a:spLocks noChangeArrowheads="1"/>
          </p:cNvSpPr>
          <p:nvPr/>
        </p:nvSpPr>
        <p:spPr bwMode="auto">
          <a:xfrm>
            <a:off x="482600" y="3346450"/>
            <a:ext cx="5799138"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153" tIns="41076" rIns="82153" bIns="41076"/>
          <a:lstStyle>
            <a:lvl1pPr defTabSz="915988">
              <a:lnSpc>
                <a:spcPct val="95000"/>
              </a:lnSpc>
              <a:spcBef>
                <a:spcPct val="30000"/>
              </a:spcBef>
              <a:buClr>
                <a:schemeClr val="accent2"/>
              </a:buClr>
              <a:buSzPct val="100000"/>
              <a:buFont typeface="Helvetica" panose="020B0604020202020204" pitchFamily="34" charset="0"/>
              <a:defRPr sz="28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5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5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5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5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5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5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5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500" b="1">
                <a:solidFill>
                  <a:schemeClr val="tx1"/>
                </a:solidFill>
                <a:latin typeface="Helvetica" panose="020B0604020202020204" pitchFamily="34" charset="0"/>
              </a:defRPr>
            </a:lvl9pPr>
          </a:lstStyle>
          <a:p>
            <a:pPr lvl="1"/>
            <a:r>
              <a:rPr lang="zh-CN" altLang="en-US">
                <a:solidFill>
                  <a:srgbClr val="000000"/>
                </a:solidFill>
                <a:ea typeface="宋体" panose="02010600030101010101" pitchFamily="2" charset="-122"/>
              </a:rPr>
              <a:t>设置访问列表的参数</a:t>
            </a:r>
          </a:p>
        </p:txBody>
      </p:sp>
      <p:sp>
        <p:nvSpPr>
          <p:cNvPr id="77839" name="Rectangle 15">
            <a:extLst>
              <a:ext uri="{FF2B5EF4-FFF2-40B4-BE49-F238E27FC236}">
                <a16:creationId xmlns:a16="http://schemas.microsoft.com/office/drawing/2014/main" id="{342FFBFE-C4DB-4709-85B4-BAB5E857731E}"/>
              </a:ext>
            </a:extLst>
          </p:cNvPr>
          <p:cNvSpPr>
            <a:spLocks noChangeArrowheads="1"/>
          </p:cNvSpPr>
          <p:nvPr/>
        </p:nvSpPr>
        <p:spPr bwMode="auto">
          <a:xfrm>
            <a:off x="561975" y="2278063"/>
            <a:ext cx="7986713" cy="942975"/>
          </a:xfrm>
          <a:prstGeom prst="rect">
            <a:avLst/>
          </a:prstGeom>
          <a:solidFill>
            <a:srgbClr val="FFFFFF"/>
          </a:solidFill>
          <a:ln w="12700">
            <a:solidFill>
              <a:srgbClr val="000000"/>
            </a:solidFill>
            <a:miter lim="800000"/>
            <a:headEnd/>
            <a:tailEnd/>
          </a:ln>
          <a:effectLst>
            <a:outerShdw dist="71842" dir="2700000" algn="ctr" rotWithShape="0">
              <a:srgbClr val="000000"/>
            </a:outerShdw>
          </a:effectLst>
        </p:spPr>
        <p:txBody>
          <a:bodyPr wrap="none" lIns="24110" tIns="34157" rIns="24110" bIns="34157"/>
          <a:lstStyle/>
          <a:p>
            <a:endParaRPr lang="zh-CN" altLang="en-US"/>
          </a:p>
        </p:txBody>
      </p:sp>
      <p:sp>
        <p:nvSpPr>
          <p:cNvPr id="77840" name="Rectangle 16">
            <a:extLst>
              <a:ext uri="{FF2B5EF4-FFF2-40B4-BE49-F238E27FC236}">
                <a16:creationId xmlns:a16="http://schemas.microsoft.com/office/drawing/2014/main" id="{9EB198DD-1053-46CB-AF31-FC439C974321}"/>
              </a:ext>
            </a:extLst>
          </p:cNvPr>
          <p:cNvSpPr>
            <a:spLocks noChangeArrowheads="1"/>
          </p:cNvSpPr>
          <p:nvPr/>
        </p:nvSpPr>
        <p:spPr bwMode="auto">
          <a:xfrm>
            <a:off x="709613" y="2336800"/>
            <a:ext cx="7735887"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r>
              <a:rPr lang="en-US" altLang="zh-CN" sz="1500" b="1">
                <a:solidFill>
                  <a:srgbClr val="000000"/>
                </a:solidFill>
                <a:ea typeface="宋体" panose="02010600030101010101" pitchFamily="2" charset="-122"/>
              </a:rPr>
              <a:t>access-list </a:t>
            </a:r>
            <a:r>
              <a:rPr lang="en-US" altLang="zh-CN" sz="1500" b="1" i="1">
                <a:solidFill>
                  <a:srgbClr val="000000"/>
                </a:solidFill>
                <a:ea typeface="宋体" panose="02010600030101010101" pitchFamily="2" charset="-122"/>
              </a:rPr>
              <a:t>access-list-number</a:t>
            </a:r>
            <a:r>
              <a:rPr lang="en-US" altLang="zh-CN" sz="1500" b="1">
                <a:solidFill>
                  <a:srgbClr val="000000"/>
                </a:solidFill>
                <a:ea typeface="宋体" panose="02010600030101010101" pitchFamily="2" charset="-122"/>
              </a:rPr>
              <a:t>  { permit | deny } </a:t>
            </a:r>
            <a:r>
              <a:rPr lang="en-US" altLang="zh-CN" sz="1500" b="1" i="1">
                <a:solidFill>
                  <a:srgbClr val="000000"/>
                </a:solidFill>
                <a:ea typeface="宋体" panose="02010600030101010101" pitchFamily="2" charset="-122"/>
              </a:rPr>
              <a:t>protocol source </a:t>
            </a:r>
            <a:br>
              <a:rPr lang="en-US" altLang="zh-CN" sz="1500" b="1" i="1">
                <a:solidFill>
                  <a:srgbClr val="000000"/>
                </a:solidFill>
                <a:ea typeface="宋体" panose="02010600030101010101" pitchFamily="2" charset="-122"/>
              </a:rPr>
            </a:br>
            <a:r>
              <a:rPr lang="en-US" altLang="zh-CN" sz="1500" b="1" i="1">
                <a:solidFill>
                  <a:srgbClr val="000000"/>
                </a:solidFill>
                <a:ea typeface="宋体" panose="02010600030101010101" pitchFamily="2" charset="-122"/>
              </a:rPr>
              <a:t>source-wildcard [operator port]</a:t>
            </a:r>
            <a:r>
              <a:rPr lang="en-US" altLang="zh-CN" sz="1500" b="1">
                <a:solidFill>
                  <a:srgbClr val="000000"/>
                </a:solidFill>
                <a:ea typeface="宋体" panose="02010600030101010101" pitchFamily="2" charset="-122"/>
              </a:rPr>
              <a:t> </a:t>
            </a:r>
            <a:r>
              <a:rPr lang="en-US" altLang="zh-CN" sz="1500" b="1" i="1">
                <a:solidFill>
                  <a:srgbClr val="000000"/>
                </a:solidFill>
                <a:ea typeface="宋体" panose="02010600030101010101" pitchFamily="2" charset="-122"/>
              </a:rPr>
              <a:t>destination destination-wildcard</a:t>
            </a:r>
            <a:r>
              <a:rPr lang="en-US" altLang="zh-CN" sz="1500" b="1">
                <a:solidFill>
                  <a:srgbClr val="000000"/>
                </a:solidFill>
                <a:ea typeface="宋体" panose="02010600030101010101" pitchFamily="2" charset="-122"/>
              </a:rPr>
              <a:t> </a:t>
            </a:r>
            <a:br>
              <a:rPr lang="en-US" altLang="zh-CN" sz="1500" b="1">
                <a:solidFill>
                  <a:srgbClr val="000000"/>
                </a:solidFill>
                <a:ea typeface="宋体" panose="02010600030101010101" pitchFamily="2" charset="-122"/>
              </a:rPr>
            </a:br>
            <a:r>
              <a:rPr lang="en-US" altLang="zh-CN" sz="1500" b="1">
                <a:solidFill>
                  <a:srgbClr val="000000"/>
                </a:solidFill>
                <a:ea typeface="宋体" panose="02010600030101010101" pitchFamily="2" charset="-122"/>
              </a:rPr>
              <a:t>[ </a:t>
            </a:r>
            <a:r>
              <a:rPr lang="en-US" altLang="zh-CN" sz="1500" b="1" i="1">
                <a:solidFill>
                  <a:srgbClr val="000000"/>
                </a:solidFill>
                <a:ea typeface="宋体" panose="02010600030101010101" pitchFamily="2" charset="-122"/>
              </a:rPr>
              <a:t>operator port</a:t>
            </a:r>
            <a:r>
              <a:rPr lang="en-US" altLang="zh-CN" sz="1500" b="1">
                <a:solidFill>
                  <a:srgbClr val="000000"/>
                </a:solidFill>
                <a:ea typeface="宋体" panose="02010600030101010101" pitchFamily="2" charset="-122"/>
              </a:rPr>
              <a:t> ]  [ established ] [log]</a:t>
            </a:r>
            <a:endParaRPr lang="en-US" altLang="zh-CN" sz="1800" b="1">
              <a:solidFill>
                <a:srgbClr val="000000"/>
              </a:solidFill>
              <a:ea typeface="宋体" panose="02010600030101010101" pitchFamily="2"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Rectangle 6">
            <a:extLst>
              <a:ext uri="{FF2B5EF4-FFF2-40B4-BE49-F238E27FC236}">
                <a16:creationId xmlns:a16="http://schemas.microsoft.com/office/drawing/2014/main" id="{E7DD3FDB-9049-4EFF-82B7-E4DAA75F7801}"/>
              </a:ext>
            </a:extLst>
          </p:cNvPr>
          <p:cNvSpPr>
            <a:spLocks noChangeArrowheads="1"/>
          </p:cNvSpPr>
          <p:nvPr/>
        </p:nvSpPr>
        <p:spPr bwMode="auto">
          <a:xfrm>
            <a:off x="828675" y="4867275"/>
            <a:ext cx="7358063"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79" name="Rectangle 7">
            <a:extLst>
              <a:ext uri="{FF2B5EF4-FFF2-40B4-BE49-F238E27FC236}">
                <a16:creationId xmlns:a16="http://schemas.microsoft.com/office/drawing/2014/main" id="{03C279B4-1AED-46FC-AE51-2A3456899032}"/>
              </a:ext>
            </a:extLst>
          </p:cNvPr>
          <p:cNvSpPr>
            <a:spLocks noChangeArrowheads="1"/>
          </p:cNvSpPr>
          <p:nvPr/>
        </p:nvSpPr>
        <p:spPr bwMode="auto">
          <a:xfrm>
            <a:off x="561975" y="4313238"/>
            <a:ext cx="8054975" cy="835025"/>
          </a:xfrm>
          <a:prstGeom prst="rect">
            <a:avLst/>
          </a:prstGeom>
          <a:solidFill>
            <a:srgbClr val="FFFFFF"/>
          </a:solidFill>
          <a:ln w="12700">
            <a:solidFill>
              <a:srgbClr val="000000"/>
            </a:solidFill>
            <a:miter lim="800000"/>
            <a:headEnd/>
            <a:tailEnd/>
          </a:ln>
          <a:effectLst>
            <a:outerShdw dist="71842" dir="2700000" algn="ctr" rotWithShape="0">
              <a:srgbClr val="000000"/>
            </a:outerShdw>
          </a:effectLst>
        </p:spPr>
        <p:txBody>
          <a:bodyPr lIns="21431" tIns="30362" rIns="21431" bIns="30362"/>
          <a:lstStyle/>
          <a:p>
            <a:endParaRPr lang="zh-CN" altLang="en-US"/>
          </a:p>
        </p:txBody>
      </p:sp>
      <p:sp>
        <p:nvSpPr>
          <p:cNvPr id="79880" name="Rectangle 8">
            <a:extLst>
              <a:ext uri="{FF2B5EF4-FFF2-40B4-BE49-F238E27FC236}">
                <a16:creationId xmlns:a16="http://schemas.microsoft.com/office/drawing/2014/main" id="{8E0BBFAE-0822-4172-A562-EC659B5884F4}"/>
              </a:ext>
            </a:extLst>
          </p:cNvPr>
          <p:cNvSpPr>
            <a:spLocks noChangeArrowheads="1"/>
          </p:cNvSpPr>
          <p:nvPr/>
        </p:nvSpPr>
        <p:spPr bwMode="auto">
          <a:xfrm>
            <a:off x="755650" y="4392613"/>
            <a:ext cx="7689850"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Router(config-if)# ip access-group </a:t>
            </a:r>
            <a:r>
              <a:rPr lang="en-US" altLang="zh-CN" sz="2000" b="1" i="1">
                <a:solidFill>
                  <a:srgbClr val="000000"/>
                </a:solidFill>
                <a:latin typeface="Helvetica" panose="020B0604020202020204" pitchFamily="34" charset="0"/>
                <a:ea typeface="宋体" panose="02010600030101010101" pitchFamily="2" charset="-122"/>
              </a:rPr>
              <a:t>access-list-number  </a:t>
            </a:r>
            <a:r>
              <a:rPr lang="en-US" altLang="zh-CN" sz="2000" b="1">
                <a:solidFill>
                  <a:srgbClr val="000000"/>
                </a:solidFill>
                <a:latin typeface="Helvetica" panose="020B0604020202020204" pitchFamily="34" charset="0"/>
                <a:ea typeface="宋体" panose="02010600030101010101" pitchFamily="2" charset="-122"/>
              </a:rPr>
              <a:t>{ in | out }</a:t>
            </a:r>
          </a:p>
        </p:txBody>
      </p:sp>
      <p:sp>
        <p:nvSpPr>
          <p:cNvPr id="79885" name="Rectangle 13">
            <a:extLst>
              <a:ext uri="{FF2B5EF4-FFF2-40B4-BE49-F238E27FC236}">
                <a16:creationId xmlns:a16="http://schemas.microsoft.com/office/drawing/2014/main" id="{E86C92CB-07C7-45F9-B9DA-5C5C5BA4C280}"/>
              </a:ext>
            </a:extLst>
          </p:cNvPr>
          <p:cNvSpPr>
            <a:spLocks noGrp="1" noChangeArrowheads="1"/>
          </p:cNvSpPr>
          <p:nvPr>
            <p:ph type="title"/>
          </p:nvPr>
        </p:nvSpPr>
        <p:spPr/>
        <p:txBody>
          <a:bodyPr/>
          <a:lstStyle/>
          <a:p>
            <a:r>
              <a:rPr lang="zh-CN" altLang="en-US">
                <a:ea typeface="宋体" panose="02010600030101010101" pitchFamily="2" charset="-122"/>
              </a:rPr>
              <a:t>扩展 </a:t>
            </a:r>
            <a:r>
              <a:rPr lang="en-US" altLang="zh-CN">
                <a:ea typeface="宋体" panose="02010600030101010101" pitchFamily="2" charset="-122"/>
              </a:rPr>
              <a:t>IP </a:t>
            </a:r>
            <a:r>
              <a:rPr lang="zh-CN" altLang="en-US">
                <a:ea typeface="宋体" panose="02010600030101010101" pitchFamily="2" charset="-122"/>
              </a:rPr>
              <a:t>访问列表的配置</a:t>
            </a:r>
            <a:endParaRPr lang="en-US" altLang="zh-CN">
              <a:ea typeface="宋体" panose="02010600030101010101" pitchFamily="2" charset="-122"/>
            </a:endParaRPr>
          </a:p>
        </p:txBody>
      </p:sp>
      <p:sp>
        <p:nvSpPr>
          <p:cNvPr id="79886" name="Rectangle 14">
            <a:extLst>
              <a:ext uri="{FF2B5EF4-FFF2-40B4-BE49-F238E27FC236}">
                <a16:creationId xmlns:a16="http://schemas.microsoft.com/office/drawing/2014/main" id="{2DB2AA25-99F8-4EDD-BDCF-F2FF5CF2B587}"/>
              </a:ext>
            </a:extLst>
          </p:cNvPr>
          <p:cNvSpPr>
            <a:spLocks noChangeArrowheads="1"/>
          </p:cNvSpPr>
          <p:nvPr/>
        </p:nvSpPr>
        <p:spPr bwMode="auto">
          <a:xfrm>
            <a:off x="495300" y="5334000"/>
            <a:ext cx="8226425"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153" tIns="41076" rIns="82153" bIns="41076"/>
          <a:lstStyle>
            <a:lvl1pPr>
              <a:defRPr sz="2400">
                <a:solidFill>
                  <a:schemeClr val="tx1"/>
                </a:solidFill>
                <a:latin typeface="Times" panose="02020603050405020304" pitchFamily="18" charset="0"/>
              </a:defRPr>
            </a:lvl1pPr>
            <a:lvl2pPr marL="342900" indent="-228600">
              <a:defRPr sz="2400">
                <a:solidFill>
                  <a:schemeClr val="tx1"/>
                </a:solidFill>
                <a:latin typeface="Times" panose="02020603050405020304" pitchFamily="18" charset="0"/>
              </a:defRPr>
            </a:lvl2pPr>
            <a:lvl3pPr>
              <a:defRPr sz="2400">
                <a:solidFill>
                  <a:schemeClr val="tx1"/>
                </a:solidFill>
                <a:latin typeface="Times" panose="02020603050405020304" pitchFamily="18" charset="0"/>
              </a:defRPr>
            </a:lvl3pPr>
            <a:lvl4pPr>
              <a:defRPr sz="2400">
                <a:solidFill>
                  <a:schemeClr val="tx1"/>
                </a:solidFill>
                <a:latin typeface="Times" panose="02020603050405020304" pitchFamily="18" charset="0"/>
              </a:defRPr>
            </a:lvl4pPr>
            <a:lvl5pPr>
              <a:defRPr sz="2400">
                <a:solidFill>
                  <a:schemeClr val="tx1"/>
                </a:solidFill>
                <a:latin typeface="Times" panose="02020603050405020304" pitchFamily="18" charset="0"/>
              </a:defRPr>
            </a:lvl5pPr>
            <a:lvl6pPr eaLnBrk="0" fontAlgn="base" hangingPunct="0">
              <a:spcBef>
                <a:spcPct val="0"/>
              </a:spcBef>
              <a:spcAft>
                <a:spcPct val="0"/>
              </a:spcAft>
              <a:defRPr sz="2400">
                <a:solidFill>
                  <a:schemeClr val="tx1"/>
                </a:solidFill>
                <a:latin typeface="Times" panose="02020603050405020304" pitchFamily="18" charset="0"/>
              </a:defRPr>
            </a:lvl6pPr>
            <a:lvl7pPr eaLnBrk="0" fontAlgn="base" hangingPunct="0">
              <a:spcBef>
                <a:spcPct val="0"/>
              </a:spcBef>
              <a:spcAft>
                <a:spcPct val="0"/>
              </a:spcAft>
              <a:defRPr sz="2400">
                <a:solidFill>
                  <a:schemeClr val="tx1"/>
                </a:solidFill>
                <a:latin typeface="Times" panose="02020603050405020304" pitchFamily="18" charset="0"/>
              </a:defRPr>
            </a:lvl7pPr>
            <a:lvl8pPr eaLnBrk="0" fontAlgn="base" hangingPunct="0">
              <a:spcBef>
                <a:spcPct val="0"/>
              </a:spcBef>
              <a:spcAft>
                <a:spcPct val="0"/>
              </a:spcAft>
              <a:defRPr sz="2400">
                <a:solidFill>
                  <a:schemeClr val="tx1"/>
                </a:solidFill>
                <a:latin typeface="Times" panose="02020603050405020304" pitchFamily="18" charset="0"/>
              </a:defRPr>
            </a:lvl8pPr>
            <a:lvl9pPr eaLnBrk="0" fontAlgn="base" hangingPunct="0">
              <a:spcBef>
                <a:spcPct val="0"/>
              </a:spcBef>
              <a:spcAft>
                <a:spcPct val="0"/>
              </a:spcAft>
              <a:defRPr sz="2400">
                <a:solidFill>
                  <a:schemeClr val="tx1"/>
                </a:solidFill>
                <a:latin typeface="Times" panose="02020603050405020304" pitchFamily="18" charset="0"/>
              </a:defRPr>
            </a:lvl9pPr>
          </a:lstStyle>
          <a:p>
            <a:pPr lvl="1">
              <a:buClr>
                <a:schemeClr val="accent1"/>
              </a:buClr>
              <a:buFontTx/>
              <a:buChar char="•"/>
            </a:pPr>
            <a:r>
              <a:rPr lang="zh-CN" altLang="en-US" sz="2500" b="1">
                <a:solidFill>
                  <a:srgbClr val="000000"/>
                </a:solidFill>
                <a:latin typeface="Helvetica" panose="020B0604020202020204" pitchFamily="34" charset="0"/>
                <a:ea typeface="宋体" panose="02010600030101010101" pitchFamily="2" charset="-122"/>
              </a:rPr>
              <a:t>在端口上应用访问列表</a:t>
            </a:r>
          </a:p>
        </p:txBody>
      </p:sp>
      <p:sp>
        <p:nvSpPr>
          <p:cNvPr id="79899" name="Rectangle 27">
            <a:extLst>
              <a:ext uri="{FF2B5EF4-FFF2-40B4-BE49-F238E27FC236}">
                <a16:creationId xmlns:a16="http://schemas.microsoft.com/office/drawing/2014/main" id="{6EE87474-B690-4990-8CFA-0BA8096044F7}"/>
              </a:ext>
            </a:extLst>
          </p:cNvPr>
          <p:cNvSpPr>
            <a:spLocks noChangeArrowheads="1"/>
          </p:cNvSpPr>
          <p:nvPr/>
        </p:nvSpPr>
        <p:spPr bwMode="auto">
          <a:xfrm>
            <a:off x="558800" y="1905000"/>
            <a:ext cx="1965325" cy="33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4110" tIns="34157" rIns="24110" bIns="34157"/>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1800" b="1">
                <a:solidFill>
                  <a:srgbClr val="000000"/>
                </a:solidFill>
                <a:latin typeface="Helvetica" panose="020B0604020202020204" pitchFamily="34" charset="0"/>
                <a:ea typeface="宋体" panose="02010600030101010101" pitchFamily="2" charset="-122"/>
              </a:rPr>
              <a:t>Router(config)#</a:t>
            </a:r>
          </a:p>
        </p:txBody>
      </p:sp>
      <p:sp>
        <p:nvSpPr>
          <p:cNvPr id="79900" name="Rectangle 28">
            <a:extLst>
              <a:ext uri="{FF2B5EF4-FFF2-40B4-BE49-F238E27FC236}">
                <a16:creationId xmlns:a16="http://schemas.microsoft.com/office/drawing/2014/main" id="{D8AB4ED5-2FF2-41A8-9A36-F7ACFEB90E81}"/>
              </a:ext>
            </a:extLst>
          </p:cNvPr>
          <p:cNvSpPr>
            <a:spLocks noChangeArrowheads="1"/>
          </p:cNvSpPr>
          <p:nvPr/>
        </p:nvSpPr>
        <p:spPr bwMode="auto">
          <a:xfrm>
            <a:off x="482600" y="3346450"/>
            <a:ext cx="5799138"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153" tIns="41076" rIns="82153" bIns="41076"/>
          <a:lstStyle>
            <a:lvl1pPr defTabSz="915988">
              <a:lnSpc>
                <a:spcPct val="95000"/>
              </a:lnSpc>
              <a:spcBef>
                <a:spcPct val="30000"/>
              </a:spcBef>
              <a:buClr>
                <a:schemeClr val="accent2"/>
              </a:buClr>
              <a:buSzPct val="100000"/>
              <a:buFont typeface="Helvetica" panose="020B0604020202020204" pitchFamily="34" charset="0"/>
              <a:defRPr sz="28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5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5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5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5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5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5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5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500" b="1">
                <a:solidFill>
                  <a:schemeClr val="tx1"/>
                </a:solidFill>
                <a:latin typeface="Helvetica" panose="020B0604020202020204" pitchFamily="34" charset="0"/>
              </a:defRPr>
            </a:lvl9pPr>
          </a:lstStyle>
          <a:p>
            <a:pPr lvl="1"/>
            <a:r>
              <a:rPr lang="zh-CN" altLang="en-US">
                <a:solidFill>
                  <a:srgbClr val="000000"/>
                </a:solidFill>
                <a:ea typeface="宋体" panose="02010600030101010101" pitchFamily="2" charset="-122"/>
              </a:rPr>
              <a:t>设置访问列表的参数</a:t>
            </a:r>
          </a:p>
        </p:txBody>
      </p:sp>
      <p:sp>
        <p:nvSpPr>
          <p:cNvPr id="79901" name="Rectangle 29">
            <a:extLst>
              <a:ext uri="{FF2B5EF4-FFF2-40B4-BE49-F238E27FC236}">
                <a16:creationId xmlns:a16="http://schemas.microsoft.com/office/drawing/2014/main" id="{3205A8AB-B1BE-4E28-AAEC-55A10DEFEE75}"/>
              </a:ext>
            </a:extLst>
          </p:cNvPr>
          <p:cNvSpPr>
            <a:spLocks noChangeArrowheads="1"/>
          </p:cNvSpPr>
          <p:nvPr/>
        </p:nvSpPr>
        <p:spPr bwMode="auto">
          <a:xfrm>
            <a:off x="561975" y="2278063"/>
            <a:ext cx="7986713" cy="942975"/>
          </a:xfrm>
          <a:prstGeom prst="rect">
            <a:avLst/>
          </a:prstGeom>
          <a:solidFill>
            <a:srgbClr val="FFFFFF"/>
          </a:solidFill>
          <a:ln w="12700">
            <a:solidFill>
              <a:srgbClr val="000000"/>
            </a:solidFill>
            <a:miter lim="800000"/>
            <a:headEnd/>
            <a:tailEnd/>
          </a:ln>
          <a:effectLst>
            <a:outerShdw dist="71842" dir="2700000" algn="ctr" rotWithShape="0">
              <a:srgbClr val="000000"/>
            </a:outerShdw>
          </a:effectLst>
        </p:spPr>
        <p:txBody>
          <a:bodyPr wrap="none" lIns="24110" tIns="34157" rIns="24110" bIns="34157"/>
          <a:lstStyle/>
          <a:p>
            <a:endParaRPr lang="zh-CN" altLang="en-US"/>
          </a:p>
        </p:txBody>
      </p:sp>
      <p:sp>
        <p:nvSpPr>
          <p:cNvPr id="79902" name="Rectangle 30">
            <a:extLst>
              <a:ext uri="{FF2B5EF4-FFF2-40B4-BE49-F238E27FC236}">
                <a16:creationId xmlns:a16="http://schemas.microsoft.com/office/drawing/2014/main" id="{7AC68662-5A39-48BF-9531-90374EDAABBA}"/>
              </a:ext>
            </a:extLst>
          </p:cNvPr>
          <p:cNvSpPr>
            <a:spLocks noChangeArrowheads="1"/>
          </p:cNvSpPr>
          <p:nvPr/>
        </p:nvSpPr>
        <p:spPr bwMode="auto">
          <a:xfrm>
            <a:off x="709613" y="2336800"/>
            <a:ext cx="7735887"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r>
              <a:rPr lang="en-US" altLang="zh-CN" sz="1500" b="1">
                <a:solidFill>
                  <a:srgbClr val="000000"/>
                </a:solidFill>
                <a:ea typeface="宋体" panose="02010600030101010101" pitchFamily="2" charset="-122"/>
              </a:rPr>
              <a:t>access-list </a:t>
            </a:r>
            <a:r>
              <a:rPr lang="en-US" altLang="zh-CN" sz="1500" b="1" i="1">
                <a:solidFill>
                  <a:srgbClr val="000000"/>
                </a:solidFill>
                <a:ea typeface="宋体" panose="02010600030101010101" pitchFamily="2" charset="-122"/>
              </a:rPr>
              <a:t>access-list-number</a:t>
            </a:r>
            <a:r>
              <a:rPr lang="en-US" altLang="zh-CN" sz="1500" b="1">
                <a:solidFill>
                  <a:srgbClr val="000000"/>
                </a:solidFill>
                <a:ea typeface="宋体" panose="02010600030101010101" pitchFamily="2" charset="-122"/>
              </a:rPr>
              <a:t>  { permit | deny } </a:t>
            </a:r>
            <a:r>
              <a:rPr lang="en-US" altLang="zh-CN" sz="1500" b="1" i="1">
                <a:solidFill>
                  <a:srgbClr val="000000"/>
                </a:solidFill>
                <a:ea typeface="宋体" panose="02010600030101010101" pitchFamily="2" charset="-122"/>
              </a:rPr>
              <a:t>protocol source </a:t>
            </a:r>
            <a:br>
              <a:rPr lang="en-US" altLang="zh-CN" sz="1500" b="1" i="1">
                <a:solidFill>
                  <a:srgbClr val="000000"/>
                </a:solidFill>
                <a:ea typeface="宋体" panose="02010600030101010101" pitchFamily="2" charset="-122"/>
              </a:rPr>
            </a:br>
            <a:r>
              <a:rPr lang="en-US" altLang="zh-CN" sz="1500" b="1" i="1">
                <a:solidFill>
                  <a:srgbClr val="000000"/>
                </a:solidFill>
                <a:ea typeface="宋体" panose="02010600030101010101" pitchFamily="2" charset="-122"/>
              </a:rPr>
              <a:t>source-wildcard [operator port]</a:t>
            </a:r>
            <a:r>
              <a:rPr lang="en-US" altLang="zh-CN" sz="1500" b="1">
                <a:solidFill>
                  <a:srgbClr val="000000"/>
                </a:solidFill>
                <a:ea typeface="宋体" panose="02010600030101010101" pitchFamily="2" charset="-122"/>
              </a:rPr>
              <a:t> </a:t>
            </a:r>
            <a:r>
              <a:rPr lang="en-US" altLang="zh-CN" sz="1500" b="1" i="1">
                <a:solidFill>
                  <a:srgbClr val="000000"/>
                </a:solidFill>
                <a:ea typeface="宋体" panose="02010600030101010101" pitchFamily="2" charset="-122"/>
              </a:rPr>
              <a:t>destination destination-wildcard</a:t>
            </a:r>
            <a:r>
              <a:rPr lang="en-US" altLang="zh-CN" sz="1500" b="1">
                <a:solidFill>
                  <a:srgbClr val="000000"/>
                </a:solidFill>
                <a:ea typeface="宋体" panose="02010600030101010101" pitchFamily="2" charset="-122"/>
              </a:rPr>
              <a:t> </a:t>
            </a:r>
            <a:br>
              <a:rPr lang="en-US" altLang="zh-CN" sz="1500" b="1">
                <a:solidFill>
                  <a:srgbClr val="000000"/>
                </a:solidFill>
                <a:ea typeface="宋体" panose="02010600030101010101" pitchFamily="2" charset="-122"/>
              </a:rPr>
            </a:br>
            <a:r>
              <a:rPr lang="en-US" altLang="zh-CN" sz="1500" b="1">
                <a:solidFill>
                  <a:srgbClr val="000000"/>
                </a:solidFill>
                <a:ea typeface="宋体" panose="02010600030101010101" pitchFamily="2" charset="-122"/>
              </a:rPr>
              <a:t>[ </a:t>
            </a:r>
            <a:r>
              <a:rPr lang="en-US" altLang="zh-CN" sz="1500" b="1" i="1">
                <a:solidFill>
                  <a:srgbClr val="000000"/>
                </a:solidFill>
                <a:ea typeface="宋体" panose="02010600030101010101" pitchFamily="2" charset="-122"/>
              </a:rPr>
              <a:t>operator port</a:t>
            </a:r>
            <a:r>
              <a:rPr lang="en-US" altLang="zh-CN" sz="1500" b="1">
                <a:solidFill>
                  <a:srgbClr val="000000"/>
                </a:solidFill>
                <a:ea typeface="宋体" panose="02010600030101010101" pitchFamily="2" charset="-122"/>
              </a:rPr>
              <a:t> ]  [ established ] [log]</a:t>
            </a:r>
            <a:endParaRPr lang="en-US" altLang="zh-CN" sz="1800" b="1">
              <a:solidFill>
                <a:srgbClr val="000000"/>
              </a:solidFill>
              <a:ea typeface="宋体" panose="02010600030101010101" pitchFamily="2"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6">
            <a:extLst>
              <a:ext uri="{FF2B5EF4-FFF2-40B4-BE49-F238E27FC236}">
                <a16:creationId xmlns:a16="http://schemas.microsoft.com/office/drawing/2014/main" id="{2048BE07-578C-4F20-A5DF-54D452B2D018}"/>
              </a:ext>
            </a:extLst>
          </p:cNvPr>
          <p:cNvSpPr>
            <a:spLocks noGrp="1" noChangeArrowheads="1"/>
          </p:cNvSpPr>
          <p:nvPr>
            <p:ph type="body" idx="4294967295"/>
          </p:nvPr>
        </p:nvSpPr>
        <p:spPr>
          <a:xfrm>
            <a:off x="355600" y="6037263"/>
            <a:ext cx="8534400" cy="350837"/>
          </a:xfrm>
          <a:noFill/>
          <a:ln/>
        </p:spPr>
        <p:txBody>
          <a:bodyPr lIns="82153" tIns="41076" rIns="82153" bIns="41076" anchor="ctr" anchorCtr="1"/>
          <a:lstStyle/>
          <a:p>
            <a:pPr lvl="1">
              <a:lnSpc>
                <a:spcPct val="85000"/>
              </a:lnSpc>
            </a:pPr>
            <a:r>
              <a:rPr lang="zh-CN" altLang="en-US" sz="2000">
                <a:ea typeface="宋体" panose="02010600030101010101" pitchFamily="2" charset="-122"/>
              </a:rPr>
              <a:t>拒绝子网</a:t>
            </a:r>
            <a:r>
              <a:rPr lang="en-US" altLang="zh-CN" sz="2000">
                <a:ea typeface="宋体" panose="02010600030101010101" pitchFamily="2" charset="-122"/>
              </a:rPr>
              <a:t>172.16.4.0 </a:t>
            </a:r>
            <a:r>
              <a:rPr lang="zh-CN" altLang="en-US" sz="2000">
                <a:ea typeface="宋体" panose="02010600030101010101" pitchFamily="2" charset="-122"/>
              </a:rPr>
              <a:t>的数据使用路由器</a:t>
            </a:r>
            <a:r>
              <a:rPr lang="en-US" altLang="zh-CN" sz="2000">
                <a:ea typeface="宋体" panose="02010600030101010101" pitchFamily="2" charset="-122"/>
              </a:rPr>
              <a:t>e0</a:t>
            </a:r>
            <a:r>
              <a:rPr lang="zh-CN" altLang="en-US" sz="2000">
                <a:ea typeface="宋体" panose="02010600030101010101" pitchFamily="2" charset="-122"/>
              </a:rPr>
              <a:t>口</a:t>
            </a:r>
            <a:r>
              <a:rPr lang="en-US" altLang="zh-CN" sz="2000">
                <a:ea typeface="宋体" panose="02010600030101010101" pitchFamily="2" charset="-122"/>
              </a:rPr>
              <a:t>ftp</a:t>
            </a:r>
            <a:r>
              <a:rPr lang="zh-CN" altLang="en-US" sz="2000">
                <a:ea typeface="宋体" panose="02010600030101010101" pitchFamily="2" charset="-122"/>
              </a:rPr>
              <a:t>到子网</a:t>
            </a:r>
            <a:r>
              <a:rPr lang="en-US" altLang="zh-CN" sz="2000">
                <a:ea typeface="宋体" panose="02010600030101010101" pitchFamily="2" charset="-122"/>
              </a:rPr>
              <a:t>172.16.3.0  </a:t>
            </a:r>
          </a:p>
          <a:p>
            <a:pPr lvl="1">
              <a:lnSpc>
                <a:spcPct val="85000"/>
              </a:lnSpc>
            </a:pPr>
            <a:r>
              <a:rPr lang="zh-CN" altLang="en-US" sz="2000">
                <a:ea typeface="宋体" panose="02010600030101010101" pitchFamily="2" charset="-122"/>
              </a:rPr>
              <a:t>允许其它数据</a:t>
            </a:r>
            <a:endParaRPr lang="en-US" altLang="zh-CN">
              <a:ea typeface="宋体" panose="02010600030101010101" pitchFamily="2" charset="-122"/>
            </a:endParaRPr>
          </a:p>
        </p:txBody>
      </p:sp>
      <p:sp>
        <p:nvSpPr>
          <p:cNvPr id="81927" name="Rectangle 7">
            <a:extLst>
              <a:ext uri="{FF2B5EF4-FFF2-40B4-BE49-F238E27FC236}">
                <a16:creationId xmlns:a16="http://schemas.microsoft.com/office/drawing/2014/main" id="{AE0E8ABE-D9B0-43D7-BBCD-F7E42157EA72}"/>
              </a:ext>
            </a:extLst>
          </p:cNvPr>
          <p:cNvSpPr>
            <a:spLocks noChangeArrowheads="1"/>
          </p:cNvSpPr>
          <p:nvPr/>
        </p:nvSpPr>
        <p:spPr bwMode="auto">
          <a:xfrm>
            <a:off x="1703388" y="2003425"/>
            <a:ext cx="1614487"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172.16.3.0</a:t>
            </a:r>
          </a:p>
        </p:txBody>
      </p:sp>
      <p:sp>
        <p:nvSpPr>
          <p:cNvPr id="81928" name="Rectangle 8">
            <a:extLst>
              <a:ext uri="{FF2B5EF4-FFF2-40B4-BE49-F238E27FC236}">
                <a16:creationId xmlns:a16="http://schemas.microsoft.com/office/drawing/2014/main" id="{541DFDD0-CB87-4728-997F-0EBE3687DC0D}"/>
              </a:ext>
            </a:extLst>
          </p:cNvPr>
          <p:cNvSpPr>
            <a:spLocks noChangeArrowheads="1"/>
          </p:cNvSpPr>
          <p:nvPr/>
        </p:nvSpPr>
        <p:spPr bwMode="auto">
          <a:xfrm>
            <a:off x="5022850" y="2078038"/>
            <a:ext cx="17716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172.16.4.0</a:t>
            </a:r>
          </a:p>
        </p:txBody>
      </p:sp>
      <p:sp>
        <p:nvSpPr>
          <p:cNvPr id="81929" name="Rectangle 9">
            <a:extLst>
              <a:ext uri="{FF2B5EF4-FFF2-40B4-BE49-F238E27FC236}">
                <a16:creationId xmlns:a16="http://schemas.microsoft.com/office/drawing/2014/main" id="{C4AF7547-5608-4887-8CDD-79D1B6F7F409}"/>
              </a:ext>
            </a:extLst>
          </p:cNvPr>
          <p:cNvSpPr>
            <a:spLocks noChangeArrowheads="1"/>
          </p:cNvSpPr>
          <p:nvPr/>
        </p:nvSpPr>
        <p:spPr bwMode="auto">
          <a:xfrm>
            <a:off x="5565775" y="2813050"/>
            <a:ext cx="19573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172.16.4.13</a:t>
            </a:r>
          </a:p>
        </p:txBody>
      </p:sp>
      <p:sp>
        <p:nvSpPr>
          <p:cNvPr id="81930" name="Rectangle 10">
            <a:extLst>
              <a:ext uri="{FF2B5EF4-FFF2-40B4-BE49-F238E27FC236}">
                <a16:creationId xmlns:a16="http://schemas.microsoft.com/office/drawing/2014/main" id="{2C858D1F-1C17-48D6-B6F2-35B6621F2F69}"/>
              </a:ext>
            </a:extLst>
          </p:cNvPr>
          <p:cNvSpPr>
            <a:spLocks noChangeArrowheads="1"/>
          </p:cNvSpPr>
          <p:nvPr/>
        </p:nvSpPr>
        <p:spPr bwMode="auto">
          <a:xfrm>
            <a:off x="3086100" y="2955925"/>
            <a:ext cx="5857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E0</a:t>
            </a:r>
          </a:p>
        </p:txBody>
      </p:sp>
      <p:sp>
        <p:nvSpPr>
          <p:cNvPr id="81931" name="Rectangle 11">
            <a:extLst>
              <a:ext uri="{FF2B5EF4-FFF2-40B4-BE49-F238E27FC236}">
                <a16:creationId xmlns:a16="http://schemas.microsoft.com/office/drawing/2014/main" id="{032D0175-7483-4FCA-863A-7320C7D51188}"/>
              </a:ext>
            </a:extLst>
          </p:cNvPr>
          <p:cNvSpPr>
            <a:spLocks noChangeArrowheads="1"/>
          </p:cNvSpPr>
          <p:nvPr/>
        </p:nvSpPr>
        <p:spPr bwMode="auto">
          <a:xfrm>
            <a:off x="4343400" y="26558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S0</a:t>
            </a:r>
          </a:p>
        </p:txBody>
      </p:sp>
      <p:sp>
        <p:nvSpPr>
          <p:cNvPr id="81932" name="Rectangle 12">
            <a:extLst>
              <a:ext uri="{FF2B5EF4-FFF2-40B4-BE49-F238E27FC236}">
                <a16:creationId xmlns:a16="http://schemas.microsoft.com/office/drawing/2014/main" id="{2B9C9B41-8B92-43F4-91A4-9772A60E16BE}"/>
              </a:ext>
            </a:extLst>
          </p:cNvPr>
          <p:cNvSpPr>
            <a:spLocks noChangeArrowheads="1"/>
          </p:cNvSpPr>
          <p:nvPr/>
        </p:nvSpPr>
        <p:spPr bwMode="auto">
          <a:xfrm>
            <a:off x="4714875" y="29606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E1</a:t>
            </a:r>
          </a:p>
        </p:txBody>
      </p:sp>
      <p:sp>
        <p:nvSpPr>
          <p:cNvPr id="81933" name="Freeform 13">
            <a:extLst>
              <a:ext uri="{FF2B5EF4-FFF2-40B4-BE49-F238E27FC236}">
                <a16:creationId xmlns:a16="http://schemas.microsoft.com/office/drawing/2014/main" id="{131E75B2-BC7C-4C15-8CD1-2B6519418E0A}"/>
              </a:ext>
            </a:extLst>
          </p:cNvPr>
          <p:cNvSpPr>
            <a:spLocks/>
          </p:cNvSpPr>
          <p:nvPr/>
        </p:nvSpPr>
        <p:spPr bwMode="auto">
          <a:xfrm>
            <a:off x="4068763" y="2235200"/>
            <a:ext cx="158750" cy="1173163"/>
          </a:xfrm>
          <a:custGeom>
            <a:avLst/>
            <a:gdLst>
              <a:gd name="T0" fmla="*/ 0 w 89"/>
              <a:gd name="T1" fmla="*/ 656 h 657"/>
              <a:gd name="T2" fmla="*/ 0 w 89"/>
              <a:gd name="T3" fmla="*/ 288 h 657"/>
              <a:gd name="T4" fmla="*/ 88 w 89"/>
              <a:gd name="T5" fmla="*/ 328 h 657"/>
              <a:gd name="T6" fmla="*/ 88 w 89"/>
              <a:gd name="T7" fmla="*/ 0 h 657"/>
            </a:gdLst>
            <a:ahLst/>
            <a:cxnLst>
              <a:cxn ang="0">
                <a:pos x="T0" y="T1"/>
              </a:cxn>
              <a:cxn ang="0">
                <a:pos x="T2" y="T3"/>
              </a:cxn>
              <a:cxn ang="0">
                <a:pos x="T4" y="T5"/>
              </a:cxn>
              <a:cxn ang="0">
                <a:pos x="T6" y="T7"/>
              </a:cxn>
            </a:cxnLst>
            <a:rect l="0" t="0" r="r" b="b"/>
            <a:pathLst>
              <a:path w="89" h="657">
                <a:moveTo>
                  <a:pt x="0" y="656"/>
                </a:moveTo>
                <a:lnTo>
                  <a:pt x="0" y="288"/>
                </a:lnTo>
                <a:lnTo>
                  <a:pt x="88" y="328"/>
                </a:lnTo>
                <a:lnTo>
                  <a:pt x="88" y="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81934" name="Line 14">
            <a:extLst>
              <a:ext uri="{FF2B5EF4-FFF2-40B4-BE49-F238E27FC236}">
                <a16:creationId xmlns:a16="http://schemas.microsoft.com/office/drawing/2014/main" id="{7BC7B375-8C07-4AC6-9044-45024EB094E2}"/>
              </a:ext>
            </a:extLst>
          </p:cNvPr>
          <p:cNvSpPr>
            <a:spLocks noChangeShapeType="1"/>
          </p:cNvSpPr>
          <p:nvPr/>
        </p:nvSpPr>
        <p:spPr bwMode="auto">
          <a:xfrm>
            <a:off x="5602288" y="3467100"/>
            <a:ext cx="557212"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1935" name="Line 15">
            <a:extLst>
              <a:ext uri="{FF2B5EF4-FFF2-40B4-BE49-F238E27FC236}">
                <a16:creationId xmlns:a16="http://schemas.microsoft.com/office/drawing/2014/main" id="{11C7E7CB-F180-4FE0-9CBF-BA7DBB6A3FEF}"/>
              </a:ext>
            </a:extLst>
          </p:cNvPr>
          <p:cNvSpPr>
            <a:spLocks noChangeShapeType="1"/>
          </p:cNvSpPr>
          <p:nvPr/>
        </p:nvSpPr>
        <p:spPr bwMode="auto">
          <a:xfrm>
            <a:off x="2373313" y="3538538"/>
            <a:ext cx="40005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1936" name="Line 16">
            <a:extLst>
              <a:ext uri="{FF2B5EF4-FFF2-40B4-BE49-F238E27FC236}">
                <a16:creationId xmlns:a16="http://schemas.microsoft.com/office/drawing/2014/main" id="{C731D648-F677-4D06-9900-9A424B40B5CD}"/>
              </a:ext>
            </a:extLst>
          </p:cNvPr>
          <p:cNvSpPr>
            <a:spLocks noChangeShapeType="1"/>
          </p:cNvSpPr>
          <p:nvPr/>
        </p:nvSpPr>
        <p:spPr bwMode="auto">
          <a:xfrm>
            <a:off x="2787650" y="3352800"/>
            <a:ext cx="2814638"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1937" name="Line 17">
            <a:extLst>
              <a:ext uri="{FF2B5EF4-FFF2-40B4-BE49-F238E27FC236}">
                <a16:creationId xmlns:a16="http://schemas.microsoft.com/office/drawing/2014/main" id="{86CA1823-AAAD-4B78-9D58-C5700D308360}"/>
              </a:ext>
            </a:extLst>
          </p:cNvPr>
          <p:cNvSpPr>
            <a:spLocks noChangeShapeType="1"/>
          </p:cNvSpPr>
          <p:nvPr/>
        </p:nvSpPr>
        <p:spPr bwMode="auto">
          <a:xfrm>
            <a:off x="2773363" y="2344738"/>
            <a:ext cx="0" cy="147955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1938" name="Line 18">
            <a:extLst>
              <a:ext uri="{FF2B5EF4-FFF2-40B4-BE49-F238E27FC236}">
                <a16:creationId xmlns:a16="http://schemas.microsoft.com/office/drawing/2014/main" id="{80450ED1-2396-4569-8D0B-CF5F2600C301}"/>
              </a:ext>
            </a:extLst>
          </p:cNvPr>
          <p:cNvSpPr>
            <a:spLocks noChangeShapeType="1"/>
          </p:cNvSpPr>
          <p:nvPr/>
        </p:nvSpPr>
        <p:spPr bwMode="auto">
          <a:xfrm>
            <a:off x="5602288" y="2438400"/>
            <a:ext cx="0" cy="1300163"/>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81939" name="Picture 19">
            <a:extLst>
              <a:ext uri="{FF2B5EF4-FFF2-40B4-BE49-F238E27FC236}">
                <a16:creationId xmlns:a16="http://schemas.microsoft.com/office/drawing/2014/main" id="{C5707E39-0BBB-465D-8987-3AB5E5C0C6E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538" y="3084513"/>
            <a:ext cx="9286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0" name="Picture 20">
            <a:extLst>
              <a:ext uri="{FF2B5EF4-FFF2-40B4-BE49-F238E27FC236}">
                <a16:creationId xmlns:a16="http://schemas.microsoft.com/office/drawing/2014/main" id="{89743AFD-6661-4DDD-BDF9-8F8F7100498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888" y="3349625"/>
            <a:ext cx="839787"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1" name="Picture 21">
            <a:extLst>
              <a:ext uri="{FF2B5EF4-FFF2-40B4-BE49-F238E27FC236}">
                <a16:creationId xmlns:a16="http://schemas.microsoft.com/office/drawing/2014/main" id="{B8E4B4D3-94ED-4DE0-AD8E-12A74004837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4388" y="1752600"/>
            <a:ext cx="1800225" cy="847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2" name="Rectangle 22">
            <a:extLst>
              <a:ext uri="{FF2B5EF4-FFF2-40B4-BE49-F238E27FC236}">
                <a16:creationId xmlns:a16="http://schemas.microsoft.com/office/drawing/2014/main" id="{E0B0347B-1658-4E98-AA83-5CBFD1A274BE}"/>
              </a:ext>
            </a:extLst>
          </p:cNvPr>
          <p:cNvSpPr>
            <a:spLocks noChangeArrowheads="1"/>
          </p:cNvSpPr>
          <p:nvPr/>
        </p:nvSpPr>
        <p:spPr bwMode="auto">
          <a:xfrm>
            <a:off x="3403600" y="1908175"/>
            <a:ext cx="17573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Non-</a:t>
            </a:r>
          </a:p>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172.16.0.0</a:t>
            </a:r>
          </a:p>
        </p:txBody>
      </p:sp>
      <p:pic>
        <p:nvPicPr>
          <p:cNvPr id="81944" name="Picture 24">
            <a:extLst>
              <a:ext uri="{FF2B5EF4-FFF2-40B4-BE49-F238E27FC236}">
                <a16:creationId xmlns:a16="http://schemas.microsoft.com/office/drawing/2014/main" id="{21573518-C496-42B7-A54C-20F6D3C15504}"/>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0600" y="3124200"/>
            <a:ext cx="373063"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6" name="Rectangle 26">
            <a:extLst>
              <a:ext uri="{FF2B5EF4-FFF2-40B4-BE49-F238E27FC236}">
                <a16:creationId xmlns:a16="http://schemas.microsoft.com/office/drawing/2014/main" id="{76D161BE-5005-434C-AAC9-19D5D6B52DBA}"/>
              </a:ext>
            </a:extLst>
          </p:cNvPr>
          <p:cNvSpPr>
            <a:spLocks noGrp="1" noChangeArrowheads="1"/>
          </p:cNvSpPr>
          <p:nvPr>
            <p:ph type="title"/>
          </p:nvPr>
        </p:nvSpPr>
        <p:spPr/>
        <p:txBody>
          <a:bodyPr/>
          <a:lstStyle/>
          <a:p>
            <a:r>
              <a:rPr lang="zh-CN" altLang="en-US">
                <a:ea typeface="宋体" panose="02010600030101010101" pitchFamily="2" charset="-122"/>
              </a:rPr>
              <a:t>扩展访问列表应用举例 1</a:t>
            </a:r>
          </a:p>
        </p:txBody>
      </p:sp>
      <p:sp>
        <p:nvSpPr>
          <p:cNvPr id="81947" name="Rectangle 27">
            <a:extLst>
              <a:ext uri="{FF2B5EF4-FFF2-40B4-BE49-F238E27FC236}">
                <a16:creationId xmlns:a16="http://schemas.microsoft.com/office/drawing/2014/main" id="{6E9B3613-83B8-4877-B3A8-D415FE11289C}"/>
              </a:ext>
            </a:extLst>
          </p:cNvPr>
          <p:cNvSpPr>
            <a:spLocks noChangeArrowheads="1"/>
          </p:cNvSpPr>
          <p:nvPr/>
        </p:nvSpPr>
        <p:spPr bwMode="auto">
          <a:xfrm>
            <a:off x="296863" y="3990975"/>
            <a:ext cx="8540750" cy="1709738"/>
          </a:xfrm>
          <a:prstGeom prst="rect">
            <a:avLst/>
          </a:prstGeom>
          <a:solidFill>
            <a:schemeClr val="folHlink"/>
          </a:solidFill>
          <a:ln w="12700">
            <a:solidFill>
              <a:srgbClr val="000000"/>
            </a:solidFill>
            <a:miter lim="800000"/>
            <a:headEnd/>
            <a:tailEnd/>
          </a:ln>
          <a:effectLst>
            <a:outerShdw dist="71842" dir="2700000" algn="ctr" rotWithShape="0">
              <a:srgbClr val="000000"/>
            </a:outerShdw>
          </a:effectLst>
        </p:spPr>
        <p:txBody>
          <a:bodyPr wrap="none" lIns="21431" tIns="30362" rIns="21431" bIns="30362"/>
          <a:lstStyle/>
          <a:p>
            <a:endParaRPr lang="zh-CN" altLang="en-US"/>
          </a:p>
        </p:txBody>
      </p:sp>
      <p:sp>
        <p:nvSpPr>
          <p:cNvPr id="81948" name="Rectangle 28">
            <a:extLst>
              <a:ext uri="{FF2B5EF4-FFF2-40B4-BE49-F238E27FC236}">
                <a16:creationId xmlns:a16="http://schemas.microsoft.com/office/drawing/2014/main" id="{C6A9A607-A0EA-4DFC-A8FC-FBEAC5A529C7}"/>
              </a:ext>
            </a:extLst>
          </p:cNvPr>
          <p:cNvSpPr>
            <a:spLocks noChangeArrowheads="1"/>
          </p:cNvSpPr>
          <p:nvPr/>
        </p:nvSpPr>
        <p:spPr bwMode="auto">
          <a:xfrm>
            <a:off x="376238" y="4040188"/>
            <a:ext cx="8459787"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500" b="1">
                <a:solidFill>
                  <a:srgbClr val="000000"/>
                </a:solidFill>
                <a:latin typeface="Helvetica" panose="020B0604020202020204" pitchFamily="34" charset="0"/>
                <a:ea typeface="宋体" panose="02010600030101010101" pitchFamily="2" charset="-122"/>
              </a:rPr>
              <a:t>access-list 101 </a:t>
            </a:r>
            <a:r>
              <a:rPr lang="en-US" altLang="zh-CN" sz="1500" b="1">
                <a:latin typeface="Helvetica" panose="020B0604020202020204" pitchFamily="34" charset="0"/>
                <a:ea typeface="宋体" panose="02010600030101010101" pitchFamily="2" charset="-122"/>
              </a:rPr>
              <a:t>deny tcp 172.16.4.0</a:t>
            </a:r>
            <a:r>
              <a:rPr lang="en-US" altLang="zh-CN" sz="1500" b="1">
                <a:solidFill>
                  <a:srgbClr val="7D00E4"/>
                </a:solidFill>
                <a:latin typeface="Helvetica" panose="020B0604020202020204" pitchFamily="34" charset="0"/>
                <a:ea typeface="宋体" panose="02010600030101010101" pitchFamily="2" charset="-122"/>
              </a:rPr>
              <a:t> </a:t>
            </a:r>
            <a:r>
              <a:rPr lang="en-US" altLang="zh-CN" sz="1500" b="1">
                <a:solidFill>
                  <a:schemeClr val="bg2"/>
                </a:solidFill>
                <a:latin typeface="Helvetica" panose="020B0604020202020204" pitchFamily="34" charset="0"/>
                <a:ea typeface="宋体" panose="02010600030101010101" pitchFamily="2" charset="-122"/>
              </a:rPr>
              <a:t>0.0.0.255 172.16.3.0 0.0.0.255 eq 21</a:t>
            </a:r>
          </a:p>
          <a:p>
            <a:pPr>
              <a:lnSpc>
                <a:spcPts val="1575"/>
              </a:lnSpc>
            </a:pPr>
            <a:r>
              <a:rPr lang="en-US" altLang="zh-CN" sz="1500" b="1">
                <a:solidFill>
                  <a:schemeClr val="bg2"/>
                </a:solidFill>
                <a:latin typeface="Helvetica" panose="020B0604020202020204" pitchFamily="34" charset="0"/>
                <a:ea typeface="宋体" panose="02010600030101010101" pitchFamily="2" charset="-122"/>
              </a:rPr>
              <a:t>access-list 101 deny tcp 172.16.4.0 0.0.0.255 172.16.3.0 0.0.0.255 eq 20</a:t>
            </a:r>
          </a:p>
          <a:p>
            <a:pPr>
              <a:lnSpc>
                <a:spcPts val="1575"/>
              </a:lnSpc>
            </a:pPr>
            <a:endParaRPr lang="zh-CN" altLang="en-US" sz="1600" b="1">
              <a:solidFill>
                <a:srgbClr val="000000"/>
              </a:solidFill>
              <a:latin typeface="Helvetica" panose="020B0604020202020204" pitchFamily="34" charset="0"/>
              <a:ea typeface="宋体" panose="02010600030101010101" pitchFamily="2"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5" name="Rectangle 5">
            <a:extLst>
              <a:ext uri="{FF2B5EF4-FFF2-40B4-BE49-F238E27FC236}">
                <a16:creationId xmlns:a16="http://schemas.microsoft.com/office/drawing/2014/main" id="{7F1C5D79-8A0C-40A5-9775-F9F488DCF60F}"/>
              </a:ext>
            </a:extLst>
          </p:cNvPr>
          <p:cNvSpPr>
            <a:spLocks noGrp="1" noChangeArrowheads="1"/>
          </p:cNvSpPr>
          <p:nvPr>
            <p:ph type="body" idx="4294967295"/>
          </p:nvPr>
        </p:nvSpPr>
        <p:spPr>
          <a:xfrm>
            <a:off x="406400" y="5948363"/>
            <a:ext cx="8521700" cy="554037"/>
          </a:xfrm>
          <a:noFill/>
          <a:ln/>
        </p:spPr>
        <p:txBody>
          <a:bodyPr lIns="82153" tIns="41076" rIns="82153" bIns="41076" anchor="ctr" anchorCtr="1"/>
          <a:lstStyle/>
          <a:p>
            <a:pPr lvl="1">
              <a:lnSpc>
                <a:spcPct val="85000"/>
              </a:lnSpc>
            </a:pPr>
            <a:r>
              <a:rPr lang="zh-CN" altLang="en-US" sz="2000">
                <a:ea typeface="宋体" panose="02010600030101010101" pitchFamily="2" charset="-122"/>
              </a:rPr>
              <a:t>拒绝子网</a:t>
            </a:r>
            <a:r>
              <a:rPr lang="en-US" altLang="zh-CN" sz="2000">
                <a:ea typeface="宋体" panose="02010600030101010101" pitchFamily="2" charset="-122"/>
              </a:rPr>
              <a:t>172.16.4.0 </a:t>
            </a:r>
            <a:r>
              <a:rPr lang="zh-CN" altLang="en-US" sz="2000">
                <a:ea typeface="宋体" panose="02010600030101010101" pitchFamily="2" charset="-122"/>
              </a:rPr>
              <a:t>的数据使用路由器</a:t>
            </a:r>
            <a:r>
              <a:rPr lang="en-US" altLang="zh-CN" sz="2000">
                <a:ea typeface="宋体" panose="02010600030101010101" pitchFamily="2" charset="-122"/>
              </a:rPr>
              <a:t>e0</a:t>
            </a:r>
            <a:r>
              <a:rPr lang="zh-CN" altLang="en-US" sz="2000">
                <a:ea typeface="宋体" panose="02010600030101010101" pitchFamily="2" charset="-122"/>
              </a:rPr>
              <a:t>口</a:t>
            </a:r>
            <a:r>
              <a:rPr lang="en-US" altLang="zh-CN" sz="2000">
                <a:ea typeface="宋体" panose="02010600030101010101" pitchFamily="2" charset="-122"/>
              </a:rPr>
              <a:t>ftp</a:t>
            </a:r>
            <a:r>
              <a:rPr lang="zh-CN" altLang="en-US" sz="2000">
                <a:ea typeface="宋体" panose="02010600030101010101" pitchFamily="2" charset="-122"/>
              </a:rPr>
              <a:t>到子网</a:t>
            </a:r>
            <a:r>
              <a:rPr lang="en-US" altLang="zh-CN" sz="2000">
                <a:ea typeface="宋体" panose="02010600030101010101" pitchFamily="2" charset="-122"/>
              </a:rPr>
              <a:t>172.16.3.0  </a:t>
            </a:r>
          </a:p>
          <a:p>
            <a:pPr lvl="1">
              <a:lnSpc>
                <a:spcPct val="85000"/>
              </a:lnSpc>
            </a:pPr>
            <a:r>
              <a:rPr lang="zh-CN" altLang="en-US" sz="2000">
                <a:ea typeface="宋体" panose="02010600030101010101" pitchFamily="2" charset="-122"/>
              </a:rPr>
              <a:t>允许其它数据</a:t>
            </a:r>
            <a:endParaRPr lang="en-US" altLang="zh-CN" sz="2000">
              <a:ea typeface="宋体" panose="02010600030101010101" pitchFamily="2" charset="-122"/>
            </a:endParaRPr>
          </a:p>
        </p:txBody>
      </p:sp>
      <p:sp>
        <p:nvSpPr>
          <p:cNvPr id="358424" name="Rectangle 24">
            <a:extLst>
              <a:ext uri="{FF2B5EF4-FFF2-40B4-BE49-F238E27FC236}">
                <a16:creationId xmlns:a16="http://schemas.microsoft.com/office/drawing/2014/main" id="{54C281DE-07E3-479F-B765-CB04783D908F}"/>
              </a:ext>
            </a:extLst>
          </p:cNvPr>
          <p:cNvSpPr>
            <a:spLocks noGrp="1" noChangeArrowheads="1"/>
          </p:cNvSpPr>
          <p:nvPr>
            <p:ph type="title"/>
          </p:nvPr>
        </p:nvSpPr>
        <p:spPr/>
        <p:txBody>
          <a:bodyPr/>
          <a:lstStyle/>
          <a:p>
            <a:r>
              <a:rPr lang="zh-CN" altLang="en-US">
                <a:ea typeface="宋体" panose="02010600030101010101" pitchFamily="2" charset="-122"/>
              </a:rPr>
              <a:t>扩展访问列表应用举例 1</a:t>
            </a:r>
            <a:endParaRPr lang="en-US" altLang="zh-CN">
              <a:ea typeface="宋体" panose="02010600030101010101" pitchFamily="2" charset="-122"/>
            </a:endParaRPr>
          </a:p>
        </p:txBody>
      </p:sp>
      <p:sp>
        <p:nvSpPr>
          <p:cNvPr id="358425" name="Rectangle 25">
            <a:extLst>
              <a:ext uri="{FF2B5EF4-FFF2-40B4-BE49-F238E27FC236}">
                <a16:creationId xmlns:a16="http://schemas.microsoft.com/office/drawing/2014/main" id="{B9A09B43-8B7F-496B-994B-273555900615}"/>
              </a:ext>
            </a:extLst>
          </p:cNvPr>
          <p:cNvSpPr>
            <a:spLocks noChangeArrowheads="1"/>
          </p:cNvSpPr>
          <p:nvPr/>
        </p:nvSpPr>
        <p:spPr bwMode="auto">
          <a:xfrm>
            <a:off x="1703388" y="2003425"/>
            <a:ext cx="1614487"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chemeClr val="accent2"/>
                </a:solidFill>
                <a:latin typeface="Helvetica" panose="020B0604020202020204" pitchFamily="34" charset="0"/>
                <a:ea typeface="宋体" panose="02010600030101010101" pitchFamily="2" charset="-122"/>
              </a:rPr>
              <a:t>172.16.3.0</a:t>
            </a:r>
            <a:endParaRPr lang="zh-CN" altLang="en-US" sz="2000" b="1">
              <a:solidFill>
                <a:srgbClr val="000000"/>
              </a:solidFill>
              <a:latin typeface="Helvetica" panose="020B0604020202020204" pitchFamily="34" charset="0"/>
              <a:ea typeface="宋体" panose="02010600030101010101" pitchFamily="2" charset="-122"/>
            </a:endParaRPr>
          </a:p>
        </p:txBody>
      </p:sp>
      <p:sp>
        <p:nvSpPr>
          <p:cNvPr id="358426" name="Rectangle 26">
            <a:extLst>
              <a:ext uri="{FF2B5EF4-FFF2-40B4-BE49-F238E27FC236}">
                <a16:creationId xmlns:a16="http://schemas.microsoft.com/office/drawing/2014/main" id="{2CE18E93-7034-4A24-A0A7-D03C14AC5C30}"/>
              </a:ext>
            </a:extLst>
          </p:cNvPr>
          <p:cNvSpPr>
            <a:spLocks noChangeArrowheads="1"/>
          </p:cNvSpPr>
          <p:nvPr/>
        </p:nvSpPr>
        <p:spPr bwMode="auto">
          <a:xfrm>
            <a:off x="5022850" y="2078038"/>
            <a:ext cx="17716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chemeClr val="accent2"/>
                </a:solidFill>
                <a:latin typeface="Helvetica" panose="020B0604020202020204" pitchFamily="34" charset="0"/>
                <a:ea typeface="宋体" panose="02010600030101010101" pitchFamily="2" charset="-122"/>
              </a:rPr>
              <a:t>172.16.4.0</a:t>
            </a:r>
          </a:p>
        </p:txBody>
      </p:sp>
      <p:sp>
        <p:nvSpPr>
          <p:cNvPr id="358427" name="Rectangle 27">
            <a:extLst>
              <a:ext uri="{FF2B5EF4-FFF2-40B4-BE49-F238E27FC236}">
                <a16:creationId xmlns:a16="http://schemas.microsoft.com/office/drawing/2014/main" id="{7E067F69-5FEE-4495-AB23-66F40B105275}"/>
              </a:ext>
            </a:extLst>
          </p:cNvPr>
          <p:cNvSpPr>
            <a:spLocks noChangeArrowheads="1"/>
          </p:cNvSpPr>
          <p:nvPr/>
        </p:nvSpPr>
        <p:spPr bwMode="auto">
          <a:xfrm>
            <a:off x="5565775" y="2813050"/>
            <a:ext cx="19573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172.16.4.13</a:t>
            </a:r>
          </a:p>
        </p:txBody>
      </p:sp>
      <p:sp>
        <p:nvSpPr>
          <p:cNvPr id="358428" name="Rectangle 28">
            <a:extLst>
              <a:ext uri="{FF2B5EF4-FFF2-40B4-BE49-F238E27FC236}">
                <a16:creationId xmlns:a16="http://schemas.microsoft.com/office/drawing/2014/main" id="{3EB2FDC0-D673-4EF0-9CE5-3E93D449B32D}"/>
              </a:ext>
            </a:extLst>
          </p:cNvPr>
          <p:cNvSpPr>
            <a:spLocks noChangeArrowheads="1"/>
          </p:cNvSpPr>
          <p:nvPr/>
        </p:nvSpPr>
        <p:spPr bwMode="auto">
          <a:xfrm>
            <a:off x="3086100" y="2955925"/>
            <a:ext cx="5857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E0</a:t>
            </a:r>
          </a:p>
        </p:txBody>
      </p:sp>
      <p:sp>
        <p:nvSpPr>
          <p:cNvPr id="358429" name="Rectangle 29">
            <a:extLst>
              <a:ext uri="{FF2B5EF4-FFF2-40B4-BE49-F238E27FC236}">
                <a16:creationId xmlns:a16="http://schemas.microsoft.com/office/drawing/2014/main" id="{38327CA6-AD55-42C1-88AD-E7B5B1FA6628}"/>
              </a:ext>
            </a:extLst>
          </p:cNvPr>
          <p:cNvSpPr>
            <a:spLocks noChangeArrowheads="1"/>
          </p:cNvSpPr>
          <p:nvPr/>
        </p:nvSpPr>
        <p:spPr bwMode="auto">
          <a:xfrm>
            <a:off x="4343400" y="26558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S0</a:t>
            </a:r>
          </a:p>
        </p:txBody>
      </p:sp>
      <p:sp>
        <p:nvSpPr>
          <p:cNvPr id="358430" name="Rectangle 30">
            <a:extLst>
              <a:ext uri="{FF2B5EF4-FFF2-40B4-BE49-F238E27FC236}">
                <a16:creationId xmlns:a16="http://schemas.microsoft.com/office/drawing/2014/main" id="{F83689C9-075D-47BE-BDC6-AD416445E999}"/>
              </a:ext>
            </a:extLst>
          </p:cNvPr>
          <p:cNvSpPr>
            <a:spLocks noChangeArrowheads="1"/>
          </p:cNvSpPr>
          <p:nvPr/>
        </p:nvSpPr>
        <p:spPr bwMode="auto">
          <a:xfrm>
            <a:off x="4714875" y="29606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E1</a:t>
            </a:r>
          </a:p>
        </p:txBody>
      </p:sp>
      <p:sp>
        <p:nvSpPr>
          <p:cNvPr id="358431" name="Freeform 31">
            <a:extLst>
              <a:ext uri="{FF2B5EF4-FFF2-40B4-BE49-F238E27FC236}">
                <a16:creationId xmlns:a16="http://schemas.microsoft.com/office/drawing/2014/main" id="{926790D9-C835-49A8-B773-F6077809CAA7}"/>
              </a:ext>
            </a:extLst>
          </p:cNvPr>
          <p:cNvSpPr>
            <a:spLocks/>
          </p:cNvSpPr>
          <p:nvPr/>
        </p:nvSpPr>
        <p:spPr bwMode="auto">
          <a:xfrm>
            <a:off x="4068763" y="2235200"/>
            <a:ext cx="158750" cy="1173163"/>
          </a:xfrm>
          <a:custGeom>
            <a:avLst/>
            <a:gdLst>
              <a:gd name="T0" fmla="*/ 0 w 89"/>
              <a:gd name="T1" fmla="*/ 656 h 657"/>
              <a:gd name="T2" fmla="*/ 0 w 89"/>
              <a:gd name="T3" fmla="*/ 288 h 657"/>
              <a:gd name="T4" fmla="*/ 88 w 89"/>
              <a:gd name="T5" fmla="*/ 328 h 657"/>
              <a:gd name="T6" fmla="*/ 88 w 89"/>
              <a:gd name="T7" fmla="*/ 0 h 657"/>
            </a:gdLst>
            <a:ahLst/>
            <a:cxnLst>
              <a:cxn ang="0">
                <a:pos x="T0" y="T1"/>
              </a:cxn>
              <a:cxn ang="0">
                <a:pos x="T2" y="T3"/>
              </a:cxn>
              <a:cxn ang="0">
                <a:pos x="T4" y="T5"/>
              </a:cxn>
              <a:cxn ang="0">
                <a:pos x="T6" y="T7"/>
              </a:cxn>
            </a:cxnLst>
            <a:rect l="0" t="0" r="r" b="b"/>
            <a:pathLst>
              <a:path w="89" h="657">
                <a:moveTo>
                  <a:pt x="0" y="656"/>
                </a:moveTo>
                <a:lnTo>
                  <a:pt x="0" y="288"/>
                </a:lnTo>
                <a:lnTo>
                  <a:pt x="88" y="328"/>
                </a:lnTo>
                <a:lnTo>
                  <a:pt x="88" y="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58432" name="Line 32">
            <a:extLst>
              <a:ext uri="{FF2B5EF4-FFF2-40B4-BE49-F238E27FC236}">
                <a16:creationId xmlns:a16="http://schemas.microsoft.com/office/drawing/2014/main" id="{2984FCE5-284E-4DB0-AEF6-0CB4D0775BD0}"/>
              </a:ext>
            </a:extLst>
          </p:cNvPr>
          <p:cNvSpPr>
            <a:spLocks noChangeShapeType="1"/>
          </p:cNvSpPr>
          <p:nvPr/>
        </p:nvSpPr>
        <p:spPr bwMode="auto">
          <a:xfrm>
            <a:off x="5602288" y="3467100"/>
            <a:ext cx="557212"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8433" name="Line 33">
            <a:extLst>
              <a:ext uri="{FF2B5EF4-FFF2-40B4-BE49-F238E27FC236}">
                <a16:creationId xmlns:a16="http://schemas.microsoft.com/office/drawing/2014/main" id="{AAE5721B-4789-4B38-B09D-6161578E1C43}"/>
              </a:ext>
            </a:extLst>
          </p:cNvPr>
          <p:cNvSpPr>
            <a:spLocks noChangeShapeType="1"/>
          </p:cNvSpPr>
          <p:nvPr/>
        </p:nvSpPr>
        <p:spPr bwMode="auto">
          <a:xfrm>
            <a:off x="2373313" y="3538538"/>
            <a:ext cx="40005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8434" name="Line 34">
            <a:extLst>
              <a:ext uri="{FF2B5EF4-FFF2-40B4-BE49-F238E27FC236}">
                <a16:creationId xmlns:a16="http://schemas.microsoft.com/office/drawing/2014/main" id="{6EB43365-A8E6-448E-901D-36CF3EE2FF6C}"/>
              </a:ext>
            </a:extLst>
          </p:cNvPr>
          <p:cNvSpPr>
            <a:spLocks noChangeShapeType="1"/>
          </p:cNvSpPr>
          <p:nvPr/>
        </p:nvSpPr>
        <p:spPr bwMode="auto">
          <a:xfrm>
            <a:off x="2787650" y="3352800"/>
            <a:ext cx="2814638"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8435" name="Line 35">
            <a:extLst>
              <a:ext uri="{FF2B5EF4-FFF2-40B4-BE49-F238E27FC236}">
                <a16:creationId xmlns:a16="http://schemas.microsoft.com/office/drawing/2014/main" id="{244191E4-A011-4AB4-A7E4-B6633133D5AB}"/>
              </a:ext>
            </a:extLst>
          </p:cNvPr>
          <p:cNvSpPr>
            <a:spLocks noChangeShapeType="1"/>
          </p:cNvSpPr>
          <p:nvPr/>
        </p:nvSpPr>
        <p:spPr bwMode="auto">
          <a:xfrm>
            <a:off x="2773363" y="2344738"/>
            <a:ext cx="0" cy="147955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8436" name="Line 36">
            <a:extLst>
              <a:ext uri="{FF2B5EF4-FFF2-40B4-BE49-F238E27FC236}">
                <a16:creationId xmlns:a16="http://schemas.microsoft.com/office/drawing/2014/main" id="{5432554A-180D-4A18-B238-0C2E6B1C47A3}"/>
              </a:ext>
            </a:extLst>
          </p:cNvPr>
          <p:cNvSpPr>
            <a:spLocks noChangeShapeType="1"/>
          </p:cNvSpPr>
          <p:nvPr/>
        </p:nvSpPr>
        <p:spPr bwMode="auto">
          <a:xfrm>
            <a:off x="5602288" y="2438400"/>
            <a:ext cx="0" cy="1300163"/>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358437" name="Picture 37">
            <a:extLst>
              <a:ext uri="{FF2B5EF4-FFF2-40B4-BE49-F238E27FC236}">
                <a16:creationId xmlns:a16="http://schemas.microsoft.com/office/drawing/2014/main" id="{44167E72-4936-4838-89ED-3085663AA5A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538" y="3084513"/>
            <a:ext cx="9286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8" name="Picture 38">
            <a:extLst>
              <a:ext uri="{FF2B5EF4-FFF2-40B4-BE49-F238E27FC236}">
                <a16:creationId xmlns:a16="http://schemas.microsoft.com/office/drawing/2014/main" id="{9F611F92-9478-4C0D-BB16-1D8C7DE5A0D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888" y="3349625"/>
            <a:ext cx="839787"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9" name="Picture 39">
            <a:extLst>
              <a:ext uri="{FF2B5EF4-FFF2-40B4-BE49-F238E27FC236}">
                <a16:creationId xmlns:a16="http://schemas.microsoft.com/office/drawing/2014/main" id="{C131A163-3BF0-4869-B3F5-30437DCD477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4388" y="1752600"/>
            <a:ext cx="1800225" cy="847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8440" name="Rectangle 40">
            <a:extLst>
              <a:ext uri="{FF2B5EF4-FFF2-40B4-BE49-F238E27FC236}">
                <a16:creationId xmlns:a16="http://schemas.microsoft.com/office/drawing/2014/main" id="{F694EB62-020D-40C4-A2C5-D7BC87ABE35B}"/>
              </a:ext>
            </a:extLst>
          </p:cNvPr>
          <p:cNvSpPr>
            <a:spLocks noChangeArrowheads="1"/>
          </p:cNvSpPr>
          <p:nvPr/>
        </p:nvSpPr>
        <p:spPr bwMode="auto">
          <a:xfrm>
            <a:off x="3403600" y="1908175"/>
            <a:ext cx="17573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Non-</a:t>
            </a:r>
          </a:p>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172.16.0.0</a:t>
            </a:r>
          </a:p>
        </p:txBody>
      </p:sp>
      <p:pic>
        <p:nvPicPr>
          <p:cNvPr id="358441" name="Picture 41">
            <a:extLst>
              <a:ext uri="{FF2B5EF4-FFF2-40B4-BE49-F238E27FC236}">
                <a16:creationId xmlns:a16="http://schemas.microsoft.com/office/drawing/2014/main" id="{322F0A7E-3B71-4323-A11C-F8B49EF1F5D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0600" y="3124200"/>
            <a:ext cx="373063"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42" name="Rectangle 42">
            <a:extLst>
              <a:ext uri="{FF2B5EF4-FFF2-40B4-BE49-F238E27FC236}">
                <a16:creationId xmlns:a16="http://schemas.microsoft.com/office/drawing/2014/main" id="{39AA7A32-A245-426A-90D8-F1F20B47303D}"/>
              </a:ext>
            </a:extLst>
          </p:cNvPr>
          <p:cNvSpPr>
            <a:spLocks noChangeArrowheads="1"/>
          </p:cNvSpPr>
          <p:nvPr/>
        </p:nvSpPr>
        <p:spPr bwMode="auto">
          <a:xfrm>
            <a:off x="296863" y="3990975"/>
            <a:ext cx="8540750" cy="1709738"/>
          </a:xfrm>
          <a:prstGeom prst="rect">
            <a:avLst/>
          </a:prstGeom>
          <a:solidFill>
            <a:schemeClr val="folHlink"/>
          </a:solidFill>
          <a:ln w="12700">
            <a:solidFill>
              <a:srgbClr val="000000"/>
            </a:solidFill>
            <a:miter lim="800000"/>
            <a:headEnd/>
            <a:tailEnd/>
          </a:ln>
          <a:effectLst>
            <a:outerShdw dist="71842" dir="2700000" algn="ctr" rotWithShape="0">
              <a:srgbClr val="000000"/>
            </a:outerShdw>
          </a:effectLst>
        </p:spPr>
        <p:txBody>
          <a:bodyPr wrap="none" lIns="21431" tIns="30362" rIns="21431" bIns="30362"/>
          <a:lstStyle/>
          <a:p>
            <a:endParaRPr lang="zh-CN" altLang="en-US"/>
          </a:p>
        </p:txBody>
      </p:sp>
      <p:sp>
        <p:nvSpPr>
          <p:cNvPr id="358443" name="Rectangle 43">
            <a:extLst>
              <a:ext uri="{FF2B5EF4-FFF2-40B4-BE49-F238E27FC236}">
                <a16:creationId xmlns:a16="http://schemas.microsoft.com/office/drawing/2014/main" id="{53E3445A-7A87-48DD-9D86-58926C855807}"/>
              </a:ext>
            </a:extLst>
          </p:cNvPr>
          <p:cNvSpPr>
            <a:spLocks noChangeArrowheads="1"/>
          </p:cNvSpPr>
          <p:nvPr/>
        </p:nvSpPr>
        <p:spPr bwMode="auto">
          <a:xfrm>
            <a:off x="376238" y="4040188"/>
            <a:ext cx="8459787"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500" b="1">
                <a:solidFill>
                  <a:srgbClr val="000000"/>
                </a:solidFill>
                <a:latin typeface="Helvetica" panose="020B0604020202020204" pitchFamily="34" charset="0"/>
                <a:ea typeface="宋体" panose="02010600030101010101" pitchFamily="2" charset="-122"/>
              </a:rPr>
              <a:t>access-list 101 </a:t>
            </a:r>
            <a:r>
              <a:rPr lang="en-US" altLang="zh-CN" sz="1500" b="1">
                <a:latin typeface="Helvetica" panose="020B0604020202020204" pitchFamily="34" charset="0"/>
                <a:ea typeface="宋体" panose="02010600030101010101" pitchFamily="2" charset="-122"/>
              </a:rPr>
              <a:t>deny tcp 172.16.4.0</a:t>
            </a:r>
            <a:r>
              <a:rPr lang="en-US" altLang="zh-CN" sz="1500" b="1">
                <a:solidFill>
                  <a:srgbClr val="7D00E4"/>
                </a:solidFill>
                <a:latin typeface="Helvetica" panose="020B0604020202020204" pitchFamily="34" charset="0"/>
                <a:ea typeface="宋体" panose="02010600030101010101" pitchFamily="2" charset="-122"/>
              </a:rPr>
              <a:t> </a:t>
            </a:r>
            <a:r>
              <a:rPr lang="en-US" altLang="zh-CN" sz="1500" b="1">
                <a:solidFill>
                  <a:schemeClr val="bg2"/>
                </a:solidFill>
                <a:latin typeface="Helvetica" panose="020B0604020202020204" pitchFamily="34" charset="0"/>
                <a:ea typeface="宋体" panose="02010600030101010101" pitchFamily="2" charset="-122"/>
              </a:rPr>
              <a:t>0.0.0.255 172.16.3.0 0.0.0.255 eq 21</a:t>
            </a:r>
          </a:p>
          <a:p>
            <a:pPr>
              <a:lnSpc>
                <a:spcPts val="1575"/>
              </a:lnSpc>
            </a:pPr>
            <a:r>
              <a:rPr lang="en-US" altLang="zh-CN" sz="1500" b="1">
                <a:solidFill>
                  <a:schemeClr val="bg2"/>
                </a:solidFill>
                <a:latin typeface="Helvetica" panose="020B0604020202020204" pitchFamily="34" charset="0"/>
                <a:ea typeface="宋体" panose="02010600030101010101" pitchFamily="2" charset="-122"/>
              </a:rPr>
              <a:t>access-list 101 deny tcp 172.16.4.0 0.0.0.255 172.16.3.0 0.0.0.255 eq 20</a:t>
            </a:r>
          </a:p>
          <a:p>
            <a:pPr>
              <a:lnSpc>
                <a:spcPts val="1575"/>
              </a:lnSpc>
            </a:pPr>
            <a:r>
              <a:rPr lang="en-US" altLang="zh-CN" sz="1500" b="1">
                <a:solidFill>
                  <a:schemeClr val="bg2"/>
                </a:solidFill>
                <a:latin typeface="Helvetica" panose="020B0604020202020204" pitchFamily="34" charset="0"/>
                <a:ea typeface="宋体" panose="02010600030101010101" pitchFamily="2" charset="-122"/>
              </a:rPr>
              <a:t>access-list 101 permit ip any any</a:t>
            </a:r>
            <a:endParaRPr lang="en-US" altLang="zh-CN" sz="1500" b="1">
              <a:solidFill>
                <a:srgbClr val="000000"/>
              </a:solidFill>
              <a:latin typeface="Helvetica" panose="020B0604020202020204" pitchFamily="34" charset="0"/>
              <a:ea typeface="宋体" panose="02010600030101010101" pitchFamily="2" charset="-122"/>
            </a:endParaRPr>
          </a:p>
          <a:p>
            <a:pPr>
              <a:lnSpc>
                <a:spcPts val="1575"/>
              </a:lnSpc>
            </a:pPr>
            <a:r>
              <a:rPr lang="en-US" altLang="zh-CN" sz="1500" b="1">
                <a:solidFill>
                  <a:srgbClr val="4D00FF"/>
                </a:solidFill>
                <a:latin typeface="Helvetica" panose="020B0604020202020204" pitchFamily="34" charset="0"/>
                <a:ea typeface="宋体" panose="02010600030101010101" pitchFamily="2" charset="-122"/>
              </a:rPr>
              <a:t>(implicit deny all)</a:t>
            </a:r>
            <a:endParaRPr lang="en-US" altLang="zh-CN" sz="1500" b="1">
              <a:solidFill>
                <a:srgbClr val="000000"/>
              </a:solidFill>
              <a:latin typeface="Helvetica" panose="020B0604020202020204" pitchFamily="34" charset="0"/>
              <a:ea typeface="宋体" panose="02010600030101010101" pitchFamily="2" charset="-122"/>
            </a:endParaRPr>
          </a:p>
          <a:p>
            <a:pPr>
              <a:lnSpc>
                <a:spcPts val="1575"/>
              </a:lnSpc>
            </a:pPr>
            <a:r>
              <a:rPr lang="en-US" altLang="zh-CN" sz="1500" b="1">
                <a:solidFill>
                  <a:srgbClr val="4D00FF"/>
                </a:solidFill>
                <a:latin typeface="Helvetica" panose="020B0604020202020204" pitchFamily="34" charset="0"/>
                <a:ea typeface="宋体" panose="02010600030101010101" pitchFamily="2" charset="-122"/>
              </a:rPr>
              <a:t>(access-list 101 deny ip 0.0.0.0 255.255.255.255 0.0.0.0 255.255.255.255)</a:t>
            </a:r>
          </a:p>
          <a:p>
            <a:pPr>
              <a:lnSpc>
                <a:spcPts val="1575"/>
              </a:lnSpc>
            </a:pPr>
            <a:endParaRPr lang="en-US" altLang="zh-CN" sz="1500" b="1">
              <a:solidFill>
                <a:srgbClr val="000000"/>
              </a:solidFill>
              <a:latin typeface="Helvetica" panose="020B0604020202020204" pitchFamily="34" charset="0"/>
              <a:ea typeface="宋体" panose="02010600030101010101" pitchFamily="2" charset="-122"/>
            </a:endParaRPr>
          </a:p>
          <a:p>
            <a:pPr>
              <a:lnSpc>
                <a:spcPts val="1575"/>
              </a:lnSpc>
            </a:pPr>
            <a:endParaRPr lang="en-US" altLang="zh-CN" sz="1600" b="1">
              <a:solidFill>
                <a:srgbClr val="000000"/>
              </a:solidFill>
              <a:latin typeface="Helvetica" panose="020B0604020202020204" pitchFamily="34" charset="0"/>
              <a:ea typeface="宋体" panose="02010600030101010101" pitchFamily="2"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1" name="Rectangle 3">
            <a:extLst>
              <a:ext uri="{FF2B5EF4-FFF2-40B4-BE49-F238E27FC236}">
                <a16:creationId xmlns:a16="http://schemas.microsoft.com/office/drawing/2014/main" id="{C531EEB0-80A4-4F3C-921A-9A00BE8BCFCD}"/>
              </a:ext>
            </a:extLst>
          </p:cNvPr>
          <p:cNvSpPr>
            <a:spLocks noChangeArrowheads="1"/>
          </p:cNvSpPr>
          <p:nvPr/>
        </p:nvSpPr>
        <p:spPr bwMode="auto">
          <a:xfrm>
            <a:off x="296863" y="3990975"/>
            <a:ext cx="8540750" cy="1709738"/>
          </a:xfrm>
          <a:prstGeom prst="rect">
            <a:avLst/>
          </a:prstGeom>
          <a:solidFill>
            <a:schemeClr val="folHlink"/>
          </a:solidFill>
          <a:ln w="12700">
            <a:solidFill>
              <a:srgbClr val="000000"/>
            </a:solidFill>
            <a:miter lim="800000"/>
            <a:headEnd/>
            <a:tailEnd/>
          </a:ln>
          <a:effectLst>
            <a:outerShdw dist="71842" dir="2700000" algn="ctr" rotWithShape="0">
              <a:srgbClr val="000000"/>
            </a:outerShdw>
          </a:effectLst>
        </p:spPr>
        <p:txBody>
          <a:bodyPr wrap="none" lIns="21431" tIns="30362" rIns="21431" bIns="30362"/>
          <a:lstStyle/>
          <a:p>
            <a:endParaRPr lang="zh-CN" altLang="en-US"/>
          </a:p>
        </p:txBody>
      </p:sp>
      <p:sp>
        <p:nvSpPr>
          <p:cNvPr id="360452" name="Rectangle 4">
            <a:extLst>
              <a:ext uri="{FF2B5EF4-FFF2-40B4-BE49-F238E27FC236}">
                <a16:creationId xmlns:a16="http://schemas.microsoft.com/office/drawing/2014/main" id="{12D57446-AA3D-4341-976D-0A21829CF02F}"/>
              </a:ext>
            </a:extLst>
          </p:cNvPr>
          <p:cNvSpPr>
            <a:spLocks noChangeArrowheads="1"/>
          </p:cNvSpPr>
          <p:nvPr/>
        </p:nvSpPr>
        <p:spPr bwMode="auto">
          <a:xfrm>
            <a:off x="376238" y="4040188"/>
            <a:ext cx="8459787"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500" b="1">
                <a:solidFill>
                  <a:srgbClr val="000000"/>
                </a:solidFill>
                <a:latin typeface="Helvetica" panose="020B0604020202020204" pitchFamily="34" charset="0"/>
                <a:ea typeface="宋体" panose="02010600030101010101" pitchFamily="2" charset="-122"/>
              </a:rPr>
              <a:t>access-list 101 </a:t>
            </a:r>
            <a:r>
              <a:rPr lang="en-US" altLang="zh-CN" sz="1500" b="1">
                <a:latin typeface="Helvetica" panose="020B0604020202020204" pitchFamily="34" charset="0"/>
                <a:ea typeface="宋体" panose="02010600030101010101" pitchFamily="2" charset="-122"/>
              </a:rPr>
              <a:t>deny tcp 172.16.4.0</a:t>
            </a:r>
            <a:r>
              <a:rPr lang="en-US" altLang="zh-CN" sz="1500" b="1">
                <a:solidFill>
                  <a:srgbClr val="7D00E4"/>
                </a:solidFill>
                <a:latin typeface="Helvetica" panose="020B0604020202020204" pitchFamily="34" charset="0"/>
                <a:ea typeface="宋体" panose="02010600030101010101" pitchFamily="2" charset="-122"/>
              </a:rPr>
              <a:t> </a:t>
            </a:r>
            <a:r>
              <a:rPr lang="en-US" altLang="zh-CN" sz="1500" b="1">
                <a:solidFill>
                  <a:schemeClr val="bg2"/>
                </a:solidFill>
                <a:latin typeface="Helvetica" panose="020B0604020202020204" pitchFamily="34" charset="0"/>
                <a:ea typeface="宋体" panose="02010600030101010101" pitchFamily="2" charset="-122"/>
              </a:rPr>
              <a:t>0.0.0.255 172.16.3.0 0.0.0.255 eq 21</a:t>
            </a:r>
          </a:p>
          <a:p>
            <a:pPr>
              <a:lnSpc>
                <a:spcPts val="1575"/>
              </a:lnSpc>
            </a:pPr>
            <a:r>
              <a:rPr lang="en-US" altLang="zh-CN" sz="1500" b="1">
                <a:solidFill>
                  <a:schemeClr val="bg2"/>
                </a:solidFill>
                <a:latin typeface="Helvetica" panose="020B0604020202020204" pitchFamily="34" charset="0"/>
                <a:ea typeface="宋体" panose="02010600030101010101" pitchFamily="2" charset="-122"/>
              </a:rPr>
              <a:t>access-list 101 deny tcp 172.16.4.0 0.0.0.255 172.16.3.0 0.0.0.255 eq 20</a:t>
            </a:r>
          </a:p>
          <a:p>
            <a:pPr>
              <a:lnSpc>
                <a:spcPts val="1575"/>
              </a:lnSpc>
            </a:pPr>
            <a:r>
              <a:rPr lang="en-US" altLang="zh-CN" sz="1500" b="1">
                <a:solidFill>
                  <a:schemeClr val="bg2"/>
                </a:solidFill>
                <a:latin typeface="Helvetica" panose="020B0604020202020204" pitchFamily="34" charset="0"/>
                <a:ea typeface="宋体" panose="02010600030101010101" pitchFamily="2" charset="-122"/>
              </a:rPr>
              <a:t>access-list 101 permit ip any any</a:t>
            </a:r>
            <a:endParaRPr lang="en-US" altLang="zh-CN" sz="1500" b="1">
              <a:solidFill>
                <a:srgbClr val="000000"/>
              </a:solidFill>
              <a:latin typeface="Helvetica" panose="020B0604020202020204" pitchFamily="34" charset="0"/>
              <a:ea typeface="宋体" panose="02010600030101010101" pitchFamily="2" charset="-122"/>
            </a:endParaRPr>
          </a:p>
          <a:p>
            <a:pPr>
              <a:lnSpc>
                <a:spcPts val="1575"/>
              </a:lnSpc>
            </a:pPr>
            <a:r>
              <a:rPr lang="en-US" altLang="zh-CN" sz="1500" b="1">
                <a:solidFill>
                  <a:srgbClr val="4D00FF"/>
                </a:solidFill>
                <a:latin typeface="Helvetica" panose="020B0604020202020204" pitchFamily="34" charset="0"/>
                <a:ea typeface="宋体" panose="02010600030101010101" pitchFamily="2" charset="-122"/>
              </a:rPr>
              <a:t>(implicit deny all)</a:t>
            </a:r>
            <a:endParaRPr lang="en-US" altLang="zh-CN" sz="1500" b="1">
              <a:solidFill>
                <a:srgbClr val="000000"/>
              </a:solidFill>
              <a:latin typeface="Helvetica" panose="020B0604020202020204" pitchFamily="34" charset="0"/>
              <a:ea typeface="宋体" panose="02010600030101010101" pitchFamily="2" charset="-122"/>
            </a:endParaRPr>
          </a:p>
          <a:p>
            <a:pPr>
              <a:lnSpc>
                <a:spcPts val="1575"/>
              </a:lnSpc>
            </a:pPr>
            <a:r>
              <a:rPr lang="en-US" altLang="zh-CN" sz="1500" b="1">
                <a:solidFill>
                  <a:srgbClr val="4D00FF"/>
                </a:solidFill>
                <a:latin typeface="Helvetica" panose="020B0604020202020204" pitchFamily="34" charset="0"/>
                <a:ea typeface="宋体" panose="02010600030101010101" pitchFamily="2" charset="-122"/>
              </a:rPr>
              <a:t>(access-list 101 deny ip 0.0.0.0 255.255.255.255 0.0.0.0 255.255.255.255)</a:t>
            </a:r>
          </a:p>
          <a:p>
            <a:pPr>
              <a:lnSpc>
                <a:spcPts val="1575"/>
              </a:lnSpc>
            </a:pPr>
            <a:endParaRPr lang="en-US" altLang="zh-CN" sz="1500" b="1">
              <a:solidFill>
                <a:srgbClr val="000000"/>
              </a:solidFill>
              <a:latin typeface="Helvetica" panose="020B0604020202020204" pitchFamily="34" charset="0"/>
              <a:ea typeface="宋体" panose="02010600030101010101" pitchFamily="2" charset="-122"/>
            </a:endParaRPr>
          </a:p>
          <a:p>
            <a:pPr>
              <a:lnSpc>
                <a:spcPts val="1575"/>
              </a:lnSpc>
            </a:pPr>
            <a:r>
              <a:rPr lang="en-US" altLang="zh-CN" sz="1500" b="1">
                <a:solidFill>
                  <a:srgbClr val="000000"/>
                </a:solidFill>
                <a:latin typeface="Helvetica" panose="020B0604020202020204" pitchFamily="34" charset="0"/>
                <a:ea typeface="宋体" panose="02010600030101010101" pitchFamily="2" charset="-122"/>
              </a:rPr>
              <a:t>interface ethernet 0</a:t>
            </a:r>
          </a:p>
          <a:p>
            <a:pPr>
              <a:lnSpc>
                <a:spcPts val="1575"/>
              </a:lnSpc>
            </a:pPr>
            <a:r>
              <a:rPr lang="en-US" altLang="zh-CN" sz="1500" b="1">
                <a:solidFill>
                  <a:srgbClr val="000000"/>
                </a:solidFill>
                <a:latin typeface="Helvetica" panose="020B0604020202020204" pitchFamily="34" charset="0"/>
                <a:ea typeface="宋体" panose="02010600030101010101" pitchFamily="2" charset="-122"/>
              </a:rPr>
              <a:t>ip access-group 101 out</a:t>
            </a:r>
            <a:endParaRPr lang="en-US" altLang="zh-CN" sz="1600" b="1">
              <a:solidFill>
                <a:srgbClr val="000000"/>
              </a:solidFill>
              <a:latin typeface="Helvetica" panose="020B0604020202020204" pitchFamily="34" charset="0"/>
              <a:ea typeface="宋体" panose="02010600030101010101" pitchFamily="2" charset="-122"/>
            </a:endParaRPr>
          </a:p>
        </p:txBody>
      </p:sp>
      <p:sp>
        <p:nvSpPr>
          <p:cNvPr id="360453" name="Rectangle 5">
            <a:extLst>
              <a:ext uri="{FF2B5EF4-FFF2-40B4-BE49-F238E27FC236}">
                <a16:creationId xmlns:a16="http://schemas.microsoft.com/office/drawing/2014/main" id="{F35D8810-D147-479E-AC67-A107A88EDF10}"/>
              </a:ext>
            </a:extLst>
          </p:cNvPr>
          <p:cNvSpPr>
            <a:spLocks noGrp="1" noChangeArrowheads="1"/>
          </p:cNvSpPr>
          <p:nvPr>
            <p:ph type="body" idx="4294967295"/>
          </p:nvPr>
        </p:nvSpPr>
        <p:spPr>
          <a:xfrm>
            <a:off x="393700" y="5948363"/>
            <a:ext cx="8521700" cy="554037"/>
          </a:xfrm>
          <a:noFill/>
          <a:ln/>
        </p:spPr>
        <p:txBody>
          <a:bodyPr lIns="82153" tIns="41076" rIns="82153" bIns="41076" anchor="ctr" anchorCtr="1"/>
          <a:lstStyle/>
          <a:p>
            <a:pPr lvl="1">
              <a:lnSpc>
                <a:spcPct val="85000"/>
              </a:lnSpc>
            </a:pPr>
            <a:r>
              <a:rPr lang="zh-CN" altLang="en-US" sz="2000">
                <a:ea typeface="宋体" panose="02010600030101010101" pitchFamily="2" charset="-122"/>
              </a:rPr>
              <a:t>拒绝子网</a:t>
            </a:r>
            <a:r>
              <a:rPr lang="en-US" altLang="zh-CN" sz="2000">
                <a:ea typeface="宋体" panose="02010600030101010101" pitchFamily="2" charset="-122"/>
              </a:rPr>
              <a:t>172.16.4.0 </a:t>
            </a:r>
            <a:r>
              <a:rPr lang="zh-CN" altLang="en-US" sz="2000">
                <a:ea typeface="宋体" panose="02010600030101010101" pitchFamily="2" charset="-122"/>
              </a:rPr>
              <a:t>的数据使用路由器</a:t>
            </a:r>
            <a:r>
              <a:rPr lang="en-US" altLang="zh-CN" sz="2000">
                <a:ea typeface="宋体" panose="02010600030101010101" pitchFamily="2" charset="-122"/>
              </a:rPr>
              <a:t>e0</a:t>
            </a:r>
            <a:r>
              <a:rPr lang="zh-CN" altLang="en-US" sz="2000">
                <a:ea typeface="宋体" panose="02010600030101010101" pitchFamily="2" charset="-122"/>
              </a:rPr>
              <a:t>口</a:t>
            </a:r>
            <a:r>
              <a:rPr lang="en-US" altLang="zh-CN" sz="2000">
                <a:ea typeface="宋体" panose="02010600030101010101" pitchFamily="2" charset="-122"/>
              </a:rPr>
              <a:t>ftp</a:t>
            </a:r>
            <a:r>
              <a:rPr lang="zh-CN" altLang="en-US" sz="2000">
                <a:ea typeface="宋体" panose="02010600030101010101" pitchFamily="2" charset="-122"/>
              </a:rPr>
              <a:t>到子网</a:t>
            </a:r>
            <a:r>
              <a:rPr lang="en-US" altLang="zh-CN" sz="2000">
                <a:ea typeface="宋体" panose="02010600030101010101" pitchFamily="2" charset="-122"/>
              </a:rPr>
              <a:t>172.16.3.0  </a:t>
            </a:r>
          </a:p>
          <a:p>
            <a:pPr lvl="1">
              <a:lnSpc>
                <a:spcPct val="85000"/>
              </a:lnSpc>
            </a:pPr>
            <a:r>
              <a:rPr lang="zh-CN" altLang="en-US" sz="2000">
                <a:ea typeface="宋体" panose="02010600030101010101" pitchFamily="2" charset="-122"/>
              </a:rPr>
              <a:t>允许其它数据</a:t>
            </a:r>
            <a:endParaRPr lang="en-US" altLang="zh-CN" sz="2000">
              <a:ea typeface="宋体" panose="02010600030101010101" pitchFamily="2" charset="-122"/>
            </a:endParaRPr>
          </a:p>
        </p:txBody>
      </p:sp>
      <p:sp>
        <p:nvSpPr>
          <p:cNvPr id="360472" name="Rectangle 24">
            <a:extLst>
              <a:ext uri="{FF2B5EF4-FFF2-40B4-BE49-F238E27FC236}">
                <a16:creationId xmlns:a16="http://schemas.microsoft.com/office/drawing/2014/main" id="{91E0D0F2-CED7-4680-83F0-322EF8F83471}"/>
              </a:ext>
            </a:extLst>
          </p:cNvPr>
          <p:cNvSpPr>
            <a:spLocks noGrp="1" noChangeArrowheads="1"/>
          </p:cNvSpPr>
          <p:nvPr>
            <p:ph type="title"/>
          </p:nvPr>
        </p:nvSpPr>
        <p:spPr/>
        <p:txBody>
          <a:bodyPr/>
          <a:lstStyle/>
          <a:p>
            <a:r>
              <a:rPr lang="zh-CN" altLang="en-US">
                <a:ea typeface="宋体" panose="02010600030101010101" pitchFamily="2" charset="-122"/>
              </a:rPr>
              <a:t>扩展访问列表应用举例 1</a:t>
            </a:r>
            <a:endParaRPr lang="en-US" altLang="zh-CN">
              <a:ea typeface="宋体" panose="02010600030101010101" pitchFamily="2" charset="-122"/>
            </a:endParaRPr>
          </a:p>
        </p:txBody>
      </p:sp>
      <p:sp>
        <p:nvSpPr>
          <p:cNvPr id="360473" name="Rectangle 25">
            <a:extLst>
              <a:ext uri="{FF2B5EF4-FFF2-40B4-BE49-F238E27FC236}">
                <a16:creationId xmlns:a16="http://schemas.microsoft.com/office/drawing/2014/main" id="{8A3C5157-2374-4B55-B09B-3E49D3C2C624}"/>
              </a:ext>
            </a:extLst>
          </p:cNvPr>
          <p:cNvSpPr>
            <a:spLocks noChangeArrowheads="1"/>
          </p:cNvSpPr>
          <p:nvPr/>
        </p:nvSpPr>
        <p:spPr bwMode="auto">
          <a:xfrm>
            <a:off x="1703388" y="2003425"/>
            <a:ext cx="1614487"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chemeClr val="accent2"/>
                </a:solidFill>
                <a:latin typeface="Helvetica" panose="020B0604020202020204" pitchFamily="34" charset="0"/>
                <a:ea typeface="宋体" panose="02010600030101010101" pitchFamily="2" charset="-122"/>
              </a:rPr>
              <a:t>172.16.3.0</a:t>
            </a:r>
          </a:p>
        </p:txBody>
      </p:sp>
      <p:sp>
        <p:nvSpPr>
          <p:cNvPr id="360474" name="Rectangle 26">
            <a:extLst>
              <a:ext uri="{FF2B5EF4-FFF2-40B4-BE49-F238E27FC236}">
                <a16:creationId xmlns:a16="http://schemas.microsoft.com/office/drawing/2014/main" id="{2D8E639E-4CB8-4E7D-9D58-E49F7450FF74}"/>
              </a:ext>
            </a:extLst>
          </p:cNvPr>
          <p:cNvSpPr>
            <a:spLocks noChangeArrowheads="1"/>
          </p:cNvSpPr>
          <p:nvPr/>
        </p:nvSpPr>
        <p:spPr bwMode="auto">
          <a:xfrm>
            <a:off x="5022850" y="2078038"/>
            <a:ext cx="17716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chemeClr val="accent2"/>
                </a:solidFill>
                <a:latin typeface="Helvetica" panose="020B0604020202020204" pitchFamily="34" charset="0"/>
                <a:ea typeface="宋体" panose="02010600030101010101" pitchFamily="2" charset="-122"/>
              </a:rPr>
              <a:t>172.16.4.0</a:t>
            </a:r>
          </a:p>
        </p:txBody>
      </p:sp>
      <p:sp>
        <p:nvSpPr>
          <p:cNvPr id="360475" name="Rectangle 27">
            <a:extLst>
              <a:ext uri="{FF2B5EF4-FFF2-40B4-BE49-F238E27FC236}">
                <a16:creationId xmlns:a16="http://schemas.microsoft.com/office/drawing/2014/main" id="{D7E78723-FDE0-47B2-81C2-E53FB70F7EF8}"/>
              </a:ext>
            </a:extLst>
          </p:cNvPr>
          <p:cNvSpPr>
            <a:spLocks noChangeArrowheads="1"/>
          </p:cNvSpPr>
          <p:nvPr/>
        </p:nvSpPr>
        <p:spPr bwMode="auto">
          <a:xfrm>
            <a:off x="5565775" y="2813050"/>
            <a:ext cx="19573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172.16.4.13</a:t>
            </a:r>
          </a:p>
        </p:txBody>
      </p:sp>
      <p:sp>
        <p:nvSpPr>
          <p:cNvPr id="360476" name="Rectangle 28">
            <a:extLst>
              <a:ext uri="{FF2B5EF4-FFF2-40B4-BE49-F238E27FC236}">
                <a16:creationId xmlns:a16="http://schemas.microsoft.com/office/drawing/2014/main" id="{4A761445-7B45-429D-9B65-5FE5F38BC23A}"/>
              </a:ext>
            </a:extLst>
          </p:cNvPr>
          <p:cNvSpPr>
            <a:spLocks noChangeArrowheads="1"/>
          </p:cNvSpPr>
          <p:nvPr/>
        </p:nvSpPr>
        <p:spPr bwMode="auto">
          <a:xfrm>
            <a:off x="3086100" y="2955925"/>
            <a:ext cx="5857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E0</a:t>
            </a:r>
          </a:p>
        </p:txBody>
      </p:sp>
      <p:sp>
        <p:nvSpPr>
          <p:cNvPr id="360477" name="Rectangle 29">
            <a:extLst>
              <a:ext uri="{FF2B5EF4-FFF2-40B4-BE49-F238E27FC236}">
                <a16:creationId xmlns:a16="http://schemas.microsoft.com/office/drawing/2014/main" id="{D331011A-1A2D-4281-AAA8-1DB9DF275AF7}"/>
              </a:ext>
            </a:extLst>
          </p:cNvPr>
          <p:cNvSpPr>
            <a:spLocks noChangeArrowheads="1"/>
          </p:cNvSpPr>
          <p:nvPr/>
        </p:nvSpPr>
        <p:spPr bwMode="auto">
          <a:xfrm>
            <a:off x="4343400" y="26558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S0</a:t>
            </a:r>
          </a:p>
        </p:txBody>
      </p:sp>
      <p:sp>
        <p:nvSpPr>
          <p:cNvPr id="360478" name="Rectangle 30">
            <a:extLst>
              <a:ext uri="{FF2B5EF4-FFF2-40B4-BE49-F238E27FC236}">
                <a16:creationId xmlns:a16="http://schemas.microsoft.com/office/drawing/2014/main" id="{E20D9355-40C3-49F8-B4B9-BEB8E15A9295}"/>
              </a:ext>
            </a:extLst>
          </p:cNvPr>
          <p:cNvSpPr>
            <a:spLocks noChangeArrowheads="1"/>
          </p:cNvSpPr>
          <p:nvPr/>
        </p:nvSpPr>
        <p:spPr bwMode="auto">
          <a:xfrm>
            <a:off x="4714875" y="29606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E1</a:t>
            </a:r>
          </a:p>
        </p:txBody>
      </p:sp>
      <p:sp>
        <p:nvSpPr>
          <p:cNvPr id="360479" name="Freeform 31">
            <a:extLst>
              <a:ext uri="{FF2B5EF4-FFF2-40B4-BE49-F238E27FC236}">
                <a16:creationId xmlns:a16="http://schemas.microsoft.com/office/drawing/2014/main" id="{D04950CE-C973-4002-B9A7-579D449C16E2}"/>
              </a:ext>
            </a:extLst>
          </p:cNvPr>
          <p:cNvSpPr>
            <a:spLocks/>
          </p:cNvSpPr>
          <p:nvPr/>
        </p:nvSpPr>
        <p:spPr bwMode="auto">
          <a:xfrm>
            <a:off x="4068763" y="2235200"/>
            <a:ext cx="158750" cy="1173163"/>
          </a:xfrm>
          <a:custGeom>
            <a:avLst/>
            <a:gdLst>
              <a:gd name="T0" fmla="*/ 0 w 89"/>
              <a:gd name="T1" fmla="*/ 656 h 657"/>
              <a:gd name="T2" fmla="*/ 0 w 89"/>
              <a:gd name="T3" fmla="*/ 288 h 657"/>
              <a:gd name="T4" fmla="*/ 88 w 89"/>
              <a:gd name="T5" fmla="*/ 328 h 657"/>
              <a:gd name="T6" fmla="*/ 88 w 89"/>
              <a:gd name="T7" fmla="*/ 0 h 657"/>
            </a:gdLst>
            <a:ahLst/>
            <a:cxnLst>
              <a:cxn ang="0">
                <a:pos x="T0" y="T1"/>
              </a:cxn>
              <a:cxn ang="0">
                <a:pos x="T2" y="T3"/>
              </a:cxn>
              <a:cxn ang="0">
                <a:pos x="T4" y="T5"/>
              </a:cxn>
              <a:cxn ang="0">
                <a:pos x="T6" y="T7"/>
              </a:cxn>
            </a:cxnLst>
            <a:rect l="0" t="0" r="r" b="b"/>
            <a:pathLst>
              <a:path w="89" h="657">
                <a:moveTo>
                  <a:pt x="0" y="656"/>
                </a:moveTo>
                <a:lnTo>
                  <a:pt x="0" y="288"/>
                </a:lnTo>
                <a:lnTo>
                  <a:pt x="88" y="328"/>
                </a:lnTo>
                <a:lnTo>
                  <a:pt x="88" y="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60480" name="Line 32">
            <a:extLst>
              <a:ext uri="{FF2B5EF4-FFF2-40B4-BE49-F238E27FC236}">
                <a16:creationId xmlns:a16="http://schemas.microsoft.com/office/drawing/2014/main" id="{A2F65A00-58A2-4B0E-B74E-A78DC6750301}"/>
              </a:ext>
            </a:extLst>
          </p:cNvPr>
          <p:cNvSpPr>
            <a:spLocks noChangeShapeType="1"/>
          </p:cNvSpPr>
          <p:nvPr/>
        </p:nvSpPr>
        <p:spPr bwMode="auto">
          <a:xfrm>
            <a:off x="5602288" y="3467100"/>
            <a:ext cx="557212"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0481" name="Line 33">
            <a:extLst>
              <a:ext uri="{FF2B5EF4-FFF2-40B4-BE49-F238E27FC236}">
                <a16:creationId xmlns:a16="http://schemas.microsoft.com/office/drawing/2014/main" id="{79AF5271-401A-48AA-9B7E-B3527242CBCA}"/>
              </a:ext>
            </a:extLst>
          </p:cNvPr>
          <p:cNvSpPr>
            <a:spLocks noChangeShapeType="1"/>
          </p:cNvSpPr>
          <p:nvPr/>
        </p:nvSpPr>
        <p:spPr bwMode="auto">
          <a:xfrm>
            <a:off x="2373313" y="3538538"/>
            <a:ext cx="40005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0482" name="Line 34">
            <a:extLst>
              <a:ext uri="{FF2B5EF4-FFF2-40B4-BE49-F238E27FC236}">
                <a16:creationId xmlns:a16="http://schemas.microsoft.com/office/drawing/2014/main" id="{A538F7C2-B2CB-4514-9658-F180292305C4}"/>
              </a:ext>
            </a:extLst>
          </p:cNvPr>
          <p:cNvSpPr>
            <a:spLocks noChangeShapeType="1"/>
          </p:cNvSpPr>
          <p:nvPr/>
        </p:nvSpPr>
        <p:spPr bwMode="auto">
          <a:xfrm>
            <a:off x="2787650" y="3352800"/>
            <a:ext cx="2814638"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0483" name="Line 35">
            <a:extLst>
              <a:ext uri="{FF2B5EF4-FFF2-40B4-BE49-F238E27FC236}">
                <a16:creationId xmlns:a16="http://schemas.microsoft.com/office/drawing/2014/main" id="{3D0FCB82-8675-46E5-B605-389640C5A35F}"/>
              </a:ext>
            </a:extLst>
          </p:cNvPr>
          <p:cNvSpPr>
            <a:spLocks noChangeShapeType="1"/>
          </p:cNvSpPr>
          <p:nvPr/>
        </p:nvSpPr>
        <p:spPr bwMode="auto">
          <a:xfrm>
            <a:off x="2773363" y="2344738"/>
            <a:ext cx="0" cy="147955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0484" name="Line 36">
            <a:extLst>
              <a:ext uri="{FF2B5EF4-FFF2-40B4-BE49-F238E27FC236}">
                <a16:creationId xmlns:a16="http://schemas.microsoft.com/office/drawing/2014/main" id="{63B3985B-3917-4969-B2D6-A90C9455424D}"/>
              </a:ext>
            </a:extLst>
          </p:cNvPr>
          <p:cNvSpPr>
            <a:spLocks noChangeShapeType="1"/>
          </p:cNvSpPr>
          <p:nvPr/>
        </p:nvSpPr>
        <p:spPr bwMode="auto">
          <a:xfrm>
            <a:off x="5602288" y="2438400"/>
            <a:ext cx="0" cy="1300163"/>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360485" name="Picture 37">
            <a:extLst>
              <a:ext uri="{FF2B5EF4-FFF2-40B4-BE49-F238E27FC236}">
                <a16:creationId xmlns:a16="http://schemas.microsoft.com/office/drawing/2014/main" id="{8F292580-8648-4690-9708-69CF81C2BA3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538" y="3084513"/>
            <a:ext cx="9286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486" name="Picture 38">
            <a:extLst>
              <a:ext uri="{FF2B5EF4-FFF2-40B4-BE49-F238E27FC236}">
                <a16:creationId xmlns:a16="http://schemas.microsoft.com/office/drawing/2014/main" id="{78348D21-6C51-4BE4-B73B-EEABE652DFC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888" y="3349625"/>
            <a:ext cx="839787"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0487" name="Picture 39">
            <a:extLst>
              <a:ext uri="{FF2B5EF4-FFF2-40B4-BE49-F238E27FC236}">
                <a16:creationId xmlns:a16="http://schemas.microsoft.com/office/drawing/2014/main" id="{5BD10CDF-028F-43DE-94DB-DF58CC8EB0B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4388" y="1752600"/>
            <a:ext cx="1800225" cy="847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0488" name="Rectangle 40">
            <a:extLst>
              <a:ext uri="{FF2B5EF4-FFF2-40B4-BE49-F238E27FC236}">
                <a16:creationId xmlns:a16="http://schemas.microsoft.com/office/drawing/2014/main" id="{01265129-1725-4031-BC85-7E7B33EDC892}"/>
              </a:ext>
            </a:extLst>
          </p:cNvPr>
          <p:cNvSpPr>
            <a:spLocks noChangeArrowheads="1"/>
          </p:cNvSpPr>
          <p:nvPr/>
        </p:nvSpPr>
        <p:spPr bwMode="auto">
          <a:xfrm>
            <a:off x="3403600" y="1908175"/>
            <a:ext cx="17573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Non-</a:t>
            </a:r>
          </a:p>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172.16.0.0</a:t>
            </a:r>
          </a:p>
        </p:txBody>
      </p:sp>
      <p:pic>
        <p:nvPicPr>
          <p:cNvPr id="360489" name="Picture 41">
            <a:extLst>
              <a:ext uri="{FF2B5EF4-FFF2-40B4-BE49-F238E27FC236}">
                <a16:creationId xmlns:a16="http://schemas.microsoft.com/office/drawing/2014/main" id="{2940A4B3-61FB-44E7-9390-F65A401811F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0600" y="3124200"/>
            <a:ext cx="373063"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0490" name="Line 42">
            <a:extLst>
              <a:ext uri="{FF2B5EF4-FFF2-40B4-BE49-F238E27FC236}">
                <a16:creationId xmlns:a16="http://schemas.microsoft.com/office/drawing/2014/main" id="{00977B5E-EE10-4CD0-8538-418C0BBB78C5}"/>
              </a:ext>
            </a:extLst>
          </p:cNvPr>
          <p:cNvSpPr>
            <a:spLocks noChangeShapeType="1"/>
          </p:cNvSpPr>
          <p:nvPr/>
        </p:nvSpPr>
        <p:spPr bwMode="auto">
          <a:xfrm flipH="1">
            <a:off x="3060700" y="3505200"/>
            <a:ext cx="48260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Rectangle 6">
            <a:extLst>
              <a:ext uri="{FF2B5EF4-FFF2-40B4-BE49-F238E27FC236}">
                <a16:creationId xmlns:a16="http://schemas.microsoft.com/office/drawing/2014/main" id="{5275A6B4-3708-436D-B942-BF1EFADBF2B9}"/>
              </a:ext>
            </a:extLst>
          </p:cNvPr>
          <p:cNvSpPr>
            <a:spLocks noGrp="1" noChangeArrowheads="1"/>
          </p:cNvSpPr>
          <p:nvPr>
            <p:ph type="body" idx="4294967295"/>
          </p:nvPr>
        </p:nvSpPr>
        <p:spPr>
          <a:xfrm>
            <a:off x="552450" y="5840413"/>
            <a:ext cx="8226425" cy="638175"/>
          </a:xfrm>
          <a:noFill/>
          <a:ln/>
        </p:spPr>
        <p:txBody>
          <a:bodyPr lIns="82153" tIns="41076" rIns="82153" bIns="41076" anchor="ctr" anchorCtr="1"/>
          <a:lstStyle/>
          <a:p>
            <a:pPr lvl="1">
              <a:lnSpc>
                <a:spcPct val="75000"/>
              </a:lnSpc>
            </a:pPr>
            <a:r>
              <a:rPr lang="zh-CN" altLang="en-US" sz="2200">
                <a:ea typeface="宋体" panose="02010600030101010101" pitchFamily="2" charset="-122"/>
              </a:rPr>
              <a:t>拒绝子网</a:t>
            </a:r>
            <a:r>
              <a:rPr lang="en-US" altLang="zh-CN" sz="2200">
                <a:ea typeface="宋体" panose="02010600030101010101" pitchFamily="2" charset="-122"/>
              </a:rPr>
              <a:t> 172.16.4.0 </a:t>
            </a:r>
            <a:r>
              <a:rPr lang="zh-CN" altLang="en-US" sz="2200">
                <a:ea typeface="宋体" panose="02010600030101010101" pitchFamily="2" charset="-122"/>
              </a:rPr>
              <a:t>内的主机使用路由器的</a:t>
            </a:r>
            <a:r>
              <a:rPr lang="en-US" altLang="zh-CN" sz="2200">
                <a:ea typeface="宋体" panose="02010600030101010101" pitchFamily="2" charset="-122"/>
              </a:rPr>
              <a:t> E0 </a:t>
            </a:r>
            <a:r>
              <a:rPr lang="zh-CN" altLang="en-US" sz="2200">
                <a:ea typeface="宋体" panose="02010600030101010101" pitchFamily="2" charset="-122"/>
              </a:rPr>
              <a:t>端口建立</a:t>
            </a:r>
            <a:r>
              <a:rPr lang="en-US" altLang="zh-CN" sz="2200">
                <a:ea typeface="宋体" panose="02010600030101010101" pitchFamily="2" charset="-122"/>
              </a:rPr>
              <a:t>Telnet</a:t>
            </a:r>
            <a:r>
              <a:rPr lang="zh-CN" altLang="en-US" sz="2200">
                <a:ea typeface="宋体" panose="02010600030101010101" pitchFamily="2" charset="-122"/>
              </a:rPr>
              <a:t>会话</a:t>
            </a:r>
            <a:endParaRPr lang="en-US" altLang="zh-CN" sz="2200">
              <a:ea typeface="宋体" panose="02010600030101010101" pitchFamily="2" charset="-122"/>
            </a:endParaRPr>
          </a:p>
          <a:p>
            <a:pPr lvl="1">
              <a:lnSpc>
                <a:spcPct val="75000"/>
              </a:lnSpc>
            </a:pPr>
            <a:r>
              <a:rPr lang="zh-CN" altLang="en-US" sz="2200">
                <a:ea typeface="宋体" panose="02010600030101010101" pitchFamily="2" charset="-122"/>
              </a:rPr>
              <a:t>允许其它数据</a:t>
            </a:r>
            <a:endParaRPr lang="en-US" altLang="zh-CN" sz="2200">
              <a:ea typeface="宋体" panose="02010600030101010101" pitchFamily="2" charset="-122"/>
            </a:endParaRPr>
          </a:p>
        </p:txBody>
      </p:sp>
      <p:sp>
        <p:nvSpPr>
          <p:cNvPr id="83994" name="Rectangle 26">
            <a:extLst>
              <a:ext uri="{FF2B5EF4-FFF2-40B4-BE49-F238E27FC236}">
                <a16:creationId xmlns:a16="http://schemas.microsoft.com/office/drawing/2014/main" id="{9638D80B-6756-4595-9A8C-933B97587F53}"/>
              </a:ext>
            </a:extLst>
          </p:cNvPr>
          <p:cNvSpPr>
            <a:spLocks noGrp="1" noChangeArrowheads="1"/>
          </p:cNvSpPr>
          <p:nvPr>
            <p:ph type="title"/>
          </p:nvPr>
        </p:nvSpPr>
        <p:spPr/>
        <p:txBody>
          <a:bodyPr/>
          <a:lstStyle/>
          <a:p>
            <a:r>
              <a:rPr lang="zh-CN" altLang="en-US">
                <a:ea typeface="宋体" panose="02010600030101010101" pitchFamily="2" charset="-122"/>
              </a:rPr>
              <a:t>扩展访问列表应用举例 2</a:t>
            </a:r>
            <a:endParaRPr lang="en-US" altLang="zh-CN">
              <a:ea typeface="宋体" panose="02010600030101010101" pitchFamily="2" charset="-122"/>
            </a:endParaRPr>
          </a:p>
        </p:txBody>
      </p:sp>
      <p:sp>
        <p:nvSpPr>
          <p:cNvPr id="84012" name="Rectangle 44">
            <a:extLst>
              <a:ext uri="{FF2B5EF4-FFF2-40B4-BE49-F238E27FC236}">
                <a16:creationId xmlns:a16="http://schemas.microsoft.com/office/drawing/2014/main" id="{BB437339-7A68-4A16-9BA8-A704414CF650}"/>
              </a:ext>
            </a:extLst>
          </p:cNvPr>
          <p:cNvSpPr>
            <a:spLocks noChangeArrowheads="1"/>
          </p:cNvSpPr>
          <p:nvPr/>
        </p:nvSpPr>
        <p:spPr bwMode="auto">
          <a:xfrm>
            <a:off x="1703388" y="2003425"/>
            <a:ext cx="1614487"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172.16.3.0</a:t>
            </a:r>
          </a:p>
        </p:txBody>
      </p:sp>
      <p:sp>
        <p:nvSpPr>
          <p:cNvPr id="84013" name="Rectangle 45">
            <a:extLst>
              <a:ext uri="{FF2B5EF4-FFF2-40B4-BE49-F238E27FC236}">
                <a16:creationId xmlns:a16="http://schemas.microsoft.com/office/drawing/2014/main" id="{AA7D6D20-4E50-4753-9487-A013CFB5EFCB}"/>
              </a:ext>
            </a:extLst>
          </p:cNvPr>
          <p:cNvSpPr>
            <a:spLocks noChangeArrowheads="1"/>
          </p:cNvSpPr>
          <p:nvPr/>
        </p:nvSpPr>
        <p:spPr bwMode="auto">
          <a:xfrm>
            <a:off x="5022850" y="2078038"/>
            <a:ext cx="17716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172.16.4.0</a:t>
            </a:r>
          </a:p>
        </p:txBody>
      </p:sp>
      <p:sp>
        <p:nvSpPr>
          <p:cNvPr id="84014" name="Rectangle 46">
            <a:extLst>
              <a:ext uri="{FF2B5EF4-FFF2-40B4-BE49-F238E27FC236}">
                <a16:creationId xmlns:a16="http://schemas.microsoft.com/office/drawing/2014/main" id="{F76376DE-7905-4F94-9966-EC886412C2CA}"/>
              </a:ext>
            </a:extLst>
          </p:cNvPr>
          <p:cNvSpPr>
            <a:spLocks noChangeArrowheads="1"/>
          </p:cNvSpPr>
          <p:nvPr/>
        </p:nvSpPr>
        <p:spPr bwMode="auto">
          <a:xfrm>
            <a:off x="5565775" y="2813050"/>
            <a:ext cx="19573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172.16.4.13</a:t>
            </a:r>
          </a:p>
        </p:txBody>
      </p:sp>
      <p:sp>
        <p:nvSpPr>
          <p:cNvPr id="84015" name="Rectangle 47">
            <a:extLst>
              <a:ext uri="{FF2B5EF4-FFF2-40B4-BE49-F238E27FC236}">
                <a16:creationId xmlns:a16="http://schemas.microsoft.com/office/drawing/2014/main" id="{001396F1-E466-4B2B-AF25-23BC086544DC}"/>
              </a:ext>
            </a:extLst>
          </p:cNvPr>
          <p:cNvSpPr>
            <a:spLocks noChangeArrowheads="1"/>
          </p:cNvSpPr>
          <p:nvPr/>
        </p:nvSpPr>
        <p:spPr bwMode="auto">
          <a:xfrm>
            <a:off x="3086100" y="2955925"/>
            <a:ext cx="5857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E0</a:t>
            </a:r>
          </a:p>
        </p:txBody>
      </p:sp>
      <p:sp>
        <p:nvSpPr>
          <p:cNvPr id="84016" name="Rectangle 48">
            <a:extLst>
              <a:ext uri="{FF2B5EF4-FFF2-40B4-BE49-F238E27FC236}">
                <a16:creationId xmlns:a16="http://schemas.microsoft.com/office/drawing/2014/main" id="{D8AB5F7D-E739-4F8C-BCED-89D6B6B87E8E}"/>
              </a:ext>
            </a:extLst>
          </p:cNvPr>
          <p:cNvSpPr>
            <a:spLocks noChangeArrowheads="1"/>
          </p:cNvSpPr>
          <p:nvPr/>
        </p:nvSpPr>
        <p:spPr bwMode="auto">
          <a:xfrm>
            <a:off x="4343400" y="26558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S0</a:t>
            </a:r>
          </a:p>
        </p:txBody>
      </p:sp>
      <p:sp>
        <p:nvSpPr>
          <p:cNvPr id="84017" name="Rectangle 49">
            <a:extLst>
              <a:ext uri="{FF2B5EF4-FFF2-40B4-BE49-F238E27FC236}">
                <a16:creationId xmlns:a16="http://schemas.microsoft.com/office/drawing/2014/main" id="{3D728A1E-5B06-4936-A7E3-A795455432A7}"/>
              </a:ext>
            </a:extLst>
          </p:cNvPr>
          <p:cNvSpPr>
            <a:spLocks noChangeArrowheads="1"/>
          </p:cNvSpPr>
          <p:nvPr/>
        </p:nvSpPr>
        <p:spPr bwMode="auto">
          <a:xfrm>
            <a:off x="4714875" y="29606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E1</a:t>
            </a:r>
          </a:p>
        </p:txBody>
      </p:sp>
      <p:sp>
        <p:nvSpPr>
          <p:cNvPr id="84018" name="Freeform 50">
            <a:extLst>
              <a:ext uri="{FF2B5EF4-FFF2-40B4-BE49-F238E27FC236}">
                <a16:creationId xmlns:a16="http://schemas.microsoft.com/office/drawing/2014/main" id="{D634FADD-19A5-4A61-8578-BD113E2CCB1A}"/>
              </a:ext>
            </a:extLst>
          </p:cNvPr>
          <p:cNvSpPr>
            <a:spLocks/>
          </p:cNvSpPr>
          <p:nvPr/>
        </p:nvSpPr>
        <p:spPr bwMode="auto">
          <a:xfrm>
            <a:off x="4068763" y="2235200"/>
            <a:ext cx="158750" cy="1173163"/>
          </a:xfrm>
          <a:custGeom>
            <a:avLst/>
            <a:gdLst>
              <a:gd name="T0" fmla="*/ 0 w 89"/>
              <a:gd name="T1" fmla="*/ 656 h 657"/>
              <a:gd name="T2" fmla="*/ 0 w 89"/>
              <a:gd name="T3" fmla="*/ 288 h 657"/>
              <a:gd name="T4" fmla="*/ 88 w 89"/>
              <a:gd name="T5" fmla="*/ 328 h 657"/>
              <a:gd name="T6" fmla="*/ 88 w 89"/>
              <a:gd name="T7" fmla="*/ 0 h 657"/>
            </a:gdLst>
            <a:ahLst/>
            <a:cxnLst>
              <a:cxn ang="0">
                <a:pos x="T0" y="T1"/>
              </a:cxn>
              <a:cxn ang="0">
                <a:pos x="T2" y="T3"/>
              </a:cxn>
              <a:cxn ang="0">
                <a:pos x="T4" y="T5"/>
              </a:cxn>
              <a:cxn ang="0">
                <a:pos x="T6" y="T7"/>
              </a:cxn>
            </a:cxnLst>
            <a:rect l="0" t="0" r="r" b="b"/>
            <a:pathLst>
              <a:path w="89" h="657">
                <a:moveTo>
                  <a:pt x="0" y="656"/>
                </a:moveTo>
                <a:lnTo>
                  <a:pt x="0" y="288"/>
                </a:lnTo>
                <a:lnTo>
                  <a:pt x="88" y="328"/>
                </a:lnTo>
                <a:lnTo>
                  <a:pt x="88" y="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84019" name="Line 51">
            <a:extLst>
              <a:ext uri="{FF2B5EF4-FFF2-40B4-BE49-F238E27FC236}">
                <a16:creationId xmlns:a16="http://schemas.microsoft.com/office/drawing/2014/main" id="{13F9829B-770B-41A9-8A91-7B2365997D4A}"/>
              </a:ext>
            </a:extLst>
          </p:cNvPr>
          <p:cNvSpPr>
            <a:spLocks noChangeShapeType="1"/>
          </p:cNvSpPr>
          <p:nvPr/>
        </p:nvSpPr>
        <p:spPr bwMode="auto">
          <a:xfrm>
            <a:off x="5602288" y="3467100"/>
            <a:ext cx="557212"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4020" name="Line 52">
            <a:extLst>
              <a:ext uri="{FF2B5EF4-FFF2-40B4-BE49-F238E27FC236}">
                <a16:creationId xmlns:a16="http://schemas.microsoft.com/office/drawing/2014/main" id="{45F6C9D7-72F3-41C5-8D93-8C5954675D1E}"/>
              </a:ext>
            </a:extLst>
          </p:cNvPr>
          <p:cNvSpPr>
            <a:spLocks noChangeShapeType="1"/>
          </p:cNvSpPr>
          <p:nvPr/>
        </p:nvSpPr>
        <p:spPr bwMode="auto">
          <a:xfrm>
            <a:off x="2373313" y="3538538"/>
            <a:ext cx="40005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4021" name="Line 53">
            <a:extLst>
              <a:ext uri="{FF2B5EF4-FFF2-40B4-BE49-F238E27FC236}">
                <a16:creationId xmlns:a16="http://schemas.microsoft.com/office/drawing/2014/main" id="{FD65C455-4B05-4398-B8E2-DF3E0AF829DC}"/>
              </a:ext>
            </a:extLst>
          </p:cNvPr>
          <p:cNvSpPr>
            <a:spLocks noChangeShapeType="1"/>
          </p:cNvSpPr>
          <p:nvPr/>
        </p:nvSpPr>
        <p:spPr bwMode="auto">
          <a:xfrm>
            <a:off x="2787650" y="3352800"/>
            <a:ext cx="2814638"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4022" name="Line 54">
            <a:extLst>
              <a:ext uri="{FF2B5EF4-FFF2-40B4-BE49-F238E27FC236}">
                <a16:creationId xmlns:a16="http://schemas.microsoft.com/office/drawing/2014/main" id="{392B7C71-11A5-4169-AABD-F1C5EEE99597}"/>
              </a:ext>
            </a:extLst>
          </p:cNvPr>
          <p:cNvSpPr>
            <a:spLocks noChangeShapeType="1"/>
          </p:cNvSpPr>
          <p:nvPr/>
        </p:nvSpPr>
        <p:spPr bwMode="auto">
          <a:xfrm>
            <a:off x="2773363" y="2344738"/>
            <a:ext cx="0" cy="147955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84023" name="Line 55">
            <a:extLst>
              <a:ext uri="{FF2B5EF4-FFF2-40B4-BE49-F238E27FC236}">
                <a16:creationId xmlns:a16="http://schemas.microsoft.com/office/drawing/2014/main" id="{9EAD4D16-5022-4D40-A1D9-A3B4A17E0206}"/>
              </a:ext>
            </a:extLst>
          </p:cNvPr>
          <p:cNvSpPr>
            <a:spLocks noChangeShapeType="1"/>
          </p:cNvSpPr>
          <p:nvPr/>
        </p:nvSpPr>
        <p:spPr bwMode="auto">
          <a:xfrm>
            <a:off x="5602288" y="2438400"/>
            <a:ext cx="0" cy="1300163"/>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84024" name="Picture 56">
            <a:extLst>
              <a:ext uri="{FF2B5EF4-FFF2-40B4-BE49-F238E27FC236}">
                <a16:creationId xmlns:a16="http://schemas.microsoft.com/office/drawing/2014/main" id="{F338BB6A-09D0-49B3-B305-F759CF058CA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538" y="3084513"/>
            <a:ext cx="9286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025" name="Picture 57">
            <a:extLst>
              <a:ext uri="{FF2B5EF4-FFF2-40B4-BE49-F238E27FC236}">
                <a16:creationId xmlns:a16="http://schemas.microsoft.com/office/drawing/2014/main" id="{2356A841-927C-47F0-82CF-E492A682CC1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888" y="3349625"/>
            <a:ext cx="839787"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4026" name="Picture 58">
            <a:extLst>
              <a:ext uri="{FF2B5EF4-FFF2-40B4-BE49-F238E27FC236}">
                <a16:creationId xmlns:a16="http://schemas.microsoft.com/office/drawing/2014/main" id="{C9E39045-4DF2-480F-8E1E-BBA6CE636B4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4388" y="1752600"/>
            <a:ext cx="1800225" cy="847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027" name="Rectangle 59">
            <a:extLst>
              <a:ext uri="{FF2B5EF4-FFF2-40B4-BE49-F238E27FC236}">
                <a16:creationId xmlns:a16="http://schemas.microsoft.com/office/drawing/2014/main" id="{11CB347C-ADF2-428E-84AB-ABBEC4AEB165}"/>
              </a:ext>
            </a:extLst>
          </p:cNvPr>
          <p:cNvSpPr>
            <a:spLocks noChangeArrowheads="1"/>
          </p:cNvSpPr>
          <p:nvPr/>
        </p:nvSpPr>
        <p:spPr bwMode="auto">
          <a:xfrm>
            <a:off x="3403600" y="1908175"/>
            <a:ext cx="17573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Non-</a:t>
            </a:r>
          </a:p>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172.16.0.0</a:t>
            </a:r>
          </a:p>
        </p:txBody>
      </p:sp>
      <p:pic>
        <p:nvPicPr>
          <p:cNvPr id="84028" name="Picture 60">
            <a:extLst>
              <a:ext uri="{FF2B5EF4-FFF2-40B4-BE49-F238E27FC236}">
                <a16:creationId xmlns:a16="http://schemas.microsoft.com/office/drawing/2014/main" id="{E4720D69-4480-46FB-A5B6-C3DC281B12CB}"/>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0600" y="3124200"/>
            <a:ext cx="373063"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029" name="Rectangle 61">
            <a:extLst>
              <a:ext uri="{FF2B5EF4-FFF2-40B4-BE49-F238E27FC236}">
                <a16:creationId xmlns:a16="http://schemas.microsoft.com/office/drawing/2014/main" id="{3F158F3B-C501-49B2-B9D9-A235DD523410}"/>
              </a:ext>
            </a:extLst>
          </p:cNvPr>
          <p:cNvSpPr>
            <a:spLocks noChangeArrowheads="1"/>
          </p:cNvSpPr>
          <p:nvPr/>
        </p:nvSpPr>
        <p:spPr bwMode="auto">
          <a:xfrm>
            <a:off x="666750" y="4006850"/>
            <a:ext cx="7608888" cy="1520825"/>
          </a:xfrm>
          <a:prstGeom prst="rect">
            <a:avLst/>
          </a:prstGeom>
          <a:solidFill>
            <a:schemeClr val="folHlink"/>
          </a:solidFill>
          <a:ln w="12700">
            <a:solidFill>
              <a:srgbClr val="000000"/>
            </a:solidFill>
            <a:miter lim="800000"/>
            <a:headEnd/>
            <a:tailEnd/>
          </a:ln>
          <a:effectLst>
            <a:outerShdw dist="71842" dir="2700000" algn="ctr" rotWithShape="0">
              <a:srgbClr val="000000"/>
            </a:outerShdw>
          </a:effectLst>
        </p:spPr>
        <p:txBody>
          <a:bodyPr wrap="none" lIns="21431" tIns="30362" rIns="21431" bIns="30362"/>
          <a:lstStyle/>
          <a:p>
            <a:endParaRPr lang="zh-CN" altLang="en-US"/>
          </a:p>
        </p:txBody>
      </p:sp>
      <p:sp>
        <p:nvSpPr>
          <p:cNvPr id="84030" name="Rectangle 62">
            <a:extLst>
              <a:ext uri="{FF2B5EF4-FFF2-40B4-BE49-F238E27FC236}">
                <a16:creationId xmlns:a16="http://schemas.microsoft.com/office/drawing/2014/main" id="{2A39E067-A0FD-48C7-9509-73EF2A75D8B9}"/>
              </a:ext>
            </a:extLst>
          </p:cNvPr>
          <p:cNvSpPr>
            <a:spLocks noChangeArrowheads="1"/>
          </p:cNvSpPr>
          <p:nvPr/>
        </p:nvSpPr>
        <p:spPr bwMode="auto">
          <a:xfrm>
            <a:off x="746125" y="4097338"/>
            <a:ext cx="6843713" cy="141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700" b="1">
                <a:solidFill>
                  <a:srgbClr val="000000"/>
                </a:solidFill>
                <a:latin typeface="Helvetica" panose="020B0604020202020204" pitchFamily="34" charset="0"/>
                <a:ea typeface="宋体" panose="02010600030101010101" pitchFamily="2" charset="-122"/>
              </a:rPr>
              <a:t>access-list 101 deny tcp 172.16.4.0  </a:t>
            </a:r>
            <a:r>
              <a:rPr lang="en-US" altLang="zh-CN" sz="1700" b="1">
                <a:solidFill>
                  <a:schemeClr val="tx2"/>
                </a:solidFill>
                <a:latin typeface="Helvetica" panose="020B0604020202020204" pitchFamily="34" charset="0"/>
                <a:ea typeface="宋体" panose="02010600030101010101" pitchFamily="2" charset="-122"/>
              </a:rPr>
              <a:t>0.0.0.255 </a:t>
            </a:r>
            <a:r>
              <a:rPr lang="en-US" altLang="zh-CN" sz="1700" b="1">
                <a:solidFill>
                  <a:srgbClr val="000000"/>
                </a:solidFill>
                <a:latin typeface="Helvetica" panose="020B0604020202020204" pitchFamily="34" charset="0"/>
                <a:ea typeface="宋体" panose="02010600030101010101" pitchFamily="2" charset="-122"/>
              </a:rPr>
              <a:t> any eq 23</a:t>
            </a:r>
          </a:p>
          <a:p>
            <a:pPr>
              <a:lnSpc>
                <a:spcPts val="1575"/>
              </a:lnSpc>
            </a:pPr>
            <a:endParaRPr lang="zh-CN" altLang="en-US" sz="1600" b="1">
              <a:solidFill>
                <a:srgbClr val="000000"/>
              </a:solidFill>
              <a:latin typeface="Helvetica" panose="020B0604020202020204" pitchFamily="34" charset="0"/>
              <a:ea typeface="宋体" panose="02010600030101010101" pitchFamily="2"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01" name="Rectangle 5">
            <a:extLst>
              <a:ext uri="{FF2B5EF4-FFF2-40B4-BE49-F238E27FC236}">
                <a16:creationId xmlns:a16="http://schemas.microsoft.com/office/drawing/2014/main" id="{41615218-BE96-4DD7-A764-F263D6BEAD1D}"/>
              </a:ext>
            </a:extLst>
          </p:cNvPr>
          <p:cNvSpPr>
            <a:spLocks noGrp="1" noChangeArrowheads="1"/>
          </p:cNvSpPr>
          <p:nvPr>
            <p:ph type="body" idx="4294967295"/>
          </p:nvPr>
        </p:nvSpPr>
        <p:spPr>
          <a:xfrm>
            <a:off x="552450" y="5840413"/>
            <a:ext cx="8226425" cy="638175"/>
          </a:xfrm>
          <a:noFill/>
          <a:ln/>
        </p:spPr>
        <p:txBody>
          <a:bodyPr lIns="82153" tIns="41076" rIns="82153" bIns="41076" anchor="ctr" anchorCtr="1"/>
          <a:lstStyle/>
          <a:p>
            <a:pPr lvl="1">
              <a:lnSpc>
                <a:spcPct val="75000"/>
              </a:lnSpc>
            </a:pPr>
            <a:r>
              <a:rPr lang="zh-CN" altLang="en-US" sz="2200">
                <a:ea typeface="宋体" panose="02010600030101010101" pitchFamily="2" charset="-122"/>
              </a:rPr>
              <a:t>拒绝子网</a:t>
            </a:r>
            <a:r>
              <a:rPr lang="en-US" altLang="zh-CN" sz="2200">
                <a:ea typeface="宋体" panose="02010600030101010101" pitchFamily="2" charset="-122"/>
              </a:rPr>
              <a:t> 172.16.4.0 </a:t>
            </a:r>
            <a:r>
              <a:rPr lang="zh-CN" altLang="en-US" sz="2200">
                <a:ea typeface="宋体" panose="02010600030101010101" pitchFamily="2" charset="-122"/>
              </a:rPr>
              <a:t>内的主机使用路由器的</a:t>
            </a:r>
            <a:r>
              <a:rPr lang="en-US" altLang="zh-CN" sz="2200">
                <a:ea typeface="宋体" panose="02010600030101010101" pitchFamily="2" charset="-122"/>
              </a:rPr>
              <a:t> E0 </a:t>
            </a:r>
            <a:r>
              <a:rPr lang="zh-CN" altLang="en-US" sz="2200">
                <a:ea typeface="宋体" panose="02010600030101010101" pitchFamily="2" charset="-122"/>
              </a:rPr>
              <a:t>端口建立</a:t>
            </a:r>
            <a:r>
              <a:rPr lang="en-US" altLang="zh-CN" sz="2200">
                <a:ea typeface="宋体" panose="02010600030101010101" pitchFamily="2" charset="-122"/>
              </a:rPr>
              <a:t>Telnet</a:t>
            </a:r>
            <a:r>
              <a:rPr lang="zh-CN" altLang="en-US" sz="2200">
                <a:ea typeface="宋体" panose="02010600030101010101" pitchFamily="2" charset="-122"/>
              </a:rPr>
              <a:t>会话</a:t>
            </a:r>
            <a:endParaRPr lang="en-US" altLang="zh-CN" sz="2200">
              <a:ea typeface="宋体" panose="02010600030101010101" pitchFamily="2" charset="-122"/>
            </a:endParaRPr>
          </a:p>
          <a:p>
            <a:pPr lvl="1">
              <a:lnSpc>
                <a:spcPct val="75000"/>
              </a:lnSpc>
            </a:pPr>
            <a:r>
              <a:rPr lang="zh-CN" altLang="en-US" sz="2200">
                <a:ea typeface="宋体" panose="02010600030101010101" pitchFamily="2" charset="-122"/>
              </a:rPr>
              <a:t>允许其它数据</a:t>
            </a:r>
            <a:endParaRPr lang="en-US" altLang="zh-CN" sz="2200">
              <a:ea typeface="宋体" panose="02010600030101010101" pitchFamily="2" charset="-122"/>
            </a:endParaRPr>
          </a:p>
        </p:txBody>
      </p:sp>
      <p:sp>
        <p:nvSpPr>
          <p:cNvPr id="362520" name="Rectangle 24">
            <a:extLst>
              <a:ext uri="{FF2B5EF4-FFF2-40B4-BE49-F238E27FC236}">
                <a16:creationId xmlns:a16="http://schemas.microsoft.com/office/drawing/2014/main" id="{B12E4399-63F3-4A94-891C-50C818509BFD}"/>
              </a:ext>
            </a:extLst>
          </p:cNvPr>
          <p:cNvSpPr>
            <a:spLocks noGrp="1" noChangeArrowheads="1"/>
          </p:cNvSpPr>
          <p:nvPr>
            <p:ph type="title"/>
          </p:nvPr>
        </p:nvSpPr>
        <p:spPr/>
        <p:txBody>
          <a:bodyPr/>
          <a:lstStyle/>
          <a:p>
            <a:r>
              <a:rPr lang="zh-CN" altLang="en-US">
                <a:ea typeface="宋体" panose="02010600030101010101" pitchFamily="2" charset="-122"/>
              </a:rPr>
              <a:t>扩展访问列表应用举例 2</a:t>
            </a:r>
            <a:endParaRPr lang="en-US" altLang="zh-CN">
              <a:ea typeface="宋体" panose="02010600030101010101" pitchFamily="2" charset="-122"/>
            </a:endParaRPr>
          </a:p>
        </p:txBody>
      </p:sp>
      <p:sp>
        <p:nvSpPr>
          <p:cNvPr id="362521" name="Rectangle 25">
            <a:extLst>
              <a:ext uri="{FF2B5EF4-FFF2-40B4-BE49-F238E27FC236}">
                <a16:creationId xmlns:a16="http://schemas.microsoft.com/office/drawing/2014/main" id="{2CBDD64A-33B8-4CE2-8941-FA2B4265F240}"/>
              </a:ext>
            </a:extLst>
          </p:cNvPr>
          <p:cNvSpPr>
            <a:spLocks noChangeArrowheads="1"/>
          </p:cNvSpPr>
          <p:nvPr/>
        </p:nvSpPr>
        <p:spPr bwMode="auto">
          <a:xfrm>
            <a:off x="1703388" y="2003425"/>
            <a:ext cx="1614487"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172.16.3.0</a:t>
            </a:r>
          </a:p>
        </p:txBody>
      </p:sp>
      <p:sp>
        <p:nvSpPr>
          <p:cNvPr id="362522" name="Rectangle 26">
            <a:extLst>
              <a:ext uri="{FF2B5EF4-FFF2-40B4-BE49-F238E27FC236}">
                <a16:creationId xmlns:a16="http://schemas.microsoft.com/office/drawing/2014/main" id="{213D7A11-A3BD-419A-A788-8B60D92C7B2D}"/>
              </a:ext>
            </a:extLst>
          </p:cNvPr>
          <p:cNvSpPr>
            <a:spLocks noChangeArrowheads="1"/>
          </p:cNvSpPr>
          <p:nvPr/>
        </p:nvSpPr>
        <p:spPr bwMode="auto">
          <a:xfrm>
            <a:off x="5022850" y="2078038"/>
            <a:ext cx="17716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chemeClr val="accent2"/>
                </a:solidFill>
                <a:latin typeface="Helvetica" panose="020B0604020202020204" pitchFamily="34" charset="0"/>
                <a:ea typeface="宋体" panose="02010600030101010101" pitchFamily="2" charset="-122"/>
              </a:rPr>
              <a:t>172.16.4.0</a:t>
            </a:r>
          </a:p>
        </p:txBody>
      </p:sp>
      <p:sp>
        <p:nvSpPr>
          <p:cNvPr id="362523" name="Rectangle 27">
            <a:extLst>
              <a:ext uri="{FF2B5EF4-FFF2-40B4-BE49-F238E27FC236}">
                <a16:creationId xmlns:a16="http://schemas.microsoft.com/office/drawing/2014/main" id="{079FD323-A4C8-4473-923A-8648F7253509}"/>
              </a:ext>
            </a:extLst>
          </p:cNvPr>
          <p:cNvSpPr>
            <a:spLocks noChangeArrowheads="1"/>
          </p:cNvSpPr>
          <p:nvPr/>
        </p:nvSpPr>
        <p:spPr bwMode="auto">
          <a:xfrm>
            <a:off x="5565775" y="2813050"/>
            <a:ext cx="19573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172.16.4.13</a:t>
            </a:r>
          </a:p>
        </p:txBody>
      </p:sp>
      <p:sp>
        <p:nvSpPr>
          <p:cNvPr id="362524" name="Rectangle 28">
            <a:extLst>
              <a:ext uri="{FF2B5EF4-FFF2-40B4-BE49-F238E27FC236}">
                <a16:creationId xmlns:a16="http://schemas.microsoft.com/office/drawing/2014/main" id="{F5912353-6EB0-4BF2-97F6-4BE6FFF34213}"/>
              </a:ext>
            </a:extLst>
          </p:cNvPr>
          <p:cNvSpPr>
            <a:spLocks noChangeArrowheads="1"/>
          </p:cNvSpPr>
          <p:nvPr/>
        </p:nvSpPr>
        <p:spPr bwMode="auto">
          <a:xfrm>
            <a:off x="3086100" y="2955925"/>
            <a:ext cx="5857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E0</a:t>
            </a:r>
          </a:p>
        </p:txBody>
      </p:sp>
      <p:sp>
        <p:nvSpPr>
          <p:cNvPr id="362525" name="Rectangle 29">
            <a:extLst>
              <a:ext uri="{FF2B5EF4-FFF2-40B4-BE49-F238E27FC236}">
                <a16:creationId xmlns:a16="http://schemas.microsoft.com/office/drawing/2014/main" id="{253F699C-0A02-4E27-888C-5957A5B3B3CC}"/>
              </a:ext>
            </a:extLst>
          </p:cNvPr>
          <p:cNvSpPr>
            <a:spLocks noChangeArrowheads="1"/>
          </p:cNvSpPr>
          <p:nvPr/>
        </p:nvSpPr>
        <p:spPr bwMode="auto">
          <a:xfrm>
            <a:off x="4343400" y="26558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S0</a:t>
            </a:r>
          </a:p>
        </p:txBody>
      </p:sp>
      <p:sp>
        <p:nvSpPr>
          <p:cNvPr id="362526" name="Rectangle 30">
            <a:extLst>
              <a:ext uri="{FF2B5EF4-FFF2-40B4-BE49-F238E27FC236}">
                <a16:creationId xmlns:a16="http://schemas.microsoft.com/office/drawing/2014/main" id="{516A98A7-C0AA-4985-BF3C-D02BDD4D7C0F}"/>
              </a:ext>
            </a:extLst>
          </p:cNvPr>
          <p:cNvSpPr>
            <a:spLocks noChangeArrowheads="1"/>
          </p:cNvSpPr>
          <p:nvPr/>
        </p:nvSpPr>
        <p:spPr bwMode="auto">
          <a:xfrm>
            <a:off x="4714875" y="29606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E1</a:t>
            </a:r>
          </a:p>
        </p:txBody>
      </p:sp>
      <p:sp>
        <p:nvSpPr>
          <p:cNvPr id="362527" name="Freeform 31">
            <a:extLst>
              <a:ext uri="{FF2B5EF4-FFF2-40B4-BE49-F238E27FC236}">
                <a16:creationId xmlns:a16="http://schemas.microsoft.com/office/drawing/2014/main" id="{796BA490-E670-467C-AF0E-62872AFA67CA}"/>
              </a:ext>
            </a:extLst>
          </p:cNvPr>
          <p:cNvSpPr>
            <a:spLocks/>
          </p:cNvSpPr>
          <p:nvPr/>
        </p:nvSpPr>
        <p:spPr bwMode="auto">
          <a:xfrm>
            <a:off x="4068763" y="2235200"/>
            <a:ext cx="158750" cy="1173163"/>
          </a:xfrm>
          <a:custGeom>
            <a:avLst/>
            <a:gdLst>
              <a:gd name="T0" fmla="*/ 0 w 89"/>
              <a:gd name="T1" fmla="*/ 656 h 657"/>
              <a:gd name="T2" fmla="*/ 0 w 89"/>
              <a:gd name="T3" fmla="*/ 288 h 657"/>
              <a:gd name="T4" fmla="*/ 88 w 89"/>
              <a:gd name="T5" fmla="*/ 328 h 657"/>
              <a:gd name="T6" fmla="*/ 88 w 89"/>
              <a:gd name="T7" fmla="*/ 0 h 657"/>
            </a:gdLst>
            <a:ahLst/>
            <a:cxnLst>
              <a:cxn ang="0">
                <a:pos x="T0" y="T1"/>
              </a:cxn>
              <a:cxn ang="0">
                <a:pos x="T2" y="T3"/>
              </a:cxn>
              <a:cxn ang="0">
                <a:pos x="T4" y="T5"/>
              </a:cxn>
              <a:cxn ang="0">
                <a:pos x="T6" y="T7"/>
              </a:cxn>
            </a:cxnLst>
            <a:rect l="0" t="0" r="r" b="b"/>
            <a:pathLst>
              <a:path w="89" h="657">
                <a:moveTo>
                  <a:pt x="0" y="656"/>
                </a:moveTo>
                <a:lnTo>
                  <a:pt x="0" y="288"/>
                </a:lnTo>
                <a:lnTo>
                  <a:pt x="88" y="328"/>
                </a:lnTo>
                <a:lnTo>
                  <a:pt x="88" y="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62528" name="Line 32">
            <a:extLst>
              <a:ext uri="{FF2B5EF4-FFF2-40B4-BE49-F238E27FC236}">
                <a16:creationId xmlns:a16="http://schemas.microsoft.com/office/drawing/2014/main" id="{043183E9-E758-4F0A-B9E2-C0AF8209555A}"/>
              </a:ext>
            </a:extLst>
          </p:cNvPr>
          <p:cNvSpPr>
            <a:spLocks noChangeShapeType="1"/>
          </p:cNvSpPr>
          <p:nvPr/>
        </p:nvSpPr>
        <p:spPr bwMode="auto">
          <a:xfrm>
            <a:off x="5602288" y="3467100"/>
            <a:ext cx="557212"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2529" name="Line 33">
            <a:extLst>
              <a:ext uri="{FF2B5EF4-FFF2-40B4-BE49-F238E27FC236}">
                <a16:creationId xmlns:a16="http://schemas.microsoft.com/office/drawing/2014/main" id="{1963DC13-2086-4D64-B897-B7FDA84D4DBF}"/>
              </a:ext>
            </a:extLst>
          </p:cNvPr>
          <p:cNvSpPr>
            <a:spLocks noChangeShapeType="1"/>
          </p:cNvSpPr>
          <p:nvPr/>
        </p:nvSpPr>
        <p:spPr bwMode="auto">
          <a:xfrm>
            <a:off x="2373313" y="3538538"/>
            <a:ext cx="40005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2530" name="Line 34">
            <a:extLst>
              <a:ext uri="{FF2B5EF4-FFF2-40B4-BE49-F238E27FC236}">
                <a16:creationId xmlns:a16="http://schemas.microsoft.com/office/drawing/2014/main" id="{56E7AC16-35B5-4B3E-9458-FDE0CE88BA62}"/>
              </a:ext>
            </a:extLst>
          </p:cNvPr>
          <p:cNvSpPr>
            <a:spLocks noChangeShapeType="1"/>
          </p:cNvSpPr>
          <p:nvPr/>
        </p:nvSpPr>
        <p:spPr bwMode="auto">
          <a:xfrm>
            <a:off x="2787650" y="3352800"/>
            <a:ext cx="2814638"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2531" name="Line 35">
            <a:extLst>
              <a:ext uri="{FF2B5EF4-FFF2-40B4-BE49-F238E27FC236}">
                <a16:creationId xmlns:a16="http://schemas.microsoft.com/office/drawing/2014/main" id="{D2EF88AE-5FA7-4D7E-8461-D5AFB1AE1399}"/>
              </a:ext>
            </a:extLst>
          </p:cNvPr>
          <p:cNvSpPr>
            <a:spLocks noChangeShapeType="1"/>
          </p:cNvSpPr>
          <p:nvPr/>
        </p:nvSpPr>
        <p:spPr bwMode="auto">
          <a:xfrm>
            <a:off x="2773363" y="2344738"/>
            <a:ext cx="0" cy="147955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2532" name="Line 36">
            <a:extLst>
              <a:ext uri="{FF2B5EF4-FFF2-40B4-BE49-F238E27FC236}">
                <a16:creationId xmlns:a16="http://schemas.microsoft.com/office/drawing/2014/main" id="{B0AE3CFA-0538-420D-B6C0-9A9D9CDF6984}"/>
              </a:ext>
            </a:extLst>
          </p:cNvPr>
          <p:cNvSpPr>
            <a:spLocks noChangeShapeType="1"/>
          </p:cNvSpPr>
          <p:nvPr/>
        </p:nvSpPr>
        <p:spPr bwMode="auto">
          <a:xfrm>
            <a:off x="5602288" y="2438400"/>
            <a:ext cx="0" cy="1300163"/>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362533" name="Picture 37">
            <a:extLst>
              <a:ext uri="{FF2B5EF4-FFF2-40B4-BE49-F238E27FC236}">
                <a16:creationId xmlns:a16="http://schemas.microsoft.com/office/drawing/2014/main" id="{990FEF14-00A4-4D81-A24A-15F950F340E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538" y="3084513"/>
            <a:ext cx="9286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4" name="Picture 38">
            <a:extLst>
              <a:ext uri="{FF2B5EF4-FFF2-40B4-BE49-F238E27FC236}">
                <a16:creationId xmlns:a16="http://schemas.microsoft.com/office/drawing/2014/main" id="{547B2431-370C-48B9-823B-111017D57C1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888" y="3349625"/>
            <a:ext cx="839787"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2535" name="Picture 39">
            <a:extLst>
              <a:ext uri="{FF2B5EF4-FFF2-40B4-BE49-F238E27FC236}">
                <a16:creationId xmlns:a16="http://schemas.microsoft.com/office/drawing/2014/main" id="{5778CAE6-45CD-49C6-B289-AED1E54DF98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4388" y="1752600"/>
            <a:ext cx="1800225" cy="847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2536" name="Rectangle 40">
            <a:extLst>
              <a:ext uri="{FF2B5EF4-FFF2-40B4-BE49-F238E27FC236}">
                <a16:creationId xmlns:a16="http://schemas.microsoft.com/office/drawing/2014/main" id="{2C3ECE8A-7BB1-444B-A669-891EF827B5E7}"/>
              </a:ext>
            </a:extLst>
          </p:cNvPr>
          <p:cNvSpPr>
            <a:spLocks noChangeArrowheads="1"/>
          </p:cNvSpPr>
          <p:nvPr/>
        </p:nvSpPr>
        <p:spPr bwMode="auto">
          <a:xfrm>
            <a:off x="3403600" y="1908175"/>
            <a:ext cx="17573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Non-</a:t>
            </a:r>
          </a:p>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172.16.0.0</a:t>
            </a:r>
          </a:p>
        </p:txBody>
      </p:sp>
      <p:pic>
        <p:nvPicPr>
          <p:cNvPr id="362537" name="Picture 41">
            <a:extLst>
              <a:ext uri="{FF2B5EF4-FFF2-40B4-BE49-F238E27FC236}">
                <a16:creationId xmlns:a16="http://schemas.microsoft.com/office/drawing/2014/main" id="{FA6E6966-5A44-429C-AE36-9267BEC6738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0600" y="3124200"/>
            <a:ext cx="373063"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2538" name="Rectangle 42">
            <a:extLst>
              <a:ext uri="{FF2B5EF4-FFF2-40B4-BE49-F238E27FC236}">
                <a16:creationId xmlns:a16="http://schemas.microsoft.com/office/drawing/2014/main" id="{DE4F4B85-63C9-460B-A311-9F8D08D3F037}"/>
              </a:ext>
            </a:extLst>
          </p:cNvPr>
          <p:cNvSpPr>
            <a:spLocks noChangeArrowheads="1"/>
          </p:cNvSpPr>
          <p:nvPr/>
        </p:nvSpPr>
        <p:spPr bwMode="auto">
          <a:xfrm>
            <a:off x="666750" y="4006850"/>
            <a:ext cx="7608888" cy="1520825"/>
          </a:xfrm>
          <a:prstGeom prst="rect">
            <a:avLst/>
          </a:prstGeom>
          <a:solidFill>
            <a:schemeClr val="folHlink"/>
          </a:solidFill>
          <a:ln w="12700">
            <a:solidFill>
              <a:srgbClr val="000000"/>
            </a:solidFill>
            <a:miter lim="800000"/>
            <a:headEnd/>
            <a:tailEnd/>
          </a:ln>
          <a:effectLst>
            <a:outerShdw dist="71842" dir="2700000" algn="ctr" rotWithShape="0">
              <a:srgbClr val="000000"/>
            </a:outerShdw>
          </a:effectLst>
        </p:spPr>
        <p:txBody>
          <a:bodyPr wrap="none" lIns="21431" tIns="30362" rIns="21431" bIns="30362"/>
          <a:lstStyle/>
          <a:p>
            <a:endParaRPr lang="zh-CN" altLang="en-US"/>
          </a:p>
        </p:txBody>
      </p:sp>
      <p:sp>
        <p:nvSpPr>
          <p:cNvPr id="362539" name="Rectangle 43">
            <a:extLst>
              <a:ext uri="{FF2B5EF4-FFF2-40B4-BE49-F238E27FC236}">
                <a16:creationId xmlns:a16="http://schemas.microsoft.com/office/drawing/2014/main" id="{ED99A932-D262-47F9-8B9F-297AF823B49D}"/>
              </a:ext>
            </a:extLst>
          </p:cNvPr>
          <p:cNvSpPr>
            <a:spLocks noChangeArrowheads="1"/>
          </p:cNvSpPr>
          <p:nvPr/>
        </p:nvSpPr>
        <p:spPr bwMode="auto">
          <a:xfrm>
            <a:off x="746125" y="4097338"/>
            <a:ext cx="6843713" cy="141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700" b="1">
                <a:solidFill>
                  <a:srgbClr val="000000"/>
                </a:solidFill>
                <a:latin typeface="Helvetica" panose="020B0604020202020204" pitchFamily="34" charset="0"/>
                <a:ea typeface="宋体" panose="02010600030101010101" pitchFamily="2" charset="-122"/>
              </a:rPr>
              <a:t>access-list 101 deny tcp 172.16.4.0  </a:t>
            </a:r>
            <a:r>
              <a:rPr lang="en-US" altLang="zh-CN" sz="1700" b="1">
                <a:solidFill>
                  <a:schemeClr val="tx2"/>
                </a:solidFill>
                <a:latin typeface="Helvetica" panose="020B0604020202020204" pitchFamily="34" charset="0"/>
                <a:ea typeface="宋体" panose="02010600030101010101" pitchFamily="2" charset="-122"/>
              </a:rPr>
              <a:t>0.0.0.255 </a:t>
            </a:r>
            <a:r>
              <a:rPr lang="en-US" altLang="zh-CN" sz="1700" b="1">
                <a:solidFill>
                  <a:srgbClr val="000000"/>
                </a:solidFill>
                <a:latin typeface="Helvetica" panose="020B0604020202020204" pitchFamily="34" charset="0"/>
                <a:ea typeface="宋体" panose="02010600030101010101" pitchFamily="2" charset="-122"/>
              </a:rPr>
              <a:t> any eq 23</a:t>
            </a:r>
          </a:p>
          <a:p>
            <a:pPr>
              <a:lnSpc>
                <a:spcPts val="1575"/>
              </a:lnSpc>
            </a:pPr>
            <a:r>
              <a:rPr lang="en-US" altLang="zh-CN" sz="1700" b="1">
                <a:solidFill>
                  <a:srgbClr val="000000"/>
                </a:solidFill>
                <a:latin typeface="Helvetica" panose="020B0604020202020204" pitchFamily="34" charset="0"/>
                <a:ea typeface="宋体" panose="02010600030101010101" pitchFamily="2" charset="-122"/>
              </a:rPr>
              <a:t>access-list 101 permit ip any any</a:t>
            </a:r>
          </a:p>
          <a:p>
            <a:pPr>
              <a:lnSpc>
                <a:spcPts val="1575"/>
              </a:lnSpc>
            </a:pPr>
            <a:r>
              <a:rPr lang="en-US" altLang="zh-CN" sz="1700" b="1">
                <a:solidFill>
                  <a:srgbClr val="4D00FF"/>
                </a:solidFill>
                <a:latin typeface="Helvetica" panose="020B0604020202020204" pitchFamily="34" charset="0"/>
                <a:ea typeface="宋体" panose="02010600030101010101" pitchFamily="2" charset="-122"/>
              </a:rPr>
              <a:t>(implicit deny all)</a:t>
            </a:r>
          </a:p>
          <a:p>
            <a:pPr>
              <a:lnSpc>
                <a:spcPts val="1575"/>
              </a:lnSpc>
            </a:pPr>
            <a:endParaRPr lang="en-US" altLang="zh-CN" sz="1700" b="1">
              <a:solidFill>
                <a:srgbClr val="000000"/>
              </a:solidFill>
              <a:latin typeface="Helvetica" panose="020B0604020202020204" pitchFamily="34" charset="0"/>
              <a:ea typeface="宋体" panose="02010600030101010101" pitchFamily="2" charset="-122"/>
            </a:endParaRPr>
          </a:p>
          <a:p>
            <a:pPr>
              <a:lnSpc>
                <a:spcPts val="1575"/>
              </a:lnSpc>
            </a:pPr>
            <a:endParaRPr lang="zh-CN" altLang="en-US" sz="1600" b="1">
              <a:solidFill>
                <a:srgbClr val="000000"/>
              </a:solidFill>
              <a:latin typeface="Helvetica" panose="020B0604020202020204" pitchFamily="34" charset="0"/>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430" name="Freeform 38">
            <a:extLst>
              <a:ext uri="{FF2B5EF4-FFF2-40B4-BE49-F238E27FC236}">
                <a16:creationId xmlns:a16="http://schemas.microsoft.com/office/drawing/2014/main" id="{DF7885E4-76F2-4C67-A8F0-147BCDD5253F}"/>
              </a:ext>
            </a:extLst>
          </p:cNvPr>
          <p:cNvSpPr>
            <a:spLocks/>
          </p:cNvSpPr>
          <p:nvPr/>
        </p:nvSpPr>
        <p:spPr bwMode="auto">
          <a:xfrm rot="5400000" flipH="1">
            <a:off x="2642395" y="1459706"/>
            <a:ext cx="138112" cy="1387475"/>
          </a:xfrm>
          <a:custGeom>
            <a:avLst/>
            <a:gdLst>
              <a:gd name="T0" fmla="*/ 2 w 105"/>
              <a:gd name="T1" fmla="*/ 720 h 720"/>
              <a:gd name="T2" fmla="*/ 0 w 105"/>
              <a:gd name="T3" fmla="*/ 314 h 720"/>
              <a:gd name="T4" fmla="*/ 105 w 105"/>
              <a:gd name="T5" fmla="*/ 413 h 720"/>
              <a:gd name="T6" fmla="*/ 105 w 105"/>
              <a:gd name="T7" fmla="*/ 0 h 720"/>
            </a:gdLst>
            <a:ahLst/>
            <a:cxnLst>
              <a:cxn ang="0">
                <a:pos x="T0" y="T1"/>
              </a:cxn>
              <a:cxn ang="0">
                <a:pos x="T2" y="T3"/>
              </a:cxn>
              <a:cxn ang="0">
                <a:pos x="T4" y="T5"/>
              </a:cxn>
              <a:cxn ang="0">
                <a:pos x="T6" y="T7"/>
              </a:cxn>
            </a:cxnLst>
            <a:rect l="0" t="0" r="r" b="b"/>
            <a:pathLst>
              <a:path w="105" h="720">
                <a:moveTo>
                  <a:pt x="2" y="720"/>
                </a:moveTo>
                <a:lnTo>
                  <a:pt x="0" y="314"/>
                </a:lnTo>
                <a:lnTo>
                  <a:pt x="105" y="413"/>
                </a:lnTo>
                <a:lnTo>
                  <a:pt x="105" y="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15431" name="Rectangle 39">
            <a:extLst>
              <a:ext uri="{FF2B5EF4-FFF2-40B4-BE49-F238E27FC236}">
                <a16:creationId xmlns:a16="http://schemas.microsoft.com/office/drawing/2014/main" id="{1A42ED6B-B4B4-4162-B5DC-504247F64A6F}"/>
              </a:ext>
            </a:extLst>
          </p:cNvPr>
          <p:cNvSpPr>
            <a:spLocks noChangeArrowheads="1"/>
          </p:cNvSpPr>
          <p:nvPr/>
        </p:nvSpPr>
        <p:spPr bwMode="auto">
          <a:xfrm>
            <a:off x="1100138" y="2428875"/>
            <a:ext cx="9144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575"/>
              </a:lnSpc>
              <a:spcAft>
                <a:spcPts val="900"/>
              </a:spcAft>
            </a:pPr>
            <a:r>
              <a:rPr lang="en-US" altLang="zh-CN" sz="1600" b="1">
                <a:solidFill>
                  <a:srgbClr val="000000"/>
                </a:solidFill>
                <a:latin typeface="Helvetica" panose="020B0604020202020204" pitchFamily="34" charset="0"/>
                <a:ea typeface="宋体" panose="02010600030101010101" pitchFamily="2" charset="-122"/>
              </a:rPr>
              <a:t>Queue</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List</a:t>
            </a:r>
          </a:p>
        </p:txBody>
      </p:sp>
      <p:sp>
        <p:nvSpPr>
          <p:cNvPr id="315432" name="Rectangle 40">
            <a:extLst>
              <a:ext uri="{FF2B5EF4-FFF2-40B4-BE49-F238E27FC236}">
                <a16:creationId xmlns:a16="http://schemas.microsoft.com/office/drawing/2014/main" id="{5BF7ABC6-13AB-4C7E-9E6D-9D9EEE5DE06F}"/>
              </a:ext>
            </a:extLst>
          </p:cNvPr>
          <p:cNvSpPr>
            <a:spLocks noChangeArrowheads="1"/>
          </p:cNvSpPr>
          <p:nvPr/>
        </p:nvSpPr>
        <p:spPr bwMode="auto">
          <a:xfrm>
            <a:off x="831850" y="1604963"/>
            <a:ext cx="35877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nchorCtr="1">
            <a:spAutoFit/>
          </a:bodyPr>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000"/>
              </a:lnSpc>
            </a:pPr>
            <a:r>
              <a:rPr lang="zh-CN" altLang="en-US" sz="2000" b="1">
                <a:solidFill>
                  <a:srgbClr val="000000"/>
                </a:solidFill>
                <a:latin typeface="Helvetica" panose="020B0604020202020204" pitchFamily="34" charset="0"/>
                <a:ea typeface="宋体" panose="02010600030101010101" pitchFamily="2" charset="-122"/>
              </a:rPr>
              <a:t>优先级判断</a:t>
            </a:r>
          </a:p>
        </p:txBody>
      </p:sp>
      <p:pic>
        <p:nvPicPr>
          <p:cNvPr id="315433" name="Picture 41">
            <a:extLst>
              <a:ext uri="{FF2B5EF4-FFF2-40B4-BE49-F238E27FC236}">
                <a16:creationId xmlns:a16="http://schemas.microsoft.com/office/drawing/2014/main" id="{95D4C20B-A1AC-4ECE-B0D1-11081952AB6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1917700"/>
            <a:ext cx="82867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15434" name="Picture 42">
            <a:extLst>
              <a:ext uri="{FF2B5EF4-FFF2-40B4-BE49-F238E27FC236}">
                <a16:creationId xmlns:a16="http://schemas.microsoft.com/office/drawing/2014/main" id="{DF1ADA5C-B5E9-42FE-8988-FD1EAD5AA5C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917700"/>
            <a:ext cx="82867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15435" name="Group 43">
            <a:extLst>
              <a:ext uri="{FF2B5EF4-FFF2-40B4-BE49-F238E27FC236}">
                <a16:creationId xmlns:a16="http://schemas.microsoft.com/office/drawing/2014/main" id="{09064980-E362-45F7-94BC-B7CCD2D58FC2}"/>
              </a:ext>
            </a:extLst>
          </p:cNvPr>
          <p:cNvGrpSpPr>
            <a:grpSpLocks/>
          </p:cNvGrpSpPr>
          <p:nvPr/>
        </p:nvGrpSpPr>
        <p:grpSpPr bwMode="auto">
          <a:xfrm>
            <a:off x="1936750" y="2301875"/>
            <a:ext cx="414338" cy="425450"/>
            <a:chOff x="1084" y="1289"/>
            <a:chExt cx="232" cy="238"/>
          </a:xfrm>
        </p:grpSpPr>
        <p:sp>
          <p:nvSpPr>
            <p:cNvPr id="315436" name="Rectangle 44">
              <a:extLst>
                <a:ext uri="{FF2B5EF4-FFF2-40B4-BE49-F238E27FC236}">
                  <a16:creationId xmlns:a16="http://schemas.microsoft.com/office/drawing/2014/main" id="{B41386DF-ECCB-4666-AD7A-1078D035C24D}"/>
                </a:ext>
              </a:extLst>
            </p:cNvPr>
            <p:cNvSpPr>
              <a:spLocks noChangeArrowheads="1"/>
            </p:cNvSpPr>
            <p:nvPr/>
          </p:nvSpPr>
          <p:spPr bwMode="auto">
            <a:xfrm>
              <a:off x="1084" y="1338"/>
              <a:ext cx="232" cy="42"/>
            </a:xfrm>
            <a:prstGeom prst="rect">
              <a:avLst/>
            </a:prstGeom>
            <a:solidFill>
              <a:srgbClr val="FFFFFF"/>
            </a:solidFill>
            <a:ln w="12700">
              <a:solidFill>
                <a:srgbClr val="242F3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15437" name="Rectangle 45">
              <a:extLst>
                <a:ext uri="{FF2B5EF4-FFF2-40B4-BE49-F238E27FC236}">
                  <a16:creationId xmlns:a16="http://schemas.microsoft.com/office/drawing/2014/main" id="{604CABF6-D10B-4726-997C-A6EF288F2DE1}"/>
                </a:ext>
              </a:extLst>
            </p:cNvPr>
            <p:cNvSpPr>
              <a:spLocks noChangeArrowheads="1"/>
            </p:cNvSpPr>
            <p:nvPr/>
          </p:nvSpPr>
          <p:spPr bwMode="auto">
            <a:xfrm>
              <a:off x="1084" y="1486"/>
              <a:ext cx="232" cy="41"/>
            </a:xfrm>
            <a:prstGeom prst="rect">
              <a:avLst/>
            </a:prstGeom>
            <a:solidFill>
              <a:srgbClr val="FFFFFF"/>
            </a:solidFill>
            <a:ln w="12700">
              <a:solidFill>
                <a:srgbClr val="242F3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15438" name="Rectangle 46">
              <a:extLst>
                <a:ext uri="{FF2B5EF4-FFF2-40B4-BE49-F238E27FC236}">
                  <a16:creationId xmlns:a16="http://schemas.microsoft.com/office/drawing/2014/main" id="{607C400D-CFFF-4636-80EF-6251035DA89D}"/>
                </a:ext>
              </a:extLst>
            </p:cNvPr>
            <p:cNvSpPr>
              <a:spLocks noChangeArrowheads="1"/>
            </p:cNvSpPr>
            <p:nvPr/>
          </p:nvSpPr>
          <p:spPr bwMode="auto">
            <a:xfrm>
              <a:off x="1084" y="1436"/>
              <a:ext cx="232" cy="42"/>
            </a:xfrm>
            <a:prstGeom prst="rect">
              <a:avLst/>
            </a:prstGeom>
            <a:solidFill>
              <a:srgbClr val="FFFFFF"/>
            </a:solidFill>
            <a:ln w="12700">
              <a:solidFill>
                <a:srgbClr val="242F3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15439" name="Rectangle 47">
              <a:extLst>
                <a:ext uri="{FF2B5EF4-FFF2-40B4-BE49-F238E27FC236}">
                  <a16:creationId xmlns:a16="http://schemas.microsoft.com/office/drawing/2014/main" id="{982CA256-1FD4-4B63-8AB9-1E998CDF3137}"/>
                </a:ext>
              </a:extLst>
            </p:cNvPr>
            <p:cNvSpPr>
              <a:spLocks noChangeArrowheads="1"/>
            </p:cNvSpPr>
            <p:nvPr/>
          </p:nvSpPr>
          <p:spPr bwMode="auto">
            <a:xfrm>
              <a:off x="1084" y="1388"/>
              <a:ext cx="232" cy="40"/>
            </a:xfrm>
            <a:prstGeom prst="rect">
              <a:avLst/>
            </a:prstGeom>
            <a:solidFill>
              <a:srgbClr val="FFFFFF"/>
            </a:solidFill>
            <a:ln w="12700">
              <a:solidFill>
                <a:srgbClr val="242F3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15440" name="Rectangle 48">
              <a:extLst>
                <a:ext uri="{FF2B5EF4-FFF2-40B4-BE49-F238E27FC236}">
                  <a16:creationId xmlns:a16="http://schemas.microsoft.com/office/drawing/2014/main" id="{2D2C116B-238F-4ADC-B15D-2362D20DF33C}"/>
                </a:ext>
              </a:extLst>
            </p:cNvPr>
            <p:cNvSpPr>
              <a:spLocks noChangeArrowheads="1"/>
            </p:cNvSpPr>
            <p:nvPr/>
          </p:nvSpPr>
          <p:spPr bwMode="auto">
            <a:xfrm>
              <a:off x="1084" y="1289"/>
              <a:ext cx="232" cy="41"/>
            </a:xfrm>
            <a:prstGeom prst="rect">
              <a:avLst/>
            </a:prstGeom>
            <a:solidFill>
              <a:srgbClr val="FFFFFF"/>
            </a:solidFill>
            <a:ln w="12700">
              <a:solidFill>
                <a:srgbClr val="242F3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sp>
        <p:nvSpPr>
          <p:cNvPr id="315429" name="Rectangle 37">
            <a:extLst>
              <a:ext uri="{FF2B5EF4-FFF2-40B4-BE49-F238E27FC236}">
                <a16:creationId xmlns:a16="http://schemas.microsoft.com/office/drawing/2014/main" id="{2F228EE1-022E-467B-A8A0-BFB72E00A18E}"/>
              </a:ext>
            </a:extLst>
          </p:cNvPr>
          <p:cNvSpPr>
            <a:spLocks noGrp="1" noChangeArrowheads="1"/>
          </p:cNvSpPr>
          <p:nvPr>
            <p:ph type="title"/>
          </p:nvPr>
        </p:nvSpPr>
        <p:spPr>
          <a:xfrm>
            <a:off x="690563" y="236538"/>
            <a:ext cx="7699375" cy="1143000"/>
          </a:xfrm>
        </p:spPr>
        <p:txBody>
          <a:bodyPr/>
          <a:lstStyle/>
          <a:p>
            <a:r>
              <a:rPr lang="zh-CN" altLang="en-US">
                <a:ea typeface="宋体" panose="02010600030101010101" pitchFamily="2" charset="-122"/>
              </a:rPr>
              <a:t>访问列表的其它应用</a:t>
            </a:r>
            <a:endParaRPr lang="en-US" altLang="zh-CN">
              <a:ea typeface="宋体" panose="02010600030101010101" pitchFamily="2" charset="-122"/>
            </a:endParaRPr>
          </a:p>
        </p:txBody>
      </p:sp>
      <p:sp>
        <p:nvSpPr>
          <p:cNvPr id="315406" name="Rectangle 14">
            <a:extLst>
              <a:ext uri="{FF2B5EF4-FFF2-40B4-BE49-F238E27FC236}">
                <a16:creationId xmlns:a16="http://schemas.microsoft.com/office/drawing/2014/main" id="{FA6E0A18-14D2-4045-9F12-A0C728D2ABC8}"/>
              </a:ext>
            </a:extLst>
          </p:cNvPr>
          <p:cNvSpPr>
            <a:spLocks noChangeArrowheads="1"/>
          </p:cNvSpPr>
          <p:nvPr/>
        </p:nvSpPr>
        <p:spPr bwMode="auto">
          <a:xfrm>
            <a:off x="3357563" y="2871788"/>
            <a:ext cx="3328987"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just">
              <a:lnSpc>
                <a:spcPts val="2025"/>
              </a:lnSpc>
              <a:spcAft>
                <a:spcPts val="900"/>
              </a:spcAft>
            </a:pPr>
            <a:r>
              <a:rPr lang="zh-CN" altLang="en-US" sz="2000" b="1">
                <a:solidFill>
                  <a:srgbClr val="000000"/>
                </a:solidFill>
                <a:latin typeface="Helvetica" panose="020B0604020202020204" pitchFamily="34" charset="0"/>
                <a:ea typeface="宋体" panose="02010600030101010101" pitchFamily="2" charset="-122"/>
              </a:rPr>
              <a:t>按需拨号</a:t>
            </a:r>
          </a:p>
        </p:txBody>
      </p:sp>
      <p:sp>
        <p:nvSpPr>
          <p:cNvPr id="315441" name="Freeform 49">
            <a:extLst>
              <a:ext uri="{FF2B5EF4-FFF2-40B4-BE49-F238E27FC236}">
                <a16:creationId xmlns:a16="http://schemas.microsoft.com/office/drawing/2014/main" id="{D1FC1CCD-ACF5-4182-AA1B-8E7E5D071B3D}"/>
              </a:ext>
            </a:extLst>
          </p:cNvPr>
          <p:cNvSpPr>
            <a:spLocks/>
          </p:cNvSpPr>
          <p:nvPr/>
        </p:nvSpPr>
        <p:spPr bwMode="auto">
          <a:xfrm rot="5400000" flipH="1">
            <a:off x="5853907" y="2793206"/>
            <a:ext cx="138112" cy="1387475"/>
          </a:xfrm>
          <a:custGeom>
            <a:avLst/>
            <a:gdLst>
              <a:gd name="T0" fmla="*/ 2 w 105"/>
              <a:gd name="T1" fmla="*/ 720 h 720"/>
              <a:gd name="T2" fmla="*/ 0 w 105"/>
              <a:gd name="T3" fmla="*/ 314 h 720"/>
              <a:gd name="T4" fmla="*/ 105 w 105"/>
              <a:gd name="T5" fmla="*/ 413 h 720"/>
              <a:gd name="T6" fmla="*/ 105 w 105"/>
              <a:gd name="T7" fmla="*/ 0 h 720"/>
            </a:gdLst>
            <a:ahLst/>
            <a:cxnLst>
              <a:cxn ang="0">
                <a:pos x="T0" y="T1"/>
              </a:cxn>
              <a:cxn ang="0">
                <a:pos x="T2" y="T3"/>
              </a:cxn>
              <a:cxn ang="0">
                <a:pos x="T4" y="T5"/>
              </a:cxn>
              <a:cxn ang="0">
                <a:pos x="T6" y="T7"/>
              </a:cxn>
            </a:cxnLst>
            <a:rect l="0" t="0" r="r" b="b"/>
            <a:pathLst>
              <a:path w="105" h="720">
                <a:moveTo>
                  <a:pt x="2" y="720"/>
                </a:moveTo>
                <a:lnTo>
                  <a:pt x="0" y="314"/>
                </a:lnTo>
                <a:lnTo>
                  <a:pt x="105" y="413"/>
                </a:lnTo>
                <a:lnTo>
                  <a:pt x="105" y="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15442" name="Freeform 50">
            <a:extLst>
              <a:ext uri="{FF2B5EF4-FFF2-40B4-BE49-F238E27FC236}">
                <a16:creationId xmlns:a16="http://schemas.microsoft.com/office/drawing/2014/main" id="{0E7CAD7B-B6AE-45C5-BBB0-474B5193E34A}"/>
              </a:ext>
            </a:extLst>
          </p:cNvPr>
          <p:cNvSpPr>
            <a:spLocks/>
          </p:cNvSpPr>
          <p:nvPr/>
        </p:nvSpPr>
        <p:spPr bwMode="auto">
          <a:xfrm rot="-5400000">
            <a:off x="3505995" y="2793206"/>
            <a:ext cx="138112" cy="1387475"/>
          </a:xfrm>
          <a:custGeom>
            <a:avLst/>
            <a:gdLst>
              <a:gd name="T0" fmla="*/ 2 w 105"/>
              <a:gd name="T1" fmla="*/ 720 h 720"/>
              <a:gd name="T2" fmla="*/ 0 w 105"/>
              <a:gd name="T3" fmla="*/ 314 h 720"/>
              <a:gd name="T4" fmla="*/ 105 w 105"/>
              <a:gd name="T5" fmla="*/ 413 h 720"/>
              <a:gd name="T6" fmla="*/ 105 w 105"/>
              <a:gd name="T7" fmla="*/ 0 h 720"/>
            </a:gdLst>
            <a:ahLst/>
            <a:cxnLst>
              <a:cxn ang="0">
                <a:pos x="T0" y="T1"/>
              </a:cxn>
              <a:cxn ang="0">
                <a:pos x="T2" y="T3"/>
              </a:cxn>
              <a:cxn ang="0">
                <a:pos x="T4" y="T5"/>
              </a:cxn>
              <a:cxn ang="0">
                <a:pos x="T6" y="T7"/>
              </a:cxn>
            </a:cxnLst>
            <a:rect l="0" t="0" r="r" b="b"/>
            <a:pathLst>
              <a:path w="105" h="720">
                <a:moveTo>
                  <a:pt x="2" y="720"/>
                </a:moveTo>
                <a:lnTo>
                  <a:pt x="0" y="314"/>
                </a:lnTo>
                <a:lnTo>
                  <a:pt x="105" y="413"/>
                </a:lnTo>
                <a:lnTo>
                  <a:pt x="105" y="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pic>
        <p:nvPicPr>
          <p:cNvPr id="315415" name="Picture 23">
            <a:extLst>
              <a:ext uri="{FF2B5EF4-FFF2-40B4-BE49-F238E27FC236}">
                <a16:creationId xmlns:a16="http://schemas.microsoft.com/office/drawing/2014/main" id="{E93AE9A7-44CE-4611-8031-D709B05B40E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0825" y="3275013"/>
            <a:ext cx="1343025" cy="63976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15416" name="Picture 24">
            <a:extLst>
              <a:ext uri="{FF2B5EF4-FFF2-40B4-BE49-F238E27FC236}">
                <a16:creationId xmlns:a16="http://schemas.microsoft.com/office/drawing/2014/main" id="{FBCF620C-CE69-4D89-B8E2-548E185E019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638" y="3175000"/>
            <a:ext cx="82867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15417" name="Picture 25">
            <a:extLst>
              <a:ext uri="{FF2B5EF4-FFF2-40B4-BE49-F238E27FC236}">
                <a16:creationId xmlns:a16="http://schemas.microsoft.com/office/drawing/2014/main" id="{6EC0C1F5-082C-4F1C-A6E6-7F8A114B2C7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3" y="3175000"/>
            <a:ext cx="82867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15443" name="Line 51">
            <a:extLst>
              <a:ext uri="{FF2B5EF4-FFF2-40B4-BE49-F238E27FC236}">
                <a16:creationId xmlns:a16="http://schemas.microsoft.com/office/drawing/2014/main" id="{99790117-E810-4D9A-AA42-EDD1F503397B}"/>
              </a:ext>
            </a:extLst>
          </p:cNvPr>
          <p:cNvSpPr>
            <a:spLocks noChangeShapeType="1"/>
          </p:cNvSpPr>
          <p:nvPr/>
        </p:nvSpPr>
        <p:spPr bwMode="auto">
          <a:xfrm>
            <a:off x="4040188" y="3551238"/>
            <a:ext cx="1319212" cy="0"/>
          </a:xfrm>
          <a:prstGeom prst="line">
            <a:avLst/>
          </a:prstGeom>
          <a:noFill/>
          <a:ln w="38100">
            <a:solidFill>
              <a:schemeClr val="accent2"/>
            </a:solidFill>
            <a:prstDash val="dash"/>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5445" name="Rectangle 53">
            <a:extLst>
              <a:ext uri="{FF2B5EF4-FFF2-40B4-BE49-F238E27FC236}">
                <a16:creationId xmlns:a16="http://schemas.microsoft.com/office/drawing/2014/main" id="{058FE74C-DD22-4EFA-BF13-3CBEDFEDA6D0}"/>
              </a:ext>
            </a:extLst>
          </p:cNvPr>
          <p:cNvSpPr>
            <a:spLocks noChangeArrowheads="1"/>
          </p:cNvSpPr>
          <p:nvPr/>
        </p:nvSpPr>
        <p:spPr bwMode="auto">
          <a:xfrm>
            <a:off x="101600" y="5162550"/>
            <a:ext cx="8834438"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82153" tIns="41076" rIns="82153" bIns="41076" anchor="ctr" anchorCtr="1">
            <a:spAutoFit/>
          </a:bodyPr>
          <a:lstStyle>
            <a:lvl1pPr marL="288925" indent="-288925" defTabSz="814388">
              <a:defRPr sz="2400">
                <a:solidFill>
                  <a:schemeClr val="tx1"/>
                </a:solidFill>
                <a:latin typeface="Times" panose="02020603050405020304" pitchFamily="18" charset="0"/>
              </a:defRPr>
            </a:lvl1pPr>
            <a:lvl2pPr marL="566738" defTabSz="814388">
              <a:defRPr sz="2400">
                <a:solidFill>
                  <a:schemeClr val="tx1"/>
                </a:solidFill>
                <a:latin typeface="Times" panose="02020603050405020304" pitchFamily="18" charset="0"/>
              </a:defRPr>
            </a:lvl2pPr>
            <a:lvl3pPr marL="855663" defTabSz="814388">
              <a:defRPr sz="2400">
                <a:solidFill>
                  <a:schemeClr val="tx1"/>
                </a:solidFill>
                <a:latin typeface="Times" panose="02020603050405020304" pitchFamily="18" charset="0"/>
              </a:defRPr>
            </a:lvl3pPr>
            <a:lvl4pPr marL="1131888" defTabSz="814388">
              <a:defRPr sz="2400">
                <a:solidFill>
                  <a:schemeClr val="tx1"/>
                </a:solidFill>
                <a:latin typeface="Times" panose="02020603050405020304" pitchFamily="18" charset="0"/>
              </a:defRPr>
            </a:lvl4pPr>
            <a:lvl5pPr marL="1422400" defTabSz="814388">
              <a:defRPr sz="2400">
                <a:solidFill>
                  <a:schemeClr val="tx1"/>
                </a:solidFill>
                <a:latin typeface="Times" panose="02020603050405020304" pitchFamily="18" charset="0"/>
              </a:defRPr>
            </a:lvl5pPr>
            <a:lvl6pPr marL="1879600" defTabSz="814388" eaLnBrk="0" fontAlgn="base" hangingPunct="0">
              <a:spcBef>
                <a:spcPct val="0"/>
              </a:spcBef>
              <a:spcAft>
                <a:spcPct val="0"/>
              </a:spcAft>
              <a:defRPr sz="2400">
                <a:solidFill>
                  <a:schemeClr val="tx1"/>
                </a:solidFill>
                <a:latin typeface="Times" panose="02020603050405020304" pitchFamily="18" charset="0"/>
              </a:defRPr>
            </a:lvl6pPr>
            <a:lvl7pPr marL="2336800" defTabSz="814388" eaLnBrk="0" fontAlgn="base" hangingPunct="0">
              <a:spcBef>
                <a:spcPct val="0"/>
              </a:spcBef>
              <a:spcAft>
                <a:spcPct val="0"/>
              </a:spcAft>
              <a:defRPr sz="2400">
                <a:solidFill>
                  <a:schemeClr val="tx1"/>
                </a:solidFill>
                <a:latin typeface="Times" panose="02020603050405020304" pitchFamily="18" charset="0"/>
              </a:defRPr>
            </a:lvl7pPr>
            <a:lvl8pPr marL="2794000" defTabSz="814388" eaLnBrk="0" fontAlgn="base" hangingPunct="0">
              <a:spcBef>
                <a:spcPct val="0"/>
              </a:spcBef>
              <a:spcAft>
                <a:spcPct val="0"/>
              </a:spcAft>
              <a:defRPr sz="2400">
                <a:solidFill>
                  <a:schemeClr val="tx1"/>
                </a:solidFill>
                <a:latin typeface="Times" panose="02020603050405020304" pitchFamily="18" charset="0"/>
              </a:defRPr>
            </a:lvl8pPr>
            <a:lvl9pPr marL="3251200" defTabSz="814388" eaLnBrk="0" fontAlgn="base" hangingPunct="0">
              <a:spcBef>
                <a:spcPct val="0"/>
              </a:spcBef>
              <a:spcAft>
                <a:spcPct val="0"/>
              </a:spcAft>
              <a:defRPr sz="2400">
                <a:solidFill>
                  <a:schemeClr val="tx1"/>
                </a:solidFill>
                <a:latin typeface="Times" panose="02020603050405020304" pitchFamily="18" charset="0"/>
              </a:defRPr>
            </a:lvl9pPr>
          </a:lstStyle>
          <a:p>
            <a:pPr>
              <a:lnSpc>
                <a:spcPct val="95000"/>
              </a:lnSpc>
              <a:spcBef>
                <a:spcPct val="50000"/>
              </a:spcBef>
              <a:buClr>
                <a:schemeClr val="accent1"/>
              </a:buClr>
              <a:buFont typeface="Helvetica" panose="020B0604020202020204" pitchFamily="34" charset="0"/>
              <a:buNone/>
            </a:pPr>
            <a:r>
              <a:rPr lang="zh-CN" altLang="en-US" b="1">
                <a:latin typeface="Helvetica" panose="020B0604020202020204" pitchFamily="34" charset="0"/>
                <a:ea typeface="宋体" panose="02010600030101010101" pitchFamily="2" charset="-122"/>
              </a:rPr>
              <a:t>基于数据包检测的特殊数据通讯应用</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a:extLst>
              <a:ext uri="{FF2B5EF4-FFF2-40B4-BE49-F238E27FC236}">
                <a16:creationId xmlns:a16="http://schemas.microsoft.com/office/drawing/2014/main" id="{3D2DFC96-D0B9-42F9-A8E4-329A836DD83D}"/>
              </a:ext>
            </a:extLst>
          </p:cNvPr>
          <p:cNvSpPr>
            <a:spLocks noChangeArrowheads="1"/>
          </p:cNvSpPr>
          <p:nvPr/>
        </p:nvSpPr>
        <p:spPr bwMode="auto">
          <a:xfrm>
            <a:off x="666750" y="4006850"/>
            <a:ext cx="7608888" cy="1520825"/>
          </a:xfrm>
          <a:prstGeom prst="rect">
            <a:avLst/>
          </a:prstGeom>
          <a:solidFill>
            <a:schemeClr val="folHlink"/>
          </a:solidFill>
          <a:ln w="12700">
            <a:solidFill>
              <a:srgbClr val="000000"/>
            </a:solidFill>
            <a:miter lim="800000"/>
            <a:headEnd/>
            <a:tailEnd/>
          </a:ln>
          <a:effectLst>
            <a:outerShdw dist="71842" dir="2700000" algn="ctr" rotWithShape="0">
              <a:srgbClr val="000000"/>
            </a:outerShdw>
          </a:effectLst>
        </p:spPr>
        <p:txBody>
          <a:bodyPr wrap="none" lIns="21431" tIns="30362" rIns="21431" bIns="30362"/>
          <a:lstStyle/>
          <a:p>
            <a:endParaRPr lang="zh-CN" altLang="en-US"/>
          </a:p>
        </p:txBody>
      </p:sp>
      <p:sp>
        <p:nvSpPr>
          <p:cNvPr id="364548" name="Rectangle 4">
            <a:extLst>
              <a:ext uri="{FF2B5EF4-FFF2-40B4-BE49-F238E27FC236}">
                <a16:creationId xmlns:a16="http://schemas.microsoft.com/office/drawing/2014/main" id="{B107DC6C-671F-4328-915A-00A524ACAF22}"/>
              </a:ext>
            </a:extLst>
          </p:cNvPr>
          <p:cNvSpPr>
            <a:spLocks noChangeArrowheads="1"/>
          </p:cNvSpPr>
          <p:nvPr/>
        </p:nvSpPr>
        <p:spPr bwMode="auto">
          <a:xfrm>
            <a:off x="746125" y="4097338"/>
            <a:ext cx="6843713" cy="141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1575"/>
              </a:lnSpc>
            </a:pPr>
            <a:r>
              <a:rPr lang="en-US" altLang="zh-CN" sz="1700" b="1">
                <a:solidFill>
                  <a:srgbClr val="000000"/>
                </a:solidFill>
                <a:latin typeface="Helvetica" panose="020B0604020202020204" pitchFamily="34" charset="0"/>
                <a:ea typeface="宋体" panose="02010600030101010101" pitchFamily="2" charset="-122"/>
              </a:rPr>
              <a:t>access-list 101 deny tcp 172.16.4.0  </a:t>
            </a:r>
            <a:r>
              <a:rPr lang="en-US" altLang="zh-CN" sz="1700" b="1">
                <a:solidFill>
                  <a:schemeClr val="tx2"/>
                </a:solidFill>
                <a:latin typeface="Helvetica" panose="020B0604020202020204" pitchFamily="34" charset="0"/>
                <a:ea typeface="宋体" panose="02010600030101010101" pitchFamily="2" charset="-122"/>
              </a:rPr>
              <a:t>0.0.0.255 </a:t>
            </a:r>
            <a:r>
              <a:rPr lang="en-US" altLang="zh-CN" sz="1700" b="1">
                <a:solidFill>
                  <a:srgbClr val="000000"/>
                </a:solidFill>
                <a:latin typeface="Helvetica" panose="020B0604020202020204" pitchFamily="34" charset="0"/>
                <a:ea typeface="宋体" panose="02010600030101010101" pitchFamily="2" charset="-122"/>
              </a:rPr>
              <a:t> any eq 23</a:t>
            </a:r>
          </a:p>
          <a:p>
            <a:pPr>
              <a:lnSpc>
                <a:spcPts val="1575"/>
              </a:lnSpc>
            </a:pPr>
            <a:r>
              <a:rPr lang="en-US" altLang="zh-CN" sz="1700" b="1">
                <a:solidFill>
                  <a:srgbClr val="000000"/>
                </a:solidFill>
                <a:latin typeface="Helvetica" panose="020B0604020202020204" pitchFamily="34" charset="0"/>
                <a:ea typeface="宋体" panose="02010600030101010101" pitchFamily="2" charset="-122"/>
              </a:rPr>
              <a:t>access-list 101 permit ip any any</a:t>
            </a:r>
          </a:p>
          <a:p>
            <a:pPr>
              <a:lnSpc>
                <a:spcPts val="1575"/>
              </a:lnSpc>
            </a:pPr>
            <a:r>
              <a:rPr lang="en-US" altLang="zh-CN" sz="1700" b="1">
                <a:solidFill>
                  <a:srgbClr val="4D00FF"/>
                </a:solidFill>
                <a:latin typeface="Helvetica" panose="020B0604020202020204" pitchFamily="34" charset="0"/>
                <a:ea typeface="宋体" panose="02010600030101010101" pitchFamily="2" charset="-122"/>
              </a:rPr>
              <a:t>(implicit deny all)</a:t>
            </a:r>
          </a:p>
          <a:p>
            <a:pPr>
              <a:lnSpc>
                <a:spcPts val="1575"/>
              </a:lnSpc>
            </a:pPr>
            <a:endParaRPr lang="en-US" altLang="zh-CN" sz="1700" b="1">
              <a:solidFill>
                <a:srgbClr val="000000"/>
              </a:solidFill>
              <a:latin typeface="Helvetica" panose="020B0604020202020204" pitchFamily="34" charset="0"/>
              <a:ea typeface="宋体" panose="02010600030101010101" pitchFamily="2" charset="-122"/>
            </a:endParaRPr>
          </a:p>
          <a:p>
            <a:pPr>
              <a:lnSpc>
                <a:spcPts val="1575"/>
              </a:lnSpc>
            </a:pPr>
            <a:r>
              <a:rPr lang="en-US" altLang="zh-CN" sz="1700" b="1">
                <a:solidFill>
                  <a:srgbClr val="000000"/>
                </a:solidFill>
                <a:latin typeface="Helvetica" panose="020B0604020202020204" pitchFamily="34" charset="0"/>
                <a:ea typeface="宋体" panose="02010600030101010101" pitchFamily="2" charset="-122"/>
              </a:rPr>
              <a:t>interface ethernet 0</a:t>
            </a:r>
          </a:p>
          <a:p>
            <a:pPr>
              <a:lnSpc>
                <a:spcPts val="1575"/>
              </a:lnSpc>
            </a:pPr>
            <a:r>
              <a:rPr lang="en-US" altLang="zh-CN" sz="1700" b="1">
                <a:solidFill>
                  <a:srgbClr val="000000"/>
                </a:solidFill>
                <a:latin typeface="Helvetica" panose="020B0604020202020204" pitchFamily="34" charset="0"/>
                <a:ea typeface="宋体" panose="02010600030101010101" pitchFamily="2" charset="-122"/>
              </a:rPr>
              <a:t>ip access-group 101 out</a:t>
            </a:r>
            <a:endParaRPr lang="en-US" altLang="zh-CN" sz="1600" b="1">
              <a:solidFill>
                <a:srgbClr val="000000"/>
              </a:solidFill>
              <a:latin typeface="Helvetica" panose="020B0604020202020204" pitchFamily="34" charset="0"/>
              <a:ea typeface="宋体" panose="02010600030101010101" pitchFamily="2" charset="-122"/>
            </a:endParaRPr>
          </a:p>
        </p:txBody>
      </p:sp>
      <p:sp>
        <p:nvSpPr>
          <p:cNvPr id="364549" name="Rectangle 5">
            <a:extLst>
              <a:ext uri="{FF2B5EF4-FFF2-40B4-BE49-F238E27FC236}">
                <a16:creationId xmlns:a16="http://schemas.microsoft.com/office/drawing/2014/main" id="{711B6551-3153-4540-8520-1B694E1B8CA2}"/>
              </a:ext>
            </a:extLst>
          </p:cNvPr>
          <p:cNvSpPr>
            <a:spLocks noGrp="1" noChangeArrowheads="1"/>
          </p:cNvSpPr>
          <p:nvPr>
            <p:ph type="body" idx="4294967295"/>
          </p:nvPr>
        </p:nvSpPr>
        <p:spPr>
          <a:xfrm>
            <a:off x="552450" y="5840413"/>
            <a:ext cx="8226425" cy="638175"/>
          </a:xfrm>
          <a:noFill/>
          <a:ln/>
        </p:spPr>
        <p:txBody>
          <a:bodyPr lIns="82153" tIns="41076" rIns="82153" bIns="41076" anchor="ctr" anchorCtr="1"/>
          <a:lstStyle/>
          <a:p>
            <a:pPr lvl="1">
              <a:lnSpc>
                <a:spcPct val="75000"/>
              </a:lnSpc>
            </a:pPr>
            <a:r>
              <a:rPr lang="zh-CN" altLang="en-US" sz="2200">
                <a:ea typeface="宋体" panose="02010600030101010101" pitchFamily="2" charset="-122"/>
              </a:rPr>
              <a:t>拒绝子网</a:t>
            </a:r>
            <a:r>
              <a:rPr lang="en-US" altLang="zh-CN" sz="2200">
                <a:ea typeface="宋体" panose="02010600030101010101" pitchFamily="2" charset="-122"/>
              </a:rPr>
              <a:t> 172.16.4.0 </a:t>
            </a:r>
            <a:r>
              <a:rPr lang="zh-CN" altLang="en-US" sz="2200">
                <a:ea typeface="宋体" panose="02010600030101010101" pitchFamily="2" charset="-122"/>
              </a:rPr>
              <a:t>内的主机使用路由器的</a:t>
            </a:r>
            <a:r>
              <a:rPr lang="en-US" altLang="zh-CN" sz="2200">
                <a:ea typeface="宋体" panose="02010600030101010101" pitchFamily="2" charset="-122"/>
              </a:rPr>
              <a:t> E0 </a:t>
            </a:r>
            <a:r>
              <a:rPr lang="zh-CN" altLang="en-US" sz="2200">
                <a:ea typeface="宋体" panose="02010600030101010101" pitchFamily="2" charset="-122"/>
              </a:rPr>
              <a:t>端口建立</a:t>
            </a:r>
            <a:r>
              <a:rPr lang="en-US" altLang="zh-CN" sz="2200">
                <a:ea typeface="宋体" panose="02010600030101010101" pitchFamily="2" charset="-122"/>
              </a:rPr>
              <a:t>Telnet</a:t>
            </a:r>
            <a:r>
              <a:rPr lang="zh-CN" altLang="en-US" sz="2200">
                <a:ea typeface="宋体" panose="02010600030101010101" pitchFamily="2" charset="-122"/>
              </a:rPr>
              <a:t>会话</a:t>
            </a:r>
            <a:endParaRPr lang="en-US" altLang="zh-CN" sz="2200">
              <a:ea typeface="宋体" panose="02010600030101010101" pitchFamily="2" charset="-122"/>
            </a:endParaRPr>
          </a:p>
          <a:p>
            <a:pPr lvl="1">
              <a:lnSpc>
                <a:spcPct val="75000"/>
              </a:lnSpc>
            </a:pPr>
            <a:r>
              <a:rPr lang="zh-CN" altLang="en-US" sz="2200">
                <a:ea typeface="宋体" panose="02010600030101010101" pitchFamily="2" charset="-122"/>
              </a:rPr>
              <a:t>允许其它数据</a:t>
            </a:r>
            <a:endParaRPr lang="en-US" altLang="zh-CN" sz="2200">
              <a:ea typeface="宋体" panose="02010600030101010101" pitchFamily="2" charset="-122"/>
            </a:endParaRPr>
          </a:p>
        </p:txBody>
      </p:sp>
      <p:sp>
        <p:nvSpPr>
          <p:cNvPr id="364568" name="Rectangle 24">
            <a:extLst>
              <a:ext uri="{FF2B5EF4-FFF2-40B4-BE49-F238E27FC236}">
                <a16:creationId xmlns:a16="http://schemas.microsoft.com/office/drawing/2014/main" id="{26750881-F991-4D4A-9F61-6E2A0F673FC3}"/>
              </a:ext>
            </a:extLst>
          </p:cNvPr>
          <p:cNvSpPr>
            <a:spLocks noGrp="1" noChangeArrowheads="1"/>
          </p:cNvSpPr>
          <p:nvPr>
            <p:ph type="title"/>
          </p:nvPr>
        </p:nvSpPr>
        <p:spPr/>
        <p:txBody>
          <a:bodyPr/>
          <a:lstStyle/>
          <a:p>
            <a:r>
              <a:rPr lang="zh-CN" altLang="en-US">
                <a:ea typeface="宋体" panose="02010600030101010101" pitchFamily="2" charset="-122"/>
              </a:rPr>
              <a:t>扩展访问列表应用举例 2</a:t>
            </a:r>
            <a:endParaRPr lang="en-US" altLang="zh-CN">
              <a:ea typeface="宋体" panose="02010600030101010101" pitchFamily="2" charset="-122"/>
            </a:endParaRPr>
          </a:p>
        </p:txBody>
      </p:sp>
      <p:sp>
        <p:nvSpPr>
          <p:cNvPr id="364569" name="Rectangle 25">
            <a:extLst>
              <a:ext uri="{FF2B5EF4-FFF2-40B4-BE49-F238E27FC236}">
                <a16:creationId xmlns:a16="http://schemas.microsoft.com/office/drawing/2014/main" id="{A43F7414-879C-41F0-AD87-3DC72E99AE94}"/>
              </a:ext>
            </a:extLst>
          </p:cNvPr>
          <p:cNvSpPr>
            <a:spLocks noChangeArrowheads="1"/>
          </p:cNvSpPr>
          <p:nvPr/>
        </p:nvSpPr>
        <p:spPr bwMode="auto">
          <a:xfrm>
            <a:off x="1703388" y="2003425"/>
            <a:ext cx="1614487"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172.16.3.0</a:t>
            </a:r>
          </a:p>
        </p:txBody>
      </p:sp>
      <p:sp>
        <p:nvSpPr>
          <p:cNvPr id="364570" name="Rectangle 26">
            <a:extLst>
              <a:ext uri="{FF2B5EF4-FFF2-40B4-BE49-F238E27FC236}">
                <a16:creationId xmlns:a16="http://schemas.microsoft.com/office/drawing/2014/main" id="{353A32EE-DD78-4307-AEBC-D7A8E865625A}"/>
              </a:ext>
            </a:extLst>
          </p:cNvPr>
          <p:cNvSpPr>
            <a:spLocks noChangeArrowheads="1"/>
          </p:cNvSpPr>
          <p:nvPr/>
        </p:nvSpPr>
        <p:spPr bwMode="auto">
          <a:xfrm>
            <a:off x="5022850" y="2078038"/>
            <a:ext cx="17716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chemeClr val="accent2"/>
                </a:solidFill>
                <a:latin typeface="Helvetica" panose="020B0604020202020204" pitchFamily="34" charset="0"/>
                <a:ea typeface="宋体" panose="02010600030101010101" pitchFamily="2" charset="-122"/>
              </a:rPr>
              <a:t>172.16.4.0</a:t>
            </a:r>
          </a:p>
        </p:txBody>
      </p:sp>
      <p:sp>
        <p:nvSpPr>
          <p:cNvPr id="364571" name="Rectangle 27">
            <a:extLst>
              <a:ext uri="{FF2B5EF4-FFF2-40B4-BE49-F238E27FC236}">
                <a16:creationId xmlns:a16="http://schemas.microsoft.com/office/drawing/2014/main" id="{F6B532C3-800E-478A-8148-4E0AEA656420}"/>
              </a:ext>
            </a:extLst>
          </p:cNvPr>
          <p:cNvSpPr>
            <a:spLocks noChangeArrowheads="1"/>
          </p:cNvSpPr>
          <p:nvPr/>
        </p:nvSpPr>
        <p:spPr bwMode="auto">
          <a:xfrm>
            <a:off x="5565775" y="2813050"/>
            <a:ext cx="19573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363"/>
              </a:lnSpc>
            </a:pPr>
            <a:r>
              <a:rPr lang="zh-CN" altLang="en-US" sz="2000" b="1">
                <a:solidFill>
                  <a:srgbClr val="000000"/>
                </a:solidFill>
                <a:latin typeface="Helvetica" panose="020B0604020202020204" pitchFamily="34" charset="0"/>
                <a:ea typeface="宋体" panose="02010600030101010101" pitchFamily="2" charset="-122"/>
              </a:rPr>
              <a:t>172.16.4.13</a:t>
            </a:r>
          </a:p>
        </p:txBody>
      </p:sp>
      <p:sp>
        <p:nvSpPr>
          <p:cNvPr id="364572" name="Rectangle 28">
            <a:extLst>
              <a:ext uri="{FF2B5EF4-FFF2-40B4-BE49-F238E27FC236}">
                <a16:creationId xmlns:a16="http://schemas.microsoft.com/office/drawing/2014/main" id="{4F2F9C82-6A93-43E2-BA19-4A54201593AE}"/>
              </a:ext>
            </a:extLst>
          </p:cNvPr>
          <p:cNvSpPr>
            <a:spLocks noChangeArrowheads="1"/>
          </p:cNvSpPr>
          <p:nvPr/>
        </p:nvSpPr>
        <p:spPr bwMode="auto">
          <a:xfrm>
            <a:off x="3086100" y="2955925"/>
            <a:ext cx="585788"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E0</a:t>
            </a:r>
          </a:p>
        </p:txBody>
      </p:sp>
      <p:sp>
        <p:nvSpPr>
          <p:cNvPr id="364573" name="Rectangle 29">
            <a:extLst>
              <a:ext uri="{FF2B5EF4-FFF2-40B4-BE49-F238E27FC236}">
                <a16:creationId xmlns:a16="http://schemas.microsoft.com/office/drawing/2014/main" id="{51AD9B62-B866-4CEB-A1BC-BDE5B662DDE4}"/>
              </a:ext>
            </a:extLst>
          </p:cNvPr>
          <p:cNvSpPr>
            <a:spLocks noChangeArrowheads="1"/>
          </p:cNvSpPr>
          <p:nvPr/>
        </p:nvSpPr>
        <p:spPr bwMode="auto">
          <a:xfrm>
            <a:off x="4343400" y="26558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S0</a:t>
            </a:r>
          </a:p>
        </p:txBody>
      </p:sp>
      <p:sp>
        <p:nvSpPr>
          <p:cNvPr id="364574" name="Rectangle 30">
            <a:extLst>
              <a:ext uri="{FF2B5EF4-FFF2-40B4-BE49-F238E27FC236}">
                <a16:creationId xmlns:a16="http://schemas.microsoft.com/office/drawing/2014/main" id="{8DC48BFA-0A30-45F3-9D44-EC5C4A3B422A}"/>
              </a:ext>
            </a:extLst>
          </p:cNvPr>
          <p:cNvSpPr>
            <a:spLocks noChangeArrowheads="1"/>
          </p:cNvSpPr>
          <p:nvPr/>
        </p:nvSpPr>
        <p:spPr bwMode="auto">
          <a:xfrm>
            <a:off x="4714875" y="2960688"/>
            <a:ext cx="57150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363"/>
              </a:lnSpc>
            </a:pPr>
            <a:r>
              <a:rPr lang="en-US" altLang="zh-CN" sz="2000" b="1">
                <a:solidFill>
                  <a:srgbClr val="000000"/>
                </a:solidFill>
                <a:latin typeface="Helvetica" panose="020B0604020202020204" pitchFamily="34" charset="0"/>
                <a:ea typeface="宋体" panose="02010600030101010101" pitchFamily="2" charset="-122"/>
              </a:rPr>
              <a:t>E1</a:t>
            </a:r>
          </a:p>
        </p:txBody>
      </p:sp>
      <p:sp>
        <p:nvSpPr>
          <p:cNvPr id="364575" name="Freeform 31">
            <a:extLst>
              <a:ext uri="{FF2B5EF4-FFF2-40B4-BE49-F238E27FC236}">
                <a16:creationId xmlns:a16="http://schemas.microsoft.com/office/drawing/2014/main" id="{6AD089BD-4763-46B5-B248-4E50D83DF9AF}"/>
              </a:ext>
            </a:extLst>
          </p:cNvPr>
          <p:cNvSpPr>
            <a:spLocks/>
          </p:cNvSpPr>
          <p:nvPr/>
        </p:nvSpPr>
        <p:spPr bwMode="auto">
          <a:xfrm>
            <a:off x="4068763" y="2235200"/>
            <a:ext cx="158750" cy="1173163"/>
          </a:xfrm>
          <a:custGeom>
            <a:avLst/>
            <a:gdLst>
              <a:gd name="T0" fmla="*/ 0 w 89"/>
              <a:gd name="T1" fmla="*/ 656 h 657"/>
              <a:gd name="T2" fmla="*/ 0 w 89"/>
              <a:gd name="T3" fmla="*/ 288 h 657"/>
              <a:gd name="T4" fmla="*/ 88 w 89"/>
              <a:gd name="T5" fmla="*/ 328 h 657"/>
              <a:gd name="T6" fmla="*/ 88 w 89"/>
              <a:gd name="T7" fmla="*/ 0 h 657"/>
            </a:gdLst>
            <a:ahLst/>
            <a:cxnLst>
              <a:cxn ang="0">
                <a:pos x="T0" y="T1"/>
              </a:cxn>
              <a:cxn ang="0">
                <a:pos x="T2" y="T3"/>
              </a:cxn>
              <a:cxn ang="0">
                <a:pos x="T4" y="T5"/>
              </a:cxn>
              <a:cxn ang="0">
                <a:pos x="T6" y="T7"/>
              </a:cxn>
            </a:cxnLst>
            <a:rect l="0" t="0" r="r" b="b"/>
            <a:pathLst>
              <a:path w="89" h="657">
                <a:moveTo>
                  <a:pt x="0" y="656"/>
                </a:moveTo>
                <a:lnTo>
                  <a:pt x="0" y="288"/>
                </a:lnTo>
                <a:lnTo>
                  <a:pt x="88" y="328"/>
                </a:lnTo>
                <a:lnTo>
                  <a:pt x="88" y="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64576" name="Line 32">
            <a:extLst>
              <a:ext uri="{FF2B5EF4-FFF2-40B4-BE49-F238E27FC236}">
                <a16:creationId xmlns:a16="http://schemas.microsoft.com/office/drawing/2014/main" id="{C7AB7C2B-59BC-43E2-91F4-C7042032EBF8}"/>
              </a:ext>
            </a:extLst>
          </p:cNvPr>
          <p:cNvSpPr>
            <a:spLocks noChangeShapeType="1"/>
          </p:cNvSpPr>
          <p:nvPr/>
        </p:nvSpPr>
        <p:spPr bwMode="auto">
          <a:xfrm>
            <a:off x="5602288" y="3467100"/>
            <a:ext cx="557212"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4577" name="Line 33">
            <a:extLst>
              <a:ext uri="{FF2B5EF4-FFF2-40B4-BE49-F238E27FC236}">
                <a16:creationId xmlns:a16="http://schemas.microsoft.com/office/drawing/2014/main" id="{03AEE2A1-4DC4-422B-94AF-5F4FF43D0954}"/>
              </a:ext>
            </a:extLst>
          </p:cNvPr>
          <p:cNvSpPr>
            <a:spLocks noChangeShapeType="1"/>
          </p:cNvSpPr>
          <p:nvPr/>
        </p:nvSpPr>
        <p:spPr bwMode="auto">
          <a:xfrm>
            <a:off x="2373313" y="3538538"/>
            <a:ext cx="400050"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4578" name="Line 34">
            <a:extLst>
              <a:ext uri="{FF2B5EF4-FFF2-40B4-BE49-F238E27FC236}">
                <a16:creationId xmlns:a16="http://schemas.microsoft.com/office/drawing/2014/main" id="{DE345F94-D9D6-4824-A07E-6912972D4BE9}"/>
              </a:ext>
            </a:extLst>
          </p:cNvPr>
          <p:cNvSpPr>
            <a:spLocks noChangeShapeType="1"/>
          </p:cNvSpPr>
          <p:nvPr/>
        </p:nvSpPr>
        <p:spPr bwMode="auto">
          <a:xfrm>
            <a:off x="2787650" y="3352800"/>
            <a:ext cx="2814638" cy="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4579" name="Line 35">
            <a:extLst>
              <a:ext uri="{FF2B5EF4-FFF2-40B4-BE49-F238E27FC236}">
                <a16:creationId xmlns:a16="http://schemas.microsoft.com/office/drawing/2014/main" id="{8C4DE363-A9EC-4C2D-A9CC-A1BBF2ADF938}"/>
              </a:ext>
            </a:extLst>
          </p:cNvPr>
          <p:cNvSpPr>
            <a:spLocks noChangeShapeType="1"/>
          </p:cNvSpPr>
          <p:nvPr/>
        </p:nvSpPr>
        <p:spPr bwMode="auto">
          <a:xfrm>
            <a:off x="2773363" y="2344738"/>
            <a:ext cx="0" cy="147955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64580" name="Line 36">
            <a:extLst>
              <a:ext uri="{FF2B5EF4-FFF2-40B4-BE49-F238E27FC236}">
                <a16:creationId xmlns:a16="http://schemas.microsoft.com/office/drawing/2014/main" id="{A3DFBDC8-51F1-467C-87FD-895F0354B37D}"/>
              </a:ext>
            </a:extLst>
          </p:cNvPr>
          <p:cNvSpPr>
            <a:spLocks noChangeShapeType="1"/>
          </p:cNvSpPr>
          <p:nvPr/>
        </p:nvSpPr>
        <p:spPr bwMode="auto">
          <a:xfrm>
            <a:off x="5602288" y="2438400"/>
            <a:ext cx="0" cy="1300163"/>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364581" name="Picture 37">
            <a:extLst>
              <a:ext uri="{FF2B5EF4-FFF2-40B4-BE49-F238E27FC236}">
                <a16:creationId xmlns:a16="http://schemas.microsoft.com/office/drawing/2014/main" id="{E20EEE02-D631-4FCB-8BDE-4A7A498FEDC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5538" y="3084513"/>
            <a:ext cx="9286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4582" name="Picture 38">
            <a:extLst>
              <a:ext uri="{FF2B5EF4-FFF2-40B4-BE49-F238E27FC236}">
                <a16:creationId xmlns:a16="http://schemas.microsoft.com/office/drawing/2014/main" id="{CA4AABF6-5B44-46FC-B232-DCB090003F6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888" y="3349625"/>
            <a:ext cx="839787"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4583" name="Picture 39">
            <a:extLst>
              <a:ext uri="{FF2B5EF4-FFF2-40B4-BE49-F238E27FC236}">
                <a16:creationId xmlns:a16="http://schemas.microsoft.com/office/drawing/2014/main" id="{717A309E-FB65-443F-9B45-C115A8921BE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4388" y="1752600"/>
            <a:ext cx="1800225" cy="847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4584" name="Rectangle 40">
            <a:extLst>
              <a:ext uri="{FF2B5EF4-FFF2-40B4-BE49-F238E27FC236}">
                <a16:creationId xmlns:a16="http://schemas.microsoft.com/office/drawing/2014/main" id="{80F74A04-8A88-4C6E-A74D-6FAB69EE4AD3}"/>
              </a:ext>
            </a:extLst>
          </p:cNvPr>
          <p:cNvSpPr>
            <a:spLocks noChangeArrowheads="1"/>
          </p:cNvSpPr>
          <p:nvPr/>
        </p:nvSpPr>
        <p:spPr bwMode="auto">
          <a:xfrm>
            <a:off x="3403600" y="1908175"/>
            <a:ext cx="17573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Non-</a:t>
            </a:r>
          </a:p>
          <a:p>
            <a:pPr algn="ctr">
              <a:lnSpc>
                <a:spcPts val="2138"/>
              </a:lnSpc>
            </a:pPr>
            <a:r>
              <a:rPr lang="en-US" altLang="zh-CN" sz="1800" b="1">
                <a:solidFill>
                  <a:srgbClr val="000000"/>
                </a:solidFill>
                <a:latin typeface="Helvetica" panose="020B0604020202020204" pitchFamily="34" charset="0"/>
                <a:ea typeface="宋体" panose="02010600030101010101" pitchFamily="2" charset="-122"/>
              </a:rPr>
              <a:t>172.16.0.0</a:t>
            </a:r>
          </a:p>
        </p:txBody>
      </p:sp>
      <p:pic>
        <p:nvPicPr>
          <p:cNvPr id="364585" name="Picture 41">
            <a:extLst>
              <a:ext uri="{FF2B5EF4-FFF2-40B4-BE49-F238E27FC236}">
                <a16:creationId xmlns:a16="http://schemas.microsoft.com/office/drawing/2014/main" id="{327C6301-1AEF-4195-A11F-68DD21851651}"/>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0600" y="3124200"/>
            <a:ext cx="373063"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4586" name="Line 42">
            <a:extLst>
              <a:ext uri="{FF2B5EF4-FFF2-40B4-BE49-F238E27FC236}">
                <a16:creationId xmlns:a16="http://schemas.microsoft.com/office/drawing/2014/main" id="{667ED80F-3C53-445F-A3AB-FAC9BDC68CCB}"/>
              </a:ext>
            </a:extLst>
          </p:cNvPr>
          <p:cNvSpPr>
            <a:spLocks noChangeShapeType="1"/>
          </p:cNvSpPr>
          <p:nvPr/>
        </p:nvSpPr>
        <p:spPr bwMode="auto">
          <a:xfrm>
            <a:off x="3086100" y="3530600"/>
            <a:ext cx="558800" cy="0"/>
          </a:xfrm>
          <a:prstGeom prst="line">
            <a:avLst/>
          </a:prstGeom>
          <a:noFill/>
          <a:ln w="3810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7" name="Rectangle 9">
            <a:extLst>
              <a:ext uri="{FF2B5EF4-FFF2-40B4-BE49-F238E27FC236}">
                <a16:creationId xmlns:a16="http://schemas.microsoft.com/office/drawing/2014/main" id="{70373108-0CF8-46A6-AA7E-556BF9038F35}"/>
              </a:ext>
            </a:extLst>
          </p:cNvPr>
          <p:cNvSpPr>
            <a:spLocks noChangeArrowheads="1"/>
          </p:cNvSpPr>
          <p:nvPr/>
        </p:nvSpPr>
        <p:spPr bwMode="auto">
          <a:xfrm>
            <a:off x="1282700" y="1533525"/>
            <a:ext cx="6451600" cy="5048250"/>
          </a:xfrm>
          <a:prstGeom prst="rect">
            <a:avLst/>
          </a:prstGeom>
          <a:solidFill>
            <a:schemeClr val="folHlink"/>
          </a:solidFill>
          <a:ln w="19050">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endParaRPr lang="zh-CN" altLang="en-US"/>
          </a:p>
        </p:txBody>
      </p:sp>
      <p:sp>
        <p:nvSpPr>
          <p:cNvPr id="94220" name="Rectangle 12">
            <a:extLst>
              <a:ext uri="{FF2B5EF4-FFF2-40B4-BE49-F238E27FC236}">
                <a16:creationId xmlns:a16="http://schemas.microsoft.com/office/drawing/2014/main" id="{7759B027-E4A6-4A0D-A75B-CA0D8CEA7C5B}"/>
              </a:ext>
            </a:extLst>
          </p:cNvPr>
          <p:cNvSpPr>
            <a:spLocks noChangeArrowheads="1"/>
          </p:cNvSpPr>
          <p:nvPr/>
        </p:nvSpPr>
        <p:spPr bwMode="auto">
          <a:xfrm>
            <a:off x="1320800" y="1503363"/>
            <a:ext cx="6242050"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r>
              <a:rPr lang="en-US" altLang="zh-CN" sz="1500" b="1">
                <a:solidFill>
                  <a:srgbClr val="000000"/>
                </a:solidFill>
                <a:ea typeface="宋体" panose="02010600030101010101" pitchFamily="2" charset="-122"/>
              </a:rPr>
              <a:t>wg_ro_a#show ip int e0</a:t>
            </a:r>
          </a:p>
          <a:p>
            <a:r>
              <a:rPr lang="en-US" altLang="zh-CN" sz="1500" b="1">
                <a:solidFill>
                  <a:srgbClr val="000000"/>
                </a:solidFill>
                <a:ea typeface="宋体" panose="02010600030101010101" pitchFamily="2" charset="-122"/>
              </a:rPr>
              <a:t>Ethernet0 is up, line protocol is up</a:t>
            </a:r>
          </a:p>
          <a:p>
            <a:r>
              <a:rPr lang="en-US" altLang="zh-CN" sz="1500" b="1">
                <a:solidFill>
                  <a:srgbClr val="000000"/>
                </a:solidFill>
                <a:ea typeface="宋体" panose="02010600030101010101" pitchFamily="2" charset="-122"/>
              </a:rPr>
              <a:t>  Internet address is 10.1.1.11/24</a:t>
            </a:r>
          </a:p>
          <a:p>
            <a:r>
              <a:rPr lang="en-US" altLang="zh-CN" sz="1500" b="1">
                <a:solidFill>
                  <a:srgbClr val="000000"/>
                </a:solidFill>
                <a:ea typeface="宋体" panose="02010600030101010101" pitchFamily="2" charset="-122"/>
              </a:rPr>
              <a:t>  Broadcast address is 255.255.255.255</a:t>
            </a:r>
          </a:p>
          <a:p>
            <a:r>
              <a:rPr lang="en-US" altLang="zh-CN" sz="1500" b="1">
                <a:solidFill>
                  <a:srgbClr val="000000"/>
                </a:solidFill>
                <a:ea typeface="宋体" panose="02010600030101010101" pitchFamily="2" charset="-122"/>
              </a:rPr>
              <a:t>  Address determined by setup command</a:t>
            </a:r>
          </a:p>
          <a:p>
            <a:r>
              <a:rPr lang="en-US" altLang="zh-CN" sz="1500" b="1">
                <a:solidFill>
                  <a:srgbClr val="000000"/>
                </a:solidFill>
                <a:ea typeface="宋体" panose="02010600030101010101" pitchFamily="2" charset="-122"/>
              </a:rPr>
              <a:t>  MTU is 1500 bytes</a:t>
            </a:r>
          </a:p>
          <a:p>
            <a:r>
              <a:rPr lang="en-US" altLang="zh-CN" sz="1500" b="1">
                <a:solidFill>
                  <a:srgbClr val="000000"/>
                </a:solidFill>
                <a:ea typeface="宋体" panose="02010600030101010101" pitchFamily="2" charset="-122"/>
              </a:rPr>
              <a:t>  Helper address is not set</a:t>
            </a:r>
          </a:p>
          <a:p>
            <a:r>
              <a:rPr lang="en-US" altLang="zh-CN" sz="1500" b="1">
                <a:solidFill>
                  <a:srgbClr val="000000"/>
                </a:solidFill>
                <a:ea typeface="宋体" panose="02010600030101010101" pitchFamily="2" charset="-122"/>
              </a:rPr>
              <a:t>  Directed broadcast forwarding is disabled</a:t>
            </a:r>
          </a:p>
          <a:p>
            <a:r>
              <a:rPr lang="en-US" altLang="zh-CN" sz="1500" b="1">
                <a:solidFill>
                  <a:schemeClr val="accent1"/>
                </a:solidFill>
                <a:ea typeface="宋体" panose="02010600030101010101" pitchFamily="2" charset="-122"/>
              </a:rPr>
              <a:t>  Outgoing access list is not set</a:t>
            </a:r>
          </a:p>
          <a:p>
            <a:r>
              <a:rPr lang="en-US" altLang="zh-CN" sz="1500" b="1">
                <a:solidFill>
                  <a:schemeClr val="accent1"/>
                </a:solidFill>
                <a:ea typeface="宋体" panose="02010600030101010101" pitchFamily="2" charset="-122"/>
              </a:rPr>
              <a:t>  Inbound  access list is 1</a:t>
            </a:r>
            <a:endParaRPr lang="en-US" altLang="zh-CN" sz="1500" b="1">
              <a:solidFill>
                <a:srgbClr val="000000"/>
              </a:solidFill>
              <a:ea typeface="宋体" panose="02010600030101010101" pitchFamily="2" charset="-122"/>
            </a:endParaRPr>
          </a:p>
          <a:p>
            <a:r>
              <a:rPr lang="en-US" altLang="zh-CN" sz="1500" b="1">
                <a:solidFill>
                  <a:srgbClr val="000000"/>
                </a:solidFill>
                <a:ea typeface="宋体" panose="02010600030101010101" pitchFamily="2" charset="-122"/>
              </a:rPr>
              <a:t>  Proxy ARP is enabled</a:t>
            </a:r>
          </a:p>
          <a:p>
            <a:r>
              <a:rPr lang="en-US" altLang="zh-CN" sz="1500" b="1">
                <a:solidFill>
                  <a:srgbClr val="000000"/>
                </a:solidFill>
                <a:ea typeface="宋体" panose="02010600030101010101" pitchFamily="2" charset="-122"/>
              </a:rPr>
              <a:t>  Security level is default</a:t>
            </a:r>
          </a:p>
          <a:p>
            <a:r>
              <a:rPr lang="en-US" altLang="zh-CN" sz="1500" b="1">
                <a:solidFill>
                  <a:srgbClr val="000000"/>
                </a:solidFill>
                <a:ea typeface="宋体" panose="02010600030101010101" pitchFamily="2" charset="-122"/>
              </a:rPr>
              <a:t>  Split horizon is enabled</a:t>
            </a:r>
          </a:p>
          <a:p>
            <a:r>
              <a:rPr lang="en-US" altLang="zh-CN" sz="1500" b="1">
                <a:solidFill>
                  <a:srgbClr val="000000"/>
                </a:solidFill>
                <a:ea typeface="宋体" panose="02010600030101010101" pitchFamily="2" charset="-122"/>
              </a:rPr>
              <a:t>  ICMP redirects are always sent</a:t>
            </a:r>
          </a:p>
          <a:p>
            <a:r>
              <a:rPr lang="en-US" altLang="zh-CN" sz="1500" b="1">
                <a:solidFill>
                  <a:srgbClr val="000000"/>
                </a:solidFill>
                <a:ea typeface="宋体" panose="02010600030101010101" pitchFamily="2" charset="-122"/>
              </a:rPr>
              <a:t>  ICMP unreachables are always sent</a:t>
            </a:r>
          </a:p>
          <a:p>
            <a:r>
              <a:rPr lang="en-US" altLang="zh-CN" sz="1500" b="1">
                <a:solidFill>
                  <a:srgbClr val="000000"/>
                </a:solidFill>
                <a:ea typeface="宋体" panose="02010600030101010101" pitchFamily="2" charset="-122"/>
              </a:rPr>
              <a:t>  ICMP mask replies are never sent</a:t>
            </a:r>
          </a:p>
          <a:p>
            <a:r>
              <a:rPr lang="en-US" altLang="zh-CN" sz="1500" b="1">
                <a:solidFill>
                  <a:srgbClr val="000000"/>
                </a:solidFill>
                <a:ea typeface="宋体" panose="02010600030101010101" pitchFamily="2" charset="-122"/>
              </a:rPr>
              <a:t>  IP fast switching is enabled</a:t>
            </a:r>
          </a:p>
          <a:p>
            <a:r>
              <a:rPr lang="en-US" altLang="zh-CN" sz="1500" b="1">
                <a:solidFill>
                  <a:srgbClr val="000000"/>
                </a:solidFill>
                <a:ea typeface="宋体" panose="02010600030101010101" pitchFamily="2" charset="-122"/>
              </a:rPr>
              <a:t>  IP fast switching on the same interface is disabled</a:t>
            </a:r>
          </a:p>
          <a:p>
            <a:r>
              <a:rPr lang="en-US" altLang="zh-CN" sz="1500" b="1">
                <a:solidFill>
                  <a:srgbClr val="000000"/>
                </a:solidFill>
                <a:ea typeface="宋体" panose="02010600030101010101" pitchFamily="2" charset="-122"/>
              </a:rPr>
              <a:t>  IP Feature Fast switching turbo vector</a:t>
            </a:r>
          </a:p>
          <a:p>
            <a:r>
              <a:rPr lang="en-US" altLang="zh-CN" sz="1500" b="1">
                <a:solidFill>
                  <a:srgbClr val="000000"/>
                </a:solidFill>
                <a:ea typeface="宋体" panose="02010600030101010101" pitchFamily="2" charset="-122"/>
              </a:rPr>
              <a:t>  IP multicast fast switching is enabled</a:t>
            </a:r>
          </a:p>
          <a:p>
            <a:r>
              <a:rPr lang="en-US" altLang="zh-CN" sz="1500" b="1">
                <a:solidFill>
                  <a:srgbClr val="000000"/>
                </a:solidFill>
                <a:ea typeface="宋体" panose="02010600030101010101" pitchFamily="2" charset="-122"/>
              </a:rPr>
              <a:t>  IP multicast distributed fast switching is disabled</a:t>
            </a:r>
          </a:p>
          <a:p>
            <a:r>
              <a:rPr lang="en-US" altLang="zh-CN" sz="1500" b="1">
                <a:solidFill>
                  <a:srgbClr val="000000"/>
                </a:solidFill>
                <a:ea typeface="宋体" panose="02010600030101010101" pitchFamily="2" charset="-122"/>
              </a:rPr>
              <a:t>  &lt;text ommitted&gt;</a:t>
            </a:r>
          </a:p>
        </p:txBody>
      </p:sp>
      <p:sp>
        <p:nvSpPr>
          <p:cNvPr id="94214" name="Rectangle 6">
            <a:extLst>
              <a:ext uri="{FF2B5EF4-FFF2-40B4-BE49-F238E27FC236}">
                <a16:creationId xmlns:a16="http://schemas.microsoft.com/office/drawing/2014/main" id="{95123DB3-06FA-4039-AE3C-433FD383CBBB}"/>
              </a:ext>
            </a:extLst>
          </p:cNvPr>
          <p:cNvSpPr>
            <a:spLocks noChangeArrowheads="1"/>
          </p:cNvSpPr>
          <p:nvPr/>
        </p:nvSpPr>
        <p:spPr bwMode="auto">
          <a:xfrm>
            <a:off x="0" y="1649413"/>
            <a:ext cx="7548563" cy="410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lvl="2"/>
            <a:endParaRPr lang="zh-CN" altLang="en-US" sz="1200" b="1">
              <a:solidFill>
                <a:srgbClr val="000000"/>
              </a:solidFill>
              <a:latin typeface="Helvetica" panose="020B0604020202020204" pitchFamily="34" charset="0"/>
              <a:ea typeface="宋体" panose="02010600030101010101" pitchFamily="2" charset="-122"/>
            </a:endParaRPr>
          </a:p>
        </p:txBody>
      </p:sp>
      <p:sp>
        <p:nvSpPr>
          <p:cNvPr id="94215" name="Rectangle 7">
            <a:extLst>
              <a:ext uri="{FF2B5EF4-FFF2-40B4-BE49-F238E27FC236}">
                <a16:creationId xmlns:a16="http://schemas.microsoft.com/office/drawing/2014/main" id="{234E0E1B-8D13-491D-B37D-B0247B256412}"/>
              </a:ext>
            </a:extLst>
          </p:cNvPr>
          <p:cNvSpPr>
            <a:spLocks noGrp="1" noChangeArrowheads="1"/>
          </p:cNvSpPr>
          <p:nvPr>
            <p:ph type="title"/>
          </p:nvPr>
        </p:nvSpPr>
        <p:spPr/>
        <p:txBody>
          <a:bodyPr/>
          <a:lstStyle/>
          <a:p>
            <a:r>
              <a:rPr lang="zh-CN" altLang="en-US">
                <a:ea typeface="宋体" panose="02010600030101010101" pitchFamily="2" charset="-122"/>
              </a:rPr>
              <a:t>查看访问列表</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3" name="Rectangle 17">
            <a:extLst>
              <a:ext uri="{FF2B5EF4-FFF2-40B4-BE49-F238E27FC236}">
                <a16:creationId xmlns:a16="http://schemas.microsoft.com/office/drawing/2014/main" id="{523EAEF2-113D-4EA8-8B0A-950685A72921}"/>
              </a:ext>
            </a:extLst>
          </p:cNvPr>
          <p:cNvSpPr>
            <a:spLocks noChangeArrowheads="1"/>
          </p:cNvSpPr>
          <p:nvPr/>
        </p:nvSpPr>
        <p:spPr bwMode="auto">
          <a:xfrm>
            <a:off x="441325" y="3267075"/>
            <a:ext cx="8175625" cy="2763838"/>
          </a:xfrm>
          <a:prstGeom prst="rect">
            <a:avLst/>
          </a:prstGeom>
          <a:solidFill>
            <a:srgbClr val="FFFFFF"/>
          </a:solidFill>
          <a:ln w="12700">
            <a:solidFill>
              <a:srgbClr val="000000"/>
            </a:solidFill>
            <a:miter lim="800000"/>
            <a:headEnd/>
            <a:tailEnd/>
          </a:ln>
          <a:effectLst>
            <a:outerShdw dist="71842" dir="2700000" algn="ctr" rotWithShape="0">
              <a:srgbClr val="000000"/>
            </a:outerShdw>
          </a:effectLst>
        </p:spPr>
        <p:txBody>
          <a:bodyPr wrap="none" lIns="24110" tIns="34157" rIns="24110" bIns="34157"/>
          <a:lstStyle/>
          <a:p>
            <a:endParaRPr lang="zh-CN" altLang="en-US"/>
          </a:p>
        </p:txBody>
      </p:sp>
      <p:sp>
        <p:nvSpPr>
          <p:cNvPr id="96262" name="Rectangle 6">
            <a:extLst>
              <a:ext uri="{FF2B5EF4-FFF2-40B4-BE49-F238E27FC236}">
                <a16:creationId xmlns:a16="http://schemas.microsoft.com/office/drawing/2014/main" id="{CA824B73-109A-44F1-9994-E8FCB5A60340}"/>
              </a:ext>
            </a:extLst>
          </p:cNvPr>
          <p:cNvSpPr>
            <a:spLocks noGrp="1" noChangeArrowheads="1"/>
          </p:cNvSpPr>
          <p:nvPr>
            <p:ph type="title"/>
          </p:nvPr>
        </p:nvSpPr>
        <p:spPr/>
        <p:txBody>
          <a:bodyPr/>
          <a:lstStyle/>
          <a:p>
            <a:r>
              <a:rPr lang="zh-CN" altLang="en-US">
                <a:ea typeface="宋体" panose="02010600030101010101" pitchFamily="2" charset="-122"/>
              </a:rPr>
              <a:t>查看访问列表的语句</a:t>
            </a:r>
          </a:p>
        </p:txBody>
      </p:sp>
      <p:sp>
        <p:nvSpPr>
          <p:cNvPr id="96263" name="Rectangle 7">
            <a:extLst>
              <a:ext uri="{FF2B5EF4-FFF2-40B4-BE49-F238E27FC236}">
                <a16:creationId xmlns:a16="http://schemas.microsoft.com/office/drawing/2014/main" id="{9F201072-173A-433B-A569-D8FFB2B82CA1}"/>
              </a:ext>
            </a:extLst>
          </p:cNvPr>
          <p:cNvSpPr>
            <a:spLocks noChangeArrowheads="1"/>
          </p:cNvSpPr>
          <p:nvPr/>
        </p:nvSpPr>
        <p:spPr bwMode="auto">
          <a:xfrm>
            <a:off x="1263650" y="3417888"/>
            <a:ext cx="5314950"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lvl="2"/>
            <a:r>
              <a:rPr lang="en-US" altLang="zh-CN" sz="1600" b="1">
                <a:solidFill>
                  <a:srgbClr val="000000"/>
                </a:solidFill>
                <a:ea typeface="宋体" panose="02010600030101010101" pitchFamily="2" charset="-122"/>
              </a:rPr>
              <a:t>wg_ro_a#show access-lists </a:t>
            </a:r>
          </a:p>
          <a:p>
            <a:pPr lvl="2"/>
            <a:r>
              <a:rPr lang="en-US" altLang="zh-CN" sz="1600" b="1">
                <a:solidFill>
                  <a:schemeClr val="accent1"/>
                </a:solidFill>
                <a:ea typeface="宋体" panose="02010600030101010101" pitchFamily="2" charset="-122"/>
              </a:rPr>
              <a:t>Standard IP access list 1</a:t>
            </a:r>
            <a:endParaRPr lang="en-US" altLang="zh-CN" sz="1600" b="1">
              <a:solidFill>
                <a:srgbClr val="000000"/>
              </a:solidFill>
              <a:ea typeface="宋体" panose="02010600030101010101" pitchFamily="2" charset="-122"/>
            </a:endParaRPr>
          </a:p>
          <a:p>
            <a:pPr lvl="2"/>
            <a:r>
              <a:rPr lang="en-US" altLang="zh-CN" sz="1600" b="1">
                <a:solidFill>
                  <a:srgbClr val="000000"/>
                </a:solidFill>
                <a:ea typeface="宋体" panose="02010600030101010101" pitchFamily="2" charset="-122"/>
              </a:rPr>
              <a:t>    permit 10.2.2.1</a:t>
            </a:r>
          </a:p>
          <a:p>
            <a:pPr lvl="2"/>
            <a:r>
              <a:rPr lang="en-US" altLang="zh-CN" sz="1600" b="1">
                <a:solidFill>
                  <a:srgbClr val="000000"/>
                </a:solidFill>
                <a:ea typeface="宋体" panose="02010600030101010101" pitchFamily="2" charset="-122"/>
              </a:rPr>
              <a:t>    permit 10.3.3.1</a:t>
            </a:r>
          </a:p>
          <a:p>
            <a:pPr lvl="2"/>
            <a:r>
              <a:rPr lang="en-US" altLang="zh-CN" sz="1600" b="1">
                <a:solidFill>
                  <a:srgbClr val="000000"/>
                </a:solidFill>
                <a:ea typeface="宋体" panose="02010600030101010101" pitchFamily="2" charset="-122"/>
              </a:rPr>
              <a:t>    permit 10.4.4.1</a:t>
            </a:r>
          </a:p>
          <a:p>
            <a:pPr lvl="2"/>
            <a:r>
              <a:rPr lang="en-US" altLang="zh-CN" sz="1600" b="1">
                <a:solidFill>
                  <a:srgbClr val="000000"/>
                </a:solidFill>
                <a:ea typeface="宋体" panose="02010600030101010101" pitchFamily="2" charset="-122"/>
              </a:rPr>
              <a:t>    permit 10.5.5.1</a:t>
            </a:r>
          </a:p>
          <a:p>
            <a:pPr lvl="2"/>
            <a:r>
              <a:rPr lang="en-US" altLang="zh-CN" sz="1600" b="1">
                <a:solidFill>
                  <a:schemeClr val="accent1"/>
                </a:solidFill>
                <a:ea typeface="宋体" panose="02010600030101010101" pitchFamily="2" charset="-122"/>
              </a:rPr>
              <a:t>Extended IP access list 101</a:t>
            </a:r>
            <a:endParaRPr lang="en-US" altLang="zh-CN" sz="1600" b="1">
              <a:solidFill>
                <a:srgbClr val="000000"/>
              </a:solidFill>
              <a:ea typeface="宋体" panose="02010600030101010101" pitchFamily="2" charset="-122"/>
            </a:endParaRPr>
          </a:p>
          <a:p>
            <a:pPr lvl="2"/>
            <a:r>
              <a:rPr lang="en-US" altLang="zh-CN" sz="1600" b="1">
                <a:solidFill>
                  <a:srgbClr val="000000"/>
                </a:solidFill>
                <a:ea typeface="宋体" panose="02010600030101010101" pitchFamily="2" charset="-122"/>
              </a:rPr>
              <a:t>    permit tcp host 10.22.22.1 any eq telnet</a:t>
            </a:r>
          </a:p>
          <a:p>
            <a:pPr lvl="2"/>
            <a:r>
              <a:rPr lang="en-US" altLang="zh-CN" sz="1600" b="1">
                <a:solidFill>
                  <a:srgbClr val="000000"/>
                </a:solidFill>
                <a:ea typeface="宋体" panose="02010600030101010101" pitchFamily="2" charset="-122"/>
              </a:rPr>
              <a:t>    permit tcp host 10.33.33.1 any eq ftp</a:t>
            </a:r>
          </a:p>
          <a:p>
            <a:pPr lvl="2"/>
            <a:r>
              <a:rPr lang="en-US" altLang="zh-CN" sz="1600" b="1">
                <a:solidFill>
                  <a:srgbClr val="000000"/>
                </a:solidFill>
                <a:ea typeface="宋体" panose="02010600030101010101" pitchFamily="2" charset="-122"/>
              </a:rPr>
              <a:t>    permit tcp host 10.44.44.1 any eq ftp-data</a:t>
            </a:r>
          </a:p>
        </p:txBody>
      </p:sp>
      <p:grpSp>
        <p:nvGrpSpPr>
          <p:cNvPr id="96267" name="Group 11">
            <a:extLst>
              <a:ext uri="{FF2B5EF4-FFF2-40B4-BE49-F238E27FC236}">
                <a16:creationId xmlns:a16="http://schemas.microsoft.com/office/drawing/2014/main" id="{A961DF69-A568-4FAC-B1DD-7732B91D88D7}"/>
              </a:ext>
            </a:extLst>
          </p:cNvPr>
          <p:cNvGrpSpPr>
            <a:grpSpLocks/>
          </p:cNvGrpSpPr>
          <p:nvPr/>
        </p:nvGrpSpPr>
        <p:grpSpPr bwMode="auto">
          <a:xfrm>
            <a:off x="-533400" y="1603375"/>
            <a:ext cx="9907588" cy="646113"/>
            <a:chOff x="-368" y="1098"/>
            <a:chExt cx="6241" cy="439"/>
          </a:xfrm>
        </p:grpSpPr>
        <p:sp>
          <p:nvSpPr>
            <p:cNvPr id="96266" name="Rectangle 10">
              <a:extLst>
                <a:ext uri="{FF2B5EF4-FFF2-40B4-BE49-F238E27FC236}">
                  <a16:creationId xmlns:a16="http://schemas.microsoft.com/office/drawing/2014/main" id="{FE8A8072-463C-4F71-B72B-4DD3C4DC8104}"/>
                </a:ext>
              </a:extLst>
            </p:cNvPr>
            <p:cNvSpPr>
              <a:spLocks noChangeArrowheads="1"/>
            </p:cNvSpPr>
            <p:nvPr/>
          </p:nvSpPr>
          <p:spPr bwMode="auto">
            <a:xfrm>
              <a:off x="177" y="1098"/>
              <a:ext cx="5482" cy="439"/>
            </a:xfrm>
            <a:prstGeom prst="rect">
              <a:avLst/>
            </a:prstGeom>
            <a:solidFill>
              <a:srgbClr val="FFFFFF"/>
            </a:solidFill>
            <a:ln w="12700">
              <a:solidFill>
                <a:srgbClr val="000000"/>
              </a:solidFill>
              <a:miter lim="800000"/>
              <a:headEnd/>
              <a:tailEnd/>
            </a:ln>
            <a:effectLst>
              <a:outerShdw dist="71842" dir="2700000" algn="ctr" rotWithShape="0">
                <a:srgbClr val="000000"/>
              </a:outerShdw>
            </a:effectLst>
          </p:spPr>
          <p:txBody>
            <a:bodyPr wrap="none" lIns="24110" tIns="34157" rIns="24110" bIns="34157"/>
            <a:lstStyle/>
            <a:p>
              <a:endParaRPr lang="zh-CN" altLang="en-US"/>
            </a:p>
          </p:txBody>
        </p:sp>
        <p:sp>
          <p:nvSpPr>
            <p:cNvPr id="96265" name="Rectangle 9">
              <a:extLst>
                <a:ext uri="{FF2B5EF4-FFF2-40B4-BE49-F238E27FC236}">
                  <a16:creationId xmlns:a16="http://schemas.microsoft.com/office/drawing/2014/main" id="{5A984958-AC2E-4AED-B8F0-3CB189CBC547}"/>
                </a:ext>
              </a:extLst>
            </p:cNvPr>
            <p:cNvSpPr>
              <a:spLocks noChangeArrowheads="1"/>
            </p:cNvSpPr>
            <p:nvPr/>
          </p:nvSpPr>
          <p:spPr bwMode="auto">
            <a:xfrm>
              <a:off x="-368" y="1192"/>
              <a:ext cx="624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lvl="2"/>
              <a:r>
                <a:rPr lang="en-US" altLang="zh-CN" b="1">
                  <a:solidFill>
                    <a:srgbClr val="000000"/>
                  </a:solidFill>
                  <a:ea typeface="宋体" panose="02010600030101010101" pitchFamily="2" charset="-122"/>
                </a:rPr>
                <a:t>wg_ro_a#show {protocol} access-list {</a:t>
              </a:r>
              <a:r>
                <a:rPr lang="en-US" altLang="zh-CN" b="1" i="1">
                  <a:solidFill>
                    <a:srgbClr val="000000"/>
                  </a:solidFill>
                  <a:ea typeface="宋体" panose="02010600030101010101" pitchFamily="2" charset="-122"/>
                </a:rPr>
                <a:t>access-list number</a:t>
              </a:r>
              <a:r>
                <a:rPr lang="en-US" altLang="zh-CN" b="1">
                  <a:solidFill>
                    <a:srgbClr val="000000"/>
                  </a:solidFill>
                  <a:ea typeface="宋体" panose="02010600030101010101" pitchFamily="2" charset="-122"/>
                </a:rPr>
                <a:t>} </a:t>
              </a:r>
            </a:p>
          </p:txBody>
        </p:sp>
      </p:grpSp>
      <p:sp>
        <p:nvSpPr>
          <p:cNvPr id="96269" name="Rectangle 13">
            <a:extLst>
              <a:ext uri="{FF2B5EF4-FFF2-40B4-BE49-F238E27FC236}">
                <a16:creationId xmlns:a16="http://schemas.microsoft.com/office/drawing/2014/main" id="{C4906B20-B806-429F-A350-B29F2D772B51}"/>
              </a:ext>
            </a:extLst>
          </p:cNvPr>
          <p:cNvSpPr>
            <a:spLocks noChangeArrowheads="1"/>
          </p:cNvSpPr>
          <p:nvPr/>
        </p:nvSpPr>
        <p:spPr bwMode="auto">
          <a:xfrm>
            <a:off x="344488" y="2454275"/>
            <a:ext cx="8702675" cy="620713"/>
          </a:xfrm>
          <a:prstGeom prst="rect">
            <a:avLst/>
          </a:prstGeom>
          <a:solidFill>
            <a:srgbClr val="FFFFFF"/>
          </a:solidFill>
          <a:ln w="12700">
            <a:solidFill>
              <a:srgbClr val="000000"/>
            </a:solidFill>
            <a:miter lim="800000"/>
            <a:headEnd/>
            <a:tailEnd/>
          </a:ln>
          <a:effectLst>
            <a:outerShdw dist="71842" dir="2700000" algn="ctr" rotWithShape="0">
              <a:srgbClr val="000000"/>
            </a:outerShdw>
          </a:effectLst>
        </p:spPr>
        <p:txBody>
          <a:bodyPr wrap="none" lIns="24110" tIns="34157" rIns="24110" bIns="34157"/>
          <a:lstStyle/>
          <a:p>
            <a:endParaRPr lang="zh-CN" altLang="en-US"/>
          </a:p>
        </p:txBody>
      </p:sp>
      <p:sp>
        <p:nvSpPr>
          <p:cNvPr id="96270" name="Rectangle 14">
            <a:extLst>
              <a:ext uri="{FF2B5EF4-FFF2-40B4-BE49-F238E27FC236}">
                <a16:creationId xmlns:a16="http://schemas.microsoft.com/office/drawing/2014/main" id="{B2EAC23E-C483-406B-B5BB-0442A2A673A9}"/>
              </a:ext>
            </a:extLst>
          </p:cNvPr>
          <p:cNvSpPr>
            <a:spLocks noChangeArrowheads="1"/>
          </p:cNvSpPr>
          <p:nvPr/>
        </p:nvSpPr>
        <p:spPr bwMode="auto">
          <a:xfrm>
            <a:off x="-520700" y="2579688"/>
            <a:ext cx="9907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pPr lvl="2"/>
            <a:r>
              <a:rPr lang="en-US" altLang="zh-CN" b="1">
                <a:solidFill>
                  <a:srgbClr val="000000"/>
                </a:solidFill>
                <a:ea typeface="宋体" panose="02010600030101010101" pitchFamily="2" charset="-122"/>
              </a:rPr>
              <a:t>wg_ro_a#show access-lists {</a:t>
            </a:r>
            <a:r>
              <a:rPr lang="en-US" altLang="zh-CN" b="1" i="1">
                <a:solidFill>
                  <a:srgbClr val="000000"/>
                </a:solidFill>
                <a:ea typeface="宋体" panose="02010600030101010101" pitchFamily="2" charset="-122"/>
              </a:rPr>
              <a:t>access-list number</a:t>
            </a:r>
            <a:r>
              <a:rPr lang="en-US" altLang="zh-CN" b="1">
                <a:solidFill>
                  <a:srgbClr val="000000"/>
                </a:solidFill>
                <a:ea typeface="宋体" panose="02010600030101010101" pitchFamily="2" charset="-122"/>
              </a:rPr>
              <a:t>}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83" name="Line 1091">
            <a:extLst>
              <a:ext uri="{FF2B5EF4-FFF2-40B4-BE49-F238E27FC236}">
                <a16:creationId xmlns:a16="http://schemas.microsoft.com/office/drawing/2014/main" id="{08E552C7-5F82-4C8A-B7E0-C03BB9455DE0}"/>
              </a:ext>
            </a:extLst>
          </p:cNvPr>
          <p:cNvSpPr>
            <a:spLocks noChangeShapeType="1"/>
          </p:cNvSpPr>
          <p:nvPr/>
        </p:nvSpPr>
        <p:spPr bwMode="auto">
          <a:xfrm>
            <a:off x="6340475" y="4545013"/>
            <a:ext cx="1878013"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316418" name="Rectangle 1026">
            <a:extLst>
              <a:ext uri="{FF2B5EF4-FFF2-40B4-BE49-F238E27FC236}">
                <a16:creationId xmlns:a16="http://schemas.microsoft.com/office/drawing/2014/main" id="{1332D3BB-C7B6-4E34-938D-8163245FC945}"/>
              </a:ext>
            </a:extLst>
          </p:cNvPr>
          <p:cNvSpPr>
            <a:spLocks noGrp="1" noChangeArrowheads="1"/>
          </p:cNvSpPr>
          <p:nvPr>
            <p:ph type="title"/>
          </p:nvPr>
        </p:nvSpPr>
        <p:spPr>
          <a:xfrm>
            <a:off x="766763" y="492125"/>
            <a:ext cx="7623175" cy="631825"/>
          </a:xfrm>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53" tIns="41076" rIns="82153" bIns="41076" anchorCtr="0">
            <a:spAutoFit/>
          </a:bodyPr>
          <a:lstStyle/>
          <a:p>
            <a:r>
              <a:rPr lang="zh-CN" altLang="en-US">
                <a:ea typeface="宋体" panose="02010600030101010101" pitchFamily="2" charset="-122"/>
              </a:rPr>
              <a:t>访问列表的其它应用</a:t>
            </a:r>
            <a:endParaRPr lang="en-US" altLang="zh-CN">
              <a:ea typeface="宋体" panose="02010600030101010101" pitchFamily="2" charset="-122"/>
            </a:endParaRPr>
          </a:p>
        </p:txBody>
      </p:sp>
      <p:sp>
        <p:nvSpPr>
          <p:cNvPr id="316453" name="Rectangle 1061">
            <a:extLst>
              <a:ext uri="{FF2B5EF4-FFF2-40B4-BE49-F238E27FC236}">
                <a16:creationId xmlns:a16="http://schemas.microsoft.com/office/drawing/2014/main" id="{66BC4736-D177-4073-BE9D-2B49E609AABE}"/>
              </a:ext>
            </a:extLst>
          </p:cNvPr>
          <p:cNvSpPr>
            <a:spLocks noChangeArrowheads="1"/>
          </p:cNvSpPr>
          <p:nvPr/>
        </p:nvSpPr>
        <p:spPr bwMode="auto">
          <a:xfrm>
            <a:off x="5965825" y="4251325"/>
            <a:ext cx="371475" cy="585788"/>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16454" name="Rectangle 1062">
            <a:extLst>
              <a:ext uri="{FF2B5EF4-FFF2-40B4-BE49-F238E27FC236}">
                <a16:creationId xmlns:a16="http://schemas.microsoft.com/office/drawing/2014/main" id="{DD708C4E-3246-4ADB-8D83-967C587BB8BB}"/>
              </a:ext>
            </a:extLst>
          </p:cNvPr>
          <p:cNvSpPr>
            <a:spLocks noChangeArrowheads="1"/>
          </p:cNvSpPr>
          <p:nvPr/>
        </p:nvSpPr>
        <p:spPr bwMode="auto">
          <a:xfrm>
            <a:off x="8237538" y="4386263"/>
            <a:ext cx="271462" cy="314325"/>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16455" name="Rectangle 1063">
            <a:extLst>
              <a:ext uri="{FF2B5EF4-FFF2-40B4-BE49-F238E27FC236}">
                <a16:creationId xmlns:a16="http://schemas.microsoft.com/office/drawing/2014/main" id="{A5D660C6-C753-470B-85FC-2626F0F9B589}"/>
              </a:ext>
            </a:extLst>
          </p:cNvPr>
          <p:cNvSpPr>
            <a:spLocks noChangeArrowheads="1"/>
          </p:cNvSpPr>
          <p:nvPr/>
        </p:nvSpPr>
        <p:spPr bwMode="auto">
          <a:xfrm>
            <a:off x="6443663" y="3886200"/>
            <a:ext cx="2100262"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just">
              <a:lnSpc>
                <a:spcPts val="2025"/>
              </a:lnSpc>
              <a:spcAft>
                <a:spcPts val="900"/>
              </a:spcAft>
            </a:pPr>
            <a:r>
              <a:rPr lang="zh-CN" altLang="en-US" sz="2000" b="1">
                <a:solidFill>
                  <a:srgbClr val="000000"/>
                </a:solidFill>
                <a:latin typeface="Helvetica" panose="020B0604020202020204" pitchFamily="34" charset="0"/>
                <a:ea typeface="宋体" panose="02010600030101010101" pitchFamily="2" charset="-122"/>
              </a:rPr>
              <a:t>路由表过滤</a:t>
            </a:r>
          </a:p>
        </p:txBody>
      </p:sp>
      <p:sp>
        <p:nvSpPr>
          <p:cNvPr id="316456" name="Rectangle 1064">
            <a:extLst>
              <a:ext uri="{FF2B5EF4-FFF2-40B4-BE49-F238E27FC236}">
                <a16:creationId xmlns:a16="http://schemas.microsoft.com/office/drawing/2014/main" id="{40B34AD1-B5F1-4735-BF70-1684B34E87C0}"/>
              </a:ext>
            </a:extLst>
          </p:cNvPr>
          <p:cNvSpPr>
            <a:spLocks noChangeArrowheads="1"/>
          </p:cNvSpPr>
          <p:nvPr/>
        </p:nvSpPr>
        <p:spPr bwMode="auto">
          <a:xfrm>
            <a:off x="4872038" y="4243388"/>
            <a:ext cx="1042987"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r">
              <a:lnSpc>
                <a:spcPct val="95000"/>
              </a:lnSpc>
              <a:spcBef>
                <a:spcPct val="35000"/>
              </a:spcBef>
              <a:spcAft>
                <a:spcPts val="900"/>
              </a:spcAft>
            </a:pPr>
            <a:r>
              <a:rPr lang="en-US" altLang="zh-CN" sz="1800" b="1">
                <a:solidFill>
                  <a:srgbClr val="000000"/>
                </a:solidFill>
                <a:latin typeface="Helvetica" panose="020B0604020202020204" pitchFamily="34" charset="0"/>
                <a:ea typeface="宋体" panose="02010600030101010101" pitchFamily="2" charset="-122"/>
              </a:rPr>
              <a:t>Routing</a:t>
            </a:r>
            <a:br>
              <a:rPr lang="en-US" altLang="zh-CN" sz="1800" b="1">
                <a:solidFill>
                  <a:srgbClr val="000000"/>
                </a:solidFill>
                <a:latin typeface="Helvetica" panose="020B0604020202020204" pitchFamily="34" charset="0"/>
                <a:ea typeface="宋体" panose="02010600030101010101" pitchFamily="2" charset="-122"/>
              </a:rPr>
            </a:br>
            <a:r>
              <a:rPr lang="en-US" altLang="zh-CN" sz="1800" b="1">
                <a:solidFill>
                  <a:srgbClr val="000000"/>
                </a:solidFill>
                <a:latin typeface="Helvetica" panose="020B0604020202020204" pitchFamily="34" charset="0"/>
                <a:ea typeface="宋体" panose="02010600030101010101" pitchFamily="2" charset="-122"/>
              </a:rPr>
              <a:t>Table</a:t>
            </a:r>
          </a:p>
          <a:p>
            <a:pPr algn="r">
              <a:lnSpc>
                <a:spcPts val="1800"/>
              </a:lnSpc>
              <a:spcAft>
                <a:spcPts val="900"/>
              </a:spcAft>
            </a:pPr>
            <a:endParaRPr lang="zh-CN" altLang="en-US" sz="1800" b="1">
              <a:solidFill>
                <a:srgbClr val="000000"/>
              </a:solidFill>
              <a:latin typeface="Helvetica" panose="020B0604020202020204" pitchFamily="34" charset="0"/>
              <a:ea typeface="宋体" panose="02010600030101010101" pitchFamily="2" charset="-122"/>
            </a:endParaRPr>
          </a:p>
        </p:txBody>
      </p:sp>
      <p:pic>
        <p:nvPicPr>
          <p:cNvPr id="316458" name="Picture 1066">
            <a:extLst>
              <a:ext uri="{FF2B5EF4-FFF2-40B4-BE49-F238E27FC236}">
                <a16:creationId xmlns:a16="http://schemas.microsoft.com/office/drawing/2014/main" id="{448E7F3E-55BC-45C3-ACF0-F7C5627517B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6550" y="4318000"/>
            <a:ext cx="82867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16465" name="Freeform 1073">
            <a:extLst>
              <a:ext uri="{FF2B5EF4-FFF2-40B4-BE49-F238E27FC236}">
                <a16:creationId xmlns:a16="http://schemas.microsoft.com/office/drawing/2014/main" id="{8C48883E-9495-4065-BFED-4A0255BB9E38}"/>
              </a:ext>
            </a:extLst>
          </p:cNvPr>
          <p:cNvSpPr>
            <a:spLocks/>
          </p:cNvSpPr>
          <p:nvPr/>
        </p:nvSpPr>
        <p:spPr bwMode="auto">
          <a:xfrm rot="5400000" flipH="1">
            <a:off x="2642395" y="1459706"/>
            <a:ext cx="138112" cy="1387475"/>
          </a:xfrm>
          <a:custGeom>
            <a:avLst/>
            <a:gdLst>
              <a:gd name="T0" fmla="*/ 2 w 105"/>
              <a:gd name="T1" fmla="*/ 720 h 720"/>
              <a:gd name="T2" fmla="*/ 0 w 105"/>
              <a:gd name="T3" fmla="*/ 314 h 720"/>
              <a:gd name="T4" fmla="*/ 105 w 105"/>
              <a:gd name="T5" fmla="*/ 413 h 720"/>
              <a:gd name="T6" fmla="*/ 105 w 105"/>
              <a:gd name="T7" fmla="*/ 0 h 720"/>
            </a:gdLst>
            <a:ahLst/>
            <a:cxnLst>
              <a:cxn ang="0">
                <a:pos x="T0" y="T1"/>
              </a:cxn>
              <a:cxn ang="0">
                <a:pos x="T2" y="T3"/>
              </a:cxn>
              <a:cxn ang="0">
                <a:pos x="T4" y="T5"/>
              </a:cxn>
              <a:cxn ang="0">
                <a:pos x="T6" y="T7"/>
              </a:cxn>
            </a:cxnLst>
            <a:rect l="0" t="0" r="r" b="b"/>
            <a:pathLst>
              <a:path w="105" h="720">
                <a:moveTo>
                  <a:pt x="2" y="720"/>
                </a:moveTo>
                <a:lnTo>
                  <a:pt x="0" y="314"/>
                </a:lnTo>
                <a:lnTo>
                  <a:pt x="105" y="413"/>
                </a:lnTo>
                <a:lnTo>
                  <a:pt x="105" y="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16466" name="Rectangle 1074">
            <a:extLst>
              <a:ext uri="{FF2B5EF4-FFF2-40B4-BE49-F238E27FC236}">
                <a16:creationId xmlns:a16="http://schemas.microsoft.com/office/drawing/2014/main" id="{8A9CAA7F-4EB8-46EA-9C75-BA3D7CFCE492}"/>
              </a:ext>
            </a:extLst>
          </p:cNvPr>
          <p:cNvSpPr>
            <a:spLocks noChangeArrowheads="1"/>
          </p:cNvSpPr>
          <p:nvPr/>
        </p:nvSpPr>
        <p:spPr bwMode="auto">
          <a:xfrm>
            <a:off x="1100138" y="2428875"/>
            <a:ext cx="9144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ctr">
              <a:lnSpc>
                <a:spcPts val="1575"/>
              </a:lnSpc>
              <a:spcAft>
                <a:spcPts val="900"/>
              </a:spcAft>
            </a:pPr>
            <a:r>
              <a:rPr lang="en-US" altLang="zh-CN" sz="1600" b="1">
                <a:solidFill>
                  <a:srgbClr val="000000"/>
                </a:solidFill>
                <a:latin typeface="Helvetica" panose="020B0604020202020204" pitchFamily="34" charset="0"/>
                <a:ea typeface="宋体" panose="02010600030101010101" pitchFamily="2" charset="-122"/>
              </a:rPr>
              <a:t>Queue</a:t>
            </a:r>
            <a:br>
              <a:rPr lang="en-US" altLang="zh-CN" sz="1600" b="1">
                <a:solidFill>
                  <a:srgbClr val="000000"/>
                </a:solidFill>
                <a:latin typeface="Helvetica" panose="020B0604020202020204" pitchFamily="34" charset="0"/>
                <a:ea typeface="宋体" panose="02010600030101010101" pitchFamily="2" charset="-122"/>
              </a:rPr>
            </a:br>
            <a:r>
              <a:rPr lang="en-US" altLang="zh-CN" sz="1600" b="1">
                <a:solidFill>
                  <a:srgbClr val="000000"/>
                </a:solidFill>
                <a:latin typeface="Helvetica" panose="020B0604020202020204" pitchFamily="34" charset="0"/>
                <a:ea typeface="宋体" panose="02010600030101010101" pitchFamily="2" charset="-122"/>
              </a:rPr>
              <a:t>List</a:t>
            </a:r>
          </a:p>
        </p:txBody>
      </p:sp>
      <p:sp>
        <p:nvSpPr>
          <p:cNvPr id="316467" name="Rectangle 1075">
            <a:extLst>
              <a:ext uri="{FF2B5EF4-FFF2-40B4-BE49-F238E27FC236}">
                <a16:creationId xmlns:a16="http://schemas.microsoft.com/office/drawing/2014/main" id="{42468444-AC82-48F7-ACD4-61B789C2A24C}"/>
              </a:ext>
            </a:extLst>
          </p:cNvPr>
          <p:cNvSpPr>
            <a:spLocks noChangeArrowheads="1"/>
          </p:cNvSpPr>
          <p:nvPr/>
        </p:nvSpPr>
        <p:spPr bwMode="auto">
          <a:xfrm>
            <a:off x="831850" y="1604963"/>
            <a:ext cx="35877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nchor="ctr" anchorCtr="1">
            <a:spAutoFit/>
          </a:bodyPr>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nSpc>
                <a:spcPts val="2000"/>
              </a:lnSpc>
            </a:pPr>
            <a:r>
              <a:rPr lang="zh-CN" altLang="en-US" sz="2000" b="1">
                <a:solidFill>
                  <a:srgbClr val="000000"/>
                </a:solidFill>
                <a:latin typeface="Helvetica" panose="020B0604020202020204" pitchFamily="34" charset="0"/>
                <a:ea typeface="宋体" panose="02010600030101010101" pitchFamily="2" charset="-122"/>
              </a:rPr>
              <a:t>优先级判断</a:t>
            </a:r>
          </a:p>
        </p:txBody>
      </p:sp>
      <p:pic>
        <p:nvPicPr>
          <p:cNvPr id="316468" name="Picture 1076">
            <a:extLst>
              <a:ext uri="{FF2B5EF4-FFF2-40B4-BE49-F238E27FC236}">
                <a16:creationId xmlns:a16="http://schemas.microsoft.com/office/drawing/2014/main" id="{8F92D841-D158-4611-BFE6-9BB063C5433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975" y="1917700"/>
            <a:ext cx="82867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16469" name="Picture 1077">
            <a:extLst>
              <a:ext uri="{FF2B5EF4-FFF2-40B4-BE49-F238E27FC236}">
                <a16:creationId xmlns:a16="http://schemas.microsoft.com/office/drawing/2014/main" id="{C60957A7-9340-48EA-B87F-BA845858D6F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917700"/>
            <a:ext cx="82867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316470" name="Group 1078">
            <a:extLst>
              <a:ext uri="{FF2B5EF4-FFF2-40B4-BE49-F238E27FC236}">
                <a16:creationId xmlns:a16="http://schemas.microsoft.com/office/drawing/2014/main" id="{AFF5E15C-E0B4-46B5-9464-82DBC92FB186}"/>
              </a:ext>
            </a:extLst>
          </p:cNvPr>
          <p:cNvGrpSpPr>
            <a:grpSpLocks/>
          </p:cNvGrpSpPr>
          <p:nvPr/>
        </p:nvGrpSpPr>
        <p:grpSpPr bwMode="auto">
          <a:xfrm>
            <a:off x="1936750" y="2301875"/>
            <a:ext cx="414338" cy="425450"/>
            <a:chOff x="1084" y="1289"/>
            <a:chExt cx="232" cy="238"/>
          </a:xfrm>
        </p:grpSpPr>
        <p:sp>
          <p:nvSpPr>
            <p:cNvPr id="316471" name="Rectangle 1079">
              <a:extLst>
                <a:ext uri="{FF2B5EF4-FFF2-40B4-BE49-F238E27FC236}">
                  <a16:creationId xmlns:a16="http://schemas.microsoft.com/office/drawing/2014/main" id="{BE94066D-3387-4484-8815-CA7048B4A8A5}"/>
                </a:ext>
              </a:extLst>
            </p:cNvPr>
            <p:cNvSpPr>
              <a:spLocks noChangeArrowheads="1"/>
            </p:cNvSpPr>
            <p:nvPr/>
          </p:nvSpPr>
          <p:spPr bwMode="auto">
            <a:xfrm>
              <a:off x="1084" y="1338"/>
              <a:ext cx="232" cy="42"/>
            </a:xfrm>
            <a:prstGeom prst="rect">
              <a:avLst/>
            </a:prstGeom>
            <a:solidFill>
              <a:srgbClr val="FFFFFF"/>
            </a:solidFill>
            <a:ln w="12700">
              <a:solidFill>
                <a:srgbClr val="242F3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16472" name="Rectangle 1080">
              <a:extLst>
                <a:ext uri="{FF2B5EF4-FFF2-40B4-BE49-F238E27FC236}">
                  <a16:creationId xmlns:a16="http://schemas.microsoft.com/office/drawing/2014/main" id="{6063D891-A552-4732-A9B5-92F559D30D27}"/>
                </a:ext>
              </a:extLst>
            </p:cNvPr>
            <p:cNvSpPr>
              <a:spLocks noChangeArrowheads="1"/>
            </p:cNvSpPr>
            <p:nvPr/>
          </p:nvSpPr>
          <p:spPr bwMode="auto">
            <a:xfrm>
              <a:off x="1084" y="1486"/>
              <a:ext cx="232" cy="41"/>
            </a:xfrm>
            <a:prstGeom prst="rect">
              <a:avLst/>
            </a:prstGeom>
            <a:solidFill>
              <a:srgbClr val="FFFFFF"/>
            </a:solidFill>
            <a:ln w="12700">
              <a:solidFill>
                <a:srgbClr val="242F3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16473" name="Rectangle 1081">
              <a:extLst>
                <a:ext uri="{FF2B5EF4-FFF2-40B4-BE49-F238E27FC236}">
                  <a16:creationId xmlns:a16="http://schemas.microsoft.com/office/drawing/2014/main" id="{8C7F48C8-B2A2-4B75-AA13-015000625FF8}"/>
                </a:ext>
              </a:extLst>
            </p:cNvPr>
            <p:cNvSpPr>
              <a:spLocks noChangeArrowheads="1"/>
            </p:cNvSpPr>
            <p:nvPr/>
          </p:nvSpPr>
          <p:spPr bwMode="auto">
            <a:xfrm>
              <a:off x="1084" y="1436"/>
              <a:ext cx="232" cy="42"/>
            </a:xfrm>
            <a:prstGeom prst="rect">
              <a:avLst/>
            </a:prstGeom>
            <a:solidFill>
              <a:srgbClr val="FFFFFF"/>
            </a:solidFill>
            <a:ln w="12700">
              <a:solidFill>
                <a:srgbClr val="242F3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16474" name="Rectangle 1082">
              <a:extLst>
                <a:ext uri="{FF2B5EF4-FFF2-40B4-BE49-F238E27FC236}">
                  <a16:creationId xmlns:a16="http://schemas.microsoft.com/office/drawing/2014/main" id="{2DC84E4D-7927-4422-9233-8BFC35C23647}"/>
                </a:ext>
              </a:extLst>
            </p:cNvPr>
            <p:cNvSpPr>
              <a:spLocks noChangeArrowheads="1"/>
            </p:cNvSpPr>
            <p:nvPr/>
          </p:nvSpPr>
          <p:spPr bwMode="auto">
            <a:xfrm>
              <a:off x="1084" y="1388"/>
              <a:ext cx="232" cy="40"/>
            </a:xfrm>
            <a:prstGeom prst="rect">
              <a:avLst/>
            </a:prstGeom>
            <a:solidFill>
              <a:srgbClr val="FFFFFF"/>
            </a:solidFill>
            <a:ln w="12700">
              <a:solidFill>
                <a:srgbClr val="242F3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sp>
          <p:nvSpPr>
            <p:cNvPr id="316475" name="Rectangle 1083">
              <a:extLst>
                <a:ext uri="{FF2B5EF4-FFF2-40B4-BE49-F238E27FC236}">
                  <a16:creationId xmlns:a16="http://schemas.microsoft.com/office/drawing/2014/main" id="{9D8386FA-A98A-4944-AAF1-9FD9D40136B5}"/>
                </a:ext>
              </a:extLst>
            </p:cNvPr>
            <p:cNvSpPr>
              <a:spLocks noChangeArrowheads="1"/>
            </p:cNvSpPr>
            <p:nvPr/>
          </p:nvSpPr>
          <p:spPr bwMode="auto">
            <a:xfrm>
              <a:off x="1084" y="1289"/>
              <a:ext cx="232" cy="41"/>
            </a:xfrm>
            <a:prstGeom prst="rect">
              <a:avLst/>
            </a:prstGeom>
            <a:solidFill>
              <a:srgbClr val="FFFFFF"/>
            </a:solidFill>
            <a:ln w="12700">
              <a:solidFill>
                <a:srgbClr val="242F3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p>
              <a:endParaRPr lang="zh-CN" altLang="en-US"/>
            </a:p>
          </p:txBody>
        </p:sp>
      </p:grpSp>
      <p:sp>
        <p:nvSpPr>
          <p:cNvPr id="316476" name="Rectangle 1084">
            <a:extLst>
              <a:ext uri="{FF2B5EF4-FFF2-40B4-BE49-F238E27FC236}">
                <a16:creationId xmlns:a16="http://schemas.microsoft.com/office/drawing/2014/main" id="{8D2ED7E5-677E-45F5-9CC5-BD1406F4ADA2}"/>
              </a:ext>
            </a:extLst>
          </p:cNvPr>
          <p:cNvSpPr>
            <a:spLocks noChangeArrowheads="1"/>
          </p:cNvSpPr>
          <p:nvPr/>
        </p:nvSpPr>
        <p:spPr bwMode="auto">
          <a:xfrm>
            <a:off x="3357563" y="2871788"/>
            <a:ext cx="3328987"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21431" tIns="30362" rIns="21431" bIns="30362"/>
          <a:lstStyle>
            <a:lvl1pPr defTabSz="1028700">
              <a:tabLst>
                <a:tab pos="514350" algn="l"/>
                <a:tab pos="1028700" algn="l"/>
                <a:tab pos="1543050" algn="l"/>
              </a:tabLst>
              <a:defRPr sz="2400">
                <a:solidFill>
                  <a:schemeClr val="tx1"/>
                </a:solidFill>
                <a:latin typeface="Times" panose="02020603050405020304" pitchFamily="18" charset="0"/>
              </a:defRPr>
            </a:lvl1pPr>
            <a:lvl2pPr marL="514350" defTabSz="1028700">
              <a:tabLst>
                <a:tab pos="514350" algn="l"/>
                <a:tab pos="1028700" algn="l"/>
                <a:tab pos="1543050" algn="l"/>
              </a:tabLst>
              <a:defRPr sz="2400">
                <a:solidFill>
                  <a:schemeClr val="tx1"/>
                </a:solidFill>
                <a:latin typeface="Times" panose="02020603050405020304" pitchFamily="18" charset="0"/>
              </a:defRPr>
            </a:lvl2pPr>
            <a:lvl3pPr marL="1028700" defTabSz="1028700">
              <a:tabLst>
                <a:tab pos="514350" algn="l"/>
                <a:tab pos="1028700" algn="l"/>
                <a:tab pos="1543050" algn="l"/>
              </a:tabLst>
              <a:defRPr sz="2400">
                <a:solidFill>
                  <a:schemeClr val="tx1"/>
                </a:solidFill>
                <a:latin typeface="Times" panose="02020603050405020304" pitchFamily="18" charset="0"/>
              </a:defRPr>
            </a:lvl3pPr>
            <a:lvl4pPr marL="1543050" defTabSz="1028700">
              <a:tabLst>
                <a:tab pos="514350" algn="l"/>
                <a:tab pos="1028700" algn="l"/>
                <a:tab pos="1543050" algn="l"/>
              </a:tabLst>
              <a:defRPr sz="2400">
                <a:solidFill>
                  <a:schemeClr val="tx1"/>
                </a:solidFill>
                <a:latin typeface="Times" panose="02020603050405020304" pitchFamily="18" charset="0"/>
              </a:defRPr>
            </a:lvl4pPr>
            <a:lvl5pPr marL="2057400" defTabSz="1028700">
              <a:tabLst>
                <a:tab pos="514350" algn="l"/>
                <a:tab pos="1028700" algn="l"/>
                <a:tab pos="1543050" algn="l"/>
              </a:tabLst>
              <a:defRPr sz="2400">
                <a:solidFill>
                  <a:schemeClr val="tx1"/>
                </a:solidFill>
                <a:latin typeface="Times" panose="02020603050405020304" pitchFamily="18" charset="0"/>
              </a:defRPr>
            </a:lvl5pPr>
            <a:lvl6pPr marL="25146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6pPr>
            <a:lvl7pPr marL="29718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7pPr>
            <a:lvl8pPr marL="34290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8pPr>
            <a:lvl9pPr marL="3886200" defTabSz="1028700" eaLnBrk="0" fontAlgn="base" hangingPunct="0">
              <a:spcBef>
                <a:spcPct val="0"/>
              </a:spcBef>
              <a:spcAft>
                <a:spcPct val="0"/>
              </a:spcAft>
              <a:tabLst>
                <a:tab pos="514350" algn="l"/>
                <a:tab pos="1028700" algn="l"/>
                <a:tab pos="1543050" algn="l"/>
              </a:tabLst>
              <a:defRPr sz="2400">
                <a:solidFill>
                  <a:schemeClr val="tx1"/>
                </a:solidFill>
                <a:latin typeface="Times" panose="02020603050405020304" pitchFamily="18" charset="0"/>
              </a:defRPr>
            </a:lvl9pPr>
          </a:lstStyle>
          <a:p>
            <a:pPr algn="just">
              <a:lnSpc>
                <a:spcPts val="2025"/>
              </a:lnSpc>
              <a:spcAft>
                <a:spcPts val="900"/>
              </a:spcAft>
            </a:pPr>
            <a:r>
              <a:rPr lang="zh-CN" altLang="en-US" sz="2000" b="1">
                <a:solidFill>
                  <a:srgbClr val="000000"/>
                </a:solidFill>
                <a:latin typeface="Helvetica" panose="020B0604020202020204" pitchFamily="34" charset="0"/>
                <a:ea typeface="宋体" panose="02010600030101010101" pitchFamily="2" charset="-122"/>
              </a:rPr>
              <a:t>按需拨号</a:t>
            </a:r>
          </a:p>
        </p:txBody>
      </p:sp>
      <p:sp>
        <p:nvSpPr>
          <p:cNvPr id="316477" name="Freeform 1085">
            <a:extLst>
              <a:ext uri="{FF2B5EF4-FFF2-40B4-BE49-F238E27FC236}">
                <a16:creationId xmlns:a16="http://schemas.microsoft.com/office/drawing/2014/main" id="{FC747068-3371-4471-9BF1-9889E0A2F85F}"/>
              </a:ext>
            </a:extLst>
          </p:cNvPr>
          <p:cNvSpPr>
            <a:spLocks/>
          </p:cNvSpPr>
          <p:nvPr/>
        </p:nvSpPr>
        <p:spPr bwMode="auto">
          <a:xfrm rot="5400000" flipH="1">
            <a:off x="5853907" y="2793206"/>
            <a:ext cx="138112" cy="1387475"/>
          </a:xfrm>
          <a:custGeom>
            <a:avLst/>
            <a:gdLst>
              <a:gd name="T0" fmla="*/ 2 w 105"/>
              <a:gd name="T1" fmla="*/ 720 h 720"/>
              <a:gd name="T2" fmla="*/ 0 w 105"/>
              <a:gd name="T3" fmla="*/ 314 h 720"/>
              <a:gd name="T4" fmla="*/ 105 w 105"/>
              <a:gd name="T5" fmla="*/ 413 h 720"/>
              <a:gd name="T6" fmla="*/ 105 w 105"/>
              <a:gd name="T7" fmla="*/ 0 h 720"/>
            </a:gdLst>
            <a:ahLst/>
            <a:cxnLst>
              <a:cxn ang="0">
                <a:pos x="T0" y="T1"/>
              </a:cxn>
              <a:cxn ang="0">
                <a:pos x="T2" y="T3"/>
              </a:cxn>
              <a:cxn ang="0">
                <a:pos x="T4" y="T5"/>
              </a:cxn>
              <a:cxn ang="0">
                <a:pos x="T6" y="T7"/>
              </a:cxn>
            </a:cxnLst>
            <a:rect l="0" t="0" r="r" b="b"/>
            <a:pathLst>
              <a:path w="105" h="720">
                <a:moveTo>
                  <a:pt x="2" y="720"/>
                </a:moveTo>
                <a:lnTo>
                  <a:pt x="0" y="314"/>
                </a:lnTo>
                <a:lnTo>
                  <a:pt x="105" y="413"/>
                </a:lnTo>
                <a:lnTo>
                  <a:pt x="105" y="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316478" name="Freeform 1086">
            <a:extLst>
              <a:ext uri="{FF2B5EF4-FFF2-40B4-BE49-F238E27FC236}">
                <a16:creationId xmlns:a16="http://schemas.microsoft.com/office/drawing/2014/main" id="{1323C50E-A870-40CB-8A50-B50C74A64312}"/>
              </a:ext>
            </a:extLst>
          </p:cNvPr>
          <p:cNvSpPr>
            <a:spLocks/>
          </p:cNvSpPr>
          <p:nvPr/>
        </p:nvSpPr>
        <p:spPr bwMode="auto">
          <a:xfrm rot="-5400000">
            <a:off x="3505995" y="2793206"/>
            <a:ext cx="138112" cy="1387475"/>
          </a:xfrm>
          <a:custGeom>
            <a:avLst/>
            <a:gdLst>
              <a:gd name="T0" fmla="*/ 2 w 105"/>
              <a:gd name="T1" fmla="*/ 720 h 720"/>
              <a:gd name="T2" fmla="*/ 0 w 105"/>
              <a:gd name="T3" fmla="*/ 314 h 720"/>
              <a:gd name="T4" fmla="*/ 105 w 105"/>
              <a:gd name="T5" fmla="*/ 413 h 720"/>
              <a:gd name="T6" fmla="*/ 105 w 105"/>
              <a:gd name="T7" fmla="*/ 0 h 720"/>
            </a:gdLst>
            <a:ahLst/>
            <a:cxnLst>
              <a:cxn ang="0">
                <a:pos x="T0" y="T1"/>
              </a:cxn>
              <a:cxn ang="0">
                <a:pos x="T2" y="T3"/>
              </a:cxn>
              <a:cxn ang="0">
                <a:pos x="T4" y="T5"/>
              </a:cxn>
              <a:cxn ang="0">
                <a:pos x="T6" y="T7"/>
              </a:cxn>
            </a:cxnLst>
            <a:rect l="0" t="0" r="r" b="b"/>
            <a:pathLst>
              <a:path w="105" h="720">
                <a:moveTo>
                  <a:pt x="2" y="720"/>
                </a:moveTo>
                <a:lnTo>
                  <a:pt x="0" y="314"/>
                </a:lnTo>
                <a:lnTo>
                  <a:pt x="105" y="413"/>
                </a:lnTo>
                <a:lnTo>
                  <a:pt x="105" y="0"/>
                </a:lnTo>
              </a:path>
            </a:pathLst>
          </a:custGeom>
          <a:noFill/>
          <a:ln w="38100" cap="rnd" cmpd="sng">
            <a:solidFill>
              <a:schemeClr val="accent2"/>
            </a:solidFill>
            <a:prstDash val="solid"/>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pic>
        <p:nvPicPr>
          <p:cNvPr id="316479" name="Picture 1087">
            <a:extLst>
              <a:ext uri="{FF2B5EF4-FFF2-40B4-BE49-F238E27FC236}">
                <a16:creationId xmlns:a16="http://schemas.microsoft.com/office/drawing/2014/main" id="{A3B785BB-57CC-4D70-BE8A-CA3E0FF34F9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0825" y="3275013"/>
            <a:ext cx="1343025" cy="639762"/>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16480" name="Picture 1088">
            <a:extLst>
              <a:ext uri="{FF2B5EF4-FFF2-40B4-BE49-F238E27FC236}">
                <a16:creationId xmlns:a16="http://schemas.microsoft.com/office/drawing/2014/main" id="{57FDDD60-195D-493F-AEC0-5CCDAA13145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638" y="3175000"/>
            <a:ext cx="82867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16481" name="Picture 1089">
            <a:extLst>
              <a:ext uri="{FF2B5EF4-FFF2-40B4-BE49-F238E27FC236}">
                <a16:creationId xmlns:a16="http://schemas.microsoft.com/office/drawing/2014/main" id="{0E7D5FB2-202D-4DA6-85F4-9418F845AF7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3" y="3175000"/>
            <a:ext cx="82867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16482" name="Line 1090">
            <a:extLst>
              <a:ext uri="{FF2B5EF4-FFF2-40B4-BE49-F238E27FC236}">
                <a16:creationId xmlns:a16="http://schemas.microsoft.com/office/drawing/2014/main" id="{0DB24DC8-E423-425E-B7CE-AC77DED07614}"/>
              </a:ext>
            </a:extLst>
          </p:cNvPr>
          <p:cNvSpPr>
            <a:spLocks noChangeShapeType="1"/>
          </p:cNvSpPr>
          <p:nvPr/>
        </p:nvSpPr>
        <p:spPr bwMode="auto">
          <a:xfrm>
            <a:off x="4040188" y="3551238"/>
            <a:ext cx="1319212" cy="0"/>
          </a:xfrm>
          <a:prstGeom prst="line">
            <a:avLst/>
          </a:prstGeom>
          <a:noFill/>
          <a:ln w="38100">
            <a:solidFill>
              <a:schemeClr val="accent2"/>
            </a:solidFill>
            <a:prstDash val="dash"/>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16484" name="Rectangle 1092">
            <a:extLst>
              <a:ext uri="{FF2B5EF4-FFF2-40B4-BE49-F238E27FC236}">
                <a16:creationId xmlns:a16="http://schemas.microsoft.com/office/drawing/2014/main" id="{1E85E018-1917-4269-AD06-33FBCCF9FA0D}"/>
              </a:ext>
            </a:extLst>
          </p:cNvPr>
          <p:cNvSpPr>
            <a:spLocks noChangeArrowheads="1"/>
          </p:cNvSpPr>
          <p:nvPr/>
        </p:nvSpPr>
        <p:spPr bwMode="auto">
          <a:xfrm>
            <a:off x="101600" y="5162550"/>
            <a:ext cx="8834438"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82153" tIns="41076" rIns="82153" bIns="41076" anchor="ctr" anchorCtr="1">
            <a:spAutoFit/>
          </a:bodyPr>
          <a:lstStyle>
            <a:lvl1pPr marL="288925" indent="-288925" defTabSz="814388">
              <a:defRPr sz="2400">
                <a:solidFill>
                  <a:schemeClr val="tx1"/>
                </a:solidFill>
                <a:latin typeface="Times" panose="02020603050405020304" pitchFamily="18" charset="0"/>
              </a:defRPr>
            </a:lvl1pPr>
            <a:lvl2pPr marL="566738" defTabSz="814388">
              <a:defRPr sz="2400">
                <a:solidFill>
                  <a:schemeClr val="tx1"/>
                </a:solidFill>
                <a:latin typeface="Times" panose="02020603050405020304" pitchFamily="18" charset="0"/>
              </a:defRPr>
            </a:lvl2pPr>
            <a:lvl3pPr marL="855663" defTabSz="814388">
              <a:defRPr sz="2400">
                <a:solidFill>
                  <a:schemeClr val="tx1"/>
                </a:solidFill>
                <a:latin typeface="Times" panose="02020603050405020304" pitchFamily="18" charset="0"/>
              </a:defRPr>
            </a:lvl3pPr>
            <a:lvl4pPr marL="1131888" defTabSz="814388">
              <a:defRPr sz="2400">
                <a:solidFill>
                  <a:schemeClr val="tx1"/>
                </a:solidFill>
                <a:latin typeface="Times" panose="02020603050405020304" pitchFamily="18" charset="0"/>
              </a:defRPr>
            </a:lvl4pPr>
            <a:lvl5pPr marL="1422400" defTabSz="814388">
              <a:defRPr sz="2400">
                <a:solidFill>
                  <a:schemeClr val="tx1"/>
                </a:solidFill>
                <a:latin typeface="Times" panose="02020603050405020304" pitchFamily="18" charset="0"/>
              </a:defRPr>
            </a:lvl5pPr>
            <a:lvl6pPr marL="1879600" defTabSz="814388" eaLnBrk="0" fontAlgn="base" hangingPunct="0">
              <a:spcBef>
                <a:spcPct val="0"/>
              </a:spcBef>
              <a:spcAft>
                <a:spcPct val="0"/>
              </a:spcAft>
              <a:defRPr sz="2400">
                <a:solidFill>
                  <a:schemeClr val="tx1"/>
                </a:solidFill>
                <a:latin typeface="Times" panose="02020603050405020304" pitchFamily="18" charset="0"/>
              </a:defRPr>
            </a:lvl6pPr>
            <a:lvl7pPr marL="2336800" defTabSz="814388" eaLnBrk="0" fontAlgn="base" hangingPunct="0">
              <a:spcBef>
                <a:spcPct val="0"/>
              </a:spcBef>
              <a:spcAft>
                <a:spcPct val="0"/>
              </a:spcAft>
              <a:defRPr sz="2400">
                <a:solidFill>
                  <a:schemeClr val="tx1"/>
                </a:solidFill>
                <a:latin typeface="Times" panose="02020603050405020304" pitchFamily="18" charset="0"/>
              </a:defRPr>
            </a:lvl7pPr>
            <a:lvl8pPr marL="2794000" defTabSz="814388" eaLnBrk="0" fontAlgn="base" hangingPunct="0">
              <a:spcBef>
                <a:spcPct val="0"/>
              </a:spcBef>
              <a:spcAft>
                <a:spcPct val="0"/>
              </a:spcAft>
              <a:defRPr sz="2400">
                <a:solidFill>
                  <a:schemeClr val="tx1"/>
                </a:solidFill>
                <a:latin typeface="Times" panose="02020603050405020304" pitchFamily="18" charset="0"/>
              </a:defRPr>
            </a:lvl8pPr>
            <a:lvl9pPr marL="3251200" defTabSz="814388" eaLnBrk="0" fontAlgn="base" hangingPunct="0">
              <a:spcBef>
                <a:spcPct val="0"/>
              </a:spcBef>
              <a:spcAft>
                <a:spcPct val="0"/>
              </a:spcAft>
              <a:defRPr sz="2400">
                <a:solidFill>
                  <a:schemeClr val="tx1"/>
                </a:solidFill>
                <a:latin typeface="Times" panose="02020603050405020304" pitchFamily="18" charset="0"/>
              </a:defRPr>
            </a:lvl9pPr>
          </a:lstStyle>
          <a:p>
            <a:pPr>
              <a:lnSpc>
                <a:spcPct val="95000"/>
              </a:lnSpc>
              <a:spcBef>
                <a:spcPct val="50000"/>
              </a:spcBef>
              <a:buClr>
                <a:schemeClr val="accent1"/>
              </a:buClr>
              <a:buFont typeface="Helvetica" panose="020B0604020202020204" pitchFamily="34" charset="0"/>
              <a:buNone/>
            </a:pPr>
            <a:r>
              <a:rPr lang="zh-CN" altLang="en-US" b="1">
                <a:latin typeface="Helvetica" panose="020B0604020202020204" pitchFamily="34" charset="0"/>
                <a:ea typeface="宋体" panose="02010600030101010101" pitchFamily="2" charset="-122"/>
              </a:rPr>
              <a:t>基于数据包检测的特殊数据通讯应用</a:t>
            </a:r>
            <a:endParaRPr lang="en-US" altLang="zh-CN" b="1">
              <a:latin typeface="Helvetica" panose="020B0604020202020204" pitchFamily="34" charset="0"/>
              <a:ea typeface="宋体" panose="02010600030101010101" pitchFamily="2"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2978" name="Group 2">
            <a:extLst>
              <a:ext uri="{FF2B5EF4-FFF2-40B4-BE49-F238E27FC236}">
                <a16:creationId xmlns:a16="http://schemas.microsoft.com/office/drawing/2014/main" id="{1F2761F6-AF16-4A33-9002-6F0029EAF29D}"/>
              </a:ext>
            </a:extLst>
          </p:cNvPr>
          <p:cNvGrpSpPr>
            <a:grpSpLocks/>
          </p:cNvGrpSpPr>
          <p:nvPr/>
        </p:nvGrpSpPr>
        <p:grpSpPr bwMode="auto">
          <a:xfrm>
            <a:off x="0" y="4622800"/>
            <a:ext cx="8915400" cy="1066800"/>
            <a:chOff x="-160" y="2912"/>
            <a:chExt cx="5616" cy="672"/>
          </a:xfrm>
        </p:grpSpPr>
        <p:sp>
          <p:nvSpPr>
            <p:cNvPr id="382979" name="Rectangle 3">
              <a:extLst>
                <a:ext uri="{FF2B5EF4-FFF2-40B4-BE49-F238E27FC236}">
                  <a16:creationId xmlns:a16="http://schemas.microsoft.com/office/drawing/2014/main" id="{3E9040FB-9636-4E0B-A2B6-4D414574E852}"/>
                </a:ext>
              </a:extLst>
            </p:cNvPr>
            <p:cNvSpPr>
              <a:spLocks noChangeArrowheads="1"/>
            </p:cNvSpPr>
            <p:nvPr/>
          </p:nvSpPr>
          <p:spPr bwMode="auto">
            <a:xfrm>
              <a:off x="-160" y="2912"/>
              <a:ext cx="4640"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0" name="Rectangle 4">
              <a:extLst>
                <a:ext uri="{FF2B5EF4-FFF2-40B4-BE49-F238E27FC236}">
                  <a16:creationId xmlns:a16="http://schemas.microsoft.com/office/drawing/2014/main" id="{AE1F549F-E19D-45DC-A92B-1FD7B659F506}"/>
                </a:ext>
              </a:extLst>
            </p:cNvPr>
            <p:cNvSpPr>
              <a:spLocks noChangeArrowheads="1"/>
            </p:cNvSpPr>
            <p:nvPr/>
          </p:nvSpPr>
          <p:spPr bwMode="auto">
            <a:xfrm>
              <a:off x="472" y="3192"/>
              <a:ext cx="4984"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nSpc>
                  <a:spcPts val="2700"/>
                </a:lnSpc>
                <a:spcAft>
                  <a:spcPts val="1200"/>
                </a:spcAft>
              </a:pPr>
              <a:r>
                <a:rPr lang="zh-CN" altLang="en-US" b="1">
                  <a:solidFill>
                    <a:srgbClr val="000000"/>
                  </a:solidFill>
                  <a:latin typeface="Helvetica" panose="020B0604020202020204" pitchFamily="34" charset="0"/>
                  <a:ea typeface="宋体" panose="02010600030101010101" pitchFamily="2" charset="-122"/>
                </a:rPr>
                <a:t>              </a:t>
              </a:r>
            </a:p>
          </p:txBody>
        </p:sp>
      </p:grpSp>
      <p:sp>
        <p:nvSpPr>
          <p:cNvPr id="383002" name="Rectangle 26">
            <a:extLst>
              <a:ext uri="{FF2B5EF4-FFF2-40B4-BE49-F238E27FC236}">
                <a16:creationId xmlns:a16="http://schemas.microsoft.com/office/drawing/2014/main" id="{D2EDC960-68D3-408C-8450-15024B45626B}"/>
              </a:ext>
            </a:extLst>
          </p:cNvPr>
          <p:cNvSpPr>
            <a:spLocks noChangeArrowheads="1"/>
          </p:cNvSpPr>
          <p:nvPr/>
        </p:nvSpPr>
        <p:spPr bwMode="auto">
          <a:xfrm>
            <a:off x="1104900" y="3538538"/>
            <a:ext cx="7413625" cy="260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lvl1pPr defTabSz="915988">
              <a:lnSpc>
                <a:spcPct val="95000"/>
              </a:lnSpc>
              <a:spcBef>
                <a:spcPct val="30000"/>
              </a:spcBef>
              <a:buClr>
                <a:schemeClr val="accent2"/>
              </a:buClr>
              <a:buSzPct val="100000"/>
              <a:buFont typeface="Helvetica" panose="020B0604020202020204" pitchFamily="34" charset="0"/>
              <a:defRPr sz="32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9pPr>
          </a:lstStyle>
          <a:p>
            <a:pPr lvl="1">
              <a:lnSpc>
                <a:spcPct val="85000"/>
              </a:lnSpc>
              <a:spcBef>
                <a:spcPct val="40000"/>
              </a:spcBef>
            </a:pPr>
            <a:r>
              <a:rPr lang="zh-CN" altLang="en-US" sz="2200">
                <a:ea typeface="宋体" panose="02010600030101010101" pitchFamily="2" charset="-122"/>
              </a:rPr>
              <a:t>标准</a:t>
            </a:r>
          </a:p>
          <a:p>
            <a:pPr lvl="2">
              <a:lnSpc>
                <a:spcPct val="85000"/>
              </a:lnSpc>
              <a:spcBef>
                <a:spcPct val="40000"/>
              </a:spcBef>
              <a:buFont typeface="Helvetica" panose="020B0604020202020204" pitchFamily="34" charset="0"/>
              <a:buChar char="–"/>
            </a:pPr>
            <a:r>
              <a:rPr lang="zh-CN" altLang="en-US" sz="2200">
                <a:ea typeface="宋体" panose="02010600030101010101" pitchFamily="2" charset="-122"/>
              </a:rPr>
              <a:t>检查源地址</a:t>
            </a:r>
          </a:p>
          <a:p>
            <a:pPr lvl="2">
              <a:lnSpc>
                <a:spcPct val="85000"/>
              </a:lnSpc>
              <a:spcBef>
                <a:spcPct val="40000"/>
              </a:spcBef>
              <a:buFont typeface="Helvetica" panose="020B0604020202020204" pitchFamily="34" charset="0"/>
              <a:buChar char="–"/>
            </a:pPr>
            <a:r>
              <a:rPr lang="zh-CN" altLang="en-US" sz="2200">
                <a:ea typeface="宋体" panose="02010600030101010101" pitchFamily="2" charset="-122"/>
              </a:rPr>
              <a:t>通常允许、拒绝的是完整的协议</a:t>
            </a:r>
            <a:br>
              <a:rPr lang="zh-CN" altLang="en-US" sz="2200">
                <a:ea typeface="宋体" panose="02010600030101010101" pitchFamily="2" charset="-122"/>
              </a:rPr>
            </a:br>
            <a:endParaRPr lang="zh-CN" altLang="en-US" sz="2200">
              <a:ea typeface="宋体" panose="02010600030101010101" pitchFamily="2" charset="-122"/>
            </a:endParaRPr>
          </a:p>
        </p:txBody>
      </p:sp>
      <p:sp>
        <p:nvSpPr>
          <p:cNvPr id="383003" name="Rectangle 27">
            <a:extLst>
              <a:ext uri="{FF2B5EF4-FFF2-40B4-BE49-F238E27FC236}">
                <a16:creationId xmlns:a16="http://schemas.microsoft.com/office/drawing/2014/main" id="{6A200D73-9E2E-47E5-9F3E-1DF529A36EED}"/>
              </a:ext>
            </a:extLst>
          </p:cNvPr>
          <p:cNvSpPr>
            <a:spLocks noChangeArrowheads="1"/>
          </p:cNvSpPr>
          <p:nvPr/>
        </p:nvSpPr>
        <p:spPr bwMode="auto">
          <a:xfrm>
            <a:off x="6297613" y="2833688"/>
            <a:ext cx="91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600"/>
              </a:lnSpc>
            </a:pPr>
            <a:endParaRPr lang="zh-CN" altLang="en-US" sz="1400" b="1">
              <a:solidFill>
                <a:srgbClr val="000000"/>
              </a:solidFill>
              <a:latin typeface="Helvetica" panose="020B0604020202020204" pitchFamily="34" charset="0"/>
              <a:ea typeface="宋体" panose="02010600030101010101" pitchFamily="2" charset="-122"/>
            </a:endParaRPr>
          </a:p>
        </p:txBody>
      </p:sp>
      <p:sp>
        <p:nvSpPr>
          <p:cNvPr id="383004" name="Rectangle 28">
            <a:extLst>
              <a:ext uri="{FF2B5EF4-FFF2-40B4-BE49-F238E27FC236}">
                <a16:creationId xmlns:a16="http://schemas.microsoft.com/office/drawing/2014/main" id="{AEFF5EC2-E891-4F40-8D18-53A363EBB9CD}"/>
              </a:ext>
            </a:extLst>
          </p:cNvPr>
          <p:cNvSpPr>
            <a:spLocks noChangeArrowheads="1"/>
          </p:cNvSpPr>
          <p:nvPr/>
        </p:nvSpPr>
        <p:spPr bwMode="auto">
          <a:xfrm>
            <a:off x="6272213" y="1957388"/>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600"/>
              </a:lnSpc>
            </a:pPr>
            <a:r>
              <a:rPr lang="en-US" altLang="zh-CN" sz="1400" b="1">
                <a:solidFill>
                  <a:srgbClr val="000000"/>
                </a:solidFill>
                <a:latin typeface="Helvetica" panose="020B0604020202020204" pitchFamily="34" charset="0"/>
                <a:ea typeface="宋体" panose="02010600030101010101" pitchFamily="2" charset="-122"/>
              </a:rPr>
              <a:t>Outgoing</a:t>
            </a:r>
          </a:p>
          <a:p>
            <a:pPr algn="ctr">
              <a:lnSpc>
                <a:spcPts val="1600"/>
              </a:lnSpc>
            </a:pPr>
            <a:r>
              <a:rPr lang="en-US" altLang="zh-CN" sz="1400" b="1">
                <a:solidFill>
                  <a:srgbClr val="000000"/>
                </a:solidFill>
                <a:latin typeface="Helvetica" panose="020B0604020202020204" pitchFamily="34" charset="0"/>
                <a:ea typeface="宋体" panose="02010600030101010101" pitchFamily="2" charset="-122"/>
              </a:rPr>
              <a:t>Packet</a:t>
            </a:r>
          </a:p>
        </p:txBody>
      </p:sp>
      <p:sp>
        <p:nvSpPr>
          <p:cNvPr id="383005" name="Rectangle 29">
            <a:extLst>
              <a:ext uri="{FF2B5EF4-FFF2-40B4-BE49-F238E27FC236}">
                <a16:creationId xmlns:a16="http://schemas.microsoft.com/office/drawing/2014/main" id="{2D6520CE-ED25-4913-B552-ACB53A284F93}"/>
              </a:ext>
            </a:extLst>
          </p:cNvPr>
          <p:cNvSpPr>
            <a:spLocks noChangeArrowheads="1"/>
          </p:cNvSpPr>
          <p:nvPr/>
        </p:nvSpPr>
        <p:spPr bwMode="auto">
          <a:xfrm>
            <a:off x="1954213" y="1716088"/>
            <a:ext cx="5207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nSpc>
                <a:spcPts val="2100"/>
              </a:lnSpc>
            </a:pPr>
            <a:r>
              <a:rPr lang="en-US" altLang="zh-CN" sz="1800" b="1">
                <a:solidFill>
                  <a:srgbClr val="000000"/>
                </a:solidFill>
                <a:latin typeface="Helvetica" panose="020B0604020202020204" pitchFamily="34" charset="0"/>
                <a:ea typeface="宋体" panose="02010600030101010101" pitchFamily="2" charset="-122"/>
              </a:rPr>
              <a:t>E0</a:t>
            </a:r>
          </a:p>
        </p:txBody>
      </p:sp>
      <p:sp>
        <p:nvSpPr>
          <p:cNvPr id="383006" name="Rectangle 30">
            <a:extLst>
              <a:ext uri="{FF2B5EF4-FFF2-40B4-BE49-F238E27FC236}">
                <a16:creationId xmlns:a16="http://schemas.microsoft.com/office/drawing/2014/main" id="{DA40F636-91A1-4DF6-AD3D-7D0C78699F00}"/>
              </a:ext>
            </a:extLst>
          </p:cNvPr>
          <p:cNvSpPr>
            <a:spLocks noChangeArrowheads="1"/>
          </p:cNvSpPr>
          <p:nvPr/>
        </p:nvSpPr>
        <p:spPr bwMode="auto">
          <a:xfrm>
            <a:off x="6411913" y="2554288"/>
            <a:ext cx="5207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nSpc>
                <a:spcPts val="2100"/>
              </a:lnSpc>
            </a:pPr>
            <a:r>
              <a:rPr lang="en-US" altLang="zh-CN" sz="1800" b="1">
                <a:solidFill>
                  <a:srgbClr val="000000"/>
                </a:solidFill>
                <a:latin typeface="Helvetica" panose="020B0604020202020204" pitchFamily="34" charset="0"/>
                <a:ea typeface="宋体" panose="02010600030101010101" pitchFamily="2" charset="-122"/>
              </a:rPr>
              <a:t>S0</a:t>
            </a:r>
          </a:p>
        </p:txBody>
      </p:sp>
      <p:sp>
        <p:nvSpPr>
          <p:cNvPr id="383007" name="Rectangle 31">
            <a:extLst>
              <a:ext uri="{FF2B5EF4-FFF2-40B4-BE49-F238E27FC236}">
                <a16:creationId xmlns:a16="http://schemas.microsoft.com/office/drawing/2014/main" id="{0B4ECFE3-BB03-4607-9F46-7FF7623F1AFE}"/>
              </a:ext>
            </a:extLst>
          </p:cNvPr>
          <p:cNvSpPr>
            <a:spLocks noChangeArrowheads="1"/>
          </p:cNvSpPr>
          <p:nvPr/>
        </p:nvSpPr>
        <p:spPr bwMode="auto">
          <a:xfrm>
            <a:off x="2632075" y="1695450"/>
            <a:ext cx="3683000" cy="1447800"/>
          </a:xfrm>
          <a:prstGeom prst="rect">
            <a:avLst/>
          </a:prstGeom>
          <a:solidFill>
            <a:srgbClr val="FFF0C2"/>
          </a:solidFill>
          <a:ln w="12700">
            <a:solidFill>
              <a:srgbClr val="0000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3008" name="Rectangle 32">
            <a:extLst>
              <a:ext uri="{FF2B5EF4-FFF2-40B4-BE49-F238E27FC236}">
                <a16:creationId xmlns:a16="http://schemas.microsoft.com/office/drawing/2014/main" id="{B1CA645F-CFA4-414B-8CFF-DEF9C36E295E}"/>
              </a:ext>
            </a:extLst>
          </p:cNvPr>
          <p:cNvSpPr>
            <a:spLocks noChangeArrowheads="1"/>
          </p:cNvSpPr>
          <p:nvPr/>
        </p:nvSpPr>
        <p:spPr bwMode="auto">
          <a:xfrm>
            <a:off x="1598613" y="2224088"/>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600"/>
              </a:lnSpc>
            </a:pPr>
            <a:r>
              <a:rPr lang="en-US" altLang="zh-CN" sz="1400" b="1">
                <a:solidFill>
                  <a:srgbClr val="000000"/>
                </a:solidFill>
                <a:latin typeface="Helvetica" panose="020B0604020202020204" pitchFamily="34" charset="0"/>
                <a:ea typeface="宋体" panose="02010600030101010101" pitchFamily="2" charset="-122"/>
              </a:rPr>
              <a:t>Incoming</a:t>
            </a:r>
          </a:p>
          <a:p>
            <a:pPr algn="ctr">
              <a:lnSpc>
                <a:spcPts val="1600"/>
              </a:lnSpc>
            </a:pPr>
            <a:r>
              <a:rPr lang="en-US" altLang="zh-CN" sz="1400" b="1">
                <a:solidFill>
                  <a:srgbClr val="000000"/>
                </a:solidFill>
                <a:latin typeface="Helvetica" panose="020B0604020202020204" pitchFamily="34" charset="0"/>
                <a:ea typeface="宋体" panose="02010600030101010101" pitchFamily="2" charset="-122"/>
              </a:rPr>
              <a:t>Packet</a:t>
            </a:r>
          </a:p>
        </p:txBody>
      </p:sp>
      <p:sp>
        <p:nvSpPr>
          <p:cNvPr id="383009" name="Line 33">
            <a:extLst>
              <a:ext uri="{FF2B5EF4-FFF2-40B4-BE49-F238E27FC236}">
                <a16:creationId xmlns:a16="http://schemas.microsoft.com/office/drawing/2014/main" id="{78DFB661-1719-4CE3-BAB9-CC6BC82ACC59}"/>
              </a:ext>
            </a:extLst>
          </p:cNvPr>
          <p:cNvSpPr>
            <a:spLocks noChangeShapeType="1"/>
          </p:cNvSpPr>
          <p:nvPr/>
        </p:nvSpPr>
        <p:spPr bwMode="auto">
          <a:xfrm>
            <a:off x="1851025" y="2114550"/>
            <a:ext cx="812800" cy="0"/>
          </a:xfrm>
          <a:prstGeom prst="line">
            <a:avLst/>
          </a:prstGeom>
          <a:noFill/>
          <a:ln w="254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3010" name="Line 34">
            <a:extLst>
              <a:ext uri="{FF2B5EF4-FFF2-40B4-BE49-F238E27FC236}">
                <a16:creationId xmlns:a16="http://schemas.microsoft.com/office/drawing/2014/main" id="{B9E80C9B-D4A7-45CE-8202-1FBFE39816B0}"/>
              </a:ext>
            </a:extLst>
          </p:cNvPr>
          <p:cNvSpPr>
            <a:spLocks noChangeShapeType="1"/>
          </p:cNvSpPr>
          <p:nvPr/>
        </p:nvSpPr>
        <p:spPr bwMode="auto">
          <a:xfrm>
            <a:off x="6359525" y="2546350"/>
            <a:ext cx="774700" cy="0"/>
          </a:xfrm>
          <a:prstGeom prst="line">
            <a:avLst/>
          </a:prstGeom>
          <a:noFill/>
          <a:ln w="254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3011" name="Line 35">
            <a:extLst>
              <a:ext uri="{FF2B5EF4-FFF2-40B4-BE49-F238E27FC236}">
                <a16:creationId xmlns:a16="http://schemas.microsoft.com/office/drawing/2014/main" id="{68E84EEB-74AA-4B79-95FD-DA5F126F1B5A}"/>
              </a:ext>
            </a:extLst>
          </p:cNvPr>
          <p:cNvSpPr>
            <a:spLocks noChangeShapeType="1"/>
          </p:cNvSpPr>
          <p:nvPr/>
        </p:nvSpPr>
        <p:spPr bwMode="auto">
          <a:xfrm>
            <a:off x="5622925" y="2546350"/>
            <a:ext cx="647700" cy="0"/>
          </a:xfrm>
          <a:prstGeom prst="line">
            <a:avLst/>
          </a:prstGeom>
          <a:noFill/>
          <a:ln w="50800">
            <a:solidFill>
              <a:schemeClr val="bg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3012" name="Line 36">
            <a:extLst>
              <a:ext uri="{FF2B5EF4-FFF2-40B4-BE49-F238E27FC236}">
                <a16:creationId xmlns:a16="http://schemas.microsoft.com/office/drawing/2014/main" id="{DC71EDA1-501D-4735-956C-5909A6EACD89}"/>
              </a:ext>
            </a:extLst>
          </p:cNvPr>
          <p:cNvSpPr>
            <a:spLocks noChangeShapeType="1"/>
          </p:cNvSpPr>
          <p:nvPr/>
        </p:nvSpPr>
        <p:spPr bwMode="auto">
          <a:xfrm>
            <a:off x="2676525" y="2114550"/>
            <a:ext cx="2527300" cy="0"/>
          </a:xfrm>
          <a:prstGeom prst="line">
            <a:avLst/>
          </a:prstGeom>
          <a:noFill/>
          <a:ln w="50800">
            <a:solidFill>
              <a:schemeClr val="bg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3013" name="Rectangle 37">
            <a:extLst>
              <a:ext uri="{FF2B5EF4-FFF2-40B4-BE49-F238E27FC236}">
                <a16:creationId xmlns:a16="http://schemas.microsoft.com/office/drawing/2014/main" id="{1102CA29-A1A4-4736-9596-77882B26CC04}"/>
              </a:ext>
            </a:extLst>
          </p:cNvPr>
          <p:cNvSpPr>
            <a:spLocks noChangeArrowheads="1"/>
          </p:cNvSpPr>
          <p:nvPr/>
        </p:nvSpPr>
        <p:spPr bwMode="auto">
          <a:xfrm>
            <a:off x="3241675" y="1665288"/>
            <a:ext cx="31496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nSpc>
                <a:spcPts val="2100"/>
              </a:lnSpc>
            </a:pPr>
            <a:r>
              <a:rPr lang="en-US" altLang="zh-CN" sz="1800" b="1">
                <a:solidFill>
                  <a:srgbClr val="000000"/>
                </a:solidFill>
                <a:latin typeface="Helvetica" panose="020B0604020202020204" pitchFamily="34" charset="0"/>
                <a:ea typeface="宋体" panose="02010600030101010101" pitchFamily="2" charset="-122"/>
              </a:rPr>
              <a:t>Access List Processes</a:t>
            </a:r>
          </a:p>
        </p:txBody>
      </p:sp>
      <p:sp>
        <p:nvSpPr>
          <p:cNvPr id="383014" name="Rectangle 38">
            <a:extLst>
              <a:ext uri="{FF2B5EF4-FFF2-40B4-BE49-F238E27FC236}">
                <a16:creationId xmlns:a16="http://schemas.microsoft.com/office/drawing/2014/main" id="{55E0542D-D1EA-43CB-A487-13579E73A918}"/>
              </a:ext>
            </a:extLst>
          </p:cNvPr>
          <p:cNvSpPr>
            <a:spLocks noChangeArrowheads="1"/>
          </p:cNvSpPr>
          <p:nvPr/>
        </p:nvSpPr>
        <p:spPr bwMode="auto">
          <a:xfrm>
            <a:off x="3101975" y="2152650"/>
            <a:ext cx="1016000" cy="736600"/>
          </a:xfrm>
          <a:prstGeom prst="rect">
            <a:avLst/>
          </a:prstGeom>
          <a:solidFill>
            <a:srgbClr val="FFDB74"/>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3015" name="Freeform 39">
            <a:extLst>
              <a:ext uri="{FF2B5EF4-FFF2-40B4-BE49-F238E27FC236}">
                <a16:creationId xmlns:a16="http://schemas.microsoft.com/office/drawing/2014/main" id="{8A25A910-9996-4B02-9473-1A6200BD6F19}"/>
              </a:ext>
            </a:extLst>
          </p:cNvPr>
          <p:cNvSpPr>
            <a:spLocks/>
          </p:cNvSpPr>
          <p:nvPr/>
        </p:nvSpPr>
        <p:spPr bwMode="auto">
          <a:xfrm>
            <a:off x="4810125" y="2133600"/>
            <a:ext cx="814388" cy="827088"/>
          </a:xfrm>
          <a:custGeom>
            <a:avLst/>
            <a:gdLst>
              <a:gd name="T0" fmla="*/ 0 w 513"/>
              <a:gd name="T1" fmla="*/ 256 h 521"/>
              <a:gd name="T2" fmla="*/ 256 w 513"/>
              <a:gd name="T3" fmla="*/ 0 h 521"/>
              <a:gd name="T4" fmla="*/ 512 w 513"/>
              <a:gd name="T5" fmla="*/ 256 h 521"/>
              <a:gd name="T6" fmla="*/ 256 w 513"/>
              <a:gd name="T7" fmla="*/ 520 h 521"/>
              <a:gd name="T8" fmla="*/ 0 w 513"/>
              <a:gd name="T9" fmla="*/ 256 h 521"/>
            </a:gdLst>
            <a:ahLst/>
            <a:cxnLst>
              <a:cxn ang="0">
                <a:pos x="T0" y="T1"/>
              </a:cxn>
              <a:cxn ang="0">
                <a:pos x="T2" y="T3"/>
              </a:cxn>
              <a:cxn ang="0">
                <a:pos x="T4" y="T5"/>
              </a:cxn>
              <a:cxn ang="0">
                <a:pos x="T6" y="T7"/>
              </a:cxn>
              <a:cxn ang="0">
                <a:pos x="T8" y="T9"/>
              </a:cxn>
            </a:cxnLst>
            <a:rect l="0" t="0" r="r" b="b"/>
            <a:pathLst>
              <a:path w="513" h="521">
                <a:moveTo>
                  <a:pt x="0" y="256"/>
                </a:moveTo>
                <a:lnTo>
                  <a:pt x="256" y="0"/>
                </a:lnTo>
                <a:lnTo>
                  <a:pt x="512" y="256"/>
                </a:lnTo>
                <a:lnTo>
                  <a:pt x="256" y="520"/>
                </a:lnTo>
                <a:lnTo>
                  <a:pt x="0" y="256"/>
                </a:lnTo>
              </a:path>
            </a:pathLst>
          </a:custGeom>
          <a:solidFill>
            <a:srgbClr val="FFDB74"/>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3016" name="Rectangle 40">
            <a:extLst>
              <a:ext uri="{FF2B5EF4-FFF2-40B4-BE49-F238E27FC236}">
                <a16:creationId xmlns:a16="http://schemas.microsoft.com/office/drawing/2014/main" id="{249570BA-56CB-478A-8863-3623A8CAECF1}"/>
              </a:ext>
            </a:extLst>
          </p:cNvPr>
          <p:cNvSpPr>
            <a:spLocks noChangeArrowheads="1"/>
          </p:cNvSpPr>
          <p:nvPr/>
        </p:nvSpPr>
        <p:spPr bwMode="auto">
          <a:xfrm>
            <a:off x="4814888" y="2444750"/>
            <a:ext cx="8255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400"/>
              </a:lnSpc>
            </a:pPr>
            <a:r>
              <a:rPr lang="en-US" altLang="zh-CN" sz="1200" b="1">
                <a:solidFill>
                  <a:srgbClr val="000000"/>
                </a:solidFill>
                <a:latin typeface="Helvetica" panose="020B0604020202020204" pitchFamily="34" charset="0"/>
                <a:ea typeface="宋体" panose="02010600030101010101" pitchFamily="2" charset="-122"/>
              </a:rPr>
              <a:t>Permit?</a:t>
            </a:r>
          </a:p>
        </p:txBody>
      </p:sp>
      <p:grpSp>
        <p:nvGrpSpPr>
          <p:cNvPr id="383017" name="Group 41">
            <a:extLst>
              <a:ext uri="{FF2B5EF4-FFF2-40B4-BE49-F238E27FC236}">
                <a16:creationId xmlns:a16="http://schemas.microsoft.com/office/drawing/2014/main" id="{E60AC64D-AC16-4FD3-9CD8-90009AE66845}"/>
              </a:ext>
            </a:extLst>
          </p:cNvPr>
          <p:cNvGrpSpPr>
            <a:grpSpLocks/>
          </p:cNvGrpSpPr>
          <p:nvPr/>
        </p:nvGrpSpPr>
        <p:grpSpPr bwMode="auto">
          <a:xfrm>
            <a:off x="3028950" y="2222500"/>
            <a:ext cx="1130300" cy="685800"/>
            <a:chOff x="1684" y="1176"/>
            <a:chExt cx="712" cy="432"/>
          </a:xfrm>
        </p:grpSpPr>
        <p:sp>
          <p:nvSpPr>
            <p:cNvPr id="383018" name="Rectangle 42">
              <a:extLst>
                <a:ext uri="{FF2B5EF4-FFF2-40B4-BE49-F238E27FC236}">
                  <a16:creationId xmlns:a16="http://schemas.microsoft.com/office/drawing/2014/main" id="{3EC71621-23D9-415E-90BC-89C0E6D73BDD}"/>
                </a:ext>
              </a:extLst>
            </p:cNvPr>
            <p:cNvSpPr>
              <a:spLocks noChangeArrowheads="1"/>
            </p:cNvSpPr>
            <p:nvPr/>
          </p:nvSpPr>
          <p:spPr bwMode="auto">
            <a:xfrm>
              <a:off x="1748" y="1208"/>
              <a:ext cx="59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3019" name="Rectangle 43">
              <a:extLst>
                <a:ext uri="{FF2B5EF4-FFF2-40B4-BE49-F238E27FC236}">
                  <a16:creationId xmlns:a16="http://schemas.microsoft.com/office/drawing/2014/main" id="{1732D3B8-09BF-4E58-AC42-B9098CCCB57C}"/>
                </a:ext>
              </a:extLst>
            </p:cNvPr>
            <p:cNvSpPr>
              <a:spLocks noChangeArrowheads="1"/>
            </p:cNvSpPr>
            <p:nvPr/>
          </p:nvSpPr>
          <p:spPr bwMode="auto">
            <a:xfrm>
              <a:off x="1684" y="1176"/>
              <a:ext cx="71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400"/>
                </a:lnSpc>
              </a:pPr>
              <a:r>
                <a:rPr lang="en-US" altLang="zh-CN" sz="1200" b="1">
                  <a:solidFill>
                    <a:srgbClr val="000000"/>
                  </a:solidFill>
                  <a:latin typeface="Helvetica" panose="020B0604020202020204" pitchFamily="34" charset="0"/>
                  <a:ea typeface="宋体" panose="02010600030101010101" pitchFamily="2" charset="-122"/>
                </a:rPr>
                <a:t>Source</a:t>
              </a:r>
            </a:p>
            <a:p>
              <a:pPr algn="ctr">
                <a:lnSpc>
                  <a:spcPts val="1400"/>
                </a:lnSpc>
              </a:pPr>
              <a:endParaRPr lang="zh-CN" altLang="en-US" sz="1200" b="1">
                <a:solidFill>
                  <a:srgbClr val="000000"/>
                </a:solidFill>
                <a:latin typeface="Helvetica" panose="020B0604020202020204" pitchFamily="34" charset="0"/>
                <a:ea typeface="宋体" panose="02010600030101010101" pitchFamily="2" charset="-122"/>
              </a:endParaRPr>
            </a:p>
          </p:txBody>
        </p:sp>
      </p:grpSp>
      <p:pic>
        <p:nvPicPr>
          <p:cNvPr id="383021" name="Picture 45">
            <a:extLst>
              <a:ext uri="{FF2B5EF4-FFF2-40B4-BE49-F238E27FC236}">
                <a16:creationId xmlns:a16="http://schemas.microsoft.com/office/drawing/2014/main" id="{A29560AA-77F5-4744-ADD1-52D2D942679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900" y="2862263"/>
            <a:ext cx="911225"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3022" name="Rectangle 46">
            <a:extLst>
              <a:ext uri="{FF2B5EF4-FFF2-40B4-BE49-F238E27FC236}">
                <a16:creationId xmlns:a16="http://schemas.microsoft.com/office/drawing/2014/main" id="{CF4B500A-3A81-44E7-B891-1CBF0957F747}"/>
              </a:ext>
            </a:extLst>
          </p:cNvPr>
          <p:cNvSpPr>
            <a:spLocks noGrp="1" noChangeArrowheads="1"/>
          </p:cNvSpPr>
          <p:nvPr>
            <p:ph type="title"/>
          </p:nvPr>
        </p:nvSpPr>
        <p:spPr/>
        <p:txBody>
          <a:bodyPr/>
          <a:lstStyle/>
          <a:p>
            <a:r>
              <a:rPr lang="zh-CN" altLang="en-US">
                <a:ea typeface="宋体" panose="02010600030101010101" pitchFamily="2" charset="-122"/>
              </a:rPr>
              <a:t>什么是访问列表--</a:t>
            </a:r>
            <a:r>
              <a:rPr lang="zh-CN" altLang="en-US" sz="3500">
                <a:ea typeface="宋体" panose="02010600030101010101" pitchFamily="2" charset="-122"/>
              </a:rPr>
              <a:t>标准</a:t>
            </a:r>
            <a:endParaRPr lang="zh-CN" altLang="en-US">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7074" name="Group 2">
            <a:extLst>
              <a:ext uri="{FF2B5EF4-FFF2-40B4-BE49-F238E27FC236}">
                <a16:creationId xmlns:a16="http://schemas.microsoft.com/office/drawing/2014/main" id="{1C2D2F2E-2C0C-4529-9F0B-84CEBD90FAAF}"/>
              </a:ext>
            </a:extLst>
          </p:cNvPr>
          <p:cNvGrpSpPr>
            <a:grpSpLocks/>
          </p:cNvGrpSpPr>
          <p:nvPr/>
        </p:nvGrpSpPr>
        <p:grpSpPr bwMode="auto">
          <a:xfrm>
            <a:off x="0" y="4622800"/>
            <a:ext cx="8915400" cy="1066800"/>
            <a:chOff x="-160" y="2912"/>
            <a:chExt cx="5616" cy="672"/>
          </a:xfrm>
        </p:grpSpPr>
        <p:sp>
          <p:nvSpPr>
            <p:cNvPr id="387075" name="Rectangle 3">
              <a:extLst>
                <a:ext uri="{FF2B5EF4-FFF2-40B4-BE49-F238E27FC236}">
                  <a16:creationId xmlns:a16="http://schemas.microsoft.com/office/drawing/2014/main" id="{D9320994-EE21-4D33-AC68-1F055AF3E2DA}"/>
                </a:ext>
              </a:extLst>
            </p:cNvPr>
            <p:cNvSpPr>
              <a:spLocks noChangeArrowheads="1"/>
            </p:cNvSpPr>
            <p:nvPr/>
          </p:nvSpPr>
          <p:spPr bwMode="auto">
            <a:xfrm>
              <a:off x="-160" y="2912"/>
              <a:ext cx="4640"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7076" name="Rectangle 4">
              <a:extLst>
                <a:ext uri="{FF2B5EF4-FFF2-40B4-BE49-F238E27FC236}">
                  <a16:creationId xmlns:a16="http://schemas.microsoft.com/office/drawing/2014/main" id="{DCB1FCA1-3306-4851-A143-CB0DB9E28155}"/>
                </a:ext>
              </a:extLst>
            </p:cNvPr>
            <p:cNvSpPr>
              <a:spLocks noChangeArrowheads="1"/>
            </p:cNvSpPr>
            <p:nvPr/>
          </p:nvSpPr>
          <p:spPr bwMode="auto">
            <a:xfrm>
              <a:off x="472" y="3192"/>
              <a:ext cx="4984"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nSpc>
                  <a:spcPts val="2700"/>
                </a:lnSpc>
                <a:spcAft>
                  <a:spcPts val="1200"/>
                </a:spcAft>
              </a:pPr>
              <a:r>
                <a:rPr lang="zh-CN" altLang="en-US" b="1">
                  <a:solidFill>
                    <a:srgbClr val="000000"/>
                  </a:solidFill>
                  <a:latin typeface="Helvetica" panose="020B0604020202020204" pitchFamily="34" charset="0"/>
                  <a:ea typeface="宋体" panose="02010600030101010101" pitchFamily="2" charset="-122"/>
                </a:rPr>
                <a:t>              </a:t>
              </a:r>
            </a:p>
          </p:txBody>
        </p:sp>
      </p:grpSp>
      <p:sp>
        <p:nvSpPr>
          <p:cNvPr id="387077" name="Rectangle 5">
            <a:extLst>
              <a:ext uri="{FF2B5EF4-FFF2-40B4-BE49-F238E27FC236}">
                <a16:creationId xmlns:a16="http://schemas.microsoft.com/office/drawing/2014/main" id="{926EF967-94EF-4E79-B605-CFFD801C3124}"/>
              </a:ext>
            </a:extLst>
          </p:cNvPr>
          <p:cNvSpPr>
            <a:spLocks noChangeArrowheads="1"/>
          </p:cNvSpPr>
          <p:nvPr/>
        </p:nvSpPr>
        <p:spPr bwMode="auto">
          <a:xfrm>
            <a:off x="3784600" y="4508500"/>
            <a:ext cx="12954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nSpc>
                <a:spcPts val="2700"/>
              </a:lnSpc>
              <a:spcAft>
                <a:spcPts val="1200"/>
              </a:spcAft>
            </a:pPr>
            <a:r>
              <a:rPr lang="zh-CN" altLang="en-US" b="1">
                <a:solidFill>
                  <a:srgbClr val="000000"/>
                </a:solidFill>
                <a:latin typeface="Helvetica" panose="020B0604020202020204" pitchFamily="34" charset="0"/>
                <a:ea typeface="宋体" panose="02010600030101010101" pitchFamily="2" charset="-122"/>
              </a:rPr>
              <a:t>              </a:t>
            </a:r>
          </a:p>
        </p:txBody>
      </p:sp>
      <p:sp>
        <p:nvSpPr>
          <p:cNvPr id="387101" name="Rectangle 29">
            <a:extLst>
              <a:ext uri="{FF2B5EF4-FFF2-40B4-BE49-F238E27FC236}">
                <a16:creationId xmlns:a16="http://schemas.microsoft.com/office/drawing/2014/main" id="{A25154D8-45E0-4D85-BB7A-FDD9BA354652}"/>
              </a:ext>
            </a:extLst>
          </p:cNvPr>
          <p:cNvSpPr>
            <a:spLocks noChangeArrowheads="1"/>
          </p:cNvSpPr>
          <p:nvPr/>
        </p:nvSpPr>
        <p:spPr bwMode="auto">
          <a:xfrm>
            <a:off x="1104900" y="3538538"/>
            <a:ext cx="7413625" cy="260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lvl1pPr defTabSz="915988">
              <a:lnSpc>
                <a:spcPct val="95000"/>
              </a:lnSpc>
              <a:spcBef>
                <a:spcPct val="30000"/>
              </a:spcBef>
              <a:buClr>
                <a:schemeClr val="accent2"/>
              </a:buClr>
              <a:buSzPct val="100000"/>
              <a:buFont typeface="Helvetica" panose="020B0604020202020204" pitchFamily="34" charset="0"/>
              <a:defRPr sz="32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9pPr>
          </a:lstStyle>
          <a:p>
            <a:pPr lvl="1">
              <a:lnSpc>
                <a:spcPct val="85000"/>
              </a:lnSpc>
              <a:spcBef>
                <a:spcPct val="40000"/>
              </a:spcBef>
            </a:pPr>
            <a:r>
              <a:rPr lang="zh-CN" altLang="en-US" sz="2200">
                <a:ea typeface="宋体" panose="02010600030101010101" pitchFamily="2" charset="-122"/>
              </a:rPr>
              <a:t>标准</a:t>
            </a:r>
          </a:p>
          <a:p>
            <a:pPr lvl="2">
              <a:lnSpc>
                <a:spcPct val="85000"/>
              </a:lnSpc>
              <a:spcBef>
                <a:spcPct val="40000"/>
              </a:spcBef>
              <a:buFont typeface="Helvetica" panose="020B0604020202020204" pitchFamily="34" charset="0"/>
              <a:buChar char="–"/>
            </a:pPr>
            <a:r>
              <a:rPr lang="zh-CN" altLang="en-US" sz="2200">
                <a:ea typeface="宋体" panose="02010600030101010101" pitchFamily="2" charset="-122"/>
              </a:rPr>
              <a:t>检查源地址</a:t>
            </a:r>
          </a:p>
          <a:p>
            <a:pPr lvl="2">
              <a:lnSpc>
                <a:spcPct val="85000"/>
              </a:lnSpc>
              <a:spcBef>
                <a:spcPct val="40000"/>
              </a:spcBef>
              <a:buFont typeface="Helvetica" panose="020B0604020202020204" pitchFamily="34" charset="0"/>
              <a:buChar char="–"/>
            </a:pPr>
            <a:r>
              <a:rPr lang="zh-CN" altLang="en-US" sz="2200">
                <a:ea typeface="宋体" panose="02010600030101010101" pitchFamily="2" charset="-122"/>
              </a:rPr>
              <a:t>通常允许、拒绝的是完整的协议</a:t>
            </a:r>
            <a:endParaRPr lang="en-US" altLang="zh-CN" sz="2200">
              <a:ea typeface="宋体" panose="02010600030101010101" pitchFamily="2" charset="-122"/>
            </a:endParaRPr>
          </a:p>
          <a:p>
            <a:pPr lvl="1">
              <a:lnSpc>
                <a:spcPct val="85000"/>
              </a:lnSpc>
              <a:spcBef>
                <a:spcPct val="40000"/>
              </a:spcBef>
            </a:pPr>
            <a:r>
              <a:rPr lang="zh-CN" altLang="en-US" sz="2200">
                <a:ea typeface="宋体" panose="02010600030101010101" pitchFamily="2" charset="-122"/>
              </a:rPr>
              <a:t>扩展</a:t>
            </a:r>
          </a:p>
          <a:p>
            <a:pPr lvl="2">
              <a:lnSpc>
                <a:spcPct val="85000"/>
              </a:lnSpc>
              <a:spcBef>
                <a:spcPct val="40000"/>
              </a:spcBef>
              <a:buFont typeface="Helvetica" panose="020B0604020202020204" pitchFamily="34" charset="0"/>
              <a:buChar char="–"/>
            </a:pPr>
            <a:r>
              <a:rPr lang="zh-CN" altLang="en-US" sz="2200">
                <a:ea typeface="宋体" panose="02010600030101010101" pitchFamily="2" charset="-122"/>
              </a:rPr>
              <a:t>检查源地址和目的地址</a:t>
            </a:r>
          </a:p>
          <a:p>
            <a:pPr lvl="2">
              <a:lnSpc>
                <a:spcPct val="85000"/>
              </a:lnSpc>
              <a:spcBef>
                <a:spcPct val="40000"/>
              </a:spcBef>
              <a:buFont typeface="Helvetica" panose="020B0604020202020204" pitchFamily="34" charset="0"/>
              <a:buChar char="–"/>
            </a:pPr>
            <a:r>
              <a:rPr lang="zh-CN" altLang="en-US" sz="2200">
                <a:ea typeface="宋体" panose="02010600030101010101" pitchFamily="2" charset="-122"/>
              </a:rPr>
              <a:t>通常允许、拒绝的是某个特定的协议</a:t>
            </a:r>
          </a:p>
          <a:p>
            <a:pPr lvl="1">
              <a:lnSpc>
                <a:spcPct val="85000"/>
              </a:lnSpc>
              <a:spcBef>
                <a:spcPct val="40000"/>
              </a:spcBef>
              <a:buFont typeface="Helvetica" panose="020B0604020202020204" pitchFamily="34" charset="0"/>
              <a:buChar char="•"/>
            </a:pPr>
            <a:endParaRPr lang="zh-CN" altLang="en-US" sz="2200">
              <a:ea typeface="宋体" panose="02010600030101010101" pitchFamily="2" charset="-122"/>
            </a:endParaRPr>
          </a:p>
        </p:txBody>
      </p:sp>
      <p:sp>
        <p:nvSpPr>
          <p:cNvPr id="387106" name="Rectangle 34">
            <a:extLst>
              <a:ext uri="{FF2B5EF4-FFF2-40B4-BE49-F238E27FC236}">
                <a16:creationId xmlns:a16="http://schemas.microsoft.com/office/drawing/2014/main" id="{DCED63B4-7CB4-464C-9B34-0138156C7B61}"/>
              </a:ext>
            </a:extLst>
          </p:cNvPr>
          <p:cNvSpPr>
            <a:spLocks noChangeArrowheads="1"/>
          </p:cNvSpPr>
          <p:nvPr/>
        </p:nvSpPr>
        <p:spPr bwMode="auto">
          <a:xfrm>
            <a:off x="6297613" y="2833688"/>
            <a:ext cx="91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600"/>
              </a:lnSpc>
            </a:pPr>
            <a:endParaRPr lang="zh-CN" altLang="en-US" sz="1400" b="1">
              <a:solidFill>
                <a:srgbClr val="000000"/>
              </a:solidFill>
              <a:latin typeface="Helvetica" panose="020B0604020202020204" pitchFamily="34" charset="0"/>
              <a:ea typeface="宋体" panose="02010600030101010101" pitchFamily="2" charset="-122"/>
            </a:endParaRPr>
          </a:p>
        </p:txBody>
      </p:sp>
      <p:sp>
        <p:nvSpPr>
          <p:cNvPr id="387107" name="Rectangle 35">
            <a:extLst>
              <a:ext uri="{FF2B5EF4-FFF2-40B4-BE49-F238E27FC236}">
                <a16:creationId xmlns:a16="http://schemas.microsoft.com/office/drawing/2014/main" id="{897784BC-97D9-4C00-B051-4A347F5629E4}"/>
              </a:ext>
            </a:extLst>
          </p:cNvPr>
          <p:cNvSpPr>
            <a:spLocks noChangeArrowheads="1"/>
          </p:cNvSpPr>
          <p:nvPr/>
        </p:nvSpPr>
        <p:spPr bwMode="auto">
          <a:xfrm>
            <a:off x="6272213" y="1957388"/>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600"/>
              </a:lnSpc>
            </a:pPr>
            <a:r>
              <a:rPr lang="en-US" altLang="zh-CN" sz="1400" b="1">
                <a:solidFill>
                  <a:srgbClr val="000000"/>
                </a:solidFill>
                <a:latin typeface="Helvetica" panose="020B0604020202020204" pitchFamily="34" charset="0"/>
                <a:ea typeface="宋体" panose="02010600030101010101" pitchFamily="2" charset="-122"/>
              </a:rPr>
              <a:t>Outgoing</a:t>
            </a:r>
          </a:p>
          <a:p>
            <a:pPr algn="ctr">
              <a:lnSpc>
                <a:spcPts val="1600"/>
              </a:lnSpc>
            </a:pPr>
            <a:r>
              <a:rPr lang="en-US" altLang="zh-CN" sz="1400" b="1">
                <a:solidFill>
                  <a:srgbClr val="000000"/>
                </a:solidFill>
                <a:latin typeface="Helvetica" panose="020B0604020202020204" pitchFamily="34" charset="0"/>
                <a:ea typeface="宋体" panose="02010600030101010101" pitchFamily="2" charset="-122"/>
              </a:rPr>
              <a:t>Packet</a:t>
            </a:r>
          </a:p>
        </p:txBody>
      </p:sp>
      <p:sp>
        <p:nvSpPr>
          <p:cNvPr id="387108" name="Rectangle 36">
            <a:extLst>
              <a:ext uri="{FF2B5EF4-FFF2-40B4-BE49-F238E27FC236}">
                <a16:creationId xmlns:a16="http://schemas.microsoft.com/office/drawing/2014/main" id="{B663164A-2792-45D7-A133-8D03C1BC2AD7}"/>
              </a:ext>
            </a:extLst>
          </p:cNvPr>
          <p:cNvSpPr>
            <a:spLocks noChangeArrowheads="1"/>
          </p:cNvSpPr>
          <p:nvPr/>
        </p:nvSpPr>
        <p:spPr bwMode="auto">
          <a:xfrm>
            <a:off x="1954213" y="1716088"/>
            <a:ext cx="5207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nSpc>
                <a:spcPts val="2100"/>
              </a:lnSpc>
            </a:pPr>
            <a:r>
              <a:rPr lang="en-US" altLang="zh-CN" sz="1800" b="1">
                <a:solidFill>
                  <a:srgbClr val="000000"/>
                </a:solidFill>
                <a:latin typeface="Helvetica" panose="020B0604020202020204" pitchFamily="34" charset="0"/>
                <a:ea typeface="宋体" panose="02010600030101010101" pitchFamily="2" charset="-122"/>
              </a:rPr>
              <a:t>E0</a:t>
            </a:r>
          </a:p>
        </p:txBody>
      </p:sp>
      <p:sp>
        <p:nvSpPr>
          <p:cNvPr id="387109" name="Rectangle 37">
            <a:extLst>
              <a:ext uri="{FF2B5EF4-FFF2-40B4-BE49-F238E27FC236}">
                <a16:creationId xmlns:a16="http://schemas.microsoft.com/office/drawing/2014/main" id="{5A2C92F4-B177-42DA-96EB-2C6D92D2C442}"/>
              </a:ext>
            </a:extLst>
          </p:cNvPr>
          <p:cNvSpPr>
            <a:spLocks noChangeArrowheads="1"/>
          </p:cNvSpPr>
          <p:nvPr/>
        </p:nvSpPr>
        <p:spPr bwMode="auto">
          <a:xfrm>
            <a:off x="6411913" y="2554288"/>
            <a:ext cx="5207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nSpc>
                <a:spcPts val="2100"/>
              </a:lnSpc>
            </a:pPr>
            <a:r>
              <a:rPr lang="en-US" altLang="zh-CN" sz="1800" b="1">
                <a:solidFill>
                  <a:srgbClr val="000000"/>
                </a:solidFill>
                <a:latin typeface="Helvetica" panose="020B0604020202020204" pitchFamily="34" charset="0"/>
                <a:ea typeface="宋体" panose="02010600030101010101" pitchFamily="2" charset="-122"/>
              </a:rPr>
              <a:t>S0</a:t>
            </a:r>
          </a:p>
        </p:txBody>
      </p:sp>
      <p:sp>
        <p:nvSpPr>
          <p:cNvPr id="387110" name="Rectangle 38">
            <a:extLst>
              <a:ext uri="{FF2B5EF4-FFF2-40B4-BE49-F238E27FC236}">
                <a16:creationId xmlns:a16="http://schemas.microsoft.com/office/drawing/2014/main" id="{E6A4E3A6-8181-4329-A1F1-4E71B35D51BA}"/>
              </a:ext>
            </a:extLst>
          </p:cNvPr>
          <p:cNvSpPr>
            <a:spLocks noChangeArrowheads="1"/>
          </p:cNvSpPr>
          <p:nvPr/>
        </p:nvSpPr>
        <p:spPr bwMode="auto">
          <a:xfrm>
            <a:off x="2632075" y="1695450"/>
            <a:ext cx="3683000" cy="1447800"/>
          </a:xfrm>
          <a:prstGeom prst="rect">
            <a:avLst/>
          </a:prstGeom>
          <a:solidFill>
            <a:srgbClr val="FFF0C2"/>
          </a:solidFill>
          <a:ln w="12700">
            <a:solidFill>
              <a:srgbClr val="0000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7111" name="Rectangle 39">
            <a:extLst>
              <a:ext uri="{FF2B5EF4-FFF2-40B4-BE49-F238E27FC236}">
                <a16:creationId xmlns:a16="http://schemas.microsoft.com/office/drawing/2014/main" id="{73231A3F-E9F7-4496-A60C-F60025BA6AE9}"/>
              </a:ext>
            </a:extLst>
          </p:cNvPr>
          <p:cNvSpPr>
            <a:spLocks noChangeArrowheads="1"/>
          </p:cNvSpPr>
          <p:nvPr/>
        </p:nvSpPr>
        <p:spPr bwMode="auto">
          <a:xfrm>
            <a:off x="1598613" y="2224088"/>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600"/>
              </a:lnSpc>
            </a:pPr>
            <a:r>
              <a:rPr lang="en-US" altLang="zh-CN" sz="1400" b="1">
                <a:solidFill>
                  <a:srgbClr val="000000"/>
                </a:solidFill>
                <a:latin typeface="Helvetica" panose="020B0604020202020204" pitchFamily="34" charset="0"/>
                <a:ea typeface="宋体" panose="02010600030101010101" pitchFamily="2" charset="-122"/>
              </a:rPr>
              <a:t>Incoming</a:t>
            </a:r>
          </a:p>
          <a:p>
            <a:pPr algn="ctr">
              <a:lnSpc>
                <a:spcPts val="1600"/>
              </a:lnSpc>
            </a:pPr>
            <a:r>
              <a:rPr lang="en-US" altLang="zh-CN" sz="1400" b="1">
                <a:solidFill>
                  <a:srgbClr val="000000"/>
                </a:solidFill>
                <a:latin typeface="Helvetica" panose="020B0604020202020204" pitchFamily="34" charset="0"/>
                <a:ea typeface="宋体" panose="02010600030101010101" pitchFamily="2" charset="-122"/>
              </a:rPr>
              <a:t>Packet</a:t>
            </a:r>
          </a:p>
        </p:txBody>
      </p:sp>
      <p:sp>
        <p:nvSpPr>
          <p:cNvPr id="387112" name="Line 40">
            <a:extLst>
              <a:ext uri="{FF2B5EF4-FFF2-40B4-BE49-F238E27FC236}">
                <a16:creationId xmlns:a16="http://schemas.microsoft.com/office/drawing/2014/main" id="{34E0EAA3-EC9B-4020-98D0-91F9D0297A4F}"/>
              </a:ext>
            </a:extLst>
          </p:cNvPr>
          <p:cNvSpPr>
            <a:spLocks noChangeShapeType="1"/>
          </p:cNvSpPr>
          <p:nvPr/>
        </p:nvSpPr>
        <p:spPr bwMode="auto">
          <a:xfrm>
            <a:off x="1851025" y="2114550"/>
            <a:ext cx="812800" cy="0"/>
          </a:xfrm>
          <a:prstGeom prst="line">
            <a:avLst/>
          </a:prstGeom>
          <a:noFill/>
          <a:ln w="254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7113" name="Line 41">
            <a:extLst>
              <a:ext uri="{FF2B5EF4-FFF2-40B4-BE49-F238E27FC236}">
                <a16:creationId xmlns:a16="http://schemas.microsoft.com/office/drawing/2014/main" id="{2C7184C5-BA9C-437D-9BB6-FD5425495F56}"/>
              </a:ext>
            </a:extLst>
          </p:cNvPr>
          <p:cNvSpPr>
            <a:spLocks noChangeShapeType="1"/>
          </p:cNvSpPr>
          <p:nvPr/>
        </p:nvSpPr>
        <p:spPr bwMode="auto">
          <a:xfrm>
            <a:off x="6359525" y="2546350"/>
            <a:ext cx="774700" cy="0"/>
          </a:xfrm>
          <a:prstGeom prst="line">
            <a:avLst/>
          </a:prstGeom>
          <a:noFill/>
          <a:ln w="254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7114" name="Line 42">
            <a:extLst>
              <a:ext uri="{FF2B5EF4-FFF2-40B4-BE49-F238E27FC236}">
                <a16:creationId xmlns:a16="http://schemas.microsoft.com/office/drawing/2014/main" id="{EBF0FB02-DF32-4A52-8E76-3C559B44C4D7}"/>
              </a:ext>
            </a:extLst>
          </p:cNvPr>
          <p:cNvSpPr>
            <a:spLocks noChangeShapeType="1"/>
          </p:cNvSpPr>
          <p:nvPr/>
        </p:nvSpPr>
        <p:spPr bwMode="auto">
          <a:xfrm>
            <a:off x="5622925" y="2546350"/>
            <a:ext cx="647700" cy="0"/>
          </a:xfrm>
          <a:prstGeom prst="line">
            <a:avLst/>
          </a:prstGeom>
          <a:noFill/>
          <a:ln w="50800">
            <a:solidFill>
              <a:schemeClr val="bg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7115" name="Line 43">
            <a:extLst>
              <a:ext uri="{FF2B5EF4-FFF2-40B4-BE49-F238E27FC236}">
                <a16:creationId xmlns:a16="http://schemas.microsoft.com/office/drawing/2014/main" id="{40DFA0DC-CF9E-4EC4-AD7B-E65F786B6FB1}"/>
              </a:ext>
            </a:extLst>
          </p:cNvPr>
          <p:cNvSpPr>
            <a:spLocks noChangeShapeType="1"/>
          </p:cNvSpPr>
          <p:nvPr/>
        </p:nvSpPr>
        <p:spPr bwMode="auto">
          <a:xfrm>
            <a:off x="2676525" y="2114550"/>
            <a:ext cx="2527300" cy="0"/>
          </a:xfrm>
          <a:prstGeom prst="line">
            <a:avLst/>
          </a:prstGeom>
          <a:noFill/>
          <a:ln w="50800">
            <a:solidFill>
              <a:schemeClr val="bg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7116" name="Rectangle 44">
            <a:extLst>
              <a:ext uri="{FF2B5EF4-FFF2-40B4-BE49-F238E27FC236}">
                <a16:creationId xmlns:a16="http://schemas.microsoft.com/office/drawing/2014/main" id="{A323C26C-32D6-4207-A310-EB44791F04F7}"/>
              </a:ext>
            </a:extLst>
          </p:cNvPr>
          <p:cNvSpPr>
            <a:spLocks noChangeArrowheads="1"/>
          </p:cNvSpPr>
          <p:nvPr/>
        </p:nvSpPr>
        <p:spPr bwMode="auto">
          <a:xfrm>
            <a:off x="3241675" y="1665288"/>
            <a:ext cx="31496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nSpc>
                <a:spcPts val="2100"/>
              </a:lnSpc>
            </a:pPr>
            <a:r>
              <a:rPr lang="en-US" altLang="zh-CN" sz="1800" b="1">
                <a:solidFill>
                  <a:srgbClr val="000000"/>
                </a:solidFill>
                <a:latin typeface="Helvetica" panose="020B0604020202020204" pitchFamily="34" charset="0"/>
                <a:ea typeface="宋体" panose="02010600030101010101" pitchFamily="2" charset="-122"/>
              </a:rPr>
              <a:t>Access List Processes</a:t>
            </a:r>
          </a:p>
        </p:txBody>
      </p:sp>
      <p:sp>
        <p:nvSpPr>
          <p:cNvPr id="387117" name="Rectangle 45">
            <a:extLst>
              <a:ext uri="{FF2B5EF4-FFF2-40B4-BE49-F238E27FC236}">
                <a16:creationId xmlns:a16="http://schemas.microsoft.com/office/drawing/2014/main" id="{7282E286-F811-4B4F-A934-66A5491BA442}"/>
              </a:ext>
            </a:extLst>
          </p:cNvPr>
          <p:cNvSpPr>
            <a:spLocks noChangeArrowheads="1"/>
          </p:cNvSpPr>
          <p:nvPr/>
        </p:nvSpPr>
        <p:spPr bwMode="auto">
          <a:xfrm>
            <a:off x="3101975" y="2152650"/>
            <a:ext cx="1016000" cy="736600"/>
          </a:xfrm>
          <a:prstGeom prst="rect">
            <a:avLst/>
          </a:prstGeom>
          <a:solidFill>
            <a:srgbClr val="FFDB74"/>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7118" name="Freeform 46">
            <a:extLst>
              <a:ext uri="{FF2B5EF4-FFF2-40B4-BE49-F238E27FC236}">
                <a16:creationId xmlns:a16="http://schemas.microsoft.com/office/drawing/2014/main" id="{48088DD5-1FCA-44FE-85BC-AA0A8884B070}"/>
              </a:ext>
            </a:extLst>
          </p:cNvPr>
          <p:cNvSpPr>
            <a:spLocks/>
          </p:cNvSpPr>
          <p:nvPr/>
        </p:nvSpPr>
        <p:spPr bwMode="auto">
          <a:xfrm>
            <a:off x="4810125" y="2133600"/>
            <a:ext cx="814388" cy="827088"/>
          </a:xfrm>
          <a:custGeom>
            <a:avLst/>
            <a:gdLst>
              <a:gd name="T0" fmla="*/ 0 w 513"/>
              <a:gd name="T1" fmla="*/ 256 h 521"/>
              <a:gd name="T2" fmla="*/ 256 w 513"/>
              <a:gd name="T3" fmla="*/ 0 h 521"/>
              <a:gd name="T4" fmla="*/ 512 w 513"/>
              <a:gd name="T5" fmla="*/ 256 h 521"/>
              <a:gd name="T6" fmla="*/ 256 w 513"/>
              <a:gd name="T7" fmla="*/ 520 h 521"/>
              <a:gd name="T8" fmla="*/ 0 w 513"/>
              <a:gd name="T9" fmla="*/ 256 h 521"/>
            </a:gdLst>
            <a:ahLst/>
            <a:cxnLst>
              <a:cxn ang="0">
                <a:pos x="T0" y="T1"/>
              </a:cxn>
              <a:cxn ang="0">
                <a:pos x="T2" y="T3"/>
              </a:cxn>
              <a:cxn ang="0">
                <a:pos x="T4" y="T5"/>
              </a:cxn>
              <a:cxn ang="0">
                <a:pos x="T6" y="T7"/>
              </a:cxn>
              <a:cxn ang="0">
                <a:pos x="T8" y="T9"/>
              </a:cxn>
            </a:cxnLst>
            <a:rect l="0" t="0" r="r" b="b"/>
            <a:pathLst>
              <a:path w="513" h="521">
                <a:moveTo>
                  <a:pt x="0" y="256"/>
                </a:moveTo>
                <a:lnTo>
                  <a:pt x="256" y="0"/>
                </a:lnTo>
                <a:lnTo>
                  <a:pt x="512" y="256"/>
                </a:lnTo>
                <a:lnTo>
                  <a:pt x="256" y="520"/>
                </a:lnTo>
                <a:lnTo>
                  <a:pt x="0" y="256"/>
                </a:lnTo>
              </a:path>
            </a:pathLst>
          </a:custGeom>
          <a:solidFill>
            <a:srgbClr val="FFDB74"/>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7119" name="Rectangle 47">
            <a:extLst>
              <a:ext uri="{FF2B5EF4-FFF2-40B4-BE49-F238E27FC236}">
                <a16:creationId xmlns:a16="http://schemas.microsoft.com/office/drawing/2014/main" id="{E38B0422-6E8B-49B2-9A78-071DFD6BB4E3}"/>
              </a:ext>
            </a:extLst>
          </p:cNvPr>
          <p:cNvSpPr>
            <a:spLocks noChangeArrowheads="1"/>
          </p:cNvSpPr>
          <p:nvPr/>
        </p:nvSpPr>
        <p:spPr bwMode="auto">
          <a:xfrm>
            <a:off x="4814888" y="2444750"/>
            <a:ext cx="8255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400"/>
              </a:lnSpc>
            </a:pPr>
            <a:r>
              <a:rPr lang="en-US" altLang="zh-CN" sz="1200" b="1">
                <a:solidFill>
                  <a:srgbClr val="000000"/>
                </a:solidFill>
                <a:latin typeface="Helvetica" panose="020B0604020202020204" pitchFamily="34" charset="0"/>
                <a:ea typeface="宋体" panose="02010600030101010101" pitchFamily="2" charset="-122"/>
              </a:rPr>
              <a:t>Permit?</a:t>
            </a:r>
          </a:p>
        </p:txBody>
      </p:sp>
      <p:grpSp>
        <p:nvGrpSpPr>
          <p:cNvPr id="387120" name="Group 48">
            <a:extLst>
              <a:ext uri="{FF2B5EF4-FFF2-40B4-BE49-F238E27FC236}">
                <a16:creationId xmlns:a16="http://schemas.microsoft.com/office/drawing/2014/main" id="{50ED80E7-96A4-49B3-A495-C2A1F1014594}"/>
              </a:ext>
            </a:extLst>
          </p:cNvPr>
          <p:cNvGrpSpPr>
            <a:grpSpLocks/>
          </p:cNvGrpSpPr>
          <p:nvPr/>
        </p:nvGrpSpPr>
        <p:grpSpPr bwMode="auto">
          <a:xfrm>
            <a:off x="3028950" y="2222500"/>
            <a:ext cx="1130300" cy="685800"/>
            <a:chOff x="1684" y="1176"/>
            <a:chExt cx="712" cy="432"/>
          </a:xfrm>
        </p:grpSpPr>
        <p:sp>
          <p:nvSpPr>
            <p:cNvPr id="387121" name="Rectangle 49">
              <a:extLst>
                <a:ext uri="{FF2B5EF4-FFF2-40B4-BE49-F238E27FC236}">
                  <a16:creationId xmlns:a16="http://schemas.microsoft.com/office/drawing/2014/main" id="{2047E86F-0771-4356-B2F6-8C623DA30D09}"/>
                </a:ext>
              </a:extLst>
            </p:cNvPr>
            <p:cNvSpPr>
              <a:spLocks noChangeArrowheads="1"/>
            </p:cNvSpPr>
            <p:nvPr/>
          </p:nvSpPr>
          <p:spPr bwMode="auto">
            <a:xfrm>
              <a:off x="1748" y="1208"/>
              <a:ext cx="59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7122" name="Rectangle 50">
              <a:extLst>
                <a:ext uri="{FF2B5EF4-FFF2-40B4-BE49-F238E27FC236}">
                  <a16:creationId xmlns:a16="http://schemas.microsoft.com/office/drawing/2014/main" id="{78A92928-CCD0-46A3-89C9-F65C0667C312}"/>
                </a:ext>
              </a:extLst>
            </p:cNvPr>
            <p:cNvSpPr>
              <a:spLocks noChangeArrowheads="1"/>
            </p:cNvSpPr>
            <p:nvPr/>
          </p:nvSpPr>
          <p:spPr bwMode="auto">
            <a:xfrm>
              <a:off x="1684" y="1176"/>
              <a:ext cx="71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400"/>
                </a:lnSpc>
              </a:pPr>
              <a:r>
                <a:rPr lang="en-US" altLang="zh-CN" sz="1200" b="1">
                  <a:solidFill>
                    <a:srgbClr val="000000"/>
                  </a:solidFill>
                  <a:latin typeface="Helvetica" panose="020B0604020202020204" pitchFamily="34" charset="0"/>
                  <a:ea typeface="宋体" panose="02010600030101010101" pitchFamily="2" charset="-122"/>
                </a:rPr>
                <a:t>Source</a:t>
              </a:r>
            </a:p>
            <a:p>
              <a:pPr algn="ctr">
                <a:lnSpc>
                  <a:spcPts val="1400"/>
                </a:lnSpc>
              </a:pPr>
              <a:r>
                <a:rPr lang="en-US" altLang="zh-CN" sz="1200" b="1">
                  <a:solidFill>
                    <a:srgbClr val="000000"/>
                  </a:solidFill>
                  <a:latin typeface="Helvetica" panose="020B0604020202020204" pitchFamily="34" charset="0"/>
                  <a:ea typeface="宋体" panose="02010600030101010101" pitchFamily="2" charset="-122"/>
                </a:rPr>
                <a:t>and </a:t>
              </a:r>
              <a:br>
                <a:rPr lang="en-US" altLang="zh-CN" sz="1200" b="1">
                  <a:solidFill>
                    <a:srgbClr val="000000"/>
                  </a:solidFill>
                  <a:latin typeface="Helvetica" panose="020B0604020202020204" pitchFamily="34" charset="0"/>
                  <a:ea typeface="宋体" panose="02010600030101010101" pitchFamily="2" charset="-122"/>
                </a:rPr>
              </a:br>
              <a:r>
                <a:rPr lang="en-US" altLang="zh-CN" sz="1200" b="1">
                  <a:solidFill>
                    <a:srgbClr val="000000"/>
                  </a:solidFill>
                  <a:latin typeface="Helvetica" panose="020B0604020202020204" pitchFamily="34" charset="0"/>
                  <a:ea typeface="宋体" panose="02010600030101010101" pitchFamily="2" charset="-122"/>
                </a:rPr>
                <a:t>Destination</a:t>
              </a:r>
            </a:p>
          </p:txBody>
        </p:sp>
      </p:grpSp>
      <p:sp>
        <p:nvSpPr>
          <p:cNvPr id="387123" name="Rectangle 51">
            <a:extLst>
              <a:ext uri="{FF2B5EF4-FFF2-40B4-BE49-F238E27FC236}">
                <a16:creationId xmlns:a16="http://schemas.microsoft.com/office/drawing/2014/main" id="{16226581-D67F-4C6B-ACD4-460E084C7107}"/>
              </a:ext>
            </a:extLst>
          </p:cNvPr>
          <p:cNvSpPr>
            <a:spLocks noChangeArrowheads="1"/>
          </p:cNvSpPr>
          <p:nvPr/>
        </p:nvSpPr>
        <p:spPr bwMode="auto">
          <a:xfrm>
            <a:off x="4041775" y="2157413"/>
            <a:ext cx="965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400"/>
              </a:lnSpc>
            </a:pPr>
            <a:r>
              <a:rPr lang="en-US" altLang="zh-CN" sz="1200" b="1">
                <a:solidFill>
                  <a:srgbClr val="000000"/>
                </a:solidFill>
                <a:latin typeface="Helvetica" panose="020B0604020202020204" pitchFamily="34" charset="0"/>
                <a:ea typeface="宋体" panose="02010600030101010101" pitchFamily="2" charset="-122"/>
              </a:rPr>
              <a:t>Protocol</a:t>
            </a:r>
          </a:p>
        </p:txBody>
      </p:sp>
      <p:pic>
        <p:nvPicPr>
          <p:cNvPr id="387124" name="Picture 52">
            <a:extLst>
              <a:ext uri="{FF2B5EF4-FFF2-40B4-BE49-F238E27FC236}">
                <a16:creationId xmlns:a16="http://schemas.microsoft.com/office/drawing/2014/main" id="{84EDAFA5-65F3-4AD4-AC83-EB33B41B8DD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900" y="2862263"/>
            <a:ext cx="911225"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7125" name="Rectangle 53">
            <a:extLst>
              <a:ext uri="{FF2B5EF4-FFF2-40B4-BE49-F238E27FC236}">
                <a16:creationId xmlns:a16="http://schemas.microsoft.com/office/drawing/2014/main" id="{6D02D327-47FE-4DA2-8884-0241271963E9}"/>
              </a:ext>
            </a:extLst>
          </p:cNvPr>
          <p:cNvSpPr>
            <a:spLocks noGrp="1" noChangeArrowheads="1"/>
          </p:cNvSpPr>
          <p:nvPr>
            <p:ph type="title"/>
          </p:nvPr>
        </p:nvSpPr>
        <p:spPr/>
        <p:txBody>
          <a:bodyPr/>
          <a:lstStyle/>
          <a:p>
            <a:r>
              <a:rPr lang="zh-CN" altLang="en-US">
                <a:ea typeface="宋体" panose="02010600030101010101" pitchFamily="2" charset="-122"/>
              </a:rPr>
              <a:t>什么是访问列表--</a:t>
            </a:r>
            <a:r>
              <a:rPr lang="zh-CN" altLang="en-US" sz="3500">
                <a:ea typeface="宋体" panose="02010600030101010101" pitchFamily="2" charset="-122"/>
              </a:rPr>
              <a:t>扩展</a:t>
            </a:r>
            <a:endParaRPr lang="zh-CN" altLang="en-US">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4002" name="Group 2">
            <a:extLst>
              <a:ext uri="{FF2B5EF4-FFF2-40B4-BE49-F238E27FC236}">
                <a16:creationId xmlns:a16="http://schemas.microsoft.com/office/drawing/2014/main" id="{E8BAD212-9A56-4952-B2A4-D02DD03B2591}"/>
              </a:ext>
            </a:extLst>
          </p:cNvPr>
          <p:cNvGrpSpPr>
            <a:grpSpLocks/>
          </p:cNvGrpSpPr>
          <p:nvPr/>
        </p:nvGrpSpPr>
        <p:grpSpPr bwMode="auto">
          <a:xfrm>
            <a:off x="0" y="4622800"/>
            <a:ext cx="8915400" cy="1066800"/>
            <a:chOff x="-160" y="2912"/>
            <a:chExt cx="5616" cy="672"/>
          </a:xfrm>
        </p:grpSpPr>
        <p:sp>
          <p:nvSpPr>
            <p:cNvPr id="384003" name="Rectangle 3">
              <a:extLst>
                <a:ext uri="{FF2B5EF4-FFF2-40B4-BE49-F238E27FC236}">
                  <a16:creationId xmlns:a16="http://schemas.microsoft.com/office/drawing/2014/main" id="{64CF25EE-E6C3-4C8F-9652-689E91913940}"/>
                </a:ext>
              </a:extLst>
            </p:cNvPr>
            <p:cNvSpPr>
              <a:spLocks noChangeArrowheads="1"/>
            </p:cNvSpPr>
            <p:nvPr/>
          </p:nvSpPr>
          <p:spPr bwMode="auto">
            <a:xfrm>
              <a:off x="-160" y="2912"/>
              <a:ext cx="4640"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04" name="Rectangle 4">
              <a:extLst>
                <a:ext uri="{FF2B5EF4-FFF2-40B4-BE49-F238E27FC236}">
                  <a16:creationId xmlns:a16="http://schemas.microsoft.com/office/drawing/2014/main" id="{5958056F-DD41-4B6A-8F7D-E480DC3CDEE8}"/>
                </a:ext>
              </a:extLst>
            </p:cNvPr>
            <p:cNvSpPr>
              <a:spLocks noChangeArrowheads="1"/>
            </p:cNvSpPr>
            <p:nvPr/>
          </p:nvSpPr>
          <p:spPr bwMode="auto">
            <a:xfrm>
              <a:off x="472" y="3192"/>
              <a:ext cx="4984" cy="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nSpc>
                  <a:spcPts val="2700"/>
                </a:lnSpc>
                <a:spcAft>
                  <a:spcPts val="1200"/>
                </a:spcAft>
              </a:pPr>
              <a:r>
                <a:rPr lang="zh-CN" altLang="en-US" b="1">
                  <a:solidFill>
                    <a:srgbClr val="000000"/>
                  </a:solidFill>
                  <a:latin typeface="Helvetica" panose="020B0604020202020204" pitchFamily="34" charset="0"/>
                  <a:ea typeface="宋体" panose="02010600030101010101" pitchFamily="2" charset="-122"/>
                </a:rPr>
                <a:t>              </a:t>
              </a:r>
            </a:p>
          </p:txBody>
        </p:sp>
      </p:grpSp>
      <p:sp>
        <p:nvSpPr>
          <p:cNvPr id="384005" name="Rectangle 5">
            <a:extLst>
              <a:ext uri="{FF2B5EF4-FFF2-40B4-BE49-F238E27FC236}">
                <a16:creationId xmlns:a16="http://schemas.microsoft.com/office/drawing/2014/main" id="{C30F4116-0AC7-4223-938D-AD6D46C714FC}"/>
              </a:ext>
            </a:extLst>
          </p:cNvPr>
          <p:cNvSpPr>
            <a:spLocks noChangeArrowheads="1"/>
          </p:cNvSpPr>
          <p:nvPr/>
        </p:nvSpPr>
        <p:spPr bwMode="auto">
          <a:xfrm>
            <a:off x="3784600" y="4508500"/>
            <a:ext cx="1295400"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nSpc>
                <a:spcPts val="2700"/>
              </a:lnSpc>
              <a:spcAft>
                <a:spcPts val="1200"/>
              </a:spcAft>
            </a:pPr>
            <a:r>
              <a:rPr lang="zh-CN" altLang="en-US" b="1">
                <a:solidFill>
                  <a:srgbClr val="000000"/>
                </a:solidFill>
                <a:latin typeface="Helvetica" panose="020B0604020202020204" pitchFamily="34" charset="0"/>
                <a:ea typeface="宋体" panose="02010600030101010101" pitchFamily="2" charset="-122"/>
              </a:rPr>
              <a:t>              </a:t>
            </a:r>
          </a:p>
        </p:txBody>
      </p:sp>
      <p:sp>
        <p:nvSpPr>
          <p:cNvPr id="384006" name="Rectangle 6">
            <a:extLst>
              <a:ext uri="{FF2B5EF4-FFF2-40B4-BE49-F238E27FC236}">
                <a16:creationId xmlns:a16="http://schemas.microsoft.com/office/drawing/2014/main" id="{089C00CF-FE97-4DDE-8A9B-58C7CC1941C9}"/>
              </a:ext>
            </a:extLst>
          </p:cNvPr>
          <p:cNvSpPr>
            <a:spLocks noChangeArrowheads="1"/>
          </p:cNvSpPr>
          <p:nvPr/>
        </p:nvSpPr>
        <p:spPr bwMode="auto">
          <a:xfrm>
            <a:off x="1104900" y="3538538"/>
            <a:ext cx="7413625" cy="260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lvl1pPr defTabSz="915988">
              <a:lnSpc>
                <a:spcPct val="95000"/>
              </a:lnSpc>
              <a:spcBef>
                <a:spcPct val="30000"/>
              </a:spcBef>
              <a:buClr>
                <a:schemeClr val="accent2"/>
              </a:buClr>
              <a:buSzPct val="100000"/>
              <a:buFont typeface="Helvetica" panose="020B0604020202020204" pitchFamily="34" charset="0"/>
              <a:defRPr sz="3200" b="1">
                <a:solidFill>
                  <a:schemeClr val="tx1"/>
                </a:solidFill>
                <a:latin typeface="Helvetica" panose="020B0604020202020204" pitchFamily="34" charset="0"/>
              </a:defRPr>
            </a:lvl1pPr>
            <a:lvl2pPr marL="3429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2pPr>
            <a:lvl3pPr marL="6858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3pPr>
            <a:lvl4pPr marL="10287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4pPr>
            <a:lvl5pPr marL="1371600" indent="-228600" defTabSz="915988">
              <a:lnSpc>
                <a:spcPct val="95000"/>
              </a:lnSpc>
              <a:spcBef>
                <a:spcPct val="30000"/>
              </a:spcBef>
              <a:buClr>
                <a:schemeClr val="accent1"/>
              </a:buClr>
              <a:buChar char="–"/>
              <a:defRPr sz="2800" b="1">
                <a:solidFill>
                  <a:schemeClr val="tx1"/>
                </a:solidFill>
                <a:latin typeface="Helvetica" panose="020B0604020202020204" pitchFamily="34" charset="0"/>
              </a:defRPr>
            </a:lvl5pPr>
            <a:lvl6pPr marL="18288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6pPr>
            <a:lvl7pPr marL="22860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7pPr>
            <a:lvl8pPr marL="27432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8pPr>
            <a:lvl9pPr marL="3200400" indent="-228600" defTabSz="915988" eaLnBrk="0" fontAlgn="base" hangingPunct="0">
              <a:lnSpc>
                <a:spcPct val="95000"/>
              </a:lnSpc>
              <a:spcBef>
                <a:spcPct val="30000"/>
              </a:spcBef>
              <a:spcAft>
                <a:spcPct val="0"/>
              </a:spcAft>
              <a:buClr>
                <a:schemeClr val="accent1"/>
              </a:buClr>
              <a:buChar char="–"/>
              <a:defRPr sz="2800" b="1">
                <a:solidFill>
                  <a:schemeClr val="tx1"/>
                </a:solidFill>
                <a:latin typeface="Helvetica" panose="020B0604020202020204" pitchFamily="34" charset="0"/>
              </a:defRPr>
            </a:lvl9pPr>
          </a:lstStyle>
          <a:p>
            <a:pPr lvl="1">
              <a:lnSpc>
                <a:spcPct val="85000"/>
              </a:lnSpc>
              <a:spcBef>
                <a:spcPct val="40000"/>
              </a:spcBef>
            </a:pPr>
            <a:r>
              <a:rPr lang="zh-CN" altLang="en-US" sz="2200">
                <a:ea typeface="宋体" panose="02010600030101010101" pitchFamily="2" charset="-122"/>
              </a:rPr>
              <a:t>标准</a:t>
            </a:r>
            <a:endParaRPr lang="en-US" altLang="zh-CN" sz="2200">
              <a:ea typeface="宋体" panose="02010600030101010101" pitchFamily="2" charset="-122"/>
            </a:endParaRPr>
          </a:p>
          <a:p>
            <a:pPr lvl="2">
              <a:lnSpc>
                <a:spcPct val="85000"/>
              </a:lnSpc>
              <a:spcBef>
                <a:spcPct val="40000"/>
              </a:spcBef>
              <a:buFont typeface="Helvetica" panose="020B0604020202020204" pitchFamily="34" charset="0"/>
              <a:buChar char="–"/>
            </a:pPr>
            <a:r>
              <a:rPr lang="zh-CN" altLang="en-US" sz="2200">
                <a:ea typeface="宋体" panose="02010600030101010101" pitchFamily="2" charset="-122"/>
              </a:rPr>
              <a:t>检查源地址</a:t>
            </a:r>
            <a:endParaRPr lang="en-US" altLang="zh-CN" sz="2200">
              <a:ea typeface="宋体" panose="02010600030101010101" pitchFamily="2" charset="-122"/>
            </a:endParaRPr>
          </a:p>
          <a:p>
            <a:pPr lvl="2">
              <a:lnSpc>
                <a:spcPct val="85000"/>
              </a:lnSpc>
              <a:spcBef>
                <a:spcPct val="40000"/>
              </a:spcBef>
              <a:buFont typeface="Helvetica" panose="020B0604020202020204" pitchFamily="34" charset="0"/>
              <a:buChar char="–"/>
            </a:pPr>
            <a:r>
              <a:rPr lang="zh-CN" altLang="en-US" sz="2200">
                <a:ea typeface="宋体" panose="02010600030101010101" pitchFamily="2" charset="-122"/>
              </a:rPr>
              <a:t>通常允许、拒绝的是完整的协议</a:t>
            </a:r>
            <a:endParaRPr lang="en-US" altLang="zh-CN" sz="2200">
              <a:ea typeface="宋体" panose="02010600030101010101" pitchFamily="2" charset="-122"/>
            </a:endParaRPr>
          </a:p>
          <a:p>
            <a:pPr lvl="1">
              <a:lnSpc>
                <a:spcPct val="85000"/>
              </a:lnSpc>
              <a:spcBef>
                <a:spcPct val="40000"/>
              </a:spcBef>
            </a:pPr>
            <a:r>
              <a:rPr lang="zh-CN" altLang="en-US" sz="2200">
                <a:ea typeface="宋体" panose="02010600030101010101" pitchFamily="2" charset="-122"/>
              </a:rPr>
              <a:t>扩展</a:t>
            </a:r>
            <a:endParaRPr lang="en-US" altLang="zh-CN" sz="2200">
              <a:ea typeface="宋体" panose="02010600030101010101" pitchFamily="2" charset="-122"/>
            </a:endParaRPr>
          </a:p>
          <a:p>
            <a:pPr lvl="2">
              <a:lnSpc>
                <a:spcPct val="85000"/>
              </a:lnSpc>
              <a:spcBef>
                <a:spcPct val="40000"/>
              </a:spcBef>
              <a:buFont typeface="Helvetica" panose="020B0604020202020204" pitchFamily="34" charset="0"/>
              <a:buChar char="–"/>
            </a:pPr>
            <a:r>
              <a:rPr lang="zh-CN" altLang="en-US" sz="2200">
                <a:ea typeface="宋体" panose="02010600030101010101" pitchFamily="2" charset="-122"/>
              </a:rPr>
              <a:t>检查源地址和目的地址</a:t>
            </a:r>
            <a:endParaRPr lang="en-US" altLang="zh-CN" sz="2200">
              <a:ea typeface="宋体" panose="02010600030101010101" pitchFamily="2" charset="-122"/>
            </a:endParaRPr>
          </a:p>
          <a:p>
            <a:pPr lvl="2">
              <a:lnSpc>
                <a:spcPct val="85000"/>
              </a:lnSpc>
              <a:spcBef>
                <a:spcPct val="40000"/>
              </a:spcBef>
              <a:buFont typeface="Helvetica" panose="020B0604020202020204" pitchFamily="34" charset="0"/>
              <a:buChar char="–"/>
            </a:pPr>
            <a:r>
              <a:rPr lang="zh-CN" altLang="en-US" sz="2200">
                <a:ea typeface="宋体" panose="02010600030101010101" pitchFamily="2" charset="-122"/>
              </a:rPr>
              <a:t>通常允许、拒绝的是某个特定的协议</a:t>
            </a:r>
            <a:endParaRPr lang="en-US" altLang="zh-CN" sz="2200">
              <a:ea typeface="宋体" panose="02010600030101010101" pitchFamily="2" charset="-122"/>
            </a:endParaRPr>
          </a:p>
          <a:p>
            <a:pPr lvl="1">
              <a:lnSpc>
                <a:spcPct val="85000"/>
              </a:lnSpc>
              <a:spcBef>
                <a:spcPct val="40000"/>
              </a:spcBef>
              <a:buFont typeface="Helvetica" panose="020B0604020202020204" pitchFamily="34" charset="0"/>
              <a:buChar char="•"/>
            </a:pPr>
            <a:r>
              <a:rPr lang="zh-CN" altLang="en-US" sz="2200">
                <a:ea typeface="宋体" panose="02010600030101010101" pitchFamily="2" charset="-122"/>
              </a:rPr>
              <a:t>进方向和出方向 </a:t>
            </a:r>
            <a:br>
              <a:rPr lang="zh-CN" altLang="en-US" sz="2200">
                <a:ea typeface="宋体" panose="02010600030101010101" pitchFamily="2" charset="-122"/>
              </a:rPr>
            </a:br>
            <a:endParaRPr lang="zh-CN" altLang="en-US" sz="2200">
              <a:ea typeface="宋体" panose="02010600030101010101" pitchFamily="2" charset="-122"/>
            </a:endParaRPr>
          </a:p>
        </p:txBody>
      </p:sp>
      <p:sp>
        <p:nvSpPr>
          <p:cNvPr id="384008" name="Rectangle 8">
            <a:extLst>
              <a:ext uri="{FF2B5EF4-FFF2-40B4-BE49-F238E27FC236}">
                <a16:creationId xmlns:a16="http://schemas.microsoft.com/office/drawing/2014/main" id="{B1954912-D960-4075-9987-879D158EB9D7}"/>
              </a:ext>
            </a:extLst>
          </p:cNvPr>
          <p:cNvSpPr>
            <a:spLocks noChangeArrowheads="1"/>
          </p:cNvSpPr>
          <p:nvPr/>
        </p:nvSpPr>
        <p:spPr bwMode="auto">
          <a:xfrm>
            <a:off x="6297613" y="2833688"/>
            <a:ext cx="91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600"/>
              </a:lnSpc>
            </a:pPr>
            <a:endParaRPr lang="zh-CN" altLang="en-US" sz="1400" b="1">
              <a:solidFill>
                <a:srgbClr val="000000"/>
              </a:solidFill>
              <a:latin typeface="Helvetica" panose="020B0604020202020204" pitchFamily="34" charset="0"/>
              <a:ea typeface="宋体" panose="02010600030101010101" pitchFamily="2" charset="-122"/>
            </a:endParaRPr>
          </a:p>
        </p:txBody>
      </p:sp>
      <p:sp>
        <p:nvSpPr>
          <p:cNvPr id="384010" name="Rectangle 10">
            <a:extLst>
              <a:ext uri="{FF2B5EF4-FFF2-40B4-BE49-F238E27FC236}">
                <a16:creationId xmlns:a16="http://schemas.microsoft.com/office/drawing/2014/main" id="{1047E982-80BD-4617-9CBC-AEDBB1FADE87}"/>
              </a:ext>
            </a:extLst>
          </p:cNvPr>
          <p:cNvSpPr>
            <a:spLocks noChangeArrowheads="1"/>
          </p:cNvSpPr>
          <p:nvPr/>
        </p:nvSpPr>
        <p:spPr bwMode="auto">
          <a:xfrm>
            <a:off x="6272213" y="1957388"/>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600"/>
              </a:lnSpc>
            </a:pPr>
            <a:r>
              <a:rPr lang="en-US" altLang="zh-CN" sz="1400" b="1">
                <a:solidFill>
                  <a:srgbClr val="000000"/>
                </a:solidFill>
                <a:latin typeface="Helvetica" panose="020B0604020202020204" pitchFamily="34" charset="0"/>
                <a:ea typeface="宋体" panose="02010600030101010101" pitchFamily="2" charset="-122"/>
              </a:rPr>
              <a:t>Outgoing</a:t>
            </a:r>
          </a:p>
          <a:p>
            <a:pPr algn="ctr">
              <a:lnSpc>
                <a:spcPts val="1600"/>
              </a:lnSpc>
            </a:pPr>
            <a:r>
              <a:rPr lang="en-US" altLang="zh-CN" sz="1400" b="1">
                <a:solidFill>
                  <a:srgbClr val="000000"/>
                </a:solidFill>
                <a:latin typeface="Helvetica" panose="020B0604020202020204" pitchFamily="34" charset="0"/>
                <a:ea typeface="宋体" panose="02010600030101010101" pitchFamily="2" charset="-122"/>
              </a:rPr>
              <a:t>Packet</a:t>
            </a:r>
          </a:p>
        </p:txBody>
      </p:sp>
      <p:sp>
        <p:nvSpPr>
          <p:cNvPr id="384011" name="Rectangle 11">
            <a:extLst>
              <a:ext uri="{FF2B5EF4-FFF2-40B4-BE49-F238E27FC236}">
                <a16:creationId xmlns:a16="http://schemas.microsoft.com/office/drawing/2014/main" id="{772A5713-E94F-4C98-BC34-8A53625A7070}"/>
              </a:ext>
            </a:extLst>
          </p:cNvPr>
          <p:cNvSpPr>
            <a:spLocks noChangeArrowheads="1"/>
          </p:cNvSpPr>
          <p:nvPr/>
        </p:nvSpPr>
        <p:spPr bwMode="auto">
          <a:xfrm>
            <a:off x="1954213" y="1716088"/>
            <a:ext cx="5207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nSpc>
                <a:spcPts val="2100"/>
              </a:lnSpc>
            </a:pPr>
            <a:r>
              <a:rPr lang="en-US" altLang="zh-CN" sz="1800" b="1">
                <a:solidFill>
                  <a:srgbClr val="000000"/>
                </a:solidFill>
                <a:latin typeface="Helvetica" panose="020B0604020202020204" pitchFamily="34" charset="0"/>
                <a:ea typeface="宋体" panose="02010600030101010101" pitchFamily="2" charset="-122"/>
              </a:rPr>
              <a:t>E0</a:t>
            </a:r>
          </a:p>
        </p:txBody>
      </p:sp>
      <p:sp>
        <p:nvSpPr>
          <p:cNvPr id="384012" name="Rectangle 12">
            <a:extLst>
              <a:ext uri="{FF2B5EF4-FFF2-40B4-BE49-F238E27FC236}">
                <a16:creationId xmlns:a16="http://schemas.microsoft.com/office/drawing/2014/main" id="{792EB90E-6B1E-4F15-949C-384B9A1AF0CB}"/>
              </a:ext>
            </a:extLst>
          </p:cNvPr>
          <p:cNvSpPr>
            <a:spLocks noChangeArrowheads="1"/>
          </p:cNvSpPr>
          <p:nvPr/>
        </p:nvSpPr>
        <p:spPr bwMode="auto">
          <a:xfrm>
            <a:off x="6411913" y="2554288"/>
            <a:ext cx="5207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nSpc>
                <a:spcPts val="2100"/>
              </a:lnSpc>
            </a:pPr>
            <a:r>
              <a:rPr lang="en-US" altLang="zh-CN" sz="1800" b="1">
                <a:solidFill>
                  <a:srgbClr val="000000"/>
                </a:solidFill>
                <a:latin typeface="Helvetica" panose="020B0604020202020204" pitchFamily="34" charset="0"/>
                <a:ea typeface="宋体" panose="02010600030101010101" pitchFamily="2" charset="-122"/>
              </a:rPr>
              <a:t>S0</a:t>
            </a:r>
          </a:p>
        </p:txBody>
      </p:sp>
      <p:sp>
        <p:nvSpPr>
          <p:cNvPr id="384013" name="Rectangle 13">
            <a:extLst>
              <a:ext uri="{FF2B5EF4-FFF2-40B4-BE49-F238E27FC236}">
                <a16:creationId xmlns:a16="http://schemas.microsoft.com/office/drawing/2014/main" id="{0627AB2D-CF6D-431B-AF92-7ED935F23143}"/>
              </a:ext>
            </a:extLst>
          </p:cNvPr>
          <p:cNvSpPr>
            <a:spLocks noChangeArrowheads="1"/>
          </p:cNvSpPr>
          <p:nvPr/>
        </p:nvSpPr>
        <p:spPr bwMode="auto">
          <a:xfrm>
            <a:off x="2632075" y="1695450"/>
            <a:ext cx="3683000" cy="1447800"/>
          </a:xfrm>
          <a:prstGeom prst="rect">
            <a:avLst/>
          </a:prstGeom>
          <a:solidFill>
            <a:srgbClr val="FFF0C2"/>
          </a:solidFill>
          <a:ln w="12700">
            <a:solidFill>
              <a:srgbClr val="0000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84014" name="Rectangle 14">
            <a:extLst>
              <a:ext uri="{FF2B5EF4-FFF2-40B4-BE49-F238E27FC236}">
                <a16:creationId xmlns:a16="http://schemas.microsoft.com/office/drawing/2014/main" id="{DA0E72DB-D9FC-4A2D-AEA5-1DD9BE59B449}"/>
              </a:ext>
            </a:extLst>
          </p:cNvPr>
          <p:cNvSpPr>
            <a:spLocks noChangeArrowheads="1"/>
          </p:cNvSpPr>
          <p:nvPr/>
        </p:nvSpPr>
        <p:spPr bwMode="auto">
          <a:xfrm>
            <a:off x="1598613" y="2224088"/>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600"/>
              </a:lnSpc>
            </a:pPr>
            <a:r>
              <a:rPr lang="en-US" altLang="zh-CN" sz="1400" b="1">
                <a:solidFill>
                  <a:srgbClr val="000000"/>
                </a:solidFill>
                <a:latin typeface="Helvetica" panose="020B0604020202020204" pitchFamily="34" charset="0"/>
                <a:ea typeface="宋体" panose="02010600030101010101" pitchFamily="2" charset="-122"/>
              </a:rPr>
              <a:t>Incoming</a:t>
            </a:r>
          </a:p>
          <a:p>
            <a:pPr algn="ctr">
              <a:lnSpc>
                <a:spcPts val="1600"/>
              </a:lnSpc>
            </a:pPr>
            <a:r>
              <a:rPr lang="en-US" altLang="zh-CN" sz="1400" b="1">
                <a:solidFill>
                  <a:srgbClr val="000000"/>
                </a:solidFill>
                <a:latin typeface="Helvetica" panose="020B0604020202020204" pitchFamily="34" charset="0"/>
                <a:ea typeface="宋体" panose="02010600030101010101" pitchFamily="2" charset="-122"/>
              </a:rPr>
              <a:t>Packet</a:t>
            </a:r>
          </a:p>
        </p:txBody>
      </p:sp>
      <p:sp>
        <p:nvSpPr>
          <p:cNvPr id="384015" name="Line 15">
            <a:extLst>
              <a:ext uri="{FF2B5EF4-FFF2-40B4-BE49-F238E27FC236}">
                <a16:creationId xmlns:a16="http://schemas.microsoft.com/office/drawing/2014/main" id="{DA31FDF7-6A5A-4EA9-8FB0-CBB5F7CEF4C3}"/>
              </a:ext>
            </a:extLst>
          </p:cNvPr>
          <p:cNvSpPr>
            <a:spLocks noChangeShapeType="1"/>
          </p:cNvSpPr>
          <p:nvPr/>
        </p:nvSpPr>
        <p:spPr bwMode="auto">
          <a:xfrm>
            <a:off x="1851025" y="2114550"/>
            <a:ext cx="812800" cy="0"/>
          </a:xfrm>
          <a:prstGeom prst="line">
            <a:avLst/>
          </a:prstGeom>
          <a:noFill/>
          <a:ln w="254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6" name="Line 16">
            <a:extLst>
              <a:ext uri="{FF2B5EF4-FFF2-40B4-BE49-F238E27FC236}">
                <a16:creationId xmlns:a16="http://schemas.microsoft.com/office/drawing/2014/main" id="{2ECACED7-BCE5-4554-89C4-6BA797ACCAD5}"/>
              </a:ext>
            </a:extLst>
          </p:cNvPr>
          <p:cNvSpPr>
            <a:spLocks noChangeShapeType="1"/>
          </p:cNvSpPr>
          <p:nvPr/>
        </p:nvSpPr>
        <p:spPr bwMode="auto">
          <a:xfrm>
            <a:off x="6359525" y="2546350"/>
            <a:ext cx="774700" cy="0"/>
          </a:xfrm>
          <a:prstGeom prst="line">
            <a:avLst/>
          </a:prstGeom>
          <a:noFill/>
          <a:ln w="254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7" name="Line 17">
            <a:extLst>
              <a:ext uri="{FF2B5EF4-FFF2-40B4-BE49-F238E27FC236}">
                <a16:creationId xmlns:a16="http://schemas.microsoft.com/office/drawing/2014/main" id="{36D2D9F6-3827-437B-A91D-46BF2B0CC9B1}"/>
              </a:ext>
            </a:extLst>
          </p:cNvPr>
          <p:cNvSpPr>
            <a:spLocks noChangeShapeType="1"/>
          </p:cNvSpPr>
          <p:nvPr/>
        </p:nvSpPr>
        <p:spPr bwMode="auto">
          <a:xfrm>
            <a:off x="5622925" y="2546350"/>
            <a:ext cx="647700" cy="0"/>
          </a:xfrm>
          <a:prstGeom prst="line">
            <a:avLst/>
          </a:prstGeom>
          <a:noFill/>
          <a:ln w="50800">
            <a:solidFill>
              <a:schemeClr val="bg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8" name="Line 18">
            <a:extLst>
              <a:ext uri="{FF2B5EF4-FFF2-40B4-BE49-F238E27FC236}">
                <a16:creationId xmlns:a16="http://schemas.microsoft.com/office/drawing/2014/main" id="{E4C762A6-82F2-43A1-95F0-F22D3B6960F5}"/>
              </a:ext>
            </a:extLst>
          </p:cNvPr>
          <p:cNvSpPr>
            <a:spLocks noChangeShapeType="1"/>
          </p:cNvSpPr>
          <p:nvPr/>
        </p:nvSpPr>
        <p:spPr bwMode="auto">
          <a:xfrm>
            <a:off x="2676525" y="2114550"/>
            <a:ext cx="2527300" cy="0"/>
          </a:xfrm>
          <a:prstGeom prst="line">
            <a:avLst/>
          </a:prstGeom>
          <a:noFill/>
          <a:ln w="50800">
            <a:solidFill>
              <a:schemeClr val="bg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9" name="Rectangle 19">
            <a:extLst>
              <a:ext uri="{FF2B5EF4-FFF2-40B4-BE49-F238E27FC236}">
                <a16:creationId xmlns:a16="http://schemas.microsoft.com/office/drawing/2014/main" id="{40B4B3EB-4BA5-412A-A95F-0A0A4D12DD49}"/>
              </a:ext>
            </a:extLst>
          </p:cNvPr>
          <p:cNvSpPr>
            <a:spLocks noChangeArrowheads="1"/>
          </p:cNvSpPr>
          <p:nvPr/>
        </p:nvSpPr>
        <p:spPr bwMode="auto">
          <a:xfrm>
            <a:off x="3241675" y="1665288"/>
            <a:ext cx="31496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nSpc>
                <a:spcPts val="2100"/>
              </a:lnSpc>
            </a:pPr>
            <a:r>
              <a:rPr lang="en-US" altLang="zh-CN" sz="1800" b="1">
                <a:solidFill>
                  <a:srgbClr val="000000"/>
                </a:solidFill>
                <a:latin typeface="Helvetica" panose="020B0604020202020204" pitchFamily="34" charset="0"/>
                <a:ea typeface="宋体" panose="02010600030101010101" pitchFamily="2" charset="-122"/>
              </a:rPr>
              <a:t>Access List Processes</a:t>
            </a:r>
          </a:p>
        </p:txBody>
      </p:sp>
      <p:sp>
        <p:nvSpPr>
          <p:cNvPr id="384020" name="Rectangle 20">
            <a:extLst>
              <a:ext uri="{FF2B5EF4-FFF2-40B4-BE49-F238E27FC236}">
                <a16:creationId xmlns:a16="http://schemas.microsoft.com/office/drawing/2014/main" id="{2E1C138B-E1A0-4336-98D5-A5036731503E}"/>
              </a:ext>
            </a:extLst>
          </p:cNvPr>
          <p:cNvSpPr>
            <a:spLocks noChangeArrowheads="1"/>
          </p:cNvSpPr>
          <p:nvPr/>
        </p:nvSpPr>
        <p:spPr bwMode="auto">
          <a:xfrm>
            <a:off x="3101975" y="2152650"/>
            <a:ext cx="1016000" cy="736600"/>
          </a:xfrm>
          <a:prstGeom prst="rect">
            <a:avLst/>
          </a:prstGeom>
          <a:solidFill>
            <a:srgbClr val="FFDB74"/>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21" name="Freeform 21">
            <a:extLst>
              <a:ext uri="{FF2B5EF4-FFF2-40B4-BE49-F238E27FC236}">
                <a16:creationId xmlns:a16="http://schemas.microsoft.com/office/drawing/2014/main" id="{8D4A9BAC-B056-452F-8754-C42C5B308518}"/>
              </a:ext>
            </a:extLst>
          </p:cNvPr>
          <p:cNvSpPr>
            <a:spLocks/>
          </p:cNvSpPr>
          <p:nvPr/>
        </p:nvSpPr>
        <p:spPr bwMode="auto">
          <a:xfrm>
            <a:off x="4810125" y="2133600"/>
            <a:ext cx="814388" cy="827088"/>
          </a:xfrm>
          <a:custGeom>
            <a:avLst/>
            <a:gdLst>
              <a:gd name="T0" fmla="*/ 0 w 513"/>
              <a:gd name="T1" fmla="*/ 256 h 521"/>
              <a:gd name="T2" fmla="*/ 256 w 513"/>
              <a:gd name="T3" fmla="*/ 0 h 521"/>
              <a:gd name="T4" fmla="*/ 512 w 513"/>
              <a:gd name="T5" fmla="*/ 256 h 521"/>
              <a:gd name="T6" fmla="*/ 256 w 513"/>
              <a:gd name="T7" fmla="*/ 520 h 521"/>
              <a:gd name="T8" fmla="*/ 0 w 513"/>
              <a:gd name="T9" fmla="*/ 256 h 521"/>
            </a:gdLst>
            <a:ahLst/>
            <a:cxnLst>
              <a:cxn ang="0">
                <a:pos x="T0" y="T1"/>
              </a:cxn>
              <a:cxn ang="0">
                <a:pos x="T2" y="T3"/>
              </a:cxn>
              <a:cxn ang="0">
                <a:pos x="T4" y="T5"/>
              </a:cxn>
              <a:cxn ang="0">
                <a:pos x="T6" y="T7"/>
              </a:cxn>
              <a:cxn ang="0">
                <a:pos x="T8" y="T9"/>
              </a:cxn>
            </a:cxnLst>
            <a:rect l="0" t="0" r="r" b="b"/>
            <a:pathLst>
              <a:path w="513" h="521">
                <a:moveTo>
                  <a:pt x="0" y="256"/>
                </a:moveTo>
                <a:lnTo>
                  <a:pt x="256" y="0"/>
                </a:lnTo>
                <a:lnTo>
                  <a:pt x="512" y="256"/>
                </a:lnTo>
                <a:lnTo>
                  <a:pt x="256" y="520"/>
                </a:lnTo>
                <a:lnTo>
                  <a:pt x="0" y="256"/>
                </a:lnTo>
              </a:path>
            </a:pathLst>
          </a:custGeom>
          <a:solidFill>
            <a:srgbClr val="FFDB74"/>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4022" name="Rectangle 22">
            <a:extLst>
              <a:ext uri="{FF2B5EF4-FFF2-40B4-BE49-F238E27FC236}">
                <a16:creationId xmlns:a16="http://schemas.microsoft.com/office/drawing/2014/main" id="{11A0E811-D852-4FA2-ACB2-857D0A5BFB75}"/>
              </a:ext>
            </a:extLst>
          </p:cNvPr>
          <p:cNvSpPr>
            <a:spLocks noChangeArrowheads="1"/>
          </p:cNvSpPr>
          <p:nvPr/>
        </p:nvSpPr>
        <p:spPr bwMode="auto">
          <a:xfrm>
            <a:off x="4814888" y="2444750"/>
            <a:ext cx="8255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400"/>
              </a:lnSpc>
            </a:pPr>
            <a:r>
              <a:rPr lang="en-US" altLang="zh-CN" sz="1200" b="1">
                <a:solidFill>
                  <a:srgbClr val="000000"/>
                </a:solidFill>
                <a:latin typeface="Helvetica" panose="020B0604020202020204" pitchFamily="34" charset="0"/>
                <a:ea typeface="宋体" panose="02010600030101010101" pitchFamily="2" charset="-122"/>
              </a:rPr>
              <a:t>Permit?</a:t>
            </a:r>
          </a:p>
        </p:txBody>
      </p:sp>
      <p:grpSp>
        <p:nvGrpSpPr>
          <p:cNvPr id="384023" name="Group 23">
            <a:extLst>
              <a:ext uri="{FF2B5EF4-FFF2-40B4-BE49-F238E27FC236}">
                <a16:creationId xmlns:a16="http://schemas.microsoft.com/office/drawing/2014/main" id="{FBA0B3EF-CC71-4D2A-B8DE-332B1386DA51}"/>
              </a:ext>
            </a:extLst>
          </p:cNvPr>
          <p:cNvGrpSpPr>
            <a:grpSpLocks/>
          </p:cNvGrpSpPr>
          <p:nvPr/>
        </p:nvGrpSpPr>
        <p:grpSpPr bwMode="auto">
          <a:xfrm>
            <a:off x="3028950" y="2222500"/>
            <a:ext cx="1130300" cy="685800"/>
            <a:chOff x="1684" y="1176"/>
            <a:chExt cx="712" cy="432"/>
          </a:xfrm>
        </p:grpSpPr>
        <p:sp>
          <p:nvSpPr>
            <p:cNvPr id="384024" name="Rectangle 24">
              <a:extLst>
                <a:ext uri="{FF2B5EF4-FFF2-40B4-BE49-F238E27FC236}">
                  <a16:creationId xmlns:a16="http://schemas.microsoft.com/office/drawing/2014/main" id="{50296D3E-817B-40E6-B6F0-55378D4C7692}"/>
                </a:ext>
              </a:extLst>
            </p:cNvPr>
            <p:cNvSpPr>
              <a:spLocks noChangeArrowheads="1"/>
            </p:cNvSpPr>
            <p:nvPr/>
          </p:nvSpPr>
          <p:spPr bwMode="auto">
            <a:xfrm>
              <a:off x="1748" y="1208"/>
              <a:ext cx="59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25" name="Rectangle 25">
              <a:extLst>
                <a:ext uri="{FF2B5EF4-FFF2-40B4-BE49-F238E27FC236}">
                  <a16:creationId xmlns:a16="http://schemas.microsoft.com/office/drawing/2014/main" id="{95A42030-7D80-4B58-BA85-1CDE055CB2CD}"/>
                </a:ext>
              </a:extLst>
            </p:cNvPr>
            <p:cNvSpPr>
              <a:spLocks noChangeArrowheads="1"/>
            </p:cNvSpPr>
            <p:nvPr/>
          </p:nvSpPr>
          <p:spPr bwMode="auto">
            <a:xfrm>
              <a:off x="1684" y="1176"/>
              <a:ext cx="71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400"/>
                </a:lnSpc>
              </a:pPr>
              <a:r>
                <a:rPr lang="en-US" altLang="zh-CN" sz="1200" b="1">
                  <a:solidFill>
                    <a:srgbClr val="000000"/>
                  </a:solidFill>
                  <a:latin typeface="Helvetica" panose="020B0604020202020204" pitchFamily="34" charset="0"/>
                  <a:ea typeface="宋体" panose="02010600030101010101" pitchFamily="2" charset="-122"/>
                </a:rPr>
                <a:t>Source</a:t>
              </a:r>
            </a:p>
            <a:p>
              <a:pPr algn="ctr">
                <a:lnSpc>
                  <a:spcPts val="1400"/>
                </a:lnSpc>
              </a:pPr>
              <a:r>
                <a:rPr lang="en-US" altLang="zh-CN" sz="1200" b="1">
                  <a:solidFill>
                    <a:srgbClr val="000000"/>
                  </a:solidFill>
                  <a:latin typeface="Helvetica" panose="020B0604020202020204" pitchFamily="34" charset="0"/>
                  <a:ea typeface="宋体" panose="02010600030101010101" pitchFamily="2" charset="-122"/>
                </a:rPr>
                <a:t>and </a:t>
              </a:r>
              <a:br>
                <a:rPr lang="en-US" altLang="zh-CN" sz="1200" b="1">
                  <a:solidFill>
                    <a:srgbClr val="000000"/>
                  </a:solidFill>
                  <a:latin typeface="Helvetica" panose="020B0604020202020204" pitchFamily="34" charset="0"/>
                  <a:ea typeface="宋体" panose="02010600030101010101" pitchFamily="2" charset="-122"/>
                </a:rPr>
              </a:br>
              <a:r>
                <a:rPr lang="en-US" altLang="zh-CN" sz="1200" b="1">
                  <a:solidFill>
                    <a:srgbClr val="000000"/>
                  </a:solidFill>
                  <a:latin typeface="Helvetica" panose="020B0604020202020204" pitchFamily="34" charset="0"/>
                  <a:ea typeface="宋体" panose="02010600030101010101" pitchFamily="2" charset="-122"/>
                </a:rPr>
                <a:t>Destination</a:t>
              </a:r>
            </a:p>
          </p:txBody>
        </p:sp>
      </p:grpSp>
      <p:sp>
        <p:nvSpPr>
          <p:cNvPr id="384026" name="Rectangle 26">
            <a:extLst>
              <a:ext uri="{FF2B5EF4-FFF2-40B4-BE49-F238E27FC236}">
                <a16:creationId xmlns:a16="http://schemas.microsoft.com/office/drawing/2014/main" id="{BFA5465F-E610-4526-84B7-44EF5988B1C5}"/>
              </a:ext>
            </a:extLst>
          </p:cNvPr>
          <p:cNvSpPr>
            <a:spLocks noChangeArrowheads="1"/>
          </p:cNvSpPr>
          <p:nvPr/>
        </p:nvSpPr>
        <p:spPr bwMode="auto">
          <a:xfrm>
            <a:off x="4041775" y="2157413"/>
            <a:ext cx="9652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a:tabLst>
                <a:tab pos="457200" algn="l"/>
                <a:tab pos="914400" algn="l"/>
                <a:tab pos="1371600" algn="l"/>
              </a:tabLst>
              <a:defRPr sz="2400">
                <a:solidFill>
                  <a:schemeClr val="tx1"/>
                </a:solidFill>
                <a:latin typeface="Times" panose="02020603050405020304" pitchFamily="18" charset="0"/>
              </a:defRPr>
            </a:lvl1pPr>
            <a:lvl2pPr>
              <a:tabLst>
                <a:tab pos="457200" algn="l"/>
                <a:tab pos="914400" algn="l"/>
                <a:tab pos="1371600" algn="l"/>
              </a:tabLst>
              <a:defRPr sz="2400">
                <a:solidFill>
                  <a:schemeClr val="tx1"/>
                </a:solidFill>
                <a:latin typeface="Times" panose="02020603050405020304" pitchFamily="18" charset="0"/>
              </a:defRPr>
            </a:lvl2pPr>
            <a:lvl3pPr>
              <a:tabLst>
                <a:tab pos="457200" algn="l"/>
                <a:tab pos="914400" algn="l"/>
                <a:tab pos="1371600" algn="l"/>
              </a:tabLst>
              <a:defRPr sz="2400">
                <a:solidFill>
                  <a:schemeClr val="tx1"/>
                </a:solidFill>
                <a:latin typeface="Times" panose="02020603050405020304" pitchFamily="18" charset="0"/>
              </a:defRPr>
            </a:lvl3pPr>
            <a:lvl4pPr>
              <a:tabLst>
                <a:tab pos="457200" algn="l"/>
                <a:tab pos="914400" algn="l"/>
                <a:tab pos="1371600" algn="l"/>
              </a:tabLst>
              <a:defRPr sz="2400">
                <a:solidFill>
                  <a:schemeClr val="tx1"/>
                </a:solidFill>
                <a:latin typeface="Times" panose="02020603050405020304" pitchFamily="18" charset="0"/>
              </a:defRPr>
            </a:lvl4pPr>
            <a:lvl5pPr>
              <a:tabLst>
                <a:tab pos="457200" algn="l"/>
                <a:tab pos="914400" algn="l"/>
                <a:tab pos="1371600" algn="l"/>
              </a:tabLst>
              <a:defRPr sz="2400">
                <a:solidFill>
                  <a:schemeClr val="tx1"/>
                </a:solidFill>
                <a:latin typeface="Times" panose="02020603050405020304" pitchFamily="18" charset="0"/>
              </a:defRPr>
            </a:lvl5pPr>
            <a:lvl6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6pPr>
            <a:lvl7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7pPr>
            <a:lvl8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8pPr>
            <a:lvl9pPr eaLnBrk="0" fontAlgn="base" hangingPunct="0">
              <a:spcBef>
                <a:spcPct val="0"/>
              </a:spcBef>
              <a:spcAft>
                <a:spcPct val="0"/>
              </a:spcAft>
              <a:tabLst>
                <a:tab pos="457200" algn="l"/>
                <a:tab pos="914400" algn="l"/>
                <a:tab pos="1371600" algn="l"/>
              </a:tabLst>
              <a:defRPr sz="2400">
                <a:solidFill>
                  <a:schemeClr val="tx1"/>
                </a:solidFill>
                <a:latin typeface="Times" panose="02020603050405020304" pitchFamily="18" charset="0"/>
              </a:defRPr>
            </a:lvl9pPr>
          </a:lstStyle>
          <a:p>
            <a:pPr algn="ctr">
              <a:lnSpc>
                <a:spcPts val="1400"/>
              </a:lnSpc>
            </a:pPr>
            <a:r>
              <a:rPr lang="en-US" altLang="zh-CN" sz="1200" b="1">
                <a:solidFill>
                  <a:srgbClr val="000000"/>
                </a:solidFill>
                <a:latin typeface="Helvetica" panose="020B0604020202020204" pitchFamily="34" charset="0"/>
                <a:ea typeface="宋体" panose="02010600030101010101" pitchFamily="2" charset="-122"/>
              </a:rPr>
              <a:t>Protocol</a:t>
            </a:r>
          </a:p>
        </p:txBody>
      </p:sp>
      <p:pic>
        <p:nvPicPr>
          <p:cNvPr id="384027" name="Picture 27">
            <a:extLst>
              <a:ext uri="{FF2B5EF4-FFF2-40B4-BE49-F238E27FC236}">
                <a16:creationId xmlns:a16="http://schemas.microsoft.com/office/drawing/2014/main" id="{A63BCC5D-7AE5-4866-9FC5-39D33ED0BCF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900" y="2862263"/>
            <a:ext cx="911225"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4028" name="Rectangle 28">
            <a:extLst>
              <a:ext uri="{FF2B5EF4-FFF2-40B4-BE49-F238E27FC236}">
                <a16:creationId xmlns:a16="http://schemas.microsoft.com/office/drawing/2014/main" id="{488465E0-4F13-40D5-BE64-C64DEFA509C2}"/>
              </a:ext>
            </a:extLst>
          </p:cNvPr>
          <p:cNvSpPr>
            <a:spLocks noGrp="1" noChangeArrowheads="1"/>
          </p:cNvSpPr>
          <p:nvPr>
            <p:ph type="title"/>
          </p:nvPr>
        </p:nvSpPr>
        <p:spPr/>
        <p:txBody>
          <a:bodyPr/>
          <a:lstStyle/>
          <a:p>
            <a:r>
              <a:rPr lang="zh-CN" altLang="en-US">
                <a:ea typeface="宋体" panose="02010600030101010101" pitchFamily="2" charset="-122"/>
              </a:rPr>
              <a:t>什么是访问列表</a:t>
            </a:r>
          </a:p>
        </p:txBody>
      </p:sp>
    </p:spTree>
  </p:cSld>
  <p:clrMapOvr>
    <a:masterClrMapping/>
  </p:clrMapOvr>
</p:sld>
</file>

<file path=ppt/theme/theme1.xml><?xml version="1.0" encoding="utf-8"?>
<a:theme xmlns:a="http://schemas.openxmlformats.org/drawingml/2006/main" name="WWTtemplate">
  <a:themeElements>
    <a:clrScheme name="">
      <a:dk1>
        <a:srgbClr val="000000"/>
      </a:dk1>
      <a:lt1>
        <a:srgbClr val="FFFFFF"/>
      </a:lt1>
      <a:dk2>
        <a:srgbClr val="000000"/>
      </a:dk2>
      <a:lt2>
        <a:srgbClr val="000000"/>
      </a:lt2>
      <a:accent1>
        <a:srgbClr val="008AAE"/>
      </a:accent1>
      <a:accent2>
        <a:srgbClr val="CF0E30"/>
      </a:accent2>
      <a:accent3>
        <a:srgbClr val="FFFFFF"/>
      </a:accent3>
      <a:accent4>
        <a:srgbClr val="000000"/>
      </a:accent4>
      <a:accent5>
        <a:srgbClr val="AAC4D3"/>
      </a:accent5>
      <a:accent6>
        <a:srgbClr val="BB0C2A"/>
      </a:accent6>
      <a:hlink>
        <a:srgbClr val="FFFFFF"/>
      </a:hlink>
      <a:folHlink>
        <a:srgbClr val="FFE59B"/>
      </a:folHlink>
    </a:clrScheme>
    <a:fontScheme name="WWTtemplat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38100"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000" b="0" i="0" u="none" strike="noStrike" cap="none" normalizeH="0" baseline="0" smtClean="0">
            <a:ln>
              <a:noFill/>
            </a:ln>
            <a:solidFill>
              <a:schemeClr val="bg1"/>
            </a:solidFill>
            <a:effectLst/>
            <a:latin typeface="Helvetica" panose="020B0604020202020204" pitchFamily="34" charset="0"/>
          </a:defRPr>
        </a:defPPr>
      </a:lstStyle>
    </a:spDef>
    <a:lnDef>
      <a:spPr bwMode="auto">
        <a:xfrm>
          <a:off x="0" y="0"/>
          <a:ext cx="1" cy="1"/>
        </a:xfrm>
        <a:custGeom>
          <a:avLst/>
          <a:gdLst/>
          <a:ahLst/>
          <a:cxnLst/>
          <a:rect l="0" t="0" r="0" b="0"/>
          <a:pathLst/>
        </a:custGeom>
        <a:noFill/>
        <a:ln w="38100" cap="flat" cmpd="sng" algn="ctr">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000" b="0" i="0" u="none" strike="noStrike" cap="none" normalizeH="0" baseline="0" smtClean="0">
            <a:ln>
              <a:noFill/>
            </a:ln>
            <a:solidFill>
              <a:schemeClr val="bg1"/>
            </a:solidFill>
            <a:effectLst/>
            <a:latin typeface="Helvetica" panose="020B0604020202020204" pitchFamily="34" charset="0"/>
          </a:defRPr>
        </a:defPPr>
      </a:lstStyle>
    </a:lnDef>
  </a:objectDefaults>
  <a:extraClrSchemeLst>
    <a:extraClrScheme>
      <a:clrScheme name="WWT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WT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WWT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WT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WT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WT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WWT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000000"/>
      </a:lt2>
      <a:accent1>
        <a:srgbClr val="2AFF8F"/>
      </a:accent1>
      <a:accent2>
        <a:srgbClr val="FF2A35"/>
      </a:accent2>
      <a:accent3>
        <a:srgbClr val="FFFFFF"/>
      </a:accent3>
      <a:accent4>
        <a:srgbClr val="000000"/>
      </a:accent4>
      <a:accent5>
        <a:srgbClr val="ACFFC6"/>
      </a:accent5>
      <a:accent6>
        <a:srgbClr val="E7252F"/>
      </a:accent6>
      <a:hlink>
        <a:srgbClr val="FFFFFF"/>
      </a:hlink>
      <a:folHlink>
        <a:srgbClr val="FFE59B"/>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Office\Templates\WWTtemplate.pot</Template>
  <TotalTime>0</TotalTime>
  <Pages>88</Pages>
  <Words>5234</Words>
  <Application>Microsoft Office PowerPoint</Application>
  <PresentationFormat>全屏显示(4:3)</PresentationFormat>
  <Paragraphs>959</Paragraphs>
  <Slides>52</Slides>
  <Notes>51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52</vt:i4>
      </vt:variant>
    </vt:vector>
  </HeadingPairs>
  <TitlesOfParts>
    <vt:vector size="59" baseType="lpstr">
      <vt:lpstr>Times</vt:lpstr>
      <vt:lpstr>Helvetica</vt:lpstr>
      <vt:lpstr>宋体</vt:lpstr>
      <vt:lpstr>黑体</vt:lpstr>
      <vt:lpstr>Arial Black</vt:lpstr>
      <vt:lpstr>Times New Roman</vt:lpstr>
      <vt:lpstr>WWTtemplate</vt:lpstr>
      <vt:lpstr>第十四章 IP访问控制列表</vt:lpstr>
      <vt:lpstr>为什么要使用访问列表</vt:lpstr>
      <vt:lpstr>访问列表的应用</vt:lpstr>
      <vt:lpstr>访问列表的其它应用</vt:lpstr>
      <vt:lpstr>访问列表的其它应用</vt:lpstr>
      <vt:lpstr>访问列表的其它应用</vt:lpstr>
      <vt:lpstr>什么是访问列表--标准</vt:lpstr>
      <vt:lpstr>什么是访问列表--扩展</vt:lpstr>
      <vt:lpstr>什么是访问列表</vt:lpstr>
      <vt:lpstr>出端口方向上的访问列表  </vt:lpstr>
      <vt:lpstr>出端口方向上的访问列表</vt:lpstr>
      <vt:lpstr>出端口方向上的访问列表</vt:lpstr>
      <vt:lpstr>访问列表的测试：允许和拒绝</vt:lpstr>
      <vt:lpstr>访问列表的测试：允许和拒绝</vt:lpstr>
      <vt:lpstr>访问列表的测试：允许和拒绝</vt:lpstr>
      <vt:lpstr>访问列表的测试：允许和拒绝</vt:lpstr>
      <vt:lpstr>访问列表配置指南</vt:lpstr>
      <vt:lpstr>访问列表设置命令</vt:lpstr>
      <vt:lpstr>访问列表设置命令</vt:lpstr>
      <vt:lpstr>如何识别访问列表号</vt:lpstr>
      <vt:lpstr>如何识别访问列表号</vt:lpstr>
      <vt:lpstr>如何识别访问列表号</vt:lpstr>
      <vt:lpstr>通配符掩码指明特定的主机</vt:lpstr>
      <vt:lpstr>通配符掩码指明所有主机</vt:lpstr>
      <vt:lpstr>通配符掩码和IP子网的 对应</vt:lpstr>
      <vt:lpstr>配置标准的 IP 访问列表</vt:lpstr>
      <vt:lpstr>标准IP访问列表的配置</vt:lpstr>
      <vt:lpstr>标准IP访问列表的配置</vt:lpstr>
      <vt:lpstr>标准访问列表举例 1</vt:lpstr>
      <vt:lpstr>标准访问列表举例 1</vt:lpstr>
      <vt:lpstr>标准访问列表举例 2</vt:lpstr>
      <vt:lpstr>标准访问列表举例 2</vt:lpstr>
      <vt:lpstr>标准访问列表举例 2</vt:lpstr>
      <vt:lpstr>标准访问列表举例 3</vt:lpstr>
      <vt:lpstr>标准访问列表举例 3</vt:lpstr>
      <vt:lpstr>用访问列表控制vty访问</vt:lpstr>
      <vt:lpstr>在路由器上过滤vty</vt:lpstr>
      <vt:lpstr>如何控制vty访问</vt:lpstr>
      <vt:lpstr>虚拟通道的配置</vt:lpstr>
      <vt:lpstr>虚拟通道访问举例</vt:lpstr>
      <vt:lpstr>扩展 IP 访问列表的配置</vt:lpstr>
      <vt:lpstr>标准访问列表和扩展访问列表 比较</vt:lpstr>
      <vt:lpstr>扩展 IP 访问列表的配置</vt:lpstr>
      <vt:lpstr>扩展 IP 访问列表的配置</vt:lpstr>
      <vt:lpstr>扩展访问列表应用举例 1</vt:lpstr>
      <vt:lpstr>扩展访问列表应用举例 1</vt:lpstr>
      <vt:lpstr>扩展访问列表应用举例 1</vt:lpstr>
      <vt:lpstr>扩展访问列表应用举例 2</vt:lpstr>
      <vt:lpstr>扩展访问列表应用举例 2</vt:lpstr>
      <vt:lpstr>扩展访问列表应用举例 2</vt:lpstr>
      <vt:lpstr>查看访问列表</vt:lpstr>
      <vt:lpstr>查看访问列表的语句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Traffic  Management with  Access Lists</dc:title>
  <dc:subject/>
  <dc:creator>谭九鼎</dc:creator>
  <cp:keywords/>
  <dc:description/>
  <cp:lastModifiedBy>谭 九鼎</cp:lastModifiedBy>
  <cp:revision>335</cp:revision>
  <cp:lastPrinted>1999-05-03T23:08:24Z</cp:lastPrinted>
  <dcterms:created xsi:type="dcterms:W3CDTF">1997-09-24T17:08:35Z</dcterms:created>
  <dcterms:modified xsi:type="dcterms:W3CDTF">2019-04-03T02:41:02Z</dcterms:modified>
</cp:coreProperties>
</file>