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888" r:id="rId2"/>
    <p:sldId id="829" r:id="rId3"/>
    <p:sldId id="905" r:id="rId4"/>
    <p:sldId id="906" r:id="rId5"/>
    <p:sldId id="909" r:id="rId6"/>
    <p:sldId id="910" r:id="rId7"/>
    <p:sldId id="911" r:id="rId8"/>
    <p:sldId id="898" r:id="rId9"/>
    <p:sldId id="849" r:id="rId10"/>
    <p:sldId id="850" r:id="rId11"/>
    <p:sldId id="851" r:id="rId12"/>
    <p:sldId id="852" r:id="rId13"/>
    <p:sldId id="853" r:id="rId14"/>
    <p:sldId id="855" r:id="rId15"/>
    <p:sldId id="856" r:id="rId16"/>
    <p:sldId id="626" r:id="rId17"/>
    <p:sldId id="859" r:id="rId18"/>
    <p:sldId id="642" r:id="rId19"/>
    <p:sldId id="65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0099"/>
    <a:srgbClr val="9966FF"/>
    <a:srgbClr val="CC00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2" autoAdjust="0"/>
    <p:restoredTop sz="89767" autoAdjust="0"/>
  </p:normalViewPr>
  <p:slideViewPr>
    <p:cSldViewPr>
      <p:cViewPr varScale="1">
        <p:scale>
          <a:sx n="82" d="100"/>
          <a:sy n="82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459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D4DD7A0-ED4D-4DE6-ABB0-97733DB60D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CF7B5-4D57-4936-9922-7561275E6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086F6A-F54F-4455-BA15-CFFC0072113E}" type="datetimeFigureOut">
              <a:rPr lang="zh-CN" altLang="en-US"/>
              <a:pPr>
                <a:defRPr/>
              </a:pPr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17160-0DB2-4D43-A65B-7A2CE5471C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11B5D-86BA-48A0-B002-0A3D49059E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454A4-14A5-47BF-8E32-824985961F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B69C2F-7A91-42E7-93C2-8C28BA4696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FE05461-9B14-4EB0-9B4E-E94D4489B0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484E463-22C1-4072-9991-EBC237807B7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0C072E7-6E8E-4F89-94F9-CEB1ABA109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96349DB0-D43E-4EEF-9D9C-811B62C7A3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F677795A-3544-479B-9AF1-EB25C92D1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anose="020B0604020202020204" pitchFamily="34" charset="0"/>
              </a:defRPr>
            </a:lvl1pPr>
          </a:lstStyle>
          <a:p>
            <a:fld id="{AE664A80-01BF-4238-B38F-3146AA39F1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6B3F263-1E1B-4EC9-8A6E-113163277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21D593-E60A-4B7A-9031-676DF843932B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E566262-72CA-4F5A-AF99-D8AE92F4B7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6338" y="709613"/>
            <a:ext cx="4541837" cy="3406775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59A292E-57F9-43E2-8DDA-480B5EBEF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65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70D5B28-9EF3-4F05-AB13-DB43C7FFA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DC105-04B9-4021-94E1-7EC3F332ADF7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75FD9A5-C15A-4BEC-9A93-30AC4237F7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370013" y="457200"/>
            <a:ext cx="4062412" cy="3046413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2B3E9C1-DE0F-4ED0-8EDB-5F3B446D9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732213"/>
            <a:ext cx="5029200" cy="4725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/>
              <a:t>路由表中包含了下列关键项：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目的地址：用来标识</a:t>
            </a:r>
            <a:r>
              <a:rPr lang="en-US" altLang="zh-CN"/>
              <a:t>IP</a:t>
            </a:r>
            <a:r>
              <a:rPr lang="zh-CN" altLang="en-US"/>
              <a:t>报文的目的</a:t>
            </a:r>
            <a:r>
              <a:rPr lang="en-US" altLang="zh-CN"/>
              <a:t>IP</a:t>
            </a:r>
            <a:r>
              <a:rPr lang="zh-CN" altLang="en-US"/>
              <a:t>地址或目的网络，</a:t>
            </a:r>
            <a:r>
              <a:rPr lang="en-US" altLang="zh-CN"/>
              <a:t>32</a:t>
            </a:r>
            <a:r>
              <a:rPr lang="zh-CN" altLang="en-US"/>
              <a:t>比特。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网络掩码：掩码由若干个连续“</a:t>
            </a:r>
            <a:r>
              <a:rPr lang="en-US" altLang="zh-CN"/>
              <a:t>1”</a:t>
            </a:r>
            <a:r>
              <a:rPr lang="zh-CN" altLang="en-US"/>
              <a:t>构成，写成文本形式时既可以用点分十进制表示，也可以用掩码中连续“</a:t>
            </a:r>
            <a:r>
              <a:rPr lang="en-US" altLang="zh-CN"/>
              <a:t>1”</a:t>
            </a:r>
            <a:r>
              <a:rPr lang="zh-CN" altLang="en-US"/>
              <a:t>的个数来表示。它与目的地址一起标识目的主机或路由器所在网段的地址。其具体做法，是将目的地址和网络掩码“逻辑与”，然后即得到目的主机或路由器所在网段的地址。例如：某个目的地址为</a:t>
            </a:r>
            <a:r>
              <a:rPr lang="en-US" altLang="zh-CN"/>
              <a:t>129.102.4.10</a:t>
            </a:r>
            <a:r>
              <a:rPr lang="zh-CN" altLang="en-US"/>
              <a:t>，掩码为</a:t>
            </a:r>
            <a:r>
              <a:rPr lang="en-US" altLang="zh-CN"/>
              <a:t>254.254.0.0</a:t>
            </a:r>
            <a:r>
              <a:rPr lang="zh-CN" altLang="en-US"/>
              <a:t>的主机或路由器所在网段的地址为</a:t>
            </a:r>
            <a:r>
              <a:rPr lang="en-US" altLang="zh-CN"/>
              <a:t>129.102.0.0</a:t>
            </a:r>
            <a:r>
              <a:rPr lang="zh-CN" altLang="en-US"/>
              <a:t>。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输出接口：说明</a:t>
            </a:r>
            <a:r>
              <a:rPr lang="en-US" altLang="zh-CN"/>
              <a:t>IP</a:t>
            </a:r>
            <a:r>
              <a:rPr lang="zh-CN" altLang="en-US"/>
              <a:t>报文将从该路由器的哪个接口转发出去。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下一跳</a:t>
            </a:r>
            <a:r>
              <a:rPr lang="en-US" altLang="zh-CN"/>
              <a:t>IP</a:t>
            </a:r>
            <a:r>
              <a:rPr lang="zh-CN" altLang="en-US"/>
              <a:t>地址：说明</a:t>
            </a:r>
            <a:r>
              <a:rPr lang="en-US" altLang="zh-CN"/>
              <a:t>IP</a:t>
            </a:r>
            <a:r>
              <a:rPr lang="zh-CN" altLang="en-US"/>
              <a:t>报文所经由的下一个路由器。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本条路由加入</a:t>
            </a:r>
            <a:r>
              <a:rPr lang="en-US" altLang="zh-CN"/>
              <a:t>IP</a:t>
            </a:r>
            <a:r>
              <a:rPr lang="zh-CN" altLang="en-US"/>
              <a:t>路由表的优先级：针对同一目的地，可能存在下一跳不同的若干条路由，这些不同的路由可能是由不同的路由协议发现的，也可以是手工配置的静态路由。优先级高（数值小）的路由将成为当前的最优路由。用户可以配置多条到同一目的地但优先级不同的路由，路由器将按优先级顺序选取唯一的一条路由供转发</a:t>
            </a:r>
            <a:r>
              <a:rPr lang="en-US" altLang="zh-CN"/>
              <a:t>IP</a:t>
            </a:r>
            <a:r>
              <a:rPr lang="zh-CN" altLang="en-US"/>
              <a:t>报文时使用。</a:t>
            </a:r>
          </a:p>
          <a:p>
            <a:pPr algn="just" eaLnBrk="1" hangingPunct="1"/>
            <a:r>
              <a:rPr lang="zh-CN" altLang="en-US"/>
              <a:t>根据路由目的地的不同，可以划分为：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子网路由：目的地为子网。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主机路由：目的地为主机。</a:t>
            </a:r>
          </a:p>
          <a:p>
            <a:pPr algn="just" eaLnBrk="1" hangingPunct="1"/>
            <a:r>
              <a:rPr lang="zh-CN" altLang="en-US"/>
              <a:t>另外，根据目的地与该路由器是否直接相连，又可分为：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直接路由：目的地所在网络与路由器直接相连。</a:t>
            </a: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l           </a:t>
            </a:r>
            <a:r>
              <a:rPr lang="zh-CN" altLang="en-US"/>
              <a:t>间接路由：目的地所在网络与路由器并不直接相连。</a:t>
            </a:r>
          </a:p>
          <a:p>
            <a:pPr algn="just" eaLnBrk="1" hangingPunct="1"/>
            <a:r>
              <a:rPr lang="zh-CN" altLang="en-US"/>
              <a:t>为了不使路由表过于庞大，可以设置一条缺省路由。凡遇到查找路由表失败的</a:t>
            </a:r>
            <a:r>
              <a:rPr lang="en-US" altLang="zh-CN"/>
              <a:t>IP</a:t>
            </a:r>
            <a:r>
              <a:rPr lang="zh-CN" altLang="en-US"/>
              <a:t>报文，就选择按缺省路由进行转发。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C1FDA28-1FBA-40C3-B2E3-35BA66384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AC1DBA-2561-48E2-8FA8-3A57839A2839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5B8D8C0-A8B2-4982-AB6B-8B0724866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C89504-D123-4481-B08F-DF8D3A4D35C1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26F0D59-AC42-46E8-8B07-3168B4F6E0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6338" y="709613"/>
            <a:ext cx="4541837" cy="3406775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1716F85-3EAE-4372-953F-EA897C45B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65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ED10CAF-67B6-4FB5-B70A-A98B3A754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0527E8-1C09-427E-8E4A-5D005B6ABFEE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ABEC8-2369-4380-BFBA-BD83FD7462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6338" y="709613"/>
            <a:ext cx="4541837" cy="3406775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BEDCA47-8FB6-4689-AE56-83D691399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65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BE67DAD-055B-408B-A6D5-68CEE6FCC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E6B97A-4B5F-4074-9341-BEF918543756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D1195E-3EEE-424A-BA67-BAEFA64E69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6338" y="709613"/>
            <a:ext cx="4541837" cy="3406775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7C38635-B097-421A-88FD-1FF0C3C0D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65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64CF43E-455B-4D44-96A6-6C48818EC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9997F8-DCCF-4C68-B6AB-2FD21031ABF7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B0194B9-D3A8-45B8-BB2F-E6033BD790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6338" y="709613"/>
            <a:ext cx="4541837" cy="3406775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560607A-8EC5-4634-81A0-DDF11EBDE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65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E48F973-0222-4311-AC70-C178B2192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F41232-02ED-4719-BB41-34714E9FFC4C}" type="slidenum">
              <a:rPr lang="en-US" altLang="zh-CN" b="0" u="none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763D9D-C3EC-4189-99DB-B0178115CA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6338" y="709613"/>
            <a:ext cx="4541837" cy="3406775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AD5C143-88FB-4138-9324-7879583AC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65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5461E00-3227-4F88-B868-66AB968CD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Image" r:id="rId3" imgW="9752381" imgH="749206" progId="Photoshop.Image.6">
                  <p:embed/>
                </p:oleObj>
              </mc:Choice>
              <mc:Fallback>
                <p:oleObj name="Image" r:id="rId3" imgW="9752381" imgH="749206" progId="Photoshop.Image.6">
                  <p:embed/>
                  <p:pic>
                    <p:nvPicPr>
                      <p:cNvPr id="4099" name="Object 2">
                        <a:extLst>
                          <a:ext uri="{FF2B5EF4-FFF2-40B4-BE49-F238E27FC236}">
                            <a16:creationId xmlns:a16="http://schemas.microsoft.com/office/drawing/2014/main" id="{D60B4415-46F7-4E3B-A4DA-D0C7F3F25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AA20C989-BCA7-45F1-AF09-3EC7CCAE12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4925" y="6491288"/>
            <a:ext cx="9178925" cy="366712"/>
          </a:xfrm>
          <a:prstGeom prst="rect">
            <a:avLst/>
          </a:prstGeom>
          <a:solidFill>
            <a:srgbClr val="9966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0" u="none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557338"/>
            <a:ext cx="7772400" cy="1462087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2D88EF-CEA1-414A-9CCB-EBB824EFA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545263"/>
            <a:ext cx="1905000" cy="312737"/>
          </a:xfrm>
          <a:solidFill>
            <a:schemeClr val="bg1">
              <a:alpha val="49001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9774F6D-1C8D-4192-8371-269D0FB91A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239000" y="642778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 u="none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6C3F54E-98F4-4EC0-BFF4-2DB6EEE38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62630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84E2EFE-B42F-4A18-9F06-D69EEE5FD1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D4EB9-21E9-44B2-AAFE-6E34CCD03233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5948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44450"/>
            <a:ext cx="2195513" cy="6088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37312" cy="6088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BD55C2F-2AE6-4EF4-B8BC-C2D37093D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E3A99-F2B3-4D60-89AE-2D11243FC11D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92353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388" y="44450"/>
            <a:ext cx="8404225" cy="1127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388" y="1484313"/>
            <a:ext cx="8775700" cy="4648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6A714751-784D-4993-A9BB-D038484C6C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4B92C-2A39-4459-A865-D78E0D81DBD3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99659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725C95-9C16-45EE-A185-F0C85DB89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A557A-6308-47FD-AA0A-75F1D1F49CB1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12578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7309B0B-57E0-4B5B-8ABE-F308201F8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A896-169C-42D0-8834-A705E8829B81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12620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311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4311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DA20CF7-8B54-44ED-9ADD-6445BE5FD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F4321-2181-429D-92ED-A31F96933CE0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3368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83C63F4B-573F-4D1F-941B-68EE17EA7E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18FCA-5943-49FE-AD93-457991973510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71887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CF0981F1-6EF2-4F38-A8AF-F01424785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20BC5-900D-46F9-8E63-171123F354E4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36783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78883C4-23BE-4418-91E7-4C44B208F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94637-95F7-41BF-9A4B-6BCF9DECE28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24424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2ECECD6-E087-489B-A863-B643EB49AF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9ED13-A527-46E1-9E9A-FDFE15D032AB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24247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7FE0A73-7100-4AC4-9CDD-4A207CE3C6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EE93-DAEC-4CAE-B3C6-9B2354501C8A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2085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1414FD6-1C46-4640-A1AA-C3C31BA6E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15" imgW="9752381" imgH="749206" progId="Photoshop.Image.6">
                  <p:embed/>
                </p:oleObj>
              </mc:Choice>
              <mc:Fallback>
                <p:oleObj name="Image" r:id="rId15" imgW="9752381" imgH="749206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>
            <a:extLst>
              <a:ext uri="{FF2B5EF4-FFF2-40B4-BE49-F238E27FC236}">
                <a16:creationId xmlns:a16="http://schemas.microsoft.com/office/drawing/2014/main" id="{9AF62D27-967D-4CA1-9AD0-7AEF6525F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44450"/>
            <a:ext cx="84042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B1F264-DAF8-43D6-9E2B-A6FE21255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75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CE6E6A97-DCFF-4174-A213-47BA23A972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04025" y="6597650"/>
            <a:ext cx="122396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u="none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A400B0D6-5312-4536-85DF-4B67CF8ABB98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102F4292-89FF-4772-807D-DF045E0751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3675" y="6446838"/>
            <a:ext cx="12954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 anchorCtr="1">
            <a:spAutoFit/>
          </a:bodyPr>
          <a:lstStyle>
            <a:lvl1pPr defTabSz="8143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 u="none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第</a:t>
            </a:r>
            <a:fld id="{851D1D9A-F839-44CA-A10E-F36F6BAE9E07}" type="slidenum">
              <a:rPr lang="zh-CN" altLang="en-US" sz="1400" b="0" u="none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/>
              <a:t>‹#›</a:t>
            </a:fld>
            <a:r>
              <a:rPr lang="zh-CN" altLang="en-US" sz="1400" b="0" u="none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页</a:t>
            </a: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C2EC1872-E397-4645-A969-83E31D85BA6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57150">
            <a:solidFill>
              <a:srgbClr val="99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transition>
    <p:rand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7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7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84861-5516-49CC-8C66-063C4CF0EA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538487-BDCA-4DD7-BDD7-2FBA8091A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443787" cy="4105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latin typeface="华文细黑" panose="02010600040101010101" pitchFamily="2" charset="-122"/>
                <a:ea typeface="华文细黑" panose="02010600040101010101" pitchFamily="2" charset="-122"/>
              </a:rPr>
              <a:t>1 </a:t>
            </a:r>
            <a:r>
              <a:rPr lang="zh-CN" altLang="en-US" sz="4400" b="1">
                <a:latin typeface="华文细黑" panose="02010600040101010101" pitchFamily="2" charset="-122"/>
                <a:ea typeface="华文细黑" panose="02010600040101010101" pitchFamily="2" charset="-122"/>
              </a:rPr>
              <a:t>路由器基本配置与应用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4400" b="1">
                <a:latin typeface="华文细黑" panose="02010600040101010101" pitchFamily="2" charset="-122"/>
                <a:ea typeface="华文细黑" panose="02010600040101010101" pitchFamily="2" charset="-122"/>
              </a:rPr>
              <a:t>路由协议配置</a:t>
            </a:r>
            <a:endParaRPr lang="en-US" altLang="zh-CN" sz="44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latin typeface="华文细黑" panose="02010600040101010101" pitchFamily="2" charset="-122"/>
                <a:ea typeface="华文细黑" panose="02010600040101010101" pitchFamily="2" charset="-122"/>
              </a:rPr>
              <a:t>    静态路由，动态路由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sp>
        <p:nvSpPr>
          <p:cNvPr id="856068" name="Rectangle 4">
            <a:extLst>
              <a:ext uri="{FF2B5EF4-FFF2-40B4-BE49-F238E27FC236}">
                <a16:creationId xmlns:a16="http://schemas.microsoft.com/office/drawing/2014/main" id="{AEEE3515-18C4-4ADA-B0D7-3FAAFD96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57175"/>
            <a:ext cx="63388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u="none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园区网路由与系统集成</a:t>
            </a:r>
            <a:endParaRPr lang="zh-CN" altLang="en-US" sz="4800" b="0" u="none" dirty="0">
              <a:solidFill>
                <a:schemeClr val="fol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1CBEC-DABD-4E60-9CDB-714753F516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3470E64-4AE9-4F6F-B9B8-6D6062CA9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静态路由</a:t>
            </a:r>
            <a:r>
              <a:rPr lang="zh-CN" altLang="en-US"/>
              <a:t>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1972A2B-EB2F-4024-A700-BEB6BEC97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632700" cy="41576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静态路由是指由网络管理员手工配置的路由信息。</a:t>
            </a:r>
          </a:p>
          <a:p>
            <a:pPr eaLnBrk="1" hangingPunct="1"/>
            <a:r>
              <a:rPr lang="zh-CN" altLang="en-US">
                <a:solidFill>
                  <a:srgbClr val="000099"/>
                </a:solidFill>
                <a:latin typeface="宋体" panose="02010600030101010101" pitchFamily="2" charset="-122"/>
              </a:rPr>
              <a:t>静态路由除了具有简单、高效、可靠的优点外，</a:t>
            </a:r>
            <a:r>
              <a:rPr lang="zh-CN" altLang="en-US">
                <a:solidFill>
                  <a:srgbClr val="000099"/>
                </a:solidFill>
              </a:rPr>
              <a:t>它的另一个好处是网络安全保密性高。 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占位符 3">
            <a:extLst>
              <a:ext uri="{FF2B5EF4-FFF2-40B4-BE49-F238E27FC236}">
                <a16:creationId xmlns:a16="http://schemas.microsoft.com/office/drawing/2014/main" id="{284A1554-C3A7-44DD-8562-AC18545276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809986" name="Line 2">
            <a:extLst>
              <a:ext uri="{FF2B5EF4-FFF2-40B4-BE49-F238E27FC236}">
                <a16:creationId xmlns:a16="http://schemas.microsoft.com/office/drawing/2014/main" id="{36D91034-A8DF-4582-8685-5DABFC6F4F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3813" y="1844675"/>
            <a:ext cx="1081087" cy="431800"/>
          </a:xfrm>
          <a:prstGeom prst="line">
            <a:avLst/>
          </a:prstGeom>
          <a:noFill/>
          <a:ln w="50800">
            <a:solidFill>
              <a:srgbClr val="0099CC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09987" name="Line 3">
            <a:extLst>
              <a:ext uri="{FF2B5EF4-FFF2-40B4-BE49-F238E27FC236}">
                <a16:creationId xmlns:a16="http://schemas.microsoft.com/office/drawing/2014/main" id="{011444C3-2C2E-40CE-9F4C-0037BEA6F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1773238"/>
            <a:ext cx="1260475" cy="431800"/>
          </a:xfrm>
          <a:prstGeom prst="line">
            <a:avLst/>
          </a:prstGeom>
          <a:noFill/>
          <a:ln w="50800">
            <a:solidFill>
              <a:srgbClr val="0099CC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CC6A9FCB-9460-456F-BB82-4831F7FBF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静态路由</a:t>
            </a:r>
            <a:r>
              <a:rPr lang="zh-CN" altLang="en-US"/>
              <a:t> </a:t>
            </a: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98D8C12A-65F8-4FB4-B81A-D36889C8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2022475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172.16.2.2</a:t>
            </a:r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D0245380-742D-45C3-9965-BCA972C2E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412875"/>
            <a:ext cx="247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C645C0FB-C061-4D91-99D9-7C9B426F5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1954213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172.16.2.1</a:t>
            </a:r>
          </a:p>
        </p:txBody>
      </p:sp>
      <p:sp>
        <p:nvSpPr>
          <p:cNvPr id="14345" name="Rectangle 8">
            <a:extLst>
              <a:ext uri="{FF2B5EF4-FFF2-40B4-BE49-F238E27FC236}">
                <a16:creationId xmlns:a16="http://schemas.microsoft.com/office/drawing/2014/main" id="{C5D95874-6537-4D34-92EF-3DA67AEE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1816100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sz="1600" u="none">
                <a:solidFill>
                  <a:srgbClr val="FFFFFF"/>
                </a:solidFill>
                <a:latin typeface="Helvetica" panose="020B0604020202020204" pitchFamily="34" charset="0"/>
              </a:rPr>
              <a:t>B</a:t>
            </a:r>
            <a:endParaRPr lang="en-US" altLang="zh-CN" sz="1600" b="0" u="none">
              <a:solidFill>
                <a:srgbClr val="FFFFFF"/>
              </a:solidFill>
              <a:latin typeface="Helvetica" panose="020B0604020202020204" pitchFamily="34" charset="0"/>
            </a:endParaRPr>
          </a:p>
        </p:txBody>
      </p:sp>
      <p:pic>
        <p:nvPicPr>
          <p:cNvPr id="14346" name="Picture 9" descr="Router">
            <a:extLst>
              <a:ext uri="{FF2B5EF4-FFF2-40B4-BE49-F238E27FC236}">
                <a16:creationId xmlns:a16="http://schemas.microsoft.com/office/drawing/2014/main" id="{2350169F-662D-4E75-86F9-DD2B28BB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1485900"/>
            <a:ext cx="10429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0" descr="Router">
            <a:extLst>
              <a:ext uri="{FF2B5EF4-FFF2-40B4-BE49-F238E27FC236}">
                <a16:creationId xmlns:a16="http://schemas.microsoft.com/office/drawing/2014/main" id="{9FA40D7A-2C1B-4688-8512-49326796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485900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Rectangle 11">
            <a:extLst>
              <a:ext uri="{FF2B5EF4-FFF2-40B4-BE49-F238E27FC236}">
                <a16:creationId xmlns:a16="http://schemas.microsoft.com/office/drawing/2014/main" id="{219EFF27-B647-4F4B-B201-B0B122A34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860550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sz="1600" u="none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4349" name="Rectangle 12">
            <a:extLst>
              <a:ext uri="{FF2B5EF4-FFF2-40B4-BE49-F238E27FC236}">
                <a16:creationId xmlns:a16="http://schemas.microsoft.com/office/drawing/2014/main" id="{9D1A2A29-1321-4D46-9F3A-22E4A456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1860550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sz="1600" u="none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809997" name="Freeform 13">
            <a:extLst>
              <a:ext uri="{FF2B5EF4-FFF2-40B4-BE49-F238E27FC236}">
                <a16:creationId xmlns:a16="http://schemas.microsoft.com/office/drawing/2014/main" id="{D3A9DD38-1AF5-48C8-BDC1-9C9AB7C8D4C1}"/>
              </a:ext>
            </a:extLst>
          </p:cNvPr>
          <p:cNvSpPr>
            <a:spLocks/>
          </p:cNvSpPr>
          <p:nvPr/>
        </p:nvSpPr>
        <p:spPr bwMode="auto">
          <a:xfrm>
            <a:off x="3565525" y="1773238"/>
            <a:ext cx="1981200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51" name="Rectangle 14">
            <a:extLst>
              <a:ext uri="{FF2B5EF4-FFF2-40B4-BE49-F238E27FC236}">
                <a16:creationId xmlns:a16="http://schemas.microsoft.com/office/drawing/2014/main" id="{71272496-0A6D-404B-BAD8-5423EC7B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557338"/>
            <a:ext cx="247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14352" name="Rectangle 15">
            <a:extLst>
              <a:ext uri="{FF2B5EF4-FFF2-40B4-BE49-F238E27FC236}">
                <a16:creationId xmlns:a16="http://schemas.microsoft.com/office/drawing/2014/main" id="{1139513C-26BC-4747-AABE-2075A507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628775"/>
            <a:ext cx="11858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192.164.10.1</a:t>
            </a:r>
          </a:p>
        </p:txBody>
      </p:sp>
      <p:sp>
        <p:nvSpPr>
          <p:cNvPr id="14353" name="Rectangle 16">
            <a:extLst>
              <a:ext uri="{FF2B5EF4-FFF2-40B4-BE49-F238E27FC236}">
                <a16:creationId xmlns:a16="http://schemas.microsoft.com/office/drawing/2014/main" id="{C94C970C-2CA0-4A60-8DCD-9236EAFA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1700213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202.99.4.1</a:t>
            </a:r>
          </a:p>
        </p:txBody>
      </p:sp>
      <p:sp>
        <p:nvSpPr>
          <p:cNvPr id="14354" name="Rectangle 17">
            <a:extLst>
              <a:ext uri="{FF2B5EF4-FFF2-40B4-BE49-F238E27FC236}">
                <a16:creationId xmlns:a16="http://schemas.microsoft.com/office/drawing/2014/main" id="{845CC141-D4AD-4A59-AD7D-F8CA6A9A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989138"/>
            <a:ext cx="2365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F0</a:t>
            </a:r>
          </a:p>
        </p:txBody>
      </p:sp>
      <p:sp>
        <p:nvSpPr>
          <p:cNvPr id="14355" name="Rectangle 18">
            <a:extLst>
              <a:ext uri="{FF2B5EF4-FFF2-40B4-BE49-F238E27FC236}">
                <a16:creationId xmlns:a16="http://schemas.microsoft.com/office/drawing/2014/main" id="{70C166ED-87A3-4280-A0EB-3B510B9A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2022475"/>
            <a:ext cx="2365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F0</a:t>
            </a:r>
          </a:p>
        </p:txBody>
      </p:sp>
      <p:pic>
        <p:nvPicPr>
          <p:cNvPr id="14356" name="Picture 19" descr="PC">
            <a:extLst>
              <a:ext uri="{FF2B5EF4-FFF2-40B4-BE49-F238E27FC236}">
                <a16:creationId xmlns:a16="http://schemas.microsoft.com/office/drawing/2014/main" id="{F9B0997E-2BE4-4714-9B2D-2B1BCDBA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989138"/>
            <a:ext cx="7921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7" name="Picture 20" descr="PC">
            <a:extLst>
              <a:ext uri="{FF2B5EF4-FFF2-40B4-BE49-F238E27FC236}">
                <a16:creationId xmlns:a16="http://schemas.microsoft.com/office/drawing/2014/main" id="{614CC8B2-F107-43DF-B190-3AF3154B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951038"/>
            <a:ext cx="7921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8" name="Rectangle 21">
            <a:extLst>
              <a:ext uri="{FF2B5EF4-FFF2-40B4-BE49-F238E27FC236}">
                <a16:creationId xmlns:a16="http://schemas.microsoft.com/office/drawing/2014/main" id="{0F975340-3E8D-4BC6-A967-AE9541B0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565400"/>
            <a:ext cx="11858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192.164.10.5</a:t>
            </a:r>
          </a:p>
        </p:txBody>
      </p:sp>
      <p:sp>
        <p:nvSpPr>
          <p:cNvPr id="14359" name="Rectangle 22">
            <a:extLst>
              <a:ext uri="{FF2B5EF4-FFF2-40B4-BE49-F238E27FC236}">
                <a16:creationId xmlns:a16="http://schemas.microsoft.com/office/drawing/2014/main" id="{6E79F654-34E4-45F4-A51A-2FF4A2FA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598738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202.99.4.3</a:t>
            </a:r>
          </a:p>
        </p:txBody>
      </p:sp>
      <p:sp>
        <p:nvSpPr>
          <p:cNvPr id="810007" name="Text Box 23">
            <a:extLst>
              <a:ext uri="{FF2B5EF4-FFF2-40B4-BE49-F238E27FC236}">
                <a16:creationId xmlns:a16="http://schemas.microsoft.com/office/drawing/2014/main" id="{6252220A-90E6-4C3B-A8C3-546476012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852738"/>
            <a:ext cx="2736850" cy="1728787"/>
          </a:xfrm>
          <a:prstGeom prst="rect">
            <a:avLst/>
          </a:prstGeom>
          <a:solidFill>
            <a:schemeClr val="folHlink">
              <a:alpha val="50999"/>
            </a:schemeClr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RA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192.164.10.0     F0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172.16.2.0         S0</a:t>
            </a:r>
          </a:p>
        </p:txBody>
      </p:sp>
      <p:sp>
        <p:nvSpPr>
          <p:cNvPr id="810008" name="Text Box 24">
            <a:extLst>
              <a:ext uri="{FF2B5EF4-FFF2-40B4-BE49-F238E27FC236}">
                <a16:creationId xmlns:a16="http://schemas.microsoft.com/office/drawing/2014/main" id="{614AF56B-7733-4FA8-A6FB-22A16125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2855913"/>
            <a:ext cx="2736850" cy="1725612"/>
          </a:xfrm>
          <a:prstGeom prst="rect">
            <a:avLst/>
          </a:prstGeom>
          <a:solidFill>
            <a:schemeClr val="folHlink">
              <a:alpha val="50999"/>
            </a:schemeClr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RB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202.99.4.0         F0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172.16.2.0         S0</a:t>
            </a:r>
          </a:p>
        </p:txBody>
      </p:sp>
      <p:sp>
        <p:nvSpPr>
          <p:cNvPr id="810009" name="Text Box 25">
            <a:extLst>
              <a:ext uri="{FF2B5EF4-FFF2-40B4-BE49-F238E27FC236}">
                <a16:creationId xmlns:a16="http://schemas.microsoft.com/office/drawing/2014/main" id="{BFED9E2A-EFBC-4D8D-A793-A4C492295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652963"/>
            <a:ext cx="2376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  </a:t>
            </a:r>
            <a:r>
              <a:rPr lang="zh-CN" altLang="en-US" sz="20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去往</a:t>
            </a:r>
            <a:r>
              <a:rPr lang="en-US" altLang="zh-CN" sz="20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202.99.4.0 </a:t>
            </a:r>
          </a:p>
        </p:txBody>
      </p:sp>
      <p:sp>
        <p:nvSpPr>
          <p:cNvPr id="810010" name="Rectangle 26">
            <a:extLst>
              <a:ext uri="{FF2B5EF4-FFF2-40B4-BE49-F238E27FC236}">
                <a16:creationId xmlns:a16="http://schemas.microsoft.com/office/drawing/2014/main" id="{DB20DDC9-4630-4942-ACE8-3A366966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58152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28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琥珀" pitchFamily="2" charset="-122"/>
              </a:rPr>
              <a:t>？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8F9B1125-94F2-4BAB-A0BD-93B6E443F8B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013325"/>
            <a:ext cx="3529013" cy="1512888"/>
            <a:chOff x="476" y="2750"/>
            <a:chExt cx="2223" cy="953"/>
          </a:xfrm>
        </p:grpSpPr>
        <p:sp>
          <p:nvSpPr>
            <p:cNvPr id="14373" name="AutoShape 28">
              <a:extLst>
                <a:ext uri="{FF2B5EF4-FFF2-40B4-BE49-F238E27FC236}">
                  <a16:creationId xmlns:a16="http://schemas.microsoft.com/office/drawing/2014/main" id="{276EBF41-0762-46B8-A434-AE6DF9418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50"/>
              <a:ext cx="1860" cy="953"/>
            </a:xfrm>
            <a:prstGeom prst="upArrowCallout">
              <a:avLst>
                <a:gd name="adj1" fmla="val 48793"/>
                <a:gd name="adj2" fmla="val 48793"/>
                <a:gd name="adj3" fmla="val 16667"/>
                <a:gd name="adj4" fmla="val 66667"/>
              </a:avLst>
            </a:prstGeom>
            <a:solidFill>
              <a:schemeClr val="accent1">
                <a:alpha val="58038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0013" name="Text Box 29">
              <a:extLst>
                <a:ext uri="{FF2B5EF4-FFF2-40B4-BE49-F238E27FC236}">
                  <a16:creationId xmlns:a16="http://schemas.microsoft.com/office/drawing/2014/main" id="{BFE45AE4-6F85-462F-B2C6-BA460E109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158"/>
              <a:ext cx="222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手工添加告诉路由器去往</a:t>
              </a:r>
              <a:r>
                <a:rPr lang="en-US" altLang="zh-CN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202.99.4.0</a:t>
              </a:r>
              <a:r>
                <a:rPr lang="zh-CN" altLang="en-US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走</a:t>
              </a:r>
              <a:r>
                <a:rPr lang="en-US" altLang="zh-CN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S0</a:t>
              </a:r>
              <a:r>
                <a:rPr lang="zh-CN" altLang="en-US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接口这条路</a:t>
              </a:r>
            </a:p>
          </p:txBody>
        </p:sp>
      </p:grpSp>
      <p:sp>
        <p:nvSpPr>
          <p:cNvPr id="810014" name="Text Box 30">
            <a:extLst>
              <a:ext uri="{FF2B5EF4-FFF2-40B4-BE49-F238E27FC236}">
                <a16:creationId xmlns:a16="http://schemas.microsoft.com/office/drawing/2014/main" id="{A56374CF-7570-4CF6-B833-4B88F5F3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49725"/>
            <a:ext cx="24495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2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 202.99.4.0      S0 </a:t>
            </a:r>
          </a:p>
        </p:txBody>
      </p:sp>
      <p:sp>
        <p:nvSpPr>
          <p:cNvPr id="810015" name="Text Box 31">
            <a:extLst>
              <a:ext uri="{FF2B5EF4-FFF2-40B4-BE49-F238E27FC236}">
                <a16:creationId xmlns:a16="http://schemas.microsoft.com/office/drawing/2014/main" id="{49F283CA-B950-4DBA-A351-B41D813E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652963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RB  </a:t>
            </a:r>
            <a:r>
              <a:rPr lang="zh-CN" altLang="en-US" sz="20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去往</a:t>
            </a:r>
            <a:r>
              <a:rPr lang="en-US" altLang="zh-CN" sz="20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192.164.10.0 </a:t>
            </a:r>
          </a:p>
        </p:txBody>
      </p:sp>
      <p:sp>
        <p:nvSpPr>
          <p:cNvPr id="810016" name="Rectangle 32">
            <a:extLst>
              <a:ext uri="{FF2B5EF4-FFF2-40B4-BE49-F238E27FC236}">
                <a16:creationId xmlns:a16="http://schemas.microsoft.com/office/drawing/2014/main" id="{03C9627A-C92B-48F6-AC6F-8CA4A150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58152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28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琥珀" pitchFamily="2" charset="-122"/>
              </a:rPr>
              <a:t>？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6BBCE808-CCC4-40C9-AD1C-F7A1F8EBCB97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5013325"/>
            <a:ext cx="3671887" cy="1439863"/>
            <a:chOff x="476" y="2750"/>
            <a:chExt cx="2223" cy="953"/>
          </a:xfrm>
        </p:grpSpPr>
        <p:sp>
          <p:nvSpPr>
            <p:cNvPr id="14371" name="AutoShape 34">
              <a:extLst>
                <a:ext uri="{FF2B5EF4-FFF2-40B4-BE49-F238E27FC236}">
                  <a16:creationId xmlns:a16="http://schemas.microsoft.com/office/drawing/2014/main" id="{A7A47EE5-0125-40BF-9F7A-35B5239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50"/>
              <a:ext cx="1860" cy="953"/>
            </a:xfrm>
            <a:prstGeom prst="upArrowCallout">
              <a:avLst>
                <a:gd name="adj1" fmla="val 48793"/>
                <a:gd name="adj2" fmla="val 48793"/>
                <a:gd name="adj3" fmla="val 16667"/>
                <a:gd name="adj4" fmla="val 66667"/>
              </a:avLst>
            </a:prstGeom>
            <a:solidFill>
              <a:schemeClr val="accent1">
                <a:alpha val="58038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0019" name="Text Box 35">
              <a:extLst>
                <a:ext uri="{FF2B5EF4-FFF2-40B4-BE49-F238E27FC236}">
                  <a16:creationId xmlns:a16="http://schemas.microsoft.com/office/drawing/2014/main" id="{9C9A747E-71BD-48A8-82D0-0BF6EBA75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158"/>
              <a:ext cx="2223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手工添加告诉路由器去往</a:t>
              </a:r>
              <a:r>
                <a:rPr lang="en-US" altLang="zh-CN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192.164.10.0</a:t>
              </a:r>
              <a:r>
                <a:rPr lang="zh-CN" altLang="en-US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走</a:t>
              </a:r>
              <a:r>
                <a:rPr lang="en-US" altLang="zh-CN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S0</a:t>
              </a:r>
              <a:r>
                <a:rPr lang="zh-CN" altLang="en-US" sz="2000" u="none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接口这条路</a:t>
              </a:r>
            </a:p>
          </p:txBody>
        </p:sp>
      </p:grpSp>
      <p:sp>
        <p:nvSpPr>
          <p:cNvPr id="810020" name="Text Box 36">
            <a:extLst>
              <a:ext uri="{FF2B5EF4-FFF2-40B4-BE49-F238E27FC236}">
                <a16:creationId xmlns:a16="http://schemas.microsoft.com/office/drawing/2014/main" id="{9B842564-77CA-425A-9694-303237B3E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4149725"/>
            <a:ext cx="2449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2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 192.164.10.0  S0 </a:t>
            </a:r>
          </a:p>
        </p:txBody>
      </p:sp>
      <p:sp>
        <p:nvSpPr>
          <p:cNvPr id="810021" name="Line 37">
            <a:extLst>
              <a:ext uri="{FF2B5EF4-FFF2-40B4-BE49-F238E27FC236}">
                <a16:creationId xmlns:a16="http://schemas.microsoft.com/office/drawing/2014/main" id="{A32A0828-91EB-4EE9-8A97-7774AD593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349500"/>
            <a:ext cx="5256213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9" dur="1000" fill="hold"/>
                                        <p:tgtEl>
                                          <p:spTgt spid="8100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1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52" dur="1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10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7" grpId="0" animBg="1"/>
      <p:bldP spid="810008" grpId="0" animBg="1"/>
      <p:bldP spid="810009" grpId="0"/>
      <p:bldP spid="810010" grpId="0"/>
      <p:bldP spid="810010" grpId="1"/>
      <p:bldP spid="810014" grpId="0"/>
      <p:bldP spid="810015" grpId="0"/>
      <p:bldP spid="810016" grpId="0"/>
      <p:bldP spid="810016" grpId="1"/>
      <p:bldP spid="8100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78F63-4029-4486-B4EF-FB89ACB6BD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15F8AE6-5272-4A36-BEC5-80EE1EACB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静态路由</a:t>
            </a:r>
            <a:r>
              <a:rPr lang="zh-CN" altLang="en-US"/>
              <a:t>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8A0C7FC-182F-4745-8FE3-AEE161978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715250" cy="4525962"/>
          </a:xfrm>
        </p:spPr>
        <p:txBody>
          <a:bodyPr/>
          <a:lstStyle/>
          <a:p>
            <a:pPr eaLnBrk="1" hangingPunct="1"/>
            <a:r>
              <a:rPr lang="zh-CN" altLang="en-US"/>
              <a:t>静态路由配置命令</a:t>
            </a:r>
          </a:p>
          <a:p>
            <a:pPr lvl="1" eaLnBrk="1" hangingPunct="1"/>
            <a:r>
              <a:rPr lang="zh-CN" altLang="en-US"/>
              <a:t>配置静态路由用命令</a:t>
            </a:r>
            <a:r>
              <a:rPr lang="en-US" altLang="zh-CN"/>
              <a:t>ip route </a:t>
            </a:r>
          </a:p>
          <a:p>
            <a:pPr lvl="1" eaLnBrk="1" hangingPunct="1"/>
            <a:r>
              <a:rPr lang="en-US" altLang="zh-CN"/>
              <a:t>router(config)#ip route [</a:t>
            </a:r>
            <a:r>
              <a:rPr lang="zh-CN" altLang="en-US"/>
              <a:t>网络编号</a:t>
            </a:r>
            <a:r>
              <a:rPr lang="en-US" altLang="zh-CN"/>
              <a:t>] [</a:t>
            </a:r>
            <a:r>
              <a:rPr lang="zh-CN" altLang="en-US"/>
              <a:t>子网掩码</a:t>
            </a:r>
            <a:r>
              <a:rPr lang="en-US" altLang="zh-CN"/>
              <a:t>] [</a:t>
            </a:r>
            <a:r>
              <a:rPr lang="zh-CN" altLang="en-US"/>
              <a:t>转发路由器的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/</a:t>
            </a:r>
            <a:r>
              <a:rPr lang="zh-CN" altLang="en-US"/>
              <a:t>本地接口</a:t>
            </a:r>
            <a:r>
              <a:rPr lang="en-US" altLang="zh-CN"/>
              <a:t>]</a:t>
            </a:r>
          </a:p>
          <a:p>
            <a:pPr lvl="1" eaLnBrk="1" hangingPunct="1"/>
            <a:r>
              <a:rPr lang="zh-CN" altLang="en-US"/>
              <a:t>例：</a:t>
            </a:r>
            <a:r>
              <a:rPr lang="en-US" altLang="zh-CN"/>
              <a:t>ip route 192.164.10.0 255.255.255.0  serial 0</a:t>
            </a:r>
          </a:p>
          <a:p>
            <a:pPr eaLnBrk="1" hangingPunct="1"/>
            <a:r>
              <a:rPr lang="zh-CN" altLang="en-US"/>
              <a:t>静态路由描述转发路径的方式有两种</a:t>
            </a:r>
          </a:p>
          <a:p>
            <a:pPr lvl="1" eaLnBrk="1" hangingPunct="1"/>
            <a:r>
              <a:rPr lang="zh-CN" altLang="en-US"/>
              <a:t>指向本地接口（即从本地某接口发出）</a:t>
            </a:r>
          </a:p>
          <a:p>
            <a:pPr lvl="1" eaLnBrk="1" hangingPunct="1"/>
            <a:r>
              <a:rPr lang="zh-CN" altLang="en-US"/>
              <a:t>指向下一跳路由器直连接口的</a:t>
            </a:r>
            <a:r>
              <a:rPr lang="en-US" altLang="zh-CN"/>
              <a:t>IP</a:t>
            </a:r>
            <a:r>
              <a:rPr lang="zh-CN" altLang="en-US"/>
              <a:t>地址（即将数据包交给</a:t>
            </a:r>
            <a:r>
              <a:rPr lang="en-US" altLang="zh-CN"/>
              <a:t>X.X.X.X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A46B5-688F-44DE-BA82-863B93C3D6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A8E301C-AC31-475A-A2DE-771A66790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静态路由</a:t>
            </a:r>
            <a:r>
              <a:rPr lang="zh-CN" altLang="en-US"/>
              <a:t> 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7E197D4-0D8F-44D3-A91E-499A3BD99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452596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zh-CN" altLang="en-US"/>
              <a:t>静态路由的一般配置步骤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en-US" altLang="zh-CN"/>
              <a:t>1.</a:t>
            </a:r>
            <a:r>
              <a:rPr lang="zh-CN" altLang="en-US"/>
              <a:t>为路由器每个接口配置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en-US" altLang="zh-CN"/>
              <a:t>2.</a:t>
            </a:r>
            <a:r>
              <a:rPr lang="zh-CN" altLang="en-US"/>
              <a:t>确定本路由器有哪些直连网段的路由信息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en-US" altLang="zh-CN"/>
              <a:t>3.</a:t>
            </a:r>
            <a:r>
              <a:rPr lang="zh-CN" altLang="en-US"/>
              <a:t>确定网络中有哪些属于本路由器的非直连网段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en-US" altLang="zh-CN"/>
              <a:t>4.</a:t>
            </a:r>
            <a:r>
              <a:rPr lang="zh-CN" altLang="en-US"/>
              <a:t>添加本路由器的非直连网段相关的路由信息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78B96-2D12-4808-B274-BCDCE7E0C0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820809B-E1D3-4D2B-939D-57C4AA7FA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缺省路由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90A8BAF-8F78-4827-8756-D440FE148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缺省路由一般使用在</a:t>
            </a:r>
            <a:r>
              <a:rPr lang="en-US" altLang="zh-CN"/>
              <a:t>stub</a:t>
            </a:r>
            <a:r>
              <a:rPr lang="zh-CN" altLang="en-US"/>
              <a:t>网络中（称末端或存根网络），</a:t>
            </a:r>
            <a:r>
              <a:rPr lang="en-US" altLang="zh-CN"/>
              <a:t>stub</a:t>
            </a:r>
            <a:r>
              <a:rPr lang="zh-CN" altLang="en-US"/>
              <a:t>网络是只有</a:t>
            </a:r>
            <a:r>
              <a:rPr lang="en-US" altLang="zh-CN"/>
              <a:t>1</a:t>
            </a:r>
            <a:r>
              <a:rPr lang="zh-CN" altLang="en-US"/>
              <a:t>条出口路径的网络。使用默认路由来发送那些目标网络没有包含在路由表中的数据包。</a:t>
            </a:r>
          </a:p>
          <a:p>
            <a:pPr eaLnBrk="1" hangingPunct="1"/>
            <a:r>
              <a:rPr lang="zh-CN" altLang="en-US"/>
              <a:t>缺省路由可以看作是静态路由的一种特殊情况。</a:t>
            </a:r>
          </a:p>
          <a:p>
            <a:pPr eaLnBrk="1" hangingPunct="1"/>
            <a:r>
              <a:rPr lang="zh-CN" altLang="en-US"/>
              <a:t>配置缺省路由用如下命令：</a:t>
            </a:r>
          </a:p>
          <a:p>
            <a:pPr lvl="1" eaLnBrk="1" hangingPunct="1"/>
            <a:r>
              <a:rPr lang="en-US" altLang="zh-CN"/>
              <a:t>router(config)#ip route 0.0.0.0 0.0.0.0 [</a:t>
            </a:r>
            <a:r>
              <a:rPr lang="zh-CN" altLang="en-US"/>
              <a:t>转发路由器的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/</a:t>
            </a:r>
            <a:r>
              <a:rPr lang="zh-CN" altLang="en-US"/>
              <a:t>本地接口</a:t>
            </a:r>
            <a:r>
              <a:rPr lang="en-US" altLang="zh-CN"/>
              <a:t>]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DDBAD6D7-70A8-4288-BACC-2A6AD3D596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8435" name="AutoShape 2">
            <a:extLst>
              <a:ext uri="{FF2B5EF4-FFF2-40B4-BE49-F238E27FC236}">
                <a16:creationId xmlns:a16="http://schemas.microsoft.com/office/drawing/2014/main" id="{3BF1C77C-D649-4AE8-9517-F3945B8F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581525"/>
            <a:ext cx="6913562" cy="792163"/>
          </a:xfrm>
          <a:prstGeom prst="wedgeRectCallout">
            <a:avLst>
              <a:gd name="adj1" fmla="val 21139"/>
              <a:gd name="adj2" fmla="val -148796"/>
            </a:avLst>
          </a:prstGeom>
          <a:solidFill>
            <a:schemeClr val="accent1">
              <a:alpha val="70195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000" b="0" u="none">
              <a:latin typeface="Times New Roman" panose="02020603050405020304" pitchFamily="18" charset="0"/>
            </a:endParaRPr>
          </a:p>
        </p:txBody>
      </p:sp>
      <p:pic>
        <p:nvPicPr>
          <p:cNvPr id="18436" name="Picture 3" descr="云-02">
            <a:extLst>
              <a:ext uri="{FF2B5EF4-FFF2-40B4-BE49-F238E27FC236}">
                <a16:creationId xmlns:a16="http://schemas.microsoft.com/office/drawing/2014/main" id="{DCCC315E-7D8E-43D6-9E2B-7D7FA380D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1905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>
            <a:extLst>
              <a:ext uri="{FF2B5EF4-FFF2-40B4-BE49-F238E27FC236}">
                <a16:creationId xmlns:a16="http://schemas.microsoft.com/office/drawing/2014/main" id="{04445C6A-1FFE-4831-B678-C5732F30E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缺省路由 </a:t>
            </a:r>
          </a:p>
        </p:txBody>
      </p:sp>
      <p:sp>
        <p:nvSpPr>
          <p:cNvPr id="819205" name="Freeform 5">
            <a:extLst>
              <a:ext uri="{FF2B5EF4-FFF2-40B4-BE49-F238E27FC236}">
                <a16:creationId xmlns:a16="http://schemas.microsoft.com/office/drawing/2014/main" id="{B6FC54CC-A751-4C58-AB3C-A0002CE2BC6F}"/>
              </a:ext>
            </a:extLst>
          </p:cNvPr>
          <p:cNvSpPr>
            <a:spLocks/>
          </p:cNvSpPr>
          <p:nvPr/>
        </p:nvSpPr>
        <p:spPr bwMode="auto">
          <a:xfrm>
            <a:off x="3086100" y="3209925"/>
            <a:ext cx="2447925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4" y="6"/>
              </a:cxn>
              <a:cxn ang="0">
                <a:pos x="696" y="102"/>
              </a:cxn>
              <a:cxn ang="0">
                <a:pos x="1542" y="96"/>
              </a:cxn>
            </a:cxnLst>
            <a:rect l="0" t="0" r="r" b="b"/>
            <a:pathLst>
              <a:path w="1542" h="102">
                <a:moveTo>
                  <a:pt x="0" y="0"/>
                </a:moveTo>
                <a:lnTo>
                  <a:pt x="894" y="6"/>
                </a:lnTo>
                <a:lnTo>
                  <a:pt x="696" y="102"/>
                </a:lnTo>
                <a:lnTo>
                  <a:pt x="1542" y="96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id="{712E880A-C589-47FD-8F64-086CFE209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349500"/>
            <a:ext cx="2043113" cy="0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231F9368-AFE0-46A3-A63C-5FFCD0E8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5300663"/>
            <a:ext cx="2828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596" tIns="98595" rIns="69596" bIns="98595"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31A1A9DE-ED9D-4337-A75B-944023415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4957763"/>
            <a:ext cx="257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596" tIns="98595" rIns="69596" bIns="98595"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Rectangle 9">
            <a:extLst>
              <a:ext uri="{FF2B5EF4-FFF2-40B4-BE49-F238E27FC236}">
                <a16:creationId xmlns:a16="http://schemas.microsoft.com/office/drawing/2014/main" id="{DFBE4A11-EB7B-47F7-B510-A1141EED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5214938"/>
            <a:ext cx="2986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596" tIns="98595" rIns="69596" bIns="98595"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Rectangle 10">
            <a:extLst>
              <a:ext uri="{FF2B5EF4-FFF2-40B4-BE49-F238E27FC236}">
                <a16:creationId xmlns:a16="http://schemas.microsoft.com/office/drawing/2014/main" id="{5AE32FF2-8A72-4F0D-A051-55A632E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2327275"/>
            <a:ext cx="257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596" tIns="98595" rIns="69596" bIns="98595"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4" name="Rectangle 11">
            <a:extLst>
              <a:ext uri="{FF2B5EF4-FFF2-40B4-BE49-F238E27FC236}">
                <a16:creationId xmlns:a16="http://schemas.microsoft.com/office/drawing/2014/main" id="{575FBD64-B7CF-43C7-AE5E-579AD1A7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3490913"/>
            <a:ext cx="9604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172.16.2.1</a:t>
            </a:r>
          </a:p>
        </p:txBody>
      </p:sp>
      <p:sp>
        <p:nvSpPr>
          <p:cNvPr id="18445" name="Rectangle 12">
            <a:extLst>
              <a:ext uri="{FF2B5EF4-FFF2-40B4-BE49-F238E27FC236}">
                <a16:creationId xmlns:a16="http://schemas.microsoft.com/office/drawing/2014/main" id="{101FDA37-E3B6-4F8A-A252-2708C741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2946400"/>
            <a:ext cx="2936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SO</a:t>
            </a:r>
          </a:p>
        </p:txBody>
      </p:sp>
      <p:sp>
        <p:nvSpPr>
          <p:cNvPr id="18446" name="Rectangle 13">
            <a:extLst>
              <a:ext uri="{FF2B5EF4-FFF2-40B4-BE49-F238E27FC236}">
                <a16:creationId xmlns:a16="http://schemas.microsoft.com/office/drawing/2014/main" id="{45D4CBAD-37AD-4EF5-BE82-970DBD06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614613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172.16.1.0</a:t>
            </a:r>
          </a:p>
        </p:txBody>
      </p:sp>
      <p:sp>
        <p:nvSpPr>
          <p:cNvPr id="18447" name="Rectangle 14">
            <a:extLst>
              <a:ext uri="{FF2B5EF4-FFF2-40B4-BE49-F238E27FC236}">
                <a16:creationId xmlns:a16="http://schemas.microsoft.com/office/drawing/2014/main" id="{55A82E74-2A9B-407E-A6A2-3CD22BAC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3487738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172.16.2.2</a:t>
            </a:r>
          </a:p>
        </p:txBody>
      </p:sp>
      <p:sp>
        <p:nvSpPr>
          <p:cNvPr id="18448" name="Text Box 15">
            <a:extLst>
              <a:ext uri="{FF2B5EF4-FFF2-40B4-BE49-F238E27FC236}">
                <a16:creationId xmlns:a16="http://schemas.microsoft.com/office/drawing/2014/main" id="{2BBE3A24-3579-4F46-93E6-85E7A4F1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99402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u="none">
                <a:latin typeface="Helvetica" panose="020B0604020202020204" pitchFamily="34" charset="0"/>
              </a:rPr>
              <a:t>网络</a:t>
            </a:r>
            <a:endParaRPr lang="zh-CN" altLang="en-US" u="none">
              <a:latin typeface="Courier" pitchFamily="18" charset="0"/>
            </a:endParaRPr>
          </a:p>
        </p:txBody>
      </p:sp>
      <p:sp>
        <p:nvSpPr>
          <p:cNvPr id="819216" name="Line 16">
            <a:extLst>
              <a:ext uri="{FF2B5EF4-FFF2-40B4-BE49-F238E27FC236}">
                <a16:creationId xmlns:a16="http://schemas.microsoft.com/office/drawing/2014/main" id="{0194E5E7-EFE9-42D3-B34D-A7164A3B6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2760663"/>
            <a:ext cx="490537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9217" name="Line 17">
            <a:extLst>
              <a:ext uri="{FF2B5EF4-FFF2-40B4-BE49-F238E27FC236}">
                <a16:creationId xmlns:a16="http://schemas.microsoft.com/office/drawing/2014/main" id="{384711E7-180D-40CB-9D59-B72289DF6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3648075"/>
            <a:ext cx="5254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9218" name="Line 18">
            <a:extLst>
              <a:ext uri="{FF2B5EF4-FFF2-40B4-BE49-F238E27FC236}">
                <a16:creationId xmlns:a16="http://schemas.microsoft.com/office/drawing/2014/main" id="{F6F50947-1001-4084-80E7-735C20462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3365500"/>
            <a:ext cx="68421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9219" name="Line 19">
            <a:extLst>
              <a:ext uri="{FF2B5EF4-FFF2-40B4-BE49-F238E27FC236}">
                <a16:creationId xmlns:a16="http://schemas.microsoft.com/office/drawing/2014/main" id="{48B20C01-A96E-4351-918E-70E31CF5C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2619375"/>
            <a:ext cx="1587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53" name="Rectangle 20">
            <a:extLst>
              <a:ext uri="{FF2B5EF4-FFF2-40B4-BE49-F238E27FC236}">
                <a16:creationId xmlns:a16="http://schemas.microsoft.com/office/drawing/2014/main" id="{49763B11-7D32-4ADA-90F5-7FCD3891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332163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sz="1600" u="none">
                <a:solidFill>
                  <a:srgbClr val="FFFFFF"/>
                </a:solidFill>
                <a:latin typeface="Helvetica" panose="020B0604020202020204" pitchFamily="34" charset="0"/>
              </a:rPr>
              <a:t>B</a:t>
            </a:r>
            <a:endParaRPr lang="en-US" altLang="zh-CN" sz="1600" b="0" u="none">
              <a:solidFill>
                <a:srgbClr val="FFFFFF"/>
              </a:solidFill>
              <a:latin typeface="Helvetica" panose="020B0604020202020204" pitchFamily="34" charset="0"/>
            </a:endParaRPr>
          </a:p>
        </p:txBody>
      </p:sp>
      <p:sp>
        <p:nvSpPr>
          <p:cNvPr id="18454" name="Rectangle 21">
            <a:extLst>
              <a:ext uri="{FF2B5EF4-FFF2-40B4-BE49-F238E27FC236}">
                <a16:creationId xmlns:a16="http://schemas.microsoft.com/office/drawing/2014/main" id="{6F913A25-B9AF-4B2F-B3BA-BB7560D9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3259138"/>
            <a:ext cx="622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0.0.0.0</a:t>
            </a:r>
          </a:p>
        </p:txBody>
      </p:sp>
      <p:sp>
        <p:nvSpPr>
          <p:cNvPr id="819222" name="Text Box 22">
            <a:extLst>
              <a:ext uri="{FF2B5EF4-FFF2-40B4-BE49-F238E27FC236}">
                <a16:creationId xmlns:a16="http://schemas.microsoft.com/office/drawing/2014/main" id="{7956B0A8-FDF2-4A43-8CE8-960C1E85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97425"/>
            <a:ext cx="66960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u="none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routerB(config)#ip route 0.0.0.0 0.0.0.0 172.16.2.2</a:t>
            </a:r>
          </a:p>
        </p:txBody>
      </p:sp>
      <p:sp>
        <p:nvSpPr>
          <p:cNvPr id="18456" name="AutoShape 23">
            <a:extLst>
              <a:ext uri="{FF2B5EF4-FFF2-40B4-BE49-F238E27FC236}">
                <a16:creationId xmlns:a16="http://schemas.microsoft.com/office/drawing/2014/main" id="{3BA9CA7A-41EC-4D2F-9EFE-2A98FC5B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339850"/>
            <a:ext cx="2376487" cy="865188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u="none">
                <a:latin typeface="Times New Roman" panose="02020603050405020304" pitchFamily="18" charset="0"/>
              </a:rPr>
              <a:t>Internet </a:t>
            </a:r>
            <a:r>
              <a:rPr kumimoji="1" lang="zh-CN" altLang="en-US" sz="1600" u="none">
                <a:latin typeface="Times New Roman" panose="02020603050405020304" pitchFamily="18" charset="0"/>
              </a:rPr>
              <a:t>上 大约</a:t>
            </a:r>
            <a:r>
              <a:rPr kumimoji="1" lang="en-US" altLang="zh-CN" sz="1600" u="none">
                <a:latin typeface="Times New Roman" panose="02020603050405020304" pitchFamily="18" charset="0"/>
              </a:rPr>
              <a:t>99.99%</a:t>
            </a:r>
            <a:r>
              <a:rPr kumimoji="1" lang="zh-CN" altLang="en-US" sz="1600" u="none">
                <a:latin typeface="Times New Roman" panose="02020603050405020304" pitchFamily="18" charset="0"/>
              </a:rPr>
              <a:t>的路由器上都存在一条缺省路由</a:t>
            </a:r>
            <a:r>
              <a:rPr kumimoji="1" lang="en-US" altLang="zh-CN" sz="1600" u="none">
                <a:latin typeface="Times New Roman" panose="02020603050405020304" pitchFamily="18" charset="0"/>
              </a:rPr>
              <a:t>!</a:t>
            </a:r>
          </a:p>
          <a:p>
            <a:pPr algn="ctr" eaLnBrk="1" hangingPunct="1"/>
            <a:endParaRPr lang="en-US" altLang="zh-CN" sz="1600" b="0" u="none">
              <a:latin typeface="Times New Roman" panose="02020603050405020304" pitchFamily="18" charset="0"/>
            </a:endParaRPr>
          </a:p>
        </p:txBody>
      </p:sp>
      <p:pic>
        <p:nvPicPr>
          <p:cNvPr id="18457" name="Picture 24" descr="PC">
            <a:extLst>
              <a:ext uri="{FF2B5EF4-FFF2-40B4-BE49-F238E27FC236}">
                <a16:creationId xmlns:a16="http://schemas.microsoft.com/office/drawing/2014/main" id="{EB028079-33C4-4EBC-A627-B4435B3C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0"/>
            <a:ext cx="114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25" descr="PC">
            <a:extLst>
              <a:ext uri="{FF2B5EF4-FFF2-40B4-BE49-F238E27FC236}">
                <a16:creationId xmlns:a16="http://schemas.microsoft.com/office/drawing/2014/main" id="{CFBC848C-29DC-4904-848E-8D38A56E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00400"/>
            <a:ext cx="114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26" descr="Router">
            <a:extLst>
              <a:ext uri="{FF2B5EF4-FFF2-40B4-BE49-F238E27FC236}">
                <a16:creationId xmlns:a16="http://schemas.microsoft.com/office/drawing/2014/main" id="{7577AC25-2138-4E64-AF39-BE29A85A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914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27" descr="Router">
            <a:extLst>
              <a:ext uri="{FF2B5EF4-FFF2-40B4-BE49-F238E27FC236}">
                <a16:creationId xmlns:a16="http://schemas.microsoft.com/office/drawing/2014/main" id="{17B7C61F-01B4-4D43-8EDF-707E50A6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914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28" descr="Router">
            <a:extLst>
              <a:ext uri="{FF2B5EF4-FFF2-40B4-BE49-F238E27FC236}">
                <a16:creationId xmlns:a16="http://schemas.microsoft.com/office/drawing/2014/main" id="{1D232739-8926-46AE-884C-C03DD7B4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914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29" descr="Router">
            <a:extLst>
              <a:ext uri="{FF2B5EF4-FFF2-40B4-BE49-F238E27FC236}">
                <a16:creationId xmlns:a16="http://schemas.microsoft.com/office/drawing/2014/main" id="{ECF08013-EEE9-449E-B4B3-776E0E9D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914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3" name="Rectangle 30">
            <a:extLst>
              <a:ext uri="{FF2B5EF4-FFF2-40B4-BE49-F238E27FC236}">
                <a16:creationId xmlns:a16="http://schemas.microsoft.com/office/drawing/2014/main" id="{2E59BF14-EE41-4092-B63F-556096365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319463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sz="1600" u="none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8464" name="Rectangle 31">
            <a:extLst>
              <a:ext uri="{FF2B5EF4-FFF2-40B4-BE49-F238E27FC236}">
                <a16:creationId xmlns:a16="http://schemas.microsoft.com/office/drawing/2014/main" id="{58F14BD3-7ED0-42D6-9B44-CBFC688B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3351213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sz="1600" u="none">
                <a:latin typeface="Helvetica" panose="020B0604020202020204" pitchFamily="34" charset="0"/>
              </a:rPr>
              <a:t>B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20962-240D-4E43-8245-EA30BD9260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882A922-7C52-43F6-8655-1431D73BC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动态路由协议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64C155A-F9FD-4A8A-BE4F-89B495072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848600" cy="45259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RIP           </a:t>
            </a:r>
            <a:r>
              <a:rPr lang="zh-CN" altLang="en-US">
                <a:solidFill>
                  <a:srgbClr val="FF3300"/>
                </a:solidFill>
              </a:rPr>
              <a:t>路由信息协议</a:t>
            </a:r>
            <a:r>
              <a:rPr lang="en-US" altLang="zh-CN">
                <a:solidFill>
                  <a:srgbClr val="FF3300"/>
                </a:solidFill>
              </a:rPr>
              <a:t>(Version 1</a:t>
            </a:r>
            <a:r>
              <a:rPr lang="zh-CN" altLang="en-US">
                <a:solidFill>
                  <a:srgbClr val="FF3300"/>
                </a:solidFill>
              </a:rPr>
              <a:t>和</a:t>
            </a:r>
            <a:r>
              <a:rPr lang="en-US" altLang="zh-CN">
                <a:solidFill>
                  <a:srgbClr val="FF3300"/>
                </a:solidFill>
              </a:rPr>
              <a:t>2)</a:t>
            </a:r>
          </a:p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OSPF       </a:t>
            </a:r>
            <a:r>
              <a:rPr lang="zh-CN" altLang="en-US">
                <a:solidFill>
                  <a:srgbClr val="FF3300"/>
                </a:solidFill>
              </a:rPr>
              <a:t>开放式最短路径优先</a:t>
            </a:r>
          </a:p>
          <a:p>
            <a:pPr eaLnBrk="1" hangingPunct="1"/>
            <a:endParaRPr lang="zh-CN" altLang="en-US">
              <a:solidFill>
                <a:srgbClr val="FF3300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47A55-35E5-4CDC-9A16-37EDA36DC0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824322" name="Rectangle 2">
            <a:extLst>
              <a:ext uri="{FF2B5EF4-FFF2-40B4-BE49-F238E27FC236}">
                <a16:creationId xmlns:a16="http://schemas.microsoft.com/office/drawing/2014/main" id="{16CD6D5A-251F-4665-A457-405CEE539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893175" cy="7778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Cisco</a:t>
            </a:r>
            <a:r>
              <a:rPr lang="zh-CN" altLang="en-US" sz="40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路由器配置动态路由协议步骤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114FAA4E-6D2D-4693-8F7E-93B0D56D8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80438" cy="4910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两步：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在全局配置模式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/>
              </a:rPr>
              <a:t>…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启动路由协议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Router(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config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)# router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protocol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[process-id]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[process-id]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是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IGRP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EIGRP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中的自治系统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号。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在路由器的子配置模式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/>
              </a:rPr>
              <a:t>…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增加直联的网络号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Router(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config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-router)# network A.B.C.D.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A.B.C.D.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是网络地址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172.16.0.0)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BAC36-55FF-4F3D-9483-AC49281A4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BEF7369-D6BB-4C30-8E3A-8F88790A2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配置</a:t>
            </a:r>
            <a:r>
              <a:rPr lang="en-US" altLang="zh-CN">
                <a:latin typeface="黑体" panose="02010609060101010101" pitchFamily="49" charset="-122"/>
              </a:rPr>
              <a:t>RIP</a:t>
            </a:r>
            <a:r>
              <a:rPr lang="zh-CN" altLang="en-US">
                <a:latin typeface="黑体" panose="02010609060101010101" pitchFamily="49" charset="-122"/>
              </a:rPr>
              <a:t>协议</a:t>
            </a:r>
            <a:r>
              <a:rPr lang="zh-CN" altLang="en-US"/>
              <a:t> 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77195A3-8265-4386-8CD8-F5E94118C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1495425"/>
            <a:ext cx="7940675" cy="4525963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、开启</a:t>
            </a:r>
            <a:r>
              <a:rPr lang="en-US" altLang="zh-CN"/>
              <a:t>RIP</a:t>
            </a:r>
            <a:r>
              <a:rPr lang="zh-CN" altLang="en-US"/>
              <a:t>路由协议进程</a:t>
            </a:r>
          </a:p>
          <a:p>
            <a:pPr lvl="1" eaLnBrk="1" hangingPunct="1"/>
            <a:r>
              <a:rPr lang="en-US" altLang="zh-CN"/>
              <a:t>Router(config)#router rip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、申请本路由器参与</a:t>
            </a:r>
            <a:r>
              <a:rPr lang="en-US" altLang="zh-CN"/>
              <a:t>RIP</a:t>
            </a:r>
            <a:r>
              <a:rPr lang="zh-CN" altLang="en-US"/>
              <a:t>协议的直连网段信息</a:t>
            </a:r>
          </a:p>
          <a:p>
            <a:pPr lvl="1" eaLnBrk="1" hangingPunct="1"/>
            <a:r>
              <a:rPr lang="en-US" altLang="zh-CN"/>
              <a:t>Router(config-router)#network 192.164.1.0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、指定</a:t>
            </a:r>
            <a:r>
              <a:rPr lang="en-US" altLang="zh-CN"/>
              <a:t>RIP</a:t>
            </a:r>
            <a:r>
              <a:rPr lang="zh-CN" altLang="en-US"/>
              <a:t>协议的版本</a:t>
            </a:r>
            <a:r>
              <a:rPr lang="en-US" altLang="zh-CN"/>
              <a:t>2(</a:t>
            </a:r>
            <a:r>
              <a:rPr lang="zh-CN" altLang="en-US"/>
              <a:t>默认是</a:t>
            </a:r>
            <a:r>
              <a:rPr lang="en-US" altLang="zh-CN"/>
              <a:t>version1)</a:t>
            </a:r>
          </a:p>
          <a:p>
            <a:pPr lvl="1" eaLnBrk="1" hangingPunct="1"/>
            <a:r>
              <a:rPr lang="en-US" altLang="zh-CN"/>
              <a:t>Router(config-router)#version  2</a:t>
            </a:r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、在</a:t>
            </a:r>
            <a:r>
              <a:rPr lang="en-US" altLang="zh-CN"/>
              <a:t>RIPv2</a:t>
            </a:r>
            <a:r>
              <a:rPr lang="zh-CN" altLang="en-US"/>
              <a:t>版本中关闭自动汇总</a:t>
            </a:r>
          </a:p>
          <a:p>
            <a:pPr lvl="1" eaLnBrk="1" hangingPunct="1"/>
            <a:r>
              <a:rPr lang="en-US" altLang="zh-CN"/>
              <a:t>Router(config-router)#no auto-summary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F075AF-6619-40EF-92DC-EAFC209714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A8C4478-5CC0-48DE-999E-68592CB42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OSPF</a:t>
            </a:r>
            <a:r>
              <a:rPr lang="zh-CN" altLang="en-US" b="1"/>
              <a:t>协议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036BD9-B3E0-4316-9057-AF4570BC3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85888"/>
            <a:ext cx="8435975" cy="5472112"/>
          </a:xfrm>
        </p:spPr>
        <p:txBody>
          <a:bodyPr/>
          <a:lstStyle/>
          <a:p>
            <a:pPr eaLnBrk="1" hangingPunct="1"/>
            <a:r>
              <a:rPr lang="en-US" altLang="zh-CN" sz="2400"/>
              <a:t>OSPF</a:t>
            </a:r>
            <a:r>
              <a:rPr lang="zh-CN" altLang="en-US" sz="2400"/>
              <a:t>配置如下：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、创建</a:t>
            </a:r>
            <a:r>
              <a:rPr lang="en-US" altLang="zh-CN" sz="2400"/>
              <a:t>loopback</a:t>
            </a:r>
            <a:r>
              <a:rPr lang="zh-CN" altLang="en-US" sz="2400"/>
              <a:t>接口，定义</a:t>
            </a:r>
            <a:r>
              <a:rPr lang="en-US" altLang="zh-CN" sz="2400"/>
              <a:t>ROUTE ID</a:t>
            </a:r>
          </a:p>
          <a:p>
            <a:pPr lvl="2" eaLnBrk="1" hangingPunct="1"/>
            <a:r>
              <a:rPr lang="en-US" altLang="zh-CN" sz="2000"/>
              <a:t>routerA(config)#interface loopback 10</a:t>
            </a:r>
          </a:p>
          <a:p>
            <a:pPr lvl="2" eaLnBrk="1" hangingPunct="1"/>
            <a:r>
              <a:rPr lang="en-US" altLang="zh-CN" sz="2000"/>
              <a:t>routerA(config)#ip address 192.164.100.1 255.255.255.255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、开启</a:t>
            </a:r>
            <a:r>
              <a:rPr lang="en-US" altLang="zh-CN" sz="2400"/>
              <a:t>OSPF</a:t>
            </a:r>
            <a:r>
              <a:rPr lang="zh-CN" altLang="en-US" sz="2400"/>
              <a:t>进程</a:t>
            </a:r>
          </a:p>
          <a:p>
            <a:pPr lvl="2" eaLnBrk="1" hangingPunct="1"/>
            <a:r>
              <a:rPr lang="en-US" altLang="zh-CN" sz="2000"/>
              <a:t>routerA(config)#router ospf 10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、申请直连网段</a:t>
            </a:r>
          </a:p>
          <a:p>
            <a:pPr lvl="2" eaLnBrk="1" hangingPunct="1"/>
            <a:r>
              <a:rPr lang="en-US" altLang="zh-CN" sz="2000"/>
              <a:t>routerA(config-router)#network 10.1.1.0  </a:t>
            </a:r>
            <a:r>
              <a:rPr lang="en-US" altLang="zh-CN" sz="2000" u="sng"/>
              <a:t>0.0.0.255</a:t>
            </a:r>
            <a:r>
              <a:rPr lang="en-US" altLang="zh-CN" sz="2000"/>
              <a:t> area 0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zh-CN" altLang="en-US" sz="2000" b="1">
                <a:solidFill>
                  <a:srgbClr val="A4001B"/>
                </a:solidFill>
              </a:rPr>
              <a:t>注意反掩码和区域号</a:t>
            </a:r>
          </a:p>
          <a:p>
            <a:pPr eaLnBrk="1" hangingPunct="1"/>
            <a:endParaRPr lang="en-US" altLang="zh-CN" sz="2400" b="1">
              <a:ea typeface="华文细黑" panose="02010600040101010101" pitchFamily="2" charset="-122"/>
            </a:endParaRPr>
          </a:p>
        </p:txBody>
      </p:sp>
      <p:sp>
        <p:nvSpPr>
          <p:cNvPr id="22533" name="AutoShape 4">
            <a:extLst>
              <a:ext uri="{FF2B5EF4-FFF2-40B4-BE49-F238E27FC236}">
                <a16:creationId xmlns:a16="http://schemas.microsoft.com/office/drawing/2014/main" id="{EC6409EA-7528-47C3-8B89-910D0FB45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16563"/>
            <a:ext cx="2952750" cy="720725"/>
          </a:xfrm>
          <a:prstGeom prst="wedgeRoundRectCallout">
            <a:avLst>
              <a:gd name="adj1" fmla="val 23926"/>
              <a:gd name="adj2" fmla="val -168060"/>
              <a:gd name="adj3" fmla="val 1666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2833" tIns="51417" rIns="102833" bIns="51417"/>
          <a:lstStyle>
            <a:lvl1pPr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u="none">
                <a:latin typeface="Arial" panose="020B0604020202020204" pitchFamily="34" charset="0"/>
              </a:rPr>
              <a:t>0</a:t>
            </a:r>
            <a:r>
              <a:rPr lang="zh-CN" altLang="en-US" b="0" u="none">
                <a:latin typeface="Arial" panose="020B0604020202020204" pitchFamily="34" charset="0"/>
              </a:rPr>
              <a:t>－表示比较该比特位</a:t>
            </a:r>
          </a:p>
          <a:p>
            <a:pPr eaLnBrk="1" hangingPunct="1"/>
            <a:r>
              <a:rPr lang="en-US" altLang="zh-CN" b="0" u="none">
                <a:latin typeface="Arial" panose="020B0604020202020204" pitchFamily="34" charset="0"/>
              </a:rPr>
              <a:t>1</a:t>
            </a:r>
            <a:r>
              <a:rPr lang="zh-CN" altLang="en-US" b="0" u="none">
                <a:latin typeface="Arial" panose="020B0604020202020204" pitchFamily="34" charset="0"/>
              </a:rPr>
              <a:t>－表示不比较该比特位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CA234CF-1F51-4AED-AF81-D9E2606E16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37AA998-576B-4908-B9D4-8583E05A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78486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CC00FF"/>
              </a:buClr>
              <a:buFont typeface="Wingdings" panose="05000000000000000000" pitchFamily="2" charset="2"/>
              <a:buChar char="u"/>
            </a:pPr>
            <a:r>
              <a:rPr lang="zh-CN" altLang="en-US" sz="2800" u="none">
                <a:latin typeface="Times New Roman" panose="02020603050405020304" pitchFamily="18" charset="0"/>
              </a:rPr>
              <a:t>路由器有多种模式：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CC00FF"/>
              </a:buClr>
              <a:buFont typeface="Wingdings" panose="05000000000000000000" pitchFamily="2" charset="2"/>
              <a:buChar char="u"/>
            </a:pPr>
            <a:r>
              <a:rPr lang="zh-CN" altLang="en-US" sz="2800" u="none">
                <a:latin typeface="Times New Roman" panose="02020603050405020304" pitchFamily="18" charset="0"/>
              </a:rPr>
              <a:t>普通用户</a:t>
            </a:r>
            <a:r>
              <a:rPr lang="en-US" altLang="zh-CN" sz="2800" u="none">
                <a:latin typeface="Times New Roman" panose="02020603050405020304" pitchFamily="18" charset="0"/>
              </a:rPr>
              <a:t>--</a:t>
            </a:r>
            <a:r>
              <a:rPr lang="zh-CN" altLang="en-US" sz="2800" u="none"/>
              <a:t>是路由器启动时的默认模式，提供有限的路由器访问权限，允许执行一些非设置性的操作</a:t>
            </a:r>
            <a:endParaRPr lang="zh-CN" altLang="en-US" sz="2800" i="1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CC00FF"/>
              </a:buClr>
              <a:buFont typeface="Wingdings" panose="05000000000000000000" pitchFamily="2" charset="2"/>
              <a:buChar char="u"/>
            </a:pPr>
            <a:r>
              <a:rPr lang="zh-CN" altLang="en-US" sz="2800" u="none">
                <a:latin typeface="Times New Roman" panose="02020603050405020304" pitchFamily="18" charset="0"/>
              </a:rPr>
              <a:t>特权模式</a:t>
            </a:r>
            <a:r>
              <a:rPr lang="en-US" altLang="zh-CN" sz="2800" u="none">
                <a:latin typeface="Times New Roman" panose="02020603050405020304" pitchFamily="18" charset="0"/>
              </a:rPr>
              <a:t>— </a:t>
            </a:r>
            <a:r>
              <a:rPr lang="zh-CN" altLang="en-US" sz="2800" u="none">
                <a:latin typeface="Times New Roman" panose="02020603050405020304" pitchFamily="18" charset="0"/>
              </a:rPr>
              <a:t>用于拷贝或管理整个配置文件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CC00FF"/>
              </a:buClr>
              <a:buFont typeface="Wingdings" panose="05000000000000000000" pitchFamily="2" charset="2"/>
              <a:buChar char="u"/>
            </a:pPr>
            <a:r>
              <a:rPr lang="zh-CN" altLang="en-US" sz="2800" u="none">
                <a:latin typeface="Times New Roman" panose="02020603050405020304" pitchFamily="18" charset="0"/>
              </a:rPr>
              <a:t>全局配置模式</a:t>
            </a:r>
            <a:r>
              <a:rPr lang="en-US" altLang="zh-CN" sz="2800" u="none">
                <a:latin typeface="Times New Roman" panose="02020603050405020304" pitchFamily="18" charset="0"/>
              </a:rPr>
              <a:t>— </a:t>
            </a:r>
            <a:r>
              <a:rPr lang="zh-CN" altLang="en-US" sz="2800" u="none">
                <a:latin typeface="Times New Roman" panose="02020603050405020304" pitchFamily="18" charset="0"/>
              </a:rPr>
              <a:t>使用单行命令改变整个路由器的配置参数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CC00FF"/>
              </a:buClr>
              <a:buFont typeface="Wingdings" panose="05000000000000000000" pitchFamily="2" charset="2"/>
              <a:buChar char="u"/>
            </a:pPr>
            <a:r>
              <a:rPr lang="zh-CN" altLang="en-US" sz="2800" u="none">
                <a:latin typeface="Times New Roman" panose="02020603050405020304" pitchFamily="18" charset="0"/>
              </a:rPr>
              <a:t>其他配置模式</a:t>
            </a:r>
            <a:r>
              <a:rPr lang="en-US" altLang="zh-CN" sz="2800" u="none">
                <a:latin typeface="Times New Roman" panose="02020603050405020304" pitchFamily="18" charset="0"/>
              </a:rPr>
              <a:t>—</a:t>
            </a:r>
            <a:r>
              <a:rPr lang="zh-CN" altLang="en-US" sz="2800" u="none">
                <a:latin typeface="Times New Roman" panose="02020603050405020304" pitchFamily="18" charset="0"/>
              </a:rPr>
              <a:t>用来配置详细的参数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CC00FF"/>
              </a:buClr>
              <a:buFont typeface="Wingdings" panose="05000000000000000000" pitchFamily="2" charset="2"/>
              <a:buChar char="u"/>
            </a:pPr>
            <a:r>
              <a:rPr lang="zh-CN" altLang="en-US" sz="2800" u="none">
                <a:latin typeface="Times New Roman" panose="02020603050405020304" pitchFamily="18" charset="0"/>
              </a:rPr>
              <a:t>路由器可以设置节点名</a:t>
            </a:r>
            <a:r>
              <a:rPr lang="en-US" altLang="zh-CN" sz="2800" u="none">
                <a:latin typeface="Times New Roman" panose="02020603050405020304" pitchFamily="18" charset="0"/>
              </a:rPr>
              <a:t>(hostname)</a:t>
            </a:r>
            <a:r>
              <a:rPr lang="zh-CN" altLang="en-US" sz="2800" u="none">
                <a:latin typeface="Times New Roman" panose="02020603050405020304" pitchFamily="18" charset="0"/>
              </a:rPr>
              <a:t>、提示条</a:t>
            </a:r>
            <a:r>
              <a:rPr lang="en-US" altLang="zh-CN" sz="2800" u="none">
                <a:latin typeface="Times New Roman" panose="02020603050405020304" pitchFamily="18" charset="0"/>
              </a:rPr>
              <a:t>(banner)</a:t>
            </a:r>
            <a:r>
              <a:rPr lang="zh-CN" altLang="en-US" sz="2800" u="none">
                <a:latin typeface="Times New Roman" panose="02020603050405020304" pitchFamily="18" charset="0"/>
              </a:rPr>
              <a:t>、和接口的描述来方便路由器的标示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BDAD1AF-196D-47C3-AA21-5F604C88C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01625"/>
            <a:ext cx="63087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u="none"/>
              <a:t>路由器的多种工作模式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121EAFF-D0FF-492E-A47B-C9534C9F45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782338" name="Rectangle 2">
            <a:extLst>
              <a:ext uri="{FF2B5EF4-FFF2-40B4-BE49-F238E27FC236}">
                <a16:creationId xmlns:a16="http://schemas.microsoft.com/office/drawing/2014/main" id="{6C8E9455-3DC0-4FB8-953A-DC1279FFF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配置路由器的网络接口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2C4DFF13-BC58-442B-8539-78BB963FA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某园区网边界路由器</a:t>
            </a:r>
            <a:r>
              <a:rPr lang="en-US" altLang="zh-CN" sz="2800"/>
              <a:t>R2</a:t>
            </a:r>
            <a:r>
              <a:rPr lang="zh-CN" altLang="en-US" sz="2800"/>
              <a:t>与远程接入路由器</a:t>
            </a:r>
            <a:r>
              <a:rPr lang="en-US" altLang="zh-CN" sz="2800"/>
              <a:t>R1</a:t>
            </a:r>
            <a:r>
              <a:rPr lang="zh-CN" altLang="en-US" sz="2800"/>
              <a:t>互连，如图</a:t>
            </a:r>
            <a:r>
              <a:rPr lang="en-US" altLang="zh-CN" sz="2800"/>
              <a:t>4.6</a:t>
            </a:r>
            <a:r>
              <a:rPr lang="zh-CN" altLang="en-US" sz="2800"/>
              <a:t>所示。路由器需要</a:t>
            </a:r>
            <a:r>
              <a:rPr lang="en-US" altLang="zh-CN" sz="2800"/>
              <a:t>LAN</a:t>
            </a:r>
            <a:r>
              <a:rPr lang="zh-CN" altLang="en-US" sz="2800"/>
              <a:t>接口、</a:t>
            </a:r>
            <a:r>
              <a:rPr lang="en-US" altLang="zh-CN" sz="2800"/>
              <a:t>WAN</a:t>
            </a:r>
            <a:r>
              <a:rPr lang="zh-CN" altLang="en-US" sz="2800"/>
              <a:t>接口，激活</a:t>
            </a:r>
            <a:r>
              <a:rPr lang="en-US" altLang="zh-CN" sz="2800"/>
              <a:t>IP</a:t>
            </a:r>
            <a:r>
              <a:rPr lang="zh-CN" altLang="en-US" sz="2800"/>
              <a:t>路由协议，配置路由协议，配置链路连接协议（如</a:t>
            </a:r>
            <a:r>
              <a:rPr lang="en-US" altLang="zh-CN" sz="2800"/>
              <a:t>HDLC</a:t>
            </a:r>
            <a:r>
              <a:rPr lang="zh-CN" altLang="en-US" sz="2800"/>
              <a:t>或</a:t>
            </a:r>
            <a:r>
              <a:rPr lang="en-US" altLang="zh-CN" sz="2800"/>
              <a:t>PPP</a:t>
            </a:r>
            <a:r>
              <a:rPr lang="zh-CN" altLang="en-US" sz="2800"/>
              <a:t>）。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105AE26D-4328-4AF3-95AB-342FCD5A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612B31BA-CB73-420D-A4A9-F12432353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3571875"/>
          <a:ext cx="83883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4004395" imgH="641299" progId="Visio.Drawing.11">
                  <p:embed/>
                </p:oleObj>
              </mc:Choice>
              <mc:Fallback>
                <p:oleObj name="Visio" r:id="rId3" imgW="4004395" imgH="64129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571875"/>
                        <a:ext cx="838835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CE82F-B7A2-452E-A557-CA2165742F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9C4C280-1C9D-4A4F-805A-5B424E0A3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LAN</a:t>
            </a:r>
            <a:r>
              <a:rPr lang="zh-CN" altLang="en-US"/>
              <a:t>接口配置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70CDB1F-204C-4889-B415-2E9031527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）在特权模式下输入</a:t>
            </a:r>
            <a:r>
              <a:rPr lang="zh-CN" altLang="en-US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config t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zh-CN" altLang="en-US" sz="2400"/>
              <a:t>命令，按回车（↙）进入配置模式：</a:t>
            </a:r>
            <a:r>
              <a:rPr lang="en-US" altLang="zh-CN" sz="2400"/>
              <a:t>R2(config)#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）在配置模式下输入要配置的接口名：</a:t>
            </a:r>
            <a:r>
              <a:rPr lang="en-US" altLang="zh-CN" sz="2400"/>
              <a:t>R2(config)#</a:t>
            </a:r>
            <a:r>
              <a:rPr lang="en-US" altLang="zh-CN" sz="2400" u="sng"/>
              <a:t>interface fastethernet 0/0</a:t>
            </a:r>
            <a:r>
              <a:rPr lang="en-US" altLang="zh-CN" sz="2400"/>
              <a:t>↙</a:t>
            </a:r>
            <a:r>
              <a:rPr lang="zh-CN" altLang="en-US" sz="2400"/>
              <a:t>，提示符变为</a:t>
            </a:r>
            <a:r>
              <a:rPr lang="en-US" altLang="zh-CN" sz="2400"/>
              <a:t>R2(config-if</a:t>
            </a:r>
            <a:r>
              <a:rPr lang="zh-CN" altLang="en-US" sz="2400"/>
              <a:t>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）输入</a:t>
            </a:r>
            <a:r>
              <a:rPr lang="zh-CN" altLang="en-US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ip address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zh-CN" altLang="en-US" sz="2400"/>
              <a:t>加</a:t>
            </a:r>
            <a:r>
              <a:rPr lang="en-US" altLang="zh-CN" sz="2400"/>
              <a:t>IP</a:t>
            </a:r>
            <a:r>
              <a:rPr lang="zh-CN" altLang="en-US" sz="2400"/>
              <a:t>地址和子网掩码，按回车键完成。如图</a:t>
            </a:r>
            <a:r>
              <a:rPr lang="en-US" altLang="zh-CN" sz="2400"/>
              <a:t>8.5</a:t>
            </a:r>
            <a:r>
              <a:rPr lang="zh-CN" altLang="en-US" sz="2400"/>
              <a:t>中</a:t>
            </a:r>
            <a:r>
              <a:rPr lang="en-US" altLang="zh-CN" sz="2400"/>
              <a:t>LAN</a:t>
            </a:r>
            <a:r>
              <a:rPr lang="zh-CN" altLang="en-US" sz="2400"/>
              <a:t>接口地址描述，该命令为</a:t>
            </a:r>
            <a:r>
              <a:rPr lang="en-US" altLang="zh-CN" sz="2400"/>
              <a:t>R2(config-if)#</a:t>
            </a:r>
            <a:r>
              <a:rPr lang="en-US" altLang="zh-CN" sz="2400" u="sng"/>
              <a:t>ip address 218.27.100.1 254.254.254.128</a:t>
            </a:r>
            <a:r>
              <a:rPr lang="en-US" altLang="zh-CN" sz="2400"/>
              <a:t>↙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）激活接口。</a:t>
            </a:r>
            <a:r>
              <a:rPr lang="en-US" altLang="zh-CN" sz="2400"/>
              <a:t>R2(config-if)#</a:t>
            </a:r>
            <a:r>
              <a:rPr lang="en-US" altLang="zh-CN" sz="2400" u="sng"/>
              <a:t>no shutdown</a:t>
            </a:r>
            <a:r>
              <a:rPr lang="en-US" altLang="zh-CN" sz="2400"/>
              <a:t>↙</a:t>
            </a:r>
            <a:r>
              <a:rPr lang="zh-CN" altLang="en-US" sz="2400"/>
              <a:t>，该命令生效后</a:t>
            </a:r>
            <a:r>
              <a:rPr lang="en-US" altLang="zh-CN" sz="2400"/>
              <a:t>LAN</a:t>
            </a:r>
            <a:r>
              <a:rPr lang="zh-CN" altLang="en-US" sz="2400"/>
              <a:t>接口处于活动状态。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）配置完成后，按</a:t>
            </a:r>
            <a:r>
              <a:rPr lang="en-US" altLang="zh-CN" sz="2400"/>
              <a:t>Ctrl+Z</a:t>
            </a:r>
            <a:r>
              <a:rPr lang="zh-CN" altLang="en-US" sz="2400"/>
              <a:t>组合键退出配置，回到特权模式（</a:t>
            </a:r>
            <a:r>
              <a:rPr lang="en-US" altLang="zh-CN" sz="2400"/>
              <a:t>R2#</a:t>
            </a:r>
            <a:r>
              <a:rPr lang="zh-CN" altLang="en-US" sz="2400"/>
              <a:t>）。可用</a:t>
            </a:r>
            <a:r>
              <a:rPr lang="zh-CN" altLang="en-US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show ip interface f0/0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zh-CN" altLang="en-US" sz="2400"/>
              <a:t>命令查看配置参数：</a:t>
            </a:r>
            <a:r>
              <a:rPr lang="en-US" altLang="zh-CN" sz="2400"/>
              <a:t>R2# </a:t>
            </a:r>
            <a:r>
              <a:rPr lang="en-US" altLang="zh-CN" sz="2400" u="sng"/>
              <a:t>show ip interface f0/0</a:t>
            </a:r>
            <a:r>
              <a:rPr lang="en-US" altLang="zh-CN" sz="2400"/>
              <a:t>↙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3">
            <a:extLst>
              <a:ext uri="{FF2B5EF4-FFF2-40B4-BE49-F238E27FC236}">
                <a16:creationId xmlns:a16="http://schemas.microsoft.com/office/drawing/2014/main" id="{DAA37A58-9D64-4B4A-A7EB-C93668900B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580FBB3-4C7F-4AC2-83E3-4741B89A9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路由信息</a:t>
            </a:r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BB7C53B6-E9A0-4239-965E-F6CF11F7C98A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933825"/>
            <a:ext cx="3992562" cy="1576388"/>
            <a:chOff x="1497" y="2607"/>
            <a:chExt cx="2515" cy="993"/>
          </a:xfrm>
        </p:grpSpPr>
        <p:sp>
          <p:nvSpPr>
            <p:cNvPr id="8219" name="Rectangle 4">
              <a:extLst>
                <a:ext uri="{FF2B5EF4-FFF2-40B4-BE49-F238E27FC236}">
                  <a16:creationId xmlns:a16="http://schemas.microsoft.com/office/drawing/2014/main" id="{2A098B3C-83A2-49B4-A5B2-6BC04D99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607"/>
              <a:ext cx="2205" cy="890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9381" name="Freeform 5">
              <a:extLst>
                <a:ext uri="{FF2B5EF4-FFF2-40B4-BE49-F238E27FC236}">
                  <a16:creationId xmlns:a16="http://schemas.microsoft.com/office/drawing/2014/main" id="{8AE389D3-8686-44CB-8FDE-40104988C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" y="2872"/>
              <a:ext cx="2204" cy="104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68" y="96"/>
                </a:cxn>
                <a:cxn ang="0">
                  <a:pos x="2064" y="0"/>
                </a:cxn>
              </a:cxnLst>
              <a:rect l="0" t="0" r="r" b="b"/>
              <a:pathLst>
                <a:path w="2065" h="97">
                  <a:moveTo>
                    <a:pt x="0" y="96"/>
                  </a:moveTo>
                  <a:lnTo>
                    <a:pt x="1968" y="96"/>
                  </a:lnTo>
                  <a:lnTo>
                    <a:pt x="2064" y="0"/>
                  </a:lnTo>
                </a:path>
              </a:pathLst>
            </a:custGeom>
            <a:noFill/>
            <a:ln w="254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21" name="Rectangle 6">
              <a:extLst>
                <a:ext uri="{FF2B5EF4-FFF2-40B4-BE49-F238E27FC236}">
                  <a16:creationId xmlns:a16="http://schemas.microsoft.com/office/drawing/2014/main" id="{219E8C75-63F6-43AB-BB59-FF6DBB52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2629"/>
              <a:ext cx="6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1600" u="none">
                  <a:solidFill>
                    <a:srgbClr val="800000"/>
                  </a:solidFill>
                  <a:latin typeface="Helvetica" panose="020B0604020202020204" pitchFamily="34" charset="0"/>
                </a:rPr>
                <a:t>信息源</a:t>
              </a:r>
            </a:p>
          </p:txBody>
        </p:sp>
        <p:sp>
          <p:nvSpPr>
            <p:cNvPr id="8222" name="Rectangle 7">
              <a:extLst>
                <a:ext uri="{FF2B5EF4-FFF2-40B4-BE49-F238E27FC236}">
                  <a16:creationId xmlns:a16="http://schemas.microsoft.com/office/drawing/2014/main" id="{8312E619-5B83-43B5-9E72-8D475377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629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1600" u="none">
                  <a:solidFill>
                    <a:srgbClr val="800000"/>
                  </a:solidFill>
                  <a:latin typeface="Helvetica" panose="020B0604020202020204" pitchFamily="34" charset="0"/>
                </a:rPr>
                <a:t>目的网络</a:t>
              </a:r>
            </a:p>
          </p:txBody>
        </p:sp>
        <p:sp>
          <p:nvSpPr>
            <p:cNvPr id="8223" name="Rectangle 8">
              <a:extLst>
                <a:ext uri="{FF2B5EF4-FFF2-40B4-BE49-F238E27FC236}">
                  <a16:creationId xmlns:a16="http://schemas.microsoft.com/office/drawing/2014/main" id="{5FCAB3C1-D330-4440-BBF2-839B499C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078"/>
              <a:ext cx="1156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1600" u="none">
                  <a:solidFill>
                    <a:schemeClr val="tx2"/>
                  </a:solidFill>
                  <a:latin typeface="Helvetica" panose="020B0604020202020204" pitchFamily="34" charset="0"/>
                </a:rPr>
                <a:t>直连</a:t>
              </a:r>
              <a:br>
                <a:rPr lang="zh-CN" altLang="en-US" sz="1600" u="none">
                  <a:solidFill>
                    <a:schemeClr val="tx2"/>
                  </a:solidFill>
                  <a:latin typeface="Helvetica" panose="020B0604020202020204" pitchFamily="34" charset="0"/>
                </a:rPr>
              </a:br>
              <a:r>
                <a:rPr lang="zh-CN" altLang="en-US" sz="1600" u="none">
                  <a:solidFill>
                    <a:schemeClr val="tx2"/>
                  </a:solidFill>
                  <a:latin typeface="Helvetica" panose="020B0604020202020204" pitchFamily="34" charset="0"/>
                </a:rPr>
                <a:t>学习获得</a:t>
              </a:r>
              <a:br>
                <a:rPr lang="zh-CN" altLang="en-US" sz="1600" u="none">
                  <a:solidFill>
                    <a:schemeClr val="accent1"/>
                  </a:solidFill>
                  <a:latin typeface="Helvetica" panose="020B0604020202020204" pitchFamily="34" charset="0"/>
                </a:rPr>
              </a:br>
              <a:endParaRPr lang="zh-CN" altLang="en-US" sz="1600" u="none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8224" name="Rectangle 9">
              <a:extLst>
                <a:ext uri="{FF2B5EF4-FFF2-40B4-BE49-F238E27FC236}">
                  <a16:creationId xmlns:a16="http://schemas.microsoft.com/office/drawing/2014/main" id="{0A2C6611-0E7E-45BC-ACF1-12C82A1B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096"/>
              <a:ext cx="86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zh-CN" sz="1600" u="none">
                  <a:solidFill>
                    <a:schemeClr val="tx2"/>
                  </a:solidFill>
                  <a:latin typeface="Helvetica" panose="020B0604020202020204" pitchFamily="34" charset="0"/>
                </a:rPr>
                <a:t>10.1.1.0</a:t>
              </a:r>
              <a:br>
                <a:rPr lang="en-US" altLang="zh-CN" sz="1600" u="none">
                  <a:solidFill>
                    <a:schemeClr val="tx2"/>
                  </a:solidFill>
                  <a:latin typeface="Helvetica" panose="020B0604020202020204" pitchFamily="34" charset="0"/>
                </a:rPr>
              </a:br>
              <a:r>
                <a:rPr lang="en-US" altLang="zh-CN" sz="1600" u="none">
                  <a:latin typeface="Helvetica" panose="020B0604020202020204" pitchFamily="34" charset="0"/>
                </a:rPr>
                <a:t>172.16.1.0</a:t>
              </a:r>
              <a:br>
                <a:rPr lang="en-US" altLang="zh-CN" sz="1600" u="none">
                  <a:solidFill>
                    <a:schemeClr val="accent1"/>
                  </a:solidFill>
                  <a:latin typeface="Helvetica" panose="020B0604020202020204" pitchFamily="34" charset="0"/>
                </a:rPr>
              </a:br>
              <a:endParaRPr lang="en-US" altLang="zh-CN" sz="1600" u="none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8225" name="Rectangle 10">
              <a:extLst>
                <a:ext uri="{FF2B5EF4-FFF2-40B4-BE49-F238E27FC236}">
                  <a16:creationId xmlns:a16="http://schemas.microsoft.com/office/drawing/2014/main" id="{E2C420A3-0E15-4479-B0C6-8E839A87E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619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1600" u="none">
                  <a:solidFill>
                    <a:srgbClr val="800000"/>
                  </a:solidFill>
                  <a:latin typeface="Helvetica" panose="020B0604020202020204" pitchFamily="34" charset="0"/>
                </a:rPr>
                <a:t>转发接口</a:t>
              </a:r>
            </a:p>
          </p:txBody>
        </p:sp>
        <p:sp>
          <p:nvSpPr>
            <p:cNvPr id="8226" name="Rectangle 11">
              <a:extLst>
                <a:ext uri="{FF2B5EF4-FFF2-40B4-BE49-F238E27FC236}">
                  <a16:creationId xmlns:a16="http://schemas.microsoft.com/office/drawing/2014/main" id="{D420E4BB-CECB-44E5-B841-CD447259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117"/>
              <a:ext cx="67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zh-CN" sz="1600" u="none">
                  <a:solidFill>
                    <a:schemeClr val="tx2"/>
                  </a:solidFill>
                  <a:latin typeface="Helvetica" panose="020B0604020202020204" pitchFamily="34" charset="0"/>
                </a:rPr>
                <a:t>E0</a:t>
              </a:r>
              <a:br>
                <a:rPr lang="en-US" altLang="zh-CN" sz="1600" u="none">
                  <a:solidFill>
                    <a:schemeClr val="tx2"/>
                  </a:solidFill>
                  <a:latin typeface="Helvetica" panose="020B0604020202020204" pitchFamily="34" charset="0"/>
                </a:rPr>
              </a:br>
              <a:r>
                <a:rPr lang="en-US" altLang="zh-CN" sz="1600" u="none">
                  <a:latin typeface="Helvetica" panose="020B0604020202020204" pitchFamily="34" charset="0"/>
                </a:rPr>
                <a:t>S0</a:t>
              </a:r>
            </a:p>
          </p:txBody>
        </p:sp>
      </p:grpSp>
      <p:sp>
        <p:nvSpPr>
          <p:cNvPr id="869388" name="Line 12">
            <a:extLst>
              <a:ext uri="{FF2B5EF4-FFF2-40B4-BE49-F238E27FC236}">
                <a16:creationId xmlns:a16="http://schemas.microsoft.com/office/drawing/2014/main" id="{BEA47CE6-A4E6-4755-B45D-142330F28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530475"/>
            <a:ext cx="0" cy="8080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9389" name="Line 13">
            <a:extLst>
              <a:ext uri="{FF2B5EF4-FFF2-40B4-BE49-F238E27FC236}">
                <a16:creationId xmlns:a16="http://schemas.microsoft.com/office/drawing/2014/main" id="{E2C27C02-FEAE-4D1B-9A07-E57F7EAB2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2693988"/>
            <a:ext cx="442912" cy="47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9390" name="Line 14">
            <a:extLst>
              <a:ext uri="{FF2B5EF4-FFF2-40B4-BE49-F238E27FC236}">
                <a16:creationId xmlns:a16="http://schemas.microsoft.com/office/drawing/2014/main" id="{58BCB829-98D9-4C55-B9B0-5CE54DD50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2843213"/>
            <a:ext cx="2143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9391" name="Line 15">
            <a:extLst>
              <a:ext uri="{FF2B5EF4-FFF2-40B4-BE49-F238E27FC236}">
                <a16:creationId xmlns:a16="http://schemas.microsoft.com/office/drawing/2014/main" id="{52A5F65F-CB53-4C1E-9180-1595C2B3E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005138"/>
            <a:ext cx="2476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9392" name="Line 16">
            <a:extLst>
              <a:ext uri="{FF2B5EF4-FFF2-40B4-BE49-F238E27FC236}">
                <a16:creationId xmlns:a16="http://schemas.microsoft.com/office/drawing/2014/main" id="{CBC26BC4-9E82-4AC2-A97D-12AA5D128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3236913"/>
            <a:ext cx="4810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9393" name="Line 17">
            <a:extLst>
              <a:ext uri="{FF2B5EF4-FFF2-40B4-BE49-F238E27FC236}">
                <a16:creationId xmlns:a16="http://schemas.microsoft.com/office/drawing/2014/main" id="{EDE82C1D-3B9D-43E7-B74C-FE1389975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663" y="2803525"/>
            <a:ext cx="62865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9394" name="Line 18">
            <a:extLst>
              <a:ext uri="{FF2B5EF4-FFF2-40B4-BE49-F238E27FC236}">
                <a16:creationId xmlns:a16="http://schemas.microsoft.com/office/drawing/2014/main" id="{758D9A48-3E5B-4FC7-9728-4147E736C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2479675"/>
            <a:ext cx="0" cy="10144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4" name="Rectangle 19">
            <a:extLst>
              <a:ext uri="{FF2B5EF4-FFF2-40B4-BE49-F238E27FC236}">
                <a16:creationId xmlns:a16="http://schemas.microsoft.com/office/drawing/2014/main" id="{031D3611-1018-480F-BBE4-6BD95A8E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836738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172.16.1.0</a:t>
            </a:r>
          </a:p>
        </p:txBody>
      </p:sp>
      <p:sp>
        <p:nvSpPr>
          <p:cNvPr id="8205" name="Rectangle 20">
            <a:extLst>
              <a:ext uri="{FF2B5EF4-FFF2-40B4-BE49-F238E27FC236}">
                <a16:creationId xmlns:a16="http://schemas.microsoft.com/office/drawing/2014/main" id="{260073A4-F6CB-4AC1-8AB0-0D669D08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1836738"/>
            <a:ext cx="7350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u="none">
                <a:solidFill>
                  <a:srgbClr val="000000"/>
                </a:solidFill>
                <a:latin typeface="Helvetica" panose="020B0604020202020204" pitchFamily="34" charset="0"/>
              </a:rPr>
              <a:t>10.1.1.0</a:t>
            </a:r>
          </a:p>
        </p:txBody>
      </p:sp>
      <p:sp>
        <p:nvSpPr>
          <p:cNvPr id="8206" name="Rectangle 21">
            <a:extLst>
              <a:ext uri="{FF2B5EF4-FFF2-40B4-BE49-F238E27FC236}">
                <a16:creationId xmlns:a16="http://schemas.microsoft.com/office/drawing/2014/main" id="{227ACDBF-2EEB-4D0E-9A4F-B5685D7B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276475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10000"/>
              </a:spcBef>
            </a:pPr>
            <a:r>
              <a:rPr lang="en-US" altLang="zh-CN" sz="1600" u="none">
                <a:solidFill>
                  <a:schemeClr val="tx2"/>
                </a:solidFill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8207" name="Line 22">
            <a:extLst>
              <a:ext uri="{FF2B5EF4-FFF2-40B4-BE49-F238E27FC236}">
                <a16:creationId xmlns:a16="http://schemas.microsoft.com/office/drawing/2014/main" id="{C191A940-FF03-4468-8F7A-A8880463C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3078163"/>
            <a:ext cx="0" cy="773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69399" name="Freeform 23">
            <a:extLst>
              <a:ext uri="{FF2B5EF4-FFF2-40B4-BE49-F238E27FC236}">
                <a16:creationId xmlns:a16="http://schemas.microsoft.com/office/drawing/2014/main" id="{AB37718C-1D00-4A83-BCAA-449B1DE62D8C}"/>
              </a:ext>
            </a:extLst>
          </p:cNvPr>
          <p:cNvSpPr>
            <a:spLocks/>
          </p:cNvSpPr>
          <p:nvPr/>
        </p:nvSpPr>
        <p:spPr bwMode="auto">
          <a:xfrm>
            <a:off x="3476625" y="2132013"/>
            <a:ext cx="2679700" cy="1193800"/>
          </a:xfrm>
          <a:custGeom>
            <a:avLst/>
            <a:gdLst/>
            <a:ahLst/>
            <a:cxnLst>
              <a:cxn ang="0">
                <a:pos x="328" y="104"/>
              </a:cxn>
              <a:cxn ang="0">
                <a:pos x="0" y="432"/>
              </a:cxn>
              <a:cxn ang="0">
                <a:pos x="720" y="752"/>
              </a:cxn>
              <a:cxn ang="0">
                <a:pos x="1528" y="712"/>
              </a:cxn>
              <a:cxn ang="0">
                <a:pos x="1688" y="408"/>
              </a:cxn>
              <a:cxn ang="0">
                <a:pos x="1024" y="0"/>
              </a:cxn>
              <a:cxn ang="0">
                <a:pos x="328" y="112"/>
              </a:cxn>
              <a:cxn ang="0">
                <a:pos x="720" y="744"/>
              </a:cxn>
              <a:cxn ang="0">
                <a:pos x="960" y="24"/>
              </a:cxn>
              <a:cxn ang="0">
                <a:pos x="1552" y="720"/>
              </a:cxn>
            </a:cxnLst>
            <a:rect l="0" t="0" r="r" b="b"/>
            <a:pathLst>
              <a:path w="1688" h="752">
                <a:moveTo>
                  <a:pt x="328" y="104"/>
                </a:moveTo>
                <a:lnTo>
                  <a:pt x="0" y="432"/>
                </a:lnTo>
                <a:lnTo>
                  <a:pt x="720" y="752"/>
                </a:lnTo>
                <a:lnTo>
                  <a:pt x="1528" y="712"/>
                </a:lnTo>
                <a:lnTo>
                  <a:pt x="1688" y="408"/>
                </a:lnTo>
                <a:lnTo>
                  <a:pt x="1024" y="0"/>
                </a:lnTo>
                <a:lnTo>
                  <a:pt x="328" y="112"/>
                </a:lnTo>
                <a:lnTo>
                  <a:pt x="720" y="744"/>
                </a:lnTo>
                <a:lnTo>
                  <a:pt x="960" y="24"/>
                </a:lnTo>
                <a:lnTo>
                  <a:pt x="1552" y="72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209" name="Rectangle 24">
            <a:extLst>
              <a:ext uri="{FF2B5EF4-FFF2-40B4-BE49-F238E27FC236}">
                <a16:creationId xmlns:a16="http://schemas.microsoft.com/office/drawing/2014/main" id="{3807A87D-7DCB-4C64-806E-2D4D28B4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773238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10000"/>
              </a:spcBef>
            </a:pPr>
            <a:r>
              <a:rPr lang="en-US" altLang="zh-CN" sz="1600" u="none">
                <a:solidFill>
                  <a:schemeClr val="tx2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210" name="Rectangle 25">
            <a:extLst>
              <a:ext uri="{FF2B5EF4-FFF2-40B4-BE49-F238E27FC236}">
                <a16:creationId xmlns:a16="http://schemas.microsoft.com/office/drawing/2014/main" id="{61C85C58-4D32-4AA6-B413-D2911A143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661025"/>
            <a:ext cx="68405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35" tIns="41267" rIns="82535" bIns="41267"/>
          <a:lstStyle>
            <a:lvl1pPr defTabSz="9159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59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59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59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5988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u="none">
                <a:solidFill>
                  <a:srgbClr val="800000"/>
                </a:solidFill>
                <a:latin typeface="黑体" panose="02010609060101010101" pitchFamily="49" charset="-122"/>
              </a:rPr>
              <a:t>路由信息源</a:t>
            </a:r>
            <a:r>
              <a:rPr lang="en-US" altLang="zh-CN" sz="3200" u="none">
                <a:solidFill>
                  <a:srgbClr val="800000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3200" u="none">
                <a:solidFill>
                  <a:srgbClr val="800000"/>
                </a:solidFill>
                <a:latin typeface="黑体" panose="02010609060101010101" pitchFamily="49" charset="-122"/>
              </a:rPr>
              <a:t>可到达路径</a:t>
            </a:r>
            <a:r>
              <a:rPr lang="en-US" altLang="zh-CN" sz="3200" u="none">
                <a:solidFill>
                  <a:srgbClr val="800000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3200" u="none">
                <a:solidFill>
                  <a:srgbClr val="800000"/>
                </a:solidFill>
                <a:latin typeface="黑体" panose="02010609060101010101" pitchFamily="49" charset="-122"/>
              </a:rPr>
              <a:t>最佳路径</a:t>
            </a:r>
          </a:p>
        </p:txBody>
      </p:sp>
      <p:pic>
        <p:nvPicPr>
          <p:cNvPr id="8211" name="Picture 26" descr="Router">
            <a:extLst>
              <a:ext uri="{FF2B5EF4-FFF2-40B4-BE49-F238E27FC236}">
                <a16:creationId xmlns:a16="http://schemas.microsoft.com/office/drawing/2014/main" id="{6A7BDFA2-B711-4681-8B2C-D6F36F93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44775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27" descr="Router">
            <a:extLst>
              <a:ext uri="{FF2B5EF4-FFF2-40B4-BE49-F238E27FC236}">
                <a16:creationId xmlns:a16="http://schemas.microsoft.com/office/drawing/2014/main" id="{EE5D1542-F0B2-457E-ABFD-D81790EF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8" descr="Router">
            <a:extLst>
              <a:ext uri="{FF2B5EF4-FFF2-40B4-BE49-F238E27FC236}">
                <a16:creationId xmlns:a16="http://schemas.microsoft.com/office/drawing/2014/main" id="{E84E121E-573B-4780-9CBF-4758FC83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2420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29" descr="Router">
            <a:extLst>
              <a:ext uri="{FF2B5EF4-FFF2-40B4-BE49-F238E27FC236}">
                <a16:creationId xmlns:a16="http://schemas.microsoft.com/office/drawing/2014/main" id="{691B57FB-DB3D-4BDD-AD95-2F2E6CF2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30" descr="Router">
            <a:extLst>
              <a:ext uri="{FF2B5EF4-FFF2-40B4-BE49-F238E27FC236}">
                <a16:creationId xmlns:a16="http://schemas.microsoft.com/office/drawing/2014/main" id="{27274EA1-EE27-4C9A-8D86-C9B41262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31" descr="PC">
            <a:extLst>
              <a:ext uri="{FF2B5EF4-FFF2-40B4-BE49-F238E27FC236}">
                <a16:creationId xmlns:a16="http://schemas.microsoft.com/office/drawing/2014/main" id="{9178F145-CF32-4BEB-A3B9-F694F8CB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9906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32" descr="PC">
            <a:extLst>
              <a:ext uri="{FF2B5EF4-FFF2-40B4-BE49-F238E27FC236}">
                <a16:creationId xmlns:a16="http://schemas.microsoft.com/office/drawing/2014/main" id="{4A0B8211-285E-46F1-87B4-5B8AD720D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9906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8" name="Picture 33" descr="PC">
            <a:extLst>
              <a:ext uri="{FF2B5EF4-FFF2-40B4-BE49-F238E27FC236}">
                <a16:creationId xmlns:a16="http://schemas.microsoft.com/office/drawing/2014/main" id="{3646B585-BBFF-4E0A-B52F-E61614AD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2590800"/>
            <a:ext cx="9906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60C60-423B-4661-BF6E-BEA76FE4C5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362FA2B-0E03-4B85-979A-FA2A1E9B0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44450"/>
            <a:ext cx="8405813" cy="1127125"/>
          </a:xfrm>
        </p:spPr>
        <p:txBody>
          <a:bodyPr/>
          <a:lstStyle/>
          <a:p>
            <a:pPr eaLnBrk="1" hangingPunct="1"/>
            <a:r>
              <a:rPr lang="zh-CN" altLang="en-US"/>
              <a:t>路由表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325363B-BCAE-4319-9E8B-DAD415778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4968875"/>
          </a:xfrm>
        </p:spPr>
        <p:txBody>
          <a:bodyPr/>
          <a:lstStyle/>
          <a:p>
            <a:pPr marL="304800" indent="-304800" defTabSz="812800" eaLnBrk="1" hangingPunct="1">
              <a:buClr>
                <a:srgbClr val="FF0000"/>
              </a:buClr>
            </a:pPr>
            <a:r>
              <a:rPr lang="en-US" altLang="zh-CN" b="1">
                <a:solidFill>
                  <a:srgbClr val="000099"/>
                </a:solidFill>
              </a:rPr>
              <a:t>router#show ip route</a:t>
            </a:r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Codes:  C - connected</a:t>
            </a:r>
            <a:r>
              <a:rPr lang="zh-CN" altLang="en-US" sz="2400"/>
              <a:t>，</a:t>
            </a:r>
            <a:r>
              <a:rPr lang="en-US" altLang="zh-CN" sz="2400"/>
              <a:t>S </a:t>
            </a:r>
            <a:r>
              <a:rPr lang="en-US" altLang="zh-CN" sz="2400">
                <a:latin typeface="Arial" panose="020B0604020202020204" pitchFamily="34" charset="0"/>
              </a:rPr>
              <a:t>–</a:t>
            </a:r>
            <a:r>
              <a:rPr lang="en-US" altLang="zh-CN" sz="2400"/>
              <a:t> static</a:t>
            </a:r>
            <a:r>
              <a:rPr lang="zh-CN" altLang="en-US" sz="2400"/>
              <a:t>， </a:t>
            </a:r>
            <a:r>
              <a:rPr lang="en-US" altLang="zh-CN" sz="2400"/>
              <a:t>R </a:t>
            </a:r>
            <a:r>
              <a:rPr lang="en-US" altLang="zh-CN" sz="2400">
                <a:latin typeface="Arial" panose="020B0604020202020204" pitchFamily="34" charset="0"/>
              </a:rPr>
              <a:t>–</a:t>
            </a:r>
            <a:r>
              <a:rPr lang="en-US" altLang="zh-CN" sz="2400"/>
              <a:t> RIP</a:t>
            </a:r>
            <a:r>
              <a:rPr lang="zh-CN" altLang="en-US" sz="2400"/>
              <a:t>， </a:t>
            </a:r>
            <a:r>
              <a:rPr lang="en-US" altLang="zh-CN" sz="2400"/>
              <a:t>O- OSPF</a:t>
            </a:r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IA - OSPF inter area</a:t>
            </a:r>
            <a:r>
              <a:rPr lang="zh-CN" altLang="en-US" sz="2400"/>
              <a:t>，</a:t>
            </a:r>
            <a:r>
              <a:rPr lang="en-US" altLang="zh-CN" sz="2400"/>
              <a:t>E1-OSPF external type 1</a:t>
            </a:r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E2 - OSPF external type 2</a:t>
            </a:r>
            <a:r>
              <a:rPr lang="zh-CN" altLang="en-US" sz="2400"/>
              <a:t>，* </a:t>
            </a:r>
            <a:r>
              <a:rPr lang="en-US" altLang="zh-CN" sz="2400"/>
              <a:t>- candidate default</a:t>
            </a:r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Gateway of last resort is 10.4.4.5 to network 0.0.0.0</a:t>
            </a:r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 172.16.0.0/24 is subnetted, 1 subnets</a:t>
            </a:r>
          </a:p>
          <a:p>
            <a:pPr marL="304800" indent="-304800" defTabSz="812800"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C	   172.16.11.0 is directly connected, serial1/2    </a:t>
            </a:r>
            <a:r>
              <a:rPr lang="zh-CN" altLang="en-US" sz="2400">
                <a:solidFill>
                  <a:srgbClr val="3333FF"/>
                </a:solidFill>
              </a:rPr>
              <a:t>－直连路由</a:t>
            </a:r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O    172.22.0.0/16 [110/20] via 10.3.3.3, 01:03:01, Serial1/2  </a:t>
            </a:r>
            <a:r>
              <a:rPr lang="zh-CN" altLang="en-US" sz="2400">
                <a:solidFill>
                  <a:srgbClr val="3333FF"/>
                </a:solidFill>
              </a:rPr>
              <a:t>－</a:t>
            </a:r>
            <a:r>
              <a:rPr lang="en-US" altLang="zh-CN" sz="2400">
                <a:solidFill>
                  <a:srgbClr val="3333FF"/>
                </a:solidFill>
              </a:rPr>
              <a:t>OSPF</a:t>
            </a:r>
          </a:p>
          <a:p>
            <a:pPr marL="660400" lvl="1" indent="-254000" defTabSz="8128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S*	 0.0.0.0/0 [1/0] via 10.4.4.5  </a:t>
            </a:r>
            <a:r>
              <a:rPr lang="zh-CN" altLang="en-US" sz="2400">
                <a:solidFill>
                  <a:srgbClr val="3333FF"/>
                </a:solidFill>
              </a:rPr>
              <a:t>－默认路由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32DAFAC-4494-4390-AC7A-B1760EDE60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91892D-2110-4315-9AE0-932A303DF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44450"/>
            <a:ext cx="8405813" cy="1127125"/>
          </a:xfrm>
        </p:spPr>
        <p:txBody>
          <a:bodyPr/>
          <a:lstStyle/>
          <a:p>
            <a:pPr eaLnBrk="1" hangingPunct="1"/>
            <a:r>
              <a:rPr lang="zh-CN" altLang="en-US"/>
              <a:t>路由的信息</a:t>
            </a:r>
          </a:p>
        </p:txBody>
      </p:sp>
      <p:sp>
        <p:nvSpPr>
          <p:cNvPr id="873475" name="Text Box 3">
            <a:extLst>
              <a:ext uri="{FF2B5EF4-FFF2-40B4-BE49-F238E27FC236}">
                <a16:creationId xmlns:a16="http://schemas.microsoft.com/office/drawing/2014/main" id="{7D0931D1-B625-4392-BCDB-833F764E8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8126412" cy="7207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1429" tIns="45715" rIns="91429" bIns="45715" anchor="ctr"/>
          <a:lstStyle/>
          <a:p>
            <a:pPr eaLnBrk="0" hangingPunct="0">
              <a:defRPr/>
            </a:pPr>
            <a:r>
              <a:rPr lang="en-US" altLang="zh-CN" sz="2000" u="none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O   172.16.4.0	[110/20]  via 172.16.7.9,  00:00:23,  Serial0 </a:t>
            </a:r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F35D0002-C7C5-4FBE-8BC2-100F326F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40050"/>
            <a:ext cx="7543800" cy="26479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29" tIns="45715" rIns="91429" bIns="45715" anchor="ctr">
            <a:spAutoFit/>
          </a:bodyPr>
          <a:lstStyle/>
          <a:p>
            <a:pPr eaLnBrk="0" hangingPunct="0">
              <a:defRPr/>
            </a:pP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O			--  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路由信息的来源 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(OSPF)</a:t>
            </a:r>
          </a:p>
          <a:p>
            <a:pPr eaLnBrk="0" hangingPunct="0">
              <a:defRPr/>
            </a:pP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172.16.4.0		--  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目标网络（或子网）</a:t>
            </a:r>
          </a:p>
          <a:p>
            <a:pPr eaLnBrk="0" hangingPunct="0">
              <a:defRPr/>
            </a:pP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[110			--  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管理距离 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路由的可信度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  <a:p>
            <a:pPr eaLnBrk="0" hangingPunct="0">
              <a:defRPr/>
            </a:pP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/20]			--  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量度值 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路由的可到达性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  <a:p>
            <a:pPr eaLnBrk="0" hangingPunct="0">
              <a:defRPr/>
            </a:pP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via 172.16.7.9	--  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下一跳地址 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下个路由器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  <a:p>
            <a:pPr eaLnBrk="0" hangingPunct="0">
              <a:defRPr/>
            </a:pP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00:00:23	  	--  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路由的存活的时间 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时分秒</a:t>
            </a: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  <a:p>
            <a:pPr eaLnBrk="0" hangingPunct="0">
              <a:defRPr/>
            </a:pPr>
            <a:r>
              <a:rPr lang="en-US" altLang="zh-CN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Serial0		--  </a:t>
            </a:r>
            <a:r>
              <a:rPr lang="zh-CN" altLang="en-US" sz="24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出站接口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4F5C3-67B2-444A-AC27-FD9A08BA42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196A478-E6E1-40D1-9F79-BCA3BF50A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如何生成路由表呢？三种方法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6BFC9AD-4E97-42B0-854B-B87595098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</a:rPr>
              <a:t>直连路由    </a:t>
            </a:r>
            <a:r>
              <a:rPr lang="zh-CN" altLang="en-US">
                <a:solidFill>
                  <a:srgbClr val="3333FF"/>
                </a:solidFill>
                <a:latin typeface="黑体" panose="02010609060101010101" pitchFamily="49" charset="-122"/>
              </a:rPr>
              <a:t>（与路由器接口相连的网段）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</a:rPr>
              <a:t>静态路由     </a:t>
            </a:r>
            <a:r>
              <a:rPr lang="zh-CN" altLang="en-US">
                <a:solidFill>
                  <a:srgbClr val="3333FF"/>
                </a:solidFill>
                <a:latin typeface="黑体" panose="02010609060101010101" pitchFamily="49" charset="-122"/>
              </a:rPr>
              <a:t>（手工添加路由信息）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</a:rPr>
              <a:t>动态路由     </a:t>
            </a:r>
            <a:r>
              <a:rPr lang="zh-CN" altLang="en-US">
                <a:solidFill>
                  <a:srgbClr val="3333FF"/>
                </a:solidFill>
                <a:latin typeface="黑体" panose="02010609060101010101" pitchFamily="49" charset="-122"/>
              </a:rPr>
              <a:t>（由动态路由协议自动学习到）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172EB437-3171-420F-BCD1-EA926FDF64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4BBDC-0895-4A5C-94A3-7A518839EB6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DFAADD5-D06D-48BB-A180-AA8D2F8D4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直连路由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AFD942B-816F-41A6-B43D-270FBF4E1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3613150"/>
            <a:ext cx="7272338" cy="25527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</a:rPr>
              <a:t>    </a:t>
            </a:r>
            <a:r>
              <a:rPr lang="zh-CN" altLang="en-US">
                <a:solidFill>
                  <a:srgbClr val="800000"/>
                </a:solidFill>
                <a:latin typeface="黑体" panose="02010609060101010101" pitchFamily="49" charset="-122"/>
              </a:rPr>
              <a:t>目标网段            出口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</a:rPr>
              <a:t>C   192.164.1.0     Fastethernet 0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</a:rPr>
              <a:t>C   192.164.2.0     Fastethernet 1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</a:rPr>
              <a:t>C   192.164.3.0     Fastethernet 2</a:t>
            </a: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99AE00AB-63FA-4770-9234-0D2DEE804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2975" y="1193800"/>
            <a:ext cx="1403350" cy="8667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96479765-029A-414F-B2C3-EBFAABA4D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8" y="2573338"/>
            <a:ext cx="925512" cy="10001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1B17DAAD-1E1D-466B-8D9C-E983D5171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3225" y="2241550"/>
            <a:ext cx="2198688" cy="250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EC9B2295-3531-4DE6-953F-B67CFE6D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39925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u="none"/>
              <a:t>192.164.1.1</a:t>
            </a:r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E6474DF1-150E-41BF-ACE4-E3F456AB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052513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u="none"/>
              <a:t>192.164.2.1</a:t>
            </a:r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12298" name="Text Box 9">
            <a:extLst>
              <a:ext uri="{FF2B5EF4-FFF2-40B4-BE49-F238E27FC236}">
                <a16:creationId xmlns:a16="http://schemas.microsoft.com/office/drawing/2014/main" id="{E5058AE7-326F-47C4-8912-A396A6D9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2552700"/>
            <a:ext cx="1935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u="none"/>
              <a:t>192.164.3.1</a:t>
            </a:r>
            <a:endParaRPr lang="en-US" altLang="zh-CN" b="0" u="none">
              <a:latin typeface="Arial" panose="020B0604020202020204" pitchFamily="34" charset="0"/>
            </a:endParaRPr>
          </a:p>
        </p:txBody>
      </p:sp>
      <p:pic>
        <p:nvPicPr>
          <p:cNvPr id="12299" name="Picture 10" descr="Router">
            <a:extLst>
              <a:ext uri="{FF2B5EF4-FFF2-40B4-BE49-F238E27FC236}">
                <a16:creationId xmlns:a16="http://schemas.microsoft.com/office/drawing/2014/main" id="{35398B96-0F02-4350-AC44-5DB8F514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1771650"/>
            <a:ext cx="15319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Text Box 11">
            <a:extLst>
              <a:ext uri="{FF2B5EF4-FFF2-40B4-BE49-F238E27FC236}">
                <a16:creationId xmlns:a16="http://schemas.microsoft.com/office/drawing/2014/main" id="{FFE0F5B7-05C9-47B9-A476-55735927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3495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u="none"/>
              <a:t>F0</a:t>
            </a:r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12301" name="Text Box 12">
            <a:extLst>
              <a:ext uri="{FF2B5EF4-FFF2-40B4-BE49-F238E27FC236}">
                <a16:creationId xmlns:a16="http://schemas.microsoft.com/office/drawing/2014/main" id="{C7FC72BA-84C7-40E0-83EE-21925A1B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3495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u="none"/>
              <a:t>F2</a:t>
            </a:r>
            <a:endParaRPr lang="en-US" altLang="zh-CN" b="0" u="none">
              <a:latin typeface="Arial" panose="020B0604020202020204" pitchFamily="34" charset="0"/>
            </a:endParaRPr>
          </a:p>
        </p:txBody>
      </p:sp>
      <p:sp>
        <p:nvSpPr>
          <p:cNvPr id="12302" name="Text Box 13">
            <a:extLst>
              <a:ext uri="{FF2B5EF4-FFF2-40B4-BE49-F238E27FC236}">
                <a16:creationId xmlns:a16="http://schemas.microsoft.com/office/drawing/2014/main" id="{D6A81741-0129-4851-BE83-0830BE7C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12875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u="none"/>
              <a:t>F1</a:t>
            </a:r>
            <a:endParaRPr lang="en-US" altLang="zh-CN" b="0" u="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92000"/>
              </a:schemeClr>
            </a:gs>
            <a:gs pos="100000">
              <a:schemeClr val="hlink">
                <a:alpha val="60999"/>
              </a:scheme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92000"/>
              </a:schemeClr>
            </a:gs>
            <a:gs pos="100000">
              <a:schemeClr val="hlink">
                <a:alpha val="60999"/>
              </a:scheme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TSINGHUASIMPLE</Template>
  <TotalTime>10236</TotalTime>
  <Words>1139</Words>
  <Application>Microsoft Office PowerPoint</Application>
  <PresentationFormat>全屏显示(4:3)</PresentationFormat>
  <Paragraphs>203</Paragraphs>
  <Slides>19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Tahoma</vt:lpstr>
      <vt:lpstr>宋体</vt:lpstr>
      <vt:lpstr>Arial</vt:lpstr>
      <vt:lpstr>Wingdings</vt:lpstr>
      <vt:lpstr>Times New Roman</vt:lpstr>
      <vt:lpstr>华文细黑</vt:lpstr>
      <vt:lpstr>微软雅黑</vt:lpstr>
      <vt:lpstr>Helvetica</vt:lpstr>
      <vt:lpstr>黑体</vt:lpstr>
      <vt:lpstr>华文琥珀</vt:lpstr>
      <vt:lpstr>Courier</vt:lpstr>
      <vt:lpstr>Arial Narrow</vt:lpstr>
      <vt:lpstr>Courier New</vt:lpstr>
      <vt:lpstr>1_Blends</vt:lpstr>
      <vt:lpstr>Adobe Photoshop Image</vt:lpstr>
      <vt:lpstr>Microsoft Office Visio 绘图</vt:lpstr>
      <vt:lpstr>PowerPoint 演示文稿</vt:lpstr>
      <vt:lpstr>PowerPoint 演示文稿</vt:lpstr>
      <vt:lpstr>配置路由器的网络接口</vt:lpstr>
      <vt:lpstr>LAN接口配置 </vt:lpstr>
      <vt:lpstr>路由信息</vt:lpstr>
      <vt:lpstr>路由表</vt:lpstr>
      <vt:lpstr>路由的信息</vt:lpstr>
      <vt:lpstr>如何生成路由表呢？三种方法</vt:lpstr>
      <vt:lpstr>直连路由</vt:lpstr>
      <vt:lpstr>静态路由 </vt:lpstr>
      <vt:lpstr>静态路由 </vt:lpstr>
      <vt:lpstr>静态路由 </vt:lpstr>
      <vt:lpstr>静态路由 </vt:lpstr>
      <vt:lpstr>缺省路由 </vt:lpstr>
      <vt:lpstr>缺省路由 </vt:lpstr>
      <vt:lpstr>动态路由协议</vt:lpstr>
      <vt:lpstr>Cisco路由器配置动态路由协议步骤</vt:lpstr>
      <vt:lpstr>配置RIP协议 </vt:lpstr>
      <vt:lpstr>OSPF协议</vt:lpstr>
    </vt:vector>
  </TitlesOfParts>
  <Company>Tsinghua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局域网组建管理与维护</dc:title>
  <dc:creator>杨威</dc:creator>
  <cp:lastModifiedBy>谭 九鼎</cp:lastModifiedBy>
  <cp:revision>215</cp:revision>
  <dcterms:created xsi:type="dcterms:W3CDTF">2004-12-01T03:35:31Z</dcterms:created>
  <dcterms:modified xsi:type="dcterms:W3CDTF">2019-04-03T02:40:35Z</dcterms:modified>
</cp:coreProperties>
</file>