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6" r:id="rId3"/>
    <p:sldId id="317" r:id="rId4"/>
    <p:sldId id="262" r:id="rId5"/>
    <p:sldId id="319" r:id="rId6"/>
    <p:sldId id="320" r:id="rId7"/>
    <p:sldId id="322" r:id="rId8"/>
    <p:sldId id="324" r:id="rId9"/>
  </p:sldIdLst>
  <p:sldSz cx="9144000" cy="6858000" type="screen4x3"/>
  <p:notesSz cx="698500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华文楷体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34DB"/>
    <a:srgbClr val="280049"/>
    <a:srgbClr val="500093"/>
    <a:srgbClr val="FAFD00"/>
    <a:srgbClr val="FC0128"/>
    <a:srgbClr val="000000"/>
    <a:srgbClr val="EAEC5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4" autoAdjust="0"/>
    <p:restoredTop sz="94660" autoAdjust="0"/>
  </p:normalViewPr>
  <p:slideViewPr>
    <p:cSldViewPr>
      <p:cViewPr varScale="1">
        <p:scale>
          <a:sx n="86" d="100"/>
          <a:sy n="86" d="100"/>
        </p:scale>
        <p:origin x="922" y="62"/>
      </p:cViewPr>
      <p:guideLst>
        <p:guide orient="horz" pos="42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15C7835-49C2-4522-AA51-0ADDEF57E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0" compatLnSpc="1"/>
          <a:lstStyle>
            <a:lvl1pPr defTabSz="930275" eaLnBrk="0" hangingPunct="0">
              <a:buFontTx/>
              <a:buNone/>
              <a:defRPr sz="1000" i="1">
                <a:latin typeface="Helvetic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CB18BF-11B5-442B-B2EA-E768D423E1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0" compatLnSpc="1"/>
          <a:lstStyle>
            <a:lvl1pPr algn="r" defTabSz="930275" eaLnBrk="0" hangingPunct="0">
              <a:buFontTx/>
              <a:buNone/>
              <a:defRPr sz="1000" i="1">
                <a:latin typeface="Helvetic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ECE358-D3EF-4ABD-8604-7D0E5E962B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0" compatLnSpc="1"/>
          <a:lstStyle>
            <a:lvl1pPr defTabSz="930275" eaLnBrk="0" hangingPunct="0">
              <a:buFontTx/>
              <a:buNone/>
              <a:defRPr sz="1000" i="1">
                <a:latin typeface="Helvetica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B543E0A-D641-4B29-91B9-24F0C88D37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0" compatLnSpc="1"/>
          <a:lstStyle>
            <a:lvl1pPr algn="r" defTabSz="930275">
              <a:defRPr sz="1000" i="1" noProof="1" dirty="0">
                <a:latin typeface="Helvetica" pitchFamily="34" charset="0"/>
                <a:ea typeface="宋体" panose="02010600030101010101" pitchFamily="2" charset="-122"/>
              </a:defRPr>
            </a:lvl1pPr>
          </a:lstStyle>
          <a:p>
            <a:fld id="{CAACEA40-AF83-48FD-A323-871D7ED3489E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742583A-AA97-43F3-ABF0-1AB28815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011238"/>
            <a:ext cx="4797425" cy="319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0FB50FA-6726-4BE2-B2E8-2C56C684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5073650"/>
            <a:ext cx="4797425" cy="319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9DE426CC-7545-48A4-B63E-1C299464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8666163"/>
            <a:ext cx="1720850" cy="23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3594" tIns="46798" rIns="93594" bIns="46798">
            <a:spAutoFit/>
          </a:bodyPr>
          <a:lstStyle/>
          <a:p>
            <a:pPr algn="ctr" defTabSz="930275" eaLnBrk="0" hangingPunct="0">
              <a:buFontTx/>
              <a:buNone/>
              <a:defRPr/>
            </a:pPr>
            <a:r>
              <a:rPr lang="en-US" altLang="zh-CN" sz="900" b="1">
                <a:latin typeface="Helvetica" pitchFamily="34" charset="0"/>
                <a:ea typeface="宋体" panose="02010600030101010101" pitchFamily="2" charset="-122"/>
                <a:sym typeface="+mn-ea"/>
              </a:rPr>
              <a:t>Cisco Systems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A13F27-885B-4C1D-8957-331D70D6A27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204913" y="296863"/>
            <a:ext cx="4572000" cy="3609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76384DE-1674-4A02-A69C-9930C94B40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087813"/>
            <a:ext cx="5121275" cy="4652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594" tIns="46798" rIns="93594" bIns="4679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E0142044-B214-4DBA-A001-B700A43E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8982075"/>
            <a:ext cx="616585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22" tIns="50024" rIns="96822" bIns="50024">
            <a:spAutoFit/>
          </a:bodyPr>
          <a:lstStyle>
            <a:lvl1pPr defTabSz="1096963" eaLnBrk="0" hangingPunct="0"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defTabSz="1096963" eaLnBrk="0" hangingPunct="0"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defTabSz="1096963" eaLnBrk="0" hangingPunct="0"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defTabSz="1096963" eaLnBrk="0" hangingPunct="0"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defTabSz="1096963" eaLnBrk="0" hangingPunct="0"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defTabSz="1096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defTabSz="1096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defTabSz="1096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defTabSz="109696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66675" algn="l"/>
                <a:tab pos="2905125" algn="l"/>
                <a:tab pos="58674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>
                <a:latin typeface="Helvetica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800">
                <a:latin typeface="Helvetica" panose="020B0604020202020204" pitchFamily="34" charset="0"/>
                <a:ea typeface="宋体" panose="02010600030101010101" pitchFamily="2" charset="-122"/>
              </a:rPr>
              <a:t>BCRAN-Network Address Translation</a:t>
            </a:r>
            <a:r>
              <a:rPr lang="en-US" altLang="zh-CN" sz="800" b="1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800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800">
                <a:latin typeface="Helvetica" panose="020B0604020202020204" pitchFamily="34" charset="0"/>
                <a:ea typeface="宋体" panose="02010600030101010101" pitchFamily="2" charset="-122"/>
              </a:rPr>
              <a:t>Copyright © 1999, Cisco Systems, Inc.	14-</a:t>
            </a:r>
            <a:fld id="{73CD7D14-DD90-40E0-A1AF-9037CBDDE039}" type="slidenum">
              <a:rPr lang="en-US" altLang="zh-CN" sz="800">
                <a:latin typeface="Helvetica" panose="020B0604020202020204" pitchFamily="34" charset="0"/>
                <a:ea typeface="宋体" panose="02010600030101010101" pitchFamily="2" charset="-122"/>
              </a:rPr>
              <a:pPr/>
              <a:t>‹#›</a:t>
            </a:fld>
            <a:endParaRPr lang="en-US" altLang="zh-CN" sz="8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0559235C-DE17-4212-88B1-ADC353EA1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" y="8982075"/>
            <a:ext cx="587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buFontTx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2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222250" indent="-107950" algn="l" rtl="0" eaLnBrk="0" fontAlgn="base" hangingPunct="0">
      <a:spcBef>
        <a:spcPct val="2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514350" indent="-60325" algn="l" rtl="0" eaLnBrk="0" fontAlgn="base" hangingPunct="0">
      <a:spcBef>
        <a:spcPct val="20000"/>
      </a:spcBef>
      <a:spcAft>
        <a:spcPct val="0"/>
      </a:spcAft>
      <a:buSzPct val="100000"/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71550" indent="-69850" algn="l" rtl="0" eaLnBrk="0" fontAlgn="base" hangingPunct="0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447800" indent="-76200" algn="l" rtl="0" eaLnBrk="0" fontAlgn="base" hangingPunct="0">
      <a:spcBef>
        <a:spcPct val="20000"/>
      </a:spcBef>
      <a:spcAft>
        <a:spcPct val="0"/>
      </a:spcAft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9">
            <a:extLst>
              <a:ext uri="{FF2B5EF4-FFF2-40B4-BE49-F238E27FC236}">
                <a16:creationId xmlns:a16="http://schemas.microsoft.com/office/drawing/2014/main" id="{F610E4E0-4FE1-4A7C-83F8-694C7DB3060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xfrm>
            <a:off x="1084263" y="296863"/>
            <a:ext cx="4813300" cy="3609975"/>
          </a:xfrm>
          <a:ln/>
        </p:spPr>
      </p:sp>
      <p:sp>
        <p:nvSpPr>
          <p:cNvPr id="6146" name="Rectangle 10">
            <a:extLst>
              <a:ext uri="{FF2B5EF4-FFF2-40B4-BE49-F238E27FC236}">
                <a16:creationId xmlns:a16="http://schemas.microsoft.com/office/drawing/2014/main" id="{6AAEACF0-8EB0-47B0-BE86-12022AA728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4087813"/>
            <a:ext cx="5165725" cy="4827587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b="1"/>
              <a:t>Purpose:</a:t>
            </a:r>
            <a:r>
              <a:rPr lang="en-US" altLang="zh-CN"/>
              <a:t> This chapter provides an overview of Network Address Translation (NAT) and Port Address Translation (PAT). It then discusses how to enable it on a Cisco router. </a:t>
            </a:r>
          </a:p>
          <a:p>
            <a:r>
              <a:rPr lang="en-US" altLang="zh-CN" b="1"/>
              <a:t>Timing:</a:t>
            </a:r>
            <a:r>
              <a:rPr lang="en-US" altLang="zh-CN"/>
              <a:t> This chapter takes approximately 2 hours to present. </a:t>
            </a:r>
          </a:p>
          <a:p>
            <a:r>
              <a:rPr lang="en-US" altLang="zh-CN" b="1"/>
              <a:t>Note:</a:t>
            </a:r>
            <a:r>
              <a:rPr lang="en-US" altLang="zh-CN"/>
              <a:t> This section has a laboratory exercise that allows students to enable NAT on a Cisco router. </a:t>
            </a:r>
          </a:p>
          <a:p>
            <a:r>
              <a:rPr lang="en-US" altLang="zh-CN" b="1"/>
              <a:t>Contents:</a:t>
            </a:r>
            <a:endParaRPr lang="en-US" altLang="zh-CN"/>
          </a:p>
          <a:p>
            <a:pPr lvl="1"/>
            <a:r>
              <a:rPr lang="en-US" altLang="zh-CN"/>
              <a:t>Objectives—This section explains what the student will be able to do at the end of this chapter.</a:t>
            </a:r>
          </a:p>
          <a:p>
            <a:pPr lvl="1"/>
            <a:r>
              <a:rPr lang="en-US" altLang="zh-CN"/>
              <a:t>NAT Overview—This section introduces students to NAT.</a:t>
            </a:r>
          </a:p>
          <a:p>
            <a:pPr lvl="1"/>
            <a:r>
              <a:rPr lang="en-US" altLang="zh-CN"/>
              <a:t>NAT Operation—This section describes how NAT works.</a:t>
            </a:r>
          </a:p>
          <a:p>
            <a:pPr lvl="1"/>
            <a:r>
              <a:rPr lang="en-US" altLang="zh-CN"/>
              <a:t>Configuring NAT—This section describes how to configure NAT on a Cisco IOS™ router.</a:t>
            </a:r>
          </a:p>
          <a:p>
            <a:pPr lvl="1"/>
            <a:r>
              <a:rPr lang="en-US" altLang="zh-CN"/>
              <a:t>Verifying and Troubleshooting NAT—This section describes how to verify NAT configuration.</a:t>
            </a:r>
          </a:p>
          <a:p>
            <a:pPr lvl="1"/>
            <a:r>
              <a:rPr lang="en-US" altLang="zh-CN"/>
              <a:t>Configuring and Troubleshooting PAT on the 700 Router—This section describes how to enable PAT on a 700 series Cisco router.</a:t>
            </a:r>
          </a:p>
          <a:p>
            <a:pPr lvl="1"/>
            <a:r>
              <a:rPr lang="en-US" altLang="zh-CN"/>
              <a:t>Laboratory Exercise—Students will configure NAT.</a:t>
            </a:r>
          </a:p>
          <a:p>
            <a:pPr lvl="1"/>
            <a:r>
              <a:rPr lang="en-US" altLang="zh-CN"/>
              <a:t>Summary—This section summarizes what was taught in the chapter.</a:t>
            </a:r>
          </a:p>
          <a:p>
            <a:pPr lvl="1"/>
            <a:r>
              <a:rPr lang="en-US" altLang="zh-CN"/>
              <a:t>Review Questions—This section offers open-ended review questions. They should foster discussion after presenting the chapter.</a:t>
            </a:r>
          </a:p>
          <a:p>
            <a:r>
              <a:rPr lang="en-US" altLang="zh-CN" b="1"/>
              <a:t>Transition:</a:t>
            </a:r>
            <a:r>
              <a:rPr lang="en-US" altLang="zh-CN"/>
              <a:t> Following are the performance objectives that describe what students will be able to do at the end of the chapter.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8F61CDB8-24C1-4352-B42B-7CFBD8E73C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tabLst>
                <a:tab pos="1371600" algn="l"/>
              </a:tabLst>
            </a:pPr>
            <a:r>
              <a:rPr lang="en-US" altLang="zh-CN" b="1"/>
              <a:t>Purpose:</a:t>
            </a:r>
            <a:r>
              <a:rPr lang="en-US" altLang="zh-CN"/>
              <a:t> This figure is a transition into the NAT overview section. It also</a:t>
            </a:r>
            <a:r>
              <a:rPr lang="en-US" altLang="zh-CN" b="1"/>
              <a:t> </a:t>
            </a:r>
            <a:r>
              <a:rPr lang="en-US" altLang="zh-CN"/>
              <a:t>highlights some important NAT terms.</a:t>
            </a:r>
          </a:p>
          <a:p>
            <a:pPr>
              <a:tabLst>
                <a:tab pos="1371600" algn="l"/>
              </a:tabLst>
            </a:pPr>
            <a:r>
              <a:rPr lang="en-US" altLang="zh-CN" b="1"/>
              <a:t>Emphasize:</a:t>
            </a:r>
            <a:r>
              <a:rPr lang="en-US" altLang="zh-CN"/>
              <a:t> Highlight the different sending addresses on the packet before it enters the router and after it leaves the router. Compare those addresses to those  listed on the NAT table.</a:t>
            </a:r>
          </a:p>
          <a:p>
            <a:pPr>
              <a:tabLst>
                <a:tab pos="1371600" algn="l"/>
              </a:tabLst>
            </a:pPr>
            <a:r>
              <a:rPr lang="en-US" altLang="zh-CN"/>
              <a:t>Describe each term as it relates to the figure.</a:t>
            </a:r>
          </a:p>
          <a:p>
            <a:pPr>
              <a:tabLst>
                <a:tab pos="1371600" algn="l"/>
              </a:tabLst>
            </a:pPr>
            <a:r>
              <a:rPr lang="en-US" altLang="zh-CN" b="1"/>
              <a:t>Note:</a:t>
            </a:r>
            <a:r>
              <a:rPr lang="en-US" altLang="zh-CN"/>
              <a:t> The letters on the figure correspond to the descriptions in the text. Descriptions for outside local IP address and extended translation entry are not represented graphically.</a:t>
            </a:r>
          </a:p>
          <a:p>
            <a:pPr>
              <a:tabLst>
                <a:tab pos="1371600" algn="l"/>
              </a:tabLst>
            </a:pPr>
            <a:r>
              <a:rPr lang="en-US" altLang="zh-CN"/>
              <a:t>Easy IP is a related feature to NAT available on Cisco routers. Configuring Easy IP is not taught in this course. The Easy IP (Phase 1) feature combines NAT and Point-to-point (PPP)/Internet Protocol Control Protocol (IPCP). This feature enables a Cisco router to automatically negotiate its own registered WAN interface IP address from a central server and enable all remote hosts to access the global Internet using this single registered IP address. Because Easy IP (Phase 1) uses existing port-level multiplexed NAT functionality within the Cisco IOS software, IP addresses on the remote LAN are invisible to the Internet.</a:t>
            </a:r>
          </a:p>
          <a:p>
            <a:pPr>
              <a:tabLst>
                <a:tab pos="1371600" algn="l"/>
              </a:tabLst>
            </a:pPr>
            <a:r>
              <a:rPr lang="en-US" altLang="zh-CN" b="1"/>
              <a:t>Reference:</a:t>
            </a:r>
            <a:r>
              <a:rPr lang="en-US" altLang="zh-CN"/>
              <a:t> For a complete description of the Easy IP configuration commands, refer to the “Easy IP Commands” chapter in the </a:t>
            </a:r>
            <a:r>
              <a:rPr lang="en-US" altLang="zh-CN" i="1"/>
              <a:t>Dial Solutions Command Reference</a:t>
            </a:r>
            <a:r>
              <a:rPr lang="en-US" altLang="zh-CN"/>
              <a:t>.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8CF92BDC-9072-4AF9-A86B-E63AFAB8410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xfrm>
            <a:off x="1084263" y="296863"/>
            <a:ext cx="4813300" cy="3609975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A52C1982-B932-4894-8802-C5D00D488B4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xfrm>
            <a:off x="1084263" y="296863"/>
            <a:ext cx="4813300" cy="3609975"/>
          </a:xfrm>
          <a:ln/>
        </p:spPr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F27FA06B-719A-4337-A3EB-723F3C67B0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b="1"/>
              <a:t>Purpose:</a:t>
            </a:r>
            <a:r>
              <a:rPr lang="en-US" altLang="zh-CN"/>
              <a:t> This figure displays the dynamic NAT configuration output.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C832C1-9BDA-43A6-8B42-D7670596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6763" y="2657475"/>
            <a:ext cx="7799387" cy="1114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875" y="4251325"/>
            <a:ext cx="8340725" cy="1798638"/>
          </a:xfrm>
          <a:effectLst>
            <a:outerShdw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hlink"/>
                </a:solidFill>
              </a:defRPr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091000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87905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0"/>
            <a:ext cx="2055812" cy="53562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6625" cy="53562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500016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43682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29669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1784350"/>
            <a:ext cx="4035425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84350"/>
            <a:ext cx="4037012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1471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614660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57194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65475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229575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7798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70F826-E2BF-4FCE-869B-8E682FBFDC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6763" y="0"/>
            <a:ext cx="7623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C85975-AB3B-4201-971C-80E5E5D8E1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5613" y="1784350"/>
            <a:ext cx="822483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A41135-2927-465C-A98A-790BD999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6604000"/>
            <a:ext cx="298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defTabSz="81438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defTabSz="81438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defTabSz="81438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defTabSz="814388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fld id="{4E9373D0-B533-4F96-A02F-B38D35AE3046}" type="slidenum">
              <a:rPr lang="zh-CN" altLang="en-US" sz="90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endParaRPr lang="zh-CN" altLang="en-US" sz="900">
              <a:solidFill>
                <a:srgbClr val="808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9" name="Picture 5" descr="Option_W_4">
            <a:extLst>
              <a:ext uri="{FF2B5EF4-FFF2-40B4-BE49-F238E27FC236}">
                <a16:creationId xmlns:a16="http://schemas.microsoft.com/office/drawing/2014/main" id="{2D6CA503-DB2D-45B1-8F93-B3EA0D6C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b="81111"/>
          <a:stretch>
            <a:fillRect/>
          </a:stretch>
        </p:blipFill>
        <p:spPr bwMode="auto">
          <a:xfrm>
            <a:off x="0" y="105251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6">
            <a:extLst>
              <a:ext uri="{FF2B5EF4-FFF2-40B4-BE49-F238E27FC236}">
                <a16:creationId xmlns:a16="http://schemas.microsoft.com/office/drawing/2014/main" id="{B807B0AD-CB27-4EB2-A6E6-34D94EAE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6638925"/>
            <a:ext cx="1339850" cy="219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070" eaLnBrk="0" hangingPunct="0">
              <a:buFontTx/>
              <a:buNone/>
              <a:defRPr/>
            </a:pPr>
            <a:r>
              <a:rPr lang="en-US" altLang="zh-CN" sz="90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Cisxo Education Solution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ransition>
    <p:wipe dir="r"/>
  </p:transition>
  <p:txStyles>
    <p:titleStyle>
      <a:lvl1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algn="ctr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457200" algn="ctr" defTabSz="8140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6pPr>
      <a:lvl7pPr marL="914400" algn="ctr" defTabSz="8140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7pPr>
      <a:lvl8pPr marL="1371600" algn="ctr" defTabSz="8140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8pPr>
      <a:lvl9pPr marL="1828800" algn="ctr" defTabSz="81407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9pPr>
    </p:titleStyle>
    <p:bodyStyle>
      <a:lvl1pPr marL="288925" indent="-288925" algn="l" defTabSz="814388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35C5FF"/>
        </a:buClr>
        <a:buSzPct val="100000"/>
        <a:buFont typeface="Arial" panose="020B0604020202020204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36538" algn="l" defTabSz="814388" rtl="0" eaLnBrk="0" fontAlgn="base" hangingPunct="0">
        <a:lnSpc>
          <a:spcPct val="90000"/>
        </a:lnSpc>
        <a:spcBef>
          <a:spcPct val="15000"/>
        </a:spcBef>
        <a:spcAft>
          <a:spcPct val="15000"/>
        </a:spcAft>
        <a:buClr>
          <a:schemeClr val="accent2"/>
        </a:buClr>
        <a:buChar char="-"/>
        <a:defRPr sz="2600">
          <a:solidFill>
            <a:schemeClr val="tx1"/>
          </a:solidFill>
          <a:latin typeface="+mn-lt"/>
          <a:ea typeface="+mn-ea"/>
        </a:defRPr>
      </a:lvl2pPr>
      <a:lvl3pPr marL="1138238" indent="-222250" algn="l" defTabSz="814388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-"/>
        <a:defRPr sz="2400" b="1">
          <a:solidFill>
            <a:srgbClr val="777777"/>
          </a:solidFill>
          <a:latin typeface="+mn-lt"/>
          <a:ea typeface="+mn-ea"/>
        </a:defRPr>
      </a:lvl3pPr>
      <a:lvl4pPr marL="1252538" indent="1190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-"/>
        <a:defRPr sz="3000" b="1">
          <a:solidFill>
            <a:schemeClr val="tx1"/>
          </a:solidFill>
          <a:latin typeface="+mn-lt"/>
          <a:ea typeface="+mn-ea"/>
        </a:defRPr>
      </a:lvl4pPr>
      <a:lvl5pPr marL="1420813" indent="40798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har char="-"/>
        <a:defRPr sz="3000" b="1">
          <a:solidFill>
            <a:schemeClr val="tx1"/>
          </a:solidFill>
          <a:latin typeface="+mn-lt"/>
          <a:ea typeface="+mn-ea"/>
        </a:defRPr>
      </a:lvl5pPr>
      <a:lvl6pPr marL="1878330" algn="l" defTabSz="81407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3000" b="1">
          <a:solidFill>
            <a:schemeClr val="tx1"/>
          </a:solidFill>
          <a:latin typeface="+mn-lt"/>
          <a:ea typeface="+mn-ea"/>
        </a:defRPr>
      </a:lvl6pPr>
      <a:lvl7pPr marL="2335530" algn="l" defTabSz="81407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3000" b="1">
          <a:solidFill>
            <a:schemeClr val="tx1"/>
          </a:solidFill>
          <a:latin typeface="+mn-lt"/>
          <a:ea typeface="+mn-ea"/>
        </a:defRPr>
      </a:lvl7pPr>
      <a:lvl8pPr marL="2792730" algn="l" defTabSz="81407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3000" b="1">
          <a:solidFill>
            <a:schemeClr val="tx1"/>
          </a:solidFill>
          <a:latin typeface="+mn-lt"/>
          <a:ea typeface="+mn-ea"/>
        </a:defRPr>
      </a:lvl8pPr>
      <a:lvl9pPr marL="3249930" algn="l" defTabSz="814070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3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DAC5959-250A-4659-AC2F-004B0A3192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6763" y="3683000"/>
            <a:ext cx="7799387" cy="1114425"/>
          </a:xfrm>
        </p:spPr>
        <p:txBody>
          <a:bodyPr lIns="82550" tIns="41275" rIns="82550" bIns="41275"/>
          <a:lstStyle/>
          <a:p>
            <a:br>
              <a:rPr lang="zh-CN" altLang="en-US" sz="4800">
                <a:ea typeface="黑体" panose="02010609060101010101" pitchFamily="49" charset="-122"/>
              </a:rPr>
            </a:br>
            <a:r>
              <a:rPr lang="zh-CN" altLang="en-US" sz="4800">
                <a:ea typeface="宋体" panose="02010600030101010101" pitchFamily="2" charset="-122"/>
              </a:rPr>
              <a:t>网络地址翻译 </a:t>
            </a:r>
            <a:r>
              <a:rPr lang="en-US" altLang="zh-CN" sz="4800">
                <a:ea typeface="宋体" panose="02010600030101010101" pitchFamily="2" charset="-122"/>
              </a:rPr>
              <a:t>NAT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6977FD5B-B478-45B8-A6E8-AD09EADED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AAF4BEF4-C5B4-4CDD-90D9-F9AA3611F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NAT</a:t>
            </a:r>
            <a:r>
              <a:rPr lang="zh-CN" altLang="en-US">
                <a:ea typeface="宋体" panose="02010600030101010101" pitchFamily="2" charset="-122"/>
              </a:rPr>
              <a:t>（网络地址翻译）能解决不少令人头疼的问题</a:t>
            </a:r>
          </a:p>
          <a:p>
            <a:r>
              <a:rPr lang="zh-CN" altLang="en-US">
                <a:ea typeface="宋体" panose="02010600030101010101" pitchFamily="2" charset="-122"/>
              </a:rPr>
              <a:t>它解决问题的办法是：在内部网络中使用内部地址，通过</a:t>
            </a:r>
            <a:r>
              <a:rPr lang="en-US" altLang="zh-CN">
                <a:ea typeface="宋体" panose="02010600030101010101" pitchFamily="2" charset="-122"/>
              </a:rPr>
              <a:t>NAT</a:t>
            </a:r>
            <a:r>
              <a:rPr lang="zh-CN" altLang="en-US">
                <a:ea typeface="宋体" panose="02010600030101010101" pitchFamily="2" charset="-122"/>
              </a:rPr>
              <a:t>把内部地址翻译成合法的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地址，在</a:t>
            </a:r>
            <a:r>
              <a:rPr lang="en-US" altLang="zh-CN">
                <a:ea typeface="宋体" panose="02010600030101010101" pitchFamily="2" charset="-122"/>
              </a:rPr>
              <a:t>Internet</a:t>
            </a:r>
            <a:r>
              <a:rPr lang="zh-CN" altLang="en-US">
                <a:ea typeface="宋体" panose="02010600030101010101" pitchFamily="2" charset="-122"/>
              </a:rPr>
              <a:t>上使用</a:t>
            </a:r>
          </a:p>
          <a:p>
            <a:r>
              <a:rPr lang="zh-CN" altLang="en-US">
                <a:ea typeface="宋体" panose="02010600030101010101" pitchFamily="2" charset="-122"/>
              </a:rPr>
              <a:t>其具体的做法是把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包内的地址池（内部本地）用合法的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地址段（内部全局）来替换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C7DA6F5-FF8D-4A9D-BDFB-58287AB00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5A49BA8-422B-4988-9251-13D6A4B30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NAT </a:t>
            </a:r>
            <a:r>
              <a:rPr lang="zh-CN" altLang="en-US">
                <a:ea typeface="宋体" panose="02010600030101010101" pitchFamily="2" charset="-122"/>
              </a:rPr>
              <a:t>术语</a:t>
            </a:r>
          </a:p>
          <a:p>
            <a:r>
              <a:rPr lang="en-US" altLang="zh-CN" sz="2900">
                <a:ea typeface="宋体" panose="02010600030101010101" pitchFamily="2" charset="-122"/>
              </a:rPr>
              <a:t>NAT </a:t>
            </a:r>
            <a:r>
              <a:rPr lang="zh-CN" altLang="en-US" sz="2900">
                <a:ea typeface="宋体" panose="02010600030101010101" pitchFamily="2" charset="-122"/>
              </a:rPr>
              <a:t>功能</a:t>
            </a:r>
          </a:p>
          <a:p>
            <a:r>
              <a:rPr lang="en-US" altLang="zh-CN" sz="2900">
                <a:ea typeface="宋体" panose="02010600030101010101" pitchFamily="2" charset="-122"/>
              </a:rPr>
              <a:t>NAT </a:t>
            </a:r>
            <a:r>
              <a:rPr lang="zh-CN" altLang="en-US" sz="2900">
                <a:ea typeface="宋体" panose="02010600030101010101" pitchFamily="2" charset="-122"/>
              </a:rPr>
              <a:t>三种类型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reeform 342">
            <a:extLst>
              <a:ext uri="{FF2B5EF4-FFF2-40B4-BE49-F238E27FC236}">
                <a16:creationId xmlns:a16="http://schemas.microsoft.com/office/drawing/2014/main" id="{5CD06F6E-3BD0-4FD2-8EB3-C9ED6714CD32}"/>
              </a:ext>
            </a:extLst>
          </p:cNvPr>
          <p:cNvSpPr>
            <a:spLocks noChangeArrowheads="1"/>
          </p:cNvSpPr>
          <p:nvPr/>
        </p:nvSpPr>
        <p:spPr bwMode="auto">
          <a:xfrm rot="-2079366">
            <a:off x="6400800" y="2209800"/>
            <a:ext cx="1828800" cy="152400"/>
          </a:xfrm>
          <a:custGeom>
            <a:avLst/>
            <a:gdLst>
              <a:gd name="T0" fmla="*/ 0 w 1152"/>
              <a:gd name="T1" fmla="*/ 0 h 96"/>
              <a:gd name="T2" fmla="*/ 424 w 1152"/>
              <a:gd name="T3" fmla="*/ 0 h 96"/>
              <a:gd name="T4" fmla="*/ 344 w 1152"/>
              <a:gd name="T5" fmla="*/ 96 h 96"/>
              <a:gd name="T6" fmla="*/ 1152 w 1152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96">
                <a:moveTo>
                  <a:pt x="0" y="0"/>
                </a:moveTo>
                <a:lnTo>
                  <a:pt x="424" y="0"/>
                </a:lnTo>
                <a:lnTo>
                  <a:pt x="344" y="96"/>
                </a:lnTo>
                <a:lnTo>
                  <a:pt x="1152" y="9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18" name="Freeform 307">
            <a:extLst>
              <a:ext uri="{FF2B5EF4-FFF2-40B4-BE49-F238E27FC236}">
                <a16:creationId xmlns:a16="http://schemas.microsoft.com/office/drawing/2014/main" id="{810293C9-7E07-4543-A21E-33F3F197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828800" cy="152400"/>
          </a:xfrm>
          <a:custGeom>
            <a:avLst/>
            <a:gdLst>
              <a:gd name="T0" fmla="*/ 0 w 1152"/>
              <a:gd name="T1" fmla="*/ 0 h 96"/>
              <a:gd name="T2" fmla="*/ 424 w 1152"/>
              <a:gd name="T3" fmla="*/ 0 h 96"/>
              <a:gd name="T4" fmla="*/ 344 w 1152"/>
              <a:gd name="T5" fmla="*/ 96 h 96"/>
              <a:gd name="T6" fmla="*/ 1152 w 1152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96">
                <a:moveTo>
                  <a:pt x="0" y="0"/>
                </a:moveTo>
                <a:lnTo>
                  <a:pt x="424" y="0"/>
                </a:lnTo>
                <a:lnTo>
                  <a:pt x="344" y="96"/>
                </a:lnTo>
                <a:lnTo>
                  <a:pt x="1152" y="9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Line 336">
            <a:extLst>
              <a:ext uri="{FF2B5EF4-FFF2-40B4-BE49-F238E27FC236}">
                <a16:creationId xmlns:a16="http://schemas.microsoft.com/office/drawing/2014/main" id="{EB2E678C-8C75-4D55-A2D6-E1A32AA64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337">
            <a:extLst>
              <a:ext uri="{FF2B5EF4-FFF2-40B4-BE49-F238E27FC236}">
                <a16:creationId xmlns:a16="http://schemas.microsoft.com/office/drawing/2014/main" id="{836C2849-6755-4C91-A70B-4EE71F974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339">
            <a:extLst>
              <a:ext uri="{FF2B5EF4-FFF2-40B4-BE49-F238E27FC236}">
                <a16:creationId xmlns:a16="http://schemas.microsoft.com/office/drawing/2014/main" id="{987718E1-4509-4F61-BC8D-35052C76D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2590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340">
            <a:extLst>
              <a:ext uri="{FF2B5EF4-FFF2-40B4-BE49-F238E27FC236}">
                <a16:creationId xmlns:a16="http://schemas.microsoft.com/office/drawing/2014/main" id="{85EC51DF-B756-49F1-AED2-3C960C9A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Rectangle 335">
            <a:extLst>
              <a:ext uri="{FF2B5EF4-FFF2-40B4-BE49-F238E27FC236}">
                <a16:creationId xmlns:a16="http://schemas.microsoft.com/office/drawing/2014/main" id="{6D273658-9518-4509-A4FA-6C540FA9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22860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4" name="Rectangle 3">
            <a:extLst>
              <a:ext uri="{FF2B5EF4-FFF2-40B4-BE49-F238E27FC236}">
                <a16:creationId xmlns:a16="http://schemas.microsoft.com/office/drawing/2014/main" id="{44D25087-9E25-478E-8662-A9642833F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82550" tIns="41275" rIns="82550" bIns="41275"/>
          <a:lstStyle/>
          <a:p>
            <a:r>
              <a:rPr lang="en-US" altLang="zh-CN">
                <a:ea typeface="宋体" panose="02010600030101010101" pitchFamily="2" charset="-122"/>
              </a:rPr>
              <a:t>NAT </a:t>
            </a:r>
            <a:r>
              <a:rPr lang="zh-CN" altLang="en-US">
                <a:ea typeface="宋体" panose="02010600030101010101" pitchFamily="2" charset="-122"/>
              </a:rPr>
              <a:t>术语</a:t>
            </a:r>
          </a:p>
        </p:txBody>
      </p:sp>
      <p:sp>
        <p:nvSpPr>
          <p:cNvPr id="9225" name="Rectangle 21">
            <a:extLst>
              <a:ext uri="{FF2B5EF4-FFF2-40B4-BE49-F238E27FC236}">
                <a16:creationId xmlns:a16="http://schemas.microsoft.com/office/drawing/2014/main" id="{1C167912-7583-4856-9588-9DDB3B75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3165475"/>
            <a:ext cx="6350" cy="44450"/>
          </a:xfrm>
          <a:prstGeom prst="rect">
            <a:avLst/>
          </a:prstGeom>
          <a:solidFill>
            <a:srgbClr val="FF7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226" name="Group 341">
            <a:extLst>
              <a:ext uri="{FF2B5EF4-FFF2-40B4-BE49-F238E27FC236}">
                <a16:creationId xmlns:a16="http://schemas.microsoft.com/office/drawing/2014/main" id="{39146C4C-F7D9-4325-9CA5-395FA8DBBC1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590800"/>
            <a:ext cx="2273300" cy="1225550"/>
            <a:chOff x="3034" y="1394"/>
            <a:chExt cx="1432" cy="772"/>
          </a:xfrm>
        </p:grpSpPr>
        <p:sp>
          <p:nvSpPr>
            <p:cNvPr id="9227" name="Freeform 17">
              <a:extLst>
                <a:ext uri="{FF2B5EF4-FFF2-40B4-BE49-F238E27FC236}">
                  <a16:creationId xmlns:a16="http://schemas.microsoft.com/office/drawing/2014/main" id="{9EE32C4B-A34C-4165-B814-CB8BD01B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1718"/>
              <a:ext cx="29" cy="29"/>
            </a:xfrm>
            <a:custGeom>
              <a:avLst/>
              <a:gdLst>
                <a:gd name="T0" fmla="*/ 19 w 29"/>
                <a:gd name="T1" fmla="*/ 0 h 29"/>
                <a:gd name="T2" fmla="*/ 0 w 29"/>
                <a:gd name="T3" fmla="*/ 0 h 29"/>
                <a:gd name="T4" fmla="*/ 9 w 29"/>
                <a:gd name="T5" fmla="*/ 28 h 29"/>
                <a:gd name="T6" fmla="*/ 28 w 29"/>
                <a:gd name="T7" fmla="*/ 28 h 29"/>
                <a:gd name="T8" fmla="*/ 19 w 2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0" y="0"/>
                  </a:lnTo>
                  <a:lnTo>
                    <a:pt x="9" y="28"/>
                  </a:lnTo>
                  <a:lnTo>
                    <a:pt x="28" y="28"/>
                  </a:lnTo>
                  <a:lnTo>
                    <a:pt x="19" y="0"/>
                  </a:lnTo>
                </a:path>
              </a:pathLst>
            </a:custGeom>
            <a:solidFill>
              <a:srgbClr val="FF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28" name="Rectangle 23">
              <a:extLst>
                <a:ext uri="{FF2B5EF4-FFF2-40B4-BE49-F238E27FC236}">
                  <a16:creationId xmlns:a16="http://schemas.microsoft.com/office/drawing/2014/main" id="{6B1A4410-1067-4284-9737-26073C2D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910"/>
              <a:ext cx="16" cy="28"/>
            </a:xfrm>
            <a:prstGeom prst="rect">
              <a:avLst/>
            </a:prstGeom>
            <a:solidFill>
              <a:srgbClr val="FF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29" name="Oval 26">
              <a:extLst>
                <a:ext uri="{FF2B5EF4-FFF2-40B4-BE49-F238E27FC236}">
                  <a16:creationId xmlns:a16="http://schemas.microsoft.com/office/drawing/2014/main" id="{5C0DFEFC-0097-43ED-83E5-728D282E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418"/>
              <a:ext cx="592" cy="2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0" name="Oval 27">
              <a:extLst>
                <a:ext uri="{FF2B5EF4-FFF2-40B4-BE49-F238E27FC236}">
                  <a16:creationId xmlns:a16="http://schemas.microsoft.com/office/drawing/2014/main" id="{4B563847-B356-48B1-B0F4-D3DB837F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1502"/>
              <a:ext cx="448" cy="30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1" name="Oval 28">
              <a:extLst>
                <a:ext uri="{FF2B5EF4-FFF2-40B4-BE49-F238E27FC236}">
                  <a16:creationId xmlns:a16="http://schemas.microsoft.com/office/drawing/2014/main" id="{AF8E55A7-CE66-4795-924A-7A6747577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1694"/>
              <a:ext cx="292" cy="2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2" name="Oval 29">
              <a:extLst>
                <a:ext uri="{FF2B5EF4-FFF2-40B4-BE49-F238E27FC236}">
                  <a16:creationId xmlns:a16="http://schemas.microsoft.com/office/drawing/2014/main" id="{5A1C0700-A6B5-4157-80FE-0614D6F8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814"/>
              <a:ext cx="448" cy="2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3" name="Oval 30">
              <a:extLst>
                <a:ext uri="{FF2B5EF4-FFF2-40B4-BE49-F238E27FC236}">
                  <a16:creationId xmlns:a16="http://schemas.microsoft.com/office/drawing/2014/main" id="{F2EA5140-E679-4C4E-A9D4-82D5E497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862"/>
              <a:ext cx="688" cy="30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4" name="Oval 31">
              <a:extLst>
                <a:ext uri="{FF2B5EF4-FFF2-40B4-BE49-F238E27FC236}">
                  <a16:creationId xmlns:a16="http://schemas.microsoft.com/office/drawing/2014/main" id="{A1D9DFE4-804A-4356-B7DC-01015B56C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14"/>
              <a:ext cx="424" cy="2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5" name="Oval 32">
              <a:extLst>
                <a:ext uri="{FF2B5EF4-FFF2-40B4-BE49-F238E27FC236}">
                  <a16:creationId xmlns:a16="http://schemas.microsoft.com/office/drawing/2014/main" id="{133D7C69-CDB1-4E7A-A427-4D456AA1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670"/>
              <a:ext cx="436" cy="23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6" name="Oval 33">
              <a:extLst>
                <a:ext uri="{FF2B5EF4-FFF2-40B4-BE49-F238E27FC236}">
                  <a16:creationId xmlns:a16="http://schemas.microsoft.com/office/drawing/2014/main" id="{90B4E407-A81A-4F41-9971-5DC91751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730"/>
              <a:ext cx="412" cy="3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7" name="Oval 34">
              <a:extLst>
                <a:ext uri="{FF2B5EF4-FFF2-40B4-BE49-F238E27FC236}">
                  <a16:creationId xmlns:a16="http://schemas.microsoft.com/office/drawing/2014/main" id="{FA6676FF-D5BC-4E21-AD30-6B756495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610"/>
              <a:ext cx="904" cy="3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8" name="Oval 35">
              <a:extLst>
                <a:ext uri="{FF2B5EF4-FFF2-40B4-BE49-F238E27FC236}">
                  <a16:creationId xmlns:a16="http://schemas.microsoft.com/office/drawing/2014/main" id="{F1F75B59-D7ED-4FF2-9831-0105E5D4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1394"/>
              <a:ext cx="580" cy="292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9" name="Oval 36">
              <a:extLst>
                <a:ext uri="{FF2B5EF4-FFF2-40B4-BE49-F238E27FC236}">
                  <a16:creationId xmlns:a16="http://schemas.microsoft.com/office/drawing/2014/main" id="{AD1D58AE-6634-4568-A7D4-03D76CED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478"/>
              <a:ext cx="436" cy="292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0" name="Oval 37">
              <a:extLst>
                <a:ext uri="{FF2B5EF4-FFF2-40B4-BE49-F238E27FC236}">
                  <a16:creationId xmlns:a16="http://schemas.microsoft.com/office/drawing/2014/main" id="{6EE3E143-675A-4660-82FA-5E93B952F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1670"/>
              <a:ext cx="292" cy="232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1" name="Oval 38">
              <a:extLst>
                <a:ext uri="{FF2B5EF4-FFF2-40B4-BE49-F238E27FC236}">
                  <a16:creationId xmlns:a16="http://schemas.microsoft.com/office/drawing/2014/main" id="{07192D3A-31C6-452B-A013-29A683915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790"/>
              <a:ext cx="460" cy="256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2" name="Oval 39">
              <a:extLst>
                <a:ext uri="{FF2B5EF4-FFF2-40B4-BE49-F238E27FC236}">
                  <a16:creationId xmlns:a16="http://schemas.microsoft.com/office/drawing/2014/main" id="{1A59B7E9-0BB8-4B68-88E3-2A30CC66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838"/>
              <a:ext cx="688" cy="316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3" name="Oval 40">
              <a:extLst>
                <a:ext uri="{FF2B5EF4-FFF2-40B4-BE49-F238E27FC236}">
                  <a16:creationId xmlns:a16="http://schemas.microsoft.com/office/drawing/2014/main" id="{8861C9D3-AC90-45A6-953C-71629660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1490"/>
              <a:ext cx="436" cy="220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4" name="Oval 41">
              <a:extLst>
                <a:ext uri="{FF2B5EF4-FFF2-40B4-BE49-F238E27FC236}">
                  <a16:creationId xmlns:a16="http://schemas.microsoft.com/office/drawing/2014/main" id="{DE764A36-8520-48F7-A0BE-1516F34AA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658"/>
              <a:ext cx="436" cy="220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5" name="Oval 42">
              <a:extLst>
                <a:ext uri="{FF2B5EF4-FFF2-40B4-BE49-F238E27FC236}">
                  <a16:creationId xmlns:a16="http://schemas.microsoft.com/office/drawing/2014/main" id="{D2188F81-0212-454F-BA7A-B4B2DEF7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706"/>
              <a:ext cx="424" cy="388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46" name="Oval 43">
              <a:extLst>
                <a:ext uri="{FF2B5EF4-FFF2-40B4-BE49-F238E27FC236}">
                  <a16:creationId xmlns:a16="http://schemas.microsoft.com/office/drawing/2014/main" id="{163301BF-D4DE-4F1E-8BF5-3DFFBA7CF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574"/>
              <a:ext cx="892" cy="388"/>
            </a:xfrm>
            <a:prstGeom prst="ellipse">
              <a:avLst/>
            </a:prstGeom>
            <a:solidFill>
              <a:srgbClr val="C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247" name="Rectangle 44">
            <a:extLst>
              <a:ext uri="{FF2B5EF4-FFF2-40B4-BE49-F238E27FC236}">
                <a16:creationId xmlns:a16="http://schemas.microsoft.com/office/drawing/2014/main" id="{0F9FD43A-61F5-418C-9D5A-EAA5E648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2971800"/>
            <a:ext cx="1162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1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Internet</a:t>
            </a:r>
          </a:p>
        </p:txBody>
      </p:sp>
      <p:sp>
        <p:nvSpPr>
          <p:cNvPr id="9248" name="Rectangle 57">
            <a:extLst>
              <a:ext uri="{FF2B5EF4-FFF2-40B4-BE49-F238E27FC236}">
                <a16:creationId xmlns:a16="http://schemas.microsoft.com/office/drawing/2014/main" id="{8D03BE7C-2361-4366-8021-C0DE7C3F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1763713"/>
            <a:ext cx="9540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1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Inside</a:t>
            </a:r>
          </a:p>
        </p:txBody>
      </p:sp>
      <p:sp>
        <p:nvSpPr>
          <p:cNvPr id="9249" name="Rectangle 58">
            <a:extLst>
              <a:ext uri="{FF2B5EF4-FFF2-40B4-BE49-F238E27FC236}">
                <a16:creationId xmlns:a16="http://schemas.microsoft.com/office/drawing/2014/main" id="{216E193F-39E3-4387-832F-6878559D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302125"/>
            <a:ext cx="827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10.1.1.1</a:t>
            </a:r>
          </a:p>
        </p:txBody>
      </p:sp>
      <p:grpSp>
        <p:nvGrpSpPr>
          <p:cNvPr id="9250" name="Group 110">
            <a:extLst>
              <a:ext uri="{FF2B5EF4-FFF2-40B4-BE49-F238E27FC236}">
                <a16:creationId xmlns:a16="http://schemas.microsoft.com/office/drawing/2014/main" id="{9B0B7800-BF6E-4C6A-8106-CECC6337A698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3546475"/>
            <a:ext cx="1035050" cy="863600"/>
            <a:chOff x="598" y="2234"/>
            <a:chExt cx="652" cy="544"/>
          </a:xfrm>
        </p:grpSpPr>
        <p:sp>
          <p:nvSpPr>
            <p:cNvPr id="9251" name="Rectangle 61">
              <a:extLst>
                <a:ext uri="{FF2B5EF4-FFF2-40B4-BE49-F238E27FC236}">
                  <a16:creationId xmlns:a16="http://schemas.microsoft.com/office/drawing/2014/main" id="{61240B72-C847-436A-A5E4-B44C6FEB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2522"/>
              <a:ext cx="4" cy="28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2" name="Rectangle 62">
              <a:extLst>
                <a:ext uri="{FF2B5EF4-FFF2-40B4-BE49-F238E27FC236}">
                  <a16:creationId xmlns:a16="http://schemas.microsoft.com/office/drawing/2014/main" id="{18005833-5290-4EA6-9B98-0D850E53E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2594"/>
              <a:ext cx="532" cy="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3" name="Freeform 63">
              <a:extLst>
                <a:ext uri="{FF2B5EF4-FFF2-40B4-BE49-F238E27FC236}">
                  <a16:creationId xmlns:a16="http://schemas.microsoft.com/office/drawing/2014/main" id="{ABD7089D-6D68-4206-93E6-72DA9199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2534"/>
              <a:ext cx="533" cy="53"/>
            </a:xfrm>
            <a:custGeom>
              <a:avLst/>
              <a:gdLst>
                <a:gd name="T0" fmla="*/ 0 w 533"/>
                <a:gd name="T1" fmla="*/ 52 h 53"/>
                <a:gd name="T2" fmla="*/ 59 w 533"/>
                <a:gd name="T3" fmla="*/ 0 h 53"/>
                <a:gd name="T4" fmla="*/ 461 w 533"/>
                <a:gd name="T5" fmla="*/ 0 h 53"/>
                <a:gd name="T6" fmla="*/ 532 w 533"/>
                <a:gd name="T7" fmla="*/ 52 h 53"/>
                <a:gd name="T8" fmla="*/ 0 w 533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3">
                  <a:moveTo>
                    <a:pt x="0" y="52"/>
                  </a:moveTo>
                  <a:lnTo>
                    <a:pt x="59" y="0"/>
                  </a:lnTo>
                  <a:lnTo>
                    <a:pt x="461" y="0"/>
                  </a:lnTo>
                  <a:lnTo>
                    <a:pt x="532" y="52"/>
                  </a:lnTo>
                  <a:lnTo>
                    <a:pt x="0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4" name="Freeform 64">
              <a:extLst>
                <a:ext uri="{FF2B5EF4-FFF2-40B4-BE49-F238E27FC236}">
                  <a16:creationId xmlns:a16="http://schemas.microsoft.com/office/drawing/2014/main" id="{0F482A44-4900-4878-A773-7EB359E0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246"/>
              <a:ext cx="377" cy="41"/>
            </a:xfrm>
            <a:custGeom>
              <a:avLst/>
              <a:gdLst>
                <a:gd name="T0" fmla="*/ 0 w 377"/>
                <a:gd name="T1" fmla="*/ 40 h 41"/>
                <a:gd name="T2" fmla="*/ 59 w 377"/>
                <a:gd name="T3" fmla="*/ 0 h 41"/>
                <a:gd name="T4" fmla="*/ 329 w 377"/>
                <a:gd name="T5" fmla="*/ 0 h 41"/>
                <a:gd name="T6" fmla="*/ 376 w 377"/>
                <a:gd name="T7" fmla="*/ 40 h 41"/>
                <a:gd name="T8" fmla="*/ 0 w 37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41">
                  <a:moveTo>
                    <a:pt x="0" y="40"/>
                  </a:moveTo>
                  <a:lnTo>
                    <a:pt x="59" y="0"/>
                  </a:lnTo>
                  <a:lnTo>
                    <a:pt x="329" y="0"/>
                  </a:lnTo>
                  <a:lnTo>
                    <a:pt x="376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5" name="Oval 65">
              <a:extLst>
                <a:ext uri="{FF2B5EF4-FFF2-40B4-BE49-F238E27FC236}">
                  <a16:creationId xmlns:a16="http://schemas.microsoft.com/office/drawing/2014/main" id="{AEF89373-AB52-4E6A-8A49-C971A393A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690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6" name="Oval 66">
              <a:extLst>
                <a:ext uri="{FF2B5EF4-FFF2-40B4-BE49-F238E27FC236}">
                  <a16:creationId xmlns:a16="http://schemas.microsoft.com/office/drawing/2014/main" id="{15A382FC-2AA2-4203-809D-191747E8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2690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7" name="Oval 67">
              <a:extLst>
                <a:ext uri="{FF2B5EF4-FFF2-40B4-BE49-F238E27FC236}">
                  <a16:creationId xmlns:a16="http://schemas.microsoft.com/office/drawing/2014/main" id="{7886D4FD-2504-40C8-9A93-BAC0F657E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762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8" name="Oval 68">
              <a:extLst>
                <a:ext uri="{FF2B5EF4-FFF2-40B4-BE49-F238E27FC236}">
                  <a16:creationId xmlns:a16="http://schemas.microsoft.com/office/drawing/2014/main" id="{7497B029-1D73-4132-9AAD-7F3351F42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2762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9" name="Rectangle 69">
              <a:extLst>
                <a:ext uri="{FF2B5EF4-FFF2-40B4-BE49-F238E27FC236}">
                  <a16:creationId xmlns:a16="http://schemas.microsoft.com/office/drawing/2014/main" id="{BE5F8518-38D9-4B26-8FE1-D68CDB807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2690"/>
              <a:ext cx="28" cy="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0" name="Rectangle 70">
              <a:extLst>
                <a:ext uri="{FF2B5EF4-FFF2-40B4-BE49-F238E27FC236}">
                  <a16:creationId xmlns:a16="http://schemas.microsoft.com/office/drawing/2014/main" id="{9BB43920-14D9-4A25-8B7E-ECD7D7F6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702"/>
              <a:ext cx="52" cy="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1" name="Arc 71">
              <a:extLst>
                <a:ext uri="{FF2B5EF4-FFF2-40B4-BE49-F238E27FC236}">
                  <a16:creationId xmlns:a16="http://schemas.microsoft.com/office/drawing/2014/main" id="{380EEEF9-D9FD-4487-BD45-9381F8FB9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2643"/>
              <a:ext cx="153" cy="56"/>
            </a:xfrm>
            <a:custGeom>
              <a:avLst/>
              <a:gdLst>
                <a:gd name="T0" fmla="*/ 0 w 21742"/>
                <a:gd name="T1" fmla="*/ 0 h 21600"/>
                <a:gd name="T2" fmla="*/ 142 w 21742"/>
                <a:gd name="T3" fmla="*/ 0 h 21600"/>
                <a:gd name="T4" fmla="*/ 21742 w 21742"/>
                <a:gd name="T5" fmla="*/ 21600 h 21600"/>
                <a:gd name="T6" fmla="*/ 0 w 21742"/>
                <a:gd name="T7" fmla="*/ 0 h 21600"/>
                <a:gd name="T8" fmla="*/ 142 w 21742"/>
                <a:gd name="T9" fmla="*/ 0 h 21600"/>
                <a:gd name="T10" fmla="*/ 21742 w 21742"/>
                <a:gd name="T11" fmla="*/ 21600 h 21600"/>
                <a:gd name="T12" fmla="*/ 142 w 21742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2" h="21600" fill="none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</a:path>
                <a:path w="21742" h="21600" stroke="0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  <a:lnTo>
                    <a:pt x="142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2" name="Oval 72">
              <a:extLst>
                <a:ext uri="{FF2B5EF4-FFF2-40B4-BE49-F238E27FC236}">
                  <a16:creationId xmlns:a16="http://schemas.microsoft.com/office/drawing/2014/main" id="{D206A2E6-3530-4E14-9D56-FF6C9578F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282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3" name="Oval 73">
              <a:extLst>
                <a:ext uri="{FF2B5EF4-FFF2-40B4-BE49-F238E27FC236}">
                  <a16:creationId xmlns:a16="http://schemas.microsoft.com/office/drawing/2014/main" id="{15B77450-FA96-480E-A264-15668A42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282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4" name="Oval 74">
              <a:extLst>
                <a:ext uri="{FF2B5EF4-FFF2-40B4-BE49-F238E27FC236}">
                  <a16:creationId xmlns:a16="http://schemas.microsoft.com/office/drawing/2014/main" id="{FA31262A-A294-474B-9630-B50AA12A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474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5" name="Oval 75">
              <a:extLst>
                <a:ext uri="{FF2B5EF4-FFF2-40B4-BE49-F238E27FC236}">
                  <a16:creationId xmlns:a16="http://schemas.microsoft.com/office/drawing/2014/main" id="{7E8584FA-1FFE-40CF-AC6A-EA82915A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2474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6" name="Rectangle 76">
              <a:extLst>
                <a:ext uri="{FF2B5EF4-FFF2-40B4-BE49-F238E27FC236}">
                  <a16:creationId xmlns:a16="http://schemas.microsoft.com/office/drawing/2014/main" id="{1C8000D7-061C-4AD6-B306-71EE8040B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282"/>
              <a:ext cx="316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7" name="Rectangle 77">
              <a:extLst>
                <a:ext uri="{FF2B5EF4-FFF2-40B4-BE49-F238E27FC236}">
                  <a16:creationId xmlns:a16="http://schemas.microsoft.com/office/drawing/2014/main" id="{B1B309DB-96CE-41CB-AFEB-6D06D574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290"/>
              <a:ext cx="312" cy="2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8" name="Rectangle 78">
              <a:extLst>
                <a:ext uri="{FF2B5EF4-FFF2-40B4-BE49-F238E27FC236}">
                  <a16:creationId xmlns:a16="http://schemas.microsoft.com/office/drawing/2014/main" id="{0E0B61BE-1CB2-4E88-9178-9AA2E8BEA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318"/>
              <a:ext cx="388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9" name="Rectangle 79">
              <a:extLst>
                <a:ext uri="{FF2B5EF4-FFF2-40B4-BE49-F238E27FC236}">
                  <a16:creationId xmlns:a16="http://schemas.microsoft.com/office/drawing/2014/main" id="{1C3E6544-2A55-4E69-BC55-C727EA60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2326"/>
              <a:ext cx="384" cy="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0" name="Oval 80">
              <a:extLst>
                <a:ext uri="{FF2B5EF4-FFF2-40B4-BE49-F238E27FC236}">
                  <a16:creationId xmlns:a16="http://schemas.microsoft.com/office/drawing/2014/main" id="{DC96BA5A-EA46-4238-A42B-8489F955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318"/>
              <a:ext cx="52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1" name="Oval 81">
              <a:extLst>
                <a:ext uri="{FF2B5EF4-FFF2-40B4-BE49-F238E27FC236}">
                  <a16:creationId xmlns:a16="http://schemas.microsoft.com/office/drawing/2014/main" id="{2F9860E4-51F5-42A9-B4EB-866DF461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318"/>
              <a:ext cx="52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2" name="Oval 82">
              <a:extLst>
                <a:ext uri="{FF2B5EF4-FFF2-40B4-BE49-F238E27FC236}">
                  <a16:creationId xmlns:a16="http://schemas.microsoft.com/office/drawing/2014/main" id="{045B9627-A162-4935-994F-ED7C287A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450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3" name="Oval 83">
              <a:extLst>
                <a:ext uri="{FF2B5EF4-FFF2-40B4-BE49-F238E27FC236}">
                  <a16:creationId xmlns:a16="http://schemas.microsoft.com/office/drawing/2014/main" id="{E845A7F9-0E6E-4A4D-B164-62D71F641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450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4" name="Rectangle 84">
              <a:extLst>
                <a:ext uri="{FF2B5EF4-FFF2-40B4-BE49-F238E27FC236}">
                  <a16:creationId xmlns:a16="http://schemas.microsoft.com/office/drawing/2014/main" id="{E731D259-C2A9-4DFC-976C-435100B0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354"/>
              <a:ext cx="316" cy="1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5" name="Rectangle 85">
              <a:extLst>
                <a:ext uri="{FF2B5EF4-FFF2-40B4-BE49-F238E27FC236}">
                  <a16:creationId xmlns:a16="http://schemas.microsoft.com/office/drawing/2014/main" id="{375C13EE-0965-4C3A-B5CB-CE502F3E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362"/>
              <a:ext cx="312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6" name="Rectangle 86">
              <a:extLst>
                <a:ext uri="{FF2B5EF4-FFF2-40B4-BE49-F238E27FC236}">
                  <a16:creationId xmlns:a16="http://schemas.microsoft.com/office/drawing/2014/main" id="{484A1BB4-0DCF-4AB1-8816-B1EEA103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318"/>
              <a:ext cx="244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7" name="Rectangle 87">
              <a:extLst>
                <a:ext uri="{FF2B5EF4-FFF2-40B4-BE49-F238E27FC236}">
                  <a16:creationId xmlns:a16="http://schemas.microsoft.com/office/drawing/2014/main" id="{96696858-3910-41CC-95A1-E2D3931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326"/>
              <a:ext cx="240" cy="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8" name="Rectangle 88">
              <a:extLst>
                <a:ext uri="{FF2B5EF4-FFF2-40B4-BE49-F238E27FC236}">
                  <a16:creationId xmlns:a16="http://schemas.microsoft.com/office/drawing/2014/main" id="{95684903-47D0-4D33-BDC1-8CF89933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582"/>
              <a:ext cx="520" cy="112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9" name="Freeform 89">
              <a:extLst>
                <a:ext uri="{FF2B5EF4-FFF2-40B4-BE49-F238E27FC236}">
                  <a16:creationId xmlns:a16="http://schemas.microsoft.com/office/drawing/2014/main" id="{19C19E8E-3E1B-4415-AFC9-446D30B78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522"/>
              <a:ext cx="521" cy="53"/>
            </a:xfrm>
            <a:custGeom>
              <a:avLst/>
              <a:gdLst>
                <a:gd name="T0" fmla="*/ 0 w 521"/>
                <a:gd name="T1" fmla="*/ 52 h 53"/>
                <a:gd name="T2" fmla="*/ 59 w 521"/>
                <a:gd name="T3" fmla="*/ 0 h 53"/>
                <a:gd name="T4" fmla="*/ 461 w 521"/>
                <a:gd name="T5" fmla="*/ 0 h 53"/>
                <a:gd name="T6" fmla="*/ 520 w 521"/>
                <a:gd name="T7" fmla="*/ 52 h 53"/>
                <a:gd name="T8" fmla="*/ 0 w 521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53">
                  <a:moveTo>
                    <a:pt x="0" y="52"/>
                  </a:moveTo>
                  <a:lnTo>
                    <a:pt x="59" y="0"/>
                  </a:lnTo>
                  <a:lnTo>
                    <a:pt x="461" y="0"/>
                  </a:lnTo>
                  <a:lnTo>
                    <a:pt x="520" y="52"/>
                  </a:lnTo>
                  <a:lnTo>
                    <a:pt x="0" y="52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0" name="Freeform 90">
              <a:extLst>
                <a:ext uri="{FF2B5EF4-FFF2-40B4-BE49-F238E27FC236}">
                  <a16:creationId xmlns:a16="http://schemas.microsoft.com/office/drawing/2014/main" id="{32ABA482-145D-40B1-8E1B-B0101347E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234"/>
              <a:ext cx="377" cy="41"/>
            </a:xfrm>
            <a:custGeom>
              <a:avLst/>
              <a:gdLst>
                <a:gd name="T0" fmla="*/ 0 w 377"/>
                <a:gd name="T1" fmla="*/ 40 h 41"/>
                <a:gd name="T2" fmla="*/ 59 w 377"/>
                <a:gd name="T3" fmla="*/ 0 h 41"/>
                <a:gd name="T4" fmla="*/ 329 w 377"/>
                <a:gd name="T5" fmla="*/ 0 h 41"/>
                <a:gd name="T6" fmla="*/ 376 w 377"/>
                <a:gd name="T7" fmla="*/ 40 h 41"/>
                <a:gd name="T8" fmla="*/ 0 w 37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41">
                  <a:moveTo>
                    <a:pt x="0" y="40"/>
                  </a:moveTo>
                  <a:lnTo>
                    <a:pt x="59" y="0"/>
                  </a:lnTo>
                  <a:lnTo>
                    <a:pt x="329" y="0"/>
                  </a:lnTo>
                  <a:lnTo>
                    <a:pt x="376" y="40"/>
                  </a:lnTo>
                  <a:lnTo>
                    <a:pt x="0" y="40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1" name="Oval 91">
              <a:extLst>
                <a:ext uri="{FF2B5EF4-FFF2-40B4-BE49-F238E27FC236}">
                  <a16:creationId xmlns:a16="http://schemas.microsoft.com/office/drawing/2014/main" id="{141AA56F-F373-444C-98A3-CEB55522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78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2" name="Oval 92">
              <a:extLst>
                <a:ext uri="{FF2B5EF4-FFF2-40B4-BE49-F238E27FC236}">
                  <a16:creationId xmlns:a16="http://schemas.microsoft.com/office/drawing/2014/main" id="{6839C6CA-E348-4F29-8BD3-85879785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678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3" name="Oval 93">
              <a:extLst>
                <a:ext uri="{FF2B5EF4-FFF2-40B4-BE49-F238E27FC236}">
                  <a16:creationId xmlns:a16="http://schemas.microsoft.com/office/drawing/2014/main" id="{445718C5-5FE6-4417-95C9-A42223F3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50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4" name="Oval 94">
              <a:extLst>
                <a:ext uri="{FF2B5EF4-FFF2-40B4-BE49-F238E27FC236}">
                  <a16:creationId xmlns:a16="http://schemas.microsoft.com/office/drawing/2014/main" id="{B01C1FBC-5913-4C06-8FC4-D92530E9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750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5" name="Rectangle 95">
              <a:extLst>
                <a:ext uri="{FF2B5EF4-FFF2-40B4-BE49-F238E27FC236}">
                  <a16:creationId xmlns:a16="http://schemas.microsoft.com/office/drawing/2014/main" id="{D2A6E93E-9D46-430C-9226-E1CC311AB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678"/>
              <a:ext cx="28" cy="8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6" name="Rectangle 96">
              <a:extLst>
                <a:ext uri="{FF2B5EF4-FFF2-40B4-BE49-F238E27FC236}">
                  <a16:creationId xmlns:a16="http://schemas.microsoft.com/office/drawing/2014/main" id="{1785B98D-93E7-4F9D-A57B-3D0266C5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90"/>
              <a:ext cx="52" cy="64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7" name="Arc 97">
              <a:extLst>
                <a:ext uri="{FF2B5EF4-FFF2-40B4-BE49-F238E27FC236}">
                  <a16:creationId xmlns:a16="http://schemas.microsoft.com/office/drawing/2014/main" id="{5BF1A98B-6FE4-4F19-A4EF-E1B91F03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631"/>
              <a:ext cx="153" cy="56"/>
            </a:xfrm>
            <a:custGeom>
              <a:avLst/>
              <a:gdLst>
                <a:gd name="T0" fmla="*/ 0 w 21742"/>
                <a:gd name="T1" fmla="*/ 0 h 21600"/>
                <a:gd name="T2" fmla="*/ 142 w 21742"/>
                <a:gd name="T3" fmla="*/ 0 h 21600"/>
                <a:gd name="T4" fmla="*/ 21742 w 21742"/>
                <a:gd name="T5" fmla="*/ 21600 h 21600"/>
                <a:gd name="T6" fmla="*/ 0 w 21742"/>
                <a:gd name="T7" fmla="*/ 0 h 21600"/>
                <a:gd name="T8" fmla="*/ 142 w 21742"/>
                <a:gd name="T9" fmla="*/ 0 h 21600"/>
                <a:gd name="T10" fmla="*/ 21742 w 21742"/>
                <a:gd name="T11" fmla="*/ 21600 h 21600"/>
                <a:gd name="T12" fmla="*/ 142 w 21742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2" h="21600" fill="none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</a:path>
                <a:path w="21742" h="21600" stroke="0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  <a:lnTo>
                    <a:pt x="142" y="21600"/>
                  </a:lnTo>
                  <a:close/>
                </a:path>
              </a:pathLst>
            </a:custGeom>
            <a:noFill/>
            <a:ln w="25400" cap="rnd">
              <a:solidFill>
                <a:srgbClr val="9391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8" name="Oval 98">
              <a:extLst>
                <a:ext uri="{FF2B5EF4-FFF2-40B4-BE49-F238E27FC236}">
                  <a16:creationId xmlns:a16="http://schemas.microsoft.com/office/drawing/2014/main" id="{40E54948-82BA-4A1A-A7CE-CDC809C3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270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89" name="Oval 99">
              <a:extLst>
                <a:ext uri="{FF2B5EF4-FFF2-40B4-BE49-F238E27FC236}">
                  <a16:creationId xmlns:a16="http://schemas.microsoft.com/office/drawing/2014/main" id="{267CE2B3-8615-4ABC-8896-70FDFA68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270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0" name="Oval 100">
              <a:extLst>
                <a:ext uri="{FF2B5EF4-FFF2-40B4-BE49-F238E27FC236}">
                  <a16:creationId xmlns:a16="http://schemas.microsoft.com/office/drawing/2014/main" id="{A9C55C5B-45A9-4415-84F7-C51843A6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462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1" name="Oval 101">
              <a:extLst>
                <a:ext uri="{FF2B5EF4-FFF2-40B4-BE49-F238E27FC236}">
                  <a16:creationId xmlns:a16="http://schemas.microsoft.com/office/drawing/2014/main" id="{ACD971A7-DBA2-4D86-85AD-8766C789B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2462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2" name="Rectangle 102">
              <a:extLst>
                <a:ext uri="{FF2B5EF4-FFF2-40B4-BE49-F238E27FC236}">
                  <a16:creationId xmlns:a16="http://schemas.microsoft.com/office/drawing/2014/main" id="{81C3A9B5-B132-4E7A-B6EB-63836530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70"/>
              <a:ext cx="304" cy="26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3" name="Rectangle 103">
              <a:extLst>
                <a:ext uri="{FF2B5EF4-FFF2-40B4-BE49-F238E27FC236}">
                  <a16:creationId xmlns:a16="http://schemas.microsoft.com/office/drawing/2014/main" id="{BDE388BA-FB46-4D63-84CB-BFB7622F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306"/>
              <a:ext cx="388" cy="196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4" name="Oval 104">
              <a:extLst>
                <a:ext uri="{FF2B5EF4-FFF2-40B4-BE49-F238E27FC236}">
                  <a16:creationId xmlns:a16="http://schemas.microsoft.com/office/drawing/2014/main" id="{955EF552-9683-4D0D-8B6B-B3D0B817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306"/>
              <a:ext cx="52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5" name="Oval 105">
              <a:extLst>
                <a:ext uri="{FF2B5EF4-FFF2-40B4-BE49-F238E27FC236}">
                  <a16:creationId xmlns:a16="http://schemas.microsoft.com/office/drawing/2014/main" id="{66A984FF-DE38-4625-A4CB-AADE1C66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306"/>
              <a:ext cx="64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6" name="Oval 106">
              <a:extLst>
                <a:ext uri="{FF2B5EF4-FFF2-40B4-BE49-F238E27FC236}">
                  <a16:creationId xmlns:a16="http://schemas.microsoft.com/office/drawing/2014/main" id="{7F80D6A9-9E5D-44BF-B974-49BBAD6A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438"/>
              <a:ext cx="64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7" name="Oval 107">
              <a:extLst>
                <a:ext uri="{FF2B5EF4-FFF2-40B4-BE49-F238E27FC236}">
                  <a16:creationId xmlns:a16="http://schemas.microsoft.com/office/drawing/2014/main" id="{CEF1E153-5004-4306-A3B7-805EBE13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438"/>
              <a:ext cx="52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8" name="Rectangle 108">
              <a:extLst>
                <a:ext uri="{FF2B5EF4-FFF2-40B4-BE49-F238E27FC236}">
                  <a16:creationId xmlns:a16="http://schemas.microsoft.com/office/drawing/2014/main" id="{9B515E22-7887-4D82-984D-F9DC5122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342"/>
              <a:ext cx="316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99" name="Rectangle 109">
              <a:extLst>
                <a:ext uri="{FF2B5EF4-FFF2-40B4-BE49-F238E27FC236}">
                  <a16:creationId xmlns:a16="http://schemas.microsoft.com/office/drawing/2014/main" id="{BA78CFD4-73F3-40BB-BA49-1441D4E3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306"/>
              <a:ext cx="256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300" name="Group 213">
            <a:extLst>
              <a:ext uri="{FF2B5EF4-FFF2-40B4-BE49-F238E27FC236}">
                <a16:creationId xmlns:a16="http://schemas.microsoft.com/office/drawing/2014/main" id="{779DE44C-772A-421C-8AAC-680E3855E0D0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1641475"/>
            <a:ext cx="1054100" cy="863600"/>
            <a:chOff x="4870" y="1034"/>
            <a:chExt cx="664" cy="544"/>
          </a:xfrm>
        </p:grpSpPr>
        <p:sp>
          <p:nvSpPr>
            <p:cNvPr id="9301" name="Freeform 164">
              <a:extLst>
                <a:ext uri="{FF2B5EF4-FFF2-40B4-BE49-F238E27FC236}">
                  <a16:creationId xmlns:a16="http://schemas.microsoft.com/office/drawing/2014/main" id="{F3E6C043-2EFD-4C8C-B469-EDFE20AA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382"/>
              <a:ext cx="17" cy="41"/>
            </a:xfrm>
            <a:custGeom>
              <a:avLst/>
              <a:gdLst>
                <a:gd name="T0" fmla="*/ 0 w 17"/>
                <a:gd name="T1" fmla="*/ 10 h 41"/>
                <a:gd name="T2" fmla="*/ 8 w 17"/>
                <a:gd name="T3" fmla="*/ 0 h 41"/>
                <a:gd name="T4" fmla="*/ 16 w 17"/>
                <a:gd name="T5" fmla="*/ 30 h 41"/>
                <a:gd name="T6" fmla="*/ 8 w 17"/>
                <a:gd name="T7" fmla="*/ 40 h 41"/>
                <a:gd name="T8" fmla="*/ 0 w 17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1">
                  <a:moveTo>
                    <a:pt x="0" y="10"/>
                  </a:moveTo>
                  <a:lnTo>
                    <a:pt x="8" y="0"/>
                  </a:lnTo>
                  <a:lnTo>
                    <a:pt x="16" y="30"/>
                  </a:lnTo>
                  <a:lnTo>
                    <a:pt x="8" y="40"/>
                  </a:lnTo>
                  <a:lnTo>
                    <a:pt x="0" y="10"/>
                  </a:lnTo>
                </a:path>
              </a:pathLst>
            </a:custGeom>
            <a:solidFill>
              <a:srgbClr val="FF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2" name="Rectangle 165">
              <a:extLst>
                <a:ext uri="{FF2B5EF4-FFF2-40B4-BE49-F238E27FC236}">
                  <a16:creationId xmlns:a16="http://schemas.microsoft.com/office/drawing/2014/main" id="{FAE6198D-714A-48BC-B403-9969CAC3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394"/>
              <a:ext cx="520" cy="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3" name="Freeform 166">
              <a:extLst>
                <a:ext uri="{FF2B5EF4-FFF2-40B4-BE49-F238E27FC236}">
                  <a16:creationId xmlns:a16="http://schemas.microsoft.com/office/drawing/2014/main" id="{4B5F4614-CD8D-41D8-9741-2CCA456F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334"/>
              <a:ext cx="521" cy="53"/>
            </a:xfrm>
            <a:custGeom>
              <a:avLst/>
              <a:gdLst>
                <a:gd name="T0" fmla="*/ 0 w 521"/>
                <a:gd name="T1" fmla="*/ 52 h 53"/>
                <a:gd name="T2" fmla="*/ 59 w 521"/>
                <a:gd name="T3" fmla="*/ 0 h 53"/>
                <a:gd name="T4" fmla="*/ 461 w 521"/>
                <a:gd name="T5" fmla="*/ 0 h 53"/>
                <a:gd name="T6" fmla="*/ 520 w 521"/>
                <a:gd name="T7" fmla="*/ 52 h 53"/>
                <a:gd name="T8" fmla="*/ 0 w 521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53">
                  <a:moveTo>
                    <a:pt x="0" y="52"/>
                  </a:moveTo>
                  <a:lnTo>
                    <a:pt x="59" y="0"/>
                  </a:lnTo>
                  <a:lnTo>
                    <a:pt x="461" y="0"/>
                  </a:lnTo>
                  <a:lnTo>
                    <a:pt x="520" y="52"/>
                  </a:lnTo>
                  <a:lnTo>
                    <a:pt x="0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4" name="Freeform 167">
              <a:extLst>
                <a:ext uri="{FF2B5EF4-FFF2-40B4-BE49-F238E27FC236}">
                  <a16:creationId xmlns:a16="http://schemas.microsoft.com/office/drawing/2014/main" id="{C9D2861A-6579-4E12-916D-4FDA4B8C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046"/>
              <a:ext cx="377" cy="41"/>
            </a:xfrm>
            <a:custGeom>
              <a:avLst/>
              <a:gdLst>
                <a:gd name="T0" fmla="*/ 0 w 377"/>
                <a:gd name="T1" fmla="*/ 40 h 41"/>
                <a:gd name="T2" fmla="*/ 47 w 377"/>
                <a:gd name="T3" fmla="*/ 0 h 41"/>
                <a:gd name="T4" fmla="*/ 317 w 377"/>
                <a:gd name="T5" fmla="*/ 0 h 41"/>
                <a:gd name="T6" fmla="*/ 376 w 377"/>
                <a:gd name="T7" fmla="*/ 40 h 41"/>
                <a:gd name="T8" fmla="*/ 0 w 37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41">
                  <a:moveTo>
                    <a:pt x="0" y="40"/>
                  </a:moveTo>
                  <a:lnTo>
                    <a:pt x="47" y="0"/>
                  </a:lnTo>
                  <a:lnTo>
                    <a:pt x="317" y="0"/>
                  </a:lnTo>
                  <a:lnTo>
                    <a:pt x="376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5" name="Oval 168">
              <a:extLst>
                <a:ext uri="{FF2B5EF4-FFF2-40B4-BE49-F238E27FC236}">
                  <a16:creationId xmlns:a16="http://schemas.microsoft.com/office/drawing/2014/main" id="{1914AC63-5364-4F3C-8BAF-816A745A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490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6" name="Oval 169">
              <a:extLst>
                <a:ext uri="{FF2B5EF4-FFF2-40B4-BE49-F238E27FC236}">
                  <a16:creationId xmlns:a16="http://schemas.microsoft.com/office/drawing/2014/main" id="{605DB2A1-7FE7-42C3-AB27-EBECA89B7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1490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7" name="Oval 170">
              <a:extLst>
                <a:ext uri="{FF2B5EF4-FFF2-40B4-BE49-F238E27FC236}">
                  <a16:creationId xmlns:a16="http://schemas.microsoft.com/office/drawing/2014/main" id="{3017F733-74BB-4076-A5E8-0FEED0E5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562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8" name="Oval 171">
              <a:extLst>
                <a:ext uri="{FF2B5EF4-FFF2-40B4-BE49-F238E27FC236}">
                  <a16:creationId xmlns:a16="http://schemas.microsoft.com/office/drawing/2014/main" id="{F2C24D55-82B7-4744-840A-FFEE6260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1562"/>
              <a:ext cx="16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09" name="Rectangle 172">
              <a:extLst>
                <a:ext uri="{FF2B5EF4-FFF2-40B4-BE49-F238E27FC236}">
                  <a16:creationId xmlns:a16="http://schemas.microsoft.com/office/drawing/2014/main" id="{D954CBB7-0AB4-4339-9731-E1ACB188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1490"/>
              <a:ext cx="28" cy="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0" name="Rectangle 173">
              <a:extLst>
                <a:ext uri="{FF2B5EF4-FFF2-40B4-BE49-F238E27FC236}">
                  <a16:creationId xmlns:a16="http://schemas.microsoft.com/office/drawing/2014/main" id="{A52A76BD-97E8-45F3-BB62-C97413692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502"/>
              <a:ext cx="52" cy="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1" name="Arc 174">
              <a:extLst>
                <a:ext uri="{FF2B5EF4-FFF2-40B4-BE49-F238E27FC236}">
                  <a16:creationId xmlns:a16="http://schemas.microsoft.com/office/drawing/2014/main" id="{E38E07A0-FD03-452F-B322-421E7E313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443"/>
              <a:ext cx="147" cy="56"/>
            </a:xfrm>
            <a:custGeom>
              <a:avLst/>
              <a:gdLst>
                <a:gd name="T0" fmla="*/ -1 w 21748"/>
                <a:gd name="T1" fmla="*/ 0 h 21600"/>
                <a:gd name="T2" fmla="*/ 148 w 21748"/>
                <a:gd name="T3" fmla="*/ 0 h 21600"/>
                <a:gd name="T4" fmla="*/ 21748 w 21748"/>
                <a:gd name="T5" fmla="*/ 21600 h 21600"/>
                <a:gd name="T6" fmla="*/ -1 w 21748"/>
                <a:gd name="T7" fmla="*/ 0 h 21600"/>
                <a:gd name="T8" fmla="*/ 148 w 21748"/>
                <a:gd name="T9" fmla="*/ 0 h 21600"/>
                <a:gd name="T10" fmla="*/ 21748 w 21748"/>
                <a:gd name="T11" fmla="*/ 21600 h 21600"/>
                <a:gd name="T12" fmla="*/ 148 w 21748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8" h="21600" fill="none">
                  <a:moveTo>
                    <a:pt x="-1" y="0"/>
                  </a:moveTo>
                  <a:cubicBezTo>
                    <a:pt x="49" y="0"/>
                    <a:pt x="98" y="-1"/>
                    <a:pt x="148" y="0"/>
                  </a:cubicBezTo>
                  <a:cubicBezTo>
                    <a:pt x="12077" y="0"/>
                    <a:pt x="21748" y="9670"/>
                    <a:pt x="21748" y="21600"/>
                  </a:cubicBezTo>
                </a:path>
                <a:path w="21748" h="21600" stroke="0">
                  <a:moveTo>
                    <a:pt x="-1" y="0"/>
                  </a:moveTo>
                  <a:cubicBezTo>
                    <a:pt x="49" y="0"/>
                    <a:pt x="98" y="-1"/>
                    <a:pt x="148" y="0"/>
                  </a:cubicBezTo>
                  <a:cubicBezTo>
                    <a:pt x="12077" y="0"/>
                    <a:pt x="21748" y="9670"/>
                    <a:pt x="21748" y="21600"/>
                  </a:cubicBezTo>
                  <a:lnTo>
                    <a:pt x="148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2" name="Oval 175">
              <a:extLst>
                <a:ext uri="{FF2B5EF4-FFF2-40B4-BE49-F238E27FC236}">
                  <a16:creationId xmlns:a16="http://schemas.microsoft.com/office/drawing/2014/main" id="{161AD201-843B-4FD8-8BEE-7241DA7A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082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3" name="Oval 176">
              <a:extLst>
                <a:ext uri="{FF2B5EF4-FFF2-40B4-BE49-F238E27FC236}">
                  <a16:creationId xmlns:a16="http://schemas.microsoft.com/office/drawing/2014/main" id="{2338D5C8-CF3E-46CD-A813-BB0662432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" y="1082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4" name="Oval 177">
              <a:extLst>
                <a:ext uri="{FF2B5EF4-FFF2-40B4-BE49-F238E27FC236}">
                  <a16:creationId xmlns:a16="http://schemas.microsoft.com/office/drawing/2014/main" id="{ED0F41A8-E85D-417C-BA87-14B2DF2F3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274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5" name="Oval 178">
              <a:extLst>
                <a:ext uri="{FF2B5EF4-FFF2-40B4-BE49-F238E27FC236}">
                  <a16:creationId xmlns:a16="http://schemas.microsoft.com/office/drawing/2014/main" id="{43D53819-82ED-4B2B-BA8D-99AB0EB9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" y="1274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6" name="Rectangle 179">
              <a:extLst>
                <a:ext uri="{FF2B5EF4-FFF2-40B4-BE49-F238E27FC236}">
                  <a16:creationId xmlns:a16="http://schemas.microsoft.com/office/drawing/2014/main" id="{DB759231-3D3E-42BB-9232-D0478F93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082"/>
              <a:ext cx="304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7" name="Rectangle 180">
              <a:extLst>
                <a:ext uri="{FF2B5EF4-FFF2-40B4-BE49-F238E27FC236}">
                  <a16:creationId xmlns:a16="http://schemas.microsoft.com/office/drawing/2014/main" id="{A544FD27-DBD8-4F13-B599-48D6A5B84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1090"/>
              <a:ext cx="300" cy="2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8" name="Rectangle 181">
              <a:extLst>
                <a:ext uri="{FF2B5EF4-FFF2-40B4-BE49-F238E27FC236}">
                  <a16:creationId xmlns:a16="http://schemas.microsoft.com/office/drawing/2014/main" id="{2329E309-005F-4148-A98B-E9B48936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130"/>
              <a:ext cx="400" cy="1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19" name="Rectangle 182">
              <a:extLst>
                <a:ext uri="{FF2B5EF4-FFF2-40B4-BE49-F238E27FC236}">
                  <a16:creationId xmlns:a16="http://schemas.microsoft.com/office/drawing/2014/main" id="{4224E99E-C7FA-4CAF-A6FB-C876D4F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138"/>
              <a:ext cx="396" cy="1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0" name="Oval 183">
              <a:extLst>
                <a:ext uri="{FF2B5EF4-FFF2-40B4-BE49-F238E27FC236}">
                  <a16:creationId xmlns:a16="http://schemas.microsoft.com/office/drawing/2014/main" id="{309E5FBA-F947-4AA8-ADFA-26C3D612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118"/>
              <a:ext cx="64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1" name="Oval 184">
              <a:extLst>
                <a:ext uri="{FF2B5EF4-FFF2-40B4-BE49-F238E27FC236}">
                  <a16:creationId xmlns:a16="http://schemas.microsoft.com/office/drawing/2014/main" id="{FE02DA78-4A64-4854-82C2-D22926960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118"/>
              <a:ext cx="64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2" name="Oval 185">
              <a:extLst>
                <a:ext uri="{FF2B5EF4-FFF2-40B4-BE49-F238E27FC236}">
                  <a16:creationId xmlns:a16="http://schemas.microsoft.com/office/drawing/2014/main" id="{6D2BE410-D773-427C-812C-496ABA90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1262"/>
              <a:ext cx="6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3" name="Oval 186">
              <a:extLst>
                <a:ext uri="{FF2B5EF4-FFF2-40B4-BE49-F238E27FC236}">
                  <a16:creationId xmlns:a16="http://schemas.microsoft.com/office/drawing/2014/main" id="{8ED2D4CC-7131-435E-8E3E-D57F574B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262"/>
              <a:ext cx="6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4" name="Rectangle 187">
              <a:extLst>
                <a:ext uri="{FF2B5EF4-FFF2-40B4-BE49-F238E27FC236}">
                  <a16:creationId xmlns:a16="http://schemas.microsoft.com/office/drawing/2014/main" id="{ACC0113C-8DE9-4AC6-ABF4-4A6691B1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154"/>
              <a:ext cx="328" cy="1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5" name="Rectangle 188">
              <a:extLst>
                <a:ext uri="{FF2B5EF4-FFF2-40B4-BE49-F238E27FC236}">
                  <a16:creationId xmlns:a16="http://schemas.microsoft.com/office/drawing/2014/main" id="{D2A28783-F385-4EB9-B5C8-2C5B7852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1162"/>
              <a:ext cx="324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6" name="Rectangle 189">
              <a:extLst>
                <a:ext uri="{FF2B5EF4-FFF2-40B4-BE49-F238E27FC236}">
                  <a16:creationId xmlns:a16="http://schemas.microsoft.com/office/drawing/2014/main" id="{11DAD13F-DCCA-4131-98FE-73795AA0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1118"/>
              <a:ext cx="25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7" name="Rectangle 190">
              <a:extLst>
                <a:ext uri="{FF2B5EF4-FFF2-40B4-BE49-F238E27FC236}">
                  <a16:creationId xmlns:a16="http://schemas.microsoft.com/office/drawing/2014/main" id="{7E2C68CA-A47C-4546-8C65-E0161DF1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1126"/>
              <a:ext cx="252" cy="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8" name="Rectangle 191">
              <a:extLst>
                <a:ext uri="{FF2B5EF4-FFF2-40B4-BE49-F238E27FC236}">
                  <a16:creationId xmlns:a16="http://schemas.microsoft.com/office/drawing/2014/main" id="{A3FB133E-7E41-4527-830C-1314CEB83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382"/>
              <a:ext cx="532" cy="112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29" name="Freeform 192">
              <a:extLst>
                <a:ext uri="{FF2B5EF4-FFF2-40B4-BE49-F238E27FC236}">
                  <a16:creationId xmlns:a16="http://schemas.microsoft.com/office/drawing/2014/main" id="{28BD6570-1964-46B7-9AFC-3BC06A8FD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322"/>
              <a:ext cx="533" cy="53"/>
            </a:xfrm>
            <a:custGeom>
              <a:avLst/>
              <a:gdLst>
                <a:gd name="T0" fmla="*/ 0 w 533"/>
                <a:gd name="T1" fmla="*/ 52 h 53"/>
                <a:gd name="T2" fmla="*/ 71 w 533"/>
                <a:gd name="T3" fmla="*/ 0 h 53"/>
                <a:gd name="T4" fmla="*/ 473 w 533"/>
                <a:gd name="T5" fmla="*/ 0 h 53"/>
                <a:gd name="T6" fmla="*/ 532 w 533"/>
                <a:gd name="T7" fmla="*/ 52 h 53"/>
                <a:gd name="T8" fmla="*/ 0 w 533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3">
                  <a:moveTo>
                    <a:pt x="0" y="52"/>
                  </a:moveTo>
                  <a:lnTo>
                    <a:pt x="71" y="0"/>
                  </a:lnTo>
                  <a:lnTo>
                    <a:pt x="473" y="0"/>
                  </a:lnTo>
                  <a:lnTo>
                    <a:pt x="532" y="52"/>
                  </a:lnTo>
                  <a:lnTo>
                    <a:pt x="0" y="52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0" name="Freeform 193">
              <a:extLst>
                <a:ext uri="{FF2B5EF4-FFF2-40B4-BE49-F238E27FC236}">
                  <a16:creationId xmlns:a16="http://schemas.microsoft.com/office/drawing/2014/main" id="{73091918-D533-4021-811F-F48EAAAB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034"/>
              <a:ext cx="377" cy="41"/>
            </a:xfrm>
            <a:custGeom>
              <a:avLst/>
              <a:gdLst>
                <a:gd name="T0" fmla="*/ 0 w 377"/>
                <a:gd name="T1" fmla="*/ 40 h 41"/>
                <a:gd name="T2" fmla="*/ 47 w 377"/>
                <a:gd name="T3" fmla="*/ 0 h 41"/>
                <a:gd name="T4" fmla="*/ 317 w 377"/>
                <a:gd name="T5" fmla="*/ 0 h 41"/>
                <a:gd name="T6" fmla="*/ 376 w 377"/>
                <a:gd name="T7" fmla="*/ 40 h 41"/>
                <a:gd name="T8" fmla="*/ 0 w 37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41">
                  <a:moveTo>
                    <a:pt x="0" y="40"/>
                  </a:moveTo>
                  <a:lnTo>
                    <a:pt x="47" y="0"/>
                  </a:lnTo>
                  <a:lnTo>
                    <a:pt x="317" y="0"/>
                  </a:lnTo>
                  <a:lnTo>
                    <a:pt x="376" y="40"/>
                  </a:lnTo>
                  <a:lnTo>
                    <a:pt x="0" y="40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1" name="Oval 194">
              <a:extLst>
                <a:ext uri="{FF2B5EF4-FFF2-40B4-BE49-F238E27FC236}">
                  <a16:creationId xmlns:a16="http://schemas.microsoft.com/office/drawing/2014/main" id="{2EDDDD34-E800-42D0-B401-DAE70027F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478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2" name="Oval 195">
              <a:extLst>
                <a:ext uri="{FF2B5EF4-FFF2-40B4-BE49-F238E27FC236}">
                  <a16:creationId xmlns:a16="http://schemas.microsoft.com/office/drawing/2014/main" id="{20E989C7-301D-4295-9D42-C2520878F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478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3" name="Oval 196">
              <a:extLst>
                <a:ext uri="{FF2B5EF4-FFF2-40B4-BE49-F238E27FC236}">
                  <a16:creationId xmlns:a16="http://schemas.microsoft.com/office/drawing/2014/main" id="{12C757BB-2603-421B-9489-A6847E54B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550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4" name="Oval 197">
              <a:extLst>
                <a:ext uri="{FF2B5EF4-FFF2-40B4-BE49-F238E27FC236}">
                  <a16:creationId xmlns:a16="http://schemas.microsoft.com/office/drawing/2014/main" id="{4A31855F-F05C-4F99-85A7-0BA74436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" y="1550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5" name="Rectangle 198">
              <a:extLst>
                <a:ext uri="{FF2B5EF4-FFF2-40B4-BE49-F238E27FC236}">
                  <a16:creationId xmlns:a16="http://schemas.microsoft.com/office/drawing/2014/main" id="{2682DD87-3C2E-49A4-AF24-C23A2004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478"/>
              <a:ext cx="28" cy="8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6" name="Rectangle 199">
              <a:extLst>
                <a:ext uri="{FF2B5EF4-FFF2-40B4-BE49-F238E27FC236}">
                  <a16:creationId xmlns:a16="http://schemas.microsoft.com/office/drawing/2014/main" id="{703ABC22-12D9-48C0-A4FE-147F2CD1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1490"/>
              <a:ext cx="52" cy="64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7" name="Arc 200">
              <a:extLst>
                <a:ext uri="{FF2B5EF4-FFF2-40B4-BE49-F238E27FC236}">
                  <a16:creationId xmlns:a16="http://schemas.microsoft.com/office/drawing/2014/main" id="{AB5D99FD-5CB2-4A22-8CDB-D2257E00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1431"/>
              <a:ext cx="147" cy="56"/>
            </a:xfrm>
            <a:custGeom>
              <a:avLst/>
              <a:gdLst>
                <a:gd name="T0" fmla="*/ -1 w 21748"/>
                <a:gd name="T1" fmla="*/ 0 h 21600"/>
                <a:gd name="T2" fmla="*/ 148 w 21748"/>
                <a:gd name="T3" fmla="*/ 0 h 21600"/>
                <a:gd name="T4" fmla="*/ 21748 w 21748"/>
                <a:gd name="T5" fmla="*/ 21600 h 21600"/>
                <a:gd name="T6" fmla="*/ -1 w 21748"/>
                <a:gd name="T7" fmla="*/ 0 h 21600"/>
                <a:gd name="T8" fmla="*/ 148 w 21748"/>
                <a:gd name="T9" fmla="*/ 0 h 21600"/>
                <a:gd name="T10" fmla="*/ 21748 w 21748"/>
                <a:gd name="T11" fmla="*/ 21600 h 21600"/>
                <a:gd name="T12" fmla="*/ 148 w 21748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8" h="21600" fill="none">
                  <a:moveTo>
                    <a:pt x="-1" y="0"/>
                  </a:moveTo>
                  <a:cubicBezTo>
                    <a:pt x="49" y="0"/>
                    <a:pt x="98" y="-1"/>
                    <a:pt x="148" y="0"/>
                  </a:cubicBezTo>
                  <a:cubicBezTo>
                    <a:pt x="12077" y="0"/>
                    <a:pt x="21748" y="9670"/>
                    <a:pt x="21748" y="21600"/>
                  </a:cubicBezTo>
                </a:path>
                <a:path w="21748" h="21600" stroke="0">
                  <a:moveTo>
                    <a:pt x="-1" y="0"/>
                  </a:moveTo>
                  <a:cubicBezTo>
                    <a:pt x="49" y="0"/>
                    <a:pt x="98" y="-1"/>
                    <a:pt x="148" y="0"/>
                  </a:cubicBezTo>
                  <a:cubicBezTo>
                    <a:pt x="12077" y="0"/>
                    <a:pt x="21748" y="9670"/>
                    <a:pt x="21748" y="21600"/>
                  </a:cubicBezTo>
                  <a:lnTo>
                    <a:pt x="148" y="21600"/>
                  </a:lnTo>
                  <a:close/>
                </a:path>
              </a:pathLst>
            </a:custGeom>
            <a:noFill/>
            <a:ln w="25400" cap="rnd">
              <a:solidFill>
                <a:srgbClr val="9391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8" name="Oval 201">
              <a:extLst>
                <a:ext uri="{FF2B5EF4-FFF2-40B4-BE49-F238E27FC236}">
                  <a16:creationId xmlns:a16="http://schemas.microsoft.com/office/drawing/2014/main" id="{6E109B74-EA46-4B16-9048-50FDE0F9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070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39" name="Oval 202">
              <a:extLst>
                <a:ext uri="{FF2B5EF4-FFF2-40B4-BE49-F238E27FC236}">
                  <a16:creationId xmlns:a16="http://schemas.microsoft.com/office/drawing/2014/main" id="{8B6E49F1-DAEF-4706-9D85-2CF53025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1070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0" name="Oval 203">
              <a:extLst>
                <a:ext uri="{FF2B5EF4-FFF2-40B4-BE49-F238E27FC236}">
                  <a16:creationId xmlns:a16="http://schemas.microsoft.com/office/drawing/2014/main" id="{49C69343-683E-4D22-9792-7216A5C19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262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1" name="Oval 204">
              <a:extLst>
                <a:ext uri="{FF2B5EF4-FFF2-40B4-BE49-F238E27FC236}">
                  <a16:creationId xmlns:a16="http://schemas.microsoft.com/office/drawing/2014/main" id="{60ADE532-530C-478D-9ADA-4872D340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1262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2" name="Rectangle 205">
              <a:extLst>
                <a:ext uri="{FF2B5EF4-FFF2-40B4-BE49-F238E27FC236}">
                  <a16:creationId xmlns:a16="http://schemas.microsoft.com/office/drawing/2014/main" id="{5ED7CBC9-9E97-4968-B9B6-45AC0757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070"/>
              <a:ext cx="304" cy="26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3" name="Rectangle 206">
              <a:extLst>
                <a:ext uri="{FF2B5EF4-FFF2-40B4-BE49-F238E27FC236}">
                  <a16:creationId xmlns:a16="http://schemas.microsoft.com/office/drawing/2014/main" id="{EC814F73-B7EA-4B0D-8E4F-8C28E38CF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118"/>
              <a:ext cx="400" cy="184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4" name="Oval 207">
              <a:extLst>
                <a:ext uri="{FF2B5EF4-FFF2-40B4-BE49-F238E27FC236}">
                  <a16:creationId xmlns:a16="http://schemas.microsoft.com/office/drawing/2014/main" id="{B6CA2EE2-2ABF-499D-B32F-A2BD20D97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106"/>
              <a:ext cx="64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5" name="Oval 208">
              <a:extLst>
                <a:ext uri="{FF2B5EF4-FFF2-40B4-BE49-F238E27FC236}">
                  <a16:creationId xmlns:a16="http://schemas.microsoft.com/office/drawing/2014/main" id="{C032ABC8-1B9F-4DD7-8C0B-C3AD304A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1106"/>
              <a:ext cx="64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6" name="Oval 209">
              <a:extLst>
                <a:ext uri="{FF2B5EF4-FFF2-40B4-BE49-F238E27FC236}">
                  <a16:creationId xmlns:a16="http://schemas.microsoft.com/office/drawing/2014/main" id="{B7B76DCE-0044-43B7-88C8-629F9AD4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1250"/>
              <a:ext cx="64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7" name="Oval 210">
              <a:extLst>
                <a:ext uri="{FF2B5EF4-FFF2-40B4-BE49-F238E27FC236}">
                  <a16:creationId xmlns:a16="http://schemas.microsoft.com/office/drawing/2014/main" id="{7CC0114B-D8D0-4240-B777-FDA8E34CF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250"/>
              <a:ext cx="64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8" name="Rectangle 211">
              <a:extLst>
                <a:ext uri="{FF2B5EF4-FFF2-40B4-BE49-F238E27FC236}">
                  <a16:creationId xmlns:a16="http://schemas.microsoft.com/office/drawing/2014/main" id="{0F556A9B-8938-40F8-8C72-B42F325B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1142"/>
              <a:ext cx="328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49" name="Rectangle 212">
              <a:extLst>
                <a:ext uri="{FF2B5EF4-FFF2-40B4-BE49-F238E27FC236}">
                  <a16:creationId xmlns:a16="http://schemas.microsoft.com/office/drawing/2014/main" id="{DE340409-15C6-4986-ABCB-EB854DC93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1106"/>
              <a:ext cx="256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350" name="AutoShape 219">
            <a:extLst>
              <a:ext uri="{FF2B5EF4-FFF2-40B4-BE49-F238E27FC236}">
                <a16:creationId xmlns:a16="http://schemas.microsoft.com/office/drawing/2014/main" id="{E1228CCE-3960-4A1C-A7DA-B738D0D3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460875"/>
            <a:ext cx="3244850" cy="1320800"/>
          </a:xfrm>
          <a:prstGeom prst="roundRect">
            <a:avLst>
              <a:gd name="adj" fmla="val 25708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1" name="AutoShape 220">
            <a:extLst>
              <a:ext uri="{FF2B5EF4-FFF2-40B4-BE49-F238E27FC236}">
                <a16:creationId xmlns:a16="http://schemas.microsoft.com/office/drawing/2014/main" id="{3E4653CC-129B-4907-9A37-A3FC8D7D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473575"/>
            <a:ext cx="3238500" cy="1314450"/>
          </a:xfrm>
          <a:prstGeom prst="roundRect">
            <a:avLst>
              <a:gd name="adj" fmla="val 2534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2" name="AutoShape 221">
            <a:extLst>
              <a:ext uri="{FF2B5EF4-FFF2-40B4-BE49-F238E27FC236}">
                <a16:creationId xmlns:a16="http://schemas.microsoft.com/office/drawing/2014/main" id="{4C43A7A8-26E9-49B3-B26C-E3ADBC52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4403725"/>
            <a:ext cx="3413125" cy="1320800"/>
          </a:xfrm>
          <a:prstGeom prst="roundRect">
            <a:avLst>
              <a:gd name="adj" fmla="val 2570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3" name="AutoShape 222">
            <a:extLst>
              <a:ext uri="{FF2B5EF4-FFF2-40B4-BE49-F238E27FC236}">
                <a16:creationId xmlns:a16="http://schemas.microsoft.com/office/drawing/2014/main" id="{4A73F62B-5373-45A6-8BA2-8D34F067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19600"/>
            <a:ext cx="3400425" cy="1314450"/>
          </a:xfrm>
          <a:prstGeom prst="roundRect">
            <a:avLst>
              <a:gd name="adj" fmla="val 2534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4" name="Rectangle 223">
            <a:extLst>
              <a:ext uri="{FF2B5EF4-FFF2-40B4-BE49-F238E27FC236}">
                <a16:creationId xmlns:a16="http://schemas.microsoft.com/office/drawing/2014/main" id="{7A984446-6AAA-4974-9979-CCF97C1EE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430713"/>
            <a:ext cx="166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Inside Local IP </a:t>
            </a:r>
          </a:p>
        </p:txBody>
      </p:sp>
      <p:sp>
        <p:nvSpPr>
          <p:cNvPr id="9355" name="Rectangle 224">
            <a:extLst>
              <a:ext uri="{FF2B5EF4-FFF2-40B4-BE49-F238E27FC236}">
                <a16:creationId xmlns:a16="http://schemas.microsoft.com/office/drawing/2014/main" id="{9A5EDCC4-A172-4CF7-8B8A-BDD32095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678363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9356" name="Rectangle 225">
            <a:extLst>
              <a:ext uri="{FF2B5EF4-FFF2-40B4-BE49-F238E27FC236}">
                <a16:creationId xmlns:a16="http://schemas.microsoft.com/office/drawing/2014/main" id="{3F572C16-83B3-47F1-A4A1-FEF2AE90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512762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10.1.1.1</a:t>
            </a:r>
          </a:p>
        </p:txBody>
      </p:sp>
      <p:sp>
        <p:nvSpPr>
          <p:cNvPr id="9357" name="Freeform 227">
            <a:extLst>
              <a:ext uri="{FF2B5EF4-FFF2-40B4-BE49-F238E27FC236}">
                <a16:creationId xmlns:a16="http://schemas.microsoft.com/office/drawing/2014/main" id="{3FF96C90-6836-42E2-9F3F-F2EFAA60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3400425" cy="74613"/>
          </a:xfrm>
          <a:custGeom>
            <a:avLst/>
            <a:gdLst>
              <a:gd name="T0" fmla="*/ 0 w 2053"/>
              <a:gd name="T1" fmla="*/ 0 h 1"/>
              <a:gd name="T2" fmla="*/ 2052 w 2053"/>
              <a:gd name="T3" fmla="*/ 0 h 1"/>
              <a:gd name="T4" fmla="*/ 0 w 205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3" h="1">
                <a:moveTo>
                  <a:pt x="0" y="0"/>
                </a:moveTo>
                <a:lnTo>
                  <a:pt x="2052" y="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8" name="Freeform 228">
            <a:extLst>
              <a:ext uri="{FF2B5EF4-FFF2-40B4-BE49-F238E27FC236}">
                <a16:creationId xmlns:a16="http://schemas.microsoft.com/office/drawing/2014/main" id="{65FA189D-535E-4D53-8897-07C5ABE8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4416425"/>
            <a:ext cx="1588" cy="1316038"/>
          </a:xfrm>
          <a:custGeom>
            <a:avLst/>
            <a:gdLst>
              <a:gd name="T0" fmla="*/ 0 w 1"/>
              <a:gd name="T1" fmla="*/ 0 h 829"/>
              <a:gd name="T2" fmla="*/ 0 w 1"/>
              <a:gd name="T3" fmla="*/ 828 h 829"/>
              <a:gd name="T4" fmla="*/ 0 w 1"/>
              <a:gd name="T5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829">
                <a:moveTo>
                  <a:pt x="0" y="0"/>
                </a:moveTo>
                <a:lnTo>
                  <a:pt x="0" y="82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359" name="Rectangle 229">
            <a:extLst>
              <a:ext uri="{FF2B5EF4-FFF2-40B4-BE49-F238E27FC236}">
                <a16:creationId xmlns:a16="http://schemas.microsoft.com/office/drawing/2014/main" id="{5A7A4070-C39A-4465-B169-269227E9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Simple NAT table</a:t>
            </a:r>
          </a:p>
        </p:txBody>
      </p:sp>
      <p:sp>
        <p:nvSpPr>
          <p:cNvPr id="9360" name="Rectangle 230">
            <a:extLst>
              <a:ext uri="{FF2B5EF4-FFF2-40B4-BE49-F238E27FC236}">
                <a16:creationId xmlns:a16="http://schemas.microsoft.com/office/drawing/2014/main" id="{613C08CB-2362-4B5C-AC55-7DDA2CB2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4411663"/>
            <a:ext cx="1516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Inside Global </a:t>
            </a:r>
          </a:p>
        </p:txBody>
      </p:sp>
      <p:sp>
        <p:nvSpPr>
          <p:cNvPr id="9361" name="Rectangle 231">
            <a:extLst>
              <a:ext uri="{FF2B5EF4-FFF2-40B4-BE49-F238E27FC236}">
                <a16:creationId xmlns:a16="http://schemas.microsoft.com/office/drawing/2014/main" id="{0CE43BCC-7337-44BA-9828-BFAB29AF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59313"/>
            <a:ext cx="1246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IP Address</a:t>
            </a:r>
          </a:p>
        </p:txBody>
      </p:sp>
      <p:sp>
        <p:nvSpPr>
          <p:cNvPr id="9362" name="Rectangle 232">
            <a:extLst>
              <a:ext uri="{FF2B5EF4-FFF2-40B4-BE49-F238E27FC236}">
                <a16:creationId xmlns:a16="http://schemas.microsoft.com/office/drawing/2014/main" id="{50C7F955-0AB5-480E-8782-451BEE5D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19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166.1.1.1</a:t>
            </a:r>
          </a:p>
        </p:txBody>
      </p:sp>
      <p:sp>
        <p:nvSpPr>
          <p:cNvPr id="9363" name="Rectangle 234">
            <a:extLst>
              <a:ext uri="{FF2B5EF4-FFF2-40B4-BE49-F238E27FC236}">
                <a16:creationId xmlns:a16="http://schemas.microsoft.com/office/drawing/2014/main" id="{EAE9CF30-B260-43F9-8084-02134549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3121025"/>
            <a:ext cx="827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10.1.1.2</a:t>
            </a:r>
          </a:p>
        </p:txBody>
      </p:sp>
      <p:grpSp>
        <p:nvGrpSpPr>
          <p:cNvPr id="9364" name="Group 284">
            <a:extLst>
              <a:ext uri="{FF2B5EF4-FFF2-40B4-BE49-F238E27FC236}">
                <a16:creationId xmlns:a16="http://schemas.microsoft.com/office/drawing/2014/main" id="{3CAD52CD-639D-4CDE-8C8A-A4F39BFF0C31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2346325"/>
            <a:ext cx="1054100" cy="863600"/>
            <a:chOff x="574" y="1478"/>
            <a:chExt cx="664" cy="544"/>
          </a:xfrm>
        </p:grpSpPr>
        <p:sp>
          <p:nvSpPr>
            <p:cNvPr id="9365" name="Rectangle 235">
              <a:extLst>
                <a:ext uri="{FF2B5EF4-FFF2-40B4-BE49-F238E27FC236}">
                  <a16:creationId xmlns:a16="http://schemas.microsoft.com/office/drawing/2014/main" id="{92D0B9A0-725D-4BC5-A77C-E2786E9B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1622"/>
              <a:ext cx="4" cy="28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66" name="Rectangle 236">
              <a:extLst>
                <a:ext uri="{FF2B5EF4-FFF2-40B4-BE49-F238E27FC236}">
                  <a16:creationId xmlns:a16="http://schemas.microsoft.com/office/drawing/2014/main" id="{F1D30B46-CA6F-4390-8956-437EA5882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1838"/>
              <a:ext cx="532" cy="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67" name="Freeform 237">
              <a:extLst>
                <a:ext uri="{FF2B5EF4-FFF2-40B4-BE49-F238E27FC236}">
                  <a16:creationId xmlns:a16="http://schemas.microsoft.com/office/drawing/2014/main" id="{80886EDB-F39D-43B0-B127-1D8CF9D1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1778"/>
              <a:ext cx="533" cy="53"/>
            </a:xfrm>
            <a:custGeom>
              <a:avLst/>
              <a:gdLst>
                <a:gd name="T0" fmla="*/ 0 w 533"/>
                <a:gd name="T1" fmla="*/ 52 h 53"/>
                <a:gd name="T2" fmla="*/ 59 w 533"/>
                <a:gd name="T3" fmla="*/ 0 h 53"/>
                <a:gd name="T4" fmla="*/ 461 w 533"/>
                <a:gd name="T5" fmla="*/ 0 h 53"/>
                <a:gd name="T6" fmla="*/ 532 w 533"/>
                <a:gd name="T7" fmla="*/ 52 h 53"/>
                <a:gd name="T8" fmla="*/ 0 w 533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3">
                  <a:moveTo>
                    <a:pt x="0" y="52"/>
                  </a:moveTo>
                  <a:lnTo>
                    <a:pt x="59" y="0"/>
                  </a:lnTo>
                  <a:lnTo>
                    <a:pt x="461" y="0"/>
                  </a:lnTo>
                  <a:lnTo>
                    <a:pt x="532" y="52"/>
                  </a:lnTo>
                  <a:lnTo>
                    <a:pt x="0" y="5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68" name="Freeform 238">
              <a:extLst>
                <a:ext uri="{FF2B5EF4-FFF2-40B4-BE49-F238E27FC236}">
                  <a16:creationId xmlns:a16="http://schemas.microsoft.com/office/drawing/2014/main" id="{FC7B5878-E918-41A5-9ABB-70B61F7CA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1490"/>
              <a:ext cx="365" cy="41"/>
            </a:xfrm>
            <a:custGeom>
              <a:avLst/>
              <a:gdLst>
                <a:gd name="T0" fmla="*/ 0 w 365"/>
                <a:gd name="T1" fmla="*/ 40 h 41"/>
                <a:gd name="T2" fmla="*/ 47 w 365"/>
                <a:gd name="T3" fmla="*/ 0 h 41"/>
                <a:gd name="T4" fmla="*/ 317 w 365"/>
                <a:gd name="T5" fmla="*/ 0 h 41"/>
                <a:gd name="T6" fmla="*/ 364 w 365"/>
                <a:gd name="T7" fmla="*/ 40 h 41"/>
                <a:gd name="T8" fmla="*/ 0 w 365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1">
                  <a:moveTo>
                    <a:pt x="0" y="40"/>
                  </a:moveTo>
                  <a:lnTo>
                    <a:pt x="47" y="0"/>
                  </a:lnTo>
                  <a:lnTo>
                    <a:pt x="317" y="0"/>
                  </a:lnTo>
                  <a:lnTo>
                    <a:pt x="364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69" name="Oval 239">
              <a:extLst>
                <a:ext uri="{FF2B5EF4-FFF2-40B4-BE49-F238E27FC236}">
                  <a16:creationId xmlns:a16="http://schemas.microsoft.com/office/drawing/2014/main" id="{AF00E6E9-B1D9-43EF-BB1E-C148BE7C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934"/>
              <a:ext cx="28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0" name="Oval 240">
              <a:extLst>
                <a:ext uri="{FF2B5EF4-FFF2-40B4-BE49-F238E27FC236}">
                  <a16:creationId xmlns:a16="http://schemas.microsoft.com/office/drawing/2014/main" id="{C0B4F03F-867A-440C-A331-E35558B18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1934"/>
              <a:ext cx="28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1" name="Oval 241">
              <a:extLst>
                <a:ext uri="{FF2B5EF4-FFF2-40B4-BE49-F238E27FC236}">
                  <a16:creationId xmlns:a16="http://schemas.microsoft.com/office/drawing/2014/main" id="{9264F8CB-87D6-4D4F-BCA2-096BCF06B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006"/>
              <a:ext cx="28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2" name="Oval 242">
              <a:extLst>
                <a:ext uri="{FF2B5EF4-FFF2-40B4-BE49-F238E27FC236}">
                  <a16:creationId xmlns:a16="http://schemas.microsoft.com/office/drawing/2014/main" id="{DA271767-B1F6-487E-843A-EFDD470A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" y="2006"/>
              <a:ext cx="28" cy="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3" name="Rectangle 243">
              <a:extLst>
                <a:ext uri="{FF2B5EF4-FFF2-40B4-BE49-F238E27FC236}">
                  <a16:creationId xmlns:a16="http://schemas.microsoft.com/office/drawing/2014/main" id="{99F35728-FD3E-4DB7-A912-B0C77F27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934"/>
              <a:ext cx="28" cy="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4" name="Rectangle 244">
              <a:extLst>
                <a:ext uri="{FF2B5EF4-FFF2-40B4-BE49-F238E27FC236}">
                  <a16:creationId xmlns:a16="http://schemas.microsoft.com/office/drawing/2014/main" id="{A9C65FB7-7C1D-4A25-9627-0BC983CEB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946"/>
              <a:ext cx="64" cy="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5" name="Arc 245">
              <a:extLst>
                <a:ext uri="{FF2B5EF4-FFF2-40B4-BE49-F238E27FC236}">
                  <a16:creationId xmlns:a16="http://schemas.microsoft.com/office/drawing/2014/main" id="{CC155576-7119-42A9-93E0-C9333531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87"/>
              <a:ext cx="153" cy="56"/>
            </a:xfrm>
            <a:custGeom>
              <a:avLst/>
              <a:gdLst>
                <a:gd name="T0" fmla="*/ 0 w 21742"/>
                <a:gd name="T1" fmla="*/ 0 h 21600"/>
                <a:gd name="T2" fmla="*/ 142 w 21742"/>
                <a:gd name="T3" fmla="*/ 0 h 21600"/>
                <a:gd name="T4" fmla="*/ 21742 w 21742"/>
                <a:gd name="T5" fmla="*/ 21600 h 21600"/>
                <a:gd name="T6" fmla="*/ 0 w 21742"/>
                <a:gd name="T7" fmla="*/ 0 h 21600"/>
                <a:gd name="T8" fmla="*/ 142 w 21742"/>
                <a:gd name="T9" fmla="*/ 0 h 21600"/>
                <a:gd name="T10" fmla="*/ 21742 w 21742"/>
                <a:gd name="T11" fmla="*/ 21600 h 21600"/>
                <a:gd name="T12" fmla="*/ 142 w 21742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2" h="21600" fill="none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</a:path>
                <a:path w="21742" h="21600" stroke="0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  <a:lnTo>
                    <a:pt x="142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6" name="Oval 246">
              <a:extLst>
                <a:ext uri="{FF2B5EF4-FFF2-40B4-BE49-F238E27FC236}">
                  <a16:creationId xmlns:a16="http://schemas.microsoft.com/office/drawing/2014/main" id="{B46D233F-F37A-4999-A939-406910CC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526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7" name="Oval 247">
              <a:extLst>
                <a:ext uri="{FF2B5EF4-FFF2-40B4-BE49-F238E27FC236}">
                  <a16:creationId xmlns:a16="http://schemas.microsoft.com/office/drawing/2014/main" id="{7A28BC87-8B6D-4130-8B6D-74889A9F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526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8" name="Oval 248">
              <a:extLst>
                <a:ext uri="{FF2B5EF4-FFF2-40B4-BE49-F238E27FC236}">
                  <a16:creationId xmlns:a16="http://schemas.microsoft.com/office/drawing/2014/main" id="{4223C2A1-4BA4-4FD2-BFE8-F18AA527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718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79" name="Oval 249">
              <a:extLst>
                <a:ext uri="{FF2B5EF4-FFF2-40B4-BE49-F238E27FC236}">
                  <a16:creationId xmlns:a16="http://schemas.microsoft.com/office/drawing/2014/main" id="{4102ED70-374B-42E2-BB98-ABD1BB942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718"/>
              <a:ext cx="76" cy="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0" name="Rectangle 250">
              <a:extLst>
                <a:ext uri="{FF2B5EF4-FFF2-40B4-BE49-F238E27FC236}">
                  <a16:creationId xmlns:a16="http://schemas.microsoft.com/office/drawing/2014/main" id="{7F1CC027-9FFA-40D0-8861-F23E8DE3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526"/>
              <a:ext cx="316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1" name="Rectangle 251">
              <a:extLst>
                <a:ext uri="{FF2B5EF4-FFF2-40B4-BE49-F238E27FC236}">
                  <a16:creationId xmlns:a16="http://schemas.microsoft.com/office/drawing/2014/main" id="{86EF66A7-4F38-44D6-8E4C-E9511F7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534"/>
              <a:ext cx="312" cy="2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2" name="Rectangle 252">
              <a:extLst>
                <a:ext uri="{FF2B5EF4-FFF2-40B4-BE49-F238E27FC236}">
                  <a16:creationId xmlns:a16="http://schemas.microsoft.com/office/drawing/2014/main" id="{7B54F2BD-BB40-4B68-85ED-C29FA43B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562"/>
              <a:ext cx="388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3" name="Rectangle 253">
              <a:extLst>
                <a:ext uri="{FF2B5EF4-FFF2-40B4-BE49-F238E27FC236}">
                  <a16:creationId xmlns:a16="http://schemas.microsoft.com/office/drawing/2014/main" id="{F96A8EC3-D591-4AD7-998C-AF096436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1570"/>
              <a:ext cx="384" cy="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4" name="Oval 254">
              <a:extLst>
                <a:ext uri="{FF2B5EF4-FFF2-40B4-BE49-F238E27FC236}">
                  <a16:creationId xmlns:a16="http://schemas.microsoft.com/office/drawing/2014/main" id="{7343167B-DFC7-49D4-AFCE-9E8707769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562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5" name="Oval 255">
              <a:extLst>
                <a:ext uri="{FF2B5EF4-FFF2-40B4-BE49-F238E27FC236}">
                  <a16:creationId xmlns:a16="http://schemas.microsoft.com/office/drawing/2014/main" id="{68C85EA0-84C7-42BD-96C0-5663E10FA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62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6" name="Oval 256">
              <a:extLst>
                <a:ext uri="{FF2B5EF4-FFF2-40B4-BE49-F238E27FC236}">
                  <a16:creationId xmlns:a16="http://schemas.microsoft.com/office/drawing/2014/main" id="{E5581DA9-812A-4012-923C-6F048231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694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7" name="Oval 257">
              <a:extLst>
                <a:ext uri="{FF2B5EF4-FFF2-40B4-BE49-F238E27FC236}">
                  <a16:creationId xmlns:a16="http://schemas.microsoft.com/office/drawing/2014/main" id="{F9154AE3-F73B-4E1D-AB23-80A2D8AA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694"/>
              <a:ext cx="52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8" name="Rectangle 258">
              <a:extLst>
                <a:ext uri="{FF2B5EF4-FFF2-40B4-BE49-F238E27FC236}">
                  <a16:creationId xmlns:a16="http://schemas.microsoft.com/office/drawing/2014/main" id="{AA6C8C5F-C3AC-4291-80EE-E5DE7104F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598"/>
              <a:ext cx="316" cy="1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89" name="Rectangle 259">
              <a:extLst>
                <a:ext uri="{FF2B5EF4-FFF2-40B4-BE49-F238E27FC236}">
                  <a16:creationId xmlns:a16="http://schemas.microsoft.com/office/drawing/2014/main" id="{1BCA6BDB-00D9-421D-A261-FDB65085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1606"/>
              <a:ext cx="312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0" name="Rectangle 260">
              <a:extLst>
                <a:ext uri="{FF2B5EF4-FFF2-40B4-BE49-F238E27FC236}">
                  <a16:creationId xmlns:a16="http://schemas.microsoft.com/office/drawing/2014/main" id="{7795DB0A-C032-4970-9334-864CDFAB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562"/>
              <a:ext cx="244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1" name="Rectangle 261">
              <a:extLst>
                <a:ext uri="{FF2B5EF4-FFF2-40B4-BE49-F238E27FC236}">
                  <a16:creationId xmlns:a16="http://schemas.microsoft.com/office/drawing/2014/main" id="{6E51650E-C9EE-4289-9052-A06F5CC8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570"/>
              <a:ext cx="240" cy="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2" name="Rectangle 262">
              <a:extLst>
                <a:ext uri="{FF2B5EF4-FFF2-40B4-BE49-F238E27FC236}">
                  <a16:creationId xmlns:a16="http://schemas.microsoft.com/office/drawing/2014/main" id="{7D82B55F-E763-4024-AEE2-CBFEBB43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826"/>
              <a:ext cx="532" cy="112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3" name="Freeform 263">
              <a:extLst>
                <a:ext uri="{FF2B5EF4-FFF2-40B4-BE49-F238E27FC236}">
                  <a16:creationId xmlns:a16="http://schemas.microsoft.com/office/drawing/2014/main" id="{7C6D66B4-460A-4ADE-B604-B3C08D56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766"/>
              <a:ext cx="533" cy="53"/>
            </a:xfrm>
            <a:custGeom>
              <a:avLst/>
              <a:gdLst>
                <a:gd name="T0" fmla="*/ 0 w 533"/>
                <a:gd name="T1" fmla="*/ 52 h 53"/>
                <a:gd name="T2" fmla="*/ 59 w 533"/>
                <a:gd name="T3" fmla="*/ 0 h 53"/>
                <a:gd name="T4" fmla="*/ 461 w 533"/>
                <a:gd name="T5" fmla="*/ 0 h 53"/>
                <a:gd name="T6" fmla="*/ 532 w 533"/>
                <a:gd name="T7" fmla="*/ 52 h 53"/>
                <a:gd name="T8" fmla="*/ 0 w 533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53">
                  <a:moveTo>
                    <a:pt x="0" y="52"/>
                  </a:moveTo>
                  <a:lnTo>
                    <a:pt x="59" y="0"/>
                  </a:lnTo>
                  <a:lnTo>
                    <a:pt x="461" y="0"/>
                  </a:lnTo>
                  <a:lnTo>
                    <a:pt x="532" y="52"/>
                  </a:lnTo>
                  <a:lnTo>
                    <a:pt x="0" y="52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4" name="Freeform 264">
              <a:extLst>
                <a:ext uri="{FF2B5EF4-FFF2-40B4-BE49-F238E27FC236}">
                  <a16:creationId xmlns:a16="http://schemas.microsoft.com/office/drawing/2014/main" id="{B2E8B505-0EAC-4D5F-9EC2-50AEE7E5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478"/>
              <a:ext cx="377" cy="41"/>
            </a:xfrm>
            <a:custGeom>
              <a:avLst/>
              <a:gdLst>
                <a:gd name="T0" fmla="*/ 0 w 377"/>
                <a:gd name="T1" fmla="*/ 40 h 41"/>
                <a:gd name="T2" fmla="*/ 59 w 377"/>
                <a:gd name="T3" fmla="*/ 0 h 41"/>
                <a:gd name="T4" fmla="*/ 329 w 377"/>
                <a:gd name="T5" fmla="*/ 0 h 41"/>
                <a:gd name="T6" fmla="*/ 376 w 377"/>
                <a:gd name="T7" fmla="*/ 40 h 41"/>
                <a:gd name="T8" fmla="*/ 0 w 37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41">
                  <a:moveTo>
                    <a:pt x="0" y="40"/>
                  </a:moveTo>
                  <a:lnTo>
                    <a:pt x="59" y="0"/>
                  </a:lnTo>
                  <a:lnTo>
                    <a:pt x="329" y="0"/>
                  </a:lnTo>
                  <a:lnTo>
                    <a:pt x="376" y="40"/>
                  </a:lnTo>
                  <a:lnTo>
                    <a:pt x="0" y="40"/>
                  </a:lnTo>
                </a:path>
              </a:pathLst>
            </a:custGeom>
            <a:solidFill>
              <a:srgbClr val="AD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5" name="Oval 265">
              <a:extLst>
                <a:ext uri="{FF2B5EF4-FFF2-40B4-BE49-F238E27FC236}">
                  <a16:creationId xmlns:a16="http://schemas.microsoft.com/office/drawing/2014/main" id="{91CEBF07-F7BC-444A-9B4F-4DA2EC96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922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6" name="Oval 266">
              <a:extLst>
                <a:ext uri="{FF2B5EF4-FFF2-40B4-BE49-F238E27FC236}">
                  <a16:creationId xmlns:a16="http://schemas.microsoft.com/office/drawing/2014/main" id="{566E1B6E-3972-410C-9113-A889F96D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922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7" name="Oval 267">
              <a:extLst>
                <a:ext uri="{FF2B5EF4-FFF2-40B4-BE49-F238E27FC236}">
                  <a16:creationId xmlns:a16="http://schemas.microsoft.com/office/drawing/2014/main" id="{838F800E-3B42-4B39-8706-514256FA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994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8" name="Oval 268">
              <a:extLst>
                <a:ext uri="{FF2B5EF4-FFF2-40B4-BE49-F238E27FC236}">
                  <a16:creationId xmlns:a16="http://schemas.microsoft.com/office/drawing/2014/main" id="{A34503E1-2A54-43C8-A223-DB5EA0D0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994"/>
              <a:ext cx="16" cy="1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99" name="Rectangle 269">
              <a:extLst>
                <a:ext uri="{FF2B5EF4-FFF2-40B4-BE49-F238E27FC236}">
                  <a16:creationId xmlns:a16="http://schemas.microsoft.com/office/drawing/2014/main" id="{BF5A7B1F-4FF5-46B5-A863-BBEC77DC0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922"/>
              <a:ext cx="28" cy="8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0" name="Rectangle 270">
              <a:extLst>
                <a:ext uri="{FF2B5EF4-FFF2-40B4-BE49-F238E27FC236}">
                  <a16:creationId xmlns:a16="http://schemas.microsoft.com/office/drawing/2014/main" id="{16B2C72B-1B87-438B-91F6-2327893F3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934"/>
              <a:ext cx="52" cy="64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1" name="Arc 271">
              <a:extLst>
                <a:ext uri="{FF2B5EF4-FFF2-40B4-BE49-F238E27FC236}">
                  <a16:creationId xmlns:a16="http://schemas.microsoft.com/office/drawing/2014/main" id="{7556D03B-4052-43A2-9423-FA07C7D26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875"/>
              <a:ext cx="153" cy="56"/>
            </a:xfrm>
            <a:custGeom>
              <a:avLst/>
              <a:gdLst>
                <a:gd name="T0" fmla="*/ 0 w 21742"/>
                <a:gd name="T1" fmla="*/ 0 h 21600"/>
                <a:gd name="T2" fmla="*/ 142 w 21742"/>
                <a:gd name="T3" fmla="*/ 0 h 21600"/>
                <a:gd name="T4" fmla="*/ 21742 w 21742"/>
                <a:gd name="T5" fmla="*/ 21600 h 21600"/>
                <a:gd name="T6" fmla="*/ 0 w 21742"/>
                <a:gd name="T7" fmla="*/ 0 h 21600"/>
                <a:gd name="T8" fmla="*/ 142 w 21742"/>
                <a:gd name="T9" fmla="*/ 0 h 21600"/>
                <a:gd name="T10" fmla="*/ 21742 w 21742"/>
                <a:gd name="T11" fmla="*/ 21600 h 21600"/>
                <a:gd name="T12" fmla="*/ 142 w 21742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2" h="21600" fill="none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</a:path>
                <a:path w="21742" h="21600" stroke="0">
                  <a:moveTo>
                    <a:pt x="0" y="0"/>
                  </a:moveTo>
                  <a:cubicBezTo>
                    <a:pt x="47" y="0"/>
                    <a:pt x="94" y="-1"/>
                    <a:pt x="142" y="0"/>
                  </a:cubicBezTo>
                  <a:cubicBezTo>
                    <a:pt x="12071" y="0"/>
                    <a:pt x="21742" y="9670"/>
                    <a:pt x="21742" y="21600"/>
                  </a:cubicBezTo>
                  <a:lnTo>
                    <a:pt x="142" y="21600"/>
                  </a:lnTo>
                  <a:close/>
                </a:path>
              </a:pathLst>
            </a:custGeom>
            <a:noFill/>
            <a:ln w="25400" cap="rnd">
              <a:solidFill>
                <a:srgbClr val="93917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2" name="Oval 272">
              <a:extLst>
                <a:ext uri="{FF2B5EF4-FFF2-40B4-BE49-F238E27FC236}">
                  <a16:creationId xmlns:a16="http://schemas.microsoft.com/office/drawing/2014/main" id="{F61220F5-02D5-4976-AE8B-AB1B4D67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514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3" name="Oval 273">
              <a:extLst>
                <a:ext uri="{FF2B5EF4-FFF2-40B4-BE49-F238E27FC236}">
                  <a16:creationId xmlns:a16="http://schemas.microsoft.com/office/drawing/2014/main" id="{FB91872A-4F13-48BA-9F16-104A53AAF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514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4" name="Oval 274">
              <a:extLst>
                <a:ext uri="{FF2B5EF4-FFF2-40B4-BE49-F238E27FC236}">
                  <a16:creationId xmlns:a16="http://schemas.microsoft.com/office/drawing/2014/main" id="{C2280A3D-20BD-470D-A714-9E5635E6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706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5" name="Oval 275">
              <a:extLst>
                <a:ext uri="{FF2B5EF4-FFF2-40B4-BE49-F238E27FC236}">
                  <a16:creationId xmlns:a16="http://schemas.microsoft.com/office/drawing/2014/main" id="{478CD20D-02FF-4B3D-A53B-626FDA3B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06"/>
              <a:ext cx="76" cy="76"/>
            </a:xfrm>
            <a:prstGeom prst="ellipse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6" name="Rectangle 276">
              <a:extLst>
                <a:ext uri="{FF2B5EF4-FFF2-40B4-BE49-F238E27FC236}">
                  <a16:creationId xmlns:a16="http://schemas.microsoft.com/office/drawing/2014/main" id="{13D02597-E3BD-4A47-B1F5-DF0BF251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514"/>
              <a:ext cx="316" cy="268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7" name="Rectangle 277">
              <a:extLst>
                <a:ext uri="{FF2B5EF4-FFF2-40B4-BE49-F238E27FC236}">
                  <a16:creationId xmlns:a16="http://schemas.microsoft.com/office/drawing/2014/main" id="{B3423A30-1E2C-4A16-8797-6584A7211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1550"/>
              <a:ext cx="388" cy="196"/>
            </a:xfrm>
            <a:prstGeom prst="rect">
              <a:avLst/>
            </a:prstGeom>
            <a:solidFill>
              <a:srgbClr val="939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8" name="Oval 278">
              <a:extLst>
                <a:ext uri="{FF2B5EF4-FFF2-40B4-BE49-F238E27FC236}">
                  <a16:creationId xmlns:a16="http://schemas.microsoft.com/office/drawing/2014/main" id="{BFE83A09-EEF4-446B-B841-FAA221886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550"/>
              <a:ext cx="52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09" name="Oval 279">
              <a:extLst>
                <a:ext uri="{FF2B5EF4-FFF2-40B4-BE49-F238E27FC236}">
                  <a16:creationId xmlns:a16="http://schemas.microsoft.com/office/drawing/2014/main" id="{B364C39D-26FF-4D62-9555-A68BE50B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550"/>
              <a:ext cx="52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10" name="Oval 280">
              <a:extLst>
                <a:ext uri="{FF2B5EF4-FFF2-40B4-BE49-F238E27FC236}">
                  <a16:creationId xmlns:a16="http://schemas.microsoft.com/office/drawing/2014/main" id="{6AC5F996-9A57-45AF-92D3-93DFCF11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694"/>
              <a:ext cx="52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11" name="Oval 281">
              <a:extLst>
                <a:ext uri="{FF2B5EF4-FFF2-40B4-BE49-F238E27FC236}">
                  <a16:creationId xmlns:a16="http://schemas.microsoft.com/office/drawing/2014/main" id="{0BB51CC8-564B-4BAB-837D-72CBA73B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694"/>
              <a:ext cx="52" cy="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12" name="Rectangle 282">
              <a:extLst>
                <a:ext uri="{FF2B5EF4-FFF2-40B4-BE49-F238E27FC236}">
                  <a16:creationId xmlns:a16="http://schemas.microsoft.com/office/drawing/2014/main" id="{3507BB83-B471-4AF9-BC08-DA6E69F1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1586"/>
              <a:ext cx="316" cy="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13" name="Rectangle 283">
              <a:extLst>
                <a:ext uri="{FF2B5EF4-FFF2-40B4-BE49-F238E27FC236}">
                  <a16:creationId xmlns:a16="http://schemas.microsoft.com/office/drawing/2014/main" id="{1AA67C59-01A3-4C95-B8E8-91A5521F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550"/>
              <a:ext cx="244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414" name="Oval 285">
            <a:extLst>
              <a:ext uri="{FF2B5EF4-FFF2-40B4-BE49-F238E27FC236}">
                <a16:creationId xmlns:a16="http://schemas.microsoft.com/office/drawing/2014/main" id="{65AF127C-CFCC-4478-BC99-D0F68873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357822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15" name="Oval 286">
            <a:extLst>
              <a:ext uri="{FF2B5EF4-FFF2-40B4-BE49-F238E27FC236}">
                <a16:creationId xmlns:a16="http://schemas.microsoft.com/office/drawing/2014/main" id="{6FCE1B3B-5CAE-41E4-A25D-9D68F5D8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987925"/>
            <a:ext cx="285750" cy="1905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16" name="Rectangle 287">
            <a:extLst>
              <a:ext uri="{FF2B5EF4-FFF2-40B4-BE49-F238E27FC236}">
                <a16:creationId xmlns:a16="http://schemas.microsoft.com/office/drawing/2014/main" id="{911B45A2-058D-4B1C-8B48-E9B9937F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397125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9417" name="Rectangle 288">
            <a:extLst>
              <a:ext uri="{FF2B5EF4-FFF2-40B4-BE49-F238E27FC236}">
                <a16:creationId xmlns:a16="http://schemas.microsoft.com/office/drawing/2014/main" id="{6A89FC6C-F963-4493-834E-BAE8BDAB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2549525"/>
            <a:ext cx="1020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172.20.7.3</a:t>
            </a:r>
          </a:p>
        </p:txBody>
      </p:sp>
      <p:sp>
        <p:nvSpPr>
          <p:cNvPr id="9418" name="Oval 289">
            <a:extLst>
              <a:ext uri="{FF2B5EF4-FFF2-40B4-BE49-F238E27FC236}">
                <a16:creationId xmlns:a16="http://schemas.microsoft.com/office/drawing/2014/main" id="{94722478-0047-4551-8865-F430395B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251777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19" name="Rectangle 294">
            <a:extLst>
              <a:ext uri="{FF2B5EF4-FFF2-40B4-BE49-F238E27FC236}">
                <a16:creationId xmlns:a16="http://schemas.microsoft.com/office/drawing/2014/main" id="{D0F23A3D-AC94-492E-B241-B472BF5D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5052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420" name="Rectangle 295">
            <a:extLst>
              <a:ext uri="{FF2B5EF4-FFF2-40B4-BE49-F238E27FC236}">
                <a16:creationId xmlns:a16="http://schemas.microsoft.com/office/drawing/2014/main" id="{55E5A552-CDED-4290-88CC-EA3707D5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421" name="Rectangle 296">
            <a:extLst>
              <a:ext uri="{FF2B5EF4-FFF2-40B4-BE49-F238E27FC236}">
                <a16:creationId xmlns:a16="http://schemas.microsoft.com/office/drawing/2014/main" id="{F4E5D45C-7460-4E0A-9CB5-832CBC84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9101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bg1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422" name="Oval 297">
            <a:extLst>
              <a:ext uri="{FF2B5EF4-FFF2-40B4-BE49-F238E27FC236}">
                <a16:creationId xmlns:a16="http://schemas.microsoft.com/office/drawing/2014/main" id="{3DFFD1A1-4530-4B08-A514-A1DD871E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501967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23" name="Rectangle 298">
            <a:extLst>
              <a:ext uri="{FF2B5EF4-FFF2-40B4-BE49-F238E27FC236}">
                <a16:creationId xmlns:a16="http://schemas.microsoft.com/office/drawing/2014/main" id="{D4EC7E05-72EB-41B5-BAC3-8A27E058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4953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424" name="Oval 301">
            <a:extLst>
              <a:ext uri="{FF2B5EF4-FFF2-40B4-BE49-F238E27FC236}">
                <a16:creationId xmlns:a16="http://schemas.microsoft.com/office/drawing/2014/main" id="{C189428E-317C-49E3-869E-1F8F397D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455863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25" name="Rectangle 302">
            <a:extLst>
              <a:ext uri="{FF2B5EF4-FFF2-40B4-BE49-F238E27FC236}">
                <a16:creationId xmlns:a16="http://schemas.microsoft.com/office/drawing/2014/main" id="{2079B841-900E-41E8-84F8-BEEB4621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23764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426" name="Oval 304">
            <a:extLst>
              <a:ext uri="{FF2B5EF4-FFF2-40B4-BE49-F238E27FC236}">
                <a16:creationId xmlns:a16="http://schemas.microsoft.com/office/drawing/2014/main" id="{791231FB-A930-4916-B42F-91052F76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548957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27" name="Rectangle 305">
            <a:extLst>
              <a:ext uri="{FF2B5EF4-FFF2-40B4-BE49-F238E27FC236}">
                <a16:creationId xmlns:a16="http://schemas.microsoft.com/office/drawing/2014/main" id="{414D7253-E3F9-45E7-BD0E-EC0FEAE9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pic>
        <p:nvPicPr>
          <p:cNvPr id="9428" name="Picture 306">
            <a:extLst>
              <a:ext uri="{FF2B5EF4-FFF2-40B4-BE49-F238E27FC236}">
                <a16:creationId xmlns:a16="http://schemas.microsoft.com/office/drawing/2014/main" id="{D98C8E35-0742-425C-8980-DAC061B19F8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838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9" name="Group 316">
            <a:extLst>
              <a:ext uri="{FF2B5EF4-FFF2-40B4-BE49-F238E27FC236}">
                <a16:creationId xmlns:a16="http://schemas.microsoft.com/office/drawing/2014/main" id="{13C10405-A67E-4F98-A07D-CCC32320BD10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3505200"/>
            <a:ext cx="1176337" cy="417513"/>
            <a:chOff x="753" y="3533"/>
            <a:chExt cx="741" cy="263"/>
          </a:xfrm>
        </p:grpSpPr>
        <p:sp>
          <p:nvSpPr>
            <p:cNvPr id="9430" name="Freeform 309">
              <a:extLst>
                <a:ext uri="{FF2B5EF4-FFF2-40B4-BE49-F238E27FC236}">
                  <a16:creationId xmlns:a16="http://schemas.microsoft.com/office/drawing/2014/main" id="{2E8736B6-EAB6-4166-ADE4-6D225602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26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1" name="Freeform 310">
              <a:extLst>
                <a:ext uri="{FF2B5EF4-FFF2-40B4-BE49-F238E27FC236}">
                  <a16:creationId xmlns:a16="http://schemas.microsoft.com/office/drawing/2014/main" id="{3DCABEA3-ABA5-400B-A177-53EC81E3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670"/>
              <a:ext cx="282" cy="2"/>
            </a:xfrm>
            <a:custGeom>
              <a:avLst/>
              <a:gdLst>
                <a:gd name="T0" fmla="*/ 238 w 239"/>
                <a:gd name="T1" fmla="*/ 0 h 1"/>
                <a:gd name="T2" fmla="*/ 0 w 239"/>
                <a:gd name="T3" fmla="*/ 0 h 1"/>
                <a:gd name="T4" fmla="*/ 238 w 23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1">
                  <a:moveTo>
                    <a:pt x="238" y="0"/>
                  </a:moveTo>
                  <a:lnTo>
                    <a:pt x="0" y="0"/>
                  </a:lnTo>
                  <a:lnTo>
                    <a:pt x="23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2" name="Freeform 311">
              <a:extLst>
                <a:ext uri="{FF2B5EF4-FFF2-40B4-BE49-F238E27FC236}">
                  <a16:creationId xmlns:a16="http://schemas.microsoft.com/office/drawing/2014/main" id="{B5BC0D71-4320-455B-90FB-1723DD25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3781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3" name="Freeform 312">
              <a:extLst>
                <a:ext uri="{FF2B5EF4-FFF2-40B4-BE49-F238E27FC236}">
                  <a16:creationId xmlns:a16="http://schemas.microsoft.com/office/drawing/2014/main" id="{8D7A6253-3D5B-4D80-A0AC-B9F57BFC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33"/>
              <a:ext cx="460" cy="263"/>
            </a:xfrm>
            <a:custGeom>
              <a:avLst/>
              <a:gdLst>
                <a:gd name="T0" fmla="*/ 0 w 390"/>
                <a:gd name="T1" fmla="*/ 0 h 207"/>
                <a:gd name="T2" fmla="*/ 389 w 390"/>
                <a:gd name="T3" fmla="*/ 0 h 207"/>
                <a:gd name="T4" fmla="*/ 389 w 390"/>
                <a:gd name="T5" fmla="*/ 206 h 207"/>
                <a:gd name="T6" fmla="*/ 0 w 390"/>
                <a:gd name="T7" fmla="*/ 206 h 207"/>
                <a:gd name="T8" fmla="*/ 0 w 390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07">
                  <a:moveTo>
                    <a:pt x="0" y="0"/>
                  </a:moveTo>
                  <a:lnTo>
                    <a:pt x="389" y="0"/>
                  </a:lnTo>
                  <a:lnTo>
                    <a:pt x="389" y="206"/>
                  </a:lnTo>
                  <a:lnTo>
                    <a:pt x="0" y="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4" name="Freeform 313">
              <a:extLst>
                <a:ext uri="{FF2B5EF4-FFF2-40B4-BE49-F238E27FC236}">
                  <a16:creationId xmlns:a16="http://schemas.microsoft.com/office/drawing/2014/main" id="{96BE5077-7A50-4BC0-99F7-9A5577E2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47"/>
              <a:ext cx="460" cy="125"/>
            </a:xfrm>
            <a:custGeom>
              <a:avLst/>
              <a:gdLst>
                <a:gd name="T0" fmla="*/ 389 w 390"/>
                <a:gd name="T1" fmla="*/ 0 h 98"/>
                <a:gd name="T2" fmla="*/ 205 w 390"/>
                <a:gd name="T3" fmla="*/ 97 h 98"/>
                <a:gd name="T4" fmla="*/ 0 w 390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98">
                  <a:moveTo>
                    <a:pt x="389" y="0"/>
                  </a:moveTo>
                  <a:lnTo>
                    <a:pt x="205" y="9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435" name="Group 317">
            <a:extLst>
              <a:ext uri="{FF2B5EF4-FFF2-40B4-BE49-F238E27FC236}">
                <a16:creationId xmlns:a16="http://schemas.microsoft.com/office/drawing/2014/main" id="{75D5E213-4AF8-42C9-B9CC-D29525F72B8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706688"/>
            <a:ext cx="1176338" cy="417512"/>
            <a:chOff x="753" y="3533"/>
            <a:chExt cx="741" cy="263"/>
          </a:xfrm>
        </p:grpSpPr>
        <p:sp>
          <p:nvSpPr>
            <p:cNvPr id="9436" name="Freeform 318">
              <a:extLst>
                <a:ext uri="{FF2B5EF4-FFF2-40B4-BE49-F238E27FC236}">
                  <a16:creationId xmlns:a16="http://schemas.microsoft.com/office/drawing/2014/main" id="{9B7F98AB-8105-4FEC-BEF8-B2FB2E0F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26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7" name="Freeform 319">
              <a:extLst>
                <a:ext uri="{FF2B5EF4-FFF2-40B4-BE49-F238E27FC236}">
                  <a16:creationId xmlns:a16="http://schemas.microsoft.com/office/drawing/2014/main" id="{D64CFF45-CB1B-4A48-8D9D-9EA680FF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670"/>
              <a:ext cx="282" cy="2"/>
            </a:xfrm>
            <a:custGeom>
              <a:avLst/>
              <a:gdLst>
                <a:gd name="T0" fmla="*/ 238 w 239"/>
                <a:gd name="T1" fmla="*/ 0 h 1"/>
                <a:gd name="T2" fmla="*/ 0 w 239"/>
                <a:gd name="T3" fmla="*/ 0 h 1"/>
                <a:gd name="T4" fmla="*/ 238 w 23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1">
                  <a:moveTo>
                    <a:pt x="238" y="0"/>
                  </a:moveTo>
                  <a:lnTo>
                    <a:pt x="0" y="0"/>
                  </a:lnTo>
                  <a:lnTo>
                    <a:pt x="23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8" name="Freeform 320">
              <a:extLst>
                <a:ext uri="{FF2B5EF4-FFF2-40B4-BE49-F238E27FC236}">
                  <a16:creationId xmlns:a16="http://schemas.microsoft.com/office/drawing/2014/main" id="{A2310667-4E1E-4A1D-BFF1-C771D8B9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3781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39" name="Freeform 321">
              <a:extLst>
                <a:ext uri="{FF2B5EF4-FFF2-40B4-BE49-F238E27FC236}">
                  <a16:creationId xmlns:a16="http://schemas.microsoft.com/office/drawing/2014/main" id="{C1E3F7FE-5912-4EB2-9B94-B226B021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33"/>
              <a:ext cx="460" cy="263"/>
            </a:xfrm>
            <a:custGeom>
              <a:avLst/>
              <a:gdLst>
                <a:gd name="T0" fmla="*/ 0 w 390"/>
                <a:gd name="T1" fmla="*/ 0 h 207"/>
                <a:gd name="T2" fmla="*/ 389 w 390"/>
                <a:gd name="T3" fmla="*/ 0 h 207"/>
                <a:gd name="T4" fmla="*/ 389 w 390"/>
                <a:gd name="T5" fmla="*/ 206 h 207"/>
                <a:gd name="T6" fmla="*/ 0 w 390"/>
                <a:gd name="T7" fmla="*/ 206 h 207"/>
                <a:gd name="T8" fmla="*/ 0 w 390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07">
                  <a:moveTo>
                    <a:pt x="0" y="0"/>
                  </a:moveTo>
                  <a:lnTo>
                    <a:pt x="389" y="0"/>
                  </a:lnTo>
                  <a:lnTo>
                    <a:pt x="389" y="206"/>
                  </a:lnTo>
                  <a:lnTo>
                    <a:pt x="0" y="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0" name="Freeform 322">
              <a:extLst>
                <a:ext uri="{FF2B5EF4-FFF2-40B4-BE49-F238E27FC236}">
                  <a16:creationId xmlns:a16="http://schemas.microsoft.com/office/drawing/2014/main" id="{3ED3B7AB-FE14-423F-B8D1-D673AE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47"/>
              <a:ext cx="460" cy="125"/>
            </a:xfrm>
            <a:custGeom>
              <a:avLst/>
              <a:gdLst>
                <a:gd name="T0" fmla="*/ 389 w 390"/>
                <a:gd name="T1" fmla="*/ 0 h 98"/>
                <a:gd name="T2" fmla="*/ 205 w 390"/>
                <a:gd name="T3" fmla="*/ 97 h 98"/>
                <a:gd name="T4" fmla="*/ 0 w 390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98">
                  <a:moveTo>
                    <a:pt x="389" y="0"/>
                  </a:moveTo>
                  <a:lnTo>
                    <a:pt x="205" y="9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441" name="Group 323">
            <a:extLst>
              <a:ext uri="{FF2B5EF4-FFF2-40B4-BE49-F238E27FC236}">
                <a16:creationId xmlns:a16="http://schemas.microsoft.com/office/drawing/2014/main" id="{E08E1C5C-4B48-4EC3-9596-5483A933FB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00863" y="1828800"/>
            <a:ext cx="1176337" cy="417513"/>
            <a:chOff x="753" y="3533"/>
            <a:chExt cx="741" cy="263"/>
          </a:xfrm>
        </p:grpSpPr>
        <p:sp>
          <p:nvSpPr>
            <p:cNvPr id="9442" name="Freeform 324">
              <a:extLst>
                <a:ext uri="{FF2B5EF4-FFF2-40B4-BE49-F238E27FC236}">
                  <a16:creationId xmlns:a16="http://schemas.microsoft.com/office/drawing/2014/main" id="{83CBA650-280C-4EA3-9ABE-D8B72C707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26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3" name="Freeform 325">
              <a:extLst>
                <a:ext uri="{FF2B5EF4-FFF2-40B4-BE49-F238E27FC236}">
                  <a16:creationId xmlns:a16="http://schemas.microsoft.com/office/drawing/2014/main" id="{96F84682-3D98-4589-B6DA-C69E61466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670"/>
              <a:ext cx="282" cy="2"/>
            </a:xfrm>
            <a:custGeom>
              <a:avLst/>
              <a:gdLst>
                <a:gd name="T0" fmla="*/ 238 w 239"/>
                <a:gd name="T1" fmla="*/ 0 h 1"/>
                <a:gd name="T2" fmla="*/ 0 w 239"/>
                <a:gd name="T3" fmla="*/ 0 h 1"/>
                <a:gd name="T4" fmla="*/ 238 w 23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1">
                  <a:moveTo>
                    <a:pt x="238" y="0"/>
                  </a:moveTo>
                  <a:lnTo>
                    <a:pt x="0" y="0"/>
                  </a:lnTo>
                  <a:lnTo>
                    <a:pt x="23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4" name="Freeform 326">
              <a:extLst>
                <a:ext uri="{FF2B5EF4-FFF2-40B4-BE49-F238E27FC236}">
                  <a16:creationId xmlns:a16="http://schemas.microsoft.com/office/drawing/2014/main" id="{0DD9CF4D-C3C9-4990-817E-A02FE653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3781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5" name="Freeform 327">
              <a:extLst>
                <a:ext uri="{FF2B5EF4-FFF2-40B4-BE49-F238E27FC236}">
                  <a16:creationId xmlns:a16="http://schemas.microsoft.com/office/drawing/2014/main" id="{43E966DD-01BC-4902-8478-420A5C91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33"/>
              <a:ext cx="460" cy="263"/>
            </a:xfrm>
            <a:custGeom>
              <a:avLst/>
              <a:gdLst>
                <a:gd name="T0" fmla="*/ 0 w 390"/>
                <a:gd name="T1" fmla="*/ 0 h 207"/>
                <a:gd name="T2" fmla="*/ 389 w 390"/>
                <a:gd name="T3" fmla="*/ 0 h 207"/>
                <a:gd name="T4" fmla="*/ 389 w 390"/>
                <a:gd name="T5" fmla="*/ 206 h 207"/>
                <a:gd name="T6" fmla="*/ 0 w 390"/>
                <a:gd name="T7" fmla="*/ 206 h 207"/>
                <a:gd name="T8" fmla="*/ 0 w 390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07">
                  <a:moveTo>
                    <a:pt x="0" y="0"/>
                  </a:moveTo>
                  <a:lnTo>
                    <a:pt x="389" y="0"/>
                  </a:lnTo>
                  <a:lnTo>
                    <a:pt x="389" y="206"/>
                  </a:lnTo>
                  <a:lnTo>
                    <a:pt x="0" y="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6" name="Freeform 328">
              <a:extLst>
                <a:ext uri="{FF2B5EF4-FFF2-40B4-BE49-F238E27FC236}">
                  <a16:creationId xmlns:a16="http://schemas.microsoft.com/office/drawing/2014/main" id="{84FD81BF-6131-486A-BA81-EFC4C722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47"/>
              <a:ext cx="460" cy="125"/>
            </a:xfrm>
            <a:custGeom>
              <a:avLst/>
              <a:gdLst>
                <a:gd name="T0" fmla="*/ 389 w 390"/>
                <a:gd name="T1" fmla="*/ 0 h 98"/>
                <a:gd name="T2" fmla="*/ 205 w 390"/>
                <a:gd name="T3" fmla="*/ 97 h 98"/>
                <a:gd name="T4" fmla="*/ 0 w 390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98">
                  <a:moveTo>
                    <a:pt x="389" y="0"/>
                  </a:moveTo>
                  <a:lnTo>
                    <a:pt x="205" y="9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447" name="Group 329">
            <a:extLst>
              <a:ext uri="{FF2B5EF4-FFF2-40B4-BE49-F238E27FC236}">
                <a16:creationId xmlns:a16="http://schemas.microsoft.com/office/drawing/2014/main" id="{B5D5F80D-683A-4904-B418-E6D68B572C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667000"/>
            <a:ext cx="1176338" cy="417513"/>
            <a:chOff x="753" y="3533"/>
            <a:chExt cx="741" cy="263"/>
          </a:xfrm>
        </p:grpSpPr>
        <p:sp>
          <p:nvSpPr>
            <p:cNvPr id="9448" name="Freeform 330">
              <a:extLst>
                <a:ext uri="{FF2B5EF4-FFF2-40B4-BE49-F238E27FC236}">
                  <a16:creationId xmlns:a16="http://schemas.microsoft.com/office/drawing/2014/main" id="{191BCB91-7E57-4C65-AD26-C4FABDED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3726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49" name="Freeform 331">
              <a:extLst>
                <a:ext uri="{FF2B5EF4-FFF2-40B4-BE49-F238E27FC236}">
                  <a16:creationId xmlns:a16="http://schemas.microsoft.com/office/drawing/2014/main" id="{C0CF1DE2-A295-48C2-BB77-FF54FAF3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670"/>
              <a:ext cx="282" cy="2"/>
            </a:xfrm>
            <a:custGeom>
              <a:avLst/>
              <a:gdLst>
                <a:gd name="T0" fmla="*/ 238 w 239"/>
                <a:gd name="T1" fmla="*/ 0 h 1"/>
                <a:gd name="T2" fmla="*/ 0 w 239"/>
                <a:gd name="T3" fmla="*/ 0 h 1"/>
                <a:gd name="T4" fmla="*/ 238 w 23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1">
                  <a:moveTo>
                    <a:pt x="238" y="0"/>
                  </a:moveTo>
                  <a:lnTo>
                    <a:pt x="0" y="0"/>
                  </a:lnTo>
                  <a:lnTo>
                    <a:pt x="23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50" name="Freeform 332">
              <a:extLst>
                <a:ext uri="{FF2B5EF4-FFF2-40B4-BE49-F238E27FC236}">
                  <a16:creationId xmlns:a16="http://schemas.microsoft.com/office/drawing/2014/main" id="{CE359785-2636-4448-A826-A6EC8197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3781"/>
              <a:ext cx="269" cy="1"/>
            </a:xfrm>
            <a:custGeom>
              <a:avLst/>
              <a:gdLst>
                <a:gd name="T0" fmla="*/ 227 w 228"/>
                <a:gd name="T1" fmla="*/ 0 h 1"/>
                <a:gd name="T2" fmla="*/ 0 w 228"/>
                <a:gd name="T3" fmla="*/ 0 h 1"/>
                <a:gd name="T4" fmla="*/ 227 w 22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1">
                  <a:moveTo>
                    <a:pt x="227" y="0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51" name="Freeform 333">
              <a:extLst>
                <a:ext uri="{FF2B5EF4-FFF2-40B4-BE49-F238E27FC236}">
                  <a16:creationId xmlns:a16="http://schemas.microsoft.com/office/drawing/2014/main" id="{24999C6E-2319-44A3-A6CB-B8481A54C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33"/>
              <a:ext cx="460" cy="263"/>
            </a:xfrm>
            <a:custGeom>
              <a:avLst/>
              <a:gdLst>
                <a:gd name="T0" fmla="*/ 0 w 390"/>
                <a:gd name="T1" fmla="*/ 0 h 207"/>
                <a:gd name="T2" fmla="*/ 389 w 390"/>
                <a:gd name="T3" fmla="*/ 0 h 207"/>
                <a:gd name="T4" fmla="*/ 389 w 390"/>
                <a:gd name="T5" fmla="*/ 206 h 207"/>
                <a:gd name="T6" fmla="*/ 0 w 390"/>
                <a:gd name="T7" fmla="*/ 206 h 207"/>
                <a:gd name="T8" fmla="*/ 0 w 390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07">
                  <a:moveTo>
                    <a:pt x="0" y="0"/>
                  </a:moveTo>
                  <a:lnTo>
                    <a:pt x="389" y="0"/>
                  </a:lnTo>
                  <a:lnTo>
                    <a:pt x="389" y="206"/>
                  </a:lnTo>
                  <a:lnTo>
                    <a:pt x="0" y="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52" name="Freeform 334">
              <a:extLst>
                <a:ext uri="{FF2B5EF4-FFF2-40B4-BE49-F238E27FC236}">
                  <a16:creationId xmlns:a16="http://schemas.microsoft.com/office/drawing/2014/main" id="{B045A4F4-E821-4AA0-817C-239305A02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3547"/>
              <a:ext cx="460" cy="125"/>
            </a:xfrm>
            <a:custGeom>
              <a:avLst/>
              <a:gdLst>
                <a:gd name="T0" fmla="*/ 389 w 390"/>
                <a:gd name="T1" fmla="*/ 0 h 98"/>
                <a:gd name="T2" fmla="*/ 205 w 390"/>
                <a:gd name="T3" fmla="*/ 97 h 98"/>
                <a:gd name="T4" fmla="*/ 0 w 390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98">
                  <a:moveTo>
                    <a:pt x="389" y="0"/>
                  </a:moveTo>
                  <a:lnTo>
                    <a:pt x="205" y="9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453" name="Rectangle 290">
            <a:extLst>
              <a:ext uri="{FF2B5EF4-FFF2-40B4-BE49-F238E27FC236}">
                <a16:creationId xmlns:a16="http://schemas.microsoft.com/office/drawing/2014/main" id="{BBBFAEBB-68F3-4383-AA39-AA90B8BB9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3505200"/>
            <a:ext cx="63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SA</a:t>
            </a:r>
          </a:p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10.1.1.1</a:t>
            </a:r>
          </a:p>
        </p:txBody>
      </p:sp>
      <p:sp>
        <p:nvSpPr>
          <p:cNvPr id="9454" name="Rectangle 291">
            <a:extLst>
              <a:ext uri="{FF2B5EF4-FFF2-40B4-BE49-F238E27FC236}">
                <a16:creationId xmlns:a16="http://schemas.microsoft.com/office/drawing/2014/main" id="{58605003-4C39-4D61-A617-BA69108F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2667000"/>
            <a:ext cx="63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DA</a:t>
            </a:r>
          </a:p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10.1.1.1</a:t>
            </a:r>
          </a:p>
        </p:txBody>
      </p:sp>
      <p:sp>
        <p:nvSpPr>
          <p:cNvPr id="9455" name="Rectangle 293">
            <a:extLst>
              <a:ext uri="{FF2B5EF4-FFF2-40B4-BE49-F238E27FC236}">
                <a16:creationId xmlns:a16="http://schemas.microsoft.com/office/drawing/2014/main" id="{2EDA3B47-A6DE-4FBA-A8D0-50CF95AF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2706688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SA</a:t>
            </a:r>
          </a:p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166.1.1.1</a:t>
            </a:r>
          </a:p>
        </p:txBody>
      </p:sp>
      <p:sp>
        <p:nvSpPr>
          <p:cNvPr id="9456" name="Rectangle 292">
            <a:extLst>
              <a:ext uri="{FF2B5EF4-FFF2-40B4-BE49-F238E27FC236}">
                <a16:creationId xmlns:a16="http://schemas.microsoft.com/office/drawing/2014/main" id="{0855D3E5-D5BE-4FD0-9330-E250BB1A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8288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DA</a:t>
            </a:r>
          </a:p>
          <a:p>
            <a:pPr algn="ctr"/>
            <a:r>
              <a:rPr lang="en-US" altLang="zh-CN" sz="1000" b="1">
                <a:latin typeface="Helvetica" panose="020B0604020202020204" pitchFamily="34" charset="0"/>
                <a:ea typeface="宋体" panose="02010600030101010101" pitchFamily="2" charset="-122"/>
              </a:rPr>
              <a:t>166.1.1.1</a:t>
            </a:r>
          </a:p>
        </p:txBody>
      </p:sp>
      <p:sp>
        <p:nvSpPr>
          <p:cNvPr id="9457" name="Oval 344">
            <a:extLst>
              <a:ext uri="{FF2B5EF4-FFF2-40B4-BE49-F238E27FC236}">
                <a16:creationId xmlns:a16="http://schemas.microsoft.com/office/drawing/2014/main" id="{242785EE-1A9F-4299-8C0C-7DEED816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36537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58" name="Rectangle 345">
            <a:extLst>
              <a:ext uri="{FF2B5EF4-FFF2-40B4-BE49-F238E27FC236}">
                <a16:creationId xmlns:a16="http://schemas.microsoft.com/office/drawing/2014/main" id="{676B844E-2B16-4981-8650-B6744160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459" name="Oval 346">
            <a:extLst>
              <a:ext uri="{FF2B5EF4-FFF2-40B4-BE49-F238E27FC236}">
                <a16:creationId xmlns:a16="http://schemas.microsoft.com/office/drawing/2014/main" id="{DDC61DE9-2573-4E21-99C7-53508FD9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5489575"/>
            <a:ext cx="285750" cy="2095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460" name="Rectangle 347">
            <a:extLst>
              <a:ext uri="{FF2B5EF4-FFF2-40B4-BE49-F238E27FC236}">
                <a16:creationId xmlns:a16="http://schemas.microsoft.com/office/drawing/2014/main" id="{E6EE34B5-BC23-4071-9DEA-886FF713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800" b="1">
                <a:solidFill>
                  <a:schemeClr val="hlink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DD4A6452-F494-4D79-8A0A-56B2A4234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A3E7ED62-FDEC-4E62-B902-997BFBCA2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4837" cy="4191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内部本地地址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私有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，不能直接用于互连网。</a:t>
            </a:r>
          </a:p>
          <a:p>
            <a:pPr>
              <a:lnSpc>
                <a:spcPct val="85000"/>
              </a:lnSpc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内部全局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>
                <a:ea typeface="宋体" panose="02010600030101010101" pitchFamily="2" charset="-122"/>
              </a:rPr>
              <a:t>：用来代替内部本地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地址的，对外，或在互联网上是合法的的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地址。</a:t>
            </a:r>
          </a:p>
          <a:p>
            <a:pPr>
              <a:lnSpc>
                <a:spcPct val="85000"/>
              </a:lnSpc>
            </a:pP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BE0EFBFF-E987-449C-86DD-3D02DFD40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1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4100">
                <a:latin typeface="宋体" panose="02010600030101010101" pitchFamily="2" charset="-122"/>
                <a:ea typeface="宋体" panose="02010600030101010101" pitchFamily="2" charset="-122"/>
              </a:rPr>
              <a:t>三种类型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9F0589B4-DCA9-4E14-A7CF-643036E7E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784350"/>
            <a:ext cx="8224837" cy="3930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有三种类型：静态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staticNAT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池（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pooledNAT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）和端口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8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其中静态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设置起来最为简单，内部网络中的每个主机都被永久映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 射成 外部网络中的某个合法的地址,多用于服务器。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池则是在外部网络中定义了一系列的合法地址，采用动态分配</a:t>
            </a:r>
          </a:p>
          <a:p>
            <a:pPr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 的方法映射到内部网络,多用于网络中的工作站。</a:t>
            </a:r>
          </a:p>
          <a:p>
            <a:pPr>
              <a:lnSpc>
                <a:spcPct val="85000"/>
              </a:lnSpc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则是把内部地址映射到外部网络的一个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地址的不同端口上。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30D30207-1FE4-4B90-A6A9-9028558AB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静态映射实例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83C0BA4-1FF7-4101-9CF0-A9817BC30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784350"/>
            <a:ext cx="8224837" cy="43084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interface FastEthernet0/1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 ip address 10.1.1.10 255.255.255.0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 ip nat </a:t>
            </a:r>
            <a:r>
              <a:rPr lang="zh-CN" altLang="en-US" sz="2000">
                <a:latin typeface="Helvetica" panose="020B0604020202020204" pitchFamily="34" charset="0"/>
              </a:rPr>
              <a:t>（指定内部接口）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!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interface Serial0/0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 ip address 172.16.12.10 255.255.255.0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 ip nat outside</a:t>
            </a:r>
            <a:r>
              <a:rPr lang="zh-CN" altLang="en-US" sz="2000">
                <a:latin typeface="Helvetica" panose="020B0604020202020204" pitchFamily="34" charset="0"/>
              </a:rPr>
              <a:t>（指定外部接口）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!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solidFill>
                  <a:srgbClr val="FC0128"/>
                </a:solidFill>
                <a:latin typeface="Helvetica" panose="020B0604020202020204" pitchFamily="34" charset="0"/>
              </a:rPr>
              <a:t>ip nat inside source static 10.1.1.1 172.16.12.10 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(</a:t>
            </a:r>
            <a:r>
              <a:rPr lang="zh-CN" altLang="en-US" sz="2000">
                <a:latin typeface="Helvetica" panose="020B0604020202020204" pitchFamily="34" charset="0"/>
              </a:rPr>
              <a:t>建立两个</a:t>
            </a:r>
            <a:r>
              <a:rPr lang="en-US" altLang="zh-CN" sz="2000">
                <a:latin typeface="Helvetica" panose="020B0604020202020204" pitchFamily="34" charset="0"/>
              </a:rPr>
              <a:t>IP</a:t>
            </a:r>
            <a:r>
              <a:rPr lang="zh-CN" altLang="en-US" sz="2000">
                <a:latin typeface="Helvetica" panose="020B0604020202020204" pitchFamily="34" charset="0"/>
              </a:rPr>
              <a:t>地址之间的静态映射</a:t>
            </a:r>
            <a:r>
              <a:rPr lang="en-US" altLang="zh-CN" sz="2000">
                <a:latin typeface="Helvetica" panose="020B0604020202020204" pitchFamily="34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latin typeface="Helvetica" panose="020B0604020202020204" pitchFamily="34" charset="0"/>
              </a:rPr>
              <a:t>ip route 0.0.0.0 0.0.0.0  </a:t>
            </a:r>
            <a:r>
              <a:rPr lang="en-US" altLang="zh-CN" sz="2000"/>
              <a:t>172.16.12.14</a:t>
            </a: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7EE52E-86CB-40E5-AD87-F500691A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241425"/>
            <a:ext cx="6500812" cy="42243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ip nat pool dyn-nat 192.16.2.1 192.16.2.254</a:t>
            </a:r>
            <a:br>
              <a:rPr lang="en-US" altLang="zh-CN" sz="1800" b="1">
                <a:latin typeface="Helvetica" pitchFamily="34" charset="0"/>
                <a:ea typeface="宋体" panose="02010600030101010101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    netmask 255.255.255.0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ip nat inside source list 1 pool dyn-nat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!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interface Ethernet0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 ip address 10.1.1.1 255.255.255.0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 ip nat inside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!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interface Serial0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 ip address 192.16.2.1 255.255.255.0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 ip nat outside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! 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access-list 1 permit 10.1.1.0 0.0.0.255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1800" b="1">
                <a:latin typeface="Helvetica" pitchFamily="34" charset="0"/>
                <a:ea typeface="宋体" panose="02010600030101010101" pitchFamily="2" charset="-122"/>
                <a:sym typeface="+mn-ea"/>
              </a:rPr>
              <a:t>!</a:t>
            </a:r>
          </a:p>
          <a:p>
            <a:pPr eaLnBrk="0" hangingPunct="0">
              <a:buFontTx/>
              <a:buNone/>
              <a:defRPr/>
            </a:pPr>
            <a:endParaRPr lang="en-US" altLang="zh-CN" sz="1800" b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F98AF68-C18F-4B16-8BD7-057BF9D77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82550" tIns="41275" rIns="82550" bIns="41275"/>
          <a:lstStyle/>
          <a:p>
            <a:r>
              <a:rPr lang="zh-CN" altLang="en-US">
                <a:latin typeface="Helvetica" panose="020B0604020202020204" pitchFamily="34" charset="0"/>
                <a:ea typeface="宋体" panose="02010600030101010101" pitchFamily="2" charset="-122"/>
              </a:rPr>
              <a:t>动态</a:t>
            </a:r>
            <a:r>
              <a:rPr lang="en-US" altLang="zh-CN">
                <a:latin typeface="Helvetica" panose="020B0604020202020204" pitchFamily="34" charset="0"/>
                <a:ea typeface="宋体" panose="02010600030101010101" pitchFamily="2" charset="-122"/>
              </a:rPr>
              <a:t>NAT</a:t>
            </a:r>
            <a:r>
              <a:rPr lang="zh-CN" altLang="en-US">
                <a:latin typeface="Helvetica" panose="020B0604020202020204" pitchFamily="34" charset="0"/>
                <a:ea typeface="宋体" panose="02010600030101010101" pitchFamily="2" charset="-122"/>
              </a:rPr>
              <a:t>的配置</a:t>
            </a:r>
          </a:p>
        </p:txBody>
      </p:sp>
      <p:grpSp>
        <p:nvGrpSpPr>
          <p:cNvPr id="14339" name="Group 7">
            <a:extLst>
              <a:ext uri="{FF2B5EF4-FFF2-40B4-BE49-F238E27FC236}">
                <a16:creationId xmlns:a16="http://schemas.microsoft.com/office/drawing/2014/main" id="{4EB8ECE8-76C6-49CA-8220-A68CBB75AA8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71600"/>
            <a:ext cx="433388" cy="1447800"/>
            <a:chOff x="372" y="1151"/>
            <a:chExt cx="285" cy="1639"/>
          </a:xfrm>
        </p:grpSpPr>
        <p:sp>
          <p:nvSpPr>
            <p:cNvPr id="14340" name="Freeform 4">
              <a:extLst>
                <a:ext uri="{FF2B5EF4-FFF2-40B4-BE49-F238E27FC236}">
                  <a16:creationId xmlns:a16="http://schemas.microsoft.com/office/drawing/2014/main" id="{2316E3DA-2F4C-4C0F-A367-F3BB1748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20"/>
              <a:ext cx="109" cy="70"/>
            </a:xfrm>
            <a:custGeom>
              <a:avLst/>
              <a:gdLst>
                <a:gd name="T0" fmla="*/ 0 w 109"/>
                <a:gd name="T1" fmla="*/ 28 h 70"/>
                <a:gd name="T2" fmla="*/ 0 w 109"/>
                <a:gd name="T3" fmla="*/ 0 h 70"/>
                <a:gd name="T4" fmla="*/ 108 w 109"/>
                <a:gd name="T5" fmla="*/ 28 h 70"/>
                <a:gd name="T6" fmla="*/ 0 w 109"/>
                <a:gd name="T7" fmla="*/ 69 h 70"/>
                <a:gd name="T8" fmla="*/ 0 w 109"/>
                <a:gd name="T9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70">
                  <a:moveTo>
                    <a:pt x="0" y="28"/>
                  </a:moveTo>
                  <a:lnTo>
                    <a:pt x="0" y="0"/>
                  </a:lnTo>
                  <a:lnTo>
                    <a:pt x="108" y="28"/>
                  </a:lnTo>
                  <a:lnTo>
                    <a:pt x="0" y="69"/>
                  </a:lnTo>
                  <a:lnTo>
                    <a:pt x="0" y="28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1" name="Freeform 5">
              <a:extLst>
                <a:ext uri="{FF2B5EF4-FFF2-40B4-BE49-F238E27FC236}">
                  <a16:creationId xmlns:a16="http://schemas.microsoft.com/office/drawing/2014/main" id="{80C15B5B-B4A8-4815-9149-5C40A5B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151"/>
              <a:ext cx="129" cy="70"/>
            </a:xfrm>
            <a:custGeom>
              <a:avLst/>
              <a:gdLst>
                <a:gd name="T0" fmla="*/ 0 w 129"/>
                <a:gd name="T1" fmla="*/ 41 h 70"/>
                <a:gd name="T2" fmla="*/ 0 w 129"/>
                <a:gd name="T3" fmla="*/ 0 h 70"/>
                <a:gd name="T4" fmla="*/ 128 w 129"/>
                <a:gd name="T5" fmla="*/ 41 h 70"/>
                <a:gd name="T6" fmla="*/ 0 w 129"/>
                <a:gd name="T7" fmla="*/ 69 h 70"/>
                <a:gd name="T8" fmla="*/ 0 w 129"/>
                <a:gd name="T9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70">
                  <a:moveTo>
                    <a:pt x="0" y="41"/>
                  </a:moveTo>
                  <a:lnTo>
                    <a:pt x="0" y="0"/>
                  </a:lnTo>
                  <a:lnTo>
                    <a:pt x="128" y="41"/>
                  </a:lnTo>
                  <a:lnTo>
                    <a:pt x="0" y="69"/>
                  </a:lnTo>
                  <a:lnTo>
                    <a:pt x="0" y="41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2" name="Freeform 6">
              <a:extLst>
                <a:ext uri="{FF2B5EF4-FFF2-40B4-BE49-F238E27FC236}">
                  <a16:creationId xmlns:a16="http://schemas.microsoft.com/office/drawing/2014/main" id="{99F4BAA0-0498-4538-874D-7F4E1834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1193"/>
              <a:ext cx="157" cy="1555"/>
            </a:xfrm>
            <a:custGeom>
              <a:avLst/>
              <a:gdLst>
                <a:gd name="T0" fmla="*/ 156 w 157"/>
                <a:gd name="T1" fmla="*/ 1554 h 1555"/>
                <a:gd name="T2" fmla="*/ 0 w 157"/>
                <a:gd name="T3" fmla="*/ 1554 h 1555"/>
                <a:gd name="T4" fmla="*/ 0 w 157"/>
                <a:gd name="T5" fmla="*/ 0 h 1555"/>
                <a:gd name="T6" fmla="*/ 156 w 157"/>
                <a:gd name="T7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555">
                  <a:moveTo>
                    <a:pt x="156" y="1554"/>
                  </a:moveTo>
                  <a:lnTo>
                    <a:pt x="0" y="1554"/>
                  </a:lnTo>
                  <a:lnTo>
                    <a:pt x="0" y="0"/>
                  </a:lnTo>
                  <a:lnTo>
                    <a:pt x="15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43" name="Rectangle 8">
            <a:extLst>
              <a:ext uri="{FF2B5EF4-FFF2-40B4-BE49-F238E27FC236}">
                <a16:creationId xmlns:a16="http://schemas.microsoft.com/office/drawing/2014/main" id="{BA235B7A-8F44-40F7-AA55-85AA3D3E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7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Translate between inside hosts addressed from 10.1.1.0/24 to </a:t>
            </a:r>
            <a:br>
              <a:rPr lang="en-US" altLang="zh-CN" sz="17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7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the globally unique 192.16.2.0/24 network.</a:t>
            </a: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17D61237-2E33-4D6F-B233-828A6179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287963"/>
            <a:ext cx="244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7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4CBBDC1F-CAD8-4B68-8952-AD1E9C1CB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8" y="2441575"/>
            <a:ext cx="36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FF46408B-6F97-40B1-BC25-8986B336E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430463"/>
            <a:ext cx="4763" cy="336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A7FF411C-1E80-489D-8379-2087E680C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7912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5">
            <a:extLst>
              <a:ext uri="{FF2B5EF4-FFF2-40B4-BE49-F238E27FC236}">
                <a16:creationId xmlns:a16="http://schemas.microsoft.com/office/drawing/2014/main" id="{85764E17-C357-4434-A3AB-7EAA5059C6B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048000"/>
            <a:ext cx="2179638" cy="76200"/>
            <a:chOff x="2131" y="2202"/>
            <a:chExt cx="2350" cy="55"/>
          </a:xfrm>
        </p:grpSpPr>
        <p:sp>
          <p:nvSpPr>
            <p:cNvPr id="14349" name="Freeform 13">
              <a:extLst>
                <a:ext uri="{FF2B5EF4-FFF2-40B4-BE49-F238E27FC236}">
                  <a16:creationId xmlns:a16="http://schemas.microsoft.com/office/drawing/2014/main" id="{409D792A-33DD-49EC-8FDA-CB18263F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202"/>
              <a:ext cx="142" cy="55"/>
            </a:xfrm>
            <a:custGeom>
              <a:avLst/>
              <a:gdLst>
                <a:gd name="T0" fmla="*/ 141 w 142"/>
                <a:gd name="T1" fmla="*/ 27 h 55"/>
                <a:gd name="T2" fmla="*/ 141 w 142"/>
                <a:gd name="T3" fmla="*/ 54 h 55"/>
                <a:gd name="T4" fmla="*/ 0 w 142"/>
                <a:gd name="T5" fmla="*/ 27 h 55"/>
                <a:gd name="T6" fmla="*/ 141 w 142"/>
                <a:gd name="T7" fmla="*/ 0 h 55"/>
                <a:gd name="T8" fmla="*/ 141 w 142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55">
                  <a:moveTo>
                    <a:pt x="141" y="27"/>
                  </a:moveTo>
                  <a:lnTo>
                    <a:pt x="141" y="54"/>
                  </a:lnTo>
                  <a:lnTo>
                    <a:pt x="0" y="27"/>
                  </a:lnTo>
                  <a:lnTo>
                    <a:pt x="141" y="0"/>
                  </a:lnTo>
                  <a:lnTo>
                    <a:pt x="141" y="27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0" name="Freeform 14">
              <a:extLst>
                <a:ext uri="{FF2B5EF4-FFF2-40B4-BE49-F238E27FC236}">
                  <a16:creationId xmlns:a16="http://schemas.microsoft.com/office/drawing/2014/main" id="{36E2E1D4-B4C0-4909-9FF7-AD1E0796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229"/>
              <a:ext cx="2195" cy="1"/>
            </a:xfrm>
            <a:custGeom>
              <a:avLst/>
              <a:gdLst>
                <a:gd name="T0" fmla="*/ 0 w 2195"/>
                <a:gd name="T1" fmla="*/ 0 h 1"/>
                <a:gd name="T2" fmla="*/ 2194 w 2195"/>
                <a:gd name="T3" fmla="*/ 0 h 1"/>
                <a:gd name="T4" fmla="*/ 0 w 219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" h="1">
                  <a:moveTo>
                    <a:pt x="0" y="0"/>
                  </a:moveTo>
                  <a:lnTo>
                    <a:pt x="2194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51" name="Rectangle 16">
            <a:extLst>
              <a:ext uri="{FF2B5EF4-FFF2-40B4-BE49-F238E27FC236}">
                <a16:creationId xmlns:a16="http://schemas.microsoft.com/office/drawing/2014/main" id="{ADE0EEB5-DD6A-466B-B586-987537CE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657600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5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This interface connected to the outside world. </a:t>
            </a:r>
          </a:p>
        </p:txBody>
      </p:sp>
      <p:sp>
        <p:nvSpPr>
          <p:cNvPr id="14352" name="Rectangle 17">
            <a:extLst>
              <a:ext uri="{FF2B5EF4-FFF2-40B4-BE49-F238E27FC236}">
                <a16:creationId xmlns:a16="http://schemas.microsoft.com/office/drawing/2014/main" id="{053C3D63-B072-46BE-8579-D406D3DC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14600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15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This interface connected to the inside network. </a:t>
            </a:r>
          </a:p>
        </p:txBody>
      </p:sp>
      <p:grpSp>
        <p:nvGrpSpPr>
          <p:cNvPr id="14353" name="Group 20">
            <a:extLst>
              <a:ext uri="{FF2B5EF4-FFF2-40B4-BE49-F238E27FC236}">
                <a16:creationId xmlns:a16="http://schemas.microsoft.com/office/drawing/2014/main" id="{EA378A78-8599-4F26-99B0-D82953B3DA7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2590800" cy="76200"/>
            <a:chOff x="1994" y="2866"/>
            <a:chExt cx="2479" cy="55"/>
          </a:xfrm>
        </p:grpSpPr>
        <p:sp>
          <p:nvSpPr>
            <p:cNvPr id="14354" name="Freeform 18">
              <a:extLst>
                <a:ext uri="{FF2B5EF4-FFF2-40B4-BE49-F238E27FC236}">
                  <a16:creationId xmlns:a16="http://schemas.microsoft.com/office/drawing/2014/main" id="{3D79A982-6DBA-4613-9BBB-3F00E835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866"/>
              <a:ext cx="149" cy="55"/>
            </a:xfrm>
            <a:custGeom>
              <a:avLst/>
              <a:gdLst>
                <a:gd name="T0" fmla="*/ 148 w 149"/>
                <a:gd name="T1" fmla="*/ 27 h 55"/>
                <a:gd name="T2" fmla="*/ 148 w 149"/>
                <a:gd name="T3" fmla="*/ 54 h 55"/>
                <a:gd name="T4" fmla="*/ 0 w 149"/>
                <a:gd name="T5" fmla="*/ 27 h 55"/>
                <a:gd name="T6" fmla="*/ 148 w 149"/>
                <a:gd name="T7" fmla="*/ 0 h 55"/>
                <a:gd name="T8" fmla="*/ 148 w 149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5">
                  <a:moveTo>
                    <a:pt x="148" y="27"/>
                  </a:moveTo>
                  <a:lnTo>
                    <a:pt x="148" y="54"/>
                  </a:lnTo>
                  <a:lnTo>
                    <a:pt x="0" y="27"/>
                  </a:lnTo>
                  <a:lnTo>
                    <a:pt x="148" y="0"/>
                  </a:lnTo>
                  <a:lnTo>
                    <a:pt x="148" y="27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5" name="Freeform 19">
              <a:extLst>
                <a:ext uri="{FF2B5EF4-FFF2-40B4-BE49-F238E27FC236}">
                  <a16:creationId xmlns:a16="http://schemas.microsoft.com/office/drawing/2014/main" id="{5859CDFF-8AEF-4D35-A2EB-6605EE72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893"/>
              <a:ext cx="2316" cy="1"/>
            </a:xfrm>
            <a:custGeom>
              <a:avLst/>
              <a:gdLst>
                <a:gd name="T0" fmla="*/ 0 w 2316"/>
                <a:gd name="T1" fmla="*/ 0 h 1"/>
                <a:gd name="T2" fmla="*/ 2315 w 2316"/>
                <a:gd name="T3" fmla="*/ 0 h 1"/>
                <a:gd name="T4" fmla="*/ 0 w 23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6" h="1">
                  <a:moveTo>
                    <a:pt x="0" y="0"/>
                  </a:moveTo>
                  <a:lnTo>
                    <a:pt x="2315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1pPr>
              <a:lvl2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eotel_cisc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6C88"/>
      </a:accent1>
      <a:accent2>
        <a:srgbClr val="D00E2E"/>
      </a:accent2>
      <a:accent3>
        <a:srgbClr val="FFFFFF"/>
      </a:accent3>
      <a:accent4>
        <a:srgbClr val="000000"/>
      </a:accent4>
      <a:accent5>
        <a:srgbClr val="AABAC3"/>
      </a:accent5>
      <a:accent6>
        <a:srgbClr val="BC0C29"/>
      </a:accent6>
      <a:hlink>
        <a:srgbClr val="FFFFFF"/>
      </a:hlink>
      <a:folHlink>
        <a:srgbClr val="02C8FE"/>
      </a:folHlink>
    </a:clrScheme>
    <a:fontScheme name="Geotel_cisco">
      <a:majorFont>
        <a:latin typeface="华文楷体"/>
        <a:ea typeface="华文楷体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73025" tIns="36512" rIns="73025" bIns="36512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73025" tIns="36512" rIns="73025" bIns="36512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Geotel_cisc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tel_cis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tel_cisc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tel_cisc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tel_cisc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tel_cisc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tel_cisc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041.远程接入基础</Template>
  <TotalTime>0</TotalTime>
  <Pages>26</Pages>
  <Words>830</Words>
  <Application>Microsoft Office PowerPoint</Application>
  <PresentationFormat>全屏显示(4:3)</PresentationFormat>
  <Paragraphs>102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华文楷体</vt:lpstr>
      <vt:lpstr>Times</vt:lpstr>
      <vt:lpstr>Times New Roman</vt:lpstr>
      <vt:lpstr>Helvetica</vt:lpstr>
      <vt:lpstr>黑体</vt:lpstr>
      <vt:lpstr>微软雅黑</vt:lpstr>
      <vt:lpstr>Arial Unicode MS</vt:lpstr>
      <vt:lpstr>Geotel_cisco</vt:lpstr>
      <vt:lpstr> 网络地址翻译 NAT</vt:lpstr>
      <vt:lpstr>PowerPoint 演示文稿</vt:lpstr>
      <vt:lpstr>PowerPoint 演示文稿</vt:lpstr>
      <vt:lpstr>NAT 术语</vt:lpstr>
      <vt:lpstr>PowerPoint 演示文稿</vt:lpstr>
      <vt:lpstr>NAT三种类型</vt:lpstr>
      <vt:lpstr>NAT静态映射实例</vt:lpstr>
      <vt:lpstr>动态NAT的配置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CMTD 3.0</dc:title>
  <dc:subject/>
  <dc:creator>Cisco Systems</dc:creator>
  <cp:keywords/>
  <dc:description/>
  <cp:lastModifiedBy>谭 九鼎</cp:lastModifiedBy>
  <cp:revision>308</cp:revision>
  <cp:lastPrinted>1999-02-24T23:12:25Z</cp:lastPrinted>
  <dcterms:created xsi:type="dcterms:W3CDTF">1996-11-26T10:46:31Z</dcterms:created>
  <dcterms:modified xsi:type="dcterms:W3CDTF">2019-04-03T02:40:54Z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