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sldIdLst>
    <p:sldId id="339" r:id="rId2"/>
    <p:sldId id="268" r:id="rId3"/>
    <p:sldId id="310" r:id="rId4"/>
    <p:sldId id="311" r:id="rId5"/>
    <p:sldId id="312" r:id="rId6"/>
    <p:sldId id="313" r:id="rId7"/>
    <p:sldId id="323" r:id="rId8"/>
    <p:sldId id="324" r:id="rId9"/>
    <p:sldId id="314" r:id="rId10"/>
    <p:sldId id="325" r:id="rId11"/>
    <p:sldId id="326" r:id="rId12"/>
    <p:sldId id="315" r:id="rId13"/>
    <p:sldId id="327" r:id="rId14"/>
    <p:sldId id="316" r:id="rId15"/>
    <p:sldId id="340" r:id="rId16"/>
    <p:sldId id="317" r:id="rId17"/>
    <p:sldId id="328" r:id="rId18"/>
    <p:sldId id="329" r:id="rId19"/>
    <p:sldId id="330" r:id="rId20"/>
    <p:sldId id="331" r:id="rId21"/>
    <p:sldId id="341" r:id="rId22"/>
    <p:sldId id="318" r:id="rId23"/>
    <p:sldId id="332" r:id="rId24"/>
    <p:sldId id="333" r:id="rId25"/>
    <p:sldId id="334" r:id="rId26"/>
    <p:sldId id="342" r:id="rId27"/>
    <p:sldId id="343" r:id="rId28"/>
    <p:sldId id="344" r:id="rId29"/>
    <p:sldId id="345" r:id="rId30"/>
    <p:sldId id="346" r:id="rId31"/>
    <p:sldId id="320" r:id="rId32"/>
    <p:sldId id="337" r:id="rId33"/>
    <p:sldId id="338" r:id="rId34"/>
    <p:sldId id="321" r:id="rId35"/>
    <p:sldId id="322" r:id="rId36"/>
    <p:sldId id="335" r:id="rId37"/>
    <p:sldId id="336" r:id="rId38"/>
    <p:sldId id="293" r:id="rId39"/>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0" autoAdjust="0"/>
    <p:restoredTop sz="81325" autoAdjust="0"/>
  </p:normalViewPr>
  <p:slideViewPr>
    <p:cSldViewPr>
      <p:cViewPr>
        <p:scale>
          <a:sx n="70" d="100"/>
          <a:sy n="70" d="100"/>
        </p:scale>
        <p:origin x="-1236" y="-72"/>
      </p:cViewPr>
      <p:guideLst>
        <p:guide orient="horz" pos="2160"/>
        <p:guide pos="2880"/>
      </p:guideLst>
    </p:cSldViewPr>
  </p:slideViewPr>
  <p:outlineViewPr>
    <p:cViewPr>
      <p:scale>
        <a:sx n="33" d="100"/>
        <a:sy n="33" d="100"/>
      </p:scale>
      <p:origin x="252" y="752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86DF92D-5556-4735-B9BD-3BEF083634ED}" type="datetimeFigureOut">
              <a:rPr lang="zh-CN" altLang="en-US"/>
              <a:pPr>
                <a:defRPr/>
              </a:pPr>
              <a:t>2014/2/22</a:t>
            </a:fld>
            <a:endParaRPr lang="zh-CN" altLang="en-US"/>
          </a:p>
        </p:txBody>
      </p:sp>
      <p:sp>
        <p:nvSpPr>
          <p:cNvPr id="51204"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BB5FE462-55BD-450B-A835-1C736A64804E}" type="slidenum">
              <a:rPr lang="zh-CN" altLang="en-US"/>
              <a:pPr>
                <a:defRPr/>
              </a:pPr>
              <a:t>‹#›</a:t>
            </a:fld>
            <a:endParaRPr lang="zh-CN" altLang="en-US"/>
          </a:p>
        </p:txBody>
      </p:sp>
    </p:spTree>
    <p:extLst>
      <p:ext uri="{BB962C8B-B14F-4D97-AF65-F5344CB8AC3E}">
        <p14:creationId xmlns:p14="http://schemas.microsoft.com/office/powerpoint/2010/main" val="337573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8A37083D-7482-4FF6-9753-A424AFAF8D40}" type="slidenum">
              <a:rPr lang="zh-CN" altLang="en-US" sz="1200" smtClean="0">
                <a:latin typeface="Calibri" pitchFamily="34" charset="0"/>
              </a:rPr>
              <a:pPr eaLnBrk="1" hangingPunct="1"/>
              <a:t>1</a:t>
            </a:fld>
            <a:endParaRPr lang="zh-CN" altLang="en-US" sz="1200"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E7F03684-732C-4EAE-8451-ECD7FD83839A}" type="slidenum">
              <a:rPr lang="zh-CN" altLang="en-US" sz="1200" smtClean="0">
                <a:latin typeface="Times New Roman" pitchFamily="18" charset="0"/>
              </a:rPr>
              <a:pPr/>
              <a:t>2</a:t>
            </a:fld>
            <a:endParaRPr lang="en-GB" altLang="zh-CN" sz="1200" smtClean="0">
              <a:latin typeface="Times New Roman" pitchFamily="18" charset="0"/>
            </a:endParaRPr>
          </a:p>
        </p:txBody>
      </p:sp>
      <p:sp>
        <p:nvSpPr>
          <p:cNvPr id="53251" name="Rectangle 26625"/>
          <p:cNvSpPr>
            <a:spLocks noGrp="1" noRot="1" noChangeAspect="1" noChangeArrowheads="1" noTextEdit="1"/>
          </p:cNvSpPr>
          <p:nvPr>
            <p:ph type="sldImg"/>
          </p:nvPr>
        </p:nvSpPr>
        <p:spPr>
          <a:ln w="9525" cap="flat">
            <a:headEnd type="none" w="med" len="med"/>
            <a:tailEnd type="none" w="med" len="med"/>
          </a:ln>
        </p:spPr>
      </p:sp>
      <p:sp>
        <p:nvSpPr>
          <p:cNvPr id="5325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近</a:t>
            </a:r>
            <a:r>
              <a:rPr lang="en-US" altLang="zh-CN" smtClean="0"/>
              <a:t>20</a:t>
            </a:r>
            <a:r>
              <a:rPr lang="zh-CN" altLang="en-US" smtClean="0"/>
              <a:t>年来，随着计算机和软件技术的飞速发展，软件测试技术研究也取得了很大的突破。测试专家总结了很好的测试模型，比如著名的</a:t>
            </a:r>
            <a:r>
              <a:rPr lang="en-US" altLang="zh-CN" smtClean="0"/>
              <a:t>V</a:t>
            </a:r>
            <a:r>
              <a:rPr lang="zh-CN" altLang="en-US" smtClean="0"/>
              <a:t>模型、</a:t>
            </a:r>
            <a:r>
              <a:rPr lang="en-US" altLang="zh-CN" smtClean="0"/>
              <a:t>W</a:t>
            </a:r>
            <a:r>
              <a:rPr lang="zh-CN" altLang="en-US" smtClean="0"/>
              <a:t>模型等，在测试过程改进方面提出了</a:t>
            </a:r>
            <a:r>
              <a:rPr lang="en-US" altLang="zh-CN" smtClean="0"/>
              <a:t>TMM</a:t>
            </a:r>
            <a:r>
              <a:rPr lang="zh-CN" altLang="en-US" smtClean="0"/>
              <a:t>（</a:t>
            </a:r>
            <a:r>
              <a:rPr lang="en-US" altLang="zh-CN" smtClean="0"/>
              <a:t>Testing Maturity Model</a:t>
            </a:r>
            <a:r>
              <a:rPr lang="zh-CN" altLang="en-US" smtClean="0"/>
              <a:t>）的概念，在单元测试、自动化测试、负载压力测试以及测试管理等方面涌现了大量优秀的软件测试工具。</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E388829E-56BD-4651-9323-E1A0846FD06A}" type="slidenum">
              <a:rPr lang="zh-CN" altLang="en-US" sz="1200" smtClean="0">
                <a:latin typeface="Calibri" pitchFamily="34" charset="0"/>
              </a:rPr>
              <a:pPr eaLnBrk="1" hangingPunct="1"/>
              <a:t>4</a:t>
            </a:fld>
            <a:endParaRPr lang="zh-CN" altLang="en-US" sz="1200"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我们可以把这里的产品说明书理解为包含：</a:t>
            </a:r>
            <a:r>
              <a:rPr lang="en-US" altLang="zh-CN" smtClean="0"/>
              <a:t>《</a:t>
            </a:r>
            <a:r>
              <a:rPr lang="zh-CN" altLang="en-US" smtClean="0"/>
              <a:t>用户需求说明书</a:t>
            </a:r>
            <a:r>
              <a:rPr lang="en-US" altLang="zh-CN" smtClean="0"/>
              <a:t>》</a:t>
            </a:r>
            <a:r>
              <a:rPr lang="zh-CN" altLang="en-US" smtClean="0"/>
              <a:t>、</a:t>
            </a:r>
            <a:r>
              <a:rPr lang="en-US" altLang="zh-CN" smtClean="0"/>
              <a:t>《</a:t>
            </a:r>
            <a:r>
              <a:rPr lang="zh-CN" altLang="en-US" smtClean="0"/>
              <a:t>软件需求规格说明书</a:t>
            </a:r>
            <a:r>
              <a:rPr lang="en-US" altLang="zh-CN" smtClean="0"/>
              <a:t>》</a:t>
            </a:r>
            <a:r>
              <a:rPr lang="zh-CN" altLang="en-US" smtClean="0"/>
              <a:t>等在内的各类资料。只要是项目组共同评审或协定通过，对开发的产品进行定义和描述的文档、资料、口头约定（不建议养成口头约定的习惯）等均可以称之为</a:t>
            </a:r>
            <a:r>
              <a:rPr lang="en-US" altLang="zh-CN" smtClean="0"/>
              <a:t>SPEC</a:t>
            </a:r>
            <a:r>
              <a:rPr lang="zh-CN" altLang="en-US" smtClean="0"/>
              <a:t>，并不是单指某一个</a:t>
            </a:r>
            <a:r>
              <a:rPr lang="en-US" altLang="zh-CN" smtClean="0"/>
              <a:t>《</a:t>
            </a:r>
            <a:r>
              <a:rPr lang="zh-CN" altLang="en-US" smtClean="0"/>
              <a:t>产品说明书</a:t>
            </a:r>
            <a:r>
              <a:rPr lang="en-US" altLang="zh-CN" smtClean="0"/>
              <a:t>》</a:t>
            </a:r>
            <a:r>
              <a:rPr lang="zh-CN" altLang="en-US" smtClean="0"/>
              <a:t>。</a:t>
            </a:r>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9A5B404-21A2-4CF2-84C5-9C93DC5AC04E}" type="slidenum">
              <a:rPr lang="zh-CN" altLang="en-US" sz="1200" smtClean="0">
                <a:latin typeface="Calibri" pitchFamily="34" charset="0"/>
              </a:rPr>
              <a:pPr eaLnBrk="1" hangingPunct="1"/>
              <a:t>6</a:t>
            </a:fld>
            <a:endParaRPr lang="zh-CN" altLang="en-US" sz="1200"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修正不同阶段产生的缺陷，需要投入的费用是不要一样的，一般来说同样的一个缺陷越到软件开发的后期，修正所花费的费用越大，上表给出了一个不同阶段修正同一个缺陷所花费用比率。</a:t>
            </a:r>
          </a:p>
          <a:p>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0F149C4D-9641-42F0-89E4-971E45B46603}" type="slidenum">
              <a:rPr lang="zh-CN" altLang="en-US" sz="1200" smtClean="0">
                <a:latin typeface="Calibri" pitchFamily="34" charset="0"/>
              </a:rPr>
              <a:pPr eaLnBrk="1" hangingPunct="1"/>
              <a:t>8</a:t>
            </a:fld>
            <a:endParaRPr lang="zh-CN" altLang="en-US" sz="1200"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8451BA83-9F3C-49FC-A8AE-0235691AAC4D}" type="slidenum">
              <a:rPr lang="zh-CN" altLang="en-US" sz="1200" smtClean="0">
                <a:latin typeface="Times New Roman" pitchFamily="18" charset="0"/>
              </a:rPr>
              <a:pPr/>
              <a:t>15</a:t>
            </a:fld>
            <a:endParaRPr lang="en-GB" altLang="zh-CN" sz="1200" smtClean="0">
              <a:latin typeface="Times New Roman" pitchFamily="18" charset="0"/>
            </a:endParaRPr>
          </a:p>
        </p:txBody>
      </p:sp>
      <p:sp>
        <p:nvSpPr>
          <p:cNvPr id="57347" name="Rectangle 26625"/>
          <p:cNvSpPr>
            <a:spLocks noGrp="1" noRot="1" noChangeAspect="1" noChangeArrowheads="1" noTextEdit="1"/>
          </p:cNvSpPr>
          <p:nvPr>
            <p:ph type="sldImg"/>
          </p:nvPr>
        </p:nvSpPr>
        <p:spPr>
          <a:ln w="9525" cap="flat">
            <a:headEnd type="none" w="med" len="med"/>
            <a:tailEnd type="none" w="med" len="med"/>
          </a:ln>
        </p:spPr>
      </p:sp>
      <p:sp>
        <p:nvSpPr>
          <p:cNvPr id="5734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6245CF3F-4857-4950-B2FE-53F53318AEDD}" type="slidenum">
              <a:rPr lang="zh-CN" altLang="en-US" sz="1200" smtClean="0">
                <a:latin typeface="Times New Roman" pitchFamily="18" charset="0"/>
              </a:rPr>
              <a:pPr/>
              <a:t>21</a:t>
            </a:fld>
            <a:endParaRPr lang="en-GB" altLang="zh-CN" sz="1200" smtClean="0">
              <a:latin typeface="Times New Roman" pitchFamily="18" charset="0"/>
            </a:endParaRPr>
          </a:p>
        </p:txBody>
      </p:sp>
      <p:sp>
        <p:nvSpPr>
          <p:cNvPr id="58371" name="Rectangle 26625"/>
          <p:cNvSpPr>
            <a:spLocks noGrp="1" noRot="1" noChangeAspect="1" noChangeArrowheads="1" noTextEdit="1"/>
          </p:cNvSpPr>
          <p:nvPr>
            <p:ph type="sldImg"/>
          </p:nvPr>
        </p:nvSpPr>
        <p:spPr>
          <a:ln w="9525" cap="flat">
            <a:headEnd type="none" w="med" len="med"/>
            <a:tailEnd type="none" w="med" len="med"/>
          </a:ln>
        </p:spPr>
      </p:sp>
      <p:sp>
        <p:nvSpPr>
          <p:cNvPr id="5837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AF2DB737-AEA2-47EE-9413-0D44087FE6BE}" type="slidenum">
              <a:rPr lang="zh-CN" altLang="en-US" sz="1200" smtClean="0">
                <a:latin typeface="Times New Roman" pitchFamily="18" charset="0"/>
              </a:rPr>
              <a:pPr/>
              <a:t>26</a:t>
            </a:fld>
            <a:endParaRPr lang="en-GB" altLang="zh-CN" sz="1200" smtClean="0">
              <a:latin typeface="Times New Roman" pitchFamily="18" charset="0"/>
            </a:endParaRPr>
          </a:p>
        </p:txBody>
      </p:sp>
      <p:sp>
        <p:nvSpPr>
          <p:cNvPr id="59395" name="Rectangle 26625"/>
          <p:cNvSpPr>
            <a:spLocks noGrp="1" noRot="1" noChangeAspect="1" noChangeArrowheads="1" noTextEdit="1"/>
          </p:cNvSpPr>
          <p:nvPr>
            <p:ph type="sldImg"/>
          </p:nvPr>
        </p:nvSpPr>
        <p:spPr>
          <a:ln w="9525" cap="flat">
            <a:headEnd type="none" w="med" len="med"/>
            <a:tailEnd type="none" w="med" len="med"/>
          </a:ln>
        </p:spPr>
      </p:sp>
      <p:sp>
        <p:nvSpPr>
          <p:cNvPr id="59396"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pitchFamily="2" charset="-122"/>
              </a:defRPr>
            </a:lvl1pPr>
            <a:lvl2pPr marL="742950" indent="-285750" defTabSz="931863" eaLnBrk="0" hangingPunct="0">
              <a:defRPr sz="2000">
                <a:solidFill>
                  <a:schemeClr val="tx1"/>
                </a:solidFill>
                <a:latin typeface="Arial" charset="0"/>
                <a:ea typeface="宋体" pitchFamily="2" charset="-122"/>
              </a:defRPr>
            </a:lvl2pPr>
            <a:lvl3pPr marL="1143000" indent="-228600" defTabSz="931863" eaLnBrk="0" hangingPunct="0">
              <a:defRPr sz="2000">
                <a:solidFill>
                  <a:schemeClr val="tx1"/>
                </a:solidFill>
                <a:latin typeface="Arial" charset="0"/>
                <a:ea typeface="宋体" pitchFamily="2" charset="-122"/>
              </a:defRPr>
            </a:lvl3pPr>
            <a:lvl4pPr marL="1600200" indent="-228600" defTabSz="931863" eaLnBrk="0" hangingPunct="0">
              <a:defRPr sz="2000">
                <a:solidFill>
                  <a:schemeClr val="tx1"/>
                </a:solidFill>
                <a:latin typeface="Arial" charset="0"/>
                <a:ea typeface="宋体" pitchFamily="2" charset="-122"/>
              </a:defRPr>
            </a:lvl4pPr>
            <a:lvl5pPr marL="2057400" indent="-228600" defTabSz="931863" eaLnBrk="0" hangingPunct="0">
              <a:defRPr sz="2000">
                <a:solidFill>
                  <a:schemeClr val="tx1"/>
                </a:solidFill>
                <a:latin typeface="Arial" charset="0"/>
                <a:ea typeface="宋体" pitchFamily="2" charset="-122"/>
              </a:defRPr>
            </a:lvl5pPr>
            <a:lvl6pPr marL="2514600" indent="-228600" defTabSz="931863"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931863"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931863"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931863" eaLnBrk="0" fontAlgn="base" hangingPunct="0">
              <a:spcBef>
                <a:spcPct val="0"/>
              </a:spcBef>
              <a:spcAft>
                <a:spcPct val="0"/>
              </a:spcAft>
              <a:defRPr sz="2000">
                <a:solidFill>
                  <a:schemeClr val="tx1"/>
                </a:solidFill>
                <a:latin typeface="Arial" charset="0"/>
                <a:ea typeface="宋体" pitchFamily="2" charset="-122"/>
              </a:defRPr>
            </a:lvl9pPr>
          </a:lstStyle>
          <a:p>
            <a:fld id="{5F0FF086-AF4F-46FC-A7A9-FDDBD30FDFA3}" type="slidenum">
              <a:rPr lang="zh-CN" altLang="en-US" sz="1200" smtClean="0">
                <a:latin typeface="Times New Roman" pitchFamily="18" charset="0"/>
              </a:rPr>
              <a:pPr/>
              <a:t>30</a:t>
            </a:fld>
            <a:endParaRPr lang="en-GB" altLang="zh-CN" sz="1200" smtClean="0">
              <a:latin typeface="Times New Roman"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D42DB08C-2BBF-464F-AEFF-99CDC5B25898}" type="datetime2">
              <a:rPr lang="en-US" altLang="zh-CN"/>
              <a:pPr>
                <a:defRPr/>
              </a:pPr>
              <a:t>Saturday, February 22, 2014</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FECD498D-0D5F-4F3E-8CD6-2358F615F51B}"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1840153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ltLang="zh-CN"/>
              <a:t>Click to edit Master title style</a:t>
            </a:r>
            <a:endParaRPr lang="en-US"/>
          </a:p>
        </p:txBody>
      </p:sp>
      <p:sp>
        <p:nvSpPr>
          <p:cNvPr id="3" name="Shape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768BF4BA-7EE8-474C-A737-172C8AFA301F}" type="datetime2">
              <a:rPr lang="en-US" altLang="zh-CN"/>
              <a:pPr>
                <a:defRPr/>
              </a:pPr>
              <a:t>Saturday, February 22, 2014</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a:lvl1pPr>
          </a:lstStyle>
          <a:p>
            <a:pPr>
              <a:defRPr/>
            </a:pPr>
            <a:endParaRPr lang="en-US" altLang="zh-CN"/>
          </a:p>
        </p:txBody>
      </p:sp>
      <p:sp>
        <p:nvSpPr>
          <p:cNvPr id="6" name="Rectangle 17"/>
          <p:cNvSpPr>
            <a:spLocks noGrp="1"/>
          </p:cNvSpPr>
          <p:nvPr>
            <p:ph type="sldNum" sz="quarter" idx="12"/>
          </p:nvPr>
        </p:nvSpPr>
        <p:spPr/>
        <p:txBody>
          <a:bodyPr/>
          <a:lstStyle>
            <a:lvl1pPr>
              <a:defRPr/>
            </a:lvl1pPr>
          </a:lstStyle>
          <a:p>
            <a:pPr>
              <a:defRPr/>
            </a:pPr>
            <a:fld id="{73D958AC-D006-4034-82C3-F6467B7F71D2}"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03130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BF979757-B3D4-4A95-A157-FD4AF009414D}" type="datetime2">
              <a:rPr lang="en-US" altLang="zh-CN"/>
              <a:pPr>
                <a:defRPr/>
              </a:pPr>
              <a:t>Saturday, February 22, 2014</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D0EE9529-0AB7-41F5-941F-FA1FEB3842EC}"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86818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BA4216EC-E9FB-4C79-A66A-C15AE6499A54}" type="datetime2">
              <a:rPr lang="en-US" altLang="zh-CN"/>
              <a:pPr>
                <a:defRPr/>
              </a:pPr>
              <a:t>Saturday, February 22, 2014</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91EF3AF4-1E43-488B-A3C5-4BBF6FF07C82}"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50044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96D60357-B865-43AD-9610-6C30432387A8}" type="datetime2">
              <a:rPr lang="en-US" altLang="zh-CN"/>
              <a:pPr>
                <a:defRPr/>
              </a:pPr>
              <a:t>Saturday, February 22, 2014</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0DA7EA8F-AA3F-4623-8B4A-7BEAE5E02445}"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102297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B4E74934-430B-42CB-870D-F78B65144CDC}" type="datetime2">
              <a:rPr lang="en-US" altLang="zh-CN"/>
              <a:pPr>
                <a:defRPr/>
              </a:pPr>
              <a:t>Saturday, February 22, 2014</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C0D7FD89-4948-4731-B257-02467615E726}"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14595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33AE9213-B6D8-4FC0-AB1A-7850F581E31D}" type="slidenum">
              <a:rPr lang="zh-CN" altLang="en-US"/>
              <a:pPr>
                <a:defRPr/>
              </a:pPr>
              <a:t>‹#›</a:t>
            </a:fld>
            <a:endParaRPr lang="zh-CN" altLang="en-US"/>
          </a:p>
        </p:txBody>
      </p:sp>
    </p:spTree>
    <p:extLst>
      <p:ext uri="{BB962C8B-B14F-4D97-AF65-F5344CB8AC3E}">
        <p14:creationId xmlns:p14="http://schemas.microsoft.com/office/powerpoint/2010/main" val="214967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E23763CD-32B6-4372-809D-3E910A05BA71}" type="slidenum">
              <a:rPr lang="zh-CN" altLang="en-US"/>
              <a:pPr>
                <a:defRPr/>
              </a:pPr>
              <a:t>‹#›</a:t>
            </a:fld>
            <a:endParaRPr lang="zh-CN" altLang="en-US"/>
          </a:p>
        </p:txBody>
      </p:sp>
    </p:spTree>
    <p:extLst>
      <p:ext uri="{BB962C8B-B14F-4D97-AF65-F5344CB8AC3E}">
        <p14:creationId xmlns:p14="http://schemas.microsoft.com/office/powerpoint/2010/main" val="211901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81754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EA049EC2-C779-4984-A2BA-4E237B202759}" type="datetime2">
              <a:rPr lang="en-US" altLang="zh-CN"/>
              <a:pPr>
                <a:defRPr/>
              </a:pPr>
              <a:t>Saturday, February 22, 2014</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6670E53A-8596-4C75-B37D-8164373798D8}"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418163932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E0D096FD-0E11-4C77-93EC-B695E2AFCB19}" type="datetime2">
              <a:rPr lang="en-US" altLang="zh-CN"/>
              <a:pPr>
                <a:defRPr/>
              </a:pPr>
              <a:t>Saturday, February 22, 2014</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EC4F40E6-449D-4DD5-8EF9-2FBA814253B1}"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a:extLst/>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2291" name="Shape 2"/>
          <p:cNvSpPr>
            <a:spLocks noGrp="1"/>
          </p:cNvSpPr>
          <p:nvPr>
            <p:ph type="subTitle" idx="1"/>
          </p:nvPr>
        </p:nvSpPr>
        <p:spPr>
          <a:xfrm>
            <a:off x="1981200" y="3025775"/>
            <a:ext cx="6400800" cy="1752600"/>
          </a:xfrm>
        </p:spPr>
        <p:txBody>
          <a:bodyPr/>
          <a:lstStyle/>
          <a:p>
            <a:pPr marR="0" defTabSz="914400" eaLnBrk="1" hangingPunct="1"/>
            <a:r>
              <a:rPr lang="zh-CN" altLang="en-US" smtClean="0"/>
              <a:t>软件测试简介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2"/>
          <p:cNvSpPr>
            <a:spLocks noGrp="1"/>
          </p:cNvSpPr>
          <p:nvPr>
            <p:ph type="body" idx="1"/>
          </p:nvPr>
        </p:nvSpPr>
        <p:spPr>
          <a:xfrm>
            <a:off x="428625" y="1428750"/>
            <a:ext cx="8215313" cy="4714875"/>
          </a:xfrm>
        </p:spPr>
        <p:txBody>
          <a:bodyPr/>
          <a:lstStyle/>
          <a:p>
            <a:pPr>
              <a:lnSpc>
                <a:spcPts val="3500"/>
              </a:lnSpc>
              <a:buFont typeface="Wingdings 2" pitchFamily="18" charset="2"/>
              <a:buNone/>
            </a:pPr>
            <a:r>
              <a:rPr lang="en-US" altLang="zh-CN" sz="2400" smtClean="0"/>
              <a:t>2</a:t>
            </a:r>
            <a:r>
              <a:rPr lang="zh-CN" altLang="en-US" sz="2400" smtClean="0"/>
              <a:t>、软件测试是有风险的行为，如果决定不去测试所有的情况，那就是选择了风险。软件测试人员要学会的一个主要原则是如何把无边无际的可能减少到可以控制的范围，以及如何针对风险制订作出明智抉择，去粗存精。</a:t>
            </a:r>
          </a:p>
          <a:p>
            <a:pPr>
              <a:lnSpc>
                <a:spcPts val="3500"/>
              </a:lnSpc>
              <a:buFont typeface="Wingdings 2" pitchFamily="18" charset="2"/>
              <a:buNone/>
            </a:pPr>
            <a:r>
              <a:rPr lang="en-US" altLang="zh-CN" sz="2400" smtClean="0"/>
              <a:t>3</a:t>
            </a:r>
            <a:r>
              <a:rPr lang="zh-CN" altLang="en-US" sz="2400" smtClean="0"/>
              <a:t>、测试无法显示潜伏的软件缺陷，软件测试工作与防疫员的工作极为相似，可以报告已发现的软件缺陷，却无法报告潜伏的软件缺陷，更不可能保证找到全部的缺陷。</a:t>
            </a:r>
          </a:p>
          <a:p>
            <a:pPr>
              <a:lnSpc>
                <a:spcPts val="3500"/>
              </a:lnSpc>
              <a:buFont typeface="Wingdings 2" pitchFamily="18" charset="2"/>
              <a:buNone/>
            </a:pPr>
            <a:r>
              <a:rPr lang="en-US" altLang="zh-CN" sz="2400" smtClean="0"/>
              <a:t>4</a:t>
            </a:r>
            <a:r>
              <a:rPr lang="zh-CN" altLang="en-US" sz="2400" smtClean="0"/>
              <a:t>、找到的软件缺陷越多，就说明软件缺陷越多。生活中的寄生虫和软件缺陷几乎完全一样，两者都成群出现。发现一个附近就会有一群。</a:t>
            </a:r>
          </a:p>
        </p:txBody>
      </p:sp>
      <p:sp>
        <p:nvSpPr>
          <p:cNvPr id="21507" name="标题 1"/>
          <p:cNvSpPr>
            <a:spLocks noGrp="1"/>
          </p:cNvSpPr>
          <p:nvPr>
            <p:ph type="title"/>
          </p:nvPr>
        </p:nvSpPr>
        <p:spPr>
          <a:xfrm>
            <a:off x="457200" y="428625"/>
            <a:ext cx="8229600" cy="928688"/>
          </a:xfrm>
        </p:spPr>
        <p:txBody>
          <a:bodyPr/>
          <a:lstStyle/>
          <a:p>
            <a:r>
              <a:rPr lang="zh-CN" altLang="en-US" sz="5400" smtClean="0"/>
              <a:t>软件测试的原则（续）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占位符 2"/>
          <p:cNvSpPr>
            <a:spLocks noGrp="1"/>
          </p:cNvSpPr>
          <p:nvPr>
            <p:ph type="body" idx="1"/>
          </p:nvPr>
        </p:nvSpPr>
        <p:spPr>
          <a:xfrm>
            <a:off x="500063" y="1357313"/>
            <a:ext cx="8158162" cy="5072062"/>
          </a:xfrm>
        </p:spPr>
        <p:txBody>
          <a:bodyPr/>
          <a:lstStyle/>
          <a:p>
            <a:pPr>
              <a:lnSpc>
                <a:spcPts val="3100"/>
              </a:lnSpc>
              <a:buFont typeface="Wingdings 2" pitchFamily="18" charset="2"/>
              <a:buNone/>
            </a:pPr>
            <a:r>
              <a:rPr lang="en-US" altLang="zh-CN" sz="2000" smtClean="0"/>
              <a:t>5</a:t>
            </a:r>
            <a:r>
              <a:rPr lang="zh-CN" altLang="en-US" sz="2000" smtClean="0"/>
              <a:t>、杀虫剂怪事，与农药杀虫是一样的，软件对测试方法及技术也有免疫力，只有发明新的杀虫剂（测试技术或方法）去找虫子。</a:t>
            </a:r>
          </a:p>
          <a:p>
            <a:pPr>
              <a:lnSpc>
                <a:spcPts val="3100"/>
              </a:lnSpc>
              <a:buFont typeface="Wingdings 2" pitchFamily="18" charset="2"/>
              <a:buNone/>
            </a:pPr>
            <a:r>
              <a:rPr lang="en-US" altLang="zh-CN" sz="2000" smtClean="0"/>
              <a:t>6</a:t>
            </a:r>
            <a:r>
              <a:rPr lang="zh-CN" altLang="en-US" sz="2000" smtClean="0"/>
              <a:t>、并非所有软件缺陷都能修复。</a:t>
            </a:r>
            <a:endParaRPr lang="en-US" altLang="zh-CN" sz="2000" smtClean="0"/>
          </a:p>
          <a:p>
            <a:pPr>
              <a:lnSpc>
                <a:spcPts val="3100"/>
              </a:lnSpc>
              <a:buFont typeface="Wingdings 2" pitchFamily="18" charset="2"/>
              <a:buNone/>
            </a:pPr>
            <a:r>
              <a:rPr lang="en-US" altLang="zh-CN" sz="2000" smtClean="0"/>
              <a:t>7</a:t>
            </a:r>
            <a:r>
              <a:rPr lang="zh-CN" altLang="en-US" sz="2000" smtClean="0"/>
              <a:t>、难以说清的软件缺陷，因为开发小组使用的最佳工作方式千差万别，大家对缺陷的理解也不一致。</a:t>
            </a:r>
          </a:p>
          <a:p>
            <a:pPr>
              <a:lnSpc>
                <a:spcPts val="3100"/>
              </a:lnSpc>
              <a:buFont typeface="Wingdings 2" pitchFamily="18" charset="2"/>
              <a:buNone/>
            </a:pPr>
            <a:r>
              <a:rPr lang="en-US" altLang="zh-CN" sz="2000" smtClean="0"/>
              <a:t>8</a:t>
            </a:r>
            <a:r>
              <a:rPr lang="zh-CN" altLang="en-US" sz="2000" smtClean="0"/>
              <a:t>、产品说明书不断变化，整个行业变化太快，同时软件变得更庞大、更复杂，功能越来越多，这些都会导致用户描述和定义软件的产品说明书一变再变。</a:t>
            </a:r>
          </a:p>
          <a:p>
            <a:pPr>
              <a:lnSpc>
                <a:spcPts val="3100"/>
              </a:lnSpc>
              <a:buFont typeface="Wingdings 2" pitchFamily="18" charset="2"/>
              <a:buNone/>
            </a:pPr>
            <a:r>
              <a:rPr lang="en-US" altLang="zh-CN" sz="2000" smtClean="0"/>
              <a:t>9</a:t>
            </a:r>
            <a:r>
              <a:rPr lang="zh-CN" altLang="en-US" sz="2000" smtClean="0"/>
              <a:t>、软件测试员在小组中不受欢迎，软件测试员的任务是检查和批评同事的工作，挑毛病，公布发现的问题。</a:t>
            </a:r>
            <a:endParaRPr lang="en-US" altLang="zh-CN" sz="2000" smtClean="0"/>
          </a:p>
          <a:p>
            <a:pPr>
              <a:lnSpc>
                <a:spcPts val="3100"/>
              </a:lnSpc>
              <a:buFont typeface="Wingdings 2" pitchFamily="18" charset="2"/>
              <a:buNone/>
            </a:pPr>
            <a:r>
              <a:rPr lang="en-US" altLang="zh-CN" sz="2000" smtClean="0"/>
              <a:t>10</a:t>
            </a:r>
            <a:r>
              <a:rPr lang="zh-CN" altLang="en-US" sz="2000" smtClean="0"/>
              <a:t>、软件测试是一项讲究条理的技术专业，当前软件行业已经发展到强制使用专业软件测试员的阶段了，因为生产低劣软件的代价太高。</a:t>
            </a:r>
          </a:p>
        </p:txBody>
      </p:sp>
      <p:sp>
        <p:nvSpPr>
          <p:cNvPr id="22531" name="标题 1"/>
          <p:cNvSpPr>
            <a:spLocks noGrp="1"/>
          </p:cNvSpPr>
          <p:nvPr>
            <p:ph type="title"/>
          </p:nvPr>
        </p:nvSpPr>
        <p:spPr>
          <a:xfrm>
            <a:off x="457200" y="428625"/>
            <a:ext cx="8229600" cy="928688"/>
          </a:xfrm>
        </p:spPr>
        <p:txBody>
          <a:bodyPr/>
          <a:lstStyle/>
          <a:p>
            <a:r>
              <a:rPr lang="zh-CN" altLang="en-US" sz="5400" smtClean="0"/>
              <a:t>软件测试的原则（续）</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571500"/>
            <a:ext cx="8229600" cy="857250"/>
          </a:xfrm>
        </p:spPr>
        <p:txBody>
          <a:bodyPr/>
          <a:lstStyle/>
          <a:p>
            <a:r>
              <a:rPr lang="zh-CN" altLang="en-US" sz="5400" smtClean="0"/>
              <a:t>软件常见的版本</a:t>
            </a:r>
          </a:p>
        </p:txBody>
      </p:sp>
      <p:sp>
        <p:nvSpPr>
          <p:cNvPr id="23555" name="文本占位符 2"/>
          <p:cNvSpPr>
            <a:spLocks noGrp="1"/>
          </p:cNvSpPr>
          <p:nvPr>
            <p:ph type="body" idx="1"/>
          </p:nvPr>
        </p:nvSpPr>
        <p:spPr>
          <a:xfrm>
            <a:off x="357188" y="1500188"/>
            <a:ext cx="8229600" cy="4389437"/>
          </a:xfrm>
        </p:spPr>
        <p:txBody>
          <a:bodyPr/>
          <a:lstStyle/>
          <a:p>
            <a:r>
              <a:rPr lang="zh-CN" altLang="en-US" sz="2400" smtClean="0"/>
              <a:t>在整个软件开发的生命周期中，可能会出现各种版，每个公司对版本的定义也不一样，通常情况下有以下的几个版本是比较通用的：</a:t>
            </a:r>
          </a:p>
          <a:p>
            <a:pPr>
              <a:buFont typeface="Wingdings 2" pitchFamily="18" charset="2"/>
              <a:buNone/>
            </a:pPr>
            <a:r>
              <a:rPr lang="en-US" altLang="zh-CN" sz="2400" smtClean="0"/>
              <a:t>1</a:t>
            </a:r>
            <a:r>
              <a:rPr lang="zh-CN" altLang="en-US" sz="2400" smtClean="0"/>
              <a:t>、</a:t>
            </a:r>
            <a:r>
              <a:rPr lang="en-US" altLang="zh-CN" sz="2400" smtClean="0"/>
              <a:t>Alpha</a:t>
            </a:r>
            <a:r>
              <a:rPr lang="zh-CN" altLang="en-US" sz="2400" smtClean="0"/>
              <a:t>版</a:t>
            </a:r>
            <a:r>
              <a:rPr lang="en-US" altLang="zh-CN" sz="2400" smtClean="0"/>
              <a:t>——</a:t>
            </a:r>
            <a:r>
              <a:rPr lang="zh-CN" altLang="en-US" sz="2400" smtClean="0"/>
              <a:t>公司内部测试的版本，该版本的特征为：</a:t>
            </a:r>
          </a:p>
          <a:p>
            <a:pPr lvl="2"/>
            <a:r>
              <a:rPr lang="zh-CN" altLang="en-US" sz="2400" smtClean="0"/>
              <a:t>软件的所有功能已基本实现</a:t>
            </a:r>
          </a:p>
          <a:p>
            <a:pPr lvl="2"/>
            <a:r>
              <a:rPr lang="zh-CN" altLang="en-US" sz="2400" smtClean="0"/>
              <a:t>所有的功能已通过测试，一般情况下推向市场前不再增减（一般为集成测试）</a:t>
            </a:r>
          </a:p>
          <a:p>
            <a:pPr lvl="2"/>
            <a:r>
              <a:rPr lang="zh-CN" altLang="en-US" sz="2400" smtClean="0"/>
              <a:t>已到的缺陷中，严重级别的已修正并通过复测</a:t>
            </a:r>
          </a:p>
          <a:p>
            <a:pPr lvl="2"/>
            <a:r>
              <a:rPr lang="zh-CN" altLang="en-US" sz="2400" smtClean="0"/>
              <a:t>软件性能测试可提供基本数据</a:t>
            </a:r>
          </a:p>
          <a:p>
            <a:endParaRPr lang="zh-CN"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body" idx="1"/>
          </p:nvPr>
        </p:nvSpPr>
        <p:spPr>
          <a:xfrm>
            <a:off x="500063" y="1428750"/>
            <a:ext cx="8072437" cy="5143500"/>
          </a:xfrm>
        </p:spPr>
        <p:txBody>
          <a:bodyPr/>
          <a:lstStyle/>
          <a:p>
            <a:pPr>
              <a:buFont typeface="Wingdings 2" pitchFamily="18" charset="2"/>
              <a:buNone/>
            </a:pPr>
            <a:r>
              <a:rPr lang="en-US" altLang="zh-CN" sz="2000" smtClean="0"/>
              <a:t>2</a:t>
            </a:r>
            <a:r>
              <a:rPr lang="zh-CN" altLang="en-US" sz="2000" smtClean="0"/>
              <a:t>、</a:t>
            </a:r>
            <a:r>
              <a:rPr lang="en-US" altLang="zh-CN" sz="2000" smtClean="0"/>
              <a:t>Beta</a:t>
            </a:r>
            <a:r>
              <a:rPr lang="zh-CN" altLang="en-US" sz="2000" smtClean="0"/>
              <a:t>版</a:t>
            </a:r>
            <a:r>
              <a:rPr lang="en-US" altLang="zh-CN" sz="2000" smtClean="0"/>
              <a:t>——</a:t>
            </a:r>
            <a:r>
              <a:rPr lang="zh-CN" altLang="en-US" sz="2000" smtClean="0"/>
              <a:t>对外发布公测，该版本的特征为：</a:t>
            </a:r>
          </a:p>
          <a:p>
            <a:pPr lvl="1"/>
            <a:r>
              <a:rPr lang="zh-CN" altLang="en-US" sz="2000" smtClean="0"/>
              <a:t>次严重缺陷基本完成修正并通过复测</a:t>
            </a:r>
          </a:p>
          <a:p>
            <a:pPr lvl="1"/>
            <a:r>
              <a:rPr lang="zh-CN" altLang="en-US" sz="2000" smtClean="0"/>
              <a:t>完成测试计划中的每一项具体测试（一般为系统测试计划）</a:t>
            </a:r>
          </a:p>
          <a:p>
            <a:pPr lvl="1"/>
            <a:r>
              <a:rPr lang="zh-CN" altLang="en-US" sz="2000" smtClean="0"/>
              <a:t>一段时间内缺陷的发现离低于修正率</a:t>
            </a:r>
          </a:p>
          <a:p>
            <a:pPr lvl="1"/>
            <a:r>
              <a:rPr lang="zh-CN" altLang="en-US" sz="2000" smtClean="0"/>
              <a:t>所有相关文件（用户指南、软件说明、版本说明等）得到最后修正</a:t>
            </a:r>
          </a:p>
          <a:p>
            <a:pPr>
              <a:buFont typeface="Wingdings 2" pitchFamily="18" charset="2"/>
              <a:buNone/>
            </a:pPr>
            <a:r>
              <a:rPr lang="en-US" altLang="zh-CN" sz="2000" smtClean="0"/>
              <a:t>3</a:t>
            </a:r>
            <a:r>
              <a:rPr lang="zh-CN" altLang="en-US" sz="2000" smtClean="0"/>
              <a:t>、发布版</a:t>
            </a:r>
            <a:r>
              <a:rPr lang="en-US" altLang="zh-CN" sz="2000" smtClean="0"/>
              <a:t>——</a:t>
            </a:r>
            <a:r>
              <a:rPr lang="zh-CN" altLang="en-US" sz="2000" smtClean="0"/>
              <a:t>正式发布版本，该版本的特征为：</a:t>
            </a:r>
          </a:p>
          <a:p>
            <a:pPr lvl="1"/>
            <a:r>
              <a:rPr lang="zh-CN" altLang="en-US" sz="2000" smtClean="0"/>
              <a:t>缺陷发现率低于修正率，此距离逐渐拉开并一直保持稳定的一段时间</a:t>
            </a:r>
          </a:p>
          <a:p>
            <a:pPr lvl="1"/>
            <a:r>
              <a:rPr lang="zh-CN" altLang="en-US" sz="2000" smtClean="0"/>
              <a:t>测试部门对所有已修正的缺陷重新测试并通过</a:t>
            </a:r>
          </a:p>
          <a:p>
            <a:pPr lvl="1"/>
            <a:r>
              <a:rPr lang="zh-CN" altLang="en-US" sz="2000" smtClean="0"/>
              <a:t>技术支持部门对产品的提出认为可行</a:t>
            </a:r>
          </a:p>
          <a:p>
            <a:pPr lvl="1"/>
            <a:r>
              <a:rPr lang="zh-CN" altLang="en-US" sz="2000" smtClean="0"/>
              <a:t>所有用户反馈都已妥善处理</a:t>
            </a:r>
          </a:p>
          <a:p>
            <a:pPr lvl="1"/>
            <a:r>
              <a:rPr lang="zh-CN" altLang="en-US" sz="2000" smtClean="0"/>
              <a:t>所有文件准备就绪</a:t>
            </a:r>
          </a:p>
          <a:p>
            <a:pPr lvl="1"/>
            <a:r>
              <a:rPr lang="zh-CN" altLang="en-US" sz="2000" smtClean="0"/>
              <a:t>得到测试部门认可</a:t>
            </a:r>
          </a:p>
          <a:p>
            <a:endParaRPr lang="zh-CN" altLang="en-US" sz="2000" smtClean="0"/>
          </a:p>
        </p:txBody>
      </p:sp>
      <p:sp>
        <p:nvSpPr>
          <p:cNvPr id="24579" name="标题 1"/>
          <p:cNvSpPr>
            <a:spLocks noGrp="1"/>
          </p:cNvSpPr>
          <p:nvPr>
            <p:ph type="title"/>
          </p:nvPr>
        </p:nvSpPr>
        <p:spPr>
          <a:xfrm>
            <a:off x="457200" y="571500"/>
            <a:ext cx="8229600" cy="785813"/>
          </a:xfrm>
        </p:spPr>
        <p:txBody>
          <a:bodyPr/>
          <a:lstStyle/>
          <a:p>
            <a:r>
              <a:rPr lang="zh-CN" altLang="en-US" sz="5400" smtClean="0"/>
              <a:t>软件常见的版本（续）</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28625" y="357188"/>
            <a:ext cx="8229600" cy="857250"/>
          </a:xfrm>
        </p:spPr>
        <p:txBody>
          <a:bodyPr/>
          <a:lstStyle/>
          <a:p>
            <a:r>
              <a:rPr lang="zh-CN" altLang="en-US" sz="5400" smtClean="0"/>
              <a:t>优秀软件测试员必备</a:t>
            </a:r>
          </a:p>
        </p:txBody>
      </p:sp>
      <p:sp>
        <p:nvSpPr>
          <p:cNvPr id="25603" name="文本占位符 2"/>
          <p:cNvSpPr>
            <a:spLocks noGrp="1"/>
          </p:cNvSpPr>
          <p:nvPr>
            <p:ph type="body" idx="1"/>
          </p:nvPr>
        </p:nvSpPr>
        <p:spPr>
          <a:xfrm>
            <a:off x="285750" y="1143000"/>
            <a:ext cx="8572500" cy="5286375"/>
          </a:xfrm>
        </p:spPr>
        <p:txBody>
          <a:bodyPr/>
          <a:lstStyle/>
          <a:p>
            <a:r>
              <a:rPr lang="zh-CN" altLang="en-US" sz="2400" smtClean="0"/>
              <a:t>想成为一名优秀的软件测试员，可以从以下几方面去努力：</a:t>
            </a:r>
            <a:endParaRPr lang="en-US" altLang="zh-CN" sz="2400" smtClean="0"/>
          </a:p>
          <a:p>
            <a:pPr lvl="1">
              <a:buFont typeface="Wingdings 2" pitchFamily="18" charset="2"/>
              <a:buNone/>
            </a:pPr>
            <a:r>
              <a:rPr lang="en-US" altLang="zh-CN" sz="1800" smtClean="0"/>
              <a:t>1</a:t>
            </a:r>
            <a:r>
              <a:rPr lang="zh-CN" altLang="en-US" sz="1800" smtClean="0"/>
              <a:t>、</a:t>
            </a:r>
            <a:r>
              <a:rPr lang="zh-CN" altLang="en-US" sz="2000" smtClean="0"/>
              <a:t>探索精神，软件测试员不会害怕进入陌生环境。</a:t>
            </a:r>
            <a:endParaRPr lang="en-US" altLang="zh-CN" sz="2000" smtClean="0"/>
          </a:p>
          <a:p>
            <a:pPr lvl="1">
              <a:buFont typeface="Wingdings 2" pitchFamily="18" charset="2"/>
              <a:buNone/>
            </a:pPr>
            <a:r>
              <a:rPr lang="en-US" altLang="zh-CN" sz="2000" smtClean="0"/>
              <a:t>2</a:t>
            </a:r>
            <a:r>
              <a:rPr lang="zh-CN" altLang="en-US" sz="2000" smtClean="0"/>
              <a:t>、故障排除能手，软件测试员善于发现问题的症结，喜欢猜谜。</a:t>
            </a:r>
            <a:endParaRPr lang="en-US" altLang="zh-CN" sz="2000" smtClean="0"/>
          </a:p>
          <a:p>
            <a:pPr lvl="1">
              <a:buFont typeface="Wingdings 2" pitchFamily="18" charset="2"/>
              <a:buNone/>
            </a:pPr>
            <a:r>
              <a:rPr lang="en-US" altLang="zh-CN" sz="2000" smtClean="0"/>
              <a:t>3</a:t>
            </a:r>
            <a:r>
              <a:rPr lang="zh-CN" altLang="en-US" sz="2000" smtClean="0"/>
              <a:t>、不懈努力，软件测试员总是不停尝试。</a:t>
            </a:r>
            <a:endParaRPr lang="en-US" altLang="zh-CN" sz="2000" smtClean="0"/>
          </a:p>
          <a:p>
            <a:pPr lvl="1">
              <a:buFont typeface="Wingdings 2" pitchFamily="18" charset="2"/>
              <a:buNone/>
            </a:pPr>
            <a:r>
              <a:rPr lang="en-US" altLang="zh-CN" sz="2000" smtClean="0"/>
              <a:t>4</a:t>
            </a:r>
            <a:r>
              <a:rPr lang="zh-CN" altLang="en-US" sz="2000" smtClean="0"/>
              <a:t>、创造性想出富有创意甚至超常的手段来寻找软件缺陷。</a:t>
            </a:r>
            <a:endParaRPr lang="en-US" altLang="zh-CN" sz="2000" smtClean="0"/>
          </a:p>
          <a:p>
            <a:pPr lvl="1">
              <a:buFont typeface="Wingdings 2" pitchFamily="18" charset="2"/>
              <a:buNone/>
            </a:pPr>
            <a:r>
              <a:rPr lang="en-US" altLang="zh-CN" sz="2000" smtClean="0"/>
              <a:t>5</a:t>
            </a:r>
            <a:r>
              <a:rPr lang="zh-CN" altLang="en-US" sz="2000" smtClean="0"/>
              <a:t>、追求完美，他们力求完美，但是知道某些无法企及时，不去苛求，而是尽力接近目标。</a:t>
            </a:r>
            <a:endParaRPr lang="en-US" altLang="zh-CN" sz="2000" smtClean="0"/>
          </a:p>
          <a:p>
            <a:pPr lvl="1">
              <a:buFont typeface="Wingdings 2" pitchFamily="18" charset="2"/>
              <a:buNone/>
            </a:pPr>
            <a:r>
              <a:rPr lang="en-US" altLang="zh-CN" sz="2000" smtClean="0"/>
              <a:t>6</a:t>
            </a:r>
            <a:r>
              <a:rPr lang="zh-CN" altLang="en-US" sz="2000" smtClean="0"/>
              <a:t>、判断准确，软件测试员要决定测试内容、测试时间，以及看到的问题是否算作真正的缺陷。</a:t>
            </a:r>
          </a:p>
          <a:p>
            <a:pPr lvl="1">
              <a:buFont typeface="Wingdings 2" pitchFamily="18" charset="2"/>
              <a:buNone/>
            </a:pPr>
            <a:r>
              <a:rPr lang="en-US" altLang="zh-CN" sz="2000" smtClean="0"/>
              <a:t>7</a:t>
            </a:r>
            <a:r>
              <a:rPr lang="zh-CN" altLang="en-US" sz="2000" smtClean="0"/>
              <a:t>、老练稳重，软件测试员不害怕坏消息，必须告诉程序员，你的孩子很丑，知道和不够冷静的程序员怎样合作。</a:t>
            </a:r>
          </a:p>
          <a:p>
            <a:pPr lvl="1">
              <a:buFont typeface="Wingdings 2" pitchFamily="18" charset="2"/>
              <a:buNone/>
            </a:pPr>
            <a:r>
              <a:rPr lang="en-US" altLang="zh-CN" sz="2000" smtClean="0"/>
              <a:t>8</a:t>
            </a:r>
            <a:r>
              <a:rPr lang="zh-CN" altLang="en-US" sz="2000" smtClean="0"/>
              <a:t>、表达能力，软件测试员要善于表达观点，表明软件缺陷为何必须修复，并通过实际演示力陈观点。</a:t>
            </a:r>
          </a:p>
          <a:p>
            <a:pPr lvl="1">
              <a:buFont typeface="Wingdings 2" pitchFamily="18" charset="2"/>
              <a:buNone/>
            </a:pPr>
            <a:r>
              <a:rPr lang="en-US" altLang="zh-CN" sz="2000" smtClean="0"/>
              <a:t>9</a:t>
            </a:r>
            <a:r>
              <a:rPr lang="zh-CN" altLang="en-US" sz="2000" smtClean="0"/>
              <a:t>、在编程方面受过教育。</a:t>
            </a:r>
          </a:p>
          <a:p>
            <a:pPr>
              <a:buFont typeface="Wingdings 2" pitchFamily="18" charset="2"/>
              <a:buNone/>
            </a:pPr>
            <a:endParaRPr lang="zh-CN" altLang="en-US"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5400" dirty="0" smtClean="0"/>
              <a:t>第十章 </a:t>
            </a:r>
            <a:r>
              <a:rPr lang="zh-CN" altLang="en-US" sz="5400" dirty="0" smtClean="0"/>
              <a:t>软件测试简介</a:t>
            </a:r>
          </a:p>
        </p:txBody>
      </p:sp>
      <p:sp>
        <p:nvSpPr>
          <p:cNvPr id="26627" name="Shape 239618"/>
          <p:cNvSpPr>
            <a:spLocks noGrp="1" noChangeArrowheads="1"/>
          </p:cNvSpPr>
          <p:nvPr>
            <p:ph type="body" idx="1"/>
          </p:nvPr>
        </p:nvSpPr>
        <p:spPr>
          <a:xfrm>
            <a:off x="285750" y="1484313"/>
            <a:ext cx="8483600" cy="4389437"/>
          </a:xfrm>
        </p:spPr>
        <p:txBody>
          <a:bodyPr/>
          <a:lstStyle/>
          <a:p>
            <a:r>
              <a:rPr lang="zh-CN" altLang="en-US" sz="4000" smtClean="0"/>
              <a:t>软件测试基本概念</a:t>
            </a:r>
            <a:endParaRPr lang="zh-CN" altLang="en-US" sz="2800" smtClean="0"/>
          </a:p>
          <a:p>
            <a:r>
              <a:rPr lang="zh-CN" altLang="en-US" sz="4000" smtClean="0">
                <a:solidFill>
                  <a:srgbClr val="FF0000"/>
                </a:solidFill>
              </a:rPr>
              <a:t>软件测试分类</a:t>
            </a:r>
            <a:endParaRPr lang="zh-CN" altLang="en-US" sz="2800" smtClean="0">
              <a:solidFill>
                <a:srgbClr val="FF0000"/>
              </a:solidFill>
            </a:endParaRPr>
          </a:p>
          <a:p>
            <a:r>
              <a:rPr lang="zh-CN" altLang="en-US" sz="4000" smtClean="0"/>
              <a:t>自动化测试</a:t>
            </a:r>
            <a:endParaRPr lang="zh-CN" altLang="en-US" sz="2800" smtClean="0"/>
          </a:p>
          <a:p>
            <a:r>
              <a:rPr lang="zh-CN" altLang="en-US" sz="4000" smtClean="0"/>
              <a:t>常见测试工具</a:t>
            </a:r>
            <a:endParaRPr lang="zh-CN" altLang="en-US" sz="2800" smtClean="0"/>
          </a:p>
          <a:p>
            <a:r>
              <a:rPr lang="en-US" altLang="zh-CN" sz="4000" smtClean="0"/>
              <a:t>BUG</a:t>
            </a:r>
            <a:r>
              <a:rPr lang="zh-CN" altLang="en-US" sz="4000" smtClean="0"/>
              <a:t>管理流程</a:t>
            </a:r>
            <a:endParaRPr lang="en-US" altLang="zh-CN" sz="36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428625"/>
            <a:ext cx="8229600" cy="857250"/>
          </a:xfrm>
        </p:spPr>
        <p:txBody>
          <a:bodyPr/>
          <a:lstStyle/>
          <a:p>
            <a:r>
              <a:rPr lang="zh-CN" altLang="en-US" sz="5400" smtClean="0"/>
              <a:t>软件测试分类</a:t>
            </a:r>
          </a:p>
        </p:txBody>
      </p:sp>
      <p:sp>
        <p:nvSpPr>
          <p:cNvPr id="27651" name="文本占位符 2"/>
          <p:cNvSpPr>
            <a:spLocks noGrp="1"/>
          </p:cNvSpPr>
          <p:nvPr>
            <p:ph type="body" idx="1"/>
          </p:nvPr>
        </p:nvSpPr>
        <p:spPr>
          <a:xfrm>
            <a:off x="357188" y="1357313"/>
            <a:ext cx="8429625" cy="5000625"/>
          </a:xfrm>
        </p:spPr>
        <p:txBody>
          <a:bodyPr/>
          <a:lstStyle/>
          <a:p>
            <a:pPr>
              <a:lnSpc>
                <a:spcPts val="3000"/>
              </a:lnSpc>
            </a:pPr>
            <a:r>
              <a:rPr lang="zh-CN" altLang="en-US" sz="2400" smtClean="0"/>
              <a:t>按软件测试特性可以把软件测试分为白盒测试、灰盒测试和黑盒测试三种，其特征及包含的内容如下：</a:t>
            </a:r>
          </a:p>
          <a:p>
            <a:pPr lvl="1">
              <a:lnSpc>
                <a:spcPts val="3000"/>
              </a:lnSpc>
              <a:buFont typeface="Wingdings 2" pitchFamily="18" charset="2"/>
              <a:buNone/>
            </a:pPr>
            <a:r>
              <a:rPr lang="zh-CN" altLang="en-US" sz="2000" smtClean="0"/>
              <a:t>１、白盒测试</a:t>
            </a:r>
            <a:r>
              <a:rPr lang="en-US" altLang="zh-CN" sz="2000" smtClean="0"/>
              <a:t>——</a:t>
            </a:r>
            <a:r>
              <a:rPr lang="zh-CN" altLang="en-US" sz="2000" smtClean="0"/>
              <a:t>测试人员直接在软件的源程序上进行测试、修改、复测。要求测试工程师对软件的内部结构及逻辑有深入的了解，并掌握写成该源程序的语言。分为：语句测试；分支测试；路径测试；条件测试；目测</a:t>
            </a:r>
          </a:p>
          <a:p>
            <a:pPr lvl="1">
              <a:lnSpc>
                <a:spcPts val="3000"/>
              </a:lnSpc>
              <a:buFont typeface="Wingdings 2" pitchFamily="18" charset="2"/>
              <a:buNone/>
            </a:pPr>
            <a:r>
              <a:rPr lang="zh-CN" altLang="en-US" sz="2000" smtClean="0"/>
              <a:t>２、灰盒测试</a:t>
            </a:r>
            <a:r>
              <a:rPr lang="en-US" altLang="zh-CN" sz="2000" smtClean="0"/>
              <a:t>——</a:t>
            </a:r>
            <a:r>
              <a:rPr lang="zh-CN" altLang="en-US" sz="2000" smtClean="0"/>
              <a:t>介于白、黑两者之间，是两者的结合。测试工程师对软件程序结构有一定了解，但了解的程度又不需要达到白盒测试的深度。</a:t>
            </a:r>
          </a:p>
          <a:p>
            <a:pPr lvl="1">
              <a:lnSpc>
                <a:spcPts val="3000"/>
              </a:lnSpc>
              <a:buFont typeface="Wingdings 2" pitchFamily="18" charset="2"/>
              <a:buNone/>
            </a:pPr>
            <a:r>
              <a:rPr lang="zh-CN" altLang="en-US" sz="2000" smtClean="0"/>
              <a:t>３、黑盒测试</a:t>
            </a:r>
            <a:r>
              <a:rPr lang="en-US" altLang="zh-CN" sz="2000" smtClean="0"/>
              <a:t>——</a:t>
            </a:r>
            <a:r>
              <a:rPr lang="zh-CN" altLang="en-US" sz="2000" smtClean="0"/>
              <a:t>测试人员不必深入了解软件的内部设计，只是从一个终端用户的角度，根据产品说明书的指标，从外部测试软件的各项功能及性能。黑盒测试主要是功能测试。</a:t>
            </a:r>
          </a:p>
          <a:p>
            <a:pPr>
              <a:lnSpc>
                <a:spcPts val="3000"/>
              </a:lnSpc>
            </a:pPr>
            <a:endParaRPr lang="zh-CN" alt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
          <p:cNvSpPr>
            <a:spLocks noGrp="1"/>
          </p:cNvSpPr>
          <p:nvPr>
            <p:ph type="body" idx="1"/>
          </p:nvPr>
        </p:nvSpPr>
        <p:spPr>
          <a:xfrm>
            <a:off x="428625" y="1143000"/>
            <a:ext cx="8215313" cy="1285875"/>
          </a:xfrm>
        </p:spPr>
        <p:txBody>
          <a:bodyPr/>
          <a:lstStyle/>
          <a:p>
            <a:pPr>
              <a:lnSpc>
                <a:spcPts val="3000"/>
              </a:lnSpc>
            </a:pPr>
            <a:r>
              <a:rPr lang="zh-CN" altLang="en-US" sz="2400" smtClean="0"/>
              <a:t>按软件开发过程可以把软件测试分为单元测试、集成测试、系统测试、用户验收测试以及回归测试。此分类一般可以使用</a:t>
            </a:r>
            <a:r>
              <a:rPr lang="en-US" altLang="zh-CN" sz="2400" smtClean="0"/>
              <a:t>V</a:t>
            </a:r>
            <a:r>
              <a:rPr lang="zh-CN" altLang="en-US" sz="2400" smtClean="0"/>
              <a:t>模型来表示，如下图所示：</a:t>
            </a:r>
          </a:p>
          <a:p>
            <a:pPr>
              <a:lnSpc>
                <a:spcPts val="3000"/>
              </a:lnSpc>
            </a:pPr>
            <a:endParaRPr lang="zh-CN" altLang="en-US" sz="2400" smtClean="0"/>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43125"/>
            <a:ext cx="84296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标题 1"/>
          <p:cNvSpPr>
            <a:spLocks noGrp="1"/>
          </p:cNvSpPr>
          <p:nvPr>
            <p:ph type="title"/>
          </p:nvPr>
        </p:nvSpPr>
        <p:spPr>
          <a:xfrm>
            <a:off x="457200" y="357188"/>
            <a:ext cx="8229600" cy="714375"/>
          </a:xfrm>
        </p:spPr>
        <p:txBody>
          <a:bodyPr/>
          <a:lstStyle/>
          <a:p>
            <a:r>
              <a:rPr lang="zh-CN" altLang="en-US" sz="5400" smtClean="0"/>
              <a:t>软件测试分类（续）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
          <p:cNvSpPr>
            <a:spLocks noGrp="1"/>
          </p:cNvSpPr>
          <p:nvPr>
            <p:ph type="body" idx="1"/>
          </p:nvPr>
        </p:nvSpPr>
        <p:spPr>
          <a:xfrm>
            <a:off x="357188" y="1071563"/>
            <a:ext cx="8229600" cy="428625"/>
          </a:xfrm>
        </p:spPr>
        <p:txBody>
          <a:bodyPr/>
          <a:lstStyle/>
          <a:p>
            <a:r>
              <a:rPr lang="zh-CN" altLang="en-US" smtClean="0"/>
              <a:t>各类测试用时表</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43063"/>
            <a:ext cx="8045450"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标题 1"/>
          <p:cNvSpPr>
            <a:spLocks noGrp="1"/>
          </p:cNvSpPr>
          <p:nvPr>
            <p:ph type="title"/>
          </p:nvPr>
        </p:nvSpPr>
        <p:spPr>
          <a:xfrm>
            <a:off x="457200" y="357188"/>
            <a:ext cx="8229600" cy="714375"/>
          </a:xfrm>
        </p:spPr>
        <p:txBody>
          <a:bodyPr/>
          <a:lstStyle/>
          <a:p>
            <a:r>
              <a:rPr lang="zh-CN" altLang="en-US" sz="5400" smtClean="0"/>
              <a:t>按开发过程分类测试用时</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
          <p:cNvSpPr>
            <a:spLocks noGrp="1"/>
          </p:cNvSpPr>
          <p:nvPr>
            <p:ph type="body" idx="1"/>
          </p:nvPr>
        </p:nvSpPr>
        <p:spPr>
          <a:xfrm>
            <a:off x="500063" y="1143000"/>
            <a:ext cx="8229600" cy="5214938"/>
          </a:xfrm>
        </p:spPr>
        <p:txBody>
          <a:bodyPr/>
          <a:lstStyle/>
          <a:p>
            <a:pPr>
              <a:lnSpc>
                <a:spcPts val="3400"/>
              </a:lnSpc>
            </a:pPr>
            <a:r>
              <a:rPr lang="zh-CN" altLang="en-US" sz="2800" smtClean="0"/>
              <a:t>按软件测试要求可以把软件测试分为基本功能测试、全面测试和基准测试。按此方法分类的各种测试解释如下：</a:t>
            </a:r>
          </a:p>
          <a:p>
            <a:pPr lvl="1">
              <a:lnSpc>
                <a:spcPts val="3400"/>
              </a:lnSpc>
              <a:buFont typeface="Wingdings 2" pitchFamily="18" charset="2"/>
              <a:buNone/>
            </a:pPr>
            <a:r>
              <a:rPr lang="zh-CN" altLang="en-US" smtClean="0"/>
              <a:t>１、基本功能测试（</a:t>
            </a:r>
            <a:r>
              <a:rPr lang="en-US" altLang="zh-CN" smtClean="0"/>
              <a:t>Smoke test</a:t>
            </a:r>
            <a:r>
              <a:rPr lang="zh-CN" altLang="en-US" smtClean="0"/>
              <a:t>）：只对软件的关键功能做测试，而不必卷入细致的测试，不必面面俱到。</a:t>
            </a:r>
          </a:p>
          <a:p>
            <a:pPr lvl="1">
              <a:lnSpc>
                <a:spcPts val="3400"/>
              </a:lnSpc>
              <a:buFont typeface="Wingdings 2" pitchFamily="18" charset="2"/>
              <a:buNone/>
            </a:pPr>
            <a:r>
              <a:rPr lang="zh-CN" altLang="en-US" smtClean="0"/>
              <a:t>２、全面测试（</a:t>
            </a:r>
            <a:r>
              <a:rPr lang="en-US" altLang="zh-CN" smtClean="0"/>
              <a:t>Sanity test</a:t>
            </a:r>
            <a:r>
              <a:rPr lang="zh-CN" altLang="en-US" smtClean="0"/>
              <a:t>）：不仅对软件关键功能测试，还要覆盖软件的全部功能，是回归测试的主要组成部分。</a:t>
            </a:r>
          </a:p>
          <a:p>
            <a:pPr lvl="1">
              <a:lnSpc>
                <a:spcPts val="3400"/>
              </a:lnSpc>
              <a:buFont typeface="Wingdings 2" pitchFamily="18" charset="2"/>
              <a:buNone/>
            </a:pPr>
            <a:r>
              <a:rPr lang="zh-CN" altLang="en-US" smtClean="0"/>
              <a:t>３、基准测试（</a:t>
            </a:r>
            <a:r>
              <a:rPr lang="en-US" altLang="zh-CN" smtClean="0"/>
              <a:t>Benchmark test</a:t>
            </a:r>
            <a:r>
              <a:rPr lang="zh-CN" altLang="en-US" smtClean="0"/>
              <a:t>）：对指定的一个或一组程序及数据在不同的计算机上执行测试，以测定其在标准情况下、特定配置下的工作性能，并将其执行速度、完成需时等加以比较。</a:t>
            </a:r>
          </a:p>
          <a:p>
            <a:pPr>
              <a:lnSpc>
                <a:spcPts val="3400"/>
              </a:lnSpc>
            </a:pPr>
            <a:endParaRPr lang="zh-CN" altLang="en-US" sz="2800" smtClean="0"/>
          </a:p>
        </p:txBody>
      </p:sp>
      <p:sp>
        <p:nvSpPr>
          <p:cNvPr id="30723" name="标题 1"/>
          <p:cNvSpPr>
            <a:spLocks noGrp="1"/>
          </p:cNvSpPr>
          <p:nvPr>
            <p:ph type="title"/>
          </p:nvPr>
        </p:nvSpPr>
        <p:spPr>
          <a:xfrm>
            <a:off x="457200" y="357188"/>
            <a:ext cx="8229600" cy="714375"/>
          </a:xfrm>
        </p:spPr>
        <p:txBody>
          <a:bodyPr/>
          <a:lstStyle/>
          <a:p>
            <a:r>
              <a:rPr lang="zh-CN" altLang="en-US" sz="5400" smtClean="0"/>
              <a:t>软件测试分类（续）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5400" dirty="0" smtClean="0"/>
              <a:t>第十章 </a:t>
            </a:r>
            <a:r>
              <a:rPr lang="zh-CN" altLang="en-US" sz="5400" dirty="0" smtClean="0"/>
              <a:t>软件测试简介</a:t>
            </a:r>
          </a:p>
        </p:txBody>
      </p:sp>
      <p:sp>
        <p:nvSpPr>
          <p:cNvPr id="13315" name="Shape 239618"/>
          <p:cNvSpPr>
            <a:spLocks noGrp="1" noChangeArrowheads="1"/>
          </p:cNvSpPr>
          <p:nvPr>
            <p:ph type="body" idx="1"/>
          </p:nvPr>
        </p:nvSpPr>
        <p:spPr>
          <a:xfrm>
            <a:off x="285750" y="1484313"/>
            <a:ext cx="8483600" cy="4389437"/>
          </a:xfrm>
        </p:spPr>
        <p:txBody>
          <a:bodyPr/>
          <a:lstStyle/>
          <a:p>
            <a:r>
              <a:rPr lang="zh-CN" altLang="en-US" sz="4000" smtClean="0">
                <a:solidFill>
                  <a:srgbClr val="FF0000"/>
                </a:solidFill>
              </a:rPr>
              <a:t>软件测试基本概念</a:t>
            </a:r>
            <a:endParaRPr lang="zh-CN" altLang="en-US" sz="2800" smtClean="0">
              <a:solidFill>
                <a:srgbClr val="FF0000"/>
              </a:solidFill>
            </a:endParaRPr>
          </a:p>
          <a:p>
            <a:r>
              <a:rPr lang="zh-CN" altLang="en-US" sz="4000" smtClean="0"/>
              <a:t>软件测试分类</a:t>
            </a:r>
            <a:endParaRPr lang="zh-CN" altLang="en-US" sz="2800" smtClean="0"/>
          </a:p>
          <a:p>
            <a:r>
              <a:rPr lang="zh-CN" altLang="en-US" sz="4000" smtClean="0"/>
              <a:t>自动化测试</a:t>
            </a:r>
            <a:endParaRPr lang="zh-CN" altLang="en-US" sz="2800" smtClean="0"/>
          </a:p>
          <a:p>
            <a:r>
              <a:rPr lang="zh-CN" altLang="en-US" sz="4000" smtClean="0"/>
              <a:t>常见测试工具</a:t>
            </a:r>
            <a:endParaRPr lang="zh-CN" altLang="en-US" sz="2800" smtClean="0"/>
          </a:p>
          <a:p>
            <a:r>
              <a:rPr lang="en-US" altLang="zh-CN" sz="4000" smtClean="0"/>
              <a:t>BUG</a:t>
            </a:r>
            <a:r>
              <a:rPr lang="zh-CN" altLang="en-US" sz="4000" smtClean="0"/>
              <a:t>管理流程</a:t>
            </a:r>
            <a:endParaRPr lang="en-US" altLang="zh-CN" sz="36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
          <p:cNvSpPr>
            <a:spLocks noGrp="1"/>
          </p:cNvSpPr>
          <p:nvPr>
            <p:ph type="body" idx="1"/>
          </p:nvPr>
        </p:nvSpPr>
        <p:spPr>
          <a:xfrm>
            <a:off x="571500" y="1071563"/>
            <a:ext cx="8072438" cy="5072062"/>
          </a:xfrm>
        </p:spPr>
        <p:txBody>
          <a:bodyPr/>
          <a:lstStyle/>
          <a:p>
            <a:pPr>
              <a:lnSpc>
                <a:spcPts val="3800"/>
              </a:lnSpc>
              <a:buFont typeface="Wingdings" pitchFamily="2" charset="2"/>
              <a:buChar char="l"/>
            </a:pPr>
            <a:r>
              <a:rPr lang="zh-CN" altLang="en-US" sz="2800" smtClean="0"/>
              <a:t>按软件特性可以把软件测试分为功能测试和非功能测试：</a:t>
            </a:r>
          </a:p>
          <a:p>
            <a:pPr lvl="1">
              <a:lnSpc>
                <a:spcPts val="3800"/>
              </a:lnSpc>
            </a:pPr>
            <a:r>
              <a:rPr lang="zh-CN" altLang="en-US" smtClean="0"/>
              <a:t>功能测试主要包括：等价区间测试，把输入空间划分几个“等价区间”，在每个区间中只需要测试一个典型值即可；边界值测试；随机测试；状态转换测试；流程测试等。</a:t>
            </a:r>
          </a:p>
          <a:p>
            <a:pPr lvl="1">
              <a:lnSpc>
                <a:spcPts val="3800"/>
              </a:lnSpc>
            </a:pPr>
            <a:r>
              <a:rPr lang="zh-CN" altLang="en-US" smtClean="0"/>
              <a:t>非功能测试主要包括：安装</a:t>
            </a:r>
            <a:r>
              <a:rPr lang="en-US" altLang="zh-CN" smtClean="0"/>
              <a:t>/</a:t>
            </a:r>
            <a:r>
              <a:rPr lang="zh-CN" altLang="en-US" smtClean="0"/>
              <a:t>卸载测试；使用性测试；恢复测试；兼容性测试；安全测试；性能测试；强度</a:t>
            </a:r>
            <a:r>
              <a:rPr lang="en-US" altLang="zh-CN" smtClean="0"/>
              <a:t>/</a:t>
            </a:r>
            <a:r>
              <a:rPr lang="zh-CN" altLang="en-US" smtClean="0"/>
              <a:t>压力测试；容量测试；任意测试等。</a:t>
            </a:r>
          </a:p>
          <a:p>
            <a:pPr>
              <a:lnSpc>
                <a:spcPts val="3800"/>
              </a:lnSpc>
            </a:pPr>
            <a:endParaRPr lang="zh-CN" altLang="en-US" sz="2800" smtClean="0"/>
          </a:p>
        </p:txBody>
      </p:sp>
      <p:sp>
        <p:nvSpPr>
          <p:cNvPr id="31747" name="标题 1"/>
          <p:cNvSpPr>
            <a:spLocks noGrp="1"/>
          </p:cNvSpPr>
          <p:nvPr>
            <p:ph type="title"/>
          </p:nvPr>
        </p:nvSpPr>
        <p:spPr>
          <a:xfrm>
            <a:off x="457200" y="357188"/>
            <a:ext cx="8229600" cy="714375"/>
          </a:xfrm>
        </p:spPr>
        <p:txBody>
          <a:bodyPr/>
          <a:lstStyle/>
          <a:p>
            <a:r>
              <a:rPr lang="zh-CN" altLang="en-US" sz="5400" smtClean="0"/>
              <a:t>软件测试分类（续）</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5400" dirty="0" smtClean="0"/>
              <a:t>第十章 </a:t>
            </a:r>
            <a:r>
              <a:rPr lang="zh-CN" altLang="en-US" sz="5400" dirty="0" smtClean="0"/>
              <a:t>软件测试简介</a:t>
            </a:r>
          </a:p>
        </p:txBody>
      </p:sp>
      <p:sp>
        <p:nvSpPr>
          <p:cNvPr id="32771" name="Shape 239618"/>
          <p:cNvSpPr>
            <a:spLocks noGrp="1" noChangeArrowheads="1"/>
          </p:cNvSpPr>
          <p:nvPr>
            <p:ph type="body" idx="1"/>
          </p:nvPr>
        </p:nvSpPr>
        <p:spPr>
          <a:xfrm>
            <a:off x="428625" y="1484313"/>
            <a:ext cx="8340725" cy="4389437"/>
          </a:xfrm>
        </p:spPr>
        <p:txBody>
          <a:bodyPr/>
          <a:lstStyle/>
          <a:p>
            <a:r>
              <a:rPr lang="zh-CN" altLang="en-US" sz="4000" smtClean="0"/>
              <a:t>软件测试基本概念</a:t>
            </a:r>
            <a:endParaRPr lang="zh-CN" altLang="en-US" sz="2800" smtClean="0"/>
          </a:p>
          <a:p>
            <a:r>
              <a:rPr lang="zh-CN" altLang="en-US" sz="4000" smtClean="0"/>
              <a:t>软件测试分类</a:t>
            </a:r>
            <a:endParaRPr lang="zh-CN" altLang="en-US" sz="2800" smtClean="0"/>
          </a:p>
          <a:p>
            <a:r>
              <a:rPr lang="zh-CN" altLang="en-US" sz="4000" smtClean="0">
                <a:solidFill>
                  <a:srgbClr val="FF0000"/>
                </a:solidFill>
              </a:rPr>
              <a:t>自动化测试</a:t>
            </a:r>
            <a:endParaRPr lang="zh-CN" altLang="en-US" sz="2800" smtClean="0">
              <a:solidFill>
                <a:srgbClr val="FF0000"/>
              </a:solidFill>
            </a:endParaRPr>
          </a:p>
          <a:p>
            <a:r>
              <a:rPr lang="zh-CN" altLang="en-US" sz="4000" smtClean="0"/>
              <a:t>常见测试工具</a:t>
            </a:r>
            <a:endParaRPr lang="zh-CN" altLang="en-US" sz="2800" smtClean="0"/>
          </a:p>
          <a:p>
            <a:r>
              <a:rPr lang="en-US" altLang="zh-CN" sz="4000" smtClean="0"/>
              <a:t>BUG</a:t>
            </a:r>
            <a:r>
              <a:rPr lang="zh-CN" altLang="en-US" sz="4000" smtClean="0"/>
              <a:t>管理流程</a:t>
            </a:r>
            <a:endParaRPr lang="en-US" altLang="zh-CN" sz="36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500063"/>
            <a:ext cx="8229600" cy="857250"/>
          </a:xfrm>
        </p:spPr>
        <p:txBody>
          <a:bodyPr/>
          <a:lstStyle/>
          <a:p>
            <a:r>
              <a:rPr lang="zh-CN" altLang="en-US" sz="5400" smtClean="0"/>
              <a:t>自动化测试优点</a:t>
            </a:r>
          </a:p>
        </p:txBody>
      </p:sp>
      <p:sp>
        <p:nvSpPr>
          <p:cNvPr id="33795" name="文本占位符 2"/>
          <p:cNvSpPr>
            <a:spLocks noGrp="1"/>
          </p:cNvSpPr>
          <p:nvPr>
            <p:ph type="body" idx="1"/>
          </p:nvPr>
        </p:nvSpPr>
        <p:spPr>
          <a:xfrm>
            <a:off x="500063" y="1428750"/>
            <a:ext cx="8215312" cy="4929188"/>
          </a:xfrm>
        </p:spPr>
        <p:txBody>
          <a:bodyPr/>
          <a:lstStyle/>
          <a:p>
            <a:pPr>
              <a:buFont typeface="Wingdings" pitchFamily="2" charset="2"/>
              <a:buChar char="l"/>
            </a:pPr>
            <a:r>
              <a:rPr lang="zh-CN" altLang="en-US" sz="2800" smtClean="0"/>
              <a:t>自动化测试：就是使用（自动化测试）工具来进行的测试，一般不需要人干预。</a:t>
            </a:r>
            <a:endParaRPr lang="en-US" altLang="zh-CN" sz="2800" smtClean="0"/>
          </a:p>
          <a:p>
            <a:pPr>
              <a:buFont typeface="Wingdings" pitchFamily="2" charset="2"/>
              <a:buChar char="l"/>
            </a:pPr>
            <a:r>
              <a:rPr lang="zh-CN" altLang="en-US" sz="2800" smtClean="0"/>
              <a:t>自动化测试优点：</a:t>
            </a:r>
          </a:p>
          <a:p>
            <a:pPr lvl="1"/>
            <a:r>
              <a:rPr lang="zh-CN" altLang="en-US" smtClean="0"/>
              <a:t>一旦积累了一套自动化测试的程序，日后自动化测试节省大量的时间和资源；</a:t>
            </a:r>
          </a:p>
          <a:p>
            <a:pPr lvl="1"/>
            <a:r>
              <a:rPr lang="zh-CN" altLang="en-US" smtClean="0"/>
              <a:t>没有时间限制</a:t>
            </a:r>
            <a:r>
              <a:rPr lang="en-US" altLang="zh-CN" smtClean="0"/>
              <a:t>——</a:t>
            </a:r>
            <a:r>
              <a:rPr lang="zh-CN" altLang="en-US" smtClean="0"/>
              <a:t>一般安排在下班后；</a:t>
            </a:r>
          </a:p>
          <a:p>
            <a:pPr lvl="1"/>
            <a:r>
              <a:rPr lang="zh-CN" altLang="en-US" smtClean="0"/>
              <a:t>可以反复执行；</a:t>
            </a:r>
          </a:p>
          <a:p>
            <a:pPr lvl="1"/>
            <a:r>
              <a:rPr lang="zh-CN" altLang="en-US" smtClean="0"/>
              <a:t>保证测试执行过程的一致性及准确性；</a:t>
            </a:r>
          </a:p>
          <a:p>
            <a:pPr lvl="1"/>
            <a:r>
              <a:rPr lang="zh-CN" altLang="en-US" smtClean="0"/>
              <a:t>有较高的功能测试覆盖率；</a:t>
            </a:r>
          </a:p>
          <a:p>
            <a:pPr lvl="1"/>
            <a:r>
              <a:rPr lang="zh-CN" altLang="en-US" smtClean="0"/>
              <a:t>模拟操作，进行压力测试，这是手测很难实现的。</a:t>
            </a:r>
          </a:p>
          <a:p>
            <a:endParaRPr lang="zh-CN" altLang="en-US" sz="28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2"/>
          <p:cNvSpPr>
            <a:spLocks noGrp="1"/>
          </p:cNvSpPr>
          <p:nvPr>
            <p:ph type="body" idx="1"/>
          </p:nvPr>
        </p:nvSpPr>
        <p:spPr>
          <a:xfrm>
            <a:off x="642938" y="1357313"/>
            <a:ext cx="8015287" cy="4786312"/>
          </a:xfrm>
        </p:spPr>
        <p:txBody>
          <a:bodyPr/>
          <a:lstStyle/>
          <a:p>
            <a:pPr>
              <a:lnSpc>
                <a:spcPts val="3800"/>
              </a:lnSpc>
            </a:pPr>
            <a:r>
              <a:rPr lang="zh-CN" altLang="en-US" sz="3200" smtClean="0"/>
              <a:t>并非所有的测试都可用自动测试来实现，比如使用性测试、兼容性测试等；</a:t>
            </a:r>
          </a:p>
          <a:p>
            <a:pPr>
              <a:lnSpc>
                <a:spcPts val="3800"/>
              </a:lnSpc>
            </a:pPr>
            <a:r>
              <a:rPr lang="zh-CN" altLang="en-US" sz="3200" smtClean="0"/>
              <a:t>没有创造性，只能安排设计好的用例去测，碰到新问题不会应变；</a:t>
            </a:r>
          </a:p>
          <a:p>
            <a:pPr>
              <a:lnSpc>
                <a:spcPts val="3800"/>
              </a:lnSpc>
            </a:pPr>
            <a:r>
              <a:rPr lang="zh-CN" altLang="en-US" sz="3200" smtClean="0"/>
              <a:t>受具体项目资源限制：受时间及人力的限制，因为自动化测试编程很费时；受资金预算的限制，商用测试软件价格比较高；对测试工程师要求比较高。</a:t>
            </a:r>
          </a:p>
          <a:p>
            <a:pPr>
              <a:lnSpc>
                <a:spcPts val="3800"/>
              </a:lnSpc>
            </a:pPr>
            <a:endParaRPr lang="zh-CN" altLang="en-US" sz="3200" smtClean="0"/>
          </a:p>
        </p:txBody>
      </p:sp>
      <p:sp>
        <p:nvSpPr>
          <p:cNvPr id="34819" name="标题 1"/>
          <p:cNvSpPr>
            <a:spLocks noGrp="1"/>
          </p:cNvSpPr>
          <p:nvPr>
            <p:ph type="title"/>
          </p:nvPr>
        </p:nvSpPr>
        <p:spPr>
          <a:xfrm>
            <a:off x="457200" y="500063"/>
            <a:ext cx="8229600" cy="857250"/>
          </a:xfrm>
        </p:spPr>
        <p:txBody>
          <a:bodyPr/>
          <a:lstStyle/>
          <a:p>
            <a:r>
              <a:rPr lang="zh-CN" altLang="en-US" sz="5400" smtClean="0"/>
              <a:t>自动化测试缺点</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2"/>
          <p:cNvSpPr>
            <a:spLocks noGrp="1"/>
          </p:cNvSpPr>
          <p:nvPr>
            <p:ph type="body" idx="1"/>
          </p:nvPr>
        </p:nvSpPr>
        <p:spPr>
          <a:xfrm>
            <a:off x="357188" y="1428750"/>
            <a:ext cx="8572500" cy="4786313"/>
          </a:xfrm>
        </p:spPr>
        <p:txBody>
          <a:bodyPr/>
          <a:lstStyle/>
          <a:p>
            <a:pPr>
              <a:lnSpc>
                <a:spcPts val="3500"/>
              </a:lnSpc>
              <a:buFont typeface="Wingdings" pitchFamily="2" charset="2"/>
              <a:buChar char="l"/>
            </a:pPr>
            <a:r>
              <a:rPr lang="zh-CN" altLang="en-US" sz="2400" smtClean="0"/>
              <a:t>根据自动化测试的特点，建议以下测试优先考虑自动测试：</a:t>
            </a:r>
          </a:p>
          <a:p>
            <a:pPr lvl="1">
              <a:lnSpc>
                <a:spcPts val="3500"/>
              </a:lnSpc>
            </a:pPr>
            <a:r>
              <a:rPr lang="zh-CN" altLang="en-US" sz="2000" smtClean="0"/>
              <a:t>回归测试，每次有新版本发布前都必须执行，在整个开发过程中需要多次执行，很适合编写成自动测试程序。</a:t>
            </a:r>
          </a:p>
          <a:p>
            <a:pPr lvl="1">
              <a:lnSpc>
                <a:spcPts val="3500"/>
              </a:lnSpc>
            </a:pPr>
            <a:r>
              <a:rPr lang="zh-CN" altLang="en-US" sz="2000" smtClean="0"/>
              <a:t>涉及大量不同数据输入的功能测试。如各种各样的边界值测试，需要大量时间去完成的网页连接测试等等。</a:t>
            </a:r>
          </a:p>
          <a:p>
            <a:pPr lvl="1">
              <a:lnSpc>
                <a:spcPts val="3500"/>
              </a:lnSpc>
            </a:pPr>
            <a:r>
              <a:rPr lang="zh-CN" altLang="en-US" sz="2000" smtClean="0"/>
              <a:t>用手测完成难度较大的测试，如性能测试、压力（负荷）测试、强度测试等。例如：对于一个网站，要测试</a:t>
            </a:r>
            <a:r>
              <a:rPr lang="en-US" altLang="zh-CN" sz="2000" smtClean="0"/>
              <a:t>1</a:t>
            </a:r>
            <a:r>
              <a:rPr lang="zh-CN" altLang="en-US" sz="2000" smtClean="0"/>
              <a:t>万个用户在某一时间内同时登录时，服务器运行是否正常及速度是否仍然可以接受，这是手测很难完成的。</a:t>
            </a:r>
            <a:endParaRPr lang="zh-CN" altLang="en-US" smtClean="0"/>
          </a:p>
        </p:txBody>
      </p:sp>
      <p:sp>
        <p:nvSpPr>
          <p:cNvPr id="35843" name="标题 1"/>
          <p:cNvSpPr>
            <a:spLocks noGrp="1"/>
          </p:cNvSpPr>
          <p:nvPr>
            <p:ph type="title"/>
          </p:nvPr>
        </p:nvSpPr>
        <p:spPr>
          <a:xfrm>
            <a:off x="457200" y="500063"/>
            <a:ext cx="8229600" cy="857250"/>
          </a:xfrm>
        </p:spPr>
        <p:txBody>
          <a:bodyPr/>
          <a:lstStyle/>
          <a:p>
            <a:r>
              <a:rPr lang="zh-CN" altLang="en-US" sz="5400" smtClean="0"/>
              <a:t>自动化测试应用场景</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2"/>
          <p:cNvSpPr>
            <a:spLocks noGrp="1"/>
          </p:cNvSpPr>
          <p:nvPr>
            <p:ph type="body" idx="1"/>
          </p:nvPr>
        </p:nvSpPr>
        <p:spPr>
          <a:xfrm>
            <a:off x="571500" y="1285875"/>
            <a:ext cx="8229600" cy="4572000"/>
          </a:xfrm>
        </p:spPr>
        <p:txBody>
          <a:bodyPr/>
          <a:lstStyle/>
          <a:p>
            <a:pPr>
              <a:lnSpc>
                <a:spcPts val="3200"/>
              </a:lnSpc>
            </a:pPr>
            <a:r>
              <a:rPr lang="zh-CN" altLang="en-US" sz="2900" smtClean="0"/>
              <a:t>编写测试用例；</a:t>
            </a:r>
          </a:p>
          <a:p>
            <a:pPr>
              <a:lnSpc>
                <a:spcPts val="3200"/>
              </a:lnSpc>
            </a:pPr>
            <a:r>
              <a:rPr lang="zh-CN" altLang="en-US" sz="2900" smtClean="0"/>
              <a:t>分析、分析、验证测试用例；</a:t>
            </a:r>
          </a:p>
          <a:p>
            <a:pPr>
              <a:lnSpc>
                <a:spcPts val="3200"/>
              </a:lnSpc>
            </a:pPr>
            <a:r>
              <a:rPr lang="zh-CN" altLang="en-US" sz="2900" smtClean="0"/>
              <a:t>对已有测试用例归类，编写测试自动化计划方案；</a:t>
            </a:r>
          </a:p>
          <a:p>
            <a:pPr>
              <a:lnSpc>
                <a:spcPts val="3200"/>
              </a:lnSpc>
            </a:pPr>
            <a:r>
              <a:rPr lang="zh-CN" altLang="en-US" sz="2900" smtClean="0"/>
              <a:t>编写自动化测试程序；</a:t>
            </a:r>
          </a:p>
          <a:p>
            <a:pPr>
              <a:lnSpc>
                <a:spcPts val="3200"/>
              </a:lnSpc>
            </a:pPr>
            <a:r>
              <a:rPr lang="zh-CN" altLang="en-US" sz="2900" smtClean="0"/>
              <a:t>尽量用“数据驱动”来提高测试覆盖率；</a:t>
            </a:r>
          </a:p>
          <a:p>
            <a:pPr>
              <a:lnSpc>
                <a:spcPts val="3200"/>
              </a:lnSpc>
            </a:pPr>
            <a:r>
              <a:rPr lang="zh-CN" altLang="en-US" sz="2900" smtClean="0"/>
              <a:t>将测试用例编写成自动测试程序；</a:t>
            </a:r>
          </a:p>
          <a:p>
            <a:pPr>
              <a:lnSpc>
                <a:spcPts val="3200"/>
              </a:lnSpc>
            </a:pPr>
            <a:r>
              <a:rPr lang="zh-CN" altLang="en-US" sz="2900" smtClean="0"/>
              <a:t>执行测试程序，记录并反馈</a:t>
            </a:r>
            <a:r>
              <a:rPr lang="en-US" altLang="zh-CN" sz="2900" smtClean="0"/>
              <a:t>BUG</a:t>
            </a:r>
            <a:r>
              <a:rPr lang="zh-CN" altLang="en-US" sz="2900" smtClean="0"/>
              <a:t>；</a:t>
            </a:r>
          </a:p>
          <a:p>
            <a:pPr>
              <a:lnSpc>
                <a:spcPts val="3200"/>
              </a:lnSpc>
            </a:pPr>
            <a:r>
              <a:rPr lang="zh-CN" altLang="en-US" sz="2900" smtClean="0"/>
              <a:t>不断完善自动化测试系统或程序。</a:t>
            </a:r>
          </a:p>
          <a:p>
            <a:pPr>
              <a:lnSpc>
                <a:spcPts val="3200"/>
              </a:lnSpc>
            </a:pPr>
            <a:endParaRPr lang="zh-CN" altLang="en-US" sz="2400" smtClean="0"/>
          </a:p>
        </p:txBody>
      </p:sp>
      <p:sp>
        <p:nvSpPr>
          <p:cNvPr id="36867" name="标题 1"/>
          <p:cNvSpPr>
            <a:spLocks noGrp="1"/>
          </p:cNvSpPr>
          <p:nvPr>
            <p:ph type="title"/>
          </p:nvPr>
        </p:nvSpPr>
        <p:spPr>
          <a:xfrm>
            <a:off x="457200" y="500063"/>
            <a:ext cx="8229600" cy="857250"/>
          </a:xfrm>
        </p:spPr>
        <p:txBody>
          <a:bodyPr/>
          <a:lstStyle/>
          <a:p>
            <a:r>
              <a:rPr lang="zh-CN" altLang="en-US" sz="5400" smtClean="0"/>
              <a:t>自动化测试实现步骤</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5400" smtClean="0"/>
              <a:t>第十二章 软件测试简介</a:t>
            </a:r>
          </a:p>
        </p:txBody>
      </p:sp>
      <p:sp>
        <p:nvSpPr>
          <p:cNvPr id="37891" name="Shape 239618"/>
          <p:cNvSpPr>
            <a:spLocks noGrp="1" noChangeArrowheads="1"/>
          </p:cNvSpPr>
          <p:nvPr>
            <p:ph type="body" idx="1"/>
          </p:nvPr>
        </p:nvSpPr>
        <p:spPr>
          <a:xfrm>
            <a:off x="428625" y="1484313"/>
            <a:ext cx="8340725" cy="4389437"/>
          </a:xfrm>
        </p:spPr>
        <p:txBody>
          <a:bodyPr/>
          <a:lstStyle/>
          <a:p>
            <a:r>
              <a:rPr lang="zh-CN" altLang="en-US" sz="4000" smtClean="0"/>
              <a:t>软件测试基本概念</a:t>
            </a:r>
            <a:endParaRPr lang="zh-CN" altLang="en-US" sz="2800" smtClean="0"/>
          </a:p>
          <a:p>
            <a:r>
              <a:rPr lang="zh-CN" altLang="en-US" sz="4000" smtClean="0"/>
              <a:t>软件测试分类</a:t>
            </a:r>
            <a:endParaRPr lang="zh-CN" altLang="en-US" sz="2800" smtClean="0"/>
          </a:p>
          <a:p>
            <a:r>
              <a:rPr lang="zh-CN" altLang="en-US" sz="4000" smtClean="0"/>
              <a:t>自动化测试</a:t>
            </a:r>
            <a:endParaRPr lang="zh-CN" altLang="en-US" sz="2800" smtClean="0"/>
          </a:p>
          <a:p>
            <a:r>
              <a:rPr lang="zh-CN" altLang="en-US" sz="4000" smtClean="0">
                <a:solidFill>
                  <a:srgbClr val="FF0000"/>
                </a:solidFill>
              </a:rPr>
              <a:t>常见测试工具</a:t>
            </a:r>
            <a:endParaRPr lang="zh-CN" altLang="en-US" sz="2800" smtClean="0">
              <a:solidFill>
                <a:srgbClr val="FF0000"/>
              </a:solidFill>
            </a:endParaRPr>
          </a:p>
          <a:p>
            <a:r>
              <a:rPr lang="en-US" altLang="zh-CN" sz="4000" smtClean="0"/>
              <a:t>BUG</a:t>
            </a:r>
            <a:r>
              <a:rPr lang="zh-CN" altLang="en-US" sz="4000" smtClean="0"/>
              <a:t>管理流程</a:t>
            </a:r>
            <a:endParaRPr lang="en-US" altLang="zh-CN" sz="36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571500"/>
            <a:ext cx="8229600" cy="785813"/>
          </a:xfrm>
        </p:spPr>
        <p:txBody>
          <a:bodyPr/>
          <a:lstStyle/>
          <a:p>
            <a:r>
              <a:rPr lang="zh-CN" altLang="en-US" smtClean="0"/>
              <a:t>不是专业测试工具的工具</a:t>
            </a:r>
          </a:p>
        </p:txBody>
      </p:sp>
      <p:sp>
        <p:nvSpPr>
          <p:cNvPr id="38915" name="内容占位符 2"/>
          <p:cNvSpPr>
            <a:spLocks noGrp="1"/>
          </p:cNvSpPr>
          <p:nvPr>
            <p:ph idx="1"/>
          </p:nvPr>
        </p:nvSpPr>
        <p:spPr>
          <a:xfrm>
            <a:off x="457200" y="1428750"/>
            <a:ext cx="8229600" cy="4895850"/>
          </a:xfrm>
        </p:spPr>
        <p:txBody>
          <a:bodyPr/>
          <a:lstStyle/>
          <a:p>
            <a:r>
              <a:rPr lang="zh-CN" altLang="en-US" sz="2400" smtClean="0"/>
              <a:t>查看器和监视器，各类编译器的代码调试器均可看作查看器；任何能够洞察系统，看到一般用户看不到的数据的工具，都可以称之为查看测试工具；</a:t>
            </a:r>
          </a:p>
          <a:p>
            <a:r>
              <a:rPr lang="zh-CN" altLang="en-US" sz="2400" smtClean="0"/>
              <a:t>驱动程序，用于控制和操作测试软件的工具，最简单的是批处理文件；</a:t>
            </a:r>
          </a:p>
          <a:p>
            <a:r>
              <a:rPr lang="zh-CN" altLang="en-US" sz="2400" smtClean="0"/>
              <a:t>仿真器，为测试工具或程序提供数据或响应软件发送的数据；</a:t>
            </a:r>
          </a:p>
          <a:p>
            <a:r>
              <a:rPr lang="zh-CN" altLang="en-US" sz="2400" smtClean="0"/>
              <a:t>分析工具，电子表格软件、文件比较软件、抓屏软件和比较软件、计算器、秒表等；</a:t>
            </a:r>
          </a:p>
          <a:p>
            <a:r>
              <a:rPr lang="zh-CN" altLang="en-US" sz="2400" smtClean="0"/>
              <a:t>干扰发射器和噪声发生器，模拟由于数据中断、干扰能产生的通信错误。</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7200" y="571500"/>
            <a:ext cx="8229600" cy="785813"/>
          </a:xfrm>
        </p:spPr>
        <p:txBody>
          <a:bodyPr/>
          <a:lstStyle/>
          <a:p>
            <a:r>
              <a:rPr lang="zh-CN" altLang="en-US" smtClean="0"/>
              <a:t>常见测试工具</a:t>
            </a:r>
          </a:p>
        </p:txBody>
      </p:sp>
      <p:sp>
        <p:nvSpPr>
          <p:cNvPr id="39939" name="内容占位符 2"/>
          <p:cNvSpPr>
            <a:spLocks noGrp="1"/>
          </p:cNvSpPr>
          <p:nvPr>
            <p:ph idx="1"/>
          </p:nvPr>
        </p:nvSpPr>
        <p:spPr>
          <a:xfrm>
            <a:off x="457200" y="1500188"/>
            <a:ext cx="8229600" cy="4824412"/>
          </a:xfrm>
        </p:spPr>
        <p:txBody>
          <a:bodyPr/>
          <a:lstStyle/>
          <a:p>
            <a:r>
              <a:rPr lang="zh-CN" altLang="en-US" smtClean="0"/>
              <a:t>窗口</a:t>
            </a:r>
            <a:r>
              <a:rPr lang="en-US" altLang="zh-CN" smtClean="0"/>
              <a:t>/</a:t>
            </a:r>
            <a:r>
              <a:rPr lang="zh-CN" altLang="en-US" smtClean="0"/>
              <a:t>网络软件用户界面测试</a:t>
            </a:r>
            <a:endParaRPr lang="en-US" altLang="zh-CN" smtClean="0"/>
          </a:p>
          <a:p>
            <a:pPr lvl="1"/>
            <a:r>
              <a:rPr lang="en-US" altLang="zh-CN" smtClean="0"/>
              <a:t>WinRunner</a:t>
            </a:r>
            <a:r>
              <a:rPr lang="zh-CN" altLang="en-US" smtClean="0"/>
              <a:t>、</a:t>
            </a:r>
            <a:r>
              <a:rPr lang="en-US" altLang="zh-CN" smtClean="0"/>
              <a:t>QuickTest</a:t>
            </a:r>
            <a:r>
              <a:rPr lang="zh-CN" altLang="en-US" smtClean="0"/>
              <a:t> </a:t>
            </a:r>
            <a:r>
              <a:rPr lang="en-US" altLang="zh-CN" smtClean="0"/>
              <a:t>Professional</a:t>
            </a:r>
          </a:p>
          <a:p>
            <a:pPr lvl="1"/>
            <a:r>
              <a:rPr lang="en-US" altLang="zh-CN" smtClean="0"/>
              <a:t>SilkTest</a:t>
            </a:r>
          </a:p>
          <a:p>
            <a:pPr lvl="1"/>
            <a:r>
              <a:rPr lang="en-US" altLang="zh-CN" smtClean="0"/>
              <a:t>Functional Tester</a:t>
            </a:r>
          </a:p>
          <a:p>
            <a:pPr lvl="1"/>
            <a:r>
              <a:rPr lang="en-US" altLang="zh-CN" smtClean="0"/>
              <a:t>Test Partner</a:t>
            </a:r>
          </a:p>
          <a:p>
            <a:pPr lvl="1"/>
            <a:r>
              <a:rPr lang="en-US" altLang="zh-CN" smtClean="0"/>
              <a:t>VisualTest</a:t>
            </a:r>
          </a:p>
          <a:p>
            <a:r>
              <a:rPr lang="zh-CN" altLang="en-US" smtClean="0"/>
              <a:t>性能测试</a:t>
            </a:r>
            <a:endParaRPr lang="en-US" altLang="zh-CN" smtClean="0"/>
          </a:p>
          <a:p>
            <a:pPr lvl="1"/>
            <a:r>
              <a:rPr lang="en-US" altLang="zh-CN" smtClean="0"/>
              <a:t>LoadRunner</a:t>
            </a:r>
          </a:p>
          <a:p>
            <a:pPr lvl="1"/>
            <a:r>
              <a:rPr lang="en-US" altLang="zh-CN" smtClean="0"/>
              <a:t>SilkPerformer</a:t>
            </a:r>
          </a:p>
          <a:p>
            <a:pPr lvl="1"/>
            <a:r>
              <a:rPr lang="en-US" altLang="zh-CN" smtClean="0"/>
              <a:t>Rational Performance</a:t>
            </a:r>
            <a:r>
              <a:rPr lang="zh-CN" altLang="en-US" smtClean="0"/>
              <a:t> </a:t>
            </a:r>
            <a:r>
              <a:rPr lang="en-US" altLang="zh-CN" smtClean="0"/>
              <a:t>Tester</a:t>
            </a:r>
          </a:p>
          <a:p>
            <a:pPr lvl="1"/>
            <a:r>
              <a:rPr lang="en-US" altLang="zh-CN" smtClean="0"/>
              <a:t>QALoad</a:t>
            </a:r>
          </a:p>
          <a:p>
            <a:pPr lvl="1"/>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常见测试工具（续</a:t>
            </a:r>
            <a:r>
              <a:rPr lang="en-US" altLang="zh-CN" smtClean="0"/>
              <a:t>)</a:t>
            </a:r>
            <a:endParaRPr lang="zh-CN" altLang="en-US" smtClean="0"/>
          </a:p>
        </p:txBody>
      </p:sp>
      <p:sp>
        <p:nvSpPr>
          <p:cNvPr id="40963" name="内容占位符 2"/>
          <p:cNvSpPr>
            <a:spLocks noGrp="1"/>
          </p:cNvSpPr>
          <p:nvPr>
            <p:ph idx="1"/>
          </p:nvPr>
        </p:nvSpPr>
        <p:spPr/>
        <p:txBody>
          <a:bodyPr/>
          <a:lstStyle/>
          <a:p>
            <a:r>
              <a:rPr lang="zh-CN" altLang="en-US" smtClean="0"/>
              <a:t>软件测试管理工具</a:t>
            </a:r>
            <a:endParaRPr lang="en-US" altLang="zh-CN" smtClean="0"/>
          </a:p>
          <a:p>
            <a:pPr lvl="1"/>
            <a:r>
              <a:rPr lang="en-US" altLang="zh-CN" smtClean="0"/>
              <a:t>TestDirector</a:t>
            </a:r>
          </a:p>
          <a:p>
            <a:pPr lvl="1"/>
            <a:r>
              <a:rPr lang="en-US" altLang="zh-CN" smtClean="0"/>
              <a:t>SilkCentral Test Manager</a:t>
            </a:r>
          </a:p>
          <a:p>
            <a:pPr lvl="1"/>
            <a:r>
              <a:rPr lang="en-US" altLang="zh-CN" smtClean="0"/>
              <a:t>Rational TestManager/ClearQuest</a:t>
            </a:r>
          </a:p>
          <a:p>
            <a:pPr lvl="1"/>
            <a:r>
              <a:rPr lang="en-US" altLang="zh-CN" smtClean="0"/>
              <a:t>QADirector/TrackRecord</a:t>
            </a:r>
          </a:p>
          <a:p>
            <a:r>
              <a:rPr lang="en-US" altLang="zh-CN" smtClean="0"/>
              <a:t>X</a:t>
            </a:r>
            <a:r>
              <a:rPr lang="zh-CN" altLang="en-US" smtClean="0"/>
              <a:t>窗口软件测试</a:t>
            </a:r>
            <a:endParaRPr lang="en-US" altLang="zh-CN" smtClean="0"/>
          </a:p>
          <a:p>
            <a:pPr lvl="1"/>
            <a:r>
              <a:rPr lang="en-US" altLang="zh-CN" smtClean="0"/>
              <a:t>X Runner</a:t>
            </a:r>
          </a:p>
          <a:p>
            <a:r>
              <a:rPr lang="zh-CN" altLang="en-US" smtClean="0"/>
              <a:t>自开发测试软件，适用于特定领域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2"/>
          <p:cNvSpPr>
            <a:spLocks noGrp="1"/>
          </p:cNvSpPr>
          <p:nvPr>
            <p:ph type="body" idx="1"/>
          </p:nvPr>
        </p:nvSpPr>
        <p:spPr>
          <a:xfrm>
            <a:off x="500063" y="2000250"/>
            <a:ext cx="8086725" cy="4000500"/>
          </a:xfrm>
        </p:spPr>
        <p:txBody>
          <a:bodyPr/>
          <a:lstStyle/>
          <a:p>
            <a:pPr>
              <a:lnSpc>
                <a:spcPct val="150000"/>
              </a:lnSpc>
            </a:pPr>
            <a:r>
              <a:rPr lang="zh-CN" altLang="en-US" sz="2400" smtClean="0"/>
              <a:t>软件测试的定义：使用人工或自动的手段来运行或测定某个软件系统的过程，其目的在于检验它是否满足规定的需求或弄清预期结果与实际结果之间的差别。是帮助识别开发完成（中间或最终的版本）的计算机软件（整体或部分）的正确度</a:t>
            </a:r>
            <a:r>
              <a:rPr lang="en-US" altLang="zh-CN" sz="2400" smtClean="0"/>
              <a:t>(Correctness) </a:t>
            </a:r>
            <a:r>
              <a:rPr lang="zh-CN" altLang="en-US" sz="2400" smtClean="0"/>
              <a:t>、完全度</a:t>
            </a:r>
            <a:r>
              <a:rPr lang="en-US" altLang="zh-CN" sz="2400" smtClean="0"/>
              <a:t>(Completeness)</a:t>
            </a:r>
            <a:r>
              <a:rPr lang="zh-CN" altLang="en-US" sz="2400" smtClean="0"/>
              <a:t>和质量</a:t>
            </a:r>
            <a:r>
              <a:rPr lang="en-US" altLang="zh-CN" sz="2400" smtClean="0"/>
              <a:t>(Quality)</a:t>
            </a:r>
            <a:r>
              <a:rPr lang="zh-CN" altLang="en-US" sz="2400" smtClean="0"/>
              <a:t>的软件过程；</a:t>
            </a:r>
            <a:endParaRPr lang="en-US" altLang="zh-CN" sz="2400" smtClean="0"/>
          </a:p>
          <a:p>
            <a:pPr>
              <a:lnSpc>
                <a:spcPct val="150000"/>
              </a:lnSpc>
            </a:pPr>
            <a:r>
              <a:rPr lang="zh-CN" altLang="en-US" sz="2400" smtClean="0"/>
              <a:t>软件测试是为了发现程序中的错误而执行的过程。</a:t>
            </a:r>
          </a:p>
        </p:txBody>
      </p:sp>
      <p:sp>
        <p:nvSpPr>
          <p:cNvPr id="14339" name="标题 1"/>
          <p:cNvSpPr>
            <a:spLocks noGrp="1"/>
          </p:cNvSpPr>
          <p:nvPr>
            <p:ph type="title"/>
          </p:nvPr>
        </p:nvSpPr>
        <p:spPr/>
        <p:txBody>
          <a:bodyPr/>
          <a:lstStyle/>
          <a:p>
            <a:r>
              <a:rPr lang="zh-CN" altLang="en-US" smtClean="0"/>
              <a:t>定义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239617"/>
          <p:cNvSpPr>
            <a:spLocks noGrp="1" noChangeArrowheads="1"/>
          </p:cNvSpPr>
          <p:nvPr>
            <p:ph type="title"/>
          </p:nvPr>
        </p:nvSpPr>
        <p:spPr>
          <a:xfrm>
            <a:off x="468313" y="692150"/>
            <a:ext cx="8229600" cy="720725"/>
          </a:xfrm>
        </p:spPr>
        <p:txBody>
          <a:bodyPr/>
          <a:lstStyle/>
          <a:p>
            <a:pPr marL="0" indent="0" defTabSz="914400" eaLnBrk="1" hangingPunct="1"/>
            <a:r>
              <a:rPr lang="zh-CN" altLang="en-US" sz="5400" smtClean="0"/>
              <a:t>第十二章 软件测试简介</a:t>
            </a:r>
          </a:p>
        </p:txBody>
      </p:sp>
      <p:sp>
        <p:nvSpPr>
          <p:cNvPr id="41987" name="Shape 239618"/>
          <p:cNvSpPr>
            <a:spLocks noGrp="1" noChangeArrowheads="1"/>
          </p:cNvSpPr>
          <p:nvPr>
            <p:ph type="body" idx="1"/>
          </p:nvPr>
        </p:nvSpPr>
        <p:spPr>
          <a:xfrm>
            <a:off x="428625" y="1484313"/>
            <a:ext cx="8340725" cy="4389437"/>
          </a:xfrm>
        </p:spPr>
        <p:txBody>
          <a:bodyPr/>
          <a:lstStyle/>
          <a:p>
            <a:r>
              <a:rPr lang="zh-CN" altLang="en-US" sz="4000" smtClean="0"/>
              <a:t>软件测试基本概念</a:t>
            </a:r>
            <a:endParaRPr lang="zh-CN" altLang="en-US" sz="2800" smtClean="0"/>
          </a:p>
          <a:p>
            <a:r>
              <a:rPr lang="zh-CN" altLang="en-US" sz="4000" smtClean="0"/>
              <a:t>软件测试分类</a:t>
            </a:r>
            <a:endParaRPr lang="zh-CN" altLang="en-US" sz="2800" smtClean="0"/>
          </a:p>
          <a:p>
            <a:r>
              <a:rPr lang="zh-CN" altLang="en-US" sz="4000" smtClean="0"/>
              <a:t>自动化测试</a:t>
            </a:r>
            <a:endParaRPr lang="zh-CN" altLang="en-US" sz="2800" smtClean="0"/>
          </a:p>
          <a:p>
            <a:r>
              <a:rPr lang="zh-CN" altLang="en-US" sz="4000" smtClean="0"/>
              <a:t>常见测试工具</a:t>
            </a:r>
            <a:endParaRPr lang="zh-CN" altLang="en-US" sz="2800" smtClean="0"/>
          </a:p>
          <a:p>
            <a:r>
              <a:rPr lang="en-US" altLang="zh-CN" sz="4000" smtClean="0">
                <a:solidFill>
                  <a:srgbClr val="FF0000"/>
                </a:solidFill>
              </a:rPr>
              <a:t>BUG</a:t>
            </a:r>
            <a:r>
              <a:rPr lang="zh-CN" altLang="en-US" sz="4000" smtClean="0">
                <a:solidFill>
                  <a:srgbClr val="FF0000"/>
                </a:solidFill>
              </a:rPr>
              <a:t>管理流程</a:t>
            </a:r>
            <a:endParaRPr lang="en-US" altLang="zh-CN" sz="360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285750" y="428625"/>
            <a:ext cx="8229600" cy="1143000"/>
          </a:xfrm>
        </p:spPr>
        <p:txBody>
          <a:bodyPr/>
          <a:lstStyle/>
          <a:p>
            <a:r>
              <a:rPr lang="zh-CN" altLang="en-US" sz="5400" smtClean="0"/>
              <a:t>微软研发中的</a:t>
            </a:r>
            <a:r>
              <a:rPr lang="en-US" altLang="zh-CN" sz="5400" smtClean="0"/>
              <a:t>BUG</a:t>
            </a:r>
            <a:r>
              <a:rPr lang="zh-CN" altLang="en-US" sz="5400" smtClean="0"/>
              <a:t>管理</a:t>
            </a:r>
          </a:p>
        </p:txBody>
      </p:sp>
      <p:sp>
        <p:nvSpPr>
          <p:cNvPr id="43011" name="文本占位符 2"/>
          <p:cNvSpPr>
            <a:spLocks noGrp="1"/>
          </p:cNvSpPr>
          <p:nvPr>
            <p:ph type="body" idx="1"/>
          </p:nvPr>
        </p:nvSpPr>
        <p:spPr>
          <a:xfrm>
            <a:off x="285750" y="1500188"/>
            <a:ext cx="8572500" cy="4637087"/>
          </a:xfrm>
        </p:spPr>
        <p:txBody>
          <a:bodyPr/>
          <a:lstStyle/>
          <a:p>
            <a:pPr>
              <a:lnSpc>
                <a:spcPct val="150000"/>
              </a:lnSpc>
            </a:pPr>
            <a:r>
              <a:rPr lang="zh-CN" altLang="en-US" sz="2400" smtClean="0"/>
              <a:t>微软有一个研发框架叫</a:t>
            </a:r>
            <a:r>
              <a:rPr lang="en-US" altLang="zh-CN" sz="2400" smtClean="0"/>
              <a:t>MSF</a:t>
            </a:r>
            <a:r>
              <a:rPr lang="zh-CN" altLang="en-US" sz="2400" smtClean="0"/>
              <a:t>（微软解决方案框架），开发过程中主要有三个角色：</a:t>
            </a:r>
            <a:r>
              <a:rPr lang="en-US" altLang="zh-CN" sz="2400" smtClean="0"/>
              <a:t>PM(</a:t>
            </a:r>
            <a:r>
              <a:rPr lang="zh-CN" altLang="en-US" sz="2400" smtClean="0"/>
              <a:t>程序规划经理）、</a:t>
            </a:r>
            <a:r>
              <a:rPr lang="en-US" altLang="zh-CN" sz="2400" smtClean="0"/>
              <a:t>Dev</a:t>
            </a:r>
            <a:r>
              <a:rPr lang="zh-CN" altLang="en-US" sz="2400" smtClean="0"/>
              <a:t>（软件开发工程师）、</a:t>
            </a:r>
            <a:r>
              <a:rPr lang="en-US" altLang="zh-CN" sz="2400" smtClean="0"/>
              <a:t>Tester</a:t>
            </a:r>
            <a:r>
              <a:rPr lang="zh-CN" altLang="en-US" sz="2400" smtClean="0"/>
              <a:t>（软件测试工程师）。在研发过程中，三者分工明确、接口清晰。</a:t>
            </a:r>
          </a:p>
          <a:p>
            <a:pPr lvl="1">
              <a:lnSpc>
                <a:spcPct val="150000"/>
              </a:lnSpc>
            </a:pPr>
            <a:r>
              <a:rPr lang="en-US" altLang="zh-CN" smtClean="0"/>
              <a:t>PM</a:t>
            </a:r>
            <a:r>
              <a:rPr lang="zh-CN" altLang="en-US" smtClean="0"/>
              <a:t>来定义需求、书写每个功能特性的设计文档</a:t>
            </a:r>
            <a:r>
              <a:rPr lang="en-US" altLang="zh-CN" smtClean="0"/>
              <a:t>(SPEC)</a:t>
            </a:r>
            <a:r>
              <a:rPr lang="zh-CN" altLang="en-US" smtClean="0"/>
              <a:t>；</a:t>
            </a:r>
          </a:p>
          <a:p>
            <a:pPr lvl="1">
              <a:lnSpc>
                <a:spcPct val="150000"/>
              </a:lnSpc>
            </a:pPr>
            <a:r>
              <a:rPr lang="en-US" altLang="zh-CN" smtClean="0"/>
              <a:t>Dev</a:t>
            </a:r>
            <a:r>
              <a:rPr lang="zh-CN" altLang="en-US" smtClean="0"/>
              <a:t>写代码来实现这些</a:t>
            </a:r>
            <a:r>
              <a:rPr lang="en-US" altLang="zh-CN" smtClean="0"/>
              <a:t>SPEC</a:t>
            </a:r>
            <a:r>
              <a:rPr lang="zh-CN" altLang="en-US" smtClean="0"/>
              <a:t>；</a:t>
            </a:r>
          </a:p>
          <a:p>
            <a:pPr lvl="1">
              <a:lnSpc>
                <a:spcPct val="150000"/>
              </a:lnSpc>
            </a:pPr>
            <a:r>
              <a:rPr lang="en-US" altLang="zh-CN" smtClean="0"/>
              <a:t>Tester</a:t>
            </a:r>
            <a:r>
              <a:rPr lang="zh-CN" altLang="en-US" smtClean="0"/>
              <a:t>来测试</a:t>
            </a:r>
            <a:r>
              <a:rPr lang="en-US" altLang="zh-CN" smtClean="0"/>
              <a:t>Dev</a:t>
            </a:r>
            <a:r>
              <a:rPr lang="zh-CN" altLang="en-US" smtClean="0"/>
              <a:t>做出来的东西是否符合</a:t>
            </a:r>
            <a:r>
              <a:rPr lang="en-US" altLang="zh-CN" smtClean="0"/>
              <a:t>PM</a:t>
            </a:r>
            <a:r>
              <a:rPr lang="zh-CN" altLang="en-US" smtClean="0"/>
              <a:t>定义的</a:t>
            </a:r>
            <a:r>
              <a:rPr lang="en-US" altLang="zh-CN" smtClean="0"/>
              <a:t>SPEC</a:t>
            </a:r>
            <a:r>
              <a:rPr lang="zh-CN" altLang="en-US"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2"/>
          <p:cNvSpPr>
            <a:spLocks noGrp="1"/>
          </p:cNvSpPr>
          <p:nvPr>
            <p:ph type="body" idx="1"/>
          </p:nvPr>
        </p:nvSpPr>
        <p:spPr>
          <a:xfrm>
            <a:off x="357188" y="928688"/>
            <a:ext cx="8358187" cy="5500687"/>
          </a:xfrm>
        </p:spPr>
        <p:txBody>
          <a:bodyPr/>
          <a:lstStyle/>
          <a:p>
            <a:r>
              <a:rPr lang="zh-CN" altLang="en-US" sz="2000" smtClean="0"/>
              <a:t>微软不少项目都使用完善的研发管理工具，其中</a:t>
            </a:r>
            <a:r>
              <a:rPr lang="en-US" altLang="zh-CN" sz="2000" smtClean="0"/>
              <a:t>Bug</a:t>
            </a:r>
            <a:r>
              <a:rPr lang="zh-CN" altLang="en-US" sz="2000" smtClean="0"/>
              <a:t>管理系统（原来叫</a:t>
            </a:r>
            <a:r>
              <a:rPr lang="en-US" altLang="zh-CN" sz="2000" smtClean="0"/>
              <a:t>Raid</a:t>
            </a:r>
            <a:r>
              <a:rPr lang="zh-CN" altLang="en-US" sz="2000" smtClean="0"/>
              <a:t>系统，现集成在</a:t>
            </a:r>
            <a:r>
              <a:rPr lang="en-US" altLang="zh-CN" sz="2000" smtClean="0"/>
              <a:t>VSTS</a:t>
            </a:r>
            <a:r>
              <a:rPr lang="zh-CN" altLang="en-US" sz="2000" smtClean="0"/>
              <a:t>中）居于核心地位。整个软件研发过程中，特别是在测试产品、修复</a:t>
            </a:r>
            <a:r>
              <a:rPr lang="en-US" altLang="zh-CN" sz="2000" smtClean="0"/>
              <a:t>BUG</a:t>
            </a:r>
            <a:r>
              <a:rPr lang="zh-CN" altLang="en-US" sz="2000" smtClean="0"/>
              <a:t>的中后期，团队中所有人都生活在</a:t>
            </a:r>
            <a:r>
              <a:rPr lang="en-US" altLang="zh-CN" sz="2000" smtClean="0"/>
              <a:t>Raid</a:t>
            </a:r>
            <a:r>
              <a:rPr lang="zh-CN" altLang="en-US" sz="2000" smtClean="0"/>
              <a:t>中。</a:t>
            </a:r>
          </a:p>
          <a:p>
            <a:r>
              <a:rPr lang="en-US" altLang="zh-CN" sz="2000" smtClean="0"/>
              <a:t>Tester</a:t>
            </a:r>
            <a:r>
              <a:rPr lang="zh-CN" altLang="en-US" sz="2000" smtClean="0"/>
              <a:t>只要发现问题就立即新建一个</a:t>
            </a:r>
            <a:r>
              <a:rPr lang="en-US" altLang="zh-CN" sz="2000" smtClean="0"/>
              <a:t>Bug</a:t>
            </a:r>
            <a:r>
              <a:rPr lang="zh-CN" altLang="en-US" sz="2000" smtClean="0"/>
              <a:t>予以跟踪并指派给相关的开发小组长（</a:t>
            </a:r>
            <a:r>
              <a:rPr lang="en-US" altLang="zh-CN" sz="2000" smtClean="0"/>
              <a:t>Dev Leader)</a:t>
            </a:r>
            <a:r>
              <a:rPr lang="zh-CN" altLang="en-US" sz="2000" smtClean="0"/>
              <a:t>，开发小组长会判断这个</a:t>
            </a:r>
            <a:r>
              <a:rPr lang="en-US" altLang="zh-CN" sz="2000" smtClean="0"/>
              <a:t>BUG</a:t>
            </a:r>
            <a:r>
              <a:rPr lang="zh-CN" altLang="en-US" sz="2000" smtClean="0"/>
              <a:t>属于某个特定的开发人员并指派他处理。</a:t>
            </a:r>
          </a:p>
          <a:p>
            <a:r>
              <a:rPr lang="zh-CN" altLang="en-US" sz="2000" smtClean="0"/>
              <a:t>开发人员会根据</a:t>
            </a:r>
            <a:r>
              <a:rPr lang="en-US" altLang="zh-CN" sz="2000" smtClean="0"/>
              <a:t>BUG</a:t>
            </a:r>
            <a:r>
              <a:rPr lang="zh-CN" altLang="en-US" sz="2000" smtClean="0"/>
              <a:t>的详细描述信息找到问题所在，修改程序解决这个</a:t>
            </a:r>
            <a:r>
              <a:rPr lang="en-US" altLang="zh-CN" sz="2000" smtClean="0"/>
              <a:t>BUG</a:t>
            </a:r>
            <a:r>
              <a:rPr lang="zh-CN" altLang="en-US" sz="2000" smtClean="0"/>
              <a:t>，并把</a:t>
            </a:r>
            <a:r>
              <a:rPr lang="en-US" altLang="zh-CN" sz="2000" smtClean="0"/>
              <a:t>BUG</a:t>
            </a:r>
            <a:r>
              <a:rPr lang="zh-CN" altLang="en-US" sz="2000" smtClean="0"/>
              <a:t>返回给当初的测试人员；或者有争议的时候，把</a:t>
            </a:r>
            <a:r>
              <a:rPr lang="en-US" altLang="zh-CN" sz="2000" smtClean="0"/>
              <a:t>BUG</a:t>
            </a:r>
            <a:r>
              <a:rPr lang="zh-CN" altLang="en-US" sz="2000" smtClean="0"/>
              <a:t>指派给这个需求定义者</a:t>
            </a:r>
            <a:r>
              <a:rPr lang="en-US" altLang="zh-CN" sz="2000" smtClean="0"/>
              <a:t>PM</a:t>
            </a:r>
            <a:r>
              <a:rPr lang="zh-CN" altLang="en-US" sz="2000" smtClean="0"/>
              <a:t>，要求澄清说明。</a:t>
            </a:r>
          </a:p>
          <a:p>
            <a:r>
              <a:rPr lang="zh-CN" altLang="en-US" sz="2000" smtClean="0"/>
              <a:t>测试人员在看到某个</a:t>
            </a:r>
            <a:r>
              <a:rPr lang="en-US" altLang="zh-CN" sz="2000" smtClean="0"/>
              <a:t>BUG</a:t>
            </a:r>
            <a:r>
              <a:rPr lang="zh-CN" altLang="en-US" sz="2000" smtClean="0"/>
              <a:t>被解决后，就去验证这个</a:t>
            </a:r>
            <a:r>
              <a:rPr lang="en-US" altLang="zh-CN" sz="2000" smtClean="0"/>
              <a:t>BUG</a:t>
            </a:r>
            <a:r>
              <a:rPr lang="zh-CN" altLang="en-US" sz="2000" smtClean="0"/>
              <a:t>是否真的不存在了，根据最初的发现步骤去证实问题真的解决了就关闭这个</a:t>
            </a:r>
            <a:r>
              <a:rPr lang="en-US" altLang="zh-CN" sz="2000" smtClean="0"/>
              <a:t>BUG</a:t>
            </a:r>
            <a:r>
              <a:rPr lang="zh-CN" altLang="en-US" sz="2000" smtClean="0"/>
              <a:t>；否则，可以激活这个</a:t>
            </a:r>
            <a:r>
              <a:rPr lang="en-US" altLang="zh-CN" sz="2000" smtClean="0"/>
              <a:t>BUG</a:t>
            </a:r>
            <a:r>
              <a:rPr lang="zh-CN" altLang="en-US" sz="2000" smtClean="0"/>
              <a:t>，返回给当初的开发人员做进一步处理。</a:t>
            </a:r>
          </a:p>
          <a:p>
            <a:r>
              <a:rPr lang="zh-CN" altLang="en-US" sz="2000" smtClean="0"/>
              <a:t>当测试人员与开发人员无法达成一致意见时，由对应的</a:t>
            </a:r>
            <a:r>
              <a:rPr lang="en-US" altLang="zh-CN" sz="2000" smtClean="0"/>
              <a:t>PM</a:t>
            </a:r>
            <a:r>
              <a:rPr lang="zh-CN" altLang="en-US" sz="2000" smtClean="0"/>
              <a:t>出面做协调，判断这个</a:t>
            </a:r>
            <a:r>
              <a:rPr lang="en-US" altLang="zh-CN" sz="2000" smtClean="0"/>
              <a:t>BUG</a:t>
            </a:r>
            <a:r>
              <a:rPr lang="zh-CN" altLang="en-US" sz="2000" smtClean="0"/>
              <a:t>的严重程序，对用户可能的影响。根据产品的进度和项目资源做出评估，是否真的需要解决这个问题。</a:t>
            </a:r>
          </a:p>
          <a:p>
            <a:r>
              <a:rPr lang="zh-CN" altLang="en-US" sz="2000" smtClean="0"/>
              <a:t>管理团队利用</a:t>
            </a:r>
            <a:r>
              <a:rPr lang="en-US" altLang="zh-CN" sz="2000" smtClean="0"/>
              <a:t>BUG</a:t>
            </a:r>
            <a:r>
              <a:rPr lang="zh-CN" altLang="en-US" sz="2000" smtClean="0"/>
              <a:t>管理系统来跟踪整个进度，单个人的工作、小组的进度、整个产品研发进度。</a:t>
            </a:r>
          </a:p>
        </p:txBody>
      </p:sp>
      <p:sp>
        <p:nvSpPr>
          <p:cNvPr id="44035" name="标题 1"/>
          <p:cNvSpPr>
            <a:spLocks noGrp="1"/>
          </p:cNvSpPr>
          <p:nvPr>
            <p:ph type="title"/>
          </p:nvPr>
        </p:nvSpPr>
        <p:spPr>
          <a:xfrm>
            <a:off x="285750" y="214313"/>
            <a:ext cx="8229600" cy="785812"/>
          </a:xfrm>
        </p:spPr>
        <p:txBody>
          <a:bodyPr/>
          <a:lstStyle/>
          <a:p>
            <a:r>
              <a:rPr lang="zh-CN" altLang="en-US" sz="4800" smtClean="0"/>
              <a:t>微软研发中的</a:t>
            </a:r>
            <a:r>
              <a:rPr lang="en-US" altLang="zh-CN" sz="4800" smtClean="0"/>
              <a:t>BUG</a:t>
            </a:r>
            <a:r>
              <a:rPr lang="zh-CN" altLang="en-US" sz="4800" smtClean="0"/>
              <a:t>管理（续）</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2"/>
          <p:cNvSpPr>
            <a:spLocks noGrp="1"/>
          </p:cNvSpPr>
          <p:nvPr>
            <p:ph type="body" idx="1"/>
          </p:nvPr>
        </p:nvSpPr>
        <p:spPr>
          <a:xfrm>
            <a:off x="357188" y="1500188"/>
            <a:ext cx="8429625" cy="4786312"/>
          </a:xfrm>
        </p:spPr>
        <p:txBody>
          <a:bodyPr/>
          <a:lstStyle/>
          <a:p>
            <a:pPr>
              <a:lnSpc>
                <a:spcPct val="150000"/>
              </a:lnSpc>
              <a:buFont typeface="Wingdings" pitchFamily="2" charset="2"/>
              <a:buChar char="l"/>
            </a:pPr>
            <a:r>
              <a:rPr lang="zh-CN" altLang="en-US" sz="2400" smtClean="0"/>
              <a:t>在微软的</a:t>
            </a:r>
            <a:r>
              <a:rPr lang="en-US" altLang="zh-CN" sz="2400" smtClean="0"/>
              <a:t>BUG</a:t>
            </a:r>
            <a:r>
              <a:rPr lang="zh-CN" altLang="en-US" sz="2400" smtClean="0"/>
              <a:t>管理或者说研发管理思想里有以下几点需要注意：</a:t>
            </a:r>
          </a:p>
          <a:p>
            <a:pPr lvl="1">
              <a:lnSpc>
                <a:spcPct val="150000"/>
              </a:lnSpc>
            </a:pPr>
            <a:r>
              <a:rPr lang="zh-CN" altLang="en-US" sz="2200" smtClean="0"/>
              <a:t>报告</a:t>
            </a:r>
            <a:r>
              <a:rPr lang="en-US" altLang="zh-CN" sz="2200" smtClean="0"/>
              <a:t>BUG</a:t>
            </a:r>
            <a:r>
              <a:rPr lang="zh-CN" altLang="en-US" sz="2200" smtClean="0"/>
              <a:t>不仅仅是测试人员的事情，团队的每个人发现问题时都会提交一个</a:t>
            </a:r>
            <a:r>
              <a:rPr lang="en-US" altLang="zh-CN" sz="2200" smtClean="0"/>
              <a:t>BUG</a:t>
            </a:r>
            <a:r>
              <a:rPr lang="zh-CN" altLang="en-US" sz="2200" smtClean="0"/>
              <a:t>来跟踪；</a:t>
            </a:r>
          </a:p>
          <a:p>
            <a:pPr lvl="1">
              <a:lnSpc>
                <a:spcPct val="150000"/>
              </a:lnSpc>
            </a:pPr>
            <a:r>
              <a:rPr lang="en-US" altLang="zh-CN" sz="2200" smtClean="0"/>
              <a:t>BUG</a:t>
            </a:r>
            <a:r>
              <a:rPr lang="zh-CN" altLang="en-US" sz="2200" smtClean="0"/>
              <a:t>管理系统不仅仅是跟踪软件功能方面的</a:t>
            </a:r>
            <a:r>
              <a:rPr lang="en-US" altLang="zh-CN" sz="2200" smtClean="0"/>
              <a:t>BUG</a:t>
            </a:r>
            <a:r>
              <a:rPr lang="zh-CN" altLang="en-US" sz="2200" smtClean="0"/>
              <a:t>，其他各种问题，如需求文档的变更、界面上错别字、帮助文档的语言、某项任务指源等都可以通过此来跟踪。在</a:t>
            </a:r>
            <a:r>
              <a:rPr lang="en-US" altLang="zh-CN" sz="2200" smtClean="0"/>
              <a:t>VSTS</a:t>
            </a:r>
            <a:r>
              <a:rPr lang="zh-CN" altLang="en-US" sz="2200" smtClean="0"/>
              <a:t>中全部被称之为工作项。</a:t>
            </a:r>
          </a:p>
          <a:p>
            <a:pPr lvl="1">
              <a:lnSpc>
                <a:spcPct val="150000"/>
              </a:lnSpc>
            </a:pPr>
            <a:r>
              <a:rPr lang="en-US" altLang="zh-CN" sz="2200" smtClean="0"/>
              <a:t>Everything should be tracked in VSTS</a:t>
            </a:r>
            <a:r>
              <a:rPr lang="zh-CN" altLang="en-US" sz="2200" smtClean="0"/>
              <a:t>（</a:t>
            </a:r>
            <a:r>
              <a:rPr lang="en-US" altLang="zh-CN" sz="2200" smtClean="0"/>
              <a:t>Raid</a:t>
            </a:r>
            <a:r>
              <a:rPr lang="zh-CN" altLang="en-US" sz="2200" smtClean="0"/>
              <a:t>）。</a:t>
            </a:r>
          </a:p>
          <a:p>
            <a:pPr>
              <a:lnSpc>
                <a:spcPct val="150000"/>
              </a:lnSpc>
            </a:pPr>
            <a:endParaRPr lang="zh-CN" altLang="en-US" sz="2400" smtClean="0"/>
          </a:p>
        </p:txBody>
      </p:sp>
      <p:sp>
        <p:nvSpPr>
          <p:cNvPr id="45059" name="标题 1"/>
          <p:cNvSpPr>
            <a:spLocks noGrp="1"/>
          </p:cNvSpPr>
          <p:nvPr>
            <p:ph type="title"/>
          </p:nvPr>
        </p:nvSpPr>
        <p:spPr>
          <a:xfrm>
            <a:off x="214313" y="214313"/>
            <a:ext cx="8229600" cy="1143000"/>
          </a:xfrm>
        </p:spPr>
        <p:txBody>
          <a:bodyPr/>
          <a:lstStyle/>
          <a:p>
            <a:r>
              <a:rPr lang="zh-CN" altLang="en-US" sz="4800" smtClean="0"/>
              <a:t>微软研发中的</a:t>
            </a:r>
            <a:r>
              <a:rPr lang="en-US" altLang="zh-CN" sz="4800" smtClean="0"/>
              <a:t>BUG</a:t>
            </a:r>
            <a:r>
              <a:rPr lang="zh-CN" altLang="en-US" sz="4800" smtClean="0"/>
              <a:t>管理（续）</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500063"/>
            <a:ext cx="8229600" cy="785812"/>
          </a:xfrm>
        </p:spPr>
        <p:txBody>
          <a:bodyPr/>
          <a:lstStyle/>
          <a:p>
            <a:r>
              <a:rPr lang="zh-CN" altLang="en-US" sz="5400" smtClean="0"/>
              <a:t>通用</a:t>
            </a:r>
            <a:r>
              <a:rPr lang="en-US" altLang="zh-CN" sz="5400" smtClean="0"/>
              <a:t>BUG</a:t>
            </a:r>
            <a:r>
              <a:rPr lang="zh-CN" altLang="en-US" sz="5400" smtClean="0"/>
              <a:t>管理流程</a:t>
            </a:r>
          </a:p>
        </p:txBody>
      </p:sp>
      <p:sp>
        <p:nvSpPr>
          <p:cNvPr id="46083" name="文本占位符 2"/>
          <p:cNvSpPr>
            <a:spLocks noGrp="1"/>
          </p:cNvSpPr>
          <p:nvPr>
            <p:ph type="body" idx="1"/>
          </p:nvPr>
        </p:nvSpPr>
        <p:spPr>
          <a:xfrm>
            <a:off x="428625" y="1357313"/>
            <a:ext cx="8229600" cy="4389437"/>
          </a:xfrm>
        </p:spPr>
        <p:txBody>
          <a:bodyPr/>
          <a:lstStyle/>
          <a:p>
            <a:pPr>
              <a:lnSpc>
                <a:spcPts val="2500"/>
              </a:lnSpc>
              <a:buFont typeface="Wingdings" pitchFamily="2" charset="2"/>
              <a:buChar char="l"/>
            </a:pPr>
            <a:r>
              <a:rPr lang="zh-CN" altLang="en-US" sz="1800" smtClean="0"/>
              <a:t>比较通用的</a:t>
            </a:r>
            <a:r>
              <a:rPr lang="en-US" altLang="zh-CN" sz="1800" smtClean="0"/>
              <a:t>Bug</a:t>
            </a:r>
            <a:r>
              <a:rPr lang="zh-CN" altLang="en-US" sz="1800" smtClean="0"/>
              <a:t>管理流程如下：</a:t>
            </a:r>
          </a:p>
          <a:p>
            <a:pPr lvl="1">
              <a:lnSpc>
                <a:spcPts val="2500"/>
              </a:lnSpc>
            </a:pPr>
            <a:r>
              <a:rPr lang="en-US" altLang="zh-CN" sz="1600" smtClean="0"/>
              <a:t>BUG</a:t>
            </a:r>
            <a:r>
              <a:rPr lang="zh-CN" altLang="en-US" sz="1600" smtClean="0"/>
              <a:t>登记</a:t>
            </a:r>
            <a:r>
              <a:rPr lang="en-US" altLang="zh-CN" sz="1600" smtClean="0"/>
              <a:t>——</a:t>
            </a:r>
            <a:r>
              <a:rPr lang="zh-CN" altLang="en-US" sz="1600" smtClean="0"/>
              <a:t>测试工程师，初始；</a:t>
            </a:r>
          </a:p>
          <a:p>
            <a:pPr lvl="1">
              <a:lnSpc>
                <a:spcPts val="2500"/>
              </a:lnSpc>
            </a:pPr>
            <a:r>
              <a:rPr lang="zh-CN" altLang="en-US" sz="1600" smtClean="0"/>
              <a:t>指派任务</a:t>
            </a:r>
            <a:r>
              <a:rPr lang="en-US" altLang="zh-CN" sz="1600" smtClean="0"/>
              <a:t>——</a:t>
            </a:r>
            <a:r>
              <a:rPr lang="zh-CN" altLang="en-US" sz="1600" smtClean="0"/>
              <a:t>项目经理，激活；</a:t>
            </a:r>
          </a:p>
          <a:p>
            <a:pPr lvl="1">
              <a:lnSpc>
                <a:spcPts val="2500"/>
              </a:lnSpc>
            </a:pPr>
            <a:r>
              <a:rPr lang="zh-CN" altLang="en-US" sz="1600" smtClean="0"/>
              <a:t>修改</a:t>
            </a:r>
            <a:r>
              <a:rPr lang="en-US" altLang="zh-CN" sz="1600" smtClean="0"/>
              <a:t>BUG——</a:t>
            </a:r>
            <a:r>
              <a:rPr lang="zh-CN" altLang="en-US" sz="1600" smtClean="0"/>
              <a:t>开发工程师，修改；</a:t>
            </a:r>
          </a:p>
          <a:p>
            <a:pPr lvl="1">
              <a:lnSpc>
                <a:spcPts val="2500"/>
              </a:lnSpc>
            </a:pPr>
            <a:r>
              <a:rPr lang="zh-CN" altLang="en-US" sz="1600" smtClean="0"/>
              <a:t>验证</a:t>
            </a:r>
            <a:r>
              <a:rPr lang="en-US" altLang="zh-CN" sz="1600" smtClean="0"/>
              <a:t>——</a:t>
            </a:r>
            <a:r>
              <a:rPr lang="zh-CN" altLang="en-US" sz="1600" smtClean="0"/>
              <a:t>测试工程师，通过则转第五步，否则转二步，状态为再激活；</a:t>
            </a:r>
          </a:p>
          <a:p>
            <a:pPr lvl="1">
              <a:lnSpc>
                <a:spcPts val="2500"/>
              </a:lnSpc>
            </a:pPr>
            <a:r>
              <a:rPr lang="zh-CN" altLang="en-US" sz="1600" smtClean="0"/>
              <a:t>关闭</a:t>
            </a:r>
            <a:r>
              <a:rPr lang="en-US" altLang="zh-CN" sz="1600" smtClean="0"/>
              <a:t>——</a:t>
            </a:r>
            <a:r>
              <a:rPr lang="zh-CN" altLang="en-US" sz="1600" smtClean="0"/>
              <a:t>测试工程师。</a:t>
            </a:r>
          </a:p>
          <a:p>
            <a:pPr>
              <a:lnSpc>
                <a:spcPts val="2500"/>
              </a:lnSpc>
              <a:buFont typeface="Wingdings" pitchFamily="2" charset="2"/>
              <a:buChar char="l"/>
            </a:pPr>
            <a:r>
              <a:rPr lang="zh-CN" altLang="en-US" sz="1800" smtClean="0"/>
              <a:t>为了能使开发人员准确理解</a:t>
            </a:r>
            <a:r>
              <a:rPr lang="en-US" altLang="zh-CN" sz="1800" smtClean="0"/>
              <a:t>Bug</a:t>
            </a:r>
            <a:r>
              <a:rPr lang="zh-CN" altLang="en-US" sz="1800" smtClean="0"/>
              <a:t>，</a:t>
            </a:r>
            <a:r>
              <a:rPr lang="en-US" altLang="zh-CN" sz="1800" smtClean="0"/>
              <a:t>Bug</a:t>
            </a:r>
            <a:r>
              <a:rPr lang="zh-CN" altLang="en-US" sz="1800" smtClean="0"/>
              <a:t>描述应当具有以下特征：</a:t>
            </a:r>
          </a:p>
          <a:p>
            <a:pPr lvl="1">
              <a:lnSpc>
                <a:spcPts val="2500"/>
              </a:lnSpc>
            </a:pPr>
            <a:r>
              <a:rPr lang="zh-CN" altLang="en-US" sz="1600" smtClean="0"/>
              <a:t>短小</a:t>
            </a:r>
            <a:r>
              <a:rPr lang="en-US" altLang="zh-CN" sz="1600" smtClean="0"/>
              <a:t>——</a:t>
            </a:r>
            <a:r>
              <a:rPr lang="zh-CN" altLang="en-US" sz="1600" smtClean="0"/>
              <a:t>只解释事实和演示、描述软件缺陷必需的细节；</a:t>
            </a:r>
          </a:p>
          <a:p>
            <a:pPr lvl="1">
              <a:lnSpc>
                <a:spcPts val="2500"/>
              </a:lnSpc>
            </a:pPr>
            <a:r>
              <a:rPr lang="zh-CN" altLang="en-US" sz="1600" smtClean="0"/>
              <a:t>单一</a:t>
            </a:r>
            <a:r>
              <a:rPr lang="en-US" altLang="zh-CN" sz="1600" smtClean="0"/>
              <a:t>——</a:t>
            </a:r>
            <a:r>
              <a:rPr lang="zh-CN" altLang="en-US" sz="1600" smtClean="0"/>
              <a:t>每个报告只针对一个软件缺陷，切记不要把几个软件缺陷放在一起描述，这样修复人员很容易漏掉缺陷；</a:t>
            </a:r>
          </a:p>
          <a:p>
            <a:pPr lvl="1">
              <a:lnSpc>
                <a:spcPts val="2500"/>
              </a:lnSpc>
            </a:pPr>
            <a:r>
              <a:rPr lang="zh-CN" altLang="en-US" sz="1600" smtClean="0"/>
              <a:t>明显和通用</a:t>
            </a:r>
            <a:r>
              <a:rPr lang="en-US" altLang="zh-CN" sz="1600" smtClean="0"/>
              <a:t>——</a:t>
            </a:r>
            <a:r>
              <a:rPr lang="zh-CN" altLang="en-US" sz="1600" smtClean="0"/>
              <a:t>用简单步骤描述软件缺陷，得到修复的机会较大；</a:t>
            </a:r>
          </a:p>
          <a:p>
            <a:pPr lvl="1">
              <a:lnSpc>
                <a:spcPts val="2500"/>
              </a:lnSpc>
            </a:pPr>
            <a:r>
              <a:rPr lang="zh-CN" altLang="en-US" sz="1600" smtClean="0"/>
              <a:t>再现</a:t>
            </a:r>
            <a:r>
              <a:rPr lang="en-US" altLang="zh-CN" sz="1600" smtClean="0"/>
              <a:t>——</a:t>
            </a:r>
            <a:r>
              <a:rPr lang="zh-CN" altLang="en-US" sz="1600" smtClean="0"/>
              <a:t>按照预定步骤可以使软件达到缺陷再次出现相同状况。</a:t>
            </a:r>
          </a:p>
          <a:p>
            <a:pPr>
              <a:lnSpc>
                <a:spcPts val="2500"/>
              </a:lnSpc>
            </a:pPr>
            <a:endParaRPr lang="zh-CN" altLang="en-US" sz="1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57200" y="704850"/>
            <a:ext cx="8229600" cy="795338"/>
          </a:xfrm>
        </p:spPr>
        <p:txBody>
          <a:bodyPr/>
          <a:lstStyle/>
          <a:p>
            <a:r>
              <a:rPr lang="en-US" altLang="zh-CN" sz="5400" smtClean="0"/>
              <a:t>BUG</a:t>
            </a:r>
            <a:r>
              <a:rPr lang="zh-CN" altLang="en-US" sz="5400" smtClean="0"/>
              <a:t>的分类</a:t>
            </a:r>
          </a:p>
        </p:txBody>
      </p:sp>
      <p:sp>
        <p:nvSpPr>
          <p:cNvPr id="47107" name="文本占位符 2"/>
          <p:cNvSpPr>
            <a:spLocks noGrp="1"/>
          </p:cNvSpPr>
          <p:nvPr>
            <p:ph type="body" idx="1"/>
          </p:nvPr>
        </p:nvSpPr>
        <p:spPr>
          <a:xfrm>
            <a:off x="428625" y="1500188"/>
            <a:ext cx="8229600" cy="4675187"/>
          </a:xfrm>
        </p:spPr>
        <p:txBody>
          <a:bodyPr/>
          <a:lstStyle/>
          <a:p>
            <a:pPr>
              <a:buFont typeface="Wingdings 2" pitchFamily="18" charset="2"/>
              <a:buNone/>
            </a:pPr>
            <a:r>
              <a:rPr lang="zh-CN" altLang="en-US" sz="2800" smtClean="0"/>
              <a:t>按缺陷状态分为：</a:t>
            </a:r>
          </a:p>
          <a:p>
            <a:pPr lvl="1"/>
            <a:r>
              <a:rPr lang="en-US" altLang="zh-CN" smtClean="0"/>
              <a:t>Open</a:t>
            </a:r>
            <a:r>
              <a:rPr lang="zh-CN" altLang="en-US" smtClean="0"/>
              <a:t>：确认提交的缺陷，等待处理</a:t>
            </a:r>
          </a:p>
          <a:p>
            <a:pPr lvl="1"/>
            <a:r>
              <a:rPr lang="en-US" altLang="zh-CN" smtClean="0"/>
              <a:t>Rejected</a:t>
            </a:r>
            <a:r>
              <a:rPr lang="zh-CN" altLang="en-US" smtClean="0"/>
              <a:t>：不需要修复或不是缺陷</a:t>
            </a:r>
            <a:r>
              <a:rPr lang="en-US" altLang="zh-CN" smtClean="0"/>
              <a:t>	</a:t>
            </a:r>
            <a:endParaRPr lang="zh-CN" altLang="en-US" smtClean="0"/>
          </a:p>
          <a:p>
            <a:pPr lvl="1"/>
            <a:r>
              <a:rPr lang="en-US" altLang="zh-CN" smtClean="0"/>
              <a:t>Resolved</a:t>
            </a:r>
            <a:r>
              <a:rPr lang="zh-CN" altLang="en-US" smtClean="0"/>
              <a:t>：缺陷被修复</a:t>
            </a:r>
          </a:p>
          <a:p>
            <a:pPr lvl="1"/>
            <a:r>
              <a:rPr lang="en-US" altLang="zh-CN" smtClean="0"/>
              <a:t>Reopen</a:t>
            </a:r>
            <a:r>
              <a:rPr lang="zh-CN" altLang="en-US" smtClean="0"/>
              <a:t>：回测后，缺陷没有被修复</a:t>
            </a:r>
          </a:p>
          <a:p>
            <a:pPr lvl="1"/>
            <a:r>
              <a:rPr lang="en-US" altLang="zh-CN" smtClean="0"/>
              <a:t>Closed</a:t>
            </a:r>
            <a:r>
              <a:rPr lang="zh-CN" altLang="en-US" smtClean="0"/>
              <a:t>：回测后，缺陷被修复，将其关闭</a:t>
            </a:r>
          </a:p>
          <a:p>
            <a:endParaRPr lang="zh-CN" alt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2"/>
          <p:cNvSpPr>
            <a:spLocks noGrp="1"/>
          </p:cNvSpPr>
          <p:nvPr>
            <p:ph type="body" idx="1"/>
          </p:nvPr>
        </p:nvSpPr>
        <p:spPr>
          <a:xfrm>
            <a:off x="500063" y="1500188"/>
            <a:ext cx="8301037" cy="5072062"/>
          </a:xfrm>
        </p:spPr>
        <p:txBody>
          <a:bodyPr/>
          <a:lstStyle/>
          <a:p>
            <a:pPr>
              <a:buFont typeface="Wingdings" pitchFamily="2" charset="2"/>
              <a:buChar char="l"/>
            </a:pPr>
            <a:r>
              <a:rPr lang="zh-CN" altLang="en-US" sz="2400" smtClean="0"/>
              <a:t>按缺陷严重级分为：</a:t>
            </a:r>
          </a:p>
          <a:p>
            <a:pPr lvl="1"/>
            <a:r>
              <a:rPr lang="zh-CN" altLang="en-US" smtClean="0"/>
              <a:t>严重：不能完全满足系统要求，基本功能未完全实现；或者危及人身安全。比如：系统崩溃、数据丢失、数据毁坏等。</a:t>
            </a:r>
          </a:p>
          <a:p>
            <a:pPr lvl="1"/>
            <a:r>
              <a:rPr lang="zh-CN" altLang="en-US" smtClean="0"/>
              <a:t>较严重：严重地影响系统要求或基本功能的实现，且没有更正办法（重新安装或重新启动该软件不属于更正办法）。比如：操作性错误、错误结果、遗漏功能等。</a:t>
            </a:r>
          </a:p>
          <a:p>
            <a:pPr lvl="1"/>
            <a:r>
              <a:rPr lang="zh-CN" altLang="en-US" smtClean="0"/>
              <a:t>一般：严重地影响系统要求或基本功能的实现，但存在合理的更正办法（重新安装或重新启动该软件不属于更正办法）。比如：小问题、错别字、</a:t>
            </a:r>
            <a:r>
              <a:rPr lang="en-US" altLang="zh-CN" smtClean="0"/>
              <a:t>UI</a:t>
            </a:r>
            <a:r>
              <a:rPr lang="zh-CN" altLang="en-US" smtClean="0"/>
              <a:t>布局、罕见故障等。</a:t>
            </a:r>
          </a:p>
          <a:p>
            <a:pPr lvl="1"/>
            <a:r>
              <a:rPr lang="zh-CN" altLang="en-US" smtClean="0"/>
              <a:t>轻微：使操作者不方便或遇到麻烦，但它不影响执行工作功能或重要功能。</a:t>
            </a:r>
          </a:p>
          <a:p>
            <a:endParaRPr lang="zh-CN" altLang="en-US" sz="2400" smtClean="0"/>
          </a:p>
        </p:txBody>
      </p:sp>
      <p:sp>
        <p:nvSpPr>
          <p:cNvPr id="48131" name="标题 1"/>
          <p:cNvSpPr>
            <a:spLocks noGrp="1"/>
          </p:cNvSpPr>
          <p:nvPr>
            <p:ph type="title"/>
          </p:nvPr>
        </p:nvSpPr>
        <p:spPr>
          <a:xfrm>
            <a:off x="457200" y="704850"/>
            <a:ext cx="8229600" cy="795338"/>
          </a:xfrm>
        </p:spPr>
        <p:txBody>
          <a:bodyPr/>
          <a:lstStyle/>
          <a:p>
            <a:r>
              <a:rPr lang="en-US" altLang="zh-CN" sz="5400" smtClean="0"/>
              <a:t>BUG</a:t>
            </a:r>
            <a:r>
              <a:rPr lang="zh-CN" altLang="en-US" sz="5400" smtClean="0"/>
              <a:t>的分类（续）</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2"/>
          <p:cNvSpPr>
            <a:spLocks noGrp="1"/>
          </p:cNvSpPr>
          <p:nvPr>
            <p:ph type="body" idx="1"/>
          </p:nvPr>
        </p:nvSpPr>
        <p:spPr>
          <a:xfrm>
            <a:off x="571500" y="1571625"/>
            <a:ext cx="8143875" cy="4857750"/>
          </a:xfrm>
        </p:spPr>
        <p:txBody>
          <a:bodyPr/>
          <a:lstStyle/>
          <a:p>
            <a:pPr>
              <a:lnSpc>
                <a:spcPts val="3200"/>
              </a:lnSpc>
              <a:buFont typeface="Wingdings" pitchFamily="2" charset="2"/>
              <a:buChar char="l"/>
            </a:pPr>
            <a:r>
              <a:rPr lang="zh-CN" altLang="en-US" sz="3200" smtClean="0"/>
              <a:t>按缺陷优先级分为：</a:t>
            </a:r>
          </a:p>
          <a:p>
            <a:pPr lvl="1">
              <a:lnSpc>
                <a:spcPts val="3200"/>
              </a:lnSpc>
            </a:pPr>
            <a:r>
              <a:rPr lang="zh-CN" altLang="en-US" sz="2800" smtClean="0"/>
              <a:t>高：立即解决，否则将影响进一步测试</a:t>
            </a:r>
          </a:p>
          <a:p>
            <a:pPr lvl="1">
              <a:lnSpc>
                <a:spcPts val="3200"/>
              </a:lnSpc>
            </a:pPr>
            <a:r>
              <a:rPr lang="zh-CN" altLang="en-US" sz="2800" smtClean="0"/>
              <a:t>中：正常排队，在产品发布前按正常安排进行修复</a:t>
            </a:r>
          </a:p>
          <a:p>
            <a:pPr lvl="1">
              <a:lnSpc>
                <a:spcPts val="3200"/>
              </a:lnSpc>
            </a:pPr>
            <a:r>
              <a:rPr lang="zh-CN" altLang="en-US" sz="2800" smtClean="0"/>
              <a:t>低：可暂缓解决，如果时间允许应该修复，不修复也能发布</a:t>
            </a:r>
            <a:endParaRPr lang="en-US" altLang="zh-CN" sz="2800" smtClean="0"/>
          </a:p>
          <a:p>
            <a:pPr>
              <a:lnSpc>
                <a:spcPts val="3200"/>
              </a:lnSpc>
            </a:pPr>
            <a:r>
              <a:rPr lang="zh-CN" altLang="en-US" sz="3200" smtClean="0"/>
              <a:t>大部分</a:t>
            </a:r>
            <a:r>
              <a:rPr lang="en-US" altLang="zh-CN" sz="3200" smtClean="0"/>
              <a:t>Bug</a:t>
            </a:r>
            <a:r>
              <a:rPr lang="zh-CN" altLang="en-US" sz="3200" smtClean="0"/>
              <a:t>管理工具都支持多种分类方式，以方便不同关注点的人员使用</a:t>
            </a:r>
            <a:r>
              <a:rPr lang="en-US" altLang="zh-CN" sz="3200" smtClean="0"/>
              <a:t>Bug</a:t>
            </a:r>
            <a:r>
              <a:rPr lang="zh-CN" altLang="en-US" sz="3200" smtClean="0"/>
              <a:t>分析统计数据</a:t>
            </a:r>
          </a:p>
          <a:p>
            <a:pPr>
              <a:lnSpc>
                <a:spcPts val="3200"/>
              </a:lnSpc>
            </a:pPr>
            <a:endParaRPr lang="zh-CN" altLang="en-US" sz="3200" smtClean="0"/>
          </a:p>
        </p:txBody>
      </p:sp>
      <p:sp>
        <p:nvSpPr>
          <p:cNvPr id="49155" name="标题 1"/>
          <p:cNvSpPr>
            <a:spLocks noGrp="1"/>
          </p:cNvSpPr>
          <p:nvPr>
            <p:ph type="title"/>
          </p:nvPr>
        </p:nvSpPr>
        <p:spPr>
          <a:xfrm>
            <a:off x="457200" y="704850"/>
            <a:ext cx="8229600" cy="795338"/>
          </a:xfrm>
        </p:spPr>
        <p:txBody>
          <a:bodyPr/>
          <a:lstStyle/>
          <a:p>
            <a:r>
              <a:rPr lang="en-US" altLang="zh-CN" sz="5400" smtClean="0"/>
              <a:t>BUG</a:t>
            </a:r>
            <a:r>
              <a:rPr lang="zh-CN" altLang="en-US" sz="5400" smtClean="0"/>
              <a:t>的分类（续）</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395288" y="2420938"/>
            <a:ext cx="8229600" cy="1214437"/>
          </a:xfrm>
        </p:spPr>
        <p:txBody>
          <a:bodyPr/>
          <a:lstStyle/>
          <a:p>
            <a:pPr algn="ctr"/>
            <a:r>
              <a:rPr lang="zh-CN" altLang="en-US" sz="6000" smtClean="0"/>
              <a:t>本章结束，谢谢</a:t>
            </a:r>
            <a:r>
              <a:rPr lang="en-US" altLang="zh-CN" sz="600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500063" y="571500"/>
            <a:ext cx="8229600" cy="1143000"/>
          </a:xfrm>
        </p:spPr>
        <p:txBody>
          <a:bodyPr/>
          <a:lstStyle/>
          <a:p>
            <a:r>
              <a:rPr lang="zh-CN" altLang="en-US" sz="5400" smtClean="0"/>
              <a:t>软件测试历史</a:t>
            </a:r>
          </a:p>
        </p:txBody>
      </p:sp>
      <p:sp>
        <p:nvSpPr>
          <p:cNvPr id="15363" name="文本占位符 2"/>
          <p:cNvSpPr>
            <a:spLocks noGrp="1"/>
          </p:cNvSpPr>
          <p:nvPr>
            <p:ph type="body" idx="1"/>
          </p:nvPr>
        </p:nvSpPr>
        <p:spPr>
          <a:xfrm>
            <a:off x="428625" y="1714500"/>
            <a:ext cx="8215313" cy="4922838"/>
          </a:xfrm>
        </p:spPr>
        <p:txBody>
          <a:bodyPr/>
          <a:lstStyle/>
          <a:p>
            <a:r>
              <a:rPr lang="en-US" altLang="zh-CN" sz="2400" smtClean="0"/>
              <a:t>1947</a:t>
            </a:r>
            <a:r>
              <a:rPr lang="zh-CN" altLang="en-US" sz="2400" smtClean="0"/>
              <a:t>年 ，测试等同于调试</a:t>
            </a:r>
            <a:endParaRPr lang="en-US" altLang="zh-CN" sz="2400" smtClean="0"/>
          </a:p>
          <a:p>
            <a:r>
              <a:rPr lang="en-US" altLang="zh-CN" sz="2400" smtClean="0"/>
              <a:t>1957</a:t>
            </a:r>
            <a:r>
              <a:rPr lang="zh-CN" altLang="en-US" sz="2400" smtClean="0"/>
              <a:t>年，测试是为了表明程序正确而进行的</a:t>
            </a:r>
            <a:endParaRPr lang="en-US" altLang="zh-CN" sz="2400" smtClean="0"/>
          </a:p>
          <a:p>
            <a:r>
              <a:rPr lang="en-US" altLang="zh-CN" sz="2400" smtClean="0"/>
              <a:t>1972</a:t>
            </a:r>
            <a:r>
              <a:rPr lang="zh-CN" altLang="en-US" sz="2400" smtClean="0"/>
              <a:t>年，测试是为发现错误而执行的一个程序或者系统的过程</a:t>
            </a:r>
            <a:endParaRPr lang="en-US" altLang="zh-CN" sz="2400" smtClean="0"/>
          </a:p>
          <a:p>
            <a:r>
              <a:rPr lang="en-US" altLang="zh-CN" sz="2400" smtClean="0"/>
              <a:t>1996</a:t>
            </a:r>
            <a:r>
              <a:rPr lang="zh-CN" altLang="en-US" sz="2400" smtClean="0"/>
              <a:t>年，提出测试能力成熟度</a:t>
            </a:r>
            <a:r>
              <a:rPr lang="en-US" altLang="zh-CN" sz="2400" smtClean="0"/>
              <a:t>TCMM(Testing Capability Maturity Model)</a:t>
            </a:r>
            <a:r>
              <a:rPr lang="zh-CN" altLang="en-US" sz="2400" smtClean="0"/>
              <a:t>，测试支持度</a:t>
            </a:r>
            <a:r>
              <a:rPr lang="en-US" altLang="zh-CN" sz="2400" smtClean="0"/>
              <a:t>TSM</a:t>
            </a:r>
            <a:r>
              <a:rPr lang="zh-CN" altLang="en-US" sz="2400" smtClean="0"/>
              <a:t>（</a:t>
            </a:r>
            <a:r>
              <a:rPr lang="en-US" altLang="zh-CN" sz="2400" smtClean="0"/>
              <a:t>Testability Support Model)</a:t>
            </a:r>
            <a:r>
              <a:rPr lang="zh-CN" altLang="en-US" sz="2400" smtClean="0"/>
              <a:t>，测试成熟度</a:t>
            </a:r>
            <a:r>
              <a:rPr lang="en-US" altLang="zh-CN" sz="2400" smtClean="0"/>
              <a:t>TMM</a:t>
            </a:r>
            <a:r>
              <a:rPr lang="zh-CN" altLang="en-US" sz="2400" smtClean="0"/>
              <a:t>（</a:t>
            </a:r>
            <a:r>
              <a:rPr lang="en-US" altLang="zh-CN" sz="2400" smtClean="0"/>
              <a:t>Testing Maturity Model)</a:t>
            </a:r>
            <a:r>
              <a:rPr lang="zh-CN" altLang="en-US" sz="2400" smtClean="0"/>
              <a:t>，测试工具流行。</a:t>
            </a:r>
            <a:endParaRPr lang="en-US" altLang="zh-CN" sz="2400" smtClean="0"/>
          </a:p>
          <a:p>
            <a:r>
              <a:rPr lang="en-US" altLang="zh-CN" sz="2400" smtClean="0"/>
              <a:t>2002</a:t>
            </a:r>
            <a:r>
              <a:rPr lang="zh-CN" altLang="en-US" sz="2400" smtClean="0"/>
              <a:t>年，测试是为了度量和提高被测软件的质量，对测试件进行工程设计、实施和维护的整个生命周期过程。</a:t>
            </a:r>
            <a:endParaRPr lang="en-US" altLang="zh-CN" sz="2400" smtClean="0"/>
          </a:p>
          <a:p>
            <a:endParaRPr lang="en-US" altLang="zh-CN" sz="2400" smtClean="0"/>
          </a:p>
          <a:p>
            <a:endParaRPr lang="zh-CN" alt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704850"/>
            <a:ext cx="8229600" cy="866775"/>
          </a:xfrm>
        </p:spPr>
        <p:txBody>
          <a:bodyPr/>
          <a:lstStyle/>
          <a:p>
            <a:r>
              <a:rPr lang="zh-CN" altLang="en-US" sz="5400" smtClean="0"/>
              <a:t>软件测试著名失败案例</a:t>
            </a:r>
          </a:p>
        </p:txBody>
      </p:sp>
      <p:sp>
        <p:nvSpPr>
          <p:cNvPr id="16387" name="文本占位符 2"/>
          <p:cNvSpPr>
            <a:spLocks noGrp="1"/>
          </p:cNvSpPr>
          <p:nvPr>
            <p:ph type="body" idx="1"/>
          </p:nvPr>
        </p:nvSpPr>
        <p:spPr>
          <a:xfrm>
            <a:off x="642938" y="1857375"/>
            <a:ext cx="7715250" cy="4071938"/>
          </a:xfrm>
        </p:spPr>
        <p:txBody>
          <a:bodyPr/>
          <a:lstStyle/>
          <a:p>
            <a:pPr>
              <a:lnSpc>
                <a:spcPct val="150000"/>
              </a:lnSpc>
            </a:pPr>
            <a:r>
              <a:rPr lang="zh-CN" altLang="en-US" smtClean="0"/>
              <a:t>狮子王案例：缺乏配置测试</a:t>
            </a:r>
            <a:endParaRPr lang="en-US" altLang="zh-CN" smtClean="0"/>
          </a:p>
          <a:p>
            <a:pPr>
              <a:lnSpc>
                <a:spcPct val="150000"/>
              </a:lnSpc>
            </a:pPr>
            <a:r>
              <a:rPr lang="en-US" altLang="zh-CN" smtClean="0"/>
              <a:t>Intel</a:t>
            </a:r>
            <a:r>
              <a:rPr lang="zh-CN" altLang="en-US" smtClean="0"/>
              <a:t>浮点除法软件缺陷</a:t>
            </a:r>
            <a:endParaRPr lang="en-US" altLang="zh-CN" smtClean="0"/>
          </a:p>
          <a:p>
            <a:pPr>
              <a:lnSpc>
                <a:spcPct val="150000"/>
              </a:lnSpc>
            </a:pPr>
            <a:r>
              <a:rPr lang="zh-CN" altLang="en-US" smtClean="0"/>
              <a:t>美国航天局火星登陆</a:t>
            </a:r>
            <a:endParaRPr lang="en-US" altLang="zh-CN" smtClean="0"/>
          </a:p>
          <a:p>
            <a:pPr>
              <a:lnSpc>
                <a:spcPct val="150000"/>
              </a:lnSpc>
            </a:pPr>
            <a:r>
              <a:rPr lang="zh-CN" altLang="en-US" smtClean="0"/>
              <a:t>爱国者导弹防御系统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28625" y="571500"/>
            <a:ext cx="8229600" cy="866775"/>
          </a:xfrm>
        </p:spPr>
        <p:txBody>
          <a:bodyPr/>
          <a:lstStyle/>
          <a:p>
            <a:r>
              <a:rPr lang="zh-CN" altLang="en-US" sz="5400" smtClean="0"/>
              <a:t>软件缺陷</a:t>
            </a:r>
          </a:p>
        </p:txBody>
      </p:sp>
      <p:sp>
        <p:nvSpPr>
          <p:cNvPr id="17411" name="文本占位符 2"/>
          <p:cNvSpPr>
            <a:spLocks noGrp="1"/>
          </p:cNvSpPr>
          <p:nvPr>
            <p:ph type="body" idx="1"/>
          </p:nvPr>
        </p:nvSpPr>
        <p:spPr>
          <a:xfrm>
            <a:off x="357188" y="1500188"/>
            <a:ext cx="8358187" cy="4389437"/>
          </a:xfrm>
        </p:spPr>
        <p:txBody>
          <a:bodyPr/>
          <a:lstStyle/>
          <a:p>
            <a:r>
              <a:rPr lang="zh-CN" altLang="en-US" sz="2800" smtClean="0"/>
              <a:t>软件未达到产品说明书（简称，</a:t>
            </a:r>
            <a:r>
              <a:rPr lang="en-US" altLang="zh-CN" sz="2800" smtClean="0"/>
              <a:t>SPEC</a:t>
            </a:r>
            <a:r>
              <a:rPr lang="zh-CN" altLang="en-US" sz="2800" smtClean="0"/>
              <a:t>）标明的功能；</a:t>
            </a:r>
          </a:p>
          <a:p>
            <a:r>
              <a:rPr lang="zh-CN" altLang="en-US" sz="2800" smtClean="0"/>
              <a:t>软件出现了产品说明书指明不会出现的错误；</a:t>
            </a:r>
          </a:p>
          <a:p>
            <a:r>
              <a:rPr lang="zh-CN" altLang="en-US" sz="2800" smtClean="0"/>
              <a:t>软件功能超出产品说明书指明范围；</a:t>
            </a:r>
          </a:p>
          <a:p>
            <a:r>
              <a:rPr lang="zh-CN" altLang="en-US" sz="2800" smtClean="0"/>
              <a:t>软件未达到产品说明书虽未指出但应达到的目标，此条的目的是抓住产品说明书上遗漏之处；</a:t>
            </a:r>
          </a:p>
          <a:p>
            <a:r>
              <a:rPr lang="zh-CN" altLang="en-US" sz="2800" smtClean="0"/>
              <a:t>软件测试员认为软件难以理解、不易使用、运行速度缓慢，或者最终用户认为不好。</a:t>
            </a:r>
          </a:p>
          <a:p>
            <a:pPr>
              <a:buFont typeface="Wingdings 2" pitchFamily="18" charset="2"/>
              <a:buNone/>
            </a:pPr>
            <a:endParaRPr lang="zh-CN" altLang="en-US" sz="2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428625" y="1357313"/>
            <a:ext cx="8286750" cy="5072062"/>
          </a:xfrm>
        </p:spPr>
        <p:txBody>
          <a:bodyPr/>
          <a:lstStyle/>
          <a:p>
            <a:pPr>
              <a:lnSpc>
                <a:spcPts val="3100"/>
              </a:lnSpc>
            </a:pPr>
            <a:r>
              <a:rPr lang="zh-CN" altLang="en-US" sz="2400" smtClean="0"/>
              <a:t>软件模型或者说业务建模制定不正确，更直观的理解是，</a:t>
            </a:r>
            <a:r>
              <a:rPr lang="en-US" altLang="zh-CN" sz="2400" smtClean="0"/>
              <a:t>SEPC</a:t>
            </a:r>
            <a:r>
              <a:rPr lang="zh-CN" altLang="en-US" sz="2400" smtClean="0"/>
              <a:t>本身不明确或有错误，没有能很好的描述要开发的软件，这类原因占了</a:t>
            </a:r>
            <a:r>
              <a:rPr lang="en-US" altLang="zh-CN" sz="2400" smtClean="0"/>
              <a:t>70%</a:t>
            </a:r>
            <a:r>
              <a:rPr lang="zh-CN" altLang="en-US" sz="2400" smtClean="0"/>
              <a:t>左右，并且很难于纠正；</a:t>
            </a:r>
          </a:p>
          <a:p>
            <a:pPr>
              <a:lnSpc>
                <a:spcPts val="3100"/>
              </a:lnSpc>
            </a:pPr>
            <a:r>
              <a:rPr lang="zh-CN" altLang="en-US" sz="2400" smtClean="0"/>
              <a:t>软件庞大，功能十分复杂；</a:t>
            </a:r>
          </a:p>
          <a:p>
            <a:pPr>
              <a:lnSpc>
                <a:spcPts val="3100"/>
              </a:lnSpc>
            </a:pPr>
            <a:r>
              <a:rPr lang="zh-CN" altLang="en-US" sz="2400" smtClean="0"/>
              <a:t>编程过程出错，此类原因导致的错误大概占</a:t>
            </a:r>
            <a:r>
              <a:rPr lang="en-US" altLang="zh-CN" sz="2400" smtClean="0"/>
              <a:t>20%</a:t>
            </a:r>
            <a:r>
              <a:rPr lang="zh-CN" altLang="en-US" sz="2400" smtClean="0"/>
              <a:t>，一般来说比较容易纠正；</a:t>
            </a:r>
          </a:p>
          <a:p>
            <a:pPr>
              <a:lnSpc>
                <a:spcPts val="3100"/>
              </a:lnSpc>
            </a:pPr>
            <a:r>
              <a:rPr lang="zh-CN" altLang="en-US" sz="2400" smtClean="0"/>
              <a:t>个别功能要求改变而影响到其他部分；</a:t>
            </a:r>
          </a:p>
          <a:p>
            <a:pPr>
              <a:lnSpc>
                <a:spcPts val="3100"/>
              </a:lnSpc>
            </a:pPr>
            <a:r>
              <a:rPr lang="zh-CN" altLang="en-US" sz="2400" smtClean="0"/>
              <a:t>与要开产的软件对接的第三方软件有缺陷；</a:t>
            </a:r>
          </a:p>
          <a:p>
            <a:pPr>
              <a:lnSpc>
                <a:spcPts val="3100"/>
              </a:lnSpc>
            </a:pPr>
            <a:r>
              <a:rPr lang="zh-CN" altLang="en-US" sz="2400" smtClean="0"/>
              <a:t>人为因素，常见的因素包括：项目组管理方法、项目进度要求时间紧、项目组配备人力不足、组内及组外沟通不充分等几种情况。</a:t>
            </a:r>
          </a:p>
          <a:p>
            <a:pPr>
              <a:lnSpc>
                <a:spcPts val="3100"/>
              </a:lnSpc>
            </a:pPr>
            <a:endParaRPr lang="zh-CN" altLang="en-US" sz="2400" smtClean="0"/>
          </a:p>
        </p:txBody>
      </p:sp>
      <p:sp>
        <p:nvSpPr>
          <p:cNvPr id="18435" name="标题 1"/>
          <p:cNvSpPr>
            <a:spLocks noGrp="1"/>
          </p:cNvSpPr>
          <p:nvPr>
            <p:ph type="title"/>
          </p:nvPr>
        </p:nvSpPr>
        <p:spPr>
          <a:xfrm>
            <a:off x="428625" y="500063"/>
            <a:ext cx="8229600" cy="857250"/>
          </a:xfrm>
        </p:spPr>
        <p:txBody>
          <a:bodyPr/>
          <a:lstStyle/>
          <a:p>
            <a:r>
              <a:rPr lang="zh-CN" altLang="en-US" sz="5400" smtClean="0"/>
              <a:t>产生软件缺陷的原因</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00063" y="1500188"/>
          <a:ext cx="8143875" cy="4500564"/>
        </p:xfrm>
        <a:graphic>
          <a:graphicData uri="http://schemas.openxmlformats.org/drawingml/2006/table">
            <a:tbl>
              <a:tblPr/>
              <a:tblGrid>
                <a:gridCol w="500034"/>
                <a:gridCol w="4784851"/>
                <a:gridCol w="2858990"/>
              </a:tblGrid>
              <a:tr h="750094">
                <a:tc>
                  <a:txBody>
                    <a:bodyPr/>
                    <a:lstStyle/>
                    <a:p>
                      <a:pPr algn="just">
                        <a:lnSpc>
                          <a:spcPct val="150000"/>
                        </a:lnSpc>
                        <a:spcAft>
                          <a:spcPts val="0"/>
                        </a:spcAft>
                      </a:pP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just">
                        <a:lnSpc>
                          <a:spcPct val="150000"/>
                        </a:lnSpc>
                        <a:spcAft>
                          <a:spcPts val="0"/>
                        </a:spcAft>
                      </a:pPr>
                      <a:r>
                        <a:rPr lang="zh-CN" sz="2400" b="1" kern="100" dirty="0">
                          <a:latin typeface="Times New Roman"/>
                          <a:ea typeface="宋体"/>
                        </a:rPr>
                        <a:t>纠错阶段</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just">
                        <a:lnSpc>
                          <a:spcPct val="150000"/>
                        </a:lnSpc>
                        <a:spcAft>
                          <a:spcPts val="0"/>
                        </a:spcAft>
                      </a:pPr>
                      <a:r>
                        <a:rPr lang="zh-CN" sz="2400" b="1" kern="100">
                          <a:latin typeface="Times New Roman"/>
                          <a:ea typeface="宋体"/>
                        </a:rPr>
                        <a:t>单位费用</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750094">
                <a:tc>
                  <a:txBody>
                    <a:bodyPr/>
                    <a:lstStyle/>
                    <a:p>
                      <a:pPr algn="just">
                        <a:lnSpc>
                          <a:spcPct val="150000"/>
                        </a:lnSpc>
                        <a:spcAft>
                          <a:spcPts val="0"/>
                        </a:spcAft>
                      </a:pPr>
                      <a:r>
                        <a:rPr lang="en-US" sz="2400" kern="100">
                          <a:latin typeface="Times New Roman"/>
                          <a:ea typeface="宋体"/>
                        </a:rPr>
                        <a:t>1</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400" kern="100" dirty="0">
                          <a:latin typeface="Times New Roman"/>
                          <a:ea typeface="宋体"/>
                        </a:rPr>
                        <a:t>功能需求搜集分析</a:t>
                      </a:r>
                      <a:r>
                        <a:rPr lang="en-US" sz="2400" kern="100" dirty="0">
                          <a:latin typeface="Times New Roman"/>
                          <a:ea typeface="宋体"/>
                        </a:rPr>
                        <a:t>/</a:t>
                      </a:r>
                      <a:r>
                        <a:rPr lang="zh-CN" sz="2400" kern="100" dirty="0">
                          <a:latin typeface="Times New Roman"/>
                          <a:ea typeface="宋体"/>
                        </a:rPr>
                        <a:t>软件设计阶段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400" kern="100">
                          <a:latin typeface="Times New Roman"/>
                          <a:ea typeface="宋体"/>
                        </a:rPr>
                        <a:t>1</a:t>
                      </a:r>
                      <a:r>
                        <a:rPr lang="zh-CN" sz="2400" kern="100">
                          <a:latin typeface="Times New Roman"/>
                          <a:ea typeface="宋体"/>
                        </a:rPr>
                        <a:t>单位费用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4">
                <a:tc>
                  <a:txBody>
                    <a:bodyPr/>
                    <a:lstStyle/>
                    <a:p>
                      <a:pPr algn="just">
                        <a:lnSpc>
                          <a:spcPct val="150000"/>
                        </a:lnSpc>
                        <a:spcAft>
                          <a:spcPts val="0"/>
                        </a:spcAft>
                      </a:pPr>
                      <a:r>
                        <a:rPr lang="en-US" sz="2400" kern="100">
                          <a:latin typeface="Times New Roman"/>
                          <a:ea typeface="宋体"/>
                        </a:rPr>
                        <a:t>2</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400" kern="100">
                          <a:latin typeface="Times New Roman"/>
                          <a:ea typeface="宋体"/>
                        </a:rPr>
                        <a:t>编程或分块测试阶段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400" kern="100">
                          <a:latin typeface="Times New Roman"/>
                          <a:ea typeface="宋体"/>
                        </a:rPr>
                        <a:t>5</a:t>
                      </a:r>
                      <a:r>
                        <a:rPr lang="zh-CN" sz="2400" kern="100">
                          <a:latin typeface="Times New Roman"/>
                          <a:ea typeface="宋体"/>
                        </a:rPr>
                        <a:t>单位费用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4">
                <a:tc>
                  <a:txBody>
                    <a:bodyPr/>
                    <a:lstStyle/>
                    <a:p>
                      <a:pPr algn="just">
                        <a:lnSpc>
                          <a:spcPct val="150000"/>
                        </a:lnSpc>
                        <a:spcAft>
                          <a:spcPts val="0"/>
                        </a:spcAft>
                      </a:pPr>
                      <a:r>
                        <a:rPr lang="en-US" sz="2400" kern="100">
                          <a:latin typeface="Times New Roman"/>
                          <a:ea typeface="宋体"/>
                        </a:rPr>
                        <a:t>3</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400" kern="100">
                          <a:latin typeface="Times New Roman"/>
                          <a:ea typeface="宋体"/>
                        </a:rPr>
                        <a:t>整体或系统测试阶段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400" kern="100">
                          <a:latin typeface="Times New Roman"/>
                          <a:ea typeface="宋体"/>
                        </a:rPr>
                        <a:t>10</a:t>
                      </a:r>
                      <a:r>
                        <a:rPr lang="zh-CN" sz="2400" kern="100">
                          <a:latin typeface="Times New Roman"/>
                          <a:ea typeface="宋体"/>
                        </a:rPr>
                        <a:t>单位费用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4">
                <a:tc>
                  <a:txBody>
                    <a:bodyPr/>
                    <a:lstStyle/>
                    <a:p>
                      <a:pPr algn="just">
                        <a:lnSpc>
                          <a:spcPct val="150000"/>
                        </a:lnSpc>
                        <a:spcAft>
                          <a:spcPts val="0"/>
                        </a:spcAft>
                      </a:pPr>
                      <a:r>
                        <a:rPr lang="en-US" sz="2400" kern="100">
                          <a:latin typeface="Times New Roman"/>
                          <a:ea typeface="宋体"/>
                        </a:rPr>
                        <a:t>4</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400" kern="100">
                          <a:latin typeface="Times New Roman"/>
                          <a:ea typeface="宋体"/>
                        </a:rPr>
                        <a:t>早期用户试用或</a:t>
                      </a:r>
                      <a:r>
                        <a:rPr lang="en-US" sz="2400" kern="100">
                          <a:latin typeface="Times New Roman"/>
                          <a:ea typeface="宋体"/>
                        </a:rPr>
                        <a:t>Beta</a:t>
                      </a:r>
                      <a:r>
                        <a:rPr lang="zh-CN" sz="2400" kern="100">
                          <a:latin typeface="Times New Roman"/>
                          <a:ea typeface="宋体"/>
                        </a:rPr>
                        <a:t>测试阶段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400" kern="100">
                          <a:latin typeface="Times New Roman"/>
                          <a:ea typeface="宋体"/>
                        </a:rPr>
                        <a:t>15</a:t>
                      </a:r>
                      <a:r>
                        <a:rPr lang="zh-CN" sz="2400" kern="100">
                          <a:latin typeface="Times New Roman"/>
                          <a:ea typeface="宋体"/>
                        </a:rPr>
                        <a:t>单位费用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4">
                <a:tc>
                  <a:txBody>
                    <a:bodyPr/>
                    <a:lstStyle/>
                    <a:p>
                      <a:pPr algn="just">
                        <a:lnSpc>
                          <a:spcPct val="150000"/>
                        </a:lnSpc>
                        <a:spcAft>
                          <a:spcPts val="0"/>
                        </a:spcAft>
                      </a:pPr>
                      <a:r>
                        <a:rPr lang="en-US" sz="2400" kern="100">
                          <a:latin typeface="Times New Roman"/>
                          <a:ea typeface="宋体"/>
                        </a:rPr>
                        <a:t>5</a:t>
                      </a:r>
                      <a:endParaRPr lang="zh-CN" sz="2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400" kern="100">
                          <a:latin typeface="Times New Roman"/>
                          <a:ea typeface="宋体"/>
                        </a:rPr>
                        <a:t>软件推出市场后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400" kern="100" dirty="0">
                          <a:latin typeface="Times New Roman"/>
                          <a:ea typeface="宋体"/>
                        </a:rPr>
                        <a:t>30</a:t>
                      </a:r>
                      <a:r>
                        <a:rPr lang="zh-CN" sz="2400" kern="100" dirty="0">
                          <a:latin typeface="Times New Roman"/>
                          <a:ea typeface="宋体"/>
                        </a:rPr>
                        <a:t>单位费用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488" name="Rectangle 1"/>
          <p:cNvSpPr>
            <a:spLocks noChangeArrowheads="1"/>
          </p:cNvSpPr>
          <p:nvPr/>
        </p:nvSpPr>
        <p:spPr bwMode="auto">
          <a:xfrm>
            <a:off x="357188" y="500063"/>
            <a:ext cx="7929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r>
              <a:rPr lang="zh-CN" altLang="zh-CN" sz="5400">
                <a:latin typeface="Cambria" pitchFamily="18" charset="0"/>
                <a:cs typeface="Times New Roman" pitchFamily="18" charset="0"/>
              </a:rPr>
              <a:t>发现阶段修正花费对照表</a:t>
            </a:r>
            <a:endParaRPr lang="en-US" altLang="zh-CN" sz="5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428625"/>
            <a:ext cx="8229600" cy="928688"/>
          </a:xfrm>
        </p:spPr>
        <p:txBody>
          <a:bodyPr/>
          <a:lstStyle/>
          <a:p>
            <a:r>
              <a:rPr lang="zh-CN" altLang="en-US" sz="5400" smtClean="0"/>
              <a:t>软件测试的原则</a:t>
            </a:r>
          </a:p>
        </p:txBody>
      </p:sp>
      <p:sp>
        <p:nvSpPr>
          <p:cNvPr id="20483" name="文本占位符 2"/>
          <p:cNvSpPr>
            <a:spLocks noGrp="1"/>
          </p:cNvSpPr>
          <p:nvPr>
            <p:ph type="body" idx="1"/>
          </p:nvPr>
        </p:nvSpPr>
        <p:spPr>
          <a:xfrm>
            <a:off x="500063" y="1357313"/>
            <a:ext cx="8215312" cy="4857750"/>
          </a:xfrm>
        </p:spPr>
        <p:txBody>
          <a:bodyPr/>
          <a:lstStyle/>
          <a:p>
            <a:r>
              <a:rPr lang="zh-CN" altLang="en-US" sz="2800" smtClean="0"/>
              <a:t>为了能够更好的进行软件测试，提高测试的整体效率，降低项目的整体成本，我们在执行软件测试过程中可以参照以下几点原则：</a:t>
            </a:r>
          </a:p>
          <a:p>
            <a:pPr>
              <a:buFont typeface="Wingdings 2" pitchFamily="18" charset="2"/>
              <a:buNone/>
            </a:pPr>
            <a:r>
              <a:rPr lang="en-US" altLang="zh-CN" sz="2800" smtClean="0"/>
              <a:t>1</a:t>
            </a:r>
            <a:r>
              <a:rPr lang="zh-CN" altLang="en-US" sz="2800" smtClean="0"/>
              <a:t>、完全测试程序是不可能的，不可能找出软件的所有缺陷，这是因为：</a:t>
            </a:r>
          </a:p>
          <a:p>
            <a:pPr lvl="2"/>
            <a:r>
              <a:rPr lang="zh-CN" altLang="en-US" sz="2400" smtClean="0"/>
              <a:t>输入量太大</a:t>
            </a:r>
          </a:p>
          <a:p>
            <a:pPr lvl="2"/>
            <a:r>
              <a:rPr lang="zh-CN" altLang="en-US" sz="2400" smtClean="0"/>
              <a:t>输出结果太多</a:t>
            </a:r>
          </a:p>
          <a:p>
            <a:pPr lvl="2"/>
            <a:r>
              <a:rPr lang="zh-CN" altLang="en-US" sz="2400" smtClean="0"/>
              <a:t>软件实现途径太多</a:t>
            </a:r>
          </a:p>
          <a:p>
            <a:pPr lvl="2"/>
            <a:r>
              <a:rPr lang="zh-CN" altLang="en-US" sz="2400" smtClean="0"/>
              <a:t>软件说明书没有客观标准，从不同的角度来看，软件缺陷的标准不同。</a:t>
            </a:r>
          </a:p>
          <a:p>
            <a:pPr>
              <a:buFont typeface="Wingdings 2" pitchFamily="18" charset="2"/>
              <a:buNone/>
            </a:pPr>
            <a:endParaRPr lang="zh-CN" altLang="en-US" sz="28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1342</TotalTime>
  <Words>3589</Words>
  <Application>Microsoft Office PowerPoint</Application>
  <PresentationFormat>全屏显示(4:3)</PresentationFormat>
  <Paragraphs>259</Paragraphs>
  <Slides>38</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宋体</vt:lpstr>
      <vt:lpstr>Calibri</vt:lpstr>
      <vt:lpstr>Constantia</vt:lpstr>
      <vt:lpstr>仿宋_GB2312</vt:lpstr>
      <vt:lpstr>Wingdings 2</vt:lpstr>
      <vt:lpstr>Times New Roman</vt:lpstr>
      <vt:lpstr>Cambria</vt:lpstr>
      <vt:lpstr>Wingdings</vt:lpstr>
      <vt:lpstr>Flow</vt:lpstr>
      <vt:lpstr>基于CMMI的软件工程</vt:lpstr>
      <vt:lpstr>第十章 软件测试简介</vt:lpstr>
      <vt:lpstr>定义</vt:lpstr>
      <vt:lpstr>软件测试历史</vt:lpstr>
      <vt:lpstr>软件测试著名失败案例</vt:lpstr>
      <vt:lpstr>软件缺陷</vt:lpstr>
      <vt:lpstr>产生软件缺陷的原因</vt:lpstr>
      <vt:lpstr>PowerPoint 演示文稿</vt:lpstr>
      <vt:lpstr>软件测试的原则</vt:lpstr>
      <vt:lpstr>软件测试的原则（续）</vt:lpstr>
      <vt:lpstr>软件测试的原则（续）</vt:lpstr>
      <vt:lpstr>软件常见的版本</vt:lpstr>
      <vt:lpstr>软件常见的版本（续）</vt:lpstr>
      <vt:lpstr>优秀软件测试员必备</vt:lpstr>
      <vt:lpstr>第十章 软件测试简介</vt:lpstr>
      <vt:lpstr>软件测试分类</vt:lpstr>
      <vt:lpstr>软件测试分类（续）</vt:lpstr>
      <vt:lpstr>按开发过程分类测试用时</vt:lpstr>
      <vt:lpstr>软件测试分类（续）</vt:lpstr>
      <vt:lpstr>软件测试分类（续）</vt:lpstr>
      <vt:lpstr>第十章 软件测试简介</vt:lpstr>
      <vt:lpstr>自动化测试优点</vt:lpstr>
      <vt:lpstr>自动化测试缺点</vt:lpstr>
      <vt:lpstr>自动化测试应用场景</vt:lpstr>
      <vt:lpstr>自动化测试实现步骤</vt:lpstr>
      <vt:lpstr>第十二章 软件测试简介</vt:lpstr>
      <vt:lpstr>不是专业测试工具的工具</vt:lpstr>
      <vt:lpstr>常见测试工具</vt:lpstr>
      <vt:lpstr>常见测试工具（续)</vt:lpstr>
      <vt:lpstr>第十二章 软件测试简介</vt:lpstr>
      <vt:lpstr>微软研发中的BUG管理</vt:lpstr>
      <vt:lpstr>微软研发中的BUG管理（续）</vt:lpstr>
      <vt:lpstr>微软研发中的BUG管理（续）</vt:lpstr>
      <vt:lpstr>通用BUG管理流程</vt:lpstr>
      <vt:lpstr>BUG的分类</vt:lpstr>
      <vt:lpstr>BUG的分类（续）</vt:lpstr>
      <vt:lpstr>BUG的分类（续）</vt:lpstr>
      <vt:lpstr>本章结束，谢谢!</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第12章软件测试简介</dc:title>
  <dc:creator>林菲</dc:creator>
  <cp:lastModifiedBy>张万军</cp:lastModifiedBy>
  <cp:revision>323</cp:revision>
  <dcterms:created xsi:type="dcterms:W3CDTF">2006-09-12T01:06:06Z</dcterms:created>
  <dcterms:modified xsi:type="dcterms:W3CDTF">2014-02-22T07:31:14Z</dcterms:modified>
</cp:coreProperties>
</file>