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sldIdLst>
    <p:sldId id="352" r:id="rId2"/>
    <p:sldId id="268" r:id="rId3"/>
    <p:sldId id="311" r:id="rId4"/>
    <p:sldId id="353" r:id="rId5"/>
    <p:sldId id="345" r:id="rId6"/>
    <p:sldId id="346" r:id="rId7"/>
    <p:sldId id="347" r:id="rId8"/>
    <p:sldId id="354" r:id="rId9"/>
    <p:sldId id="312" r:id="rId10"/>
    <p:sldId id="348" r:id="rId11"/>
    <p:sldId id="349" r:id="rId12"/>
    <p:sldId id="350" r:id="rId13"/>
    <p:sldId id="351" r:id="rId14"/>
    <p:sldId id="355" r:id="rId15"/>
    <p:sldId id="314" r:id="rId16"/>
    <p:sldId id="356" r:id="rId17"/>
    <p:sldId id="357" r:id="rId18"/>
    <p:sldId id="315" r:id="rId19"/>
    <p:sldId id="341" r:id="rId20"/>
    <p:sldId id="317" r:id="rId21"/>
    <p:sldId id="358" r:id="rId22"/>
    <p:sldId id="344" r:id="rId23"/>
    <p:sldId id="318" r:id="rId24"/>
    <p:sldId id="319" r:id="rId25"/>
    <p:sldId id="359" r:id="rId26"/>
    <p:sldId id="293" r:id="rId27"/>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12" autoAdjust="0"/>
  </p:normalViewPr>
  <p:slideViewPr>
    <p:cSldViewPr>
      <p:cViewPr>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ea typeface="宋体" pitchFamily="2" charset="-122"/>
              </a:defRPr>
            </a:lvl1pPr>
          </a:lstStyle>
          <a:p>
            <a:pPr>
              <a:defRPr/>
            </a:pPr>
            <a:endParaRPr lang="zh-CN" altLang="en-US"/>
          </a:p>
        </p:txBody>
      </p:sp>
      <p:sp>
        <p:nvSpPr>
          <p:cNvPr id="3" name="Rectangl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宋体" pitchFamily="2" charset="-122"/>
              </a:defRPr>
            </a:lvl1pPr>
          </a:lstStyle>
          <a:p>
            <a:pPr>
              <a:defRPr/>
            </a:pPr>
            <a:fld id="{B72966A3-2E09-4A0F-9896-65D256A582D5}" type="datetimeFigureOut">
              <a:rPr lang="zh-CN" altLang="en-US"/>
              <a:pPr>
                <a:defRPr/>
              </a:pPr>
              <a:t>2014/2/22</a:t>
            </a:fld>
            <a:endParaRPr lang="zh-CN" altLang="en-US"/>
          </a:p>
        </p:txBody>
      </p:sp>
      <p:sp>
        <p:nvSpPr>
          <p:cNvPr id="37892"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Rectangl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Rectangle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ea typeface="宋体" pitchFamily="2" charset="-122"/>
              </a:defRPr>
            </a:lvl1pPr>
          </a:lstStyle>
          <a:p>
            <a:pPr>
              <a:defRPr/>
            </a:pPr>
            <a:endParaRPr lang="zh-CN" altLang="en-US"/>
          </a:p>
        </p:txBody>
      </p:sp>
      <p:sp>
        <p:nvSpPr>
          <p:cNvPr id="7" name="Rectangl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宋体" pitchFamily="2" charset="-122"/>
              </a:defRPr>
            </a:lvl1pPr>
          </a:lstStyle>
          <a:p>
            <a:pPr>
              <a:defRPr/>
            </a:pPr>
            <a:fld id="{88ABBFF2-074E-4D3B-9455-B1357052D6EC}" type="slidenum">
              <a:rPr lang="zh-CN" altLang="en-US"/>
              <a:pPr>
                <a:defRPr/>
              </a:pPr>
              <a:t>‹#›</a:t>
            </a:fld>
            <a:endParaRPr lang="zh-CN" altLang="en-US"/>
          </a:p>
        </p:txBody>
      </p:sp>
    </p:spTree>
    <p:extLst>
      <p:ext uri="{BB962C8B-B14F-4D97-AF65-F5344CB8AC3E}">
        <p14:creationId xmlns:p14="http://schemas.microsoft.com/office/powerpoint/2010/main" val="844245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4FA36401-31F2-403D-9F03-CD049FFEC04B}" type="slidenum">
              <a:rPr lang="zh-CN" altLang="en-US" sz="1200" smtClean="0">
                <a:latin typeface="Calibri" pitchFamily="34" charset="0"/>
              </a:rPr>
              <a:pPr eaLnBrk="1" hangingPunct="1"/>
              <a:t>1</a:t>
            </a:fld>
            <a:endParaRPr lang="zh-CN" altLang="en-US" sz="1200"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charset="-122"/>
              </a:defRPr>
            </a:lvl1pPr>
            <a:lvl2pPr marL="742950" indent="-285750" defTabSz="931863" eaLnBrk="0" hangingPunct="0">
              <a:defRPr sz="2000">
                <a:solidFill>
                  <a:schemeClr val="tx1"/>
                </a:solidFill>
                <a:latin typeface="Arial" charset="0"/>
                <a:ea typeface="宋体" charset="-122"/>
              </a:defRPr>
            </a:lvl2pPr>
            <a:lvl3pPr marL="1143000" indent="-228600" defTabSz="931863" eaLnBrk="0" hangingPunct="0">
              <a:defRPr sz="2000">
                <a:solidFill>
                  <a:schemeClr val="tx1"/>
                </a:solidFill>
                <a:latin typeface="Arial" charset="0"/>
                <a:ea typeface="宋体" charset="-122"/>
              </a:defRPr>
            </a:lvl3pPr>
            <a:lvl4pPr marL="1600200" indent="-228600" defTabSz="931863" eaLnBrk="0" hangingPunct="0">
              <a:defRPr sz="2000">
                <a:solidFill>
                  <a:schemeClr val="tx1"/>
                </a:solidFill>
                <a:latin typeface="Arial" charset="0"/>
                <a:ea typeface="宋体" charset="-122"/>
              </a:defRPr>
            </a:lvl4pPr>
            <a:lvl5pPr marL="2057400" indent="-228600" defTabSz="931863" eaLnBrk="0" hangingPunct="0">
              <a:defRPr sz="2000">
                <a:solidFill>
                  <a:schemeClr val="tx1"/>
                </a:solidFill>
                <a:latin typeface="Arial" charset="0"/>
                <a:ea typeface="宋体" charset="-122"/>
              </a:defRPr>
            </a:lvl5pPr>
            <a:lvl6pPr marL="2514600" indent="-228600" defTabSz="931863" eaLnBrk="0" fontAlgn="base" hangingPunct="0">
              <a:spcBef>
                <a:spcPct val="0"/>
              </a:spcBef>
              <a:spcAft>
                <a:spcPct val="0"/>
              </a:spcAft>
              <a:defRPr sz="2000">
                <a:solidFill>
                  <a:schemeClr val="tx1"/>
                </a:solidFill>
                <a:latin typeface="Arial" charset="0"/>
                <a:ea typeface="宋体" charset="-122"/>
              </a:defRPr>
            </a:lvl6pPr>
            <a:lvl7pPr marL="2971800" indent="-228600" defTabSz="931863" eaLnBrk="0" fontAlgn="base" hangingPunct="0">
              <a:spcBef>
                <a:spcPct val="0"/>
              </a:spcBef>
              <a:spcAft>
                <a:spcPct val="0"/>
              </a:spcAft>
              <a:defRPr sz="2000">
                <a:solidFill>
                  <a:schemeClr val="tx1"/>
                </a:solidFill>
                <a:latin typeface="Arial" charset="0"/>
                <a:ea typeface="宋体" charset="-122"/>
              </a:defRPr>
            </a:lvl7pPr>
            <a:lvl8pPr marL="3429000" indent="-228600" defTabSz="931863" eaLnBrk="0" fontAlgn="base" hangingPunct="0">
              <a:spcBef>
                <a:spcPct val="0"/>
              </a:spcBef>
              <a:spcAft>
                <a:spcPct val="0"/>
              </a:spcAft>
              <a:defRPr sz="2000">
                <a:solidFill>
                  <a:schemeClr val="tx1"/>
                </a:solidFill>
                <a:latin typeface="Arial" charset="0"/>
                <a:ea typeface="宋体" charset="-122"/>
              </a:defRPr>
            </a:lvl8pPr>
            <a:lvl9pPr marL="3886200" indent="-228600" defTabSz="931863" eaLnBrk="0" fontAlgn="base" hangingPunct="0">
              <a:spcBef>
                <a:spcPct val="0"/>
              </a:spcBef>
              <a:spcAft>
                <a:spcPct val="0"/>
              </a:spcAft>
              <a:defRPr sz="2000">
                <a:solidFill>
                  <a:schemeClr val="tx1"/>
                </a:solidFill>
                <a:latin typeface="Arial" charset="0"/>
                <a:ea typeface="宋体" charset="-122"/>
              </a:defRPr>
            </a:lvl9pPr>
          </a:lstStyle>
          <a:p>
            <a:fld id="{A455F40C-DC3F-4904-BB25-25F05B9D6E74}" type="slidenum">
              <a:rPr lang="zh-CN" altLang="en-US" sz="1200" smtClean="0">
                <a:latin typeface="Times New Roman" pitchFamily="18" charset="0"/>
              </a:rPr>
              <a:pPr/>
              <a:t>2</a:t>
            </a:fld>
            <a:endParaRPr lang="en-GB" altLang="zh-CN" sz="1200" smtClean="0">
              <a:latin typeface="Times New Roman" pitchFamily="18" charset="0"/>
            </a:endParaRPr>
          </a:p>
        </p:txBody>
      </p:sp>
      <p:sp>
        <p:nvSpPr>
          <p:cNvPr id="39939" name="Rectangle 26625"/>
          <p:cNvSpPr>
            <a:spLocks noGrp="1" noRot="1" noChangeAspect="1" noChangeArrowheads="1" noTextEdit="1"/>
          </p:cNvSpPr>
          <p:nvPr>
            <p:ph type="sldImg"/>
          </p:nvPr>
        </p:nvSpPr>
        <p:spPr>
          <a:ln w="9525" cap="flat">
            <a:headEnd type="none" w="med" len="med"/>
            <a:tailEnd type="none" w="med" len="med"/>
          </a:ln>
        </p:spPr>
      </p:sp>
      <p:sp>
        <p:nvSpPr>
          <p:cNvPr id="3994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5231C7F7-0D81-49B1-A417-3BD8718084C5}" type="slidenum">
              <a:rPr lang="zh-CN" altLang="en-US" sz="1200" smtClean="0">
                <a:latin typeface="Calibri" pitchFamily="34" charset="0"/>
              </a:rPr>
              <a:pPr eaLnBrk="1" hangingPunct="1"/>
              <a:t>3</a:t>
            </a:fld>
            <a:endParaRPr lang="zh-CN" altLang="en-US" sz="1200"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charset="-122"/>
              </a:defRPr>
            </a:lvl1pPr>
            <a:lvl2pPr marL="742950" indent="-285750" defTabSz="931863" eaLnBrk="0" hangingPunct="0">
              <a:defRPr sz="2000">
                <a:solidFill>
                  <a:schemeClr val="tx1"/>
                </a:solidFill>
                <a:latin typeface="Arial" charset="0"/>
                <a:ea typeface="宋体" charset="-122"/>
              </a:defRPr>
            </a:lvl2pPr>
            <a:lvl3pPr marL="1143000" indent="-228600" defTabSz="931863" eaLnBrk="0" hangingPunct="0">
              <a:defRPr sz="2000">
                <a:solidFill>
                  <a:schemeClr val="tx1"/>
                </a:solidFill>
                <a:latin typeface="Arial" charset="0"/>
                <a:ea typeface="宋体" charset="-122"/>
              </a:defRPr>
            </a:lvl3pPr>
            <a:lvl4pPr marL="1600200" indent="-228600" defTabSz="931863" eaLnBrk="0" hangingPunct="0">
              <a:defRPr sz="2000">
                <a:solidFill>
                  <a:schemeClr val="tx1"/>
                </a:solidFill>
                <a:latin typeface="Arial" charset="0"/>
                <a:ea typeface="宋体" charset="-122"/>
              </a:defRPr>
            </a:lvl4pPr>
            <a:lvl5pPr marL="2057400" indent="-228600" defTabSz="931863" eaLnBrk="0" hangingPunct="0">
              <a:defRPr sz="2000">
                <a:solidFill>
                  <a:schemeClr val="tx1"/>
                </a:solidFill>
                <a:latin typeface="Arial" charset="0"/>
                <a:ea typeface="宋体" charset="-122"/>
              </a:defRPr>
            </a:lvl5pPr>
            <a:lvl6pPr marL="2514600" indent="-228600" defTabSz="931863" eaLnBrk="0" fontAlgn="base" hangingPunct="0">
              <a:spcBef>
                <a:spcPct val="0"/>
              </a:spcBef>
              <a:spcAft>
                <a:spcPct val="0"/>
              </a:spcAft>
              <a:defRPr sz="2000">
                <a:solidFill>
                  <a:schemeClr val="tx1"/>
                </a:solidFill>
                <a:latin typeface="Arial" charset="0"/>
                <a:ea typeface="宋体" charset="-122"/>
              </a:defRPr>
            </a:lvl6pPr>
            <a:lvl7pPr marL="2971800" indent="-228600" defTabSz="931863" eaLnBrk="0" fontAlgn="base" hangingPunct="0">
              <a:spcBef>
                <a:spcPct val="0"/>
              </a:spcBef>
              <a:spcAft>
                <a:spcPct val="0"/>
              </a:spcAft>
              <a:defRPr sz="2000">
                <a:solidFill>
                  <a:schemeClr val="tx1"/>
                </a:solidFill>
                <a:latin typeface="Arial" charset="0"/>
                <a:ea typeface="宋体" charset="-122"/>
              </a:defRPr>
            </a:lvl7pPr>
            <a:lvl8pPr marL="3429000" indent="-228600" defTabSz="931863" eaLnBrk="0" fontAlgn="base" hangingPunct="0">
              <a:spcBef>
                <a:spcPct val="0"/>
              </a:spcBef>
              <a:spcAft>
                <a:spcPct val="0"/>
              </a:spcAft>
              <a:defRPr sz="2000">
                <a:solidFill>
                  <a:schemeClr val="tx1"/>
                </a:solidFill>
                <a:latin typeface="Arial" charset="0"/>
                <a:ea typeface="宋体" charset="-122"/>
              </a:defRPr>
            </a:lvl8pPr>
            <a:lvl9pPr marL="3886200" indent="-228600" defTabSz="931863" eaLnBrk="0" fontAlgn="base" hangingPunct="0">
              <a:spcBef>
                <a:spcPct val="0"/>
              </a:spcBef>
              <a:spcAft>
                <a:spcPct val="0"/>
              </a:spcAft>
              <a:defRPr sz="2000">
                <a:solidFill>
                  <a:schemeClr val="tx1"/>
                </a:solidFill>
                <a:latin typeface="Arial" charset="0"/>
                <a:ea typeface="宋体" charset="-122"/>
              </a:defRPr>
            </a:lvl9pPr>
          </a:lstStyle>
          <a:p>
            <a:fld id="{FE05F910-65D1-45EB-A72A-67B7C0680FED}" type="slidenum">
              <a:rPr lang="zh-CN" altLang="en-US" sz="1200" smtClean="0">
                <a:latin typeface="Times New Roman" pitchFamily="18" charset="0"/>
              </a:rPr>
              <a:pPr/>
              <a:t>4</a:t>
            </a:fld>
            <a:endParaRPr lang="en-GB" altLang="zh-CN" sz="1200" smtClean="0">
              <a:latin typeface="Times New Roman" pitchFamily="18" charset="0"/>
            </a:endParaRPr>
          </a:p>
        </p:txBody>
      </p:sp>
      <p:sp>
        <p:nvSpPr>
          <p:cNvPr id="41987" name="Rectangle 26625"/>
          <p:cNvSpPr>
            <a:spLocks noGrp="1" noRot="1" noChangeAspect="1" noChangeArrowheads="1" noTextEdit="1"/>
          </p:cNvSpPr>
          <p:nvPr>
            <p:ph type="sldImg"/>
          </p:nvPr>
        </p:nvSpPr>
        <p:spPr>
          <a:ln w="9525" cap="flat">
            <a:headEnd type="none" w="med" len="med"/>
            <a:tailEnd type="none" w="med" len="med"/>
          </a:ln>
        </p:spPr>
      </p:sp>
      <p:sp>
        <p:nvSpPr>
          <p:cNvPr id="41988"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charset="-122"/>
              </a:defRPr>
            </a:lvl1pPr>
            <a:lvl2pPr marL="742950" indent="-285750" defTabSz="931863" eaLnBrk="0" hangingPunct="0">
              <a:defRPr sz="2000">
                <a:solidFill>
                  <a:schemeClr val="tx1"/>
                </a:solidFill>
                <a:latin typeface="Arial" charset="0"/>
                <a:ea typeface="宋体" charset="-122"/>
              </a:defRPr>
            </a:lvl2pPr>
            <a:lvl3pPr marL="1143000" indent="-228600" defTabSz="931863" eaLnBrk="0" hangingPunct="0">
              <a:defRPr sz="2000">
                <a:solidFill>
                  <a:schemeClr val="tx1"/>
                </a:solidFill>
                <a:latin typeface="Arial" charset="0"/>
                <a:ea typeface="宋体" charset="-122"/>
              </a:defRPr>
            </a:lvl3pPr>
            <a:lvl4pPr marL="1600200" indent="-228600" defTabSz="931863" eaLnBrk="0" hangingPunct="0">
              <a:defRPr sz="2000">
                <a:solidFill>
                  <a:schemeClr val="tx1"/>
                </a:solidFill>
                <a:latin typeface="Arial" charset="0"/>
                <a:ea typeface="宋体" charset="-122"/>
              </a:defRPr>
            </a:lvl4pPr>
            <a:lvl5pPr marL="2057400" indent="-228600" defTabSz="931863" eaLnBrk="0" hangingPunct="0">
              <a:defRPr sz="2000">
                <a:solidFill>
                  <a:schemeClr val="tx1"/>
                </a:solidFill>
                <a:latin typeface="Arial" charset="0"/>
                <a:ea typeface="宋体" charset="-122"/>
              </a:defRPr>
            </a:lvl5pPr>
            <a:lvl6pPr marL="2514600" indent="-228600" defTabSz="931863" eaLnBrk="0" fontAlgn="base" hangingPunct="0">
              <a:spcBef>
                <a:spcPct val="0"/>
              </a:spcBef>
              <a:spcAft>
                <a:spcPct val="0"/>
              </a:spcAft>
              <a:defRPr sz="2000">
                <a:solidFill>
                  <a:schemeClr val="tx1"/>
                </a:solidFill>
                <a:latin typeface="Arial" charset="0"/>
                <a:ea typeface="宋体" charset="-122"/>
              </a:defRPr>
            </a:lvl6pPr>
            <a:lvl7pPr marL="2971800" indent="-228600" defTabSz="931863" eaLnBrk="0" fontAlgn="base" hangingPunct="0">
              <a:spcBef>
                <a:spcPct val="0"/>
              </a:spcBef>
              <a:spcAft>
                <a:spcPct val="0"/>
              </a:spcAft>
              <a:defRPr sz="2000">
                <a:solidFill>
                  <a:schemeClr val="tx1"/>
                </a:solidFill>
                <a:latin typeface="Arial" charset="0"/>
                <a:ea typeface="宋体" charset="-122"/>
              </a:defRPr>
            </a:lvl7pPr>
            <a:lvl8pPr marL="3429000" indent="-228600" defTabSz="931863" eaLnBrk="0" fontAlgn="base" hangingPunct="0">
              <a:spcBef>
                <a:spcPct val="0"/>
              </a:spcBef>
              <a:spcAft>
                <a:spcPct val="0"/>
              </a:spcAft>
              <a:defRPr sz="2000">
                <a:solidFill>
                  <a:schemeClr val="tx1"/>
                </a:solidFill>
                <a:latin typeface="Arial" charset="0"/>
                <a:ea typeface="宋体" charset="-122"/>
              </a:defRPr>
            </a:lvl8pPr>
            <a:lvl9pPr marL="3886200" indent="-228600" defTabSz="931863" eaLnBrk="0" fontAlgn="base" hangingPunct="0">
              <a:spcBef>
                <a:spcPct val="0"/>
              </a:spcBef>
              <a:spcAft>
                <a:spcPct val="0"/>
              </a:spcAft>
              <a:defRPr sz="2000">
                <a:solidFill>
                  <a:schemeClr val="tx1"/>
                </a:solidFill>
                <a:latin typeface="Arial" charset="0"/>
                <a:ea typeface="宋体" charset="-122"/>
              </a:defRPr>
            </a:lvl9pPr>
          </a:lstStyle>
          <a:p>
            <a:fld id="{7B1FB4E0-5733-415E-AF74-FA88A5F1BE33}" type="slidenum">
              <a:rPr lang="zh-CN" altLang="en-US" sz="1200" smtClean="0">
                <a:latin typeface="Times New Roman" pitchFamily="18" charset="0"/>
              </a:rPr>
              <a:pPr/>
              <a:t>8</a:t>
            </a:fld>
            <a:endParaRPr lang="en-GB" altLang="zh-CN" sz="1200" smtClean="0">
              <a:latin typeface="Times New Roman" pitchFamily="18" charset="0"/>
            </a:endParaRPr>
          </a:p>
        </p:txBody>
      </p:sp>
      <p:sp>
        <p:nvSpPr>
          <p:cNvPr id="43011" name="Rectangle 26625"/>
          <p:cNvSpPr>
            <a:spLocks noGrp="1" noRot="1" noChangeAspect="1" noChangeArrowheads="1" noTextEdit="1"/>
          </p:cNvSpPr>
          <p:nvPr>
            <p:ph type="sldImg"/>
          </p:nvPr>
        </p:nvSpPr>
        <p:spPr>
          <a:ln w="9525" cap="flat">
            <a:headEnd type="none" w="med" len="med"/>
            <a:tailEnd type="none" w="med" len="med"/>
          </a:ln>
        </p:spPr>
      </p:sp>
      <p:sp>
        <p:nvSpPr>
          <p:cNvPr id="43012"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charset="-122"/>
              </a:defRPr>
            </a:lvl1pPr>
            <a:lvl2pPr marL="742950" indent="-285750" defTabSz="931863" eaLnBrk="0" hangingPunct="0">
              <a:defRPr sz="2000">
                <a:solidFill>
                  <a:schemeClr val="tx1"/>
                </a:solidFill>
                <a:latin typeface="Arial" charset="0"/>
                <a:ea typeface="宋体" charset="-122"/>
              </a:defRPr>
            </a:lvl2pPr>
            <a:lvl3pPr marL="1143000" indent="-228600" defTabSz="931863" eaLnBrk="0" hangingPunct="0">
              <a:defRPr sz="2000">
                <a:solidFill>
                  <a:schemeClr val="tx1"/>
                </a:solidFill>
                <a:latin typeface="Arial" charset="0"/>
                <a:ea typeface="宋体" charset="-122"/>
              </a:defRPr>
            </a:lvl3pPr>
            <a:lvl4pPr marL="1600200" indent="-228600" defTabSz="931863" eaLnBrk="0" hangingPunct="0">
              <a:defRPr sz="2000">
                <a:solidFill>
                  <a:schemeClr val="tx1"/>
                </a:solidFill>
                <a:latin typeface="Arial" charset="0"/>
                <a:ea typeface="宋体" charset="-122"/>
              </a:defRPr>
            </a:lvl4pPr>
            <a:lvl5pPr marL="2057400" indent="-228600" defTabSz="931863" eaLnBrk="0" hangingPunct="0">
              <a:defRPr sz="2000">
                <a:solidFill>
                  <a:schemeClr val="tx1"/>
                </a:solidFill>
                <a:latin typeface="Arial" charset="0"/>
                <a:ea typeface="宋体" charset="-122"/>
              </a:defRPr>
            </a:lvl5pPr>
            <a:lvl6pPr marL="2514600" indent="-228600" defTabSz="931863" eaLnBrk="0" fontAlgn="base" hangingPunct="0">
              <a:spcBef>
                <a:spcPct val="0"/>
              </a:spcBef>
              <a:spcAft>
                <a:spcPct val="0"/>
              </a:spcAft>
              <a:defRPr sz="2000">
                <a:solidFill>
                  <a:schemeClr val="tx1"/>
                </a:solidFill>
                <a:latin typeface="Arial" charset="0"/>
                <a:ea typeface="宋体" charset="-122"/>
              </a:defRPr>
            </a:lvl6pPr>
            <a:lvl7pPr marL="2971800" indent="-228600" defTabSz="931863" eaLnBrk="0" fontAlgn="base" hangingPunct="0">
              <a:spcBef>
                <a:spcPct val="0"/>
              </a:spcBef>
              <a:spcAft>
                <a:spcPct val="0"/>
              </a:spcAft>
              <a:defRPr sz="2000">
                <a:solidFill>
                  <a:schemeClr val="tx1"/>
                </a:solidFill>
                <a:latin typeface="Arial" charset="0"/>
                <a:ea typeface="宋体" charset="-122"/>
              </a:defRPr>
            </a:lvl7pPr>
            <a:lvl8pPr marL="3429000" indent="-228600" defTabSz="931863" eaLnBrk="0" fontAlgn="base" hangingPunct="0">
              <a:spcBef>
                <a:spcPct val="0"/>
              </a:spcBef>
              <a:spcAft>
                <a:spcPct val="0"/>
              </a:spcAft>
              <a:defRPr sz="2000">
                <a:solidFill>
                  <a:schemeClr val="tx1"/>
                </a:solidFill>
                <a:latin typeface="Arial" charset="0"/>
                <a:ea typeface="宋体" charset="-122"/>
              </a:defRPr>
            </a:lvl8pPr>
            <a:lvl9pPr marL="3886200" indent="-228600" defTabSz="931863" eaLnBrk="0" fontAlgn="base" hangingPunct="0">
              <a:spcBef>
                <a:spcPct val="0"/>
              </a:spcBef>
              <a:spcAft>
                <a:spcPct val="0"/>
              </a:spcAft>
              <a:defRPr sz="2000">
                <a:solidFill>
                  <a:schemeClr val="tx1"/>
                </a:solidFill>
                <a:latin typeface="Arial" charset="0"/>
                <a:ea typeface="宋体" charset="-122"/>
              </a:defRPr>
            </a:lvl9pPr>
          </a:lstStyle>
          <a:p>
            <a:fld id="{AC3451E8-5382-4D7A-973C-7C97BD73093B}" type="slidenum">
              <a:rPr lang="zh-CN" altLang="en-US" sz="1200" smtClean="0">
                <a:latin typeface="Times New Roman" pitchFamily="18" charset="0"/>
              </a:rPr>
              <a:pPr/>
              <a:t>14</a:t>
            </a:fld>
            <a:endParaRPr lang="en-GB" altLang="zh-CN" sz="1200" smtClean="0">
              <a:latin typeface="Times New Roman" pitchFamily="18" charset="0"/>
            </a:endParaRPr>
          </a:p>
        </p:txBody>
      </p:sp>
      <p:sp>
        <p:nvSpPr>
          <p:cNvPr id="44035" name="Rectangle 26625"/>
          <p:cNvSpPr>
            <a:spLocks noGrp="1" noRot="1" noChangeAspect="1" noChangeArrowheads="1" noTextEdit="1"/>
          </p:cNvSpPr>
          <p:nvPr>
            <p:ph type="sldImg"/>
          </p:nvPr>
        </p:nvSpPr>
        <p:spPr>
          <a:ln w="9525" cap="flat">
            <a:headEnd type="none" w="med" len="med"/>
            <a:tailEnd type="none" w="med" len="med"/>
          </a:ln>
        </p:spPr>
      </p:sp>
      <p:sp>
        <p:nvSpPr>
          <p:cNvPr id="44036"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charset="-122"/>
              </a:defRPr>
            </a:lvl1pPr>
            <a:lvl2pPr marL="742950" indent="-285750" defTabSz="931863" eaLnBrk="0" hangingPunct="0">
              <a:defRPr sz="2000">
                <a:solidFill>
                  <a:schemeClr val="tx1"/>
                </a:solidFill>
                <a:latin typeface="Arial" charset="0"/>
                <a:ea typeface="宋体" charset="-122"/>
              </a:defRPr>
            </a:lvl2pPr>
            <a:lvl3pPr marL="1143000" indent="-228600" defTabSz="931863" eaLnBrk="0" hangingPunct="0">
              <a:defRPr sz="2000">
                <a:solidFill>
                  <a:schemeClr val="tx1"/>
                </a:solidFill>
                <a:latin typeface="Arial" charset="0"/>
                <a:ea typeface="宋体" charset="-122"/>
              </a:defRPr>
            </a:lvl3pPr>
            <a:lvl4pPr marL="1600200" indent="-228600" defTabSz="931863" eaLnBrk="0" hangingPunct="0">
              <a:defRPr sz="2000">
                <a:solidFill>
                  <a:schemeClr val="tx1"/>
                </a:solidFill>
                <a:latin typeface="Arial" charset="0"/>
                <a:ea typeface="宋体" charset="-122"/>
              </a:defRPr>
            </a:lvl4pPr>
            <a:lvl5pPr marL="2057400" indent="-228600" defTabSz="931863" eaLnBrk="0" hangingPunct="0">
              <a:defRPr sz="2000">
                <a:solidFill>
                  <a:schemeClr val="tx1"/>
                </a:solidFill>
                <a:latin typeface="Arial" charset="0"/>
                <a:ea typeface="宋体" charset="-122"/>
              </a:defRPr>
            </a:lvl5pPr>
            <a:lvl6pPr marL="2514600" indent="-228600" defTabSz="931863" eaLnBrk="0" fontAlgn="base" hangingPunct="0">
              <a:spcBef>
                <a:spcPct val="0"/>
              </a:spcBef>
              <a:spcAft>
                <a:spcPct val="0"/>
              </a:spcAft>
              <a:defRPr sz="2000">
                <a:solidFill>
                  <a:schemeClr val="tx1"/>
                </a:solidFill>
                <a:latin typeface="Arial" charset="0"/>
                <a:ea typeface="宋体" charset="-122"/>
              </a:defRPr>
            </a:lvl6pPr>
            <a:lvl7pPr marL="2971800" indent="-228600" defTabSz="931863" eaLnBrk="0" fontAlgn="base" hangingPunct="0">
              <a:spcBef>
                <a:spcPct val="0"/>
              </a:spcBef>
              <a:spcAft>
                <a:spcPct val="0"/>
              </a:spcAft>
              <a:defRPr sz="2000">
                <a:solidFill>
                  <a:schemeClr val="tx1"/>
                </a:solidFill>
                <a:latin typeface="Arial" charset="0"/>
                <a:ea typeface="宋体" charset="-122"/>
              </a:defRPr>
            </a:lvl7pPr>
            <a:lvl8pPr marL="3429000" indent="-228600" defTabSz="931863" eaLnBrk="0" fontAlgn="base" hangingPunct="0">
              <a:spcBef>
                <a:spcPct val="0"/>
              </a:spcBef>
              <a:spcAft>
                <a:spcPct val="0"/>
              </a:spcAft>
              <a:defRPr sz="2000">
                <a:solidFill>
                  <a:schemeClr val="tx1"/>
                </a:solidFill>
                <a:latin typeface="Arial" charset="0"/>
                <a:ea typeface="宋体" charset="-122"/>
              </a:defRPr>
            </a:lvl8pPr>
            <a:lvl9pPr marL="3886200" indent="-228600" defTabSz="931863" eaLnBrk="0" fontAlgn="base" hangingPunct="0">
              <a:spcBef>
                <a:spcPct val="0"/>
              </a:spcBef>
              <a:spcAft>
                <a:spcPct val="0"/>
              </a:spcAft>
              <a:defRPr sz="2000">
                <a:solidFill>
                  <a:schemeClr val="tx1"/>
                </a:solidFill>
                <a:latin typeface="Arial" charset="0"/>
                <a:ea typeface="宋体" charset="-122"/>
              </a:defRPr>
            </a:lvl9pPr>
          </a:lstStyle>
          <a:p>
            <a:fld id="{7EB371F4-8585-4267-9C94-61EFDD36E109}" type="slidenum">
              <a:rPr lang="zh-CN" altLang="en-US" sz="1200" smtClean="0">
                <a:latin typeface="Times New Roman" pitchFamily="18" charset="0"/>
              </a:rPr>
              <a:pPr/>
              <a:t>17</a:t>
            </a:fld>
            <a:endParaRPr lang="en-GB" altLang="zh-CN" sz="1200" smtClean="0">
              <a:latin typeface="Times New Roman" pitchFamily="18" charset="0"/>
            </a:endParaRPr>
          </a:p>
        </p:txBody>
      </p:sp>
      <p:sp>
        <p:nvSpPr>
          <p:cNvPr id="45059" name="Rectangle 26625"/>
          <p:cNvSpPr>
            <a:spLocks noGrp="1" noRot="1" noChangeAspect="1" noChangeArrowheads="1" noTextEdit="1"/>
          </p:cNvSpPr>
          <p:nvPr>
            <p:ph type="sldImg"/>
          </p:nvPr>
        </p:nvSpPr>
        <p:spPr>
          <a:ln w="9525" cap="flat">
            <a:headEnd type="none" w="med" len="med"/>
            <a:tailEnd type="none" w="med" len="med"/>
          </a:ln>
        </p:spPr>
      </p:sp>
      <p:sp>
        <p:nvSpPr>
          <p:cNvPr id="4506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000">
                <a:solidFill>
                  <a:schemeClr val="tx1"/>
                </a:solidFill>
                <a:latin typeface="Arial" charset="0"/>
                <a:ea typeface="宋体" charset="-122"/>
              </a:defRPr>
            </a:lvl1pPr>
            <a:lvl2pPr marL="742950" indent="-285750" defTabSz="931863" eaLnBrk="0" hangingPunct="0">
              <a:defRPr sz="2000">
                <a:solidFill>
                  <a:schemeClr val="tx1"/>
                </a:solidFill>
                <a:latin typeface="Arial" charset="0"/>
                <a:ea typeface="宋体" charset="-122"/>
              </a:defRPr>
            </a:lvl2pPr>
            <a:lvl3pPr marL="1143000" indent="-228600" defTabSz="931863" eaLnBrk="0" hangingPunct="0">
              <a:defRPr sz="2000">
                <a:solidFill>
                  <a:schemeClr val="tx1"/>
                </a:solidFill>
                <a:latin typeface="Arial" charset="0"/>
                <a:ea typeface="宋体" charset="-122"/>
              </a:defRPr>
            </a:lvl3pPr>
            <a:lvl4pPr marL="1600200" indent="-228600" defTabSz="931863" eaLnBrk="0" hangingPunct="0">
              <a:defRPr sz="2000">
                <a:solidFill>
                  <a:schemeClr val="tx1"/>
                </a:solidFill>
                <a:latin typeface="Arial" charset="0"/>
                <a:ea typeface="宋体" charset="-122"/>
              </a:defRPr>
            </a:lvl4pPr>
            <a:lvl5pPr marL="2057400" indent="-228600" defTabSz="931863" eaLnBrk="0" hangingPunct="0">
              <a:defRPr sz="2000">
                <a:solidFill>
                  <a:schemeClr val="tx1"/>
                </a:solidFill>
                <a:latin typeface="Arial" charset="0"/>
                <a:ea typeface="宋体" charset="-122"/>
              </a:defRPr>
            </a:lvl5pPr>
            <a:lvl6pPr marL="2514600" indent="-228600" defTabSz="931863" eaLnBrk="0" fontAlgn="base" hangingPunct="0">
              <a:spcBef>
                <a:spcPct val="0"/>
              </a:spcBef>
              <a:spcAft>
                <a:spcPct val="0"/>
              </a:spcAft>
              <a:defRPr sz="2000">
                <a:solidFill>
                  <a:schemeClr val="tx1"/>
                </a:solidFill>
                <a:latin typeface="Arial" charset="0"/>
                <a:ea typeface="宋体" charset="-122"/>
              </a:defRPr>
            </a:lvl6pPr>
            <a:lvl7pPr marL="2971800" indent="-228600" defTabSz="931863" eaLnBrk="0" fontAlgn="base" hangingPunct="0">
              <a:spcBef>
                <a:spcPct val="0"/>
              </a:spcBef>
              <a:spcAft>
                <a:spcPct val="0"/>
              </a:spcAft>
              <a:defRPr sz="2000">
                <a:solidFill>
                  <a:schemeClr val="tx1"/>
                </a:solidFill>
                <a:latin typeface="Arial" charset="0"/>
                <a:ea typeface="宋体" charset="-122"/>
              </a:defRPr>
            </a:lvl7pPr>
            <a:lvl8pPr marL="3429000" indent="-228600" defTabSz="931863" eaLnBrk="0" fontAlgn="base" hangingPunct="0">
              <a:spcBef>
                <a:spcPct val="0"/>
              </a:spcBef>
              <a:spcAft>
                <a:spcPct val="0"/>
              </a:spcAft>
              <a:defRPr sz="2000">
                <a:solidFill>
                  <a:schemeClr val="tx1"/>
                </a:solidFill>
                <a:latin typeface="Arial" charset="0"/>
                <a:ea typeface="宋体" charset="-122"/>
              </a:defRPr>
            </a:lvl8pPr>
            <a:lvl9pPr marL="3886200" indent="-228600" defTabSz="931863" eaLnBrk="0" fontAlgn="base" hangingPunct="0">
              <a:spcBef>
                <a:spcPct val="0"/>
              </a:spcBef>
              <a:spcAft>
                <a:spcPct val="0"/>
              </a:spcAft>
              <a:defRPr sz="2000">
                <a:solidFill>
                  <a:schemeClr val="tx1"/>
                </a:solidFill>
                <a:latin typeface="Arial" charset="0"/>
                <a:ea typeface="宋体" charset="-122"/>
              </a:defRPr>
            </a:lvl9pPr>
          </a:lstStyle>
          <a:p>
            <a:fld id="{46EB215C-1B5F-4DDA-AC46-2E0F7A2A9023}" type="slidenum">
              <a:rPr lang="zh-CN" altLang="en-US" sz="1200" smtClean="0">
                <a:latin typeface="Times New Roman" pitchFamily="18" charset="0"/>
              </a:rPr>
              <a:pPr/>
              <a:t>21</a:t>
            </a:fld>
            <a:endParaRPr lang="en-GB" altLang="zh-CN" sz="1200" smtClean="0">
              <a:latin typeface="Times New Roman" pitchFamily="18" charset="0"/>
            </a:endParaRPr>
          </a:p>
        </p:txBody>
      </p:sp>
      <p:sp>
        <p:nvSpPr>
          <p:cNvPr id="46083" name="Rectangle 26625"/>
          <p:cNvSpPr>
            <a:spLocks noGrp="1" noRot="1" noChangeAspect="1" noChangeArrowheads="1" noTextEdit="1"/>
          </p:cNvSpPr>
          <p:nvPr>
            <p:ph type="sldImg"/>
          </p:nvPr>
        </p:nvSpPr>
        <p:spPr>
          <a:ln w="9525" cap="flat">
            <a:headEnd type="none" w="med" len="med"/>
            <a:tailEnd type="none" w="med" len="med"/>
          </a:ln>
        </p:spPr>
      </p:sp>
      <p:sp>
        <p:nvSpPr>
          <p:cNvPr id="46084"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Shap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Shape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0BA5DD1C-2E65-4412-ACBB-EC2154391D03}" type="datetime2">
              <a:rPr lang="en-US" altLang="zh-CN"/>
              <a:pPr>
                <a:defRPr/>
              </a:pPr>
              <a:t>Saturday, February 22, 2014</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05FFE51D-61B2-4198-A6D7-9E328A069018}"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41958902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Shape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DB2BEB87-1F18-46D4-B9EB-706CB4187E15}" type="datetime2">
              <a:rPr lang="en-US" altLang="zh-CN"/>
              <a:pPr>
                <a:defRPr/>
              </a:pPr>
              <a:t>Saturday, February 22, 2014</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58C45B82-2222-43EA-88B9-2287208B0131}"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36933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Shape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Shape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Shape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CBD3B65B-8E4B-42FD-A37E-E7DBFBF01D44}" type="datetime2">
              <a:rPr lang="en-US" altLang="zh-CN"/>
              <a:pPr>
                <a:defRPr/>
              </a:pPr>
              <a:t>Saturday, February 22, 2014</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pPr>
              <a:defRPr/>
            </a:pPr>
            <a:fld id="{2EC45A9E-F92B-44A6-A508-A7DF24B34DB5}"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83781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36677915-1E82-4C94-A683-5D84B14113A6}" type="datetime2">
              <a:rPr lang="en-US" altLang="zh-CN"/>
              <a:pPr>
                <a:defRPr/>
              </a:pPr>
              <a:t>Saturday, February 22, 2014</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pPr>
              <a:defRPr/>
            </a:pPr>
            <a:fld id="{610B5C43-95A0-4863-9C72-15419F381F07}"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2870635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Shape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Rounded Rectangle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5041FB8A-151F-4B69-9660-907840F372F6}" type="datetime2">
              <a:rPr lang="en-US" altLang="zh-CN"/>
              <a:pPr>
                <a:defRPr/>
              </a:pPr>
              <a:t>Saturday, February 22, 2014</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3A4A2E45-EE41-412B-865A-141C19DCE286}"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43535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E33E9969-E212-4624-B0CF-DD32FBC8B35C}" type="slidenum">
              <a:rPr lang="zh-CN" altLang="en-US"/>
              <a:pPr>
                <a:defRPr/>
              </a:pPr>
              <a:t>‹#›</a:t>
            </a:fld>
            <a:endParaRPr lang="zh-CN" altLang="en-US"/>
          </a:p>
        </p:txBody>
      </p:sp>
    </p:spTree>
    <p:extLst>
      <p:ext uri="{BB962C8B-B14F-4D97-AF65-F5344CB8AC3E}">
        <p14:creationId xmlns:p14="http://schemas.microsoft.com/office/powerpoint/2010/main" val="136088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Shape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431F0DBA-DCB6-449D-9B43-B09AAAF693EE}" type="slidenum">
              <a:rPr lang="zh-CN" altLang="en-US"/>
              <a:pPr>
                <a:defRPr/>
              </a:pPr>
              <a:t>‹#›</a:t>
            </a:fld>
            <a:endParaRPr lang="zh-CN" altLang="en-US"/>
          </a:p>
        </p:txBody>
      </p:sp>
    </p:spTree>
    <p:extLst>
      <p:ext uri="{BB962C8B-B14F-4D97-AF65-F5344CB8AC3E}">
        <p14:creationId xmlns:p14="http://schemas.microsoft.com/office/powerpoint/2010/main" val="26930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6511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Shap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hap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a:lvl1pPr>
          </a:lstStyle>
          <a:p>
            <a:pPr>
              <a:defRPr/>
            </a:pPr>
            <a:fld id="{FB598189-C82E-4E29-8C95-B63148DED35A}" type="datetime2">
              <a:rPr lang="en-US" altLang="zh-CN"/>
              <a:pPr>
                <a:defRPr/>
              </a:pPr>
              <a:t>Saturday, February 22, 2014</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DF75459C-3272-4F8C-8713-E1AE682A6E0D}"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val="342388923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sp>
        <p:nvSpPr>
          <p:cNvPr id="1028"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Rectangle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仿宋_GB2312" pitchFamily="49" charset="-122"/>
              </a:defRPr>
            </a:lvl1pPr>
          </a:lstStyle>
          <a:p>
            <a:pPr>
              <a:defRPr/>
            </a:pPr>
            <a:fld id="{7ECF3775-5D89-4B07-9750-0B801BA3FBF0}" type="datetime2">
              <a:rPr lang="en-US" altLang="zh-CN"/>
              <a:pPr>
                <a:defRPr/>
              </a:pPr>
              <a:t>Saturday, February 22, 2014</a:t>
            </a:fld>
            <a:endParaRPr lang="en-US" altLang="zh-CN"/>
          </a:p>
        </p:txBody>
      </p:sp>
      <p:sp>
        <p:nvSpPr>
          <p:cNvPr id="1031" name="Rectangle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宋体" pitchFamily="2" charset="-122"/>
              </a:defRPr>
            </a:lvl1pPr>
          </a:lstStyle>
          <a:p>
            <a:pPr>
              <a:defRPr/>
            </a:pPr>
            <a:endParaRPr lang="en-US" altLang="zh-CN"/>
          </a:p>
        </p:txBody>
      </p:sp>
      <p:sp>
        <p:nvSpPr>
          <p:cNvPr id="18" name="Rectangle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itchFamily="18" charset="0"/>
                <a:ea typeface="仿宋_GB2312" pitchFamily="49" charset="-122"/>
              </a:defRPr>
            </a:lvl1pPr>
          </a:lstStyle>
          <a:p>
            <a:pPr>
              <a:defRPr/>
            </a:pPr>
            <a:fld id="{8F1EBB1F-0000-4DD5-848E-FCC2C7B65EB4}" type="slidenum">
              <a:rPr lang="zh-CN" altLang="en-US"/>
              <a:pPr>
                <a:defRPr/>
              </a:pPr>
              <a:t>‹#›</a:t>
            </a:fld>
            <a:endParaRPr lang="en-US" altLang="zh-CN"/>
          </a:p>
        </p:txBody>
      </p:sp>
      <p:grpSp>
        <p:nvGrpSpPr>
          <p:cNvPr id="1033" name="Group 9"/>
          <p:cNvGrpSpPr>
            <a:grpSpLocks/>
          </p:cNvGrpSpPr>
          <p:nvPr/>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ln>
            <a:miter lim="800000"/>
            <a:headEnd/>
            <a:tailEnd/>
          </a:ln>
          <a:scene3d>
            <a:camera prst="orthographicFront"/>
            <a:lightRig rig="threePt" dir="t"/>
          </a:scene3d>
          <a:sp3d/>
        </p:spPr>
        <p:txBody>
          <a:bodyPr>
            <a:normAutofit/>
          </a:bodyPr>
          <a:lstStyle/>
          <a:p>
            <a:pPr marL="0" indent="0" defTabSz="914400" eaLnBrk="1" fontAlgn="auto" hangingPunct="1">
              <a:spcAft>
                <a:spcPts val="0"/>
              </a:spcAft>
              <a:defRPr/>
            </a:pPr>
            <a:r>
              <a:rPr lang="zh-CN" altLang="en-US" dirty="0" smtClean="0">
                <a:solidFill>
                  <a:schemeClr val="tx2">
                    <a:satMod val="200000"/>
                  </a:schemeClr>
                </a:solidFill>
              </a:rPr>
              <a:t>基于</a:t>
            </a:r>
            <a:r>
              <a:rPr lang="en-US" altLang="zh-CN" dirty="0" smtClean="0">
                <a:solidFill>
                  <a:schemeClr val="tx2">
                    <a:satMod val="200000"/>
                  </a:schemeClr>
                </a:solidFill>
              </a:rPr>
              <a:t>CMMI</a:t>
            </a:r>
            <a:r>
              <a:rPr lang="zh-CN" altLang="en-US" dirty="0" smtClean="0">
                <a:solidFill>
                  <a:schemeClr val="tx2">
                    <a:satMod val="200000"/>
                  </a:schemeClr>
                </a:solidFill>
              </a:rPr>
              <a:t>的软件工程</a:t>
            </a:r>
            <a:endParaRPr lang="zh-CN" dirty="0">
              <a:solidFill>
                <a:schemeClr val="tx2">
                  <a:satMod val="200000"/>
                </a:schemeClr>
              </a:solidFill>
            </a:endParaRPr>
          </a:p>
        </p:txBody>
      </p:sp>
      <p:sp>
        <p:nvSpPr>
          <p:cNvPr id="11267" name="Shape 2"/>
          <p:cNvSpPr>
            <a:spLocks noGrp="1"/>
          </p:cNvSpPr>
          <p:nvPr>
            <p:ph type="subTitle" idx="1"/>
          </p:nvPr>
        </p:nvSpPr>
        <p:spPr>
          <a:xfrm>
            <a:off x="1981200" y="3025775"/>
            <a:ext cx="6400800" cy="1752600"/>
          </a:xfrm>
        </p:spPr>
        <p:txBody>
          <a:bodyPr/>
          <a:lstStyle/>
          <a:p>
            <a:pPr marR="0" defTabSz="914400" eaLnBrk="1" hangingPunct="1"/>
            <a:r>
              <a:rPr lang="zh-CN" altLang="en-US" smtClean="0"/>
              <a:t>制定测试方案及编写测试用例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2"/>
          <p:cNvSpPr>
            <a:spLocks noGrp="1"/>
          </p:cNvSpPr>
          <p:nvPr>
            <p:ph type="body" idx="1"/>
          </p:nvPr>
        </p:nvSpPr>
        <p:spPr>
          <a:xfrm>
            <a:off x="500063" y="1500188"/>
            <a:ext cx="8072437" cy="4929187"/>
          </a:xfrm>
        </p:spPr>
        <p:txBody>
          <a:bodyPr/>
          <a:lstStyle/>
          <a:p>
            <a:pPr>
              <a:lnSpc>
                <a:spcPts val="3200"/>
              </a:lnSpc>
            </a:pPr>
            <a:r>
              <a:rPr lang="zh-CN" altLang="en-US" sz="2400" smtClean="0"/>
              <a:t>测试产品说明书的第一步不是钻进去找软件缺陷，而是在一个高度上审视，以找出根本性的大问题、疏忽或遗漏。</a:t>
            </a:r>
          </a:p>
          <a:p>
            <a:pPr>
              <a:lnSpc>
                <a:spcPts val="3200"/>
              </a:lnSpc>
            </a:pPr>
            <a:r>
              <a:rPr lang="zh-CN" altLang="en-US" sz="2400" smtClean="0"/>
              <a:t>通过研究更好地了解软件要做什么，为了可以做更好的测试。</a:t>
            </a:r>
          </a:p>
          <a:p>
            <a:pPr>
              <a:lnSpc>
                <a:spcPts val="3200"/>
              </a:lnSpc>
            </a:pPr>
            <a:r>
              <a:rPr lang="zh-CN" altLang="en-US" sz="2400" smtClean="0"/>
              <a:t>怎么进行高级审查？</a:t>
            </a:r>
          </a:p>
          <a:p>
            <a:pPr lvl="1">
              <a:lnSpc>
                <a:spcPts val="3200"/>
              </a:lnSpc>
            </a:pPr>
            <a:r>
              <a:rPr lang="zh-CN" altLang="en-US" sz="2200" smtClean="0"/>
              <a:t>设身处地为客户着想，把自己当客户，通过与市场人员、销售人员或实际客户进行沟通，了解客户所想；熟悉软件应用领域相关知识极有好处</a:t>
            </a:r>
          </a:p>
          <a:p>
            <a:pPr lvl="1">
              <a:lnSpc>
                <a:spcPts val="3200"/>
              </a:lnSpc>
            </a:pPr>
            <a:r>
              <a:rPr lang="zh-CN" altLang="en-US" sz="2200" smtClean="0"/>
              <a:t>研究现有的标准和规范，惯用语和约定、行业要求、国家标准、图形用户界面、硬件和网络标准等等</a:t>
            </a:r>
          </a:p>
          <a:p>
            <a:pPr>
              <a:lnSpc>
                <a:spcPts val="3200"/>
              </a:lnSpc>
            </a:pPr>
            <a:endParaRPr lang="zh-CN" altLang="en-US" sz="2400" smtClean="0"/>
          </a:p>
        </p:txBody>
      </p:sp>
      <p:sp>
        <p:nvSpPr>
          <p:cNvPr id="20483" name="标题 1"/>
          <p:cNvSpPr>
            <a:spLocks noGrp="1"/>
          </p:cNvSpPr>
          <p:nvPr>
            <p:ph type="title"/>
          </p:nvPr>
        </p:nvSpPr>
        <p:spPr>
          <a:xfrm>
            <a:off x="457200" y="704850"/>
            <a:ext cx="8229600" cy="795338"/>
          </a:xfrm>
        </p:spPr>
        <p:txBody>
          <a:bodyPr/>
          <a:lstStyle/>
          <a:p>
            <a:r>
              <a:rPr lang="zh-CN" altLang="en-US" sz="5400" smtClean="0"/>
              <a:t>产品说明书高级审查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2"/>
          <p:cNvSpPr>
            <a:spLocks noGrp="1"/>
          </p:cNvSpPr>
          <p:nvPr>
            <p:ph type="body" idx="1"/>
          </p:nvPr>
        </p:nvSpPr>
        <p:spPr>
          <a:xfrm>
            <a:off x="428625" y="1571625"/>
            <a:ext cx="8215313" cy="4214813"/>
          </a:xfrm>
        </p:spPr>
        <p:txBody>
          <a:bodyPr/>
          <a:lstStyle/>
          <a:p>
            <a:pPr>
              <a:lnSpc>
                <a:spcPts val="3100"/>
              </a:lnSpc>
            </a:pPr>
            <a:r>
              <a:rPr lang="zh-CN" altLang="en-US" sz="2400" smtClean="0"/>
              <a:t>审查和测试同类软件，研究同类软件有助于制订测试条件和测试方法，审查竞争产品重点注意问题是：</a:t>
            </a:r>
          </a:p>
          <a:p>
            <a:pPr lvl="1">
              <a:lnSpc>
                <a:spcPts val="3100"/>
              </a:lnSpc>
            </a:pPr>
            <a:r>
              <a:rPr lang="zh-CN" altLang="en-US" sz="2200" smtClean="0"/>
              <a:t>规模。软件是小型的还是大型的？这在测试中有何不同？</a:t>
            </a:r>
          </a:p>
          <a:p>
            <a:pPr lvl="1">
              <a:lnSpc>
                <a:spcPts val="3100"/>
              </a:lnSpc>
            </a:pPr>
            <a:r>
              <a:rPr lang="zh-CN" altLang="en-US" sz="2200" smtClean="0"/>
              <a:t>复杂性。软件是否复杂？会影响测试吗？</a:t>
            </a:r>
          </a:p>
          <a:p>
            <a:pPr lvl="1">
              <a:lnSpc>
                <a:spcPts val="3100"/>
              </a:lnSpc>
            </a:pPr>
            <a:r>
              <a:rPr lang="zh-CN" altLang="en-US" sz="2200" smtClean="0"/>
              <a:t>测试性。是否有足够的资源、时间和经验来测试软件</a:t>
            </a:r>
          </a:p>
          <a:p>
            <a:pPr lvl="1">
              <a:lnSpc>
                <a:spcPts val="3100"/>
              </a:lnSpc>
            </a:pPr>
            <a:r>
              <a:rPr lang="zh-CN" altLang="en-US" sz="2200" smtClean="0"/>
              <a:t>质量</a:t>
            </a:r>
            <a:r>
              <a:rPr lang="en-US" altLang="zh-CN" sz="2200" smtClean="0"/>
              <a:t>/</a:t>
            </a:r>
            <a:r>
              <a:rPr lang="zh-CN" altLang="en-US" sz="2200" smtClean="0"/>
              <a:t>可靠性。软件是否完全依据质量标准计划编写的？可靠性如何？</a:t>
            </a:r>
          </a:p>
          <a:p>
            <a:pPr>
              <a:lnSpc>
                <a:spcPts val="3100"/>
              </a:lnSpc>
            </a:pPr>
            <a:r>
              <a:rPr lang="zh-CN" altLang="en-US" sz="2400" smtClean="0"/>
              <a:t>对同类软件动手实践，通过试用去了解，为测试自己的软件积累经验。</a:t>
            </a:r>
          </a:p>
          <a:p>
            <a:pPr>
              <a:lnSpc>
                <a:spcPts val="3100"/>
              </a:lnSpc>
            </a:pPr>
            <a:endParaRPr lang="zh-CN" altLang="en-US" sz="2400" smtClean="0"/>
          </a:p>
        </p:txBody>
      </p:sp>
      <p:sp>
        <p:nvSpPr>
          <p:cNvPr id="21507" name="标题 1"/>
          <p:cNvSpPr>
            <a:spLocks noGrp="1"/>
          </p:cNvSpPr>
          <p:nvPr>
            <p:ph type="title"/>
          </p:nvPr>
        </p:nvSpPr>
        <p:spPr>
          <a:xfrm>
            <a:off x="457200" y="704850"/>
            <a:ext cx="8229600" cy="795338"/>
          </a:xfrm>
        </p:spPr>
        <p:txBody>
          <a:bodyPr/>
          <a:lstStyle/>
          <a:p>
            <a:r>
              <a:rPr lang="zh-CN" altLang="en-US" sz="5400" smtClean="0"/>
              <a:t>产品说明书高级审查（续）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占位符 2"/>
          <p:cNvSpPr>
            <a:spLocks noGrp="1"/>
          </p:cNvSpPr>
          <p:nvPr>
            <p:ph type="body" idx="1"/>
          </p:nvPr>
        </p:nvSpPr>
        <p:spPr>
          <a:xfrm>
            <a:off x="428625" y="1428750"/>
            <a:ext cx="8229600" cy="5143500"/>
          </a:xfrm>
        </p:spPr>
        <p:txBody>
          <a:bodyPr/>
          <a:lstStyle/>
          <a:p>
            <a:pPr>
              <a:lnSpc>
                <a:spcPts val="3300"/>
              </a:lnSpc>
            </a:pPr>
            <a:r>
              <a:rPr lang="zh-CN" altLang="en-US" smtClean="0"/>
              <a:t>产品说明书属性检查清单，优秀产品说明书应具有</a:t>
            </a:r>
            <a:r>
              <a:rPr lang="en-US" altLang="zh-CN" smtClean="0"/>
              <a:t>8</a:t>
            </a:r>
            <a:r>
              <a:rPr lang="zh-CN" altLang="en-US" smtClean="0"/>
              <a:t>个重要属性：</a:t>
            </a:r>
          </a:p>
          <a:p>
            <a:pPr lvl="1">
              <a:lnSpc>
                <a:spcPts val="3300"/>
              </a:lnSpc>
            </a:pPr>
            <a:r>
              <a:rPr lang="zh-CN" altLang="en-US" smtClean="0"/>
              <a:t>完整；</a:t>
            </a:r>
          </a:p>
          <a:p>
            <a:pPr lvl="1">
              <a:lnSpc>
                <a:spcPts val="3300"/>
              </a:lnSpc>
            </a:pPr>
            <a:r>
              <a:rPr lang="zh-CN" altLang="en-US" smtClean="0"/>
              <a:t>准确，解决方案正确吗？目标明确吗？有没有错误？</a:t>
            </a:r>
          </a:p>
          <a:p>
            <a:pPr lvl="1">
              <a:lnSpc>
                <a:spcPts val="3300"/>
              </a:lnSpc>
            </a:pPr>
            <a:r>
              <a:rPr lang="zh-CN" altLang="en-US" smtClean="0"/>
              <a:t>精确、不含糊、清晰；</a:t>
            </a:r>
          </a:p>
          <a:p>
            <a:pPr lvl="1">
              <a:lnSpc>
                <a:spcPts val="3300"/>
              </a:lnSpc>
            </a:pPr>
            <a:r>
              <a:rPr lang="zh-CN" altLang="en-US" smtClean="0"/>
              <a:t>一致，是否自相矛盾，与其他功能有没有冲突？</a:t>
            </a:r>
          </a:p>
          <a:p>
            <a:pPr lvl="1">
              <a:lnSpc>
                <a:spcPts val="3300"/>
              </a:lnSpc>
            </a:pPr>
            <a:r>
              <a:rPr lang="zh-CN" altLang="en-US" smtClean="0"/>
              <a:t>贴切，描述是否必要？有无多余信息？</a:t>
            </a:r>
          </a:p>
          <a:p>
            <a:pPr lvl="1">
              <a:lnSpc>
                <a:spcPts val="3300"/>
              </a:lnSpc>
            </a:pPr>
            <a:r>
              <a:rPr lang="zh-CN" altLang="en-US" smtClean="0"/>
              <a:t>合理，以现有人力、物力能否实现？</a:t>
            </a:r>
          </a:p>
          <a:p>
            <a:pPr lvl="1">
              <a:lnSpc>
                <a:spcPts val="3300"/>
              </a:lnSpc>
            </a:pPr>
            <a:r>
              <a:rPr lang="zh-CN" altLang="en-US" smtClean="0"/>
              <a:t>代码无关，坚持产品定义；</a:t>
            </a:r>
          </a:p>
          <a:p>
            <a:pPr lvl="1">
              <a:lnSpc>
                <a:spcPts val="3300"/>
              </a:lnSpc>
            </a:pPr>
            <a:r>
              <a:rPr lang="zh-CN" altLang="en-US" smtClean="0"/>
              <a:t>可测试，特性能否测试？是否为操作提供足够的信息？</a:t>
            </a:r>
          </a:p>
          <a:p>
            <a:pPr>
              <a:lnSpc>
                <a:spcPts val="3300"/>
              </a:lnSpc>
            </a:pPr>
            <a:endParaRPr lang="zh-CN" altLang="en-US" smtClean="0"/>
          </a:p>
        </p:txBody>
      </p:sp>
      <p:sp>
        <p:nvSpPr>
          <p:cNvPr id="22531" name="标题 1"/>
          <p:cNvSpPr>
            <a:spLocks noGrp="1"/>
          </p:cNvSpPr>
          <p:nvPr>
            <p:ph type="title"/>
          </p:nvPr>
        </p:nvSpPr>
        <p:spPr>
          <a:xfrm>
            <a:off x="457200" y="704850"/>
            <a:ext cx="8229600" cy="795338"/>
          </a:xfrm>
        </p:spPr>
        <p:txBody>
          <a:bodyPr/>
          <a:lstStyle/>
          <a:p>
            <a:r>
              <a:rPr lang="zh-CN" altLang="en-US" sz="5400" smtClean="0"/>
              <a:t>产品说明书低级审查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
          <p:cNvSpPr>
            <a:spLocks noGrp="1"/>
          </p:cNvSpPr>
          <p:nvPr>
            <p:ph type="body" idx="1"/>
          </p:nvPr>
        </p:nvSpPr>
        <p:spPr>
          <a:xfrm>
            <a:off x="500063" y="1428750"/>
            <a:ext cx="8215312" cy="5000625"/>
          </a:xfrm>
        </p:spPr>
        <p:txBody>
          <a:bodyPr/>
          <a:lstStyle/>
          <a:p>
            <a:r>
              <a:rPr lang="zh-CN" altLang="en-US" sz="2400" smtClean="0"/>
              <a:t>产品说明书用语检查清单，找出问题描述用语，一下用语的表述可能表明</a:t>
            </a:r>
            <a:r>
              <a:rPr lang="en-US" altLang="zh-CN" sz="2400" smtClean="0"/>
              <a:t>SPEC</a:t>
            </a:r>
            <a:r>
              <a:rPr lang="zh-CN" altLang="en-US" sz="2400" smtClean="0"/>
              <a:t>本身存在问题，在开始测试之前要进行纠正：</a:t>
            </a:r>
          </a:p>
          <a:p>
            <a:pPr lvl="1"/>
            <a:r>
              <a:rPr lang="zh-CN" altLang="en-US" sz="2200" smtClean="0"/>
              <a:t>总是、每一种、所有、没有、从不：此类绝对描述，要设计针锋相对的测试案例；</a:t>
            </a:r>
          </a:p>
          <a:p>
            <a:pPr lvl="1"/>
            <a:r>
              <a:rPr lang="zh-CN" altLang="en-US" sz="2200" smtClean="0"/>
              <a:t>当然、因此、明显、显然、必然：诱使接受假定情况，不要中圈套；</a:t>
            </a:r>
          </a:p>
          <a:p>
            <a:pPr lvl="1"/>
            <a:r>
              <a:rPr lang="zh-CN" altLang="en-US" sz="2200" smtClean="0"/>
              <a:t>某些、有时、常常、通常、惯常、经常、大多、几乎：太模糊，无法测试；</a:t>
            </a:r>
          </a:p>
          <a:p>
            <a:pPr lvl="1"/>
            <a:r>
              <a:rPr lang="zh-CN" altLang="en-US" sz="2200" smtClean="0"/>
              <a:t>等等，诸如此类、依此类推：也无法测试，需要明确；</a:t>
            </a:r>
          </a:p>
          <a:p>
            <a:pPr lvl="1"/>
            <a:r>
              <a:rPr lang="zh-CN" altLang="en-US" sz="2200" smtClean="0"/>
              <a:t>良好、迅速、高效、小、稳定：不确定说法，不可测；</a:t>
            </a:r>
          </a:p>
          <a:p>
            <a:pPr lvl="1"/>
            <a:r>
              <a:rPr lang="zh-CN" altLang="en-US" sz="2200" smtClean="0"/>
              <a:t>已处理、已拒绝、已忽略、已消除：可能隐藏大量需要说明的功能；</a:t>
            </a:r>
          </a:p>
          <a:p>
            <a:pPr lvl="1"/>
            <a:r>
              <a:rPr lang="zh-CN" altLang="en-US" sz="2200" smtClean="0"/>
              <a:t>如果</a:t>
            </a:r>
            <a:r>
              <a:rPr lang="en-US" altLang="zh-CN" sz="2200" smtClean="0"/>
              <a:t>…</a:t>
            </a:r>
            <a:r>
              <a:rPr lang="zh-CN" altLang="en-US" sz="2200" smtClean="0"/>
              <a:t>那么</a:t>
            </a:r>
            <a:r>
              <a:rPr lang="en-US" altLang="zh-CN" sz="2200" smtClean="0"/>
              <a:t>…</a:t>
            </a:r>
            <a:r>
              <a:rPr lang="zh-CN" altLang="en-US" sz="2200" smtClean="0"/>
              <a:t>：缺少“否则”则会出现大问题。</a:t>
            </a:r>
          </a:p>
          <a:p>
            <a:endParaRPr lang="zh-CN" altLang="en-US" sz="2400" smtClean="0"/>
          </a:p>
        </p:txBody>
      </p:sp>
      <p:sp>
        <p:nvSpPr>
          <p:cNvPr id="23555" name="标题 1"/>
          <p:cNvSpPr>
            <a:spLocks noGrp="1"/>
          </p:cNvSpPr>
          <p:nvPr>
            <p:ph type="title"/>
          </p:nvPr>
        </p:nvSpPr>
        <p:spPr>
          <a:xfrm>
            <a:off x="457200" y="704850"/>
            <a:ext cx="8229600" cy="795338"/>
          </a:xfrm>
        </p:spPr>
        <p:txBody>
          <a:bodyPr/>
          <a:lstStyle/>
          <a:p>
            <a:r>
              <a:rPr lang="zh-CN" altLang="en-US" sz="5400" smtClean="0"/>
              <a:t>产品说明书低级审查（续）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hape 239618"/>
          <p:cNvSpPr>
            <a:spLocks noGrp="1" noChangeArrowheads="1"/>
          </p:cNvSpPr>
          <p:nvPr>
            <p:ph type="body" idx="1"/>
          </p:nvPr>
        </p:nvSpPr>
        <p:spPr>
          <a:xfrm>
            <a:off x="500063" y="1357313"/>
            <a:ext cx="8001000" cy="4802187"/>
          </a:xfrm>
        </p:spPr>
        <p:txBody>
          <a:bodyPr/>
          <a:lstStyle/>
          <a:p>
            <a:pPr>
              <a:lnSpc>
                <a:spcPct val="150000"/>
              </a:lnSpc>
            </a:pPr>
            <a:r>
              <a:rPr lang="en-US" altLang="zh-CN" sz="2800" dirty="0" smtClean="0"/>
              <a:t>CMMI</a:t>
            </a:r>
            <a:r>
              <a:rPr lang="zh-CN" altLang="en-US" sz="2800" dirty="0" smtClean="0"/>
              <a:t>中对应实践</a:t>
            </a:r>
          </a:p>
          <a:p>
            <a:pPr>
              <a:lnSpc>
                <a:spcPct val="150000"/>
              </a:lnSpc>
            </a:pPr>
            <a:r>
              <a:rPr lang="zh-CN" altLang="en-US" sz="2800" dirty="0" smtClean="0"/>
              <a:t>测试资料收集与整理</a:t>
            </a:r>
          </a:p>
          <a:p>
            <a:pPr>
              <a:lnSpc>
                <a:spcPct val="150000"/>
              </a:lnSpc>
            </a:pPr>
            <a:r>
              <a:rPr lang="zh-CN" altLang="en-US" sz="2800" dirty="0" smtClean="0"/>
              <a:t>检查产品说明书</a:t>
            </a:r>
          </a:p>
          <a:p>
            <a:pPr>
              <a:lnSpc>
                <a:spcPct val="150000"/>
              </a:lnSpc>
            </a:pPr>
            <a:r>
              <a:rPr lang="zh-CN" altLang="en-US" sz="2800" dirty="0" smtClean="0">
                <a:solidFill>
                  <a:srgbClr val="FF0000"/>
                </a:solidFill>
              </a:rPr>
              <a:t>测试方案的制订</a:t>
            </a:r>
          </a:p>
          <a:p>
            <a:pPr>
              <a:lnSpc>
                <a:spcPct val="150000"/>
              </a:lnSpc>
            </a:pPr>
            <a:r>
              <a:rPr lang="zh-CN" altLang="en-US" sz="2800" dirty="0" smtClean="0"/>
              <a:t>测试计划书的编写及要素</a:t>
            </a:r>
          </a:p>
          <a:p>
            <a:pPr>
              <a:lnSpc>
                <a:spcPct val="150000"/>
              </a:lnSpc>
            </a:pPr>
            <a:r>
              <a:rPr lang="zh-CN" altLang="en-US" sz="2800" dirty="0" smtClean="0"/>
              <a:t>测试用例编写</a:t>
            </a:r>
            <a:endParaRPr lang="en-US" altLang="zh-CN" dirty="0" smtClean="0"/>
          </a:p>
        </p:txBody>
      </p:sp>
      <p:sp>
        <p:nvSpPr>
          <p:cNvPr id="5" name="Shape 239617"/>
          <p:cNvSpPr>
            <a:spLocks noGrp="1" noChangeArrowheads="1"/>
          </p:cNvSpPr>
          <p:nvPr>
            <p:ph type="title"/>
          </p:nvPr>
        </p:nvSpPr>
        <p:spPr>
          <a:xfrm>
            <a:off x="357188" y="500063"/>
            <a:ext cx="8429625" cy="720725"/>
          </a:xfrm>
        </p:spPr>
        <p:txBody>
          <a:bodyPr/>
          <a:lstStyle/>
          <a:p>
            <a:pPr marL="0" indent="0" defTabSz="914400" eaLnBrk="1" hangingPunct="1"/>
            <a:r>
              <a:rPr lang="zh-CN" altLang="en-US" sz="4000" b="1" dirty="0" smtClean="0"/>
              <a:t>第</a:t>
            </a:r>
            <a:r>
              <a:rPr lang="en-US" altLang="zh-CN" sz="4000" b="1" dirty="0" smtClean="0"/>
              <a:t>11</a:t>
            </a:r>
            <a:r>
              <a:rPr lang="zh-CN" altLang="en-US" sz="4000" b="1" dirty="0" smtClean="0"/>
              <a:t>章 </a:t>
            </a:r>
            <a:r>
              <a:rPr lang="zh-CN" altLang="en-US" sz="4000" b="1" dirty="0" smtClean="0"/>
              <a:t>制定测试方案及编写测试用例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28625" y="714375"/>
            <a:ext cx="8229600" cy="785813"/>
          </a:xfrm>
        </p:spPr>
        <p:txBody>
          <a:bodyPr/>
          <a:lstStyle/>
          <a:p>
            <a:r>
              <a:rPr lang="zh-CN" altLang="en-US" sz="5400" smtClean="0"/>
              <a:t>测试方案</a:t>
            </a:r>
          </a:p>
        </p:txBody>
      </p:sp>
      <p:sp>
        <p:nvSpPr>
          <p:cNvPr id="25603" name="文本占位符 2"/>
          <p:cNvSpPr>
            <a:spLocks noGrp="1"/>
          </p:cNvSpPr>
          <p:nvPr>
            <p:ph type="body" idx="1"/>
          </p:nvPr>
        </p:nvSpPr>
        <p:spPr>
          <a:xfrm>
            <a:off x="500063" y="1571625"/>
            <a:ext cx="8429625" cy="4929188"/>
          </a:xfrm>
        </p:spPr>
        <p:txBody>
          <a:bodyPr/>
          <a:lstStyle/>
          <a:p>
            <a:r>
              <a:rPr lang="zh-CN" altLang="en-US" sz="3200" smtClean="0"/>
              <a:t>测试方案是软件测试的总体规划。包括：测试的方针、策略、系统建立、人员分配、进度等。一般由测试组长或测试部门的主管来完成。</a:t>
            </a:r>
            <a:endParaRPr lang="en-US" altLang="zh-CN" sz="3200" smtClean="0"/>
          </a:p>
          <a:p>
            <a:r>
              <a:rPr lang="zh-CN" altLang="en-US" sz="3200" smtClean="0"/>
              <a:t>测试方案制订时机</a:t>
            </a:r>
            <a:endParaRPr lang="en-US" altLang="zh-CN" sz="3200" smtClean="0"/>
          </a:p>
          <a:p>
            <a:pPr lvl="1"/>
            <a:r>
              <a:rPr lang="zh-CN" altLang="en-US" sz="2800" smtClean="0"/>
              <a:t>单元测试一般可以在详细设计或编码阶段制订；</a:t>
            </a:r>
            <a:endParaRPr lang="en-US" altLang="zh-CN" sz="2800" smtClean="0"/>
          </a:p>
          <a:p>
            <a:pPr lvl="1"/>
            <a:r>
              <a:rPr lang="zh-CN" altLang="en-US" sz="2800" smtClean="0"/>
              <a:t>集成测试一般可以在系统设计结束后或单元测试结束前制订；</a:t>
            </a:r>
            <a:endParaRPr lang="en-US" altLang="zh-CN" sz="2800" smtClean="0"/>
          </a:p>
          <a:p>
            <a:pPr lvl="1"/>
            <a:r>
              <a:rPr lang="zh-CN" altLang="en-US" sz="2800" smtClean="0"/>
              <a:t>系统测试一般可以需求分析完成或集成测试结束前制订</a:t>
            </a:r>
          </a:p>
          <a:p>
            <a:pPr>
              <a:buFont typeface="Wingdings 2" pitchFamily="18" charset="2"/>
              <a:buNone/>
            </a:pPr>
            <a:endParaRPr lang="zh-CN" altLang="en-US" sz="3200" b="1"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57200" y="357188"/>
            <a:ext cx="8229600" cy="785812"/>
          </a:xfrm>
        </p:spPr>
        <p:txBody>
          <a:bodyPr/>
          <a:lstStyle/>
          <a:p>
            <a:r>
              <a:rPr lang="zh-CN" altLang="en-US" smtClean="0"/>
              <a:t>考虑因素</a:t>
            </a:r>
          </a:p>
        </p:txBody>
      </p:sp>
      <p:sp>
        <p:nvSpPr>
          <p:cNvPr id="26627" name="文本占位符 2"/>
          <p:cNvSpPr>
            <a:spLocks noGrp="1"/>
          </p:cNvSpPr>
          <p:nvPr>
            <p:ph type="body" idx="1"/>
          </p:nvPr>
        </p:nvSpPr>
        <p:spPr>
          <a:xfrm>
            <a:off x="457200" y="1071563"/>
            <a:ext cx="8229600" cy="5253037"/>
          </a:xfrm>
        </p:spPr>
        <p:txBody>
          <a:bodyPr/>
          <a:lstStyle/>
          <a:p>
            <a:pPr>
              <a:lnSpc>
                <a:spcPts val="3000"/>
              </a:lnSpc>
            </a:pPr>
            <a:r>
              <a:rPr lang="zh-CN" altLang="en-US" sz="2000" smtClean="0"/>
              <a:t>软件的现状及将来可能的发展，现状包括软件的复杂程度、规模、现有缺陷的难度及缺陷发现的频率等；软件将来可能的发展，需要在决定测试结构时预留一些空间。</a:t>
            </a:r>
          </a:p>
          <a:p>
            <a:pPr>
              <a:lnSpc>
                <a:spcPts val="3000"/>
              </a:lnSpc>
            </a:pPr>
            <a:r>
              <a:rPr lang="zh-CN" altLang="en-US" sz="2000" smtClean="0"/>
              <a:t>现有资源及将来可能获得的补充资源，包括测试用计算机、测试用软件、测试人员；将来公司对测试工作的重视程度、投入资金的计划、测试队伍建设计划等。</a:t>
            </a:r>
          </a:p>
          <a:p>
            <a:pPr>
              <a:lnSpc>
                <a:spcPts val="3000"/>
              </a:lnSpc>
            </a:pPr>
            <a:r>
              <a:rPr lang="zh-CN" altLang="en-US" sz="2000" smtClean="0"/>
              <a:t>风险分析：软件系统与选定的硬件或某些第三方软件的不兼容性；软件的功能并不能达到其在用户说明书中的列项；软件的实际技术指标与设计要求和用户说明相去甚远；软件存在致使的安全漏洞；开发费用、开发时间比预期高。</a:t>
            </a:r>
          </a:p>
          <a:p>
            <a:pPr>
              <a:lnSpc>
                <a:spcPts val="3000"/>
              </a:lnSpc>
            </a:pPr>
            <a:r>
              <a:rPr lang="zh-CN" altLang="en-US" sz="2000" smtClean="0"/>
              <a:t>制订测试的策略，确定采用的测试方法、范围，一般功能测试、安装测试、兼容性测试是必不可少的；强度测试、容量测试、数据库测试等视软件特性而确定。</a:t>
            </a:r>
          </a:p>
          <a:p>
            <a:endParaRPr lang="zh-CN"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hape 239618"/>
          <p:cNvSpPr>
            <a:spLocks noGrp="1" noChangeArrowheads="1"/>
          </p:cNvSpPr>
          <p:nvPr>
            <p:ph type="body" idx="1"/>
          </p:nvPr>
        </p:nvSpPr>
        <p:spPr>
          <a:xfrm>
            <a:off x="500063" y="1357313"/>
            <a:ext cx="8001000" cy="4802187"/>
          </a:xfrm>
        </p:spPr>
        <p:txBody>
          <a:bodyPr/>
          <a:lstStyle/>
          <a:p>
            <a:pPr>
              <a:lnSpc>
                <a:spcPct val="150000"/>
              </a:lnSpc>
            </a:pPr>
            <a:r>
              <a:rPr lang="en-US" altLang="zh-CN" sz="2800" smtClean="0"/>
              <a:t>CMMI</a:t>
            </a:r>
            <a:r>
              <a:rPr lang="zh-CN" altLang="en-US" sz="2800" smtClean="0"/>
              <a:t>中对应实践</a:t>
            </a:r>
          </a:p>
          <a:p>
            <a:pPr>
              <a:lnSpc>
                <a:spcPct val="150000"/>
              </a:lnSpc>
            </a:pPr>
            <a:r>
              <a:rPr lang="zh-CN" altLang="en-US" sz="2800" smtClean="0"/>
              <a:t>测试资料收集与整理</a:t>
            </a:r>
          </a:p>
          <a:p>
            <a:pPr>
              <a:lnSpc>
                <a:spcPct val="150000"/>
              </a:lnSpc>
            </a:pPr>
            <a:r>
              <a:rPr lang="zh-CN" altLang="en-US" sz="2800" smtClean="0"/>
              <a:t>检查产品说明书</a:t>
            </a:r>
          </a:p>
          <a:p>
            <a:pPr>
              <a:lnSpc>
                <a:spcPct val="150000"/>
              </a:lnSpc>
            </a:pPr>
            <a:r>
              <a:rPr lang="zh-CN" altLang="en-US" sz="2800" smtClean="0"/>
              <a:t>测试方案的制订</a:t>
            </a:r>
          </a:p>
          <a:p>
            <a:pPr>
              <a:lnSpc>
                <a:spcPct val="150000"/>
              </a:lnSpc>
            </a:pPr>
            <a:r>
              <a:rPr lang="zh-CN" altLang="en-US" sz="2800" smtClean="0">
                <a:solidFill>
                  <a:srgbClr val="FF0000"/>
                </a:solidFill>
              </a:rPr>
              <a:t>测试计划书的编写及要素</a:t>
            </a:r>
          </a:p>
          <a:p>
            <a:pPr>
              <a:lnSpc>
                <a:spcPct val="150000"/>
              </a:lnSpc>
            </a:pPr>
            <a:r>
              <a:rPr lang="zh-CN" altLang="en-US" sz="2800" smtClean="0"/>
              <a:t>测试用例编写</a:t>
            </a:r>
            <a:endParaRPr lang="en-US" altLang="zh-CN" smtClean="0"/>
          </a:p>
        </p:txBody>
      </p:sp>
      <p:sp>
        <p:nvSpPr>
          <p:cNvPr id="5" name="Shape 239617"/>
          <p:cNvSpPr>
            <a:spLocks noGrp="1" noChangeArrowheads="1"/>
          </p:cNvSpPr>
          <p:nvPr>
            <p:ph type="title"/>
          </p:nvPr>
        </p:nvSpPr>
        <p:spPr>
          <a:xfrm>
            <a:off x="357188" y="500063"/>
            <a:ext cx="8429625" cy="720725"/>
          </a:xfrm>
        </p:spPr>
        <p:txBody>
          <a:bodyPr/>
          <a:lstStyle/>
          <a:p>
            <a:pPr marL="0" indent="0" defTabSz="914400" eaLnBrk="1" hangingPunct="1"/>
            <a:r>
              <a:rPr lang="zh-CN" altLang="en-US" sz="4000" b="1" dirty="0" smtClean="0"/>
              <a:t>第</a:t>
            </a:r>
            <a:r>
              <a:rPr lang="en-US" altLang="zh-CN" sz="4000" b="1" dirty="0" smtClean="0"/>
              <a:t>11</a:t>
            </a:r>
            <a:r>
              <a:rPr lang="zh-CN" altLang="en-US" sz="4000" b="1" dirty="0" smtClean="0"/>
              <a:t>章 </a:t>
            </a:r>
            <a:r>
              <a:rPr lang="zh-CN" altLang="en-US" sz="4000" b="1" dirty="0" smtClean="0"/>
              <a:t>制定测试方案及编写测试用例</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57200" y="428625"/>
            <a:ext cx="8229600" cy="857250"/>
          </a:xfrm>
        </p:spPr>
        <p:txBody>
          <a:bodyPr/>
          <a:lstStyle/>
          <a:p>
            <a:r>
              <a:rPr lang="zh-CN" altLang="en-US" sz="5400" smtClean="0"/>
              <a:t>测试计划书的作用</a:t>
            </a:r>
          </a:p>
        </p:txBody>
      </p:sp>
      <p:sp>
        <p:nvSpPr>
          <p:cNvPr id="28675" name="文本占位符 2"/>
          <p:cNvSpPr>
            <a:spLocks noGrp="1"/>
          </p:cNvSpPr>
          <p:nvPr>
            <p:ph type="body" idx="1"/>
          </p:nvPr>
        </p:nvSpPr>
        <p:spPr>
          <a:xfrm>
            <a:off x="500063" y="1428750"/>
            <a:ext cx="8086725" cy="4857750"/>
          </a:xfrm>
        </p:spPr>
        <p:txBody>
          <a:bodyPr/>
          <a:lstStyle/>
          <a:p>
            <a:pPr>
              <a:lnSpc>
                <a:spcPts val="3000"/>
              </a:lnSpc>
            </a:pPr>
            <a:r>
              <a:rPr lang="zh-CN" altLang="en-US" sz="2800" smtClean="0"/>
              <a:t>测试工作的依据，使测试工作有目标、有计划地进行。</a:t>
            </a:r>
          </a:p>
          <a:p>
            <a:pPr>
              <a:lnSpc>
                <a:spcPts val="3000"/>
              </a:lnSpc>
            </a:pPr>
            <a:r>
              <a:rPr lang="zh-CN" altLang="en-US" sz="2800" smtClean="0"/>
              <a:t>帮助我们以科学的方法管理测试工作，从测试资源分配、测试进度、测试方法、步骤、测试单元划分、测试覆盖程度、缺陷报告及管理方式等都明确规定；</a:t>
            </a:r>
          </a:p>
          <a:p>
            <a:pPr>
              <a:lnSpc>
                <a:spcPts val="3000"/>
              </a:lnSpc>
            </a:pPr>
            <a:r>
              <a:rPr lang="zh-CN" altLang="en-US" sz="2800" smtClean="0"/>
              <a:t>及早发现软件规格说明书的问题，以便及早修正；</a:t>
            </a:r>
          </a:p>
          <a:p>
            <a:pPr>
              <a:lnSpc>
                <a:spcPts val="3000"/>
              </a:lnSpc>
            </a:pPr>
            <a:r>
              <a:rPr lang="zh-CN" altLang="en-US" sz="2800" smtClean="0"/>
              <a:t>有利于日后测试部门工作的相互协调；</a:t>
            </a:r>
          </a:p>
          <a:p>
            <a:pPr>
              <a:lnSpc>
                <a:spcPts val="3000"/>
              </a:lnSpc>
            </a:pPr>
            <a:r>
              <a:rPr lang="zh-CN" altLang="en-US" sz="2800" smtClean="0"/>
              <a:t>有利于日后测试自动化，需要列出所有的测试用例，帮助确定自动化测试程序编写顺序。</a:t>
            </a:r>
          </a:p>
          <a:p>
            <a:pPr>
              <a:lnSpc>
                <a:spcPts val="3000"/>
              </a:lnSpc>
            </a:pPr>
            <a:endParaRPr lang="zh-CN" altLang="en-US" sz="28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57200" y="285750"/>
            <a:ext cx="8229600" cy="1000125"/>
          </a:xfrm>
        </p:spPr>
        <p:txBody>
          <a:bodyPr/>
          <a:lstStyle/>
          <a:p>
            <a:r>
              <a:rPr lang="zh-CN" altLang="en-US" sz="5400" smtClean="0"/>
              <a:t>测试计划书衡量标准</a:t>
            </a:r>
          </a:p>
        </p:txBody>
      </p:sp>
      <p:sp>
        <p:nvSpPr>
          <p:cNvPr id="29699" name="文本占位符 2"/>
          <p:cNvSpPr>
            <a:spLocks noGrp="1"/>
          </p:cNvSpPr>
          <p:nvPr>
            <p:ph type="body" idx="1"/>
          </p:nvPr>
        </p:nvSpPr>
        <p:spPr>
          <a:xfrm>
            <a:off x="500063" y="1357313"/>
            <a:ext cx="8143875" cy="4922837"/>
          </a:xfrm>
        </p:spPr>
        <p:txBody>
          <a:bodyPr/>
          <a:lstStyle/>
          <a:p>
            <a:r>
              <a:rPr lang="zh-CN" altLang="en-US" sz="2400" smtClean="0"/>
              <a:t>有效达到最终目的，引导整个软件测试工作正常运行，配合编程部门、保证软件质量、按时将产品推出。</a:t>
            </a:r>
          </a:p>
          <a:p>
            <a:r>
              <a:rPr lang="zh-CN" altLang="en-US" sz="2400" smtClean="0"/>
              <a:t>列举的所有数据必须是准确的，比如：兼容性所要求的数据、输入、输出数据等。</a:t>
            </a:r>
          </a:p>
          <a:p>
            <a:r>
              <a:rPr lang="zh-CN" altLang="en-US" sz="2400" smtClean="0"/>
              <a:t>提供的方法使测试高效运行，较短时间内找出尽可能多的缺陷。</a:t>
            </a:r>
          </a:p>
          <a:p>
            <a:r>
              <a:rPr lang="zh-CN" altLang="en-US" sz="2400" smtClean="0"/>
              <a:t>提供明确的测试目标、测试的策略、具体步骤及测试标准。</a:t>
            </a:r>
          </a:p>
          <a:p>
            <a:r>
              <a:rPr lang="zh-CN" altLang="en-US" sz="2400" smtClean="0"/>
              <a:t>既强调测试重点，也重视测试的基本覆盖率。</a:t>
            </a:r>
          </a:p>
          <a:p>
            <a:r>
              <a:rPr lang="zh-CN" altLang="en-US" sz="2400" smtClean="0"/>
              <a:t>测试方案尽可能充分利用公司现有的、可以提供给测试部门的人力物力资源，而且是可行的。</a:t>
            </a:r>
          </a:p>
          <a:p>
            <a:r>
              <a:rPr lang="zh-CN" altLang="en-US" sz="2400" smtClean="0"/>
              <a:t>测试安排有一定的灵活性，可以应付一些突然的变化。</a:t>
            </a:r>
          </a:p>
          <a:p>
            <a:pPr>
              <a:lnSpc>
                <a:spcPts val="3000"/>
              </a:lnSpc>
            </a:pPr>
            <a:endParaRPr lang="zh-CN" altLang="en-US" sz="2800" b="1"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hape 239617"/>
          <p:cNvSpPr>
            <a:spLocks noGrp="1" noChangeArrowheads="1"/>
          </p:cNvSpPr>
          <p:nvPr>
            <p:ph type="title"/>
          </p:nvPr>
        </p:nvSpPr>
        <p:spPr>
          <a:xfrm>
            <a:off x="357188" y="500063"/>
            <a:ext cx="8429625" cy="720725"/>
          </a:xfrm>
        </p:spPr>
        <p:txBody>
          <a:bodyPr/>
          <a:lstStyle/>
          <a:p>
            <a:pPr marL="0" indent="0" defTabSz="914400" eaLnBrk="1" hangingPunct="1"/>
            <a:r>
              <a:rPr lang="zh-CN" altLang="en-US" sz="4000" b="1" dirty="0" smtClean="0"/>
              <a:t>第</a:t>
            </a:r>
            <a:r>
              <a:rPr lang="en-US" altLang="zh-CN" sz="4000" b="1" dirty="0" smtClean="0"/>
              <a:t>11</a:t>
            </a:r>
            <a:r>
              <a:rPr lang="zh-CN" altLang="en-US" sz="4000" b="1" dirty="0" smtClean="0"/>
              <a:t>章 </a:t>
            </a:r>
            <a:r>
              <a:rPr lang="zh-CN" altLang="en-US" sz="4000" b="1" dirty="0" smtClean="0"/>
              <a:t>制定测试方案及编写测试用例</a:t>
            </a:r>
          </a:p>
        </p:txBody>
      </p:sp>
      <p:sp>
        <p:nvSpPr>
          <p:cNvPr id="12291" name="Shape 239618"/>
          <p:cNvSpPr>
            <a:spLocks noGrp="1" noChangeArrowheads="1"/>
          </p:cNvSpPr>
          <p:nvPr>
            <p:ph type="body" idx="1"/>
          </p:nvPr>
        </p:nvSpPr>
        <p:spPr>
          <a:xfrm>
            <a:off x="500063" y="1357313"/>
            <a:ext cx="8001000" cy="4802187"/>
          </a:xfrm>
        </p:spPr>
        <p:txBody>
          <a:bodyPr/>
          <a:lstStyle/>
          <a:p>
            <a:pPr>
              <a:lnSpc>
                <a:spcPct val="150000"/>
              </a:lnSpc>
            </a:pPr>
            <a:r>
              <a:rPr lang="en-US" altLang="zh-CN" sz="2800" dirty="0" smtClean="0">
                <a:solidFill>
                  <a:srgbClr val="FF0000"/>
                </a:solidFill>
              </a:rPr>
              <a:t>CMMI</a:t>
            </a:r>
            <a:r>
              <a:rPr lang="zh-CN" altLang="en-US" sz="2800" dirty="0" smtClean="0">
                <a:solidFill>
                  <a:srgbClr val="FF0000"/>
                </a:solidFill>
              </a:rPr>
              <a:t>中对应实践</a:t>
            </a:r>
          </a:p>
          <a:p>
            <a:pPr>
              <a:lnSpc>
                <a:spcPct val="150000"/>
              </a:lnSpc>
            </a:pPr>
            <a:r>
              <a:rPr lang="zh-CN" altLang="en-US" sz="2800" dirty="0" smtClean="0"/>
              <a:t>测试资料收集与整理</a:t>
            </a:r>
          </a:p>
          <a:p>
            <a:pPr>
              <a:lnSpc>
                <a:spcPct val="150000"/>
              </a:lnSpc>
            </a:pPr>
            <a:r>
              <a:rPr lang="zh-CN" altLang="en-US" sz="2800" dirty="0" smtClean="0"/>
              <a:t>检查产品说明书</a:t>
            </a:r>
          </a:p>
          <a:p>
            <a:pPr>
              <a:lnSpc>
                <a:spcPct val="150000"/>
              </a:lnSpc>
            </a:pPr>
            <a:r>
              <a:rPr lang="zh-CN" altLang="en-US" sz="2800" dirty="0" smtClean="0"/>
              <a:t>测试方案的制订</a:t>
            </a:r>
          </a:p>
          <a:p>
            <a:pPr>
              <a:lnSpc>
                <a:spcPct val="150000"/>
              </a:lnSpc>
            </a:pPr>
            <a:r>
              <a:rPr lang="zh-CN" altLang="en-US" sz="2800" dirty="0" smtClean="0"/>
              <a:t>测试计划书的编写及要素</a:t>
            </a:r>
          </a:p>
          <a:p>
            <a:pPr>
              <a:lnSpc>
                <a:spcPct val="150000"/>
              </a:lnSpc>
            </a:pPr>
            <a:r>
              <a:rPr lang="zh-CN" altLang="en-US" sz="2800" dirty="0" smtClean="0"/>
              <a:t>测试用例编写</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28625" y="142875"/>
            <a:ext cx="8229600" cy="785813"/>
          </a:xfrm>
        </p:spPr>
        <p:txBody>
          <a:bodyPr/>
          <a:lstStyle/>
          <a:p>
            <a:r>
              <a:rPr lang="zh-CN" altLang="en-US" sz="5400" smtClean="0"/>
              <a:t>测试计划书内容</a:t>
            </a:r>
          </a:p>
        </p:txBody>
      </p:sp>
      <p:sp>
        <p:nvSpPr>
          <p:cNvPr id="30723" name="文本占位符 2"/>
          <p:cNvSpPr>
            <a:spLocks noGrp="1"/>
          </p:cNvSpPr>
          <p:nvPr>
            <p:ph type="body" idx="1"/>
          </p:nvPr>
        </p:nvSpPr>
        <p:spPr>
          <a:xfrm>
            <a:off x="500063" y="1000125"/>
            <a:ext cx="8358187" cy="5429250"/>
          </a:xfrm>
        </p:spPr>
        <p:txBody>
          <a:bodyPr/>
          <a:lstStyle/>
          <a:p>
            <a:r>
              <a:rPr lang="zh-CN" altLang="en-US" sz="2200" smtClean="0"/>
              <a:t>测试计划书的文件名及版本号</a:t>
            </a:r>
          </a:p>
          <a:p>
            <a:r>
              <a:rPr lang="zh-CN" altLang="en-US" sz="2200" smtClean="0"/>
              <a:t>基本情况介绍（测试目的、背景、测试范围及参考文献等）</a:t>
            </a:r>
          </a:p>
          <a:p>
            <a:r>
              <a:rPr lang="zh-CN" altLang="en-US" sz="2200" smtClean="0"/>
              <a:t>测试的具体目标（要测的是软件的哪些部分）</a:t>
            </a:r>
          </a:p>
          <a:p>
            <a:r>
              <a:rPr lang="zh-CN" altLang="en-US" sz="2200" smtClean="0"/>
              <a:t>具体执行的测试类型</a:t>
            </a:r>
          </a:p>
          <a:p>
            <a:r>
              <a:rPr lang="zh-CN" altLang="en-US" sz="2200" smtClean="0"/>
              <a:t>测试通过的判断准则</a:t>
            </a:r>
          </a:p>
          <a:p>
            <a:r>
              <a:rPr lang="zh-CN" altLang="en-US" sz="2200" smtClean="0"/>
              <a:t>测试用例</a:t>
            </a:r>
          </a:p>
          <a:p>
            <a:r>
              <a:rPr lang="zh-CN" altLang="en-US" sz="2200" smtClean="0"/>
              <a:t>测试准备工作及测试结果的处理</a:t>
            </a:r>
          </a:p>
          <a:p>
            <a:r>
              <a:rPr lang="zh-CN" altLang="en-US" sz="2200" smtClean="0"/>
              <a:t>测试工作中涉及的相关事项（测试工具、硬件、第三方软件等）</a:t>
            </a:r>
          </a:p>
          <a:p>
            <a:r>
              <a:rPr lang="zh-CN" altLang="en-US" sz="2200" smtClean="0"/>
              <a:t>部门责任分工</a:t>
            </a:r>
          </a:p>
          <a:p>
            <a:r>
              <a:rPr lang="zh-CN" altLang="en-US" sz="2200" smtClean="0"/>
              <a:t>测试人力资源分配</a:t>
            </a:r>
          </a:p>
          <a:p>
            <a:r>
              <a:rPr lang="zh-CN" altLang="en-US" sz="2200" smtClean="0"/>
              <a:t>测试进度列表</a:t>
            </a:r>
          </a:p>
          <a:p>
            <a:r>
              <a:rPr lang="zh-CN" altLang="en-US" sz="2200" smtClean="0"/>
              <a:t>测试工作中可能面临的偶发事件及危机处理（即测试过程中的风险管理）</a:t>
            </a:r>
          </a:p>
          <a:p>
            <a:r>
              <a:rPr lang="zh-CN" altLang="en-US" sz="2200" smtClean="0"/>
              <a:t>缺陷管理流程</a:t>
            </a:r>
          </a:p>
          <a:p>
            <a:pPr>
              <a:buFont typeface="Wingdings 2" pitchFamily="18" charset="2"/>
              <a:buNone/>
            </a:pPr>
            <a:endParaRPr lang="zh-CN" altLang="en-US" sz="2000" b="1"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hape 239618"/>
          <p:cNvSpPr>
            <a:spLocks noGrp="1" noChangeArrowheads="1"/>
          </p:cNvSpPr>
          <p:nvPr>
            <p:ph type="body" idx="1"/>
          </p:nvPr>
        </p:nvSpPr>
        <p:spPr>
          <a:xfrm>
            <a:off x="500063" y="1357313"/>
            <a:ext cx="8001000" cy="4802187"/>
          </a:xfrm>
        </p:spPr>
        <p:txBody>
          <a:bodyPr/>
          <a:lstStyle/>
          <a:p>
            <a:pPr>
              <a:lnSpc>
                <a:spcPct val="150000"/>
              </a:lnSpc>
            </a:pPr>
            <a:r>
              <a:rPr lang="en-US" altLang="zh-CN" sz="2800" smtClean="0"/>
              <a:t>CMMI</a:t>
            </a:r>
            <a:r>
              <a:rPr lang="zh-CN" altLang="en-US" sz="2800" smtClean="0"/>
              <a:t>中对应实践</a:t>
            </a:r>
          </a:p>
          <a:p>
            <a:pPr>
              <a:lnSpc>
                <a:spcPct val="150000"/>
              </a:lnSpc>
            </a:pPr>
            <a:r>
              <a:rPr lang="zh-CN" altLang="en-US" sz="2800" smtClean="0"/>
              <a:t>测试资料收集与整理</a:t>
            </a:r>
          </a:p>
          <a:p>
            <a:pPr>
              <a:lnSpc>
                <a:spcPct val="150000"/>
              </a:lnSpc>
            </a:pPr>
            <a:r>
              <a:rPr lang="zh-CN" altLang="en-US" sz="2800" smtClean="0"/>
              <a:t>检查产品说明书</a:t>
            </a:r>
          </a:p>
          <a:p>
            <a:pPr>
              <a:lnSpc>
                <a:spcPct val="150000"/>
              </a:lnSpc>
            </a:pPr>
            <a:r>
              <a:rPr lang="zh-CN" altLang="en-US" sz="2800" smtClean="0"/>
              <a:t>测试方案的制订</a:t>
            </a:r>
          </a:p>
          <a:p>
            <a:pPr>
              <a:lnSpc>
                <a:spcPct val="150000"/>
              </a:lnSpc>
            </a:pPr>
            <a:r>
              <a:rPr lang="zh-CN" altLang="en-US" sz="2800" smtClean="0"/>
              <a:t>测试计划书的编写及要素</a:t>
            </a:r>
          </a:p>
          <a:p>
            <a:pPr>
              <a:lnSpc>
                <a:spcPct val="150000"/>
              </a:lnSpc>
            </a:pPr>
            <a:r>
              <a:rPr lang="zh-CN" altLang="en-US" sz="2800" smtClean="0">
                <a:solidFill>
                  <a:srgbClr val="FF0000"/>
                </a:solidFill>
              </a:rPr>
              <a:t>测试用例编写</a:t>
            </a:r>
            <a:endParaRPr lang="en-US" altLang="zh-CN" smtClean="0">
              <a:solidFill>
                <a:srgbClr val="FF0000"/>
              </a:solidFill>
            </a:endParaRPr>
          </a:p>
        </p:txBody>
      </p:sp>
      <p:sp>
        <p:nvSpPr>
          <p:cNvPr id="5" name="Shape 239617"/>
          <p:cNvSpPr>
            <a:spLocks noGrp="1" noChangeArrowheads="1"/>
          </p:cNvSpPr>
          <p:nvPr>
            <p:ph type="title"/>
          </p:nvPr>
        </p:nvSpPr>
        <p:spPr>
          <a:xfrm>
            <a:off x="357188" y="500063"/>
            <a:ext cx="8429625" cy="720725"/>
          </a:xfrm>
        </p:spPr>
        <p:txBody>
          <a:bodyPr/>
          <a:lstStyle/>
          <a:p>
            <a:pPr marL="0" indent="0" defTabSz="914400" eaLnBrk="1" hangingPunct="1"/>
            <a:r>
              <a:rPr lang="zh-CN" altLang="en-US" sz="4000" b="1" dirty="0" smtClean="0"/>
              <a:t>第</a:t>
            </a:r>
            <a:r>
              <a:rPr lang="en-US" altLang="zh-CN" sz="4000" b="1" dirty="0" smtClean="0"/>
              <a:t>11</a:t>
            </a:r>
            <a:r>
              <a:rPr lang="zh-CN" altLang="en-US" sz="4000" b="1" dirty="0" smtClean="0"/>
              <a:t>章 </a:t>
            </a:r>
            <a:r>
              <a:rPr lang="zh-CN" altLang="en-US" sz="4000" b="1" dirty="0" smtClean="0"/>
              <a:t>制定测试方案及编写测试用例</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500063" y="357188"/>
            <a:ext cx="8229600" cy="928687"/>
          </a:xfrm>
        </p:spPr>
        <p:txBody>
          <a:bodyPr/>
          <a:lstStyle/>
          <a:p>
            <a:r>
              <a:rPr lang="zh-CN" altLang="en-US" sz="5400" smtClean="0"/>
              <a:t>单元测试用例编写</a:t>
            </a:r>
          </a:p>
        </p:txBody>
      </p:sp>
      <p:sp>
        <p:nvSpPr>
          <p:cNvPr id="32771" name="文本占位符 2"/>
          <p:cNvSpPr>
            <a:spLocks noGrp="1"/>
          </p:cNvSpPr>
          <p:nvPr>
            <p:ph type="body" idx="1"/>
          </p:nvPr>
        </p:nvSpPr>
        <p:spPr>
          <a:xfrm>
            <a:off x="571500" y="1214438"/>
            <a:ext cx="8286750" cy="5214937"/>
          </a:xfrm>
        </p:spPr>
        <p:txBody>
          <a:bodyPr/>
          <a:lstStyle/>
          <a:p>
            <a:r>
              <a:rPr lang="zh-CN" altLang="en-US" sz="1800" smtClean="0"/>
              <a:t>在结构化程序时代，单元测试所说的单元是指函数，在当今的面向对象时代，单元测试的所说的单元是指类（不论是私有函数还是公用函数都应当纳入单元测试）。</a:t>
            </a:r>
            <a:endParaRPr lang="en-US" altLang="zh-CN" sz="1800" smtClean="0"/>
          </a:p>
          <a:p>
            <a:r>
              <a:rPr lang="zh-CN" altLang="en-US" sz="1800" smtClean="0"/>
              <a:t>单元测试开展的时机</a:t>
            </a:r>
            <a:endParaRPr lang="en-US" altLang="zh-CN" sz="1800" smtClean="0"/>
          </a:p>
          <a:p>
            <a:pPr lvl="1"/>
            <a:r>
              <a:rPr lang="zh-CN" altLang="en-US" sz="1600" smtClean="0"/>
              <a:t>一般来说，对于开发单元测试越早越好；</a:t>
            </a:r>
          </a:p>
          <a:p>
            <a:pPr lvl="1"/>
            <a:r>
              <a:rPr lang="zh-CN" altLang="en-US" sz="1600" smtClean="0"/>
              <a:t>先编写产品函数的框架（概要设计），然后编写测试函数，针对产品函数的功能编写测试用例，然后编写产品函数的代码，每写一个功能点都运行测试，随时补充测试用例。</a:t>
            </a:r>
          </a:p>
          <a:p>
            <a:r>
              <a:rPr lang="zh-CN" altLang="en-US" sz="1800" smtClean="0"/>
              <a:t>单元测试与其他测试不同，单元测试可看作是编码工作的一部分，应该由程序员完成，也就是说，经过了单元测试的代码才是已完成的代码，提交产品代码时也要同时提交测试代码。测试人员可以作一定程度的审核。在我们项目中，单元测试也由开发人员来做。一般单元测试用例包含以下内容：</a:t>
            </a:r>
          </a:p>
          <a:p>
            <a:pPr lvl="1"/>
            <a:r>
              <a:rPr lang="zh-CN" altLang="en-US" sz="1600" smtClean="0"/>
              <a:t>用例编号、被测对象</a:t>
            </a:r>
          </a:p>
          <a:p>
            <a:pPr lvl="1"/>
            <a:r>
              <a:rPr lang="zh-CN" altLang="en-US" sz="1600" smtClean="0"/>
              <a:t>测试用例的核心是输入数据，输入数据包括四类：参数、成员变量、全局变量、</a:t>
            </a:r>
            <a:r>
              <a:rPr lang="en-US" altLang="zh-CN" sz="1600" smtClean="0"/>
              <a:t>IO</a:t>
            </a:r>
            <a:r>
              <a:rPr lang="zh-CN" altLang="en-US" sz="1600" smtClean="0"/>
              <a:t>媒体，这四类数据中，只要所测试的程序需要执行读操作的，就要设定其初始值，其中，前两类比较常用，后两类较少用。输入数中，要包括：正常输入、边界输入（最大值及最小值）、非法输入</a:t>
            </a:r>
          </a:p>
          <a:p>
            <a:pPr lvl="1"/>
            <a:r>
              <a:rPr lang="zh-CN" altLang="en-US" sz="1600" smtClean="0"/>
              <a:t>期望输出，在给定的输入下，单元应当给的反映。</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428625"/>
            <a:ext cx="8229600" cy="928688"/>
          </a:xfrm>
        </p:spPr>
        <p:txBody>
          <a:bodyPr/>
          <a:lstStyle/>
          <a:p>
            <a:r>
              <a:rPr lang="zh-CN" altLang="en-US" sz="5400" smtClean="0"/>
              <a:t>集成测试用例编写</a:t>
            </a:r>
          </a:p>
        </p:txBody>
      </p:sp>
      <p:sp>
        <p:nvSpPr>
          <p:cNvPr id="33795" name="文本占位符 2"/>
          <p:cNvSpPr>
            <a:spLocks noGrp="1"/>
          </p:cNvSpPr>
          <p:nvPr>
            <p:ph type="body" idx="1"/>
          </p:nvPr>
        </p:nvSpPr>
        <p:spPr>
          <a:xfrm>
            <a:off x="500063" y="1428750"/>
            <a:ext cx="8143875" cy="5000625"/>
          </a:xfrm>
        </p:spPr>
        <p:txBody>
          <a:bodyPr/>
          <a:lstStyle/>
          <a:p>
            <a:pPr>
              <a:lnSpc>
                <a:spcPts val="3200"/>
              </a:lnSpc>
              <a:buFont typeface="Wingdings" pitchFamily="2" charset="2"/>
              <a:buChar char="l"/>
            </a:pPr>
            <a:r>
              <a:rPr lang="zh-CN" altLang="en-US" sz="2800" smtClean="0"/>
              <a:t>集成测试用例内容包括：</a:t>
            </a:r>
          </a:p>
          <a:p>
            <a:pPr lvl="1">
              <a:lnSpc>
                <a:spcPts val="3200"/>
              </a:lnSpc>
            </a:pPr>
            <a:r>
              <a:rPr lang="zh-CN" altLang="en-US" smtClean="0"/>
              <a:t>用例编号、被测对象、场景等。</a:t>
            </a:r>
          </a:p>
          <a:p>
            <a:pPr lvl="1">
              <a:lnSpc>
                <a:spcPts val="3200"/>
              </a:lnSpc>
            </a:pPr>
            <a:r>
              <a:rPr lang="zh-CN" altLang="en-US" smtClean="0"/>
              <a:t>测试用例的核心是输入数据：输入数据包括四类：参数、成员变量、全局变量、</a:t>
            </a:r>
            <a:r>
              <a:rPr lang="en-US" altLang="zh-CN" smtClean="0"/>
              <a:t>IO</a:t>
            </a:r>
            <a:r>
              <a:rPr lang="zh-CN" altLang="en-US" smtClean="0"/>
              <a:t>媒体，这四类数据中，只要所测试的程序需要执行读操作的，就要设定其初始值，其中，前两类比较常用，后两类较少用。输入数中，要包括：正常输入、边界输入（最大值及最小值）、非法输入</a:t>
            </a:r>
          </a:p>
          <a:p>
            <a:pPr lvl="1">
              <a:lnSpc>
                <a:spcPts val="3200"/>
              </a:lnSpc>
            </a:pPr>
            <a:r>
              <a:rPr lang="zh-CN" altLang="en-US" smtClean="0"/>
              <a:t>测试时操作步骤。</a:t>
            </a:r>
          </a:p>
          <a:p>
            <a:pPr lvl="1">
              <a:lnSpc>
                <a:spcPts val="3200"/>
              </a:lnSpc>
            </a:pPr>
            <a:r>
              <a:rPr lang="zh-CN" altLang="en-US" smtClean="0"/>
              <a:t>期望输出，在给定的输入下，系统应当给的反映。</a:t>
            </a:r>
          </a:p>
          <a:p>
            <a:pPr>
              <a:lnSpc>
                <a:spcPts val="3200"/>
              </a:lnSpc>
            </a:pPr>
            <a:endParaRPr lang="zh-CN" altLang="en-US" sz="2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57200" y="500063"/>
            <a:ext cx="8229600" cy="785812"/>
          </a:xfrm>
        </p:spPr>
        <p:txBody>
          <a:bodyPr/>
          <a:lstStyle/>
          <a:p>
            <a:r>
              <a:rPr lang="zh-CN" altLang="en-US" sz="5400" smtClean="0"/>
              <a:t>系统测试用例编写</a:t>
            </a:r>
          </a:p>
        </p:txBody>
      </p:sp>
      <p:sp>
        <p:nvSpPr>
          <p:cNvPr id="34819" name="文本占位符 2"/>
          <p:cNvSpPr>
            <a:spLocks noGrp="1"/>
          </p:cNvSpPr>
          <p:nvPr>
            <p:ph type="body" idx="1"/>
          </p:nvPr>
        </p:nvSpPr>
        <p:spPr>
          <a:xfrm>
            <a:off x="500063" y="1285875"/>
            <a:ext cx="8215312" cy="4929188"/>
          </a:xfrm>
        </p:spPr>
        <p:txBody>
          <a:bodyPr/>
          <a:lstStyle/>
          <a:p>
            <a:pPr>
              <a:lnSpc>
                <a:spcPts val="3500"/>
              </a:lnSpc>
            </a:pPr>
            <a:r>
              <a:rPr lang="zh-CN" altLang="en-US" sz="2400" smtClean="0"/>
              <a:t>系统测试（</a:t>
            </a:r>
            <a:r>
              <a:rPr lang="en-US" altLang="zh-CN" sz="2400" smtClean="0"/>
              <a:t>System Test, </a:t>
            </a:r>
            <a:r>
              <a:rPr lang="zh-CN" altLang="en-US" sz="2400" smtClean="0"/>
              <a:t>简称</a:t>
            </a:r>
            <a:r>
              <a:rPr lang="en-US" altLang="zh-CN" sz="2400" smtClean="0"/>
              <a:t>ST</a:t>
            </a:r>
            <a:r>
              <a:rPr lang="zh-CN" altLang="en-US" sz="2400" smtClean="0"/>
              <a:t>）是将经过测试的子系统装配成一个完整系统来测试。它是检验系统是否确实能提供系统方案说明书中指定功能的有效方法。</a:t>
            </a:r>
            <a:endParaRPr lang="en-US" altLang="zh-CN" sz="2400" smtClean="0"/>
          </a:p>
          <a:p>
            <a:pPr>
              <a:lnSpc>
                <a:spcPts val="3500"/>
              </a:lnSpc>
            </a:pPr>
            <a:r>
              <a:rPr lang="zh-CN" altLang="en-US" sz="2400" smtClean="0"/>
              <a:t>系统测试的目的是对最终软件系统进行全面的测试，确保最终软件系统满足产品需求并且遵循系统设计。</a:t>
            </a:r>
            <a:endParaRPr lang="en-US" altLang="zh-CN" sz="2400" smtClean="0"/>
          </a:p>
          <a:p>
            <a:pPr>
              <a:lnSpc>
                <a:spcPts val="3500"/>
              </a:lnSpc>
            </a:pPr>
            <a:r>
              <a:rPr lang="zh-CN" altLang="en-US" sz="2400" smtClean="0"/>
              <a:t>参见实训指导编写对外的接口测试用例、与</a:t>
            </a:r>
            <a:r>
              <a:rPr lang="en-US" altLang="zh-CN" sz="2400" smtClean="0"/>
              <a:t>《</a:t>
            </a:r>
            <a:r>
              <a:rPr lang="zh-CN" altLang="en-US" sz="2400" smtClean="0"/>
              <a:t>需求规格说明书</a:t>
            </a:r>
            <a:r>
              <a:rPr lang="en-US" altLang="zh-CN" sz="2400" smtClean="0"/>
              <a:t>》</a:t>
            </a:r>
            <a:r>
              <a:rPr lang="zh-CN" altLang="en-US" sz="2400" smtClean="0"/>
              <a:t>对应的功能测试用例、程序的健壮性测试用例、系统性能测试用例、系统图形用户界面测试用例、系统信息安全性测试用例、压力测试用例、系统可靠性测试用例、系统安装</a:t>
            </a:r>
            <a:r>
              <a:rPr lang="en-US" altLang="zh-CN" sz="2400" smtClean="0"/>
              <a:t>/</a:t>
            </a:r>
            <a:r>
              <a:rPr lang="zh-CN" altLang="en-US" sz="2400" smtClean="0"/>
              <a:t>反安装测试用例等。</a:t>
            </a:r>
          </a:p>
          <a:p>
            <a:pPr>
              <a:lnSpc>
                <a:spcPts val="3500"/>
              </a:lnSpc>
            </a:pPr>
            <a:endParaRPr lang="zh-CN" alt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本章实训</a:t>
            </a:r>
          </a:p>
        </p:txBody>
      </p:sp>
      <p:sp>
        <p:nvSpPr>
          <p:cNvPr id="35843" name="文本占位符 2"/>
          <p:cNvSpPr>
            <a:spLocks noGrp="1"/>
          </p:cNvSpPr>
          <p:nvPr>
            <p:ph type="body" idx="1"/>
          </p:nvPr>
        </p:nvSpPr>
        <p:spPr/>
        <p:txBody>
          <a:bodyPr/>
          <a:lstStyle/>
          <a:p>
            <a:r>
              <a:rPr lang="zh-CN" altLang="en-US" sz="2800" dirty="0" smtClean="0"/>
              <a:t>测试人员，对</a:t>
            </a:r>
            <a:r>
              <a:rPr lang="en-US" altLang="zh-CN" sz="2800" dirty="0" smtClean="0"/>
              <a:t>SRS</a:t>
            </a:r>
            <a:r>
              <a:rPr lang="zh-CN" altLang="en-US" sz="2800" dirty="0" smtClean="0"/>
              <a:t>进行审查，给出审查清单</a:t>
            </a:r>
            <a:endParaRPr lang="en-US" altLang="zh-CN" sz="2800" dirty="0" smtClean="0"/>
          </a:p>
          <a:p>
            <a:r>
              <a:rPr lang="zh-CN" altLang="en-US" sz="2800" dirty="0" smtClean="0"/>
              <a:t>根据项目进展情况编写测试计划</a:t>
            </a:r>
            <a:endParaRPr lang="en-US" altLang="zh-CN" sz="2800" dirty="0" smtClean="0"/>
          </a:p>
          <a:p>
            <a:r>
              <a:rPr lang="zh-CN" altLang="en-US" sz="2800" dirty="0" smtClean="0"/>
              <a:t>各小组根据项目进展，组织测试人员编写相应的测试用例</a:t>
            </a:r>
            <a:endParaRPr lang="en-US" altLang="zh-CN" sz="2800" dirty="0" smtClean="0"/>
          </a:p>
          <a:p>
            <a:r>
              <a:rPr lang="zh-CN" altLang="en-US" sz="2800" dirty="0" smtClean="0"/>
              <a:t>确定要实现自动化测试的用例，并组织相关人员编写自动化测试程序。</a:t>
            </a:r>
            <a:endParaRPr lang="en-US" altLang="zh-CN" sz="2800" dirty="0" smtClean="0"/>
          </a:p>
          <a:p>
            <a:r>
              <a:rPr lang="zh-CN" altLang="en-US" sz="2800" dirty="0" smtClean="0"/>
              <a:t>估计用时，</a:t>
            </a:r>
            <a:r>
              <a:rPr lang="en-US" altLang="zh-CN" sz="2800" dirty="0" smtClean="0"/>
              <a:t>24</a:t>
            </a:r>
            <a:r>
              <a:rPr lang="zh-CN" altLang="en-US" sz="2800" dirty="0" smtClean="0"/>
              <a:t>至</a:t>
            </a:r>
            <a:r>
              <a:rPr lang="en-US" altLang="zh-CN" sz="2800" dirty="0" smtClean="0"/>
              <a:t>32</a:t>
            </a:r>
            <a:r>
              <a:rPr lang="zh-CN" altLang="en-US" sz="2800" dirty="0" smtClean="0"/>
              <a:t>节上机课</a:t>
            </a:r>
            <a:endParaRPr lang="zh-CN" alt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395288" y="2420938"/>
            <a:ext cx="8229600" cy="1214437"/>
          </a:xfrm>
        </p:spPr>
        <p:txBody>
          <a:bodyPr/>
          <a:lstStyle/>
          <a:p>
            <a:pPr algn="ctr"/>
            <a:r>
              <a:rPr lang="zh-CN" altLang="en-US" sz="6000" b="1" smtClean="0"/>
              <a:t>本章结束，谢谢</a:t>
            </a:r>
            <a:r>
              <a:rPr lang="en-US" altLang="zh-CN" sz="6000" b="1"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357188" y="428625"/>
            <a:ext cx="8229600" cy="928688"/>
          </a:xfrm>
        </p:spPr>
        <p:txBody>
          <a:bodyPr/>
          <a:lstStyle/>
          <a:p>
            <a:r>
              <a:rPr lang="en-US" altLang="zh-CN" sz="5400" smtClean="0"/>
              <a:t>CMMI</a:t>
            </a:r>
            <a:r>
              <a:rPr lang="zh-CN" altLang="en-US" sz="5400" smtClean="0"/>
              <a:t>中对应实践</a:t>
            </a:r>
            <a:r>
              <a:rPr lang="en-US" altLang="zh-CN" sz="5400" smtClean="0"/>
              <a:t>——VAL</a:t>
            </a:r>
            <a:endParaRPr lang="zh-CN" altLang="en-US" sz="5400" smtClean="0"/>
          </a:p>
        </p:txBody>
      </p:sp>
      <p:sp>
        <p:nvSpPr>
          <p:cNvPr id="13315" name="文本占位符 2"/>
          <p:cNvSpPr>
            <a:spLocks noGrp="1"/>
          </p:cNvSpPr>
          <p:nvPr>
            <p:ph type="body" idx="1"/>
          </p:nvPr>
        </p:nvSpPr>
        <p:spPr>
          <a:xfrm>
            <a:off x="500063" y="1357313"/>
            <a:ext cx="8072437" cy="4929187"/>
          </a:xfrm>
        </p:spPr>
        <p:txBody>
          <a:bodyPr/>
          <a:lstStyle/>
          <a:p>
            <a:pPr>
              <a:lnSpc>
                <a:spcPts val="3200"/>
              </a:lnSpc>
            </a:pPr>
            <a:r>
              <a:rPr lang="en-US" altLang="zh-CN" sz="2000" smtClean="0"/>
              <a:t>SP1.1 Select Products for Validation</a:t>
            </a:r>
            <a:r>
              <a:rPr lang="zh-CN" altLang="en-US" sz="2000" smtClean="0"/>
              <a:t>（选择需确认的产品），目的是选择需确认的产品及产品组件，及对每一个产品及产品组件使用的确认。</a:t>
            </a:r>
            <a:endParaRPr lang="en-US" altLang="zh-CN" sz="2000" smtClean="0"/>
          </a:p>
          <a:p>
            <a:pPr lvl="1">
              <a:lnSpc>
                <a:spcPts val="3200"/>
              </a:lnSpc>
            </a:pPr>
            <a:r>
              <a:rPr lang="en-US" altLang="zh-CN" sz="1800" smtClean="0"/>
              <a:t>SP1.2 Establish the Validation Environment</a:t>
            </a:r>
            <a:r>
              <a:rPr lang="zh-CN" altLang="en-US" sz="1800" smtClean="0"/>
              <a:t>（建立确认环境），目的是建立并维护支持确认活动所需的环境。环境一般包含如下类别，与将要被确认的产品交互的测试工具；临时的嵌入式测试软件；用于转储或作进一步分析和重放的记录工具；用软件等模拟的子系统或组件；实时接口系统；熟练操作或使用前面提到的元素的人员。</a:t>
            </a:r>
          </a:p>
          <a:p>
            <a:pPr lvl="1">
              <a:lnSpc>
                <a:spcPts val="3200"/>
              </a:lnSpc>
            </a:pPr>
            <a:r>
              <a:rPr lang="en-US" altLang="zh-CN" sz="1800" smtClean="0"/>
              <a:t>SP1.3 Establish Validation Procedures and Criteria</a:t>
            </a:r>
            <a:r>
              <a:rPr lang="zh-CN" altLang="en-US" sz="1800" smtClean="0"/>
              <a:t>（建立并维护确认过程和准则），为了确保产品或产品组件放到预期的环境里达到预期的应用，测试用例及测试过程需要满足确认过程的需要。</a:t>
            </a:r>
          </a:p>
          <a:p>
            <a:pPr>
              <a:lnSpc>
                <a:spcPts val="3200"/>
              </a:lnSpc>
              <a:buFont typeface="Wingdings 2" pitchFamily="18" charset="2"/>
              <a:buNone/>
            </a:pPr>
            <a:endParaRPr lang="zh-CN" altLang="en-US" sz="2000" smtClean="0"/>
          </a:p>
          <a:p>
            <a:pPr>
              <a:lnSpc>
                <a:spcPts val="3200"/>
              </a:lnSpc>
            </a:pPr>
            <a:endParaRPr lang="zh-CN" altLang="en-US" sz="2000" smtClean="0"/>
          </a:p>
          <a:p>
            <a:pPr>
              <a:lnSpc>
                <a:spcPts val="3200"/>
              </a:lnSpc>
            </a:pPr>
            <a:endParaRPr lang="en-US" altLang="zh-CN" sz="2000" smtClean="0"/>
          </a:p>
          <a:p>
            <a:pPr>
              <a:lnSpc>
                <a:spcPts val="3200"/>
              </a:lnSpc>
            </a:pPr>
            <a:endParaRPr lang="zh-CN" altLang="en-US" sz="20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hape 239618"/>
          <p:cNvSpPr>
            <a:spLocks noGrp="1" noChangeArrowheads="1"/>
          </p:cNvSpPr>
          <p:nvPr>
            <p:ph type="body" idx="1"/>
          </p:nvPr>
        </p:nvSpPr>
        <p:spPr>
          <a:xfrm>
            <a:off x="500063" y="1357313"/>
            <a:ext cx="8001000" cy="4802187"/>
          </a:xfrm>
        </p:spPr>
        <p:txBody>
          <a:bodyPr/>
          <a:lstStyle/>
          <a:p>
            <a:pPr>
              <a:lnSpc>
                <a:spcPct val="150000"/>
              </a:lnSpc>
            </a:pPr>
            <a:r>
              <a:rPr lang="en-US" altLang="zh-CN" sz="2800" dirty="0" smtClean="0"/>
              <a:t>CMMI</a:t>
            </a:r>
            <a:r>
              <a:rPr lang="zh-CN" altLang="en-US" sz="2800" dirty="0" smtClean="0"/>
              <a:t>中对应实践</a:t>
            </a:r>
          </a:p>
          <a:p>
            <a:pPr>
              <a:lnSpc>
                <a:spcPct val="150000"/>
              </a:lnSpc>
            </a:pPr>
            <a:r>
              <a:rPr lang="zh-CN" altLang="en-US" sz="2800" dirty="0" smtClean="0">
                <a:solidFill>
                  <a:srgbClr val="FF0000"/>
                </a:solidFill>
              </a:rPr>
              <a:t>测试资料收集与整理</a:t>
            </a:r>
          </a:p>
          <a:p>
            <a:pPr>
              <a:lnSpc>
                <a:spcPct val="150000"/>
              </a:lnSpc>
            </a:pPr>
            <a:r>
              <a:rPr lang="zh-CN" altLang="en-US" sz="2800" dirty="0" smtClean="0"/>
              <a:t>检查产品说明书</a:t>
            </a:r>
          </a:p>
          <a:p>
            <a:pPr>
              <a:lnSpc>
                <a:spcPct val="150000"/>
              </a:lnSpc>
            </a:pPr>
            <a:r>
              <a:rPr lang="zh-CN" altLang="en-US" sz="2800" dirty="0" smtClean="0"/>
              <a:t>测试方案的制订</a:t>
            </a:r>
          </a:p>
          <a:p>
            <a:pPr>
              <a:lnSpc>
                <a:spcPct val="150000"/>
              </a:lnSpc>
            </a:pPr>
            <a:r>
              <a:rPr lang="zh-CN" altLang="en-US" sz="2800" dirty="0" smtClean="0"/>
              <a:t>测试计划书的编写及要素</a:t>
            </a:r>
          </a:p>
          <a:p>
            <a:pPr>
              <a:lnSpc>
                <a:spcPct val="150000"/>
              </a:lnSpc>
            </a:pPr>
            <a:r>
              <a:rPr lang="zh-CN" altLang="en-US" sz="2800" dirty="0" smtClean="0"/>
              <a:t>测试用例编写</a:t>
            </a:r>
            <a:endParaRPr lang="en-US" altLang="zh-CN" dirty="0" smtClean="0"/>
          </a:p>
        </p:txBody>
      </p:sp>
      <p:sp>
        <p:nvSpPr>
          <p:cNvPr id="5" name="Shape 239617"/>
          <p:cNvSpPr txBox="1">
            <a:spLocks noChangeArrowheads="1"/>
          </p:cNvSpPr>
          <p:nvPr/>
        </p:nvSpPr>
        <p:spPr bwMode="auto">
          <a:xfrm>
            <a:off x="357188" y="500063"/>
            <a:ext cx="8429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rtlCol="0" anchor="b" anchorCtr="0" compatLnSpc="1">
            <a:prstTxWarp prst="textNoShape">
              <a:avLst/>
            </a:prstTxWarp>
          </a:bodyPr>
          <a:lst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a:lstStyle>
          <a:p>
            <a:pPr marL="0" indent="0" defTabSz="914400" eaLnBrk="1" hangingPunct="1"/>
            <a:r>
              <a:rPr lang="zh-CN" altLang="en-US" sz="4000" b="1" smtClean="0"/>
              <a:t>第</a:t>
            </a:r>
            <a:r>
              <a:rPr lang="en-US" altLang="zh-CN" sz="4000" b="1" smtClean="0"/>
              <a:t>11</a:t>
            </a:r>
            <a:r>
              <a:rPr lang="zh-CN" altLang="en-US" sz="4000" b="1" smtClean="0"/>
              <a:t>章 制定测试方案及编写测试用例</a:t>
            </a:r>
            <a:endParaRPr lang="zh-CN" altLang="en-US" sz="40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428625"/>
            <a:ext cx="8229600" cy="785813"/>
          </a:xfrm>
        </p:spPr>
        <p:txBody>
          <a:bodyPr/>
          <a:lstStyle/>
          <a:p>
            <a:r>
              <a:rPr lang="zh-CN" altLang="en-US" smtClean="0"/>
              <a:t>测试资料收集与整理</a:t>
            </a:r>
          </a:p>
        </p:txBody>
      </p:sp>
      <p:sp>
        <p:nvSpPr>
          <p:cNvPr id="15363" name="文本占位符 2"/>
          <p:cNvSpPr>
            <a:spLocks noGrp="1"/>
          </p:cNvSpPr>
          <p:nvPr>
            <p:ph type="body" idx="1"/>
          </p:nvPr>
        </p:nvSpPr>
        <p:spPr>
          <a:xfrm>
            <a:off x="571500" y="1214438"/>
            <a:ext cx="8143875" cy="5429250"/>
          </a:xfrm>
        </p:spPr>
        <p:txBody>
          <a:bodyPr/>
          <a:lstStyle/>
          <a:p>
            <a:pPr>
              <a:buFont typeface="Wingdings 2" pitchFamily="18" charset="2"/>
              <a:buNone/>
            </a:pPr>
            <a:r>
              <a:rPr lang="zh-CN" altLang="en-US" sz="2400" b="1" smtClean="0"/>
              <a:t>一、通用的信息</a:t>
            </a:r>
          </a:p>
          <a:p>
            <a:pPr lvl="1"/>
            <a:r>
              <a:rPr lang="zh-CN" altLang="en-US" sz="2000" smtClean="0"/>
              <a:t>一般信息：公司大体情况；所在测试部门的大体情况；周围的人与事、工作环境；公司的企业文化。</a:t>
            </a:r>
          </a:p>
          <a:p>
            <a:pPr lvl="1"/>
            <a:r>
              <a:rPr lang="zh-CN" altLang="en-US" sz="2000" smtClean="0"/>
              <a:t>技术信息：软件的类别及构成；软件的用户界面；所测软件涉及使用的第三方软件。</a:t>
            </a:r>
          </a:p>
          <a:p>
            <a:pPr>
              <a:buFont typeface="Wingdings 2" pitchFamily="18" charset="2"/>
              <a:buNone/>
            </a:pPr>
            <a:r>
              <a:rPr lang="zh-CN" altLang="en-US" sz="2400" b="1" smtClean="0"/>
              <a:t>二、被测软件的类别及构成</a:t>
            </a:r>
          </a:p>
          <a:p>
            <a:pPr lvl="1"/>
            <a:r>
              <a:rPr lang="zh-CN" altLang="en-US" sz="2000" smtClean="0"/>
              <a:t>为制定恰当的测试方案，需要了解清楚软件的类别及结构：</a:t>
            </a:r>
          </a:p>
          <a:p>
            <a:pPr lvl="1"/>
            <a:r>
              <a:rPr lang="zh-CN" altLang="en-US" sz="2000" smtClean="0"/>
              <a:t>软件的类别及用途；</a:t>
            </a:r>
          </a:p>
          <a:p>
            <a:pPr lvl="1"/>
            <a:r>
              <a:rPr lang="zh-CN" altLang="en-US" sz="2000" smtClean="0"/>
              <a:t>软件的技术结构；</a:t>
            </a:r>
          </a:p>
          <a:p>
            <a:pPr lvl="1"/>
            <a:r>
              <a:rPr lang="zh-CN" altLang="en-US" sz="2000" smtClean="0"/>
              <a:t>所支持的平台；</a:t>
            </a:r>
          </a:p>
          <a:p>
            <a:pPr lvl="1"/>
            <a:r>
              <a:rPr lang="zh-CN" altLang="en-US" sz="2000" smtClean="0"/>
              <a:t>软件的主要构成部分，各自功能及各部分之间的联系；</a:t>
            </a:r>
          </a:p>
          <a:p>
            <a:pPr lvl="1"/>
            <a:r>
              <a:rPr lang="zh-CN" altLang="en-US" sz="2000" smtClean="0"/>
              <a:t>每一构成部分所使用的计算机语言；</a:t>
            </a:r>
          </a:p>
          <a:p>
            <a:pPr lvl="1"/>
            <a:r>
              <a:rPr lang="zh-CN" altLang="en-US" sz="2000" smtClean="0"/>
              <a:t>若进行白盒测试，则了解各部分已建立的函数库的函数或类的接口，以及他们的用途、输入、输出值。</a:t>
            </a:r>
          </a:p>
          <a:p>
            <a:endParaRPr lang="zh-CN" altLang="en-US"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2"/>
          <p:cNvSpPr>
            <a:spLocks noGrp="1"/>
          </p:cNvSpPr>
          <p:nvPr>
            <p:ph type="body" idx="1"/>
          </p:nvPr>
        </p:nvSpPr>
        <p:spPr>
          <a:xfrm>
            <a:off x="428625" y="1285875"/>
            <a:ext cx="8001000" cy="3817938"/>
          </a:xfrm>
        </p:spPr>
        <p:txBody>
          <a:bodyPr/>
          <a:lstStyle/>
          <a:p>
            <a:pPr>
              <a:buFont typeface="Wingdings 2" pitchFamily="18" charset="2"/>
              <a:buNone/>
            </a:pPr>
            <a:r>
              <a:rPr lang="zh-CN" altLang="en-US" sz="2800" b="1" smtClean="0"/>
              <a:t>三、被测软件的用户界面</a:t>
            </a:r>
          </a:p>
          <a:p>
            <a:pPr lvl="1"/>
            <a:r>
              <a:rPr lang="zh-CN" altLang="en-US" smtClean="0"/>
              <a:t>还需了解最终用户的软件界面：</a:t>
            </a:r>
          </a:p>
          <a:p>
            <a:pPr lvl="1"/>
            <a:r>
              <a:rPr lang="zh-CN" altLang="en-US" smtClean="0"/>
              <a:t>用户界面类别（</a:t>
            </a:r>
            <a:r>
              <a:rPr lang="en-US" altLang="zh-CN" smtClean="0"/>
              <a:t>Windows</a:t>
            </a:r>
            <a:r>
              <a:rPr lang="zh-CN" altLang="en-US" smtClean="0"/>
              <a:t>窗体、命令行、网页类）</a:t>
            </a:r>
          </a:p>
          <a:p>
            <a:pPr lvl="1"/>
            <a:r>
              <a:rPr lang="zh-CN" altLang="en-US" smtClean="0"/>
              <a:t>用户界面各部分功能之间的联系</a:t>
            </a:r>
          </a:p>
          <a:p>
            <a:pPr lvl="1"/>
            <a:r>
              <a:rPr lang="zh-CN" altLang="en-US" smtClean="0"/>
              <a:t>界面中组成控件的特性及操作特点</a:t>
            </a:r>
          </a:p>
          <a:p>
            <a:pPr lvl="1"/>
            <a:r>
              <a:rPr lang="zh-CN" altLang="en-US" smtClean="0"/>
              <a:t>以上信息来源：</a:t>
            </a:r>
            <a:r>
              <a:rPr lang="en-US" altLang="zh-CN" smtClean="0"/>
              <a:t>《</a:t>
            </a:r>
            <a:r>
              <a:rPr lang="zh-CN" altLang="en-US" smtClean="0"/>
              <a:t>用户需求说明书</a:t>
            </a:r>
            <a:r>
              <a:rPr lang="en-US" altLang="zh-CN" smtClean="0"/>
              <a:t>》</a:t>
            </a:r>
            <a:r>
              <a:rPr lang="zh-CN" altLang="en-US" smtClean="0"/>
              <a:t>、</a:t>
            </a:r>
            <a:r>
              <a:rPr lang="en-US" altLang="zh-CN" smtClean="0"/>
              <a:t>《</a:t>
            </a:r>
            <a:r>
              <a:rPr lang="zh-CN" altLang="en-US" smtClean="0"/>
              <a:t>软件需求规格说明书</a:t>
            </a:r>
            <a:r>
              <a:rPr lang="en-US" altLang="zh-CN" smtClean="0"/>
              <a:t>》</a:t>
            </a:r>
            <a:r>
              <a:rPr lang="zh-CN" altLang="en-US" smtClean="0"/>
              <a:t>、系统设计说明书等各类文档，及与设计或编码等人员沟通。</a:t>
            </a:r>
          </a:p>
          <a:p>
            <a:endParaRPr lang="zh-CN" altLang="en-US" sz="2800" smtClean="0"/>
          </a:p>
        </p:txBody>
      </p:sp>
      <p:sp>
        <p:nvSpPr>
          <p:cNvPr id="16387" name="标题 1"/>
          <p:cNvSpPr>
            <a:spLocks noGrp="1"/>
          </p:cNvSpPr>
          <p:nvPr>
            <p:ph type="title"/>
          </p:nvPr>
        </p:nvSpPr>
        <p:spPr>
          <a:xfrm>
            <a:off x="457200" y="428625"/>
            <a:ext cx="8229600" cy="785813"/>
          </a:xfrm>
        </p:spPr>
        <p:txBody>
          <a:bodyPr/>
          <a:lstStyle/>
          <a:p>
            <a:r>
              <a:rPr lang="zh-CN" altLang="en-US" smtClean="0"/>
              <a:t>测试资料收集与整理（续）</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2"/>
          <p:cNvSpPr>
            <a:spLocks noGrp="1"/>
          </p:cNvSpPr>
          <p:nvPr>
            <p:ph type="body" idx="1"/>
          </p:nvPr>
        </p:nvSpPr>
        <p:spPr>
          <a:xfrm>
            <a:off x="571500" y="1428750"/>
            <a:ext cx="8001000" cy="3889375"/>
          </a:xfrm>
        </p:spPr>
        <p:txBody>
          <a:bodyPr/>
          <a:lstStyle/>
          <a:p>
            <a:pPr>
              <a:buFont typeface="Wingdings" pitchFamily="2" charset="2"/>
              <a:buChar char="l"/>
            </a:pPr>
            <a:r>
              <a:rPr lang="zh-CN" altLang="en-US" sz="2800" smtClean="0"/>
              <a:t>需要准备好如下资料，也正是测试计划</a:t>
            </a:r>
            <a:r>
              <a:rPr lang="en-US" altLang="zh-CN" sz="2800" smtClean="0"/>
              <a:t>/</a:t>
            </a:r>
            <a:r>
              <a:rPr lang="zh-CN" altLang="en-US" sz="2800" smtClean="0"/>
              <a:t>策划所要解决的重点：</a:t>
            </a:r>
          </a:p>
          <a:p>
            <a:pPr lvl="1"/>
            <a:r>
              <a:rPr lang="zh-CN" altLang="en-US" smtClean="0"/>
              <a:t>软件及测试基本情况（进度、进展、分工）</a:t>
            </a:r>
          </a:p>
          <a:p>
            <a:pPr lvl="1"/>
            <a:r>
              <a:rPr lang="zh-CN" altLang="en-US" smtClean="0"/>
              <a:t>软件目前主要存在的问题</a:t>
            </a:r>
          </a:p>
          <a:p>
            <a:pPr lvl="1"/>
            <a:r>
              <a:rPr lang="zh-CN" altLang="en-US" smtClean="0"/>
              <a:t>测试管理流程（特别是</a:t>
            </a:r>
            <a:r>
              <a:rPr lang="en-US" altLang="zh-CN" smtClean="0"/>
              <a:t>BUG</a:t>
            </a:r>
            <a:r>
              <a:rPr lang="zh-CN" altLang="en-US" smtClean="0"/>
              <a:t>管理流程）</a:t>
            </a:r>
          </a:p>
          <a:p>
            <a:pPr lvl="1"/>
            <a:r>
              <a:rPr lang="zh-CN" altLang="en-US" smtClean="0"/>
              <a:t>使用的测试软件、</a:t>
            </a:r>
            <a:r>
              <a:rPr lang="en-US" altLang="zh-CN" smtClean="0"/>
              <a:t>BUG</a:t>
            </a:r>
            <a:r>
              <a:rPr lang="zh-CN" altLang="en-US" smtClean="0"/>
              <a:t>管理软件、配置管理软件</a:t>
            </a:r>
          </a:p>
          <a:p>
            <a:pPr lvl="1"/>
            <a:r>
              <a:rPr lang="zh-CN" altLang="en-US" smtClean="0"/>
              <a:t>测试的环境</a:t>
            </a:r>
          </a:p>
          <a:p>
            <a:pPr lvl="1"/>
            <a:r>
              <a:rPr lang="zh-CN" altLang="en-US" smtClean="0"/>
              <a:t>软件产品的文件、说明等</a:t>
            </a:r>
          </a:p>
          <a:p>
            <a:endParaRPr lang="zh-CN" altLang="en-US" sz="2800" smtClean="0"/>
          </a:p>
        </p:txBody>
      </p:sp>
      <p:sp>
        <p:nvSpPr>
          <p:cNvPr id="17411" name="标题 1"/>
          <p:cNvSpPr>
            <a:spLocks noGrp="1"/>
          </p:cNvSpPr>
          <p:nvPr>
            <p:ph type="title"/>
          </p:nvPr>
        </p:nvSpPr>
        <p:spPr>
          <a:xfrm>
            <a:off x="457200" y="428625"/>
            <a:ext cx="8229600" cy="785813"/>
          </a:xfrm>
        </p:spPr>
        <p:txBody>
          <a:bodyPr/>
          <a:lstStyle/>
          <a:p>
            <a:r>
              <a:rPr lang="zh-CN" altLang="en-US" smtClean="0"/>
              <a:t>测试资料收集与整理（续）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hape 239618"/>
          <p:cNvSpPr>
            <a:spLocks noGrp="1" noChangeArrowheads="1"/>
          </p:cNvSpPr>
          <p:nvPr>
            <p:ph type="body" idx="1"/>
          </p:nvPr>
        </p:nvSpPr>
        <p:spPr>
          <a:xfrm>
            <a:off x="500063" y="1357313"/>
            <a:ext cx="8001000" cy="4802187"/>
          </a:xfrm>
        </p:spPr>
        <p:txBody>
          <a:bodyPr/>
          <a:lstStyle/>
          <a:p>
            <a:pPr>
              <a:lnSpc>
                <a:spcPct val="150000"/>
              </a:lnSpc>
            </a:pPr>
            <a:r>
              <a:rPr lang="en-US" altLang="zh-CN" sz="2800" smtClean="0"/>
              <a:t>CMMI</a:t>
            </a:r>
            <a:r>
              <a:rPr lang="zh-CN" altLang="en-US" sz="2800" smtClean="0"/>
              <a:t>中对应实践</a:t>
            </a:r>
          </a:p>
          <a:p>
            <a:pPr>
              <a:lnSpc>
                <a:spcPct val="150000"/>
              </a:lnSpc>
            </a:pPr>
            <a:r>
              <a:rPr lang="zh-CN" altLang="en-US" sz="2800" smtClean="0"/>
              <a:t>测试资料收集与整理</a:t>
            </a:r>
          </a:p>
          <a:p>
            <a:pPr>
              <a:lnSpc>
                <a:spcPct val="150000"/>
              </a:lnSpc>
            </a:pPr>
            <a:r>
              <a:rPr lang="zh-CN" altLang="en-US" sz="2800" smtClean="0">
                <a:solidFill>
                  <a:srgbClr val="FF0000"/>
                </a:solidFill>
              </a:rPr>
              <a:t>检查产品说明书</a:t>
            </a:r>
          </a:p>
          <a:p>
            <a:pPr>
              <a:lnSpc>
                <a:spcPct val="150000"/>
              </a:lnSpc>
            </a:pPr>
            <a:r>
              <a:rPr lang="zh-CN" altLang="en-US" sz="2800" smtClean="0"/>
              <a:t>测试方案的制订</a:t>
            </a:r>
          </a:p>
          <a:p>
            <a:pPr>
              <a:lnSpc>
                <a:spcPct val="150000"/>
              </a:lnSpc>
            </a:pPr>
            <a:r>
              <a:rPr lang="zh-CN" altLang="en-US" sz="2800" smtClean="0"/>
              <a:t>测试计划书的编写及要素</a:t>
            </a:r>
          </a:p>
          <a:p>
            <a:pPr>
              <a:lnSpc>
                <a:spcPct val="150000"/>
              </a:lnSpc>
            </a:pPr>
            <a:r>
              <a:rPr lang="zh-CN" altLang="en-US" sz="2800" smtClean="0"/>
              <a:t>测试用例编写</a:t>
            </a:r>
            <a:endParaRPr lang="en-US" altLang="zh-CN" smtClean="0"/>
          </a:p>
        </p:txBody>
      </p:sp>
      <p:sp>
        <p:nvSpPr>
          <p:cNvPr id="6" name="Shape 239617"/>
          <p:cNvSpPr>
            <a:spLocks noGrp="1" noChangeArrowheads="1"/>
          </p:cNvSpPr>
          <p:nvPr>
            <p:ph type="title"/>
          </p:nvPr>
        </p:nvSpPr>
        <p:spPr>
          <a:xfrm>
            <a:off x="357188" y="500063"/>
            <a:ext cx="8429625" cy="720725"/>
          </a:xfrm>
        </p:spPr>
        <p:txBody>
          <a:bodyPr/>
          <a:lstStyle/>
          <a:p>
            <a:pPr marL="0" indent="0" defTabSz="914400" eaLnBrk="1" hangingPunct="1"/>
            <a:r>
              <a:rPr lang="zh-CN" altLang="en-US" sz="4000" b="1" dirty="0" smtClean="0"/>
              <a:t>第</a:t>
            </a:r>
            <a:r>
              <a:rPr lang="en-US" altLang="zh-CN" sz="4000" b="1" dirty="0" smtClean="0"/>
              <a:t>11</a:t>
            </a:r>
            <a:r>
              <a:rPr lang="zh-CN" altLang="en-US" sz="4000" b="1" dirty="0" smtClean="0"/>
              <a:t>章 </a:t>
            </a:r>
            <a:r>
              <a:rPr lang="zh-CN" altLang="en-US" sz="4000" b="1" dirty="0" smtClean="0"/>
              <a:t>制定测试方案及编写测试用例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200" y="704850"/>
            <a:ext cx="8229600" cy="795338"/>
          </a:xfrm>
        </p:spPr>
        <p:txBody>
          <a:bodyPr/>
          <a:lstStyle/>
          <a:p>
            <a:r>
              <a:rPr lang="zh-CN" altLang="en-US" sz="5400" smtClean="0"/>
              <a:t>产品说明书概念</a:t>
            </a:r>
          </a:p>
        </p:txBody>
      </p:sp>
      <p:sp>
        <p:nvSpPr>
          <p:cNvPr id="19459" name="文本占位符 2"/>
          <p:cNvSpPr>
            <a:spLocks noGrp="1"/>
          </p:cNvSpPr>
          <p:nvPr>
            <p:ph type="body" idx="1"/>
          </p:nvPr>
        </p:nvSpPr>
        <p:spPr>
          <a:xfrm>
            <a:off x="428625" y="1571625"/>
            <a:ext cx="8286750" cy="4714875"/>
          </a:xfrm>
        </p:spPr>
        <p:txBody>
          <a:bodyPr/>
          <a:lstStyle/>
          <a:p>
            <a:pPr>
              <a:lnSpc>
                <a:spcPct val="150000"/>
              </a:lnSpc>
            </a:pPr>
            <a:r>
              <a:rPr lang="zh-CN" altLang="en-US" sz="2400" smtClean="0"/>
              <a:t>产品规格说明书（简称</a:t>
            </a:r>
            <a:r>
              <a:rPr lang="en-US" altLang="zh-CN" sz="2400" smtClean="0"/>
              <a:t>SPEC</a:t>
            </a:r>
            <a:r>
              <a:rPr lang="zh-CN" altLang="en-US" sz="2400" smtClean="0"/>
              <a:t>）可以保证大家都知道最终会得到什么样的产品。确保最终产品符合客户要求以及正确计划测试的唯一方法是用产品说明书完整描述产品。软件测试人员将其作为测试项目的书面材料，并且还可以在编写代码之前找出缺陷。</a:t>
            </a:r>
            <a:endParaRPr lang="en-US" altLang="zh-CN" sz="2400" smtClean="0"/>
          </a:p>
          <a:p>
            <a:pPr>
              <a:lnSpc>
                <a:spcPct val="150000"/>
              </a:lnSpc>
            </a:pPr>
            <a:r>
              <a:rPr lang="zh-CN" altLang="en-US" sz="2400" smtClean="0"/>
              <a:t>对</a:t>
            </a:r>
            <a:r>
              <a:rPr lang="en-US" altLang="zh-CN" sz="2400" smtClean="0"/>
              <a:t>SPEC</a:t>
            </a:r>
            <a:r>
              <a:rPr lang="zh-CN" altLang="en-US" sz="2400" smtClean="0"/>
              <a:t>检查分两类：</a:t>
            </a:r>
            <a:endParaRPr lang="en-US" altLang="zh-CN" sz="2400" smtClean="0"/>
          </a:p>
          <a:p>
            <a:pPr lvl="1">
              <a:lnSpc>
                <a:spcPct val="150000"/>
              </a:lnSpc>
            </a:pPr>
            <a:r>
              <a:rPr lang="zh-CN" altLang="en-US" sz="2200" smtClean="0"/>
              <a:t>一类为高级审查；</a:t>
            </a:r>
            <a:endParaRPr lang="en-US" altLang="zh-CN" sz="2200" smtClean="0"/>
          </a:p>
          <a:p>
            <a:pPr lvl="1">
              <a:lnSpc>
                <a:spcPct val="150000"/>
              </a:lnSpc>
            </a:pPr>
            <a:r>
              <a:rPr lang="zh-CN" altLang="en-US" sz="2200" smtClean="0"/>
              <a:t>一类为低级审查。</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1592</TotalTime>
  <Words>2436</Words>
  <Application>Microsoft Office PowerPoint</Application>
  <PresentationFormat>全屏显示(4:3)</PresentationFormat>
  <Paragraphs>187</Paragraphs>
  <Slides>26</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Calibri</vt:lpstr>
      <vt:lpstr>Constantia</vt:lpstr>
      <vt:lpstr>仿宋_GB2312</vt:lpstr>
      <vt:lpstr>Wingdings 2</vt:lpstr>
      <vt:lpstr>Wingdings</vt:lpstr>
      <vt:lpstr>Times New Roman</vt:lpstr>
      <vt:lpstr>Flow</vt:lpstr>
      <vt:lpstr>基于CMMI的软件工程</vt:lpstr>
      <vt:lpstr>第11章 制定测试方案及编写测试用例</vt:lpstr>
      <vt:lpstr>CMMI中对应实践——VAL</vt:lpstr>
      <vt:lpstr>PowerPoint 演示文稿</vt:lpstr>
      <vt:lpstr>测试资料收集与整理</vt:lpstr>
      <vt:lpstr>测试资料收集与整理（续）</vt:lpstr>
      <vt:lpstr>测试资料收集与整理（续）</vt:lpstr>
      <vt:lpstr>第11章 制定测试方案及编写测试用例</vt:lpstr>
      <vt:lpstr>产品说明书概念</vt:lpstr>
      <vt:lpstr>产品说明书高级审查</vt:lpstr>
      <vt:lpstr>产品说明书高级审查（续）</vt:lpstr>
      <vt:lpstr>产品说明书低级审查</vt:lpstr>
      <vt:lpstr>产品说明书低级审查（续）</vt:lpstr>
      <vt:lpstr>第11章 制定测试方案及编写测试用例</vt:lpstr>
      <vt:lpstr>测试方案</vt:lpstr>
      <vt:lpstr>考虑因素</vt:lpstr>
      <vt:lpstr>第11章 制定测试方案及编写测试用例</vt:lpstr>
      <vt:lpstr>测试计划书的作用</vt:lpstr>
      <vt:lpstr>测试计划书衡量标准</vt:lpstr>
      <vt:lpstr>测试计划书内容</vt:lpstr>
      <vt:lpstr>第11章 制定测试方案及编写测试用例</vt:lpstr>
      <vt:lpstr>单元测试用例编写</vt:lpstr>
      <vt:lpstr>集成测试用例编写</vt:lpstr>
      <vt:lpstr>系统测试用例编写</vt:lpstr>
      <vt:lpstr>本章实训</vt:lpstr>
      <vt:lpstr>本章结束，谢谢!</vt:lpstr>
    </vt:vector>
  </TitlesOfParts>
  <Company>杭州电子科技大学软件职业技术学院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第14章制定测试方案及编写测试用例</dc:title>
  <dc:creator>林菲</dc:creator>
  <cp:lastModifiedBy>张万军</cp:lastModifiedBy>
  <cp:revision>344</cp:revision>
  <dcterms:created xsi:type="dcterms:W3CDTF">2006-09-12T01:06:06Z</dcterms:created>
  <dcterms:modified xsi:type="dcterms:W3CDTF">2014-02-22T07:33:44Z</dcterms:modified>
</cp:coreProperties>
</file>