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Lst>
  <p:notesMasterIdLst>
    <p:notesMasterId r:id="rId62"/>
  </p:notesMasterIdLst>
  <p:sldIdLst>
    <p:sldId id="256" r:id="rId2"/>
    <p:sldId id="259" r:id="rId3"/>
    <p:sldId id="390" r:id="rId4"/>
    <p:sldId id="393" r:id="rId5"/>
    <p:sldId id="394" r:id="rId6"/>
    <p:sldId id="395" r:id="rId7"/>
    <p:sldId id="396" r:id="rId8"/>
    <p:sldId id="397" r:id="rId9"/>
    <p:sldId id="398" r:id="rId10"/>
    <p:sldId id="401" r:id="rId11"/>
    <p:sldId id="402" r:id="rId12"/>
    <p:sldId id="403" r:id="rId13"/>
    <p:sldId id="404" r:id="rId14"/>
    <p:sldId id="405" r:id="rId15"/>
    <p:sldId id="406" r:id="rId16"/>
    <p:sldId id="407" r:id="rId17"/>
    <p:sldId id="416" r:id="rId18"/>
    <p:sldId id="408" r:id="rId19"/>
    <p:sldId id="409" r:id="rId20"/>
    <p:sldId id="410" r:id="rId21"/>
    <p:sldId id="411" r:id="rId22"/>
    <p:sldId id="412" r:id="rId23"/>
    <p:sldId id="413" r:id="rId24"/>
    <p:sldId id="414" r:id="rId25"/>
    <p:sldId id="415" r:id="rId26"/>
    <p:sldId id="362" r:id="rId27"/>
    <p:sldId id="308" r:id="rId28"/>
    <p:sldId id="309" r:id="rId29"/>
    <p:sldId id="363" r:id="rId30"/>
    <p:sldId id="366" r:id="rId31"/>
    <p:sldId id="365" r:id="rId32"/>
    <p:sldId id="417" r:id="rId33"/>
    <p:sldId id="364" r:id="rId34"/>
    <p:sldId id="311" r:id="rId35"/>
    <p:sldId id="312" r:id="rId36"/>
    <p:sldId id="368" r:id="rId37"/>
    <p:sldId id="369" r:id="rId38"/>
    <p:sldId id="370" r:id="rId39"/>
    <p:sldId id="371" r:id="rId40"/>
    <p:sldId id="372" r:id="rId41"/>
    <p:sldId id="373" r:id="rId42"/>
    <p:sldId id="374" r:id="rId43"/>
    <p:sldId id="375" r:id="rId44"/>
    <p:sldId id="376" r:id="rId45"/>
    <p:sldId id="377" r:id="rId46"/>
    <p:sldId id="379" r:id="rId47"/>
    <p:sldId id="378" r:id="rId48"/>
    <p:sldId id="380" r:id="rId49"/>
    <p:sldId id="381" r:id="rId50"/>
    <p:sldId id="382" r:id="rId51"/>
    <p:sldId id="383" r:id="rId52"/>
    <p:sldId id="385" r:id="rId53"/>
    <p:sldId id="418" r:id="rId54"/>
    <p:sldId id="419" r:id="rId55"/>
    <p:sldId id="420" r:id="rId56"/>
    <p:sldId id="421" r:id="rId57"/>
    <p:sldId id="300" r:id="rId58"/>
    <p:sldId id="422" r:id="rId59"/>
    <p:sldId id="423" r:id="rId60"/>
    <p:sldId id="424" r:id="rId6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20" autoAdjust="0"/>
  </p:normalViewPr>
  <p:slideViewPr>
    <p:cSldViewPr>
      <p:cViewPr varScale="1">
        <p:scale>
          <a:sx n="56" d="100"/>
          <a:sy n="56" d="100"/>
        </p:scale>
        <p:origin x="-9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Header Placeholder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C0A76BD0-6B0D-4B96-9FBA-727EF4DA8567}" type="datetimeFigureOut">
              <a:rPr lang="zh-CN" altLang="en-US"/>
              <a:pPr>
                <a:defRPr/>
              </a:pPr>
              <a:t>2018/9/17</a:t>
            </a:fld>
            <a:endParaRPr lang="zh-CN" altLang="en-US"/>
          </a:p>
        </p:txBody>
      </p:sp>
      <p:sp>
        <p:nvSpPr>
          <p:cNvPr id="32772"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p:spPr>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Footer Placeholder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7FC92A33-45F5-4FB7-88E9-A13DBAE6B0BE}" type="slidenum">
              <a:rPr lang="zh-CN" altLang="en-US"/>
              <a:pPr>
                <a:defRPr/>
              </a:pPr>
              <a:t>‹#›</a:t>
            </a:fld>
            <a:endParaRPr lang="zh-CN" altLang="en-US"/>
          </a:p>
        </p:txBody>
      </p:sp>
    </p:spTree>
    <p:extLst>
      <p:ext uri="{BB962C8B-B14F-4D97-AF65-F5344CB8AC3E}">
        <p14:creationId xmlns:p14="http://schemas.microsoft.com/office/powerpoint/2010/main" val="4144564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1</a:t>
            </a:fld>
            <a:endParaRPr lang="zh-CN" altLang="en-US"/>
          </a:p>
        </p:txBody>
      </p:sp>
    </p:spTree>
    <p:extLst>
      <p:ext uri="{BB962C8B-B14F-4D97-AF65-F5344CB8AC3E}">
        <p14:creationId xmlns:p14="http://schemas.microsoft.com/office/powerpoint/2010/main" val="42341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25</a:t>
            </a:fld>
            <a:endParaRPr lang="zh-CN"/>
          </a:p>
        </p:txBody>
      </p:sp>
    </p:spTree>
    <p:extLst>
      <p:ext uri="{BB962C8B-B14F-4D97-AF65-F5344CB8AC3E}">
        <p14:creationId xmlns:p14="http://schemas.microsoft.com/office/powerpoint/2010/main" val="211453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26</a:t>
            </a:fld>
            <a:endParaRPr lang="zh-CN" altLang="en-US"/>
          </a:p>
        </p:txBody>
      </p:sp>
    </p:spTree>
    <p:extLst>
      <p:ext uri="{BB962C8B-B14F-4D97-AF65-F5344CB8AC3E}">
        <p14:creationId xmlns:p14="http://schemas.microsoft.com/office/powerpoint/2010/main" val="200367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045F1-EE5A-4E87-9C04-4F59EB20CD1A}" type="slidenum">
              <a:rPr lang="zh-CN" altLang="en-US"/>
              <a:pPr/>
              <a:t>27</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pPr marL="228600" indent="-228600">
              <a:lnSpc>
                <a:spcPct val="80000"/>
              </a:lnSpc>
            </a:pPr>
            <a:r>
              <a:rPr lang="zh-CN" altLang="en-US" sz="800" dirty="0"/>
              <a:t>重点：</a:t>
            </a:r>
          </a:p>
          <a:p>
            <a:pPr marL="228600" indent="-228600">
              <a:lnSpc>
                <a:spcPct val="80000"/>
              </a:lnSpc>
            </a:pPr>
            <a:r>
              <a:rPr lang="zh-CN" altLang="en-US" sz="800" dirty="0"/>
              <a:t>讲师在讲述这个部分时</a:t>
            </a:r>
            <a:r>
              <a:rPr lang="zh-CN" altLang="en-US" sz="800" dirty="0" smtClean="0"/>
              <a:t>，可以把当前软件企业的组织结构设置进行划分。</a:t>
            </a:r>
            <a:endParaRPr lang="zh-CN" altLang="en-US" sz="800" dirty="0"/>
          </a:p>
          <a:p>
            <a:pPr marL="228600" indent="-228600">
              <a:lnSpc>
                <a:spcPct val="80000"/>
              </a:lnSpc>
            </a:pPr>
            <a:endParaRPr lang="zh-CN" altLang="en-US" sz="800" dirty="0"/>
          </a:p>
          <a:p>
            <a:pPr marL="228600" indent="-228600">
              <a:lnSpc>
                <a:spcPct val="80000"/>
              </a:lnSpc>
            </a:pPr>
            <a:r>
              <a:rPr lang="zh-CN" altLang="en-US" sz="800" dirty="0"/>
              <a:t>课堂讨论：</a:t>
            </a:r>
          </a:p>
          <a:p>
            <a:pPr marL="228600" indent="-228600">
              <a:lnSpc>
                <a:spcPct val="80000"/>
              </a:lnSpc>
            </a:pPr>
            <a:r>
              <a:rPr lang="zh-CN" altLang="en-US" sz="800" dirty="0" smtClean="0"/>
              <a:t>    在老师的引导下，让学生讨论组织结构的设置有软件开发的影响。</a:t>
            </a:r>
            <a:endParaRPr lang="zh-CN" altLang="en-US" sz="800" dirty="0"/>
          </a:p>
          <a:p>
            <a:pPr marL="228600" indent="-228600">
              <a:lnSpc>
                <a:spcPct val="80000"/>
              </a:lnSpc>
            </a:pPr>
            <a:endParaRPr lang="zh-CN" altLang="en-US" sz="800" dirty="0"/>
          </a:p>
          <a:p>
            <a:pPr marL="228600" indent="-228600">
              <a:lnSpc>
                <a:spcPct val="80000"/>
              </a:lnSpc>
            </a:pPr>
            <a:r>
              <a:rPr lang="zh-CN" altLang="en-US" sz="800" dirty="0"/>
              <a:t>参考：</a:t>
            </a:r>
          </a:p>
          <a:p>
            <a:pPr marL="228600" indent="-228600">
              <a:lnSpc>
                <a:spcPct val="80000"/>
              </a:lnSpc>
              <a:buFontTx/>
              <a:buAutoNum type="arabicPeriod"/>
            </a:pPr>
            <a:r>
              <a:rPr lang="zh-CN" altLang="en-US" sz="800" dirty="0" smtClean="0"/>
              <a:t>把质量管理与开发部入在一起会是什么结果？</a:t>
            </a:r>
            <a:endParaRPr lang="zh-CN" altLang="en-US" sz="800" dirty="0"/>
          </a:p>
          <a:p>
            <a:pPr marL="228600" indent="-228600">
              <a:lnSpc>
                <a:spcPct val="80000"/>
              </a:lnSpc>
              <a:buFontTx/>
              <a:buAutoNum type="arabicPeriod"/>
            </a:pPr>
            <a:r>
              <a:rPr lang="zh-CN" altLang="en-US" sz="800" dirty="0" smtClean="0"/>
              <a:t>把开发部放入市场部或营销部下是否可以？</a:t>
            </a:r>
            <a:endParaRPr lang="en-US" altLang="zh-CN" sz="800" dirty="0" smtClean="0"/>
          </a:p>
          <a:p>
            <a:pPr marL="228600" indent="-228600">
              <a:lnSpc>
                <a:spcPct val="80000"/>
              </a:lnSpc>
              <a:buFontTx/>
              <a:buAutoNum type="arabicPeriod"/>
            </a:pPr>
            <a:r>
              <a:rPr lang="zh-CN" altLang="en-US" sz="800" dirty="0" smtClean="0"/>
              <a:t>为什么大部分企业会把开发部或研发中心与项目部分开？</a:t>
            </a:r>
            <a:endParaRPr lang="zh-CN" altLang="en-US" sz="800" dirty="0"/>
          </a:p>
          <a:p>
            <a:pPr marL="228600" indent="-228600">
              <a:lnSpc>
                <a:spcPct val="80000"/>
              </a:lnSpc>
            </a:pPr>
            <a:endParaRPr lang="zh-CN" altLang="en-US" sz="800" dirty="0"/>
          </a:p>
        </p:txBody>
      </p:sp>
    </p:spTree>
    <p:extLst>
      <p:ext uri="{BB962C8B-B14F-4D97-AF65-F5344CB8AC3E}">
        <p14:creationId xmlns:p14="http://schemas.microsoft.com/office/powerpoint/2010/main" val="207253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7D806-4BE6-4DB0-9FFB-C0C95E64F252}" type="slidenum">
              <a:rPr lang="zh-CN" altLang="en-US"/>
              <a:pPr/>
              <a:t>28</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zh-CN" altLang="en-US" dirty="0" smtClean="0"/>
              <a:t>此处重点要给学生强调，此组织结构图中的相关部门可职责，在实际企业设置的时候可能是相互重叠的，有的时候副总经理的设置也会很多；</a:t>
            </a:r>
            <a:endParaRPr lang="en-US" altLang="zh-CN" dirty="0" smtClean="0"/>
          </a:p>
          <a:p>
            <a:r>
              <a:rPr lang="zh-CN" altLang="en-US" dirty="0" smtClean="0"/>
              <a:t>规模大一些的企业还会设置信息总监来管理整个公司的信息化建设，可以引出，当前国内各行各业的信息化建设前景还是很广的。以</a:t>
            </a:r>
            <a:r>
              <a:rPr lang="en-US" altLang="zh-CN" dirty="0" smtClean="0"/>
              <a:t>IT</a:t>
            </a:r>
            <a:r>
              <a:rPr lang="zh-CN" altLang="en-US" dirty="0" smtClean="0"/>
              <a:t>企业为例，自己虽然整天给别人提供信息化解决方案或系统软件，而本身的信息化建设做起来的都很少，灯下黑现象是相关严重的。</a:t>
            </a:r>
            <a:endParaRPr lang="zh-CN" altLang="en-US" dirty="0"/>
          </a:p>
        </p:txBody>
      </p:sp>
    </p:spTree>
    <p:extLst>
      <p:ext uri="{BB962C8B-B14F-4D97-AF65-F5344CB8AC3E}">
        <p14:creationId xmlns:p14="http://schemas.microsoft.com/office/powerpoint/2010/main" val="3443474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此处可以给学生说明，对于大型企业，可能会设置专门的研究院来统一管理公司的产品研发，也有可能在不同的事业部下面设置研发部，来针对某一产品线进行研发；教师可</a:t>
            </a:r>
            <a:r>
              <a:rPr lang="zh-CN" altLang="en-US" baseline="0" dirty="0" smtClean="0"/>
              <a:t>以参考东软的技术思路来讲解。</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29</a:t>
            </a:fld>
            <a:endParaRPr lang="zh-CN" altLang="en-US"/>
          </a:p>
        </p:txBody>
      </p:sp>
    </p:spTree>
    <p:extLst>
      <p:ext uri="{BB962C8B-B14F-4D97-AF65-F5344CB8AC3E}">
        <p14:creationId xmlns:p14="http://schemas.microsoft.com/office/powerpoint/2010/main" val="203201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大型企业的一个案例，但不是以研发为主，而是以分销为主，重点讲解一下其中与研发相关的部门</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30</a:t>
            </a:fld>
            <a:endParaRPr lang="zh-CN" altLang="en-US"/>
          </a:p>
        </p:txBody>
      </p:sp>
    </p:spTree>
    <p:extLst>
      <p:ext uri="{BB962C8B-B14F-4D97-AF65-F5344CB8AC3E}">
        <p14:creationId xmlns:p14="http://schemas.microsoft.com/office/powerpoint/2010/main" val="349001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浙江某一中型企业的组织机构设置</a:t>
            </a:r>
            <a:endParaRPr lang="en-US" altLang="zh-CN" dirty="0" smtClean="0"/>
          </a:p>
          <a:p>
            <a:r>
              <a:rPr lang="zh-CN" altLang="en-US" sz="1100" b="1" dirty="0" smtClean="0"/>
              <a:t>公司总部独立考核单位（</a:t>
            </a:r>
            <a:r>
              <a:rPr lang="en-US" sz="1100" b="1" dirty="0" smtClean="0"/>
              <a:t>A</a:t>
            </a:r>
            <a:r>
              <a:rPr lang="zh-CN" altLang="en-US" sz="1100" b="1" dirty="0" smtClean="0"/>
              <a:t>类机构）</a:t>
            </a:r>
            <a:endParaRPr lang="zh-CN" altLang="en-US" sz="1100" dirty="0" smtClean="0"/>
          </a:p>
          <a:p>
            <a:pPr lvl="1"/>
            <a:r>
              <a:rPr lang="zh-CN" altLang="en-US" sz="1100" dirty="0" smtClean="0"/>
              <a:t>管理支撑系统分公司</a:t>
            </a:r>
          </a:p>
          <a:p>
            <a:pPr lvl="1"/>
            <a:r>
              <a:rPr lang="zh-CN" altLang="en-US" sz="1100" dirty="0" smtClean="0"/>
              <a:t>电信支撑系统分公司</a:t>
            </a:r>
          </a:p>
          <a:p>
            <a:pPr lvl="1"/>
            <a:r>
              <a:rPr lang="zh-CN" altLang="en-US" sz="1100" dirty="0" smtClean="0"/>
              <a:t>系统集成分公司</a:t>
            </a:r>
          </a:p>
          <a:p>
            <a:pPr lvl="1"/>
            <a:r>
              <a:rPr lang="zh-CN" altLang="en-US" sz="1100" dirty="0" smtClean="0"/>
              <a:t>通信产品分公司</a:t>
            </a:r>
            <a:r>
              <a:rPr lang="en-US" sz="1100" dirty="0" smtClean="0"/>
              <a:t> </a:t>
            </a:r>
            <a:endParaRPr lang="zh-CN" altLang="en-US" sz="1100" dirty="0" smtClean="0"/>
          </a:p>
          <a:p>
            <a:r>
              <a:rPr lang="zh-CN" altLang="en-US" sz="1100" b="1" dirty="0" smtClean="0"/>
              <a:t>独立考核子公司（</a:t>
            </a:r>
            <a:r>
              <a:rPr lang="en-US" sz="1100" b="1" dirty="0" smtClean="0"/>
              <a:t>B</a:t>
            </a:r>
            <a:r>
              <a:rPr lang="zh-CN" altLang="en-US" sz="1100" b="1" dirty="0" smtClean="0"/>
              <a:t>类机构）</a:t>
            </a:r>
            <a:endParaRPr lang="zh-CN" altLang="en-US" sz="1100" dirty="0" smtClean="0"/>
          </a:p>
          <a:p>
            <a:pPr lvl="1"/>
            <a:r>
              <a:rPr lang="zh-CN" altLang="en-US" sz="1100" dirty="0" smtClean="0"/>
              <a:t>杭州群思特</a:t>
            </a:r>
          </a:p>
          <a:p>
            <a:pPr lvl="1"/>
            <a:r>
              <a:rPr lang="zh-CN" altLang="en-US" sz="1100" dirty="0" smtClean="0"/>
              <a:t>浙江兰德新易</a:t>
            </a:r>
          </a:p>
          <a:p>
            <a:pPr lvl="1"/>
            <a:r>
              <a:rPr lang="zh-CN" altLang="en-US" sz="1100" dirty="0" smtClean="0"/>
              <a:t>广州兰笛</a:t>
            </a:r>
          </a:p>
          <a:p>
            <a:pPr lvl="1"/>
            <a:r>
              <a:rPr lang="zh-CN" altLang="en-US" sz="1100" dirty="0" smtClean="0"/>
              <a:t>成都兰德</a:t>
            </a:r>
          </a:p>
          <a:p>
            <a:pPr lvl="1"/>
            <a:r>
              <a:rPr lang="zh-CN" altLang="en-US" sz="1100" dirty="0" smtClean="0"/>
              <a:t>安徽兰德通灵</a:t>
            </a:r>
            <a:r>
              <a:rPr lang="en-US" sz="1100" dirty="0" smtClean="0"/>
              <a:t> </a:t>
            </a:r>
            <a:endParaRPr lang="zh-CN" altLang="en-US" sz="1100" dirty="0" smtClean="0"/>
          </a:p>
          <a:p>
            <a:r>
              <a:rPr lang="zh-CN" altLang="en-US" sz="1100" b="1" dirty="0" smtClean="0"/>
              <a:t>其它财务需要处理的机构（</a:t>
            </a:r>
            <a:r>
              <a:rPr lang="en-US" sz="1100" b="1" dirty="0" smtClean="0"/>
              <a:t>C</a:t>
            </a:r>
            <a:r>
              <a:rPr lang="zh-CN" altLang="en-US" sz="1100" b="1" dirty="0" smtClean="0"/>
              <a:t>类机构）</a:t>
            </a:r>
            <a:endParaRPr lang="zh-CN" altLang="en-US" sz="1100" dirty="0" smtClean="0"/>
          </a:p>
          <a:p>
            <a:pPr lvl="1"/>
            <a:r>
              <a:rPr lang="zh-CN" altLang="en-US" sz="1100" dirty="0" smtClean="0"/>
              <a:t>北京分公司</a:t>
            </a:r>
          </a:p>
          <a:p>
            <a:pPr lvl="1"/>
            <a:r>
              <a:rPr lang="zh-CN" altLang="en-US" sz="1100" dirty="0" smtClean="0"/>
              <a:t>浙江兰德纵横</a:t>
            </a:r>
          </a:p>
          <a:p>
            <a:pPr lvl="1"/>
            <a:r>
              <a:rPr lang="zh-CN" altLang="en-US" sz="1100" dirty="0" smtClean="0"/>
              <a:t>浙江思创</a:t>
            </a:r>
            <a:endParaRPr lang="zh-CN" altLang="en-US" sz="1100"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31</a:t>
            </a:fld>
            <a:endParaRPr lang="zh-CN" altLang="en-US"/>
          </a:p>
        </p:txBody>
      </p:sp>
    </p:spTree>
    <p:extLst>
      <p:ext uri="{BB962C8B-B14F-4D97-AF65-F5344CB8AC3E}">
        <p14:creationId xmlns:p14="http://schemas.microsoft.com/office/powerpoint/2010/main" val="60199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33</a:t>
            </a:fld>
            <a:endParaRPr lang="zh-CN" altLang="en-US"/>
          </a:p>
        </p:txBody>
      </p:sp>
    </p:spTree>
    <p:extLst>
      <p:ext uri="{BB962C8B-B14F-4D97-AF65-F5344CB8AC3E}">
        <p14:creationId xmlns:p14="http://schemas.microsoft.com/office/powerpoint/2010/main" val="1549502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0EF713-CE3C-4983-896D-CCA002E4F6CC}" type="slidenum">
              <a:rPr lang="zh-CN" altLang="en-US"/>
              <a:pPr/>
              <a:t>34</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pPr marL="228600" indent="-228600"/>
            <a:r>
              <a:rPr lang="zh-CN" altLang="en-US" dirty="0" smtClean="0"/>
              <a:t>此处的冲突在各类</a:t>
            </a:r>
            <a:r>
              <a:rPr lang="en-US" altLang="zh-CN" dirty="0" smtClean="0"/>
              <a:t>IT</a:t>
            </a:r>
            <a:r>
              <a:rPr lang="zh-CN" altLang="en-US" dirty="0" smtClean="0"/>
              <a:t>企业里都存在，重点引导学生的思路，让学生讨论应当怎么去解决该冲突，研发与市场部门之间的关系怎么确定比较好。</a:t>
            </a: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Constantia" pitchFamily="18" charset="0"/>
                <a:ea typeface="+mn-ea"/>
                <a:cs typeface="+mn-cs"/>
              </a:rPr>
              <a:t>答案：</a:t>
            </a:r>
            <a:endParaRPr lang="en-US" altLang="zh-CN" sz="1200" kern="1200" dirty="0" smtClean="0">
              <a:solidFill>
                <a:schemeClr val="tx1"/>
              </a:solidFill>
              <a:latin typeface="Constantia" pitchFamily="18" charset="0"/>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Constantia" pitchFamily="18" charset="0"/>
                <a:ea typeface="+mn-ea"/>
                <a:cs typeface="+mn-cs"/>
              </a:rPr>
              <a:t>设置产品经理一职，在客户或用户与研发部门之间搭建起桥梁，并且能用自己的产品为客户提供发挥产品最大效能的解决方案。</a:t>
            </a:r>
          </a:p>
          <a:p>
            <a:pPr marL="228600" indent="-228600"/>
            <a:endParaRPr lang="zh-CN" altLang="en-US" dirty="0"/>
          </a:p>
        </p:txBody>
      </p:sp>
    </p:spTree>
    <p:extLst>
      <p:ext uri="{BB962C8B-B14F-4D97-AF65-F5344CB8AC3E}">
        <p14:creationId xmlns:p14="http://schemas.microsoft.com/office/powerpoint/2010/main" val="166114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D1184-367B-42DA-86FE-B6F11E8FEB63}" type="slidenum">
              <a:rPr lang="zh-CN" altLang="en-US"/>
              <a:pPr/>
              <a:t>35</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43021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本章的目的：</a:t>
            </a:r>
            <a:endParaRPr lang="en-US" altLang="zh-CN" dirty="0" smtClean="0"/>
          </a:p>
          <a:p>
            <a:r>
              <a:rPr lang="en-US" altLang="zh-CN" dirty="0" smtClean="0"/>
              <a:t>1</a:t>
            </a:r>
            <a:r>
              <a:rPr lang="zh-CN" altLang="en-US" dirty="0" smtClean="0"/>
              <a:t>、让学生初步了解国内中小型软件研发类</a:t>
            </a:r>
            <a:r>
              <a:rPr lang="en-US" altLang="zh-CN" dirty="0" smtClean="0"/>
              <a:t>IT</a:t>
            </a:r>
            <a:r>
              <a:rPr lang="zh-CN" altLang="en-US" dirty="0" smtClean="0"/>
              <a:t>企业的通用管理模式；</a:t>
            </a:r>
            <a:endParaRPr lang="en-US" altLang="zh-CN" dirty="0" smtClean="0"/>
          </a:p>
          <a:p>
            <a:r>
              <a:rPr lang="en-US" altLang="zh-CN" dirty="0" smtClean="0"/>
              <a:t>2</a:t>
            </a:r>
            <a:r>
              <a:rPr lang="zh-CN" altLang="en-US" dirty="0" smtClean="0"/>
              <a:t>、让学生了解中小型软件企业研发部门的组织架构设置，并通过一家通过</a:t>
            </a:r>
            <a:r>
              <a:rPr lang="en-US" altLang="zh-CN" dirty="0" smtClean="0"/>
              <a:t>CMMI3</a:t>
            </a:r>
            <a:r>
              <a:rPr lang="zh-CN" altLang="en-US" dirty="0" smtClean="0"/>
              <a:t>级企业的实际设置为案例进行讲解</a:t>
            </a:r>
            <a:endParaRPr lang="en-US" altLang="zh-CN" dirty="0" smtClean="0"/>
          </a:p>
          <a:p>
            <a:r>
              <a:rPr lang="en-US" altLang="zh-CN" dirty="0" smtClean="0"/>
              <a:t>3</a:t>
            </a:r>
            <a:r>
              <a:rPr lang="zh-CN" altLang="en-US" dirty="0" smtClean="0"/>
              <a:t>、通过了解该企业各类岗位职责，各小组对自己所在小组的人员职责进行划分，至少应当把项目组的所有职责均能清析的划分到各小组成员，以保证实践项目能顺利有序的进行。</a:t>
            </a:r>
            <a:endParaRPr lang="en-US" altLang="zh-CN" dirty="0" smtClean="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2</a:t>
            </a:fld>
            <a:endParaRPr lang="zh-CN" altLang="en-US"/>
          </a:p>
        </p:txBody>
      </p:sp>
    </p:spTree>
    <p:extLst>
      <p:ext uri="{BB962C8B-B14F-4D97-AF65-F5344CB8AC3E}">
        <p14:creationId xmlns:p14="http://schemas.microsoft.com/office/powerpoint/2010/main" val="4095912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EPG——</a:t>
            </a:r>
            <a:r>
              <a:rPr lang="zh-CN" altLang="en-US" dirty="0" smtClean="0"/>
              <a:t>工程过程组，一般由技术总监、总工程师、研发部经理、质量管理部经理及主要成员、资深系分工程师、资深程序员、配置管理经理、产品经理等人员组成</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36</a:t>
            </a:fld>
            <a:endParaRPr lang="zh-CN" altLang="en-US"/>
          </a:p>
        </p:txBody>
      </p:sp>
    </p:spTree>
    <p:extLst>
      <p:ext uri="{BB962C8B-B14F-4D97-AF65-F5344CB8AC3E}">
        <p14:creationId xmlns:p14="http://schemas.microsoft.com/office/powerpoint/2010/main" val="1284127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37</a:t>
            </a:fld>
            <a:endParaRPr lang="zh-CN" altLang="en-US"/>
          </a:p>
        </p:txBody>
      </p:sp>
    </p:spTree>
    <p:extLst>
      <p:ext uri="{BB962C8B-B14F-4D97-AF65-F5344CB8AC3E}">
        <p14:creationId xmlns:p14="http://schemas.microsoft.com/office/powerpoint/2010/main" val="477522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38</a:t>
            </a:fld>
            <a:endParaRPr lang="zh-CN" altLang="en-US"/>
          </a:p>
        </p:txBody>
      </p:sp>
    </p:spTree>
    <p:extLst>
      <p:ext uri="{BB962C8B-B14F-4D97-AF65-F5344CB8AC3E}">
        <p14:creationId xmlns:p14="http://schemas.microsoft.com/office/powerpoint/2010/main" val="45589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从此模型可以看出，服务与维护可以对系统进行修改。</a:t>
            </a:r>
            <a:endParaRPr lang="en-US" altLang="zh-CN" dirty="0" smtClean="0"/>
          </a:p>
          <a:p>
            <a:r>
              <a:rPr lang="zh-CN" altLang="en-US" dirty="0" smtClean="0"/>
              <a:t>在企业的实际开发过程中，软件生命周期的每个阶段并不是瀑布型下来的，根据不同产品研发的性质及工期要求，采用不同的方式进行开发，有兴趣的同学也可以了解一下敏捷开发的相关思路。</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39</a:t>
            </a:fld>
            <a:endParaRPr lang="zh-CN" altLang="en-US"/>
          </a:p>
        </p:txBody>
      </p:sp>
    </p:spTree>
    <p:extLst>
      <p:ext uri="{BB962C8B-B14F-4D97-AF65-F5344CB8AC3E}">
        <p14:creationId xmlns:p14="http://schemas.microsoft.com/office/powerpoint/2010/main" val="2951616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此表格只是某一企业实际在应用的规范在各个阶段所产生的工作产品，根据产品的不同，实际</a:t>
            </a:r>
            <a:r>
              <a:rPr lang="zh-CN" altLang="en-US" baseline="0" dirty="0" smtClean="0"/>
              <a:t>应用过程中会有变化。</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40</a:t>
            </a:fld>
            <a:endParaRPr lang="zh-CN" altLang="en-US"/>
          </a:p>
        </p:txBody>
      </p:sp>
    </p:spTree>
    <p:extLst>
      <p:ext uri="{BB962C8B-B14F-4D97-AF65-F5344CB8AC3E}">
        <p14:creationId xmlns:p14="http://schemas.microsoft.com/office/powerpoint/2010/main" val="2873553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PI——</a:t>
            </a:r>
            <a:r>
              <a:rPr lang="zh-CN" altLang="en-US" dirty="0" smtClean="0"/>
              <a:t>过程改进，一般负责公司各类过程改进的，不只是研发过程，还包括业务过程、物流过程等。</a:t>
            </a:r>
            <a:endParaRPr lang="en-US" altLang="zh-CN" dirty="0" smtClean="0"/>
          </a:p>
          <a:p>
            <a:r>
              <a:rPr lang="en-US" altLang="zh-CN" dirty="0" smtClean="0"/>
              <a:t>CM——</a:t>
            </a:r>
            <a:r>
              <a:rPr lang="zh-CN" altLang="en-US" dirty="0" smtClean="0"/>
              <a:t>配置管理，一般包含四块职责，版本管理、变更管理、工作空间管理、发布管理。</a:t>
            </a:r>
            <a:endParaRPr lang="en-US" altLang="zh-CN" dirty="0" smtClean="0"/>
          </a:p>
          <a:p>
            <a:r>
              <a:rPr lang="en-US" altLang="zh-CN" dirty="0" smtClean="0"/>
              <a:t>EPG——</a:t>
            </a:r>
            <a:r>
              <a:rPr lang="zh-CN" altLang="en-US" dirty="0" smtClean="0"/>
              <a:t>工程过程组，以研发类过程改进、过程资产库管理为主</a:t>
            </a:r>
            <a:endParaRPr lang="en-US" altLang="zh-CN" dirty="0" smtClean="0"/>
          </a:p>
          <a:p>
            <a:r>
              <a:rPr lang="en-US" altLang="zh-CN" dirty="0" smtClean="0"/>
              <a:t>CCB——</a:t>
            </a:r>
            <a:r>
              <a:rPr lang="zh-CN" altLang="en-US" dirty="0" smtClean="0"/>
              <a:t>配置控制委员会，对产品研发过程中重大的变更进行评审</a:t>
            </a:r>
            <a:endParaRPr lang="en-US" altLang="zh-CN" dirty="0" smtClean="0"/>
          </a:p>
          <a:p>
            <a:r>
              <a:rPr lang="en-US" altLang="zh-CN" dirty="0" smtClean="0"/>
              <a:t>QA——</a:t>
            </a:r>
            <a:r>
              <a:rPr lang="zh-CN" altLang="en-US" dirty="0" smtClean="0"/>
              <a:t>质量保证</a:t>
            </a:r>
            <a:endParaRPr lang="en-US" altLang="zh-CN" dirty="0" smtClean="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41</a:t>
            </a:fld>
            <a:endParaRPr lang="zh-CN" altLang="en-US"/>
          </a:p>
        </p:txBody>
      </p:sp>
    </p:spTree>
    <p:extLst>
      <p:ext uri="{BB962C8B-B14F-4D97-AF65-F5344CB8AC3E}">
        <p14:creationId xmlns:p14="http://schemas.microsoft.com/office/powerpoint/2010/main" val="1742813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RSKM——</a:t>
            </a:r>
            <a:r>
              <a:rPr lang="zh-CN" altLang="en-US" dirty="0" smtClean="0"/>
              <a:t>风险管理</a:t>
            </a:r>
            <a:endParaRPr lang="en-US" altLang="zh-CN" dirty="0" smtClean="0"/>
          </a:p>
          <a:p>
            <a:r>
              <a:rPr lang="en-US" altLang="zh-CN" dirty="0" smtClean="0"/>
              <a:t>PIM——</a:t>
            </a:r>
            <a:r>
              <a:rPr lang="zh-CN" altLang="en-US" dirty="0" smtClean="0"/>
              <a:t>项目立项管理</a:t>
            </a:r>
            <a:endParaRPr lang="en-US" altLang="zh-CN" dirty="0" smtClean="0"/>
          </a:p>
          <a:p>
            <a:r>
              <a:rPr lang="en-US" altLang="zh-CN" dirty="0" smtClean="0"/>
              <a:t>PP——</a:t>
            </a:r>
            <a:r>
              <a:rPr lang="zh-CN" altLang="en-US" dirty="0" smtClean="0"/>
              <a:t>项目计划</a:t>
            </a:r>
            <a:endParaRPr lang="en-US" altLang="zh-CN" dirty="0" smtClean="0"/>
          </a:p>
          <a:p>
            <a:r>
              <a:rPr lang="en-US" altLang="zh-CN" dirty="0" smtClean="0"/>
              <a:t>MR——</a:t>
            </a:r>
            <a:r>
              <a:rPr lang="zh-CN" altLang="en-US" dirty="0" smtClean="0"/>
              <a:t>管理评审</a:t>
            </a:r>
            <a:endParaRPr lang="en-US" altLang="zh-CN" dirty="0" smtClean="0"/>
          </a:p>
          <a:p>
            <a:r>
              <a:rPr lang="en-US" altLang="zh-CN" dirty="0" smtClean="0"/>
              <a:t>PMC——</a:t>
            </a:r>
            <a:r>
              <a:rPr lang="zh-CN" altLang="en-US" dirty="0" smtClean="0"/>
              <a:t>项目监控与控制</a:t>
            </a:r>
            <a:endParaRPr lang="en-US" altLang="zh-CN" dirty="0" smtClean="0"/>
          </a:p>
          <a:p>
            <a:r>
              <a:rPr lang="en-US" altLang="zh-CN" dirty="0" smtClean="0"/>
              <a:t>SAM——</a:t>
            </a:r>
            <a:r>
              <a:rPr lang="zh-CN" altLang="en-US" dirty="0" smtClean="0"/>
              <a:t>供应商协议管理</a:t>
            </a:r>
            <a:endParaRPr lang="en-US" altLang="zh-CN" dirty="0" smtClean="0"/>
          </a:p>
          <a:p>
            <a:r>
              <a:rPr lang="en-US" altLang="zh-CN" dirty="0" smtClean="0"/>
              <a:t>PCM——</a:t>
            </a:r>
            <a:r>
              <a:rPr lang="zh-CN" altLang="en-US" dirty="0" smtClean="0"/>
              <a:t>项目结项管理</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42</a:t>
            </a:fld>
            <a:endParaRPr lang="zh-CN" altLang="en-US"/>
          </a:p>
        </p:txBody>
      </p:sp>
    </p:spTree>
    <p:extLst>
      <p:ext uri="{BB962C8B-B14F-4D97-AF65-F5344CB8AC3E}">
        <p14:creationId xmlns:p14="http://schemas.microsoft.com/office/powerpoint/2010/main" val="1165661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RDM——</a:t>
            </a:r>
            <a:r>
              <a:rPr lang="zh-CN" altLang="en-US" dirty="0" smtClean="0"/>
              <a:t>需求开发及管理</a:t>
            </a:r>
            <a:endParaRPr lang="en-US" altLang="zh-CN" dirty="0" smtClean="0"/>
          </a:p>
          <a:p>
            <a:r>
              <a:rPr lang="en-US" altLang="zh-CN" dirty="0" smtClean="0"/>
              <a:t>SD——</a:t>
            </a:r>
            <a:r>
              <a:rPr lang="zh-CN" altLang="en-US" dirty="0" smtClean="0"/>
              <a:t>系统设计</a:t>
            </a:r>
            <a:endParaRPr lang="en-US" altLang="zh-CN" dirty="0" smtClean="0"/>
          </a:p>
          <a:p>
            <a:r>
              <a:rPr lang="en-US" altLang="zh-CN" dirty="0" smtClean="0"/>
              <a:t>TR——</a:t>
            </a:r>
            <a:r>
              <a:rPr lang="zh-CN" altLang="en-US" dirty="0" smtClean="0"/>
              <a:t>技术评审</a:t>
            </a:r>
            <a:endParaRPr lang="en-US" altLang="zh-CN" dirty="0" smtClean="0"/>
          </a:p>
          <a:p>
            <a:r>
              <a:rPr lang="en-US" altLang="zh-CN" dirty="0" smtClean="0"/>
              <a:t>IT——</a:t>
            </a:r>
            <a:r>
              <a:rPr lang="zh-CN" altLang="en-US" dirty="0" smtClean="0"/>
              <a:t>实现与测试</a:t>
            </a:r>
            <a:endParaRPr lang="en-US" altLang="zh-CN" dirty="0" smtClean="0"/>
          </a:p>
          <a:p>
            <a:r>
              <a:rPr lang="en-US" altLang="zh-CN" dirty="0" smtClean="0"/>
              <a:t>ST——</a:t>
            </a:r>
            <a:r>
              <a:rPr lang="zh-CN" altLang="en-US" dirty="0" smtClean="0"/>
              <a:t>系统测试</a:t>
            </a:r>
            <a:endParaRPr lang="en-US" altLang="zh-CN" dirty="0" smtClean="0"/>
          </a:p>
          <a:p>
            <a:r>
              <a:rPr lang="en-US" altLang="zh-CN" dirty="0" smtClean="0"/>
              <a:t>CA——</a:t>
            </a:r>
            <a:r>
              <a:rPr lang="zh-CN" altLang="en-US" dirty="0" smtClean="0"/>
              <a:t>客户验收</a:t>
            </a:r>
            <a:endParaRPr lang="en-US" altLang="zh-CN" dirty="0" smtClean="0"/>
          </a:p>
          <a:p>
            <a:r>
              <a:rPr lang="en-US" altLang="zh-CN" dirty="0" smtClean="0"/>
              <a:t>SM——</a:t>
            </a:r>
            <a:r>
              <a:rPr lang="zh-CN" altLang="en-US" dirty="0" smtClean="0"/>
              <a:t>服务与维护</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43</a:t>
            </a:fld>
            <a:endParaRPr lang="zh-CN" altLang="en-US"/>
          </a:p>
        </p:txBody>
      </p:sp>
    </p:spTree>
    <p:extLst>
      <p:ext uri="{BB962C8B-B14F-4D97-AF65-F5344CB8AC3E}">
        <p14:creationId xmlns:p14="http://schemas.microsoft.com/office/powerpoint/2010/main" val="3895013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DAR——</a:t>
            </a:r>
            <a:r>
              <a:rPr lang="zh-CN" altLang="en-US" dirty="0" smtClean="0"/>
              <a:t>决策分析与解决</a:t>
            </a:r>
            <a:endParaRPr lang="en-US" altLang="zh-CN" dirty="0" smtClean="0"/>
          </a:p>
          <a:p>
            <a:r>
              <a:rPr lang="en-US" altLang="zh-CN" dirty="0" smtClean="0"/>
              <a:t>QA——</a:t>
            </a:r>
            <a:r>
              <a:rPr lang="zh-CN" altLang="en-US" dirty="0" smtClean="0"/>
              <a:t>质量保证，包含对过程及工作产品的质量保证</a:t>
            </a:r>
            <a:endParaRPr lang="en-US" altLang="zh-CN" dirty="0" smtClean="0"/>
          </a:p>
          <a:p>
            <a:r>
              <a:rPr lang="en-US" altLang="zh-CN" dirty="0" smtClean="0"/>
              <a:t>CM——</a:t>
            </a:r>
            <a:r>
              <a:rPr lang="zh-CN" altLang="en-US" dirty="0" smtClean="0"/>
              <a:t>配置管理</a:t>
            </a:r>
            <a:endParaRPr lang="en-US" altLang="zh-CN" dirty="0" smtClean="0"/>
          </a:p>
          <a:p>
            <a:r>
              <a:rPr lang="en-US" altLang="zh-CN" dirty="0" smtClean="0"/>
              <a:t>MA——</a:t>
            </a:r>
            <a:r>
              <a:rPr lang="zh-CN" altLang="en-US" dirty="0" smtClean="0"/>
              <a:t>度量分析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44</a:t>
            </a:fld>
            <a:endParaRPr lang="zh-CN" altLang="en-US"/>
          </a:p>
        </p:txBody>
      </p:sp>
    </p:spTree>
    <p:extLst>
      <p:ext uri="{BB962C8B-B14F-4D97-AF65-F5344CB8AC3E}">
        <p14:creationId xmlns:p14="http://schemas.microsoft.com/office/powerpoint/2010/main" val="3299068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OPM——</a:t>
            </a:r>
            <a:r>
              <a:rPr lang="zh-CN" altLang="en-US" dirty="0" smtClean="0"/>
              <a:t>机构过程管理，包括机构过程的定义、关注焦点等等。</a:t>
            </a:r>
            <a:endParaRPr lang="en-US" altLang="zh-CN" dirty="0" smtClean="0"/>
          </a:p>
          <a:p>
            <a:r>
              <a:rPr lang="en-US" altLang="zh-CN" dirty="0" smtClean="0"/>
              <a:t>TM——</a:t>
            </a:r>
            <a:r>
              <a:rPr lang="zh-CN" altLang="en-US" smtClean="0"/>
              <a:t>培训管理</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45</a:t>
            </a:fld>
            <a:endParaRPr lang="zh-CN" altLang="en-US"/>
          </a:p>
        </p:txBody>
      </p:sp>
    </p:spTree>
    <p:extLst>
      <p:ext uri="{BB962C8B-B14F-4D97-AF65-F5344CB8AC3E}">
        <p14:creationId xmlns:p14="http://schemas.microsoft.com/office/powerpoint/2010/main" val="11019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18</a:t>
            </a:fld>
            <a:endParaRPr lang="zh-CN"/>
          </a:p>
        </p:txBody>
      </p:sp>
    </p:spTree>
    <p:extLst>
      <p:ext uri="{BB962C8B-B14F-4D97-AF65-F5344CB8AC3E}">
        <p14:creationId xmlns:p14="http://schemas.microsoft.com/office/powerpoint/2010/main" val="2620310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46</a:t>
            </a:fld>
            <a:endParaRPr lang="zh-CN" altLang="en-US"/>
          </a:p>
        </p:txBody>
      </p:sp>
    </p:spTree>
    <p:extLst>
      <p:ext uri="{BB962C8B-B14F-4D97-AF65-F5344CB8AC3E}">
        <p14:creationId xmlns:p14="http://schemas.microsoft.com/office/powerpoint/2010/main" val="1401727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00" dirty="0" smtClean="0">
                <a:latin typeface="宋体"/>
                <a:ea typeface="宋体"/>
                <a:cs typeface="Times New Roman"/>
              </a:rPr>
              <a:t>PIG</a:t>
            </a:r>
            <a:r>
              <a:rPr lang="en-US" altLang="zh-CN" sz="1200" kern="100" dirty="0" smtClean="0">
                <a:latin typeface="宋体"/>
                <a:ea typeface="宋体"/>
                <a:cs typeface="Times New Roman"/>
              </a:rPr>
              <a:t>——</a:t>
            </a:r>
            <a:r>
              <a:rPr lang="zh-CN" altLang="en-US" sz="1200" kern="100" dirty="0" smtClean="0">
                <a:latin typeface="宋体"/>
                <a:ea typeface="宋体"/>
                <a:cs typeface="Times New Roman"/>
              </a:rPr>
              <a:t>一般</a:t>
            </a:r>
            <a:r>
              <a:rPr lang="zh-CN" altLang="en-US" sz="1200" kern="100" dirty="0" smtClean="0">
                <a:latin typeface="Calibri"/>
                <a:ea typeface="+mn-ea"/>
                <a:cs typeface="Times New Roman"/>
              </a:rPr>
              <a:t>由过程改进经理</a:t>
            </a:r>
            <a:r>
              <a:rPr lang="en-US" sz="1200" kern="100" dirty="0" smtClean="0">
                <a:latin typeface="Calibri"/>
                <a:ea typeface="宋体"/>
                <a:cs typeface="Times New Roman"/>
              </a:rPr>
              <a:t>(</a:t>
            </a:r>
            <a:r>
              <a:rPr lang="zh-CN" altLang="en-US" sz="1200" kern="100" dirty="0" smtClean="0">
                <a:latin typeface="Calibri"/>
                <a:ea typeface="+mn-ea"/>
                <a:cs typeface="Times New Roman"/>
              </a:rPr>
              <a:t>或</a:t>
            </a:r>
            <a:r>
              <a:rPr lang="en-US" sz="1200" kern="100" dirty="0" smtClean="0">
                <a:latin typeface="Calibri"/>
                <a:ea typeface="宋体"/>
                <a:cs typeface="Times New Roman"/>
              </a:rPr>
              <a:t>QA</a:t>
            </a:r>
            <a:r>
              <a:rPr lang="zh-CN" altLang="en-US" sz="1200" kern="100" dirty="0" smtClean="0">
                <a:latin typeface="Calibri"/>
                <a:ea typeface="+mn-ea"/>
                <a:cs typeface="Times New Roman"/>
              </a:rPr>
              <a:t>经理</a:t>
            </a:r>
            <a:r>
              <a:rPr lang="en-US" sz="1200" kern="100" dirty="0" smtClean="0">
                <a:latin typeface="Calibri"/>
                <a:ea typeface="宋体"/>
                <a:cs typeface="Times New Roman"/>
              </a:rPr>
              <a:t>)</a:t>
            </a:r>
            <a:r>
              <a:rPr lang="zh-CN" altLang="en-US" sz="1200" kern="100" dirty="0" smtClean="0">
                <a:latin typeface="Calibri"/>
                <a:ea typeface="+mn-ea"/>
                <a:cs typeface="Times New Roman"/>
              </a:rPr>
              <a:t>和</a:t>
            </a:r>
            <a:r>
              <a:rPr lang="en-US" sz="1200" kern="100" dirty="0" smtClean="0">
                <a:latin typeface="Calibri"/>
                <a:ea typeface="宋体"/>
                <a:cs typeface="Times New Roman"/>
              </a:rPr>
              <a:t>QA</a:t>
            </a:r>
            <a:r>
              <a:rPr lang="zh-CN" altLang="en-US" sz="1200" kern="100" dirty="0" smtClean="0">
                <a:latin typeface="Calibri"/>
                <a:ea typeface="+mn-ea"/>
                <a:cs typeface="Times New Roman"/>
              </a:rPr>
              <a:t>人员组成</a:t>
            </a:r>
            <a:endParaRPr lang="en-US" altLang="zh-CN" sz="1200" kern="100" dirty="0" smtClean="0">
              <a:latin typeface="Calibri"/>
              <a:ea typeface="+mn-ea"/>
              <a:cs typeface="Times New Roman"/>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00" dirty="0" smtClean="0">
                <a:latin typeface="Calibri"/>
                <a:ea typeface="宋体"/>
                <a:cs typeface="Times New Roman"/>
              </a:rPr>
              <a:t>CMG</a:t>
            </a:r>
            <a:r>
              <a:rPr lang="en-US" altLang="zh-CN" sz="1200" kern="100" dirty="0" smtClean="0">
                <a:latin typeface="Calibri"/>
                <a:ea typeface="宋体"/>
                <a:cs typeface="Times New Roman"/>
              </a:rPr>
              <a:t>——</a:t>
            </a:r>
            <a:r>
              <a:rPr lang="zh-CN" altLang="en-US" sz="1200" kern="100" dirty="0" smtClean="0">
                <a:latin typeface="Calibri"/>
                <a:ea typeface="宋体"/>
                <a:cs typeface="Times New Roman"/>
              </a:rPr>
              <a:t>一般</a:t>
            </a:r>
            <a:r>
              <a:rPr lang="zh-CN" altLang="en-US" sz="1200" kern="100" dirty="0" smtClean="0">
                <a:latin typeface="Calibri"/>
                <a:ea typeface="+mn-ea"/>
                <a:cs typeface="Times New Roman"/>
              </a:rPr>
              <a:t>由配置管理经理</a:t>
            </a:r>
            <a:r>
              <a:rPr lang="en-US" sz="1200" kern="100" dirty="0" smtClean="0">
                <a:latin typeface="Calibri"/>
                <a:ea typeface="宋体"/>
                <a:cs typeface="Times New Roman"/>
              </a:rPr>
              <a:t>(CM</a:t>
            </a:r>
            <a:r>
              <a:rPr lang="zh-CN" altLang="en-US" sz="1200" kern="100" dirty="0" smtClean="0">
                <a:latin typeface="Calibri"/>
                <a:ea typeface="+mn-ea"/>
                <a:cs typeface="Times New Roman"/>
              </a:rPr>
              <a:t>经理</a:t>
            </a:r>
            <a:r>
              <a:rPr lang="en-US" sz="1200" kern="100" dirty="0" smtClean="0">
                <a:latin typeface="Calibri"/>
                <a:ea typeface="宋体"/>
                <a:cs typeface="Times New Roman"/>
              </a:rPr>
              <a:t>)</a:t>
            </a:r>
            <a:r>
              <a:rPr lang="zh-CN" altLang="en-US" sz="1200" kern="100" dirty="0" smtClean="0">
                <a:latin typeface="Calibri"/>
                <a:ea typeface="+mn-ea"/>
                <a:cs typeface="Times New Roman"/>
              </a:rPr>
              <a:t>和</a:t>
            </a:r>
            <a:r>
              <a:rPr lang="en-US" sz="1200" kern="100" dirty="0" smtClean="0">
                <a:latin typeface="Calibri"/>
                <a:ea typeface="宋体"/>
                <a:cs typeface="Times New Roman"/>
              </a:rPr>
              <a:t>CM</a:t>
            </a:r>
            <a:r>
              <a:rPr lang="zh-CN" altLang="en-US" sz="1200" kern="100" dirty="0" smtClean="0">
                <a:latin typeface="Calibri"/>
                <a:ea typeface="+mn-ea"/>
                <a:cs typeface="Times New Roman"/>
              </a:rPr>
              <a:t>人员组成。</a:t>
            </a:r>
          </a:p>
          <a:p>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47</a:t>
            </a:fld>
            <a:endParaRPr lang="zh-CN" altLang="en-US"/>
          </a:p>
        </p:txBody>
      </p:sp>
    </p:spTree>
    <p:extLst>
      <p:ext uri="{BB962C8B-B14F-4D97-AF65-F5344CB8AC3E}">
        <p14:creationId xmlns:p14="http://schemas.microsoft.com/office/powerpoint/2010/main" val="2093586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高级经理，一般可以是技术总监、总工程师、副总工程师、主管技术的副总经理等</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48</a:t>
            </a:fld>
            <a:endParaRPr lang="zh-CN" altLang="en-US"/>
          </a:p>
        </p:txBody>
      </p:sp>
    </p:spTree>
    <p:extLst>
      <p:ext uri="{BB962C8B-B14F-4D97-AF65-F5344CB8AC3E}">
        <p14:creationId xmlns:p14="http://schemas.microsoft.com/office/powerpoint/2010/main" val="1119386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在学生项目实训时，一般小组规模比小（</a:t>
            </a:r>
            <a:r>
              <a:rPr lang="en-US" altLang="zh-CN" dirty="0" smtClean="0"/>
              <a:t>10</a:t>
            </a:r>
            <a:r>
              <a:rPr lang="zh-CN" altLang="en-US" dirty="0" smtClean="0"/>
              <a:t>人以下），可以分为项目经理、系统分析与设计、开发、用户体验与</a:t>
            </a:r>
            <a:r>
              <a:rPr lang="en-US" altLang="zh-CN" dirty="0" smtClean="0"/>
              <a:t>QA</a:t>
            </a:r>
            <a:r>
              <a:rPr lang="zh-CN" altLang="en-US" dirty="0" smtClean="0"/>
              <a:t>四个角色；其中系统分析与设计人员在做完设计之后，转入集成测试与系统测试角色，完成测试用例及测试计划的编写及执行，选其中一位做为测试经理；配置管理的工作可以由项目经理来承担；开发角色在项目的前期重点是完成技术方案的预研，把可能存在的技术难点在开发阶段开始之前全部解决完。</a:t>
            </a:r>
            <a:endParaRPr lang="en-US" altLang="zh-CN" dirty="0" smtClean="0"/>
          </a:p>
          <a:p>
            <a:r>
              <a:rPr lang="zh-CN" altLang="en-US" dirty="0" smtClean="0"/>
              <a:t>教师及项目组长应当对各类角色工作进展情况进行阶段评估，及时纠偏。</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49</a:t>
            </a:fld>
            <a:endParaRPr lang="zh-CN" altLang="en-US"/>
          </a:p>
        </p:txBody>
      </p:sp>
    </p:spTree>
    <p:extLst>
      <p:ext uri="{BB962C8B-B14F-4D97-AF65-F5344CB8AC3E}">
        <p14:creationId xmlns:p14="http://schemas.microsoft.com/office/powerpoint/2010/main" val="1457747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50</a:t>
            </a:fld>
            <a:endParaRPr lang="zh-CN" altLang="en-US"/>
          </a:p>
        </p:txBody>
      </p:sp>
    </p:spTree>
    <p:extLst>
      <p:ext uri="{BB962C8B-B14F-4D97-AF65-F5344CB8AC3E}">
        <p14:creationId xmlns:p14="http://schemas.microsoft.com/office/powerpoint/2010/main" val="8445256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立项分析小组，一般</a:t>
            </a:r>
            <a:r>
              <a:rPr lang="zh-CN" altLang="en-US" sz="1200" kern="100" dirty="0" smtClean="0">
                <a:latin typeface="Calibri"/>
                <a:ea typeface="+mn-ea"/>
                <a:cs typeface="Times New Roman"/>
              </a:rPr>
              <a:t>由产品创作者（构思者）、业务专家、技术专家、市场人员组成；应有一位主席或组长</a:t>
            </a:r>
            <a:endParaRPr lang="en-US" altLang="zh-CN" sz="1200" kern="100" dirty="0" smtClean="0">
              <a:latin typeface="Calibri"/>
              <a:ea typeface="+mn-ea"/>
              <a:cs typeface="Times New Roman"/>
            </a:endParaRPr>
          </a:p>
          <a:p>
            <a:r>
              <a:rPr lang="zh-CN" altLang="en-US" sz="1200" kern="100" dirty="0" smtClean="0">
                <a:latin typeface="Calibri"/>
                <a:ea typeface="+mn-ea"/>
                <a:cs typeface="Times New Roman"/>
              </a:rPr>
              <a:t>立项决策分析委员会，一般由机构领导、各级经理、市场人员、技术专家、财务人员等组成，应有一位主席或组长；</a:t>
            </a:r>
            <a:endParaRPr lang="en-US" altLang="zh-CN" sz="1200" kern="100" dirty="0" smtClean="0">
              <a:latin typeface="Calibri"/>
              <a:ea typeface="+mn-ea"/>
              <a:cs typeface="Times New Roman"/>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配置控制委员会，一般</a:t>
            </a:r>
            <a:r>
              <a:rPr lang="zh-CN" altLang="en-US" sz="1200" kern="100" dirty="0" smtClean="0">
                <a:latin typeface="Calibri"/>
                <a:ea typeface="+mn-ea"/>
                <a:cs typeface="Times New Roman"/>
              </a:rPr>
              <a:t>由一组负责评估和审批配置项的变更的人员（</a:t>
            </a:r>
            <a:r>
              <a:rPr lang="en-US" sz="1200" kern="100" dirty="0" smtClean="0">
                <a:latin typeface="Calibri"/>
                <a:ea typeface="宋体"/>
                <a:cs typeface="Times New Roman"/>
              </a:rPr>
              <a:t>CM</a:t>
            </a:r>
            <a:r>
              <a:rPr lang="zh-CN" altLang="en-US" sz="1200" kern="100" dirty="0" smtClean="0">
                <a:latin typeface="Calibri"/>
                <a:ea typeface="+mn-ea"/>
                <a:cs typeface="Times New Roman"/>
              </a:rPr>
              <a:t>）组成，建议由技术总监、产品经理、研发部长、配置管理工程师、配置管理经理、项目经理等人组成；</a:t>
            </a:r>
          </a:p>
          <a:p>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51</a:t>
            </a:fld>
            <a:endParaRPr lang="zh-CN" altLang="en-US"/>
          </a:p>
        </p:txBody>
      </p:sp>
    </p:spTree>
    <p:extLst>
      <p:ext uri="{BB962C8B-B14F-4D97-AF65-F5344CB8AC3E}">
        <p14:creationId xmlns:p14="http://schemas.microsoft.com/office/powerpoint/2010/main" val="2763279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Constantia" pitchFamily="18" charset="0"/>
                <a:ea typeface="+mn-ea"/>
                <a:cs typeface="+mn-cs"/>
              </a:rPr>
              <a:t>在当代</a:t>
            </a:r>
            <a:r>
              <a:rPr lang="en-US" sz="1200" kern="1200" dirty="0" smtClean="0">
                <a:solidFill>
                  <a:schemeClr val="tx1"/>
                </a:solidFill>
                <a:latin typeface="Constantia" pitchFamily="18" charset="0"/>
                <a:ea typeface="+mn-ea"/>
                <a:cs typeface="+mn-cs"/>
              </a:rPr>
              <a:t>IT</a:t>
            </a:r>
            <a:r>
              <a:rPr lang="zh-CN" altLang="en-US" sz="1200" kern="1200" dirty="0" smtClean="0">
                <a:solidFill>
                  <a:schemeClr val="tx1"/>
                </a:solidFill>
                <a:latin typeface="Constantia" pitchFamily="18" charset="0"/>
                <a:ea typeface="+mn-ea"/>
                <a:cs typeface="+mn-cs"/>
              </a:rPr>
              <a:t>企业中，对企业老板和人力资源经理来说，最头痛的事情之一就人技术人员的频繁流动。从而导致项目周期的加长，公司投资的加大，使用整个经营成本大幅度上升，严重的时候可能导致整个公司的倒闭。</a:t>
            </a:r>
            <a:endParaRPr lang="en-US" altLang="zh-CN" sz="1200" kern="1200" dirty="0" smtClean="0">
              <a:solidFill>
                <a:schemeClr val="tx1"/>
              </a:solidFill>
              <a:latin typeface="Constantia" pitchFamily="18" charset="0"/>
              <a:ea typeface="+mn-ea"/>
              <a:cs typeface="+mn-cs"/>
            </a:endParaRPr>
          </a:p>
          <a:p>
            <a:r>
              <a:rPr lang="zh-CN" altLang="en-US" sz="1200" kern="1200" dirty="0" smtClean="0">
                <a:solidFill>
                  <a:schemeClr val="tx1"/>
                </a:solidFill>
                <a:latin typeface="Constantia" pitchFamily="18" charset="0"/>
                <a:ea typeface="+mn-ea"/>
                <a:cs typeface="+mn-cs"/>
              </a:rPr>
              <a:t>企业文化的建设，对稳定研发队伍，提高研发人员工作积极性非常重要，此部分对企业文化中的几个方面进行介绍。</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52</a:t>
            </a:fld>
            <a:endParaRPr lang="zh-CN" altLang="en-US"/>
          </a:p>
        </p:txBody>
      </p:sp>
    </p:spTree>
    <p:extLst>
      <p:ext uri="{BB962C8B-B14F-4D97-AF65-F5344CB8AC3E}">
        <p14:creationId xmlns:p14="http://schemas.microsoft.com/office/powerpoint/2010/main" val="2932843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57</a:t>
            </a:fld>
            <a:endParaRPr lang="zh-CN" altLang="en-US"/>
          </a:p>
        </p:txBody>
      </p:sp>
    </p:spTree>
    <p:extLst>
      <p:ext uri="{BB962C8B-B14F-4D97-AF65-F5344CB8AC3E}">
        <p14:creationId xmlns:p14="http://schemas.microsoft.com/office/powerpoint/2010/main" val="1645738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58</a:t>
            </a:fld>
            <a:endParaRPr lang="zh-CN" altLang="en-US"/>
          </a:p>
        </p:txBody>
      </p:sp>
    </p:spTree>
    <p:extLst>
      <p:ext uri="{BB962C8B-B14F-4D97-AF65-F5344CB8AC3E}">
        <p14:creationId xmlns:p14="http://schemas.microsoft.com/office/powerpoint/2010/main" val="2168644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19</a:t>
            </a:fld>
            <a:endParaRPr lang="zh-CN"/>
          </a:p>
        </p:txBody>
      </p:sp>
    </p:spTree>
    <p:extLst>
      <p:ext uri="{BB962C8B-B14F-4D97-AF65-F5344CB8AC3E}">
        <p14:creationId xmlns:p14="http://schemas.microsoft.com/office/powerpoint/2010/main" val="371290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20</a:t>
            </a:fld>
            <a:endParaRPr lang="zh-CN"/>
          </a:p>
        </p:txBody>
      </p:sp>
    </p:spTree>
    <p:extLst>
      <p:ext uri="{BB962C8B-B14F-4D97-AF65-F5344CB8AC3E}">
        <p14:creationId xmlns:p14="http://schemas.microsoft.com/office/powerpoint/2010/main" val="73201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21</a:t>
            </a:fld>
            <a:endParaRPr lang="zh-CN"/>
          </a:p>
        </p:txBody>
      </p:sp>
    </p:spTree>
    <p:extLst>
      <p:ext uri="{BB962C8B-B14F-4D97-AF65-F5344CB8AC3E}">
        <p14:creationId xmlns:p14="http://schemas.microsoft.com/office/powerpoint/2010/main" val="3513434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22</a:t>
            </a:fld>
            <a:endParaRPr lang="zh-CN"/>
          </a:p>
        </p:txBody>
      </p:sp>
    </p:spTree>
    <p:extLst>
      <p:ext uri="{BB962C8B-B14F-4D97-AF65-F5344CB8AC3E}">
        <p14:creationId xmlns:p14="http://schemas.microsoft.com/office/powerpoint/2010/main" val="281067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23</a:t>
            </a:fld>
            <a:endParaRPr lang="zh-CN"/>
          </a:p>
        </p:txBody>
      </p:sp>
    </p:spTree>
    <p:extLst>
      <p:ext uri="{BB962C8B-B14F-4D97-AF65-F5344CB8AC3E}">
        <p14:creationId xmlns:p14="http://schemas.microsoft.com/office/powerpoint/2010/main" val="402490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A9AE19-971F-4BEF-997F-44DFDE931BCB}" type="slidenum">
              <a:rPr lang="en-US" altLang="zh-CN" smtClean="0"/>
              <a:pPr/>
              <a:t>24</a:t>
            </a:fld>
            <a:endParaRPr lang="zh-CN"/>
          </a:p>
        </p:txBody>
      </p:sp>
    </p:spTree>
    <p:extLst>
      <p:ext uri="{BB962C8B-B14F-4D97-AF65-F5344CB8AC3E}">
        <p14:creationId xmlns:p14="http://schemas.microsoft.com/office/powerpoint/2010/main" val="44041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ubtitl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smtClean="0"/>
            </a:lvl1pPr>
          </a:lstStyle>
          <a:p>
            <a:pPr>
              <a:defRPr/>
            </a:pPr>
            <a:fld id="{2E1E3A6D-1312-4EE1-B566-EEE0CDA7868E}" type="datetime2">
              <a:rPr lang="en-US" altLang="zh-CN"/>
              <a:pPr>
                <a:defRPr/>
              </a:pPr>
              <a:t>Monday, September 17,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smtClean="0">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smtClean="0"/>
            </a:lvl1pPr>
          </a:lstStyle>
          <a:p>
            <a:pPr>
              <a:defRPr/>
            </a:pPr>
            <a:fld id="{A057AEAD-44F2-4196-B8DA-6D70AC11DF16}" type="slidenum">
              <a:rPr lang="zh-CN" altLang="en-US"/>
              <a:pPr>
                <a:defRPr/>
              </a:pPr>
              <a:t>‹#›</a:t>
            </a:fld>
            <a:endParaRPr lang="en-US" altLang="zh-CN">
              <a:ea typeface="宋体"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smtClean="0"/>
            </a:lvl1pPr>
          </a:lstStyle>
          <a:p>
            <a:pPr>
              <a:defRPr/>
            </a:pPr>
            <a:endParaRPr lang="zh-CN" altLang="en-US"/>
          </a:p>
        </p:txBody>
      </p:sp>
      <p:sp>
        <p:nvSpPr>
          <p:cNvPr id="5" name="Rectangle 10"/>
          <p:cNvSpPr>
            <a:spLocks noGrp="1"/>
          </p:cNvSpPr>
          <p:nvPr>
            <p:ph type="ftr" sz="quarter" idx="11"/>
          </p:nvPr>
        </p:nvSpPr>
        <p:spPr/>
        <p:txBody>
          <a:bodyPr/>
          <a:lstStyle>
            <a:lvl1pPr>
              <a:defRPr smtClean="0"/>
            </a:lvl1pPr>
          </a:lstStyle>
          <a:p>
            <a:pPr>
              <a:defRPr/>
            </a:pPr>
            <a:endParaRPr lang="zh-CN" altLang="en-US"/>
          </a:p>
        </p:txBody>
      </p:sp>
      <p:sp>
        <p:nvSpPr>
          <p:cNvPr id="6" name="Rectangle 13"/>
          <p:cNvSpPr>
            <a:spLocks noGrp="1"/>
          </p:cNvSpPr>
          <p:nvPr>
            <p:ph type="sldNum" sz="quarter" idx="12"/>
          </p:nvPr>
        </p:nvSpPr>
        <p:spPr/>
        <p:txBody>
          <a:bodyPr/>
          <a:lstStyle>
            <a:lvl1pPr>
              <a:defRPr smtClean="0">
                <a:ea typeface="宋体" pitchFamily="2" charset="-122"/>
              </a:defRPr>
            </a:lvl1pPr>
          </a:lstStyle>
          <a:p>
            <a:pPr>
              <a:defRPr/>
            </a:pPr>
            <a:fld id="{89E66BF6-0F20-4554-8783-070A509E6A6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Vertical Text Placeholder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smtClean="0"/>
            </a:lvl1pPr>
          </a:lstStyle>
          <a:p>
            <a:pPr>
              <a:defRPr/>
            </a:pPr>
            <a:endParaRPr lang="zh-CN" altLang="en-US"/>
          </a:p>
        </p:txBody>
      </p:sp>
      <p:sp>
        <p:nvSpPr>
          <p:cNvPr id="5" name="Rectangle 10"/>
          <p:cNvSpPr>
            <a:spLocks noGrp="1"/>
          </p:cNvSpPr>
          <p:nvPr>
            <p:ph type="ftr" sz="quarter" idx="11"/>
          </p:nvPr>
        </p:nvSpPr>
        <p:spPr/>
        <p:txBody>
          <a:bodyPr/>
          <a:lstStyle>
            <a:lvl1pPr>
              <a:defRPr smtClean="0"/>
            </a:lvl1pPr>
          </a:lstStyle>
          <a:p>
            <a:pPr>
              <a:defRPr/>
            </a:pPr>
            <a:endParaRPr lang="zh-CN" altLang="en-US"/>
          </a:p>
        </p:txBody>
      </p:sp>
      <p:sp>
        <p:nvSpPr>
          <p:cNvPr id="6" name="Rectangle 13"/>
          <p:cNvSpPr>
            <a:spLocks noGrp="1"/>
          </p:cNvSpPr>
          <p:nvPr>
            <p:ph type="sldNum" sz="quarter" idx="12"/>
          </p:nvPr>
        </p:nvSpPr>
        <p:spPr/>
        <p:txBody>
          <a:bodyPr/>
          <a:lstStyle>
            <a:lvl1pPr>
              <a:defRPr smtClean="0">
                <a:ea typeface="宋体" pitchFamily="2" charset="-122"/>
              </a:defRPr>
            </a:lvl1pPr>
          </a:lstStyle>
          <a:p>
            <a:pPr>
              <a:defRPr/>
            </a:pPr>
            <a:fld id="{389FB741-5764-4F3F-AF67-ABBA5249043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0" y="1143000"/>
            <a:ext cx="990600" cy="5715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295400" y="1219200"/>
            <a:ext cx="7620000" cy="4876800"/>
          </a:xfrm>
        </p:spPr>
        <p:txBody>
          <a:bodyPr/>
          <a:lstStyle/>
          <a:p>
            <a:endParaRPr lang="zh-CN" altLang="en-US"/>
          </a:p>
        </p:txBody>
      </p:sp>
      <p:sp>
        <p:nvSpPr>
          <p:cNvPr id="4" name="页脚占位符 3"/>
          <p:cNvSpPr>
            <a:spLocks noGrp="1"/>
          </p:cNvSpPr>
          <p:nvPr>
            <p:ph type="ftr" sz="quarter" idx="10"/>
          </p:nvPr>
        </p:nvSpPr>
        <p:spPr>
          <a:xfrm>
            <a:off x="2895600" y="6248400"/>
            <a:ext cx="1905000" cy="457200"/>
          </a:xfrm>
        </p:spPr>
        <p:txBody>
          <a:bodyPr/>
          <a:lstStyle>
            <a:lvl1pPr>
              <a:defRPr/>
            </a:lvl1pPr>
          </a:lstStyle>
          <a:p>
            <a:endParaRPr lang="zh-CN" altLang="en-US"/>
          </a:p>
        </p:txBody>
      </p:sp>
      <p:sp>
        <p:nvSpPr>
          <p:cNvPr id="5" name="灯片编号占位符 4"/>
          <p:cNvSpPr>
            <a:spLocks noGrp="1"/>
          </p:cNvSpPr>
          <p:nvPr>
            <p:ph type="sldNum" sz="quarter" idx="11"/>
          </p:nvPr>
        </p:nvSpPr>
        <p:spPr>
          <a:xfrm>
            <a:off x="4953000" y="6248400"/>
            <a:ext cx="1905000" cy="457200"/>
          </a:xfrm>
        </p:spPr>
        <p:txBody>
          <a:bodyPr/>
          <a:lstStyle>
            <a:lvl1pPr>
              <a:defRPr/>
            </a:lvl1pPr>
          </a:lstStyle>
          <a:p>
            <a:fld id="{5B21B47F-890A-463F-B89E-579E44921BEE}" type="slidenum">
              <a:rPr lang="zh-CN"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ltLang="zh-CN"/>
              <a:t>Click to edit Master title style</a:t>
            </a:r>
            <a:endParaRPr lang="zh-CN" altLang="en-US"/>
          </a:p>
        </p:txBody>
      </p:sp>
      <p:sp>
        <p:nvSpPr>
          <p:cNvPr id="3" name="Text Placeholder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80352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smtClean="0"/>
            </a:lvl1pPr>
          </a:lstStyle>
          <a:p>
            <a:pPr>
              <a:defRPr/>
            </a:pPr>
            <a:fld id="{32118997-57CE-4963-A082-1C3093DB642A}" type="datetime2">
              <a:rPr lang="en-US" altLang="zh-CN"/>
              <a:pPr>
                <a:defRPr/>
              </a:pPr>
              <a:t>Monday, September 17, 2018</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smtClean="0"/>
            </a:lvl1pPr>
          </a:lstStyle>
          <a:p>
            <a:pPr>
              <a:defRPr/>
            </a:pPr>
            <a:endParaRPr lang="en-US" altLang="zh-CN"/>
          </a:p>
        </p:txBody>
      </p:sp>
      <p:sp>
        <p:nvSpPr>
          <p:cNvPr id="6" name="Rectangle 17"/>
          <p:cNvSpPr>
            <a:spLocks noGrp="1"/>
          </p:cNvSpPr>
          <p:nvPr>
            <p:ph type="sldNum" sz="quarter" idx="12"/>
          </p:nvPr>
        </p:nvSpPr>
        <p:spPr/>
        <p:txBody>
          <a:bodyPr/>
          <a:lstStyle>
            <a:lvl1pPr>
              <a:defRPr smtClean="0"/>
            </a:lvl1pPr>
          </a:lstStyle>
          <a:p>
            <a:pPr>
              <a:defRPr/>
            </a:pPr>
            <a:fld id="{CCDDC019-A471-4D94-9C5C-E148B863A462}" type="slidenum">
              <a:rPr lang="zh-CN" altLang="en-US"/>
              <a:pPr>
                <a:defRPr/>
              </a:pPr>
              <a:t>‹#›</a:t>
            </a:fld>
            <a:endParaRPr lang="en-US" altLang="zh-CN">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Text Placeholder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smtClean="0"/>
            </a:lvl1pPr>
          </a:lstStyle>
          <a:p>
            <a:pPr>
              <a:defRPr/>
            </a:pPr>
            <a:fld id="{235F6629-7545-469C-ABA8-ADF82B173A8F}" type="datetime2">
              <a:rPr lang="en-US" altLang="zh-CN"/>
              <a:pPr>
                <a:defRPr/>
              </a:pPr>
              <a:t>Monday, September 17,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smtClean="0">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smtClean="0"/>
            </a:lvl1pPr>
          </a:lstStyle>
          <a:p>
            <a:pPr>
              <a:defRPr/>
            </a:pPr>
            <a:fld id="{8259D4F0-0E3E-42F3-BCB2-03691A1116A3}" type="slidenum">
              <a:rPr lang="zh-CN" altLang="en-US"/>
              <a:pPr>
                <a:defRPr/>
              </a:pPr>
              <a:t>‹#›</a:t>
            </a:fld>
            <a:endParaRPr lang="en-US" altLang="zh-CN">
              <a:ea typeface="宋体"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smtClean="0"/>
            </a:lvl1pPr>
          </a:lstStyle>
          <a:p>
            <a:pPr>
              <a:defRPr/>
            </a:pPr>
            <a:fld id="{59E05597-2335-43BA-8C6D-7E8AD6471155}" type="datetime2">
              <a:rPr lang="en-US" altLang="zh-CN"/>
              <a:pPr>
                <a:defRPr/>
              </a:pPr>
              <a:t>Monday, September 17,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smtClean="0"/>
            </a:lvl1pPr>
          </a:lstStyle>
          <a:p>
            <a:pPr>
              <a:defRPr/>
            </a:pPr>
            <a:endParaRPr lang="en-US" altLang="zh-CN"/>
          </a:p>
        </p:txBody>
      </p:sp>
      <p:sp>
        <p:nvSpPr>
          <p:cNvPr id="7" name="Rectangle 17"/>
          <p:cNvSpPr>
            <a:spLocks noGrp="1"/>
          </p:cNvSpPr>
          <p:nvPr>
            <p:ph type="sldNum" sz="quarter" idx="12"/>
          </p:nvPr>
        </p:nvSpPr>
        <p:spPr/>
        <p:txBody>
          <a:bodyPr/>
          <a:lstStyle>
            <a:lvl1pPr>
              <a:defRPr smtClean="0"/>
            </a:lvl1pPr>
          </a:lstStyle>
          <a:p>
            <a:pPr>
              <a:defRPr/>
            </a:pPr>
            <a:fld id="{885779C8-F8C3-4B90-AE76-BBC27F5673C7}" type="slidenum">
              <a:rPr lang="zh-CN" altLang="en-US"/>
              <a:pPr>
                <a:defRPr/>
              </a:pPr>
              <a:t>‹#›</a:t>
            </a:fld>
            <a:endParaRPr lang="en-US" altLang="zh-CN">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Content Placeholder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Content Placeholder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smtClean="0"/>
            </a:lvl1pPr>
          </a:lstStyle>
          <a:p>
            <a:pPr>
              <a:defRPr/>
            </a:pPr>
            <a:fld id="{7B608C7B-ACF2-47CA-844E-D3780A7C1B10}" type="datetime2">
              <a:rPr lang="en-US" altLang="zh-CN"/>
              <a:pPr>
                <a:defRPr/>
              </a:pPr>
              <a:t>Monday, September 17, 2018</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smtClean="0"/>
            </a:lvl1pPr>
          </a:lstStyle>
          <a:p>
            <a:pPr>
              <a:defRPr/>
            </a:pPr>
            <a:endParaRPr lang="en-US" altLang="zh-CN"/>
          </a:p>
        </p:txBody>
      </p:sp>
      <p:sp>
        <p:nvSpPr>
          <p:cNvPr id="9" name="Rectangle 17"/>
          <p:cNvSpPr>
            <a:spLocks noGrp="1"/>
          </p:cNvSpPr>
          <p:nvPr>
            <p:ph type="sldNum" sz="quarter" idx="12"/>
          </p:nvPr>
        </p:nvSpPr>
        <p:spPr/>
        <p:txBody>
          <a:bodyPr/>
          <a:lstStyle>
            <a:lvl1pPr>
              <a:defRPr smtClean="0"/>
            </a:lvl1pPr>
          </a:lstStyle>
          <a:p>
            <a:pPr>
              <a:defRPr/>
            </a:pPr>
            <a:fld id="{00A88187-11A0-4A46-877E-FD50F5B12DB9}" type="slidenum">
              <a:rPr lang="zh-CN" altLang="en-US"/>
              <a:pPr>
                <a:defRPr/>
              </a:pPr>
              <a:t>‹#›</a:t>
            </a:fld>
            <a:endParaRPr lang="en-US" altLang="zh-CN">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scene3d>
              <a:camera prst="orthographicFront"/>
              <a:lightRig rig="freezing" dir="t">
                <a:rot lat="0" lon="0" rev="5640000"/>
              </a:lightRig>
            </a:scene3d>
            <a:sp3d prstMaterial="flat">
              <a:contourClr>
                <a:schemeClr val="tx2"/>
              </a:contourClr>
            </a:sp3d>
          </a:bodyPr>
          <a:lstStyle>
            <a:lvl1pPr algn="l" rtl="0" latinLnBrk="0">
              <a:spcBef>
                <a:spcPct val="0"/>
              </a:spcBef>
              <a:buNone/>
              <a:defRPr sz="5000" b="0">
                <a:ln>
                  <a:noFill/>
                </a:ln>
                <a:solidFill>
                  <a:schemeClr val="tx2"/>
                </a:solidFill>
                <a:effectLst/>
                <a:latin typeface="+mj-lt"/>
                <a:ea typeface="+mj-ea"/>
                <a:cs typeface="+mj-cs"/>
              </a:defRPr>
            </a:lvl1pPr>
          </a:lstStyle>
          <a:p>
            <a:r>
              <a:rPr lang="en-US" altLang="zh-CN"/>
              <a:t>Click to edit Master title style</a:t>
            </a:r>
            <a:endParaRPr lang="en-US"/>
          </a:p>
        </p:txBody>
      </p:sp>
      <p:sp>
        <p:nvSpPr>
          <p:cNvPr id="3" name="Rectangle 9"/>
          <p:cNvSpPr>
            <a:spLocks noGrp="1"/>
          </p:cNvSpPr>
          <p:nvPr>
            <p:ph type="dt" sz="half" idx="10"/>
          </p:nvPr>
        </p:nvSpPr>
        <p:spPr/>
        <p:txBody>
          <a:bodyPr/>
          <a:lstStyle>
            <a:lvl1pPr>
              <a:defRPr smtClean="0"/>
            </a:lvl1pPr>
          </a:lstStyle>
          <a:p>
            <a:pPr>
              <a:defRPr/>
            </a:pPr>
            <a:fld id="{70C8FB9D-C9B7-4268-B777-D16739352ABA}" type="datetime2">
              <a:rPr lang="en-US" altLang="zh-CN"/>
              <a:pPr>
                <a:defRPr/>
              </a:pPr>
              <a:t>Monday, September 17, 2018</a:t>
            </a:fld>
            <a:endParaRPr lang="en-US" altLang="zh-CN">
              <a:ea typeface="宋体" pitchFamily="2" charset="-122"/>
            </a:endParaRPr>
          </a:p>
        </p:txBody>
      </p:sp>
      <p:sp>
        <p:nvSpPr>
          <p:cNvPr id="4" name="Rectangle 1030"/>
          <p:cNvSpPr>
            <a:spLocks noGrp="1"/>
          </p:cNvSpPr>
          <p:nvPr>
            <p:ph type="ftr" sz="quarter" idx="11"/>
          </p:nvPr>
        </p:nvSpPr>
        <p:spPr/>
        <p:txBody>
          <a:bodyPr/>
          <a:lstStyle>
            <a:lvl1pPr>
              <a:defRPr smtClean="0"/>
            </a:lvl1pPr>
          </a:lstStyle>
          <a:p>
            <a:pPr>
              <a:defRPr/>
            </a:pPr>
            <a:endParaRPr lang="en-US" altLang="zh-CN"/>
          </a:p>
        </p:txBody>
      </p:sp>
      <p:sp>
        <p:nvSpPr>
          <p:cNvPr id="5" name="Rectangle 17"/>
          <p:cNvSpPr>
            <a:spLocks noGrp="1"/>
          </p:cNvSpPr>
          <p:nvPr>
            <p:ph type="sldNum" sz="quarter" idx="12"/>
          </p:nvPr>
        </p:nvSpPr>
        <p:spPr/>
        <p:txBody>
          <a:bodyPr/>
          <a:lstStyle>
            <a:lvl1pPr>
              <a:defRPr smtClean="0"/>
            </a:lvl1pPr>
          </a:lstStyle>
          <a:p>
            <a:pPr>
              <a:defRPr/>
            </a:pPr>
            <a:fld id="{F756076E-E14D-41CB-A2BE-9E95CD65E430}" type="slidenum">
              <a:rPr lang="zh-CN" altLang="en-US"/>
              <a:pPr>
                <a:defRPr/>
              </a:pPr>
              <a:t>‹#›</a:t>
            </a:fld>
            <a:endParaRPr lang="en-US" altLang="zh-CN">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smtClean="0"/>
            </a:lvl1pPr>
          </a:lstStyle>
          <a:p>
            <a:pPr>
              <a:defRPr/>
            </a:pPr>
            <a:fld id="{305A5EB8-FE1D-4014-9400-04C76B525BF1}" type="datetime2">
              <a:rPr lang="en-US" altLang="zh-CN"/>
              <a:pPr>
                <a:defRPr/>
              </a:pPr>
              <a:t>Monday, September 17, 2018</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smtClean="0"/>
            </a:lvl1pPr>
          </a:lstStyle>
          <a:p>
            <a:pPr>
              <a:defRPr/>
            </a:pPr>
            <a:endParaRPr lang="en-US" altLang="zh-CN"/>
          </a:p>
        </p:txBody>
      </p:sp>
      <p:sp>
        <p:nvSpPr>
          <p:cNvPr id="4" name="Rectangle 17"/>
          <p:cNvSpPr>
            <a:spLocks noGrp="1"/>
          </p:cNvSpPr>
          <p:nvPr>
            <p:ph type="sldNum" sz="quarter" idx="12"/>
          </p:nvPr>
        </p:nvSpPr>
        <p:spPr/>
        <p:txBody>
          <a:bodyPr/>
          <a:lstStyle>
            <a:lvl1pPr>
              <a:defRPr smtClean="0"/>
            </a:lvl1pPr>
          </a:lstStyle>
          <a:p>
            <a:pPr>
              <a:defRPr/>
            </a:pPr>
            <a:fld id="{5D21110B-9CFC-4886-B65F-6F129A46A474}" type="slidenum">
              <a:rPr lang="zh-CN" altLang="en-US"/>
              <a:pPr>
                <a:defRPr/>
              </a:pPr>
              <a:t>‹#›</a:t>
            </a:fld>
            <a:endParaRPr lang="en-US" altLang="zh-CN">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latinLnBrk="0">
              <a:spcBef>
                <a:spcPct val="0"/>
              </a:spcBef>
              <a:buNone/>
              <a:defRPr sz="2600" b="0">
                <a:ln>
                  <a:noFill/>
                </a:ln>
                <a:solidFill>
                  <a:schemeClr val="tx2"/>
                </a:solidFill>
                <a:effectLst/>
                <a:latin typeface="+mj-lt"/>
                <a:ea typeface="+mj-ea"/>
                <a:cs typeface="+mj-cs"/>
              </a:defRPr>
            </a:lvl1pPr>
          </a:lstStyle>
          <a:p>
            <a:r>
              <a:rPr lang="en-US" altLang="zh-CN"/>
              <a:t>Click to edit Master title style</a:t>
            </a:r>
            <a:endParaRPr lang="en-US"/>
          </a:p>
        </p:txBody>
      </p:sp>
      <p:sp>
        <p:nvSpPr>
          <p:cNvPr id="3" name="Text Placeholder 2"/>
          <p:cNvSpPr>
            <a:spLocks noGrp="1"/>
          </p:cNvSpPr>
          <p:nvPr>
            <p:ph type="body" idx="1"/>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smtClean="0"/>
            </a:lvl1pPr>
          </a:lstStyle>
          <a:p>
            <a:pPr>
              <a:defRPr/>
            </a:pPr>
            <a:fld id="{0F340753-3E1B-4F70-8D69-E4AA22D9F804}" type="datetime2">
              <a:rPr lang="en-US" altLang="zh-CN"/>
              <a:pPr>
                <a:defRPr/>
              </a:pPr>
              <a:t>Monday, September 17,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smtClean="0"/>
            </a:lvl1pPr>
          </a:lstStyle>
          <a:p>
            <a:pPr>
              <a:defRPr/>
            </a:pPr>
            <a:endParaRPr lang="en-US" altLang="zh-CN"/>
          </a:p>
        </p:txBody>
      </p:sp>
      <p:sp>
        <p:nvSpPr>
          <p:cNvPr id="7" name="Rectangle 17"/>
          <p:cNvSpPr>
            <a:spLocks noGrp="1"/>
          </p:cNvSpPr>
          <p:nvPr>
            <p:ph type="sldNum" sz="quarter" idx="12"/>
          </p:nvPr>
        </p:nvSpPr>
        <p:spPr/>
        <p:txBody>
          <a:bodyPr/>
          <a:lstStyle>
            <a:lvl1pPr>
              <a:defRPr smtClean="0"/>
            </a:lvl1pPr>
          </a:lstStyle>
          <a:p>
            <a:pPr>
              <a:defRPr/>
            </a:pPr>
            <a:fld id="{0E52AD41-81E3-4E4A-B153-050FA79DC58B}" type="slidenum">
              <a:rPr lang="zh-CN" altLang="en-US"/>
              <a:pPr>
                <a:defRPr/>
              </a:pPr>
              <a:t>‹#›</a:t>
            </a:fld>
            <a:endParaRPr lang="en-US" altLang="zh-CN">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Text Placeholder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Picture Placeholder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smtClean="0"/>
            </a:lvl1pPr>
          </a:lstStyle>
          <a:p>
            <a:pPr>
              <a:defRPr/>
            </a:pPr>
            <a:fld id="{09967D69-DF7A-40C5-96E2-FF572C45EE3E}" type="datetime2">
              <a:rPr lang="en-US" altLang="zh-CN"/>
              <a:pPr>
                <a:defRPr/>
              </a:pPr>
              <a:t>Monday, September 17,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smtClean="0"/>
            </a:lvl1pPr>
          </a:lstStyle>
          <a:p>
            <a:pPr>
              <a:defRPr/>
            </a:pPr>
            <a:endParaRPr lang="en-US" altLang="zh-CN"/>
          </a:p>
        </p:txBody>
      </p:sp>
      <p:sp>
        <p:nvSpPr>
          <p:cNvPr id="7" name="Rectangle 17"/>
          <p:cNvSpPr>
            <a:spLocks noGrp="1"/>
          </p:cNvSpPr>
          <p:nvPr>
            <p:ph type="sldNum" sz="quarter" idx="12"/>
          </p:nvPr>
        </p:nvSpPr>
        <p:spPr/>
        <p:txBody>
          <a:bodyPr/>
          <a:lstStyle>
            <a:lvl1pPr>
              <a:defRPr smtClean="0"/>
            </a:lvl1pPr>
          </a:lstStyle>
          <a:p>
            <a:pPr>
              <a:defRPr/>
            </a:pPr>
            <a:fld id="{429595C0-1373-44CD-9308-459E71BFB7F0}" type="slidenum">
              <a:rPr lang="zh-CN" altLang="en-US"/>
              <a:pPr>
                <a:defRPr/>
              </a:pPr>
              <a:t>‹#›</a:t>
            </a:fld>
            <a:endParaRPr lang="en-US" altLang="zh-CN">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smtClean="0">
                <a:solidFill>
                  <a:srgbClr val="045C75"/>
                </a:solidFill>
                <a:latin typeface="Constantia" pitchFamily="18" charset="0"/>
                <a:ea typeface="仿宋_GB2312" pitchFamily="49" charset="-122"/>
              </a:defRPr>
            </a:lvl1pPr>
          </a:lstStyle>
          <a:p>
            <a:pPr>
              <a:defRPr/>
            </a:pPr>
            <a:fld id="{AEAD4685-F5E2-4AA7-8C07-A3AFE06460FF}" type="datetime2">
              <a:rPr lang="en-US" altLang="zh-CN"/>
              <a:pPr>
                <a:defRPr/>
              </a:pPr>
              <a:t>Monday, September 17, 2018</a:t>
            </a:fld>
            <a:endParaRPr lang="en-US" altLang="zh-CN"/>
          </a:p>
        </p:txBody>
      </p:sp>
      <p:sp>
        <p:nvSpPr>
          <p:cNvPr id="1031" name="Footer Placeholder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smtClean="0">
                <a:solidFill>
                  <a:srgbClr val="045C75"/>
                </a:solidFill>
                <a:latin typeface="Constantia" pitchFamily="18" charset="0"/>
              </a:defRPr>
            </a:lvl1pPr>
          </a:lstStyle>
          <a:p>
            <a:pPr>
              <a:defRPr/>
            </a:pPr>
            <a:endParaRPr lang="en-US" altLang="zh-CN"/>
          </a:p>
        </p:txBody>
      </p:sp>
      <p:sp>
        <p:nvSpPr>
          <p:cNvPr id="18" name="Slide Number Placeholder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smtClean="0">
                <a:solidFill>
                  <a:srgbClr val="045C75"/>
                </a:solidFill>
                <a:latin typeface="Constantia" pitchFamily="18" charset="0"/>
                <a:ea typeface="仿宋_GB2312" pitchFamily="49" charset="-122"/>
              </a:defRPr>
            </a:lvl1pPr>
          </a:lstStyle>
          <a:p>
            <a:pPr>
              <a:defRPr/>
            </a:pPr>
            <a:fld id="{D7091128-E8DE-433A-B79A-32373229B38D}"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3" r:id="rId12"/>
    <p:sldLayoutId id="2147483704" r:id="rId13"/>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slide" Target="slide35.xml"/><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mailto:tangjf@hdu.edu.cn" TargetMode="External"/><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hyperlink" Target="http://tps.hdu.edu.cn/"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scene3d>
            <a:camera prst="orthographicFront"/>
            <a:lightRig rig="threePt" dir="t"/>
          </a:scene3d>
          <a:sp3d/>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4339" name="Shape 2"/>
          <p:cNvSpPr>
            <a:spLocks noGrp="1"/>
          </p:cNvSpPr>
          <p:nvPr>
            <p:ph type="subTitle" idx="1"/>
          </p:nvPr>
        </p:nvSpPr>
        <p:spPr>
          <a:xfrm>
            <a:off x="1981200" y="3025775"/>
            <a:ext cx="6400800" cy="1752600"/>
          </a:xfrm>
        </p:spPr>
        <p:txBody>
          <a:bodyPr/>
          <a:lstStyle/>
          <a:p>
            <a:pPr marR="0" defTabSz="914400" eaLnBrk="1" hangingPunct="1"/>
            <a:r>
              <a:rPr lang="zh-CN" altLang="en-US" dirty="0" smtClean="0"/>
              <a:t>软件企业研发团队介绍</a:t>
            </a:r>
          </a:p>
        </p:txBody>
      </p:sp>
      <p:sp>
        <p:nvSpPr>
          <p:cNvPr id="14340" name="Shape 4"/>
          <p:cNvSpPr>
            <a:spLocks noGrp="1"/>
          </p:cNvSpPr>
          <p:nvPr>
            <p:ph type="ftr" sz="quarter" idx="11"/>
          </p:nvPr>
        </p:nvSpPr>
        <p:spPr>
          <a:xfrm>
            <a:off x="0" y="5562600"/>
            <a:ext cx="9144000" cy="1158875"/>
          </a:xfrm>
          <a:noFill/>
          <a:ln algn="ctr"/>
        </p:spPr>
        <p:txBody>
          <a:bodyPr/>
          <a:lstStyle/>
          <a:p>
            <a:pPr algn="ctr"/>
            <a:r>
              <a:rPr lang="zh-CN" altLang="en-US" sz="2800" dirty="0">
                <a:latin typeface="宋体" pitchFamily="2" charset="-122"/>
              </a:rPr>
              <a:t>杭州电子科技</a:t>
            </a:r>
            <a:r>
              <a:rPr lang="zh-CN" altLang="en-US" sz="2800" dirty="0" smtClean="0">
                <a:latin typeface="宋体" pitchFamily="2" charset="-122"/>
              </a:rPr>
              <a:t>大学计算机</a:t>
            </a:r>
            <a:r>
              <a:rPr lang="zh-CN" altLang="en-US" sz="2800" dirty="0">
                <a:latin typeface="宋体" pitchFamily="2" charset="-122"/>
              </a:rPr>
              <a:t>学</a:t>
            </a:r>
            <a:r>
              <a:rPr lang="zh-CN" altLang="en-US" sz="2800" dirty="0" smtClean="0">
                <a:latin typeface="宋体" pitchFamily="2" charset="-122"/>
              </a:rPr>
              <a:t>院 </a:t>
            </a:r>
            <a:endParaRPr lang="en-US" altLang="zh-CN" sz="2800" dirty="0" smtClean="0">
              <a:latin typeface="宋体" pitchFamily="2" charset="-122"/>
            </a:endParaRPr>
          </a:p>
          <a:p>
            <a:pPr algn="ctr"/>
            <a:r>
              <a:rPr lang="zh-CN" altLang="en-US" sz="2800" dirty="0" smtClean="0">
                <a:latin typeface="宋体" pitchFamily="2" charset="-122"/>
              </a:rPr>
              <a:t>软件工程研究所</a:t>
            </a:r>
            <a:endParaRPr lang="zh-CN" altLang="en-US" sz="2800" dirty="0">
              <a:latin typeface="宋体" pitchFamily="2" charset="-122"/>
            </a:endParaRPr>
          </a:p>
          <a:p>
            <a:pPr algn="ctr"/>
            <a:r>
              <a:rPr lang="zh-CN" altLang="en-US" sz="2800" dirty="0" smtClean="0">
                <a:latin typeface="宋体" pitchFamily="2" charset="-122"/>
              </a:rPr>
              <a:t>汤景凡</a:t>
            </a:r>
            <a:endParaRPr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微软的文化：交流的艺术</a:t>
            </a:r>
            <a:endParaRPr lang="zh-CN" altLang="en-US" dirty="0"/>
          </a:p>
        </p:txBody>
      </p:sp>
      <p:sp>
        <p:nvSpPr>
          <p:cNvPr id="3" name="内容占位符 2"/>
          <p:cNvSpPr>
            <a:spLocks noGrp="1"/>
          </p:cNvSpPr>
          <p:nvPr>
            <p:ph idx="1"/>
          </p:nvPr>
        </p:nvSpPr>
        <p:spPr>
          <a:xfrm>
            <a:off x="381000" y="1095469"/>
            <a:ext cx="8388350" cy="5361468"/>
          </a:xfrm>
        </p:spPr>
        <p:txBody>
          <a:bodyPr/>
          <a:lstStyle/>
          <a:p>
            <a:r>
              <a:rPr lang="zh-CN" altLang="en-US" sz="2800" dirty="0" smtClean="0"/>
              <a:t>交流是沟通的核心、解决问题的有效途径以及团队精神的体现</a:t>
            </a:r>
            <a:endParaRPr lang="en-US" altLang="zh-CN" sz="2800" dirty="0" smtClean="0"/>
          </a:p>
          <a:p>
            <a:r>
              <a:rPr lang="zh-CN" altLang="en-US" sz="2800" dirty="0" smtClean="0"/>
              <a:t>微软的交流：</a:t>
            </a:r>
            <a:endParaRPr lang="en-US" altLang="zh-CN" sz="2800" dirty="0" smtClean="0"/>
          </a:p>
          <a:p>
            <a:pPr lvl="1"/>
            <a:r>
              <a:rPr lang="zh-CN" altLang="en-US" sz="2400" dirty="0" smtClean="0"/>
              <a:t>白板文化</a:t>
            </a:r>
            <a:endParaRPr lang="en-US" altLang="zh-CN" sz="2400" dirty="0" smtClean="0"/>
          </a:p>
          <a:p>
            <a:pPr lvl="1"/>
            <a:r>
              <a:rPr lang="en-US" altLang="zh-CN" sz="2400" dirty="0" smtClean="0"/>
              <a:t>E-mail</a:t>
            </a:r>
          </a:p>
          <a:p>
            <a:pPr lvl="1"/>
            <a:r>
              <a:rPr lang="zh-CN" altLang="en-US" sz="2400" dirty="0" smtClean="0"/>
              <a:t>电话</a:t>
            </a:r>
            <a:endParaRPr lang="en-US" altLang="zh-CN" sz="2400" dirty="0" smtClean="0"/>
          </a:p>
          <a:p>
            <a:pPr lvl="1"/>
            <a:r>
              <a:rPr lang="zh-CN" altLang="en-US" sz="2400" dirty="0" smtClean="0"/>
              <a:t>个别讨论</a:t>
            </a:r>
            <a:endParaRPr lang="en-US" altLang="zh-CN" sz="2400" dirty="0" smtClean="0"/>
          </a:p>
          <a:p>
            <a:pPr lvl="1"/>
            <a:r>
              <a:rPr lang="zh-CN" altLang="en-US" sz="2400" dirty="0" smtClean="0"/>
              <a:t>开会</a:t>
            </a:r>
            <a:endParaRPr lang="en-US" altLang="zh-CN" sz="2400" dirty="0" smtClean="0"/>
          </a:p>
          <a:p>
            <a:pPr lvl="1"/>
            <a:r>
              <a:rPr lang="en-US" altLang="zh-CN" sz="2400" dirty="0" smtClean="0"/>
              <a:t>Team</a:t>
            </a:r>
            <a:r>
              <a:rPr lang="zh-CN" altLang="en-US" sz="2400" dirty="0" smtClean="0"/>
              <a:t> </a:t>
            </a:r>
            <a:r>
              <a:rPr lang="en-US" altLang="zh-CN" sz="2400" dirty="0" smtClean="0"/>
              <a:t>Building</a:t>
            </a:r>
            <a:r>
              <a:rPr lang="zh-CN" altLang="en-US" sz="2400" dirty="0" smtClean="0"/>
              <a:t> </a:t>
            </a:r>
            <a:r>
              <a:rPr lang="en-US" altLang="zh-CN" sz="2400" dirty="0" smtClean="0"/>
              <a:t>activities</a:t>
            </a:r>
          </a:p>
        </p:txBody>
      </p:sp>
    </p:spTree>
    <p:extLst>
      <p:ext uri="{BB962C8B-B14F-4D97-AF65-F5344CB8AC3E}">
        <p14:creationId xmlns:p14="http://schemas.microsoft.com/office/powerpoint/2010/main" val="3308871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微软的文化：管理的风格</a:t>
            </a:r>
            <a:endParaRPr lang="zh-CN" altLang="en-US" dirty="0"/>
          </a:p>
        </p:txBody>
      </p:sp>
      <p:sp>
        <p:nvSpPr>
          <p:cNvPr id="3" name="内容占位符 2"/>
          <p:cNvSpPr>
            <a:spLocks noGrp="1"/>
          </p:cNvSpPr>
          <p:nvPr>
            <p:ph idx="1"/>
          </p:nvPr>
        </p:nvSpPr>
        <p:spPr>
          <a:xfrm>
            <a:off x="381000" y="1416050"/>
            <a:ext cx="8388350" cy="4056495"/>
          </a:xfrm>
        </p:spPr>
        <p:txBody>
          <a:bodyPr/>
          <a:lstStyle/>
          <a:p>
            <a:r>
              <a:rPr lang="zh-CN" altLang="en-US" dirty="0" smtClean="0"/>
              <a:t>具有远见（从错误中学习，比尔思考周）</a:t>
            </a:r>
            <a:endParaRPr lang="en-US" altLang="zh-CN" dirty="0" smtClean="0"/>
          </a:p>
          <a:p>
            <a:r>
              <a:rPr lang="zh-CN" altLang="en-US" dirty="0" smtClean="0"/>
              <a:t>没有永远的老板和雇员</a:t>
            </a:r>
            <a:endParaRPr lang="en-US" altLang="zh-CN" dirty="0" smtClean="0"/>
          </a:p>
          <a:p>
            <a:r>
              <a:rPr lang="zh-CN" altLang="en-US" dirty="0" smtClean="0"/>
              <a:t>我不同意你，但我支持你（职责范围，老板会尊重你的决定）</a:t>
            </a:r>
            <a:endParaRPr lang="en-US" altLang="zh-CN" dirty="0" smtClean="0"/>
          </a:p>
          <a:p>
            <a:r>
              <a:rPr lang="zh-CN" altLang="en-US" dirty="0" smtClean="0"/>
              <a:t>对部下信任与支持</a:t>
            </a:r>
            <a:endParaRPr lang="en-US" altLang="zh-CN" dirty="0" smtClean="0"/>
          </a:p>
          <a:p>
            <a:r>
              <a:rPr lang="zh-CN" altLang="en-US" dirty="0" smtClean="0"/>
              <a:t>善于把任务分配给不同的人做：好领导的标志之一（诸葛亮）</a:t>
            </a:r>
            <a:endParaRPr lang="en-US" altLang="zh-CN" dirty="0" smtClean="0"/>
          </a:p>
          <a:p>
            <a:r>
              <a:rPr lang="zh-CN" altLang="en-US" dirty="0" smtClean="0"/>
              <a:t>员工忠诚：好领导的结果</a:t>
            </a:r>
            <a:endParaRPr lang="zh-CN" altLang="en-US" dirty="0"/>
          </a:p>
        </p:txBody>
      </p:sp>
    </p:spTree>
    <p:extLst>
      <p:ext uri="{BB962C8B-B14F-4D97-AF65-F5344CB8AC3E}">
        <p14:creationId xmlns:p14="http://schemas.microsoft.com/office/powerpoint/2010/main" val="3609501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667875"/>
          </a:xfrm>
        </p:spPr>
        <p:txBody>
          <a:bodyPr/>
          <a:lstStyle/>
          <a:p>
            <a:r>
              <a:rPr lang="zh-CN" altLang="en-US" sz="4400" dirty="0" smtClean="0"/>
              <a:t>微软文化：责任心及主人翁精神</a:t>
            </a:r>
            <a:endParaRPr lang="zh-CN" altLang="en-US" sz="4400" dirty="0"/>
          </a:p>
        </p:txBody>
      </p:sp>
      <p:sp>
        <p:nvSpPr>
          <p:cNvPr id="3" name="内容占位符 2"/>
          <p:cNvSpPr>
            <a:spLocks noGrp="1"/>
          </p:cNvSpPr>
          <p:nvPr>
            <p:ph idx="1"/>
          </p:nvPr>
        </p:nvSpPr>
        <p:spPr>
          <a:xfrm>
            <a:off x="381000" y="1416050"/>
            <a:ext cx="8388350" cy="3514808"/>
          </a:xfrm>
        </p:spPr>
        <p:txBody>
          <a:bodyPr/>
          <a:lstStyle/>
          <a:p>
            <a:r>
              <a:rPr lang="zh-CN" altLang="en-US" dirty="0" smtClean="0"/>
              <a:t>主动工作和思考</a:t>
            </a:r>
            <a:endParaRPr lang="en-US" altLang="zh-CN" dirty="0" smtClean="0"/>
          </a:p>
          <a:p>
            <a:r>
              <a:rPr lang="zh-CN" altLang="en-US" dirty="0" smtClean="0"/>
              <a:t>全力以赴，永不知足</a:t>
            </a:r>
            <a:endParaRPr lang="en-US" altLang="zh-CN" dirty="0" smtClean="0"/>
          </a:p>
          <a:p>
            <a:r>
              <a:rPr lang="zh-CN" altLang="en-US" dirty="0" smtClean="0"/>
              <a:t>危机意识</a:t>
            </a:r>
            <a:r>
              <a:rPr lang="en-US" altLang="zh-CN" dirty="0" smtClean="0"/>
              <a:t>——</a:t>
            </a:r>
            <a:r>
              <a:rPr lang="zh-CN" altLang="en-US" dirty="0" smtClean="0"/>
              <a:t>不断革新和努力（微软离破产永远只有</a:t>
            </a:r>
            <a:r>
              <a:rPr lang="en-US" altLang="zh-CN" dirty="0" smtClean="0"/>
              <a:t>18</a:t>
            </a:r>
            <a:r>
              <a:rPr lang="zh-CN" altLang="en-US" dirty="0" smtClean="0"/>
              <a:t>个月）</a:t>
            </a:r>
            <a:endParaRPr lang="en-US" altLang="zh-CN" dirty="0" smtClean="0"/>
          </a:p>
          <a:p>
            <a:r>
              <a:rPr lang="zh-CN" altLang="en-US" dirty="0" smtClean="0"/>
              <a:t>责任和权力共有</a:t>
            </a:r>
            <a:r>
              <a:rPr lang="en-US" altLang="zh-CN" dirty="0" smtClean="0"/>
              <a:t>——</a:t>
            </a:r>
            <a:r>
              <a:rPr lang="zh-CN" altLang="en-US" dirty="0" smtClean="0"/>
              <a:t>决定权</a:t>
            </a:r>
            <a:endParaRPr lang="en-US" altLang="zh-CN" dirty="0" smtClean="0"/>
          </a:p>
          <a:p>
            <a:r>
              <a:rPr lang="zh-CN" altLang="en-US" dirty="0" smtClean="0"/>
              <a:t>集中精力在自己的工作上并按时保质完成它（纠正以员工习惯的案例）</a:t>
            </a:r>
            <a:endParaRPr lang="en-US" altLang="zh-CN" dirty="0" smtClean="0"/>
          </a:p>
        </p:txBody>
      </p:sp>
    </p:spTree>
    <p:extLst>
      <p:ext uri="{BB962C8B-B14F-4D97-AF65-F5344CB8AC3E}">
        <p14:creationId xmlns:p14="http://schemas.microsoft.com/office/powerpoint/2010/main" val="65449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微软文化：职业道德</a:t>
            </a:r>
            <a:endParaRPr lang="zh-CN" altLang="en-US" dirty="0"/>
          </a:p>
        </p:txBody>
      </p:sp>
      <p:sp>
        <p:nvSpPr>
          <p:cNvPr id="3" name="内容占位符 2"/>
          <p:cNvSpPr>
            <a:spLocks noGrp="1"/>
          </p:cNvSpPr>
          <p:nvPr>
            <p:ph idx="1"/>
          </p:nvPr>
        </p:nvSpPr>
        <p:spPr>
          <a:xfrm>
            <a:off x="381000" y="1416050"/>
            <a:ext cx="8388350" cy="5804666"/>
          </a:xfrm>
        </p:spPr>
        <p:txBody>
          <a:bodyPr/>
          <a:lstStyle/>
          <a:p>
            <a:r>
              <a:rPr lang="zh-CN" altLang="en-US" dirty="0" smtClean="0"/>
              <a:t>不贪小便宜</a:t>
            </a:r>
            <a:r>
              <a:rPr lang="en-US" altLang="zh-CN" dirty="0" smtClean="0"/>
              <a:t>——</a:t>
            </a:r>
            <a:r>
              <a:rPr lang="zh-CN" altLang="en-US" dirty="0" smtClean="0"/>
              <a:t>拿走免费饮料，用具，乱打电话</a:t>
            </a:r>
            <a:endParaRPr lang="en-US" altLang="zh-CN" dirty="0" smtClean="0"/>
          </a:p>
          <a:p>
            <a:r>
              <a:rPr lang="zh-CN" altLang="en-US" dirty="0" smtClean="0"/>
              <a:t>自觉遵守公司规定</a:t>
            </a:r>
            <a:endParaRPr lang="en-US" altLang="zh-CN" dirty="0" smtClean="0"/>
          </a:p>
          <a:p>
            <a:pPr lvl="1"/>
            <a:r>
              <a:rPr lang="zh-CN" altLang="en-US" dirty="0" smtClean="0"/>
              <a:t>不用盗版软件</a:t>
            </a:r>
            <a:endParaRPr lang="en-US" altLang="zh-CN" dirty="0" smtClean="0"/>
          </a:p>
          <a:p>
            <a:pPr lvl="1"/>
            <a:r>
              <a:rPr lang="zh-CN" altLang="en-US" dirty="0" smtClean="0"/>
              <a:t>不能使用别人的机器</a:t>
            </a:r>
            <a:endParaRPr lang="en-US" altLang="zh-CN" dirty="0" smtClean="0"/>
          </a:p>
          <a:p>
            <a:pPr lvl="1"/>
            <a:r>
              <a:rPr lang="zh-CN" altLang="en-US" dirty="0" smtClean="0"/>
              <a:t>不能使用公司的资源做私人事情</a:t>
            </a:r>
            <a:endParaRPr lang="en-US" altLang="zh-CN" dirty="0" smtClean="0"/>
          </a:p>
          <a:p>
            <a:pPr lvl="1"/>
            <a:r>
              <a:rPr lang="zh-CN" altLang="en-US" dirty="0" smtClean="0"/>
              <a:t>有好的职业和自觉的工作习惯</a:t>
            </a:r>
            <a:endParaRPr lang="en-US" altLang="zh-CN" dirty="0" smtClean="0"/>
          </a:p>
          <a:p>
            <a:r>
              <a:rPr lang="zh-CN" altLang="en-US" dirty="0" smtClean="0"/>
              <a:t>诚信</a:t>
            </a:r>
            <a:r>
              <a:rPr lang="en-US" altLang="zh-CN" dirty="0" smtClean="0"/>
              <a:t>——</a:t>
            </a:r>
            <a:r>
              <a:rPr lang="zh-CN" altLang="en-US" dirty="0" smtClean="0"/>
              <a:t>避免以下行为：</a:t>
            </a:r>
            <a:endParaRPr lang="en-US" altLang="zh-CN" dirty="0" smtClean="0"/>
          </a:p>
          <a:p>
            <a:pPr lvl="1"/>
            <a:r>
              <a:rPr lang="zh-CN" altLang="en-US" dirty="0" smtClean="0"/>
              <a:t>诚实，如作假数据、写假推荐信、一稿多投等</a:t>
            </a:r>
            <a:endParaRPr lang="en-US" altLang="zh-CN" dirty="0" smtClean="0"/>
          </a:p>
          <a:p>
            <a:pPr lvl="1"/>
            <a:r>
              <a:rPr lang="zh-CN" altLang="en-US" dirty="0" smtClean="0"/>
              <a:t>守信，答应的事不做</a:t>
            </a:r>
            <a:endParaRPr lang="en-US" altLang="zh-CN" dirty="0" smtClean="0"/>
          </a:p>
          <a:p>
            <a:pPr lvl="1"/>
            <a:r>
              <a:rPr lang="zh-CN" altLang="en-US" dirty="0" smtClean="0"/>
              <a:t>踏实，不急功近利、做表面文章</a:t>
            </a:r>
            <a:endParaRPr lang="en-US" altLang="zh-CN" dirty="0" smtClean="0"/>
          </a:p>
          <a:p>
            <a:pPr lvl="1"/>
            <a:endParaRPr lang="zh-CN" altLang="en-US" dirty="0"/>
          </a:p>
        </p:txBody>
      </p:sp>
    </p:spTree>
    <p:extLst>
      <p:ext uri="{BB962C8B-B14F-4D97-AF65-F5344CB8AC3E}">
        <p14:creationId xmlns:p14="http://schemas.microsoft.com/office/powerpoint/2010/main" val="279240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微软文化：激情</a:t>
            </a:r>
            <a:endParaRPr lang="zh-CN" altLang="en-US" dirty="0"/>
          </a:p>
        </p:txBody>
      </p:sp>
      <p:sp>
        <p:nvSpPr>
          <p:cNvPr id="3" name="内容占位符 2"/>
          <p:cNvSpPr>
            <a:spLocks noGrp="1"/>
          </p:cNvSpPr>
          <p:nvPr>
            <p:ph idx="1"/>
          </p:nvPr>
        </p:nvSpPr>
        <p:spPr>
          <a:xfrm>
            <a:off x="381000" y="1416050"/>
            <a:ext cx="8388350" cy="3637919"/>
          </a:xfrm>
        </p:spPr>
        <p:txBody>
          <a:bodyPr/>
          <a:lstStyle/>
          <a:p>
            <a:r>
              <a:rPr lang="zh-CN" altLang="en-US" dirty="0" smtClean="0"/>
              <a:t>喜欢自己从事的工作</a:t>
            </a:r>
            <a:r>
              <a:rPr lang="en-US" altLang="zh-CN" dirty="0" smtClean="0"/>
              <a:t>——</a:t>
            </a:r>
            <a:r>
              <a:rPr lang="zh-CN" altLang="en-US" dirty="0" smtClean="0"/>
              <a:t>工作成为乐趣</a:t>
            </a:r>
            <a:endParaRPr lang="en-US" altLang="zh-CN" dirty="0" smtClean="0"/>
          </a:p>
          <a:p>
            <a:r>
              <a:rPr lang="zh-CN" altLang="en-US" dirty="0" smtClean="0"/>
              <a:t>是热爱公司的一种表现</a:t>
            </a:r>
            <a:endParaRPr lang="en-US" altLang="zh-CN" dirty="0" smtClean="0"/>
          </a:p>
          <a:p>
            <a:r>
              <a:rPr lang="zh-CN" altLang="en-US" dirty="0" smtClean="0"/>
              <a:t>激发自己，也感染同事</a:t>
            </a:r>
            <a:endParaRPr lang="en-US" altLang="zh-CN" dirty="0" smtClean="0"/>
          </a:p>
          <a:p>
            <a:r>
              <a:rPr lang="zh-CN" altLang="en-US" dirty="0" smtClean="0"/>
              <a:t>具有自豪感和责任心（微软给员工带来自豪感，温哥华转机事例）</a:t>
            </a:r>
            <a:endParaRPr lang="en-US" altLang="zh-CN" dirty="0" smtClean="0"/>
          </a:p>
          <a:p>
            <a:r>
              <a:rPr lang="zh-CN" altLang="en-US" dirty="0" smtClean="0"/>
              <a:t>积极主动，事实为公司着想</a:t>
            </a:r>
            <a:endParaRPr lang="en-US" altLang="zh-CN" dirty="0" smtClean="0"/>
          </a:p>
          <a:p>
            <a:r>
              <a:rPr lang="zh-CN" altLang="en-US" dirty="0" smtClean="0"/>
              <a:t>把自己和公司的前途连在一起</a:t>
            </a:r>
            <a:endParaRPr lang="zh-CN" altLang="en-US" dirty="0"/>
          </a:p>
        </p:txBody>
      </p:sp>
    </p:spTree>
    <p:extLst>
      <p:ext uri="{BB962C8B-B14F-4D97-AF65-F5344CB8AC3E}">
        <p14:creationId xmlns:p14="http://schemas.microsoft.com/office/powerpoint/2010/main" val="720983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微软文化：员工表现考核</a:t>
            </a:r>
            <a:endParaRPr lang="zh-CN" altLang="en-US" dirty="0"/>
          </a:p>
        </p:txBody>
      </p:sp>
      <p:sp>
        <p:nvSpPr>
          <p:cNvPr id="3" name="内容占位符 2"/>
          <p:cNvSpPr>
            <a:spLocks noGrp="1"/>
          </p:cNvSpPr>
          <p:nvPr>
            <p:ph idx="1"/>
          </p:nvPr>
        </p:nvSpPr>
        <p:spPr>
          <a:xfrm>
            <a:off x="381000" y="1416050"/>
            <a:ext cx="8388350" cy="4884414"/>
          </a:xfrm>
        </p:spPr>
        <p:txBody>
          <a:bodyPr/>
          <a:lstStyle/>
          <a:p>
            <a:r>
              <a:rPr lang="zh-CN" altLang="en-US" dirty="0" smtClean="0"/>
              <a:t>目地：让表现优秀的员工得到认可，使之保持下去，不断进步；帮助表现不理想的员工分析原因，找到改进的方法和努力的方向</a:t>
            </a:r>
            <a:endParaRPr lang="en-US" altLang="zh-CN" dirty="0" smtClean="0"/>
          </a:p>
          <a:p>
            <a:r>
              <a:rPr lang="zh-CN" altLang="en-US" dirty="0" smtClean="0"/>
              <a:t>考核方法</a:t>
            </a:r>
            <a:endParaRPr lang="en-US" altLang="zh-CN" dirty="0" smtClean="0"/>
          </a:p>
          <a:p>
            <a:pPr lvl="1"/>
            <a:r>
              <a:rPr lang="en-US" altLang="zh-CN" dirty="0" smtClean="0"/>
              <a:t>6</a:t>
            </a:r>
            <a:r>
              <a:rPr lang="zh-CN" altLang="en-US" dirty="0" smtClean="0"/>
              <a:t>个月一次，先自我鉴定（工作目标与自己的工作表现比较）</a:t>
            </a:r>
            <a:endParaRPr lang="en-US" altLang="zh-CN" dirty="0" smtClean="0"/>
          </a:p>
          <a:p>
            <a:pPr lvl="1"/>
            <a:r>
              <a:rPr lang="zh-CN" altLang="en-US" dirty="0" smtClean="0"/>
              <a:t>直接领导对员工进行鉴定和打分（会参考员工鉴定及其他同事、合作者的意见）</a:t>
            </a:r>
            <a:endParaRPr lang="en-US" altLang="zh-CN" dirty="0" smtClean="0"/>
          </a:p>
          <a:p>
            <a:pPr lvl="1"/>
            <a:r>
              <a:rPr lang="zh-CN" altLang="en-US" dirty="0" smtClean="0"/>
              <a:t>如果员工是领导，其下级会对老板打分</a:t>
            </a:r>
            <a:endParaRPr lang="en-US" altLang="zh-CN" dirty="0" smtClean="0"/>
          </a:p>
          <a:p>
            <a:pPr lvl="1"/>
            <a:r>
              <a:rPr lang="zh-CN" altLang="en-US" dirty="0" smtClean="0"/>
              <a:t>排名后交给上一级经理，然后决定在大团队里的排名（表现分数和奖励），以此类推往上交</a:t>
            </a:r>
            <a:endParaRPr lang="zh-CN" altLang="en-US" dirty="0"/>
          </a:p>
        </p:txBody>
      </p:sp>
    </p:spTree>
    <p:extLst>
      <p:ext uri="{BB962C8B-B14F-4D97-AF65-F5344CB8AC3E}">
        <p14:creationId xmlns:p14="http://schemas.microsoft.com/office/powerpoint/2010/main" val="2267156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393113" cy="720197"/>
          </a:xfrm>
        </p:spPr>
        <p:txBody>
          <a:bodyPr/>
          <a:lstStyle/>
          <a:p>
            <a:r>
              <a:rPr lang="zh-CN" altLang="en-US" dirty="0" smtClean="0"/>
              <a:t>员工考核（续）</a:t>
            </a:r>
            <a:endParaRPr lang="zh-CN" altLang="en-US" dirty="0"/>
          </a:p>
        </p:txBody>
      </p:sp>
      <p:sp>
        <p:nvSpPr>
          <p:cNvPr id="3" name="内容占位符 2"/>
          <p:cNvSpPr>
            <a:spLocks noGrp="1"/>
          </p:cNvSpPr>
          <p:nvPr>
            <p:ph idx="1"/>
          </p:nvPr>
        </p:nvSpPr>
        <p:spPr>
          <a:xfrm>
            <a:off x="381000" y="1416050"/>
            <a:ext cx="8388350" cy="4564326"/>
          </a:xfrm>
        </p:spPr>
        <p:txBody>
          <a:bodyPr/>
          <a:lstStyle/>
          <a:p>
            <a:pPr lvl="1"/>
            <a:r>
              <a:rPr lang="zh-CN" altLang="en-US" dirty="0" smtClean="0"/>
              <a:t>表现好的员工：工资增加幅度大，奖金较高，给股票期权，晋升或提升</a:t>
            </a:r>
            <a:endParaRPr lang="en-US" altLang="zh-CN" dirty="0" smtClean="0"/>
          </a:p>
          <a:p>
            <a:pPr lvl="1"/>
            <a:r>
              <a:rPr lang="zh-CN" altLang="en-US" dirty="0" smtClean="0"/>
              <a:t>排名落后的，一般警告、做出改进计划、公司内寻找更合适位置、劝退或开除</a:t>
            </a:r>
            <a:endParaRPr lang="en-US" altLang="zh-CN" dirty="0" smtClean="0"/>
          </a:p>
          <a:p>
            <a:pPr lvl="1"/>
            <a:r>
              <a:rPr lang="zh-CN" altLang="en-US" dirty="0" smtClean="0"/>
              <a:t>结果出来后，直接上司与员工一对一谈话，称赞和鼓励员工表现好的方面及强项，提出需要改进的地方，讨论和建议改进的方法与今后发展的方向；一起做出下一阶段的工作目标。正面告诉员工考核结果并征求员工意见。</a:t>
            </a:r>
            <a:endParaRPr lang="en-US" altLang="zh-CN" dirty="0" smtClean="0"/>
          </a:p>
          <a:p>
            <a:r>
              <a:rPr lang="zh-CN" altLang="en-US" dirty="0" smtClean="0"/>
              <a:t>说明：每位员工的考核结果只让该员工知道，员工之间不应互相打听。</a:t>
            </a:r>
            <a:endParaRPr lang="zh-CN" altLang="en-US" dirty="0"/>
          </a:p>
        </p:txBody>
      </p:sp>
    </p:spTree>
    <p:extLst>
      <p:ext uri="{BB962C8B-B14F-4D97-AF65-F5344CB8AC3E}">
        <p14:creationId xmlns:p14="http://schemas.microsoft.com/office/powerpoint/2010/main" val="3422551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20688"/>
            <a:ext cx="8393113" cy="720197"/>
          </a:xfrm>
        </p:spPr>
        <p:txBody>
          <a:bodyPr/>
          <a:lstStyle/>
          <a:p>
            <a:r>
              <a:rPr lang="zh-CN" altLang="en-US" dirty="0" smtClean="0"/>
              <a:t>华为的历史</a:t>
            </a:r>
            <a:endParaRPr lang="zh-CN" altLang="en-US" dirty="0"/>
          </a:p>
        </p:txBody>
      </p:sp>
      <p:sp>
        <p:nvSpPr>
          <p:cNvPr id="3" name="内容占位符 2"/>
          <p:cNvSpPr>
            <a:spLocks noGrp="1"/>
          </p:cNvSpPr>
          <p:nvPr>
            <p:ph idx="1"/>
          </p:nvPr>
        </p:nvSpPr>
        <p:spPr>
          <a:xfrm>
            <a:off x="381000" y="1416050"/>
            <a:ext cx="8388350" cy="4605238"/>
          </a:xfrm>
        </p:spPr>
        <p:txBody>
          <a:bodyPr/>
          <a:lstStyle/>
          <a:p>
            <a:r>
              <a:rPr lang="en-US" altLang="zh-CN" sz="2800" dirty="0" smtClean="0"/>
              <a:t>1988</a:t>
            </a:r>
            <a:r>
              <a:rPr lang="zh-CN" altLang="en-US" sz="2800" dirty="0" smtClean="0"/>
              <a:t>：</a:t>
            </a:r>
            <a:r>
              <a:rPr lang="en-US" altLang="zh-CN" sz="2800" dirty="0" smtClean="0"/>
              <a:t>6</a:t>
            </a:r>
            <a:r>
              <a:rPr lang="zh-CN" altLang="en-US" sz="2800" dirty="0" smtClean="0"/>
              <a:t>人各占六分之一股份，</a:t>
            </a:r>
            <a:r>
              <a:rPr lang="en-US" altLang="zh-CN" sz="2800" dirty="0" smtClean="0"/>
              <a:t>14</a:t>
            </a:r>
            <a:r>
              <a:rPr lang="zh-CN" altLang="en-US" sz="2800" dirty="0" smtClean="0"/>
              <a:t>个员工，代理进口香港康力公司胡</a:t>
            </a:r>
            <a:r>
              <a:rPr lang="en-US" altLang="zh-CN" sz="2800" dirty="0" smtClean="0"/>
              <a:t>HAX</a:t>
            </a:r>
            <a:r>
              <a:rPr lang="zh-CN" altLang="en-US" sz="2800" dirty="0" smtClean="0"/>
              <a:t>交换机</a:t>
            </a:r>
            <a:endParaRPr lang="en-US" altLang="zh-CN" sz="2800" dirty="0" smtClean="0"/>
          </a:p>
          <a:p>
            <a:r>
              <a:rPr lang="en-US" altLang="zh-CN" sz="2800" dirty="0" smtClean="0"/>
              <a:t>1990</a:t>
            </a:r>
            <a:r>
              <a:rPr lang="zh-CN" altLang="en-US" sz="2800" dirty="0" smtClean="0"/>
              <a:t>：代理的同时，开始自己研发数字交换机</a:t>
            </a:r>
            <a:endParaRPr lang="en-US" altLang="zh-CN" sz="2800" dirty="0" smtClean="0"/>
          </a:p>
          <a:p>
            <a:r>
              <a:rPr lang="en-US" altLang="zh-CN" sz="2800" dirty="0" smtClean="0"/>
              <a:t>1992</a:t>
            </a:r>
            <a:r>
              <a:rPr lang="zh-CN" altLang="en-US" sz="2800" dirty="0" smtClean="0"/>
              <a:t>：销售额突破亿元，利润：</a:t>
            </a:r>
            <a:r>
              <a:rPr lang="en-US" altLang="zh-CN" sz="2800" dirty="0" smtClean="0"/>
              <a:t>100</a:t>
            </a:r>
            <a:r>
              <a:rPr lang="zh-CN" altLang="en-US" sz="2800" dirty="0" smtClean="0"/>
              <a:t>万</a:t>
            </a:r>
            <a:r>
              <a:rPr lang="en-US" altLang="zh-CN" sz="2800" dirty="0" smtClean="0"/>
              <a:t>/</a:t>
            </a:r>
            <a:r>
              <a:rPr lang="zh-CN" altLang="en-US" sz="2800" dirty="0" smtClean="0"/>
              <a:t>人</a:t>
            </a:r>
            <a:endParaRPr lang="en-US" altLang="zh-CN" sz="2800" dirty="0" smtClean="0"/>
          </a:p>
          <a:p>
            <a:r>
              <a:rPr lang="en-US" altLang="zh-CN" sz="2800" dirty="0" smtClean="0"/>
              <a:t>1994</a:t>
            </a:r>
            <a:r>
              <a:rPr lang="zh-CN" altLang="en-US" sz="2800" dirty="0" smtClean="0"/>
              <a:t>：销售额</a:t>
            </a:r>
            <a:r>
              <a:rPr lang="en-US" altLang="zh-CN" sz="2800" dirty="0" smtClean="0"/>
              <a:t>8</a:t>
            </a:r>
            <a:r>
              <a:rPr lang="zh-CN" altLang="en-US" sz="2800" dirty="0" smtClean="0"/>
              <a:t>亿元，管理问题显现，两年只发一半工资，建立“销售人员奖励分配方案”</a:t>
            </a:r>
            <a:endParaRPr lang="en-US" altLang="zh-CN" sz="2800" dirty="0" smtClean="0"/>
          </a:p>
          <a:p>
            <a:r>
              <a:rPr lang="en-US" altLang="zh-CN" sz="2800" dirty="0" smtClean="0"/>
              <a:t>1999</a:t>
            </a:r>
            <a:r>
              <a:rPr lang="zh-CN" altLang="en-US" sz="2800" dirty="0" smtClean="0"/>
              <a:t>：销售额</a:t>
            </a:r>
            <a:r>
              <a:rPr lang="en-US" altLang="zh-CN" sz="2800" dirty="0" smtClean="0"/>
              <a:t>120</a:t>
            </a:r>
            <a:r>
              <a:rPr lang="zh-CN" altLang="en-US" sz="2800" dirty="0" smtClean="0"/>
              <a:t>亿，利润</a:t>
            </a:r>
            <a:r>
              <a:rPr lang="en-US" altLang="zh-CN" sz="2800" dirty="0" smtClean="0"/>
              <a:t>17</a:t>
            </a:r>
            <a:r>
              <a:rPr lang="zh-CN" altLang="en-US" sz="2800" dirty="0" smtClean="0"/>
              <a:t>亿，</a:t>
            </a:r>
            <a:r>
              <a:rPr lang="en-US" altLang="zh-CN" sz="2800" dirty="0" smtClean="0"/>
              <a:t>1500</a:t>
            </a:r>
            <a:r>
              <a:rPr lang="zh-CN" altLang="en-US" sz="2800" dirty="0" smtClean="0"/>
              <a:t>人</a:t>
            </a:r>
            <a:endParaRPr lang="en-US" altLang="zh-CN" sz="2800" dirty="0" smtClean="0"/>
          </a:p>
          <a:p>
            <a:r>
              <a:rPr lang="en-US" altLang="zh-CN" sz="2800" dirty="0" smtClean="0"/>
              <a:t>2002</a:t>
            </a:r>
            <a:r>
              <a:rPr lang="zh-CN" altLang="en-US" sz="2800" dirty="0" smtClean="0"/>
              <a:t>：销售额</a:t>
            </a:r>
            <a:r>
              <a:rPr lang="en-US" altLang="zh-CN" sz="2800" dirty="0" smtClean="0"/>
              <a:t>221</a:t>
            </a:r>
            <a:r>
              <a:rPr lang="zh-CN" altLang="en-US" sz="2800" dirty="0" smtClean="0"/>
              <a:t>亿，首次出现负增长</a:t>
            </a:r>
            <a:endParaRPr lang="en-US" altLang="zh-CN" sz="2800" dirty="0" smtClean="0"/>
          </a:p>
          <a:p>
            <a:r>
              <a:rPr lang="en-US" altLang="zh-CN" sz="2800" dirty="0" smtClean="0"/>
              <a:t>2010</a:t>
            </a:r>
            <a:r>
              <a:rPr lang="zh-CN" altLang="en-US" sz="2800" dirty="0" smtClean="0"/>
              <a:t>：销售额</a:t>
            </a:r>
            <a:r>
              <a:rPr lang="en-US" altLang="zh-CN" sz="2800" dirty="0"/>
              <a:t>1850</a:t>
            </a:r>
            <a:r>
              <a:rPr lang="zh-CN" altLang="en-US" sz="2800" dirty="0"/>
              <a:t>亿</a:t>
            </a:r>
            <a:r>
              <a:rPr lang="zh-CN" altLang="en-US" sz="2800" dirty="0" smtClean="0"/>
              <a:t>元</a:t>
            </a:r>
            <a:endParaRPr lang="en-US" altLang="zh-CN" sz="2800" dirty="0" smtClean="0"/>
          </a:p>
          <a:p>
            <a:r>
              <a:rPr lang="en-US" altLang="zh-CN" sz="2800" dirty="0" smtClean="0"/>
              <a:t>2012:    </a:t>
            </a:r>
            <a:r>
              <a:rPr lang="zh-CN" altLang="en-US" sz="2800" dirty="0" smtClean="0"/>
              <a:t>销售额</a:t>
            </a:r>
            <a:r>
              <a:rPr lang="en-US" altLang="zh-CN" sz="2800" dirty="0" smtClean="0"/>
              <a:t>2202</a:t>
            </a:r>
            <a:r>
              <a:rPr lang="zh-CN" altLang="en-US" sz="2800" dirty="0" smtClean="0"/>
              <a:t>亿元，利润</a:t>
            </a:r>
            <a:r>
              <a:rPr lang="en-US" altLang="zh-CN" sz="2800" dirty="0" smtClean="0"/>
              <a:t>154</a:t>
            </a:r>
            <a:r>
              <a:rPr lang="zh-CN" altLang="en-US" sz="2800" dirty="0" smtClean="0"/>
              <a:t>亿</a:t>
            </a:r>
            <a:endParaRPr lang="zh-CN" altLang="en-US" sz="2800" dirty="0"/>
          </a:p>
        </p:txBody>
      </p:sp>
    </p:spTree>
    <p:extLst>
      <p:ext uri="{BB962C8B-B14F-4D97-AF65-F5344CB8AC3E}">
        <p14:creationId xmlns:p14="http://schemas.microsoft.com/office/powerpoint/2010/main" val="4239959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华为研发简介</a:t>
            </a:r>
            <a:endParaRPr lang="zh-CN" altLang="en-US" dirty="0"/>
          </a:p>
        </p:txBody>
      </p:sp>
      <p:sp>
        <p:nvSpPr>
          <p:cNvPr id="3" name="内容占位符 2"/>
          <p:cNvSpPr>
            <a:spLocks noGrp="1"/>
          </p:cNvSpPr>
          <p:nvPr>
            <p:ph idx="1"/>
          </p:nvPr>
        </p:nvSpPr>
        <p:spPr>
          <a:xfrm>
            <a:off x="381000" y="1416050"/>
            <a:ext cx="8388350" cy="3687163"/>
          </a:xfrm>
        </p:spPr>
        <p:txBody>
          <a:bodyPr/>
          <a:lstStyle/>
          <a:p>
            <a:r>
              <a:rPr lang="en-US" altLang="zh-CN" dirty="0" smtClean="0"/>
              <a:t>1988</a:t>
            </a:r>
            <a:r>
              <a:rPr lang="zh-CN" altLang="en-US" dirty="0" smtClean="0"/>
              <a:t>年华为公司创立于中国深圳，</a:t>
            </a:r>
            <a:r>
              <a:rPr lang="en-US" altLang="zh-CN" dirty="0" smtClean="0"/>
              <a:t>2011</a:t>
            </a:r>
            <a:r>
              <a:rPr lang="zh-CN" altLang="en-US" dirty="0" smtClean="0"/>
              <a:t>年公司销售收入步入</a:t>
            </a:r>
            <a:r>
              <a:rPr lang="en-US" altLang="zh-CN" dirty="0" smtClean="0"/>
              <a:t>2000</a:t>
            </a:r>
            <a:r>
              <a:rPr lang="zh-CN" altLang="en-US" dirty="0" smtClean="0"/>
              <a:t>亿元人民币。</a:t>
            </a:r>
            <a:endParaRPr lang="en-US" altLang="zh-CN" dirty="0" smtClean="0"/>
          </a:p>
          <a:p>
            <a:r>
              <a:rPr lang="zh-CN" altLang="en-US" dirty="0" smtClean="0"/>
              <a:t>华为在印度、美国、瑞典、俄罗斯以及中国的北京、上海和南京等地设立了多个研究中心，</a:t>
            </a:r>
            <a:r>
              <a:rPr lang="en-US" altLang="zh-CN" dirty="0" smtClean="0"/>
              <a:t>87500</a:t>
            </a:r>
            <a:r>
              <a:rPr lang="zh-CN" altLang="en-US" dirty="0" smtClean="0"/>
              <a:t>多名员工中的</a:t>
            </a:r>
            <a:r>
              <a:rPr lang="en-US" altLang="zh-CN" dirty="0" smtClean="0"/>
              <a:t>43%</a:t>
            </a:r>
            <a:r>
              <a:rPr lang="zh-CN" altLang="en-US" dirty="0" smtClean="0"/>
              <a:t>从事研发工作</a:t>
            </a:r>
            <a:endParaRPr lang="en-US" altLang="zh-CN" dirty="0" smtClean="0"/>
          </a:p>
          <a:p>
            <a:r>
              <a:rPr lang="zh-CN" altLang="en-US" dirty="0" smtClean="0"/>
              <a:t>长期坚持不少于销售收入</a:t>
            </a:r>
            <a:r>
              <a:rPr lang="en-US" altLang="zh-CN" dirty="0" smtClean="0"/>
              <a:t>10%</a:t>
            </a:r>
            <a:r>
              <a:rPr lang="zh-CN" altLang="en-US" dirty="0" smtClean="0"/>
              <a:t>的研发投入，并坚持将研发投入的</a:t>
            </a:r>
            <a:r>
              <a:rPr lang="en-US" altLang="zh-CN" dirty="0" smtClean="0"/>
              <a:t>10%</a:t>
            </a:r>
            <a:r>
              <a:rPr lang="zh-CN" altLang="en-US" dirty="0" smtClean="0"/>
              <a:t>用于预研，对新技术、新领域进行持续不断的研究和跟踪</a:t>
            </a:r>
            <a:endParaRPr lang="zh-CN" altLang="en-US" dirty="0"/>
          </a:p>
        </p:txBody>
      </p:sp>
    </p:spTree>
    <p:extLst>
      <p:ext uri="{BB962C8B-B14F-4D97-AF65-F5344CB8AC3E}">
        <p14:creationId xmlns:p14="http://schemas.microsoft.com/office/powerpoint/2010/main" val="207947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第一桶金</a:t>
            </a:r>
            <a:endParaRPr lang="zh-CN" altLang="en-US" dirty="0"/>
          </a:p>
        </p:txBody>
      </p:sp>
      <p:sp>
        <p:nvSpPr>
          <p:cNvPr id="3" name="内容占位符 2"/>
          <p:cNvSpPr>
            <a:spLocks noGrp="1"/>
          </p:cNvSpPr>
          <p:nvPr>
            <p:ph idx="1"/>
          </p:nvPr>
        </p:nvSpPr>
        <p:spPr>
          <a:xfrm>
            <a:off x="381000" y="955344"/>
            <a:ext cx="8388350" cy="5581934"/>
          </a:xfrm>
        </p:spPr>
        <p:txBody>
          <a:bodyPr/>
          <a:lstStyle/>
          <a:p>
            <a:r>
              <a:rPr lang="zh-CN" altLang="en-US" dirty="0" smtClean="0"/>
              <a:t>任正非</a:t>
            </a:r>
            <a:r>
              <a:rPr lang="en-US" altLang="zh-CN" dirty="0" smtClean="0"/>
              <a:t>44</a:t>
            </a:r>
            <a:r>
              <a:rPr lang="zh-CN" altLang="en-US" dirty="0" smtClean="0"/>
              <a:t>岁被骗</a:t>
            </a:r>
            <a:r>
              <a:rPr lang="en-US" altLang="zh-CN" dirty="0" smtClean="0"/>
              <a:t>200</a:t>
            </a:r>
            <a:r>
              <a:rPr lang="zh-CN" altLang="en-US" dirty="0" smtClean="0"/>
              <a:t>万：</a:t>
            </a:r>
            <a:endParaRPr lang="en-US" altLang="zh-CN" dirty="0" smtClean="0"/>
          </a:p>
          <a:p>
            <a:pPr lvl="1"/>
            <a:r>
              <a:rPr lang="en-US" altLang="zh-CN" dirty="0" smtClean="0"/>
              <a:t>18</a:t>
            </a:r>
            <a:r>
              <a:rPr lang="zh-CN" altLang="en-US" dirty="0" smtClean="0"/>
              <a:t>岁考上大学，学建筑专业，毕业后参军</a:t>
            </a:r>
            <a:endParaRPr lang="en-US" altLang="zh-CN" dirty="0" smtClean="0"/>
          </a:p>
          <a:p>
            <a:pPr lvl="1"/>
            <a:r>
              <a:rPr lang="en-US" altLang="zh-CN" dirty="0" smtClean="0"/>
              <a:t>1982</a:t>
            </a:r>
            <a:r>
              <a:rPr lang="zh-CN" altLang="en-US" dirty="0" smtClean="0"/>
              <a:t>年，</a:t>
            </a:r>
            <a:r>
              <a:rPr lang="en-US" altLang="zh-CN" dirty="0" smtClean="0"/>
              <a:t>38</a:t>
            </a:r>
            <a:r>
              <a:rPr lang="zh-CN" altLang="en-US" dirty="0" smtClean="0"/>
              <a:t>岁专业到深圳最好的国企之一（一家电子公司）任副总经理</a:t>
            </a:r>
            <a:endParaRPr lang="en-US" altLang="zh-CN" dirty="0" smtClean="0"/>
          </a:p>
          <a:p>
            <a:pPr lvl="1"/>
            <a:r>
              <a:rPr lang="en-US" altLang="zh-CN" dirty="0" smtClean="0"/>
              <a:t>1987</a:t>
            </a:r>
            <a:r>
              <a:rPr lang="zh-CN" altLang="en-US" dirty="0" smtClean="0"/>
              <a:t>年，被骗</a:t>
            </a:r>
            <a:r>
              <a:rPr lang="en-US" altLang="zh-CN" dirty="0" smtClean="0"/>
              <a:t>200</a:t>
            </a:r>
            <a:r>
              <a:rPr lang="zh-CN" altLang="en-US" dirty="0" smtClean="0"/>
              <a:t>万（一儿一女、老父老母、兼顾</a:t>
            </a:r>
            <a:r>
              <a:rPr lang="en-US" altLang="zh-CN" dirty="0" smtClean="0"/>
              <a:t>6</a:t>
            </a:r>
            <a:r>
              <a:rPr lang="zh-CN" altLang="en-US" dirty="0" smtClean="0"/>
              <a:t>个弟弟妹妹的生活），国企没法待了，被逼走上创业之路</a:t>
            </a:r>
            <a:r>
              <a:rPr lang="en-US" altLang="zh-CN" dirty="0" smtClean="0"/>
              <a:t>——</a:t>
            </a:r>
            <a:r>
              <a:rPr lang="zh-CN" altLang="en-US" dirty="0" smtClean="0"/>
              <a:t>华为诞生（</a:t>
            </a:r>
            <a:r>
              <a:rPr lang="en-US" altLang="zh-CN" dirty="0" smtClean="0"/>
              <a:t>2.1</a:t>
            </a:r>
            <a:r>
              <a:rPr lang="zh-CN" altLang="en-US" dirty="0" smtClean="0"/>
              <a:t>万）</a:t>
            </a:r>
            <a:endParaRPr lang="en-US" altLang="zh-CN" dirty="0" smtClean="0"/>
          </a:p>
          <a:p>
            <a:r>
              <a:rPr lang="zh-CN" altLang="en-US" dirty="0" smtClean="0"/>
              <a:t>吃亏是福、上当是福、挫折是福</a:t>
            </a:r>
            <a:endParaRPr lang="en-US" altLang="zh-CN" dirty="0" smtClean="0"/>
          </a:p>
          <a:p>
            <a:pPr lvl="1"/>
            <a:r>
              <a:rPr lang="zh-CN" altLang="en-US" dirty="0" smtClean="0"/>
              <a:t>恭喜你成为有福之人</a:t>
            </a:r>
            <a:endParaRPr lang="en-US" altLang="zh-CN" dirty="0" smtClean="0"/>
          </a:p>
          <a:p>
            <a:r>
              <a:rPr lang="zh-CN" altLang="en-US" dirty="0" smtClean="0"/>
              <a:t>资金不是创业者面临的最大问题（迷茫）</a:t>
            </a:r>
            <a:endParaRPr lang="en-US" altLang="zh-CN" dirty="0" smtClean="0"/>
          </a:p>
          <a:p>
            <a:pPr lvl="1"/>
            <a:r>
              <a:rPr lang="zh-CN" altLang="en-US" dirty="0" smtClean="0"/>
              <a:t>代理香港鸿年公司的</a:t>
            </a:r>
            <a:r>
              <a:rPr lang="en-US" altLang="zh-CN" dirty="0" smtClean="0"/>
              <a:t>HAX</a:t>
            </a:r>
            <a:r>
              <a:rPr lang="zh-CN" altLang="en-US" dirty="0" smtClean="0"/>
              <a:t>交换机，获得原始资本积累</a:t>
            </a:r>
            <a:endParaRPr lang="zh-CN" altLang="en-US" dirty="0"/>
          </a:p>
        </p:txBody>
      </p:sp>
    </p:spTree>
    <p:extLst>
      <p:ext uri="{BB962C8B-B14F-4D97-AF65-F5344CB8AC3E}">
        <p14:creationId xmlns:p14="http://schemas.microsoft.com/office/powerpoint/2010/main" val="2204684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
          <p:cNvSpPr>
            <a:spLocks noGrp="1"/>
          </p:cNvSpPr>
          <p:nvPr>
            <p:ph type="title"/>
          </p:nvPr>
        </p:nvSpPr>
        <p:spPr>
          <a:xfrm>
            <a:off x="457200" y="704850"/>
            <a:ext cx="8229600" cy="938200"/>
          </a:xfrm>
        </p:spPr>
        <p:txBody>
          <a:bodyPr/>
          <a:lstStyle/>
          <a:p>
            <a:pPr marL="0" indent="0" defTabSz="914400" eaLnBrk="1" hangingPunct="1"/>
            <a:r>
              <a:rPr lang="zh-CN" altLang="en-US" sz="4400" dirty="0" smtClean="0"/>
              <a:t>第二章 软件企业研发团队介绍</a:t>
            </a:r>
          </a:p>
        </p:txBody>
      </p:sp>
      <p:sp>
        <p:nvSpPr>
          <p:cNvPr id="17411" name="Shape 2"/>
          <p:cNvSpPr>
            <a:spLocks noGrp="1"/>
          </p:cNvSpPr>
          <p:nvPr>
            <p:ph idx="1"/>
          </p:nvPr>
        </p:nvSpPr>
        <p:spPr/>
        <p:txBody>
          <a:bodyPr/>
          <a:lstStyle/>
          <a:p>
            <a:pPr marL="273050" indent="-273050" defTabSz="914400" eaLnBrk="1" hangingPunct="1"/>
            <a:r>
              <a:rPr lang="zh-CN" altLang="en-US" dirty="0" smtClean="0">
                <a:solidFill>
                  <a:srgbClr val="FF0000"/>
                </a:solidFill>
              </a:rPr>
              <a:t>软件企业文化介绍</a:t>
            </a:r>
            <a:r>
              <a:rPr lang="en-US" altLang="zh-CN" dirty="0" smtClean="0">
                <a:solidFill>
                  <a:srgbClr val="FF0000"/>
                </a:solidFill>
              </a:rPr>
              <a:t>——</a:t>
            </a:r>
            <a:r>
              <a:rPr lang="zh-CN" altLang="en-US" dirty="0" smtClean="0">
                <a:solidFill>
                  <a:srgbClr val="FF0000"/>
                </a:solidFill>
              </a:rPr>
              <a:t>从微软和华为说开去</a:t>
            </a:r>
            <a:endParaRPr lang="en-US" altLang="zh-CN" dirty="0" smtClean="0">
              <a:solidFill>
                <a:srgbClr val="FF0000"/>
              </a:solidFill>
            </a:endParaRPr>
          </a:p>
          <a:p>
            <a:pPr marL="273050" indent="-273050" defTabSz="914400" eaLnBrk="1" hangingPunct="1"/>
            <a:r>
              <a:rPr lang="zh-CN" altLang="en-US" dirty="0" smtClean="0"/>
              <a:t>软件企业组织结构</a:t>
            </a:r>
            <a:endParaRPr lang="en-US" altLang="zh-CN" dirty="0" smtClean="0"/>
          </a:p>
          <a:p>
            <a:pPr marL="273050" indent="-273050" defTabSz="914400" eaLnBrk="1" hangingPunct="1"/>
            <a:r>
              <a:rPr lang="zh-CN" altLang="en-US" dirty="0" smtClean="0"/>
              <a:t>研发团队与其他部门之间的关系</a:t>
            </a:r>
            <a:endParaRPr lang="en-US" altLang="zh-CN" dirty="0" smtClean="0"/>
          </a:p>
          <a:p>
            <a:pPr marL="273050" indent="-273050" defTabSz="914400" eaLnBrk="1" hangingPunct="1"/>
            <a:r>
              <a:rPr lang="zh-CN" altLang="en-US" dirty="0" smtClean="0"/>
              <a:t>研发团队岗位设置</a:t>
            </a:r>
            <a:endParaRPr lang="en-US" altLang="zh-CN" dirty="0" smtClean="0"/>
          </a:p>
          <a:p>
            <a:pPr marL="273050" indent="-273050" defTabSz="914400" eaLnBrk="1" hangingPunct="1"/>
            <a:r>
              <a:rPr lang="zh-CN" altLang="en-US" dirty="0" smtClean="0"/>
              <a:t>各岗位职责</a:t>
            </a:r>
            <a:endParaRPr lang="en-US" altLang="zh-CN" dirty="0" smtClean="0"/>
          </a:p>
          <a:p>
            <a:pPr marL="273050" indent="-273050" defTabSz="914400" eaLnBrk="1" hangingPunct="1"/>
            <a:r>
              <a:rPr lang="zh-CN" altLang="en-US" dirty="0"/>
              <a:t>实</a:t>
            </a:r>
            <a:r>
              <a:rPr lang="zh-CN" altLang="en-US" dirty="0" smtClean="0"/>
              <a:t>训指导</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第一桶金（续）</a:t>
            </a:r>
            <a:endParaRPr lang="zh-CN" altLang="en-US" dirty="0"/>
          </a:p>
        </p:txBody>
      </p:sp>
      <p:sp>
        <p:nvSpPr>
          <p:cNvPr id="3" name="内容占位符 2"/>
          <p:cNvSpPr>
            <a:spLocks noGrp="1"/>
          </p:cNvSpPr>
          <p:nvPr>
            <p:ph idx="1"/>
          </p:nvPr>
        </p:nvSpPr>
        <p:spPr>
          <a:xfrm>
            <a:off x="381000" y="1078173"/>
            <a:ext cx="8388350" cy="5699345"/>
          </a:xfrm>
        </p:spPr>
        <p:txBody>
          <a:bodyPr/>
          <a:lstStyle/>
          <a:p>
            <a:r>
              <a:rPr lang="zh-CN" altLang="en-US" dirty="0" smtClean="0"/>
              <a:t>市场为先、客户为大</a:t>
            </a:r>
            <a:endParaRPr lang="en-US" altLang="zh-CN" dirty="0" smtClean="0"/>
          </a:p>
          <a:p>
            <a:pPr lvl="1"/>
            <a:r>
              <a:rPr lang="zh-CN" altLang="en-US" dirty="0" smtClean="0"/>
              <a:t>做市场能屈能伸，当得人下人、方为人上人</a:t>
            </a:r>
            <a:endParaRPr lang="en-US" altLang="zh-CN" dirty="0" smtClean="0"/>
          </a:p>
          <a:p>
            <a:pPr lvl="1"/>
            <a:r>
              <a:rPr lang="zh-CN" altLang="en-US" dirty="0" smtClean="0"/>
              <a:t>客户是衣食父母</a:t>
            </a:r>
            <a:endParaRPr lang="en-US" altLang="zh-CN" dirty="0" smtClean="0"/>
          </a:p>
          <a:p>
            <a:r>
              <a:rPr lang="zh-CN" altLang="en-US" dirty="0" smtClean="0"/>
              <a:t>真诚打动客户（宣传口号）</a:t>
            </a:r>
            <a:endParaRPr lang="en-US" altLang="zh-CN" dirty="0" smtClean="0"/>
          </a:p>
          <a:p>
            <a:pPr lvl="1"/>
            <a:r>
              <a:rPr lang="zh-CN" altLang="en-US" dirty="0" smtClean="0"/>
              <a:t>到农村去，到农村去，广阔天地大有作为</a:t>
            </a:r>
            <a:endParaRPr lang="en-US" altLang="zh-CN" dirty="0" smtClean="0"/>
          </a:p>
          <a:p>
            <a:pPr lvl="1"/>
            <a:r>
              <a:rPr lang="zh-CN" altLang="en-US" dirty="0" smtClean="0"/>
              <a:t>凡购买华为产品，可以无条件退货，退货的客人和购货的客人一样受欢迎</a:t>
            </a:r>
            <a:endParaRPr lang="en-US" altLang="zh-CN" dirty="0" smtClean="0"/>
          </a:p>
          <a:p>
            <a:pPr lvl="1"/>
            <a:r>
              <a:rPr lang="zh-CN" altLang="en-US" dirty="0" smtClean="0"/>
              <a:t>公司最好的车为客户服务，不是为老板和领导服务</a:t>
            </a:r>
            <a:endParaRPr lang="en-US" altLang="zh-CN" dirty="0" smtClean="0"/>
          </a:p>
          <a:p>
            <a:pPr lvl="1"/>
            <a:r>
              <a:rPr lang="en-US" altLang="zh-CN" dirty="0" smtClean="0"/>
              <a:t>1997</a:t>
            </a:r>
            <a:r>
              <a:rPr lang="zh-CN" altLang="en-US" dirty="0" smtClean="0"/>
              <a:t>年时，任正非还是一个人走半个多小时的路上下班；后来自己买车，开车上下班，从未私用过华为公司的车</a:t>
            </a:r>
            <a:endParaRPr lang="zh-CN" altLang="en-US" dirty="0"/>
          </a:p>
        </p:txBody>
      </p:sp>
    </p:spTree>
    <p:extLst>
      <p:ext uri="{BB962C8B-B14F-4D97-AF65-F5344CB8AC3E}">
        <p14:creationId xmlns:p14="http://schemas.microsoft.com/office/powerpoint/2010/main" val="2199573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第一桶金（续）</a:t>
            </a:r>
            <a:endParaRPr lang="zh-CN" altLang="en-US" dirty="0"/>
          </a:p>
        </p:txBody>
      </p:sp>
      <p:sp>
        <p:nvSpPr>
          <p:cNvPr id="3" name="内容占位符 2"/>
          <p:cNvSpPr>
            <a:spLocks noGrp="1"/>
          </p:cNvSpPr>
          <p:nvPr>
            <p:ph idx="1"/>
          </p:nvPr>
        </p:nvSpPr>
        <p:spPr>
          <a:xfrm>
            <a:off x="381000" y="1416050"/>
            <a:ext cx="8388350" cy="4628960"/>
          </a:xfrm>
        </p:spPr>
        <p:txBody>
          <a:bodyPr/>
          <a:lstStyle/>
          <a:p>
            <a:r>
              <a:rPr lang="zh-CN" altLang="en-US" dirty="0" smtClean="0"/>
              <a:t>从低端产品组装开始自主研发</a:t>
            </a:r>
            <a:endParaRPr lang="en-US" altLang="zh-CN" dirty="0" smtClean="0"/>
          </a:p>
          <a:p>
            <a:pPr lvl="1"/>
            <a:r>
              <a:rPr lang="zh-CN" altLang="en-US" dirty="0" smtClean="0"/>
              <a:t>深知代理不能长久，</a:t>
            </a:r>
            <a:r>
              <a:rPr lang="en-US" altLang="zh-CN" dirty="0" smtClean="0"/>
              <a:t>1989</a:t>
            </a:r>
            <a:r>
              <a:rPr lang="zh-CN" altLang="en-US" dirty="0" smtClean="0"/>
              <a:t>年决心走向自主研发</a:t>
            </a:r>
            <a:endParaRPr lang="en-US" altLang="zh-CN" dirty="0" smtClean="0"/>
          </a:p>
          <a:p>
            <a:pPr lvl="1"/>
            <a:r>
              <a:rPr lang="zh-CN" altLang="en-US" dirty="0" smtClean="0"/>
              <a:t>第一款是组装的</a:t>
            </a:r>
            <a:r>
              <a:rPr lang="en-US" altLang="zh-CN" dirty="0" smtClean="0"/>
              <a:t>24</a:t>
            </a:r>
            <a:r>
              <a:rPr lang="zh-CN" altLang="en-US" dirty="0" smtClean="0"/>
              <a:t>口</a:t>
            </a:r>
            <a:r>
              <a:rPr lang="en-US" altLang="zh-CN" dirty="0" smtClean="0"/>
              <a:t>BH01</a:t>
            </a:r>
          </a:p>
          <a:p>
            <a:pPr lvl="1"/>
            <a:r>
              <a:rPr lang="en-US" altLang="zh-CN" dirty="0" smtClean="0"/>
              <a:t>1990</a:t>
            </a:r>
            <a:r>
              <a:rPr lang="zh-CN" altLang="en-US" dirty="0" smtClean="0"/>
              <a:t>年，莫军为项目经理带头研发</a:t>
            </a:r>
            <a:r>
              <a:rPr lang="en-US" altLang="zh-CN" dirty="0" smtClean="0"/>
              <a:t>BH03</a:t>
            </a:r>
          </a:p>
          <a:p>
            <a:r>
              <a:rPr lang="zh-CN" altLang="en-US" dirty="0" smtClean="0"/>
              <a:t>没有技术怎么办？</a:t>
            </a:r>
            <a:endParaRPr lang="en-US" altLang="zh-CN" dirty="0" smtClean="0"/>
          </a:p>
          <a:p>
            <a:pPr lvl="1"/>
            <a:r>
              <a:rPr lang="zh-CN" altLang="en-US" dirty="0" smtClean="0"/>
              <a:t>请高校，找合作机会，华中科大的郭平进来任</a:t>
            </a:r>
            <a:r>
              <a:rPr lang="en-US" altLang="zh-CN" dirty="0" smtClean="0"/>
              <a:t>BH03U</a:t>
            </a:r>
            <a:r>
              <a:rPr lang="zh-CN" altLang="en-US" dirty="0" smtClean="0"/>
              <a:t>的项目经理</a:t>
            </a:r>
            <a:endParaRPr lang="en-US" altLang="zh-CN" dirty="0" smtClean="0"/>
          </a:p>
          <a:p>
            <a:pPr lvl="1"/>
            <a:r>
              <a:rPr lang="zh-CN" altLang="en-US" dirty="0" smtClean="0"/>
              <a:t>郭平请来了考上清华大学博士的同学郑宝用（技术天才）加盟华为</a:t>
            </a:r>
            <a:endParaRPr lang="en-US" altLang="zh-CN" dirty="0" smtClean="0"/>
          </a:p>
          <a:p>
            <a:pPr lvl="1"/>
            <a:r>
              <a:rPr lang="zh-CN" altLang="en-US" dirty="0" smtClean="0"/>
              <a:t>没技术，人才造</a:t>
            </a:r>
            <a:endParaRPr lang="zh-CN" altLang="en-US" dirty="0"/>
          </a:p>
        </p:txBody>
      </p:sp>
    </p:spTree>
    <p:extLst>
      <p:ext uri="{BB962C8B-B14F-4D97-AF65-F5344CB8AC3E}">
        <p14:creationId xmlns:p14="http://schemas.microsoft.com/office/powerpoint/2010/main" val="416459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第一桶金（续）</a:t>
            </a:r>
            <a:endParaRPr lang="zh-CN" altLang="en-US" dirty="0"/>
          </a:p>
        </p:txBody>
      </p:sp>
      <p:sp>
        <p:nvSpPr>
          <p:cNvPr id="3" name="内容占位符 2"/>
          <p:cNvSpPr>
            <a:spLocks noGrp="1"/>
          </p:cNvSpPr>
          <p:nvPr>
            <p:ph idx="1"/>
          </p:nvPr>
        </p:nvSpPr>
        <p:spPr>
          <a:xfrm>
            <a:off x="381000" y="1416050"/>
            <a:ext cx="8388350" cy="4965278"/>
          </a:xfrm>
        </p:spPr>
        <p:txBody>
          <a:bodyPr/>
          <a:lstStyle/>
          <a:p>
            <a:r>
              <a:rPr lang="zh-CN" altLang="en-US" sz="2400" dirty="0" smtClean="0"/>
              <a:t>创造点燃激情的文化氛围</a:t>
            </a:r>
            <a:endParaRPr lang="en-US" altLang="zh-CN" sz="2400" dirty="0" smtClean="0"/>
          </a:p>
          <a:p>
            <a:r>
              <a:rPr lang="zh-CN" altLang="en-US" sz="2400" dirty="0" smtClean="0"/>
              <a:t>做先驱不要做先烈</a:t>
            </a:r>
            <a:endParaRPr lang="en-US" altLang="zh-CN" sz="2400" dirty="0" smtClean="0"/>
          </a:p>
          <a:p>
            <a:endParaRPr lang="en-US" altLang="zh-CN" sz="2400" dirty="0" smtClean="0"/>
          </a:p>
          <a:p>
            <a:r>
              <a:rPr lang="zh-CN" altLang="en-US" sz="2400" dirty="0" smtClean="0"/>
              <a:t>小结：小公司如何搞研发？切记不能贪大求快，从三五人开始量力而行，现有市场需求再有产品研发，确保研发出来就能立即转化为销售额。</a:t>
            </a:r>
            <a:endParaRPr lang="en-US" altLang="zh-CN" sz="2400" dirty="0" smtClean="0"/>
          </a:p>
          <a:p>
            <a:endParaRPr lang="en-US" altLang="zh-CN" sz="2400" dirty="0"/>
          </a:p>
          <a:p>
            <a:r>
              <a:rPr lang="zh-CN" altLang="en-US" sz="2400" dirty="0" smtClean="0"/>
              <a:t>任正非的名言：</a:t>
            </a:r>
            <a:endParaRPr lang="en-US" altLang="zh-CN" sz="2400" dirty="0" smtClean="0"/>
          </a:p>
          <a:p>
            <a:pPr lvl="1"/>
            <a:r>
              <a:rPr lang="zh-CN" altLang="en-US" sz="2000" dirty="0"/>
              <a:t>一个人再有本事，也得通过所在社会的主流价值认同，才能有</a:t>
            </a:r>
            <a:r>
              <a:rPr lang="zh-CN" altLang="en-US" sz="2000" dirty="0" smtClean="0"/>
              <a:t>机会</a:t>
            </a:r>
            <a:endParaRPr lang="en-US" altLang="zh-CN" sz="2000" dirty="0" smtClean="0"/>
          </a:p>
          <a:p>
            <a:pPr lvl="1"/>
            <a:r>
              <a:rPr lang="zh-CN" altLang="en-US" sz="2000" dirty="0"/>
              <a:t>虔诚地服务客户是华为存在的唯一</a:t>
            </a:r>
            <a:r>
              <a:rPr lang="zh-CN" altLang="en-US" sz="2000" dirty="0" smtClean="0"/>
              <a:t>理由</a:t>
            </a:r>
            <a:endParaRPr lang="en-US" altLang="zh-CN" sz="2000" dirty="0" smtClean="0"/>
          </a:p>
          <a:p>
            <a:pPr lvl="1"/>
            <a:r>
              <a:rPr lang="zh-CN" altLang="en-US" sz="2000" dirty="0"/>
              <a:t>天道酬勤，幸福的生活要靠劳动</a:t>
            </a:r>
            <a:r>
              <a:rPr lang="zh-CN" altLang="en-US" sz="2000"/>
              <a:t>来</a:t>
            </a:r>
            <a:r>
              <a:rPr lang="zh-CN" altLang="en-US" sz="2000" smtClean="0"/>
              <a:t>创造</a:t>
            </a:r>
            <a:endParaRPr lang="zh-CN" altLang="en-US" sz="2000" dirty="0" smtClean="0"/>
          </a:p>
        </p:txBody>
      </p:sp>
    </p:spTree>
    <p:extLst>
      <p:ext uri="{BB962C8B-B14F-4D97-AF65-F5344CB8AC3E}">
        <p14:creationId xmlns:p14="http://schemas.microsoft.com/office/powerpoint/2010/main" val="347075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初尝败绩</a:t>
            </a:r>
            <a:endParaRPr lang="zh-CN" altLang="en-US" dirty="0"/>
          </a:p>
        </p:txBody>
      </p:sp>
      <p:sp>
        <p:nvSpPr>
          <p:cNvPr id="3" name="内容占位符 2"/>
          <p:cNvSpPr>
            <a:spLocks noGrp="1"/>
          </p:cNvSpPr>
          <p:nvPr>
            <p:ph idx="1"/>
          </p:nvPr>
        </p:nvSpPr>
        <p:spPr>
          <a:xfrm>
            <a:off x="381000" y="1416050"/>
            <a:ext cx="8388350" cy="3988784"/>
          </a:xfrm>
        </p:spPr>
        <p:txBody>
          <a:bodyPr/>
          <a:lstStyle/>
          <a:p>
            <a:r>
              <a:rPr lang="en-US" altLang="zh-CN" b="1" dirty="0" smtClean="0"/>
              <a:t>1993</a:t>
            </a:r>
            <a:r>
              <a:rPr lang="zh-CN" altLang="en-US" b="1" dirty="0" smtClean="0"/>
              <a:t>年，从“单位用交换机”进入“电信局用交换机”，一败涂地。</a:t>
            </a:r>
            <a:endParaRPr lang="en-US" altLang="zh-CN" b="1" dirty="0" smtClean="0"/>
          </a:p>
          <a:p>
            <a:r>
              <a:rPr lang="zh-CN" altLang="en-US" b="1" dirty="0" smtClean="0"/>
              <a:t>企业活下来后做什么？</a:t>
            </a:r>
            <a:endParaRPr lang="en-US" altLang="zh-CN" b="1" dirty="0" smtClean="0"/>
          </a:p>
          <a:p>
            <a:pPr lvl="1"/>
            <a:r>
              <a:rPr lang="en-US" altLang="zh-CN" b="1" dirty="0" smtClean="0"/>
              <a:t>1992</a:t>
            </a:r>
            <a:r>
              <a:rPr lang="zh-CN" altLang="en-US" b="1" dirty="0" smtClean="0"/>
              <a:t>年总结大会后，确定进入“局用交换机”</a:t>
            </a:r>
            <a:endParaRPr lang="en-US" altLang="zh-CN" b="1" dirty="0" smtClean="0"/>
          </a:p>
          <a:p>
            <a:r>
              <a:rPr lang="zh-CN" altLang="en-US" b="1" dirty="0" smtClean="0"/>
              <a:t>产品刚推出就没有市场（基于模拟技术的</a:t>
            </a:r>
            <a:r>
              <a:rPr lang="en-US" altLang="zh-CN" b="1" dirty="0" smtClean="0"/>
              <a:t>JK1000</a:t>
            </a:r>
            <a:r>
              <a:rPr lang="zh-CN" altLang="en-US" b="1" dirty="0" smtClean="0"/>
              <a:t>）</a:t>
            </a:r>
            <a:endParaRPr lang="en-US" altLang="zh-CN" b="1" dirty="0" smtClean="0"/>
          </a:p>
          <a:p>
            <a:r>
              <a:rPr lang="zh-CN" altLang="en-US" b="1" dirty="0" smtClean="0"/>
              <a:t>要“满足客户需求”而不是“引导客户需求”</a:t>
            </a:r>
            <a:endParaRPr lang="en-US" altLang="zh-CN" b="1" dirty="0" smtClean="0"/>
          </a:p>
          <a:p>
            <a:r>
              <a:rPr lang="zh-CN" altLang="en-US" b="1" dirty="0" smtClean="0"/>
              <a:t>山路上的装机队带来市场影响</a:t>
            </a:r>
          </a:p>
        </p:txBody>
      </p:sp>
    </p:spTree>
    <p:extLst>
      <p:ext uri="{BB962C8B-B14F-4D97-AF65-F5344CB8AC3E}">
        <p14:creationId xmlns:p14="http://schemas.microsoft.com/office/powerpoint/2010/main" val="2100892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初尝败绩（续）</a:t>
            </a:r>
            <a:endParaRPr lang="zh-CN" altLang="en-US" dirty="0"/>
          </a:p>
        </p:txBody>
      </p:sp>
      <p:sp>
        <p:nvSpPr>
          <p:cNvPr id="3" name="内容占位符 2"/>
          <p:cNvSpPr>
            <a:spLocks noGrp="1"/>
          </p:cNvSpPr>
          <p:nvPr>
            <p:ph idx="1"/>
          </p:nvPr>
        </p:nvSpPr>
        <p:spPr>
          <a:xfrm>
            <a:off x="381000" y="1416050"/>
            <a:ext cx="8388350" cy="3625608"/>
          </a:xfrm>
        </p:spPr>
        <p:txBody>
          <a:bodyPr/>
          <a:lstStyle/>
          <a:p>
            <a:r>
              <a:rPr lang="zh-CN" altLang="en-US" dirty="0" smtClean="0"/>
              <a:t>做好市场的深度是做好服务</a:t>
            </a:r>
            <a:endParaRPr lang="en-US" altLang="zh-CN" dirty="0" smtClean="0"/>
          </a:p>
          <a:p>
            <a:r>
              <a:rPr lang="zh-CN" altLang="en-US" dirty="0" smtClean="0"/>
              <a:t>理想再好止步与竞争对手</a:t>
            </a:r>
            <a:endParaRPr lang="en-US" altLang="zh-CN" dirty="0" smtClean="0"/>
          </a:p>
          <a:p>
            <a:r>
              <a:rPr lang="zh-CN" altLang="en-US" dirty="0" smtClean="0"/>
              <a:t>研发就像赌博</a:t>
            </a:r>
            <a:endParaRPr lang="en-US" altLang="zh-CN" dirty="0" smtClean="0"/>
          </a:p>
          <a:p>
            <a:r>
              <a:rPr lang="zh-CN" altLang="en-US" dirty="0" smtClean="0"/>
              <a:t>因为我经历的挫折比你多</a:t>
            </a:r>
            <a:endParaRPr lang="en-US" altLang="zh-CN" dirty="0" smtClean="0"/>
          </a:p>
          <a:p>
            <a:r>
              <a:rPr lang="zh-CN" altLang="en-US" dirty="0" smtClean="0"/>
              <a:t>资深竞争对手是如何起步的？</a:t>
            </a:r>
            <a:endParaRPr lang="en-US" altLang="zh-CN" dirty="0" smtClean="0"/>
          </a:p>
          <a:p>
            <a:pPr lvl="1"/>
            <a:r>
              <a:rPr lang="zh-CN" altLang="en-US" dirty="0" smtClean="0"/>
              <a:t>中兴</a:t>
            </a:r>
            <a:r>
              <a:rPr lang="en-US" altLang="zh-CN" dirty="0" smtClean="0"/>
              <a:t>——1985</a:t>
            </a:r>
            <a:r>
              <a:rPr lang="zh-CN" altLang="en-US" dirty="0" smtClean="0"/>
              <a:t>年，</a:t>
            </a:r>
            <a:r>
              <a:rPr lang="en-US" altLang="zh-CN" dirty="0" smtClean="0"/>
              <a:t>691</a:t>
            </a:r>
            <a:r>
              <a:rPr lang="zh-CN" altLang="en-US" dirty="0" smtClean="0"/>
              <a:t>厂的侯为贵</a:t>
            </a:r>
            <a:endParaRPr lang="en-US" altLang="zh-CN" dirty="0" smtClean="0"/>
          </a:p>
          <a:p>
            <a:pPr lvl="1"/>
            <a:r>
              <a:rPr lang="zh-CN" altLang="en-US" dirty="0" smtClean="0"/>
              <a:t>思科</a:t>
            </a:r>
            <a:r>
              <a:rPr lang="en-US" altLang="zh-CN" dirty="0" smtClean="0"/>
              <a:t>——1984</a:t>
            </a:r>
            <a:r>
              <a:rPr lang="zh-CN" altLang="en-US" dirty="0" smtClean="0"/>
              <a:t>年，斯坦福大学的两个人</a:t>
            </a:r>
            <a:endParaRPr lang="zh-CN" altLang="en-US" dirty="0"/>
          </a:p>
        </p:txBody>
      </p:sp>
    </p:spTree>
    <p:extLst>
      <p:ext uri="{BB962C8B-B14F-4D97-AF65-F5344CB8AC3E}">
        <p14:creationId xmlns:p14="http://schemas.microsoft.com/office/powerpoint/2010/main" val="64240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首个里程碑</a:t>
            </a:r>
            <a:endParaRPr lang="zh-CN" altLang="en-US" dirty="0"/>
          </a:p>
        </p:txBody>
      </p:sp>
      <p:sp>
        <p:nvSpPr>
          <p:cNvPr id="3" name="内容占位符 2"/>
          <p:cNvSpPr>
            <a:spLocks noGrp="1"/>
          </p:cNvSpPr>
          <p:nvPr>
            <p:ph idx="1"/>
          </p:nvPr>
        </p:nvSpPr>
        <p:spPr>
          <a:xfrm>
            <a:off x="381000" y="1416050"/>
            <a:ext cx="8388350" cy="4598182"/>
          </a:xfrm>
        </p:spPr>
        <p:txBody>
          <a:bodyPr/>
          <a:lstStyle/>
          <a:p>
            <a:r>
              <a:rPr lang="zh-CN" altLang="en-US" dirty="0" smtClean="0"/>
              <a:t>每天都有新面孔，</a:t>
            </a:r>
            <a:r>
              <a:rPr lang="en-US" altLang="zh-CN" dirty="0" smtClean="0"/>
              <a:t>1992-1994</a:t>
            </a:r>
            <a:r>
              <a:rPr lang="zh-CN" altLang="en-US" dirty="0" smtClean="0"/>
              <a:t>，员工增加到</a:t>
            </a:r>
            <a:r>
              <a:rPr lang="en-US" altLang="zh-CN" dirty="0" smtClean="0"/>
              <a:t>800</a:t>
            </a:r>
            <a:r>
              <a:rPr lang="zh-CN" altLang="en-US" dirty="0" smtClean="0"/>
              <a:t>人</a:t>
            </a:r>
            <a:endParaRPr lang="en-US" altLang="zh-CN" dirty="0" smtClean="0"/>
          </a:p>
          <a:p>
            <a:r>
              <a:rPr lang="zh-CN" altLang="en-US" dirty="0" smtClean="0"/>
              <a:t>竞争让通信产品如海鲜上市</a:t>
            </a:r>
            <a:endParaRPr lang="en-US" altLang="zh-CN" dirty="0" smtClean="0"/>
          </a:p>
          <a:p>
            <a:r>
              <a:rPr lang="zh-CN" altLang="en-US" dirty="0" smtClean="0"/>
              <a:t>研发部的“红皮书”，研发</a:t>
            </a:r>
            <a:r>
              <a:rPr lang="en-US" altLang="zh-CN" dirty="0" smtClean="0"/>
              <a:t>C&amp;C08 2000</a:t>
            </a:r>
            <a:r>
              <a:rPr lang="zh-CN" altLang="en-US" dirty="0" smtClean="0"/>
              <a:t>门</a:t>
            </a:r>
            <a:endParaRPr lang="en-US" altLang="zh-CN" dirty="0" smtClean="0"/>
          </a:p>
          <a:p>
            <a:r>
              <a:rPr lang="zh-CN" altLang="en-US" dirty="0" smtClean="0"/>
              <a:t>义乌大捷</a:t>
            </a:r>
            <a:r>
              <a:rPr lang="en-US" altLang="zh-CN" dirty="0" smtClean="0"/>
              <a:t>-1993</a:t>
            </a:r>
            <a:r>
              <a:rPr lang="zh-CN" altLang="en-US" dirty="0" smtClean="0"/>
              <a:t>年</a:t>
            </a:r>
            <a:r>
              <a:rPr lang="en-US" altLang="zh-CN" dirty="0" smtClean="0"/>
              <a:t>10</a:t>
            </a:r>
            <a:r>
              <a:rPr lang="zh-CN" altLang="en-US" dirty="0" smtClean="0"/>
              <a:t>月</a:t>
            </a:r>
            <a:endParaRPr lang="en-US" altLang="zh-CN" dirty="0" smtClean="0"/>
          </a:p>
          <a:p>
            <a:r>
              <a:rPr lang="zh-CN" altLang="en-US" dirty="0" smtClean="0"/>
              <a:t>七天就当上了高级工程师</a:t>
            </a:r>
            <a:r>
              <a:rPr lang="en-US" altLang="zh-CN" dirty="0" smtClean="0"/>
              <a:t>——</a:t>
            </a:r>
            <a:r>
              <a:rPr lang="zh-CN" altLang="en-US" dirty="0" smtClean="0"/>
              <a:t>李一男</a:t>
            </a:r>
            <a:endParaRPr lang="en-US" altLang="zh-CN" dirty="0" smtClean="0"/>
          </a:p>
          <a:p>
            <a:r>
              <a:rPr lang="zh-CN" altLang="en-US" dirty="0" smtClean="0"/>
              <a:t>进邳州</a:t>
            </a:r>
            <a:r>
              <a:rPr lang="en-US" altLang="zh-CN" dirty="0" smtClean="0"/>
              <a:t>——</a:t>
            </a:r>
            <a:r>
              <a:rPr lang="zh-CN" altLang="en-US" dirty="0" smtClean="0"/>
              <a:t>第一次进城（使用的是</a:t>
            </a:r>
            <a:r>
              <a:rPr lang="zh-CN" altLang="en-US" smtClean="0"/>
              <a:t>万门交换机）</a:t>
            </a:r>
            <a:endParaRPr lang="en-US" altLang="zh-CN" dirty="0" smtClean="0"/>
          </a:p>
          <a:p>
            <a:r>
              <a:rPr lang="zh-CN" altLang="en-US" dirty="0" smtClean="0"/>
              <a:t>内蒙察右前旗，首个</a:t>
            </a:r>
            <a:r>
              <a:rPr lang="en-US" altLang="zh-CN" dirty="0" smtClean="0"/>
              <a:t>C3</a:t>
            </a:r>
            <a:endParaRPr lang="zh-CN" altLang="en-US" dirty="0"/>
          </a:p>
        </p:txBody>
      </p:sp>
    </p:spTree>
    <p:extLst>
      <p:ext uri="{BB962C8B-B14F-4D97-AF65-F5344CB8AC3E}">
        <p14:creationId xmlns:p14="http://schemas.microsoft.com/office/powerpoint/2010/main" val="197331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
          <p:cNvSpPr>
            <a:spLocks noGrp="1"/>
          </p:cNvSpPr>
          <p:nvPr>
            <p:ph type="title"/>
          </p:nvPr>
        </p:nvSpPr>
        <p:spPr>
          <a:xfrm>
            <a:off x="457200" y="704850"/>
            <a:ext cx="8229600" cy="938200"/>
          </a:xfrm>
        </p:spPr>
        <p:txBody>
          <a:bodyPr/>
          <a:lstStyle/>
          <a:p>
            <a:pPr marL="0" indent="0" defTabSz="914400" eaLnBrk="1" hangingPunct="1"/>
            <a:r>
              <a:rPr lang="zh-CN" altLang="en-US" sz="4400" dirty="0" smtClean="0"/>
              <a:t>第二章 软件企业研发团队介绍</a:t>
            </a:r>
          </a:p>
        </p:txBody>
      </p:sp>
      <p:sp>
        <p:nvSpPr>
          <p:cNvPr id="17411" name="Shape 2"/>
          <p:cNvSpPr>
            <a:spLocks noGrp="1"/>
          </p:cNvSpPr>
          <p:nvPr>
            <p:ph idx="1"/>
          </p:nvPr>
        </p:nvSpPr>
        <p:spPr/>
        <p:txBody>
          <a:bodyPr/>
          <a:lstStyle/>
          <a:p>
            <a:pPr marL="273050" indent="-273050" defTabSz="914400" eaLnBrk="1" hangingPunct="1"/>
            <a:r>
              <a:rPr lang="zh-CN" altLang="en-US" dirty="0"/>
              <a:t>软件企业文化介绍</a:t>
            </a:r>
            <a:r>
              <a:rPr lang="en-US" altLang="zh-CN" dirty="0"/>
              <a:t>——</a:t>
            </a:r>
            <a:r>
              <a:rPr lang="zh-CN" altLang="en-US" dirty="0"/>
              <a:t>从微软和华为说开去</a:t>
            </a:r>
            <a:endParaRPr lang="en-US" altLang="zh-CN" dirty="0"/>
          </a:p>
          <a:p>
            <a:pPr marL="273050" indent="-273050" defTabSz="914400" eaLnBrk="1" hangingPunct="1"/>
            <a:r>
              <a:rPr lang="zh-CN" altLang="en-US" dirty="0" smtClean="0">
                <a:solidFill>
                  <a:srgbClr val="FF0000"/>
                </a:solidFill>
              </a:rPr>
              <a:t>软件企业组织结构</a:t>
            </a:r>
            <a:endParaRPr lang="en-US" altLang="zh-CN" dirty="0" smtClean="0">
              <a:solidFill>
                <a:srgbClr val="FF0000"/>
              </a:solidFill>
            </a:endParaRPr>
          </a:p>
          <a:p>
            <a:pPr marL="273050" indent="-273050" defTabSz="914400" eaLnBrk="1" hangingPunct="1"/>
            <a:r>
              <a:rPr lang="zh-CN" altLang="en-US" dirty="0" smtClean="0"/>
              <a:t>研发团队与其他部门之间的关系</a:t>
            </a:r>
            <a:endParaRPr lang="en-US" altLang="zh-CN" dirty="0" smtClean="0"/>
          </a:p>
          <a:p>
            <a:pPr marL="273050" indent="-273050" defTabSz="914400" eaLnBrk="1" hangingPunct="1"/>
            <a:r>
              <a:rPr lang="zh-CN" altLang="en-US" dirty="0" smtClean="0"/>
              <a:t>研发团队岗位设置</a:t>
            </a:r>
            <a:endParaRPr lang="en-US" altLang="zh-CN" dirty="0" smtClean="0"/>
          </a:p>
          <a:p>
            <a:pPr marL="273050" indent="-273050" defTabSz="914400" eaLnBrk="1" hangingPunct="1"/>
            <a:r>
              <a:rPr lang="zh-CN" altLang="en-US" dirty="0" smtClean="0"/>
              <a:t>各岗位职责</a:t>
            </a:r>
            <a:endParaRPr lang="en-US" altLang="zh-CN" dirty="0" smtClean="0"/>
          </a:p>
          <a:p>
            <a:pPr marL="273050" indent="-273050" defTabSz="914400" eaLnBrk="1" hangingPunct="1"/>
            <a:r>
              <a:rPr lang="zh-CN" altLang="en-US" dirty="0" smtClean="0"/>
              <a:t>实训指导</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704850"/>
            <a:ext cx="8229600" cy="652448"/>
          </a:xfrm>
        </p:spPr>
        <p:txBody>
          <a:bodyPr/>
          <a:lstStyle/>
          <a:p>
            <a:r>
              <a:rPr lang="zh-CN" altLang="en-US" dirty="0" smtClean="0">
                <a:ea typeface="宋体" pitchFamily="2" charset="-122"/>
              </a:rPr>
              <a:t>企业组织结构图</a:t>
            </a:r>
            <a:endParaRPr lang="zh-CN" altLang="en-US" dirty="0">
              <a:ea typeface="宋体" pitchFamily="2" charset="-122"/>
            </a:endParaRPr>
          </a:p>
        </p:txBody>
      </p:sp>
      <p:pic>
        <p:nvPicPr>
          <p:cNvPr id="106498" name="Picture 2"/>
          <p:cNvPicPr>
            <a:picLocks noChangeAspect="1" noChangeArrowheads="1"/>
          </p:cNvPicPr>
          <p:nvPr/>
        </p:nvPicPr>
        <p:blipFill>
          <a:blip r:embed="rId3" cstate="print"/>
          <a:srcRect/>
          <a:stretch>
            <a:fillRect/>
          </a:stretch>
        </p:blipFill>
        <p:spPr bwMode="auto">
          <a:xfrm>
            <a:off x="428596" y="1857364"/>
            <a:ext cx="8172450" cy="38338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smtClean="0">
                <a:ea typeface="宋体" pitchFamily="2" charset="-122"/>
              </a:rPr>
              <a:t>组织结构图说明</a:t>
            </a:r>
            <a:endParaRPr lang="zh-CN" altLang="en-US" dirty="0">
              <a:ea typeface="宋体" pitchFamily="2" charset="-122"/>
            </a:endParaRPr>
          </a:p>
        </p:txBody>
      </p:sp>
      <p:sp>
        <p:nvSpPr>
          <p:cNvPr id="70659" name="Rectangle 3"/>
          <p:cNvSpPr>
            <a:spLocks noGrp="1" noChangeArrowheads="1"/>
          </p:cNvSpPr>
          <p:nvPr>
            <p:ph type="body" idx="1"/>
          </p:nvPr>
        </p:nvSpPr>
        <p:spPr/>
        <p:txBody>
          <a:bodyPr/>
          <a:lstStyle/>
          <a:p>
            <a:r>
              <a:rPr lang="zh-CN" altLang="en-US" dirty="0" smtClean="0">
                <a:ea typeface="宋体" pitchFamily="2" charset="-122"/>
              </a:rPr>
              <a:t>对于做集成类的软件公司，采供部一般都会设置，但可能会与财务部或行政部合起来；</a:t>
            </a:r>
            <a:endParaRPr lang="en-US" altLang="zh-CN" dirty="0" smtClean="0">
              <a:ea typeface="宋体" pitchFamily="2" charset="-122"/>
            </a:endParaRPr>
          </a:p>
          <a:p>
            <a:r>
              <a:rPr lang="zh-CN" altLang="en-US" dirty="0" smtClean="0">
                <a:ea typeface="宋体" pitchFamily="2" charset="-122"/>
              </a:rPr>
              <a:t>一些公司会把测试部从研发部单独出来，也有可能与质量管理部同设为一个部门；</a:t>
            </a:r>
            <a:endParaRPr lang="en-US" altLang="zh-CN" dirty="0" smtClean="0">
              <a:ea typeface="宋体" pitchFamily="2" charset="-122"/>
            </a:endParaRPr>
          </a:p>
          <a:p>
            <a:r>
              <a:rPr lang="zh-CN" altLang="en-US" dirty="0" smtClean="0">
                <a:ea typeface="宋体" pitchFamily="2" charset="-122"/>
              </a:rPr>
              <a:t>中小型公司，人力资源部一般是与行政部合设；</a:t>
            </a:r>
            <a:endParaRPr lang="en-US" altLang="zh-CN" dirty="0" smtClean="0">
              <a:ea typeface="宋体" pitchFamily="2" charset="-122"/>
            </a:endParaRPr>
          </a:p>
          <a:p>
            <a:r>
              <a:rPr lang="zh-CN" altLang="en-US" dirty="0" smtClean="0">
                <a:ea typeface="宋体" pitchFamily="2" charset="-122"/>
              </a:rPr>
              <a:t>产品经理角色，有些公司放置在市场部，有些公司放置在研发部；</a:t>
            </a:r>
            <a:endParaRPr lang="en-US" altLang="zh-CN" dirty="0" smtClean="0">
              <a:ea typeface="宋体" pitchFamily="2" charset="-122"/>
            </a:endParaRPr>
          </a:p>
          <a:p>
            <a:r>
              <a:rPr lang="zh-CN" altLang="en-US" dirty="0" smtClean="0">
                <a:ea typeface="宋体" pitchFamily="2" charset="-122"/>
              </a:rPr>
              <a:t>部分公司的质量管理部为直接对总经理负责，而不是由技术副总分管；</a:t>
            </a:r>
            <a:endParaRPr lang="en-US" altLang="zh-CN" dirty="0" smtClean="0">
              <a:ea typeface="宋体" pitchFamily="2" charset="-122"/>
            </a:endParaRPr>
          </a:p>
          <a:p>
            <a:r>
              <a:rPr lang="zh-CN" altLang="en-US" dirty="0" smtClean="0">
                <a:ea typeface="宋体" pitchFamily="2" charset="-122"/>
              </a:rPr>
              <a:t>对于</a:t>
            </a:r>
            <a:r>
              <a:rPr lang="en-US" altLang="zh-CN" dirty="0" smtClean="0">
                <a:ea typeface="宋体" pitchFamily="2" charset="-122"/>
              </a:rPr>
              <a:t>ISO9001</a:t>
            </a:r>
            <a:r>
              <a:rPr lang="zh-CN" altLang="en-US" dirty="0" smtClean="0">
                <a:ea typeface="宋体" pitchFamily="2" charset="-122"/>
              </a:rPr>
              <a:t>的企业，还应当设置管理者代表一职。</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组织结构图说明</a:t>
            </a:r>
            <a:endParaRPr lang="zh-CN" altLang="en-US" dirty="0"/>
          </a:p>
        </p:txBody>
      </p:sp>
      <p:sp>
        <p:nvSpPr>
          <p:cNvPr id="3" name="内容占位符 2"/>
          <p:cNvSpPr>
            <a:spLocks noGrp="1"/>
          </p:cNvSpPr>
          <p:nvPr>
            <p:ph idx="1"/>
          </p:nvPr>
        </p:nvSpPr>
        <p:spPr/>
        <p:txBody>
          <a:bodyPr/>
          <a:lstStyle/>
          <a:p>
            <a:r>
              <a:rPr lang="zh-CN" altLang="en-US" dirty="0" smtClean="0"/>
              <a:t>组织级配置管理，一般都放置在研发部；</a:t>
            </a:r>
            <a:endParaRPr lang="en-US" altLang="zh-CN" dirty="0" smtClean="0"/>
          </a:p>
          <a:p>
            <a:r>
              <a:rPr lang="zh-CN" altLang="en-US" dirty="0" smtClean="0"/>
              <a:t>股份制公司还设为监事会；</a:t>
            </a:r>
            <a:endParaRPr lang="en-US" altLang="zh-CN" dirty="0" smtClean="0"/>
          </a:p>
          <a:p>
            <a:r>
              <a:rPr lang="zh-CN" altLang="en-US" dirty="0" smtClean="0"/>
              <a:t>规模梢大一些的企业，还会设置发展规划部，以负责公司新方向的发展规划相关业务拓展；</a:t>
            </a:r>
            <a:endParaRPr lang="en-US" altLang="zh-CN" dirty="0" smtClean="0"/>
          </a:p>
          <a:p>
            <a:r>
              <a:rPr lang="zh-CN" altLang="en-US" dirty="0" smtClean="0"/>
              <a:t>根据产品线的不同，市场部或营销部设置以产品线来命名的事业部来负责相关产品的推广、营销，比如证券事业部、呼叫中心事业部等；</a:t>
            </a:r>
            <a:endParaRPr lang="en-US" altLang="zh-CN" dirty="0" smtClean="0"/>
          </a:p>
          <a:p>
            <a:r>
              <a:rPr lang="zh-CN" altLang="en-US" dirty="0" smtClean="0"/>
              <a:t>工程部或项目部有时也会根据产品线来设置。</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393113" cy="720197"/>
          </a:xfrm>
        </p:spPr>
        <p:txBody>
          <a:bodyPr/>
          <a:lstStyle/>
          <a:p>
            <a:r>
              <a:rPr lang="zh-CN" altLang="en-US" dirty="0" smtClean="0"/>
              <a:t>微软的历史</a:t>
            </a:r>
            <a:endParaRPr lang="zh-CN" altLang="en-US" dirty="0"/>
          </a:p>
        </p:txBody>
      </p:sp>
      <p:sp>
        <p:nvSpPr>
          <p:cNvPr id="3" name="内容占位符 2"/>
          <p:cNvSpPr>
            <a:spLocks noGrp="1"/>
          </p:cNvSpPr>
          <p:nvPr>
            <p:ph idx="1"/>
          </p:nvPr>
        </p:nvSpPr>
        <p:spPr>
          <a:xfrm>
            <a:off x="381000" y="1416050"/>
            <a:ext cx="8388350" cy="3741142"/>
          </a:xfrm>
        </p:spPr>
        <p:txBody>
          <a:bodyPr/>
          <a:lstStyle/>
          <a:p>
            <a:r>
              <a:rPr lang="en-US" altLang="zh-CN" dirty="0" smtClean="0"/>
              <a:t>1975: 3</a:t>
            </a:r>
            <a:r>
              <a:rPr lang="zh-CN" altLang="en-US" dirty="0" smtClean="0"/>
              <a:t>位员工</a:t>
            </a:r>
            <a:r>
              <a:rPr lang="en-US" altLang="zh-CN" dirty="0" smtClean="0"/>
              <a:t> </a:t>
            </a:r>
            <a:r>
              <a:rPr lang="en-US" altLang="zh-CN" dirty="0"/>
              <a:t>, $</a:t>
            </a:r>
            <a:r>
              <a:rPr lang="en-US" altLang="zh-CN" dirty="0" smtClean="0"/>
              <a:t>16,005</a:t>
            </a:r>
            <a:r>
              <a:rPr lang="zh-CN" altLang="en-US" dirty="0" smtClean="0"/>
              <a:t>营业额</a:t>
            </a:r>
            <a:r>
              <a:rPr lang="en-US" altLang="zh-CN" dirty="0" smtClean="0"/>
              <a:t> </a:t>
            </a:r>
          </a:p>
          <a:p>
            <a:r>
              <a:rPr lang="en-US" altLang="zh-CN" dirty="0"/>
              <a:t>1989: </a:t>
            </a:r>
            <a:r>
              <a:rPr lang="en-US" altLang="zh-CN" dirty="0" smtClean="0"/>
              <a:t>4,000</a:t>
            </a:r>
            <a:r>
              <a:rPr lang="zh-CN" altLang="en-US" dirty="0" smtClean="0"/>
              <a:t>位员工</a:t>
            </a:r>
            <a:r>
              <a:rPr lang="en-US" altLang="zh-CN" dirty="0" smtClean="0"/>
              <a:t>, </a:t>
            </a:r>
            <a:r>
              <a:rPr lang="en-US" altLang="zh-CN" dirty="0"/>
              <a:t>$</a:t>
            </a:r>
            <a:r>
              <a:rPr lang="en-US" altLang="zh-CN" dirty="0" smtClean="0"/>
              <a:t>800,000,000</a:t>
            </a:r>
            <a:r>
              <a:rPr lang="zh-CN" altLang="en-US" dirty="0" smtClean="0"/>
              <a:t>营业额</a:t>
            </a:r>
            <a:endParaRPr lang="en-US" altLang="zh-CN" dirty="0" smtClean="0"/>
          </a:p>
          <a:p>
            <a:r>
              <a:rPr lang="en-US" altLang="zh-CN" dirty="0"/>
              <a:t>9/2002: </a:t>
            </a:r>
            <a:r>
              <a:rPr lang="en-US" altLang="zh-CN" dirty="0" smtClean="0"/>
              <a:t>52,150</a:t>
            </a:r>
            <a:r>
              <a:rPr lang="zh-CN" altLang="en-US" dirty="0" smtClean="0"/>
              <a:t>位员工</a:t>
            </a:r>
            <a:r>
              <a:rPr lang="en-US" altLang="zh-CN" dirty="0" smtClean="0"/>
              <a:t>, 28,3</a:t>
            </a:r>
            <a:r>
              <a:rPr lang="zh-CN" altLang="en-US" dirty="0" smtClean="0"/>
              <a:t>亿美元营业额</a:t>
            </a:r>
            <a:endParaRPr lang="zh-CN" altLang="en-US" dirty="0"/>
          </a:p>
          <a:p>
            <a:r>
              <a:rPr lang="en-US" altLang="zh-CN" dirty="0" smtClean="0"/>
              <a:t>2008</a:t>
            </a:r>
            <a:r>
              <a:rPr lang="zh-CN" altLang="en-US" dirty="0" smtClean="0"/>
              <a:t>：约</a:t>
            </a:r>
            <a:r>
              <a:rPr lang="en-US" altLang="zh-CN" dirty="0" smtClean="0"/>
              <a:t>9</a:t>
            </a:r>
            <a:r>
              <a:rPr lang="zh-CN" altLang="en-US" dirty="0" smtClean="0"/>
              <a:t>万员工，</a:t>
            </a:r>
            <a:r>
              <a:rPr lang="en-US" altLang="zh-CN" dirty="0" smtClean="0"/>
              <a:t>673</a:t>
            </a:r>
            <a:r>
              <a:rPr lang="zh-CN" altLang="en-US" dirty="0" smtClean="0"/>
              <a:t>亿美元营业额</a:t>
            </a:r>
            <a:endParaRPr lang="en-US" altLang="zh-CN" dirty="0" smtClean="0"/>
          </a:p>
          <a:p>
            <a:r>
              <a:rPr lang="zh-CN" altLang="en-US" dirty="0"/>
              <a:t>微软</a:t>
            </a:r>
            <a:r>
              <a:rPr lang="en-US" altLang="zh-CN" dirty="0"/>
              <a:t>2011</a:t>
            </a:r>
            <a:r>
              <a:rPr lang="zh-CN" altLang="en-US" dirty="0"/>
              <a:t>财年</a:t>
            </a:r>
            <a:r>
              <a:rPr lang="zh-CN" altLang="en-US" dirty="0" smtClean="0"/>
              <a:t>第一季度，</a:t>
            </a:r>
            <a:r>
              <a:rPr lang="en-US" altLang="zh-CN" dirty="0" smtClean="0"/>
              <a:t>162</a:t>
            </a:r>
            <a:r>
              <a:rPr lang="zh-CN" altLang="en-US" dirty="0" smtClean="0"/>
              <a:t>亿美元营业额，</a:t>
            </a:r>
            <a:endParaRPr lang="en-US" altLang="zh-CN" dirty="0"/>
          </a:p>
          <a:p>
            <a:pPr lvl="1"/>
            <a:r>
              <a:rPr lang="zh-CN" altLang="en-US" dirty="0" smtClean="0"/>
              <a:t>平均年龄</a:t>
            </a:r>
            <a:r>
              <a:rPr lang="en-US" altLang="zh-CN" dirty="0" smtClean="0"/>
              <a:t>: 30</a:t>
            </a:r>
            <a:r>
              <a:rPr lang="zh-CN" altLang="en-US" dirty="0" smtClean="0"/>
              <a:t>岁不到</a:t>
            </a:r>
            <a:endParaRPr lang="zh-CN" altLang="en-US" dirty="0"/>
          </a:p>
        </p:txBody>
      </p:sp>
    </p:spTree>
    <p:extLst>
      <p:ext uri="{BB962C8B-B14F-4D97-AF65-F5344CB8AC3E}">
        <p14:creationId xmlns:p14="http://schemas.microsoft.com/office/powerpoint/2010/main" val="247283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Line 8"/>
          <p:cNvSpPr>
            <a:spLocks noChangeShapeType="1"/>
          </p:cNvSpPr>
          <p:nvPr/>
        </p:nvSpPr>
        <p:spPr bwMode="blackWhite">
          <a:xfrm>
            <a:off x="4343400" y="1295400"/>
            <a:ext cx="0" cy="762000"/>
          </a:xfrm>
          <a:prstGeom prst="line">
            <a:avLst/>
          </a:prstGeom>
          <a:noFill/>
          <a:ln w="12700">
            <a:solidFill>
              <a:schemeClr val="tx1"/>
            </a:solidFill>
            <a:round/>
            <a:headEnd/>
            <a:tailEnd/>
          </a:ln>
          <a:effectLst/>
        </p:spPr>
        <p:txBody>
          <a:bodyPr wrap="none" anchor="ctr"/>
          <a:lstStyle/>
          <a:p>
            <a:endParaRPr lang="zh-CN" altLang="en-US"/>
          </a:p>
        </p:txBody>
      </p:sp>
      <p:sp>
        <p:nvSpPr>
          <p:cNvPr id="7179" name="Rectangle 11"/>
          <p:cNvSpPr>
            <a:spLocks noChangeArrowheads="1"/>
          </p:cNvSpPr>
          <p:nvPr/>
        </p:nvSpPr>
        <p:spPr bwMode="blackWhite">
          <a:xfrm>
            <a:off x="304800" y="5562600"/>
            <a:ext cx="480986" cy="4572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人力</a:t>
            </a:r>
          </a:p>
          <a:p>
            <a:pPr defTabSz="933450"/>
            <a:r>
              <a:rPr lang="zh-CN" altLang="en-US" sz="900" dirty="0">
                <a:latin typeface="华文楷体" pitchFamily="2" charset="-122"/>
                <a:ea typeface="华文楷体" pitchFamily="2" charset="-122"/>
              </a:rPr>
              <a:t>资源部</a:t>
            </a:r>
            <a:endParaRPr lang="zh-CN" altLang="en-US" sz="900" dirty="0">
              <a:latin typeface="华文楷体" pitchFamily="2" charset="-122"/>
              <a:ea typeface="华文楷体" pitchFamily="2" charset="-122"/>
              <a:hlinkClick r:id="rId3" action="ppaction://hlinksldjump"/>
            </a:endParaRPr>
          </a:p>
        </p:txBody>
      </p:sp>
      <p:sp>
        <p:nvSpPr>
          <p:cNvPr id="7180" name="Rectangle 12"/>
          <p:cNvSpPr>
            <a:spLocks noChangeArrowheads="1"/>
          </p:cNvSpPr>
          <p:nvPr/>
        </p:nvSpPr>
        <p:spPr bwMode="blackWhite">
          <a:xfrm>
            <a:off x="5867400" y="1447800"/>
            <a:ext cx="650875" cy="1778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审计部</a:t>
            </a:r>
          </a:p>
        </p:txBody>
      </p:sp>
      <p:sp>
        <p:nvSpPr>
          <p:cNvPr id="7181" name="Rectangle 13"/>
          <p:cNvSpPr>
            <a:spLocks noChangeArrowheads="1"/>
          </p:cNvSpPr>
          <p:nvPr/>
        </p:nvSpPr>
        <p:spPr bwMode="blackWhite">
          <a:xfrm>
            <a:off x="2286000" y="1447800"/>
            <a:ext cx="650875" cy="1778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kumimoji="0" lang="zh-CN" altLang="en-US" sz="900" dirty="0">
                <a:latin typeface="华文楷体" pitchFamily="2" charset="-122"/>
                <a:ea typeface="华文楷体" pitchFamily="2" charset="-122"/>
              </a:rPr>
              <a:t>企业发展部</a:t>
            </a:r>
          </a:p>
        </p:txBody>
      </p:sp>
      <p:sp>
        <p:nvSpPr>
          <p:cNvPr id="7182" name="Rectangle 14"/>
          <p:cNvSpPr>
            <a:spLocks noChangeArrowheads="1"/>
          </p:cNvSpPr>
          <p:nvPr/>
        </p:nvSpPr>
        <p:spPr bwMode="blackWhite">
          <a:xfrm>
            <a:off x="304800" y="3962400"/>
            <a:ext cx="480986" cy="6096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营销</a:t>
            </a:r>
          </a:p>
          <a:p>
            <a:pPr defTabSz="933450"/>
            <a:r>
              <a:rPr lang="zh-CN" altLang="en-US" sz="900" dirty="0">
                <a:latin typeface="华文楷体" pitchFamily="2" charset="-122"/>
                <a:ea typeface="华文楷体" pitchFamily="2" charset="-122"/>
              </a:rPr>
              <a:t>管理部</a:t>
            </a:r>
          </a:p>
        </p:txBody>
      </p:sp>
      <p:sp>
        <p:nvSpPr>
          <p:cNvPr id="7189" name="Rectangle 21"/>
          <p:cNvSpPr>
            <a:spLocks noChangeArrowheads="1"/>
          </p:cNvSpPr>
          <p:nvPr/>
        </p:nvSpPr>
        <p:spPr bwMode="blackWhite">
          <a:xfrm>
            <a:off x="3765550" y="1133475"/>
            <a:ext cx="1111250" cy="3143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kumimoji="0" lang="zh-CN" altLang="en-US" sz="1600" b="1">
                <a:solidFill>
                  <a:srgbClr val="CC0000"/>
                </a:solidFill>
                <a:effectLst>
                  <a:outerShdw blurRad="38100" dist="38100" dir="2700000" algn="tl">
                    <a:srgbClr val="000000"/>
                  </a:outerShdw>
                </a:effectLst>
                <a:latin typeface="华文楷体" pitchFamily="2" charset="-122"/>
                <a:ea typeface="华文楷体" pitchFamily="2" charset="-122"/>
              </a:rPr>
              <a:t>神州数码</a:t>
            </a:r>
          </a:p>
        </p:txBody>
      </p:sp>
      <p:sp>
        <p:nvSpPr>
          <p:cNvPr id="7190" name="Rectangle 22"/>
          <p:cNvSpPr>
            <a:spLocks noChangeArrowheads="1"/>
          </p:cNvSpPr>
          <p:nvPr/>
        </p:nvSpPr>
        <p:spPr bwMode="blackWhite">
          <a:xfrm>
            <a:off x="4953000" y="2362200"/>
            <a:ext cx="900113" cy="1778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通用产品本部</a:t>
            </a:r>
          </a:p>
        </p:txBody>
      </p:sp>
      <p:sp>
        <p:nvSpPr>
          <p:cNvPr id="7194" name="Line 26"/>
          <p:cNvSpPr>
            <a:spLocks noChangeShapeType="1"/>
          </p:cNvSpPr>
          <p:nvPr/>
        </p:nvSpPr>
        <p:spPr bwMode="blackWhite">
          <a:xfrm flipH="1" flipV="1">
            <a:off x="457200" y="6172200"/>
            <a:ext cx="0" cy="0"/>
          </a:xfrm>
          <a:prstGeom prst="line">
            <a:avLst/>
          </a:prstGeom>
          <a:noFill/>
          <a:ln w="12700">
            <a:solidFill>
              <a:schemeClr val="tx1"/>
            </a:solidFill>
            <a:round/>
            <a:headEnd/>
            <a:tailEnd/>
          </a:ln>
          <a:effectLst/>
        </p:spPr>
        <p:txBody>
          <a:bodyPr wrap="none" anchor="ctr"/>
          <a:lstStyle/>
          <a:p>
            <a:endParaRPr lang="zh-CN" altLang="en-US"/>
          </a:p>
        </p:txBody>
      </p:sp>
      <p:sp>
        <p:nvSpPr>
          <p:cNvPr id="7195" name="Rectangle 27"/>
          <p:cNvSpPr>
            <a:spLocks noChangeArrowheads="1"/>
          </p:cNvSpPr>
          <p:nvPr/>
        </p:nvSpPr>
        <p:spPr bwMode="blackWhite">
          <a:xfrm>
            <a:off x="838200" y="6096000"/>
            <a:ext cx="8001000" cy="1524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物流中心</a:t>
            </a:r>
          </a:p>
        </p:txBody>
      </p:sp>
      <p:sp>
        <p:nvSpPr>
          <p:cNvPr id="7196" name="Rectangle 28"/>
          <p:cNvSpPr>
            <a:spLocks noChangeArrowheads="1"/>
          </p:cNvSpPr>
          <p:nvPr/>
        </p:nvSpPr>
        <p:spPr bwMode="blackWhite">
          <a:xfrm>
            <a:off x="838200" y="6400800"/>
            <a:ext cx="8001000" cy="1524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区域平台：华东平台、华南平台  普通平台：武汉、西安、沈阳、成都、香港  简易平台：南京、深圳、济南  地方办事处：杭州、福建、昆明、青岛等</a:t>
            </a:r>
            <a:endParaRPr lang="zh-CN" altLang="zh-CN" sz="900" dirty="0">
              <a:latin typeface="华文楷体" pitchFamily="2" charset="-122"/>
              <a:ea typeface="华文楷体" pitchFamily="2" charset="-122"/>
            </a:endParaRPr>
          </a:p>
        </p:txBody>
      </p:sp>
      <p:sp>
        <p:nvSpPr>
          <p:cNvPr id="7197" name="Rectangle 29"/>
          <p:cNvSpPr>
            <a:spLocks noChangeArrowheads="1"/>
          </p:cNvSpPr>
          <p:nvPr/>
        </p:nvSpPr>
        <p:spPr bwMode="blackWhite">
          <a:xfrm>
            <a:off x="609600" y="2362200"/>
            <a:ext cx="900113" cy="1778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软件集成本部</a:t>
            </a:r>
            <a:endParaRPr lang="zh-CN" altLang="en-US" sz="900" dirty="0">
              <a:latin typeface="华文楷体" pitchFamily="2" charset="-122"/>
              <a:ea typeface="华文楷体" pitchFamily="2" charset="-122"/>
              <a:hlinkClick r:id="" action="ppaction://noaction"/>
            </a:endParaRPr>
          </a:p>
        </p:txBody>
      </p:sp>
      <p:sp>
        <p:nvSpPr>
          <p:cNvPr id="7202" name="Rectangle 34"/>
          <p:cNvSpPr>
            <a:spLocks noChangeArrowheads="1"/>
          </p:cNvSpPr>
          <p:nvPr/>
        </p:nvSpPr>
        <p:spPr bwMode="auto">
          <a:xfrm>
            <a:off x="142844" y="214290"/>
            <a:ext cx="7315200" cy="785794"/>
          </a:xfrm>
          <a:prstGeom prst="rect">
            <a:avLst/>
          </a:prstGeom>
          <a:noFill/>
          <a:ln w="9525">
            <a:noFill/>
            <a:miter lim="800000"/>
            <a:headEnd/>
            <a:tailEnd/>
          </a:ln>
          <a:effectLst/>
        </p:spPr>
        <p:txBody>
          <a:bodyPr anchor="ctr"/>
          <a:lstStyle/>
          <a:p>
            <a:r>
              <a:rPr lang="zh-CN" altLang="en-US" sz="4000" b="1" dirty="0">
                <a:solidFill>
                  <a:srgbClr val="333333"/>
                </a:solidFill>
                <a:effectLst>
                  <a:outerShdw blurRad="38100" dist="38100" dir="2700000" algn="tl">
                    <a:srgbClr val="C0C0C0"/>
                  </a:outerShdw>
                </a:effectLst>
                <a:latin typeface="Arial Narrow" pitchFamily="34" charset="0"/>
                <a:ea typeface="黑体" pitchFamily="2" charset="-122"/>
              </a:rPr>
              <a:t>公司组织</a:t>
            </a:r>
            <a:r>
              <a:rPr lang="zh-CN" altLang="en-US" sz="4000" b="1" dirty="0" smtClean="0">
                <a:solidFill>
                  <a:srgbClr val="333333"/>
                </a:solidFill>
                <a:effectLst>
                  <a:outerShdw blurRad="38100" dist="38100" dir="2700000" algn="tl">
                    <a:srgbClr val="C0C0C0"/>
                  </a:outerShdw>
                </a:effectLst>
                <a:latin typeface="Arial Narrow" pitchFamily="34" charset="0"/>
                <a:ea typeface="黑体" pitchFamily="2" charset="-122"/>
              </a:rPr>
              <a:t>结构示例（</a:t>
            </a:r>
            <a:r>
              <a:rPr lang="en-US" altLang="zh-CN" sz="4000" b="1" dirty="0" smtClean="0">
                <a:solidFill>
                  <a:srgbClr val="333333"/>
                </a:solidFill>
                <a:effectLst>
                  <a:outerShdw blurRad="38100" dist="38100" dir="2700000" algn="tl">
                    <a:srgbClr val="C0C0C0"/>
                  </a:outerShdw>
                </a:effectLst>
                <a:latin typeface="Arial Narrow" pitchFamily="34" charset="0"/>
                <a:ea typeface="黑体" pitchFamily="2" charset="-122"/>
              </a:rPr>
              <a:t>1</a:t>
            </a:r>
            <a:r>
              <a:rPr lang="zh-CN" altLang="en-US" sz="4000" b="1" dirty="0" smtClean="0">
                <a:solidFill>
                  <a:srgbClr val="333333"/>
                </a:solidFill>
                <a:effectLst>
                  <a:outerShdw blurRad="38100" dist="38100" dir="2700000" algn="tl">
                    <a:srgbClr val="C0C0C0"/>
                  </a:outerShdw>
                </a:effectLst>
                <a:latin typeface="Arial Narrow" pitchFamily="34" charset="0"/>
                <a:ea typeface="黑体" pitchFamily="2" charset="-122"/>
              </a:rPr>
              <a:t>）</a:t>
            </a:r>
            <a:endParaRPr lang="zh-CN" altLang="en-US" sz="4000" b="1" dirty="0">
              <a:solidFill>
                <a:srgbClr val="333333"/>
              </a:solidFill>
              <a:effectLst>
                <a:outerShdw blurRad="38100" dist="38100" dir="2700000" algn="tl">
                  <a:srgbClr val="C0C0C0"/>
                </a:outerShdw>
              </a:effectLst>
              <a:latin typeface="Arial Narrow" pitchFamily="34" charset="0"/>
              <a:ea typeface="黑体" pitchFamily="2" charset="-122"/>
            </a:endParaRPr>
          </a:p>
        </p:txBody>
      </p:sp>
      <p:sp>
        <p:nvSpPr>
          <p:cNvPr id="7203" name="Line 35"/>
          <p:cNvSpPr>
            <a:spLocks noChangeShapeType="1"/>
          </p:cNvSpPr>
          <p:nvPr/>
        </p:nvSpPr>
        <p:spPr bwMode="auto">
          <a:xfrm flipH="1">
            <a:off x="838200" y="2514600"/>
            <a:ext cx="0" cy="2362200"/>
          </a:xfrm>
          <a:prstGeom prst="line">
            <a:avLst/>
          </a:prstGeom>
          <a:noFill/>
          <a:ln w="9525">
            <a:solidFill>
              <a:schemeClr val="tx1"/>
            </a:solidFill>
            <a:round/>
            <a:headEnd/>
            <a:tailEnd/>
          </a:ln>
          <a:effectLst/>
        </p:spPr>
        <p:txBody>
          <a:bodyPr wrap="none" anchor="ctr"/>
          <a:lstStyle/>
          <a:p>
            <a:endParaRPr lang="zh-CN" altLang="en-US"/>
          </a:p>
        </p:txBody>
      </p:sp>
      <p:grpSp>
        <p:nvGrpSpPr>
          <p:cNvPr id="2" name="Group 39"/>
          <p:cNvGrpSpPr>
            <a:grpSpLocks/>
          </p:cNvGrpSpPr>
          <p:nvPr/>
        </p:nvGrpSpPr>
        <p:grpSpPr bwMode="auto">
          <a:xfrm>
            <a:off x="1905000" y="3505200"/>
            <a:ext cx="838200" cy="304800"/>
            <a:chOff x="288" y="3504"/>
            <a:chExt cx="528" cy="144"/>
          </a:xfrm>
        </p:grpSpPr>
        <p:sp>
          <p:nvSpPr>
            <p:cNvPr id="7208" name="Line 40"/>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09" name="Rectangle 41"/>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系统集成</a:t>
              </a:r>
            </a:p>
            <a:p>
              <a:pPr defTabSz="933450"/>
              <a:r>
                <a:rPr lang="zh-CN" altLang="en-US" sz="900" dirty="0">
                  <a:latin typeface="华文楷体" pitchFamily="2" charset="-122"/>
                  <a:ea typeface="华文楷体" pitchFamily="2" charset="-122"/>
                </a:rPr>
                <a:t>事业一部</a:t>
              </a:r>
            </a:p>
          </p:txBody>
        </p:sp>
      </p:grpSp>
      <p:sp>
        <p:nvSpPr>
          <p:cNvPr id="7222" name="Line 54"/>
          <p:cNvSpPr>
            <a:spLocks noChangeShapeType="1"/>
          </p:cNvSpPr>
          <p:nvPr/>
        </p:nvSpPr>
        <p:spPr bwMode="auto">
          <a:xfrm>
            <a:off x="1905000" y="2514600"/>
            <a:ext cx="0" cy="3200400"/>
          </a:xfrm>
          <a:prstGeom prst="line">
            <a:avLst/>
          </a:prstGeom>
          <a:noFill/>
          <a:ln w="9525">
            <a:solidFill>
              <a:schemeClr val="tx1"/>
            </a:solidFill>
            <a:round/>
            <a:headEnd/>
            <a:tailEnd/>
          </a:ln>
          <a:effectLst/>
        </p:spPr>
        <p:txBody>
          <a:bodyPr wrap="none" anchor="ctr"/>
          <a:lstStyle/>
          <a:p>
            <a:endParaRPr lang="zh-CN" altLang="en-US"/>
          </a:p>
        </p:txBody>
      </p:sp>
      <p:sp>
        <p:nvSpPr>
          <p:cNvPr id="7225" name="Rectangle 57"/>
          <p:cNvSpPr>
            <a:spLocks noChangeArrowheads="1"/>
          </p:cNvSpPr>
          <p:nvPr/>
        </p:nvSpPr>
        <p:spPr bwMode="auto">
          <a:xfrm>
            <a:off x="2057400" y="5562600"/>
            <a:ext cx="685800" cy="2889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技术服务</a:t>
            </a:r>
          </a:p>
          <a:p>
            <a:pPr defTabSz="933450"/>
            <a:r>
              <a:rPr lang="zh-CN" altLang="en-US" sz="900" dirty="0">
                <a:latin typeface="华文楷体" pitchFamily="2" charset="-122"/>
                <a:ea typeface="华文楷体" pitchFamily="2" charset="-122"/>
              </a:rPr>
              <a:t>中心</a:t>
            </a:r>
          </a:p>
        </p:txBody>
      </p:sp>
      <p:grpSp>
        <p:nvGrpSpPr>
          <p:cNvPr id="3" name="Group 58"/>
          <p:cNvGrpSpPr>
            <a:grpSpLocks/>
          </p:cNvGrpSpPr>
          <p:nvPr/>
        </p:nvGrpSpPr>
        <p:grpSpPr bwMode="auto">
          <a:xfrm>
            <a:off x="1905000" y="3886200"/>
            <a:ext cx="820738" cy="304800"/>
            <a:chOff x="288" y="3504"/>
            <a:chExt cx="528" cy="144"/>
          </a:xfrm>
        </p:grpSpPr>
        <p:sp>
          <p:nvSpPr>
            <p:cNvPr id="7227" name="Line 59"/>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28" name="Rectangle 60"/>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系统集成</a:t>
              </a:r>
            </a:p>
            <a:p>
              <a:pPr defTabSz="933450"/>
              <a:r>
                <a:rPr lang="zh-CN" altLang="en-US" sz="900" dirty="0">
                  <a:latin typeface="华文楷体" pitchFamily="2" charset="-122"/>
                  <a:ea typeface="华文楷体" pitchFamily="2" charset="-122"/>
                </a:rPr>
                <a:t>事业二部</a:t>
              </a:r>
            </a:p>
          </p:txBody>
        </p:sp>
      </p:grpSp>
      <p:grpSp>
        <p:nvGrpSpPr>
          <p:cNvPr id="4" name="Group 61"/>
          <p:cNvGrpSpPr>
            <a:grpSpLocks/>
          </p:cNvGrpSpPr>
          <p:nvPr/>
        </p:nvGrpSpPr>
        <p:grpSpPr bwMode="auto">
          <a:xfrm>
            <a:off x="1905000" y="4343400"/>
            <a:ext cx="820738" cy="304800"/>
            <a:chOff x="288" y="3504"/>
            <a:chExt cx="528" cy="144"/>
          </a:xfrm>
        </p:grpSpPr>
        <p:sp>
          <p:nvSpPr>
            <p:cNvPr id="7230" name="Line 62"/>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31" name="Rectangle 63"/>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网络集成</a:t>
              </a:r>
            </a:p>
            <a:p>
              <a:pPr defTabSz="933450"/>
              <a:r>
                <a:rPr lang="zh-CN" altLang="en-US" sz="900" dirty="0">
                  <a:latin typeface="华文楷体" pitchFamily="2" charset="-122"/>
                  <a:ea typeface="华文楷体" pitchFamily="2" charset="-122"/>
                </a:rPr>
                <a:t>事业部</a:t>
              </a:r>
            </a:p>
          </p:txBody>
        </p:sp>
      </p:grpSp>
      <p:grpSp>
        <p:nvGrpSpPr>
          <p:cNvPr id="5" name="Group 196"/>
          <p:cNvGrpSpPr>
            <a:grpSpLocks/>
          </p:cNvGrpSpPr>
          <p:nvPr/>
        </p:nvGrpSpPr>
        <p:grpSpPr bwMode="auto">
          <a:xfrm>
            <a:off x="1905000" y="5029200"/>
            <a:ext cx="823913" cy="381000"/>
            <a:chOff x="1728" y="3168"/>
            <a:chExt cx="519" cy="240"/>
          </a:xfrm>
        </p:grpSpPr>
        <p:sp>
          <p:nvSpPr>
            <p:cNvPr id="7173" name="Line 5"/>
            <p:cNvSpPr>
              <a:spLocks noChangeShapeType="1"/>
            </p:cNvSpPr>
            <p:nvPr/>
          </p:nvSpPr>
          <p:spPr bwMode="auto">
            <a:xfrm>
              <a:off x="1728" y="3264"/>
              <a:ext cx="93" cy="1"/>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38" name="Rectangle 70"/>
            <p:cNvSpPr>
              <a:spLocks noChangeArrowheads="1"/>
            </p:cNvSpPr>
            <p:nvPr/>
          </p:nvSpPr>
          <p:spPr bwMode="auto">
            <a:xfrm>
              <a:off x="1824" y="3168"/>
              <a:ext cx="423" cy="24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服务与培</a:t>
              </a:r>
            </a:p>
            <a:p>
              <a:pPr defTabSz="933450"/>
              <a:r>
                <a:rPr lang="zh-CN" altLang="en-US" sz="900" dirty="0">
                  <a:latin typeface="华文楷体" pitchFamily="2" charset="-122"/>
                  <a:ea typeface="华文楷体" pitchFamily="2" charset="-122"/>
                </a:rPr>
                <a:t>训事业部</a:t>
              </a:r>
            </a:p>
          </p:txBody>
        </p:sp>
      </p:grpSp>
      <p:grpSp>
        <p:nvGrpSpPr>
          <p:cNvPr id="6" name="Group 185"/>
          <p:cNvGrpSpPr>
            <a:grpSpLocks/>
          </p:cNvGrpSpPr>
          <p:nvPr/>
        </p:nvGrpSpPr>
        <p:grpSpPr bwMode="auto">
          <a:xfrm>
            <a:off x="852488" y="3749675"/>
            <a:ext cx="823912" cy="1203325"/>
            <a:chOff x="288" y="2256"/>
            <a:chExt cx="519" cy="758"/>
          </a:xfrm>
        </p:grpSpPr>
        <p:grpSp>
          <p:nvGrpSpPr>
            <p:cNvPr id="7" name="Group 36"/>
            <p:cNvGrpSpPr>
              <a:grpSpLocks/>
            </p:cNvGrpSpPr>
            <p:nvPr/>
          </p:nvGrpSpPr>
          <p:grpSpPr bwMode="auto">
            <a:xfrm>
              <a:off x="288" y="2928"/>
              <a:ext cx="517" cy="86"/>
              <a:chOff x="288" y="3504"/>
              <a:chExt cx="528" cy="144"/>
            </a:xfrm>
          </p:grpSpPr>
          <p:sp>
            <p:nvSpPr>
              <p:cNvPr id="7205" name="Line 37"/>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06" name="Rectangle 38"/>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软件产品部</a:t>
                </a:r>
              </a:p>
            </p:txBody>
          </p:sp>
        </p:grpSp>
        <p:grpSp>
          <p:nvGrpSpPr>
            <p:cNvPr id="8" name="Group 45"/>
            <p:cNvGrpSpPr>
              <a:grpSpLocks/>
            </p:cNvGrpSpPr>
            <p:nvPr/>
          </p:nvGrpSpPr>
          <p:grpSpPr bwMode="auto">
            <a:xfrm>
              <a:off x="288" y="2736"/>
              <a:ext cx="517" cy="86"/>
              <a:chOff x="288" y="3504"/>
              <a:chExt cx="528" cy="144"/>
            </a:xfrm>
          </p:grpSpPr>
          <p:sp>
            <p:nvSpPr>
              <p:cNvPr id="7214" name="Line 46"/>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15" name="Rectangle 47"/>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技术工程部</a:t>
                </a:r>
              </a:p>
            </p:txBody>
          </p:sp>
        </p:grpSp>
        <p:grpSp>
          <p:nvGrpSpPr>
            <p:cNvPr id="9" name="Group 48"/>
            <p:cNvGrpSpPr>
              <a:grpSpLocks/>
            </p:cNvGrpSpPr>
            <p:nvPr/>
          </p:nvGrpSpPr>
          <p:grpSpPr bwMode="auto">
            <a:xfrm>
              <a:off x="288" y="2592"/>
              <a:ext cx="517" cy="86"/>
              <a:chOff x="288" y="3504"/>
              <a:chExt cx="528" cy="144"/>
            </a:xfrm>
          </p:grpSpPr>
          <p:sp>
            <p:nvSpPr>
              <p:cNvPr id="7217" name="Line 49"/>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18" name="Rectangle 50"/>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电信事业部</a:t>
                </a:r>
              </a:p>
            </p:txBody>
          </p:sp>
        </p:grpSp>
        <p:grpSp>
          <p:nvGrpSpPr>
            <p:cNvPr id="10" name="Group 51"/>
            <p:cNvGrpSpPr>
              <a:grpSpLocks/>
            </p:cNvGrpSpPr>
            <p:nvPr/>
          </p:nvGrpSpPr>
          <p:grpSpPr bwMode="auto">
            <a:xfrm>
              <a:off x="288" y="2448"/>
              <a:ext cx="517" cy="86"/>
              <a:chOff x="288" y="3504"/>
              <a:chExt cx="528" cy="144"/>
            </a:xfrm>
          </p:grpSpPr>
          <p:sp>
            <p:nvSpPr>
              <p:cNvPr id="7220" name="Line 52"/>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21" name="Rectangle 53"/>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政府事业部</a:t>
                </a:r>
              </a:p>
            </p:txBody>
          </p:sp>
        </p:grpSp>
        <p:grpSp>
          <p:nvGrpSpPr>
            <p:cNvPr id="11" name="Group 184"/>
            <p:cNvGrpSpPr>
              <a:grpSpLocks/>
            </p:cNvGrpSpPr>
            <p:nvPr/>
          </p:nvGrpSpPr>
          <p:grpSpPr bwMode="auto">
            <a:xfrm>
              <a:off x="288" y="2256"/>
              <a:ext cx="519" cy="86"/>
              <a:chOff x="288" y="2256"/>
              <a:chExt cx="519" cy="86"/>
            </a:xfrm>
          </p:grpSpPr>
          <p:sp>
            <p:nvSpPr>
              <p:cNvPr id="7294" name="Line 126"/>
              <p:cNvSpPr>
                <a:spLocks noChangeShapeType="1"/>
              </p:cNvSpPr>
              <p:nvPr/>
            </p:nvSpPr>
            <p:spPr bwMode="auto">
              <a:xfrm>
                <a:off x="288" y="2304"/>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295" name="Rectangle 127"/>
              <p:cNvSpPr>
                <a:spLocks noChangeArrowheads="1"/>
              </p:cNvSpPr>
              <p:nvPr/>
            </p:nvSpPr>
            <p:spPr bwMode="auto">
              <a:xfrm>
                <a:off x="384" y="2256"/>
                <a:ext cx="423" cy="86"/>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金融事业部</a:t>
                </a:r>
              </a:p>
            </p:txBody>
          </p:sp>
        </p:grpSp>
      </p:grpSp>
      <p:sp>
        <p:nvSpPr>
          <p:cNvPr id="7325" name="Line 157"/>
          <p:cNvSpPr>
            <a:spLocks noChangeShapeType="1"/>
          </p:cNvSpPr>
          <p:nvPr/>
        </p:nvSpPr>
        <p:spPr bwMode="auto">
          <a:xfrm>
            <a:off x="2971800" y="1524000"/>
            <a:ext cx="2895600" cy="0"/>
          </a:xfrm>
          <a:prstGeom prst="line">
            <a:avLst/>
          </a:prstGeom>
          <a:noFill/>
          <a:ln w="9525">
            <a:solidFill>
              <a:schemeClr val="tx1"/>
            </a:solidFill>
            <a:round/>
            <a:headEnd/>
            <a:tailEnd/>
          </a:ln>
          <a:effectLst/>
        </p:spPr>
        <p:txBody>
          <a:bodyPr wrap="none" anchor="ctr"/>
          <a:lstStyle/>
          <a:p>
            <a:endParaRPr lang="zh-CN" altLang="en-US"/>
          </a:p>
        </p:txBody>
      </p:sp>
      <p:grpSp>
        <p:nvGrpSpPr>
          <p:cNvPr id="12" name="Group 197"/>
          <p:cNvGrpSpPr>
            <a:grpSpLocks/>
          </p:cNvGrpSpPr>
          <p:nvPr/>
        </p:nvGrpSpPr>
        <p:grpSpPr bwMode="auto">
          <a:xfrm>
            <a:off x="1905000" y="2743200"/>
            <a:ext cx="990600" cy="365125"/>
            <a:chOff x="1728" y="1680"/>
            <a:chExt cx="624" cy="230"/>
          </a:xfrm>
        </p:grpSpPr>
        <p:sp>
          <p:nvSpPr>
            <p:cNvPr id="7291" name="Rectangle 123"/>
            <p:cNvSpPr>
              <a:spLocks noChangeArrowheads="1"/>
            </p:cNvSpPr>
            <p:nvPr/>
          </p:nvSpPr>
          <p:spPr bwMode="auto">
            <a:xfrm>
              <a:off x="1929" y="1680"/>
              <a:ext cx="423" cy="86"/>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业务管理部</a:t>
              </a:r>
            </a:p>
          </p:txBody>
        </p:sp>
        <p:sp>
          <p:nvSpPr>
            <p:cNvPr id="7293" name="Line 125"/>
            <p:cNvSpPr>
              <a:spLocks noChangeShapeType="1"/>
            </p:cNvSpPr>
            <p:nvPr/>
          </p:nvSpPr>
          <p:spPr bwMode="auto">
            <a:xfrm>
              <a:off x="1833" y="1728"/>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44" name="Line 176"/>
            <p:cNvSpPr>
              <a:spLocks noChangeShapeType="1"/>
            </p:cNvSpPr>
            <p:nvPr/>
          </p:nvSpPr>
          <p:spPr bwMode="auto">
            <a:xfrm flipH="1">
              <a:off x="1824" y="1728"/>
              <a:ext cx="0" cy="144"/>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48" name="Line 180"/>
            <p:cNvSpPr>
              <a:spLocks noChangeShapeType="1"/>
            </p:cNvSpPr>
            <p:nvPr/>
          </p:nvSpPr>
          <p:spPr bwMode="auto">
            <a:xfrm>
              <a:off x="1833" y="1872"/>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50" name="Rectangle 182"/>
            <p:cNvSpPr>
              <a:spLocks noChangeArrowheads="1"/>
            </p:cNvSpPr>
            <p:nvPr/>
          </p:nvSpPr>
          <p:spPr bwMode="auto">
            <a:xfrm>
              <a:off x="1920" y="1824"/>
              <a:ext cx="423" cy="86"/>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业务发展部</a:t>
              </a:r>
            </a:p>
          </p:txBody>
        </p:sp>
        <p:sp>
          <p:nvSpPr>
            <p:cNvPr id="7354" name="Line 186"/>
            <p:cNvSpPr>
              <a:spLocks noChangeShapeType="1"/>
            </p:cNvSpPr>
            <p:nvPr/>
          </p:nvSpPr>
          <p:spPr bwMode="auto">
            <a:xfrm>
              <a:off x="1728" y="1776"/>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grpSp>
      <p:sp>
        <p:nvSpPr>
          <p:cNvPr id="7355" name="Rectangle 187"/>
          <p:cNvSpPr>
            <a:spLocks noChangeArrowheads="1"/>
          </p:cNvSpPr>
          <p:nvPr/>
        </p:nvSpPr>
        <p:spPr bwMode="blackWhite">
          <a:xfrm>
            <a:off x="1690688" y="2362200"/>
            <a:ext cx="900112" cy="1778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系统集成本部</a:t>
            </a:r>
            <a:endParaRPr lang="zh-CN" altLang="en-US" sz="900" dirty="0">
              <a:latin typeface="华文楷体" pitchFamily="2" charset="-122"/>
              <a:ea typeface="华文楷体" pitchFamily="2" charset="-122"/>
              <a:hlinkClick r:id="" action="ppaction://noaction"/>
            </a:endParaRPr>
          </a:p>
        </p:txBody>
      </p:sp>
      <p:sp>
        <p:nvSpPr>
          <p:cNvPr id="7356" name="Rectangle 188"/>
          <p:cNvSpPr>
            <a:spLocks noChangeArrowheads="1"/>
          </p:cNvSpPr>
          <p:nvPr/>
        </p:nvSpPr>
        <p:spPr bwMode="auto">
          <a:xfrm>
            <a:off x="1143000" y="2743200"/>
            <a:ext cx="671513"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业务管理部</a:t>
            </a:r>
          </a:p>
        </p:txBody>
      </p:sp>
      <p:sp>
        <p:nvSpPr>
          <p:cNvPr id="7357" name="Line 189"/>
          <p:cNvSpPr>
            <a:spLocks noChangeShapeType="1"/>
          </p:cNvSpPr>
          <p:nvPr/>
        </p:nvSpPr>
        <p:spPr bwMode="auto">
          <a:xfrm>
            <a:off x="990600" y="28194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58" name="Line 190"/>
          <p:cNvSpPr>
            <a:spLocks noChangeShapeType="1"/>
          </p:cNvSpPr>
          <p:nvPr/>
        </p:nvSpPr>
        <p:spPr bwMode="auto">
          <a:xfrm>
            <a:off x="990600" y="28194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7359" name="Line 191"/>
          <p:cNvSpPr>
            <a:spLocks noChangeShapeType="1"/>
          </p:cNvSpPr>
          <p:nvPr/>
        </p:nvSpPr>
        <p:spPr bwMode="auto">
          <a:xfrm>
            <a:off x="990600" y="3048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60" name="Line 192"/>
          <p:cNvSpPr>
            <a:spLocks noChangeShapeType="1"/>
          </p:cNvSpPr>
          <p:nvPr/>
        </p:nvSpPr>
        <p:spPr bwMode="auto">
          <a:xfrm flipV="1">
            <a:off x="990600" y="32766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61" name="Rectangle 193"/>
          <p:cNvSpPr>
            <a:spLocks noChangeArrowheads="1"/>
          </p:cNvSpPr>
          <p:nvPr/>
        </p:nvSpPr>
        <p:spPr bwMode="auto">
          <a:xfrm>
            <a:off x="1143000" y="2971800"/>
            <a:ext cx="671513"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业务发展部</a:t>
            </a:r>
          </a:p>
        </p:txBody>
      </p:sp>
      <p:sp>
        <p:nvSpPr>
          <p:cNvPr id="7362" name="Rectangle 194"/>
          <p:cNvSpPr>
            <a:spLocks noChangeArrowheads="1"/>
          </p:cNvSpPr>
          <p:nvPr/>
        </p:nvSpPr>
        <p:spPr bwMode="auto">
          <a:xfrm>
            <a:off x="1157288" y="3200400"/>
            <a:ext cx="671512"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项目管理部</a:t>
            </a:r>
          </a:p>
        </p:txBody>
      </p:sp>
      <p:sp>
        <p:nvSpPr>
          <p:cNvPr id="7363" name="Line 195"/>
          <p:cNvSpPr>
            <a:spLocks noChangeShapeType="1"/>
          </p:cNvSpPr>
          <p:nvPr/>
        </p:nvSpPr>
        <p:spPr bwMode="auto">
          <a:xfrm>
            <a:off x="852488" y="3048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66" name="Rectangle 198"/>
          <p:cNvSpPr>
            <a:spLocks noChangeArrowheads="1"/>
          </p:cNvSpPr>
          <p:nvPr/>
        </p:nvSpPr>
        <p:spPr bwMode="auto">
          <a:xfrm>
            <a:off x="5395913" y="2667000"/>
            <a:ext cx="671512"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业务管理部</a:t>
            </a:r>
          </a:p>
        </p:txBody>
      </p:sp>
      <p:sp>
        <p:nvSpPr>
          <p:cNvPr id="7367" name="Line 199"/>
          <p:cNvSpPr>
            <a:spLocks noChangeShapeType="1"/>
          </p:cNvSpPr>
          <p:nvPr/>
        </p:nvSpPr>
        <p:spPr bwMode="auto">
          <a:xfrm>
            <a:off x="5243513" y="27432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69" name="Line 201"/>
          <p:cNvSpPr>
            <a:spLocks noChangeShapeType="1"/>
          </p:cNvSpPr>
          <p:nvPr/>
        </p:nvSpPr>
        <p:spPr bwMode="auto">
          <a:xfrm>
            <a:off x="5243513" y="29718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70" name="Line 202"/>
          <p:cNvSpPr>
            <a:spLocks noChangeShapeType="1"/>
          </p:cNvSpPr>
          <p:nvPr/>
        </p:nvSpPr>
        <p:spPr bwMode="auto">
          <a:xfrm flipV="1">
            <a:off x="5243513" y="32004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71" name="Rectangle 203"/>
          <p:cNvSpPr>
            <a:spLocks noChangeArrowheads="1"/>
          </p:cNvSpPr>
          <p:nvPr/>
        </p:nvSpPr>
        <p:spPr bwMode="auto">
          <a:xfrm>
            <a:off x="5395913" y="2895600"/>
            <a:ext cx="671512"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业务发展部</a:t>
            </a:r>
          </a:p>
        </p:txBody>
      </p:sp>
      <p:sp>
        <p:nvSpPr>
          <p:cNvPr id="7372" name="Rectangle 204"/>
          <p:cNvSpPr>
            <a:spLocks noChangeArrowheads="1"/>
          </p:cNvSpPr>
          <p:nvPr/>
        </p:nvSpPr>
        <p:spPr bwMode="auto">
          <a:xfrm>
            <a:off x="5410200" y="3124200"/>
            <a:ext cx="671513"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电子商务部</a:t>
            </a:r>
          </a:p>
        </p:txBody>
      </p:sp>
      <p:sp>
        <p:nvSpPr>
          <p:cNvPr id="7373" name="Line 205"/>
          <p:cNvSpPr>
            <a:spLocks noChangeShapeType="1"/>
          </p:cNvSpPr>
          <p:nvPr/>
        </p:nvSpPr>
        <p:spPr bwMode="auto">
          <a:xfrm>
            <a:off x="5091113" y="3048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74" name="Line 206"/>
          <p:cNvSpPr>
            <a:spLocks noChangeShapeType="1"/>
          </p:cNvSpPr>
          <p:nvPr/>
        </p:nvSpPr>
        <p:spPr bwMode="auto">
          <a:xfrm>
            <a:off x="5091113" y="2514600"/>
            <a:ext cx="0" cy="1905000"/>
          </a:xfrm>
          <a:prstGeom prst="line">
            <a:avLst/>
          </a:prstGeom>
          <a:noFill/>
          <a:ln w="9525">
            <a:solidFill>
              <a:schemeClr val="tx1"/>
            </a:solidFill>
            <a:round/>
            <a:headEnd/>
            <a:tailEnd/>
          </a:ln>
          <a:effectLst/>
        </p:spPr>
        <p:txBody>
          <a:bodyPr wrap="none" anchor="ctr"/>
          <a:lstStyle/>
          <a:p>
            <a:endParaRPr lang="zh-CN" altLang="en-US"/>
          </a:p>
        </p:txBody>
      </p:sp>
      <p:sp>
        <p:nvSpPr>
          <p:cNvPr id="7375" name="Line 207"/>
          <p:cNvSpPr>
            <a:spLocks noChangeShapeType="1"/>
          </p:cNvSpPr>
          <p:nvPr/>
        </p:nvSpPr>
        <p:spPr bwMode="auto">
          <a:xfrm flipV="1">
            <a:off x="5257800" y="3429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376" name="Rectangle 208"/>
          <p:cNvSpPr>
            <a:spLocks noChangeArrowheads="1"/>
          </p:cNvSpPr>
          <p:nvPr/>
        </p:nvSpPr>
        <p:spPr bwMode="auto">
          <a:xfrm>
            <a:off x="5424488" y="3352800"/>
            <a:ext cx="671512"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客户服务部</a:t>
            </a:r>
          </a:p>
        </p:txBody>
      </p:sp>
      <p:sp>
        <p:nvSpPr>
          <p:cNvPr id="7379" name="Line 211"/>
          <p:cNvSpPr>
            <a:spLocks noChangeShapeType="1"/>
          </p:cNvSpPr>
          <p:nvPr/>
        </p:nvSpPr>
        <p:spPr bwMode="auto">
          <a:xfrm>
            <a:off x="5257800" y="2727325"/>
            <a:ext cx="0" cy="685800"/>
          </a:xfrm>
          <a:prstGeom prst="line">
            <a:avLst/>
          </a:prstGeom>
          <a:noFill/>
          <a:ln w="9525">
            <a:solidFill>
              <a:schemeClr val="tx1"/>
            </a:solidFill>
            <a:round/>
            <a:headEnd/>
            <a:tailEnd/>
          </a:ln>
          <a:effectLst/>
        </p:spPr>
        <p:txBody>
          <a:bodyPr wrap="none" anchor="ctr"/>
          <a:lstStyle/>
          <a:p>
            <a:endParaRPr lang="zh-CN" altLang="en-US"/>
          </a:p>
        </p:txBody>
      </p:sp>
      <p:grpSp>
        <p:nvGrpSpPr>
          <p:cNvPr id="13" name="Group 212"/>
          <p:cNvGrpSpPr>
            <a:grpSpLocks/>
          </p:cNvGrpSpPr>
          <p:nvPr/>
        </p:nvGrpSpPr>
        <p:grpSpPr bwMode="auto">
          <a:xfrm>
            <a:off x="5108575" y="3886200"/>
            <a:ext cx="820738" cy="152400"/>
            <a:chOff x="288" y="3504"/>
            <a:chExt cx="528" cy="144"/>
          </a:xfrm>
        </p:grpSpPr>
        <p:sp>
          <p:nvSpPr>
            <p:cNvPr id="7381" name="Line 213"/>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82" name="Rectangle 214"/>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产品部</a:t>
              </a:r>
            </a:p>
          </p:txBody>
        </p:sp>
      </p:grpSp>
      <p:grpSp>
        <p:nvGrpSpPr>
          <p:cNvPr id="14" name="Group 215"/>
          <p:cNvGrpSpPr>
            <a:grpSpLocks/>
          </p:cNvGrpSpPr>
          <p:nvPr/>
        </p:nvGrpSpPr>
        <p:grpSpPr bwMode="auto">
          <a:xfrm>
            <a:off x="5091113" y="4343400"/>
            <a:ext cx="820737" cy="152400"/>
            <a:chOff x="288" y="3504"/>
            <a:chExt cx="528" cy="144"/>
          </a:xfrm>
        </p:grpSpPr>
        <p:sp>
          <p:nvSpPr>
            <p:cNvPr id="7384" name="Line 216"/>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85" name="Rectangle 217"/>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销售部</a:t>
              </a:r>
            </a:p>
          </p:txBody>
        </p:sp>
      </p:grpSp>
      <p:grpSp>
        <p:nvGrpSpPr>
          <p:cNvPr id="15" name="Group 218"/>
          <p:cNvGrpSpPr>
            <a:grpSpLocks/>
          </p:cNvGrpSpPr>
          <p:nvPr/>
        </p:nvGrpSpPr>
        <p:grpSpPr bwMode="auto">
          <a:xfrm>
            <a:off x="2971800" y="2743200"/>
            <a:ext cx="990600" cy="365125"/>
            <a:chOff x="1728" y="1680"/>
            <a:chExt cx="624" cy="230"/>
          </a:xfrm>
        </p:grpSpPr>
        <p:sp>
          <p:nvSpPr>
            <p:cNvPr id="7387" name="Rectangle 219"/>
            <p:cNvSpPr>
              <a:spLocks noChangeArrowheads="1"/>
            </p:cNvSpPr>
            <p:nvPr/>
          </p:nvSpPr>
          <p:spPr bwMode="auto">
            <a:xfrm>
              <a:off x="1929" y="1680"/>
              <a:ext cx="423" cy="86"/>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业务管理部</a:t>
              </a:r>
            </a:p>
          </p:txBody>
        </p:sp>
        <p:sp>
          <p:nvSpPr>
            <p:cNvPr id="7388" name="Line 220"/>
            <p:cNvSpPr>
              <a:spLocks noChangeShapeType="1"/>
            </p:cNvSpPr>
            <p:nvPr/>
          </p:nvSpPr>
          <p:spPr bwMode="auto">
            <a:xfrm>
              <a:off x="1833" y="1728"/>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89" name="Line 221"/>
            <p:cNvSpPr>
              <a:spLocks noChangeShapeType="1"/>
            </p:cNvSpPr>
            <p:nvPr/>
          </p:nvSpPr>
          <p:spPr bwMode="auto">
            <a:xfrm flipH="1">
              <a:off x="1824" y="1728"/>
              <a:ext cx="0" cy="144"/>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90" name="Line 222"/>
            <p:cNvSpPr>
              <a:spLocks noChangeShapeType="1"/>
            </p:cNvSpPr>
            <p:nvPr/>
          </p:nvSpPr>
          <p:spPr bwMode="auto">
            <a:xfrm>
              <a:off x="1833" y="1872"/>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391" name="Rectangle 223"/>
            <p:cNvSpPr>
              <a:spLocks noChangeArrowheads="1"/>
            </p:cNvSpPr>
            <p:nvPr/>
          </p:nvSpPr>
          <p:spPr bwMode="auto">
            <a:xfrm>
              <a:off x="1920" y="1824"/>
              <a:ext cx="423" cy="86"/>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业务发展部</a:t>
              </a:r>
            </a:p>
          </p:txBody>
        </p:sp>
        <p:sp>
          <p:nvSpPr>
            <p:cNvPr id="7392" name="Line 224"/>
            <p:cNvSpPr>
              <a:spLocks noChangeShapeType="1"/>
            </p:cNvSpPr>
            <p:nvPr/>
          </p:nvSpPr>
          <p:spPr bwMode="auto">
            <a:xfrm>
              <a:off x="1728" y="1776"/>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grpSp>
      <p:sp>
        <p:nvSpPr>
          <p:cNvPr id="7393" name="Rectangle 225"/>
          <p:cNvSpPr>
            <a:spLocks noChangeArrowheads="1"/>
          </p:cNvSpPr>
          <p:nvPr/>
        </p:nvSpPr>
        <p:spPr bwMode="blackWhite">
          <a:xfrm>
            <a:off x="2819400" y="2362200"/>
            <a:ext cx="990600" cy="163513"/>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企业解决方案本部</a:t>
            </a:r>
            <a:endParaRPr lang="zh-CN" altLang="en-US" sz="900" dirty="0">
              <a:latin typeface="华文楷体" pitchFamily="2" charset="-122"/>
              <a:ea typeface="华文楷体" pitchFamily="2" charset="-122"/>
              <a:hlinkClick r:id="rId4" action="ppaction://hlinksldjump"/>
            </a:endParaRPr>
          </a:p>
        </p:txBody>
      </p:sp>
      <p:sp>
        <p:nvSpPr>
          <p:cNvPr id="7394" name="Line 226"/>
          <p:cNvSpPr>
            <a:spLocks noChangeShapeType="1"/>
          </p:cNvSpPr>
          <p:nvPr/>
        </p:nvSpPr>
        <p:spPr bwMode="auto">
          <a:xfrm>
            <a:off x="2971800" y="2514600"/>
            <a:ext cx="0" cy="2743200"/>
          </a:xfrm>
          <a:prstGeom prst="line">
            <a:avLst/>
          </a:prstGeom>
          <a:noFill/>
          <a:ln w="9525">
            <a:solidFill>
              <a:schemeClr val="tx1"/>
            </a:solidFill>
            <a:round/>
            <a:headEnd/>
            <a:tailEnd/>
          </a:ln>
          <a:effectLst/>
        </p:spPr>
        <p:txBody>
          <a:bodyPr wrap="none" anchor="ctr"/>
          <a:lstStyle/>
          <a:p>
            <a:endParaRPr lang="zh-CN" altLang="en-US"/>
          </a:p>
        </p:txBody>
      </p:sp>
      <p:grpSp>
        <p:nvGrpSpPr>
          <p:cNvPr id="16" name="Group 230"/>
          <p:cNvGrpSpPr>
            <a:grpSpLocks/>
          </p:cNvGrpSpPr>
          <p:nvPr/>
        </p:nvGrpSpPr>
        <p:grpSpPr bwMode="auto">
          <a:xfrm>
            <a:off x="2989263" y="3276600"/>
            <a:ext cx="820737" cy="136525"/>
            <a:chOff x="288" y="3504"/>
            <a:chExt cx="528" cy="144"/>
          </a:xfrm>
        </p:grpSpPr>
        <p:sp>
          <p:nvSpPr>
            <p:cNvPr id="7399" name="Line 231"/>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00" name="Rectangle 232"/>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en-US" altLang="zh-CN" sz="900" dirty="0">
                  <a:latin typeface="华文楷体" pitchFamily="2" charset="-122"/>
                  <a:ea typeface="华文楷体" pitchFamily="2" charset="-122"/>
                </a:rPr>
                <a:t>SUN</a:t>
              </a:r>
              <a:r>
                <a:rPr lang="zh-CN" altLang="en-US" sz="900" dirty="0">
                  <a:latin typeface="华文楷体" pitchFamily="2" charset="-122"/>
                  <a:ea typeface="华文楷体" pitchFamily="2" charset="-122"/>
                </a:rPr>
                <a:t>事业部</a:t>
              </a:r>
            </a:p>
          </p:txBody>
        </p:sp>
      </p:grpSp>
      <p:grpSp>
        <p:nvGrpSpPr>
          <p:cNvPr id="17" name="Group 233"/>
          <p:cNvGrpSpPr>
            <a:grpSpLocks/>
          </p:cNvGrpSpPr>
          <p:nvPr/>
        </p:nvGrpSpPr>
        <p:grpSpPr bwMode="auto">
          <a:xfrm>
            <a:off x="2989263" y="3565525"/>
            <a:ext cx="820737" cy="136525"/>
            <a:chOff x="288" y="3504"/>
            <a:chExt cx="528" cy="144"/>
          </a:xfrm>
        </p:grpSpPr>
        <p:sp>
          <p:nvSpPr>
            <p:cNvPr id="7402" name="Line 234"/>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03" name="Rectangle 235"/>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en-US" altLang="zh-CN" sz="900" dirty="0">
                  <a:latin typeface="华文楷体" pitchFamily="2" charset="-122"/>
                  <a:ea typeface="华文楷体" pitchFamily="2" charset="-122"/>
                </a:rPr>
                <a:t>IBM</a:t>
              </a:r>
              <a:r>
                <a:rPr lang="zh-CN" altLang="en-US" sz="900" dirty="0">
                  <a:latin typeface="华文楷体" pitchFamily="2" charset="-122"/>
                  <a:ea typeface="华文楷体" pitchFamily="2" charset="-122"/>
                </a:rPr>
                <a:t>事业部</a:t>
              </a:r>
            </a:p>
          </p:txBody>
        </p:sp>
      </p:grpSp>
      <p:grpSp>
        <p:nvGrpSpPr>
          <p:cNvPr id="18" name="Group 236"/>
          <p:cNvGrpSpPr>
            <a:grpSpLocks/>
          </p:cNvGrpSpPr>
          <p:nvPr/>
        </p:nvGrpSpPr>
        <p:grpSpPr bwMode="auto">
          <a:xfrm>
            <a:off x="2990850" y="3794125"/>
            <a:ext cx="819150" cy="304800"/>
            <a:chOff x="288" y="3504"/>
            <a:chExt cx="528" cy="144"/>
          </a:xfrm>
        </p:grpSpPr>
        <p:sp>
          <p:nvSpPr>
            <p:cNvPr id="7405" name="Line 237"/>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06" name="Rectangle 238"/>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增值软件</a:t>
              </a:r>
            </a:p>
            <a:p>
              <a:pPr defTabSz="933450"/>
              <a:r>
                <a:rPr lang="zh-CN" altLang="en-US" sz="900" dirty="0">
                  <a:latin typeface="华文楷体" pitchFamily="2" charset="-122"/>
                  <a:ea typeface="华文楷体" pitchFamily="2" charset="-122"/>
                </a:rPr>
                <a:t>事业部</a:t>
              </a:r>
            </a:p>
          </p:txBody>
        </p:sp>
      </p:grpSp>
      <p:grpSp>
        <p:nvGrpSpPr>
          <p:cNvPr id="19" name="Group 239"/>
          <p:cNvGrpSpPr>
            <a:grpSpLocks/>
          </p:cNvGrpSpPr>
          <p:nvPr/>
        </p:nvGrpSpPr>
        <p:grpSpPr bwMode="auto">
          <a:xfrm>
            <a:off x="2989263" y="4251325"/>
            <a:ext cx="820737" cy="304800"/>
            <a:chOff x="288" y="3504"/>
            <a:chExt cx="528" cy="144"/>
          </a:xfrm>
        </p:grpSpPr>
        <p:sp>
          <p:nvSpPr>
            <p:cNvPr id="7408" name="Line 240"/>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09" name="Rectangle 241"/>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通用软件</a:t>
              </a:r>
            </a:p>
            <a:p>
              <a:pPr defTabSz="933450"/>
              <a:r>
                <a:rPr lang="zh-CN" altLang="en-US" sz="900" dirty="0">
                  <a:latin typeface="华文楷体" pitchFamily="2" charset="-122"/>
                  <a:ea typeface="华文楷体" pitchFamily="2" charset="-122"/>
                </a:rPr>
                <a:t>事业部</a:t>
              </a:r>
            </a:p>
          </p:txBody>
        </p:sp>
      </p:grpSp>
      <p:grpSp>
        <p:nvGrpSpPr>
          <p:cNvPr id="20" name="Group 242"/>
          <p:cNvGrpSpPr>
            <a:grpSpLocks/>
          </p:cNvGrpSpPr>
          <p:nvPr/>
        </p:nvGrpSpPr>
        <p:grpSpPr bwMode="auto">
          <a:xfrm>
            <a:off x="2971800" y="4708525"/>
            <a:ext cx="838200" cy="152400"/>
            <a:chOff x="288" y="3504"/>
            <a:chExt cx="528" cy="144"/>
          </a:xfrm>
        </p:grpSpPr>
        <p:sp>
          <p:nvSpPr>
            <p:cNvPr id="7411" name="Line 243"/>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12" name="Rectangle 244"/>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存储事业部</a:t>
              </a:r>
            </a:p>
          </p:txBody>
        </p:sp>
      </p:grpSp>
      <p:grpSp>
        <p:nvGrpSpPr>
          <p:cNvPr id="21" name="Group 245"/>
          <p:cNvGrpSpPr>
            <a:grpSpLocks/>
          </p:cNvGrpSpPr>
          <p:nvPr/>
        </p:nvGrpSpPr>
        <p:grpSpPr bwMode="auto">
          <a:xfrm>
            <a:off x="2971800" y="4937125"/>
            <a:ext cx="838200" cy="152400"/>
            <a:chOff x="288" y="3504"/>
            <a:chExt cx="528" cy="144"/>
          </a:xfrm>
        </p:grpSpPr>
        <p:sp>
          <p:nvSpPr>
            <p:cNvPr id="7414" name="Line 246"/>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15" name="Rectangle 247"/>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en-US" altLang="zh-CN" sz="900" dirty="0">
                  <a:latin typeface="华文楷体" pitchFamily="2" charset="-122"/>
                  <a:ea typeface="华文楷体" pitchFamily="2" charset="-122"/>
                </a:rPr>
                <a:t>HP</a:t>
              </a:r>
              <a:r>
                <a:rPr lang="zh-CN" altLang="en-US" sz="900" dirty="0">
                  <a:latin typeface="华文楷体" pitchFamily="2" charset="-122"/>
                  <a:ea typeface="华文楷体" pitchFamily="2" charset="-122"/>
                </a:rPr>
                <a:t>事业部</a:t>
              </a:r>
            </a:p>
          </p:txBody>
        </p:sp>
      </p:grpSp>
      <p:grpSp>
        <p:nvGrpSpPr>
          <p:cNvPr id="22" name="Group 248"/>
          <p:cNvGrpSpPr>
            <a:grpSpLocks/>
          </p:cNvGrpSpPr>
          <p:nvPr/>
        </p:nvGrpSpPr>
        <p:grpSpPr bwMode="auto">
          <a:xfrm>
            <a:off x="2971800" y="5165725"/>
            <a:ext cx="838200" cy="304800"/>
            <a:chOff x="288" y="3504"/>
            <a:chExt cx="528" cy="144"/>
          </a:xfrm>
        </p:grpSpPr>
        <p:sp>
          <p:nvSpPr>
            <p:cNvPr id="7417" name="Line 249"/>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18" name="Rectangle 250"/>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新产品</a:t>
              </a:r>
            </a:p>
            <a:p>
              <a:pPr defTabSz="933450"/>
              <a:r>
                <a:rPr lang="zh-CN" altLang="en-US" sz="900" dirty="0">
                  <a:latin typeface="华文楷体" pitchFamily="2" charset="-122"/>
                  <a:ea typeface="华文楷体" pitchFamily="2" charset="-122"/>
                </a:rPr>
                <a:t>事业部</a:t>
              </a:r>
            </a:p>
          </p:txBody>
        </p:sp>
      </p:grpSp>
      <p:sp>
        <p:nvSpPr>
          <p:cNvPr id="7419" name="Rectangle 251"/>
          <p:cNvSpPr>
            <a:spLocks noChangeArrowheads="1"/>
          </p:cNvSpPr>
          <p:nvPr/>
        </p:nvSpPr>
        <p:spPr bwMode="blackWhite">
          <a:xfrm>
            <a:off x="3962400" y="2362200"/>
            <a:ext cx="898525" cy="163513"/>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网络业务本部</a:t>
            </a:r>
            <a:endParaRPr lang="zh-CN" altLang="en-US" sz="900" dirty="0">
              <a:latin typeface="华文楷体" pitchFamily="2" charset="-122"/>
              <a:ea typeface="华文楷体" pitchFamily="2" charset="-122"/>
              <a:hlinkClick r:id="" action="ppaction://noaction"/>
            </a:endParaRPr>
          </a:p>
        </p:txBody>
      </p:sp>
      <p:sp>
        <p:nvSpPr>
          <p:cNvPr id="7420" name="Rectangle 252"/>
          <p:cNvSpPr>
            <a:spLocks noChangeArrowheads="1"/>
          </p:cNvSpPr>
          <p:nvPr/>
        </p:nvSpPr>
        <p:spPr bwMode="auto">
          <a:xfrm>
            <a:off x="4343400" y="2743200"/>
            <a:ext cx="671513"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业务管理部</a:t>
            </a:r>
          </a:p>
        </p:txBody>
      </p:sp>
      <p:sp>
        <p:nvSpPr>
          <p:cNvPr id="7421" name="Line 253"/>
          <p:cNvSpPr>
            <a:spLocks noChangeShapeType="1"/>
          </p:cNvSpPr>
          <p:nvPr/>
        </p:nvSpPr>
        <p:spPr bwMode="auto">
          <a:xfrm>
            <a:off x="4191000" y="28194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422" name="Line 254"/>
          <p:cNvSpPr>
            <a:spLocks noChangeShapeType="1"/>
          </p:cNvSpPr>
          <p:nvPr/>
        </p:nvSpPr>
        <p:spPr bwMode="auto">
          <a:xfrm>
            <a:off x="4191000" y="28194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7423" name="Line 255"/>
          <p:cNvSpPr>
            <a:spLocks noChangeShapeType="1"/>
          </p:cNvSpPr>
          <p:nvPr/>
        </p:nvSpPr>
        <p:spPr bwMode="auto">
          <a:xfrm>
            <a:off x="4191000" y="3048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424" name="Line 256"/>
          <p:cNvSpPr>
            <a:spLocks noChangeShapeType="1"/>
          </p:cNvSpPr>
          <p:nvPr/>
        </p:nvSpPr>
        <p:spPr bwMode="auto">
          <a:xfrm flipV="1">
            <a:off x="4191000" y="32766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425" name="Rectangle 257"/>
          <p:cNvSpPr>
            <a:spLocks noChangeArrowheads="1"/>
          </p:cNvSpPr>
          <p:nvPr/>
        </p:nvSpPr>
        <p:spPr bwMode="auto">
          <a:xfrm>
            <a:off x="4343400" y="2971800"/>
            <a:ext cx="671513"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产品部</a:t>
            </a:r>
          </a:p>
        </p:txBody>
      </p:sp>
      <p:sp>
        <p:nvSpPr>
          <p:cNvPr id="7426" name="Rectangle 258"/>
          <p:cNvSpPr>
            <a:spLocks noChangeArrowheads="1"/>
          </p:cNvSpPr>
          <p:nvPr/>
        </p:nvSpPr>
        <p:spPr bwMode="auto">
          <a:xfrm>
            <a:off x="4357688" y="3200400"/>
            <a:ext cx="671512" cy="136525"/>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市场部</a:t>
            </a:r>
          </a:p>
        </p:txBody>
      </p:sp>
      <p:sp>
        <p:nvSpPr>
          <p:cNvPr id="7427" name="Line 259"/>
          <p:cNvSpPr>
            <a:spLocks noChangeShapeType="1"/>
          </p:cNvSpPr>
          <p:nvPr/>
        </p:nvSpPr>
        <p:spPr bwMode="auto">
          <a:xfrm>
            <a:off x="4052888" y="3048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428" name="Line 260"/>
          <p:cNvSpPr>
            <a:spLocks noChangeShapeType="1"/>
          </p:cNvSpPr>
          <p:nvPr/>
        </p:nvSpPr>
        <p:spPr bwMode="auto">
          <a:xfrm>
            <a:off x="4038600" y="2514600"/>
            <a:ext cx="0" cy="1981200"/>
          </a:xfrm>
          <a:prstGeom prst="line">
            <a:avLst/>
          </a:prstGeom>
          <a:noFill/>
          <a:ln w="9525">
            <a:solidFill>
              <a:schemeClr val="tx1"/>
            </a:solidFill>
            <a:round/>
            <a:headEnd/>
            <a:tailEnd/>
          </a:ln>
          <a:effectLst/>
        </p:spPr>
        <p:txBody>
          <a:bodyPr wrap="none" anchor="ctr"/>
          <a:lstStyle/>
          <a:p>
            <a:endParaRPr lang="zh-CN" altLang="en-US"/>
          </a:p>
        </p:txBody>
      </p:sp>
      <p:grpSp>
        <p:nvGrpSpPr>
          <p:cNvPr id="23" name="Group 261"/>
          <p:cNvGrpSpPr>
            <a:grpSpLocks/>
          </p:cNvGrpSpPr>
          <p:nvPr/>
        </p:nvGrpSpPr>
        <p:grpSpPr bwMode="auto">
          <a:xfrm>
            <a:off x="4056063" y="3657600"/>
            <a:ext cx="820737" cy="136525"/>
            <a:chOff x="288" y="3504"/>
            <a:chExt cx="528" cy="144"/>
          </a:xfrm>
        </p:grpSpPr>
        <p:sp>
          <p:nvSpPr>
            <p:cNvPr id="7430" name="Line 262"/>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31" name="Rectangle 263"/>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华东大区</a:t>
              </a:r>
            </a:p>
          </p:txBody>
        </p:sp>
      </p:grpSp>
      <p:grpSp>
        <p:nvGrpSpPr>
          <p:cNvPr id="24" name="Group 264"/>
          <p:cNvGrpSpPr>
            <a:grpSpLocks/>
          </p:cNvGrpSpPr>
          <p:nvPr/>
        </p:nvGrpSpPr>
        <p:grpSpPr bwMode="auto">
          <a:xfrm>
            <a:off x="4056063" y="3946525"/>
            <a:ext cx="820737" cy="136525"/>
            <a:chOff x="288" y="3504"/>
            <a:chExt cx="528" cy="144"/>
          </a:xfrm>
        </p:grpSpPr>
        <p:sp>
          <p:nvSpPr>
            <p:cNvPr id="7433" name="Line 265"/>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34" name="Rectangle 266"/>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华南大区</a:t>
              </a:r>
            </a:p>
          </p:txBody>
        </p:sp>
      </p:grpSp>
      <p:grpSp>
        <p:nvGrpSpPr>
          <p:cNvPr id="25" name="Group 273"/>
          <p:cNvGrpSpPr>
            <a:grpSpLocks/>
          </p:cNvGrpSpPr>
          <p:nvPr/>
        </p:nvGrpSpPr>
        <p:grpSpPr bwMode="auto">
          <a:xfrm>
            <a:off x="4038600" y="4191000"/>
            <a:ext cx="838200" cy="152400"/>
            <a:chOff x="288" y="3504"/>
            <a:chExt cx="528" cy="144"/>
          </a:xfrm>
        </p:grpSpPr>
        <p:sp>
          <p:nvSpPr>
            <p:cNvPr id="7442" name="Line 274"/>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43" name="Rectangle 275"/>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北区</a:t>
              </a:r>
            </a:p>
          </p:txBody>
        </p:sp>
      </p:grpSp>
      <p:grpSp>
        <p:nvGrpSpPr>
          <p:cNvPr id="26" name="Group 276"/>
          <p:cNvGrpSpPr>
            <a:grpSpLocks/>
          </p:cNvGrpSpPr>
          <p:nvPr/>
        </p:nvGrpSpPr>
        <p:grpSpPr bwMode="auto">
          <a:xfrm>
            <a:off x="4038600" y="4419600"/>
            <a:ext cx="838200" cy="152400"/>
            <a:chOff x="288" y="3504"/>
            <a:chExt cx="528" cy="144"/>
          </a:xfrm>
        </p:grpSpPr>
        <p:sp>
          <p:nvSpPr>
            <p:cNvPr id="7445" name="Line 277"/>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46" name="Rectangle 278"/>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西区</a:t>
              </a:r>
            </a:p>
          </p:txBody>
        </p:sp>
      </p:grpSp>
      <p:sp>
        <p:nvSpPr>
          <p:cNvPr id="7447" name="Rectangle 279"/>
          <p:cNvSpPr>
            <a:spLocks noChangeArrowheads="1"/>
          </p:cNvSpPr>
          <p:nvPr/>
        </p:nvSpPr>
        <p:spPr bwMode="blackWhite">
          <a:xfrm>
            <a:off x="5943600" y="2362200"/>
            <a:ext cx="898525" cy="163513"/>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移动通讯本部</a:t>
            </a:r>
            <a:endParaRPr lang="zh-CN" altLang="en-US" sz="900" dirty="0">
              <a:latin typeface="华文楷体" pitchFamily="2" charset="-122"/>
              <a:ea typeface="华文楷体" pitchFamily="2" charset="-122"/>
              <a:hlinkClick r:id="" action="ppaction://noaction"/>
            </a:endParaRPr>
          </a:p>
        </p:txBody>
      </p:sp>
      <p:grpSp>
        <p:nvGrpSpPr>
          <p:cNvPr id="27" name="Group 280"/>
          <p:cNvGrpSpPr>
            <a:grpSpLocks/>
          </p:cNvGrpSpPr>
          <p:nvPr/>
        </p:nvGrpSpPr>
        <p:grpSpPr bwMode="auto">
          <a:xfrm>
            <a:off x="6172200" y="2743200"/>
            <a:ext cx="990600" cy="365125"/>
            <a:chOff x="1728" y="1680"/>
            <a:chExt cx="624" cy="230"/>
          </a:xfrm>
        </p:grpSpPr>
        <p:sp>
          <p:nvSpPr>
            <p:cNvPr id="7449" name="Rectangle 281"/>
            <p:cNvSpPr>
              <a:spLocks noChangeArrowheads="1"/>
            </p:cNvSpPr>
            <p:nvPr/>
          </p:nvSpPr>
          <p:spPr bwMode="auto">
            <a:xfrm>
              <a:off x="1929" y="1680"/>
              <a:ext cx="423" cy="86"/>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业务管理部</a:t>
              </a:r>
            </a:p>
          </p:txBody>
        </p:sp>
        <p:sp>
          <p:nvSpPr>
            <p:cNvPr id="7450" name="Line 282"/>
            <p:cNvSpPr>
              <a:spLocks noChangeShapeType="1"/>
            </p:cNvSpPr>
            <p:nvPr/>
          </p:nvSpPr>
          <p:spPr bwMode="auto">
            <a:xfrm>
              <a:off x="1833" y="1728"/>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51" name="Line 283"/>
            <p:cNvSpPr>
              <a:spLocks noChangeShapeType="1"/>
            </p:cNvSpPr>
            <p:nvPr/>
          </p:nvSpPr>
          <p:spPr bwMode="auto">
            <a:xfrm flipH="1">
              <a:off x="1824" y="1728"/>
              <a:ext cx="0" cy="144"/>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52" name="Line 284"/>
            <p:cNvSpPr>
              <a:spLocks noChangeShapeType="1"/>
            </p:cNvSpPr>
            <p:nvPr/>
          </p:nvSpPr>
          <p:spPr bwMode="auto">
            <a:xfrm>
              <a:off x="1833" y="1872"/>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53" name="Rectangle 285"/>
            <p:cNvSpPr>
              <a:spLocks noChangeArrowheads="1"/>
            </p:cNvSpPr>
            <p:nvPr/>
          </p:nvSpPr>
          <p:spPr bwMode="auto">
            <a:xfrm>
              <a:off x="1920" y="1824"/>
              <a:ext cx="423" cy="86"/>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业务发展部</a:t>
              </a:r>
            </a:p>
          </p:txBody>
        </p:sp>
        <p:sp>
          <p:nvSpPr>
            <p:cNvPr id="7454" name="Line 286"/>
            <p:cNvSpPr>
              <a:spLocks noChangeShapeType="1"/>
            </p:cNvSpPr>
            <p:nvPr/>
          </p:nvSpPr>
          <p:spPr bwMode="auto">
            <a:xfrm>
              <a:off x="1728" y="1776"/>
              <a:ext cx="96"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grpSp>
      <p:sp>
        <p:nvSpPr>
          <p:cNvPr id="7455" name="Line 287"/>
          <p:cNvSpPr>
            <a:spLocks noChangeShapeType="1"/>
          </p:cNvSpPr>
          <p:nvPr/>
        </p:nvSpPr>
        <p:spPr bwMode="auto">
          <a:xfrm>
            <a:off x="6172200" y="2514600"/>
            <a:ext cx="0" cy="1828800"/>
          </a:xfrm>
          <a:prstGeom prst="line">
            <a:avLst/>
          </a:prstGeom>
          <a:noFill/>
          <a:ln w="9525">
            <a:solidFill>
              <a:schemeClr val="tx1"/>
            </a:solidFill>
            <a:round/>
            <a:headEnd/>
            <a:tailEnd/>
          </a:ln>
          <a:effectLst/>
        </p:spPr>
        <p:txBody>
          <a:bodyPr wrap="none" anchor="ctr"/>
          <a:lstStyle/>
          <a:p>
            <a:endParaRPr lang="zh-CN" altLang="en-US"/>
          </a:p>
        </p:txBody>
      </p:sp>
      <p:grpSp>
        <p:nvGrpSpPr>
          <p:cNvPr id="28" name="Group 288"/>
          <p:cNvGrpSpPr>
            <a:grpSpLocks/>
          </p:cNvGrpSpPr>
          <p:nvPr/>
        </p:nvGrpSpPr>
        <p:grpSpPr bwMode="auto">
          <a:xfrm>
            <a:off x="6189663" y="3657600"/>
            <a:ext cx="820737" cy="304800"/>
            <a:chOff x="288" y="3504"/>
            <a:chExt cx="528" cy="144"/>
          </a:xfrm>
        </p:grpSpPr>
        <p:sp>
          <p:nvSpPr>
            <p:cNvPr id="7457" name="Line 289"/>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58" name="Rectangle 290"/>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个人通讯</a:t>
              </a:r>
            </a:p>
            <a:p>
              <a:pPr defTabSz="933450"/>
              <a:r>
                <a:rPr lang="zh-CN" altLang="en-US" sz="900" dirty="0">
                  <a:latin typeface="华文楷体" pitchFamily="2" charset="-122"/>
                  <a:ea typeface="华文楷体" pitchFamily="2" charset="-122"/>
                </a:rPr>
                <a:t>事业部</a:t>
              </a:r>
            </a:p>
          </p:txBody>
        </p:sp>
      </p:grpSp>
      <p:grpSp>
        <p:nvGrpSpPr>
          <p:cNvPr id="29" name="Group 294"/>
          <p:cNvGrpSpPr>
            <a:grpSpLocks/>
          </p:cNvGrpSpPr>
          <p:nvPr/>
        </p:nvGrpSpPr>
        <p:grpSpPr bwMode="auto">
          <a:xfrm>
            <a:off x="6172200" y="4267200"/>
            <a:ext cx="820738" cy="304800"/>
            <a:chOff x="288" y="3504"/>
            <a:chExt cx="528" cy="144"/>
          </a:xfrm>
        </p:grpSpPr>
        <p:sp>
          <p:nvSpPr>
            <p:cNvPr id="7463" name="Line 295"/>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64" name="Rectangle 296"/>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新业务</a:t>
              </a:r>
            </a:p>
            <a:p>
              <a:pPr defTabSz="933450"/>
              <a:r>
                <a:rPr lang="zh-CN" altLang="en-US" sz="900" dirty="0">
                  <a:latin typeface="华文楷体" pitchFamily="2" charset="-122"/>
                  <a:ea typeface="华文楷体" pitchFamily="2" charset="-122"/>
                </a:rPr>
                <a:t>事业部</a:t>
              </a:r>
            </a:p>
          </p:txBody>
        </p:sp>
      </p:grpSp>
      <p:grpSp>
        <p:nvGrpSpPr>
          <p:cNvPr id="30" name="Group 297"/>
          <p:cNvGrpSpPr>
            <a:grpSpLocks/>
          </p:cNvGrpSpPr>
          <p:nvPr/>
        </p:nvGrpSpPr>
        <p:grpSpPr bwMode="auto">
          <a:xfrm>
            <a:off x="7180263" y="4046538"/>
            <a:ext cx="820737" cy="136525"/>
            <a:chOff x="288" y="3504"/>
            <a:chExt cx="528" cy="144"/>
          </a:xfrm>
        </p:grpSpPr>
        <p:sp>
          <p:nvSpPr>
            <p:cNvPr id="7466" name="Line 298"/>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67" name="Rectangle 299"/>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客户服务部</a:t>
              </a:r>
            </a:p>
          </p:txBody>
        </p:sp>
      </p:grpSp>
      <p:grpSp>
        <p:nvGrpSpPr>
          <p:cNvPr id="31" name="Group 300"/>
          <p:cNvGrpSpPr>
            <a:grpSpLocks/>
          </p:cNvGrpSpPr>
          <p:nvPr/>
        </p:nvGrpSpPr>
        <p:grpSpPr bwMode="auto">
          <a:xfrm>
            <a:off x="7180263" y="3806825"/>
            <a:ext cx="820737" cy="136525"/>
            <a:chOff x="288" y="3504"/>
            <a:chExt cx="528" cy="144"/>
          </a:xfrm>
        </p:grpSpPr>
        <p:sp>
          <p:nvSpPr>
            <p:cNvPr id="7469" name="Line 301"/>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70" name="Rectangle 302"/>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市场部</a:t>
              </a:r>
            </a:p>
          </p:txBody>
        </p:sp>
      </p:grpSp>
      <p:grpSp>
        <p:nvGrpSpPr>
          <p:cNvPr id="7364" name="Group 303"/>
          <p:cNvGrpSpPr>
            <a:grpSpLocks/>
          </p:cNvGrpSpPr>
          <p:nvPr/>
        </p:nvGrpSpPr>
        <p:grpSpPr bwMode="auto">
          <a:xfrm>
            <a:off x="7180263" y="3462338"/>
            <a:ext cx="820737" cy="136525"/>
            <a:chOff x="288" y="3504"/>
            <a:chExt cx="528" cy="144"/>
          </a:xfrm>
        </p:grpSpPr>
        <p:sp>
          <p:nvSpPr>
            <p:cNvPr id="7472" name="Line 304"/>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73" name="Rectangle 305"/>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产品管理部</a:t>
              </a:r>
            </a:p>
          </p:txBody>
        </p:sp>
      </p:grpSp>
      <p:grpSp>
        <p:nvGrpSpPr>
          <p:cNvPr id="7365" name="Group 306"/>
          <p:cNvGrpSpPr>
            <a:grpSpLocks/>
          </p:cNvGrpSpPr>
          <p:nvPr/>
        </p:nvGrpSpPr>
        <p:grpSpPr bwMode="auto">
          <a:xfrm>
            <a:off x="7180263" y="3222625"/>
            <a:ext cx="820737" cy="136525"/>
            <a:chOff x="288" y="3504"/>
            <a:chExt cx="528" cy="144"/>
          </a:xfrm>
        </p:grpSpPr>
        <p:sp>
          <p:nvSpPr>
            <p:cNvPr id="7475" name="Line 307"/>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76" name="Rectangle 308"/>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分销业务部</a:t>
              </a:r>
            </a:p>
          </p:txBody>
        </p:sp>
      </p:grpSp>
      <p:grpSp>
        <p:nvGrpSpPr>
          <p:cNvPr id="7368" name="Group 309"/>
          <p:cNvGrpSpPr>
            <a:grpSpLocks/>
          </p:cNvGrpSpPr>
          <p:nvPr/>
        </p:nvGrpSpPr>
        <p:grpSpPr bwMode="auto">
          <a:xfrm>
            <a:off x="7180263" y="2982913"/>
            <a:ext cx="820737" cy="136525"/>
            <a:chOff x="288" y="3504"/>
            <a:chExt cx="528" cy="144"/>
          </a:xfrm>
        </p:grpSpPr>
        <p:sp>
          <p:nvSpPr>
            <p:cNvPr id="7478" name="Line 310"/>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79" name="Rectangle 311"/>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行业销售部</a:t>
              </a:r>
            </a:p>
          </p:txBody>
        </p:sp>
      </p:grpSp>
      <p:grpSp>
        <p:nvGrpSpPr>
          <p:cNvPr id="7377" name="Group 312"/>
          <p:cNvGrpSpPr>
            <a:grpSpLocks/>
          </p:cNvGrpSpPr>
          <p:nvPr/>
        </p:nvGrpSpPr>
        <p:grpSpPr bwMode="auto">
          <a:xfrm>
            <a:off x="7180263" y="4286250"/>
            <a:ext cx="820737" cy="136525"/>
            <a:chOff x="288" y="3504"/>
            <a:chExt cx="528" cy="144"/>
          </a:xfrm>
        </p:grpSpPr>
        <p:sp>
          <p:nvSpPr>
            <p:cNvPr id="7481" name="Line 313"/>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82" name="Rectangle 314"/>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研发一部</a:t>
              </a:r>
            </a:p>
          </p:txBody>
        </p:sp>
      </p:grpSp>
      <p:grpSp>
        <p:nvGrpSpPr>
          <p:cNvPr id="7378" name="Group 315"/>
          <p:cNvGrpSpPr>
            <a:grpSpLocks/>
          </p:cNvGrpSpPr>
          <p:nvPr/>
        </p:nvGrpSpPr>
        <p:grpSpPr bwMode="auto">
          <a:xfrm>
            <a:off x="7180263" y="4525963"/>
            <a:ext cx="820737" cy="136525"/>
            <a:chOff x="288" y="3504"/>
            <a:chExt cx="528" cy="144"/>
          </a:xfrm>
        </p:grpSpPr>
        <p:sp>
          <p:nvSpPr>
            <p:cNvPr id="7484" name="Line 316"/>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85" name="Rectangle 317"/>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研发二部</a:t>
              </a:r>
            </a:p>
          </p:txBody>
        </p:sp>
      </p:grpSp>
      <p:grpSp>
        <p:nvGrpSpPr>
          <p:cNvPr id="7380" name="Group 318"/>
          <p:cNvGrpSpPr>
            <a:grpSpLocks/>
          </p:cNvGrpSpPr>
          <p:nvPr/>
        </p:nvGrpSpPr>
        <p:grpSpPr bwMode="auto">
          <a:xfrm>
            <a:off x="7180263" y="2743200"/>
            <a:ext cx="820737" cy="136525"/>
            <a:chOff x="288" y="3504"/>
            <a:chExt cx="528" cy="144"/>
          </a:xfrm>
        </p:grpSpPr>
        <p:sp>
          <p:nvSpPr>
            <p:cNvPr id="7487" name="Line 319"/>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88" name="Rectangle 320"/>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业务管理部</a:t>
              </a:r>
            </a:p>
          </p:txBody>
        </p:sp>
      </p:grpSp>
      <p:sp>
        <p:nvSpPr>
          <p:cNvPr id="7492" name="Rectangle 324"/>
          <p:cNvSpPr>
            <a:spLocks noChangeArrowheads="1"/>
          </p:cNvSpPr>
          <p:nvPr/>
        </p:nvSpPr>
        <p:spPr bwMode="blackWhite">
          <a:xfrm>
            <a:off x="6967538" y="2362200"/>
            <a:ext cx="898525" cy="163513"/>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网络公司</a:t>
            </a:r>
            <a:endParaRPr lang="zh-CN" altLang="en-US" sz="900" dirty="0">
              <a:latin typeface="华文楷体" pitchFamily="2" charset="-122"/>
              <a:ea typeface="华文楷体" pitchFamily="2" charset="-122"/>
              <a:hlinkClick r:id="" action="ppaction://noaction"/>
            </a:endParaRPr>
          </a:p>
        </p:txBody>
      </p:sp>
      <p:grpSp>
        <p:nvGrpSpPr>
          <p:cNvPr id="7383" name="Group 326"/>
          <p:cNvGrpSpPr>
            <a:grpSpLocks/>
          </p:cNvGrpSpPr>
          <p:nvPr/>
        </p:nvGrpSpPr>
        <p:grpSpPr bwMode="auto">
          <a:xfrm>
            <a:off x="8137525" y="4038600"/>
            <a:ext cx="820738" cy="136525"/>
            <a:chOff x="288" y="3504"/>
            <a:chExt cx="528" cy="144"/>
          </a:xfrm>
        </p:grpSpPr>
        <p:sp>
          <p:nvSpPr>
            <p:cNvPr id="7495" name="Line 327"/>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496" name="Rectangle 328"/>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华东区总部</a:t>
              </a:r>
            </a:p>
          </p:txBody>
        </p:sp>
      </p:grpSp>
      <p:grpSp>
        <p:nvGrpSpPr>
          <p:cNvPr id="7386" name="Group 332"/>
          <p:cNvGrpSpPr>
            <a:grpSpLocks/>
          </p:cNvGrpSpPr>
          <p:nvPr/>
        </p:nvGrpSpPr>
        <p:grpSpPr bwMode="auto">
          <a:xfrm>
            <a:off x="8145463" y="3749675"/>
            <a:ext cx="820737" cy="136525"/>
            <a:chOff x="288" y="3504"/>
            <a:chExt cx="528" cy="144"/>
          </a:xfrm>
        </p:grpSpPr>
        <p:sp>
          <p:nvSpPr>
            <p:cNvPr id="7501" name="Line 333"/>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02" name="Rectangle 334"/>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企管部</a:t>
              </a:r>
            </a:p>
          </p:txBody>
        </p:sp>
      </p:grpSp>
      <p:grpSp>
        <p:nvGrpSpPr>
          <p:cNvPr id="7395" name="Group 335"/>
          <p:cNvGrpSpPr>
            <a:grpSpLocks/>
          </p:cNvGrpSpPr>
          <p:nvPr/>
        </p:nvGrpSpPr>
        <p:grpSpPr bwMode="auto">
          <a:xfrm>
            <a:off x="8145463" y="3200400"/>
            <a:ext cx="820737" cy="381000"/>
            <a:chOff x="288" y="3504"/>
            <a:chExt cx="528" cy="144"/>
          </a:xfrm>
        </p:grpSpPr>
        <p:sp>
          <p:nvSpPr>
            <p:cNvPr id="7504" name="Line 336"/>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05" name="Rectangle 337"/>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研发</a:t>
              </a:r>
            </a:p>
            <a:p>
              <a:pPr defTabSz="933450"/>
              <a:r>
                <a:rPr lang="zh-CN" altLang="en-US" sz="900" dirty="0">
                  <a:latin typeface="华文楷体" pitchFamily="2" charset="-122"/>
                  <a:ea typeface="华文楷体" pitchFamily="2" charset="-122"/>
                </a:rPr>
                <a:t>运控中心</a:t>
              </a:r>
            </a:p>
          </p:txBody>
        </p:sp>
      </p:grpSp>
      <p:grpSp>
        <p:nvGrpSpPr>
          <p:cNvPr id="7396" name="Group 338"/>
          <p:cNvGrpSpPr>
            <a:grpSpLocks/>
          </p:cNvGrpSpPr>
          <p:nvPr/>
        </p:nvGrpSpPr>
        <p:grpSpPr bwMode="auto">
          <a:xfrm>
            <a:off x="8145463" y="2971800"/>
            <a:ext cx="820737" cy="136525"/>
            <a:chOff x="288" y="3504"/>
            <a:chExt cx="528" cy="144"/>
          </a:xfrm>
        </p:grpSpPr>
        <p:sp>
          <p:nvSpPr>
            <p:cNvPr id="7507" name="Line 339"/>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08" name="Rectangle 340"/>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市场发展部</a:t>
              </a:r>
            </a:p>
          </p:txBody>
        </p:sp>
      </p:grpSp>
      <p:grpSp>
        <p:nvGrpSpPr>
          <p:cNvPr id="7397" name="Group 341"/>
          <p:cNvGrpSpPr>
            <a:grpSpLocks/>
          </p:cNvGrpSpPr>
          <p:nvPr/>
        </p:nvGrpSpPr>
        <p:grpSpPr bwMode="auto">
          <a:xfrm>
            <a:off x="8145463" y="4305300"/>
            <a:ext cx="820737" cy="136525"/>
            <a:chOff x="288" y="3504"/>
            <a:chExt cx="528" cy="144"/>
          </a:xfrm>
        </p:grpSpPr>
        <p:sp>
          <p:nvSpPr>
            <p:cNvPr id="7510" name="Line 342"/>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11" name="Rectangle 343"/>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北方区总部</a:t>
              </a:r>
            </a:p>
          </p:txBody>
        </p:sp>
      </p:grpSp>
      <p:grpSp>
        <p:nvGrpSpPr>
          <p:cNvPr id="7398" name="Group 344"/>
          <p:cNvGrpSpPr>
            <a:grpSpLocks/>
          </p:cNvGrpSpPr>
          <p:nvPr/>
        </p:nvGrpSpPr>
        <p:grpSpPr bwMode="auto">
          <a:xfrm>
            <a:off x="8145463" y="4570413"/>
            <a:ext cx="820737" cy="136525"/>
            <a:chOff x="288" y="3504"/>
            <a:chExt cx="528" cy="144"/>
          </a:xfrm>
        </p:grpSpPr>
        <p:sp>
          <p:nvSpPr>
            <p:cNvPr id="7513" name="Line 345"/>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14" name="Rectangle 346"/>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华南区总部</a:t>
              </a:r>
            </a:p>
          </p:txBody>
        </p:sp>
      </p:grpSp>
      <p:grpSp>
        <p:nvGrpSpPr>
          <p:cNvPr id="7401" name="Group 347"/>
          <p:cNvGrpSpPr>
            <a:grpSpLocks/>
          </p:cNvGrpSpPr>
          <p:nvPr/>
        </p:nvGrpSpPr>
        <p:grpSpPr bwMode="auto">
          <a:xfrm>
            <a:off x="8145463" y="4837113"/>
            <a:ext cx="820737" cy="136525"/>
            <a:chOff x="288" y="3504"/>
            <a:chExt cx="528" cy="144"/>
          </a:xfrm>
        </p:grpSpPr>
        <p:sp>
          <p:nvSpPr>
            <p:cNvPr id="7516" name="Line 348"/>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17" name="Rectangle 349"/>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en-US" altLang="zh-CN" sz="900" dirty="0">
                  <a:latin typeface="华文楷体" pitchFamily="2" charset="-122"/>
                  <a:ea typeface="华文楷体" pitchFamily="2" charset="-122"/>
                </a:rPr>
                <a:t>SAP</a:t>
              </a:r>
              <a:r>
                <a:rPr lang="zh-CN" altLang="en-US" sz="900" dirty="0">
                  <a:latin typeface="华文楷体" pitchFamily="2" charset="-122"/>
                  <a:ea typeface="华文楷体" pitchFamily="2" charset="-122"/>
                </a:rPr>
                <a:t>事业部</a:t>
              </a:r>
            </a:p>
          </p:txBody>
        </p:sp>
      </p:grpSp>
      <p:sp>
        <p:nvSpPr>
          <p:cNvPr id="7519" name="Rectangle 351"/>
          <p:cNvSpPr>
            <a:spLocks noChangeArrowheads="1"/>
          </p:cNvSpPr>
          <p:nvPr/>
        </p:nvSpPr>
        <p:spPr bwMode="blackWhite">
          <a:xfrm>
            <a:off x="7924800" y="2362200"/>
            <a:ext cx="898525" cy="163513"/>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en-US" altLang="zh-CN" sz="900" dirty="0">
                <a:latin typeface="华文楷体" pitchFamily="2" charset="-122"/>
                <a:ea typeface="华文楷体" pitchFamily="2" charset="-122"/>
              </a:rPr>
              <a:t>DCMS</a:t>
            </a:r>
            <a:endParaRPr lang="en-US" altLang="zh-CN" sz="900" dirty="0">
              <a:latin typeface="华文楷体" pitchFamily="2" charset="-122"/>
              <a:ea typeface="华文楷体" pitchFamily="2" charset="-122"/>
              <a:hlinkClick r:id="" action="ppaction://noaction"/>
            </a:endParaRPr>
          </a:p>
        </p:txBody>
      </p:sp>
      <p:sp>
        <p:nvSpPr>
          <p:cNvPr id="7520" name="Line 352"/>
          <p:cNvSpPr>
            <a:spLocks noChangeShapeType="1"/>
          </p:cNvSpPr>
          <p:nvPr/>
        </p:nvSpPr>
        <p:spPr bwMode="auto">
          <a:xfrm flipH="1">
            <a:off x="8128000" y="2514600"/>
            <a:ext cx="0" cy="3124200"/>
          </a:xfrm>
          <a:prstGeom prst="line">
            <a:avLst/>
          </a:prstGeom>
          <a:noFill/>
          <a:ln w="9525">
            <a:solidFill>
              <a:schemeClr val="tx1"/>
            </a:solidFill>
            <a:round/>
            <a:headEnd/>
            <a:tailEnd/>
          </a:ln>
          <a:effectLst/>
        </p:spPr>
        <p:txBody>
          <a:bodyPr wrap="none" anchor="ctr"/>
          <a:lstStyle/>
          <a:p>
            <a:endParaRPr lang="zh-CN" altLang="en-US"/>
          </a:p>
        </p:txBody>
      </p:sp>
      <p:grpSp>
        <p:nvGrpSpPr>
          <p:cNvPr id="7404" name="Group 353"/>
          <p:cNvGrpSpPr>
            <a:grpSpLocks/>
          </p:cNvGrpSpPr>
          <p:nvPr/>
        </p:nvGrpSpPr>
        <p:grpSpPr bwMode="auto">
          <a:xfrm>
            <a:off x="8145463" y="5049838"/>
            <a:ext cx="820737" cy="304800"/>
            <a:chOff x="288" y="3504"/>
            <a:chExt cx="528" cy="144"/>
          </a:xfrm>
        </p:grpSpPr>
        <p:sp>
          <p:nvSpPr>
            <p:cNvPr id="7522" name="Line 354"/>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23" name="Rectangle 355"/>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en-US" altLang="zh-CN" sz="900" dirty="0">
                  <a:latin typeface="华文楷体" pitchFamily="2" charset="-122"/>
                  <a:ea typeface="华文楷体" pitchFamily="2" charset="-122"/>
                </a:rPr>
                <a:t>IT</a:t>
              </a:r>
              <a:r>
                <a:rPr lang="zh-CN" altLang="en-US" sz="900" dirty="0">
                  <a:latin typeface="华文楷体" pitchFamily="2" charset="-122"/>
                  <a:ea typeface="华文楷体" pitchFamily="2" charset="-122"/>
                </a:rPr>
                <a:t>集成服务</a:t>
              </a:r>
            </a:p>
            <a:p>
              <a:pPr defTabSz="933450"/>
              <a:r>
                <a:rPr lang="zh-CN" altLang="en-US" sz="900" dirty="0">
                  <a:latin typeface="华文楷体" pitchFamily="2" charset="-122"/>
                  <a:ea typeface="华文楷体" pitchFamily="2" charset="-122"/>
                </a:rPr>
                <a:t>事业部</a:t>
              </a:r>
            </a:p>
          </p:txBody>
        </p:sp>
      </p:grpSp>
      <p:grpSp>
        <p:nvGrpSpPr>
          <p:cNvPr id="7407" name="Group 356"/>
          <p:cNvGrpSpPr>
            <a:grpSpLocks/>
          </p:cNvGrpSpPr>
          <p:nvPr/>
        </p:nvGrpSpPr>
        <p:grpSpPr bwMode="auto">
          <a:xfrm>
            <a:off x="8128000" y="5507038"/>
            <a:ext cx="820738" cy="304800"/>
            <a:chOff x="288" y="3504"/>
            <a:chExt cx="528" cy="144"/>
          </a:xfrm>
        </p:grpSpPr>
        <p:sp>
          <p:nvSpPr>
            <p:cNvPr id="7525" name="Line 357"/>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26" name="Rectangle 358"/>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软件工程</a:t>
              </a:r>
            </a:p>
            <a:p>
              <a:pPr defTabSz="933450"/>
              <a:r>
                <a:rPr lang="zh-CN" altLang="en-US" sz="900" dirty="0">
                  <a:latin typeface="华文楷体" pitchFamily="2" charset="-122"/>
                  <a:ea typeface="华文楷体" pitchFamily="2" charset="-122"/>
                </a:rPr>
                <a:t>事业部</a:t>
              </a:r>
            </a:p>
          </p:txBody>
        </p:sp>
      </p:grpSp>
      <p:sp>
        <p:nvSpPr>
          <p:cNvPr id="7529" name="Line 361"/>
          <p:cNvSpPr>
            <a:spLocks noChangeShapeType="1"/>
          </p:cNvSpPr>
          <p:nvPr/>
        </p:nvSpPr>
        <p:spPr bwMode="auto">
          <a:xfrm>
            <a:off x="0" y="2057400"/>
            <a:ext cx="8458200" cy="0"/>
          </a:xfrm>
          <a:prstGeom prst="line">
            <a:avLst/>
          </a:prstGeom>
          <a:noFill/>
          <a:ln w="9525">
            <a:noFill/>
            <a:round/>
            <a:headEnd/>
            <a:tailEnd/>
          </a:ln>
          <a:effectLst/>
        </p:spPr>
        <p:txBody>
          <a:bodyPr/>
          <a:lstStyle/>
          <a:p>
            <a:endParaRPr lang="zh-CN" altLang="en-US"/>
          </a:p>
        </p:txBody>
      </p:sp>
      <p:sp>
        <p:nvSpPr>
          <p:cNvPr id="7530" name="Line 362"/>
          <p:cNvSpPr>
            <a:spLocks noChangeShapeType="1"/>
          </p:cNvSpPr>
          <p:nvPr/>
        </p:nvSpPr>
        <p:spPr bwMode="auto">
          <a:xfrm>
            <a:off x="152400" y="2057400"/>
            <a:ext cx="8839200" cy="0"/>
          </a:xfrm>
          <a:prstGeom prst="line">
            <a:avLst/>
          </a:prstGeom>
          <a:noFill/>
          <a:ln w="9525">
            <a:solidFill>
              <a:schemeClr val="tx1"/>
            </a:solidFill>
            <a:round/>
            <a:headEnd/>
            <a:tailEnd/>
          </a:ln>
          <a:effectLst/>
        </p:spPr>
        <p:txBody>
          <a:bodyPr wrap="none" anchor="ctr"/>
          <a:lstStyle/>
          <a:p>
            <a:endParaRPr lang="zh-CN" altLang="en-US"/>
          </a:p>
        </p:txBody>
      </p:sp>
      <p:sp>
        <p:nvSpPr>
          <p:cNvPr id="7533" name="Line 365"/>
          <p:cNvSpPr>
            <a:spLocks noChangeShapeType="1"/>
          </p:cNvSpPr>
          <p:nvPr/>
        </p:nvSpPr>
        <p:spPr bwMode="auto">
          <a:xfrm>
            <a:off x="10668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34" name="Line 366"/>
          <p:cNvSpPr>
            <a:spLocks noChangeShapeType="1"/>
          </p:cNvSpPr>
          <p:nvPr/>
        </p:nvSpPr>
        <p:spPr bwMode="auto">
          <a:xfrm>
            <a:off x="21336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35" name="Line 367"/>
          <p:cNvSpPr>
            <a:spLocks noChangeShapeType="1"/>
          </p:cNvSpPr>
          <p:nvPr/>
        </p:nvSpPr>
        <p:spPr bwMode="auto">
          <a:xfrm>
            <a:off x="32004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36" name="Line 368"/>
          <p:cNvSpPr>
            <a:spLocks noChangeShapeType="1"/>
          </p:cNvSpPr>
          <p:nvPr/>
        </p:nvSpPr>
        <p:spPr bwMode="auto">
          <a:xfrm>
            <a:off x="43434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37" name="Line 369"/>
          <p:cNvSpPr>
            <a:spLocks noChangeShapeType="1"/>
          </p:cNvSpPr>
          <p:nvPr/>
        </p:nvSpPr>
        <p:spPr bwMode="auto">
          <a:xfrm>
            <a:off x="53340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38" name="Line 370"/>
          <p:cNvSpPr>
            <a:spLocks noChangeShapeType="1"/>
          </p:cNvSpPr>
          <p:nvPr/>
        </p:nvSpPr>
        <p:spPr bwMode="auto">
          <a:xfrm>
            <a:off x="64008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39" name="Line 371"/>
          <p:cNvSpPr>
            <a:spLocks noChangeShapeType="1"/>
          </p:cNvSpPr>
          <p:nvPr/>
        </p:nvSpPr>
        <p:spPr bwMode="auto">
          <a:xfrm>
            <a:off x="75438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40" name="Line 372"/>
          <p:cNvSpPr>
            <a:spLocks noChangeShapeType="1"/>
          </p:cNvSpPr>
          <p:nvPr/>
        </p:nvSpPr>
        <p:spPr bwMode="auto">
          <a:xfrm>
            <a:off x="8458200" y="205740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7541" name="Line 373"/>
          <p:cNvSpPr>
            <a:spLocks noChangeShapeType="1"/>
          </p:cNvSpPr>
          <p:nvPr/>
        </p:nvSpPr>
        <p:spPr bwMode="auto">
          <a:xfrm>
            <a:off x="7180263" y="2514600"/>
            <a:ext cx="0" cy="2057400"/>
          </a:xfrm>
          <a:prstGeom prst="line">
            <a:avLst/>
          </a:prstGeom>
          <a:noFill/>
          <a:ln w="9525">
            <a:solidFill>
              <a:schemeClr val="tx1"/>
            </a:solidFill>
            <a:round/>
            <a:headEnd/>
            <a:tailEnd/>
          </a:ln>
          <a:effectLst/>
        </p:spPr>
        <p:txBody>
          <a:bodyPr/>
          <a:lstStyle/>
          <a:p>
            <a:endParaRPr lang="zh-CN" altLang="en-US"/>
          </a:p>
        </p:txBody>
      </p:sp>
      <p:grpSp>
        <p:nvGrpSpPr>
          <p:cNvPr id="7410" name="Group 374"/>
          <p:cNvGrpSpPr>
            <a:grpSpLocks/>
          </p:cNvGrpSpPr>
          <p:nvPr/>
        </p:nvGrpSpPr>
        <p:grpSpPr bwMode="auto">
          <a:xfrm>
            <a:off x="1905000" y="4800600"/>
            <a:ext cx="820738" cy="152400"/>
            <a:chOff x="288" y="3504"/>
            <a:chExt cx="528" cy="144"/>
          </a:xfrm>
        </p:grpSpPr>
        <p:sp>
          <p:nvSpPr>
            <p:cNvPr id="7543" name="Line 375"/>
            <p:cNvSpPr>
              <a:spLocks noChangeShapeType="1"/>
            </p:cNvSpPr>
            <p:nvPr/>
          </p:nvSpPr>
          <p:spPr bwMode="auto">
            <a:xfrm>
              <a:off x="288" y="3552"/>
              <a:ext cx="144" cy="0"/>
            </a:xfrm>
            <a:prstGeom prst="line">
              <a:avLst/>
            </a:prstGeom>
            <a:solidFill>
              <a:srgbClr val="FFC000"/>
            </a:solidFill>
            <a:ln w="12700">
              <a:solidFill>
                <a:schemeClr val="tx1"/>
              </a:solidFill>
              <a:miter lim="800000"/>
              <a:headEnd/>
              <a:tailEnd/>
            </a:ln>
            <a:effectLst/>
          </p:spPr>
          <p:txBody>
            <a:bodyPr wrap="none" lIns="93296" tIns="46648" rIns="93296" bIns="46648" anchor="ctr"/>
            <a:lstStyle/>
            <a:p>
              <a:pPr defTabSz="933450"/>
              <a:endParaRPr lang="zh-CN" altLang="en-US" sz="900" dirty="0">
                <a:latin typeface="华文楷体" pitchFamily="2" charset="-122"/>
                <a:ea typeface="华文楷体" pitchFamily="2" charset="-122"/>
              </a:endParaRPr>
            </a:p>
          </p:txBody>
        </p:sp>
        <p:sp>
          <p:nvSpPr>
            <p:cNvPr id="7544" name="Rectangle 376"/>
            <p:cNvSpPr>
              <a:spLocks noChangeArrowheads="1"/>
            </p:cNvSpPr>
            <p:nvPr/>
          </p:nvSpPr>
          <p:spPr bwMode="auto">
            <a:xfrm>
              <a:off x="384" y="3504"/>
              <a:ext cx="432" cy="144"/>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客服中心</a:t>
              </a:r>
            </a:p>
          </p:txBody>
        </p:sp>
      </p:grpSp>
      <p:sp>
        <p:nvSpPr>
          <p:cNvPr id="7550" name="Rectangle 382"/>
          <p:cNvSpPr>
            <a:spLocks noChangeArrowheads="1"/>
          </p:cNvSpPr>
          <p:nvPr/>
        </p:nvSpPr>
        <p:spPr bwMode="blackWhite">
          <a:xfrm>
            <a:off x="304800" y="3276600"/>
            <a:ext cx="480986" cy="3810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财务部</a:t>
            </a:r>
            <a:endParaRPr lang="zh-CN" altLang="en-US" sz="900" dirty="0">
              <a:latin typeface="华文楷体" pitchFamily="2" charset="-122"/>
              <a:ea typeface="华文楷体" pitchFamily="2" charset="-122"/>
              <a:hlinkClick r:id="rId3" action="ppaction://hlinksldjump"/>
            </a:endParaRPr>
          </a:p>
        </p:txBody>
      </p:sp>
      <p:sp>
        <p:nvSpPr>
          <p:cNvPr id="7551" name="Line 383"/>
          <p:cNvSpPr>
            <a:spLocks noChangeShapeType="1"/>
          </p:cNvSpPr>
          <p:nvPr/>
        </p:nvSpPr>
        <p:spPr bwMode="auto">
          <a:xfrm>
            <a:off x="152400" y="2057400"/>
            <a:ext cx="0" cy="4419600"/>
          </a:xfrm>
          <a:prstGeom prst="line">
            <a:avLst/>
          </a:prstGeom>
          <a:noFill/>
          <a:ln w="9525">
            <a:solidFill>
              <a:schemeClr val="tx1"/>
            </a:solidFill>
            <a:round/>
            <a:headEnd/>
            <a:tailEnd/>
          </a:ln>
          <a:effectLst/>
        </p:spPr>
        <p:txBody>
          <a:bodyPr wrap="none" anchor="ctr"/>
          <a:lstStyle/>
          <a:p>
            <a:endParaRPr lang="zh-CN" altLang="en-US"/>
          </a:p>
        </p:txBody>
      </p:sp>
      <p:sp>
        <p:nvSpPr>
          <p:cNvPr id="7184" name="Rectangle 16"/>
          <p:cNvSpPr>
            <a:spLocks noChangeArrowheads="1"/>
          </p:cNvSpPr>
          <p:nvPr/>
        </p:nvSpPr>
        <p:spPr bwMode="blackWhite">
          <a:xfrm>
            <a:off x="304800" y="4800600"/>
            <a:ext cx="480986" cy="533400"/>
          </a:xfrm>
          <a:prstGeom prst="rect">
            <a:avLst/>
          </a:prstGeom>
          <a:solidFill>
            <a:srgbClr val="FFC000"/>
          </a:solidFill>
          <a:ln w="12700">
            <a:solidFill>
              <a:schemeClr val="tx1"/>
            </a:solidFill>
            <a:miter lim="800000"/>
            <a:headEnd/>
            <a:tailEnd/>
          </a:ln>
          <a:effectLst/>
        </p:spPr>
        <p:txBody>
          <a:bodyPr wrap="none" lIns="93296" tIns="46648" rIns="93296" bIns="46648" anchor="ctr"/>
          <a:lstStyle/>
          <a:p>
            <a:pPr defTabSz="933450"/>
            <a:r>
              <a:rPr lang="zh-CN" altLang="en-US" sz="900" dirty="0">
                <a:latin typeface="华文楷体" pitchFamily="2" charset="-122"/>
                <a:ea typeface="华文楷体" pitchFamily="2" charset="-122"/>
              </a:rPr>
              <a:t>集团办</a:t>
            </a:r>
            <a:endParaRPr lang="zh-CN" altLang="en-US" sz="900" dirty="0">
              <a:latin typeface="华文楷体" pitchFamily="2" charset="-122"/>
              <a:ea typeface="华文楷体" pitchFamily="2" charset="-122"/>
              <a:hlinkClick r:id="rId5" action="ppaction://hlinksldjump"/>
            </a:endParaRPr>
          </a:p>
        </p:txBody>
      </p:sp>
      <p:sp>
        <p:nvSpPr>
          <p:cNvPr id="7553" name="Line 385"/>
          <p:cNvSpPr>
            <a:spLocks noChangeShapeType="1"/>
          </p:cNvSpPr>
          <p:nvPr/>
        </p:nvSpPr>
        <p:spPr bwMode="auto">
          <a:xfrm>
            <a:off x="152400" y="6172200"/>
            <a:ext cx="685800" cy="0"/>
          </a:xfrm>
          <a:prstGeom prst="line">
            <a:avLst/>
          </a:prstGeom>
          <a:noFill/>
          <a:ln w="9525">
            <a:solidFill>
              <a:schemeClr val="tx1"/>
            </a:solidFill>
            <a:round/>
            <a:headEnd/>
            <a:tailEnd/>
          </a:ln>
          <a:effectLst/>
        </p:spPr>
        <p:txBody>
          <a:bodyPr wrap="none" anchor="ctr"/>
          <a:lstStyle/>
          <a:p>
            <a:endParaRPr lang="zh-CN" altLang="en-US"/>
          </a:p>
        </p:txBody>
      </p:sp>
      <p:sp>
        <p:nvSpPr>
          <p:cNvPr id="7554" name="Line 386"/>
          <p:cNvSpPr>
            <a:spLocks noChangeShapeType="1"/>
          </p:cNvSpPr>
          <p:nvPr/>
        </p:nvSpPr>
        <p:spPr bwMode="auto">
          <a:xfrm>
            <a:off x="152400" y="6477000"/>
            <a:ext cx="685800" cy="0"/>
          </a:xfrm>
          <a:prstGeom prst="line">
            <a:avLst/>
          </a:prstGeom>
          <a:noFill/>
          <a:ln w="9525">
            <a:solidFill>
              <a:schemeClr val="tx1"/>
            </a:solidFill>
            <a:round/>
            <a:headEnd/>
            <a:tailEnd/>
          </a:ln>
          <a:effectLst/>
        </p:spPr>
        <p:txBody>
          <a:bodyPr wrap="none" anchor="ctr"/>
          <a:lstStyle/>
          <a:p>
            <a:endParaRPr lang="zh-CN" altLang="en-US"/>
          </a:p>
        </p:txBody>
      </p:sp>
      <p:sp>
        <p:nvSpPr>
          <p:cNvPr id="7555" name="Line 387"/>
          <p:cNvSpPr>
            <a:spLocks noChangeShapeType="1"/>
          </p:cNvSpPr>
          <p:nvPr/>
        </p:nvSpPr>
        <p:spPr bwMode="auto">
          <a:xfrm>
            <a:off x="152400" y="3429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556" name="Line 388"/>
          <p:cNvSpPr>
            <a:spLocks noChangeShapeType="1"/>
          </p:cNvSpPr>
          <p:nvPr/>
        </p:nvSpPr>
        <p:spPr bwMode="auto">
          <a:xfrm>
            <a:off x="152400" y="42672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557" name="Line 389"/>
          <p:cNvSpPr>
            <a:spLocks noChangeShapeType="1"/>
          </p:cNvSpPr>
          <p:nvPr/>
        </p:nvSpPr>
        <p:spPr bwMode="auto">
          <a:xfrm>
            <a:off x="152400" y="51054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558" name="Line 390"/>
          <p:cNvSpPr>
            <a:spLocks noChangeShapeType="1"/>
          </p:cNvSpPr>
          <p:nvPr/>
        </p:nvSpPr>
        <p:spPr bwMode="auto">
          <a:xfrm>
            <a:off x="152400" y="57912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559" name="Line 391"/>
          <p:cNvSpPr>
            <a:spLocks noChangeShapeType="1"/>
          </p:cNvSpPr>
          <p:nvPr/>
        </p:nvSpPr>
        <p:spPr bwMode="auto">
          <a:xfrm>
            <a:off x="8991600" y="2057400"/>
            <a:ext cx="0" cy="4419600"/>
          </a:xfrm>
          <a:prstGeom prst="line">
            <a:avLst/>
          </a:prstGeom>
          <a:noFill/>
          <a:ln w="9525">
            <a:solidFill>
              <a:schemeClr val="tx1"/>
            </a:solidFill>
            <a:round/>
            <a:headEnd/>
            <a:tailEnd/>
          </a:ln>
          <a:effectLst/>
        </p:spPr>
        <p:txBody>
          <a:bodyPr wrap="none" anchor="ctr"/>
          <a:lstStyle/>
          <a:p>
            <a:endParaRPr lang="zh-CN" altLang="en-US"/>
          </a:p>
        </p:txBody>
      </p:sp>
      <p:sp>
        <p:nvSpPr>
          <p:cNvPr id="7560" name="Line 392"/>
          <p:cNvSpPr>
            <a:spLocks noChangeShapeType="1"/>
          </p:cNvSpPr>
          <p:nvPr/>
        </p:nvSpPr>
        <p:spPr bwMode="auto">
          <a:xfrm>
            <a:off x="8839200" y="61722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561" name="Line 393"/>
          <p:cNvSpPr>
            <a:spLocks noChangeShapeType="1"/>
          </p:cNvSpPr>
          <p:nvPr/>
        </p:nvSpPr>
        <p:spPr bwMode="auto">
          <a:xfrm>
            <a:off x="8839200" y="6477000"/>
            <a:ext cx="152400" cy="0"/>
          </a:xfrm>
          <a:prstGeom prst="line">
            <a:avLst/>
          </a:prstGeom>
          <a:noFill/>
          <a:ln w="9525">
            <a:solidFill>
              <a:schemeClr val="tx1"/>
            </a:solidFill>
            <a:round/>
            <a:headEnd/>
            <a:tailEnd/>
          </a:ln>
          <a:effectLst/>
        </p:spPr>
        <p:txBody>
          <a:bodyPr wrap="none" anchor="ctr"/>
          <a:lstStyle/>
          <a:p>
            <a:endParaRPr lang="zh-CN" altLang="en-US"/>
          </a:p>
        </p:txBody>
      </p:sp>
      <p:sp>
        <p:nvSpPr>
          <p:cNvPr id="7562" name="Line 394"/>
          <p:cNvSpPr>
            <a:spLocks noChangeShapeType="1"/>
          </p:cNvSpPr>
          <p:nvPr/>
        </p:nvSpPr>
        <p:spPr bwMode="auto">
          <a:xfrm flipH="1">
            <a:off x="1905000" y="5715000"/>
            <a:ext cx="152400" cy="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0"/>
            <a:ext cx="8229600" cy="571504"/>
          </a:xfrm>
        </p:spPr>
        <p:txBody>
          <a:bodyPr/>
          <a:lstStyle/>
          <a:p>
            <a:r>
              <a:rPr lang="zh-CN" altLang="en-US" sz="4000" b="1" dirty="0" smtClean="0">
                <a:solidFill>
                  <a:srgbClr val="333333"/>
                </a:solidFill>
                <a:effectLst>
                  <a:outerShdw blurRad="38100" dist="38100" dir="2700000" algn="tl">
                    <a:srgbClr val="C0C0C0"/>
                  </a:outerShdw>
                </a:effectLst>
                <a:latin typeface="Arial Narrow" pitchFamily="34" charset="0"/>
                <a:ea typeface="黑体" pitchFamily="2" charset="-122"/>
              </a:rPr>
              <a:t>公司组织结构示例（</a:t>
            </a:r>
            <a:r>
              <a:rPr lang="en-US" altLang="zh-CN" sz="4000" b="1" dirty="0" smtClean="0">
                <a:solidFill>
                  <a:srgbClr val="333333"/>
                </a:solidFill>
                <a:effectLst>
                  <a:outerShdw blurRad="38100" dist="38100" dir="2700000" algn="tl">
                    <a:srgbClr val="C0C0C0"/>
                  </a:outerShdw>
                </a:effectLst>
                <a:latin typeface="Arial Narrow" pitchFamily="34" charset="0"/>
                <a:ea typeface="黑体" pitchFamily="2" charset="-122"/>
              </a:rPr>
              <a:t>2</a:t>
            </a:r>
            <a:r>
              <a:rPr lang="zh-CN" altLang="en-US" sz="4000" b="1" dirty="0" smtClean="0">
                <a:solidFill>
                  <a:srgbClr val="333333"/>
                </a:solidFill>
                <a:effectLst>
                  <a:outerShdw blurRad="38100" dist="38100" dir="2700000" algn="tl">
                    <a:srgbClr val="C0C0C0"/>
                  </a:outerShdw>
                </a:effectLst>
                <a:latin typeface="Arial Narrow" pitchFamily="34" charset="0"/>
                <a:ea typeface="黑体" pitchFamily="2" charset="-122"/>
              </a:rPr>
              <a:t>）</a:t>
            </a:r>
            <a:endParaRPr lang="zh-CN" altLang="en-US" sz="4000" dirty="0"/>
          </a:p>
        </p:txBody>
      </p:sp>
      <p:pic>
        <p:nvPicPr>
          <p:cNvPr id="107522" name="Picture 2"/>
          <p:cNvPicPr>
            <a:picLocks noGrp="1" noChangeAspect="1" noChangeArrowheads="1"/>
          </p:cNvPicPr>
          <p:nvPr>
            <p:ph idx="1"/>
          </p:nvPr>
        </p:nvPicPr>
        <p:blipFill>
          <a:blip r:embed="rId3" cstate="print"/>
          <a:srcRect/>
          <a:stretch>
            <a:fillRect/>
          </a:stretch>
        </p:blipFill>
        <p:spPr bwMode="auto">
          <a:xfrm>
            <a:off x="1785918" y="1357299"/>
            <a:ext cx="5214973" cy="4500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720080"/>
          </a:xfrm>
        </p:spPr>
        <p:txBody>
          <a:bodyPr/>
          <a:lstStyle/>
          <a:p>
            <a:r>
              <a:rPr lang="en-US" altLang="zh-CN" dirty="0" smtClean="0"/>
              <a:t>CMMI</a:t>
            </a:r>
            <a:r>
              <a:rPr lang="zh-CN" altLang="en-US" dirty="0" smtClean="0"/>
              <a:t>的执行结构（示例）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95329934"/>
              </p:ext>
            </p:extLst>
          </p:nvPr>
        </p:nvGraphicFramePr>
        <p:xfrm>
          <a:off x="539552" y="1052736"/>
          <a:ext cx="8424936" cy="5616624"/>
        </p:xfrm>
        <a:graphic>
          <a:graphicData uri="http://schemas.openxmlformats.org/presentationml/2006/ole">
            <mc:AlternateContent xmlns:mc="http://schemas.openxmlformats.org/markup-compatibility/2006">
              <mc:Choice xmlns:v="urn:schemas-microsoft-com:vml" Requires="v">
                <p:oleObj spid="_x0000_s133151" name="Visio" r:id="rId3" imgW="9294266" imgH="6716573" progId="Visio.Drawing.11">
                  <p:embed/>
                </p:oleObj>
              </mc:Choice>
              <mc:Fallback>
                <p:oleObj name="Visio" r:id="rId3" imgW="9294266" imgH="6716573" progId="Visio.Drawing.11">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052736"/>
                        <a:ext cx="8424936" cy="5616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0728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
          <p:cNvSpPr>
            <a:spLocks noGrp="1"/>
          </p:cNvSpPr>
          <p:nvPr>
            <p:ph type="title"/>
          </p:nvPr>
        </p:nvSpPr>
        <p:spPr>
          <a:xfrm>
            <a:off x="457200" y="704850"/>
            <a:ext cx="8229600" cy="938200"/>
          </a:xfrm>
        </p:spPr>
        <p:txBody>
          <a:bodyPr/>
          <a:lstStyle/>
          <a:p>
            <a:pPr marL="0" indent="0" defTabSz="914400" eaLnBrk="1" hangingPunct="1"/>
            <a:r>
              <a:rPr lang="zh-CN" altLang="en-US" sz="4400" dirty="0" smtClean="0"/>
              <a:t>第二章 软件企业研发团队介绍</a:t>
            </a:r>
          </a:p>
        </p:txBody>
      </p:sp>
      <p:sp>
        <p:nvSpPr>
          <p:cNvPr id="17411" name="Shape 2"/>
          <p:cNvSpPr>
            <a:spLocks noGrp="1"/>
          </p:cNvSpPr>
          <p:nvPr>
            <p:ph idx="1"/>
          </p:nvPr>
        </p:nvSpPr>
        <p:spPr/>
        <p:txBody>
          <a:bodyPr/>
          <a:lstStyle/>
          <a:p>
            <a:pPr marL="273050" indent="-273050" defTabSz="914400" eaLnBrk="1" hangingPunct="1"/>
            <a:r>
              <a:rPr lang="zh-CN" altLang="en-US" dirty="0"/>
              <a:t>软件企业文化介绍</a:t>
            </a:r>
            <a:r>
              <a:rPr lang="en-US" altLang="zh-CN" dirty="0"/>
              <a:t>——</a:t>
            </a:r>
            <a:r>
              <a:rPr lang="zh-CN" altLang="en-US" dirty="0"/>
              <a:t>从微软和华为说开去</a:t>
            </a:r>
            <a:endParaRPr lang="en-US" altLang="zh-CN" dirty="0" smtClean="0"/>
          </a:p>
          <a:p>
            <a:pPr marL="273050" indent="-273050" defTabSz="914400" eaLnBrk="1" hangingPunct="1"/>
            <a:r>
              <a:rPr lang="zh-CN" altLang="en-US" dirty="0" smtClean="0"/>
              <a:t>软件企业组织结构</a:t>
            </a:r>
            <a:endParaRPr lang="en-US" altLang="zh-CN" dirty="0" smtClean="0"/>
          </a:p>
          <a:p>
            <a:pPr marL="273050" indent="-273050" defTabSz="914400" eaLnBrk="1" hangingPunct="1"/>
            <a:r>
              <a:rPr lang="zh-CN" altLang="en-US" dirty="0" smtClean="0">
                <a:solidFill>
                  <a:srgbClr val="FF0000"/>
                </a:solidFill>
              </a:rPr>
              <a:t>研发团队与其他部门之间的关系</a:t>
            </a:r>
            <a:endParaRPr lang="en-US" altLang="zh-CN" dirty="0" smtClean="0">
              <a:solidFill>
                <a:srgbClr val="FF0000"/>
              </a:solidFill>
            </a:endParaRPr>
          </a:p>
          <a:p>
            <a:pPr marL="273050" indent="-273050" defTabSz="914400" eaLnBrk="1" hangingPunct="1"/>
            <a:r>
              <a:rPr lang="zh-CN" altLang="en-US" dirty="0" smtClean="0"/>
              <a:t>研发团队岗位设置</a:t>
            </a:r>
            <a:endParaRPr lang="en-US" altLang="zh-CN" dirty="0" smtClean="0"/>
          </a:p>
          <a:p>
            <a:pPr marL="273050" indent="-273050" defTabSz="914400" eaLnBrk="1" hangingPunct="1"/>
            <a:r>
              <a:rPr lang="zh-CN" altLang="en-US" dirty="0" smtClean="0"/>
              <a:t>各岗位职责</a:t>
            </a:r>
            <a:endParaRPr lang="en-US" altLang="zh-CN" dirty="0" smtClean="0"/>
          </a:p>
          <a:p>
            <a:pPr marL="273050" indent="-273050" defTabSz="914400" eaLnBrk="1" hangingPunct="1"/>
            <a:r>
              <a:rPr lang="zh-CN" altLang="en-US" dirty="0" smtClean="0"/>
              <a:t>实训指导</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ea typeface="宋体" pitchFamily="2" charset="-122"/>
              </a:rPr>
              <a:t>研发与市场部门间的关系</a:t>
            </a:r>
            <a:endParaRPr lang="zh-CN" altLang="en-US" dirty="0">
              <a:ea typeface="宋体" pitchFamily="2" charset="-122"/>
            </a:endParaRPr>
          </a:p>
        </p:txBody>
      </p:sp>
      <p:sp>
        <p:nvSpPr>
          <p:cNvPr id="72707" name="Rectangle 3"/>
          <p:cNvSpPr>
            <a:spLocks noGrp="1" noChangeArrowheads="1"/>
          </p:cNvSpPr>
          <p:nvPr>
            <p:ph type="body" idx="1"/>
          </p:nvPr>
        </p:nvSpPr>
        <p:spPr/>
        <p:txBody>
          <a:bodyPr/>
          <a:lstStyle/>
          <a:p>
            <a:r>
              <a:rPr lang="zh-CN" altLang="en-US" dirty="0" smtClean="0">
                <a:ea typeface="宋体" pitchFamily="2" charset="-122"/>
              </a:rPr>
              <a:t>研发的需求大部分来自于市场，市场部门能接触到第一手的客户需求</a:t>
            </a:r>
            <a:endParaRPr lang="zh-CN" altLang="en-US" dirty="0">
              <a:ea typeface="宋体" pitchFamily="2" charset="-122"/>
            </a:endParaRPr>
          </a:p>
          <a:p>
            <a:r>
              <a:rPr lang="zh-CN" altLang="en-US" dirty="0" smtClean="0">
                <a:ea typeface="宋体" pitchFamily="2" charset="-122"/>
              </a:rPr>
              <a:t>问题：</a:t>
            </a:r>
            <a:endParaRPr lang="en-US" altLang="zh-CN" dirty="0" smtClean="0">
              <a:ea typeface="宋体" pitchFamily="2" charset="-122"/>
            </a:endParaRPr>
          </a:p>
          <a:p>
            <a:pPr lvl="1"/>
            <a:r>
              <a:rPr lang="zh-CN" altLang="en-US" dirty="0" smtClean="0">
                <a:ea typeface="宋体" pitchFamily="2" charset="-122"/>
              </a:rPr>
              <a:t>销售人员不理解技术，研发人员不理解客户，怎么解决？</a:t>
            </a:r>
            <a:endParaRPr lang="en-US" altLang="zh-CN" dirty="0" smtClean="0">
              <a:ea typeface="宋体" pitchFamily="2" charset="-122"/>
            </a:endParaRPr>
          </a:p>
          <a:p>
            <a:pPr lvl="1"/>
            <a:r>
              <a:rPr lang="zh-CN" altLang="en-US" dirty="0" smtClean="0">
                <a:ea typeface="宋体" pitchFamily="2" charset="-122"/>
              </a:rPr>
              <a:t>研发的产品不能很好的解释给用户或给用户提供合适的解决方案，怎么办？</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704850"/>
            <a:ext cx="8229600" cy="1009638"/>
          </a:xfrm>
        </p:spPr>
        <p:txBody>
          <a:bodyPr/>
          <a:lstStyle/>
          <a:p>
            <a:r>
              <a:rPr lang="zh-CN" altLang="en-US" dirty="0" smtClean="0">
                <a:ea typeface="宋体" pitchFamily="2" charset="-122"/>
              </a:rPr>
              <a:t>研发与工程部门间的关系</a:t>
            </a:r>
            <a:endParaRPr lang="zh-CN" altLang="en-US" dirty="0">
              <a:ea typeface="宋体" pitchFamily="2" charset="-122"/>
            </a:endParaRPr>
          </a:p>
        </p:txBody>
      </p:sp>
      <p:sp>
        <p:nvSpPr>
          <p:cNvPr id="73731" name="Rectangle 3"/>
          <p:cNvSpPr>
            <a:spLocks noGrp="1" noChangeArrowheads="1"/>
          </p:cNvSpPr>
          <p:nvPr>
            <p:ph type="body" idx="1"/>
          </p:nvPr>
        </p:nvSpPr>
        <p:spPr>
          <a:xfrm>
            <a:off x="1050925" y="1928802"/>
            <a:ext cx="7026275" cy="4213236"/>
          </a:xfrm>
        </p:spPr>
        <p:txBody>
          <a:bodyPr/>
          <a:lstStyle/>
          <a:p>
            <a:r>
              <a:rPr lang="zh-CN" altLang="en-US" dirty="0" smtClean="0">
                <a:ea typeface="宋体" pitchFamily="2" charset="-122"/>
              </a:rPr>
              <a:t>工程实施的两种类型</a:t>
            </a:r>
            <a:endParaRPr lang="en-US" altLang="zh-CN" dirty="0" smtClean="0">
              <a:ea typeface="宋体" pitchFamily="2" charset="-122"/>
            </a:endParaRPr>
          </a:p>
          <a:p>
            <a:pPr lvl="1"/>
            <a:r>
              <a:rPr lang="zh-CN" altLang="en-US" dirty="0" smtClean="0">
                <a:ea typeface="宋体" pitchFamily="2" charset="-122"/>
              </a:rPr>
              <a:t>产品安装型</a:t>
            </a:r>
            <a:r>
              <a:rPr lang="en-US" altLang="zh-CN" dirty="0" smtClean="0">
                <a:ea typeface="宋体" pitchFamily="2" charset="-122"/>
              </a:rPr>
              <a:t>——</a:t>
            </a:r>
            <a:r>
              <a:rPr lang="zh-CN" altLang="en-US" dirty="0" smtClean="0">
                <a:ea typeface="宋体" pitchFamily="2" charset="-122"/>
              </a:rPr>
              <a:t>现场不能修改程序</a:t>
            </a:r>
            <a:endParaRPr lang="en-US" altLang="zh-CN" dirty="0" smtClean="0">
              <a:ea typeface="宋体" pitchFamily="2" charset="-122"/>
            </a:endParaRPr>
          </a:p>
          <a:p>
            <a:pPr lvl="1"/>
            <a:r>
              <a:rPr lang="zh-CN" altLang="en-US" dirty="0" smtClean="0">
                <a:ea typeface="宋体" pitchFamily="2" charset="-122"/>
              </a:rPr>
              <a:t>客户定制型</a:t>
            </a:r>
            <a:r>
              <a:rPr lang="en-US" altLang="zh-CN" dirty="0" smtClean="0">
                <a:ea typeface="宋体" pitchFamily="2" charset="-122"/>
              </a:rPr>
              <a:t>——</a:t>
            </a:r>
            <a:r>
              <a:rPr lang="zh-CN" altLang="en-US" dirty="0" smtClean="0">
                <a:ea typeface="宋体" pitchFamily="2" charset="-122"/>
              </a:rPr>
              <a:t>在研发部门提供的核心功能基础之上，在现场根据客户需求调整程序</a:t>
            </a:r>
            <a:endParaRPr lang="en-US" altLang="zh-CN" dirty="0" smtClean="0">
              <a:ea typeface="宋体" pitchFamily="2" charset="-122"/>
            </a:endParaRPr>
          </a:p>
          <a:p>
            <a:r>
              <a:rPr lang="zh-CN" altLang="en-US" dirty="0" smtClean="0">
                <a:ea typeface="宋体" pitchFamily="2" charset="-122"/>
              </a:rPr>
              <a:t>产品安装型，培训及用户需求收集反馈</a:t>
            </a:r>
            <a:endParaRPr lang="en-US" altLang="zh-CN" dirty="0" smtClean="0">
              <a:ea typeface="宋体" pitchFamily="2" charset="-122"/>
            </a:endParaRPr>
          </a:p>
          <a:p>
            <a:r>
              <a:rPr lang="zh-CN" altLang="en-US" dirty="0" smtClean="0">
                <a:ea typeface="宋体" pitchFamily="2" charset="-122"/>
              </a:rPr>
              <a:t>客户定制型</a:t>
            </a:r>
            <a:endParaRPr lang="en-US" altLang="zh-CN" dirty="0" smtClean="0">
              <a:ea typeface="宋体" pitchFamily="2" charset="-122"/>
            </a:endParaRPr>
          </a:p>
          <a:p>
            <a:pPr lvl="1"/>
            <a:r>
              <a:rPr lang="zh-CN" altLang="en-US" dirty="0" smtClean="0">
                <a:ea typeface="宋体" pitchFamily="2" charset="-122"/>
              </a:rPr>
              <a:t>用户需求收集反馈，现场调整程序纳入新版产品</a:t>
            </a:r>
            <a:endParaRPr lang="en-US" altLang="zh-CN" dirty="0" smtClean="0">
              <a:ea typeface="宋体" pitchFamily="2" charset="-122"/>
            </a:endParaRPr>
          </a:p>
          <a:p>
            <a:pPr lvl="1"/>
            <a:r>
              <a:rPr lang="zh-CN" altLang="en-US" dirty="0" smtClean="0">
                <a:ea typeface="宋体" pitchFamily="2" charset="-122"/>
              </a:rPr>
              <a:t>培训及技术传递</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研发与质量管理部间的关系</a:t>
            </a:r>
            <a:endParaRPr lang="zh-CN" altLang="en-US" dirty="0"/>
          </a:p>
        </p:txBody>
      </p:sp>
      <p:sp>
        <p:nvSpPr>
          <p:cNvPr id="3" name="内容占位符 2"/>
          <p:cNvSpPr>
            <a:spLocks noGrp="1"/>
          </p:cNvSpPr>
          <p:nvPr>
            <p:ph idx="1"/>
          </p:nvPr>
        </p:nvSpPr>
        <p:spPr/>
        <p:txBody>
          <a:bodyPr/>
          <a:lstStyle/>
          <a:p>
            <a:r>
              <a:rPr lang="zh-CN" altLang="en-US" dirty="0" smtClean="0"/>
              <a:t>共同提高研发产品的质量</a:t>
            </a:r>
            <a:endParaRPr lang="en-US" altLang="zh-CN" dirty="0" smtClean="0"/>
          </a:p>
          <a:p>
            <a:r>
              <a:rPr lang="zh-CN" altLang="en-US" dirty="0" smtClean="0"/>
              <a:t>质量管理部关注的是产品研发过程及结果是否符合公司目标及规范，并根据研发部门反馈，参与或主导对软件开发过程进行改进</a:t>
            </a:r>
            <a:endParaRPr lang="en-US" altLang="zh-CN" dirty="0" smtClean="0"/>
          </a:p>
          <a:p>
            <a:r>
              <a:rPr lang="zh-CN" altLang="en-US" dirty="0" smtClean="0"/>
              <a:t>研发部类似于运动员，质量管理部类似于裁判员，</a:t>
            </a:r>
            <a:r>
              <a:rPr lang="en-US" altLang="zh-CN" dirty="0" smtClean="0"/>
              <a:t>EPG</a:t>
            </a:r>
            <a:r>
              <a:rPr lang="zh-CN" altLang="en-US" dirty="0" smtClean="0"/>
              <a:t>类似于立法部门。</a:t>
            </a:r>
            <a:endParaRPr lang="en-US" altLang="zh-CN" dirty="0" smtClean="0"/>
          </a:p>
          <a:p>
            <a:r>
              <a:rPr lang="zh-CN" altLang="en-US" dirty="0" smtClean="0"/>
              <a:t>负责公司研发类项目度量数据的收集与分析</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研发与客户服务部间的关系</a:t>
            </a:r>
            <a:endParaRPr lang="zh-CN" altLang="en-US" dirty="0"/>
          </a:p>
        </p:txBody>
      </p:sp>
      <p:sp>
        <p:nvSpPr>
          <p:cNvPr id="3" name="内容占位符 2"/>
          <p:cNvSpPr>
            <a:spLocks noGrp="1"/>
          </p:cNvSpPr>
          <p:nvPr>
            <p:ph idx="1"/>
          </p:nvPr>
        </p:nvSpPr>
        <p:spPr/>
        <p:txBody>
          <a:bodyPr/>
          <a:lstStyle/>
          <a:p>
            <a:r>
              <a:rPr lang="zh-CN" altLang="en-US" dirty="0" smtClean="0"/>
              <a:t>客户服务部负责用户需求收集及问题，并及时反馈给研发部门</a:t>
            </a:r>
            <a:endParaRPr lang="en-US" altLang="zh-CN" dirty="0" smtClean="0"/>
          </a:p>
          <a:p>
            <a:r>
              <a:rPr lang="zh-CN" altLang="en-US" dirty="0" smtClean="0"/>
              <a:t>研发部门分析各类用户需求及问题，根据公司产品规划，及时更新版本。</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
          <p:cNvSpPr>
            <a:spLocks noGrp="1"/>
          </p:cNvSpPr>
          <p:nvPr>
            <p:ph type="title"/>
          </p:nvPr>
        </p:nvSpPr>
        <p:spPr>
          <a:xfrm>
            <a:off x="457200" y="704850"/>
            <a:ext cx="8229600" cy="938200"/>
          </a:xfrm>
        </p:spPr>
        <p:txBody>
          <a:bodyPr/>
          <a:lstStyle/>
          <a:p>
            <a:pPr marL="0" indent="0" defTabSz="914400" eaLnBrk="1" hangingPunct="1"/>
            <a:r>
              <a:rPr lang="zh-CN" altLang="en-US" sz="4400" dirty="0" smtClean="0"/>
              <a:t>第二章 软件企业研发团队介绍</a:t>
            </a:r>
          </a:p>
        </p:txBody>
      </p:sp>
      <p:sp>
        <p:nvSpPr>
          <p:cNvPr id="17411" name="Shape 2"/>
          <p:cNvSpPr>
            <a:spLocks noGrp="1"/>
          </p:cNvSpPr>
          <p:nvPr>
            <p:ph idx="1"/>
          </p:nvPr>
        </p:nvSpPr>
        <p:spPr/>
        <p:txBody>
          <a:bodyPr/>
          <a:lstStyle/>
          <a:p>
            <a:pPr marL="273050" indent="-273050" defTabSz="914400" eaLnBrk="1" hangingPunct="1"/>
            <a:r>
              <a:rPr lang="zh-CN" altLang="en-US" dirty="0"/>
              <a:t>软件企业文化介绍</a:t>
            </a:r>
            <a:r>
              <a:rPr lang="en-US" altLang="zh-CN" dirty="0"/>
              <a:t>——</a:t>
            </a:r>
            <a:r>
              <a:rPr lang="zh-CN" altLang="en-US" dirty="0"/>
              <a:t>从微软和华为说开去</a:t>
            </a:r>
            <a:endParaRPr lang="en-US" altLang="zh-CN" dirty="0" smtClean="0"/>
          </a:p>
          <a:p>
            <a:pPr marL="273050" indent="-273050" defTabSz="914400" eaLnBrk="1" hangingPunct="1"/>
            <a:r>
              <a:rPr lang="zh-CN" altLang="en-US" dirty="0" smtClean="0"/>
              <a:t>软件企业组织结构</a:t>
            </a:r>
            <a:endParaRPr lang="en-US" altLang="zh-CN" dirty="0" smtClean="0"/>
          </a:p>
          <a:p>
            <a:pPr marL="273050" indent="-273050" defTabSz="914400" eaLnBrk="1" hangingPunct="1"/>
            <a:r>
              <a:rPr lang="zh-CN" altLang="en-US" dirty="0" smtClean="0"/>
              <a:t>研发团队与其他部门之间的关系</a:t>
            </a:r>
            <a:endParaRPr lang="en-US" altLang="zh-CN" dirty="0" smtClean="0"/>
          </a:p>
          <a:p>
            <a:pPr marL="273050" indent="-273050" defTabSz="914400" eaLnBrk="1" hangingPunct="1"/>
            <a:r>
              <a:rPr lang="zh-CN" altLang="en-US" dirty="0" smtClean="0">
                <a:solidFill>
                  <a:srgbClr val="FF0000"/>
                </a:solidFill>
              </a:rPr>
              <a:t>研发团队岗位设置</a:t>
            </a:r>
            <a:endParaRPr lang="en-US" altLang="zh-CN" dirty="0" smtClean="0">
              <a:solidFill>
                <a:srgbClr val="FF0000"/>
              </a:solidFill>
            </a:endParaRPr>
          </a:p>
          <a:p>
            <a:pPr marL="273050" indent="-273050" defTabSz="914400" eaLnBrk="1" hangingPunct="1"/>
            <a:r>
              <a:rPr lang="zh-CN" altLang="en-US" dirty="0" smtClean="0"/>
              <a:t>各岗位职责</a:t>
            </a:r>
            <a:endParaRPr lang="en-US" altLang="zh-CN" dirty="0" smtClean="0"/>
          </a:p>
          <a:p>
            <a:pPr marL="273050" indent="-273050" defTabSz="914400" eaLnBrk="1" hangingPunct="1"/>
            <a:r>
              <a:rPr lang="zh-CN" altLang="en-US" dirty="0" smtClean="0"/>
              <a:t>实训指导</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71480"/>
            <a:ext cx="8229600" cy="581010"/>
          </a:xfrm>
        </p:spPr>
        <p:txBody>
          <a:bodyPr/>
          <a:lstStyle/>
          <a:p>
            <a:r>
              <a:rPr lang="zh-CN" altLang="en-US" dirty="0" smtClean="0"/>
              <a:t>软件生命周期图</a:t>
            </a:r>
            <a:endParaRPr lang="zh-CN" altLang="en-US" dirty="0"/>
          </a:p>
        </p:txBody>
      </p:sp>
      <p:sp>
        <p:nvSpPr>
          <p:cNvPr id="108594"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8545" name="Group 1"/>
          <p:cNvGrpSpPr>
            <a:grpSpLocks noChangeAspect="1"/>
          </p:cNvGrpSpPr>
          <p:nvPr/>
        </p:nvGrpSpPr>
        <p:grpSpPr bwMode="auto">
          <a:xfrm>
            <a:off x="357158" y="1285860"/>
            <a:ext cx="8115300" cy="4779963"/>
            <a:chOff x="2217" y="80"/>
            <a:chExt cx="12780" cy="7527"/>
          </a:xfrm>
        </p:grpSpPr>
        <p:sp>
          <p:nvSpPr>
            <p:cNvPr id="108593" name="AutoShape 49"/>
            <p:cNvSpPr>
              <a:spLocks noChangeAspect="1" noChangeArrowheads="1" noTextEdit="1"/>
            </p:cNvSpPr>
            <p:nvPr/>
          </p:nvSpPr>
          <p:spPr bwMode="auto">
            <a:xfrm>
              <a:off x="2217" y="80"/>
              <a:ext cx="12780" cy="7527"/>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8592" name="Text Box 48"/>
            <p:cNvSpPr txBox="1">
              <a:spLocks noChangeArrowheads="1"/>
            </p:cNvSpPr>
            <p:nvPr/>
          </p:nvSpPr>
          <p:spPr bwMode="auto">
            <a:xfrm>
              <a:off x="2217" y="227"/>
              <a:ext cx="899"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新产品</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91" name="Text Box 47"/>
            <p:cNvSpPr txBox="1">
              <a:spLocks noChangeArrowheads="1"/>
            </p:cNvSpPr>
            <p:nvPr/>
          </p:nvSpPr>
          <p:spPr bwMode="auto">
            <a:xfrm>
              <a:off x="4992" y="695"/>
              <a:ext cx="1768" cy="8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需求开发</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软件需求</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需求规格说明书</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90" name="Text Box 46"/>
            <p:cNvSpPr txBox="1">
              <a:spLocks noChangeArrowheads="1"/>
            </p:cNvSpPr>
            <p:nvPr/>
          </p:nvSpPr>
          <p:spPr bwMode="auto">
            <a:xfrm>
              <a:off x="6357" y="1608"/>
              <a:ext cx="1691" cy="8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项目策划</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估算</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项目开发计划</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89" name="Text Box 45"/>
            <p:cNvSpPr txBox="1">
              <a:spLocks noChangeArrowheads="1"/>
            </p:cNvSpPr>
            <p:nvPr/>
          </p:nvSpPr>
          <p:spPr bwMode="auto">
            <a:xfrm>
              <a:off x="7768" y="2518"/>
              <a:ext cx="1856" cy="8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系统设计</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概要设计</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详细设计</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88" name="Text Box 44"/>
            <p:cNvSpPr txBox="1">
              <a:spLocks noChangeArrowheads="1"/>
            </p:cNvSpPr>
            <p:nvPr/>
          </p:nvSpPr>
          <p:spPr bwMode="auto">
            <a:xfrm>
              <a:off x="11147" y="4302"/>
              <a:ext cx="1889" cy="8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系统测试</a:t>
              </a:r>
              <a:endParaRPr kumimoji="0" 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系统测试</a:t>
              </a:r>
              <a:endParaRPr kumimoji="0" 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dirty="0" smtClean="0">
                  <a:ln>
                    <a:noFill/>
                  </a:ln>
                  <a:solidFill>
                    <a:schemeClr val="tx1"/>
                  </a:solidFill>
                  <a:effectLst/>
                  <a:latin typeface="Times"/>
                  <a:ea typeface="宋体" pitchFamily="2" charset="-122"/>
                  <a:cs typeface="Times New Roman" pitchFamily="18" charset="0"/>
                </a:rPr>
                <a:t>验收测试</a:t>
              </a:r>
              <a:r>
                <a:rPr kumimoji="0" lang="zh-CN" altLang="en-US" sz="900" b="0" i="0" u="none" strike="noStrike" cap="none" normalizeH="0" baseline="0" dirty="0" smtClean="0">
                  <a:ln>
                    <a:noFill/>
                  </a:ln>
                  <a:solidFill>
                    <a:schemeClr val="tx1"/>
                  </a:solidFill>
                  <a:effectLst/>
                  <a:latin typeface="Calibri" pitchFamily="34" charset="0"/>
                  <a:ea typeface="Times"/>
                  <a:cs typeface="Times New Roman" pitchFamily="18" charset="0"/>
                </a:rPr>
                <a:t> </a:t>
              </a:r>
              <a:r>
                <a:rPr kumimoji="0" lang="en-US" altLang="zh-CN" sz="900" b="0" i="0" u="none" strike="noStrike" cap="none" normalizeH="0" baseline="0" dirty="0" smtClean="0">
                  <a:ln>
                    <a:noFill/>
                  </a:ln>
                  <a:solidFill>
                    <a:schemeClr val="tx1"/>
                  </a:solidFill>
                  <a:effectLst/>
                  <a:latin typeface="Calibri" pitchFamily="34" charset="0"/>
                  <a:ea typeface="Times"/>
                  <a:cs typeface="Times New Roman" pitchFamily="18" charset="0"/>
                </a:rPr>
                <a:t>/ </a:t>
              </a:r>
              <a:r>
                <a:rPr kumimoji="0" lang="zh-CN" altLang="en-US" sz="900" b="0" i="0" u="none" strike="noStrike" cap="none" normalizeH="0" baseline="0" dirty="0" smtClean="0">
                  <a:ln>
                    <a:noFill/>
                  </a:ln>
                  <a:solidFill>
                    <a:schemeClr val="tx1"/>
                  </a:solidFill>
                  <a:effectLst/>
                  <a:latin typeface="Times"/>
                  <a:ea typeface="宋体" pitchFamily="2" charset="-122"/>
                  <a:cs typeface="Times New Roman" pitchFamily="18" charset="0"/>
                </a:rPr>
                <a:t>用户试用</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8587" name="Text Box 43"/>
            <p:cNvSpPr txBox="1">
              <a:spLocks noChangeArrowheads="1"/>
            </p:cNvSpPr>
            <p:nvPr/>
          </p:nvSpPr>
          <p:spPr bwMode="auto">
            <a:xfrm>
              <a:off x="9283" y="3431"/>
              <a:ext cx="1864" cy="11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实现与测试</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单元代码</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单元测试</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系统测试</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86" name="Text Box 42"/>
            <p:cNvSpPr txBox="1">
              <a:spLocks noChangeArrowheads="1"/>
            </p:cNvSpPr>
            <p:nvPr/>
          </p:nvSpPr>
          <p:spPr bwMode="auto">
            <a:xfrm>
              <a:off x="5777" y="5759"/>
              <a:ext cx="5620" cy="17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服务与维护</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85" name="Text Box 41"/>
            <p:cNvSpPr txBox="1">
              <a:spLocks noChangeArrowheads="1"/>
            </p:cNvSpPr>
            <p:nvPr/>
          </p:nvSpPr>
          <p:spPr bwMode="auto">
            <a:xfrm>
              <a:off x="3017" y="6530"/>
              <a:ext cx="1707" cy="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退役</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升级建议和</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限期维护通知</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84" name="Line 40"/>
            <p:cNvSpPr>
              <a:spLocks noChangeShapeType="1"/>
            </p:cNvSpPr>
            <p:nvPr/>
          </p:nvSpPr>
          <p:spPr bwMode="auto">
            <a:xfrm>
              <a:off x="2398" y="587"/>
              <a:ext cx="538" cy="1"/>
            </a:xfrm>
            <a:prstGeom prst="line">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8583" name="Line 39"/>
            <p:cNvSpPr>
              <a:spLocks noChangeShapeType="1"/>
            </p:cNvSpPr>
            <p:nvPr/>
          </p:nvSpPr>
          <p:spPr bwMode="auto">
            <a:xfrm>
              <a:off x="2398" y="227"/>
              <a:ext cx="537" cy="1"/>
            </a:xfrm>
            <a:prstGeom prst="line">
              <a:avLst/>
            </a:prstGeom>
            <a:noFill/>
            <a:ln w="3810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8582" name="Text Box 38"/>
            <p:cNvSpPr txBox="1">
              <a:spLocks noChangeArrowheads="1"/>
            </p:cNvSpPr>
            <p:nvPr/>
          </p:nvSpPr>
          <p:spPr bwMode="auto">
            <a:xfrm>
              <a:off x="2398" y="2207"/>
              <a:ext cx="538" cy="12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产品升级</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81" name="Text Box 37"/>
            <p:cNvSpPr txBox="1">
              <a:spLocks noChangeArrowheads="1"/>
            </p:cNvSpPr>
            <p:nvPr/>
          </p:nvSpPr>
          <p:spPr bwMode="auto">
            <a:xfrm>
              <a:off x="11910" y="6155"/>
              <a:ext cx="1754" cy="13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项目总结</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a:ea typeface="宋体" pitchFamily="2" charset="-122"/>
                  <a:cs typeface="Times New Roman" pitchFamily="18" charset="0"/>
                </a:rPr>
                <a:t>项目分析</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发布基线生成</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a:ea typeface="宋体" pitchFamily="2" charset="-122"/>
                  <a:cs typeface="Times New Roman" pitchFamily="18" charset="0"/>
                </a:rPr>
                <a:t>技术交接</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a:ea typeface="宋体" pitchFamily="2" charset="-122"/>
                  <a:cs typeface="Times New Roman" pitchFamily="18" charset="0"/>
                </a:rPr>
                <a:t>产品发布</a:t>
              </a:r>
              <a:r>
                <a:rPr kumimoji="0" lang="zh-CN" altLang="en-US" sz="900" b="0" i="0" u="none" strike="noStrike" cap="none" normalizeH="0" baseline="0" smtClean="0">
                  <a:ln>
                    <a:noFill/>
                  </a:ln>
                  <a:solidFill>
                    <a:schemeClr val="tx1"/>
                  </a:solidFill>
                  <a:effectLst/>
                  <a:latin typeface="Calibri" pitchFamily="34" charset="0"/>
                  <a:ea typeface="Times"/>
                  <a:cs typeface="Times New Roman" pitchFamily="18" charset="0"/>
                </a:rPr>
                <a:t>  </a:t>
              </a:r>
              <a:r>
                <a:rPr kumimoji="0" lang="en-US" altLang="zh-CN" sz="900" b="0" i="0" u="none" strike="noStrike" cap="none" normalizeH="0" baseline="0" smtClean="0">
                  <a:ln>
                    <a:noFill/>
                  </a:ln>
                  <a:solidFill>
                    <a:schemeClr val="tx1"/>
                  </a:solidFill>
                  <a:effectLst/>
                  <a:latin typeface="Calibri" pitchFamily="34" charset="0"/>
                  <a:ea typeface="Times"/>
                  <a:cs typeface="Times New Roman" pitchFamily="18" charset="0"/>
                </a:rPr>
                <a:t>/  </a:t>
              </a:r>
              <a:r>
                <a:rPr kumimoji="0" lang="zh-CN" altLang="en-US" sz="900" b="0" i="0" u="none" strike="noStrike" cap="none" normalizeH="0" baseline="0" smtClean="0">
                  <a:ln>
                    <a:noFill/>
                  </a:ln>
                  <a:solidFill>
                    <a:schemeClr val="tx1"/>
                  </a:solidFill>
                  <a:effectLst/>
                  <a:latin typeface="Times"/>
                  <a:ea typeface="宋体" pitchFamily="2" charset="-122"/>
                  <a:cs typeface="Times New Roman" pitchFamily="18" charset="0"/>
                </a:rPr>
                <a:t>提交</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80" name="AutoShape 36"/>
            <p:cNvSpPr>
              <a:spLocks noChangeArrowheads="1"/>
            </p:cNvSpPr>
            <p:nvPr/>
          </p:nvSpPr>
          <p:spPr bwMode="auto">
            <a:xfrm>
              <a:off x="6343" y="1286"/>
              <a:ext cx="899" cy="720"/>
            </a:xfrm>
            <a:custGeom>
              <a:avLst/>
              <a:gdLst>
                <a:gd name="G0" fmla="+- -1065629 0 0"/>
                <a:gd name="G1" fmla="+- -6916174 0 0"/>
                <a:gd name="G2" fmla="+- -1065629 0 -6916174"/>
                <a:gd name="G3" fmla="+- 10800 0 0"/>
                <a:gd name="G4" fmla="+- 0 0 -1065629"/>
                <a:gd name="T0" fmla="*/ 360 256 1"/>
                <a:gd name="T1" fmla="*/ 0 256 1"/>
                <a:gd name="G5" fmla="+- G2 T0 T1"/>
                <a:gd name="G6" fmla="?: G2 G2 G5"/>
                <a:gd name="G7" fmla="+- 0 0 G6"/>
                <a:gd name="G8" fmla="+- 9000 0 0"/>
                <a:gd name="G9" fmla="+- 0 0 -6916174"/>
                <a:gd name="G10" fmla="+- 9000 0 2700"/>
                <a:gd name="G11" fmla="cos G10 -1065629"/>
                <a:gd name="G12" fmla="sin G10 -1065629"/>
                <a:gd name="G13" fmla="cos 13500 -1065629"/>
                <a:gd name="G14" fmla="sin 13500 -1065629"/>
                <a:gd name="G15" fmla="+- G11 10800 0"/>
                <a:gd name="G16" fmla="+- G12 10800 0"/>
                <a:gd name="G17" fmla="+- G13 10800 0"/>
                <a:gd name="G18" fmla="+- G14 10800 0"/>
                <a:gd name="G19" fmla="*/ 9000 1 2"/>
                <a:gd name="G20" fmla="+- G19 5400 0"/>
                <a:gd name="G21" fmla="cos G20 -1065629"/>
                <a:gd name="G22" fmla="sin G20 -1065629"/>
                <a:gd name="G23" fmla="+- G21 10800 0"/>
                <a:gd name="G24" fmla="+- G12 G23 G22"/>
                <a:gd name="G25" fmla="+- G22 G23 G11"/>
                <a:gd name="G26" fmla="cos 10800 -1065629"/>
                <a:gd name="G27" fmla="sin 10800 -1065629"/>
                <a:gd name="G28" fmla="cos 9000 -1065629"/>
                <a:gd name="G29" fmla="sin 9000 -1065629"/>
                <a:gd name="G30" fmla="+- G26 10800 0"/>
                <a:gd name="G31" fmla="+- G27 10800 0"/>
                <a:gd name="G32" fmla="+- G28 10800 0"/>
                <a:gd name="G33" fmla="+- G29 10800 0"/>
                <a:gd name="G34" fmla="+- G19 5400 0"/>
                <a:gd name="G35" fmla="cos G34 -6916174"/>
                <a:gd name="G36" fmla="sin G34 -6916174"/>
                <a:gd name="G37" fmla="+/ -6916174 -1065629 2"/>
                <a:gd name="T2" fmla="*/ 180 256 1"/>
                <a:gd name="T3" fmla="*/ 0 256 1"/>
                <a:gd name="G38" fmla="+- G37 T2 T3"/>
                <a:gd name="G39" fmla="?: G2 G37 G38"/>
                <a:gd name="G40" fmla="cos 10800 G39"/>
                <a:gd name="G41" fmla="sin 10800 G39"/>
                <a:gd name="G42" fmla="cos 9000 G39"/>
                <a:gd name="G43" fmla="sin 9000 G39"/>
                <a:gd name="G44" fmla="+- G40 10800 0"/>
                <a:gd name="G45" fmla="+- G41 10800 0"/>
                <a:gd name="G46" fmla="+- G42 10800 0"/>
                <a:gd name="G47" fmla="+- G43 10800 0"/>
                <a:gd name="G48" fmla="+- G35 10800 0"/>
                <a:gd name="G49" fmla="+- G36 10800 0"/>
                <a:gd name="T4" fmla="*/ 16053 w 21600"/>
                <a:gd name="T5" fmla="*/ 1363 h 21600"/>
                <a:gd name="T6" fmla="*/ 8148 w 21600"/>
                <a:gd name="T7" fmla="*/ 1261 h 21600"/>
                <a:gd name="T8" fmla="*/ 15177 w 21600"/>
                <a:gd name="T9" fmla="*/ 2936 h 21600"/>
                <a:gd name="T10" fmla="*/ 23759 w 21600"/>
                <a:gd name="T11" fmla="*/ 7019 h 21600"/>
                <a:gd name="T12" fmla="*/ 21311 w 21600"/>
                <a:gd name="T13" fmla="*/ 11483 h 21600"/>
                <a:gd name="T14" fmla="*/ 16847 w 21600"/>
                <a:gd name="T15" fmla="*/ 9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439" y="8279"/>
                  </a:moveTo>
                  <a:cubicBezTo>
                    <a:pt x="18319" y="4439"/>
                    <a:pt x="14799" y="1800"/>
                    <a:pt x="10800" y="1800"/>
                  </a:cubicBezTo>
                  <a:cubicBezTo>
                    <a:pt x="9985" y="1799"/>
                    <a:pt x="9174" y="1910"/>
                    <a:pt x="8389" y="2128"/>
                  </a:cubicBezTo>
                  <a:lnTo>
                    <a:pt x="7907" y="394"/>
                  </a:lnTo>
                  <a:cubicBezTo>
                    <a:pt x="8849" y="132"/>
                    <a:pt x="9822" y="-1"/>
                    <a:pt x="10800" y="0"/>
                  </a:cubicBezTo>
                  <a:cubicBezTo>
                    <a:pt x="15599" y="0"/>
                    <a:pt x="19823" y="3167"/>
                    <a:pt x="21167" y="7775"/>
                  </a:cubicBezTo>
                  <a:lnTo>
                    <a:pt x="23759" y="7019"/>
                  </a:lnTo>
                  <a:lnTo>
                    <a:pt x="21311" y="11483"/>
                  </a:lnTo>
                  <a:lnTo>
                    <a:pt x="16847" y="9035"/>
                  </a:lnTo>
                  <a:lnTo>
                    <a:pt x="19439" y="8279"/>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79" name="AutoShape 35"/>
            <p:cNvSpPr>
              <a:spLocks noChangeArrowheads="1"/>
            </p:cNvSpPr>
            <p:nvPr/>
          </p:nvSpPr>
          <p:spPr bwMode="auto">
            <a:xfrm>
              <a:off x="7631" y="2204"/>
              <a:ext cx="906" cy="720"/>
            </a:xfrm>
            <a:custGeom>
              <a:avLst/>
              <a:gdLst>
                <a:gd name="G0" fmla="+- -1064812 0 0"/>
                <a:gd name="G1" fmla="+- -6916174 0 0"/>
                <a:gd name="G2" fmla="+- -1064812 0 -6916174"/>
                <a:gd name="G3" fmla="+- 10800 0 0"/>
                <a:gd name="G4" fmla="+- 0 0 -1064812"/>
                <a:gd name="T0" fmla="*/ 360 256 1"/>
                <a:gd name="T1" fmla="*/ 0 256 1"/>
                <a:gd name="G5" fmla="+- G2 T0 T1"/>
                <a:gd name="G6" fmla="?: G2 G2 G5"/>
                <a:gd name="G7" fmla="+- 0 0 G6"/>
                <a:gd name="G8" fmla="+- 9006 0 0"/>
                <a:gd name="G9" fmla="+- 0 0 -6916174"/>
                <a:gd name="G10" fmla="+- 9006 0 2700"/>
                <a:gd name="G11" fmla="cos G10 -1064812"/>
                <a:gd name="G12" fmla="sin G10 -1064812"/>
                <a:gd name="G13" fmla="cos 13500 -1064812"/>
                <a:gd name="G14" fmla="sin 13500 -1064812"/>
                <a:gd name="G15" fmla="+- G11 10800 0"/>
                <a:gd name="G16" fmla="+- G12 10800 0"/>
                <a:gd name="G17" fmla="+- G13 10800 0"/>
                <a:gd name="G18" fmla="+- G14 10800 0"/>
                <a:gd name="G19" fmla="*/ 9006 1 2"/>
                <a:gd name="G20" fmla="+- G19 5400 0"/>
                <a:gd name="G21" fmla="cos G20 -1064812"/>
                <a:gd name="G22" fmla="sin G20 -1064812"/>
                <a:gd name="G23" fmla="+- G21 10800 0"/>
                <a:gd name="G24" fmla="+- G12 G23 G22"/>
                <a:gd name="G25" fmla="+- G22 G23 G11"/>
                <a:gd name="G26" fmla="cos 10800 -1064812"/>
                <a:gd name="G27" fmla="sin 10800 -1064812"/>
                <a:gd name="G28" fmla="cos 9006 -1064812"/>
                <a:gd name="G29" fmla="sin 9006 -1064812"/>
                <a:gd name="G30" fmla="+- G26 10800 0"/>
                <a:gd name="G31" fmla="+- G27 10800 0"/>
                <a:gd name="G32" fmla="+- G28 10800 0"/>
                <a:gd name="G33" fmla="+- G29 10800 0"/>
                <a:gd name="G34" fmla="+- G19 5400 0"/>
                <a:gd name="G35" fmla="cos G34 -6916174"/>
                <a:gd name="G36" fmla="sin G34 -6916174"/>
                <a:gd name="G37" fmla="+/ -6916174 -1064812 2"/>
                <a:gd name="T2" fmla="*/ 180 256 1"/>
                <a:gd name="T3" fmla="*/ 0 256 1"/>
                <a:gd name="G38" fmla="+- G37 T2 T3"/>
                <a:gd name="G39" fmla="?: G2 G37 G38"/>
                <a:gd name="G40" fmla="cos 10800 G39"/>
                <a:gd name="G41" fmla="sin 10800 G39"/>
                <a:gd name="G42" fmla="cos 9006 G39"/>
                <a:gd name="G43" fmla="sin 9006 G39"/>
                <a:gd name="G44" fmla="+- G40 10800 0"/>
                <a:gd name="G45" fmla="+- G41 10800 0"/>
                <a:gd name="G46" fmla="+- G42 10800 0"/>
                <a:gd name="G47" fmla="+- G43 10800 0"/>
                <a:gd name="G48" fmla="+- G35 10800 0"/>
                <a:gd name="G49" fmla="+- G36 10800 0"/>
                <a:gd name="T4" fmla="*/ 16054 w 21600"/>
                <a:gd name="T5" fmla="*/ 1364 h 21600"/>
                <a:gd name="T6" fmla="*/ 8148 w 21600"/>
                <a:gd name="T7" fmla="*/ 1258 h 21600"/>
                <a:gd name="T8" fmla="*/ 15181 w 21600"/>
                <a:gd name="T9" fmla="*/ 2931 h 21600"/>
                <a:gd name="T10" fmla="*/ 23760 w 21600"/>
                <a:gd name="T11" fmla="*/ 7022 h 21600"/>
                <a:gd name="T12" fmla="*/ 21313 w 21600"/>
                <a:gd name="T13" fmla="*/ 11482 h 21600"/>
                <a:gd name="T14" fmla="*/ 16854 w 21600"/>
                <a:gd name="T15" fmla="*/ 9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446" y="8280"/>
                  </a:moveTo>
                  <a:cubicBezTo>
                    <a:pt x="18326" y="4436"/>
                    <a:pt x="14803" y="1794"/>
                    <a:pt x="10800" y="1794"/>
                  </a:cubicBezTo>
                  <a:cubicBezTo>
                    <a:pt x="9984" y="1793"/>
                    <a:pt x="9173" y="1904"/>
                    <a:pt x="8388" y="2122"/>
                  </a:cubicBezTo>
                  <a:lnTo>
                    <a:pt x="7907" y="394"/>
                  </a:lnTo>
                  <a:cubicBezTo>
                    <a:pt x="8849" y="132"/>
                    <a:pt x="9822" y="-1"/>
                    <a:pt x="10800" y="0"/>
                  </a:cubicBezTo>
                  <a:cubicBezTo>
                    <a:pt x="15600" y="0"/>
                    <a:pt x="19825" y="3169"/>
                    <a:pt x="21168" y="7778"/>
                  </a:cubicBezTo>
                  <a:lnTo>
                    <a:pt x="23760" y="7022"/>
                  </a:lnTo>
                  <a:lnTo>
                    <a:pt x="21313" y="11482"/>
                  </a:lnTo>
                  <a:lnTo>
                    <a:pt x="16854" y="9035"/>
                  </a:lnTo>
                  <a:lnTo>
                    <a:pt x="19446" y="8280"/>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78" name="AutoShape 34"/>
            <p:cNvSpPr>
              <a:spLocks noChangeArrowheads="1"/>
            </p:cNvSpPr>
            <p:nvPr/>
          </p:nvSpPr>
          <p:spPr bwMode="auto">
            <a:xfrm>
              <a:off x="9147" y="3120"/>
              <a:ext cx="903" cy="720"/>
            </a:xfrm>
            <a:custGeom>
              <a:avLst/>
              <a:gdLst>
                <a:gd name="G0" fmla="+- -1065629 0 0"/>
                <a:gd name="G1" fmla="+- -6916174 0 0"/>
                <a:gd name="G2" fmla="+- -1065629 0 -6916174"/>
                <a:gd name="G3" fmla="+- 10800 0 0"/>
                <a:gd name="G4" fmla="+- 0 0 -1065629"/>
                <a:gd name="T0" fmla="*/ 360 256 1"/>
                <a:gd name="T1" fmla="*/ 0 256 1"/>
                <a:gd name="G5" fmla="+- G2 T0 T1"/>
                <a:gd name="G6" fmla="?: G2 G2 G5"/>
                <a:gd name="G7" fmla="+- 0 0 G6"/>
                <a:gd name="G8" fmla="+- 9000 0 0"/>
                <a:gd name="G9" fmla="+- 0 0 -6916174"/>
                <a:gd name="G10" fmla="+- 9000 0 2700"/>
                <a:gd name="G11" fmla="cos G10 -1065629"/>
                <a:gd name="G12" fmla="sin G10 -1065629"/>
                <a:gd name="G13" fmla="cos 13500 -1065629"/>
                <a:gd name="G14" fmla="sin 13500 -1065629"/>
                <a:gd name="G15" fmla="+- G11 10800 0"/>
                <a:gd name="G16" fmla="+- G12 10800 0"/>
                <a:gd name="G17" fmla="+- G13 10800 0"/>
                <a:gd name="G18" fmla="+- G14 10800 0"/>
                <a:gd name="G19" fmla="*/ 9000 1 2"/>
                <a:gd name="G20" fmla="+- G19 5400 0"/>
                <a:gd name="G21" fmla="cos G20 -1065629"/>
                <a:gd name="G22" fmla="sin G20 -1065629"/>
                <a:gd name="G23" fmla="+- G21 10800 0"/>
                <a:gd name="G24" fmla="+- G12 G23 G22"/>
                <a:gd name="G25" fmla="+- G22 G23 G11"/>
                <a:gd name="G26" fmla="cos 10800 -1065629"/>
                <a:gd name="G27" fmla="sin 10800 -1065629"/>
                <a:gd name="G28" fmla="cos 9000 -1065629"/>
                <a:gd name="G29" fmla="sin 9000 -1065629"/>
                <a:gd name="G30" fmla="+- G26 10800 0"/>
                <a:gd name="G31" fmla="+- G27 10800 0"/>
                <a:gd name="G32" fmla="+- G28 10800 0"/>
                <a:gd name="G33" fmla="+- G29 10800 0"/>
                <a:gd name="G34" fmla="+- G19 5400 0"/>
                <a:gd name="G35" fmla="cos G34 -6916174"/>
                <a:gd name="G36" fmla="sin G34 -6916174"/>
                <a:gd name="G37" fmla="+/ -6916174 -1065629 2"/>
                <a:gd name="T2" fmla="*/ 180 256 1"/>
                <a:gd name="T3" fmla="*/ 0 256 1"/>
                <a:gd name="G38" fmla="+- G37 T2 T3"/>
                <a:gd name="G39" fmla="?: G2 G37 G38"/>
                <a:gd name="G40" fmla="cos 10800 G39"/>
                <a:gd name="G41" fmla="sin 10800 G39"/>
                <a:gd name="G42" fmla="cos 9000 G39"/>
                <a:gd name="G43" fmla="sin 9000 G39"/>
                <a:gd name="G44" fmla="+- G40 10800 0"/>
                <a:gd name="G45" fmla="+- G41 10800 0"/>
                <a:gd name="G46" fmla="+- G42 10800 0"/>
                <a:gd name="G47" fmla="+- G43 10800 0"/>
                <a:gd name="G48" fmla="+- G35 10800 0"/>
                <a:gd name="G49" fmla="+- G36 10800 0"/>
                <a:gd name="T4" fmla="*/ 16053 w 21600"/>
                <a:gd name="T5" fmla="*/ 1363 h 21600"/>
                <a:gd name="T6" fmla="*/ 8148 w 21600"/>
                <a:gd name="T7" fmla="*/ 1261 h 21600"/>
                <a:gd name="T8" fmla="*/ 15177 w 21600"/>
                <a:gd name="T9" fmla="*/ 2936 h 21600"/>
                <a:gd name="T10" fmla="*/ 23759 w 21600"/>
                <a:gd name="T11" fmla="*/ 7019 h 21600"/>
                <a:gd name="T12" fmla="*/ 21311 w 21600"/>
                <a:gd name="T13" fmla="*/ 11483 h 21600"/>
                <a:gd name="T14" fmla="*/ 16847 w 21600"/>
                <a:gd name="T15" fmla="*/ 9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439" y="8279"/>
                  </a:moveTo>
                  <a:cubicBezTo>
                    <a:pt x="18319" y="4439"/>
                    <a:pt x="14799" y="1800"/>
                    <a:pt x="10800" y="1800"/>
                  </a:cubicBezTo>
                  <a:cubicBezTo>
                    <a:pt x="9985" y="1799"/>
                    <a:pt x="9174" y="1910"/>
                    <a:pt x="8389" y="2128"/>
                  </a:cubicBezTo>
                  <a:lnTo>
                    <a:pt x="7907" y="394"/>
                  </a:lnTo>
                  <a:cubicBezTo>
                    <a:pt x="8849" y="132"/>
                    <a:pt x="9822" y="-1"/>
                    <a:pt x="10800" y="0"/>
                  </a:cubicBezTo>
                  <a:cubicBezTo>
                    <a:pt x="15599" y="0"/>
                    <a:pt x="19823" y="3167"/>
                    <a:pt x="21167" y="7775"/>
                  </a:cubicBezTo>
                  <a:lnTo>
                    <a:pt x="23759" y="7019"/>
                  </a:lnTo>
                  <a:lnTo>
                    <a:pt x="21311" y="11483"/>
                  </a:lnTo>
                  <a:lnTo>
                    <a:pt x="16847" y="9035"/>
                  </a:lnTo>
                  <a:lnTo>
                    <a:pt x="19439" y="8279"/>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77" name="AutoShape 33"/>
            <p:cNvSpPr>
              <a:spLocks noChangeArrowheads="1"/>
            </p:cNvSpPr>
            <p:nvPr/>
          </p:nvSpPr>
          <p:spPr bwMode="auto">
            <a:xfrm>
              <a:off x="10708" y="4007"/>
              <a:ext cx="1352" cy="720"/>
            </a:xfrm>
            <a:custGeom>
              <a:avLst/>
              <a:gdLst>
                <a:gd name="G0" fmla="+- -1065629 0 0"/>
                <a:gd name="G1" fmla="+- -6916174 0 0"/>
                <a:gd name="G2" fmla="+- -1065629 0 -6916174"/>
                <a:gd name="G3" fmla="+- 10800 0 0"/>
                <a:gd name="G4" fmla="+- 0 0 -1065629"/>
                <a:gd name="T0" fmla="*/ 360 256 1"/>
                <a:gd name="T1" fmla="*/ 0 256 1"/>
                <a:gd name="G5" fmla="+- G2 T0 T1"/>
                <a:gd name="G6" fmla="?: G2 G2 G5"/>
                <a:gd name="G7" fmla="+- 0 0 G6"/>
                <a:gd name="G8" fmla="+- 9000 0 0"/>
                <a:gd name="G9" fmla="+- 0 0 -6916174"/>
                <a:gd name="G10" fmla="+- 9000 0 2700"/>
                <a:gd name="G11" fmla="cos G10 -1065629"/>
                <a:gd name="G12" fmla="sin G10 -1065629"/>
                <a:gd name="G13" fmla="cos 13500 -1065629"/>
                <a:gd name="G14" fmla="sin 13500 -1065629"/>
                <a:gd name="G15" fmla="+- G11 10800 0"/>
                <a:gd name="G16" fmla="+- G12 10800 0"/>
                <a:gd name="G17" fmla="+- G13 10800 0"/>
                <a:gd name="G18" fmla="+- G14 10800 0"/>
                <a:gd name="G19" fmla="*/ 9000 1 2"/>
                <a:gd name="G20" fmla="+- G19 5400 0"/>
                <a:gd name="G21" fmla="cos G20 -1065629"/>
                <a:gd name="G22" fmla="sin G20 -1065629"/>
                <a:gd name="G23" fmla="+- G21 10800 0"/>
                <a:gd name="G24" fmla="+- G12 G23 G22"/>
                <a:gd name="G25" fmla="+- G22 G23 G11"/>
                <a:gd name="G26" fmla="cos 10800 -1065629"/>
                <a:gd name="G27" fmla="sin 10800 -1065629"/>
                <a:gd name="G28" fmla="cos 9000 -1065629"/>
                <a:gd name="G29" fmla="sin 9000 -1065629"/>
                <a:gd name="G30" fmla="+- G26 10800 0"/>
                <a:gd name="G31" fmla="+- G27 10800 0"/>
                <a:gd name="G32" fmla="+- G28 10800 0"/>
                <a:gd name="G33" fmla="+- G29 10800 0"/>
                <a:gd name="G34" fmla="+- G19 5400 0"/>
                <a:gd name="G35" fmla="cos G34 -6916174"/>
                <a:gd name="G36" fmla="sin G34 -6916174"/>
                <a:gd name="G37" fmla="+/ -6916174 -1065629 2"/>
                <a:gd name="T2" fmla="*/ 180 256 1"/>
                <a:gd name="T3" fmla="*/ 0 256 1"/>
                <a:gd name="G38" fmla="+- G37 T2 T3"/>
                <a:gd name="G39" fmla="?: G2 G37 G38"/>
                <a:gd name="G40" fmla="cos 10800 G39"/>
                <a:gd name="G41" fmla="sin 10800 G39"/>
                <a:gd name="G42" fmla="cos 9000 G39"/>
                <a:gd name="G43" fmla="sin 9000 G39"/>
                <a:gd name="G44" fmla="+- G40 10800 0"/>
                <a:gd name="G45" fmla="+- G41 10800 0"/>
                <a:gd name="G46" fmla="+- G42 10800 0"/>
                <a:gd name="G47" fmla="+- G43 10800 0"/>
                <a:gd name="G48" fmla="+- G35 10800 0"/>
                <a:gd name="G49" fmla="+- G36 10800 0"/>
                <a:gd name="T4" fmla="*/ 16053 w 21600"/>
                <a:gd name="T5" fmla="*/ 1363 h 21600"/>
                <a:gd name="T6" fmla="*/ 8148 w 21600"/>
                <a:gd name="T7" fmla="*/ 1261 h 21600"/>
                <a:gd name="T8" fmla="*/ 15177 w 21600"/>
                <a:gd name="T9" fmla="*/ 2936 h 21600"/>
                <a:gd name="T10" fmla="*/ 23759 w 21600"/>
                <a:gd name="T11" fmla="*/ 7019 h 21600"/>
                <a:gd name="T12" fmla="*/ 21311 w 21600"/>
                <a:gd name="T13" fmla="*/ 11483 h 21600"/>
                <a:gd name="T14" fmla="*/ 16847 w 21600"/>
                <a:gd name="T15" fmla="*/ 9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439" y="8279"/>
                  </a:moveTo>
                  <a:cubicBezTo>
                    <a:pt x="18319" y="4439"/>
                    <a:pt x="14799" y="1800"/>
                    <a:pt x="10800" y="1800"/>
                  </a:cubicBezTo>
                  <a:cubicBezTo>
                    <a:pt x="9985" y="1799"/>
                    <a:pt x="9174" y="1910"/>
                    <a:pt x="8389" y="2128"/>
                  </a:cubicBezTo>
                  <a:lnTo>
                    <a:pt x="7907" y="394"/>
                  </a:lnTo>
                  <a:cubicBezTo>
                    <a:pt x="8849" y="132"/>
                    <a:pt x="9822" y="-1"/>
                    <a:pt x="10800" y="0"/>
                  </a:cubicBezTo>
                  <a:cubicBezTo>
                    <a:pt x="15599" y="0"/>
                    <a:pt x="19823" y="3167"/>
                    <a:pt x="21167" y="7775"/>
                  </a:cubicBezTo>
                  <a:lnTo>
                    <a:pt x="23759" y="7019"/>
                  </a:lnTo>
                  <a:lnTo>
                    <a:pt x="21311" y="11483"/>
                  </a:lnTo>
                  <a:lnTo>
                    <a:pt x="16847" y="9035"/>
                  </a:lnTo>
                  <a:lnTo>
                    <a:pt x="19439" y="8279"/>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75" name="AutoShape 31"/>
            <p:cNvSpPr>
              <a:spLocks noChangeArrowheads="1"/>
            </p:cNvSpPr>
            <p:nvPr/>
          </p:nvSpPr>
          <p:spPr bwMode="auto">
            <a:xfrm>
              <a:off x="12737" y="4877"/>
              <a:ext cx="903" cy="720"/>
            </a:xfrm>
            <a:custGeom>
              <a:avLst/>
              <a:gdLst>
                <a:gd name="G0" fmla="+- -1065629 0 0"/>
                <a:gd name="G1" fmla="+- -6916174 0 0"/>
                <a:gd name="G2" fmla="+- -1065629 0 -6916174"/>
                <a:gd name="G3" fmla="+- 10800 0 0"/>
                <a:gd name="G4" fmla="+- 0 0 -1065629"/>
                <a:gd name="T0" fmla="*/ 360 256 1"/>
                <a:gd name="T1" fmla="*/ 0 256 1"/>
                <a:gd name="G5" fmla="+- G2 T0 T1"/>
                <a:gd name="G6" fmla="?: G2 G2 G5"/>
                <a:gd name="G7" fmla="+- 0 0 G6"/>
                <a:gd name="G8" fmla="+- 9000 0 0"/>
                <a:gd name="G9" fmla="+- 0 0 -6916174"/>
                <a:gd name="G10" fmla="+- 9000 0 2700"/>
                <a:gd name="G11" fmla="cos G10 -1065629"/>
                <a:gd name="G12" fmla="sin G10 -1065629"/>
                <a:gd name="G13" fmla="cos 13500 -1065629"/>
                <a:gd name="G14" fmla="sin 13500 -1065629"/>
                <a:gd name="G15" fmla="+- G11 10800 0"/>
                <a:gd name="G16" fmla="+- G12 10800 0"/>
                <a:gd name="G17" fmla="+- G13 10800 0"/>
                <a:gd name="G18" fmla="+- G14 10800 0"/>
                <a:gd name="G19" fmla="*/ 9000 1 2"/>
                <a:gd name="G20" fmla="+- G19 5400 0"/>
                <a:gd name="G21" fmla="cos G20 -1065629"/>
                <a:gd name="G22" fmla="sin G20 -1065629"/>
                <a:gd name="G23" fmla="+- G21 10800 0"/>
                <a:gd name="G24" fmla="+- G12 G23 G22"/>
                <a:gd name="G25" fmla="+- G22 G23 G11"/>
                <a:gd name="G26" fmla="cos 10800 -1065629"/>
                <a:gd name="G27" fmla="sin 10800 -1065629"/>
                <a:gd name="G28" fmla="cos 9000 -1065629"/>
                <a:gd name="G29" fmla="sin 9000 -1065629"/>
                <a:gd name="G30" fmla="+- G26 10800 0"/>
                <a:gd name="G31" fmla="+- G27 10800 0"/>
                <a:gd name="G32" fmla="+- G28 10800 0"/>
                <a:gd name="G33" fmla="+- G29 10800 0"/>
                <a:gd name="G34" fmla="+- G19 5400 0"/>
                <a:gd name="G35" fmla="cos G34 -6916174"/>
                <a:gd name="G36" fmla="sin G34 -6916174"/>
                <a:gd name="G37" fmla="+/ -6916174 -1065629 2"/>
                <a:gd name="T2" fmla="*/ 180 256 1"/>
                <a:gd name="T3" fmla="*/ 0 256 1"/>
                <a:gd name="G38" fmla="+- G37 T2 T3"/>
                <a:gd name="G39" fmla="?: G2 G37 G38"/>
                <a:gd name="G40" fmla="cos 10800 G39"/>
                <a:gd name="G41" fmla="sin 10800 G39"/>
                <a:gd name="G42" fmla="cos 9000 G39"/>
                <a:gd name="G43" fmla="sin 9000 G39"/>
                <a:gd name="G44" fmla="+- G40 10800 0"/>
                <a:gd name="G45" fmla="+- G41 10800 0"/>
                <a:gd name="G46" fmla="+- G42 10800 0"/>
                <a:gd name="G47" fmla="+- G43 10800 0"/>
                <a:gd name="G48" fmla="+- G35 10800 0"/>
                <a:gd name="G49" fmla="+- G36 10800 0"/>
                <a:gd name="T4" fmla="*/ 16053 w 21600"/>
                <a:gd name="T5" fmla="*/ 1363 h 21600"/>
                <a:gd name="T6" fmla="*/ 8148 w 21600"/>
                <a:gd name="T7" fmla="*/ 1261 h 21600"/>
                <a:gd name="T8" fmla="*/ 15177 w 21600"/>
                <a:gd name="T9" fmla="*/ 2936 h 21600"/>
                <a:gd name="T10" fmla="*/ 23759 w 21600"/>
                <a:gd name="T11" fmla="*/ 7019 h 21600"/>
                <a:gd name="T12" fmla="*/ 21311 w 21600"/>
                <a:gd name="T13" fmla="*/ 11483 h 21600"/>
                <a:gd name="T14" fmla="*/ 16847 w 21600"/>
                <a:gd name="T15" fmla="*/ 9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439" y="8279"/>
                  </a:moveTo>
                  <a:cubicBezTo>
                    <a:pt x="18319" y="4439"/>
                    <a:pt x="14799" y="1800"/>
                    <a:pt x="10800" y="1800"/>
                  </a:cubicBezTo>
                  <a:cubicBezTo>
                    <a:pt x="9985" y="1799"/>
                    <a:pt x="9174" y="1910"/>
                    <a:pt x="8389" y="2128"/>
                  </a:cubicBezTo>
                  <a:lnTo>
                    <a:pt x="7907" y="394"/>
                  </a:lnTo>
                  <a:cubicBezTo>
                    <a:pt x="8849" y="132"/>
                    <a:pt x="9822" y="-1"/>
                    <a:pt x="10800" y="0"/>
                  </a:cubicBezTo>
                  <a:cubicBezTo>
                    <a:pt x="15599" y="0"/>
                    <a:pt x="19823" y="3167"/>
                    <a:pt x="21167" y="7775"/>
                  </a:cubicBezTo>
                  <a:lnTo>
                    <a:pt x="23759" y="7019"/>
                  </a:lnTo>
                  <a:lnTo>
                    <a:pt x="21311" y="11483"/>
                  </a:lnTo>
                  <a:lnTo>
                    <a:pt x="16847" y="9035"/>
                  </a:lnTo>
                  <a:lnTo>
                    <a:pt x="19439" y="8279"/>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74" name="Line 30"/>
            <p:cNvSpPr>
              <a:spLocks noChangeShapeType="1"/>
            </p:cNvSpPr>
            <p:nvPr/>
          </p:nvSpPr>
          <p:spPr bwMode="auto">
            <a:xfrm flipH="1">
              <a:off x="4602" y="7205"/>
              <a:ext cx="1368" cy="3"/>
            </a:xfrm>
            <a:prstGeom prst="line">
              <a:avLst/>
            </a:prstGeom>
            <a:noFill/>
            <a:ln w="5715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8573" name="Arc 29"/>
            <p:cNvSpPr>
              <a:spLocks/>
            </p:cNvSpPr>
            <p:nvPr/>
          </p:nvSpPr>
          <p:spPr bwMode="auto">
            <a:xfrm flipH="1" flipV="1">
              <a:off x="2398" y="3107"/>
              <a:ext cx="3539" cy="3060"/>
            </a:xfrm>
            <a:custGeom>
              <a:avLst/>
              <a:gdLst>
                <a:gd name="G0" fmla="+- 0 0 0"/>
                <a:gd name="G1" fmla="+- 21600 0 0"/>
                <a:gd name="G2" fmla="+- 21600 0 0"/>
                <a:gd name="T0" fmla="*/ 0 w 21600"/>
                <a:gd name="T1" fmla="*/ 0 h 21951"/>
                <a:gd name="T2" fmla="*/ 21597 w 21600"/>
                <a:gd name="T3" fmla="*/ 21951 h 21951"/>
                <a:gd name="T4" fmla="*/ 0 w 21600"/>
                <a:gd name="T5" fmla="*/ 21600 h 21951"/>
              </a:gdLst>
              <a:ahLst/>
              <a:cxnLst>
                <a:cxn ang="0">
                  <a:pos x="T0" y="T1"/>
                </a:cxn>
                <a:cxn ang="0">
                  <a:pos x="T2" y="T3"/>
                </a:cxn>
                <a:cxn ang="0">
                  <a:pos x="T4" y="T5"/>
                </a:cxn>
              </a:cxnLst>
              <a:rect l="0" t="0" r="r" b="b"/>
              <a:pathLst>
                <a:path w="21600" h="21951" fill="none" extrusionOk="0">
                  <a:moveTo>
                    <a:pt x="-1" y="0"/>
                  </a:moveTo>
                  <a:cubicBezTo>
                    <a:pt x="11929" y="0"/>
                    <a:pt x="21600" y="9670"/>
                    <a:pt x="21600" y="21600"/>
                  </a:cubicBezTo>
                  <a:cubicBezTo>
                    <a:pt x="21600" y="21717"/>
                    <a:pt x="21599" y="21834"/>
                    <a:pt x="21597" y="21951"/>
                  </a:cubicBezTo>
                </a:path>
                <a:path w="21600" h="21951" stroke="0" extrusionOk="0">
                  <a:moveTo>
                    <a:pt x="-1" y="0"/>
                  </a:moveTo>
                  <a:cubicBezTo>
                    <a:pt x="11929" y="0"/>
                    <a:pt x="21600" y="9670"/>
                    <a:pt x="21600" y="21600"/>
                  </a:cubicBezTo>
                  <a:cubicBezTo>
                    <a:pt x="21600" y="21717"/>
                    <a:pt x="21599" y="21834"/>
                    <a:pt x="21597" y="21951"/>
                  </a:cubicBezTo>
                  <a:lnTo>
                    <a:pt x="0" y="21600"/>
                  </a:lnTo>
                  <a:close/>
                </a:path>
              </a:pathLst>
            </a:custGeom>
            <a:noFill/>
            <a:ln w="57150">
              <a:solidFill>
                <a:srgbClr val="80808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72" name="Line 28"/>
            <p:cNvSpPr>
              <a:spLocks noChangeShapeType="1"/>
            </p:cNvSpPr>
            <p:nvPr/>
          </p:nvSpPr>
          <p:spPr bwMode="auto">
            <a:xfrm>
              <a:off x="2383" y="983"/>
              <a:ext cx="16" cy="2265"/>
            </a:xfrm>
            <a:prstGeom prst="line">
              <a:avLst/>
            </a:prstGeom>
            <a:noFill/>
            <a:ln w="57150">
              <a:solidFill>
                <a:srgbClr val="80808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71" name="Arc 27"/>
            <p:cNvSpPr>
              <a:spLocks/>
            </p:cNvSpPr>
            <p:nvPr/>
          </p:nvSpPr>
          <p:spPr bwMode="auto">
            <a:xfrm rot="11366304" flipV="1">
              <a:off x="2427" y="681"/>
              <a:ext cx="537" cy="380"/>
            </a:xfrm>
            <a:custGeom>
              <a:avLst/>
              <a:gdLst>
                <a:gd name="G0" fmla="+- 0 0 0"/>
                <a:gd name="G1" fmla="+- 21600 0 0"/>
                <a:gd name="G2" fmla="+- 21600 0 0"/>
                <a:gd name="T0" fmla="*/ 0 w 21600"/>
                <a:gd name="T1" fmla="*/ 0 h 22837"/>
                <a:gd name="T2" fmla="*/ 21565 w 21600"/>
                <a:gd name="T3" fmla="*/ 22837 h 22837"/>
                <a:gd name="T4" fmla="*/ 0 w 21600"/>
                <a:gd name="T5" fmla="*/ 21600 h 22837"/>
              </a:gdLst>
              <a:ahLst/>
              <a:cxnLst>
                <a:cxn ang="0">
                  <a:pos x="T0" y="T1"/>
                </a:cxn>
                <a:cxn ang="0">
                  <a:pos x="T2" y="T3"/>
                </a:cxn>
                <a:cxn ang="0">
                  <a:pos x="T4" y="T5"/>
                </a:cxn>
              </a:cxnLst>
              <a:rect l="0" t="0" r="r" b="b"/>
              <a:pathLst>
                <a:path w="21600" h="22837" fill="none" extrusionOk="0">
                  <a:moveTo>
                    <a:pt x="-1" y="0"/>
                  </a:moveTo>
                  <a:cubicBezTo>
                    <a:pt x="11929" y="0"/>
                    <a:pt x="21600" y="9670"/>
                    <a:pt x="21600" y="21600"/>
                  </a:cubicBezTo>
                  <a:cubicBezTo>
                    <a:pt x="21600" y="22012"/>
                    <a:pt x="21588" y="22425"/>
                    <a:pt x="21564" y="22836"/>
                  </a:cubicBezTo>
                </a:path>
                <a:path w="21600" h="22837" stroke="0" extrusionOk="0">
                  <a:moveTo>
                    <a:pt x="-1" y="0"/>
                  </a:moveTo>
                  <a:cubicBezTo>
                    <a:pt x="11929" y="0"/>
                    <a:pt x="21600" y="9670"/>
                    <a:pt x="21600" y="21600"/>
                  </a:cubicBezTo>
                  <a:cubicBezTo>
                    <a:pt x="21600" y="22012"/>
                    <a:pt x="21588" y="22425"/>
                    <a:pt x="21564" y="22836"/>
                  </a:cubicBezTo>
                  <a:lnTo>
                    <a:pt x="0" y="21600"/>
                  </a:lnTo>
                  <a:close/>
                </a:path>
              </a:pathLst>
            </a:custGeom>
            <a:noFill/>
            <a:ln w="57150">
              <a:solidFill>
                <a:srgbClr val="808080"/>
              </a:solidFill>
              <a:round/>
              <a:headEnd type="triangle" w="med" len="med"/>
              <a:tailEnd/>
            </a:ln>
          </p:spPr>
          <p:txBody>
            <a:bodyPr vert="horz" wrap="square" lIns="91440" tIns="45720" rIns="91440" bIns="45720" numCol="1" anchor="t" anchorCtr="0" compatLnSpc="1">
              <a:prstTxWarp prst="textNoShape">
                <a:avLst/>
              </a:prstTxWarp>
            </a:bodyPr>
            <a:lstStyle/>
            <a:p>
              <a:endParaRPr lang="zh-CN" altLang="en-US"/>
            </a:p>
          </p:txBody>
        </p:sp>
        <p:sp>
          <p:nvSpPr>
            <p:cNvPr id="108570" name="Line 26"/>
            <p:cNvSpPr>
              <a:spLocks noChangeShapeType="1"/>
            </p:cNvSpPr>
            <p:nvPr/>
          </p:nvSpPr>
          <p:spPr bwMode="auto">
            <a:xfrm flipH="1" flipV="1">
              <a:off x="10708" y="6893"/>
              <a:ext cx="1230" cy="1"/>
            </a:xfrm>
            <a:prstGeom prst="line">
              <a:avLst/>
            </a:prstGeom>
            <a:noFill/>
            <a:ln w="57150">
              <a:solidFill>
                <a:srgbClr val="80808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nvGrpSpPr>
            <p:cNvPr id="108560" name="Group 16"/>
            <p:cNvGrpSpPr>
              <a:grpSpLocks/>
            </p:cNvGrpSpPr>
            <p:nvPr/>
          </p:nvGrpSpPr>
          <p:grpSpPr bwMode="auto">
            <a:xfrm>
              <a:off x="6897" y="6167"/>
              <a:ext cx="3600" cy="1182"/>
              <a:chOff x="4505" y="1555"/>
              <a:chExt cx="2346" cy="1013"/>
            </a:xfrm>
          </p:grpSpPr>
          <p:sp>
            <p:nvSpPr>
              <p:cNvPr id="108569" name="Arc 25"/>
              <p:cNvSpPr>
                <a:spLocks/>
              </p:cNvSpPr>
              <p:nvPr/>
            </p:nvSpPr>
            <p:spPr bwMode="auto">
              <a:xfrm>
                <a:off x="6368" y="1902"/>
                <a:ext cx="313" cy="480"/>
              </a:xfrm>
              <a:custGeom>
                <a:avLst/>
                <a:gdLst>
                  <a:gd name="G0" fmla="+- 0 0 0"/>
                  <a:gd name="G1" fmla="+- 21600 0 0"/>
                  <a:gd name="G2" fmla="+- 21600 0 0"/>
                  <a:gd name="T0" fmla="*/ 0 w 21600"/>
                  <a:gd name="T1" fmla="*/ 0 h 42983"/>
                  <a:gd name="T2" fmla="*/ 3055 w 21600"/>
                  <a:gd name="T3" fmla="*/ 42983 h 42983"/>
                  <a:gd name="T4" fmla="*/ 0 w 21600"/>
                  <a:gd name="T5" fmla="*/ 21600 h 42983"/>
                </a:gdLst>
                <a:ahLst/>
                <a:cxnLst>
                  <a:cxn ang="0">
                    <a:pos x="T0" y="T1"/>
                  </a:cxn>
                  <a:cxn ang="0">
                    <a:pos x="T2" y="T3"/>
                  </a:cxn>
                  <a:cxn ang="0">
                    <a:pos x="T4" y="T5"/>
                  </a:cxn>
                </a:cxnLst>
                <a:rect l="0" t="0" r="r" b="b"/>
                <a:pathLst>
                  <a:path w="21600" h="42983" fill="none" extrusionOk="0">
                    <a:moveTo>
                      <a:pt x="-1" y="0"/>
                    </a:moveTo>
                    <a:cubicBezTo>
                      <a:pt x="11929" y="0"/>
                      <a:pt x="21600" y="9670"/>
                      <a:pt x="21600" y="21600"/>
                    </a:cubicBezTo>
                    <a:cubicBezTo>
                      <a:pt x="21600" y="32349"/>
                      <a:pt x="13696" y="41462"/>
                      <a:pt x="3054" y="42982"/>
                    </a:cubicBezTo>
                  </a:path>
                  <a:path w="21600" h="42983" stroke="0" extrusionOk="0">
                    <a:moveTo>
                      <a:pt x="-1" y="0"/>
                    </a:moveTo>
                    <a:cubicBezTo>
                      <a:pt x="11929" y="0"/>
                      <a:pt x="21600" y="9670"/>
                      <a:pt x="21600" y="21600"/>
                    </a:cubicBezTo>
                    <a:cubicBezTo>
                      <a:pt x="21600" y="32349"/>
                      <a:pt x="13696" y="41462"/>
                      <a:pt x="3054" y="42982"/>
                    </a:cubicBezTo>
                    <a:lnTo>
                      <a:pt x="0" y="21600"/>
                    </a:lnTo>
                    <a:close/>
                  </a:path>
                </a:pathLst>
              </a:cu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68" name="Line 24"/>
              <p:cNvSpPr>
                <a:spLocks noChangeShapeType="1"/>
              </p:cNvSpPr>
              <p:nvPr/>
            </p:nvSpPr>
            <p:spPr bwMode="auto">
              <a:xfrm>
                <a:off x="4973" y="2382"/>
                <a:ext cx="1409" cy="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67" name="Arc 23"/>
              <p:cNvSpPr>
                <a:spLocks/>
              </p:cNvSpPr>
              <p:nvPr/>
            </p:nvSpPr>
            <p:spPr bwMode="auto">
              <a:xfrm rot="10399217">
                <a:off x="4738" y="1755"/>
                <a:ext cx="316" cy="645"/>
              </a:xfrm>
              <a:custGeom>
                <a:avLst/>
                <a:gdLst>
                  <a:gd name="G0" fmla="+- 0 0 0"/>
                  <a:gd name="G1" fmla="+- 20798 0 0"/>
                  <a:gd name="G2" fmla="+- 21600 0 0"/>
                  <a:gd name="T0" fmla="*/ 5832 w 21600"/>
                  <a:gd name="T1" fmla="*/ 0 h 42181"/>
                  <a:gd name="T2" fmla="*/ 3055 w 21600"/>
                  <a:gd name="T3" fmla="*/ 42181 h 42181"/>
                  <a:gd name="T4" fmla="*/ 0 w 21600"/>
                  <a:gd name="T5" fmla="*/ 20798 h 42181"/>
                </a:gdLst>
                <a:ahLst/>
                <a:cxnLst>
                  <a:cxn ang="0">
                    <a:pos x="T0" y="T1"/>
                  </a:cxn>
                  <a:cxn ang="0">
                    <a:pos x="T2" y="T3"/>
                  </a:cxn>
                  <a:cxn ang="0">
                    <a:pos x="T4" y="T5"/>
                  </a:cxn>
                </a:cxnLst>
                <a:rect l="0" t="0" r="r" b="b"/>
                <a:pathLst>
                  <a:path w="21600" h="42181" fill="none" extrusionOk="0">
                    <a:moveTo>
                      <a:pt x="5831" y="0"/>
                    </a:moveTo>
                    <a:cubicBezTo>
                      <a:pt x="15155" y="2614"/>
                      <a:pt x="21600" y="11114"/>
                      <a:pt x="21600" y="20798"/>
                    </a:cubicBezTo>
                    <a:cubicBezTo>
                      <a:pt x="21600" y="31547"/>
                      <a:pt x="13696" y="40660"/>
                      <a:pt x="3054" y="42180"/>
                    </a:cubicBezTo>
                  </a:path>
                  <a:path w="21600" h="42181" stroke="0" extrusionOk="0">
                    <a:moveTo>
                      <a:pt x="5831" y="0"/>
                    </a:moveTo>
                    <a:cubicBezTo>
                      <a:pt x="15155" y="2614"/>
                      <a:pt x="21600" y="11114"/>
                      <a:pt x="21600" y="20798"/>
                    </a:cubicBezTo>
                    <a:cubicBezTo>
                      <a:pt x="21600" y="31547"/>
                      <a:pt x="13696" y="40660"/>
                      <a:pt x="3054" y="42180"/>
                    </a:cubicBezTo>
                    <a:lnTo>
                      <a:pt x="0" y="20798"/>
                    </a:lnTo>
                    <a:close/>
                  </a:path>
                </a:pathLst>
              </a:cu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66" name="Line 22"/>
              <p:cNvSpPr>
                <a:spLocks noChangeShapeType="1"/>
              </p:cNvSpPr>
              <p:nvPr/>
            </p:nvSpPr>
            <p:spPr bwMode="auto">
              <a:xfrm>
                <a:off x="4973" y="1742"/>
                <a:ext cx="1527" cy="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65" name="Arc 21"/>
              <p:cNvSpPr>
                <a:spLocks/>
              </p:cNvSpPr>
              <p:nvPr/>
            </p:nvSpPr>
            <p:spPr bwMode="auto">
              <a:xfrm>
                <a:off x="6539" y="1742"/>
                <a:ext cx="312" cy="800"/>
              </a:xfrm>
              <a:custGeom>
                <a:avLst/>
                <a:gdLst>
                  <a:gd name="G0" fmla="+- 0 0 0"/>
                  <a:gd name="G1" fmla="+- 21600 0 0"/>
                  <a:gd name="G2" fmla="+- 21600 0 0"/>
                  <a:gd name="T0" fmla="*/ 0 w 21600"/>
                  <a:gd name="T1" fmla="*/ 0 h 42983"/>
                  <a:gd name="T2" fmla="*/ 3055 w 21600"/>
                  <a:gd name="T3" fmla="*/ 42983 h 42983"/>
                  <a:gd name="T4" fmla="*/ 0 w 21600"/>
                  <a:gd name="T5" fmla="*/ 21600 h 42983"/>
                </a:gdLst>
                <a:ahLst/>
                <a:cxnLst>
                  <a:cxn ang="0">
                    <a:pos x="T0" y="T1"/>
                  </a:cxn>
                  <a:cxn ang="0">
                    <a:pos x="T2" y="T3"/>
                  </a:cxn>
                  <a:cxn ang="0">
                    <a:pos x="T4" y="T5"/>
                  </a:cxn>
                </a:cxnLst>
                <a:rect l="0" t="0" r="r" b="b"/>
                <a:pathLst>
                  <a:path w="21600" h="42983" fill="none" extrusionOk="0">
                    <a:moveTo>
                      <a:pt x="-1" y="0"/>
                    </a:moveTo>
                    <a:cubicBezTo>
                      <a:pt x="11929" y="0"/>
                      <a:pt x="21600" y="9670"/>
                      <a:pt x="21600" y="21600"/>
                    </a:cubicBezTo>
                    <a:cubicBezTo>
                      <a:pt x="21600" y="32349"/>
                      <a:pt x="13696" y="41462"/>
                      <a:pt x="3054" y="42982"/>
                    </a:cubicBezTo>
                  </a:path>
                  <a:path w="21600" h="42983" stroke="0" extrusionOk="0">
                    <a:moveTo>
                      <a:pt x="-1" y="0"/>
                    </a:moveTo>
                    <a:cubicBezTo>
                      <a:pt x="11929" y="0"/>
                      <a:pt x="21600" y="9670"/>
                      <a:pt x="21600" y="21600"/>
                    </a:cubicBezTo>
                    <a:cubicBezTo>
                      <a:pt x="21600" y="32349"/>
                      <a:pt x="13696" y="41462"/>
                      <a:pt x="3054" y="42982"/>
                    </a:cubicBezTo>
                    <a:lnTo>
                      <a:pt x="0" y="21600"/>
                    </a:lnTo>
                    <a:close/>
                  </a:path>
                </a:pathLst>
              </a:cu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64" name="Line 20"/>
              <p:cNvSpPr>
                <a:spLocks noChangeShapeType="1"/>
              </p:cNvSpPr>
              <p:nvPr/>
            </p:nvSpPr>
            <p:spPr bwMode="auto">
              <a:xfrm>
                <a:off x="4921" y="1555"/>
                <a:ext cx="1486" cy="2"/>
              </a:xfrm>
              <a:prstGeom prst="line">
                <a:avLst/>
              </a:prstGeom>
              <a:noFill/>
              <a:ln w="9525">
                <a:solidFill>
                  <a:srgbClr val="000000"/>
                </a:solidFill>
                <a:prstDash val="dash"/>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108563" name="Line 19"/>
              <p:cNvSpPr>
                <a:spLocks noChangeShapeType="1"/>
              </p:cNvSpPr>
              <p:nvPr/>
            </p:nvSpPr>
            <p:spPr bwMode="auto">
              <a:xfrm>
                <a:off x="5912" y="1902"/>
                <a:ext cx="471" cy="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62" name="Line 18"/>
              <p:cNvSpPr>
                <a:spLocks noChangeShapeType="1"/>
              </p:cNvSpPr>
              <p:nvPr/>
            </p:nvSpPr>
            <p:spPr bwMode="auto">
              <a:xfrm>
                <a:off x="4895" y="2542"/>
                <a:ext cx="1644" cy="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61" name="Arc 17"/>
              <p:cNvSpPr>
                <a:spLocks/>
              </p:cNvSpPr>
              <p:nvPr/>
            </p:nvSpPr>
            <p:spPr bwMode="auto">
              <a:xfrm rot="10399217">
                <a:off x="4505" y="1595"/>
                <a:ext cx="460" cy="973"/>
              </a:xfrm>
              <a:custGeom>
                <a:avLst/>
                <a:gdLst>
                  <a:gd name="G0" fmla="+- 0 0 0"/>
                  <a:gd name="G1" fmla="+- 20798 0 0"/>
                  <a:gd name="G2" fmla="+- 21600 0 0"/>
                  <a:gd name="T0" fmla="*/ 5832 w 21600"/>
                  <a:gd name="T1" fmla="*/ 0 h 42181"/>
                  <a:gd name="T2" fmla="*/ 3055 w 21600"/>
                  <a:gd name="T3" fmla="*/ 42181 h 42181"/>
                  <a:gd name="T4" fmla="*/ 0 w 21600"/>
                  <a:gd name="T5" fmla="*/ 20798 h 42181"/>
                </a:gdLst>
                <a:ahLst/>
                <a:cxnLst>
                  <a:cxn ang="0">
                    <a:pos x="T0" y="T1"/>
                  </a:cxn>
                  <a:cxn ang="0">
                    <a:pos x="T2" y="T3"/>
                  </a:cxn>
                  <a:cxn ang="0">
                    <a:pos x="T4" y="T5"/>
                  </a:cxn>
                </a:cxnLst>
                <a:rect l="0" t="0" r="r" b="b"/>
                <a:pathLst>
                  <a:path w="21600" h="42181" fill="none" extrusionOk="0">
                    <a:moveTo>
                      <a:pt x="5831" y="0"/>
                    </a:moveTo>
                    <a:cubicBezTo>
                      <a:pt x="15155" y="2614"/>
                      <a:pt x="21600" y="11114"/>
                      <a:pt x="21600" y="20798"/>
                    </a:cubicBezTo>
                    <a:cubicBezTo>
                      <a:pt x="21600" y="31547"/>
                      <a:pt x="13696" y="40660"/>
                      <a:pt x="3054" y="42180"/>
                    </a:cubicBezTo>
                  </a:path>
                  <a:path w="21600" h="42181" stroke="0" extrusionOk="0">
                    <a:moveTo>
                      <a:pt x="5831" y="0"/>
                    </a:moveTo>
                    <a:cubicBezTo>
                      <a:pt x="15155" y="2614"/>
                      <a:pt x="21600" y="11114"/>
                      <a:pt x="21600" y="20798"/>
                    </a:cubicBezTo>
                    <a:cubicBezTo>
                      <a:pt x="21600" y="31547"/>
                      <a:pt x="13696" y="40660"/>
                      <a:pt x="3054" y="42180"/>
                    </a:cubicBezTo>
                    <a:lnTo>
                      <a:pt x="0" y="20798"/>
                    </a:lnTo>
                    <a:close/>
                  </a:path>
                </a:pathLst>
              </a:cu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08550" name="Group 6"/>
            <p:cNvGrpSpPr>
              <a:grpSpLocks/>
            </p:cNvGrpSpPr>
            <p:nvPr/>
          </p:nvGrpSpPr>
          <p:grpSpPr bwMode="auto">
            <a:xfrm>
              <a:off x="6497" y="6110"/>
              <a:ext cx="4381" cy="1305"/>
              <a:chOff x="6642" y="6321"/>
              <a:chExt cx="3810" cy="1160"/>
            </a:xfrm>
          </p:grpSpPr>
          <p:sp>
            <p:nvSpPr>
              <p:cNvPr id="108559" name="Text Box 15"/>
              <p:cNvSpPr txBox="1">
                <a:spLocks noChangeArrowheads="1"/>
              </p:cNvSpPr>
              <p:nvPr/>
            </p:nvSpPr>
            <p:spPr bwMode="auto">
              <a:xfrm>
                <a:off x="8195" y="6734"/>
                <a:ext cx="625" cy="3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编码</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58" name="Text Box 14"/>
              <p:cNvSpPr txBox="1">
                <a:spLocks noChangeArrowheads="1"/>
              </p:cNvSpPr>
              <p:nvPr/>
            </p:nvSpPr>
            <p:spPr bwMode="auto">
              <a:xfrm>
                <a:off x="9002" y="6553"/>
                <a:ext cx="626" cy="3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方案</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57" name="Text Box 13"/>
              <p:cNvSpPr txBox="1">
                <a:spLocks noChangeArrowheads="1"/>
              </p:cNvSpPr>
              <p:nvPr/>
            </p:nvSpPr>
            <p:spPr bwMode="auto">
              <a:xfrm>
                <a:off x="7411" y="6942"/>
                <a:ext cx="627" cy="3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测试</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56" name="Text Box 12"/>
              <p:cNvSpPr txBox="1">
                <a:spLocks noChangeArrowheads="1"/>
              </p:cNvSpPr>
              <p:nvPr/>
            </p:nvSpPr>
            <p:spPr bwMode="auto">
              <a:xfrm>
                <a:off x="9825" y="6321"/>
                <a:ext cx="627" cy="3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需求</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55" name="Text Box 11"/>
              <p:cNvSpPr txBox="1">
                <a:spLocks noChangeArrowheads="1"/>
              </p:cNvSpPr>
              <p:nvPr/>
            </p:nvSpPr>
            <p:spPr bwMode="auto">
              <a:xfrm>
                <a:off x="6642" y="7161"/>
                <a:ext cx="627" cy="3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发放</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54" name="AutoShape 10"/>
              <p:cNvSpPr>
                <a:spLocks noChangeArrowheads="1"/>
              </p:cNvSpPr>
              <p:nvPr/>
            </p:nvSpPr>
            <p:spPr bwMode="auto">
              <a:xfrm rot="9754524" flipV="1">
                <a:off x="9512" y="6465"/>
                <a:ext cx="312" cy="16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808080"/>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53" name="AutoShape 9"/>
              <p:cNvSpPr>
                <a:spLocks noChangeArrowheads="1"/>
              </p:cNvSpPr>
              <p:nvPr/>
            </p:nvSpPr>
            <p:spPr bwMode="auto">
              <a:xfrm rot="9754524" flipV="1">
                <a:off x="8703" y="6668"/>
                <a:ext cx="313" cy="16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52" name="AutoShape 8"/>
              <p:cNvSpPr>
                <a:spLocks noChangeArrowheads="1"/>
              </p:cNvSpPr>
              <p:nvPr/>
            </p:nvSpPr>
            <p:spPr bwMode="auto">
              <a:xfrm rot="9754524" flipV="1">
                <a:off x="7153" y="7073"/>
                <a:ext cx="312" cy="16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51" name="AutoShape 7"/>
              <p:cNvSpPr>
                <a:spLocks noChangeArrowheads="1"/>
              </p:cNvSpPr>
              <p:nvPr/>
            </p:nvSpPr>
            <p:spPr bwMode="auto">
              <a:xfrm rot="9754524" flipV="1">
                <a:off x="7923" y="6859"/>
                <a:ext cx="312" cy="16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549" name="Text Box 5"/>
            <p:cNvSpPr txBox="1">
              <a:spLocks noChangeArrowheads="1"/>
            </p:cNvSpPr>
            <p:nvPr/>
          </p:nvSpPr>
          <p:spPr bwMode="auto">
            <a:xfrm>
              <a:off x="2967" y="80"/>
              <a:ext cx="1769" cy="8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合同</a:t>
              </a:r>
              <a:r>
                <a:rPr kumimoji="0" lang="en-US"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US"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产品项目</a:t>
              </a:r>
              <a:endParaRPr kumimoji="0" lang="zh-CN" altLang="en-US"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立项</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48" name="AutoShape 4"/>
            <p:cNvSpPr>
              <a:spLocks noChangeArrowheads="1"/>
            </p:cNvSpPr>
            <p:nvPr/>
          </p:nvSpPr>
          <p:spPr bwMode="auto">
            <a:xfrm>
              <a:off x="4017" y="407"/>
              <a:ext cx="1440" cy="720"/>
            </a:xfrm>
            <a:custGeom>
              <a:avLst/>
              <a:gdLst>
                <a:gd name="G0" fmla="+- -1065629 0 0"/>
                <a:gd name="G1" fmla="+- -6916174 0 0"/>
                <a:gd name="G2" fmla="+- -1065629 0 -6916174"/>
                <a:gd name="G3" fmla="+- 10800 0 0"/>
                <a:gd name="G4" fmla="+- 0 0 -1065629"/>
                <a:gd name="T0" fmla="*/ 360 256 1"/>
                <a:gd name="T1" fmla="*/ 0 256 1"/>
                <a:gd name="G5" fmla="+- G2 T0 T1"/>
                <a:gd name="G6" fmla="?: G2 G2 G5"/>
                <a:gd name="G7" fmla="+- 0 0 G6"/>
                <a:gd name="G8" fmla="+- 9000 0 0"/>
                <a:gd name="G9" fmla="+- 0 0 -6916174"/>
                <a:gd name="G10" fmla="+- 9000 0 2700"/>
                <a:gd name="G11" fmla="cos G10 -1065629"/>
                <a:gd name="G12" fmla="sin G10 -1065629"/>
                <a:gd name="G13" fmla="cos 13500 -1065629"/>
                <a:gd name="G14" fmla="sin 13500 -1065629"/>
                <a:gd name="G15" fmla="+- G11 10800 0"/>
                <a:gd name="G16" fmla="+- G12 10800 0"/>
                <a:gd name="G17" fmla="+- G13 10800 0"/>
                <a:gd name="G18" fmla="+- G14 10800 0"/>
                <a:gd name="G19" fmla="*/ 9000 1 2"/>
                <a:gd name="G20" fmla="+- G19 5400 0"/>
                <a:gd name="G21" fmla="cos G20 -1065629"/>
                <a:gd name="G22" fmla="sin G20 -1065629"/>
                <a:gd name="G23" fmla="+- G21 10800 0"/>
                <a:gd name="G24" fmla="+- G12 G23 G22"/>
                <a:gd name="G25" fmla="+- G22 G23 G11"/>
                <a:gd name="G26" fmla="cos 10800 -1065629"/>
                <a:gd name="G27" fmla="sin 10800 -1065629"/>
                <a:gd name="G28" fmla="cos 9000 -1065629"/>
                <a:gd name="G29" fmla="sin 9000 -1065629"/>
                <a:gd name="G30" fmla="+- G26 10800 0"/>
                <a:gd name="G31" fmla="+- G27 10800 0"/>
                <a:gd name="G32" fmla="+- G28 10800 0"/>
                <a:gd name="G33" fmla="+- G29 10800 0"/>
                <a:gd name="G34" fmla="+- G19 5400 0"/>
                <a:gd name="G35" fmla="cos G34 -6916174"/>
                <a:gd name="G36" fmla="sin G34 -6916174"/>
                <a:gd name="G37" fmla="+/ -6916174 -1065629 2"/>
                <a:gd name="T2" fmla="*/ 180 256 1"/>
                <a:gd name="T3" fmla="*/ 0 256 1"/>
                <a:gd name="G38" fmla="+- G37 T2 T3"/>
                <a:gd name="G39" fmla="?: G2 G37 G38"/>
                <a:gd name="G40" fmla="cos 10800 G39"/>
                <a:gd name="G41" fmla="sin 10800 G39"/>
                <a:gd name="G42" fmla="cos 9000 G39"/>
                <a:gd name="G43" fmla="sin 9000 G39"/>
                <a:gd name="G44" fmla="+- G40 10800 0"/>
                <a:gd name="G45" fmla="+- G41 10800 0"/>
                <a:gd name="G46" fmla="+- G42 10800 0"/>
                <a:gd name="G47" fmla="+- G43 10800 0"/>
                <a:gd name="G48" fmla="+- G35 10800 0"/>
                <a:gd name="G49" fmla="+- G36 10800 0"/>
                <a:gd name="T4" fmla="*/ 16053 w 21600"/>
                <a:gd name="T5" fmla="*/ 1363 h 21600"/>
                <a:gd name="T6" fmla="*/ 8148 w 21600"/>
                <a:gd name="T7" fmla="*/ 1261 h 21600"/>
                <a:gd name="T8" fmla="*/ 15177 w 21600"/>
                <a:gd name="T9" fmla="*/ 2936 h 21600"/>
                <a:gd name="T10" fmla="*/ 23759 w 21600"/>
                <a:gd name="T11" fmla="*/ 7019 h 21600"/>
                <a:gd name="T12" fmla="*/ 21311 w 21600"/>
                <a:gd name="T13" fmla="*/ 11483 h 21600"/>
                <a:gd name="T14" fmla="*/ 16847 w 21600"/>
                <a:gd name="T15" fmla="*/ 9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439" y="8279"/>
                  </a:moveTo>
                  <a:cubicBezTo>
                    <a:pt x="18319" y="4439"/>
                    <a:pt x="14799" y="1800"/>
                    <a:pt x="10800" y="1800"/>
                  </a:cubicBezTo>
                  <a:cubicBezTo>
                    <a:pt x="9985" y="1799"/>
                    <a:pt x="9174" y="1910"/>
                    <a:pt x="8389" y="2128"/>
                  </a:cubicBezTo>
                  <a:lnTo>
                    <a:pt x="7907" y="394"/>
                  </a:lnTo>
                  <a:cubicBezTo>
                    <a:pt x="8849" y="132"/>
                    <a:pt x="9822" y="-1"/>
                    <a:pt x="10800" y="0"/>
                  </a:cubicBezTo>
                  <a:cubicBezTo>
                    <a:pt x="15599" y="0"/>
                    <a:pt x="19823" y="3167"/>
                    <a:pt x="21167" y="7775"/>
                  </a:cubicBezTo>
                  <a:lnTo>
                    <a:pt x="23759" y="7019"/>
                  </a:lnTo>
                  <a:lnTo>
                    <a:pt x="21311" y="11483"/>
                  </a:lnTo>
                  <a:lnTo>
                    <a:pt x="16847" y="9035"/>
                  </a:lnTo>
                  <a:lnTo>
                    <a:pt x="19439" y="8279"/>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47" name="Text Box 3"/>
            <p:cNvSpPr txBox="1">
              <a:spLocks noChangeArrowheads="1"/>
            </p:cNvSpPr>
            <p:nvPr/>
          </p:nvSpPr>
          <p:spPr bwMode="auto">
            <a:xfrm>
              <a:off x="12752" y="5211"/>
              <a:ext cx="1889" cy="6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客户验收</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a:ea typeface="宋体" pitchFamily="2" charset="-122"/>
                  <a:cs typeface="Times New Roman" pitchFamily="18" charset="0"/>
                </a:rPr>
                <a:t>验收测试</a:t>
              </a:r>
              <a:r>
                <a:rPr kumimoji="0" lang="zh-CN" altLang="en-US" sz="900" b="0" i="0" u="none" strike="noStrike" cap="none" normalizeH="0" baseline="0" smtClean="0">
                  <a:ln>
                    <a:noFill/>
                  </a:ln>
                  <a:solidFill>
                    <a:schemeClr val="tx1"/>
                  </a:solidFill>
                  <a:effectLst/>
                  <a:latin typeface="Calibri" pitchFamily="34" charset="0"/>
                  <a:ea typeface="Times"/>
                  <a:cs typeface="Times New Roman" pitchFamily="18" charset="0"/>
                </a:rPr>
                <a:t> </a:t>
              </a:r>
              <a:r>
                <a:rPr kumimoji="0" lang="en-US" altLang="zh-CN" sz="900" b="0" i="0" u="none" strike="noStrike" cap="none" normalizeH="0" baseline="0" smtClean="0">
                  <a:ln>
                    <a:noFill/>
                  </a:ln>
                  <a:solidFill>
                    <a:schemeClr val="tx1"/>
                  </a:solidFill>
                  <a:effectLst/>
                  <a:latin typeface="Calibri" pitchFamily="34" charset="0"/>
                  <a:ea typeface="Times"/>
                  <a:cs typeface="Times New Roman" pitchFamily="18" charset="0"/>
                </a:rPr>
                <a:t>/ </a:t>
              </a:r>
              <a:r>
                <a:rPr kumimoji="0" lang="zh-CN" altLang="en-US" sz="900" b="0" i="0" u="none" strike="noStrike" cap="none" normalizeH="0" baseline="0" smtClean="0">
                  <a:ln>
                    <a:noFill/>
                  </a:ln>
                  <a:solidFill>
                    <a:schemeClr val="tx1"/>
                  </a:solidFill>
                  <a:effectLst/>
                  <a:latin typeface="Times"/>
                  <a:ea typeface="宋体" pitchFamily="2" charset="-122"/>
                  <a:cs typeface="Times New Roman" pitchFamily="18" charset="0"/>
                </a:rPr>
                <a:t>用户试用</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546" name="AutoShape 2"/>
            <p:cNvSpPr>
              <a:spLocks noChangeArrowheads="1"/>
            </p:cNvSpPr>
            <p:nvPr/>
          </p:nvSpPr>
          <p:spPr bwMode="auto">
            <a:xfrm rot="5619650">
              <a:off x="13243" y="5806"/>
              <a:ext cx="903" cy="720"/>
            </a:xfrm>
            <a:custGeom>
              <a:avLst/>
              <a:gdLst>
                <a:gd name="G0" fmla="+- -1065629 0 0"/>
                <a:gd name="G1" fmla="+- -8886290 0 0"/>
                <a:gd name="G2" fmla="+- -1065629 0 -8886290"/>
                <a:gd name="G3" fmla="+- 10800 0 0"/>
                <a:gd name="G4" fmla="+- 0 0 -1065629"/>
                <a:gd name="T0" fmla="*/ 360 256 1"/>
                <a:gd name="T1" fmla="*/ 0 256 1"/>
                <a:gd name="G5" fmla="+- G2 T0 T1"/>
                <a:gd name="G6" fmla="?: G2 G2 G5"/>
                <a:gd name="G7" fmla="+- 0 0 G6"/>
                <a:gd name="G8" fmla="+- 9000 0 0"/>
                <a:gd name="G9" fmla="+- 0 0 -8886290"/>
                <a:gd name="G10" fmla="+- 9000 0 2700"/>
                <a:gd name="G11" fmla="cos G10 -1065629"/>
                <a:gd name="G12" fmla="sin G10 -1065629"/>
                <a:gd name="G13" fmla="cos 13500 -1065629"/>
                <a:gd name="G14" fmla="sin 13500 -1065629"/>
                <a:gd name="G15" fmla="+- G11 10800 0"/>
                <a:gd name="G16" fmla="+- G12 10800 0"/>
                <a:gd name="G17" fmla="+- G13 10800 0"/>
                <a:gd name="G18" fmla="+- G14 10800 0"/>
                <a:gd name="G19" fmla="*/ 9000 1 2"/>
                <a:gd name="G20" fmla="+- G19 5400 0"/>
                <a:gd name="G21" fmla="cos G20 -1065629"/>
                <a:gd name="G22" fmla="sin G20 -1065629"/>
                <a:gd name="G23" fmla="+- G21 10800 0"/>
                <a:gd name="G24" fmla="+- G12 G23 G22"/>
                <a:gd name="G25" fmla="+- G22 G23 G11"/>
                <a:gd name="G26" fmla="cos 10800 -1065629"/>
                <a:gd name="G27" fmla="sin 10800 -1065629"/>
                <a:gd name="G28" fmla="cos 9000 -1065629"/>
                <a:gd name="G29" fmla="sin 9000 -1065629"/>
                <a:gd name="G30" fmla="+- G26 10800 0"/>
                <a:gd name="G31" fmla="+- G27 10800 0"/>
                <a:gd name="G32" fmla="+- G28 10800 0"/>
                <a:gd name="G33" fmla="+- G29 10800 0"/>
                <a:gd name="G34" fmla="+- G19 5400 0"/>
                <a:gd name="G35" fmla="cos G34 -8886290"/>
                <a:gd name="G36" fmla="sin G34 -8886290"/>
                <a:gd name="G37" fmla="+/ -8886290 -1065629 2"/>
                <a:gd name="T2" fmla="*/ 180 256 1"/>
                <a:gd name="T3" fmla="*/ 0 256 1"/>
                <a:gd name="G38" fmla="+- G37 T2 T3"/>
                <a:gd name="G39" fmla="?: G2 G37 G38"/>
                <a:gd name="G40" fmla="cos 10800 G39"/>
                <a:gd name="G41" fmla="sin 10800 G39"/>
                <a:gd name="G42" fmla="cos 9000 G39"/>
                <a:gd name="G43" fmla="sin 9000 G39"/>
                <a:gd name="G44" fmla="+- G40 10800 0"/>
                <a:gd name="G45" fmla="+- G41 10800 0"/>
                <a:gd name="G46" fmla="+- G42 10800 0"/>
                <a:gd name="G47" fmla="+- G43 10800 0"/>
                <a:gd name="G48" fmla="+- G35 10800 0"/>
                <a:gd name="G49" fmla="+- G36 10800 0"/>
                <a:gd name="T4" fmla="*/ 13426 w 21600"/>
                <a:gd name="T5" fmla="*/ 324 h 21600"/>
                <a:gd name="T6" fmla="*/ 3727 w 21600"/>
                <a:gd name="T7" fmla="*/ 3872 h 21600"/>
                <a:gd name="T8" fmla="*/ 12988 w 21600"/>
                <a:gd name="T9" fmla="*/ 2070 h 21600"/>
                <a:gd name="T10" fmla="*/ 23759 w 21600"/>
                <a:gd name="T11" fmla="*/ 7019 h 21600"/>
                <a:gd name="T12" fmla="*/ 21311 w 21600"/>
                <a:gd name="T13" fmla="*/ 11483 h 21600"/>
                <a:gd name="T14" fmla="*/ 16847 w 21600"/>
                <a:gd name="T15" fmla="*/ 9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439" y="8279"/>
                  </a:moveTo>
                  <a:cubicBezTo>
                    <a:pt x="18319" y="4439"/>
                    <a:pt x="14799" y="1800"/>
                    <a:pt x="10800" y="1800"/>
                  </a:cubicBezTo>
                  <a:cubicBezTo>
                    <a:pt x="8380" y="1799"/>
                    <a:pt x="6063" y="2774"/>
                    <a:pt x="4370" y="4502"/>
                  </a:cubicBezTo>
                  <a:lnTo>
                    <a:pt x="3084" y="3242"/>
                  </a:lnTo>
                  <a:cubicBezTo>
                    <a:pt x="5115" y="1168"/>
                    <a:pt x="7896" y="-1"/>
                    <a:pt x="10800" y="0"/>
                  </a:cubicBezTo>
                  <a:cubicBezTo>
                    <a:pt x="15599" y="0"/>
                    <a:pt x="19823" y="3167"/>
                    <a:pt x="21167" y="7775"/>
                  </a:cubicBezTo>
                  <a:lnTo>
                    <a:pt x="23759" y="7019"/>
                  </a:lnTo>
                  <a:lnTo>
                    <a:pt x="21311" y="11483"/>
                  </a:lnTo>
                  <a:lnTo>
                    <a:pt x="16847" y="9035"/>
                  </a:lnTo>
                  <a:lnTo>
                    <a:pt x="19439" y="8279"/>
                  </a:lnTo>
                  <a:close/>
                </a:path>
              </a:pathLst>
            </a:cu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微软的文化：舒适的办公环境</a:t>
            </a:r>
            <a:endParaRPr lang="zh-CN" altLang="en-US" dirty="0"/>
          </a:p>
        </p:txBody>
      </p:sp>
      <p:sp>
        <p:nvSpPr>
          <p:cNvPr id="3" name="内容占位符 2"/>
          <p:cNvSpPr>
            <a:spLocks noGrp="1"/>
          </p:cNvSpPr>
          <p:nvPr>
            <p:ph idx="1"/>
          </p:nvPr>
        </p:nvSpPr>
        <p:spPr>
          <a:xfrm>
            <a:off x="381000" y="1416050"/>
            <a:ext cx="8388350" cy="4641271"/>
          </a:xfrm>
        </p:spPr>
        <p:txBody>
          <a:bodyPr/>
          <a:lstStyle/>
          <a:p>
            <a:r>
              <a:rPr lang="zh-CN" altLang="en-US" dirty="0" smtClean="0"/>
              <a:t>花园式的园区</a:t>
            </a:r>
            <a:endParaRPr lang="en-US" altLang="zh-CN" dirty="0" smtClean="0"/>
          </a:p>
          <a:p>
            <a:pPr lvl="1"/>
            <a:r>
              <a:rPr lang="zh-CN" altLang="en-US" dirty="0" smtClean="0"/>
              <a:t>鲜花，草坪，林荫道</a:t>
            </a:r>
            <a:endParaRPr lang="en-US" altLang="zh-CN" dirty="0" smtClean="0"/>
          </a:p>
          <a:p>
            <a:r>
              <a:rPr lang="zh-CN" altLang="en-US" dirty="0" smtClean="0"/>
              <a:t>顺应自然</a:t>
            </a:r>
            <a:endParaRPr lang="en-US" altLang="zh-CN" dirty="0" smtClean="0"/>
          </a:p>
          <a:p>
            <a:pPr lvl="1"/>
            <a:r>
              <a:rPr lang="zh-CN" altLang="en-US" dirty="0" smtClean="0"/>
              <a:t>湖泊，森林，瀑布，灌木丛</a:t>
            </a:r>
            <a:endParaRPr lang="en-US" altLang="zh-CN" dirty="0" smtClean="0"/>
          </a:p>
          <a:p>
            <a:r>
              <a:rPr lang="zh-CN" altLang="en-US" dirty="0" smtClean="0"/>
              <a:t>校园气氛</a:t>
            </a:r>
            <a:endParaRPr lang="en-US" altLang="zh-CN" dirty="0" smtClean="0"/>
          </a:p>
          <a:p>
            <a:pPr lvl="1"/>
            <a:r>
              <a:rPr lang="zh-CN" altLang="en-US" dirty="0" smtClean="0"/>
              <a:t>篮球场，足球场，棒球场</a:t>
            </a:r>
            <a:endParaRPr lang="en-US" altLang="zh-CN" dirty="0" smtClean="0"/>
          </a:p>
          <a:p>
            <a:r>
              <a:rPr lang="zh-CN" altLang="en-US" dirty="0" smtClean="0"/>
              <a:t>每人一间办公室</a:t>
            </a:r>
            <a:r>
              <a:rPr lang="en-US" altLang="zh-CN" dirty="0" smtClean="0"/>
              <a:t>——</a:t>
            </a:r>
            <a:r>
              <a:rPr lang="zh-CN" altLang="en-US" dirty="0" smtClean="0"/>
              <a:t>微软特色之一</a:t>
            </a:r>
            <a:endParaRPr lang="en-US" altLang="zh-CN" dirty="0" smtClean="0"/>
          </a:p>
          <a:p>
            <a:pPr lvl="1"/>
            <a:r>
              <a:rPr lang="zh-CN" altLang="en-US" dirty="0"/>
              <a:t>各具</a:t>
            </a:r>
            <a:r>
              <a:rPr lang="zh-CN" altLang="en-US" dirty="0" smtClean="0"/>
              <a:t>特点</a:t>
            </a:r>
            <a:endParaRPr lang="en-US" altLang="zh-CN" dirty="0" smtClean="0"/>
          </a:p>
          <a:p>
            <a:r>
              <a:rPr lang="zh-CN" altLang="en-US" dirty="0" smtClean="0"/>
              <a:t>办公楼之间的穿梭</a:t>
            </a:r>
            <a:r>
              <a:rPr lang="en-US" altLang="zh-CN" dirty="0" smtClean="0"/>
              <a:t>Bus</a:t>
            </a:r>
            <a:endParaRPr lang="zh-CN" altLang="en-US" dirty="0"/>
          </a:p>
        </p:txBody>
      </p:sp>
    </p:spTree>
    <p:extLst>
      <p:ext uri="{BB962C8B-B14F-4D97-AF65-F5344CB8AC3E}">
        <p14:creationId xmlns:p14="http://schemas.microsoft.com/office/powerpoint/2010/main" val="259874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57158" y="214290"/>
          <a:ext cx="8143933" cy="6262355"/>
        </p:xfrm>
        <a:graphic>
          <a:graphicData uri="http://schemas.openxmlformats.org/drawingml/2006/table">
            <a:tbl>
              <a:tblPr/>
              <a:tblGrid>
                <a:gridCol w="1950716"/>
                <a:gridCol w="2264126"/>
                <a:gridCol w="1714512"/>
                <a:gridCol w="2142287"/>
                <a:gridCol w="72292"/>
              </a:tblGrid>
              <a:tr h="269241">
                <a:tc gridSpan="5">
                  <a:txBody>
                    <a:bodyPr/>
                    <a:lstStyle/>
                    <a:p>
                      <a:pPr algn="ctr">
                        <a:spcAft>
                          <a:spcPts val="0"/>
                        </a:spcAft>
                      </a:pPr>
                      <a:r>
                        <a:rPr lang="zh-CN" sz="1200" b="1" kern="100" dirty="0">
                          <a:latin typeface="Calibri"/>
                          <a:ea typeface="宋体"/>
                          <a:cs typeface="Times New Roman"/>
                        </a:rPr>
                        <a:t>软件生命周期阶段工作内容和常见工作产品列表</a:t>
                      </a:r>
                      <a:endParaRPr lang="zh-CN" sz="1200" kern="100" dirty="0">
                        <a:latin typeface="Calibri"/>
                        <a:ea typeface="宋体"/>
                        <a:cs typeface="Times New Roman"/>
                      </a:endParaRPr>
                    </a:p>
                  </a:txBody>
                  <a:tcPr marL="46892" marR="468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9241">
                <a:tc gridSpan="2">
                  <a:txBody>
                    <a:bodyPr/>
                    <a:lstStyle/>
                    <a:p>
                      <a:pPr algn="ctr">
                        <a:spcAft>
                          <a:spcPts val="0"/>
                        </a:spcAft>
                      </a:pPr>
                      <a:r>
                        <a:rPr lang="zh-CN" sz="1200" b="1" kern="100">
                          <a:latin typeface="Calibri"/>
                          <a:ea typeface="宋体"/>
                          <a:cs typeface="Times New Roman"/>
                        </a:rPr>
                        <a:t>工作内容</a:t>
                      </a:r>
                      <a:endParaRPr lang="zh-CN" sz="1200" kern="100">
                        <a:latin typeface="Calibri"/>
                        <a:ea typeface="宋体"/>
                        <a:cs typeface="Times New Roman"/>
                      </a:endParaRPr>
                    </a:p>
                  </a:txBody>
                  <a:tcPr marL="46892" marR="468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hMerge="1">
                  <a:txBody>
                    <a:bodyPr/>
                    <a:lstStyle/>
                    <a:p>
                      <a:endParaRPr lang="zh-CN" altLang="en-US"/>
                    </a:p>
                  </a:txBody>
                  <a:tcPr/>
                </a:tc>
                <a:tc gridSpan="2">
                  <a:txBody>
                    <a:bodyPr/>
                    <a:lstStyle/>
                    <a:p>
                      <a:pPr algn="ctr">
                        <a:spcAft>
                          <a:spcPts val="0"/>
                        </a:spcAft>
                      </a:pPr>
                      <a:r>
                        <a:rPr lang="zh-CN" sz="1200" b="1" kern="100">
                          <a:latin typeface="Calibri"/>
                          <a:ea typeface="宋体"/>
                          <a:cs typeface="Times New Roman"/>
                        </a:rPr>
                        <a:t>工作产品</a:t>
                      </a:r>
                      <a:endParaRPr lang="zh-CN" sz="1200" kern="100">
                        <a:latin typeface="Calibri"/>
                        <a:ea typeface="宋体"/>
                        <a:cs typeface="Times New Roman"/>
                      </a:endParaRPr>
                    </a:p>
                  </a:txBody>
                  <a:tcPr marL="46892" marR="468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hMerge="1">
                  <a:txBody>
                    <a:bodyPr/>
                    <a:lstStyle/>
                    <a:p>
                      <a:endParaRPr lang="zh-CN" altLang="en-US"/>
                    </a:p>
                  </a:txBody>
                  <a:tcPr/>
                </a:tc>
                <a:tc>
                  <a:txBody>
                    <a:bodyPr/>
                    <a:lstStyle/>
                    <a:p>
                      <a:pPr algn="just">
                        <a:spcAft>
                          <a:spcPts val="0"/>
                        </a:spcAft>
                      </a:pPr>
                      <a:r>
                        <a:rPr lang="zh-CN" sz="1200" kern="100" dirty="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344410">
                <a:tc>
                  <a:txBody>
                    <a:bodyPr/>
                    <a:lstStyle/>
                    <a:p>
                      <a:pPr algn="just">
                        <a:spcAft>
                          <a:spcPts val="0"/>
                        </a:spcAft>
                      </a:pPr>
                      <a:r>
                        <a:rPr lang="en-US" sz="1200" kern="100">
                          <a:latin typeface="Calibri"/>
                          <a:ea typeface="宋体"/>
                          <a:cs typeface="Times New Roman"/>
                        </a:rPr>
                        <a:t>1. </a:t>
                      </a:r>
                      <a:r>
                        <a:rPr lang="zh-CN" sz="1200" kern="100">
                          <a:latin typeface="Calibri"/>
                          <a:ea typeface="宋体"/>
                          <a:cs typeface="Times New Roman"/>
                        </a:rPr>
                        <a:t>可行性研究</a:t>
                      </a:r>
                      <a:r>
                        <a:rPr lang="en-US" sz="1200" kern="100">
                          <a:latin typeface="Calibri"/>
                          <a:ea typeface="宋体"/>
                          <a:cs typeface="Times New Roman"/>
                        </a:rPr>
                        <a:t>/</a:t>
                      </a:r>
                      <a:r>
                        <a:rPr lang="zh-CN" sz="1200" kern="100">
                          <a:latin typeface="Calibri"/>
                          <a:ea typeface="宋体"/>
                          <a:cs typeface="Times New Roman"/>
                        </a:rPr>
                        <a:t>合同评审、签订</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立项审批</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 </a:t>
                      </a:r>
                      <a:r>
                        <a:rPr lang="zh-CN" sz="1200" kern="100">
                          <a:latin typeface="Calibri"/>
                          <a:ea typeface="宋体"/>
                          <a:cs typeface="Times New Roman"/>
                        </a:rPr>
                        <a:t>可行性研究报告</a:t>
                      </a:r>
                      <a:r>
                        <a:rPr lang="en-US" sz="1200" kern="100">
                          <a:latin typeface="Calibri"/>
                          <a:ea typeface="宋体"/>
                          <a:cs typeface="Times New Roman"/>
                        </a:rPr>
                        <a:t>/</a:t>
                      </a:r>
                      <a:r>
                        <a:rPr lang="zh-CN" sz="1200" kern="100">
                          <a:latin typeface="Calibri"/>
                          <a:ea typeface="宋体"/>
                          <a:cs typeface="Times New Roman"/>
                        </a:rPr>
                        <a:t>项目合同</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立项审批表 </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 </a:t>
                      </a:r>
                      <a:r>
                        <a:rPr lang="zh-CN" sz="1200" kern="100">
                          <a:latin typeface="Calibri"/>
                          <a:ea typeface="宋体"/>
                          <a:cs typeface="Times New Roman"/>
                        </a:rPr>
                        <a:t>软件需求（初稿）</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需求和策划阶段工作计划</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430511">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编制并完善《软件需求》</a:t>
                      </a:r>
                    </a:p>
                    <a:p>
                      <a:pPr marL="122555" indent="-122555" algn="just">
                        <a:spcAft>
                          <a:spcPts val="0"/>
                        </a:spcAft>
                      </a:pPr>
                      <a:r>
                        <a:rPr lang="en-US" sz="1200" kern="100">
                          <a:latin typeface="Calibri"/>
                          <a:ea typeface="宋体"/>
                          <a:cs typeface="Times New Roman"/>
                        </a:rPr>
                        <a:t>3.</a:t>
                      </a:r>
                      <a:r>
                        <a:rPr lang="zh-CN" sz="1200" kern="100">
                          <a:latin typeface="Calibri"/>
                          <a:ea typeface="宋体"/>
                          <a:cs typeface="Times New Roman"/>
                        </a:rPr>
                        <a:t>需求规格说明书编写、同行评审</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《软件需求》评审和批准</a:t>
                      </a:r>
                    </a:p>
                    <a:p>
                      <a:pPr algn="just">
                        <a:spcAft>
                          <a:spcPts val="0"/>
                        </a:spcAft>
                      </a:pPr>
                      <a:r>
                        <a:rPr lang="en-US" sz="1200" kern="100">
                          <a:latin typeface="Calibri"/>
                          <a:ea typeface="宋体"/>
                          <a:cs typeface="Times New Roman"/>
                        </a:rPr>
                        <a:t>4.</a:t>
                      </a:r>
                      <a:r>
                        <a:rPr lang="zh-CN" sz="1200" kern="100">
                          <a:latin typeface="Calibri"/>
                          <a:ea typeface="宋体"/>
                          <a:cs typeface="Times New Roman"/>
                        </a:rPr>
                        <a:t>《需求规格说明书》审批</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软件需求</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软件需求同行评审记录</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需求规格说明书</a:t>
                      </a:r>
                    </a:p>
                    <a:p>
                      <a:pPr algn="just">
                        <a:spcAft>
                          <a:spcPts val="0"/>
                        </a:spcAft>
                      </a:pPr>
                      <a:r>
                        <a:rPr lang="en-US" sz="1200" kern="100">
                          <a:latin typeface="Calibri"/>
                          <a:ea typeface="宋体"/>
                          <a:cs typeface="Times New Roman"/>
                        </a:rPr>
                        <a:t>4.</a:t>
                      </a:r>
                      <a:r>
                        <a:rPr lang="zh-CN" sz="1200" kern="100">
                          <a:latin typeface="Calibri"/>
                          <a:ea typeface="宋体"/>
                          <a:cs typeface="Times New Roman"/>
                        </a:rPr>
                        <a:t>需求规格说明书同行评审记录</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688819">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项目范围分析、工作分解</a:t>
                      </a:r>
                    </a:p>
                    <a:p>
                      <a:pPr algn="just">
                        <a:spcAft>
                          <a:spcPts val="0"/>
                        </a:spcAft>
                      </a:pPr>
                      <a:r>
                        <a:rPr lang="en-US" sz="1200" kern="100">
                          <a:latin typeface="Calibri"/>
                          <a:ea typeface="宋体"/>
                          <a:cs typeface="Times New Roman"/>
                        </a:rPr>
                        <a:t>3. </a:t>
                      </a:r>
                      <a:r>
                        <a:rPr lang="zh-CN" sz="1200" kern="100">
                          <a:latin typeface="Calibri"/>
                          <a:ea typeface="宋体"/>
                          <a:cs typeface="Times New Roman"/>
                        </a:rPr>
                        <a:t>编制进度表</a:t>
                      </a:r>
                    </a:p>
                    <a:p>
                      <a:pPr algn="just">
                        <a:spcAft>
                          <a:spcPts val="0"/>
                        </a:spcAft>
                      </a:pPr>
                      <a:r>
                        <a:rPr lang="en-US" sz="1200" kern="100">
                          <a:latin typeface="Calibri"/>
                          <a:ea typeface="宋体"/>
                          <a:cs typeface="Times New Roman"/>
                        </a:rPr>
                        <a:t>5. </a:t>
                      </a:r>
                      <a:r>
                        <a:rPr lang="zh-CN" sz="1200" kern="100">
                          <a:latin typeface="Calibri"/>
                          <a:ea typeface="宋体"/>
                          <a:cs typeface="Times New Roman"/>
                        </a:rPr>
                        <a:t>编写配置管理计划</a:t>
                      </a:r>
                    </a:p>
                    <a:p>
                      <a:pPr algn="just">
                        <a:spcAft>
                          <a:spcPts val="0"/>
                        </a:spcAft>
                      </a:pPr>
                      <a:r>
                        <a:rPr lang="en-US" sz="1200" kern="100">
                          <a:latin typeface="Calibri"/>
                          <a:ea typeface="宋体"/>
                          <a:cs typeface="Times New Roman"/>
                        </a:rPr>
                        <a:t>7.</a:t>
                      </a:r>
                      <a:r>
                        <a:rPr lang="zh-CN" sz="1200" kern="100">
                          <a:latin typeface="Calibri"/>
                          <a:ea typeface="宋体"/>
                          <a:cs typeface="Times New Roman"/>
                        </a:rPr>
                        <a:t>计划评审、批准</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 </a:t>
                      </a:r>
                      <a:r>
                        <a:rPr lang="zh-CN" sz="1200" kern="100">
                          <a:latin typeface="Calibri"/>
                          <a:ea typeface="宋体"/>
                          <a:cs typeface="Times New Roman"/>
                        </a:rPr>
                        <a:t>估计规模、工作量等</a:t>
                      </a:r>
                    </a:p>
                    <a:p>
                      <a:pPr algn="just">
                        <a:spcAft>
                          <a:spcPts val="0"/>
                        </a:spcAft>
                      </a:pPr>
                      <a:r>
                        <a:rPr lang="en-US" sz="1200" kern="100">
                          <a:latin typeface="Calibri"/>
                          <a:ea typeface="宋体"/>
                          <a:cs typeface="Times New Roman"/>
                        </a:rPr>
                        <a:t>4</a:t>
                      </a:r>
                      <a:r>
                        <a:rPr lang="zh-CN" sz="1200" kern="100">
                          <a:latin typeface="Calibri"/>
                          <a:ea typeface="宋体"/>
                          <a:cs typeface="Times New Roman"/>
                        </a:rPr>
                        <a:t>评审、评估项目风险</a:t>
                      </a:r>
                    </a:p>
                    <a:p>
                      <a:pPr algn="just">
                        <a:spcAft>
                          <a:spcPts val="0"/>
                        </a:spcAft>
                      </a:pPr>
                      <a:r>
                        <a:rPr lang="en-US" sz="1200" kern="100">
                          <a:latin typeface="Calibri"/>
                          <a:ea typeface="宋体"/>
                          <a:cs typeface="Times New Roman"/>
                        </a:rPr>
                        <a:t>6. </a:t>
                      </a:r>
                      <a:r>
                        <a:rPr lang="zh-CN" sz="1200" kern="100">
                          <a:latin typeface="Calibri"/>
                          <a:ea typeface="宋体"/>
                          <a:cs typeface="Times New Roman"/>
                        </a:rPr>
                        <a:t>编写《项目开发计划》</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项目开发计划</a:t>
                      </a:r>
                    </a:p>
                    <a:p>
                      <a:pPr algn="just">
                        <a:spcAft>
                          <a:spcPts val="0"/>
                        </a:spcAft>
                      </a:pPr>
                      <a:r>
                        <a:rPr lang="zh-CN" sz="1200" kern="100">
                          <a:latin typeface="Calibri"/>
                          <a:ea typeface="宋体"/>
                          <a:cs typeface="Times New Roman"/>
                        </a:rPr>
                        <a:t>含：</a:t>
                      </a:r>
                      <a:r>
                        <a:rPr lang="en-US" sz="1200" kern="100">
                          <a:latin typeface="Calibri"/>
                          <a:ea typeface="宋体"/>
                          <a:cs typeface="Times New Roman"/>
                        </a:rPr>
                        <a:t>QA</a:t>
                      </a:r>
                      <a:r>
                        <a:rPr lang="zh-CN" sz="1200" kern="100">
                          <a:latin typeface="Calibri"/>
                          <a:ea typeface="宋体"/>
                          <a:cs typeface="Times New Roman"/>
                        </a:rPr>
                        <a:t>计划、</a:t>
                      </a:r>
                      <a:r>
                        <a:rPr lang="en-US" sz="1200" kern="100">
                          <a:latin typeface="Calibri"/>
                          <a:ea typeface="宋体"/>
                          <a:cs typeface="Times New Roman"/>
                        </a:rPr>
                        <a:t>CM</a:t>
                      </a:r>
                      <a:r>
                        <a:rPr lang="zh-CN" sz="1200" kern="100">
                          <a:latin typeface="Calibri"/>
                          <a:ea typeface="宋体"/>
                          <a:cs typeface="Times New Roman"/>
                        </a:rPr>
                        <a:t>计划、风险管理计划和培训计划</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项目开发计划同行评审记录</a:t>
                      </a:r>
                    </a:p>
                    <a:p>
                      <a:pPr algn="just">
                        <a:spcAft>
                          <a:spcPts val="0"/>
                        </a:spcAft>
                      </a:pPr>
                      <a:r>
                        <a:rPr lang="en-US" sz="1200" kern="100">
                          <a:latin typeface="Calibri"/>
                          <a:ea typeface="宋体"/>
                          <a:cs typeface="Times New Roman"/>
                        </a:rPr>
                        <a:t>3.QA</a:t>
                      </a:r>
                      <a:r>
                        <a:rPr lang="zh-CN" sz="1200" kern="100">
                          <a:latin typeface="Calibri"/>
                          <a:ea typeface="宋体"/>
                          <a:cs typeface="Times New Roman"/>
                        </a:rPr>
                        <a:t>阶段审计的记录</a:t>
                      </a:r>
                    </a:p>
                    <a:p>
                      <a:pPr algn="just">
                        <a:spcAft>
                          <a:spcPts val="0"/>
                        </a:spcAft>
                      </a:pPr>
                      <a:r>
                        <a:rPr lang="en-US" sz="1200" kern="100">
                          <a:latin typeface="Calibri"/>
                          <a:ea typeface="宋体"/>
                          <a:cs typeface="Times New Roman"/>
                        </a:rPr>
                        <a:t>4</a:t>
                      </a:r>
                      <a:r>
                        <a:rPr lang="zh-CN" sz="1200" kern="100">
                          <a:latin typeface="Calibri"/>
                          <a:ea typeface="宋体"/>
                          <a:cs typeface="Times New Roman"/>
                        </a:rPr>
                        <a:t>里程碑评审的记录</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688819">
                <a:tc>
                  <a:txBody>
                    <a:bodyPr/>
                    <a:lstStyle/>
                    <a:p>
                      <a:pPr marL="122555" indent="-122555" algn="just">
                        <a:spcAft>
                          <a:spcPts val="0"/>
                        </a:spcAft>
                      </a:pPr>
                      <a:r>
                        <a:rPr lang="en-US" sz="1200" kern="100">
                          <a:latin typeface="Calibri"/>
                          <a:ea typeface="宋体"/>
                          <a:cs typeface="Times New Roman"/>
                        </a:rPr>
                        <a:t>1.</a:t>
                      </a:r>
                      <a:r>
                        <a:rPr lang="zh-CN" sz="1200" kern="100">
                          <a:latin typeface="Calibri"/>
                          <a:ea typeface="宋体"/>
                          <a:cs typeface="Times New Roman"/>
                        </a:rPr>
                        <a:t>概要设计说明书编制、同行评审</a:t>
                      </a:r>
                    </a:p>
                    <a:p>
                      <a:pPr marL="122555" indent="-122555" algn="just">
                        <a:spcAft>
                          <a:spcPts val="0"/>
                        </a:spcAft>
                      </a:pPr>
                      <a:r>
                        <a:rPr lang="en-US" sz="1200" kern="100">
                          <a:latin typeface="Calibri"/>
                          <a:ea typeface="宋体"/>
                          <a:cs typeface="Times New Roman"/>
                        </a:rPr>
                        <a:t>3.</a:t>
                      </a:r>
                      <a:r>
                        <a:rPr lang="zh-CN" sz="1200" kern="100">
                          <a:latin typeface="Calibri"/>
                          <a:ea typeface="宋体"/>
                          <a:cs typeface="Times New Roman"/>
                        </a:rPr>
                        <a:t>详细设计说明书和数据库设计说明书编制、同行评审</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indent="-160020" algn="just">
                        <a:spcAft>
                          <a:spcPts val="0"/>
                        </a:spcAft>
                      </a:pPr>
                      <a:r>
                        <a:rPr lang="en-US" sz="1200" kern="100" dirty="0">
                          <a:latin typeface="Calibri"/>
                          <a:ea typeface="宋体"/>
                          <a:cs typeface="Times New Roman"/>
                        </a:rPr>
                        <a:t>2.</a:t>
                      </a:r>
                      <a:r>
                        <a:rPr lang="zh-CN" sz="1200" kern="100" dirty="0">
                          <a:latin typeface="Calibri"/>
                          <a:ea typeface="宋体"/>
                          <a:cs typeface="Times New Roman"/>
                        </a:rPr>
                        <a:t>概要设计说明书审批</a:t>
                      </a:r>
                    </a:p>
                    <a:p>
                      <a:pPr marL="160020" indent="-160020" algn="just">
                        <a:spcAft>
                          <a:spcPts val="0"/>
                        </a:spcAft>
                      </a:pPr>
                      <a:r>
                        <a:rPr lang="en-US" sz="1200" kern="100" dirty="0">
                          <a:latin typeface="Calibri"/>
                          <a:ea typeface="宋体"/>
                          <a:cs typeface="Times New Roman"/>
                        </a:rPr>
                        <a:t>4.</a:t>
                      </a:r>
                      <a:r>
                        <a:rPr lang="zh-CN" sz="1200" kern="100" dirty="0">
                          <a:latin typeface="Calibri"/>
                          <a:ea typeface="宋体"/>
                          <a:cs typeface="Times New Roman"/>
                        </a:rPr>
                        <a:t>详细设计说明书和数据库设计说明书审批</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《概要设计说明书》</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《数据库设计说明书》</a:t>
                      </a:r>
                    </a:p>
                    <a:p>
                      <a:pPr algn="just">
                        <a:spcAft>
                          <a:spcPts val="0"/>
                        </a:spcAft>
                      </a:pPr>
                      <a:r>
                        <a:rPr lang="en-US" sz="1200" kern="100">
                          <a:latin typeface="Calibri"/>
                          <a:ea typeface="宋体"/>
                          <a:cs typeface="Times New Roman"/>
                        </a:rPr>
                        <a:t>5.</a:t>
                      </a:r>
                      <a:r>
                        <a:rPr lang="zh-CN" sz="1200" kern="100">
                          <a:latin typeface="Calibri"/>
                          <a:ea typeface="宋体"/>
                          <a:cs typeface="Times New Roman"/>
                        </a:rPr>
                        <a:t>基线建立和审计记录</a:t>
                      </a:r>
                    </a:p>
                    <a:p>
                      <a:pPr algn="just">
                        <a:spcAft>
                          <a:spcPts val="0"/>
                        </a:spcAft>
                      </a:pPr>
                      <a:r>
                        <a:rPr lang="en-US" sz="1200" kern="100">
                          <a:latin typeface="Calibri"/>
                          <a:ea typeface="宋体"/>
                          <a:cs typeface="Times New Roman"/>
                        </a:rPr>
                        <a:t>7.</a:t>
                      </a:r>
                      <a:r>
                        <a:rPr lang="zh-CN" sz="1200" kern="100">
                          <a:latin typeface="Calibri"/>
                          <a:ea typeface="宋体"/>
                          <a:cs typeface="Times New Roman"/>
                        </a:rPr>
                        <a:t>项目状态报告</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latin typeface="Calibri"/>
                          <a:ea typeface="宋体"/>
                          <a:cs typeface="Times New Roman"/>
                        </a:rPr>
                        <a:t>2.</a:t>
                      </a:r>
                      <a:r>
                        <a:rPr lang="zh-CN" sz="1200" kern="100" dirty="0">
                          <a:latin typeface="Calibri"/>
                          <a:ea typeface="宋体"/>
                          <a:cs typeface="Times New Roman"/>
                        </a:rPr>
                        <a:t>《详细设计说明书》</a:t>
                      </a:r>
                    </a:p>
                    <a:p>
                      <a:pPr algn="just">
                        <a:spcAft>
                          <a:spcPts val="0"/>
                        </a:spcAft>
                      </a:pPr>
                      <a:r>
                        <a:rPr lang="en-US" sz="1200" kern="100" dirty="0">
                          <a:latin typeface="Calibri"/>
                          <a:ea typeface="宋体"/>
                          <a:cs typeface="Times New Roman"/>
                        </a:rPr>
                        <a:t>4.</a:t>
                      </a:r>
                      <a:r>
                        <a:rPr lang="zh-CN" sz="1200" kern="100" dirty="0">
                          <a:latin typeface="Calibri"/>
                          <a:ea typeface="宋体"/>
                          <a:cs typeface="Times New Roman"/>
                        </a:rPr>
                        <a:t>同行评审记录</a:t>
                      </a:r>
                    </a:p>
                    <a:p>
                      <a:pPr algn="just">
                        <a:spcAft>
                          <a:spcPts val="0"/>
                        </a:spcAft>
                      </a:pPr>
                      <a:r>
                        <a:rPr lang="en-US" sz="1200" kern="100" dirty="0">
                          <a:latin typeface="Calibri"/>
                          <a:ea typeface="宋体"/>
                          <a:cs typeface="Times New Roman"/>
                        </a:rPr>
                        <a:t>6.QA</a:t>
                      </a:r>
                      <a:r>
                        <a:rPr lang="zh-CN" sz="1200" kern="100" dirty="0">
                          <a:latin typeface="Calibri"/>
                          <a:ea typeface="宋体"/>
                          <a:cs typeface="Times New Roman"/>
                        </a:rPr>
                        <a:t>阶段审计记录</a:t>
                      </a:r>
                    </a:p>
                    <a:p>
                      <a:pPr algn="just">
                        <a:spcAft>
                          <a:spcPts val="0"/>
                        </a:spcAft>
                      </a:pPr>
                      <a:r>
                        <a:rPr lang="en-US" sz="1200" kern="100" dirty="0">
                          <a:latin typeface="Calibri"/>
                          <a:ea typeface="宋体"/>
                          <a:cs typeface="Times New Roman"/>
                        </a:rPr>
                        <a:t>8.</a:t>
                      </a:r>
                      <a:r>
                        <a:rPr lang="zh-CN" sz="1200" kern="100" dirty="0">
                          <a:latin typeface="Calibri"/>
                          <a:ea typeface="宋体"/>
                          <a:cs typeface="Times New Roman"/>
                        </a:rPr>
                        <a:t>里程碑评审记录</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377893">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编码 </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单元代码同行评审、单元测试</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单元代码</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单元测试报告</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代码评审记录</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516614">
                <a:tc>
                  <a:txBody>
                    <a:bodyPr/>
                    <a:lstStyle/>
                    <a:p>
                      <a:pPr marL="116205" indent="-116205" algn="just">
                        <a:spcAft>
                          <a:spcPts val="0"/>
                        </a:spcAft>
                      </a:pPr>
                      <a:r>
                        <a:rPr lang="en-US" sz="1200" kern="100">
                          <a:latin typeface="Calibri"/>
                          <a:ea typeface="宋体"/>
                          <a:cs typeface="Times New Roman"/>
                        </a:rPr>
                        <a:t>1.</a:t>
                      </a:r>
                      <a:r>
                        <a:rPr lang="zh-CN" sz="1200" kern="100">
                          <a:latin typeface="Calibri"/>
                          <a:ea typeface="宋体"/>
                          <a:cs typeface="Times New Roman"/>
                        </a:rPr>
                        <a:t>《集成测试计划》编制、同行评审和批准</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集成测试</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indent="-160020" algn="just">
                        <a:spcAft>
                          <a:spcPts val="0"/>
                        </a:spcAft>
                      </a:pPr>
                      <a:r>
                        <a:rPr lang="en-US" sz="1200" kern="100">
                          <a:latin typeface="Calibri"/>
                          <a:ea typeface="宋体"/>
                          <a:cs typeface="Times New Roman"/>
                        </a:rPr>
                        <a:t>2.</a:t>
                      </a:r>
                      <a:r>
                        <a:rPr lang="zh-CN" sz="1200" kern="100">
                          <a:latin typeface="Calibri"/>
                          <a:ea typeface="宋体"/>
                          <a:cs typeface="Times New Roman"/>
                        </a:rPr>
                        <a:t>《集成测试规格说明书》编制、同行评审和批准</a:t>
                      </a:r>
                    </a:p>
                    <a:p>
                      <a:pPr marL="160020" indent="-160020" algn="just">
                        <a:spcAft>
                          <a:spcPts val="0"/>
                        </a:spcAft>
                      </a:pPr>
                      <a:r>
                        <a:rPr lang="en-US" sz="1200" kern="100">
                          <a:latin typeface="Calibri"/>
                          <a:ea typeface="宋体"/>
                          <a:cs typeface="Times New Roman"/>
                        </a:rPr>
                        <a:t>4.</a:t>
                      </a:r>
                      <a:r>
                        <a:rPr lang="zh-CN" sz="1200" kern="100">
                          <a:latin typeface="Calibri"/>
                          <a:ea typeface="宋体"/>
                          <a:cs typeface="Times New Roman"/>
                        </a:rPr>
                        <a:t>《集成测试报告》编制、确认</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集成测试计划</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测试记录、缺陷记录</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《集成测试规格说明书》</a:t>
                      </a:r>
                    </a:p>
                    <a:p>
                      <a:pPr algn="just">
                        <a:spcAft>
                          <a:spcPts val="0"/>
                        </a:spcAft>
                      </a:pPr>
                      <a:r>
                        <a:rPr lang="en-US" sz="1200" kern="100">
                          <a:latin typeface="Calibri"/>
                          <a:ea typeface="宋体"/>
                          <a:cs typeface="Times New Roman"/>
                        </a:rPr>
                        <a:t>4.</a:t>
                      </a:r>
                      <a:r>
                        <a:rPr lang="zh-CN" sz="1200" kern="100">
                          <a:latin typeface="Calibri"/>
                          <a:ea typeface="宋体"/>
                          <a:cs typeface="Times New Roman"/>
                        </a:rPr>
                        <a:t>《集成测试报告》</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591100">
                <a:tc>
                  <a:txBody>
                    <a:bodyPr/>
                    <a:lstStyle/>
                    <a:p>
                      <a:pPr marL="116205" indent="-116205" algn="just">
                        <a:spcAft>
                          <a:spcPts val="0"/>
                        </a:spcAft>
                      </a:pPr>
                      <a:r>
                        <a:rPr lang="en-US" sz="1200" kern="100">
                          <a:latin typeface="Calibri"/>
                          <a:ea typeface="宋体"/>
                          <a:cs typeface="Times New Roman"/>
                        </a:rPr>
                        <a:t>1.</a:t>
                      </a:r>
                      <a:r>
                        <a:rPr lang="zh-CN" sz="1200" kern="100">
                          <a:latin typeface="Calibri"/>
                          <a:ea typeface="宋体"/>
                          <a:cs typeface="Times New Roman"/>
                        </a:rPr>
                        <a:t>《系统测试计划》编制、同行评审和批准</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系统测试</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indent="-160020" algn="just">
                        <a:spcAft>
                          <a:spcPts val="0"/>
                        </a:spcAft>
                      </a:pPr>
                      <a:r>
                        <a:rPr lang="en-US" sz="1200" kern="100">
                          <a:latin typeface="Calibri"/>
                          <a:ea typeface="宋体"/>
                          <a:cs typeface="Times New Roman"/>
                        </a:rPr>
                        <a:t>2.</a:t>
                      </a:r>
                      <a:r>
                        <a:rPr lang="zh-CN" sz="1200" kern="100">
                          <a:latin typeface="Calibri"/>
                          <a:ea typeface="宋体"/>
                          <a:cs typeface="Times New Roman"/>
                        </a:rPr>
                        <a:t>《系统测试规格说明书》编制、同行评审和批准</a:t>
                      </a:r>
                    </a:p>
                    <a:p>
                      <a:pPr marL="160020" indent="-160020" algn="just">
                        <a:spcAft>
                          <a:spcPts val="0"/>
                        </a:spcAft>
                      </a:pPr>
                      <a:r>
                        <a:rPr lang="en-US" sz="1200" kern="100">
                          <a:latin typeface="Calibri"/>
                          <a:ea typeface="宋体"/>
                          <a:cs typeface="Times New Roman"/>
                        </a:rPr>
                        <a:t>4.</a:t>
                      </a:r>
                      <a:r>
                        <a:rPr lang="zh-CN" sz="1200" kern="100">
                          <a:latin typeface="Calibri"/>
                          <a:ea typeface="宋体"/>
                          <a:cs typeface="Times New Roman"/>
                        </a:rPr>
                        <a:t>《系统测试报告》编制和确认</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系统测试计划</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测试记录、缺陷纪录</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《系统测试规格说明书》</a:t>
                      </a:r>
                    </a:p>
                    <a:p>
                      <a:pPr algn="just">
                        <a:spcAft>
                          <a:spcPts val="0"/>
                        </a:spcAft>
                      </a:pPr>
                      <a:r>
                        <a:rPr lang="en-US" sz="1200" kern="100">
                          <a:latin typeface="Calibri"/>
                          <a:ea typeface="宋体"/>
                          <a:cs typeface="Times New Roman"/>
                        </a:rPr>
                        <a:t>4.</a:t>
                      </a:r>
                      <a:r>
                        <a:rPr lang="zh-CN" sz="1200" kern="100">
                          <a:latin typeface="Calibri"/>
                          <a:ea typeface="宋体"/>
                          <a:cs typeface="Times New Roman"/>
                        </a:rPr>
                        <a:t>《系统测试报告》</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593150">
                <a:tc>
                  <a:txBody>
                    <a:bodyPr/>
                    <a:lstStyle/>
                    <a:p>
                      <a:pPr marL="98425" indent="-98425" algn="just">
                        <a:spcAft>
                          <a:spcPts val="0"/>
                        </a:spcAft>
                      </a:pPr>
                      <a:r>
                        <a:rPr lang="en-US" sz="1200" kern="100">
                          <a:latin typeface="Calibri"/>
                          <a:ea typeface="宋体"/>
                          <a:cs typeface="Times New Roman"/>
                        </a:rPr>
                        <a:t>1.</a:t>
                      </a:r>
                      <a:r>
                        <a:rPr lang="zh-CN" sz="1200" kern="100">
                          <a:latin typeface="Calibri"/>
                          <a:ea typeface="宋体"/>
                          <a:cs typeface="Times New Roman"/>
                        </a:rPr>
                        <a:t>《用户试用</a:t>
                      </a:r>
                      <a:r>
                        <a:rPr lang="en-US" sz="1200" kern="100">
                          <a:latin typeface="Calibri"/>
                          <a:ea typeface="宋体"/>
                          <a:cs typeface="Times New Roman"/>
                        </a:rPr>
                        <a:t>/</a:t>
                      </a:r>
                      <a:r>
                        <a:rPr lang="zh-CN" sz="1200" kern="100">
                          <a:latin typeface="Calibri"/>
                          <a:ea typeface="宋体"/>
                          <a:cs typeface="Times New Roman"/>
                        </a:rPr>
                        <a:t>验收测试计划》编制、批准</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用户试用</a:t>
                      </a:r>
                      <a:r>
                        <a:rPr lang="en-US" sz="1200" kern="100">
                          <a:latin typeface="Calibri"/>
                          <a:ea typeface="宋体"/>
                          <a:cs typeface="Times New Roman"/>
                        </a:rPr>
                        <a:t>/</a:t>
                      </a:r>
                      <a:r>
                        <a:rPr lang="zh-CN" sz="1200" kern="100">
                          <a:latin typeface="Calibri"/>
                          <a:ea typeface="宋体"/>
                          <a:cs typeface="Times New Roman"/>
                        </a:rPr>
                        <a:t>验收测试</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indent="-160020" algn="just">
                        <a:spcAft>
                          <a:spcPts val="0"/>
                        </a:spcAft>
                      </a:pPr>
                      <a:r>
                        <a:rPr lang="en-US" sz="1200" kern="100">
                          <a:latin typeface="Calibri"/>
                          <a:ea typeface="宋体"/>
                          <a:cs typeface="Times New Roman"/>
                        </a:rPr>
                        <a:t>2. </a:t>
                      </a:r>
                      <a:r>
                        <a:rPr lang="zh-CN" sz="1200" kern="100">
                          <a:latin typeface="Calibri"/>
                          <a:ea typeface="宋体"/>
                          <a:cs typeface="Times New Roman"/>
                        </a:rPr>
                        <a:t>《验收测试大纲》编写和审批</a:t>
                      </a:r>
                    </a:p>
                    <a:p>
                      <a:pPr marL="160020" indent="-160020" algn="just">
                        <a:spcAft>
                          <a:spcPts val="0"/>
                        </a:spcAft>
                      </a:pPr>
                      <a:r>
                        <a:rPr lang="en-US" sz="1200" kern="100">
                          <a:latin typeface="Calibri"/>
                          <a:ea typeface="宋体"/>
                          <a:cs typeface="Times New Roman"/>
                        </a:rPr>
                        <a:t>4.</a:t>
                      </a:r>
                      <a:r>
                        <a:rPr lang="zh-CN" sz="1200" kern="100">
                          <a:latin typeface="Calibri"/>
                          <a:ea typeface="宋体"/>
                          <a:cs typeface="Times New Roman"/>
                        </a:rPr>
                        <a:t>《用户试用报告》确认</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indent="-160020" algn="just">
                        <a:spcAft>
                          <a:spcPts val="0"/>
                        </a:spcAft>
                      </a:pPr>
                      <a:r>
                        <a:rPr lang="en-US" sz="1200" kern="100">
                          <a:latin typeface="Calibri"/>
                          <a:ea typeface="宋体"/>
                          <a:cs typeface="Times New Roman"/>
                        </a:rPr>
                        <a:t>1.</a:t>
                      </a:r>
                      <a:r>
                        <a:rPr lang="zh-CN" sz="1200" kern="100">
                          <a:latin typeface="Calibri"/>
                          <a:ea typeface="宋体"/>
                          <a:cs typeface="Times New Roman"/>
                        </a:rPr>
                        <a:t>用户试用</a:t>
                      </a:r>
                      <a:r>
                        <a:rPr lang="en-US" sz="1200" kern="100">
                          <a:latin typeface="Calibri"/>
                          <a:ea typeface="宋体"/>
                          <a:cs typeface="Times New Roman"/>
                        </a:rPr>
                        <a:t>/</a:t>
                      </a:r>
                      <a:r>
                        <a:rPr lang="zh-CN" sz="1200" kern="100">
                          <a:latin typeface="Calibri"/>
                          <a:ea typeface="宋体"/>
                          <a:cs typeface="Times New Roman"/>
                        </a:rPr>
                        <a:t>验收测试计划</a:t>
                      </a:r>
                    </a:p>
                    <a:p>
                      <a:pPr marL="160020" indent="-160020" algn="just">
                        <a:spcAft>
                          <a:spcPts val="0"/>
                        </a:spcAft>
                      </a:pPr>
                      <a:r>
                        <a:rPr lang="en-US" sz="1200" kern="100">
                          <a:latin typeface="Calibri"/>
                          <a:ea typeface="宋体"/>
                          <a:cs typeface="Times New Roman"/>
                        </a:rPr>
                        <a:t>3.</a:t>
                      </a:r>
                      <a:r>
                        <a:rPr lang="zh-CN" sz="1200" kern="100">
                          <a:latin typeface="Calibri"/>
                          <a:ea typeface="宋体"/>
                          <a:cs typeface="Times New Roman"/>
                        </a:rPr>
                        <a:t>用户试用</a:t>
                      </a:r>
                      <a:r>
                        <a:rPr lang="en-US" sz="1200" kern="100">
                          <a:latin typeface="Calibri"/>
                          <a:ea typeface="宋体"/>
                          <a:cs typeface="Times New Roman"/>
                        </a:rPr>
                        <a:t>/</a:t>
                      </a:r>
                      <a:r>
                        <a:rPr lang="zh-CN" sz="1200" kern="100">
                          <a:latin typeface="Calibri"/>
                          <a:ea typeface="宋体"/>
                          <a:cs typeface="Times New Roman"/>
                        </a:rPr>
                        <a:t>验收测试报告</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验收测试大纲</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516614">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产品集成</a:t>
                      </a:r>
                    </a:p>
                    <a:p>
                      <a:pPr algn="just">
                        <a:spcAft>
                          <a:spcPts val="0"/>
                        </a:spcAft>
                      </a:pPr>
                      <a:r>
                        <a:rPr lang="en-US" sz="1200" kern="100">
                          <a:latin typeface="Calibri"/>
                          <a:ea typeface="宋体"/>
                          <a:cs typeface="Times New Roman"/>
                        </a:rPr>
                        <a:t>3.</a:t>
                      </a:r>
                      <a:r>
                        <a:rPr lang="zh-CN" sz="1200" kern="100">
                          <a:latin typeface="Calibri"/>
                          <a:ea typeface="宋体"/>
                          <a:cs typeface="Times New Roman"/>
                        </a:rPr>
                        <a:t>《项目总结报告》编制和评审</a:t>
                      </a:r>
                    </a:p>
                    <a:p>
                      <a:pPr algn="just">
                        <a:spcAft>
                          <a:spcPts val="0"/>
                        </a:spcAft>
                      </a:pPr>
                      <a:r>
                        <a:rPr lang="en-US" sz="1200" kern="100">
                          <a:latin typeface="Calibri"/>
                          <a:ea typeface="宋体"/>
                          <a:cs typeface="Times New Roman"/>
                        </a:rPr>
                        <a:t>5.</a:t>
                      </a:r>
                      <a:r>
                        <a:rPr lang="zh-CN" sz="1200" kern="100">
                          <a:latin typeface="Calibri"/>
                          <a:ea typeface="宋体"/>
                          <a:cs typeface="Times New Roman"/>
                        </a:rPr>
                        <a:t>项目总结会议</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2.</a:t>
                      </a:r>
                      <a:r>
                        <a:rPr lang="zh-CN" sz="1200" kern="100">
                          <a:latin typeface="Calibri"/>
                          <a:ea typeface="宋体"/>
                          <a:cs typeface="Times New Roman"/>
                        </a:rPr>
                        <a:t>各类手册评审和批准</a:t>
                      </a:r>
                    </a:p>
                    <a:p>
                      <a:pPr algn="just">
                        <a:spcAft>
                          <a:spcPts val="0"/>
                        </a:spcAft>
                      </a:pPr>
                      <a:r>
                        <a:rPr lang="en-US" sz="1200" kern="100">
                          <a:latin typeface="Calibri"/>
                          <a:ea typeface="宋体"/>
                          <a:cs typeface="Times New Roman"/>
                        </a:rPr>
                        <a:t>4. </a:t>
                      </a:r>
                      <a:r>
                        <a:rPr lang="zh-CN" sz="1200" kern="100">
                          <a:latin typeface="Calibri"/>
                          <a:ea typeface="宋体"/>
                          <a:cs typeface="Times New Roman"/>
                        </a:rPr>
                        <a:t>技术交接、产品</a:t>
                      </a:r>
                      <a:r>
                        <a:rPr lang="en-US" sz="1200" kern="100">
                          <a:latin typeface="Calibri"/>
                          <a:ea typeface="宋体"/>
                          <a:cs typeface="Times New Roman"/>
                        </a:rPr>
                        <a:t>/</a:t>
                      </a:r>
                      <a:r>
                        <a:rPr lang="zh-CN" sz="1200" kern="100">
                          <a:latin typeface="Calibri"/>
                          <a:ea typeface="宋体"/>
                          <a:cs typeface="Times New Roman"/>
                        </a:rPr>
                        <a:t>项目归档</a:t>
                      </a:r>
                    </a:p>
                    <a:p>
                      <a:pPr algn="just">
                        <a:spcAft>
                          <a:spcPts val="0"/>
                        </a:spcAft>
                      </a:pPr>
                      <a:r>
                        <a:rPr lang="en-US" sz="1200" kern="100">
                          <a:latin typeface="Calibri"/>
                          <a:ea typeface="宋体"/>
                          <a:cs typeface="Times New Roman"/>
                        </a:rPr>
                        <a:t>6.</a:t>
                      </a:r>
                      <a:r>
                        <a:rPr lang="zh-CN" sz="1200" kern="100">
                          <a:latin typeface="Calibri"/>
                          <a:ea typeface="宋体"/>
                          <a:cs typeface="Times New Roman"/>
                        </a:rPr>
                        <a:t>项目结项</a:t>
                      </a:r>
                      <a:r>
                        <a:rPr lang="en-US" sz="1200" kern="100">
                          <a:latin typeface="Calibri"/>
                          <a:ea typeface="宋体"/>
                          <a:cs typeface="Times New Roman"/>
                        </a:rPr>
                        <a:t>/</a:t>
                      </a:r>
                      <a:r>
                        <a:rPr lang="zh-CN" sz="1200" kern="100">
                          <a:latin typeface="Calibri"/>
                          <a:ea typeface="宋体"/>
                          <a:cs typeface="Times New Roman"/>
                        </a:rPr>
                        <a:t>产品发布</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Calibri"/>
                          <a:ea typeface="宋体"/>
                          <a:cs typeface="Times New Roman"/>
                        </a:rPr>
                        <a:t>1.</a:t>
                      </a:r>
                      <a:r>
                        <a:rPr lang="zh-CN" sz="1200" kern="100">
                          <a:latin typeface="Calibri"/>
                          <a:ea typeface="宋体"/>
                          <a:cs typeface="Times New Roman"/>
                        </a:rPr>
                        <a:t>产品及各类手册</a:t>
                      </a:r>
                    </a:p>
                    <a:p>
                      <a:pPr algn="just">
                        <a:spcAft>
                          <a:spcPts val="0"/>
                        </a:spcAft>
                      </a:pPr>
                      <a:r>
                        <a:rPr lang="en-US" sz="1200" kern="100">
                          <a:latin typeface="Calibri"/>
                          <a:ea typeface="宋体"/>
                          <a:cs typeface="Times New Roman"/>
                        </a:rPr>
                        <a:t>3. </a:t>
                      </a:r>
                      <a:r>
                        <a:rPr lang="zh-CN" sz="1200" kern="100">
                          <a:latin typeface="Calibri"/>
                          <a:ea typeface="宋体"/>
                          <a:cs typeface="Times New Roman"/>
                        </a:rPr>
                        <a:t>产品基线建立和审计</a:t>
                      </a:r>
                    </a:p>
                  </a:txBody>
                  <a:tcPr marL="46892" marR="4689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9220" indent="-109220" algn="just">
                        <a:spcAft>
                          <a:spcPts val="0"/>
                        </a:spcAft>
                      </a:pPr>
                      <a:r>
                        <a:rPr lang="en-US" sz="1200" kern="100">
                          <a:latin typeface="Calibri"/>
                          <a:ea typeface="宋体"/>
                          <a:cs typeface="Times New Roman"/>
                        </a:rPr>
                        <a:t>2. </a:t>
                      </a:r>
                      <a:r>
                        <a:rPr lang="zh-CN" sz="1200" kern="100">
                          <a:latin typeface="Calibri"/>
                          <a:ea typeface="宋体"/>
                          <a:cs typeface="Times New Roman"/>
                        </a:rPr>
                        <a:t>项目总结报告</a:t>
                      </a:r>
                    </a:p>
                    <a:p>
                      <a:pPr algn="just">
                        <a:spcAft>
                          <a:spcPts val="0"/>
                        </a:spcAft>
                      </a:pPr>
                      <a:r>
                        <a:rPr lang="en-US" sz="1200" kern="100">
                          <a:latin typeface="Calibri"/>
                          <a:ea typeface="宋体"/>
                          <a:cs typeface="Times New Roman"/>
                        </a:rPr>
                        <a:t>4. </a:t>
                      </a:r>
                      <a:r>
                        <a:rPr lang="zh-CN" sz="1200" kern="100">
                          <a:latin typeface="Calibri"/>
                          <a:ea typeface="宋体"/>
                          <a:cs typeface="Times New Roman"/>
                        </a:rPr>
                        <a:t>归档记录</a:t>
                      </a:r>
                    </a:p>
                  </a:txBody>
                  <a:tcPr marL="46892" marR="4689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研发岗位设置</a:t>
            </a:r>
            <a:endParaRPr lang="zh-CN" altLang="en-US" dirty="0"/>
          </a:p>
        </p:txBody>
      </p:sp>
      <p:sp>
        <p:nvSpPr>
          <p:cNvPr id="128046" name="Rectangle 4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8001" name="Group 1"/>
          <p:cNvGrpSpPr>
            <a:grpSpLocks noChangeAspect="1"/>
          </p:cNvGrpSpPr>
          <p:nvPr/>
        </p:nvGrpSpPr>
        <p:grpSpPr bwMode="auto">
          <a:xfrm>
            <a:off x="1142976" y="2143116"/>
            <a:ext cx="6357982" cy="3767140"/>
            <a:chOff x="1815" y="2650"/>
            <a:chExt cx="8820" cy="5369"/>
          </a:xfrm>
        </p:grpSpPr>
        <p:sp>
          <p:nvSpPr>
            <p:cNvPr id="128045" name="AutoShape 45"/>
            <p:cNvSpPr>
              <a:spLocks noChangeAspect="1" noChangeArrowheads="1" noTextEdit="1"/>
            </p:cNvSpPr>
            <p:nvPr/>
          </p:nvSpPr>
          <p:spPr bwMode="auto">
            <a:xfrm>
              <a:off x="1815" y="2650"/>
              <a:ext cx="8820" cy="536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8044" name="Text Box 44"/>
            <p:cNvSpPr txBox="1">
              <a:spLocks noChangeArrowheads="1"/>
            </p:cNvSpPr>
            <p:nvPr/>
          </p:nvSpPr>
          <p:spPr bwMode="auto">
            <a:xfrm>
              <a:off x="5463" y="2650"/>
              <a:ext cx="1980" cy="515"/>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总裁</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43" name="Text Box 43"/>
            <p:cNvSpPr txBox="1">
              <a:spLocks noChangeArrowheads="1"/>
            </p:cNvSpPr>
            <p:nvPr/>
          </p:nvSpPr>
          <p:spPr bwMode="auto">
            <a:xfrm>
              <a:off x="5460" y="3591"/>
              <a:ext cx="1979"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技术总监</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高级经理</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42" name="Text Box 42"/>
            <p:cNvSpPr txBox="1">
              <a:spLocks noChangeArrowheads="1"/>
            </p:cNvSpPr>
            <p:nvPr/>
          </p:nvSpPr>
          <p:spPr bwMode="auto">
            <a:xfrm>
              <a:off x="2260" y="5090"/>
              <a:ext cx="1260" cy="4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PI</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经理</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41" name="Text Box 41"/>
            <p:cNvSpPr txBox="1">
              <a:spLocks noChangeArrowheads="1"/>
            </p:cNvSpPr>
            <p:nvPr/>
          </p:nvSpPr>
          <p:spPr bwMode="auto">
            <a:xfrm>
              <a:off x="5056" y="5103"/>
              <a:ext cx="1315" cy="42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测试经理</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40" name="Text Box 40"/>
            <p:cNvSpPr txBox="1">
              <a:spLocks noChangeArrowheads="1"/>
            </p:cNvSpPr>
            <p:nvPr/>
          </p:nvSpPr>
          <p:spPr bwMode="auto">
            <a:xfrm>
              <a:off x="7974" y="5055"/>
              <a:ext cx="1293" cy="4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研发</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部经理</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39" name="Text Box 39"/>
            <p:cNvSpPr txBox="1">
              <a:spLocks noChangeArrowheads="1"/>
            </p:cNvSpPr>
            <p:nvPr/>
          </p:nvSpPr>
          <p:spPr bwMode="auto">
            <a:xfrm>
              <a:off x="5127" y="7552"/>
              <a:ext cx="1290" cy="42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测试工程师</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38" name="Text Box 38"/>
            <p:cNvSpPr txBox="1">
              <a:spLocks noChangeArrowheads="1"/>
            </p:cNvSpPr>
            <p:nvPr/>
          </p:nvSpPr>
          <p:spPr bwMode="auto">
            <a:xfrm>
              <a:off x="6642" y="7552"/>
              <a:ext cx="1259" cy="4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软件工程师</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37" name="Text Box 37"/>
            <p:cNvSpPr txBox="1">
              <a:spLocks noChangeArrowheads="1"/>
            </p:cNvSpPr>
            <p:nvPr/>
          </p:nvSpPr>
          <p:spPr bwMode="auto">
            <a:xfrm>
              <a:off x="8758" y="6459"/>
              <a:ext cx="1084" cy="4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技术经理</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US"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项目组长</a:t>
              </a:r>
              <a:r>
                <a:rPr kumimoji="0" lang="en-US" altLang="zh-CN"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36" name="Text Box 36"/>
            <p:cNvSpPr txBox="1">
              <a:spLocks noChangeArrowheads="1"/>
            </p:cNvSpPr>
            <p:nvPr/>
          </p:nvSpPr>
          <p:spPr bwMode="auto">
            <a:xfrm>
              <a:off x="3687" y="7552"/>
              <a:ext cx="1290" cy="42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CM</a:t>
              </a:r>
              <a:r>
                <a:rPr kumimoji="0" lang="zh-CN" altLang="en-US" sz="9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工程师</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35" name="Text Box 35"/>
            <p:cNvSpPr txBox="1">
              <a:spLocks noChangeArrowheads="1"/>
            </p:cNvSpPr>
            <p:nvPr/>
          </p:nvSpPr>
          <p:spPr bwMode="auto">
            <a:xfrm>
              <a:off x="2355" y="7545"/>
              <a:ext cx="1230" cy="42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QA</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工程师</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34" name="Text Box 34"/>
            <p:cNvSpPr txBox="1">
              <a:spLocks noChangeArrowheads="1"/>
            </p:cNvSpPr>
            <p:nvPr/>
          </p:nvSpPr>
          <p:spPr bwMode="auto">
            <a:xfrm>
              <a:off x="8787" y="7552"/>
              <a:ext cx="1261" cy="4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软件工程师</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33" name="Text Box 33"/>
            <p:cNvSpPr txBox="1">
              <a:spLocks noChangeArrowheads="1"/>
            </p:cNvSpPr>
            <p:nvPr/>
          </p:nvSpPr>
          <p:spPr bwMode="auto">
            <a:xfrm>
              <a:off x="3603" y="5084"/>
              <a:ext cx="1308" cy="4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charset="0"/>
                  <a:ea typeface="Times" charset="0"/>
                  <a:cs typeface="Times New Roman" pitchFamily="18" charset="0"/>
                </a:rPr>
                <a:t>CM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经理</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32" name="Text Box 32"/>
            <p:cNvSpPr txBox="1">
              <a:spLocks noChangeArrowheads="1"/>
            </p:cNvSpPr>
            <p:nvPr/>
          </p:nvSpPr>
          <p:spPr bwMode="auto">
            <a:xfrm>
              <a:off x="1815" y="6147"/>
              <a:ext cx="850" cy="4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charset="0"/>
                  <a:ea typeface="Times" charset="0"/>
                  <a:cs typeface="Times New Roman" pitchFamily="18" charset="0"/>
                </a:rPr>
                <a:t>EPG</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8031" name="Text Box 31"/>
            <p:cNvSpPr txBox="1">
              <a:spLocks noChangeArrowheads="1"/>
            </p:cNvSpPr>
            <p:nvPr/>
          </p:nvSpPr>
          <p:spPr bwMode="auto">
            <a:xfrm>
              <a:off x="3507" y="6147"/>
              <a:ext cx="869" cy="4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charset="0"/>
                  <a:ea typeface="Times" charset="0"/>
                  <a:cs typeface="Times New Roman" pitchFamily="18" charset="0"/>
                </a:rPr>
                <a:t>CCB</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30" name="Line 30"/>
            <p:cNvSpPr>
              <a:spLocks noChangeShapeType="1"/>
            </p:cNvSpPr>
            <p:nvPr/>
          </p:nvSpPr>
          <p:spPr bwMode="auto">
            <a:xfrm>
              <a:off x="2857" y="4574"/>
              <a:ext cx="1"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9" name="Line 29"/>
            <p:cNvSpPr>
              <a:spLocks noChangeShapeType="1"/>
            </p:cNvSpPr>
            <p:nvPr/>
          </p:nvSpPr>
          <p:spPr bwMode="auto">
            <a:xfrm>
              <a:off x="4186" y="4569"/>
              <a:ext cx="1" cy="53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8" name="Line 28"/>
            <p:cNvSpPr>
              <a:spLocks noChangeShapeType="1"/>
            </p:cNvSpPr>
            <p:nvPr/>
          </p:nvSpPr>
          <p:spPr bwMode="auto">
            <a:xfrm>
              <a:off x="6465" y="4102"/>
              <a:ext cx="0" cy="4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7" name="Line 27"/>
            <p:cNvSpPr>
              <a:spLocks noChangeShapeType="1"/>
            </p:cNvSpPr>
            <p:nvPr/>
          </p:nvSpPr>
          <p:spPr bwMode="auto">
            <a:xfrm>
              <a:off x="6465" y="3165"/>
              <a:ext cx="0" cy="40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6" name="Rectangle 26"/>
            <p:cNvSpPr>
              <a:spLocks noChangeArrowheads="1"/>
            </p:cNvSpPr>
            <p:nvPr/>
          </p:nvSpPr>
          <p:spPr bwMode="auto">
            <a:xfrm>
              <a:off x="8007" y="6459"/>
              <a:ext cx="719" cy="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25" name="Line 25"/>
            <p:cNvSpPr>
              <a:spLocks noChangeShapeType="1"/>
            </p:cNvSpPr>
            <p:nvPr/>
          </p:nvSpPr>
          <p:spPr bwMode="auto">
            <a:xfrm>
              <a:off x="2175" y="5835"/>
              <a:ext cx="0"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4" name="Line 24"/>
            <p:cNvSpPr>
              <a:spLocks noChangeShapeType="1"/>
            </p:cNvSpPr>
            <p:nvPr/>
          </p:nvSpPr>
          <p:spPr bwMode="auto">
            <a:xfrm>
              <a:off x="2895" y="5523"/>
              <a:ext cx="0" cy="12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3" name="Line 23"/>
            <p:cNvSpPr>
              <a:spLocks noChangeShapeType="1"/>
            </p:cNvSpPr>
            <p:nvPr/>
          </p:nvSpPr>
          <p:spPr bwMode="auto">
            <a:xfrm>
              <a:off x="3333" y="5844"/>
              <a:ext cx="1" cy="1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2" name="Text Box 22"/>
            <p:cNvSpPr txBox="1">
              <a:spLocks noChangeArrowheads="1"/>
            </p:cNvSpPr>
            <p:nvPr/>
          </p:nvSpPr>
          <p:spPr bwMode="auto">
            <a:xfrm>
              <a:off x="2175" y="6786"/>
              <a:ext cx="1080" cy="4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charset="0"/>
                  <a:ea typeface="宋体" pitchFamily="2" charset="-122"/>
                  <a:cs typeface="Times New Roman" pitchFamily="18" charset="0"/>
                </a:rPr>
                <a:t>培训组</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21" name="Line 21"/>
            <p:cNvSpPr>
              <a:spLocks noChangeShapeType="1"/>
            </p:cNvSpPr>
            <p:nvPr/>
          </p:nvSpPr>
          <p:spPr bwMode="auto">
            <a:xfrm>
              <a:off x="2175" y="5835"/>
              <a:ext cx="1152"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20" name="Line 20"/>
            <p:cNvSpPr>
              <a:spLocks noChangeShapeType="1"/>
            </p:cNvSpPr>
            <p:nvPr/>
          </p:nvSpPr>
          <p:spPr bwMode="auto">
            <a:xfrm>
              <a:off x="3866" y="5835"/>
              <a:ext cx="7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9" name="Line 19"/>
            <p:cNvSpPr>
              <a:spLocks noChangeShapeType="1"/>
            </p:cNvSpPr>
            <p:nvPr/>
          </p:nvSpPr>
          <p:spPr bwMode="auto">
            <a:xfrm>
              <a:off x="3866" y="5835"/>
              <a:ext cx="0"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8" name="Line 18"/>
            <p:cNvSpPr>
              <a:spLocks noChangeShapeType="1"/>
            </p:cNvSpPr>
            <p:nvPr/>
          </p:nvSpPr>
          <p:spPr bwMode="auto">
            <a:xfrm>
              <a:off x="4587" y="5835"/>
              <a:ext cx="0" cy="17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7" name="Line 17"/>
            <p:cNvSpPr>
              <a:spLocks noChangeShapeType="1"/>
            </p:cNvSpPr>
            <p:nvPr/>
          </p:nvSpPr>
          <p:spPr bwMode="auto">
            <a:xfrm>
              <a:off x="4228" y="5523"/>
              <a:ext cx="0"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6" name="Line 16"/>
            <p:cNvSpPr>
              <a:spLocks noChangeShapeType="1"/>
            </p:cNvSpPr>
            <p:nvPr/>
          </p:nvSpPr>
          <p:spPr bwMode="auto">
            <a:xfrm>
              <a:off x="8724" y="4587"/>
              <a:ext cx="2"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5" name="Line 15"/>
            <p:cNvSpPr>
              <a:spLocks noChangeShapeType="1"/>
            </p:cNvSpPr>
            <p:nvPr/>
          </p:nvSpPr>
          <p:spPr bwMode="auto">
            <a:xfrm>
              <a:off x="8712" y="5523"/>
              <a:ext cx="1" cy="1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4" name="Line 14"/>
            <p:cNvSpPr>
              <a:spLocks noChangeShapeType="1"/>
            </p:cNvSpPr>
            <p:nvPr/>
          </p:nvSpPr>
          <p:spPr bwMode="auto">
            <a:xfrm>
              <a:off x="7288" y="5680"/>
              <a:ext cx="197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3" name="Line 13"/>
            <p:cNvSpPr>
              <a:spLocks noChangeShapeType="1"/>
            </p:cNvSpPr>
            <p:nvPr/>
          </p:nvSpPr>
          <p:spPr bwMode="auto">
            <a:xfrm>
              <a:off x="7288" y="5680"/>
              <a:ext cx="1" cy="78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2" name="Line 12"/>
            <p:cNvSpPr>
              <a:spLocks noChangeShapeType="1"/>
            </p:cNvSpPr>
            <p:nvPr/>
          </p:nvSpPr>
          <p:spPr bwMode="auto">
            <a:xfrm>
              <a:off x="9267" y="5680"/>
              <a:ext cx="1" cy="7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11" name="Text Box 11"/>
            <p:cNvSpPr txBox="1">
              <a:spLocks noChangeArrowheads="1"/>
            </p:cNvSpPr>
            <p:nvPr/>
          </p:nvSpPr>
          <p:spPr bwMode="auto">
            <a:xfrm>
              <a:off x="6762" y="6471"/>
              <a:ext cx="1084" cy="4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技术经理</a:t>
              </a:r>
              <a:endParaRPr kumimoji="0" lang="zh-CN" sz="8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US"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项目组长</a:t>
              </a:r>
              <a:r>
                <a:rPr kumimoji="0" lang="en-US" altLang="zh-CN" sz="7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8010" name="Line 10"/>
            <p:cNvSpPr>
              <a:spLocks noChangeShapeType="1"/>
            </p:cNvSpPr>
            <p:nvPr/>
          </p:nvSpPr>
          <p:spPr bwMode="auto">
            <a:xfrm>
              <a:off x="7287" y="6927"/>
              <a:ext cx="1" cy="62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9" name="Line 9"/>
            <p:cNvSpPr>
              <a:spLocks noChangeShapeType="1"/>
            </p:cNvSpPr>
            <p:nvPr/>
          </p:nvSpPr>
          <p:spPr bwMode="auto">
            <a:xfrm>
              <a:off x="5667" y="4587"/>
              <a:ext cx="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8" name="Line 8"/>
            <p:cNvSpPr>
              <a:spLocks noChangeShapeType="1"/>
            </p:cNvSpPr>
            <p:nvPr/>
          </p:nvSpPr>
          <p:spPr bwMode="auto">
            <a:xfrm>
              <a:off x="5667" y="5523"/>
              <a:ext cx="0" cy="20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7" name="Line 7"/>
            <p:cNvSpPr>
              <a:spLocks noChangeShapeType="1"/>
            </p:cNvSpPr>
            <p:nvPr/>
          </p:nvSpPr>
          <p:spPr bwMode="auto">
            <a:xfrm>
              <a:off x="3507" y="7239"/>
              <a:ext cx="3782" cy="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6" name="Line 6"/>
            <p:cNvSpPr>
              <a:spLocks noChangeShapeType="1"/>
            </p:cNvSpPr>
            <p:nvPr/>
          </p:nvSpPr>
          <p:spPr bwMode="auto">
            <a:xfrm>
              <a:off x="3507" y="7239"/>
              <a:ext cx="0" cy="31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5" name="Line 5"/>
            <p:cNvSpPr>
              <a:spLocks noChangeShapeType="1"/>
            </p:cNvSpPr>
            <p:nvPr/>
          </p:nvSpPr>
          <p:spPr bwMode="auto">
            <a:xfrm>
              <a:off x="4767" y="7239"/>
              <a:ext cx="0" cy="31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4" name="Line 4"/>
            <p:cNvSpPr>
              <a:spLocks noChangeShapeType="1"/>
            </p:cNvSpPr>
            <p:nvPr/>
          </p:nvSpPr>
          <p:spPr bwMode="auto">
            <a:xfrm>
              <a:off x="6207" y="7239"/>
              <a:ext cx="0" cy="31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3" name="Line 3"/>
            <p:cNvSpPr>
              <a:spLocks noChangeShapeType="1"/>
            </p:cNvSpPr>
            <p:nvPr/>
          </p:nvSpPr>
          <p:spPr bwMode="auto">
            <a:xfrm>
              <a:off x="9252" y="6927"/>
              <a:ext cx="1" cy="62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2" name="Line 2"/>
            <p:cNvSpPr>
              <a:spLocks noChangeShapeType="1"/>
            </p:cNvSpPr>
            <p:nvPr/>
          </p:nvSpPr>
          <p:spPr bwMode="auto">
            <a:xfrm>
              <a:off x="2845" y="4587"/>
              <a:ext cx="5879" cy="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714380"/>
          </a:xfrm>
        </p:spPr>
        <p:txBody>
          <a:bodyPr/>
          <a:lstStyle/>
          <a:p>
            <a:r>
              <a:rPr lang="zh-CN" altLang="en-US" sz="4000" dirty="0" smtClean="0"/>
              <a:t>研发全貌图</a:t>
            </a:r>
            <a:r>
              <a:rPr lang="en-US" altLang="zh-CN" sz="4000" dirty="0" smtClean="0"/>
              <a:t>——</a:t>
            </a:r>
            <a:r>
              <a:rPr lang="zh-CN" altLang="en-US" sz="4000" dirty="0" smtClean="0"/>
              <a:t>项目管理</a:t>
            </a:r>
            <a:endParaRPr lang="zh-CN" altLang="en-US" sz="4000"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25" name="Object 1"/>
          <p:cNvGraphicFramePr>
            <a:graphicFrameLocks noChangeAspect="1"/>
          </p:cNvGraphicFramePr>
          <p:nvPr/>
        </p:nvGraphicFramePr>
        <p:xfrm>
          <a:off x="1500166" y="1071546"/>
          <a:ext cx="5943600" cy="5572164"/>
        </p:xfrm>
        <a:graphic>
          <a:graphicData uri="http://schemas.openxmlformats.org/presentationml/2006/ole">
            <mc:AlternateContent xmlns:mc="http://schemas.openxmlformats.org/markup-compatibility/2006">
              <mc:Choice xmlns:v="urn:schemas-microsoft-com:vml" Requires="v">
                <p:oleObj spid="_x0000_s129061" name="Visio" r:id="rId4" imgW="5647334" imgH="5931103" progId="Visio.Drawing.11">
                  <p:embed/>
                </p:oleObj>
              </mc:Choice>
              <mc:Fallback>
                <p:oleObj name="Visio" r:id="rId4" imgW="5647334" imgH="5931103"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66" y="1071546"/>
                        <a:ext cx="5943600" cy="557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652448"/>
          </a:xfrm>
        </p:spPr>
        <p:txBody>
          <a:bodyPr/>
          <a:lstStyle/>
          <a:p>
            <a:r>
              <a:rPr lang="zh-CN" altLang="en-US" sz="4000" dirty="0" smtClean="0"/>
              <a:t>研发全貌图</a:t>
            </a:r>
            <a:r>
              <a:rPr lang="en-US" altLang="zh-CN" sz="4000" dirty="0" smtClean="0"/>
              <a:t>——</a:t>
            </a:r>
            <a:r>
              <a:rPr lang="zh-CN" altLang="en-US" sz="4000" dirty="0" smtClean="0"/>
              <a:t>工程过程</a:t>
            </a:r>
            <a:endParaRPr lang="zh-CN" altLang="en-US" sz="4000" dirty="0"/>
          </a:p>
        </p:txBody>
      </p:sp>
      <p:sp>
        <p:nvSpPr>
          <p:cNvPr id="130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0049" name="Object 1"/>
          <p:cNvGraphicFramePr>
            <a:graphicFrameLocks noChangeAspect="1"/>
          </p:cNvGraphicFramePr>
          <p:nvPr/>
        </p:nvGraphicFramePr>
        <p:xfrm>
          <a:off x="1071538" y="2000240"/>
          <a:ext cx="6743700" cy="3124200"/>
        </p:xfrm>
        <a:graphic>
          <a:graphicData uri="http://schemas.openxmlformats.org/presentationml/2006/ole">
            <mc:AlternateContent xmlns:mc="http://schemas.openxmlformats.org/markup-compatibility/2006">
              <mc:Choice xmlns:v="urn:schemas-microsoft-com:vml" Requires="v">
                <p:oleObj spid="_x0000_s130085" name="Visio" r:id="rId4" imgW="9997736" imgH="4597908" progId="Visio.Drawing.11">
                  <p:embed/>
                </p:oleObj>
              </mc:Choice>
              <mc:Fallback>
                <p:oleObj name="Visio" r:id="rId4" imgW="9997736" imgH="4597908"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38" y="2000240"/>
                        <a:ext cx="67437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04850"/>
            <a:ext cx="8229600" cy="652448"/>
          </a:xfrm>
        </p:spPr>
        <p:txBody>
          <a:bodyPr/>
          <a:lstStyle/>
          <a:p>
            <a:r>
              <a:rPr lang="zh-CN" altLang="en-US" sz="4000" dirty="0" smtClean="0"/>
              <a:t>研发全貌图</a:t>
            </a:r>
            <a:r>
              <a:rPr lang="en-US" altLang="zh-CN" sz="4000" dirty="0" smtClean="0"/>
              <a:t>——</a:t>
            </a:r>
            <a:r>
              <a:rPr lang="zh-CN" altLang="en-US" sz="4000" dirty="0" smtClean="0"/>
              <a:t>支撑过程</a:t>
            </a:r>
            <a:endParaRPr lang="zh-CN" altLang="en-US" sz="4000" dirty="0"/>
          </a:p>
        </p:txBody>
      </p:sp>
      <p:sp>
        <p:nvSpPr>
          <p:cNvPr id="131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1073" name="Object 1"/>
          <p:cNvGraphicFramePr>
            <a:graphicFrameLocks noChangeAspect="1"/>
          </p:cNvGraphicFramePr>
          <p:nvPr/>
        </p:nvGraphicFramePr>
        <p:xfrm>
          <a:off x="2000232" y="2000240"/>
          <a:ext cx="5229225" cy="4162425"/>
        </p:xfrm>
        <a:graphic>
          <a:graphicData uri="http://schemas.openxmlformats.org/presentationml/2006/ole">
            <mc:AlternateContent xmlns:mc="http://schemas.openxmlformats.org/markup-compatibility/2006">
              <mc:Choice xmlns:v="urn:schemas-microsoft-com:vml" Requires="v">
                <p:oleObj spid="_x0000_s131109" name="Visio" r:id="rId4" imgW="5203989" imgH="4131259" progId="Visio.Drawing.11">
                  <p:embed/>
                </p:oleObj>
              </mc:Choice>
              <mc:Fallback>
                <p:oleObj name="Visio" r:id="rId4" imgW="5203989" imgH="4131259"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32" y="2000240"/>
                        <a:ext cx="5229225" cy="416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sz="4000" dirty="0" smtClean="0"/>
              <a:t>研发全貌图</a:t>
            </a:r>
            <a:r>
              <a:rPr lang="en-US" altLang="zh-CN" sz="4000" dirty="0" smtClean="0"/>
              <a:t>——</a:t>
            </a:r>
            <a:r>
              <a:rPr lang="zh-CN" altLang="en-US" sz="4000" smtClean="0"/>
              <a:t>组织过程</a:t>
            </a:r>
            <a:endParaRPr lang="zh-CN" altLang="en-US" sz="4000" dirty="0"/>
          </a:p>
        </p:txBody>
      </p:sp>
      <p:sp>
        <p:nvSpPr>
          <p:cNvPr id="132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2097" name="Object 1"/>
          <p:cNvGraphicFramePr>
            <a:graphicFrameLocks noChangeAspect="1"/>
          </p:cNvGraphicFramePr>
          <p:nvPr/>
        </p:nvGraphicFramePr>
        <p:xfrm>
          <a:off x="2071670" y="2643182"/>
          <a:ext cx="4638675" cy="3248025"/>
        </p:xfrm>
        <a:graphic>
          <a:graphicData uri="http://schemas.openxmlformats.org/presentationml/2006/ole">
            <mc:AlternateContent xmlns:mc="http://schemas.openxmlformats.org/markup-compatibility/2006">
              <mc:Choice xmlns:v="urn:schemas-microsoft-com:vml" Requires="v">
                <p:oleObj spid="_x0000_s132133" name="Visio" r:id="rId4" imgW="4016654" imgH="2821534" progId="Visio.Drawing.11">
                  <p:embed/>
                </p:oleObj>
              </mc:Choice>
              <mc:Fallback>
                <p:oleObj name="Visio" r:id="rId4" imgW="4016654" imgH="2821534"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70" y="2643182"/>
                        <a:ext cx="4638675" cy="324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
          <p:cNvSpPr>
            <a:spLocks noGrp="1"/>
          </p:cNvSpPr>
          <p:nvPr>
            <p:ph type="title"/>
          </p:nvPr>
        </p:nvSpPr>
        <p:spPr>
          <a:xfrm>
            <a:off x="457200" y="704850"/>
            <a:ext cx="8229600" cy="938200"/>
          </a:xfrm>
        </p:spPr>
        <p:txBody>
          <a:bodyPr/>
          <a:lstStyle/>
          <a:p>
            <a:pPr marL="0" indent="0" defTabSz="914400" eaLnBrk="1" hangingPunct="1"/>
            <a:r>
              <a:rPr lang="zh-CN" altLang="en-US" sz="4400" dirty="0" smtClean="0"/>
              <a:t>第二章 软件企业研发团队介绍</a:t>
            </a:r>
          </a:p>
        </p:txBody>
      </p:sp>
      <p:sp>
        <p:nvSpPr>
          <p:cNvPr id="17411" name="Shape 2"/>
          <p:cNvSpPr>
            <a:spLocks noGrp="1"/>
          </p:cNvSpPr>
          <p:nvPr>
            <p:ph idx="1"/>
          </p:nvPr>
        </p:nvSpPr>
        <p:spPr/>
        <p:txBody>
          <a:bodyPr/>
          <a:lstStyle/>
          <a:p>
            <a:pPr marL="273050" indent="-273050" defTabSz="914400" eaLnBrk="1" hangingPunct="1"/>
            <a:r>
              <a:rPr lang="zh-CN" altLang="en-US" dirty="0"/>
              <a:t>软件企业文化介绍</a:t>
            </a:r>
            <a:r>
              <a:rPr lang="en-US" altLang="zh-CN" dirty="0"/>
              <a:t>——</a:t>
            </a:r>
            <a:r>
              <a:rPr lang="zh-CN" altLang="en-US" dirty="0"/>
              <a:t>从微软和华为说开去</a:t>
            </a:r>
            <a:endParaRPr lang="en-US" altLang="zh-CN" dirty="0" smtClean="0"/>
          </a:p>
          <a:p>
            <a:pPr marL="273050" indent="-273050" defTabSz="914400" eaLnBrk="1" hangingPunct="1"/>
            <a:r>
              <a:rPr lang="zh-CN" altLang="en-US" dirty="0" smtClean="0"/>
              <a:t>软件企业组织结构</a:t>
            </a:r>
            <a:endParaRPr lang="en-US" altLang="zh-CN" dirty="0" smtClean="0"/>
          </a:p>
          <a:p>
            <a:pPr marL="273050" indent="-273050" defTabSz="914400" eaLnBrk="1" hangingPunct="1"/>
            <a:r>
              <a:rPr lang="zh-CN" altLang="en-US" dirty="0" smtClean="0"/>
              <a:t>研发团队与其他部门之间的关系</a:t>
            </a:r>
            <a:endParaRPr lang="en-US" altLang="zh-CN" dirty="0" smtClean="0"/>
          </a:p>
          <a:p>
            <a:pPr marL="273050" indent="-273050" defTabSz="914400" eaLnBrk="1" hangingPunct="1"/>
            <a:r>
              <a:rPr lang="zh-CN" altLang="en-US" dirty="0" smtClean="0"/>
              <a:t>研发团队岗位设置</a:t>
            </a:r>
            <a:endParaRPr lang="en-US" altLang="zh-CN" dirty="0" smtClean="0"/>
          </a:p>
          <a:p>
            <a:pPr marL="273050" indent="-273050" defTabSz="914400" eaLnBrk="1" hangingPunct="1"/>
            <a:r>
              <a:rPr lang="zh-CN" altLang="en-US" dirty="0" smtClean="0">
                <a:solidFill>
                  <a:srgbClr val="FF0000"/>
                </a:solidFill>
              </a:rPr>
              <a:t>各岗位职责</a:t>
            </a:r>
            <a:endParaRPr lang="en-US" altLang="zh-CN" dirty="0" smtClean="0">
              <a:solidFill>
                <a:srgbClr val="FF0000"/>
              </a:solidFill>
            </a:endParaRPr>
          </a:p>
          <a:p>
            <a:pPr marL="273050" indent="-273050" defTabSz="914400" eaLnBrk="1" hangingPunct="1"/>
            <a:r>
              <a:rPr lang="zh-CN" altLang="en-US" dirty="0" smtClean="0"/>
              <a:t>实训指导</a:t>
            </a: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581010"/>
          </a:xfrm>
        </p:spPr>
        <p:txBody>
          <a:bodyPr/>
          <a:lstStyle/>
          <a:p>
            <a:r>
              <a:rPr lang="zh-CN" altLang="en-US" dirty="0" smtClean="0"/>
              <a:t>过程管理角色</a:t>
            </a:r>
            <a:endParaRPr lang="zh-CN" altLang="en-US" dirty="0"/>
          </a:p>
        </p:txBody>
      </p:sp>
      <p:graphicFrame>
        <p:nvGraphicFramePr>
          <p:cNvPr id="4" name="表格 3"/>
          <p:cNvGraphicFramePr>
            <a:graphicFrameLocks noGrp="1"/>
          </p:cNvGraphicFramePr>
          <p:nvPr/>
        </p:nvGraphicFramePr>
        <p:xfrm>
          <a:off x="571473" y="1357298"/>
          <a:ext cx="8215369" cy="5334000"/>
        </p:xfrm>
        <a:graphic>
          <a:graphicData uri="http://schemas.openxmlformats.org/drawingml/2006/table">
            <a:tbl>
              <a:tblPr/>
              <a:tblGrid>
                <a:gridCol w="785817"/>
                <a:gridCol w="1285884"/>
                <a:gridCol w="6143668"/>
              </a:tblGrid>
              <a:tr h="112743">
                <a:tc gridSpan="2">
                  <a:txBody>
                    <a:bodyPr/>
                    <a:lstStyle/>
                    <a:p>
                      <a:pPr algn="ctr">
                        <a:spcAft>
                          <a:spcPts val="0"/>
                        </a:spcAft>
                      </a:pPr>
                      <a:r>
                        <a:rPr lang="zh-CN" sz="1400" b="1" kern="100" dirty="0">
                          <a:latin typeface="Calibri"/>
                          <a:ea typeface="宋体"/>
                          <a:cs typeface="Times New Roman"/>
                        </a:rPr>
                        <a:t>常设角色</a:t>
                      </a:r>
                      <a:endParaRPr lang="zh-CN" sz="1400" kern="100" dirty="0">
                        <a:latin typeface="Calibri"/>
                        <a:ea typeface="宋体"/>
                        <a:cs typeface="Times New Roman"/>
                      </a:endParaRP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ctr">
                        <a:spcAft>
                          <a:spcPts val="0"/>
                        </a:spcAft>
                      </a:pPr>
                      <a:r>
                        <a:rPr lang="zh-CN" sz="1400" b="1" kern="100">
                          <a:latin typeface="Calibri"/>
                          <a:ea typeface="宋体"/>
                          <a:cs typeface="Times New Roman"/>
                        </a:rPr>
                        <a:t>职责简述</a:t>
                      </a:r>
                      <a:endParaRPr lang="zh-CN" sz="1400" kern="100">
                        <a:latin typeface="Calibri"/>
                        <a:ea typeface="宋体"/>
                        <a:cs typeface="Times New Roman"/>
                      </a:endParaRP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240180">
                <a:tc rowSpan="3">
                  <a:txBody>
                    <a:bodyPr/>
                    <a:lstStyle/>
                    <a:p>
                      <a:pPr algn="ctr">
                        <a:spcAft>
                          <a:spcPts val="0"/>
                        </a:spcAft>
                      </a:pPr>
                      <a:r>
                        <a:rPr lang="zh-CN" sz="1400" kern="100" dirty="0">
                          <a:latin typeface="Calibri"/>
                          <a:ea typeface="宋体"/>
                          <a:cs typeface="Times New Roman"/>
                        </a:rPr>
                        <a:t>过程管理角色</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tabLst>
                          <a:tab pos="2637155" algn="ctr"/>
                          <a:tab pos="5274310" algn="r"/>
                          <a:tab pos="266700" algn="l"/>
                        </a:tabLst>
                      </a:pPr>
                      <a:r>
                        <a:rPr lang="zh-CN" sz="1400" kern="100" dirty="0">
                          <a:latin typeface="Calibri"/>
                          <a:ea typeface="宋体"/>
                          <a:cs typeface="Times New Roman"/>
                        </a:rPr>
                        <a:t>工程过程组</a:t>
                      </a:r>
                    </a:p>
                    <a:p>
                      <a:pPr algn="just">
                        <a:spcAft>
                          <a:spcPts val="0"/>
                        </a:spcAft>
                        <a:tabLst>
                          <a:tab pos="2637155" algn="ctr"/>
                          <a:tab pos="5274310" algn="r"/>
                          <a:tab pos="266700" algn="l"/>
                        </a:tabLst>
                      </a:pPr>
                      <a:r>
                        <a:rPr lang="zh-CN" sz="1400" kern="100" dirty="0">
                          <a:latin typeface="Calibri"/>
                          <a:ea typeface="宋体"/>
                          <a:cs typeface="Times New Roman"/>
                        </a:rPr>
                        <a:t>（</a:t>
                      </a:r>
                      <a:r>
                        <a:rPr lang="en-US" sz="1400" kern="100" dirty="0">
                          <a:latin typeface="Calibri"/>
                          <a:ea typeface="宋体"/>
                          <a:cs typeface="Times New Roman"/>
                        </a:rPr>
                        <a:t>EPG</a:t>
                      </a:r>
                      <a:r>
                        <a:rPr lang="zh-CN" sz="1400" kern="100" dirty="0">
                          <a:latin typeface="Calibri"/>
                          <a:ea typeface="宋体"/>
                          <a:cs typeface="Times New Roman"/>
                        </a:rPr>
                        <a:t>）</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smtClean="0">
                          <a:latin typeface="Calibri"/>
                          <a:ea typeface="宋体"/>
                          <a:cs typeface="Times New Roman"/>
                        </a:rPr>
                        <a:t>制定</a:t>
                      </a:r>
                      <a:r>
                        <a:rPr lang="zh-CN" sz="1400" kern="100" dirty="0">
                          <a:latin typeface="Calibri"/>
                          <a:ea typeface="宋体"/>
                          <a:cs typeface="Times New Roman"/>
                        </a:rPr>
                        <a:t>适合于本机构的过程规范；</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在机构范围内推广该规范（如培训、考核），评估机构过程能力等。</a:t>
                      </a:r>
                    </a:p>
                    <a:p>
                      <a:pPr algn="just">
                        <a:spcAft>
                          <a:spcPts val="0"/>
                        </a:spcAft>
                      </a:pPr>
                      <a:r>
                        <a:rPr lang="en-US" sz="1400" kern="100" dirty="0">
                          <a:latin typeface="宋体"/>
                          <a:ea typeface="宋体"/>
                          <a:cs typeface="Times New Roman"/>
                        </a:rPr>
                        <a:t>EGP</a:t>
                      </a:r>
                      <a:r>
                        <a:rPr lang="zh-CN" sz="1400" kern="100" dirty="0">
                          <a:latin typeface="Calibri"/>
                          <a:ea typeface="宋体"/>
                          <a:cs typeface="Times New Roman"/>
                        </a:rPr>
                        <a:t>组长职责：</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制定过程改进计划并跟踪执行；</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向高级经理提交</a:t>
                      </a:r>
                      <a:r>
                        <a:rPr lang="en-US" sz="1400" kern="100" dirty="0">
                          <a:latin typeface="Calibri"/>
                          <a:ea typeface="宋体"/>
                          <a:cs typeface="Times New Roman"/>
                        </a:rPr>
                        <a:t>EPG</a:t>
                      </a:r>
                      <a:r>
                        <a:rPr lang="zh-CN" sz="1400" kern="100" dirty="0">
                          <a:latin typeface="Calibri"/>
                          <a:ea typeface="宋体"/>
                          <a:cs typeface="Times New Roman"/>
                        </a:rPr>
                        <a:t>过程改进活动的报告（如进展报告、工作周报等）；</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向高级经理汇报过程改经工作的问题，争取高级经理的协助。</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7435">
                <a:tc vMerge="1">
                  <a:txBody>
                    <a:bodyPr/>
                    <a:lstStyle/>
                    <a:p>
                      <a:endParaRPr lang="zh-CN" altLang="en-US"/>
                    </a:p>
                  </a:txBody>
                  <a:tcPr/>
                </a:tc>
                <a:tc>
                  <a:txBody>
                    <a:bodyPr/>
                    <a:lstStyle/>
                    <a:p>
                      <a:pPr algn="just">
                        <a:spcAft>
                          <a:spcPts val="0"/>
                        </a:spcAft>
                      </a:pPr>
                      <a:r>
                        <a:rPr lang="zh-CN" sz="1400" kern="100" dirty="0">
                          <a:latin typeface="Calibri"/>
                          <a:ea typeface="宋体"/>
                          <a:cs typeface="Times New Roman"/>
                        </a:rPr>
                        <a:t>过程改进小组</a:t>
                      </a:r>
                    </a:p>
                    <a:p>
                      <a:pPr algn="just">
                        <a:spcAft>
                          <a:spcPts val="0"/>
                        </a:spcAft>
                      </a:pPr>
                      <a:r>
                        <a:rPr lang="zh-CN" sz="1400" kern="100" dirty="0">
                          <a:latin typeface="Calibri"/>
                          <a:ea typeface="宋体"/>
                          <a:cs typeface="Times New Roman"/>
                        </a:rPr>
                        <a:t>（</a:t>
                      </a:r>
                      <a:r>
                        <a:rPr lang="en-US" sz="1400" kern="100" dirty="0">
                          <a:latin typeface="宋体"/>
                          <a:ea typeface="宋体"/>
                          <a:cs typeface="Times New Roman"/>
                        </a:rPr>
                        <a:t>PIG</a:t>
                      </a:r>
                      <a:r>
                        <a:rPr lang="zh-CN" sz="1400" kern="100" dirty="0">
                          <a:latin typeface="Calibri"/>
                          <a:ea typeface="宋体"/>
                          <a:cs typeface="Times New Roman"/>
                        </a:rPr>
                        <a:t>）</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smtClean="0">
                          <a:latin typeface="Calibri"/>
                          <a:ea typeface="宋体"/>
                          <a:cs typeface="Times New Roman"/>
                        </a:rPr>
                        <a:t>为</a:t>
                      </a:r>
                      <a:r>
                        <a:rPr lang="zh-CN" sz="1400" kern="100" dirty="0">
                          <a:latin typeface="Calibri"/>
                          <a:ea typeface="宋体"/>
                          <a:cs typeface="Times New Roman"/>
                        </a:rPr>
                        <a:t>每个项目指定一名质量保证员；</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监督规范的实施，确保所有项目以及相关部门准照规范开展工作；</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分析机构内共性的质量问题，给出质量改进建议和措施，协组</a:t>
                      </a:r>
                      <a:r>
                        <a:rPr lang="en-US" sz="1400" kern="100" dirty="0">
                          <a:latin typeface="Calibri"/>
                          <a:ea typeface="宋体"/>
                          <a:cs typeface="Times New Roman"/>
                        </a:rPr>
                        <a:t>EPG</a:t>
                      </a:r>
                      <a:r>
                        <a:rPr lang="zh-CN" sz="1400" kern="100" dirty="0">
                          <a:latin typeface="Calibri"/>
                          <a:ea typeface="宋体"/>
                          <a:cs typeface="Times New Roman"/>
                        </a:rPr>
                        <a:t>完善规范。</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依据文档化的规程，协助</a:t>
                      </a:r>
                      <a:r>
                        <a:rPr lang="en-US" sz="1400" kern="100" dirty="0">
                          <a:latin typeface="Calibri"/>
                          <a:ea typeface="宋体"/>
                          <a:cs typeface="Times New Roman"/>
                        </a:rPr>
                        <a:t>QA</a:t>
                      </a:r>
                      <a:r>
                        <a:rPr lang="zh-CN" sz="1400" kern="100" dirty="0">
                          <a:latin typeface="Calibri"/>
                          <a:ea typeface="宋体"/>
                          <a:cs typeface="Times New Roman"/>
                        </a:rPr>
                        <a:t>工程师制订</a:t>
                      </a:r>
                      <a:r>
                        <a:rPr lang="en-US" sz="1400" kern="100" dirty="0">
                          <a:latin typeface="Calibri"/>
                          <a:ea typeface="宋体"/>
                          <a:cs typeface="Times New Roman"/>
                        </a:rPr>
                        <a:t>QA</a:t>
                      </a:r>
                      <a:r>
                        <a:rPr lang="zh-CN" sz="1400" kern="100" dirty="0">
                          <a:latin typeface="Calibri"/>
                          <a:ea typeface="宋体"/>
                          <a:cs typeface="Times New Roman"/>
                        </a:rPr>
                        <a:t>计划，并审核</a:t>
                      </a:r>
                      <a:r>
                        <a:rPr lang="en-US" sz="1400" kern="100" dirty="0">
                          <a:latin typeface="Calibri"/>
                          <a:ea typeface="宋体"/>
                          <a:cs typeface="Times New Roman"/>
                        </a:rPr>
                        <a:t>QA</a:t>
                      </a:r>
                      <a:r>
                        <a:rPr lang="zh-CN" sz="1400" kern="100" dirty="0">
                          <a:latin typeface="Calibri"/>
                          <a:ea typeface="宋体"/>
                          <a:cs typeface="Times New Roman"/>
                        </a:rPr>
                        <a:t>计划；</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根据项目需要选择合理的</a:t>
                      </a:r>
                      <a:r>
                        <a:rPr lang="en-US" sz="1400" kern="100" dirty="0">
                          <a:latin typeface="Calibri"/>
                          <a:ea typeface="宋体"/>
                          <a:cs typeface="Times New Roman"/>
                        </a:rPr>
                        <a:t>QA</a:t>
                      </a:r>
                      <a:r>
                        <a:rPr lang="zh-CN" sz="1400" kern="100" dirty="0">
                          <a:latin typeface="Calibri"/>
                          <a:ea typeface="宋体"/>
                          <a:cs typeface="Times New Roman"/>
                        </a:rPr>
                        <a:t>管理工具，报</a:t>
                      </a:r>
                      <a:r>
                        <a:rPr lang="en-US" sz="1400" kern="100" dirty="0">
                          <a:latin typeface="Calibri"/>
                          <a:ea typeface="宋体"/>
                          <a:cs typeface="Times New Roman"/>
                        </a:rPr>
                        <a:t>EPG</a:t>
                      </a:r>
                      <a:r>
                        <a:rPr lang="zh-CN" sz="1400" kern="100" dirty="0">
                          <a:latin typeface="Calibri"/>
                          <a:ea typeface="宋体"/>
                          <a:cs typeface="Times New Roman"/>
                        </a:rPr>
                        <a:t>批准纳入过程资产库，定期组织培训；</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组织协调质量保证部门与相关部门或客户之间的交流与问题处理；</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评审、分析培训组的培训绩效报告，给出改进措施。</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713">
                <a:tc vMerge="1">
                  <a:txBody>
                    <a:bodyPr/>
                    <a:lstStyle/>
                    <a:p>
                      <a:endParaRPr lang="zh-CN" altLang="en-US"/>
                    </a:p>
                  </a:txBody>
                  <a:tcPr/>
                </a:tc>
                <a:tc>
                  <a:txBody>
                    <a:bodyPr/>
                    <a:lstStyle/>
                    <a:p>
                      <a:pPr algn="just">
                        <a:spcAft>
                          <a:spcPts val="0"/>
                        </a:spcAft>
                      </a:pPr>
                      <a:r>
                        <a:rPr lang="zh-CN" sz="1400" kern="100" dirty="0">
                          <a:latin typeface="Calibri"/>
                          <a:ea typeface="宋体"/>
                          <a:cs typeface="Times New Roman"/>
                        </a:rPr>
                        <a:t>配置管理小组</a:t>
                      </a:r>
                    </a:p>
                    <a:p>
                      <a:pPr algn="just">
                        <a:spcAft>
                          <a:spcPts val="0"/>
                        </a:spcAft>
                      </a:pPr>
                      <a:r>
                        <a:rPr lang="zh-CN" sz="1400" kern="100" dirty="0">
                          <a:latin typeface="Calibri"/>
                          <a:ea typeface="宋体"/>
                          <a:cs typeface="Times New Roman"/>
                        </a:rPr>
                        <a:t>（</a:t>
                      </a:r>
                      <a:r>
                        <a:rPr lang="en-US" sz="1400" kern="100" dirty="0">
                          <a:latin typeface="Calibri"/>
                          <a:ea typeface="宋体"/>
                          <a:cs typeface="Times New Roman"/>
                        </a:rPr>
                        <a:t>CMG</a:t>
                      </a:r>
                      <a:r>
                        <a:rPr lang="zh-CN" sz="1400" kern="100" dirty="0">
                          <a:latin typeface="Calibri"/>
                          <a:ea typeface="宋体"/>
                          <a:cs typeface="Times New Roman"/>
                        </a:rPr>
                        <a:t>）</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smtClean="0">
                          <a:latin typeface="Calibri"/>
                          <a:ea typeface="宋体"/>
                          <a:cs typeface="Times New Roman"/>
                        </a:rPr>
                        <a:t>维护</a:t>
                      </a:r>
                      <a:r>
                        <a:rPr lang="zh-CN" sz="1400" kern="100" dirty="0">
                          <a:latin typeface="Calibri"/>
                          <a:ea typeface="宋体"/>
                          <a:cs typeface="Times New Roman"/>
                        </a:rPr>
                        <a:t>组织级配置管理库及过程资产； 为每个项目指定一名配置管理员；</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依据文档化的规程，协助</a:t>
                      </a:r>
                      <a:r>
                        <a:rPr lang="en-US" sz="1400" kern="100" dirty="0">
                          <a:latin typeface="Calibri"/>
                          <a:ea typeface="宋体"/>
                          <a:cs typeface="Times New Roman"/>
                        </a:rPr>
                        <a:t>CM</a:t>
                      </a:r>
                      <a:r>
                        <a:rPr lang="zh-CN" sz="1400" kern="100" dirty="0">
                          <a:latin typeface="Calibri"/>
                          <a:ea typeface="宋体"/>
                          <a:cs typeface="Times New Roman"/>
                        </a:rPr>
                        <a:t>工程师制订</a:t>
                      </a:r>
                      <a:r>
                        <a:rPr lang="en-US" sz="1400" kern="100" dirty="0">
                          <a:latin typeface="Calibri"/>
                          <a:ea typeface="宋体"/>
                          <a:cs typeface="Times New Roman"/>
                        </a:rPr>
                        <a:t>CM</a:t>
                      </a:r>
                      <a:r>
                        <a:rPr lang="zh-CN" sz="1400" kern="100" dirty="0">
                          <a:latin typeface="Calibri"/>
                          <a:ea typeface="宋体"/>
                          <a:cs typeface="Times New Roman"/>
                        </a:rPr>
                        <a:t>计划，并审核</a:t>
                      </a:r>
                      <a:r>
                        <a:rPr lang="en-US" sz="1400" kern="100" dirty="0">
                          <a:latin typeface="Calibri"/>
                          <a:ea typeface="宋体"/>
                          <a:cs typeface="Times New Roman"/>
                        </a:rPr>
                        <a:t>CM</a:t>
                      </a:r>
                      <a:r>
                        <a:rPr lang="zh-CN" sz="1400" kern="100" dirty="0">
                          <a:latin typeface="Calibri"/>
                          <a:ea typeface="宋体"/>
                          <a:cs typeface="Times New Roman"/>
                        </a:rPr>
                        <a:t>计划；审计各阶段的</a:t>
                      </a:r>
                      <a:r>
                        <a:rPr lang="en-US" sz="1400" kern="100" dirty="0">
                          <a:latin typeface="Calibri"/>
                          <a:ea typeface="宋体"/>
                          <a:cs typeface="Times New Roman"/>
                        </a:rPr>
                        <a:t>CM</a:t>
                      </a:r>
                      <a:r>
                        <a:rPr lang="zh-CN" sz="1400" kern="100" dirty="0">
                          <a:latin typeface="Calibri"/>
                          <a:ea typeface="宋体"/>
                          <a:cs typeface="Times New Roman"/>
                        </a:rPr>
                        <a:t>活动报告；</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根据项目需要选择合理的</a:t>
                      </a:r>
                      <a:r>
                        <a:rPr lang="en-US" sz="1400" kern="100" dirty="0">
                          <a:latin typeface="Calibri"/>
                          <a:ea typeface="宋体"/>
                          <a:cs typeface="Times New Roman"/>
                        </a:rPr>
                        <a:t>CM</a:t>
                      </a:r>
                      <a:r>
                        <a:rPr lang="zh-CN" sz="1400" kern="100" dirty="0">
                          <a:latin typeface="Calibri"/>
                          <a:ea typeface="宋体"/>
                          <a:cs typeface="Times New Roman"/>
                        </a:rPr>
                        <a:t>管理工具，报</a:t>
                      </a:r>
                      <a:r>
                        <a:rPr lang="en-US" sz="1400" kern="100" dirty="0">
                          <a:latin typeface="Calibri"/>
                          <a:ea typeface="宋体"/>
                          <a:cs typeface="Times New Roman"/>
                        </a:rPr>
                        <a:t>EPG</a:t>
                      </a:r>
                      <a:r>
                        <a:rPr lang="zh-CN" sz="1400" kern="100" dirty="0">
                          <a:latin typeface="Calibri"/>
                          <a:ea typeface="宋体"/>
                          <a:cs typeface="Times New Roman"/>
                        </a:rPr>
                        <a:t>批准纳入过程资产库，定期组织培训；</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根据</a:t>
                      </a:r>
                      <a:r>
                        <a:rPr lang="en-US" sz="1400" kern="100" dirty="0">
                          <a:latin typeface="Calibri"/>
                          <a:ea typeface="宋体"/>
                          <a:cs typeface="Times New Roman"/>
                        </a:rPr>
                        <a:t>CM</a:t>
                      </a:r>
                      <a:r>
                        <a:rPr lang="zh-CN" sz="1400" kern="100" dirty="0">
                          <a:latin typeface="Calibri"/>
                          <a:ea typeface="宋体"/>
                          <a:cs typeface="Times New Roman"/>
                        </a:rPr>
                        <a:t>工程师提交的</a:t>
                      </a:r>
                      <a:r>
                        <a:rPr lang="en-US" sz="1400" kern="100" dirty="0">
                          <a:latin typeface="Calibri"/>
                          <a:ea typeface="宋体"/>
                          <a:cs typeface="Times New Roman"/>
                        </a:rPr>
                        <a:t>CM</a:t>
                      </a:r>
                      <a:r>
                        <a:rPr lang="zh-CN" sz="1400" kern="100" dirty="0">
                          <a:latin typeface="Calibri"/>
                          <a:ea typeface="宋体"/>
                          <a:cs typeface="Times New Roman"/>
                        </a:rPr>
                        <a:t>活动报告，定期进行测量、分析，形成分析结果，给出改进措施，实现配置管理过程持续改进；</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组织协调</a:t>
                      </a:r>
                      <a:r>
                        <a:rPr lang="en-US" sz="1400" kern="100" dirty="0">
                          <a:latin typeface="Calibri"/>
                          <a:ea typeface="宋体"/>
                          <a:cs typeface="Times New Roman"/>
                        </a:rPr>
                        <a:t>CM</a:t>
                      </a:r>
                      <a:r>
                        <a:rPr lang="zh-CN" sz="1400" kern="100" dirty="0">
                          <a:latin typeface="Calibri"/>
                          <a:ea typeface="宋体"/>
                          <a:cs typeface="Times New Roman"/>
                        </a:rPr>
                        <a:t>工程师与软件工程师或技术服务部门之间的工作交流与问题处理； </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项目管理角色</a:t>
            </a:r>
            <a:endParaRPr lang="zh-CN" altLang="en-US" dirty="0"/>
          </a:p>
        </p:txBody>
      </p:sp>
      <p:graphicFrame>
        <p:nvGraphicFramePr>
          <p:cNvPr id="4" name="表格 3"/>
          <p:cNvGraphicFramePr>
            <a:graphicFrameLocks noGrp="1"/>
          </p:cNvGraphicFramePr>
          <p:nvPr/>
        </p:nvGraphicFramePr>
        <p:xfrm>
          <a:off x="500034" y="2071678"/>
          <a:ext cx="7929618" cy="3703328"/>
        </p:xfrm>
        <a:graphic>
          <a:graphicData uri="http://schemas.openxmlformats.org/drawingml/2006/table">
            <a:tbl>
              <a:tblPr/>
              <a:tblGrid>
                <a:gridCol w="642942"/>
                <a:gridCol w="1714512"/>
                <a:gridCol w="5572164"/>
              </a:tblGrid>
              <a:tr h="1143008">
                <a:tc rowSpan="3">
                  <a:txBody>
                    <a:bodyPr/>
                    <a:lstStyle/>
                    <a:p>
                      <a:pPr algn="ctr">
                        <a:spcAft>
                          <a:spcPts val="0"/>
                        </a:spcAft>
                      </a:pPr>
                      <a:r>
                        <a:rPr lang="zh-CN" sz="1400" kern="100" dirty="0">
                          <a:latin typeface="Calibri"/>
                          <a:ea typeface="宋体"/>
                          <a:cs typeface="Times New Roman"/>
                        </a:rPr>
                        <a:t>项目管理角色</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tabLst>
                          <a:tab pos="2637155" algn="ctr"/>
                          <a:tab pos="5274310" algn="r"/>
                          <a:tab pos="266700" algn="l"/>
                        </a:tabLst>
                      </a:pPr>
                      <a:r>
                        <a:rPr lang="zh-CN" sz="1400" kern="100" dirty="0" smtClean="0">
                          <a:latin typeface="Calibri"/>
                          <a:ea typeface="宋体"/>
                          <a:cs typeface="Times New Roman"/>
                        </a:rPr>
                        <a:t>高级</a:t>
                      </a:r>
                      <a:r>
                        <a:rPr lang="zh-CN" sz="1400" kern="100" dirty="0">
                          <a:latin typeface="Calibri"/>
                          <a:ea typeface="宋体"/>
                          <a:cs typeface="Times New Roman"/>
                        </a:rPr>
                        <a:t>经理（</a:t>
                      </a:r>
                      <a:r>
                        <a:rPr lang="en-US" sz="1400" kern="100" dirty="0">
                          <a:latin typeface="Calibri"/>
                          <a:ea typeface="宋体"/>
                          <a:cs typeface="Times New Roman"/>
                        </a:rPr>
                        <a:t>SM</a:t>
                      </a:r>
                      <a:r>
                        <a:rPr lang="zh-CN" sz="1400" kern="100" dirty="0">
                          <a:latin typeface="Calibri"/>
                          <a:ea typeface="宋体"/>
                          <a:cs typeface="Times New Roman"/>
                        </a:rPr>
                        <a:t>）</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是机构内所有项目的主管，对立项管理和结项管理有最终决策权；</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对</a:t>
                      </a:r>
                      <a:r>
                        <a:rPr lang="en-US" sz="1400" kern="100" dirty="0">
                          <a:latin typeface="Calibri"/>
                          <a:ea typeface="宋体"/>
                          <a:cs typeface="Times New Roman"/>
                        </a:rPr>
                        <a:t>QA</a:t>
                      </a:r>
                      <a:r>
                        <a:rPr lang="zh-CN" sz="1400" kern="100" dirty="0">
                          <a:latin typeface="Calibri"/>
                          <a:ea typeface="宋体"/>
                          <a:cs typeface="Times New Roman"/>
                        </a:rPr>
                        <a:t>提交的项目组无法解决的不符合问题进行协调。</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审查所有的对机构外部的个人和组所作的软件项目承诺；</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组织协调跨部门或与客户的工作交流与问题处理；</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vMerge="1">
                  <a:txBody>
                    <a:bodyPr/>
                    <a:lstStyle/>
                    <a:p>
                      <a:endParaRPr lang="zh-CN" altLang="en-US"/>
                    </a:p>
                  </a:txBody>
                  <a:tcPr/>
                </a:tc>
                <a:tc>
                  <a:txBody>
                    <a:bodyPr/>
                    <a:lstStyle/>
                    <a:p>
                      <a:pPr algn="just">
                        <a:spcAft>
                          <a:spcPts val="0"/>
                        </a:spcAft>
                        <a:tabLst>
                          <a:tab pos="2637155" algn="ctr"/>
                          <a:tab pos="5274310" algn="r"/>
                          <a:tab pos="266700" algn="l"/>
                        </a:tabLst>
                      </a:pPr>
                      <a:r>
                        <a:rPr lang="zh-CN" sz="1400" kern="100" dirty="0">
                          <a:latin typeface="Calibri"/>
                          <a:ea typeface="宋体"/>
                          <a:cs typeface="Times New Roman"/>
                        </a:rPr>
                        <a:t>研发</a:t>
                      </a:r>
                      <a:r>
                        <a:rPr lang="zh-CN" sz="1400" kern="100" dirty="0" smtClean="0">
                          <a:latin typeface="Calibri"/>
                          <a:ea typeface="宋体"/>
                          <a:cs typeface="Times New Roman"/>
                        </a:rPr>
                        <a:t>部</a:t>
                      </a:r>
                      <a:r>
                        <a:rPr lang="zh-CN" altLang="en-US" sz="1400" kern="100" dirty="0" smtClean="0">
                          <a:latin typeface="Calibri"/>
                          <a:ea typeface="宋体"/>
                          <a:cs typeface="Times New Roman"/>
                        </a:rPr>
                        <a:t>经理</a:t>
                      </a:r>
                      <a:endParaRPr lang="zh-CN" sz="1400" kern="100" dirty="0">
                        <a:latin typeface="Calibri"/>
                        <a:ea typeface="宋体"/>
                        <a:cs typeface="Times New Roman"/>
                      </a:endParaRP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监督项目经理的工作，审批项目经理的各种申请；</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参加评审会并审阅评审报告；</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负责监督软件过程规范的实施；</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参与软件、硬件、技术服务等软件相关阶段的工作产品、使用技术、工具的评审和审批，并给予必要的支持；</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0">
                <a:tc vMerge="1">
                  <a:txBody>
                    <a:bodyPr/>
                    <a:lstStyle/>
                    <a:p>
                      <a:endParaRPr lang="zh-CN" altLang="en-US"/>
                    </a:p>
                  </a:txBody>
                  <a:tcPr/>
                </a:tc>
                <a:tc>
                  <a:txBody>
                    <a:bodyPr/>
                    <a:lstStyle/>
                    <a:p>
                      <a:pPr algn="just">
                        <a:spcAft>
                          <a:spcPts val="0"/>
                        </a:spcAft>
                      </a:pPr>
                      <a:r>
                        <a:rPr lang="zh-CN" sz="1400" kern="100">
                          <a:latin typeface="Calibri"/>
                          <a:ea typeface="宋体"/>
                          <a:cs typeface="Times New Roman"/>
                        </a:rPr>
                        <a:t>项目经理（</a:t>
                      </a:r>
                      <a:r>
                        <a:rPr lang="en-US" sz="1400" kern="100">
                          <a:latin typeface="Calibri"/>
                          <a:ea typeface="宋体"/>
                          <a:cs typeface="Times New Roman"/>
                        </a:rPr>
                        <a:t>PM</a:t>
                      </a:r>
                      <a:r>
                        <a:rPr lang="zh-CN" sz="1400" kern="100">
                          <a:latin typeface="Calibri"/>
                          <a:ea typeface="宋体"/>
                          <a:cs typeface="Times New Roman"/>
                        </a:rPr>
                        <a:t>）</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向研发部长</a:t>
                      </a:r>
                      <a:r>
                        <a:rPr lang="zh-CN" sz="1400" kern="100" dirty="0" smtClean="0">
                          <a:latin typeface="Calibri"/>
                          <a:ea typeface="宋体"/>
                          <a:cs typeface="Times New Roman"/>
                        </a:rPr>
                        <a:t>或</a:t>
                      </a:r>
                      <a:r>
                        <a:rPr lang="zh-CN" altLang="en-US" sz="1400" kern="100" dirty="0" smtClean="0">
                          <a:latin typeface="Calibri"/>
                          <a:ea typeface="宋体"/>
                          <a:cs typeface="Times New Roman"/>
                        </a:rPr>
                        <a:t>高级理</a:t>
                      </a:r>
                      <a:r>
                        <a:rPr lang="zh-CN" sz="1400" kern="100" dirty="0" smtClean="0">
                          <a:latin typeface="Calibri"/>
                          <a:ea typeface="宋体"/>
                          <a:cs typeface="Times New Roman"/>
                        </a:rPr>
                        <a:t>汇报</a:t>
                      </a:r>
                      <a:r>
                        <a:rPr lang="zh-CN" sz="1400" kern="100" dirty="0">
                          <a:latin typeface="Calibri"/>
                          <a:ea typeface="宋体"/>
                          <a:cs typeface="Times New Roman"/>
                        </a:rPr>
                        <a:t>工作；</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对项目进行规划、对进度实施监控、进行风险管理和需求管理；</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监督项目成员的工作，审批项目成员的各种申请及子计划；</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制定编码与单元测试、系统集成的阶段性计划</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参加评审会并审阅评审报告；</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配合</a:t>
                      </a:r>
                      <a:r>
                        <a:rPr lang="en-US" sz="1400" kern="100" dirty="0">
                          <a:latin typeface="Calibri"/>
                          <a:ea typeface="宋体"/>
                          <a:cs typeface="Times New Roman"/>
                        </a:rPr>
                        <a:t>QA</a:t>
                      </a:r>
                      <a:r>
                        <a:rPr lang="zh-CN" sz="1400" kern="100" dirty="0">
                          <a:latin typeface="Calibri"/>
                          <a:ea typeface="宋体"/>
                          <a:cs typeface="Times New Roman"/>
                        </a:rPr>
                        <a:t>不合格问题的解决及跟踪，支持其工作；</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负责项目的度量工作。</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工程过程角色</a:t>
            </a:r>
            <a:endParaRPr lang="zh-CN" altLang="en-US" dirty="0"/>
          </a:p>
        </p:txBody>
      </p:sp>
      <p:graphicFrame>
        <p:nvGraphicFramePr>
          <p:cNvPr id="4" name="表格 3"/>
          <p:cNvGraphicFramePr>
            <a:graphicFrameLocks noGrp="1"/>
          </p:cNvGraphicFramePr>
          <p:nvPr/>
        </p:nvGraphicFramePr>
        <p:xfrm>
          <a:off x="642911" y="1928801"/>
          <a:ext cx="7786741" cy="3500463"/>
        </p:xfrm>
        <a:graphic>
          <a:graphicData uri="http://schemas.openxmlformats.org/drawingml/2006/table">
            <a:tbl>
              <a:tblPr/>
              <a:tblGrid>
                <a:gridCol w="1002747"/>
                <a:gridCol w="1569020"/>
                <a:gridCol w="5214974"/>
              </a:tblGrid>
              <a:tr h="500067">
                <a:tc rowSpan="6">
                  <a:txBody>
                    <a:bodyPr/>
                    <a:lstStyle/>
                    <a:p>
                      <a:pPr algn="ctr">
                        <a:spcAft>
                          <a:spcPts val="0"/>
                        </a:spcAft>
                      </a:pPr>
                      <a:r>
                        <a:rPr lang="zh-CN" sz="1200" kern="100">
                          <a:latin typeface="Calibri"/>
                          <a:ea typeface="宋体"/>
                          <a:cs typeface="Times New Roman"/>
                        </a:rPr>
                        <a:t>工程过程角色</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zh-CN" sz="1200" kern="100">
                          <a:latin typeface="Calibri"/>
                          <a:ea typeface="宋体"/>
                          <a:cs typeface="Times New Roman"/>
                        </a:rPr>
                        <a:t>项目组成员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a:latin typeface="Calibri"/>
                          <a:ea typeface="宋体"/>
                          <a:cs typeface="Times New Roman"/>
                        </a:rPr>
                        <a:t>项目组内除项目经理外的其他所有人员，包括以下：需求开发人员、系统设计人员、开发人员、测试人员。</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625">
                <a:tc vMerge="1">
                  <a:txBody>
                    <a:bodyPr/>
                    <a:lstStyle/>
                    <a:p>
                      <a:endParaRPr lang="zh-CN" altLang="en-US"/>
                    </a:p>
                  </a:txBody>
                  <a:tcPr/>
                </a:tc>
                <a:tc>
                  <a:txBody>
                    <a:bodyPr/>
                    <a:lstStyle/>
                    <a:p>
                      <a:pPr algn="just">
                        <a:spcAft>
                          <a:spcPts val="0"/>
                        </a:spcAft>
                      </a:pPr>
                      <a:r>
                        <a:rPr lang="zh-CN" sz="1200" kern="100">
                          <a:latin typeface="Calibri"/>
                          <a:ea typeface="宋体"/>
                          <a:cs typeface="Times New Roman"/>
                        </a:rPr>
                        <a:t>需求开发人员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a:latin typeface="Calibri"/>
                          <a:ea typeface="宋体"/>
                          <a:cs typeface="Times New Roman"/>
                        </a:rPr>
                        <a:t>调查、分析并定义需求，撰写相应的需求文档，尽最大努力使需求文档能够正确无误地反映用户的真实意愿。</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745">
                <a:tc vMerge="1">
                  <a:txBody>
                    <a:bodyPr/>
                    <a:lstStyle/>
                    <a:p>
                      <a:endParaRPr lang="zh-CN" altLang="en-US"/>
                    </a:p>
                  </a:txBody>
                  <a:tcPr/>
                </a:tc>
                <a:tc>
                  <a:txBody>
                    <a:bodyPr/>
                    <a:lstStyle/>
                    <a:p>
                      <a:pPr algn="just">
                        <a:spcAft>
                          <a:spcPts val="0"/>
                        </a:spcAft>
                      </a:pPr>
                      <a:r>
                        <a:rPr lang="zh-CN" sz="1200" kern="100">
                          <a:latin typeface="Calibri"/>
                          <a:ea typeface="宋体"/>
                          <a:cs typeface="Times New Roman"/>
                        </a:rPr>
                        <a:t>系统设计人员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根据需求文档设计软件系统的体系结构、用户界面、数据库、模块等，并撰写相应的设计文档。</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79">
                <a:tc vMerge="1">
                  <a:txBody>
                    <a:bodyPr/>
                    <a:lstStyle/>
                    <a:p>
                      <a:endParaRPr lang="zh-CN" altLang="en-US"/>
                    </a:p>
                  </a:txBody>
                  <a:tcPr/>
                </a:tc>
                <a:tc>
                  <a:txBody>
                    <a:bodyPr/>
                    <a:lstStyle/>
                    <a:p>
                      <a:pPr algn="just">
                        <a:spcAft>
                          <a:spcPts val="0"/>
                        </a:spcAft>
                      </a:pPr>
                      <a:r>
                        <a:rPr lang="zh-CN" sz="1200" kern="100" dirty="0">
                          <a:latin typeface="Calibri"/>
                          <a:ea typeface="宋体"/>
                          <a:cs typeface="Times New Roman"/>
                        </a:rPr>
                        <a:t>开发工程师</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根据系统设计文档，编写软件系统的代码；</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随时测试和检查自己的代码，及时消除代码中的缺陷。</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8469">
                <a:tc vMerge="1">
                  <a:txBody>
                    <a:bodyPr/>
                    <a:lstStyle/>
                    <a:p>
                      <a:endParaRPr lang="zh-CN" altLang="en-US"/>
                    </a:p>
                  </a:txBody>
                  <a:tcPr/>
                </a:tc>
                <a:tc>
                  <a:txBody>
                    <a:bodyPr/>
                    <a:lstStyle/>
                    <a:p>
                      <a:pPr algn="just">
                        <a:spcAft>
                          <a:spcPts val="0"/>
                        </a:spcAft>
                      </a:pPr>
                      <a:r>
                        <a:rPr lang="zh-CN" sz="1200" kern="100">
                          <a:latin typeface="Calibri"/>
                          <a:ea typeface="宋体"/>
                          <a:cs typeface="Times New Roman"/>
                        </a:rPr>
                        <a:t>测试经理</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依据文档化的规程，为每一个软件项目制定测试计划，并按得到批准的计划开展活动；</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组织编写系统测试用例；</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根据项目需要选择合理的测试工具，报</a:t>
                      </a:r>
                      <a:r>
                        <a:rPr lang="en-US" sz="1200" kern="100" dirty="0">
                          <a:latin typeface="Calibri"/>
                          <a:ea typeface="宋体"/>
                          <a:cs typeface="Times New Roman"/>
                        </a:rPr>
                        <a:t>EPG</a:t>
                      </a:r>
                      <a:r>
                        <a:rPr lang="zh-CN" sz="1200" kern="100" dirty="0">
                          <a:latin typeface="Calibri"/>
                          <a:ea typeface="宋体"/>
                          <a:cs typeface="Times New Roman"/>
                        </a:rPr>
                        <a:t>批准纳入组织资产库，并定期组织培训；</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0432">
                <a:tc vMerge="1">
                  <a:txBody>
                    <a:bodyPr/>
                    <a:lstStyle/>
                    <a:p>
                      <a:endParaRPr lang="zh-CN" altLang="en-US"/>
                    </a:p>
                  </a:txBody>
                  <a:tcPr/>
                </a:tc>
                <a:tc>
                  <a:txBody>
                    <a:bodyPr/>
                    <a:lstStyle/>
                    <a:p>
                      <a:pPr algn="just">
                        <a:spcAft>
                          <a:spcPts val="0"/>
                        </a:spcAft>
                      </a:pPr>
                      <a:r>
                        <a:rPr lang="zh-CN" sz="1200" kern="100">
                          <a:latin typeface="Calibri"/>
                          <a:ea typeface="宋体"/>
                          <a:cs typeface="Times New Roman"/>
                        </a:rPr>
                        <a:t>测试工程师</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从事集成测试、系统测试，负责参与项目开发各个过程工作产品的可测试性的审查和验证，及时发现、记录缺陷并验证缺陷等关闭活动；</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为项目编写集成测试及系统测试用例，并执行软件测试过程；</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项目测试结束后，编写测试报告提交测试经理；</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员工餐厅</a:t>
            </a:r>
            <a:endParaRPr lang="zh-CN" altLang="en-US" dirty="0"/>
          </a:p>
        </p:txBody>
      </p:sp>
      <p:pic>
        <p:nvPicPr>
          <p:cNvPr id="4" name="内容占位符 3" descr="320x427_117a09ae666.jpg"/>
          <p:cNvPicPr>
            <a:picLocks noGrp="1" noChangeAspect="1"/>
          </p:cNvPicPr>
          <p:nvPr>
            <p:ph idx="1"/>
          </p:nvPr>
        </p:nvPicPr>
        <p:blipFill>
          <a:blip r:embed="rId2" cstate="print"/>
          <a:stretch>
            <a:fillRect/>
          </a:stretch>
        </p:blipFill>
        <p:spPr>
          <a:xfrm>
            <a:off x="436423" y="1388889"/>
            <a:ext cx="3628584" cy="4378167"/>
          </a:xfrm>
        </p:spPr>
      </p:pic>
      <p:pic>
        <p:nvPicPr>
          <p:cNvPr id="5" name="图片 4" descr="20080122153512806711cc7.jpg"/>
          <p:cNvPicPr>
            <a:picLocks noChangeAspect="1"/>
          </p:cNvPicPr>
          <p:nvPr/>
        </p:nvPicPr>
        <p:blipFill>
          <a:blip r:embed="rId3" cstate="print"/>
          <a:stretch>
            <a:fillRect/>
          </a:stretch>
        </p:blipFill>
        <p:spPr>
          <a:xfrm>
            <a:off x="470780" y="1348966"/>
            <a:ext cx="7985157" cy="4906980"/>
          </a:xfrm>
          <a:prstGeom prst="rect">
            <a:avLst/>
          </a:prstGeom>
        </p:spPr>
      </p:pic>
    </p:spTree>
    <p:extLst>
      <p:ext uri="{BB962C8B-B14F-4D97-AF65-F5344CB8AC3E}">
        <p14:creationId xmlns:p14="http://schemas.microsoft.com/office/powerpoint/2010/main" val="3003628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28"/>
            <a:ext cx="8229600" cy="785818"/>
          </a:xfrm>
        </p:spPr>
        <p:txBody>
          <a:bodyPr/>
          <a:lstStyle/>
          <a:p>
            <a:r>
              <a:rPr lang="zh-CN" altLang="en-US" sz="4000" dirty="0" smtClean="0"/>
              <a:t>支撑过程角色</a:t>
            </a:r>
            <a:endParaRPr lang="zh-CN" altLang="en-US" sz="4000" dirty="0"/>
          </a:p>
        </p:txBody>
      </p:sp>
      <p:graphicFrame>
        <p:nvGraphicFramePr>
          <p:cNvPr id="4" name="表格 3"/>
          <p:cNvGraphicFramePr>
            <a:graphicFrameLocks noGrp="1"/>
          </p:cNvGraphicFramePr>
          <p:nvPr/>
        </p:nvGraphicFramePr>
        <p:xfrm>
          <a:off x="142844" y="1142983"/>
          <a:ext cx="8715436" cy="4821079"/>
        </p:xfrm>
        <a:graphic>
          <a:graphicData uri="http://schemas.openxmlformats.org/drawingml/2006/table">
            <a:tbl>
              <a:tblPr/>
              <a:tblGrid>
                <a:gridCol w="571504"/>
                <a:gridCol w="1285884"/>
                <a:gridCol w="6858048"/>
              </a:tblGrid>
              <a:tr h="1428761">
                <a:tc rowSpan="6">
                  <a:txBody>
                    <a:bodyPr/>
                    <a:lstStyle/>
                    <a:p>
                      <a:pPr algn="ctr">
                        <a:spcAft>
                          <a:spcPts val="0"/>
                        </a:spcAft>
                      </a:pPr>
                      <a:r>
                        <a:rPr lang="zh-CN" sz="1200" kern="100" dirty="0">
                          <a:latin typeface="Calibri"/>
                          <a:ea typeface="宋体"/>
                          <a:cs typeface="Times New Roman"/>
                        </a:rPr>
                        <a:t>支撑过程角色</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tabLst>
                          <a:tab pos="2637155" algn="ctr"/>
                          <a:tab pos="5274310" algn="r"/>
                          <a:tab pos="266700" algn="l"/>
                        </a:tabLst>
                      </a:pPr>
                      <a:r>
                        <a:rPr lang="zh-CN" sz="1200" kern="100" dirty="0">
                          <a:latin typeface="Calibri"/>
                          <a:ea typeface="宋体"/>
                          <a:cs typeface="Times New Roman"/>
                        </a:rPr>
                        <a:t>配置管理员</a:t>
                      </a:r>
                    </a:p>
                    <a:p>
                      <a:pPr algn="just">
                        <a:spcAft>
                          <a:spcPts val="0"/>
                        </a:spcAft>
                        <a:tabLst>
                          <a:tab pos="2637155" algn="ctr"/>
                          <a:tab pos="5274310" algn="r"/>
                          <a:tab pos="266700" algn="l"/>
                        </a:tabLst>
                      </a:pPr>
                      <a:r>
                        <a:rPr lang="zh-CN" sz="1200" kern="100" dirty="0">
                          <a:latin typeface="Calibri"/>
                          <a:ea typeface="宋体"/>
                          <a:cs typeface="Times New Roman"/>
                        </a:rPr>
                        <a:t>（</a:t>
                      </a:r>
                      <a:r>
                        <a:rPr lang="en-US" sz="1200" kern="100" dirty="0">
                          <a:latin typeface="Calibri"/>
                          <a:ea typeface="宋体"/>
                          <a:cs typeface="Times New Roman"/>
                        </a:rPr>
                        <a:t>CM</a:t>
                      </a:r>
                      <a:r>
                        <a:rPr lang="zh-CN" sz="1200" kern="100" dirty="0">
                          <a:latin typeface="Calibri"/>
                          <a:ea typeface="宋体"/>
                          <a:cs typeface="Times New Roman"/>
                        </a:rPr>
                        <a:t>，即</a:t>
                      </a:r>
                      <a:r>
                        <a:rPr lang="en-US" sz="1200" kern="100" dirty="0">
                          <a:latin typeface="Calibri"/>
                          <a:ea typeface="宋体"/>
                          <a:cs typeface="Times New Roman"/>
                        </a:rPr>
                        <a:t>CMG</a:t>
                      </a:r>
                      <a:r>
                        <a:rPr lang="zh-CN" sz="1200" kern="100" dirty="0">
                          <a:latin typeface="Calibri"/>
                          <a:ea typeface="宋体"/>
                          <a:cs typeface="Times New Roman"/>
                        </a:rPr>
                        <a:t>成员）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依据文档化的规程，为每一个软件项目制定配置管理计划，从组织资产库中选择合理的配置工具，并按得到批准的计划开展活动；</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根据软件项目</a:t>
                      </a:r>
                      <a:r>
                        <a:rPr lang="en-US" sz="1200" kern="100" dirty="0">
                          <a:latin typeface="Calibri"/>
                          <a:ea typeface="宋体"/>
                          <a:cs typeface="Times New Roman"/>
                        </a:rPr>
                        <a:t>CM</a:t>
                      </a:r>
                      <a:r>
                        <a:rPr lang="zh-CN" sz="1200" kern="100" dirty="0">
                          <a:latin typeface="Calibri"/>
                          <a:ea typeface="宋体"/>
                          <a:cs typeface="Times New Roman"/>
                        </a:rPr>
                        <a:t>计划，建立配置库系统，识别将置于配置管理之下的所有软件工作产品；</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依据文档化的规程，对基线更改进行控制，定期形成更改请求摘要与状态报告，提交项目经理；</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依据文档化的规程，由软件基线库生成产品，并控制其发布；</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依据文档化的规程，记录配置项</a:t>
                      </a:r>
                      <a:r>
                        <a:rPr lang="en-US" sz="1200" kern="100" dirty="0">
                          <a:latin typeface="Calibri"/>
                          <a:ea typeface="宋体"/>
                          <a:cs typeface="Times New Roman"/>
                        </a:rPr>
                        <a:t>/</a:t>
                      </a:r>
                      <a:r>
                        <a:rPr lang="zh-CN" sz="1200" kern="100" dirty="0">
                          <a:latin typeface="Calibri"/>
                          <a:ea typeface="宋体"/>
                          <a:cs typeface="Times New Roman"/>
                        </a:rPr>
                        <a:t>单元的状态；</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编写标准的报告，记录</a:t>
                      </a:r>
                      <a:r>
                        <a:rPr lang="en-US" sz="1200" kern="100" dirty="0">
                          <a:latin typeface="Calibri"/>
                          <a:ea typeface="宋体"/>
                          <a:cs typeface="Times New Roman"/>
                        </a:rPr>
                        <a:t>CM</a:t>
                      </a:r>
                      <a:r>
                        <a:rPr lang="zh-CN" sz="1200" kern="100" dirty="0">
                          <a:latin typeface="Calibri"/>
                          <a:ea typeface="宋体"/>
                          <a:cs typeface="Times New Roman"/>
                        </a:rPr>
                        <a:t>活动和产品基线的内容，定期整理配置</a:t>
                      </a:r>
                      <a:r>
                        <a:rPr lang="zh-CN" sz="1200" kern="100" dirty="0" smtClean="0">
                          <a:latin typeface="Calibri"/>
                          <a:ea typeface="宋体"/>
                          <a:cs typeface="Times New Roman"/>
                        </a:rPr>
                        <a:t>数据</a:t>
                      </a:r>
                      <a:r>
                        <a:rPr lang="zh-CN" altLang="en-US" sz="1200" kern="100" dirty="0" smtClean="0">
                          <a:latin typeface="Calibri"/>
                          <a:ea typeface="宋体"/>
                          <a:cs typeface="Times New Roman"/>
                        </a:rPr>
                        <a:t>、备份配置库</a:t>
                      </a:r>
                      <a:r>
                        <a:rPr lang="zh-CN" sz="1200" kern="100" dirty="0" smtClean="0">
                          <a:latin typeface="Calibri"/>
                          <a:ea typeface="宋体"/>
                          <a:cs typeface="Times New Roman"/>
                        </a:rPr>
                        <a:t>，</a:t>
                      </a:r>
                      <a:r>
                        <a:rPr lang="zh-CN" sz="1200" kern="100" dirty="0">
                          <a:latin typeface="Calibri"/>
                          <a:ea typeface="宋体"/>
                          <a:cs typeface="Times New Roman"/>
                        </a:rPr>
                        <a:t>形成</a:t>
                      </a:r>
                      <a:r>
                        <a:rPr lang="en-US" sz="1200" kern="100" dirty="0">
                          <a:latin typeface="Calibri"/>
                          <a:ea typeface="宋体"/>
                          <a:cs typeface="Times New Roman"/>
                        </a:rPr>
                        <a:t>CM</a:t>
                      </a:r>
                      <a:r>
                        <a:rPr lang="zh-CN" sz="1200" kern="100" dirty="0">
                          <a:latin typeface="Calibri"/>
                          <a:ea typeface="宋体"/>
                          <a:cs typeface="Times New Roman"/>
                        </a:rPr>
                        <a:t>活动报告提交项目经理及配置管理经理；</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0229">
                <a:tc vMerge="1">
                  <a:txBody>
                    <a:bodyPr/>
                    <a:lstStyle/>
                    <a:p>
                      <a:endParaRPr lang="zh-CN" altLang="en-US"/>
                    </a:p>
                  </a:txBody>
                  <a:tcPr/>
                </a:tc>
                <a:tc>
                  <a:txBody>
                    <a:bodyPr/>
                    <a:lstStyle/>
                    <a:p>
                      <a:pPr algn="just">
                        <a:spcAft>
                          <a:spcPts val="0"/>
                        </a:spcAft>
                      </a:pPr>
                      <a:r>
                        <a:rPr lang="zh-CN" sz="1200" kern="100">
                          <a:latin typeface="Calibri"/>
                          <a:ea typeface="宋体"/>
                          <a:cs typeface="Times New Roman"/>
                        </a:rPr>
                        <a:t>质量保证工程师</a:t>
                      </a:r>
                    </a:p>
                    <a:p>
                      <a:pPr algn="just">
                        <a:spcAft>
                          <a:spcPts val="0"/>
                        </a:spcAft>
                      </a:pPr>
                      <a:r>
                        <a:rPr lang="zh-CN" sz="1200" kern="100">
                          <a:latin typeface="Calibri"/>
                          <a:ea typeface="宋体"/>
                          <a:cs typeface="Times New Roman"/>
                        </a:rPr>
                        <a:t>（</a:t>
                      </a:r>
                      <a:r>
                        <a:rPr lang="en-US" sz="1200" kern="100">
                          <a:latin typeface="Calibri"/>
                          <a:ea typeface="宋体"/>
                          <a:cs typeface="Times New Roman"/>
                        </a:rPr>
                        <a:t>QA</a:t>
                      </a:r>
                      <a:r>
                        <a:rPr lang="zh-CN" sz="1200" kern="100">
                          <a:latin typeface="Calibri"/>
                          <a:ea typeface="宋体"/>
                          <a:cs typeface="Times New Roman"/>
                        </a:rPr>
                        <a:t>，即</a:t>
                      </a:r>
                      <a:r>
                        <a:rPr lang="en-US" sz="1200" kern="100">
                          <a:latin typeface="Calibri"/>
                          <a:ea typeface="宋体"/>
                          <a:cs typeface="Times New Roman"/>
                        </a:rPr>
                        <a:t>QAG</a:t>
                      </a:r>
                      <a:r>
                        <a:rPr lang="zh-CN" sz="1200" kern="100">
                          <a:latin typeface="Calibri"/>
                          <a:ea typeface="宋体"/>
                          <a:cs typeface="Times New Roman"/>
                        </a:rPr>
                        <a:t>成员）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根据《项目计划》制定《质量保证计划》；</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遵循已制定的计划、标准和规程，按照经过评审的《质量保证计划》，从第三方的角度周期性的监控软件开发任务的执行；</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通过《</a:t>
                      </a:r>
                      <a:r>
                        <a:rPr lang="en-US" sz="1200" kern="100" dirty="0">
                          <a:latin typeface="Calibri"/>
                          <a:ea typeface="宋体"/>
                          <a:cs typeface="Times New Roman"/>
                        </a:rPr>
                        <a:t>QA</a:t>
                      </a:r>
                      <a:r>
                        <a:rPr lang="zh-CN" sz="1200" kern="100" dirty="0">
                          <a:latin typeface="Calibri"/>
                          <a:ea typeface="宋体"/>
                          <a:cs typeface="Times New Roman"/>
                        </a:rPr>
                        <a:t>审计报告》给项目经理和开发人员提供已识别出的质量问题并跟踪问题的解决过程，与项目组协商不符合问题的解决措施，给出质量改进的建议；</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向高级经理汇报项目组内不能解决的不符合问题；</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撰写并向高级经理和项目经理发布《</a:t>
                      </a:r>
                      <a:r>
                        <a:rPr lang="en-US" sz="1200" kern="100" dirty="0">
                          <a:latin typeface="Calibri"/>
                          <a:ea typeface="宋体"/>
                          <a:cs typeface="Times New Roman"/>
                        </a:rPr>
                        <a:t>QA</a:t>
                      </a:r>
                      <a:r>
                        <a:rPr lang="zh-CN" sz="1200" kern="100" dirty="0">
                          <a:latin typeface="Calibri"/>
                          <a:ea typeface="宋体"/>
                          <a:cs typeface="Times New Roman"/>
                        </a:rPr>
                        <a:t>周报》，提供反映产品和过程质量的信息和数据；</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协助收集项目度量数据；</a:t>
                      </a:r>
                    </a:p>
                    <a:p>
                      <a:pPr marL="342900" lvl="0" indent="-342900" algn="just">
                        <a:spcAft>
                          <a:spcPts val="0"/>
                        </a:spcAft>
                        <a:buFont typeface="+mj-lt"/>
                        <a:buAutoNum type="arabicPeriod"/>
                        <a:tabLst>
                          <a:tab pos="228600" algn="l"/>
                        </a:tabLst>
                      </a:pPr>
                      <a:r>
                        <a:rPr lang="zh-CN" sz="1200" kern="0" dirty="0">
                          <a:latin typeface="Calibri"/>
                          <a:ea typeface="宋体"/>
                          <a:cs typeface="Times New Roman"/>
                        </a:rPr>
                        <a:t>参与项目相关评审活动。</a:t>
                      </a:r>
                      <a:endParaRPr lang="zh-CN" sz="1200" kern="100" dirty="0">
                        <a:latin typeface="Calibri"/>
                        <a:ea typeface="宋体"/>
                        <a:cs typeface="Times New Roman"/>
                      </a:endParaRP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983">
                <a:tc vMerge="1">
                  <a:txBody>
                    <a:bodyPr/>
                    <a:lstStyle/>
                    <a:p>
                      <a:endParaRPr lang="zh-CN" altLang="en-US"/>
                    </a:p>
                  </a:txBody>
                  <a:tcPr/>
                </a:tc>
                <a:tc>
                  <a:txBody>
                    <a:bodyPr/>
                    <a:lstStyle/>
                    <a:p>
                      <a:pPr algn="just">
                        <a:spcAft>
                          <a:spcPts val="0"/>
                        </a:spcAft>
                      </a:pPr>
                      <a:r>
                        <a:rPr lang="zh-CN" sz="1200" kern="100" dirty="0">
                          <a:latin typeface="Calibri"/>
                          <a:ea typeface="宋体"/>
                          <a:cs typeface="Times New Roman"/>
                        </a:rPr>
                        <a:t>采购管理员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挑选合适的供应商，签订采购合同；</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验收和传递采购物品。</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384">
                <a:tc vMerge="1">
                  <a:txBody>
                    <a:bodyPr/>
                    <a:lstStyle/>
                    <a:p>
                      <a:endParaRPr lang="zh-CN" altLang="en-US"/>
                    </a:p>
                  </a:txBody>
                  <a:tcPr/>
                </a:tc>
                <a:tc>
                  <a:txBody>
                    <a:bodyPr/>
                    <a:lstStyle/>
                    <a:p>
                      <a:pPr algn="just">
                        <a:spcAft>
                          <a:spcPts val="0"/>
                        </a:spcAft>
                      </a:pPr>
                      <a:r>
                        <a:rPr lang="zh-CN" sz="1200" kern="100" dirty="0">
                          <a:latin typeface="Calibri"/>
                          <a:ea typeface="宋体"/>
                          <a:cs typeface="Times New Roman"/>
                        </a:rPr>
                        <a:t>培训组</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根据机构发展战略，总结出将来可能要有培训需求；</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定期或不定期地从项目组获得培训需求，从以上两种方式收集培训需求、确定培训计划，并实施该计划，撰写《培训评估报告》；</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维护培训资料库。</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694">
                <a:tc vMerge="1">
                  <a:txBody>
                    <a:bodyPr/>
                    <a:lstStyle/>
                    <a:p>
                      <a:endParaRPr lang="zh-CN" altLang="en-US"/>
                    </a:p>
                  </a:txBody>
                  <a:tcPr/>
                </a:tc>
                <a:tc>
                  <a:txBody>
                    <a:bodyPr/>
                    <a:lstStyle/>
                    <a:p>
                      <a:pPr algn="just">
                        <a:spcAft>
                          <a:spcPts val="0"/>
                        </a:spcAft>
                      </a:pPr>
                      <a:r>
                        <a:rPr lang="zh-CN" sz="1200" kern="100">
                          <a:latin typeface="Calibri"/>
                          <a:ea typeface="宋体"/>
                          <a:cs typeface="Times New Roman"/>
                        </a:rPr>
                        <a:t>客户服务人员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a:latin typeface="Calibri"/>
                          <a:ea typeface="宋体"/>
                          <a:cs typeface="Times New Roman"/>
                        </a:rPr>
                        <a:t>为客户提供与产品相关的服务（如技术咨询），快速响应客户的要求，给客户一个满意的解答。</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922">
                <a:tc vMerge="1">
                  <a:txBody>
                    <a:bodyPr/>
                    <a:lstStyle/>
                    <a:p>
                      <a:endParaRPr lang="zh-CN" altLang="en-US"/>
                    </a:p>
                  </a:txBody>
                  <a:tcPr/>
                </a:tc>
                <a:tc>
                  <a:txBody>
                    <a:bodyPr/>
                    <a:lstStyle/>
                    <a:p>
                      <a:pPr algn="just">
                        <a:spcAft>
                          <a:spcPts val="0"/>
                        </a:spcAft>
                      </a:pPr>
                      <a:r>
                        <a:rPr lang="zh-CN" sz="1200" kern="100">
                          <a:latin typeface="Calibri"/>
                          <a:ea typeface="宋体"/>
                          <a:cs typeface="Times New Roman"/>
                        </a:rPr>
                        <a:t>产品维护人员</a:t>
                      </a:r>
                    </a:p>
                  </a:txBody>
                  <a:tcPr marL="47927" marR="479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纠错性维护：及时解决用户遇到的技术故障和消除产品中的缺陷；</a:t>
                      </a:r>
                    </a:p>
                    <a:p>
                      <a:pPr marL="342900" lvl="0" indent="-342900" algn="just">
                        <a:spcAft>
                          <a:spcPts val="0"/>
                        </a:spcAft>
                        <a:buFont typeface="+mj-lt"/>
                        <a:buAutoNum type="arabicPeriod"/>
                        <a:tabLst>
                          <a:tab pos="228600" algn="l"/>
                        </a:tabLst>
                      </a:pPr>
                      <a:r>
                        <a:rPr lang="zh-CN" sz="1200" kern="100" dirty="0">
                          <a:latin typeface="Calibri"/>
                          <a:ea typeface="宋体"/>
                          <a:cs typeface="Times New Roman"/>
                        </a:rPr>
                        <a:t>完善性维护：在资源允许的情况下，不断改善产品功能与质量。</a:t>
                      </a:r>
                    </a:p>
                  </a:txBody>
                  <a:tcPr marL="47927" marR="479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临时性角色</a:t>
            </a:r>
            <a:endParaRPr lang="zh-CN" altLang="en-US" dirty="0"/>
          </a:p>
        </p:txBody>
      </p:sp>
      <p:graphicFrame>
        <p:nvGraphicFramePr>
          <p:cNvPr id="4" name="表格 3"/>
          <p:cNvGraphicFramePr>
            <a:graphicFrameLocks noGrp="1"/>
          </p:cNvGraphicFramePr>
          <p:nvPr/>
        </p:nvGraphicFramePr>
        <p:xfrm>
          <a:off x="500034" y="1988820"/>
          <a:ext cx="7929618" cy="2987040"/>
        </p:xfrm>
        <a:graphic>
          <a:graphicData uri="http://schemas.openxmlformats.org/drawingml/2006/table">
            <a:tbl>
              <a:tblPr/>
              <a:tblGrid>
                <a:gridCol w="1928826"/>
                <a:gridCol w="6000792"/>
              </a:tblGrid>
              <a:tr h="0">
                <a:tc>
                  <a:txBody>
                    <a:bodyPr/>
                    <a:lstStyle/>
                    <a:p>
                      <a:pPr algn="ctr">
                        <a:spcAft>
                          <a:spcPts val="0"/>
                        </a:spcAft>
                      </a:pPr>
                      <a:r>
                        <a:rPr lang="zh-CN" sz="1400" b="1" kern="100" dirty="0">
                          <a:latin typeface="Calibri"/>
                          <a:ea typeface="宋体"/>
                          <a:cs typeface="Times New Roman"/>
                        </a:rPr>
                        <a:t>临时角色</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400" b="1" kern="100">
                          <a:latin typeface="Calibri"/>
                          <a:ea typeface="宋体"/>
                          <a:cs typeface="Times New Roman"/>
                        </a:rPr>
                        <a:t>职责说明</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pPr algn="just">
                        <a:spcAft>
                          <a:spcPts val="0"/>
                        </a:spcAft>
                      </a:pPr>
                      <a:r>
                        <a:rPr lang="zh-CN" sz="1400" kern="100" dirty="0">
                          <a:latin typeface="Calibri"/>
                          <a:ea typeface="宋体"/>
                          <a:cs typeface="Times New Roman"/>
                        </a:rPr>
                        <a:t>立项分析小组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smtClean="0">
                          <a:latin typeface="Calibri"/>
                          <a:ea typeface="宋体"/>
                          <a:cs typeface="Times New Roman"/>
                        </a:rPr>
                        <a:t>开展</a:t>
                      </a:r>
                      <a:r>
                        <a:rPr lang="zh-CN" sz="1400" kern="100" dirty="0">
                          <a:latin typeface="Calibri"/>
                          <a:ea typeface="宋体"/>
                          <a:cs typeface="Times New Roman"/>
                        </a:rPr>
                        <a:t>立项调查、产品构思、可行性分析等活动，全面考虑公司战略、效率、成本等各方面因素，撰写《立项建议书》；</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申请立项，并在立项评审会议上答辩。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1400" kern="100" dirty="0">
                          <a:latin typeface="Calibri"/>
                          <a:ea typeface="宋体"/>
                          <a:cs typeface="Times New Roman"/>
                        </a:rPr>
                        <a:t>立项决策委员会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smtClean="0">
                          <a:latin typeface="Calibri"/>
                          <a:ea typeface="宋体"/>
                          <a:cs typeface="Times New Roman"/>
                        </a:rPr>
                        <a:t>对</a:t>
                      </a:r>
                      <a:r>
                        <a:rPr lang="zh-CN" sz="1400" kern="100" dirty="0">
                          <a:latin typeface="Calibri"/>
                          <a:ea typeface="宋体"/>
                          <a:cs typeface="Times New Roman"/>
                        </a:rPr>
                        <a:t>立项活动进行评审，委员会投票决定是否同意立项。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1400" kern="100" dirty="0">
                          <a:latin typeface="Calibri"/>
                          <a:ea typeface="宋体"/>
                          <a:cs typeface="Times New Roman"/>
                        </a:rPr>
                        <a:t>评审小组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由机构领导、项目组成员，项目组以外的技术专家等组成；应有一位主席或组长；</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对工作成果进行正式技术评审，尽早地发现工作成果中的缺陷；</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对项目过程进行管理评审，给出决策建议。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1400" kern="100" dirty="0">
                          <a:latin typeface="Calibri"/>
                          <a:ea typeface="宋体"/>
                          <a:cs typeface="Times New Roman"/>
                        </a:rPr>
                        <a:t>配置控制委员会（</a:t>
                      </a:r>
                      <a:r>
                        <a:rPr lang="en-US" sz="1400" kern="100" dirty="0">
                          <a:latin typeface="Calibri"/>
                          <a:ea typeface="宋体"/>
                          <a:cs typeface="Times New Roman"/>
                        </a:rPr>
                        <a:t>CCB</a:t>
                      </a:r>
                      <a:r>
                        <a:rPr lang="zh-CN" sz="1400" kern="100" dirty="0">
                          <a:latin typeface="Calibri"/>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28600" algn="l"/>
                        </a:tabLst>
                      </a:pPr>
                      <a:r>
                        <a:rPr lang="zh-CN" sz="1400" kern="100" dirty="0" smtClean="0">
                          <a:latin typeface="Calibri"/>
                          <a:ea typeface="宋体"/>
                          <a:cs typeface="Times New Roman"/>
                        </a:rPr>
                        <a:t>对</a:t>
                      </a:r>
                      <a:r>
                        <a:rPr lang="zh-CN" sz="1400" kern="100" dirty="0">
                          <a:latin typeface="Calibri"/>
                          <a:ea typeface="宋体"/>
                          <a:cs typeface="Times New Roman"/>
                        </a:rPr>
                        <a:t>配置管理各项活动拥有决策权；</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审批配置管理计划；</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对递交进来的所有变更请求进行审查、分析，从而决定如何处理这些变更请求，审批变更请求；</a:t>
                      </a:r>
                    </a:p>
                    <a:p>
                      <a:pPr marL="342900" lvl="0" indent="-342900" algn="just">
                        <a:spcAft>
                          <a:spcPts val="0"/>
                        </a:spcAft>
                        <a:buFont typeface="+mj-lt"/>
                        <a:buAutoNum type="arabicPeriod"/>
                        <a:tabLst>
                          <a:tab pos="228600" algn="l"/>
                        </a:tabLst>
                      </a:pPr>
                      <a:r>
                        <a:rPr lang="zh-CN" sz="1400" kern="100" dirty="0">
                          <a:latin typeface="Calibri"/>
                          <a:ea typeface="宋体"/>
                          <a:cs typeface="Times New Roman"/>
                        </a:rPr>
                        <a:t>基线建立的审批；产品发布的审批；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
          <p:cNvSpPr>
            <a:spLocks noGrp="1"/>
          </p:cNvSpPr>
          <p:nvPr>
            <p:ph type="title"/>
          </p:nvPr>
        </p:nvSpPr>
        <p:spPr>
          <a:xfrm>
            <a:off x="457200" y="704850"/>
            <a:ext cx="8229600" cy="938200"/>
          </a:xfrm>
        </p:spPr>
        <p:txBody>
          <a:bodyPr/>
          <a:lstStyle/>
          <a:p>
            <a:pPr marL="0" indent="0" defTabSz="914400" eaLnBrk="1" hangingPunct="1"/>
            <a:r>
              <a:rPr lang="zh-CN" altLang="en-US" sz="4400" dirty="0" smtClean="0"/>
              <a:t>第二章 软件企业研发团队介绍</a:t>
            </a:r>
          </a:p>
        </p:txBody>
      </p:sp>
      <p:sp>
        <p:nvSpPr>
          <p:cNvPr id="17411" name="Shape 2"/>
          <p:cNvSpPr>
            <a:spLocks noGrp="1"/>
          </p:cNvSpPr>
          <p:nvPr>
            <p:ph idx="1"/>
          </p:nvPr>
        </p:nvSpPr>
        <p:spPr/>
        <p:txBody>
          <a:bodyPr/>
          <a:lstStyle/>
          <a:p>
            <a:pPr marL="273050" indent="-273050" defTabSz="914400" eaLnBrk="1" hangingPunct="1"/>
            <a:r>
              <a:rPr lang="zh-CN" altLang="en-US" dirty="0" smtClean="0"/>
              <a:t>软件企业组织结构</a:t>
            </a:r>
            <a:endParaRPr lang="en-US" altLang="zh-CN" dirty="0" smtClean="0"/>
          </a:p>
          <a:p>
            <a:pPr marL="273050" indent="-273050" defTabSz="914400" eaLnBrk="1" hangingPunct="1"/>
            <a:r>
              <a:rPr lang="zh-CN" altLang="en-US" dirty="0" smtClean="0"/>
              <a:t>研发团队与其他部门之间的关系</a:t>
            </a:r>
            <a:endParaRPr lang="en-US" altLang="zh-CN" dirty="0" smtClean="0"/>
          </a:p>
          <a:p>
            <a:pPr marL="273050" indent="-273050" defTabSz="914400" eaLnBrk="1" hangingPunct="1"/>
            <a:r>
              <a:rPr lang="zh-CN" altLang="en-US" dirty="0" smtClean="0"/>
              <a:t>研发团队岗位设置</a:t>
            </a:r>
            <a:endParaRPr lang="en-US" altLang="zh-CN" dirty="0" smtClean="0"/>
          </a:p>
          <a:p>
            <a:pPr marL="273050" indent="-273050" defTabSz="914400" eaLnBrk="1" hangingPunct="1"/>
            <a:r>
              <a:rPr lang="zh-CN" altLang="en-US" dirty="0" smtClean="0"/>
              <a:t>各岗位职责</a:t>
            </a:r>
            <a:endParaRPr lang="en-US" altLang="zh-CN" dirty="0" smtClean="0"/>
          </a:p>
          <a:p>
            <a:pPr marL="273050" indent="-273050" defTabSz="914400" eaLnBrk="1" hangingPunct="1"/>
            <a:r>
              <a:rPr lang="zh-CN" altLang="en-US" dirty="0" smtClean="0">
                <a:solidFill>
                  <a:srgbClr val="FF0000"/>
                </a:solidFill>
              </a:rPr>
              <a:t>实训指导</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人员分类</a:t>
            </a:r>
            <a:endParaRPr lang="zh-CN" altLang="en-US" dirty="0"/>
          </a:p>
        </p:txBody>
      </p:sp>
      <p:sp>
        <p:nvSpPr>
          <p:cNvPr id="3" name="内容占位符 2"/>
          <p:cNvSpPr>
            <a:spLocks noGrp="1"/>
          </p:cNvSpPr>
          <p:nvPr>
            <p:ph idx="1"/>
          </p:nvPr>
        </p:nvSpPr>
        <p:spPr/>
        <p:txBody>
          <a:bodyPr/>
          <a:lstStyle/>
          <a:p>
            <a:pPr lvl="0"/>
            <a:r>
              <a:rPr lang="zh-CN" altLang="zh-CN" dirty="0"/>
              <a:t>项目组长（项目经理），</a:t>
            </a:r>
            <a:r>
              <a:rPr lang="en-US" altLang="zh-CN" dirty="0"/>
              <a:t>1</a:t>
            </a:r>
            <a:r>
              <a:rPr lang="zh-CN" altLang="zh-CN" dirty="0"/>
              <a:t>人；</a:t>
            </a:r>
          </a:p>
          <a:p>
            <a:pPr lvl="0"/>
            <a:r>
              <a:rPr lang="zh-CN" altLang="zh-CN" dirty="0"/>
              <a:t>系分人员（需求开发工程师和系统设计工程师</a:t>
            </a:r>
            <a:r>
              <a:rPr lang="zh-CN" altLang="zh-CN" dirty="0" smtClean="0"/>
              <a:t>），</a:t>
            </a:r>
            <a:r>
              <a:rPr lang="en-US" altLang="zh-CN" dirty="0" smtClean="0"/>
              <a:t>2</a:t>
            </a:r>
            <a:r>
              <a:rPr lang="zh-CN" altLang="zh-CN" dirty="0" smtClean="0"/>
              <a:t>人</a:t>
            </a:r>
            <a:r>
              <a:rPr lang="zh-CN" altLang="zh-CN" dirty="0"/>
              <a:t>；</a:t>
            </a:r>
          </a:p>
          <a:p>
            <a:pPr lvl="0"/>
            <a:r>
              <a:rPr lang="zh-CN" altLang="zh-CN" dirty="0"/>
              <a:t>开发人员（开发工程师</a:t>
            </a:r>
            <a:r>
              <a:rPr lang="zh-CN" altLang="zh-CN" dirty="0" smtClean="0"/>
              <a:t>），</a:t>
            </a:r>
            <a:r>
              <a:rPr lang="en-US" altLang="zh-CN" dirty="0" smtClean="0"/>
              <a:t>3</a:t>
            </a:r>
            <a:r>
              <a:rPr lang="zh-CN" altLang="zh-CN" dirty="0" smtClean="0"/>
              <a:t>人</a:t>
            </a:r>
            <a:r>
              <a:rPr lang="zh-CN" altLang="zh-CN" dirty="0"/>
              <a:t>；</a:t>
            </a:r>
          </a:p>
          <a:p>
            <a:pPr lvl="0"/>
            <a:r>
              <a:rPr lang="zh-CN" altLang="zh-CN" dirty="0"/>
              <a:t>测试人员（测试工程师</a:t>
            </a:r>
            <a:r>
              <a:rPr lang="zh-CN" altLang="zh-CN" dirty="0" smtClean="0"/>
              <a:t>），</a:t>
            </a:r>
            <a:r>
              <a:rPr lang="en-US" altLang="zh-CN" dirty="0" smtClean="0"/>
              <a:t>2</a:t>
            </a:r>
            <a:r>
              <a:rPr lang="zh-CN" altLang="zh-CN" dirty="0" smtClean="0"/>
              <a:t>人</a:t>
            </a:r>
            <a:endParaRPr lang="zh-CN" altLang="en-US" dirty="0"/>
          </a:p>
        </p:txBody>
      </p:sp>
    </p:spTree>
    <p:extLst>
      <p:ext uri="{BB962C8B-B14F-4D97-AF65-F5344CB8AC3E}">
        <p14:creationId xmlns:p14="http://schemas.microsoft.com/office/powerpoint/2010/main" val="30589543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实训小组角色</a:t>
            </a:r>
            <a:endParaRPr lang="zh-CN" altLang="en-US" dirty="0"/>
          </a:p>
        </p:txBody>
      </p:sp>
      <p:sp>
        <p:nvSpPr>
          <p:cNvPr id="3" name="内容占位符 2"/>
          <p:cNvSpPr>
            <a:spLocks noGrp="1"/>
          </p:cNvSpPr>
          <p:nvPr>
            <p:ph idx="1"/>
          </p:nvPr>
        </p:nvSpPr>
        <p:spPr/>
        <p:txBody>
          <a:bodyPr/>
          <a:lstStyle/>
          <a:p>
            <a:r>
              <a:rPr lang="zh-CN" altLang="en-US" dirty="0" smtClean="0"/>
              <a:t>项目经理：</a:t>
            </a:r>
            <a:endParaRPr lang="en-US" altLang="zh-CN" dirty="0" smtClean="0"/>
          </a:p>
          <a:p>
            <a:pPr lvl="1"/>
            <a:r>
              <a:rPr lang="zh-CN" altLang="zh-CN" dirty="0"/>
              <a:t>向实训指导老师汇报工作；</a:t>
            </a:r>
          </a:p>
          <a:p>
            <a:pPr lvl="1"/>
            <a:r>
              <a:rPr lang="zh-CN" altLang="zh-CN" dirty="0"/>
              <a:t>对项目进行规划、对进度实施监控、进行风险管理和需求管理；</a:t>
            </a:r>
          </a:p>
          <a:p>
            <a:pPr lvl="1"/>
            <a:r>
              <a:rPr lang="zh-CN" altLang="zh-CN" dirty="0"/>
              <a:t>监督项目成员的工作，审批项目成员的各种申请及子计划；</a:t>
            </a:r>
          </a:p>
          <a:p>
            <a:pPr lvl="1"/>
            <a:r>
              <a:rPr lang="zh-CN" altLang="zh-CN" dirty="0"/>
              <a:t>制定编码与单元测试、系统集成的阶段性计划</a:t>
            </a:r>
          </a:p>
          <a:p>
            <a:pPr lvl="1"/>
            <a:r>
              <a:rPr lang="zh-CN" altLang="zh-CN" dirty="0"/>
              <a:t>组织项目组内的各种会议、讨论及项目评审，完成评审报告</a:t>
            </a:r>
            <a:r>
              <a:rPr lang="zh-CN" altLang="zh-CN" dirty="0" smtClean="0"/>
              <a:t>；</a:t>
            </a:r>
            <a:endParaRPr lang="en-US" altLang="zh-CN" dirty="0" smtClean="0"/>
          </a:p>
          <a:p>
            <a:pPr lvl="1"/>
            <a:r>
              <a:rPr lang="zh-CN" altLang="zh-CN" dirty="0"/>
              <a:t>负责项目组配置库的管理</a:t>
            </a:r>
            <a:endParaRPr lang="zh-CN" altLang="en-US" dirty="0"/>
          </a:p>
        </p:txBody>
      </p:sp>
    </p:spTree>
    <p:extLst>
      <p:ext uri="{BB962C8B-B14F-4D97-AF65-F5344CB8AC3E}">
        <p14:creationId xmlns:p14="http://schemas.microsoft.com/office/powerpoint/2010/main" val="12817347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实训小组角色（续）</a:t>
            </a:r>
            <a:endParaRPr lang="zh-CN" altLang="en-US" dirty="0"/>
          </a:p>
        </p:txBody>
      </p:sp>
      <p:sp>
        <p:nvSpPr>
          <p:cNvPr id="3" name="内容占位符 2"/>
          <p:cNvSpPr>
            <a:spLocks noGrp="1"/>
          </p:cNvSpPr>
          <p:nvPr>
            <p:ph idx="1"/>
          </p:nvPr>
        </p:nvSpPr>
        <p:spPr/>
        <p:txBody>
          <a:bodyPr/>
          <a:lstStyle/>
          <a:p>
            <a:r>
              <a:rPr lang="zh-CN" altLang="en-US" dirty="0" smtClean="0"/>
              <a:t>系分人员：</a:t>
            </a:r>
            <a:endParaRPr lang="en-US" altLang="zh-CN" dirty="0" smtClean="0"/>
          </a:p>
          <a:p>
            <a:pPr lvl="1"/>
            <a:r>
              <a:rPr lang="zh-CN" altLang="zh-CN" dirty="0"/>
              <a:t>调查、分析并定义需求，撰写相应的需求文档，尽最大努力使需求文档能够正确无误地反映用户的真实意愿；</a:t>
            </a:r>
          </a:p>
          <a:p>
            <a:pPr lvl="1"/>
            <a:r>
              <a:rPr lang="zh-CN" altLang="zh-CN" dirty="0"/>
              <a:t>根据需求文档设计软件系统的体系结构、用户界面、数据库、模块等，并撰写相应的设计文档；</a:t>
            </a:r>
          </a:p>
          <a:p>
            <a:pPr lvl="1"/>
            <a:r>
              <a:rPr lang="zh-CN" altLang="zh-CN" dirty="0"/>
              <a:t>在设计完成之后，参与系统的测试</a:t>
            </a:r>
          </a:p>
          <a:p>
            <a:pPr lvl="1"/>
            <a:r>
              <a:rPr lang="zh-CN" altLang="zh-CN" dirty="0"/>
              <a:t>在未设置专职文档人员时，负责系统使用说明书或用户手册编写。</a:t>
            </a:r>
            <a:endParaRPr lang="zh-CN" altLang="en-US" dirty="0"/>
          </a:p>
        </p:txBody>
      </p:sp>
    </p:spTree>
    <p:extLst>
      <p:ext uri="{BB962C8B-B14F-4D97-AF65-F5344CB8AC3E}">
        <p14:creationId xmlns:p14="http://schemas.microsoft.com/office/powerpoint/2010/main" val="398564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36104"/>
          </a:xfrm>
        </p:spPr>
        <p:txBody>
          <a:bodyPr/>
          <a:lstStyle/>
          <a:p>
            <a:r>
              <a:rPr lang="zh-CN" altLang="en-US" dirty="0" smtClean="0"/>
              <a:t>实训小组角色（续）</a:t>
            </a:r>
            <a:endParaRPr lang="zh-CN" altLang="en-US" dirty="0"/>
          </a:p>
        </p:txBody>
      </p:sp>
      <p:sp>
        <p:nvSpPr>
          <p:cNvPr id="3" name="内容占位符 2"/>
          <p:cNvSpPr>
            <a:spLocks noGrp="1"/>
          </p:cNvSpPr>
          <p:nvPr>
            <p:ph idx="1"/>
          </p:nvPr>
        </p:nvSpPr>
        <p:spPr>
          <a:xfrm>
            <a:off x="457200" y="1412777"/>
            <a:ext cx="8229600" cy="4911824"/>
          </a:xfrm>
        </p:spPr>
        <p:txBody>
          <a:bodyPr/>
          <a:lstStyle/>
          <a:p>
            <a:pPr lvl="0"/>
            <a:r>
              <a:rPr lang="zh-CN" altLang="en-US" dirty="0" smtClean="0"/>
              <a:t>开发人员：</a:t>
            </a:r>
            <a:endParaRPr lang="en-US" altLang="zh-CN" dirty="0" smtClean="0"/>
          </a:p>
          <a:p>
            <a:pPr lvl="1"/>
            <a:r>
              <a:rPr lang="zh-CN" altLang="zh-CN" sz="2000" dirty="0"/>
              <a:t>对系统使用的技术进行预研，并搭建系统开发框架；</a:t>
            </a:r>
          </a:p>
          <a:p>
            <a:pPr lvl="1"/>
            <a:r>
              <a:rPr lang="zh-CN" altLang="zh-CN" sz="2000" dirty="0"/>
              <a:t>根据系统设计文档，编写软件系统的代码；</a:t>
            </a:r>
          </a:p>
          <a:p>
            <a:pPr lvl="1"/>
            <a:r>
              <a:rPr lang="zh-CN" altLang="zh-CN" sz="2000" dirty="0"/>
              <a:t>随时测试和检查自己的代码，及时消除代码中的</a:t>
            </a:r>
            <a:r>
              <a:rPr lang="zh-CN" altLang="zh-CN" sz="2000" dirty="0" smtClean="0"/>
              <a:t>缺陷</a:t>
            </a:r>
            <a:endParaRPr lang="zh-CN" altLang="zh-CN" sz="2000" dirty="0"/>
          </a:p>
          <a:p>
            <a:pPr lvl="1"/>
            <a:r>
              <a:rPr lang="zh-CN" altLang="zh-CN" sz="2000" dirty="0"/>
              <a:t>编写系统安装程序及安装文档</a:t>
            </a:r>
            <a:r>
              <a:rPr lang="zh-CN" altLang="zh-CN" sz="2000" dirty="0" smtClean="0"/>
              <a:t>。</a:t>
            </a:r>
            <a:endParaRPr lang="en-US" altLang="zh-CN" sz="2000" dirty="0" smtClean="0"/>
          </a:p>
          <a:p>
            <a:r>
              <a:rPr lang="zh-CN" altLang="en-US" dirty="0" smtClean="0"/>
              <a:t>测试人员：</a:t>
            </a:r>
            <a:endParaRPr lang="en-US" altLang="zh-CN" dirty="0" smtClean="0"/>
          </a:p>
          <a:p>
            <a:pPr lvl="1"/>
            <a:r>
              <a:rPr lang="zh-CN" altLang="zh-CN" sz="2000" dirty="0"/>
              <a:t>依据教材讲述的内容，为项目制定测试计划，并按得到批准的计划开展活动；</a:t>
            </a:r>
            <a:endParaRPr lang="zh-CN" altLang="zh-CN" sz="3200" dirty="0"/>
          </a:p>
          <a:p>
            <a:pPr lvl="1"/>
            <a:r>
              <a:rPr lang="zh-CN" altLang="zh-CN" sz="2000" dirty="0"/>
              <a:t>为项目编写集成测试及系统测试用例，并执行软件测试过程； </a:t>
            </a:r>
            <a:endParaRPr lang="zh-CN" altLang="zh-CN" sz="3200" dirty="0"/>
          </a:p>
          <a:p>
            <a:pPr lvl="1"/>
            <a:r>
              <a:rPr lang="zh-CN" altLang="zh-CN" sz="2000" dirty="0"/>
              <a:t>从事集成测试、系统测试，负责参与项目开发各个过程工作产品的可测试性的审查和验证，及时发现、记录缺陷并验证缺陷等关闭活动；</a:t>
            </a:r>
            <a:endParaRPr lang="zh-CN" altLang="zh-CN" sz="3200" dirty="0"/>
          </a:p>
          <a:p>
            <a:pPr lvl="1"/>
            <a:r>
              <a:rPr lang="zh-CN" altLang="zh-CN" sz="2000" dirty="0"/>
              <a:t>项目测试结束后，编写测试报告提交项目组长；</a:t>
            </a:r>
            <a:endParaRPr lang="en-US" altLang="zh-CN" sz="2000" dirty="0" smtClean="0"/>
          </a:p>
        </p:txBody>
      </p:sp>
    </p:spTree>
    <p:extLst>
      <p:ext uri="{BB962C8B-B14F-4D97-AF65-F5344CB8AC3E}">
        <p14:creationId xmlns:p14="http://schemas.microsoft.com/office/powerpoint/2010/main" val="25107621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42"/>
            <a:ext cx="8229600" cy="857256"/>
          </a:xfrm>
        </p:spPr>
        <p:txBody>
          <a:bodyPr/>
          <a:lstStyle/>
          <a:p>
            <a:r>
              <a:rPr lang="zh-CN" altLang="en-US" dirty="0" smtClean="0"/>
              <a:t>实训作业</a:t>
            </a:r>
            <a:endParaRPr lang="zh-CN" altLang="en-US" dirty="0"/>
          </a:p>
        </p:txBody>
      </p:sp>
      <p:sp>
        <p:nvSpPr>
          <p:cNvPr id="3" name="内容占位符 2"/>
          <p:cNvSpPr>
            <a:spLocks noGrp="1"/>
          </p:cNvSpPr>
          <p:nvPr>
            <p:ph idx="1"/>
          </p:nvPr>
        </p:nvSpPr>
        <p:spPr>
          <a:xfrm>
            <a:off x="457200" y="1428737"/>
            <a:ext cx="8229600" cy="4895864"/>
          </a:xfrm>
        </p:spPr>
        <p:txBody>
          <a:bodyPr/>
          <a:lstStyle/>
          <a:p>
            <a:r>
              <a:rPr lang="zh-CN" altLang="en-US" sz="2400" dirty="0" smtClean="0"/>
              <a:t>分组，并完成对小组的岗位设置</a:t>
            </a:r>
            <a:endParaRPr lang="en-US" altLang="zh-CN" sz="2400" dirty="0" smtClean="0"/>
          </a:p>
          <a:p>
            <a:r>
              <a:rPr lang="zh-CN" altLang="en-US" sz="2400" dirty="0" smtClean="0"/>
              <a:t>讨论岗位职责，要注意把讲述的各角色所完成的工作均需要岗位来完成，并形成文档</a:t>
            </a:r>
            <a:endParaRPr lang="en-US" altLang="zh-CN" sz="2400" dirty="0" smtClean="0"/>
          </a:p>
          <a:p>
            <a:r>
              <a:rPr lang="zh-CN" altLang="en-US" sz="2400" dirty="0" smtClean="0"/>
              <a:t>定岗，小组提交岗位－人员对照表</a:t>
            </a:r>
            <a:endParaRPr lang="en-US" altLang="zh-CN" sz="2400" dirty="0" smtClean="0"/>
          </a:p>
          <a:p>
            <a:r>
              <a:rPr lang="zh-CN" altLang="en-US" sz="2400" dirty="0" smtClean="0"/>
              <a:t>与教师讨论，批准通过岗位职责－人员对照表</a:t>
            </a:r>
            <a:endParaRPr lang="en-US" altLang="zh-CN" sz="2400" dirty="0" smtClean="0"/>
          </a:p>
          <a:p>
            <a:r>
              <a:rPr lang="zh-CN" altLang="en-US" sz="2400" dirty="0" smtClean="0"/>
              <a:t>搭建实训环境，建立</a:t>
            </a:r>
            <a:r>
              <a:rPr lang="en-US" altLang="zh-CN" sz="2400" dirty="0" smtClean="0"/>
              <a:t>TFS</a:t>
            </a:r>
            <a:r>
              <a:rPr lang="zh-CN" altLang="en-US" sz="2400" dirty="0" smtClean="0"/>
              <a:t>项目</a:t>
            </a:r>
            <a:endParaRPr lang="en-US" altLang="zh-CN" sz="2400" dirty="0" smtClean="0"/>
          </a:p>
          <a:p>
            <a:r>
              <a:rPr lang="zh-CN" altLang="en-US" sz="2400" dirty="0" smtClean="0"/>
              <a:t>预计需要</a:t>
            </a:r>
            <a:r>
              <a:rPr lang="en-US" altLang="zh-CN" sz="2400" dirty="0" smtClean="0"/>
              <a:t>2</a:t>
            </a:r>
            <a:r>
              <a:rPr lang="zh-CN" altLang="en-US" sz="2400" dirty="0" smtClean="0"/>
              <a:t>节课时</a:t>
            </a:r>
            <a:endParaRPr lang="zh-CN" alt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项目组员基本信息表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42269339"/>
              </p:ext>
            </p:extLst>
          </p:nvPr>
        </p:nvGraphicFramePr>
        <p:xfrm>
          <a:off x="683568" y="2132856"/>
          <a:ext cx="7992887" cy="3535262"/>
        </p:xfrm>
        <a:graphic>
          <a:graphicData uri="http://schemas.openxmlformats.org/drawingml/2006/table">
            <a:tbl>
              <a:tblPr>
                <a:tableStyleId>{073A0DAA-6AF3-43AB-8588-CEC1D06C72B9}</a:tableStyleId>
              </a:tblPr>
              <a:tblGrid>
                <a:gridCol w="902019"/>
                <a:gridCol w="902019"/>
                <a:gridCol w="902019"/>
                <a:gridCol w="1252803"/>
                <a:gridCol w="1252803"/>
                <a:gridCol w="2781224"/>
              </a:tblGrid>
              <a:tr h="410270">
                <a:tc gridSpan="6">
                  <a:txBody>
                    <a:bodyPr/>
                    <a:lstStyle/>
                    <a:p>
                      <a:pPr algn="ctr" fontAlgn="b"/>
                      <a:r>
                        <a:rPr lang="zh-CN" altLang="en-US" sz="2200" u="none" strike="noStrike" dirty="0" smtClean="0">
                          <a:solidFill>
                            <a:schemeClr val="tx1"/>
                          </a:solidFill>
                          <a:effectLst/>
                        </a:rPr>
                        <a:t>项目</a:t>
                      </a:r>
                      <a:r>
                        <a:rPr lang="zh-CN" altLang="en-US" sz="2200" u="none" strike="noStrike" dirty="0">
                          <a:solidFill>
                            <a:schemeClr val="tx1"/>
                          </a:solidFill>
                          <a:effectLst/>
                        </a:rPr>
                        <a:t>组员基本信息表</a:t>
                      </a:r>
                      <a:endParaRPr lang="zh-CN" altLang="en-US" sz="2200" b="0" i="0" u="none" strike="noStrike" dirty="0">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20832">
                <a:tc>
                  <a:txBody>
                    <a:bodyPr/>
                    <a:lstStyle/>
                    <a:p>
                      <a:pPr algn="l" fontAlgn="b"/>
                      <a:r>
                        <a:rPr lang="zh-CN" altLang="en-US" sz="1600" u="none" strike="noStrike">
                          <a:solidFill>
                            <a:schemeClr val="tx1"/>
                          </a:solidFill>
                          <a:effectLst/>
                        </a:rPr>
                        <a:t>姓名</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性别</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学号</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联系电话</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电子邮箱</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角色或工作安排说明</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832">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832">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dirty="0">
                          <a:solidFill>
                            <a:schemeClr val="tx1"/>
                          </a:solidFill>
                          <a:effectLst/>
                        </a:rPr>
                        <a:t>　</a:t>
                      </a:r>
                      <a:endParaRPr lang="zh-CN" altLang="en-US" sz="1600" b="0" i="0" u="none" strike="noStrike" dirty="0">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832">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dirty="0">
                          <a:solidFill>
                            <a:schemeClr val="tx1"/>
                          </a:solidFill>
                          <a:effectLst/>
                        </a:rPr>
                        <a:t>　</a:t>
                      </a:r>
                      <a:endParaRPr lang="zh-CN" altLang="en-US" sz="1600" b="0" i="0" u="none" strike="noStrike" dirty="0">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832">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832">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a:solidFill>
                            <a:schemeClr val="tx1"/>
                          </a:solidFill>
                          <a:effectLst/>
                        </a:rPr>
                        <a:t>　</a:t>
                      </a:r>
                      <a:endParaRPr lang="zh-CN" altLang="en-US" sz="1600" b="0" i="0" u="none" strike="noStrike">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600" u="none" strike="noStrike" dirty="0">
                          <a:solidFill>
                            <a:schemeClr val="tx1"/>
                          </a:solidFill>
                          <a:effectLst/>
                        </a:rPr>
                        <a:t>　</a:t>
                      </a:r>
                      <a:endParaRPr lang="zh-CN" altLang="en-US" sz="1600" b="0" i="0" u="none" strike="noStrike" dirty="0">
                        <a:solidFill>
                          <a:schemeClr val="tx1"/>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827584" y="6021288"/>
            <a:ext cx="7848872" cy="646331"/>
          </a:xfrm>
          <a:prstGeom prst="rect">
            <a:avLst/>
          </a:prstGeom>
          <a:noFill/>
        </p:spPr>
        <p:txBody>
          <a:bodyPr wrap="square" rtlCol="0">
            <a:spAutoFit/>
          </a:bodyPr>
          <a:lstStyle/>
          <a:p>
            <a:r>
              <a:rPr lang="zh-CN" altLang="en-US" dirty="0" smtClean="0"/>
              <a:t>以</a:t>
            </a:r>
            <a:r>
              <a:rPr lang="en-US" altLang="zh-CN" dirty="0" smtClean="0"/>
              <a:t>Excel</a:t>
            </a:r>
            <a:r>
              <a:rPr lang="zh-CN" altLang="en-US" dirty="0" smtClean="0"/>
              <a:t>附件形式，发送至邮箱：</a:t>
            </a:r>
            <a:r>
              <a:rPr lang="en-US" altLang="zh-CN" dirty="0" smtClean="0">
                <a:hlinkClick r:id="rId3"/>
              </a:rPr>
              <a:t>tangjf@hdu.edu.cn</a:t>
            </a:r>
            <a:r>
              <a:rPr lang="zh-CN" altLang="en-US" dirty="0" smtClean="0"/>
              <a:t>；</a:t>
            </a:r>
            <a:endParaRPr lang="en-US" altLang="zh-CN" dirty="0" smtClean="0"/>
          </a:p>
          <a:p>
            <a:r>
              <a:rPr lang="zh-CN" altLang="en-US" dirty="0" smtClean="0"/>
              <a:t>邮件标题为：</a:t>
            </a:r>
            <a:r>
              <a:rPr lang="en-US" altLang="zh-CN" dirty="0" smtClean="0"/>
              <a:t>【</a:t>
            </a:r>
            <a:r>
              <a:rPr lang="zh-CN" altLang="en-US" dirty="0" smtClean="0"/>
              <a:t>软件过程管理</a:t>
            </a:r>
            <a:r>
              <a:rPr lang="en-US" altLang="zh-CN" smtClean="0"/>
              <a:t>-2】-</a:t>
            </a:r>
            <a:r>
              <a:rPr lang="en-US" altLang="zh-CN" dirty="0" smtClean="0"/>
              <a:t>XX</a:t>
            </a:r>
            <a:r>
              <a:rPr lang="zh-CN" altLang="en-US" dirty="0" smtClean="0"/>
              <a:t>小组名单</a:t>
            </a:r>
            <a:endParaRPr lang="zh-CN" altLang="en-US" dirty="0"/>
          </a:p>
        </p:txBody>
      </p:sp>
    </p:spTree>
    <p:extLst>
      <p:ext uri="{BB962C8B-B14F-4D97-AF65-F5344CB8AC3E}">
        <p14:creationId xmlns:p14="http://schemas.microsoft.com/office/powerpoint/2010/main" val="15129328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a:t>
            </a:r>
            <a:r>
              <a:rPr lang="zh-CN" altLang="en-US" dirty="0" smtClean="0"/>
              <a:t>训平台</a:t>
            </a:r>
            <a:endParaRPr lang="zh-CN" altLang="en-US" dirty="0"/>
          </a:p>
        </p:txBody>
      </p:sp>
      <p:sp>
        <p:nvSpPr>
          <p:cNvPr id="3" name="文本占位符 2"/>
          <p:cNvSpPr>
            <a:spLocks noGrp="1"/>
          </p:cNvSpPr>
          <p:nvPr>
            <p:ph type="body" idx="1"/>
          </p:nvPr>
        </p:nvSpPr>
        <p:spPr/>
        <p:txBody>
          <a:bodyPr/>
          <a:lstStyle/>
          <a:p>
            <a:r>
              <a:rPr lang="zh-CN" altLang="en-US" dirty="0" smtClean="0"/>
              <a:t>网址：</a:t>
            </a:r>
            <a:r>
              <a:rPr lang="en-US" altLang="zh-CN" dirty="0" smtClean="0">
                <a:hlinkClick r:id="rId2"/>
              </a:rPr>
              <a:t>http://tps.hdu.edu.cn</a:t>
            </a:r>
            <a:endParaRPr lang="en-US" altLang="zh-CN" dirty="0" smtClean="0"/>
          </a:p>
          <a:p>
            <a:r>
              <a:rPr lang="zh-CN" altLang="en-US" dirty="0" smtClean="0"/>
              <a:t>公共账号：</a:t>
            </a:r>
            <a:r>
              <a:rPr lang="en-US" altLang="zh-CN" dirty="0" smtClean="0"/>
              <a:t>practice\pub</a:t>
            </a:r>
          </a:p>
          <a:p>
            <a:r>
              <a:rPr lang="zh-CN" altLang="en-US" dirty="0" smtClean="0"/>
              <a:t>密码：</a:t>
            </a:r>
            <a:r>
              <a:rPr lang="en-US" altLang="zh-CN" dirty="0" smtClean="0"/>
              <a:t>p@ssw0rd</a:t>
            </a:r>
            <a:endParaRPr lang="en-US" altLang="zh-CN" dirty="0"/>
          </a:p>
          <a:p>
            <a:endParaRPr lang="en-US" altLang="zh-CN" dirty="0" smtClean="0"/>
          </a:p>
          <a:p>
            <a:r>
              <a:rPr lang="zh-CN" altLang="en-US" dirty="0" smtClean="0"/>
              <a:t>平台操作手册下载：软件工程实训平台</a:t>
            </a:r>
            <a:r>
              <a:rPr lang="en-US" altLang="zh-CN" dirty="0" smtClean="0"/>
              <a:t>-</a:t>
            </a:r>
            <a:r>
              <a:rPr lang="zh-CN" altLang="en-US" dirty="0" smtClean="0"/>
              <a:t>文档</a:t>
            </a:r>
            <a:endParaRPr lang="en-US" altLang="zh-CN" dirty="0" smtClean="0"/>
          </a:p>
          <a:p>
            <a:r>
              <a:rPr lang="zh-CN" altLang="en-US" dirty="0" smtClean="0"/>
              <a:t>授课讲义</a:t>
            </a:r>
            <a:r>
              <a:rPr lang="en-US" altLang="zh-CN" dirty="0" smtClean="0"/>
              <a:t>/</a:t>
            </a:r>
            <a:r>
              <a:rPr lang="zh-CN" altLang="en-US" dirty="0" smtClean="0"/>
              <a:t>实训素材</a:t>
            </a:r>
            <a:r>
              <a:rPr lang="en-US" altLang="zh-CN" dirty="0" smtClean="0"/>
              <a:t>/</a:t>
            </a:r>
            <a:r>
              <a:rPr lang="zh-CN" altLang="en-US" dirty="0" smtClean="0"/>
              <a:t>参考资料：软件开发过程</a:t>
            </a:r>
            <a:r>
              <a:rPr lang="en-US" altLang="zh-CN" dirty="0" smtClean="0"/>
              <a:t>-</a:t>
            </a:r>
            <a:r>
              <a:rPr lang="zh-CN" altLang="en-US" dirty="0" smtClean="0"/>
              <a:t>课程资料</a:t>
            </a:r>
            <a:endParaRPr lang="en-US" altLang="zh-CN" dirty="0" smtClean="0"/>
          </a:p>
        </p:txBody>
      </p:sp>
    </p:spTree>
    <p:extLst>
      <p:ext uri="{BB962C8B-B14F-4D97-AF65-F5344CB8AC3E}">
        <p14:creationId xmlns:p14="http://schemas.microsoft.com/office/powerpoint/2010/main" val="1698342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微软总部风景</a:t>
            </a:r>
            <a:endParaRPr lang="zh-CN" altLang="en-US" dirty="0"/>
          </a:p>
        </p:txBody>
      </p:sp>
      <p:pic>
        <p:nvPicPr>
          <p:cNvPr id="5" name="内容占位符 4" descr="20080125113901487.jpg"/>
          <p:cNvPicPr>
            <a:picLocks noGrp="1" noChangeAspect="1"/>
          </p:cNvPicPr>
          <p:nvPr>
            <p:ph idx="1"/>
          </p:nvPr>
        </p:nvPicPr>
        <p:blipFill>
          <a:blip r:embed="rId2" cstate="print"/>
          <a:stretch>
            <a:fillRect/>
          </a:stretch>
        </p:blipFill>
        <p:spPr>
          <a:xfrm>
            <a:off x="244139" y="1099179"/>
            <a:ext cx="2904067" cy="2178050"/>
          </a:xfrm>
        </p:spPr>
      </p:pic>
      <p:pic>
        <p:nvPicPr>
          <p:cNvPr id="6" name="图片 5" descr="1167844322708.jpg"/>
          <p:cNvPicPr>
            <a:picLocks noChangeAspect="1"/>
          </p:cNvPicPr>
          <p:nvPr/>
        </p:nvPicPr>
        <p:blipFill>
          <a:blip r:embed="rId3" cstate="print"/>
          <a:stretch>
            <a:fillRect/>
          </a:stretch>
        </p:blipFill>
        <p:spPr>
          <a:xfrm>
            <a:off x="4674132" y="1016487"/>
            <a:ext cx="4286250" cy="3648075"/>
          </a:xfrm>
          <a:prstGeom prst="rect">
            <a:avLst/>
          </a:prstGeom>
        </p:spPr>
      </p:pic>
      <p:pic>
        <p:nvPicPr>
          <p:cNvPr id="7" name="图片 6" descr="110797472.jpg"/>
          <p:cNvPicPr>
            <a:picLocks noChangeAspect="1"/>
          </p:cNvPicPr>
          <p:nvPr/>
        </p:nvPicPr>
        <p:blipFill>
          <a:blip r:embed="rId4" cstate="print"/>
          <a:stretch>
            <a:fillRect/>
          </a:stretch>
        </p:blipFill>
        <p:spPr>
          <a:xfrm>
            <a:off x="162963" y="3358835"/>
            <a:ext cx="5384046" cy="3281881"/>
          </a:xfrm>
          <a:prstGeom prst="rect">
            <a:avLst/>
          </a:prstGeom>
        </p:spPr>
      </p:pic>
    </p:spTree>
    <p:extLst>
      <p:ext uri="{BB962C8B-B14F-4D97-AF65-F5344CB8AC3E}">
        <p14:creationId xmlns:p14="http://schemas.microsoft.com/office/powerpoint/2010/main" val="4127711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a:t>
            </a:r>
            <a:r>
              <a:rPr lang="zh-CN" altLang="en-US" dirty="0" smtClean="0"/>
              <a:t>训平台</a:t>
            </a:r>
            <a:r>
              <a:rPr lang="en-US" altLang="zh-CN" dirty="0" smtClean="0"/>
              <a:t>——</a:t>
            </a:r>
            <a:r>
              <a:rPr lang="zh-CN" altLang="en-US" dirty="0" smtClean="0"/>
              <a:t>主要工作内容</a:t>
            </a:r>
            <a:endParaRPr lang="zh-CN" altLang="en-US" dirty="0"/>
          </a:p>
        </p:txBody>
      </p:sp>
      <p:sp>
        <p:nvSpPr>
          <p:cNvPr id="3" name="文本占位符 2"/>
          <p:cNvSpPr>
            <a:spLocks noGrp="1"/>
          </p:cNvSpPr>
          <p:nvPr>
            <p:ph type="body" idx="1"/>
          </p:nvPr>
        </p:nvSpPr>
        <p:spPr/>
        <p:txBody>
          <a:bodyPr/>
          <a:lstStyle/>
          <a:p>
            <a:r>
              <a:rPr lang="zh-CN" altLang="en-US" dirty="0" smtClean="0"/>
              <a:t>学生填写工作周报</a:t>
            </a:r>
            <a:r>
              <a:rPr lang="en-US" altLang="zh-CN" dirty="0" smtClean="0"/>
              <a:t>/</a:t>
            </a:r>
            <a:r>
              <a:rPr lang="zh-CN" altLang="en-US" dirty="0" smtClean="0"/>
              <a:t>教师评阅</a:t>
            </a:r>
            <a:endParaRPr lang="en-US" altLang="zh-CN" dirty="0" smtClean="0"/>
          </a:p>
          <a:p>
            <a:r>
              <a:rPr lang="zh-CN" altLang="en-US" dirty="0" smtClean="0"/>
              <a:t>教师指派工作任务</a:t>
            </a:r>
            <a:r>
              <a:rPr lang="en-US" altLang="zh-CN" dirty="0" smtClean="0"/>
              <a:t>/</a:t>
            </a:r>
            <a:r>
              <a:rPr lang="zh-CN" altLang="en-US" dirty="0" smtClean="0"/>
              <a:t>学生提交工作产品</a:t>
            </a:r>
            <a:endParaRPr lang="en-US" altLang="zh-CN" dirty="0" smtClean="0"/>
          </a:p>
          <a:p>
            <a:r>
              <a:rPr lang="zh-CN" altLang="en-US" dirty="0" smtClean="0"/>
              <a:t>学生提交项目总结</a:t>
            </a:r>
            <a:endParaRPr lang="en-US" altLang="zh-CN" dirty="0" smtClean="0"/>
          </a:p>
          <a:p>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99860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615553"/>
          </a:xfrm>
        </p:spPr>
        <p:txBody>
          <a:bodyPr/>
          <a:lstStyle/>
          <a:p>
            <a:r>
              <a:rPr lang="zh-CN" altLang="en-US" sz="4000" dirty="0" smtClean="0"/>
              <a:t>微软文化：开放、随和、效率、结果</a:t>
            </a:r>
            <a:endParaRPr lang="zh-CN" altLang="en-US" sz="4000" dirty="0"/>
          </a:p>
        </p:txBody>
      </p:sp>
      <p:sp>
        <p:nvSpPr>
          <p:cNvPr id="3" name="内容占位符 2"/>
          <p:cNvSpPr>
            <a:spLocks noGrp="1"/>
          </p:cNvSpPr>
          <p:nvPr>
            <p:ph idx="1"/>
          </p:nvPr>
        </p:nvSpPr>
        <p:spPr>
          <a:xfrm>
            <a:off x="381000" y="1122630"/>
            <a:ext cx="8388350" cy="5894953"/>
          </a:xfrm>
        </p:spPr>
        <p:txBody>
          <a:bodyPr/>
          <a:lstStyle/>
          <a:p>
            <a:r>
              <a:rPr lang="zh-CN" altLang="en-US" dirty="0" smtClean="0"/>
              <a:t>牛仔裤文化：微软特色之二</a:t>
            </a:r>
            <a:endParaRPr lang="en-US" altLang="zh-CN" dirty="0" smtClean="0"/>
          </a:p>
          <a:p>
            <a:r>
              <a:rPr lang="zh-CN" altLang="en-US" dirty="0" smtClean="0"/>
              <a:t>弹性工作制：微软特色之三</a:t>
            </a:r>
            <a:endParaRPr lang="en-US" altLang="zh-CN" dirty="0" smtClean="0"/>
          </a:p>
          <a:p>
            <a:r>
              <a:rPr lang="zh-CN" altLang="en-US" dirty="0"/>
              <a:t> 懂技术和</a:t>
            </a:r>
            <a:r>
              <a:rPr lang="zh-CN" altLang="en-US" dirty="0" smtClean="0"/>
              <a:t>市场的领导集体</a:t>
            </a:r>
            <a:endParaRPr lang="en-US" altLang="zh-CN" dirty="0" smtClean="0"/>
          </a:p>
          <a:p>
            <a:pPr lvl="1"/>
            <a:r>
              <a:rPr lang="zh-CN" altLang="en-US" dirty="0"/>
              <a:t>一切</a:t>
            </a:r>
            <a:r>
              <a:rPr lang="zh-CN" altLang="en-US" dirty="0" smtClean="0"/>
              <a:t>自己动手（举例）</a:t>
            </a:r>
            <a:endParaRPr lang="en-US" altLang="zh-CN" dirty="0" smtClean="0"/>
          </a:p>
          <a:p>
            <a:r>
              <a:rPr lang="zh-CN" altLang="en-US" dirty="0" smtClean="0"/>
              <a:t>高度效率的组织</a:t>
            </a:r>
            <a:endParaRPr lang="en-US" altLang="zh-CN" dirty="0" smtClean="0"/>
          </a:p>
          <a:p>
            <a:pPr lvl="1"/>
            <a:r>
              <a:rPr lang="zh-CN" altLang="en-US" dirty="0" smtClean="0"/>
              <a:t>灵活渐进的方式管理产品开发和完善</a:t>
            </a:r>
            <a:endParaRPr lang="en-US" altLang="zh-CN" dirty="0" smtClean="0"/>
          </a:p>
          <a:p>
            <a:pPr lvl="1"/>
            <a:r>
              <a:rPr lang="en-US" altLang="zh-CN" dirty="0" smtClean="0"/>
              <a:t>Windows Vista</a:t>
            </a:r>
            <a:r>
              <a:rPr lang="zh-CN" altLang="en-US" dirty="0" smtClean="0"/>
              <a:t>，</a:t>
            </a:r>
            <a:r>
              <a:rPr lang="en-US" altLang="zh-CN" dirty="0" smtClean="0"/>
              <a:t>6</a:t>
            </a:r>
            <a:r>
              <a:rPr lang="zh-CN" altLang="en-US" dirty="0" smtClean="0"/>
              <a:t>千万行代码，</a:t>
            </a:r>
            <a:r>
              <a:rPr lang="en-US" altLang="zh-CN" dirty="0" smtClean="0"/>
              <a:t>9000</a:t>
            </a:r>
            <a:r>
              <a:rPr lang="zh-CN" altLang="en-US" dirty="0" smtClean="0"/>
              <a:t>名工程师，</a:t>
            </a:r>
            <a:r>
              <a:rPr lang="en-US" altLang="zh-CN" dirty="0" smtClean="0"/>
              <a:t>5</a:t>
            </a:r>
            <a:r>
              <a:rPr lang="zh-CN" altLang="en-US" dirty="0" smtClean="0"/>
              <a:t>年</a:t>
            </a:r>
            <a:endParaRPr lang="en-US" altLang="zh-CN" dirty="0" smtClean="0"/>
          </a:p>
          <a:p>
            <a:r>
              <a:rPr lang="zh-CN" altLang="en-US" dirty="0" smtClean="0"/>
              <a:t>锲而不舍，产品成熟很快（</a:t>
            </a:r>
            <a:r>
              <a:rPr lang="en-US" altLang="zh-CN" dirty="0" smtClean="0"/>
              <a:t>Windows</a:t>
            </a:r>
            <a:r>
              <a:rPr lang="zh-CN" altLang="en-US" dirty="0" smtClean="0"/>
              <a:t>，</a:t>
            </a:r>
            <a:r>
              <a:rPr lang="en-US" altLang="zh-CN" dirty="0" smtClean="0"/>
              <a:t>SQL</a:t>
            </a:r>
            <a:r>
              <a:rPr lang="zh-CN" altLang="en-US" dirty="0" smtClean="0"/>
              <a:t> </a:t>
            </a:r>
            <a:r>
              <a:rPr lang="en-US" altLang="zh-CN" dirty="0" smtClean="0"/>
              <a:t>Server</a:t>
            </a:r>
            <a:r>
              <a:rPr lang="zh-CN" altLang="en-US" dirty="0" smtClean="0"/>
              <a:t>）</a:t>
            </a:r>
            <a:endParaRPr lang="en-US" altLang="zh-CN" dirty="0" smtClean="0"/>
          </a:p>
          <a:p>
            <a:r>
              <a:rPr lang="zh-CN" altLang="en-US" dirty="0" smtClean="0"/>
              <a:t>快速调整公司的策略（</a:t>
            </a:r>
            <a:r>
              <a:rPr lang="en-US" altLang="zh-CN" dirty="0" smtClean="0"/>
              <a:t>IE</a:t>
            </a:r>
            <a:r>
              <a:rPr lang="zh-CN" altLang="en-US" dirty="0" smtClean="0"/>
              <a:t>案例）</a:t>
            </a:r>
            <a:endParaRPr lang="en-US" altLang="zh-CN" dirty="0" smtClean="0"/>
          </a:p>
          <a:p>
            <a:r>
              <a:rPr lang="zh-CN" altLang="en-US" dirty="0" smtClean="0"/>
              <a:t>注重结果（</a:t>
            </a:r>
            <a:r>
              <a:rPr lang="en-US" altLang="zh-CN" dirty="0" smtClean="0"/>
              <a:t>Result Oriented)</a:t>
            </a:r>
            <a:endParaRPr lang="zh-CN" altLang="en-US" dirty="0"/>
          </a:p>
        </p:txBody>
      </p:sp>
    </p:spTree>
    <p:extLst>
      <p:ext uri="{BB962C8B-B14F-4D97-AF65-F5344CB8AC3E}">
        <p14:creationId xmlns:p14="http://schemas.microsoft.com/office/powerpoint/2010/main" val="259087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微软文化：以人为本</a:t>
            </a:r>
            <a:endParaRPr lang="zh-CN" altLang="en-US" dirty="0"/>
          </a:p>
        </p:txBody>
      </p:sp>
      <p:sp>
        <p:nvSpPr>
          <p:cNvPr id="3" name="内容占位符 2"/>
          <p:cNvSpPr>
            <a:spLocks noGrp="1"/>
          </p:cNvSpPr>
          <p:nvPr>
            <p:ph idx="1"/>
          </p:nvPr>
        </p:nvSpPr>
        <p:spPr>
          <a:xfrm>
            <a:off x="381000" y="1041149"/>
            <a:ext cx="8388350" cy="5752344"/>
          </a:xfrm>
        </p:spPr>
        <p:txBody>
          <a:bodyPr/>
          <a:lstStyle/>
          <a:p>
            <a:r>
              <a:rPr lang="zh-CN" altLang="en-US" dirty="0" smtClean="0"/>
              <a:t>人才的重要，超过一切</a:t>
            </a:r>
            <a:endParaRPr lang="en-US" altLang="zh-CN" dirty="0" smtClean="0"/>
          </a:p>
          <a:p>
            <a:pPr lvl="1"/>
            <a:r>
              <a:rPr lang="zh-CN" altLang="en-US" dirty="0" smtClean="0"/>
              <a:t>雇“比我优秀的人”</a:t>
            </a:r>
            <a:endParaRPr lang="en-US" altLang="zh-CN" dirty="0" smtClean="0"/>
          </a:p>
          <a:p>
            <a:r>
              <a:rPr lang="zh-CN" altLang="en-US" dirty="0"/>
              <a:t>如何</a:t>
            </a:r>
            <a:r>
              <a:rPr lang="zh-CN" altLang="en-US" dirty="0" smtClean="0"/>
              <a:t>发掘人才？</a:t>
            </a:r>
            <a:endParaRPr lang="en-US" altLang="zh-CN" dirty="0" smtClean="0"/>
          </a:p>
          <a:p>
            <a:pPr lvl="1"/>
            <a:r>
              <a:rPr lang="zh-CN" altLang="en-US" dirty="0"/>
              <a:t>出名的</a:t>
            </a:r>
            <a:r>
              <a:rPr lang="zh-CN" altLang="en-US" dirty="0" smtClean="0"/>
              <a:t>专家、幕后的英雄</a:t>
            </a:r>
            <a:endParaRPr lang="en-US" altLang="zh-CN" dirty="0" smtClean="0"/>
          </a:p>
          <a:p>
            <a:pPr lvl="1"/>
            <a:r>
              <a:rPr lang="zh-CN" altLang="en-US" dirty="0"/>
              <a:t>高</a:t>
            </a:r>
            <a:r>
              <a:rPr lang="zh-CN" altLang="en-US" dirty="0" smtClean="0"/>
              <a:t>潜力的年轻人，实习生制度</a:t>
            </a:r>
            <a:endParaRPr lang="en-US" altLang="zh-CN" dirty="0" smtClean="0"/>
          </a:p>
          <a:p>
            <a:pPr lvl="1"/>
            <a:r>
              <a:rPr lang="zh-CN" altLang="en-US" dirty="0" smtClean="0"/>
              <a:t>特殊的面试</a:t>
            </a:r>
            <a:r>
              <a:rPr lang="en-US" altLang="zh-CN" dirty="0" smtClean="0"/>
              <a:t>——</a:t>
            </a:r>
            <a:r>
              <a:rPr lang="zh-CN" altLang="en-US" dirty="0" smtClean="0"/>
              <a:t>让专家及负责人招聘</a:t>
            </a:r>
            <a:endParaRPr lang="en-US" altLang="zh-CN" dirty="0" smtClean="0"/>
          </a:p>
          <a:p>
            <a:r>
              <a:rPr lang="zh-CN" altLang="en-US" dirty="0" smtClean="0"/>
              <a:t>如何吸引、留住人才？</a:t>
            </a:r>
            <a:endParaRPr lang="en-US" altLang="zh-CN" dirty="0" smtClean="0"/>
          </a:p>
          <a:p>
            <a:pPr lvl="1"/>
            <a:r>
              <a:rPr lang="zh-CN" altLang="en-US" dirty="0" smtClean="0"/>
              <a:t>热爱的工作、造福人类的机会</a:t>
            </a:r>
            <a:endParaRPr lang="en-US" altLang="zh-CN" dirty="0" smtClean="0"/>
          </a:p>
          <a:p>
            <a:pPr lvl="1"/>
            <a:r>
              <a:rPr lang="zh-CN" altLang="en-US" dirty="0" smtClean="0"/>
              <a:t>开放的环境、开明的领导、充分的资源</a:t>
            </a:r>
            <a:endParaRPr lang="en-US" altLang="zh-CN" dirty="0" smtClean="0"/>
          </a:p>
          <a:p>
            <a:pPr lvl="1"/>
            <a:r>
              <a:rPr lang="zh-CN" altLang="en-US" dirty="0" smtClean="0"/>
              <a:t>有效的评审机制、最好的福利、注重鼓励与奖励</a:t>
            </a:r>
            <a:endParaRPr lang="en-US" altLang="zh-CN" dirty="0" smtClean="0"/>
          </a:p>
          <a:p>
            <a:pPr lvl="1"/>
            <a:r>
              <a:rPr lang="zh-CN" altLang="en-US" dirty="0"/>
              <a:t>认</a:t>
            </a:r>
            <a:r>
              <a:rPr lang="zh-CN" altLang="en-US" dirty="0" smtClean="0"/>
              <a:t>股权</a:t>
            </a:r>
            <a:r>
              <a:rPr lang="en-US" altLang="zh-CN" dirty="0" smtClean="0"/>
              <a:t>——</a:t>
            </a:r>
            <a:r>
              <a:rPr lang="zh-CN" altLang="en-US" dirty="0" smtClean="0"/>
              <a:t>微软特色之四</a:t>
            </a:r>
            <a:endParaRPr lang="zh-CN" altLang="en-US" dirty="0"/>
          </a:p>
        </p:txBody>
      </p:sp>
    </p:spTree>
    <p:extLst>
      <p:ext uri="{BB962C8B-B14F-4D97-AF65-F5344CB8AC3E}">
        <p14:creationId xmlns:p14="http://schemas.microsoft.com/office/powerpoint/2010/main" val="178074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93113" cy="720197"/>
          </a:xfrm>
        </p:spPr>
        <p:txBody>
          <a:bodyPr/>
          <a:lstStyle/>
          <a:p>
            <a:r>
              <a:rPr lang="zh-CN" altLang="en-US" dirty="0" smtClean="0"/>
              <a:t>微软的人才观</a:t>
            </a:r>
            <a:endParaRPr lang="zh-CN" altLang="en-US" dirty="0"/>
          </a:p>
        </p:txBody>
      </p:sp>
      <p:sp>
        <p:nvSpPr>
          <p:cNvPr id="3" name="内容占位符 2"/>
          <p:cNvSpPr>
            <a:spLocks noGrp="1"/>
          </p:cNvSpPr>
          <p:nvPr>
            <p:ph idx="1"/>
          </p:nvPr>
        </p:nvSpPr>
        <p:spPr>
          <a:xfrm>
            <a:off x="381000" y="1416050"/>
            <a:ext cx="8388350" cy="4302716"/>
          </a:xfrm>
        </p:spPr>
        <p:txBody>
          <a:bodyPr/>
          <a:lstStyle/>
          <a:p>
            <a:r>
              <a:rPr lang="zh-CN" altLang="en-US" dirty="0" smtClean="0"/>
              <a:t>敬业精神</a:t>
            </a:r>
            <a:r>
              <a:rPr lang="en-US" altLang="zh-CN" dirty="0" smtClean="0"/>
              <a:t>——</a:t>
            </a:r>
            <a:r>
              <a:rPr lang="zh-CN" altLang="en-US" dirty="0" smtClean="0"/>
              <a:t>好的职业道德是基础</a:t>
            </a:r>
            <a:endParaRPr lang="en-US" altLang="zh-CN" dirty="0" smtClean="0"/>
          </a:p>
          <a:p>
            <a:r>
              <a:rPr lang="zh-CN" altLang="en-US" dirty="0"/>
              <a:t>团队</a:t>
            </a:r>
            <a:r>
              <a:rPr lang="zh-CN" altLang="en-US" dirty="0" smtClean="0"/>
              <a:t>精神</a:t>
            </a:r>
            <a:endParaRPr lang="en-US" altLang="zh-CN" dirty="0" smtClean="0"/>
          </a:p>
          <a:p>
            <a:r>
              <a:rPr lang="zh-CN" altLang="en-US" dirty="0" smtClean="0"/>
              <a:t>责任心</a:t>
            </a:r>
            <a:endParaRPr lang="en-US" altLang="zh-CN" dirty="0" smtClean="0"/>
          </a:p>
          <a:p>
            <a:r>
              <a:rPr lang="zh-CN" altLang="en-US" dirty="0" smtClean="0"/>
              <a:t>工作热情</a:t>
            </a:r>
            <a:r>
              <a:rPr lang="en-US" altLang="zh-CN" dirty="0" smtClean="0"/>
              <a:t>——</a:t>
            </a:r>
            <a:r>
              <a:rPr lang="zh-CN" altLang="en-US" dirty="0" smtClean="0"/>
              <a:t>没有热情不可能做好工作</a:t>
            </a:r>
            <a:endParaRPr lang="en-US" altLang="zh-CN" dirty="0" smtClean="0"/>
          </a:p>
          <a:p>
            <a:r>
              <a:rPr lang="zh-CN" altLang="en-US" dirty="0" smtClean="0"/>
              <a:t>具有解决问题能力</a:t>
            </a:r>
            <a:r>
              <a:rPr lang="en-US" altLang="zh-CN" dirty="0" smtClean="0"/>
              <a:t>——</a:t>
            </a:r>
            <a:r>
              <a:rPr lang="zh-CN" altLang="en-US" dirty="0" smtClean="0"/>
              <a:t>工作中总是有新问题</a:t>
            </a:r>
            <a:endParaRPr lang="en-US" altLang="zh-CN" dirty="0" smtClean="0"/>
          </a:p>
          <a:p>
            <a:r>
              <a:rPr lang="zh-CN" altLang="en-US" dirty="0" smtClean="0"/>
              <a:t>快速学习能力</a:t>
            </a:r>
            <a:r>
              <a:rPr lang="en-US" altLang="zh-CN" dirty="0" smtClean="0"/>
              <a:t>——</a:t>
            </a:r>
            <a:r>
              <a:rPr lang="zh-CN" altLang="en-US" dirty="0" smtClean="0"/>
              <a:t>技术不断更新</a:t>
            </a:r>
            <a:endParaRPr lang="en-US" altLang="zh-CN" dirty="0" smtClean="0"/>
          </a:p>
          <a:p>
            <a:r>
              <a:rPr lang="zh-CN" altLang="en-US" dirty="0" smtClean="0"/>
              <a:t>创新精神</a:t>
            </a:r>
            <a:r>
              <a:rPr lang="en-US" altLang="zh-CN" dirty="0" smtClean="0"/>
              <a:t>——Work hard Work smartly</a:t>
            </a:r>
          </a:p>
          <a:p>
            <a:r>
              <a:rPr lang="zh-CN" altLang="en-US" dirty="0" smtClean="0"/>
              <a:t>独立工作能力</a:t>
            </a:r>
            <a:r>
              <a:rPr lang="en-US" altLang="zh-CN" dirty="0" smtClean="0"/>
              <a:t>——</a:t>
            </a:r>
            <a:r>
              <a:rPr lang="zh-CN" altLang="en-US" dirty="0" smtClean="0"/>
              <a:t>不能老依赖队员</a:t>
            </a:r>
            <a:endParaRPr lang="zh-CN" altLang="en-US" dirty="0"/>
          </a:p>
        </p:txBody>
      </p:sp>
    </p:spTree>
    <p:extLst>
      <p:ext uri="{BB962C8B-B14F-4D97-AF65-F5344CB8AC3E}">
        <p14:creationId xmlns:p14="http://schemas.microsoft.com/office/powerpoint/2010/main" val="1335718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spDef>
      <a:spPr bwMode="blackWhite">
        <a:solidFill>
          <a:schemeClr val="accent1"/>
        </a:solidFill>
        <a:ln w="12700">
          <a:solidFill>
            <a:schemeClr val="tx1"/>
          </a:solidFill>
          <a:miter lim="800000"/>
          <a:headEnd/>
          <a:tailEnd/>
        </a:ln>
        <a:effectLst/>
      </a:spPr>
      <a:bodyPr wrap="none" lIns="93296" tIns="46648" rIns="93296" bIns="46648" anchor="ctr"/>
      <a:lstStyle>
        <a:defPPr defTabSz="933450">
          <a:defRPr kumimoji="0" sz="900" dirty="0">
            <a:solidFill>
              <a:schemeClr val="bg1"/>
            </a:solidFill>
            <a:latin typeface="华文楷体" pitchFamily="2" charset="-122"/>
            <a:ea typeface="华文楷体" pitchFamily="2" charset="-122"/>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1674</TotalTime>
  <Words>6432</Words>
  <Application>Microsoft Office PowerPoint</Application>
  <PresentationFormat>全屏显示(4:3)</PresentationFormat>
  <Paragraphs>819</Paragraphs>
  <Slides>60</Slides>
  <Notes>38</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Flow</vt:lpstr>
      <vt:lpstr>Visio</vt:lpstr>
      <vt:lpstr>基于CMMI的软件工程</vt:lpstr>
      <vt:lpstr>第二章 软件企业研发团队介绍</vt:lpstr>
      <vt:lpstr>微软的历史</vt:lpstr>
      <vt:lpstr>微软的文化：舒适的办公环境</vt:lpstr>
      <vt:lpstr>员工餐厅</vt:lpstr>
      <vt:lpstr>微软总部风景</vt:lpstr>
      <vt:lpstr>微软文化：开放、随和、效率、结果</vt:lpstr>
      <vt:lpstr>微软文化：以人为本</vt:lpstr>
      <vt:lpstr>微软的人才观</vt:lpstr>
      <vt:lpstr>微软的文化：交流的艺术</vt:lpstr>
      <vt:lpstr>微软的文化：管理的风格</vt:lpstr>
      <vt:lpstr>微软文化：责任心及主人翁精神</vt:lpstr>
      <vt:lpstr>微软文化：职业道德</vt:lpstr>
      <vt:lpstr>微软文化：激情</vt:lpstr>
      <vt:lpstr>微软文化：员工表现考核</vt:lpstr>
      <vt:lpstr>员工考核（续）</vt:lpstr>
      <vt:lpstr>华为的历史</vt:lpstr>
      <vt:lpstr>华为研发简介</vt:lpstr>
      <vt:lpstr>第一桶金</vt:lpstr>
      <vt:lpstr>第一桶金（续）</vt:lpstr>
      <vt:lpstr>第一桶金（续）</vt:lpstr>
      <vt:lpstr>第一桶金（续）</vt:lpstr>
      <vt:lpstr>初尝败绩</vt:lpstr>
      <vt:lpstr>初尝败绩（续）</vt:lpstr>
      <vt:lpstr>首个里程碑</vt:lpstr>
      <vt:lpstr>第二章 软件企业研发团队介绍</vt:lpstr>
      <vt:lpstr>企业组织结构图</vt:lpstr>
      <vt:lpstr>组织结构图说明</vt:lpstr>
      <vt:lpstr>组织结构图说明</vt:lpstr>
      <vt:lpstr>PowerPoint 演示文稿</vt:lpstr>
      <vt:lpstr>公司组织结构示例（2）</vt:lpstr>
      <vt:lpstr>CMMI的执行结构（示例）</vt:lpstr>
      <vt:lpstr>第二章 软件企业研发团队介绍</vt:lpstr>
      <vt:lpstr>研发与市场部门间的关系</vt:lpstr>
      <vt:lpstr>研发与工程部门间的关系</vt:lpstr>
      <vt:lpstr>研发与质量管理部间的关系</vt:lpstr>
      <vt:lpstr>研发与客户服务部间的关系</vt:lpstr>
      <vt:lpstr>第二章 软件企业研发团队介绍</vt:lpstr>
      <vt:lpstr>软件生命周期图</vt:lpstr>
      <vt:lpstr>PowerPoint 演示文稿</vt:lpstr>
      <vt:lpstr>研发岗位设置</vt:lpstr>
      <vt:lpstr>研发全貌图——项目管理</vt:lpstr>
      <vt:lpstr>研发全貌图——工程过程</vt:lpstr>
      <vt:lpstr>研发全貌图——支撑过程</vt:lpstr>
      <vt:lpstr>研发全貌图——组织过程</vt:lpstr>
      <vt:lpstr>第二章 软件企业研发团队介绍</vt:lpstr>
      <vt:lpstr>过程管理角色</vt:lpstr>
      <vt:lpstr>项目管理角色</vt:lpstr>
      <vt:lpstr>工程过程角色</vt:lpstr>
      <vt:lpstr>支撑过程角色</vt:lpstr>
      <vt:lpstr>临时性角色</vt:lpstr>
      <vt:lpstr>第二章 软件企业研发团队介绍</vt:lpstr>
      <vt:lpstr>人员分类</vt:lpstr>
      <vt:lpstr>实训小组角色</vt:lpstr>
      <vt:lpstr>实训小组角色（续）</vt:lpstr>
      <vt:lpstr>实训小组角色（续）</vt:lpstr>
      <vt:lpstr>实训作业</vt:lpstr>
      <vt:lpstr>项目组员基本信息表</vt:lpstr>
      <vt:lpstr>实训平台</vt:lpstr>
      <vt:lpstr>实训平台——主要工作内容</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张万军</dc:creator>
  <cp:lastModifiedBy>Sky123.Org</cp:lastModifiedBy>
  <cp:revision>659</cp:revision>
  <dcterms:created xsi:type="dcterms:W3CDTF">2006-09-12T01:06:06Z</dcterms:created>
  <dcterms:modified xsi:type="dcterms:W3CDTF">2018-09-17T08:53:27Z</dcterms:modified>
</cp:coreProperties>
</file>