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sldIdLst>
    <p:sldId id="313" r:id="rId2"/>
    <p:sldId id="336" r:id="rId3"/>
    <p:sldId id="337" r:id="rId4"/>
    <p:sldId id="338" r:id="rId5"/>
    <p:sldId id="339" r:id="rId6"/>
    <p:sldId id="268" r:id="rId7"/>
    <p:sldId id="381" r:id="rId8"/>
    <p:sldId id="319" r:id="rId9"/>
    <p:sldId id="314" r:id="rId10"/>
    <p:sldId id="315" r:id="rId11"/>
    <p:sldId id="316" r:id="rId12"/>
    <p:sldId id="317" r:id="rId13"/>
    <p:sldId id="320" r:id="rId14"/>
    <p:sldId id="318" r:id="rId15"/>
    <p:sldId id="321" r:id="rId16"/>
    <p:sldId id="323" r:id="rId17"/>
    <p:sldId id="294" r:id="rId18"/>
    <p:sldId id="322" r:id="rId19"/>
    <p:sldId id="295" r:id="rId20"/>
    <p:sldId id="324" r:id="rId21"/>
    <p:sldId id="296" r:id="rId22"/>
    <p:sldId id="297" r:id="rId23"/>
    <p:sldId id="325" r:id="rId24"/>
    <p:sldId id="326" r:id="rId25"/>
    <p:sldId id="298" r:id="rId26"/>
    <p:sldId id="299" r:id="rId27"/>
    <p:sldId id="300" r:id="rId28"/>
    <p:sldId id="301" r:id="rId29"/>
    <p:sldId id="302" r:id="rId30"/>
    <p:sldId id="303" r:id="rId31"/>
    <p:sldId id="304" r:id="rId32"/>
    <p:sldId id="305" r:id="rId33"/>
    <p:sldId id="327" r:id="rId34"/>
    <p:sldId id="328" r:id="rId35"/>
    <p:sldId id="329" r:id="rId36"/>
    <p:sldId id="307" r:id="rId37"/>
    <p:sldId id="330" r:id="rId38"/>
    <p:sldId id="331" r:id="rId39"/>
    <p:sldId id="382" r:id="rId40"/>
    <p:sldId id="332" r:id="rId41"/>
    <p:sldId id="309" r:id="rId42"/>
    <p:sldId id="333" r:id="rId43"/>
    <p:sldId id="310" r:id="rId44"/>
    <p:sldId id="311" r:id="rId45"/>
    <p:sldId id="334" r:id="rId46"/>
    <p:sldId id="312" r:id="rId47"/>
    <p:sldId id="335" r:id="rId48"/>
    <p:sldId id="293" r:id="rId4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35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5601"/>
          <p:cNvSpPr>
            <a:spLocks noGrp="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Calibri" pitchFamily="34" charset="0"/>
              </a:defRPr>
            </a:lvl1pPr>
          </a:lstStyle>
          <a:p>
            <a:pPr>
              <a:defRPr/>
            </a:pPr>
            <a:endParaRPr lang="zh-CN" altLang="en-US"/>
          </a:p>
        </p:txBody>
      </p:sp>
      <p:sp>
        <p:nvSpPr>
          <p:cNvPr id="3" name="Rectangl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itchFamily="34" charset="0"/>
              </a:defRPr>
            </a:lvl1pPr>
          </a:lstStyle>
          <a:p>
            <a:pPr>
              <a:defRPr/>
            </a:pPr>
            <a:fld id="{1F014A06-BD99-4B89-8EBB-17DBF1DBAF10}" type="datetimeFigureOut">
              <a:rPr lang="zh-CN" altLang="en-US"/>
              <a:t>2017/11/1</a:t>
            </a:fld>
            <a:endParaRPr lang="zh-CN" altLang="en-US"/>
          </a:p>
        </p:txBody>
      </p:sp>
      <p:sp>
        <p:nvSpPr>
          <p:cNvPr id="55300" name="Rectangle 25603"/>
          <p:cNvSpPr>
            <a:spLocks noGrp="1" noRot="1" noChangeAspect="1"/>
          </p:cNvSpPr>
          <p:nvPr>
            <p:ph type="sldImg" idx="2"/>
          </p:nvPr>
        </p:nvSpPr>
        <p:spPr bwMode="auto">
          <a:xfrm>
            <a:off x="1143000" y="685800"/>
            <a:ext cx="4572000" cy="3429000"/>
          </a:xfrm>
          <a:prstGeom prst="rect">
            <a:avLst/>
          </a:prstGeom>
          <a:noFill/>
          <a:ln w="12700" algn="ctr">
            <a:solidFill>
              <a:srgbClr val="000000"/>
            </a:solidFill>
            <a:miter lim="800000"/>
          </a:ln>
          <a:extLst>
            <a:ext uri="{909E8E84-426E-40DD-AFC4-6F175D3DCCD1}">
              <a14:hiddenFill xmlns:a14="http://schemas.microsoft.com/office/drawing/2010/main">
                <a:solidFill>
                  <a:srgbClr val="FFFFFF"/>
                </a:solidFill>
              </a14:hiddenFill>
            </a:ext>
          </a:extLst>
        </p:spPr>
      </p:sp>
      <p:sp>
        <p:nvSpPr>
          <p:cNvPr id="5" name="Rectangl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altLang="zh-CN" noProof="0" smtClean="0"/>
              <a:t>Click to edit Master text styles</a:t>
            </a:r>
            <a:endParaRPr lang="zh-CN" altLang="zh-CN" noProof="0" smtClean="0"/>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25606" name="Rectangle 25605"/>
          <p:cNvSpPr>
            <a:spLocks noGrp="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Calibri" pitchFamily="34" charset="0"/>
              </a:defRPr>
            </a:lvl1pPr>
          </a:lstStyle>
          <a:p>
            <a:pPr>
              <a:defRPr/>
            </a:pPr>
            <a:endParaRPr lang="zh-CN" altLang="en-US"/>
          </a:p>
        </p:txBody>
      </p:sp>
      <p:sp>
        <p:nvSpPr>
          <p:cNvPr id="7" name="Rectangl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itchFamily="34" charset="0"/>
              </a:defRPr>
            </a:lvl1pPr>
          </a:lstStyle>
          <a:p>
            <a:pPr>
              <a:defRPr/>
            </a:pPr>
            <a:fld id="{24F50F6D-0527-4DD2-8CD5-6FAA7D2561D1}" type="slidenum">
              <a:rPr lang="zh-CN" altLang="en-US"/>
              <a:t>‹#›</a:t>
            </a:fld>
            <a:endParaRPr lang="zh-CN" altLang="en-US"/>
          </a:p>
        </p:txBody>
      </p:sp>
    </p:spTree>
    <p:extLst>
      <p:ext uri="{BB962C8B-B14F-4D97-AF65-F5344CB8AC3E}">
        <p14:creationId xmlns:p14="http://schemas.microsoft.com/office/powerpoint/2010/main" val="1388826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nstanti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onstanti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onstanti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onstanti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onstanti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需求开发管理（</a:t>
            </a:r>
            <a:r>
              <a:rPr lang="en-US" altLang="zh-CN" smtClean="0"/>
              <a:t>Requirement Development and Management</a:t>
            </a:r>
            <a:r>
              <a:rPr lang="zh-CN" altLang="en-US" smtClean="0"/>
              <a:t>，</a:t>
            </a:r>
            <a:r>
              <a:rPr lang="en-US" altLang="zh-CN" smtClean="0"/>
              <a:t>RDM</a:t>
            </a:r>
            <a:r>
              <a:rPr lang="zh-CN" altLang="en-US" smtClean="0"/>
              <a:t>）的目的是在获得正确的用户需求基础上，经过分析和定义，最终生成项目的</a:t>
            </a:r>
            <a:r>
              <a:rPr lang="en-US" altLang="zh-CN" smtClean="0"/>
              <a:t>《</a:t>
            </a:r>
            <a:r>
              <a:rPr lang="zh-CN" altLang="en-US" smtClean="0"/>
              <a:t>用户需求说明书</a:t>
            </a:r>
            <a:r>
              <a:rPr lang="en-US" altLang="zh-CN" smtClean="0"/>
              <a:t>》</a:t>
            </a:r>
            <a:r>
              <a:rPr lang="zh-CN" altLang="en-US" smtClean="0"/>
              <a:t>和</a:t>
            </a:r>
            <a:r>
              <a:rPr lang="en-US" altLang="zh-CN" smtClean="0"/>
              <a:t>《</a:t>
            </a:r>
            <a:r>
              <a:rPr lang="zh-CN" altLang="en-US" smtClean="0"/>
              <a:t>软件需求规格说明书</a:t>
            </a:r>
            <a:r>
              <a:rPr lang="en-US" altLang="zh-CN" smtClean="0"/>
              <a:t>》</a:t>
            </a:r>
            <a:r>
              <a:rPr lang="zh-CN" altLang="en-US" smtClean="0"/>
              <a:t>。同时借助需求管理寻求客户与开发方之间对需求的共同理解，控制需求的变更，维护需求与后续工作产品之间的一致性。</a:t>
            </a:r>
            <a:endParaRPr lang="en-US" altLang="zh-CN" smtClean="0"/>
          </a:p>
          <a:p>
            <a:pPr eaLnBrk="1" hangingPunct="1"/>
            <a:r>
              <a:rPr lang="zh-CN" altLang="en-US" smtClean="0"/>
              <a:t>本章需要讲解四节课。</a:t>
            </a:r>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EE5ED82E-27FD-485E-A0DE-3C1BE1794D26}" type="slidenum">
              <a:rPr lang="zh-CN" altLang="en-US" sz="1200" smtClean="0">
                <a:latin typeface="Calibri" pitchFamily="34" charset="0"/>
              </a:rPr>
              <a:t>1</a:t>
            </a:fld>
            <a:endParaRPr lang="zh-CN" altLang="en-US" sz="1200"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024CEDC4-1E14-44FF-A7BF-1C9FFE650842}" type="slidenum">
              <a:rPr lang="zh-CN" altLang="en-US" sz="1200" smtClean="0">
                <a:latin typeface="Times New Roman" pitchFamily="18" charset="0"/>
              </a:rPr>
              <a:t>33</a:t>
            </a:fld>
            <a:endParaRPr lang="en-GB" altLang="zh-CN" sz="1200" smtClean="0">
              <a:latin typeface="Times New Roman" pitchFamily="18" charset="0"/>
            </a:endParaRPr>
          </a:p>
        </p:txBody>
      </p:sp>
      <p:sp>
        <p:nvSpPr>
          <p:cNvPr id="65539" name="Rectangle 26625"/>
          <p:cNvSpPr>
            <a:spLocks noGrp="1" noRot="1" noChangeAspect="1" noChangeArrowheads="1" noTextEdit="1"/>
          </p:cNvSpPr>
          <p:nvPr>
            <p:ph type="sldImg"/>
          </p:nvPr>
        </p:nvSpPr>
        <p:spPr>
          <a:ln w="9525" cap="flat">
            <a:headEnd type="none" w="med" len="med"/>
            <a:tailEnd type="none" w="med" len="med"/>
          </a:ln>
        </p:spPr>
      </p:sp>
      <p:sp>
        <p:nvSpPr>
          <p:cNvPr id="65540"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B6A6E382-D29D-4F08-9607-6F9FDB79191C}" type="slidenum">
              <a:rPr lang="zh-CN" altLang="en-US" sz="1200" smtClean="0">
                <a:latin typeface="Times New Roman" pitchFamily="18" charset="0"/>
              </a:rPr>
              <a:t>40</a:t>
            </a:fld>
            <a:endParaRPr lang="en-GB" altLang="zh-CN" sz="1200" smtClean="0">
              <a:latin typeface="Times New Roman" pitchFamily="18" charset="0"/>
            </a:endParaRPr>
          </a:p>
        </p:txBody>
      </p:sp>
      <p:sp>
        <p:nvSpPr>
          <p:cNvPr id="66563" name="Rectangle 26625"/>
          <p:cNvSpPr>
            <a:spLocks noGrp="1" noRot="1" noChangeAspect="1" noChangeArrowheads="1" noTextEdit="1"/>
          </p:cNvSpPr>
          <p:nvPr>
            <p:ph type="sldImg"/>
          </p:nvPr>
        </p:nvSpPr>
        <p:spPr>
          <a:ln w="9525" cap="flat">
            <a:headEnd type="none" w="med" len="med"/>
            <a:tailEnd type="none" w="med" len="med"/>
          </a:ln>
        </p:spPr>
      </p:sp>
      <p:sp>
        <p:nvSpPr>
          <p:cNvPr id="6656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C670FA14-4537-4620-8355-2E9F34E0B34C}" type="slidenum">
              <a:rPr lang="zh-CN" altLang="en-US" sz="1200" smtClean="0">
                <a:latin typeface="Times New Roman" pitchFamily="18" charset="0"/>
              </a:rPr>
              <a:t>42</a:t>
            </a:fld>
            <a:endParaRPr lang="en-GB" altLang="zh-CN" sz="1200" smtClean="0">
              <a:latin typeface="Times New Roman" pitchFamily="18" charset="0"/>
            </a:endParaRPr>
          </a:p>
        </p:txBody>
      </p:sp>
      <p:sp>
        <p:nvSpPr>
          <p:cNvPr id="67587" name="Rectangle 26625"/>
          <p:cNvSpPr>
            <a:spLocks noGrp="1" noRot="1" noChangeAspect="1" noChangeArrowheads="1" noTextEdit="1"/>
          </p:cNvSpPr>
          <p:nvPr>
            <p:ph type="sldImg"/>
          </p:nvPr>
        </p:nvSpPr>
        <p:spPr>
          <a:ln w="9525" cap="flat">
            <a:headEnd type="none" w="med" len="med"/>
            <a:tailEnd type="none" w="med" len="med"/>
          </a:ln>
        </p:spPr>
      </p:sp>
      <p:sp>
        <p:nvSpPr>
          <p:cNvPr id="6758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CCB:</a:t>
            </a:r>
            <a:r>
              <a:rPr lang="zh-CN" altLang="en-US" b="1" smtClean="0"/>
              <a:t>全称是</a:t>
            </a:r>
            <a:r>
              <a:rPr lang="en-US" altLang="zh-CN" b="1" smtClean="0"/>
              <a:t>Change Control Board</a:t>
            </a:r>
            <a:r>
              <a:rPr lang="en-US" altLang="zh-CN" b="1" smtClean="0">
                <a:latin typeface="Arial" charset="0"/>
              </a:rPr>
              <a:t>——</a:t>
            </a:r>
            <a:r>
              <a:rPr lang="zh-CN" altLang="en-US" b="1" smtClean="0"/>
              <a:t>变更控制委员会</a:t>
            </a:r>
            <a:r>
              <a:rPr lang="zh-CN" altLang="en-US" smtClean="0"/>
              <a:t> </a:t>
            </a:r>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B63C5036-A11F-4827-96F6-FD2893D8F743}" type="slidenum">
              <a:rPr lang="zh-CN" altLang="en-US" sz="1200" smtClean="0">
                <a:latin typeface="Times New Roman" pitchFamily="18" charset="0"/>
              </a:rPr>
              <a:t>6</a:t>
            </a:fld>
            <a:endParaRPr lang="en-GB" altLang="zh-CN" sz="1200" smtClean="0">
              <a:latin typeface="Times New Roman" pitchFamily="18" charset="0"/>
            </a:endParaRPr>
          </a:p>
        </p:txBody>
      </p:sp>
      <p:sp>
        <p:nvSpPr>
          <p:cNvPr id="57347" name="Rectangle 26625"/>
          <p:cNvSpPr>
            <a:spLocks noGrp="1" noRot="1" noChangeAspect="1" noChangeArrowheads="1" noTextEdit="1"/>
          </p:cNvSpPr>
          <p:nvPr>
            <p:ph type="sldImg"/>
          </p:nvPr>
        </p:nvSpPr>
        <p:spPr>
          <a:ln w="9525" cap="flat">
            <a:headEnd type="none" w="med" len="med"/>
            <a:tailEnd type="none" w="med" len="med"/>
          </a:ln>
        </p:spPr>
      </p:sp>
      <p:sp>
        <p:nvSpPr>
          <p:cNvPr id="5734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此处教师需要对双向跟踪的概念给学习仔细讲解。</a:t>
            </a:r>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9532674A-37F1-4CDC-8883-B73989155829}" type="slidenum">
              <a:rPr lang="zh-CN" altLang="en-US" sz="1200" smtClean="0">
                <a:latin typeface="Calibri" pitchFamily="34" charset="0"/>
              </a:rPr>
              <a:t>10</a:t>
            </a:fld>
            <a:endParaRPr lang="zh-CN" altLang="en-US" sz="1200"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此处教师需要针对接口需求给学生进行举例讲解。</a:t>
            </a:r>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23A0FA21-0A3B-4BBF-8B62-2B28AC7ABCBE}" type="slidenum">
              <a:rPr lang="zh-CN" altLang="en-US" sz="1200" smtClean="0">
                <a:latin typeface="Calibri" pitchFamily="34" charset="0"/>
              </a:rPr>
              <a:t>12</a:t>
            </a:fld>
            <a:endParaRPr lang="zh-CN" altLang="en-US" sz="1200"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分析需求以达到平衡</a:t>
            </a:r>
            <a:r>
              <a:rPr lang="en-US" altLang="zh-CN" smtClean="0"/>
              <a:t>——</a:t>
            </a:r>
            <a:r>
              <a:rPr lang="zh-CN" altLang="en-US" smtClean="0"/>
              <a:t>需求在利益共担者的需要与种类约束之间达成一种平衡，主要考虑：成本、进度、性能、功能、可重用组件、可维护性及风险等。</a:t>
            </a:r>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E73F0ABD-5DDF-4279-8F6A-19C951C20307}" type="slidenum">
              <a:rPr lang="zh-CN" altLang="en-US" sz="1200" smtClean="0">
                <a:latin typeface="Calibri" pitchFamily="34" charset="0"/>
              </a:rPr>
              <a:t>14</a:t>
            </a:fld>
            <a:endParaRPr lang="zh-CN" altLang="en-US" sz="1200" smtClean="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FD13E7DD-8252-4BA8-BD0D-67BE69F07D7A}" type="slidenum">
              <a:rPr lang="zh-CN" altLang="en-US" sz="1200" smtClean="0">
                <a:latin typeface="Times New Roman" pitchFamily="18" charset="0"/>
              </a:rPr>
              <a:t>15</a:t>
            </a:fld>
            <a:endParaRPr lang="en-GB" altLang="zh-CN" sz="1200" smtClean="0">
              <a:latin typeface="Times New Roman" pitchFamily="18" charset="0"/>
            </a:endParaRPr>
          </a:p>
        </p:txBody>
      </p:sp>
      <p:sp>
        <p:nvSpPr>
          <p:cNvPr id="61443" name="Rectangle 26625"/>
          <p:cNvSpPr>
            <a:spLocks noGrp="1" noRot="1" noChangeAspect="1" noChangeArrowheads="1" noTextEdit="1"/>
          </p:cNvSpPr>
          <p:nvPr>
            <p:ph type="sldImg"/>
          </p:nvPr>
        </p:nvSpPr>
        <p:spPr>
          <a:ln w="9525" cap="flat">
            <a:headEnd type="none" w="med" len="med"/>
            <a:tailEnd type="none" w="med" len="med"/>
          </a:ln>
        </p:spPr>
      </p:sp>
      <p:sp>
        <p:nvSpPr>
          <p:cNvPr id="61444"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3BC49AF2-ECAD-4C4F-A54B-7CDBFD4C5572}" type="slidenum">
              <a:rPr lang="zh-CN" altLang="en-US" sz="1200" smtClean="0">
                <a:latin typeface="Times New Roman" pitchFamily="18" charset="0"/>
              </a:rPr>
              <a:t>20</a:t>
            </a:fld>
            <a:endParaRPr lang="en-GB" altLang="zh-CN" sz="1200" smtClean="0">
              <a:latin typeface="Times New Roman" pitchFamily="18" charset="0"/>
            </a:endParaRPr>
          </a:p>
        </p:txBody>
      </p:sp>
      <p:sp>
        <p:nvSpPr>
          <p:cNvPr id="62467" name="Rectangle 26625"/>
          <p:cNvSpPr>
            <a:spLocks noGrp="1" noRot="1" noChangeAspect="1" noChangeArrowheads="1" noTextEdit="1"/>
          </p:cNvSpPr>
          <p:nvPr>
            <p:ph type="sldImg"/>
          </p:nvPr>
        </p:nvSpPr>
        <p:spPr>
          <a:ln w="9525" cap="flat">
            <a:headEnd type="none" w="med" len="med"/>
            <a:tailEnd type="none" w="med" len="med"/>
          </a:ln>
        </p:spPr>
      </p:sp>
      <p:sp>
        <p:nvSpPr>
          <p:cNvPr id="62468"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hape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sz="2400">
                <a:solidFill>
                  <a:schemeClr val="tx1"/>
                </a:solidFill>
                <a:latin typeface="Arial" charset="0"/>
                <a:ea typeface="宋体" pitchFamily="2" charset="-122"/>
              </a:defRPr>
            </a:lvl1pPr>
            <a:lvl2pPr marL="742950" indent="-285750" defTabSz="931545" eaLnBrk="0" hangingPunct="0">
              <a:defRPr sz="2400">
                <a:solidFill>
                  <a:schemeClr val="tx1"/>
                </a:solidFill>
                <a:latin typeface="Arial" charset="0"/>
                <a:ea typeface="宋体" pitchFamily="2" charset="-122"/>
              </a:defRPr>
            </a:lvl2pPr>
            <a:lvl3pPr marL="1143000" indent="-228600" defTabSz="931545" eaLnBrk="0" hangingPunct="0">
              <a:defRPr sz="2400">
                <a:solidFill>
                  <a:schemeClr val="tx1"/>
                </a:solidFill>
                <a:latin typeface="Arial" charset="0"/>
                <a:ea typeface="宋体" pitchFamily="2" charset="-122"/>
              </a:defRPr>
            </a:lvl3pPr>
            <a:lvl4pPr marL="1600200" indent="-228600" defTabSz="931545" eaLnBrk="0" hangingPunct="0">
              <a:defRPr sz="2400">
                <a:solidFill>
                  <a:schemeClr val="tx1"/>
                </a:solidFill>
                <a:latin typeface="Arial" charset="0"/>
                <a:ea typeface="宋体" pitchFamily="2" charset="-122"/>
              </a:defRPr>
            </a:lvl4pPr>
            <a:lvl5pPr marL="2057400" indent="-228600" defTabSz="931545" eaLnBrk="0" hangingPunct="0">
              <a:defRPr sz="2400">
                <a:solidFill>
                  <a:schemeClr val="tx1"/>
                </a:solidFill>
                <a:latin typeface="Arial" charset="0"/>
                <a:ea typeface="宋体" pitchFamily="2" charset="-122"/>
              </a:defRPr>
            </a:lvl5pPr>
            <a:lvl6pPr marL="2514600" indent="-228600" defTabSz="931545" eaLnBrk="0" fontAlgn="base" hangingPunct="0">
              <a:spcBef>
                <a:spcPct val="0"/>
              </a:spcBef>
              <a:spcAft>
                <a:spcPct val="0"/>
              </a:spcAft>
              <a:defRPr sz="2400">
                <a:solidFill>
                  <a:schemeClr val="tx1"/>
                </a:solidFill>
                <a:latin typeface="Arial" charset="0"/>
                <a:ea typeface="宋体" pitchFamily="2" charset="-122"/>
              </a:defRPr>
            </a:lvl6pPr>
            <a:lvl7pPr marL="2971800" indent="-228600" defTabSz="931545" eaLnBrk="0" fontAlgn="base" hangingPunct="0">
              <a:spcBef>
                <a:spcPct val="0"/>
              </a:spcBef>
              <a:spcAft>
                <a:spcPct val="0"/>
              </a:spcAft>
              <a:defRPr sz="2400">
                <a:solidFill>
                  <a:schemeClr val="tx1"/>
                </a:solidFill>
                <a:latin typeface="Arial" charset="0"/>
                <a:ea typeface="宋体" pitchFamily="2" charset="-122"/>
              </a:defRPr>
            </a:lvl7pPr>
            <a:lvl8pPr marL="3429000" indent="-228600" defTabSz="931545" eaLnBrk="0" fontAlgn="base" hangingPunct="0">
              <a:spcBef>
                <a:spcPct val="0"/>
              </a:spcBef>
              <a:spcAft>
                <a:spcPct val="0"/>
              </a:spcAft>
              <a:defRPr sz="2400">
                <a:solidFill>
                  <a:schemeClr val="tx1"/>
                </a:solidFill>
                <a:latin typeface="Arial" charset="0"/>
                <a:ea typeface="宋体" pitchFamily="2" charset="-122"/>
              </a:defRPr>
            </a:lvl8pPr>
            <a:lvl9pPr marL="3886200" indent="-228600" defTabSz="931545" eaLnBrk="0" fontAlgn="base" hangingPunct="0">
              <a:spcBef>
                <a:spcPct val="0"/>
              </a:spcBef>
              <a:spcAft>
                <a:spcPct val="0"/>
              </a:spcAft>
              <a:defRPr sz="2400">
                <a:solidFill>
                  <a:schemeClr val="tx1"/>
                </a:solidFill>
                <a:latin typeface="Arial" charset="0"/>
                <a:ea typeface="宋体" pitchFamily="2" charset="-122"/>
              </a:defRPr>
            </a:lvl9pPr>
          </a:lstStyle>
          <a:p>
            <a:fld id="{EE844C33-44E0-4CD9-A89D-DF109882879D}" type="slidenum">
              <a:rPr lang="zh-CN" altLang="en-US" sz="1200" smtClean="0">
                <a:latin typeface="Times New Roman" pitchFamily="18" charset="0"/>
              </a:rPr>
              <a:t>23</a:t>
            </a:fld>
            <a:endParaRPr lang="en-GB" altLang="zh-CN" sz="1200" smtClean="0">
              <a:latin typeface="Times New Roman" pitchFamily="18" charset="0"/>
            </a:endParaRPr>
          </a:p>
        </p:txBody>
      </p:sp>
      <p:sp>
        <p:nvSpPr>
          <p:cNvPr id="63491" name="Rectangle 26625"/>
          <p:cNvSpPr>
            <a:spLocks noGrp="1" noRot="1" noChangeAspect="1" noChangeArrowheads="1" noTextEdit="1"/>
          </p:cNvSpPr>
          <p:nvPr>
            <p:ph type="sldImg"/>
          </p:nvPr>
        </p:nvSpPr>
        <p:spPr>
          <a:ln w="9525" cap="flat">
            <a:headEnd type="none" w="med" len="med"/>
            <a:tailEnd type="none" w="med" len="med"/>
          </a:ln>
        </p:spPr>
      </p:sp>
      <p:sp>
        <p:nvSpPr>
          <p:cNvPr id="63492" name="Rectangle 24064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若是立项后进行需求获取，则需要形成</a:t>
            </a:r>
            <a:r>
              <a:rPr lang="en-US" altLang="zh-CN" smtClean="0"/>
              <a:t>《</a:t>
            </a:r>
            <a:r>
              <a:rPr lang="zh-CN" altLang="en-US" smtClean="0"/>
              <a:t>用户需求说明书</a:t>
            </a:r>
            <a:r>
              <a:rPr lang="en-US" altLang="zh-CN" smtClean="0"/>
              <a:t>》</a:t>
            </a:r>
            <a:r>
              <a:rPr lang="zh-CN" altLang="en-US" smtClean="0"/>
              <a:t>；立项前的需求获取至少需要形成</a:t>
            </a:r>
            <a:r>
              <a:rPr lang="en-US" altLang="zh-CN" smtClean="0"/>
              <a:t>《</a:t>
            </a:r>
            <a:r>
              <a:rPr lang="zh-CN" altLang="en-US" smtClean="0"/>
              <a:t>用户需求列表</a:t>
            </a:r>
            <a:r>
              <a:rPr lang="en-US" altLang="zh-CN" smtClean="0"/>
              <a:t>》</a:t>
            </a:r>
            <a:r>
              <a:rPr lang="zh-CN" altLang="en-US" smtClean="0"/>
              <a:t>，然后由系分人员整理成</a:t>
            </a:r>
            <a:r>
              <a:rPr lang="en-US" altLang="zh-CN" smtClean="0"/>
              <a:t>《</a:t>
            </a:r>
            <a:r>
              <a:rPr lang="zh-CN" altLang="en-US" smtClean="0"/>
              <a:t>用户需求说明书</a:t>
            </a:r>
            <a:r>
              <a:rPr lang="en-US" altLang="zh-CN" smtClean="0"/>
              <a:t>》</a:t>
            </a:r>
            <a:r>
              <a:rPr lang="zh-CN" altLang="en-US" smtClean="0"/>
              <a:t>。在确认过的</a:t>
            </a:r>
            <a:r>
              <a:rPr lang="en-US" altLang="zh-CN" smtClean="0"/>
              <a:t>《</a:t>
            </a:r>
            <a:r>
              <a:rPr lang="zh-CN" altLang="en-US" smtClean="0"/>
              <a:t>用户需求说明书</a:t>
            </a:r>
            <a:r>
              <a:rPr lang="en-US" altLang="zh-CN" smtClean="0"/>
              <a:t>》</a:t>
            </a:r>
            <a:r>
              <a:rPr lang="zh-CN" altLang="en-US" smtClean="0"/>
              <a:t>的基础之上形成需求跟踪矩阵，一般由项目经理或其指定组员编写</a:t>
            </a:r>
            <a:r>
              <a:rPr lang="en-US" altLang="zh-CN" smtClean="0"/>
              <a:t>《</a:t>
            </a:r>
            <a:r>
              <a:rPr lang="zh-CN" altLang="en-US" smtClean="0"/>
              <a:t>用户需求跟踪矩阵</a:t>
            </a:r>
            <a:r>
              <a:rPr lang="en-US" altLang="zh-CN" smtClean="0"/>
              <a:t>》</a:t>
            </a:r>
            <a:r>
              <a:rPr lang="zh-CN" altLang="en-US" smtClean="0"/>
              <a:t>作为需求跟踪管理的基础。</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Shape 1"/>
          <p:cNvSpPr>
            <a:spLocks noGrp="1"/>
          </p:cNvSpPr>
          <p:nvPr>
            <p:ph type="title" hasCustomPrompt="1"/>
          </p:nvPr>
        </p:nvSpPr>
        <p:spPr>
          <a:xfrm>
            <a:off x="530352" y="1316736"/>
            <a:ext cx="7772400" cy="1362456"/>
          </a:xfrm>
          <a:ln>
            <a:noFill/>
          </a:ln>
        </p:spPr>
        <p:txBody>
          <a:bodyPr>
            <a:noAutofit/>
            <a:scene3d>
              <a:camera prst="orthographicFront"/>
              <a:lightRig rig="freezing" dir="t">
                <a:rot lat="0" lon="0" rev="5640000"/>
              </a:lightRig>
            </a:scene3d>
            <a:sp3d prstMaterial="flat">
              <a:bevelT w="38100" h="38100"/>
            </a:sp3d>
          </a:bodyPr>
          <a:lstStyle>
            <a:lvl1pPr algn="l" rtl="0" latinLnBrk="0">
              <a:spcBef>
                <a:spcPct val="0"/>
              </a:spcBef>
              <a:buNone/>
              <a:defRPr lang="en-US" sz="6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3" name="Shape 2"/>
          <p:cNvSpPr>
            <a:spLocks noGrp="1"/>
          </p:cNvSpPr>
          <p:nvPr>
            <p:ph type="body" idx="1" hasCustomPrompt="1"/>
          </p:nvPr>
        </p:nvSpPr>
        <p:spPr>
          <a:xfrm>
            <a:off x="533400" y="2676528"/>
            <a:ext cx="7772400" cy="1509712"/>
          </a:xfrm>
        </p:spPr>
        <p:txBody>
          <a:bodyPr/>
          <a:lstStyle>
            <a:lvl1pPr marL="32893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954FBC2F-2519-416E-A625-9F81DFC44E3A}" type="datetime2">
              <a:rPr lang="en-US" altLang="zh-CN"/>
              <a:t>Wednesday, November 1, 2017</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8C8D4290-8443-49F7-91F7-37B2469BA6AE}" type="slidenum">
              <a:rPr lang="zh-CN" altLang="en-US"/>
              <a:t>‹#›</a:t>
            </a:fld>
            <a:endParaRPr lang="en-US" altLang="zh-CN">
              <a:ea typeface="宋体"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Shape 1"/>
          <p:cNvSpPr>
            <a:spLocks noGrp="1"/>
          </p:cNvSpPr>
          <p:nvPr>
            <p:ph type="title" hasCustomPrompt="1"/>
          </p:nvPr>
        </p:nvSpPr>
        <p:spPr/>
        <p:txBody>
          <a:bodyPr/>
          <a:lstStyle/>
          <a:p>
            <a:r>
              <a:rPr lang="en-US" altLang="zh-CN"/>
              <a:t>Click to edit Master title style</a:t>
            </a:r>
            <a:endParaRPr lang="en-US"/>
          </a:p>
        </p:txBody>
      </p:sp>
      <p:sp>
        <p:nvSpPr>
          <p:cNvPr id="3" name="Shape 2"/>
          <p:cNvSpPr>
            <a:spLocks noGrp="1"/>
          </p:cNvSpPr>
          <p:nvPr>
            <p:ph idx="1" hasCustomPrompt="1"/>
          </p:nvPr>
        </p:nvSpPr>
        <p:spPr/>
        <p:txBody>
          <a:body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Rectangle 9"/>
          <p:cNvSpPr>
            <a:spLocks noGrp="1"/>
          </p:cNvSpPr>
          <p:nvPr>
            <p:ph type="dt" sz="half" idx="10"/>
          </p:nvPr>
        </p:nvSpPr>
        <p:spPr/>
        <p:txBody>
          <a:bodyPr/>
          <a:lstStyle>
            <a:lvl1pPr>
              <a:defRPr/>
            </a:lvl1pPr>
          </a:lstStyle>
          <a:p>
            <a:pPr>
              <a:defRPr/>
            </a:pPr>
            <a:fld id="{E1E30914-8CC4-49C8-9598-379387A578DA}" type="datetime2">
              <a:rPr lang="en-US" altLang="zh-CN"/>
              <a:t>Wednesday, November 1, 2017</a:t>
            </a:fld>
            <a:endParaRPr lang="en-US" altLang="zh-CN">
              <a:ea typeface="宋体" pitchFamily="2" charset="-122"/>
            </a:endParaRPr>
          </a:p>
        </p:txBody>
      </p:sp>
      <p:sp>
        <p:nvSpPr>
          <p:cNvPr id="5" name="Rectangle 1030"/>
          <p:cNvSpPr>
            <a:spLocks noGrp="1"/>
          </p:cNvSpPr>
          <p:nvPr>
            <p:ph type="ftr" sz="quarter" idx="11"/>
          </p:nvPr>
        </p:nvSpPr>
        <p:spPr/>
        <p:txBody>
          <a:bodyPr/>
          <a:lstStyle>
            <a:lvl1pPr>
              <a:defRPr/>
            </a:lvl1pPr>
          </a:lstStyle>
          <a:p>
            <a:pPr>
              <a:defRPr/>
            </a:pPr>
            <a:endParaRPr lang="en-US" altLang="zh-CN"/>
          </a:p>
        </p:txBody>
      </p:sp>
      <p:sp>
        <p:nvSpPr>
          <p:cNvPr id="6" name="Rectangle 17"/>
          <p:cNvSpPr>
            <a:spLocks noGrp="1"/>
          </p:cNvSpPr>
          <p:nvPr>
            <p:ph type="sldNum" sz="quarter" idx="12"/>
          </p:nvPr>
        </p:nvSpPr>
        <p:spPr/>
        <p:txBody>
          <a:bodyPr/>
          <a:lstStyle>
            <a:lvl1pPr>
              <a:defRPr/>
            </a:lvl1pPr>
          </a:lstStyle>
          <a:p>
            <a:pPr>
              <a:defRPr/>
            </a:pPr>
            <a:fld id="{D6406690-46EC-47B8-BA5C-FC3288CBB266}" type="slidenum">
              <a:rPr lang="zh-CN" altLang="en-US"/>
              <a:t>‹#›</a:t>
            </a:fld>
            <a:endParaRPr lang="en-US" altLang="zh-CN">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95800"/>
          </a:xfrm>
        </p:spPr>
        <p:txBody>
          <a:bodyPr/>
          <a:lstStyle/>
          <a:p>
            <a:pPr lvl="0"/>
            <a:endParaRPr lang="zh-CN" altLang="en-US" noProof="0"/>
          </a:p>
        </p:txBody>
      </p:sp>
      <p:sp>
        <p:nvSpPr>
          <p:cNvPr id="4" name="日期占位符 3"/>
          <p:cNvSpPr>
            <a:spLocks noGrp="1"/>
          </p:cNvSpPr>
          <p:nvPr>
            <p:ph type="dt" sz="half" idx="10"/>
          </p:nvPr>
        </p:nvSpPr>
        <p:spPr>
          <a:xfrm>
            <a:off x="457200" y="6248400"/>
            <a:ext cx="2133600" cy="457200"/>
          </a:xfrm>
        </p:spPr>
        <p:txBody>
          <a:bodyPr/>
          <a:lstStyle>
            <a:lvl1pPr>
              <a:defRPr/>
            </a:lvl1pPr>
          </a:lstStyle>
          <a:p>
            <a:pPr>
              <a:defRPr/>
            </a:pPr>
            <a:fld id="{3BB2A1E7-7DED-4B3E-931A-339BE04668FC}" type="datetime3">
              <a:rPr lang="zh-CN" altLang="en-US"/>
              <a:t>2017年11月1日星期三</a:t>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r>
              <a:rPr lang="en-US" altLang="zh-CN"/>
              <a:t>需求管理规程</a:t>
            </a:r>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pPr>
              <a:defRPr/>
            </a:pPr>
            <a:fld id="{D8898796-1133-419E-8E9D-872654CF3E81}"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hasCustomPrompt="1"/>
          </p:nvPr>
        </p:nvSpPr>
        <p:spPr>
          <a:xfrm>
            <a:off x="457200" y="704088"/>
            <a:ext cx="8229600" cy="1143000"/>
          </a:xfrm>
        </p:spPr>
        <p:txBody>
          <a:bodyPr/>
          <a:lstStyle/>
          <a:p>
            <a:r>
              <a:rPr lang="en-US" altLang="zh-CN"/>
              <a:t>Click to edit Master title style</a:t>
            </a:r>
            <a:endParaRPr lang="en-US"/>
          </a:p>
        </p:txBody>
      </p:sp>
      <p:sp>
        <p:nvSpPr>
          <p:cNvPr id="3" name="Shape 2"/>
          <p:cNvSpPr>
            <a:spLocks noGrp="1"/>
          </p:cNvSpPr>
          <p:nvPr>
            <p:ph sz="half" idx="1" hasCustomPrompt="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sz="half" idx="2" hasCustomPrompt="1"/>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Rectangle 9"/>
          <p:cNvSpPr>
            <a:spLocks noGrp="1"/>
          </p:cNvSpPr>
          <p:nvPr>
            <p:ph type="dt" sz="half" idx="10"/>
          </p:nvPr>
        </p:nvSpPr>
        <p:spPr/>
        <p:txBody>
          <a:bodyPr/>
          <a:lstStyle>
            <a:lvl1pPr>
              <a:defRPr/>
            </a:lvl1pPr>
          </a:lstStyle>
          <a:p>
            <a:pPr>
              <a:defRPr/>
            </a:pPr>
            <a:fld id="{2E662496-9FAC-4DBA-9CE9-E9CA79A98DE3}" type="datetime2">
              <a:rPr lang="en-US" altLang="zh-CN"/>
              <a:t>Wednesday, November 1, 2017</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E7879304-F479-4054-B3E8-A56B2D7E1AAE}" type="slidenum">
              <a:rPr lang="zh-CN" altLang="en-US"/>
              <a:t>‹#›</a:t>
            </a:fld>
            <a:endParaRPr lang="en-US" altLang="zh-CN">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hasCustomPrompt="1"/>
          </p:nvPr>
        </p:nvSpPr>
        <p:spPr>
          <a:xfrm>
            <a:off x="457200" y="704088"/>
            <a:ext cx="8229600" cy="1143000"/>
          </a:xfrm>
        </p:spPr>
        <p:txBody>
          <a:bodyPr/>
          <a:lstStyle>
            <a:lvl1pPr>
              <a:defRPr/>
            </a:lvl1pPr>
          </a:lstStyle>
          <a:p>
            <a:r>
              <a:rPr lang="en-US" altLang="zh-CN"/>
              <a:t>Click to edit Master title style</a:t>
            </a:r>
            <a:endParaRPr lang="en-US"/>
          </a:p>
        </p:txBody>
      </p:sp>
      <p:sp>
        <p:nvSpPr>
          <p:cNvPr id="3" name="Shape 2"/>
          <p:cNvSpPr>
            <a:spLocks noGrp="1"/>
          </p:cNvSpPr>
          <p:nvPr>
            <p:ph type="body" idx="1" hasCustomPrompt="1"/>
          </p:nvPr>
        </p:nvSpPr>
        <p:spPr>
          <a:xfrm>
            <a:off x="457200" y="1855248"/>
            <a:ext cx="4040188" cy="53949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Shape 3"/>
          <p:cNvSpPr>
            <a:spLocks noGrp="1"/>
          </p:cNvSpPr>
          <p:nvPr>
            <p:ph type="body" sz="half" idx="2" hasCustomPrompt="1"/>
          </p:nvPr>
        </p:nvSpPr>
        <p:spPr>
          <a:xfrm>
            <a:off x="4645025" y="1859757"/>
            <a:ext cx="4041775" cy="534987"/>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Shape 4"/>
          <p:cNvSpPr>
            <a:spLocks noGrp="1"/>
          </p:cNvSpPr>
          <p:nvPr>
            <p:ph sz="quarter" idx="3" hasCustomPrompt="1"/>
          </p:nvPr>
        </p:nvSpPr>
        <p:spPr>
          <a:xfrm>
            <a:off x="457200" y="2418557"/>
            <a:ext cx="4040188"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Shape 5"/>
          <p:cNvSpPr>
            <a:spLocks noGrp="1"/>
          </p:cNvSpPr>
          <p:nvPr>
            <p:ph sz="quarter" idx="4" hasCustomPrompt="1"/>
          </p:nvPr>
        </p:nvSpPr>
        <p:spPr>
          <a:xfrm>
            <a:off x="4645025" y="2418557"/>
            <a:ext cx="4041775" cy="3941763"/>
          </a:xfrm>
        </p:spPr>
        <p:txBody>
          <a:bodyPr tIns="0"/>
          <a:lstStyle>
            <a:lvl1pPr>
              <a:defRPr sz="2200"/>
            </a:lvl1pPr>
            <a:lvl2pPr>
              <a:defRPr sz="2000"/>
            </a:lvl2pPr>
            <a:lvl3pPr>
              <a:defRPr sz="1800"/>
            </a:lvl3pPr>
            <a:lvl4pPr>
              <a:defRPr sz="1600"/>
            </a:lvl4pPr>
            <a:lvl5pPr>
              <a:defRPr sz="16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Rectangle 9"/>
          <p:cNvSpPr>
            <a:spLocks noGrp="1"/>
          </p:cNvSpPr>
          <p:nvPr>
            <p:ph type="dt" sz="half" idx="10"/>
          </p:nvPr>
        </p:nvSpPr>
        <p:spPr/>
        <p:txBody>
          <a:bodyPr/>
          <a:lstStyle>
            <a:lvl1pPr>
              <a:defRPr/>
            </a:lvl1pPr>
          </a:lstStyle>
          <a:p>
            <a:pPr>
              <a:defRPr/>
            </a:pPr>
            <a:fld id="{5FCD45ED-9264-4C0E-927F-9E0B94B6D372}" type="datetime2">
              <a:rPr lang="en-US" altLang="zh-CN"/>
              <a:t>Wednesday, November 1, 2017</a:t>
            </a:fld>
            <a:endParaRPr lang="en-US" altLang="zh-CN">
              <a:ea typeface="宋体" pitchFamily="2" charset="-122"/>
            </a:endParaRPr>
          </a:p>
        </p:txBody>
      </p:sp>
      <p:sp>
        <p:nvSpPr>
          <p:cNvPr id="8" name="Rectangle 1030"/>
          <p:cNvSpPr>
            <a:spLocks noGrp="1"/>
          </p:cNvSpPr>
          <p:nvPr>
            <p:ph type="ftr" sz="quarter" idx="11"/>
          </p:nvPr>
        </p:nvSpPr>
        <p:spPr/>
        <p:txBody>
          <a:bodyPr/>
          <a:lstStyle>
            <a:lvl1pPr>
              <a:defRPr/>
            </a:lvl1pPr>
          </a:lstStyle>
          <a:p>
            <a:pPr>
              <a:defRPr/>
            </a:pPr>
            <a:endParaRPr lang="en-US" altLang="zh-CN"/>
          </a:p>
        </p:txBody>
      </p:sp>
      <p:sp>
        <p:nvSpPr>
          <p:cNvPr id="9" name="Rectangle 17"/>
          <p:cNvSpPr>
            <a:spLocks noGrp="1"/>
          </p:cNvSpPr>
          <p:nvPr>
            <p:ph type="sldNum" sz="quarter" idx="12"/>
          </p:nvPr>
        </p:nvSpPr>
        <p:spPr/>
        <p:txBody>
          <a:bodyPr/>
          <a:lstStyle>
            <a:lvl1pPr>
              <a:defRPr/>
            </a:lvl1pPr>
          </a:lstStyle>
          <a:p>
            <a:pPr>
              <a:defRPr/>
            </a:pPr>
            <a:fld id="{C09D0742-BC87-42E0-B091-154130CC1A9E}" type="slidenum">
              <a:rPr lang="zh-CN" altLang="en-US"/>
              <a:t>‹#›</a:t>
            </a:fld>
            <a:endParaRPr lang="en-US" altLang="zh-CN">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p:cNvSpPr>
          <p:nvPr>
            <p:ph type="dt" sz="half" idx="10"/>
          </p:nvPr>
        </p:nvSpPr>
        <p:spPr/>
        <p:txBody>
          <a:bodyPr/>
          <a:lstStyle>
            <a:lvl1pPr>
              <a:defRPr/>
            </a:lvl1pPr>
          </a:lstStyle>
          <a:p>
            <a:pPr>
              <a:defRPr/>
            </a:pPr>
            <a:fld id="{ED15605E-5038-4D97-BBD4-C30B566FF94F}" type="datetime2">
              <a:rPr lang="en-US" altLang="zh-CN"/>
              <a:t>Wednesday, November 1, 2017</a:t>
            </a:fld>
            <a:endParaRPr lang="en-US" altLang="zh-CN">
              <a:ea typeface="宋体" pitchFamily="2" charset="-122"/>
            </a:endParaRPr>
          </a:p>
        </p:txBody>
      </p:sp>
      <p:sp>
        <p:nvSpPr>
          <p:cNvPr id="3" name="Rectangle 1030"/>
          <p:cNvSpPr>
            <a:spLocks noGrp="1"/>
          </p:cNvSpPr>
          <p:nvPr>
            <p:ph type="ftr" sz="quarter" idx="11"/>
          </p:nvPr>
        </p:nvSpPr>
        <p:spPr/>
        <p:txBody>
          <a:bodyPr/>
          <a:lstStyle>
            <a:lvl1pPr>
              <a:defRPr/>
            </a:lvl1pPr>
          </a:lstStyle>
          <a:p>
            <a:pPr>
              <a:defRPr/>
            </a:pPr>
            <a:endParaRPr lang="en-US" altLang="zh-CN"/>
          </a:p>
        </p:txBody>
      </p:sp>
      <p:sp>
        <p:nvSpPr>
          <p:cNvPr id="4" name="Rectangle 17"/>
          <p:cNvSpPr>
            <a:spLocks noGrp="1"/>
          </p:cNvSpPr>
          <p:nvPr>
            <p:ph type="sldNum" sz="quarter" idx="12"/>
          </p:nvPr>
        </p:nvSpPr>
        <p:spPr/>
        <p:txBody>
          <a:bodyPr/>
          <a:lstStyle>
            <a:lvl1pPr>
              <a:defRPr/>
            </a:lvl1pPr>
          </a:lstStyle>
          <a:p>
            <a:pPr>
              <a:defRPr/>
            </a:pPr>
            <a:fld id="{818311BE-EF09-4893-876F-12DD37E498C4}" type="slidenum">
              <a:rPr lang="zh-CN" altLang="en-US"/>
              <a:t>‹#›</a:t>
            </a:fld>
            <a:endParaRPr lang="en-US" altLang="zh-CN">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hape 1"/>
          <p:cNvSpPr>
            <a:spLocks noGrp="1"/>
          </p:cNvSpPr>
          <p:nvPr>
            <p:ph type="title" hasCustomPrompt="1"/>
          </p:nvPr>
        </p:nvSpPr>
        <p:spPr>
          <a:xfrm>
            <a:off x="6255544" y="3021808"/>
            <a:ext cx="2514600" cy="457200"/>
          </a:xfrm>
        </p:spPr>
        <p:txBody>
          <a:bodyPr/>
          <a:lstStyle>
            <a:lvl1pPr algn="l">
              <a:buNone/>
              <a:defRPr sz="1600" b="1">
                <a:solidFill>
                  <a:schemeClr val="accent2"/>
                </a:solidFill>
              </a:defRPr>
            </a:lvl1pPr>
          </a:lstStyle>
          <a:p>
            <a:r>
              <a:rPr lang="en-US" altLang="zh-CN"/>
              <a:t>Click to edit Master title style</a:t>
            </a:r>
            <a:endParaRPr lang="en-US"/>
          </a:p>
        </p:txBody>
      </p:sp>
      <p:sp>
        <p:nvSpPr>
          <p:cNvPr id="4" name="Shape 3"/>
          <p:cNvSpPr>
            <a:spLocks noGrp="1"/>
          </p:cNvSpPr>
          <p:nvPr>
            <p:ph type="body" sz="half" idx="2" hasCustomPrompt="1"/>
          </p:nvPr>
        </p:nvSpPr>
        <p:spPr>
          <a:xfrm>
            <a:off x="6255544" y="3500440"/>
            <a:ext cx="2209800" cy="2130552"/>
          </a:xfrm>
        </p:spPr>
        <p:txBody>
          <a:bodyPr lIns="0" rIns="0" bIns="0"/>
          <a:lstStyle>
            <a:lvl1pPr marL="0" indent="0">
              <a:spcBef>
                <a:spcPts val="250"/>
              </a:spcBef>
              <a:buFontTx/>
              <a:buNone/>
              <a:defRPr sz="1300"/>
            </a:lvl1pPr>
            <a:lvl2pPr>
              <a:defRPr sz="1200"/>
            </a:lvl2pPr>
            <a:lvl3pPr>
              <a:defRPr sz="1000"/>
            </a:lvl3pPr>
            <a:lvl4pPr>
              <a:defRPr sz="900"/>
            </a:lvl4pPr>
            <a:lvl5pPr>
              <a:defRPr sz="900"/>
            </a:lvl5pPr>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3" name="Rounded Rectangle 2"/>
          <p:cNvSpPr>
            <a:spLocks noGrp="1"/>
          </p:cNvSpPr>
          <p:nvPr>
            <p:ph type="pic" idx="1" hasCustomPrompt="1"/>
          </p:nvPr>
        </p:nvSpPr>
        <p:spPr>
          <a:xfrm>
            <a:off x="747712" y="1524000"/>
            <a:ext cx="5029200" cy="4114800"/>
          </a:xfrm>
          <a:prstGeom prst="roundRect">
            <a:avLst>
              <a:gd name="adj" fmla="val 4167"/>
            </a:avLst>
          </a:prstGeom>
          <a:solidFill>
            <a:schemeClr val="bg2"/>
          </a:solidFill>
          <a:ln w="3000">
            <a:solidFill>
              <a:schemeClr val="bg2">
                <a:shade val="35000"/>
              </a:schemeClr>
            </a:solidFill>
            <a:miter lim="800000"/>
          </a:ln>
          <a:effectLst/>
        </p:spPr>
        <p:txBody>
          <a:bodyPr>
            <a:normAutofit/>
          </a:bodyPr>
          <a:lstStyle>
            <a:lvl1pPr>
              <a:buNone/>
              <a:defRPr sz="3200"/>
            </a:lvl1pPr>
          </a:lstStyle>
          <a:p>
            <a:pPr lvl="0"/>
            <a:r>
              <a:rPr lang="en-US" altLang="zh-CN" noProof="0"/>
              <a:t>Click icon to add picture</a:t>
            </a:r>
            <a:endParaRPr lang="en-US" noProof="0"/>
          </a:p>
        </p:txBody>
      </p:sp>
      <p:sp>
        <p:nvSpPr>
          <p:cNvPr id="5" name="Rectangle 9"/>
          <p:cNvSpPr>
            <a:spLocks noGrp="1"/>
          </p:cNvSpPr>
          <p:nvPr>
            <p:ph type="dt" sz="half" idx="10"/>
          </p:nvPr>
        </p:nvSpPr>
        <p:spPr/>
        <p:txBody>
          <a:bodyPr/>
          <a:lstStyle>
            <a:lvl1pPr>
              <a:defRPr/>
            </a:lvl1pPr>
          </a:lstStyle>
          <a:p>
            <a:pPr>
              <a:defRPr/>
            </a:pPr>
            <a:fld id="{5DA6F7B0-D692-4F70-9A7F-C937B7526E81}" type="datetime2">
              <a:rPr lang="en-US" altLang="zh-CN"/>
              <a:t>Wednesday, November 1, 2017</a:t>
            </a:fld>
            <a:endParaRPr lang="en-US" altLang="zh-CN">
              <a:ea typeface="宋体" pitchFamily="2" charset="-122"/>
            </a:endParaRPr>
          </a:p>
        </p:txBody>
      </p:sp>
      <p:sp>
        <p:nvSpPr>
          <p:cNvPr id="6" name="Rectangle 1030"/>
          <p:cNvSpPr>
            <a:spLocks noGrp="1"/>
          </p:cNvSpPr>
          <p:nvPr>
            <p:ph type="ftr" sz="quarter" idx="11"/>
          </p:nvPr>
        </p:nvSpPr>
        <p:spPr/>
        <p:txBody>
          <a:bodyPr/>
          <a:lstStyle>
            <a:lvl1pPr>
              <a:defRPr/>
            </a:lvl1pPr>
          </a:lstStyle>
          <a:p>
            <a:pPr>
              <a:defRPr/>
            </a:pPr>
            <a:endParaRPr lang="en-US" altLang="zh-CN"/>
          </a:p>
        </p:txBody>
      </p:sp>
      <p:sp>
        <p:nvSpPr>
          <p:cNvPr id="7" name="Rectangle 17"/>
          <p:cNvSpPr>
            <a:spLocks noGrp="1"/>
          </p:cNvSpPr>
          <p:nvPr>
            <p:ph type="sldNum" sz="quarter" idx="12"/>
          </p:nvPr>
        </p:nvSpPr>
        <p:spPr/>
        <p:txBody>
          <a:bodyPr/>
          <a:lstStyle>
            <a:lvl1pPr>
              <a:defRPr/>
            </a:lvl1pPr>
          </a:lstStyle>
          <a:p>
            <a:pPr>
              <a:defRPr/>
            </a:pPr>
            <a:fld id="{561248FD-0731-4B29-9FDB-CB96CEC06C91}" type="slidenum">
              <a:rPr lang="zh-CN" altLang="en-US"/>
              <a:t>‹#›</a:t>
            </a:fld>
            <a:endParaRPr lang="en-US" altLang="zh-CN">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hasCustomPrompt="1"/>
          </p:nvPr>
        </p:nvSpPr>
        <p:spPr/>
        <p:txBody>
          <a:bodyPr rtlCol="0"/>
          <a:lstStyle/>
          <a:p>
            <a:r>
              <a:rPr lang="en-US" altLang="zh-CN"/>
              <a:t>Click to edit Master title style</a:t>
            </a:r>
            <a:endParaRPr lang="zh-CN" altLang="en-US"/>
          </a:p>
        </p:txBody>
      </p:sp>
      <p:sp>
        <p:nvSpPr>
          <p:cNvPr id="3" name="Shape 2"/>
          <p:cNvSpPr>
            <a:spLocks noGrp="1"/>
          </p:cNvSpPr>
          <p:nvPr>
            <p:ph type="body" orient="vert" idx="1" hasCustomPrompt="1"/>
          </p:nvPr>
        </p:nvSpPr>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6F2F3C14-610F-4B99-9D73-7686934E1A1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hape 1"/>
          <p:cNvSpPr>
            <a:spLocks noGrp="1"/>
          </p:cNvSpPr>
          <p:nvPr>
            <p:ph type="title" orient="vert" hasCustomPrompt="1"/>
          </p:nvPr>
        </p:nvSpPr>
        <p:spPr>
          <a:xfrm>
            <a:off x="6629400" y="1125538"/>
            <a:ext cx="2057400" cy="5199062"/>
          </a:xfrm>
        </p:spPr>
        <p:txBody>
          <a:bodyPr vert="eaVert" rtlCol="0"/>
          <a:lstStyle/>
          <a:p>
            <a:r>
              <a:rPr lang="en-US" altLang="zh-CN"/>
              <a:t>Click to add title</a:t>
            </a:r>
            <a:endParaRPr lang="zh-CN" altLang="en-US"/>
          </a:p>
        </p:txBody>
      </p:sp>
      <p:sp>
        <p:nvSpPr>
          <p:cNvPr id="3" name="Shape 2"/>
          <p:cNvSpPr>
            <a:spLocks noGrp="1"/>
          </p:cNvSpPr>
          <p:nvPr>
            <p:ph type="body" orient="vert" idx="1" hasCustomPrompt="1"/>
          </p:nvPr>
        </p:nvSpPr>
        <p:spPr>
          <a:xfrm>
            <a:off x="457200" y="1125538"/>
            <a:ext cx="6019800" cy="5199062"/>
          </a:xfrm>
        </p:spPr>
        <p:txBody>
          <a:bodyPr vert="eaVert"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p:cNvSpPr>
            <a:spLocks noGrp="1"/>
          </p:cNvSpPr>
          <p:nvPr>
            <p:ph type="dt" sz="half" idx="10"/>
          </p:nvPr>
        </p:nvSpPr>
        <p:spPr bwMode="auto">
          <a:ln>
            <a:miter lim="800000"/>
          </a:ln>
        </p:spPr>
        <p:txBody>
          <a:bodyPr/>
          <a:lstStyle>
            <a:lvl1pPr>
              <a:defRPr/>
            </a:lvl1pPr>
          </a:lstStyle>
          <a:p>
            <a:pPr>
              <a:defRPr/>
            </a:pPr>
            <a:endParaRPr lang="zh-CN" altLang="en-US"/>
          </a:p>
        </p:txBody>
      </p:sp>
      <p:sp>
        <p:nvSpPr>
          <p:cNvPr id="5" name="Rectangle 10"/>
          <p:cNvSpPr>
            <a:spLocks noGrp="1"/>
          </p:cNvSpPr>
          <p:nvPr>
            <p:ph type="ftr" sz="quarter" idx="11"/>
          </p:nvPr>
        </p:nvSpPr>
        <p:spPr/>
        <p:txBody>
          <a:bodyPr/>
          <a:lstStyle>
            <a:lvl1pPr>
              <a:defRPr/>
            </a:lvl1pPr>
          </a:lstStyle>
          <a:p>
            <a:pPr>
              <a:defRPr/>
            </a:pPr>
            <a:endParaRPr lang="zh-CN" altLang="en-US"/>
          </a:p>
        </p:txBody>
      </p:sp>
      <p:sp>
        <p:nvSpPr>
          <p:cNvPr id="6" name="Rectangle 13"/>
          <p:cNvSpPr>
            <a:spLocks noGrp="1"/>
          </p:cNvSpPr>
          <p:nvPr>
            <p:ph type="sldNum" sz="quarter" idx="12"/>
          </p:nvPr>
        </p:nvSpPr>
        <p:spPr/>
        <p:txBody>
          <a:bodyPr/>
          <a:lstStyle>
            <a:lvl1pPr>
              <a:defRPr>
                <a:ea typeface="宋体" pitchFamily="2" charset="-122"/>
              </a:defRPr>
            </a:lvl1pPr>
          </a:lstStyle>
          <a:p>
            <a:pPr>
              <a:defRPr/>
            </a:pPr>
            <a:fld id="{3EC9A92A-2F2D-4293-BA1D-5F5E9BA8235D}"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hasCustomPrompt="1"/>
          </p:nvPr>
        </p:nvSpPr>
        <p:spPr/>
        <p:txBody>
          <a:bodyPr rtlCol="0"/>
          <a:lstStyle/>
          <a:p>
            <a:r>
              <a:rPr lang="en-US" altLang="zh-CN"/>
              <a:t>Click to edit Master title style</a:t>
            </a:r>
            <a:endParaRPr lang="zh-CN" altLang="en-US"/>
          </a:p>
        </p:txBody>
      </p:sp>
      <p:sp>
        <p:nvSpPr>
          <p:cNvPr id="3" name="Shape 2"/>
          <p:cNvSpPr>
            <a:spLocks noGrp="1"/>
          </p:cNvSpPr>
          <p:nvPr>
            <p:ph type="body" idx="1" hasCustomPrompt="1"/>
          </p:nvPr>
        </p:nvSpPr>
        <p:spPr/>
        <p:txBody>
          <a:bodyPr rtlCol="0"/>
          <a:lstStyle/>
          <a:p>
            <a:pPr lvl="0"/>
            <a:r>
              <a:rPr lang="en-US" altLang="zh-CN"/>
              <a:t>Click to edit Master text styles</a:t>
            </a:r>
            <a:endParaRPr lang="zh-CN"/>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Shape 8"/>
          <p:cNvSpPr>
            <a:spLocks noGrp="1"/>
          </p:cNvSpPr>
          <p:nvPr>
            <p:ph type="ctrTitle" hasCustomPrompt="1"/>
          </p:nvPr>
        </p:nvSpPr>
        <p:spPr>
          <a:xfrm>
            <a:off x="612648" y="1499616"/>
            <a:ext cx="7772400" cy="1472184"/>
          </a:xfrm>
          <a:ln>
            <a:noFill/>
          </a:ln>
        </p:spPr>
        <p:txBody>
          <a:bodyPr tIns="0">
            <a:scene3d>
              <a:camera prst="orthographicFront"/>
              <a:lightRig rig="freezing" dir="t">
                <a:rot lat="0" lon="0" rev="5640000"/>
              </a:lightRig>
            </a:scene3d>
            <a:sp3d prstMaterial="flat">
              <a:bevelT w="38100" h="38100"/>
              <a:contourClr>
                <a:schemeClr val="tx2"/>
              </a:contourClr>
            </a:sp3d>
          </a:bodyPr>
          <a:lstStyle>
            <a:lvl1pPr algn="r" rtl="0" latinLnBrk="0">
              <a:spcBef>
                <a:spcPct val="0"/>
              </a:spcBef>
              <a:buNone/>
              <a:defRPr sz="6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a:t>Click to edit Master title style</a:t>
            </a:r>
            <a:endParaRPr lang="en-US"/>
          </a:p>
        </p:txBody>
      </p:sp>
      <p:sp>
        <p:nvSpPr>
          <p:cNvPr id="17" name="Shape 16"/>
          <p:cNvSpPr>
            <a:spLocks noGrp="1"/>
          </p:cNvSpPr>
          <p:nvPr>
            <p:ph type="subTitle" idx="1" hasCustomPrompt="1"/>
          </p:nvPr>
        </p:nvSpPr>
        <p:spPr>
          <a:xfrm>
            <a:off x="1981200" y="3026568"/>
            <a:ext cx="6400800" cy="1752600"/>
          </a:xfrm>
        </p:spPr>
        <p:txBody>
          <a:bodyPr/>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Click to edit Master subtitle style</a:t>
            </a:r>
            <a:endParaRPr lang="en-US"/>
          </a:p>
        </p:txBody>
      </p:sp>
      <p:sp>
        <p:nvSpPr>
          <p:cNvPr id="4" name="Rectangle 9"/>
          <p:cNvSpPr>
            <a:spLocks noGrp="1"/>
          </p:cNvSpPr>
          <p:nvPr>
            <p:ph type="dt" sz="half" idx="10"/>
          </p:nvPr>
        </p:nvSpPr>
        <p:spPr/>
        <p:txBody>
          <a:bodyPr/>
          <a:lstStyle>
            <a:lvl1pPr>
              <a:defRPr/>
            </a:lvl1pPr>
          </a:lstStyle>
          <a:p>
            <a:pPr>
              <a:defRPr/>
            </a:pPr>
            <a:fld id="{B316DDF7-C005-491D-84FD-765A8AA5415B}" type="datetime2">
              <a:rPr lang="en-US" altLang="zh-CN"/>
              <a:t>Wednesday, November 1, 2017</a:t>
            </a:fld>
            <a:endParaRPr lang="en-US" altLang="zh-CN">
              <a:ea typeface="宋体" pitchFamily="2" charset="-122"/>
            </a:endParaRPr>
          </a:p>
        </p:txBody>
      </p:sp>
      <p:sp>
        <p:nvSpPr>
          <p:cNvPr id="5" name="Rectangle 10"/>
          <p:cNvSpPr>
            <a:spLocks noGrp="1"/>
          </p:cNvSpPr>
          <p:nvPr>
            <p:ph type="ftr" sz="quarter" idx="11"/>
          </p:nvPr>
        </p:nvSpPr>
        <p:spPr/>
        <p:txBody>
          <a:bodyPr/>
          <a:lstStyle>
            <a:lvl1pPr>
              <a:defRPr>
                <a:solidFill>
                  <a:srgbClr val="D1EAEE"/>
                </a:solidFill>
              </a:defRPr>
            </a:lvl1pPr>
          </a:lstStyle>
          <a:p>
            <a:pPr>
              <a:defRPr/>
            </a:pPr>
            <a:endParaRPr lang="en-US" altLang="zh-CN"/>
          </a:p>
        </p:txBody>
      </p:sp>
      <p:sp>
        <p:nvSpPr>
          <p:cNvPr id="6" name="Rectangle 13"/>
          <p:cNvSpPr>
            <a:spLocks noGrp="1"/>
          </p:cNvSpPr>
          <p:nvPr>
            <p:ph type="sldNum" sz="quarter" idx="12"/>
          </p:nvPr>
        </p:nvSpPr>
        <p:spPr/>
        <p:txBody>
          <a:bodyPr/>
          <a:lstStyle>
            <a:lvl1pPr>
              <a:defRPr/>
            </a:lvl1pPr>
          </a:lstStyle>
          <a:p>
            <a:pPr>
              <a:defRPr/>
            </a:pPr>
            <a:fld id="{92D215BE-B77F-429F-A28F-BC442D7501E1}" type="slidenum">
              <a:rPr lang="zh-CN" altLang="en-US"/>
              <a:t>‹#›</a:t>
            </a:fld>
            <a:endParaRPr lang="en-US" altLang="zh-CN">
              <a:ea typeface="宋体"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Shape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8" name="Shape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028" name="Rectangle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lstStyle/>
          <a:p>
            <a:pPr lvl="0"/>
            <a:r>
              <a:rPr lang="en-US" altLang="zh-CN" smtClean="0"/>
              <a:t>Click to edit Master title style</a:t>
            </a:r>
          </a:p>
        </p:txBody>
      </p:sp>
      <p:sp>
        <p:nvSpPr>
          <p:cNvPr id="1029" name="Rectangle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a:p>
            <a:pPr lvl="4"/>
            <a:r>
              <a:rPr lang="en-US" altLang="zh-CN" smtClean="0"/>
              <a:t>Sixth level</a:t>
            </a:r>
          </a:p>
          <a:p>
            <a:pPr lvl="4"/>
            <a:r>
              <a:rPr lang="en-US" altLang="zh-CN" smtClean="0"/>
              <a:t>Seventh level</a:t>
            </a:r>
          </a:p>
          <a:p>
            <a:pPr lvl="4"/>
            <a:r>
              <a:rPr lang="en-US" altLang="zh-CN" smtClean="0"/>
              <a:t>Eighth level</a:t>
            </a:r>
          </a:p>
          <a:p>
            <a:pPr lvl="4"/>
            <a:r>
              <a:rPr lang="en-US" altLang="zh-CN" smtClean="0"/>
              <a:t>Ninth level</a:t>
            </a:r>
          </a:p>
        </p:txBody>
      </p:sp>
      <p:sp>
        <p:nvSpPr>
          <p:cNvPr id="10" name="Rectangle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lstStyle>
            <a:lvl1pPr>
              <a:defRPr sz="1200">
                <a:solidFill>
                  <a:srgbClr val="045C75"/>
                </a:solidFill>
                <a:latin typeface="Constantia" pitchFamily="18" charset="0"/>
                <a:ea typeface="仿宋_GB2312" pitchFamily="49" charset="-122"/>
              </a:defRPr>
            </a:lvl1pPr>
          </a:lstStyle>
          <a:p>
            <a:pPr>
              <a:defRPr/>
            </a:pPr>
            <a:fld id="{4E109342-C1E5-4D2F-804A-88DA75758BA7}" type="datetime2">
              <a:rPr lang="en-US" altLang="zh-CN"/>
              <a:t>Wednesday, November 1, 2017</a:t>
            </a:fld>
            <a:endParaRPr lang="en-US" altLang="zh-CN"/>
          </a:p>
        </p:txBody>
      </p:sp>
      <p:sp>
        <p:nvSpPr>
          <p:cNvPr id="1031" name="Rectangle 1030"/>
          <p:cNvSpPr>
            <a:spLocks noGrp="1"/>
          </p:cNvSpPr>
          <p:nvPr>
            <p:ph type="ftr" sz="quarter" idx="3"/>
          </p:nvPr>
        </p:nvSpPr>
        <p:spPr bwMode="auto">
          <a:xfrm>
            <a:off x="2590800" y="6356350"/>
            <a:ext cx="2895600" cy="365125"/>
          </a:xfrm>
          <a:prstGeom prst="rect">
            <a:avLst/>
          </a:prstGeom>
          <a:noFill/>
          <a:ln w="9525">
            <a:noFill/>
            <a:miter lim="800000"/>
          </a:ln>
        </p:spPr>
        <p:txBody>
          <a:bodyPr vert="horz" wrap="square" lIns="0" tIns="0" rIns="0" bIns="0" numCol="1" anchor="b" anchorCtr="0" compatLnSpc="1"/>
          <a:lstStyle>
            <a:lvl1pPr>
              <a:defRPr sz="1200">
                <a:solidFill>
                  <a:srgbClr val="045C75"/>
                </a:solidFill>
                <a:latin typeface="Constantia" pitchFamily="18" charset="0"/>
              </a:defRPr>
            </a:lvl1pPr>
          </a:lstStyle>
          <a:p>
            <a:pPr>
              <a:defRPr/>
            </a:pPr>
            <a:endParaRPr lang="en-US" altLang="zh-CN"/>
          </a:p>
        </p:txBody>
      </p:sp>
      <p:sp>
        <p:nvSpPr>
          <p:cNvPr id="18" name="Rectangle 17"/>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lstStyle>
            <a:lvl1pPr algn="r">
              <a:defRPr sz="1200">
                <a:solidFill>
                  <a:srgbClr val="045C75"/>
                </a:solidFill>
                <a:latin typeface="Constantia" pitchFamily="18" charset="0"/>
                <a:ea typeface="仿宋_GB2312" pitchFamily="49" charset="-122"/>
              </a:defRPr>
            </a:lvl1pPr>
          </a:lstStyle>
          <a:p>
            <a:pPr>
              <a:defRPr/>
            </a:pPr>
            <a:fld id="{6E44F3FE-ACF5-416B-B174-B11D078B46C5}" type="slidenum">
              <a:rPr lang="zh-CN" altLang="en-US"/>
              <a:t>‹#›</a:t>
            </a:fld>
            <a:endParaRPr lang="en-US" altLang="zh-CN"/>
          </a:p>
        </p:txBody>
      </p:sp>
      <p:grpSp>
        <p:nvGrpSpPr>
          <p:cNvPr id="1033" name="Group 9"/>
          <p:cNvGrpSpPr/>
          <p:nvPr userDrawn="1"/>
        </p:nvGrpSpPr>
        <p:grpSpPr bwMode="auto">
          <a:xfrm>
            <a:off x="-19050" y="203200"/>
            <a:ext cx="9180513" cy="647700"/>
            <a:chOff x="-19045" y="216550"/>
            <a:chExt cx="9180548" cy="649224"/>
          </a:xfrm>
        </p:grpSpPr>
        <p:sp>
          <p:nvSpPr>
            <p:cNvPr id="12" name="Shape 11"/>
            <p:cNvSpPr/>
            <p:nvPr userDrawn="1"/>
          </p:nvSpPr>
          <p:spPr bwMode="auto">
            <a:xfrm rot="21435692">
              <a:off x="-21862" y="203200"/>
              <a:ext cx="9162324" cy="646760"/>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sp>
          <p:nvSpPr>
            <p:cNvPr id="13" name="Shape 12"/>
            <p:cNvSpPr/>
            <p:nvPr userDrawn="1"/>
          </p:nvSpPr>
          <p:spPr bwMode="auto">
            <a:xfrm rot="21435692">
              <a:off x="-15525" y="276622"/>
              <a:ext cx="9175050" cy="528859"/>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sz="1800">
                <a:latin typeface="Constantia" pitchFamily="18"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42900" indent="-342900" algn="l" defTabSz="-13872845" rtl="0" eaLnBrk="0" fontAlgn="base" hangingPunct="0">
        <a:spcBef>
          <a:spcPct val="0"/>
        </a:spcBef>
        <a:spcAft>
          <a:spcPct val="0"/>
        </a:spcAft>
        <a:defRPr sz="5000" kern="1200">
          <a:solidFill>
            <a:schemeClr val="tx2"/>
          </a:solidFill>
          <a:latin typeface="+mj-lt"/>
          <a:ea typeface="+mj-ea"/>
          <a:cs typeface="+mj-cs"/>
        </a:defRPr>
      </a:lvl1pPr>
      <a:lvl2pPr marL="342900" indent="-342900" algn="l" defTabSz="-13872845" rtl="0" eaLnBrk="0" fontAlgn="base" hangingPunct="0">
        <a:spcBef>
          <a:spcPct val="0"/>
        </a:spcBef>
        <a:spcAft>
          <a:spcPct val="0"/>
        </a:spcAft>
        <a:defRPr sz="5000">
          <a:solidFill>
            <a:schemeClr val="tx2"/>
          </a:solidFill>
          <a:latin typeface="Calibri"/>
          <a:ea typeface="宋体" pitchFamily="2" charset="-122"/>
        </a:defRPr>
      </a:lvl2pPr>
      <a:lvl3pPr marL="342900" indent="-342900" algn="l" defTabSz="-13872845" rtl="0" eaLnBrk="0" fontAlgn="base" hangingPunct="0">
        <a:spcBef>
          <a:spcPct val="0"/>
        </a:spcBef>
        <a:spcAft>
          <a:spcPct val="0"/>
        </a:spcAft>
        <a:defRPr sz="5000">
          <a:solidFill>
            <a:schemeClr val="tx2"/>
          </a:solidFill>
          <a:latin typeface="Calibri"/>
          <a:ea typeface="宋体" pitchFamily="2" charset="-122"/>
        </a:defRPr>
      </a:lvl3pPr>
      <a:lvl4pPr marL="342900" indent="-342900" algn="l" defTabSz="-13872845" rtl="0" eaLnBrk="0" fontAlgn="base" hangingPunct="0">
        <a:spcBef>
          <a:spcPct val="0"/>
        </a:spcBef>
        <a:spcAft>
          <a:spcPct val="0"/>
        </a:spcAft>
        <a:defRPr sz="5000">
          <a:solidFill>
            <a:schemeClr val="tx2"/>
          </a:solidFill>
          <a:latin typeface="Calibri"/>
          <a:ea typeface="宋体" pitchFamily="2" charset="-122"/>
        </a:defRPr>
      </a:lvl4pPr>
      <a:lvl5pPr marL="342900" indent="-342900" algn="l" defTabSz="-13872845" rtl="0" eaLnBrk="0" fontAlgn="base" hangingPunct="0">
        <a:spcBef>
          <a:spcPct val="0"/>
        </a:spcBef>
        <a:spcAft>
          <a:spcPct val="0"/>
        </a:spcAft>
        <a:defRPr sz="5000">
          <a:solidFill>
            <a:schemeClr val="tx2"/>
          </a:solidFill>
          <a:latin typeface="Calibri"/>
          <a:ea typeface="宋体" pitchFamily="2" charset="-122"/>
        </a:defRPr>
      </a:lvl5pPr>
      <a:lvl6pPr marL="800100" indent="-342900" algn="l" defTabSz="-13872845" eaLnBrk="0" fontAlgn="base" hangingPunct="0">
        <a:spcBef>
          <a:spcPct val="0"/>
        </a:spcBef>
        <a:spcAft>
          <a:spcPct val="0"/>
        </a:spcAft>
        <a:defRPr sz="5000">
          <a:solidFill>
            <a:schemeClr val="tx2">
              <a:alpha val="100000"/>
            </a:schemeClr>
          </a:solidFill>
          <a:latin typeface="Calibri"/>
        </a:defRPr>
      </a:lvl6pPr>
      <a:lvl7pPr marL="1257300" indent="-342900" algn="l" defTabSz="-13872845" eaLnBrk="0" fontAlgn="base" hangingPunct="0">
        <a:spcBef>
          <a:spcPct val="0"/>
        </a:spcBef>
        <a:spcAft>
          <a:spcPct val="0"/>
        </a:spcAft>
        <a:defRPr sz="5000">
          <a:solidFill>
            <a:schemeClr val="tx2">
              <a:alpha val="100000"/>
            </a:schemeClr>
          </a:solidFill>
          <a:latin typeface="Calibri"/>
        </a:defRPr>
      </a:lvl7pPr>
      <a:lvl8pPr marL="1714500" indent="-342900" algn="l" defTabSz="-13872845" eaLnBrk="0" fontAlgn="base" hangingPunct="0">
        <a:spcBef>
          <a:spcPct val="0"/>
        </a:spcBef>
        <a:spcAft>
          <a:spcPct val="0"/>
        </a:spcAft>
        <a:defRPr sz="5000">
          <a:solidFill>
            <a:schemeClr val="tx2">
              <a:alpha val="100000"/>
            </a:schemeClr>
          </a:solidFill>
          <a:latin typeface="Calibri"/>
        </a:defRPr>
      </a:lvl8pPr>
      <a:lvl9pPr marL="2171700" indent="-342900" algn="l" defTabSz="-13872845" eaLnBrk="0" fontAlgn="base" hangingPunct="0">
        <a:spcBef>
          <a:spcPct val="0"/>
        </a:spcBef>
        <a:spcAft>
          <a:spcPct val="0"/>
        </a:spcAft>
        <a:defRPr sz="5000">
          <a:solidFill>
            <a:schemeClr val="tx2">
              <a:alpha val="100000"/>
            </a:schemeClr>
          </a:solidFill>
          <a:latin typeface="Calibri"/>
        </a:defRPr>
      </a:lvl9pPr>
    </p:titleStyle>
    <p:bodyStyle>
      <a:lvl1pPr marL="342900" indent="-342900" algn="l" defTabSz="-13872845"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742950" indent="-285750" algn="l" defTabSz="-13872845"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1143000" indent="-228600" algn="l" defTabSz="-13872845"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600200" indent="-228600" algn="l" defTabSz="-13872845"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2057400" indent="-228600" algn="l" defTabSz="-13872845"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185" algn="l" rtl="0" latinLnBrk="0">
        <a:spcBef>
          <a:spcPct val="20000"/>
        </a:spcBef>
        <a:buClr>
          <a:schemeClr val="accent5"/>
        </a:buClr>
        <a:buSzPct val="80000"/>
        <a:buFont typeface="Wingdings 2"/>
        <a:buChar char=""/>
        <a:defRPr sz="1800" kern="1200">
          <a:solidFill>
            <a:schemeClr val="tx1"/>
          </a:solidFill>
          <a:latin typeface="+mn-lt"/>
          <a:ea typeface="+mn-ea"/>
          <a:cs typeface="+mn-cs"/>
        </a:defRPr>
      </a:lvl6pPr>
      <a:lvl7pPr marL="1920240" indent="-182880" algn="l" rtl="0" latinLnBrk="0">
        <a:spcBef>
          <a:spcPct val="20000"/>
        </a:spcBef>
        <a:buClr>
          <a:schemeClr val="accent6"/>
        </a:buClr>
        <a:buSzPct val="80000"/>
        <a:buFont typeface="Wingdings 2"/>
        <a:buChar char=""/>
        <a:defRPr sz="1600" kern="1200" baseline="0">
          <a:solidFill>
            <a:schemeClr val="tx1"/>
          </a:solidFill>
          <a:latin typeface="+mn-lt"/>
          <a:ea typeface="+mn-ea"/>
          <a:cs typeface="+mn-cs"/>
        </a:defRPr>
      </a:lvl7pPr>
      <a:lvl8pPr marL="2194560" indent="-182880" algn="l" rtl="0" latinLnBrk="0">
        <a:spcBef>
          <a:spcPct val="20000"/>
        </a:spcBef>
        <a:buClr>
          <a:schemeClr val="tx2"/>
        </a:buClr>
        <a:buChar char="•"/>
        <a:defRPr sz="1600" kern="1200">
          <a:solidFill>
            <a:schemeClr val="tx1"/>
          </a:solidFill>
          <a:latin typeface="+mn-lt"/>
          <a:ea typeface="+mn-ea"/>
          <a:cs typeface="+mn-cs"/>
        </a:defRPr>
      </a:lvl8pPr>
      <a:lvl9pPr marL="2468880" indent="-182880" algn="l" rtl="0" latinLnBrk="0">
        <a:spcBef>
          <a:spcPct val="20000"/>
        </a:spcBef>
        <a:buClr>
          <a:schemeClr val="tx2"/>
        </a:buClr>
        <a:buFontTx/>
        <a:buChar char="•"/>
        <a:defRPr sz="1400" kern="1200" baseline="0">
          <a:solidFill>
            <a:schemeClr val="tx1"/>
          </a:solidFill>
          <a:latin typeface="+mn-lt"/>
          <a:ea typeface="+mn-ea"/>
          <a:cs typeface="+mn-cs"/>
        </a:defRPr>
      </a:lvl9pPr>
    </p:bodyStyle>
    <p:otherStyle>
      <a:lvl1pPr algn="l" eaLnBrk="0" fontAlgn="base" hangingPunct="0">
        <a:spcBef>
          <a:spcPct val="0"/>
        </a:spcBef>
        <a:spcAft>
          <a:spcPct val="0"/>
        </a:spcAft>
        <a:defRPr kern="1200">
          <a:solidFill>
            <a:schemeClr val="tx1">
              <a:alpha val="100000"/>
            </a:schemeClr>
          </a:solidFill>
          <a:latin typeface="+mn-lt"/>
          <a:ea typeface="+mn-ea"/>
          <a:cs typeface="+mn-cs"/>
        </a:defRPr>
      </a:lvl1pPr>
      <a:lvl2pPr marL="457200" algn="l" eaLnBrk="0" fontAlgn="base" hangingPunct="0">
        <a:spcBef>
          <a:spcPct val="0"/>
        </a:spcBef>
        <a:spcAft>
          <a:spcPct val="0"/>
        </a:spcAft>
        <a:defRPr kern="1200">
          <a:solidFill>
            <a:schemeClr val="tx1">
              <a:alpha val="100000"/>
            </a:schemeClr>
          </a:solidFill>
          <a:latin typeface="+mn-lt"/>
          <a:ea typeface="+mn-ea"/>
          <a:cs typeface="+mn-cs"/>
        </a:defRPr>
      </a:lvl2pPr>
      <a:lvl3pPr marL="914400" algn="l" eaLnBrk="0" fontAlgn="base" hangingPunct="0">
        <a:spcBef>
          <a:spcPct val="0"/>
        </a:spcBef>
        <a:spcAft>
          <a:spcPct val="0"/>
        </a:spcAft>
        <a:defRPr kern="1200">
          <a:solidFill>
            <a:schemeClr val="tx1">
              <a:alpha val="100000"/>
            </a:schemeClr>
          </a:solidFill>
          <a:latin typeface="+mn-lt"/>
          <a:ea typeface="+mn-ea"/>
          <a:cs typeface="+mn-cs"/>
        </a:defRPr>
      </a:lvl3pPr>
      <a:lvl4pPr marL="1371600" algn="l" eaLnBrk="0" fontAlgn="base" hangingPunct="0">
        <a:spcBef>
          <a:spcPct val="0"/>
        </a:spcBef>
        <a:spcAft>
          <a:spcPct val="0"/>
        </a:spcAft>
        <a:defRPr kern="1200">
          <a:solidFill>
            <a:schemeClr val="tx1">
              <a:alpha val="100000"/>
            </a:schemeClr>
          </a:solidFill>
          <a:latin typeface="+mn-lt"/>
          <a:ea typeface="+mn-ea"/>
          <a:cs typeface="+mn-cs"/>
        </a:defRPr>
      </a:lvl4pPr>
      <a:lvl5pPr marL="1828800" algn="l" eaLnBrk="0" fontAlgn="base" hangingPunct="0">
        <a:spcBef>
          <a:spcPct val="0"/>
        </a:spcBef>
        <a:spcAft>
          <a:spcPct val="0"/>
        </a:spcAft>
        <a:defRPr kern="1200">
          <a:solidFill>
            <a:schemeClr val="tx1">
              <a:alpha val="100000"/>
            </a:schemeClr>
          </a:solidFill>
          <a:latin typeface="+mn-lt"/>
          <a:ea typeface="+mn-ea"/>
          <a:cs typeface="+mn-cs"/>
        </a:defRPr>
      </a:lvl5pPr>
      <a:lvl6pPr marL="2286000" algn="l" rtl="0">
        <a:defRPr kern="1200">
          <a:solidFill>
            <a:schemeClr val="tx1"/>
          </a:solidFill>
          <a:latin typeface="+mn-lt"/>
          <a:ea typeface="+mn-ea"/>
          <a:cs typeface="+mn-cs"/>
        </a:defRPr>
      </a:lvl6pPr>
      <a:lvl7pPr marL="2743200" algn="l" rtl="0">
        <a:defRPr kern="1200">
          <a:solidFill>
            <a:schemeClr val="tx1"/>
          </a:solidFill>
          <a:latin typeface="+mn-lt"/>
          <a:ea typeface="+mn-ea"/>
          <a:cs typeface="+mn-cs"/>
        </a:defRPr>
      </a:lvl7pPr>
      <a:lvl8pPr marL="3200400" algn="l" rtl="0">
        <a:defRPr kern="1200">
          <a:solidFill>
            <a:schemeClr val="tx1"/>
          </a:solidFill>
          <a:latin typeface="+mn-lt"/>
          <a:ea typeface="+mn-ea"/>
          <a:cs typeface="+mn-cs"/>
        </a:defRPr>
      </a:lvl8pPr>
      <a:lvl9pPr marL="3657600" algn="l" rtl="0">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1"/>
          <p:cNvSpPr>
            <a:spLocks noGrp="1"/>
          </p:cNvSpPr>
          <p:nvPr>
            <p:ph type="ctrTitle"/>
          </p:nvPr>
        </p:nvSpPr>
        <p:spPr>
          <a:xfrm>
            <a:off x="609600" y="1500188"/>
            <a:ext cx="7779496" cy="1470861"/>
          </a:xfrm>
          <a:ln>
            <a:miter lim="800000"/>
          </a:ln>
          <a:scene3d>
            <a:camera prst="orthographicFront"/>
            <a:lightRig rig="threePt" dir="t"/>
          </a:scene3d>
          <a:sp3d/>
        </p:spPr>
        <p:txBody>
          <a:bodyPr>
            <a:normAutofit/>
          </a:bodyPr>
          <a:lstStyle/>
          <a:p>
            <a:pPr marL="0" indent="0" defTabSz="914400" eaLnBrk="1" hangingPunct="1">
              <a:spcAft>
                <a:spcPts val="0"/>
              </a:spcAft>
              <a:defRPr/>
            </a:pPr>
            <a:r>
              <a:rPr lang="zh-CN" altLang="en-US" dirty="0" smtClean="0">
                <a:solidFill>
                  <a:schemeClr val="tx2">
                    <a:satMod val="200000"/>
                  </a:schemeClr>
                </a:solidFill>
              </a:rPr>
              <a:t>基于</a:t>
            </a:r>
            <a:r>
              <a:rPr lang="en-US" altLang="zh-CN" dirty="0" smtClean="0">
                <a:solidFill>
                  <a:schemeClr val="tx2">
                    <a:satMod val="200000"/>
                  </a:schemeClr>
                </a:solidFill>
              </a:rPr>
              <a:t>CMMI</a:t>
            </a:r>
            <a:r>
              <a:rPr lang="zh-CN" altLang="en-US" dirty="0" smtClean="0">
                <a:solidFill>
                  <a:schemeClr val="tx2">
                    <a:satMod val="200000"/>
                  </a:schemeClr>
                </a:solidFill>
              </a:rPr>
              <a:t>的软件工程</a:t>
            </a:r>
            <a:endParaRPr lang="zh-CN" dirty="0">
              <a:solidFill>
                <a:schemeClr val="tx2">
                  <a:satMod val="200000"/>
                </a:schemeClr>
              </a:solidFill>
            </a:endParaRPr>
          </a:p>
        </p:txBody>
      </p:sp>
      <p:sp>
        <p:nvSpPr>
          <p:cNvPr id="13315" name="Shape 2"/>
          <p:cNvSpPr>
            <a:spLocks noGrp="1"/>
          </p:cNvSpPr>
          <p:nvPr>
            <p:ph type="subTitle" idx="1"/>
          </p:nvPr>
        </p:nvSpPr>
        <p:spPr>
          <a:xfrm>
            <a:off x="1981200" y="3025775"/>
            <a:ext cx="6400800" cy="1752600"/>
          </a:xfrm>
        </p:spPr>
        <p:txBody>
          <a:bodyPr/>
          <a:lstStyle/>
          <a:p>
            <a:pPr marR="0" defTabSz="914400" eaLnBrk="1" hangingPunct="1"/>
            <a:r>
              <a:rPr lang="zh-CN" altLang="en-US" dirty="0" smtClean="0"/>
              <a:t>需求开发及管理</a:t>
            </a:r>
            <a:endParaRPr lang="en-US" altLang="zh-CN" dirty="0" smtClean="0"/>
          </a:p>
          <a:p>
            <a:pPr marR="0" defTabSz="914400" eaLnBrk="1" hangingPunct="1"/>
            <a:r>
              <a:rPr lang="zh-CN" altLang="en-US" dirty="0" smtClean="0"/>
              <a:t>对应教材第</a:t>
            </a:r>
            <a:r>
              <a:rPr lang="en-US" altLang="zh-CN" dirty="0" smtClean="0"/>
              <a:t>6</a:t>
            </a:r>
            <a:r>
              <a:rPr lang="zh-CN" altLang="en-US"/>
              <a:t>章</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p:txBody>
          <a:bodyPr/>
          <a:lstStyle/>
          <a:p>
            <a:r>
              <a:rPr lang="en-US" altLang="zh-CN" smtClean="0"/>
              <a:t>SG 1 Manage Requirements</a:t>
            </a:r>
            <a:r>
              <a:rPr lang="zh-CN" altLang="en-US" smtClean="0"/>
              <a:t>（管理需求），对需求进行管理，并识别需求与项目计划和工作产品之间的不一致项。</a:t>
            </a:r>
            <a:endParaRPr lang="en-US" altLang="zh-CN" smtClean="0"/>
          </a:p>
          <a:p>
            <a:pPr lvl="1"/>
            <a:r>
              <a:rPr lang="en-US" altLang="zh-CN" sz="2000" smtClean="0"/>
              <a:t>SP 1.1 Obtain an Understanding of Requirements（</a:t>
            </a:r>
            <a:r>
              <a:rPr lang="zh-CN" altLang="en-US" sz="2000" smtClean="0"/>
              <a:t>取得对需求的理解）</a:t>
            </a:r>
            <a:endParaRPr lang="en-US" altLang="zh-CN" sz="2000" smtClean="0"/>
          </a:p>
          <a:p>
            <a:pPr lvl="1"/>
            <a:r>
              <a:rPr lang="en-US" altLang="zh-CN" sz="2200" smtClean="0"/>
              <a:t>SP 1.2 Obtain Commitment to Requirements（</a:t>
            </a:r>
            <a:r>
              <a:rPr lang="zh-CN" altLang="en-US" sz="2200" smtClean="0"/>
              <a:t>取得对需求的承诺</a:t>
            </a:r>
            <a:r>
              <a:rPr lang="en-US" altLang="zh-CN" sz="2200" smtClean="0"/>
              <a:t>）</a:t>
            </a:r>
          </a:p>
          <a:p>
            <a:pPr lvl="1"/>
            <a:r>
              <a:rPr lang="en-US" altLang="zh-CN" sz="2200" smtClean="0"/>
              <a:t>SP 1.3 Manage Requirements Changes（</a:t>
            </a:r>
            <a:r>
              <a:rPr lang="zh-CN" altLang="en-US" sz="2200" smtClean="0"/>
              <a:t>管理需求变更）</a:t>
            </a:r>
          </a:p>
          <a:p>
            <a:pPr lvl="1"/>
            <a:r>
              <a:rPr lang="en-US" altLang="zh-CN" sz="2200" smtClean="0"/>
              <a:t>SP 1.4 Maintain Bidirectional Traceability of Requirements（</a:t>
            </a:r>
            <a:r>
              <a:rPr lang="zh-CN" altLang="en-US" sz="2200" smtClean="0"/>
              <a:t>维护对需求的双向跟踪</a:t>
            </a:r>
            <a:r>
              <a:rPr lang="en-US" altLang="zh-CN" sz="2200" smtClean="0"/>
              <a:t>）</a:t>
            </a:r>
          </a:p>
          <a:p>
            <a:pPr lvl="1"/>
            <a:r>
              <a:rPr lang="en-US" altLang="zh-CN" sz="2200" smtClean="0"/>
              <a:t>SP 1.5 Identify Inconsistencies Between Project Work and Requirements（</a:t>
            </a:r>
            <a:r>
              <a:rPr lang="zh-CN" altLang="en-US" sz="2000" smtClean="0"/>
              <a:t>识别项目工作与需求之间的不一致项</a:t>
            </a:r>
            <a:r>
              <a:rPr lang="zh-CN" altLang="en-US" sz="2200" smtClean="0"/>
              <a:t>）</a:t>
            </a:r>
          </a:p>
        </p:txBody>
      </p:sp>
      <p:sp>
        <p:nvSpPr>
          <p:cNvPr id="17411" name="标题 3"/>
          <p:cNvSpPr>
            <a:spLocks noGrp="1"/>
          </p:cNvSpPr>
          <p:nvPr>
            <p:ph type="title"/>
          </p:nvPr>
        </p:nvSpPr>
        <p:spPr/>
        <p:txBody>
          <a:bodyPr/>
          <a:lstStyle/>
          <a:p>
            <a:r>
              <a:rPr lang="zh-CN" altLang="en-US" sz="5400" smtClean="0"/>
              <a:t>需求管理（</a:t>
            </a:r>
            <a:r>
              <a:rPr lang="en-US" altLang="zh-CN" sz="5400" smtClean="0"/>
              <a:t>REQM）</a:t>
            </a:r>
            <a:endParaRPr lang="zh-CN" altLang="en-US" sz="5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57200" y="704850"/>
            <a:ext cx="8229600" cy="866775"/>
          </a:xfrm>
        </p:spPr>
        <p:txBody>
          <a:bodyPr/>
          <a:lstStyle/>
          <a:p>
            <a:r>
              <a:rPr lang="zh-CN" altLang="en-US" sz="5400" smtClean="0"/>
              <a:t>需求开发（</a:t>
            </a:r>
            <a:r>
              <a:rPr lang="en-US" altLang="zh-CN" sz="5400" smtClean="0"/>
              <a:t>RD）</a:t>
            </a:r>
            <a:endParaRPr lang="zh-CN" altLang="en-US" sz="5400" smtClean="0"/>
          </a:p>
        </p:txBody>
      </p:sp>
      <p:sp>
        <p:nvSpPr>
          <p:cNvPr id="18435" name="内容占位符 2"/>
          <p:cNvSpPr>
            <a:spLocks noGrp="1"/>
          </p:cNvSpPr>
          <p:nvPr>
            <p:ph idx="1"/>
          </p:nvPr>
        </p:nvSpPr>
        <p:spPr>
          <a:xfrm>
            <a:off x="457200" y="1571625"/>
            <a:ext cx="8229600" cy="4857750"/>
          </a:xfrm>
        </p:spPr>
        <p:txBody>
          <a:bodyPr/>
          <a:lstStyle/>
          <a:p>
            <a:r>
              <a:rPr lang="zh-CN" altLang="en-US" smtClean="0"/>
              <a:t>目的：产生并分析用户、产品及产品组件需求。需求作为设计的基础，在开发过程中，需要收集软件需求、客户或其他利益同担者（</a:t>
            </a:r>
            <a:r>
              <a:rPr lang="en-US" altLang="zh-CN" smtClean="0"/>
              <a:t>stakeholder</a:t>
            </a:r>
            <a:r>
              <a:rPr lang="zh-CN" altLang="en-US" smtClean="0"/>
              <a:t>，或译成干系人）的需要，对所有可能的需求及需要进行分析，并对分析的结果进行评审，最终针对需求达成一致。</a:t>
            </a:r>
            <a:endParaRPr lang="en-US" altLang="zh-CN" smtClean="0"/>
          </a:p>
          <a:p>
            <a:r>
              <a:rPr lang="zh-CN" altLang="en-US" smtClean="0"/>
              <a:t>共计三类需求，分别是客户需求、产品需求、产品组件需求，整体来说，这些需求侧重于相关干系人（含客户）的需要，包括那些与各个产品生命周期（比如，接受测试准则）及产品属性（比如，安全性、可靠性、可维护性）有关的需要。需求还侧重于由于解决方案设计的选择而导致的约束（比如，与第三方外购商业软件集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357188" y="1935163"/>
            <a:ext cx="8572500" cy="4389437"/>
          </a:xfrm>
        </p:spPr>
        <p:txBody>
          <a:bodyPr/>
          <a:lstStyle/>
          <a:p>
            <a:r>
              <a:rPr lang="en-US" altLang="zh-CN" smtClean="0"/>
              <a:t>SG 1 Develop Customer Requirements</a:t>
            </a:r>
            <a:r>
              <a:rPr lang="zh-CN" altLang="en-US" smtClean="0"/>
              <a:t>（开发客户需求），收集干系人（包括客户、最终用户、供应商、构造人员、测试人员、设备制造商、后勤支持人员等）的需要、期望、约束、接口，并把他们转化为客户需求。</a:t>
            </a:r>
            <a:endParaRPr lang="en-US" altLang="zh-CN" smtClean="0"/>
          </a:p>
          <a:p>
            <a:pPr lvl="1"/>
            <a:r>
              <a:rPr lang="en-US" altLang="zh-CN" smtClean="0"/>
              <a:t>SP 1.1 Elicit Needs</a:t>
            </a:r>
            <a:r>
              <a:rPr lang="zh-CN" altLang="en-US" smtClean="0"/>
              <a:t>（引出客户需要），引出在产品生命周期内所有阶段干系人的需要、期望、约束和接口。</a:t>
            </a:r>
            <a:endParaRPr lang="en-US" altLang="zh-CN" smtClean="0"/>
          </a:p>
          <a:p>
            <a:pPr lvl="1"/>
            <a:r>
              <a:rPr lang="en-US" altLang="zh-CN" smtClean="0"/>
              <a:t>SP 1.2 Develop the Customer Requirements</a:t>
            </a:r>
            <a:r>
              <a:rPr lang="zh-CN" altLang="en-US" smtClean="0"/>
              <a:t>（开发客户需求），把干系人的需要、期望、约束和接口转化为客户需求。</a:t>
            </a:r>
            <a:endParaRPr lang="en-US" altLang="zh-CN" smtClean="0"/>
          </a:p>
        </p:txBody>
      </p:sp>
      <p:sp>
        <p:nvSpPr>
          <p:cNvPr id="19459" name="标题 1"/>
          <p:cNvSpPr>
            <a:spLocks noGrp="1"/>
          </p:cNvSpPr>
          <p:nvPr>
            <p:ph type="title"/>
          </p:nvPr>
        </p:nvSpPr>
        <p:spPr/>
        <p:txBody>
          <a:bodyPr/>
          <a:lstStyle/>
          <a:p>
            <a:r>
              <a:rPr lang="en-US" altLang="zh-CN" sz="5400" smtClean="0"/>
              <a:t>RD</a:t>
            </a:r>
            <a:r>
              <a:rPr lang="zh-CN" altLang="en-US" sz="5400" smtClean="0"/>
              <a:t>（一）</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704850"/>
            <a:ext cx="8229600" cy="866775"/>
          </a:xfrm>
        </p:spPr>
        <p:txBody>
          <a:bodyPr/>
          <a:lstStyle/>
          <a:p>
            <a:r>
              <a:rPr lang="en-US" altLang="zh-CN" sz="5400" smtClean="0"/>
              <a:t>RD</a:t>
            </a:r>
            <a:r>
              <a:rPr lang="zh-CN" altLang="en-US" sz="5400" smtClean="0"/>
              <a:t>（二）</a:t>
            </a:r>
          </a:p>
        </p:txBody>
      </p:sp>
      <p:sp>
        <p:nvSpPr>
          <p:cNvPr id="20483" name="内容占位符 2"/>
          <p:cNvSpPr>
            <a:spLocks noGrp="1"/>
          </p:cNvSpPr>
          <p:nvPr>
            <p:ph idx="1"/>
          </p:nvPr>
        </p:nvSpPr>
        <p:spPr>
          <a:xfrm>
            <a:off x="457200" y="1500188"/>
            <a:ext cx="8229600" cy="4824412"/>
          </a:xfrm>
        </p:spPr>
        <p:txBody>
          <a:bodyPr/>
          <a:lstStyle/>
          <a:p>
            <a:r>
              <a:rPr lang="en-US" altLang="zh-CN" smtClean="0"/>
              <a:t>SG 2 Develop Product Requirements</a:t>
            </a:r>
            <a:r>
              <a:rPr lang="zh-CN" altLang="en-US" smtClean="0"/>
              <a:t>（开发产品需求），对客户需求细化及描述以开发为产品及产品组件需求。</a:t>
            </a:r>
            <a:endParaRPr lang="en-US" altLang="zh-CN" smtClean="0"/>
          </a:p>
          <a:p>
            <a:pPr lvl="1"/>
            <a:r>
              <a:rPr lang="en-US" altLang="zh-CN" smtClean="0"/>
              <a:t>SP 2.1 Establish Product and Product Component Requirements</a:t>
            </a:r>
            <a:r>
              <a:rPr lang="zh-CN" altLang="en-US" smtClean="0"/>
              <a:t>（建立产品和产品组件需求），基于客户需求来建立和维护产品及产品组件需求。</a:t>
            </a:r>
            <a:endParaRPr lang="en-US" altLang="zh-CN" smtClean="0"/>
          </a:p>
          <a:p>
            <a:pPr lvl="1"/>
            <a:r>
              <a:rPr lang="en-US" altLang="zh-CN" smtClean="0"/>
              <a:t>SP 2.2 Allocate Product Component Requirements</a:t>
            </a:r>
            <a:r>
              <a:rPr lang="zh-CN" altLang="en-US" smtClean="0"/>
              <a:t>（分配产品组件需求），为每个产品组件分配需求。</a:t>
            </a:r>
            <a:endParaRPr lang="en-US" altLang="zh-CN" smtClean="0"/>
          </a:p>
          <a:p>
            <a:pPr lvl="1"/>
            <a:r>
              <a:rPr lang="en-US" altLang="zh-CN" smtClean="0"/>
              <a:t>SP 2.3 Identify Interface Requirements</a:t>
            </a:r>
            <a:r>
              <a:rPr lang="zh-CN" altLang="en-US" smtClean="0"/>
              <a:t>（识别接口需求），识别功能（或对象）之间的接口，功能（或对象）之间的接口可能会决定在</a:t>
            </a:r>
            <a:r>
              <a:rPr lang="en-US" altLang="zh-CN" smtClean="0"/>
              <a:t>TS</a:t>
            </a:r>
            <a:r>
              <a:rPr lang="zh-CN" altLang="en-US" smtClean="0"/>
              <a:t>过程域中选择不同的解决方案。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704850"/>
            <a:ext cx="8229600" cy="1009650"/>
          </a:xfrm>
        </p:spPr>
        <p:txBody>
          <a:bodyPr/>
          <a:lstStyle/>
          <a:p>
            <a:r>
              <a:rPr lang="en-US" altLang="zh-CN" sz="5400" smtClean="0"/>
              <a:t>RD</a:t>
            </a:r>
            <a:r>
              <a:rPr lang="zh-CN" altLang="en-US" sz="5400" smtClean="0"/>
              <a:t>（三）</a:t>
            </a:r>
          </a:p>
        </p:txBody>
      </p:sp>
      <p:sp>
        <p:nvSpPr>
          <p:cNvPr id="21507" name="内容占位符 2"/>
          <p:cNvSpPr>
            <a:spLocks noGrp="1"/>
          </p:cNvSpPr>
          <p:nvPr>
            <p:ph idx="1"/>
          </p:nvPr>
        </p:nvSpPr>
        <p:spPr>
          <a:xfrm>
            <a:off x="457200" y="1785938"/>
            <a:ext cx="8229600" cy="4538662"/>
          </a:xfrm>
        </p:spPr>
        <p:txBody>
          <a:bodyPr/>
          <a:lstStyle/>
          <a:p>
            <a:r>
              <a:rPr lang="en-US" altLang="zh-CN" sz="2400" smtClean="0"/>
              <a:t>SG 3 Analyze and Validate Requirements</a:t>
            </a:r>
            <a:r>
              <a:rPr lang="zh-CN" altLang="en-US" sz="2400" smtClean="0"/>
              <a:t>（分析并确认需求），针对用户预期的环境下分析和验证需求。</a:t>
            </a:r>
            <a:endParaRPr lang="en-US" altLang="zh-CN" sz="2400" smtClean="0"/>
          </a:p>
          <a:p>
            <a:pPr lvl="1"/>
            <a:r>
              <a:rPr lang="en-US" altLang="zh-CN" sz="2000" smtClean="0"/>
              <a:t>SP 3.1 Establish Operational Concepts and Scenarios（</a:t>
            </a:r>
            <a:r>
              <a:rPr lang="zh-CN" altLang="en-US" sz="2000" smtClean="0"/>
              <a:t>建立系统操作概念及场景）</a:t>
            </a:r>
            <a:endParaRPr lang="en-US" altLang="zh-CN" sz="2000" smtClean="0"/>
          </a:p>
          <a:p>
            <a:pPr lvl="1"/>
            <a:r>
              <a:rPr lang="en-US" altLang="zh-CN" sz="2000" smtClean="0"/>
              <a:t>SP 3.2 Establish a Definition of Required Functionality（</a:t>
            </a:r>
            <a:r>
              <a:rPr lang="zh-CN" altLang="en-US" sz="2000" smtClean="0"/>
              <a:t>建立功能需求的定义）</a:t>
            </a:r>
            <a:endParaRPr lang="en-US" altLang="zh-CN" sz="2000" smtClean="0"/>
          </a:p>
          <a:p>
            <a:pPr lvl="1"/>
            <a:r>
              <a:rPr lang="en-US" altLang="zh-CN" sz="2000" smtClean="0"/>
              <a:t>SP 3.3 Analyze Requirements</a:t>
            </a:r>
            <a:r>
              <a:rPr lang="zh-CN" altLang="en-US" sz="2000" smtClean="0"/>
              <a:t>（分析需求），分析需求以保证他们的必要性和充分性。</a:t>
            </a:r>
            <a:endParaRPr lang="en-US" altLang="zh-CN" sz="2000" smtClean="0"/>
          </a:p>
          <a:p>
            <a:pPr lvl="1"/>
            <a:r>
              <a:rPr lang="en-US" altLang="zh-CN" sz="2000" smtClean="0"/>
              <a:t>SP 3.4 Analyze Requirements to Achieve Balance</a:t>
            </a:r>
            <a:r>
              <a:rPr lang="zh-CN" altLang="en-US" sz="2000" smtClean="0"/>
              <a:t>（分析需求以达到平衡），分析需求在干系人需要和约束之间进行平衡。</a:t>
            </a:r>
            <a:endParaRPr lang="en-US" altLang="zh-CN" sz="2000" smtClean="0"/>
          </a:p>
          <a:p>
            <a:pPr lvl="1"/>
            <a:r>
              <a:rPr lang="en-US" altLang="zh-CN" sz="2000" smtClean="0"/>
              <a:t>SP 3.5 Validate Requirements</a:t>
            </a:r>
            <a:r>
              <a:rPr lang="zh-CN" altLang="en-US" sz="2000" smtClean="0"/>
              <a:t>（确认需求），确认需求以保证终产品将会在用户环境中按照预期运行。</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第五章 需求开发及管理</a:t>
            </a:r>
          </a:p>
        </p:txBody>
      </p:sp>
      <p:sp>
        <p:nvSpPr>
          <p:cNvPr id="22531"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t>CMMI</a:t>
            </a:r>
            <a:r>
              <a:rPr lang="zh-CN" altLang="en-US" sz="3400" smtClean="0"/>
              <a:t>对应实践</a:t>
            </a:r>
          </a:p>
          <a:p>
            <a:pPr marL="339725" indent="-246380" defTabSz="914400"/>
            <a:r>
              <a:rPr lang="zh-CN" altLang="en-US" sz="3400" smtClean="0">
                <a:solidFill>
                  <a:srgbClr val="FF0000"/>
                </a:solidFill>
              </a:rPr>
              <a:t>需求开发及管理简述</a:t>
            </a:r>
          </a:p>
          <a:p>
            <a:pPr marL="339725" indent="-246380" defTabSz="914400"/>
            <a:r>
              <a:rPr lang="zh-CN" altLang="en-US" sz="3400" smtClean="0"/>
              <a:t>需求开发及管理流程</a:t>
            </a:r>
          </a:p>
          <a:p>
            <a:pPr marL="339725" indent="-246380" defTabSz="914400"/>
            <a:r>
              <a:rPr lang="zh-CN" altLang="en-US" sz="3400" smtClean="0"/>
              <a:t>需求获取</a:t>
            </a:r>
          </a:p>
          <a:p>
            <a:pPr marL="339725" indent="-246380" defTabSz="914400"/>
            <a:r>
              <a:rPr lang="zh-CN" altLang="en-US" sz="3400" smtClean="0"/>
              <a:t>需求分析</a:t>
            </a:r>
          </a:p>
          <a:p>
            <a:pPr marL="339725" indent="-246380" defTabSz="914400"/>
            <a:r>
              <a:rPr lang="zh-CN" altLang="en-US" sz="3400" smtClean="0"/>
              <a:t>需求评审 </a:t>
            </a:r>
          </a:p>
          <a:p>
            <a:pPr marL="339725" indent="-246380" defTabSz="914400"/>
            <a:r>
              <a:rPr lang="zh-CN" altLang="en-US" sz="3400" smtClean="0"/>
              <a:t>需求管理 </a:t>
            </a:r>
            <a:endParaRPr lang="en-US" altLang="zh-CN" sz="3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500063"/>
            <a:ext cx="8229600" cy="785812"/>
          </a:xfrm>
        </p:spPr>
        <p:txBody>
          <a:bodyPr/>
          <a:lstStyle/>
          <a:p>
            <a:r>
              <a:rPr lang="zh-CN" altLang="en-US" smtClean="0"/>
              <a:t>需求来源</a:t>
            </a:r>
          </a:p>
        </p:txBody>
      </p:sp>
      <p:sp>
        <p:nvSpPr>
          <p:cNvPr id="23555" name="文本占位符 2"/>
          <p:cNvSpPr>
            <a:spLocks noGrp="1"/>
          </p:cNvSpPr>
          <p:nvPr>
            <p:ph type="body" idx="1"/>
          </p:nvPr>
        </p:nvSpPr>
        <p:spPr>
          <a:xfrm>
            <a:off x="457200" y="1285875"/>
            <a:ext cx="8229600" cy="5038725"/>
          </a:xfrm>
        </p:spPr>
        <p:txBody>
          <a:bodyPr/>
          <a:lstStyle/>
          <a:p>
            <a:r>
              <a:rPr lang="zh-CN" altLang="en-US" sz="2200" smtClean="0"/>
              <a:t>直接来自机构外部（即合同甲方），此时，给定需求就是以委托方式或合作方式提交的任务书；或者是通过项目投标最终以合同形式确定的用户需求，其载体就是投标书、合同及其技术附件以及合同签订后编写的软件需求文档，当然还应包括项目开始后几乎难以避免的变更需求。也可以间接的来自外部机构，此时，公司内部不同部门或公司外部的委托方或合作方承接的整个集成项目分配给项目组的软件开发任务就是给定需求。</a:t>
            </a:r>
          </a:p>
          <a:p>
            <a:r>
              <a:rPr lang="zh-CN" altLang="en-US" sz="2200" smtClean="0"/>
              <a:t>来自部门内部的新产品开发，此时给定需求及其载体就是新产品可行性研究报告、软件需求文档（初稿）以及相应的软件立项审批表。</a:t>
            </a:r>
          </a:p>
          <a:p>
            <a:r>
              <a:rPr lang="zh-CN" altLang="en-US" sz="2200" smtClean="0"/>
              <a:t>来自已发布产品或已提交项目的最终用户，此时，不同的最终用户或同一个最终用户在不同时间、不可预料地提出的产品的每一个缺陷报告或个性化修改要求都是给定需求，其载体可能是用户的传真或电子邮件，也可能是维护部门的电话记录，还可能是市场人员、工程人员的间接反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395288" y="836613"/>
            <a:ext cx="8229600" cy="949325"/>
          </a:xfrm>
        </p:spPr>
        <p:txBody>
          <a:bodyPr/>
          <a:lstStyle/>
          <a:p>
            <a:r>
              <a:rPr lang="zh-CN" altLang="en-US" sz="5400" smtClean="0"/>
              <a:t>需求开发及管理目的</a:t>
            </a:r>
          </a:p>
        </p:txBody>
      </p:sp>
      <p:sp>
        <p:nvSpPr>
          <p:cNvPr id="24579" name="Rectangle 3"/>
          <p:cNvSpPr>
            <a:spLocks noGrp="1"/>
          </p:cNvSpPr>
          <p:nvPr>
            <p:ph type="body" idx="9"/>
          </p:nvPr>
        </p:nvSpPr>
        <p:spPr>
          <a:xfrm>
            <a:off x="250825" y="1773238"/>
            <a:ext cx="8497888" cy="4389437"/>
          </a:xfrm>
        </p:spPr>
        <p:txBody>
          <a:bodyPr/>
          <a:lstStyle/>
          <a:p>
            <a:pPr>
              <a:lnSpc>
                <a:spcPct val="140000"/>
              </a:lnSpc>
              <a:buFont typeface="Wingdings 2" pitchFamily="18" charset="2"/>
              <a:buNone/>
            </a:pPr>
            <a:r>
              <a:rPr lang="zh-CN" altLang="en-US" sz="2800" smtClean="0">
                <a:latin typeface="华文中宋" pitchFamily="2" charset="-122"/>
                <a:ea typeface="华文中宋" pitchFamily="2" charset="-122"/>
              </a:rPr>
              <a:t>目的</a:t>
            </a:r>
            <a:r>
              <a:rPr lang="en-US" altLang="zh-CN" sz="2800" smtClean="0">
                <a:latin typeface="华文中宋" pitchFamily="2" charset="-122"/>
                <a:ea typeface="华文中宋" pitchFamily="2" charset="-122"/>
              </a:rPr>
              <a:t>:</a:t>
            </a:r>
          </a:p>
          <a:p>
            <a:pPr lvl="1">
              <a:lnSpc>
                <a:spcPct val="140000"/>
              </a:lnSpc>
            </a:pPr>
            <a:r>
              <a:rPr lang="zh-CN" altLang="en-US" smtClean="0">
                <a:latin typeface="华文中宋" pitchFamily="2" charset="-122"/>
                <a:ea typeface="华文中宋" pitchFamily="2" charset="-122"/>
              </a:rPr>
              <a:t>在获得正确的用户需求基础上，经过分析和定义，最终生成项目的</a:t>
            </a:r>
            <a:r>
              <a:rPr lang="en-US" altLang="zh-CN" smtClean="0">
                <a:latin typeface="华文中宋" pitchFamily="2" charset="-122"/>
                <a:ea typeface="华文中宋" pitchFamily="2" charset="-122"/>
              </a:rPr>
              <a:t>《</a:t>
            </a:r>
            <a:r>
              <a:rPr lang="zh-CN" altLang="en-US" smtClean="0">
                <a:latin typeface="华文中宋" pitchFamily="2" charset="-122"/>
                <a:ea typeface="华文中宋" pitchFamily="2" charset="-122"/>
              </a:rPr>
              <a:t>用户需求说明书</a:t>
            </a:r>
            <a:r>
              <a:rPr lang="en-US" altLang="zh-CN" smtClean="0">
                <a:latin typeface="华文中宋" pitchFamily="2" charset="-122"/>
                <a:ea typeface="华文中宋" pitchFamily="2" charset="-122"/>
              </a:rPr>
              <a:t>》</a:t>
            </a:r>
            <a:r>
              <a:rPr lang="zh-CN" altLang="en-US" smtClean="0">
                <a:latin typeface="华文中宋" pitchFamily="2" charset="-122"/>
                <a:ea typeface="华文中宋" pitchFamily="2" charset="-122"/>
              </a:rPr>
              <a:t>和</a:t>
            </a:r>
            <a:r>
              <a:rPr lang="en-US" altLang="zh-CN" smtClean="0">
                <a:latin typeface="华文中宋" pitchFamily="2" charset="-122"/>
                <a:ea typeface="华文中宋" pitchFamily="2" charset="-122"/>
              </a:rPr>
              <a:t>《</a:t>
            </a:r>
            <a:r>
              <a:rPr lang="zh-CN" altLang="en-US" smtClean="0">
                <a:latin typeface="华文中宋" pitchFamily="2" charset="-122"/>
                <a:ea typeface="华文中宋" pitchFamily="2" charset="-122"/>
              </a:rPr>
              <a:t>软件需求规格说明书</a:t>
            </a:r>
            <a:r>
              <a:rPr lang="en-US" altLang="zh-CN" smtClean="0">
                <a:latin typeface="华文中宋" pitchFamily="2" charset="-122"/>
                <a:ea typeface="华文中宋" pitchFamily="2" charset="-122"/>
              </a:rPr>
              <a:t>》</a:t>
            </a:r>
            <a:r>
              <a:rPr lang="zh-CN" altLang="en-US" smtClean="0">
                <a:latin typeface="华文中宋" pitchFamily="2" charset="-122"/>
                <a:ea typeface="华文中宋" pitchFamily="2" charset="-122"/>
              </a:rPr>
              <a:t>。</a:t>
            </a:r>
          </a:p>
          <a:p>
            <a:pPr lvl="1">
              <a:lnSpc>
                <a:spcPct val="140000"/>
              </a:lnSpc>
            </a:pPr>
            <a:r>
              <a:rPr lang="zh-CN" altLang="en-US" smtClean="0">
                <a:latin typeface="华文中宋" pitchFamily="2" charset="-122"/>
                <a:ea typeface="华文中宋" pitchFamily="2" charset="-122"/>
              </a:rPr>
              <a:t>借助需求管理寻求客户与开发方之间对需求的共同理解，控制需求的变更，维护需求与后续工作产品之间的一致性。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4800" smtClean="0"/>
              <a:t>需求开发及管理内容</a:t>
            </a:r>
            <a:endParaRPr lang="zh-CN" altLang="en-US" smtClean="0"/>
          </a:p>
        </p:txBody>
      </p:sp>
      <p:sp>
        <p:nvSpPr>
          <p:cNvPr id="25603" name="文本占位符 2"/>
          <p:cNvSpPr>
            <a:spLocks noGrp="1"/>
          </p:cNvSpPr>
          <p:nvPr>
            <p:ph type="body" idx="1"/>
          </p:nvPr>
        </p:nvSpPr>
        <p:spPr/>
        <p:txBody>
          <a:bodyPr/>
          <a:lstStyle/>
          <a:p>
            <a:r>
              <a:rPr lang="zh-CN" altLang="en-US" sz="3200" smtClean="0"/>
              <a:t>将分配给软件的系统需求文档化；</a:t>
            </a:r>
            <a:endParaRPr lang="en-US" altLang="zh-CN" sz="3200" smtClean="0"/>
          </a:p>
          <a:p>
            <a:r>
              <a:rPr lang="zh-CN" altLang="en-US" sz="3200" smtClean="0"/>
              <a:t>进行软件需求分析及评审并建立软件需求基线；</a:t>
            </a:r>
            <a:endParaRPr lang="en-US" altLang="zh-CN" sz="3200" smtClean="0"/>
          </a:p>
          <a:p>
            <a:r>
              <a:rPr lang="zh-CN" altLang="en-US" sz="3200" smtClean="0"/>
              <a:t>管理和控制需求基线及需求变更，保持软件需求和项目计划、工作产品及过程活动的一致性。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539750" y="285750"/>
            <a:ext cx="7345363" cy="695325"/>
          </a:xfrm>
        </p:spPr>
        <p:txBody>
          <a:bodyPr/>
          <a:lstStyle/>
          <a:p>
            <a:r>
              <a:rPr lang="zh-CN" altLang="en-US" sz="5400" smtClean="0"/>
              <a:t>在需求开发及管理准则</a:t>
            </a:r>
          </a:p>
        </p:txBody>
      </p:sp>
      <p:sp>
        <p:nvSpPr>
          <p:cNvPr id="26627" name="Rectangle 3"/>
          <p:cNvSpPr>
            <a:spLocks noGrp="1"/>
          </p:cNvSpPr>
          <p:nvPr>
            <p:ph type="body" idx="9"/>
          </p:nvPr>
        </p:nvSpPr>
        <p:spPr>
          <a:xfrm>
            <a:off x="357188" y="1125538"/>
            <a:ext cx="8501062" cy="5327650"/>
          </a:xfrm>
        </p:spPr>
        <p:txBody>
          <a:bodyPr/>
          <a:lstStyle/>
          <a:p>
            <a:pPr>
              <a:lnSpc>
                <a:spcPct val="105000"/>
              </a:lnSpc>
            </a:pPr>
            <a:r>
              <a:rPr lang="zh-CN" altLang="en-US" sz="2200" smtClean="0"/>
              <a:t>通过整理获得需求，从而明确需求来源、确认需求类型（功能需求或非功能需求）、明确需求的优先级，形成</a:t>
            </a:r>
            <a:r>
              <a:rPr lang="en-US" altLang="zh-CN" sz="2200" smtClean="0"/>
              <a:t>《</a:t>
            </a:r>
            <a:r>
              <a:rPr lang="zh-CN" altLang="en-US" sz="2200" smtClean="0"/>
              <a:t>用户需求说明书</a:t>
            </a:r>
            <a:r>
              <a:rPr lang="en-US" altLang="zh-CN" sz="2200" smtClean="0"/>
              <a:t>》</a:t>
            </a:r>
            <a:r>
              <a:rPr lang="zh-CN" altLang="en-US" sz="2200" smtClean="0"/>
              <a:t>，并得到用户的确认。</a:t>
            </a:r>
          </a:p>
          <a:p>
            <a:pPr>
              <a:lnSpc>
                <a:spcPct val="105000"/>
              </a:lnSpc>
            </a:pPr>
            <a:r>
              <a:rPr lang="zh-CN" altLang="en-US" sz="2200" smtClean="0"/>
              <a:t>对给定的</a:t>
            </a:r>
            <a:r>
              <a:rPr lang="en-US" altLang="zh-CN" sz="2200" smtClean="0"/>
              <a:t>《</a:t>
            </a:r>
            <a:r>
              <a:rPr lang="zh-CN" altLang="en-US" sz="2200" smtClean="0"/>
              <a:t>用户需求说明书</a:t>
            </a:r>
            <a:r>
              <a:rPr lang="en-US" altLang="zh-CN" sz="2200" smtClean="0"/>
              <a:t>》</a:t>
            </a:r>
            <a:r>
              <a:rPr lang="zh-CN" altLang="en-US" sz="2200" smtClean="0"/>
              <a:t>进行分析以文档化的形式编制</a:t>
            </a:r>
            <a:r>
              <a:rPr lang="en-US" altLang="zh-CN" sz="2200" smtClean="0"/>
              <a:t>《</a:t>
            </a:r>
            <a:r>
              <a:rPr lang="zh-CN" altLang="en-US" sz="2200" smtClean="0"/>
              <a:t>软件需求规格说明书</a:t>
            </a:r>
            <a:r>
              <a:rPr lang="en-US" altLang="zh-CN" sz="2200" smtClean="0"/>
              <a:t>》</a:t>
            </a:r>
            <a:endParaRPr lang="zh-CN" altLang="en-US" sz="2200" smtClean="0"/>
          </a:p>
          <a:p>
            <a:pPr>
              <a:lnSpc>
                <a:spcPct val="105000"/>
              </a:lnSpc>
            </a:pPr>
            <a:r>
              <a:rPr lang="en-US" altLang="zh-CN" sz="2200" smtClean="0"/>
              <a:t>《</a:t>
            </a:r>
            <a:r>
              <a:rPr lang="zh-CN" altLang="en-US" sz="2200" smtClean="0"/>
              <a:t>软件需求规格说明书</a:t>
            </a:r>
            <a:r>
              <a:rPr lang="en-US" altLang="zh-CN" sz="2200" smtClean="0"/>
              <a:t>》</a:t>
            </a:r>
            <a:r>
              <a:rPr lang="zh-CN" altLang="en-US" sz="2200" smtClean="0"/>
              <a:t>中每一项需求的描述，都必须确保是正确、最新、完备、必要、可验证、可追踪和可测试的。</a:t>
            </a:r>
          </a:p>
          <a:p>
            <a:pPr>
              <a:lnSpc>
                <a:spcPct val="105000"/>
              </a:lnSpc>
            </a:pPr>
            <a:r>
              <a:rPr lang="en-US" altLang="zh-CN" sz="2200" smtClean="0"/>
              <a:t>《</a:t>
            </a:r>
            <a:r>
              <a:rPr lang="zh-CN" altLang="en-US" sz="2200" smtClean="0"/>
              <a:t>软件需求规格说明书</a:t>
            </a:r>
            <a:r>
              <a:rPr lang="en-US" altLang="zh-CN" sz="2200" smtClean="0"/>
              <a:t>》</a:t>
            </a:r>
            <a:r>
              <a:rPr lang="zh-CN" altLang="en-US" sz="2200" smtClean="0"/>
              <a:t>必须通过相关组的评审，相关组包括：开发组、测试组、质量保证组、配置管理组、文档组及个人。只有相关组审批、确认后的</a:t>
            </a:r>
            <a:r>
              <a:rPr lang="en-US" altLang="zh-CN" sz="2200" smtClean="0"/>
              <a:t>《</a:t>
            </a:r>
            <a:r>
              <a:rPr lang="zh-CN" altLang="en-US" sz="2200" smtClean="0"/>
              <a:t>软件需求规格说明书</a:t>
            </a:r>
            <a:r>
              <a:rPr lang="en-US" altLang="zh-CN" sz="2200" smtClean="0"/>
              <a:t>》 </a:t>
            </a:r>
            <a:r>
              <a:rPr lang="zh-CN" altLang="en-US" sz="2200" smtClean="0"/>
              <a:t>，才能作为项目开发计划以及后续项目工程和管理活动的基础。</a:t>
            </a:r>
          </a:p>
          <a:p>
            <a:pPr>
              <a:lnSpc>
                <a:spcPct val="105000"/>
              </a:lnSpc>
            </a:pPr>
            <a:r>
              <a:rPr lang="zh-CN" altLang="en-US" sz="2200" smtClean="0"/>
              <a:t>经过评审确认的</a:t>
            </a:r>
            <a:r>
              <a:rPr lang="en-US" altLang="zh-CN" sz="2200" smtClean="0"/>
              <a:t>《</a:t>
            </a:r>
            <a:r>
              <a:rPr lang="zh-CN" altLang="en-US" sz="2200" smtClean="0"/>
              <a:t>软件需求规格说明书</a:t>
            </a:r>
            <a:r>
              <a:rPr lang="en-US" altLang="zh-CN" sz="2200" smtClean="0"/>
              <a:t>》</a:t>
            </a:r>
            <a:r>
              <a:rPr lang="zh-CN" altLang="en-US" sz="2200" smtClean="0"/>
              <a:t>的任何变更，都应得到控制和管理，一旦需求发生变更，项目计划、过程活动、工作产品等要随之变更与需求变更保持一致，并重新提交相关组和个人复审。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补充：沟通</a:t>
            </a:r>
            <a:endParaRPr lang="zh-CN" altLang="en-US" dirty="0"/>
          </a:p>
        </p:txBody>
      </p:sp>
      <p:sp>
        <p:nvSpPr>
          <p:cNvPr id="3" name="文本占位符 2"/>
          <p:cNvSpPr>
            <a:spLocks noGrp="1"/>
          </p:cNvSpPr>
          <p:nvPr>
            <p:ph type="body" idx="1"/>
          </p:nvPr>
        </p:nvSpPr>
        <p:spPr/>
        <p:txBody>
          <a:bodyPr/>
          <a:lstStyle/>
          <a:p>
            <a:r>
              <a:rPr lang="zh-CN" altLang="en-US" dirty="0" smtClean="0"/>
              <a:t>沟通过程模式</a:t>
            </a:r>
            <a:endParaRPr lang="en-US" altLang="zh-CN" dirty="0" smtClean="0"/>
          </a:p>
          <a:p>
            <a:endParaRPr lang="en-US" altLang="zh-CN" dirty="0" smtClean="0"/>
          </a:p>
          <a:p>
            <a:endParaRPr lang="en-US" altLang="zh-CN" dirty="0"/>
          </a:p>
          <a:p>
            <a:endParaRPr lang="en-US" altLang="zh-CN" dirty="0" smtClean="0"/>
          </a:p>
          <a:p>
            <a:r>
              <a:rPr lang="zh-CN" altLang="en-US" dirty="0" smtClean="0"/>
              <a:t>影响编码的</a:t>
            </a:r>
            <a:r>
              <a:rPr lang="en-US" altLang="zh-CN" dirty="0" smtClean="0"/>
              <a:t>4</a:t>
            </a:r>
            <a:r>
              <a:rPr lang="zh-CN" altLang="en-US" dirty="0" smtClean="0"/>
              <a:t>个条件</a:t>
            </a:r>
            <a:endParaRPr lang="en-US" altLang="zh-CN" dirty="0" smtClean="0"/>
          </a:p>
          <a:p>
            <a:pPr lvl="1"/>
            <a:r>
              <a:rPr lang="zh-CN" altLang="en-US" dirty="0" smtClean="0"/>
              <a:t>技巧</a:t>
            </a:r>
            <a:endParaRPr lang="en-US" altLang="zh-CN" dirty="0" smtClean="0"/>
          </a:p>
          <a:p>
            <a:pPr lvl="1"/>
            <a:r>
              <a:rPr lang="zh-CN" altLang="en-US" dirty="0" smtClean="0"/>
              <a:t>态度</a:t>
            </a:r>
            <a:endParaRPr lang="en-US" altLang="zh-CN" dirty="0" smtClean="0"/>
          </a:p>
          <a:p>
            <a:pPr lvl="1"/>
            <a:r>
              <a:rPr lang="zh-CN" altLang="en-US" dirty="0" smtClean="0"/>
              <a:t>知识</a:t>
            </a:r>
            <a:endParaRPr lang="en-US" altLang="zh-CN" dirty="0" smtClean="0"/>
          </a:p>
          <a:p>
            <a:pPr lvl="1"/>
            <a:r>
              <a:rPr lang="zh-CN" altLang="en-US" dirty="0" smtClean="0"/>
              <a:t>社会文化背景</a:t>
            </a:r>
            <a:endParaRPr lang="zh-CN" altLang="en-US" dirty="0"/>
          </a:p>
        </p:txBody>
      </p:sp>
      <p:sp>
        <p:nvSpPr>
          <p:cNvPr id="4" name="矩形 3"/>
          <p:cNvSpPr/>
          <p:nvPr/>
        </p:nvSpPr>
        <p:spPr>
          <a:xfrm>
            <a:off x="215023" y="2996952"/>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发信者</a:t>
            </a:r>
            <a:endParaRPr lang="zh-CN" altLang="en-US" dirty="0"/>
          </a:p>
        </p:txBody>
      </p:sp>
      <p:sp>
        <p:nvSpPr>
          <p:cNvPr id="5" name="右箭头 4"/>
          <p:cNvSpPr/>
          <p:nvPr/>
        </p:nvSpPr>
        <p:spPr>
          <a:xfrm>
            <a:off x="1367151" y="3140968"/>
            <a:ext cx="72008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092154" y="297253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编码</a:t>
            </a:r>
            <a:endParaRPr lang="zh-CN" altLang="en-US" dirty="0"/>
          </a:p>
        </p:txBody>
      </p:sp>
      <p:sp>
        <p:nvSpPr>
          <p:cNvPr id="7" name="矩形 6"/>
          <p:cNvSpPr/>
          <p:nvPr/>
        </p:nvSpPr>
        <p:spPr>
          <a:xfrm>
            <a:off x="3989485" y="2972538"/>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渠道</a:t>
            </a:r>
            <a:endParaRPr lang="zh-CN" altLang="en-US" dirty="0"/>
          </a:p>
        </p:txBody>
      </p:sp>
      <p:sp>
        <p:nvSpPr>
          <p:cNvPr id="8" name="右箭头 7"/>
          <p:cNvSpPr/>
          <p:nvPr/>
        </p:nvSpPr>
        <p:spPr>
          <a:xfrm>
            <a:off x="3254626" y="3140968"/>
            <a:ext cx="72008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右箭头 8"/>
          <p:cNvSpPr/>
          <p:nvPr/>
        </p:nvSpPr>
        <p:spPr>
          <a:xfrm>
            <a:off x="5166736" y="3135049"/>
            <a:ext cx="72008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5886816" y="2955029"/>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解码</a:t>
            </a:r>
            <a:endParaRPr lang="zh-CN" altLang="en-US" dirty="0"/>
          </a:p>
        </p:txBody>
      </p:sp>
      <p:sp>
        <p:nvSpPr>
          <p:cNvPr id="11" name="矩形 10"/>
          <p:cNvSpPr/>
          <p:nvPr/>
        </p:nvSpPr>
        <p:spPr>
          <a:xfrm>
            <a:off x="7812360" y="2955275"/>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收信者</a:t>
            </a:r>
            <a:endParaRPr lang="zh-CN" altLang="en-US" dirty="0"/>
          </a:p>
        </p:txBody>
      </p:sp>
      <p:sp>
        <p:nvSpPr>
          <p:cNvPr id="12" name="右箭头 11"/>
          <p:cNvSpPr/>
          <p:nvPr/>
        </p:nvSpPr>
        <p:spPr>
          <a:xfrm>
            <a:off x="7066979" y="3099045"/>
            <a:ext cx="72008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肘形连接符 13"/>
          <p:cNvCxnSpPr/>
          <p:nvPr/>
        </p:nvCxnSpPr>
        <p:spPr>
          <a:xfrm rot="5400000">
            <a:off x="4542284" y="-471271"/>
            <a:ext cx="41677" cy="7597337"/>
          </a:xfrm>
          <a:prstGeom prst="bentConnector3">
            <a:avLst>
              <a:gd name="adj1" fmla="val 648504"/>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171890" y="3468687"/>
            <a:ext cx="800219" cy="461665"/>
          </a:xfrm>
          <a:prstGeom prst="rect">
            <a:avLst/>
          </a:prstGeom>
          <a:noFill/>
        </p:spPr>
        <p:txBody>
          <a:bodyPr wrap="none" rtlCol="0">
            <a:spAutoFit/>
          </a:bodyPr>
          <a:lstStyle/>
          <a:p>
            <a:r>
              <a:rPr lang="zh-CN" altLang="en-US" dirty="0" smtClean="0"/>
              <a:t>反馈</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第五章 需求开发及管理</a:t>
            </a:r>
          </a:p>
        </p:txBody>
      </p:sp>
      <p:sp>
        <p:nvSpPr>
          <p:cNvPr id="27651"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t>CMMI</a:t>
            </a:r>
            <a:r>
              <a:rPr lang="zh-CN" altLang="en-US" sz="3400" smtClean="0"/>
              <a:t>对应实践</a:t>
            </a:r>
          </a:p>
          <a:p>
            <a:pPr marL="339725" indent="-246380" defTabSz="914400"/>
            <a:r>
              <a:rPr lang="zh-CN" altLang="en-US" sz="3400" smtClean="0"/>
              <a:t>需求开发及管理简述</a:t>
            </a:r>
          </a:p>
          <a:p>
            <a:pPr marL="339725" indent="-246380" defTabSz="914400"/>
            <a:r>
              <a:rPr lang="zh-CN" altLang="en-US" sz="3400" smtClean="0">
                <a:solidFill>
                  <a:srgbClr val="FF0000"/>
                </a:solidFill>
              </a:rPr>
              <a:t>需求开发及管理流程</a:t>
            </a:r>
          </a:p>
          <a:p>
            <a:pPr marL="339725" indent="-246380" defTabSz="914400"/>
            <a:r>
              <a:rPr lang="zh-CN" altLang="en-US" sz="3400" smtClean="0"/>
              <a:t>需求获取</a:t>
            </a:r>
          </a:p>
          <a:p>
            <a:pPr marL="339725" indent="-246380" defTabSz="914400"/>
            <a:r>
              <a:rPr lang="zh-CN" altLang="en-US" sz="3400" smtClean="0"/>
              <a:t>需求分析</a:t>
            </a:r>
          </a:p>
          <a:p>
            <a:pPr marL="339725" indent="-246380" defTabSz="914400"/>
            <a:r>
              <a:rPr lang="zh-CN" altLang="en-US" sz="3400" smtClean="0"/>
              <a:t>需求评审 </a:t>
            </a:r>
          </a:p>
          <a:p>
            <a:pPr marL="339725" indent="-246380" defTabSz="914400"/>
            <a:r>
              <a:rPr lang="zh-CN" altLang="en-US" sz="3400" smtClean="0"/>
              <a:t>需求管理 </a:t>
            </a:r>
            <a:endParaRPr lang="en-US" altLang="zh-CN" sz="3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428625" y="785813"/>
            <a:ext cx="8229600" cy="768350"/>
          </a:xfrm>
        </p:spPr>
        <p:txBody>
          <a:bodyPr/>
          <a:lstStyle/>
          <a:p>
            <a:pPr marL="952500" indent="-952500"/>
            <a:r>
              <a:rPr lang="zh-CN" altLang="en-US" sz="5400" smtClean="0"/>
              <a:t>需求开发及管理流程</a:t>
            </a:r>
          </a:p>
        </p:txBody>
      </p:sp>
      <p:sp>
        <p:nvSpPr>
          <p:cNvPr id="28675" name="Rectangle 3"/>
          <p:cNvSpPr>
            <a:spLocks noGrp="1"/>
          </p:cNvSpPr>
          <p:nvPr>
            <p:ph type="body" idx="9"/>
          </p:nvPr>
        </p:nvSpPr>
        <p:spPr>
          <a:xfrm>
            <a:off x="323850" y="1643063"/>
            <a:ext cx="8534400" cy="4572000"/>
          </a:xfrm>
        </p:spPr>
        <p:txBody>
          <a:bodyPr/>
          <a:lstStyle/>
          <a:p>
            <a:pPr marL="419100" indent="-419100">
              <a:buFont typeface="Wingdings 2" pitchFamily="18" charset="2"/>
              <a:buNone/>
            </a:pPr>
            <a:r>
              <a:rPr lang="zh-CN" altLang="en-US" sz="2800" smtClean="0"/>
              <a:t>需求开发及管理活动主要分为四个阶段，分别是：</a:t>
            </a:r>
          </a:p>
          <a:p>
            <a:pPr marL="819150" lvl="1" indent="-419100">
              <a:buFont typeface="Wingdings 2" pitchFamily="18" charset="2"/>
              <a:buAutoNum type="arabicPeriod"/>
            </a:pPr>
            <a:r>
              <a:rPr lang="zh-CN" altLang="en-US" smtClean="0"/>
              <a:t>准备阶段</a:t>
            </a:r>
            <a:r>
              <a:rPr lang="en-US" altLang="zh-CN" smtClean="0"/>
              <a:t>——</a:t>
            </a:r>
            <a:r>
              <a:rPr lang="zh-CN" altLang="en-US" smtClean="0"/>
              <a:t>在项目初步计划书里明确需求收集及分析的进度安排及人员安排。</a:t>
            </a:r>
          </a:p>
          <a:p>
            <a:pPr marL="819150" lvl="1" indent="-419100">
              <a:buFont typeface="Wingdings 2" pitchFamily="18" charset="2"/>
              <a:buAutoNum type="arabicPeriod"/>
            </a:pPr>
            <a:r>
              <a:rPr lang="zh-CN" altLang="en-US" smtClean="0"/>
              <a:t>需求收集阶段</a:t>
            </a:r>
            <a:r>
              <a:rPr lang="en-US" altLang="zh-CN" smtClean="0"/>
              <a:t>——</a:t>
            </a:r>
            <a:r>
              <a:rPr lang="zh-CN" altLang="en-US" smtClean="0"/>
              <a:t>立项阶段用户需求收集不充分或有不明确之处，继续进行用户需求收集，并转化为产品需求。</a:t>
            </a:r>
          </a:p>
          <a:p>
            <a:pPr marL="819150" lvl="1" indent="-419100">
              <a:buFont typeface="Wingdings 2" pitchFamily="18" charset="2"/>
              <a:buAutoNum type="arabicPeriod"/>
            </a:pPr>
            <a:r>
              <a:rPr lang="zh-CN" altLang="en-US" smtClean="0"/>
              <a:t>需求分析阶段</a:t>
            </a:r>
            <a:r>
              <a:rPr lang="en-US" altLang="zh-CN" smtClean="0"/>
              <a:t>——</a:t>
            </a:r>
            <a:r>
              <a:rPr lang="zh-CN" altLang="en-US" smtClean="0"/>
              <a:t>对用户需求列表或</a:t>
            </a:r>
            <a:r>
              <a:rPr lang="en-US" altLang="zh-CN" smtClean="0"/>
              <a:t>/</a:t>
            </a:r>
            <a:r>
              <a:rPr lang="zh-CN" altLang="en-US" smtClean="0"/>
              <a:t>和用户需求说明书中的需求进行分析，给出详细的软件需求规格说明书。</a:t>
            </a:r>
          </a:p>
          <a:p>
            <a:pPr marL="819150" lvl="1" indent="-419100">
              <a:buFont typeface="Wingdings 2" pitchFamily="18" charset="2"/>
              <a:buAutoNum type="arabicPeriod"/>
            </a:pPr>
            <a:r>
              <a:rPr lang="zh-CN" altLang="en-US" smtClean="0"/>
              <a:t>需求管理</a:t>
            </a:r>
            <a:r>
              <a:rPr lang="en-US" altLang="zh-CN" smtClean="0"/>
              <a:t>——</a:t>
            </a:r>
            <a:r>
              <a:rPr lang="zh-CN" altLang="en-US" smtClean="0"/>
              <a:t>评审通过的软件需求规格说明书，纳入基线，严格执行需求变更管理，对需求跟踪矩阵进行管理，要保证需求的双向跟踪。</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836613"/>
            <a:ext cx="85693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5"/>
          <p:cNvSpPr>
            <a:spLocks noChangeArrowheads="1"/>
          </p:cNvSpPr>
          <p:nvPr/>
        </p:nvSpPr>
        <p:spPr bwMode="auto">
          <a:xfrm>
            <a:off x="0" y="0"/>
            <a:ext cx="3449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4800"/>
              <a:t>工作流程图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第五章 需求开发及管理</a:t>
            </a:r>
          </a:p>
        </p:txBody>
      </p:sp>
      <p:sp>
        <p:nvSpPr>
          <p:cNvPr id="30723"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t>CMMI</a:t>
            </a:r>
            <a:r>
              <a:rPr lang="zh-CN" altLang="en-US" sz="3400" smtClean="0"/>
              <a:t>对应实践</a:t>
            </a:r>
          </a:p>
          <a:p>
            <a:pPr marL="339725" indent="-246380" defTabSz="914400"/>
            <a:r>
              <a:rPr lang="zh-CN" altLang="en-US" sz="3400" smtClean="0"/>
              <a:t>需求开发及管理简述</a:t>
            </a:r>
          </a:p>
          <a:p>
            <a:pPr marL="339725" indent="-246380" defTabSz="914400"/>
            <a:r>
              <a:rPr lang="zh-CN" altLang="en-US" sz="3400" smtClean="0"/>
              <a:t>需求开发及管理流程</a:t>
            </a:r>
          </a:p>
          <a:p>
            <a:pPr marL="339725" indent="-246380" defTabSz="914400"/>
            <a:r>
              <a:rPr lang="zh-CN" altLang="en-US" sz="3400" smtClean="0">
                <a:solidFill>
                  <a:srgbClr val="FF0000"/>
                </a:solidFill>
              </a:rPr>
              <a:t>需求获取</a:t>
            </a:r>
          </a:p>
          <a:p>
            <a:pPr marL="339725" indent="-246380" defTabSz="914400"/>
            <a:r>
              <a:rPr lang="zh-CN" altLang="en-US" sz="3400" smtClean="0"/>
              <a:t>需求分析</a:t>
            </a:r>
          </a:p>
          <a:p>
            <a:pPr marL="339725" indent="-246380" defTabSz="914400"/>
            <a:r>
              <a:rPr lang="zh-CN" altLang="en-US" sz="3400" smtClean="0"/>
              <a:t>需求评审 </a:t>
            </a:r>
          </a:p>
          <a:p>
            <a:pPr marL="339725" indent="-246380" defTabSz="914400"/>
            <a:r>
              <a:rPr lang="zh-CN" altLang="en-US" sz="3400" smtClean="0"/>
              <a:t>需求管理 </a:t>
            </a:r>
            <a:endParaRPr lang="en-US" altLang="zh-CN" sz="3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704850"/>
            <a:ext cx="8229600" cy="723900"/>
          </a:xfrm>
        </p:spPr>
        <p:txBody>
          <a:bodyPr/>
          <a:lstStyle/>
          <a:p>
            <a:r>
              <a:rPr lang="zh-CN" altLang="en-US" smtClean="0"/>
              <a:t>系统工程与需求工程的区别</a:t>
            </a:r>
          </a:p>
        </p:txBody>
      </p:sp>
      <p:sp>
        <p:nvSpPr>
          <p:cNvPr id="31747" name="文本占位符 2"/>
          <p:cNvSpPr>
            <a:spLocks noGrp="1"/>
          </p:cNvSpPr>
          <p:nvPr>
            <p:ph type="body" idx="1"/>
          </p:nvPr>
        </p:nvSpPr>
        <p:spPr>
          <a:xfrm>
            <a:off x="457200" y="1428750"/>
            <a:ext cx="8229600" cy="4895850"/>
          </a:xfrm>
        </p:spPr>
        <p:txBody>
          <a:bodyPr/>
          <a:lstStyle/>
          <a:p>
            <a:r>
              <a:rPr lang="zh-CN" altLang="en-US" sz="2200" smtClean="0"/>
              <a:t>为了了解软件所处的外部“系统”，必须识别硬件、软件、人员、数据库、流程和其他系统要素的角色，对有效的需求进行提取、分析、说明、建模、确认和管理，这些是系统工程的基础。</a:t>
            </a:r>
          </a:p>
          <a:p>
            <a:r>
              <a:rPr lang="zh-CN" altLang="en-US" sz="2200" smtClean="0"/>
              <a:t>切忌“只见树木，不见森林”，这里的“森林”是系统，而树木是实现系统所需的技术要素（包括软件）。如果在理解系统之前就匆忙构造技术要素，毫无疑问将犯错误并让你的客户失望。在关注树木之前，必须先了解森林。</a:t>
            </a:r>
          </a:p>
          <a:p>
            <a:r>
              <a:rPr lang="zh-CN" altLang="en-US" sz="2200" smtClean="0"/>
              <a:t>系统工程师通过和客户、未来用户以及其他共利益者一起工作以理解系统需求。</a:t>
            </a:r>
          </a:p>
          <a:p>
            <a:r>
              <a:rPr lang="zh-CN" altLang="en-US" sz="2200" smtClean="0"/>
              <a:t>需求工程是帮助软件工程师更好地理解将要解决的问题。</a:t>
            </a:r>
          </a:p>
          <a:p>
            <a:r>
              <a:rPr lang="zh-CN" altLang="en-US" sz="2200" smtClean="0"/>
              <a:t>需求工程首先定义将要解决的问题范围和性质；然后是引导、帮助客户定义需要什么；接下来是精练需求，精确定义和修改基本需求。</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457200" y="704850"/>
            <a:ext cx="8229600" cy="938213"/>
          </a:xfrm>
        </p:spPr>
        <p:txBody>
          <a:bodyPr/>
          <a:lstStyle/>
          <a:p>
            <a:pPr marL="952500" indent="-952500"/>
            <a:r>
              <a:rPr lang="zh-CN" altLang="en-US" sz="5400" smtClean="0"/>
              <a:t>需求来源</a:t>
            </a:r>
          </a:p>
        </p:txBody>
      </p:sp>
      <p:sp>
        <p:nvSpPr>
          <p:cNvPr id="32771" name="Rectangle 3"/>
          <p:cNvSpPr>
            <a:spLocks noGrp="1"/>
          </p:cNvSpPr>
          <p:nvPr>
            <p:ph type="body" idx="9"/>
          </p:nvPr>
        </p:nvSpPr>
        <p:spPr>
          <a:xfrm>
            <a:off x="428625" y="1714500"/>
            <a:ext cx="8229600" cy="4532313"/>
          </a:xfrm>
        </p:spPr>
        <p:txBody>
          <a:bodyPr/>
          <a:lstStyle/>
          <a:p>
            <a:pPr marL="495300" indent="-495300">
              <a:buFont typeface="Wingdings 2" pitchFamily="18" charset="2"/>
              <a:buAutoNum type="arabicPeriod"/>
            </a:pPr>
            <a:r>
              <a:rPr lang="zh-CN" altLang="en-US" smtClean="0"/>
              <a:t>访问并与有潜力的用户探讨；</a:t>
            </a:r>
          </a:p>
          <a:p>
            <a:pPr marL="495300" indent="-495300">
              <a:buFont typeface="Wingdings 2" pitchFamily="18" charset="2"/>
              <a:buAutoNum type="arabicPeriod"/>
            </a:pPr>
            <a:r>
              <a:rPr lang="zh-CN" altLang="en-US" smtClean="0"/>
              <a:t>把对目前的或竞争产品的描述写成文档；</a:t>
            </a:r>
          </a:p>
          <a:p>
            <a:pPr marL="495300" indent="-495300">
              <a:buFont typeface="Wingdings 2" pitchFamily="18" charset="2"/>
              <a:buAutoNum type="arabicPeriod"/>
            </a:pPr>
            <a:r>
              <a:rPr lang="zh-CN" altLang="en-US" smtClean="0"/>
              <a:t>用户招标文件；</a:t>
            </a:r>
          </a:p>
          <a:p>
            <a:pPr marL="495300" indent="-495300">
              <a:buFont typeface="Wingdings 2" pitchFamily="18" charset="2"/>
              <a:buAutoNum type="arabicPeriod"/>
            </a:pPr>
            <a:r>
              <a:rPr lang="zh-CN" altLang="en-US" smtClean="0"/>
              <a:t>对当前系统的问题报告和增强要求；</a:t>
            </a:r>
          </a:p>
          <a:p>
            <a:pPr marL="495300" indent="-495300">
              <a:buFont typeface="Wingdings 2" pitchFamily="18" charset="2"/>
              <a:buAutoNum type="arabicPeriod"/>
            </a:pPr>
            <a:r>
              <a:rPr lang="zh-CN" altLang="en-US" smtClean="0"/>
              <a:t>市场调查和用户问卷调查；</a:t>
            </a:r>
          </a:p>
          <a:p>
            <a:pPr marL="495300" indent="-495300">
              <a:buFont typeface="Wingdings 2" pitchFamily="18" charset="2"/>
              <a:buAutoNum type="arabicPeriod"/>
            </a:pPr>
            <a:r>
              <a:rPr lang="zh-CN" altLang="en-US" smtClean="0"/>
              <a:t>观察正在工作的用户；</a:t>
            </a:r>
          </a:p>
          <a:p>
            <a:pPr marL="495300" indent="-495300">
              <a:buFont typeface="Wingdings 2" pitchFamily="18" charset="2"/>
              <a:buAutoNum type="arabicPeriod"/>
            </a:pPr>
            <a:r>
              <a:rPr lang="zh-CN" altLang="en-US" smtClean="0"/>
              <a:t>用户任务的内容分析</a:t>
            </a:r>
            <a:r>
              <a:rPr lang="en-US" altLang="zh-CN" smtClean="0"/>
              <a:t>——</a:t>
            </a:r>
            <a:r>
              <a:rPr lang="zh-CN" altLang="en-US" smtClean="0"/>
              <a:t>开发具体的情节或活动顺序，确定用户利用系统需要完成的任务，由此可以获得用户用于处理任务的必要功能需求。</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468313" y="476250"/>
            <a:ext cx="8229600" cy="809625"/>
          </a:xfrm>
        </p:spPr>
        <p:txBody>
          <a:bodyPr/>
          <a:lstStyle/>
          <a:p>
            <a:pPr marL="952500" indent="-952500" algn="just"/>
            <a:r>
              <a:rPr lang="zh-CN" altLang="en-US" sz="5400" smtClean="0"/>
              <a:t>需求获取流程图</a:t>
            </a:r>
          </a:p>
        </p:txBody>
      </p:sp>
      <p:pic>
        <p:nvPicPr>
          <p:cNvPr id="3379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84313"/>
            <a:ext cx="9144000" cy="517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type="body" idx="4294967295"/>
          </p:nvPr>
        </p:nvSpPr>
        <p:spPr>
          <a:xfrm>
            <a:off x="468313" y="1357313"/>
            <a:ext cx="8229600" cy="5167312"/>
          </a:xfrm>
        </p:spPr>
        <p:txBody>
          <a:bodyPr/>
          <a:lstStyle/>
          <a:p>
            <a:pPr marL="495300" indent="-495300">
              <a:lnSpc>
                <a:spcPct val="125000"/>
              </a:lnSpc>
            </a:pPr>
            <a:r>
              <a:rPr lang="zh-CN" altLang="en-US" sz="2800" smtClean="0"/>
              <a:t>合同类项目</a:t>
            </a:r>
          </a:p>
          <a:p>
            <a:pPr marL="895350" lvl="1" indent="-495300">
              <a:lnSpc>
                <a:spcPct val="125000"/>
              </a:lnSpc>
              <a:buFont typeface="Wingdings 2" pitchFamily="18" charset="2"/>
              <a:buAutoNum type="arabicPeriod"/>
            </a:pPr>
            <a:r>
              <a:rPr lang="zh-CN" altLang="en-US" smtClean="0"/>
              <a:t>采取与用户会谈、现场调查等方法详细记录用户给定需求，形成</a:t>
            </a:r>
            <a:r>
              <a:rPr lang="en-US" altLang="zh-CN" smtClean="0"/>
              <a:t>《</a:t>
            </a:r>
            <a:r>
              <a:rPr lang="zh-CN" altLang="en-US" smtClean="0"/>
              <a:t>需求调研单</a:t>
            </a:r>
            <a:r>
              <a:rPr lang="en-US" altLang="zh-CN" smtClean="0"/>
              <a:t>》</a:t>
            </a:r>
            <a:r>
              <a:rPr lang="zh-CN" altLang="en-US" smtClean="0"/>
              <a:t>，然后进行需求风险识别、分类、筛选、优先排序，整理形成</a:t>
            </a:r>
            <a:r>
              <a:rPr lang="en-US" altLang="zh-CN" smtClean="0"/>
              <a:t>《</a:t>
            </a:r>
            <a:r>
              <a:rPr lang="zh-CN" altLang="en-US" smtClean="0"/>
              <a:t>用户需求列表</a:t>
            </a:r>
            <a:r>
              <a:rPr lang="en-US" altLang="zh-CN" smtClean="0"/>
              <a:t>》</a:t>
            </a:r>
            <a:r>
              <a:rPr lang="zh-CN" altLang="en-US" smtClean="0"/>
              <a:t>，并在此基础之上形成</a:t>
            </a:r>
            <a:r>
              <a:rPr lang="en-US" altLang="zh-CN" smtClean="0"/>
              <a:t>《</a:t>
            </a:r>
            <a:r>
              <a:rPr lang="zh-CN" altLang="en-US" smtClean="0"/>
              <a:t>用户需求说明书</a:t>
            </a:r>
            <a:r>
              <a:rPr lang="en-US" altLang="zh-CN" smtClean="0"/>
              <a:t>》</a:t>
            </a:r>
            <a:r>
              <a:rPr lang="zh-CN" altLang="en-US" smtClean="0"/>
              <a:t>；</a:t>
            </a:r>
          </a:p>
          <a:p>
            <a:pPr marL="895350" lvl="1" indent="-495300">
              <a:lnSpc>
                <a:spcPct val="125000"/>
              </a:lnSpc>
              <a:buFont typeface="Wingdings 2" pitchFamily="18" charset="2"/>
              <a:buAutoNum type="arabicPeriod"/>
            </a:pPr>
            <a:r>
              <a:rPr lang="zh-CN" altLang="en-US" smtClean="0"/>
              <a:t>研发部经理</a:t>
            </a:r>
            <a:r>
              <a:rPr lang="en-US" altLang="zh-CN" smtClean="0"/>
              <a:t>/</a:t>
            </a:r>
            <a:r>
              <a:rPr lang="zh-CN" altLang="en-US" smtClean="0"/>
              <a:t>项目经理组织会议讨论确认需求项，需要与用户方（</a:t>
            </a:r>
            <a:r>
              <a:rPr lang="en-US" altLang="zh-CN" smtClean="0"/>
              <a:t>/</a:t>
            </a:r>
            <a:r>
              <a:rPr lang="zh-CN" altLang="en-US" smtClean="0"/>
              <a:t>产品研发提出部门）就</a:t>
            </a:r>
            <a:r>
              <a:rPr lang="en-US" altLang="zh-CN" smtClean="0"/>
              <a:t>《</a:t>
            </a:r>
            <a:r>
              <a:rPr lang="zh-CN" altLang="en-US" smtClean="0"/>
              <a:t>用户需求说明书</a:t>
            </a:r>
            <a:r>
              <a:rPr lang="en-US" altLang="zh-CN" smtClean="0"/>
              <a:t>》</a:t>
            </a:r>
            <a:r>
              <a:rPr lang="zh-CN" altLang="en-US" smtClean="0"/>
              <a:t>的需求项达成一致意见，由用户或总工程师签字确认。</a:t>
            </a:r>
          </a:p>
        </p:txBody>
      </p:sp>
      <p:sp>
        <p:nvSpPr>
          <p:cNvPr id="34819" name="Rectangle 2"/>
          <p:cNvSpPr>
            <a:spLocks noGrp="1"/>
          </p:cNvSpPr>
          <p:nvPr>
            <p:ph type="title" idx="9"/>
          </p:nvPr>
        </p:nvSpPr>
        <p:spPr>
          <a:xfrm>
            <a:off x="468313" y="476250"/>
            <a:ext cx="8229600" cy="809625"/>
          </a:xfrm>
        </p:spPr>
        <p:txBody>
          <a:bodyPr/>
          <a:lstStyle/>
          <a:p>
            <a:pPr marL="952500" indent="-952500" algn="just"/>
            <a:r>
              <a:rPr lang="zh-CN" altLang="en-US" sz="5400" smtClean="0"/>
              <a:t>需求获取方法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body" idx="4294967295"/>
          </p:nvPr>
        </p:nvSpPr>
        <p:spPr>
          <a:xfrm>
            <a:off x="395288" y="1357313"/>
            <a:ext cx="8229600" cy="4929187"/>
          </a:xfrm>
        </p:spPr>
        <p:txBody>
          <a:bodyPr/>
          <a:lstStyle/>
          <a:p>
            <a:pPr marL="495300" indent="-495300"/>
            <a:r>
              <a:rPr lang="zh-CN" altLang="en-US" sz="2800" smtClean="0"/>
              <a:t>新产品研发项目 </a:t>
            </a:r>
          </a:p>
          <a:p>
            <a:pPr marL="895350" lvl="1" indent="-495300">
              <a:buFont typeface="Wingdings 2" pitchFamily="18" charset="2"/>
              <a:buAutoNum type="arabicPeriod"/>
            </a:pPr>
            <a:r>
              <a:rPr lang="zh-CN" altLang="en-US" sz="2800" smtClean="0"/>
              <a:t>对市场上已存在的同类产品</a:t>
            </a:r>
            <a:r>
              <a:rPr lang="en-US" altLang="zh-CN" sz="2800" smtClean="0"/>
              <a:t>/</a:t>
            </a:r>
            <a:r>
              <a:rPr lang="zh-CN" altLang="en-US" sz="2800" smtClean="0"/>
              <a:t>或超前产品进行调研，或从行业标准、规则中提取需求信息 ，形成</a:t>
            </a:r>
            <a:r>
              <a:rPr lang="en-US" altLang="zh-CN" sz="2800" smtClean="0"/>
              <a:t>《</a:t>
            </a:r>
            <a:r>
              <a:rPr lang="zh-CN" altLang="en-US" sz="2800" smtClean="0"/>
              <a:t>需求调研单</a:t>
            </a:r>
            <a:r>
              <a:rPr lang="en-US" altLang="zh-CN" sz="2800" smtClean="0"/>
              <a:t>》</a:t>
            </a:r>
            <a:r>
              <a:rPr lang="zh-CN" altLang="en-US" sz="2800" smtClean="0"/>
              <a:t>，然后进行需求风险识别、分类、筛选、优先排序，整理形成</a:t>
            </a:r>
            <a:r>
              <a:rPr lang="en-US" altLang="zh-CN" sz="2800" smtClean="0"/>
              <a:t>《</a:t>
            </a:r>
            <a:r>
              <a:rPr lang="zh-CN" altLang="en-US" sz="2800" smtClean="0"/>
              <a:t>用户需求列表</a:t>
            </a:r>
            <a:r>
              <a:rPr lang="en-US" altLang="zh-CN" sz="2800" smtClean="0"/>
              <a:t>》 </a:t>
            </a:r>
            <a:r>
              <a:rPr lang="zh-CN" altLang="en-US" sz="2800" smtClean="0"/>
              <a:t>，并在此基础之上形成</a:t>
            </a:r>
            <a:r>
              <a:rPr lang="en-US" altLang="zh-CN" sz="2800" smtClean="0"/>
              <a:t>《</a:t>
            </a:r>
            <a:r>
              <a:rPr lang="zh-CN" altLang="en-US" sz="2800" smtClean="0"/>
              <a:t>用户需求说明书</a:t>
            </a:r>
            <a:r>
              <a:rPr lang="en-US" altLang="zh-CN" sz="2800" smtClean="0"/>
              <a:t>》</a:t>
            </a:r>
            <a:r>
              <a:rPr lang="zh-CN" altLang="en-US" sz="2800" smtClean="0"/>
              <a:t>； </a:t>
            </a:r>
          </a:p>
          <a:p>
            <a:pPr marL="895350" lvl="1" indent="-495300">
              <a:buFont typeface="Wingdings 2" pitchFamily="18" charset="2"/>
              <a:buAutoNum type="arabicPeriod"/>
            </a:pPr>
            <a:r>
              <a:rPr lang="zh-CN" altLang="en-US" sz="2800" smtClean="0"/>
              <a:t>研发部经理</a:t>
            </a:r>
            <a:r>
              <a:rPr lang="en-US" altLang="zh-CN" sz="2800" smtClean="0"/>
              <a:t>/</a:t>
            </a:r>
            <a:r>
              <a:rPr lang="zh-CN" altLang="en-US" sz="2800" smtClean="0"/>
              <a:t>项目经理组织会议讨论确认需求项，需要与用户方就</a:t>
            </a:r>
            <a:r>
              <a:rPr lang="en-US" altLang="zh-CN" sz="2800" smtClean="0"/>
              <a:t>《</a:t>
            </a:r>
            <a:r>
              <a:rPr lang="zh-CN" altLang="en-US" sz="2800" smtClean="0"/>
              <a:t>用户需求说明书</a:t>
            </a:r>
            <a:r>
              <a:rPr lang="en-US" altLang="zh-CN" sz="2800" smtClean="0"/>
              <a:t>》</a:t>
            </a:r>
            <a:r>
              <a:rPr lang="zh-CN" altLang="en-US" sz="2800" smtClean="0"/>
              <a:t>的需求项达成一致意见，由用户或总工程师签字确认。</a:t>
            </a:r>
          </a:p>
        </p:txBody>
      </p:sp>
      <p:sp>
        <p:nvSpPr>
          <p:cNvPr id="35843" name="Rectangle 2"/>
          <p:cNvSpPr>
            <a:spLocks noGrp="1"/>
          </p:cNvSpPr>
          <p:nvPr>
            <p:ph type="title" idx="9"/>
          </p:nvPr>
        </p:nvSpPr>
        <p:spPr>
          <a:xfrm>
            <a:off x="468313" y="476250"/>
            <a:ext cx="8229600" cy="809625"/>
          </a:xfrm>
        </p:spPr>
        <p:txBody>
          <a:bodyPr/>
          <a:lstStyle/>
          <a:p>
            <a:pPr marL="952500" indent="-952500" algn="just"/>
            <a:r>
              <a:rPr lang="zh-CN" altLang="en-US" sz="5400" smtClean="0"/>
              <a:t>需求获取方法（续）</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type="body" idx="4294967295"/>
          </p:nvPr>
        </p:nvSpPr>
        <p:spPr>
          <a:xfrm>
            <a:off x="500063" y="1428750"/>
            <a:ext cx="8215312" cy="4157663"/>
          </a:xfrm>
        </p:spPr>
        <p:txBody>
          <a:bodyPr/>
          <a:lstStyle/>
          <a:p>
            <a:pPr marL="495300" indent="-495300"/>
            <a:r>
              <a:rPr lang="zh-CN" altLang="en-US" sz="2800" smtClean="0"/>
              <a:t>产品升级类项目</a:t>
            </a:r>
          </a:p>
          <a:p>
            <a:pPr marL="895350" lvl="1" indent="-495300">
              <a:buFont typeface="Wingdings 2" pitchFamily="18" charset="2"/>
              <a:buAutoNum type="arabicPeriod"/>
            </a:pPr>
            <a:r>
              <a:rPr lang="zh-CN" altLang="en-US" sz="2800" smtClean="0"/>
              <a:t>分析从技术支持部或实施服务人员处反馈的用户新需求、系统缺陷，进行需求分类、评估、识别优先级，并考虑系统升级问题，形成</a:t>
            </a:r>
            <a:r>
              <a:rPr lang="en-US" altLang="zh-CN" sz="2800" smtClean="0"/>
              <a:t>《</a:t>
            </a:r>
            <a:r>
              <a:rPr lang="zh-CN" altLang="en-US" sz="2800" smtClean="0"/>
              <a:t>用户需求列表</a:t>
            </a:r>
            <a:r>
              <a:rPr lang="en-US" altLang="zh-CN" sz="2800" smtClean="0"/>
              <a:t>》 </a:t>
            </a:r>
            <a:r>
              <a:rPr lang="zh-CN" altLang="en-US" sz="2800" smtClean="0"/>
              <a:t>，并在此基础之上形成</a:t>
            </a:r>
            <a:r>
              <a:rPr lang="en-US" altLang="zh-CN" sz="2800" smtClean="0"/>
              <a:t>《</a:t>
            </a:r>
            <a:r>
              <a:rPr lang="zh-CN" altLang="en-US" sz="2800" smtClean="0"/>
              <a:t>用户需求说明书</a:t>
            </a:r>
            <a:r>
              <a:rPr lang="en-US" altLang="zh-CN" sz="2800" smtClean="0"/>
              <a:t>》</a:t>
            </a:r>
            <a:r>
              <a:rPr lang="zh-CN" altLang="en-US" sz="2800" smtClean="0"/>
              <a:t>。 </a:t>
            </a:r>
          </a:p>
          <a:p>
            <a:pPr marL="895350" lvl="1" indent="-495300">
              <a:buFont typeface="Wingdings 2" pitchFamily="18" charset="2"/>
              <a:buAutoNum type="arabicPeriod"/>
            </a:pPr>
            <a:r>
              <a:rPr lang="zh-CN" altLang="en-US" sz="2800" smtClean="0"/>
              <a:t>研发部经理</a:t>
            </a:r>
            <a:r>
              <a:rPr lang="en-US" altLang="zh-CN" sz="2800" smtClean="0"/>
              <a:t>/</a:t>
            </a:r>
            <a:r>
              <a:rPr lang="zh-CN" altLang="en-US" sz="2800" smtClean="0"/>
              <a:t>项目经理组织、讨论确定</a:t>
            </a:r>
            <a:r>
              <a:rPr lang="en-US" altLang="zh-CN" sz="2800" smtClean="0"/>
              <a:t>《</a:t>
            </a:r>
            <a:r>
              <a:rPr lang="zh-CN" altLang="en-US" sz="2800" smtClean="0"/>
              <a:t>用户需求说明书</a:t>
            </a:r>
            <a:r>
              <a:rPr lang="en-US" altLang="zh-CN" sz="2800" smtClean="0"/>
              <a:t>》</a:t>
            </a:r>
            <a:r>
              <a:rPr lang="zh-CN" altLang="en-US" sz="2800" smtClean="0"/>
              <a:t>，由研发部经理审核签字。</a:t>
            </a:r>
          </a:p>
        </p:txBody>
      </p:sp>
      <p:sp>
        <p:nvSpPr>
          <p:cNvPr id="36867" name="Rectangle 2"/>
          <p:cNvSpPr>
            <a:spLocks noGrp="1"/>
          </p:cNvSpPr>
          <p:nvPr>
            <p:ph type="title" idx="9"/>
          </p:nvPr>
        </p:nvSpPr>
        <p:spPr>
          <a:xfrm>
            <a:off x="468313" y="476250"/>
            <a:ext cx="8229600" cy="809625"/>
          </a:xfrm>
        </p:spPr>
        <p:txBody>
          <a:bodyPr/>
          <a:lstStyle/>
          <a:p>
            <a:pPr marL="952500" indent="-952500" algn="just"/>
            <a:r>
              <a:rPr lang="zh-CN" altLang="en-US" sz="5400" smtClean="0"/>
              <a:t>需求获取方法（续）</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补充：沟通（续）</a:t>
            </a:r>
            <a:endParaRPr lang="zh-CN" altLang="en-US" dirty="0"/>
          </a:p>
        </p:txBody>
      </p:sp>
      <p:sp>
        <p:nvSpPr>
          <p:cNvPr id="3" name="文本占位符 2"/>
          <p:cNvSpPr>
            <a:spLocks noGrp="1"/>
          </p:cNvSpPr>
          <p:nvPr>
            <p:ph type="body" idx="1"/>
          </p:nvPr>
        </p:nvSpPr>
        <p:spPr/>
        <p:txBody>
          <a:bodyPr/>
          <a:lstStyle/>
          <a:p>
            <a:r>
              <a:rPr lang="zh-CN" altLang="en-US" dirty="0" smtClean="0"/>
              <a:t>通过渠道有可能扭曲</a:t>
            </a:r>
            <a:endParaRPr lang="en-US" altLang="zh-CN" dirty="0" smtClean="0"/>
          </a:p>
          <a:p>
            <a:endParaRPr lang="en-US" altLang="zh-CN" dirty="0"/>
          </a:p>
          <a:p>
            <a:endParaRPr lang="zh-CN" altLang="en-US" dirty="0"/>
          </a:p>
        </p:txBody>
      </p:sp>
      <p:sp>
        <p:nvSpPr>
          <p:cNvPr id="4" name="矩形 3"/>
          <p:cNvSpPr/>
          <p:nvPr/>
        </p:nvSpPr>
        <p:spPr>
          <a:xfrm>
            <a:off x="683568" y="2420888"/>
            <a:ext cx="345638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31640" y="4581128"/>
            <a:ext cx="223224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直接连接符 6"/>
          <p:cNvCxnSpPr/>
          <p:nvPr/>
        </p:nvCxnSpPr>
        <p:spPr>
          <a:xfrm flipH="1" flipV="1">
            <a:off x="2403376" y="2628528"/>
            <a:ext cx="8384" cy="1952600"/>
          </a:xfrm>
          <a:prstGeom prst="line">
            <a:avLst/>
          </a:prstGeom>
        </p:spPr>
        <p:style>
          <a:lnRef idx="2">
            <a:schemeClr val="accent3"/>
          </a:lnRef>
          <a:fillRef idx="0">
            <a:schemeClr val="accent3"/>
          </a:fillRef>
          <a:effectRef idx="1">
            <a:schemeClr val="accent3"/>
          </a:effectRef>
          <a:fontRef idx="minor">
            <a:schemeClr val="tx1"/>
          </a:fontRef>
        </p:style>
      </p:cxnSp>
      <p:sp>
        <p:nvSpPr>
          <p:cNvPr id="9" name="矩形 8"/>
          <p:cNvSpPr/>
          <p:nvPr/>
        </p:nvSpPr>
        <p:spPr>
          <a:xfrm>
            <a:off x="4685184" y="2420888"/>
            <a:ext cx="3456384"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H="1" flipV="1">
            <a:off x="5436096" y="3054906"/>
            <a:ext cx="8384" cy="1526222"/>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直接连接符 11"/>
          <p:cNvCxnSpPr/>
          <p:nvPr/>
        </p:nvCxnSpPr>
        <p:spPr>
          <a:xfrm flipH="1" flipV="1">
            <a:off x="7164288" y="2628528"/>
            <a:ext cx="8384" cy="1526222"/>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直接连接符 12"/>
          <p:cNvCxnSpPr/>
          <p:nvPr/>
        </p:nvCxnSpPr>
        <p:spPr>
          <a:xfrm flipH="1">
            <a:off x="5436096" y="2619650"/>
            <a:ext cx="288032" cy="4263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直接连接符 17"/>
          <p:cNvCxnSpPr/>
          <p:nvPr/>
        </p:nvCxnSpPr>
        <p:spPr>
          <a:xfrm>
            <a:off x="5130308" y="2591538"/>
            <a:ext cx="288032" cy="462877"/>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直接连接符 25"/>
          <p:cNvCxnSpPr/>
          <p:nvPr/>
        </p:nvCxnSpPr>
        <p:spPr>
          <a:xfrm flipH="1">
            <a:off x="7177599" y="3730343"/>
            <a:ext cx="288032" cy="4263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直接连接符 26"/>
          <p:cNvCxnSpPr/>
          <p:nvPr/>
        </p:nvCxnSpPr>
        <p:spPr>
          <a:xfrm>
            <a:off x="6871811" y="3702231"/>
            <a:ext cx="288032" cy="462877"/>
          </a:xfrm>
          <a:prstGeom prst="line">
            <a:avLst/>
          </a:prstGeom>
        </p:spPr>
        <p:style>
          <a:lnRef idx="2">
            <a:schemeClr val="accent3"/>
          </a:lnRef>
          <a:fillRef idx="0">
            <a:schemeClr val="accent3"/>
          </a:fillRef>
          <a:effectRef idx="1">
            <a:schemeClr val="accent3"/>
          </a:effectRef>
          <a:fontRef idx="minor">
            <a:schemeClr val="tx1"/>
          </a:fontRef>
        </p:style>
      </p:cxnSp>
      <p:grpSp>
        <p:nvGrpSpPr>
          <p:cNvPr id="30" name="组合 29"/>
          <p:cNvGrpSpPr/>
          <p:nvPr/>
        </p:nvGrpSpPr>
        <p:grpSpPr>
          <a:xfrm rot="10800000">
            <a:off x="5148065" y="4550298"/>
            <a:ext cx="593820" cy="462877"/>
            <a:chOff x="5282708" y="2743938"/>
            <a:chExt cx="593820" cy="462877"/>
          </a:xfrm>
        </p:grpSpPr>
        <p:cxnSp>
          <p:nvCxnSpPr>
            <p:cNvPr id="28" name="直接连接符 27"/>
            <p:cNvCxnSpPr/>
            <p:nvPr/>
          </p:nvCxnSpPr>
          <p:spPr>
            <a:xfrm flipH="1">
              <a:off x="5588496" y="2772050"/>
              <a:ext cx="288032" cy="4263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直接连接符 28"/>
            <p:cNvCxnSpPr/>
            <p:nvPr/>
          </p:nvCxnSpPr>
          <p:spPr>
            <a:xfrm>
              <a:off x="5282708" y="2743938"/>
              <a:ext cx="288032" cy="462877"/>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31" name="组合 30"/>
          <p:cNvGrpSpPr/>
          <p:nvPr/>
        </p:nvGrpSpPr>
        <p:grpSpPr>
          <a:xfrm rot="10800000">
            <a:off x="6862933" y="2612366"/>
            <a:ext cx="593820" cy="462877"/>
            <a:chOff x="5282708" y="2743938"/>
            <a:chExt cx="593820" cy="462877"/>
          </a:xfrm>
        </p:grpSpPr>
        <p:cxnSp>
          <p:nvCxnSpPr>
            <p:cNvPr id="32" name="直接连接符 31"/>
            <p:cNvCxnSpPr/>
            <p:nvPr/>
          </p:nvCxnSpPr>
          <p:spPr>
            <a:xfrm flipH="1">
              <a:off x="5588496" y="2772050"/>
              <a:ext cx="288032" cy="426379"/>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直接连接符 32"/>
            <p:cNvCxnSpPr/>
            <p:nvPr/>
          </p:nvCxnSpPr>
          <p:spPr>
            <a:xfrm>
              <a:off x="5282708" y="2743938"/>
              <a:ext cx="288032" cy="462877"/>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468313" y="188913"/>
            <a:ext cx="8229600" cy="908050"/>
          </a:xfrm>
        </p:spPr>
        <p:txBody>
          <a:bodyPr/>
          <a:lstStyle/>
          <a:p>
            <a:pPr marL="952500" indent="-952500"/>
            <a:r>
              <a:rPr lang="zh-CN" altLang="en-US" smtClean="0"/>
              <a:t>基于用例的需求获取步骤</a:t>
            </a:r>
            <a:endParaRPr lang="en-US" altLang="zh-CN" smtClean="0"/>
          </a:p>
        </p:txBody>
      </p:sp>
      <p:sp>
        <p:nvSpPr>
          <p:cNvPr id="37891" name="Rectangle 3"/>
          <p:cNvSpPr>
            <a:spLocks noGrp="1"/>
          </p:cNvSpPr>
          <p:nvPr>
            <p:ph type="body" idx="9"/>
          </p:nvPr>
        </p:nvSpPr>
        <p:spPr>
          <a:xfrm>
            <a:off x="395288" y="1071563"/>
            <a:ext cx="8229600" cy="5499100"/>
          </a:xfrm>
        </p:spPr>
        <p:txBody>
          <a:bodyPr/>
          <a:lstStyle/>
          <a:p>
            <a:pPr>
              <a:lnSpc>
                <a:spcPct val="110000"/>
              </a:lnSpc>
              <a:buFont typeface="Wingdings 2" pitchFamily="18" charset="2"/>
              <a:buAutoNum type="arabicPeriod"/>
            </a:pPr>
            <a:r>
              <a:rPr lang="zh-CN" altLang="en-US" sz="2000" smtClean="0"/>
              <a:t>定义项目的视图和范围（用户需求列表）；</a:t>
            </a:r>
          </a:p>
          <a:p>
            <a:pPr>
              <a:lnSpc>
                <a:spcPct val="110000"/>
              </a:lnSpc>
              <a:buFont typeface="Wingdings 2" pitchFamily="18" charset="2"/>
              <a:buAutoNum type="arabicPeriod"/>
            </a:pPr>
            <a:r>
              <a:rPr lang="zh-CN" altLang="en-US" sz="2000" smtClean="0"/>
              <a:t>确定用户类；</a:t>
            </a:r>
          </a:p>
          <a:p>
            <a:pPr>
              <a:lnSpc>
                <a:spcPct val="110000"/>
              </a:lnSpc>
              <a:buFont typeface="Wingdings 2" pitchFamily="18" charset="2"/>
              <a:buAutoNum type="arabicPeriod"/>
            </a:pPr>
            <a:r>
              <a:rPr lang="zh-CN" altLang="en-US" sz="2000" smtClean="0"/>
              <a:t>在每个用户类中确定适当的代表；</a:t>
            </a:r>
          </a:p>
          <a:p>
            <a:pPr>
              <a:lnSpc>
                <a:spcPct val="110000"/>
              </a:lnSpc>
              <a:buFont typeface="Wingdings 2" pitchFamily="18" charset="2"/>
              <a:buAutoNum type="arabicPeriod"/>
            </a:pPr>
            <a:r>
              <a:rPr lang="zh-CN" altLang="en-US" sz="2000" smtClean="0"/>
              <a:t>确定需求决策者和他们的决策过程；</a:t>
            </a:r>
          </a:p>
          <a:p>
            <a:pPr>
              <a:lnSpc>
                <a:spcPct val="110000"/>
              </a:lnSpc>
              <a:buFont typeface="Wingdings 2" pitchFamily="18" charset="2"/>
              <a:buAutoNum type="arabicPeriod"/>
            </a:pPr>
            <a:r>
              <a:rPr lang="zh-CN" altLang="en-US" sz="2000" smtClean="0"/>
              <a:t>选择你所用的需求获取技术；</a:t>
            </a:r>
          </a:p>
          <a:p>
            <a:pPr>
              <a:lnSpc>
                <a:spcPct val="110000"/>
              </a:lnSpc>
              <a:buFont typeface="Wingdings 2" pitchFamily="18" charset="2"/>
              <a:buAutoNum type="arabicPeriod"/>
            </a:pPr>
            <a:r>
              <a:rPr lang="zh-CN" altLang="en-US" sz="2000" smtClean="0"/>
              <a:t>运用需求获取技术对作为系统一部分的用例进行开发并设置优先级；</a:t>
            </a:r>
          </a:p>
          <a:p>
            <a:pPr>
              <a:lnSpc>
                <a:spcPct val="110000"/>
              </a:lnSpc>
              <a:buFont typeface="Wingdings 2" pitchFamily="18" charset="2"/>
              <a:buAutoNum type="arabicPeriod"/>
            </a:pPr>
            <a:r>
              <a:rPr lang="zh-CN" altLang="en-US" sz="2000" smtClean="0"/>
              <a:t>从用户那里收集质量属性和其他非功能需求；</a:t>
            </a:r>
          </a:p>
          <a:p>
            <a:pPr>
              <a:lnSpc>
                <a:spcPct val="110000"/>
              </a:lnSpc>
              <a:buFont typeface="Wingdings 2" pitchFamily="18" charset="2"/>
              <a:buAutoNum type="arabicPeriod"/>
            </a:pPr>
            <a:r>
              <a:rPr lang="zh-CN" altLang="en-US" sz="2000" smtClean="0"/>
              <a:t>详细拟订用例使其融合到必要的功能需求中；</a:t>
            </a:r>
          </a:p>
          <a:p>
            <a:pPr>
              <a:lnSpc>
                <a:spcPct val="110000"/>
              </a:lnSpc>
              <a:buFont typeface="Wingdings 2" pitchFamily="18" charset="2"/>
              <a:buAutoNum type="arabicPeriod"/>
            </a:pPr>
            <a:r>
              <a:rPr lang="zh-CN" altLang="en-US" sz="2000" smtClean="0"/>
              <a:t>评审用例的描述和功能需求；</a:t>
            </a:r>
          </a:p>
          <a:p>
            <a:pPr>
              <a:lnSpc>
                <a:spcPct val="110000"/>
              </a:lnSpc>
              <a:buFont typeface="Wingdings 2" pitchFamily="18" charset="2"/>
              <a:buAutoNum type="arabicPeriod"/>
            </a:pPr>
            <a:r>
              <a:rPr lang="zh-CN" altLang="en-US" sz="2000" smtClean="0"/>
              <a:t>如果有必要，开发分析模型用以澄清需求获取的参与者对需求的理解</a:t>
            </a:r>
          </a:p>
          <a:p>
            <a:pPr>
              <a:lnSpc>
                <a:spcPct val="110000"/>
              </a:lnSpc>
              <a:buFont typeface="Wingdings 2" pitchFamily="18" charset="2"/>
              <a:buAutoNum type="arabicPeriod"/>
            </a:pPr>
            <a:r>
              <a:rPr lang="zh-CN" altLang="en-US" sz="2000" smtClean="0"/>
              <a:t>开发并评估用户界面原型以帮助想象还未理解的需求；</a:t>
            </a:r>
          </a:p>
          <a:p>
            <a:pPr>
              <a:lnSpc>
                <a:spcPct val="110000"/>
              </a:lnSpc>
              <a:buFont typeface="Wingdings 2" pitchFamily="18" charset="2"/>
              <a:buAutoNum type="arabicPeriod"/>
            </a:pPr>
            <a:r>
              <a:rPr lang="zh-CN" altLang="en-US" sz="2000" smtClean="0"/>
              <a:t>从用户中开发概念测试用例；</a:t>
            </a:r>
          </a:p>
          <a:p>
            <a:pPr>
              <a:lnSpc>
                <a:spcPct val="110000"/>
              </a:lnSpc>
              <a:buFont typeface="Wingdings 2" pitchFamily="18" charset="2"/>
              <a:buAutoNum type="arabicPeriod"/>
            </a:pPr>
            <a:r>
              <a:rPr lang="zh-CN" altLang="en-US" sz="2000" smtClean="0"/>
              <a:t>用测试用例来论证用例、功能需求、分析模型和原型；</a:t>
            </a:r>
          </a:p>
          <a:p>
            <a:pPr>
              <a:lnSpc>
                <a:spcPct val="110000"/>
              </a:lnSpc>
              <a:buFont typeface="Wingdings 2" pitchFamily="18" charset="2"/>
              <a:buAutoNum type="arabicPeriod"/>
            </a:pPr>
            <a:r>
              <a:rPr lang="zh-CN" altLang="en-US" sz="2000" smtClean="0"/>
              <a:t>在继续进行设计和构造系统每一部分之前，重复</a:t>
            </a:r>
            <a:r>
              <a:rPr lang="en-US" altLang="zh-CN" sz="2000" smtClean="0"/>
              <a:t>6</a:t>
            </a:r>
            <a:r>
              <a:rPr lang="zh-CN" altLang="en-US" sz="2000" smtClean="0"/>
              <a:t>－</a:t>
            </a:r>
            <a:r>
              <a:rPr lang="en-US" altLang="zh-CN" sz="2000" smtClean="0"/>
              <a:t>13</a:t>
            </a:r>
            <a:r>
              <a:rPr lang="zh-CN" altLang="en-US" sz="2000" smtClean="0"/>
              <a:t>步骤。</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type="body" idx="4294967295"/>
          </p:nvPr>
        </p:nvSpPr>
        <p:spPr>
          <a:xfrm>
            <a:off x="428625" y="1214438"/>
            <a:ext cx="8215313" cy="5072062"/>
          </a:xfrm>
        </p:spPr>
        <p:txBody>
          <a:bodyPr/>
          <a:lstStyle/>
          <a:p>
            <a:pPr marL="419100" indent="-419100">
              <a:lnSpc>
                <a:spcPct val="110000"/>
              </a:lnSpc>
              <a:buFont typeface="Wingdings 2" pitchFamily="18" charset="2"/>
              <a:buAutoNum type="arabicPeriod"/>
            </a:pPr>
            <a:r>
              <a:rPr lang="zh-CN" altLang="en-US" sz="2400" smtClean="0"/>
              <a:t>谁是主要参与者，次要参与者？</a:t>
            </a:r>
          </a:p>
          <a:p>
            <a:pPr marL="419100" indent="-419100">
              <a:lnSpc>
                <a:spcPct val="110000"/>
              </a:lnSpc>
              <a:buFont typeface="Wingdings 2" pitchFamily="18" charset="2"/>
              <a:buAutoNum type="arabicPeriod"/>
            </a:pPr>
            <a:r>
              <a:rPr lang="zh-CN" altLang="en-US" sz="2400" smtClean="0"/>
              <a:t>参与者的目标是什么？</a:t>
            </a:r>
          </a:p>
          <a:p>
            <a:pPr marL="419100" indent="-419100">
              <a:lnSpc>
                <a:spcPct val="110000"/>
              </a:lnSpc>
              <a:buFont typeface="Wingdings 2" pitchFamily="18" charset="2"/>
              <a:buAutoNum type="arabicPeriod"/>
            </a:pPr>
            <a:r>
              <a:rPr lang="zh-CN" altLang="en-US" sz="2400" smtClean="0"/>
              <a:t>做事开始前有什么前提条件？</a:t>
            </a:r>
          </a:p>
          <a:p>
            <a:pPr marL="419100" indent="-419100">
              <a:lnSpc>
                <a:spcPct val="110000"/>
              </a:lnSpc>
              <a:buFont typeface="Wingdings 2" pitchFamily="18" charset="2"/>
              <a:buAutoNum type="arabicPeriod"/>
            </a:pPr>
            <a:r>
              <a:rPr lang="zh-CN" altLang="en-US" sz="2400" smtClean="0"/>
              <a:t>参与者完成的主要工作或功能是什么？</a:t>
            </a:r>
          </a:p>
          <a:p>
            <a:pPr marL="419100" indent="-419100">
              <a:lnSpc>
                <a:spcPct val="110000"/>
              </a:lnSpc>
              <a:buFont typeface="Wingdings 2" pitchFamily="18" charset="2"/>
              <a:buAutoNum type="arabicPeriod"/>
            </a:pPr>
            <a:r>
              <a:rPr lang="zh-CN" altLang="en-US" sz="2400" smtClean="0"/>
              <a:t>按照故事</a:t>
            </a:r>
            <a:r>
              <a:rPr lang="en-US" altLang="zh-CN" sz="2400" smtClean="0"/>
              <a:t>/</a:t>
            </a:r>
            <a:r>
              <a:rPr lang="zh-CN" altLang="en-US" sz="2400" smtClean="0"/>
              <a:t>业务场景所描述的还可能需要考虑什么异常？</a:t>
            </a:r>
          </a:p>
          <a:p>
            <a:pPr marL="419100" indent="-419100">
              <a:lnSpc>
                <a:spcPct val="110000"/>
              </a:lnSpc>
              <a:buFont typeface="Wingdings 2" pitchFamily="18" charset="2"/>
              <a:buAutoNum type="arabicPeriod"/>
            </a:pPr>
            <a:r>
              <a:rPr lang="zh-CN" altLang="en-US" sz="2400" smtClean="0"/>
              <a:t>参与者的交互中有什么可能的变化？</a:t>
            </a:r>
          </a:p>
          <a:p>
            <a:pPr marL="419100" indent="-419100">
              <a:lnSpc>
                <a:spcPct val="110000"/>
              </a:lnSpc>
              <a:buFont typeface="Wingdings 2" pitchFamily="18" charset="2"/>
              <a:buAutoNum type="arabicPeriod"/>
            </a:pPr>
            <a:r>
              <a:rPr lang="zh-CN" altLang="en-US" sz="2400" smtClean="0"/>
              <a:t>参与者将获得、产生或改变哪些信息？</a:t>
            </a:r>
          </a:p>
          <a:p>
            <a:pPr marL="419100" indent="-419100">
              <a:lnSpc>
                <a:spcPct val="110000"/>
              </a:lnSpc>
              <a:buFont typeface="Wingdings 2" pitchFamily="18" charset="2"/>
              <a:buAutoNum type="arabicPeriod"/>
            </a:pPr>
            <a:r>
              <a:rPr lang="zh-CN" altLang="en-US" sz="2400" smtClean="0"/>
              <a:t>参与者必须通知系统外部环境的改变吗？</a:t>
            </a:r>
          </a:p>
          <a:p>
            <a:pPr marL="419100" indent="-419100">
              <a:lnSpc>
                <a:spcPct val="110000"/>
              </a:lnSpc>
              <a:buFont typeface="Wingdings 2" pitchFamily="18" charset="2"/>
              <a:buAutoNum type="arabicPeriod"/>
            </a:pPr>
            <a:r>
              <a:rPr lang="zh-CN" altLang="en-US" sz="2400" smtClean="0"/>
              <a:t>参与者希望从系统获取什么信息？</a:t>
            </a:r>
          </a:p>
          <a:p>
            <a:pPr marL="419100" indent="-419100">
              <a:lnSpc>
                <a:spcPct val="110000"/>
              </a:lnSpc>
              <a:buFont typeface="Wingdings 2" pitchFamily="18" charset="2"/>
              <a:buAutoNum type="arabicPeriod"/>
            </a:pPr>
            <a:r>
              <a:rPr lang="zh-CN" altLang="en-US" sz="2400" smtClean="0"/>
              <a:t>参与者希望得知意料之外的变更吗？</a:t>
            </a:r>
          </a:p>
        </p:txBody>
      </p:sp>
      <p:sp>
        <p:nvSpPr>
          <p:cNvPr id="38915" name="Rectangle 2"/>
          <p:cNvSpPr>
            <a:spLocks noGrp="1"/>
          </p:cNvSpPr>
          <p:nvPr>
            <p:ph type="title" idx="9"/>
          </p:nvPr>
        </p:nvSpPr>
        <p:spPr>
          <a:xfrm>
            <a:off x="468313" y="188913"/>
            <a:ext cx="8229600" cy="908050"/>
          </a:xfrm>
        </p:spPr>
        <p:txBody>
          <a:bodyPr/>
          <a:lstStyle/>
          <a:p>
            <a:pPr marL="952500" indent="-952500"/>
            <a:r>
              <a:rPr lang="zh-CN" altLang="en-US" smtClean="0"/>
              <a:t>用例检查点</a:t>
            </a:r>
            <a:endParaRPr lang="en-US" altLang="zh-C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type="body" idx="4294967295"/>
          </p:nvPr>
        </p:nvSpPr>
        <p:spPr>
          <a:xfrm>
            <a:off x="428625" y="1285875"/>
            <a:ext cx="8286750" cy="5311775"/>
          </a:xfrm>
        </p:spPr>
        <p:txBody>
          <a:bodyPr/>
          <a:lstStyle/>
          <a:p>
            <a:pPr marL="419100" indent="-419100">
              <a:lnSpc>
                <a:spcPct val="135000"/>
              </a:lnSpc>
              <a:buFont typeface="Wingdings 2" pitchFamily="18" charset="2"/>
              <a:buAutoNum type="arabicPeriod"/>
            </a:pPr>
            <a:r>
              <a:rPr lang="zh-CN" altLang="en-US" sz="2200" smtClean="0"/>
              <a:t>太多的用例，注意合适的抽象级别。</a:t>
            </a:r>
          </a:p>
          <a:p>
            <a:pPr marL="419100" indent="-419100">
              <a:lnSpc>
                <a:spcPct val="135000"/>
              </a:lnSpc>
              <a:buFont typeface="Wingdings 2" pitchFamily="18" charset="2"/>
              <a:buAutoNum type="arabicPeriod"/>
            </a:pPr>
            <a:r>
              <a:rPr lang="zh-CN" altLang="en-US" sz="2200" smtClean="0"/>
              <a:t>用例冗余，使用“包含”关系，将公共部分分离出来写到一个单独的用例中。</a:t>
            </a:r>
          </a:p>
          <a:p>
            <a:pPr marL="419100" indent="-419100">
              <a:lnSpc>
                <a:spcPct val="135000"/>
              </a:lnSpc>
              <a:buFont typeface="Wingdings 2" pitchFamily="18" charset="2"/>
              <a:buAutoNum type="arabicPeriod"/>
            </a:pPr>
            <a:r>
              <a:rPr lang="zh-CN" altLang="en-US" sz="2200" smtClean="0"/>
              <a:t>用例中的用户界面设计，用例的重点就是用户使用系统做什么，而不是关心屏幕上是怎么显示的。</a:t>
            </a:r>
          </a:p>
          <a:p>
            <a:pPr marL="419100" indent="-419100">
              <a:lnSpc>
                <a:spcPct val="135000"/>
              </a:lnSpc>
              <a:buFont typeface="Wingdings 2" pitchFamily="18" charset="2"/>
              <a:buAutoNum type="arabicPeriod"/>
            </a:pPr>
            <a:r>
              <a:rPr lang="zh-CN" altLang="en-US" sz="2200" smtClean="0"/>
              <a:t>用例中包含数据定义，比如数据类型、长度、格式和合法值等，这些应当放到数据字典里。</a:t>
            </a:r>
          </a:p>
          <a:p>
            <a:pPr marL="419100" indent="-419100">
              <a:lnSpc>
                <a:spcPct val="135000"/>
              </a:lnSpc>
              <a:buFont typeface="Wingdings 2" pitchFamily="18" charset="2"/>
              <a:buAutoNum type="arabicPeriod"/>
            </a:pPr>
            <a:r>
              <a:rPr lang="zh-CN" altLang="en-US" sz="2200" smtClean="0"/>
              <a:t>试图把每一个需求与一个用例相联系，这是不可能的，需要使用规格说明书编写非功能需求、外部接口需求以及一些不能由用例得到的功能需求。</a:t>
            </a:r>
          </a:p>
        </p:txBody>
      </p:sp>
      <p:sp>
        <p:nvSpPr>
          <p:cNvPr id="39939" name="Rectangle 2"/>
          <p:cNvSpPr>
            <a:spLocks noGrp="1"/>
          </p:cNvSpPr>
          <p:nvPr>
            <p:ph type="title" idx="9"/>
          </p:nvPr>
        </p:nvSpPr>
        <p:spPr>
          <a:xfrm>
            <a:off x="428625" y="357188"/>
            <a:ext cx="8229600" cy="954087"/>
          </a:xfrm>
        </p:spPr>
        <p:txBody>
          <a:bodyPr/>
          <a:lstStyle/>
          <a:p>
            <a:pPr marL="952500" indent="-952500"/>
            <a:r>
              <a:rPr lang="zh-CN" altLang="en-US" smtClean="0"/>
              <a:t>常见用例陷井</a:t>
            </a:r>
            <a:endParaRPr lang="en-US"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第五章 需求开发及管理</a:t>
            </a:r>
          </a:p>
        </p:txBody>
      </p:sp>
      <p:sp>
        <p:nvSpPr>
          <p:cNvPr id="40963"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t>CMMI</a:t>
            </a:r>
            <a:r>
              <a:rPr lang="zh-CN" altLang="en-US" sz="3400" smtClean="0"/>
              <a:t>对应实践</a:t>
            </a:r>
          </a:p>
          <a:p>
            <a:pPr marL="339725" indent="-246380" defTabSz="914400"/>
            <a:r>
              <a:rPr lang="zh-CN" altLang="en-US" sz="3400" smtClean="0"/>
              <a:t>需求开发及管理简述</a:t>
            </a:r>
          </a:p>
          <a:p>
            <a:pPr marL="339725" indent="-246380" defTabSz="914400"/>
            <a:r>
              <a:rPr lang="zh-CN" altLang="en-US" sz="3400" smtClean="0"/>
              <a:t>需求开发及管理流程</a:t>
            </a:r>
          </a:p>
          <a:p>
            <a:pPr marL="339725" indent="-246380" defTabSz="914400"/>
            <a:r>
              <a:rPr lang="zh-CN" altLang="en-US" sz="3400" smtClean="0"/>
              <a:t>需求获取</a:t>
            </a:r>
          </a:p>
          <a:p>
            <a:pPr marL="339725" indent="-246380" defTabSz="914400"/>
            <a:r>
              <a:rPr lang="zh-CN" altLang="en-US" sz="3400" smtClean="0">
                <a:solidFill>
                  <a:srgbClr val="FF0000"/>
                </a:solidFill>
              </a:rPr>
              <a:t>需求分析</a:t>
            </a:r>
          </a:p>
          <a:p>
            <a:pPr marL="339725" indent="-246380" defTabSz="914400"/>
            <a:r>
              <a:rPr lang="zh-CN" altLang="en-US" sz="3400" smtClean="0"/>
              <a:t>需求评审 </a:t>
            </a:r>
          </a:p>
          <a:p>
            <a:pPr marL="339725" indent="-246380" defTabSz="914400"/>
            <a:r>
              <a:rPr lang="zh-CN" altLang="en-US" sz="3400" smtClean="0"/>
              <a:t>需求管理 </a:t>
            </a:r>
            <a:endParaRPr lang="en-US" altLang="zh-CN" sz="3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需求分析</a:t>
            </a:r>
          </a:p>
        </p:txBody>
      </p:sp>
      <p:sp>
        <p:nvSpPr>
          <p:cNvPr id="41987" name="内容占位符 2"/>
          <p:cNvSpPr>
            <a:spLocks noGrp="1"/>
          </p:cNvSpPr>
          <p:nvPr>
            <p:ph idx="1"/>
          </p:nvPr>
        </p:nvSpPr>
        <p:spPr/>
        <p:txBody>
          <a:bodyPr/>
          <a:lstStyle/>
          <a:p>
            <a:r>
              <a:rPr lang="zh-CN" altLang="en-US" smtClean="0"/>
              <a:t>提炼、分析和仔细审查已收集到的需求</a:t>
            </a:r>
            <a:endParaRPr lang="en-US" altLang="zh-CN" smtClean="0"/>
          </a:p>
          <a:p>
            <a:r>
              <a:rPr lang="zh-CN" altLang="en-US" smtClean="0"/>
              <a:t>目的在于开发出高质量和具体的需求，以便作出实用的项目估算并进行设计、构造和测试</a:t>
            </a:r>
            <a:endParaRPr lang="en-US" altLang="zh-CN" smtClean="0"/>
          </a:p>
          <a:p>
            <a:r>
              <a:rPr lang="zh-CN" altLang="en-US" smtClean="0"/>
              <a:t>需要从不同的视角检验需求，增加查明错误、消除不一致性、发现遗漏的机率</a:t>
            </a:r>
            <a:endParaRPr lang="en-US" altLang="zh-CN" smtClean="0"/>
          </a:p>
          <a:p>
            <a:r>
              <a:rPr lang="zh-CN" altLang="en-US" smtClean="0"/>
              <a:t>创建分析模型之后，要不断改进，并分析评估其清晰性、完整性和一致性。</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需求分析（续）</a:t>
            </a:r>
          </a:p>
        </p:txBody>
      </p:sp>
      <p:sp>
        <p:nvSpPr>
          <p:cNvPr id="43011" name="内容占位符 2"/>
          <p:cNvSpPr>
            <a:spLocks noGrp="1"/>
          </p:cNvSpPr>
          <p:nvPr>
            <p:ph idx="1"/>
          </p:nvPr>
        </p:nvSpPr>
        <p:spPr/>
        <p:txBody>
          <a:bodyPr/>
          <a:lstStyle/>
          <a:p>
            <a:r>
              <a:rPr lang="zh-CN" altLang="en-US" smtClean="0"/>
              <a:t>在用户需求描述</a:t>
            </a:r>
            <a:r>
              <a:rPr lang="en-US" altLang="zh-CN" smtClean="0"/>
              <a:t>(</a:t>
            </a:r>
            <a:r>
              <a:rPr lang="zh-CN" altLang="en-US" smtClean="0"/>
              <a:t>用户需求说明书</a:t>
            </a:r>
            <a:r>
              <a:rPr lang="en-US" altLang="zh-CN" smtClean="0"/>
              <a:t>)</a:t>
            </a:r>
            <a:r>
              <a:rPr lang="zh-CN" altLang="en-US" smtClean="0"/>
              <a:t>和软件设计之间建立桥梁</a:t>
            </a:r>
            <a:endParaRPr lang="en-US" altLang="zh-CN" smtClean="0"/>
          </a:p>
          <a:p>
            <a:r>
              <a:rPr lang="zh-CN" altLang="en-US" smtClean="0"/>
              <a:t>目标</a:t>
            </a:r>
            <a:endParaRPr lang="en-US" altLang="zh-CN" smtClean="0"/>
          </a:p>
          <a:p>
            <a:pPr lvl="1"/>
            <a:r>
              <a:rPr lang="zh-CN" altLang="en-US" smtClean="0"/>
              <a:t>详细描述客户需要什么</a:t>
            </a:r>
            <a:endParaRPr lang="en-US" altLang="zh-CN" smtClean="0"/>
          </a:p>
          <a:p>
            <a:pPr lvl="1"/>
            <a:r>
              <a:rPr lang="zh-CN" altLang="en-US" smtClean="0"/>
              <a:t>为软件设计奠定基础</a:t>
            </a:r>
            <a:endParaRPr lang="en-US" altLang="zh-CN" smtClean="0"/>
          </a:p>
          <a:p>
            <a:pPr lvl="1"/>
            <a:r>
              <a:rPr lang="zh-CN" altLang="en-US" smtClean="0"/>
              <a:t>定义在软件完成后可以被确认的需求</a:t>
            </a:r>
            <a:endParaRPr lang="en-US" altLang="zh-CN" smtClean="0"/>
          </a:p>
          <a:p>
            <a:r>
              <a:rPr lang="zh-CN" altLang="en-US" smtClean="0"/>
              <a:t>内容</a:t>
            </a:r>
            <a:endParaRPr lang="en-US" altLang="zh-CN" smtClean="0"/>
          </a:p>
          <a:p>
            <a:pPr lvl="1"/>
            <a:r>
              <a:rPr lang="zh-CN" altLang="en-US" smtClean="0"/>
              <a:t>详细的用例文本、用例图、活动图</a:t>
            </a:r>
            <a:endParaRPr lang="en-US" altLang="zh-CN" smtClean="0"/>
          </a:p>
          <a:p>
            <a:pPr lvl="1"/>
            <a:r>
              <a:rPr lang="zh-CN" altLang="en-US" smtClean="0"/>
              <a:t>类图、状态图、顺序图</a:t>
            </a:r>
            <a:endParaRPr lang="en-US" altLang="zh-CN" smtClean="0"/>
          </a:p>
          <a:p>
            <a:pPr lvl="1"/>
            <a:r>
              <a:rPr lang="zh-CN" altLang="en-US" smtClean="0"/>
              <a:t>数据流程、控制流程、处理说明</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214438"/>
            <a:ext cx="8353425"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6"/>
          <p:cNvSpPr>
            <a:spLocks noChangeArrowheads="1"/>
          </p:cNvSpPr>
          <p:nvPr/>
        </p:nvSpPr>
        <p:spPr bwMode="auto">
          <a:xfrm>
            <a:off x="428625" y="285750"/>
            <a:ext cx="5246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5400"/>
              <a:t>需求分析流程图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12D747C0-3B08-4147-817F-0F8FD340C248}" type="slidenum">
              <a:rPr lang="en-US" altLang="zh-CN" sz="1200" smtClean="0">
                <a:solidFill>
                  <a:srgbClr val="045C75"/>
                </a:solidFill>
                <a:latin typeface="Constantia" pitchFamily="18" charset="0"/>
                <a:ea typeface="仿宋_GB2312" pitchFamily="49" charset="-122"/>
              </a:rPr>
              <a:t>37</a:t>
            </a:fld>
            <a:endParaRPr lang="en-US" altLang="zh-CN" sz="1200" smtClean="0">
              <a:solidFill>
                <a:srgbClr val="045C75"/>
              </a:solidFill>
              <a:latin typeface="Constantia" pitchFamily="18" charset="0"/>
              <a:ea typeface="仿宋_GB2312" pitchFamily="49" charset="-122"/>
            </a:endParaRPr>
          </a:p>
        </p:txBody>
      </p:sp>
      <p:sp>
        <p:nvSpPr>
          <p:cNvPr id="45059" name="Rectangle 2"/>
          <p:cNvSpPr>
            <a:spLocks noGrp="1" noChangeArrowheads="1"/>
          </p:cNvSpPr>
          <p:nvPr>
            <p:ph type="title"/>
          </p:nvPr>
        </p:nvSpPr>
        <p:spPr>
          <a:xfrm>
            <a:off x="500063" y="714375"/>
            <a:ext cx="8229600" cy="685800"/>
          </a:xfrm>
        </p:spPr>
        <p:txBody>
          <a:bodyPr/>
          <a:lstStyle/>
          <a:p>
            <a:r>
              <a:rPr lang="zh-CN" altLang="en-US" sz="4800" smtClean="0"/>
              <a:t>需求分析方法</a:t>
            </a:r>
          </a:p>
        </p:txBody>
      </p:sp>
      <p:sp>
        <p:nvSpPr>
          <p:cNvPr id="45060" name="Rectangle 3"/>
          <p:cNvSpPr>
            <a:spLocks noGrp="1" noChangeArrowheads="1"/>
          </p:cNvSpPr>
          <p:nvPr>
            <p:ph type="body" idx="1"/>
          </p:nvPr>
        </p:nvSpPr>
        <p:spPr>
          <a:xfrm>
            <a:off x="457200" y="1428750"/>
            <a:ext cx="8229600" cy="4929188"/>
          </a:xfrm>
        </p:spPr>
        <p:txBody>
          <a:bodyPr/>
          <a:lstStyle/>
          <a:p>
            <a:pPr>
              <a:lnSpc>
                <a:spcPct val="80000"/>
              </a:lnSpc>
            </a:pPr>
            <a:r>
              <a:rPr lang="zh-CN" altLang="en-US" sz="2400" smtClean="0"/>
              <a:t>面向结构分析法，结合获取的</a:t>
            </a:r>
            <a:r>
              <a:rPr lang="en-US" altLang="zh-CN" sz="2400" smtClean="0"/>
              <a:t>《</a:t>
            </a:r>
            <a:r>
              <a:rPr lang="zh-CN" altLang="en-US" sz="2400" smtClean="0"/>
              <a:t>用户需求说明书</a:t>
            </a:r>
            <a:r>
              <a:rPr lang="en-US" altLang="zh-CN" sz="2400" smtClean="0"/>
              <a:t>》</a:t>
            </a:r>
            <a:r>
              <a:rPr lang="zh-CN" altLang="en-US" sz="2400" smtClean="0"/>
              <a:t>，可采用数据流图等分析模型，把系统功能需求、非功能需求按事件流、数据流分析方式，逐层细化到系统操作及操作数据的存储方式，如数据的输入、输出，并考虑外部接口。结合数据流图和数据字典</a:t>
            </a:r>
            <a:r>
              <a:rPr lang="en-US" altLang="zh-CN" sz="2400" smtClean="0"/>
              <a:t>,</a:t>
            </a:r>
            <a:r>
              <a:rPr lang="zh-CN" altLang="en-US" sz="2400" smtClean="0"/>
              <a:t>详细说明系统功能间的输入、输出、系统活动及约束条件 </a:t>
            </a:r>
            <a:r>
              <a:rPr lang="en-US" altLang="zh-CN" sz="2400" smtClean="0"/>
              <a:t>,</a:t>
            </a:r>
            <a:r>
              <a:rPr lang="zh-CN" altLang="en-US" sz="2400" smtClean="0"/>
              <a:t>编制需求规格说明书。</a:t>
            </a:r>
            <a:endParaRPr lang="en-US" altLang="zh-CN" sz="2400" smtClean="0"/>
          </a:p>
          <a:p>
            <a:pPr>
              <a:lnSpc>
                <a:spcPct val="80000"/>
              </a:lnSpc>
            </a:pPr>
            <a:r>
              <a:rPr lang="zh-CN" altLang="en-US" sz="2400" smtClean="0"/>
              <a:t>面向对象分析法，使用</a:t>
            </a:r>
            <a:r>
              <a:rPr lang="en-US" altLang="zh-CN" sz="2400" smtClean="0"/>
              <a:t>UML</a:t>
            </a:r>
            <a:r>
              <a:rPr lang="zh-CN" altLang="en-US" sz="2400" smtClean="0"/>
              <a:t>辅助类图或其他分析方式来分析已获取的系统需求、用例模型、类图、数据字典等。结合图形化分析模型、类图、顺序图、关联图等进行说明，准确描述用户及系统的交互活动 ，编制需求规格说明书。</a:t>
            </a:r>
            <a:endParaRPr lang="en-US" altLang="zh-CN" sz="2400" smtClean="0"/>
          </a:p>
          <a:p>
            <a:pPr>
              <a:lnSpc>
                <a:spcPct val="80000"/>
              </a:lnSpc>
            </a:pPr>
            <a:r>
              <a:rPr lang="zh-CN" altLang="en-US" sz="2400" smtClean="0"/>
              <a:t>快速原型分析法，分析已获取的用户需求，增量、迭代地明确用户工作流程、约束条件等，设定需求的优先级排序，在风险较小的基础上分析、设计和实现系统构架结构或用户界面架构。结合立项时所选用生命周期，迭代进行分析活动 ，编制需求规格说明书。</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需求分析包含的元素</a:t>
            </a:r>
          </a:p>
        </p:txBody>
      </p:sp>
      <p:sp>
        <p:nvSpPr>
          <p:cNvPr id="46083" name="内容占位符 2"/>
          <p:cNvSpPr>
            <a:spLocks noGrp="1"/>
          </p:cNvSpPr>
          <p:nvPr>
            <p:ph idx="1"/>
          </p:nvPr>
        </p:nvSpPr>
        <p:spPr/>
        <p:txBody>
          <a:bodyPr/>
          <a:lstStyle/>
          <a:p>
            <a:r>
              <a:rPr lang="zh-CN" altLang="en-US" smtClean="0"/>
              <a:t>基于场景的元素</a:t>
            </a:r>
            <a:r>
              <a:rPr lang="en-US" altLang="zh-CN" smtClean="0"/>
              <a:t>——</a:t>
            </a:r>
            <a:r>
              <a:rPr lang="zh-CN" altLang="en-US" smtClean="0"/>
              <a:t>用户角度表现系统</a:t>
            </a:r>
            <a:endParaRPr lang="en-US" altLang="zh-CN" smtClean="0"/>
          </a:p>
          <a:p>
            <a:pPr lvl="1"/>
            <a:r>
              <a:rPr lang="zh-CN" altLang="en-US" smtClean="0"/>
              <a:t>用例文本</a:t>
            </a:r>
            <a:endParaRPr lang="en-US" altLang="zh-CN" smtClean="0"/>
          </a:p>
          <a:p>
            <a:pPr lvl="1"/>
            <a:r>
              <a:rPr lang="zh-CN" altLang="en-US" smtClean="0"/>
              <a:t>用例图</a:t>
            </a:r>
            <a:endParaRPr lang="en-US" altLang="zh-CN" smtClean="0"/>
          </a:p>
          <a:p>
            <a:pPr lvl="1"/>
            <a:r>
              <a:rPr lang="zh-CN" altLang="en-US" smtClean="0"/>
              <a:t>活动图 </a:t>
            </a:r>
            <a:endParaRPr lang="en-US" altLang="zh-CN" smtClean="0"/>
          </a:p>
          <a:p>
            <a:pPr lvl="1"/>
            <a:r>
              <a:rPr lang="zh-CN" altLang="en-US" smtClean="0"/>
              <a:t>泳道图</a:t>
            </a:r>
            <a:r>
              <a:rPr lang="en-US" altLang="zh-CN" smtClean="0"/>
              <a:t>——</a:t>
            </a:r>
            <a:r>
              <a:rPr lang="zh-CN" altLang="en-US" smtClean="0"/>
              <a:t>带角色的活动图</a:t>
            </a:r>
            <a:endParaRPr lang="en-US" altLang="zh-CN" smtClean="0"/>
          </a:p>
          <a:p>
            <a:r>
              <a:rPr lang="zh-CN" altLang="en-US" smtClean="0"/>
              <a:t>面向信息流的元素</a:t>
            </a:r>
            <a:r>
              <a:rPr lang="en-US" altLang="zh-CN" smtClean="0"/>
              <a:t>——</a:t>
            </a:r>
            <a:r>
              <a:rPr lang="zh-CN" altLang="en-US" smtClean="0"/>
              <a:t>通过处理函数进行转换</a:t>
            </a:r>
            <a:endParaRPr lang="en-US" altLang="zh-CN" smtClean="0"/>
          </a:p>
          <a:p>
            <a:pPr lvl="1"/>
            <a:r>
              <a:rPr lang="zh-CN" altLang="en-US" smtClean="0"/>
              <a:t>数据流图</a:t>
            </a:r>
            <a:endParaRPr lang="en-US" altLang="zh-CN" smtClean="0"/>
          </a:p>
          <a:p>
            <a:pPr lvl="1"/>
            <a:r>
              <a:rPr lang="zh-CN" altLang="en-US" smtClean="0"/>
              <a:t>控制流图</a:t>
            </a:r>
            <a:endParaRPr lang="en-US" altLang="zh-CN" smtClean="0"/>
          </a:p>
          <a:p>
            <a:pPr lvl="1"/>
            <a:r>
              <a:rPr lang="zh-CN" altLang="en-US" smtClean="0"/>
              <a:t>处理说明</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dirty="0" smtClean="0"/>
              <a:t>泳道图示例</a:t>
            </a:r>
            <a:endParaRPr lang="zh-CN" altLang="en-US"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46" y="1844824"/>
            <a:ext cx="6824954" cy="5013175"/>
          </a:xfrm>
          <a:prstGeom prst="rect">
            <a:avLst/>
          </a:prstGeom>
        </p:spPr>
      </p:pic>
    </p:spTree>
    <p:extLst>
      <p:ext uri="{BB962C8B-B14F-4D97-AF65-F5344CB8AC3E}">
        <p14:creationId xmlns:p14="http://schemas.microsoft.com/office/powerpoint/2010/main" val="4097023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70273"/>
          </a:xfrm>
        </p:spPr>
        <p:txBody>
          <a:bodyPr/>
          <a:lstStyle/>
          <a:p>
            <a:r>
              <a:rPr lang="zh-CN" altLang="en-US" dirty="0" smtClean="0"/>
              <a:t>补充：沟通（练习）</a:t>
            </a:r>
            <a:endParaRPr lang="zh-CN" altLang="en-US" dirty="0"/>
          </a:p>
        </p:txBody>
      </p:sp>
      <p:sp>
        <p:nvSpPr>
          <p:cNvPr id="3" name="文本占位符 2"/>
          <p:cNvSpPr>
            <a:spLocks noGrp="1"/>
          </p:cNvSpPr>
          <p:nvPr>
            <p:ph type="body" idx="1"/>
          </p:nvPr>
        </p:nvSpPr>
        <p:spPr>
          <a:xfrm>
            <a:off x="457200" y="1575123"/>
            <a:ext cx="8229600" cy="4749477"/>
          </a:xfrm>
        </p:spPr>
        <p:txBody>
          <a:bodyPr/>
          <a:lstStyle/>
          <a:p>
            <a:r>
              <a:rPr lang="zh-CN" altLang="en-US" dirty="0" smtClean="0"/>
              <a:t>每两人共分一张</a:t>
            </a:r>
            <a:r>
              <a:rPr lang="en-US" altLang="zh-CN" dirty="0" smtClean="0"/>
              <a:t>A4</a:t>
            </a:r>
            <a:r>
              <a:rPr lang="zh-CN" altLang="en-US" dirty="0" smtClean="0"/>
              <a:t>纸（每人半张）</a:t>
            </a:r>
            <a:endParaRPr lang="en-US" altLang="zh-CN" dirty="0" smtClean="0"/>
          </a:p>
          <a:p>
            <a:r>
              <a:rPr lang="zh-CN" altLang="en-US" dirty="0" smtClean="0"/>
              <a:t>将半张纸撕成一样大小四条</a:t>
            </a:r>
            <a:endParaRPr lang="en-US" altLang="zh-CN" dirty="0" smtClean="0"/>
          </a:p>
          <a:p>
            <a:r>
              <a:rPr lang="zh-CN" altLang="en-US" dirty="0" smtClean="0"/>
              <a:t>将每一条放在另一条中间的部分</a:t>
            </a:r>
            <a:endParaRPr lang="en-US" altLang="zh-CN" dirty="0" smtClean="0"/>
          </a:p>
          <a:p>
            <a:r>
              <a:rPr lang="zh-CN" altLang="en-US" dirty="0" smtClean="0"/>
              <a:t>找一个人说明下面的排法（只能用嘴来解释）</a:t>
            </a:r>
            <a:endParaRPr lang="en-US" altLang="zh-CN" dirty="0" smtClean="0"/>
          </a:p>
          <a:p>
            <a:pPr lvl="1"/>
            <a:endParaRPr lang="en-US" altLang="zh-CN" dirty="0" smtClean="0"/>
          </a:p>
          <a:p>
            <a:pPr lvl="1"/>
            <a:endParaRPr lang="en-US" altLang="zh-CN"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第五章 需求开发及管理</a:t>
            </a:r>
          </a:p>
        </p:txBody>
      </p:sp>
      <p:sp>
        <p:nvSpPr>
          <p:cNvPr id="47107"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t>CMMI</a:t>
            </a:r>
            <a:r>
              <a:rPr lang="zh-CN" altLang="en-US" sz="3400" smtClean="0"/>
              <a:t>对应实践</a:t>
            </a:r>
          </a:p>
          <a:p>
            <a:pPr marL="339725" indent="-246380" defTabSz="914400"/>
            <a:r>
              <a:rPr lang="zh-CN" altLang="en-US" sz="3400" smtClean="0"/>
              <a:t>需求开发及管理简述</a:t>
            </a:r>
          </a:p>
          <a:p>
            <a:pPr marL="339725" indent="-246380" defTabSz="914400"/>
            <a:r>
              <a:rPr lang="zh-CN" altLang="en-US" sz="3400" smtClean="0"/>
              <a:t>需求开发及管理流程</a:t>
            </a:r>
          </a:p>
          <a:p>
            <a:pPr marL="339725" indent="-246380" defTabSz="914400"/>
            <a:r>
              <a:rPr lang="zh-CN" altLang="en-US" sz="3400" smtClean="0"/>
              <a:t>需求获取</a:t>
            </a:r>
          </a:p>
          <a:p>
            <a:pPr marL="339725" indent="-246380" defTabSz="914400"/>
            <a:r>
              <a:rPr lang="zh-CN" altLang="en-US" sz="3400" smtClean="0"/>
              <a:t>需求分析</a:t>
            </a:r>
          </a:p>
          <a:p>
            <a:pPr marL="339725" indent="-246380" defTabSz="914400"/>
            <a:r>
              <a:rPr lang="zh-CN" altLang="en-US" sz="3400" smtClean="0">
                <a:solidFill>
                  <a:srgbClr val="FF0000"/>
                </a:solidFill>
              </a:rPr>
              <a:t>需求评审 </a:t>
            </a:r>
          </a:p>
          <a:p>
            <a:pPr marL="339725" indent="-246380" defTabSz="914400"/>
            <a:r>
              <a:rPr lang="zh-CN" altLang="en-US" sz="3400" smtClean="0"/>
              <a:t>需求管理 </a:t>
            </a:r>
            <a:endParaRPr lang="en-US" altLang="zh-CN" sz="3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457200" y="428625"/>
            <a:ext cx="8229600" cy="839788"/>
          </a:xfrm>
        </p:spPr>
        <p:txBody>
          <a:bodyPr/>
          <a:lstStyle/>
          <a:p>
            <a:pPr marL="952500" indent="-952500"/>
            <a:r>
              <a:rPr lang="zh-CN" altLang="en-US" sz="5400" smtClean="0"/>
              <a:t>需求评审步骤</a:t>
            </a:r>
          </a:p>
        </p:txBody>
      </p:sp>
      <p:sp>
        <p:nvSpPr>
          <p:cNvPr id="48131" name="Rectangle 3"/>
          <p:cNvSpPr>
            <a:spLocks noGrp="1"/>
          </p:cNvSpPr>
          <p:nvPr>
            <p:ph type="body" idx="9"/>
          </p:nvPr>
        </p:nvSpPr>
        <p:spPr>
          <a:xfrm>
            <a:off x="323850" y="1341438"/>
            <a:ext cx="8569325" cy="5040312"/>
          </a:xfrm>
        </p:spPr>
        <p:txBody>
          <a:bodyPr/>
          <a:lstStyle/>
          <a:p>
            <a:pPr>
              <a:lnSpc>
                <a:spcPct val="80000"/>
              </a:lnSpc>
              <a:buFont typeface="Wingdings 2" pitchFamily="18" charset="2"/>
              <a:buAutoNum type="arabicPeriod"/>
            </a:pPr>
            <a:r>
              <a:rPr lang="en-US" altLang="zh-CN" sz="2400" smtClean="0"/>
              <a:t>《</a:t>
            </a:r>
            <a:r>
              <a:rPr lang="zh-CN" altLang="en-US" sz="2400" smtClean="0"/>
              <a:t>用户需求说明书</a:t>
            </a:r>
            <a:r>
              <a:rPr lang="en-US" altLang="zh-CN" sz="2400" smtClean="0"/>
              <a:t>》</a:t>
            </a:r>
            <a:r>
              <a:rPr lang="zh-CN" altLang="en-US" sz="2400" smtClean="0"/>
              <a:t>或</a:t>
            </a:r>
            <a:r>
              <a:rPr lang="en-US" altLang="zh-CN" sz="2400" smtClean="0"/>
              <a:t>《</a:t>
            </a:r>
            <a:r>
              <a:rPr lang="zh-CN" altLang="en-US" sz="2400" smtClean="0"/>
              <a:t>软件需求规格说明书</a:t>
            </a:r>
            <a:r>
              <a:rPr lang="en-US" altLang="zh-CN" sz="2400" smtClean="0"/>
              <a:t>》</a:t>
            </a:r>
            <a:r>
              <a:rPr lang="zh-CN" altLang="en-US" sz="2400" smtClean="0"/>
              <a:t>完成之后，由项目经理提出评审要求。评审之前项目经理准备评审相关资料，在总工程师或研发部经理的协助下，确定参加评审的人员，并把相关资料及评审通知一并发给参与评审的人员。</a:t>
            </a:r>
          </a:p>
          <a:p>
            <a:pPr>
              <a:lnSpc>
                <a:spcPct val="80000"/>
              </a:lnSpc>
              <a:buFont typeface="Wingdings 2" pitchFamily="18" charset="2"/>
              <a:buAutoNum type="arabicPeriod"/>
            </a:pPr>
            <a:r>
              <a:rPr lang="zh-CN" altLang="en-US" sz="2400" smtClean="0"/>
              <a:t>按计划进行评审，指定仲裁者、主持人、记录员。通过评审对需求中存在的问题进行讨论，主要针对各评审员提交的</a:t>
            </a:r>
            <a:r>
              <a:rPr lang="en-US" altLang="zh-CN" sz="2400" smtClean="0"/>
              <a:t>《</a:t>
            </a:r>
            <a:r>
              <a:rPr lang="zh-CN" altLang="en-US" sz="2400" smtClean="0"/>
              <a:t>预审问题清单</a:t>
            </a:r>
            <a:r>
              <a:rPr lang="en-US" altLang="zh-CN" sz="2400" smtClean="0"/>
              <a:t>》</a:t>
            </a:r>
            <a:r>
              <a:rPr lang="zh-CN" altLang="en-US" sz="2400" smtClean="0"/>
              <a:t>中的问题，达成一致意见。</a:t>
            </a:r>
          </a:p>
          <a:p>
            <a:pPr>
              <a:lnSpc>
                <a:spcPct val="80000"/>
              </a:lnSpc>
              <a:buFont typeface="Wingdings 2" pitchFamily="18" charset="2"/>
              <a:buAutoNum type="arabicPeriod"/>
            </a:pPr>
            <a:r>
              <a:rPr lang="zh-CN" altLang="en-US" sz="2400" smtClean="0"/>
              <a:t>评审结束后，记录员整理会议内容，形成</a:t>
            </a:r>
            <a:r>
              <a:rPr lang="en-US" altLang="zh-CN" sz="2400" smtClean="0"/>
              <a:t>《</a:t>
            </a:r>
            <a:r>
              <a:rPr lang="zh-CN" altLang="en-US" sz="2400" smtClean="0"/>
              <a:t>会议记录</a:t>
            </a:r>
            <a:r>
              <a:rPr lang="en-US" altLang="zh-CN" sz="2400" smtClean="0"/>
              <a:t>》</a:t>
            </a:r>
            <a:r>
              <a:rPr lang="zh-CN" altLang="en-US" sz="2400" smtClean="0"/>
              <a:t>。</a:t>
            </a:r>
          </a:p>
          <a:p>
            <a:pPr>
              <a:lnSpc>
                <a:spcPct val="80000"/>
              </a:lnSpc>
              <a:buFont typeface="Wingdings 2" pitchFamily="18" charset="2"/>
              <a:buAutoNum type="arabicPeriod"/>
            </a:pPr>
            <a:r>
              <a:rPr lang="zh-CN" altLang="en-US" sz="2400" smtClean="0"/>
              <a:t>项目经理或者指定人员整理</a:t>
            </a:r>
            <a:r>
              <a:rPr lang="en-US" altLang="zh-CN" sz="2400" smtClean="0"/>
              <a:t>《</a:t>
            </a:r>
            <a:r>
              <a:rPr lang="zh-CN" altLang="en-US" sz="2400" smtClean="0"/>
              <a:t>项目评审表</a:t>
            </a:r>
            <a:r>
              <a:rPr lang="en-US" altLang="zh-CN" sz="2400" smtClean="0"/>
              <a:t>》</a:t>
            </a:r>
            <a:r>
              <a:rPr lang="zh-CN" altLang="en-US" sz="2400" smtClean="0"/>
              <a:t>汇总评审发现的缺陷及其修改意见，并提交相关人员签字确认。</a:t>
            </a:r>
          </a:p>
          <a:p>
            <a:pPr>
              <a:lnSpc>
                <a:spcPct val="80000"/>
              </a:lnSpc>
              <a:buFont typeface="Wingdings 2" pitchFamily="18" charset="2"/>
              <a:buAutoNum type="arabicPeriod"/>
            </a:pPr>
            <a:r>
              <a:rPr lang="en-US" altLang="zh-CN" sz="2400" smtClean="0"/>
              <a:t>《</a:t>
            </a:r>
            <a:r>
              <a:rPr lang="zh-CN" altLang="en-US" sz="2400" smtClean="0"/>
              <a:t>用户需求说明书</a:t>
            </a:r>
            <a:r>
              <a:rPr lang="en-US" altLang="zh-CN" sz="2400" smtClean="0"/>
              <a:t>》</a:t>
            </a:r>
            <a:r>
              <a:rPr lang="zh-CN" altLang="en-US" sz="2400" smtClean="0"/>
              <a:t>通过评审之后，由项目经理或者指定人员编写</a:t>
            </a:r>
            <a:r>
              <a:rPr lang="en-US" altLang="zh-CN" sz="2400" smtClean="0"/>
              <a:t>《</a:t>
            </a:r>
            <a:r>
              <a:rPr lang="zh-CN" altLang="en-US" sz="2400" smtClean="0"/>
              <a:t>用户需求跟踪矩阵</a:t>
            </a:r>
            <a:r>
              <a:rPr lang="en-US" altLang="zh-CN" sz="2400" smtClean="0"/>
              <a:t>》</a:t>
            </a:r>
            <a:r>
              <a:rPr lang="zh-CN" altLang="en-US" sz="2400" smtClean="0"/>
              <a:t>供后继项目开发过程中对需求跟踪时使用；</a:t>
            </a:r>
            <a:r>
              <a:rPr lang="en-US" altLang="zh-CN" sz="2400" smtClean="0"/>
              <a:t>《</a:t>
            </a:r>
            <a:r>
              <a:rPr lang="zh-CN" altLang="en-US" sz="2400" smtClean="0"/>
              <a:t>软件需求规格说明书</a:t>
            </a:r>
            <a:r>
              <a:rPr lang="en-US" altLang="zh-CN" sz="2400" smtClean="0"/>
              <a:t>》</a:t>
            </a:r>
            <a:r>
              <a:rPr lang="zh-CN" altLang="en-US" sz="2400" smtClean="0"/>
              <a:t>评审通过后，项目经理或者指定人员更新</a:t>
            </a:r>
            <a:r>
              <a:rPr lang="en-US" altLang="zh-CN" sz="2400" smtClean="0"/>
              <a:t>《</a:t>
            </a:r>
            <a:r>
              <a:rPr lang="zh-CN" altLang="en-US" sz="2400" smtClean="0"/>
              <a:t>用户需求跟踪矩阵</a:t>
            </a:r>
            <a:r>
              <a:rPr lang="en-US" altLang="zh-CN" sz="2400" smtClean="0"/>
              <a:t>》</a:t>
            </a:r>
            <a:r>
              <a:rPr lang="zh-CN" altLang="en-US" sz="2400" smtClean="0"/>
              <a:t>，填写相应内容</a:t>
            </a:r>
          </a:p>
          <a:p>
            <a:pPr>
              <a:lnSpc>
                <a:spcPct val="80000"/>
              </a:lnSpc>
              <a:buFont typeface="Wingdings 2" pitchFamily="18" charset="2"/>
              <a:buAutoNum type="arabicPeriod"/>
            </a:pPr>
            <a:r>
              <a:rPr lang="zh-CN" altLang="en-US" sz="2400" smtClean="0"/>
              <a:t>建立需求基线，把</a:t>
            </a:r>
            <a:r>
              <a:rPr lang="en-US" altLang="zh-CN" sz="2400" smtClean="0"/>
              <a:t>《</a:t>
            </a:r>
            <a:r>
              <a:rPr lang="zh-CN" altLang="en-US" sz="2400" smtClean="0"/>
              <a:t>软件需求规格说明书</a:t>
            </a:r>
            <a:r>
              <a:rPr lang="en-US" altLang="zh-CN" sz="2400" smtClean="0"/>
              <a:t>》</a:t>
            </a:r>
            <a:r>
              <a:rPr lang="zh-CN" altLang="en-US" sz="2400" smtClean="0"/>
              <a:t>、项目评审表及相关文档纳入配置管理。</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第五章 需求开发及管理</a:t>
            </a:r>
          </a:p>
        </p:txBody>
      </p:sp>
      <p:sp>
        <p:nvSpPr>
          <p:cNvPr id="49155"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t>CMMI</a:t>
            </a:r>
            <a:r>
              <a:rPr lang="zh-CN" altLang="en-US" sz="3400" smtClean="0"/>
              <a:t>对应实践</a:t>
            </a:r>
          </a:p>
          <a:p>
            <a:pPr marL="339725" indent="-246380" defTabSz="914400"/>
            <a:r>
              <a:rPr lang="zh-CN" altLang="en-US" sz="3400" smtClean="0"/>
              <a:t>需求开发及管理简述</a:t>
            </a:r>
          </a:p>
          <a:p>
            <a:pPr marL="339725" indent="-246380" defTabSz="914400"/>
            <a:r>
              <a:rPr lang="zh-CN" altLang="en-US" sz="3400" smtClean="0"/>
              <a:t>需求开发及管理流程</a:t>
            </a:r>
          </a:p>
          <a:p>
            <a:pPr marL="339725" indent="-246380" defTabSz="914400"/>
            <a:r>
              <a:rPr lang="zh-CN" altLang="en-US" sz="3400" smtClean="0"/>
              <a:t>需求获取</a:t>
            </a:r>
          </a:p>
          <a:p>
            <a:pPr marL="339725" indent="-246380" defTabSz="914400"/>
            <a:r>
              <a:rPr lang="zh-CN" altLang="en-US" sz="3400" smtClean="0"/>
              <a:t>需求分析</a:t>
            </a:r>
          </a:p>
          <a:p>
            <a:pPr marL="339725" indent="-246380" defTabSz="914400"/>
            <a:r>
              <a:rPr lang="zh-CN" altLang="en-US" sz="3400" smtClean="0"/>
              <a:t>需求评审 </a:t>
            </a:r>
          </a:p>
          <a:p>
            <a:pPr marL="339725" indent="-246380" defTabSz="914400"/>
            <a:r>
              <a:rPr lang="zh-CN" altLang="en-US" sz="3400" smtClean="0">
                <a:solidFill>
                  <a:srgbClr val="FF0000"/>
                </a:solidFill>
              </a:rPr>
              <a:t>需求管理 </a:t>
            </a:r>
            <a:endParaRPr lang="en-US" altLang="zh-CN" sz="3400" smtClean="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457200" y="571500"/>
            <a:ext cx="8229600" cy="912813"/>
          </a:xfrm>
        </p:spPr>
        <p:txBody>
          <a:bodyPr/>
          <a:lstStyle/>
          <a:p>
            <a:pPr marL="952500" indent="-952500"/>
            <a:r>
              <a:rPr lang="zh-CN" altLang="en-US" sz="5400" smtClean="0"/>
              <a:t>需求变更控制</a:t>
            </a:r>
          </a:p>
        </p:txBody>
      </p:sp>
      <p:sp>
        <p:nvSpPr>
          <p:cNvPr id="50179" name="Rectangle 3"/>
          <p:cNvSpPr>
            <a:spLocks noGrp="1"/>
          </p:cNvSpPr>
          <p:nvPr>
            <p:ph type="body" idx="9"/>
          </p:nvPr>
        </p:nvSpPr>
        <p:spPr>
          <a:xfrm>
            <a:off x="250825" y="1628775"/>
            <a:ext cx="8686800" cy="4389438"/>
          </a:xfrm>
        </p:spPr>
        <p:txBody>
          <a:bodyPr/>
          <a:lstStyle/>
          <a:p>
            <a:pPr marL="495300" indent="-495300">
              <a:buFont typeface="Wingdings 2" pitchFamily="18" charset="2"/>
              <a:buNone/>
            </a:pPr>
            <a:r>
              <a:rPr lang="zh-CN" altLang="en-US" sz="3200" smtClean="0"/>
              <a:t>变更步骤：</a:t>
            </a:r>
          </a:p>
          <a:p>
            <a:pPr marL="895350" lvl="1" indent="-495300">
              <a:buFont typeface="Wingdings 2" pitchFamily="18" charset="2"/>
              <a:buAutoNum type="arabicPeriod"/>
            </a:pPr>
            <a:r>
              <a:rPr lang="zh-CN" altLang="en-US" sz="2800" smtClean="0"/>
              <a:t>变更提出者填写</a:t>
            </a:r>
            <a:r>
              <a:rPr lang="en-US" altLang="zh-CN" sz="2800" smtClean="0"/>
              <a:t>《</a:t>
            </a:r>
            <a:r>
              <a:rPr lang="zh-CN" altLang="en-US" sz="2800" smtClean="0"/>
              <a:t>需求变更申请表</a:t>
            </a:r>
            <a:r>
              <a:rPr lang="en-US" altLang="zh-CN" sz="2800" smtClean="0"/>
              <a:t>》</a:t>
            </a:r>
            <a:r>
              <a:rPr lang="zh-CN" altLang="en-US" sz="2800" smtClean="0"/>
              <a:t>说明变更内容、变更影响范围；</a:t>
            </a:r>
          </a:p>
          <a:p>
            <a:pPr marL="895350" lvl="1" indent="-495300">
              <a:buFont typeface="Wingdings 2" pitchFamily="18" charset="2"/>
              <a:buAutoNum type="arabicPeriod"/>
            </a:pPr>
            <a:r>
              <a:rPr lang="zh-CN" altLang="en-US" sz="2800" smtClean="0"/>
              <a:t>提交</a:t>
            </a:r>
            <a:r>
              <a:rPr lang="en-US" altLang="zh-CN" sz="2800" smtClean="0"/>
              <a:t>CCB</a:t>
            </a:r>
            <a:r>
              <a:rPr lang="zh-CN" altLang="en-US" sz="2800" smtClean="0"/>
              <a:t>审批，必要时召开变更评审会议；对于不影响需求基线的小范围的变更，可以由项目经理审批；</a:t>
            </a:r>
          </a:p>
          <a:p>
            <a:pPr marL="895350" lvl="1" indent="-495300">
              <a:buFont typeface="Wingdings 2" pitchFamily="18" charset="2"/>
              <a:buAutoNum type="arabicPeriod"/>
            </a:pPr>
            <a:r>
              <a:rPr lang="zh-CN" altLang="en-US" sz="2800" smtClean="0"/>
              <a:t>变更完成后，由验证人和质量保证工程师跟踪验证变更引起相关内容的调整是否正确无误；</a:t>
            </a:r>
          </a:p>
          <a:p>
            <a:pPr marL="895350" lvl="1" indent="-495300">
              <a:buFont typeface="Wingdings 2" pitchFamily="18" charset="2"/>
              <a:buAutoNum type="arabicPeriod"/>
            </a:pPr>
            <a:r>
              <a:rPr lang="en-US" altLang="zh-CN" sz="2800" smtClean="0"/>
              <a:t>《</a:t>
            </a:r>
            <a:r>
              <a:rPr lang="zh-CN" altLang="en-US" sz="2800" smtClean="0"/>
              <a:t>需求变更申请表</a:t>
            </a:r>
            <a:r>
              <a:rPr lang="en-US" altLang="zh-CN" sz="2800" smtClean="0"/>
              <a:t>》</a:t>
            </a:r>
            <a:r>
              <a:rPr lang="zh-CN" altLang="en-US" sz="2800" smtClean="0"/>
              <a:t>纳入配置管理。</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type="body" idx="4294967295"/>
          </p:nvPr>
        </p:nvSpPr>
        <p:spPr>
          <a:xfrm>
            <a:off x="500063" y="1428750"/>
            <a:ext cx="8215312" cy="4429125"/>
          </a:xfrm>
        </p:spPr>
        <p:txBody>
          <a:bodyPr/>
          <a:lstStyle/>
          <a:p>
            <a:pPr marL="495300" indent="-495300">
              <a:buFont typeface="Wingdings" pitchFamily="2" charset="2"/>
              <a:buChar char="l"/>
            </a:pPr>
            <a:r>
              <a:rPr lang="zh-CN" altLang="en-US" sz="2800" smtClean="0"/>
              <a:t>需求版本控制</a:t>
            </a:r>
          </a:p>
          <a:p>
            <a:pPr marL="895350" lvl="1" indent="-495300"/>
            <a:r>
              <a:rPr lang="zh-CN" altLang="en-US" smtClean="0"/>
              <a:t>为评审通过的软件需求文档确定版本号；每一个经过变更软件需求文档应在修订页中描述其修正版本的历史情况，包括已变更的内容，变更日期，变更人姓名和变更后的版本号；项目经理和质量保证工程师负责检查软件需求文档版本的一致性。</a:t>
            </a:r>
          </a:p>
          <a:p>
            <a:pPr marL="495300" indent="-495300">
              <a:buFont typeface="Wingdings" pitchFamily="2" charset="2"/>
              <a:buChar char="l"/>
            </a:pPr>
            <a:r>
              <a:rPr lang="zh-CN" altLang="en-US" sz="2800" smtClean="0"/>
              <a:t>需求跟踪矩阵</a:t>
            </a:r>
          </a:p>
          <a:p>
            <a:pPr marL="895350" lvl="1" indent="-495300"/>
            <a:r>
              <a:rPr lang="zh-CN" altLang="en-US" smtClean="0"/>
              <a:t>在每次需求变更之后，必须更新需求跟踪矩阵；在每个阶段工作完成之后，亦需要更新需求跟踪矩阵。</a:t>
            </a:r>
          </a:p>
        </p:txBody>
      </p:sp>
      <p:sp>
        <p:nvSpPr>
          <p:cNvPr id="51203" name="Rectangle 2"/>
          <p:cNvSpPr>
            <a:spLocks noGrp="1"/>
          </p:cNvSpPr>
          <p:nvPr>
            <p:ph type="title" idx="9"/>
          </p:nvPr>
        </p:nvSpPr>
        <p:spPr>
          <a:xfrm>
            <a:off x="457200" y="571500"/>
            <a:ext cx="8229600" cy="912813"/>
          </a:xfrm>
        </p:spPr>
        <p:txBody>
          <a:bodyPr/>
          <a:lstStyle/>
          <a:p>
            <a:pPr marL="952500" indent="-952500"/>
            <a:r>
              <a:rPr lang="zh-CN" altLang="en-US" sz="5400" smtClean="0"/>
              <a:t>需求变更控制</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0EBDC232-FB82-4F0C-9E6F-99546EED6F9B}" type="slidenum">
              <a:rPr lang="en-US" altLang="zh-CN" sz="1200" smtClean="0">
                <a:solidFill>
                  <a:srgbClr val="045C75"/>
                </a:solidFill>
                <a:latin typeface="Constantia" pitchFamily="18" charset="0"/>
                <a:ea typeface="仿宋_GB2312" pitchFamily="49" charset="-122"/>
              </a:rPr>
              <a:t>45</a:t>
            </a:fld>
            <a:endParaRPr lang="en-US" altLang="zh-CN" sz="1200" smtClean="0">
              <a:solidFill>
                <a:srgbClr val="045C75"/>
              </a:solidFill>
              <a:latin typeface="Constantia" pitchFamily="18" charset="0"/>
              <a:ea typeface="仿宋_GB2312" pitchFamily="49" charset="-122"/>
            </a:endParaRPr>
          </a:p>
        </p:txBody>
      </p:sp>
      <p:sp>
        <p:nvSpPr>
          <p:cNvPr id="52227" name="Rectangle 2"/>
          <p:cNvSpPr>
            <a:spLocks noGrp="1" noChangeArrowheads="1"/>
          </p:cNvSpPr>
          <p:nvPr>
            <p:ph type="title"/>
          </p:nvPr>
        </p:nvSpPr>
        <p:spPr>
          <a:xfrm>
            <a:off x="357188" y="714375"/>
            <a:ext cx="8229600" cy="533400"/>
          </a:xfrm>
        </p:spPr>
        <p:txBody>
          <a:bodyPr/>
          <a:lstStyle/>
          <a:p>
            <a:r>
              <a:rPr lang="zh-CN" altLang="en-US" sz="3200" smtClean="0"/>
              <a:t>需求开发及管理过程角色、活动、文档对照</a:t>
            </a:r>
          </a:p>
        </p:txBody>
      </p:sp>
      <p:graphicFrame>
        <p:nvGraphicFramePr>
          <p:cNvPr id="69810" name="Group 178"/>
          <p:cNvGraphicFramePr>
            <a:graphicFrameLocks noGrp="1"/>
          </p:cNvGraphicFramePr>
          <p:nvPr>
            <p:ph idx="1"/>
          </p:nvPr>
        </p:nvGraphicFramePr>
        <p:xfrm>
          <a:off x="357188" y="1285875"/>
          <a:ext cx="8286750" cy="5343563"/>
        </p:xfrm>
        <a:graphic>
          <a:graphicData uri="http://schemas.openxmlformats.org/drawingml/2006/table">
            <a:tbl>
              <a:tblPr/>
              <a:tblGrid>
                <a:gridCol w="516836"/>
                <a:gridCol w="1808926"/>
                <a:gridCol w="1348551"/>
                <a:gridCol w="1172654"/>
                <a:gridCol w="1172654"/>
                <a:gridCol w="1094476"/>
                <a:gridCol w="1172653"/>
              </a:tblGrid>
              <a:tr h="618501">
                <a:tc>
                  <a:txBody>
                    <a:bodyPr/>
                    <a:lstStyle/>
                    <a:p>
                      <a:pPr marL="0" marR="0" lvl="0" indent="0" algn="l" defTabSz="914400" rtl="0" eaLnBrk="1" fontAlgn="base" latinLnBrk="0" hangingPunct="1">
                        <a:spcBef>
                          <a:spcPct val="0"/>
                        </a:spcBef>
                        <a:spcAft>
                          <a:spcPct val="0"/>
                        </a:spcAft>
                        <a:buClrTx/>
                        <a:buSzTx/>
                        <a:buFontTx/>
                        <a:buNone/>
                      </a:pPr>
                      <a:endParaRPr kumimoji="0" lang="zh-CN" altLang="zh-CN" sz="16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项目组长</a:t>
                      </a:r>
                      <a:endParaRPr kumimoji="0" lang="zh-CN" altLang="en-US" sz="16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文档人员</a:t>
                      </a:r>
                      <a:endParaRPr kumimoji="0" lang="zh-CN" altLang="en-US" sz="16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charset="0"/>
                          <a:ea typeface="宋体" charset="-122"/>
                        </a:rPr>
                        <a:t>系分人员</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charset="0"/>
                          <a:ea typeface="宋体" charset="-122"/>
                        </a:rPr>
                        <a:t>测试人员</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charset="0"/>
                          <a:ea typeface="宋体" charset="-122"/>
                        </a:rPr>
                        <a:t>开发人员</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高级经理</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60982">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需</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求</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管</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理</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阶</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段</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（活</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动）</a:t>
                      </a: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0" hangingPunct="1">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需求获取之前制定项目开发计划初稿</a:t>
                      </a:r>
                    </a:p>
                    <a:p>
                      <a:pPr marL="85725" marR="0" lvl="0" indent="-8572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组织项目组成员进行项目相关培训。</a:t>
                      </a:r>
                    </a:p>
                    <a:p>
                      <a:pPr marL="85725" marR="0" lvl="0" indent="-8572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准备并组织</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评审，并修订、验证评审发现的缺陷。</a:t>
                      </a:r>
                    </a:p>
                    <a:p>
                      <a:pPr marL="85725" marR="0" lvl="0" indent="-85725" algn="l" defTabSz="914400" rtl="0" eaLnBrk="0" fontAlgn="base" latinLnBrk="0" hangingPunct="0">
                        <a:spcBef>
                          <a:spcPct val="0"/>
                        </a:spcBef>
                        <a:spcAft>
                          <a:spcPct val="0"/>
                        </a:spcAft>
                        <a:buClrTx/>
                        <a:buSzTx/>
                        <a:buFontTx/>
                        <a:buAutoNum type="arabicPeriod"/>
                      </a:pP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评审通过后，填写</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需求跟踪表</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p>
                      <a:pPr marL="85725" marR="0" lvl="0" indent="-8572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每周汇总组员个人周报形成项目组周报。</a:t>
                      </a:r>
                    </a:p>
                    <a:p>
                      <a:pPr marL="85725" marR="0" lvl="0" indent="-8572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控制需求的变更</a:t>
                      </a: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1" fontAlgn="base" latinLnBrk="0" hangingPunct="1">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编写</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SCM</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计划初稿，协助项目组长完成项目开发计划初稿</a:t>
                      </a:r>
                    </a:p>
                    <a:p>
                      <a:pPr marL="180975" marR="0" lvl="0" indent="-18097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建立需求基线，将</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纳入配置管理；</a:t>
                      </a:r>
                    </a:p>
                    <a:p>
                      <a:pPr marL="180975" marR="0" lvl="0" indent="-18097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每周完成个人工作周报</a:t>
                      </a:r>
                    </a:p>
                    <a:p>
                      <a:pPr marL="180975" marR="0" lvl="0" indent="-18097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负责管理和维护基线变更</a:t>
                      </a:r>
                      <a:endPar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180975" marR="0" lvl="0" indent="-180975" algn="l" defTabSz="914400" rtl="0" eaLnBrk="0" fontAlgn="base" latinLnBrk="0" hangingPunct="0">
                        <a:spcBef>
                          <a:spcPct val="0"/>
                        </a:spcBef>
                        <a:spcAft>
                          <a:spcPct val="0"/>
                        </a:spcAft>
                        <a:buClrTx/>
                        <a:buSzTx/>
                        <a:buFontTx/>
                        <a:buAutoNum type="arabicPeriod"/>
                      </a:pPr>
                      <a:endPar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5725" marR="0" lvl="0" indent="-85725" algn="l" defTabSz="914400" rtl="0" eaLnBrk="1" fontAlgn="base" latinLnBrk="0" hangingPunct="1">
                        <a:spcBef>
                          <a:spcPct val="0"/>
                        </a:spcBef>
                        <a:spcAft>
                          <a:spcPct val="0"/>
                        </a:spcAft>
                        <a:buClrTx/>
                        <a:buSzTx/>
                        <a:buFontTx/>
                        <a:buAutoNum type="arabicPeriod"/>
                      </a:pPr>
                      <a:endPar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85725" marR="0" lvl="0" indent="-85725" algn="l" defTabSz="914400" rtl="0" eaLnBrk="1" fontAlgn="base" latinLnBrk="0" hangingPunct="1">
                        <a:spcBef>
                          <a:spcPct val="0"/>
                        </a:spcBef>
                        <a:spcAft>
                          <a:spcPct val="0"/>
                        </a:spcAft>
                        <a:buClrTx/>
                        <a:buSzTx/>
                        <a:buFontTx/>
                        <a:buAutoNum type="arabicPeriod"/>
                        <a:defRPr/>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获取需求、分析并编写</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p>
                      <a:pPr marL="85725" marR="0" lvl="0" indent="-85725" algn="l" defTabSz="914400" rtl="0" eaLnBrk="1" fontAlgn="base" latinLnBrk="0" hangingPunct="1">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完成项目组长安排的工作任务</a:t>
                      </a:r>
                    </a:p>
                    <a:p>
                      <a:pPr marL="85725" marR="0" lvl="0" indent="-8572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每周完成个人工作周报</a:t>
                      </a:r>
                    </a:p>
                    <a:p>
                      <a:pPr marL="85725" marR="0" lvl="0" indent="-85725" algn="l" defTabSz="914400" rtl="0" eaLnBrk="0" fontAlgn="base" latinLnBrk="0" hangingPunct="0">
                        <a:spcBef>
                          <a:spcPct val="0"/>
                        </a:spcBef>
                        <a:spcAft>
                          <a:spcPct val="0"/>
                        </a:spcAft>
                        <a:buClrTx/>
                        <a:buSzTx/>
                        <a:buFontTx/>
                        <a:buAutoNum type="arabicPeriod"/>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参加</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评审</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Tx/>
                        <a:buNone/>
                      </a:pP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1</a:t>
                      </a: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、参与进需求获取及分析活动</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1" fontAlgn="base" latinLnBrk="0" hangingPunct="1">
                        <a:spcBef>
                          <a:spcPct val="0"/>
                        </a:spcBef>
                        <a:spcAft>
                          <a:spcPct val="0"/>
                        </a:spcAft>
                        <a:buClrTx/>
                        <a:buSzTx/>
                        <a:buFontTx/>
                        <a:buNone/>
                      </a:pP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2、</a:t>
                      </a: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参加</a:t>
                      </a: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评审</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1" fontAlgn="base" latinLnBrk="0" hangingPunct="1">
                        <a:spcBef>
                          <a:spcPct val="0"/>
                        </a:spcBef>
                        <a:spcAft>
                          <a:spcPct val="0"/>
                        </a:spcAft>
                        <a:buClrTx/>
                        <a:buSzTx/>
                        <a:buFontTx/>
                        <a:buNone/>
                      </a:pP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3、</a:t>
                      </a: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完成项目组长安排的工作任务</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1" fontAlgn="base" latinLnBrk="0" hangingPunct="1">
                        <a:spcBef>
                          <a:spcPct val="0"/>
                        </a:spcBef>
                        <a:spcAft>
                          <a:spcPct val="0"/>
                        </a:spcAft>
                        <a:buClrTx/>
                        <a:buSzTx/>
                        <a:buFontTx/>
                        <a:buNone/>
                      </a:pP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4、</a:t>
                      </a: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每周完成个人工作周报</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1" fontAlgn="base" latinLnBrk="0" hangingPunct="1">
                        <a:spcBef>
                          <a:spcPct val="0"/>
                        </a:spcBef>
                        <a:spcAft>
                          <a:spcPct val="0"/>
                        </a:spcAft>
                        <a:buClrTx/>
                        <a:buSzTx/>
                        <a:buFontTx/>
                        <a:buNone/>
                      </a:pPr>
                      <a:endPar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、搭建系统开发的技术验证框架</a:t>
                      </a:r>
                      <a:endPar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、参加</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评审</a:t>
                      </a:r>
                      <a:endPar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spcBef>
                          <a:spcPct val="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、参加</a:t>
                      </a: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SRS</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评审会议</a:t>
                      </a:r>
                    </a:p>
                    <a:p>
                      <a:pPr marL="0" marR="0" lvl="0" indent="0" algn="l" defTabSz="914400" rtl="0" eaLnBrk="0" fontAlgn="base" latinLnBrk="0" hangingPunct="0">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a:t>
                      </a: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、在项目评审表中签字确认评审结果。</a:t>
                      </a: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1142">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工</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作</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产</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品</a:t>
                      </a: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项目开发计划</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需求跟踪矩阵</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项目评审表、</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会议记录</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项目组工作周报</a:t>
                      </a: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变更控制表</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个人工作周报</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1" fontAlgn="base" latinLnBrk="0" hangingPunct="1">
                        <a:spcBef>
                          <a:spcPct val="0"/>
                        </a:spcBef>
                        <a:spcAft>
                          <a:spcPct val="0"/>
                        </a:spcAft>
                        <a:buClrTx/>
                        <a:buSzTx/>
                        <a:buFontTx/>
                        <a:buNone/>
                      </a:pP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SCM</a:t>
                      </a: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计划初稿</a:t>
                      </a: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defRPr/>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项目需求调研单</a:t>
                      </a:r>
                      <a:endParaRPr kumimoji="0" lang="zh-CN" altLang="en-US" sz="2800" b="0" i="0" u="none" strike="noStrike" cap="none" normalizeH="0" baseline="0" dirty="0" smtClean="0">
                        <a:ln>
                          <a:noFill/>
                        </a:ln>
                        <a:solidFill>
                          <a:schemeClr val="tx1"/>
                        </a:solidFill>
                        <a:effectLst/>
                        <a:latin typeface="Arial" charset="0"/>
                        <a:ea typeface="宋体" charset="-122"/>
                      </a:endParaRPr>
                    </a:p>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个人工作周报</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用户需求列表</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用户需求说明书</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软件需求规格说明书（</a:t>
                      </a:r>
                      <a:r>
                        <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SRS）</a:t>
                      </a:r>
                    </a:p>
                    <a:p>
                      <a:pPr marL="342900" marR="0" lvl="0" indent="-342900" algn="l" defTabSz="914400" rtl="0" eaLnBrk="1" fontAlgn="base" latinLnBrk="0" hangingPunct="1">
                        <a:spcBef>
                          <a:spcPct val="0"/>
                        </a:spcBef>
                        <a:spcAft>
                          <a:spcPct val="0"/>
                        </a:spcAft>
                        <a:buClrTx/>
                        <a:buSzTx/>
                        <a:buFontTx/>
                        <a:buNone/>
                      </a:pP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defRPr/>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个人工作周报</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1" fontAlgn="base" latinLnBrk="0" hangingPunct="1">
                        <a:spcBef>
                          <a:spcPct val="0"/>
                        </a:spcBef>
                        <a:spcAft>
                          <a:spcPct val="0"/>
                        </a:spcAft>
                        <a:buClrTx/>
                        <a:buSzTx/>
                        <a:buFontTx/>
                        <a:buNone/>
                      </a:pPr>
                      <a:endPar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个人工作周报</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rPr>
                        <a:t>技术预研报告</a:t>
                      </a:r>
                      <a:endParaRPr kumimoji="0" lang="en-US" altLang="zh-CN" sz="1200" b="0" i="0" u="none" strike="noStrike" kern="1200"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无</a:t>
                      </a:r>
                      <a:endParaRPr kumimoji="0" lang="zh-CN" altLang="en-US" sz="2800" b="0" i="0" u="none" strike="noStrike" cap="none" normalizeH="0" baseline="0" dirty="0" smtClean="0">
                        <a:ln>
                          <a:noFill/>
                        </a:ln>
                        <a:solidFill>
                          <a:schemeClr val="tx1"/>
                        </a:solidFill>
                        <a:effectLst/>
                        <a:latin typeface="Arial" charset="0"/>
                        <a:ea typeface="宋体" charset="-122"/>
                      </a:endParaRPr>
                    </a:p>
                  </a:txBody>
                  <a:tcPr marL="91439" marR="9143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457200" y="704850"/>
            <a:ext cx="8229600" cy="636588"/>
          </a:xfrm>
        </p:spPr>
        <p:txBody>
          <a:bodyPr/>
          <a:lstStyle/>
          <a:p>
            <a:pPr marL="952500" indent="-952500"/>
            <a:r>
              <a:rPr lang="zh-CN" altLang="en-US" sz="4600" smtClean="0"/>
              <a:t>需求开发及管理实训</a:t>
            </a:r>
          </a:p>
        </p:txBody>
      </p:sp>
      <p:sp>
        <p:nvSpPr>
          <p:cNvPr id="53251" name="Rectangle 3"/>
          <p:cNvSpPr>
            <a:spLocks noGrp="1"/>
          </p:cNvSpPr>
          <p:nvPr>
            <p:ph type="body" idx="9"/>
          </p:nvPr>
        </p:nvSpPr>
        <p:spPr>
          <a:xfrm>
            <a:off x="285750" y="1412875"/>
            <a:ext cx="8572500" cy="4968875"/>
          </a:xfrm>
        </p:spPr>
        <p:txBody>
          <a:bodyPr/>
          <a:lstStyle/>
          <a:p>
            <a:pPr>
              <a:lnSpc>
                <a:spcPct val="125000"/>
              </a:lnSpc>
            </a:pPr>
            <a:r>
              <a:rPr lang="zh-CN" altLang="en-US" sz="2000" dirty="0" smtClean="0"/>
              <a:t>本过程的实训分为两部分，第一部分是需求的开发，即完成系统需求的收集、软件需求的分析、需求的评审；另一部分是需求的管理，主要是体现在后继项目开发过程中对需求的跟踪及需求变更的管理。</a:t>
            </a:r>
          </a:p>
          <a:p>
            <a:pPr>
              <a:lnSpc>
                <a:spcPct val="125000"/>
              </a:lnSpc>
            </a:pPr>
            <a:r>
              <a:rPr lang="zh-CN" altLang="en-US" sz="2000" dirty="0" smtClean="0"/>
              <a:t>主要形成的文档有</a:t>
            </a:r>
            <a:r>
              <a:rPr lang="en-US" altLang="zh-CN" sz="2000" dirty="0" smtClean="0"/>
              <a:t>《</a:t>
            </a:r>
            <a:r>
              <a:rPr lang="zh-CN" altLang="en-US" sz="2000" dirty="0" smtClean="0"/>
              <a:t>用户需求列表</a:t>
            </a:r>
            <a:r>
              <a:rPr lang="en-US" altLang="zh-CN" sz="2000" dirty="0" smtClean="0"/>
              <a:t>》</a:t>
            </a:r>
            <a:r>
              <a:rPr lang="zh-CN" altLang="en-US" sz="2000" dirty="0" smtClean="0"/>
              <a:t>（系分人员为主编制，通过</a:t>
            </a:r>
            <a:r>
              <a:rPr lang="en-US" altLang="zh-CN" sz="2000" dirty="0" smtClean="0"/>
              <a:t>TFS</a:t>
            </a:r>
            <a:r>
              <a:rPr lang="zh-CN" altLang="en-US" sz="2000" dirty="0" smtClean="0"/>
              <a:t>填写）、</a:t>
            </a:r>
            <a:r>
              <a:rPr lang="en-US" altLang="zh-CN" sz="2000" dirty="0" smtClean="0"/>
              <a:t>《</a:t>
            </a:r>
            <a:r>
              <a:rPr lang="zh-CN" altLang="en-US" sz="2000" dirty="0" smtClean="0"/>
              <a:t>用户需求说明书</a:t>
            </a:r>
            <a:r>
              <a:rPr lang="en-US" altLang="zh-CN" sz="2000" dirty="0" smtClean="0"/>
              <a:t>》</a:t>
            </a:r>
            <a:r>
              <a:rPr lang="zh-CN" altLang="en-US" sz="2000" dirty="0" smtClean="0"/>
              <a:t>（系分人员为主编制，测试人员协助，文档）、</a:t>
            </a:r>
            <a:r>
              <a:rPr lang="en-US" altLang="zh-CN" sz="2000" dirty="0" smtClean="0"/>
              <a:t>《</a:t>
            </a:r>
            <a:r>
              <a:rPr lang="zh-CN" altLang="en-US" sz="2000" dirty="0" smtClean="0"/>
              <a:t>用户需求跟踪矩阵</a:t>
            </a:r>
            <a:r>
              <a:rPr lang="en-US" altLang="zh-CN" sz="2000" dirty="0" smtClean="0"/>
              <a:t>》</a:t>
            </a:r>
            <a:r>
              <a:rPr lang="zh-CN" altLang="en-US" sz="2000" dirty="0" smtClean="0"/>
              <a:t>（项目经理或指定专人负责填写并进行跟踪，使用</a:t>
            </a:r>
            <a:r>
              <a:rPr lang="en-US" altLang="zh-CN" sz="2000" dirty="0" smtClean="0"/>
              <a:t>TFS</a:t>
            </a:r>
            <a:r>
              <a:rPr lang="zh-CN" altLang="en-US" sz="2000" dirty="0" smtClean="0"/>
              <a:t>完成对需求的跟踪）、</a:t>
            </a:r>
            <a:r>
              <a:rPr lang="en-US" altLang="zh-CN" sz="2000" dirty="0" smtClean="0"/>
              <a:t>《</a:t>
            </a:r>
            <a:r>
              <a:rPr lang="zh-CN" altLang="en-US" sz="2000" dirty="0" smtClean="0"/>
              <a:t>软件需求规格说明书</a:t>
            </a:r>
            <a:r>
              <a:rPr lang="en-US" altLang="zh-CN" sz="2000" dirty="0" smtClean="0"/>
              <a:t>》</a:t>
            </a:r>
            <a:r>
              <a:rPr lang="zh-CN" altLang="en-US" sz="2000" dirty="0" smtClean="0"/>
              <a:t>（系分人员为主编制，测试人员协助，文档），以及评审相关的表格及会议记录。由各小组组长主持，对</a:t>
            </a:r>
            <a:r>
              <a:rPr lang="en-US" altLang="zh-CN" sz="2000" dirty="0" smtClean="0"/>
              <a:t>《</a:t>
            </a:r>
            <a:r>
              <a:rPr lang="zh-CN" altLang="en-US" sz="2000" dirty="0" smtClean="0"/>
              <a:t>用户需求说明书</a:t>
            </a:r>
            <a:r>
              <a:rPr lang="en-US" altLang="zh-CN" sz="2000" dirty="0" smtClean="0"/>
              <a:t>》</a:t>
            </a:r>
            <a:r>
              <a:rPr lang="zh-CN" altLang="en-US" sz="2000" dirty="0" smtClean="0"/>
              <a:t>及</a:t>
            </a:r>
            <a:r>
              <a:rPr lang="en-US" altLang="zh-CN" sz="2000" dirty="0" smtClean="0"/>
              <a:t>《</a:t>
            </a:r>
            <a:r>
              <a:rPr lang="zh-CN" altLang="en-US" sz="2000" dirty="0" smtClean="0"/>
              <a:t>软件需求规格说明书</a:t>
            </a:r>
            <a:r>
              <a:rPr lang="en-US" altLang="zh-CN" sz="2000" dirty="0" smtClean="0"/>
              <a:t>》</a:t>
            </a:r>
            <a:r>
              <a:rPr lang="zh-CN" altLang="en-US" sz="2000" dirty="0" smtClean="0"/>
              <a:t>进行评审。估计用时，</a:t>
            </a:r>
            <a:r>
              <a:rPr lang="en-US" altLang="zh-CN" sz="2000" dirty="0" smtClean="0"/>
              <a:t>4</a:t>
            </a:r>
            <a:r>
              <a:rPr lang="zh-CN" altLang="en-US" sz="2000" dirty="0" smtClean="0"/>
              <a:t>至</a:t>
            </a:r>
            <a:r>
              <a:rPr lang="en-US" altLang="zh-CN" sz="2000" dirty="0" smtClean="0"/>
              <a:t>8</a:t>
            </a:r>
            <a:r>
              <a:rPr lang="zh-CN" altLang="en-US" sz="2000" dirty="0" smtClean="0"/>
              <a:t>节上机课。</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实训说明及考核</a:t>
            </a:r>
            <a:endParaRPr lang="zh-CN" altLang="en-US" dirty="0"/>
          </a:p>
        </p:txBody>
      </p:sp>
      <p:sp>
        <p:nvSpPr>
          <p:cNvPr id="3" name="文本占位符 2"/>
          <p:cNvSpPr>
            <a:spLocks noGrp="1"/>
          </p:cNvSpPr>
          <p:nvPr>
            <p:ph type="body" idx="1"/>
          </p:nvPr>
        </p:nvSpPr>
        <p:spPr/>
        <p:txBody>
          <a:bodyPr/>
          <a:lstStyle/>
          <a:p>
            <a:r>
              <a:rPr lang="zh-CN" altLang="en-US" dirty="0" smtClean="0"/>
              <a:t>使用</a:t>
            </a:r>
            <a:r>
              <a:rPr lang="en-US" altLang="zh-CN" dirty="0" smtClean="0"/>
              <a:t>TFS</a:t>
            </a:r>
            <a:r>
              <a:rPr lang="zh-CN" altLang="en-US" dirty="0" smtClean="0"/>
              <a:t>填写用户需求列表及软件需求列表，理解两类需求的区别；</a:t>
            </a:r>
            <a:endParaRPr lang="en-US" altLang="zh-CN" dirty="0" smtClean="0"/>
          </a:p>
          <a:p>
            <a:r>
              <a:rPr lang="zh-CN" altLang="en-US" dirty="0" smtClean="0"/>
              <a:t>编写</a:t>
            </a:r>
            <a:r>
              <a:rPr lang="en-US" altLang="zh-CN" dirty="0" smtClean="0"/>
              <a:t>《</a:t>
            </a:r>
            <a:r>
              <a:rPr lang="zh-CN" altLang="en-US" dirty="0" smtClean="0"/>
              <a:t>用户需求说明书</a:t>
            </a:r>
            <a:r>
              <a:rPr lang="en-US" altLang="zh-CN" dirty="0" smtClean="0"/>
              <a:t>》</a:t>
            </a:r>
            <a:r>
              <a:rPr lang="zh-CN" altLang="en-US" dirty="0" smtClean="0"/>
              <a:t>，并讲解，抽取一到两个组，需要提供</a:t>
            </a:r>
            <a:r>
              <a:rPr lang="en-US" altLang="zh-CN" dirty="0" smtClean="0"/>
              <a:t>PPT</a:t>
            </a:r>
            <a:r>
              <a:rPr lang="zh-CN" altLang="en-US" dirty="0" smtClean="0"/>
              <a:t>讲解</a:t>
            </a:r>
            <a:endParaRPr lang="en-US" altLang="zh-CN" dirty="0" smtClean="0"/>
          </a:p>
          <a:p>
            <a:r>
              <a:rPr lang="zh-CN" altLang="en-US" dirty="0" smtClean="0"/>
              <a:t>编写</a:t>
            </a:r>
            <a:r>
              <a:rPr lang="en-US" altLang="zh-CN" dirty="0" smtClean="0"/>
              <a:t>《</a:t>
            </a:r>
            <a:r>
              <a:rPr lang="zh-CN" altLang="en-US" dirty="0"/>
              <a:t>软件</a:t>
            </a:r>
            <a:r>
              <a:rPr lang="zh-CN" altLang="en-US" dirty="0" smtClean="0"/>
              <a:t>需求规格说明书</a:t>
            </a:r>
            <a:r>
              <a:rPr lang="en-US" altLang="zh-CN" dirty="0" smtClean="0"/>
              <a:t>》</a:t>
            </a:r>
            <a:r>
              <a:rPr lang="zh-CN" altLang="en-US" dirty="0" smtClean="0"/>
              <a:t>，并讲解，抽取一到两个组，需要提供</a:t>
            </a:r>
            <a:r>
              <a:rPr lang="en-US" altLang="zh-CN" dirty="0" smtClean="0"/>
              <a:t>PPT</a:t>
            </a:r>
            <a:r>
              <a:rPr lang="zh-CN" altLang="en-US" dirty="0" smtClean="0"/>
              <a:t>讲解</a:t>
            </a:r>
            <a:endParaRPr lang="en-US" altLang="zh-CN" dirty="0" smtClean="0"/>
          </a:p>
          <a:p>
            <a:r>
              <a:rPr lang="zh-CN" altLang="en-US" dirty="0" smtClean="0"/>
              <a:t>开发人员搭建待使用的框架，在项目计划实训之后讲解。</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95288" y="2420938"/>
            <a:ext cx="8229600" cy="1214437"/>
          </a:xfrm>
        </p:spPr>
        <p:txBody>
          <a:bodyPr/>
          <a:lstStyle/>
          <a:p>
            <a:pPr algn="ctr"/>
            <a:r>
              <a:rPr lang="zh-CN" altLang="en-US" sz="6000" smtClean="0"/>
              <a:t>本章结束，谢谢</a:t>
            </a:r>
            <a:r>
              <a:rPr lang="en-US" altLang="zh-CN" sz="600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grpSp>
        <p:nvGrpSpPr>
          <p:cNvPr id="4" name="组合 3"/>
          <p:cNvGrpSpPr/>
          <p:nvPr/>
        </p:nvGrpSpPr>
        <p:grpSpPr>
          <a:xfrm>
            <a:off x="1403648" y="2276872"/>
            <a:ext cx="4968552" cy="3528392"/>
            <a:chOff x="1331640" y="4581128"/>
            <a:chExt cx="3096344" cy="2448272"/>
          </a:xfrm>
        </p:grpSpPr>
        <p:sp>
          <p:nvSpPr>
            <p:cNvPr id="5" name="矩形 4"/>
            <p:cNvSpPr/>
            <p:nvPr/>
          </p:nvSpPr>
          <p:spPr>
            <a:xfrm>
              <a:off x="1331640" y="4581128"/>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矩形 5"/>
            <p:cNvSpPr/>
            <p:nvPr/>
          </p:nvSpPr>
          <p:spPr>
            <a:xfrm rot="5400000">
              <a:off x="1655676" y="5625244"/>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 name="矩形 6"/>
            <p:cNvSpPr/>
            <p:nvPr/>
          </p:nvSpPr>
          <p:spPr>
            <a:xfrm rot="5400000">
              <a:off x="2015716" y="5625244"/>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8" name="矩形 7"/>
            <p:cNvSpPr/>
            <p:nvPr/>
          </p:nvSpPr>
          <p:spPr>
            <a:xfrm>
              <a:off x="2699792" y="6669360"/>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39617"/>
          <p:cNvSpPr>
            <a:spLocks noGrp="1" noChangeArrowheads="1"/>
          </p:cNvSpPr>
          <p:nvPr>
            <p:ph type="title"/>
          </p:nvPr>
        </p:nvSpPr>
        <p:spPr>
          <a:xfrm>
            <a:off x="395288" y="476250"/>
            <a:ext cx="8229600" cy="720725"/>
          </a:xfrm>
        </p:spPr>
        <p:txBody>
          <a:bodyPr/>
          <a:lstStyle/>
          <a:p>
            <a:pPr marL="0" indent="0" defTabSz="914400" eaLnBrk="1" hangingPunct="1"/>
            <a:r>
              <a:rPr lang="zh-CN" altLang="en-US" sz="4600" dirty="0" smtClean="0"/>
              <a:t>第</a:t>
            </a:r>
            <a:r>
              <a:rPr lang="zh-CN" altLang="en-US" sz="4600" dirty="0"/>
              <a:t>五</a:t>
            </a:r>
            <a:r>
              <a:rPr lang="zh-CN" altLang="en-US" sz="4600" dirty="0" smtClean="0"/>
              <a:t>章 需求开发及管理</a:t>
            </a:r>
          </a:p>
        </p:txBody>
      </p:sp>
      <p:sp>
        <p:nvSpPr>
          <p:cNvPr id="14339" name="Shape 239618"/>
          <p:cNvSpPr>
            <a:spLocks noGrp="1" noChangeArrowheads="1"/>
          </p:cNvSpPr>
          <p:nvPr>
            <p:ph type="body" idx="1"/>
          </p:nvPr>
        </p:nvSpPr>
        <p:spPr>
          <a:xfrm>
            <a:off x="539750" y="1484313"/>
            <a:ext cx="8229600" cy="4389437"/>
          </a:xfrm>
        </p:spPr>
        <p:txBody>
          <a:bodyPr/>
          <a:lstStyle/>
          <a:p>
            <a:pPr marL="339725" indent="-246380" defTabSz="914400"/>
            <a:r>
              <a:rPr lang="en-US" altLang="zh-CN" sz="3400" smtClean="0">
                <a:solidFill>
                  <a:srgbClr val="FF0000"/>
                </a:solidFill>
              </a:rPr>
              <a:t>CMMI</a:t>
            </a:r>
            <a:r>
              <a:rPr lang="zh-CN" altLang="en-US" sz="3400" smtClean="0">
                <a:solidFill>
                  <a:srgbClr val="FF0000"/>
                </a:solidFill>
              </a:rPr>
              <a:t>对应实践</a:t>
            </a:r>
          </a:p>
          <a:p>
            <a:pPr marL="339725" indent="-246380" defTabSz="914400"/>
            <a:r>
              <a:rPr lang="zh-CN" altLang="en-US" sz="3400" smtClean="0"/>
              <a:t>需求开发及管理简述</a:t>
            </a:r>
          </a:p>
          <a:p>
            <a:pPr marL="339725" indent="-246380" defTabSz="914400"/>
            <a:r>
              <a:rPr lang="zh-CN" altLang="en-US" sz="3400" smtClean="0"/>
              <a:t>需求开发及管理流程</a:t>
            </a:r>
          </a:p>
          <a:p>
            <a:pPr marL="339725" indent="-246380" defTabSz="914400"/>
            <a:r>
              <a:rPr lang="zh-CN" altLang="en-US" sz="3400" smtClean="0"/>
              <a:t>需求获取</a:t>
            </a:r>
          </a:p>
          <a:p>
            <a:pPr marL="339725" indent="-246380" defTabSz="914400"/>
            <a:r>
              <a:rPr lang="zh-CN" altLang="en-US" sz="3400" smtClean="0"/>
              <a:t>需求分析</a:t>
            </a:r>
          </a:p>
          <a:p>
            <a:pPr marL="339725" indent="-246380" defTabSz="914400"/>
            <a:r>
              <a:rPr lang="zh-CN" altLang="en-US" sz="3400" smtClean="0"/>
              <a:t>需求评审 </a:t>
            </a:r>
          </a:p>
          <a:p>
            <a:pPr marL="339725" indent="-246380" defTabSz="914400"/>
            <a:r>
              <a:rPr lang="zh-CN" altLang="en-US" sz="3400" smtClean="0"/>
              <a:t>需求管理 </a:t>
            </a:r>
            <a:endParaRPr lang="en-US" altLang="zh-CN" sz="3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en-US" altLang="zh-CN"/>
              <a:t>http://tps.hdu.edu.cn</a:t>
            </a:r>
          </a:p>
          <a:p>
            <a:r>
              <a:rPr lang="zh-CN" altLang="zh-CN"/>
              <a:t>学生登录：</a:t>
            </a:r>
            <a:r>
              <a:rPr lang="en-US" altLang="zh-CN"/>
              <a:t>TPS\</a:t>
            </a:r>
            <a:r>
              <a:rPr lang="zh-CN" altLang="en-US"/>
              <a:t>学号，密码为：学号</a:t>
            </a:r>
            <a:r>
              <a:rPr lang="en-US" altLang="zh-CN"/>
              <a:t>@hdu.com</a:t>
            </a:r>
          </a:p>
          <a:p>
            <a:r>
              <a:rPr lang="en-US" altLang="zh-CN"/>
              <a:t>QQ</a:t>
            </a:r>
            <a:r>
              <a:rPr lang="zh-CN" altLang="en-US"/>
              <a:t>群号：</a:t>
            </a:r>
            <a:r>
              <a:rPr lang="en-US" altLang="zh-CN"/>
              <a:t>484055437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2E38F9C3-0312-4073-B319-F4E33804ED35}" type="slidenum">
              <a:rPr lang="en-US" altLang="zh-CN" sz="1200" smtClean="0">
                <a:solidFill>
                  <a:srgbClr val="045C75"/>
                </a:solidFill>
                <a:latin typeface="Constantia" pitchFamily="18" charset="0"/>
                <a:ea typeface="仿宋_GB2312" pitchFamily="49" charset="-122"/>
              </a:rPr>
              <a:t>8</a:t>
            </a:fld>
            <a:endParaRPr lang="en-US" altLang="zh-CN" sz="1200" smtClean="0">
              <a:solidFill>
                <a:srgbClr val="045C75"/>
              </a:solidFill>
              <a:latin typeface="Constantia" pitchFamily="18" charset="0"/>
              <a:ea typeface="仿宋_GB2312" pitchFamily="49" charset="-122"/>
            </a:endParaRPr>
          </a:p>
        </p:txBody>
      </p:sp>
      <p:sp>
        <p:nvSpPr>
          <p:cNvPr id="15363" name="Rectangle 2"/>
          <p:cNvSpPr>
            <a:spLocks noGrp="1" noChangeArrowheads="1"/>
          </p:cNvSpPr>
          <p:nvPr>
            <p:ph type="title"/>
          </p:nvPr>
        </p:nvSpPr>
        <p:spPr>
          <a:xfrm>
            <a:off x="500063" y="857250"/>
            <a:ext cx="8229600" cy="881063"/>
          </a:xfrm>
        </p:spPr>
        <p:txBody>
          <a:bodyPr/>
          <a:lstStyle/>
          <a:p>
            <a:r>
              <a:rPr lang="zh-CN" altLang="en-US" sz="5400" smtClean="0"/>
              <a:t>需求的定义</a:t>
            </a:r>
            <a:endParaRPr lang="en-US" altLang="zh-CN" sz="5400" smtClean="0"/>
          </a:p>
        </p:txBody>
      </p:sp>
      <p:sp>
        <p:nvSpPr>
          <p:cNvPr id="15364" name="Rectangle 3"/>
          <p:cNvSpPr>
            <a:spLocks noGrp="1" noChangeArrowheads="1"/>
          </p:cNvSpPr>
          <p:nvPr>
            <p:ph type="body" idx="1"/>
          </p:nvPr>
        </p:nvSpPr>
        <p:spPr>
          <a:xfrm>
            <a:off x="381000" y="1905000"/>
            <a:ext cx="8229600" cy="4495800"/>
          </a:xfrm>
        </p:spPr>
        <p:txBody>
          <a:bodyPr/>
          <a:lstStyle/>
          <a:p>
            <a:r>
              <a:rPr lang="zh-CN" altLang="en-US" dirty="0" smtClean="0"/>
              <a:t>在</a:t>
            </a:r>
            <a:r>
              <a:rPr lang="en-US" altLang="zh-CN" dirty="0" smtClean="0"/>
              <a:t>IEEE</a:t>
            </a:r>
            <a:r>
              <a:rPr lang="zh-CN" altLang="en-US" dirty="0" smtClean="0"/>
              <a:t>软件工程标准词汇表</a:t>
            </a:r>
            <a:r>
              <a:rPr lang="en-US" altLang="zh-CN" dirty="0" smtClean="0"/>
              <a:t>(1997</a:t>
            </a:r>
            <a:r>
              <a:rPr lang="zh-CN" altLang="en-US" dirty="0" smtClean="0"/>
              <a:t>年</a:t>
            </a:r>
            <a:r>
              <a:rPr lang="en-US" altLang="zh-CN" dirty="0" smtClean="0"/>
              <a:t>)</a:t>
            </a:r>
            <a:r>
              <a:rPr lang="zh-CN" altLang="en-US" dirty="0" smtClean="0"/>
              <a:t>中定义软件需求为</a:t>
            </a:r>
          </a:p>
          <a:p>
            <a:pPr marL="914400" lvl="1" indent="-457200">
              <a:buFont typeface="Calibri" pitchFamily="34" charset="0"/>
              <a:buAutoNum type="arabicPeriod"/>
            </a:pPr>
            <a:r>
              <a:rPr lang="zh-CN" altLang="en-US" dirty="0" smtClean="0"/>
              <a:t>用户解决问题或达到目标所需的条件或能力。 </a:t>
            </a:r>
          </a:p>
          <a:p>
            <a:pPr marL="914400" lvl="1" indent="-457200">
              <a:buFont typeface="Calibri" pitchFamily="34" charset="0"/>
              <a:buAutoNum type="arabicPeriod"/>
            </a:pPr>
            <a:r>
              <a:rPr lang="zh-CN" altLang="en-US" dirty="0" smtClean="0"/>
              <a:t>系统或系统部件要满足合同、标准、规范或其它正式规定文档所需具有的条件或能力。 </a:t>
            </a:r>
          </a:p>
          <a:p>
            <a:pPr marL="914400" lvl="1" indent="-457200">
              <a:buFont typeface="Calibri" pitchFamily="34" charset="0"/>
              <a:buAutoNum type="arabicPeriod"/>
            </a:pPr>
            <a:r>
              <a:rPr lang="zh-CN" altLang="en-US" dirty="0" smtClean="0"/>
              <a:t>一种反映上面</a:t>
            </a:r>
            <a:r>
              <a:rPr lang="en-US" altLang="zh-CN" dirty="0" smtClean="0"/>
              <a:t>(1)</a:t>
            </a:r>
            <a:r>
              <a:rPr lang="zh-CN" altLang="en-US" dirty="0" smtClean="0"/>
              <a:t>或</a:t>
            </a:r>
            <a:r>
              <a:rPr lang="en-US" altLang="zh-CN" dirty="0" smtClean="0"/>
              <a:t>(2)</a:t>
            </a:r>
            <a:r>
              <a:rPr lang="zh-CN" altLang="en-US" dirty="0" smtClean="0"/>
              <a:t>所描述的条件或能力的文档说明。</a:t>
            </a:r>
            <a:endParaRPr lang="en-US" altLang="zh-CN" dirty="0" smtClean="0"/>
          </a:p>
          <a:p>
            <a:r>
              <a:rPr lang="zh-CN" altLang="en-US" dirty="0" smtClean="0"/>
              <a:t> </a:t>
            </a:r>
            <a:r>
              <a:rPr lang="zh-CN" altLang="en-US" dirty="0"/>
              <a:t>通俗的讲，“需求”就是用户的需要，它包括用户要解决的问题、达到的目标、以及实现这些目标所需要的条件，它是一个程序或系统开发工作的说明，表现形式一般为文档形式。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704850"/>
            <a:ext cx="8229600" cy="1009650"/>
          </a:xfrm>
        </p:spPr>
        <p:txBody>
          <a:bodyPr/>
          <a:lstStyle/>
          <a:p>
            <a:r>
              <a:rPr lang="zh-CN" altLang="en-US" sz="5400" smtClean="0"/>
              <a:t>需求管理（</a:t>
            </a:r>
            <a:r>
              <a:rPr lang="en-US" altLang="zh-CN" sz="5400" smtClean="0"/>
              <a:t>REQM）</a:t>
            </a:r>
            <a:endParaRPr lang="zh-CN" altLang="en-US" sz="5400" smtClean="0"/>
          </a:p>
        </p:txBody>
      </p:sp>
      <p:sp>
        <p:nvSpPr>
          <p:cNvPr id="16387" name="内容占位符 2"/>
          <p:cNvSpPr>
            <a:spLocks noGrp="1"/>
          </p:cNvSpPr>
          <p:nvPr>
            <p:ph idx="1"/>
          </p:nvPr>
        </p:nvSpPr>
        <p:spPr/>
        <p:txBody>
          <a:bodyPr/>
          <a:lstStyle/>
          <a:p>
            <a:r>
              <a:rPr lang="zh-CN" altLang="en-US" smtClean="0"/>
              <a:t>目的：管理项目产品和产品组件的需求，并识别需求与项目计划和工作产品之间的不一致项</a:t>
            </a:r>
            <a:endParaRPr lang="en-US" altLang="zh-CN" smtClean="0"/>
          </a:p>
          <a:p>
            <a:r>
              <a:rPr lang="zh-CN" altLang="en-US" smtClean="0"/>
              <a:t>需求包括：技术性需求、非技术性需求、功能需求、非功能需求，来自客户的需求、来自项目组内部的需求等。</a:t>
            </a:r>
            <a:endParaRPr lang="en-US" altLang="zh-CN" smtClean="0"/>
          </a:p>
          <a:p>
            <a:r>
              <a:rPr lang="zh-CN" altLang="en-US" smtClean="0"/>
              <a:t>项目组应该管理需求变更（当出现变更时），并且识别在项目计划、工作产品和需求之间发生的不一致项。作为需求管理的一个部分，需求变更及其理由应填入记录文档，并且在最初需求与产品和产品组件的所有需求之间维持双向可追溯性。</a:t>
            </a:r>
            <a:endParaRPr lang="en-US" altLang="zh-CN"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fontScheme name="Flow">
      <a:majorFont>
        <a:latin typeface="Calibri"/>
        <a:ea typeface=""/>
        <a:cs typeface=""/>
        <a:font script="Jpan" typeface="ＭＳ Ｐゴシック"/>
        <a:font script="Hang" typeface="HY중고딕"/>
        <a:font script="Hans" typeface="宋体"/>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仿宋_GB2312"/>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100000" t="200000" r="100000" b="4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100000" t="200000" r="100000" b="40000"/>
          </a:path>
        </a:gradFill>
      </a:fillStyleLst>
      <a:lnStyleLst>
        <a:ln w="698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shade val="90000"/>
                <a:satMod val="150000"/>
              </a:schemeClr>
              <a:schemeClr val="phClr">
                <a:tint val="85000"/>
                <a:satMod val="150000"/>
              </a:schemeClr>
            </a:duotone>
          </a:blip>
          <a:tile tx="0" ty="0" sx="70000" sy="70000" flip="none" algn="ctr"/>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F9800"/>
    </a:hlink>
    <a:folHlink>
      <a:srgbClr val="F45511"/>
    </a:folHlink>
  </a:clrScheme>
</a:themeOverride>
</file>

<file path=docProps/app.xml><?xml version="1.0" encoding="utf-8"?>
<Properties xmlns="http://schemas.openxmlformats.org/officeDocument/2006/extended-properties" xmlns:vt="http://schemas.openxmlformats.org/officeDocument/2006/docPropsVTypes">
  <Template>Flow</Template>
  <TotalTime>16</TotalTime>
  <Words>4352</Words>
  <Application>Microsoft Office PowerPoint</Application>
  <PresentationFormat>全屏显示(4:3)</PresentationFormat>
  <Paragraphs>348</Paragraphs>
  <Slides>48</Slides>
  <Notes>13</Notes>
  <HiddenSlides>5</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Flow</vt:lpstr>
      <vt:lpstr>基于CMMI的软件工程</vt:lpstr>
      <vt:lpstr>补充：沟通</vt:lpstr>
      <vt:lpstr>补充：沟通（续）</vt:lpstr>
      <vt:lpstr>补充：沟通（练习）</vt:lpstr>
      <vt:lpstr>PowerPoint 演示文稿</vt:lpstr>
      <vt:lpstr>第五章 需求开发及管理</vt:lpstr>
      <vt:lpstr>PowerPoint 演示文稿</vt:lpstr>
      <vt:lpstr>需求的定义</vt:lpstr>
      <vt:lpstr>需求管理（REQM）</vt:lpstr>
      <vt:lpstr>需求管理（REQM）</vt:lpstr>
      <vt:lpstr>需求开发（RD）</vt:lpstr>
      <vt:lpstr>RD（一）</vt:lpstr>
      <vt:lpstr>RD（二）</vt:lpstr>
      <vt:lpstr>RD（三）</vt:lpstr>
      <vt:lpstr>第五章 需求开发及管理</vt:lpstr>
      <vt:lpstr>需求来源</vt:lpstr>
      <vt:lpstr>需求开发及管理目的</vt:lpstr>
      <vt:lpstr>需求开发及管理内容</vt:lpstr>
      <vt:lpstr>在需求开发及管理准则</vt:lpstr>
      <vt:lpstr>第五章 需求开发及管理</vt:lpstr>
      <vt:lpstr>需求开发及管理流程</vt:lpstr>
      <vt:lpstr>PowerPoint 演示文稿</vt:lpstr>
      <vt:lpstr>第五章 需求开发及管理</vt:lpstr>
      <vt:lpstr>系统工程与需求工程的区别</vt:lpstr>
      <vt:lpstr>需求来源</vt:lpstr>
      <vt:lpstr>需求获取流程图</vt:lpstr>
      <vt:lpstr>需求获取方法</vt:lpstr>
      <vt:lpstr>需求获取方法（续）</vt:lpstr>
      <vt:lpstr>需求获取方法（续）</vt:lpstr>
      <vt:lpstr>基于用例的需求获取步骤</vt:lpstr>
      <vt:lpstr>用例检查点</vt:lpstr>
      <vt:lpstr>常见用例陷井</vt:lpstr>
      <vt:lpstr>第五章 需求开发及管理</vt:lpstr>
      <vt:lpstr>需求分析</vt:lpstr>
      <vt:lpstr>需求分析（续）</vt:lpstr>
      <vt:lpstr>PowerPoint 演示文稿</vt:lpstr>
      <vt:lpstr>需求分析方法</vt:lpstr>
      <vt:lpstr>需求分析包含的元素</vt:lpstr>
      <vt:lpstr>泳道图示例</vt:lpstr>
      <vt:lpstr>第五章 需求开发及管理</vt:lpstr>
      <vt:lpstr>需求评审步骤</vt:lpstr>
      <vt:lpstr>第五章 需求开发及管理</vt:lpstr>
      <vt:lpstr>需求变更控制</vt:lpstr>
      <vt:lpstr>需求变更控制</vt:lpstr>
      <vt:lpstr>需求开发及管理过程角色、活动、文档对照</vt:lpstr>
      <vt:lpstr>需求开发及管理实训</vt:lpstr>
      <vt:lpstr>实训说明及考核</vt:lpstr>
      <vt:lpstr>本章结束，谢谢!</vt:lpstr>
    </vt:vector>
  </TitlesOfParts>
  <Company>杭州电子科技大学软件职业技术学院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第6章需求开发及管理</dc:title>
  <dc:creator>林菲</dc:creator>
  <cp:lastModifiedBy>tjf</cp:lastModifiedBy>
  <cp:revision>433</cp:revision>
  <dcterms:created xsi:type="dcterms:W3CDTF">2006-09-12T01:06:00Z</dcterms:created>
  <dcterms:modified xsi:type="dcterms:W3CDTF">2017-11-01T14:25:01Z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