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8"/>
  </p:notesMasterIdLst>
  <p:sldIdLst>
    <p:sldId id="305" r:id="rId2"/>
    <p:sldId id="268" r:id="rId3"/>
    <p:sldId id="294" r:id="rId4"/>
    <p:sldId id="306" r:id="rId5"/>
    <p:sldId id="307" r:id="rId6"/>
    <p:sldId id="295" r:id="rId7"/>
    <p:sldId id="304" r:id="rId8"/>
    <p:sldId id="308" r:id="rId9"/>
    <p:sldId id="297" r:id="rId10"/>
    <p:sldId id="309" r:id="rId11"/>
    <p:sldId id="310" r:id="rId12"/>
    <p:sldId id="298" r:id="rId13"/>
    <p:sldId id="311" r:id="rId14"/>
    <p:sldId id="312" r:id="rId15"/>
    <p:sldId id="313" r:id="rId16"/>
    <p:sldId id="314" r:id="rId17"/>
    <p:sldId id="315" r:id="rId18"/>
    <p:sldId id="299" r:id="rId19"/>
    <p:sldId id="300" r:id="rId20"/>
    <p:sldId id="301" r:id="rId21"/>
    <p:sldId id="302" r:id="rId22"/>
    <p:sldId id="316" r:id="rId23"/>
    <p:sldId id="303" r:id="rId24"/>
    <p:sldId id="317" r:id="rId25"/>
    <p:sldId id="318" r:id="rId26"/>
    <p:sldId id="293" r:id="rId27"/>
    <p:sldId id="319" r:id="rId28"/>
    <p:sldId id="321" r:id="rId29"/>
    <p:sldId id="350" r:id="rId30"/>
    <p:sldId id="322" r:id="rId31"/>
    <p:sldId id="323" r:id="rId32"/>
    <p:sldId id="324" r:id="rId33"/>
    <p:sldId id="325" r:id="rId34"/>
    <p:sldId id="351" r:id="rId35"/>
    <p:sldId id="337" r:id="rId36"/>
    <p:sldId id="338" r:id="rId37"/>
    <p:sldId id="339" r:id="rId38"/>
    <p:sldId id="340" r:id="rId39"/>
    <p:sldId id="341" r:id="rId40"/>
    <p:sldId id="342" r:id="rId41"/>
    <p:sldId id="343" r:id="rId42"/>
    <p:sldId id="344" r:id="rId43"/>
    <p:sldId id="345" r:id="rId44"/>
    <p:sldId id="346" r:id="rId45"/>
    <p:sldId id="352" r:id="rId46"/>
    <p:sldId id="327" r:id="rId47"/>
    <p:sldId id="328" r:id="rId48"/>
    <p:sldId id="329" r:id="rId49"/>
    <p:sldId id="330" r:id="rId50"/>
    <p:sldId id="331" r:id="rId51"/>
    <p:sldId id="332" r:id="rId52"/>
    <p:sldId id="333" r:id="rId53"/>
    <p:sldId id="334" r:id="rId54"/>
    <p:sldId id="335" r:id="rId55"/>
    <p:sldId id="336" r:id="rId56"/>
    <p:sldId id="353" r:id="rId57"/>
    <p:sldId id="347" r:id="rId58"/>
    <p:sldId id="348" r:id="rId59"/>
    <p:sldId id="349" r:id="rId60"/>
    <p:sldId id="320"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charset="0"/>
        <a:ea typeface="宋体" pitchFamily="2" charset="-122"/>
        <a:cs typeface="+mn-cs"/>
      </a:defRPr>
    </a:lvl1pPr>
    <a:lvl2pPr marL="457200" algn="l" rtl="0" fontAlgn="base">
      <a:spcBef>
        <a:spcPct val="0"/>
      </a:spcBef>
      <a:spcAft>
        <a:spcPct val="0"/>
      </a:spcAft>
      <a:defRPr sz="2400" kern="1200">
        <a:solidFill>
          <a:schemeClr val="tx1"/>
        </a:solidFill>
        <a:latin typeface="Arial" charset="0"/>
        <a:ea typeface="宋体" pitchFamily="2" charset="-122"/>
        <a:cs typeface="+mn-cs"/>
      </a:defRPr>
    </a:lvl2pPr>
    <a:lvl3pPr marL="914400" algn="l" rtl="0" fontAlgn="base">
      <a:spcBef>
        <a:spcPct val="0"/>
      </a:spcBef>
      <a:spcAft>
        <a:spcPct val="0"/>
      </a:spcAft>
      <a:defRPr sz="2400" kern="1200">
        <a:solidFill>
          <a:schemeClr val="tx1"/>
        </a:solidFill>
        <a:latin typeface="Arial" charset="0"/>
        <a:ea typeface="宋体" pitchFamily="2" charset="-122"/>
        <a:cs typeface="+mn-cs"/>
      </a:defRPr>
    </a:lvl3pPr>
    <a:lvl4pPr marL="1371600" algn="l" rtl="0" fontAlgn="base">
      <a:spcBef>
        <a:spcPct val="0"/>
      </a:spcBef>
      <a:spcAft>
        <a:spcPct val="0"/>
      </a:spcAft>
      <a:defRPr sz="2400" kern="1200">
        <a:solidFill>
          <a:schemeClr val="tx1"/>
        </a:solidFill>
        <a:latin typeface="Arial" charset="0"/>
        <a:ea typeface="宋体" pitchFamily="2" charset="-122"/>
        <a:cs typeface="+mn-cs"/>
      </a:defRPr>
    </a:lvl4pPr>
    <a:lvl5pPr marL="1828800" algn="l" rtl="0" fontAlgn="base">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76" autoAdjust="0"/>
  </p:normalViewPr>
  <p:slideViewPr>
    <p:cSldViewPr>
      <p:cViewPr>
        <p:scale>
          <a:sx n="70" d="100"/>
          <a:sy n="70" d="100"/>
        </p:scale>
        <p:origin x="-1386"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Rectangle 2560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en-US"/>
          </a:p>
        </p:txBody>
      </p:sp>
      <p:sp>
        <p:nvSpPr>
          <p:cNvPr id="3" name="Rectangl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17762053-5346-441B-9316-F3EDD2766B50}" type="datetimeFigureOut">
              <a:rPr lang="zh-CN" altLang="en-US"/>
              <a:pPr>
                <a:defRPr/>
              </a:pPr>
              <a:t>2018/11/5</a:t>
            </a:fld>
            <a:endParaRPr lang="zh-CN" altLang="en-US"/>
          </a:p>
        </p:txBody>
      </p:sp>
      <p:sp>
        <p:nvSpPr>
          <p:cNvPr id="89092"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 name="Rectangle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Rectangle 2560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en-US"/>
          </a:p>
        </p:txBody>
      </p:sp>
      <p:sp>
        <p:nvSpPr>
          <p:cNvPr id="7" name="Rectangl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9029C63A-BBA1-4F13-8423-C57B17FA1CA9}" type="slidenum">
              <a:rPr lang="zh-CN" altLang="en-US"/>
              <a:pPr>
                <a:defRPr/>
              </a:pPr>
              <a:t>‹#›</a:t>
            </a:fld>
            <a:endParaRPr lang="zh-CN" altLang="en-US"/>
          </a:p>
        </p:txBody>
      </p:sp>
    </p:spTree>
    <p:extLst>
      <p:ext uri="{BB962C8B-B14F-4D97-AF65-F5344CB8AC3E}">
        <p14:creationId xmlns:p14="http://schemas.microsoft.com/office/powerpoint/2010/main" xmlns="" val="13573379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9925115A-6BFE-4F0B-9F5E-C4AD36B3A46E}" type="slidenum">
              <a:rPr lang="zh-CN" altLang="en-US" sz="1200" smtClean="0">
                <a:latin typeface="Calibri" pitchFamily="34" charset="0"/>
              </a:rPr>
              <a:pPr eaLnBrk="1" hangingPunct="1"/>
              <a:t>1</a:t>
            </a:fld>
            <a:endParaRPr lang="zh-CN" altLang="en-US" sz="1200"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zh-CN"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0460764A-D9E9-452B-9571-8A06D5F9EBD6}" type="slidenum">
              <a:rPr lang="zh-CN" altLang="en-US" sz="1200" smtClean="0">
                <a:latin typeface="Calibri" pitchFamily="34" charset="0"/>
              </a:rPr>
              <a:pPr eaLnBrk="1" hangingPunct="1"/>
              <a:t>37</a:t>
            </a:fld>
            <a:endParaRPr lang="zh-CN" altLang="en-US" sz="1200" smtClean="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t>1、</a:t>
            </a:r>
            <a:r>
              <a:rPr lang="zh-CN" altLang="en-US" smtClean="0"/>
              <a:t>分布式编程体现的是网络技术和面向对象实践的折中，而不是一种联合；</a:t>
            </a:r>
            <a:endParaRPr lang="en-US" altLang="zh-CN" smtClean="0"/>
          </a:p>
          <a:p>
            <a:r>
              <a:rPr lang="en-US" altLang="zh-CN" smtClean="0"/>
              <a:t>2</a:t>
            </a:r>
            <a:r>
              <a:rPr lang="en-US" smtClean="0">
                <a:ea typeface="宋体" pitchFamily="2" charset="-122"/>
              </a:rPr>
              <a:t>、</a:t>
            </a:r>
            <a:r>
              <a:rPr lang="zh-CN" altLang="en-US" smtClean="0"/>
              <a:t>这种想法很容易创建一个典型的经过仔细设计的体系结构却很难运转的系统。</a:t>
            </a:r>
            <a:endParaRPr lang="en-US" smtClean="0">
              <a:ea typeface="宋体" pitchFamily="2" charset="-122"/>
            </a:endParaRPr>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5DFE5CFB-D673-4EC7-89ED-6AB9886EE966}" type="slidenum">
              <a:rPr lang="zh-CN" altLang="en-US" sz="1200" smtClean="0">
                <a:latin typeface="Calibri" pitchFamily="34" charset="0"/>
              </a:rPr>
              <a:pPr eaLnBrk="1" hangingPunct="1"/>
              <a:t>46</a:t>
            </a:fld>
            <a:endParaRPr lang="zh-CN" altLang="en-US" sz="1200" smtClean="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t>Cookie</a:t>
            </a:r>
            <a:r>
              <a:rPr lang="en-US" smtClean="0">
                <a:ea typeface="宋体" pitchFamily="2" charset="-122"/>
              </a:rPr>
              <a:t>，</a:t>
            </a:r>
            <a:r>
              <a:rPr lang="en-US" altLang="zh-CN" smtClean="0"/>
              <a:t>ViewState</a:t>
            </a:r>
            <a:r>
              <a:rPr lang="en-US" smtClean="0">
                <a:ea typeface="宋体" pitchFamily="2" charset="-122"/>
              </a:rPr>
              <a:t>，</a:t>
            </a:r>
            <a:r>
              <a:rPr lang="en-US" altLang="zh-CN" smtClean="0"/>
              <a:t>ControlState</a:t>
            </a:r>
            <a:r>
              <a:rPr lang="en-US" smtClean="0">
                <a:ea typeface="宋体" pitchFamily="2" charset="-122"/>
              </a:rPr>
              <a:t>，</a:t>
            </a:r>
            <a:r>
              <a:rPr lang="zh-CN" altLang="en-US" smtClean="0"/>
              <a:t>隐藏表单域，查询字符串，</a:t>
            </a:r>
            <a:r>
              <a:rPr lang="en-US" altLang="zh-CN" smtClean="0"/>
              <a:t>Application，Session</a:t>
            </a:r>
          </a:p>
        </p:txBody>
      </p:sp>
      <p:sp>
        <p:nvSpPr>
          <p:cNvPr id="10138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2A48EFBF-A0FD-4088-BD9D-E15F85AAE96C}" type="slidenum">
              <a:rPr lang="zh-CN" altLang="en-US" sz="1200" smtClean="0">
                <a:latin typeface="Calibri" pitchFamily="34" charset="0"/>
              </a:rPr>
              <a:pPr eaLnBrk="1" hangingPunct="1"/>
              <a:t>48</a:t>
            </a:fld>
            <a:endParaRPr lang="zh-CN" altLang="en-US" sz="1200" smtClean="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t>通过读</a:t>
            </a:r>
            <a:r>
              <a:rPr lang="en-US" altLang="zh-CN" smtClean="0"/>
              <a:t>DataSet</a:t>
            </a:r>
            <a:r>
              <a:rPr lang="zh-CN" altLang="en-US" smtClean="0"/>
              <a:t>中的</a:t>
            </a:r>
            <a:r>
              <a:rPr lang="en-US" altLang="zh-CN" smtClean="0"/>
              <a:t>DataColumn</a:t>
            </a:r>
            <a:r>
              <a:rPr lang="zh-CN" altLang="en-US" smtClean="0"/>
              <a:t>信息可以动态取得字段长度，然后再动态配置相应的用户界面控件。</a:t>
            </a:r>
            <a:endParaRPr lang="en-US" smtClean="0">
              <a:ea typeface="宋体" pitchFamily="2" charset="-122"/>
            </a:endParaRPr>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494671F4-B085-47E9-B79C-B3B771451544}" type="slidenum">
              <a:rPr lang="zh-CN" altLang="en-US" sz="1200" smtClean="0">
                <a:latin typeface="Calibri" pitchFamily="34" charset="0"/>
              </a:rPr>
              <a:pPr eaLnBrk="1" hangingPunct="1"/>
              <a:t>59</a:t>
            </a:fld>
            <a:endParaRPr lang="zh-CN" altLang="en-US" sz="1200"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hape 4"/>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pitchFamily="2" charset="-122"/>
              </a:defRPr>
            </a:lvl1pPr>
            <a:lvl2pPr marL="742950" indent="-285750" defTabSz="931863" eaLnBrk="0" hangingPunct="0">
              <a:defRPr sz="2400">
                <a:solidFill>
                  <a:schemeClr val="tx1"/>
                </a:solidFill>
                <a:latin typeface="Arial" charset="0"/>
                <a:ea typeface="宋体" pitchFamily="2" charset="-122"/>
              </a:defRPr>
            </a:lvl2pPr>
            <a:lvl3pPr marL="1143000" indent="-228600" defTabSz="931863" eaLnBrk="0" hangingPunct="0">
              <a:defRPr sz="2400">
                <a:solidFill>
                  <a:schemeClr val="tx1"/>
                </a:solidFill>
                <a:latin typeface="Arial" charset="0"/>
                <a:ea typeface="宋体" pitchFamily="2" charset="-122"/>
              </a:defRPr>
            </a:lvl3pPr>
            <a:lvl4pPr marL="1600200" indent="-228600" defTabSz="931863" eaLnBrk="0" hangingPunct="0">
              <a:defRPr sz="2400">
                <a:solidFill>
                  <a:schemeClr val="tx1"/>
                </a:solidFill>
                <a:latin typeface="Arial" charset="0"/>
                <a:ea typeface="宋体" pitchFamily="2" charset="-122"/>
              </a:defRPr>
            </a:lvl4pPr>
            <a:lvl5pPr marL="2057400" indent="-228600" defTabSz="931863" eaLnBrk="0" hangingPunct="0">
              <a:defRPr sz="24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400">
                <a:solidFill>
                  <a:schemeClr val="tx1"/>
                </a:solidFill>
                <a:latin typeface="Arial" charset="0"/>
                <a:ea typeface="宋体" pitchFamily="2" charset="-122"/>
              </a:defRPr>
            </a:lvl9pPr>
          </a:lstStyle>
          <a:p>
            <a:fld id="{8974FF54-8A55-41C8-943B-C4FC2C088CB4}" type="slidenum">
              <a:rPr lang="zh-CN" altLang="en-US" sz="1200" smtClean="0">
                <a:latin typeface="Times New Roman" pitchFamily="18" charset="0"/>
              </a:rPr>
              <a:pPr/>
              <a:t>2</a:t>
            </a:fld>
            <a:endParaRPr lang="en-GB" altLang="zh-CN" sz="1200" smtClean="0">
              <a:latin typeface="Times New Roman" pitchFamily="18" charset="0"/>
            </a:endParaRPr>
          </a:p>
        </p:txBody>
      </p:sp>
      <p:sp>
        <p:nvSpPr>
          <p:cNvPr id="91139" name="Rectangle 26625"/>
          <p:cNvSpPr>
            <a:spLocks noGrp="1" noRot="1" noChangeAspect="1" noChangeArrowheads="1" noTextEdit="1"/>
          </p:cNvSpPr>
          <p:nvPr>
            <p:ph type="sldImg"/>
          </p:nvPr>
        </p:nvSpPr>
        <p:spPr>
          <a:ln w="9525" cap="flat">
            <a:headEnd type="none" w="med" len="med"/>
            <a:tailEnd type="none" w="med" len="med"/>
          </a:ln>
        </p:spPr>
      </p:sp>
      <p:sp>
        <p:nvSpPr>
          <p:cNvPr id="91140" name="Rectangle 24064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hape 4"/>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pitchFamily="2" charset="-122"/>
              </a:defRPr>
            </a:lvl1pPr>
            <a:lvl2pPr marL="742950" indent="-285750" defTabSz="931863" eaLnBrk="0" hangingPunct="0">
              <a:defRPr sz="2400">
                <a:solidFill>
                  <a:schemeClr val="tx1"/>
                </a:solidFill>
                <a:latin typeface="Arial" charset="0"/>
                <a:ea typeface="宋体" pitchFamily="2" charset="-122"/>
              </a:defRPr>
            </a:lvl2pPr>
            <a:lvl3pPr marL="1143000" indent="-228600" defTabSz="931863" eaLnBrk="0" hangingPunct="0">
              <a:defRPr sz="2400">
                <a:solidFill>
                  <a:schemeClr val="tx1"/>
                </a:solidFill>
                <a:latin typeface="Arial" charset="0"/>
                <a:ea typeface="宋体" pitchFamily="2" charset="-122"/>
              </a:defRPr>
            </a:lvl3pPr>
            <a:lvl4pPr marL="1600200" indent="-228600" defTabSz="931863" eaLnBrk="0" hangingPunct="0">
              <a:defRPr sz="2400">
                <a:solidFill>
                  <a:schemeClr val="tx1"/>
                </a:solidFill>
                <a:latin typeface="Arial" charset="0"/>
                <a:ea typeface="宋体" pitchFamily="2" charset="-122"/>
              </a:defRPr>
            </a:lvl4pPr>
            <a:lvl5pPr marL="2057400" indent="-228600" defTabSz="931863" eaLnBrk="0" hangingPunct="0">
              <a:defRPr sz="24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400">
                <a:solidFill>
                  <a:schemeClr val="tx1"/>
                </a:solidFill>
                <a:latin typeface="Arial" charset="0"/>
                <a:ea typeface="宋体" pitchFamily="2" charset="-122"/>
              </a:defRPr>
            </a:lvl9pPr>
          </a:lstStyle>
          <a:p>
            <a:fld id="{DE97EEDA-C1B8-44DB-88F1-2B25214805CA}" type="slidenum">
              <a:rPr lang="zh-CN" altLang="en-US" sz="1200" smtClean="0">
                <a:latin typeface="Times New Roman" pitchFamily="18" charset="0"/>
              </a:rPr>
              <a:pPr/>
              <a:t>5</a:t>
            </a:fld>
            <a:endParaRPr lang="en-GB" altLang="zh-CN" sz="1200" smtClean="0">
              <a:latin typeface="Times New Roman" pitchFamily="18" charset="0"/>
            </a:endParaRPr>
          </a:p>
        </p:txBody>
      </p:sp>
      <p:sp>
        <p:nvSpPr>
          <p:cNvPr id="92163" name="Rectangle 26625"/>
          <p:cNvSpPr>
            <a:spLocks noGrp="1" noRot="1" noChangeAspect="1" noChangeArrowheads="1" noTextEdit="1"/>
          </p:cNvSpPr>
          <p:nvPr>
            <p:ph type="sldImg"/>
          </p:nvPr>
        </p:nvSpPr>
        <p:spPr>
          <a:ln w="9525" cap="flat">
            <a:headEnd type="none" w="med" len="med"/>
            <a:tailEnd type="none" w="med" len="med"/>
          </a:ln>
        </p:spPr>
      </p:sp>
      <p:sp>
        <p:nvSpPr>
          <p:cNvPr id="92164" name="Rectangle 24064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hape 4"/>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pitchFamily="2" charset="-122"/>
              </a:defRPr>
            </a:lvl1pPr>
            <a:lvl2pPr marL="742950" indent="-285750" defTabSz="931863" eaLnBrk="0" hangingPunct="0">
              <a:defRPr sz="2400">
                <a:solidFill>
                  <a:schemeClr val="tx1"/>
                </a:solidFill>
                <a:latin typeface="Arial" charset="0"/>
                <a:ea typeface="宋体" pitchFamily="2" charset="-122"/>
              </a:defRPr>
            </a:lvl2pPr>
            <a:lvl3pPr marL="1143000" indent="-228600" defTabSz="931863" eaLnBrk="0" hangingPunct="0">
              <a:defRPr sz="2400">
                <a:solidFill>
                  <a:schemeClr val="tx1"/>
                </a:solidFill>
                <a:latin typeface="Arial" charset="0"/>
                <a:ea typeface="宋体" pitchFamily="2" charset="-122"/>
              </a:defRPr>
            </a:lvl3pPr>
            <a:lvl4pPr marL="1600200" indent="-228600" defTabSz="931863" eaLnBrk="0" hangingPunct="0">
              <a:defRPr sz="2400">
                <a:solidFill>
                  <a:schemeClr val="tx1"/>
                </a:solidFill>
                <a:latin typeface="Arial" charset="0"/>
                <a:ea typeface="宋体" pitchFamily="2" charset="-122"/>
              </a:defRPr>
            </a:lvl4pPr>
            <a:lvl5pPr marL="2057400" indent="-228600" defTabSz="931863" eaLnBrk="0" hangingPunct="0">
              <a:defRPr sz="24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400">
                <a:solidFill>
                  <a:schemeClr val="tx1"/>
                </a:solidFill>
                <a:latin typeface="Arial" charset="0"/>
                <a:ea typeface="宋体" pitchFamily="2" charset="-122"/>
              </a:defRPr>
            </a:lvl9pPr>
          </a:lstStyle>
          <a:p>
            <a:fld id="{518048EA-E7F5-40CA-9A46-98B36A8E9AFA}" type="slidenum">
              <a:rPr lang="zh-CN" altLang="en-US" sz="1200" smtClean="0">
                <a:latin typeface="Times New Roman" pitchFamily="18" charset="0"/>
              </a:rPr>
              <a:pPr/>
              <a:t>8</a:t>
            </a:fld>
            <a:endParaRPr lang="en-GB" altLang="zh-CN" sz="1200" smtClean="0">
              <a:latin typeface="Times New Roman" pitchFamily="18" charset="0"/>
            </a:endParaRPr>
          </a:p>
        </p:txBody>
      </p:sp>
      <p:sp>
        <p:nvSpPr>
          <p:cNvPr id="93187" name="Rectangle 26625"/>
          <p:cNvSpPr>
            <a:spLocks noGrp="1" noRot="1" noChangeAspect="1" noChangeArrowheads="1" noTextEdit="1"/>
          </p:cNvSpPr>
          <p:nvPr>
            <p:ph type="sldImg"/>
          </p:nvPr>
        </p:nvSpPr>
        <p:spPr>
          <a:ln w="9525" cap="flat">
            <a:headEnd type="none" w="med" len="med"/>
            <a:tailEnd type="none" w="med" len="med"/>
          </a:ln>
        </p:spPr>
      </p:sp>
      <p:sp>
        <p:nvSpPr>
          <p:cNvPr id="93188" name="Rectangle 24064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hape 4"/>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pitchFamily="2" charset="-122"/>
              </a:defRPr>
            </a:lvl1pPr>
            <a:lvl2pPr marL="742950" indent="-285750" defTabSz="931863" eaLnBrk="0" hangingPunct="0">
              <a:defRPr sz="2400">
                <a:solidFill>
                  <a:schemeClr val="tx1"/>
                </a:solidFill>
                <a:latin typeface="Arial" charset="0"/>
                <a:ea typeface="宋体" pitchFamily="2" charset="-122"/>
              </a:defRPr>
            </a:lvl2pPr>
            <a:lvl3pPr marL="1143000" indent="-228600" defTabSz="931863" eaLnBrk="0" hangingPunct="0">
              <a:defRPr sz="2400">
                <a:solidFill>
                  <a:schemeClr val="tx1"/>
                </a:solidFill>
                <a:latin typeface="Arial" charset="0"/>
                <a:ea typeface="宋体" pitchFamily="2" charset="-122"/>
              </a:defRPr>
            </a:lvl3pPr>
            <a:lvl4pPr marL="1600200" indent="-228600" defTabSz="931863" eaLnBrk="0" hangingPunct="0">
              <a:defRPr sz="2400">
                <a:solidFill>
                  <a:schemeClr val="tx1"/>
                </a:solidFill>
                <a:latin typeface="Arial" charset="0"/>
                <a:ea typeface="宋体" pitchFamily="2" charset="-122"/>
              </a:defRPr>
            </a:lvl4pPr>
            <a:lvl5pPr marL="2057400" indent="-228600" defTabSz="931863" eaLnBrk="0" hangingPunct="0">
              <a:defRPr sz="24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400">
                <a:solidFill>
                  <a:schemeClr val="tx1"/>
                </a:solidFill>
                <a:latin typeface="Arial" charset="0"/>
                <a:ea typeface="宋体" pitchFamily="2" charset="-122"/>
              </a:defRPr>
            </a:lvl9pPr>
          </a:lstStyle>
          <a:p>
            <a:fld id="{923461A7-339C-4F78-BFDE-34E7127141FB}" type="slidenum">
              <a:rPr lang="zh-CN" altLang="en-US" sz="1200" smtClean="0">
                <a:latin typeface="Times New Roman" pitchFamily="18" charset="0"/>
              </a:rPr>
              <a:pPr/>
              <a:t>11</a:t>
            </a:fld>
            <a:endParaRPr lang="en-GB" altLang="zh-CN" sz="1200" smtClean="0">
              <a:latin typeface="Times New Roman" pitchFamily="18" charset="0"/>
            </a:endParaRPr>
          </a:p>
        </p:txBody>
      </p:sp>
      <p:sp>
        <p:nvSpPr>
          <p:cNvPr id="94211" name="Rectangle 26625"/>
          <p:cNvSpPr>
            <a:spLocks noGrp="1" noRot="1" noChangeAspect="1" noChangeArrowheads="1" noTextEdit="1"/>
          </p:cNvSpPr>
          <p:nvPr>
            <p:ph type="sldImg"/>
          </p:nvPr>
        </p:nvSpPr>
        <p:spPr>
          <a:ln w="9525" cap="flat">
            <a:headEnd type="none" w="med" len="med"/>
            <a:tailEnd type="none" w="med" len="med"/>
          </a:ln>
        </p:spPr>
      </p:sp>
      <p:sp>
        <p:nvSpPr>
          <p:cNvPr id="94212" name="Rectangle 24064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hape 4"/>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pitchFamily="2" charset="-122"/>
              </a:defRPr>
            </a:lvl1pPr>
            <a:lvl2pPr marL="742950" indent="-285750" defTabSz="931863" eaLnBrk="0" hangingPunct="0">
              <a:defRPr sz="2400">
                <a:solidFill>
                  <a:schemeClr val="tx1"/>
                </a:solidFill>
                <a:latin typeface="Arial" charset="0"/>
                <a:ea typeface="宋体" pitchFamily="2" charset="-122"/>
              </a:defRPr>
            </a:lvl2pPr>
            <a:lvl3pPr marL="1143000" indent="-228600" defTabSz="931863" eaLnBrk="0" hangingPunct="0">
              <a:defRPr sz="2400">
                <a:solidFill>
                  <a:schemeClr val="tx1"/>
                </a:solidFill>
                <a:latin typeface="Arial" charset="0"/>
                <a:ea typeface="宋体" pitchFamily="2" charset="-122"/>
              </a:defRPr>
            </a:lvl3pPr>
            <a:lvl4pPr marL="1600200" indent="-228600" defTabSz="931863" eaLnBrk="0" hangingPunct="0">
              <a:defRPr sz="2400">
                <a:solidFill>
                  <a:schemeClr val="tx1"/>
                </a:solidFill>
                <a:latin typeface="Arial" charset="0"/>
                <a:ea typeface="宋体" pitchFamily="2" charset="-122"/>
              </a:defRPr>
            </a:lvl4pPr>
            <a:lvl5pPr marL="2057400" indent="-228600" defTabSz="931863" eaLnBrk="0" hangingPunct="0">
              <a:defRPr sz="24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400">
                <a:solidFill>
                  <a:schemeClr val="tx1"/>
                </a:solidFill>
                <a:latin typeface="Arial" charset="0"/>
                <a:ea typeface="宋体" pitchFamily="2" charset="-122"/>
              </a:defRPr>
            </a:lvl9pPr>
          </a:lstStyle>
          <a:p>
            <a:fld id="{18E0541E-186D-4F08-970E-D904AEE7D3CA}" type="slidenum">
              <a:rPr lang="zh-CN" altLang="en-US" sz="1200" smtClean="0">
                <a:latin typeface="Times New Roman" pitchFamily="18" charset="0"/>
              </a:rPr>
              <a:pPr/>
              <a:t>17</a:t>
            </a:fld>
            <a:endParaRPr lang="en-GB" altLang="zh-CN" sz="1200" smtClean="0">
              <a:latin typeface="Times New Roman" pitchFamily="18" charset="0"/>
            </a:endParaRPr>
          </a:p>
        </p:txBody>
      </p:sp>
      <p:sp>
        <p:nvSpPr>
          <p:cNvPr id="95235" name="Rectangle 26625"/>
          <p:cNvSpPr>
            <a:spLocks noGrp="1" noRot="1" noChangeAspect="1" noChangeArrowheads="1" noTextEdit="1"/>
          </p:cNvSpPr>
          <p:nvPr>
            <p:ph type="sldImg"/>
          </p:nvPr>
        </p:nvSpPr>
        <p:spPr>
          <a:ln w="9525" cap="flat">
            <a:headEnd type="none" w="med" len="med"/>
            <a:tailEnd type="none" w="med" len="med"/>
          </a:ln>
        </p:spPr>
      </p:sp>
      <p:sp>
        <p:nvSpPr>
          <p:cNvPr id="95236" name="Rectangle 24064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hape 4"/>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pitchFamily="2" charset="-122"/>
              </a:defRPr>
            </a:lvl1pPr>
            <a:lvl2pPr marL="742950" indent="-285750" defTabSz="931863" eaLnBrk="0" hangingPunct="0">
              <a:defRPr sz="2400">
                <a:solidFill>
                  <a:schemeClr val="tx1"/>
                </a:solidFill>
                <a:latin typeface="Arial" charset="0"/>
                <a:ea typeface="宋体" pitchFamily="2" charset="-122"/>
              </a:defRPr>
            </a:lvl2pPr>
            <a:lvl3pPr marL="1143000" indent="-228600" defTabSz="931863" eaLnBrk="0" hangingPunct="0">
              <a:defRPr sz="2400">
                <a:solidFill>
                  <a:schemeClr val="tx1"/>
                </a:solidFill>
                <a:latin typeface="Arial" charset="0"/>
                <a:ea typeface="宋体" pitchFamily="2" charset="-122"/>
              </a:defRPr>
            </a:lvl3pPr>
            <a:lvl4pPr marL="1600200" indent="-228600" defTabSz="931863" eaLnBrk="0" hangingPunct="0">
              <a:defRPr sz="2400">
                <a:solidFill>
                  <a:schemeClr val="tx1"/>
                </a:solidFill>
                <a:latin typeface="Arial" charset="0"/>
                <a:ea typeface="宋体" pitchFamily="2" charset="-122"/>
              </a:defRPr>
            </a:lvl4pPr>
            <a:lvl5pPr marL="2057400" indent="-228600" defTabSz="931863" eaLnBrk="0" hangingPunct="0">
              <a:defRPr sz="24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400">
                <a:solidFill>
                  <a:schemeClr val="tx1"/>
                </a:solidFill>
                <a:latin typeface="Arial" charset="0"/>
                <a:ea typeface="宋体" pitchFamily="2" charset="-122"/>
              </a:defRPr>
            </a:lvl9pPr>
          </a:lstStyle>
          <a:p>
            <a:fld id="{C057AB1E-9ADD-4829-A6DD-FCF6BC29D7A8}" type="slidenum">
              <a:rPr lang="zh-CN" altLang="en-US" sz="1200" smtClean="0">
                <a:latin typeface="Times New Roman" pitchFamily="18" charset="0"/>
              </a:rPr>
              <a:pPr/>
              <a:t>22</a:t>
            </a:fld>
            <a:endParaRPr lang="en-GB" altLang="zh-CN" sz="1200" smtClean="0">
              <a:latin typeface="Times New Roman" pitchFamily="18" charset="0"/>
            </a:endParaRPr>
          </a:p>
        </p:txBody>
      </p:sp>
      <p:sp>
        <p:nvSpPr>
          <p:cNvPr id="96259" name="Rectangle 26625"/>
          <p:cNvSpPr>
            <a:spLocks noGrp="1" noRot="1" noChangeAspect="1" noChangeArrowheads="1" noTextEdit="1"/>
          </p:cNvSpPr>
          <p:nvPr>
            <p:ph type="sldImg"/>
          </p:nvPr>
        </p:nvSpPr>
        <p:spPr>
          <a:ln w="9525" cap="flat">
            <a:headEnd type="none" w="med" len="med"/>
            <a:tailEnd type="none" w="med" len="med"/>
          </a:ln>
        </p:spPr>
      </p:sp>
      <p:sp>
        <p:nvSpPr>
          <p:cNvPr id="96260" name="Rectangle 24064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F1611C06-D69F-4EFF-855F-9FDD613EEB2B}" type="slidenum">
              <a:rPr lang="zh-CN" altLang="en-US" sz="1200" smtClean="0">
                <a:latin typeface="Calibri" pitchFamily="34" charset="0"/>
              </a:rPr>
              <a:pPr eaLnBrk="1" hangingPunct="1"/>
              <a:t>26</a:t>
            </a:fld>
            <a:endParaRPr lang="zh-CN" altLang="en-US" sz="1200" smtClean="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t>C/S</a:t>
            </a:r>
            <a:r>
              <a:rPr lang="zh-CN" altLang="en-US" smtClean="0"/>
              <a:t>中的中央服务器在功能上仅相当于一个文件服务器；客户端从服务器的硬盘里读取可执行文件或</a:t>
            </a:r>
            <a:r>
              <a:rPr lang="en-US" altLang="zh-CN" smtClean="0"/>
              <a:t>DLL</a:t>
            </a:r>
            <a:r>
              <a:rPr lang="zh-CN" altLang="en-US" smtClean="0"/>
              <a:t>文件，把它们装入自己的进程空间，然后使用自己的</a:t>
            </a:r>
            <a:r>
              <a:rPr lang="en-US" altLang="zh-CN" smtClean="0"/>
              <a:t>CPU</a:t>
            </a:r>
            <a:r>
              <a:rPr lang="zh-CN" altLang="en-US" smtClean="0"/>
              <a:t>和内存来运行程序。</a:t>
            </a:r>
            <a:endParaRPr lang="en-US" smtClean="0">
              <a:ea typeface="宋体" pitchFamily="2" charset="-122"/>
            </a:endParaRPr>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3E62C2CD-B51F-4964-AB1D-0BEC66473000}" type="slidenum">
              <a:rPr lang="zh-CN" altLang="en-US" sz="1200" smtClean="0">
                <a:latin typeface="Calibri" pitchFamily="34" charset="0"/>
              </a:rPr>
              <a:pPr eaLnBrk="1" hangingPunct="1"/>
              <a:t>31</a:t>
            </a:fld>
            <a:endParaRPr lang="zh-CN" altLang="en-US" sz="1200"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Shap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Shape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E947E122-2517-4E9E-8B47-403C9DE666FA}" type="datetime2">
              <a:rPr lang="en-US" altLang="zh-CN"/>
              <a:pPr>
                <a:defRPr/>
              </a:pPr>
              <a:t>Monday, November 5, 2018</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6BC683B0-3B58-4724-BE80-D84315B15B24}"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42642006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ltLang="zh-CN"/>
              <a:t>Click to edit Master title style</a:t>
            </a:r>
            <a:endParaRPr lang="en-US"/>
          </a:p>
        </p:txBody>
      </p:sp>
      <p:sp>
        <p:nvSpPr>
          <p:cNvPr id="3" name="Shape 2"/>
          <p:cNvSpPr>
            <a:spLocks noGrp="1"/>
          </p:cNvSpPr>
          <p:nvPr>
            <p:ph idx="1"/>
          </p:nvPr>
        </p:nvSpPr>
        <p:spPr/>
        <p:txBody>
          <a:body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8F45EDA6-A86A-4D89-9D52-553D75B234F8}" type="datetime2">
              <a:rPr lang="en-US" altLang="zh-CN"/>
              <a:pPr>
                <a:defRPr/>
              </a:pPr>
              <a:t>Monday, November 5, 2018</a:t>
            </a:fld>
            <a:endParaRPr lang="en-US" altLang="zh-CN">
              <a:ea typeface="宋体" pitchFamily="2" charset="-122"/>
            </a:endParaRPr>
          </a:p>
        </p:txBody>
      </p:sp>
      <p:sp>
        <p:nvSpPr>
          <p:cNvPr id="5" name="Rectangle 1030"/>
          <p:cNvSpPr>
            <a:spLocks noGrp="1"/>
          </p:cNvSpPr>
          <p:nvPr>
            <p:ph type="ftr" sz="quarter" idx="11"/>
          </p:nvPr>
        </p:nvSpPr>
        <p:spPr/>
        <p:txBody>
          <a:bodyPr/>
          <a:lstStyle>
            <a:lvl1pPr>
              <a:defRPr/>
            </a:lvl1pPr>
          </a:lstStyle>
          <a:p>
            <a:pPr>
              <a:defRPr/>
            </a:pPr>
            <a:endParaRPr lang="en-US" altLang="zh-CN"/>
          </a:p>
        </p:txBody>
      </p:sp>
      <p:sp>
        <p:nvSpPr>
          <p:cNvPr id="6" name="Rectangle 17"/>
          <p:cNvSpPr>
            <a:spLocks noGrp="1"/>
          </p:cNvSpPr>
          <p:nvPr>
            <p:ph type="sldNum" sz="quarter" idx="12"/>
          </p:nvPr>
        </p:nvSpPr>
        <p:spPr/>
        <p:txBody>
          <a:bodyPr/>
          <a:lstStyle>
            <a:lvl1pPr>
              <a:defRPr/>
            </a:lvl1pPr>
          </a:lstStyle>
          <a:p>
            <a:pPr>
              <a:defRPr/>
            </a:pPr>
            <a:fld id="{FC8B012B-7C31-483E-9C54-BACACAFA3EBA}"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334513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p>
            <a:r>
              <a:rPr lang="en-US" altLang="zh-CN"/>
              <a:t>Click to edit Master title style</a:t>
            </a:r>
            <a:endParaRPr lang="en-US"/>
          </a:p>
        </p:txBody>
      </p:sp>
      <p:sp>
        <p:nvSpPr>
          <p:cNvPr id="3" name="Shape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a:lvl1pPr>
          </a:lstStyle>
          <a:p>
            <a:pPr>
              <a:defRPr/>
            </a:pPr>
            <a:fld id="{331CE302-EAE5-4ACD-B6F1-C9A670887799}" type="datetime2">
              <a:rPr lang="en-US" altLang="zh-CN"/>
              <a:pPr>
                <a:defRPr/>
              </a:pPr>
              <a:t>Monday, November 5,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1B4F896A-1C93-4F31-ABC0-00916AFDC76F}"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89527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Shape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Shape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Shape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a:lvl1pPr>
          </a:lstStyle>
          <a:p>
            <a:pPr>
              <a:defRPr/>
            </a:pPr>
            <a:fld id="{956501AE-ABBA-4DB8-9ACD-27C5D630D22E}" type="datetime2">
              <a:rPr lang="en-US" altLang="zh-CN"/>
              <a:pPr>
                <a:defRPr/>
              </a:pPr>
              <a:t>Monday, November 5, 2018</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a:lvl1pPr>
          </a:lstStyle>
          <a:p>
            <a:pPr>
              <a:defRPr/>
            </a:pPr>
            <a:endParaRPr lang="en-US" altLang="zh-CN"/>
          </a:p>
        </p:txBody>
      </p:sp>
      <p:sp>
        <p:nvSpPr>
          <p:cNvPr id="9" name="Rectangle 17"/>
          <p:cNvSpPr>
            <a:spLocks noGrp="1"/>
          </p:cNvSpPr>
          <p:nvPr>
            <p:ph type="sldNum" sz="quarter" idx="12"/>
          </p:nvPr>
        </p:nvSpPr>
        <p:spPr/>
        <p:txBody>
          <a:bodyPr/>
          <a:lstStyle>
            <a:lvl1pPr>
              <a:defRPr/>
            </a:lvl1pPr>
          </a:lstStyle>
          <a:p>
            <a:pPr>
              <a:defRPr/>
            </a:pPr>
            <a:fld id="{A8A05092-9665-40EC-AD47-719426E00655}"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221303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a:lvl1pPr>
          </a:lstStyle>
          <a:p>
            <a:pPr>
              <a:defRPr/>
            </a:pPr>
            <a:fld id="{964EAF9E-0A09-4CCC-85FE-B5C92A52494C}" type="datetime2">
              <a:rPr lang="en-US" altLang="zh-CN"/>
              <a:pPr>
                <a:defRPr/>
              </a:pPr>
              <a:t>Monday, November 5, 2018</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a:lvl1pPr>
          </a:lstStyle>
          <a:p>
            <a:pPr>
              <a:defRPr/>
            </a:pPr>
            <a:endParaRPr lang="en-US" altLang="zh-CN"/>
          </a:p>
        </p:txBody>
      </p:sp>
      <p:sp>
        <p:nvSpPr>
          <p:cNvPr id="4" name="Rectangle 17"/>
          <p:cNvSpPr>
            <a:spLocks noGrp="1"/>
          </p:cNvSpPr>
          <p:nvPr>
            <p:ph type="sldNum" sz="quarter" idx="12"/>
          </p:nvPr>
        </p:nvSpPr>
        <p:spPr/>
        <p:txBody>
          <a:bodyPr/>
          <a:lstStyle>
            <a:lvl1pPr>
              <a:defRPr/>
            </a:lvl1pPr>
          </a:lstStyle>
          <a:p>
            <a:pPr>
              <a:defRPr/>
            </a:pPr>
            <a:fld id="{FE8545F9-CCC6-4900-9720-CFB3CBDA857F}"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1880656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Shape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Rounded Rectangle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a:lvl1pPr>
          </a:lstStyle>
          <a:p>
            <a:pPr>
              <a:defRPr/>
            </a:pPr>
            <a:fld id="{C912EDA5-7F05-4C30-81AE-DFD411240B54}" type="datetime2">
              <a:rPr lang="en-US" altLang="zh-CN"/>
              <a:pPr>
                <a:defRPr/>
              </a:pPr>
              <a:t>Monday, November 5,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DCCC1BD0-2841-4ECC-9C6D-BA7CE58F94EA}"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30153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orient="vert" idx="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D5A75264-1C5D-4256-9198-2DB27B9D2C96}" type="slidenum">
              <a:rPr lang="zh-CN" altLang="en-US"/>
              <a:pPr>
                <a:defRPr/>
              </a:pPr>
              <a:t>‹#›</a:t>
            </a:fld>
            <a:endParaRPr lang="zh-CN" altLang="en-US"/>
          </a:p>
        </p:txBody>
      </p:sp>
    </p:spTree>
    <p:extLst>
      <p:ext uri="{BB962C8B-B14F-4D97-AF65-F5344CB8AC3E}">
        <p14:creationId xmlns:p14="http://schemas.microsoft.com/office/powerpoint/2010/main" xmlns="" val="353390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629400" y="1125538"/>
            <a:ext cx="2057400" cy="5199062"/>
          </a:xfrm>
        </p:spPr>
        <p:txBody>
          <a:bodyPr vert="eaVert" rtlCol="0"/>
          <a:lstStyle/>
          <a:p>
            <a:r>
              <a:rPr lang="en-US" altLang="zh-CN"/>
              <a:t>Click to add title</a:t>
            </a:r>
            <a:endParaRPr lang="zh-CN" altLang="en-US"/>
          </a:p>
        </p:txBody>
      </p:sp>
      <p:sp>
        <p:nvSpPr>
          <p:cNvPr id="3" name="Shape 2"/>
          <p:cNvSpPr>
            <a:spLocks noGrp="1"/>
          </p:cNvSpPr>
          <p:nvPr>
            <p:ph type="body" orient="vert" idx="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A2AF0292-861A-4AA6-A3C3-F0741ED9D60B}" type="slidenum">
              <a:rPr lang="zh-CN" altLang="en-US"/>
              <a:pPr>
                <a:defRPr/>
              </a:pPr>
              <a:t>‹#›</a:t>
            </a:fld>
            <a:endParaRPr lang="zh-CN" altLang="en-US"/>
          </a:p>
        </p:txBody>
      </p:sp>
    </p:spTree>
    <p:extLst>
      <p:ext uri="{BB962C8B-B14F-4D97-AF65-F5344CB8AC3E}">
        <p14:creationId xmlns:p14="http://schemas.microsoft.com/office/powerpoint/2010/main" xmlns="" val="408195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xmlns="" val="10247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Shape 8"/>
          <p:cNvSpPr>
            <a:spLocks noGrp="1"/>
          </p:cNvSpPr>
          <p:nvPr>
            <p:ph type="ctrTitle"/>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17" name="Shape 16"/>
          <p:cNvSpPr>
            <a:spLocks noGrp="1"/>
          </p:cNvSpPr>
          <p:nvPr>
            <p:ph type="subTitle" idx="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Rectangle 9"/>
          <p:cNvSpPr>
            <a:spLocks noGrp="1"/>
          </p:cNvSpPr>
          <p:nvPr>
            <p:ph type="dt" sz="half" idx="10"/>
          </p:nvPr>
        </p:nvSpPr>
        <p:spPr/>
        <p:txBody>
          <a:bodyPr/>
          <a:lstStyle>
            <a:lvl1pPr>
              <a:defRPr/>
            </a:lvl1pPr>
          </a:lstStyle>
          <a:p>
            <a:pPr>
              <a:defRPr/>
            </a:pPr>
            <a:fld id="{D17CD745-BCBE-4AF0-9824-5DD7C63D87EB}" type="datetime2">
              <a:rPr lang="en-US" altLang="zh-CN"/>
              <a:pPr>
                <a:defRPr/>
              </a:pPr>
              <a:t>Monday, November 5, 2018</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FF65508D-B0F8-4321-AD61-D56D4F80E73E}"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144555106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8" name="Shap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028" name="Rectangle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smtClean="0"/>
              <a:t>Click to edit Master title style</a:t>
            </a:r>
          </a:p>
        </p:txBody>
      </p:sp>
      <p:sp>
        <p:nvSpPr>
          <p:cNvPr id="1029" name="Rectangle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Rectangle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仿宋_GB2312" pitchFamily="49" charset="-122"/>
              </a:defRPr>
            </a:lvl1pPr>
          </a:lstStyle>
          <a:p>
            <a:pPr>
              <a:defRPr/>
            </a:pPr>
            <a:fld id="{C64A0595-BD48-4838-A2EA-1BD1D65BA27D}" type="datetime2">
              <a:rPr lang="en-US" altLang="zh-CN"/>
              <a:pPr>
                <a:defRPr/>
              </a:pPr>
              <a:t>Monday, November 5, 2018</a:t>
            </a:fld>
            <a:endParaRPr lang="en-US" altLang="zh-CN"/>
          </a:p>
        </p:txBody>
      </p:sp>
      <p:sp>
        <p:nvSpPr>
          <p:cNvPr id="1031" name="Rectangle 1030"/>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defRPr>
            </a:lvl1pPr>
          </a:lstStyle>
          <a:p>
            <a:pPr>
              <a:defRPr/>
            </a:pPr>
            <a:endParaRPr lang="en-US" altLang="zh-CN"/>
          </a:p>
        </p:txBody>
      </p:sp>
      <p:sp>
        <p:nvSpPr>
          <p:cNvPr id="18" name="Rectangle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itchFamily="18" charset="0"/>
                <a:ea typeface="仿宋_GB2312" pitchFamily="49" charset="-122"/>
              </a:defRPr>
            </a:lvl1pPr>
          </a:lstStyle>
          <a:p>
            <a:pPr>
              <a:defRPr/>
            </a:pPr>
            <a:fld id="{C07CC87B-AB51-4B30-9E62-C087372976DB}" type="slidenum">
              <a:rPr lang="zh-CN" altLang="en-US"/>
              <a:pPr>
                <a:defRPr/>
              </a:pPr>
              <a:t>‹#›</a:t>
            </a:fld>
            <a:endParaRPr lang="en-US" altLang="zh-CN"/>
          </a:p>
        </p:txBody>
      </p:sp>
      <p:grpSp>
        <p:nvGrpSpPr>
          <p:cNvPr id="1033" name="Group 9"/>
          <p:cNvGrpSpPr>
            <a:grpSpLocks/>
          </p:cNvGrpSpPr>
          <p:nvPr userDrawn="1"/>
        </p:nvGrpSpPr>
        <p:grpSpPr bwMode="auto">
          <a:xfrm>
            <a:off x="-19050" y="203200"/>
            <a:ext cx="9180513" cy="647700"/>
            <a:chOff x="-19045" y="216550"/>
            <a:chExt cx="9180548" cy="649224"/>
          </a:xfrm>
        </p:grpSpPr>
        <p:sp>
          <p:nvSpPr>
            <p:cNvPr id="12" name="Shape 11"/>
            <p:cNvSpPr>
              <a:spLocks/>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3" name="Shape 12"/>
            <p:cNvSpPr>
              <a:spLocks/>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gr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Lst>
  <p:txStyles>
    <p:title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3163"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3163"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3163"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3163"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hyperlink" Target="&#35838;&#22530;&#28436;&#31034;/Account.cs"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hyperlink" Target="&#35838;&#22530;&#28436;&#31034;/AccountRemote.cs" TargetMode="Externa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www.itisedu.com/phrase/200603090857555.html" TargetMode="External"/><Relationship Id="rId2" Type="http://schemas.openxmlformats.org/officeDocument/2006/relationships/hyperlink" Target="http://www.itisedu.com/phrase/200603061631585.html" TargetMode="External"/><Relationship Id="rId1" Type="http://schemas.openxmlformats.org/officeDocument/2006/relationships/slideLayout" Target="../slideLayouts/slideLayout8.xml"/><Relationship Id="rId4" Type="http://schemas.openxmlformats.org/officeDocument/2006/relationships/hyperlink" Target="http://www.itisedu.com/phrase/200603061709535.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1"/>
          <p:cNvSpPr>
            <a:spLocks noGrp="1"/>
          </p:cNvSpPr>
          <p:nvPr>
            <p:ph type="ctrTitle"/>
          </p:nvPr>
        </p:nvSpPr>
        <p:spPr>
          <a:xfrm>
            <a:off x="609600" y="1500188"/>
            <a:ext cx="7779496" cy="1470861"/>
          </a:xfrm>
          <a:ln>
            <a:miter lim="800000"/>
            <a:headEnd/>
            <a:tailEnd/>
          </a:ln>
          <a:scene3d>
            <a:camera prst="orthographicFront"/>
            <a:lightRig rig="threePt" dir="t"/>
          </a:scene3d>
          <a:sp3d/>
          <a:extLst/>
        </p:spPr>
        <p:txBody>
          <a:bodyPr>
            <a:normAutofit/>
          </a:bodyPr>
          <a:lstStyle/>
          <a:p>
            <a:pPr marL="0" indent="0" defTabSz="914400" eaLnBrk="1" fontAlgn="auto" hangingPunct="1">
              <a:spcAft>
                <a:spcPts val="0"/>
              </a:spcAft>
              <a:defRPr/>
            </a:pPr>
            <a:r>
              <a:rPr lang="zh-CN" altLang="en-US" dirty="0" smtClean="0">
                <a:solidFill>
                  <a:schemeClr val="tx2">
                    <a:satMod val="200000"/>
                  </a:schemeClr>
                </a:solidFill>
              </a:rPr>
              <a:t>基于</a:t>
            </a:r>
            <a:r>
              <a:rPr lang="en-US" altLang="zh-CN" dirty="0" smtClean="0">
                <a:solidFill>
                  <a:schemeClr val="tx2">
                    <a:satMod val="200000"/>
                  </a:schemeClr>
                </a:solidFill>
              </a:rPr>
              <a:t>CMMI</a:t>
            </a:r>
            <a:r>
              <a:rPr lang="zh-CN" altLang="en-US" dirty="0" smtClean="0">
                <a:solidFill>
                  <a:schemeClr val="tx2">
                    <a:satMod val="200000"/>
                  </a:schemeClr>
                </a:solidFill>
              </a:rPr>
              <a:t>的软件工程</a:t>
            </a:r>
            <a:endParaRPr lang="zh-CN" dirty="0">
              <a:solidFill>
                <a:schemeClr val="tx2">
                  <a:satMod val="200000"/>
                </a:schemeClr>
              </a:solidFill>
            </a:endParaRPr>
          </a:p>
        </p:txBody>
      </p:sp>
      <p:sp>
        <p:nvSpPr>
          <p:cNvPr id="12291" name="Shape 2"/>
          <p:cNvSpPr>
            <a:spLocks noGrp="1"/>
          </p:cNvSpPr>
          <p:nvPr>
            <p:ph type="subTitle" idx="1"/>
          </p:nvPr>
        </p:nvSpPr>
        <p:spPr>
          <a:xfrm>
            <a:off x="1981200" y="3025775"/>
            <a:ext cx="6400800" cy="1752600"/>
          </a:xfrm>
        </p:spPr>
        <p:txBody>
          <a:bodyPr/>
          <a:lstStyle/>
          <a:p>
            <a:pPr marR="0" defTabSz="914400" eaLnBrk="1" hangingPunct="1"/>
            <a:r>
              <a:rPr lang="zh-CN" altLang="en-US" smtClean="0"/>
              <a:t>系统设计</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建议阅读资料</a:t>
            </a:r>
          </a:p>
        </p:txBody>
      </p:sp>
      <p:sp>
        <p:nvSpPr>
          <p:cNvPr id="21507" name="文本占位符 2"/>
          <p:cNvSpPr>
            <a:spLocks noGrp="1"/>
          </p:cNvSpPr>
          <p:nvPr>
            <p:ph type="body" idx="1"/>
          </p:nvPr>
        </p:nvSpPr>
        <p:spPr/>
        <p:txBody>
          <a:bodyPr/>
          <a:lstStyle/>
          <a:p>
            <a:r>
              <a:rPr lang="en-US" altLang="zh-CN" smtClean="0"/>
              <a:t>《</a:t>
            </a:r>
            <a:r>
              <a:rPr lang="zh-CN" altLang="en-US" smtClean="0"/>
              <a:t>设计模式－基于</a:t>
            </a:r>
            <a:r>
              <a:rPr lang="en-US" altLang="zh-CN" smtClean="0"/>
              <a:t>C</a:t>
            </a:r>
            <a:r>
              <a:rPr lang="zh-CN" altLang="en-US" smtClean="0"/>
              <a:t>＃的工程化实现及扩展</a:t>
            </a:r>
            <a:r>
              <a:rPr lang="en-US" altLang="zh-CN" smtClean="0"/>
              <a:t>》</a:t>
            </a:r>
            <a:r>
              <a:rPr lang="zh-CN" altLang="en-US" smtClean="0"/>
              <a:t>，王翔，电子工业出版社，</a:t>
            </a:r>
            <a:r>
              <a:rPr lang="en-US" altLang="zh-CN" smtClean="0"/>
              <a:t>2009</a:t>
            </a:r>
            <a:r>
              <a:rPr lang="zh-CN" altLang="en-US" smtClean="0"/>
              <a:t>年。该书需要有比较深厚的</a:t>
            </a:r>
            <a:r>
              <a:rPr lang="en-US" altLang="zh-CN" smtClean="0"/>
              <a:t>.NET</a:t>
            </a:r>
            <a:r>
              <a:rPr lang="zh-CN" altLang="en-US" smtClean="0"/>
              <a:t>框架基础方能很容易看懂。</a:t>
            </a:r>
            <a:endParaRPr lang="en-US" altLang="zh-CN" smtClean="0"/>
          </a:p>
          <a:p>
            <a:r>
              <a:rPr lang="en-US" altLang="zh-CN" smtClean="0"/>
              <a:t>《Head First</a:t>
            </a:r>
            <a:r>
              <a:rPr lang="zh-CN" altLang="en-US" smtClean="0"/>
              <a:t>设计模式（中文版）</a:t>
            </a:r>
            <a:r>
              <a:rPr lang="en-US" altLang="zh-CN" smtClean="0"/>
              <a:t>》</a:t>
            </a:r>
            <a:r>
              <a:rPr lang="zh-CN" altLang="en-US" smtClean="0"/>
              <a:t>，中国电力出版社，</a:t>
            </a:r>
            <a:r>
              <a:rPr lang="en-US" altLang="zh-CN" smtClean="0"/>
              <a:t>2007</a:t>
            </a:r>
            <a:r>
              <a:rPr lang="zh-CN" altLang="en-US" smtClean="0"/>
              <a:t>年第一版。</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239617"/>
          <p:cNvSpPr>
            <a:spLocks noGrp="1" noChangeArrowheads="1"/>
          </p:cNvSpPr>
          <p:nvPr>
            <p:ph type="title"/>
          </p:nvPr>
        </p:nvSpPr>
        <p:spPr>
          <a:xfrm>
            <a:off x="395288" y="476250"/>
            <a:ext cx="8229600" cy="881063"/>
          </a:xfrm>
        </p:spPr>
        <p:txBody>
          <a:bodyPr/>
          <a:lstStyle/>
          <a:p>
            <a:pPr marL="0" indent="0" defTabSz="914400" eaLnBrk="1" hangingPunct="1"/>
            <a:r>
              <a:rPr lang="zh-CN" altLang="en-US" sz="5400" smtClean="0"/>
              <a:t>第七章 系统设计</a:t>
            </a:r>
          </a:p>
        </p:txBody>
      </p:sp>
      <p:sp>
        <p:nvSpPr>
          <p:cNvPr id="22531" name="Shape 239618"/>
          <p:cNvSpPr>
            <a:spLocks noGrp="1" noChangeArrowheads="1"/>
          </p:cNvSpPr>
          <p:nvPr>
            <p:ph type="body" idx="1"/>
          </p:nvPr>
        </p:nvSpPr>
        <p:spPr>
          <a:xfrm>
            <a:off x="500063" y="1412875"/>
            <a:ext cx="8143875" cy="4873625"/>
          </a:xfrm>
        </p:spPr>
        <p:txBody>
          <a:bodyPr/>
          <a:lstStyle/>
          <a:p>
            <a:pPr>
              <a:lnSpc>
                <a:spcPct val="150000"/>
              </a:lnSpc>
            </a:pPr>
            <a:r>
              <a:rPr lang="en-US" altLang="zh-CN" sz="2800" smtClean="0"/>
              <a:t>CMMI</a:t>
            </a:r>
            <a:r>
              <a:rPr lang="zh-CN" altLang="en-US" sz="2800" smtClean="0"/>
              <a:t>对应实践</a:t>
            </a:r>
          </a:p>
          <a:p>
            <a:pPr>
              <a:lnSpc>
                <a:spcPct val="150000"/>
              </a:lnSpc>
            </a:pPr>
            <a:r>
              <a:rPr lang="zh-CN" altLang="en-US" sz="2800" smtClean="0"/>
              <a:t>系统设计简述</a:t>
            </a:r>
          </a:p>
          <a:p>
            <a:pPr>
              <a:lnSpc>
                <a:spcPct val="150000"/>
              </a:lnSpc>
            </a:pPr>
            <a:r>
              <a:rPr lang="zh-CN" altLang="en-US" sz="2800" smtClean="0"/>
              <a:t>关于设计模式</a:t>
            </a:r>
          </a:p>
          <a:p>
            <a:pPr>
              <a:lnSpc>
                <a:spcPct val="150000"/>
              </a:lnSpc>
            </a:pPr>
            <a:r>
              <a:rPr lang="zh-CN" altLang="en-US" sz="2800" smtClean="0">
                <a:solidFill>
                  <a:srgbClr val="FF0000"/>
                </a:solidFill>
              </a:rPr>
              <a:t>概要设计活动</a:t>
            </a:r>
          </a:p>
          <a:p>
            <a:pPr>
              <a:lnSpc>
                <a:spcPct val="150000"/>
              </a:lnSpc>
            </a:pPr>
            <a:r>
              <a:rPr lang="zh-CN" altLang="en-US" sz="2800" smtClean="0"/>
              <a:t>详细设计活动</a:t>
            </a:r>
          </a:p>
          <a:p>
            <a:pPr>
              <a:lnSpc>
                <a:spcPct val="150000"/>
              </a:lnSpc>
            </a:pPr>
            <a:r>
              <a:rPr lang="zh-CN" altLang="en-US" sz="2800" smtClean="0"/>
              <a:t>设计方法简介</a:t>
            </a:r>
            <a:endParaRPr lang="en-US" altLang="zh-CN" sz="4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500063" y="214313"/>
            <a:ext cx="8229600" cy="652462"/>
          </a:xfrm>
        </p:spPr>
        <p:txBody>
          <a:bodyPr/>
          <a:lstStyle/>
          <a:p>
            <a:r>
              <a:rPr lang="zh-CN" altLang="en-US" sz="5400" smtClean="0"/>
              <a:t>概要设计活动</a:t>
            </a:r>
          </a:p>
        </p:txBody>
      </p:sp>
      <p:sp>
        <p:nvSpPr>
          <p:cNvPr id="23555" name="文本占位符 2"/>
          <p:cNvSpPr>
            <a:spLocks noGrp="1"/>
          </p:cNvSpPr>
          <p:nvPr>
            <p:ph type="body" idx="1"/>
          </p:nvPr>
        </p:nvSpPr>
        <p:spPr>
          <a:xfrm>
            <a:off x="500063" y="928688"/>
            <a:ext cx="8429625" cy="785812"/>
          </a:xfrm>
        </p:spPr>
        <p:txBody>
          <a:bodyPr/>
          <a:lstStyle/>
          <a:p>
            <a:r>
              <a:rPr lang="zh-CN" altLang="en-US" sz="2400" smtClean="0"/>
              <a:t>概要设计：包含功能模块设计、数据库模式设计、模块接口、过程设计和界面设计等内容。</a:t>
            </a:r>
          </a:p>
        </p:txBody>
      </p:sp>
      <p:pic>
        <p:nvPicPr>
          <p:cNvPr id="2355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500" y="1714500"/>
            <a:ext cx="7286625" cy="4967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7" name="TextBox 4"/>
          <p:cNvSpPr txBox="1">
            <a:spLocks noChangeArrowheads="1"/>
          </p:cNvSpPr>
          <p:nvPr/>
        </p:nvSpPr>
        <p:spPr bwMode="auto">
          <a:xfrm>
            <a:off x="8304213" y="2428875"/>
            <a:ext cx="554037" cy="335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a:t>系统概要设计流程图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57200" y="704850"/>
            <a:ext cx="8229600" cy="723900"/>
          </a:xfrm>
        </p:spPr>
        <p:txBody>
          <a:bodyPr/>
          <a:lstStyle/>
          <a:p>
            <a:r>
              <a:rPr lang="zh-CN" altLang="en-US" smtClean="0"/>
              <a:t>主要工作</a:t>
            </a:r>
          </a:p>
        </p:txBody>
      </p:sp>
      <p:sp>
        <p:nvSpPr>
          <p:cNvPr id="24579" name="文本占位符 2"/>
          <p:cNvSpPr>
            <a:spLocks noGrp="1"/>
          </p:cNvSpPr>
          <p:nvPr>
            <p:ph type="body" idx="1"/>
          </p:nvPr>
        </p:nvSpPr>
        <p:spPr>
          <a:xfrm>
            <a:off x="457200" y="1428750"/>
            <a:ext cx="8229600" cy="4895850"/>
          </a:xfrm>
        </p:spPr>
        <p:txBody>
          <a:bodyPr/>
          <a:lstStyle/>
          <a:p>
            <a:r>
              <a:rPr lang="zh-CN" altLang="en-US" sz="2000" smtClean="0"/>
              <a:t>系统体系结构设计</a:t>
            </a:r>
            <a:endParaRPr lang="en-US" altLang="zh-CN" sz="2000" smtClean="0"/>
          </a:p>
          <a:p>
            <a:pPr lvl="1"/>
            <a:r>
              <a:rPr lang="zh-CN" altLang="en-US" sz="1800" smtClean="0"/>
              <a:t>用选定的工具和开发计划设定的交付方式（如小版本渐进交付）及设计方法，结合设计原则（如功能模块化等），将系统分解为若干子系统、功能模块，并确定子系统、功能模块及其间的关系； </a:t>
            </a:r>
          </a:p>
          <a:p>
            <a:pPr lvl="1"/>
            <a:r>
              <a:rPr lang="zh-CN" altLang="en-US" sz="1800" smtClean="0"/>
              <a:t>确定子系统、功能模块间的约束、假设和依赖（如系统运行环境和开发、测试环境等，并考虑系统并发性和分布性要求），设定子系统、功能模块的优先级排序；</a:t>
            </a:r>
          </a:p>
          <a:p>
            <a:pPr lvl="1"/>
            <a:r>
              <a:rPr lang="zh-CN" altLang="en-US" sz="1800" smtClean="0"/>
              <a:t>结合以上内容，对系统的模块逻辑实现和集成方法进行设计，降低使软件难于实现、测试（必要时测试人员参与讨论）、维护因素，形成高内聚、低耦合的系统体系结构，建议考虑采用三明治或变体实现和集成方法；</a:t>
            </a:r>
          </a:p>
          <a:p>
            <a:pPr lvl="1"/>
            <a:r>
              <a:rPr lang="zh-CN" altLang="en-US" sz="1800" smtClean="0"/>
              <a:t>定义错误处理和恢复策略，对可能出现的故障进行分解，进行优先级排序并确定处理对策；</a:t>
            </a:r>
          </a:p>
          <a:p>
            <a:pPr lvl="1"/>
            <a:r>
              <a:rPr lang="zh-CN" altLang="en-US" sz="1800" smtClean="0"/>
              <a:t>确定项目数据库设计规则以便于系统统一，其中包括：库命名，逻辑设计，物理设计，安全性设计及优化，管理规则等；</a:t>
            </a:r>
          </a:p>
          <a:p>
            <a:pPr lvl="1"/>
            <a:r>
              <a:rPr lang="zh-CN" altLang="en-US" sz="1800" smtClean="0"/>
              <a:t>数据库设计一般要经过“逻辑设计→物理设计→安全性设计→优化”等步骤，通常要迭代进行。</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704850"/>
            <a:ext cx="8229600" cy="723900"/>
          </a:xfrm>
        </p:spPr>
        <p:txBody>
          <a:bodyPr/>
          <a:lstStyle/>
          <a:p>
            <a:r>
              <a:rPr lang="zh-CN" altLang="en-US" smtClean="0"/>
              <a:t>主要工作（续）</a:t>
            </a:r>
          </a:p>
        </p:txBody>
      </p:sp>
      <p:sp>
        <p:nvSpPr>
          <p:cNvPr id="25603" name="文本占位符 2"/>
          <p:cNvSpPr>
            <a:spLocks noGrp="1"/>
          </p:cNvSpPr>
          <p:nvPr>
            <p:ph type="body" idx="1"/>
          </p:nvPr>
        </p:nvSpPr>
        <p:spPr>
          <a:xfrm>
            <a:off x="457200" y="1428750"/>
            <a:ext cx="8229600" cy="4895850"/>
          </a:xfrm>
        </p:spPr>
        <p:txBody>
          <a:bodyPr/>
          <a:lstStyle/>
          <a:p>
            <a:r>
              <a:rPr lang="zh-CN" altLang="en-US" sz="2400" smtClean="0"/>
              <a:t>逻辑设计：分析软件系统模块及其之间的数据操作，使用抽象数据类型设计，转换数据对象的属性及其关联、接口等内容，设计并完善数据字典及其约束条件，实现数据的变量封装结构设计。面向结构设计方法中为创建与数据库相关的数据流图或实体关系图；若采用面向对象方法，则分析类信息传递内容，并创建类图。</a:t>
            </a:r>
            <a:endParaRPr lang="en-US" altLang="zh-CN" sz="2400" smtClean="0"/>
          </a:p>
          <a:p>
            <a:r>
              <a:rPr lang="zh-CN" altLang="en-US" sz="2400" smtClean="0"/>
              <a:t>物理设计：设计表结构，与实体关系图或类图相结合；对表结构进行规范化处理。</a:t>
            </a:r>
            <a:endParaRPr lang="en-US" altLang="zh-CN" sz="2400" smtClean="0"/>
          </a:p>
          <a:p>
            <a:r>
              <a:rPr lang="zh-CN" altLang="en-US" sz="2400" smtClean="0"/>
              <a:t>安全性设计：数据库的登陆访问限制，用户密码加密，操作访问权限等系统安全设计；分析并优化数据库的“时</a:t>
            </a:r>
            <a:r>
              <a:rPr lang="en-US" altLang="zh-CN" sz="2400" smtClean="0"/>
              <a:t>—</a:t>
            </a:r>
            <a:r>
              <a:rPr lang="zh-CN" altLang="en-US" sz="2400" smtClean="0"/>
              <a:t>空” （即性能，容量等）效率，尽可能“提高处理速度”并且“降低数据占用空间”。</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57200" y="571500"/>
            <a:ext cx="8229600" cy="785813"/>
          </a:xfrm>
        </p:spPr>
        <p:txBody>
          <a:bodyPr/>
          <a:lstStyle/>
          <a:p>
            <a:r>
              <a:rPr lang="zh-CN" altLang="en-US" smtClean="0"/>
              <a:t>主要工作（续）</a:t>
            </a:r>
          </a:p>
        </p:txBody>
      </p:sp>
      <p:sp>
        <p:nvSpPr>
          <p:cNvPr id="26627" name="文本占位符 2"/>
          <p:cNvSpPr>
            <a:spLocks noGrp="1"/>
          </p:cNvSpPr>
          <p:nvPr>
            <p:ph type="body" idx="1"/>
          </p:nvPr>
        </p:nvSpPr>
        <p:spPr>
          <a:xfrm>
            <a:off x="457200" y="1428750"/>
            <a:ext cx="8229600" cy="4895850"/>
          </a:xfrm>
        </p:spPr>
        <p:txBody>
          <a:bodyPr/>
          <a:lstStyle/>
          <a:p>
            <a:r>
              <a:rPr lang="zh-CN" altLang="en-US" sz="2400" smtClean="0"/>
              <a:t>接口（包括用户界面）设计：与用户、测试人员交流界面设计需求，明确用户界面、接口设计规则，包括：标准控件的使用规则，通用界面（包括主界面和子界面等）、接口设计原则等。</a:t>
            </a:r>
            <a:endParaRPr lang="en-US" altLang="zh-CN" sz="2400" smtClean="0"/>
          </a:p>
          <a:p>
            <a:pPr lvl="1"/>
            <a:r>
              <a:rPr lang="zh-CN" altLang="en-US" sz="2000" smtClean="0"/>
              <a:t>扩展子系统或功能模块及其之间的关系和限制条件，实施系统所需的接口设计，并消除冗余后，完善系统的数据流图，必要时形成功能说明和操作方式。若面向对象方法，则为子系统包、类间的属性、方法等设计；</a:t>
            </a:r>
          </a:p>
          <a:p>
            <a:pPr lvl="1"/>
            <a:r>
              <a:rPr lang="zh-CN" altLang="en-US" sz="2000" smtClean="0"/>
              <a:t>由测试人员参与完善测试接口设计；</a:t>
            </a:r>
          </a:p>
          <a:p>
            <a:pPr lvl="1"/>
            <a:r>
              <a:rPr lang="zh-CN" altLang="en-US" sz="2000" smtClean="0"/>
              <a:t>结合系统错误处理和数据验证方法，验证接口设计结果，并逆向需求求证。</a:t>
            </a:r>
            <a:endParaRPr lang="en-US" altLang="zh-CN" sz="2000" smtClean="0"/>
          </a:p>
          <a:p>
            <a:r>
              <a:rPr lang="zh-CN" altLang="en-US" sz="2400" smtClean="0"/>
              <a:t>界面设计：分析需求中对用户界面的需求，实施用户界面设计，包括界面及其关系、工作流程等，必要时采取原型设计，并请用户或同行评估后细化改进。</a:t>
            </a:r>
            <a:endParaRPr lang="en-US" altLang="zh-CN" sz="2400" smtClean="0"/>
          </a:p>
          <a:p>
            <a:endParaRPr lang="zh-CN" altLang="en-US"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200" y="704850"/>
            <a:ext cx="8229600" cy="723900"/>
          </a:xfrm>
        </p:spPr>
        <p:txBody>
          <a:bodyPr/>
          <a:lstStyle/>
          <a:p>
            <a:r>
              <a:rPr lang="zh-CN" altLang="en-US" smtClean="0"/>
              <a:t>整合及评审</a:t>
            </a:r>
          </a:p>
        </p:txBody>
      </p:sp>
      <p:sp>
        <p:nvSpPr>
          <p:cNvPr id="27651" name="文本占位符 2"/>
          <p:cNvSpPr>
            <a:spLocks noGrp="1"/>
          </p:cNvSpPr>
          <p:nvPr>
            <p:ph type="body" idx="1"/>
          </p:nvPr>
        </p:nvSpPr>
        <p:spPr>
          <a:xfrm>
            <a:off x="457200" y="1357313"/>
            <a:ext cx="8229600" cy="4967287"/>
          </a:xfrm>
        </p:spPr>
        <p:txBody>
          <a:bodyPr/>
          <a:lstStyle/>
          <a:p>
            <a:r>
              <a:rPr lang="zh-CN" altLang="en-US" smtClean="0"/>
              <a:t>根据设计方法及其设计结果，项目经理负责采用指定的概要设计说明书、数据库设计说明书模板（必要时结合数据字典或类图）描述设计体系结构内容；</a:t>
            </a:r>
          </a:p>
          <a:p>
            <a:r>
              <a:rPr lang="zh-CN" altLang="en-US" smtClean="0"/>
              <a:t>根据设计结果由文档人员完善、更新、充实用户手册（草稿）相应内容；</a:t>
            </a:r>
          </a:p>
          <a:p>
            <a:r>
              <a:rPr lang="zh-CN" altLang="en-US" smtClean="0"/>
              <a:t>指定需求跟踪人负责跟踪系统设计结果，更新</a:t>
            </a:r>
            <a:r>
              <a:rPr lang="en-US" altLang="zh-CN" smtClean="0"/>
              <a:t>《</a:t>
            </a:r>
            <a:r>
              <a:rPr lang="zh-CN" altLang="en-US" smtClean="0"/>
              <a:t>用户需求跟踪矩阵</a:t>
            </a:r>
            <a:r>
              <a:rPr lang="en-US" altLang="zh-CN" smtClean="0"/>
              <a:t>》</a:t>
            </a:r>
            <a:r>
              <a:rPr lang="zh-CN" altLang="en-US" smtClean="0"/>
              <a:t>，若发现问题，形成过程审计报告，提交项目经理或高层经理寻求解决方案；</a:t>
            </a:r>
          </a:p>
          <a:p>
            <a:r>
              <a:rPr lang="zh-CN" altLang="en-US" smtClean="0"/>
              <a:t>测试人员负责对系统设计结果进行可测试性验证；</a:t>
            </a:r>
          </a:p>
          <a:p>
            <a:r>
              <a:rPr lang="zh-CN" altLang="en-US" smtClean="0"/>
              <a:t>项目经理或用户委派专人负责组织对设计工作产品的进行评审或同行评审，按项目评审过程执行。</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hape 239617"/>
          <p:cNvSpPr>
            <a:spLocks noGrp="1" noChangeArrowheads="1"/>
          </p:cNvSpPr>
          <p:nvPr>
            <p:ph type="title"/>
          </p:nvPr>
        </p:nvSpPr>
        <p:spPr>
          <a:xfrm>
            <a:off x="395288" y="476250"/>
            <a:ext cx="8229600" cy="881063"/>
          </a:xfrm>
        </p:spPr>
        <p:txBody>
          <a:bodyPr/>
          <a:lstStyle/>
          <a:p>
            <a:pPr marL="0" indent="0" defTabSz="914400" eaLnBrk="1" hangingPunct="1"/>
            <a:r>
              <a:rPr lang="zh-CN" altLang="en-US" sz="5400" smtClean="0"/>
              <a:t>第七章 系统设计</a:t>
            </a:r>
          </a:p>
        </p:txBody>
      </p:sp>
      <p:sp>
        <p:nvSpPr>
          <p:cNvPr id="28675" name="Shape 239618"/>
          <p:cNvSpPr>
            <a:spLocks noGrp="1" noChangeArrowheads="1"/>
          </p:cNvSpPr>
          <p:nvPr>
            <p:ph type="body" idx="1"/>
          </p:nvPr>
        </p:nvSpPr>
        <p:spPr>
          <a:xfrm>
            <a:off x="500063" y="1412875"/>
            <a:ext cx="8143875" cy="4873625"/>
          </a:xfrm>
        </p:spPr>
        <p:txBody>
          <a:bodyPr/>
          <a:lstStyle/>
          <a:p>
            <a:pPr>
              <a:lnSpc>
                <a:spcPct val="150000"/>
              </a:lnSpc>
            </a:pPr>
            <a:r>
              <a:rPr lang="en-US" altLang="zh-CN" sz="2800" smtClean="0"/>
              <a:t>CMMI</a:t>
            </a:r>
            <a:r>
              <a:rPr lang="zh-CN" altLang="en-US" sz="2800" smtClean="0"/>
              <a:t>对应实践</a:t>
            </a:r>
          </a:p>
          <a:p>
            <a:pPr>
              <a:lnSpc>
                <a:spcPct val="150000"/>
              </a:lnSpc>
            </a:pPr>
            <a:r>
              <a:rPr lang="zh-CN" altLang="en-US" sz="2800" smtClean="0"/>
              <a:t>系统设计简述</a:t>
            </a:r>
          </a:p>
          <a:p>
            <a:pPr>
              <a:lnSpc>
                <a:spcPct val="150000"/>
              </a:lnSpc>
            </a:pPr>
            <a:r>
              <a:rPr lang="zh-CN" altLang="en-US" sz="2800" smtClean="0"/>
              <a:t>关于设计模式</a:t>
            </a:r>
          </a:p>
          <a:p>
            <a:pPr>
              <a:lnSpc>
                <a:spcPct val="150000"/>
              </a:lnSpc>
            </a:pPr>
            <a:r>
              <a:rPr lang="zh-CN" altLang="en-US" sz="2800" smtClean="0"/>
              <a:t>概要设计活动</a:t>
            </a:r>
          </a:p>
          <a:p>
            <a:pPr>
              <a:lnSpc>
                <a:spcPct val="150000"/>
              </a:lnSpc>
            </a:pPr>
            <a:r>
              <a:rPr lang="zh-CN" altLang="en-US" sz="2800" smtClean="0">
                <a:solidFill>
                  <a:srgbClr val="FF0000"/>
                </a:solidFill>
              </a:rPr>
              <a:t>详细设计活动</a:t>
            </a:r>
          </a:p>
          <a:p>
            <a:pPr>
              <a:lnSpc>
                <a:spcPct val="150000"/>
              </a:lnSpc>
            </a:pPr>
            <a:r>
              <a:rPr lang="zh-CN" altLang="en-US" sz="2800" smtClean="0"/>
              <a:t>设计方法简介</a:t>
            </a:r>
            <a:endParaRPr lang="en-US" altLang="zh-CN" sz="4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357188" y="428625"/>
            <a:ext cx="8229600" cy="795338"/>
          </a:xfrm>
        </p:spPr>
        <p:txBody>
          <a:bodyPr/>
          <a:lstStyle/>
          <a:p>
            <a:r>
              <a:rPr lang="zh-CN" altLang="en-US" sz="5400" smtClean="0"/>
              <a:t>详细设计活动</a:t>
            </a:r>
          </a:p>
        </p:txBody>
      </p:sp>
      <p:sp>
        <p:nvSpPr>
          <p:cNvPr id="29699" name="文本占位符 2"/>
          <p:cNvSpPr>
            <a:spLocks noGrp="1"/>
          </p:cNvSpPr>
          <p:nvPr>
            <p:ph type="body" idx="1"/>
          </p:nvPr>
        </p:nvSpPr>
        <p:spPr>
          <a:xfrm>
            <a:off x="428625" y="1214438"/>
            <a:ext cx="8215313" cy="4389437"/>
          </a:xfrm>
        </p:spPr>
        <p:txBody>
          <a:bodyPr/>
          <a:lstStyle/>
          <a:p>
            <a:pPr>
              <a:lnSpc>
                <a:spcPct val="150000"/>
              </a:lnSpc>
            </a:pPr>
            <a:r>
              <a:rPr lang="zh-CN" altLang="en-US" sz="2400" smtClean="0"/>
              <a:t>详细设计的根本目标是确定应该怎么具体地实现所开发的系统，应当对目标系统的实现方法、算法进行精确描述，从而在编码阶段可以把这个描述直接编写成用某种程序语言书写的程序。</a:t>
            </a:r>
            <a:endParaRPr lang="en-US" altLang="zh-CN" sz="2400" smtClean="0"/>
          </a:p>
          <a:p>
            <a:pPr>
              <a:lnSpc>
                <a:spcPct val="150000"/>
              </a:lnSpc>
            </a:pPr>
            <a:r>
              <a:rPr lang="zh-CN" altLang="en-US" sz="2400" smtClean="0"/>
              <a:t>详细设计的结果基本上决定了最终程序代码的质量。详细设计不仅仅是逻辑上正确地实现每个模块的功能，更重要的是设计出的处理过程应该尽可能简明易懂。</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7188" y="928688"/>
            <a:ext cx="8358187" cy="550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3" name="矩形 4"/>
          <p:cNvSpPr>
            <a:spLocks noChangeArrowheads="1"/>
          </p:cNvSpPr>
          <p:nvPr/>
        </p:nvSpPr>
        <p:spPr bwMode="auto">
          <a:xfrm>
            <a:off x="0" y="0"/>
            <a:ext cx="5724525"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4800"/>
              <a:t>系统详细设计流程图</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239617"/>
          <p:cNvSpPr>
            <a:spLocks noGrp="1" noChangeArrowheads="1"/>
          </p:cNvSpPr>
          <p:nvPr>
            <p:ph type="title"/>
          </p:nvPr>
        </p:nvSpPr>
        <p:spPr>
          <a:xfrm>
            <a:off x="395288" y="476250"/>
            <a:ext cx="8229600" cy="881063"/>
          </a:xfrm>
        </p:spPr>
        <p:txBody>
          <a:bodyPr/>
          <a:lstStyle/>
          <a:p>
            <a:pPr marL="0" indent="0" defTabSz="914400" eaLnBrk="1" hangingPunct="1"/>
            <a:r>
              <a:rPr lang="zh-CN" altLang="en-US" sz="5400" smtClean="0"/>
              <a:t>第七章 系统设计</a:t>
            </a:r>
          </a:p>
        </p:txBody>
      </p:sp>
      <p:sp>
        <p:nvSpPr>
          <p:cNvPr id="13315" name="Shape 239618"/>
          <p:cNvSpPr>
            <a:spLocks noGrp="1" noChangeArrowheads="1"/>
          </p:cNvSpPr>
          <p:nvPr>
            <p:ph type="body" idx="1"/>
          </p:nvPr>
        </p:nvSpPr>
        <p:spPr>
          <a:xfrm>
            <a:off x="500063" y="1412875"/>
            <a:ext cx="8143875" cy="4873625"/>
          </a:xfrm>
        </p:spPr>
        <p:txBody>
          <a:bodyPr/>
          <a:lstStyle/>
          <a:p>
            <a:pPr>
              <a:lnSpc>
                <a:spcPct val="150000"/>
              </a:lnSpc>
            </a:pPr>
            <a:r>
              <a:rPr lang="en-US" altLang="zh-CN" sz="2800" smtClean="0">
                <a:solidFill>
                  <a:srgbClr val="FF0000"/>
                </a:solidFill>
              </a:rPr>
              <a:t>CMMI</a:t>
            </a:r>
            <a:r>
              <a:rPr lang="zh-CN" altLang="en-US" sz="2800" smtClean="0">
                <a:solidFill>
                  <a:srgbClr val="FF0000"/>
                </a:solidFill>
              </a:rPr>
              <a:t>对应实践</a:t>
            </a:r>
          </a:p>
          <a:p>
            <a:pPr>
              <a:lnSpc>
                <a:spcPct val="150000"/>
              </a:lnSpc>
            </a:pPr>
            <a:r>
              <a:rPr lang="zh-CN" altLang="en-US" sz="2800" smtClean="0"/>
              <a:t>系统设计简述</a:t>
            </a:r>
          </a:p>
          <a:p>
            <a:pPr>
              <a:lnSpc>
                <a:spcPct val="150000"/>
              </a:lnSpc>
            </a:pPr>
            <a:r>
              <a:rPr lang="zh-CN" altLang="en-US" sz="2800" smtClean="0"/>
              <a:t>关于设计模式</a:t>
            </a:r>
          </a:p>
          <a:p>
            <a:pPr>
              <a:lnSpc>
                <a:spcPct val="150000"/>
              </a:lnSpc>
            </a:pPr>
            <a:r>
              <a:rPr lang="zh-CN" altLang="en-US" sz="2800" smtClean="0"/>
              <a:t>概要设计活动</a:t>
            </a:r>
          </a:p>
          <a:p>
            <a:pPr>
              <a:lnSpc>
                <a:spcPct val="150000"/>
              </a:lnSpc>
            </a:pPr>
            <a:r>
              <a:rPr lang="zh-CN" altLang="en-US" sz="2800" smtClean="0"/>
              <a:t>详细设计活动</a:t>
            </a:r>
          </a:p>
          <a:p>
            <a:pPr>
              <a:lnSpc>
                <a:spcPct val="150000"/>
              </a:lnSpc>
            </a:pPr>
            <a:r>
              <a:rPr lang="zh-CN" altLang="en-US" sz="2800" smtClean="0"/>
              <a:t>设计方法简介</a:t>
            </a:r>
            <a:endParaRPr lang="en-US" altLang="zh-CN" sz="4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
          <p:cNvSpPr>
            <a:spLocks noGrp="1"/>
          </p:cNvSpPr>
          <p:nvPr>
            <p:ph type="body" idx="1"/>
          </p:nvPr>
        </p:nvSpPr>
        <p:spPr>
          <a:xfrm>
            <a:off x="500063" y="1214438"/>
            <a:ext cx="8143875" cy="5357812"/>
          </a:xfrm>
        </p:spPr>
        <p:txBody>
          <a:bodyPr/>
          <a:lstStyle/>
          <a:p>
            <a:r>
              <a:rPr lang="zh-CN" altLang="en-US" sz="2000" smtClean="0"/>
              <a:t>项目经理确定详细设计人员，并通盘考虑上游顺延下来的进度、技术难度风险、问题，制定阶段工作计划，确定阶段准出准则；</a:t>
            </a:r>
          </a:p>
          <a:p>
            <a:r>
              <a:rPr lang="zh-CN" altLang="en-US" sz="2000" smtClean="0"/>
              <a:t>项目经理配合详细设计人员对概要设计方案进行评估，项目组间或组内达成共识；</a:t>
            </a:r>
          </a:p>
          <a:p>
            <a:r>
              <a:rPr lang="zh-CN" altLang="en-US" sz="2000" smtClean="0"/>
              <a:t>结合设计方法、工具、需求文档和软件系统体系结构设计文档，逐步细化设计每个功能模块的主要接口与属性，必要时还须细化每个用户界面；若采用面向对象方法，则为设计类的函数和成员变量，并明确对象之间的相互关系</a:t>
            </a:r>
          </a:p>
          <a:p>
            <a:r>
              <a:rPr lang="zh-CN" altLang="en-US" sz="2000" smtClean="0"/>
              <a:t>细化设计每个功能模块的数据结构与算法（若存在的话），并提高其效率，确认并完善重用软件及模块单元的算法和处理流程，确保系统一致性；</a:t>
            </a:r>
          </a:p>
          <a:p>
            <a:r>
              <a:rPr lang="zh-CN" altLang="en-US" sz="2000" smtClean="0"/>
              <a:t>处理数据流程并充分考虑系统限制，逐步完善系统集成方案；</a:t>
            </a:r>
          </a:p>
          <a:p>
            <a:r>
              <a:rPr lang="zh-CN" altLang="en-US" sz="2000" smtClean="0"/>
              <a:t>指定需求跟踪负责人对需求状态进行跟踪，完善需求跟踪矩阵，若发现问题，形成过程审计报告，提交项目经理或高层经理寻求解决方案；</a:t>
            </a:r>
          </a:p>
          <a:p>
            <a:r>
              <a:rPr lang="zh-CN" altLang="en-US" sz="2000" smtClean="0"/>
              <a:t>重复执行以上步骤直到达到准出准则；</a:t>
            </a:r>
          </a:p>
          <a:p>
            <a:endParaRPr lang="zh-CN" altLang="en-US" sz="2000" smtClean="0"/>
          </a:p>
        </p:txBody>
      </p:sp>
      <p:sp>
        <p:nvSpPr>
          <p:cNvPr id="31747" name="标题 1"/>
          <p:cNvSpPr>
            <a:spLocks noGrp="1"/>
          </p:cNvSpPr>
          <p:nvPr>
            <p:ph type="title"/>
          </p:nvPr>
        </p:nvSpPr>
        <p:spPr>
          <a:xfrm>
            <a:off x="357188" y="428625"/>
            <a:ext cx="8229600" cy="795338"/>
          </a:xfrm>
        </p:spPr>
        <p:txBody>
          <a:bodyPr/>
          <a:lstStyle/>
          <a:p>
            <a:r>
              <a:rPr lang="zh-CN" altLang="en-US" sz="5400" smtClean="0"/>
              <a:t>详细设计步骤</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2"/>
          <p:cNvSpPr>
            <a:spLocks noGrp="1"/>
          </p:cNvSpPr>
          <p:nvPr>
            <p:ph type="body" idx="1"/>
          </p:nvPr>
        </p:nvSpPr>
        <p:spPr>
          <a:xfrm>
            <a:off x="571500" y="1285875"/>
            <a:ext cx="8015288" cy="4175125"/>
          </a:xfrm>
        </p:spPr>
        <p:txBody>
          <a:bodyPr/>
          <a:lstStyle/>
          <a:p>
            <a:r>
              <a:rPr lang="zh-CN" altLang="en-US" sz="3200" smtClean="0"/>
              <a:t>项目经理负责或指定专人负责组织整合设计内容，编制详细设计说明书，指定专人完善用户手册；</a:t>
            </a:r>
          </a:p>
          <a:p>
            <a:r>
              <a:rPr lang="zh-CN" altLang="en-US" sz="3200" smtClean="0"/>
              <a:t>项目经理负责组织对阶段工作产品的验证和评审，按项目评审过程执行。</a:t>
            </a:r>
          </a:p>
        </p:txBody>
      </p:sp>
      <p:sp>
        <p:nvSpPr>
          <p:cNvPr id="32771" name="标题 1"/>
          <p:cNvSpPr>
            <a:spLocks noGrp="1"/>
          </p:cNvSpPr>
          <p:nvPr>
            <p:ph type="title"/>
          </p:nvPr>
        </p:nvSpPr>
        <p:spPr>
          <a:xfrm>
            <a:off x="357188" y="428625"/>
            <a:ext cx="8229600" cy="795338"/>
          </a:xfrm>
        </p:spPr>
        <p:txBody>
          <a:bodyPr/>
          <a:lstStyle/>
          <a:p>
            <a:r>
              <a:rPr lang="zh-CN" altLang="en-US" sz="5400" smtClean="0"/>
              <a:t>详细设计整合及评审</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hape 239617"/>
          <p:cNvSpPr>
            <a:spLocks noGrp="1" noChangeArrowheads="1"/>
          </p:cNvSpPr>
          <p:nvPr>
            <p:ph type="title"/>
          </p:nvPr>
        </p:nvSpPr>
        <p:spPr>
          <a:xfrm>
            <a:off x="395288" y="476250"/>
            <a:ext cx="8229600" cy="881063"/>
          </a:xfrm>
        </p:spPr>
        <p:txBody>
          <a:bodyPr/>
          <a:lstStyle/>
          <a:p>
            <a:pPr marL="0" indent="0" defTabSz="914400" eaLnBrk="1" hangingPunct="1"/>
            <a:r>
              <a:rPr lang="zh-CN" altLang="en-US" sz="5400" smtClean="0"/>
              <a:t>第七章 系统设计</a:t>
            </a:r>
          </a:p>
        </p:txBody>
      </p:sp>
      <p:sp>
        <p:nvSpPr>
          <p:cNvPr id="33795" name="Shape 239618"/>
          <p:cNvSpPr>
            <a:spLocks noGrp="1" noChangeArrowheads="1"/>
          </p:cNvSpPr>
          <p:nvPr>
            <p:ph type="body" idx="1"/>
          </p:nvPr>
        </p:nvSpPr>
        <p:spPr>
          <a:xfrm>
            <a:off x="500063" y="1412875"/>
            <a:ext cx="8143875" cy="4873625"/>
          </a:xfrm>
        </p:spPr>
        <p:txBody>
          <a:bodyPr/>
          <a:lstStyle/>
          <a:p>
            <a:pPr>
              <a:lnSpc>
                <a:spcPct val="150000"/>
              </a:lnSpc>
            </a:pPr>
            <a:r>
              <a:rPr lang="en-US" altLang="zh-CN" sz="2800" smtClean="0"/>
              <a:t>CMMI</a:t>
            </a:r>
            <a:r>
              <a:rPr lang="zh-CN" altLang="en-US" sz="2800" smtClean="0"/>
              <a:t>对应实践</a:t>
            </a:r>
          </a:p>
          <a:p>
            <a:pPr>
              <a:lnSpc>
                <a:spcPct val="150000"/>
              </a:lnSpc>
            </a:pPr>
            <a:r>
              <a:rPr lang="zh-CN" altLang="en-US" sz="2800" smtClean="0"/>
              <a:t>系统设计简述</a:t>
            </a:r>
          </a:p>
          <a:p>
            <a:pPr>
              <a:lnSpc>
                <a:spcPct val="150000"/>
              </a:lnSpc>
            </a:pPr>
            <a:r>
              <a:rPr lang="zh-CN" altLang="en-US" sz="2800" smtClean="0"/>
              <a:t>关于设计模式</a:t>
            </a:r>
          </a:p>
          <a:p>
            <a:pPr>
              <a:lnSpc>
                <a:spcPct val="150000"/>
              </a:lnSpc>
            </a:pPr>
            <a:r>
              <a:rPr lang="zh-CN" altLang="en-US" sz="2800" smtClean="0"/>
              <a:t>概要设计活动</a:t>
            </a:r>
          </a:p>
          <a:p>
            <a:pPr>
              <a:lnSpc>
                <a:spcPct val="150000"/>
              </a:lnSpc>
            </a:pPr>
            <a:r>
              <a:rPr lang="zh-CN" altLang="en-US" sz="2800" smtClean="0"/>
              <a:t>详细设计活动</a:t>
            </a:r>
          </a:p>
          <a:p>
            <a:pPr>
              <a:lnSpc>
                <a:spcPct val="150000"/>
              </a:lnSpc>
            </a:pPr>
            <a:r>
              <a:rPr lang="zh-CN" altLang="en-US" sz="2800" smtClean="0">
                <a:solidFill>
                  <a:srgbClr val="FF0000"/>
                </a:solidFill>
              </a:rPr>
              <a:t>设计方法简介</a:t>
            </a:r>
            <a:endParaRPr lang="en-US" altLang="zh-CN" sz="4800" smtClean="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428625" y="285750"/>
            <a:ext cx="8229600" cy="1081088"/>
          </a:xfrm>
        </p:spPr>
        <p:txBody>
          <a:bodyPr/>
          <a:lstStyle/>
          <a:p>
            <a:r>
              <a:rPr lang="zh-CN" altLang="en-US" sz="4400" smtClean="0"/>
              <a:t>面向结构（数据流）设计方法</a:t>
            </a:r>
            <a:endParaRPr lang="zh-CN" altLang="en-US" sz="4400" b="1" smtClean="0"/>
          </a:p>
        </p:txBody>
      </p:sp>
      <p:sp>
        <p:nvSpPr>
          <p:cNvPr id="34819" name="文本占位符 2"/>
          <p:cNvSpPr>
            <a:spLocks noGrp="1"/>
          </p:cNvSpPr>
          <p:nvPr>
            <p:ph type="body" idx="1"/>
          </p:nvPr>
        </p:nvSpPr>
        <p:spPr>
          <a:xfrm>
            <a:off x="428625" y="1428750"/>
            <a:ext cx="8372475" cy="4857750"/>
          </a:xfrm>
        </p:spPr>
        <p:txBody>
          <a:bodyPr/>
          <a:lstStyle/>
          <a:p>
            <a:r>
              <a:rPr lang="en-US" altLang="zh-CN" smtClean="0"/>
              <a:t>1965</a:t>
            </a:r>
            <a:r>
              <a:rPr lang="zh-CN" altLang="en-US" smtClean="0"/>
              <a:t>年第一次提出</a:t>
            </a:r>
            <a:endParaRPr lang="en-US" altLang="zh-CN" smtClean="0"/>
          </a:p>
          <a:p>
            <a:r>
              <a:rPr lang="en-US" altLang="zh-CN" smtClean="0"/>
              <a:t>1971</a:t>
            </a:r>
            <a:r>
              <a:rPr lang="zh-CN" altLang="en-US" smtClean="0"/>
              <a:t>年</a:t>
            </a:r>
            <a:r>
              <a:rPr lang="en-US" altLang="zh-CN" smtClean="0"/>
              <a:t>IBM</a:t>
            </a:r>
            <a:r>
              <a:rPr lang="zh-CN" altLang="en-US" smtClean="0"/>
              <a:t>在两个项目中使用了结构程序设计，</a:t>
            </a:r>
            <a:r>
              <a:rPr lang="en-US" altLang="zh-CN" smtClean="0"/>
              <a:t>1972</a:t>
            </a:r>
            <a:r>
              <a:rPr lang="zh-CN" altLang="en-US" smtClean="0"/>
              <a:t>年补充完善了结构程序设计的规则</a:t>
            </a:r>
            <a:endParaRPr lang="en-US" altLang="zh-CN" smtClean="0"/>
          </a:p>
          <a:p>
            <a:r>
              <a:rPr lang="zh-CN" altLang="en-US" smtClean="0"/>
              <a:t>按如下讲解的步骤来实施，分别完成系统的概要设计和详细设计</a:t>
            </a:r>
            <a:endParaRPr lang="en-US" altLang="zh-CN" smtClean="0"/>
          </a:p>
          <a:p>
            <a:pPr lvl="1"/>
            <a:r>
              <a:rPr lang="zh-CN" altLang="en-US" smtClean="0"/>
              <a:t>迭代逐步分解各系统模块，直到确定每个功能模块只执行一个行为为止，同时细化数据结构化设计，完善数据字典以确保系统能获得所需的输出结果，从而完成系统构架设计。</a:t>
            </a:r>
            <a:endParaRPr lang="en-US" altLang="zh-CN" smtClean="0"/>
          </a:p>
          <a:p>
            <a:pPr lvl="1"/>
            <a:r>
              <a:rPr lang="zh-CN" altLang="en-US" smtClean="0"/>
              <a:t>对每个功能模块中的函数进行详细的算法设计，理想情况下应当达到伪代码的程度，完成详细设计</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面向对象设计方法</a:t>
            </a:r>
          </a:p>
        </p:txBody>
      </p:sp>
      <p:sp>
        <p:nvSpPr>
          <p:cNvPr id="35843" name="文本占位符 2"/>
          <p:cNvSpPr>
            <a:spLocks noGrp="1"/>
          </p:cNvSpPr>
          <p:nvPr>
            <p:ph type="body" idx="1"/>
          </p:nvPr>
        </p:nvSpPr>
        <p:spPr/>
        <p:txBody>
          <a:bodyPr/>
          <a:lstStyle/>
          <a:p>
            <a:r>
              <a:rPr lang="zh-CN" altLang="en-US" smtClean="0"/>
              <a:t>设计指导方针：</a:t>
            </a:r>
            <a:endParaRPr lang="en-US" altLang="zh-CN" smtClean="0"/>
          </a:p>
          <a:p>
            <a:pPr lvl="1"/>
            <a:r>
              <a:rPr lang="zh-CN" altLang="en-US" smtClean="0"/>
              <a:t>一是模块化；</a:t>
            </a:r>
            <a:endParaRPr lang="en-US" altLang="zh-CN" smtClean="0"/>
          </a:p>
          <a:p>
            <a:pPr lvl="1"/>
            <a:r>
              <a:rPr lang="zh-CN" altLang="en-US" smtClean="0"/>
              <a:t>二是抽象，实际上类就是一种抽象数据类型；</a:t>
            </a:r>
            <a:endParaRPr lang="en-US" altLang="zh-CN" smtClean="0"/>
          </a:p>
          <a:p>
            <a:pPr lvl="1"/>
            <a:r>
              <a:rPr lang="zh-CN" altLang="en-US" smtClean="0"/>
              <a:t>三是信息隐藏，实现对象的封装性，分离了接口与实现；</a:t>
            </a:r>
            <a:endParaRPr lang="en-US" altLang="zh-CN" smtClean="0"/>
          </a:p>
          <a:p>
            <a:pPr lvl="1"/>
            <a:r>
              <a:rPr lang="zh-CN" altLang="en-US" smtClean="0"/>
              <a:t>四是松耦合，对象之间紧密程序尽量降低；</a:t>
            </a:r>
            <a:endParaRPr lang="en-US" altLang="zh-CN" smtClean="0"/>
          </a:p>
          <a:p>
            <a:pPr lvl="1"/>
            <a:r>
              <a:rPr lang="zh-CN" altLang="en-US" smtClean="0"/>
              <a:t>五是强内聚，类内部属性和方法应该是高内聚的，一个类应该只有一个用途；</a:t>
            </a:r>
            <a:endParaRPr lang="en-US" altLang="zh-CN" smtClean="0"/>
          </a:p>
          <a:p>
            <a:pPr lvl="1"/>
            <a:r>
              <a:rPr lang="zh-CN" altLang="en-US" smtClean="0"/>
              <a:t>六是可重用，从设计阶段就应当考虑。</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本章实训</a:t>
            </a:r>
          </a:p>
        </p:txBody>
      </p:sp>
      <p:sp>
        <p:nvSpPr>
          <p:cNvPr id="36867" name="文本占位符 2"/>
          <p:cNvSpPr>
            <a:spLocks noGrp="1"/>
          </p:cNvSpPr>
          <p:nvPr>
            <p:ph type="body" idx="1"/>
          </p:nvPr>
        </p:nvSpPr>
        <p:spPr/>
        <p:txBody>
          <a:bodyPr/>
          <a:lstStyle/>
          <a:p>
            <a:r>
              <a:rPr lang="zh-CN" altLang="en-US" sz="2800" dirty="0" smtClean="0"/>
              <a:t>系分人员在通过评审的技术框架之上，编写概要设计说明书，讲解相关示例。</a:t>
            </a:r>
            <a:endParaRPr lang="en-US" altLang="zh-CN" sz="2800" dirty="0" smtClean="0"/>
          </a:p>
          <a:p>
            <a:r>
              <a:rPr lang="zh-CN" altLang="en-US" sz="2800" dirty="0" smtClean="0"/>
              <a:t>完成数据库设计说明书，并对概要设计说明书及数据库设计说明书进行评审</a:t>
            </a:r>
            <a:endParaRPr lang="en-US" altLang="zh-CN" sz="2800" dirty="0" smtClean="0"/>
          </a:p>
          <a:p>
            <a:r>
              <a:rPr lang="zh-CN" altLang="en-US" sz="2800" dirty="0" smtClean="0"/>
              <a:t>确定开发使用的编码规范</a:t>
            </a:r>
            <a:endParaRPr lang="en-US" altLang="zh-CN" sz="2800" dirty="0" smtClean="0"/>
          </a:p>
          <a:p>
            <a:r>
              <a:rPr lang="zh-CN" altLang="en-US" sz="2800" dirty="0" smtClean="0"/>
              <a:t>开发人员对技术框架继续完善</a:t>
            </a:r>
            <a:endParaRPr lang="en-US" altLang="zh-CN" sz="2800" dirty="0" smtClean="0"/>
          </a:p>
          <a:p>
            <a:r>
              <a:rPr lang="zh-CN" altLang="en-US" sz="2800" dirty="0" smtClean="0"/>
              <a:t>估计用时，</a:t>
            </a:r>
            <a:r>
              <a:rPr lang="en-US" altLang="zh-CN" sz="2800" dirty="0" smtClean="0"/>
              <a:t>4</a:t>
            </a:r>
            <a:r>
              <a:rPr lang="zh-CN" altLang="en-US" sz="2800" dirty="0" smtClean="0"/>
              <a:t>至</a:t>
            </a:r>
            <a:r>
              <a:rPr lang="en-US" altLang="zh-CN" sz="2800" dirty="0" smtClean="0"/>
              <a:t>8</a:t>
            </a:r>
            <a:r>
              <a:rPr lang="zh-CN" altLang="en-US" sz="2800" dirty="0" smtClean="0"/>
              <a:t>节上机课</a:t>
            </a:r>
            <a:endParaRPr lang="zh-CN"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395288" y="2420938"/>
            <a:ext cx="8229600" cy="1214437"/>
          </a:xfrm>
        </p:spPr>
        <p:txBody>
          <a:bodyPr/>
          <a:lstStyle/>
          <a:p>
            <a:pPr algn="ctr"/>
            <a:r>
              <a:rPr lang="zh-CN" altLang="en-US" sz="6000" smtClean="0"/>
              <a:t>本章结束，谢谢</a:t>
            </a:r>
            <a:r>
              <a:rPr lang="en-US" altLang="zh-CN" sz="600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补充内容</a:t>
            </a:r>
          </a:p>
        </p:txBody>
      </p:sp>
      <p:sp>
        <p:nvSpPr>
          <p:cNvPr id="38915" name="文本占位符 2"/>
          <p:cNvSpPr>
            <a:spLocks noGrp="1"/>
          </p:cNvSpPr>
          <p:nvPr>
            <p:ph type="body" idx="1"/>
          </p:nvPr>
        </p:nvSpPr>
        <p:spPr/>
        <p:txBody>
          <a:bodyPr/>
          <a:lstStyle/>
          <a:p>
            <a:r>
              <a:rPr lang="en-US" altLang="zh-CN" smtClean="0"/>
              <a:t>C/S</a:t>
            </a:r>
            <a:r>
              <a:rPr lang="zh-CN" altLang="en-US" smtClean="0"/>
              <a:t>体系结构</a:t>
            </a:r>
            <a:endParaRPr lang="en-US" altLang="zh-CN" smtClean="0"/>
          </a:p>
          <a:p>
            <a:r>
              <a:rPr lang="zh-CN" altLang="en-US" smtClean="0"/>
              <a:t>分布式体系结构</a:t>
            </a:r>
            <a:endParaRPr lang="en-US" altLang="zh-CN" smtClean="0"/>
          </a:p>
          <a:p>
            <a:r>
              <a:rPr lang="zh-CN" altLang="en-US" smtClean="0"/>
              <a:t>企业应用程序模型</a:t>
            </a:r>
            <a:endParaRPr lang="en-US" altLang="zh-CN" smtClean="0"/>
          </a:p>
          <a:p>
            <a:r>
              <a:rPr lang="zh-CN" altLang="en-US" smtClean="0"/>
              <a:t>分层设计</a:t>
            </a:r>
            <a:endParaRPr lang="en-US" altLang="zh-CN" smtClean="0"/>
          </a:p>
          <a:p>
            <a:r>
              <a:rPr lang="zh-CN" altLang="en-US" smtClean="0"/>
              <a:t>数据库设计</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良好设计的应用程序特征</a:t>
            </a:r>
            <a:endParaRPr lang="en-US" smtClean="0">
              <a:ea typeface="宋体" pitchFamily="2" charset="-122"/>
            </a:endParaRPr>
          </a:p>
        </p:txBody>
      </p:sp>
      <p:sp>
        <p:nvSpPr>
          <p:cNvPr id="39939" name="内容占位符 2"/>
          <p:cNvSpPr>
            <a:spLocks noGrp="1"/>
          </p:cNvSpPr>
          <p:nvPr>
            <p:ph idx="1"/>
          </p:nvPr>
        </p:nvSpPr>
        <p:spPr/>
        <p:txBody>
          <a:bodyPr/>
          <a:lstStyle/>
          <a:p>
            <a:r>
              <a:rPr lang="zh-CN" altLang="en-US" smtClean="0"/>
              <a:t>基于组件代码的重用</a:t>
            </a:r>
            <a:endParaRPr lang="en-US" altLang="zh-CN" smtClean="0"/>
          </a:p>
          <a:p>
            <a:r>
              <a:rPr lang="zh-CN" altLang="en-US" smtClean="0"/>
              <a:t>在逻辑上分割商业对象和数据服务对象</a:t>
            </a:r>
            <a:endParaRPr lang="en-US" altLang="zh-CN" smtClean="0"/>
          </a:p>
          <a:p>
            <a:r>
              <a:rPr lang="zh-CN" altLang="en-US" smtClean="0"/>
              <a:t>多线程</a:t>
            </a:r>
            <a:endParaRPr lang="en-US" smtClean="0">
              <a:ea typeface="仿宋_GB2312" pitchFamily="49" charset="-122"/>
            </a:endParaRPr>
          </a:p>
          <a:p>
            <a:r>
              <a:rPr lang="zh-CN" altLang="en-US" smtClean="0"/>
              <a:t>无连接、无状态的使用数据</a:t>
            </a:r>
            <a:endParaRPr lang="en-US" altLang="zh-CN" smtClean="0"/>
          </a:p>
          <a:p>
            <a:r>
              <a:rPr lang="zh-CN" altLang="en-US" smtClean="0"/>
              <a:t>事务编程</a:t>
            </a:r>
            <a:endParaRPr lang="en-US" altLang="zh-CN" smtClean="0"/>
          </a:p>
          <a:p>
            <a:endParaRPr lang="en-US" smtClean="0">
              <a:ea typeface="仿宋_GB2312" pitchFamily="49" charset="-122"/>
            </a:endParaRPr>
          </a:p>
          <a:p>
            <a:r>
              <a:rPr lang="zh-CN" altLang="en-US" smtClean="0"/>
              <a:t>说明：传统三层的</a:t>
            </a:r>
            <a:r>
              <a:rPr lang="en-US" altLang="zh-CN" smtClean="0"/>
              <a:t>C/S</a:t>
            </a:r>
            <a:r>
              <a:rPr lang="zh-CN" altLang="en-US" smtClean="0"/>
              <a:t>体系结构和分布式体系结构判断程序设计好坏，都适合以上特征。</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补充内容</a:t>
            </a:r>
          </a:p>
        </p:txBody>
      </p:sp>
      <p:sp>
        <p:nvSpPr>
          <p:cNvPr id="40963" name="文本占位符 2"/>
          <p:cNvSpPr>
            <a:spLocks noGrp="1"/>
          </p:cNvSpPr>
          <p:nvPr>
            <p:ph type="body" idx="1"/>
          </p:nvPr>
        </p:nvSpPr>
        <p:spPr/>
        <p:txBody>
          <a:bodyPr/>
          <a:lstStyle/>
          <a:p>
            <a:r>
              <a:rPr lang="en-US" altLang="zh-CN" smtClean="0">
                <a:solidFill>
                  <a:srgbClr val="FF0000"/>
                </a:solidFill>
              </a:rPr>
              <a:t>C/S</a:t>
            </a:r>
            <a:r>
              <a:rPr lang="zh-CN" altLang="en-US" smtClean="0">
                <a:solidFill>
                  <a:srgbClr val="FF0000"/>
                </a:solidFill>
              </a:rPr>
              <a:t>体系结构</a:t>
            </a:r>
            <a:endParaRPr lang="en-US" altLang="zh-CN" smtClean="0">
              <a:solidFill>
                <a:srgbClr val="FF0000"/>
              </a:solidFill>
            </a:endParaRPr>
          </a:p>
          <a:p>
            <a:r>
              <a:rPr lang="zh-CN" altLang="en-US" smtClean="0"/>
              <a:t>分布式体系结构</a:t>
            </a:r>
            <a:endParaRPr lang="en-US" altLang="zh-CN" smtClean="0"/>
          </a:p>
          <a:p>
            <a:r>
              <a:rPr lang="zh-CN" altLang="en-US" smtClean="0"/>
              <a:t>企业应用程序模型</a:t>
            </a:r>
            <a:endParaRPr lang="en-US" altLang="zh-CN" smtClean="0"/>
          </a:p>
          <a:p>
            <a:r>
              <a:rPr lang="zh-CN" altLang="en-US" smtClean="0"/>
              <a:t>分层设计</a:t>
            </a:r>
            <a:endParaRPr lang="en-US" altLang="zh-CN" smtClean="0"/>
          </a:p>
          <a:p>
            <a:r>
              <a:rPr lang="zh-CN" altLang="en-US" smtClean="0"/>
              <a:t>数据库设计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57188" y="357188"/>
            <a:ext cx="8229600" cy="795337"/>
          </a:xfrm>
        </p:spPr>
        <p:txBody>
          <a:bodyPr/>
          <a:lstStyle/>
          <a:p>
            <a:r>
              <a:rPr lang="zh-CN" altLang="en-US" sz="5400" smtClean="0"/>
              <a:t>技术解决方案</a:t>
            </a:r>
            <a:r>
              <a:rPr lang="en-US" altLang="zh-CN" sz="5400" smtClean="0"/>
              <a:t>——TS</a:t>
            </a:r>
            <a:endParaRPr lang="zh-CN" altLang="en-US" sz="5400" smtClean="0"/>
          </a:p>
        </p:txBody>
      </p:sp>
      <p:sp>
        <p:nvSpPr>
          <p:cNvPr id="14339" name="文本占位符 2"/>
          <p:cNvSpPr>
            <a:spLocks noGrp="1"/>
          </p:cNvSpPr>
          <p:nvPr>
            <p:ph type="body" idx="1"/>
          </p:nvPr>
        </p:nvSpPr>
        <p:spPr>
          <a:xfrm>
            <a:off x="428625" y="1214438"/>
            <a:ext cx="8143875" cy="5000625"/>
          </a:xfrm>
        </p:spPr>
        <p:txBody>
          <a:bodyPr/>
          <a:lstStyle/>
          <a:p>
            <a:r>
              <a:rPr lang="zh-CN" altLang="en-US" smtClean="0"/>
              <a:t>系统设计在</a:t>
            </a:r>
            <a:r>
              <a:rPr lang="en-US" altLang="zh-CN" smtClean="0"/>
              <a:t>CMMI</a:t>
            </a:r>
            <a:r>
              <a:rPr lang="zh-CN" altLang="en-US" smtClean="0"/>
              <a:t>中是放到技术解决方案（</a:t>
            </a:r>
            <a:r>
              <a:rPr lang="en-US" altLang="zh-CN" smtClean="0"/>
              <a:t>Technical Solution</a:t>
            </a:r>
            <a:r>
              <a:rPr lang="zh-CN" altLang="en-US" smtClean="0"/>
              <a:t>，简称</a:t>
            </a:r>
            <a:r>
              <a:rPr lang="en-US" altLang="zh-CN" smtClean="0"/>
              <a:t>TS</a:t>
            </a:r>
            <a:r>
              <a:rPr lang="zh-CN" altLang="en-US" smtClean="0"/>
              <a:t>）过程域的，目的为：针对需求进行设计解决方案，并实现之。</a:t>
            </a:r>
            <a:endParaRPr lang="en-US" altLang="zh-CN" smtClean="0"/>
          </a:p>
          <a:p>
            <a:r>
              <a:rPr lang="en-US" altLang="zh-CN" smtClean="0"/>
              <a:t>SG1 Select Product Component Solutions</a:t>
            </a:r>
            <a:r>
              <a:rPr lang="zh-CN" altLang="en-US" smtClean="0"/>
              <a:t>（选择产品组件解决方案），目的是从候选的解决方案中选择产品或产品组件的解决方案。</a:t>
            </a:r>
            <a:endParaRPr lang="en-US" altLang="zh-CN" smtClean="0"/>
          </a:p>
          <a:p>
            <a:pPr lvl="1"/>
            <a:r>
              <a:rPr lang="en-US" altLang="zh-CN" smtClean="0"/>
              <a:t>SP1.1 Develop Alternative Solutions and Selection Criteria</a:t>
            </a:r>
            <a:r>
              <a:rPr lang="zh-CN" altLang="en-US" smtClean="0"/>
              <a:t>（开发候选方案和制定选择准则）</a:t>
            </a:r>
            <a:endParaRPr lang="en-US" altLang="zh-CN" smtClean="0"/>
          </a:p>
          <a:p>
            <a:pPr lvl="1"/>
            <a:r>
              <a:rPr lang="en-US" altLang="zh-CN" smtClean="0"/>
              <a:t>SP1.2 Select Product Component Solutions</a:t>
            </a:r>
            <a:r>
              <a:rPr lang="zh-CN" altLang="en-US" smtClean="0"/>
              <a:t>（选择产品组件方案），选择最能满足已建立的标准的产品组件候选方案。</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457200" y="704850"/>
            <a:ext cx="8229600" cy="795338"/>
          </a:xfrm>
        </p:spPr>
        <p:txBody>
          <a:bodyPr/>
          <a:lstStyle/>
          <a:p>
            <a:r>
              <a:rPr lang="zh-CN" altLang="en-US" smtClean="0"/>
              <a:t>基本的</a:t>
            </a:r>
            <a:r>
              <a:rPr lang="en-US" altLang="zh-CN" smtClean="0"/>
              <a:t>C/S</a:t>
            </a:r>
            <a:r>
              <a:rPr lang="zh-CN" altLang="en-US" smtClean="0"/>
              <a:t>体系结构图</a:t>
            </a:r>
            <a:endParaRPr lang="en-US" smtClean="0">
              <a:ea typeface="宋体" pitchFamily="2" charset="-122"/>
            </a:endParaRPr>
          </a:p>
        </p:txBody>
      </p:sp>
      <p:pic>
        <p:nvPicPr>
          <p:cNvPr id="41987"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2357438" y="1857375"/>
            <a:ext cx="5000625" cy="4694238"/>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t>C/S</a:t>
            </a:r>
            <a:r>
              <a:rPr lang="zh-CN" altLang="en-US" smtClean="0"/>
              <a:t>结构简介</a:t>
            </a:r>
            <a:endParaRPr lang="en-US" smtClean="0">
              <a:ea typeface="宋体" pitchFamily="2" charset="-122"/>
            </a:endParaRPr>
          </a:p>
        </p:txBody>
      </p:sp>
      <p:sp>
        <p:nvSpPr>
          <p:cNvPr id="43011" name="内容占位符 2"/>
          <p:cNvSpPr>
            <a:spLocks noGrp="1"/>
          </p:cNvSpPr>
          <p:nvPr>
            <p:ph idx="1"/>
          </p:nvPr>
        </p:nvSpPr>
        <p:spPr/>
        <p:txBody>
          <a:bodyPr/>
          <a:lstStyle/>
          <a:p>
            <a:r>
              <a:rPr lang="zh-CN" altLang="en-US" dirty="0" smtClean="0"/>
              <a:t>典型的</a:t>
            </a:r>
            <a:r>
              <a:rPr lang="en-US" altLang="zh-CN" dirty="0" smtClean="0"/>
              <a:t>C/S</a:t>
            </a:r>
            <a:r>
              <a:rPr lang="zh-CN" altLang="en-US" dirty="0" smtClean="0"/>
              <a:t>应用程序部署在内部网的服务器上，通常是依赖后台数据库的一个完整的程序包，多个客户端从不同的计算机上访问应用程序。</a:t>
            </a:r>
            <a:endParaRPr lang="en-US" altLang="zh-CN" dirty="0" smtClean="0"/>
          </a:p>
          <a:p>
            <a:r>
              <a:rPr lang="zh-CN" altLang="en-US" dirty="0" smtClean="0"/>
              <a:t>显著特点是：尽管应用程序被多个客户端共享，但实际上是由客户端而不是由服务器来完成所有的工作。</a:t>
            </a:r>
            <a:endParaRPr lang="en-US" altLang="zh-CN" dirty="0" smtClean="0"/>
          </a:p>
          <a:p>
            <a:r>
              <a:rPr lang="zh-CN" altLang="en-US" dirty="0" smtClean="0"/>
              <a:t>优点</a:t>
            </a:r>
            <a:r>
              <a:rPr lang="en-US" altLang="zh-CN" dirty="0" smtClean="0"/>
              <a:t>:</a:t>
            </a:r>
          </a:p>
          <a:p>
            <a:pPr lvl="1"/>
            <a:r>
              <a:rPr lang="en-US" altLang="zh-CN" dirty="0" smtClean="0"/>
              <a:t>			</a:t>
            </a:r>
            <a:r>
              <a:rPr lang="zh-CN" altLang="en-US" dirty="0" smtClean="0"/>
              <a:t>确保每个客户端能够访问应用程序的同一个版本</a:t>
            </a:r>
            <a:endParaRPr lang="en-US" altLang="zh-CN" dirty="0" smtClean="0"/>
          </a:p>
          <a:p>
            <a:pPr lvl="1"/>
            <a:r>
              <a:rPr lang="zh-CN" altLang="en-US" dirty="0" smtClean="0"/>
              <a:t>将所有后台信息集中于一处</a:t>
            </a:r>
            <a:endParaRPr lang="en-US" altLang="zh-CN" dirty="0" smtClean="0"/>
          </a:p>
          <a:p>
            <a:r>
              <a:rPr lang="zh-CN" altLang="en-US" dirty="0" smtClean="0"/>
              <a:t>注意：在</a:t>
            </a:r>
            <a:r>
              <a:rPr lang="en-US" altLang="zh-CN" dirty="0" smtClean="0"/>
              <a:t>C/S</a:t>
            </a:r>
            <a:r>
              <a:rPr lang="zh-CN" altLang="en-US" dirty="0" smtClean="0"/>
              <a:t>应用中，也可以使用多层设计，这种实现方式改善了程序结构，简化了代码，并且不需要修改应用程序就能更方便地改变数据访问细节。</a:t>
            </a:r>
            <a:endParaRPr lang="en-US" dirty="0" smtClean="0">
              <a:ea typeface="仿宋_GB2312"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C/S</a:t>
            </a:r>
            <a:r>
              <a:rPr lang="zh-CN" altLang="en-US" smtClean="0"/>
              <a:t>结构简介（续）</a:t>
            </a:r>
            <a:endParaRPr lang="en-US" smtClean="0">
              <a:ea typeface="宋体" pitchFamily="2" charset="-122"/>
            </a:endParaRPr>
          </a:p>
        </p:txBody>
      </p:sp>
      <p:sp>
        <p:nvSpPr>
          <p:cNvPr id="5" name="内容占位符 2"/>
          <p:cNvSpPr txBox="1">
            <a:spLocks/>
          </p:cNvSpPr>
          <p:nvPr/>
        </p:nvSpPr>
        <p:spPr bwMode="auto">
          <a:xfrm>
            <a:off x="457200" y="3429000"/>
            <a:ext cx="8229600" cy="2895600"/>
          </a:xfrm>
          <a:prstGeom prst="rect">
            <a:avLst/>
          </a:prstGeom>
          <a:noFill/>
          <a:ln w="9525">
            <a:noFill/>
            <a:miter lim="800000"/>
            <a:headEnd/>
            <a:tailEnd/>
          </a:ln>
        </p:spPr>
        <p:txBody>
          <a:bodyPr/>
          <a:lstStyle/>
          <a:p>
            <a:pPr marL="342900" indent="-342900" defTabSz="-13873163" eaLnBrk="0" hangingPunct="0">
              <a:spcBef>
                <a:spcPct val="20000"/>
              </a:spcBef>
              <a:buClr>
                <a:srgbClr val="0BD0D9"/>
              </a:buClr>
              <a:buSzPct val="95000"/>
              <a:buFont typeface="Wingdings 2" pitchFamily="18" charset="2"/>
              <a:buChar char=""/>
              <a:defRPr/>
            </a:pPr>
            <a:r>
              <a:rPr lang="zh-CN" altLang="en-US" sz="2600">
                <a:latin typeface="+mn-lt"/>
                <a:ea typeface="+mn-ea"/>
              </a:rPr>
              <a:t>在应用程序中增加更多的逻辑层或把应用程序文件放在不同的计算机上，并不能使应用程序成为分布式应用程序，只要客户端承担了执行全部代码的职责，该体系就是</a:t>
            </a:r>
            <a:r>
              <a:rPr lang="en-US" altLang="zh-CN" sz="2600">
                <a:latin typeface="+mn-lt"/>
                <a:ea typeface="+mn-ea"/>
              </a:rPr>
              <a:t>C/S</a:t>
            </a:r>
            <a:r>
              <a:rPr lang="zh-CN" altLang="en-US" sz="2600">
                <a:latin typeface="+mn-lt"/>
                <a:ea typeface="+mn-ea"/>
              </a:rPr>
              <a:t>应用程序（使用数据库的存储过程来进行业务处理可以认为是对</a:t>
            </a:r>
            <a:r>
              <a:rPr lang="en-US" altLang="zh-CN" sz="2600">
                <a:latin typeface="+mn-lt"/>
                <a:ea typeface="+mn-ea"/>
              </a:rPr>
              <a:t>C/S</a:t>
            </a:r>
            <a:r>
              <a:rPr lang="zh-CN" altLang="en-US" sz="2600">
                <a:latin typeface="+mn-lt"/>
                <a:ea typeface="+mn-ea"/>
              </a:rPr>
              <a:t>体系的一些改进）。</a:t>
            </a:r>
            <a:endParaRPr lang="en-US" altLang="zh-CN" sz="2600">
              <a:latin typeface="+mn-lt"/>
              <a:ea typeface="+mn-ea"/>
            </a:endParaRPr>
          </a:p>
          <a:p>
            <a:pPr marL="342900" indent="-342900" defTabSz="-13873163" eaLnBrk="0" hangingPunct="0">
              <a:spcBef>
                <a:spcPct val="20000"/>
              </a:spcBef>
              <a:buClr>
                <a:srgbClr val="0BD0D9"/>
              </a:buClr>
              <a:buSzPct val="95000"/>
              <a:buFont typeface="Wingdings 2" pitchFamily="18" charset="2"/>
              <a:buChar char=""/>
              <a:defRPr/>
            </a:pPr>
            <a:r>
              <a:rPr lang="zh-CN" altLang="en-US" sz="2600">
                <a:latin typeface="+mn-lt"/>
                <a:ea typeface="+mn-ea"/>
              </a:rPr>
              <a:t>但必须肯定，使用多层设计方法是一种很好的方案。</a:t>
            </a:r>
            <a:endParaRPr lang="en-US" sz="2600">
              <a:latin typeface="+mn-lt"/>
              <a:ea typeface="+mn-ea"/>
            </a:endParaRPr>
          </a:p>
        </p:txBody>
      </p:sp>
      <p:pic>
        <p:nvPicPr>
          <p:cNvPr id="44036" name="Picture 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928688" y="2071688"/>
            <a:ext cx="6924675" cy="127635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smtClean="0"/>
              <a:t>C/S</a:t>
            </a:r>
            <a:r>
              <a:rPr lang="zh-CN" altLang="en-US" smtClean="0"/>
              <a:t>体系结构存在的问题</a:t>
            </a:r>
            <a:endParaRPr lang="en-US" smtClean="0">
              <a:ea typeface="宋体" pitchFamily="2" charset="-122"/>
            </a:endParaRPr>
          </a:p>
        </p:txBody>
      </p:sp>
      <p:sp>
        <p:nvSpPr>
          <p:cNvPr id="45059" name="内容占位符 2"/>
          <p:cNvSpPr>
            <a:spLocks noGrp="1"/>
          </p:cNvSpPr>
          <p:nvPr>
            <p:ph idx="1"/>
          </p:nvPr>
        </p:nvSpPr>
        <p:spPr/>
        <p:txBody>
          <a:bodyPr/>
          <a:lstStyle/>
          <a:p>
            <a:r>
              <a:rPr lang="zh-CN" altLang="en-US" smtClean="0"/>
              <a:t>数据库是真正的瓶颈（即使你用完连接之后，马上释放</a:t>
            </a:r>
            <a:r>
              <a:rPr lang="en-US" altLang="zh-CN" smtClean="0"/>
              <a:t>——</a:t>
            </a:r>
            <a:r>
              <a:rPr lang="zh-CN" altLang="en-US" smtClean="0"/>
              <a:t>很好的代码编写习惯</a:t>
            </a:r>
            <a:r>
              <a:rPr lang="en-US" altLang="zh-CN" smtClean="0"/>
              <a:t>——</a:t>
            </a:r>
            <a:r>
              <a:rPr lang="zh-CN" altLang="en-US" smtClean="0"/>
              <a:t>也是如此，，因为他没有分布式系统中连接池的概念），可扩展性成为最大的挑战。</a:t>
            </a:r>
            <a:endParaRPr lang="en-US" altLang="zh-CN" smtClean="0"/>
          </a:p>
          <a:p>
            <a:r>
              <a:rPr lang="en-US" altLang="zh-CN" smtClean="0"/>
              <a:t>C/S</a:t>
            </a:r>
            <a:r>
              <a:rPr lang="zh-CN" altLang="en-US" smtClean="0"/>
              <a:t>应用程序部署被称之为部署地狱，事实上这是</a:t>
            </a:r>
            <a:r>
              <a:rPr lang="en-US" altLang="zh-CN" smtClean="0"/>
              <a:t>COM</a:t>
            </a:r>
            <a:r>
              <a:rPr lang="zh-CN" altLang="en-US" smtClean="0"/>
              <a:t>及</a:t>
            </a:r>
            <a:r>
              <a:rPr lang="en-US" altLang="zh-CN" smtClean="0"/>
              <a:t>DLL</a:t>
            </a:r>
            <a:r>
              <a:rPr lang="zh-CN" altLang="en-US" smtClean="0"/>
              <a:t>部署的基本缺陷（需要每台客户端计算机上进行本地注册）。</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补充内容</a:t>
            </a:r>
          </a:p>
        </p:txBody>
      </p:sp>
      <p:sp>
        <p:nvSpPr>
          <p:cNvPr id="46083" name="文本占位符 2"/>
          <p:cNvSpPr>
            <a:spLocks noGrp="1"/>
          </p:cNvSpPr>
          <p:nvPr>
            <p:ph type="body" idx="1"/>
          </p:nvPr>
        </p:nvSpPr>
        <p:spPr/>
        <p:txBody>
          <a:bodyPr/>
          <a:lstStyle/>
          <a:p>
            <a:r>
              <a:rPr lang="en-US" altLang="zh-CN" smtClean="0"/>
              <a:t>C/S</a:t>
            </a:r>
            <a:r>
              <a:rPr lang="zh-CN" altLang="en-US" smtClean="0"/>
              <a:t>体系结构</a:t>
            </a:r>
            <a:endParaRPr lang="en-US" altLang="zh-CN" smtClean="0"/>
          </a:p>
          <a:p>
            <a:r>
              <a:rPr lang="zh-CN" altLang="en-US" smtClean="0">
                <a:solidFill>
                  <a:srgbClr val="FF0000"/>
                </a:solidFill>
              </a:rPr>
              <a:t>分布式体系结构</a:t>
            </a:r>
            <a:endParaRPr lang="en-US" altLang="zh-CN" smtClean="0">
              <a:solidFill>
                <a:srgbClr val="FF0000"/>
              </a:solidFill>
            </a:endParaRPr>
          </a:p>
          <a:p>
            <a:r>
              <a:rPr lang="zh-CN" altLang="en-US" smtClean="0"/>
              <a:t>企业应用程序模型</a:t>
            </a:r>
            <a:endParaRPr lang="en-US" altLang="zh-CN" smtClean="0"/>
          </a:p>
          <a:p>
            <a:r>
              <a:rPr lang="zh-CN" altLang="en-US" smtClean="0"/>
              <a:t>分层设计</a:t>
            </a:r>
            <a:endParaRPr lang="en-US" altLang="zh-CN" smtClean="0"/>
          </a:p>
          <a:p>
            <a:r>
              <a:rPr lang="zh-CN" altLang="en-US" smtClean="0"/>
              <a:t>数据库设计</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分布式体系基本概念</a:t>
            </a:r>
            <a:endParaRPr lang="en-US" smtClean="0">
              <a:ea typeface="宋体" pitchFamily="2" charset="-122"/>
            </a:endParaRPr>
          </a:p>
        </p:txBody>
      </p:sp>
      <p:sp>
        <p:nvSpPr>
          <p:cNvPr id="47107" name="内容占位符 2"/>
          <p:cNvSpPr>
            <a:spLocks noGrp="1"/>
          </p:cNvSpPr>
          <p:nvPr>
            <p:ph idx="1"/>
          </p:nvPr>
        </p:nvSpPr>
        <p:spPr>
          <a:xfrm>
            <a:off x="457200" y="1935163"/>
            <a:ext cx="8229600" cy="2351087"/>
          </a:xfrm>
        </p:spPr>
        <p:txBody>
          <a:bodyPr/>
          <a:lstStyle/>
          <a:p>
            <a:r>
              <a:rPr lang="zh-CN" altLang="en-US" smtClean="0"/>
              <a:t>至少一部分功能能够运行在另一台远程计算机的进程中；</a:t>
            </a:r>
            <a:endParaRPr lang="en-US" altLang="zh-CN" smtClean="0"/>
          </a:p>
          <a:p>
            <a:r>
              <a:rPr lang="zh-CN" altLang="en-US" smtClean="0"/>
              <a:t>客户端应用程序和远端组件之间能够进行通信、发送指令或检索信息。</a:t>
            </a:r>
            <a:endParaRPr lang="en-US" altLang="zh-CN" smtClean="0"/>
          </a:p>
          <a:p>
            <a:r>
              <a:rPr lang="zh-CN" altLang="en-US" smtClean="0"/>
              <a:t>简单示例为：</a:t>
            </a:r>
            <a:endParaRPr lang="en-US" smtClean="0">
              <a:ea typeface="仿宋_GB2312" pitchFamily="49" charset="-122"/>
            </a:endParaRPr>
          </a:p>
        </p:txBody>
      </p:sp>
      <p:pic>
        <p:nvPicPr>
          <p:cNvPr id="4710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57250" y="4357688"/>
            <a:ext cx="7572375"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457200" y="704850"/>
            <a:ext cx="8229600" cy="795338"/>
          </a:xfrm>
        </p:spPr>
        <p:txBody>
          <a:bodyPr/>
          <a:lstStyle/>
          <a:p>
            <a:r>
              <a:rPr lang="zh-CN" altLang="en-US" sz="4400" smtClean="0"/>
              <a:t>使用三层设计的一种分布式结构</a:t>
            </a:r>
            <a:endParaRPr lang="en-US" sz="4400" smtClean="0">
              <a:ea typeface="宋体" pitchFamily="2" charset="-122"/>
            </a:endParaRPr>
          </a:p>
        </p:txBody>
      </p:sp>
      <p:pic>
        <p:nvPicPr>
          <p:cNvPr id="48131"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928688" y="2357438"/>
            <a:ext cx="7358062" cy="2214562"/>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分布式体系结构的优点</a:t>
            </a:r>
            <a:endParaRPr lang="en-US" smtClean="0">
              <a:ea typeface="宋体" pitchFamily="2" charset="-122"/>
            </a:endParaRPr>
          </a:p>
        </p:txBody>
      </p:sp>
      <p:sp>
        <p:nvSpPr>
          <p:cNvPr id="49155" name="内容占位符 2"/>
          <p:cNvSpPr>
            <a:spLocks noGrp="1"/>
          </p:cNvSpPr>
          <p:nvPr>
            <p:ph idx="1"/>
          </p:nvPr>
        </p:nvSpPr>
        <p:spPr/>
        <p:txBody>
          <a:bodyPr/>
          <a:lstStyle/>
          <a:p>
            <a:r>
              <a:rPr lang="zh-CN" altLang="en-US" smtClean="0"/>
              <a:t>支持瘦客户端</a:t>
            </a:r>
            <a:endParaRPr lang="en-US" altLang="zh-CN" smtClean="0"/>
          </a:p>
          <a:p>
            <a:r>
              <a:rPr lang="zh-CN" altLang="en-US" smtClean="0"/>
              <a:t>跨平台代码集成，能创建服务于各种不同平台的组件</a:t>
            </a:r>
            <a:endParaRPr lang="en-US" altLang="zh-CN" smtClean="0"/>
          </a:p>
          <a:p>
            <a:r>
              <a:rPr lang="zh-CN" altLang="en-US" smtClean="0"/>
              <a:t>分布式事务处理</a:t>
            </a:r>
            <a:endParaRPr lang="en-US" smtClean="0">
              <a:ea typeface="仿宋_GB2312" pitchFamily="49" charset="-122"/>
            </a:endParaRPr>
          </a:p>
          <a:p>
            <a:r>
              <a:rPr lang="zh-CN" altLang="en-US" smtClean="0"/>
              <a:t>高可扩展性（通过集成进新计算机提供处理能力）</a:t>
            </a:r>
            <a:endParaRPr lang="en-US" altLang="zh-CN" smtClean="0"/>
          </a:p>
          <a:p>
            <a:r>
              <a:rPr lang="zh-CN" altLang="en-US" smtClean="0"/>
              <a:t>高稳定性（一台计算机发生故障，不会让整个应用崩溃）</a:t>
            </a:r>
            <a:endParaRPr lang="en-US" altLang="zh-CN" smtClean="0"/>
          </a:p>
          <a:p>
            <a:r>
              <a:rPr lang="zh-CN" altLang="en-US" smtClean="0"/>
              <a:t>为访问有限资源提供实时激活和对象池功能（微软）</a:t>
            </a:r>
            <a:endParaRPr lang="en-US" altLang="zh-CN" smtClean="0"/>
          </a:p>
          <a:p>
            <a:r>
              <a:rPr lang="zh-CN" altLang="en-US" smtClean="0"/>
              <a:t>程序员能够用不同语言编写与重用组件，能用分层来确定独立于业务逻辑的数据服务</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428625"/>
            <a:ext cx="8229600" cy="928688"/>
          </a:xfrm>
        </p:spPr>
        <p:txBody>
          <a:bodyPr/>
          <a:lstStyle/>
          <a:p>
            <a:r>
              <a:rPr lang="en-US" altLang="zh-CN" sz="4400" smtClean="0"/>
              <a:t>DCOM</a:t>
            </a:r>
            <a:r>
              <a:rPr lang="zh-CN" altLang="en-US" sz="4400" smtClean="0"/>
              <a:t>和分布式应用程序的历史</a:t>
            </a:r>
            <a:endParaRPr lang="en-US" sz="4400" smtClean="0">
              <a:ea typeface="宋体" pitchFamily="2" charset="-122"/>
            </a:endParaRPr>
          </a:p>
        </p:txBody>
      </p:sp>
      <p:sp>
        <p:nvSpPr>
          <p:cNvPr id="50179" name="内容占位符 2"/>
          <p:cNvSpPr>
            <a:spLocks noGrp="1"/>
          </p:cNvSpPr>
          <p:nvPr>
            <p:ph idx="1"/>
          </p:nvPr>
        </p:nvSpPr>
        <p:spPr>
          <a:xfrm>
            <a:off x="457200" y="1428750"/>
            <a:ext cx="8229600" cy="4895850"/>
          </a:xfrm>
        </p:spPr>
        <p:txBody>
          <a:bodyPr/>
          <a:lstStyle/>
          <a:p>
            <a:r>
              <a:rPr lang="zh-CN" altLang="en-US" smtClean="0"/>
              <a:t>分布式应用重点要解决的一个问题是，在不同计算机进程中的业务组件如何进行相互会话。</a:t>
            </a:r>
            <a:endParaRPr lang="en-US" altLang="zh-CN" smtClean="0"/>
          </a:p>
          <a:p>
            <a:r>
              <a:rPr lang="zh-CN" altLang="en-US" smtClean="0"/>
              <a:t>微软早期解决方案：业务组件使用</a:t>
            </a:r>
            <a:r>
              <a:rPr lang="en-US" altLang="zh-CN" smtClean="0"/>
              <a:t>COM</a:t>
            </a:r>
            <a:r>
              <a:rPr lang="zh-CN" altLang="en-US" smtClean="0"/>
              <a:t>提供，网络通信通过</a:t>
            </a:r>
            <a:r>
              <a:rPr lang="en-US" altLang="zh-CN" smtClean="0"/>
              <a:t>DCOM</a:t>
            </a:r>
            <a:r>
              <a:rPr lang="zh-CN" altLang="en-US" smtClean="0"/>
              <a:t>标准处理。存在两个基本问题：分布式垃圾回收和二进制通信协议</a:t>
            </a:r>
            <a:endParaRPr lang="en-US" altLang="zh-CN" smtClean="0"/>
          </a:p>
          <a:p>
            <a:pPr lvl="1"/>
            <a:r>
              <a:rPr lang="en-US" altLang="zh-CN" smtClean="0"/>
              <a:t>DCOM</a:t>
            </a:r>
            <a:r>
              <a:rPr lang="zh-CN" altLang="en-US" smtClean="0"/>
              <a:t>使用持续的</a:t>
            </a:r>
            <a:r>
              <a:rPr lang="en-US" altLang="zh-CN" smtClean="0"/>
              <a:t>ping</a:t>
            </a:r>
            <a:r>
              <a:rPr lang="zh-CN" altLang="en-US" smtClean="0"/>
              <a:t>来进行垃圾回收，如果消息在某个确定的时间间隔后还未到达，该对象会自动被销毁，使用引用计数方式来决定对象的生命周期，进行进行销毁。（这样增加了不必要的网络流量，难于大规模扩充）</a:t>
            </a:r>
            <a:endParaRPr lang="en-US" altLang="zh-CN" smtClean="0"/>
          </a:p>
          <a:p>
            <a:pPr lvl="1"/>
            <a:r>
              <a:rPr lang="en-US" altLang="zh-CN" smtClean="0"/>
              <a:t>DCOM</a:t>
            </a:r>
            <a:r>
              <a:rPr lang="zh-CN" altLang="en-US" smtClean="0"/>
              <a:t>基于一个强制性的多层协议，要求在多台计算机和防火墙进行精心配置，故不适合引入计算机异类网络</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428625" y="428625"/>
            <a:ext cx="8229600" cy="1143000"/>
          </a:xfrm>
        </p:spPr>
        <p:txBody>
          <a:bodyPr/>
          <a:lstStyle/>
          <a:p>
            <a:r>
              <a:rPr lang="en-US" altLang="zh-CN" smtClean="0"/>
              <a:t>.NET</a:t>
            </a:r>
            <a:r>
              <a:rPr lang="zh-CN" altLang="en-US" smtClean="0"/>
              <a:t>分布式技术（一）</a:t>
            </a:r>
            <a:endParaRPr lang="en-US" smtClean="0">
              <a:ea typeface="宋体" pitchFamily="2" charset="-122"/>
            </a:endParaRPr>
          </a:p>
        </p:txBody>
      </p:sp>
      <p:sp>
        <p:nvSpPr>
          <p:cNvPr id="51203" name="内容占位符 2"/>
          <p:cNvSpPr>
            <a:spLocks noGrp="1"/>
          </p:cNvSpPr>
          <p:nvPr>
            <p:ph idx="1"/>
          </p:nvPr>
        </p:nvSpPr>
        <p:spPr>
          <a:xfrm>
            <a:off x="457200" y="1643063"/>
            <a:ext cx="8229600" cy="4681537"/>
          </a:xfrm>
        </p:spPr>
        <p:txBody>
          <a:bodyPr/>
          <a:lstStyle/>
          <a:p>
            <a:r>
              <a:rPr lang="en-US" altLang="zh-CN" smtClean="0"/>
              <a:t>.NET Remoting</a:t>
            </a:r>
            <a:r>
              <a:rPr lang="en-US" smtClean="0">
                <a:ea typeface="仿宋_GB2312" pitchFamily="49" charset="-122"/>
              </a:rPr>
              <a:t>（</a:t>
            </a:r>
            <a:r>
              <a:rPr lang="en-US" altLang="zh-CN" smtClean="0"/>
              <a:t>.NET</a:t>
            </a:r>
            <a:r>
              <a:rPr lang="zh-CN" altLang="en-US" smtClean="0"/>
              <a:t>远程处理</a:t>
            </a:r>
            <a:r>
              <a:rPr lang="en-US" smtClean="0">
                <a:ea typeface="仿宋_GB2312" pitchFamily="49" charset="-122"/>
              </a:rPr>
              <a:t>）</a:t>
            </a:r>
          </a:p>
          <a:p>
            <a:pPr lvl="1"/>
            <a:r>
              <a:rPr lang="zh-CN" altLang="en-US" smtClean="0"/>
              <a:t>是</a:t>
            </a:r>
            <a:r>
              <a:rPr lang="en-US" altLang="zh-CN" smtClean="0"/>
              <a:t>DCOM</a:t>
            </a:r>
            <a:r>
              <a:rPr lang="zh-CN" altLang="en-US" smtClean="0"/>
              <a:t>的真正替代技术，它允许客户端应用程序在远程计算机上实例化组件并像使用本地组件一样使用他们</a:t>
            </a:r>
            <a:endParaRPr lang="en-US" altLang="zh-CN" smtClean="0"/>
          </a:p>
          <a:p>
            <a:pPr lvl="1"/>
            <a:r>
              <a:rPr lang="zh-CN" altLang="en-US" smtClean="0"/>
              <a:t>可以在代码或通过</a:t>
            </a:r>
            <a:r>
              <a:rPr lang="en-US" altLang="zh-CN" smtClean="0"/>
              <a:t>XML</a:t>
            </a:r>
            <a:r>
              <a:rPr lang="zh-CN" altLang="en-US" smtClean="0"/>
              <a:t>文件配置组件，可以使用压缩二进制消息或</a:t>
            </a:r>
            <a:r>
              <a:rPr lang="en-US" altLang="zh-CN" smtClean="0"/>
              <a:t>SOAP</a:t>
            </a:r>
            <a:r>
              <a:rPr lang="zh-CN" altLang="en-US" smtClean="0"/>
              <a:t>进行通信，可以使用灵活的基于租约策略来控制对象的生命周期，支持完全自定义和可扩展性来实现不同的标准进行通信</a:t>
            </a:r>
            <a:endParaRPr lang="en-US" altLang="zh-CN" smtClean="0"/>
          </a:p>
          <a:p>
            <a:pPr lvl="1"/>
            <a:r>
              <a:rPr lang="zh-CN" altLang="en-US" smtClean="0"/>
              <a:t>对企业内网来说是一个理想选择，提供了最优秀的性能和灵活性，特别是想保持远程对象状态时</a:t>
            </a:r>
            <a:endParaRPr lang="en-US" altLang="zh-CN" smtClean="0"/>
          </a:p>
          <a:p>
            <a:pPr lvl="1"/>
            <a:r>
              <a:rPr lang="zh-CN" altLang="en-US" smtClean="0"/>
              <a:t>设计时需要重点考虑通信协议及对象创建和销毁方法，下图是两种方法，一般是采用两种配合的方案</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704850"/>
            <a:ext cx="8229600" cy="723900"/>
          </a:xfrm>
        </p:spPr>
        <p:txBody>
          <a:bodyPr/>
          <a:lstStyle/>
          <a:p>
            <a:r>
              <a:rPr lang="zh-CN" altLang="en-US" smtClean="0"/>
              <a:t>技术解决方案</a:t>
            </a:r>
            <a:r>
              <a:rPr lang="en-US" altLang="zh-CN" smtClean="0"/>
              <a:t>——TS</a:t>
            </a:r>
            <a:r>
              <a:rPr lang="zh-CN" altLang="en-US" smtClean="0"/>
              <a:t>（续）</a:t>
            </a:r>
          </a:p>
        </p:txBody>
      </p:sp>
      <p:sp>
        <p:nvSpPr>
          <p:cNvPr id="15363" name="文本占位符 2"/>
          <p:cNvSpPr>
            <a:spLocks noGrp="1"/>
          </p:cNvSpPr>
          <p:nvPr>
            <p:ph type="body" idx="1"/>
          </p:nvPr>
        </p:nvSpPr>
        <p:spPr>
          <a:xfrm>
            <a:off x="457200" y="1428750"/>
            <a:ext cx="8229600" cy="4895850"/>
          </a:xfrm>
        </p:spPr>
        <p:txBody>
          <a:bodyPr/>
          <a:lstStyle/>
          <a:p>
            <a:r>
              <a:rPr lang="en-US" altLang="zh-CN" sz="2400" smtClean="0"/>
              <a:t>SG2 Develop the Design</a:t>
            </a:r>
            <a:r>
              <a:rPr lang="zh-CN" altLang="en-US" sz="2400" smtClean="0"/>
              <a:t>（开发设计），目的是开发产品或产品组件的设计。</a:t>
            </a:r>
          </a:p>
          <a:p>
            <a:pPr lvl="1"/>
            <a:r>
              <a:rPr lang="en-US" altLang="zh-CN" sz="2000" smtClean="0"/>
              <a:t>SP2.1 Design the Product or Product Component</a:t>
            </a:r>
            <a:r>
              <a:rPr lang="zh-CN" altLang="en-US" sz="2000" smtClean="0"/>
              <a:t>（设计产品或产品组件），产品设计包含两阶段：概要设计与详细设计，这两个阶段在执行上可能相互重叠。</a:t>
            </a:r>
            <a:endParaRPr lang="en-US" altLang="zh-CN" sz="2000" smtClean="0"/>
          </a:p>
          <a:p>
            <a:pPr lvl="1"/>
            <a:r>
              <a:rPr lang="en-US" altLang="zh-CN" sz="2000" smtClean="0"/>
              <a:t>SP2.2 Establish a Technical Data Package</a:t>
            </a:r>
            <a:r>
              <a:rPr lang="zh-CN" altLang="en-US" sz="2000" smtClean="0"/>
              <a:t>（建立技术数据包），目的是建立并维护技术数据包。</a:t>
            </a:r>
            <a:endParaRPr lang="en-US" altLang="zh-CN" sz="2000" smtClean="0"/>
          </a:p>
          <a:p>
            <a:pPr lvl="1"/>
            <a:r>
              <a:rPr lang="en-US" altLang="zh-CN" sz="2000" smtClean="0"/>
              <a:t>SP2.3 Design Interfaces Using Criteria</a:t>
            </a:r>
            <a:r>
              <a:rPr lang="zh-CN" altLang="en-US" sz="2000" smtClean="0"/>
              <a:t>（使用准则设计接口），目的是使用已建立的准则来设计产品组件接口。</a:t>
            </a:r>
            <a:endParaRPr lang="en-US" altLang="zh-CN" sz="2000" smtClean="0"/>
          </a:p>
          <a:p>
            <a:pPr lvl="1"/>
            <a:r>
              <a:rPr lang="en-US" sz="2000" smtClean="0">
                <a:ea typeface="仿宋_GB2312" pitchFamily="49" charset="-122"/>
              </a:rPr>
              <a:t> </a:t>
            </a:r>
            <a:r>
              <a:rPr lang="en-US" altLang="zh-CN" sz="2000" smtClean="0"/>
              <a:t>SP2.4 Perform Make, Buy, or Reuse Analyses</a:t>
            </a:r>
            <a:r>
              <a:rPr lang="zh-CN" altLang="en-US" sz="2000" smtClean="0"/>
              <a:t>（执行自制、购买或再用之分析），目的是根据已建立的准则，评估产品组件是要开发、购买或再用。技术状况是对开发或得采购产品组件作出选择的重要理由。</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457200" y="704850"/>
            <a:ext cx="8229600" cy="795338"/>
          </a:xfrm>
        </p:spPr>
        <p:txBody>
          <a:bodyPr/>
          <a:lstStyle/>
          <a:p>
            <a:r>
              <a:rPr lang="en-US" altLang="zh-CN" sz="4000" smtClean="0"/>
              <a:t>.NET Remoting</a:t>
            </a:r>
            <a:r>
              <a:rPr lang="zh-CN" altLang="en-US" sz="4000" smtClean="0"/>
              <a:t>和各个客户端的对象</a:t>
            </a:r>
            <a:endParaRPr lang="en-US" sz="4000" smtClean="0">
              <a:ea typeface="宋体" pitchFamily="2" charset="-122"/>
            </a:endParaRPr>
          </a:p>
        </p:txBody>
      </p:sp>
      <p:pic>
        <p:nvPicPr>
          <p:cNvPr id="52227" name="Picture 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2784475" y="1500188"/>
            <a:ext cx="4073525" cy="4824412"/>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457200" y="704850"/>
            <a:ext cx="8229600" cy="866775"/>
          </a:xfrm>
        </p:spPr>
        <p:txBody>
          <a:bodyPr/>
          <a:lstStyle/>
          <a:p>
            <a:r>
              <a:rPr lang="en-US" altLang="zh-CN" smtClean="0"/>
              <a:t>.NET Remoting</a:t>
            </a:r>
            <a:r>
              <a:rPr lang="zh-CN" altLang="en-US" smtClean="0"/>
              <a:t>和单个对象</a:t>
            </a:r>
            <a:endParaRPr lang="en-US" smtClean="0">
              <a:ea typeface="宋体" pitchFamily="2" charset="-122"/>
            </a:endParaRPr>
          </a:p>
        </p:txBody>
      </p:sp>
      <p:pic>
        <p:nvPicPr>
          <p:cNvPr id="53251" name="Picture 4"/>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2000250" y="1714500"/>
            <a:ext cx="5286375" cy="4610100"/>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mtClean="0"/>
              <a:t>.NET</a:t>
            </a:r>
            <a:r>
              <a:rPr lang="zh-CN" altLang="en-US" smtClean="0"/>
              <a:t>分布技术（二）</a:t>
            </a:r>
            <a:endParaRPr lang="en-US" smtClean="0">
              <a:ea typeface="宋体" pitchFamily="2" charset="-122"/>
            </a:endParaRPr>
          </a:p>
        </p:txBody>
      </p:sp>
      <p:sp>
        <p:nvSpPr>
          <p:cNvPr id="54275" name="内容占位符 2"/>
          <p:cNvSpPr>
            <a:spLocks noGrp="1"/>
          </p:cNvSpPr>
          <p:nvPr>
            <p:ph idx="1"/>
          </p:nvPr>
        </p:nvSpPr>
        <p:spPr/>
        <p:txBody>
          <a:bodyPr/>
          <a:lstStyle/>
          <a:p>
            <a:r>
              <a:rPr lang="en-US" altLang="zh-CN" smtClean="0"/>
              <a:t>XML Web</a:t>
            </a:r>
            <a:r>
              <a:rPr lang="zh-CN" altLang="en-US" smtClean="0"/>
              <a:t>服务</a:t>
            </a:r>
            <a:endParaRPr lang="en-US" altLang="zh-CN" smtClean="0"/>
          </a:p>
          <a:p>
            <a:pPr lvl="1"/>
            <a:r>
              <a:rPr lang="zh-CN" altLang="en-US" smtClean="0"/>
              <a:t>基于</a:t>
            </a:r>
            <a:r>
              <a:rPr lang="en-US" altLang="zh-CN" smtClean="0"/>
              <a:t>Internet</a:t>
            </a:r>
            <a:r>
              <a:rPr lang="zh-CN" altLang="en-US" smtClean="0"/>
              <a:t>并可跨越多平台、多语言、多操作系统进行集成</a:t>
            </a:r>
            <a:endParaRPr lang="en-US" altLang="zh-CN" smtClean="0"/>
          </a:p>
          <a:p>
            <a:pPr lvl="1"/>
            <a:r>
              <a:rPr lang="zh-CN" altLang="en-US" smtClean="0"/>
              <a:t>用于应用程序的集成和单位组织的集成</a:t>
            </a:r>
            <a:endParaRPr lang="en-US" altLang="zh-CN" smtClean="0"/>
          </a:p>
          <a:p>
            <a:pPr lvl="1"/>
            <a:r>
              <a:rPr lang="zh-CN" altLang="en-US" smtClean="0"/>
              <a:t>编写时容易，不需要开发人员在计划和配置方面进行大量工作，因而其是非常有限的，最适合无状态的解决方案，不支持客户端通知或单独使用</a:t>
            </a:r>
            <a:endParaRPr lang="en-US" altLang="zh-CN" smtClean="0"/>
          </a:p>
          <a:p>
            <a:pPr lvl="1"/>
            <a:r>
              <a:rPr lang="zh-CN" altLang="en-US" smtClean="0"/>
              <a:t>总是使用</a:t>
            </a:r>
            <a:r>
              <a:rPr lang="en-US" altLang="zh-CN" smtClean="0"/>
              <a:t>SOAP</a:t>
            </a:r>
            <a:r>
              <a:rPr lang="zh-CN" altLang="en-US" smtClean="0"/>
              <a:t>消息交换信息，通信效率下降</a:t>
            </a:r>
            <a:endParaRPr lang="en-US" altLang="zh-CN" smtClean="0"/>
          </a:p>
          <a:p>
            <a:pPr lvl="1"/>
            <a:r>
              <a:rPr lang="zh-CN" altLang="en-US" smtClean="0"/>
              <a:t>每个服务对象仅能被一个客户调用，由每个客户端创建，调用完后被销毁。</a:t>
            </a:r>
            <a:endParaRPr lang="en-US" altLang="zh-CN" smtClean="0"/>
          </a:p>
          <a:p>
            <a:pPr lvl="1"/>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457200" y="704850"/>
            <a:ext cx="8229600" cy="795338"/>
          </a:xfrm>
        </p:spPr>
        <p:txBody>
          <a:bodyPr/>
          <a:lstStyle/>
          <a:p>
            <a:r>
              <a:rPr lang="zh-CN" altLang="en-US" smtClean="0"/>
              <a:t>远程</a:t>
            </a:r>
            <a:r>
              <a:rPr lang="en-US" altLang="zh-CN" smtClean="0"/>
              <a:t>XML Web</a:t>
            </a:r>
            <a:r>
              <a:rPr lang="zh-CN" altLang="en-US" smtClean="0"/>
              <a:t>服务的调用</a:t>
            </a:r>
            <a:r>
              <a:rPr lang="en-US" altLang="zh-CN" smtClean="0"/>
              <a:t> </a:t>
            </a:r>
            <a:endParaRPr lang="en-US" smtClean="0">
              <a:ea typeface="宋体" pitchFamily="2" charset="-122"/>
            </a:endParaRPr>
          </a:p>
        </p:txBody>
      </p:sp>
      <p:pic>
        <p:nvPicPr>
          <p:cNvPr id="55299"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2428875" y="1785938"/>
            <a:ext cx="4786313" cy="485775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457200" y="704850"/>
            <a:ext cx="8229600" cy="866775"/>
          </a:xfrm>
        </p:spPr>
        <p:txBody>
          <a:bodyPr/>
          <a:lstStyle/>
          <a:p>
            <a:r>
              <a:rPr lang="en-US" altLang="zh-CN" smtClean="0"/>
              <a:t>.NET</a:t>
            </a:r>
            <a:r>
              <a:rPr lang="zh-CN" altLang="en-US" smtClean="0"/>
              <a:t>分布式技术（三）</a:t>
            </a:r>
            <a:endParaRPr lang="en-US" smtClean="0">
              <a:ea typeface="宋体" pitchFamily="2" charset="-122"/>
            </a:endParaRPr>
          </a:p>
        </p:txBody>
      </p:sp>
      <p:sp>
        <p:nvSpPr>
          <p:cNvPr id="56323" name="内容占位符 2"/>
          <p:cNvSpPr>
            <a:spLocks noGrp="1"/>
          </p:cNvSpPr>
          <p:nvPr>
            <p:ph idx="1"/>
          </p:nvPr>
        </p:nvSpPr>
        <p:spPr>
          <a:xfrm>
            <a:off x="457200" y="1714500"/>
            <a:ext cx="8229600" cy="4610100"/>
          </a:xfrm>
        </p:spPr>
        <p:txBody>
          <a:bodyPr/>
          <a:lstStyle/>
          <a:p>
            <a:r>
              <a:rPr lang="en-US" altLang="zh-CN" smtClean="0"/>
              <a:t>ASP.NET</a:t>
            </a:r>
            <a:r>
              <a:rPr lang="zh-CN" altLang="en-US" smtClean="0"/>
              <a:t>应用程序</a:t>
            </a:r>
            <a:endParaRPr lang="en-US" altLang="zh-CN" smtClean="0"/>
          </a:p>
          <a:p>
            <a:pPr lvl="1"/>
            <a:r>
              <a:rPr lang="zh-CN" altLang="en-US" smtClean="0"/>
              <a:t>依赖</a:t>
            </a:r>
            <a:r>
              <a:rPr lang="en-US" altLang="zh-CN" smtClean="0"/>
              <a:t>ASP.NET</a:t>
            </a:r>
            <a:r>
              <a:rPr lang="zh-CN" altLang="en-US" smtClean="0"/>
              <a:t>工作器进程，该进程根据每个客户端的请求创建合适的</a:t>
            </a:r>
            <a:r>
              <a:rPr lang="en-US" altLang="zh-CN" smtClean="0"/>
              <a:t>Web</a:t>
            </a:r>
            <a:r>
              <a:rPr lang="zh-CN" altLang="en-US" smtClean="0"/>
              <a:t>页面对象，并在调用结束后将其销毁，与</a:t>
            </a:r>
            <a:r>
              <a:rPr lang="en-US" altLang="zh-CN" smtClean="0"/>
              <a:t>XML Web</a:t>
            </a:r>
            <a:r>
              <a:rPr lang="zh-CN" altLang="en-US" smtClean="0"/>
              <a:t>服务具有完全一样的工作模式；只是</a:t>
            </a:r>
            <a:r>
              <a:rPr lang="en-US" altLang="zh-CN" smtClean="0"/>
              <a:t>XML Web</a:t>
            </a:r>
            <a:r>
              <a:rPr lang="zh-CN" altLang="en-US" smtClean="0"/>
              <a:t>服务是为中间层的使用而设计的</a:t>
            </a:r>
            <a:endParaRPr lang="en-US" altLang="zh-CN" smtClean="0"/>
          </a:p>
          <a:p>
            <a:pPr lvl="1"/>
            <a:r>
              <a:rPr lang="zh-CN" altLang="en-US" smtClean="0"/>
              <a:t>工作过程如下：</a:t>
            </a:r>
            <a:endParaRPr lang="en-US" altLang="zh-CN" smtClean="0"/>
          </a:p>
          <a:p>
            <a:pPr lvl="2"/>
            <a:r>
              <a:rPr lang="en-US" altLang="zh-CN" smtClean="0"/>
              <a:t>IIS</a:t>
            </a:r>
            <a:r>
              <a:rPr lang="zh-CN" altLang="en-US" smtClean="0"/>
              <a:t>接收对一个</a:t>
            </a:r>
            <a:r>
              <a:rPr lang="en-US" altLang="zh-CN" smtClean="0"/>
              <a:t>ASP.NET</a:t>
            </a:r>
            <a:r>
              <a:rPr lang="zh-CN" altLang="en-US" smtClean="0"/>
              <a:t>文件的</a:t>
            </a:r>
            <a:r>
              <a:rPr lang="en-US" altLang="zh-CN" smtClean="0"/>
              <a:t>Web</a:t>
            </a:r>
            <a:r>
              <a:rPr lang="zh-CN" altLang="en-US" smtClean="0"/>
              <a:t>请求，然后将该请求传递给工作器进程，它对这些文件进行编译，缓存一个副本，然后执行代码</a:t>
            </a:r>
            <a:endParaRPr lang="en-US" altLang="zh-CN" smtClean="0"/>
          </a:p>
          <a:p>
            <a:pPr lvl="2"/>
            <a:r>
              <a:rPr lang="zh-CN" altLang="en-US" smtClean="0"/>
              <a:t>编译后的文件启动并执行所有正确的事件处理程序</a:t>
            </a:r>
            <a:endParaRPr lang="en-US" altLang="zh-CN" smtClean="0"/>
          </a:p>
          <a:p>
            <a:pPr lvl="2"/>
            <a:r>
              <a:rPr lang="zh-CN" altLang="en-US" smtClean="0"/>
              <a:t>完成编码后，对页面里的每个控件进行请求</a:t>
            </a:r>
            <a:endParaRPr lang="en-US" altLang="zh-CN" smtClean="0"/>
          </a:p>
          <a:p>
            <a:pPr lvl="2"/>
            <a:r>
              <a:rPr lang="zh-CN" altLang="en-US" smtClean="0"/>
              <a:t>最终的</a:t>
            </a:r>
            <a:r>
              <a:rPr lang="en-US" altLang="zh-CN" smtClean="0"/>
              <a:t>HTML</a:t>
            </a:r>
            <a:r>
              <a:rPr lang="zh-CN" altLang="en-US" smtClean="0"/>
              <a:t>输出被发送到客户端。</a:t>
            </a:r>
            <a:endParaRPr lang="en-US" smtClean="0">
              <a:ea typeface="仿宋_GB2312" pitchFamily="49" charset="-122"/>
            </a:endParaRPr>
          </a:p>
          <a:p>
            <a:pPr lvl="2"/>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补充内容</a:t>
            </a:r>
          </a:p>
        </p:txBody>
      </p:sp>
      <p:sp>
        <p:nvSpPr>
          <p:cNvPr id="57347" name="文本占位符 2"/>
          <p:cNvSpPr>
            <a:spLocks noGrp="1"/>
          </p:cNvSpPr>
          <p:nvPr>
            <p:ph type="body" idx="1"/>
          </p:nvPr>
        </p:nvSpPr>
        <p:spPr/>
        <p:txBody>
          <a:bodyPr/>
          <a:lstStyle/>
          <a:p>
            <a:r>
              <a:rPr lang="en-US" altLang="zh-CN" smtClean="0"/>
              <a:t>C/S</a:t>
            </a:r>
            <a:r>
              <a:rPr lang="zh-CN" altLang="en-US" smtClean="0"/>
              <a:t>体系结构</a:t>
            </a:r>
            <a:endParaRPr lang="en-US" altLang="zh-CN" smtClean="0"/>
          </a:p>
          <a:p>
            <a:r>
              <a:rPr lang="zh-CN" altLang="en-US" smtClean="0"/>
              <a:t>分布式体系结构</a:t>
            </a:r>
            <a:endParaRPr lang="en-US" altLang="zh-CN" smtClean="0"/>
          </a:p>
          <a:p>
            <a:r>
              <a:rPr lang="zh-CN" altLang="en-US" smtClean="0">
                <a:solidFill>
                  <a:srgbClr val="FF0000"/>
                </a:solidFill>
              </a:rPr>
              <a:t>企业应用程序模型</a:t>
            </a:r>
            <a:endParaRPr lang="en-US" altLang="zh-CN" smtClean="0">
              <a:solidFill>
                <a:srgbClr val="FF0000"/>
              </a:solidFill>
            </a:endParaRPr>
          </a:p>
          <a:p>
            <a:r>
              <a:rPr lang="zh-CN" altLang="en-US" smtClean="0"/>
              <a:t>分层设计</a:t>
            </a:r>
            <a:endParaRPr lang="en-US" altLang="zh-CN" smtClean="0"/>
          </a:p>
          <a:p>
            <a:r>
              <a:rPr lang="zh-CN" altLang="en-US" smtClean="0"/>
              <a:t>数据库设计</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这样对吗</a:t>
            </a:r>
            <a:r>
              <a:rPr lang="en-US" altLang="zh-CN" smtClean="0"/>
              <a:t>?</a:t>
            </a:r>
          </a:p>
        </p:txBody>
      </p:sp>
      <p:sp>
        <p:nvSpPr>
          <p:cNvPr id="58371" name="内容占位符 2"/>
          <p:cNvSpPr>
            <a:spLocks noGrp="1"/>
          </p:cNvSpPr>
          <p:nvPr>
            <p:ph idx="1"/>
          </p:nvPr>
        </p:nvSpPr>
        <p:spPr/>
        <p:txBody>
          <a:bodyPr/>
          <a:lstStyle/>
          <a:p>
            <a:r>
              <a:rPr lang="zh-CN" altLang="en-US" smtClean="0"/>
              <a:t>把分布式组件看作面向对象设计的所有组成？？</a:t>
            </a:r>
            <a:endParaRPr lang="en-US" altLang="zh-CN" smtClean="0"/>
          </a:p>
          <a:p>
            <a:r>
              <a:rPr lang="zh-CN" altLang="en-US" smtClean="0"/>
              <a:t>服务器端的组件能够与本地对象一样工作？？</a:t>
            </a:r>
            <a:endParaRPr lang="en-US" altLang="zh-CN" smtClean="0"/>
          </a:p>
          <a:p>
            <a:endParaRPr lang="en-US" smtClean="0">
              <a:ea typeface="仿宋_GB2312" pitchFamily="49" charset="-122"/>
            </a:endParaRPr>
          </a:p>
          <a:p>
            <a:r>
              <a:rPr lang="zh-CN" altLang="en-US" smtClean="0"/>
              <a:t>远程对象总是被设计成实用工具函数的集合，而不是真实实体的抽象，其中原因之一是通信，再就是状态</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进程间和计算机间的通信</a:t>
            </a:r>
            <a:endParaRPr lang="en-US" smtClean="0">
              <a:ea typeface="宋体" pitchFamily="2" charset="-122"/>
            </a:endParaRPr>
          </a:p>
        </p:txBody>
      </p:sp>
      <p:sp>
        <p:nvSpPr>
          <p:cNvPr id="59395" name="内容占位符 2"/>
          <p:cNvSpPr>
            <a:spLocks noGrp="1"/>
          </p:cNvSpPr>
          <p:nvPr>
            <p:ph idx="1"/>
          </p:nvPr>
        </p:nvSpPr>
        <p:spPr/>
        <p:txBody>
          <a:bodyPr/>
          <a:lstStyle/>
          <a:p>
            <a:r>
              <a:rPr lang="zh-CN" altLang="en-US" smtClean="0"/>
              <a:t>本地与远程代码之间主要的区别在于远程对象的通信要花费大量的时间，无论是调用一个耗时方法还是设置一个简单的属性；可能比进程内组件的交互慢上百倍。</a:t>
            </a:r>
            <a:endParaRPr lang="en-US" altLang="zh-CN" smtClean="0"/>
          </a:p>
          <a:p>
            <a:r>
              <a:rPr lang="zh-CN" altLang="en-US" smtClean="0"/>
              <a:t>从开发者的角度来看，调用一个远程对象的方法与本地方法是一样容易的。但在设计时要切记，你所编写的代码需要用于生成网络连接、发送请求以及等待响应，如果以传统模式设计远程对象，就会增加额外的滞后时间、增加网络拥堵以及降低整个系统的性能，最严重情况是会导致系统不可用。</a:t>
            </a:r>
            <a:endParaRPr lang="en-US" altLang="zh-CN"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状态问题</a:t>
            </a:r>
            <a:endParaRPr lang="en-US" smtClean="0">
              <a:ea typeface="宋体" pitchFamily="2" charset="-122"/>
            </a:endParaRPr>
          </a:p>
        </p:txBody>
      </p:sp>
      <p:sp>
        <p:nvSpPr>
          <p:cNvPr id="60419" name="内容占位符 2"/>
          <p:cNvSpPr>
            <a:spLocks noGrp="1"/>
          </p:cNvSpPr>
          <p:nvPr>
            <p:ph idx="1"/>
          </p:nvPr>
        </p:nvSpPr>
        <p:spPr/>
        <p:txBody>
          <a:bodyPr/>
          <a:lstStyle/>
          <a:p>
            <a:r>
              <a:rPr lang="zh-CN" altLang="en-US" smtClean="0"/>
              <a:t>远程对象和本地对象的另一个区别是，远程对象很少在内存中保留信息或状态；如果在服务器内存中保留信息或状态，当客户端增加时，将会导致服务器中断；并且也不能实现系统负载均衡</a:t>
            </a:r>
            <a:endParaRPr lang="en-US" altLang="zh-CN" smtClean="0"/>
          </a:p>
          <a:p>
            <a:r>
              <a:rPr lang="en-US" altLang="zh-CN" smtClean="0"/>
              <a:t>.NET Remoting</a:t>
            </a:r>
            <a:r>
              <a:rPr lang="zh-CN" altLang="en-US" smtClean="0"/>
              <a:t>建议生成一个单独调用的无状态对象但它也对状态化客户端激活和单个对象提供支持。</a:t>
            </a:r>
            <a:endParaRPr lang="en-US" altLang="zh-CN" smtClean="0"/>
          </a:p>
          <a:p>
            <a:r>
              <a:rPr lang="en-US" altLang="zh-CN" smtClean="0"/>
              <a:t>XML Web</a:t>
            </a:r>
            <a:r>
              <a:rPr lang="zh-CN" altLang="en-US" smtClean="0"/>
              <a:t>服务本身无状态，使用</a:t>
            </a:r>
            <a:r>
              <a:rPr lang="en-US" altLang="zh-CN" smtClean="0"/>
              <a:t>ASP.NET</a:t>
            </a:r>
            <a:r>
              <a:rPr lang="zh-CN" altLang="en-US" smtClean="0"/>
              <a:t>会话状态服务存储状态。（请同学回答</a:t>
            </a:r>
            <a:r>
              <a:rPr lang="en-US" altLang="zh-CN" smtClean="0"/>
              <a:t>ASP.NET</a:t>
            </a:r>
            <a:r>
              <a:rPr lang="zh-CN" altLang="en-US" smtClean="0"/>
              <a:t>下状态管理的几种方式）</a:t>
            </a:r>
            <a:endParaRPr lang="en-US" altLang="zh-CN" smtClean="0"/>
          </a:p>
          <a:p>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远程对象是真实的对象吗？</a:t>
            </a:r>
            <a:endParaRPr lang="en-US" smtClean="0">
              <a:ea typeface="宋体" pitchFamily="2" charset="-122"/>
            </a:endParaRPr>
          </a:p>
        </p:txBody>
      </p:sp>
      <p:sp>
        <p:nvSpPr>
          <p:cNvPr id="61443" name="内容占位符 2"/>
          <p:cNvSpPr>
            <a:spLocks noGrp="1"/>
          </p:cNvSpPr>
          <p:nvPr>
            <p:ph idx="1"/>
          </p:nvPr>
        </p:nvSpPr>
        <p:spPr/>
        <p:txBody>
          <a:bodyPr/>
          <a:lstStyle/>
          <a:p>
            <a:r>
              <a:rPr lang="zh-CN" altLang="en-US" smtClean="0"/>
              <a:t>传统面向对象实现方法，</a:t>
            </a:r>
            <a:r>
              <a:rPr lang="zh-CN" altLang="en-US" smtClean="0">
                <a:hlinkClick r:id="rId2" action="ppaction://hlinkfile"/>
              </a:rPr>
              <a:t>演示</a:t>
            </a:r>
            <a:endParaRPr lang="en-US" altLang="zh-CN" smtClean="0"/>
          </a:p>
          <a:p>
            <a:r>
              <a:rPr lang="zh-CN" altLang="en-US" smtClean="0"/>
              <a:t>如果是远程调用，将存在如下问题：</a:t>
            </a:r>
            <a:endParaRPr lang="en-US" altLang="zh-CN" smtClean="0"/>
          </a:p>
          <a:p>
            <a:pPr lvl="1"/>
            <a:r>
              <a:rPr lang="zh-CN" altLang="en-US" smtClean="0"/>
              <a:t>共有</a:t>
            </a:r>
            <a:r>
              <a:rPr lang="en-US" altLang="zh-CN" smtClean="0"/>
              <a:t>8</a:t>
            </a:r>
            <a:r>
              <a:rPr lang="zh-CN" altLang="en-US" smtClean="0"/>
              <a:t>个远程调用，即使实际消息很短，进程间和机器间调用的基本延迟也不容忽视</a:t>
            </a:r>
            <a:endParaRPr lang="en-US" altLang="zh-CN" smtClean="0"/>
          </a:p>
          <a:p>
            <a:pPr lvl="1"/>
            <a:r>
              <a:rPr lang="zh-CN" altLang="en-US" smtClean="0"/>
              <a:t>对象</a:t>
            </a:r>
            <a:r>
              <a:rPr lang="en-US" altLang="zh-CN" smtClean="0"/>
              <a:t>account</a:t>
            </a:r>
            <a:r>
              <a:rPr lang="zh-CN" altLang="en-US" smtClean="0"/>
              <a:t>是有状态的，它们每一个都在服务器内存中保留信息，如果数以千计客户端执行同一任务？？</a:t>
            </a:r>
            <a:endParaRPr lang="en-US" altLang="zh-CN" smtClean="0"/>
          </a:p>
          <a:p>
            <a:pPr lvl="1"/>
            <a:r>
              <a:rPr lang="zh-CN" altLang="en-US" smtClean="0"/>
              <a:t>更新是原子级的，为了保证更新一起成功或失败，就需要创建一个客户端事务处理，在对象中支持客户端事务的唯一方法是通过</a:t>
            </a:r>
            <a:r>
              <a:rPr lang="en-US" altLang="zh-CN" smtClean="0"/>
              <a:t>COM+，</a:t>
            </a:r>
            <a:r>
              <a:rPr lang="zh-CN" altLang="en-US" smtClean="0"/>
              <a:t>不如使用数据库事务那样有效。</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hape 239617"/>
          <p:cNvSpPr>
            <a:spLocks noGrp="1" noChangeArrowheads="1"/>
          </p:cNvSpPr>
          <p:nvPr>
            <p:ph type="title"/>
          </p:nvPr>
        </p:nvSpPr>
        <p:spPr>
          <a:xfrm>
            <a:off x="395288" y="476250"/>
            <a:ext cx="8229600" cy="881063"/>
          </a:xfrm>
        </p:spPr>
        <p:txBody>
          <a:bodyPr/>
          <a:lstStyle/>
          <a:p>
            <a:pPr marL="0" indent="0" defTabSz="914400" eaLnBrk="1" hangingPunct="1"/>
            <a:r>
              <a:rPr lang="zh-CN" altLang="en-US" sz="5400" smtClean="0"/>
              <a:t>第七章 系统设计</a:t>
            </a:r>
          </a:p>
        </p:txBody>
      </p:sp>
      <p:sp>
        <p:nvSpPr>
          <p:cNvPr id="16387" name="Shape 239618"/>
          <p:cNvSpPr>
            <a:spLocks noGrp="1" noChangeArrowheads="1"/>
          </p:cNvSpPr>
          <p:nvPr>
            <p:ph type="body" idx="1"/>
          </p:nvPr>
        </p:nvSpPr>
        <p:spPr>
          <a:xfrm>
            <a:off x="500063" y="1412875"/>
            <a:ext cx="8143875" cy="4873625"/>
          </a:xfrm>
        </p:spPr>
        <p:txBody>
          <a:bodyPr/>
          <a:lstStyle/>
          <a:p>
            <a:pPr>
              <a:lnSpc>
                <a:spcPct val="150000"/>
              </a:lnSpc>
            </a:pPr>
            <a:r>
              <a:rPr lang="en-US" altLang="zh-CN" sz="2800" smtClean="0"/>
              <a:t>CMMI</a:t>
            </a:r>
            <a:r>
              <a:rPr lang="zh-CN" altLang="en-US" sz="2800" smtClean="0"/>
              <a:t>对应实践</a:t>
            </a:r>
          </a:p>
          <a:p>
            <a:pPr>
              <a:lnSpc>
                <a:spcPct val="150000"/>
              </a:lnSpc>
            </a:pPr>
            <a:r>
              <a:rPr lang="zh-CN" altLang="en-US" sz="2800" smtClean="0">
                <a:solidFill>
                  <a:srgbClr val="FF0000"/>
                </a:solidFill>
              </a:rPr>
              <a:t>系统设计简述</a:t>
            </a:r>
          </a:p>
          <a:p>
            <a:pPr>
              <a:lnSpc>
                <a:spcPct val="150000"/>
              </a:lnSpc>
            </a:pPr>
            <a:r>
              <a:rPr lang="zh-CN" altLang="en-US" sz="2800" smtClean="0"/>
              <a:t>关于设计模式</a:t>
            </a:r>
          </a:p>
          <a:p>
            <a:pPr>
              <a:lnSpc>
                <a:spcPct val="150000"/>
              </a:lnSpc>
            </a:pPr>
            <a:r>
              <a:rPr lang="zh-CN" altLang="en-US" sz="2800" smtClean="0"/>
              <a:t>概要设计活动</a:t>
            </a:r>
          </a:p>
          <a:p>
            <a:pPr>
              <a:lnSpc>
                <a:spcPct val="150000"/>
              </a:lnSpc>
            </a:pPr>
            <a:r>
              <a:rPr lang="zh-CN" altLang="en-US" sz="2800" smtClean="0"/>
              <a:t>详细设计活动</a:t>
            </a:r>
          </a:p>
          <a:p>
            <a:pPr>
              <a:lnSpc>
                <a:spcPct val="150000"/>
              </a:lnSpc>
            </a:pPr>
            <a:r>
              <a:rPr lang="zh-CN" altLang="en-US" sz="2800" smtClean="0"/>
              <a:t>设计方法简介</a:t>
            </a:r>
            <a:endParaRPr lang="en-US" altLang="zh-CN" sz="48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t>通过无状态类来改写</a:t>
            </a:r>
            <a:endParaRPr lang="en-US" smtClean="0">
              <a:ea typeface="宋体" pitchFamily="2" charset="-122"/>
            </a:endParaRPr>
          </a:p>
        </p:txBody>
      </p:sp>
      <p:sp>
        <p:nvSpPr>
          <p:cNvPr id="62467" name="内容占位符 2"/>
          <p:cNvSpPr>
            <a:spLocks noGrp="1"/>
          </p:cNvSpPr>
          <p:nvPr>
            <p:ph idx="1"/>
          </p:nvPr>
        </p:nvSpPr>
        <p:spPr/>
        <p:txBody>
          <a:bodyPr/>
          <a:lstStyle/>
          <a:p>
            <a:r>
              <a:rPr lang="zh-CN" altLang="en-US" smtClean="0"/>
              <a:t>修改之后，适合远程调用的类，</a:t>
            </a:r>
            <a:r>
              <a:rPr lang="zh-CN" altLang="en-US" smtClean="0">
                <a:hlinkClick r:id="rId2" action="ppaction://hlinkfile"/>
              </a:rPr>
              <a:t>演示</a:t>
            </a:r>
            <a:endParaRPr lang="en-US" altLang="zh-CN" smtClean="0"/>
          </a:p>
          <a:p>
            <a:r>
              <a:rPr lang="zh-CN" altLang="en-US" smtClean="0"/>
              <a:t>这样调用的优点：</a:t>
            </a:r>
            <a:endParaRPr lang="en-US" altLang="zh-CN" smtClean="0"/>
          </a:p>
          <a:p>
            <a:pPr lvl="1"/>
            <a:r>
              <a:rPr lang="zh-CN" altLang="en-US" smtClean="0"/>
              <a:t>只有一个远程调用</a:t>
            </a:r>
            <a:endParaRPr lang="en-US" altLang="zh-CN" smtClean="0"/>
          </a:p>
          <a:p>
            <a:pPr lvl="1"/>
            <a:r>
              <a:rPr lang="zh-CN" altLang="en-US" smtClean="0"/>
              <a:t>在服务器状态下不占用内存</a:t>
            </a:r>
            <a:endParaRPr lang="en-US" altLang="zh-CN" smtClean="0"/>
          </a:p>
          <a:p>
            <a:pPr lvl="1"/>
            <a:r>
              <a:rPr lang="zh-CN" altLang="en-US" smtClean="0"/>
              <a:t>转移逻辑发生在服务器端，而不是客户端</a:t>
            </a:r>
            <a:endParaRPr lang="en-US" altLang="zh-CN" smtClean="0"/>
          </a:p>
          <a:p>
            <a:r>
              <a:rPr lang="zh-CN" altLang="en-US" smtClean="0"/>
              <a:t>缺点：</a:t>
            </a:r>
            <a:endParaRPr lang="en-US" altLang="zh-CN" smtClean="0"/>
          </a:p>
          <a:p>
            <a:pPr lvl="1"/>
            <a:r>
              <a:rPr lang="zh-CN" altLang="en-US" smtClean="0"/>
              <a:t>每人个方法调用通常都要求大量的信息，比如插入帐户记录时，如果户信息包含的字段很多，需要传的参数就很多，调用时容易出错。一般是使用实体对象来封装起来，如：</a:t>
            </a:r>
            <a:r>
              <a:rPr lang="en-US" altLang="zh-CN" smtClean="0"/>
              <a:t>AccountInfo</a:t>
            </a:r>
            <a:r>
              <a:rPr lang="zh-CN" altLang="en-US" smtClean="0"/>
              <a:t>类，传其一个实例即可</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性能与可申缩性</a:t>
            </a:r>
            <a:endParaRPr lang="en-US" smtClean="0">
              <a:ea typeface="宋体" pitchFamily="2" charset="-122"/>
            </a:endParaRPr>
          </a:p>
        </p:txBody>
      </p:sp>
      <p:sp>
        <p:nvSpPr>
          <p:cNvPr id="63491" name="内容占位符 2"/>
          <p:cNvSpPr>
            <a:spLocks noGrp="1"/>
          </p:cNvSpPr>
          <p:nvPr>
            <p:ph idx="1"/>
          </p:nvPr>
        </p:nvSpPr>
        <p:spPr/>
        <p:txBody>
          <a:bodyPr/>
          <a:lstStyle/>
          <a:p>
            <a:r>
              <a:rPr lang="zh-CN" altLang="en-US" smtClean="0"/>
              <a:t>两者需要在设计时根据应用的实际需求进行权衡</a:t>
            </a:r>
            <a:endParaRPr lang="en-US" altLang="zh-CN" smtClean="0"/>
          </a:p>
          <a:p>
            <a:r>
              <a:rPr lang="zh-CN" altLang="en-US" smtClean="0"/>
              <a:t>一类为：少量客户端的最佳性能</a:t>
            </a:r>
            <a:endParaRPr lang="en-US" altLang="zh-CN" smtClean="0"/>
          </a:p>
          <a:p>
            <a:r>
              <a:rPr lang="zh-CN" altLang="en-US" smtClean="0"/>
              <a:t>一类为：最好的可申缩性，可以充分利用连接池，对于支持繁重的客户负载的系统，需要使用该功能</a:t>
            </a:r>
            <a:endParaRPr lang="en-US" altLang="zh-CN" smtClean="0"/>
          </a:p>
          <a:p>
            <a:r>
              <a:rPr lang="zh-CN" altLang="en-US" smtClean="0"/>
              <a:t>如果遵循好的设计惯例，两类应用很容易相互转换，所需要的工作量也比较少。</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两种设计模式</a:t>
            </a:r>
            <a:endParaRPr lang="en-US" smtClean="0">
              <a:ea typeface="宋体" pitchFamily="2" charset="-122"/>
            </a:endParaRPr>
          </a:p>
        </p:txBody>
      </p:sp>
      <p:pic>
        <p:nvPicPr>
          <p:cNvPr id="64515"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457200" y="2071688"/>
            <a:ext cx="8229600" cy="4286250"/>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分布式结构转化条件</a:t>
            </a:r>
            <a:endParaRPr lang="en-US" smtClean="0">
              <a:ea typeface="宋体" pitchFamily="2" charset="-122"/>
            </a:endParaRPr>
          </a:p>
        </p:txBody>
      </p:sp>
      <p:sp>
        <p:nvSpPr>
          <p:cNvPr id="65539" name="内容占位符 2"/>
          <p:cNvSpPr>
            <a:spLocks noGrp="1"/>
          </p:cNvSpPr>
          <p:nvPr>
            <p:ph idx="1"/>
          </p:nvPr>
        </p:nvSpPr>
        <p:spPr/>
        <p:txBody>
          <a:bodyPr/>
          <a:lstStyle/>
          <a:p>
            <a:r>
              <a:rPr lang="zh-CN" altLang="en-US" smtClean="0"/>
              <a:t>以下两条满足任意一条均需要转化为分布式结构</a:t>
            </a:r>
            <a:endParaRPr lang="en-US" altLang="zh-CN" smtClean="0"/>
          </a:p>
          <a:p>
            <a:pPr lvl="1"/>
            <a:r>
              <a:rPr lang="zh-CN" altLang="en-US" smtClean="0"/>
              <a:t>要求支持不能修改的旧版本应用程序，或者运行于其他平台的第三方应用程序时</a:t>
            </a:r>
            <a:endParaRPr lang="en-US" altLang="zh-CN" smtClean="0"/>
          </a:p>
          <a:p>
            <a:pPr lvl="1"/>
            <a:r>
              <a:rPr lang="zh-CN" altLang="en-US" smtClean="0"/>
              <a:t>要求系统满载运行，出现的问题达到了小型系统的性能所承受的范围时</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分布式组件设计注意事项</a:t>
            </a:r>
            <a:endParaRPr lang="en-US" smtClean="0">
              <a:ea typeface="宋体" pitchFamily="2" charset="-122"/>
            </a:endParaRPr>
          </a:p>
        </p:txBody>
      </p:sp>
      <p:sp>
        <p:nvSpPr>
          <p:cNvPr id="66563" name="内容占位符 2"/>
          <p:cNvSpPr>
            <a:spLocks noGrp="1"/>
          </p:cNvSpPr>
          <p:nvPr>
            <p:ph idx="1"/>
          </p:nvPr>
        </p:nvSpPr>
        <p:spPr/>
        <p:txBody>
          <a:bodyPr/>
          <a:lstStyle/>
          <a:p>
            <a:r>
              <a:rPr lang="zh-CN" altLang="en-US" smtClean="0"/>
              <a:t>努力减少通信频率</a:t>
            </a:r>
            <a:endParaRPr lang="en-US" altLang="zh-CN" smtClean="0"/>
          </a:p>
          <a:p>
            <a:r>
              <a:rPr lang="zh-CN" altLang="en-US" smtClean="0"/>
              <a:t>努力保持无状态</a:t>
            </a:r>
            <a:r>
              <a:rPr lang="en-US" altLang="zh-CN" smtClean="0"/>
              <a:t>——</a:t>
            </a:r>
            <a:r>
              <a:rPr lang="zh-CN" altLang="en-US" smtClean="0"/>
              <a:t>以便能最好地利用服务器的资源及实现负载均衡</a:t>
            </a:r>
            <a:endParaRPr lang="en-US" altLang="zh-CN" smtClean="0"/>
          </a:p>
          <a:p>
            <a:r>
              <a:rPr lang="zh-CN" altLang="en-US" smtClean="0"/>
              <a:t>保持需要的对象在一起</a:t>
            </a:r>
            <a:r>
              <a:rPr lang="en-US" altLang="zh-CN" smtClean="0"/>
              <a:t>——</a:t>
            </a:r>
            <a:r>
              <a:rPr lang="zh-CN" altLang="en-US" smtClean="0"/>
              <a:t>比如，数据组件</a:t>
            </a:r>
            <a:r>
              <a:rPr lang="en-US" altLang="zh-CN" smtClean="0"/>
              <a:t>OrdersDB</a:t>
            </a:r>
            <a:r>
              <a:rPr lang="zh-CN" altLang="en-US" smtClean="0"/>
              <a:t>类和</a:t>
            </a:r>
            <a:r>
              <a:rPr lang="en-US" altLang="zh-CN" smtClean="0"/>
              <a:t>CustomersDB</a:t>
            </a:r>
            <a:r>
              <a:rPr lang="zh-CN" altLang="en-US" smtClean="0"/>
              <a:t>类</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分布式组件设计限制</a:t>
            </a:r>
            <a:endParaRPr lang="en-US" smtClean="0">
              <a:ea typeface="宋体" pitchFamily="2" charset="-122"/>
            </a:endParaRPr>
          </a:p>
        </p:txBody>
      </p:sp>
      <p:sp>
        <p:nvSpPr>
          <p:cNvPr id="67587" name="内容占位符 2"/>
          <p:cNvSpPr>
            <a:spLocks noGrp="1"/>
          </p:cNvSpPr>
          <p:nvPr>
            <p:ph idx="1"/>
          </p:nvPr>
        </p:nvSpPr>
        <p:spPr/>
        <p:txBody>
          <a:bodyPr/>
          <a:lstStyle/>
          <a:p>
            <a:r>
              <a:rPr lang="en-US" altLang="zh-CN" smtClean="0"/>
              <a:t>XML Web</a:t>
            </a:r>
            <a:r>
              <a:rPr lang="zh-CN" altLang="en-US" smtClean="0"/>
              <a:t>服务不能保留状态</a:t>
            </a:r>
            <a:r>
              <a:rPr lang="en-US" altLang="zh-CN" smtClean="0"/>
              <a:t>——ASP .NET</a:t>
            </a:r>
            <a:r>
              <a:rPr lang="zh-CN" altLang="en-US" smtClean="0"/>
              <a:t>会话状态是绑定在用户的</a:t>
            </a:r>
            <a:r>
              <a:rPr lang="en-US" altLang="zh-CN" smtClean="0"/>
              <a:t>Cookie</a:t>
            </a:r>
            <a:r>
              <a:rPr lang="zh-CN" altLang="en-US" smtClean="0"/>
              <a:t>上的，并非一个对象</a:t>
            </a:r>
            <a:endParaRPr lang="en-US" altLang="zh-CN" smtClean="0"/>
          </a:p>
          <a:p>
            <a:r>
              <a:rPr lang="en-US" altLang="zh-CN" smtClean="0"/>
              <a:t>XML Web</a:t>
            </a:r>
            <a:r>
              <a:rPr lang="zh-CN" altLang="en-US" smtClean="0"/>
              <a:t>服务返回</a:t>
            </a:r>
            <a:r>
              <a:rPr lang="en-US" altLang="zh-CN" smtClean="0"/>
              <a:t>XML，</a:t>
            </a:r>
            <a:r>
              <a:rPr lang="zh-CN" altLang="en-US" smtClean="0"/>
              <a:t>而不是对象</a:t>
            </a:r>
            <a:endParaRPr lang="en-US" altLang="zh-CN" smtClean="0"/>
          </a:p>
          <a:p>
            <a:r>
              <a:rPr lang="zh-CN" altLang="en-US" smtClean="0"/>
              <a:t>远程组件不能轻易引发事件并利用双向通信</a:t>
            </a:r>
            <a:r>
              <a:rPr lang="en-US" altLang="zh-CN" smtClean="0"/>
              <a:t>——</a:t>
            </a:r>
            <a:r>
              <a:rPr lang="zh-CN" altLang="en-US" smtClean="0"/>
              <a:t>双向通信在</a:t>
            </a:r>
            <a:r>
              <a:rPr lang="en-US" altLang="zh-CN" smtClean="0"/>
              <a:t>.NET Remoting</a:t>
            </a:r>
            <a:r>
              <a:rPr lang="zh-CN" altLang="en-US" smtClean="0"/>
              <a:t>中是可能实现的，这时客户端必须有一个开放的通道进行监听。</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补充内容</a:t>
            </a:r>
          </a:p>
        </p:txBody>
      </p:sp>
      <p:sp>
        <p:nvSpPr>
          <p:cNvPr id="68611" name="文本占位符 2"/>
          <p:cNvSpPr>
            <a:spLocks noGrp="1"/>
          </p:cNvSpPr>
          <p:nvPr>
            <p:ph type="body" idx="1"/>
          </p:nvPr>
        </p:nvSpPr>
        <p:spPr/>
        <p:txBody>
          <a:bodyPr/>
          <a:lstStyle/>
          <a:p>
            <a:r>
              <a:rPr lang="en-US" altLang="zh-CN" smtClean="0"/>
              <a:t>C/S</a:t>
            </a:r>
            <a:r>
              <a:rPr lang="zh-CN" altLang="en-US" smtClean="0"/>
              <a:t>体系结构</a:t>
            </a:r>
            <a:endParaRPr lang="en-US" altLang="zh-CN" smtClean="0"/>
          </a:p>
          <a:p>
            <a:r>
              <a:rPr lang="zh-CN" altLang="en-US" smtClean="0"/>
              <a:t>分布式体系结构</a:t>
            </a:r>
            <a:endParaRPr lang="en-US" altLang="zh-CN" smtClean="0"/>
          </a:p>
          <a:p>
            <a:r>
              <a:rPr lang="zh-CN" altLang="en-US" smtClean="0"/>
              <a:t>企业应用程序模型</a:t>
            </a:r>
            <a:endParaRPr lang="en-US" altLang="zh-CN" smtClean="0"/>
          </a:p>
          <a:p>
            <a:r>
              <a:rPr lang="zh-CN" altLang="en-US" smtClean="0">
                <a:solidFill>
                  <a:srgbClr val="FF0000"/>
                </a:solidFill>
              </a:rPr>
              <a:t>分层设计</a:t>
            </a:r>
            <a:endParaRPr lang="en-US" altLang="zh-CN" smtClean="0">
              <a:solidFill>
                <a:srgbClr val="FF0000"/>
              </a:solidFill>
            </a:endParaRPr>
          </a:p>
          <a:p>
            <a:r>
              <a:rPr lang="zh-CN" altLang="en-US" smtClean="0"/>
              <a:t>数据库设计</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多层逻辑结构</a:t>
            </a:r>
            <a:endParaRPr lang="en-US" smtClean="0">
              <a:ea typeface="宋体" pitchFamily="2" charset="-122"/>
            </a:endParaRPr>
          </a:p>
        </p:txBody>
      </p:sp>
      <p:sp>
        <p:nvSpPr>
          <p:cNvPr id="69635" name="Rectangle 4"/>
          <p:cNvSpPr>
            <a:spLocks noChangeArrowheads="1"/>
          </p:cNvSpPr>
          <p:nvPr/>
        </p:nvSpPr>
        <p:spPr bwMode="auto">
          <a:xfrm>
            <a:off x="1258888" y="2181225"/>
            <a:ext cx="6400800" cy="5334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ln w="9525">
            <a:solidFill>
              <a:schemeClr val="tx1"/>
            </a:solidFill>
            <a:miter lim="800000"/>
            <a:headEnd/>
            <a:tailEnd/>
          </a:ln>
        </p:spPr>
        <p:txBody>
          <a:bodyPr wrap="none" anchor="ctr"/>
          <a:lstStyle/>
          <a:p>
            <a:pPr algn="ctr"/>
            <a:r>
              <a:rPr lang="zh-CN" altLang="en-US"/>
              <a:t>表示层	</a:t>
            </a:r>
            <a:r>
              <a:rPr lang="en-US" altLang="zh-CN"/>
              <a:t>UI</a:t>
            </a:r>
          </a:p>
        </p:txBody>
      </p:sp>
      <p:sp>
        <p:nvSpPr>
          <p:cNvPr id="69636" name="Rectangle 5"/>
          <p:cNvSpPr>
            <a:spLocks noChangeArrowheads="1"/>
          </p:cNvSpPr>
          <p:nvPr/>
        </p:nvSpPr>
        <p:spPr bwMode="auto">
          <a:xfrm>
            <a:off x="1258888" y="3324225"/>
            <a:ext cx="6400800" cy="5334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ln w="9525">
            <a:solidFill>
              <a:schemeClr val="tx1"/>
            </a:solidFill>
            <a:miter lim="800000"/>
            <a:headEnd/>
            <a:tailEnd/>
          </a:ln>
        </p:spPr>
        <p:txBody>
          <a:bodyPr wrap="none" anchor="ctr"/>
          <a:lstStyle/>
          <a:p>
            <a:pPr algn="ctr"/>
            <a:r>
              <a:rPr lang="zh-CN" altLang="en-US"/>
              <a:t>业务逻辑层	</a:t>
            </a:r>
            <a:r>
              <a:rPr lang="en-US" altLang="zh-CN"/>
              <a:t>Business Logic</a:t>
            </a:r>
          </a:p>
        </p:txBody>
      </p:sp>
      <p:sp>
        <p:nvSpPr>
          <p:cNvPr id="69637" name="Rectangle 6"/>
          <p:cNvSpPr>
            <a:spLocks noChangeArrowheads="1"/>
          </p:cNvSpPr>
          <p:nvPr/>
        </p:nvSpPr>
        <p:spPr bwMode="auto">
          <a:xfrm>
            <a:off x="1258888" y="4467225"/>
            <a:ext cx="6400800" cy="5334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ln w="9525">
            <a:solidFill>
              <a:schemeClr val="tx1"/>
            </a:solidFill>
            <a:miter lim="800000"/>
            <a:headEnd/>
            <a:tailEnd/>
          </a:ln>
        </p:spPr>
        <p:txBody>
          <a:bodyPr wrap="none" anchor="ctr"/>
          <a:lstStyle/>
          <a:p>
            <a:pPr algn="ctr"/>
            <a:r>
              <a:rPr lang="zh-CN" altLang="en-US"/>
              <a:t>数据存取	</a:t>
            </a:r>
            <a:r>
              <a:rPr lang="en-US" altLang="zh-CN"/>
              <a:t>Data Access</a:t>
            </a:r>
          </a:p>
        </p:txBody>
      </p:sp>
      <p:sp>
        <p:nvSpPr>
          <p:cNvPr id="69638" name="Rectangle 7"/>
          <p:cNvSpPr>
            <a:spLocks noChangeArrowheads="1"/>
          </p:cNvSpPr>
          <p:nvPr/>
        </p:nvSpPr>
        <p:spPr bwMode="auto">
          <a:xfrm>
            <a:off x="1258888" y="5610225"/>
            <a:ext cx="6400800" cy="5334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2700000" scaled="1"/>
          </a:gradFill>
          <a:ln w="9525">
            <a:solidFill>
              <a:schemeClr val="tx1"/>
            </a:solidFill>
            <a:miter lim="800000"/>
            <a:headEnd/>
            <a:tailEnd/>
          </a:ln>
        </p:spPr>
        <p:txBody>
          <a:bodyPr wrap="none" anchor="ctr"/>
          <a:lstStyle/>
          <a:p>
            <a:pPr algn="ctr"/>
            <a:r>
              <a:rPr lang="zh-CN" altLang="en-US"/>
              <a:t>数据存储和管理层	</a:t>
            </a:r>
            <a:r>
              <a:rPr lang="en-US" altLang="zh-CN"/>
              <a:t>Data Storage and Management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分层设计</a:t>
            </a:r>
            <a:endParaRPr lang="en-US" smtClean="0">
              <a:ea typeface="宋体" pitchFamily="2" charset="-122"/>
            </a:endParaRPr>
          </a:p>
        </p:txBody>
      </p:sp>
      <p:sp>
        <p:nvSpPr>
          <p:cNvPr id="70659" name="内容占位符 2"/>
          <p:cNvSpPr>
            <a:spLocks noGrp="1"/>
          </p:cNvSpPr>
          <p:nvPr>
            <p:ph idx="1"/>
          </p:nvPr>
        </p:nvSpPr>
        <p:spPr/>
        <p:txBody>
          <a:bodyPr/>
          <a:lstStyle/>
          <a:p>
            <a:r>
              <a:rPr lang="zh-CN" altLang="en-US" smtClean="0"/>
              <a:t>在三层结构设计中，目标就是把很多规则尽可能地放在应用程序的业务层。好处主要是两点：</a:t>
            </a:r>
            <a:endParaRPr lang="en-US" altLang="zh-CN" smtClean="0"/>
          </a:p>
          <a:p>
            <a:pPr lvl="1"/>
            <a:r>
              <a:rPr lang="zh-CN" altLang="en-US" smtClean="0"/>
              <a:t>对于修改那些经常需要变化的规则，很容易实现，而不会影响其他的应用程序或者需要重新部署新软件</a:t>
            </a:r>
            <a:endParaRPr lang="en-US" altLang="zh-CN" smtClean="0"/>
          </a:p>
          <a:p>
            <a:pPr lvl="1"/>
            <a:r>
              <a:rPr lang="zh-CN" altLang="en-US" smtClean="0"/>
              <a:t>支持多种类型的客户端，不必对同一代码进行两次拷贝</a:t>
            </a:r>
            <a:endParaRPr lang="en-US" altLang="zh-CN" smtClean="0"/>
          </a:p>
          <a:p>
            <a:r>
              <a:rPr lang="zh-CN" altLang="en-US" smtClean="0"/>
              <a:t>在实际设计时，把业务规则定位在中间层模块并不是总是可行的，需要从性能和实用性两方面考虑</a:t>
            </a:r>
            <a:endParaRPr lang="en-US" altLang="zh-CN" smtClean="0"/>
          </a:p>
          <a:p>
            <a:r>
              <a:rPr lang="zh-CN" altLang="en-US" smtClean="0"/>
              <a:t>用户界面经验规则</a:t>
            </a:r>
            <a:r>
              <a:rPr lang="en-US" altLang="zh-CN" smtClean="0"/>
              <a:t>1</a:t>
            </a:r>
            <a:r>
              <a:rPr lang="zh-CN" altLang="en-US" smtClean="0"/>
              <a:t>：如果有很多信息在客户端（表现层）需要数据验证，那么就直接在页面上进行验证</a:t>
            </a:r>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分层设计（续）</a:t>
            </a:r>
            <a:endParaRPr lang="en-US" smtClean="0">
              <a:ea typeface="宋体" pitchFamily="2" charset="-122"/>
            </a:endParaRPr>
          </a:p>
        </p:txBody>
      </p:sp>
      <p:sp>
        <p:nvSpPr>
          <p:cNvPr id="71683" name="内容占位符 2"/>
          <p:cNvSpPr>
            <a:spLocks noGrp="1"/>
          </p:cNvSpPr>
          <p:nvPr>
            <p:ph idx="1"/>
          </p:nvPr>
        </p:nvSpPr>
        <p:spPr/>
        <p:txBody>
          <a:bodyPr/>
          <a:lstStyle/>
          <a:p>
            <a:r>
              <a:rPr lang="zh-CN" altLang="en-US" smtClean="0"/>
              <a:t>用户界面经验规则</a:t>
            </a:r>
            <a:r>
              <a:rPr lang="en-US" altLang="zh-CN" smtClean="0"/>
              <a:t>2</a:t>
            </a:r>
            <a:r>
              <a:rPr lang="zh-CN" altLang="en-US" smtClean="0"/>
              <a:t>：不要对任何信息进行硬编码，例如，对文本框字长的限制可能会引起麻烦，特别是数据库底层字段长度发生变化时，最好的方法是通过编程来确定字段的长度（方法？）。</a:t>
            </a:r>
            <a:endParaRPr lang="en-US" altLang="zh-CN" smtClean="0"/>
          </a:p>
          <a:p>
            <a:r>
              <a:rPr lang="zh-CN" altLang="en-US" smtClean="0"/>
              <a:t>数据层经验规则</a:t>
            </a:r>
            <a:r>
              <a:rPr lang="en-US" altLang="zh-CN" smtClean="0"/>
              <a:t>1：</a:t>
            </a:r>
            <a:r>
              <a:rPr lang="zh-CN" altLang="en-US" smtClean="0"/>
              <a:t>可以使用存储过程来提高应用程序性能，这时会以系统的可伸缩性为代价。但是如果纯粹的性能是绝对重要的，可以通过做测试来确定。</a:t>
            </a:r>
            <a:endParaRPr lang="en-US" altLang="zh-CN" smtClean="0"/>
          </a:p>
          <a:p>
            <a:r>
              <a:rPr lang="zh-CN" altLang="en-US" smtClean="0"/>
              <a:t>数据层经验规则</a:t>
            </a:r>
            <a:r>
              <a:rPr lang="en-US" altLang="zh-CN" smtClean="0"/>
              <a:t>2：</a:t>
            </a:r>
            <a:r>
              <a:rPr lang="zh-CN" altLang="en-US" smtClean="0"/>
              <a:t>使用数据库来校验内容完整性的规则，也是以占用数据服务器的资源为代价的，在设计时需要根据实际情况来确定。</a:t>
            </a:r>
            <a:endParaRPr lang="en-US" altLang="zh-CN" smtClean="0"/>
          </a:p>
          <a:p>
            <a:endParaRPr lang="en-US" smtClean="0">
              <a:ea typeface="仿宋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57200" y="428625"/>
            <a:ext cx="8229600" cy="1000125"/>
          </a:xfrm>
        </p:spPr>
        <p:txBody>
          <a:bodyPr/>
          <a:lstStyle/>
          <a:p>
            <a:r>
              <a:rPr lang="zh-CN" altLang="en-US" sz="5400" smtClean="0"/>
              <a:t>系统设计简述</a:t>
            </a:r>
          </a:p>
        </p:txBody>
      </p:sp>
      <p:sp>
        <p:nvSpPr>
          <p:cNvPr id="17411" name="文本占位符 2"/>
          <p:cNvSpPr>
            <a:spLocks noGrp="1"/>
          </p:cNvSpPr>
          <p:nvPr>
            <p:ph type="body" idx="1"/>
          </p:nvPr>
        </p:nvSpPr>
        <p:spPr>
          <a:xfrm>
            <a:off x="428625" y="1428750"/>
            <a:ext cx="8286750" cy="4714875"/>
          </a:xfrm>
        </p:spPr>
        <p:txBody>
          <a:bodyPr/>
          <a:lstStyle/>
          <a:p>
            <a:pPr>
              <a:lnSpc>
                <a:spcPts val="3200"/>
              </a:lnSpc>
            </a:pPr>
            <a:r>
              <a:rPr lang="zh-CN" altLang="en-US" sz="2400" smtClean="0"/>
              <a:t>系统设计的目的</a:t>
            </a:r>
            <a:r>
              <a:rPr lang="en-US" altLang="zh-CN" sz="2400" smtClean="0"/>
              <a:t>:</a:t>
            </a:r>
            <a:r>
              <a:rPr lang="zh-CN" altLang="en-US" sz="2400" smtClean="0"/>
              <a:t>把用户需求（即</a:t>
            </a:r>
            <a:r>
              <a:rPr lang="en-US" altLang="zh-CN" sz="2400" smtClean="0"/>
              <a:t>《</a:t>
            </a:r>
            <a:r>
              <a:rPr lang="zh-CN" altLang="en-US" sz="2400" smtClean="0"/>
              <a:t>软件需求规格说明书</a:t>
            </a:r>
            <a:r>
              <a:rPr lang="en-US" altLang="zh-CN" sz="2400" smtClean="0"/>
              <a:t>》</a:t>
            </a:r>
            <a:r>
              <a:rPr lang="zh-CN" altLang="en-US" sz="2400" smtClean="0"/>
              <a:t>）从编码实现的角度进行翻译，能够被开发人员（程序员）顺利地实现。一般分为概要设计和详细设计两部分。</a:t>
            </a:r>
            <a:endParaRPr lang="en-US" altLang="zh-CN" sz="2400" smtClean="0"/>
          </a:p>
          <a:p>
            <a:pPr>
              <a:lnSpc>
                <a:spcPts val="3200"/>
              </a:lnSpc>
            </a:pPr>
            <a:r>
              <a:rPr lang="zh-CN" altLang="en-US" sz="2400" smtClean="0"/>
              <a:t>概要设计的目的</a:t>
            </a:r>
            <a:r>
              <a:rPr lang="en-US" altLang="zh-CN" sz="2400" smtClean="0"/>
              <a:t>:</a:t>
            </a:r>
          </a:p>
          <a:p>
            <a:pPr lvl="1">
              <a:lnSpc>
                <a:spcPts val="3200"/>
              </a:lnSpc>
              <a:buFont typeface="Wingdings 2" pitchFamily="18" charset="2"/>
              <a:buNone/>
            </a:pPr>
            <a:r>
              <a:rPr lang="en-US" altLang="zh-CN" sz="2200" smtClean="0"/>
              <a:t>	1</a:t>
            </a:r>
            <a:r>
              <a:rPr lang="zh-CN" altLang="en-US" sz="2200" smtClean="0"/>
              <a:t>、分析与设计具有预定功能的软件系统体系结构（即模块结构），确定子系统、功能模块的功能及其间的内、接口，确定数据结构；</a:t>
            </a:r>
            <a:endParaRPr lang="en-US" altLang="zh-CN" sz="2200" smtClean="0"/>
          </a:p>
          <a:p>
            <a:pPr lvl="1">
              <a:lnSpc>
                <a:spcPts val="3200"/>
              </a:lnSpc>
              <a:buFont typeface="Wingdings 2" pitchFamily="18" charset="2"/>
              <a:buNone/>
            </a:pPr>
            <a:r>
              <a:rPr lang="en-US" altLang="zh-CN" sz="2200" smtClean="0"/>
              <a:t>	2</a:t>
            </a:r>
            <a:r>
              <a:rPr lang="zh-CN" altLang="en-US" sz="2200" smtClean="0"/>
              <a:t>、设计整个系统使用的技术架构。</a:t>
            </a:r>
            <a:endParaRPr lang="en-US" altLang="zh-CN" sz="2200" smtClean="0"/>
          </a:p>
          <a:p>
            <a:pPr>
              <a:lnSpc>
                <a:spcPts val="3200"/>
              </a:lnSpc>
            </a:pPr>
            <a:r>
              <a:rPr lang="zh-CN" altLang="en-US" sz="2400" smtClean="0"/>
              <a:t>详细设计的目的：在给定的技术架构下，设计系统所有模块的主要接口与属性、数据结构和算法，指导模块编程。</a:t>
            </a:r>
          </a:p>
          <a:p>
            <a:pPr>
              <a:lnSpc>
                <a:spcPts val="3200"/>
              </a:lnSpc>
              <a:buFont typeface="Wingdings 2" pitchFamily="18" charset="2"/>
              <a:buNone/>
            </a:pPr>
            <a:endParaRPr lang="zh-CN" altLang="en-US" sz="2400" smtClean="0"/>
          </a:p>
          <a:p>
            <a:pPr>
              <a:lnSpc>
                <a:spcPts val="3200"/>
              </a:lnSpc>
            </a:pPr>
            <a:endParaRPr lang="zh-CN" altLang="en-US" sz="24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分层设计与</a:t>
            </a:r>
            <a:r>
              <a:rPr lang="en-US" altLang="zh-CN" smtClean="0"/>
              <a:t>MVC</a:t>
            </a:r>
            <a:r>
              <a:rPr lang="zh-CN" altLang="en-US" smtClean="0"/>
              <a:t>模式</a:t>
            </a:r>
          </a:p>
        </p:txBody>
      </p:sp>
      <p:sp>
        <p:nvSpPr>
          <p:cNvPr id="72707" name="文本占位符 2"/>
          <p:cNvSpPr>
            <a:spLocks noGrp="1"/>
          </p:cNvSpPr>
          <p:nvPr>
            <p:ph type="body" idx="1"/>
          </p:nvPr>
        </p:nvSpPr>
        <p:spPr/>
        <p:txBody>
          <a:bodyPr/>
          <a:lstStyle/>
          <a:p>
            <a:r>
              <a:rPr lang="en-US" altLang="zh-CN" smtClean="0"/>
              <a:t>MVC</a:t>
            </a:r>
            <a:r>
              <a:rPr lang="zh-CN" altLang="en-US" smtClean="0"/>
              <a:t>是一种设计模式，重点是为了解决如下问题：</a:t>
            </a:r>
            <a:endParaRPr lang="en-US" altLang="zh-CN" smtClean="0"/>
          </a:p>
          <a:p>
            <a:pPr lvl="1"/>
            <a:r>
              <a:rPr lang="en-US" altLang="zh-CN" smtClean="0"/>
              <a:t>UI</a:t>
            </a:r>
            <a:r>
              <a:rPr lang="zh-CN" altLang="en-US" smtClean="0"/>
              <a:t>功能变来变去，或者经常要增加新的</a:t>
            </a:r>
            <a:r>
              <a:rPr lang="en-US" altLang="zh-CN" smtClean="0"/>
              <a:t>UI</a:t>
            </a:r>
            <a:r>
              <a:rPr lang="zh-CN" altLang="en-US" smtClean="0"/>
              <a:t>，但后端的数据结构相对比较稳定。</a:t>
            </a:r>
            <a:endParaRPr lang="en-US" altLang="zh-CN" smtClean="0"/>
          </a:p>
          <a:p>
            <a:pPr lvl="1"/>
            <a:r>
              <a:rPr lang="zh-CN" altLang="en-US" smtClean="0"/>
              <a:t>为了便于分析和使用，往往需要给同一份数据提供不同的外观，比如：财务数据既要有透视表来纵横地看，同时可以把它们变成饼图、柱状图，以至于</a:t>
            </a:r>
            <a:r>
              <a:rPr lang="en-US" altLang="zh-CN" smtClean="0"/>
              <a:t>EMAIL</a:t>
            </a:r>
          </a:p>
          <a:p>
            <a:pPr lvl="1"/>
            <a:r>
              <a:rPr lang="zh-CN" altLang="en-US" smtClean="0"/>
              <a:t>项目团队中每个人技术背景不同，有些人在某些</a:t>
            </a:r>
            <a:r>
              <a:rPr lang="en-US" altLang="zh-CN" smtClean="0"/>
              <a:t>UI</a:t>
            </a:r>
            <a:r>
              <a:rPr lang="zh-CN" altLang="en-US" smtClean="0"/>
              <a:t>类型开发方面经验丰富，需要考虑在相对统一的业务逻辑的基础之上，把每个</a:t>
            </a:r>
            <a:r>
              <a:rPr lang="en-US" altLang="zh-CN" smtClean="0"/>
              <a:t>UI</a:t>
            </a:r>
            <a:r>
              <a:rPr lang="zh-CN" altLang="en-US" smtClean="0"/>
              <a:t>部分抽象出相对一致的数据交互接口。</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分层设计与</a:t>
            </a:r>
            <a:r>
              <a:rPr lang="en-US" altLang="zh-CN" smtClean="0"/>
              <a:t>MVC</a:t>
            </a:r>
            <a:r>
              <a:rPr lang="zh-CN" altLang="en-US" smtClean="0"/>
              <a:t>模式（续）</a:t>
            </a:r>
          </a:p>
        </p:txBody>
      </p:sp>
      <p:sp>
        <p:nvSpPr>
          <p:cNvPr id="73731" name="文本占位符 2"/>
          <p:cNvSpPr>
            <a:spLocks noGrp="1"/>
          </p:cNvSpPr>
          <p:nvPr>
            <p:ph type="body" idx="1"/>
          </p:nvPr>
        </p:nvSpPr>
        <p:spPr/>
        <p:txBody>
          <a:bodyPr/>
          <a:lstStyle/>
          <a:p>
            <a:r>
              <a:rPr lang="zh-CN" altLang="en-US" smtClean="0"/>
              <a:t>组成：</a:t>
            </a:r>
            <a:endParaRPr lang="en-US" altLang="zh-CN" smtClean="0"/>
          </a:p>
          <a:p>
            <a:pPr lvl="1"/>
            <a:r>
              <a:rPr lang="en-US" altLang="zh-CN" smtClean="0"/>
              <a:t>M——</a:t>
            </a:r>
            <a:r>
              <a:rPr lang="zh-CN" altLang="en-US" smtClean="0"/>
              <a:t>模式，通常是要显示的信息或信息结构；</a:t>
            </a:r>
            <a:endParaRPr lang="en-US" altLang="zh-CN" smtClean="0"/>
          </a:p>
          <a:p>
            <a:pPr lvl="1"/>
            <a:r>
              <a:rPr lang="en-US" altLang="zh-CN" smtClean="0"/>
              <a:t>V——</a:t>
            </a:r>
            <a:r>
              <a:rPr lang="zh-CN" altLang="en-US" smtClean="0"/>
              <a:t>视图，具体展现或显示的部分；</a:t>
            </a:r>
            <a:endParaRPr lang="en-US" altLang="zh-CN" smtClean="0"/>
          </a:p>
          <a:p>
            <a:pPr lvl="1"/>
            <a:r>
              <a:rPr lang="en-US" altLang="zh-CN" smtClean="0"/>
              <a:t>C——</a:t>
            </a:r>
            <a:r>
              <a:rPr lang="zh-CN" altLang="en-US" smtClean="0"/>
              <a:t>控制器，负责处理和调度显示机制部分</a:t>
            </a:r>
            <a:endParaRPr lang="en-US" altLang="zh-CN" smtClean="0"/>
          </a:p>
          <a:p>
            <a:r>
              <a:rPr lang="zh-CN" altLang="en-US" smtClean="0"/>
              <a:t>由此可见，各类应用的业务处理是</a:t>
            </a:r>
            <a:r>
              <a:rPr lang="en-US" altLang="zh-CN" smtClean="0"/>
              <a:t>MVC</a:t>
            </a:r>
            <a:r>
              <a:rPr lang="zh-CN" altLang="en-US" smtClean="0"/>
              <a:t>里是没有包含的，比如：提交订单所应用到的业务逻辑。</a:t>
            </a:r>
            <a:endParaRPr lang="en-US" altLang="zh-CN" smtClean="0"/>
          </a:p>
          <a:p>
            <a:r>
              <a:rPr lang="zh-CN" altLang="en-US" smtClean="0"/>
              <a:t>所以充其量，</a:t>
            </a:r>
            <a:r>
              <a:rPr lang="en-US" altLang="zh-CN" smtClean="0"/>
              <a:t>MVC</a:t>
            </a:r>
            <a:r>
              <a:rPr lang="zh-CN" altLang="en-US" smtClean="0"/>
              <a:t>也就包含了多层里的实体层（要显示的数据）以及</a:t>
            </a:r>
            <a:r>
              <a:rPr lang="en-US" altLang="zh-CN" smtClean="0"/>
              <a:t>UI</a:t>
            </a:r>
            <a:r>
              <a:rPr lang="zh-CN" altLang="en-US" smtClean="0"/>
              <a:t>层，只是为了支持</a:t>
            </a:r>
            <a:r>
              <a:rPr lang="en-US" altLang="zh-CN" smtClean="0"/>
              <a:t>UI</a:t>
            </a:r>
            <a:r>
              <a:rPr lang="zh-CN" altLang="en-US" smtClean="0"/>
              <a:t>的灵活性，增加了对</a:t>
            </a:r>
            <a:r>
              <a:rPr lang="en-US" altLang="zh-CN" smtClean="0"/>
              <a:t>UI</a:t>
            </a:r>
            <a:r>
              <a:rPr lang="zh-CN" altLang="en-US" smtClean="0"/>
              <a:t>显示机制控制的一个控制器而已。</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补充内容</a:t>
            </a:r>
          </a:p>
        </p:txBody>
      </p:sp>
      <p:sp>
        <p:nvSpPr>
          <p:cNvPr id="74755" name="文本占位符 2"/>
          <p:cNvSpPr>
            <a:spLocks noGrp="1"/>
          </p:cNvSpPr>
          <p:nvPr>
            <p:ph type="body" idx="1"/>
          </p:nvPr>
        </p:nvSpPr>
        <p:spPr/>
        <p:txBody>
          <a:bodyPr/>
          <a:lstStyle/>
          <a:p>
            <a:r>
              <a:rPr lang="en-US" altLang="zh-CN" smtClean="0"/>
              <a:t>C/S</a:t>
            </a:r>
            <a:r>
              <a:rPr lang="zh-CN" altLang="en-US" smtClean="0"/>
              <a:t>体系结构</a:t>
            </a:r>
            <a:endParaRPr lang="en-US" altLang="zh-CN" smtClean="0"/>
          </a:p>
          <a:p>
            <a:r>
              <a:rPr lang="zh-CN" altLang="en-US" smtClean="0"/>
              <a:t>分布式体系结构</a:t>
            </a:r>
            <a:endParaRPr lang="en-US" altLang="zh-CN" smtClean="0"/>
          </a:p>
          <a:p>
            <a:r>
              <a:rPr lang="zh-CN" altLang="en-US" smtClean="0"/>
              <a:t>企业应用程序模型</a:t>
            </a:r>
            <a:endParaRPr lang="en-US" altLang="zh-CN" smtClean="0"/>
          </a:p>
          <a:p>
            <a:r>
              <a:rPr lang="zh-CN" altLang="en-US" smtClean="0"/>
              <a:t>分层设计</a:t>
            </a:r>
            <a:endParaRPr lang="en-US" altLang="zh-CN" smtClean="0"/>
          </a:p>
          <a:p>
            <a:r>
              <a:rPr lang="zh-CN" altLang="en-US" smtClean="0">
                <a:solidFill>
                  <a:srgbClr val="FF0000"/>
                </a:solidFill>
              </a:rPr>
              <a:t>数据库设计</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游标（</a:t>
            </a:r>
            <a:r>
              <a:rPr lang="en-US" altLang="zh-CN" smtClean="0"/>
              <a:t>Cursor</a:t>
            </a:r>
            <a:r>
              <a:rPr lang="zh-CN" altLang="en-US" smtClean="0"/>
              <a:t>）的慎用</a:t>
            </a:r>
          </a:p>
        </p:txBody>
      </p:sp>
      <p:sp>
        <p:nvSpPr>
          <p:cNvPr id="75779" name="文本占位符 2"/>
          <p:cNvSpPr>
            <a:spLocks noGrp="1"/>
          </p:cNvSpPr>
          <p:nvPr>
            <p:ph type="body" idx="1"/>
          </p:nvPr>
        </p:nvSpPr>
        <p:spPr/>
        <p:txBody>
          <a:bodyPr/>
          <a:lstStyle/>
          <a:p>
            <a:r>
              <a:rPr lang="zh-CN" altLang="en-US" smtClean="0"/>
              <a:t>游标提供了对特定集合中逐行扫描的手段，一般使用游标逐行遍历数据，根据取出的数据不同条件进行不同的操作。尤其对多表和大表定义的游标（大的数据集合）循环很容易使程序进入一个漫长的等待甚至死机。而如果不同的条件改成用不同的</a:t>
            </a:r>
            <a:r>
              <a:rPr lang="en-US" altLang="zh-CN" smtClean="0"/>
              <a:t>UPDATE</a:t>
            </a:r>
            <a:r>
              <a:rPr lang="zh-CN" altLang="en-US" smtClean="0"/>
              <a:t>语句往往可以得到比较好的效率提高。</a:t>
            </a:r>
            <a:endParaRPr lang="en-US" altLang="zh-CN" smtClean="0"/>
          </a:p>
          <a:p>
            <a:r>
              <a:rPr lang="zh-CN" altLang="en-US" smtClean="0"/>
              <a:t>在有些场合，有时也非得使用游标，此时也可考虑将符合条件的数据行转入临时表中，再对临时表定义游标进行操作，可时性能得到明显提高。</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索引</a:t>
            </a:r>
            <a:r>
              <a:rPr lang="en-US" altLang="zh-CN" smtClean="0"/>
              <a:t>(Index)</a:t>
            </a:r>
            <a:r>
              <a:rPr lang="zh-CN" altLang="en-US" smtClean="0"/>
              <a:t>的使用原则</a:t>
            </a:r>
          </a:p>
        </p:txBody>
      </p:sp>
      <p:sp>
        <p:nvSpPr>
          <p:cNvPr id="76803" name="文本占位符 2"/>
          <p:cNvSpPr>
            <a:spLocks noGrp="1"/>
          </p:cNvSpPr>
          <p:nvPr>
            <p:ph type="body" idx="1"/>
          </p:nvPr>
        </p:nvSpPr>
        <p:spPr/>
        <p:txBody>
          <a:bodyPr/>
          <a:lstStyle/>
          <a:p>
            <a:r>
              <a:rPr lang="zh-CN" altLang="en-US" smtClean="0"/>
              <a:t>添加任何一种索引均能提高按索引列查询的速度，但会降低插入、更新、删除操作的性能，尤其是当填充因子（</a:t>
            </a:r>
            <a:r>
              <a:rPr lang="en-US" altLang="zh-CN" smtClean="0"/>
              <a:t>Fill Factor</a:t>
            </a:r>
            <a:r>
              <a:rPr lang="zh-CN" altLang="en-US" smtClean="0"/>
              <a:t>）较大时。所以对索引较多的表进行频繁的插入、更新、删除操作，建表和索引时因设置较小的填充因子，以便在各数据页中留下较多的自由空间，减少页分割及重新组织的工作。</a:t>
            </a:r>
            <a:endParaRPr lang="en-US" altLang="zh-CN" smtClean="0"/>
          </a:p>
          <a:p>
            <a:r>
              <a:rPr lang="zh-CN" altLang="en-US" smtClean="0"/>
              <a:t>不要随便乱建索引。索引会消耗大量空间并严重降低插，删，（相当的）改操作的性能。</a:t>
            </a:r>
          </a:p>
          <a:p>
            <a:r>
              <a:rPr lang="zh-CN" altLang="en-US" smtClean="0"/>
              <a:t>不要随便用聚合索引，比如总是把聚合索引缺省地用在主</a:t>
            </a:r>
            <a:r>
              <a:rPr lang="en-US" altLang="zh-CN" smtClean="0"/>
              <a:t>key</a:t>
            </a:r>
            <a:r>
              <a:rPr lang="zh-CN" altLang="en-US" smtClean="0"/>
              <a:t>上。一个表只能有一个聚合索引，要把这好钢用在刀刃上。</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mtClean="0"/>
              <a:t>索引的使用原则（续）</a:t>
            </a:r>
          </a:p>
        </p:txBody>
      </p:sp>
      <p:sp>
        <p:nvSpPr>
          <p:cNvPr id="77827" name="文本占位符 2"/>
          <p:cNvSpPr>
            <a:spLocks noGrp="1"/>
          </p:cNvSpPr>
          <p:nvPr>
            <p:ph type="body" idx="1"/>
          </p:nvPr>
        </p:nvSpPr>
        <p:spPr/>
        <p:txBody>
          <a:bodyPr/>
          <a:lstStyle/>
          <a:p>
            <a:r>
              <a:rPr lang="zh-CN" altLang="en-US" smtClean="0"/>
              <a:t>索引建议总是建议造非聚合索引，什么时候用聚合索引这得由你自己来决定。如果符合下列条件之一，你应该考虑用聚合索引。</a:t>
            </a:r>
            <a:endParaRPr lang="en-US" altLang="zh-CN" smtClean="0"/>
          </a:p>
          <a:p>
            <a:pPr lvl="1"/>
            <a:r>
              <a:rPr lang="zh-CN" altLang="en-US" smtClean="0"/>
              <a:t>结果集很大。</a:t>
            </a:r>
          </a:p>
          <a:p>
            <a:pPr lvl="1"/>
            <a:r>
              <a:rPr lang="zh-CN" altLang="en-US" smtClean="0"/>
              <a:t>检索条件中有“范围”条件，即</a:t>
            </a:r>
            <a:r>
              <a:rPr lang="en-US" altLang="zh-CN" smtClean="0"/>
              <a:t>&lt;,&gt;,between</a:t>
            </a:r>
            <a:r>
              <a:rPr lang="zh-CN" altLang="en-US" smtClean="0"/>
              <a:t>之类的。</a:t>
            </a:r>
          </a:p>
          <a:p>
            <a:pPr lvl="1"/>
            <a:r>
              <a:rPr lang="zh-CN" altLang="en-US" smtClean="0"/>
              <a:t>需要结果集</a:t>
            </a:r>
            <a:r>
              <a:rPr lang="en-US" altLang="zh-CN" smtClean="0"/>
              <a:t>group by </a:t>
            </a:r>
            <a:r>
              <a:rPr lang="zh-CN" altLang="en-US" smtClean="0"/>
              <a:t>和</a:t>
            </a:r>
            <a:r>
              <a:rPr lang="en-US" altLang="zh-CN" smtClean="0"/>
              <a:t>/</a:t>
            </a:r>
            <a:r>
              <a:rPr lang="zh-CN" altLang="en-US" smtClean="0"/>
              <a:t>或</a:t>
            </a:r>
            <a:r>
              <a:rPr lang="en-US" altLang="zh-CN" smtClean="0"/>
              <a:t>order by</a:t>
            </a:r>
            <a:r>
              <a:rPr lang="zh-CN" altLang="en-US" smtClean="0"/>
              <a:t>。另一方面，如果某个列的变动很频繁，则不宜在该列上建聚合索引。到底怎么定，还是要让事实说话，用</a:t>
            </a:r>
            <a:r>
              <a:rPr lang="en-US" altLang="zh-CN" smtClean="0"/>
              <a:t>show plan</a:t>
            </a:r>
            <a:r>
              <a:rPr lang="zh-CN" altLang="en-US" smtClean="0"/>
              <a:t>比较一下各种方案的差异总是有必要的。</a:t>
            </a:r>
            <a:r>
              <a:rPr lang="en-US" smtClean="0">
                <a:ea typeface="仿宋_GB2312" pitchFamily="49" charset="-122"/>
              </a:rPr>
              <a:t> </a:t>
            </a:r>
            <a:endParaRPr lang="zh-CN" altLang="en-US" smtClean="0"/>
          </a:p>
          <a:p>
            <a:pPr lvl="1"/>
            <a:r>
              <a:rPr lang="zh-CN" altLang="en-US" smtClean="0"/>
              <a:t>对于</a:t>
            </a:r>
            <a:r>
              <a:rPr lang="en-US" altLang="zh-CN" smtClean="0"/>
              <a:t>like '%xxx%'</a:t>
            </a:r>
            <a:r>
              <a:rPr lang="zh-CN" altLang="en-US" smtClean="0"/>
              <a:t>的查询，普通的索引起不了作用，可以使用</a:t>
            </a:r>
            <a:r>
              <a:rPr lang="en-US" altLang="zh-CN" smtClean="0"/>
              <a:t>FullText Search</a:t>
            </a:r>
            <a:endParaRPr lang="zh-CN" alt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457200" y="704850"/>
            <a:ext cx="8229600" cy="723900"/>
          </a:xfrm>
        </p:spPr>
        <p:txBody>
          <a:bodyPr/>
          <a:lstStyle/>
          <a:p>
            <a:r>
              <a:rPr lang="zh-CN" altLang="en-US" smtClean="0"/>
              <a:t>数据的一致性和完整性</a:t>
            </a:r>
          </a:p>
        </p:txBody>
      </p:sp>
      <p:sp>
        <p:nvSpPr>
          <p:cNvPr id="78851" name="文本占位符 2"/>
          <p:cNvSpPr>
            <a:spLocks noGrp="1"/>
          </p:cNvSpPr>
          <p:nvPr>
            <p:ph type="body" idx="1"/>
          </p:nvPr>
        </p:nvSpPr>
        <p:spPr>
          <a:xfrm>
            <a:off x="457200" y="1428750"/>
            <a:ext cx="8229600" cy="4895850"/>
          </a:xfrm>
        </p:spPr>
        <p:txBody>
          <a:bodyPr/>
          <a:lstStyle/>
          <a:p>
            <a:r>
              <a:rPr lang="zh-CN" altLang="en-US" sz="2400" smtClean="0"/>
              <a:t>为了保证数据库的一致性和完整性，设计人员往往会设计过多的表间关联，尽可能的降低数据的冗余。</a:t>
            </a:r>
            <a:endParaRPr lang="en-US" altLang="zh-CN" sz="2400" smtClean="0"/>
          </a:p>
          <a:p>
            <a:r>
              <a:rPr lang="zh-CN" altLang="en-US" sz="2400" smtClean="0"/>
              <a:t>表间关联是一种强制性措施，建立后，对父表和子表的插入、更新、删除操作均要占用系统的开销，另外，最好不要用</a:t>
            </a:r>
            <a:r>
              <a:rPr lang="en-US" altLang="zh-CN" sz="2400" smtClean="0"/>
              <a:t>Identify </a:t>
            </a:r>
            <a:r>
              <a:rPr lang="zh-CN" altLang="en-US" sz="2400" smtClean="0"/>
              <a:t>属性字段作为主键与子表关联。如果数据冗余低，数据的完整性容易得到保证，但增加了表间连接查询的操作，为了提高系统的响应时间，合理的数据冗余也是必要的。</a:t>
            </a:r>
            <a:endParaRPr lang="en-US" altLang="zh-CN" sz="2400" smtClean="0"/>
          </a:p>
          <a:p>
            <a:r>
              <a:rPr lang="zh-CN" altLang="en-US" sz="2400" smtClean="0"/>
              <a:t>使用规则和约束来防止系统操作人员误输入造成数据的错误是设计人员的另一种常用手段，但是，不必要的规则和约束也会占用系统的不必要开销，需要注意的是，约束对数据的有效性验证要比规则快。</a:t>
            </a:r>
            <a:endParaRPr lang="en-US" altLang="zh-CN" sz="2400" smtClean="0"/>
          </a:p>
          <a:p>
            <a:r>
              <a:rPr lang="zh-CN" altLang="en-US" sz="2400" smtClean="0"/>
              <a:t>设计人员在设计阶段应根据系统操作的类型、频度加以均衡考虑。</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457200" y="704850"/>
            <a:ext cx="8229600" cy="1009650"/>
          </a:xfrm>
        </p:spPr>
        <p:txBody>
          <a:bodyPr/>
          <a:lstStyle/>
          <a:p>
            <a:r>
              <a:rPr lang="zh-CN" altLang="en-US" smtClean="0"/>
              <a:t>数据库性能调整</a:t>
            </a:r>
          </a:p>
        </p:txBody>
      </p:sp>
      <p:sp>
        <p:nvSpPr>
          <p:cNvPr id="79875" name="文本占位符 2"/>
          <p:cNvSpPr>
            <a:spLocks noGrp="1"/>
          </p:cNvSpPr>
          <p:nvPr>
            <p:ph type="body" idx="1"/>
          </p:nvPr>
        </p:nvSpPr>
        <p:spPr>
          <a:xfrm>
            <a:off x="457200" y="1714500"/>
            <a:ext cx="8229600" cy="4610100"/>
          </a:xfrm>
        </p:spPr>
        <p:txBody>
          <a:bodyPr/>
          <a:lstStyle/>
          <a:p>
            <a:r>
              <a:rPr lang="zh-CN" altLang="en-US" smtClean="0"/>
              <a:t>在计算机硬件配置和网络设计确定的情况下，影响到应用系统性能的因素不外乎为数据库性能和客户端程序设计。</a:t>
            </a:r>
            <a:endParaRPr lang="en-US" altLang="zh-CN" smtClean="0"/>
          </a:p>
          <a:p>
            <a:r>
              <a:rPr lang="zh-CN" altLang="en-US" smtClean="0"/>
              <a:t>数据库逻辑设计去除了所有冗余数据，提高了数据吞吐速度，保证了数据的完整性，清楚地表达数据元素之间的关系。而对于多表之间的关联查询（尤其是大数据表）时，其性能将会降低，同时也提高了客 户端程序的编程难度。</a:t>
            </a:r>
            <a:endParaRPr lang="en-US" altLang="zh-CN" smtClean="0"/>
          </a:p>
          <a:p>
            <a:r>
              <a:rPr lang="zh-CN" altLang="en-US" smtClean="0"/>
              <a:t>物理设计需折衷考虑，根据业务规则，确定对关联表的数据量大小、数据项的访问频度，对此类数据表频繁的关联查询应适当提高数据冗余设计。</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457200" y="704850"/>
            <a:ext cx="8229600" cy="652463"/>
          </a:xfrm>
        </p:spPr>
        <p:txBody>
          <a:bodyPr/>
          <a:lstStyle/>
          <a:p>
            <a:r>
              <a:rPr lang="zh-CN" altLang="en-US" smtClean="0"/>
              <a:t>数据类型的选择</a:t>
            </a:r>
          </a:p>
        </p:txBody>
      </p:sp>
      <p:sp>
        <p:nvSpPr>
          <p:cNvPr id="80899" name="文本占位符 2"/>
          <p:cNvSpPr>
            <a:spLocks noGrp="1"/>
          </p:cNvSpPr>
          <p:nvPr>
            <p:ph type="body" idx="1"/>
          </p:nvPr>
        </p:nvSpPr>
        <p:spPr>
          <a:xfrm>
            <a:off x="457200" y="1428750"/>
            <a:ext cx="8229600" cy="4895850"/>
          </a:xfrm>
        </p:spPr>
        <p:txBody>
          <a:bodyPr/>
          <a:lstStyle/>
          <a:p>
            <a:r>
              <a:rPr lang="zh-CN" altLang="en-US" smtClean="0"/>
              <a:t>数据类型的合理选择对于数据库的性能和操作具有很大的影响：</a:t>
            </a:r>
            <a:endParaRPr lang="en-US" altLang="zh-CN" smtClean="0"/>
          </a:p>
          <a:p>
            <a:pPr lvl="1"/>
            <a:r>
              <a:rPr lang="en-US" altLang="zh-CN" smtClean="0"/>
              <a:t>Identify</a:t>
            </a:r>
            <a:r>
              <a:rPr lang="zh-CN" altLang="en-US" smtClean="0"/>
              <a:t>字段不要作为表的主键与其它表关联，这将会影响到该表的数据迁移。</a:t>
            </a:r>
            <a:r>
              <a:rPr lang="en-US" smtClean="0">
                <a:ea typeface="仿宋_GB2312" pitchFamily="49" charset="-122"/>
              </a:rPr>
              <a:t> </a:t>
            </a:r>
            <a:endParaRPr lang="zh-CN" altLang="en-US" smtClean="0"/>
          </a:p>
          <a:p>
            <a:pPr lvl="1"/>
            <a:r>
              <a:rPr lang="en-US" altLang="zh-CN" smtClean="0"/>
              <a:t>Text </a:t>
            </a:r>
            <a:r>
              <a:rPr lang="zh-CN" altLang="en-US" smtClean="0"/>
              <a:t>和</a:t>
            </a:r>
            <a:r>
              <a:rPr lang="en-US" altLang="zh-CN" smtClean="0"/>
              <a:t>Image</a:t>
            </a:r>
            <a:r>
              <a:rPr lang="zh-CN" altLang="en-US" smtClean="0"/>
              <a:t>字段属指针型数据，主要用来存放二进制大型对象（</a:t>
            </a:r>
            <a:r>
              <a:rPr lang="en-US" altLang="zh-CN" smtClean="0"/>
              <a:t>BLOB</a:t>
            </a:r>
            <a:r>
              <a:rPr lang="zh-CN" altLang="en-US" smtClean="0"/>
              <a:t>）。这类数据的操作相比其它数据类型较慢，因此要避开使用。</a:t>
            </a:r>
            <a:r>
              <a:rPr lang="en-US" smtClean="0">
                <a:ea typeface="仿宋_GB2312" pitchFamily="49" charset="-122"/>
              </a:rPr>
              <a:t> </a:t>
            </a:r>
            <a:endParaRPr lang="zh-CN" altLang="en-US" smtClean="0"/>
          </a:p>
          <a:p>
            <a:pPr lvl="1"/>
            <a:r>
              <a:rPr lang="zh-CN" altLang="en-US" smtClean="0"/>
              <a:t>日期型字段的优点是有众多的日期函数支持，因此，在日期的大小比较、加减操作上非常简单。但是，在按照日期作为条件的查询操作也要用函数，相比其它数据类型速度上就慢许多</a:t>
            </a:r>
            <a:r>
              <a:rPr lang="en-US" altLang="zh-CN" smtClean="0"/>
              <a:t>,</a:t>
            </a:r>
            <a:r>
              <a:rPr lang="zh-CN" altLang="en-US" smtClean="0"/>
              <a:t>因为用函数作为查询的条件时，服务器无法用先进的性能策略来优化查询而只能进行表扫描遍历每行。</a:t>
            </a:r>
            <a:endParaRPr lang="en-US" altLang="zh-CN" smtClean="0"/>
          </a:p>
          <a:p>
            <a:pPr lvl="1"/>
            <a:endParaRPr lang="en-US" altLang="zh-CN"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457200" y="704850"/>
            <a:ext cx="8229600" cy="866775"/>
          </a:xfrm>
        </p:spPr>
        <p:txBody>
          <a:bodyPr/>
          <a:lstStyle/>
          <a:p>
            <a:r>
              <a:rPr lang="zh-CN" altLang="en-US" smtClean="0"/>
              <a:t>数据类型的选择（续）</a:t>
            </a:r>
          </a:p>
        </p:txBody>
      </p:sp>
      <p:sp>
        <p:nvSpPr>
          <p:cNvPr id="81923" name="文本占位符 2"/>
          <p:cNvSpPr>
            <a:spLocks noGrp="1"/>
          </p:cNvSpPr>
          <p:nvPr>
            <p:ph type="body" idx="1"/>
          </p:nvPr>
        </p:nvSpPr>
        <p:spPr>
          <a:xfrm>
            <a:off x="457200" y="1643063"/>
            <a:ext cx="8229600" cy="4681537"/>
          </a:xfrm>
        </p:spPr>
        <p:txBody>
          <a:bodyPr/>
          <a:lstStyle/>
          <a:p>
            <a:pPr lvl="1"/>
            <a:r>
              <a:rPr lang="zh-CN" altLang="en-US" smtClean="0"/>
              <a:t>字段最好都要采用默认值，除非那些自动增长型或主键 外键。字符类型都默认 空字符串，数值型都默认</a:t>
            </a:r>
            <a:r>
              <a:rPr lang="en-US" smtClean="0">
                <a:ea typeface="仿宋_GB2312" pitchFamily="49" charset="-122"/>
              </a:rPr>
              <a:t> </a:t>
            </a:r>
            <a:r>
              <a:rPr lang="en-US" altLang="zh-CN" smtClean="0"/>
              <a:t>0 </a:t>
            </a:r>
            <a:r>
              <a:rPr lang="zh-CN" altLang="en-US" smtClean="0"/>
              <a:t>，日期型默认为系统日期。这样做，好处是：减少程序不必要的代码，减少程序代码的长度，从而减少程序出错的可能。比如在一个表含有</a:t>
            </a:r>
            <a:r>
              <a:rPr lang="en-US" smtClean="0">
                <a:ea typeface="仿宋_GB2312" pitchFamily="49" charset="-122"/>
              </a:rPr>
              <a:t> </a:t>
            </a:r>
            <a:r>
              <a:rPr lang="en-US" altLang="zh-CN" smtClean="0"/>
              <a:t>20 </a:t>
            </a:r>
            <a:r>
              <a:rPr lang="zh-CN" altLang="en-US" smtClean="0"/>
              <a:t>个字段，我们在将某一行的数据读出到相应的控件里，就需要判断其是否为</a:t>
            </a:r>
            <a:r>
              <a:rPr lang="en-US" altLang="zh-CN" smtClean="0"/>
              <a:t>null</a:t>
            </a:r>
            <a:r>
              <a:rPr lang="zh-CN" altLang="en-US" smtClean="0"/>
              <a:t>。那么，如果不采用默认值，则将要增加相应的判断语句，程序的长度就可能增加</a:t>
            </a:r>
            <a:r>
              <a:rPr lang="en-US" smtClean="0">
                <a:ea typeface="仿宋_GB2312" pitchFamily="49" charset="-122"/>
              </a:rPr>
              <a:t> </a:t>
            </a:r>
            <a:r>
              <a:rPr lang="en-US" altLang="zh-CN" smtClean="0"/>
              <a:t>60 </a:t>
            </a:r>
            <a:r>
              <a:rPr lang="zh-CN" altLang="en-US" smtClean="0"/>
              <a:t>行。</a:t>
            </a:r>
          </a:p>
          <a:p>
            <a:pPr lvl="1"/>
            <a:r>
              <a:rPr lang="zh-CN" altLang="en-US" smtClean="0"/>
              <a:t>字段的长度设计要考虑到将来变化的需要，长度一般要比需求分析的长度长两个单位。</a:t>
            </a:r>
          </a:p>
          <a:p>
            <a:pPr lvl="1"/>
            <a:endParaRPr lang="zh-CN" altLang="en-US" smtClean="0"/>
          </a:p>
          <a:p>
            <a:endParaRPr lang="zh-CN"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ph type="body" idx="1"/>
          </p:nvPr>
        </p:nvSpPr>
        <p:spPr>
          <a:xfrm>
            <a:off x="285750" y="1071563"/>
            <a:ext cx="8572500" cy="5214937"/>
          </a:xfrm>
        </p:spPr>
        <p:txBody>
          <a:bodyPr/>
          <a:lstStyle/>
          <a:p>
            <a:pPr>
              <a:lnSpc>
                <a:spcPts val="3000"/>
              </a:lnSpc>
            </a:pPr>
            <a:r>
              <a:rPr lang="zh-CN" altLang="en-US" sz="2000" smtClean="0"/>
              <a:t>在每个软件项目的设计阶段，对根据</a:t>
            </a:r>
            <a:r>
              <a:rPr lang="en-US" altLang="zh-CN" sz="2000" smtClean="0"/>
              <a:t>《</a:t>
            </a:r>
            <a:r>
              <a:rPr lang="zh-CN" altLang="en-US" sz="2000" smtClean="0"/>
              <a:t>软件需求规格说明书</a:t>
            </a:r>
            <a:r>
              <a:rPr lang="en-US" altLang="zh-CN" sz="2000" smtClean="0"/>
              <a:t>》</a:t>
            </a:r>
            <a:r>
              <a:rPr lang="zh-CN" altLang="en-US" sz="2000" smtClean="0"/>
              <a:t>设计系统的整体架构并形成概要设计说明书。</a:t>
            </a:r>
          </a:p>
          <a:p>
            <a:pPr>
              <a:lnSpc>
                <a:spcPts val="3000"/>
              </a:lnSpc>
            </a:pPr>
            <a:r>
              <a:rPr lang="zh-CN" altLang="en-US" sz="2000" smtClean="0"/>
              <a:t>对概要设计说明书中的每一项功能，详细分解，确定具体算法及数据结构（或数据库结构），形成详细设计说明书，为模块编程提供基础。</a:t>
            </a:r>
          </a:p>
          <a:p>
            <a:pPr>
              <a:lnSpc>
                <a:spcPts val="3000"/>
              </a:lnSpc>
            </a:pPr>
            <a:r>
              <a:rPr lang="zh-CN" altLang="en-US" sz="2000" smtClean="0"/>
              <a:t>概要设计说明书和详细设计说明书必须通过相关组的审查，相关组包括：开发组、测试组、质量保证组、配置组、文档组及个人。只有相关组审批、确认后的概要设计说明书和详细设计说明书，才能作为项目开发计划以及后续项目工程和管理活动的基础。</a:t>
            </a:r>
          </a:p>
          <a:p>
            <a:pPr>
              <a:lnSpc>
                <a:spcPts val="3000"/>
              </a:lnSpc>
            </a:pPr>
            <a:r>
              <a:rPr lang="zh-CN" altLang="en-US" sz="2000" smtClean="0"/>
              <a:t>经过评审确认的概要设计说明书和详细设计说明书任何变更，都应得到控制和管理，一旦需求发生变更，项目计划、过程活动、工作产品等要随之变更与需求变更保持一致，填写“配置项变更控制表”，并重新提交相关组和个人复审。</a:t>
            </a:r>
          </a:p>
          <a:p>
            <a:pPr>
              <a:lnSpc>
                <a:spcPts val="3000"/>
              </a:lnSpc>
              <a:buFont typeface="Wingdings 2" pitchFamily="18" charset="2"/>
              <a:buNone/>
            </a:pPr>
            <a:endParaRPr lang="zh-CN" altLang="en-US" sz="2000" smtClean="0"/>
          </a:p>
        </p:txBody>
      </p:sp>
      <p:sp>
        <p:nvSpPr>
          <p:cNvPr id="18435" name="标题 1"/>
          <p:cNvSpPr>
            <a:spLocks noGrp="1"/>
          </p:cNvSpPr>
          <p:nvPr>
            <p:ph type="title"/>
          </p:nvPr>
        </p:nvSpPr>
        <p:spPr>
          <a:xfrm>
            <a:off x="457200" y="428625"/>
            <a:ext cx="8229600" cy="714375"/>
          </a:xfrm>
        </p:spPr>
        <p:txBody>
          <a:bodyPr/>
          <a:lstStyle/>
          <a:p>
            <a:r>
              <a:rPr lang="zh-CN" altLang="en-US" sz="5400" smtClean="0"/>
              <a:t>系统设计方针</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数据类型的选择（续）</a:t>
            </a:r>
          </a:p>
        </p:txBody>
      </p:sp>
      <p:sp>
        <p:nvSpPr>
          <p:cNvPr id="82947" name="文本占位符 2"/>
          <p:cNvSpPr>
            <a:spLocks noGrp="1"/>
          </p:cNvSpPr>
          <p:nvPr>
            <p:ph type="body" idx="1"/>
          </p:nvPr>
        </p:nvSpPr>
        <p:spPr/>
        <p:txBody>
          <a:bodyPr/>
          <a:lstStyle/>
          <a:p>
            <a:pPr lvl="1"/>
            <a:r>
              <a:rPr lang="zh-CN" altLang="en-US" smtClean="0"/>
              <a:t>原则上，在数据长度比较固定的情况下要尽量使用定长数据类型。对于哪些长度变化不一定的字符字段，最好采用 自动伸缩型，这样更能节省用户磁盘空间。</a:t>
            </a:r>
          </a:p>
          <a:p>
            <a:pPr lvl="1"/>
            <a:r>
              <a:rPr lang="zh-CN" altLang="en-US" smtClean="0"/>
              <a:t>在对数据库保留字不太了解的情况下，命名字段、存储过程、表等，除了要具有一定的描述性外，最好加个特定的前缀。 比如，在</a:t>
            </a:r>
            <a:r>
              <a:rPr lang="en-US" smtClean="0">
                <a:ea typeface="仿宋_GB2312" pitchFamily="49" charset="-122"/>
              </a:rPr>
              <a:t> </a:t>
            </a:r>
            <a:r>
              <a:rPr lang="en-US" altLang="zh-CN" smtClean="0"/>
              <a:t>sql server </a:t>
            </a:r>
            <a:r>
              <a:rPr lang="zh-CN" altLang="en-US" smtClean="0"/>
              <a:t>里，好多人喜欢用</a:t>
            </a:r>
            <a:r>
              <a:rPr lang="en-US" smtClean="0">
                <a:ea typeface="仿宋_GB2312" pitchFamily="49" charset="-122"/>
              </a:rPr>
              <a:t> </a:t>
            </a:r>
            <a:r>
              <a:rPr lang="en-US" altLang="zh-CN" smtClean="0"/>
              <a:t>name </a:t>
            </a:r>
            <a:r>
              <a:rPr lang="zh-CN" altLang="en-US" smtClean="0"/>
              <a:t>来命名字段，但</a:t>
            </a:r>
            <a:r>
              <a:rPr lang="en-US" smtClean="0">
                <a:ea typeface="仿宋_GB2312" pitchFamily="49" charset="-122"/>
              </a:rPr>
              <a:t> </a:t>
            </a:r>
            <a:r>
              <a:rPr lang="en-US" altLang="zh-CN" smtClean="0"/>
              <a:t>name </a:t>
            </a:r>
            <a:r>
              <a:rPr lang="zh-CN" altLang="en-US" smtClean="0"/>
              <a:t>是</a:t>
            </a:r>
            <a:r>
              <a:rPr lang="en-US" smtClean="0">
                <a:ea typeface="仿宋_GB2312" pitchFamily="49" charset="-122"/>
              </a:rPr>
              <a:t> </a:t>
            </a:r>
            <a:r>
              <a:rPr lang="en-US" altLang="zh-CN" smtClean="0"/>
              <a:t>sql server </a:t>
            </a:r>
            <a:r>
              <a:rPr lang="zh-CN" altLang="en-US" smtClean="0"/>
              <a:t>的保留字，结果搞的程序常常出错而找不到原因。</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457200" y="500063"/>
            <a:ext cx="8229600" cy="857250"/>
          </a:xfrm>
        </p:spPr>
        <p:txBody>
          <a:bodyPr/>
          <a:lstStyle/>
          <a:p>
            <a:r>
              <a:rPr lang="zh-CN" altLang="en-US" smtClean="0"/>
              <a:t>数据库表容量估计</a:t>
            </a:r>
          </a:p>
        </p:txBody>
      </p:sp>
      <p:sp>
        <p:nvSpPr>
          <p:cNvPr id="83971" name="文本占位符 2"/>
          <p:cNvSpPr>
            <a:spLocks noGrp="1"/>
          </p:cNvSpPr>
          <p:nvPr>
            <p:ph type="body" idx="1"/>
          </p:nvPr>
        </p:nvSpPr>
        <p:spPr>
          <a:xfrm>
            <a:off x="457200" y="1428750"/>
            <a:ext cx="8229600" cy="4895850"/>
          </a:xfrm>
        </p:spPr>
        <p:txBody>
          <a:bodyPr/>
          <a:lstStyle/>
          <a:p>
            <a:pPr marL="514350" indent="-514350">
              <a:buFont typeface="Calibri" pitchFamily="34" charset="0"/>
              <a:buAutoNum type="arabicPeriod"/>
            </a:pPr>
            <a:r>
              <a:rPr lang="zh-CN" altLang="en-US" sz="2400" smtClean="0"/>
              <a:t>指定表中的行数：     </a:t>
            </a:r>
            <a:br>
              <a:rPr lang="zh-CN" altLang="en-US" sz="2400" smtClean="0"/>
            </a:br>
            <a:r>
              <a:rPr lang="zh-CN" altLang="en-US" sz="2400" smtClean="0"/>
              <a:t>  表中的行数   </a:t>
            </a:r>
            <a:r>
              <a:rPr lang="en-US" altLang="zh-CN" sz="2400" smtClean="0"/>
              <a:t>=   Num_Rows   </a:t>
            </a:r>
          </a:p>
          <a:p>
            <a:pPr marL="514350" indent="-514350">
              <a:buFont typeface="Calibri" pitchFamily="34" charset="0"/>
              <a:buAutoNum type="arabicPeriod"/>
            </a:pPr>
            <a:r>
              <a:rPr lang="zh-CN" altLang="en-US" sz="2400" smtClean="0"/>
              <a:t>如果在表的定义中有固定长度和可变长度列，请计算数据行中这两组列的每一组所占用的空间。列的大小取决于数据类型和长度说明。</a:t>
            </a:r>
            <a:endParaRPr lang="en-US" altLang="zh-CN" sz="2400" smtClean="0"/>
          </a:p>
          <a:p>
            <a:pPr marL="914400" lvl="1" indent="-514350">
              <a:buFont typeface="Wingdings" pitchFamily="2" charset="2"/>
              <a:buChar char="Ø"/>
            </a:pPr>
            <a:r>
              <a:rPr lang="zh-CN" altLang="en-US" sz="2000" smtClean="0"/>
              <a:t>列数   </a:t>
            </a:r>
            <a:r>
              <a:rPr lang="en-US" altLang="zh-CN" sz="2000" smtClean="0"/>
              <a:t>=   Num_Cols  </a:t>
            </a:r>
          </a:p>
          <a:p>
            <a:pPr marL="914400" lvl="1" indent="-514350">
              <a:buFont typeface="Wingdings" pitchFamily="2" charset="2"/>
              <a:buChar char="Ø"/>
            </a:pPr>
            <a:r>
              <a:rPr lang="zh-CN" altLang="en-US" sz="2000" smtClean="0"/>
              <a:t>所有固定长度列中的字节总和   </a:t>
            </a:r>
            <a:r>
              <a:rPr lang="en-US" altLang="zh-CN" sz="2000" smtClean="0"/>
              <a:t>=   Fixed_Data_Size</a:t>
            </a:r>
          </a:p>
          <a:p>
            <a:pPr marL="914400" lvl="1" indent="-514350">
              <a:buFont typeface="Wingdings" pitchFamily="2" charset="2"/>
              <a:buChar char="Ø"/>
            </a:pPr>
            <a:r>
              <a:rPr lang="zh-CN" altLang="en-US" sz="2000" smtClean="0"/>
              <a:t>可变长度列数   </a:t>
            </a:r>
            <a:r>
              <a:rPr lang="en-US" altLang="zh-CN" sz="2000" smtClean="0"/>
              <a:t>=   Num_Variable_Cols   </a:t>
            </a:r>
          </a:p>
          <a:p>
            <a:pPr marL="914400" lvl="1" indent="-514350">
              <a:buFont typeface="Wingdings" pitchFamily="2" charset="2"/>
              <a:buChar char="Ø"/>
            </a:pPr>
            <a:r>
              <a:rPr lang="zh-CN" altLang="en-US" sz="2000" smtClean="0"/>
              <a:t>所有可变长度列的最大值   </a:t>
            </a:r>
            <a:r>
              <a:rPr lang="en-US" altLang="zh-CN" sz="2000" smtClean="0"/>
              <a:t>=   Max_Var_Size  </a:t>
            </a:r>
          </a:p>
          <a:p>
            <a:pPr marL="514350" indent="-514350">
              <a:buFont typeface="Calibri" pitchFamily="34" charset="0"/>
              <a:buAutoNum type="arabicPeriod"/>
            </a:pPr>
            <a:r>
              <a:rPr lang="zh-CN" altLang="en-US" sz="2400" smtClean="0"/>
              <a:t>如果表中有固定长度列，行的一部分（称为空位图）将保留以管理列的可为空性。计算大小：     </a:t>
            </a:r>
            <a:br>
              <a:rPr lang="zh-CN" altLang="en-US" sz="2400" smtClean="0"/>
            </a:br>
            <a:r>
              <a:rPr lang="zh-CN" altLang="en-US" sz="2400" smtClean="0"/>
              <a:t>  空位图   </a:t>
            </a:r>
            <a:r>
              <a:rPr lang="en-US" altLang="zh-CN" sz="2400" smtClean="0"/>
              <a:t>Null_Bitmap = 2  +  (( Num_Cols + 7) / 8)     </a:t>
            </a:r>
            <a:endParaRPr lang="zh-CN" altLang="en-US" sz="240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数据库表容量估计（续）</a:t>
            </a:r>
          </a:p>
        </p:txBody>
      </p:sp>
      <p:sp>
        <p:nvSpPr>
          <p:cNvPr id="84995" name="文本占位符 2"/>
          <p:cNvSpPr>
            <a:spLocks noGrp="1"/>
          </p:cNvSpPr>
          <p:nvPr>
            <p:ph type="body" idx="1"/>
          </p:nvPr>
        </p:nvSpPr>
        <p:spPr/>
        <p:txBody>
          <a:bodyPr/>
          <a:lstStyle/>
          <a:p>
            <a:pPr marL="514350" indent="-514350">
              <a:buFont typeface="Calibri" pitchFamily="34" charset="0"/>
              <a:buAutoNum type="arabicPeriod" startAt="4"/>
            </a:pPr>
            <a:r>
              <a:rPr lang="zh-CN" altLang="en-US" smtClean="0"/>
              <a:t>如果表中有可变长度列，请确定在行中存储这些列需使用的空间：     </a:t>
            </a:r>
            <a:br>
              <a:rPr lang="zh-CN" altLang="en-US" smtClean="0"/>
            </a:br>
            <a:r>
              <a:rPr lang="zh-CN" altLang="en-US" smtClean="0"/>
              <a:t>  可变长度列的总大小 </a:t>
            </a:r>
            <a:r>
              <a:rPr lang="en-US" altLang="zh-CN" smtClean="0"/>
              <a:t>Variable_Data_Size = 2 + (Num_Variable_Cols ×2) + Max_Var_Size       </a:t>
            </a:r>
            <a:br>
              <a:rPr lang="en-US" altLang="zh-CN" smtClean="0"/>
            </a:br>
            <a:r>
              <a:rPr lang="en-US" altLang="zh-CN" smtClean="0"/>
              <a:t>  </a:t>
            </a:r>
            <a:r>
              <a:rPr lang="zh-CN" altLang="en-US" smtClean="0"/>
              <a:t>如果没有可变长度列，把</a:t>
            </a:r>
            <a:r>
              <a:rPr lang="en-US" altLang="zh-CN" smtClean="0"/>
              <a:t>Variable_Data_Size </a:t>
            </a:r>
            <a:r>
              <a:rPr lang="zh-CN" altLang="en-US" smtClean="0"/>
              <a:t>设置为</a:t>
            </a:r>
            <a:r>
              <a:rPr lang="en-US" altLang="zh-CN" smtClean="0"/>
              <a:t>0</a:t>
            </a:r>
            <a:r>
              <a:rPr lang="zh-CN" altLang="en-US" smtClean="0"/>
              <a:t>。</a:t>
            </a:r>
            <a:endParaRPr lang="en-US" altLang="zh-CN" smtClean="0"/>
          </a:p>
          <a:p>
            <a:pPr marL="514350" indent="-514350">
              <a:buFont typeface="Calibri" pitchFamily="34" charset="0"/>
              <a:buAutoNum type="arabicPeriod" startAt="4"/>
            </a:pPr>
            <a:r>
              <a:rPr lang="zh-CN" altLang="en-US" smtClean="0"/>
              <a:t>计算行大小：     </a:t>
            </a:r>
            <a:br>
              <a:rPr lang="zh-CN" altLang="en-US" smtClean="0"/>
            </a:br>
            <a:r>
              <a:rPr lang="zh-CN" altLang="en-US" smtClean="0"/>
              <a:t>  行总大小</a:t>
            </a:r>
            <a:r>
              <a:rPr lang="en-US" altLang="zh-CN" smtClean="0"/>
              <a:t>Row_Size=Fixed_Data_Size  + Variable_Data_Size +Null_Bitmap   +4 </a:t>
            </a:r>
          </a:p>
          <a:p>
            <a:pPr marL="914400" lvl="1" indent="-514350">
              <a:buFont typeface="Wingdings" pitchFamily="2" charset="2"/>
              <a:buChar char="Ø"/>
            </a:pPr>
            <a:r>
              <a:rPr lang="zh-CN" altLang="en-US" smtClean="0"/>
              <a:t>其中：</a:t>
            </a:r>
            <a:r>
              <a:rPr lang="en-US" altLang="zh-CN" smtClean="0"/>
              <a:t>4   </a:t>
            </a:r>
            <a:r>
              <a:rPr lang="zh-CN" altLang="en-US" smtClean="0"/>
              <a:t>表示数据行首结构</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457200" y="704850"/>
            <a:ext cx="8229600" cy="795338"/>
          </a:xfrm>
        </p:spPr>
        <p:txBody>
          <a:bodyPr/>
          <a:lstStyle/>
          <a:p>
            <a:r>
              <a:rPr lang="zh-CN" altLang="en-US" smtClean="0"/>
              <a:t>数据库表容量估计（续）</a:t>
            </a:r>
          </a:p>
        </p:txBody>
      </p:sp>
      <p:sp>
        <p:nvSpPr>
          <p:cNvPr id="3" name="文本占位符 2"/>
          <p:cNvSpPr>
            <a:spLocks noGrp="1"/>
          </p:cNvSpPr>
          <p:nvPr>
            <p:ph type="body" idx="1"/>
          </p:nvPr>
        </p:nvSpPr>
        <p:spPr>
          <a:xfrm>
            <a:off x="457200" y="1571625"/>
            <a:ext cx="8229600" cy="5072063"/>
          </a:xfrm>
        </p:spPr>
        <p:txBody>
          <a:bodyPr/>
          <a:lstStyle/>
          <a:p>
            <a:pPr marL="514350" indent="-514350">
              <a:buFont typeface="+mj-lt"/>
              <a:buAutoNum type="arabicPeriod" startAt="6"/>
              <a:defRPr/>
            </a:pPr>
            <a:r>
              <a:rPr lang="zh-CN" altLang="en-US" dirty="0" smtClean="0"/>
              <a:t>计算每页的行数（每页有   </a:t>
            </a:r>
            <a:r>
              <a:rPr lang="en-US" altLang="zh-CN" dirty="0" smtClean="0"/>
              <a:t>8096   </a:t>
            </a:r>
            <a:r>
              <a:rPr lang="zh-CN" altLang="en-US" dirty="0" smtClean="0"/>
              <a:t>可用字节）：     </a:t>
            </a:r>
            <a:br>
              <a:rPr lang="zh-CN" altLang="en-US" dirty="0" smtClean="0"/>
            </a:br>
            <a:r>
              <a:rPr lang="zh-CN" altLang="en-US" dirty="0" smtClean="0"/>
              <a:t>  每页的行数 </a:t>
            </a:r>
            <a:r>
              <a:rPr lang="en-US" altLang="zh-CN" dirty="0" err="1" smtClean="0"/>
              <a:t>Rows_Per_Page</a:t>
            </a:r>
            <a:r>
              <a:rPr lang="en-US" altLang="zh-CN" dirty="0" smtClean="0"/>
              <a:t> =8096 / (</a:t>
            </a:r>
            <a:r>
              <a:rPr lang="en-US" altLang="zh-CN" dirty="0" err="1" smtClean="0"/>
              <a:t>Row_Size</a:t>
            </a:r>
            <a:r>
              <a:rPr lang="en-US" altLang="zh-CN" dirty="0" smtClean="0"/>
              <a:t> + 2) </a:t>
            </a:r>
          </a:p>
          <a:p>
            <a:pPr lvl="1">
              <a:buFont typeface="Wingdings" pitchFamily="2" charset="2"/>
              <a:buChar char="Ø"/>
              <a:defRPr/>
            </a:pPr>
            <a:r>
              <a:rPr lang="zh-CN" altLang="en-US" dirty="0" smtClean="0"/>
              <a:t>因为行不跨页，所以每页的行数应向下舌入到最接近的整数。</a:t>
            </a:r>
            <a:endParaRPr lang="en-US" altLang="zh-CN" dirty="0" smtClean="0"/>
          </a:p>
          <a:p>
            <a:pPr marL="514350" indent="-514350">
              <a:buFont typeface="+mj-lt"/>
              <a:buAutoNum type="arabicPeriod" startAt="7"/>
              <a:defRPr/>
            </a:pPr>
            <a:r>
              <a:rPr lang="zh-CN" altLang="en-US" dirty="0" smtClean="0"/>
              <a:t>如果要在表上创建聚集索引，那么要根据指定的填充因子计算每页保留的可用行数。如果不创建聚集索引，请将   </a:t>
            </a:r>
            <a:r>
              <a:rPr lang="en-US" dirty="0" err="1" smtClean="0"/>
              <a:t>Fill_Factor</a:t>
            </a:r>
            <a:r>
              <a:rPr lang="en-US" dirty="0" smtClean="0"/>
              <a:t>   </a:t>
            </a:r>
            <a:r>
              <a:rPr lang="zh-CN" altLang="en-US" dirty="0" smtClean="0"/>
              <a:t>指定为   </a:t>
            </a:r>
            <a:r>
              <a:rPr lang="en-US" altLang="zh-CN" dirty="0" smtClean="0"/>
              <a:t>100</a:t>
            </a:r>
            <a:r>
              <a:rPr lang="zh-CN" altLang="en-US" dirty="0" smtClean="0"/>
              <a:t>。     </a:t>
            </a:r>
            <a:br>
              <a:rPr lang="zh-CN" altLang="en-US" dirty="0" smtClean="0"/>
            </a:br>
            <a:r>
              <a:rPr lang="zh-CN" altLang="en-US" dirty="0" smtClean="0"/>
              <a:t>  每页的可用行数 </a:t>
            </a:r>
            <a:r>
              <a:rPr lang="en-US" dirty="0" err="1" smtClean="0"/>
              <a:t>Free_Rows_Per_Page</a:t>
            </a:r>
            <a:r>
              <a:rPr lang="en-US" dirty="0" smtClean="0"/>
              <a:t> = 8096 </a:t>
            </a:r>
            <a:r>
              <a:rPr lang="en-US" altLang="zh-CN" dirty="0" smtClean="0"/>
              <a:t>×</a:t>
            </a:r>
            <a:r>
              <a:rPr lang="en-US" dirty="0" smtClean="0"/>
              <a:t>((100 -</a:t>
            </a:r>
            <a:r>
              <a:rPr lang="en-US" dirty="0" err="1" smtClean="0"/>
              <a:t>Fill_Factor</a:t>
            </a:r>
            <a:r>
              <a:rPr lang="en-US" dirty="0" smtClean="0"/>
              <a:t>) / 100)   /   (</a:t>
            </a:r>
            <a:r>
              <a:rPr lang="en-US" dirty="0" err="1" smtClean="0"/>
              <a:t>Row_Size</a:t>
            </a:r>
            <a:r>
              <a:rPr lang="en-US" dirty="0" smtClean="0"/>
              <a:t>   +   2) </a:t>
            </a:r>
          </a:p>
          <a:p>
            <a:pPr marL="914400" lvl="1" indent="-514350">
              <a:buFont typeface="Wingdings" pitchFamily="2" charset="2"/>
              <a:buChar char="Ø"/>
              <a:defRPr/>
            </a:pPr>
            <a:r>
              <a:rPr lang="en-US" dirty="0" smtClean="0"/>
              <a:t> </a:t>
            </a:r>
            <a:r>
              <a:rPr lang="zh-CN" altLang="en-US" dirty="0" smtClean="0"/>
              <a:t>因为行不跨页，所以每页的行数应向下舍入到最接近的整数。填充因子增大时，每页将存储更多的数据，因此页数将减少。</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457200" y="704850"/>
            <a:ext cx="8229600" cy="795338"/>
          </a:xfrm>
        </p:spPr>
        <p:txBody>
          <a:bodyPr/>
          <a:lstStyle/>
          <a:p>
            <a:r>
              <a:rPr lang="zh-CN" altLang="en-US" smtClean="0"/>
              <a:t>数据库表容量估计（续）</a:t>
            </a:r>
          </a:p>
        </p:txBody>
      </p:sp>
      <p:sp>
        <p:nvSpPr>
          <p:cNvPr id="87043" name="文本占位符 2"/>
          <p:cNvSpPr>
            <a:spLocks noGrp="1"/>
          </p:cNvSpPr>
          <p:nvPr>
            <p:ph type="body" idx="1"/>
          </p:nvPr>
        </p:nvSpPr>
        <p:spPr>
          <a:xfrm>
            <a:off x="457200" y="1500188"/>
            <a:ext cx="8229600" cy="4824412"/>
          </a:xfrm>
        </p:spPr>
        <p:txBody>
          <a:bodyPr/>
          <a:lstStyle/>
          <a:p>
            <a:pPr marL="514350" indent="-514350">
              <a:buFont typeface="Calibri" pitchFamily="34" charset="0"/>
              <a:buAutoNum type="arabicPeriod" startAt="8"/>
            </a:pPr>
            <a:r>
              <a:rPr lang="zh-CN" altLang="en-US" smtClean="0"/>
              <a:t>计算存储所有行所需的页数：     </a:t>
            </a:r>
            <a:br>
              <a:rPr lang="zh-CN" altLang="en-US" smtClean="0"/>
            </a:br>
            <a:r>
              <a:rPr lang="zh-CN" altLang="en-US" smtClean="0"/>
              <a:t>  页数 </a:t>
            </a:r>
            <a:r>
              <a:rPr lang="en-US" altLang="zh-CN" smtClean="0"/>
              <a:t>Num_Pages = Num_Rows / (Rows_Per_Page - Free_Rows_Per_Page)</a:t>
            </a:r>
          </a:p>
          <a:p>
            <a:pPr marL="514350" indent="-514350">
              <a:buFont typeface="Calibri" pitchFamily="34" charset="0"/>
              <a:buAutoNum type="arabicPeriod" startAt="8"/>
            </a:pPr>
            <a:r>
              <a:rPr lang="zh-CN" altLang="en-US" smtClean="0"/>
              <a:t>计算存储表中的数据所需的空间量（每页总字节为</a:t>
            </a:r>
            <a:r>
              <a:rPr lang="en-US" altLang="zh-CN" smtClean="0"/>
              <a:t>8192</a:t>
            </a:r>
            <a:r>
              <a:rPr lang="zh-CN" altLang="en-US" smtClean="0"/>
              <a:t>）：     </a:t>
            </a:r>
            <a:br>
              <a:rPr lang="zh-CN" altLang="en-US" smtClean="0"/>
            </a:br>
            <a:r>
              <a:rPr lang="zh-CN" altLang="en-US" smtClean="0"/>
              <a:t>  表大小（字节）</a:t>
            </a:r>
            <a:r>
              <a:rPr lang="en-US" altLang="zh-CN" smtClean="0"/>
              <a:t>=   8192   x   Num_Pages   </a:t>
            </a:r>
          </a:p>
          <a:p>
            <a:pPr marL="514350" indent="-514350">
              <a:buFont typeface="Calibri" pitchFamily="34" charset="0"/>
              <a:buAutoNum type="arabicPeriod" startAt="8"/>
            </a:pPr>
            <a:r>
              <a:rPr lang="zh-CN" altLang="en-US" smtClean="0"/>
              <a:t>存储过程</a:t>
            </a:r>
            <a:r>
              <a:rPr lang="en-US" altLang="zh-CN" smtClean="0"/>
              <a:t>——</a:t>
            </a:r>
            <a:r>
              <a:rPr lang="zh-CN" altLang="en-US" smtClean="0"/>
              <a:t>很小，视图</a:t>
            </a:r>
            <a:r>
              <a:rPr lang="en-US" altLang="zh-CN" smtClean="0"/>
              <a:t>——</a:t>
            </a:r>
            <a:r>
              <a:rPr lang="zh-CN" altLang="en-US" smtClean="0"/>
              <a:t>很小，用户函数</a:t>
            </a:r>
            <a:r>
              <a:rPr lang="en-US" altLang="zh-CN" smtClean="0"/>
              <a:t>——</a:t>
            </a:r>
            <a:r>
              <a:rPr lang="zh-CN" altLang="en-US" smtClean="0"/>
              <a:t>很小</a:t>
            </a:r>
            <a:endParaRPr lang="en-US" altLang="zh-CN" smtClean="0"/>
          </a:p>
          <a:p>
            <a:pPr marL="514350" indent="-514350">
              <a:buFont typeface="Calibri" pitchFamily="34" charset="0"/>
              <a:buAutoNum type="arabicPeriod" startAt="8"/>
            </a:pPr>
            <a:r>
              <a:rPr lang="zh-CN" altLang="en-US" smtClean="0"/>
              <a:t>日志文件的空间另计</a:t>
            </a:r>
            <a:r>
              <a:rPr lang="en-US" altLang="zh-CN" smtClean="0"/>
              <a:t>,</a:t>
            </a:r>
            <a:r>
              <a:rPr lang="zh-CN" altLang="en-US" smtClean="0"/>
              <a:t>因为日志文件的空间是跟数据操作有关</a:t>
            </a:r>
            <a:r>
              <a:rPr lang="en-US" altLang="zh-CN" smtClean="0"/>
              <a:t>,</a:t>
            </a:r>
            <a:r>
              <a:rPr lang="zh-CN" altLang="en-US" smtClean="0"/>
              <a:t>跟数据内容的大小基本无关。</a:t>
            </a:r>
            <a:endParaRPr lang="en-US" altLang="zh-CN" smtClean="0"/>
          </a:p>
          <a:p>
            <a:pPr marL="514350" indent="-514350">
              <a:buFont typeface="Calibri" pitchFamily="34" charset="0"/>
              <a:buAutoNum type="arabicPeriod" startAt="8"/>
            </a:pPr>
            <a:r>
              <a:rPr lang="zh-CN" altLang="en-US" smtClean="0"/>
              <a:t>如果有图象等大数据类型，空间需要另外增加。</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实训</a:t>
            </a:r>
          </a:p>
        </p:txBody>
      </p:sp>
      <p:sp>
        <p:nvSpPr>
          <p:cNvPr id="88067" name="文本占位符 2"/>
          <p:cNvSpPr>
            <a:spLocks noGrp="1"/>
          </p:cNvSpPr>
          <p:nvPr>
            <p:ph type="body" idx="1"/>
          </p:nvPr>
        </p:nvSpPr>
        <p:spPr/>
        <p:txBody>
          <a:bodyPr/>
          <a:lstStyle/>
          <a:p>
            <a:r>
              <a:rPr lang="zh-CN" altLang="en-US" smtClean="0"/>
              <a:t>每个小组的系分人员，把自己小组设计的表结构，按照</a:t>
            </a:r>
            <a:r>
              <a:rPr lang="en-US" altLang="zh-CN" smtClean="0"/>
              <a:t>1000</a:t>
            </a:r>
            <a:r>
              <a:rPr lang="zh-CN" altLang="en-US" smtClean="0"/>
              <a:t>人次</a:t>
            </a:r>
            <a:r>
              <a:rPr lang="en-US" altLang="zh-CN" smtClean="0"/>
              <a:t>/</a:t>
            </a:r>
            <a:r>
              <a:rPr lang="zh-CN" altLang="en-US" smtClean="0"/>
              <a:t>天的门诊来计算数据库</a:t>
            </a:r>
            <a:r>
              <a:rPr lang="en-US" altLang="zh-CN" smtClean="0"/>
              <a:t>1</a:t>
            </a:r>
            <a:r>
              <a:rPr lang="zh-CN" altLang="en-US" smtClean="0"/>
              <a:t>年可以增长到多大空间。</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dirty="0" smtClean="0"/>
              <a:t>课堂练习</a:t>
            </a:r>
            <a:r>
              <a:rPr lang="en-US" altLang="zh-CN" dirty="0" smtClean="0"/>
              <a:t>——</a:t>
            </a:r>
            <a:r>
              <a:rPr lang="zh-CN" altLang="en-US" dirty="0" smtClean="0"/>
              <a:t>薪酬模块设计</a:t>
            </a:r>
            <a:endParaRPr lang="zh-CN" altLang="en-US" dirty="0" smtClean="0"/>
          </a:p>
        </p:txBody>
      </p:sp>
      <p:sp>
        <p:nvSpPr>
          <p:cNvPr id="88067" name="文本占位符 2"/>
          <p:cNvSpPr>
            <a:spLocks noGrp="1"/>
          </p:cNvSpPr>
          <p:nvPr>
            <p:ph type="body" idx="1"/>
          </p:nvPr>
        </p:nvSpPr>
        <p:spPr/>
        <p:txBody>
          <a:bodyPr/>
          <a:lstStyle/>
          <a:p>
            <a:r>
              <a:rPr lang="zh-CN" altLang="en-US" sz="2400" dirty="0" smtClean="0"/>
              <a:t>请设计一个薪酬模块（包括：业务场景、主要功能页面及数据库表），主要需求如下：</a:t>
            </a:r>
            <a:endParaRPr lang="en-US" altLang="zh-CN" sz="2400" dirty="0" smtClean="0"/>
          </a:p>
          <a:p>
            <a:pPr>
              <a:buNone/>
            </a:pPr>
            <a:r>
              <a:rPr lang="en-US" altLang="zh-CN" sz="2400" dirty="0" smtClean="0"/>
              <a:t>1</a:t>
            </a:r>
            <a:r>
              <a:rPr lang="zh-CN" altLang="en-US" sz="2400" dirty="0" smtClean="0"/>
              <a:t>）工资计算依据：基础信息（基础薪资、社保等）、</a:t>
            </a:r>
            <a:r>
              <a:rPr lang="zh-CN" altLang="en-US" sz="2400" dirty="0" smtClean="0"/>
              <a:t>考勤数据（请假</a:t>
            </a:r>
            <a:r>
              <a:rPr lang="en-US" altLang="zh-CN" sz="2400" dirty="0" smtClean="0"/>
              <a:t>/</a:t>
            </a:r>
            <a:r>
              <a:rPr lang="zh-CN" altLang="en-US" sz="2400" dirty="0" smtClean="0"/>
              <a:t>加班，从另外一个系统中获取）、当月在岗天数（线下计算获得）</a:t>
            </a:r>
            <a:r>
              <a:rPr lang="zh-CN" altLang="en-US" sz="2400" dirty="0" smtClean="0"/>
              <a:t>。</a:t>
            </a:r>
            <a:endParaRPr lang="en-US" altLang="zh-CN" sz="2400" dirty="0" smtClean="0"/>
          </a:p>
          <a:p>
            <a:pPr>
              <a:buNone/>
            </a:pPr>
            <a:r>
              <a:rPr lang="en-US" altLang="zh-CN" sz="2400" dirty="0" smtClean="0"/>
              <a:t>2</a:t>
            </a:r>
            <a:r>
              <a:rPr lang="zh-CN" altLang="en-US" sz="2400" dirty="0" smtClean="0"/>
              <a:t>）薪资专员每月制作工资单，提交至人力资源部门经理、分管副总、总裁进行审批。在人力资源部门经理审批之前，可以重新生成和提交工资单。</a:t>
            </a:r>
            <a:endParaRPr lang="en-US" altLang="zh-CN" sz="2400" dirty="0" smtClean="0"/>
          </a:p>
          <a:p>
            <a:pPr>
              <a:buNone/>
            </a:pPr>
            <a:r>
              <a:rPr lang="en-US" altLang="zh-CN" sz="2400" dirty="0" smtClean="0"/>
              <a:t>3</a:t>
            </a:r>
            <a:r>
              <a:rPr lang="zh-CN" altLang="en-US" sz="2400" dirty="0" smtClean="0"/>
              <a:t>）薪资专员可以查看每个员工的工资条信息。</a:t>
            </a:r>
            <a:endParaRPr lang="en-US" altLang="zh-CN" sz="2400" dirty="0" smtClean="0"/>
          </a:p>
          <a:p>
            <a:pPr>
              <a:buNone/>
            </a:pPr>
            <a:r>
              <a:rPr lang="en-US" altLang="zh-CN" sz="2400" dirty="0" smtClean="0"/>
              <a:t>4</a:t>
            </a:r>
            <a:r>
              <a:rPr lang="zh-CN" altLang="en-US" sz="2400" dirty="0" smtClean="0"/>
              <a:t>）员工个人可以查看自己的每月工资条信息。</a:t>
            </a:r>
            <a:endParaRPr lang="en-US" altLang="zh-CN" sz="2400" dirty="0" smtClean="0"/>
          </a:p>
          <a:p>
            <a:pPr>
              <a:buNone/>
            </a:pPr>
            <a:r>
              <a:rPr lang="en-US" altLang="zh-CN" sz="2400" dirty="0" smtClean="0"/>
              <a:t>5</a:t>
            </a:r>
            <a:r>
              <a:rPr lang="zh-CN" altLang="en-US" sz="2400" dirty="0" smtClean="0"/>
              <a:t>）部门经理可以查看部门人员的工资条信息。</a:t>
            </a:r>
            <a:endParaRPr lang="en-US" altLang="zh-CN" sz="2400" dirty="0" smtClean="0"/>
          </a:p>
          <a:p>
            <a:pPr>
              <a:buNone/>
            </a:pPr>
            <a:endParaRPr lang="en-US" altLang="zh-CN" dirty="0" smtClean="0"/>
          </a:p>
          <a:p>
            <a:pPr>
              <a:buNone/>
            </a:pPr>
            <a:endParaRPr lang="en-US" altLang="zh-C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239617"/>
          <p:cNvSpPr>
            <a:spLocks noGrp="1" noChangeArrowheads="1"/>
          </p:cNvSpPr>
          <p:nvPr>
            <p:ph type="title"/>
          </p:nvPr>
        </p:nvSpPr>
        <p:spPr>
          <a:xfrm>
            <a:off x="395288" y="476250"/>
            <a:ext cx="8229600" cy="881063"/>
          </a:xfrm>
        </p:spPr>
        <p:txBody>
          <a:bodyPr/>
          <a:lstStyle/>
          <a:p>
            <a:pPr marL="0" indent="0" defTabSz="914400" eaLnBrk="1" hangingPunct="1"/>
            <a:r>
              <a:rPr lang="zh-CN" altLang="en-US" sz="5400" smtClean="0"/>
              <a:t>第七章 系统设计</a:t>
            </a:r>
          </a:p>
        </p:txBody>
      </p:sp>
      <p:sp>
        <p:nvSpPr>
          <p:cNvPr id="19459" name="Shape 239618"/>
          <p:cNvSpPr>
            <a:spLocks noGrp="1" noChangeArrowheads="1"/>
          </p:cNvSpPr>
          <p:nvPr>
            <p:ph type="body" idx="1"/>
          </p:nvPr>
        </p:nvSpPr>
        <p:spPr>
          <a:xfrm>
            <a:off x="500063" y="1412875"/>
            <a:ext cx="8143875" cy="4873625"/>
          </a:xfrm>
        </p:spPr>
        <p:txBody>
          <a:bodyPr/>
          <a:lstStyle/>
          <a:p>
            <a:pPr>
              <a:lnSpc>
                <a:spcPct val="150000"/>
              </a:lnSpc>
            </a:pPr>
            <a:r>
              <a:rPr lang="en-US" altLang="zh-CN" sz="2800" smtClean="0"/>
              <a:t>CMMI</a:t>
            </a:r>
            <a:r>
              <a:rPr lang="zh-CN" altLang="en-US" sz="2800" smtClean="0"/>
              <a:t>对应实践</a:t>
            </a:r>
          </a:p>
          <a:p>
            <a:pPr>
              <a:lnSpc>
                <a:spcPct val="150000"/>
              </a:lnSpc>
            </a:pPr>
            <a:r>
              <a:rPr lang="zh-CN" altLang="en-US" sz="2800" smtClean="0"/>
              <a:t>系统设计简述</a:t>
            </a:r>
          </a:p>
          <a:p>
            <a:pPr>
              <a:lnSpc>
                <a:spcPct val="150000"/>
              </a:lnSpc>
            </a:pPr>
            <a:r>
              <a:rPr lang="zh-CN" altLang="en-US" sz="2800" smtClean="0">
                <a:solidFill>
                  <a:srgbClr val="FF0000"/>
                </a:solidFill>
              </a:rPr>
              <a:t>关于设计模式</a:t>
            </a:r>
          </a:p>
          <a:p>
            <a:pPr>
              <a:lnSpc>
                <a:spcPct val="150000"/>
              </a:lnSpc>
            </a:pPr>
            <a:r>
              <a:rPr lang="zh-CN" altLang="en-US" sz="2800" smtClean="0"/>
              <a:t>概要设计活动</a:t>
            </a:r>
          </a:p>
          <a:p>
            <a:pPr>
              <a:lnSpc>
                <a:spcPct val="150000"/>
              </a:lnSpc>
            </a:pPr>
            <a:r>
              <a:rPr lang="zh-CN" altLang="en-US" sz="2800" smtClean="0"/>
              <a:t>详细设计活动</a:t>
            </a:r>
          </a:p>
          <a:p>
            <a:pPr>
              <a:lnSpc>
                <a:spcPct val="150000"/>
              </a:lnSpc>
            </a:pPr>
            <a:r>
              <a:rPr lang="zh-CN" altLang="en-US" sz="2800" smtClean="0"/>
              <a:t>设计方法简介</a:t>
            </a:r>
            <a:endParaRPr lang="en-US" altLang="zh-CN" sz="48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28625" y="500063"/>
            <a:ext cx="8229600" cy="857250"/>
          </a:xfrm>
        </p:spPr>
        <p:txBody>
          <a:bodyPr/>
          <a:lstStyle/>
          <a:p>
            <a:r>
              <a:rPr lang="zh-CN" altLang="en-US" sz="5400" smtClean="0"/>
              <a:t>关于设计模式</a:t>
            </a:r>
          </a:p>
        </p:txBody>
      </p:sp>
      <p:sp>
        <p:nvSpPr>
          <p:cNvPr id="20483" name="文本占位符 2"/>
          <p:cNvSpPr>
            <a:spLocks noGrp="1"/>
          </p:cNvSpPr>
          <p:nvPr>
            <p:ph type="body" idx="1"/>
          </p:nvPr>
        </p:nvSpPr>
        <p:spPr>
          <a:xfrm>
            <a:off x="428625" y="1357313"/>
            <a:ext cx="8286750" cy="4389437"/>
          </a:xfrm>
        </p:spPr>
        <p:txBody>
          <a:bodyPr/>
          <a:lstStyle/>
          <a:p>
            <a:r>
              <a:rPr lang="en-US" altLang="en-US" smtClean="0">
                <a:ea typeface="仿宋_GB2312" pitchFamily="49" charset="-122"/>
                <a:hlinkClick r:id="rId2"/>
              </a:rPr>
              <a:t>设计模式</a:t>
            </a:r>
            <a:r>
              <a:rPr lang="zh-CN" altLang="en-US" smtClean="0"/>
              <a:t>是一套被反复使用、多数人知晓的、经过分</a:t>
            </a:r>
            <a:r>
              <a:rPr lang="en-US" altLang="en-US" smtClean="0">
                <a:ea typeface="仿宋_GB2312" pitchFamily="49" charset="-122"/>
                <a:hlinkClick r:id="rId3"/>
              </a:rPr>
              <a:t>类</a:t>
            </a:r>
            <a:r>
              <a:rPr lang="zh-CN" altLang="en-US" smtClean="0"/>
              <a:t>编目的、代码设计经验的总结。</a:t>
            </a:r>
            <a:endParaRPr lang="en-US" altLang="zh-CN" smtClean="0"/>
          </a:p>
          <a:p>
            <a:r>
              <a:rPr lang="zh-CN" altLang="en-US" smtClean="0"/>
              <a:t>使用设计</a:t>
            </a:r>
            <a:r>
              <a:rPr lang="en-US" altLang="en-US" smtClean="0">
                <a:ea typeface="仿宋_GB2312" pitchFamily="49" charset="-122"/>
                <a:hlinkClick r:id="rId4"/>
              </a:rPr>
              <a:t>模式</a:t>
            </a:r>
            <a:r>
              <a:rPr lang="zh-CN" altLang="en-US" smtClean="0"/>
              <a:t>是为了可重用代码、让代码更容易被他人理解、保证代码可靠性。</a:t>
            </a:r>
            <a:endParaRPr lang="en-US" altLang="zh-CN" smtClean="0"/>
          </a:p>
          <a:p>
            <a:r>
              <a:rPr lang="zh-CN" altLang="en-US" smtClean="0"/>
              <a:t>设计模式大类：</a:t>
            </a:r>
          </a:p>
          <a:p>
            <a:pPr lvl="1"/>
            <a:r>
              <a:rPr lang="en-US" altLang="zh-CN" smtClean="0"/>
              <a:t>Creational Patterns</a:t>
            </a:r>
            <a:r>
              <a:rPr lang="zh-CN" altLang="en-US" smtClean="0"/>
              <a:t>（构造型模式）</a:t>
            </a:r>
            <a:r>
              <a:rPr lang="en-US" smtClean="0">
                <a:ea typeface="仿宋_GB2312" pitchFamily="49" charset="-122"/>
              </a:rPr>
              <a:t> </a:t>
            </a:r>
            <a:r>
              <a:rPr lang="zh-CN" altLang="en-US" smtClean="0"/>
              <a:t>，详见教材</a:t>
            </a:r>
            <a:endParaRPr lang="en-US" smtClean="0">
              <a:ea typeface="仿宋_GB2312" pitchFamily="49" charset="-122"/>
            </a:endParaRPr>
          </a:p>
          <a:p>
            <a:pPr lvl="1"/>
            <a:r>
              <a:rPr lang="en-US" altLang="zh-CN" smtClean="0"/>
              <a:t>Structural Patterns</a:t>
            </a:r>
            <a:r>
              <a:rPr lang="zh-CN" altLang="en-US" smtClean="0"/>
              <a:t>（结构型模式），详见教材</a:t>
            </a:r>
          </a:p>
          <a:p>
            <a:pPr lvl="1"/>
            <a:r>
              <a:rPr lang="en-US" altLang="zh-CN" smtClean="0"/>
              <a:t>Behavioral Patterns</a:t>
            </a:r>
            <a:r>
              <a:rPr lang="zh-CN" altLang="en-US" smtClean="0"/>
              <a:t>（行为型模式），详见教材</a:t>
            </a:r>
          </a:p>
          <a:p>
            <a:endParaRPr lang="zh-CN" altLang="en-US"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Flow</Template>
  <TotalTime>3091</TotalTime>
  <Words>5925</Words>
  <Application>Microsoft Office PowerPoint</Application>
  <PresentationFormat>全屏显示(4:3)</PresentationFormat>
  <Paragraphs>393</Paragraphs>
  <Slides>76</Slides>
  <Notes>13</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Flow</vt:lpstr>
      <vt:lpstr>基于CMMI的软件工程</vt:lpstr>
      <vt:lpstr>第七章 系统设计</vt:lpstr>
      <vt:lpstr>技术解决方案——TS</vt:lpstr>
      <vt:lpstr>技术解决方案——TS（续）</vt:lpstr>
      <vt:lpstr>第七章 系统设计</vt:lpstr>
      <vt:lpstr>系统设计简述</vt:lpstr>
      <vt:lpstr>系统设计方针</vt:lpstr>
      <vt:lpstr>第七章 系统设计</vt:lpstr>
      <vt:lpstr>关于设计模式</vt:lpstr>
      <vt:lpstr>建议阅读资料</vt:lpstr>
      <vt:lpstr>第七章 系统设计</vt:lpstr>
      <vt:lpstr>概要设计活动</vt:lpstr>
      <vt:lpstr>主要工作</vt:lpstr>
      <vt:lpstr>主要工作（续）</vt:lpstr>
      <vt:lpstr>主要工作（续）</vt:lpstr>
      <vt:lpstr>整合及评审</vt:lpstr>
      <vt:lpstr>第七章 系统设计</vt:lpstr>
      <vt:lpstr>详细设计活动</vt:lpstr>
      <vt:lpstr>幻灯片 19</vt:lpstr>
      <vt:lpstr>详细设计步骤</vt:lpstr>
      <vt:lpstr>详细设计整合及评审</vt:lpstr>
      <vt:lpstr>第七章 系统设计</vt:lpstr>
      <vt:lpstr>面向结构（数据流）设计方法</vt:lpstr>
      <vt:lpstr>面向对象设计方法</vt:lpstr>
      <vt:lpstr>本章实训</vt:lpstr>
      <vt:lpstr>本章结束，谢谢!</vt:lpstr>
      <vt:lpstr>补充内容</vt:lpstr>
      <vt:lpstr>良好设计的应用程序特征</vt:lpstr>
      <vt:lpstr>补充内容</vt:lpstr>
      <vt:lpstr>基本的C/S体系结构图</vt:lpstr>
      <vt:lpstr>C/S结构简介</vt:lpstr>
      <vt:lpstr>C/S结构简介（续）</vt:lpstr>
      <vt:lpstr>C/S体系结构存在的问题</vt:lpstr>
      <vt:lpstr>补充内容</vt:lpstr>
      <vt:lpstr>分布式体系基本概念</vt:lpstr>
      <vt:lpstr>使用三层设计的一种分布式结构</vt:lpstr>
      <vt:lpstr>分布式体系结构的优点</vt:lpstr>
      <vt:lpstr>DCOM和分布式应用程序的历史</vt:lpstr>
      <vt:lpstr>.NET分布式技术（一）</vt:lpstr>
      <vt:lpstr>.NET Remoting和各个客户端的对象</vt:lpstr>
      <vt:lpstr>.NET Remoting和单个对象</vt:lpstr>
      <vt:lpstr>.NET分布技术（二）</vt:lpstr>
      <vt:lpstr>远程XML Web服务的调用 </vt:lpstr>
      <vt:lpstr>.NET分布式技术（三）</vt:lpstr>
      <vt:lpstr>补充内容</vt:lpstr>
      <vt:lpstr>这样对吗?</vt:lpstr>
      <vt:lpstr>进程间和计算机间的通信</vt:lpstr>
      <vt:lpstr>状态问题</vt:lpstr>
      <vt:lpstr>远程对象是真实的对象吗？</vt:lpstr>
      <vt:lpstr>通过无状态类来改写</vt:lpstr>
      <vt:lpstr>性能与可申缩性</vt:lpstr>
      <vt:lpstr>两种设计模式</vt:lpstr>
      <vt:lpstr>分布式结构转化条件</vt:lpstr>
      <vt:lpstr>分布式组件设计注意事项</vt:lpstr>
      <vt:lpstr>分布式组件设计限制</vt:lpstr>
      <vt:lpstr>补充内容</vt:lpstr>
      <vt:lpstr>多层逻辑结构</vt:lpstr>
      <vt:lpstr>分层设计</vt:lpstr>
      <vt:lpstr>分层设计（续）</vt:lpstr>
      <vt:lpstr>分层设计与MVC模式</vt:lpstr>
      <vt:lpstr>分层设计与MVC模式（续）</vt:lpstr>
      <vt:lpstr>补充内容</vt:lpstr>
      <vt:lpstr>游标（Cursor）的慎用</vt:lpstr>
      <vt:lpstr>索引(Index)的使用原则</vt:lpstr>
      <vt:lpstr>索引的使用原则（续）</vt:lpstr>
      <vt:lpstr>数据的一致性和完整性</vt:lpstr>
      <vt:lpstr>数据库性能调整</vt:lpstr>
      <vt:lpstr>数据类型的选择</vt:lpstr>
      <vt:lpstr>数据类型的选择（续）</vt:lpstr>
      <vt:lpstr>数据类型的选择（续）</vt:lpstr>
      <vt:lpstr>数据库表容量估计</vt:lpstr>
      <vt:lpstr>数据库表容量估计（续）</vt:lpstr>
      <vt:lpstr>数据库表容量估计（续）</vt:lpstr>
      <vt:lpstr>数据库表容量估计（续）</vt:lpstr>
      <vt:lpstr>实训</vt:lpstr>
      <vt:lpstr>课堂练习——薪酬模块设计</vt:lpstr>
    </vt:vector>
  </TitlesOfParts>
  <Company>杭州电子科技大学软件职业技术学院</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第11章系统设计</dc:title>
  <dc:creator>林菲</dc:creator>
  <cp:lastModifiedBy>Windows 用户</cp:lastModifiedBy>
  <cp:revision>594</cp:revision>
  <dcterms:created xsi:type="dcterms:W3CDTF">2006-09-12T01:06:06Z</dcterms:created>
  <dcterms:modified xsi:type="dcterms:W3CDTF">2018-11-05T01:58:06Z</dcterms:modified>
</cp:coreProperties>
</file>