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sldIdLst>
    <p:sldId id="345" r:id="rId2"/>
    <p:sldId id="268" r:id="rId3"/>
    <p:sldId id="311" r:id="rId4"/>
    <p:sldId id="346" r:id="rId5"/>
    <p:sldId id="347" r:id="rId6"/>
    <p:sldId id="348" r:id="rId7"/>
    <p:sldId id="349" r:id="rId8"/>
    <p:sldId id="350" r:id="rId9"/>
    <p:sldId id="351" r:id="rId10"/>
    <p:sldId id="352" r:id="rId11"/>
    <p:sldId id="353" r:id="rId12"/>
    <p:sldId id="312" r:id="rId13"/>
    <p:sldId id="313" r:id="rId14"/>
    <p:sldId id="339" r:id="rId15"/>
    <p:sldId id="354" r:id="rId16"/>
    <p:sldId id="355" r:id="rId17"/>
    <p:sldId id="314" r:id="rId18"/>
    <p:sldId id="315" r:id="rId19"/>
    <p:sldId id="341" r:id="rId20"/>
    <p:sldId id="340" r:id="rId21"/>
    <p:sldId id="316" r:id="rId22"/>
    <p:sldId id="342" r:id="rId23"/>
    <p:sldId id="343" r:id="rId24"/>
    <p:sldId id="356" r:id="rId25"/>
    <p:sldId id="317" r:id="rId26"/>
    <p:sldId id="344" r:id="rId27"/>
    <p:sldId id="357" r:id="rId28"/>
    <p:sldId id="318" r:id="rId29"/>
    <p:sldId id="332" r:id="rId30"/>
    <p:sldId id="333" r:id="rId31"/>
    <p:sldId id="358" r:id="rId32"/>
    <p:sldId id="319" r:id="rId33"/>
    <p:sldId id="359" r:id="rId34"/>
    <p:sldId id="293" r:id="rId35"/>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12" autoAdjust="0"/>
  </p:normalViewPr>
  <p:slideViewPr>
    <p:cSldViewPr>
      <p:cViewPr>
        <p:scale>
          <a:sx n="70" d="100"/>
          <a:sy n="70" d="100"/>
        </p:scale>
        <p:origin x="-5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Rectangle 2560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en-US"/>
          </a:p>
        </p:txBody>
      </p:sp>
      <p:sp>
        <p:nvSpPr>
          <p:cNvPr id="3" name="Rectangl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FB8663E0-75ED-4A88-AE38-527720B5CF8E}" type="datetimeFigureOut">
              <a:rPr lang="zh-CN" altLang="en-US"/>
              <a:pPr>
                <a:defRPr/>
              </a:pPr>
              <a:t>2018/11/22</a:t>
            </a:fld>
            <a:endParaRPr lang="zh-CN" altLang="en-US"/>
          </a:p>
        </p:txBody>
      </p:sp>
      <p:sp>
        <p:nvSpPr>
          <p:cNvPr id="46084"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 name="Rectangle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Rectangle 2560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en-US"/>
          </a:p>
        </p:txBody>
      </p:sp>
      <p:sp>
        <p:nvSpPr>
          <p:cNvPr id="7" name="Rectangl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BF7D4060-8546-4AB5-9B7F-71858372DD90}" type="slidenum">
              <a:rPr lang="zh-CN" altLang="en-US"/>
              <a:pPr>
                <a:defRPr/>
              </a:pPr>
              <a:t>‹#›</a:t>
            </a:fld>
            <a:endParaRPr lang="zh-CN" altLang="en-US"/>
          </a:p>
        </p:txBody>
      </p:sp>
    </p:spTree>
    <p:extLst>
      <p:ext uri="{BB962C8B-B14F-4D97-AF65-F5344CB8AC3E}">
        <p14:creationId xmlns:p14="http://schemas.microsoft.com/office/powerpoint/2010/main" val="2985588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nstantia" pitchFamily="18" charset="0"/>
                <a:ea typeface="宋体" pitchFamily="2" charset="-122"/>
              </a:defRPr>
            </a:lvl1pPr>
            <a:lvl2pPr marL="742950" indent="-285750" eaLnBrk="0" hangingPunct="0">
              <a:spcBef>
                <a:spcPct val="30000"/>
              </a:spcBef>
              <a:defRPr sz="1200">
                <a:solidFill>
                  <a:schemeClr val="tx1"/>
                </a:solidFill>
                <a:latin typeface="Constantia" pitchFamily="18" charset="0"/>
                <a:ea typeface="宋体" pitchFamily="2" charset="-122"/>
              </a:defRPr>
            </a:lvl2pPr>
            <a:lvl3pPr marL="1143000" indent="-228600" eaLnBrk="0" hangingPunct="0">
              <a:spcBef>
                <a:spcPct val="30000"/>
              </a:spcBef>
              <a:defRPr sz="1200">
                <a:solidFill>
                  <a:schemeClr val="tx1"/>
                </a:solidFill>
                <a:latin typeface="Constantia" pitchFamily="18" charset="0"/>
                <a:ea typeface="宋体" pitchFamily="2" charset="-122"/>
              </a:defRPr>
            </a:lvl3pPr>
            <a:lvl4pPr marL="1600200" indent="-228600" eaLnBrk="0" hangingPunct="0">
              <a:spcBef>
                <a:spcPct val="30000"/>
              </a:spcBef>
              <a:defRPr sz="1200">
                <a:solidFill>
                  <a:schemeClr val="tx1"/>
                </a:solidFill>
                <a:latin typeface="Constantia" pitchFamily="18" charset="0"/>
                <a:ea typeface="宋体" pitchFamily="2" charset="-122"/>
              </a:defRPr>
            </a:lvl4pPr>
            <a:lvl5pPr marL="2057400" indent="-228600" eaLnBrk="0" hangingPunct="0">
              <a:spcBef>
                <a:spcPct val="30000"/>
              </a:spcBef>
              <a:defRPr sz="1200">
                <a:solidFill>
                  <a:schemeClr val="tx1"/>
                </a:solidFill>
                <a:latin typeface="Constantia"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Constantia"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Constantia"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Constantia"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Constantia" pitchFamily="18" charset="0"/>
                <a:ea typeface="宋体" pitchFamily="2" charset="-122"/>
              </a:defRPr>
            </a:lvl9pPr>
          </a:lstStyle>
          <a:p>
            <a:pPr eaLnBrk="1" hangingPunct="1">
              <a:spcBef>
                <a:spcPct val="0"/>
              </a:spcBef>
            </a:pPr>
            <a:fld id="{2F7B747B-E32B-4E69-9A6B-5D49D71673A4}" type="slidenum">
              <a:rPr lang="zh-CN" altLang="en-US" smtClean="0">
                <a:latin typeface="Calibri" pitchFamily="34" charset="0"/>
              </a:rPr>
              <a:pPr eaLnBrk="1" hangingPunct="1">
                <a:spcBef>
                  <a:spcPct val="0"/>
                </a:spcBef>
              </a:pPr>
              <a:t>1</a:t>
            </a:fld>
            <a:endParaRPr lang="zh-CN" altLang="en-US"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Constantia" pitchFamily="18" charset="0"/>
                <a:ea typeface="宋体" pitchFamily="2" charset="-122"/>
              </a:defRPr>
            </a:lvl1pPr>
            <a:lvl2pPr marL="742950" indent="-285750" defTabSz="931863" eaLnBrk="0" hangingPunct="0">
              <a:spcBef>
                <a:spcPct val="30000"/>
              </a:spcBef>
              <a:defRPr sz="1200">
                <a:solidFill>
                  <a:schemeClr val="tx1"/>
                </a:solidFill>
                <a:latin typeface="Constantia" pitchFamily="18" charset="0"/>
                <a:ea typeface="宋体" pitchFamily="2" charset="-122"/>
              </a:defRPr>
            </a:lvl2pPr>
            <a:lvl3pPr marL="1143000" indent="-228600" defTabSz="931863" eaLnBrk="0" hangingPunct="0">
              <a:spcBef>
                <a:spcPct val="30000"/>
              </a:spcBef>
              <a:defRPr sz="1200">
                <a:solidFill>
                  <a:schemeClr val="tx1"/>
                </a:solidFill>
                <a:latin typeface="Constantia" pitchFamily="18" charset="0"/>
                <a:ea typeface="宋体" pitchFamily="2" charset="-122"/>
              </a:defRPr>
            </a:lvl3pPr>
            <a:lvl4pPr marL="1600200" indent="-228600" defTabSz="931863" eaLnBrk="0" hangingPunct="0">
              <a:spcBef>
                <a:spcPct val="30000"/>
              </a:spcBef>
              <a:defRPr sz="1200">
                <a:solidFill>
                  <a:schemeClr val="tx1"/>
                </a:solidFill>
                <a:latin typeface="Constantia" pitchFamily="18" charset="0"/>
                <a:ea typeface="宋体" pitchFamily="2" charset="-122"/>
              </a:defRPr>
            </a:lvl4pPr>
            <a:lvl5pPr marL="2057400" indent="-228600" defTabSz="931863" eaLnBrk="0" hangingPunct="0">
              <a:spcBef>
                <a:spcPct val="30000"/>
              </a:spcBef>
              <a:defRPr sz="1200">
                <a:solidFill>
                  <a:schemeClr val="tx1"/>
                </a:solidFill>
                <a:latin typeface="Constantia" pitchFamily="18" charset="0"/>
                <a:ea typeface="宋体" pitchFamily="2" charset="-122"/>
              </a:defRPr>
            </a:lvl5pPr>
            <a:lvl6pPr marL="25146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6pPr>
            <a:lvl7pPr marL="29718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7pPr>
            <a:lvl8pPr marL="34290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8pPr>
            <a:lvl9pPr marL="38862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9pPr>
          </a:lstStyle>
          <a:p>
            <a:pPr>
              <a:spcBef>
                <a:spcPct val="0"/>
              </a:spcBef>
            </a:pPr>
            <a:fld id="{F3173191-BFA7-4178-9102-43C5E5087D83}" type="slidenum">
              <a:rPr lang="zh-CN" altLang="en-US" smtClean="0">
                <a:latin typeface="Times New Roman" pitchFamily="18" charset="0"/>
              </a:rPr>
              <a:pPr>
                <a:spcBef>
                  <a:spcPct val="0"/>
                </a:spcBef>
              </a:pPr>
              <a:t>31</a:t>
            </a:fld>
            <a:endParaRPr lang="en-GB" altLang="zh-CN" smtClean="0">
              <a:latin typeface="Times New Roman" pitchFamily="18" charset="0"/>
            </a:endParaRPr>
          </a:p>
        </p:txBody>
      </p:sp>
      <p:sp>
        <p:nvSpPr>
          <p:cNvPr id="56323" name="Rectangle 26625"/>
          <p:cNvSpPr>
            <a:spLocks noGrp="1" noRot="1" noChangeAspect="1" noChangeArrowheads="1" noTextEdit="1"/>
          </p:cNvSpPr>
          <p:nvPr>
            <p:ph type="sldImg"/>
          </p:nvPr>
        </p:nvSpPr>
        <p:spPr>
          <a:ln w="9525" cap="flat">
            <a:headEnd type="none" w="med" len="med"/>
            <a:tailEnd type="none" w="med" len="med"/>
          </a:ln>
        </p:spPr>
      </p:sp>
      <p:sp>
        <p:nvSpPr>
          <p:cNvPr id="56324"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Constantia" pitchFamily="18" charset="0"/>
                <a:ea typeface="宋体" pitchFamily="2" charset="-122"/>
              </a:defRPr>
            </a:lvl1pPr>
            <a:lvl2pPr marL="742950" indent="-285750" defTabSz="931863" eaLnBrk="0" hangingPunct="0">
              <a:spcBef>
                <a:spcPct val="30000"/>
              </a:spcBef>
              <a:defRPr sz="1200">
                <a:solidFill>
                  <a:schemeClr val="tx1"/>
                </a:solidFill>
                <a:latin typeface="Constantia" pitchFamily="18" charset="0"/>
                <a:ea typeface="宋体" pitchFamily="2" charset="-122"/>
              </a:defRPr>
            </a:lvl2pPr>
            <a:lvl3pPr marL="1143000" indent="-228600" defTabSz="931863" eaLnBrk="0" hangingPunct="0">
              <a:spcBef>
                <a:spcPct val="30000"/>
              </a:spcBef>
              <a:defRPr sz="1200">
                <a:solidFill>
                  <a:schemeClr val="tx1"/>
                </a:solidFill>
                <a:latin typeface="Constantia" pitchFamily="18" charset="0"/>
                <a:ea typeface="宋体" pitchFamily="2" charset="-122"/>
              </a:defRPr>
            </a:lvl3pPr>
            <a:lvl4pPr marL="1600200" indent="-228600" defTabSz="931863" eaLnBrk="0" hangingPunct="0">
              <a:spcBef>
                <a:spcPct val="30000"/>
              </a:spcBef>
              <a:defRPr sz="1200">
                <a:solidFill>
                  <a:schemeClr val="tx1"/>
                </a:solidFill>
                <a:latin typeface="Constantia" pitchFamily="18" charset="0"/>
                <a:ea typeface="宋体" pitchFamily="2" charset="-122"/>
              </a:defRPr>
            </a:lvl4pPr>
            <a:lvl5pPr marL="2057400" indent="-228600" defTabSz="931863" eaLnBrk="0" hangingPunct="0">
              <a:spcBef>
                <a:spcPct val="30000"/>
              </a:spcBef>
              <a:defRPr sz="1200">
                <a:solidFill>
                  <a:schemeClr val="tx1"/>
                </a:solidFill>
                <a:latin typeface="Constantia" pitchFamily="18" charset="0"/>
                <a:ea typeface="宋体" pitchFamily="2" charset="-122"/>
              </a:defRPr>
            </a:lvl5pPr>
            <a:lvl6pPr marL="25146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6pPr>
            <a:lvl7pPr marL="29718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7pPr>
            <a:lvl8pPr marL="34290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8pPr>
            <a:lvl9pPr marL="38862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9pPr>
          </a:lstStyle>
          <a:p>
            <a:pPr>
              <a:spcBef>
                <a:spcPct val="0"/>
              </a:spcBef>
            </a:pPr>
            <a:fld id="{5BB584C4-8E6F-4882-8485-1A9192CA9DAB}" type="slidenum">
              <a:rPr lang="zh-CN" altLang="en-US" smtClean="0">
                <a:latin typeface="Times New Roman" pitchFamily="18" charset="0"/>
              </a:rPr>
              <a:pPr>
                <a:spcBef>
                  <a:spcPct val="0"/>
                </a:spcBef>
              </a:pPr>
              <a:t>2</a:t>
            </a:fld>
            <a:endParaRPr lang="en-GB" altLang="zh-CN" smtClean="0">
              <a:latin typeface="Times New Roman" pitchFamily="18" charset="0"/>
            </a:endParaRPr>
          </a:p>
        </p:txBody>
      </p:sp>
      <p:sp>
        <p:nvSpPr>
          <p:cNvPr id="48131" name="Rectangle 26625"/>
          <p:cNvSpPr>
            <a:spLocks noGrp="1" noRot="1" noChangeAspect="1" noChangeArrowheads="1" noTextEdit="1"/>
          </p:cNvSpPr>
          <p:nvPr>
            <p:ph type="sldImg"/>
          </p:nvPr>
        </p:nvSpPr>
        <p:spPr>
          <a:ln w="9525" cap="flat">
            <a:headEnd type="none" w="med" len="med"/>
            <a:tailEnd type="none" w="med" len="med"/>
          </a:ln>
        </p:spPr>
      </p:sp>
      <p:sp>
        <p:nvSpPr>
          <p:cNvPr id="48132"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nstantia" pitchFamily="18" charset="0"/>
                <a:ea typeface="宋体" pitchFamily="2" charset="-122"/>
              </a:defRPr>
            </a:lvl1pPr>
            <a:lvl2pPr marL="742950" indent="-285750" eaLnBrk="0" hangingPunct="0">
              <a:spcBef>
                <a:spcPct val="30000"/>
              </a:spcBef>
              <a:defRPr sz="1200">
                <a:solidFill>
                  <a:schemeClr val="tx1"/>
                </a:solidFill>
                <a:latin typeface="Constantia" pitchFamily="18" charset="0"/>
                <a:ea typeface="宋体" pitchFamily="2" charset="-122"/>
              </a:defRPr>
            </a:lvl2pPr>
            <a:lvl3pPr marL="1143000" indent="-228600" eaLnBrk="0" hangingPunct="0">
              <a:spcBef>
                <a:spcPct val="30000"/>
              </a:spcBef>
              <a:defRPr sz="1200">
                <a:solidFill>
                  <a:schemeClr val="tx1"/>
                </a:solidFill>
                <a:latin typeface="Constantia" pitchFamily="18" charset="0"/>
                <a:ea typeface="宋体" pitchFamily="2" charset="-122"/>
              </a:defRPr>
            </a:lvl3pPr>
            <a:lvl4pPr marL="1600200" indent="-228600" eaLnBrk="0" hangingPunct="0">
              <a:spcBef>
                <a:spcPct val="30000"/>
              </a:spcBef>
              <a:defRPr sz="1200">
                <a:solidFill>
                  <a:schemeClr val="tx1"/>
                </a:solidFill>
                <a:latin typeface="Constantia" pitchFamily="18" charset="0"/>
                <a:ea typeface="宋体" pitchFamily="2" charset="-122"/>
              </a:defRPr>
            </a:lvl4pPr>
            <a:lvl5pPr marL="2057400" indent="-228600" eaLnBrk="0" hangingPunct="0">
              <a:spcBef>
                <a:spcPct val="30000"/>
              </a:spcBef>
              <a:defRPr sz="1200">
                <a:solidFill>
                  <a:schemeClr val="tx1"/>
                </a:solidFill>
                <a:latin typeface="Constantia"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Constantia"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Constantia"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Constantia"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Constantia" pitchFamily="18" charset="0"/>
                <a:ea typeface="宋体" pitchFamily="2" charset="-122"/>
              </a:defRPr>
            </a:lvl9pPr>
          </a:lstStyle>
          <a:p>
            <a:pPr eaLnBrk="1" hangingPunct="1">
              <a:spcBef>
                <a:spcPct val="0"/>
              </a:spcBef>
            </a:pPr>
            <a:fld id="{D151C66A-2FAF-4E9A-8707-C9D7A15B7798}" type="slidenum">
              <a:rPr lang="zh-CN" altLang="en-US" smtClean="0">
                <a:latin typeface="Calibri" pitchFamily="34" charset="0"/>
              </a:rPr>
              <a:pPr eaLnBrk="1" hangingPunct="1">
                <a:spcBef>
                  <a:spcPct val="0"/>
                </a:spcBef>
              </a:pPr>
              <a:t>3</a:t>
            </a:fld>
            <a:endParaRPr lang="zh-CN" alt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Constantia" pitchFamily="18" charset="0"/>
                <a:ea typeface="宋体" pitchFamily="2" charset="-122"/>
              </a:defRPr>
            </a:lvl1pPr>
            <a:lvl2pPr marL="742950" indent="-285750" defTabSz="931863" eaLnBrk="0" hangingPunct="0">
              <a:spcBef>
                <a:spcPct val="30000"/>
              </a:spcBef>
              <a:defRPr sz="1200">
                <a:solidFill>
                  <a:schemeClr val="tx1"/>
                </a:solidFill>
                <a:latin typeface="Constantia" pitchFamily="18" charset="0"/>
                <a:ea typeface="宋体" pitchFamily="2" charset="-122"/>
              </a:defRPr>
            </a:lvl2pPr>
            <a:lvl3pPr marL="1143000" indent="-228600" defTabSz="931863" eaLnBrk="0" hangingPunct="0">
              <a:spcBef>
                <a:spcPct val="30000"/>
              </a:spcBef>
              <a:defRPr sz="1200">
                <a:solidFill>
                  <a:schemeClr val="tx1"/>
                </a:solidFill>
                <a:latin typeface="Constantia" pitchFamily="18" charset="0"/>
                <a:ea typeface="宋体" pitchFamily="2" charset="-122"/>
              </a:defRPr>
            </a:lvl3pPr>
            <a:lvl4pPr marL="1600200" indent="-228600" defTabSz="931863" eaLnBrk="0" hangingPunct="0">
              <a:spcBef>
                <a:spcPct val="30000"/>
              </a:spcBef>
              <a:defRPr sz="1200">
                <a:solidFill>
                  <a:schemeClr val="tx1"/>
                </a:solidFill>
                <a:latin typeface="Constantia" pitchFamily="18" charset="0"/>
                <a:ea typeface="宋体" pitchFamily="2" charset="-122"/>
              </a:defRPr>
            </a:lvl4pPr>
            <a:lvl5pPr marL="2057400" indent="-228600" defTabSz="931863" eaLnBrk="0" hangingPunct="0">
              <a:spcBef>
                <a:spcPct val="30000"/>
              </a:spcBef>
              <a:defRPr sz="1200">
                <a:solidFill>
                  <a:schemeClr val="tx1"/>
                </a:solidFill>
                <a:latin typeface="Constantia" pitchFamily="18" charset="0"/>
                <a:ea typeface="宋体" pitchFamily="2" charset="-122"/>
              </a:defRPr>
            </a:lvl5pPr>
            <a:lvl6pPr marL="25146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6pPr>
            <a:lvl7pPr marL="29718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7pPr>
            <a:lvl8pPr marL="34290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8pPr>
            <a:lvl9pPr marL="38862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9pPr>
          </a:lstStyle>
          <a:p>
            <a:pPr>
              <a:spcBef>
                <a:spcPct val="0"/>
              </a:spcBef>
            </a:pPr>
            <a:fld id="{26196894-8DC9-4EF9-9706-85AF2877B507}" type="slidenum">
              <a:rPr lang="zh-CN" altLang="en-US" smtClean="0">
                <a:latin typeface="Times New Roman" pitchFamily="18" charset="0"/>
              </a:rPr>
              <a:pPr>
                <a:spcBef>
                  <a:spcPct val="0"/>
                </a:spcBef>
              </a:pPr>
              <a:t>11</a:t>
            </a:fld>
            <a:endParaRPr lang="en-GB" altLang="zh-CN" smtClean="0">
              <a:latin typeface="Times New Roman" pitchFamily="18" charset="0"/>
            </a:endParaRPr>
          </a:p>
        </p:txBody>
      </p:sp>
      <p:sp>
        <p:nvSpPr>
          <p:cNvPr id="50179" name="Rectangle 26625"/>
          <p:cNvSpPr>
            <a:spLocks noGrp="1" noRot="1" noChangeAspect="1" noChangeArrowheads="1" noTextEdit="1"/>
          </p:cNvSpPr>
          <p:nvPr>
            <p:ph type="sldImg"/>
          </p:nvPr>
        </p:nvSpPr>
        <p:spPr>
          <a:ln w="9525" cap="flat">
            <a:headEnd type="none" w="med" len="med"/>
            <a:tailEnd type="none" w="med" len="med"/>
          </a:ln>
        </p:spPr>
      </p:sp>
      <p:sp>
        <p:nvSpPr>
          <p:cNvPr id="5018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nstantia" pitchFamily="18" charset="0"/>
                <a:ea typeface="宋体" pitchFamily="2" charset="-122"/>
              </a:defRPr>
            </a:lvl1pPr>
            <a:lvl2pPr marL="742950" indent="-285750" eaLnBrk="0" hangingPunct="0">
              <a:spcBef>
                <a:spcPct val="30000"/>
              </a:spcBef>
              <a:defRPr sz="1200">
                <a:solidFill>
                  <a:schemeClr val="tx1"/>
                </a:solidFill>
                <a:latin typeface="Constantia" pitchFamily="18" charset="0"/>
                <a:ea typeface="宋体" pitchFamily="2" charset="-122"/>
              </a:defRPr>
            </a:lvl2pPr>
            <a:lvl3pPr marL="1143000" indent="-228600" eaLnBrk="0" hangingPunct="0">
              <a:spcBef>
                <a:spcPct val="30000"/>
              </a:spcBef>
              <a:defRPr sz="1200">
                <a:solidFill>
                  <a:schemeClr val="tx1"/>
                </a:solidFill>
                <a:latin typeface="Constantia" pitchFamily="18" charset="0"/>
                <a:ea typeface="宋体" pitchFamily="2" charset="-122"/>
              </a:defRPr>
            </a:lvl3pPr>
            <a:lvl4pPr marL="1600200" indent="-228600" eaLnBrk="0" hangingPunct="0">
              <a:spcBef>
                <a:spcPct val="30000"/>
              </a:spcBef>
              <a:defRPr sz="1200">
                <a:solidFill>
                  <a:schemeClr val="tx1"/>
                </a:solidFill>
                <a:latin typeface="Constantia" pitchFamily="18" charset="0"/>
                <a:ea typeface="宋体" pitchFamily="2" charset="-122"/>
              </a:defRPr>
            </a:lvl4pPr>
            <a:lvl5pPr marL="2057400" indent="-228600" eaLnBrk="0" hangingPunct="0">
              <a:spcBef>
                <a:spcPct val="30000"/>
              </a:spcBef>
              <a:defRPr sz="1200">
                <a:solidFill>
                  <a:schemeClr val="tx1"/>
                </a:solidFill>
                <a:latin typeface="Constantia"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Constantia"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Constantia"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Constantia"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Constantia" pitchFamily="18" charset="0"/>
                <a:ea typeface="宋体" pitchFamily="2" charset="-122"/>
              </a:defRPr>
            </a:lvl9pPr>
          </a:lstStyle>
          <a:p>
            <a:pPr eaLnBrk="1" hangingPunct="1">
              <a:spcBef>
                <a:spcPct val="0"/>
              </a:spcBef>
            </a:pPr>
            <a:fld id="{4CF5FA57-D9DF-495B-A611-76D68EF7B311}" type="slidenum">
              <a:rPr lang="zh-CN" altLang="en-US" smtClean="0">
                <a:latin typeface="Calibri" pitchFamily="34" charset="0"/>
              </a:rPr>
              <a:pPr eaLnBrk="1" hangingPunct="1">
                <a:spcBef>
                  <a:spcPct val="0"/>
                </a:spcBef>
              </a:pPr>
              <a:t>13</a:t>
            </a:fld>
            <a:endParaRPr lang="zh-CN" altLang="en-US" smtClean="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实现及测试活动流程图</a:t>
            </a:r>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nstantia" pitchFamily="18" charset="0"/>
                <a:ea typeface="宋体" pitchFamily="2" charset="-122"/>
              </a:defRPr>
            </a:lvl1pPr>
            <a:lvl2pPr marL="742950" indent="-285750" eaLnBrk="0" hangingPunct="0">
              <a:spcBef>
                <a:spcPct val="30000"/>
              </a:spcBef>
              <a:defRPr sz="1200">
                <a:solidFill>
                  <a:schemeClr val="tx1"/>
                </a:solidFill>
                <a:latin typeface="Constantia" pitchFamily="18" charset="0"/>
                <a:ea typeface="宋体" pitchFamily="2" charset="-122"/>
              </a:defRPr>
            </a:lvl2pPr>
            <a:lvl3pPr marL="1143000" indent="-228600" eaLnBrk="0" hangingPunct="0">
              <a:spcBef>
                <a:spcPct val="30000"/>
              </a:spcBef>
              <a:defRPr sz="1200">
                <a:solidFill>
                  <a:schemeClr val="tx1"/>
                </a:solidFill>
                <a:latin typeface="Constantia" pitchFamily="18" charset="0"/>
                <a:ea typeface="宋体" pitchFamily="2" charset="-122"/>
              </a:defRPr>
            </a:lvl3pPr>
            <a:lvl4pPr marL="1600200" indent="-228600" eaLnBrk="0" hangingPunct="0">
              <a:spcBef>
                <a:spcPct val="30000"/>
              </a:spcBef>
              <a:defRPr sz="1200">
                <a:solidFill>
                  <a:schemeClr val="tx1"/>
                </a:solidFill>
                <a:latin typeface="Constantia" pitchFamily="18" charset="0"/>
                <a:ea typeface="宋体" pitchFamily="2" charset="-122"/>
              </a:defRPr>
            </a:lvl4pPr>
            <a:lvl5pPr marL="2057400" indent="-228600" eaLnBrk="0" hangingPunct="0">
              <a:spcBef>
                <a:spcPct val="30000"/>
              </a:spcBef>
              <a:defRPr sz="1200">
                <a:solidFill>
                  <a:schemeClr val="tx1"/>
                </a:solidFill>
                <a:latin typeface="Constantia"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Constantia"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Constantia"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Constantia"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Constantia" pitchFamily="18" charset="0"/>
                <a:ea typeface="宋体" pitchFamily="2" charset="-122"/>
              </a:defRPr>
            </a:lvl9pPr>
          </a:lstStyle>
          <a:p>
            <a:pPr eaLnBrk="1" hangingPunct="1">
              <a:spcBef>
                <a:spcPct val="0"/>
              </a:spcBef>
            </a:pPr>
            <a:fld id="{0474C915-0259-4324-806E-850CF058C327}" type="slidenum">
              <a:rPr lang="zh-CN" altLang="en-US" smtClean="0">
                <a:latin typeface="Calibri" pitchFamily="34" charset="0"/>
              </a:rPr>
              <a:pPr eaLnBrk="1" hangingPunct="1">
                <a:spcBef>
                  <a:spcPct val="0"/>
                </a:spcBef>
              </a:pPr>
              <a:t>14</a:t>
            </a:fld>
            <a:endParaRPr lang="zh-CN" altLang="en-US" smtClean="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Constantia" pitchFamily="18" charset="0"/>
                <a:ea typeface="宋体" pitchFamily="2" charset="-122"/>
              </a:defRPr>
            </a:lvl1pPr>
            <a:lvl2pPr marL="742950" indent="-285750" defTabSz="931863" eaLnBrk="0" hangingPunct="0">
              <a:spcBef>
                <a:spcPct val="30000"/>
              </a:spcBef>
              <a:defRPr sz="1200">
                <a:solidFill>
                  <a:schemeClr val="tx1"/>
                </a:solidFill>
                <a:latin typeface="Constantia" pitchFamily="18" charset="0"/>
                <a:ea typeface="宋体" pitchFamily="2" charset="-122"/>
              </a:defRPr>
            </a:lvl2pPr>
            <a:lvl3pPr marL="1143000" indent="-228600" defTabSz="931863" eaLnBrk="0" hangingPunct="0">
              <a:spcBef>
                <a:spcPct val="30000"/>
              </a:spcBef>
              <a:defRPr sz="1200">
                <a:solidFill>
                  <a:schemeClr val="tx1"/>
                </a:solidFill>
                <a:latin typeface="Constantia" pitchFamily="18" charset="0"/>
                <a:ea typeface="宋体" pitchFamily="2" charset="-122"/>
              </a:defRPr>
            </a:lvl3pPr>
            <a:lvl4pPr marL="1600200" indent="-228600" defTabSz="931863" eaLnBrk="0" hangingPunct="0">
              <a:spcBef>
                <a:spcPct val="30000"/>
              </a:spcBef>
              <a:defRPr sz="1200">
                <a:solidFill>
                  <a:schemeClr val="tx1"/>
                </a:solidFill>
                <a:latin typeface="Constantia" pitchFamily="18" charset="0"/>
                <a:ea typeface="宋体" pitchFamily="2" charset="-122"/>
              </a:defRPr>
            </a:lvl4pPr>
            <a:lvl5pPr marL="2057400" indent="-228600" defTabSz="931863" eaLnBrk="0" hangingPunct="0">
              <a:spcBef>
                <a:spcPct val="30000"/>
              </a:spcBef>
              <a:defRPr sz="1200">
                <a:solidFill>
                  <a:schemeClr val="tx1"/>
                </a:solidFill>
                <a:latin typeface="Constantia" pitchFamily="18" charset="0"/>
                <a:ea typeface="宋体" pitchFamily="2" charset="-122"/>
              </a:defRPr>
            </a:lvl5pPr>
            <a:lvl6pPr marL="25146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6pPr>
            <a:lvl7pPr marL="29718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7pPr>
            <a:lvl8pPr marL="34290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8pPr>
            <a:lvl9pPr marL="38862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9pPr>
          </a:lstStyle>
          <a:p>
            <a:pPr>
              <a:spcBef>
                <a:spcPct val="0"/>
              </a:spcBef>
            </a:pPr>
            <a:fld id="{9FAB6ACD-5897-4D51-A3C1-CF361309034C}" type="slidenum">
              <a:rPr lang="zh-CN" altLang="en-US" smtClean="0">
                <a:latin typeface="Times New Roman" pitchFamily="18" charset="0"/>
              </a:rPr>
              <a:pPr>
                <a:spcBef>
                  <a:spcPct val="0"/>
                </a:spcBef>
              </a:pPr>
              <a:t>16</a:t>
            </a:fld>
            <a:endParaRPr lang="en-GB" altLang="zh-CN" smtClean="0">
              <a:latin typeface="Times New Roman" pitchFamily="18" charset="0"/>
            </a:endParaRPr>
          </a:p>
        </p:txBody>
      </p:sp>
      <p:sp>
        <p:nvSpPr>
          <p:cNvPr id="53251" name="Rectangle 26625"/>
          <p:cNvSpPr>
            <a:spLocks noGrp="1" noRot="1" noChangeAspect="1" noChangeArrowheads="1" noTextEdit="1"/>
          </p:cNvSpPr>
          <p:nvPr>
            <p:ph type="sldImg"/>
          </p:nvPr>
        </p:nvSpPr>
        <p:spPr>
          <a:ln w="9525" cap="flat">
            <a:headEnd type="none" w="med" len="med"/>
            <a:tailEnd type="none" w="med" len="med"/>
          </a:ln>
        </p:spPr>
      </p:sp>
      <p:sp>
        <p:nvSpPr>
          <p:cNvPr id="53252"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Constantia" pitchFamily="18" charset="0"/>
                <a:ea typeface="宋体" pitchFamily="2" charset="-122"/>
              </a:defRPr>
            </a:lvl1pPr>
            <a:lvl2pPr marL="742950" indent="-285750" defTabSz="931863" eaLnBrk="0" hangingPunct="0">
              <a:spcBef>
                <a:spcPct val="30000"/>
              </a:spcBef>
              <a:defRPr sz="1200">
                <a:solidFill>
                  <a:schemeClr val="tx1"/>
                </a:solidFill>
                <a:latin typeface="Constantia" pitchFamily="18" charset="0"/>
                <a:ea typeface="宋体" pitchFamily="2" charset="-122"/>
              </a:defRPr>
            </a:lvl2pPr>
            <a:lvl3pPr marL="1143000" indent="-228600" defTabSz="931863" eaLnBrk="0" hangingPunct="0">
              <a:spcBef>
                <a:spcPct val="30000"/>
              </a:spcBef>
              <a:defRPr sz="1200">
                <a:solidFill>
                  <a:schemeClr val="tx1"/>
                </a:solidFill>
                <a:latin typeface="Constantia" pitchFamily="18" charset="0"/>
                <a:ea typeface="宋体" pitchFamily="2" charset="-122"/>
              </a:defRPr>
            </a:lvl3pPr>
            <a:lvl4pPr marL="1600200" indent="-228600" defTabSz="931863" eaLnBrk="0" hangingPunct="0">
              <a:spcBef>
                <a:spcPct val="30000"/>
              </a:spcBef>
              <a:defRPr sz="1200">
                <a:solidFill>
                  <a:schemeClr val="tx1"/>
                </a:solidFill>
                <a:latin typeface="Constantia" pitchFamily="18" charset="0"/>
                <a:ea typeface="宋体" pitchFamily="2" charset="-122"/>
              </a:defRPr>
            </a:lvl4pPr>
            <a:lvl5pPr marL="2057400" indent="-228600" defTabSz="931863" eaLnBrk="0" hangingPunct="0">
              <a:spcBef>
                <a:spcPct val="30000"/>
              </a:spcBef>
              <a:defRPr sz="1200">
                <a:solidFill>
                  <a:schemeClr val="tx1"/>
                </a:solidFill>
                <a:latin typeface="Constantia" pitchFamily="18" charset="0"/>
                <a:ea typeface="宋体" pitchFamily="2" charset="-122"/>
              </a:defRPr>
            </a:lvl5pPr>
            <a:lvl6pPr marL="25146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6pPr>
            <a:lvl7pPr marL="29718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7pPr>
            <a:lvl8pPr marL="34290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8pPr>
            <a:lvl9pPr marL="38862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9pPr>
          </a:lstStyle>
          <a:p>
            <a:pPr>
              <a:spcBef>
                <a:spcPct val="0"/>
              </a:spcBef>
            </a:pPr>
            <a:fld id="{77EC49AB-4FFB-446C-83B3-1DDDB4CE9C6E}" type="slidenum">
              <a:rPr lang="zh-CN" altLang="en-US" smtClean="0">
                <a:latin typeface="Times New Roman" pitchFamily="18" charset="0"/>
              </a:rPr>
              <a:pPr>
                <a:spcBef>
                  <a:spcPct val="0"/>
                </a:spcBef>
              </a:pPr>
              <a:t>24</a:t>
            </a:fld>
            <a:endParaRPr lang="en-GB" altLang="zh-CN" smtClean="0">
              <a:latin typeface="Times New Roman" pitchFamily="18" charset="0"/>
            </a:endParaRPr>
          </a:p>
        </p:txBody>
      </p:sp>
      <p:sp>
        <p:nvSpPr>
          <p:cNvPr id="54275" name="Rectangle 26625"/>
          <p:cNvSpPr>
            <a:spLocks noGrp="1" noRot="1" noChangeAspect="1" noChangeArrowheads="1" noTextEdit="1"/>
          </p:cNvSpPr>
          <p:nvPr>
            <p:ph type="sldImg"/>
          </p:nvPr>
        </p:nvSpPr>
        <p:spPr>
          <a:ln w="9525" cap="flat">
            <a:headEnd type="none" w="med" len="med"/>
            <a:tailEnd type="none" w="med" len="med"/>
          </a:ln>
        </p:spPr>
      </p:sp>
      <p:sp>
        <p:nvSpPr>
          <p:cNvPr id="54276"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Constantia" pitchFamily="18" charset="0"/>
                <a:ea typeface="宋体" pitchFamily="2" charset="-122"/>
              </a:defRPr>
            </a:lvl1pPr>
            <a:lvl2pPr marL="742950" indent="-285750" defTabSz="931863" eaLnBrk="0" hangingPunct="0">
              <a:spcBef>
                <a:spcPct val="30000"/>
              </a:spcBef>
              <a:defRPr sz="1200">
                <a:solidFill>
                  <a:schemeClr val="tx1"/>
                </a:solidFill>
                <a:latin typeface="Constantia" pitchFamily="18" charset="0"/>
                <a:ea typeface="宋体" pitchFamily="2" charset="-122"/>
              </a:defRPr>
            </a:lvl2pPr>
            <a:lvl3pPr marL="1143000" indent="-228600" defTabSz="931863" eaLnBrk="0" hangingPunct="0">
              <a:spcBef>
                <a:spcPct val="30000"/>
              </a:spcBef>
              <a:defRPr sz="1200">
                <a:solidFill>
                  <a:schemeClr val="tx1"/>
                </a:solidFill>
                <a:latin typeface="Constantia" pitchFamily="18" charset="0"/>
                <a:ea typeface="宋体" pitchFamily="2" charset="-122"/>
              </a:defRPr>
            </a:lvl3pPr>
            <a:lvl4pPr marL="1600200" indent="-228600" defTabSz="931863" eaLnBrk="0" hangingPunct="0">
              <a:spcBef>
                <a:spcPct val="30000"/>
              </a:spcBef>
              <a:defRPr sz="1200">
                <a:solidFill>
                  <a:schemeClr val="tx1"/>
                </a:solidFill>
                <a:latin typeface="Constantia" pitchFamily="18" charset="0"/>
                <a:ea typeface="宋体" pitchFamily="2" charset="-122"/>
              </a:defRPr>
            </a:lvl4pPr>
            <a:lvl5pPr marL="2057400" indent="-228600" defTabSz="931863" eaLnBrk="0" hangingPunct="0">
              <a:spcBef>
                <a:spcPct val="30000"/>
              </a:spcBef>
              <a:defRPr sz="1200">
                <a:solidFill>
                  <a:schemeClr val="tx1"/>
                </a:solidFill>
                <a:latin typeface="Constantia" pitchFamily="18" charset="0"/>
                <a:ea typeface="宋体" pitchFamily="2" charset="-122"/>
              </a:defRPr>
            </a:lvl5pPr>
            <a:lvl6pPr marL="25146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6pPr>
            <a:lvl7pPr marL="29718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7pPr>
            <a:lvl8pPr marL="34290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8pPr>
            <a:lvl9pPr marL="3886200" indent="-228600" defTabSz="931863" eaLnBrk="0" fontAlgn="base" hangingPunct="0">
              <a:spcBef>
                <a:spcPct val="30000"/>
              </a:spcBef>
              <a:spcAft>
                <a:spcPct val="0"/>
              </a:spcAft>
              <a:defRPr sz="1200">
                <a:solidFill>
                  <a:schemeClr val="tx1"/>
                </a:solidFill>
                <a:latin typeface="Constantia" pitchFamily="18" charset="0"/>
                <a:ea typeface="宋体" pitchFamily="2" charset="-122"/>
              </a:defRPr>
            </a:lvl9pPr>
          </a:lstStyle>
          <a:p>
            <a:pPr>
              <a:spcBef>
                <a:spcPct val="0"/>
              </a:spcBef>
            </a:pPr>
            <a:fld id="{88F395D7-2893-4604-B554-F148CDD92E25}" type="slidenum">
              <a:rPr lang="zh-CN" altLang="en-US" smtClean="0">
                <a:latin typeface="Times New Roman" pitchFamily="18" charset="0"/>
              </a:rPr>
              <a:pPr>
                <a:spcBef>
                  <a:spcPct val="0"/>
                </a:spcBef>
              </a:pPr>
              <a:t>27</a:t>
            </a:fld>
            <a:endParaRPr lang="en-GB" altLang="zh-CN" smtClean="0">
              <a:latin typeface="Times New Roman" pitchFamily="18" charset="0"/>
            </a:endParaRPr>
          </a:p>
        </p:txBody>
      </p:sp>
      <p:sp>
        <p:nvSpPr>
          <p:cNvPr id="55299" name="Rectangle 26625"/>
          <p:cNvSpPr>
            <a:spLocks noGrp="1" noRot="1" noChangeAspect="1" noChangeArrowheads="1" noTextEdit="1"/>
          </p:cNvSpPr>
          <p:nvPr>
            <p:ph type="sldImg"/>
          </p:nvPr>
        </p:nvSpPr>
        <p:spPr>
          <a:ln w="9525" cap="flat">
            <a:headEnd type="none" w="med" len="med"/>
            <a:tailEnd type="none" w="med" len="med"/>
          </a:ln>
        </p:spPr>
      </p:sp>
      <p:sp>
        <p:nvSpPr>
          <p:cNvPr id="5530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Shap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Shape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D203A9FF-4626-4C00-977F-7B6E10D1D173}" type="datetime2">
              <a:rPr lang="en-US" altLang="zh-CN"/>
              <a:pPr>
                <a:defRPr/>
              </a:pPr>
              <a:t>Thursday, November 22, 2018</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4F08C170-C33E-46B8-9B14-ADF5FDA3E49B}"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81124374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p>
            <a:r>
              <a:rPr lang="en-US" altLang="zh-CN"/>
              <a:t>Click to edit Master title style</a:t>
            </a:r>
            <a:endParaRPr lang="en-US"/>
          </a:p>
        </p:txBody>
      </p:sp>
      <p:sp>
        <p:nvSpPr>
          <p:cNvPr id="3" name="Shape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a:lvl1pPr>
          </a:lstStyle>
          <a:p>
            <a:pPr>
              <a:defRPr/>
            </a:pPr>
            <a:fld id="{0E3F21B5-C08C-4526-A70E-02F716F84B0B}" type="datetime2">
              <a:rPr lang="en-US" altLang="zh-CN"/>
              <a:pPr>
                <a:defRPr/>
              </a:pPr>
              <a:t>Thursday, November 22,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FD0E40AA-B812-4BBA-8D28-8C5D584D4747}"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05801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Shape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Shape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Shape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a:lvl1pPr>
          </a:lstStyle>
          <a:p>
            <a:pPr>
              <a:defRPr/>
            </a:pPr>
            <a:fld id="{CCB938A1-4724-4CBA-914A-5287775107D2}" type="datetime2">
              <a:rPr lang="en-US" altLang="zh-CN"/>
              <a:pPr>
                <a:defRPr/>
              </a:pPr>
              <a:t>Thursday, November 22, 2018</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a:lvl1pPr>
          </a:lstStyle>
          <a:p>
            <a:pPr>
              <a:defRPr/>
            </a:pPr>
            <a:endParaRPr lang="en-US" altLang="zh-CN"/>
          </a:p>
        </p:txBody>
      </p:sp>
      <p:sp>
        <p:nvSpPr>
          <p:cNvPr id="9" name="Rectangle 17"/>
          <p:cNvSpPr>
            <a:spLocks noGrp="1"/>
          </p:cNvSpPr>
          <p:nvPr>
            <p:ph type="sldNum" sz="quarter" idx="12"/>
          </p:nvPr>
        </p:nvSpPr>
        <p:spPr/>
        <p:txBody>
          <a:bodyPr/>
          <a:lstStyle>
            <a:lvl1pPr>
              <a:defRPr/>
            </a:lvl1pPr>
          </a:lstStyle>
          <a:p>
            <a:pPr>
              <a:defRPr/>
            </a:pPr>
            <a:fld id="{817F5C0A-80BE-44E8-BA7C-C457152FE2FB}"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98537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a:lvl1pPr>
          </a:lstStyle>
          <a:p>
            <a:pPr>
              <a:defRPr/>
            </a:pPr>
            <a:fld id="{62846B7C-E3C5-4522-8497-41C2A97DAD2D}" type="datetime2">
              <a:rPr lang="en-US" altLang="zh-CN"/>
              <a:pPr>
                <a:defRPr/>
              </a:pPr>
              <a:t>Thursday, November 22, 2018</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a:lvl1pPr>
          </a:lstStyle>
          <a:p>
            <a:pPr>
              <a:defRPr/>
            </a:pPr>
            <a:endParaRPr lang="en-US" altLang="zh-CN"/>
          </a:p>
        </p:txBody>
      </p:sp>
      <p:sp>
        <p:nvSpPr>
          <p:cNvPr id="4" name="Rectangle 17"/>
          <p:cNvSpPr>
            <a:spLocks noGrp="1"/>
          </p:cNvSpPr>
          <p:nvPr>
            <p:ph type="sldNum" sz="quarter" idx="12"/>
          </p:nvPr>
        </p:nvSpPr>
        <p:spPr/>
        <p:txBody>
          <a:bodyPr/>
          <a:lstStyle>
            <a:lvl1pPr>
              <a:defRPr/>
            </a:lvl1pPr>
          </a:lstStyle>
          <a:p>
            <a:pPr>
              <a:defRPr/>
            </a:pPr>
            <a:fld id="{8DB1EE26-5AE1-4EFA-B22B-0430566A4132}"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273476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Shape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Rounded Rectangle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a:lvl1pPr>
          </a:lstStyle>
          <a:p>
            <a:pPr>
              <a:defRPr/>
            </a:pPr>
            <a:fld id="{30C0E108-112A-4DD9-B592-6D0F6599625F}" type="datetime2">
              <a:rPr lang="en-US" altLang="zh-CN"/>
              <a:pPr>
                <a:defRPr/>
              </a:pPr>
              <a:t>Thursday, November 22,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3CB03E3D-9F5C-4B73-9EE8-FE569C4A05C9}"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150214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orient="vert" idx="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BC2F5AC0-8D6B-4215-940C-771DD92BF928}" type="slidenum">
              <a:rPr lang="zh-CN" altLang="en-US"/>
              <a:pPr>
                <a:defRPr/>
              </a:pPr>
              <a:t>‹#›</a:t>
            </a:fld>
            <a:endParaRPr lang="zh-CN" altLang="en-US"/>
          </a:p>
        </p:txBody>
      </p:sp>
    </p:spTree>
    <p:extLst>
      <p:ext uri="{BB962C8B-B14F-4D97-AF65-F5344CB8AC3E}">
        <p14:creationId xmlns:p14="http://schemas.microsoft.com/office/powerpoint/2010/main" val="421851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629400" y="1125538"/>
            <a:ext cx="2057400" cy="5199062"/>
          </a:xfrm>
        </p:spPr>
        <p:txBody>
          <a:bodyPr vert="eaVert" rtlCol="0"/>
          <a:lstStyle/>
          <a:p>
            <a:r>
              <a:rPr lang="en-US" altLang="zh-CN"/>
              <a:t>Click to add title</a:t>
            </a:r>
            <a:endParaRPr lang="zh-CN" altLang="en-US"/>
          </a:p>
        </p:txBody>
      </p:sp>
      <p:sp>
        <p:nvSpPr>
          <p:cNvPr id="3" name="Shape 2"/>
          <p:cNvSpPr>
            <a:spLocks noGrp="1"/>
          </p:cNvSpPr>
          <p:nvPr>
            <p:ph type="body" orient="vert" idx="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CE08CF40-81C3-4558-870A-D215FADAAAE2}" type="slidenum">
              <a:rPr lang="zh-CN" altLang="en-US"/>
              <a:pPr>
                <a:defRPr/>
              </a:pPr>
              <a:t>‹#›</a:t>
            </a:fld>
            <a:endParaRPr lang="zh-CN" altLang="en-US"/>
          </a:p>
        </p:txBody>
      </p:sp>
    </p:spTree>
    <p:extLst>
      <p:ext uri="{BB962C8B-B14F-4D97-AF65-F5344CB8AC3E}">
        <p14:creationId xmlns:p14="http://schemas.microsoft.com/office/powerpoint/2010/main" val="370082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9011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Shape 8"/>
          <p:cNvSpPr>
            <a:spLocks noGrp="1"/>
          </p:cNvSpPr>
          <p:nvPr>
            <p:ph type="ctrTitle"/>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17" name="Shape 16"/>
          <p:cNvSpPr>
            <a:spLocks noGrp="1"/>
          </p:cNvSpPr>
          <p:nvPr>
            <p:ph type="subTitle" idx="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Rectangle 9"/>
          <p:cNvSpPr>
            <a:spLocks noGrp="1"/>
          </p:cNvSpPr>
          <p:nvPr>
            <p:ph type="dt" sz="half" idx="10"/>
          </p:nvPr>
        </p:nvSpPr>
        <p:spPr/>
        <p:txBody>
          <a:bodyPr/>
          <a:lstStyle>
            <a:lvl1pPr>
              <a:defRPr/>
            </a:lvl1pPr>
          </a:lstStyle>
          <a:p>
            <a:pPr>
              <a:defRPr/>
            </a:pPr>
            <a:fld id="{DABCA276-3352-493A-8A17-F75FD4FC302D}" type="datetime2">
              <a:rPr lang="en-US" altLang="zh-CN"/>
              <a:pPr>
                <a:defRPr/>
              </a:pPr>
              <a:t>Thursday, November 22, 2018</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456F8740-2360-40CF-A5C3-27E8F72F5190}"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288183811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8" name="Shap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028" name="Rectangle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smtClean="0"/>
              <a:t>Click to edit Master title style</a:t>
            </a:r>
          </a:p>
        </p:txBody>
      </p:sp>
      <p:sp>
        <p:nvSpPr>
          <p:cNvPr id="1029" name="Rectangle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Rectangle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仿宋_GB2312" pitchFamily="49" charset="-122"/>
              </a:defRPr>
            </a:lvl1pPr>
          </a:lstStyle>
          <a:p>
            <a:pPr>
              <a:defRPr/>
            </a:pPr>
            <a:fld id="{0EC5670D-EF7D-4DB0-9365-ABC1584A1795}" type="datetime2">
              <a:rPr lang="en-US" altLang="zh-CN"/>
              <a:pPr>
                <a:defRPr/>
              </a:pPr>
              <a:t>Thursday, November 22, 2018</a:t>
            </a:fld>
            <a:endParaRPr lang="en-US" altLang="zh-CN"/>
          </a:p>
        </p:txBody>
      </p:sp>
      <p:sp>
        <p:nvSpPr>
          <p:cNvPr id="1031" name="Rectangle 1030"/>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defRPr>
            </a:lvl1pPr>
          </a:lstStyle>
          <a:p>
            <a:pPr>
              <a:defRPr/>
            </a:pPr>
            <a:endParaRPr lang="en-US" altLang="zh-CN"/>
          </a:p>
        </p:txBody>
      </p:sp>
      <p:sp>
        <p:nvSpPr>
          <p:cNvPr id="18" name="Rectangle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itchFamily="18" charset="0"/>
                <a:ea typeface="仿宋_GB2312" pitchFamily="49" charset="-122"/>
              </a:defRPr>
            </a:lvl1pPr>
          </a:lstStyle>
          <a:p>
            <a:pPr>
              <a:defRPr/>
            </a:pPr>
            <a:fld id="{9EA8FD9A-AA1E-4E87-8142-81997BFC3C30}" type="slidenum">
              <a:rPr lang="zh-CN" altLang="en-US"/>
              <a:pPr>
                <a:defRPr/>
              </a:pPr>
              <a:t>‹#›</a:t>
            </a:fld>
            <a:endParaRPr lang="en-US" altLang="zh-CN"/>
          </a:p>
        </p:txBody>
      </p:sp>
      <p:grpSp>
        <p:nvGrpSpPr>
          <p:cNvPr id="1033" name="Group 9"/>
          <p:cNvGrpSpPr>
            <a:grpSpLocks/>
          </p:cNvGrpSpPr>
          <p:nvPr userDrawn="1"/>
        </p:nvGrpSpPr>
        <p:grpSpPr bwMode="auto">
          <a:xfrm>
            <a:off x="-19050" y="203200"/>
            <a:ext cx="9180513" cy="647700"/>
            <a:chOff x="-19045" y="216550"/>
            <a:chExt cx="9180548" cy="649224"/>
          </a:xfrm>
        </p:grpSpPr>
        <p:sp>
          <p:nvSpPr>
            <p:cNvPr id="12" name="Shape 11"/>
            <p:cNvSpPr>
              <a:spLocks/>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3" name="Shape 12"/>
            <p:cNvSpPr>
              <a:spLocks/>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Lst>
  <p:txStyles>
    <p:title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3163"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3163"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3163"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3163"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1"/>
          <p:cNvSpPr>
            <a:spLocks noGrp="1"/>
          </p:cNvSpPr>
          <p:nvPr>
            <p:ph type="ctrTitle"/>
          </p:nvPr>
        </p:nvSpPr>
        <p:spPr>
          <a:xfrm>
            <a:off x="609600" y="1500188"/>
            <a:ext cx="7779496" cy="1470861"/>
          </a:xfrm>
          <a:ln>
            <a:miter lim="800000"/>
            <a:headEnd/>
            <a:tailEnd/>
          </a:ln>
          <a:scene3d>
            <a:camera prst="orthographicFront"/>
            <a:lightRig rig="threePt" dir="t"/>
          </a:scene3d>
          <a:sp3d/>
          <a:extLst/>
        </p:spPr>
        <p:txBody>
          <a:bodyPr>
            <a:normAutofit/>
          </a:bodyPr>
          <a:lstStyle/>
          <a:p>
            <a:pPr marL="0" indent="0" defTabSz="914400" eaLnBrk="1" fontAlgn="auto" hangingPunct="1">
              <a:spcAft>
                <a:spcPts val="0"/>
              </a:spcAft>
              <a:defRPr/>
            </a:pPr>
            <a:r>
              <a:rPr lang="zh-CN" altLang="en-US" dirty="0" smtClean="0">
                <a:solidFill>
                  <a:schemeClr val="tx2">
                    <a:satMod val="200000"/>
                  </a:schemeClr>
                </a:solidFill>
              </a:rPr>
              <a:t>基于</a:t>
            </a:r>
            <a:r>
              <a:rPr lang="en-US" altLang="zh-CN" dirty="0" smtClean="0">
                <a:solidFill>
                  <a:schemeClr val="tx2">
                    <a:satMod val="200000"/>
                  </a:schemeClr>
                </a:solidFill>
              </a:rPr>
              <a:t>CMMI</a:t>
            </a:r>
            <a:r>
              <a:rPr lang="zh-CN" altLang="en-US" dirty="0" smtClean="0">
                <a:solidFill>
                  <a:schemeClr val="tx2">
                    <a:satMod val="200000"/>
                  </a:schemeClr>
                </a:solidFill>
              </a:rPr>
              <a:t>的软件工程</a:t>
            </a:r>
            <a:endParaRPr lang="zh-CN" dirty="0">
              <a:solidFill>
                <a:schemeClr val="tx2">
                  <a:satMod val="200000"/>
                </a:schemeClr>
              </a:solidFill>
            </a:endParaRPr>
          </a:p>
        </p:txBody>
      </p:sp>
      <p:sp>
        <p:nvSpPr>
          <p:cNvPr id="11267" name="Shape 2"/>
          <p:cNvSpPr>
            <a:spLocks noGrp="1"/>
          </p:cNvSpPr>
          <p:nvPr>
            <p:ph type="subTitle" idx="1"/>
          </p:nvPr>
        </p:nvSpPr>
        <p:spPr>
          <a:xfrm>
            <a:off x="1981200" y="3025775"/>
            <a:ext cx="6400800" cy="1752600"/>
          </a:xfrm>
        </p:spPr>
        <p:txBody>
          <a:bodyPr/>
          <a:lstStyle/>
          <a:p>
            <a:pPr marR="0" defTabSz="914400" eaLnBrk="1" hangingPunct="1"/>
            <a:r>
              <a:rPr lang="zh-CN" altLang="en-US" smtClean="0"/>
              <a:t>系统实现与测试过程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VER</a:t>
            </a:r>
            <a:r>
              <a:rPr lang="zh-CN" altLang="en-US" smtClean="0"/>
              <a:t>（二）</a:t>
            </a:r>
          </a:p>
        </p:txBody>
      </p:sp>
      <p:sp>
        <p:nvSpPr>
          <p:cNvPr id="20483" name="文本占位符 2"/>
          <p:cNvSpPr>
            <a:spLocks noGrp="1"/>
          </p:cNvSpPr>
          <p:nvPr>
            <p:ph type="body" idx="1"/>
          </p:nvPr>
        </p:nvSpPr>
        <p:spPr/>
        <p:txBody>
          <a:bodyPr/>
          <a:lstStyle/>
          <a:p>
            <a:r>
              <a:rPr lang="en-US" altLang="zh-CN" smtClean="0"/>
              <a:t>SG3 Verify Selected Work Products</a:t>
            </a:r>
            <a:r>
              <a:rPr lang="zh-CN" altLang="en-US" smtClean="0"/>
              <a:t>（验证选定的工作产品），根据他们稳定的需求验证选定的工作产品。</a:t>
            </a:r>
            <a:endParaRPr lang="en-US" altLang="zh-CN" smtClean="0"/>
          </a:p>
          <a:p>
            <a:pPr lvl="1"/>
            <a:r>
              <a:rPr lang="en-US" altLang="zh-CN" smtClean="0"/>
              <a:t>SP3.1 Perform Verification</a:t>
            </a:r>
            <a:r>
              <a:rPr lang="zh-CN" altLang="en-US" smtClean="0"/>
              <a:t>（执行验证），对选定的工作产品进行验证。通常会形成如下工作产品：验证结果，验证报告，演示程序，运行过程日志。</a:t>
            </a:r>
            <a:endParaRPr lang="en-US" altLang="zh-CN" smtClean="0"/>
          </a:p>
          <a:p>
            <a:pPr lvl="1"/>
            <a:r>
              <a:rPr lang="en-US" altLang="zh-CN" smtClean="0"/>
              <a:t>3.2 Analyze Verification Results</a:t>
            </a:r>
            <a:r>
              <a:rPr lang="zh-CN" altLang="en-US" smtClean="0"/>
              <a:t>（分析验证结果），分析所有验证活动的结果。</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239617"/>
          <p:cNvSpPr>
            <a:spLocks noGrp="1" noChangeArrowheads="1"/>
          </p:cNvSpPr>
          <p:nvPr>
            <p:ph type="title"/>
          </p:nvPr>
        </p:nvSpPr>
        <p:spPr>
          <a:xfrm>
            <a:off x="428625" y="500063"/>
            <a:ext cx="8215313" cy="720725"/>
          </a:xfrm>
        </p:spPr>
        <p:txBody>
          <a:bodyPr/>
          <a:lstStyle/>
          <a:p>
            <a:pPr marL="0" indent="0" defTabSz="914400" eaLnBrk="1" hangingPunct="1"/>
            <a:r>
              <a:rPr lang="zh-CN" altLang="en-US" sz="4600" smtClean="0"/>
              <a:t>第九章 系统实现与测试过程</a:t>
            </a:r>
          </a:p>
        </p:txBody>
      </p:sp>
      <p:sp>
        <p:nvSpPr>
          <p:cNvPr id="21507" name="Shape 239618"/>
          <p:cNvSpPr>
            <a:spLocks noGrp="1" noChangeArrowheads="1"/>
          </p:cNvSpPr>
          <p:nvPr>
            <p:ph type="body" idx="1"/>
          </p:nvPr>
        </p:nvSpPr>
        <p:spPr>
          <a:xfrm>
            <a:off x="500063" y="1357313"/>
            <a:ext cx="7929562" cy="4802187"/>
          </a:xfrm>
        </p:spPr>
        <p:txBody>
          <a:bodyPr/>
          <a:lstStyle/>
          <a:p>
            <a:pPr>
              <a:lnSpc>
                <a:spcPct val="150000"/>
              </a:lnSpc>
            </a:pPr>
            <a:r>
              <a:rPr lang="en-US" altLang="zh-CN" sz="2800" smtClean="0"/>
              <a:t>CMMI</a:t>
            </a:r>
            <a:r>
              <a:rPr lang="zh-CN" altLang="en-US" sz="2800" smtClean="0"/>
              <a:t>中对应实践</a:t>
            </a:r>
          </a:p>
          <a:p>
            <a:pPr>
              <a:lnSpc>
                <a:spcPct val="150000"/>
              </a:lnSpc>
            </a:pPr>
            <a:r>
              <a:rPr lang="zh-CN" altLang="en-US" sz="2800" smtClean="0">
                <a:solidFill>
                  <a:srgbClr val="FF0000"/>
                </a:solidFill>
              </a:rPr>
              <a:t>系统实现与测试过程简述</a:t>
            </a:r>
          </a:p>
          <a:p>
            <a:pPr>
              <a:lnSpc>
                <a:spcPct val="150000"/>
              </a:lnSpc>
            </a:pPr>
            <a:r>
              <a:rPr lang="zh-CN" altLang="en-US" sz="2800" smtClean="0"/>
              <a:t>编码流程</a:t>
            </a:r>
          </a:p>
          <a:p>
            <a:pPr>
              <a:lnSpc>
                <a:spcPct val="150000"/>
              </a:lnSpc>
            </a:pPr>
            <a:r>
              <a:rPr lang="zh-CN" altLang="en-US" sz="2800" smtClean="0"/>
              <a:t>测试流程</a:t>
            </a:r>
          </a:p>
          <a:p>
            <a:pPr>
              <a:lnSpc>
                <a:spcPct val="150000"/>
              </a:lnSpc>
            </a:pPr>
            <a:r>
              <a:rPr lang="zh-CN" altLang="en-US" sz="2800" smtClean="0"/>
              <a:t>缺陷管理与改错</a:t>
            </a:r>
          </a:p>
          <a:p>
            <a:pPr>
              <a:lnSpc>
                <a:spcPct val="150000"/>
              </a:lnSpc>
            </a:pPr>
            <a:r>
              <a:rPr lang="zh-CN" altLang="en-US" sz="2800" smtClean="0"/>
              <a:t>建立产品支持文档</a:t>
            </a:r>
            <a:endParaRPr lang="en-US"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57200" y="704850"/>
            <a:ext cx="8229600" cy="866775"/>
          </a:xfrm>
        </p:spPr>
        <p:txBody>
          <a:bodyPr/>
          <a:lstStyle/>
          <a:p>
            <a:r>
              <a:rPr lang="zh-CN" altLang="en-US" sz="5400" smtClean="0"/>
              <a:t>系统实现与测试过程目的</a:t>
            </a:r>
          </a:p>
        </p:txBody>
      </p:sp>
      <p:sp>
        <p:nvSpPr>
          <p:cNvPr id="22531" name="文本占位符 2"/>
          <p:cNvSpPr>
            <a:spLocks noGrp="1"/>
          </p:cNvSpPr>
          <p:nvPr>
            <p:ph type="body" idx="1"/>
          </p:nvPr>
        </p:nvSpPr>
        <p:spPr>
          <a:xfrm>
            <a:off x="571500" y="1857375"/>
            <a:ext cx="8072438" cy="3786188"/>
          </a:xfrm>
        </p:spPr>
        <p:txBody>
          <a:bodyPr/>
          <a:lstStyle/>
          <a:p>
            <a:pPr>
              <a:lnSpc>
                <a:spcPct val="150000"/>
              </a:lnSpc>
            </a:pPr>
            <a:r>
              <a:rPr lang="zh-CN" altLang="en-US" smtClean="0"/>
              <a:t>实现产品组件的编码并产生相应的支持文档。</a:t>
            </a:r>
          </a:p>
          <a:p>
            <a:pPr>
              <a:lnSpc>
                <a:spcPct val="150000"/>
              </a:lnSpc>
            </a:pPr>
            <a:r>
              <a:rPr lang="zh-CN" altLang="en-US" smtClean="0"/>
              <a:t>准备产品</a:t>
            </a:r>
            <a:r>
              <a:rPr lang="en-US" altLang="zh-CN" smtClean="0"/>
              <a:t>/</a:t>
            </a:r>
            <a:r>
              <a:rPr lang="zh-CN" altLang="en-US" smtClean="0"/>
              <a:t>系统集成，确保接口兼容性，组装产品组件。</a:t>
            </a:r>
          </a:p>
          <a:p>
            <a:pPr>
              <a:lnSpc>
                <a:spcPct val="150000"/>
              </a:lnSpc>
            </a:pPr>
            <a:r>
              <a:rPr lang="zh-CN" altLang="en-US" smtClean="0"/>
              <a:t>同时适时对产品组件进行单元测试和集成测试，实现对产品组件及集成的产品构件的验证。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500063" y="285750"/>
            <a:ext cx="8001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ea typeface="仿宋_GB2312" pitchFamily="49" charset="-122"/>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ea typeface="仿宋_GB2312" pitchFamily="49" charset="-122"/>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ea typeface="仿宋_GB2312" pitchFamily="49" charset="-122"/>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ea typeface="仿宋_GB2312" pitchFamily="49" charset="-122"/>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ea typeface="仿宋_GB2312" pitchFamily="49" charset="-122"/>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ea typeface="仿宋_GB2312" pitchFamily="49" charset="-122"/>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ea typeface="仿宋_GB2312" pitchFamily="49" charset="-122"/>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ea typeface="仿宋_GB2312" pitchFamily="49" charset="-122"/>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ea typeface="仿宋_GB2312" pitchFamily="49" charset="-122"/>
              </a:defRPr>
            </a:lvl9pPr>
          </a:lstStyle>
          <a:p>
            <a:pPr>
              <a:spcBef>
                <a:spcPct val="0"/>
              </a:spcBef>
              <a:buClrTx/>
              <a:buSzTx/>
              <a:buFontTx/>
              <a:buNone/>
            </a:pPr>
            <a:r>
              <a:rPr lang="zh-CN" altLang="zh-CN" sz="4400">
                <a:latin typeface="Cambria" pitchFamily="18" charset="0"/>
                <a:ea typeface="宋体" pitchFamily="2" charset="-122"/>
                <a:cs typeface="Times New Roman" pitchFamily="18" charset="0"/>
              </a:rPr>
              <a:t>实现及测试过程角色职责对照</a:t>
            </a:r>
            <a:endParaRPr lang="zh-CN" altLang="zh-CN" sz="4400">
              <a:latin typeface="Arial" charset="0"/>
              <a:ea typeface="宋体" pitchFamily="2" charset="-122"/>
              <a:cs typeface="Times New Roman" pitchFamily="18" charset="0"/>
            </a:endParaRPr>
          </a:p>
        </p:txBody>
      </p:sp>
      <p:graphicFrame>
        <p:nvGraphicFramePr>
          <p:cNvPr id="8" name="表格 7"/>
          <p:cNvGraphicFramePr>
            <a:graphicFrameLocks noGrp="1"/>
          </p:cNvGraphicFramePr>
          <p:nvPr/>
        </p:nvGraphicFramePr>
        <p:xfrm>
          <a:off x="571500" y="1285875"/>
          <a:ext cx="8143875" cy="4953001"/>
        </p:xfrm>
        <a:graphic>
          <a:graphicData uri="http://schemas.openxmlformats.org/drawingml/2006/table">
            <a:tbl>
              <a:tblPr/>
              <a:tblGrid>
                <a:gridCol w="1285875"/>
                <a:gridCol w="6858000"/>
              </a:tblGrid>
              <a:tr h="411506">
                <a:tc>
                  <a:txBody>
                    <a:bodyPr/>
                    <a:lstStyle/>
                    <a:p>
                      <a:pPr algn="just">
                        <a:lnSpc>
                          <a:spcPct val="150000"/>
                        </a:lnSpc>
                        <a:spcAft>
                          <a:spcPts val="0"/>
                        </a:spcAft>
                      </a:pPr>
                      <a:r>
                        <a:rPr lang="zh-CN" sz="1800" b="1" kern="100" dirty="0">
                          <a:latin typeface="Times New Roman"/>
                          <a:ea typeface="宋体"/>
                        </a:rPr>
                        <a:t>角色</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gn="just">
                        <a:lnSpc>
                          <a:spcPct val="150000"/>
                        </a:lnSpc>
                        <a:spcAft>
                          <a:spcPts val="0"/>
                        </a:spcAft>
                      </a:pPr>
                      <a:r>
                        <a:rPr lang="zh-CN" sz="1800" b="1" kern="100" dirty="0">
                          <a:latin typeface="Times New Roman"/>
                          <a:ea typeface="宋体"/>
                        </a:rPr>
                        <a:t>职</a:t>
                      </a:r>
                      <a:r>
                        <a:rPr lang="en-US" sz="1800" b="1" kern="100" dirty="0">
                          <a:latin typeface="Times New Roman"/>
                          <a:ea typeface="宋体"/>
                        </a:rPr>
                        <a:t>    </a:t>
                      </a:r>
                      <a:r>
                        <a:rPr lang="zh-CN" sz="1800" b="1" kern="100" dirty="0">
                          <a:latin typeface="Times New Roman"/>
                          <a:ea typeface="宋体"/>
                        </a:rPr>
                        <a:t>责</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823012">
                <a:tc>
                  <a:txBody>
                    <a:bodyPr/>
                    <a:lstStyle/>
                    <a:p>
                      <a:pPr algn="just">
                        <a:lnSpc>
                          <a:spcPct val="150000"/>
                        </a:lnSpc>
                        <a:spcAft>
                          <a:spcPts val="0"/>
                        </a:spcAft>
                      </a:pPr>
                      <a:r>
                        <a:rPr lang="zh-CN" sz="1800" kern="100">
                          <a:latin typeface="Times New Roman"/>
                          <a:ea typeface="宋体"/>
                        </a:rPr>
                        <a:t>项目经理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kern="100">
                          <a:latin typeface="Times New Roman"/>
                          <a:ea typeface="宋体"/>
                        </a:rPr>
                        <a:t>负责监督项目实现与测试过程活动，并有义务向</a:t>
                      </a:r>
                      <a:r>
                        <a:rPr lang="en-US" sz="1800" kern="100">
                          <a:latin typeface="Times New Roman"/>
                          <a:ea typeface="宋体"/>
                        </a:rPr>
                        <a:t>EPG</a:t>
                      </a:r>
                      <a:r>
                        <a:rPr lang="zh-CN" sz="1800" kern="100">
                          <a:latin typeface="Times New Roman"/>
                          <a:ea typeface="宋体"/>
                        </a:rPr>
                        <a:t>组提出过程改进建议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1506">
                <a:tc>
                  <a:txBody>
                    <a:bodyPr/>
                    <a:lstStyle/>
                    <a:p>
                      <a:pPr algn="just">
                        <a:lnSpc>
                          <a:spcPct val="150000"/>
                        </a:lnSpc>
                        <a:spcAft>
                          <a:spcPts val="0"/>
                        </a:spcAft>
                      </a:pPr>
                      <a:r>
                        <a:rPr lang="zh-CN" sz="1800" kern="100">
                          <a:latin typeface="Times New Roman"/>
                          <a:ea typeface="宋体"/>
                        </a:rPr>
                        <a:t>开发组长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kern="100">
                          <a:latin typeface="Times New Roman"/>
                          <a:ea typeface="宋体"/>
                        </a:rPr>
                        <a:t>管理开发相关活动，在项目经理协助下制订系统实现</a:t>
                      </a:r>
                      <a:r>
                        <a:rPr lang="en-US" sz="1800" kern="100">
                          <a:latin typeface="Times New Roman"/>
                          <a:ea typeface="宋体"/>
                        </a:rPr>
                        <a:t>/</a:t>
                      </a:r>
                      <a:r>
                        <a:rPr lang="zh-CN" sz="1800" kern="100">
                          <a:latin typeface="Times New Roman"/>
                          <a:ea typeface="宋体"/>
                        </a:rPr>
                        <a:t>编码计划。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1506">
                <a:tc>
                  <a:txBody>
                    <a:bodyPr/>
                    <a:lstStyle/>
                    <a:p>
                      <a:pPr algn="just">
                        <a:lnSpc>
                          <a:spcPct val="150000"/>
                        </a:lnSpc>
                        <a:spcAft>
                          <a:spcPts val="0"/>
                        </a:spcAft>
                      </a:pPr>
                      <a:r>
                        <a:rPr lang="zh-CN" sz="1800" kern="100">
                          <a:latin typeface="Times New Roman"/>
                          <a:ea typeface="宋体"/>
                        </a:rPr>
                        <a:t>开发人员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kern="100">
                          <a:latin typeface="Times New Roman"/>
                          <a:ea typeface="宋体"/>
                        </a:rPr>
                        <a:t>依据计划编写代码，对自己的代码进行必要的测试、调试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algn="just">
                        <a:lnSpc>
                          <a:spcPct val="150000"/>
                        </a:lnSpc>
                        <a:spcAft>
                          <a:spcPts val="0"/>
                        </a:spcAft>
                      </a:pPr>
                      <a:r>
                        <a:rPr lang="zh-CN" sz="1800" kern="100">
                          <a:latin typeface="Times New Roman"/>
                          <a:ea typeface="宋体"/>
                        </a:rPr>
                        <a:t>系分人员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kern="100" dirty="0">
                          <a:latin typeface="Times New Roman"/>
                          <a:ea typeface="宋体"/>
                        </a:rPr>
                        <a:t>制定项目的集成策略，根据项目组规模，也可以参与集成测试</a:t>
                      </a:r>
                      <a:r>
                        <a:rPr lang="zh-CN" sz="1800" kern="100" dirty="0" smtClean="0">
                          <a:latin typeface="Times New Roman"/>
                          <a:ea typeface="宋体"/>
                        </a:rPr>
                        <a:t>工作</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3012">
                <a:tc>
                  <a:txBody>
                    <a:bodyPr/>
                    <a:lstStyle/>
                    <a:p>
                      <a:pPr algn="just">
                        <a:lnSpc>
                          <a:spcPct val="150000"/>
                        </a:lnSpc>
                        <a:spcAft>
                          <a:spcPts val="0"/>
                        </a:spcAft>
                      </a:pPr>
                      <a:r>
                        <a:rPr lang="zh-CN" sz="1800" kern="100">
                          <a:latin typeface="Times New Roman"/>
                          <a:ea typeface="宋体"/>
                        </a:rPr>
                        <a:t>测试人员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kern="100" dirty="0">
                          <a:latin typeface="Times New Roman"/>
                          <a:ea typeface="宋体"/>
                        </a:rPr>
                        <a:t>依据单元测试管理列表或集成测试计划以及测试用例进行单元测试和集成测试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3012">
                <a:tc>
                  <a:txBody>
                    <a:bodyPr/>
                    <a:lstStyle/>
                    <a:p>
                      <a:pPr algn="just">
                        <a:lnSpc>
                          <a:spcPct val="150000"/>
                        </a:lnSpc>
                        <a:spcAft>
                          <a:spcPts val="0"/>
                        </a:spcAft>
                      </a:pPr>
                      <a:r>
                        <a:rPr lang="zh-CN" sz="1800" kern="100" dirty="0">
                          <a:latin typeface="Times New Roman"/>
                          <a:ea typeface="宋体"/>
                        </a:rPr>
                        <a:t>质量保证工程师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kern="100">
                          <a:latin typeface="Times New Roman"/>
                          <a:ea typeface="宋体"/>
                        </a:rPr>
                        <a:t>对系统实现及测试过程执行</a:t>
                      </a:r>
                      <a:r>
                        <a:rPr lang="en-US" sz="1800" kern="100">
                          <a:latin typeface="Times New Roman"/>
                          <a:ea typeface="宋体"/>
                        </a:rPr>
                        <a:t>QA</a:t>
                      </a:r>
                      <a:r>
                        <a:rPr lang="zh-CN" sz="1800" kern="100">
                          <a:latin typeface="Times New Roman"/>
                          <a:ea typeface="宋体"/>
                        </a:rPr>
                        <a:t>检查，并跟踪各类检查出现的问题，协助项目经理收集该阶段的数据。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3012">
                <a:tc>
                  <a:txBody>
                    <a:bodyPr/>
                    <a:lstStyle/>
                    <a:p>
                      <a:pPr algn="just">
                        <a:lnSpc>
                          <a:spcPct val="150000"/>
                        </a:lnSpc>
                        <a:spcAft>
                          <a:spcPts val="0"/>
                        </a:spcAft>
                      </a:pPr>
                      <a:r>
                        <a:rPr lang="zh-CN" sz="1800" kern="100" dirty="0">
                          <a:latin typeface="Times New Roman"/>
                          <a:ea typeface="宋体"/>
                        </a:rPr>
                        <a:t>配置管理员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kern="100" dirty="0">
                          <a:latin typeface="Times New Roman"/>
                          <a:ea typeface="宋体"/>
                        </a:rPr>
                        <a:t>把本阶段产生的各类工作产品纳入配置库，并执行配置库的日常维护。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704850"/>
            <a:ext cx="8229600" cy="795338"/>
          </a:xfrm>
        </p:spPr>
        <p:txBody>
          <a:bodyPr/>
          <a:lstStyle/>
          <a:p>
            <a:r>
              <a:rPr lang="zh-CN" altLang="en-US" smtClean="0"/>
              <a:t>编码规范说明</a:t>
            </a:r>
          </a:p>
        </p:txBody>
      </p:sp>
      <p:sp>
        <p:nvSpPr>
          <p:cNvPr id="25603" name="文本占位符 2"/>
          <p:cNvSpPr>
            <a:spLocks noGrp="1"/>
          </p:cNvSpPr>
          <p:nvPr>
            <p:ph type="body" idx="1"/>
          </p:nvPr>
        </p:nvSpPr>
        <p:spPr>
          <a:xfrm>
            <a:off x="457200" y="1500188"/>
            <a:ext cx="8329613" cy="4824412"/>
          </a:xfrm>
        </p:spPr>
        <p:txBody>
          <a:bodyPr/>
          <a:lstStyle/>
          <a:p>
            <a:r>
              <a:rPr lang="zh-CN" altLang="en-US" sz="2800" smtClean="0"/>
              <a:t>良好的编码习惯无论对程序员个人还是公司均有很大的帮助，其为代码复用的基础，统一的编码规范有助于代码在项目组内复用，也方便公司内其他项目使用。</a:t>
            </a:r>
            <a:endParaRPr lang="en-US" altLang="zh-CN" sz="2800" smtClean="0"/>
          </a:p>
          <a:p>
            <a:r>
              <a:rPr lang="zh-CN" altLang="en-US" sz="2800" smtClean="0"/>
              <a:t>良好的编码习惯有如下好处：</a:t>
            </a:r>
            <a:endParaRPr lang="en-US" altLang="zh-CN" sz="2800" smtClean="0"/>
          </a:p>
          <a:p>
            <a:pPr lvl="1"/>
            <a:r>
              <a:rPr lang="en-US" altLang="zh-CN" smtClean="0"/>
              <a:t>1</a:t>
            </a:r>
            <a:r>
              <a:rPr lang="zh-CN" altLang="en-US" smtClean="0"/>
              <a:t>、方便代码的交流和维护；</a:t>
            </a:r>
            <a:endParaRPr lang="en-US" altLang="zh-CN" smtClean="0"/>
          </a:p>
          <a:p>
            <a:pPr lvl="1"/>
            <a:r>
              <a:rPr lang="en-US" altLang="zh-CN" smtClean="0"/>
              <a:t>2</a:t>
            </a:r>
            <a:r>
              <a:rPr lang="zh-CN" altLang="en-US" smtClean="0"/>
              <a:t>、不影响编码的效率，不与大众习惯冲突；</a:t>
            </a:r>
            <a:endParaRPr lang="en-US" altLang="zh-CN" smtClean="0"/>
          </a:p>
          <a:p>
            <a:pPr lvl="1"/>
            <a:r>
              <a:rPr lang="en-US" altLang="zh-CN" smtClean="0"/>
              <a:t>3</a:t>
            </a:r>
            <a:r>
              <a:rPr lang="zh-CN" altLang="en-US" smtClean="0"/>
              <a:t>、使代码更美观、阅读更方便；</a:t>
            </a:r>
            <a:endParaRPr lang="en-US" altLang="zh-CN" smtClean="0"/>
          </a:p>
          <a:p>
            <a:pPr lvl="1"/>
            <a:r>
              <a:rPr lang="en-US" altLang="zh-CN" smtClean="0"/>
              <a:t>4</a:t>
            </a:r>
            <a:r>
              <a:rPr lang="zh-CN" altLang="en-US" smtClean="0"/>
              <a:t>、使代码的逻辑更清晰、更易于理解。对于程序员个人而言，养成良好的代码编写习惯，是成为优秀程序员的基本功。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 239617"/>
          <p:cNvSpPr>
            <a:spLocks noGrp="1" noChangeArrowheads="1"/>
          </p:cNvSpPr>
          <p:nvPr>
            <p:ph type="title"/>
          </p:nvPr>
        </p:nvSpPr>
        <p:spPr>
          <a:xfrm>
            <a:off x="428625" y="500063"/>
            <a:ext cx="8215313" cy="720725"/>
          </a:xfrm>
        </p:spPr>
        <p:txBody>
          <a:bodyPr/>
          <a:lstStyle/>
          <a:p>
            <a:pPr marL="0" indent="0" defTabSz="914400" eaLnBrk="1" hangingPunct="1"/>
            <a:r>
              <a:rPr lang="zh-CN" altLang="en-US" sz="4600" dirty="0" smtClean="0"/>
              <a:t>第九章 系统实现与测试过程</a:t>
            </a:r>
          </a:p>
        </p:txBody>
      </p:sp>
      <p:sp>
        <p:nvSpPr>
          <p:cNvPr id="26627" name="Shape 239618"/>
          <p:cNvSpPr>
            <a:spLocks noGrp="1" noChangeArrowheads="1"/>
          </p:cNvSpPr>
          <p:nvPr>
            <p:ph type="body" idx="1"/>
          </p:nvPr>
        </p:nvSpPr>
        <p:spPr>
          <a:xfrm>
            <a:off x="500063" y="1357313"/>
            <a:ext cx="7929562" cy="4802187"/>
          </a:xfrm>
        </p:spPr>
        <p:txBody>
          <a:bodyPr/>
          <a:lstStyle/>
          <a:p>
            <a:pPr>
              <a:lnSpc>
                <a:spcPct val="150000"/>
              </a:lnSpc>
            </a:pPr>
            <a:r>
              <a:rPr lang="en-US" altLang="zh-CN" sz="2800" smtClean="0"/>
              <a:t>CMMI</a:t>
            </a:r>
            <a:r>
              <a:rPr lang="zh-CN" altLang="en-US" sz="2800" smtClean="0"/>
              <a:t>中对应实践</a:t>
            </a:r>
          </a:p>
          <a:p>
            <a:pPr>
              <a:lnSpc>
                <a:spcPct val="150000"/>
              </a:lnSpc>
            </a:pPr>
            <a:r>
              <a:rPr lang="zh-CN" altLang="en-US" sz="2800" smtClean="0"/>
              <a:t>系统实现与测试过程简述</a:t>
            </a:r>
          </a:p>
          <a:p>
            <a:pPr>
              <a:lnSpc>
                <a:spcPct val="150000"/>
              </a:lnSpc>
            </a:pPr>
            <a:r>
              <a:rPr lang="zh-CN" altLang="en-US" sz="2800" smtClean="0">
                <a:solidFill>
                  <a:srgbClr val="FF0000"/>
                </a:solidFill>
              </a:rPr>
              <a:t>编码流程</a:t>
            </a:r>
          </a:p>
          <a:p>
            <a:pPr>
              <a:lnSpc>
                <a:spcPct val="150000"/>
              </a:lnSpc>
            </a:pPr>
            <a:r>
              <a:rPr lang="zh-CN" altLang="en-US" sz="2800" smtClean="0"/>
              <a:t>测试流程</a:t>
            </a:r>
          </a:p>
          <a:p>
            <a:pPr>
              <a:lnSpc>
                <a:spcPct val="150000"/>
              </a:lnSpc>
            </a:pPr>
            <a:r>
              <a:rPr lang="zh-CN" altLang="en-US" sz="2800" smtClean="0"/>
              <a:t>缺陷管理与改错</a:t>
            </a:r>
          </a:p>
          <a:p>
            <a:pPr>
              <a:lnSpc>
                <a:spcPct val="150000"/>
              </a:lnSpc>
            </a:pPr>
            <a:r>
              <a:rPr lang="zh-CN" altLang="en-US" sz="2800" smtClean="0"/>
              <a:t>建立产品支持文档</a:t>
            </a:r>
            <a:endParaRPr lang="en-US"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200" y="500063"/>
            <a:ext cx="8229600" cy="857250"/>
          </a:xfrm>
        </p:spPr>
        <p:txBody>
          <a:bodyPr/>
          <a:lstStyle/>
          <a:p>
            <a:r>
              <a:rPr lang="zh-CN" altLang="en-US" sz="5400" smtClean="0"/>
              <a:t>编码工作准备</a:t>
            </a:r>
          </a:p>
        </p:txBody>
      </p:sp>
      <p:sp>
        <p:nvSpPr>
          <p:cNvPr id="16387" name="文本占位符 2"/>
          <p:cNvSpPr>
            <a:spLocks noGrp="1"/>
          </p:cNvSpPr>
          <p:nvPr>
            <p:ph type="body" idx="1"/>
          </p:nvPr>
        </p:nvSpPr>
        <p:spPr>
          <a:xfrm>
            <a:off x="428625" y="1357313"/>
            <a:ext cx="8286750" cy="4857750"/>
          </a:xfrm>
        </p:spPr>
        <p:txBody>
          <a:bodyPr/>
          <a:lstStyle/>
          <a:p>
            <a:pPr marL="457200" indent="-457200">
              <a:buFont typeface="+mj-lt"/>
              <a:buAutoNum type="arabicPeriod"/>
              <a:defRPr/>
            </a:pPr>
            <a:r>
              <a:rPr lang="zh-CN" altLang="en-US" sz="2000" dirty="0" smtClean="0"/>
              <a:t>在开始本阶段具体工作之前，需要细化并更新项目进度表，制定详细的实现与测试计划：项目组依据</a:t>
            </a:r>
            <a:r>
              <a:rPr lang="en-US" altLang="zh-CN" sz="2000" dirty="0" smtClean="0"/>
              <a:t>《</a:t>
            </a:r>
            <a:r>
              <a:rPr lang="zh-CN" altLang="en-US" sz="2000" dirty="0" smtClean="0"/>
              <a:t>项目计划</a:t>
            </a:r>
            <a:r>
              <a:rPr lang="en-US" altLang="zh-CN" sz="2000" dirty="0" smtClean="0"/>
              <a:t>》</a:t>
            </a:r>
            <a:r>
              <a:rPr lang="zh-CN" altLang="en-US" sz="2000" dirty="0" smtClean="0"/>
              <a:t>共同协商实现与测试计划，开发组长起草</a:t>
            </a:r>
            <a:r>
              <a:rPr lang="en-US" altLang="zh-CN" sz="2000" dirty="0" smtClean="0"/>
              <a:t>《</a:t>
            </a:r>
            <a:r>
              <a:rPr lang="zh-CN" altLang="en-US" sz="2000" dirty="0" smtClean="0"/>
              <a:t>实现与测试计划</a:t>
            </a:r>
            <a:r>
              <a:rPr lang="en-US" altLang="zh-CN" sz="2000" dirty="0" smtClean="0"/>
              <a:t>》</a:t>
            </a:r>
            <a:r>
              <a:rPr lang="zh-CN" altLang="en-US" sz="2000" dirty="0" smtClean="0"/>
              <a:t>，</a:t>
            </a:r>
            <a:r>
              <a:rPr lang="en-US" altLang="zh-CN" sz="2000" dirty="0" smtClean="0"/>
              <a:t>《</a:t>
            </a:r>
            <a:r>
              <a:rPr lang="zh-CN" altLang="en-US" sz="2000" dirty="0" smtClean="0"/>
              <a:t>实现与测试计划</a:t>
            </a:r>
            <a:r>
              <a:rPr lang="en-US" altLang="zh-CN" sz="2000" dirty="0" smtClean="0"/>
              <a:t>》</a:t>
            </a:r>
            <a:r>
              <a:rPr lang="zh-CN" altLang="en-US" sz="2000" dirty="0" smtClean="0"/>
              <a:t>。该计划主要包括对开发环境配置方案、编程计划和集成测试计划的描述；</a:t>
            </a:r>
          </a:p>
          <a:p>
            <a:pPr marL="457200" indent="-457200">
              <a:buFont typeface="+mj-lt"/>
              <a:buAutoNum type="arabicPeriod"/>
              <a:defRPr/>
            </a:pPr>
            <a:r>
              <a:rPr lang="zh-CN" altLang="en-US" sz="2000" dirty="0" smtClean="0"/>
              <a:t>评审该计划：</a:t>
            </a:r>
            <a:r>
              <a:rPr lang="en-US" altLang="zh-CN" sz="2000" dirty="0" smtClean="0"/>
              <a:t>《</a:t>
            </a:r>
            <a:r>
              <a:rPr lang="zh-CN" altLang="en-US" sz="2000" dirty="0" smtClean="0"/>
              <a:t>实现与测试计划</a:t>
            </a:r>
            <a:r>
              <a:rPr lang="en-US" altLang="zh-CN" sz="2000" dirty="0" smtClean="0"/>
              <a:t>》</a:t>
            </a:r>
            <a:r>
              <a:rPr lang="zh-CN" altLang="en-US" sz="2000" dirty="0" smtClean="0"/>
              <a:t>需进行同行评审；如果通过，则转向（</a:t>
            </a:r>
            <a:r>
              <a:rPr lang="en-US" altLang="zh-CN" sz="2000" dirty="0" smtClean="0"/>
              <a:t>3</a:t>
            </a:r>
            <a:r>
              <a:rPr lang="zh-CN" altLang="en-US" sz="2000" dirty="0" smtClean="0"/>
              <a:t>）；否则退回（</a:t>
            </a:r>
            <a:r>
              <a:rPr lang="en-US" altLang="zh-CN" sz="2000" dirty="0" smtClean="0"/>
              <a:t>1</a:t>
            </a:r>
            <a:r>
              <a:rPr lang="zh-CN" altLang="en-US" sz="2000" dirty="0" smtClean="0"/>
              <a:t>）。</a:t>
            </a:r>
          </a:p>
          <a:p>
            <a:pPr marL="457200" indent="-457200">
              <a:buFont typeface="+mj-lt"/>
              <a:buAutoNum type="arabicPeriod"/>
              <a:defRPr/>
            </a:pPr>
            <a:r>
              <a:rPr lang="zh-CN" altLang="en-US" sz="2000" dirty="0" smtClean="0"/>
              <a:t>确定相关规范：项目组根据所选用的软件开发工具，确定各模块的编程语言；若机构已经存在合适的编程规范，则采用之；否则由开发小组共同制定新的编程规范（需留存）或对已有的编程规范进行修改定制。</a:t>
            </a:r>
          </a:p>
          <a:p>
            <a:pPr marL="457200" indent="-457200">
              <a:buFont typeface="+mj-lt"/>
              <a:buAutoNum type="arabicPeriod"/>
              <a:defRPr/>
            </a:pPr>
            <a:r>
              <a:rPr lang="zh-CN" altLang="en-US" sz="2000" dirty="0" smtClean="0"/>
              <a:t>根据</a:t>
            </a:r>
            <a:r>
              <a:rPr lang="en-US" altLang="zh-CN" sz="2000" dirty="0" smtClean="0"/>
              <a:t>《</a:t>
            </a:r>
            <a:r>
              <a:rPr lang="zh-CN" altLang="en-US" sz="2000" dirty="0" smtClean="0"/>
              <a:t>实现与测试计划</a:t>
            </a:r>
            <a:r>
              <a:rPr lang="en-US" altLang="zh-CN" sz="2000" dirty="0" smtClean="0"/>
              <a:t>》</a:t>
            </a:r>
            <a:r>
              <a:rPr lang="zh-CN" altLang="en-US" sz="2000" dirty="0" smtClean="0"/>
              <a:t>中对开发环境要求的描述，由开发组长指定人员搭建将要使用的开发环境，并保证在整个开发过程中该环境的一致性。各小组成员不得在未经项目经理或开发组长同意的情况下安装任何软件，以保证开发环境的纯洁性。</a:t>
            </a:r>
          </a:p>
          <a:p>
            <a:pPr>
              <a:buFont typeface="Wingdings 2" pitchFamily="18" charset="2"/>
              <a:buNone/>
              <a:defRPr/>
            </a:pPr>
            <a:endParaRPr lang="zh-CN" altLang="en-US" sz="20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57200" y="642938"/>
            <a:ext cx="8229600" cy="785812"/>
          </a:xfrm>
        </p:spPr>
        <p:txBody>
          <a:bodyPr/>
          <a:lstStyle/>
          <a:p>
            <a:r>
              <a:rPr lang="zh-CN" altLang="en-US" sz="5400" smtClean="0"/>
              <a:t>编码活动</a:t>
            </a:r>
          </a:p>
        </p:txBody>
      </p:sp>
      <p:sp>
        <p:nvSpPr>
          <p:cNvPr id="28675" name="文本占位符 2"/>
          <p:cNvSpPr>
            <a:spLocks noGrp="1"/>
          </p:cNvSpPr>
          <p:nvPr>
            <p:ph type="body" idx="1"/>
          </p:nvPr>
        </p:nvSpPr>
        <p:spPr>
          <a:xfrm>
            <a:off x="357188" y="1500188"/>
            <a:ext cx="8229600" cy="4389437"/>
          </a:xfrm>
        </p:spPr>
        <p:txBody>
          <a:bodyPr/>
          <a:lstStyle/>
          <a:p>
            <a:pPr>
              <a:lnSpc>
                <a:spcPts val="3000"/>
              </a:lnSpc>
            </a:pPr>
            <a:r>
              <a:rPr lang="zh-CN" altLang="en-US" sz="2400" smtClean="0"/>
              <a:t>开发人员根据</a:t>
            </a:r>
            <a:r>
              <a:rPr lang="en-US" altLang="zh-CN" sz="2400" smtClean="0"/>
              <a:t>《</a:t>
            </a:r>
            <a:r>
              <a:rPr lang="zh-CN" altLang="en-US" sz="2400" smtClean="0"/>
              <a:t>实现与测试计划</a:t>
            </a:r>
            <a:r>
              <a:rPr lang="en-US" altLang="zh-CN" sz="2400" smtClean="0"/>
              <a:t>》</a:t>
            </a:r>
            <a:r>
              <a:rPr lang="zh-CN" altLang="en-US" sz="2400" smtClean="0"/>
              <a:t>中“编程计划”、</a:t>
            </a:r>
            <a:r>
              <a:rPr lang="en-US" altLang="zh-CN" sz="2400" smtClean="0"/>
              <a:t>《</a:t>
            </a:r>
            <a:r>
              <a:rPr lang="zh-CN" altLang="en-US" sz="2400" smtClean="0"/>
              <a:t>模块设计</a:t>
            </a:r>
            <a:r>
              <a:rPr lang="en-US" altLang="zh-CN" sz="2400" smtClean="0"/>
              <a:t>》</a:t>
            </a:r>
            <a:r>
              <a:rPr lang="zh-CN" altLang="en-US" sz="2400" smtClean="0"/>
              <a:t>、</a:t>
            </a:r>
            <a:r>
              <a:rPr lang="en-US" altLang="zh-CN" sz="2400" smtClean="0"/>
              <a:t>《</a:t>
            </a:r>
            <a:r>
              <a:rPr lang="zh-CN" altLang="en-US" sz="2400" smtClean="0"/>
              <a:t>用户界面设计</a:t>
            </a:r>
            <a:r>
              <a:rPr lang="en-US" altLang="zh-CN" sz="2400" smtClean="0"/>
              <a:t>》</a:t>
            </a:r>
            <a:r>
              <a:rPr lang="zh-CN" altLang="en-US" sz="2400" smtClean="0"/>
              <a:t>、</a:t>
            </a:r>
            <a:r>
              <a:rPr lang="en-US" altLang="zh-CN" sz="2400" smtClean="0"/>
              <a:t>《</a:t>
            </a:r>
            <a:r>
              <a:rPr lang="zh-CN" altLang="en-US" sz="2400" smtClean="0"/>
              <a:t>数据库设计</a:t>
            </a:r>
            <a:r>
              <a:rPr lang="en-US" altLang="zh-CN" sz="2400" smtClean="0"/>
              <a:t>》</a:t>
            </a:r>
            <a:r>
              <a:rPr lang="zh-CN" altLang="en-US" sz="2400" smtClean="0"/>
              <a:t>和</a:t>
            </a:r>
            <a:r>
              <a:rPr lang="en-US" altLang="zh-CN" sz="2400" smtClean="0"/>
              <a:t>《</a:t>
            </a:r>
            <a:r>
              <a:rPr lang="zh-CN" altLang="en-US" sz="2400" smtClean="0"/>
              <a:t>编码规范</a:t>
            </a:r>
            <a:r>
              <a:rPr lang="en-US" altLang="zh-CN" sz="2400" smtClean="0"/>
              <a:t>》</a:t>
            </a:r>
            <a:r>
              <a:rPr lang="zh-CN" altLang="en-US" sz="2400" smtClean="0"/>
              <a:t>编写模块代码。</a:t>
            </a:r>
          </a:p>
          <a:p>
            <a:pPr>
              <a:lnSpc>
                <a:spcPts val="3000"/>
              </a:lnSpc>
            </a:pPr>
            <a:r>
              <a:rPr lang="zh-CN" altLang="en-US" sz="2400" smtClean="0"/>
              <a:t>开发人员在编写完成每个模块时，必须对自己的代码进行必要的自查和测试。</a:t>
            </a:r>
          </a:p>
          <a:p>
            <a:pPr>
              <a:lnSpc>
                <a:spcPts val="3000"/>
              </a:lnSpc>
            </a:pPr>
            <a:r>
              <a:rPr lang="zh-CN" altLang="en-US" sz="2400" smtClean="0"/>
              <a:t>开发人员在完成代码自查和测试后，编制</a:t>
            </a:r>
            <a:r>
              <a:rPr lang="en-US" altLang="zh-CN" sz="2400" smtClean="0"/>
              <a:t>《</a:t>
            </a:r>
            <a:r>
              <a:rPr lang="zh-CN" altLang="en-US" sz="2400" smtClean="0"/>
              <a:t>模块卷宗</a:t>
            </a:r>
            <a:r>
              <a:rPr lang="en-US" altLang="zh-CN" sz="2400" smtClean="0"/>
              <a:t>》</a:t>
            </a:r>
            <a:r>
              <a:rPr lang="zh-CN" altLang="en-US" sz="2400" smtClean="0"/>
              <a:t>；</a:t>
            </a:r>
            <a:r>
              <a:rPr lang="en-US" altLang="zh-CN" sz="2400" smtClean="0"/>
              <a:t>《</a:t>
            </a:r>
            <a:r>
              <a:rPr lang="zh-CN" altLang="en-US" sz="2400" smtClean="0"/>
              <a:t>模块卷宗</a:t>
            </a:r>
            <a:r>
              <a:rPr lang="en-US" altLang="zh-CN" sz="2400" smtClean="0"/>
              <a:t>》</a:t>
            </a:r>
            <a:r>
              <a:rPr lang="zh-CN" altLang="en-US" sz="2400" smtClean="0"/>
              <a:t>的编写参照</a:t>
            </a:r>
            <a:r>
              <a:rPr lang="en-US" altLang="zh-CN" sz="2400" smtClean="0"/>
              <a:t>《</a:t>
            </a:r>
            <a:r>
              <a:rPr lang="zh-CN" altLang="en-US" sz="2400" smtClean="0"/>
              <a:t>模板</a:t>
            </a:r>
            <a:r>
              <a:rPr lang="en-US" altLang="zh-CN" sz="2400" smtClean="0"/>
              <a:t>_</a:t>
            </a:r>
            <a:r>
              <a:rPr lang="zh-CN" altLang="en-US" sz="2400" smtClean="0"/>
              <a:t>模块卷宗</a:t>
            </a:r>
            <a:r>
              <a:rPr lang="en-US" altLang="zh-CN" sz="2400" smtClean="0"/>
              <a:t>》</a:t>
            </a:r>
            <a:r>
              <a:rPr lang="zh-CN" altLang="en-US" sz="2400" smtClean="0"/>
              <a:t>。</a:t>
            </a:r>
          </a:p>
          <a:p>
            <a:pPr>
              <a:lnSpc>
                <a:spcPts val="3000"/>
              </a:lnSpc>
            </a:pPr>
            <a:r>
              <a:rPr lang="zh-CN" altLang="en-US" sz="2400" smtClean="0"/>
              <a:t>在编码实现过程中，项目经理指定专人对系统程序代码进行抽查，并将审查意见记录在</a:t>
            </a:r>
            <a:r>
              <a:rPr lang="en-US" altLang="zh-CN" sz="2400" smtClean="0"/>
              <a:t>《</a:t>
            </a:r>
            <a:r>
              <a:rPr lang="zh-CN" altLang="en-US" sz="2400" smtClean="0"/>
              <a:t>模块卷宗</a:t>
            </a:r>
            <a:r>
              <a:rPr lang="en-US" altLang="zh-CN" sz="2400" smtClean="0"/>
              <a:t>》</a:t>
            </a:r>
            <a:r>
              <a:rPr lang="zh-CN" altLang="en-US" sz="2400" smtClean="0"/>
              <a:t>中。</a:t>
            </a:r>
          </a:p>
          <a:p>
            <a:pPr>
              <a:lnSpc>
                <a:spcPts val="3000"/>
              </a:lnSpc>
            </a:pPr>
            <a:endParaRPr lang="zh-CN" altLang="en-US" sz="24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57200" y="285750"/>
            <a:ext cx="8229600" cy="1000125"/>
          </a:xfrm>
        </p:spPr>
        <p:txBody>
          <a:bodyPr/>
          <a:lstStyle/>
          <a:p>
            <a:r>
              <a:rPr lang="zh-CN" altLang="en-US" smtClean="0"/>
              <a:t>编码中常见问题</a:t>
            </a:r>
          </a:p>
        </p:txBody>
      </p:sp>
      <p:sp>
        <p:nvSpPr>
          <p:cNvPr id="29699" name="文本占位符 2"/>
          <p:cNvSpPr>
            <a:spLocks noGrp="1"/>
          </p:cNvSpPr>
          <p:nvPr>
            <p:ph type="body" idx="1"/>
          </p:nvPr>
        </p:nvSpPr>
        <p:spPr>
          <a:xfrm>
            <a:off x="285750" y="1357313"/>
            <a:ext cx="8643938" cy="4922837"/>
          </a:xfrm>
        </p:spPr>
        <p:txBody>
          <a:bodyPr/>
          <a:lstStyle/>
          <a:p>
            <a:pPr>
              <a:lnSpc>
                <a:spcPts val="3000"/>
              </a:lnSpc>
              <a:buFont typeface="Wingdings 2" pitchFamily="18" charset="2"/>
              <a:buNone/>
            </a:pPr>
            <a:r>
              <a:rPr lang="zh-CN" altLang="en-US" sz="2000" smtClean="0"/>
              <a:t>一、如何避免开发阻塞？</a:t>
            </a:r>
          </a:p>
          <a:p>
            <a:pPr lvl="1">
              <a:lnSpc>
                <a:spcPts val="3000"/>
              </a:lnSpc>
            </a:pPr>
            <a:r>
              <a:rPr lang="zh-CN" altLang="en-US" sz="1800" smtClean="0"/>
              <a:t>项目经理在安排开发任务的时候，不要让能干人忙死，不能干的闲死（这种现象在学生实训中更为突出）。尽可能不要使多个任务串行，否则万一某个任务延误，将导致后面的任务全部延误。怎么避免该问题呢？</a:t>
            </a:r>
          </a:p>
          <a:p>
            <a:pPr lvl="1">
              <a:lnSpc>
                <a:spcPts val="3000"/>
              </a:lnSpc>
            </a:pPr>
            <a:r>
              <a:rPr lang="zh-CN" altLang="en-US" sz="1800" smtClean="0"/>
              <a:t>首先，在编码过程中可能会遇到各种技术问题，可能会导致整个编码任务的阻塞。这就需要使用本书实训指导中提出的思路去认真解决。即在需求分析及设计阶段，开发人员与系分人员紧密配合沟通，开发人员为主把在项目中可能会遇到的技术难题通过技术预演的方式解决掉，并且制定技术预研计划，编写必要的技术预研文档。</a:t>
            </a:r>
          </a:p>
          <a:p>
            <a:pPr lvl="1">
              <a:lnSpc>
                <a:spcPts val="3000"/>
              </a:lnSpc>
            </a:pPr>
            <a:r>
              <a:rPr lang="zh-CN" altLang="en-US" sz="1800" smtClean="0"/>
              <a:t>其次，识别所有任务中的关键任务，即有其他任务有重大影响的任务，对这些任务的完成进度纳入风险管理体系，加强跟踪及提出应对措施。以避免因为关键任务的延迟导致开发的阻塞。</a:t>
            </a:r>
          </a:p>
          <a:p>
            <a:pPr>
              <a:lnSpc>
                <a:spcPts val="3000"/>
              </a:lnSpc>
            </a:pPr>
            <a:endParaRPr lang="zh-CN" altLang="en-US" sz="20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hape 239617"/>
          <p:cNvSpPr>
            <a:spLocks noGrp="1" noChangeArrowheads="1"/>
          </p:cNvSpPr>
          <p:nvPr>
            <p:ph type="title"/>
          </p:nvPr>
        </p:nvSpPr>
        <p:spPr>
          <a:xfrm>
            <a:off x="428625" y="500063"/>
            <a:ext cx="8215313" cy="720725"/>
          </a:xfrm>
        </p:spPr>
        <p:txBody>
          <a:bodyPr/>
          <a:lstStyle/>
          <a:p>
            <a:pPr marL="0" indent="0" defTabSz="914400" eaLnBrk="1" hangingPunct="1"/>
            <a:r>
              <a:rPr lang="zh-CN" altLang="en-US" sz="4600" smtClean="0"/>
              <a:t>第九章 系统实现与测试过程</a:t>
            </a:r>
          </a:p>
        </p:txBody>
      </p:sp>
      <p:sp>
        <p:nvSpPr>
          <p:cNvPr id="12291" name="Shape 239618"/>
          <p:cNvSpPr>
            <a:spLocks noGrp="1" noChangeArrowheads="1"/>
          </p:cNvSpPr>
          <p:nvPr>
            <p:ph type="body" idx="1"/>
          </p:nvPr>
        </p:nvSpPr>
        <p:spPr>
          <a:xfrm>
            <a:off x="500063" y="1357313"/>
            <a:ext cx="7929562" cy="4802187"/>
          </a:xfrm>
        </p:spPr>
        <p:txBody>
          <a:bodyPr/>
          <a:lstStyle/>
          <a:p>
            <a:pPr>
              <a:lnSpc>
                <a:spcPct val="150000"/>
              </a:lnSpc>
            </a:pPr>
            <a:r>
              <a:rPr lang="en-US" altLang="zh-CN" sz="2800" smtClean="0">
                <a:solidFill>
                  <a:srgbClr val="FF0000"/>
                </a:solidFill>
              </a:rPr>
              <a:t>CMMI</a:t>
            </a:r>
            <a:r>
              <a:rPr lang="zh-CN" altLang="en-US" sz="2800" smtClean="0">
                <a:solidFill>
                  <a:srgbClr val="FF0000"/>
                </a:solidFill>
              </a:rPr>
              <a:t>中对应实践</a:t>
            </a:r>
          </a:p>
          <a:p>
            <a:pPr>
              <a:lnSpc>
                <a:spcPct val="150000"/>
              </a:lnSpc>
            </a:pPr>
            <a:r>
              <a:rPr lang="zh-CN" altLang="en-US" sz="2800" smtClean="0"/>
              <a:t>系统实现与测试过程简述</a:t>
            </a:r>
          </a:p>
          <a:p>
            <a:pPr>
              <a:lnSpc>
                <a:spcPct val="150000"/>
              </a:lnSpc>
            </a:pPr>
            <a:r>
              <a:rPr lang="zh-CN" altLang="en-US" sz="2800" smtClean="0"/>
              <a:t>编码流程</a:t>
            </a:r>
          </a:p>
          <a:p>
            <a:pPr>
              <a:lnSpc>
                <a:spcPct val="150000"/>
              </a:lnSpc>
            </a:pPr>
            <a:r>
              <a:rPr lang="zh-CN" altLang="en-US" sz="2800" smtClean="0"/>
              <a:t>测试流程</a:t>
            </a:r>
          </a:p>
          <a:p>
            <a:pPr>
              <a:lnSpc>
                <a:spcPct val="150000"/>
              </a:lnSpc>
            </a:pPr>
            <a:r>
              <a:rPr lang="zh-CN" altLang="en-US" sz="2800" smtClean="0"/>
              <a:t>缺陷管理与改错</a:t>
            </a:r>
          </a:p>
          <a:p>
            <a:pPr>
              <a:lnSpc>
                <a:spcPct val="150000"/>
              </a:lnSpc>
            </a:pPr>
            <a:r>
              <a:rPr lang="zh-CN" altLang="en-US" sz="2800" smtClean="0"/>
              <a:t>建立产品支持文档</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
          <p:cNvSpPr>
            <a:spLocks noGrp="1"/>
          </p:cNvSpPr>
          <p:nvPr>
            <p:ph type="body" idx="1"/>
          </p:nvPr>
        </p:nvSpPr>
        <p:spPr>
          <a:xfrm>
            <a:off x="500063" y="1214438"/>
            <a:ext cx="8229600" cy="5286375"/>
          </a:xfrm>
        </p:spPr>
        <p:txBody>
          <a:bodyPr/>
          <a:lstStyle/>
          <a:p>
            <a:pPr>
              <a:buFont typeface="Wingdings 2" pitchFamily="18" charset="2"/>
              <a:buNone/>
            </a:pPr>
            <a:r>
              <a:rPr lang="zh-CN" altLang="en-US" sz="2400" smtClean="0">
                <a:latin typeface="黑体" pitchFamily="2" charset="-122"/>
                <a:ea typeface="黑体" pitchFamily="2" charset="-122"/>
              </a:rPr>
              <a:t>二、有最好的编程语言吗？</a:t>
            </a:r>
          </a:p>
          <a:p>
            <a:pPr lvl="1"/>
            <a:r>
              <a:rPr lang="zh-CN" altLang="en-US" sz="2200" smtClean="0"/>
              <a:t>答案很肯定，没有？实际上只有最适合。如今的</a:t>
            </a:r>
            <a:r>
              <a:rPr lang="en-US" altLang="zh-CN" sz="2200" smtClean="0"/>
              <a:t>Visual Basic</a:t>
            </a:r>
            <a:r>
              <a:rPr lang="zh-CN" altLang="en-US" sz="2200" smtClean="0"/>
              <a:t>、</a:t>
            </a:r>
            <a:r>
              <a:rPr lang="en-US" altLang="zh-CN" sz="2200" smtClean="0"/>
              <a:t>Delphi</a:t>
            </a:r>
            <a:r>
              <a:rPr lang="zh-CN" altLang="en-US" sz="2200" smtClean="0"/>
              <a:t>、</a:t>
            </a:r>
            <a:r>
              <a:rPr lang="en-US" altLang="zh-CN" sz="2200" smtClean="0"/>
              <a:t>Visual C++</a:t>
            </a:r>
            <a:r>
              <a:rPr lang="zh-CN" altLang="en-US" sz="2200" smtClean="0"/>
              <a:t>、</a:t>
            </a:r>
            <a:r>
              <a:rPr lang="en-US" altLang="zh-CN" sz="2200" smtClean="0"/>
              <a:t>Java</a:t>
            </a:r>
            <a:r>
              <a:rPr lang="zh-CN" altLang="en-US" sz="2200" smtClean="0"/>
              <a:t>和</a:t>
            </a:r>
            <a:r>
              <a:rPr lang="en-US" altLang="zh-CN" sz="2200" smtClean="0"/>
              <a:t>C#</a:t>
            </a:r>
            <a:r>
              <a:rPr lang="zh-CN" altLang="en-US" sz="2200" smtClean="0"/>
              <a:t>等语言各有所长，很难明确说哪个好哪个不好。使用</a:t>
            </a:r>
            <a:r>
              <a:rPr lang="en-US" altLang="zh-CN" sz="2200" smtClean="0"/>
              <a:t>VB</a:t>
            </a:r>
            <a:r>
              <a:rPr lang="zh-CN" altLang="en-US" sz="2200" smtClean="0"/>
              <a:t>开发出来的大型商用软件也很多，在对日软件外包单子中，作者现在遇到的使用</a:t>
            </a:r>
            <a:r>
              <a:rPr lang="en-US" altLang="zh-CN" sz="2200" smtClean="0"/>
              <a:t>VB</a:t>
            </a:r>
            <a:r>
              <a:rPr lang="zh-CN" altLang="en-US" sz="2200" smtClean="0"/>
              <a:t>的也很多。</a:t>
            </a:r>
          </a:p>
          <a:p>
            <a:pPr lvl="1"/>
            <a:r>
              <a:rPr lang="zh-CN" altLang="en-US" sz="2200" smtClean="0"/>
              <a:t>在学习编程语言时，精通一门就可以了，在开发过程中使用到其他新的编程语言上手也会比较快。如果都学个皮毛，实际上是什么语言都不会用。</a:t>
            </a:r>
          </a:p>
          <a:p>
            <a:pPr lvl="1"/>
            <a:r>
              <a:rPr lang="zh-CN" altLang="en-US" sz="2200" smtClean="0"/>
              <a:t>在开发商用软件时，能很好地解决问题的编程语言就是好语言。公司应该根据实际情况，选择业界推荐的并且自己擅长的编程语言来开发软件，才能保证有较好的质量与生产率。</a:t>
            </a:r>
          </a:p>
          <a:p>
            <a:endParaRPr lang="zh-CN" altLang="en-US" sz="2400" smtClean="0"/>
          </a:p>
        </p:txBody>
      </p:sp>
      <p:sp>
        <p:nvSpPr>
          <p:cNvPr id="30723" name="标题 1"/>
          <p:cNvSpPr>
            <a:spLocks noGrp="1"/>
          </p:cNvSpPr>
          <p:nvPr>
            <p:ph type="title"/>
          </p:nvPr>
        </p:nvSpPr>
        <p:spPr>
          <a:xfrm>
            <a:off x="457200" y="285750"/>
            <a:ext cx="8229600" cy="1000125"/>
          </a:xfrm>
        </p:spPr>
        <p:txBody>
          <a:bodyPr/>
          <a:lstStyle/>
          <a:p>
            <a:r>
              <a:rPr lang="zh-CN" altLang="en-US" smtClean="0"/>
              <a:t>编码中常见问题（续）</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
          <p:cNvSpPr>
            <a:spLocks noGrp="1"/>
          </p:cNvSpPr>
          <p:nvPr>
            <p:ph type="body" idx="1"/>
          </p:nvPr>
        </p:nvSpPr>
        <p:spPr>
          <a:xfrm>
            <a:off x="500063" y="1285875"/>
            <a:ext cx="8286750" cy="5143500"/>
          </a:xfrm>
        </p:spPr>
        <p:txBody>
          <a:bodyPr/>
          <a:lstStyle/>
          <a:p>
            <a:pPr>
              <a:buFont typeface="Wingdings 2" pitchFamily="18" charset="2"/>
              <a:buNone/>
            </a:pPr>
            <a:r>
              <a:rPr lang="zh-CN" altLang="en-US" sz="2000" b="1" smtClean="0"/>
              <a:t>三、换用更快的计算机还是开发更快的算法？</a:t>
            </a:r>
          </a:p>
          <a:p>
            <a:pPr lvl="1"/>
            <a:r>
              <a:rPr lang="zh-CN" altLang="en-US" sz="1800" smtClean="0"/>
              <a:t>如果软件运行较慢，是换一台处理性能更高的计算机，还是对算法进行性能调优？要根据“成本</a:t>
            </a:r>
            <a:r>
              <a:rPr lang="en-US" altLang="zh-CN" sz="1800" smtClean="0"/>
              <a:t>—</a:t>
            </a:r>
            <a:r>
              <a:rPr lang="zh-CN" altLang="en-US" sz="1800" smtClean="0"/>
              <a:t>收益”来决定。因为性能调优虽然可以从根本上提高软件的运行速度，但可能引入错误以及进度的延误。由于目前计算机硬件相对比较便宜，如果换一台处理性能更高的计算机可以解决问题，而且费用比较低的话，也是一种不错的选择。</a:t>
            </a:r>
          </a:p>
          <a:p>
            <a:pPr>
              <a:buFont typeface="Wingdings 2" pitchFamily="18" charset="2"/>
              <a:buNone/>
            </a:pPr>
            <a:r>
              <a:rPr lang="zh-CN" altLang="en-US" sz="2000" b="1" smtClean="0"/>
              <a:t>四、要多用新技术和技巧吗？</a:t>
            </a:r>
          </a:p>
          <a:p>
            <a:pPr lvl="1"/>
            <a:r>
              <a:rPr lang="zh-CN" altLang="en-US" sz="1800" smtClean="0"/>
              <a:t>开发软件是为了满足客户的需要，而不是自己闹着玩或追求技术挑战。为了提高质量、提高开发效率并且降低成本，应当尽可能采用成熟可靠的技术来开发软件。</a:t>
            </a:r>
          </a:p>
          <a:p>
            <a:pPr lvl="1"/>
            <a:r>
              <a:rPr lang="zh-CN" altLang="en-US" sz="1800" smtClean="0"/>
              <a:t>在编程时要尽量少用技巧，技巧的优点是能另辟蹊径解决问题，缺点是技巧并不为其他人熟知。在程序中使用太多的技巧，如果相应技术资料再跟不上的话，可能会留下错误隐患，别人也难以理解。一个局部的优点对整个系统而主是微小的，而一个错误则可能对整个系统产生致命的影响。因此，建议用自然的方式编程，不要滥用技巧。</a:t>
            </a:r>
          </a:p>
          <a:p>
            <a:pPr>
              <a:buFont typeface="Wingdings 2" pitchFamily="18" charset="2"/>
              <a:buNone/>
            </a:pPr>
            <a:endParaRPr lang="zh-CN" altLang="en-US" sz="2000" b="1" smtClean="0"/>
          </a:p>
        </p:txBody>
      </p:sp>
      <p:sp>
        <p:nvSpPr>
          <p:cNvPr id="31747" name="标题 1"/>
          <p:cNvSpPr>
            <a:spLocks noGrp="1"/>
          </p:cNvSpPr>
          <p:nvPr>
            <p:ph type="title"/>
          </p:nvPr>
        </p:nvSpPr>
        <p:spPr>
          <a:xfrm>
            <a:off x="457200" y="285750"/>
            <a:ext cx="8229600" cy="1000125"/>
          </a:xfrm>
        </p:spPr>
        <p:txBody>
          <a:bodyPr/>
          <a:lstStyle/>
          <a:p>
            <a:r>
              <a:rPr lang="zh-CN" altLang="en-US" smtClean="0"/>
              <a:t>编码中常见问题（续）</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2"/>
          <p:cNvSpPr>
            <a:spLocks noGrp="1"/>
          </p:cNvSpPr>
          <p:nvPr>
            <p:ph type="body" idx="1"/>
          </p:nvPr>
        </p:nvSpPr>
        <p:spPr>
          <a:xfrm>
            <a:off x="500063" y="1285875"/>
            <a:ext cx="8215312" cy="4786313"/>
          </a:xfrm>
        </p:spPr>
        <p:txBody>
          <a:bodyPr/>
          <a:lstStyle/>
          <a:p>
            <a:pPr>
              <a:buFont typeface="Wingdings 2" pitchFamily="18" charset="2"/>
              <a:buNone/>
            </a:pPr>
            <a:r>
              <a:rPr lang="zh-CN" altLang="en-US" sz="3200" b="1" smtClean="0"/>
              <a:t>五、夜里编程效率更高吗？</a:t>
            </a:r>
          </a:p>
          <a:p>
            <a:pPr lvl="1"/>
            <a:r>
              <a:rPr lang="zh-CN" altLang="en-US" sz="2800" smtClean="0"/>
              <a:t>编程和调试有这样的特点：干活要一鼓作气，不要中途停下来做其他事情之后再接着编程调试，否则思路可能被打乱，重新捡起来很费劲。所以程序员经常在夜里干活，这样效率比较高。但是，从个人健康来说，这样长久的话绝对伤害身体，只能偶尔为之。每个软件开发人员都要学一点养生之道，不要让不良的工作习惯影响健康。</a:t>
            </a:r>
          </a:p>
          <a:p>
            <a:endParaRPr lang="zh-CN" altLang="en-US" sz="3200" smtClean="0"/>
          </a:p>
        </p:txBody>
      </p:sp>
      <p:sp>
        <p:nvSpPr>
          <p:cNvPr id="32771" name="标题 1"/>
          <p:cNvSpPr>
            <a:spLocks noGrp="1"/>
          </p:cNvSpPr>
          <p:nvPr>
            <p:ph type="title"/>
          </p:nvPr>
        </p:nvSpPr>
        <p:spPr>
          <a:xfrm>
            <a:off x="457200" y="285750"/>
            <a:ext cx="8229600" cy="1000125"/>
          </a:xfrm>
        </p:spPr>
        <p:txBody>
          <a:bodyPr/>
          <a:lstStyle/>
          <a:p>
            <a:r>
              <a:rPr lang="zh-CN" altLang="en-US" smtClean="0"/>
              <a:t>编码中常见问题（续）</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2"/>
          <p:cNvSpPr>
            <a:spLocks noGrp="1"/>
          </p:cNvSpPr>
          <p:nvPr>
            <p:ph type="body" idx="1"/>
          </p:nvPr>
        </p:nvSpPr>
        <p:spPr>
          <a:xfrm>
            <a:off x="428625" y="1285875"/>
            <a:ext cx="8143875" cy="4929188"/>
          </a:xfrm>
        </p:spPr>
        <p:txBody>
          <a:bodyPr/>
          <a:lstStyle/>
          <a:p>
            <a:pPr>
              <a:lnSpc>
                <a:spcPts val="2800"/>
              </a:lnSpc>
              <a:buFont typeface="Wingdings 2" pitchFamily="18" charset="2"/>
              <a:buNone/>
            </a:pPr>
            <a:r>
              <a:rPr lang="zh-CN" altLang="en-US" sz="2000" b="1" smtClean="0"/>
              <a:t>六、如何提高团队编程的质量？</a:t>
            </a:r>
          </a:p>
          <a:p>
            <a:pPr lvl="1">
              <a:lnSpc>
                <a:spcPts val="2800"/>
              </a:lnSpc>
            </a:pPr>
            <a:r>
              <a:rPr lang="zh-CN" altLang="en-US" sz="1800" smtClean="0"/>
              <a:t>在组建开发团队时，尽量多一些编程老手（至少有</a:t>
            </a:r>
            <a:r>
              <a:rPr lang="en-US" altLang="zh-CN" sz="1800" smtClean="0"/>
              <a:t>2</a:t>
            </a:r>
            <a:r>
              <a:rPr lang="zh-CN" altLang="en-US" sz="1800" smtClean="0"/>
              <a:t>年以上编程经验），少一些编程新手。由于开发工具越来越先进，现在的编程技术门槛也越来越低。有些公司为了省钱，往往低薪招聘编程新手来干活。这种做法无疑会大大降低团队的战斗力。公司支付低薪而省下来的钱，远不及开发团队修补软件质量带来的额外成本。笔者建议在实际开发时，编码人员中新手的比例不能超过</a:t>
            </a:r>
            <a:r>
              <a:rPr lang="en-US" altLang="zh-CN" sz="1800" smtClean="0"/>
              <a:t>50%</a:t>
            </a:r>
            <a:r>
              <a:rPr lang="zh-CN" altLang="en-US" sz="1800" smtClean="0"/>
              <a:t>，可以采用一对一的“传、帮、带”方式尽快提高新员工的编程能力，提高整个团队的编程质量。</a:t>
            </a:r>
          </a:p>
          <a:p>
            <a:pPr lvl="1">
              <a:lnSpc>
                <a:spcPts val="2800"/>
              </a:lnSpc>
            </a:pPr>
            <a:r>
              <a:rPr lang="zh-CN" altLang="en-US" sz="1800" smtClean="0"/>
              <a:t>如果每个开发人员的技能都是合格的，编程规范就显得比较重要。让开发人员都按照既定的规范进行编程，是提高代码质量、降低代码维护代价的简单有效的方法。</a:t>
            </a:r>
          </a:p>
          <a:p>
            <a:pPr lvl="1">
              <a:lnSpc>
                <a:spcPts val="2800"/>
              </a:lnSpc>
            </a:pPr>
            <a:r>
              <a:rPr lang="zh-CN" altLang="en-US" sz="1800" smtClean="0"/>
              <a:t>编写高质量的程序离不开责任心，这一点也是做任何工作所必须的。每个程序员都应对自己的代码进行仔细的跟踪调试，进行严格的自我测试，然后再提交给测试人员进行单元测试或集成测试。</a:t>
            </a:r>
          </a:p>
        </p:txBody>
      </p:sp>
      <p:sp>
        <p:nvSpPr>
          <p:cNvPr id="33795" name="标题 1"/>
          <p:cNvSpPr>
            <a:spLocks noGrp="1"/>
          </p:cNvSpPr>
          <p:nvPr>
            <p:ph type="title"/>
          </p:nvPr>
        </p:nvSpPr>
        <p:spPr>
          <a:xfrm>
            <a:off x="457200" y="285750"/>
            <a:ext cx="8229600" cy="1000125"/>
          </a:xfrm>
        </p:spPr>
        <p:txBody>
          <a:bodyPr/>
          <a:lstStyle/>
          <a:p>
            <a:r>
              <a:rPr lang="zh-CN" altLang="en-US" smtClean="0"/>
              <a:t>编码中常见问题（续）</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239617"/>
          <p:cNvSpPr>
            <a:spLocks noGrp="1" noChangeArrowheads="1"/>
          </p:cNvSpPr>
          <p:nvPr>
            <p:ph type="title"/>
          </p:nvPr>
        </p:nvSpPr>
        <p:spPr>
          <a:xfrm>
            <a:off x="428625" y="500063"/>
            <a:ext cx="8215313" cy="720725"/>
          </a:xfrm>
        </p:spPr>
        <p:txBody>
          <a:bodyPr/>
          <a:lstStyle/>
          <a:p>
            <a:pPr marL="0" indent="0" defTabSz="914400" eaLnBrk="1" hangingPunct="1"/>
            <a:r>
              <a:rPr lang="zh-CN" altLang="en-US" sz="4600" dirty="0" smtClean="0"/>
              <a:t>第九章 系统实现与测试过程</a:t>
            </a:r>
          </a:p>
        </p:txBody>
      </p:sp>
      <p:sp>
        <p:nvSpPr>
          <p:cNvPr id="34819" name="Shape 239618"/>
          <p:cNvSpPr>
            <a:spLocks noGrp="1" noChangeArrowheads="1"/>
          </p:cNvSpPr>
          <p:nvPr>
            <p:ph type="body" idx="1"/>
          </p:nvPr>
        </p:nvSpPr>
        <p:spPr>
          <a:xfrm>
            <a:off x="500063" y="1357313"/>
            <a:ext cx="7929562" cy="4802187"/>
          </a:xfrm>
        </p:spPr>
        <p:txBody>
          <a:bodyPr/>
          <a:lstStyle/>
          <a:p>
            <a:pPr>
              <a:lnSpc>
                <a:spcPct val="150000"/>
              </a:lnSpc>
            </a:pPr>
            <a:r>
              <a:rPr lang="en-US" altLang="zh-CN" sz="2800" smtClean="0"/>
              <a:t>CMMI</a:t>
            </a:r>
            <a:r>
              <a:rPr lang="zh-CN" altLang="en-US" sz="2800" smtClean="0"/>
              <a:t>中对应实践</a:t>
            </a:r>
          </a:p>
          <a:p>
            <a:pPr>
              <a:lnSpc>
                <a:spcPct val="150000"/>
              </a:lnSpc>
            </a:pPr>
            <a:r>
              <a:rPr lang="zh-CN" altLang="en-US" sz="2800" smtClean="0"/>
              <a:t>系统实现与测试过程简述</a:t>
            </a:r>
          </a:p>
          <a:p>
            <a:pPr>
              <a:lnSpc>
                <a:spcPct val="150000"/>
              </a:lnSpc>
            </a:pPr>
            <a:r>
              <a:rPr lang="zh-CN" altLang="en-US" sz="2800" smtClean="0"/>
              <a:t>编码流程</a:t>
            </a:r>
          </a:p>
          <a:p>
            <a:pPr>
              <a:lnSpc>
                <a:spcPct val="150000"/>
              </a:lnSpc>
            </a:pPr>
            <a:r>
              <a:rPr lang="zh-CN" altLang="en-US" sz="2800" smtClean="0">
                <a:solidFill>
                  <a:srgbClr val="FF0000"/>
                </a:solidFill>
              </a:rPr>
              <a:t>测试流程</a:t>
            </a:r>
          </a:p>
          <a:p>
            <a:pPr>
              <a:lnSpc>
                <a:spcPct val="150000"/>
              </a:lnSpc>
            </a:pPr>
            <a:r>
              <a:rPr lang="zh-CN" altLang="en-US" sz="2800" smtClean="0"/>
              <a:t>缺陷管理与改错</a:t>
            </a:r>
          </a:p>
          <a:p>
            <a:pPr>
              <a:lnSpc>
                <a:spcPct val="150000"/>
              </a:lnSpc>
            </a:pPr>
            <a:r>
              <a:rPr lang="zh-CN" altLang="en-US" sz="2800" smtClean="0"/>
              <a:t>建立产品支持文档</a:t>
            </a:r>
            <a:endParaRPr lang="en-US" altLang="zh-CN"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285750"/>
            <a:ext cx="8229600" cy="928688"/>
          </a:xfrm>
        </p:spPr>
        <p:txBody>
          <a:bodyPr/>
          <a:lstStyle/>
          <a:p>
            <a:r>
              <a:rPr lang="zh-CN" altLang="en-US" sz="5400" smtClean="0"/>
              <a:t>单元测试流程</a:t>
            </a:r>
          </a:p>
        </p:txBody>
      </p:sp>
      <p:sp>
        <p:nvSpPr>
          <p:cNvPr id="35843" name="文本占位符 2"/>
          <p:cNvSpPr>
            <a:spLocks noGrp="1"/>
          </p:cNvSpPr>
          <p:nvPr>
            <p:ph type="body" idx="1"/>
          </p:nvPr>
        </p:nvSpPr>
        <p:spPr>
          <a:xfrm>
            <a:off x="571500" y="1071563"/>
            <a:ext cx="8143875" cy="5214937"/>
          </a:xfrm>
        </p:spPr>
        <p:txBody>
          <a:bodyPr/>
          <a:lstStyle/>
          <a:p>
            <a:pPr>
              <a:lnSpc>
                <a:spcPct val="150000"/>
              </a:lnSpc>
            </a:pPr>
            <a:r>
              <a:rPr lang="zh-CN" altLang="en-US" sz="2200" smtClean="0"/>
              <a:t>项目经理根据开发人员开发进展情况，安排测试人员或系统分析人员（有些公司可能是开发人员）编写</a:t>
            </a:r>
            <a:r>
              <a:rPr lang="en-US" altLang="zh-CN" sz="2200" smtClean="0"/>
              <a:t>《</a:t>
            </a:r>
            <a:r>
              <a:rPr lang="zh-CN" altLang="en-US" sz="2200" smtClean="0"/>
              <a:t>单元测试管理列表</a:t>
            </a:r>
            <a:r>
              <a:rPr lang="en-US" altLang="zh-CN" sz="2200" smtClean="0"/>
              <a:t>》</a:t>
            </a:r>
            <a:r>
              <a:rPr lang="zh-CN" altLang="en-US" sz="2200" smtClean="0"/>
              <a:t>或直接使用相关测试工具来编写，具体采用什么方式，由各项目组根据实际情况在项目开发计划里确定。</a:t>
            </a:r>
          </a:p>
          <a:p>
            <a:pPr>
              <a:lnSpc>
                <a:spcPct val="150000"/>
              </a:lnSpc>
            </a:pPr>
            <a:r>
              <a:rPr lang="zh-CN" altLang="en-US" sz="2200" smtClean="0"/>
              <a:t>项目经理审批</a:t>
            </a:r>
            <a:r>
              <a:rPr lang="en-US" altLang="zh-CN" sz="2200" smtClean="0"/>
              <a:t>《</a:t>
            </a:r>
            <a:r>
              <a:rPr lang="zh-CN" altLang="en-US" sz="2200" smtClean="0"/>
              <a:t>单元测试管理列表</a:t>
            </a:r>
            <a:r>
              <a:rPr lang="en-US" altLang="zh-CN" sz="2200" smtClean="0"/>
              <a:t>》</a:t>
            </a:r>
            <a:r>
              <a:rPr lang="zh-CN" altLang="en-US" sz="2200" smtClean="0"/>
              <a:t>，并指定测试人员进行单元测试，并记录在</a:t>
            </a:r>
            <a:r>
              <a:rPr lang="en-US" altLang="zh-CN" sz="2200" smtClean="0"/>
              <a:t>《</a:t>
            </a:r>
            <a:r>
              <a:rPr lang="zh-CN" altLang="en-US" sz="2200" smtClean="0"/>
              <a:t>单元测试管理列表</a:t>
            </a:r>
            <a:r>
              <a:rPr lang="en-US" altLang="zh-CN" sz="2200" smtClean="0"/>
              <a:t>》</a:t>
            </a:r>
            <a:r>
              <a:rPr lang="zh-CN" altLang="en-US" sz="2200" smtClean="0"/>
              <a:t>中；若使用专门的测试管理工具，则把结果记录进该工具中。</a:t>
            </a:r>
          </a:p>
          <a:p>
            <a:pPr>
              <a:lnSpc>
                <a:spcPct val="150000"/>
              </a:lnSpc>
            </a:pPr>
            <a:r>
              <a:rPr lang="zh-CN" altLang="en-US" sz="2200" smtClean="0"/>
              <a:t>测试人员依据已审批的</a:t>
            </a:r>
            <a:r>
              <a:rPr lang="en-US" altLang="zh-CN" sz="2200" smtClean="0"/>
              <a:t>《</a:t>
            </a:r>
            <a:r>
              <a:rPr lang="zh-CN" altLang="en-US" sz="2200" smtClean="0"/>
              <a:t>单元测试管理列表</a:t>
            </a:r>
            <a:r>
              <a:rPr lang="en-US" altLang="zh-CN" sz="2200" smtClean="0"/>
              <a:t>》</a:t>
            </a:r>
            <a:r>
              <a:rPr lang="zh-CN" altLang="en-US" sz="2200" smtClean="0"/>
              <a:t>进行相应的单元测试，产生</a:t>
            </a:r>
            <a:r>
              <a:rPr lang="en-US" altLang="zh-CN" sz="2200" smtClean="0"/>
              <a:t>《</a:t>
            </a:r>
            <a:r>
              <a:rPr lang="zh-CN" altLang="en-US" sz="2200" smtClean="0"/>
              <a:t>单元测试报告</a:t>
            </a:r>
            <a:r>
              <a:rPr lang="en-US" altLang="zh-CN" sz="2200" smtClean="0"/>
              <a:t>》</a:t>
            </a:r>
            <a:r>
              <a:rPr lang="zh-CN" altLang="en-US" sz="2200" smtClean="0"/>
              <a:t>或登记进测试管理工具，然后由测试管理工具产生相关的单元测试报告。</a:t>
            </a:r>
          </a:p>
          <a:p>
            <a:pPr>
              <a:lnSpc>
                <a:spcPct val="150000"/>
              </a:lnSpc>
            </a:pPr>
            <a:endParaRPr lang="zh-CN" altLang="en-US" sz="2400" b="1"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28625" y="214313"/>
            <a:ext cx="8229600" cy="723900"/>
          </a:xfrm>
        </p:spPr>
        <p:txBody>
          <a:bodyPr/>
          <a:lstStyle/>
          <a:p>
            <a:r>
              <a:rPr lang="zh-CN" altLang="en-US" sz="4400" smtClean="0"/>
              <a:t>集成测试</a:t>
            </a:r>
          </a:p>
        </p:txBody>
      </p:sp>
      <p:sp>
        <p:nvSpPr>
          <p:cNvPr id="36867" name="文本占位符 2"/>
          <p:cNvSpPr>
            <a:spLocks noGrp="1"/>
          </p:cNvSpPr>
          <p:nvPr>
            <p:ph type="body" idx="1"/>
          </p:nvPr>
        </p:nvSpPr>
        <p:spPr>
          <a:xfrm>
            <a:off x="500063" y="1000125"/>
            <a:ext cx="8215312" cy="5643563"/>
          </a:xfrm>
        </p:spPr>
        <p:txBody>
          <a:bodyPr/>
          <a:lstStyle/>
          <a:p>
            <a:r>
              <a:rPr lang="zh-CN" altLang="en-US" sz="2000" smtClean="0"/>
              <a:t>集成测试是单元测试的逻辑扩展，集成测试所持的主要标准是</a:t>
            </a:r>
            <a:r>
              <a:rPr lang="en-US" altLang="zh-CN" sz="2000" smtClean="0"/>
              <a:t>《</a:t>
            </a:r>
            <a:r>
              <a:rPr lang="zh-CN" altLang="en-US" sz="2000" smtClean="0"/>
              <a:t>概要设计规格说明</a:t>
            </a:r>
            <a:r>
              <a:rPr lang="en-US" altLang="zh-CN" sz="2000" smtClean="0"/>
              <a:t>》</a:t>
            </a:r>
            <a:r>
              <a:rPr lang="zh-CN" altLang="en-US" sz="2000" smtClean="0"/>
              <a:t>，执行步骤如下：</a:t>
            </a:r>
            <a:endParaRPr lang="en-US" altLang="zh-CN" sz="2000" smtClean="0"/>
          </a:p>
          <a:p>
            <a:pPr lvl="1"/>
            <a:r>
              <a:rPr lang="zh-CN" altLang="en-US" sz="1800" smtClean="0"/>
              <a:t>当开发进程达到</a:t>
            </a:r>
            <a:r>
              <a:rPr lang="en-US" altLang="zh-CN" sz="1800" smtClean="0"/>
              <a:t>《</a:t>
            </a:r>
            <a:r>
              <a:rPr lang="zh-CN" altLang="en-US" sz="1800" smtClean="0"/>
              <a:t>实现与测试计划</a:t>
            </a:r>
            <a:r>
              <a:rPr lang="en-US" altLang="zh-CN" sz="1800" smtClean="0"/>
              <a:t>》</a:t>
            </a:r>
            <a:r>
              <a:rPr lang="zh-CN" altLang="en-US" sz="1800" smtClean="0"/>
              <a:t>中预期集成点时，且</a:t>
            </a:r>
            <a:r>
              <a:rPr lang="en-US" altLang="zh-CN" sz="1800" smtClean="0"/>
              <a:t>《</a:t>
            </a:r>
            <a:r>
              <a:rPr lang="zh-CN" altLang="en-US" sz="1800" smtClean="0"/>
              <a:t>实现与测试计划</a:t>
            </a:r>
            <a:r>
              <a:rPr lang="en-US" altLang="zh-CN" sz="1800" smtClean="0"/>
              <a:t>》</a:t>
            </a:r>
            <a:r>
              <a:rPr lang="zh-CN" altLang="en-US" sz="1800" smtClean="0"/>
              <a:t>中“集成测试计划”中涉及的单元模块均通过单元测试，开始集成测试活动。</a:t>
            </a:r>
          </a:p>
          <a:p>
            <a:pPr lvl="1"/>
            <a:r>
              <a:rPr lang="zh-CN" altLang="en-US" sz="1800" smtClean="0"/>
              <a:t>系统分析员及开发组长共同制定本次集成的</a:t>
            </a:r>
            <a:r>
              <a:rPr lang="en-US" altLang="zh-CN" sz="1800" smtClean="0"/>
              <a:t>《</a:t>
            </a:r>
            <a:r>
              <a:rPr lang="zh-CN" altLang="en-US" sz="1800" smtClean="0"/>
              <a:t>集成测试策略</a:t>
            </a:r>
            <a:r>
              <a:rPr lang="en-US" altLang="zh-CN" sz="1800" smtClean="0"/>
              <a:t>》</a:t>
            </a:r>
            <a:r>
              <a:rPr lang="zh-CN" altLang="en-US" sz="1800" smtClean="0"/>
              <a:t>，主要包括对本次集成范围、集成顺序、集成环境、集成方法等内容的描述，为产品集成做好准备工作。</a:t>
            </a:r>
          </a:p>
          <a:p>
            <a:pPr lvl="1"/>
            <a:r>
              <a:rPr lang="zh-CN" altLang="en-US" sz="1800" smtClean="0"/>
              <a:t>开发组长组织开发人员及测试人员按照本项目的</a:t>
            </a:r>
            <a:r>
              <a:rPr lang="en-US" altLang="zh-CN" sz="1800" smtClean="0"/>
              <a:t>《</a:t>
            </a:r>
            <a:r>
              <a:rPr lang="zh-CN" altLang="en-US" sz="1800" smtClean="0"/>
              <a:t>集成测试策略</a:t>
            </a:r>
            <a:r>
              <a:rPr lang="en-US" altLang="zh-CN" sz="1800" smtClean="0"/>
              <a:t>》</a:t>
            </a:r>
            <a:r>
              <a:rPr lang="zh-CN" altLang="en-US" sz="1800" smtClean="0"/>
              <a:t>中集成环境的描述，建立产品集成环境，依据其中产品集成顺序和产品集成方法的描述，进行产品集成活动，同时搭建集成测试环境。</a:t>
            </a:r>
          </a:p>
          <a:p>
            <a:pPr lvl="1"/>
            <a:r>
              <a:rPr lang="zh-CN" altLang="en-US" sz="1800" smtClean="0"/>
              <a:t>此项工作准备就绪后，开发组组长在</a:t>
            </a:r>
            <a:r>
              <a:rPr lang="en-US" altLang="zh-CN" sz="1800" smtClean="0"/>
              <a:t>《</a:t>
            </a:r>
            <a:r>
              <a:rPr lang="zh-CN" altLang="en-US" sz="1800" smtClean="0"/>
              <a:t>集成测试报告</a:t>
            </a:r>
            <a:r>
              <a:rPr lang="en-US" altLang="zh-CN" sz="1800" smtClean="0"/>
              <a:t>》1.</a:t>
            </a:r>
            <a:r>
              <a:rPr lang="zh-CN" altLang="en-US" sz="1800" smtClean="0"/>
              <a:t>基本信息表：“集成及测试环境”表项签字，说明项目已具备产品集成及可以进行集成环境确认的工作。</a:t>
            </a:r>
          </a:p>
          <a:p>
            <a:pPr lvl="1"/>
            <a:r>
              <a:rPr lang="zh-CN" altLang="en-US" sz="1800" smtClean="0"/>
              <a:t>测试人员根据本项目的</a:t>
            </a:r>
            <a:r>
              <a:rPr lang="en-US" altLang="zh-CN" sz="1800" smtClean="0"/>
              <a:t>《</a:t>
            </a:r>
            <a:r>
              <a:rPr lang="zh-CN" altLang="en-US" sz="1800" smtClean="0"/>
              <a:t>集成测试策略</a:t>
            </a:r>
            <a:r>
              <a:rPr lang="en-US" altLang="zh-CN" sz="1800" smtClean="0"/>
              <a:t>》</a:t>
            </a:r>
            <a:r>
              <a:rPr lang="zh-CN" altLang="en-US" sz="1800" smtClean="0"/>
              <a:t>和</a:t>
            </a:r>
            <a:r>
              <a:rPr lang="en-US" altLang="zh-CN" sz="1800" smtClean="0"/>
              <a:t>《</a:t>
            </a:r>
            <a:r>
              <a:rPr lang="zh-CN" altLang="en-US" sz="1800" smtClean="0"/>
              <a:t>概要设计</a:t>
            </a:r>
            <a:r>
              <a:rPr lang="en-US" altLang="zh-CN" sz="1800" smtClean="0"/>
              <a:t>》</a:t>
            </a:r>
            <a:r>
              <a:rPr lang="zh-CN" altLang="en-US" sz="1800" smtClean="0"/>
              <a:t>编写</a:t>
            </a:r>
            <a:r>
              <a:rPr lang="en-US" altLang="zh-CN" sz="1800" smtClean="0"/>
              <a:t>《</a:t>
            </a:r>
            <a:r>
              <a:rPr lang="zh-CN" altLang="en-US" sz="1800" smtClean="0"/>
              <a:t>集成测试用例</a:t>
            </a:r>
            <a:r>
              <a:rPr lang="en-US" altLang="zh-CN" sz="1800" smtClean="0"/>
              <a:t>》</a:t>
            </a:r>
            <a:r>
              <a:rPr lang="zh-CN" altLang="en-US" sz="1800" smtClean="0"/>
              <a:t>或把集成测试用例放进测试管理工具，并进行同行评审。</a:t>
            </a:r>
          </a:p>
          <a:p>
            <a:pPr lvl="1"/>
            <a:r>
              <a:rPr lang="zh-CN" altLang="en-US" sz="1800" smtClean="0"/>
              <a:t>开发组长组织测试人员根据</a:t>
            </a:r>
            <a:r>
              <a:rPr lang="en-US" altLang="zh-CN" sz="1800" smtClean="0"/>
              <a:t>《</a:t>
            </a:r>
            <a:r>
              <a:rPr lang="zh-CN" altLang="en-US" sz="1800" smtClean="0"/>
              <a:t>实现与测试计划</a:t>
            </a:r>
            <a:r>
              <a:rPr lang="en-US" altLang="zh-CN" sz="1800" smtClean="0"/>
              <a:t>》</a:t>
            </a:r>
            <a:r>
              <a:rPr lang="zh-CN" altLang="en-US" sz="1800" smtClean="0"/>
              <a:t>中“集成测试计划”和</a:t>
            </a:r>
            <a:r>
              <a:rPr lang="en-US" altLang="zh-CN" sz="1800" smtClean="0"/>
              <a:t>《</a:t>
            </a:r>
            <a:r>
              <a:rPr lang="zh-CN" altLang="en-US" sz="1800" smtClean="0"/>
              <a:t>集成测试用例</a:t>
            </a:r>
            <a:r>
              <a:rPr lang="en-US" altLang="zh-CN" sz="1800" smtClean="0"/>
              <a:t>》</a:t>
            </a:r>
            <a:r>
              <a:rPr lang="zh-CN" altLang="en-US" sz="1800" smtClean="0"/>
              <a:t>进行系统集成测试，将测试结果填写到</a:t>
            </a:r>
            <a:r>
              <a:rPr lang="en-US" altLang="zh-CN" sz="1800" smtClean="0"/>
              <a:t>《</a:t>
            </a:r>
            <a:r>
              <a:rPr lang="zh-CN" altLang="en-US" sz="1800" smtClean="0"/>
              <a:t>集成测试报告</a:t>
            </a:r>
            <a:r>
              <a:rPr lang="en-US" altLang="zh-CN" sz="1800" smtClean="0"/>
              <a:t>》</a:t>
            </a:r>
            <a:r>
              <a:rPr lang="zh-CN" altLang="en-US" sz="1800" smtClean="0"/>
              <a:t>或测试管理工具中。</a:t>
            </a:r>
          </a:p>
          <a:p>
            <a:endParaRPr lang="zh-CN" altLang="en-US" sz="20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hape 239617"/>
          <p:cNvSpPr>
            <a:spLocks noGrp="1" noChangeArrowheads="1"/>
          </p:cNvSpPr>
          <p:nvPr>
            <p:ph type="title"/>
          </p:nvPr>
        </p:nvSpPr>
        <p:spPr>
          <a:xfrm>
            <a:off x="428625" y="500063"/>
            <a:ext cx="8215313" cy="720725"/>
          </a:xfrm>
        </p:spPr>
        <p:txBody>
          <a:bodyPr/>
          <a:lstStyle/>
          <a:p>
            <a:pPr marL="0" indent="0" defTabSz="914400" eaLnBrk="1" hangingPunct="1"/>
            <a:r>
              <a:rPr lang="zh-CN" altLang="en-US" sz="4600" dirty="0" smtClean="0"/>
              <a:t>第九章 系统实现与测试过程</a:t>
            </a:r>
          </a:p>
        </p:txBody>
      </p:sp>
      <p:sp>
        <p:nvSpPr>
          <p:cNvPr id="37891" name="Shape 239618"/>
          <p:cNvSpPr>
            <a:spLocks noGrp="1" noChangeArrowheads="1"/>
          </p:cNvSpPr>
          <p:nvPr>
            <p:ph type="body" idx="1"/>
          </p:nvPr>
        </p:nvSpPr>
        <p:spPr>
          <a:xfrm>
            <a:off x="500063" y="1357313"/>
            <a:ext cx="7929562" cy="4802187"/>
          </a:xfrm>
        </p:spPr>
        <p:txBody>
          <a:bodyPr/>
          <a:lstStyle/>
          <a:p>
            <a:pPr>
              <a:lnSpc>
                <a:spcPct val="150000"/>
              </a:lnSpc>
            </a:pPr>
            <a:r>
              <a:rPr lang="en-US" altLang="zh-CN" sz="2800" smtClean="0"/>
              <a:t>CMMI</a:t>
            </a:r>
            <a:r>
              <a:rPr lang="zh-CN" altLang="en-US" sz="2800" smtClean="0"/>
              <a:t>中对应实践</a:t>
            </a:r>
          </a:p>
          <a:p>
            <a:pPr>
              <a:lnSpc>
                <a:spcPct val="150000"/>
              </a:lnSpc>
            </a:pPr>
            <a:r>
              <a:rPr lang="zh-CN" altLang="en-US" sz="2800" smtClean="0"/>
              <a:t>系统实现与测试过程简述</a:t>
            </a:r>
          </a:p>
          <a:p>
            <a:pPr>
              <a:lnSpc>
                <a:spcPct val="150000"/>
              </a:lnSpc>
            </a:pPr>
            <a:r>
              <a:rPr lang="zh-CN" altLang="en-US" sz="2800" smtClean="0"/>
              <a:t>编码流程</a:t>
            </a:r>
          </a:p>
          <a:p>
            <a:pPr>
              <a:lnSpc>
                <a:spcPct val="150000"/>
              </a:lnSpc>
            </a:pPr>
            <a:r>
              <a:rPr lang="zh-CN" altLang="en-US" sz="2800" smtClean="0"/>
              <a:t>测试流程</a:t>
            </a:r>
          </a:p>
          <a:p>
            <a:pPr>
              <a:lnSpc>
                <a:spcPct val="150000"/>
              </a:lnSpc>
            </a:pPr>
            <a:r>
              <a:rPr lang="zh-CN" altLang="en-US" sz="2800" smtClean="0">
                <a:solidFill>
                  <a:srgbClr val="FF0000"/>
                </a:solidFill>
              </a:rPr>
              <a:t>缺陷管理与改错</a:t>
            </a:r>
          </a:p>
          <a:p>
            <a:pPr>
              <a:lnSpc>
                <a:spcPct val="150000"/>
              </a:lnSpc>
            </a:pPr>
            <a:r>
              <a:rPr lang="zh-CN" altLang="en-US" sz="2800" smtClean="0"/>
              <a:t>建立产品支持文档</a:t>
            </a:r>
            <a:endParaRPr lang="en-US"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457200" y="500063"/>
            <a:ext cx="8229600" cy="857250"/>
          </a:xfrm>
        </p:spPr>
        <p:txBody>
          <a:bodyPr/>
          <a:lstStyle/>
          <a:p>
            <a:r>
              <a:rPr lang="zh-CN" altLang="en-US" sz="5400" smtClean="0"/>
              <a:t>缺陷管理与改错指导原则</a:t>
            </a:r>
          </a:p>
        </p:txBody>
      </p:sp>
      <p:sp>
        <p:nvSpPr>
          <p:cNvPr id="38915" name="文本占位符 2"/>
          <p:cNvSpPr>
            <a:spLocks noGrp="1"/>
          </p:cNvSpPr>
          <p:nvPr>
            <p:ph type="body" idx="1"/>
          </p:nvPr>
        </p:nvSpPr>
        <p:spPr>
          <a:xfrm>
            <a:off x="500063" y="1428750"/>
            <a:ext cx="8143875" cy="4786313"/>
          </a:xfrm>
        </p:spPr>
        <p:txBody>
          <a:bodyPr/>
          <a:lstStyle/>
          <a:p>
            <a:pPr>
              <a:lnSpc>
                <a:spcPts val="3000"/>
              </a:lnSpc>
            </a:pPr>
            <a:r>
              <a:rPr lang="zh-CN" altLang="en-US" sz="2400" smtClean="0"/>
              <a:t>在单元测试和集成测试过程中，测试人员发现系统中的缺陷时，必须将缺陷记录在</a:t>
            </a:r>
            <a:r>
              <a:rPr lang="en-US" altLang="zh-CN" sz="2400" smtClean="0"/>
              <a:t>《</a:t>
            </a:r>
            <a:r>
              <a:rPr lang="zh-CN" altLang="en-US" sz="2400" smtClean="0"/>
              <a:t>缺陷管理列表</a:t>
            </a:r>
            <a:r>
              <a:rPr lang="en-US" altLang="zh-CN" sz="2400" smtClean="0"/>
              <a:t>》</a:t>
            </a:r>
            <a:r>
              <a:rPr lang="zh-CN" altLang="en-US" sz="2400" smtClean="0"/>
              <a:t>或记录进</a:t>
            </a:r>
            <a:r>
              <a:rPr lang="en-US" altLang="zh-CN" sz="2400" smtClean="0"/>
              <a:t>BUG</a:t>
            </a:r>
            <a:r>
              <a:rPr lang="zh-CN" altLang="en-US" sz="2400" smtClean="0"/>
              <a:t>管理工具（一般的软件测试管理工具均带有</a:t>
            </a:r>
            <a:r>
              <a:rPr lang="en-US" altLang="zh-CN" sz="2400" smtClean="0"/>
              <a:t>BUG</a:t>
            </a:r>
            <a:r>
              <a:rPr lang="zh-CN" altLang="en-US" sz="2400" smtClean="0"/>
              <a:t>管理功能，也可采用专门的</a:t>
            </a:r>
            <a:r>
              <a:rPr lang="en-US" altLang="zh-CN" sz="2400" smtClean="0"/>
              <a:t>BUG</a:t>
            </a:r>
            <a:r>
              <a:rPr lang="zh-CN" altLang="en-US" sz="2400" smtClean="0"/>
              <a:t>管理工具）。</a:t>
            </a:r>
          </a:p>
          <a:p>
            <a:pPr>
              <a:lnSpc>
                <a:spcPts val="3000"/>
              </a:lnSpc>
            </a:pPr>
            <a:r>
              <a:rPr lang="zh-CN" altLang="en-US" sz="2400" smtClean="0"/>
              <a:t>开发人员及时消除已经发现的缺陷，若使用</a:t>
            </a:r>
            <a:r>
              <a:rPr lang="en-US" altLang="zh-CN" sz="2400" smtClean="0"/>
              <a:t>BUG</a:t>
            </a:r>
            <a:r>
              <a:rPr lang="zh-CN" altLang="en-US" sz="2400" smtClean="0"/>
              <a:t>管理工具，则可以设置查询条件，查询由自己负责并且还未解决的缺陷。</a:t>
            </a:r>
          </a:p>
          <a:p>
            <a:pPr>
              <a:lnSpc>
                <a:spcPts val="3000"/>
              </a:lnSpc>
            </a:pPr>
            <a:r>
              <a:rPr lang="zh-CN" altLang="en-US" sz="2400" smtClean="0"/>
              <a:t>开发人员消除缺陷之后，测试开发人员应当马上进行回归测试，确保不会引入新的缺陷。</a:t>
            </a:r>
          </a:p>
          <a:p>
            <a:pPr>
              <a:lnSpc>
                <a:spcPts val="3000"/>
              </a:lnSpc>
            </a:pPr>
            <a:r>
              <a:rPr lang="zh-CN" altLang="en-US" sz="2400" smtClean="0"/>
              <a:t>集成测试人员在完成一次集成测试后，依据</a:t>
            </a:r>
            <a:r>
              <a:rPr lang="en-US" altLang="zh-CN" sz="2400" smtClean="0"/>
              <a:t>《</a:t>
            </a:r>
            <a:r>
              <a:rPr lang="zh-CN" altLang="en-US" sz="2400" smtClean="0"/>
              <a:t>缺陷管理列表</a:t>
            </a:r>
            <a:r>
              <a:rPr lang="en-US" altLang="zh-CN" sz="2400" smtClean="0"/>
              <a:t>》</a:t>
            </a:r>
            <a:r>
              <a:rPr lang="zh-CN" altLang="en-US" sz="2400" smtClean="0"/>
              <a:t>统计填写</a:t>
            </a:r>
            <a:r>
              <a:rPr lang="en-US" altLang="zh-CN" sz="2400" smtClean="0"/>
              <a:t>《</a:t>
            </a:r>
            <a:r>
              <a:rPr lang="zh-CN" altLang="en-US" sz="2400" smtClean="0"/>
              <a:t>缺陷管理统计报告</a:t>
            </a:r>
            <a:r>
              <a:rPr lang="en-US" altLang="zh-CN" sz="2400" smtClean="0"/>
              <a:t>》</a:t>
            </a:r>
            <a:r>
              <a:rPr lang="zh-CN" altLang="en-US" sz="2400" smtClean="0"/>
              <a:t>或由</a:t>
            </a:r>
            <a:r>
              <a:rPr lang="en-US" altLang="zh-CN" sz="2400" smtClean="0"/>
              <a:t>BUG</a:t>
            </a:r>
            <a:r>
              <a:rPr lang="zh-CN" altLang="en-US" sz="2400" smtClean="0"/>
              <a:t>管理工具对缺陷进行统计分析。</a:t>
            </a:r>
          </a:p>
          <a:p>
            <a:pPr>
              <a:lnSpc>
                <a:spcPts val="3000"/>
              </a:lnSpc>
            </a:pPr>
            <a:endParaRPr lang="zh-CN" altLang="en-US" sz="24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占位符 2"/>
          <p:cNvSpPr>
            <a:spLocks noGrp="1"/>
          </p:cNvSpPr>
          <p:nvPr>
            <p:ph type="body" idx="1"/>
          </p:nvPr>
        </p:nvSpPr>
        <p:spPr>
          <a:xfrm>
            <a:off x="428625" y="1214438"/>
            <a:ext cx="8429625" cy="5357812"/>
          </a:xfrm>
        </p:spPr>
        <p:txBody>
          <a:bodyPr/>
          <a:lstStyle/>
          <a:p>
            <a:r>
              <a:rPr lang="zh-CN" altLang="en-US" sz="2400" dirty="0" smtClean="0"/>
              <a:t>测试人员发现缺陷后，填写</a:t>
            </a:r>
            <a:r>
              <a:rPr lang="en-US" altLang="zh-CN" sz="2400" dirty="0" smtClean="0"/>
              <a:t>《</a:t>
            </a:r>
            <a:r>
              <a:rPr lang="zh-CN" altLang="en-US" sz="2400" dirty="0" smtClean="0"/>
              <a:t>缺陷管理列表</a:t>
            </a:r>
            <a:r>
              <a:rPr lang="en-US" altLang="zh-CN" sz="2400" dirty="0" smtClean="0"/>
              <a:t>》</a:t>
            </a:r>
            <a:r>
              <a:rPr lang="zh-CN" altLang="en-US" sz="2400" dirty="0" smtClean="0"/>
              <a:t>或</a:t>
            </a:r>
            <a:r>
              <a:rPr lang="en-US" altLang="zh-CN" sz="2400" dirty="0" smtClean="0"/>
              <a:t>Bug</a:t>
            </a:r>
            <a:r>
              <a:rPr lang="zh-CN" altLang="en-US" sz="2400" dirty="0" smtClean="0"/>
              <a:t>管理工具中缺陷信息项，并将其状态置为“已建议”，提交项目经理。</a:t>
            </a:r>
          </a:p>
          <a:p>
            <a:r>
              <a:rPr lang="zh-CN" altLang="en-US" sz="2400" dirty="0" smtClean="0"/>
              <a:t>项目经理确认缺陷内容后，将其转为相关人员解决或指派给相关人员解决。</a:t>
            </a:r>
          </a:p>
          <a:p>
            <a:r>
              <a:rPr lang="zh-CN" altLang="en-US" sz="2400" dirty="0" smtClean="0"/>
              <a:t>当缺陷解决人员认为缺陷已经修复后，即可填写</a:t>
            </a:r>
            <a:r>
              <a:rPr lang="en-US" altLang="zh-CN" sz="2400" dirty="0" smtClean="0"/>
              <a:t>《</a:t>
            </a:r>
            <a:r>
              <a:rPr lang="zh-CN" altLang="en-US" sz="2400" dirty="0" smtClean="0"/>
              <a:t>缺陷管理列表</a:t>
            </a:r>
            <a:r>
              <a:rPr lang="en-US" altLang="zh-CN" sz="2400" dirty="0" smtClean="0"/>
              <a:t>》</a:t>
            </a:r>
            <a:r>
              <a:rPr lang="zh-CN" altLang="en-US" sz="2400" dirty="0" smtClean="0"/>
              <a:t>或</a:t>
            </a:r>
            <a:r>
              <a:rPr lang="en-US" altLang="zh-CN" sz="2400" dirty="0" smtClean="0"/>
              <a:t>Bug</a:t>
            </a:r>
            <a:r>
              <a:rPr lang="zh-CN" altLang="en-US" sz="2400" dirty="0" smtClean="0"/>
              <a:t>管理工具中相应款项，然后将此</a:t>
            </a:r>
            <a:r>
              <a:rPr lang="en-US" altLang="zh-CN" sz="2400" dirty="0" smtClean="0"/>
              <a:t>《</a:t>
            </a:r>
            <a:r>
              <a:rPr lang="zh-CN" altLang="en-US" sz="2400" dirty="0" smtClean="0"/>
              <a:t>缺陷管理列表</a:t>
            </a:r>
            <a:r>
              <a:rPr lang="en-US" altLang="zh-CN" sz="2400" dirty="0" smtClean="0"/>
              <a:t>》</a:t>
            </a:r>
            <a:r>
              <a:rPr lang="zh-CN" altLang="en-US" sz="2400" dirty="0" smtClean="0"/>
              <a:t>及修复后的程序提交给测试人员进行回测。</a:t>
            </a:r>
          </a:p>
          <a:p>
            <a:r>
              <a:rPr lang="zh-CN" altLang="en-US" sz="2400" dirty="0" smtClean="0"/>
              <a:t>测试人员进行回测，填写</a:t>
            </a:r>
            <a:r>
              <a:rPr lang="en-US" altLang="zh-CN" sz="2400" dirty="0" smtClean="0"/>
              <a:t>《</a:t>
            </a:r>
            <a:r>
              <a:rPr lang="zh-CN" altLang="en-US" sz="2400" dirty="0" smtClean="0"/>
              <a:t>缺陷管理列表</a:t>
            </a:r>
            <a:r>
              <a:rPr lang="en-US" altLang="zh-CN" sz="2400" dirty="0" smtClean="0"/>
              <a:t>》</a:t>
            </a:r>
            <a:r>
              <a:rPr lang="zh-CN" altLang="en-US" sz="2400" dirty="0" smtClean="0"/>
              <a:t>或</a:t>
            </a:r>
            <a:r>
              <a:rPr lang="en-US" altLang="zh-CN" sz="2400" dirty="0" smtClean="0"/>
              <a:t>Bug</a:t>
            </a:r>
            <a:r>
              <a:rPr lang="zh-CN" altLang="en-US" sz="2400" dirty="0" smtClean="0"/>
              <a:t>管理工具中验证信息项</a:t>
            </a:r>
            <a:endParaRPr lang="en-US" altLang="zh-CN" sz="2400" dirty="0" smtClean="0"/>
          </a:p>
          <a:p>
            <a:r>
              <a:rPr lang="zh-CN" altLang="en-US" sz="2400" dirty="0" smtClean="0"/>
              <a:t>开发人员查询状态为</a:t>
            </a:r>
            <a:r>
              <a:rPr lang="en-US" altLang="zh-CN" sz="2400" dirty="0" smtClean="0"/>
              <a:t>Open</a:t>
            </a:r>
            <a:r>
              <a:rPr lang="zh-CN" altLang="en-US" sz="2400" dirty="0" smtClean="0"/>
              <a:t>和</a:t>
            </a:r>
            <a:r>
              <a:rPr lang="en-US" altLang="zh-CN" sz="2400" dirty="0" smtClean="0"/>
              <a:t>Reopen</a:t>
            </a:r>
            <a:r>
              <a:rPr lang="zh-CN" altLang="en-US" sz="2400" dirty="0" smtClean="0"/>
              <a:t>的缺陷，不是缺陷，由项目经理确认后，可置状态为</a:t>
            </a:r>
            <a:r>
              <a:rPr lang="en-US" altLang="zh-CN" sz="2400" dirty="0" smtClean="0"/>
              <a:t>Rejected</a:t>
            </a:r>
            <a:r>
              <a:rPr lang="zh-CN" altLang="en-US" sz="2400" dirty="0" smtClean="0"/>
              <a:t>。</a:t>
            </a:r>
          </a:p>
          <a:p>
            <a:r>
              <a:rPr lang="zh-CN" altLang="en-US" sz="2400" dirty="0" smtClean="0"/>
              <a:t>对于不能解决和延期解决的缺陷，开发人员要提出申请，争求项目经理的同意后，才能将其状态置为“</a:t>
            </a:r>
            <a:r>
              <a:rPr lang="en-US" altLang="zh-CN" sz="2400" dirty="0" smtClean="0"/>
              <a:t>Rejected</a:t>
            </a:r>
            <a:r>
              <a:rPr lang="zh-CN" altLang="en-US" sz="2400" dirty="0" smtClean="0"/>
              <a:t>”。</a:t>
            </a:r>
          </a:p>
        </p:txBody>
      </p:sp>
      <p:sp>
        <p:nvSpPr>
          <p:cNvPr id="39939" name="标题 1"/>
          <p:cNvSpPr>
            <a:spLocks noGrp="1"/>
          </p:cNvSpPr>
          <p:nvPr>
            <p:ph type="title"/>
          </p:nvPr>
        </p:nvSpPr>
        <p:spPr>
          <a:xfrm>
            <a:off x="457200" y="428625"/>
            <a:ext cx="8229600" cy="785813"/>
          </a:xfrm>
        </p:spPr>
        <p:txBody>
          <a:bodyPr/>
          <a:lstStyle/>
          <a:p>
            <a:r>
              <a:rPr lang="zh-CN" altLang="en-US" sz="5400" smtClean="0"/>
              <a:t>缺陷管理与改错流程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357188" y="428625"/>
            <a:ext cx="8229600" cy="857250"/>
          </a:xfrm>
        </p:spPr>
        <p:txBody>
          <a:bodyPr/>
          <a:lstStyle/>
          <a:p>
            <a:r>
              <a:rPr lang="zh-CN" altLang="en-US" sz="5400" smtClean="0"/>
              <a:t>技术解决方案</a:t>
            </a:r>
            <a:r>
              <a:rPr lang="en-US" altLang="zh-CN" sz="5400" smtClean="0"/>
              <a:t>——TS</a:t>
            </a:r>
            <a:endParaRPr lang="zh-CN" altLang="en-US" sz="5400" smtClean="0"/>
          </a:p>
        </p:txBody>
      </p:sp>
      <p:sp>
        <p:nvSpPr>
          <p:cNvPr id="13315" name="文本占位符 2"/>
          <p:cNvSpPr>
            <a:spLocks noGrp="1"/>
          </p:cNvSpPr>
          <p:nvPr>
            <p:ph type="body" idx="1"/>
          </p:nvPr>
        </p:nvSpPr>
        <p:spPr>
          <a:xfrm>
            <a:off x="500063" y="1285875"/>
            <a:ext cx="8072437" cy="4637088"/>
          </a:xfrm>
        </p:spPr>
        <p:txBody>
          <a:bodyPr/>
          <a:lstStyle/>
          <a:p>
            <a:r>
              <a:rPr lang="en-US" altLang="zh-CN" sz="2800" smtClean="0"/>
              <a:t>TS</a:t>
            </a:r>
            <a:r>
              <a:rPr lang="zh-CN" altLang="en-US" sz="2800" smtClean="0"/>
              <a:t>中前两个特定目标已经在系统设计章节得到实现，本章主要是与第三个特定目标关联</a:t>
            </a:r>
            <a:endParaRPr lang="en-US" altLang="zh-CN" sz="2800" smtClean="0"/>
          </a:p>
          <a:p>
            <a:r>
              <a:rPr lang="en-US" altLang="zh-CN" sz="2800" smtClean="0"/>
              <a:t>SG3 Implement the Product Design</a:t>
            </a:r>
            <a:r>
              <a:rPr lang="zh-CN" altLang="en-US" sz="2800" smtClean="0"/>
              <a:t>（实现产品设计），目的是依照设计，实现产品组件及相关的支持文件。</a:t>
            </a:r>
            <a:endParaRPr lang="en-US" altLang="zh-CN" sz="2800" smtClean="0"/>
          </a:p>
          <a:p>
            <a:pPr lvl="1"/>
            <a:r>
              <a:rPr lang="en-US" altLang="zh-CN" smtClean="0"/>
              <a:t>SP3.1 Implement the Design</a:t>
            </a:r>
            <a:r>
              <a:rPr lang="zh-CN" altLang="en-US" smtClean="0"/>
              <a:t>（实现设计），目的是实现产品组件设计，一旦完成设计，就需要将其实现为产品组件</a:t>
            </a:r>
            <a:endParaRPr lang="en-US" altLang="zh-CN" smtClean="0"/>
          </a:p>
          <a:p>
            <a:pPr lvl="1"/>
            <a:r>
              <a:rPr lang="en-US" altLang="zh-CN" smtClean="0"/>
              <a:t>SP3.2 Develop Product Support Documentation</a:t>
            </a:r>
            <a:r>
              <a:rPr lang="zh-CN" altLang="en-US" smtClean="0"/>
              <a:t>（建立产品支持文档），目的是开发并维护用于产品安装、操作及维护的相关文档。</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2"/>
          <p:cNvSpPr>
            <a:spLocks noGrp="1"/>
          </p:cNvSpPr>
          <p:nvPr>
            <p:ph type="body" idx="1"/>
          </p:nvPr>
        </p:nvSpPr>
        <p:spPr>
          <a:xfrm>
            <a:off x="500063" y="1357313"/>
            <a:ext cx="8143875" cy="5143500"/>
          </a:xfrm>
        </p:spPr>
        <p:txBody>
          <a:bodyPr/>
          <a:lstStyle/>
          <a:p>
            <a:pPr>
              <a:lnSpc>
                <a:spcPts val="3100"/>
              </a:lnSpc>
            </a:pPr>
            <a:r>
              <a:rPr lang="zh-CN" altLang="en-US" sz="2400" smtClean="0"/>
              <a:t>找到错误的代码时，不要急于修改，先思考一下：修改此代码会不会引发其他问题？如果没有问题，可以放心修改；如果有问题，那么可能要改动程序结构，而不止于一行代码。</a:t>
            </a:r>
          </a:p>
          <a:p>
            <a:pPr>
              <a:lnSpc>
                <a:spcPts val="3100"/>
              </a:lnSpc>
            </a:pPr>
            <a:r>
              <a:rPr lang="zh-CN" altLang="en-US" sz="2400" smtClean="0"/>
              <a:t>有些时候，软件中可能潜伏同一类型的许多错误（例如由不良的编程习惯引起的）。好不容易逮住一个，应当把同类的错误全部找到并且修改，并不一定非要等测试人员提出缺陷时才去解决。</a:t>
            </a:r>
          </a:p>
          <a:p>
            <a:pPr>
              <a:lnSpc>
                <a:spcPts val="3100"/>
              </a:lnSpc>
            </a:pPr>
            <a:r>
              <a:rPr lang="zh-CN" altLang="en-US" sz="2400" smtClean="0"/>
              <a:t>在改错之后一定要马上重新测试，以免引入新的错误。改了一个程序错误固然是喜事，但要防止乐极生悲。更加严格的要求是：不论原先程序是否绝对正确，只要对此程序作过改动（哪怕是微不足道的），都要重新测试。</a:t>
            </a:r>
          </a:p>
          <a:p>
            <a:pPr>
              <a:lnSpc>
                <a:spcPts val="3100"/>
              </a:lnSpc>
              <a:buFont typeface="Wingdings 2" pitchFamily="18" charset="2"/>
              <a:buNone/>
            </a:pPr>
            <a:endParaRPr lang="zh-CN" altLang="en-US" sz="2400" smtClean="0"/>
          </a:p>
        </p:txBody>
      </p:sp>
      <p:sp>
        <p:nvSpPr>
          <p:cNvPr id="40963" name="标题 1"/>
          <p:cNvSpPr>
            <a:spLocks noGrp="1"/>
          </p:cNvSpPr>
          <p:nvPr>
            <p:ph type="title"/>
          </p:nvPr>
        </p:nvSpPr>
        <p:spPr>
          <a:xfrm>
            <a:off x="457200" y="500063"/>
            <a:ext cx="8229600" cy="857250"/>
          </a:xfrm>
        </p:spPr>
        <p:txBody>
          <a:bodyPr/>
          <a:lstStyle/>
          <a:p>
            <a:r>
              <a:rPr lang="zh-CN" altLang="en-US" sz="5400" smtClean="0"/>
              <a:t>缺陷管理与改错注意事项</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hape 239617"/>
          <p:cNvSpPr>
            <a:spLocks noGrp="1" noChangeArrowheads="1"/>
          </p:cNvSpPr>
          <p:nvPr>
            <p:ph type="title"/>
          </p:nvPr>
        </p:nvSpPr>
        <p:spPr>
          <a:xfrm>
            <a:off x="428625" y="500063"/>
            <a:ext cx="8215313" cy="720725"/>
          </a:xfrm>
        </p:spPr>
        <p:txBody>
          <a:bodyPr/>
          <a:lstStyle/>
          <a:p>
            <a:pPr marL="0" indent="0" defTabSz="914400" eaLnBrk="1" hangingPunct="1"/>
            <a:r>
              <a:rPr lang="zh-CN" altLang="en-US" sz="4600" dirty="0" smtClean="0"/>
              <a:t>第九章 系统实现与测试过程</a:t>
            </a:r>
          </a:p>
        </p:txBody>
      </p:sp>
      <p:sp>
        <p:nvSpPr>
          <p:cNvPr id="41987" name="Shape 239618"/>
          <p:cNvSpPr>
            <a:spLocks noGrp="1" noChangeArrowheads="1"/>
          </p:cNvSpPr>
          <p:nvPr>
            <p:ph type="body" idx="1"/>
          </p:nvPr>
        </p:nvSpPr>
        <p:spPr>
          <a:xfrm>
            <a:off x="500063" y="1357313"/>
            <a:ext cx="7929562" cy="4802187"/>
          </a:xfrm>
        </p:spPr>
        <p:txBody>
          <a:bodyPr/>
          <a:lstStyle/>
          <a:p>
            <a:pPr>
              <a:lnSpc>
                <a:spcPct val="150000"/>
              </a:lnSpc>
            </a:pPr>
            <a:r>
              <a:rPr lang="en-US" altLang="zh-CN" sz="2800" smtClean="0"/>
              <a:t>CMMI</a:t>
            </a:r>
            <a:r>
              <a:rPr lang="zh-CN" altLang="en-US" sz="2800" smtClean="0"/>
              <a:t>中对应实践</a:t>
            </a:r>
          </a:p>
          <a:p>
            <a:pPr>
              <a:lnSpc>
                <a:spcPct val="150000"/>
              </a:lnSpc>
            </a:pPr>
            <a:r>
              <a:rPr lang="zh-CN" altLang="en-US" sz="2800" smtClean="0"/>
              <a:t>系统实现与测试过程简述</a:t>
            </a:r>
          </a:p>
          <a:p>
            <a:pPr>
              <a:lnSpc>
                <a:spcPct val="150000"/>
              </a:lnSpc>
            </a:pPr>
            <a:r>
              <a:rPr lang="zh-CN" altLang="en-US" sz="2800" smtClean="0"/>
              <a:t>编码流程</a:t>
            </a:r>
          </a:p>
          <a:p>
            <a:pPr>
              <a:lnSpc>
                <a:spcPct val="150000"/>
              </a:lnSpc>
            </a:pPr>
            <a:r>
              <a:rPr lang="zh-CN" altLang="en-US" sz="2800" smtClean="0"/>
              <a:t>测试流程</a:t>
            </a:r>
          </a:p>
          <a:p>
            <a:pPr>
              <a:lnSpc>
                <a:spcPct val="150000"/>
              </a:lnSpc>
            </a:pPr>
            <a:r>
              <a:rPr lang="zh-CN" altLang="en-US" sz="2800" smtClean="0"/>
              <a:t>缺陷管理与改错</a:t>
            </a:r>
          </a:p>
          <a:p>
            <a:pPr>
              <a:lnSpc>
                <a:spcPct val="150000"/>
              </a:lnSpc>
            </a:pPr>
            <a:r>
              <a:rPr lang="zh-CN" altLang="en-US" sz="2800" smtClean="0">
                <a:solidFill>
                  <a:srgbClr val="FF0000"/>
                </a:solidFill>
              </a:rPr>
              <a:t>建立产品支持文档</a:t>
            </a:r>
            <a:endParaRPr lang="en-US" altLang="zh-CN" smtClean="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57200" y="428625"/>
            <a:ext cx="8229600" cy="857250"/>
          </a:xfrm>
        </p:spPr>
        <p:txBody>
          <a:bodyPr/>
          <a:lstStyle/>
          <a:p>
            <a:r>
              <a:rPr lang="zh-CN" altLang="en-US" sz="4400" smtClean="0"/>
              <a:t>建立产品支持文档</a:t>
            </a:r>
          </a:p>
        </p:txBody>
      </p:sp>
      <p:sp>
        <p:nvSpPr>
          <p:cNvPr id="43011" name="文本占位符 2"/>
          <p:cNvSpPr>
            <a:spLocks noGrp="1"/>
          </p:cNvSpPr>
          <p:nvPr>
            <p:ph type="body" idx="1"/>
          </p:nvPr>
        </p:nvSpPr>
        <p:spPr>
          <a:xfrm>
            <a:off x="500063" y="1285875"/>
            <a:ext cx="8358187" cy="4929188"/>
          </a:xfrm>
        </p:spPr>
        <p:txBody>
          <a:bodyPr/>
          <a:lstStyle/>
          <a:p>
            <a:pPr>
              <a:buFont typeface="Wingdings 2" pitchFamily="18" charset="2"/>
              <a:buNone/>
            </a:pPr>
            <a:r>
              <a:rPr lang="zh-CN" altLang="en-US" sz="2400" smtClean="0"/>
              <a:t>    在整个系统实现及测试过程中，负责文档的人员应当根据开发的进展及时的编写并调整相关产品支持文档，具体如下：</a:t>
            </a:r>
          </a:p>
          <a:p>
            <a:pPr lvl="1"/>
            <a:r>
              <a:rPr lang="zh-CN" altLang="en-US" sz="2200" smtClean="0"/>
              <a:t>文档人员在开发人员的协助下编制</a:t>
            </a:r>
            <a:r>
              <a:rPr lang="en-US" altLang="zh-CN" sz="2200" smtClean="0"/>
              <a:t>《</a:t>
            </a:r>
            <a:r>
              <a:rPr lang="zh-CN" altLang="en-US" sz="2200" smtClean="0"/>
              <a:t>用户操作手册</a:t>
            </a:r>
            <a:r>
              <a:rPr lang="en-US" altLang="zh-CN" sz="2200" smtClean="0"/>
              <a:t>》</a:t>
            </a:r>
            <a:r>
              <a:rPr lang="zh-CN" altLang="en-US" sz="2200" smtClean="0"/>
              <a:t>、</a:t>
            </a:r>
            <a:r>
              <a:rPr lang="en-US" altLang="zh-CN" sz="2200" smtClean="0"/>
              <a:t>《</a:t>
            </a:r>
            <a:r>
              <a:rPr lang="zh-CN" altLang="en-US" sz="2200" smtClean="0"/>
              <a:t>系统维护手册</a:t>
            </a:r>
            <a:r>
              <a:rPr lang="en-US" altLang="zh-CN" sz="2200" smtClean="0"/>
              <a:t>》</a:t>
            </a:r>
            <a:r>
              <a:rPr lang="zh-CN" altLang="en-US" sz="2200" smtClean="0"/>
              <a:t>、</a:t>
            </a:r>
            <a:r>
              <a:rPr lang="en-US" altLang="zh-CN" sz="2200" smtClean="0"/>
              <a:t>《</a:t>
            </a:r>
            <a:r>
              <a:rPr lang="zh-CN" altLang="en-US" sz="2200" smtClean="0"/>
              <a:t>培训教材</a:t>
            </a:r>
            <a:r>
              <a:rPr lang="en-US" altLang="zh-CN" sz="2200" smtClean="0"/>
              <a:t>》</a:t>
            </a:r>
            <a:r>
              <a:rPr lang="zh-CN" altLang="en-US" sz="2200" smtClean="0"/>
              <a:t>、联机帮助、系统安装包等。</a:t>
            </a:r>
          </a:p>
          <a:p>
            <a:pPr lvl="1"/>
            <a:r>
              <a:rPr lang="en-US" altLang="zh-CN" sz="2200" smtClean="0"/>
              <a:t>《</a:t>
            </a:r>
            <a:r>
              <a:rPr lang="zh-CN" altLang="en-US" sz="2200" smtClean="0"/>
              <a:t>用户操作手册</a:t>
            </a:r>
            <a:r>
              <a:rPr lang="en-US" altLang="zh-CN" sz="2200" smtClean="0"/>
              <a:t>》</a:t>
            </a:r>
            <a:r>
              <a:rPr lang="zh-CN" altLang="en-US" sz="2200" smtClean="0"/>
              <a:t>、</a:t>
            </a:r>
            <a:r>
              <a:rPr lang="en-US" altLang="zh-CN" sz="2200" smtClean="0"/>
              <a:t>《</a:t>
            </a:r>
            <a:r>
              <a:rPr lang="zh-CN" altLang="en-US" sz="2200" smtClean="0"/>
              <a:t>系统维护手册</a:t>
            </a:r>
            <a:r>
              <a:rPr lang="en-US" altLang="zh-CN" sz="2200" smtClean="0"/>
              <a:t>》</a:t>
            </a:r>
            <a:r>
              <a:rPr lang="zh-CN" altLang="en-US" sz="2200" smtClean="0"/>
              <a:t>、</a:t>
            </a:r>
            <a:r>
              <a:rPr lang="en-US" altLang="zh-CN" sz="2200" smtClean="0"/>
              <a:t>《</a:t>
            </a:r>
            <a:r>
              <a:rPr lang="zh-CN" altLang="en-US" sz="2200" smtClean="0"/>
              <a:t>培训教材</a:t>
            </a:r>
            <a:r>
              <a:rPr lang="en-US" altLang="zh-CN" sz="2200" smtClean="0"/>
              <a:t>》</a:t>
            </a:r>
            <a:r>
              <a:rPr lang="zh-CN" altLang="en-US" sz="2200" smtClean="0"/>
              <a:t>、联机帮助等完成之后，由项目经理组织同行评审。</a:t>
            </a:r>
          </a:p>
          <a:p>
            <a:pPr lvl="1"/>
            <a:r>
              <a:rPr lang="zh-CN" altLang="en-US" sz="2200" smtClean="0"/>
              <a:t>当满足以下条件时，系统实现与测试整个过程可以结束：</a:t>
            </a:r>
          </a:p>
          <a:p>
            <a:pPr lvl="1"/>
            <a:r>
              <a:rPr lang="zh-CN" altLang="en-US" sz="2200" smtClean="0"/>
              <a:t>软件代码已经编写完成，软件集成在一起可以运行。</a:t>
            </a:r>
          </a:p>
          <a:p>
            <a:pPr lvl="1"/>
            <a:r>
              <a:rPr lang="zh-CN" altLang="en-US" sz="2200" smtClean="0"/>
              <a:t>满足集成测试结束准则，集成测试通过。</a:t>
            </a:r>
          </a:p>
          <a:p>
            <a:pPr lvl="1"/>
            <a:r>
              <a:rPr lang="zh-CN" altLang="en-US" sz="2200" smtClean="0"/>
              <a:t>本过程所有文档已经完成，</a:t>
            </a:r>
            <a:r>
              <a:rPr lang="en-US" altLang="zh-CN" sz="2200" smtClean="0"/>
              <a:t>《</a:t>
            </a:r>
            <a:r>
              <a:rPr lang="zh-CN" altLang="en-US" sz="2200" smtClean="0"/>
              <a:t>用户操作手册</a:t>
            </a:r>
            <a:r>
              <a:rPr lang="en-US" altLang="zh-CN" sz="2200" smtClean="0"/>
              <a:t>》</a:t>
            </a:r>
            <a:r>
              <a:rPr lang="zh-CN" altLang="en-US" sz="2200" smtClean="0"/>
              <a:t>、</a:t>
            </a:r>
            <a:r>
              <a:rPr lang="en-US" altLang="zh-CN" sz="2200" smtClean="0"/>
              <a:t>《</a:t>
            </a:r>
            <a:r>
              <a:rPr lang="zh-CN" altLang="en-US" sz="2200" smtClean="0"/>
              <a:t>系统维护手册</a:t>
            </a:r>
            <a:r>
              <a:rPr lang="en-US" altLang="zh-CN" sz="2200" smtClean="0"/>
              <a:t>》</a:t>
            </a:r>
            <a:r>
              <a:rPr lang="zh-CN" altLang="en-US" sz="2200" smtClean="0"/>
              <a:t>、</a:t>
            </a:r>
            <a:r>
              <a:rPr lang="en-US" altLang="zh-CN" sz="2200" smtClean="0"/>
              <a:t>《</a:t>
            </a:r>
            <a:r>
              <a:rPr lang="zh-CN" altLang="en-US" sz="2200" smtClean="0"/>
              <a:t>培训教材</a:t>
            </a:r>
            <a:r>
              <a:rPr lang="en-US" altLang="zh-CN" sz="2200" smtClean="0"/>
              <a:t>》</a:t>
            </a:r>
            <a:r>
              <a:rPr lang="zh-CN" altLang="en-US" sz="2200" smtClean="0"/>
              <a:t>通过同行评审。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实训作业</a:t>
            </a:r>
          </a:p>
        </p:txBody>
      </p:sp>
      <p:sp>
        <p:nvSpPr>
          <p:cNvPr id="44035" name="文本占位符 2"/>
          <p:cNvSpPr>
            <a:spLocks noGrp="1"/>
          </p:cNvSpPr>
          <p:nvPr>
            <p:ph type="body" idx="1"/>
          </p:nvPr>
        </p:nvSpPr>
        <p:spPr/>
        <p:txBody>
          <a:bodyPr/>
          <a:lstStyle/>
          <a:p>
            <a:r>
              <a:rPr lang="zh-CN" altLang="en-US" sz="2800" smtClean="0"/>
              <a:t>在系统设计的基础之上，由项目组长为主，与开发人员、测试人员共同制定编码及测试计划</a:t>
            </a:r>
            <a:endParaRPr lang="en-US" altLang="zh-CN" sz="2800" smtClean="0"/>
          </a:p>
          <a:p>
            <a:r>
              <a:rPr lang="zh-CN" altLang="en-US" sz="2800" smtClean="0"/>
              <a:t>根据编码及测试计划进行工作，完成源代码的编写及集成测试</a:t>
            </a:r>
            <a:endParaRPr lang="en-US" altLang="zh-CN" sz="2800" smtClean="0"/>
          </a:p>
          <a:p>
            <a:r>
              <a:rPr lang="zh-CN" altLang="en-US" sz="2800" smtClean="0"/>
              <a:t>文档人员完成</a:t>
            </a:r>
            <a:r>
              <a:rPr lang="en-US" altLang="zh-CN" sz="2800" smtClean="0"/>
              <a:t>《</a:t>
            </a:r>
            <a:r>
              <a:rPr lang="zh-CN" altLang="en-US" sz="2800" smtClean="0"/>
              <a:t>用户手册</a:t>
            </a:r>
            <a:r>
              <a:rPr lang="en-US" altLang="zh-CN" sz="2800" smtClean="0"/>
              <a:t>》</a:t>
            </a:r>
            <a:r>
              <a:rPr lang="zh-CN" altLang="en-US" sz="2800" smtClean="0"/>
              <a:t>的编写。</a:t>
            </a:r>
            <a:endParaRPr lang="en-US" altLang="zh-CN" sz="2800" smtClean="0"/>
          </a:p>
          <a:p>
            <a:r>
              <a:rPr lang="zh-CN" altLang="en-US" sz="2800" smtClean="0"/>
              <a:t>估计用时，</a:t>
            </a:r>
            <a:r>
              <a:rPr lang="en-US" altLang="zh-CN" sz="2800" smtClean="0"/>
              <a:t>20</a:t>
            </a:r>
            <a:r>
              <a:rPr lang="zh-CN" altLang="en-US" sz="2800" smtClean="0"/>
              <a:t>至</a:t>
            </a:r>
            <a:r>
              <a:rPr lang="en-US" altLang="zh-CN" sz="2800" smtClean="0"/>
              <a:t>28</a:t>
            </a:r>
            <a:r>
              <a:rPr lang="zh-CN" altLang="en-US" sz="2800" smtClean="0"/>
              <a:t>节上机课</a:t>
            </a:r>
            <a:endParaRPr lang="zh-CN" alt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395288" y="2420938"/>
            <a:ext cx="8229600" cy="1214437"/>
          </a:xfrm>
        </p:spPr>
        <p:txBody>
          <a:bodyPr/>
          <a:lstStyle/>
          <a:p>
            <a:pPr algn="ctr"/>
            <a:r>
              <a:rPr lang="zh-CN" altLang="en-US" sz="6000" b="1" smtClean="0"/>
              <a:t>本章结束，谢谢</a:t>
            </a:r>
            <a:r>
              <a:rPr lang="en-US" altLang="zh-CN" sz="6000" b="1"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产品集成（</a:t>
            </a:r>
            <a:r>
              <a:rPr lang="en-US" altLang="zh-CN" smtClean="0"/>
              <a:t>PI</a:t>
            </a:r>
            <a:r>
              <a:rPr lang="zh-CN" altLang="en-US" smtClean="0"/>
              <a:t>）</a:t>
            </a:r>
          </a:p>
        </p:txBody>
      </p:sp>
      <p:sp>
        <p:nvSpPr>
          <p:cNvPr id="14339" name="文本占位符 2"/>
          <p:cNvSpPr>
            <a:spLocks noGrp="1"/>
          </p:cNvSpPr>
          <p:nvPr>
            <p:ph type="body" idx="1"/>
          </p:nvPr>
        </p:nvSpPr>
        <p:spPr/>
        <p:txBody>
          <a:bodyPr/>
          <a:lstStyle/>
          <a:p>
            <a:pPr>
              <a:lnSpc>
                <a:spcPct val="150000"/>
              </a:lnSpc>
            </a:pPr>
            <a:r>
              <a:rPr lang="zh-CN" altLang="en-US" smtClean="0"/>
              <a:t>目的：从产品组件装配（编译或组装）成产品，当前集成的时候，确保产品功能并且交付产品。</a:t>
            </a:r>
            <a:endParaRPr lang="en-US" altLang="zh-CN" smtClean="0"/>
          </a:p>
          <a:p>
            <a:pPr>
              <a:lnSpc>
                <a:spcPct val="150000"/>
              </a:lnSpc>
            </a:pPr>
            <a:r>
              <a:rPr lang="zh-CN" altLang="en-US" smtClean="0"/>
              <a:t>此过程域重点关注把产品组件集成为更复杂的产品组件或整个产品，在产品组件编译进行集成的过程中，可以采用一次性集成，也可以采用增量集成，由项目集成计划中定义的集成顺利和集成过程来确定。</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571500"/>
            <a:ext cx="8229600" cy="928688"/>
          </a:xfrm>
        </p:spPr>
        <p:txBody>
          <a:bodyPr/>
          <a:lstStyle/>
          <a:p>
            <a:r>
              <a:rPr lang="en-US" altLang="zh-CN" smtClean="0"/>
              <a:t>PI</a:t>
            </a:r>
            <a:r>
              <a:rPr lang="zh-CN" altLang="en-US" smtClean="0"/>
              <a:t>（一）</a:t>
            </a:r>
          </a:p>
        </p:txBody>
      </p:sp>
      <p:sp>
        <p:nvSpPr>
          <p:cNvPr id="15363" name="文本占位符 2"/>
          <p:cNvSpPr>
            <a:spLocks noGrp="1"/>
          </p:cNvSpPr>
          <p:nvPr>
            <p:ph type="body" idx="1"/>
          </p:nvPr>
        </p:nvSpPr>
        <p:spPr>
          <a:xfrm>
            <a:off x="457200" y="1428750"/>
            <a:ext cx="8229600" cy="4895850"/>
          </a:xfrm>
        </p:spPr>
        <p:txBody>
          <a:bodyPr/>
          <a:lstStyle/>
          <a:p>
            <a:r>
              <a:rPr lang="en-US" altLang="zh-CN" smtClean="0"/>
              <a:t>SG1 Prepare for Product Integration</a:t>
            </a:r>
            <a:r>
              <a:rPr lang="zh-CN" altLang="en-US" smtClean="0"/>
              <a:t>（产品集成准备），目的是完成产品集成的准备，产品集成的准备包括建立和维护集成顺序，执行集成的环境，集成的过程等。</a:t>
            </a:r>
            <a:endParaRPr lang="en-US" altLang="zh-CN" smtClean="0"/>
          </a:p>
          <a:p>
            <a:pPr lvl="1"/>
            <a:r>
              <a:rPr lang="en-US" altLang="zh-CN" smtClean="0"/>
              <a:t>SP1.1 Determine Integration Sequence</a:t>
            </a:r>
            <a:r>
              <a:rPr lang="zh-CN" altLang="en-US" smtClean="0"/>
              <a:t>（确定集成顺序），确定产品组件集成顺序。</a:t>
            </a:r>
            <a:endParaRPr lang="en-US" altLang="zh-CN" smtClean="0"/>
          </a:p>
          <a:p>
            <a:pPr lvl="1"/>
            <a:r>
              <a:rPr lang="en-US" altLang="zh-CN" smtClean="0"/>
              <a:t>SP1.2 Establish the Product Integration Environment</a:t>
            </a:r>
            <a:r>
              <a:rPr lang="zh-CN" altLang="en-US" smtClean="0"/>
              <a:t>（建立产品集成环境），为了支持产品组件的集成，建立和维护必须的环境。</a:t>
            </a:r>
            <a:endParaRPr lang="en-US" altLang="zh-CN" smtClean="0"/>
          </a:p>
          <a:p>
            <a:pPr lvl="1"/>
            <a:r>
              <a:rPr lang="en-US" altLang="zh-CN" smtClean="0"/>
              <a:t>SP1.3 Establish Product Integration Procedures and Criteria</a:t>
            </a:r>
            <a:r>
              <a:rPr lang="zh-CN" altLang="en-US" smtClean="0"/>
              <a:t>（建立集成规程及准则），建立和维护产品组件集成规程及准则。</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t>PI</a:t>
            </a:r>
            <a:r>
              <a:rPr lang="zh-CN" altLang="en-US" smtClean="0"/>
              <a:t>（二）</a:t>
            </a:r>
          </a:p>
        </p:txBody>
      </p:sp>
      <p:sp>
        <p:nvSpPr>
          <p:cNvPr id="16387" name="文本占位符 2"/>
          <p:cNvSpPr>
            <a:spLocks noGrp="1"/>
          </p:cNvSpPr>
          <p:nvPr>
            <p:ph type="body" idx="1"/>
          </p:nvPr>
        </p:nvSpPr>
        <p:spPr/>
        <p:txBody>
          <a:bodyPr/>
          <a:lstStyle/>
          <a:p>
            <a:r>
              <a:rPr lang="en-US" altLang="zh-CN" smtClean="0"/>
              <a:t>SG2 Ensure Interface Compatibility</a:t>
            </a:r>
            <a:r>
              <a:rPr lang="zh-CN" altLang="en-US" smtClean="0"/>
              <a:t>（确保接口的兼容性），目的是确保产品组件的内部和外部接口都是兼容的。</a:t>
            </a:r>
          </a:p>
          <a:p>
            <a:pPr lvl="1"/>
            <a:r>
              <a:rPr lang="en-US" altLang="zh-CN" smtClean="0"/>
              <a:t>SP2.1 Review Interface Descriptions for Completeness</a:t>
            </a:r>
            <a:r>
              <a:rPr lang="zh-CN" altLang="en-US" smtClean="0"/>
              <a:t>（审查接口描述的完整性），审查接口描述的覆盖率和完整性。</a:t>
            </a:r>
            <a:endParaRPr lang="en-US" altLang="zh-CN" smtClean="0"/>
          </a:p>
          <a:p>
            <a:pPr lvl="1"/>
            <a:r>
              <a:rPr lang="en-US" altLang="zh-CN" smtClean="0"/>
              <a:t>SP2.2 Manage Interfaces</a:t>
            </a:r>
            <a:r>
              <a:rPr lang="zh-CN" altLang="en-US" smtClean="0"/>
              <a:t>（管理接口），管理产品及产品组件内、外接口的定义、设计和变更。</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57200" y="704850"/>
            <a:ext cx="8229600" cy="652463"/>
          </a:xfrm>
        </p:spPr>
        <p:txBody>
          <a:bodyPr/>
          <a:lstStyle/>
          <a:p>
            <a:r>
              <a:rPr lang="en-US" altLang="zh-CN" smtClean="0"/>
              <a:t>PI</a:t>
            </a:r>
            <a:r>
              <a:rPr lang="zh-CN" altLang="en-US" smtClean="0"/>
              <a:t>（三）</a:t>
            </a:r>
          </a:p>
        </p:txBody>
      </p:sp>
      <p:sp>
        <p:nvSpPr>
          <p:cNvPr id="17411" name="文本占位符 2"/>
          <p:cNvSpPr>
            <a:spLocks noGrp="1"/>
          </p:cNvSpPr>
          <p:nvPr>
            <p:ph type="body" idx="1"/>
          </p:nvPr>
        </p:nvSpPr>
        <p:spPr>
          <a:xfrm>
            <a:off x="457200" y="1285875"/>
            <a:ext cx="8229600" cy="5038725"/>
          </a:xfrm>
        </p:spPr>
        <p:txBody>
          <a:bodyPr/>
          <a:lstStyle/>
          <a:p>
            <a:r>
              <a:rPr lang="en-US" altLang="zh-CN" sz="2400" smtClean="0"/>
              <a:t>SG3 Assemble Product Components and Deliver the Product</a:t>
            </a:r>
            <a:r>
              <a:rPr lang="zh-CN" altLang="en-US" sz="2400" smtClean="0"/>
              <a:t>（装配产品组件并交付产品），目的是组装验证过的产品组件以及交付通过集成、验证和确认的产品。</a:t>
            </a:r>
            <a:endParaRPr lang="en-US" altLang="zh-CN" sz="2400" smtClean="0"/>
          </a:p>
          <a:p>
            <a:pPr lvl="1"/>
            <a:r>
              <a:rPr lang="en-US" altLang="zh-CN" sz="2000" smtClean="0"/>
              <a:t>SP3.1 Confirm Readiness of Product Components for Integration</a:t>
            </a:r>
            <a:r>
              <a:rPr lang="zh-CN" altLang="en-US" sz="2000" smtClean="0"/>
              <a:t>（确认用于集成的产品组件准备注绪），装配前，确认用于装配产品的每个产品组件被恰当定义，功能与其描述一致，产品组件接口遵从接品描述。</a:t>
            </a:r>
            <a:endParaRPr lang="en-US" altLang="zh-CN" sz="2000" smtClean="0"/>
          </a:p>
          <a:p>
            <a:pPr lvl="1"/>
            <a:r>
              <a:rPr lang="en-US" altLang="zh-CN" sz="2000" smtClean="0"/>
              <a:t>SP3.2 Assemble Product Components</a:t>
            </a:r>
            <a:r>
              <a:rPr lang="zh-CN" altLang="en-US" sz="2000" smtClean="0"/>
              <a:t>（装配产品组件），根据产品集成顺利及适用的过程装配产品组件，在此活动中会产生集成后的产品或产品组件。</a:t>
            </a:r>
            <a:endParaRPr lang="en-US" altLang="zh-CN" sz="2000" smtClean="0"/>
          </a:p>
          <a:p>
            <a:pPr lvl="1"/>
            <a:r>
              <a:rPr lang="en-US" altLang="zh-CN" sz="2000" smtClean="0"/>
              <a:t>SP3.3 Evaluate Assembled Product Components</a:t>
            </a:r>
            <a:r>
              <a:rPr lang="zh-CN" altLang="en-US" sz="2000" smtClean="0"/>
              <a:t>（评估已装配产品组件），评估集成后的产品组件以保证接口的兼容性。</a:t>
            </a:r>
            <a:endParaRPr lang="en-US" altLang="zh-CN" sz="2000" smtClean="0"/>
          </a:p>
          <a:p>
            <a:pPr lvl="1"/>
            <a:r>
              <a:rPr lang="en-US" altLang="zh-CN" sz="2000" smtClean="0"/>
              <a:t>SP3.4 Package and Deliver the Product or Product Component</a:t>
            </a:r>
            <a:r>
              <a:rPr lang="zh-CN" altLang="en-US" sz="2000" smtClean="0"/>
              <a:t>（打包并交付产品或产品组件），打包集成后的产品或产品组件，并交付给适当的客户。</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验证（</a:t>
            </a:r>
            <a:r>
              <a:rPr lang="en-US" altLang="zh-CN" smtClean="0"/>
              <a:t>VER</a:t>
            </a:r>
            <a:r>
              <a:rPr lang="zh-CN" altLang="en-US" smtClean="0"/>
              <a:t>）</a:t>
            </a:r>
          </a:p>
        </p:txBody>
      </p:sp>
      <p:sp>
        <p:nvSpPr>
          <p:cNvPr id="18435" name="文本占位符 2"/>
          <p:cNvSpPr>
            <a:spLocks noGrp="1"/>
          </p:cNvSpPr>
          <p:nvPr>
            <p:ph type="body" idx="1"/>
          </p:nvPr>
        </p:nvSpPr>
        <p:spPr/>
        <p:txBody>
          <a:bodyPr/>
          <a:lstStyle/>
          <a:p>
            <a:r>
              <a:rPr lang="zh-CN" altLang="en-US" dirty="0" smtClean="0"/>
              <a:t>目的：确保选定的工作产品符合其指定的需求。验证过程域包括：验证准备、验证执行及纠正措施识别。</a:t>
            </a:r>
            <a:endParaRPr lang="en-US" altLang="zh-CN" dirty="0" smtClean="0"/>
          </a:p>
          <a:p>
            <a:r>
              <a:rPr lang="zh-CN" altLang="en-US" dirty="0" smtClean="0"/>
              <a:t>验证（</a:t>
            </a:r>
            <a:r>
              <a:rPr lang="en-US" altLang="zh-CN" dirty="0" smtClean="0"/>
              <a:t>VER</a:t>
            </a:r>
            <a:r>
              <a:rPr lang="zh-CN" altLang="en-US" dirty="0" smtClean="0"/>
              <a:t>）及确认（</a:t>
            </a:r>
            <a:r>
              <a:rPr lang="en-US" altLang="zh-CN" dirty="0" smtClean="0"/>
              <a:t>VAL</a:t>
            </a:r>
            <a:r>
              <a:rPr lang="zh-CN" altLang="en-US" dirty="0" smtClean="0"/>
              <a:t>）过程域相似，但强调不同重点，验证确保 “你把事做对了</a:t>
            </a:r>
            <a:r>
              <a:rPr lang="en-US" altLang="zh-CN" dirty="0" smtClean="0"/>
              <a:t>(you built </a:t>
            </a:r>
            <a:r>
              <a:rPr lang="en-US" altLang="zh-CN" smtClean="0"/>
              <a:t>the thing </a:t>
            </a:r>
            <a:r>
              <a:rPr lang="en-US" altLang="zh-CN" smtClean="0"/>
              <a:t>right)</a:t>
            </a:r>
            <a:r>
              <a:rPr lang="zh-CN" altLang="en-US" dirty="0" smtClean="0"/>
              <a:t>”，确认确保“你做了对的事</a:t>
            </a:r>
            <a:r>
              <a:rPr lang="en-US" altLang="zh-CN" dirty="0" smtClean="0"/>
              <a:t>(you built the right thing)</a:t>
            </a:r>
            <a:r>
              <a:rPr lang="zh-CN" altLang="en-US" dirty="0" smtClean="0"/>
              <a:t>”。</a:t>
            </a:r>
            <a:endParaRPr lang="en-US" altLang="zh-CN" dirty="0" smtClean="0"/>
          </a:p>
          <a:p>
            <a:r>
              <a:rPr lang="zh-CN" altLang="en-US" dirty="0" smtClean="0"/>
              <a:t>确认过程一般放到客户验收，阶段系统测试阶段以及</a:t>
            </a:r>
            <a:r>
              <a:rPr lang="en-US" altLang="zh-CN" dirty="0" smtClean="0"/>
              <a:t>Beta</a:t>
            </a:r>
            <a:r>
              <a:rPr lang="zh-CN" altLang="en-US" dirty="0" smtClean="0"/>
              <a:t>测试阶段。</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57200" y="704850"/>
            <a:ext cx="8229600" cy="795338"/>
          </a:xfrm>
        </p:spPr>
        <p:txBody>
          <a:bodyPr/>
          <a:lstStyle/>
          <a:p>
            <a:r>
              <a:rPr lang="en-US" altLang="zh-CN" smtClean="0"/>
              <a:t>VER</a:t>
            </a:r>
            <a:r>
              <a:rPr lang="zh-CN" altLang="en-US" smtClean="0"/>
              <a:t>（一）</a:t>
            </a:r>
          </a:p>
        </p:txBody>
      </p:sp>
      <p:sp>
        <p:nvSpPr>
          <p:cNvPr id="19459" name="文本占位符 2"/>
          <p:cNvSpPr>
            <a:spLocks noGrp="1"/>
          </p:cNvSpPr>
          <p:nvPr>
            <p:ph type="body" idx="1"/>
          </p:nvPr>
        </p:nvSpPr>
        <p:spPr>
          <a:xfrm>
            <a:off x="457200" y="1428750"/>
            <a:ext cx="8229600" cy="4895850"/>
          </a:xfrm>
        </p:spPr>
        <p:txBody>
          <a:bodyPr/>
          <a:lstStyle/>
          <a:p>
            <a:r>
              <a:rPr lang="en-US" altLang="zh-CN" smtClean="0"/>
              <a:t>SG1 Prepare for Verification</a:t>
            </a:r>
            <a:r>
              <a:rPr lang="zh-CN" altLang="en-US" smtClean="0"/>
              <a:t>（准备验证），目的是确保验证措施已植入于产品及产品组件需求、设计、开发计划及进度中，并对支持工具、测试设备及软件、模拟、原型系统及设施加以定义。</a:t>
            </a:r>
            <a:endParaRPr lang="en-US" altLang="zh-CN" smtClean="0"/>
          </a:p>
          <a:p>
            <a:pPr lvl="1"/>
            <a:r>
              <a:rPr lang="en-US" altLang="zh-CN" smtClean="0"/>
              <a:t>SP1.1 Select Work Products for Verification</a:t>
            </a:r>
            <a:r>
              <a:rPr lang="zh-CN" altLang="en-US" smtClean="0"/>
              <a:t>（选择待验证的工作产品），需要选择待验证的工作产品及每一工作产品使用的验证方法。</a:t>
            </a:r>
            <a:endParaRPr lang="en-US" altLang="zh-CN" smtClean="0"/>
          </a:p>
          <a:p>
            <a:pPr lvl="1"/>
            <a:r>
              <a:rPr lang="en-US" altLang="zh-CN" smtClean="0"/>
              <a:t>SP1.2 Establish the Verification Environment</a:t>
            </a:r>
            <a:r>
              <a:rPr lang="zh-CN" altLang="en-US" smtClean="0"/>
              <a:t>（建立验证环境），建立和维护支持验证所必须的环境。</a:t>
            </a:r>
            <a:endParaRPr lang="en-US" altLang="zh-CN" smtClean="0"/>
          </a:p>
          <a:p>
            <a:pPr lvl="1"/>
            <a:r>
              <a:rPr lang="en-US" altLang="zh-CN" smtClean="0"/>
              <a:t>SP1.3 Establish Verification Procedures and Criteria</a:t>
            </a:r>
            <a:r>
              <a:rPr lang="zh-CN" altLang="en-US" smtClean="0"/>
              <a:t>（建立验证规程及准则），为选定的工作产品建立并维护验证的规程及准则。</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Flow</Template>
  <TotalTime>1444</TotalTime>
  <Words>3810</Words>
  <Application>Microsoft Office PowerPoint</Application>
  <PresentationFormat>全屏显示(4:3)</PresentationFormat>
  <Paragraphs>195</Paragraphs>
  <Slides>34</Slides>
  <Notes>10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Flow</vt:lpstr>
      <vt:lpstr>基于CMMI的软件工程</vt:lpstr>
      <vt:lpstr>第九章 系统实现与测试过程</vt:lpstr>
      <vt:lpstr>技术解决方案——TS</vt:lpstr>
      <vt:lpstr>产品集成（PI）</vt:lpstr>
      <vt:lpstr>PI（一）</vt:lpstr>
      <vt:lpstr>PI（二）</vt:lpstr>
      <vt:lpstr>PI（三）</vt:lpstr>
      <vt:lpstr>验证（VER）</vt:lpstr>
      <vt:lpstr>VER（一）</vt:lpstr>
      <vt:lpstr>VER（二）</vt:lpstr>
      <vt:lpstr>第九章 系统实现与测试过程</vt:lpstr>
      <vt:lpstr>系统实现与测试过程目的</vt:lpstr>
      <vt:lpstr>PowerPoint 演示文稿</vt:lpstr>
      <vt:lpstr>PowerPoint 演示文稿</vt:lpstr>
      <vt:lpstr>编码规范说明</vt:lpstr>
      <vt:lpstr>第九章 系统实现与测试过程</vt:lpstr>
      <vt:lpstr>编码工作准备</vt:lpstr>
      <vt:lpstr>编码活动</vt:lpstr>
      <vt:lpstr>编码中常见问题</vt:lpstr>
      <vt:lpstr>编码中常见问题（续）</vt:lpstr>
      <vt:lpstr>编码中常见问题（续）</vt:lpstr>
      <vt:lpstr>编码中常见问题（续）</vt:lpstr>
      <vt:lpstr>编码中常见问题（续）</vt:lpstr>
      <vt:lpstr>第九章 系统实现与测试过程</vt:lpstr>
      <vt:lpstr>单元测试流程</vt:lpstr>
      <vt:lpstr>集成测试</vt:lpstr>
      <vt:lpstr>第九章 系统实现与测试过程</vt:lpstr>
      <vt:lpstr>缺陷管理与改错指导原则</vt:lpstr>
      <vt:lpstr>缺陷管理与改错流程</vt:lpstr>
      <vt:lpstr>缺陷管理与改错注意事项</vt:lpstr>
      <vt:lpstr>第九章 系统实现与测试过程</vt:lpstr>
      <vt:lpstr>建立产品支持文档</vt:lpstr>
      <vt:lpstr>实训作业</vt:lpstr>
      <vt:lpstr>本章结束，谢谢!</vt:lpstr>
    </vt:vector>
  </TitlesOfParts>
  <Company>杭州电子科技大学软件职业技术学院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第13章系统实现与测试过程</dc:title>
  <dc:creator>林菲</dc:creator>
  <cp:lastModifiedBy>微软用户</cp:lastModifiedBy>
  <cp:revision>337</cp:revision>
  <dcterms:created xsi:type="dcterms:W3CDTF">2006-09-12T01:06:06Z</dcterms:created>
  <dcterms:modified xsi:type="dcterms:W3CDTF">2018-11-22T11:18:34Z</dcterms:modified>
</cp:coreProperties>
</file>