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87"/>
  </p:notesMasterIdLst>
  <p:sldIdLst>
    <p:sldId id="380" r:id="rId4"/>
    <p:sldId id="381" r:id="rId5"/>
    <p:sldId id="382" r:id="rId6"/>
    <p:sldId id="383" r:id="rId7"/>
    <p:sldId id="384" r:id="rId8"/>
    <p:sldId id="385" r:id="rId9"/>
    <p:sldId id="443" r:id="rId10"/>
    <p:sldId id="442" r:id="rId11"/>
    <p:sldId id="509" r:id="rId12"/>
    <p:sldId id="508" r:id="rId13"/>
    <p:sldId id="444" r:id="rId14"/>
    <p:sldId id="510" r:id="rId15"/>
    <p:sldId id="445" r:id="rId16"/>
    <p:sldId id="511" r:id="rId17"/>
    <p:sldId id="388" r:id="rId18"/>
    <p:sldId id="447" r:id="rId19"/>
    <p:sldId id="512" r:id="rId20"/>
    <p:sldId id="513" r:id="rId21"/>
    <p:sldId id="448" r:id="rId22"/>
    <p:sldId id="624" r:id="rId23"/>
    <p:sldId id="626" r:id="rId24"/>
    <p:sldId id="391" r:id="rId25"/>
    <p:sldId id="392" r:id="rId26"/>
    <p:sldId id="393" r:id="rId27"/>
    <p:sldId id="395" r:id="rId28"/>
    <p:sldId id="625" r:id="rId29"/>
    <p:sldId id="627" r:id="rId30"/>
    <p:sldId id="628" r:id="rId31"/>
    <p:sldId id="629" r:id="rId32"/>
    <p:sldId id="396" r:id="rId33"/>
    <p:sldId id="398" r:id="rId34"/>
    <p:sldId id="399" r:id="rId35"/>
    <p:sldId id="400" r:id="rId36"/>
    <p:sldId id="630" r:id="rId37"/>
    <p:sldId id="631" r:id="rId38"/>
    <p:sldId id="401" r:id="rId39"/>
    <p:sldId id="575" r:id="rId40"/>
    <p:sldId id="402" r:id="rId41"/>
    <p:sldId id="632" r:id="rId42"/>
    <p:sldId id="633" r:id="rId43"/>
    <p:sldId id="403" r:id="rId44"/>
    <p:sldId id="449" r:id="rId45"/>
    <p:sldId id="450" r:id="rId46"/>
    <p:sldId id="451" r:id="rId47"/>
    <p:sldId id="452"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3" r:id="rId68"/>
    <p:sldId id="474" r:id="rId69"/>
    <p:sldId id="484" r:id="rId70"/>
    <p:sldId id="621" r:id="rId71"/>
    <p:sldId id="475" r:id="rId72"/>
    <p:sldId id="476" r:id="rId73"/>
    <p:sldId id="477" r:id="rId74"/>
    <p:sldId id="478" r:id="rId75"/>
    <p:sldId id="479" r:id="rId76"/>
    <p:sldId id="480" r:id="rId77"/>
    <p:sldId id="481" r:id="rId78"/>
    <p:sldId id="482" r:id="rId79"/>
    <p:sldId id="483" r:id="rId80"/>
    <p:sldId id="434" r:id="rId81"/>
    <p:sldId id="435" r:id="rId82"/>
    <p:sldId id="440" r:id="rId83"/>
    <p:sldId id="441" r:id="rId84"/>
    <p:sldId id="623" r:id="rId85"/>
    <p:sldId id="622" r:id="rId8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CFFCC"/>
    <a:srgbClr val="DDDDDD"/>
    <a:srgbClr val="CCFFFF"/>
    <a:srgbClr val="333399"/>
    <a:srgbClr val="808080"/>
    <a:srgbClr val="D6009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4319"/>
        <p:guide orient="horz" pos="624"/>
        <p:guide orient="horz" pos="816"/>
        <p:guide orient="horz" pos="3696"/>
        <p:guide orient="horz" pos="2496"/>
        <p:guide pos="5232"/>
        <p:guide pos="50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heme" Target="theme/theme1.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51C4265-9AB4-4577-B8A3-E9F0C9AB618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pPr>
              <a:defRPr/>
            </a:pPr>
            <a:endParaRPr lang="en-US"/>
          </a:p>
        </p:txBody>
      </p:sp>
      <p:sp>
        <p:nvSpPr>
          <p:cNvPr id="4099" name="Rectangle 3">
            <a:extLst>
              <a:ext uri="{FF2B5EF4-FFF2-40B4-BE49-F238E27FC236}">
                <a16:creationId xmlns:a16="http://schemas.microsoft.com/office/drawing/2014/main" id="{096F0FAC-F4C3-41E3-80CE-35CE89AC39E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200"/>
            </a:lvl1pPr>
          </a:lstStyle>
          <a:p>
            <a:pPr>
              <a:defRPr/>
            </a:pPr>
            <a:endParaRPr lang="en-US"/>
          </a:p>
        </p:txBody>
      </p:sp>
      <p:sp>
        <p:nvSpPr>
          <p:cNvPr id="4100" name="Rectangle 4">
            <a:extLst>
              <a:ext uri="{FF2B5EF4-FFF2-40B4-BE49-F238E27FC236}">
                <a16:creationId xmlns:a16="http://schemas.microsoft.com/office/drawing/2014/main" id="{509852DA-D87D-47C9-9F3D-1757217432BD}"/>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D46D5B0F-8F00-4E26-9FFB-50785F88651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重点：</a:t>
            </a:r>
          </a:p>
          <a:p>
            <a:pPr lvl="0"/>
            <a:r>
              <a:rPr lang="zh-CN" altLang="en-US" noProof="0"/>
              <a:t>难点：</a:t>
            </a:r>
          </a:p>
          <a:p>
            <a:pPr lvl="0"/>
            <a:r>
              <a:rPr lang="zh-CN" altLang="en-US" noProof="0"/>
              <a:t>注意：</a:t>
            </a:r>
          </a:p>
          <a:p>
            <a:pPr lvl="0"/>
            <a:r>
              <a:rPr lang="zh-CN" altLang="en-US" noProof="0"/>
              <a:t>课堂提问：</a:t>
            </a:r>
          </a:p>
          <a:p>
            <a:pPr lvl="0"/>
            <a:r>
              <a:rPr lang="zh-CN" altLang="en-US" noProof="0"/>
              <a:t>课堂讨论：</a:t>
            </a:r>
          </a:p>
          <a:p>
            <a:pPr lvl="0"/>
            <a:r>
              <a:rPr lang="zh-CN" altLang="en-US" noProof="0"/>
              <a:t>演示：</a:t>
            </a:r>
          </a:p>
          <a:p>
            <a:pPr lvl="0"/>
            <a:r>
              <a:rPr lang="zh-CN" altLang="en-US" noProof="0"/>
              <a:t>参考：</a:t>
            </a:r>
          </a:p>
        </p:txBody>
      </p:sp>
      <p:sp>
        <p:nvSpPr>
          <p:cNvPr id="4102" name="Rectangle 6">
            <a:extLst>
              <a:ext uri="{FF2B5EF4-FFF2-40B4-BE49-F238E27FC236}">
                <a16:creationId xmlns:a16="http://schemas.microsoft.com/office/drawing/2014/main" id="{089983ED-379F-4D29-B089-33C77417991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pPr>
              <a:defRPr/>
            </a:pPr>
            <a:endParaRPr lang="en-US"/>
          </a:p>
        </p:txBody>
      </p:sp>
      <p:sp>
        <p:nvSpPr>
          <p:cNvPr id="4103" name="Rectangle 7">
            <a:extLst>
              <a:ext uri="{FF2B5EF4-FFF2-40B4-BE49-F238E27FC236}">
                <a16:creationId xmlns:a16="http://schemas.microsoft.com/office/drawing/2014/main" id="{EE8C7159-292C-458D-8603-6D7CEC386A1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pPr>
              <a:defRPr/>
            </a:pPr>
            <a:fld id="{70C248A6-DC78-4B5A-8E2D-45455F7A655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99D162B-B10E-4FCE-A027-71C00A81073E}"/>
              </a:ext>
            </a:extLst>
          </p:cNvPr>
          <p:cNvSpPr>
            <a:spLocks noGrp="1" noChangeArrowheads="1" noTextEdit="1"/>
          </p:cNvSpPr>
          <p:nvPr>
            <p:ph type="sldImg"/>
          </p:nvPr>
        </p:nvSpPr>
        <p:spPr/>
      </p:sp>
      <p:sp>
        <p:nvSpPr>
          <p:cNvPr id="9219" name="Rectangle 3">
            <a:extLst>
              <a:ext uri="{FF2B5EF4-FFF2-40B4-BE49-F238E27FC236}">
                <a16:creationId xmlns:a16="http://schemas.microsoft.com/office/drawing/2014/main" id="{D9BC5058-2D9F-4893-852A-353B3C10E6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a:t>
            </a:r>
            <a:r>
              <a:rPr lang="en-US" altLang="zh-CN"/>
              <a:t>1</a:t>
            </a:r>
            <a:r>
              <a:rPr lang="zh-CN" altLang="en-US"/>
              <a:t>、</a:t>
            </a:r>
            <a:r>
              <a:rPr lang="en-US" altLang="zh-CN"/>
              <a:t>3</a:t>
            </a:r>
            <a:r>
              <a:rPr lang="zh-CN" altLang="en-US"/>
              <a:t>、</a:t>
            </a:r>
            <a:r>
              <a:rPr lang="en-US" altLang="zh-CN"/>
              <a:t>5</a:t>
            </a:r>
            <a:r>
              <a:rPr lang="zh-CN" altLang="en-US"/>
              <a:t>、</a:t>
            </a:r>
            <a:r>
              <a:rPr lang="en-US" altLang="zh-CN"/>
              <a:t>7</a:t>
            </a:r>
            <a:r>
              <a:rPr lang="zh-CN" altLang="en-US"/>
              <a:t>、</a:t>
            </a:r>
            <a:r>
              <a:rPr lang="en-US" altLang="zh-CN"/>
              <a:t>9</a:t>
            </a:r>
            <a:r>
              <a:rPr lang="zh-CN" altLang="en-US"/>
              <a:t>、</a:t>
            </a:r>
            <a:r>
              <a:rPr lang="en-US" altLang="zh-CN"/>
              <a:t>11</a:t>
            </a:r>
            <a:r>
              <a:rPr lang="zh-CN" altLang="en-US"/>
              <a:t>、</a:t>
            </a:r>
            <a:r>
              <a:rPr lang="en-US" altLang="zh-CN"/>
              <a:t>13</a:t>
            </a:r>
            <a:r>
              <a:rPr lang="zh-CN" altLang="en-US"/>
              <a:t>、</a:t>
            </a:r>
            <a:r>
              <a:rPr lang="en-US" altLang="zh-CN"/>
              <a:t>15</a:t>
            </a:r>
            <a:r>
              <a:rPr lang="zh-CN" altLang="en-US"/>
              <a:t>，它是一组数据，如果我们对它进行分析便可以得出它是一组等差数列，我们可以比较容易地知道后面的数字，那么它便是一条信息。它是有用的数据。</a:t>
            </a:r>
          </a:p>
          <a:p>
            <a:r>
              <a:rPr lang="zh-CN" altLang="en-US"/>
              <a:t>而数据</a:t>
            </a:r>
            <a:r>
              <a:rPr lang="en-US" altLang="zh-CN"/>
              <a:t>1</a:t>
            </a:r>
            <a:r>
              <a:rPr lang="zh-CN" altLang="en-US"/>
              <a:t>、</a:t>
            </a:r>
            <a:r>
              <a:rPr lang="en-US" altLang="zh-CN"/>
              <a:t>3</a:t>
            </a:r>
            <a:r>
              <a:rPr lang="zh-CN" altLang="en-US"/>
              <a:t>、</a:t>
            </a:r>
            <a:r>
              <a:rPr lang="en-US" altLang="zh-CN"/>
              <a:t>2</a:t>
            </a:r>
            <a:r>
              <a:rPr lang="zh-CN" altLang="en-US"/>
              <a:t>、</a:t>
            </a:r>
            <a:r>
              <a:rPr lang="en-US" altLang="zh-CN"/>
              <a:t>4</a:t>
            </a:r>
            <a:r>
              <a:rPr lang="zh-CN" altLang="en-US"/>
              <a:t>、</a:t>
            </a:r>
            <a:r>
              <a:rPr lang="en-US" altLang="zh-CN"/>
              <a:t>5</a:t>
            </a:r>
            <a:r>
              <a:rPr lang="zh-CN" altLang="en-US"/>
              <a:t>、</a:t>
            </a:r>
            <a:r>
              <a:rPr lang="en-US" altLang="zh-CN"/>
              <a:t>1</a:t>
            </a:r>
            <a:r>
              <a:rPr lang="zh-CN" altLang="en-US"/>
              <a:t>、</a:t>
            </a:r>
            <a:r>
              <a:rPr lang="en-US" altLang="zh-CN"/>
              <a:t>41</a:t>
            </a:r>
            <a:r>
              <a:rPr lang="zh-CN" altLang="en-US"/>
              <a:t>。它不能告诉我们任何东西，故它不是信息。</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46D2387-5225-45C5-A05F-F6606042D49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B473210-0AA5-4296-B884-3C50EE9E1C35}" type="slidenum">
              <a:rPr lang="zh-CN" altLang="en-US"/>
              <a:pPr algn="r">
                <a:spcBef>
                  <a:spcPct val="0"/>
                </a:spcBef>
              </a:pPr>
              <a:t>50</a:t>
            </a:fld>
            <a:endParaRPr lang="en-US" altLang="zh-CN"/>
          </a:p>
        </p:txBody>
      </p:sp>
      <p:sp>
        <p:nvSpPr>
          <p:cNvPr id="65539" name="Rectangle 2">
            <a:extLst>
              <a:ext uri="{FF2B5EF4-FFF2-40B4-BE49-F238E27FC236}">
                <a16:creationId xmlns:a16="http://schemas.microsoft.com/office/drawing/2014/main" id="{50F26D0C-1293-45DD-86F2-FEB2F0E245BF}"/>
              </a:ext>
            </a:extLst>
          </p:cNvPr>
          <p:cNvSpPr>
            <a:spLocks noChangeArrowheads="1" noTextEdit="1"/>
          </p:cNvSpPr>
          <p:nvPr>
            <p:ph type="sldImg"/>
          </p:nvPr>
        </p:nvSpPr>
        <p:spPr/>
      </p:sp>
      <p:sp>
        <p:nvSpPr>
          <p:cNvPr id="65540" name="Rectangle 3">
            <a:extLst>
              <a:ext uri="{FF2B5EF4-FFF2-40B4-BE49-F238E27FC236}">
                <a16:creationId xmlns:a16="http://schemas.microsoft.com/office/drawing/2014/main" id="{A3B314C4-04FF-4992-8CD2-4CF411F5C4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首先，数据库设计员根据用户的实际情况，将现实世界的数据特征抽象为概念数据模型，当确认该模型真实地描述了企业实际之后，数据库设计员将概念数据模型转化为</a:t>
            </a:r>
            <a:r>
              <a:rPr lang="en-US" altLang="zh-CN"/>
              <a:t>DBMS</a:t>
            </a:r>
            <a:r>
              <a:rPr lang="zh-CN" altLang="en-US"/>
              <a:t>支持的某一种结构数据模型，并利用</a:t>
            </a:r>
            <a:r>
              <a:rPr lang="en-US" altLang="zh-CN"/>
              <a:t>DBMS</a:t>
            </a:r>
            <a:r>
              <a:rPr lang="zh-CN" altLang="en-US"/>
              <a:t>提供的数据定义语言（</a:t>
            </a:r>
            <a:r>
              <a:rPr lang="en-US" altLang="zh-CN"/>
              <a:t>DDL</a:t>
            </a:r>
            <a:r>
              <a:rPr lang="zh-CN" altLang="en-US"/>
              <a:t>）将其书写为程序源码（称为模式），</a:t>
            </a:r>
            <a:r>
              <a:rPr lang="en-US" altLang="zh-CN"/>
              <a:t>DBMS</a:t>
            </a:r>
            <a:r>
              <a:rPr lang="zh-CN" altLang="en-US"/>
              <a:t>将其转换为数据库目标模式，并在</a:t>
            </a:r>
            <a:r>
              <a:rPr lang="en-US" altLang="zh-CN"/>
              <a:t>OS</a:t>
            </a:r>
            <a:r>
              <a:rPr lang="zh-CN" altLang="en-US"/>
              <a:t>支持下自动将其转换为物理数据模型，并按物理数据模型规定的格式将其存放在存储介质上，形成数据库文件。</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BFDDE2D8-7F77-4AA6-9B5F-F20CF3A10C3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BFDB30A3-63B0-489F-A6D0-31F97376F25E}" type="slidenum">
              <a:rPr lang="zh-CN" altLang="en-US"/>
              <a:pPr algn="r">
                <a:spcBef>
                  <a:spcPct val="0"/>
                </a:spcBef>
              </a:pPr>
              <a:t>53</a:t>
            </a:fld>
            <a:endParaRPr lang="en-US" altLang="zh-CN"/>
          </a:p>
        </p:txBody>
      </p:sp>
      <p:sp>
        <p:nvSpPr>
          <p:cNvPr id="69635" name="Rectangle 2">
            <a:extLst>
              <a:ext uri="{FF2B5EF4-FFF2-40B4-BE49-F238E27FC236}">
                <a16:creationId xmlns:a16="http://schemas.microsoft.com/office/drawing/2014/main" id="{CA194C4A-A5EA-44A0-AD4A-7C09AAE49397}"/>
              </a:ext>
            </a:extLst>
          </p:cNvPr>
          <p:cNvSpPr>
            <a:spLocks noChangeArrowheads="1" noTextEdit="1"/>
          </p:cNvSpPr>
          <p:nvPr>
            <p:ph type="sldImg"/>
          </p:nvPr>
        </p:nvSpPr>
        <p:spPr/>
      </p:sp>
      <p:sp>
        <p:nvSpPr>
          <p:cNvPr id="69636" name="Rectangle 3">
            <a:extLst>
              <a:ext uri="{FF2B5EF4-FFF2-40B4-BE49-F238E27FC236}">
                <a16:creationId xmlns:a16="http://schemas.microsoft.com/office/drawing/2014/main" id="{89AEEF73-0969-4658-8E7B-E38C9FD69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实体集内部的联系：如，职工包括普通员工和领导，领导与普通员工之间有领导和被领导的关系，这就是在职工这个实体集内部存在的联系。</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76E7D5F-E69F-4649-AC3C-D11E3EBA85A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E9D231A1-9E90-4447-98F7-2E63AD29D452}" type="slidenum">
              <a:rPr lang="zh-CN" altLang="en-US"/>
              <a:pPr algn="r">
                <a:spcBef>
                  <a:spcPct val="0"/>
                </a:spcBef>
              </a:pPr>
              <a:t>69</a:t>
            </a:fld>
            <a:endParaRPr lang="en-US" altLang="zh-CN"/>
          </a:p>
        </p:txBody>
      </p:sp>
      <p:sp>
        <p:nvSpPr>
          <p:cNvPr id="87043" name="Rectangle 2">
            <a:extLst>
              <a:ext uri="{FF2B5EF4-FFF2-40B4-BE49-F238E27FC236}">
                <a16:creationId xmlns:a16="http://schemas.microsoft.com/office/drawing/2014/main" id="{171A0576-76ED-4219-85E0-4B3C10BD3372}"/>
              </a:ext>
            </a:extLst>
          </p:cNvPr>
          <p:cNvSpPr>
            <a:spLocks noChangeArrowheads="1" noTextEdit="1"/>
          </p:cNvSpPr>
          <p:nvPr>
            <p:ph type="sldImg"/>
          </p:nvPr>
        </p:nvSpPr>
        <p:spPr/>
      </p:sp>
      <p:sp>
        <p:nvSpPr>
          <p:cNvPr id="87044" name="Rectangle 3">
            <a:extLst>
              <a:ext uri="{FF2B5EF4-FFF2-40B4-BE49-F238E27FC236}">
                <a16:creationId xmlns:a16="http://schemas.microsoft.com/office/drawing/2014/main" id="{4C09CE57-01FF-4C5E-B049-C301DADE1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其中，层次模型和网状模型统称为非关系模型，它们的数据结构比较直观，在</a:t>
            </a:r>
            <a:r>
              <a:rPr lang="en-US" altLang="zh-CN"/>
              <a:t>20</a:t>
            </a:r>
            <a:r>
              <a:rPr lang="zh-CN" altLang="en-US"/>
              <a:t>世纪</a:t>
            </a:r>
            <a:r>
              <a:rPr lang="en-US" altLang="zh-CN"/>
              <a:t>70</a:t>
            </a:r>
            <a:r>
              <a:rPr lang="zh-CN" altLang="en-US"/>
              <a:t>年代至</a:t>
            </a:r>
            <a:r>
              <a:rPr lang="en-US" altLang="zh-CN"/>
              <a:t>80</a:t>
            </a:r>
            <a:r>
              <a:rPr lang="zh-CN" altLang="en-US"/>
              <a:t>年代初非常流行，但由于非关系模型在理论上不完备，实现效率较低，现在已被关系模型取代。</a:t>
            </a:r>
            <a:r>
              <a:rPr lang="en-US" altLang="zh-CN"/>
              <a:t>20</a:t>
            </a:r>
            <a:r>
              <a:rPr lang="zh-CN" altLang="en-US"/>
              <a:t>世纪</a:t>
            </a:r>
            <a:r>
              <a:rPr lang="en-US" altLang="zh-CN"/>
              <a:t>90</a:t>
            </a:r>
            <a:r>
              <a:rPr lang="zh-CN" altLang="en-US"/>
              <a:t>年代以来运行的</a:t>
            </a:r>
            <a:r>
              <a:rPr lang="en-US" altLang="zh-CN"/>
              <a:t>DBMS</a:t>
            </a:r>
            <a:r>
              <a:rPr lang="zh-CN" altLang="en-US"/>
              <a:t>几乎都是基于关系模型的。</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58D3197-D3CE-47F3-8E35-CB5C4FBC392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80A44D4B-B2BC-47CD-ACB7-6AD4F94A3DE4}" type="slidenum">
              <a:rPr lang="zh-CN" altLang="en-US"/>
              <a:pPr algn="r">
                <a:spcBef>
                  <a:spcPct val="0"/>
                </a:spcBef>
              </a:pPr>
              <a:t>70</a:t>
            </a:fld>
            <a:endParaRPr lang="en-US" altLang="zh-CN"/>
          </a:p>
        </p:txBody>
      </p:sp>
      <p:sp>
        <p:nvSpPr>
          <p:cNvPr id="89091" name="Rectangle 2">
            <a:extLst>
              <a:ext uri="{FF2B5EF4-FFF2-40B4-BE49-F238E27FC236}">
                <a16:creationId xmlns:a16="http://schemas.microsoft.com/office/drawing/2014/main" id="{879D59E0-0EDF-45CF-B538-BD4F1FDD899A}"/>
              </a:ext>
            </a:extLst>
          </p:cNvPr>
          <p:cNvSpPr>
            <a:spLocks noChangeArrowheads="1" noTextEdit="1"/>
          </p:cNvSpPr>
          <p:nvPr>
            <p:ph type="sldImg"/>
          </p:nvPr>
        </p:nvSpPr>
        <p:spPr/>
      </p:sp>
      <p:sp>
        <p:nvSpPr>
          <p:cNvPr id="89092" name="Rectangle 3">
            <a:extLst>
              <a:ext uri="{FF2B5EF4-FFF2-40B4-BE49-F238E27FC236}">
                <a16:creationId xmlns:a16="http://schemas.microsoft.com/office/drawing/2014/main" id="{DAB8D92B-D5C3-4A3B-B9D4-51EFB6609C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优点：结构简单</a:t>
            </a:r>
          </a:p>
          <a:p>
            <a:pPr eaLnBrk="1" hangingPunct="1"/>
            <a:r>
              <a:rPr lang="zh-CN" altLang="en-US"/>
              <a:t>缺点：表示方法很笨拙和复杂，用户不易掌握，由于树型结构层次顺序的严格和复杂，引起数据的查询和更新操作也很复杂。</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5A04D8F-0256-4AAC-9C11-B248794192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AABE6104-3D18-4BD5-A187-23B8EDC13AD1}" type="slidenum">
              <a:rPr lang="zh-CN" altLang="en-US"/>
              <a:pPr algn="r">
                <a:spcBef>
                  <a:spcPct val="0"/>
                </a:spcBef>
              </a:pPr>
              <a:t>71</a:t>
            </a:fld>
            <a:endParaRPr lang="en-US" altLang="zh-CN"/>
          </a:p>
        </p:txBody>
      </p:sp>
      <p:sp>
        <p:nvSpPr>
          <p:cNvPr id="91139" name="Rectangle 2">
            <a:extLst>
              <a:ext uri="{FF2B5EF4-FFF2-40B4-BE49-F238E27FC236}">
                <a16:creationId xmlns:a16="http://schemas.microsoft.com/office/drawing/2014/main" id="{D268B9ED-8C0C-4000-89E5-C92C2A9EC272}"/>
              </a:ext>
            </a:extLst>
          </p:cNvPr>
          <p:cNvSpPr>
            <a:spLocks noChangeArrowheads="1" noTextEdit="1"/>
          </p:cNvSpPr>
          <p:nvPr>
            <p:ph type="sldImg"/>
          </p:nvPr>
        </p:nvSpPr>
        <p:spPr/>
      </p:sp>
      <p:sp>
        <p:nvSpPr>
          <p:cNvPr id="91140" name="Rectangle 3">
            <a:extLst>
              <a:ext uri="{FF2B5EF4-FFF2-40B4-BE49-F238E27FC236}">
                <a16:creationId xmlns:a16="http://schemas.microsoft.com/office/drawing/2014/main" id="{BA7B446C-5E0F-4E93-976E-520CC85752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优点：结构简单</a:t>
            </a:r>
          </a:p>
          <a:p>
            <a:pPr eaLnBrk="1" hangingPunct="1"/>
            <a:r>
              <a:rPr lang="zh-CN" altLang="en-US"/>
              <a:t>缺点：表示方法很笨拙和复杂，用户不易掌握，由于树型结构层次顺序的严格和复杂，引起数据的查询和更新操作也很复杂。</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1757FA3-3C43-488A-BDB8-4D66687E50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890FFA91-8524-424C-B7BA-9ABEEECDA4AF}" type="slidenum">
              <a:rPr lang="zh-CN" altLang="en-US"/>
              <a:pPr algn="r">
                <a:spcBef>
                  <a:spcPct val="0"/>
                </a:spcBef>
              </a:pPr>
              <a:t>72</a:t>
            </a:fld>
            <a:endParaRPr lang="en-US" altLang="zh-CN"/>
          </a:p>
        </p:txBody>
      </p:sp>
      <p:sp>
        <p:nvSpPr>
          <p:cNvPr id="93187" name="Rectangle 2">
            <a:extLst>
              <a:ext uri="{FF2B5EF4-FFF2-40B4-BE49-F238E27FC236}">
                <a16:creationId xmlns:a16="http://schemas.microsoft.com/office/drawing/2014/main" id="{B1381CA0-BDD5-4253-AFA4-F07BD8A325B4}"/>
              </a:ext>
            </a:extLst>
          </p:cNvPr>
          <p:cNvSpPr>
            <a:spLocks noChangeArrowheads="1" noTextEdit="1"/>
          </p:cNvSpPr>
          <p:nvPr>
            <p:ph type="sldImg"/>
          </p:nvPr>
        </p:nvSpPr>
        <p:spPr/>
      </p:sp>
      <p:sp>
        <p:nvSpPr>
          <p:cNvPr id="93188" name="Rectangle 3">
            <a:extLst>
              <a:ext uri="{FF2B5EF4-FFF2-40B4-BE49-F238E27FC236}">
                <a16:creationId xmlns:a16="http://schemas.microsoft.com/office/drawing/2014/main" id="{46DFFBBF-0363-4C9F-B266-156087D86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优点：更能直接描述世界</a:t>
            </a:r>
          </a:p>
          <a:p>
            <a:pPr eaLnBrk="1" hangingPunct="1"/>
            <a:r>
              <a:rPr lang="zh-CN" altLang="en-US"/>
              <a:t>缺点：结构复杂</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78F1CB0-C3EA-4ACC-BA0D-F2C9D728623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E5A454EB-5083-42FE-8B33-48A78F698E94}" type="slidenum">
              <a:rPr lang="zh-CN" altLang="en-US"/>
              <a:pPr algn="r">
                <a:spcBef>
                  <a:spcPct val="0"/>
                </a:spcBef>
              </a:pPr>
              <a:t>73</a:t>
            </a:fld>
            <a:endParaRPr lang="en-US" altLang="zh-CN"/>
          </a:p>
        </p:txBody>
      </p:sp>
      <p:sp>
        <p:nvSpPr>
          <p:cNvPr id="95235" name="Rectangle 2">
            <a:extLst>
              <a:ext uri="{FF2B5EF4-FFF2-40B4-BE49-F238E27FC236}">
                <a16:creationId xmlns:a16="http://schemas.microsoft.com/office/drawing/2014/main" id="{3790F624-7F2C-4F45-8D9B-17D6646A8B01}"/>
              </a:ext>
            </a:extLst>
          </p:cNvPr>
          <p:cNvSpPr>
            <a:spLocks noChangeArrowheads="1" noTextEdit="1"/>
          </p:cNvSpPr>
          <p:nvPr>
            <p:ph type="sldImg"/>
          </p:nvPr>
        </p:nvSpPr>
        <p:spPr/>
      </p:sp>
      <p:sp>
        <p:nvSpPr>
          <p:cNvPr id="95236" name="Rectangle 3">
            <a:extLst>
              <a:ext uri="{FF2B5EF4-FFF2-40B4-BE49-F238E27FC236}">
                <a16:creationId xmlns:a16="http://schemas.microsoft.com/office/drawing/2014/main" id="{EA57D814-13A0-4016-8A58-62649F7282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优点：更能直接描述世界</a:t>
            </a:r>
          </a:p>
          <a:p>
            <a:pPr eaLnBrk="1" hangingPunct="1"/>
            <a:r>
              <a:rPr lang="zh-CN" altLang="en-US"/>
              <a:t>缺点：结构复杂</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12F2FAB-933D-4E20-9649-C31A3421E9C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7C295754-5F5D-4B6A-BA92-86973E67E796}" type="slidenum">
              <a:rPr lang="zh-CN" altLang="en-US"/>
              <a:pPr algn="r">
                <a:spcBef>
                  <a:spcPct val="0"/>
                </a:spcBef>
              </a:pPr>
              <a:t>74</a:t>
            </a:fld>
            <a:endParaRPr lang="en-US" altLang="zh-CN"/>
          </a:p>
        </p:txBody>
      </p:sp>
      <p:sp>
        <p:nvSpPr>
          <p:cNvPr id="97283" name="Rectangle 2">
            <a:extLst>
              <a:ext uri="{FF2B5EF4-FFF2-40B4-BE49-F238E27FC236}">
                <a16:creationId xmlns:a16="http://schemas.microsoft.com/office/drawing/2014/main" id="{BB9BC456-8F6D-4A75-B215-8C7C91C75CAC}"/>
              </a:ext>
            </a:extLst>
          </p:cNvPr>
          <p:cNvSpPr>
            <a:spLocks noChangeArrowheads="1" noTextEdit="1"/>
          </p:cNvSpPr>
          <p:nvPr>
            <p:ph type="sldImg"/>
          </p:nvPr>
        </p:nvSpPr>
        <p:spPr/>
      </p:sp>
      <p:sp>
        <p:nvSpPr>
          <p:cNvPr id="97284" name="Rectangle 3">
            <a:extLst>
              <a:ext uri="{FF2B5EF4-FFF2-40B4-BE49-F238E27FC236}">
                <a16:creationId xmlns:a16="http://schemas.microsoft.com/office/drawing/2014/main" id="{B3A43651-DED0-4A85-AEEC-FBF7616392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优点：更能直接描述世界</a:t>
            </a:r>
          </a:p>
          <a:p>
            <a:pPr eaLnBrk="1" hangingPunct="1"/>
            <a:r>
              <a:rPr lang="zh-CN" altLang="en-US"/>
              <a:t>缺点：结构复杂</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C5E368A-E990-4AE9-8BB6-30B7EA723BF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254C53C1-FE26-4966-930C-001CA04F1207}" type="slidenum">
              <a:rPr lang="zh-CN" altLang="en-US"/>
              <a:pPr algn="r">
                <a:spcBef>
                  <a:spcPct val="0"/>
                </a:spcBef>
              </a:pPr>
              <a:t>75</a:t>
            </a:fld>
            <a:endParaRPr lang="en-US" altLang="zh-CN"/>
          </a:p>
        </p:txBody>
      </p:sp>
      <p:sp>
        <p:nvSpPr>
          <p:cNvPr id="99331" name="Rectangle 2">
            <a:extLst>
              <a:ext uri="{FF2B5EF4-FFF2-40B4-BE49-F238E27FC236}">
                <a16:creationId xmlns:a16="http://schemas.microsoft.com/office/drawing/2014/main" id="{E067276E-859B-4E5A-8E8B-C1B8BDC97C8C}"/>
              </a:ext>
            </a:extLst>
          </p:cNvPr>
          <p:cNvSpPr>
            <a:spLocks noChangeArrowheads="1" noTextEdit="1"/>
          </p:cNvSpPr>
          <p:nvPr>
            <p:ph type="sldImg"/>
          </p:nvPr>
        </p:nvSpPr>
        <p:spPr/>
      </p:sp>
      <p:sp>
        <p:nvSpPr>
          <p:cNvPr id="99332" name="Rectangle 3">
            <a:extLst>
              <a:ext uri="{FF2B5EF4-FFF2-40B4-BE49-F238E27FC236}">
                <a16:creationId xmlns:a16="http://schemas.microsoft.com/office/drawing/2014/main" id="{49B12EFD-2040-439B-873E-79A492023C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t>优点：更能直接描述世界</a:t>
            </a:r>
          </a:p>
          <a:p>
            <a:pPr eaLnBrk="1" hangingPunct="1"/>
            <a:r>
              <a:rPr lang="zh-CN" altLang="en-US"/>
              <a:t>缺点：结构复杂</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ED4D98D-C890-4FEB-82A0-4E198CE54A67}"/>
              </a:ext>
            </a:extLst>
          </p:cNvPr>
          <p:cNvSpPr>
            <a:spLocks noGrp="1" noChangeArrowheads="1" noTextEdit="1"/>
          </p:cNvSpPr>
          <p:nvPr>
            <p:ph type="sldImg"/>
          </p:nvPr>
        </p:nvSpPr>
        <p:spPr/>
      </p:sp>
      <p:sp>
        <p:nvSpPr>
          <p:cNvPr id="11267" name="Rectangle 3">
            <a:extLst>
              <a:ext uri="{FF2B5EF4-FFF2-40B4-BE49-F238E27FC236}">
                <a16:creationId xmlns:a16="http://schemas.microsoft.com/office/drawing/2014/main" id="{E7E24937-8C40-4704-95D8-536761746B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信息与数据既有联系，又有区别，主要表现在：</a:t>
            </a:r>
          </a:p>
          <a:p>
            <a:r>
              <a:rPr lang="zh-CN" altLang="en-US"/>
              <a:t> （</a:t>
            </a:r>
            <a:r>
              <a:rPr lang="en-US" altLang="zh-CN"/>
              <a:t>1</a:t>
            </a:r>
            <a:r>
              <a:rPr lang="zh-CN" altLang="en-US"/>
              <a:t>）信息是加工后的数据。 </a:t>
            </a:r>
          </a:p>
          <a:p>
            <a:r>
              <a:rPr lang="zh-CN" altLang="en-US"/>
              <a:t>信息是一种经过选摘、分析、综合的数据，它使用户可以更清楚地了角正在发生什么事。所以，数据是原材料，信息是产品，信息是数据的含义。 </a:t>
            </a:r>
          </a:p>
          <a:p>
            <a:r>
              <a:rPr lang="zh-CN" altLang="en-US"/>
              <a:t>（</a:t>
            </a:r>
            <a:r>
              <a:rPr lang="en-US" altLang="zh-CN"/>
              <a:t>2</a:t>
            </a:r>
            <a:r>
              <a:rPr lang="zh-CN" altLang="en-US"/>
              <a:t>）数据和信息是相对的。 </a:t>
            </a:r>
          </a:p>
          <a:p>
            <a:r>
              <a:rPr lang="zh-CN" altLang="en-US"/>
              <a:t>表现在一些数据对某些人来说是信息，而对另外一些人而言则可能只是数据。例如，在运输管理中，运输单对司机来说是信息，这是因为司机可以从该运输单上知道什么时候要为什么客户运输什么物品。而对负责经营的管理者来说，运输单只是数据，因为从单张运输单中，他无法知道本月经营情况，他并不能掌握现有可用的司机、运输工具等。</a:t>
            </a:r>
          </a:p>
          <a:p>
            <a:r>
              <a:rPr lang="zh-CN" altLang="en-US"/>
              <a:t> （</a:t>
            </a:r>
            <a:r>
              <a:rPr lang="en-US" altLang="zh-CN"/>
              <a:t>3</a:t>
            </a:r>
            <a:r>
              <a:rPr lang="zh-CN" altLang="en-US"/>
              <a:t>）信息是观念上的。</a:t>
            </a:r>
          </a:p>
          <a:p>
            <a:r>
              <a:rPr lang="zh-CN" altLang="en-US"/>
              <a:t> 因为信息是加工了的数据，所以采用什么模型（或公式）、多长的信息间隔时间来加工数据，以获得信息，是受人对客观事物变化规律的认识制约，由人确定的。因此，信息是揭示数据内在的含义，是观念上的</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17AEA596-DED6-4E4E-851B-3ED9614A43AB}"/>
              </a:ext>
            </a:extLst>
          </p:cNvPr>
          <p:cNvSpPr>
            <a:spLocks noGrp="1" noRot="1" noChangeAspect="1" noTextEdit="1"/>
          </p:cNvSpPr>
          <p:nvPr>
            <p:ph type="sldImg"/>
          </p:nvPr>
        </p:nvSpPr>
        <p:spPr/>
      </p:sp>
      <p:sp>
        <p:nvSpPr>
          <p:cNvPr id="26627" name="备注占位符 2">
            <a:extLst>
              <a:ext uri="{FF2B5EF4-FFF2-40B4-BE49-F238E27FC236}">
                <a16:creationId xmlns:a16="http://schemas.microsoft.com/office/drawing/2014/main" id="{3F879D44-2940-4F4A-954D-65A040731F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80000"/>
              </a:lnSpc>
            </a:pPr>
            <a:r>
              <a:rPr lang="en-US" altLang="zh-CN" sz="900"/>
              <a:t>1</a:t>
            </a:r>
            <a:r>
              <a:rPr lang="zh-CN" altLang="en-US" sz="900"/>
              <a:t>．人工管理阶段</a:t>
            </a:r>
          </a:p>
          <a:p>
            <a:pPr eaLnBrk="1" hangingPunct="1">
              <a:lnSpc>
                <a:spcPct val="80000"/>
              </a:lnSpc>
            </a:pPr>
            <a:r>
              <a:rPr lang="zh-CN" altLang="en-US" sz="900"/>
              <a:t>在</a:t>
            </a:r>
            <a:r>
              <a:rPr lang="en-US" altLang="zh-CN" sz="900"/>
              <a:t>20</a:t>
            </a:r>
            <a:r>
              <a:rPr lang="zh-CN" altLang="en-US" sz="900"/>
              <a:t>世纪</a:t>
            </a:r>
            <a:r>
              <a:rPr lang="en-US" altLang="zh-CN" sz="900"/>
              <a:t>50</a:t>
            </a:r>
            <a:r>
              <a:rPr lang="zh-CN" altLang="en-US" sz="900"/>
              <a:t>年代中期以前，计算机主要用于科学计算。当时的硬件状况是，外存只有纸带、卡片、磁带，没有磁盘等直接存取的存储设备；软件状况是，没有操作系统，没有管理数据的软件；数据处理方式是批处理。</a:t>
            </a:r>
          </a:p>
          <a:p>
            <a:pPr eaLnBrk="1" hangingPunct="1">
              <a:lnSpc>
                <a:spcPct val="80000"/>
              </a:lnSpc>
            </a:pPr>
            <a:r>
              <a:rPr lang="en-US" altLang="zh-CN" sz="900"/>
              <a:t>2</a:t>
            </a:r>
            <a:r>
              <a:rPr lang="zh-CN" altLang="en-US" sz="900"/>
              <a:t>．文件系统阶段</a:t>
            </a:r>
          </a:p>
          <a:p>
            <a:pPr eaLnBrk="1" hangingPunct="1">
              <a:lnSpc>
                <a:spcPct val="80000"/>
              </a:lnSpc>
            </a:pPr>
            <a:r>
              <a:rPr lang="en-US" altLang="zh-CN" sz="900"/>
              <a:t>20</a:t>
            </a:r>
            <a:r>
              <a:rPr lang="zh-CN" altLang="en-US" sz="900"/>
              <a:t>世纪</a:t>
            </a:r>
            <a:r>
              <a:rPr lang="en-US" altLang="zh-CN" sz="900"/>
              <a:t>50</a:t>
            </a:r>
            <a:r>
              <a:rPr lang="zh-CN" altLang="en-US" sz="900"/>
              <a:t>年代后期到</a:t>
            </a:r>
            <a:r>
              <a:rPr lang="en-US" altLang="zh-CN" sz="900"/>
              <a:t>60</a:t>
            </a:r>
            <a:r>
              <a:rPr lang="zh-CN" altLang="en-US" sz="900"/>
              <a:t>年代中期，计算机的应用范围逐渐扩大，计算机不仅用于科学计算，而且还大量用于管理。这时硬件上已有了磁盘、磁鼓等直接存取的存储设备；软件方面，操作系统中已经有了专门的数据管理软件，一般称为文件系统；处理方式上不仅有了文件批处理，而且能够联机实时处理。</a:t>
            </a:r>
          </a:p>
          <a:p>
            <a:pPr eaLnBrk="1" hangingPunct="1">
              <a:lnSpc>
                <a:spcPct val="80000"/>
              </a:lnSpc>
            </a:pPr>
            <a:r>
              <a:rPr lang="zh-CN" altLang="en-US" sz="900"/>
              <a:t>特点：</a:t>
            </a:r>
          </a:p>
          <a:p>
            <a:pPr eaLnBrk="1" hangingPunct="1">
              <a:lnSpc>
                <a:spcPct val="80000"/>
              </a:lnSpc>
            </a:pPr>
            <a:r>
              <a:rPr lang="zh-CN" altLang="en-US" sz="900">
                <a:latin typeface="宋体" panose="02010600030101010101" pitchFamily="2" charset="-122"/>
              </a:rPr>
              <a:t>1）数据可以长期保存在磁盘上；</a:t>
            </a:r>
          </a:p>
          <a:p>
            <a:pPr eaLnBrk="1" hangingPunct="1">
              <a:lnSpc>
                <a:spcPct val="80000"/>
              </a:lnSpc>
            </a:pPr>
            <a:r>
              <a:rPr lang="zh-CN" altLang="en-US" sz="900">
                <a:latin typeface="宋体" panose="02010600030101010101" pitchFamily="2" charset="-122"/>
              </a:rPr>
              <a:t>2）文件系统管理数据；</a:t>
            </a:r>
          </a:p>
          <a:p>
            <a:pPr eaLnBrk="1" hangingPunct="1">
              <a:lnSpc>
                <a:spcPct val="80000"/>
              </a:lnSpc>
            </a:pPr>
            <a:r>
              <a:rPr lang="zh-CN" altLang="en-US" sz="900">
                <a:latin typeface="宋体" panose="02010600030101010101" pitchFamily="2" charset="-122"/>
              </a:rPr>
              <a:t>3）数据共享性差，冗余大：</a:t>
            </a:r>
            <a:r>
              <a:rPr lang="zh-CN" altLang="en-US" sz="900">
                <a:solidFill>
                  <a:schemeClr val="tx2"/>
                </a:solidFill>
                <a:latin typeface="宋体" panose="02010600030101010101" pitchFamily="2" charset="-122"/>
              </a:rPr>
              <a:t>冗余时必须建立不同的文件以满  足不同的应用</a:t>
            </a:r>
            <a:r>
              <a:rPr lang="zh-CN" altLang="en-US" sz="900">
                <a:latin typeface="宋体" panose="02010600030101010101" pitchFamily="2" charset="-122"/>
              </a:rPr>
              <a:t>；</a:t>
            </a:r>
          </a:p>
          <a:p>
            <a:pPr eaLnBrk="1" hangingPunct="1">
              <a:lnSpc>
                <a:spcPct val="80000"/>
              </a:lnSpc>
            </a:pPr>
            <a:r>
              <a:rPr lang="zh-CN" altLang="en-US" sz="900">
                <a:latin typeface="宋体" panose="02010600030101010101" pitchFamily="2" charset="-122"/>
              </a:rPr>
              <a:t>4）数据独立性差：程序通过文件名即可访问数据，但文件结构改变时必须修改程序。</a:t>
            </a:r>
            <a:endParaRPr lang="zh-CN" altLang="en-US" sz="900"/>
          </a:p>
          <a:p>
            <a:pPr eaLnBrk="1" hangingPunct="1">
              <a:lnSpc>
                <a:spcPct val="80000"/>
              </a:lnSpc>
            </a:pPr>
            <a:r>
              <a:rPr lang="en-US" altLang="zh-CN" sz="900"/>
              <a:t>3</a:t>
            </a:r>
            <a:r>
              <a:rPr lang="zh-CN" altLang="en-US" sz="900"/>
              <a:t>．数据库系统阶段</a:t>
            </a:r>
          </a:p>
          <a:p>
            <a:pPr eaLnBrk="1" hangingPunct="1">
              <a:lnSpc>
                <a:spcPct val="80000"/>
              </a:lnSpc>
            </a:pPr>
            <a:r>
              <a:rPr lang="en-US" altLang="zh-CN" sz="900"/>
              <a:t>20</a:t>
            </a:r>
            <a:r>
              <a:rPr lang="zh-CN" altLang="en-US" sz="900"/>
              <a:t>世纪</a:t>
            </a:r>
            <a:r>
              <a:rPr lang="en-US" altLang="zh-CN" sz="900"/>
              <a:t>60</a:t>
            </a:r>
            <a:r>
              <a:rPr lang="zh-CN" altLang="en-US" sz="900"/>
              <a:t>年代后期以来，计算机用于管理的规模更为庞大，应用越来越广泛，数据量急剧增长，同时多种应用、多种语言互相覆盖地共享数据集合的要求越来越强烈。这时硬件有大容量磁盘，硬件价格下降，软件价格上升，为编制和维护系统软件及应用程序所需的成本相对增加。在处理方式上，联机实时处理要求更多，并开始提出和考虑分布处理。在这种背景下，以文件系统作为数据管理手段已经不能满足应用的需求，于是为解决多用户、多应用共享数据的需求，使数据为尽可能多的应用服务，出现了数据库技术和统一管理数据的专门软件系统</a:t>
            </a:r>
            <a:r>
              <a:rPr lang="en-US" altLang="zh-CN" sz="900"/>
              <a:t>—</a:t>
            </a:r>
            <a:r>
              <a:rPr lang="zh-CN" altLang="en-US" sz="900"/>
              <a:t>数据库管理系统。</a:t>
            </a:r>
          </a:p>
          <a:p>
            <a:pPr eaLnBrk="1" hangingPunct="1">
              <a:lnSpc>
                <a:spcPct val="80000"/>
              </a:lnSpc>
            </a:pPr>
            <a:r>
              <a:rPr lang="zh-CN" altLang="en-US" sz="900"/>
              <a:t>数据库技术从</a:t>
            </a:r>
            <a:r>
              <a:rPr lang="en-US" altLang="zh-CN" sz="900"/>
              <a:t>20</a:t>
            </a:r>
            <a:r>
              <a:rPr lang="zh-CN" altLang="en-US" sz="900"/>
              <a:t>世纪</a:t>
            </a:r>
            <a:r>
              <a:rPr lang="en-US" altLang="zh-CN" sz="900"/>
              <a:t>60</a:t>
            </a:r>
            <a:r>
              <a:rPr lang="zh-CN" altLang="en-US" sz="900"/>
              <a:t>年代中期产生到现在仅仅</a:t>
            </a:r>
            <a:r>
              <a:rPr lang="en-US" altLang="zh-CN" sz="900"/>
              <a:t>30</a:t>
            </a:r>
            <a:r>
              <a:rPr lang="zh-CN" altLang="en-US" sz="900"/>
              <a:t>余年的历史，但其发展速度之快，使用范围之广是其他技术所不及的。</a:t>
            </a:r>
            <a:r>
              <a:rPr lang="en-US" altLang="zh-CN" sz="900"/>
              <a:t>60</a:t>
            </a:r>
            <a:r>
              <a:rPr lang="zh-CN" altLang="en-US" sz="900"/>
              <a:t>年代末出现了第一代数据库</a:t>
            </a:r>
            <a:r>
              <a:rPr lang="en-US" altLang="zh-CN" sz="900"/>
              <a:t>——</a:t>
            </a:r>
            <a:r>
              <a:rPr lang="zh-CN" altLang="en-US" sz="900"/>
              <a:t>网状数据库、层次数据库，</a:t>
            </a:r>
            <a:r>
              <a:rPr lang="en-US" altLang="zh-CN" sz="900"/>
              <a:t>70</a:t>
            </a:r>
            <a:r>
              <a:rPr lang="zh-CN" altLang="en-US" sz="900"/>
              <a:t>年代出现了第二代数据库</a:t>
            </a:r>
            <a:r>
              <a:rPr lang="en-US" altLang="zh-CN" sz="900"/>
              <a:t>——</a:t>
            </a:r>
            <a:r>
              <a:rPr lang="zh-CN" altLang="en-US" sz="900"/>
              <a:t>关系数据库。目前关系数据库系统已逐渐淘汰了网状数据库和层次数据库，成为当今最流行的商用数据库系统。 </a:t>
            </a:r>
          </a:p>
          <a:p>
            <a:pPr eaLnBrk="1" hangingPunct="1">
              <a:lnSpc>
                <a:spcPct val="80000"/>
              </a:lnSpc>
            </a:pPr>
            <a:r>
              <a:rPr lang="zh-CN" altLang="en-US" sz="900"/>
              <a:t>特点：</a:t>
            </a:r>
          </a:p>
          <a:p>
            <a:pPr algn="just" eaLnBrk="1" hangingPunct="1">
              <a:lnSpc>
                <a:spcPct val="80000"/>
              </a:lnSpc>
            </a:pPr>
            <a:r>
              <a:rPr lang="zh-CN" altLang="en-US" sz="900">
                <a:latin typeface="宋体" panose="02010600030101010101" pitchFamily="2" charset="-122"/>
              </a:rPr>
              <a:t>1）数据结构化：采用复杂数据模型，不仅可以表示数据，还可以表示数据间的联系；</a:t>
            </a:r>
          </a:p>
          <a:p>
            <a:pPr algn="just" eaLnBrk="1" hangingPunct="1">
              <a:lnSpc>
                <a:spcPct val="80000"/>
              </a:lnSpc>
            </a:pPr>
            <a:r>
              <a:rPr lang="zh-CN" altLang="en-US" sz="900">
                <a:latin typeface="宋体" panose="02010600030101010101" pitchFamily="2" charset="-122"/>
              </a:rPr>
              <a:t>2）高共享，低冗余；</a:t>
            </a:r>
          </a:p>
          <a:p>
            <a:pPr algn="just" eaLnBrk="1" hangingPunct="1">
              <a:lnSpc>
                <a:spcPct val="80000"/>
              </a:lnSpc>
            </a:pPr>
            <a:r>
              <a:rPr lang="zh-CN" altLang="en-US" sz="900">
                <a:latin typeface="宋体" panose="02010600030101010101" pitchFamily="2" charset="-122"/>
              </a:rPr>
              <a:t>3）数据独立性高；</a:t>
            </a:r>
          </a:p>
          <a:p>
            <a:pPr algn="just" eaLnBrk="1" hangingPunct="1">
              <a:lnSpc>
                <a:spcPct val="80000"/>
              </a:lnSpc>
            </a:pPr>
            <a:r>
              <a:rPr lang="zh-CN" altLang="en-US" sz="900">
                <a:latin typeface="宋体" panose="02010600030101010101" pitchFamily="2" charset="-122"/>
              </a:rPr>
              <a:t>4）数据由</a:t>
            </a:r>
            <a:r>
              <a:rPr lang="en-US" altLang="zh-CN" sz="900">
                <a:latin typeface="宋体" panose="02010600030101010101" pitchFamily="2" charset="-122"/>
              </a:rPr>
              <a:t>DBMS</a:t>
            </a:r>
            <a:r>
              <a:rPr lang="zh-CN" altLang="en-US" sz="900">
                <a:latin typeface="宋体" panose="02010600030101010101" pitchFamily="2" charset="-122"/>
              </a:rPr>
              <a:t>统一控制。</a:t>
            </a:r>
            <a:endParaRPr lang="zh-CN" altLang="en-US" sz="900"/>
          </a:p>
        </p:txBody>
      </p:sp>
      <p:sp>
        <p:nvSpPr>
          <p:cNvPr id="26628" name="灯片编号占位符 3">
            <a:extLst>
              <a:ext uri="{FF2B5EF4-FFF2-40B4-BE49-F238E27FC236}">
                <a16:creationId xmlns:a16="http://schemas.microsoft.com/office/drawing/2014/main" id="{2E1CCD10-BB95-471C-A3F4-91A598C327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F593F454-2C5D-49C0-A76E-2DECC2A7D48D}" type="slidenum">
              <a:rPr lang="zh-CN" altLang="en-US"/>
              <a:pPr algn="r">
                <a:spcBef>
                  <a:spcPct val="0"/>
                </a:spcBef>
              </a:pPr>
              <a:t>19</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18F3D93-E0D5-4341-B91C-7B34B5C4060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162A16DB-4C7E-42F7-944C-F211EBE60093}" type="slidenum">
              <a:rPr lang="zh-CN" altLang="en-US"/>
              <a:pPr algn="r">
                <a:spcBef>
                  <a:spcPct val="0"/>
                </a:spcBef>
              </a:pPr>
              <a:t>22</a:t>
            </a:fld>
            <a:endParaRPr lang="en-US" altLang="zh-CN"/>
          </a:p>
        </p:txBody>
      </p:sp>
      <p:sp>
        <p:nvSpPr>
          <p:cNvPr id="30723" name="Rectangle 2">
            <a:extLst>
              <a:ext uri="{FF2B5EF4-FFF2-40B4-BE49-F238E27FC236}">
                <a16:creationId xmlns:a16="http://schemas.microsoft.com/office/drawing/2014/main" id="{BD0944B8-787E-46CA-A093-8DE950F28187}"/>
              </a:ext>
            </a:extLst>
          </p:cNvPr>
          <p:cNvSpPr>
            <a:spLocks noChangeArrowheads="1" noTextEdit="1"/>
          </p:cNvSpPr>
          <p:nvPr>
            <p:ph type="sldImg"/>
          </p:nvPr>
        </p:nvSpPr>
        <p:spPr/>
      </p:sp>
      <p:sp>
        <p:nvSpPr>
          <p:cNvPr id="30724" name="Rectangle 3">
            <a:extLst>
              <a:ext uri="{FF2B5EF4-FFF2-40B4-BE49-F238E27FC236}">
                <a16:creationId xmlns:a16="http://schemas.microsoft.com/office/drawing/2014/main" id="{C60FC3F7-7681-45B2-96A4-5799295C90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数据、数据库、数据库系统和数据库管理系统是</a:t>
            </a:r>
            <a:r>
              <a:rPr lang="en-US" altLang="zh-CN"/>
              <a:t>4</a:t>
            </a:r>
            <a:r>
              <a:rPr lang="zh-CN" altLang="en-US"/>
              <a:t>个密切相关的基本概念。</a:t>
            </a:r>
          </a:p>
          <a:p>
            <a:r>
              <a:rPr lang="en-US" altLang="zh-CN"/>
              <a:t>1</a:t>
            </a:r>
            <a:r>
              <a:rPr lang="zh-CN" altLang="en-US"/>
              <a:t>．数据（</a:t>
            </a:r>
            <a:r>
              <a:rPr lang="en-US" altLang="zh-CN"/>
              <a:t>data</a:t>
            </a:r>
            <a:r>
              <a:rPr lang="zh-CN" altLang="en-US"/>
              <a:t>）</a:t>
            </a:r>
          </a:p>
          <a:p>
            <a:r>
              <a:rPr lang="zh-CN" altLang="en-US"/>
              <a:t>数据指描述事物的符号记录。文字、图形、图像、声音、学生的档案记录、货物的运输情况等都是数据。</a:t>
            </a:r>
          </a:p>
          <a:p>
            <a:r>
              <a:rPr lang="en-US" altLang="zh-CN"/>
              <a:t>2</a:t>
            </a:r>
            <a:r>
              <a:rPr lang="zh-CN" altLang="en-US"/>
              <a:t>．数据库（</a:t>
            </a:r>
            <a:r>
              <a:rPr lang="en-US" altLang="zh-CN"/>
              <a:t>database</a:t>
            </a:r>
            <a:r>
              <a:rPr lang="zh-CN" altLang="en-US"/>
              <a:t>，简称</a:t>
            </a:r>
            <a:r>
              <a:rPr lang="en-US" altLang="zh-CN"/>
              <a:t>DB</a:t>
            </a:r>
            <a:r>
              <a:rPr lang="zh-CN" altLang="en-US"/>
              <a:t>）</a:t>
            </a:r>
          </a:p>
          <a:p>
            <a:r>
              <a:rPr lang="zh-CN" altLang="en-US"/>
              <a:t>数据库指长期存储在计算机内有组织的、可共享的数据集合。数据库中的数据按一定的数据模型组织、描述和存储，具有较小的冗余度，较高的数据独立性和易扩展性，并可为各种用户共享。</a:t>
            </a:r>
          </a:p>
          <a:p>
            <a:r>
              <a:rPr lang="en-US" altLang="zh-CN"/>
              <a:t>3</a:t>
            </a:r>
            <a:r>
              <a:rPr lang="zh-CN" altLang="en-US"/>
              <a:t>．数据库管理系统（</a:t>
            </a:r>
            <a:r>
              <a:rPr lang="en-US" altLang="zh-CN"/>
              <a:t>database management system</a:t>
            </a:r>
            <a:r>
              <a:rPr lang="zh-CN" altLang="en-US"/>
              <a:t>，简称</a:t>
            </a:r>
            <a:r>
              <a:rPr lang="en-US" altLang="zh-CN"/>
              <a:t>DBMS</a:t>
            </a:r>
            <a:r>
              <a:rPr lang="zh-CN" altLang="en-US"/>
              <a:t>）</a:t>
            </a:r>
          </a:p>
          <a:p>
            <a:r>
              <a:rPr lang="zh-CN" altLang="en-US"/>
              <a:t>数据库管理系统指位于用户与操作系统之间的一层数据管理软件。数据库在建立、运用和维护时由数据库管理系统统一管理、统一控制。数据库管理系统使用户能方便地定义数据和操纵数据，并能够保证数据的安全性、完整性、多用户对数据的并发使用及发生故障后的系统恢复。</a:t>
            </a:r>
          </a:p>
          <a:p>
            <a:r>
              <a:rPr lang="en-US" altLang="zh-CN"/>
              <a:t>4</a:t>
            </a:r>
            <a:r>
              <a:rPr lang="zh-CN" altLang="en-US"/>
              <a:t>．数据库系统（</a:t>
            </a:r>
            <a:r>
              <a:rPr lang="en-US" altLang="zh-CN"/>
              <a:t>database system</a:t>
            </a:r>
            <a:r>
              <a:rPr lang="zh-CN" altLang="en-US"/>
              <a:t>，简称</a:t>
            </a:r>
            <a:r>
              <a:rPr lang="en-US" altLang="zh-CN"/>
              <a:t>DBS</a:t>
            </a:r>
            <a:r>
              <a:rPr lang="zh-CN" altLang="en-US"/>
              <a:t>）</a:t>
            </a:r>
          </a:p>
          <a:p>
            <a:r>
              <a:rPr lang="zh-CN" altLang="en-US"/>
              <a:t>数据库系统指在计算机系统中引入数据库后构成的系统，一般由数据库、数据库管理系统（及其开发工具）、应用系统、数据库管理员和用户构成。</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2BE67C9-3706-4767-B84B-0C9A6C98183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21F41C8C-9DC4-403F-8DE2-4A9C93086632}" type="slidenum">
              <a:rPr lang="zh-CN" altLang="en-US"/>
              <a:pPr algn="r">
                <a:spcBef>
                  <a:spcPct val="0"/>
                </a:spcBef>
              </a:pPr>
              <a:t>31</a:t>
            </a:fld>
            <a:endParaRPr lang="en-US" altLang="zh-CN"/>
          </a:p>
        </p:txBody>
      </p:sp>
      <p:sp>
        <p:nvSpPr>
          <p:cNvPr id="40963" name="Rectangle 2">
            <a:extLst>
              <a:ext uri="{FF2B5EF4-FFF2-40B4-BE49-F238E27FC236}">
                <a16:creationId xmlns:a16="http://schemas.microsoft.com/office/drawing/2014/main" id="{FAA6EF7A-DEF8-4F55-9355-288676127A10}"/>
              </a:ext>
            </a:extLst>
          </p:cNvPr>
          <p:cNvSpPr>
            <a:spLocks noChangeArrowheads="1" noTextEdit="1"/>
          </p:cNvSpPr>
          <p:nvPr>
            <p:ph type="sldImg"/>
          </p:nvPr>
        </p:nvSpPr>
        <p:spPr/>
      </p:sp>
      <p:sp>
        <p:nvSpPr>
          <p:cNvPr id="40964" name="Rectangle 3">
            <a:extLst>
              <a:ext uri="{FF2B5EF4-FFF2-40B4-BE49-F238E27FC236}">
                <a16:creationId xmlns:a16="http://schemas.microsoft.com/office/drawing/2014/main" id="{2B6E5C8D-2F7E-4CDA-B9AF-F71EB2EA81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外模式也称子模式或用户模式，它是数据库用户（包括应用程序员和最终用户）看见和使用的局部数据的逻辑结构和特征的描述，是数据库用户的数据视图，是与某一应用有关的数据的逻辑表示。一个数据库可以有多个外模式。 </a:t>
            </a:r>
          </a:p>
          <a:p>
            <a:r>
              <a:rPr lang="zh-CN" altLang="en-US"/>
              <a:t>比如：大家看房产公司的广告，对于同一个房子，会有不同的图片，有客厅、餐厅、卧室、书房、厨房、洗手间等，这些都是从不同的角度、不同的位置、满足不同人对房子的观看，这就是外模式，不同的人关注的东西不同，可以得到不同的结果。</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D084B93-FB1A-4CE0-B1FB-F27AF7203F0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56A2DAA7-7B39-45CE-952F-9C43EEF21A1C}" type="slidenum">
              <a:rPr lang="zh-CN" altLang="en-US"/>
              <a:pPr algn="r">
                <a:spcBef>
                  <a:spcPct val="0"/>
                </a:spcBef>
              </a:pPr>
              <a:t>32</a:t>
            </a:fld>
            <a:endParaRPr lang="en-US" altLang="zh-CN"/>
          </a:p>
        </p:txBody>
      </p:sp>
      <p:sp>
        <p:nvSpPr>
          <p:cNvPr id="43011" name="Rectangle 2">
            <a:extLst>
              <a:ext uri="{FF2B5EF4-FFF2-40B4-BE49-F238E27FC236}">
                <a16:creationId xmlns:a16="http://schemas.microsoft.com/office/drawing/2014/main" id="{FAB881F5-031C-40A8-BCD7-3179C0D3BAFF}"/>
              </a:ext>
            </a:extLst>
          </p:cNvPr>
          <p:cNvSpPr>
            <a:spLocks noChangeArrowheads="1" noTextEdit="1"/>
          </p:cNvSpPr>
          <p:nvPr>
            <p:ph type="sldImg"/>
          </p:nvPr>
        </p:nvSpPr>
        <p:spPr/>
      </p:sp>
      <p:sp>
        <p:nvSpPr>
          <p:cNvPr id="43012" name="Rectangle 3">
            <a:extLst>
              <a:ext uri="{FF2B5EF4-FFF2-40B4-BE49-F238E27FC236}">
                <a16:creationId xmlns:a16="http://schemas.microsoft.com/office/drawing/2014/main" id="{18F7C930-F40B-4096-AE76-88CFE6DD92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模式也称逻辑模式，是数据库中全体数据的逻辑结构和特征的描述，是所有用户的公用数据视图。一个数据库只有一个模式。 </a:t>
            </a:r>
          </a:p>
          <a:p>
            <a:r>
              <a:rPr lang="zh-CN" altLang="en-US"/>
              <a:t>比如：前面我们说到房子可以从不同角度看，得到不同的结果，但其实看到的是同一个房子，这个房子有几个房间、每个房间有多大、房间的布局是如何的等等，这些都是根据严格的建筑要求定义的，这就是模式。</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9FD415B-F71B-419E-90B5-978C48D4408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30DEBF9A-B943-4D93-9CC0-02C051C73101}" type="slidenum">
              <a:rPr lang="zh-CN" altLang="en-US"/>
              <a:pPr algn="r">
                <a:spcBef>
                  <a:spcPct val="0"/>
                </a:spcBef>
              </a:pPr>
              <a:t>33</a:t>
            </a:fld>
            <a:endParaRPr lang="en-US" altLang="zh-CN"/>
          </a:p>
        </p:txBody>
      </p:sp>
      <p:sp>
        <p:nvSpPr>
          <p:cNvPr id="45059" name="Rectangle 2">
            <a:extLst>
              <a:ext uri="{FF2B5EF4-FFF2-40B4-BE49-F238E27FC236}">
                <a16:creationId xmlns:a16="http://schemas.microsoft.com/office/drawing/2014/main" id="{324C1EDB-8E4E-4222-AE30-8FD1618B5B90}"/>
              </a:ext>
            </a:extLst>
          </p:cNvPr>
          <p:cNvSpPr>
            <a:spLocks noChangeArrowheads="1" noTextEdit="1"/>
          </p:cNvSpPr>
          <p:nvPr>
            <p:ph type="sldImg"/>
          </p:nvPr>
        </p:nvSpPr>
        <p:spPr/>
      </p:sp>
      <p:sp>
        <p:nvSpPr>
          <p:cNvPr id="45060" name="Rectangle 3">
            <a:extLst>
              <a:ext uri="{FF2B5EF4-FFF2-40B4-BE49-F238E27FC236}">
                <a16:creationId xmlns:a16="http://schemas.microsoft.com/office/drawing/2014/main" id="{4F3CC82B-B00F-4E33-85AA-E6DDB6650E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内模式也称存储模式，它是数据物理和存储结构的描述，是数据在数据库内部的表示方式。一个数据库只有一个内模式。 </a:t>
            </a:r>
          </a:p>
          <a:p>
            <a:r>
              <a:rPr lang="zh-CN" altLang="en-US"/>
              <a:t>比如：我们无论从什么角度看，看到的其实还是同一个房子，而这个房子的构成也是有规定的，是用砖砌的，还是用钢筋混凝土浇注的，这就是内模式。</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3C93DF7-5744-4463-85F8-2BCEE605DEB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1CFA0602-2B7B-474F-A5C0-99D65806E75E}" type="slidenum">
              <a:rPr lang="zh-CN" altLang="en-US"/>
              <a:pPr algn="r">
                <a:spcBef>
                  <a:spcPct val="0"/>
                </a:spcBef>
              </a:pPr>
              <a:t>43</a:t>
            </a:fld>
            <a:endParaRPr lang="en-US" altLang="zh-CN"/>
          </a:p>
        </p:txBody>
      </p:sp>
      <p:sp>
        <p:nvSpPr>
          <p:cNvPr id="56323" name="Rectangle 2">
            <a:extLst>
              <a:ext uri="{FF2B5EF4-FFF2-40B4-BE49-F238E27FC236}">
                <a16:creationId xmlns:a16="http://schemas.microsoft.com/office/drawing/2014/main" id="{06CEDC3F-E348-42A8-89B9-7974D471D521}"/>
              </a:ext>
            </a:extLst>
          </p:cNvPr>
          <p:cNvSpPr>
            <a:spLocks noChangeArrowheads="1" noTextEdit="1"/>
          </p:cNvSpPr>
          <p:nvPr>
            <p:ph type="sldImg"/>
          </p:nvPr>
        </p:nvSpPr>
        <p:spPr>
          <a:solidFill>
            <a:srgbClr val="FFFFFF"/>
          </a:solidFill>
        </p:spPr>
      </p:sp>
      <p:sp>
        <p:nvSpPr>
          <p:cNvPr id="56324" name="Rectangle 3">
            <a:extLst>
              <a:ext uri="{FF2B5EF4-FFF2-40B4-BE49-F238E27FC236}">
                <a16:creationId xmlns:a16="http://schemas.microsoft.com/office/drawing/2014/main" id="{99E5244B-BB8E-4BE9-9CBA-2B8A15678003}"/>
              </a:ext>
            </a:extLst>
          </p:cNvPr>
          <p:cNvSpPr>
            <a:spLocks noChangeArrowheads="1"/>
          </p:cNvSpPr>
          <p:nvPr>
            <p:ph type="body" idx="1"/>
          </p:nvPr>
        </p:nvSpPr>
        <p:spPr>
          <a:solidFill>
            <a:srgbClr val="FFFFFF"/>
          </a:solidFill>
          <a:ln>
            <a:solidFill>
              <a:srgbClr val="000000"/>
            </a:solidFill>
          </a:ln>
        </p:spPr>
        <p:txBody>
          <a:bodyPr anchor="t"/>
          <a:lstStyle/>
          <a:p>
            <a:pPr eaLnBrk="1" hangingPunct="1"/>
            <a:r>
              <a:rPr lang="zh-CN" altLang="en-US"/>
              <a:t>提起模型，大家一定并不陌生。比如汽车模型、建筑模型和飞机模型等，都是我们熟悉的常见模型。这些模型属于实物模型，它们通常是客观事物的外观特征或功能特征的模拟与刻画。此外，还可以用抽象模型来刻画客观事物的某些特征，如数学模型</a:t>
            </a:r>
            <a:r>
              <a:rPr lang="en-US" altLang="zh-CN"/>
              <a:t>s=piR</a:t>
            </a:r>
            <a:r>
              <a:rPr lang="zh-CN" altLang="en-US"/>
              <a:t>就是一种抽象模型，它抽象地表示了圆的周长与半径之间的特征。</a:t>
            </a:r>
          </a:p>
          <a:p>
            <a:pPr eaLnBrk="1" hangingPunct="1"/>
            <a:r>
              <a:rPr lang="zh-CN" altLang="en-US"/>
              <a:t>数据模型也是一种抽象模型，它是客观事物某些特征的数据抽象和模拟。由于计算机只能存储和处理数据而不能直接存储和处理现实世界中的客观事物，也就无法直接用计算机来管理一个企业的设备、产品和职员等，因此，我们必须先把企业的设备、产品和职员等客观事物的某些特征抽象成计算机能够存储和处理的数据，才能用计算机对其进行管理。那么，用什么数据格式来抽象表示客观事物的数据特征呢？那就是数据模型。因此，数据模型是数据库系统的核心，了解数据模型的基本概念是学习数据库的基础。</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C218856-FECF-4CB7-B5A7-31172739DDA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CA591CDD-351E-4C33-873C-E35470484465}" type="slidenum">
              <a:rPr lang="zh-CN" altLang="en-US"/>
              <a:pPr algn="r">
                <a:spcBef>
                  <a:spcPct val="0"/>
                </a:spcBef>
              </a:pPr>
              <a:t>44</a:t>
            </a:fld>
            <a:endParaRPr lang="en-US" altLang="zh-CN"/>
          </a:p>
        </p:txBody>
      </p:sp>
      <p:sp>
        <p:nvSpPr>
          <p:cNvPr id="58371" name="Rectangle 2">
            <a:extLst>
              <a:ext uri="{FF2B5EF4-FFF2-40B4-BE49-F238E27FC236}">
                <a16:creationId xmlns:a16="http://schemas.microsoft.com/office/drawing/2014/main" id="{58B928F0-E02B-491E-BC22-118B880A438E}"/>
              </a:ext>
            </a:extLst>
          </p:cNvPr>
          <p:cNvSpPr>
            <a:spLocks noChangeArrowheads="1" noTextEdit="1"/>
          </p:cNvSpPr>
          <p:nvPr>
            <p:ph type="sldImg"/>
          </p:nvPr>
        </p:nvSpPr>
        <p:spPr/>
      </p:sp>
      <p:sp>
        <p:nvSpPr>
          <p:cNvPr id="58372" name="Rectangle 3">
            <a:extLst>
              <a:ext uri="{FF2B5EF4-FFF2-40B4-BE49-F238E27FC236}">
                <a16:creationId xmlns:a16="http://schemas.microsoft.com/office/drawing/2014/main" id="{2C5513A2-EF75-4FBF-8A5E-2BA25C7D7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t>1</a:t>
            </a:r>
            <a:r>
              <a:rPr lang="zh-CN" altLang="en-US"/>
              <a:t>）数据结构：例如：班级记录型，班级（班级名、入学年份、所属专业、班级人数、所在学院）就是一种数据结构，班级记录型其实是对班级这个对象类的抽象描述。</a:t>
            </a:r>
          </a:p>
          <a:p>
            <a:pPr eaLnBrk="1" hangingPunct="1"/>
            <a:r>
              <a:rPr lang="en-US" altLang="zh-CN"/>
              <a:t>2</a:t>
            </a:r>
            <a:r>
              <a:rPr lang="zh-CN" altLang="en-US"/>
              <a:t>）数据操作：例如：新增班级、删除班级、修改班级信息、查询班级等插入、删除、修改、查询等操作。</a:t>
            </a:r>
          </a:p>
          <a:p>
            <a:pPr eaLnBrk="1" hangingPunct="1"/>
            <a:r>
              <a:rPr lang="en-US" altLang="zh-CN"/>
              <a:t>3</a:t>
            </a:r>
            <a:r>
              <a:rPr lang="zh-CN" altLang="en-US"/>
              <a:t>）</a:t>
            </a:r>
            <a:r>
              <a:rPr lang="zh-CN" altLang="en-US">
                <a:sym typeface="Arial" panose="020B0604020202020204" pitchFamily="34" charset="0"/>
              </a:rPr>
              <a:t>完整性约束：数据及数据间联系应具有的制约和依赖规则。如：一个系可有多个学生，一个学生只能属于一个系</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0154913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560443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89834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75"/>
            <a:ext cx="8229600" cy="6334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819150"/>
            <a:ext cx="4038600" cy="5356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5634842"/>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6228460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466218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72543779"/>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6697449"/>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026473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1071482"/>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89458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689800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48969851"/>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667895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8347845"/>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4029478"/>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64715709"/>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5694110"/>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56782749"/>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6437899"/>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906627"/>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750851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903443"/>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254193"/>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87551414"/>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4444389"/>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2865270"/>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430246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354774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651151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743741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9807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9360534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818812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DA0970-A0DE-4121-82AA-D0D9D2038EF7}"/>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FF35953-85BD-449C-8666-B9B11862AC72}"/>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22717B4-9202-4069-88DC-E0424A510438}"/>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1029" name="Rectangle 5">
            <a:extLst>
              <a:ext uri="{FF2B5EF4-FFF2-40B4-BE49-F238E27FC236}">
                <a16:creationId xmlns:a16="http://schemas.microsoft.com/office/drawing/2014/main" id="{921F7351-7E50-48CA-A3C6-F483904C627C}"/>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75B7E390-4D87-4FF6-9ED1-EC9D00AE98F0}" type="slidenum">
              <a:rPr lang="zh-CN" altLang="en-US" sz="1400" b="1" smtClean="0">
                <a:solidFill>
                  <a:schemeClr val="bg1"/>
                </a:solidFill>
              </a:rPr>
              <a:pPr algn="r" eaLnBrk="1" hangingPunct="1">
                <a:buFont typeface="Arial" panose="020B0604020202020204" pitchFamily="34" charset="0"/>
                <a:buNone/>
                <a:defRPr/>
              </a:pPr>
              <a:t>‹#›</a:t>
            </a:fld>
            <a:endParaRPr lang="en-US" altLang="zh-CN" sz="1400" b="1">
              <a:solidFill>
                <a:schemeClr val="bg1"/>
              </a:solidFill>
            </a:endParaRPr>
          </a:p>
        </p:txBody>
      </p:sp>
      <p:sp>
        <p:nvSpPr>
          <p:cNvPr id="1030" name="Rectangle 6">
            <a:extLst>
              <a:ext uri="{FF2B5EF4-FFF2-40B4-BE49-F238E27FC236}">
                <a16:creationId xmlns:a16="http://schemas.microsoft.com/office/drawing/2014/main" id="{639A53A5-CF68-4F89-A51F-BE41905BA817}"/>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5"/>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5"/>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70E20A-2E52-404A-A227-803642E22CBD}"/>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ECFBC688-2C8F-4B49-8F56-AC4E017BE726}"/>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a:extLst>
              <a:ext uri="{FF2B5EF4-FFF2-40B4-BE49-F238E27FC236}">
                <a16:creationId xmlns:a16="http://schemas.microsoft.com/office/drawing/2014/main" id="{FC246660-5F4F-462A-96D4-77048F2D5E9F}"/>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2053" name="Rectangle 5">
            <a:extLst>
              <a:ext uri="{FF2B5EF4-FFF2-40B4-BE49-F238E27FC236}">
                <a16:creationId xmlns:a16="http://schemas.microsoft.com/office/drawing/2014/main" id="{31DD6B10-8615-4AD9-8174-FADD2F093398}"/>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2D833836-C066-43CF-B667-546DCE90FC2B}" type="slidenum">
              <a:rPr lang="zh-CN" altLang="en-US" sz="1400" b="1" smtClean="0">
                <a:solidFill>
                  <a:schemeClr val="bg1"/>
                </a:solidFill>
              </a:rPr>
              <a:pPr algn="r" eaLnBrk="1" hangingPunct="1">
                <a:buFont typeface="Arial" panose="020B0604020202020204" pitchFamily="34" charset="0"/>
                <a:buNone/>
                <a:defRPr/>
              </a:pPr>
              <a:t>‹#›</a:t>
            </a:fld>
            <a:endParaRPr lang="en-US" altLang="zh-CN" sz="1400" b="1">
              <a:solidFill>
                <a:schemeClr val="bg1"/>
              </a:solidFill>
            </a:endParaRPr>
          </a:p>
        </p:txBody>
      </p:sp>
      <p:sp>
        <p:nvSpPr>
          <p:cNvPr id="2054" name="Rectangle 6">
            <a:extLst>
              <a:ext uri="{FF2B5EF4-FFF2-40B4-BE49-F238E27FC236}">
                <a16:creationId xmlns:a16="http://schemas.microsoft.com/office/drawing/2014/main" id="{00F78B75-1693-40D3-9EDC-18AF7D7C332C}"/>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8A04CE8-2323-4F70-AAA2-C66D65FA5BB7}"/>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7F39BB90-3172-4DA9-8B96-1894AC4E27E7}"/>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a:extLst>
              <a:ext uri="{FF2B5EF4-FFF2-40B4-BE49-F238E27FC236}">
                <a16:creationId xmlns:a16="http://schemas.microsoft.com/office/drawing/2014/main" id="{C5625AC9-B138-409D-8ABE-B5EF868ABD24}"/>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3077" name="Rectangle 5">
            <a:extLst>
              <a:ext uri="{FF2B5EF4-FFF2-40B4-BE49-F238E27FC236}">
                <a16:creationId xmlns:a16="http://schemas.microsoft.com/office/drawing/2014/main" id="{88EAEA2C-432B-4E3F-B4BC-08A71923120B}"/>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28E1999C-D3AE-42CC-AFCE-70EAA24C3323}" type="slidenum">
              <a:rPr lang="zh-CN" altLang="en-US" sz="1400" b="1" smtClean="0">
                <a:solidFill>
                  <a:schemeClr val="bg1"/>
                </a:solidFill>
              </a:rPr>
              <a:pPr algn="r" eaLnBrk="1" hangingPunct="1">
                <a:buFont typeface="Arial" panose="020B0604020202020204" pitchFamily="34" charset="0"/>
                <a:buNone/>
                <a:defRPr/>
              </a:pPr>
              <a:t>‹#›</a:t>
            </a:fld>
            <a:endParaRPr lang="en-US" altLang="zh-CN" sz="1400" b="1">
              <a:solidFill>
                <a:schemeClr val="bg1"/>
              </a:solidFill>
            </a:endParaRPr>
          </a:p>
        </p:txBody>
      </p:sp>
      <p:sp>
        <p:nvSpPr>
          <p:cNvPr id="3078" name="Rectangle 6">
            <a:extLst>
              <a:ext uri="{FF2B5EF4-FFF2-40B4-BE49-F238E27FC236}">
                <a16:creationId xmlns:a16="http://schemas.microsoft.com/office/drawing/2014/main" id="{63DB896B-621C-43DF-ADFF-A22301EAF1A5}"/>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wmf"/><Relationship Id="rId7" Type="http://schemas.openxmlformats.org/officeDocument/2006/relationships/slide" Target="slide6.xm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oleObject" Target="../embeddings/oleObject8.bin"/><Relationship Id="rId10" Type="http://schemas.openxmlformats.org/officeDocument/2006/relationships/image" Target="../media/image13.png"/><Relationship Id="rId4" Type="http://schemas.openxmlformats.org/officeDocument/2006/relationships/slide" Target="slide5.xml"/><Relationship Id="rId9"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4.png"/><Relationship Id="rId4" Type="http://schemas.openxmlformats.org/officeDocument/2006/relationships/oleObject" Target="../embeddings/oleObject14.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F53C344-6294-4358-83F2-FA777E9888DB}"/>
              </a:ext>
            </a:extLst>
          </p:cNvPr>
          <p:cNvSpPr>
            <a:spLocks noChangeArrowheads="1"/>
          </p:cNvSpPr>
          <p:nvPr>
            <p:ph type="ctrTitle"/>
          </p:nvPr>
        </p:nvSpPr>
        <p:spPr>
          <a:xfrm>
            <a:off x="684213" y="1844675"/>
            <a:ext cx="7772400" cy="1470025"/>
          </a:xfrm>
        </p:spPr>
        <p:txBody>
          <a:bodyPr/>
          <a:lstStyle/>
          <a:p>
            <a:r>
              <a:rPr lang="zh-CN" altLang="en-US"/>
              <a:t>第</a:t>
            </a:r>
            <a:r>
              <a:rPr lang="en-US" altLang="zh-CN"/>
              <a:t>1</a:t>
            </a:r>
            <a:r>
              <a:rPr lang="zh-CN" altLang="en-US"/>
              <a:t>章  数据库系统概述</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123343B-BDFA-4687-B3D1-F805BF73E415}"/>
              </a:ext>
            </a:extLst>
          </p:cNvPr>
          <p:cNvSpPr>
            <a:spLocks noGrp="1" noChangeArrowheads="1"/>
          </p:cNvSpPr>
          <p:nvPr>
            <p:ph type="title" idx="4294967295"/>
          </p:nvPr>
        </p:nvSpPr>
        <p:spPr>
          <a:xfrm>
            <a:off x="357188" y="357188"/>
            <a:ext cx="8229600" cy="633412"/>
          </a:xfrm>
        </p:spPr>
        <p:txBody>
          <a:bodyPr/>
          <a:lstStyle/>
          <a:p>
            <a:r>
              <a:rPr lang="zh-CN" altLang="en-US"/>
              <a:t>手工管理阶段</a:t>
            </a:r>
          </a:p>
        </p:txBody>
      </p:sp>
      <p:sp>
        <p:nvSpPr>
          <p:cNvPr id="16387" name="Rectangle 3">
            <a:extLst>
              <a:ext uri="{FF2B5EF4-FFF2-40B4-BE49-F238E27FC236}">
                <a16:creationId xmlns:a16="http://schemas.microsoft.com/office/drawing/2014/main" id="{D718E14B-668F-4521-9C4D-F47CEC97A358}"/>
              </a:ext>
            </a:extLst>
          </p:cNvPr>
          <p:cNvSpPr>
            <a:spLocks noGrp="1" noChangeArrowheads="1"/>
          </p:cNvSpPr>
          <p:nvPr>
            <p:ph type="body" idx="4294967295"/>
          </p:nvPr>
        </p:nvSpPr>
        <p:spPr>
          <a:xfrm>
            <a:off x="539750" y="1054100"/>
            <a:ext cx="7861300" cy="5327650"/>
          </a:xfrm>
        </p:spPr>
        <p:txBody>
          <a:bodyPr/>
          <a:lstStyle/>
          <a:p>
            <a:pPr>
              <a:lnSpc>
                <a:spcPct val="120000"/>
              </a:lnSpc>
            </a:pPr>
            <a:r>
              <a:rPr lang="zh-CN" altLang="en-US" sz="2800">
                <a:latin typeface="宋体" panose="02010600030101010101" pitchFamily="2" charset="-122"/>
              </a:rPr>
              <a:t>手工管理阶段具有以下特点：</a:t>
            </a:r>
          </a:p>
          <a:p>
            <a:pPr lvl="1">
              <a:lnSpc>
                <a:spcPct val="120000"/>
              </a:lnSpc>
            </a:pPr>
            <a:r>
              <a:rPr lang="zh-CN" altLang="en-US" sz="2400">
                <a:latin typeface="宋体" panose="02010600030101010101" pitchFamily="2" charset="-122"/>
              </a:rPr>
              <a:t>用户完全负责数据管理工作</a:t>
            </a:r>
          </a:p>
          <a:p>
            <a:pPr lvl="2">
              <a:lnSpc>
                <a:spcPct val="120000"/>
              </a:lnSpc>
            </a:pPr>
            <a:r>
              <a:rPr lang="zh-CN" altLang="en-US" sz="2000">
                <a:latin typeface="宋体" panose="02010600030101010101" pitchFamily="2" charset="-122"/>
              </a:rPr>
              <a:t>数据的组织、存储结构、存取方法、输入输出等</a:t>
            </a:r>
          </a:p>
          <a:p>
            <a:pPr lvl="1">
              <a:lnSpc>
                <a:spcPct val="120000"/>
              </a:lnSpc>
            </a:pPr>
            <a:r>
              <a:rPr lang="zh-CN" altLang="en-US" sz="2400">
                <a:latin typeface="宋体" panose="02010600030101010101" pitchFamily="2" charset="-122"/>
              </a:rPr>
              <a:t>数据完全面向特定的应用程序</a:t>
            </a:r>
          </a:p>
          <a:p>
            <a:pPr lvl="2">
              <a:lnSpc>
                <a:spcPct val="120000"/>
              </a:lnSpc>
            </a:pPr>
            <a:r>
              <a:rPr lang="zh-CN" altLang="en-US" sz="2000">
                <a:latin typeface="宋体" panose="02010600030101010101" pitchFamily="2" charset="-122"/>
              </a:rPr>
              <a:t>每个用户使用自己的数据，数据不保存，用完就撤走</a:t>
            </a:r>
          </a:p>
          <a:p>
            <a:pPr lvl="1">
              <a:lnSpc>
                <a:spcPct val="120000"/>
              </a:lnSpc>
            </a:pPr>
            <a:r>
              <a:rPr lang="zh-CN" altLang="en-US" sz="2400">
                <a:latin typeface="宋体" panose="02010600030101010101" pitchFamily="2" charset="-122"/>
              </a:rPr>
              <a:t>数据与程序没有独立性</a:t>
            </a:r>
          </a:p>
          <a:p>
            <a:pPr lvl="2">
              <a:lnSpc>
                <a:spcPct val="120000"/>
              </a:lnSpc>
            </a:pPr>
            <a:r>
              <a:rPr lang="zh-CN" altLang="en-US" sz="2000">
                <a:latin typeface="宋体" panose="02010600030101010101" pitchFamily="2" charset="-122"/>
              </a:rPr>
              <a:t>程序中存取数据的子程序随着存储结构的改变而改变</a:t>
            </a:r>
          </a:p>
          <a:p>
            <a:pPr lvl="1">
              <a:lnSpc>
                <a:spcPct val="120000"/>
              </a:lnSpc>
            </a:pPr>
            <a:r>
              <a:rPr lang="zh-CN" altLang="en-US" sz="2400">
                <a:latin typeface="宋体" panose="02010600030101010101" pitchFamily="2" charset="-122"/>
              </a:rPr>
              <a:t>磁带的特点</a:t>
            </a:r>
          </a:p>
          <a:p>
            <a:pPr lvl="2">
              <a:lnSpc>
                <a:spcPct val="120000"/>
              </a:lnSpc>
            </a:pPr>
            <a:r>
              <a:rPr lang="zh-CN" altLang="en-US" sz="2000">
                <a:latin typeface="宋体" panose="02010600030101010101" pitchFamily="2" charset="-122"/>
              </a:rPr>
              <a:t>优点：廉价地存放大容量数据</a:t>
            </a:r>
          </a:p>
          <a:p>
            <a:pPr lvl="2">
              <a:lnSpc>
                <a:spcPct val="120000"/>
              </a:lnSpc>
            </a:pPr>
            <a:r>
              <a:rPr lang="zh-CN" altLang="en-US" sz="2000">
                <a:latin typeface="宋体" panose="02010600030101010101" pitchFamily="2" charset="-122"/>
              </a:rPr>
              <a:t>缺点：顺序访问；</a:t>
            </a:r>
            <a:r>
              <a:rPr lang="en-US" altLang="zh-CN" sz="2000">
                <a:latin typeface="宋体" panose="02010600030101010101" pitchFamily="2" charset="-122"/>
              </a:rPr>
              <a:t>1%</a:t>
            </a:r>
            <a:r>
              <a:rPr lang="zh-CN" altLang="en-US" sz="2000">
                <a:latin typeface="宋体" panose="02010600030101010101" pitchFamily="2" charset="-122"/>
              </a:rPr>
              <a:t>所需，</a:t>
            </a:r>
            <a:r>
              <a:rPr lang="en-US" altLang="zh-CN" sz="2000">
                <a:latin typeface="宋体" panose="02010600030101010101" pitchFamily="2" charset="-122"/>
              </a:rPr>
              <a:t>100%</a:t>
            </a:r>
            <a:r>
              <a:rPr lang="zh-CN" altLang="en-US" sz="2000">
                <a:latin typeface="宋体" panose="02010600030101010101" pitchFamily="2" charset="-122"/>
              </a:rPr>
              <a:t>访问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up)">
                                      <p:cBhvr>
                                        <p:cTn id="7" dur="500"/>
                                        <p:tgtEl>
                                          <p:spTgt spid="1638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Effect transition="in" filter="wipe(up)">
                                      <p:cBhvr>
                                        <p:cTn id="11" dur="500"/>
                                        <p:tgtEl>
                                          <p:spTgt spid="16387">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wipe(up)">
                                      <p:cBhvr>
                                        <p:cTn id="15" dur="500"/>
                                        <p:tgtEl>
                                          <p:spTgt spid="163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wipe(up)">
                                      <p:cBhvr>
                                        <p:cTn id="20" dur="500"/>
                                        <p:tgtEl>
                                          <p:spTgt spid="16387">
                                            <p:txEl>
                                              <p:pRg st="3" end="3"/>
                                            </p:txEl>
                                          </p:spTgt>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Effect transition="in" filter="wipe(up)">
                                      <p:cBhvr>
                                        <p:cTn id="24" dur="500"/>
                                        <p:tgtEl>
                                          <p:spTgt spid="1638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Effect transition="in" filter="wipe(up)">
                                      <p:cBhvr>
                                        <p:cTn id="29" dur="500"/>
                                        <p:tgtEl>
                                          <p:spTgt spid="16387">
                                            <p:txEl>
                                              <p:pRg st="5" end="5"/>
                                            </p:txEl>
                                          </p:spTgt>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Effect transition="in" filter="wipe(up)">
                                      <p:cBhvr>
                                        <p:cTn id="33" dur="500"/>
                                        <p:tgtEl>
                                          <p:spTgt spid="1638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6387">
                                            <p:txEl>
                                              <p:pRg st="7" end="7"/>
                                            </p:txEl>
                                          </p:spTgt>
                                        </p:tgtEl>
                                        <p:attrNameLst>
                                          <p:attrName>style.visibility</p:attrName>
                                        </p:attrNameLst>
                                      </p:cBhvr>
                                      <p:to>
                                        <p:strVal val="visible"/>
                                      </p:to>
                                    </p:set>
                                    <p:animEffect transition="in" filter="wipe(up)">
                                      <p:cBhvr>
                                        <p:cTn id="38" dur="500"/>
                                        <p:tgtEl>
                                          <p:spTgt spid="16387">
                                            <p:txEl>
                                              <p:pRg st="7" end="7"/>
                                            </p:txEl>
                                          </p:spTgt>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6387">
                                            <p:txEl>
                                              <p:pRg st="8" end="8"/>
                                            </p:txEl>
                                          </p:spTgt>
                                        </p:tgtEl>
                                        <p:attrNameLst>
                                          <p:attrName>style.visibility</p:attrName>
                                        </p:attrNameLst>
                                      </p:cBhvr>
                                      <p:to>
                                        <p:strVal val="visible"/>
                                      </p:to>
                                    </p:set>
                                    <p:animEffect transition="in" filter="wipe(up)">
                                      <p:cBhvr>
                                        <p:cTn id="42" dur="500"/>
                                        <p:tgtEl>
                                          <p:spTgt spid="16387">
                                            <p:txEl>
                                              <p:pRg st="8" end="8"/>
                                            </p:txEl>
                                          </p:spTgt>
                                        </p:tgtEl>
                                      </p:cBhvr>
                                    </p:animEffect>
                                  </p:childTnLst>
                                </p:cTn>
                              </p:par>
                            </p:childTnLst>
                          </p:cTn>
                        </p:par>
                        <p:par>
                          <p:cTn id="43" fill="hold" nodeType="afterGroup">
                            <p:stCondLst>
                              <p:cond delay="1000"/>
                            </p:stCondLst>
                            <p:childTnLst>
                              <p:par>
                                <p:cTn id="44" presetID="22" presetClass="entr" presetSubtype="1" fill="hold" nodeType="afterEffect">
                                  <p:stCondLst>
                                    <p:cond delay="0"/>
                                  </p:stCondLst>
                                  <p:childTnLst>
                                    <p:set>
                                      <p:cBhvr>
                                        <p:cTn id="45" dur="1" fill="hold">
                                          <p:stCondLst>
                                            <p:cond delay="0"/>
                                          </p:stCondLst>
                                        </p:cTn>
                                        <p:tgtEl>
                                          <p:spTgt spid="16387">
                                            <p:txEl>
                                              <p:pRg st="9" end="9"/>
                                            </p:txEl>
                                          </p:spTgt>
                                        </p:tgtEl>
                                        <p:attrNameLst>
                                          <p:attrName>style.visibility</p:attrName>
                                        </p:attrNameLst>
                                      </p:cBhvr>
                                      <p:to>
                                        <p:strVal val="visible"/>
                                      </p:to>
                                    </p:set>
                                    <p:animEffect transition="in" filter="wipe(up)">
                                      <p:cBhvr>
                                        <p:cTn id="46"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AFDD9E-D950-46D2-B0A2-35C3C191FBCB}"/>
              </a:ext>
            </a:extLst>
          </p:cNvPr>
          <p:cNvSpPr>
            <a:spLocks noGrp="1" noChangeArrowheads="1"/>
          </p:cNvSpPr>
          <p:nvPr>
            <p:ph type="title" idx="4294967295"/>
          </p:nvPr>
        </p:nvSpPr>
        <p:spPr>
          <a:xfrm>
            <a:off x="428625" y="428625"/>
            <a:ext cx="8229600" cy="633413"/>
          </a:xfrm>
        </p:spPr>
        <p:txBody>
          <a:bodyPr/>
          <a:lstStyle/>
          <a:p>
            <a:r>
              <a:rPr lang="zh-CN" altLang="en-US"/>
              <a:t>文件系统阶段</a:t>
            </a:r>
          </a:p>
        </p:txBody>
      </p:sp>
      <p:sp>
        <p:nvSpPr>
          <p:cNvPr id="17411" name="Rectangle 3">
            <a:extLst>
              <a:ext uri="{FF2B5EF4-FFF2-40B4-BE49-F238E27FC236}">
                <a16:creationId xmlns:a16="http://schemas.microsoft.com/office/drawing/2014/main" id="{CB4EC425-CD90-4490-A0AC-6A89A0AC34A1}"/>
              </a:ext>
            </a:extLst>
          </p:cNvPr>
          <p:cNvSpPr>
            <a:spLocks noGrp="1" noChangeArrowheads="1"/>
          </p:cNvSpPr>
          <p:nvPr>
            <p:ph type="body" idx="4294967295"/>
          </p:nvPr>
        </p:nvSpPr>
        <p:spPr>
          <a:xfrm>
            <a:off x="468313" y="1270000"/>
            <a:ext cx="8229600" cy="4953000"/>
          </a:xfrm>
        </p:spPr>
        <p:txBody>
          <a:bodyPr/>
          <a:lstStyle/>
          <a:p>
            <a:pPr>
              <a:lnSpc>
                <a:spcPct val="120000"/>
              </a:lnSpc>
              <a:spcBef>
                <a:spcPts val="1200"/>
              </a:spcBef>
            </a:pPr>
            <a:r>
              <a:rPr lang="zh-CN" altLang="en-US" sz="2800"/>
              <a:t>背景</a:t>
            </a:r>
          </a:p>
          <a:p>
            <a:pPr lvl="1">
              <a:lnSpc>
                <a:spcPct val="120000"/>
              </a:lnSpc>
              <a:spcBef>
                <a:spcPts val="1200"/>
              </a:spcBef>
            </a:pPr>
            <a:r>
              <a:rPr lang="zh-CN" altLang="en-US" sz="2400"/>
              <a:t>计算机不但用于科学计算，还用于管理</a:t>
            </a:r>
          </a:p>
          <a:p>
            <a:pPr lvl="1">
              <a:lnSpc>
                <a:spcPct val="120000"/>
              </a:lnSpc>
              <a:spcBef>
                <a:spcPts val="1200"/>
              </a:spcBef>
            </a:pPr>
            <a:r>
              <a:rPr lang="zh-CN" altLang="en-US" sz="2400"/>
              <a:t>外存有了磁盘、磁鼓等直接存取设备</a:t>
            </a:r>
          </a:p>
          <a:p>
            <a:pPr lvl="1">
              <a:lnSpc>
                <a:spcPct val="120000"/>
              </a:lnSpc>
              <a:spcBef>
                <a:spcPts val="1200"/>
              </a:spcBef>
            </a:pPr>
            <a:r>
              <a:rPr lang="zh-CN" altLang="en-US" sz="2400"/>
              <a:t>有了专门管理数据的软件，一般称为文件系统</a:t>
            </a:r>
          </a:p>
          <a:p>
            <a:pPr lvl="2">
              <a:lnSpc>
                <a:spcPct val="120000"/>
              </a:lnSpc>
              <a:spcBef>
                <a:spcPts val="1200"/>
              </a:spcBef>
            </a:pPr>
            <a:r>
              <a:rPr lang="zh-CN" altLang="en-US" sz="2200"/>
              <a:t>文件存储空间的管理</a:t>
            </a:r>
          </a:p>
          <a:p>
            <a:pPr lvl="2">
              <a:lnSpc>
                <a:spcPct val="120000"/>
              </a:lnSpc>
              <a:spcBef>
                <a:spcPts val="1200"/>
              </a:spcBef>
            </a:pPr>
            <a:r>
              <a:rPr lang="zh-CN" altLang="en-US" sz="2200"/>
              <a:t>目录管理</a:t>
            </a:r>
          </a:p>
          <a:p>
            <a:pPr lvl="2">
              <a:lnSpc>
                <a:spcPct val="120000"/>
              </a:lnSpc>
              <a:spcBef>
                <a:spcPts val="1200"/>
              </a:spcBef>
            </a:pPr>
            <a:r>
              <a:rPr lang="zh-CN" altLang="en-US" sz="2200"/>
              <a:t>文件读写管理</a:t>
            </a:r>
          </a:p>
          <a:p>
            <a:pPr lvl="2">
              <a:lnSpc>
                <a:spcPct val="120000"/>
              </a:lnSpc>
              <a:spcBef>
                <a:spcPts val="1200"/>
              </a:spcBef>
            </a:pPr>
            <a:r>
              <a:rPr lang="zh-CN" altLang="en-US" sz="2200"/>
              <a:t>文件保护</a:t>
            </a:r>
          </a:p>
        </p:txBody>
      </p:sp>
      <p:sp>
        <p:nvSpPr>
          <p:cNvPr id="17412" name="AutoShape 4">
            <a:extLst>
              <a:ext uri="{FF2B5EF4-FFF2-40B4-BE49-F238E27FC236}">
                <a16:creationId xmlns:a16="http://schemas.microsoft.com/office/drawing/2014/main" id="{83BB0D7C-AE17-419F-AADF-7376FD58DB18}"/>
              </a:ext>
            </a:extLst>
          </p:cNvPr>
          <p:cNvSpPr>
            <a:spLocks noChangeArrowheads="1"/>
          </p:cNvSpPr>
          <p:nvPr/>
        </p:nvSpPr>
        <p:spPr bwMode="auto">
          <a:xfrm flipV="1">
            <a:off x="6804025" y="1125538"/>
            <a:ext cx="1008063" cy="647700"/>
          </a:xfrm>
          <a:prstGeom prst="wedgeRoundRectCallout">
            <a:avLst>
              <a:gd name="adj1" fmla="val -172616"/>
              <a:gd name="adj2" fmla="val -91815"/>
              <a:gd name="adj3" fmla="val 16667"/>
            </a:avLst>
          </a:prstGeom>
          <a:solidFill>
            <a:srgbClr val="333399"/>
          </a:solidFill>
          <a:ln w="12700">
            <a:solidFill>
              <a:schemeClr val="tx1"/>
            </a:solidFill>
            <a:miter lim="800000"/>
            <a:headEnd/>
            <a:tailEnd/>
          </a:ln>
        </p:spPr>
        <p:txBody>
          <a:bodyPr rot="10800000"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solidFill>
                  <a:schemeClr val="bg1"/>
                </a:solidFill>
                <a:latin typeface="Times New Roman" panose="02020603050405020304" pitchFamily="18" charset="0"/>
              </a:rPr>
              <a:t>需求</a:t>
            </a:r>
          </a:p>
        </p:txBody>
      </p:sp>
      <p:sp>
        <p:nvSpPr>
          <p:cNvPr id="17413" name="AutoShape 5">
            <a:extLst>
              <a:ext uri="{FF2B5EF4-FFF2-40B4-BE49-F238E27FC236}">
                <a16:creationId xmlns:a16="http://schemas.microsoft.com/office/drawing/2014/main" id="{6DC8A331-46FE-48BD-8CE3-64761B2FAE77}"/>
              </a:ext>
            </a:extLst>
          </p:cNvPr>
          <p:cNvSpPr>
            <a:spLocks noChangeArrowheads="1"/>
          </p:cNvSpPr>
          <p:nvPr/>
        </p:nvSpPr>
        <p:spPr bwMode="auto">
          <a:xfrm flipV="1">
            <a:off x="395288" y="5086350"/>
            <a:ext cx="1081087" cy="719138"/>
          </a:xfrm>
          <a:prstGeom prst="wedgeRoundRectCallout">
            <a:avLst>
              <a:gd name="adj1" fmla="val 31366"/>
              <a:gd name="adj2" fmla="val 335273"/>
              <a:gd name="adj3" fmla="val 16667"/>
            </a:avLst>
          </a:prstGeom>
          <a:solidFill>
            <a:srgbClr val="333399"/>
          </a:solidFill>
          <a:ln w="12700">
            <a:solidFill>
              <a:schemeClr val="tx1"/>
            </a:solidFill>
            <a:miter lim="800000"/>
            <a:headEnd/>
            <a:tailEnd/>
          </a:ln>
        </p:spPr>
        <p:txBody>
          <a:bodyPr rot="10800000"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solidFill>
                  <a:schemeClr val="bg1"/>
                </a:solidFill>
                <a:latin typeface="Times New Roman" panose="02020603050405020304" pitchFamily="18" charset="0"/>
              </a:rPr>
              <a:t>技术条件</a:t>
            </a: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1" dur="500"/>
                                        <p:tgtEl>
                                          <p:spTgt spid="17411">
                                            <p:txEl>
                                              <p:pRg st="1" end="1"/>
                                            </p:txEl>
                                          </p:spTgt>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wipe(right)">
                                      <p:cBhvr>
                                        <p:cTn id="15" dur="500"/>
                                        <p:tgtEl>
                                          <p:spTgt spid="174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20" dur="500"/>
                                        <p:tgtEl>
                                          <p:spTgt spid="17411">
                                            <p:txEl>
                                              <p:pRg st="2" end="2"/>
                                            </p:txEl>
                                          </p:spTgt>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7413"/>
                                        </p:tgtEl>
                                        <p:attrNameLst>
                                          <p:attrName>style.visibility</p:attrName>
                                        </p:attrNameLst>
                                      </p:cBhvr>
                                      <p:to>
                                        <p:strVal val="visible"/>
                                      </p:to>
                                    </p:set>
                                    <p:animEffect transition="in" filter="wipe(down)">
                                      <p:cBhvr>
                                        <p:cTn id="24" dur="500"/>
                                        <p:tgtEl>
                                          <p:spTgt spid="174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9" dur="500"/>
                                        <p:tgtEl>
                                          <p:spTgt spid="17411">
                                            <p:txEl>
                                              <p:pRg st="3" end="3"/>
                                            </p:txEl>
                                          </p:spTgt>
                                        </p:tgtEl>
                                      </p:cBhvr>
                                    </p:animEffect>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33" dur="500"/>
                                        <p:tgtEl>
                                          <p:spTgt spid="17411">
                                            <p:txEl>
                                              <p:pRg st="4" end="4"/>
                                            </p:txEl>
                                          </p:spTgt>
                                        </p:tgtEl>
                                      </p:cBhvr>
                                    </p:animEffect>
                                  </p:childTnLst>
                                </p:cTn>
                              </p:par>
                            </p:childTnLst>
                          </p:cTn>
                        </p:par>
                        <p:par>
                          <p:cTn id="34" fill="hold" nodeType="afterGroup">
                            <p:stCondLst>
                              <p:cond delay="1000"/>
                            </p:stCondLst>
                            <p:childTnLst>
                              <p:par>
                                <p:cTn id="35" presetID="3" presetClass="entr" presetSubtype="10" fill="hold" nodeType="after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7" dur="500"/>
                                        <p:tgtEl>
                                          <p:spTgt spid="17411">
                                            <p:txEl>
                                              <p:pRg st="5" end="5"/>
                                            </p:txEl>
                                          </p:spTgt>
                                        </p:tgtEl>
                                      </p:cBhvr>
                                    </p:animEffect>
                                  </p:childTnLst>
                                </p:cTn>
                              </p:par>
                            </p:childTnLst>
                          </p:cTn>
                        </p:par>
                        <p:par>
                          <p:cTn id="38" fill="hold" nodeType="afterGroup">
                            <p:stCondLst>
                              <p:cond delay="1500"/>
                            </p:stCondLst>
                            <p:childTnLst>
                              <p:par>
                                <p:cTn id="39" presetID="3" presetClass="entr" presetSubtype="10" fill="hold" nodeType="afterEffect">
                                  <p:stCondLst>
                                    <p:cond delay="0"/>
                                  </p:stCondLst>
                                  <p:childTnLst>
                                    <p:set>
                                      <p:cBhvr>
                                        <p:cTn id="40"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41" dur="500"/>
                                        <p:tgtEl>
                                          <p:spTgt spid="17411">
                                            <p:txEl>
                                              <p:pRg st="6" end="6"/>
                                            </p:txEl>
                                          </p:spTgt>
                                        </p:tgtEl>
                                      </p:cBhvr>
                                    </p:animEffect>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45"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autoUpdateAnimBg="0"/>
      <p:bldP spid="1741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B44CE4-4127-4B40-A6CD-B703EDA7E2A9}"/>
              </a:ext>
            </a:extLst>
          </p:cNvPr>
          <p:cNvSpPr>
            <a:spLocks noGrp="1" noChangeArrowheads="1"/>
          </p:cNvSpPr>
          <p:nvPr>
            <p:ph type="title" idx="4294967295"/>
          </p:nvPr>
        </p:nvSpPr>
        <p:spPr>
          <a:xfrm>
            <a:off x="428625" y="428625"/>
            <a:ext cx="8229600" cy="633413"/>
          </a:xfrm>
        </p:spPr>
        <p:txBody>
          <a:bodyPr/>
          <a:lstStyle/>
          <a:p>
            <a:r>
              <a:rPr lang="zh-CN" altLang="en-US"/>
              <a:t>文件系统阶段</a:t>
            </a:r>
          </a:p>
        </p:txBody>
      </p:sp>
      <p:graphicFrame>
        <p:nvGraphicFramePr>
          <p:cNvPr id="18435" name="Object 3">
            <a:extLst>
              <a:ext uri="{FF2B5EF4-FFF2-40B4-BE49-F238E27FC236}">
                <a16:creationId xmlns:a16="http://schemas.microsoft.com/office/drawing/2014/main" id="{AE0A1841-9443-4743-86BA-92CAA898CEA5}"/>
              </a:ext>
            </a:extLst>
          </p:cNvPr>
          <p:cNvGraphicFramePr>
            <a:graphicFrameLocks/>
          </p:cNvGraphicFramePr>
          <p:nvPr/>
        </p:nvGraphicFramePr>
        <p:xfrm>
          <a:off x="900113" y="1196975"/>
          <a:ext cx="7129462" cy="4464050"/>
        </p:xfrm>
        <a:graphic>
          <a:graphicData uri="http://schemas.openxmlformats.org/presentationml/2006/ole">
            <mc:AlternateContent xmlns:mc="http://schemas.openxmlformats.org/markup-compatibility/2006">
              <mc:Choice xmlns:v="urn:schemas-microsoft-com:vml" Requires="v">
                <p:oleObj spid="_x0000_s18436" name="BMP 图像" r:id="rId3" imgW="5524979" imgH="3360711" progId="Paint.Picture">
                  <p:embed/>
                </p:oleObj>
              </mc:Choice>
              <mc:Fallback>
                <p:oleObj name="BMP 图像" r:id="rId3" imgW="5524979" imgH="3360711"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96975"/>
                        <a:ext cx="71294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ox(out)">
                                      <p:cBhvr>
                                        <p:cTn id="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6273232-6EF4-4EAD-B927-34001BDB7472}"/>
              </a:ext>
            </a:extLst>
          </p:cNvPr>
          <p:cNvSpPr>
            <a:spLocks noGrp="1" noChangeArrowheads="1"/>
          </p:cNvSpPr>
          <p:nvPr>
            <p:ph type="title" idx="4294967295"/>
          </p:nvPr>
        </p:nvSpPr>
        <p:spPr>
          <a:xfrm>
            <a:off x="395288" y="333375"/>
            <a:ext cx="8229600" cy="633413"/>
          </a:xfrm>
        </p:spPr>
        <p:txBody>
          <a:bodyPr/>
          <a:lstStyle/>
          <a:p>
            <a:r>
              <a:rPr lang="zh-CN" altLang="en-US" sz="3600"/>
              <a:t>文件系统阶段</a:t>
            </a:r>
          </a:p>
        </p:txBody>
      </p:sp>
      <p:sp>
        <p:nvSpPr>
          <p:cNvPr id="19459" name="Rectangle 3">
            <a:extLst>
              <a:ext uri="{FF2B5EF4-FFF2-40B4-BE49-F238E27FC236}">
                <a16:creationId xmlns:a16="http://schemas.microsoft.com/office/drawing/2014/main" id="{B873167B-41B1-44C2-9714-883B4CC35858}"/>
              </a:ext>
            </a:extLst>
          </p:cNvPr>
          <p:cNvSpPr>
            <a:spLocks noGrp="1" noChangeArrowheads="1"/>
          </p:cNvSpPr>
          <p:nvPr>
            <p:ph type="body" idx="4294967295"/>
          </p:nvPr>
        </p:nvSpPr>
        <p:spPr>
          <a:xfrm>
            <a:off x="395288" y="1270000"/>
            <a:ext cx="8424862" cy="4824413"/>
          </a:xfrm>
        </p:spPr>
        <p:txBody>
          <a:bodyPr/>
          <a:lstStyle/>
          <a:p>
            <a:pPr>
              <a:spcBef>
                <a:spcPts val="1800"/>
              </a:spcBef>
            </a:pPr>
            <a:r>
              <a:rPr lang="zh-CN" altLang="en-US"/>
              <a:t>文件系统阶段具有以下优点：</a:t>
            </a:r>
          </a:p>
          <a:p>
            <a:pPr lvl="1">
              <a:spcBef>
                <a:spcPts val="1800"/>
              </a:spcBef>
            </a:pPr>
            <a:r>
              <a:rPr lang="zh-CN" altLang="en-US"/>
              <a:t>系统提供一定的数据管理功能</a:t>
            </a:r>
          </a:p>
          <a:p>
            <a:pPr lvl="2">
              <a:spcBef>
                <a:spcPts val="1800"/>
              </a:spcBef>
            </a:pPr>
            <a:r>
              <a:rPr lang="zh-CN" altLang="en-US"/>
              <a:t>存取方法（索引文件、链接文件等）</a:t>
            </a:r>
          </a:p>
          <a:p>
            <a:pPr lvl="2">
              <a:spcBef>
                <a:spcPts val="1800"/>
              </a:spcBef>
            </a:pPr>
            <a:r>
              <a:rPr lang="zh-CN" altLang="en-US"/>
              <a:t>支持对文件的基本操作（增、删、改、查等），用户程序不必考虑物理细节</a:t>
            </a:r>
          </a:p>
          <a:p>
            <a:pPr lvl="1">
              <a:spcBef>
                <a:spcPts val="1800"/>
              </a:spcBef>
            </a:pPr>
            <a:r>
              <a:rPr lang="zh-CN" altLang="en-US"/>
              <a:t>数据仍是面向应用的</a:t>
            </a:r>
          </a:p>
          <a:p>
            <a:pPr lvl="2">
              <a:spcBef>
                <a:spcPts val="1800"/>
              </a:spcBef>
            </a:pPr>
            <a:r>
              <a:rPr lang="zh-CN" altLang="en-US"/>
              <a:t>一个数据文件对应一个或几个用户程序</a:t>
            </a:r>
          </a:p>
          <a:p>
            <a:pPr lvl="1">
              <a:spcBef>
                <a:spcPts val="1800"/>
              </a:spcBef>
            </a:pPr>
            <a:r>
              <a:rPr lang="zh-CN" altLang="en-US"/>
              <a:t>数据与程序有一定的独立性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Effect transition="in" filter="wipe(up)">
                                      <p:cBhvr>
                                        <p:cTn id="11" dur="500"/>
                                        <p:tgtEl>
                                          <p:spTgt spid="19459">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wipe(up)">
                                      <p:cBhvr>
                                        <p:cTn id="15" dur="500"/>
                                        <p:tgtEl>
                                          <p:spTgt spid="19459">
                                            <p:txEl>
                                              <p:pRg st="2" end="2"/>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Effect transition="in" filter="wipe(up)">
                                      <p:cBhvr>
                                        <p:cTn id="19" dur="500"/>
                                        <p:tgtEl>
                                          <p:spTgt spid="19459">
                                            <p:txEl>
                                              <p:pRg st="3" end="3"/>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wipe(up)">
                                      <p:cBhvr>
                                        <p:cTn id="23" dur="500"/>
                                        <p:tgtEl>
                                          <p:spTgt spid="19459">
                                            <p:txEl>
                                              <p:pRg st="4" end="4"/>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wipe(up)">
                                      <p:cBhvr>
                                        <p:cTn id="27" dur="500"/>
                                        <p:tgtEl>
                                          <p:spTgt spid="19459">
                                            <p:txEl>
                                              <p:pRg st="5" end="5"/>
                                            </p:txEl>
                                          </p:spTgt>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wipe(up)">
                                      <p:cBhvr>
                                        <p:cTn id="31"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3BF7B4F-30B7-4934-A6DF-C28CC95AB10C}"/>
              </a:ext>
            </a:extLst>
          </p:cNvPr>
          <p:cNvSpPr>
            <a:spLocks noGrp="1" noChangeArrowheads="1"/>
          </p:cNvSpPr>
          <p:nvPr>
            <p:ph type="title" idx="4294967295"/>
          </p:nvPr>
        </p:nvSpPr>
        <p:spPr>
          <a:xfrm>
            <a:off x="395288" y="333375"/>
            <a:ext cx="8229600" cy="633413"/>
          </a:xfrm>
        </p:spPr>
        <p:txBody>
          <a:bodyPr/>
          <a:lstStyle/>
          <a:p>
            <a:r>
              <a:rPr lang="zh-CN" altLang="en-US" sz="3600"/>
              <a:t>文件系统阶段</a:t>
            </a:r>
          </a:p>
        </p:txBody>
      </p:sp>
      <p:sp>
        <p:nvSpPr>
          <p:cNvPr id="20483" name="Rectangle 3">
            <a:extLst>
              <a:ext uri="{FF2B5EF4-FFF2-40B4-BE49-F238E27FC236}">
                <a16:creationId xmlns:a16="http://schemas.microsoft.com/office/drawing/2014/main" id="{8AD526A3-6CF4-42EB-A29B-90DD7CC7DB49}"/>
              </a:ext>
            </a:extLst>
          </p:cNvPr>
          <p:cNvSpPr>
            <a:spLocks noGrp="1" noChangeArrowheads="1"/>
          </p:cNvSpPr>
          <p:nvPr>
            <p:ph type="body" idx="4294967295"/>
          </p:nvPr>
        </p:nvSpPr>
        <p:spPr>
          <a:xfrm>
            <a:off x="395288" y="1270000"/>
            <a:ext cx="8424862" cy="4824413"/>
          </a:xfrm>
        </p:spPr>
        <p:txBody>
          <a:bodyPr/>
          <a:lstStyle/>
          <a:p>
            <a:pPr>
              <a:spcBef>
                <a:spcPts val="600"/>
              </a:spcBef>
            </a:pPr>
            <a:r>
              <a:rPr lang="zh-CN" altLang="en-US"/>
              <a:t>文件系统阶段具有以下缺点：</a:t>
            </a:r>
          </a:p>
          <a:p>
            <a:pPr lvl="1">
              <a:spcBef>
                <a:spcPts val="600"/>
              </a:spcBef>
            </a:pPr>
            <a:r>
              <a:rPr lang="zh-CN" altLang="en-US"/>
              <a:t>数据的共享性差，冗余度大</a:t>
            </a:r>
          </a:p>
          <a:p>
            <a:pPr lvl="2">
              <a:spcBef>
                <a:spcPts val="600"/>
              </a:spcBef>
            </a:pPr>
            <a:r>
              <a:rPr lang="zh-CN" altLang="en-US"/>
              <a:t>数据分散管理，孤立</a:t>
            </a:r>
          </a:p>
          <a:p>
            <a:pPr lvl="1">
              <a:spcBef>
                <a:spcPts val="600"/>
              </a:spcBef>
            </a:pPr>
            <a:r>
              <a:rPr lang="zh-CN" altLang="en-US"/>
              <a:t>数据的不一致性</a:t>
            </a:r>
          </a:p>
          <a:p>
            <a:pPr lvl="2">
              <a:spcBef>
                <a:spcPts val="600"/>
              </a:spcBef>
            </a:pPr>
            <a:r>
              <a:rPr lang="zh-CN" altLang="en-US"/>
              <a:t>由于数据存在很多副本，给数据的修改与维护带来困难，容易造成数据的不一致性</a:t>
            </a:r>
          </a:p>
          <a:p>
            <a:pPr lvl="1">
              <a:spcBef>
                <a:spcPts val="600"/>
              </a:spcBef>
            </a:pPr>
            <a:r>
              <a:rPr lang="zh-CN" altLang="en-US"/>
              <a:t>数据查询困难</a:t>
            </a:r>
          </a:p>
          <a:p>
            <a:pPr lvl="2">
              <a:spcBef>
                <a:spcPts val="600"/>
              </a:spcBef>
            </a:pPr>
            <a:r>
              <a:rPr lang="zh-CN" altLang="en-US"/>
              <a:t>文件间是独立的，因此数据整体无结构</a:t>
            </a:r>
            <a:endParaRPr lang="en-US" altLang="zh-CN"/>
          </a:p>
          <a:p>
            <a:pPr lvl="1">
              <a:spcBef>
                <a:spcPts val="600"/>
              </a:spcBef>
            </a:pPr>
            <a:r>
              <a:rPr lang="zh-CN" altLang="en-US"/>
              <a:t>数据的最小存取单位是记录。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up)">
                                      <p:cBhvr>
                                        <p:cTn id="7" dur="500"/>
                                        <p:tgtEl>
                                          <p:spTgt spid="2048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Effect transition="in" filter="wipe(up)">
                                      <p:cBhvr>
                                        <p:cTn id="11" dur="500"/>
                                        <p:tgtEl>
                                          <p:spTgt spid="20483">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wipe(up)">
                                      <p:cBhvr>
                                        <p:cTn id="15" dur="500"/>
                                        <p:tgtEl>
                                          <p:spTgt spid="20483">
                                            <p:txEl>
                                              <p:pRg st="2" end="2"/>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Effect transition="in" filter="wipe(up)">
                                      <p:cBhvr>
                                        <p:cTn id="19" dur="500"/>
                                        <p:tgtEl>
                                          <p:spTgt spid="20483">
                                            <p:txEl>
                                              <p:pRg st="3" end="3"/>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wipe(up)">
                                      <p:cBhvr>
                                        <p:cTn id="23" dur="500"/>
                                        <p:tgtEl>
                                          <p:spTgt spid="20483">
                                            <p:txEl>
                                              <p:pRg st="4" end="4"/>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wipe(up)">
                                      <p:cBhvr>
                                        <p:cTn id="27" dur="500"/>
                                        <p:tgtEl>
                                          <p:spTgt spid="20483">
                                            <p:txEl>
                                              <p:pRg st="5" end="5"/>
                                            </p:txEl>
                                          </p:spTgt>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Effect transition="in" filter="wipe(up)">
                                      <p:cBhvr>
                                        <p:cTn id="31" dur="500"/>
                                        <p:tgtEl>
                                          <p:spTgt spid="20483">
                                            <p:txEl>
                                              <p:pRg st="6" end="6"/>
                                            </p:txEl>
                                          </p:spTgt>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Effect transition="in" filter="wipe(up)">
                                      <p:cBhvr>
                                        <p:cTn id="35"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E6005C-D34B-45B2-B798-C86A212E93D5}"/>
              </a:ext>
            </a:extLst>
          </p:cNvPr>
          <p:cNvSpPr>
            <a:spLocks noChangeArrowheads="1"/>
          </p:cNvSpPr>
          <p:nvPr>
            <p:ph type="title"/>
          </p:nvPr>
        </p:nvSpPr>
        <p:spPr>
          <a:xfrm>
            <a:off x="395288" y="476250"/>
            <a:ext cx="8229600" cy="635000"/>
          </a:xfrm>
        </p:spPr>
        <p:txBody>
          <a:bodyPr/>
          <a:lstStyle/>
          <a:p>
            <a:r>
              <a:rPr lang="zh-CN" altLang="en-US" sz="3200"/>
              <a:t>文件系统阶段</a:t>
            </a:r>
          </a:p>
        </p:txBody>
      </p:sp>
      <p:graphicFrame>
        <p:nvGraphicFramePr>
          <p:cNvPr id="21507" name="Object 3">
            <a:extLst>
              <a:ext uri="{FF2B5EF4-FFF2-40B4-BE49-F238E27FC236}">
                <a16:creationId xmlns:a16="http://schemas.microsoft.com/office/drawing/2014/main" id="{E7D85658-0E94-4CE9-B902-3EA9EC286052}"/>
              </a:ext>
            </a:extLst>
          </p:cNvPr>
          <p:cNvGraphicFramePr>
            <a:graphicFrameLocks noChangeAspect="1"/>
          </p:cNvGraphicFramePr>
          <p:nvPr>
            <p:ph idx="1"/>
          </p:nvPr>
        </p:nvGraphicFramePr>
        <p:xfrm>
          <a:off x="252413" y="1412875"/>
          <a:ext cx="8615362" cy="4321175"/>
        </p:xfrm>
        <a:graphic>
          <a:graphicData uri="http://schemas.openxmlformats.org/presentationml/2006/ole">
            <mc:AlternateContent xmlns:mc="http://schemas.openxmlformats.org/markup-compatibility/2006">
              <mc:Choice xmlns:v="urn:schemas-microsoft-com:vml" Requires="v">
                <p:oleObj spid="_x0000_s21508" name="BMP 图像" r:id="rId3" imgW="5966977" imgH="3482642" progId="Paint.Picture">
                  <p:embed/>
                </p:oleObj>
              </mc:Choice>
              <mc:Fallback>
                <p:oleObj name="BMP 图像" r:id="rId3" imgW="5966977" imgH="348264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412875"/>
                        <a:ext cx="861536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vertical)">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57BCEBD-FA43-4299-8619-CCEC6D72903A}"/>
              </a:ext>
            </a:extLst>
          </p:cNvPr>
          <p:cNvSpPr>
            <a:spLocks noGrp="1" noChangeArrowheads="1"/>
          </p:cNvSpPr>
          <p:nvPr>
            <p:ph type="title" idx="4294967295"/>
          </p:nvPr>
        </p:nvSpPr>
        <p:spPr>
          <a:xfrm>
            <a:off x="428625" y="428625"/>
            <a:ext cx="8229600" cy="633413"/>
          </a:xfrm>
        </p:spPr>
        <p:txBody>
          <a:bodyPr/>
          <a:lstStyle/>
          <a:p>
            <a:r>
              <a:rPr lang="zh-CN" altLang="en-US"/>
              <a:t>数据库系统阶段</a:t>
            </a:r>
          </a:p>
        </p:txBody>
      </p:sp>
      <p:sp>
        <p:nvSpPr>
          <p:cNvPr id="22531" name="Rectangle 3">
            <a:extLst>
              <a:ext uri="{FF2B5EF4-FFF2-40B4-BE49-F238E27FC236}">
                <a16:creationId xmlns:a16="http://schemas.microsoft.com/office/drawing/2014/main" id="{B83F8CBA-002D-45B8-929B-C7851D425304}"/>
              </a:ext>
            </a:extLst>
          </p:cNvPr>
          <p:cNvSpPr>
            <a:spLocks noGrp="1" noChangeArrowheads="1"/>
          </p:cNvSpPr>
          <p:nvPr>
            <p:ph type="body" idx="4294967295"/>
          </p:nvPr>
        </p:nvSpPr>
        <p:spPr>
          <a:xfrm>
            <a:off x="428625" y="1428750"/>
            <a:ext cx="8229600" cy="3857625"/>
          </a:xfrm>
        </p:spPr>
        <p:txBody>
          <a:bodyPr/>
          <a:lstStyle/>
          <a:p>
            <a:pPr algn="just">
              <a:spcBef>
                <a:spcPts val="1800"/>
              </a:spcBef>
            </a:pPr>
            <a:r>
              <a:rPr lang="zh-CN" altLang="en-US"/>
              <a:t>背景</a:t>
            </a:r>
          </a:p>
          <a:p>
            <a:pPr lvl="1" algn="just">
              <a:spcBef>
                <a:spcPts val="1800"/>
              </a:spcBef>
            </a:pPr>
            <a:r>
              <a:rPr lang="zh-CN" altLang="en-US"/>
              <a:t>计算机管理的数据量大，关系复杂，共享性要求强（多种应用、不同语言共享数据）</a:t>
            </a:r>
          </a:p>
          <a:p>
            <a:pPr lvl="1" algn="just">
              <a:spcBef>
                <a:spcPts val="1800"/>
              </a:spcBef>
            </a:pPr>
            <a:r>
              <a:rPr lang="zh-CN" altLang="en-US"/>
              <a:t>外存有了大容量磁盘、光盘</a:t>
            </a:r>
          </a:p>
          <a:p>
            <a:pPr lvl="1" algn="just">
              <a:spcBef>
                <a:spcPts val="1800"/>
              </a:spcBef>
            </a:pPr>
            <a:r>
              <a:rPr lang="zh-CN" altLang="en-US"/>
              <a:t>编制和维护软件及应用程序成本相对增加，其中维护的成本更高，力求降低</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93702BC-3AD3-4E67-A171-FA91161CA6D4}"/>
              </a:ext>
            </a:extLst>
          </p:cNvPr>
          <p:cNvSpPr>
            <a:spLocks noGrp="1" noChangeArrowheads="1"/>
          </p:cNvSpPr>
          <p:nvPr>
            <p:ph type="title" idx="4294967295"/>
          </p:nvPr>
        </p:nvSpPr>
        <p:spPr>
          <a:xfrm>
            <a:off x="428625" y="428625"/>
            <a:ext cx="8229600" cy="633413"/>
          </a:xfrm>
        </p:spPr>
        <p:txBody>
          <a:bodyPr/>
          <a:lstStyle/>
          <a:p>
            <a:r>
              <a:rPr lang="zh-CN" altLang="en-US"/>
              <a:t>数据库系统阶段</a:t>
            </a:r>
          </a:p>
        </p:txBody>
      </p:sp>
      <p:sp>
        <p:nvSpPr>
          <p:cNvPr id="23555" name="Rectangle 3">
            <a:extLst>
              <a:ext uri="{FF2B5EF4-FFF2-40B4-BE49-F238E27FC236}">
                <a16:creationId xmlns:a16="http://schemas.microsoft.com/office/drawing/2014/main" id="{3A64ACD3-7554-470D-ADFB-83C066F87FBD}"/>
              </a:ext>
            </a:extLst>
          </p:cNvPr>
          <p:cNvSpPr>
            <a:spLocks noGrp="1" noChangeArrowheads="1"/>
          </p:cNvSpPr>
          <p:nvPr>
            <p:ph type="body" idx="4294967295"/>
          </p:nvPr>
        </p:nvSpPr>
        <p:spPr>
          <a:xfrm>
            <a:off x="428625" y="1428750"/>
            <a:ext cx="8229600" cy="1281113"/>
          </a:xfrm>
        </p:spPr>
        <p:txBody>
          <a:bodyPr/>
          <a:lstStyle/>
          <a:p>
            <a:pPr algn="just">
              <a:spcBef>
                <a:spcPts val="1800"/>
              </a:spcBef>
            </a:pPr>
            <a:r>
              <a:rPr lang="zh-CN" altLang="en-US" sz="2800"/>
              <a:t>数据不是依赖于程序的附属品，而是现实世界中独立存在的对象</a:t>
            </a:r>
          </a:p>
        </p:txBody>
      </p:sp>
      <p:graphicFrame>
        <p:nvGraphicFramePr>
          <p:cNvPr id="23556" name="Object 4">
            <a:extLst>
              <a:ext uri="{FF2B5EF4-FFF2-40B4-BE49-F238E27FC236}">
                <a16:creationId xmlns:a16="http://schemas.microsoft.com/office/drawing/2014/main" id="{08017FF8-57A7-4030-B85A-B0F5046A0A58}"/>
              </a:ext>
            </a:extLst>
          </p:cNvPr>
          <p:cNvGraphicFramePr>
            <a:graphicFrameLocks/>
          </p:cNvGraphicFramePr>
          <p:nvPr/>
        </p:nvGraphicFramePr>
        <p:xfrm>
          <a:off x="828675" y="2276475"/>
          <a:ext cx="7488238" cy="3816350"/>
        </p:xfrm>
        <a:graphic>
          <a:graphicData uri="http://schemas.openxmlformats.org/presentationml/2006/ole">
            <mc:AlternateContent xmlns:mc="http://schemas.openxmlformats.org/markup-compatibility/2006">
              <mc:Choice xmlns:v="urn:schemas-microsoft-com:vml" Requires="v">
                <p:oleObj spid="_x0000_s23557" name="BMP 图像" r:id="rId3" imgW="5022015" imgH="2819644" progId="Paint.Picture">
                  <p:embed/>
                </p:oleObj>
              </mc:Choice>
              <mc:Fallback>
                <p:oleObj name="BMP 图像" r:id="rId3" imgW="5022015" imgH="2819644"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276475"/>
                        <a:ext cx="74882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FCDB3A4-CA2D-4559-B92C-610744833C44}"/>
              </a:ext>
            </a:extLst>
          </p:cNvPr>
          <p:cNvSpPr>
            <a:spLocks noGrp="1" noChangeArrowheads="1"/>
          </p:cNvSpPr>
          <p:nvPr>
            <p:ph type="title" idx="4294967295"/>
          </p:nvPr>
        </p:nvSpPr>
        <p:spPr>
          <a:xfrm>
            <a:off x="428625" y="428625"/>
            <a:ext cx="8229600" cy="633413"/>
          </a:xfrm>
        </p:spPr>
        <p:txBody>
          <a:bodyPr/>
          <a:lstStyle/>
          <a:p>
            <a:r>
              <a:rPr lang="zh-CN" altLang="en-US"/>
              <a:t>数据库系统阶段</a:t>
            </a:r>
          </a:p>
        </p:txBody>
      </p:sp>
      <p:graphicFrame>
        <p:nvGraphicFramePr>
          <p:cNvPr id="24579" name="Object 3">
            <a:extLst>
              <a:ext uri="{FF2B5EF4-FFF2-40B4-BE49-F238E27FC236}">
                <a16:creationId xmlns:a16="http://schemas.microsoft.com/office/drawing/2014/main" id="{367A597E-1A40-4FE2-9F04-7A191A3FEB5B}"/>
              </a:ext>
            </a:extLst>
          </p:cNvPr>
          <p:cNvGraphicFramePr>
            <a:graphicFrameLocks/>
          </p:cNvGraphicFramePr>
          <p:nvPr/>
        </p:nvGraphicFramePr>
        <p:xfrm>
          <a:off x="757238" y="1054100"/>
          <a:ext cx="7920037" cy="5111750"/>
        </p:xfrm>
        <a:graphic>
          <a:graphicData uri="http://schemas.openxmlformats.org/presentationml/2006/ole">
            <mc:AlternateContent xmlns:mc="http://schemas.openxmlformats.org/markup-compatibility/2006">
              <mc:Choice xmlns:v="urn:schemas-microsoft-com:vml" Requires="v">
                <p:oleObj spid="_x0000_s24580" name="BMP 图像" r:id="rId3" imgW="5784081" imgH="3802710" progId="Paint.Picture">
                  <p:embed/>
                </p:oleObj>
              </mc:Choice>
              <mc:Fallback>
                <p:oleObj name="BMP 图像" r:id="rId3" imgW="5784081" imgH="3802710"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054100"/>
                        <a:ext cx="7920037"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A58277B-921E-4684-9388-DC9ED5C3D2E2}"/>
              </a:ext>
            </a:extLst>
          </p:cNvPr>
          <p:cNvSpPr>
            <a:spLocks noGrp="1" noChangeArrowheads="1"/>
          </p:cNvSpPr>
          <p:nvPr>
            <p:ph type="title" idx="4294967295"/>
          </p:nvPr>
        </p:nvSpPr>
        <p:spPr>
          <a:xfrm>
            <a:off x="428625" y="357188"/>
            <a:ext cx="8229600" cy="633412"/>
          </a:xfrm>
        </p:spPr>
        <p:txBody>
          <a:bodyPr/>
          <a:lstStyle/>
          <a:p>
            <a:r>
              <a:rPr lang="zh-CN" altLang="en-US"/>
              <a:t>数据库系统阶段</a:t>
            </a:r>
          </a:p>
        </p:txBody>
      </p:sp>
      <p:sp>
        <p:nvSpPr>
          <p:cNvPr id="25603" name="Rectangle 3">
            <a:extLst>
              <a:ext uri="{FF2B5EF4-FFF2-40B4-BE49-F238E27FC236}">
                <a16:creationId xmlns:a16="http://schemas.microsoft.com/office/drawing/2014/main" id="{69F700AC-5192-416C-9186-47187E7BCFB5}"/>
              </a:ext>
            </a:extLst>
          </p:cNvPr>
          <p:cNvSpPr>
            <a:spLocks noGrp="1" noChangeArrowheads="1"/>
          </p:cNvSpPr>
          <p:nvPr>
            <p:ph type="body" idx="4294967295"/>
          </p:nvPr>
        </p:nvSpPr>
        <p:spPr>
          <a:xfrm>
            <a:off x="539750" y="1270000"/>
            <a:ext cx="7799388" cy="4857750"/>
          </a:xfrm>
        </p:spPr>
        <p:txBody>
          <a:bodyPr/>
          <a:lstStyle/>
          <a:p>
            <a:pPr algn="just">
              <a:spcBef>
                <a:spcPts val="1800"/>
              </a:spcBef>
            </a:pPr>
            <a:r>
              <a:rPr lang="zh-CN" altLang="en-US"/>
              <a:t>用数据库系统来管理数据比文件系统具有明显的优点</a:t>
            </a:r>
            <a:r>
              <a:rPr lang="en-US" altLang="zh-CN"/>
              <a:t>:</a:t>
            </a:r>
          </a:p>
          <a:p>
            <a:pPr lvl="1">
              <a:spcBef>
                <a:spcPts val="1800"/>
              </a:spcBef>
              <a:buFontTx/>
              <a:buNone/>
            </a:pPr>
            <a:r>
              <a:rPr lang="en-US" altLang="zh-CN"/>
              <a:t>1</a:t>
            </a:r>
            <a:r>
              <a:rPr lang="zh-CN" altLang="en-US"/>
              <a:t>．面向数据模型对象</a:t>
            </a:r>
          </a:p>
          <a:p>
            <a:pPr lvl="1">
              <a:spcBef>
                <a:spcPts val="1800"/>
              </a:spcBef>
              <a:buFontTx/>
              <a:buNone/>
            </a:pPr>
            <a:r>
              <a:rPr lang="en-US" altLang="zh-CN"/>
              <a:t>2</a:t>
            </a:r>
            <a:r>
              <a:rPr lang="zh-CN" altLang="en-US"/>
              <a:t>．数据的共享性高、冗余度低、易扩充</a:t>
            </a:r>
          </a:p>
          <a:p>
            <a:pPr lvl="1">
              <a:spcBef>
                <a:spcPts val="1800"/>
              </a:spcBef>
              <a:buFontTx/>
              <a:buNone/>
            </a:pPr>
            <a:r>
              <a:rPr lang="en-US" altLang="zh-CN"/>
              <a:t>3</a:t>
            </a:r>
            <a:r>
              <a:rPr lang="zh-CN" altLang="en-US"/>
              <a:t>．数据和程序之间具有较高的独立性</a:t>
            </a:r>
          </a:p>
          <a:p>
            <a:pPr lvl="1">
              <a:spcBef>
                <a:spcPts val="1800"/>
              </a:spcBef>
              <a:buFontTx/>
              <a:buNone/>
            </a:pPr>
            <a:r>
              <a:rPr lang="en-US" altLang="zh-CN"/>
              <a:t>4</a:t>
            </a:r>
            <a:r>
              <a:rPr lang="zh-CN" altLang="en-US"/>
              <a:t> ．数据由</a:t>
            </a:r>
            <a:r>
              <a:rPr lang="en-US" altLang="zh-CN"/>
              <a:t>DBMS</a:t>
            </a:r>
            <a:r>
              <a:rPr lang="zh-CN" altLang="en-US"/>
              <a:t>统一管理和控制</a:t>
            </a:r>
            <a:endParaRPr lang="en-US" altLang="zh-CN"/>
          </a:p>
          <a:p>
            <a:pPr lvl="1">
              <a:spcBef>
                <a:spcPts val="1800"/>
              </a:spcBef>
              <a:buFont typeface="Wingdings" panose="05000000000000000000" pitchFamily="2" charset="2"/>
              <a:buChar char="Ø"/>
            </a:pPr>
            <a:r>
              <a:rPr lang="zh-CN" altLang="en-US"/>
              <a:t>数据的最小存取单位是</a:t>
            </a:r>
            <a:r>
              <a:rPr lang="zh-CN" altLang="en-US">
                <a:solidFill>
                  <a:schemeClr val="hlink"/>
                </a:solidFill>
              </a:rPr>
              <a:t>数据项</a:t>
            </a:r>
            <a:r>
              <a:rPr lang="zh-CN" altLang="en-US"/>
              <a:t>。</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51075DC-F0B6-4B79-9B57-EF2F9C4AC35B}"/>
              </a:ext>
            </a:extLst>
          </p:cNvPr>
          <p:cNvSpPr>
            <a:spLocks noChangeArrowheads="1"/>
          </p:cNvSpPr>
          <p:nvPr>
            <p:ph type="body" idx="1"/>
          </p:nvPr>
        </p:nvSpPr>
        <p:spPr>
          <a:xfrm>
            <a:off x="611188" y="981075"/>
            <a:ext cx="7921625" cy="4248150"/>
          </a:xfrm>
        </p:spPr>
        <p:txBody>
          <a:bodyPr/>
          <a:lstStyle/>
          <a:p>
            <a:pPr eaLnBrk="1" hangingPunct="1">
              <a:lnSpc>
                <a:spcPct val="130000"/>
              </a:lnSpc>
            </a:pPr>
            <a:r>
              <a:rPr lang="zh-CN" altLang="en-US" b="1"/>
              <a:t>学习重点</a:t>
            </a:r>
          </a:p>
          <a:p>
            <a:pPr lvl="1" eaLnBrk="1" hangingPunct="1">
              <a:lnSpc>
                <a:spcPct val="130000"/>
              </a:lnSpc>
            </a:pPr>
            <a:r>
              <a:rPr lang="zh-CN" altLang="en-US" b="1"/>
              <a:t>数据管理技术的发展</a:t>
            </a:r>
          </a:p>
          <a:p>
            <a:pPr lvl="1" eaLnBrk="1" hangingPunct="1">
              <a:lnSpc>
                <a:spcPct val="130000"/>
              </a:lnSpc>
            </a:pPr>
            <a:r>
              <a:rPr lang="zh-CN" altLang="en-US" b="1"/>
              <a:t>相关术语和基本概念</a:t>
            </a:r>
          </a:p>
          <a:p>
            <a:pPr lvl="1" eaLnBrk="1" hangingPunct="1">
              <a:lnSpc>
                <a:spcPct val="130000"/>
              </a:lnSpc>
            </a:pPr>
            <a:r>
              <a:rPr lang="zh-CN" altLang="en-US" b="1"/>
              <a:t>数据库模型</a:t>
            </a:r>
          </a:p>
          <a:p>
            <a:pPr lvl="1" eaLnBrk="1" hangingPunct="1">
              <a:lnSpc>
                <a:spcPct val="130000"/>
              </a:lnSpc>
            </a:pPr>
            <a:r>
              <a:rPr lang="zh-CN" altLang="en-US" b="1"/>
              <a:t>数据库系统结构</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79A543-A8FD-4D81-B753-FBD23EAAC6FF}"/>
              </a:ext>
            </a:extLst>
          </p:cNvPr>
          <p:cNvSpPr>
            <a:spLocks noGrp="1" noRot="1" noChangeArrowheads="1"/>
          </p:cNvSpPr>
          <p:nvPr>
            <p:ph type="title"/>
          </p:nvPr>
        </p:nvSpPr>
        <p:spPr>
          <a:xfrm>
            <a:off x="571500" y="268288"/>
            <a:ext cx="8229600" cy="762000"/>
          </a:xfrm>
        </p:spPr>
        <p:txBody>
          <a:bodyPr/>
          <a:lstStyle/>
          <a:p>
            <a:pPr eaLnBrk="1" hangingPunct="1"/>
            <a:r>
              <a:rPr lang="zh-CN" altLang="en-US">
                <a:latin typeface="隶书" panose="02010509060101010101" pitchFamily="49" charset="-122"/>
              </a:rPr>
              <a:t>数据库系统 </a:t>
            </a:r>
            <a:r>
              <a:rPr lang="en-US" altLang="zh-CN">
                <a:latin typeface="隶书" panose="02010509060101010101" pitchFamily="49" charset="-122"/>
              </a:rPr>
              <a:t>vs </a:t>
            </a:r>
            <a:r>
              <a:rPr lang="zh-CN" altLang="en-US">
                <a:latin typeface="隶书" panose="02010509060101010101" pitchFamily="49" charset="-122"/>
              </a:rPr>
              <a:t>文件系统</a:t>
            </a:r>
          </a:p>
        </p:txBody>
      </p:sp>
      <p:sp>
        <p:nvSpPr>
          <p:cNvPr id="27651" name="Rectangle 3">
            <a:extLst>
              <a:ext uri="{FF2B5EF4-FFF2-40B4-BE49-F238E27FC236}">
                <a16:creationId xmlns:a16="http://schemas.microsoft.com/office/drawing/2014/main" id="{5664093C-2801-445B-A49A-E24F2A4A4710}"/>
              </a:ext>
            </a:extLst>
          </p:cNvPr>
          <p:cNvSpPr>
            <a:spLocks noGrp="1" noRot="1" noChangeArrowheads="1"/>
          </p:cNvSpPr>
          <p:nvPr>
            <p:ph type="body" idx="1"/>
          </p:nvPr>
        </p:nvSpPr>
        <p:spPr>
          <a:xfrm>
            <a:off x="601663" y="1123950"/>
            <a:ext cx="8001000" cy="4721225"/>
          </a:xfrm>
        </p:spPr>
        <p:txBody>
          <a:bodyPr/>
          <a:lstStyle/>
          <a:p>
            <a:pPr eaLnBrk="1" hangingPunct="1">
              <a:buClr>
                <a:schemeClr val="tx2"/>
              </a:buClr>
            </a:pPr>
            <a:r>
              <a:rPr lang="zh-CN" altLang="en-US"/>
              <a:t>文件系统的弱点</a:t>
            </a:r>
            <a:endParaRPr lang="zh-CN" altLang="en-US" sz="5400"/>
          </a:p>
          <a:p>
            <a:pPr lvl="1" eaLnBrk="1" hangingPunct="1">
              <a:buClr>
                <a:schemeClr val="tx2"/>
              </a:buClr>
            </a:pPr>
            <a:r>
              <a:rPr lang="zh-CN" altLang="en-US"/>
              <a:t>记录之间无联系</a:t>
            </a:r>
          </a:p>
          <a:p>
            <a:pPr lvl="1" eaLnBrk="1" hangingPunct="1">
              <a:buClr>
                <a:schemeClr val="tx2"/>
              </a:buClr>
            </a:pPr>
            <a:r>
              <a:rPr lang="zh-CN" altLang="en-US"/>
              <a:t>难于维护数据的完整性</a:t>
            </a:r>
          </a:p>
          <a:p>
            <a:pPr eaLnBrk="1" hangingPunct="1">
              <a:buClr>
                <a:schemeClr val="tx2"/>
              </a:buClr>
            </a:pPr>
            <a:r>
              <a:rPr lang="zh-CN" altLang="en-US"/>
              <a:t>数据库系统的用武之地</a:t>
            </a:r>
          </a:p>
          <a:p>
            <a:pPr lvl="1" eaLnBrk="1" hangingPunct="1">
              <a:buClr>
                <a:schemeClr val="tx2"/>
              </a:buClr>
            </a:pPr>
            <a:r>
              <a:rPr lang="zh-CN" altLang="en-US"/>
              <a:t>有查询</a:t>
            </a:r>
          </a:p>
          <a:p>
            <a:pPr lvl="1" eaLnBrk="1" hangingPunct="1">
              <a:buClr>
                <a:schemeClr val="tx2"/>
              </a:buClr>
            </a:pPr>
            <a:r>
              <a:rPr lang="zh-CN" altLang="en-US"/>
              <a:t>整体数据结构化</a:t>
            </a:r>
          </a:p>
          <a:p>
            <a:pPr eaLnBrk="1" hangingPunct="1"/>
            <a:r>
              <a:rPr lang="zh-CN" altLang="en-US"/>
              <a:t>效率两面观</a:t>
            </a:r>
          </a:p>
          <a:p>
            <a:pPr lvl="1" eaLnBrk="1" hangingPunct="1"/>
            <a:r>
              <a:rPr lang="zh-CN" altLang="en-US"/>
              <a:t>运行效率</a:t>
            </a:r>
          </a:p>
          <a:p>
            <a:pPr lvl="1" eaLnBrk="1" hangingPunct="1"/>
            <a:r>
              <a:rPr lang="zh-CN" altLang="en-US"/>
              <a:t>开发效率</a:t>
            </a:r>
          </a:p>
        </p:txBody>
      </p:sp>
      <p:grpSp>
        <p:nvGrpSpPr>
          <p:cNvPr id="27652" name="Group 4">
            <a:extLst>
              <a:ext uri="{FF2B5EF4-FFF2-40B4-BE49-F238E27FC236}">
                <a16:creationId xmlns:a16="http://schemas.microsoft.com/office/drawing/2014/main" id="{D70C2229-BBE7-4CCC-957A-B6A281171163}"/>
              </a:ext>
            </a:extLst>
          </p:cNvPr>
          <p:cNvGrpSpPr>
            <a:grpSpLocks/>
          </p:cNvGrpSpPr>
          <p:nvPr/>
        </p:nvGrpSpPr>
        <p:grpSpPr bwMode="auto">
          <a:xfrm>
            <a:off x="5580063" y="3587750"/>
            <a:ext cx="2233612" cy="2362200"/>
            <a:chOff x="0" y="0"/>
            <a:chExt cx="1387" cy="1488"/>
          </a:xfrm>
        </p:grpSpPr>
        <p:sp>
          <p:nvSpPr>
            <p:cNvPr id="27663" name="Text Box 5">
              <a:extLst>
                <a:ext uri="{FF2B5EF4-FFF2-40B4-BE49-F238E27FC236}">
                  <a16:creationId xmlns:a16="http://schemas.microsoft.com/office/drawing/2014/main" id="{55B8EEC8-AF78-40AB-9264-5DADD29C5063}"/>
                </a:ext>
              </a:extLst>
            </p:cNvPr>
            <p:cNvSpPr txBox="1">
              <a:spLocks noChangeArrowheads="1"/>
            </p:cNvSpPr>
            <p:nvPr/>
          </p:nvSpPr>
          <p:spPr bwMode="auto">
            <a:xfrm>
              <a:off x="38" y="1161"/>
              <a:ext cx="1323"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70000"/>
                <a:buFont typeface="Monotype Sorts" pitchFamily="2" charset="2"/>
                <a:buNone/>
              </a:pPr>
              <a:r>
                <a:rPr lang="zh-CN" altLang="en-US" sz="2800">
                  <a:latin typeface="Arial Black" panose="020B0A04020102020204" pitchFamily="34" charset="0"/>
                  <a:ea typeface="华文隶书" panose="02010800040101010101" pitchFamily="2" charset="-122"/>
                </a:rPr>
                <a:t>文件系统</a:t>
              </a:r>
            </a:p>
          </p:txBody>
        </p:sp>
        <p:sp>
          <p:nvSpPr>
            <p:cNvPr id="27664" name="Text Box 6">
              <a:extLst>
                <a:ext uri="{FF2B5EF4-FFF2-40B4-BE49-F238E27FC236}">
                  <a16:creationId xmlns:a16="http://schemas.microsoft.com/office/drawing/2014/main" id="{2970D1C9-F7E9-40CD-853F-6E26DA5CDBBB}"/>
                </a:ext>
              </a:extLst>
            </p:cNvPr>
            <p:cNvSpPr txBox="1">
              <a:spLocks noChangeArrowheads="1"/>
            </p:cNvSpPr>
            <p:nvPr/>
          </p:nvSpPr>
          <p:spPr bwMode="auto">
            <a:xfrm>
              <a:off x="38" y="627"/>
              <a:ext cx="1323"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70000"/>
                <a:buFont typeface="Monotype Sorts" pitchFamily="2" charset="2"/>
                <a:buNone/>
              </a:pPr>
              <a:r>
                <a:rPr lang="zh-CN" altLang="en-US" sz="2800">
                  <a:latin typeface="Arial Black" panose="020B0A04020102020204" pitchFamily="34" charset="0"/>
                  <a:ea typeface="华文隶书" panose="02010800040101010101" pitchFamily="2" charset="-122"/>
                </a:rPr>
                <a:t>数据管理</a:t>
              </a:r>
            </a:p>
          </p:txBody>
        </p:sp>
        <p:sp>
          <p:nvSpPr>
            <p:cNvPr id="27665" name="Oval 7">
              <a:extLst>
                <a:ext uri="{FF2B5EF4-FFF2-40B4-BE49-F238E27FC236}">
                  <a16:creationId xmlns:a16="http://schemas.microsoft.com/office/drawing/2014/main" id="{729C715B-5A05-437A-B1DA-1FCEDA880B9E}"/>
                </a:ext>
              </a:extLst>
            </p:cNvPr>
            <p:cNvSpPr>
              <a:spLocks noChangeArrowheads="1"/>
            </p:cNvSpPr>
            <p:nvPr/>
          </p:nvSpPr>
          <p:spPr bwMode="auto">
            <a:xfrm>
              <a:off x="0" y="22"/>
              <a:ext cx="615" cy="341"/>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4400" b="1">
                <a:solidFill>
                  <a:schemeClr val="tx2"/>
                </a:solidFill>
                <a:latin typeface="Times New Roman" panose="02020603050405020304" pitchFamily="18" charset="0"/>
                <a:ea typeface="隶书" panose="02010509060101010101" pitchFamily="49" charset="-122"/>
              </a:endParaRPr>
            </a:p>
          </p:txBody>
        </p:sp>
        <p:sp>
          <p:nvSpPr>
            <p:cNvPr id="27666" name="Oval 8">
              <a:extLst>
                <a:ext uri="{FF2B5EF4-FFF2-40B4-BE49-F238E27FC236}">
                  <a16:creationId xmlns:a16="http://schemas.microsoft.com/office/drawing/2014/main" id="{F11D2E61-27CC-4749-B759-F6BB1AE9F235}"/>
                </a:ext>
              </a:extLst>
            </p:cNvPr>
            <p:cNvSpPr>
              <a:spLocks noChangeArrowheads="1"/>
            </p:cNvSpPr>
            <p:nvPr/>
          </p:nvSpPr>
          <p:spPr bwMode="auto">
            <a:xfrm>
              <a:off x="842" y="0"/>
              <a:ext cx="544" cy="341"/>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4400" b="1">
                <a:solidFill>
                  <a:schemeClr val="tx2"/>
                </a:solidFill>
                <a:latin typeface="Times New Roman" panose="02020603050405020304" pitchFamily="18" charset="0"/>
                <a:ea typeface="隶书" panose="02010509060101010101" pitchFamily="49" charset="-122"/>
              </a:endParaRPr>
            </a:p>
          </p:txBody>
        </p:sp>
        <p:sp>
          <p:nvSpPr>
            <p:cNvPr id="27667" name="Text Box 9">
              <a:extLst>
                <a:ext uri="{FF2B5EF4-FFF2-40B4-BE49-F238E27FC236}">
                  <a16:creationId xmlns:a16="http://schemas.microsoft.com/office/drawing/2014/main" id="{B8A851E8-08A8-4E10-93BD-F466A2B99774}"/>
                </a:ext>
              </a:extLst>
            </p:cNvPr>
            <p:cNvSpPr txBox="1">
              <a:spLocks noChangeArrowheads="1"/>
            </p:cNvSpPr>
            <p:nvPr/>
          </p:nvSpPr>
          <p:spPr bwMode="auto">
            <a:xfrm>
              <a:off x="25" y="46"/>
              <a:ext cx="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应用</a:t>
              </a:r>
            </a:p>
          </p:txBody>
        </p:sp>
        <p:sp>
          <p:nvSpPr>
            <p:cNvPr id="27668" name="Text Box 10">
              <a:extLst>
                <a:ext uri="{FF2B5EF4-FFF2-40B4-BE49-F238E27FC236}">
                  <a16:creationId xmlns:a16="http://schemas.microsoft.com/office/drawing/2014/main" id="{89D6C4E3-A8F4-43AA-9D73-B2A9E62C06A5}"/>
                </a:ext>
              </a:extLst>
            </p:cNvPr>
            <p:cNvSpPr txBox="1">
              <a:spLocks noChangeArrowheads="1"/>
            </p:cNvSpPr>
            <p:nvPr/>
          </p:nvSpPr>
          <p:spPr bwMode="auto">
            <a:xfrm>
              <a:off x="882" y="24"/>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应用</a:t>
              </a:r>
            </a:p>
          </p:txBody>
        </p:sp>
        <p:sp>
          <p:nvSpPr>
            <p:cNvPr id="27669" name="Line 11">
              <a:extLst>
                <a:ext uri="{FF2B5EF4-FFF2-40B4-BE49-F238E27FC236}">
                  <a16:creationId xmlns:a16="http://schemas.microsoft.com/office/drawing/2014/main" id="{7D1B7CA4-7511-4372-ABC9-7CB3DE173E3E}"/>
                </a:ext>
              </a:extLst>
            </p:cNvPr>
            <p:cNvSpPr>
              <a:spLocks noChangeShapeType="1"/>
            </p:cNvSpPr>
            <p:nvPr/>
          </p:nvSpPr>
          <p:spPr bwMode="auto">
            <a:xfrm>
              <a:off x="298" y="318"/>
              <a:ext cx="207" cy="30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12">
              <a:extLst>
                <a:ext uri="{FF2B5EF4-FFF2-40B4-BE49-F238E27FC236}">
                  <a16:creationId xmlns:a16="http://schemas.microsoft.com/office/drawing/2014/main" id="{E3A78C9A-3436-4F8E-A15B-B0C98A69F08D}"/>
                </a:ext>
              </a:extLst>
            </p:cNvPr>
            <p:cNvSpPr>
              <a:spLocks noChangeShapeType="1"/>
            </p:cNvSpPr>
            <p:nvPr/>
          </p:nvSpPr>
          <p:spPr bwMode="auto">
            <a:xfrm flipH="1">
              <a:off x="894" y="318"/>
              <a:ext cx="220" cy="30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13">
              <a:extLst>
                <a:ext uri="{FF2B5EF4-FFF2-40B4-BE49-F238E27FC236}">
                  <a16:creationId xmlns:a16="http://schemas.microsoft.com/office/drawing/2014/main" id="{903C4747-EB1D-496B-826F-E1D3E6C8C9C8}"/>
                </a:ext>
              </a:extLst>
            </p:cNvPr>
            <p:cNvSpPr>
              <a:spLocks noChangeShapeType="1"/>
            </p:cNvSpPr>
            <p:nvPr/>
          </p:nvSpPr>
          <p:spPr bwMode="auto">
            <a:xfrm>
              <a:off x="700" y="942"/>
              <a:ext cx="0" cy="235"/>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53" name="Group 14">
            <a:extLst>
              <a:ext uri="{FF2B5EF4-FFF2-40B4-BE49-F238E27FC236}">
                <a16:creationId xmlns:a16="http://schemas.microsoft.com/office/drawing/2014/main" id="{6304AC0D-C1FE-45FF-95B9-DD17A9285C12}"/>
              </a:ext>
            </a:extLst>
          </p:cNvPr>
          <p:cNvGrpSpPr>
            <a:grpSpLocks/>
          </p:cNvGrpSpPr>
          <p:nvPr/>
        </p:nvGrpSpPr>
        <p:grpSpPr bwMode="auto">
          <a:xfrm>
            <a:off x="5292725" y="1139825"/>
            <a:ext cx="3011488" cy="2057400"/>
            <a:chOff x="0" y="0"/>
            <a:chExt cx="2256" cy="2183"/>
          </a:xfrm>
        </p:grpSpPr>
        <p:sp>
          <p:nvSpPr>
            <p:cNvPr id="27654" name="Text Box 15">
              <a:extLst>
                <a:ext uri="{FF2B5EF4-FFF2-40B4-BE49-F238E27FC236}">
                  <a16:creationId xmlns:a16="http://schemas.microsoft.com/office/drawing/2014/main" id="{963EB70B-BB1B-4C50-B550-273E030F7E1E}"/>
                </a:ext>
              </a:extLst>
            </p:cNvPr>
            <p:cNvSpPr txBox="1">
              <a:spLocks noChangeArrowheads="1"/>
            </p:cNvSpPr>
            <p:nvPr/>
          </p:nvSpPr>
          <p:spPr bwMode="auto">
            <a:xfrm>
              <a:off x="191" y="1632"/>
              <a:ext cx="1874" cy="551"/>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70000"/>
                <a:buFont typeface="Monotype Sorts" pitchFamily="2" charset="2"/>
                <a:buNone/>
              </a:pPr>
              <a:r>
                <a:rPr lang="zh-CN" altLang="en-US" sz="2800">
                  <a:latin typeface="Arial Black" panose="020B0A04020102020204" pitchFamily="34" charset="0"/>
                  <a:ea typeface="华文隶书" panose="02010800040101010101" pitchFamily="2" charset="-122"/>
                </a:rPr>
                <a:t>文件系统</a:t>
              </a:r>
            </a:p>
          </p:txBody>
        </p:sp>
        <p:sp>
          <p:nvSpPr>
            <p:cNvPr id="27655" name="Oval 16">
              <a:extLst>
                <a:ext uri="{FF2B5EF4-FFF2-40B4-BE49-F238E27FC236}">
                  <a16:creationId xmlns:a16="http://schemas.microsoft.com/office/drawing/2014/main" id="{3513081E-16F8-4950-B53D-CAC4C46C0CFC}"/>
                </a:ext>
              </a:extLst>
            </p:cNvPr>
            <p:cNvSpPr>
              <a:spLocks noChangeArrowheads="1"/>
            </p:cNvSpPr>
            <p:nvPr/>
          </p:nvSpPr>
          <p:spPr bwMode="auto">
            <a:xfrm>
              <a:off x="0" y="0"/>
              <a:ext cx="1056" cy="912"/>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4400" b="1">
                <a:solidFill>
                  <a:schemeClr val="tx2"/>
                </a:solidFill>
                <a:latin typeface="Times New Roman" panose="02020603050405020304" pitchFamily="18" charset="0"/>
                <a:ea typeface="隶书" panose="02010509060101010101" pitchFamily="49" charset="-122"/>
              </a:endParaRPr>
            </a:p>
          </p:txBody>
        </p:sp>
        <p:sp>
          <p:nvSpPr>
            <p:cNvPr id="27656" name="Oval 17">
              <a:extLst>
                <a:ext uri="{FF2B5EF4-FFF2-40B4-BE49-F238E27FC236}">
                  <a16:creationId xmlns:a16="http://schemas.microsoft.com/office/drawing/2014/main" id="{4D294D0B-FF02-4FBF-ABF5-5DE6EB904B30}"/>
                </a:ext>
              </a:extLst>
            </p:cNvPr>
            <p:cNvSpPr>
              <a:spLocks noChangeArrowheads="1"/>
            </p:cNvSpPr>
            <p:nvPr/>
          </p:nvSpPr>
          <p:spPr bwMode="auto">
            <a:xfrm>
              <a:off x="1200" y="0"/>
              <a:ext cx="1008" cy="96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4400" b="1">
                <a:solidFill>
                  <a:schemeClr val="tx2"/>
                </a:solidFill>
                <a:latin typeface="Times New Roman" panose="02020603050405020304" pitchFamily="18" charset="0"/>
                <a:ea typeface="隶书" panose="02010509060101010101" pitchFamily="49" charset="-122"/>
              </a:endParaRPr>
            </a:p>
          </p:txBody>
        </p:sp>
        <p:sp>
          <p:nvSpPr>
            <p:cNvPr id="27657" name="Line 18">
              <a:extLst>
                <a:ext uri="{FF2B5EF4-FFF2-40B4-BE49-F238E27FC236}">
                  <a16:creationId xmlns:a16="http://schemas.microsoft.com/office/drawing/2014/main" id="{8D21341C-3CFD-4063-BF57-5A5DDDBD1C24}"/>
                </a:ext>
              </a:extLst>
            </p:cNvPr>
            <p:cNvSpPr>
              <a:spLocks noChangeShapeType="1"/>
            </p:cNvSpPr>
            <p:nvPr/>
          </p:nvSpPr>
          <p:spPr bwMode="auto">
            <a:xfrm>
              <a:off x="528" y="912"/>
              <a:ext cx="432" cy="72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9">
              <a:extLst>
                <a:ext uri="{FF2B5EF4-FFF2-40B4-BE49-F238E27FC236}">
                  <a16:creationId xmlns:a16="http://schemas.microsoft.com/office/drawing/2014/main" id="{A39181DD-9DA6-4CE8-A63C-2F1FCE8989DC}"/>
                </a:ext>
              </a:extLst>
            </p:cNvPr>
            <p:cNvSpPr>
              <a:spLocks noChangeShapeType="1"/>
            </p:cNvSpPr>
            <p:nvPr/>
          </p:nvSpPr>
          <p:spPr bwMode="auto">
            <a:xfrm flipH="1">
              <a:off x="1344" y="960"/>
              <a:ext cx="336" cy="67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Text Box 20">
              <a:extLst>
                <a:ext uri="{FF2B5EF4-FFF2-40B4-BE49-F238E27FC236}">
                  <a16:creationId xmlns:a16="http://schemas.microsoft.com/office/drawing/2014/main" id="{336F8312-AEA7-44E5-8610-1770FAE251C1}"/>
                </a:ext>
              </a:extLst>
            </p:cNvPr>
            <p:cNvSpPr txBox="1">
              <a:spLocks noChangeArrowheads="1"/>
            </p:cNvSpPr>
            <p:nvPr/>
          </p:nvSpPr>
          <p:spPr bwMode="auto">
            <a:xfrm>
              <a:off x="0" y="0"/>
              <a:ext cx="1056"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应用</a:t>
              </a:r>
            </a:p>
            <a:p>
              <a:pPr eaLnBrk="1" hangingPunct="1">
                <a:spcBef>
                  <a:spcPct val="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数据管理</a:t>
              </a:r>
            </a:p>
          </p:txBody>
        </p:sp>
        <p:sp>
          <p:nvSpPr>
            <p:cNvPr id="27660" name="Line 21">
              <a:extLst>
                <a:ext uri="{FF2B5EF4-FFF2-40B4-BE49-F238E27FC236}">
                  <a16:creationId xmlns:a16="http://schemas.microsoft.com/office/drawing/2014/main" id="{0AB15092-7004-4001-83F6-0A5CD0864AD1}"/>
                </a:ext>
              </a:extLst>
            </p:cNvPr>
            <p:cNvSpPr>
              <a:spLocks noChangeShapeType="1"/>
            </p:cNvSpPr>
            <p:nvPr/>
          </p:nvSpPr>
          <p:spPr bwMode="auto">
            <a:xfrm>
              <a:off x="0" y="432"/>
              <a:ext cx="1056"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Text Box 22">
              <a:extLst>
                <a:ext uri="{FF2B5EF4-FFF2-40B4-BE49-F238E27FC236}">
                  <a16:creationId xmlns:a16="http://schemas.microsoft.com/office/drawing/2014/main" id="{7E130E0C-5E98-4961-89BC-8B4C8D73065E}"/>
                </a:ext>
              </a:extLst>
            </p:cNvPr>
            <p:cNvSpPr txBox="1">
              <a:spLocks noChangeArrowheads="1"/>
            </p:cNvSpPr>
            <p:nvPr/>
          </p:nvSpPr>
          <p:spPr bwMode="auto">
            <a:xfrm>
              <a:off x="1152" y="0"/>
              <a:ext cx="1104"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应用</a:t>
              </a:r>
            </a:p>
            <a:p>
              <a:pPr eaLnBrk="1" hangingPunct="1">
                <a:spcBef>
                  <a:spcPct val="0"/>
                </a:spcBef>
                <a:buClr>
                  <a:schemeClr val="accent1"/>
                </a:buClr>
                <a:buSzPct val="70000"/>
                <a:buFont typeface="Monotype Sorts" pitchFamily="2" charset="2"/>
                <a:buNone/>
              </a:pPr>
              <a:r>
                <a:rPr lang="zh-CN" altLang="en-US" sz="2400">
                  <a:latin typeface="Arial Black" panose="020B0A04020102020204" pitchFamily="34" charset="0"/>
                  <a:ea typeface="华文隶书" panose="02010800040101010101" pitchFamily="2" charset="-122"/>
                </a:rPr>
                <a:t>数据管理</a:t>
              </a:r>
            </a:p>
          </p:txBody>
        </p:sp>
        <p:sp>
          <p:nvSpPr>
            <p:cNvPr id="27662" name="Line 23">
              <a:extLst>
                <a:ext uri="{FF2B5EF4-FFF2-40B4-BE49-F238E27FC236}">
                  <a16:creationId xmlns:a16="http://schemas.microsoft.com/office/drawing/2014/main" id="{D4E7756B-CE73-4661-8111-49D486BDAA03}"/>
                </a:ext>
              </a:extLst>
            </p:cNvPr>
            <p:cNvSpPr>
              <a:spLocks noChangeShapeType="1"/>
            </p:cNvSpPr>
            <p:nvPr/>
          </p:nvSpPr>
          <p:spPr bwMode="auto">
            <a:xfrm>
              <a:off x="1200" y="432"/>
              <a:ext cx="1008"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9FFD9F7-CB58-49B3-972D-F056305392A8}"/>
              </a:ext>
            </a:extLst>
          </p:cNvPr>
          <p:cNvSpPr>
            <a:spLocks noGrp="1" noRot="1" noChangeArrowheads="1"/>
          </p:cNvSpPr>
          <p:nvPr>
            <p:ph type="title"/>
          </p:nvPr>
        </p:nvSpPr>
        <p:spPr>
          <a:xfrm>
            <a:off x="498475" y="420688"/>
            <a:ext cx="8229600" cy="633412"/>
          </a:xfrm>
        </p:spPr>
        <p:txBody>
          <a:bodyPr/>
          <a:lstStyle/>
          <a:p>
            <a:pPr eaLnBrk="1" hangingPunct="1"/>
            <a:r>
              <a:rPr lang="zh-CN" altLang="en-US"/>
              <a:t> 数据管理技术发展的三个阶段</a:t>
            </a:r>
          </a:p>
        </p:txBody>
      </p:sp>
      <p:sp>
        <p:nvSpPr>
          <p:cNvPr id="28675" name="Rectangle 3">
            <a:extLst>
              <a:ext uri="{FF2B5EF4-FFF2-40B4-BE49-F238E27FC236}">
                <a16:creationId xmlns:a16="http://schemas.microsoft.com/office/drawing/2014/main" id="{E14C9AED-AB62-4997-8EA8-1A16B13E99A0}"/>
              </a:ext>
            </a:extLst>
          </p:cNvPr>
          <p:cNvSpPr>
            <a:spLocks noGrp="1" noRot="1" noChangeArrowheads="1"/>
          </p:cNvSpPr>
          <p:nvPr>
            <p:ph type="body" sz="half" idx="1"/>
          </p:nvPr>
        </p:nvSpPr>
        <p:spPr>
          <a:xfrm>
            <a:off x="304800" y="1981200"/>
            <a:ext cx="4191000" cy="3886200"/>
          </a:xfrm>
        </p:spPr>
        <p:txBody>
          <a:bodyPr/>
          <a:lstStyle/>
          <a:p>
            <a:pPr eaLnBrk="1" hangingPunct="1"/>
            <a:endParaRPr lang="zh-CN" altLang="en-US" sz="2800"/>
          </a:p>
          <a:p>
            <a:pPr eaLnBrk="1" hangingPunct="1"/>
            <a:endParaRPr lang="zh-CN" altLang="en-US" sz="2800"/>
          </a:p>
        </p:txBody>
      </p:sp>
      <p:grpSp>
        <p:nvGrpSpPr>
          <p:cNvPr id="28676" name="Group 4">
            <a:extLst>
              <a:ext uri="{FF2B5EF4-FFF2-40B4-BE49-F238E27FC236}">
                <a16:creationId xmlns:a16="http://schemas.microsoft.com/office/drawing/2014/main" id="{B9CAFC95-BD60-4971-8E99-1299E3CB7806}"/>
              </a:ext>
            </a:extLst>
          </p:cNvPr>
          <p:cNvGrpSpPr>
            <a:grpSpLocks/>
          </p:cNvGrpSpPr>
          <p:nvPr/>
        </p:nvGrpSpPr>
        <p:grpSpPr bwMode="auto">
          <a:xfrm>
            <a:off x="1531938" y="1700213"/>
            <a:ext cx="6238875" cy="1074737"/>
            <a:chOff x="0" y="0"/>
            <a:chExt cx="3930" cy="677"/>
          </a:xfrm>
        </p:grpSpPr>
        <p:pic>
          <p:nvPicPr>
            <p:cNvPr id="28683" name="Picture 5" descr="j0299125">
              <a:hlinkClick r:id="" action="ppaction://hlinkshowjump?jump=nextslide"/>
              <a:extLst>
                <a:ext uri="{FF2B5EF4-FFF2-40B4-BE49-F238E27FC236}">
                  <a16:creationId xmlns:a16="http://schemas.microsoft.com/office/drawing/2014/main" id="{545A2E1E-5B47-4CBA-AD5F-E34911301CD6}"/>
                </a:ext>
              </a:extLst>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5" cy="6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684" name="Line 6">
              <a:extLst>
                <a:ext uri="{FF2B5EF4-FFF2-40B4-BE49-F238E27FC236}">
                  <a16:creationId xmlns:a16="http://schemas.microsoft.com/office/drawing/2014/main" id="{EC8A16CE-E5D5-46B1-93E8-B31D20816E6B}"/>
                </a:ext>
              </a:extLst>
            </p:cNvPr>
            <p:cNvSpPr>
              <a:spLocks noChangeShapeType="1"/>
            </p:cNvSpPr>
            <p:nvPr/>
          </p:nvSpPr>
          <p:spPr bwMode="auto">
            <a:xfrm>
              <a:off x="687" y="324"/>
              <a:ext cx="458"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685" name="Object 7">
              <a:hlinkClick r:id="rId4" action="ppaction://hlinksldjump"/>
              <a:extLst>
                <a:ext uri="{FF2B5EF4-FFF2-40B4-BE49-F238E27FC236}">
                  <a16:creationId xmlns:a16="http://schemas.microsoft.com/office/drawing/2014/main" id="{948C61CC-A728-4470-BA02-A4E4F8D32814}"/>
                </a:ext>
              </a:extLst>
            </p:cNvPr>
            <p:cNvGraphicFramePr>
              <a:graphicFrameLocks noChangeAspect="1"/>
            </p:cNvGraphicFramePr>
            <p:nvPr/>
          </p:nvGraphicFramePr>
          <p:xfrm>
            <a:off x="1298" y="89"/>
            <a:ext cx="709" cy="505"/>
          </p:xfrm>
          <a:graphic>
            <a:graphicData uri="http://schemas.openxmlformats.org/presentationml/2006/ole">
              <mc:AlternateContent xmlns:mc="http://schemas.openxmlformats.org/markup-compatibility/2006">
                <mc:Choice xmlns:v="urn:schemas-microsoft-com:vml" Requires="v">
                  <p:oleObj spid="_x0000_s28689" name="BMP 图像" r:id="rId5" imgW="371527" imgH="343039" progId="Paint.Picture">
                    <p:embed/>
                  </p:oleObj>
                </mc:Choice>
                <mc:Fallback>
                  <p:oleObj name="BMP 图像" r:id="rId5" imgW="371527" imgH="343039"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 y="89"/>
                          <a:ext cx="709"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6" name="Line 8">
              <a:extLst>
                <a:ext uri="{FF2B5EF4-FFF2-40B4-BE49-F238E27FC236}">
                  <a16:creationId xmlns:a16="http://schemas.microsoft.com/office/drawing/2014/main" id="{33CB5767-4071-490E-BD38-CBA65A2C0268}"/>
                </a:ext>
              </a:extLst>
            </p:cNvPr>
            <p:cNvSpPr>
              <a:spLocks noChangeShapeType="1"/>
            </p:cNvSpPr>
            <p:nvPr/>
          </p:nvSpPr>
          <p:spPr bwMode="auto">
            <a:xfrm>
              <a:off x="2138" y="324"/>
              <a:ext cx="457"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AutoShape 9">
              <a:hlinkClick r:id="rId7" action="ppaction://hlinksldjump"/>
              <a:extLst>
                <a:ext uri="{FF2B5EF4-FFF2-40B4-BE49-F238E27FC236}">
                  <a16:creationId xmlns:a16="http://schemas.microsoft.com/office/drawing/2014/main" id="{30EF6C58-CC43-4351-8408-06D769FC5577}"/>
                </a:ext>
              </a:extLst>
            </p:cNvPr>
            <p:cNvSpPr>
              <a:spLocks noChangeArrowheads="1"/>
            </p:cNvSpPr>
            <p:nvPr/>
          </p:nvSpPr>
          <p:spPr bwMode="auto">
            <a:xfrm>
              <a:off x="2824" y="118"/>
              <a:ext cx="916" cy="412"/>
            </a:xfrm>
            <a:prstGeom prst="flowChartMagneticDisk">
              <a:avLst/>
            </a:prstGeom>
            <a:solidFill>
              <a:srgbClr val="FF6600"/>
            </a:solidFill>
            <a:ln w="9525">
              <a:solidFill>
                <a:schemeClr val="tx1"/>
              </a:solidFill>
              <a:round/>
              <a:headEnd/>
              <a:tailEnd/>
            </a:ln>
          </p:spPr>
          <p:txBody>
            <a:bodyPr wrap="none" anchor="ct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4400" b="1">
                <a:solidFill>
                  <a:schemeClr val="tx2"/>
                </a:solidFill>
                <a:latin typeface="Times New Roman" panose="02020603050405020304" pitchFamily="18" charset="0"/>
                <a:ea typeface="隶书" panose="02010509060101010101" pitchFamily="49" charset="-122"/>
              </a:endParaRPr>
            </a:p>
          </p:txBody>
        </p:sp>
        <p:graphicFrame>
          <p:nvGraphicFramePr>
            <p:cNvPr id="28688" name="Object 10">
              <a:extLst>
                <a:ext uri="{FF2B5EF4-FFF2-40B4-BE49-F238E27FC236}">
                  <a16:creationId xmlns:a16="http://schemas.microsoft.com/office/drawing/2014/main" id="{9C8896AD-0CF1-4733-8E69-6B9B377E6A93}"/>
                </a:ext>
              </a:extLst>
            </p:cNvPr>
            <p:cNvGraphicFramePr>
              <a:graphicFrameLocks noChangeAspect="1"/>
            </p:cNvGraphicFramePr>
            <p:nvPr/>
          </p:nvGraphicFramePr>
          <p:xfrm>
            <a:off x="3473" y="295"/>
            <a:ext cx="457" cy="353"/>
          </p:xfrm>
          <a:graphic>
            <a:graphicData uri="http://schemas.openxmlformats.org/presentationml/2006/ole">
              <mc:AlternateContent xmlns:mc="http://schemas.openxmlformats.org/markup-compatibility/2006">
                <mc:Choice xmlns:v="urn:schemas-microsoft-com:vml" Requires="v">
                  <p:oleObj spid="_x0000_s28690" name="BMP 图像" r:id="rId9" imgW="323981" imgH="323981" progId="Paint.Picture">
                    <p:embed/>
                  </p:oleObj>
                </mc:Choice>
                <mc:Fallback>
                  <p:oleObj name="BMP 图像" r:id="rId9" imgW="323981" imgH="323981"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3" y="295"/>
                          <a:ext cx="45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677" name="Text Box 11">
            <a:extLst>
              <a:ext uri="{FF2B5EF4-FFF2-40B4-BE49-F238E27FC236}">
                <a16:creationId xmlns:a16="http://schemas.microsoft.com/office/drawing/2014/main" id="{3C58E7C6-C8D5-4240-81DB-72AE3A8DA5A7}"/>
              </a:ext>
            </a:extLst>
          </p:cNvPr>
          <p:cNvSpPr txBox="1">
            <a:spLocks noChangeArrowheads="1"/>
          </p:cNvSpPr>
          <p:nvPr/>
        </p:nvSpPr>
        <p:spPr bwMode="auto">
          <a:xfrm>
            <a:off x="1360488" y="28336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rgbClr val="C00000"/>
                </a:solidFill>
              </a:rPr>
              <a:t>手工阶段</a:t>
            </a:r>
          </a:p>
        </p:txBody>
      </p:sp>
      <p:sp>
        <p:nvSpPr>
          <p:cNvPr id="28678" name="Text Box 12">
            <a:extLst>
              <a:ext uri="{FF2B5EF4-FFF2-40B4-BE49-F238E27FC236}">
                <a16:creationId xmlns:a16="http://schemas.microsoft.com/office/drawing/2014/main" id="{E832E6D5-5D31-40A6-9A99-90DAFABD8CF2}"/>
              </a:ext>
            </a:extLst>
          </p:cNvPr>
          <p:cNvSpPr txBox="1">
            <a:spLocks noChangeArrowheads="1"/>
          </p:cNvSpPr>
          <p:nvPr/>
        </p:nvSpPr>
        <p:spPr bwMode="auto">
          <a:xfrm>
            <a:off x="3722688" y="28336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chemeClr val="hlink"/>
                </a:solidFill>
              </a:rPr>
              <a:t>文件系统</a:t>
            </a:r>
          </a:p>
        </p:txBody>
      </p:sp>
      <p:sp>
        <p:nvSpPr>
          <p:cNvPr id="28679" name="Text Box 13">
            <a:extLst>
              <a:ext uri="{FF2B5EF4-FFF2-40B4-BE49-F238E27FC236}">
                <a16:creationId xmlns:a16="http://schemas.microsoft.com/office/drawing/2014/main" id="{D02C9ADF-3BCB-4FB6-AE57-7577E01EAECF}"/>
              </a:ext>
            </a:extLst>
          </p:cNvPr>
          <p:cNvSpPr txBox="1">
            <a:spLocks noChangeArrowheads="1"/>
          </p:cNvSpPr>
          <p:nvPr/>
        </p:nvSpPr>
        <p:spPr bwMode="auto">
          <a:xfrm>
            <a:off x="6465888" y="283368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rgbClr val="CC0000"/>
                </a:solidFill>
              </a:rPr>
              <a:t>数据库</a:t>
            </a:r>
          </a:p>
        </p:txBody>
      </p:sp>
      <p:sp>
        <p:nvSpPr>
          <p:cNvPr id="28680" name="Text Box 14">
            <a:extLst>
              <a:ext uri="{FF2B5EF4-FFF2-40B4-BE49-F238E27FC236}">
                <a16:creationId xmlns:a16="http://schemas.microsoft.com/office/drawing/2014/main" id="{EB85ADD5-72C3-4289-BCE4-5BEF558B5E4B}"/>
              </a:ext>
            </a:extLst>
          </p:cNvPr>
          <p:cNvSpPr txBox="1">
            <a:spLocks noChangeArrowheads="1"/>
          </p:cNvSpPr>
          <p:nvPr/>
        </p:nvSpPr>
        <p:spPr bwMode="auto">
          <a:xfrm>
            <a:off x="827088" y="3597275"/>
            <a:ext cx="2133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rgbClr val="CC0000"/>
                </a:solidFill>
              </a:rPr>
              <a:t>特点：数据不保存、</a:t>
            </a:r>
          </a:p>
          <a:p>
            <a:pPr eaLnBrk="1" hangingPunct="1">
              <a:spcBef>
                <a:spcPct val="0"/>
              </a:spcBef>
              <a:buSzTx/>
              <a:buFontTx/>
              <a:buNone/>
            </a:pPr>
            <a:r>
              <a:rPr lang="zh-CN" altLang="en-US" sz="1800" b="1">
                <a:solidFill>
                  <a:srgbClr val="CC0000"/>
                </a:solidFill>
              </a:rPr>
              <a:t>没有管理软件、没</a:t>
            </a:r>
          </a:p>
          <a:p>
            <a:pPr eaLnBrk="1" hangingPunct="1">
              <a:spcBef>
                <a:spcPct val="0"/>
              </a:spcBef>
              <a:buSzTx/>
              <a:buFontTx/>
              <a:buNone/>
            </a:pPr>
            <a:r>
              <a:rPr lang="zh-CN" altLang="en-US" sz="1800" b="1">
                <a:solidFill>
                  <a:srgbClr val="CC0000"/>
                </a:solidFill>
              </a:rPr>
              <a:t>有文件概念、数据</a:t>
            </a:r>
          </a:p>
          <a:p>
            <a:pPr eaLnBrk="1" hangingPunct="1">
              <a:spcBef>
                <a:spcPct val="0"/>
              </a:spcBef>
              <a:buSzTx/>
              <a:buFontTx/>
              <a:buNone/>
            </a:pPr>
            <a:r>
              <a:rPr lang="zh-CN" altLang="en-US" sz="1800" b="1">
                <a:solidFill>
                  <a:srgbClr val="CC0000"/>
                </a:solidFill>
              </a:rPr>
              <a:t>面向具体应用</a:t>
            </a:r>
          </a:p>
        </p:txBody>
      </p:sp>
      <p:sp>
        <p:nvSpPr>
          <p:cNvPr id="28681" name="Text Box 15">
            <a:extLst>
              <a:ext uri="{FF2B5EF4-FFF2-40B4-BE49-F238E27FC236}">
                <a16:creationId xmlns:a16="http://schemas.microsoft.com/office/drawing/2014/main" id="{7CDF67B2-2AEF-4892-A79B-5E6A832705E0}"/>
              </a:ext>
            </a:extLst>
          </p:cNvPr>
          <p:cNvSpPr txBox="1">
            <a:spLocks noChangeArrowheads="1"/>
          </p:cNvSpPr>
          <p:nvPr/>
        </p:nvSpPr>
        <p:spPr bwMode="auto">
          <a:xfrm>
            <a:off x="3189288" y="3521075"/>
            <a:ext cx="2716212"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chemeClr val="hlink"/>
                </a:solidFill>
              </a:rPr>
              <a:t>特点：以文件形式存放、</a:t>
            </a:r>
          </a:p>
          <a:p>
            <a:pPr eaLnBrk="1" hangingPunct="1">
              <a:spcBef>
                <a:spcPct val="0"/>
              </a:spcBef>
              <a:buSzTx/>
              <a:buFontTx/>
              <a:buNone/>
            </a:pPr>
            <a:r>
              <a:rPr lang="zh-CN" altLang="en-US" sz="1800" b="1">
                <a:solidFill>
                  <a:schemeClr val="hlink"/>
                </a:solidFill>
              </a:rPr>
              <a:t>有了文件系统、程序与数</a:t>
            </a:r>
          </a:p>
          <a:p>
            <a:pPr eaLnBrk="1" hangingPunct="1">
              <a:spcBef>
                <a:spcPct val="0"/>
              </a:spcBef>
              <a:buSzTx/>
              <a:buFontTx/>
              <a:buNone/>
            </a:pPr>
            <a:r>
              <a:rPr lang="zh-CN" altLang="en-US" sz="1800" b="1">
                <a:solidFill>
                  <a:schemeClr val="hlink"/>
                </a:solidFill>
              </a:rPr>
              <a:t>据有一定的独立性、记录</a:t>
            </a:r>
          </a:p>
          <a:p>
            <a:pPr eaLnBrk="1" hangingPunct="1">
              <a:spcBef>
                <a:spcPct val="0"/>
              </a:spcBef>
              <a:buSzTx/>
              <a:buFontTx/>
              <a:buNone/>
            </a:pPr>
            <a:r>
              <a:rPr lang="zh-CN" altLang="en-US" sz="1800" b="1">
                <a:solidFill>
                  <a:schemeClr val="hlink"/>
                </a:solidFill>
              </a:rPr>
              <a:t>为单位、数据冗余大、面</a:t>
            </a:r>
          </a:p>
          <a:p>
            <a:pPr eaLnBrk="1" hangingPunct="1">
              <a:spcBef>
                <a:spcPct val="0"/>
              </a:spcBef>
              <a:buSzTx/>
              <a:buFontTx/>
              <a:buNone/>
            </a:pPr>
            <a:r>
              <a:rPr lang="zh-CN" altLang="en-US" sz="1800" b="1">
                <a:solidFill>
                  <a:schemeClr val="hlink"/>
                </a:solidFill>
              </a:rPr>
              <a:t>向特定程序服务</a:t>
            </a:r>
          </a:p>
        </p:txBody>
      </p:sp>
      <p:sp>
        <p:nvSpPr>
          <p:cNvPr id="28682" name="Text Box 16">
            <a:extLst>
              <a:ext uri="{FF2B5EF4-FFF2-40B4-BE49-F238E27FC236}">
                <a16:creationId xmlns:a16="http://schemas.microsoft.com/office/drawing/2014/main" id="{69C75335-9DE3-4908-B3CB-B728B1773BDF}"/>
              </a:ext>
            </a:extLst>
          </p:cNvPr>
          <p:cNvSpPr txBox="1">
            <a:spLocks noChangeArrowheads="1"/>
          </p:cNvSpPr>
          <p:nvPr/>
        </p:nvSpPr>
        <p:spPr bwMode="auto">
          <a:xfrm>
            <a:off x="6084888" y="3521075"/>
            <a:ext cx="2486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8"/>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8"/>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8"/>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8"/>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8"/>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rgbClr val="CC0000"/>
                </a:solidFill>
              </a:rPr>
              <a:t>特点：数据是公用的、</a:t>
            </a:r>
          </a:p>
          <a:p>
            <a:pPr eaLnBrk="1" hangingPunct="1">
              <a:spcBef>
                <a:spcPct val="0"/>
              </a:spcBef>
              <a:buSzTx/>
              <a:buFontTx/>
              <a:buNone/>
            </a:pPr>
            <a:r>
              <a:rPr lang="zh-CN" altLang="en-US" sz="1800" b="1">
                <a:solidFill>
                  <a:srgbClr val="CC0000"/>
                </a:solidFill>
              </a:rPr>
              <a:t>共享度高、独立性高、</a:t>
            </a:r>
          </a:p>
          <a:p>
            <a:pPr eaLnBrk="1" hangingPunct="1">
              <a:spcBef>
                <a:spcPct val="0"/>
              </a:spcBef>
              <a:buSzTx/>
              <a:buFontTx/>
              <a:buNone/>
            </a:pPr>
            <a:r>
              <a:rPr lang="zh-CN" altLang="en-US" sz="1800" b="1">
                <a:solidFill>
                  <a:srgbClr val="CC0000"/>
                </a:solidFill>
              </a:rPr>
              <a:t>专用管理系统功能更强</a:t>
            </a:r>
          </a:p>
          <a:p>
            <a:pPr eaLnBrk="1" hangingPunct="1">
              <a:spcBef>
                <a:spcPct val="0"/>
              </a:spcBef>
              <a:buSzTx/>
              <a:buFontTx/>
              <a:buNone/>
            </a:pPr>
            <a:endParaRPr lang="zh-CN" altLang="en-US" sz="1800" b="1">
              <a:solidFill>
                <a:schemeClr val="hlink"/>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B270EB8-ED68-45A1-A962-8D011B02D58E}"/>
              </a:ext>
            </a:extLst>
          </p:cNvPr>
          <p:cNvSpPr>
            <a:spLocks noChangeArrowheads="1"/>
          </p:cNvSpPr>
          <p:nvPr>
            <p:ph type="title" idx="4294967295"/>
          </p:nvPr>
        </p:nvSpPr>
        <p:spPr>
          <a:xfrm>
            <a:off x="1619250" y="404813"/>
            <a:ext cx="5545138" cy="633412"/>
          </a:xfrm>
        </p:spPr>
        <p:txBody>
          <a:bodyPr/>
          <a:lstStyle/>
          <a:p>
            <a:r>
              <a:rPr lang="zh-CN" altLang="en-US" b="0"/>
              <a:t>相关术语和基本概念</a:t>
            </a:r>
          </a:p>
        </p:txBody>
      </p:sp>
      <p:sp>
        <p:nvSpPr>
          <p:cNvPr id="29699" name="Rectangle 3">
            <a:extLst>
              <a:ext uri="{FF2B5EF4-FFF2-40B4-BE49-F238E27FC236}">
                <a16:creationId xmlns:a16="http://schemas.microsoft.com/office/drawing/2014/main" id="{9187FF08-8613-4020-826B-21257BB0944B}"/>
              </a:ext>
            </a:extLst>
          </p:cNvPr>
          <p:cNvSpPr>
            <a:spLocks noChangeArrowheads="1"/>
          </p:cNvSpPr>
          <p:nvPr>
            <p:ph type="body" idx="4294967295"/>
          </p:nvPr>
        </p:nvSpPr>
        <p:spPr>
          <a:xfrm>
            <a:off x="900113" y="1412875"/>
            <a:ext cx="7283450" cy="3857625"/>
          </a:xfrm>
        </p:spPr>
        <p:txBody>
          <a:bodyPr/>
          <a:lstStyle/>
          <a:p>
            <a:pPr>
              <a:lnSpc>
                <a:spcPct val="130000"/>
              </a:lnSpc>
            </a:pPr>
            <a:r>
              <a:rPr lang="zh-CN" altLang="en-US"/>
              <a:t>数据库（</a:t>
            </a:r>
            <a:r>
              <a:rPr lang="en-US" altLang="zh-CN"/>
              <a:t>Database</a:t>
            </a:r>
            <a:r>
              <a:rPr lang="zh-CN" altLang="en-US"/>
              <a:t>，简称</a:t>
            </a:r>
            <a:r>
              <a:rPr lang="en-US" altLang="zh-CN"/>
              <a:t>DB</a:t>
            </a:r>
            <a:r>
              <a:rPr lang="zh-CN" altLang="en-US"/>
              <a:t>）</a:t>
            </a:r>
          </a:p>
          <a:p>
            <a:pPr>
              <a:lnSpc>
                <a:spcPct val="130000"/>
              </a:lnSpc>
            </a:pPr>
            <a:r>
              <a:rPr lang="zh-CN" altLang="en-US"/>
              <a:t>数据库管理系统（</a:t>
            </a:r>
            <a:r>
              <a:rPr lang="en-US" altLang="zh-CN"/>
              <a:t>Database Management System</a:t>
            </a:r>
            <a:r>
              <a:rPr lang="zh-CN" altLang="en-US"/>
              <a:t>，简称</a:t>
            </a:r>
            <a:r>
              <a:rPr lang="en-US" altLang="zh-CN"/>
              <a:t>DBMS</a:t>
            </a:r>
            <a:r>
              <a:rPr lang="zh-CN" altLang="en-US"/>
              <a:t>）</a:t>
            </a:r>
          </a:p>
          <a:p>
            <a:pPr>
              <a:lnSpc>
                <a:spcPct val="130000"/>
              </a:lnSpc>
            </a:pPr>
            <a:r>
              <a:rPr lang="zh-CN" altLang="en-US"/>
              <a:t>数据库系统（</a:t>
            </a:r>
            <a:r>
              <a:rPr lang="en-US" altLang="zh-CN"/>
              <a:t>Database System</a:t>
            </a:r>
            <a:r>
              <a:rPr lang="zh-CN" altLang="en-US"/>
              <a:t>，简称</a:t>
            </a:r>
            <a:r>
              <a:rPr lang="en-US" altLang="zh-CN"/>
              <a:t>DBS</a:t>
            </a:r>
            <a:r>
              <a:rPr lang="zh-CN" altLang="en-US"/>
              <a:t>）</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342497-A797-426B-A8EA-71E78BA07A0A}"/>
              </a:ext>
            </a:extLst>
          </p:cNvPr>
          <p:cNvSpPr>
            <a:spLocks noChangeArrowheads="1"/>
          </p:cNvSpPr>
          <p:nvPr>
            <p:ph type="title" idx="4294967295"/>
          </p:nvPr>
        </p:nvSpPr>
        <p:spPr>
          <a:xfrm>
            <a:off x="539750" y="476250"/>
            <a:ext cx="8229600" cy="633413"/>
          </a:xfrm>
        </p:spPr>
        <p:txBody>
          <a:bodyPr/>
          <a:lstStyle/>
          <a:p>
            <a:r>
              <a:rPr lang="zh-CN" altLang="en-US">
                <a:ea typeface="宋体" panose="02010600030101010101" pitchFamily="2" charset="-122"/>
              </a:rPr>
              <a:t>数据库（</a:t>
            </a:r>
            <a:r>
              <a:rPr lang="en-US" altLang="zh-CN">
                <a:ea typeface="宋体" panose="02010600030101010101" pitchFamily="2" charset="-122"/>
              </a:rPr>
              <a:t>DataBase</a:t>
            </a:r>
            <a:r>
              <a:rPr lang="zh-CN" altLang="en-US">
                <a:ea typeface="宋体" panose="02010600030101010101" pitchFamily="2" charset="-122"/>
              </a:rPr>
              <a:t>）</a:t>
            </a:r>
          </a:p>
        </p:txBody>
      </p:sp>
      <p:sp>
        <p:nvSpPr>
          <p:cNvPr id="31747" name="Rectangle 3">
            <a:extLst>
              <a:ext uri="{FF2B5EF4-FFF2-40B4-BE49-F238E27FC236}">
                <a16:creationId xmlns:a16="http://schemas.microsoft.com/office/drawing/2014/main" id="{FCABAEB0-6FD6-4627-8B11-5C2CE9FFA86D}"/>
              </a:ext>
            </a:extLst>
          </p:cNvPr>
          <p:cNvSpPr>
            <a:spLocks noGrp="1" noChangeArrowheads="1"/>
          </p:cNvSpPr>
          <p:nvPr>
            <p:ph type="body" idx="4294967295"/>
          </p:nvPr>
        </p:nvSpPr>
        <p:spPr>
          <a:xfrm>
            <a:off x="827088" y="1412875"/>
            <a:ext cx="7162800" cy="4383088"/>
          </a:xfrm>
        </p:spPr>
        <p:txBody>
          <a:bodyPr/>
          <a:lstStyle/>
          <a:p>
            <a:pPr>
              <a:lnSpc>
                <a:spcPct val="120000"/>
              </a:lnSpc>
            </a:pPr>
            <a:r>
              <a:rPr lang="zh-CN" altLang="en-US" sz="2800"/>
              <a:t>长期储存在计算机内，有组织的、可共享的数据集合。</a:t>
            </a:r>
          </a:p>
          <a:p>
            <a:pPr>
              <a:lnSpc>
                <a:spcPct val="120000"/>
              </a:lnSpc>
            </a:pPr>
            <a:r>
              <a:rPr lang="zh-CN" altLang="en-US" sz="2800"/>
              <a:t>数据库中的数据不是孤立的，数据与数据之间是相互关联的。</a:t>
            </a:r>
          </a:p>
          <a:p>
            <a:pPr>
              <a:lnSpc>
                <a:spcPct val="120000"/>
              </a:lnSpc>
            </a:pPr>
            <a:r>
              <a:rPr lang="zh-CN" altLang="en-US" sz="2800"/>
              <a:t>数据库中的数据具有较小的冗余度、较高的数据独立性和易扩展性。</a:t>
            </a:r>
          </a:p>
        </p:txBody>
      </p:sp>
      <p:sp>
        <p:nvSpPr>
          <p:cNvPr id="31748" name="AutoShape 4">
            <a:extLst>
              <a:ext uri="{FF2B5EF4-FFF2-40B4-BE49-F238E27FC236}">
                <a16:creationId xmlns:a16="http://schemas.microsoft.com/office/drawing/2014/main" id="{CA964049-6D25-4AD2-B383-DCC2CA79E482}"/>
              </a:ext>
            </a:extLst>
          </p:cNvPr>
          <p:cNvSpPr>
            <a:spLocks noChangeArrowheads="1"/>
          </p:cNvSpPr>
          <p:nvPr/>
        </p:nvSpPr>
        <p:spPr bwMode="auto">
          <a:xfrm>
            <a:off x="6659563" y="4724400"/>
            <a:ext cx="1295400" cy="1368425"/>
          </a:xfrm>
          <a:prstGeom prst="can">
            <a:avLst>
              <a:gd name="adj" fmla="val 29417"/>
            </a:avLst>
          </a:prstGeom>
          <a:gradFill rotWithShape="0">
            <a:gsLst>
              <a:gs pos="0">
                <a:srgbClr val="6600CC"/>
              </a:gs>
              <a:gs pos="50000">
                <a:srgbClr val="1C0039"/>
              </a:gs>
              <a:gs pos="100000">
                <a:srgbClr val="6600CC"/>
              </a:gs>
            </a:gsLst>
            <a:lin ang="0" scaled="1"/>
          </a:gradFill>
          <a:ln w="25400">
            <a:solidFill>
              <a:srgbClr val="FFFF00"/>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C87E9F2-215A-46D0-8620-04EC1FB76E41}"/>
              </a:ext>
            </a:extLst>
          </p:cNvPr>
          <p:cNvSpPr>
            <a:spLocks noChangeArrowheads="1"/>
          </p:cNvSpPr>
          <p:nvPr>
            <p:ph type="title" idx="4294967295"/>
          </p:nvPr>
        </p:nvSpPr>
        <p:spPr>
          <a:xfrm>
            <a:off x="395288" y="333375"/>
            <a:ext cx="8229600" cy="633413"/>
          </a:xfrm>
        </p:spPr>
        <p:txBody>
          <a:bodyPr/>
          <a:lstStyle/>
          <a:p>
            <a:pPr marL="460375" indent="-460375"/>
            <a:r>
              <a:rPr lang="zh-CN" altLang="en-US">
                <a:ea typeface="宋体" panose="02010600030101010101" pitchFamily="2" charset="-122"/>
              </a:rPr>
              <a:t>数据库管理系统（</a:t>
            </a:r>
            <a:r>
              <a:rPr lang="en-US" altLang="zh-CN">
                <a:ea typeface="宋体" panose="02010600030101010101" pitchFamily="2" charset="-122"/>
              </a:rPr>
              <a:t>DBMS</a:t>
            </a:r>
            <a:r>
              <a:rPr lang="zh-CN" altLang="en-US">
                <a:ea typeface="宋体" panose="02010600030101010101" pitchFamily="2" charset="-122"/>
              </a:rPr>
              <a:t>）</a:t>
            </a:r>
          </a:p>
        </p:txBody>
      </p:sp>
      <p:sp>
        <p:nvSpPr>
          <p:cNvPr id="32771" name="Rectangle 3">
            <a:extLst>
              <a:ext uri="{FF2B5EF4-FFF2-40B4-BE49-F238E27FC236}">
                <a16:creationId xmlns:a16="http://schemas.microsoft.com/office/drawing/2014/main" id="{B2AD3551-E0C0-4C1A-9E7D-C6B3CDF665BE}"/>
              </a:ext>
            </a:extLst>
          </p:cNvPr>
          <p:cNvSpPr>
            <a:spLocks noGrp="1" noChangeArrowheads="1"/>
          </p:cNvSpPr>
          <p:nvPr>
            <p:ph type="body" idx="4294967295"/>
          </p:nvPr>
        </p:nvSpPr>
        <p:spPr>
          <a:xfrm>
            <a:off x="539750" y="1268413"/>
            <a:ext cx="7881938" cy="4681537"/>
          </a:xfrm>
        </p:spPr>
        <p:txBody>
          <a:bodyPr/>
          <a:lstStyle/>
          <a:p>
            <a:r>
              <a:rPr lang="zh-CN" altLang="en-US" sz="2800"/>
              <a:t>数据管理系统软件。管理、控制数据库的建立、运行和维护。</a:t>
            </a:r>
          </a:p>
          <a:p>
            <a:pPr lvl="1">
              <a:lnSpc>
                <a:spcPct val="110000"/>
              </a:lnSpc>
            </a:pPr>
            <a:r>
              <a:rPr lang="zh-CN" altLang="en-US" sz="2200">
                <a:latin typeface="宋体" panose="02010600030101010101" pitchFamily="2" charset="-122"/>
              </a:rPr>
              <a:t>位于操作系统和用户应用之间</a:t>
            </a:r>
          </a:p>
          <a:p>
            <a:pPr lvl="1">
              <a:lnSpc>
                <a:spcPct val="110000"/>
              </a:lnSpc>
            </a:pPr>
            <a:r>
              <a:rPr lang="zh-CN" altLang="en-US" sz="2200">
                <a:latin typeface="宋体" panose="02010600030101010101" pitchFamily="2" charset="-122"/>
              </a:rPr>
              <a:t>总是基于某种数据模型</a:t>
            </a:r>
          </a:p>
          <a:p>
            <a:pPr lvl="1">
              <a:lnSpc>
                <a:spcPct val="110000"/>
              </a:lnSpc>
            </a:pPr>
            <a:r>
              <a:rPr lang="zh-CN" altLang="en-US" sz="2200">
                <a:latin typeface="宋体" panose="02010600030101010101" pitchFamily="2" charset="-122"/>
              </a:rPr>
              <a:t>数据库厂商的产品通常</a:t>
            </a:r>
            <a:br>
              <a:rPr lang="zh-CN" altLang="en-US" sz="2200">
                <a:latin typeface="宋体" panose="02010600030101010101" pitchFamily="2" charset="-122"/>
              </a:rPr>
            </a:br>
            <a:r>
              <a:rPr lang="zh-CN" altLang="en-US" sz="2200">
                <a:latin typeface="宋体" panose="02010600030101010101" pitchFamily="2" charset="-122"/>
              </a:rPr>
              <a:t>指</a:t>
            </a:r>
            <a:r>
              <a:rPr lang="en-US" altLang="zh-CN" sz="2200"/>
              <a:t>DBMS</a:t>
            </a:r>
            <a:r>
              <a:rPr lang="zh-CN" altLang="en-US" sz="2200"/>
              <a:t>，如</a:t>
            </a:r>
            <a:r>
              <a:rPr lang="en-US" altLang="zh-CN" sz="2200"/>
              <a:t>Oracle</a:t>
            </a:r>
            <a:r>
              <a:rPr lang="zh-CN" altLang="en-US" sz="2200"/>
              <a:t>、</a:t>
            </a:r>
            <a:br>
              <a:rPr lang="zh-CN" altLang="en-US" sz="2200"/>
            </a:br>
            <a:r>
              <a:rPr lang="en-US" altLang="zh-CN" sz="2200"/>
              <a:t>SQL Server </a:t>
            </a:r>
            <a:r>
              <a:rPr lang="zh-CN" altLang="en-US" sz="2200"/>
              <a:t>、</a:t>
            </a:r>
            <a:r>
              <a:rPr lang="en-US" altLang="zh-CN" sz="2200"/>
              <a:t>DB2</a:t>
            </a:r>
            <a:r>
              <a:rPr lang="zh-CN" altLang="en-US" sz="2200"/>
              <a:t>、</a:t>
            </a:r>
            <a:br>
              <a:rPr lang="zh-CN" altLang="en-US" sz="2200"/>
            </a:br>
            <a:r>
              <a:rPr lang="en-US" altLang="zh-CN" sz="2200"/>
              <a:t>Informix</a:t>
            </a:r>
            <a:r>
              <a:rPr lang="zh-CN" altLang="en-US" sz="2200"/>
              <a:t>、MySQL</a:t>
            </a:r>
            <a:r>
              <a:rPr lang="zh-CN" altLang="en-US" sz="2200">
                <a:latin typeface="宋体" panose="02010600030101010101" pitchFamily="2" charset="-122"/>
              </a:rPr>
              <a:t>等</a:t>
            </a:r>
          </a:p>
          <a:p>
            <a:r>
              <a:rPr lang="zh-CN" altLang="en-US">
                <a:latin typeface="宋体" panose="02010600030101010101" pitchFamily="2" charset="-122"/>
              </a:rPr>
              <a:t>目的</a:t>
            </a:r>
          </a:p>
          <a:p>
            <a:pPr>
              <a:buFontTx/>
              <a:buNone/>
            </a:pPr>
            <a:r>
              <a:rPr lang="zh-CN" altLang="en-US" sz="2400" b="1" i="1" u="sng">
                <a:solidFill>
                  <a:schemeClr val="tx2"/>
                </a:solidFill>
              </a:rPr>
              <a:t>提供一个可以方便地、有效地存取数据库信息的环境。</a:t>
            </a:r>
          </a:p>
        </p:txBody>
      </p:sp>
      <p:graphicFrame>
        <p:nvGraphicFramePr>
          <p:cNvPr id="32772" name="Object 5">
            <a:extLst>
              <a:ext uri="{FF2B5EF4-FFF2-40B4-BE49-F238E27FC236}">
                <a16:creationId xmlns:a16="http://schemas.microsoft.com/office/drawing/2014/main" id="{EA0672CE-B4E5-42E9-A381-975DABC25F1B}"/>
              </a:ext>
            </a:extLst>
          </p:cNvPr>
          <p:cNvGraphicFramePr>
            <a:graphicFrameLocks noChangeAspect="1"/>
          </p:cNvGraphicFramePr>
          <p:nvPr/>
        </p:nvGraphicFramePr>
        <p:xfrm>
          <a:off x="5435600" y="2565400"/>
          <a:ext cx="2746375" cy="2530475"/>
        </p:xfrm>
        <a:graphic>
          <a:graphicData uri="http://schemas.openxmlformats.org/presentationml/2006/ole">
            <mc:AlternateContent xmlns:mc="http://schemas.openxmlformats.org/markup-compatibility/2006">
              <mc:Choice xmlns:v="urn:schemas-microsoft-com:vml" Requires="v">
                <p:oleObj spid="_x0000_s32773" r:id="rId3" imgW="4537800" imgH="4537800" progId="Visio.Drawing.6">
                  <p:embed/>
                </p:oleObj>
              </mc:Choice>
              <mc:Fallback>
                <p:oleObj r:id="rId3" imgW="4537800" imgH="45378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565400"/>
                        <a:ext cx="27463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3AF2960-9DB4-4113-B9C3-F530F96B97DF}"/>
              </a:ext>
            </a:extLst>
          </p:cNvPr>
          <p:cNvSpPr>
            <a:spLocks noChangeArrowheads="1"/>
          </p:cNvSpPr>
          <p:nvPr>
            <p:ph type="title" idx="4294967295"/>
          </p:nvPr>
        </p:nvSpPr>
        <p:spPr>
          <a:xfrm>
            <a:off x="528638" y="249238"/>
            <a:ext cx="8107362" cy="803275"/>
          </a:xfrm>
        </p:spPr>
        <p:txBody>
          <a:bodyPr/>
          <a:lstStyle/>
          <a:p>
            <a:r>
              <a:rPr lang="zh-CN" altLang="en-US">
                <a:ea typeface="宋体" panose="02010600030101010101" pitchFamily="2" charset="-122"/>
              </a:rPr>
              <a:t>数据库系统（</a:t>
            </a:r>
            <a:r>
              <a:rPr lang="en-US" altLang="zh-CN">
                <a:ea typeface="宋体" panose="02010600030101010101" pitchFamily="2" charset="-122"/>
              </a:rPr>
              <a:t>DBS</a:t>
            </a:r>
            <a:r>
              <a:rPr lang="zh-CN" altLang="en-US">
                <a:ea typeface="宋体" panose="02010600030101010101" pitchFamily="2" charset="-122"/>
              </a:rPr>
              <a:t>）</a:t>
            </a:r>
          </a:p>
        </p:txBody>
      </p:sp>
      <p:sp>
        <p:nvSpPr>
          <p:cNvPr id="33795" name="Rectangle 3">
            <a:extLst>
              <a:ext uri="{FF2B5EF4-FFF2-40B4-BE49-F238E27FC236}">
                <a16:creationId xmlns:a16="http://schemas.microsoft.com/office/drawing/2014/main" id="{9C258024-EF4A-437A-90A5-D0D82B2F6268}"/>
              </a:ext>
            </a:extLst>
          </p:cNvPr>
          <p:cNvSpPr>
            <a:spLocks noGrp="1" noChangeArrowheads="1"/>
          </p:cNvSpPr>
          <p:nvPr>
            <p:ph type="body" idx="4294967295"/>
          </p:nvPr>
        </p:nvSpPr>
        <p:spPr>
          <a:xfrm>
            <a:off x="857250" y="1285875"/>
            <a:ext cx="7848600" cy="3311525"/>
          </a:xfrm>
        </p:spPr>
        <p:txBody>
          <a:bodyPr/>
          <a:lstStyle/>
          <a:p>
            <a:r>
              <a:rPr lang="zh-CN" altLang="en-US"/>
              <a:t>数据库引入到计算机系统中的系统构成：</a:t>
            </a:r>
          </a:p>
          <a:p>
            <a:pPr lvl="1"/>
            <a:r>
              <a:rPr lang="zh-CN" altLang="en-US" b="1"/>
              <a:t> </a:t>
            </a:r>
            <a:r>
              <a:rPr lang="zh-CN" altLang="en-US"/>
              <a:t>数据库</a:t>
            </a:r>
          </a:p>
          <a:p>
            <a:pPr lvl="1"/>
            <a:r>
              <a:rPr lang="zh-CN" altLang="en-US"/>
              <a:t> </a:t>
            </a:r>
            <a:r>
              <a:rPr lang="en-US" altLang="zh-CN"/>
              <a:t>DBMS</a:t>
            </a:r>
            <a:r>
              <a:rPr lang="zh-CN" altLang="en-US"/>
              <a:t>＋开发工具</a:t>
            </a:r>
          </a:p>
          <a:p>
            <a:pPr lvl="1"/>
            <a:r>
              <a:rPr lang="zh-CN" altLang="en-US"/>
              <a:t> 应用软件系统</a:t>
            </a:r>
          </a:p>
          <a:p>
            <a:pPr lvl="1"/>
            <a:r>
              <a:rPr lang="zh-CN" altLang="en-US"/>
              <a:t> 人员（数据库管理员</a:t>
            </a:r>
            <a:r>
              <a:rPr lang="en-US" altLang="zh-CN"/>
              <a:t>DBA</a:t>
            </a:r>
            <a:r>
              <a:rPr lang="zh-CN" altLang="en-US"/>
              <a:t>、应用程序员、 最终用户）</a:t>
            </a:r>
          </a:p>
        </p:txBody>
      </p:sp>
      <p:sp>
        <p:nvSpPr>
          <p:cNvPr id="32772" name="Text Box 5">
            <a:extLst>
              <a:ext uri="{FF2B5EF4-FFF2-40B4-BE49-F238E27FC236}">
                <a16:creationId xmlns:a16="http://schemas.microsoft.com/office/drawing/2014/main" id="{D7C2F327-DAAD-4D2C-ABC9-5D994262B0D6}"/>
              </a:ext>
            </a:extLst>
          </p:cNvPr>
          <p:cNvSpPr txBox="1">
            <a:spLocks noChangeArrowheads="1"/>
          </p:cNvSpPr>
          <p:nvPr/>
        </p:nvSpPr>
        <p:spPr bwMode="auto">
          <a:xfrm>
            <a:off x="1143000" y="4714875"/>
            <a:ext cx="7272338" cy="946150"/>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zh-CN" altLang="en-US" sz="2800" b="1" i="1" u="sng">
                <a:solidFill>
                  <a:schemeClr val="tx2"/>
                </a:solidFill>
                <a:effectLst>
                  <a:outerShdw blurRad="38100" dist="38100" dir="2700000" algn="tl">
                    <a:srgbClr val="C0C0C0"/>
                  </a:outerShdw>
                </a:effectLst>
                <a:latin typeface="Arial Narrow" pitchFamily="34" charset="0"/>
              </a:rPr>
              <a:t>在一般不引起混淆的情况下常常把数据库系统简称为数据库。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extLst>
              <a:ext uri="{FF2B5EF4-FFF2-40B4-BE49-F238E27FC236}">
                <a16:creationId xmlns:a16="http://schemas.microsoft.com/office/drawing/2014/main" id="{27161CEB-FDE6-422D-B955-C48E2B5AE62E}"/>
              </a:ext>
            </a:extLst>
          </p:cNvPr>
          <p:cNvSpPr>
            <a:spLocks noChangeArrowheads="1"/>
          </p:cNvSpPr>
          <p:nvPr/>
        </p:nvSpPr>
        <p:spPr bwMode="auto">
          <a:xfrm>
            <a:off x="684213" y="908050"/>
            <a:ext cx="7920037" cy="1079500"/>
          </a:xfrm>
          <a:prstGeom prst="flowChartProcess">
            <a:avLst/>
          </a:prstGeom>
          <a:solidFill>
            <a:schemeClr val="accent1"/>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4819" name="Rectangle 3">
            <a:extLst>
              <a:ext uri="{FF2B5EF4-FFF2-40B4-BE49-F238E27FC236}">
                <a16:creationId xmlns:a16="http://schemas.microsoft.com/office/drawing/2014/main" id="{0BBBDA66-2E30-456F-B483-BE10D001B272}"/>
              </a:ext>
            </a:extLst>
          </p:cNvPr>
          <p:cNvSpPr>
            <a:spLocks noChangeArrowheads="1"/>
          </p:cNvSpPr>
          <p:nvPr>
            <p:ph type="title"/>
          </p:nvPr>
        </p:nvSpPr>
        <p:spPr/>
        <p:txBody>
          <a:bodyPr/>
          <a:lstStyle/>
          <a:p>
            <a:r>
              <a:rPr lang="zh-CN" altLang="en-US" b="0"/>
              <a:t>数据库系统的组成</a:t>
            </a:r>
            <a:r>
              <a:rPr lang="zh-CN" altLang="en-US" sz="2400" b="0"/>
              <a:t> </a:t>
            </a:r>
          </a:p>
        </p:txBody>
      </p:sp>
      <p:sp>
        <p:nvSpPr>
          <p:cNvPr id="27652" name="Rectangle 4">
            <a:extLst>
              <a:ext uri="{FF2B5EF4-FFF2-40B4-BE49-F238E27FC236}">
                <a16:creationId xmlns:a16="http://schemas.microsoft.com/office/drawing/2014/main" id="{8D5F3FE4-5894-458A-99F4-4D2E15A8BE3B}"/>
              </a:ext>
            </a:extLst>
          </p:cNvPr>
          <p:cNvSpPr>
            <a:spLocks noChangeArrowheads="1"/>
          </p:cNvSpPr>
          <p:nvPr>
            <p:ph type="body" idx="1"/>
          </p:nvPr>
        </p:nvSpPr>
        <p:spPr>
          <a:xfrm>
            <a:off x="395288" y="979488"/>
            <a:ext cx="8353425" cy="431800"/>
          </a:xfrm>
        </p:spPr>
        <p:txBody>
          <a:bodyPr/>
          <a:lstStyle/>
          <a:p>
            <a:pPr lvl="2">
              <a:buFontTx/>
              <a:buNone/>
            </a:pPr>
            <a:r>
              <a:rPr lang="zh-CN" altLang="en-US" b="1"/>
              <a:t>                       数据库系统（</a:t>
            </a:r>
            <a:r>
              <a:rPr lang="en-US" altLang="zh-CN" b="1"/>
              <a:t>DBS</a:t>
            </a:r>
            <a:r>
              <a:rPr lang="zh-CN" altLang="en-US" b="1"/>
              <a:t>） </a:t>
            </a:r>
          </a:p>
        </p:txBody>
      </p:sp>
      <p:sp>
        <p:nvSpPr>
          <p:cNvPr id="27653" name="AutoShape 5">
            <a:extLst>
              <a:ext uri="{FF2B5EF4-FFF2-40B4-BE49-F238E27FC236}">
                <a16:creationId xmlns:a16="http://schemas.microsoft.com/office/drawing/2014/main" id="{C9AF0240-96AF-47F8-B674-13AB7695655C}"/>
              </a:ext>
            </a:extLst>
          </p:cNvPr>
          <p:cNvSpPr>
            <a:spLocks noChangeArrowheads="1"/>
          </p:cNvSpPr>
          <p:nvPr/>
        </p:nvSpPr>
        <p:spPr bwMode="auto">
          <a:xfrm>
            <a:off x="755650" y="1482725"/>
            <a:ext cx="1655763" cy="431800"/>
          </a:xfrm>
          <a:prstGeom prst="flowChartAlternateProcess">
            <a:avLst/>
          </a:prstGeom>
          <a:solidFill>
            <a:srgbClr val="FFFF99"/>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 </a:t>
            </a:r>
          </a:p>
        </p:txBody>
      </p:sp>
      <p:sp>
        <p:nvSpPr>
          <p:cNvPr id="27654" name="AutoShape 6">
            <a:extLst>
              <a:ext uri="{FF2B5EF4-FFF2-40B4-BE49-F238E27FC236}">
                <a16:creationId xmlns:a16="http://schemas.microsoft.com/office/drawing/2014/main" id="{5F00A00A-66C6-4095-8097-1E29983C6ECF}"/>
              </a:ext>
            </a:extLst>
          </p:cNvPr>
          <p:cNvSpPr>
            <a:spLocks noChangeArrowheads="1"/>
          </p:cNvSpPr>
          <p:nvPr/>
        </p:nvSpPr>
        <p:spPr bwMode="auto">
          <a:xfrm>
            <a:off x="6588125" y="1482725"/>
            <a:ext cx="1944688" cy="431800"/>
          </a:xfrm>
          <a:prstGeom prst="flowChartAlternateProcess">
            <a:avLst/>
          </a:prstGeom>
          <a:solidFill>
            <a:srgbClr val="FFFF99"/>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计算机软件系统 </a:t>
            </a:r>
          </a:p>
        </p:txBody>
      </p:sp>
      <p:sp>
        <p:nvSpPr>
          <p:cNvPr id="27655" name="AutoShape 7">
            <a:extLst>
              <a:ext uri="{FF2B5EF4-FFF2-40B4-BE49-F238E27FC236}">
                <a16:creationId xmlns:a16="http://schemas.microsoft.com/office/drawing/2014/main" id="{8BD363F8-A0A3-4586-ABF7-12453AFA84F3}"/>
              </a:ext>
            </a:extLst>
          </p:cNvPr>
          <p:cNvSpPr>
            <a:spLocks noChangeArrowheads="1"/>
          </p:cNvSpPr>
          <p:nvPr/>
        </p:nvSpPr>
        <p:spPr bwMode="auto">
          <a:xfrm>
            <a:off x="2627313" y="1482725"/>
            <a:ext cx="1655762" cy="431800"/>
          </a:xfrm>
          <a:prstGeom prst="flowChartAlternateProcess">
            <a:avLst/>
          </a:prstGeom>
          <a:solidFill>
            <a:srgbClr val="FFFF99"/>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数据库用户 </a:t>
            </a:r>
          </a:p>
        </p:txBody>
      </p:sp>
      <p:sp>
        <p:nvSpPr>
          <p:cNvPr id="27656" name="AutoShape 8">
            <a:extLst>
              <a:ext uri="{FF2B5EF4-FFF2-40B4-BE49-F238E27FC236}">
                <a16:creationId xmlns:a16="http://schemas.microsoft.com/office/drawing/2014/main" id="{83B47AAB-3628-4C4A-AA17-8E5FE1E3BA5E}"/>
              </a:ext>
            </a:extLst>
          </p:cNvPr>
          <p:cNvSpPr>
            <a:spLocks noChangeArrowheads="1"/>
          </p:cNvSpPr>
          <p:nvPr/>
        </p:nvSpPr>
        <p:spPr bwMode="auto">
          <a:xfrm>
            <a:off x="4498975" y="1482725"/>
            <a:ext cx="1871663" cy="431800"/>
          </a:xfrm>
          <a:prstGeom prst="flowChartAlternateProcess">
            <a:avLst/>
          </a:prstGeom>
          <a:solidFill>
            <a:srgbClr val="FFFF99"/>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计算机硬件系统 </a:t>
            </a:r>
          </a:p>
        </p:txBody>
      </p:sp>
      <p:sp>
        <p:nvSpPr>
          <p:cNvPr id="27657" name="Rectangle 9">
            <a:extLst>
              <a:ext uri="{FF2B5EF4-FFF2-40B4-BE49-F238E27FC236}">
                <a16:creationId xmlns:a16="http://schemas.microsoft.com/office/drawing/2014/main" id="{BBF11226-31C4-40EB-86DF-5B2790659B12}"/>
              </a:ext>
            </a:extLst>
          </p:cNvPr>
          <p:cNvSpPr>
            <a:spLocks noChangeArrowheads="1"/>
          </p:cNvSpPr>
          <p:nvPr/>
        </p:nvSpPr>
        <p:spPr bwMode="auto">
          <a:xfrm>
            <a:off x="1403350" y="2419350"/>
            <a:ext cx="1081088"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用户</a:t>
            </a:r>
            <a:r>
              <a:rPr lang="en-US" altLang="zh-CN" sz="2000" b="1">
                <a:latin typeface="华文中宋" panose="02010600040101010101" pitchFamily="2" charset="-122"/>
                <a:ea typeface="华文中宋" panose="02010600040101010101" pitchFamily="2" charset="-122"/>
              </a:rPr>
              <a:t>1</a:t>
            </a:r>
          </a:p>
        </p:txBody>
      </p:sp>
      <p:sp>
        <p:nvSpPr>
          <p:cNvPr id="27658" name="Rectangle 10">
            <a:extLst>
              <a:ext uri="{FF2B5EF4-FFF2-40B4-BE49-F238E27FC236}">
                <a16:creationId xmlns:a16="http://schemas.microsoft.com/office/drawing/2014/main" id="{0D0DCBBF-6F2C-4CDF-A658-B42AB79642FA}"/>
              </a:ext>
            </a:extLst>
          </p:cNvPr>
          <p:cNvSpPr>
            <a:spLocks noChangeArrowheads="1"/>
          </p:cNvSpPr>
          <p:nvPr/>
        </p:nvSpPr>
        <p:spPr bwMode="auto">
          <a:xfrm>
            <a:off x="3059113" y="2419350"/>
            <a:ext cx="1081087"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用户</a:t>
            </a:r>
            <a:r>
              <a:rPr lang="en-US" altLang="zh-CN" sz="2000" b="1">
                <a:latin typeface="华文中宋" panose="02010600040101010101" pitchFamily="2" charset="-122"/>
                <a:ea typeface="华文中宋" panose="02010600040101010101" pitchFamily="2" charset="-122"/>
              </a:rPr>
              <a:t>2</a:t>
            </a:r>
          </a:p>
        </p:txBody>
      </p:sp>
      <p:sp>
        <p:nvSpPr>
          <p:cNvPr id="27659" name="Rectangle 11">
            <a:extLst>
              <a:ext uri="{FF2B5EF4-FFF2-40B4-BE49-F238E27FC236}">
                <a16:creationId xmlns:a16="http://schemas.microsoft.com/office/drawing/2014/main" id="{99ED9EA9-5FF6-4B5A-9129-2C5D96DF7185}"/>
              </a:ext>
            </a:extLst>
          </p:cNvPr>
          <p:cNvSpPr>
            <a:spLocks noChangeArrowheads="1"/>
          </p:cNvSpPr>
          <p:nvPr/>
        </p:nvSpPr>
        <p:spPr bwMode="auto">
          <a:xfrm>
            <a:off x="5364163" y="2419350"/>
            <a:ext cx="1081087"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用户</a:t>
            </a:r>
            <a:r>
              <a:rPr lang="en-US" altLang="zh-CN" sz="2000" b="1">
                <a:latin typeface="华文中宋" panose="02010600040101010101" pitchFamily="2" charset="-122"/>
                <a:ea typeface="华文中宋" panose="02010600040101010101" pitchFamily="2" charset="-122"/>
              </a:rPr>
              <a:t>n</a:t>
            </a:r>
          </a:p>
        </p:txBody>
      </p:sp>
      <p:sp>
        <p:nvSpPr>
          <p:cNvPr id="27660" name="Text Box 12">
            <a:extLst>
              <a:ext uri="{FF2B5EF4-FFF2-40B4-BE49-F238E27FC236}">
                <a16:creationId xmlns:a16="http://schemas.microsoft.com/office/drawing/2014/main" id="{A8369C76-7DCA-40AF-B3E6-97CE72F02A13}"/>
              </a:ext>
            </a:extLst>
          </p:cNvPr>
          <p:cNvSpPr txBox="1">
            <a:spLocks noChangeArrowheads="1"/>
          </p:cNvSpPr>
          <p:nvPr/>
        </p:nvSpPr>
        <p:spPr bwMode="auto">
          <a:xfrm>
            <a:off x="4540250" y="22748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000" b="1">
                <a:latin typeface="华文中宋" panose="02010600040101010101" pitchFamily="2" charset="-122"/>
                <a:ea typeface="华文中宋" panose="02010600040101010101" pitchFamily="2" charset="-122"/>
              </a:rPr>
              <a:t>…</a:t>
            </a:r>
            <a:endParaRPr lang="en-US" altLang="zh-CN" sz="2000" b="1">
              <a:ea typeface="华文中宋" panose="02010600040101010101" pitchFamily="2" charset="-122"/>
            </a:endParaRPr>
          </a:p>
        </p:txBody>
      </p:sp>
      <p:sp>
        <p:nvSpPr>
          <p:cNvPr id="27661" name="Rectangle 13">
            <a:extLst>
              <a:ext uri="{FF2B5EF4-FFF2-40B4-BE49-F238E27FC236}">
                <a16:creationId xmlns:a16="http://schemas.microsoft.com/office/drawing/2014/main" id="{1315B65D-8EAE-482C-BB8E-4772DD5934C1}"/>
              </a:ext>
            </a:extLst>
          </p:cNvPr>
          <p:cNvSpPr>
            <a:spLocks noChangeArrowheads="1"/>
          </p:cNvSpPr>
          <p:nvPr/>
        </p:nvSpPr>
        <p:spPr bwMode="auto">
          <a:xfrm>
            <a:off x="1042988" y="2203450"/>
            <a:ext cx="6697662" cy="722313"/>
          </a:xfrm>
          <a:prstGeom prst="rect">
            <a:avLst/>
          </a:prstGeom>
          <a:solidFill>
            <a:schemeClr val="bg1">
              <a:alpha val="0"/>
            </a:schemeClr>
          </a:solidFill>
          <a:ln w="9525">
            <a:solidFill>
              <a:schemeClr val="tx1"/>
            </a:solidFill>
            <a:prstDash val="dashDot"/>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endParaRPr lang="zh-CN" altLang="en-US" sz="2000" b="1">
              <a:ea typeface="华文中宋" panose="02010600040101010101" pitchFamily="2" charset="-122"/>
            </a:endParaRPr>
          </a:p>
        </p:txBody>
      </p:sp>
      <p:sp>
        <p:nvSpPr>
          <p:cNvPr id="27662" name="Text Box 14">
            <a:extLst>
              <a:ext uri="{FF2B5EF4-FFF2-40B4-BE49-F238E27FC236}">
                <a16:creationId xmlns:a16="http://schemas.microsoft.com/office/drawing/2014/main" id="{381DD639-7CB4-43B7-91D6-47E06FC62515}"/>
              </a:ext>
            </a:extLst>
          </p:cNvPr>
          <p:cNvSpPr txBox="1">
            <a:spLocks noChangeArrowheads="1"/>
          </p:cNvSpPr>
          <p:nvPr/>
        </p:nvSpPr>
        <p:spPr bwMode="auto">
          <a:xfrm>
            <a:off x="7092950" y="2209800"/>
            <a:ext cx="4889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ea typeface="华文中宋" panose="02010600040101010101" pitchFamily="2" charset="-122"/>
              </a:rPr>
              <a:t>用户</a:t>
            </a:r>
          </a:p>
        </p:txBody>
      </p:sp>
      <p:sp>
        <p:nvSpPr>
          <p:cNvPr id="27663" name="Rectangle 15">
            <a:extLst>
              <a:ext uri="{FF2B5EF4-FFF2-40B4-BE49-F238E27FC236}">
                <a16:creationId xmlns:a16="http://schemas.microsoft.com/office/drawing/2014/main" id="{30C59539-85D1-4E64-955C-F1F4B9ACF82E}"/>
              </a:ext>
            </a:extLst>
          </p:cNvPr>
          <p:cNvSpPr>
            <a:spLocks noChangeArrowheads="1"/>
          </p:cNvSpPr>
          <p:nvPr/>
        </p:nvSpPr>
        <p:spPr bwMode="auto">
          <a:xfrm>
            <a:off x="3276600" y="3211513"/>
            <a:ext cx="1655763"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应用系统</a:t>
            </a:r>
          </a:p>
        </p:txBody>
      </p:sp>
      <p:sp>
        <p:nvSpPr>
          <p:cNvPr id="27664" name="Rectangle 16">
            <a:extLst>
              <a:ext uri="{FF2B5EF4-FFF2-40B4-BE49-F238E27FC236}">
                <a16:creationId xmlns:a16="http://schemas.microsoft.com/office/drawing/2014/main" id="{3FBD46F1-77F3-4833-9956-3E9DDC3571F1}"/>
              </a:ext>
            </a:extLst>
          </p:cNvPr>
          <p:cNvSpPr>
            <a:spLocks noChangeArrowheads="1"/>
          </p:cNvSpPr>
          <p:nvPr/>
        </p:nvSpPr>
        <p:spPr bwMode="auto">
          <a:xfrm>
            <a:off x="3133725" y="3716338"/>
            <a:ext cx="1943100" cy="363537"/>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应用开发工具</a:t>
            </a:r>
          </a:p>
        </p:txBody>
      </p:sp>
      <p:sp>
        <p:nvSpPr>
          <p:cNvPr id="27665" name="Rectangle 17">
            <a:extLst>
              <a:ext uri="{FF2B5EF4-FFF2-40B4-BE49-F238E27FC236}">
                <a16:creationId xmlns:a16="http://schemas.microsoft.com/office/drawing/2014/main" id="{FBFCF138-BCB7-4CFD-83F6-471E0216DA9B}"/>
              </a:ext>
            </a:extLst>
          </p:cNvPr>
          <p:cNvSpPr>
            <a:spLocks noChangeArrowheads="1"/>
          </p:cNvSpPr>
          <p:nvPr/>
        </p:nvSpPr>
        <p:spPr bwMode="auto">
          <a:xfrm>
            <a:off x="3276600" y="4219575"/>
            <a:ext cx="1655763"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000" b="1">
                <a:latin typeface="华文中宋" panose="02010600040101010101" pitchFamily="2" charset="-122"/>
                <a:ea typeface="华文中宋" panose="02010600040101010101" pitchFamily="2" charset="-122"/>
              </a:rPr>
              <a:t>DBMS</a:t>
            </a:r>
          </a:p>
        </p:txBody>
      </p:sp>
      <p:sp>
        <p:nvSpPr>
          <p:cNvPr id="27666" name="Rectangle 18">
            <a:extLst>
              <a:ext uri="{FF2B5EF4-FFF2-40B4-BE49-F238E27FC236}">
                <a16:creationId xmlns:a16="http://schemas.microsoft.com/office/drawing/2014/main" id="{72190884-55BA-460D-9160-3D8A68931D21}"/>
              </a:ext>
            </a:extLst>
          </p:cNvPr>
          <p:cNvSpPr>
            <a:spLocks noChangeArrowheads="1"/>
          </p:cNvSpPr>
          <p:nvPr/>
        </p:nvSpPr>
        <p:spPr bwMode="auto">
          <a:xfrm>
            <a:off x="3203575" y="4795838"/>
            <a:ext cx="1800225"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latin typeface="华文中宋" panose="02010600040101010101" pitchFamily="2" charset="-122"/>
                <a:ea typeface="华文中宋" panose="02010600040101010101" pitchFamily="2" charset="-122"/>
              </a:rPr>
              <a:t>操作系统</a:t>
            </a:r>
            <a:r>
              <a:rPr lang="en-US" altLang="zh-CN" sz="2000" b="1">
                <a:latin typeface="华文中宋" panose="02010600040101010101" pitchFamily="2" charset="-122"/>
                <a:ea typeface="华文中宋" panose="02010600040101010101" pitchFamily="2" charset="-122"/>
              </a:rPr>
              <a:t>OS</a:t>
            </a:r>
          </a:p>
        </p:txBody>
      </p:sp>
      <p:cxnSp>
        <p:nvCxnSpPr>
          <p:cNvPr id="27667" name="AutoShape 19">
            <a:extLst>
              <a:ext uri="{FF2B5EF4-FFF2-40B4-BE49-F238E27FC236}">
                <a16:creationId xmlns:a16="http://schemas.microsoft.com/office/drawing/2014/main" id="{BF629995-BC6A-4A9B-999D-0AE9BBB20BD7}"/>
              </a:ext>
            </a:extLst>
          </p:cNvPr>
          <p:cNvCxnSpPr>
            <a:cxnSpLocks noChangeShapeType="1"/>
            <a:stCxn id="27661" idx="1"/>
            <a:endCxn id="27661" idx="1"/>
          </p:cNvCxnSpPr>
          <p:nvPr/>
        </p:nvCxnSpPr>
        <p:spPr bwMode="auto">
          <a:xfrm>
            <a:off x="1042988" y="2565400"/>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8" name="AutoShape 20">
            <a:extLst>
              <a:ext uri="{FF2B5EF4-FFF2-40B4-BE49-F238E27FC236}">
                <a16:creationId xmlns:a16="http://schemas.microsoft.com/office/drawing/2014/main" id="{97A6DDC1-F150-4711-A27A-66A403706498}"/>
              </a:ext>
            </a:extLst>
          </p:cNvPr>
          <p:cNvCxnSpPr>
            <a:cxnSpLocks noChangeShapeType="1"/>
            <a:stCxn id="27657" idx="2"/>
            <a:endCxn id="27663" idx="0"/>
          </p:cNvCxnSpPr>
          <p:nvPr/>
        </p:nvCxnSpPr>
        <p:spPr bwMode="auto">
          <a:xfrm>
            <a:off x="1944688" y="2781300"/>
            <a:ext cx="2160587" cy="430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9" name="AutoShape 21">
            <a:extLst>
              <a:ext uri="{FF2B5EF4-FFF2-40B4-BE49-F238E27FC236}">
                <a16:creationId xmlns:a16="http://schemas.microsoft.com/office/drawing/2014/main" id="{2166DA9C-2C3A-428A-9E64-84B08DF402FA}"/>
              </a:ext>
            </a:extLst>
          </p:cNvPr>
          <p:cNvCxnSpPr>
            <a:cxnSpLocks noChangeShapeType="1"/>
            <a:stCxn id="27658" idx="2"/>
            <a:endCxn id="27663" idx="0"/>
          </p:cNvCxnSpPr>
          <p:nvPr/>
        </p:nvCxnSpPr>
        <p:spPr bwMode="auto">
          <a:xfrm>
            <a:off x="3600450" y="2781300"/>
            <a:ext cx="504825" cy="430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0" name="AutoShape 22">
            <a:extLst>
              <a:ext uri="{FF2B5EF4-FFF2-40B4-BE49-F238E27FC236}">
                <a16:creationId xmlns:a16="http://schemas.microsoft.com/office/drawing/2014/main" id="{3DF59F3A-C926-4303-A944-5E02B01FECCA}"/>
              </a:ext>
            </a:extLst>
          </p:cNvPr>
          <p:cNvCxnSpPr>
            <a:cxnSpLocks noChangeShapeType="1"/>
            <a:stCxn id="27659" idx="2"/>
            <a:endCxn id="27663" idx="0"/>
          </p:cNvCxnSpPr>
          <p:nvPr/>
        </p:nvCxnSpPr>
        <p:spPr bwMode="auto">
          <a:xfrm flipH="1">
            <a:off x="4105275" y="2781300"/>
            <a:ext cx="1800225" cy="430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1" name="AutoShape 23">
            <a:extLst>
              <a:ext uri="{FF2B5EF4-FFF2-40B4-BE49-F238E27FC236}">
                <a16:creationId xmlns:a16="http://schemas.microsoft.com/office/drawing/2014/main" id="{4FDF17EA-5970-4504-AAA3-1F8C8B5740D3}"/>
              </a:ext>
            </a:extLst>
          </p:cNvPr>
          <p:cNvCxnSpPr>
            <a:cxnSpLocks noChangeShapeType="1"/>
            <a:stCxn id="27663" idx="2"/>
            <a:endCxn id="27664" idx="0"/>
          </p:cNvCxnSpPr>
          <p:nvPr/>
        </p:nvCxnSpPr>
        <p:spPr bwMode="auto">
          <a:xfrm>
            <a:off x="4105275" y="3573463"/>
            <a:ext cx="0" cy="142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72" name="AutoShape 24">
            <a:extLst>
              <a:ext uri="{FF2B5EF4-FFF2-40B4-BE49-F238E27FC236}">
                <a16:creationId xmlns:a16="http://schemas.microsoft.com/office/drawing/2014/main" id="{2B5B9C31-87F9-4D28-B393-64FBADFBC3F1}"/>
              </a:ext>
            </a:extLst>
          </p:cNvPr>
          <p:cNvCxnSpPr>
            <a:cxnSpLocks noChangeShapeType="1"/>
            <a:stCxn id="27664" idx="2"/>
            <a:endCxn id="27665" idx="0"/>
          </p:cNvCxnSpPr>
          <p:nvPr/>
        </p:nvCxnSpPr>
        <p:spPr bwMode="auto">
          <a:xfrm>
            <a:off x="4105275" y="4079875"/>
            <a:ext cx="0" cy="139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73" name="AutoShape 25">
            <a:extLst>
              <a:ext uri="{FF2B5EF4-FFF2-40B4-BE49-F238E27FC236}">
                <a16:creationId xmlns:a16="http://schemas.microsoft.com/office/drawing/2014/main" id="{DD245453-1C41-46B2-A963-F6A1FA0C5F3F}"/>
              </a:ext>
            </a:extLst>
          </p:cNvPr>
          <p:cNvCxnSpPr>
            <a:cxnSpLocks noChangeShapeType="1"/>
            <a:stCxn id="27665" idx="2"/>
            <a:endCxn id="27666" idx="0"/>
          </p:cNvCxnSpPr>
          <p:nvPr/>
        </p:nvCxnSpPr>
        <p:spPr bwMode="auto">
          <a:xfrm flipH="1">
            <a:off x="4103688" y="4581525"/>
            <a:ext cx="1587" cy="2143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74" name="AutoShape 26">
            <a:extLst>
              <a:ext uri="{FF2B5EF4-FFF2-40B4-BE49-F238E27FC236}">
                <a16:creationId xmlns:a16="http://schemas.microsoft.com/office/drawing/2014/main" id="{AD4DAE30-AA65-435C-BFC1-DC7F980EEBB5}"/>
              </a:ext>
            </a:extLst>
          </p:cNvPr>
          <p:cNvSpPr>
            <a:spLocks noChangeArrowheads="1"/>
          </p:cNvSpPr>
          <p:nvPr/>
        </p:nvSpPr>
        <p:spPr bwMode="auto">
          <a:xfrm>
            <a:off x="3348038" y="5516563"/>
            <a:ext cx="1512887" cy="577850"/>
          </a:xfrm>
          <a:prstGeom prst="can">
            <a:avLst>
              <a:gd name="adj" fmla="val 26144"/>
            </a:avLst>
          </a:prstGeom>
          <a:gradFill rotWithShape="1">
            <a:gsLst>
              <a:gs pos="0">
                <a:schemeClr val="accent1"/>
              </a:gs>
              <a:gs pos="100000">
                <a:schemeClr val="accent1">
                  <a:gamma/>
                  <a:shade val="46275"/>
                  <a:invGamma/>
                </a:schemeClr>
              </a:gs>
            </a:gsLst>
            <a:lin ang="5400000" scaled="1"/>
          </a:gradFill>
          <a:ln w="9525" cmpd="sng">
            <a:solidFill>
              <a:schemeClr val="tx1"/>
            </a:solidFill>
            <a:round/>
            <a:headEnd/>
            <a:tailEnd/>
          </a:ln>
          <a:effectLst/>
        </p:spPr>
        <p:txBody>
          <a:bodyPr wrap="none" anchor="ctr"/>
          <a:lstStyle/>
          <a:p>
            <a:pPr algn="ctr">
              <a:buFont typeface="Arial" panose="020B0604020202020204" pitchFamily="34" charset="0"/>
              <a:buNone/>
              <a:defRPr/>
            </a:pPr>
            <a:r>
              <a:rPr lang="zh-CN" altLang="en-US" sz="2000" b="1">
                <a:latin typeface="Arial" pitchFamily="34" charset="0"/>
                <a:ea typeface="华文中宋" pitchFamily="2" charset="-122"/>
              </a:rPr>
              <a:t>数据库</a:t>
            </a:r>
          </a:p>
        </p:txBody>
      </p:sp>
      <p:cxnSp>
        <p:nvCxnSpPr>
          <p:cNvPr id="27675" name="AutoShape 27">
            <a:extLst>
              <a:ext uri="{FF2B5EF4-FFF2-40B4-BE49-F238E27FC236}">
                <a16:creationId xmlns:a16="http://schemas.microsoft.com/office/drawing/2014/main" id="{115E56B5-0CAC-4EEB-ACC5-491B24DAE94C}"/>
              </a:ext>
            </a:extLst>
          </p:cNvPr>
          <p:cNvCxnSpPr>
            <a:cxnSpLocks noChangeShapeType="1"/>
            <a:stCxn id="27666" idx="2"/>
            <a:endCxn id="27674" idx="1"/>
          </p:cNvCxnSpPr>
          <p:nvPr/>
        </p:nvCxnSpPr>
        <p:spPr bwMode="auto">
          <a:xfrm>
            <a:off x="4103688" y="5157788"/>
            <a:ext cx="1587"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76" name="Rectangle 28">
            <a:extLst>
              <a:ext uri="{FF2B5EF4-FFF2-40B4-BE49-F238E27FC236}">
                <a16:creationId xmlns:a16="http://schemas.microsoft.com/office/drawing/2014/main" id="{ED416B32-1B3F-4CE8-91B8-89AEDC862B1D}"/>
              </a:ext>
            </a:extLst>
          </p:cNvPr>
          <p:cNvSpPr>
            <a:spLocks noChangeArrowheads="1"/>
          </p:cNvSpPr>
          <p:nvPr/>
        </p:nvSpPr>
        <p:spPr bwMode="auto">
          <a:xfrm>
            <a:off x="6372225" y="4219575"/>
            <a:ext cx="1943100"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ea typeface="华文中宋" panose="02010600040101010101" pitchFamily="2" charset="-122"/>
              </a:rPr>
              <a:t>数据库管理员</a:t>
            </a:r>
          </a:p>
        </p:txBody>
      </p:sp>
      <p:sp>
        <p:nvSpPr>
          <p:cNvPr id="27677" name="Rectangle 29">
            <a:extLst>
              <a:ext uri="{FF2B5EF4-FFF2-40B4-BE49-F238E27FC236}">
                <a16:creationId xmlns:a16="http://schemas.microsoft.com/office/drawing/2014/main" id="{7E18956F-B8A3-4565-B6D1-143BCF0787E4}"/>
              </a:ext>
            </a:extLst>
          </p:cNvPr>
          <p:cNvSpPr>
            <a:spLocks noChangeArrowheads="1"/>
          </p:cNvSpPr>
          <p:nvPr/>
        </p:nvSpPr>
        <p:spPr bwMode="auto">
          <a:xfrm>
            <a:off x="1042988" y="3140075"/>
            <a:ext cx="5113337" cy="2232025"/>
          </a:xfrm>
          <a:prstGeom prst="rect">
            <a:avLst/>
          </a:prstGeom>
          <a:solidFill>
            <a:schemeClr val="bg1">
              <a:alpha val="0"/>
            </a:schemeClr>
          </a:solidFill>
          <a:ln w="9525">
            <a:solidFill>
              <a:schemeClr val="tx1"/>
            </a:solidFill>
            <a:prstDash val="dashDot"/>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endParaRPr lang="zh-CN" altLang="en-US" sz="2000" b="1">
              <a:ea typeface="华文中宋" panose="02010600040101010101" pitchFamily="2" charset="-122"/>
            </a:endParaRPr>
          </a:p>
        </p:txBody>
      </p:sp>
      <p:cxnSp>
        <p:nvCxnSpPr>
          <p:cNvPr id="27678" name="AutoShape 30">
            <a:extLst>
              <a:ext uri="{FF2B5EF4-FFF2-40B4-BE49-F238E27FC236}">
                <a16:creationId xmlns:a16="http://schemas.microsoft.com/office/drawing/2014/main" id="{4896B6C2-2668-4CB3-B2E2-7EB2C75CDC24}"/>
              </a:ext>
            </a:extLst>
          </p:cNvPr>
          <p:cNvCxnSpPr>
            <a:cxnSpLocks noChangeShapeType="1"/>
            <a:stCxn id="27676" idx="1"/>
            <a:endCxn id="27665" idx="3"/>
          </p:cNvCxnSpPr>
          <p:nvPr/>
        </p:nvCxnSpPr>
        <p:spPr bwMode="auto">
          <a:xfrm flipH="1">
            <a:off x="4932363" y="4400550"/>
            <a:ext cx="14398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9" name="AutoShape 31">
            <a:extLst>
              <a:ext uri="{FF2B5EF4-FFF2-40B4-BE49-F238E27FC236}">
                <a16:creationId xmlns:a16="http://schemas.microsoft.com/office/drawing/2014/main" id="{29FDEEB0-A0B1-4646-AF6E-CD5A68D38F15}"/>
              </a:ext>
            </a:extLst>
          </p:cNvPr>
          <p:cNvCxnSpPr>
            <a:cxnSpLocks noChangeShapeType="1"/>
            <a:stCxn id="27676" idx="2"/>
            <a:endCxn id="27674" idx="4"/>
          </p:cNvCxnSpPr>
          <p:nvPr/>
        </p:nvCxnSpPr>
        <p:spPr bwMode="auto">
          <a:xfrm rot="5400000">
            <a:off x="5490368" y="3952082"/>
            <a:ext cx="1223963" cy="24828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80" name="Text Box 32">
            <a:extLst>
              <a:ext uri="{FF2B5EF4-FFF2-40B4-BE49-F238E27FC236}">
                <a16:creationId xmlns:a16="http://schemas.microsoft.com/office/drawing/2014/main" id="{4747478A-791F-432F-88C1-08EEDE8929A1}"/>
              </a:ext>
            </a:extLst>
          </p:cNvPr>
          <p:cNvSpPr txBox="1">
            <a:spLocks noChangeArrowheads="1"/>
          </p:cNvSpPr>
          <p:nvPr/>
        </p:nvSpPr>
        <p:spPr bwMode="auto">
          <a:xfrm>
            <a:off x="1414463" y="3959225"/>
            <a:ext cx="4889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b="1">
                <a:ea typeface="华文中宋" panose="02010600040101010101" pitchFamily="2" charset="-122"/>
              </a:rPr>
              <a:t>软件系统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par>
                                <p:cTn id="8" presetID="3" presetClass="entr" presetSubtype="10" fill="hold" nodeType="withEffect">
                                  <p:stCondLst>
                                    <p:cond delay="0"/>
                                  </p:stCondLst>
                                  <p:childTnLst>
                                    <p:set>
                                      <p:cBhvr>
                                        <p:cTn id="9"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10" dur="500"/>
                                        <p:tgtEl>
                                          <p:spTgt spid="2765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653"/>
                                        </p:tgtEl>
                                        <p:attrNameLst>
                                          <p:attrName>style.visibility</p:attrName>
                                        </p:attrNameLst>
                                      </p:cBhvr>
                                      <p:to>
                                        <p:strVal val="visible"/>
                                      </p:to>
                                    </p:set>
                                    <p:animEffect transition="in" filter="checkerboard(across)">
                                      <p:cBhvr>
                                        <p:cTn id="15" dur="500"/>
                                        <p:tgtEl>
                                          <p:spTgt spid="2765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7655"/>
                                        </p:tgtEl>
                                        <p:attrNameLst>
                                          <p:attrName>style.visibility</p:attrName>
                                        </p:attrNameLst>
                                      </p:cBhvr>
                                      <p:to>
                                        <p:strVal val="visible"/>
                                      </p:to>
                                    </p:set>
                                    <p:animEffect transition="in" filter="checkerboard(across)">
                                      <p:cBhvr>
                                        <p:cTn id="18" dur="500"/>
                                        <p:tgtEl>
                                          <p:spTgt spid="27655"/>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7656"/>
                                        </p:tgtEl>
                                        <p:attrNameLst>
                                          <p:attrName>style.visibility</p:attrName>
                                        </p:attrNameLst>
                                      </p:cBhvr>
                                      <p:to>
                                        <p:strVal val="visible"/>
                                      </p:to>
                                    </p:set>
                                    <p:animEffect transition="in" filter="checkerboard(across)">
                                      <p:cBhvr>
                                        <p:cTn id="21" dur="500"/>
                                        <p:tgtEl>
                                          <p:spTgt spid="27656"/>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7654"/>
                                        </p:tgtEl>
                                        <p:attrNameLst>
                                          <p:attrName>style.visibility</p:attrName>
                                        </p:attrNameLst>
                                      </p:cBhvr>
                                      <p:to>
                                        <p:strVal val="visible"/>
                                      </p:to>
                                    </p:set>
                                    <p:animEffect transition="in" filter="checkerboard(across)">
                                      <p:cBhvr>
                                        <p:cTn id="24" dur="500"/>
                                        <p:tgtEl>
                                          <p:spTgt spid="276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7657"/>
                                        </p:tgtEl>
                                        <p:attrNameLst>
                                          <p:attrName>style.visibility</p:attrName>
                                        </p:attrNameLst>
                                      </p:cBhvr>
                                      <p:to>
                                        <p:strVal val="visible"/>
                                      </p:to>
                                    </p:set>
                                    <p:animEffect transition="in" filter="checkerboard(across)">
                                      <p:cBhvr>
                                        <p:cTn id="29" dur="500"/>
                                        <p:tgtEl>
                                          <p:spTgt spid="2765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7658"/>
                                        </p:tgtEl>
                                        <p:attrNameLst>
                                          <p:attrName>style.visibility</p:attrName>
                                        </p:attrNameLst>
                                      </p:cBhvr>
                                      <p:to>
                                        <p:strVal val="visible"/>
                                      </p:to>
                                    </p:set>
                                    <p:animEffect transition="in" filter="checkerboard(across)">
                                      <p:cBhvr>
                                        <p:cTn id="32" dur="500"/>
                                        <p:tgtEl>
                                          <p:spTgt spid="2765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7659"/>
                                        </p:tgtEl>
                                        <p:attrNameLst>
                                          <p:attrName>style.visibility</p:attrName>
                                        </p:attrNameLst>
                                      </p:cBhvr>
                                      <p:to>
                                        <p:strVal val="visible"/>
                                      </p:to>
                                    </p:set>
                                    <p:animEffect transition="in" filter="checkerboard(across)">
                                      <p:cBhvr>
                                        <p:cTn id="35" dur="500"/>
                                        <p:tgtEl>
                                          <p:spTgt spid="2765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7660"/>
                                        </p:tgtEl>
                                        <p:attrNameLst>
                                          <p:attrName>style.visibility</p:attrName>
                                        </p:attrNameLst>
                                      </p:cBhvr>
                                      <p:to>
                                        <p:strVal val="visible"/>
                                      </p:to>
                                    </p:set>
                                    <p:animEffect transition="in" filter="checkerboard(across)">
                                      <p:cBhvr>
                                        <p:cTn id="38" dur="500"/>
                                        <p:tgtEl>
                                          <p:spTgt spid="2766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7661"/>
                                        </p:tgtEl>
                                        <p:attrNameLst>
                                          <p:attrName>style.visibility</p:attrName>
                                        </p:attrNameLst>
                                      </p:cBhvr>
                                      <p:to>
                                        <p:strVal val="visible"/>
                                      </p:to>
                                    </p:set>
                                    <p:animEffect transition="in" filter="checkerboard(across)">
                                      <p:cBhvr>
                                        <p:cTn id="41" dur="500"/>
                                        <p:tgtEl>
                                          <p:spTgt spid="27661"/>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7662"/>
                                        </p:tgtEl>
                                        <p:attrNameLst>
                                          <p:attrName>style.visibility</p:attrName>
                                        </p:attrNameLst>
                                      </p:cBhvr>
                                      <p:to>
                                        <p:strVal val="visible"/>
                                      </p:to>
                                    </p:set>
                                    <p:animEffect transition="in" filter="checkerboard(across)">
                                      <p:cBhvr>
                                        <p:cTn id="44" dur="500"/>
                                        <p:tgtEl>
                                          <p:spTgt spid="27662"/>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7663"/>
                                        </p:tgtEl>
                                        <p:attrNameLst>
                                          <p:attrName>style.visibility</p:attrName>
                                        </p:attrNameLst>
                                      </p:cBhvr>
                                      <p:to>
                                        <p:strVal val="visible"/>
                                      </p:to>
                                    </p:set>
                                    <p:animEffect transition="in" filter="checkerboard(across)">
                                      <p:cBhvr>
                                        <p:cTn id="47" dur="500"/>
                                        <p:tgtEl>
                                          <p:spTgt spid="2766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7664"/>
                                        </p:tgtEl>
                                        <p:attrNameLst>
                                          <p:attrName>style.visibility</p:attrName>
                                        </p:attrNameLst>
                                      </p:cBhvr>
                                      <p:to>
                                        <p:strVal val="visible"/>
                                      </p:to>
                                    </p:set>
                                    <p:animEffect transition="in" filter="checkerboard(across)">
                                      <p:cBhvr>
                                        <p:cTn id="50" dur="500"/>
                                        <p:tgtEl>
                                          <p:spTgt spid="27664"/>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665"/>
                                        </p:tgtEl>
                                        <p:attrNameLst>
                                          <p:attrName>style.visibility</p:attrName>
                                        </p:attrNameLst>
                                      </p:cBhvr>
                                      <p:to>
                                        <p:strVal val="visible"/>
                                      </p:to>
                                    </p:set>
                                    <p:animEffect transition="in" filter="checkerboard(across)">
                                      <p:cBhvr>
                                        <p:cTn id="53" dur="500"/>
                                        <p:tgtEl>
                                          <p:spTgt spid="27665"/>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7666"/>
                                        </p:tgtEl>
                                        <p:attrNameLst>
                                          <p:attrName>style.visibility</p:attrName>
                                        </p:attrNameLst>
                                      </p:cBhvr>
                                      <p:to>
                                        <p:strVal val="visible"/>
                                      </p:to>
                                    </p:set>
                                    <p:animEffect transition="in" filter="checkerboard(across)">
                                      <p:cBhvr>
                                        <p:cTn id="56" dur="500"/>
                                        <p:tgtEl>
                                          <p:spTgt spid="27666"/>
                                        </p:tgtEl>
                                      </p:cBhvr>
                                    </p:animEffect>
                                  </p:childTnLst>
                                </p:cTn>
                              </p:par>
                              <p:par>
                                <p:cTn id="57" presetID="5" presetClass="entr" presetSubtype="10" fill="hold" nodeType="withEffect">
                                  <p:stCondLst>
                                    <p:cond delay="0"/>
                                  </p:stCondLst>
                                  <p:childTnLst>
                                    <p:set>
                                      <p:cBhvr>
                                        <p:cTn id="58" dur="1" fill="hold">
                                          <p:stCondLst>
                                            <p:cond delay="0"/>
                                          </p:stCondLst>
                                        </p:cTn>
                                        <p:tgtEl>
                                          <p:spTgt spid="27667"/>
                                        </p:tgtEl>
                                        <p:attrNameLst>
                                          <p:attrName>style.visibility</p:attrName>
                                        </p:attrNameLst>
                                      </p:cBhvr>
                                      <p:to>
                                        <p:strVal val="visible"/>
                                      </p:to>
                                    </p:set>
                                    <p:animEffect transition="in" filter="checkerboard(across)">
                                      <p:cBhvr>
                                        <p:cTn id="59" dur="500"/>
                                        <p:tgtEl>
                                          <p:spTgt spid="27667"/>
                                        </p:tgtEl>
                                      </p:cBhvr>
                                    </p:animEffect>
                                  </p:childTnLst>
                                </p:cTn>
                              </p:par>
                              <p:par>
                                <p:cTn id="60" presetID="5" presetClass="entr" presetSubtype="10" fill="hold" nodeType="withEffect">
                                  <p:stCondLst>
                                    <p:cond delay="0"/>
                                  </p:stCondLst>
                                  <p:childTnLst>
                                    <p:set>
                                      <p:cBhvr>
                                        <p:cTn id="61" dur="1" fill="hold">
                                          <p:stCondLst>
                                            <p:cond delay="0"/>
                                          </p:stCondLst>
                                        </p:cTn>
                                        <p:tgtEl>
                                          <p:spTgt spid="27668"/>
                                        </p:tgtEl>
                                        <p:attrNameLst>
                                          <p:attrName>style.visibility</p:attrName>
                                        </p:attrNameLst>
                                      </p:cBhvr>
                                      <p:to>
                                        <p:strVal val="visible"/>
                                      </p:to>
                                    </p:set>
                                    <p:animEffect transition="in" filter="checkerboard(across)">
                                      <p:cBhvr>
                                        <p:cTn id="62" dur="500"/>
                                        <p:tgtEl>
                                          <p:spTgt spid="27668"/>
                                        </p:tgtEl>
                                      </p:cBhvr>
                                    </p:animEffect>
                                  </p:childTnLst>
                                </p:cTn>
                              </p:par>
                              <p:par>
                                <p:cTn id="63" presetID="5" presetClass="entr" presetSubtype="10" fill="hold" nodeType="withEffect">
                                  <p:stCondLst>
                                    <p:cond delay="0"/>
                                  </p:stCondLst>
                                  <p:childTnLst>
                                    <p:set>
                                      <p:cBhvr>
                                        <p:cTn id="64" dur="1" fill="hold">
                                          <p:stCondLst>
                                            <p:cond delay="0"/>
                                          </p:stCondLst>
                                        </p:cTn>
                                        <p:tgtEl>
                                          <p:spTgt spid="27669"/>
                                        </p:tgtEl>
                                        <p:attrNameLst>
                                          <p:attrName>style.visibility</p:attrName>
                                        </p:attrNameLst>
                                      </p:cBhvr>
                                      <p:to>
                                        <p:strVal val="visible"/>
                                      </p:to>
                                    </p:set>
                                    <p:animEffect transition="in" filter="checkerboard(across)">
                                      <p:cBhvr>
                                        <p:cTn id="65" dur="500"/>
                                        <p:tgtEl>
                                          <p:spTgt spid="27669"/>
                                        </p:tgtEl>
                                      </p:cBhvr>
                                    </p:animEffect>
                                  </p:childTnLst>
                                </p:cTn>
                              </p:par>
                              <p:par>
                                <p:cTn id="66" presetID="5" presetClass="entr" presetSubtype="10" fill="hold" nodeType="withEffect">
                                  <p:stCondLst>
                                    <p:cond delay="0"/>
                                  </p:stCondLst>
                                  <p:childTnLst>
                                    <p:set>
                                      <p:cBhvr>
                                        <p:cTn id="67" dur="1" fill="hold">
                                          <p:stCondLst>
                                            <p:cond delay="0"/>
                                          </p:stCondLst>
                                        </p:cTn>
                                        <p:tgtEl>
                                          <p:spTgt spid="27670"/>
                                        </p:tgtEl>
                                        <p:attrNameLst>
                                          <p:attrName>style.visibility</p:attrName>
                                        </p:attrNameLst>
                                      </p:cBhvr>
                                      <p:to>
                                        <p:strVal val="visible"/>
                                      </p:to>
                                    </p:set>
                                    <p:animEffect transition="in" filter="checkerboard(across)">
                                      <p:cBhvr>
                                        <p:cTn id="68" dur="500"/>
                                        <p:tgtEl>
                                          <p:spTgt spid="27670"/>
                                        </p:tgtEl>
                                      </p:cBhvr>
                                    </p:animEffect>
                                  </p:childTnLst>
                                </p:cTn>
                              </p:par>
                              <p:par>
                                <p:cTn id="69" presetID="5" presetClass="entr" presetSubtype="10" fill="hold" nodeType="withEffect">
                                  <p:stCondLst>
                                    <p:cond delay="0"/>
                                  </p:stCondLst>
                                  <p:childTnLst>
                                    <p:set>
                                      <p:cBhvr>
                                        <p:cTn id="70" dur="1" fill="hold">
                                          <p:stCondLst>
                                            <p:cond delay="0"/>
                                          </p:stCondLst>
                                        </p:cTn>
                                        <p:tgtEl>
                                          <p:spTgt spid="27671"/>
                                        </p:tgtEl>
                                        <p:attrNameLst>
                                          <p:attrName>style.visibility</p:attrName>
                                        </p:attrNameLst>
                                      </p:cBhvr>
                                      <p:to>
                                        <p:strVal val="visible"/>
                                      </p:to>
                                    </p:set>
                                    <p:animEffect transition="in" filter="checkerboard(across)">
                                      <p:cBhvr>
                                        <p:cTn id="71" dur="500"/>
                                        <p:tgtEl>
                                          <p:spTgt spid="27671"/>
                                        </p:tgtEl>
                                      </p:cBhvr>
                                    </p:animEffect>
                                  </p:childTnLst>
                                </p:cTn>
                              </p:par>
                              <p:par>
                                <p:cTn id="72" presetID="5" presetClass="entr" presetSubtype="10" fill="hold" nodeType="withEffect">
                                  <p:stCondLst>
                                    <p:cond delay="0"/>
                                  </p:stCondLst>
                                  <p:childTnLst>
                                    <p:set>
                                      <p:cBhvr>
                                        <p:cTn id="73" dur="1" fill="hold">
                                          <p:stCondLst>
                                            <p:cond delay="0"/>
                                          </p:stCondLst>
                                        </p:cTn>
                                        <p:tgtEl>
                                          <p:spTgt spid="27672"/>
                                        </p:tgtEl>
                                        <p:attrNameLst>
                                          <p:attrName>style.visibility</p:attrName>
                                        </p:attrNameLst>
                                      </p:cBhvr>
                                      <p:to>
                                        <p:strVal val="visible"/>
                                      </p:to>
                                    </p:set>
                                    <p:animEffect transition="in" filter="checkerboard(across)">
                                      <p:cBhvr>
                                        <p:cTn id="74" dur="500"/>
                                        <p:tgtEl>
                                          <p:spTgt spid="27672"/>
                                        </p:tgtEl>
                                      </p:cBhvr>
                                    </p:animEffect>
                                  </p:childTnLst>
                                </p:cTn>
                              </p:par>
                              <p:par>
                                <p:cTn id="75" presetID="5" presetClass="entr" presetSubtype="10" fill="hold" nodeType="withEffect">
                                  <p:stCondLst>
                                    <p:cond delay="0"/>
                                  </p:stCondLst>
                                  <p:childTnLst>
                                    <p:set>
                                      <p:cBhvr>
                                        <p:cTn id="76" dur="1" fill="hold">
                                          <p:stCondLst>
                                            <p:cond delay="0"/>
                                          </p:stCondLst>
                                        </p:cTn>
                                        <p:tgtEl>
                                          <p:spTgt spid="27673"/>
                                        </p:tgtEl>
                                        <p:attrNameLst>
                                          <p:attrName>style.visibility</p:attrName>
                                        </p:attrNameLst>
                                      </p:cBhvr>
                                      <p:to>
                                        <p:strVal val="visible"/>
                                      </p:to>
                                    </p:set>
                                    <p:animEffect transition="in" filter="checkerboard(across)">
                                      <p:cBhvr>
                                        <p:cTn id="77" dur="500"/>
                                        <p:tgtEl>
                                          <p:spTgt spid="27673"/>
                                        </p:tgtEl>
                                      </p:cBhvr>
                                    </p:animEffect>
                                  </p:childTnLst>
                                </p:cTn>
                              </p:par>
                              <p:par>
                                <p:cTn id="78" presetID="5" presetClass="entr" presetSubtype="10" fill="hold" nodeType="withEffect">
                                  <p:stCondLst>
                                    <p:cond delay="0"/>
                                  </p:stCondLst>
                                  <p:childTnLst>
                                    <p:set>
                                      <p:cBhvr>
                                        <p:cTn id="79" dur="1" fill="hold">
                                          <p:stCondLst>
                                            <p:cond delay="0"/>
                                          </p:stCondLst>
                                        </p:cTn>
                                        <p:tgtEl>
                                          <p:spTgt spid="27675"/>
                                        </p:tgtEl>
                                        <p:attrNameLst>
                                          <p:attrName>style.visibility</p:attrName>
                                        </p:attrNameLst>
                                      </p:cBhvr>
                                      <p:to>
                                        <p:strVal val="visible"/>
                                      </p:to>
                                    </p:set>
                                    <p:animEffect transition="in" filter="checkerboard(across)">
                                      <p:cBhvr>
                                        <p:cTn id="80" dur="500"/>
                                        <p:tgtEl>
                                          <p:spTgt spid="27675"/>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27677"/>
                                        </p:tgtEl>
                                        <p:attrNameLst>
                                          <p:attrName>style.visibility</p:attrName>
                                        </p:attrNameLst>
                                      </p:cBhvr>
                                      <p:to>
                                        <p:strVal val="visible"/>
                                      </p:to>
                                    </p:set>
                                    <p:animEffect transition="in" filter="checkerboard(across)">
                                      <p:cBhvr>
                                        <p:cTn id="83" dur="500"/>
                                        <p:tgtEl>
                                          <p:spTgt spid="27677"/>
                                        </p:tgtEl>
                                      </p:cBhvr>
                                    </p:animEffect>
                                  </p:childTnLst>
                                </p:cTn>
                              </p:par>
                              <p:par>
                                <p:cTn id="84" presetID="5" presetClass="entr" presetSubtype="10" fill="hold" nodeType="withEffect">
                                  <p:stCondLst>
                                    <p:cond delay="0"/>
                                  </p:stCondLst>
                                  <p:childTnLst>
                                    <p:set>
                                      <p:cBhvr>
                                        <p:cTn id="85" dur="1" fill="hold">
                                          <p:stCondLst>
                                            <p:cond delay="0"/>
                                          </p:stCondLst>
                                        </p:cTn>
                                        <p:tgtEl>
                                          <p:spTgt spid="27678"/>
                                        </p:tgtEl>
                                        <p:attrNameLst>
                                          <p:attrName>style.visibility</p:attrName>
                                        </p:attrNameLst>
                                      </p:cBhvr>
                                      <p:to>
                                        <p:strVal val="visible"/>
                                      </p:to>
                                    </p:set>
                                    <p:animEffect transition="in" filter="checkerboard(across)">
                                      <p:cBhvr>
                                        <p:cTn id="86" dur="500"/>
                                        <p:tgtEl>
                                          <p:spTgt spid="27678"/>
                                        </p:tgtEl>
                                      </p:cBhvr>
                                    </p:animEffect>
                                  </p:childTnLst>
                                </p:cTn>
                              </p:par>
                              <p:par>
                                <p:cTn id="87" presetID="5" presetClass="entr" presetSubtype="10" fill="hold" nodeType="withEffect">
                                  <p:stCondLst>
                                    <p:cond delay="0"/>
                                  </p:stCondLst>
                                  <p:childTnLst>
                                    <p:set>
                                      <p:cBhvr>
                                        <p:cTn id="88" dur="1" fill="hold">
                                          <p:stCondLst>
                                            <p:cond delay="0"/>
                                          </p:stCondLst>
                                        </p:cTn>
                                        <p:tgtEl>
                                          <p:spTgt spid="27679"/>
                                        </p:tgtEl>
                                        <p:attrNameLst>
                                          <p:attrName>style.visibility</p:attrName>
                                        </p:attrNameLst>
                                      </p:cBhvr>
                                      <p:to>
                                        <p:strVal val="visible"/>
                                      </p:to>
                                    </p:set>
                                    <p:animEffect transition="in" filter="checkerboard(across)">
                                      <p:cBhvr>
                                        <p:cTn id="89" dur="500"/>
                                        <p:tgtEl>
                                          <p:spTgt spid="27679"/>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27680"/>
                                        </p:tgtEl>
                                        <p:attrNameLst>
                                          <p:attrName>style.visibility</p:attrName>
                                        </p:attrNameLst>
                                      </p:cBhvr>
                                      <p:to>
                                        <p:strVal val="visible"/>
                                      </p:to>
                                    </p:set>
                                    <p:animEffect transition="in" filter="checkerboard(across)">
                                      <p:cBhvr>
                                        <p:cTn id="92" dur="500"/>
                                        <p:tgtEl>
                                          <p:spTgt spid="27680"/>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27674"/>
                                        </p:tgtEl>
                                        <p:attrNameLst>
                                          <p:attrName>style.visibility</p:attrName>
                                        </p:attrNameLst>
                                      </p:cBhvr>
                                      <p:to>
                                        <p:strVal val="visible"/>
                                      </p:to>
                                    </p:set>
                                    <p:animEffect transition="in" filter="checkerboard(across)">
                                      <p:cBhvr>
                                        <p:cTn id="95" dur="500"/>
                                        <p:tgtEl>
                                          <p:spTgt spid="27674"/>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27676"/>
                                        </p:tgtEl>
                                        <p:attrNameLst>
                                          <p:attrName>style.visibility</p:attrName>
                                        </p:attrNameLst>
                                      </p:cBhvr>
                                      <p:to>
                                        <p:strVal val="visible"/>
                                      </p:to>
                                    </p:set>
                                    <p:animEffect transition="in" filter="checkerboard(across)">
                                      <p:cBhvr>
                                        <p:cTn id="98" dur="500"/>
                                        <p:tgtEl>
                                          <p:spTgt spid="27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3" grpId="0" animBg="1" autoUpdateAnimBg="0"/>
      <p:bldP spid="27654" grpId="0" animBg="1" autoUpdateAnimBg="0"/>
      <p:bldP spid="27655" grpId="0" animBg="1" autoUpdateAnimBg="0"/>
      <p:bldP spid="27656" grpId="0" animBg="1" autoUpdateAnimBg="0"/>
      <p:bldP spid="27657" grpId="0" animBg="1" autoUpdateAnimBg="0"/>
      <p:bldP spid="27658" grpId="0" animBg="1" autoUpdateAnimBg="0"/>
      <p:bldP spid="27659" grpId="0" animBg="1" autoUpdateAnimBg="0"/>
      <p:bldP spid="27660" grpId="0" autoUpdateAnimBg="0"/>
      <p:bldP spid="27661" grpId="0" animBg="1" autoUpdateAnimBg="0"/>
      <p:bldP spid="27662" grpId="0" autoUpdateAnimBg="0"/>
      <p:bldP spid="27663" grpId="0" animBg="1" autoUpdateAnimBg="0"/>
      <p:bldP spid="27664" grpId="0" animBg="1" autoUpdateAnimBg="0"/>
      <p:bldP spid="27665" grpId="0" animBg="1" autoUpdateAnimBg="0"/>
      <p:bldP spid="27666" grpId="0" animBg="1" autoUpdateAnimBg="0"/>
      <p:bldP spid="27674" grpId="0" animBg="1" autoUpdateAnimBg="0"/>
      <p:bldP spid="27676" grpId="0" animBg="1" autoUpdateAnimBg="0"/>
      <p:bldP spid="27677" grpId="0" animBg="1" autoUpdateAnimBg="0"/>
      <p:bldP spid="276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extLst>
              <a:ext uri="{FF2B5EF4-FFF2-40B4-BE49-F238E27FC236}">
                <a16:creationId xmlns:a16="http://schemas.microsoft.com/office/drawing/2014/main" id="{8424AF86-06E6-4376-ABF5-EA3267D6DEEF}"/>
              </a:ext>
            </a:extLst>
          </p:cNvPr>
          <p:cNvSpPr>
            <a:spLocks noChangeArrowheads="1"/>
          </p:cNvSpPr>
          <p:nvPr/>
        </p:nvSpPr>
        <p:spPr bwMode="auto">
          <a:xfrm>
            <a:off x="611188" y="4508500"/>
            <a:ext cx="7848600" cy="1368425"/>
          </a:xfrm>
          <a:prstGeom prst="flowChartAlternateProcess">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5059" name="AutoShape 3">
            <a:extLst>
              <a:ext uri="{FF2B5EF4-FFF2-40B4-BE49-F238E27FC236}">
                <a16:creationId xmlns:a16="http://schemas.microsoft.com/office/drawing/2014/main" id="{F976E502-156E-4B55-8C1E-096ACF770223}"/>
              </a:ext>
            </a:extLst>
          </p:cNvPr>
          <p:cNvSpPr>
            <a:spLocks noChangeArrowheads="1"/>
          </p:cNvSpPr>
          <p:nvPr/>
        </p:nvSpPr>
        <p:spPr bwMode="auto">
          <a:xfrm>
            <a:off x="1331913" y="1341438"/>
            <a:ext cx="2881312" cy="1584325"/>
          </a:xfrm>
          <a:prstGeom prst="flowChartAlternateProcess">
            <a:avLst/>
          </a:prstGeom>
          <a:solidFill>
            <a:srgbClr val="99CCFF">
              <a:alpha val="56078"/>
            </a:srgb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DBS</a:t>
            </a:r>
          </a:p>
          <a:p>
            <a:pPr algn="ctr" eaLnBrk="1" hangingPunct="1">
              <a:spcBef>
                <a:spcPct val="0"/>
              </a:spcBef>
              <a:buSzTx/>
              <a:buFontTx/>
              <a:buNone/>
            </a:pPr>
            <a:endParaRPr lang="en-US" altLang="zh-CN" sz="2000" b="1">
              <a:solidFill>
                <a:srgbClr val="000066"/>
              </a:solidFill>
            </a:endParaRPr>
          </a:p>
          <a:p>
            <a:pPr algn="ctr" eaLnBrk="1" hangingPunct="1">
              <a:spcBef>
                <a:spcPct val="0"/>
              </a:spcBef>
              <a:buSzTx/>
              <a:buFontTx/>
              <a:buNone/>
            </a:pPr>
            <a:endParaRPr lang="en-US" altLang="zh-CN" sz="2000" b="1">
              <a:solidFill>
                <a:srgbClr val="000066"/>
              </a:solidFill>
            </a:endParaRPr>
          </a:p>
          <a:p>
            <a:pPr algn="ctr" eaLnBrk="1" hangingPunct="1">
              <a:spcBef>
                <a:spcPct val="0"/>
              </a:spcBef>
              <a:buSzTx/>
              <a:buFontTx/>
              <a:buNone/>
            </a:pPr>
            <a:endParaRPr lang="zh-CN" altLang="en-US" sz="2000" b="1">
              <a:solidFill>
                <a:srgbClr val="000066"/>
              </a:solidFill>
            </a:endParaRPr>
          </a:p>
        </p:txBody>
      </p:sp>
      <p:sp>
        <p:nvSpPr>
          <p:cNvPr id="35844" name="Rectangle 4">
            <a:extLst>
              <a:ext uri="{FF2B5EF4-FFF2-40B4-BE49-F238E27FC236}">
                <a16:creationId xmlns:a16="http://schemas.microsoft.com/office/drawing/2014/main" id="{228AA999-0D06-4400-B61E-D57AEB229926}"/>
              </a:ext>
            </a:extLst>
          </p:cNvPr>
          <p:cNvSpPr>
            <a:spLocks noChangeArrowheads="1"/>
          </p:cNvSpPr>
          <p:nvPr>
            <p:ph type="title"/>
          </p:nvPr>
        </p:nvSpPr>
        <p:spPr/>
        <p:txBody>
          <a:bodyPr/>
          <a:lstStyle/>
          <a:p>
            <a:r>
              <a:rPr lang="zh-CN" altLang="en-US">
                <a:latin typeface="宋体" panose="02010600030101010101" pitchFamily="2" charset="-122"/>
                <a:ea typeface="宋体" panose="02010600030101010101" pitchFamily="2" charset="-122"/>
              </a:rPr>
              <a:t>数据库管理系统（</a:t>
            </a:r>
            <a:r>
              <a:rPr lang="en-US" altLang="zh-CN">
                <a:latin typeface="宋体" panose="02010600030101010101" pitchFamily="2" charset="-122"/>
                <a:ea typeface="宋体" panose="02010600030101010101" pitchFamily="2" charset="-122"/>
              </a:rPr>
              <a:t>DBMS</a:t>
            </a:r>
            <a:r>
              <a:rPr lang="zh-CN" altLang="en-US">
                <a:latin typeface="宋体" panose="02010600030101010101" pitchFamily="2" charset="-122"/>
                <a:ea typeface="宋体" panose="02010600030101010101" pitchFamily="2" charset="-122"/>
              </a:rPr>
              <a:t>） </a:t>
            </a:r>
          </a:p>
        </p:txBody>
      </p:sp>
      <p:sp>
        <p:nvSpPr>
          <p:cNvPr id="45061" name="Rectangle 5">
            <a:extLst>
              <a:ext uri="{FF2B5EF4-FFF2-40B4-BE49-F238E27FC236}">
                <a16:creationId xmlns:a16="http://schemas.microsoft.com/office/drawing/2014/main" id="{948868AD-D83D-49D9-98E5-2A3A39DDDDEC}"/>
              </a:ext>
            </a:extLst>
          </p:cNvPr>
          <p:cNvSpPr>
            <a:spLocks noChangeArrowheads="1"/>
          </p:cNvSpPr>
          <p:nvPr>
            <p:ph type="body" idx="1"/>
          </p:nvPr>
        </p:nvSpPr>
        <p:spPr>
          <a:xfrm>
            <a:off x="395288" y="3213100"/>
            <a:ext cx="8229600" cy="3163888"/>
          </a:xfrm>
        </p:spPr>
        <p:txBody>
          <a:bodyPr/>
          <a:lstStyle/>
          <a:p>
            <a:pPr>
              <a:lnSpc>
                <a:spcPct val="120000"/>
              </a:lnSpc>
              <a:spcBef>
                <a:spcPct val="40000"/>
              </a:spcBef>
            </a:pPr>
            <a:r>
              <a:rPr lang="en-US" altLang="zh-CN" b="1"/>
              <a:t>DBMS</a:t>
            </a:r>
            <a:r>
              <a:rPr lang="zh-CN" altLang="en-US" b="1"/>
              <a:t>的主要功能</a:t>
            </a:r>
          </a:p>
          <a:p>
            <a:pPr lvl="1">
              <a:lnSpc>
                <a:spcPct val="120000"/>
              </a:lnSpc>
              <a:spcBef>
                <a:spcPct val="0"/>
              </a:spcBef>
            </a:pPr>
            <a:r>
              <a:rPr lang="zh-CN" altLang="en-US" b="1"/>
              <a:t>数据定义功能 </a:t>
            </a:r>
          </a:p>
          <a:p>
            <a:pPr lvl="2">
              <a:lnSpc>
                <a:spcPct val="120000"/>
              </a:lnSpc>
              <a:spcBef>
                <a:spcPct val="70000"/>
              </a:spcBef>
            </a:pPr>
            <a:r>
              <a:rPr lang="zh-CN" altLang="en-US" b="1"/>
              <a:t>定义数据库对象：表、索引、约束、用户等</a:t>
            </a:r>
          </a:p>
          <a:p>
            <a:pPr lvl="2">
              <a:lnSpc>
                <a:spcPct val="120000"/>
              </a:lnSpc>
              <a:spcBef>
                <a:spcPct val="40000"/>
              </a:spcBef>
            </a:pPr>
            <a:r>
              <a:rPr lang="zh-CN" altLang="en-US" b="1"/>
              <a:t>定义有关的约束条件 </a:t>
            </a:r>
          </a:p>
        </p:txBody>
      </p:sp>
      <p:sp>
        <p:nvSpPr>
          <p:cNvPr id="45062" name="AutoShape 6">
            <a:extLst>
              <a:ext uri="{FF2B5EF4-FFF2-40B4-BE49-F238E27FC236}">
                <a16:creationId xmlns:a16="http://schemas.microsoft.com/office/drawing/2014/main" id="{912EA650-2A24-4A8F-AC58-AB1295FFE2C4}"/>
              </a:ext>
            </a:extLst>
          </p:cNvPr>
          <p:cNvSpPr>
            <a:spLocks noChangeArrowheads="1"/>
          </p:cNvSpPr>
          <p:nvPr/>
        </p:nvSpPr>
        <p:spPr bwMode="auto">
          <a:xfrm>
            <a:off x="1619250" y="1916113"/>
            <a:ext cx="2305050" cy="793750"/>
          </a:xfrm>
          <a:prstGeom prst="flowChartAlternateProcess">
            <a:avLst/>
          </a:prstGeom>
          <a:solidFill>
            <a:srgbClr val="FFFF99"/>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DBMS</a:t>
            </a:r>
          </a:p>
        </p:txBody>
      </p:sp>
      <p:sp>
        <p:nvSpPr>
          <p:cNvPr id="45063" name="AutoShape 7">
            <a:extLst>
              <a:ext uri="{FF2B5EF4-FFF2-40B4-BE49-F238E27FC236}">
                <a16:creationId xmlns:a16="http://schemas.microsoft.com/office/drawing/2014/main" id="{2A3B75E0-E679-4AD8-A8E8-CF3B160C7C6E}"/>
              </a:ext>
            </a:extLst>
          </p:cNvPr>
          <p:cNvSpPr>
            <a:spLocks noChangeArrowheads="1"/>
          </p:cNvSpPr>
          <p:nvPr/>
        </p:nvSpPr>
        <p:spPr bwMode="auto">
          <a:xfrm>
            <a:off x="4211638" y="1341438"/>
            <a:ext cx="1727200" cy="503237"/>
          </a:xfrm>
          <a:prstGeom prst="cloudCallout">
            <a:avLst>
              <a:gd name="adj1" fmla="val -66454"/>
              <a:gd name="adj2" fmla="val 109935"/>
            </a:avLst>
          </a:prstGeom>
          <a:solidFill>
            <a:srgbClr val="CC99FF">
              <a:alpha val="34901"/>
            </a:srgbClr>
          </a:solidFill>
          <a:ln w="19050">
            <a:solidFill>
              <a:srgbClr val="993366"/>
            </a:solidFill>
            <a:round/>
            <a:headEnd/>
            <a:tailEnd/>
          </a:ln>
        </p:spPr>
        <p:txBody>
          <a:bodyPr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核心</a:t>
            </a:r>
          </a:p>
        </p:txBody>
      </p:sp>
      <p:sp>
        <p:nvSpPr>
          <p:cNvPr id="45064" name="AutoShape 8">
            <a:extLst>
              <a:ext uri="{FF2B5EF4-FFF2-40B4-BE49-F238E27FC236}">
                <a16:creationId xmlns:a16="http://schemas.microsoft.com/office/drawing/2014/main" id="{4C95CCF0-0FD4-43D9-BD8B-63DE7EF6A00C}"/>
              </a:ext>
            </a:extLst>
          </p:cNvPr>
          <p:cNvSpPr>
            <a:spLocks noChangeArrowheads="1"/>
          </p:cNvSpPr>
          <p:nvPr/>
        </p:nvSpPr>
        <p:spPr bwMode="auto">
          <a:xfrm>
            <a:off x="4284663" y="2276475"/>
            <a:ext cx="1800225" cy="287338"/>
          </a:xfrm>
          <a:custGeom>
            <a:avLst/>
            <a:gdLst>
              <a:gd name="T0" fmla="*/ 2147483646 w 21600"/>
              <a:gd name="T1" fmla="*/ 0 h 21600"/>
              <a:gd name="T2" fmla="*/ 0 w 21600"/>
              <a:gd name="T3" fmla="*/ 338205859 h 21600"/>
              <a:gd name="T4" fmla="*/ 2147483646 w 21600"/>
              <a:gd name="T5" fmla="*/ 676411544 h 21600"/>
              <a:gd name="T6" fmla="*/ 2147483646 w 21600"/>
              <a:gd name="T7" fmla="*/ 33820585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CC">
              <a:alpha val="47842"/>
            </a:srgbClr>
          </a:solidFill>
          <a:ln w="19050" cmpd="sng">
            <a:solidFill>
              <a:srgbClr val="993366"/>
            </a:solidFill>
            <a:miter lim="800000"/>
            <a:headEnd/>
            <a:tailEnd/>
          </a:ln>
        </p:spPr>
        <p:txBody>
          <a:bodyPr wrap="none" lIns="90000" tIns="46800" rIns="90000" bIns="46800" anchor="ctr"/>
          <a:lstStyle/>
          <a:p>
            <a:endParaRPr lang="zh-CN" altLang="en-US"/>
          </a:p>
        </p:txBody>
      </p:sp>
      <p:sp>
        <p:nvSpPr>
          <p:cNvPr id="45065" name="AutoShape 9">
            <a:extLst>
              <a:ext uri="{FF2B5EF4-FFF2-40B4-BE49-F238E27FC236}">
                <a16:creationId xmlns:a16="http://schemas.microsoft.com/office/drawing/2014/main" id="{5A37F3C7-31A8-48D8-8896-CCB1D8C19DCD}"/>
              </a:ext>
            </a:extLst>
          </p:cNvPr>
          <p:cNvSpPr>
            <a:spLocks noChangeArrowheads="1"/>
          </p:cNvSpPr>
          <p:nvPr/>
        </p:nvSpPr>
        <p:spPr bwMode="auto">
          <a:xfrm>
            <a:off x="6156325" y="1052513"/>
            <a:ext cx="1871663" cy="2089150"/>
          </a:xfrm>
          <a:prstGeom prst="verticalScroll">
            <a:avLst>
              <a:gd name="adj" fmla="val 12500"/>
            </a:avLst>
          </a:prstGeom>
          <a:solidFill>
            <a:srgbClr val="FFFF99"/>
          </a:solidFill>
          <a:ln w="19050">
            <a:solidFill>
              <a:srgbClr val="FFCC00"/>
            </a:solidFill>
            <a:round/>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数据定义</a:t>
            </a:r>
          </a:p>
          <a:p>
            <a:pPr eaLnBrk="1" hangingPunct="1">
              <a:spcBef>
                <a:spcPct val="0"/>
              </a:spcBef>
              <a:buSzTx/>
              <a:buFontTx/>
              <a:buNone/>
            </a:pPr>
            <a:r>
              <a:rPr lang="zh-CN" altLang="en-US" sz="2000" b="1">
                <a:solidFill>
                  <a:srgbClr val="000066"/>
                </a:solidFill>
              </a:rPr>
              <a:t>查询</a:t>
            </a:r>
          </a:p>
          <a:p>
            <a:pPr eaLnBrk="1" hangingPunct="1">
              <a:spcBef>
                <a:spcPct val="0"/>
              </a:spcBef>
              <a:buSzTx/>
              <a:buFontTx/>
              <a:buNone/>
            </a:pPr>
            <a:r>
              <a:rPr lang="zh-CN" altLang="en-US" sz="2000" b="1">
                <a:solidFill>
                  <a:srgbClr val="000066"/>
                </a:solidFill>
              </a:rPr>
              <a:t>更新</a:t>
            </a:r>
          </a:p>
          <a:p>
            <a:pPr eaLnBrk="1" hangingPunct="1">
              <a:spcBef>
                <a:spcPct val="0"/>
              </a:spcBef>
              <a:buSzTx/>
              <a:buFontTx/>
              <a:buNone/>
            </a:pPr>
            <a:r>
              <a:rPr lang="zh-CN" altLang="en-US" sz="2000" b="1">
                <a:solidFill>
                  <a:srgbClr val="000066"/>
                </a:solidFill>
              </a:rPr>
              <a:t>各种控制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checkerboard(across)">
                                      <p:cBhvr>
                                        <p:cTn id="7" dur="500"/>
                                        <p:tgtEl>
                                          <p:spTgt spid="4505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5062"/>
                                        </p:tgtEl>
                                        <p:attrNameLst>
                                          <p:attrName>style.visibility</p:attrName>
                                        </p:attrNameLst>
                                      </p:cBhvr>
                                      <p:to>
                                        <p:strVal val="visible"/>
                                      </p:to>
                                    </p:set>
                                    <p:animEffect transition="in" filter="checkerboard(across)">
                                      <p:cBhvr>
                                        <p:cTn id="10" dur="500"/>
                                        <p:tgtEl>
                                          <p:spTgt spid="450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diamond(in)">
                                      <p:cBhvr>
                                        <p:cTn id="15" dur="500"/>
                                        <p:tgtEl>
                                          <p:spTgt spid="450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064"/>
                                        </p:tgtEl>
                                        <p:attrNameLst>
                                          <p:attrName>style.visibility</p:attrName>
                                        </p:attrNameLst>
                                      </p:cBhvr>
                                      <p:to>
                                        <p:strVal val="visible"/>
                                      </p:to>
                                    </p:set>
                                    <p:animEffect transition="in" filter="blinds(horizontal)">
                                      <p:cBhvr>
                                        <p:cTn id="20" dur="500"/>
                                        <p:tgtEl>
                                          <p:spTgt spid="450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5065"/>
                                        </p:tgtEl>
                                        <p:attrNameLst>
                                          <p:attrName>style.visibility</p:attrName>
                                        </p:attrNameLst>
                                      </p:cBhvr>
                                      <p:to>
                                        <p:strVal val="visible"/>
                                      </p:to>
                                    </p:set>
                                    <p:animEffect transition="in" filter="box(in)">
                                      <p:cBhvr>
                                        <p:cTn id="25" dur="500"/>
                                        <p:tgtEl>
                                          <p:spTgt spid="450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5061">
                                            <p:txEl>
                                              <p:pRg st="0" end="0"/>
                                            </p:txEl>
                                          </p:spTgt>
                                        </p:tgtEl>
                                        <p:attrNameLst>
                                          <p:attrName>style.visibility</p:attrName>
                                        </p:attrNameLst>
                                      </p:cBhvr>
                                      <p:to>
                                        <p:strVal val="visible"/>
                                      </p:to>
                                    </p:set>
                                    <p:animEffect transition="in" filter="box(in)">
                                      <p:cBhvr>
                                        <p:cTn id="30" dur="500"/>
                                        <p:tgtEl>
                                          <p:spTgt spid="4506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5061">
                                            <p:txEl>
                                              <p:pRg st="1" end="1"/>
                                            </p:txEl>
                                          </p:spTgt>
                                        </p:tgtEl>
                                        <p:attrNameLst>
                                          <p:attrName>style.visibility</p:attrName>
                                        </p:attrNameLst>
                                      </p:cBhvr>
                                      <p:to>
                                        <p:strVal val="visible"/>
                                      </p:to>
                                    </p:set>
                                    <p:animEffect transition="in" filter="blinds(horizontal)">
                                      <p:cBhvr>
                                        <p:cTn id="35" dur="500"/>
                                        <p:tgtEl>
                                          <p:spTgt spid="45061">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45058"/>
                                        </p:tgtEl>
                                        <p:attrNameLst>
                                          <p:attrName>style.visibility</p:attrName>
                                        </p:attrNameLst>
                                      </p:cBhvr>
                                      <p:to>
                                        <p:strVal val="visible"/>
                                      </p:to>
                                    </p:set>
                                    <p:animEffect transition="in" filter="checkerboard(across)">
                                      <p:cBhvr>
                                        <p:cTn id="40" dur="500"/>
                                        <p:tgtEl>
                                          <p:spTgt spid="45058"/>
                                        </p:tgtEl>
                                      </p:cBhvr>
                                    </p:animEffect>
                                  </p:childTnLst>
                                </p:cTn>
                              </p:par>
                            </p:childTnLst>
                          </p:cTn>
                        </p:par>
                        <p:par>
                          <p:cTn id="41" fill="hold" nodeType="afterGroup">
                            <p:stCondLst>
                              <p:cond delay="500"/>
                            </p:stCondLst>
                            <p:childTnLst>
                              <p:par>
                                <p:cTn id="42" presetID="2" presetClass="entr" presetSubtype="4" fill="hold" nodeType="afterEffect">
                                  <p:stCondLst>
                                    <p:cond delay="0"/>
                                  </p:stCondLst>
                                  <p:childTnLst>
                                    <p:set>
                                      <p:cBhvr>
                                        <p:cTn id="43" dur="1" fill="hold">
                                          <p:stCondLst>
                                            <p:cond delay="0"/>
                                          </p:stCondLst>
                                        </p:cTn>
                                        <p:tgtEl>
                                          <p:spTgt spid="45061">
                                            <p:txEl>
                                              <p:pRg st="2" end="2"/>
                                            </p:txEl>
                                          </p:spTgt>
                                        </p:tgtEl>
                                        <p:attrNameLst>
                                          <p:attrName>style.visibility</p:attrName>
                                        </p:attrNameLst>
                                      </p:cBhvr>
                                      <p:to>
                                        <p:strVal val="visible"/>
                                      </p:to>
                                    </p:set>
                                    <p:anim calcmode="lin" valueType="num">
                                      <p:cBhvr additive="base">
                                        <p:cTn id="44" dur="5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50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45061">
                                            <p:txEl>
                                              <p:pRg st="3" end="3"/>
                                            </p:txEl>
                                          </p:spTgt>
                                        </p:tgtEl>
                                        <p:attrNameLst>
                                          <p:attrName>style.visibility</p:attrName>
                                        </p:attrNameLst>
                                      </p:cBhvr>
                                      <p:to>
                                        <p:strVal val="visible"/>
                                      </p:to>
                                    </p:set>
                                    <p:anim calcmode="lin" valueType="num">
                                      <p:cBhvr additive="base">
                                        <p:cTn id="50" dur="500" fill="hold"/>
                                        <p:tgtEl>
                                          <p:spTgt spid="45061">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50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059" grpId="0" animBg="1" autoUpdateAnimBg="0"/>
      <p:bldP spid="45062" grpId="0" animBg="1" autoUpdateAnimBg="0"/>
      <p:bldP spid="45063" grpId="0" animBg="1" autoUpdateAnimBg="0"/>
      <p:bldP spid="4506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extLst>
              <a:ext uri="{FF2B5EF4-FFF2-40B4-BE49-F238E27FC236}">
                <a16:creationId xmlns:a16="http://schemas.microsoft.com/office/drawing/2014/main" id="{BF0B086E-52E8-4E7B-B5A0-818E9D1C6644}"/>
              </a:ext>
            </a:extLst>
          </p:cNvPr>
          <p:cNvSpPr>
            <a:spLocks noChangeArrowheads="1"/>
          </p:cNvSpPr>
          <p:nvPr/>
        </p:nvSpPr>
        <p:spPr bwMode="auto">
          <a:xfrm>
            <a:off x="971550" y="2924175"/>
            <a:ext cx="7848600" cy="1873250"/>
          </a:xfrm>
          <a:prstGeom prst="flowChartAlternateProcess">
            <a:avLst/>
          </a:prstGeom>
          <a:solidFill>
            <a:srgbClr val="FFFF99">
              <a:alpha val="47842"/>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6083" name="Rectangle 3">
            <a:extLst>
              <a:ext uri="{FF2B5EF4-FFF2-40B4-BE49-F238E27FC236}">
                <a16:creationId xmlns:a16="http://schemas.microsoft.com/office/drawing/2014/main" id="{C322AEE3-0D26-46E6-A6F6-F121A4514B83}"/>
              </a:ext>
            </a:extLst>
          </p:cNvPr>
          <p:cNvSpPr>
            <a:spLocks noChangeArrowheads="1"/>
          </p:cNvSpPr>
          <p:nvPr>
            <p:ph type="body" idx="1"/>
          </p:nvPr>
        </p:nvSpPr>
        <p:spPr>
          <a:xfrm>
            <a:off x="179388" y="692150"/>
            <a:ext cx="8353425" cy="5470525"/>
          </a:xfrm>
        </p:spPr>
        <p:txBody>
          <a:bodyPr/>
          <a:lstStyle/>
          <a:p>
            <a:pPr lvl="1"/>
            <a:r>
              <a:rPr lang="zh-CN" altLang="en-US" b="1"/>
              <a:t>数据操纵功能 </a:t>
            </a:r>
          </a:p>
          <a:p>
            <a:pPr lvl="2"/>
            <a:r>
              <a:rPr lang="zh-CN" altLang="en-US" b="1"/>
              <a:t>数据库的基本操作：检索、更新（包括插入、修改、删除）等。 </a:t>
            </a:r>
          </a:p>
          <a:p>
            <a:pPr lvl="3"/>
            <a:endParaRPr lang="zh-CN" altLang="en-US" b="1"/>
          </a:p>
          <a:p>
            <a:pPr lvl="1"/>
            <a:r>
              <a:rPr lang="zh-CN" altLang="en-US" b="1"/>
              <a:t>数据库运行管理功能 </a:t>
            </a:r>
          </a:p>
          <a:p>
            <a:pPr lvl="2">
              <a:lnSpc>
                <a:spcPct val="130000"/>
              </a:lnSpc>
              <a:spcBef>
                <a:spcPct val="70000"/>
              </a:spcBef>
            </a:pPr>
            <a:r>
              <a:rPr lang="en-US" altLang="zh-CN" b="1"/>
              <a:t>DBMS</a:t>
            </a:r>
            <a:r>
              <a:rPr lang="zh-CN" altLang="en-US" b="1"/>
              <a:t>对数据库的控制主要通过四个方面实现：数据的安全性控制、数据的完整性控制、多用户环境下的并发控制和数据库的恢复。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checkerboard(across)">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ox(in)">
                                      <p:cBhvr>
                                        <p:cTn id="17" dur="500"/>
                                        <p:tgtEl>
                                          <p:spTgt spid="46083">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6083">
                                            <p:txEl>
                                              <p:pRg st="4" end="4"/>
                                            </p:txEl>
                                          </p:spTgt>
                                        </p:tgtEl>
                                        <p:attrNameLst>
                                          <p:attrName>style.visibility</p:attrName>
                                        </p:attrNameLst>
                                      </p:cBhvr>
                                      <p:to>
                                        <p:strVal val="visible"/>
                                      </p:to>
                                    </p:set>
                                    <p:animEffect transition="in" filter="checkerboard(across)">
                                      <p:cBhvr>
                                        <p:cTn id="20" dur="500"/>
                                        <p:tgtEl>
                                          <p:spTgt spid="46083">
                                            <p:txEl>
                                              <p:pRg st="4" end="4"/>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6082"/>
                                        </p:tgtEl>
                                        <p:attrNameLst>
                                          <p:attrName>style.visibility</p:attrName>
                                        </p:attrNameLst>
                                      </p:cBhvr>
                                      <p:to>
                                        <p:strVal val="visible"/>
                                      </p:to>
                                    </p:set>
                                    <p:animEffect transition="in" filter="checkerboard(across)">
                                      <p:cBhvr>
                                        <p:cTn id="23"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extLst>
              <a:ext uri="{FF2B5EF4-FFF2-40B4-BE49-F238E27FC236}">
                <a16:creationId xmlns:a16="http://schemas.microsoft.com/office/drawing/2014/main" id="{5E33BBAC-6EF1-4CBE-9A0F-02C57CDEFB19}"/>
              </a:ext>
            </a:extLst>
          </p:cNvPr>
          <p:cNvSpPr>
            <a:spLocks noChangeArrowheads="1"/>
          </p:cNvSpPr>
          <p:nvPr/>
        </p:nvSpPr>
        <p:spPr bwMode="auto">
          <a:xfrm>
            <a:off x="611188" y="1557338"/>
            <a:ext cx="8135937" cy="1943100"/>
          </a:xfrm>
          <a:prstGeom prst="flowChartAlternateProcess">
            <a:avLst/>
          </a:prstGeom>
          <a:solidFill>
            <a:srgbClr val="FFFF99">
              <a:alpha val="47842"/>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7107" name="Rectangle 3">
            <a:extLst>
              <a:ext uri="{FF2B5EF4-FFF2-40B4-BE49-F238E27FC236}">
                <a16:creationId xmlns:a16="http://schemas.microsoft.com/office/drawing/2014/main" id="{7DAE2711-C406-49DE-B64A-776B26A70EF6}"/>
              </a:ext>
            </a:extLst>
          </p:cNvPr>
          <p:cNvSpPr>
            <a:spLocks noChangeArrowheads="1"/>
          </p:cNvSpPr>
          <p:nvPr>
            <p:ph type="body" idx="1"/>
          </p:nvPr>
        </p:nvSpPr>
        <p:spPr>
          <a:xfrm>
            <a:off x="107950" y="981075"/>
            <a:ext cx="8353425" cy="5254625"/>
          </a:xfrm>
        </p:spPr>
        <p:txBody>
          <a:bodyPr/>
          <a:lstStyle/>
          <a:p>
            <a:pPr lvl="1"/>
            <a:r>
              <a:rPr lang="zh-CN" altLang="en-US" b="1"/>
              <a:t>数据库的建立和维护功能 </a:t>
            </a:r>
          </a:p>
          <a:p>
            <a:pPr lvl="2">
              <a:spcBef>
                <a:spcPct val="60000"/>
              </a:spcBef>
            </a:pPr>
            <a:r>
              <a:rPr lang="zh-CN" altLang="en-US" b="1"/>
              <a:t>数据库的建立包括数据库的初始数据的装入与数据转换等。</a:t>
            </a:r>
          </a:p>
          <a:p>
            <a:pPr lvl="2"/>
            <a:r>
              <a:rPr lang="zh-CN" altLang="en-US" b="1"/>
              <a:t>数据库的维护包括数据库的转储、恢复、重组织与重构造、系统性能监视与分析等。</a:t>
            </a:r>
          </a:p>
          <a:p>
            <a:pPr lvl="2">
              <a:buFontTx/>
              <a:buNone/>
            </a:pPr>
            <a:r>
              <a:rPr lang="zh-CN" altLang="en-US" b="1"/>
              <a:t> </a:t>
            </a:r>
          </a:p>
          <a:p>
            <a:pPr lvl="1"/>
            <a:r>
              <a:rPr lang="zh-CN" altLang="en-US" b="1"/>
              <a:t>数据通信接口 </a:t>
            </a:r>
          </a:p>
          <a:p>
            <a:pPr lvl="1"/>
            <a:endParaRPr lang="zh-CN" altLang="en-US" b="1"/>
          </a:p>
          <a:p>
            <a:pPr lvl="1"/>
            <a:r>
              <a:rPr lang="zh-CN" altLang="en-US" b="1"/>
              <a:t>数据组织、存储和管理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heckerboard(across)">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 calcmode="lin" valueType="num">
                                      <p:cBhvr additive="base">
                                        <p:cTn id="12"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7107">
                                            <p:txEl>
                                              <p:pRg st="2" end="2"/>
                                            </p:txEl>
                                          </p:spTgt>
                                        </p:tgtEl>
                                        <p:attrNameLst>
                                          <p:attrName>style.visibility</p:attrName>
                                        </p:attrNameLst>
                                      </p:cBhvr>
                                      <p:to>
                                        <p:strVal val="visible"/>
                                      </p:to>
                                    </p:set>
                                    <p:anim calcmode="lin" valueType="num">
                                      <p:cBhvr additive="base">
                                        <p:cTn id="16"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8" presetID="5" presetClass="entr" presetSubtype="10" fill="hold" grpId="0" nodeType="withEffect">
                                  <p:stCondLst>
                                    <p:cond delay="0"/>
                                  </p:stCondLst>
                                  <p:childTnLst>
                                    <p:set>
                                      <p:cBhvr>
                                        <p:cTn id="19" dur="1" fill="hold">
                                          <p:stCondLst>
                                            <p:cond delay="0"/>
                                          </p:stCondLst>
                                        </p:cTn>
                                        <p:tgtEl>
                                          <p:spTgt spid="47106"/>
                                        </p:tgtEl>
                                        <p:attrNameLst>
                                          <p:attrName>style.visibility</p:attrName>
                                        </p:attrNameLst>
                                      </p:cBhvr>
                                      <p:to>
                                        <p:strVal val="visible"/>
                                      </p:to>
                                    </p:set>
                                    <p:animEffect transition="in" filter="checkerboard(across)">
                                      <p:cBhvr>
                                        <p:cTn id="20" dur="500"/>
                                        <p:tgtEl>
                                          <p:spTgt spid="471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animEffect transition="in" filter="checkerboard(across)">
                                      <p:cBhvr>
                                        <p:cTn id="25" dur="500"/>
                                        <p:tgtEl>
                                          <p:spTgt spid="471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7107">
                                            <p:txEl>
                                              <p:pRg st="6" end="6"/>
                                            </p:txEl>
                                          </p:spTgt>
                                        </p:tgtEl>
                                        <p:attrNameLst>
                                          <p:attrName>style.visibility</p:attrName>
                                        </p:attrNameLst>
                                      </p:cBhvr>
                                      <p:to>
                                        <p:strVal val="visible"/>
                                      </p:to>
                                    </p:set>
                                    <p:animEffect transition="in" filter="box(in)">
                                      <p:cBhvr>
                                        <p:cTn id="30"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437AD7-8AE4-4857-93F3-B7C5BA41FE1E}"/>
              </a:ext>
            </a:extLst>
          </p:cNvPr>
          <p:cNvSpPr>
            <a:spLocks noChangeArrowheads="1"/>
          </p:cNvSpPr>
          <p:nvPr>
            <p:ph type="body" idx="1"/>
          </p:nvPr>
        </p:nvSpPr>
        <p:spPr>
          <a:xfrm>
            <a:off x="457200" y="2492375"/>
            <a:ext cx="8229600" cy="3683000"/>
          </a:xfrm>
        </p:spPr>
        <p:txBody>
          <a:bodyPr/>
          <a:lstStyle/>
          <a:p>
            <a:pPr lvl="1"/>
            <a:r>
              <a:rPr lang="zh-CN" altLang="en-US" b="1">
                <a:solidFill>
                  <a:schemeClr val="accent2"/>
                </a:solidFill>
              </a:rPr>
              <a:t>通讯录：</a:t>
            </a:r>
          </a:p>
          <a:p>
            <a:pPr lvl="1">
              <a:buFontTx/>
              <a:buNone/>
            </a:pPr>
            <a:endParaRPr lang="zh-CN" altLang="en-US" b="1">
              <a:solidFill>
                <a:schemeClr val="accent2"/>
              </a:solidFill>
            </a:endParaRPr>
          </a:p>
          <a:p>
            <a:pPr lvl="1"/>
            <a:r>
              <a:rPr lang="zh-CN" altLang="en-US" b="1">
                <a:solidFill>
                  <a:schemeClr val="accent2"/>
                </a:solidFill>
              </a:rPr>
              <a:t>图书馆：</a:t>
            </a:r>
          </a:p>
          <a:p>
            <a:pPr lvl="1"/>
            <a:endParaRPr lang="zh-CN" altLang="en-US" b="1">
              <a:solidFill>
                <a:schemeClr val="accent2"/>
              </a:solidFill>
            </a:endParaRPr>
          </a:p>
          <a:p>
            <a:pPr lvl="1"/>
            <a:endParaRPr lang="zh-CN" altLang="en-US" b="1">
              <a:solidFill>
                <a:schemeClr val="accent2"/>
              </a:solidFill>
            </a:endParaRPr>
          </a:p>
          <a:p>
            <a:pPr lvl="1"/>
            <a:endParaRPr lang="en-US" altLang="zh-CN" b="1">
              <a:solidFill>
                <a:schemeClr val="accent2"/>
              </a:solidFill>
            </a:endParaRPr>
          </a:p>
        </p:txBody>
      </p:sp>
      <p:sp>
        <p:nvSpPr>
          <p:cNvPr id="7171" name="AutoShape 3">
            <a:extLst>
              <a:ext uri="{FF2B5EF4-FFF2-40B4-BE49-F238E27FC236}">
                <a16:creationId xmlns:a16="http://schemas.microsoft.com/office/drawing/2014/main" id="{F0B7A30B-FBD3-454B-94B2-8086552A34D2}"/>
              </a:ext>
            </a:extLst>
          </p:cNvPr>
          <p:cNvSpPr>
            <a:spLocks noChangeArrowheads="1"/>
          </p:cNvSpPr>
          <p:nvPr/>
        </p:nvSpPr>
        <p:spPr bwMode="auto">
          <a:xfrm>
            <a:off x="1116013" y="765175"/>
            <a:ext cx="1728787" cy="1439863"/>
          </a:xfrm>
          <a:prstGeom prst="can">
            <a:avLst>
              <a:gd name="adj" fmla="val 26144"/>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数据库</a:t>
            </a:r>
          </a:p>
        </p:txBody>
      </p:sp>
      <p:sp>
        <p:nvSpPr>
          <p:cNvPr id="7172" name="AutoShape 4">
            <a:extLst>
              <a:ext uri="{FF2B5EF4-FFF2-40B4-BE49-F238E27FC236}">
                <a16:creationId xmlns:a16="http://schemas.microsoft.com/office/drawing/2014/main" id="{B0718527-2165-4860-A64C-9490ED249F88}"/>
              </a:ext>
            </a:extLst>
          </p:cNvPr>
          <p:cNvSpPr>
            <a:spLocks noChangeArrowheads="1"/>
          </p:cNvSpPr>
          <p:nvPr/>
        </p:nvSpPr>
        <p:spPr bwMode="auto">
          <a:xfrm>
            <a:off x="3059113" y="1125538"/>
            <a:ext cx="935037" cy="576262"/>
          </a:xfrm>
          <a:prstGeom prst="rightArrow">
            <a:avLst>
              <a:gd name="adj1" fmla="val 50000"/>
              <a:gd name="adj2" fmla="val 40565"/>
            </a:avLst>
          </a:prstGeom>
          <a:solidFill>
            <a:srgbClr val="FF99CC">
              <a:alpha val="41176"/>
            </a:srgbClr>
          </a:solidFill>
          <a:ln w="9525">
            <a:solidFill>
              <a:srgbClr val="FF00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7173" name="AutoShape 5">
            <a:extLst>
              <a:ext uri="{FF2B5EF4-FFF2-40B4-BE49-F238E27FC236}">
                <a16:creationId xmlns:a16="http://schemas.microsoft.com/office/drawing/2014/main" id="{87CB1CA4-1EFA-4F58-839C-E4A12FC1A69A}"/>
              </a:ext>
            </a:extLst>
          </p:cNvPr>
          <p:cNvSpPr>
            <a:spLocks noChangeArrowheads="1"/>
          </p:cNvSpPr>
          <p:nvPr/>
        </p:nvSpPr>
        <p:spPr bwMode="auto">
          <a:xfrm>
            <a:off x="4140200" y="909638"/>
            <a:ext cx="3887788" cy="1008062"/>
          </a:xfrm>
          <a:prstGeom prst="flowChartPunchedTape">
            <a:avLst/>
          </a:prstGeom>
          <a:solidFill>
            <a:srgbClr val="FFFF99">
              <a:alpha val="65097"/>
            </a:srgbClr>
          </a:solidFill>
          <a:ln w="9525">
            <a:solidFill>
              <a:srgbClr val="FFCC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数据的仓库，即数据存放的地方 </a:t>
            </a:r>
          </a:p>
        </p:txBody>
      </p:sp>
      <p:sp>
        <p:nvSpPr>
          <p:cNvPr id="7174" name="AutoShape 6" descr="纸莎草纸">
            <a:extLst>
              <a:ext uri="{FF2B5EF4-FFF2-40B4-BE49-F238E27FC236}">
                <a16:creationId xmlns:a16="http://schemas.microsoft.com/office/drawing/2014/main" id="{EB18DE2A-8824-4BC1-A096-FCBB878D4F4B}"/>
              </a:ext>
            </a:extLst>
          </p:cNvPr>
          <p:cNvSpPr>
            <a:spLocks noChangeArrowheads="1"/>
          </p:cNvSpPr>
          <p:nvPr/>
        </p:nvSpPr>
        <p:spPr bwMode="auto">
          <a:xfrm>
            <a:off x="2771775" y="2492375"/>
            <a:ext cx="2232025" cy="865188"/>
          </a:xfrm>
          <a:prstGeom prst="wedgeRoundRectCallout">
            <a:avLst>
              <a:gd name="adj1" fmla="val -20343"/>
              <a:gd name="adj2" fmla="val 50551"/>
              <a:gd name="adj3" fmla="val 16667"/>
            </a:avLst>
          </a:prstGeom>
          <a:blipFill dpi="0" rotWithShape="1">
            <a:blip r:embed="rId3"/>
            <a:srcRect/>
            <a:tile tx="0" ty="0" sx="100000" sy="100000" flip="none" algn="tl"/>
          </a:blipFill>
          <a:ln w="9525">
            <a:solidFill>
              <a:srgbClr val="FF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小数据库</a:t>
            </a:r>
          </a:p>
          <a:p>
            <a:pPr eaLnBrk="1" hangingPunct="1">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可用</a:t>
            </a:r>
            <a:r>
              <a:rPr lang="zh-CN" altLang="en-US" sz="2400" b="1">
                <a:solidFill>
                  <a:srgbClr val="FF0066"/>
                </a:solidFill>
                <a:latin typeface="Times New Roman" panose="02020603050405020304" pitchFamily="18" charset="0"/>
                <a:ea typeface="楷体_GB2312" pitchFamily="1" charset="-122"/>
              </a:rPr>
              <a:t>手工</a:t>
            </a:r>
            <a:r>
              <a:rPr lang="zh-CN" altLang="en-US" sz="2400" b="1">
                <a:solidFill>
                  <a:schemeClr val="accent2"/>
                </a:solidFill>
                <a:latin typeface="Times New Roman" panose="02020603050405020304" pitchFamily="18" charset="0"/>
                <a:ea typeface="楷体_GB2312" pitchFamily="1" charset="-122"/>
              </a:rPr>
              <a:t>管理</a:t>
            </a:r>
          </a:p>
        </p:txBody>
      </p:sp>
      <p:sp>
        <p:nvSpPr>
          <p:cNvPr id="7175" name="AutoShape 7" descr="纸莎草纸">
            <a:extLst>
              <a:ext uri="{FF2B5EF4-FFF2-40B4-BE49-F238E27FC236}">
                <a16:creationId xmlns:a16="http://schemas.microsoft.com/office/drawing/2014/main" id="{CE8519F2-A624-49E9-AD68-43F5AB506F67}"/>
              </a:ext>
            </a:extLst>
          </p:cNvPr>
          <p:cNvSpPr>
            <a:spLocks noChangeArrowheads="1"/>
          </p:cNvSpPr>
          <p:nvPr/>
        </p:nvSpPr>
        <p:spPr bwMode="auto">
          <a:xfrm>
            <a:off x="2771775" y="3500438"/>
            <a:ext cx="3529013" cy="863600"/>
          </a:xfrm>
          <a:prstGeom prst="wedgeRoundRectCallout">
            <a:avLst>
              <a:gd name="adj1" fmla="val -48787"/>
              <a:gd name="adj2" fmla="val 31616"/>
              <a:gd name="adj3" fmla="val 16667"/>
            </a:avLst>
          </a:prstGeom>
          <a:blipFill dpi="0" rotWithShape="1">
            <a:blip r:embed="rId3"/>
            <a:srcRect/>
            <a:tile tx="0" ty="0" sx="100000" sy="100000" flip="none" algn="tl"/>
          </a:blipFill>
          <a:ln w="9525">
            <a:solidFill>
              <a:srgbClr val="FF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大型数据库</a:t>
            </a:r>
          </a:p>
          <a:p>
            <a:pPr eaLnBrk="1" hangingPunct="1">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必须由</a:t>
            </a:r>
            <a:r>
              <a:rPr lang="zh-CN" altLang="en-US" sz="2400" b="1">
                <a:solidFill>
                  <a:srgbClr val="FF0066"/>
                </a:solidFill>
                <a:latin typeface="Times New Roman" panose="02020603050405020304" pitchFamily="18" charset="0"/>
                <a:ea typeface="楷体_GB2312" pitchFamily="1" charset="-122"/>
              </a:rPr>
              <a:t>计算机</a:t>
            </a:r>
            <a:r>
              <a:rPr lang="zh-CN" altLang="en-US" sz="2400" b="1">
                <a:solidFill>
                  <a:schemeClr val="accent2"/>
                </a:solidFill>
                <a:latin typeface="Times New Roman" panose="02020603050405020304" pitchFamily="18" charset="0"/>
                <a:ea typeface="楷体_GB2312" pitchFamily="1" charset="-122"/>
              </a:rPr>
              <a:t>进行管理</a:t>
            </a:r>
          </a:p>
        </p:txBody>
      </p:sp>
      <p:sp>
        <p:nvSpPr>
          <p:cNvPr id="7176" name="Text Box 8">
            <a:extLst>
              <a:ext uri="{FF2B5EF4-FFF2-40B4-BE49-F238E27FC236}">
                <a16:creationId xmlns:a16="http://schemas.microsoft.com/office/drawing/2014/main" id="{B68E1320-C4D6-4DCF-809E-472FD866BCDE}"/>
              </a:ext>
            </a:extLst>
          </p:cNvPr>
          <p:cNvSpPr txBox="1">
            <a:spLocks noChangeArrowheads="1"/>
          </p:cNvSpPr>
          <p:nvPr/>
        </p:nvSpPr>
        <p:spPr bwMode="auto">
          <a:xfrm>
            <a:off x="1138238" y="4803775"/>
            <a:ext cx="2160587"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ea typeface="楷体_GB2312" pitchFamily="1" charset="-122"/>
              </a:rPr>
              <a:t>计算机三大主要应用领域？</a:t>
            </a:r>
          </a:p>
        </p:txBody>
      </p:sp>
      <p:sp>
        <p:nvSpPr>
          <p:cNvPr id="7177" name="AutoShape 9">
            <a:extLst>
              <a:ext uri="{FF2B5EF4-FFF2-40B4-BE49-F238E27FC236}">
                <a16:creationId xmlns:a16="http://schemas.microsoft.com/office/drawing/2014/main" id="{26438494-1D93-4A99-A929-23A221C4A946}"/>
              </a:ext>
            </a:extLst>
          </p:cNvPr>
          <p:cNvSpPr>
            <a:spLocks/>
          </p:cNvSpPr>
          <p:nvPr/>
        </p:nvSpPr>
        <p:spPr bwMode="auto">
          <a:xfrm>
            <a:off x="3443288" y="4629150"/>
            <a:ext cx="215900" cy="1079500"/>
          </a:xfrm>
          <a:prstGeom prst="leftBrace">
            <a:avLst>
              <a:gd name="adj1" fmla="val 41667"/>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7178" name="Text Box 10">
            <a:extLst>
              <a:ext uri="{FF2B5EF4-FFF2-40B4-BE49-F238E27FC236}">
                <a16:creationId xmlns:a16="http://schemas.microsoft.com/office/drawing/2014/main" id="{D42C8E9B-1EE0-40FA-9E74-ED76E8458CED}"/>
              </a:ext>
            </a:extLst>
          </p:cNvPr>
          <p:cNvSpPr txBox="1">
            <a:spLocks noChangeArrowheads="1"/>
          </p:cNvSpPr>
          <p:nvPr/>
        </p:nvSpPr>
        <p:spPr bwMode="auto">
          <a:xfrm>
            <a:off x="3586163" y="445928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solidFill>
                  <a:schemeClr val="accent2"/>
                </a:solidFill>
                <a:latin typeface="Times New Roman" panose="02020603050405020304" pitchFamily="18" charset="0"/>
                <a:ea typeface="楷体_GB2312" pitchFamily="1" charset="-122"/>
              </a:rPr>
              <a:t>科学计算</a:t>
            </a:r>
          </a:p>
        </p:txBody>
      </p:sp>
      <p:sp>
        <p:nvSpPr>
          <p:cNvPr id="7179" name="Text Box 11">
            <a:extLst>
              <a:ext uri="{FF2B5EF4-FFF2-40B4-BE49-F238E27FC236}">
                <a16:creationId xmlns:a16="http://schemas.microsoft.com/office/drawing/2014/main" id="{0333E2AF-9483-4981-86B8-75CB00989F9D}"/>
              </a:ext>
            </a:extLst>
          </p:cNvPr>
          <p:cNvSpPr txBox="1">
            <a:spLocks noChangeArrowheads="1"/>
          </p:cNvSpPr>
          <p:nvPr/>
        </p:nvSpPr>
        <p:spPr bwMode="auto">
          <a:xfrm>
            <a:off x="3586163" y="491648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solidFill>
                  <a:schemeClr val="accent2"/>
                </a:solidFill>
                <a:latin typeface="Times New Roman" panose="02020603050405020304" pitchFamily="18" charset="0"/>
                <a:ea typeface="楷体_GB2312" pitchFamily="1" charset="-122"/>
              </a:rPr>
              <a:t>过程控制</a:t>
            </a:r>
          </a:p>
        </p:txBody>
      </p:sp>
      <p:sp>
        <p:nvSpPr>
          <p:cNvPr id="7180" name="Text Box 12">
            <a:extLst>
              <a:ext uri="{FF2B5EF4-FFF2-40B4-BE49-F238E27FC236}">
                <a16:creationId xmlns:a16="http://schemas.microsoft.com/office/drawing/2014/main" id="{D659AA6D-2966-46BF-9C90-97789E01CDDB}"/>
              </a:ext>
            </a:extLst>
          </p:cNvPr>
          <p:cNvSpPr txBox="1">
            <a:spLocks noChangeArrowheads="1"/>
          </p:cNvSpPr>
          <p:nvPr/>
        </p:nvSpPr>
        <p:spPr bwMode="auto">
          <a:xfrm>
            <a:off x="3586163" y="5419725"/>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solidFill>
                  <a:schemeClr val="accent2"/>
                </a:solidFill>
                <a:latin typeface="Times New Roman" panose="02020603050405020304" pitchFamily="18" charset="0"/>
                <a:ea typeface="楷体_GB2312" pitchFamily="1" charset="-122"/>
              </a:rPr>
              <a:t>数据处理</a:t>
            </a:r>
          </a:p>
        </p:txBody>
      </p:sp>
      <p:sp>
        <p:nvSpPr>
          <p:cNvPr id="7181" name="AutoShape 13">
            <a:extLst>
              <a:ext uri="{FF2B5EF4-FFF2-40B4-BE49-F238E27FC236}">
                <a16:creationId xmlns:a16="http://schemas.microsoft.com/office/drawing/2014/main" id="{DC7AAFEE-4CDF-455F-AC36-DCE85508C13A}"/>
              </a:ext>
            </a:extLst>
          </p:cNvPr>
          <p:cNvSpPr>
            <a:spLocks/>
          </p:cNvSpPr>
          <p:nvPr/>
        </p:nvSpPr>
        <p:spPr bwMode="auto">
          <a:xfrm>
            <a:off x="5170488" y="5348288"/>
            <a:ext cx="914400" cy="415925"/>
          </a:xfrm>
          <a:prstGeom prst="borderCallout1">
            <a:avLst>
              <a:gd name="adj1" fmla="val 135495"/>
              <a:gd name="adj2" fmla="val 87500"/>
              <a:gd name="adj3" fmla="val 135495"/>
              <a:gd name="adj4" fmla="val -169273"/>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400" b="1">
                <a:latin typeface="Times New Roman" panose="02020603050405020304" pitchFamily="18" charset="0"/>
                <a:ea typeface="楷体_GB2312" pitchFamily="1" charset="-122"/>
              </a:rPr>
              <a:t>70%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checkerboard(across)">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21" dur="500"/>
                                        <p:tgtEl>
                                          <p:spTgt spid="7170">
                                            <p:txEl>
                                              <p:pRg st="0" end="0"/>
                                            </p:txEl>
                                          </p:spTgt>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71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7170">
                                            <p:txEl>
                                              <p:pRg st="2" end="2"/>
                                            </p:txEl>
                                          </p:spTgt>
                                        </p:tgtEl>
                                        <p:attrNameLst>
                                          <p:attrName>style.visibility</p:attrName>
                                        </p:attrNameLst>
                                      </p:cBhvr>
                                      <p:to>
                                        <p:strVal val="visible"/>
                                      </p:to>
                                    </p:set>
                                    <p:animEffect transition="in" filter="diamond(in)">
                                      <p:cBhvr>
                                        <p:cTn id="29" dur="500"/>
                                        <p:tgtEl>
                                          <p:spTgt spid="7170">
                                            <p:txEl>
                                              <p:pRg st="2" end="2"/>
                                            </p:txEl>
                                          </p:spTgt>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17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77"/>
                                        </p:tgtEl>
                                        <p:attrNameLst>
                                          <p:attrName>style.visibility</p:attrName>
                                        </p:attrNameLst>
                                      </p:cBhvr>
                                      <p:to>
                                        <p:strVal val="visible"/>
                                      </p:to>
                                    </p:set>
                                  </p:childTnLst>
                                </p:cTn>
                              </p:par>
                            </p:childTnLst>
                          </p:cTn>
                        </p:par>
                        <p:par>
                          <p:cTn id="41" fill="hold" nodeType="afterGroup">
                            <p:stCondLst>
                              <p:cond delay="1"/>
                            </p:stCondLst>
                            <p:childTnLst>
                              <p:par>
                                <p:cTn id="42" presetID="1" presetClass="entr" presetSubtype="0" fill="hold" grpId="0" nodeType="afterEffect">
                                  <p:stCondLst>
                                    <p:cond delay="0"/>
                                  </p:stCondLst>
                                  <p:childTnLst>
                                    <p:set>
                                      <p:cBhvr>
                                        <p:cTn id="43" dur="1" fill="hold">
                                          <p:stCondLst>
                                            <p:cond delay="0"/>
                                          </p:stCondLst>
                                        </p:cTn>
                                        <p:tgtEl>
                                          <p:spTgt spid="7178"/>
                                        </p:tgtEl>
                                        <p:attrNameLst>
                                          <p:attrName>style.visibility</p:attrName>
                                        </p:attrNameLst>
                                      </p:cBhvr>
                                      <p:to>
                                        <p:strVal val="visible"/>
                                      </p:to>
                                    </p:set>
                                  </p:childTnLst>
                                </p:cTn>
                              </p:par>
                            </p:childTnLst>
                          </p:cTn>
                        </p:par>
                        <p:par>
                          <p:cTn id="44" fill="hold" nodeType="afterGroup">
                            <p:stCondLst>
                              <p:cond delay="2"/>
                            </p:stCondLst>
                            <p:childTnLst>
                              <p:par>
                                <p:cTn id="45" presetID="1" presetClass="entr" presetSubtype="0" fill="hold" grpId="0" nodeType="afterEffect">
                                  <p:stCondLst>
                                    <p:cond delay="0"/>
                                  </p:stCondLst>
                                  <p:childTnLst>
                                    <p:set>
                                      <p:cBhvr>
                                        <p:cTn id="46" dur="1" fill="hold">
                                          <p:stCondLst>
                                            <p:cond delay="0"/>
                                          </p:stCondLst>
                                        </p:cTn>
                                        <p:tgtEl>
                                          <p:spTgt spid="7179"/>
                                        </p:tgtEl>
                                        <p:attrNameLst>
                                          <p:attrName>style.visibility</p:attrName>
                                        </p:attrNameLst>
                                      </p:cBhvr>
                                      <p:to>
                                        <p:strVal val="visible"/>
                                      </p:to>
                                    </p:set>
                                  </p:childTnLst>
                                </p:cTn>
                              </p:par>
                            </p:childTnLst>
                          </p:cTn>
                        </p:par>
                        <p:par>
                          <p:cTn id="47" fill="hold" nodeType="afterGroup">
                            <p:stCondLst>
                              <p:cond delay="3"/>
                            </p:stCondLst>
                            <p:childTnLst>
                              <p:par>
                                <p:cTn id="48" presetID="1" presetClass="entr" presetSubtype="0" fill="hold" grpId="0" nodeType="afterEffect">
                                  <p:stCondLst>
                                    <p:cond delay="0"/>
                                  </p:stCondLst>
                                  <p:childTnLst>
                                    <p:set>
                                      <p:cBhvr>
                                        <p:cTn id="49" dur="1" fill="hold">
                                          <p:stCondLst>
                                            <p:cond delay="0"/>
                                          </p:stCondLst>
                                        </p:cTn>
                                        <p:tgtEl>
                                          <p:spTgt spid="7180"/>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P spid="7172" grpId="0" animBg="1"/>
      <p:bldP spid="7173" grpId="0" animBg="1" autoUpdateAnimBg="0"/>
      <p:bldP spid="7174" grpId="0" animBg="1" autoUpdateAnimBg="0"/>
      <p:bldP spid="7175" grpId="0" animBg="1" autoUpdateAnimBg="0"/>
      <p:bldP spid="7176" grpId="0" animBg="1" autoUpdateAnimBg="0"/>
      <p:bldP spid="7177" grpId="0" animBg="1"/>
      <p:bldP spid="7178" grpId="0" autoUpdateAnimBg="0"/>
      <p:bldP spid="7179" grpId="0" autoUpdateAnimBg="0"/>
      <p:bldP spid="7180" grpId="0" autoUpdateAnimBg="0"/>
      <p:bldP spid="7181"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F43FE67-F015-4909-9B4C-444C9A79A294}"/>
              </a:ext>
            </a:extLst>
          </p:cNvPr>
          <p:cNvSpPr>
            <a:spLocks noChangeArrowheads="1"/>
          </p:cNvSpPr>
          <p:nvPr>
            <p:ph type="title"/>
          </p:nvPr>
        </p:nvSpPr>
        <p:spPr/>
        <p:txBody>
          <a:bodyPr/>
          <a:lstStyle/>
          <a:p>
            <a:r>
              <a:rPr lang="zh-CN" altLang="en-US" b="0"/>
              <a:t>数据库系统的模式结构 </a:t>
            </a:r>
          </a:p>
        </p:txBody>
      </p:sp>
      <p:sp>
        <p:nvSpPr>
          <p:cNvPr id="33795" name="Rectangle 3">
            <a:extLst>
              <a:ext uri="{FF2B5EF4-FFF2-40B4-BE49-F238E27FC236}">
                <a16:creationId xmlns:a16="http://schemas.microsoft.com/office/drawing/2014/main" id="{68C07084-B686-478D-8FF4-A1A59577271F}"/>
              </a:ext>
            </a:extLst>
          </p:cNvPr>
          <p:cNvSpPr>
            <a:spLocks noChangeArrowheads="1"/>
          </p:cNvSpPr>
          <p:nvPr>
            <p:ph type="body" sz="half" idx="1"/>
          </p:nvPr>
        </p:nvSpPr>
        <p:spPr>
          <a:xfrm>
            <a:off x="457200" y="1052513"/>
            <a:ext cx="8229600" cy="3041650"/>
          </a:xfrm>
        </p:spPr>
        <p:txBody>
          <a:bodyPr/>
          <a:lstStyle/>
          <a:p>
            <a:r>
              <a:rPr lang="zh-CN" altLang="en-US" sz="2800" b="1"/>
              <a:t>数据库系统的三级模式结构 </a:t>
            </a:r>
          </a:p>
          <a:p>
            <a:endParaRPr lang="zh-CN" altLang="en-US" sz="2800" b="1"/>
          </a:p>
          <a:p>
            <a:endParaRPr lang="zh-CN" altLang="en-US" sz="2800" b="1"/>
          </a:p>
          <a:p>
            <a:pPr lvl="1"/>
            <a:endParaRPr lang="zh-CN" altLang="en-US" sz="2400" b="1"/>
          </a:p>
          <a:p>
            <a:pPr lvl="1"/>
            <a:endParaRPr lang="zh-CN" altLang="en-US" sz="2400" b="1"/>
          </a:p>
          <a:p>
            <a:pPr lvl="1"/>
            <a:r>
              <a:rPr lang="zh-CN" altLang="en-US" sz="2400" b="1"/>
              <a:t>数据库系统内部的体系结构从逻辑上分为三级  </a:t>
            </a:r>
          </a:p>
        </p:txBody>
      </p:sp>
      <p:graphicFrame>
        <p:nvGraphicFramePr>
          <p:cNvPr id="33796" name="Group 4">
            <a:extLst>
              <a:ext uri="{FF2B5EF4-FFF2-40B4-BE49-F238E27FC236}">
                <a16:creationId xmlns:a16="http://schemas.microsoft.com/office/drawing/2014/main" id="{60829AC2-CFF4-423A-95F2-56C61D8CB180}"/>
              </a:ext>
            </a:extLst>
          </p:cNvPr>
          <p:cNvGraphicFramePr>
            <a:graphicFrameLocks noGrp="1"/>
          </p:cNvGraphicFramePr>
          <p:nvPr>
            <p:ph sz="half" idx="2"/>
          </p:nvPr>
        </p:nvGraphicFramePr>
        <p:xfrm>
          <a:off x="600075" y="2009775"/>
          <a:ext cx="4573588" cy="936625"/>
        </p:xfrm>
        <a:graphic>
          <a:graphicData uri="http://schemas.openxmlformats.org/drawingml/2006/table">
            <a:tbl>
              <a:tblPr/>
              <a:tblGrid>
                <a:gridCol w="1065213">
                  <a:extLst>
                    <a:ext uri="{9D8B030D-6E8A-4147-A177-3AD203B41FA5}">
                      <a16:colId xmlns:a16="http://schemas.microsoft.com/office/drawing/2014/main" val="20000"/>
                    </a:ext>
                  </a:extLst>
                </a:gridCol>
                <a:gridCol w="849312">
                  <a:extLst>
                    <a:ext uri="{9D8B030D-6E8A-4147-A177-3AD203B41FA5}">
                      <a16:colId xmlns:a16="http://schemas.microsoft.com/office/drawing/2014/main" val="20001"/>
                    </a:ext>
                  </a:extLst>
                </a:gridCol>
                <a:gridCol w="779463">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gridCol w="1098550">
                  <a:extLst>
                    <a:ext uri="{9D8B030D-6E8A-4147-A177-3AD203B41FA5}">
                      <a16:colId xmlns:a16="http://schemas.microsoft.com/office/drawing/2014/main" val="20004"/>
                    </a:ext>
                  </a:extLst>
                </a:gridCol>
              </a:tblGrid>
              <a:tr h="4889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学号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姓名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rPr>
                        <a:t>性别</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rPr>
                        <a:t>年龄</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rPr>
                        <a:t>系别</a:t>
                      </a:r>
                      <a:r>
                        <a:rPr kumimoji="0" lang="zh-CN" altLang="en-US" sz="2000" b="1" i="0" u="none" strike="noStrike" cap="none" normalizeH="0" baseline="0">
                          <a:ln>
                            <a:noFill/>
                          </a:ln>
                          <a:solidFill>
                            <a:srgbClr val="000000"/>
                          </a:solidFill>
                          <a:effectLst/>
                          <a:latin typeface="Arial" pitchFamily="34" charset="0"/>
                          <a:ea typeface="宋体"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pitchFamily="34" charset="0"/>
                          <a:ea typeface="宋体" pitchFamily="2" charset="-122"/>
                        </a:rPr>
                        <a:t>001101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张立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男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pitchFamily="34" charset="0"/>
                          <a:ea typeface="宋体" pitchFamily="2" charset="-122"/>
                        </a:rPr>
                        <a:t>20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计算机</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816" name="AutoShape 24">
            <a:extLst>
              <a:ext uri="{FF2B5EF4-FFF2-40B4-BE49-F238E27FC236}">
                <a16:creationId xmlns:a16="http://schemas.microsoft.com/office/drawing/2014/main" id="{1753F9A7-E68A-4ED4-8C59-3DF728E56CE1}"/>
              </a:ext>
            </a:extLst>
          </p:cNvPr>
          <p:cNvSpPr>
            <a:spLocks noChangeArrowheads="1"/>
          </p:cNvSpPr>
          <p:nvPr/>
        </p:nvSpPr>
        <p:spPr bwMode="auto">
          <a:xfrm>
            <a:off x="5291138" y="2276475"/>
            <a:ext cx="576262" cy="142875"/>
          </a:xfrm>
          <a:prstGeom prst="rightArrow">
            <a:avLst>
              <a:gd name="adj1" fmla="val 50000"/>
              <a:gd name="adj2" fmla="val 100833"/>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3817" name="AutoShape 25">
            <a:extLst>
              <a:ext uri="{FF2B5EF4-FFF2-40B4-BE49-F238E27FC236}">
                <a16:creationId xmlns:a16="http://schemas.microsoft.com/office/drawing/2014/main" id="{E4F4937B-B27E-4386-A1B6-7CDF35894FCF}"/>
              </a:ext>
            </a:extLst>
          </p:cNvPr>
          <p:cNvSpPr>
            <a:spLocks noChangeArrowheads="1"/>
          </p:cNvSpPr>
          <p:nvPr/>
        </p:nvSpPr>
        <p:spPr bwMode="auto">
          <a:xfrm>
            <a:off x="5291138" y="2636838"/>
            <a:ext cx="576262" cy="142875"/>
          </a:xfrm>
          <a:prstGeom prst="rightArrow">
            <a:avLst>
              <a:gd name="adj1" fmla="val 50000"/>
              <a:gd name="adj2" fmla="val 100833"/>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3818" name="Text Box 26">
            <a:extLst>
              <a:ext uri="{FF2B5EF4-FFF2-40B4-BE49-F238E27FC236}">
                <a16:creationId xmlns:a16="http://schemas.microsoft.com/office/drawing/2014/main" id="{D536C425-57BA-49B9-9808-1F0338BA5D0E}"/>
              </a:ext>
            </a:extLst>
          </p:cNvPr>
          <p:cNvSpPr txBox="1">
            <a:spLocks noChangeArrowheads="1"/>
          </p:cNvSpPr>
          <p:nvPr/>
        </p:nvSpPr>
        <p:spPr bwMode="auto">
          <a:xfrm>
            <a:off x="6011863" y="2060575"/>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800000"/>
                </a:solidFill>
              </a:rPr>
              <a:t>型</a:t>
            </a:r>
          </a:p>
        </p:txBody>
      </p:sp>
      <p:sp>
        <p:nvSpPr>
          <p:cNvPr id="33819" name="Text Box 27">
            <a:extLst>
              <a:ext uri="{FF2B5EF4-FFF2-40B4-BE49-F238E27FC236}">
                <a16:creationId xmlns:a16="http://schemas.microsoft.com/office/drawing/2014/main" id="{2789BCD9-E53A-44CD-85A8-F9B115609EA2}"/>
              </a:ext>
            </a:extLst>
          </p:cNvPr>
          <p:cNvSpPr txBox="1">
            <a:spLocks noChangeArrowheads="1"/>
          </p:cNvSpPr>
          <p:nvPr/>
        </p:nvSpPr>
        <p:spPr bwMode="auto">
          <a:xfrm>
            <a:off x="6011863" y="2565400"/>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800000"/>
                </a:solidFill>
              </a:rPr>
              <a:t>值</a:t>
            </a:r>
          </a:p>
        </p:txBody>
      </p:sp>
      <p:sp>
        <p:nvSpPr>
          <p:cNvPr id="33820" name="AutoShape 28">
            <a:extLst>
              <a:ext uri="{FF2B5EF4-FFF2-40B4-BE49-F238E27FC236}">
                <a16:creationId xmlns:a16="http://schemas.microsoft.com/office/drawing/2014/main" id="{FAE7A886-69BD-4FBD-95CF-4354A468E518}"/>
              </a:ext>
            </a:extLst>
          </p:cNvPr>
          <p:cNvSpPr>
            <a:spLocks noChangeArrowheads="1"/>
          </p:cNvSpPr>
          <p:nvPr/>
        </p:nvSpPr>
        <p:spPr bwMode="auto">
          <a:xfrm>
            <a:off x="6516688" y="2276475"/>
            <a:ext cx="576262" cy="142875"/>
          </a:xfrm>
          <a:prstGeom prst="rightArrow">
            <a:avLst>
              <a:gd name="adj1" fmla="val 50000"/>
              <a:gd name="adj2" fmla="val 100833"/>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3821" name="AutoShape 29">
            <a:extLst>
              <a:ext uri="{FF2B5EF4-FFF2-40B4-BE49-F238E27FC236}">
                <a16:creationId xmlns:a16="http://schemas.microsoft.com/office/drawing/2014/main" id="{3BFF0465-9611-4FFC-A575-A220C3D565D8}"/>
              </a:ext>
            </a:extLst>
          </p:cNvPr>
          <p:cNvSpPr>
            <a:spLocks noChangeArrowheads="1"/>
          </p:cNvSpPr>
          <p:nvPr/>
        </p:nvSpPr>
        <p:spPr bwMode="auto">
          <a:xfrm>
            <a:off x="6516688" y="2636838"/>
            <a:ext cx="576262" cy="142875"/>
          </a:xfrm>
          <a:prstGeom prst="rightArrow">
            <a:avLst>
              <a:gd name="adj1" fmla="val 50000"/>
              <a:gd name="adj2" fmla="val 100833"/>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3822" name="Text Box 30">
            <a:extLst>
              <a:ext uri="{FF2B5EF4-FFF2-40B4-BE49-F238E27FC236}">
                <a16:creationId xmlns:a16="http://schemas.microsoft.com/office/drawing/2014/main" id="{F5A7EA17-4A04-416E-AAE0-DEFA77FA52B4}"/>
              </a:ext>
            </a:extLst>
          </p:cNvPr>
          <p:cNvSpPr txBox="1">
            <a:spLocks noChangeArrowheads="1"/>
          </p:cNvSpPr>
          <p:nvPr/>
        </p:nvSpPr>
        <p:spPr bwMode="auto">
          <a:xfrm>
            <a:off x="7308850" y="2060575"/>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800000"/>
                </a:solidFill>
              </a:rPr>
              <a:t>模式</a:t>
            </a:r>
          </a:p>
        </p:txBody>
      </p:sp>
      <p:sp>
        <p:nvSpPr>
          <p:cNvPr id="33823" name="Text Box 31">
            <a:extLst>
              <a:ext uri="{FF2B5EF4-FFF2-40B4-BE49-F238E27FC236}">
                <a16:creationId xmlns:a16="http://schemas.microsoft.com/office/drawing/2014/main" id="{4E5C0857-9032-4EA9-9CB4-847EABEAE5C4}"/>
              </a:ext>
            </a:extLst>
          </p:cNvPr>
          <p:cNvSpPr txBox="1">
            <a:spLocks noChangeArrowheads="1"/>
          </p:cNvSpPr>
          <p:nvPr/>
        </p:nvSpPr>
        <p:spPr bwMode="auto">
          <a:xfrm>
            <a:off x="7308850" y="2565400"/>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800000"/>
                </a:solidFill>
              </a:rPr>
              <a:t>实例</a:t>
            </a:r>
          </a:p>
        </p:txBody>
      </p:sp>
      <p:sp>
        <p:nvSpPr>
          <p:cNvPr id="33824" name="AutoShape 32">
            <a:extLst>
              <a:ext uri="{FF2B5EF4-FFF2-40B4-BE49-F238E27FC236}">
                <a16:creationId xmlns:a16="http://schemas.microsoft.com/office/drawing/2014/main" id="{C8919FF2-7D00-4608-9D90-6134EAC71C6A}"/>
              </a:ext>
            </a:extLst>
          </p:cNvPr>
          <p:cNvSpPr>
            <a:spLocks noChangeArrowheads="1"/>
          </p:cNvSpPr>
          <p:nvPr/>
        </p:nvSpPr>
        <p:spPr bwMode="auto">
          <a:xfrm rot="10800000" flipV="1">
            <a:off x="1689100" y="4365625"/>
            <a:ext cx="1585913"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外模式 </a:t>
            </a:r>
          </a:p>
        </p:txBody>
      </p:sp>
      <p:sp>
        <p:nvSpPr>
          <p:cNvPr id="33825" name="AutoShape 33">
            <a:extLst>
              <a:ext uri="{FF2B5EF4-FFF2-40B4-BE49-F238E27FC236}">
                <a16:creationId xmlns:a16="http://schemas.microsoft.com/office/drawing/2014/main" id="{706BB646-94D9-4898-B169-A59FD451034E}"/>
              </a:ext>
            </a:extLst>
          </p:cNvPr>
          <p:cNvSpPr>
            <a:spLocks noChangeArrowheads="1"/>
          </p:cNvSpPr>
          <p:nvPr/>
        </p:nvSpPr>
        <p:spPr bwMode="auto">
          <a:xfrm rot="10800000" flipV="1">
            <a:off x="3633788" y="4365625"/>
            <a:ext cx="1658937"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模式</a:t>
            </a:r>
          </a:p>
        </p:txBody>
      </p:sp>
      <p:sp>
        <p:nvSpPr>
          <p:cNvPr id="33826" name="AutoShape 34">
            <a:extLst>
              <a:ext uri="{FF2B5EF4-FFF2-40B4-BE49-F238E27FC236}">
                <a16:creationId xmlns:a16="http://schemas.microsoft.com/office/drawing/2014/main" id="{69C33EF0-C2DA-4E99-8172-3FE37E99DDC4}"/>
              </a:ext>
            </a:extLst>
          </p:cNvPr>
          <p:cNvSpPr>
            <a:spLocks noChangeArrowheads="1"/>
          </p:cNvSpPr>
          <p:nvPr/>
        </p:nvSpPr>
        <p:spPr bwMode="auto">
          <a:xfrm rot="10800000" flipV="1">
            <a:off x="5578475" y="4365625"/>
            <a:ext cx="1585913"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内模式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checkerboard(across)">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816"/>
                                        </p:tgtEl>
                                        <p:attrNameLst>
                                          <p:attrName>style.visibility</p:attrName>
                                        </p:attrNameLst>
                                      </p:cBhvr>
                                      <p:to>
                                        <p:strVal val="visible"/>
                                      </p:to>
                                    </p:set>
                                    <p:animEffect transition="in" filter="box(in)">
                                      <p:cBhvr>
                                        <p:cTn id="17" dur="500"/>
                                        <p:tgtEl>
                                          <p:spTgt spid="33816"/>
                                        </p:tgtEl>
                                      </p:cBhvr>
                                    </p:animEffect>
                                  </p:childTnLst>
                                </p:cTn>
                              </p:par>
                            </p:childTnLst>
                          </p:cTn>
                        </p:par>
                        <p:par>
                          <p:cTn id="18" fill="hold" nodeType="afterGroup">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33818"/>
                                        </p:tgtEl>
                                        <p:attrNameLst>
                                          <p:attrName>style.visibility</p:attrName>
                                        </p:attrNameLst>
                                      </p:cBhvr>
                                      <p:to>
                                        <p:strVal val="visible"/>
                                      </p:to>
                                    </p:set>
                                    <p:animEffect transition="in" filter="box(in)">
                                      <p:cBhvr>
                                        <p:cTn id="21" dur="500"/>
                                        <p:tgtEl>
                                          <p:spTgt spid="338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3817"/>
                                        </p:tgtEl>
                                        <p:attrNameLst>
                                          <p:attrName>style.visibility</p:attrName>
                                        </p:attrNameLst>
                                      </p:cBhvr>
                                      <p:to>
                                        <p:strVal val="visible"/>
                                      </p:to>
                                    </p:set>
                                    <p:animEffect transition="in" filter="box(in)">
                                      <p:cBhvr>
                                        <p:cTn id="26" dur="500"/>
                                        <p:tgtEl>
                                          <p:spTgt spid="338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3819"/>
                                        </p:tgtEl>
                                        <p:attrNameLst>
                                          <p:attrName>style.visibility</p:attrName>
                                        </p:attrNameLst>
                                      </p:cBhvr>
                                      <p:to>
                                        <p:strVal val="visible"/>
                                      </p:to>
                                    </p:set>
                                    <p:animEffect transition="in" filter="box(in)">
                                      <p:cBhvr>
                                        <p:cTn id="29" dur="500"/>
                                        <p:tgtEl>
                                          <p:spTgt spid="338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3820"/>
                                        </p:tgtEl>
                                        <p:attrNameLst>
                                          <p:attrName>style.visibility</p:attrName>
                                        </p:attrNameLst>
                                      </p:cBhvr>
                                      <p:to>
                                        <p:strVal val="visible"/>
                                      </p:to>
                                    </p:set>
                                    <p:animEffect transition="in" filter="blinds(horizontal)">
                                      <p:cBhvr>
                                        <p:cTn id="34" dur="500"/>
                                        <p:tgtEl>
                                          <p:spTgt spid="33820"/>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33822"/>
                                        </p:tgtEl>
                                        <p:attrNameLst>
                                          <p:attrName>style.visibility</p:attrName>
                                        </p:attrNameLst>
                                      </p:cBhvr>
                                      <p:to>
                                        <p:strVal val="visible"/>
                                      </p:to>
                                    </p:set>
                                    <p:animEffect transition="in" filter="blinds(horizontal)">
                                      <p:cBhvr>
                                        <p:cTn id="38" dur="500"/>
                                        <p:tgtEl>
                                          <p:spTgt spid="338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821"/>
                                        </p:tgtEl>
                                        <p:attrNameLst>
                                          <p:attrName>style.visibility</p:attrName>
                                        </p:attrNameLst>
                                      </p:cBhvr>
                                      <p:to>
                                        <p:strVal val="visible"/>
                                      </p:to>
                                    </p:set>
                                    <p:animEffect transition="in" filter="blinds(horizontal)">
                                      <p:cBhvr>
                                        <p:cTn id="43" dur="500"/>
                                        <p:tgtEl>
                                          <p:spTgt spid="338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3823"/>
                                        </p:tgtEl>
                                        <p:attrNameLst>
                                          <p:attrName>style.visibility</p:attrName>
                                        </p:attrNameLst>
                                      </p:cBhvr>
                                      <p:to>
                                        <p:strVal val="visible"/>
                                      </p:to>
                                    </p:set>
                                    <p:animEffect transition="in" filter="blinds(horizontal)">
                                      <p:cBhvr>
                                        <p:cTn id="46" dur="500"/>
                                        <p:tgtEl>
                                          <p:spTgt spid="338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33795">
                                            <p:txEl>
                                              <p:pRg st="5" end="5"/>
                                            </p:txEl>
                                          </p:spTgt>
                                        </p:tgtEl>
                                        <p:attrNameLst>
                                          <p:attrName>style.visibility</p:attrName>
                                        </p:attrNameLst>
                                      </p:cBhvr>
                                      <p:to>
                                        <p:strVal val="visible"/>
                                      </p:to>
                                    </p:set>
                                    <p:animEffect transition="in" filter="checkerboard(across)">
                                      <p:cBhvr>
                                        <p:cTn id="51" dur="500"/>
                                        <p:tgtEl>
                                          <p:spTgt spid="33795">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3824"/>
                                        </p:tgtEl>
                                        <p:attrNameLst>
                                          <p:attrName>style.visibility</p:attrName>
                                        </p:attrNameLst>
                                      </p:cBhvr>
                                      <p:to>
                                        <p:strVal val="visible"/>
                                      </p:to>
                                    </p:set>
                                    <p:animEffect transition="in" filter="checkerboard(across)">
                                      <p:cBhvr>
                                        <p:cTn id="56" dur="500"/>
                                        <p:tgtEl>
                                          <p:spTgt spid="3382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33825"/>
                                        </p:tgtEl>
                                        <p:attrNameLst>
                                          <p:attrName>style.visibility</p:attrName>
                                        </p:attrNameLst>
                                      </p:cBhvr>
                                      <p:to>
                                        <p:strVal val="visible"/>
                                      </p:to>
                                    </p:set>
                                    <p:animEffect transition="in" filter="checkerboard(across)">
                                      <p:cBhvr>
                                        <p:cTn id="61" dur="500"/>
                                        <p:tgtEl>
                                          <p:spTgt spid="3382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826"/>
                                        </p:tgtEl>
                                        <p:attrNameLst>
                                          <p:attrName>style.visibility</p:attrName>
                                        </p:attrNameLst>
                                      </p:cBhvr>
                                      <p:to>
                                        <p:strVal val="visible"/>
                                      </p:to>
                                    </p:set>
                                    <p:animEffect transition="in" filter="checkerboard(across)">
                                      <p:cBhvr>
                                        <p:cTn id="66" dur="500"/>
                                        <p:tgtEl>
                                          <p:spTgt spid="3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p:bldP spid="33817" grpId="0" animBg="1"/>
      <p:bldP spid="33818" grpId="0" autoUpdateAnimBg="0"/>
      <p:bldP spid="33819" grpId="0" autoUpdateAnimBg="0"/>
      <p:bldP spid="33820" grpId="0" animBg="1"/>
      <p:bldP spid="33821" grpId="0" animBg="1"/>
      <p:bldP spid="33822" grpId="0" autoUpdateAnimBg="0"/>
      <p:bldP spid="33823" grpId="0" autoUpdateAnimBg="0"/>
      <p:bldP spid="33824" grpId="0" animBg="1" autoUpdateAnimBg="0"/>
      <p:bldP spid="33825" grpId="0" animBg="1" autoUpdateAnimBg="0"/>
      <p:bldP spid="3382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7ED0F634-D33D-4BC4-94EB-6B303598B577}"/>
              </a:ext>
            </a:extLst>
          </p:cNvPr>
          <p:cNvSpPr>
            <a:spLocks noChangeArrowheads="1"/>
          </p:cNvSpPr>
          <p:nvPr>
            <p:ph type="body" idx="4294967295"/>
          </p:nvPr>
        </p:nvSpPr>
        <p:spPr>
          <a:xfrm>
            <a:off x="900113" y="836613"/>
            <a:ext cx="7302500" cy="4752975"/>
          </a:xfrm>
        </p:spPr>
        <p:txBody>
          <a:bodyPr/>
          <a:lstStyle/>
          <a:p>
            <a:pPr>
              <a:lnSpc>
                <a:spcPct val="140000"/>
              </a:lnSpc>
            </a:pPr>
            <a:r>
              <a:rPr lang="zh-CN" altLang="en-US"/>
              <a:t>外模式</a:t>
            </a:r>
            <a:r>
              <a:rPr lang="en-US" altLang="zh-CN">
                <a:latin typeface="Arial Narrow" panose="020B06060202020A0204" pitchFamily="34" charset="0"/>
              </a:rPr>
              <a:t>——</a:t>
            </a:r>
            <a:r>
              <a:rPr lang="zh-CN" altLang="en-US"/>
              <a:t>用户模式（视图）</a:t>
            </a:r>
          </a:p>
          <a:p>
            <a:pPr lvl="1">
              <a:lnSpc>
                <a:spcPct val="140000"/>
              </a:lnSpc>
            </a:pPr>
            <a:r>
              <a:rPr lang="zh-CN" altLang="en-US" sz="2400"/>
              <a:t>是模式的子集或变形，是与某一应用有关的数据的逻辑表示</a:t>
            </a:r>
          </a:p>
          <a:p>
            <a:pPr lvl="1">
              <a:lnSpc>
                <a:spcPct val="140000"/>
              </a:lnSpc>
            </a:pPr>
            <a:r>
              <a:rPr lang="zh-CN" altLang="en-US" sz="2400"/>
              <a:t>不同用户需求不同，看待数据的方式也可以不同，对数据保密的要求也可以不同，使用的程序设计语言也可以不同，因此不同用户的外模式的描述可以使不同的。</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9B04675D-F514-4187-8C53-E325D746A632}"/>
              </a:ext>
            </a:extLst>
          </p:cNvPr>
          <p:cNvSpPr>
            <a:spLocks noChangeArrowheads="1"/>
          </p:cNvSpPr>
          <p:nvPr>
            <p:ph type="body" idx="4294967295"/>
          </p:nvPr>
        </p:nvSpPr>
        <p:spPr>
          <a:xfrm>
            <a:off x="827088" y="1125538"/>
            <a:ext cx="7593012" cy="3705225"/>
          </a:xfrm>
        </p:spPr>
        <p:txBody>
          <a:bodyPr/>
          <a:lstStyle/>
          <a:p>
            <a:pPr>
              <a:lnSpc>
                <a:spcPct val="140000"/>
              </a:lnSpc>
            </a:pPr>
            <a:r>
              <a:rPr lang="zh-CN" altLang="en-US"/>
              <a:t>模式</a:t>
            </a:r>
            <a:r>
              <a:rPr lang="en-US" altLang="zh-CN">
                <a:latin typeface="Arial Narrow" panose="020B06060202020A0204" pitchFamily="34" charset="0"/>
              </a:rPr>
              <a:t>——</a:t>
            </a:r>
            <a:r>
              <a:rPr lang="zh-CN" altLang="en-US"/>
              <a:t>逻辑模式</a:t>
            </a:r>
          </a:p>
          <a:p>
            <a:pPr lvl="1">
              <a:lnSpc>
                <a:spcPct val="140000"/>
              </a:lnSpc>
            </a:pPr>
            <a:r>
              <a:rPr lang="zh-CN" altLang="en-US" sz="2400"/>
              <a:t>是数据库中全体数据的逻辑结构和特性的描述，是所有用户的公共数据视图</a:t>
            </a:r>
          </a:p>
          <a:p>
            <a:pPr lvl="1">
              <a:lnSpc>
                <a:spcPct val="140000"/>
              </a:lnSpc>
            </a:pPr>
            <a:r>
              <a:rPr lang="en-US" altLang="zh-CN" sz="2400"/>
              <a:t>DBMS</a:t>
            </a:r>
            <a:r>
              <a:rPr lang="zh-CN" altLang="en-US" sz="2400"/>
              <a:t>提供数据定义语言</a:t>
            </a:r>
            <a:r>
              <a:rPr lang="en-US" altLang="zh-CN" sz="2400"/>
              <a:t>DDL</a:t>
            </a:r>
            <a:r>
              <a:rPr lang="zh-CN" altLang="en-US" sz="2400"/>
              <a:t>来描述逻辑模式，严格定义数据的名称、特征、相互关系、约束等</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9F6E8BB3-C06C-4C73-859C-D8C726C019FF}"/>
              </a:ext>
            </a:extLst>
          </p:cNvPr>
          <p:cNvSpPr>
            <a:spLocks noChangeArrowheads="1"/>
          </p:cNvSpPr>
          <p:nvPr>
            <p:ph type="body" idx="4294967295"/>
          </p:nvPr>
        </p:nvSpPr>
        <p:spPr>
          <a:xfrm>
            <a:off x="971550" y="836613"/>
            <a:ext cx="7302500" cy="5113337"/>
          </a:xfrm>
        </p:spPr>
        <p:txBody>
          <a:bodyPr/>
          <a:lstStyle/>
          <a:p>
            <a:pPr>
              <a:lnSpc>
                <a:spcPct val="140000"/>
              </a:lnSpc>
            </a:pPr>
            <a:r>
              <a:rPr lang="zh-CN" altLang="en-US"/>
              <a:t>内模式</a:t>
            </a:r>
            <a:r>
              <a:rPr lang="en-US" altLang="zh-CN">
                <a:latin typeface="Arial Narrow" panose="020B06060202020A0204" pitchFamily="34" charset="0"/>
              </a:rPr>
              <a:t>——</a:t>
            </a:r>
            <a:r>
              <a:rPr lang="zh-CN" altLang="en-US"/>
              <a:t>存储模式</a:t>
            </a:r>
          </a:p>
          <a:p>
            <a:pPr lvl="1" algn="just" eaLnBrk="1" hangingPunct="1">
              <a:lnSpc>
                <a:spcPct val="110000"/>
              </a:lnSpc>
            </a:pPr>
            <a:r>
              <a:rPr lang="zh-CN" altLang="en-US" sz="2400"/>
              <a:t>是数据物理结构和存储方式的描述</a:t>
            </a:r>
          </a:p>
          <a:p>
            <a:pPr lvl="1" algn="just" eaLnBrk="1" hangingPunct="1">
              <a:lnSpc>
                <a:spcPct val="110000"/>
              </a:lnSpc>
            </a:pPr>
            <a:r>
              <a:rPr lang="zh-CN" altLang="en-US" sz="2400"/>
              <a:t>是数据在数据库内部的表示方式</a:t>
            </a:r>
          </a:p>
          <a:p>
            <a:pPr lvl="2" algn="just" eaLnBrk="1" hangingPunct="1">
              <a:lnSpc>
                <a:spcPct val="110000"/>
              </a:lnSpc>
            </a:pPr>
            <a:r>
              <a:rPr lang="zh-CN" altLang="en-US"/>
              <a:t>记录的存储方式（顺序存储，按照</a:t>
            </a:r>
            <a:r>
              <a:rPr lang="en-US" altLang="zh-CN"/>
              <a:t>B</a:t>
            </a:r>
            <a:r>
              <a:rPr lang="zh-CN" altLang="en-US"/>
              <a:t>树结构存储，按</a:t>
            </a:r>
            <a:r>
              <a:rPr lang="en-US" altLang="zh-CN"/>
              <a:t>hash</a:t>
            </a:r>
            <a:r>
              <a:rPr lang="zh-CN" altLang="en-US"/>
              <a:t>方法存储）</a:t>
            </a:r>
          </a:p>
          <a:p>
            <a:pPr lvl="2" algn="just" eaLnBrk="1" hangingPunct="1">
              <a:lnSpc>
                <a:spcPct val="110000"/>
              </a:lnSpc>
            </a:pPr>
            <a:r>
              <a:rPr lang="zh-CN" altLang="en-US"/>
              <a:t>索引的组织方式</a:t>
            </a:r>
          </a:p>
          <a:p>
            <a:pPr lvl="2" algn="just" eaLnBrk="1" hangingPunct="1">
              <a:lnSpc>
                <a:spcPct val="110000"/>
              </a:lnSpc>
            </a:pPr>
            <a:r>
              <a:rPr lang="zh-CN" altLang="en-US"/>
              <a:t>数据是否压缩存储</a:t>
            </a:r>
          </a:p>
          <a:p>
            <a:pPr lvl="2" algn="just" eaLnBrk="1" hangingPunct="1">
              <a:lnSpc>
                <a:spcPct val="110000"/>
              </a:lnSpc>
            </a:pPr>
            <a:r>
              <a:rPr lang="zh-CN" altLang="en-US"/>
              <a:t>数据是否加密</a:t>
            </a:r>
          </a:p>
          <a:p>
            <a:pPr lvl="2" algn="just" eaLnBrk="1" hangingPunct="1">
              <a:lnSpc>
                <a:spcPct val="110000"/>
              </a:lnSpc>
            </a:pPr>
            <a:r>
              <a:rPr lang="zh-CN" altLang="en-US"/>
              <a:t>数据存储记录结构的规定</a:t>
            </a:r>
          </a:p>
          <a:p>
            <a:pPr lvl="1">
              <a:lnSpc>
                <a:spcPct val="140000"/>
              </a:lnSpc>
            </a:pPr>
            <a:endParaRPr lang="zh-CN" altLang="en-US" sz="240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EB267CA-0C7C-4CB1-BF07-0D644493CF14}"/>
              </a:ext>
            </a:extLst>
          </p:cNvPr>
          <p:cNvSpPr>
            <a:spLocks noGrp="1" noRot="1" noChangeArrowheads="1"/>
          </p:cNvSpPr>
          <p:nvPr>
            <p:ph type="title"/>
          </p:nvPr>
        </p:nvSpPr>
        <p:spPr/>
        <p:txBody>
          <a:bodyPr/>
          <a:lstStyle/>
          <a:p>
            <a:pPr eaLnBrk="1" hangingPunct="1"/>
            <a:r>
              <a:rPr lang="zh-CN" altLang="en-US"/>
              <a:t>内模式（续）</a:t>
            </a:r>
          </a:p>
        </p:txBody>
      </p:sp>
      <p:sp>
        <p:nvSpPr>
          <p:cNvPr id="46083" name="Rectangle 3">
            <a:extLst>
              <a:ext uri="{FF2B5EF4-FFF2-40B4-BE49-F238E27FC236}">
                <a16:creationId xmlns:a16="http://schemas.microsoft.com/office/drawing/2014/main" id="{F8ED8CA9-9327-47D8-838E-644B022AD145}"/>
              </a:ext>
            </a:extLst>
          </p:cNvPr>
          <p:cNvSpPr>
            <a:spLocks noGrp="1" noRot="1" noChangeArrowheads="1"/>
          </p:cNvSpPr>
          <p:nvPr>
            <p:ph type="body" sz="half" idx="1"/>
          </p:nvPr>
        </p:nvSpPr>
        <p:spPr>
          <a:xfrm>
            <a:off x="684213" y="1150938"/>
            <a:ext cx="4038600" cy="4495800"/>
          </a:xfrm>
        </p:spPr>
        <p:txBody>
          <a:bodyPr/>
          <a:lstStyle/>
          <a:p>
            <a:pPr eaLnBrk="1" hangingPunct="1">
              <a:lnSpc>
                <a:spcPct val="170000"/>
              </a:lnSpc>
            </a:pPr>
            <a:r>
              <a:rPr lang="zh-CN" altLang="en-US" sz="2800"/>
              <a:t>例如学生记录，如果按</a:t>
            </a:r>
            <a:r>
              <a:rPr lang="zh-CN" altLang="en-US" sz="2800" b="1">
                <a:solidFill>
                  <a:srgbClr val="FB33F1"/>
                </a:solidFill>
              </a:rPr>
              <a:t>堆</a:t>
            </a:r>
            <a:r>
              <a:rPr lang="zh-CN" altLang="en-US" sz="2800"/>
              <a:t>存储，则插入一条新记录总是放在学生记录存储的</a:t>
            </a:r>
            <a:r>
              <a:rPr lang="zh-CN" altLang="en-US" sz="2800" b="1">
                <a:solidFill>
                  <a:srgbClr val="FB33F1"/>
                </a:solidFill>
              </a:rPr>
              <a:t>最后</a:t>
            </a:r>
            <a:r>
              <a:rPr lang="zh-CN" altLang="en-US" sz="2800"/>
              <a:t>，如图（</a:t>
            </a:r>
            <a:r>
              <a:rPr lang="en-US" altLang="zh-CN" sz="2800"/>
              <a:t>a</a:t>
            </a:r>
            <a:r>
              <a:rPr lang="zh-CN" altLang="en-US" sz="2800"/>
              <a:t>）所示</a:t>
            </a:r>
          </a:p>
        </p:txBody>
      </p:sp>
      <p:graphicFrame>
        <p:nvGraphicFramePr>
          <p:cNvPr id="46084" name="Object 4">
            <a:extLst>
              <a:ext uri="{FF2B5EF4-FFF2-40B4-BE49-F238E27FC236}">
                <a16:creationId xmlns:a16="http://schemas.microsoft.com/office/drawing/2014/main" id="{342B17A0-5B67-4477-9E22-C3C9379CA7B0}"/>
              </a:ext>
            </a:extLst>
          </p:cNvPr>
          <p:cNvGraphicFramePr>
            <a:graphicFrameLocks noChangeAspect="1"/>
          </p:cNvGraphicFramePr>
          <p:nvPr>
            <p:ph sz="half" idx="2"/>
          </p:nvPr>
        </p:nvGraphicFramePr>
        <p:xfrm>
          <a:off x="4873625" y="2057400"/>
          <a:ext cx="2997200" cy="3063875"/>
        </p:xfrm>
        <a:graphic>
          <a:graphicData uri="http://schemas.openxmlformats.org/presentationml/2006/ole">
            <mc:AlternateContent xmlns:mc="http://schemas.openxmlformats.org/markup-compatibility/2006">
              <mc:Choice xmlns:v="urn:schemas-microsoft-com:vml" Requires="v">
                <p:oleObj spid="_x0000_s46085" name="Image" r:id="rId3" imgW="9434921" imgH="11580952" progId="Photoshop.Image.7">
                  <p:embed/>
                </p:oleObj>
              </mc:Choice>
              <mc:Fallback>
                <p:oleObj name="Image" r:id="rId3" imgW="9434921" imgH="11580952"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25" y="2057400"/>
                        <a:ext cx="2997200" cy="3063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3C9F3C9-13E1-42AF-B798-3F559B8B41CA}"/>
              </a:ext>
            </a:extLst>
          </p:cNvPr>
          <p:cNvSpPr>
            <a:spLocks noGrp="1" noRot="1" noChangeArrowheads="1"/>
          </p:cNvSpPr>
          <p:nvPr>
            <p:ph type="title"/>
          </p:nvPr>
        </p:nvSpPr>
        <p:spPr/>
        <p:txBody>
          <a:bodyPr/>
          <a:lstStyle/>
          <a:p>
            <a:pPr eaLnBrk="1" hangingPunct="1"/>
            <a:r>
              <a:rPr lang="zh-CN" altLang="en-US"/>
              <a:t>内模式（续）</a:t>
            </a:r>
          </a:p>
        </p:txBody>
      </p:sp>
      <p:sp>
        <p:nvSpPr>
          <p:cNvPr id="47107" name="Rectangle 3">
            <a:extLst>
              <a:ext uri="{FF2B5EF4-FFF2-40B4-BE49-F238E27FC236}">
                <a16:creationId xmlns:a16="http://schemas.microsoft.com/office/drawing/2014/main" id="{5EC3F63D-5F2A-430B-A69A-A07DCF567A13}"/>
              </a:ext>
            </a:extLst>
          </p:cNvPr>
          <p:cNvSpPr>
            <a:spLocks noGrp="1" noRot="1" noChangeArrowheads="1"/>
          </p:cNvSpPr>
          <p:nvPr>
            <p:ph type="body" sz="half" idx="1"/>
          </p:nvPr>
        </p:nvSpPr>
        <p:spPr>
          <a:xfrm>
            <a:off x="344488" y="1039813"/>
            <a:ext cx="8455025" cy="1135062"/>
          </a:xfrm>
        </p:spPr>
        <p:txBody>
          <a:bodyPr/>
          <a:lstStyle/>
          <a:p>
            <a:pPr eaLnBrk="1" hangingPunct="1">
              <a:lnSpc>
                <a:spcPct val="120000"/>
              </a:lnSpc>
            </a:pPr>
            <a:r>
              <a:rPr lang="zh-CN" altLang="en-US" sz="2000"/>
              <a:t>如果按学号升序存储，则插入一条记录就要找到它应在的位置插入，如图（</a:t>
            </a:r>
            <a:r>
              <a:rPr lang="en-US" altLang="zh-CN" sz="2000"/>
              <a:t>b</a:t>
            </a:r>
            <a:r>
              <a:rPr lang="zh-CN" altLang="en-US" sz="2000"/>
              <a:t>）所示</a:t>
            </a:r>
          </a:p>
          <a:p>
            <a:pPr eaLnBrk="1" hangingPunct="1">
              <a:lnSpc>
                <a:spcPct val="120000"/>
              </a:lnSpc>
            </a:pPr>
            <a:r>
              <a:rPr lang="zh-CN" altLang="en-US" sz="2000"/>
              <a:t>如果按照学生年龄聚簇存放，假如新插入的</a:t>
            </a:r>
            <a:r>
              <a:rPr lang="en-US" altLang="zh-CN" sz="2000"/>
              <a:t>S3</a:t>
            </a:r>
            <a:r>
              <a:rPr lang="zh-CN" altLang="en-US" sz="2000"/>
              <a:t>是</a:t>
            </a:r>
            <a:r>
              <a:rPr lang="en-US" altLang="zh-CN" sz="2000"/>
              <a:t>16</a:t>
            </a:r>
            <a:r>
              <a:rPr lang="zh-CN" altLang="en-US" sz="2000"/>
              <a:t>岁，则应插入的位置如图（</a:t>
            </a:r>
            <a:r>
              <a:rPr lang="en-US" altLang="zh-CN" sz="2000"/>
              <a:t>c</a:t>
            </a:r>
            <a:r>
              <a:rPr lang="zh-CN" altLang="en-US" sz="2000"/>
              <a:t>）所示</a:t>
            </a:r>
            <a:r>
              <a:rPr lang="zh-CN" altLang="en-US" sz="2400"/>
              <a:t> </a:t>
            </a:r>
          </a:p>
          <a:p>
            <a:pPr eaLnBrk="1" hangingPunct="1">
              <a:lnSpc>
                <a:spcPct val="90000"/>
              </a:lnSpc>
            </a:pPr>
            <a:endParaRPr lang="zh-CN" altLang="en-US" sz="2400"/>
          </a:p>
        </p:txBody>
      </p:sp>
      <p:graphicFrame>
        <p:nvGraphicFramePr>
          <p:cNvPr id="47108" name="Object 4">
            <a:extLst>
              <a:ext uri="{FF2B5EF4-FFF2-40B4-BE49-F238E27FC236}">
                <a16:creationId xmlns:a16="http://schemas.microsoft.com/office/drawing/2014/main" id="{D6558A85-2991-4D88-94E4-91D61EA58803}"/>
              </a:ext>
            </a:extLst>
          </p:cNvPr>
          <p:cNvGraphicFramePr>
            <a:graphicFrameLocks noChangeAspect="1"/>
          </p:cNvGraphicFramePr>
          <p:nvPr>
            <p:ph sz="half" idx="2"/>
          </p:nvPr>
        </p:nvGraphicFramePr>
        <p:xfrm>
          <a:off x="1446213" y="2919413"/>
          <a:ext cx="5456237" cy="2368550"/>
        </p:xfrm>
        <a:graphic>
          <a:graphicData uri="http://schemas.openxmlformats.org/presentationml/2006/ole">
            <mc:AlternateContent xmlns:mc="http://schemas.openxmlformats.org/markup-compatibility/2006">
              <mc:Choice xmlns:v="urn:schemas-microsoft-com:vml" Requires="v">
                <p:oleObj spid="_x0000_s47110" name="Image" r:id="rId3" imgW="7619048" imgH="3974603" progId="Photoshop.Image.7">
                  <p:embed/>
                </p:oleObj>
              </mc:Choice>
              <mc:Fallback>
                <p:oleObj name="Image" r:id="rId3" imgW="7619048" imgH="3974603"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2919413"/>
                        <a:ext cx="5456237" cy="2368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Rectangle 5">
            <a:extLst>
              <a:ext uri="{FF2B5EF4-FFF2-40B4-BE49-F238E27FC236}">
                <a16:creationId xmlns:a16="http://schemas.microsoft.com/office/drawing/2014/main" id="{CA7224EC-24BB-42FF-BCE5-15D667E77BB9}"/>
              </a:ext>
            </a:extLst>
          </p:cNvPr>
          <p:cNvSpPr>
            <a:spLocks noChangeArrowheads="1"/>
          </p:cNvSpPr>
          <p:nvPr/>
        </p:nvSpPr>
        <p:spPr bwMode="auto">
          <a:xfrm>
            <a:off x="3635375" y="5734050"/>
            <a:ext cx="2317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spcBef>
                <a:spcPct val="20000"/>
              </a:spcBef>
              <a:buSzPct val="100000"/>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5"/>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1" lang="zh-CN" altLang="en-US" sz="1400" b="1">
                <a:latin typeface="Times New Roman" panose="02020603050405020304" pitchFamily="18" charset="0"/>
              </a:rPr>
              <a:t>记录不同的存储方式示意图</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0518777-1270-4DEC-B265-A4274E4CF87E}"/>
              </a:ext>
            </a:extLst>
          </p:cNvPr>
          <p:cNvSpPr>
            <a:spLocks noChangeArrowheads="1"/>
          </p:cNvSpPr>
          <p:nvPr>
            <p:ph type="body" idx="1"/>
          </p:nvPr>
        </p:nvSpPr>
        <p:spPr>
          <a:xfrm>
            <a:off x="395288" y="692150"/>
            <a:ext cx="8353425" cy="5543550"/>
          </a:xfrm>
        </p:spPr>
        <p:txBody>
          <a:bodyPr/>
          <a:lstStyle/>
          <a:p>
            <a:pPr lvl="1">
              <a:buFontTx/>
              <a:buNone/>
            </a:pPr>
            <a:endParaRPr lang="en-US" altLang="zh-CN" b="1"/>
          </a:p>
          <a:p>
            <a:pPr lvl="1"/>
            <a:endParaRPr lang="en-US" altLang="zh-CN" b="1"/>
          </a:p>
          <a:p>
            <a:pPr lvl="1"/>
            <a:endParaRPr lang="en-US" altLang="zh-CN" b="1"/>
          </a:p>
          <a:p>
            <a:pPr lvl="1"/>
            <a:endParaRPr lang="en-US" altLang="zh-CN" b="1"/>
          </a:p>
          <a:p>
            <a:pPr lvl="1"/>
            <a:endParaRPr lang="en-US" altLang="zh-CN" b="1"/>
          </a:p>
          <a:p>
            <a:pPr lvl="2"/>
            <a:endParaRPr lang="en-US" altLang="zh-CN" b="1"/>
          </a:p>
          <a:p>
            <a:pPr lvl="2"/>
            <a:endParaRPr lang="en-US" altLang="zh-CN" b="1"/>
          </a:p>
          <a:p>
            <a:pPr lvl="2"/>
            <a:r>
              <a:rPr lang="zh-CN" altLang="en-US" b="1"/>
              <a:t>内模式是整个数据库实际存储的表示</a:t>
            </a:r>
          </a:p>
          <a:p>
            <a:pPr lvl="2"/>
            <a:r>
              <a:rPr lang="zh-CN" altLang="en-US" b="1"/>
              <a:t>模式是整个数据库实际存储的抽象表示</a:t>
            </a:r>
          </a:p>
          <a:p>
            <a:pPr lvl="2"/>
            <a:r>
              <a:rPr lang="zh-CN" altLang="en-US" b="1"/>
              <a:t>外模式是概念模式的某一部分的抽象表示  </a:t>
            </a:r>
          </a:p>
        </p:txBody>
      </p:sp>
      <p:sp>
        <p:nvSpPr>
          <p:cNvPr id="48131" name="AutoShape 3">
            <a:extLst>
              <a:ext uri="{FF2B5EF4-FFF2-40B4-BE49-F238E27FC236}">
                <a16:creationId xmlns:a16="http://schemas.microsoft.com/office/drawing/2014/main" id="{C698AB79-F078-4DBA-B11A-02D6C491270A}"/>
              </a:ext>
            </a:extLst>
          </p:cNvPr>
          <p:cNvSpPr>
            <a:spLocks noChangeArrowheads="1"/>
          </p:cNvSpPr>
          <p:nvPr/>
        </p:nvSpPr>
        <p:spPr bwMode="auto">
          <a:xfrm rot="10800000" flipV="1">
            <a:off x="1689100" y="1484313"/>
            <a:ext cx="1585913"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外模式 </a:t>
            </a:r>
          </a:p>
        </p:txBody>
      </p:sp>
      <p:sp>
        <p:nvSpPr>
          <p:cNvPr id="48132" name="AutoShape 4">
            <a:extLst>
              <a:ext uri="{FF2B5EF4-FFF2-40B4-BE49-F238E27FC236}">
                <a16:creationId xmlns:a16="http://schemas.microsoft.com/office/drawing/2014/main" id="{FD954343-3851-4470-A37A-E8F9D32F8230}"/>
              </a:ext>
            </a:extLst>
          </p:cNvPr>
          <p:cNvSpPr>
            <a:spLocks noChangeArrowheads="1"/>
          </p:cNvSpPr>
          <p:nvPr/>
        </p:nvSpPr>
        <p:spPr bwMode="auto">
          <a:xfrm rot="10800000" flipV="1">
            <a:off x="1692275" y="2206625"/>
            <a:ext cx="1585913"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模式</a:t>
            </a:r>
          </a:p>
        </p:txBody>
      </p:sp>
      <p:sp>
        <p:nvSpPr>
          <p:cNvPr id="48133" name="AutoShape 5">
            <a:extLst>
              <a:ext uri="{FF2B5EF4-FFF2-40B4-BE49-F238E27FC236}">
                <a16:creationId xmlns:a16="http://schemas.microsoft.com/office/drawing/2014/main" id="{B37DC12C-1CDF-439F-9221-81C012D2EE68}"/>
              </a:ext>
            </a:extLst>
          </p:cNvPr>
          <p:cNvSpPr>
            <a:spLocks noChangeArrowheads="1"/>
          </p:cNvSpPr>
          <p:nvPr/>
        </p:nvSpPr>
        <p:spPr bwMode="auto">
          <a:xfrm rot="10800000" flipV="1">
            <a:off x="1692275" y="2924175"/>
            <a:ext cx="1585913" cy="574675"/>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内模式 </a:t>
            </a:r>
          </a:p>
        </p:txBody>
      </p:sp>
      <p:sp>
        <p:nvSpPr>
          <p:cNvPr id="41990" name="AutoShape 6">
            <a:extLst>
              <a:ext uri="{FF2B5EF4-FFF2-40B4-BE49-F238E27FC236}">
                <a16:creationId xmlns:a16="http://schemas.microsoft.com/office/drawing/2014/main" id="{5774839D-0171-4AA5-BD8B-B8A8C4571C40}"/>
              </a:ext>
            </a:extLst>
          </p:cNvPr>
          <p:cNvSpPr>
            <a:spLocks noChangeArrowheads="1"/>
          </p:cNvSpPr>
          <p:nvPr/>
        </p:nvSpPr>
        <p:spPr bwMode="auto">
          <a:xfrm>
            <a:off x="3276600" y="2205038"/>
            <a:ext cx="5329238" cy="647700"/>
          </a:xfrm>
          <a:prstGeom prst="leftArrowCallout">
            <a:avLst>
              <a:gd name="adj1" fmla="val 28917"/>
              <a:gd name="adj2" fmla="val 25000"/>
              <a:gd name="adj3" fmla="val 35769"/>
              <a:gd name="adj4" fmla="val 92880"/>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数据库中全体数据的逻辑结构和特征的描述 </a:t>
            </a:r>
          </a:p>
        </p:txBody>
      </p:sp>
      <p:sp>
        <p:nvSpPr>
          <p:cNvPr id="41991" name="AutoShape 7">
            <a:extLst>
              <a:ext uri="{FF2B5EF4-FFF2-40B4-BE49-F238E27FC236}">
                <a16:creationId xmlns:a16="http://schemas.microsoft.com/office/drawing/2014/main" id="{888BD96B-611E-43F8-9E62-C960A5F8F4FF}"/>
              </a:ext>
            </a:extLst>
          </p:cNvPr>
          <p:cNvSpPr>
            <a:spLocks noChangeArrowheads="1"/>
          </p:cNvSpPr>
          <p:nvPr/>
        </p:nvSpPr>
        <p:spPr bwMode="auto">
          <a:xfrm>
            <a:off x="3276600" y="1484313"/>
            <a:ext cx="5329238" cy="647700"/>
          </a:xfrm>
          <a:prstGeom prst="leftArrowCallout">
            <a:avLst>
              <a:gd name="adj1" fmla="val 28917"/>
              <a:gd name="adj2" fmla="val 25000"/>
              <a:gd name="adj3" fmla="val 35769"/>
              <a:gd name="adj4" fmla="val 92880"/>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数据库用户能看到并允许使用的那</a:t>
            </a:r>
          </a:p>
          <a:p>
            <a:pPr algn="ctr" eaLnBrk="1" hangingPunct="1">
              <a:spcBef>
                <a:spcPct val="0"/>
              </a:spcBef>
              <a:buSzTx/>
              <a:buFontTx/>
              <a:buNone/>
            </a:pPr>
            <a:r>
              <a:rPr lang="zh-CN" altLang="en-US" sz="2000" b="1">
                <a:solidFill>
                  <a:srgbClr val="000066"/>
                </a:solidFill>
              </a:rPr>
              <a:t>部分局部数据的逻辑结构和特征的描述 </a:t>
            </a:r>
          </a:p>
        </p:txBody>
      </p:sp>
      <p:sp>
        <p:nvSpPr>
          <p:cNvPr id="41992" name="AutoShape 8">
            <a:extLst>
              <a:ext uri="{FF2B5EF4-FFF2-40B4-BE49-F238E27FC236}">
                <a16:creationId xmlns:a16="http://schemas.microsoft.com/office/drawing/2014/main" id="{5B57D10B-5598-4795-887F-C0653A8B570A}"/>
              </a:ext>
            </a:extLst>
          </p:cNvPr>
          <p:cNvSpPr>
            <a:spLocks noChangeArrowheads="1"/>
          </p:cNvSpPr>
          <p:nvPr/>
        </p:nvSpPr>
        <p:spPr bwMode="auto">
          <a:xfrm>
            <a:off x="3276600" y="2924175"/>
            <a:ext cx="5329238" cy="647700"/>
          </a:xfrm>
          <a:prstGeom prst="leftArrowCallout">
            <a:avLst>
              <a:gd name="adj1" fmla="val 28917"/>
              <a:gd name="adj2" fmla="val 25000"/>
              <a:gd name="adj3" fmla="val 35769"/>
              <a:gd name="adj4" fmla="val 92880"/>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它是对数据库存储结构的描述，</a:t>
            </a:r>
          </a:p>
          <a:p>
            <a:pPr algn="ctr" eaLnBrk="1" hangingPunct="1">
              <a:spcBef>
                <a:spcPct val="0"/>
              </a:spcBef>
              <a:buSzTx/>
              <a:buFontTx/>
              <a:buNone/>
            </a:pPr>
            <a:r>
              <a:rPr lang="zh-CN" altLang="en-US" sz="2000" b="1">
                <a:solidFill>
                  <a:srgbClr val="000066"/>
                </a:solidFill>
              </a:rPr>
              <a:t>是数据在数据库内部的表示方式 </a:t>
            </a:r>
          </a:p>
        </p:txBody>
      </p:sp>
      <p:sp>
        <p:nvSpPr>
          <p:cNvPr id="41993" name="AutoShape 9">
            <a:extLst>
              <a:ext uri="{FF2B5EF4-FFF2-40B4-BE49-F238E27FC236}">
                <a16:creationId xmlns:a16="http://schemas.microsoft.com/office/drawing/2014/main" id="{52845A01-6DEF-4964-8886-FB9F80BC42EE}"/>
              </a:ext>
            </a:extLst>
          </p:cNvPr>
          <p:cNvSpPr>
            <a:spLocks noChangeArrowheads="1"/>
          </p:cNvSpPr>
          <p:nvPr/>
        </p:nvSpPr>
        <p:spPr bwMode="auto">
          <a:xfrm>
            <a:off x="2700338" y="765175"/>
            <a:ext cx="1871662" cy="504825"/>
          </a:xfrm>
          <a:prstGeom prst="wedgeRoundRectCallout">
            <a:avLst>
              <a:gd name="adj1" fmla="val -41773"/>
              <a:gd name="adj2" fmla="val 100944"/>
              <a:gd name="adj3" fmla="val 16667"/>
            </a:avLst>
          </a:prstGeom>
          <a:solidFill>
            <a:schemeClr val="accent1">
              <a:alpha val="47842"/>
            </a:schemeClr>
          </a:solidFill>
          <a:ln w="19050">
            <a:solidFill>
              <a:schemeClr val="accent2"/>
            </a:solidFill>
            <a:miter lim="800000"/>
            <a:headEnd/>
            <a:tailEnd/>
          </a:ln>
        </p:spPr>
        <p:txBody>
          <a:bodyPr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可有多个</a:t>
            </a:r>
          </a:p>
        </p:txBody>
      </p:sp>
      <p:sp>
        <p:nvSpPr>
          <p:cNvPr id="41994" name="AutoShape 10">
            <a:extLst>
              <a:ext uri="{FF2B5EF4-FFF2-40B4-BE49-F238E27FC236}">
                <a16:creationId xmlns:a16="http://schemas.microsoft.com/office/drawing/2014/main" id="{01BCB55D-4680-4048-A190-D5801771ED4E}"/>
              </a:ext>
            </a:extLst>
          </p:cNvPr>
          <p:cNvSpPr>
            <a:spLocks/>
          </p:cNvSpPr>
          <p:nvPr/>
        </p:nvSpPr>
        <p:spPr bwMode="auto">
          <a:xfrm>
            <a:off x="1476375" y="2349500"/>
            <a:ext cx="215900" cy="863600"/>
          </a:xfrm>
          <a:prstGeom prst="leftBrace">
            <a:avLst>
              <a:gd name="adj1" fmla="val 33333"/>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95" name="Text Box 11">
            <a:extLst>
              <a:ext uri="{FF2B5EF4-FFF2-40B4-BE49-F238E27FC236}">
                <a16:creationId xmlns:a16="http://schemas.microsoft.com/office/drawing/2014/main" id="{3D164EC0-D300-4BF0-8FF7-CE9437B38C69}"/>
              </a:ext>
            </a:extLst>
          </p:cNvPr>
          <p:cNvSpPr txBox="1">
            <a:spLocks noChangeArrowheads="1"/>
          </p:cNvSpPr>
          <p:nvPr/>
        </p:nvSpPr>
        <p:spPr bwMode="auto">
          <a:xfrm>
            <a:off x="179388" y="2565400"/>
            <a:ext cx="1222375" cy="4222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t>只有一个</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checkerboard(across)">
                                      <p:cBhvr>
                                        <p:cTn id="7" dur="500"/>
                                        <p:tgtEl>
                                          <p:spTgt spid="41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checkerboard(across)">
                                      <p:cBhvr>
                                        <p:cTn id="17" dur="500"/>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checkerboard(across)">
                                      <p:cBhvr>
                                        <p:cTn id="22" dur="500"/>
                                        <p:tgtEl>
                                          <p:spTgt spid="41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1994"/>
                                        </p:tgtEl>
                                        <p:attrNameLst>
                                          <p:attrName>style.visibility</p:attrName>
                                        </p:attrNameLst>
                                      </p:cBhvr>
                                      <p:to>
                                        <p:strVal val="visible"/>
                                      </p:to>
                                    </p:set>
                                    <p:animEffect transition="in" filter="checkerboard(across)">
                                      <p:cBhvr>
                                        <p:cTn id="27" dur="500"/>
                                        <p:tgtEl>
                                          <p:spTgt spid="41994"/>
                                        </p:tgtEl>
                                      </p:cBhvr>
                                    </p:animEffec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41995"/>
                                        </p:tgtEl>
                                        <p:attrNameLst>
                                          <p:attrName>style.visibility</p:attrName>
                                        </p:attrNameLst>
                                      </p:cBhvr>
                                      <p:to>
                                        <p:strVal val="visible"/>
                                      </p:to>
                                    </p:set>
                                    <p:animEffect transition="in" filter="box(in)">
                                      <p:cBhvr>
                                        <p:cTn id="31" dur="500"/>
                                        <p:tgtEl>
                                          <p:spTgt spid="4199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986">
                                            <p:txEl>
                                              <p:pRg st="7" end="7"/>
                                            </p:txEl>
                                          </p:spTgt>
                                        </p:tgtEl>
                                        <p:attrNameLst>
                                          <p:attrName>style.visibility</p:attrName>
                                        </p:attrNameLst>
                                      </p:cBhvr>
                                      <p:to>
                                        <p:strVal val="visible"/>
                                      </p:to>
                                    </p:set>
                                    <p:animEffect transition="in" filter="blinds(horizontal)">
                                      <p:cBhvr>
                                        <p:cTn id="36" dur="500"/>
                                        <p:tgtEl>
                                          <p:spTgt spid="41986">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41" dur="500"/>
                                        <p:tgtEl>
                                          <p:spTgt spid="41986">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46" dur="500"/>
                                        <p:tgtEl>
                                          <p:spTgt spid="419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autoUpdateAnimBg="0"/>
      <p:bldP spid="41991" grpId="0" animBg="1" autoUpdateAnimBg="0"/>
      <p:bldP spid="41992" grpId="0" animBg="1" autoUpdateAnimBg="0"/>
      <p:bldP spid="41993" grpId="0" animBg="1" autoUpdateAnimBg="0"/>
      <p:bldP spid="41994" grpId="0" animBg="1"/>
      <p:bldP spid="4199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640CE42-5BFA-4DBA-BE55-0E51C6E74EA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9155" name="Rectangle 3">
            <a:extLst>
              <a:ext uri="{FF2B5EF4-FFF2-40B4-BE49-F238E27FC236}">
                <a16:creationId xmlns:a16="http://schemas.microsoft.com/office/drawing/2014/main" id="{500D91C3-2F17-4A43-8F60-047BB24E365D}"/>
              </a:ext>
            </a:extLst>
          </p:cNvPr>
          <p:cNvSpPr>
            <a:spLocks noChangeArrowheads="1"/>
          </p:cNvSpPr>
          <p:nvPr/>
        </p:nvSpPr>
        <p:spPr bwMode="auto">
          <a:xfrm>
            <a:off x="0" y="5661025"/>
            <a:ext cx="83534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b="1"/>
              <a:t>		</a:t>
            </a:r>
            <a:r>
              <a:rPr lang="zh-CN" altLang="en-US" sz="2400" b="1"/>
              <a:t>数据库系统的三级模式结构</a:t>
            </a:r>
          </a:p>
        </p:txBody>
      </p:sp>
      <p:sp>
        <p:nvSpPr>
          <p:cNvPr id="49156" name="Rectangle 4">
            <a:extLst>
              <a:ext uri="{FF2B5EF4-FFF2-40B4-BE49-F238E27FC236}">
                <a16:creationId xmlns:a16="http://schemas.microsoft.com/office/drawing/2014/main" id="{F8437981-1025-46EE-BD8A-13EEA3102A5B}"/>
              </a:ext>
            </a:extLst>
          </p:cNvPr>
          <p:cNvSpPr>
            <a:spLocks noChangeArrowheads="1"/>
          </p:cNvSpPr>
          <p:nvPr/>
        </p:nvSpPr>
        <p:spPr bwMode="auto">
          <a:xfrm>
            <a:off x="1258888" y="404813"/>
            <a:ext cx="1223962" cy="360362"/>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应用</a:t>
            </a:r>
            <a:r>
              <a:rPr lang="en-US" altLang="zh-CN" sz="2400" b="1">
                <a:ea typeface="华文中宋" panose="02010600040101010101" pitchFamily="2" charset="-122"/>
              </a:rPr>
              <a:t>1</a:t>
            </a:r>
          </a:p>
        </p:txBody>
      </p:sp>
      <p:sp>
        <p:nvSpPr>
          <p:cNvPr id="49157" name="Rectangle 5">
            <a:extLst>
              <a:ext uri="{FF2B5EF4-FFF2-40B4-BE49-F238E27FC236}">
                <a16:creationId xmlns:a16="http://schemas.microsoft.com/office/drawing/2014/main" id="{70DA133A-1849-4128-9B9B-BFB1A5553D28}"/>
              </a:ext>
            </a:extLst>
          </p:cNvPr>
          <p:cNvSpPr>
            <a:spLocks noChangeArrowheads="1"/>
          </p:cNvSpPr>
          <p:nvPr/>
        </p:nvSpPr>
        <p:spPr bwMode="auto">
          <a:xfrm>
            <a:off x="2771775" y="406400"/>
            <a:ext cx="1223963" cy="358775"/>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应用</a:t>
            </a:r>
            <a:r>
              <a:rPr lang="en-US" altLang="zh-CN" sz="2400" b="1">
                <a:ea typeface="华文中宋" panose="02010600040101010101" pitchFamily="2" charset="-122"/>
              </a:rPr>
              <a:t>2</a:t>
            </a:r>
          </a:p>
        </p:txBody>
      </p:sp>
      <p:sp>
        <p:nvSpPr>
          <p:cNvPr id="49158" name="Rectangle 6">
            <a:extLst>
              <a:ext uri="{FF2B5EF4-FFF2-40B4-BE49-F238E27FC236}">
                <a16:creationId xmlns:a16="http://schemas.microsoft.com/office/drawing/2014/main" id="{11FF069E-6258-4B77-B749-55345414C0BA}"/>
              </a:ext>
            </a:extLst>
          </p:cNvPr>
          <p:cNvSpPr>
            <a:spLocks noChangeArrowheads="1"/>
          </p:cNvSpPr>
          <p:nvPr/>
        </p:nvSpPr>
        <p:spPr bwMode="auto">
          <a:xfrm>
            <a:off x="5940425" y="404813"/>
            <a:ext cx="1223963"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应用</a:t>
            </a:r>
            <a:r>
              <a:rPr lang="en-US" altLang="zh-CN" sz="2400" b="1">
                <a:ea typeface="华文中宋" panose="02010600040101010101" pitchFamily="2" charset="-122"/>
              </a:rPr>
              <a:t>n</a:t>
            </a:r>
          </a:p>
        </p:txBody>
      </p:sp>
      <p:sp>
        <p:nvSpPr>
          <p:cNvPr id="49159" name="Rectangle 7">
            <a:extLst>
              <a:ext uri="{FF2B5EF4-FFF2-40B4-BE49-F238E27FC236}">
                <a16:creationId xmlns:a16="http://schemas.microsoft.com/office/drawing/2014/main" id="{68327617-7220-4B9E-AA15-DB9EE6E900C8}"/>
              </a:ext>
            </a:extLst>
          </p:cNvPr>
          <p:cNvSpPr>
            <a:spLocks noChangeArrowheads="1"/>
          </p:cNvSpPr>
          <p:nvPr/>
        </p:nvSpPr>
        <p:spPr bwMode="auto">
          <a:xfrm>
            <a:off x="1835150" y="1125538"/>
            <a:ext cx="1223963" cy="3492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外模式</a:t>
            </a:r>
            <a:r>
              <a:rPr lang="en-US" altLang="zh-CN" sz="2400" b="1">
                <a:ea typeface="华文中宋" panose="02010600040101010101" pitchFamily="2" charset="-122"/>
              </a:rPr>
              <a:t>1</a:t>
            </a:r>
          </a:p>
        </p:txBody>
      </p:sp>
      <p:sp>
        <p:nvSpPr>
          <p:cNvPr id="49160" name="Rectangle 8">
            <a:extLst>
              <a:ext uri="{FF2B5EF4-FFF2-40B4-BE49-F238E27FC236}">
                <a16:creationId xmlns:a16="http://schemas.microsoft.com/office/drawing/2014/main" id="{7404BC78-72D0-4EA1-8E20-D591E67C5B58}"/>
              </a:ext>
            </a:extLst>
          </p:cNvPr>
          <p:cNvSpPr>
            <a:spLocks noChangeArrowheads="1"/>
          </p:cNvSpPr>
          <p:nvPr/>
        </p:nvSpPr>
        <p:spPr bwMode="auto">
          <a:xfrm>
            <a:off x="3635375" y="1125538"/>
            <a:ext cx="1223963" cy="3492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华文中宋" panose="02010600040101010101" pitchFamily="2" charset="-122"/>
                <a:ea typeface="华文中宋" panose="02010600040101010101" pitchFamily="2" charset="-122"/>
              </a:rPr>
              <a:t>…</a:t>
            </a:r>
            <a:endParaRPr lang="en-US" altLang="zh-CN" sz="2400" b="1">
              <a:ea typeface="华文中宋" panose="02010600040101010101" pitchFamily="2" charset="-122"/>
            </a:endParaRPr>
          </a:p>
        </p:txBody>
      </p:sp>
      <p:sp>
        <p:nvSpPr>
          <p:cNvPr id="49161" name="Rectangle 9">
            <a:extLst>
              <a:ext uri="{FF2B5EF4-FFF2-40B4-BE49-F238E27FC236}">
                <a16:creationId xmlns:a16="http://schemas.microsoft.com/office/drawing/2014/main" id="{E76CE66E-B8F6-4F6C-B49B-E5E48148C77B}"/>
              </a:ext>
            </a:extLst>
          </p:cNvPr>
          <p:cNvSpPr>
            <a:spLocks noChangeArrowheads="1"/>
          </p:cNvSpPr>
          <p:nvPr/>
        </p:nvSpPr>
        <p:spPr bwMode="auto">
          <a:xfrm>
            <a:off x="5508625" y="1125538"/>
            <a:ext cx="1223963" cy="3492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外模式</a:t>
            </a:r>
            <a:r>
              <a:rPr lang="en-US" altLang="zh-CN" sz="2400" b="1">
                <a:ea typeface="华文中宋" panose="02010600040101010101" pitchFamily="2" charset="-122"/>
              </a:rPr>
              <a:t>m</a:t>
            </a:r>
          </a:p>
        </p:txBody>
      </p:sp>
      <p:sp>
        <p:nvSpPr>
          <p:cNvPr id="49162" name="Rectangle 10">
            <a:extLst>
              <a:ext uri="{FF2B5EF4-FFF2-40B4-BE49-F238E27FC236}">
                <a16:creationId xmlns:a16="http://schemas.microsoft.com/office/drawing/2014/main" id="{848D2346-1AFB-4753-9A6A-BA0F390087BD}"/>
              </a:ext>
            </a:extLst>
          </p:cNvPr>
          <p:cNvSpPr>
            <a:spLocks noChangeArrowheads="1"/>
          </p:cNvSpPr>
          <p:nvPr/>
        </p:nvSpPr>
        <p:spPr bwMode="auto">
          <a:xfrm>
            <a:off x="3643313" y="1196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endParaRPr lang="zh-CN" altLang="en-US" sz="2400" b="1">
              <a:ea typeface="华文中宋" panose="02010600040101010101" pitchFamily="2" charset="-122"/>
            </a:endParaRPr>
          </a:p>
        </p:txBody>
      </p:sp>
      <p:sp>
        <p:nvSpPr>
          <p:cNvPr id="49163" name="Rectangle 11">
            <a:extLst>
              <a:ext uri="{FF2B5EF4-FFF2-40B4-BE49-F238E27FC236}">
                <a16:creationId xmlns:a16="http://schemas.microsoft.com/office/drawing/2014/main" id="{78E49175-640E-4AAD-90FF-194CAB9022FF}"/>
              </a:ext>
            </a:extLst>
          </p:cNvPr>
          <p:cNvSpPr>
            <a:spLocks noChangeArrowheads="1"/>
          </p:cNvSpPr>
          <p:nvPr/>
        </p:nvSpPr>
        <p:spPr bwMode="auto">
          <a:xfrm>
            <a:off x="4356100" y="404813"/>
            <a:ext cx="1223963" cy="360362"/>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华文中宋" panose="02010600040101010101" pitchFamily="2" charset="-122"/>
                <a:ea typeface="华文中宋" panose="02010600040101010101" pitchFamily="2" charset="-122"/>
              </a:rPr>
              <a:t>…</a:t>
            </a:r>
            <a:endParaRPr lang="en-US" altLang="zh-CN" sz="2400" b="1">
              <a:ea typeface="华文中宋" panose="02010600040101010101" pitchFamily="2" charset="-122"/>
            </a:endParaRPr>
          </a:p>
        </p:txBody>
      </p:sp>
      <p:cxnSp>
        <p:nvCxnSpPr>
          <p:cNvPr id="49164" name="AutoShape 12">
            <a:extLst>
              <a:ext uri="{FF2B5EF4-FFF2-40B4-BE49-F238E27FC236}">
                <a16:creationId xmlns:a16="http://schemas.microsoft.com/office/drawing/2014/main" id="{F9F11000-E005-4A51-8266-747C891DFE94}"/>
              </a:ext>
            </a:extLst>
          </p:cNvPr>
          <p:cNvCxnSpPr>
            <a:cxnSpLocks noChangeShapeType="1"/>
            <a:stCxn id="49156" idx="2"/>
            <a:endCxn id="49159" idx="0"/>
          </p:cNvCxnSpPr>
          <p:nvPr/>
        </p:nvCxnSpPr>
        <p:spPr bwMode="auto">
          <a:xfrm>
            <a:off x="1871663" y="765175"/>
            <a:ext cx="576262" cy="3603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65" name="AutoShape 13">
            <a:extLst>
              <a:ext uri="{FF2B5EF4-FFF2-40B4-BE49-F238E27FC236}">
                <a16:creationId xmlns:a16="http://schemas.microsoft.com/office/drawing/2014/main" id="{6105AF62-E0EF-4694-B650-658113876596}"/>
              </a:ext>
            </a:extLst>
          </p:cNvPr>
          <p:cNvCxnSpPr>
            <a:cxnSpLocks noChangeShapeType="1"/>
            <a:stCxn id="49157" idx="2"/>
            <a:endCxn id="49159" idx="0"/>
          </p:cNvCxnSpPr>
          <p:nvPr/>
        </p:nvCxnSpPr>
        <p:spPr bwMode="auto">
          <a:xfrm flipH="1">
            <a:off x="2447925" y="765175"/>
            <a:ext cx="936625" cy="3603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66" name="AutoShape 14">
            <a:extLst>
              <a:ext uri="{FF2B5EF4-FFF2-40B4-BE49-F238E27FC236}">
                <a16:creationId xmlns:a16="http://schemas.microsoft.com/office/drawing/2014/main" id="{DC9D8BE3-BEBD-479A-B8C4-E156212D044A}"/>
              </a:ext>
            </a:extLst>
          </p:cNvPr>
          <p:cNvCxnSpPr>
            <a:cxnSpLocks noChangeShapeType="1"/>
            <a:stCxn id="49163" idx="2"/>
            <a:endCxn id="49160" idx="0"/>
          </p:cNvCxnSpPr>
          <p:nvPr/>
        </p:nvCxnSpPr>
        <p:spPr bwMode="auto">
          <a:xfrm flipH="1">
            <a:off x="4248150" y="765175"/>
            <a:ext cx="720725" cy="3603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67" name="AutoShape 15">
            <a:extLst>
              <a:ext uri="{FF2B5EF4-FFF2-40B4-BE49-F238E27FC236}">
                <a16:creationId xmlns:a16="http://schemas.microsoft.com/office/drawing/2014/main" id="{8DA7ED8C-F4E0-4726-AFB6-D28E5A22B033}"/>
              </a:ext>
            </a:extLst>
          </p:cNvPr>
          <p:cNvCxnSpPr>
            <a:cxnSpLocks noChangeShapeType="1"/>
            <a:stCxn id="49163" idx="2"/>
            <a:endCxn id="49161" idx="0"/>
          </p:cNvCxnSpPr>
          <p:nvPr/>
        </p:nvCxnSpPr>
        <p:spPr bwMode="auto">
          <a:xfrm>
            <a:off x="4968875" y="765175"/>
            <a:ext cx="1152525" cy="3603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68" name="AutoShape 16">
            <a:extLst>
              <a:ext uri="{FF2B5EF4-FFF2-40B4-BE49-F238E27FC236}">
                <a16:creationId xmlns:a16="http://schemas.microsoft.com/office/drawing/2014/main" id="{5A54B7D1-449A-450D-B659-033251E86C20}"/>
              </a:ext>
            </a:extLst>
          </p:cNvPr>
          <p:cNvCxnSpPr>
            <a:cxnSpLocks noChangeShapeType="1"/>
            <a:stCxn id="49158" idx="2"/>
            <a:endCxn id="49161" idx="0"/>
          </p:cNvCxnSpPr>
          <p:nvPr/>
        </p:nvCxnSpPr>
        <p:spPr bwMode="auto">
          <a:xfrm flipH="1">
            <a:off x="6121400" y="766763"/>
            <a:ext cx="431800" cy="3587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9169" name="Oval 17">
            <a:extLst>
              <a:ext uri="{FF2B5EF4-FFF2-40B4-BE49-F238E27FC236}">
                <a16:creationId xmlns:a16="http://schemas.microsoft.com/office/drawing/2014/main" id="{77FFFC49-069C-4EBE-BEEB-4426D226D624}"/>
              </a:ext>
            </a:extLst>
          </p:cNvPr>
          <p:cNvSpPr>
            <a:spLocks noChangeArrowheads="1"/>
          </p:cNvSpPr>
          <p:nvPr/>
        </p:nvSpPr>
        <p:spPr bwMode="auto">
          <a:xfrm>
            <a:off x="2843213" y="1700213"/>
            <a:ext cx="2736850" cy="576262"/>
          </a:xfrm>
          <a:prstGeom prst="ellipse">
            <a:avLst/>
          </a:prstGeom>
          <a:gradFill rotWithShape="1">
            <a:gsLst>
              <a:gs pos="0">
                <a:srgbClr val="5E7676"/>
              </a:gs>
              <a:gs pos="100000">
                <a:srgbClr val="CCFFFF"/>
              </a:gs>
            </a:gsLst>
            <a:lin ang="5400000" scaled="1"/>
          </a:gra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外模式</a:t>
            </a:r>
            <a:r>
              <a:rPr lang="en-US" altLang="zh-CN" sz="2400" b="1">
                <a:ea typeface="华文中宋" panose="02010600040101010101" pitchFamily="2" charset="-122"/>
              </a:rPr>
              <a:t>/</a:t>
            </a:r>
            <a:r>
              <a:rPr lang="zh-CN" altLang="en-US" sz="2400" b="1">
                <a:ea typeface="华文中宋" panose="02010600040101010101" pitchFamily="2" charset="-122"/>
              </a:rPr>
              <a:t>模式映象</a:t>
            </a:r>
          </a:p>
        </p:txBody>
      </p:sp>
      <p:cxnSp>
        <p:nvCxnSpPr>
          <p:cNvPr id="49170" name="AutoShape 18">
            <a:extLst>
              <a:ext uri="{FF2B5EF4-FFF2-40B4-BE49-F238E27FC236}">
                <a16:creationId xmlns:a16="http://schemas.microsoft.com/office/drawing/2014/main" id="{CBAB840C-81F6-4593-9CDA-3E51308149E4}"/>
              </a:ext>
            </a:extLst>
          </p:cNvPr>
          <p:cNvCxnSpPr>
            <a:cxnSpLocks noChangeShapeType="1"/>
            <a:stCxn id="49159" idx="2"/>
            <a:endCxn id="49169" idx="1"/>
          </p:cNvCxnSpPr>
          <p:nvPr/>
        </p:nvCxnSpPr>
        <p:spPr bwMode="auto">
          <a:xfrm>
            <a:off x="2447925" y="1474788"/>
            <a:ext cx="795338" cy="30956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71" name="AutoShape 19">
            <a:extLst>
              <a:ext uri="{FF2B5EF4-FFF2-40B4-BE49-F238E27FC236}">
                <a16:creationId xmlns:a16="http://schemas.microsoft.com/office/drawing/2014/main" id="{0FADBFC3-7831-45B6-8673-F0FF79A9D0E3}"/>
              </a:ext>
            </a:extLst>
          </p:cNvPr>
          <p:cNvCxnSpPr>
            <a:cxnSpLocks noChangeShapeType="1"/>
            <a:stCxn id="49160" idx="2"/>
            <a:endCxn id="49169" idx="0"/>
          </p:cNvCxnSpPr>
          <p:nvPr/>
        </p:nvCxnSpPr>
        <p:spPr bwMode="auto">
          <a:xfrm flipH="1">
            <a:off x="4211638" y="1474788"/>
            <a:ext cx="36512" cy="2254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9172" name="AutoShape 20">
            <a:extLst>
              <a:ext uri="{FF2B5EF4-FFF2-40B4-BE49-F238E27FC236}">
                <a16:creationId xmlns:a16="http://schemas.microsoft.com/office/drawing/2014/main" id="{9DE27387-0CE2-47AE-9390-584855D8F4C0}"/>
              </a:ext>
            </a:extLst>
          </p:cNvPr>
          <p:cNvCxnSpPr>
            <a:cxnSpLocks noChangeShapeType="1"/>
            <a:stCxn id="49161" idx="2"/>
            <a:endCxn id="49169" idx="7"/>
          </p:cNvCxnSpPr>
          <p:nvPr/>
        </p:nvCxnSpPr>
        <p:spPr bwMode="auto">
          <a:xfrm flipH="1">
            <a:off x="5180013" y="1474788"/>
            <a:ext cx="941387" cy="30956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9173" name="Rectangle 21">
            <a:extLst>
              <a:ext uri="{FF2B5EF4-FFF2-40B4-BE49-F238E27FC236}">
                <a16:creationId xmlns:a16="http://schemas.microsoft.com/office/drawing/2014/main" id="{0179C249-79BC-4BCB-86D0-E17B9AF73EEF}"/>
              </a:ext>
            </a:extLst>
          </p:cNvPr>
          <p:cNvSpPr>
            <a:spLocks noChangeArrowheads="1"/>
          </p:cNvSpPr>
          <p:nvPr/>
        </p:nvSpPr>
        <p:spPr bwMode="auto">
          <a:xfrm>
            <a:off x="3419475" y="2706688"/>
            <a:ext cx="1584325" cy="361950"/>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模式</a:t>
            </a:r>
          </a:p>
        </p:txBody>
      </p:sp>
      <p:cxnSp>
        <p:nvCxnSpPr>
          <p:cNvPr id="49174" name="AutoShape 22">
            <a:extLst>
              <a:ext uri="{FF2B5EF4-FFF2-40B4-BE49-F238E27FC236}">
                <a16:creationId xmlns:a16="http://schemas.microsoft.com/office/drawing/2014/main" id="{0AD4E0FD-8833-409F-BC6B-06A8DF3C8C0B}"/>
              </a:ext>
            </a:extLst>
          </p:cNvPr>
          <p:cNvCxnSpPr>
            <a:cxnSpLocks noChangeShapeType="1"/>
            <a:stCxn id="49169" idx="4"/>
            <a:endCxn id="49173" idx="0"/>
          </p:cNvCxnSpPr>
          <p:nvPr/>
        </p:nvCxnSpPr>
        <p:spPr bwMode="auto">
          <a:xfrm>
            <a:off x="4211638" y="2276475"/>
            <a:ext cx="0" cy="43021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9175" name="Line 23">
            <a:extLst>
              <a:ext uri="{FF2B5EF4-FFF2-40B4-BE49-F238E27FC236}">
                <a16:creationId xmlns:a16="http://schemas.microsoft.com/office/drawing/2014/main" id="{EEA71C59-CD66-4507-AD66-EE84FA2D480B}"/>
              </a:ext>
            </a:extLst>
          </p:cNvPr>
          <p:cNvSpPr>
            <a:spLocks noChangeShapeType="1"/>
          </p:cNvSpPr>
          <p:nvPr/>
        </p:nvSpPr>
        <p:spPr bwMode="auto">
          <a:xfrm flipH="1">
            <a:off x="3708400" y="2276475"/>
            <a:ext cx="142875"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24">
            <a:extLst>
              <a:ext uri="{FF2B5EF4-FFF2-40B4-BE49-F238E27FC236}">
                <a16:creationId xmlns:a16="http://schemas.microsoft.com/office/drawing/2014/main" id="{F7DB7BF0-07EF-4575-8100-B9D75686595D}"/>
              </a:ext>
            </a:extLst>
          </p:cNvPr>
          <p:cNvSpPr>
            <a:spLocks noChangeShapeType="1"/>
          </p:cNvSpPr>
          <p:nvPr/>
        </p:nvSpPr>
        <p:spPr bwMode="auto">
          <a:xfrm>
            <a:off x="4572000" y="2276475"/>
            <a:ext cx="142875"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Oval 25">
            <a:extLst>
              <a:ext uri="{FF2B5EF4-FFF2-40B4-BE49-F238E27FC236}">
                <a16:creationId xmlns:a16="http://schemas.microsoft.com/office/drawing/2014/main" id="{0AB50F65-BD48-4D88-89A4-AA9C3BD5F014}"/>
              </a:ext>
            </a:extLst>
          </p:cNvPr>
          <p:cNvSpPr>
            <a:spLocks noChangeArrowheads="1"/>
          </p:cNvSpPr>
          <p:nvPr/>
        </p:nvSpPr>
        <p:spPr bwMode="auto">
          <a:xfrm>
            <a:off x="2843213" y="3429000"/>
            <a:ext cx="2736850" cy="574675"/>
          </a:xfrm>
          <a:prstGeom prst="ellipse">
            <a:avLst/>
          </a:prstGeom>
          <a:gradFill rotWithShape="1">
            <a:gsLst>
              <a:gs pos="0">
                <a:srgbClr val="5E7676"/>
              </a:gs>
              <a:gs pos="100000">
                <a:srgbClr val="CCFFFF"/>
              </a:gs>
            </a:gsLst>
            <a:lin ang="5400000" scaled="1"/>
          </a:gra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模式</a:t>
            </a:r>
            <a:r>
              <a:rPr lang="en-US" altLang="zh-CN" sz="2400" b="1">
                <a:ea typeface="华文中宋" panose="02010600040101010101" pitchFamily="2" charset="-122"/>
              </a:rPr>
              <a:t>/</a:t>
            </a:r>
            <a:r>
              <a:rPr lang="zh-CN" altLang="en-US" sz="2400" b="1">
                <a:ea typeface="华文中宋" panose="02010600040101010101" pitchFamily="2" charset="-122"/>
              </a:rPr>
              <a:t>内模式映象</a:t>
            </a:r>
          </a:p>
        </p:txBody>
      </p:sp>
      <p:cxnSp>
        <p:nvCxnSpPr>
          <p:cNvPr id="49178" name="AutoShape 26">
            <a:extLst>
              <a:ext uri="{FF2B5EF4-FFF2-40B4-BE49-F238E27FC236}">
                <a16:creationId xmlns:a16="http://schemas.microsoft.com/office/drawing/2014/main" id="{EDE01F9B-C0D6-427F-BD4F-A605B5A40069}"/>
              </a:ext>
            </a:extLst>
          </p:cNvPr>
          <p:cNvCxnSpPr>
            <a:cxnSpLocks noChangeShapeType="1"/>
            <a:stCxn id="49173" idx="2"/>
            <a:endCxn id="49177" idx="0"/>
          </p:cNvCxnSpPr>
          <p:nvPr/>
        </p:nvCxnSpPr>
        <p:spPr bwMode="auto">
          <a:xfrm>
            <a:off x="4211638" y="3068638"/>
            <a:ext cx="0" cy="36036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9179" name="Rectangle 27">
            <a:extLst>
              <a:ext uri="{FF2B5EF4-FFF2-40B4-BE49-F238E27FC236}">
                <a16:creationId xmlns:a16="http://schemas.microsoft.com/office/drawing/2014/main" id="{9F1BFF08-8949-4CB2-8EEA-D1F2ED6C7452}"/>
              </a:ext>
            </a:extLst>
          </p:cNvPr>
          <p:cNvSpPr>
            <a:spLocks noChangeArrowheads="1"/>
          </p:cNvSpPr>
          <p:nvPr/>
        </p:nvSpPr>
        <p:spPr bwMode="auto">
          <a:xfrm>
            <a:off x="3419475" y="4292600"/>
            <a:ext cx="1584325" cy="360363"/>
          </a:xfrm>
          <a:prstGeom prst="rect">
            <a:avLst/>
          </a:prstGeom>
          <a:gradFill rotWithShape="1">
            <a:gsLst>
              <a:gs pos="0">
                <a:srgbClr val="767647"/>
              </a:gs>
              <a:gs pos="100000">
                <a:srgbClr val="FFFF99"/>
              </a:gs>
            </a:gsLst>
            <a:lin ang="5400000" scaled="1"/>
          </a:gra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内模式</a:t>
            </a:r>
          </a:p>
        </p:txBody>
      </p:sp>
      <p:cxnSp>
        <p:nvCxnSpPr>
          <p:cNvPr id="49180" name="AutoShape 28">
            <a:extLst>
              <a:ext uri="{FF2B5EF4-FFF2-40B4-BE49-F238E27FC236}">
                <a16:creationId xmlns:a16="http://schemas.microsoft.com/office/drawing/2014/main" id="{7FBE7197-9E0D-4739-9CB6-D3216F346AE9}"/>
              </a:ext>
            </a:extLst>
          </p:cNvPr>
          <p:cNvCxnSpPr>
            <a:cxnSpLocks noChangeShapeType="1"/>
            <a:stCxn id="49177" idx="4"/>
            <a:endCxn id="49179" idx="0"/>
          </p:cNvCxnSpPr>
          <p:nvPr/>
        </p:nvCxnSpPr>
        <p:spPr bwMode="auto">
          <a:xfrm>
            <a:off x="4211638" y="4003675"/>
            <a:ext cx="0" cy="2889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0989" name="AutoShape 29">
            <a:extLst>
              <a:ext uri="{FF2B5EF4-FFF2-40B4-BE49-F238E27FC236}">
                <a16:creationId xmlns:a16="http://schemas.microsoft.com/office/drawing/2014/main" id="{4BABB066-A6C2-4531-8ACA-6473FE381891}"/>
              </a:ext>
            </a:extLst>
          </p:cNvPr>
          <p:cNvSpPr>
            <a:spLocks noChangeArrowheads="1"/>
          </p:cNvSpPr>
          <p:nvPr/>
        </p:nvSpPr>
        <p:spPr bwMode="auto">
          <a:xfrm>
            <a:off x="3419475" y="5013325"/>
            <a:ext cx="1584325" cy="503238"/>
          </a:xfrm>
          <a:prstGeom prst="can">
            <a:avLst>
              <a:gd name="adj" fmla="val 26144"/>
            </a:avLst>
          </a:prstGeom>
          <a:gradFill rotWithShape="1">
            <a:gsLst>
              <a:gs pos="0">
                <a:schemeClr val="accent1"/>
              </a:gs>
              <a:gs pos="100000">
                <a:schemeClr val="accent1">
                  <a:gamma/>
                  <a:shade val="46275"/>
                  <a:invGamma/>
                </a:schemeClr>
              </a:gs>
            </a:gsLst>
            <a:lin ang="5400000" scaled="1"/>
          </a:gradFill>
          <a:ln w="9525" cmpd="sng">
            <a:solidFill>
              <a:schemeClr val="tx1"/>
            </a:solidFill>
            <a:round/>
            <a:headEnd/>
            <a:tailEnd/>
          </a:ln>
          <a:effectLst/>
        </p:spPr>
        <p:txBody>
          <a:bodyPr wrap="none" anchor="ctr"/>
          <a:lstStyle/>
          <a:p>
            <a:pPr algn="ctr">
              <a:buFont typeface="Arial" panose="020B0604020202020204" pitchFamily="34" charset="0"/>
              <a:buNone/>
              <a:defRPr/>
            </a:pPr>
            <a:r>
              <a:rPr lang="zh-CN" altLang="en-US" b="1">
                <a:latin typeface="Arial" pitchFamily="34" charset="0"/>
                <a:ea typeface="华文中宋" pitchFamily="2" charset="-122"/>
              </a:rPr>
              <a:t>数据库</a:t>
            </a:r>
          </a:p>
        </p:txBody>
      </p:sp>
      <p:cxnSp>
        <p:nvCxnSpPr>
          <p:cNvPr id="49182" name="AutoShape 30">
            <a:extLst>
              <a:ext uri="{FF2B5EF4-FFF2-40B4-BE49-F238E27FC236}">
                <a16:creationId xmlns:a16="http://schemas.microsoft.com/office/drawing/2014/main" id="{3A98789D-DA89-4431-BE2A-1DD8EA8D2748}"/>
              </a:ext>
            </a:extLst>
          </p:cNvPr>
          <p:cNvCxnSpPr>
            <a:cxnSpLocks noChangeShapeType="1"/>
            <a:stCxn id="49179" idx="2"/>
            <a:endCxn id="40989" idx="1"/>
          </p:cNvCxnSpPr>
          <p:nvPr/>
        </p:nvCxnSpPr>
        <p:spPr bwMode="auto">
          <a:xfrm>
            <a:off x="4211638" y="4652963"/>
            <a:ext cx="0" cy="36036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9183" name="Text Box 31">
            <a:extLst>
              <a:ext uri="{FF2B5EF4-FFF2-40B4-BE49-F238E27FC236}">
                <a16:creationId xmlns:a16="http://schemas.microsoft.com/office/drawing/2014/main" id="{52D12580-AFCC-4EE1-B118-6575157F4183}"/>
              </a:ext>
            </a:extLst>
          </p:cNvPr>
          <p:cNvSpPr txBox="1">
            <a:spLocks noChangeArrowheads="1"/>
          </p:cNvSpPr>
          <p:nvPr/>
        </p:nvSpPr>
        <p:spPr bwMode="auto">
          <a:xfrm>
            <a:off x="5867400" y="1700213"/>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solidFill>
                  <a:schemeClr val="accent2"/>
                </a:solidFill>
                <a:ea typeface="华文中宋" panose="02010600040101010101" pitchFamily="2" charset="-122"/>
              </a:rPr>
              <a:t>用户级</a:t>
            </a:r>
          </a:p>
        </p:txBody>
      </p:sp>
      <p:sp>
        <p:nvSpPr>
          <p:cNvPr id="49184" name="Text Box 32">
            <a:extLst>
              <a:ext uri="{FF2B5EF4-FFF2-40B4-BE49-F238E27FC236}">
                <a16:creationId xmlns:a16="http://schemas.microsoft.com/office/drawing/2014/main" id="{D463158D-F6C5-44DA-A151-29B3B2D66F1C}"/>
              </a:ext>
            </a:extLst>
          </p:cNvPr>
          <p:cNvSpPr txBox="1">
            <a:spLocks noChangeArrowheads="1"/>
          </p:cNvSpPr>
          <p:nvPr/>
        </p:nvSpPr>
        <p:spPr bwMode="auto">
          <a:xfrm>
            <a:off x="5921375" y="34496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solidFill>
                  <a:schemeClr val="accent2"/>
                </a:solidFill>
                <a:ea typeface="华文中宋" panose="02010600040101010101" pitchFamily="2" charset="-122"/>
              </a:rPr>
              <a:t>概念级</a:t>
            </a:r>
          </a:p>
        </p:txBody>
      </p:sp>
      <p:sp>
        <p:nvSpPr>
          <p:cNvPr id="49185" name="Text Box 33">
            <a:extLst>
              <a:ext uri="{FF2B5EF4-FFF2-40B4-BE49-F238E27FC236}">
                <a16:creationId xmlns:a16="http://schemas.microsoft.com/office/drawing/2014/main" id="{E785DBA0-58F6-4443-890E-C7242FDF3F7F}"/>
              </a:ext>
            </a:extLst>
          </p:cNvPr>
          <p:cNvSpPr txBox="1">
            <a:spLocks noChangeArrowheads="1"/>
          </p:cNvSpPr>
          <p:nvPr/>
        </p:nvSpPr>
        <p:spPr bwMode="auto">
          <a:xfrm>
            <a:off x="5921375" y="42418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solidFill>
                  <a:schemeClr val="accent2"/>
                </a:solidFill>
                <a:ea typeface="华文中宋" panose="02010600040101010101" pitchFamily="2" charset="-122"/>
              </a:rPr>
              <a:t>物理级</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50201F-0F66-4912-B3F8-2E5D37B8A3F7}"/>
              </a:ext>
            </a:extLst>
          </p:cNvPr>
          <p:cNvSpPr>
            <a:spLocks noChangeArrowheads="1"/>
          </p:cNvSpPr>
          <p:nvPr>
            <p:ph type="title"/>
          </p:nvPr>
        </p:nvSpPr>
        <p:spPr>
          <a:xfrm>
            <a:off x="395288" y="476250"/>
            <a:ext cx="8229600" cy="633413"/>
          </a:xfrm>
        </p:spPr>
        <p:txBody>
          <a:bodyPr/>
          <a:lstStyle/>
          <a:p>
            <a:r>
              <a:rPr lang="zh-CN" altLang="en-US" sz="3200"/>
              <a:t>数据库系统的二级映象与数据独立性 </a:t>
            </a:r>
          </a:p>
        </p:txBody>
      </p:sp>
      <p:sp>
        <p:nvSpPr>
          <p:cNvPr id="43011" name="Rectangle 3">
            <a:extLst>
              <a:ext uri="{FF2B5EF4-FFF2-40B4-BE49-F238E27FC236}">
                <a16:creationId xmlns:a16="http://schemas.microsoft.com/office/drawing/2014/main" id="{DA1A8072-D7C2-4D09-A9EE-08646CC6A5D3}"/>
              </a:ext>
            </a:extLst>
          </p:cNvPr>
          <p:cNvSpPr>
            <a:spLocks noChangeArrowheads="1"/>
          </p:cNvSpPr>
          <p:nvPr>
            <p:ph type="body" idx="1"/>
          </p:nvPr>
        </p:nvSpPr>
        <p:spPr>
          <a:xfrm>
            <a:off x="395288" y="1628775"/>
            <a:ext cx="8229600" cy="1462088"/>
          </a:xfrm>
        </p:spPr>
        <p:txBody>
          <a:bodyPr/>
          <a:lstStyle/>
          <a:p>
            <a:pPr>
              <a:lnSpc>
                <a:spcPct val="90000"/>
              </a:lnSpc>
            </a:pPr>
            <a:r>
              <a:rPr lang="en-US" altLang="zh-CN" sz="2800" b="1"/>
              <a:t>DBMS</a:t>
            </a:r>
            <a:r>
              <a:rPr lang="zh-CN" altLang="en-US" sz="2800" b="1"/>
              <a:t>在三级模式之间提供了二级映象功能，保证了数据库系统中的数据能够具有较高的</a:t>
            </a:r>
            <a:r>
              <a:rPr lang="zh-CN" altLang="en-US" sz="2800" b="1">
                <a:solidFill>
                  <a:srgbClr val="800000"/>
                </a:solidFill>
              </a:rPr>
              <a:t>逻辑独立性</a:t>
            </a:r>
            <a:r>
              <a:rPr lang="zh-CN" altLang="en-US" sz="2800" b="1"/>
              <a:t>与</a:t>
            </a:r>
            <a:r>
              <a:rPr lang="zh-CN" altLang="en-US" sz="2800" b="1">
                <a:solidFill>
                  <a:srgbClr val="800000"/>
                </a:solidFill>
              </a:rPr>
              <a:t>物理独立性</a:t>
            </a:r>
            <a:r>
              <a:rPr lang="zh-CN" altLang="en-US" sz="2800" b="1"/>
              <a:t>。</a:t>
            </a:r>
          </a:p>
        </p:txBody>
      </p:sp>
      <p:sp>
        <p:nvSpPr>
          <p:cNvPr id="43012" name="Oval 4">
            <a:extLst>
              <a:ext uri="{FF2B5EF4-FFF2-40B4-BE49-F238E27FC236}">
                <a16:creationId xmlns:a16="http://schemas.microsoft.com/office/drawing/2014/main" id="{DA846EB4-008A-452A-809A-E0523E91E9DB}"/>
              </a:ext>
            </a:extLst>
          </p:cNvPr>
          <p:cNvSpPr>
            <a:spLocks noChangeArrowheads="1"/>
          </p:cNvSpPr>
          <p:nvPr/>
        </p:nvSpPr>
        <p:spPr bwMode="auto">
          <a:xfrm>
            <a:off x="900113" y="3576638"/>
            <a:ext cx="2736850" cy="576262"/>
          </a:xfrm>
          <a:prstGeom prst="ellipse">
            <a:avLst/>
          </a:prstGeom>
          <a:gradFill rotWithShape="1">
            <a:gsLst>
              <a:gs pos="0">
                <a:srgbClr val="5E7676"/>
              </a:gs>
              <a:gs pos="100000">
                <a:srgbClr val="CCFFFF"/>
              </a:gs>
            </a:gsLst>
            <a:lin ang="5400000" scaled="1"/>
          </a:gra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外模式</a:t>
            </a:r>
            <a:r>
              <a:rPr lang="en-US" altLang="zh-CN" sz="2400" b="1">
                <a:ea typeface="华文中宋" panose="02010600040101010101" pitchFamily="2" charset="-122"/>
              </a:rPr>
              <a:t>/</a:t>
            </a:r>
            <a:r>
              <a:rPr lang="zh-CN" altLang="en-US" sz="2400" b="1">
                <a:ea typeface="华文中宋" panose="02010600040101010101" pitchFamily="2" charset="-122"/>
              </a:rPr>
              <a:t>模式映象</a:t>
            </a:r>
          </a:p>
        </p:txBody>
      </p:sp>
      <p:sp>
        <p:nvSpPr>
          <p:cNvPr id="43013" name="Oval 5">
            <a:extLst>
              <a:ext uri="{FF2B5EF4-FFF2-40B4-BE49-F238E27FC236}">
                <a16:creationId xmlns:a16="http://schemas.microsoft.com/office/drawing/2014/main" id="{7FA855AD-B299-4791-A7E9-359FDA47E239}"/>
              </a:ext>
            </a:extLst>
          </p:cNvPr>
          <p:cNvSpPr>
            <a:spLocks noChangeArrowheads="1"/>
          </p:cNvSpPr>
          <p:nvPr/>
        </p:nvSpPr>
        <p:spPr bwMode="auto">
          <a:xfrm>
            <a:off x="900113" y="4440238"/>
            <a:ext cx="2736850" cy="574675"/>
          </a:xfrm>
          <a:prstGeom prst="ellipse">
            <a:avLst/>
          </a:prstGeom>
          <a:gradFill rotWithShape="1">
            <a:gsLst>
              <a:gs pos="0">
                <a:srgbClr val="5E7676"/>
              </a:gs>
              <a:gs pos="100000">
                <a:srgbClr val="CCFFFF"/>
              </a:gs>
            </a:gsLst>
            <a:lin ang="5400000" scaled="1"/>
          </a:gra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ea typeface="华文中宋" panose="02010600040101010101" pitchFamily="2" charset="-122"/>
              </a:rPr>
              <a:t>模式</a:t>
            </a:r>
            <a:r>
              <a:rPr lang="en-US" altLang="zh-CN" sz="2400" b="1">
                <a:ea typeface="华文中宋" panose="02010600040101010101" pitchFamily="2" charset="-122"/>
              </a:rPr>
              <a:t>/</a:t>
            </a:r>
            <a:r>
              <a:rPr lang="zh-CN" altLang="en-US" sz="2400" b="1">
                <a:ea typeface="华文中宋" panose="02010600040101010101" pitchFamily="2" charset="-122"/>
              </a:rPr>
              <a:t>内模式映象</a:t>
            </a:r>
          </a:p>
        </p:txBody>
      </p:sp>
      <p:sp>
        <p:nvSpPr>
          <p:cNvPr id="43014" name="AutoShape 6">
            <a:extLst>
              <a:ext uri="{FF2B5EF4-FFF2-40B4-BE49-F238E27FC236}">
                <a16:creationId xmlns:a16="http://schemas.microsoft.com/office/drawing/2014/main" id="{DEFA39D6-9D52-4631-B5DA-652DAAF5AD67}"/>
              </a:ext>
            </a:extLst>
          </p:cNvPr>
          <p:cNvSpPr>
            <a:spLocks noChangeArrowheads="1"/>
          </p:cNvSpPr>
          <p:nvPr/>
        </p:nvSpPr>
        <p:spPr bwMode="auto">
          <a:xfrm>
            <a:off x="3781425" y="3646488"/>
            <a:ext cx="720725" cy="358775"/>
          </a:xfrm>
          <a:prstGeom prst="rightArrow">
            <a:avLst>
              <a:gd name="adj1" fmla="val 50000"/>
              <a:gd name="adj2" fmla="val 50221"/>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3015" name="AutoShape 7">
            <a:extLst>
              <a:ext uri="{FF2B5EF4-FFF2-40B4-BE49-F238E27FC236}">
                <a16:creationId xmlns:a16="http://schemas.microsoft.com/office/drawing/2014/main" id="{31968056-8394-4065-8A13-2E13E59FE5AD}"/>
              </a:ext>
            </a:extLst>
          </p:cNvPr>
          <p:cNvSpPr>
            <a:spLocks noChangeArrowheads="1"/>
          </p:cNvSpPr>
          <p:nvPr/>
        </p:nvSpPr>
        <p:spPr bwMode="auto">
          <a:xfrm>
            <a:off x="3781425" y="4583113"/>
            <a:ext cx="720725" cy="358775"/>
          </a:xfrm>
          <a:prstGeom prst="rightArrow">
            <a:avLst>
              <a:gd name="adj1" fmla="val 50000"/>
              <a:gd name="adj2" fmla="val 50221"/>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3016" name="AutoShape 8">
            <a:extLst>
              <a:ext uri="{FF2B5EF4-FFF2-40B4-BE49-F238E27FC236}">
                <a16:creationId xmlns:a16="http://schemas.microsoft.com/office/drawing/2014/main" id="{5B89B7DF-D88A-43F7-B8EF-F31BF5EBB6CE}"/>
              </a:ext>
            </a:extLst>
          </p:cNvPr>
          <p:cNvSpPr>
            <a:spLocks noChangeArrowheads="1"/>
          </p:cNvSpPr>
          <p:nvPr/>
        </p:nvSpPr>
        <p:spPr bwMode="auto">
          <a:xfrm>
            <a:off x="4573588" y="3430588"/>
            <a:ext cx="3889375" cy="792162"/>
          </a:xfrm>
          <a:prstGeom prst="flowChartAlternateProcess">
            <a:avLst/>
          </a:prstGeom>
          <a:solidFill>
            <a:srgbClr val="FFFF99">
              <a:alpha val="72940"/>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保证了数据与程序间的逻辑独立性 </a:t>
            </a:r>
          </a:p>
        </p:txBody>
      </p:sp>
      <p:sp>
        <p:nvSpPr>
          <p:cNvPr id="43017" name="AutoShape 9">
            <a:extLst>
              <a:ext uri="{FF2B5EF4-FFF2-40B4-BE49-F238E27FC236}">
                <a16:creationId xmlns:a16="http://schemas.microsoft.com/office/drawing/2014/main" id="{1ED18F9F-B599-411F-9FFE-7617C220CCCE}"/>
              </a:ext>
            </a:extLst>
          </p:cNvPr>
          <p:cNvSpPr>
            <a:spLocks noChangeArrowheads="1"/>
          </p:cNvSpPr>
          <p:nvPr/>
        </p:nvSpPr>
        <p:spPr bwMode="auto">
          <a:xfrm>
            <a:off x="4573588" y="4365625"/>
            <a:ext cx="3889375" cy="792163"/>
          </a:xfrm>
          <a:prstGeom prst="flowChartAlternateProcess">
            <a:avLst/>
          </a:prstGeom>
          <a:solidFill>
            <a:srgbClr val="FFFF99">
              <a:alpha val="72940"/>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确保了数据的物理独立性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diamond(in)">
                                      <p:cBhvr>
                                        <p:cTn id="12" dur="500"/>
                                        <p:tgtEl>
                                          <p:spTgt spid="43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blinds(horizontal)">
                                      <p:cBhvr>
                                        <p:cTn id="17" dur="500"/>
                                        <p:tgtEl>
                                          <p:spTgt spid="4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3016"/>
                                        </p:tgtEl>
                                        <p:attrNameLst>
                                          <p:attrName>style.visibility</p:attrName>
                                        </p:attrNameLst>
                                      </p:cBhvr>
                                      <p:to>
                                        <p:strVal val="visible"/>
                                      </p:to>
                                    </p:set>
                                    <p:animEffect transition="in" filter="checkerboard(across)">
                                      <p:cBhvr>
                                        <p:cTn id="22" dur="500"/>
                                        <p:tgtEl>
                                          <p:spTgt spid="43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diamond(in)">
                                      <p:cBhvr>
                                        <p:cTn id="27" dur="500"/>
                                        <p:tgtEl>
                                          <p:spTgt spid="430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blinds(horizontal)">
                                      <p:cBhvr>
                                        <p:cTn id="32" dur="500"/>
                                        <p:tgtEl>
                                          <p:spTgt spid="430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3017"/>
                                        </p:tgtEl>
                                        <p:attrNameLst>
                                          <p:attrName>style.visibility</p:attrName>
                                        </p:attrNameLst>
                                      </p:cBhvr>
                                      <p:to>
                                        <p:strVal val="visible"/>
                                      </p:to>
                                    </p:set>
                                    <p:animEffect transition="in" filter="checkerboard(across)">
                                      <p:cBhvr>
                                        <p:cTn id="37"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animBg="1" autoUpdateAnimBg="0"/>
      <p:bldP spid="43014" grpId="0" animBg="1"/>
      <p:bldP spid="43015" grpId="0" animBg="1"/>
      <p:bldP spid="43016" grpId="0" animBg="1" autoUpdateAnimBg="0"/>
      <p:bldP spid="4301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C000D2F-FB7F-4DCF-8CC5-D21D67E64BAE}"/>
              </a:ext>
            </a:extLst>
          </p:cNvPr>
          <p:cNvSpPr>
            <a:spLocks noGrp="1" noRot="1" noChangeArrowheads="1"/>
          </p:cNvSpPr>
          <p:nvPr>
            <p:ph type="title"/>
          </p:nvPr>
        </p:nvSpPr>
        <p:spPr>
          <a:xfrm>
            <a:off x="323850" y="233363"/>
            <a:ext cx="8540750" cy="1143000"/>
          </a:xfrm>
        </p:spPr>
        <p:txBody>
          <a:bodyPr/>
          <a:lstStyle/>
          <a:p>
            <a:pPr eaLnBrk="1" hangingPunct="1"/>
            <a:r>
              <a:rPr lang="zh-CN" altLang="en-US"/>
              <a:t>外模式／模式映象</a:t>
            </a:r>
          </a:p>
        </p:txBody>
      </p:sp>
      <p:sp>
        <p:nvSpPr>
          <p:cNvPr id="51203" name="Rectangle 3">
            <a:extLst>
              <a:ext uri="{FF2B5EF4-FFF2-40B4-BE49-F238E27FC236}">
                <a16:creationId xmlns:a16="http://schemas.microsoft.com/office/drawing/2014/main" id="{B8F5A86E-0509-455A-8DF4-1875B190E1C3}"/>
              </a:ext>
            </a:extLst>
          </p:cNvPr>
          <p:cNvSpPr>
            <a:spLocks noGrp="1" noRot="1" noChangeArrowheads="1"/>
          </p:cNvSpPr>
          <p:nvPr>
            <p:ph type="body" idx="1"/>
          </p:nvPr>
        </p:nvSpPr>
        <p:spPr>
          <a:xfrm>
            <a:off x="323850" y="1376363"/>
            <a:ext cx="8540750" cy="4429125"/>
          </a:xfrm>
        </p:spPr>
        <p:txBody>
          <a:bodyPr/>
          <a:lstStyle/>
          <a:p>
            <a:pPr marL="609600" indent="-609600" algn="just" eaLnBrk="1" hangingPunct="1"/>
            <a:r>
              <a:rPr lang="zh-CN" altLang="en-US" sz="2800"/>
              <a:t>保证数据的</a:t>
            </a:r>
            <a:r>
              <a:rPr lang="zh-CN" altLang="en-US" sz="2800" b="1">
                <a:solidFill>
                  <a:schemeClr val="hlink"/>
                </a:solidFill>
              </a:rPr>
              <a:t>逻辑独立性</a:t>
            </a:r>
          </a:p>
          <a:p>
            <a:pPr marL="990600" lvl="1" indent="-533400" algn="just" eaLnBrk="1" hangingPunct="1"/>
            <a:r>
              <a:rPr lang="zh-CN" altLang="en-US" sz="2400" b="1"/>
              <a:t>当模式改变时，数据库管理员修改有关的外模式／模式映象，使外模式保持不变</a:t>
            </a:r>
          </a:p>
          <a:p>
            <a:pPr marL="990600" lvl="1" indent="-533400" algn="just" eaLnBrk="1" hangingPunct="1"/>
            <a:r>
              <a:rPr lang="zh-CN" altLang="en-US" sz="2400" b="1"/>
              <a:t>应用程序是依据数据的外模式编写的，从而应用程序不必修改，保证了数据与程序的逻辑独立性，简称数据的逻辑独立性</a:t>
            </a:r>
            <a:r>
              <a:rPr lang="zh-CN" altLang="en-US" sz="2400"/>
              <a:t>。</a:t>
            </a:r>
          </a:p>
          <a:p>
            <a:pPr marL="990600" lvl="1" indent="-533400" algn="just" eaLnBrk="1" hangingPunct="1"/>
            <a:r>
              <a:rPr lang="zh-CN" altLang="en-US" sz="2400"/>
              <a:t>示例：</a:t>
            </a:r>
          </a:p>
          <a:p>
            <a:pPr marL="1371600" lvl="2" indent="-457200" eaLnBrk="1" hangingPunct="1"/>
            <a:r>
              <a:rPr lang="zh-CN" altLang="en-US" sz="2000"/>
              <a:t>在模式中增加新的记录类型，只要不破坏原有记录类型之间的联系</a:t>
            </a:r>
          </a:p>
          <a:p>
            <a:pPr marL="1371600" lvl="2" indent="-457200" eaLnBrk="1" hangingPunct="1"/>
            <a:r>
              <a:rPr lang="zh-CN" altLang="en-US" sz="2000"/>
              <a:t>在原有记录类型之间增加新的联系</a:t>
            </a:r>
          </a:p>
          <a:p>
            <a:pPr marL="1371600" lvl="2" indent="-457200" eaLnBrk="1" hangingPunct="1"/>
            <a:r>
              <a:rPr lang="zh-CN" altLang="en-US" sz="2000"/>
              <a:t>在某些记录类型中增加新的数据项</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3C97106D-BE04-4C5C-902D-D9AE4F02A845}"/>
              </a:ext>
            </a:extLst>
          </p:cNvPr>
          <p:cNvSpPr>
            <a:spLocks noChangeArrowheads="1"/>
          </p:cNvSpPr>
          <p:nvPr/>
        </p:nvSpPr>
        <p:spPr bwMode="auto">
          <a:xfrm>
            <a:off x="6370638" y="1989138"/>
            <a:ext cx="2162175" cy="863600"/>
          </a:xfrm>
          <a:prstGeom prst="flowChartAlternateProcess">
            <a:avLst/>
          </a:prstGeom>
          <a:solidFill>
            <a:schemeClr val="accent1">
              <a:alpha val="5607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996633"/>
                </a:solidFill>
              </a:rPr>
              <a:t>信息的特征</a:t>
            </a:r>
          </a:p>
          <a:p>
            <a:pPr algn="ctr" eaLnBrk="1" hangingPunct="1">
              <a:spcBef>
                <a:spcPct val="0"/>
              </a:spcBef>
              <a:buSzTx/>
              <a:buFontTx/>
              <a:buNone/>
            </a:pPr>
            <a:endParaRPr lang="zh-CN" altLang="en-US" sz="2000" b="1">
              <a:solidFill>
                <a:srgbClr val="996633"/>
              </a:solidFill>
            </a:endParaRPr>
          </a:p>
        </p:txBody>
      </p:sp>
      <p:sp>
        <p:nvSpPr>
          <p:cNvPr id="8195" name="Rectangle 3">
            <a:extLst>
              <a:ext uri="{FF2B5EF4-FFF2-40B4-BE49-F238E27FC236}">
                <a16:creationId xmlns:a16="http://schemas.microsoft.com/office/drawing/2014/main" id="{0FFC7796-5FB8-40A9-96F5-8B1EB7279ACB}"/>
              </a:ext>
            </a:extLst>
          </p:cNvPr>
          <p:cNvSpPr>
            <a:spLocks noChangeArrowheads="1"/>
          </p:cNvSpPr>
          <p:nvPr>
            <p:ph type="title"/>
          </p:nvPr>
        </p:nvSpPr>
        <p:spPr/>
        <p:txBody>
          <a:bodyPr/>
          <a:lstStyle/>
          <a:p>
            <a:r>
              <a:rPr lang="zh-CN" altLang="en-US" sz="3600" b="0"/>
              <a:t>信息、数据、数据处理与数据管理</a:t>
            </a:r>
            <a:r>
              <a:rPr lang="zh-CN" altLang="en-US" b="0"/>
              <a:t> </a:t>
            </a:r>
          </a:p>
        </p:txBody>
      </p:sp>
      <p:sp>
        <p:nvSpPr>
          <p:cNvPr id="8196" name="Rectangle 4">
            <a:extLst>
              <a:ext uri="{FF2B5EF4-FFF2-40B4-BE49-F238E27FC236}">
                <a16:creationId xmlns:a16="http://schemas.microsoft.com/office/drawing/2014/main" id="{574871F9-6548-4CD5-BAEA-2DF7EEEB4B4D}"/>
              </a:ext>
            </a:extLst>
          </p:cNvPr>
          <p:cNvSpPr>
            <a:spLocks noChangeArrowheads="1"/>
          </p:cNvSpPr>
          <p:nvPr>
            <p:ph type="body" idx="1"/>
          </p:nvPr>
        </p:nvSpPr>
        <p:spPr>
          <a:xfrm>
            <a:off x="395288" y="981075"/>
            <a:ext cx="8353425" cy="4895850"/>
          </a:xfrm>
        </p:spPr>
        <p:txBody>
          <a:bodyPr/>
          <a:lstStyle/>
          <a:p>
            <a:r>
              <a:rPr lang="zh-CN" altLang="en-US" b="1"/>
              <a:t>数据与信息 </a:t>
            </a:r>
          </a:p>
          <a:p>
            <a:pPr lvl="1"/>
            <a:endParaRPr lang="zh-CN" altLang="en-US" b="1"/>
          </a:p>
        </p:txBody>
      </p:sp>
      <p:sp>
        <p:nvSpPr>
          <p:cNvPr id="8197" name="AutoShape 5">
            <a:extLst>
              <a:ext uri="{FF2B5EF4-FFF2-40B4-BE49-F238E27FC236}">
                <a16:creationId xmlns:a16="http://schemas.microsoft.com/office/drawing/2014/main" id="{2998CC33-E61D-44BD-9FFD-2A5868A9B6C5}"/>
              </a:ext>
            </a:extLst>
          </p:cNvPr>
          <p:cNvSpPr>
            <a:spLocks noChangeArrowheads="1"/>
          </p:cNvSpPr>
          <p:nvPr/>
        </p:nvSpPr>
        <p:spPr bwMode="auto">
          <a:xfrm>
            <a:off x="684213" y="2492375"/>
            <a:ext cx="1222375" cy="576263"/>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chemeClr val="accent2"/>
                </a:solidFill>
              </a:rPr>
              <a:t>信息</a:t>
            </a:r>
          </a:p>
        </p:txBody>
      </p:sp>
      <p:sp>
        <p:nvSpPr>
          <p:cNvPr id="8198" name="AutoShape 6">
            <a:extLst>
              <a:ext uri="{FF2B5EF4-FFF2-40B4-BE49-F238E27FC236}">
                <a16:creationId xmlns:a16="http://schemas.microsoft.com/office/drawing/2014/main" id="{FDB73A36-384F-4579-911C-5148EAF6A651}"/>
              </a:ext>
            </a:extLst>
          </p:cNvPr>
          <p:cNvSpPr>
            <a:spLocks noChangeArrowheads="1"/>
          </p:cNvSpPr>
          <p:nvPr/>
        </p:nvSpPr>
        <p:spPr bwMode="auto">
          <a:xfrm>
            <a:off x="2124075" y="2492375"/>
            <a:ext cx="1293813" cy="576263"/>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chemeClr val="accent2"/>
                </a:solidFill>
              </a:rPr>
              <a:t>能源</a:t>
            </a:r>
          </a:p>
        </p:txBody>
      </p:sp>
      <p:sp>
        <p:nvSpPr>
          <p:cNvPr id="8199" name="AutoShape 7">
            <a:extLst>
              <a:ext uri="{FF2B5EF4-FFF2-40B4-BE49-F238E27FC236}">
                <a16:creationId xmlns:a16="http://schemas.microsoft.com/office/drawing/2014/main" id="{7663A50B-0F7A-44F2-8D1A-4BA7CBE7E772}"/>
              </a:ext>
            </a:extLst>
          </p:cNvPr>
          <p:cNvSpPr>
            <a:spLocks noChangeArrowheads="1"/>
          </p:cNvSpPr>
          <p:nvPr/>
        </p:nvSpPr>
        <p:spPr bwMode="auto">
          <a:xfrm>
            <a:off x="3638550" y="2492375"/>
            <a:ext cx="1293813" cy="576263"/>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chemeClr val="accent2"/>
                </a:solidFill>
              </a:rPr>
              <a:t>材料</a:t>
            </a:r>
          </a:p>
        </p:txBody>
      </p:sp>
      <p:sp>
        <p:nvSpPr>
          <p:cNvPr id="8200" name="Text Box 8">
            <a:extLst>
              <a:ext uri="{FF2B5EF4-FFF2-40B4-BE49-F238E27FC236}">
                <a16:creationId xmlns:a16="http://schemas.microsoft.com/office/drawing/2014/main" id="{826199D8-92C9-4A6F-8345-97498BF24F03}"/>
              </a:ext>
            </a:extLst>
          </p:cNvPr>
          <p:cNvSpPr txBox="1">
            <a:spLocks noChangeArrowheads="1"/>
          </p:cNvSpPr>
          <p:nvPr/>
        </p:nvSpPr>
        <p:spPr bwMode="auto">
          <a:xfrm>
            <a:off x="1620838" y="1773238"/>
            <a:ext cx="254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996633"/>
                </a:solidFill>
              </a:rPr>
              <a:t>客观世界的三大要素 </a:t>
            </a:r>
          </a:p>
        </p:txBody>
      </p:sp>
      <p:sp>
        <p:nvSpPr>
          <p:cNvPr id="8201" name="AutoShape 9">
            <a:extLst>
              <a:ext uri="{FF2B5EF4-FFF2-40B4-BE49-F238E27FC236}">
                <a16:creationId xmlns:a16="http://schemas.microsoft.com/office/drawing/2014/main" id="{25D565EB-48EC-4FF8-B535-DEBC131C35C0}"/>
              </a:ext>
            </a:extLst>
          </p:cNvPr>
          <p:cNvSpPr>
            <a:spLocks noChangeArrowheads="1"/>
          </p:cNvSpPr>
          <p:nvPr/>
        </p:nvSpPr>
        <p:spPr bwMode="auto">
          <a:xfrm>
            <a:off x="1187450" y="3068638"/>
            <a:ext cx="273050" cy="792162"/>
          </a:xfrm>
          <a:prstGeom prst="downArrow">
            <a:avLst>
              <a:gd name="adj1" fmla="val 50000"/>
              <a:gd name="adj2" fmla="val 72529"/>
            </a:avLst>
          </a:prstGeom>
          <a:solidFill>
            <a:srgbClr val="FF99CC">
              <a:alpha val="76077"/>
            </a:srgbClr>
          </a:solidFill>
          <a:ln w="19050">
            <a:solidFill>
              <a:srgbClr val="FF00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8202" name="Text Box 10">
            <a:extLst>
              <a:ext uri="{FF2B5EF4-FFF2-40B4-BE49-F238E27FC236}">
                <a16:creationId xmlns:a16="http://schemas.microsoft.com/office/drawing/2014/main" id="{C35BE3B4-0D19-4638-B4DB-20D6E85175AE}"/>
              </a:ext>
            </a:extLst>
          </p:cNvPr>
          <p:cNvSpPr txBox="1">
            <a:spLocks noChangeArrowheads="1"/>
          </p:cNvSpPr>
          <p:nvPr/>
        </p:nvSpPr>
        <p:spPr bwMode="auto">
          <a:xfrm>
            <a:off x="1547813" y="3284538"/>
            <a:ext cx="2282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采集并加工、传递 </a:t>
            </a:r>
          </a:p>
        </p:txBody>
      </p:sp>
      <p:sp>
        <p:nvSpPr>
          <p:cNvPr id="8203" name="AutoShape 11">
            <a:extLst>
              <a:ext uri="{FF2B5EF4-FFF2-40B4-BE49-F238E27FC236}">
                <a16:creationId xmlns:a16="http://schemas.microsoft.com/office/drawing/2014/main" id="{CEF573E2-B1BA-4ADE-B33B-905CB98DA862}"/>
              </a:ext>
            </a:extLst>
          </p:cNvPr>
          <p:cNvSpPr>
            <a:spLocks noChangeArrowheads="1"/>
          </p:cNvSpPr>
          <p:nvPr/>
        </p:nvSpPr>
        <p:spPr bwMode="auto">
          <a:xfrm>
            <a:off x="684213" y="3860800"/>
            <a:ext cx="1154112" cy="1727200"/>
          </a:xfrm>
          <a:prstGeom prst="flowChartAlternateProcess">
            <a:avLst/>
          </a:prstGeom>
          <a:solidFill>
            <a:schemeClr val="accent1">
              <a:alpha val="76077"/>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消息</a:t>
            </a:r>
          </a:p>
          <a:p>
            <a:pPr algn="ctr" eaLnBrk="1" hangingPunct="1">
              <a:spcBef>
                <a:spcPct val="0"/>
              </a:spcBef>
              <a:buSzTx/>
              <a:buFontTx/>
              <a:buNone/>
            </a:pPr>
            <a:r>
              <a:rPr lang="zh-CN" altLang="en-US" sz="2000" b="1">
                <a:solidFill>
                  <a:srgbClr val="000066"/>
                </a:solidFill>
              </a:rPr>
              <a:t>情报</a:t>
            </a:r>
          </a:p>
          <a:p>
            <a:pPr algn="ctr" eaLnBrk="1" hangingPunct="1">
              <a:spcBef>
                <a:spcPct val="0"/>
              </a:spcBef>
              <a:buSzTx/>
              <a:buFontTx/>
              <a:buNone/>
            </a:pPr>
            <a:r>
              <a:rPr lang="zh-CN" altLang="en-US" sz="2000" b="1">
                <a:solidFill>
                  <a:srgbClr val="000066"/>
                </a:solidFill>
              </a:rPr>
              <a:t>指令</a:t>
            </a:r>
          </a:p>
          <a:p>
            <a:pPr algn="ctr" eaLnBrk="1" hangingPunct="1">
              <a:spcBef>
                <a:spcPct val="0"/>
              </a:spcBef>
              <a:buSzTx/>
              <a:buFontTx/>
              <a:buNone/>
            </a:pPr>
            <a:r>
              <a:rPr lang="zh-CN" altLang="en-US" sz="2000" b="1">
                <a:solidFill>
                  <a:srgbClr val="000066"/>
                </a:solidFill>
              </a:rPr>
              <a:t>数据</a:t>
            </a:r>
          </a:p>
          <a:p>
            <a:pPr algn="ctr" eaLnBrk="1" hangingPunct="1">
              <a:spcBef>
                <a:spcPct val="0"/>
              </a:spcBef>
              <a:buSzTx/>
              <a:buFontTx/>
              <a:buNone/>
            </a:pPr>
            <a:r>
              <a:rPr lang="zh-CN" altLang="en-US" sz="2000" b="1">
                <a:solidFill>
                  <a:srgbClr val="000066"/>
                </a:solidFill>
              </a:rPr>
              <a:t> 信号 </a:t>
            </a:r>
          </a:p>
        </p:txBody>
      </p:sp>
      <p:sp>
        <p:nvSpPr>
          <p:cNvPr id="8204" name="Line 12">
            <a:extLst>
              <a:ext uri="{FF2B5EF4-FFF2-40B4-BE49-F238E27FC236}">
                <a16:creationId xmlns:a16="http://schemas.microsoft.com/office/drawing/2014/main" id="{45D6E07A-F77D-4539-AAF6-403CC3056472}"/>
              </a:ext>
            </a:extLst>
          </p:cNvPr>
          <p:cNvSpPr>
            <a:spLocks noChangeShapeType="1"/>
          </p:cNvSpPr>
          <p:nvPr/>
        </p:nvSpPr>
        <p:spPr bwMode="auto">
          <a:xfrm flipH="1">
            <a:off x="1260475" y="2133600"/>
            <a:ext cx="1439863" cy="358775"/>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05" name="Line 13">
            <a:extLst>
              <a:ext uri="{FF2B5EF4-FFF2-40B4-BE49-F238E27FC236}">
                <a16:creationId xmlns:a16="http://schemas.microsoft.com/office/drawing/2014/main" id="{50FA21CB-C424-4580-841F-63DBAE8EC2C2}"/>
              </a:ext>
            </a:extLst>
          </p:cNvPr>
          <p:cNvSpPr>
            <a:spLocks noChangeShapeType="1"/>
          </p:cNvSpPr>
          <p:nvPr/>
        </p:nvSpPr>
        <p:spPr bwMode="auto">
          <a:xfrm>
            <a:off x="2700338" y="2133600"/>
            <a:ext cx="0" cy="358775"/>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06" name="Line 14">
            <a:extLst>
              <a:ext uri="{FF2B5EF4-FFF2-40B4-BE49-F238E27FC236}">
                <a16:creationId xmlns:a16="http://schemas.microsoft.com/office/drawing/2014/main" id="{DE08B5CC-494D-40D5-B90F-05113A0ADED4}"/>
              </a:ext>
            </a:extLst>
          </p:cNvPr>
          <p:cNvSpPr>
            <a:spLocks noChangeShapeType="1"/>
          </p:cNvSpPr>
          <p:nvPr/>
        </p:nvSpPr>
        <p:spPr bwMode="auto">
          <a:xfrm>
            <a:off x="2700338" y="2133600"/>
            <a:ext cx="1366837" cy="358775"/>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07" name="AutoShape 15">
            <a:extLst>
              <a:ext uri="{FF2B5EF4-FFF2-40B4-BE49-F238E27FC236}">
                <a16:creationId xmlns:a16="http://schemas.microsoft.com/office/drawing/2014/main" id="{FC14DA1A-C54C-4AF1-8B34-3FE49259BFDB}"/>
              </a:ext>
            </a:extLst>
          </p:cNvPr>
          <p:cNvSpPr>
            <a:spLocks noChangeArrowheads="1"/>
          </p:cNvSpPr>
          <p:nvPr/>
        </p:nvSpPr>
        <p:spPr bwMode="auto">
          <a:xfrm>
            <a:off x="3203575" y="3573463"/>
            <a:ext cx="2374900" cy="2376487"/>
          </a:xfrm>
          <a:prstGeom prst="horizontalScroll">
            <a:avLst>
              <a:gd name="adj" fmla="val 6370"/>
            </a:avLst>
          </a:prstGeom>
          <a:solidFill>
            <a:srgbClr val="FF99CC">
              <a:alpha val="43137"/>
            </a:srgbClr>
          </a:solidFill>
          <a:ln w="19050">
            <a:solidFill>
              <a:srgbClr val="993366"/>
            </a:solidFill>
            <a:round/>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学号：</a:t>
            </a:r>
            <a:r>
              <a:rPr lang="en-US" altLang="zh-CN" sz="2000" b="1">
                <a:solidFill>
                  <a:srgbClr val="000066"/>
                </a:solidFill>
              </a:rPr>
              <a:t>S1</a:t>
            </a:r>
          </a:p>
          <a:p>
            <a:pPr eaLnBrk="1" hangingPunct="1">
              <a:spcBef>
                <a:spcPct val="0"/>
              </a:spcBef>
              <a:buSzTx/>
              <a:buFontTx/>
              <a:buNone/>
            </a:pPr>
            <a:r>
              <a:rPr lang="zh-CN" altLang="en-US" sz="2000" b="1">
                <a:solidFill>
                  <a:srgbClr val="000066"/>
                </a:solidFill>
              </a:rPr>
              <a:t>姓名：赵亦</a:t>
            </a:r>
          </a:p>
          <a:p>
            <a:pPr eaLnBrk="1" hangingPunct="1">
              <a:spcBef>
                <a:spcPct val="0"/>
              </a:spcBef>
              <a:buSzTx/>
              <a:buFontTx/>
              <a:buNone/>
            </a:pPr>
            <a:r>
              <a:rPr lang="zh-CN" altLang="en-US" sz="2000" b="1">
                <a:solidFill>
                  <a:srgbClr val="000066"/>
                </a:solidFill>
              </a:rPr>
              <a:t>性别：女</a:t>
            </a:r>
          </a:p>
          <a:p>
            <a:pPr eaLnBrk="1" hangingPunct="1">
              <a:spcBef>
                <a:spcPct val="0"/>
              </a:spcBef>
              <a:buSzTx/>
              <a:buFontTx/>
              <a:buNone/>
            </a:pPr>
            <a:r>
              <a:rPr lang="zh-CN" altLang="en-US" sz="2000" b="1">
                <a:solidFill>
                  <a:srgbClr val="000066"/>
                </a:solidFill>
              </a:rPr>
              <a:t>年龄：</a:t>
            </a:r>
            <a:r>
              <a:rPr lang="en-US" altLang="zh-CN" sz="2000" b="1">
                <a:solidFill>
                  <a:srgbClr val="000066"/>
                </a:solidFill>
              </a:rPr>
              <a:t>17</a:t>
            </a:r>
            <a:r>
              <a:rPr lang="zh-CN" altLang="en-US" sz="2000" b="1">
                <a:solidFill>
                  <a:srgbClr val="000066"/>
                </a:solidFill>
              </a:rPr>
              <a:t>岁</a:t>
            </a:r>
          </a:p>
          <a:p>
            <a:pPr eaLnBrk="1" hangingPunct="1">
              <a:spcBef>
                <a:spcPct val="0"/>
              </a:spcBef>
              <a:buSzTx/>
              <a:buFontTx/>
              <a:buNone/>
            </a:pPr>
            <a:r>
              <a:rPr lang="zh-CN" altLang="en-US" sz="2000" b="1">
                <a:solidFill>
                  <a:srgbClr val="000066"/>
                </a:solidFill>
              </a:rPr>
              <a:t>所在系别：计算机 </a:t>
            </a:r>
          </a:p>
        </p:txBody>
      </p:sp>
      <p:sp>
        <p:nvSpPr>
          <p:cNvPr id="8208" name="AutoShape 16">
            <a:extLst>
              <a:ext uri="{FF2B5EF4-FFF2-40B4-BE49-F238E27FC236}">
                <a16:creationId xmlns:a16="http://schemas.microsoft.com/office/drawing/2014/main" id="{092C1B2E-12EE-4B69-919D-C08E56564487}"/>
              </a:ext>
            </a:extLst>
          </p:cNvPr>
          <p:cNvSpPr>
            <a:spLocks noChangeArrowheads="1"/>
          </p:cNvSpPr>
          <p:nvPr/>
        </p:nvSpPr>
        <p:spPr bwMode="auto">
          <a:xfrm>
            <a:off x="1979613" y="4437063"/>
            <a:ext cx="1085850" cy="7921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00"/>
          </a:solidFill>
          <a:ln w="19050" cmpd="sng">
            <a:solidFill>
              <a:srgbClr val="FFCC00"/>
            </a:solidFill>
            <a:miter lim="800000"/>
            <a:headEnd/>
            <a:tailEnd/>
          </a:ln>
        </p:spPr>
        <p:txBody>
          <a:bodyPr wrap="none" lIns="90000" tIns="46800" rIns="90000" bIns="46800" anchor="ctr"/>
          <a:lstStyle/>
          <a:p>
            <a:endParaRPr lang="zh-CN" altLang="en-US"/>
          </a:p>
        </p:txBody>
      </p:sp>
      <p:sp>
        <p:nvSpPr>
          <p:cNvPr id="8209" name="AutoShape 17">
            <a:extLst>
              <a:ext uri="{FF2B5EF4-FFF2-40B4-BE49-F238E27FC236}">
                <a16:creationId xmlns:a16="http://schemas.microsoft.com/office/drawing/2014/main" id="{3CE67615-295B-4188-AB23-BAD7044B6303}"/>
              </a:ext>
            </a:extLst>
          </p:cNvPr>
          <p:cNvSpPr>
            <a:spLocks noChangeArrowheads="1"/>
          </p:cNvSpPr>
          <p:nvPr/>
        </p:nvSpPr>
        <p:spPr bwMode="auto">
          <a:xfrm>
            <a:off x="6372225" y="2636838"/>
            <a:ext cx="2160588" cy="1008062"/>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源于物质和能量 </a:t>
            </a:r>
          </a:p>
        </p:txBody>
      </p:sp>
      <p:sp>
        <p:nvSpPr>
          <p:cNvPr id="8210" name="AutoShape 18">
            <a:extLst>
              <a:ext uri="{FF2B5EF4-FFF2-40B4-BE49-F238E27FC236}">
                <a16:creationId xmlns:a16="http://schemas.microsoft.com/office/drawing/2014/main" id="{01FE7E39-257A-472D-8F05-83D2342A6726}"/>
              </a:ext>
            </a:extLst>
          </p:cNvPr>
          <p:cNvSpPr>
            <a:spLocks noChangeArrowheads="1"/>
          </p:cNvSpPr>
          <p:nvPr/>
        </p:nvSpPr>
        <p:spPr bwMode="auto">
          <a:xfrm>
            <a:off x="6370638" y="3429000"/>
            <a:ext cx="2160587" cy="100965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可以感知 </a:t>
            </a:r>
          </a:p>
        </p:txBody>
      </p:sp>
      <p:sp>
        <p:nvSpPr>
          <p:cNvPr id="8211" name="AutoShape 19">
            <a:extLst>
              <a:ext uri="{FF2B5EF4-FFF2-40B4-BE49-F238E27FC236}">
                <a16:creationId xmlns:a16="http://schemas.microsoft.com/office/drawing/2014/main" id="{F491B309-C5C2-47C2-A8E5-EAE55D3AB108}"/>
              </a:ext>
            </a:extLst>
          </p:cNvPr>
          <p:cNvSpPr>
            <a:spLocks noChangeArrowheads="1"/>
          </p:cNvSpPr>
          <p:nvPr/>
        </p:nvSpPr>
        <p:spPr bwMode="auto">
          <a:xfrm>
            <a:off x="6372225" y="4221163"/>
            <a:ext cx="2160588" cy="1008062"/>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可存储、加工、</a:t>
            </a:r>
          </a:p>
          <a:p>
            <a:pPr algn="ctr" eaLnBrk="1" hangingPunct="1">
              <a:spcBef>
                <a:spcPct val="0"/>
              </a:spcBef>
              <a:buSzTx/>
              <a:buFontTx/>
              <a:buNone/>
            </a:pPr>
            <a:r>
              <a:rPr lang="zh-CN" altLang="en-US" sz="2000" b="1">
                <a:solidFill>
                  <a:srgbClr val="000066"/>
                </a:solidFill>
              </a:rPr>
              <a:t>传递和再生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blinds(horizontal)">
                                      <p:cBhvr>
                                        <p:cTn id="7" dur="500"/>
                                        <p:tgtEl>
                                          <p:spTgt spid="8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204"/>
                                        </p:tgtEl>
                                        <p:attrNameLst>
                                          <p:attrName>style.visibility</p:attrName>
                                        </p:attrNameLst>
                                      </p:cBhvr>
                                      <p:to>
                                        <p:strVal val="visible"/>
                                      </p:to>
                                    </p:set>
                                    <p:animEffect transition="in" filter="checkerboard(across)">
                                      <p:cBhvr>
                                        <p:cTn id="12" dur="500"/>
                                        <p:tgtEl>
                                          <p:spTgt spid="8204"/>
                                        </p:tgtEl>
                                      </p:cBhvr>
                                    </p:animEffect>
                                  </p:childTnLst>
                                </p:cTn>
                              </p:par>
                              <p:par>
                                <p:cTn id="13" presetID="5" presetClass="entr" presetSubtype="10" fill="hold" nodeType="withEffect">
                                  <p:stCondLst>
                                    <p:cond delay="0"/>
                                  </p:stCondLst>
                                  <p:childTnLst>
                                    <p:set>
                                      <p:cBhvr>
                                        <p:cTn id="14" dur="1" fill="hold">
                                          <p:stCondLst>
                                            <p:cond delay="0"/>
                                          </p:stCondLst>
                                        </p:cTn>
                                        <p:tgtEl>
                                          <p:spTgt spid="8205"/>
                                        </p:tgtEl>
                                        <p:attrNameLst>
                                          <p:attrName>style.visibility</p:attrName>
                                        </p:attrNameLst>
                                      </p:cBhvr>
                                      <p:to>
                                        <p:strVal val="visible"/>
                                      </p:to>
                                    </p:set>
                                    <p:animEffect transition="in" filter="checkerboard(across)">
                                      <p:cBhvr>
                                        <p:cTn id="15" dur="500"/>
                                        <p:tgtEl>
                                          <p:spTgt spid="8205"/>
                                        </p:tgtEl>
                                      </p:cBhvr>
                                    </p:animEffect>
                                  </p:childTnLst>
                                </p:cTn>
                              </p:par>
                              <p:par>
                                <p:cTn id="16" presetID="5" presetClass="entr" presetSubtype="10" fill="hold" nodeType="withEffect">
                                  <p:stCondLst>
                                    <p:cond delay="0"/>
                                  </p:stCondLst>
                                  <p:childTnLst>
                                    <p:set>
                                      <p:cBhvr>
                                        <p:cTn id="17" dur="1" fill="hold">
                                          <p:stCondLst>
                                            <p:cond delay="0"/>
                                          </p:stCondLst>
                                        </p:cTn>
                                        <p:tgtEl>
                                          <p:spTgt spid="8206"/>
                                        </p:tgtEl>
                                        <p:attrNameLst>
                                          <p:attrName>style.visibility</p:attrName>
                                        </p:attrNameLst>
                                      </p:cBhvr>
                                      <p:to>
                                        <p:strVal val="visible"/>
                                      </p:to>
                                    </p:set>
                                    <p:animEffect transition="in" filter="checkerboard(across)">
                                      <p:cBhvr>
                                        <p:cTn id="18" dur="500"/>
                                        <p:tgtEl>
                                          <p:spTgt spid="8206"/>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checkerboard(across)">
                                      <p:cBhvr>
                                        <p:cTn id="22" dur="500"/>
                                        <p:tgtEl>
                                          <p:spTgt spid="819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8198"/>
                                        </p:tgtEl>
                                        <p:attrNameLst>
                                          <p:attrName>style.visibility</p:attrName>
                                        </p:attrNameLst>
                                      </p:cBhvr>
                                      <p:to>
                                        <p:strVal val="visible"/>
                                      </p:to>
                                    </p:set>
                                    <p:animEffect transition="in" filter="checkerboard(across)">
                                      <p:cBhvr>
                                        <p:cTn id="25" dur="500"/>
                                        <p:tgtEl>
                                          <p:spTgt spid="819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199"/>
                                        </p:tgtEl>
                                        <p:attrNameLst>
                                          <p:attrName>style.visibility</p:attrName>
                                        </p:attrNameLst>
                                      </p:cBhvr>
                                      <p:to>
                                        <p:strVal val="visible"/>
                                      </p:to>
                                    </p:set>
                                    <p:animEffect transition="in" filter="checkerboard(across)">
                                      <p:cBhvr>
                                        <p:cTn id="28" dur="500"/>
                                        <p:tgtEl>
                                          <p:spTgt spid="81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201"/>
                                        </p:tgtEl>
                                        <p:attrNameLst>
                                          <p:attrName>style.visibility</p:attrName>
                                        </p:attrNameLst>
                                      </p:cBhvr>
                                      <p:to>
                                        <p:strVal val="visible"/>
                                      </p:to>
                                    </p:set>
                                    <p:animEffect transition="in" filter="checkerboard(across)">
                                      <p:cBhvr>
                                        <p:cTn id="33" dur="500"/>
                                        <p:tgtEl>
                                          <p:spTgt spid="8201"/>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8202">
                                            <p:txEl>
                                              <p:pRg st="0" end="0"/>
                                            </p:txEl>
                                          </p:spTgt>
                                        </p:tgtEl>
                                        <p:attrNameLst>
                                          <p:attrName>style.visibility</p:attrName>
                                        </p:attrNameLst>
                                      </p:cBhvr>
                                      <p:to>
                                        <p:strVal val="visible"/>
                                      </p:to>
                                    </p:set>
                                    <p:animEffect transition="in" filter="blinds(horizontal)">
                                      <p:cBhvr>
                                        <p:cTn id="37" dur="500"/>
                                        <p:tgtEl>
                                          <p:spTgt spid="820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203"/>
                                        </p:tgtEl>
                                        <p:attrNameLst>
                                          <p:attrName>style.visibility</p:attrName>
                                        </p:attrNameLst>
                                      </p:cBhvr>
                                      <p:to>
                                        <p:strVal val="visible"/>
                                      </p:to>
                                    </p:set>
                                    <p:animEffect transition="in" filter="checkerboard(across)">
                                      <p:cBhvr>
                                        <p:cTn id="42" dur="500"/>
                                        <p:tgtEl>
                                          <p:spTgt spid="82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8208"/>
                                        </p:tgtEl>
                                        <p:attrNameLst>
                                          <p:attrName>style.visibility</p:attrName>
                                        </p:attrNameLst>
                                      </p:cBhvr>
                                      <p:to>
                                        <p:strVal val="visible"/>
                                      </p:to>
                                    </p:set>
                                    <p:animEffect transition="in" filter="box(in)">
                                      <p:cBhvr>
                                        <p:cTn id="47" dur="500"/>
                                        <p:tgtEl>
                                          <p:spTgt spid="8208"/>
                                        </p:tgtEl>
                                      </p:cBhvr>
                                    </p:animEffect>
                                  </p:child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8207"/>
                                        </p:tgtEl>
                                        <p:attrNameLst>
                                          <p:attrName>style.visibility</p:attrName>
                                        </p:attrNameLst>
                                      </p:cBhvr>
                                      <p:to>
                                        <p:strVal val="visible"/>
                                      </p:to>
                                    </p:set>
                                    <p:animEffect transition="in" filter="blinds(horizontal)">
                                      <p:cBhvr>
                                        <p:cTn id="51" dur="500"/>
                                        <p:tgtEl>
                                          <p:spTgt spid="820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194"/>
                                        </p:tgtEl>
                                        <p:attrNameLst>
                                          <p:attrName>style.visibility</p:attrName>
                                        </p:attrNameLst>
                                      </p:cBhvr>
                                      <p:to>
                                        <p:strVal val="visible"/>
                                      </p:to>
                                    </p:set>
                                    <p:animEffect transition="in" filter="blinds(horizontal)">
                                      <p:cBhvr>
                                        <p:cTn id="56" dur="500"/>
                                        <p:tgtEl>
                                          <p:spTgt spid="819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8209"/>
                                        </p:tgtEl>
                                        <p:attrNameLst>
                                          <p:attrName>style.visibility</p:attrName>
                                        </p:attrNameLst>
                                      </p:cBhvr>
                                      <p:to>
                                        <p:strVal val="visible"/>
                                      </p:to>
                                    </p:set>
                                    <p:animEffect transition="in" filter="checkerboard(across)">
                                      <p:cBhvr>
                                        <p:cTn id="61" dur="500"/>
                                        <p:tgtEl>
                                          <p:spTgt spid="820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8210"/>
                                        </p:tgtEl>
                                        <p:attrNameLst>
                                          <p:attrName>style.visibility</p:attrName>
                                        </p:attrNameLst>
                                      </p:cBhvr>
                                      <p:to>
                                        <p:strVal val="visible"/>
                                      </p:to>
                                    </p:set>
                                    <p:animEffect transition="in" filter="checkerboard(across)">
                                      <p:cBhvr>
                                        <p:cTn id="66" dur="500"/>
                                        <p:tgtEl>
                                          <p:spTgt spid="82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8211"/>
                                        </p:tgtEl>
                                        <p:attrNameLst>
                                          <p:attrName>style.visibility</p:attrName>
                                        </p:attrNameLst>
                                      </p:cBhvr>
                                      <p:to>
                                        <p:strVal val="visible"/>
                                      </p:to>
                                    </p:set>
                                    <p:animEffect transition="in" filter="checkerboard(across)">
                                      <p:cBhvr>
                                        <p:cTn id="71" dur="500"/>
                                        <p:tgtEl>
                                          <p:spTgt spid="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autoUpdateAnimBg="0"/>
      <p:bldP spid="8197" grpId="0" animBg="1" autoUpdateAnimBg="0"/>
      <p:bldP spid="8198" grpId="0" animBg="1" autoUpdateAnimBg="0"/>
      <p:bldP spid="8199" grpId="0" animBg="1" autoUpdateAnimBg="0"/>
      <p:bldP spid="8200" grpId="0" autoUpdateAnimBg="0"/>
      <p:bldP spid="8201" grpId="0" animBg="1"/>
      <p:bldP spid="8203" grpId="0" animBg="1" autoUpdateAnimBg="0"/>
      <p:bldP spid="8207" grpId="0" animBg="1" autoUpdateAnimBg="0"/>
      <p:bldP spid="8209" grpId="0" animBg="1" autoUpdateAnimBg="0"/>
      <p:bldP spid="8210" grpId="0" animBg="1" autoUpdateAnimBg="0"/>
      <p:bldP spid="821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40817E0-7796-4ED1-8C86-4A74136F7B6E}"/>
              </a:ext>
            </a:extLst>
          </p:cNvPr>
          <p:cNvSpPr>
            <a:spLocks noGrp="1" noRot="1" noChangeArrowheads="1"/>
          </p:cNvSpPr>
          <p:nvPr>
            <p:ph type="title"/>
          </p:nvPr>
        </p:nvSpPr>
        <p:spPr>
          <a:xfrm>
            <a:off x="301625" y="198438"/>
            <a:ext cx="8540750" cy="1143000"/>
          </a:xfrm>
        </p:spPr>
        <p:txBody>
          <a:bodyPr/>
          <a:lstStyle/>
          <a:p>
            <a:pPr eaLnBrk="1" hangingPunct="1"/>
            <a:r>
              <a:rPr lang="zh-CN" altLang="en-US"/>
              <a:t>模式／内模式映象</a:t>
            </a:r>
          </a:p>
        </p:txBody>
      </p:sp>
      <p:sp>
        <p:nvSpPr>
          <p:cNvPr id="52227" name="Rectangle 3">
            <a:extLst>
              <a:ext uri="{FF2B5EF4-FFF2-40B4-BE49-F238E27FC236}">
                <a16:creationId xmlns:a16="http://schemas.microsoft.com/office/drawing/2014/main" id="{60571A2B-327C-43F3-BACE-4A0BE39187D5}"/>
              </a:ext>
            </a:extLst>
          </p:cNvPr>
          <p:cNvSpPr>
            <a:spLocks noGrp="1" noRot="1" noChangeArrowheads="1"/>
          </p:cNvSpPr>
          <p:nvPr>
            <p:ph type="body" idx="1"/>
          </p:nvPr>
        </p:nvSpPr>
        <p:spPr>
          <a:xfrm>
            <a:off x="274638" y="1209675"/>
            <a:ext cx="8540750" cy="5048250"/>
          </a:xfrm>
        </p:spPr>
        <p:txBody>
          <a:bodyPr/>
          <a:lstStyle/>
          <a:p>
            <a:pPr algn="just" eaLnBrk="1" hangingPunct="1">
              <a:lnSpc>
                <a:spcPct val="120000"/>
              </a:lnSpc>
            </a:pPr>
            <a:r>
              <a:rPr lang="zh-CN" altLang="en-US" sz="2800"/>
              <a:t>保证数据的</a:t>
            </a:r>
            <a:r>
              <a:rPr lang="zh-CN" altLang="en-US" sz="2800" b="1">
                <a:solidFill>
                  <a:schemeClr val="hlink"/>
                </a:solidFill>
              </a:rPr>
              <a:t>物理独立性</a:t>
            </a:r>
          </a:p>
          <a:p>
            <a:pPr lvl="1" algn="just" eaLnBrk="1" hangingPunct="1">
              <a:lnSpc>
                <a:spcPct val="120000"/>
              </a:lnSpc>
            </a:pPr>
            <a:r>
              <a:rPr lang="zh-CN" altLang="en-US" sz="2400" b="1"/>
              <a:t>当数据库的存储结构改变了（例如选用了另一种存储结构），数据库管理员修改模式／内模式映象，使模式保持不变</a:t>
            </a:r>
          </a:p>
          <a:p>
            <a:pPr lvl="1" algn="just" eaLnBrk="1" hangingPunct="1">
              <a:lnSpc>
                <a:spcPct val="120000"/>
              </a:lnSpc>
            </a:pPr>
            <a:r>
              <a:rPr lang="zh-CN" altLang="en-US" sz="2400" b="1"/>
              <a:t>应用程序不受影响。保证了数据与程序的物理独立性，简称数据的物理独立性。</a:t>
            </a:r>
          </a:p>
          <a:p>
            <a:pPr lvl="1" eaLnBrk="1" hangingPunct="1"/>
            <a:r>
              <a:rPr lang="zh-CN" altLang="en-US" sz="2400"/>
              <a:t>示例：</a:t>
            </a:r>
          </a:p>
          <a:p>
            <a:pPr lvl="2" eaLnBrk="1" hangingPunct="1"/>
            <a:r>
              <a:rPr lang="zh-CN" altLang="en-US" sz="2000"/>
              <a:t>改变存储设备或引进新的存储设备</a:t>
            </a:r>
          </a:p>
          <a:p>
            <a:pPr lvl="2" eaLnBrk="1" hangingPunct="1"/>
            <a:r>
              <a:rPr lang="zh-CN" altLang="en-US" sz="2000"/>
              <a:t>改变数据的存储位置</a:t>
            </a:r>
          </a:p>
          <a:p>
            <a:pPr lvl="2" eaLnBrk="1" hangingPunct="1"/>
            <a:r>
              <a:rPr lang="zh-CN" altLang="en-US" sz="2000"/>
              <a:t>改变存储记录的体积</a:t>
            </a:r>
          </a:p>
          <a:p>
            <a:pPr lvl="2" eaLnBrk="1" hangingPunct="1"/>
            <a:r>
              <a:rPr lang="zh-CN" altLang="en-US" sz="2000"/>
              <a:t>改变数据组织方式</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EAD825A-0B41-4BA5-BF0E-A03F0D3A6BA3}"/>
              </a:ext>
            </a:extLst>
          </p:cNvPr>
          <p:cNvSpPr>
            <a:spLocks noChangeArrowheads="1"/>
          </p:cNvSpPr>
          <p:nvPr>
            <p:ph type="title"/>
          </p:nvPr>
        </p:nvSpPr>
        <p:spPr/>
        <p:txBody>
          <a:bodyPr/>
          <a:lstStyle/>
          <a:p>
            <a:r>
              <a:rPr lang="zh-CN" altLang="en-US">
                <a:latin typeface="宋体" panose="02010600030101010101" pitchFamily="2" charset="-122"/>
                <a:ea typeface="宋体" panose="02010600030101010101" pitchFamily="2" charset="-122"/>
              </a:rPr>
              <a:t>数据库系统的外部体系结构 </a:t>
            </a:r>
          </a:p>
        </p:txBody>
      </p:sp>
      <p:sp>
        <p:nvSpPr>
          <p:cNvPr id="44035" name="AutoShape 3">
            <a:extLst>
              <a:ext uri="{FF2B5EF4-FFF2-40B4-BE49-F238E27FC236}">
                <a16:creationId xmlns:a16="http://schemas.microsoft.com/office/drawing/2014/main" id="{F62026A3-918B-4FCD-B6B2-E3497267552F}"/>
              </a:ext>
            </a:extLst>
          </p:cNvPr>
          <p:cNvSpPr>
            <a:spLocks noChangeArrowheads="1"/>
          </p:cNvSpPr>
          <p:nvPr/>
        </p:nvSpPr>
        <p:spPr bwMode="auto">
          <a:xfrm rot="10800000" flipV="1">
            <a:off x="539750" y="981075"/>
            <a:ext cx="3744913" cy="64770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单用户结构的数据库系统 </a:t>
            </a:r>
          </a:p>
        </p:txBody>
      </p:sp>
      <p:sp>
        <p:nvSpPr>
          <p:cNvPr id="44036" name="AutoShape 4">
            <a:extLst>
              <a:ext uri="{FF2B5EF4-FFF2-40B4-BE49-F238E27FC236}">
                <a16:creationId xmlns:a16="http://schemas.microsoft.com/office/drawing/2014/main" id="{0E2A309F-0212-482F-A620-0AD48AF1A148}"/>
              </a:ext>
            </a:extLst>
          </p:cNvPr>
          <p:cNvSpPr>
            <a:spLocks noChangeArrowheads="1"/>
          </p:cNvSpPr>
          <p:nvPr/>
        </p:nvSpPr>
        <p:spPr bwMode="auto">
          <a:xfrm rot="10800000" flipV="1">
            <a:off x="542925" y="1989138"/>
            <a:ext cx="3744913" cy="64770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主从式结构的数据库系统 </a:t>
            </a:r>
          </a:p>
        </p:txBody>
      </p:sp>
      <p:sp>
        <p:nvSpPr>
          <p:cNvPr id="44037" name="AutoShape 5">
            <a:extLst>
              <a:ext uri="{FF2B5EF4-FFF2-40B4-BE49-F238E27FC236}">
                <a16:creationId xmlns:a16="http://schemas.microsoft.com/office/drawing/2014/main" id="{78852561-F24D-490E-9DAC-B16E05536832}"/>
              </a:ext>
            </a:extLst>
          </p:cNvPr>
          <p:cNvSpPr>
            <a:spLocks noChangeArrowheads="1"/>
          </p:cNvSpPr>
          <p:nvPr/>
        </p:nvSpPr>
        <p:spPr bwMode="auto">
          <a:xfrm rot="10800000" flipV="1">
            <a:off x="542925" y="3068638"/>
            <a:ext cx="3744913" cy="64770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分布式结构的数据库系统  </a:t>
            </a:r>
          </a:p>
        </p:txBody>
      </p:sp>
      <p:sp>
        <p:nvSpPr>
          <p:cNvPr id="44038" name="AutoShape 6">
            <a:extLst>
              <a:ext uri="{FF2B5EF4-FFF2-40B4-BE49-F238E27FC236}">
                <a16:creationId xmlns:a16="http://schemas.microsoft.com/office/drawing/2014/main" id="{4BA9A7FA-5E75-4B34-A20D-8C145C39A5EC}"/>
              </a:ext>
            </a:extLst>
          </p:cNvPr>
          <p:cNvSpPr>
            <a:spLocks noChangeArrowheads="1"/>
          </p:cNvSpPr>
          <p:nvPr/>
        </p:nvSpPr>
        <p:spPr bwMode="auto">
          <a:xfrm rot="10800000" flipV="1">
            <a:off x="539750" y="4076700"/>
            <a:ext cx="3744913" cy="64770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3300"/>
                </a:solidFill>
              </a:rPr>
              <a:t>客户</a:t>
            </a:r>
            <a:r>
              <a:rPr lang="en-US" altLang="zh-CN" sz="2000" b="1">
                <a:solidFill>
                  <a:srgbClr val="663300"/>
                </a:solidFill>
              </a:rPr>
              <a:t>/</a:t>
            </a:r>
            <a:r>
              <a:rPr lang="zh-CN" altLang="en-US" sz="2000" b="1">
                <a:solidFill>
                  <a:srgbClr val="663300"/>
                </a:solidFill>
              </a:rPr>
              <a:t>服务器结构的数据库系统 </a:t>
            </a:r>
          </a:p>
        </p:txBody>
      </p:sp>
      <p:sp>
        <p:nvSpPr>
          <p:cNvPr id="44039" name="AutoShape 7">
            <a:extLst>
              <a:ext uri="{FF2B5EF4-FFF2-40B4-BE49-F238E27FC236}">
                <a16:creationId xmlns:a16="http://schemas.microsoft.com/office/drawing/2014/main" id="{0FCD24E8-C7F7-4003-9712-661AF4E97C80}"/>
              </a:ext>
            </a:extLst>
          </p:cNvPr>
          <p:cNvSpPr>
            <a:spLocks noChangeArrowheads="1"/>
          </p:cNvSpPr>
          <p:nvPr/>
        </p:nvSpPr>
        <p:spPr bwMode="auto">
          <a:xfrm rot="10800000" flipV="1">
            <a:off x="539750" y="5232400"/>
            <a:ext cx="3744913" cy="647700"/>
          </a:xfrm>
          <a:prstGeom prst="flowChartPunchedTape">
            <a:avLst/>
          </a:prstGeom>
          <a:solidFill>
            <a:srgbClr val="FFFF99"/>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buSzPct val="110000"/>
              <a:buFontTx/>
              <a:buNone/>
            </a:pPr>
            <a:r>
              <a:rPr lang="zh-CN" altLang="en-US" sz="2000" b="1">
                <a:solidFill>
                  <a:srgbClr val="663300"/>
                </a:solidFill>
              </a:rPr>
              <a:t>浏览器</a:t>
            </a:r>
            <a:r>
              <a:rPr lang="en-US" altLang="zh-CN" sz="2000" b="1">
                <a:solidFill>
                  <a:srgbClr val="663300"/>
                </a:solidFill>
              </a:rPr>
              <a:t>/</a:t>
            </a:r>
            <a:r>
              <a:rPr lang="zh-CN" altLang="en-US" sz="2000" b="1">
                <a:solidFill>
                  <a:srgbClr val="663300"/>
                </a:solidFill>
              </a:rPr>
              <a:t>服务器结构的数据库系统 </a:t>
            </a:r>
          </a:p>
        </p:txBody>
      </p:sp>
      <p:sp>
        <p:nvSpPr>
          <p:cNvPr id="44040" name="AutoShape 8">
            <a:extLst>
              <a:ext uri="{FF2B5EF4-FFF2-40B4-BE49-F238E27FC236}">
                <a16:creationId xmlns:a16="http://schemas.microsoft.com/office/drawing/2014/main" id="{C1E0D680-B813-4758-802A-9177F2EFFE0A}"/>
              </a:ext>
            </a:extLst>
          </p:cNvPr>
          <p:cNvSpPr>
            <a:spLocks noChangeArrowheads="1"/>
          </p:cNvSpPr>
          <p:nvPr/>
        </p:nvSpPr>
        <p:spPr bwMode="auto">
          <a:xfrm>
            <a:off x="4284663" y="981075"/>
            <a:ext cx="4103687" cy="574675"/>
          </a:xfrm>
          <a:prstGeom prst="leftArrowCallout">
            <a:avLst>
              <a:gd name="adj1" fmla="val 27620"/>
              <a:gd name="adj2" fmla="val 25000"/>
              <a:gd name="adj3" fmla="val 24034"/>
              <a:gd name="adj4" fmla="val 94083"/>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一台计算机，不能共享数据 </a:t>
            </a:r>
          </a:p>
        </p:txBody>
      </p:sp>
      <p:sp>
        <p:nvSpPr>
          <p:cNvPr id="44041" name="AutoShape 9">
            <a:extLst>
              <a:ext uri="{FF2B5EF4-FFF2-40B4-BE49-F238E27FC236}">
                <a16:creationId xmlns:a16="http://schemas.microsoft.com/office/drawing/2014/main" id="{2679B529-F057-452B-8FA1-76D464084C9E}"/>
              </a:ext>
            </a:extLst>
          </p:cNvPr>
          <p:cNvSpPr>
            <a:spLocks noChangeArrowheads="1"/>
          </p:cNvSpPr>
          <p:nvPr/>
        </p:nvSpPr>
        <p:spPr bwMode="auto">
          <a:xfrm>
            <a:off x="4284663" y="1917700"/>
            <a:ext cx="4103687" cy="717550"/>
          </a:xfrm>
          <a:prstGeom prst="leftArrowCallout">
            <a:avLst>
              <a:gd name="adj1" fmla="val 17676"/>
              <a:gd name="adj2" fmla="val 25000"/>
              <a:gd name="adj3" fmla="val 17263"/>
              <a:gd name="adj4" fmla="val 93384"/>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大型主机带多个终端；</a:t>
            </a:r>
          </a:p>
          <a:p>
            <a:pPr eaLnBrk="1" hangingPunct="1">
              <a:spcBef>
                <a:spcPct val="0"/>
              </a:spcBef>
              <a:buSzTx/>
              <a:buFontTx/>
              <a:buNone/>
            </a:pPr>
            <a:r>
              <a:rPr lang="zh-CN" altLang="en-US" sz="2000" b="1">
                <a:solidFill>
                  <a:srgbClr val="000066"/>
                </a:solidFill>
              </a:rPr>
              <a:t>主机处理，终端输出</a:t>
            </a:r>
          </a:p>
        </p:txBody>
      </p:sp>
      <p:sp>
        <p:nvSpPr>
          <p:cNvPr id="44042" name="AutoShape 10">
            <a:extLst>
              <a:ext uri="{FF2B5EF4-FFF2-40B4-BE49-F238E27FC236}">
                <a16:creationId xmlns:a16="http://schemas.microsoft.com/office/drawing/2014/main" id="{647525A2-54E7-4E1E-A449-AC99B0BF3C5C}"/>
              </a:ext>
            </a:extLst>
          </p:cNvPr>
          <p:cNvSpPr>
            <a:spLocks noChangeArrowheads="1"/>
          </p:cNvSpPr>
          <p:nvPr/>
        </p:nvSpPr>
        <p:spPr bwMode="auto">
          <a:xfrm>
            <a:off x="4284663" y="2997200"/>
            <a:ext cx="4103687" cy="719138"/>
          </a:xfrm>
          <a:prstGeom prst="leftArrowCallout">
            <a:avLst>
              <a:gd name="adj1" fmla="val 27620"/>
              <a:gd name="adj2" fmla="val 25000"/>
              <a:gd name="adj3" fmla="val 17436"/>
              <a:gd name="adj4" fmla="val 93037"/>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是分布在计算机网络上的多个逻</a:t>
            </a:r>
          </a:p>
          <a:p>
            <a:pPr eaLnBrk="1" hangingPunct="1">
              <a:spcBef>
                <a:spcPct val="0"/>
              </a:spcBef>
              <a:buSzTx/>
              <a:buFontTx/>
              <a:buNone/>
            </a:pPr>
            <a:r>
              <a:rPr lang="zh-CN" altLang="en-US" sz="2000" b="1">
                <a:solidFill>
                  <a:srgbClr val="000066"/>
                </a:solidFill>
              </a:rPr>
              <a:t>辑相关的数据库的集合  </a:t>
            </a:r>
          </a:p>
        </p:txBody>
      </p:sp>
      <p:sp>
        <p:nvSpPr>
          <p:cNvPr id="44043" name="AutoShape 11">
            <a:extLst>
              <a:ext uri="{FF2B5EF4-FFF2-40B4-BE49-F238E27FC236}">
                <a16:creationId xmlns:a16="http://schemas.microsoft.com/office/drawing/2014/main" id="{FBA89523-1D43-45BA-9F31-F171A0FC7C8D}"/>
              </a:ext>
            </a:extLst>
          </p:cNvPr>
          <p:cNvSpPr>
            <a:spLocks noChangeArrowheads="1"/>
          </p:cNvSpPr>
          <p:nvPr/>
        </p:nvSpPr>
        <p:spPr bwMode="auto">
          <a:xfrm>
            <a:off x="4284663" y="3933825"/>
            <a:ext cx="4103687" cy="1079500"/>
          </a:xfrm>
          <a:prstGeom prst="leftArrowCallout">
            <a:avLst>
              <a:gd name="adj1" fmla="val 27620"/>
              <a:gd name="adj2" fmla="val 25000"/>
              <a:gd name="adj3" fmla="val 12795"/>
              <a:gd name="adj4" fmla="val 92648"/>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把</a:t>
            </a:r>
            <a:r>
              <a:rPr lang="en-US" altLang="zh-CN" sz="2000" b="1">
                <a:solidFill>
                  <a:srgbClr val="000066"/>
                </a:solidFill>
              </a:rPr>
              <a:t>DBMS</a:t>
            </a:r>
            <a:r>
              <a:rPr lang="zh-CN" altLang="en-US" sz="2000" b="1">
                <a:solidFill>
                  <a:srgbClr val="000066"/>
                </a:solidFill>
              </a:rPr>
              <a:t>的功能与应用程序分开；</a:t>
            </a:r>
          </a:p>
          <a:p>
            <a:pPr eaLnBrk="1" hangingPunct="1">
              <a:spcBef>
                <a:spcPct val="0"/>
              </a:spcBef>
              <a:buSzTx/>
              <a:buFontTx/>
              <a:buNone/>
            </a:pPr>
            <a:r>
              <a:rPr lang="zh-CN" altLang="en-US" sz="2000" b="1">
                <a:solidFill>
                  <a:srgbClr val="000066"/>
                </a:solidFill>
              </a:rPr>
              <a:t>管理数据的节点称为服务器</a:t>
            </a:r>
          </a:p>
          <a:p>
            <a:pPr eaLnBrk="1" hangingPunct="1">
              <a:spcBef>
                <a:spcPct val="0"/>
              </a:spcBef>
              <a:buSzTx/>
              <a:buFontTx/>
              <a:buNone/>
            </a:pPr>
            <a:r>
              <a:rPr lang="zh-CN" altLang="en-US" sz="2000" b="1">
                <a:solidFill>
                  <a:srgbClr val="000066"/>
                </a:solidFill>
              </a:rPr>
              <a:t>应用</a:t>
            </a:r>
            <a:r>
              <a:rPr lang="en-US" altLang="zh-CN" sz="2000" b="1">
                <a:solidFill>
                  <a:srgbClr val="000066"/>
                </a:solidFill>
              </a:rPr>
              <a:t>DBMS</a:t>
            </a:r>
            <a:r>
              <a:rPr lang="zh-CN" altLang="en-US" sz="2000" b="1">
                <a:solidFill>
                  <a:srgbClr val="000066"/>
                </a:solidFill>
              </a:rPr>
              <a:t>的节点称为客户机  </a:t>
            </a:r>
          </a:p>
        </p:txBody>
      </p:sp>
      <p:sp>
        <p:nvSpPr>
          <p:cNvPr id="44044" name="AutoShape 12">
            <a:extLst>
              <a:ext uri="{FF2B5EF4-FFF2-40B4-BE49-F238E27FC236}">
                <a16:creationId xmlns:a16="http://schemas.microsoft.com/office/drawing/2014/main" id="{9F90BFD8-8079-44A0-84B7-8EBE4B4AC9DD}"/>
              </a:ext>
            </a:extLst>
          </p:cNvPr>
          <p:cNvSpPr>
            <a:spLocks noChangeArrowheads="1"/>
          </p:cNvSpPr>
          <p:nvPr/>
        </p:nvSpPr>
        <p:spPr bwMode="auto">
          <a:xfrm>
            <a:off x="4284663" y="5157788"/>
            <a:ext cx="4103687" cy="863600"/>
          </a:xfrm>
          <a:prstGeom prst="leftArrowCallout">
            <a:avLst>
              <a:gd name="adj1" fmla="val 27620"/>
              <a:gd name="adj2" fmla="val 25000"/>
              <a:gd name="adj3" fmla="val 15993"/>
              <a:gd name="adj4" fmla="val 92690"/>
            </a:avLst>
          </a:prstGeom>
          <a:solidFill>
            <a:srgbClr val="FF99CC">
              <a:alpha val="47842"/>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将客户端运行的应用程序转移到</a:t>
            </a:r>
          </a:p>
          <a:p>
            <a:pPr eaLnBrk="1" hangingPunct="1">
              <a:spcBef>
                <a:spcPct val="0"/>
              </a:spcBef>
              <a:buSzTx/>
              <a:buFontTx/>
              <a:buNone/>
            </a:pPr>
            <a:r>
              <a:rPr lang="zh-CN" altLang="en-US" sz="2000" b="1">
                <a:solidFill>
                  <a:srgbClr val="000066"/>
                </a:solidFill>
              </a:rPr>
              <a:t>应用服务器上 ，充当了客户机和</a:t>
            </a:r>
          </a:p>
          <a:p>
            <a:pPr eaLnBrk="1" hangingPunct="1">
              <a:spcBef>
                <a:spcPct val="0"/>
              </a:spcBef>
              <a:buSzTx/>
              <a:buFontTx/>
              <a:buNone/>
            </a:pPr>
            <a:r>
              <a:rPr lang="zh-CN" altLang="en-US" sz="2000" b="1">
                <a:solidFill>
                  <a:srgbClr val="000066"/>
                </a:solidFill>
              </a:rPr>
              <a:t>数据库服务器的中介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checkerboard(across)">
                                      <p:cBhvr>
                                        <p:cTn id="7" dur="5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0"/>
                                        </p:tgtEl>
                                        <p:attrNameLst>
                                          <p:attrName>style.visibility</p:attrName>
                                        </p:attrNameLst>
                                      </p:cBhvr>
                                      <p:to>
                                        <p:strVal val="visible"/>
                                      </p:to>
                                    </p:set>
                                    <p:animEffect transition="in" filter="blinds(horizontal)">
                                      <p:cBhvr>
                                        <p:cTn id="12" dur="500"/>
                                        <p:tgtEl>
                                          <p:spTgt spid="44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checkerboard(across)">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41"/>
                                        </p:tgtEl>
                                        <p:attrNameLst>
                                          <p:attrName>style.visibility</p:attrName>
                                        </p:attrNameLst>
                                      </p:cBhvr>
                                      <p:to>
                                        <p:strVal val="visible"/>
                                      </p:to>
                                    </p:set>
                                    <p:animEffect transition="in" filter="blinds(horizontal)">
                                      <p:cBhvr>
                                        <p:cTn id="22" dur="500"/>
                                        <p:tgtEl>
                                          <p:spTgt spid="44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037"/>
                                        </p:tgtEl>
                                        <p:attrNameLst>
                                          <p:attrName>style.visibility</p:attrName>
                                        </p:attrNameLst>
                                      </p:cBhvr>
                                      <p:to>
                                        <p:strVal val="visible"/>
                                      </p:to>
                                    </p:set>
                                    <p:animEffect transition="in" filter="checkerboard(across)">
                                      <p:cBhvr>
                                        <p:cTn id="27" dur="500"/>
                                        <p:tgtEl>
                                          <p:spTgt spid="44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42"/>
                                        </p:tgtEl>
                                        <p:attrNameLst>
                                          <p:attrName>style.visibility</p:attrName>
                                        </p:attrNameLst>
                                      </p:cBhvr>
                                      <p:to>
                                        <p:strVal val="visible"/>
                                      </p:to>
                                    </p:set>
                                    <p:animEffect transition="in" filter="blinds(horizontal)">
                                      <p:cBhvr>
                                        <p:cTn id="32" dur="500"/>
                                        <p:tgtEl>
                                          <p:spTgt spid="440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4038"/>
                                        </p:tgtEl>
                                        <p:attrNameLst>
                                          <p:attrName>style.visibility</p:attrName>
                                        </p:attrNameLst>
                                      </p:cBhvr>
                                      <p:to>
                                        <p:strVal val="visible"/>
                                      </p:to>
                                    </p:set>
                                    <p:animEffect transition="in" filter="checkerboard(across)">
                                      <p:cBhvr>
                                        <p:cTn id="37" dur="500"/>
                                        <p:tgtEl>
                                          <p:spTgt spid="440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43"/>
                                        </p:tgtEl>
                                        <p:attrNameLst>
                                          <p:attrName>style.visibility</p:attrName>
                                        </p:attrNameLst>
                                      </p:cBhvr>
                                      <p:to>
                                        <p:strVal val="visible"/>
                                      </p:to>
                                    </p:set>
                                    <p:animEffect transition="in" filter="blinds(horizontal)">
                                      <p:cBhvr>
                                        <p:cTn id="42" dur="500"/>
                                        <p:tgtEl>
                                          <p:spTgt spid="440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4039"/>
                                        </p:tgtEl>
                                        <p:attrNameLst>
                                          <p:attrName>style.visibility</p:attrName>
                                        </p:attrNameLst>
                                      </p:cBhvr>
                                      <p:to>
                                        <p:strVal val="visible"/>
                                      </p:to>
                                    </p:set>
                                    <p:animEffect transition="in" filter="checkerboard(across)">
                                      <p:cBhvr>
                                        <p:cTn id="47" dur="500"/>
                                        <p:tgtEl>
                                          <p:spTgt spid="440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044"/>
                                        </p:tgtEl>
                                        <p:attrNameLst>
                                          <p:attrName>style.visibility</p:attrName>
                                        </p:attrNameLst>
                                      </p:cBhvr>
                                      <p:to>
                                        <p:strVal val="visible"/>
                                      </p:to>
                                    </p:set>
                                    <p:animEffect transition="in" filter="blinds(horizontal)">
                                      <p:cBhvr>
                                        <p:cTn id="52"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autoUpdateAnimBg="0"/>
      <p:bldP spid="44036" grpId="0" animBg="1" autoUpdateAnimBg="0"/>
      <p:bldP spid="44037" grpId="0" animBg="1" autoUpdateAnimBg="0"/>
      <p:bldP spid="44038" grpId="0" animBg="1" autoUpdateAnimBg="0"/>
      <p:bldP spid="44039" grpId="0" animBg="1" autoUpdateAnimBg="0"/>
      <p:bldP spid="44040" grpId="0" animBg="1" autoUpdateAnimBg="0"/>
      <p:bldP spid="44041" grpId="0" animBg="1" autoUpdateAnimBg="0"/>
      <p:bldP spid="44042" grpId="0" animBg="1" autoUpdateAnimBg="0"/>
      <p:bldP spid="44043" grpId="0" animBg="1" autoUpdateAnimBg="0"/>
      <p:bldP spid="4404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81F7163-89C6-4DB2-B03A-2DAEDFF87FFA}"/>
              </a:ext>
            </a:extLst>
          </p:cNvPr>
          <p:cNvSpPr>
            <a:spLocks noChangeArrowheads="1"/>
          </p:cNvSpPr>
          <p:nvPr>
            <p:ph type="title" idx="4294967295"/>
          </p:nvPr>
        </p:nvSpPr>
        <p:spPr>
          <a:xfrm>
            <a:off x="468313" y="620713"/>
            <a:ext cx="8229600" cy="633412"/>
          </a:xfrm>
        </p:spPr>
        <p:txBody>
          <a:bodyPr/>
          <a:lstStyle/>
          <a:p>
            <a:pPr eaLnBrk="1" hangingPunct="1"/>
            <a:r>
              <a:rPr lang="zh-CN" altLang="en-US">
                <a:ea typeface="宋体" panose="02010600030101010101" pitchFamily="2" charset="-122"/>
              </a:rPr>
              <a:t>数据库模型</a:t>
            </a:r>
          </a:p>
        </p:txBody>
      </p:sp>
      <p:sp>
        <p:nvSpPr>
          <p:cNvPr id="54275" name="Rectangle 3">
            <a:extLst>
              <a:ext uri="{FF2B5EF4-FFF2-40B4-BE49-F238E27FC236}">
                <a16:creationId xmlns:a16="http://schemas.microsoft.com/office/drawing/2014/main" id="{A057270E-4459-402A-8BBF-EEE7A36930D7}"/>
              </a:ext>
            </a:extLst>
          </p:cNvPr>
          <p:cNvSpPr>
            <a:spLocks noChangeArrowheads="1"/>
          </p:cNvSpPr>
          <p:nvPr>
            <p:ph type="body" idx="4294967295"/>
          </p:nvPr>
        </p:nvSpPr>
        <p:spPr>
          <a:xfrm>
            <a:off x="1571625" y="1643063"/>
            <a:ext cx="6697663" cy="3313112"/>
          </a:xfrm>
        </p:spPr>
        <p:txBody>
          <a:bodyPr/>
          <a:lstStyle/>
          <a:p>
            <a:pPr eaLnBrk="1" hangingPunct="1">
              <a:lnSpc>
                <a:spcPct val="130000"/>
              </a:lnSpc>
            </a:pPr>
            <a:r>
              <a:rPr lang="zh-CN" altLang="en-US"/>
              <a:t>数据模型的构成</a:t>
            </a:r>
          </a:p>
          <a:p>
            <a:pPr eaLnBrk="1" hangingPunct="1">
              <a:lnSpc>
                <a:spcPct val="130000"/>
              </a:lnSpc>
            </a:pPr>
            <a:r>
              <a:rPr lang="zh-CN" altLang="en-US"/>
              <a:t>数据模型的分类</a:t>
            </a:r>
          </a:p>
          <a:p>
            <a:pPr eaLnBrk="1" hangingPunct="1">
              <a:lnSpc>
                <a:spcPct val="130000"/>
              </a:lnSpc>
            </a:pPr>
            <a:r>
              <a:rPr lang="en-US" altLang="zh-CN"/>
              <a:t>E-R</a:t>
            </a:r>
            <a:r>
              <a:rPr lang="zh-CN" altLang="en-US"/>
              <a:t>模型</a:t>
            </a:r>
          </a:p>
          <a:p>
            <a:pPr eaLnBrk="1" hangingPunct="1">
              <a:lnSpc>
                <a:spcPct val="130000"/>
              </a:lnSpc>
            </a:pPr>
            <a:r>
              <a:rPr lang="zh-CN" altLang="en-US"/>
              <a:t>常用的结构数据模型</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B78A242-9DDB-4C66-835B-EEE59BF139A1}"/>
              </a:ext>
            </a:extLst>
          </p:cNvPr>
          <p:cNvSpPr>
            <a:spLocks noChangeArrowheads="1"/>
          </p:cNvSpPr>
          <p:nvPr>
            <p:ph type="title" idx="4294967295"/>
          </p:nvPr>
        </p:nvSpPr>
        <p:spPr>
          <a:xfrm>
            <a:off x="468313" y="549275"/>
            <a:ext cx="8229600" cy="633413"/>
          </a:xfrm>
        </p:spPr>
        <p:txBody>
          <a:bodyPr/>
          <a:lstStyle/>
          <a:p>
            <a:pPr eaLnBrk="1" hangingPunct="1"/>
            <a:r>
              <a:rPr lang="zh-CN" altLang="en-US">
                <a:ea typeface="宋体" panose="02010600030101010101" pitchFamily="2" charset="-122"/>
              </a:rPr>
              <a:t>数据库模型</a:t>
            </a:r>
          </a:p>
        </p:txBody>
      </p:sp>
      <p:sp>
        <p:nvSpPr>
          <p:cNvPr id="55299" name="Rectangle 3">
            <a:extLst>
              <a:ext uri="{FF2B5EF4-FFF2-40B4-BE49-F238E27FC236}">
                <a16:creationId xmlns:a16="http://schemas.microsoft.com/office/drawing/2014/main" id="{26CC4C64-0505-423B-8792-72D1F5EB5A14}"/>
              </a:ext>
            </a:extLst>
          </p:cNvPr>
          <p:cNvSpPr>
            <a:spLocks noChangeArrowheads="1"/>
          </p:cNvSpPr>
          <p:nvPr>
            <p:ph type="body" idx="4294967295"/>
          </p:nvPr>
        </p:nvSpPr>
        <p:spPr>
          <a:xfrm>
            <a:off x="1000125" y="1500188"/>
            <a:ext cx="7489825" cy="4032250"/>
          </a:xfrm>
        </p:spPr>
        <p:txBody>
          <a:bodyPr/>
          <a:lstStyle/>
          <a:p>
            <a:pPr eaLnBrk="1" hangingPunct="1">
              <a:lnSpc>
                <a:spcPct val="120000"/>
              </a:lnSpc>
              <a:buFontTx/>
              <a:buNone/>
            </a:pPr>
            <a:r>
              <a:rPr lang="zh-CN" altLang="en-US" sz="2800"/>
              <a:t>为什么要建立数据模型（</a:t>
            </a:r>
            <a:r>
              <a:rPr lang="en-US" altLang="zh-CN" sz="2800"/>
              <a:t>Data Model</a:t>
            </a:r>
            <a:r>
              <a:rPr lang="zh-CN" altLang="en-US" sz="2800"/>
              <a:t>）？</a:t>
            </a:r>
          </a:p>
          <a:p>
            <a:pPr lvl="1" eaLnBrk="1" hangingPunct="1">
              <a:lnSpc>
                <a:spcPct val="120000"/>
              </a:lnSpc>
            </a:pPr>
            <a:r>
              <a:rPr lang="en-US" altLang="zh-CN"/>
              <a:t> </a:t>
            </a:r>
            <a:r>
              <a:rPr lang="zh-CN" altLang="en-US"/>
              <a:t>象盖大楼的设计图一样，</a:t>
            </a:r>
            <a:r>
              <a:rPr lang="en-US" altLang="zh-CN"/>
              <a:t>DM</a:t>
            </a:r>
            <a:r>
              <a:rPr lang="zh-CN" altLang="en-US"/>
              <a:t>可使所有的</a:t>
            </a:r>
          </a:p>
          <a:p>
            <a:pPr eaLnBrk="1" hangingPunct="1">
              <a:lnSpc>
                <a:spcPct val="120000"/>
              </a:lnSpc>
              <a:buFontTx/>
              <a:buNone/>
            </a:pPr>
            <a:r>
              <a:rPr lang="zh-CN" altLang="en-US" sz="2800"/>
              <a:t>         项目参与者都有一个共同的数据标准</a:t>
            </a:r>
          </a:p>
          <a:p>
            <a:pPr lvl="1" eaLnBrk="1" hangingPunct="1">
              <a:lnSpc>
                <a:spcPct val="120000"/>
              </a:lnSpc>
            </a:pPr>
            <a:r>
              <a:rPr lang="zh-CN" altLang="en-US"/>
              <a:t>避免出现问题再解决（边干边改的方式）</a:t>
            </a:r>
          </a:p>
          <a:p>
            <a:pPr lvl="1" eaLnBrk="1" hangingPunct="1">
              <a:lnSpc>
                <a:spcPct val="120000"/>
              </a:lnSpc>
            </a:pPr>
            <a:r>
              <a:rPr lang="zh-CN" altLang="en-US"/>
              <a:t>可及早发现问题</a:t>
            </a:r>
          </a:p>
          <a:p>
            <a:pPr lvl="1" eaLnBrk="1" hangingPunct="1">
              <a:lnSpc>
                <a:spcPct val="120000"/>
              </a:lnSpc>
            </a:pPr>
            <a:r>
              <a:rPr lang="zh-CN" altLang="en-US"/>
              <a:t>加快应用开发速度</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413A827-8D03-49C5-A3DC-95143A0B5ED8}"/>
              </a:ext>
            </a:extLst>
          </p:cNvPr>
          <p:cNvSpPr>
            <a:spLocks noChangeArrowheads="1"/>
          </p:cNvSpPr>
          <p:nvPr>
            <p:ph type="title" idx="4294967295"/>
          </p:nvPr>
        </p:nvSpPr>
        <p:spPr>
          <a:xfrm>
            <a:off x="468313" y="357188"/>
            <a:ext cx="8229600" cy="633412"/>
          </a:xfrm>
        </p:spPr>
        <p:txBody>
          <a:bodyPr/>
          <a:lstStyle/>
          <a:p>
            <a:pPr eaLnBrk="1" hangingPunct="1"/>
            <a:r>
              <a:rPr lang="zh-CN" altLang="en-US">
                <a:ea typeface="宋体" panose="02010600030101010101" pitchFamily="2" charset="-122"/>
              </a:rPr>
              <a:t>数据模型的构成</a:t>
            </a:r>
          </a:p>
        </p:txBody>
      </p:sp>
      <p:sp>
        <p:nvSpPr>
          <p:cNvPr id="51203" name="Rectangle 3">
            <a:extLst>
              <a:ext uri="{FF2B5EF4-FFF2-40B4-BE49-F238E27FC236}">
                <a16:creationId xmlns:a16="http://schemas.microsoft.com/office/drawing/2014/main" id="{50B434B4-05EB-4F96-B53B-5D985567FB35}"/>
              </a:ext>
            </a:extLst>
          </p:cNvPr>
          <p:cNvSpPr>
            <a:spLocks noChangeArrowheads="1"/>
          </p:cNvSpPr>
          <p:nvPr>
            <p:ph type="body" idx="4294967295"/>
          </p:nvPr>
        </p:nvSpPr>
        <p:spPr>
          <a:xfrm>
            <a:off x="827088" y="1214438"/>
            <a:ext cx="7777162" cy="4608512"/>
          </a:xfrm>
        </p:spPr>
        <p:txBody>
          <a:bodyPr/>
          <a:lstStyle/>
          <a:p>
            <a:pPr eaLnBrk="1" hangingPunct="1"/>
            <a:r>
              <a:rPr lang="zh-CN" altLang="en-US" sz="2800"/>
              <a:t>数据模型的三要素</a:t>
            </a:r>
          </a:p>
          <a:p>
            <a:pPr lvl="1" eaLnBrk="1" hangingPunct="1"/>
            <a:r>
              <a:rPr lang="zh-CN" altLang="en-US" sz="2400"/>
              <a:t>数据结构</a:t>
            </a:r>
          </a:p>
          <a:p>
            <a:pPr lvl="1" eaLnBrk="1" hangingPunct="1">
              <a:buFontTx/>
              <a:buNone/>
            </a:pPr>
            <a:r>
              <a:rPr lang="en-US" altLang="zh-CN" sz="2400" b="1"/>
              <a:t>   </a:t>
            </a:r>
            <a:r>
              <a:rPr lang="en-US" altLang="zh-CN" sz="2400">
                <a:latin typeface="Arial Narrow" panose="020B06060202020A0204" pitchFamily="34" charset="0"/>
              </a:rPr>
              <a:t>——</a:t>
            </a:r>
            <a:r>
              <a:rPr lang="zh-CN" altLang="en-US" sz="2400"/>
              <a:t>数据的表示方法（数据的组织形式），是一种静态特征的描述</a:t>
            </a:r>
          </a:p>
          <a:p>
            <a:pPr lvl="1" eaLnBrk="1" hangingPunct="1"/>
            <a:r>
              <a:rPr lang="zh-CN" altLang="en-US" sz="2400"/>
              <a:t>数据操作</a:t>
            </a:r>
          </a:p>
          <a:p>
            <a:pPr lvl="1" eaLnBrk="1" hangingPunct="1">
              <a:buFontTx/>
              <a:buNone/>
            </a:pPr>
            <a:r>
              <a:rPr lang="en-US" altLang="zh-CN" sz="2400" b="1">
                <a:latin typeface="宋体" panose="02010600030101010101" pitchFamily="2" charset="-122"/>
              </a:rPr>
              <a:t>  </a:t>
            </a:r>
            <a:r>
              <a:rPr lang="en-US" altLang="zh-CN" sz="2400">
                <a:latin typeface="Times New Roman" panose="02020603050405020304" pitchFamily="18" charset="0"/>
              </a:rPr>
              <a:t>——</a:t>
            </a:r>
            <a:r>
              <a:rPr lang="zh-CN" altLang="en-US" sz="2400">
                <a:latin typeface="宋体" panose="02010600030101010101" pitchFamily="2" charset="-122"/>
              </a:rPr>
              <a:t>数据操作是指对数据库的查询、修改、删除和插入等操作，是一种动态特征的描述</a:t>
            </a:r>
            <a:endParaRPr lang="zh-CN" altLang="en-US" sz="2400"/>
          </a:p>
          <a:p>
            <a:pPr lvl="1" eaLnBrk="1" hangingPunct="1"/>
            <a:r>
              <a:rPr lang="zh-CN" altLang="en-US" sz="2400"/>
              <a:t>完整性约束</a:t>
            </a:r>
          </a:p>
          <a:p>
            <a:pPr lvl="1" eaLnBrk="1" hangingPunct="1">
              <a:buFontTx/>
              <a:buNone/>
            </a:pPr>
            <a:r>
              <a:rPr lang="zh-CN" altLang="en-US" sz="2400">
                <a:latin typeface="宋体" panose="02010600030101010101" pitchFamily="2" charset="-122"/>
              </a:rPr>
              <a:t>  </a:t>
            </a:r>
            <a:r>
              <a:rPr lang="en-US" altLang="zh-CN" sz="2400">
                <a:latin typeface="Times New Roman" panose="02020603050405020304" pitchFamily="18" charset="0"/>
              </a:rPr>
              <a:t>——</a:t>
            </a:r>
            <a:r>
              <a:rPr lang="zh-CN" altLang="en-US" sz="2400">
                <a:latin typeface="宋体" panose="02010600030101010101" pitchFamily="2" charset="-122"/>
              </a:rPr>
              <a:t>数据及数据间联系应具有的制约和依赖规则</a:t>
            </a:r>
          </a:p>
          <a:p>
            <a:pPr lvl="1" eaLnBrk="1" hangingPunct="1">
              <a:buFontTx/>
              <a:buNone/>
            </a:pPr>
            <a:r>
              <a:rPr lang="zh-CN" altLang="en-US" sz="2400">
                <a:solidFill>
                  <a:schemeClr val="tx2"/>
                </a:solidFill>
                <a:latin typeface="宋体" panose="02010600030101010101" pitchFamily="2" charset="-122"/>
              </a:rPr>
              <a:t>如：一个系可有多个学生，一个学生只能属于一个系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1" dur="500"/>
                                        <p:tgtEl>
                                          <p:spTgt spid="5120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5" dur="500"/>
                                        <p:tgtEl>
                                          <p:spTgt spid="512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0" dur="500"/>
                                        <p:tgtEl>
                                          <p:spTgt spid="51203">
                                            <p:txEl>
                                              <p:pRg st="3" end="3"/>
                                            </p:txEl>
                                          </p:spTgt>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4" dur="500"/>
                                        <p:tgtEl>
                                          <p:spTgt spid="5120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9" dur="500"/>
                                        <p:tgtEl>
                                          <p:spTgt spid="51203">
                                            <p:txEl>
                                              <p:pRg st="5" end="5"/>
                                            </p:txEl>
                                          </p:spTgt>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3" dur="500"/>
                                        <p:tgtEl>
                                          <p:spTgt spid="51203">
                                            <p:txEl>
                                              <p:pRg st="6" end="6"/>
                                            </p:txEl>
                                          </p:spTgt>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37"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5FADACE-F1BA-4709-BA16-62AD2D02B94B}"/>
              </a:ext>
            </a:extLst>
          </p:cNvPr>
          <p:cNvSpPr>
            <a:spLocks noChangeArrowheads="1"/>
          </p:cNvSpPr>
          <p:nvPr>
            <p:ph type="title" idx="4294967295"/>
          </p:nvPr>
        </p:nvSpPr>
        <p:spPr>
          <a:xfrm>
            <a:off x="468313" y="549275"/>
            <a:ext cx="8229600" cy="633413"/>
          </a:xfrm>
        </p:spPr>
        <p:txBody>
          <a:bodyPr/>
          <a:lstStyle/>
          <a:p>
            <a:pPr eaLnBrk="1" hangingPunct="1"/>
            <a:r>
              <a:rPr lang="zh-CN" altLang="en-US">
                <a:ea typeface="宋体" panose="02010600030101010101" pitchFamily="2" charset="-122"/>
              </a:rPr>
              <a:t>数据模型的分类</a:t>
            </a:r>
          </a:p>
        </p:txBody>
      </p:sp>
      <p:sp>
        <p:nvSpPr>
          <p:cNvPr id="59395" name="Rectangle 3">
            <a:extLst>
              <a:ext uri="{FF2B5EF4-FFF2-40B4-BE49-F238E27FC236}">
                <a16:creationId xmlns:a16="http://schemas.microsoft.com/office/drawing/2014/main" id="{DF2174C0-A954-4ED2-A7AF-182BC85F73E9}"/>
              </a:ext>
            </a:extLst>
          </p:cNvPr>
          <p:cNvSpPr>
            <a:spLocks noChangeArrowheads="1"/>
          </p:cNvSpPr>
          <p:nvPr>
            <p:ph type="body" idx="4294967295"/>
          </p:nvPr>
        </p:nvSpPr>
        <p:spPr>
          <a:xfrm>
            <a:off x="1042988" y="1500188"/>
            <a:ext cx="7489825" cy="3889375"/>
          </a:xfrm>
        </p:spPr>
        <p:txBody>
          <a:bodyPr/>
          <a:lstStyle/>
          <a:p>
            <a:pPr eaLnBrk="1" hangingPunct="1">
              <a:lnSpc>
                <a:spcPct val="140000"/>
              </a:lnSpc>
            </a:pPr>
            <a:r>
              <a:rPr lang="zh-CN" altLang="en-US" sz="2800"/>
              <a:t>根据不同的抽象层次，数据模型分为三类：</a:t>
            </a:r>
          </a:p>
          <a:p>
            <a:pPr lvl="1" eaLnBrk="1" hangingPunct="1">
              <a:lnSpc>
                <a:spcPct val="140000"/>
              </a:lnSpc>
            </a:pPr>
            <a:r>
              <a:rPr lang="zh-CN" altLang="en-US"/>
              <a:t>概念数据模型</a:t>
            </a:r>
            <a:endParaRPr lang="zh-CN" altLang="en-US" sz="2400"/>
          </a:p>
          <a:p>
            <a:pPr lvl="1" eaLnBrk="1" hangingPunct="1">
              <a:lnSpc>
                <a:spcPct val="140000"/>
              </a:lnSpc>
            </a:pPr>
            <a:r>
              <a:rPr lang="zh-CN" altLang="en-US"/>
              <a:t>结构数据模型 </a:t>
            </a:r>
            <a:r>
              <a:rPr lang="en-US" altLang="zh-CN"/>
              <a:t>/ </a:t>
            </a:r>
            <a:r>
              <a:rPr lang="zh-CN" altLang="en-US"/>
              <a:t>逻辑数据模型</a:t>
            </a:r>
          </a:p>
          <a:p>
            <a:pPr lvl="1" eaLnBrk="1" hangingPunct="1">
              <a:lnSpc>
                <a:spcPct val="140000"/>
              </a:lnSpc>
            </a:pPr>
            <a:r>
              <a:rPr lang="zh-CN" altLang="en-US"/>
              <a:t>物理数据模型</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F577352-55FD-450E-B407-EBB707E75893}"/>
              </a:ext>
            </a:extLst>
          </p:cNvPr>
          <p:cNvSpPr>
            <a:spLocks noChangeArrowheads="1"/>
          </p:cNvSpPr>
          <p:nvPr>
            <p:ph type="title" idx="4294967295"/>
          </p:nvPr>
        </p:nvSpPr>
        <p:spPr/>
        <p:txBody>
          <a:bodyPr/>
          <a:lstStyle/>
          <a:p>
            <a:pPr eaLnBrk="1" hangingPunct="1"/>
            <a:r>
              <a:rPr lang="zh-CN" altLang="en-US"/>
              <a:t>现实世界的数据化过程</a:t>
            </a:r>
          </a:p>
        </p:txBody>
      </p:sp>
      <p:grpSp>
        <p:nvGrpSpPr>
          <p:cNvPr id="60419" name="Group 3">
            <a:extLst>
              <a:ext uri="{FF2B5EF4-FFF2-40B4-BE49-F238E27FC236}">
                <a16:creationId xmlns:a16="http://schemas.microsoft.com/office/drawing/2014/main" id="{5751D3EF-F0C3-4ACD-92EA-E5CDF7B434DD}"/>
              </a:ext>
            </a:extLst>
          </p:cNvPr>
          <p:cNvGrpSpPr>
            <a:grpSpLocks/>
          </p:cNvGrpSpPr>
          <p:nvPr/>
        </p:nvGrpSpPr>
        <p:grpSpPr bwMode="auto">
          <a:xfrm>
            <a:off x="395288" y="908050"/>
            <a:ext cx="8499475" cy="5233988"/>
            <a:chOff x="0" y="0"/>
            <a:chExt cx="5354" cy="3297"/>
          </a:xfrm>
        </p:grpSpPr>
        <p:grpSp>
          <p:nvGrpSpPr>
            <p:cNvPr id="60420" name="Group 4">
              <a:extLst>
                <a:ext uri="{FF2B5EF4-FFF2-40B4-BE49-F238E27FC236}">
                  <a16:creationId xmlns:a16="http://schemas.microsoft.com/office/drawing/2014/main" id="{76208B6C-9321-4869-AF84-3349BB0301C0}"/>
                </a:ext>
              </a:extLst>
            </p:cNvPr>
            <p:cNvGrpSpPr>
              <a:grpSpLocks/>
            </p:cNvGrpSpPr>
            <p:nvPr/>
          </p:nvGrpSpPr>
          <p:grpSpPr bwMode="auto">
            <a:xfrm>
              <a:off x="0" y="288"/>
              <a:ext cx="1517" cy="2852"/>
              <a:chOff x="0" y="0"/>
              <a:chExt cx="1379" cy="2594"/>
            </a:xfrm>
          </p:grpSpPr>
          <p:sp>
            <p:nvSpPr>
              <p:cNvPr id="60441" name="Oval 4">
                <a:extLst>
                  <a:ext uri="{FF2B5EF4-FFF2-40B4-BE49-F238E27FC236}">
                    <a16:creationId xmlns:a16="http://schemas.microsoft.com/office/drawing/2014/main" id="{47435F9C-9AF4-40BB-B783-B7E6D0AB4093}"/>
                  </a:ext>
                </a:extLst>
              </p:cNvPr>
              <p:cNvSpPr>
                <a:spLocks noChangeArrowheads="1"/>
              </p:cNvSpPr>
              <p:nvPr/>
            </p:nvSpPr>
            <p:spPr bwMode="auto">
              <a:xfrm>
                <a:off x="0" y="0"/>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200">
                    <a:solidFill>
                      <a:srgbClr val="000000"/>
                    </a:solidFill>
                    <a:latin typeface="宋体" panose="02010600030101010101" pitchFamily="2" charset="-122"/>
                    <a:ea typeface="华文隶书" panose="02010800040101010101" pitchFamily="2" charset="-122"/>
                  </a:rPr>
                  <a:t>现实世界</a:t>
                </a:r>
                <a:endParaRPr lang="zh-CN" altLang="en-US" sz="2200">
                  <a:latin typeface="Times New Roman" panose="02020603050405020304" pitchFamily="18" charset="0"/>
                </a:endParaRPr>
              </a:p>
            </p:txBody>
          </p:sp>
          <p:sp>
            <p:nvSpPr>
              <p:cNvPr id="60442" name="Oval 5">
                <a:extLst>
                  <a:ext uri="{FF2B5EF4-FFF2-40B4-BE49-F238E27FC236}">
                    <a16:creationId xmlns:a16="http://schemas.microsoft.com/office/drawing/2014/main" id="{7301EA97-4273-48E7-A61E-75C3FA77FACA}"/>
                  </a:ext>
                </a:extLst>
              </p:cNvPr>
              <p:cNvSpPr>
                <a:spLocks noChangeArrowheads="1"/>
              </p:cNvSpPr>
              <p:nvPr/>
            </p:nvSpPr>
            <p:spPr bwMode="auto">
              <a:xfrm>
                <a:off x="0" y="1014"/>
                <a:ext cx="1379" cy="56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200">
                    <a:solidFill>
                      <a:srgbClr val="000000"/>
                    </a:solidFill>
                    <a:latin typeface="宋体" panose="02010600030101010101" pitchFamily="2" charset="-122"/>
                    <a:ea typeface="华文隶书" panose="02010800040101010101" pitchFamily="2" charset="-122"/>
                  </a:rPr>
                  <a:t>信息世界</a:t>
                </a:r>
                <a:endParaRPr lang="zh-CN" altLang="en-US" sz="2200">
                  <a:latin typeface="Times New Roman" panose="02020603050405020304" pitchFamily="18" charset="0"/>
                </a:endParaRPr>
              </a:p>
            </p:txBody>
          </p:sp>
          <p:sp>
            <p:nvSpPr>
              <p:cNvPr id="60443" name="Oval 6">
                <a:extLst>
                  <a:ext uri="{FF2B5EF4-FFF2-40B4-BE49-F238E27FC236}">
                    <a16:creationId xmlns:a16="http://schemas.microsoft.com/office/drawing/2014/main" id="{3B8E8C3A-7A0F-4A99-ABB3-D09589844777}"/>
                  </a:ext>
                </a:extLst>
              </p:cNvPr>
              <p:cNvSpPr>
                <a:spLocks noChangeArrowheads="1"/>
              </p:cNvSpPr>
              <p:nvPr/>
            </p:nvSpPr>
            <p:spPr bwMode="auto">
              <a:xfrm>
                <a:off x="0" y="2028"/>
                <a:ext cx="1379" cy="566"/>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200">
                    <a:solidFill>
                      <a:srgbClr val="000000"/>
                    </a:solidFill>
                    <a:latin typeface="宋体" panose="02010600030101010101" pitchFamily="2" charset="-122"/>
                    <a:ea typeface="华文隶书" panose="02010800040101010101" pitchFamily="2" charset="-122"/>
                  </a:rPr>
                  <a:t>数据世界</a:t>
                </a:r>
                <a:endParaRPr lang="zh-CN" altLang="en-US" sz="2200">
                  <a:latin typeface="Times New Roman" panose="02020603050405020304" pitchFamily="18" charset="0"/>
                </a:endParaRPr>
              </a:p>
            </p:txBody>
          </p:sp>
          <p:sp>
            <p:nvSpPr>
              <p:cNvPr id="60444" name="Freeform 7">
                <a:extLst>
                  <a:ext uri="{FF2B5EF4-FFF2-40B4-BE49-F238E27FC236}">
                    <a16:creationId xmlns:a16="http://schemas.microsoft.com/office/drawing/2014/main" id="{654A5703-36A7-4BD3-9176-CEE667EBDAFC}"/>
                  </a:ext>
                </a:extLst>
              </p:cNvPr>
              <p:cNvSpPr>
                <a:spLocks/>
              </p:cNvSpPr>
              <p:nvPr/>
            </p:nvSpPr>
            <p:spPr bwMode="auto">
              <a:xfrm>
                <a:off x="612" y="562"/>
                <a:ext cx="153" cy="450"/>
              </a:xfrm>
              <a:custGeom>
                <a:avLst/>
                <a:gdLst>
                  <a:gd name="T0" fmla="*/ 0 w 153"/>
                  <a:gd name="T1" fmla="*/ 338 h 450"/>
                  <a:gd name="T2" fmla="*/ 39 w 153"/>
                  <a:gd name="T3" fmla="*/ 338 h 450"/>
                  <a:gd name="T4" fmla="*/ 39 w 153"/>
                  <a:gd name="T5" fmla="*/ 0 h 450"/>
                  <a:gd name="T6" fmla="*/ 114 w 153"/>
                  <a:gd name="T7" fmla="*/ 0 h 450"/>
                  <a:gd name="T8" fmla="*/ 114 w 153"/>
                  <a:gd name="T9" fmla="*/ 338 h 450"/>
                  <a:gd name="T10" fmla="*/ 153 w 153"/>
                  <a:gd name="T11" fmla="*/ 338 h 450"/>
                  <a:gd name="T12" fmla="*/ 75 w 153"/>
                  <a:gd name="T13" fmla="*/ 450 h 450"/>
                  <a:gd name="T14" fmla="*/ 0 w 153"/>
                  <a:gd name="T15" fmla="*/ 338 h 450"/>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0"/>
                  <a:gd name="T26" fmla="*/ 153 w 153"/>
                  <a:gd name="T27" fmla="*/ 450 h 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0">
                    <a:moveTo>
                      <a:pt x="0" y="338"/>
                    </a:moveTo>
                    <a:lnTo>
                      <a:pt x="39" y="338"/>
                    </a:lnTo>
                    <a:lnTo>
                      <a:pt x="39" y="0"/>
                    </a:lnTo>
                    <a:lnTo>
                      <a:pt x="114" y="0"/>
                    </a:lnTo>
                    <a:lnTo>
                      <a:pt x="114" y="338"/>
                    </a:lnTo>
                    <a:lnTo>
                      <a:pt x="153" y="338"/>
                    </a:lnTo>
                    <a:lnTo>
                      <a:pt x="75" y="450"/>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cmpd="sng">
                <a:solidFill>
                  <a:srgbClr val="000000"/>
                </a:solidFill>
                <a:miter lim="800000"/>
                <a:headEnd/>
                <a:tailEnd/>
              </a:ln>
            </p:spPr>
            <p:txBody>
              <a:bodyPr anchor="ctr" anchorCtr="1"/>
              <a:lstStyle/>
              <a:p>
                <a:endParaRPr lang="zh-CN" altLang="en-US"/>
              </a:p>
            </p:txBody>
          </p:sp>
          <p:sp>
            <p:nvSpPr>
              <p:cNvPr id="60445" name="Freeform 8">
                <a:extLst>
                  <a:ext uri="{FF2B5EF4-FFF2-40B4-BE49-F238E27FC236}">
                    <a16:creationId xmlns:a16="http://schemas.microsoft.com/office/drawing/2014/main" id="{E2EA0587-BCAE-4AC1-ABD0-EB26B61F9189}"/>
                  </a:ext>
                </a:extLst>
              </p:cNvPr>
              <p:cNvSpPr>
                <a:spLocks/>
              </p:cNvSpPr>
              <p:nvPr/>
            </p:nvSpPr>
            <p:spPr bwMode="auto">
              <a:xfrm>
                <a:off x="612" y="1576"/>
                <a:ext cx="153" cy="451"/>
              </a:xfrm>
              <a:custGeom>
                <a:avLst/>
                <a:gdLst>
                  <a:gd name="T0" fmla="*/ 0 w 153"/>
                  <a:gd name="T1" fmla="*/ 338 h 451"/>
                  <a:gd name="T2" fmla="*/ 39 w 153"/>
                  <a:gd name="T3" fmla="*/ 338 h 451"/>
                  <a:gd name="T4" fmla="*/ 39 w 153"/>
                  <a:gd name="T5" fmla="*/ 0 h 451"/>
                  <a:gd name="T6" fmla="*/ 114 w 153"/>
                  <a:gd name="T7" fmla="*/ 0 h 451"/>
                  <a:gd name="T8" fmla="*/ 114 w 153"/>
                  <a:gd name="T9" fmla="*/ 338 h 451"/>
                  <a:gd name="T10" fmla="*/ 153 w 153"/>
                  <a:gd name="T11" fmla="*/ 338 h 451"/>
                  <a:gd name="T12" fmla="*/ 75 w 153"/>
                  <a:gd name="T13" fmla="*/ 451 h 451"/>
                  <a:gd name="T14" fmla="*/ 0 w 153"/>
                  <a:gd name="T15" fmla="*/ 338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cmpd="sng">
                <a:solidFill>
                  <a:srgbClr val="000000"/>
                </a:solidFill>
                <a:miter lim="800000"/>
                <a:headEnd/>
                <a:tailEnd/>
              </a:ln>
            </p:spPr>
            <p:txBody>
              <a:bodyPr anchor="ctr" anchorCtr="1"/>
              <a:lstStyle/>
              <a:p>
                <a:endParaRPr lang="zh-CN" altLang="en-US"/>
              </a:p>
            </p:txBody>
          </p:sp>
          <p:sp>
            <p:nvSpPr>
              <p:cNvPr id="60446" name="Rectangle 9">
                <a:extLst>
                  <a:ext uri="{FF2B5EF4-FFF2-40B4-BE49-F238E27FC236}">
                    <a16:creationId xmlns:a16="http://schemas.microsoft.com/office/drawing/2014/main" id="{AA595986-B7B4-4BAB-8312-2BEAB3EAA7A8}"/>
                  </a:ext>
                </a:extLst>
              </p:cNvPr>
              <p:cNvSpPr>
                <a:spLocks noChangeArrowheads="1"/>
              </p:cNvSpPr>
              <p:nvPr/>
            </p:nvSpPr>
            <p:spPr bwMode="auto">
              <a:xfrm>
                <a:off x="773" y="672"/>
                <a:ext cx="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200">
                    <a:solidFill>
                      <a:srgbClr val="000000"/>
                    </a:solidFill>
                    <a:latin typeface="宋体" panose="02010600030101010101" pitchFamily="2" charset="-122"/>
                    <a:ea typeface="华文隶书" panose="02010800040101010101" pitchFamily="2" charset="-122"/>
                  </a:rPr>
                  <a:t> 抽象</a:t>
                </a:r>
              </a:p>
            </p:txBody>
          </p:sp>
          <p:sp>
            <p:nvSpPr>
              <p:cNvPr id="60447" name="Rectangle 10">
                <a:extLst>
                  <a:ext uri="{FF2B5EF4-FFF2-40B4-BE49-F238E27FC236}">
                    <a16:creationId xmlns:a16="http://schemas.microsoft.com/office/drawing/2014/main" id="{BB8058D4-469A-4A42-A680-52263E088953}"/>
                  </a:ext>
                </a:extLst>
              </p:cNvPr>
              <p:cNvSpPr>
                <a:spLocks noChangeArrowheads="1"/>
              </p:cNvSpPr>
              <p:nvPr/>
            </p:nvSpPr>
            <p:spPr bwMode="auto">
              <a:xfrm>
                <a:off x="869" y="1711"/>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200">
                    <a:solidFill>
                      <a:srgbClr val="000000"/>
                    </a:solidFill>
                    <a:latin typeface="宋体" panose="02010600030101010101" pitchFamily="2" charset="-122"/>
                    <a:ea typeface="华文隶书" panose="02010800040101010101" pitchFamily="2" charset="-122"/>
                  </a:rPr>
                  <a:t>转换</a:t>
                </a:r>
                <a:endParaRPr lang="zh-CN" altLang="en-US" sz="2200">
                  <a:latin typeface="Times New Roman" panose="02020603050405020304" pitchFamily="18" charset="0"/>
                  <a:ea typeface="华文隶书" panose="02010800040101010101" pitchFamily="2" charset="-122"/>
                </a:endParaRPr>
              </a:p>
            </p:txBody>
          </p:sp>
        </p:grpSp>
        <p:sp>
          <p:nvSpPr>
            <p:cNvPr id="60421" name="Text Box 11">
              <a:extLst>
                <a:ext uri="{FF2B5EF4-FFF2-40B4-BE49-F238E27FC236}">
                  <a16:creationId xmlns:a16="http://schemas.microsoft.com/office/drawing/2014/main" id="{023A9EA7-24A0-4AAF-B2A8-464640268C2C}"/>
                </a:ext>
              </a:extLst>
            </p:cNvPr>
            <p:cNvSpPr txBox="1">
              <a:spLocks noChangeArrowheads="1"/>
            </p:cNvSpPr>
            <p:nvPr/>
          </p:nvSpPr>
          <p:spPr bwMode="auto">
            <a:xfrm>
              <a:off x="2474" y="432"/>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1800" b="1">
                  <a:solidFill>
                    <a:srgbClr val="0033CC"/>
                  </a:solidFill>
                </a:rPr>
                <a:t>学生</a:t>
              </a:r>
            </a:p>
          </p:txBody>
        </p:sp>
        <p:pic>
          <p:nvPicPr>
            <p:cNvPr id="60422" name="Picture 12" descr="BD00013_">
              <a:extLst>
                <a:ext uri="{FF2B5EF4-FFF2-40B4-BE49-F238E27FC236}">
                  <a16:creationId xmlns:a16="http://schemas.microsoft.com/office/drawing/2014/main" id="{9E385952-0DCE-4A99-9049-F240806E1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 y="0"/>
              <a:ext cx="715"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3" name="Group 14">
              <a:extLst>
                <a:ext uri="{FF2B5EF4-FFF2-40B4-BE49-F238E27FC236}">
                  <a16:creationId xmlns:a16="http://schemas.microsoft.com/office/drawing/2014/main" id="{430C5E8C-669B-44C6-B413-AA890E0FE729}"/>
                </a:ext>
              </a:extLst>
            </p:cNvPr>
            <p:cNvGrpSpPr>
              <a:grpSpLocks/>
            </p:cNvGrpSpPr>
            <p:nvPr/>
          </p:nvGrpSpPr>
          <p:grpSpPr bwMode="auto">
            <a:xfrm>
              <a:off x="2351" y="1200"/>
              <a:ext cx="1873" cy="1104"/>
              <a:chOff x="0" y="0"/>
              <a:chExt cx="1873" cy="1104"/>
            </a:xfrm>
          </p:grpSpPr>
          <p:sp>
            <p:nvSpPr>
              <p:cNvPr id="60430" name="Rectangle 14">
                <a:extLst>
                  <a:ext uri="{FF2B5EF4-FFF2-40B4-BE49-F238E27FC236}">
                    <a16:creationId xmlns:a16="http://schemas.microsoft.com/office/drawing/2014/main" id="{9C4CF93C-968C-477C-B328-07B2C8590169}"/>
                  </a:ext>
                </a:extLst>
              </p:cNvPr>
              <p:cNvSpPr>
                <a:spLocks noChangeArrowheads="1"/>
              </p:cNvSpPr>
              <p:nvPr/>
            </p:nvSpPr>
            <p:spPr bwMode="auto">
              <a:xfrm>
                <a:off x="626" y="491"/>
                <a:ext cx="653" cy="204"/>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学生</a:t>
                </a:r>
              </a:p>
            </p:txBody>
          </p:sp>
          <p:sp>
            <p:nvSpPr>
              <p:cNvPr id="60431" name="Oval 15">
                <a:extLst>
                  <a:ext uri="{FF2B5EF4-FFF2-40B4-BE49-F238E27FC236}">
                    <a16:creationId xmlns:a16="http://schemas.microsoft.com/office/drawing/2014/main" id="{5ED68A9F-19DA-4F8F-BECC-E63CB3B199A4}"/>
                  </a:ext>
                </a:extLst>
              </p:cNvPr>
              <p:cNvSpPr>
                <a:spLocks noChangeArrowheads="1"/>
              </p:cNvSpPr>
              <p:nvPr/>
            </p:nvSpPr>
            <p:spPr bwMode="auto">
              <a:xfrm>
                <a:off x="0" y="85"/>
                <a:ext cx="491" cy="20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学号</a:t>
                </a:r>
              </a:p>
            </p:txBody>
          </p:sp>
          <p:sp>
            <p:nvSpPr>
              <p:cNvPr id="60432" name="Oval 16">
                <a:extLst>
                  <a:ext uri="{FF2B5EF4-FFF2-40B4-BE49-F238E27FC236}">
                    <a16:creationId xmlns:a16="http://schemas.microsoft.com/office/drawing/2014/main" id="{DEBB8707-B7DD-4957-B199-CAE475033856}"/>
                  </a:ext>
                </a:extLst>
              </p:cNvPr>
              <p:cNvSpPr>
                <a:spLocks noChangeArrowheads="1"/>
              </p:cNvSpPr>
              <p:nvPr/>
            </p:nvSpPr>
            <p:spPr bwMode="auto">
              <a:xfrm>
                <a:off x="691" y="0"/>
                <a:ext cx="491" cy="204"/>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姓名</a:t>
                </a:r>
              </a:p>
            </p:txBody>
          </p:sp>
          <p:sp>
            <p:nvSpPr>
              <p:cNvPr id="60433" name="Oval 17">
                <a:extLst>
                  <a:ext uri="{FF2B5EF4-FFF2-40B4-BE49-F238E27FC236}">
                    <a16:creationId xmlns:a16="http://schemas.microsoft.com/office/drawing/2014/main" id="{2B466657-6AA5-4311-99DE-3274E68A08C5}"/>
                  </a:ext>
                </a:extLst>
              </p:cNvPr>
              <p:cNvSpPr>
                <a:spLocks noChangeArrowheads="1"/>
              </p:cNvSpPr>
              <p:nvPr/>
            </p:nvSpPr>
            <p:spPr bwMode="auto">
              <a:xfrm>
                <a:off x="1383" y="48"/>
                <a:ext cx="490" cy="20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年龄</a:t>
                </a:r>
              </a:p>
            </p:txBody>
          </p:sp>
          <p:sp>
            <p:nvSpPr>
              <p:cNvPr id="60434" name="Oval 18">
                <a:extLst>
                  <a:ext uri="{FF2B5EF4-FFF2-40B4-BE49-F238E27FC236}">
                    <a16:creationId xmlns:a16="http://schemas.microsoft.com/office/drawing/2014/main" id="{E024C006-8B32-4508-B695-3EC074D4A6D4}"/>
                  </a:ext>
                </a:extLst>
              </p:cNvPr>
              <p:cNvSpPr>
                <a:spLocks noChangeArrowheads="1"/>
              </p:cNvSpPr>
              <p:nvPr/>
            </p:nvSpPr>
            <p:spPr bwMode="auto">
              <a:xfrm>
                <a:off x="136" y="900"/>
                <a:ext cx="491" cy="204"/>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性别</a:t>
                </a:r>
              </a:p>
            </p:txBody>
          </p:sp>
          <p:sp>
            <p:nvSpPr>
              <p:cNvPr id="60435" name="Oval 19">
                <a:extLst>
                  <a:ext uri="{FF2B5EF4-FFF2-40B4-BE49-F238E27FC236}">
                    <a16:creationId xmlns:a16="http://schemas.microsoft.com/office/drawing/2014/main" id="{39DFF58E-A322-4F1B-9964-6C00B8578723}"/>
                  </a:ext>
                </a:extLst>
              </p:cNvPr>
              <p:cNvSpPr>
                <a:spLocks noChangeArrowheads="1"/>
              </p:cNvSpPr>
              <p:nvPr/>
            </p:nvSpPr>
            <p:spPr bwMode="auto">
              <a:xfrm>
                <a:off x="1238" y="900"/>
                <a:ext cx="490" cy="204"/>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solidFill>
                      <a:srgbClr val="FF0000"/>
                    </a:solidFill>
                  </a:rPr>
                  <a:t>班级</a:t>
                </a:r>
              </a:p>
            </p:txBody>
          </p:sp>
          <p:sp>
            <p:nvSpPr>
              <p:cNvPr id="60436" name="Line 20">
                <a:extLst>
                  <a:ext uri="{FF2B5EF4-FFF2-40B4-BE49-F238E27FC236}">
                    <a16:creationId xmlns:a16="http://schemas.microsoft.com/office/drawing/2014/main" id="{28DF253C-6FC0-4BF4-B0CC-053463461DAF}"/>
                  </a:ext>
                </a:extLst>
              </p:cNvPr>
              <p:cNvSpPr>
                <a:spLocks noChangeShapeType="1"/>
              </p:cNvSpPr>
              <p:nvPr/>
            </p:nvSpPr>
            <p:spPr bwMode="auto">
              <a:xfrm>
                <a:off x="907" y="215"/>
                <a:ext cx="86" cy="276"/>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21">
                <a:extLst>
                  <a:ext uri="{FF2B5EF4-FFF2-40B4-BE49-F238E27FC236}">
                    <a16:creationId xmlns:a16="http://schemas.microsoft.com/office/drawing/2014/main" id="{D9AF31EE-DDAA-4CFF-AEF4-9ECD4471CCEF}"/>
                  </a:ext>
                </a:extLst>
              </p:cNvPr>
              <p:cNvSpPr>
                <a:spLocks noChangeShapeType="1"/>
              </p:cNvSpPr>
              <p:nvPr/>
            </p:nvSpPr>
            <p:spPr bwMode="auto">
              <a:xfrm>
                <a:off x="303" y="301"/>
                <a:ext cx="445" cy="19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22">
                <a:extLst>
                  <a:ext uri="{FF2B5EF4-FFF2-40B4-BE49-F238E27FC236}">
                    <a16:creationId xmlns:a16="http://schemas.microsoft.com/office/drawing/2014/main" id="{3C7641F3-F457-4E96-82B5-3893AEDA1EA9}"/>
                  </a:ext>
                </a:extLst>
              </p:cNvPr>
              <p:cNvSpPr>
                <a:spLocks noChangeShapeType="1"/>
              </p:cNvSpPr>
              <p:nvPr/>
            </p:nvSpPr>
            <p:spPr bwMode="auto">
              <a:xfrm flipH="1">
                <a:off x="1157" y="258"/>
                <a:ext cx="399" cy="233"/>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Line 23">
                <a:extLst>
                  <a:ext uri="{FF2B5EF4-FFF2-40B4-BE49-F238E27FC236}">
                    <a16:creationId xmlns:a16="http://schemas.microsoft.com/office/drawing/2014/main" id="{6239B48E-F8A7-4FA5-97F3-E7F53450B821}"/>
                  </a:ext>
                </a:extLst>
              </p:cNvPr>
              <p:cNvSpPr>
                <a:spLocks noChangeShapeType="1"/>
              </p:cNvSpPr>
              <p:nvPr/>
            </p:nvSpPr>
            <p:spPr bwMode="auto">
              <a:xfrm>
                <a:off x="1075" y="695"/>
                <a:ext cx="367" cy="205"/>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4">
                <a:extLst>
                  <a:ext uri="{FF2B5EF4-FFF2-40B4-BE49-F238E27FC236}">
                    <a16:creationId xmlns:a16="http://schemas.microsoft.com/office/drawing/2014/main" id="{4347901F-4B71-47BE-9D69-24366669EEEE}"/>
                  </a:ext>
                </a:extLst>
              </p:cNvPr>
              <p:cNvSpPr>
                <a:spLocks noChangeShapeType="1"/>
              </p:cNvSpPr>
              <p:nvPr/>
            </p:nvSpPr>
            <p:spPr bwMode="auto">
              <a:xfrm flipH="1">
                <a:off x="421" y="695"/>
                <a:ext cx="368" cy="205"/>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60424" name="Picture 25" descr="student">
              <a:extLst>
                <a:ext uri="{FF2B5EF4-FFF2-40B4-BE49-F238E27FC236}">
                  <a16:creationId xmlns:a16="http://schemas.microsoft.com/office/drawing/2014/main" id="{F0E942E8-4955-4B7A-A0F1-D69559703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544"/>
              <a:ext cx="2006" cy="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 Box 26">
              <a:extLst>
                <a:ext uri="{FF2B5EF4-FFF2-40B4-BE49-F238E27FC236}">
                  <a16:creationId xmlns:a16="http://schemas.microsoft.com/office/drawing/2014/main" id="{DA44494F-DCEC-42B7-9CEA-291E66A39E72}"/>
                </a:ext>
              </a:extLst>
            </p:cNvPr>
            <p:cNvSpPr txBox="1">
              <a:spLocks noChangeArrowheads="1"/>
            </p:cNvSpPr>
            <p:nvPr/>
          </p:nvSpPr>
          <p:spPr bwMode="auto">
            <a:xfrm>
              <a:off x="1680" y="158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rgbClr val="FF3300"/>
                  </a:solidFill>
                  <a:latin typeface="宋体" panose="02010600030101010101" pitchFamily="2" charset="-122"/>
                </a:rPr>
                <a:t>概念模型</a:t>
              </a:r>
            </a:p>
          </p:txBody>
        </p:sp>
        <p:sp>
          <p:nvSpPr>
            <p:cNvPr id="60426" name="Text Box 27">
              <a:extLst>
                <a:ext uri="{FF2B5EF4-FFF2-40B4-BE49-F238E27FC236}">
                  <a16:creationId xmlns:a16="http://schemas.microsoft.com/office/drawing/2014/main" id="{2709448A-E25E-4EBF-982B-75F7E109F744}"/>
                </a:ext>
              </a:extLst>
            </p:cNvPr>
            <p:cNvSpPr txBox="1">
              <a:spLocks noChangeArrowheads="1"/>
            </p:cNvSpPr>
            <p:nvPr/>
          </p:nvSpPr>
          <p:spPr bwMode="auto">
            <a:xfrm>
              <a:off x="1536" y="2678"/>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000" b="1">
                  <a:solidFill>
                    <a:srgbClr val="FF3300"/>
                  </a:solidFill>
                  <a:latin typeface="宋体" panose="02010600030101010101" pitchFamily="2" charset="-122"/>
                </a:rPr>
                <a:t>数据模型</a:t>
              </a:r>
            </a:p>
          </p:txBody>
        </p:sp>
        <p:sp>
          <p:nvSpPr>
            <p:cNvPr id="60427" name="Text Box 28">
              <a:extLst>
                <a:ext uri="{FF2B5EF4-FFF2-40B4-BE49-F238E27FC236}">
                  <a16:creationId xmlns:a16="http://schemas.microsoft.com/office/drawing/2014/main" id="{473EC482-DAD8-4D22-B9D3-EC4114C11E22}"/>
                </a:ext>
              </a:extLst>
            </p:cNvPr>
            <p:cNvSpPr txBox="1">
              <a:spLocks noChangeArrowheads="1"/>
            </p:cNvSpPr>
            <p:nvPr/>
          </p:nvSpPr>
          <p:spPr bwMode="auto">
            <a:xfrm>
              <a:off x="3696" y="329"/>
              <a:ext cx="1567"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lgn="ctr" eaLnBrk="1" hangingPunct="1">
                <a:buSzTx/>
                <a:buFont typeface="Arial" panose="020B0604020202020204" pitchFamily="34" charset="0"/>
                <a:buNone/>
              </a:pPr>
              <a:r>
                <a:rPr lang="zh-CN" altLang="en-US" sz="1800" b="1">
                  <a:solidFill>
                    <a:srgbClr val="0033CC"/>
                  </a:solidFill>
                </a:rPr>
                <a:t>事物和事物特性</a:t>
              </a:r>
            </a:p>
            <a:p>
              <a:pPr lvl="1" algn="ctr" eaLnBrk="1" hangingPunct="1">
                <a:buSzTx/>
                <a:buFont typeface="Arial" panose="020B0604020202020204" pitchFamily="34" charset="0"/>
                <a:buNone/>
              </a:pPr>
              <a:r>
                <a:rPr lang="zh-CN" altLang="en-US" sz="1800" b="1">
                  <a:solidFill>
                    <a:srgbClr val="0033CC"/>
                  </a:solidFill>
                </a:rPr>
                <a:t>事物间联系</a:t>
              </a:r>
              <a:endParaRPr lang="zh-CN" altLang="en-US" sz="1800" b="1">
                <a:solidFill>
                  <a:srgbClr val="0033CC"/>
                </a:solidFill>
                <a:latin typeface="宋体" panose="02010600030101010101" pitchFamily="2" charset="-122"/>
              </a:endParaRPr>
            </a:p>
          </p:txBody>
        </p:sp>
        <p:sp>
          <p:nvSpPr>
            <p:cNvPr id="60428" name="Text Box 29">
              <a:extLst>
                <a:ext uri="{FF2B5EF4-FFF2-40B4-BE49-F238E27FC236}">
                  <a16:creationId xmlns:a16="http://schemas.microsoft.com/office/drawing/2014/main" id="{4DFB2F07-8D67-484A-A528-618D243C49EB}"/>
                </a:ext>
              </a:extLst>
            </p:cNvPr>
            <p:cNvSpPr txBox="1">
              <a:spLocks noChangeArrowheads="1"/>
            </p:cNvSpPr>
            <p:nvPr/>
          </p:nvSpPr>
          <p:spPr bwMode="auto">
            <a:xfrm>
              <a:off x="3792" y="1536"/>
              <a:ext cx="147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lgn="ctr" eaLnBrk="1" hangingPunct="1">
                <a:buSzTx/>
                <a:buFont typeface="Arial" panose="020B0604020202020204" pitchFamily="34" charset="0"/>
                <a:buNone/>
              </a:pPr>
              <a:r>
                <a:rPr lang="zh-CN" altLang="en-US" sz="1800" b="1">
                  <a:solidFill>
                    <a:srgbClr val="0033CC"/>
                  </a:solidFill>
                </a:rPr>
                <a:t>实体和实体属性</a:t>
              </a:r>
            </a:p>
            <a:p>
              <a:pPr lvl="1" algn="ctr" eaLnBrk="1" hangingPunct="1">
                <a:buSzTx/>
                <a:buFont typeface="Arial" panose="020B0604020202020204" pitchFamily="34" charset="0"/>
                <a:buNone/>
              </a:pPr>
              <a:r>
                <a:rPr lang="zh-CN" altLang="en-US" sz="1800" b="1">
                  <a:solidFill>
                    <a:srgbClr val="0033CC"/>
                  </a:solidFill>
                </a:rPr>
                <a:t>实体集间联系</a:t>
              </a:r>
            </a:p>
          </p:txBody>
        </p:sp>
        <p:sp>
          <p:nvSpPr>
            <p:cNvPr id="60429" name="Text Box 30">
              <a:extLst>
                <a:ext uri="{FF2B5EF4-FFF2-40B4-BE49-F238E27FC236}">
                  <a16:creationId xmlns:a16="http://schemas.microsoft.com/office/drawing/2014/main" id="{EF440998-F65E-4AE0-8163-C5C508BA15A7}"/>
                </a:ext>
              </a:extLst>
            </p:cNvPr>
            <p:cNvSpPr txBox="1">
              <a:spLocks noChangeArrowheads="1"/>
            </p:cNvSpPr>
            <p:nvPr/>
          </p:nvSpPr>
          <p:spPr bwMode="auto">
            <a:xfrm>
              <a:off x="4368" y="2784"/>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1800" b="1">
                  <a:solidFill>
                    <a:srgbClr val="0033CC"/>
                  </a:solidFill>
                </a:rPr>
                <a:t>记录和数据项</a:t>
              </a:r>
            </a:p>
          </p:txBody>
        </p:sp>
      </p:gr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4A7A57A-3AB4-4EDC-82CA-681E941C8D24}"/>
              </a:ext>
            </a:extLst>
          </p:cNvPr>
          <p:cNvSpPr>
            <a:spLocks noChangeArrowheads="1"/>
          </p:cNvSpPr>
          <p:nvPr>
            <p:ph type="title" idx="4294967295"/>
          </p:nvPr>
        </p:nvSpPr>
        <p:spPr>
          <a:xfrm>
            <a:off x="468313" y="142875"/>
            <a:ext cx="8229600" cy="633413"/>
          </a:xfrm>
        </p:spPr>
        <p:txBody>
          <a:bodyPr/>
          <a:lstStyle/>
          <a:p>
            <a:pPr eaLnBrk="1" hangingPunct="1"/>
            <a:r>
              <a:rPr lang="zh-CN" altLang="en-US">
                <a:ea typeface="宋体" panose="02010600030101010101" pitchFamily="2" charset="-122"/>
              </a:rPr>
              <a:t>数据模型的分类</a:t>
            </a:r>
          </a:p>
        </p:txBody>
      </p:sp>
      <p:sp>
        <p:nvSpPr>
          <p:cNvPr id="55299" name="Rectangle 3">
            <a:extLst>
              <a:ext uri="{FF2B5EF4-FFF2-40B4-BE49-F238E27FC236}">
                <a16:creationId xmlns:a16="http://schemas.microsoft.com/office/drawing/2014/main" id="{F8D654D1-606D-4F9B-8082-B77E0346E68A}"/>
              </a:ext>
            </a:extLst>
          </p:cNvPr>
          <p:cNvSpPr>
            <a:spLocks noChangeArrowheads="1"/>
          </p:cNvSpPr>
          <p:nvPr>
            <p:ph type="body" idx="4294967295"/>
          </p:nvPr>
        </p:nvSpPr>
        <p:spPr>
          <a:xfrm>
            <a:off x="827088" y="963613"/>
            <a:ext cx="7705725" cy="4751387"/>
          </a:xfrm>
        </p:spPr>
        <p:txBody>
          <a:bodyPr/>
          <a:lstStyle/>
          <a:p>
            <a:pPr eaLnBrk="1" hangingPunct="1">
              <a:lnSpc>
                <a:spcPct val="120000"/>
              </a:lnSpc>
              <a:spcAft>
                <a:spcPct val="10000"/>
              </a:spcAft>
            </a:pPr>
            <a:r>
              <a:rPr lang="zh-CN" altLang="en-US"/>
              <a:t>概念数据模型</a:t>
            </a:r>
            <a:endParaRPr lang="zh-CN" altLang="en-US" sz="2800"/>
          </a:p>
          <a:p>
            <a:pPr eaLnBrk="1" hangingPunct="1">
              <a:lnSpc>
                <a:spcPct val="120000"/>
              </a:lnSpc>
              <a:buFontTx/>
              <a:buNone/>
            </a:pPr>
            <a:r>
              <a:rPr lang="zh-CN" altLang="en-US" sz="2400"/>
              <a:t>    现实世界的事物经过人脑的抽象加工，提取出对用户有用的信息，经过组织整理加工形成结合现实世界和计算机世界之间的中间模型</a:t>
            </a:r>
          </a:p>
          <a:p>
            <a:pPr eaLnBrk="1" hangingPunct="1">
              <a:lnSpc>
                <a:spcPct val="120000"/>
              </a:lnSpc>
              <a:buFontTx/>
              <a:buNone/>
            </a:pPr>
            <a:r>
              <a:rPr lang="zh-CN" altLang="en-US" sz="2800"/>
              <a:t>    </a:t>
            </a:r>
            <a:r>
              <a:rPr lang="en-US" altLang="zh-CN" sz="2400"/>
              <a:t>——</a:t>
            </a:r>
            <a:r>
              <a:rPr lang="zh-CN" altLang="en-US" sz="2400"/>
              <a:t>数据库的设计人员在设计的初始阶段摆脱具体技术问题，集中精力分析数据、数据之间的联系</a:t>
            </a:r>
          </a:p>
          <a:p>
            <a:pPr eaLnBrk="1" hangingPunct="1">
              <a:lnSpc>
                <a:spcPct val="120000"/>
              </a:lnSpc>
              <a:buFontTx/>
              <a:buNone/>
            </a:pPr>
            <a:r>
              <a:rPr lang="zh-CN" altLang="en-US" sz="2400"/>
              <a:t>    </a:t>
            </a:r>
            <a:r>
              <a:rPr lang="en-US" altLang="zh-CN" sz="2400"/>
              <a:t>——</a:t>
            </a:r>
            <a:r>
              <a:rPr lang="zh-CN" altLang="en-US" sz="2400"/>
              <a:t>最常用的概念模型是</a:t>
            </a:r>
            <a:r>
              <a:rPr lang="en-US" altLang="zh-CN" sz="2400"/>
              <a:t>E-R</a:t>
            </a:r>
            <a:r>
              <a:rPr lang="zh-CN" altLang="en-US" sz="2400"/>
              <a:t>模型</a:t>
            </a:r>
          </a:p>
          <a:p>
            <a:pPr eaLnBrk="1" hangingPunct="1">
              <a:lnSpc>
                <a:spcPct val="120000"/>
              </a:lnSpc>
              <a:buFontTx/>
              <a:buNone/>
            </a:pPr>
            <a:r>
              <a:rPr lang="zh-CN" altLang="en-US" sz="2400"/>
              <a:t>    </a:t>
            </a:r>
            <a:r>
              <a:rPr lang="en-US" altLang="zh-CN" sz="2400"/>
              <a:t>——</a:t>
            </a:r>
            <a:r>
              <a:rPr lang="zh-CN" altLang="en-US" sz="2400"/>
              <a:t>概念模型与具体的</a:t>
            </a:r>
            <a:r>
              <a:rPr lang="en-US" altLang="zh-CN" sz="2400"/>
              <a:t>DBMS</a:t>
            </a:r>
            <a:r>
              <a:rPr lang="zh-CN" altLang="en-US" sz="2400"/>
              <a:t>无关，它必须转换成结构模型，才能在</a:t>
            </a:r>
            <a:r>
              <a:rPr lang="en-US" altLang="zh-CN" sz="2400"/>
              <a:t>DBMS</a:t>
            </a:r>
            <a:r>
              <a:rPr lang="zh-CN" altLang="en-US" sz="2400"/>
              <a:t>中实现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lide(fromTop)">
                                      <p:cBhvr>
                                        <p:cTn id="7" dur="500"/>
                                        <p:tgtEl>
                                          <p:spTgt spid="55299">
                                            <p:txEl>
                                              <p:pRg st="0" end="0"/>
                                            </p:txEl>
                                          </p:spTgt>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slide(fromTop)">
                                      <p:cBhvr>
                                        <p:cTn id="11" dur="500"/>
                                        <p:tgtEl>
                                          <p:spTgt spid="5529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55299">
                                            <p:txEl>
                                              <p:pRg st="2" end="2"/>
                                            </p:txEl>
                                          </p:spTgt>
                                        </p:tgtEl>
                                        <p:attrNameLst>
                                          <p:attrName>style.visibility</p:attrName>
                                        </p:attrNameLst>
                                      </p:cBhvr>
                                      <p:to>
                                        <p:strVal val="visible"/>
                                      </p:to>
                                    </p:set>
                                    <p:animEffect transition="in" filter="slide(fromTop)">
                                      <p:cBhvr>
                                        <p:cTn id="16" dur="500"/>
                                        <p:tgtEl>
                                          <p:spTgt spid="55299">
                                            <p:txEl>
                                              <p:pRg st="2" end="2"/>
                                            </p:txEl>
                                          </p:spTgt>
                                        </p:tgtEl>
                                      </p:cBhvr>
                                    </p:animEffect>
                                  </p:childTnLst>
                                </p:cTn>
                              </p:par>
                            </p:childTnLst>
                          </p:cTn>
                        </p:par>
                        <p:par>
                          <p:cTn id="17" fill="hold" nodeType="afterGroup">
                            <p:stCondLst>
                              <p:cond delay="500"/>
                            </p:stCondLst>
                            <p:childTnLst>
                              <p:par>
                                <p:cTn id="18" presetID="12" presetClass="entr" presetSubtype="1" fill="hold" grpId="0" nodeType="afterEffect">
                                  <p:stCondLst>
                                    <p:cond delay="2000"/>
                                  </p:stCondLst>
                                  <p:childTnLst>
                                    <p:set>
                                      <p:cBhvr>
                                        <p:cTn id="19" dur="1" fill="hold">
                                          <p:stCondLst>
                                            <p:cond delay="0"/>
                                          </p:stCondLst>
                                        </p:cTn>
                                        <p:tgtEl>
                                          <p:spTgt spid="55299">
                                            <p:txEl>
                                              <p:pRg st="3" end="3"/>
                                            </p:txEl>
                                          </p:spTgt>
                                        </p:tgtEl>
                                        <p:attrNameLst>
                                          <p:attrName>style.visibility</p:attrName>
                                        </p:attrNameLst>
                                      </p:cBhvr>
                                      <p:to>
                                        <p:strVal val="visible"/>
                                      </p:to>
                                    </p:set>
                                    <p:animEffect transition="in" filter="slide(fromTop)">
                                      <p:cBhvr>
                                        <p:cTn id="20" dur="500"/>
                                        <p:tgtEl>
                                          <p:spTgt spid="55299">
                                            <p:txEl>
                                              <p:pRg st="3" end="3"/>
                                            </p:txEl>
                                          </p:spTgt>
                                        </p:tgtEl>
                                      </p:cBhvr>
                                    </p:animEffect>
                                  </p:childTnLst>
                                </p:cTn>
                              </p:par>
                            </p:childTnLst>
                          </p:cTn>
                        </p:par>
                        <p:par>
                          <p:cTn id="21" fill="hold" nodeType="afterGroup">
                            <p:stCondLst>
                              <p:cond delay="3000"/>
                            </p:stCondLst>
                            <p:childTnLst>
                              <p:par>
                                <p:cTn id="22" presetID="12" presetClass="entr" presetSubtype="1" fill="hold" grpId="0" nodeType="afterEffect">
                                  <p:stCondLst>
                                    <p:cond delay="2000"/>
                                  </p:stCondLst>
                                  <p:childTnLst>
                                    <p:set>
                                      <p:cBhvr>
                                        <p:cTn id="23" dur="1" fill="hold">
                                          <p:stCondLst>
                                            <p:cond delay="0"/>
                                          </p:stCondLst>
                                        </p:cTn>
                                        <p:tgtEl>
                                          <p:spTgt spid="55299">
                                            <p:txEl>
                                              <p:pRg st="4" end="4"/>
                                            </p:txEl>
                                          </p:spTgt>
                                        </p:tgtEl>
                                        <p:attrNameLst>
                                          <p:attrName>style.visibility</p:attrName>
                                        </p:attrNameLst>
                                      </p:cBhvr>
                                      <p:to>
                                        <p:strVal val="visible"/>
                                      </p:to>
                                    </p:set>
                                    <p:animEffect transition="in" filter="slide(fromTop)">
                                      <p:cBhvr>
                                        <p:cTn id="24" dur="500"/>
                                        <p:tgtEl>
                                          <p:spTgt spid="5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82CDEAB-99A4-4640-B1FE-14C25E214FFB}"/>
              </a:ext>
            </a:extLst>
          </p:cNvPr>
          <p:cNvSpPr>
            <a:spLocks noChangeArrowheads="1"/>
          </p:cNvSpPr>
          <p:nvPr>
            <p:ph type="title" idx="4294967295"/>
          </p:nvPr>
        </p:nvSpPr>
        <p:spPr>
          <a:xfrm>
            <a:off x="468313" y="285750"/>
            <a:ext cx="8229600" cy="633413"/>
          </a:xfrm>
        </p:spPr>
        <p:txBody>
          <a:bodyPr/>
          <a:lstStyle/>
          <a:p>
            <a:pPr eaLnBrk="1" hangingPunct="1"/>
            <a:r>
              <a:rPr lang="zh-CN" altLang="en-US">
                <a:ea typeface="宋体" panose="02010600030101010101" pitchFamily="2" charset="-122"/>
              </a:rPr>
              <a:t>数据模型的分类</a:t>
            </a:r>
          </a:p>
        </p:txBody>
      </p:sp>
      <p:sp>
        <p:nvSpPr>
          <p:cNvPr id="56323" name="Rectangle 3">
            <a:extLst>
              <a:ext uri="{FF2B5EF4-FFF2-40B4-BE49-F238E27FC236}">
                <a16:creationId xmlns:a16="http://schemas.microsoft.com/office/drawing/2014/main" id="{4D676B96-DF47-485A-90DC-8BDD72E84C0D}"/>
              </a:ext>
            </a:extLst>
          </p:cNvPr>
          <p:cNvSpPr>
            <a:spLocks noChangeArrowheads="1"/>
          </p:cNvSpPr>
          <p:nvPr>
            <p:ph type="body" idx="4294967295"/>
          </p:nvPr>
        </p:nvSpPr>
        <p:spPr>
          <a:xfrm>
            <a:off x="827088" y="1143000"/>
            <a:ext cx="7705725" cy="4249738"/>
          </a:xfrm>
        </p:spPr>
        <p:txBody>
          <a:bodyPr/>
          <a:lstStyle/>
          <a:p>
            <a:pPr eaLnBrk="1" hangingPunct="1">
              <a:lnSpc>
                <a:spcPct val="130000"/>
              </a:lnSpc>
            </a:pPr>
            <a:r>
              <a:rPr lang="zh-CN" altLang="en-US"/>
              <a:t>结构数据模型（逻辑数据模型）</a:t>
            </a:r>
          </a:p>
          <a:p>
            <a:pPr eaLnBrk="1" hangingPunct="1">
              <a:lnSpc>
                <a:spcPct val="130000"/>
              </a:lnSpc>
              <a:buFontTx/>
              <a:buNone/>
            </a:pPr>
            <a:r>
              <a:rPr lang="zh-CN" altLang="en-US"/>
              <a:t>   </a:t>
            </a:r>
            <a:r>
              <a:rPr lang="zh-CN" altLang="en-US" sz="2400"/>
              <a:t>面向用户建模，它是用户从数据库所看到的数据模型</a:t>
            </a:r>
          </a:p>
          <a:p>
            <a:pPr eaLnBrk="1" hangingPunct="1">
              <a:lnSpc>
                <a:spcPct val="130000"/>
              </a:lnSpc>
              <a:buFontTx/>
              <a:buNone/>
            </a:pPr>
            <a:r>
              <a:rPr lang="en-US" altLang="zh-CN" sz="2400"/>
              <a:t>    ——</a:t>
            </a:r>
            <a:r>
              <a:rPr lang="zh-CN" altLang="en-US" sz="2400"/>
              <a:t>是具体的</a:t>
            </a:r>
            <a:r>
              <a:rPr lang="en-US" altLang="zh-CN" sz="2400"/>
              <a:t>DBMS</a:t>
            </a:r>
            <a:r>
              <a:rPr lang="zh-CN" altLang="en-US" sz="2400"/>
              <a:t>所支持的数据模型（网状</a:t>
            </a:r>
            <a:r>
              <a:rPr lang="en-US" altLang="zh-CN" sz="2400"/>
              <a:t>/</a:t>
            </a:r>
            <a:r>
              <a:rPr lang="zh-CN" altLang="en-US" sz="2400"/>
              <a:t>层次 </a:t>
            </a:r>
            <a:r>
              <a:rPr lang="en-US" altLang="zh-CN" sz="2400"/>
              <a:t>/</a:t>
            </a:r>
            <a:r>
              <a:rPr lang="zh-CN" altLang="en-US" sz="2400"/>
              <a:t>关系</a:t>
            </a:r>
            <a:r>
              <a:rPr lang="en-US" altLang="zh-CN" sz="2400"/>
              <a:t>/</a:t>
            </a:r>
            <a:r>
              <a:rPr lang="zh-CN" altLang="en-US" sz="2400"/>
              <a:t>面向对象）</a:t>
            </a:r>
          </a:p>
          <a:p>
            <a:pPr eaLnBrk="1" hangingPunct="1">
              <a:lnSpc>
                <a:spcPct val="130000"/>
              </a:lnSpc>
              <a:buFontTx/>
              <a:buNone/>
            </a:pPr>
            <a:r>
              <a:rPr lang="zh-CN" altLang="en-US" sz="2400"/>
              <a:t>    </a:t>
            </a:r>
            <a:r>
              <a:rPr lang="en-US" altLang="zh-CN" sz="2400"/>
              <a:t>——</a:t>
            </a:r>
            <a:r>
              <a:rPr lang="zh-CN" altLang="en-US" sz="2400"/>
              <a:t>既要面向用户，也要面向系统</a:t>
            </a:r>
          </a:p>
          <a:p>
            <a:pPr eaLnBrk="1" hangingPunct="1">
              <a:lnSpc>
                <a:spcPct val="130000"/>
              </a:lnSpc>
              <a:buFontTx/>
              <a:buNone/>
            </a:pPr>
            <a:r>
              <a:rPr lang="zh-CN" altLang="en-US" sz="2400"/>
              <a:t>    </a:t>
            </a:r>
            <a:r>
              <a:rPr lang="en-US" altLang="zh-CN" sz="2400"/>
              <a:t>——</a:t>
            </a:r>
            <a:r>
              <a:rPr lang="zh-CN" altLang="en-US" sz="2400"/>
              <a:t>一般由概念模型转换得到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slide(fromLeft)">
                                      <p:cBhvr>
                                        <p:cTn id="7" dur="500"/>
                                        <p:tgtEl>
                                          <p:spTgt spid="56323">
                                            <p:txEl>
                                              <p:pRg st="0" end="0"/>
                                            </p:txEl>
                                          </p:spTgt>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Effect transition="in" filter="slide(fromLeft)">
                                      <p:cBhvr>
                                        <p:cTn id="11" dur="500"/>
                                        <p:tgtEl>
                                          <p:spTgt spid="5632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56323">
                                            <p:txEl>
                                              <p:pRg st="2" end="2"/>
                                            </p:txEl>
                                          </p:spTgt>
                                        </p:tgtEl>
                                        <p:attrNameLst>
                                          <p:attrName>style.visibility</p:attrName>
                                        </p:attrNameLst>
                                      </p:cBhvr>
                                      <p:to>
                                        <p:strVal val="visible"/>
                                      </p:to>
                                    </p:set>
                                    <p:animEffect transition="in" filter="slide(fromLeft)">
                                      <p:cBhvr>
                                        <p:cTn id="16" dur="500"/>
                                        <p:tgtEl>
                                          <p:spTgt spid="56323">
                                            <p:txEl>
                                              <p:pRg st="2" end="2"/>
                                            </p:txEl>
                                          </p:spTgt>
                                        </p:tgtEl>
                                      </p:cBhvr>
                                    </p:animEffect>
                                  </p:childTnLst>
                                </p:cTn>
                              </p:par>
                            </p:childTnLst>
                          </p:cTn>
                        </p:par>
                        <p:par>
                          <p:cTn id="17" fill="hold" nodeType="afterGroup">
                            <p:stCondLst>
                              <p:cond delay="500"/>
                            </p:stCondLst>
                            <p:childTnLst>
                              <p:par>
                                <p:cTn id="18" presetID="12" presetClass="entr" presetSubtype="8" fill="hold" grpId="0" nodeType="afterEffect">
                                  <p:stCondLst>
                                    <p:cond delay="2000"/>
                                  </p:stCondLst>
                                  <p:childTnLst>
                                    <p:set>
                                      <p:cBhvr>
                                        <p:cTn id="19" dur="1" fill="hold">
                                          <p:stCondLst>
                                            <p:cond delay="0"/>
                                          </p:stCondLst>
                                        </p:cTn>
                                        <p:tgtEl>
                                          <p:spTgt spid="56323">
                                            <p:txEl>
                                              <p:pRg st="3" end="3"/>
                                            </p:txEl>
                                          </p:spTgt>
                                        </p:tgtEl>
                                        <p:attrNameLst>
                                          <p:attrName>style.visibility</p:attrName>
                                        </p:attrNameLst>
                                      </p:cBhvr>
                                      <p:to>
                                        <p:strVal val="visible"/>
                                      </p:to>
                                    </p:set>
                                    <p:animEffect transition="in" filter="slide(fromLeft)">
                                      <p:cBhvr>
                                        <p:cTn id="20" dur="500"/>
                                        <p:tgtEl>
                                          <p:spTgt spid="56323">
                                            <p:txEl>
                                              <p:pRg st="3" end="3"/>
                                            </p:txEl>
                                          </p:spTgt>
                                        </p:tgtEl>
                                      </p:cBhvr>
                                    </p:animEffect>
                                  </p:childTnLst>
                                </p:cTn>
                              </p:par>
                            </p:childTnLst>
                          </p:cTn>
                        </p:par>
                        <p:par>
                          <p:cTn id="21" fill="hold" nodeType="afterGroup">
                            <p:stCondLst>
                              <p:cond delay="3000"/>
                            </p:stCondLst>
                            <p:childTnLst>
                              <p:par>
                                <p:cTn id="22" presetID="12" presetClass="entr" presetSubtype="8" fill="hold" grpId="0" nodeType="afterEffect">
                                  <p:stCondLst>
                                    <p:cond delay="2000"/>
                                  </p:stCondLst>
                                  <p:childTnLst>
                                    <p:set>
                                      <p:cBhvr>
                                        <p:cTn id="23" dur="1" fill="hold">
                                          <p:stCondLst>
                                            <p:cond delay="0"/>
                                          </p:stCondLst>
                                        </p:cTn>
                                        <p:tgtEl>
                                          <p:spTgt spid="56323">
                                            <p:txEl>
                                              <p:pRg st="4" end="4"/>
                                            </p:txEl>
                                          </p:spTgt>
                                        </p:tgtEl>
                                        <p:attrNameLst>
                                          <p:attrName>style.visibility</p:attrName>
                                        </p:attrNameLst>
                                      </p:cBhvr>
                                      <p:to>
                                        <p:strVal val="visible"/>
                                      </p:to>
                                    </p:set>
                                    <p:animEffect transition="in" filter="slide(fromLeft)">
                                      <p:cBhvr>
                                        <p:cTn id="24"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30CC211-82EA-4BD0-A8CF-FA907B4AFCC4}"/>
              </a:ext>
            </a:extLst>
          </p:cNvPr>
          <p:cNvSpPr>
            <a:spLocks noChangeArrowheads="1"/>
          </p:cNvSpPr>
          <p:nvPr>
            <p:ph type="title" idx="4294967295"/>
          </p:nvPr>
        </p:nvSpPr>
        <p:spPr>
          <a:xfrm>
            <a:off x="468313" y="357188"/>
            <a:ext cx="8229600" cy="633412"/>
          </a:xfrm>
        </p:spPr>
        <p:txBody>
          <a:bodyPr/>
          <a:lstStyle/>
          <a:p>
            <a:pPr eaLnBrk="1" hangingPunct="1"/>
            <a:r>
              <a:rPr lang="zh-CN" altLang="en-US">
                <a:ea typeface="宋体" panose="02010600030101010101" pitchFamily="2" charset="-122"/>
              </a:rPr>
              <a:t>数据模型的分类</a:t>
            </a:r>
          </a:p>
        </p:txBody>
      </p:sp>
      <p:sp>
        <p:nvSpPr>
          <p:cNvPr id="57347" name="Rectangle 3">
            <a:extLst>
              <a:ext uri="{FF2B5EF4-FFF2-40B4-BE49-F238E27FC236}">
                <a16:creationId xmlns:a16="http://schemas.microsoft.com/office/drawing/2014/main" id="{94C47DAD-A3F0-43AC-966D-8E37C7614273}"/>
              </a:ext>
            </a:extLst>
          </p:cNvPr>
          <p:cNvSpPr>
            <a:spLocks noChangeArrowheads="1"/>
          </p:cNvSpPr>
          <p:nvPr>
            <p:ph type="body" idx="4294967295"/>
          </p:nvPr>
        </p:nvSpPr>
        <p:spPr>
          <a:xfrm>
            <a:off x="827088" y="1214438"/>
            <a:ext cx="7705725" cy="4751387"/>
          </a:xfrm>
        </p:spPr>
        <p:txBody>
          <a:bodyPr/>
          <a:lstStyle/>
          <a:p>
            <a:pPr eaLnBrk="1" hangingPunct="1">
              <a:lnSpc>
                <a:spcPct val="120000"/>
              </a:lnSpc>
              <a:spcAft>
                <a:spcPct val="10000"/>
              </a:spcAft>
            </a:pPr>
            <a:r>
              <a:rPr lang="zh-CN" altLang="en-US"/>
              <a:t>物理数据模型</a:t>
            </a:r>
          </a:p>
          <a:p>
            <a:pPr eaLnBrk="1" hangingPunct="1">
              <a:lnSpc>
                <a:spcPct val="120000"/>
              </a:lnSpc>
              <a:buFontTx/>
              <a:buNone/>
            </a:pPr>
            <a:r>
              <a:rPr lang="zh-CN" altLang="en-US" sz="2400"/>
              <a:t>	面向具体的</a:t>
            </a:r>
            <a:r>
              <a:rPr lang="en-US" altLang="zh-CN" sz="2400"/>
              <a:t>DBMS</a:t>
            </a:r>
            <a:r>
              <a:rPr lang="zh-CN" altLang="en-US" sz="2400"/>
              <a:t>，面向机器，描述数据在存储介质上的组织结构</a:t>
            </a:r>
          </a:p>
          <a:p>
            <a:pPr eaLnBrk="1" hangingPunct="1">
              <a:lnSpc>
                <a:spcPct val="120000"/>
              </a:lnSpc>
              <a:buFontTx/>
              <a:buNone/>
            </a:pPr>
            <a:r>
              <a:rPr lang="en-US" altLang="zh-CN" sz="2400"/>
              <a:t>    ——</a:t>
            </a:r>
            <a:r>
              <a:rPr lang="zh-CN" altLang="en-US" sz="2400"/>
              <a:t>不仅与具体的</a:t>
            </a:r>
            <a:r>
              <a:rPr lang="en-US" altLang="zh-CN" sz="2400"/>
              <a:t>DBMS</a:t>
            </a:r>
            <a:r>
              <a:rPr lang="zh-CN" altLang="en-US" sz="2400"/>
              <a:t>有关，还与操作系统和硬件有关</a:t>
            </a:r>
          </a:p>
          <a:p>
            <a:pPr eaLnBrk="1" hangingPunct="1">
              <a:lnSpc>
                <a:spcPct val="120000"/>
              </a:lnSpc>
              <a:buFontTx/>
              <a:buNone/>
            </a:pPr>
            <a:r>
              <a:rPr lang="zh-CN" altLang="en-US" sz="2400"/>
              <a:t>    </a:t>
            </a:r>
            <a:r>
              <a:rPr lang="en-US" altLang="zh-CN" sz="2400"/>
              <a:t>——</a:t>
            </a:r>
            <a:r>
              <a:rPr lang="zh-CN" altLang="en-US" sz="2400"/>
              <a:t>为保证其独立性和可以执行，大部分</a:t>
            </a:r>
            <a:r>
              <a:rPr lang="en-US" altLang="zh-CN" sz="2400"/>
              <a:t>PDM</a:t>
            </a:r>
            <a:r>
              <a:rPr lang="zh-CN" altLang="en-US" sz="2400"/>
              <a:t>的实现工作由系统自动完成，而设计者只设计索引、聚簇等特殊结构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lide(fromTop)">
                                      <p:cBhvr>
                                        <p:cTn id="7" dur="500"/>
                                        <p:tgtEl>
                                          <p:spTgt spid="57347">
                                            <p:txEl>
                                              <p:pRg st="0" end="0"/>
                                            </p:txEl>
                                          </p:spTgt>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Effect transition="in" filter="slide(fromTop)">
                                      <p:cBhvr>
                                        <p:cTn id="11" dur="500"/>
                                        <p:tgtEl>
                                          <p:spTgt spid="573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57347">
                                            <p:txEl>
                                              <p:pRg st="2" end="2"/>
                                            </p:txEl>
                                          </p:spTgt>
                                        </p:tgtEl>
                                        <p:attrNameLst>
                                          <p:attrName>style.visibility</p:attrName>
                                        </p:attrNameLst>
                                      </p:cBhvr>
                                      <p:to>
                                        <p:strVal val="visible"/>
                                      </p:to>
                                    </p:set>
                                    <p:animEffect transition="in" filter="slide(fromTop)">
                                      <p:cBhvr>
                                        <p:cTn id="16" dur="500"/>
                                        <p:tgtEl>
                                          <p:spTgt spid="57347">
                                            <p:txEl>
                                              <p:pRg st="2" end="2"/>
                                            </p:txEl>
                                          </p:spTgt>
                                        </p:tgtEl>
                                      </p:cBhvr>
                                    </p:animEffect>
                                  </p:childTnLst>
                                </p:cTn>
                              </p:par>
                            </p:childTnLst>
                          </p:cTn>
                        </p:par>
                        <p:par>
                          <p:cTn id="17" fill="hold" nodeType="afterGroup">
                            <p:stCondLst>
                              <p:cond delay="500"/>
                            </p:stCondLst>
                            <p:childTnLst>
                              <p:par>
                                <p:cTn id="18" presetID="12" presetClass="entr" presetSubtype="1" fill="hold" grpId="0" nodeType="afterEffect">
                                  <p:stCondLst>
                                    <p:cond delay="200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slide(fromTop)">
                                      <p:cBhvr>
                                        <p:cTn id="20"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7469F604-2FE1-49E7-8257-4A1EA809A5C4}"/>
              </a:ext>
            </a:extLst>
          </p:cNvPr>
          <p:cNvSpPr>
            <a:spLocks noChangeArrowheads="1"/>
          </p:cNvSpPr>
          <p:nvPr/>
        </p:nvSpPr>
        <p:spPr bwMode="auto">
          <a:xfrm>
            <a:off x="971550" y="4579938"/>
            <a:ext cx="6553200" cy="1296987"/>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0243" name="Rectangle 3">
            <a:extLst>
              <a:ext uri="{FF2B5EF4-FFF2-40B4-BE49-F238E27FC236}">
                <a16:creationId xmlns:a16="http://schemas.microsoft.com/office/drawing/2014/main" id="{D10C58F5-CECF-45B6-81E4-371020AEA4B4}"/>
              </a:ext>
            </a:extLst>
          </p:cNvPr>
          <p:cNvSpPr>
            <a:spLocks noChangeArrowheads="1"/>
          </p:cNvSpPr>
          <p:nvPr>
            <p:ph type="body" idx="1"/>
          </p:nvPr>
        </p:nvSpPr>
        <p:spPr>
          <a:xfrm>
            <a:off x="250825" y="550863"/>
            <a:ext cx="8353425" cy="5399087"/>
          </a:xfrm>
        </p:spPr>
        <p:txBody>
          <a:bodyPr/>
          <a:lstStyle/>
          <a:p>
            <a:pPr lvl="1"/>
            <a:r>
              <a:rPr lang="zh-CN" altLang="en-US" b="1"/>
              <a:t>数据 </a:t>
            </a:r>
          </a:p>
          <a:p>
            <a:pPr lvl="2"/>
            <a:r>
              <a:rPr lang="zh-CN" altLang="en-US" b="1"/>
              <a:t>数据是信息的具体表现形式</a:t>
            </a:r>
          </a:p>
          <a:p>
            <a:pPr lvl="2"/>
            <a:endParaRPr lang="zh-CN" altLang="en-US" b="1"/>
          </a:p>
          <a:p>
            <a:pPr lvl="2"/>
            <a:r>
              <a:rPr lang="zh-CN" altLang="en-US" b="1"/>
              <a:t>数据的表现形式</a:t>
            </a:r>
          </a:p>
          <a:p>
            <a:pPr lvl="2"/>
            <a:endParaRPr lang="zh-CN" altLang="en-US" b="1"/>
          </a:p>
          <a:p>
            <a:pPr lvl="2"/>
            <a:endParaRPr lang="zh-CN" altLang="en-US" b="1"/>
          </a:p>
          <a:p>
            <a:pPr lvl="1"/>
            <a:endParaRPr lang="zh-CN" altLang="en-US" b="1"/>
          </a:p>
          <a:p>
            <a:pPr lvl="1"/>
            <a:r>
              <a:rPr lang="zh-CN" altLang="en-US" b="1"/>
              <a:t>数据与信息的联系</a:t>
            </a:r>
          </a:p>
          <a:p>
            <a:pPr lvl="1">
              <a:buFontTx/>
              <a:buNone/>
            </a:pPr>
            <a:endParaRPr lang="zh-CN" altLang="en-US" b="1"/>
          </a:p>
          <a:p>
            <a:pPr lvl="2">
              <a:buFontTx/>
              <a:buNone/>
            </a:pPr>
            <a:r>
              <a:rPr lang="zh-CN" altLang="en-US" b="1"/>
              <a:t>数据是信息的符号表示或载体</a:t>
            </a:r>
          </a:p>
          <a:p>
            <a:pPr lvl="2">
              <a:buFontTx/>
              <a:buNone/>
            </a:pPr>
            <a:r>
              <a:rPr lang="zh-CN" altLang="en-US" b="1"/>
              <a:t>信息是数据的内涵，是对数据的语义解释   </a:t>
            </a:r>
          </a:p>
        </p:txBody>
      </p:sp>
      <p:sp>
        <p:nvSpPr>
          <p:cNvPr id="10244" name="AutoShape 4">
            <a:extLst>
              <a:ext uri="{FF2B5EF4-FFF2-40B4-BE49-F238E27FC236}">
                <a16:creationId xmlns:a16="http://schemas.microsoft.com/office/drawing/2014/main" id="{B65D67D7-75D9-4586-8319-8D4FCD8D2690}"/>
              </a:ext>
            </a:extLst>
          </p:cNvPr>
          <p:cNvSpPr>
            <a:spLocks noChangeArrowheads="1"/>
          </p:cNvSpPr>
          <p:nvPr/>
        </p:nvSpPr>
        <p:spPr bwMode="auto">
          <a:xfrm>
            <a:off x="6372225" y="620713"/>
            <a:ext cx="1152525" cy="2089150"/>
          </a:xfrm>
          <a:prstGeom prst="horizontalScroll">
            <a:avLst>
              <a:gd name="adj" fmla="val 6370"/>
            </a:avLst>
          </a:prstGeom>
          <a:solidFill>
            <a:srgbClr val="FF99CC">
              <a:alpha val="43137"/>
            </a:srgbClr>
          </a:solidFill>
          <a:ln w="19050">
            <a:solidFill>
              <a:srgbClr val="993366"/>
            </a:solidFill>
            <a:round/>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000" b="1">
                <a:solidFill>
                  <a:srgbClr val="000066"/>
                </a:solidFill>
              </a:rPr>
              <a:t>S1</a:t>
            </a:r>
          </a:p>
          <a:p>
            <a:pPr eaLnBrk="1" hangingPunct="1">
              <a:spcBef>
                <a:spcPct val="0"/>
              </a:spcBef>
              <a:buSzTx/>
              <a:buFontTx/>
              <a:buNone/>
            </a:pPr>
            <a:r>
              <a:rPr lang="zh-CN" altLang="en-US" sz="2000" b="1">
                <a:solidFill>
                  <a:srgbClr val="000066"/>
                </a:solidFill>
              </a:rPr>
              <a:t>赵亦</a:t>
            </a:r>
          </a:p>
          <a:p>
            <a:pPr eaLnBrk="1" hangingPunct="1">
              <a:spcBef>
                <a:spcPct val="0"/>
              </a:spcBef>
              <a:buSzTx/>
              <a:buFontTx/>
              <a:buNone/>
            </a:pPr>
            <a:r>
              <a:rPr lang="zh-CN" altLang="en-US" sz="2000" b="1">
                <a:solidFill>
                  <a:srgbClr val="000066"/>
                </a:solidFill>
              </a:rPr>
              <a:t>女</a:t>
            </a:r>
          </a:p>
          <a:p>
            <a:pPr eaLnBrk="1" hangingPunct="1">
              <a:spcBef>
                <a:spcPct val="0"/>
              </a:spcBef>
              <a:buSzTx/>
              <a:buFontTx/>
              <a:buNone/>
            </a:pPr>
            <a:r>
              <a:rPr lang="en-US" altLang="zh-CN" sz="2000" b="1">
                <a:solidFill>
                  <a:srgbClr val="000066"/>
                </a:solidFill>
              </a:rPr>
              <a:t>17</a:t>
            </a:r>
            <a:r>
              <a:rPr lang="zh-CN" altLang="en-US" sz="2000" b="1">
                <a:solidFill>
                  <a:srgbClr val="000066"/>
                </a:solidFill>
              </a:rPr>
              <a:t>岁</a:t>
            </a:r>
          </a:p>
          <a:p>
            <a:pPr eaLnBrk="1" hangingPunct="1">
              <a:spcBef>
                <a:spcPct val="0"/>
              </a:spcBef>
              <a:buSzTx/>
              <a:buFontTx/>
              <a:buNone/>
            </a:pPr>
            <a:r>
              <a:rPr lang="zh-CN" altLang="en-US" sz="2000" b="1">
                <a:solidFill>
                  <a:srgbClr val="000066"/>
                </a:solidFill>
              </a:rPr>
              <a:t>计算机 </a:t>
            </a:r>
          </a:p>
        </p:txBody>
      </p:sp>
      <p:sp>
        <p:nvSpPr>
          <p:cNvPr id="10245" name="AutoShape 5">
            <a:extLst>
              <a:ext uri="{FF2B5EF4-FFF2-40B4-BE49-F238E27FC236}">
                <a16:creationId xmlns:a16="http://schemas.microsoft.com/office/drawing/2014/main" id="{6299C330-D9C7-45CA-B21D-AA422413F14A}"/>
              </a:ext>
            </a:extLst>
          </p:cNvPr>
          <p:cNvSpPr>
            <a:spLocks noChangeArrowheads="1"/>
          </p:cNvSpPr>
          <p:nvPr/>
        </p:nvSpPr>
        <p:spPr bwMode="auto">
          <a:xfrm>
            <a:off x="5435600" y="1123950"/>
            <a:ext cx="865188" cy="288925"/>
          </a:xfrm>
          <a:prstGeom prst="rightArrow">
            <a:avLst>
              <a:gd name="adj1" fmla="val 50000"/>
              <a:gd name="adj2" fmla="val 74863"/>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0246" name="Line 6">
            <a:extLst>
              <a:ext uri="{FF2B5EF4-FFF2-40B4-BE49-F238E27FC236}">
                <a16:creationId xmlns:a16="http://schemas.microsoft.com/office/drawing/2014/main" id="{A9888B45-0CA4-4DB7-8EA1-D99680B21C80}"/>
              </a:ext>
            </a:extLst>
          </p:cNvPr>
          <p:cNvSpPr>
            <a:spLocks noChangeShapeType="1"/>
          </p:cNvSpPr>
          <p:nvPr/>
        </p:nvSpPr>
        <p:spPr bwMode="auto">
          <a:xfrm>
            <a:off x="3851275" y="2203450"/>
            <a:ext cx="576263" cy="0"/>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AutoShape 7">
            <a:extLst>
              <a:ext uri="{FF2B5EF4-FFF2-40B4-BE49-F238E27FC236}">
                <a16:creationId xmlns:a16="http://schemas.microsoft.com/office/drawing/2014/main" id="{C4FAEF78-DF2F-43EB-ADE0-9554AC8E2A91}"/>
              </a:ext>
            </a:extLst>
          </p:cNvPr>
          <p:cNvSpPr>
            <a:spLocks noChangeArrowheads="1"/>
          </p:cNvSpPr>
          <p:nvPr/>
        </p:nvSpPr>
        <p:spPr bwMode="auto">
          <a:xfrm>
            <a:off x="4500563" y="1773238"/>
            <a:ext cx="1655762" cy="2520950"/>
          </a:xfrm>
          <a:prstGeom prst="flowChartAlternateProcess">
            <a:avLst/>
          </a:prstGeom>
          <a:solidFill>
            <a:srgbClr val="FFFF66"/>
          </a:solidFill>
          <a:ln w="9525">
            <a:solidFill>
              <a:srgbClr val="FF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Blip>
                <a:blip r:embed="rId4"/>
              </a:buBlip>
            </a:pPr>
            <a:r>
              <a:rPr lang="zh-CN" altLang="en-US" sz="2800" b="1">
                <a:solidFill>
                  <a:srgbClr val="CC0000"/>
                </a:solidFill>
                <a:latin typeface="Times New Roman" panose="02020603050405020304" pitchFamily="18" charset="0"/>
                <a:ea typeface="楷体_GB2312" pitchFamily="1" charset="-122"/>
              </a:rPr>
              <a:t>数字</a:t>
            </a:r>
          </a:p>
          <a:p>
            <a:pPr eaLnBrk="1" hangingPunct="1">
              <a:spcBef>
                <a:spcPct val="0"/>
              </a:spcBef>
              <a:buSzTx/>
              <a:buFontTx/>
              <a:buBlip>
                <a:blip r:embed="rId4"/>
              </a:buBlip>
            </a:pPr>
            <a:r>
              <a:rPr lang="zh-CN" altLang="en-US" sz="2800" b="1">
                <a:solidFill>
                  <a:srgbClr val="CC0000"/>
                </a:solidFill>
                <a:latin typeface="Times New Roman" panose="02020603050405020304" pitchFamily="18" charset="0"/>
                <a:ea typeface="楷体_GB2312" pitchFamily="1" charset="-122"/>
              </a:rPr>
              <a:t>文字</a:t>
            </a:r>
          </a:p>
          <a:p>
            <a:pPr eaLnBrk="1" hangingPunct="1">
              <a:spcBef>
                <a:spcPct val="0"/>
              </a:spcBef>
              <a:buSzTx/>
              <a:buFontTx/>
              <a:buBlip>
                <a:blip r:embed="rId4"/>
              </a:buBlip>
            </a:pPr>
            <a:r>
              <a:rPr lang="zh-CN" altLang="en-US" sz="2800" b="1">
                <a:solidFill>
                  <a:srgbClr val="CC0000"/>
                </a:solidFill>
                <a:latin typeface="Times New Roman" panose="02020603050405020304" pitchFamily="18" charset="0"/>
                <a:ea typeface="楷体_GB2312" pitchFamily="1" charset="-122"/>
              </a:rPr>
              <a:t>图形</a:t>
            </a:r>
          </a:p>
          <a:p>
            <a:pPr eaLnBrk="1" hangingPunct="1">
              <a:spcBef>
                <a:spcPct val="0"/>
              </a:spcBef>
              <a:buSzTx/>
              <a:buFontTx/>
              <a:buBlip>
                <a:blip r:embed="rId4"/>
              </a:buBlip>
            </a:pPr>
            <a:r>
              <a:rPr lang="zh-CN" altLang="en-US" sz="2800" b="1">
                <a:solidFill>
                  <a:srgbClr val="CC0000"/>
                </a:solidFill>
                <a:latin typeface="Times New Roman" panose="02020603050405020304" pitchFamily="18" charset="0"/>
                <a:ea typeface="楷体_GB2312" pitchFamily="1" charset="-122"/>
              </a:rPr>
              <a:t>图象</a:t>
            </a:r>
          </a:p>
          <a:p>
            <a:pPr eaLnBrk="1" hangingPunct="1">
              <a:spcBef>
                <a:spcPct val="0"/>
              </a:spcBef>
              <a:buSzTx/>
              <a:buFontTx/>
              <a:buBlip>
                <a:blip r:embed="rId4"/>
              </a:buBlip>
            </a:pPr>
            <a:r>
              <a:rPr lang="zh-CN" altLang="en-US" sz="2800" b="1">
                <a:solidFill>
                  <a:srgbClr val="CC0000"/>
                </a:solidFill>
                <a:latin typeface="Times New Roman" panose="02020603050405020304" pitchFamily="18" charset="0"/>
                <a:ea typeface="楷体_GB2312" pitchFamily="1" charset="-122"/>
              </a:rPr>
              <a:t>声音等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 calcmode="lin" valueType="num">
                                      <p:cBhvr additive="base">
                                        <p:cTn id="12" dur="500" fill="hold"/>
                                        <p:tgtEl>
                                          <p:spTgt spid="10245"/>
                                        </p:tgtEl>
                                        <p:attrNameLst>
                                          <p:attrName>ppt_x</p:attrName>
                                        </p:attrNameLst>
                                      </p:cBhvr>
                                      <p:tavLst>
                                        <p:tav tm="0">
                                          <p:val>
                                            <p:strVal val="#ppt_x"/>
                                          </p:val>
                                        </p:tav>
                                        <p:tav tm="100000">
                                          <p:val>
                                            <p:strVal val="#ppt_x"/>
                                          </p:val>
                                        </p:tav>
                                      </p:tavLst>
                                    </p:anim>
                                    <p:anim calcmode="lin" valueType="num">
                                      <p:cBhvr additive="base">
                                        <p:cTn id="13" dur="500" fill="hold"/>
                                        <p:tgtEl>
                                          <p:spTgt spid="1024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blinds(horizontal)">
                                      <p:cBhvr>
                                        <p:cTn id="17" dur="500"/>
                                        <p:tgtEl>
                                          <p:spTgt spid="10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amond(in)">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0246"/>
                                        </p:tgtEl>
                                        <p:attrNameLst>
                                          <p:attrName>style.visibility</p:attrName>
                                        </p:attrNameLst>
                                      </p:cBhvr>
                                      <p:to>
                                        <p:strVal val="visible"/>
                                      </p:to>
                                    </p:set>
                                    <p:anim calcmode="lin" valueType="num">
                                      <p:cBhvr additive="base">
                                        <p:cTn id="27" dur="500" fill="hold"/>
                                        <p:tgtEl>
                                          <p:spTgt spid="10246"/>
                                        </p:tgtEl>
                                        <p:attrNameLst>
                                          <p:attrName>ppt_x</p:attrName>
                                        </p:attrNameLst>
                                      </p:cBhvr>
                                      <p:tavLst>
                                        <p:tav tm="0">
                                          <p:val>
                                            <p:strVal val="0-#ppt_w/2"/>
                                          </p:val>
                                        </p:tav>
                                        <p:tav tm="100000">
                                          <p:val>
                                            <p:strVal val="#ppt_x"/>
                                          </p:val>
                                        </p:tav>
                                      </p:tavLst>
                                    </p:anim>
                                    <p:anim calcmode="lin" valueType="num">
                                      <p:cBhvr additive="base">
                                        <p:cTn id="28" dur="500" fill="hold"/>
                                        <p:tgtEl>
                                          <p:spTgt spid="1024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47">
                                            <p:bg/>
                                          </p:spTgt>
                                        </p:tgtEl>
                                        <p:attrNameLst>
                                          <p:attrName>style.visibility</p:attrName>
                                        </p:attrNameLst>
                                      </p:cBhvr>
                                      <p:to>
                                        <p:strVal val="visible"/>
                                      </p:to>
                                    </p:set>
                                  </p:childTnLst>
                                </p:cTn>
                              </p:par>
                            </p:childTnLst>
                          </p:cTn>
                        </p:par>
                        <p:par>
                          <p:cTn id="32" fill="hold" nodeType="afterGroup">
                            <p:stCondLst>
                              <p:cond delay="501"/>
                            </p:stCondLst>
                            <p:childTnLst>
                              <p:par>
                                <p:cTn id="33" presetID="1" presetClass="entr" presetSubtype="0" fill="hold" grpId="0" nodeType="afterEffect">
                                  <p:stCondLst>
                                    <p:cond delay="0"/>
                                  </p:stCondLst>
                                  <p:childTnLst>
                                    <p:set>
                                      <p:cBhvr>
                                        <p:cTn id="34" dur="1" fill="hold">
                                          <p:stCondLst>
                                            <p:cond delay="0"/>
                                          </p:stCondLst>
                                        </p:cTn>
                                        <p:tgtEl>
                                          <p:spTgt spid="10247">
                                            <p:txEl>
                                              <p:pRg st="0" end="0"/>
                                            </p:txEl>
                                          </p:spTgt>
                                        </p:tgtEl>
                                        <p:attrNameLst>
                                          <p:attrName>style.visibility</p:attrName>
                                        </p:attrNameLst>
                                      </p:cBhvr>
                                      <p:to>
                                        <p:strVal val="visible"/>
                                      </p:to>
                                    </p:set>
                                  </p:childTnLst>
                                </p:cTn>
                              </p:par>
                            </p:childTnLst>
                          </p:cTn>
                        </p:par>
                        <p:par>
                          <p:cTn id="35" fill="hold" nodeType="afterGroup">
                            <p:stCondLst>
                              <p:cond delay="502"/>
                            </p:stCondLst>
                            <p:childTnLst>
                              <p:par>
                                <p:cTn id="36" presetID="1" presetClass="entr" presetSubtype="0" fill="hold" grpId="0" nodeType="afterEffect">
                                  <p:stCondLst>
                                    <p:cond delay="0"/>
                                  </p:stCondLst>
                                  <p:childTnLst>
                                    <p:set>
                                      <p:cBhvr>
                                        <p:cTn id="37" dur="1" fill="hold">
                                          <p:stCondLst>
                                            <p:cond delay="0"/>
                                          </p:stCondLst>
                                        </p:cTn>
                                        <p:tgtEl>
                                          <p:spTgt spid="10247">
                                            <p:txEl>
                                              <p:pRg st="1" end="1"/>
                                            </p:txEl>
                                          </p:spTgt>
                                        </p:tgtEl>
                                        <p:attrNameLst>
                                          <p:attrName>style.visibility</p:attrName>
                                        </p:attrNameLst>
                                      </p:cBhvr>
                                      <p:to>
                                        <p:strVal val="visible"/>
                                      </p:to>
                                    </p:set>
                                  </p:childTnLst>
                                </p:cTn>
                              </p:par>
                            </p:childTnLst>
                          </p:cTn>
                        </p:par>
                        <p:par>
                          <p:cTn id="38" fill="hold" nodeType="afterGroup">
                            <p:stCondLst>
                              <p:cond delay="503"/>
                            </p:stCondLst>
                            <p:childTnLst>
                              <p:par>
                                <p:cTn id="39" presetID="1" presetClass="entr" presetSubtype="0" fill="hold" grpId="0" nodeType="afterEffect">
                                  <p:stCondLst>
                                    <p:cond delay="0"/>
                                  </p:stCondLst>
                                  <p:childTnLst>
                                    <p:set>
                                      <p:cBhvr>
                                        <p:cTn id="40" dur="1" fill="hold">
                                          <p:stCondLst>
                                            <p:cond delay="0"/>
                                          </p:stCondLst>
                                        </p:cTn>
                                        <p:tgtEl>
                                          <p:spTgt spid="10247">
                                            <p:txEl>
                                              <p:pRg st="2" end="2"/>
                                            </p:txEl>
                                          </p:spTgt>
                                        </p:tgtEl>
                                        <p:attrNameLst>
                                          <p:attrName>style.visibility</p:attrName>
                                        </p:attrNameLst>
                                      </p:cBhvr>
                                      <p:to>
                                        <p:strVal val="visible"/>
                                      </p:to>
                                    </p:set>
                                  </p:childTnLst>
                                </p:cTn>
                              </p:par>
                            </p:childTnLst>
                          </p:cTn>
                        </p:par>
                        <p:par>
                          <p:cTn id="41" fill="hold" nodeType="afterGroup">
                            <p:stCondLst>
                              <p:cond delay="504"/>
                            </p:stCondLst>
                            <p:childTnLst>
                              <p:par>
                                <p:cTn id="42" presetID="1" presetClass="entr" presetSubtype="0" fill="hold" grpId="0" nodeType="afterEffect">
                                  <p:stCondLst>
                                    <p:cond delay="0"/>
                                  </p:stCondLst>
                                  <p:childTnLst>
                                    <p:set>
                                      <p:cBhvr>
                                        <p:cTn id="43" dur="1" fill="hold">
                                          <p:stCondLst>
                                            <p:cond delay="0"/>
                                          </p:stCondLst>
                                        </p:cTn>
                                        <p:tgtEl>
                                          <p:spTgt spid="10247">
                                            <p:txEl>
                                              <p:pRg st="3" end="3"/>
                                            </p:txEl>
                                          </p:spTgt>
                                        </p:tgtEl>
                                        <p:attrNameLst>
                                          <p:attrName>style.visibility</p:attrName>
                                        </p:attrNameLst>
                                      </p:cBhvr>
                                      <p:to>
                                        <p:strVal val="visible"/>
                                      </p:to>
                                    </p:set>
                                  </p:childTnLst>
                                </p:cTn>
                              </p:par>
                            </p:childTnLst>
                          </p:cTn>
                        </p:par>
                        <p:par>
                          <p:cTn id="44" fill="hold" nodeType="afterGroup">
                            <p:stCondLst>
                              <p:cond delay="505"/>
                            </p:stCondLst>
                            <p:childTnLst>
                              <p:par>
                                <p:cTn id="45" presetID="1" presetClass="entr" presetSubtype="0" fill="hold" grpId="0" nodeType="afterEffect">
                                  <p:stCondLst>
                                    <p:cond delay="0"/>
                                  </p:stCondLst>
                                  <p:childTnLst>
                                    <p:set>
                                      <p:cBhvr>
                                        <p:cTn id="46" dur="1" fill="hold">
                                          <p:stCondLst>
                                            <p:cond delay="0"/>
                                          </p:stCondLst>
                                        </p:cTn>
                                        <p:tgtEl>
                                          <p:spTgt spid="10247">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51" dur="500"/>
                                        <p:tgtEl>
                                          <p:spTgt spid="10243">
                                            <p:txEl>
                                              <p:pRg st="7" end="7"/>
                                            </p:txEl>
                                          </p:spTgt>
                                        </p:tgtEl>
                                      </p:cBhvr>
                                    </p:animEffect>
                                  </p:childTnLst>
                                </p:cTn>
                              </p:par>
                            </p:childTnLst>
                          </p:cTn>
                        </p:par>
                        <p:par>
                          <p:cTn id="52" fill="hold" nodeType="afterGroup">
                            <p:stCondLst>
                              <p:cond delay="500"/>
                            </p:stCondLst>
                            <p:childTnLst>
                              <p:par>
                                <p:cTn id="53" presetID="4" presetClass="entr" presetSubtype="16" fill="hold" nodeType="afterEffect">
                                  <p:stCondLst>
                                    <p:cond delay="0"/>
                                  </p:stCondLst>
                                  <p:childTnLst>
                                    <p:set>
                                      <p:cBhvr>
                                        <p:cTn id="54" dur="1" fill="hold">
                                          <p:stCondLst>
                                            <p:cond delay="0"/>
                                          </p:stCondLst>
                                        </p:cTn>
                                        <p:tgtEl>
                                          <p:spTgt spid="10243">
                                            <p:txEl>
                                              <p:pRg st="9" end="9"/>
                                            </p:txEl>
                                          </p:spTgt>
                                        </p:tgtEl>
                                        <p:attrNameLst>
                                          <p:attrName>style.visibility</p:attrName>
                                        </p:attrNameLst>
                                      </p:cBhvr>
                                      <p:to>
                                        <p:strVal val="visible"/>
                                      </p:to>
                                    </p:set>
                                    <p:animEffect transition="in" filter="box(in)">
                                      <p:cBhvr>
                                        <p:cTn id="55" dur="500"/>
                                        <p:tgtEl>
                                          <p:spTgt spid="10243">
                                            <p:txEl>
                                              <p:pRg st="9" end="9"/>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10243">
                                            <p:txEl>
                                              <p:pRg st="10" end="10"/>
                                            </p:txEl>
                                          </p:spTgt>
                                        </p:tgtEl>
                                        <p:attrNameLst>
                                          <p:attrName>style.visibility</p:attrName>
                                        </p:attrNameLst>
                                      </p:cBhvr>
                                      <p:to>
                                        <p:strVal val="visible"/>
                                      </p:to>
                                    </p:set>
                                    <p:animEffect transition="in" filter="box(in)">
                                      <p:cBhvr>
                                        <p:cTn id="58" dur="500"/>
                                        <p:tgtEl>
                                          <p:spTgt spid="10243">
                                            <p:txEl>
                                              <p:pRg st="10" end="10"/>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0242"/>
                                        </p:tgtEl>
                                        <p:attrNameLst>
                                          <p:attrName>style.visibility</p:attrName>
                                        </p:attrNameLst>
                                      </p:cBhvr>
                                      <p:to>
                                        <p:strVal val="visible"/>
                                      </p:to>
                                    </p:set>
                                    <p:animEffect transition="in" filter="checkerboard(across)">
                                      <p:cBhvr>
                                        <p:cTn id="61"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4" grpId="0" animBg="1" autoUpdateAnimBg="0"/>
      <p:bldP spid="10245" grpId="0" animBg="1"/>
      <p:bldP spid="10247" grpId="0" build="p"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descr="j0301252">
            <a:extLst>
              <a:ext uri="{FF2B5EF4-FFF2-40B4-BE49-F238E27FC236}">
                <a16:creationId xmlns:a16="http://schemas.microsoft.com/office/drawing/2014/main" id="{75C83269-146A-48A7-B260-48ED0A9F7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25538"/>
            <a:ext cx="159702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Cloud">
            <a:extLst>
              <a:ext uri="{FF2B5EF4-FFF2-40B4-BE49-F238E27FC236}">
                <a16:creationId xmlns:a16="http://schemas.microsoft.com/office/drawing/2014/main" id="{91DFA4DC-7F1A-4CDB-8DE9-CAB607B416F6}"/>
              </a:ext>
            </a:extLst>
          </p:cNvPr>
          <p:cNvSpPr>
            <a:spLocks noChangeAspect="1" noEditPoints="1" noChangeArrowheads="1"/>
          </p:cNvSpPr>
          <p:nvPr/>
        </p:nvSpPr>
        <p:spPr bwMode="auto">
          <a:xfrm>
            <a:off x="2722563" y="333375"/>
            <a:ext cx="2743200" cy="1257300"/>
          </a:xfrm>
          <a:custGeom>
            <a:avLst/>
            <a:gdLst>
              <a:gd name="T0" fmla="*/ 137241661 w 21600"/>
              <a:gd name="T1" fmla="*/ 2129998275 h 21600"/>
              <a:gd name="T2" fmla="*/ 2147483646 w 21600"/>
              <a:gd name="T3" fmla="*/ 2147483646 h 21600"/>
              <a:gd name="T4" fmla="*/ 2147483646 w 21600"/>
              <a:gd name="T5" fmla="*/ 2129998275 h 21600"/>
              <a:gd name="T6" fmla="*/ 2147483646 w 21600"/>
              <a:gd name="T7" fmla="*/ 2435682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endParaRPr lang="zh-CN" altLang="en-US" sz="1800">
              <a:latin typeface="Helvetica" panose="020B0604020202020204" pitchFamily="34" charset="0"/>
            </a:endParaRPr>
          </a:p>
          <a:p>
            <a:pPr algn="ctr">
              <a:spcBef>
                <a:spcPct val="0"/>
              </a:spcBef>
              <a:buSzTx/>
              <a:buFontTx/>
              <a:buNone/>
            </a:pPr>
            <a:r>
              <a:rPr lang="zh-CN" altLang="en-US" sz="1800">
                <a:latin typeface="Helvetica" panose="020B0604020202020204" pitchFamily="34" charset="0"/>
              </a:rPr>
              <a:t>现实世界</a:t>
            </a:r>
          </a:p>
        </p:txBody>
      </p:sp>
      <p:sp>
        <p:nvSpPr>
          <p:cNvPr id="64516" name="AutoShape 5">
            <a:extLst>
              <a:ext uri="{FF2B5EF4-FFF2-40B4-BE49-F238E27FC236}">
                <a16:creationId xmlns:a16="http://schemas.microsoft.com/office/drawing/2014/main" id="{343C60D7-784F-426D-A1D5-A2760767A6BB}"/>
              </a:ext>
            </a:extLst>
          </p:cNvPr>
          <p:cNvSpPr>
            <a:spLocks noChangeArrowheads="1"/>
          </p:cNvSpPr>
          <p:nvPr/>
        </p:nvSpPr>
        <p:spPr bwMode="auto">
          <a:xfrm>
            <a:off x="2914650" y="2492375"/>
            <a:ext cx="2393950" cy="782638"/>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latin typeface="Helvetica" panose="020B0604020202020204" pitchFamily="34" charset="0"/>
              </a:rPr>
              <a:t>信息世界 概念模型</a:t>
            </a:r>
          </a:p>
        </p:txBody>
      </p:sp>
      <p:sp>
        <p:nvSpPr>
          <p:cNvPr id="64517" name="AutoShape 6">
            <a:extLst>
              <a:ext uri="{FF2B5EF4-FFF2-40B4-BE49-F238E27FC236}">
                <a16:creationId xmlns:a16="http://schemas.microsoft.com/office/drawing/2014/main" id="{858B5E34-4CA8-44B8-9116-D0C94141D7DB}"/>
              </a:ext>
            </a:extLst>
          </p:cNvPr>
          <p:cNvSpPr>
            <a:spLocks noChangeArrowheads="1"/>
          </p:cNvSpPr>
          <p:nvPr/>
        </p:nvSpPr>
        <p:spPr bwMode="auto">
          <a:xfrm>
            <a:off x="2986088" y="5445125"/>
            <a:ext cx="2393950" cy="782638"/>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latin typeface="Helvetica" panose="020B0604020202020204" pitchFamily="34" charset="0"/>
              </a:rPr>
              <a:t>机器世界 物理模型</a:t>
            </a:r>
          </a:p>
        </p:txBody>
      </p:sp>
      <p:sp>
        <p:nvSpPr>
          <p:cNvPr id="64518" name="Line 7">
            <a:extLst>
              <a:ext uri="{FF2B5EF4-FFF2-40B4-BE49-F238E27FC236}">
                <a16:creationId xmlns:a16="http://schemas.microsoft.com/office/drawing/2014/main" id="{C6B045B4-AB08-42B7-B8DF-5C3BC49BB40D}"/>
              </a:ext>
            </a:extLst>
          </p:cNvPr>
          <p:cNvSpPr>
            <a:spLocks noChangeShapeType="1"/>
          </p:cNvSpPr>
          <p:nvPr/>
        </p:nvSpPr>
        <p:spPr bwMode="auto">
          <a:xfrm flipH="1">
            <a:off x="4138613" y="1628775"/>
            <a:ext cx="14287" cy="863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4519" name="Line 8">
            <a:extLst>
              <a:ext uri="{FF2B5EF4-FFF2-40B4-BE49-F238E27FC236}">
                <a16:creationId xmlns:a16="http://schemas.microsoft.com/office/drawing/2014/main" id="{DF2EBED3-9D93-45E3-BD31-A2662A0C0C86}"/>
              </a:ext>
            </a:extLst>
          </p:cNvPr>
          <p:cNvSpPr>
            <a:spLocks noChangeShapeType="1"/>
          </p:cNvSpPr>
          <p:nvPr/>
        </p:nvSpPr>
        <p:spPr bwMode="auto">
          <a:xfrm>
            <a:off x="4138613" y="3284538"/>
            <a:ext cx="0" cy="72072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4520" name="Text Box 9">
            <a:extLst>
              <a:ext uri="{FF2B5EF4-FFF2-40B4-BE49-F238E27FC236}">
                <a16:creationId xmlns:a16="http://schemas.microsoft.com/office/drawing/2014/main" id="{231095AC-58C4-4C8C-BF68-39E04E2CC4DC}"/>
              </a:ext>
            </a:extLst>
          </p:cNvPr>
          <p:cNvSpPr txBox="1">
            <a:spLocks noChangeArrowheads="1"/>
          </p:cNvSpPr>
          <p:nvPr/>
        </p:nvSpPr>
        <p:spPr bwMode="auto">
          <a:xfrm>
            <a:off x="4354513" y="1628775"/>
            <a:ext cx="725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zh-CN" altLang="en-US" sz="1800">
                <a:latin typeface="Helvetica" panose="020B0604020202020204" pitchFamily="34" charset="0"/>
              </a:rPr>
              <a:t>认识抽象</a:t>
            </a:r>
          </a:p>
        </p:txBody>
      </p:sp>
      <p:sp>
        <p:nvSpPr>
          <p:cNvPr id="64521" name="Text Box 10">
            <a:extLst>
              <a:ext uri="{FF2B5EF4-FFF2-40B4-BE49-F238E27FC236}">
                <a16:creationId xmlns:a16="http://schemas.microsoft.com/office/drawing/2014/main" id="{755FFE06-A533-4453-8EF4-948188CE71A9}"/>
              </a:ext>
            </a:extLst>
          </p:cNvPr>
          <p:cNvSpPr txBox="1">
            <a:spLocks noChangeArrowheads="1"/>
          </p:cNvSpPr>
          <p:nvPr/>
        </p:nvSpPr>
        <p:spPr bwMode="auto">
          <a:xfrm>
            <a:off x="4211638" y="3500438"/>
            <a:ext cx="72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zh-CN" altLang="en-US" sz="1800">
                <a:latin typeface="Helvetica" panose="020B0604020202020204" pitchFamily="34" charset="0"/>
              </a:rPr>
              <a:t>转换</a:t>
            </a:r>
          </a:p>
        </p:txBody>
      </p:sp>
      <p:sp>
        <p:nvSpPr>
          <p:cNvPr id="64522" name="AutoShape 14">
            <a:extLst>
              <a:ext uri="{FF2B5EF4-FFF2-40B4-BE49-F238E27FC236}">
                <a16:creationId xmlns:a16="http://schemas.microsoft.com/office/drawing/2014/main" id="{376963C5-B59B-4C7E-9E4F-1AACE6B3B805}"/>
              </a:ext>
            </a:extLst>
          </p:cNvPr>
          <p:cNvSpPr>
            <a:spLocks noChangeArrowheads="1"/>
          </p:cNvSpPr>
          <p:nvPr/>
        </p:nvSpPr>
        <p:spPr bwMode="auto">
          <a:xfrm>
            <a:off x="2986088" y="4005263"/>
            <a:ext cx="2305050" cy="782637"/>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latin typeface="Helvetica" panose="020B0604020202020204" pitchFamily="34" charset="0"/>
              </a:rPr>
              <a:t>逻辑模型</a:t>
            </a:r>
          </a:p>
        </p:txBody>
      </p:sp>
      <p:sp>
        <p:nvSpPr>
          <p:cNvPr id="64523" name="Line 15">
            <a:extLst>
              <a:ext uri="{FF2B5EF4-FFF2-40B4-BE49-F238E27FC236}">
                <a16:creationId xmlns:a16="http://schemas.microsoft.com/office/drawing/2014/main" id="{151FF65F-FE18-4209-B4C2-9ECFB78F1CA3}"/>
              </a:ext>
            </a:extLst>
          </p:cNvPr>
          <p:cNvSpPr>
            <a:spLocks noChangeShapeType="1"/>
          </p:cNvSpPr>
          <p:nvPr/>
        </p:nvSpPr>
        <p:spPr bwMode="auto">
          <a:xfrm>
            <a:off x="4138613" y="4797425"/>
            <a:ext cx="0" cy="6477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2">
            <a:extLst>
              <a:ext uri="{FF2B5EF4-FFF2-40B4-BE49-F238E27FC236}">
                <a16:creationId xmlns:a16="http://schemas.microsoft.com/office/drawing/2014/main" id="{7B24C3AE-DA7D-46C4-920C-D6FF520236D7}"/>
              </a:ext>
            </a:extLst>
          </p:cNvPr>
          <p:cNvGrpSpPr>
            <a:grpSpLocks/>
          </p:cNvGrpSpPr>
          <p:nvPr/>
        </p:nvGrpSpPr>
        <p:grpSpPr bwMode="auto">
          <a:xfrm>
            <a:off x="5508625" y="1700213"/>
            <a:ext cx="2514600" cy="606425"/>
            <a:chOff x="0" y="0"/>
            <a:chExt cx="1769" cy="382"/>
          </a:xfrm>
        </p:grpSpPr>
        <p:sp>
          <p:nvSpPr>
            <p:cNvPr id="64531" name="Text Box 18">
              <a:extLst>
                <a:ext uri="{FF2B5EF4-FFF2-40B4-BE49-F238E27FC236}">
                  <a16:creationId xmlns:a16="http://schemas.microsoft.com/office/drawing/2014/main" id="{CBB3B6D6-8679-4000-954F-886B0A53706A}"/>
                </a:ext>
              </a:extLst>
            </p:cNvPr>
            <p:cNvSpPr txBox="1">
              <a:spLocks noChangeArrowheads="1"/>
            </p:cNvSpPr>
            <p:nvPr/>
          </p:nvSpPr>
          <p:spPr bwMode="auto">
            <a:xfrm>
              <a:off x="0" y="0"/>
              <a:ext cx="1769" cy="382"/>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a:latin typeface="Times New Roman" panose="02020603050405020304" pitchFamily="18" charset="0"/>
                </a:rPr>
                <a:t>现实世界       概念模型</a:t>
              </a:r>
            </a:p>
            <a:p>
              <a:pPr algn="ctr" eaLnBrk="1" hangingPunct="1">
                <a:spcBef>
                  <a:spcPct val="0"/>
                </a:spcBef>
                <a:buSzTx/>
                <a:buFontTx/>
                <a:buNone/>
              </a:pPr>
              <a:r>
                <a:rPr lang="zh-CN" altLang="en-US" sz="1600" b="1">
                  <a:latin typeface="Times New Roman" panose="02020603050405020304" pitchFamily="18" charset="0"/>
                </a:rPr>
                <a:t>数据库设计人员完成</a:t>
              </a:r>
            </a:p>
          </p:txBody>
        </p:sp>
        <p:sp>
          <p:nvSpPr>
            <p:cNvPr id="64532" name="AutoShape 19">
              <a:extLst>
                <a:ext uri="{FF2B5EF4-FFF2-40B4-BE49-F238E27FC236}">
                  <a16:creationId xmlns:a16="http://schemas.microsoft.com/office/drawing/2014/main" id="{0CA752E3-1912-4068-BDC4-4D9BDF725889}"/>
                </a:ext>
              </a:extLst>
            </p:cNvPr>
            <p:cNvSpPr>
              <a:spLocks noChangeArrowheads="1"/>
            </p:cNvSpPr>
            <p:nvPr/>
          </p:nvSpPr>
          <p:spPr bwMode="auto">
            <a:xfrm>
              <a:off x="795" y="63"/>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grpSp>
        <p:nvGrpSpPr>
          <p:cNvPr id="3" name="Group 15">
            <a:extLst>
              <a:ext uri="{FF2B5EF4-FFF2-40B4-BE49-F238E27FC236}">
                <a16:creationId xmlns:a16="http://schemas.microsoft.com/office/drawing/2014/main" id="{00AA90DA-202E-452E-9B40-81F00542C0AC}"/>
              </a:ext>
            </a:extLst>
          </p:cNvPr>
          <p:cNvGrpSpPr>
            <a:grpSpLocks/>
          </p:cNvGrpSpPr>
          <p:nvPr/>
        </p:nvGrpSpPr>
        <p:grpSpPr bwMode="auto">
          <a:xfrm>
            <a:off x="5435600" y="4868863"/>
            <a:ext cx="2660650" cy="606425"/>
            <a:chOff x="0" y="0"/>
            <a:chExt cx="1676" cy="382"/>
          </a:xfrm>
        </p:grpSpPr>
        <p:sp>
          <p:nvSpPr>
            <p:cNvPr id="64529" name="Text Box 21">
              <a:extLst>
                <a:ext uri="{FF2B5EF4-FFF2-40B4-BE49-F238E27FC236}">
                  <a16:creationId xmlns:a16="http://schemas.microsoft.com/office/drawing/2014/main" id="{6D804631-542E-49A1-A6F3-9103E9FD6F9B}"/>
                </a:ext>
              </a:extLst>
            </p:cNvPr>
            <p:cNvSpPr txBox="1">
              <a:spLocks noChangeArrowheads="1"/>
            </p:cNvSpPr>
            <p:nvPr/>
          </p:nvSpPr>
          <p:spPr bwMode="auto">
            <a:xfrm>
              <a:off x="0" y="0"/>
              <a:ext cx="1676" cy="382"/>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SzTx/>
                <a:buFont typeface="Arial" panose="020B0604020202020204" pitchFamily="34" charset="0"/>
                <a:buNone/>
              </a:pPr>
              <a:r>
                <a:rPr lang="zh-CN" altLang="en-US" sz="1600" b="1">
                  <a:latin typeface="Times New Roman" panose="02020603050405020304" pitchFamily="18" charset="0"/>
                </a:rPr>
                <a:t>逻辑模型       物理模型</a:t>
              </a:r>
            </a:p>
            <a:p>
              <a:pPr lvl="1" eaLnBrk="1" hangingPunct="1">
                <a:spcBef>
                  <a:spcPct val="0"/>
                </a:spcBef>
                <a:buSzTx/>
                <a:buFont typeface="Arial" panose="020B0604020202020204" pitchFamily="34" charset="0"/>
                <a:buNone/>
              </a:pPr>
              <a:r>
                <a:rPr lang="zh-CN" altLang="en-US" sz="1600" b="1">
                  <a:latin typeface="Times New Roman" panose="02020603050405020304" pitchFamily="18" charset="0"/>
                </a:rPr>
                <a:t>由</a:t>
              </a:r>
              <a:r>
                <a:rPr lang="en-US" altLang="zh-CN" sz="1600" b="1">
                  <a:latin typeface="Times New Roman" panose="02020603050405020304" pitchFamily="18" charset="0"/>
                </a:rPr>
                <a:t>DBMS</a:t>
              </a:r>
              <a:r>
                <a:rPr lang="zh-CN" altLang="en-US" sz="1600" b="1">
                  <a:latin typeface="Times New Roman" panose="02020603050405020304" pitchFamily="18" charset="0"/>
                </a:rPr>
                <a:t>完成</a:t>
              </a:r>
            </a:p>
          </p:txBody>
        </p:sp>
        <p:sp>
          <p:nvSpPr>
            <p:cNvPr id="64530" name="AutoShape 22">
              <a:extLst>
                <a:ext uri="{FF2B5EF4-FFF2-40B4-BE49-F238E27FC236}">
                  <a16:creationId xmlns:a16="http://schemas.microsoft.com/office/drawing/2014/main" id="{35440204-D55C-436E-932F-97157DD7E51E}"/>
                </a:ext>
              </a:extLst>
            </p:cNvPr>
            <p:cNvSpPr>
              <a:spLocks noChangeArrowheads="1"/>
            </p:cNvSpPr>
            <p:nvPr/>
          </p:nvSpPr>
          <p:spPr bwMode="auto">
            <a:xfrm>
              <a:off x="891" y="66"/>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grpSp>
        <p:nvGrpSpPr>
          <p:cNvPr id="4" name="Group 18">
            <a:extLst>
              <a:ext uri="{FF2B5EF4-FFF2-40B4-BE49-F238E27FC236}">
                <a16:creationId xmlns:a16="http://schemas.microsoft.com/office/drawing/2014/main" id="{E8D850F0-D4B3-47CC-BB65-A1DF6246127F}"/>
              </a:ext>
            </a:extLst>
          </p:cNvPr>
          <p:cNvGrpSpPr>
            <a:grpSpLocks/>
          </p:cNvGrpSpPr>
          <p:nvPr/>
        </p:nvGrpSpPr>
        <p:grpSpPr bwMode="auto">
          <a:xfrm>
            <a:off x="5435600" y="3357563"/>
            <a:ext cx="2563813" cy="606425"/>
            <a:chOff x="0" y="0"/>
            <a:chExt cx="1769" cy="382"/>
          </a:xfrm>
        </p:grpSpPr>
        <p:sp>
          <p:nvSpPr>
            <p:cNvPr id="64527" name="Text Box 24">
              <a:extLst>
                <a:ext uri="{FF2B5EF4-FFF2-40B4-BE49-F238E27FC236}">
                  <a16:creationId xmlns:a16="http://schemas.microsoft.com/office/drawing/2014/main" id="{63B424F5-8A79-4A11-BC64-29AA3A46D2FE}"/>
                </a:ext>
              </a:extLst>
            </p:cNvPr>
            <p:cNvSpPr txBox="1">
              <a:spLocks noChangeArrowheads="1"/>
            </p:cNvSpPr>
            <p:nvPr/>
          </p:nvSpPr>
          <p:spPr bwMode="auto">
            <a:xfrm>
              <a:off x="0" y="0"/>
              <a:ext cx="1769" cy="382"/>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a:latin typeface="Times New Roman" panose="02020603050405020304" pitchFamily="18" charset="0"/>
                </a:rPr>
                <a:t>概念模型       逻辑模型</a:t>
              </a:r>
            </a:p>
            <a:p>
              <a:pPr algn="ctr" eaLnBrk="1" hangingPunct="1">
                <a:spcBef>
                  <a:spcPct val="0"/>
                </a:spcBef>
                <a:buSzTx/>
                <a:buFontTx/>
                <a:buNone/>
              </a:pPr>
              <a:r>
                <a:rPr lang="zh-CN" altLang="en-US" sz="1600" b="1">
                  <a:latin typeface="Times New Roman" panose="02020603050405020304" pitchFamily="18" charset="0"/>
                </a:rPr>
                <a:t>数据库设计人员完成</a:t>
              </a:r>
            </a:p>
          </p:txBody>
        </p:sp>
        <p:sp>
          <p:nvSpPr>
            <p:cNvPr id="64528" name="AutoShape 25">
              <a:extLst>
                <a:ext uri="{FF2B5EF4-FFF2-40B4-BE49-F238E27FC236}">
                  <a16:creationId xmlns:a16="http://schemas.microsoft.com/office/drawing/2014/main" id="{BFDF2674-A445-4BD6-AC30-7299A33A41AE}"/>
                </a:ext>
              </a:extLst>
            </p:cNvPr>
            <p:cNvSpPr>
              <a:spLocks noChangeArrowheads="1"/>
            </p:cNvSpPr>
            <p:nvPr/>
          </p:nvSpPr>
          <p:spPr bwMode="auto">
            <a:xfrm>
              <a:off x="795" y="63"/>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4ED3731-E274-4C2E-881C-B1CBD915F4D4}"/>
              </a:ext>
            </a:extLst>
          </p:cNvPr>
          <p:cNvSpPr>
            <a:spLocks noChangeArrowheads="1"/>
          </p:cNvSpPr>
          <p:nvPr>
            <p:ph type="title" idx="4294967295"/>
          </p:nvPr>
        </p:nvSpPr>
        <p:spPr>
          <a:xfrm>
            <a:off x="900113" y="857250"/>
            <a:ext cx="4895850" cy="552450"/>
          </a:xfrm>
        </p:spPr>
        <p:txBody>
          <a:bodyPr/>
          <a:lstStyle/>
          <a:p>
            <a:pPr algn="l" eaLnBrk="1" hangingPunct="1"/>
            <a:r>
              <a:rPr lang="zh-CN" altLang="en-US" sz="2800">
                <a:ea typeface="宋体" panose="02010600030101010101" pitchFamily="2" charset="-122"/>
              </a:rPr>
              <a:t>基本术语</a:t>
            </a:r>
          </a:p>
        </p:txBody>
      </p:sp>
      <p:sp>
        <p:nvSpPr>
          <p:cNvPr id="60419" name="Rectangle 3">
            <a:extLst>
              <a:ext uri="{FF2B5EF4-FFF2-40B4-BE49-F238E27FC236}">
                <a16:creationId xmlns:a16="http://schemas.microsoft.com/office/drawing/2014/main" id="{934B43A3-0165-4600-AB8F-E30C4508CB22}"/>
              </a:ext>
            </a:extLst>
          </p:cNvPr>
          <p:cNvSpPr>
            <a:spLocks noGrp="1" noChangeArrowheads="1"/>
          </p:cNvSpPr>
          <p:nvPr>
            <p:ph type="body" idx="4294967295"/>
          </p:nvPr>
        </p:nvSpPr>
        <p:spPr>
          <a:xfrm>
            <a:off x="900113" y="1360488"/>
            <a:ext cx="8064500" cy="4681537"/>
          </a:xfrm>
        </p:spPr>
        <p:txBody>
          <a:bodyPr/>
          <a:lstStyle/>
          <a:p>
            <a:pPr eaLnBrk="1" hangingPunct="1">
              <a:lnSpc>
                <a:spcPct val="110000"/>
              </a:lnSpc>
            </a:pPr>
            <a:r>
              <a:rPr lang="zh-CN" altLang="en-US" sz="2800" b="1">
                <a:solidFill>
                  <a:srgbClr val="660066"/>
                </a:solidFill>
              </a:rPr>
              <a:t>实体</a:t>
            </a:r>
          </a:p>
          <a:p>
            <a:pPr lvl="1" eaLnBrk="1" hangingPunct="1">
              <a:lnSpc>
                <a:spcPct val="110000"/>
              </a:lnSpc>
            </a:pPr>
            <a:r>
              <a:rPr lang="zh-CN" altLang="en-US" sz="2400" b="1">
                <a:solidFill>
                  <a:srgbClr val="990000"/>
                </a:solidFill>
              </a:rPr>
              <a:t>客观存在</a:t>
            </a:r>
            <a:r>
              <a:rPr lang="zh-CN" altLang="en-US" sz="2400" b="1"/>
              <a:t>并</a:t>
            </a:r>
            <a:r>
              <a:rPr lang="zh-CN" altLang="en-US" sz="2400" b="1">
                <a:solidFill>
                  <a:srgbClr val="990000"/>
                </a:solidFill>
              </a:rPr>
              <a:t>可相互区别</a:t>
            </a:r>
            <a:r>
              <a:rPr lang="zh-CN" altLang="en-US" sz="2400" b="1"/>
              <a:t>的事物</a:t>
            </a:r>
          </a:p>
          <a:p>
            <a:pPr lvl="1" eaLnBrk="1" hangingPunct="1">
              <a:lnSpc>
                <a:spcPct val="110000"/>
              </a:lnSpc>
            </a:pPr>
            <a:r>
              <a:rPr lang="zh-CN" altLang="en-US" sz="2400" b="1"/>
              <a:t>如：每个学生、每个职工、学生的一次注册……</a:t>
            </a:r>
          </a:p>
          <a:p>
            <a:pPr eaLnBrk="1" hangingPunct="1">
              <a:lnSpc>
                <a:spcPct val="110000"/>
              </a:lnSpc>
            </a:pPr>
            <a:r>
              <a:rPr lang="zh-CN" altLang="en-US" sz="2800" b="1">
                <a:solidFill>
                  <a:srgbClr val="660066"/>
                </a:solidFill>
              </a:rPr>
              <a:t>实体集</a:t>
            </a:r>
          </a:p>
          <a:p>
            <a:pPr lvl="1" eaLnBrk="1" hangingPunct="1">
              <a:lnSpc>
                <a:spcPct val="110000"/>
              </a:lnSpc>
            </a:pPr>
            <a:r>
              <a:rPr lang="zh-CN" altLang="en-US" sz="2400" b="1"/>
              <a:t>同类实体的集合</a:t>
            </a:r>
          </a:p>
          <a:p>
            <a:pPr lvl="1" eaLnBrk="1" hangingPunct="1">
              <a:lnSpc>
                <a:spcPct val="110000"/>
              </a:lnSpc>
            </a:pPr>
            <a:r>
              <a:rPr lang="zh-CN" altLang="en-US" sz="2400" b="1"/>
              <a:t>如：全体教师、所有学生的注册……</a:t>
            </a:r>
          </a:p>
          <a:p>
            <a:pPr eaLnBrk="1" hangingPunct="1">
              <a:lnSpc>
                <a:spcPct val="110000"/>
              </a:lnSpc>
            </a:pPr>
            <a:r>
              <a:rPr lang="zh-CN" altLang="en-US" sz="2800" b="1">
                <a:solidFill>
                  <a:srgbClr val="660066"/>
                </a:solidFill>
              </a:rPr>
              <a:t>属性</a:t>
            </a:r>
          </a:p>
          <a:p>
            <a:pPr lvl="1" eaLnBrk="1" hangingPunct="1">
              <a:lnSpc>
                <a:spcPct val="110000"/>
              </a:lnSpc>
            </a:pPr>
            <a:r>
              <a:rPr lang="zh-CN" altLang="en-US" sz="2400" b="1"/>
              <a:t>实体的某一特性</a:t>
            </a:r>
          </a:p>
          <a:p>
            <a:pPr lvl="1" eaLnBrk="1" hangingPunct="1">
              <a:lnSpc>
                <a:spcPct val="110000"/>
              </a:lnSpc>
            </a:pPr>
            <a:r>
              <a:rPr lang="zh-CN" altLang="en-US" sz="2400" b="1"/>
              <a:t>如：姓名、年龄、性别、职称、注册时间、宗教……</a:t>
            </a:r>
          </a:p>
        </p:txBody>
      </p:sp>
      <p:sp>
        <p:nvSpPr>
          <p:cNvPr id="66564" name="Rectangle 5">
            <a:extLst>
              <a:ext uri="{FF2B5EF4-FFF2-40B4-BE49-F238E27FC236}">
                <a16:creationId xmlns:a16="http://schemas.microsoft.com/office/drawing/2014/main" id="{ABF794FA-4DF6-4A82-A867-D8FF59C9EF59}"/>
              </a:ext>
            </a:extLst>
          </p:cNvPr>
          <p:cNvSpPr>
            <a:spLocks noChangeArrowheads="1"/>
          </p:cNvSpPr>
          <p:nvPr/>
        </p:nvSpPr>
        <p:spPr bwMode="auto">
          <a:xfrm>
            <a:off x="684213" y="71438"/>
            <a:ext cx="81899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4000" b="1">
                <a:solidFill>
                  <a:schemeClr val="tx2"/>
                </a:solidFill>
              </a:rPr>
              <a:t>E-R</a:t>
            </a:r>
            <a:r>
              <a:rPr lang="zh-CN" altLang="en-US" sz="4000" b="1">
                <a:solidFill>
                  <a:schemeClr val="tx2"/>
                </a:solidFill>
              </a:rPr>
              <a:t>模型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slide(fromTop)">
                                      <p:cBhvr>
                                        <p:cTn id="7" dur="500"/>
                                        <p:tgtEl>
                                          <p:spTgt spid="60419">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slide(fromTop)">
                                      <p:cBhvr>
                                        <p:cTn id="10" dur="500"/>
                                        <p:tgtEl>
                                          <p:spTgt spid="60419">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slide(fromTop)">
                                      <p:cBhvr>
                                        <p:cTn id="13" dur="500"/>
                                        <p:tgtEl>
                                          <p:spTgt spid="604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slide(fromTop)">
                                      <p:cBhvr>
                                        <p:cTn id="18" dur="500"/>
                                        <p:tgtEl>
                                          <p:spTgt spid="60419">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slide(fromTop)">
                                      <p:cBhvr>
                                        <p:cTn id="21" dur="500"/>
                                        <p:tgtEl>
                                          <p:spTgt spid="60419">
                                            <p:txEl>
                                              <p:pRg st="4" end="4"/>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slide(fromTop)">
                                      <p:cBhvr>
                                        <p:cTn id="24" dur="500"/>
                                        <p:tgtEl>
                                          <p:spTgt spid="6041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Effect transition="in" filter="slide(fromTop)">
                                      <p:cBhvr>
                                        <p:cTn id="29" dur="500"/>
                                        <p:tgtEl>
                                          <p:spTgt spid="60419">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slide(fromTop)">
                                      <p:cBhvr>
                                        <p:cTn id="32" dur="500"/>
                                        <p:tgtEl>
                                          <p:spTgt spid="60419">
                                            <p:txEl>
                                              <p:pRg st="7" end="7"/>
                                            </p:tx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60419">
                                            <p:txEl>
                                              <p:pRg st="8" end="8"/>
                                            </p:txEl>
                                          </p:spTgt>
                                        </p:tgtEl>
                                        <p:attrNameLst>
                                          <p:attrName>style.visibility</p:attrName>
                                        </p:attrNameLst>
                                      </p:cBhvr>
                                      <p:to>
                                        <p:strVal val="visible"/>
                                      </p:to>
                                    </p:set>
                                    <p:animEffect transition="in" filter="slide(fromTop)">
                                      <p:cBhvr>
                                        <p:cTn id="35"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8050162-C310-493F-B3B3-E3DB661A0F23}"/>
              </a:ext>
            </a:extLst>
          </p:cNvPr>
          <p:cNvSpPr>
            <a:spLocks noChangeArrowheads="1"/>
          </p:cNvSpPr>
          <p:nvPr>
            <p:ph type="title" idx="4294967295"/>
          </p:nvPr>
        </p:nvSpPr>
        <p:spPr>
          <a:xfrm>
            <a:off x="611188" y="142875"/>
            <a:ext cx="8189912" cy="841375"/>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模型（续）</a:t>
            </a:r>
          </a:p>
        </p:txBody>
      </p:sp>
      <p:sp>
        <p:nvSpPr>
          <p:cNvPr id="61443" name="Rectangle 3">
            <a:extLst>
              <a:ext uri="{FF2B5EF4-FFF2-40B4-BE49-F238E27FC236}">
                <a16:creationId xmlns:a16="http://schemas.microsoft.com/office/drawing/2014/main" id="{94786EB8-457C-43E9-B5D8-6E290284FD66}"/>
              </a:ext>
            </a:extLst>
          </p:cNvPr>
          <p:cNvSpPr>
            <a:spLocks noGrp="1" noChangeArrowheads="1"/>
          </p:cNvSpPr>
          <p:nvPr>
            <p:ph type="body" idx="4294967295"/>
          </p:nvPr>
        </p:nvSpPr>
        <p:spPr>
          <a:xfrm>
            <a:off x="900113" y="1143000"/>
            <a:ext cx="8064500" cy="4610100"/>
          </a:xfrm>
        </p:spPr>
        <p:txBody>
          <a:bodyPr/>
          <a:lstStyle/>
          <a:p>
            <a:pPr eaLnBrk="1" hangingPunct="1">
              <a:lnSpc>
                <a:spcPct val="110000"/>
              </a:lnSpc>
            </a:pPr>
            <a:r>
              <a:rPr lang="zh-CN" altLang="en-US" sz="2800" b="1">
                <a:solidFill>
                  <a:srgbClr val="660066"/>
                </a:solidFill>
              </a:rPr>
              <a:t>码（</a:t>
            </a:r>
            <a:r>
              <a:rPr lang="en-US" altLang="zh-CN" sz="2800" b="1">
                <a:solidFill>
                  <a:srgbClr val="660066"/>
                </a:solidFill>
              </a:rPr>
              <a:t>Key</a:t>
            </a:r>
            <a:r>
              <a:rPr lang="zh-CN" altLang="en-US" sz="2800" b="1">
                <a:solidFill>
                  <a:srgbClr val="660066"/>
                </a:solidFill>
              </a:rPr>
              <a:t>）</a:t>
            </a:r>
          </a:p>
          <a:p>
            <a:pPr lvl="1" eaLnBrk="1" hangingPunct="1">
              <a:lnSpc>
                <a:spcPct val="110000"/>
              </a:lnSpc>
            </a:pPr>
            <a:r>
              <a:rPr lang="zh-CN" altLang="en-US" sz="2400" b="1"/>
              <a:t>能</a:t>
            </a:r>
            <a:r>
              <a:rPr lang="zh-CN" altLang="en-US" sz="2400" b="1">
                <a:solidFill>
                  <a:srgbClr val="990000"/>
                </a:solidFill>
              </a:rPr>
              <a:t>唯一标识</a:t>
            </a:r>
            <a:r>
              <a:rPr lang="zh-CN" altLang="en-US" sz="2400" b="1"/>
              <a:t>实体的属性（或属性集合）</a:t>
            </a:r>
          </a:p>
          <a:p>
            <a:pPr lvl="1" eaLnBrk="1" hangingPunct="1">
              <a:lnSpc>
                <a:spcPct val="110000"/>
              </a:lnSpc>
            </a:pPr>
            <a:r>
              <a:rPr lang="zh-CN" altLang="en-US" sz="2400" b="1"/>
              <a:t>如：学号、系号、身份证号码……</a:t>
            </a:r>
          </a:p>
          <a:p>
            <a:pPr eaLnBrk="1" hangingPunct="1">
              <a:lnSpc>
                <a:spcPct val="110000"/>
              </a:lnSpc>
            </a:pPr>
            <a:r>
              <a:rPr lang="zh-CN" altLang="en-US" sz="2800" b="1">
                <a:solidFill>
                  <a:srgbClr val="660066"/>
                </a:solidFill>
              </a:rPr>
              <a:t>域（</a:t>
            </a:r>
            <a:r>
              <a:rPr lang="en-US" altLang="zh-CN" sz="2800" b="1">
                <a:solidFill>
                  <a:srgbClr val="660066"/>
                </a:solidFill>
              </a:rPr>
              <a:t>Domain</a:t>
            </a:r>
            <a:r>
              <a:rPr lang="zh-CN" altLang="en-US" sz="2800" b="1">
                <a:solidFill>
                  <a:srgbClr val="660066"/>
                </a:solidFill>
              </a:rPr>
              <a:t>）</a:t>
            </a:r>
          </a:p>
          <a:p>
            <a:pPr lvl="1" eaLnBrk="1" hangingPunct="1">
              <a:lnSpc>
                <a:spcPct val="110000"/>
              </a:lnSpc>
            </a:pPr>
            <a:r>
              <a:rPr lang="zh-CN" altLang="en-US" sz="2400" b="1"/>
              <a:t>属性的</a:t>
            </a:r>
            <a:r>
              <a:rPr lang="zh-CN" altLang="en-US" sz="2400" b="1">
                <a:solidFill>
                  <a:srgbClr val="990000"/>
                </a:solidFill>
              </a:rPr>
              <a:t>取值范围</a:t>
            </a:r>
            <a:r>
              <a:rPr lang="zh-CN" altLang="en-US" sz="2400" b="1"/>
              <a:t>，即属性的域</a:t>
            </a:r>
          </a:p>
          <a:p>
            <a:pPr lvl="1" eaLnBrk="1" hangingPunct="1">
              <a:lnSpc>
                <a:spcPct val="110000"/>
              </a:lnSpc>
            </a:pPr>
            <a:r>
              <a:rPr lang="zh-CN" altLang="en-US" sz="2400" b="1"/>
              <a:t>如：学号的域：8位字符串；年龄的域：12－75 ……</a:t>
            </a:r>
          </a:p>
          <a:p>
            <a:pPr eaLnBrk="1" hangingPunct="1">
              <a:lnSpc>
                <a:spcPct val="110000"/>
              </a:lnSpc>
            </a:pPr>
            <a:r>
              <a:rPr lang="zh-CN" altLang="en-US" sz="2800" b="1">
                <a:solidFill>
                  <a:srgbClr val="660066"/>
                </a:solidFill>
              </a:rPr>
              <a:t>联系（</a:t>
            </a:r>
            <a:r>
              <a:rPr lang="en-US" altLang="zh-CN" sz="2800" b="1">
                <a:solidFill>
                  <a:srgbClr val="660066"/>
                </a:solidFill>
              </a:rPr>
              <a:t>Relationship</a:t>
            </a:r>
            <a:r>
              <a:rPr lang="zh-CN" altLang="en-US" sz="2800" b="1">
                <a:solidFill>
                  <a:srgbClr val="660066"/>
                </a:solidFill>
              </a:rPr>
              <a:t>）</a:t>
            </a:r>
          </a:p>
          <a:p>
            <a:pPr lvl="1" eaLnBrk="1" hangingPunct="1">
              <a:lnSpc>
                <a:spcPct val="110000"/>
              </a:lnSpc>
            </a:pPr>
            <a:r>
              <a:rPr lang="zh-CN" altLang="en-US" sz="2400" b="1"/>
              <a:t>现实世界中事物之间的联系</a:t>
            </a:r>
          </a:p>
          <a:p>
            <a:pPr lvl="1" eaLnBrk="1" hangingPunct="1">
              <a:lnSpc>
                <a:spcPct val="110000"/>
              </a:lnSpc>
            </a:pPr>
            <a:r>
              <a:rPr lang="zh-CN" altLang="en-US" sz="2400" b="1"/>
              <a:t>如：一个班级有多个学生；一个系有多个班级 </a:t>
            </a:r>
            <a:r>
              <a:rPr lang="en-US" altLang="zh-CN" sz="2400" b="1"/>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slide(fromTop)">
                                      <p:cBhvr>
                                        <p:cTn id="7" dur="500"/>
                                        <p:tgtEl>
                                          <p:spTgt spid="614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slide(fromTop)">
                                      <p:cBhvr>
                                        <p:cTn id="10" dur="500"/>
                                        <p:tgtEl>
                                          <p:spTgt spid="614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Effect transition="in" filter="slide(fromTop)">
                                      <p:cBhvr>
                                        <p:cTn id="13" dur="500"/>
                                        <p:tgtEl>
                                          <p:spTgt spid="614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61443">
                                            <p:txEl>
                                              <p:pRg st="3" end="3"/>
                                            </p:txEl>
                                          </p:spTgt>
                                        </p:tgtEl>
                                        <p:attrNameLst>
                                          <p:attrName>style.visibility</p:attrName>
                                        </p:attrNameLst>
                                      </p:cBhvr>
                                      <p:to>
                                        <p:strVal val="visible"/>
                                      </p:to>
                                    </p:set>
                                    <p:animEffect transition="in" filter="slide(fromTop)">
                                      <p:cBhvr>
                                        <p:cTn id="18" dur="500"/>
                                        <p:tgtEl>
                                          <p:spTgt spid="61443">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61443">
                                            <p:txEl>
                                              <p:pRg st="4" end="4"/>
                                            </p:txEl>
                                          </p:spTgt>
                                        </p:tgtEl>
                                        <p:attrNameLst>
                                          <p:attrName>style.visibility</p:attrName>
                                        </p:attrNameLst>
                                      </p:cBhvr>
                                      <p:to>
                                        <p:strVal val="visible"/>
                                      </p:to>
                                    </p:set>
                                    <p:animEffect transition="in" filter="slide(fromTop)">
                                      <p:cBhvr>
                                        <p:cTn id="21" dur="500"/>
                                        <p:tgtEl>
                                          <p:spTgt spid="61443">
                                            <p:txEl>
                                              <p:pRg st="4" end="4"/>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61443">
                                            <p:txEl>
                                              <p:pRg st="5" end="5"/>
                                            </p:txEl>
                                          </p:spTgt>
                                        </p:tgtEl>
                                        <p:attrNameLst>
                                          <p:attrName>style.visibility</p:attrName>
                                        </p:attrNameLst>
                                      </p:cBhvr>
                                      <p:to>
                                        <p:strVal val="visible"/>
                                      </p:to>
                                    </p:set>
                                    <p:animEffect transition="in" filter="slide(fromTop)">
                                      <p:cBhvr>
                                        <p:cTn id="24" dur="500"/>
                                        <p:tgtEl>
                                          <p:spTgt spid="614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61443">
                                            <p:txEl>
                                              <p:pRg st="6" end="6"/>
                                            </p:txEl>
                                          </p:spTgt>
                                        </p:tgtEl>
                                        <p:attrNameLst>
                                          <p:attrName>style.visibility</p:attrName>
                                        </p:attrNameLst>
                                      </p:cBhvr>
                                      <p:to>
                                        <p:strVal val="visible"/>
                                      </p:to>
                                    </p:set>
                                    <p:animEffect transition="in" filter="slide(fromTop)">
                                      <p:cBhvr>
                                        <p:cTn id="29" dur="500"/>
                                        <p:tgtEl>
                                          <p:spTgt spid="61443">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61443">
                                            <p:txEl>
                                              <p:pRg st="7" end="7"/>
                                            </p:txEl>
                                          </p:spTgt>
                                        </p:tgtEl>
                                        <p:attrNameLst>
                                          <p:attrName>style.visibility</p:attrName>
                                        </p:attrNameLst>
                                      </p:cBhvr>
                                      <p:to>
                                        <p:strVal val="visible"/>
                                      </p:to>
                                    </p:set>
                                    <p:animEffect transition="in" filter="slide(fromTop)">
                                      <p:cBhvr>
                                        <p:cTn id="32" dur="500"/>
                                        <p:tgtEl>
                                          <p:spTgt spid="61443">
                                            <p:txEl>
                                              <p:pRg st="7" end="7"/>
                                            </p:tx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61443">
                                            <p:txEl>
                                              <p:pRg st="8" end="8"/>
                                            </p:txEl>
                                          </p:spTgt>
                                        </p:tgtEl>
                                        <p:attrNameLst>
                                          <p:attrName>style.visibility</p:attrName>
                                        </p:attrNameLst>
                                      </p:cBhvr>
                                      <p:to>
                                        <p:strVal val="visible"/>
                                      </p:to>
                                    </p:set>
                                    <p:animEffect transition="in" filter="slide(fromTop)">
                                      <p:cBhvr>
                                        <p:cTn id="35" dur="500"/>
                                        <p:tgtEl>
                                          <p:spTgt spid="61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4EE6CE4-6FDC-48E8-99D1-180E8FFCD600}"/>
              </a:ext>
            </a:extLst>
          </p:cNvPr>
          <p:cNvSpPr>
            <a:spLocks noChangeArrowheads="1"/>
          </p:cNvSpPr>
          <p:nvPr>
            <p:ph type="title" idx="4294967295"/>
          </p:nvPr>
        </p:nvSpPr>
        <p:spPr>
          <a:xfrm>
            <a:off x="611188" y="404813"/>
            <a:ext cx="8189912" cy="841375"/>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模型（续）</a:t>
            </a:r>
          </a:p>
        </p:txBody>
      </p:sp>
      <p:sp>
        <p:nvSpPr>
          <p:cNvPr id="68611" name="Rectangle 3">
            <a:extLst>
              <a:ext uri="{FF2B5EF4-FFF2-40B4-BE49-F238E27FC236}">
                <a16:creationId xmlns:a16="http://schemas.microsoft.com/office/drawing/2014/main" id="{ABD24EAD-BFAC-4C41-B06A-563E3FF1BCBD}"/>
              </a:ext>
            </a:extLst>
          </p:cNvPr>
          <p:cNvSpPr>
            <a:spLocks noGrp="1" noChangeArrowheads="1"/>
          </p:cNvSpPr>
          <p:nvPr>
            <p:ph type="body" idx="4294967295"/>
          </p:nvPr>
        </p:nvSpPr>
        <p:spPr>
          <a:xfrm>
            <a:off x="857250" y="1643063"/>
            <a:ext cx="7559675" cy="4249737"/>
          </a:xfrm>
        </p:spPr>
        <p:txBody>
          <a:bodyPr/>
          <a:lstStyle/>
          <a:p>
            <a:pPr eaLnBrk="1" hangingPunct="1">
              <a:lnSpc>
                <a:spcPct val="125000"/>
              </a:lnSpc>
            </a:pPr>
            <a:r>
              <a:rPr lang="zh-CN" altLang="en-US" b="1"/>
              <a:t>联系的分类</a:t>
            </a:r>
          </a:p>
          <a:p>
            <a:pPr lvl="1" eaLnBrk="1" hangingPunct="1">
              <a:lnSpc>
                <a:spcPct val="125000"/>
              </a:lnSpc>
            </a:pPr>
            <a:r>
              <a:rPr lang="zh-CN" altLang="en-US">
                <a:latin typeface="宋体" panose="02010600030101010101" pitchFamily="2" charset="-122"/>
              </a:rPr>
              <a:t>实体集内部的联系，即实体集内部实体之间的联系；</a:t>
            </a:r>
          </a:p>
          <a:p>
            <a:pPr lvl="1" eaLnBrk="1" hangingPunct="1">
              <a:lnSpc>
                <a:spcPct val="125000"/>
              </a:lnSpc>
            </a:pPr>
            <a:r>
              <a:rPr lang="zh-CN" altLang="en-US">
                <a:latin typeface="宋体" panose="02010600030101010101" pitchFamily="2" charset="-122"/>
              </a:rPr>
              <a:t>实体集之间的联系，即一个实体集中的实体与另一实体集中实体的联系。</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A335A7C-48E3-4257-A49D-DBEF81BA572C}"/>
              </a:ext>
            </a:extLst>
          </p:cNvPr>
          <p:cNvSpPr>
            <a:spLocks noChangeArrowheads="1"/>
          </p:cNvSpPr>
          <p:nvPr>
            <p:ph type="title" idx="4294967295"/>
          </p:nvPr>
        </p:nvSpPr>
        <p:spPr>
          <a:xfrm>
            <a:off x="611188" y="285750"/>
            <a:ext cx="8189912" cy="841375"/>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模型（续）</a:t>
            </a:r>
          </a:p>
        </p:txBody>
      </p:sp>
      <p:sp>
        <p:nvSpPr>
          <p:cNvPr id="70659" name="Rectangle 3">
            <a:extLst>
              <a:ext uri="{FF2B5EF4-FFF2-40B4-BE49-F238E27FC236}">
                <a16:creationId xmlns:a16="http://schemas.microsoft.com/office/drawing/2014/main" id="{3EC6F459-8AC2-4F9E-AFD0-629B19A7B180}"/>
              </a:ext>
            </a:extLst>
          </p:cNvPr>
          <p:cNvSpPr>
            <a:spLocks noGrp="1" noChangeArrowheads="1"/>
          </p:cNvSpPr>
          <p:nvPr>
            <p:ph type="body" idx="4294967295"/>
          </p:nvPr>
        </p:nvSpPr>
        <p:spPr>
          <a:xfrm>
            <a:off x="900113" y="1285875"/>
            <a:ext cx="7559675" cy="4394200"/>
          </a:xfrm>
        </p:spPr>
        <p:txBody>
          <a:bodyPr/>
          <a:lstStyle/>
          <a:p>
            <a:pPr eaLnBrk="1" hangingPunct="1">
              <a:lnSpc>
                <a:spcPct val="125000"/>
              </a:lnSpc>
            </a:pPr>
            <a:r>
              <a:rPr lang="zh-CN" altLang="en-US" b="1"/>
              <a:t>实体集之间的联系分为三类</a:t>
            </a:r>
          </a:p>
          <a:p>
            <a:pPr lvl="1" eaLnBrk="1" hangingPunct="1">
              <a:lnSpc>
                <a:spcPct val="125000"/>
              </a:lnSpc>
              <a:buFontTx/>
              <a:buNone/>
            </a:pPr>
            <a:r>
              <a:rPr lang="zh-CN" altLang="en-US" sz="2400" b="1">
                <a:solidFill>
                  <a:srgbClr val="660066"/>
                </a:solidFill>
              </a:rPr>
              <a:t>（</a:t>
            </a:r>
            <a:r>
              <a:rPr lang="en-US" altLang="zh-CN" sz="2400" b="1">
                <a:solidFill>
                  <a:srgbClr val="660066"/>
                </a:solidFill>
              </a:rPr>
              <a:t>1</a:t>
            </a:r>
            <a:r>
              <a:rPr lang="zh-CN" altLang="en-US" sz="2400" b="1">
                <a:solidFill>
                  <a:srgbClr val="660066"/>
                </a:solidFill>
              </a:rPr>
              <a:t>） 一对一联系（</a:t>
            </a:r>
            <a:r>
              <a:rPr lang="en-US" altLang="zh-CN" sz="2400" b="1">
                <a:solidFill>
                  <a:srgbClr val="660066"/>
                </a:solidFill>
              </a:rPr>
              <a:t>1∶1</a:t>
            </a:r>
            <a:r>
              <a:rPr lang="zh-CN" altLang="en-US" sz="2400" b="1">
                <a:solidFill>
                  <a:srgbClr val="660066"/>
                </a:solidFill>
              </a:rPr>
              <a:t>）</a:t>
            </a:r>
            <a:r>
              <a:rPr lang="en-US" altLang="zh-CN" sz="2400"/>
              <a:t>——</a:t>
            </a:r>
            <a:r>
              <a:rPr lang="zh-CN" altLang="en-US" sz="2400"/>
              <a:t>对于实体集</a:t>
            </a:r>
            <a:r>
              <a:rPr lang="en-US" altLang="zh-CN" sz="2400"/>
              <a:t>A</a:t>
            </a:r>
            <a:r>
              <a:rPr lang="zh-CN" altLang="en-US" sz="2400"/>
              <a:t>和实体集</a:t>
            </a:r>
            <a:r>
              <a:rPr lang="en-US" altLang="zh-CN" sz="2400"/>
              <a:t>B</a:t>
            </a:r>
            <a:r>
              <a:rPr lang="zh-CN" altLang="en-US" sz="2400"/>
              <a:t>来说，如果对于</a:t>
            </a:r>
            <a:r>
              <a:rPr lang="en-US" altLang="zh-CN" sz="2400"/>
              <a:t>A</a:t>
            </a:r>
            <a:r>
              <a:rPr lang="zh-CN" altLang="en-US" sz="2400"/>
              <a:t>中的每一个实体</a:t>
            </a:r>
            <a:r>
              <a:rPr lang="en-US" altLang="zh-CN" sz="2400"/>
              <a:t>a</a:t>
            </a:r>
            <a:r>
              <a:rPr lang="zh-CN" altLang="en-US" sz="2400"/>
              <a:t>，</a:t>
            </a:r>
            <a:r>
              <a:rPr lang="en-US" altLang="zh-CN" sz="2400"/>
              <a:t>B</a:t>
            </a:r>
            <a:r>
              <a:rPr lang="zh-CN" altLang="en-US" sz="2400"/>
              <a:t>中至多有一个实体</a:t>
            </a:r>
            <a:r>
              <a:rPr lang="en-US" altLang="zh-CN" sz="2400"/>
              <a:t>b</a:t>
            </a:r>
            <a:r>
              <a:rPr lang="zh-CN" altLang="en-US" sz="2400"/>
              <a:t>与之联系；而且，对于实体集</a:t>
            </a:r>
            <a:r>
              <a:rPr lang="en-US" altLang="zh-CN" sz="2400"/>
              <a:t>B</a:t>
            </a:r>
            <a:r>
              <a:rPr lang="zh-CN" altLang="en-US" sz="2400"/>
              <a:t>和实体集</a:t>
            </a:r>
            <a:r>
              <a:rPr lang="en-US" altLang="zh-CN" sz="2400"/>
              <a:t>A</a:t>
            </a:r>
            <a:r>
              <a:rPr lang="zh-CN" altLang="en-US" sz="2400"/>
              <a:t>来说，也是如此，则称实体集</a:t>
            </a:r>
            <a:r>
              <a:rPr lang="en-US" altLang="zh-CN" sz="2400"/>
              <a:t>A</a:t>
            </a:r>
            <a:r>
              <a:rPr lang="zh-CN" altLang="en-US" sz="2400"/>
              <a:t>与实体集</a:t>
            </a:r>
            <a:r>
              <a:rPr lang="en-US" altLang="zh-CN" sz="2400"/>
              <a:t>B</a:t>
            </a:r>
            <a:r>
              <a:rPr lang="zh-CN" altLang="en-US" sz="2400"/>
              <a:t>具有一对一联系，记为</a:t>
            </a:r>
            <a:r>
              <a:rPr lang="en-US" altLang="zh-CN" sz="2400"/>
              <a:t>1∶1</a:t>
            </a:r>
            <a:r>
              <a:rPr lang="zh-CN" altLang="en-US" sz="2400"/>
              <a:t>。</a:t>
            </a:r>
          </a:p>
          <a:p>
            <a:pPr lvl="2" eaLnBrk="1" hangingPunct="1">
              <a:lnSpc>
                <a:spcPct val="125000"/>
              </a:lnSpc>
            </a:pPr>
            <a:r>
              <a:rPr lang="zh-CN" altLang="en-US"/>
              <a:t>如：一个班级只有一个班长，一个公司只有一个总经理，一个组只有一个组长 </a:t>
            </a:r>
            <a:r>
              <a:rPr lang="en-US" altLang="zh-CN"/>
              <a:t>……</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3703701-5890-4A3D-A275-CCE180D7311F}"/>
              </a:ext>
            </a:extLst>
          </p:cNvPr>
          <p:cNvSpPr>
            <a:spLocks noChangeArrowheads="1"/>
          </p:cNvSpPr>
          <p:nvPr>
            <p:ph type="title" idx="4294967295"/>
          </p:nvPr>
        </p:nvSpPr>
        <p:spPr>
          <a:xfrm>
            <a:off x="611188" y="214313"/>
            <a:ext cx="8189912" cy="841375"/>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模型（续）</a:t>
            </a:r>
          </a:p>
        </p:txBody>
      </p:sp>
      <p:sp>
        <p:nvSpPr>
          <p:cNvPr id="71683" name="Rectangle 3">
            <a:extLst>
              <a:ext uri="{FF2B5EF4-FFF2-40B4-BE49-F238E27FC236}">
                <a16:creationId xmlns:a16="http://schemas.microsoft.com/office/drawing/2014/main" id="{74942A60-09ED-4159-A148-A2EEA7BC70F8}"/>
              </a:ext>
            </a:extLst>
          </p:cNvPr>
          <p:cNvSpPr>
            <a:spLocks noGrp="1" noChangeArrowheads="1"/>
          </p:cNvSpPr>
          <p:nvPr>
            <p:ph type="body" idx="4294967295"/>
          </p:nvPr>
        </p:nvSpPr>
        <p:spPr>
          <a:xfrm>
            <a:off x="611188" y="1428750"/>
            <a:ext cx="7775575" cy="4033838"/>
          </a:xfrm>
        </p:spPr>
        <p:txBody>
          <a:bodyPr/>
          <a:lstStyle/>
          <a:p>
            <a:pPr lvl="1" eaLnBrk="1" hangingPunct="1">
              <a:lnSpc>
                <a:spcPct val="125000"/>
              </a:lnSpc>
              <a:buFontTx/>
              <a:buNone/>
            </a:pPr>
            <a:r>
              <a:rPr lang="zh-CN" altLang="en-US" sz="2400" b="1">
                <a:solidFill>
                  <a:srgbClr val="660066"/>
                </a:solidFill>
              </a:rPr>
              <a:t>（</a:t>
            </a:r>
            <a:r>
              <a:rPr lang="en-US" altLang="zh-CN" sz="2400" b="1">
                <a:solidFill>
                  <a:srgbClr val="660066"/>
                </a:solidFill>
              </a:rPr>
              <a:t>2</a:t>
            </a:r>
            <a:r>
              <a:rPr lang="zh-CN" altLang="en-US" sz="2400" b="1">
                <a:solidFill>
                  <a:srgbClr val="660066"/>
                </a:solidFill>
              </a:rPr>
              <a:t>）一对多联系（</a:t>
            </a:r>
            <a:r>
              <a:rPr lang="en-US" altLang="zh-CN" sz="2400" b="1">
                <a:solidFill>
                  <a:srgbClr val="660066"/>
                </a:solidFill>
              </a:rPr>
              <a:t>1∶n</a:t>
            </a:r>
            <a:r>
              <a:rPr lang="zh-CN" altLang="en-US" sz="2400" b="1">
                <a:solidFill>
                  <a:srgbClr val="660066"/>
                </a:solidFill>
              </a:rPr>
              <a:t>）</a:t>
            </a:r>
            <a:r>
              <a:rPr lang="en-US" altLang="zh-CN" sz="2400"/>
              <a:t>——</a:t>
            </a:r>
            <a:r>
              <a:rPr lang="zh-CN" altLang="en-US" sz="2400"/>
              <a:t>对于实体集</a:t>
            </a:r>
            <a:r>
              <a:rPr lang="en-US" altLang="zh-CN" sz="2400"/>
              <a:t>A</a:t>
            </a:r>
            <a:r>
              <a:rPr lang="zh-CN" altLang="en-US" sz="2400"/>
              <a:t>中每一个实体，在实体集</a:t>
            </a:r>
            <a:r>
              <a:rPr lang="en-US" altLang="zh-CN" sz="2400"/>
              <a:t>B</a:t>
            </a:r>
            <a:r>
              <a:rPr lang="zh-CN" altLang="en-US" sz="2400"/>
              <a:t>中有</a:t>
            </a:r>
            <a:r>
              <a:rPr lang="en-US" altLang="zh-CN" sz="2400"/>
              <a:t>n</a:t>
            </a:r>
            <a:r>
              <a:rPr lang="zh-CN" altLang="en-US" sz="2400"/>
              <a:t>个实体与之联系，而且，对于实体集</a:t>
            </a:r>
            <a:r>
              <a:rPr lang="en-US" altLang="zh-CN" sz="2400"/>
              <a:t>B</a:t>
            </a:r>
            <a:r>
              <a:rPr lang="zh-CN" altLang="en-US" sz="2400"/>
              <a:t>中的每一个实体，实体集</a:t>
            </a:r>
            <a:r>
              <a:rPr lang="en-US" altLang="zh-CN" sz="2400"/>
              <a:t>A</a:t>
            </a:r>
            <a:r>
              <a:rPr lang="zh-CN" altLang="en-US" sz="2400"/>
              <a:t>中至多有一个实体与之联系，则称实体集和实体集具有</a:t>
            </a:r>
            <a:r>
              <a:rPr lang="en-US" altLang="zh-CN" sz="2400"/>
              <a:t>1</a:t>
            </a:r>
            <a:r>
              <a:rPr lang="zh-CN" altLang="en-US" sz="2400"/>
              <a:t>对多的联系，记为</a:t>
            </a:r>
            <a:r>
              <a:rPr lang="en-US" altLang="zh-CN" sz="2400"/>
              <a:t>1∶n</a:t>
            </a:r>
            <a:r>
              <a:rPr lang="zh-CN" altLang="en-US" sz="2400"/>
              <a:t>。</a:t>
            </a:r>
          </a:p>
          <a:p>
            <a:pPr lvl="2" eaLnBrk="1" hangingPunct="1">
              <a:lnSpc>
                <a:spcPct val="125000"/>
              </a:lnSpc>
            </a:pPr>
            <a:r>
              <a:rPr lang="zh-CN" altLang="en-US"/>
              <a:t>如：一个班主任管理多个学生，一个项目经理管理多个组员，一个教师可以教授多门课程 </a:t>
            </a:r>
            <a:r>
              <a:rPr lang="en-US" altLang="zh-CN"/>
              <a:t>……</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DB2BEED-35B9-4538-9510-8212991E1B45}"/>
              </a:ext>
            </a:extLst>
          </p:cNvPr>
          <p:cNvSpPr>
            <a:spLocks noChangeArrowheads="1"/>
          </p:cNvSpPr>
          <p:nvPr>
            <p:ph type="title" idx="4294967295"/>
          </p:nvPr>
        </p:nvSpPr>
        <p:spPr>
          <a:xfrm>
            <a:off x="611188" y="404813"/>
            <a:ext cx="8189912" cy="841375"/>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模型（续）</a:t>
            </a:r>
          </a:p>
        </p:txBody>
      </p:sp>
      <p:sp>
        <p:nvSpPr>
          <p:cNvPr id="72707" name="Rectangle 3">
            <a:extLst>
              <a:ext uri="{FF2B5EF4-FFF2-40B4-BE49-F238E27FC236}">
                <a16:creationId xmlns:a16="http://schemas.microsoft.com/office/drawing/2014/main" id="{F43BAACD-52CA-44C1-AEB4-563944F14B8B}"/>
              </a:ext>
            </a:extLst>
          </p:cNvPr>
          <p:cNvSpPr>
            <a:spLocks noGrp="1" noChangeArrowheads="1"/>
          </p:cNvSpPr>
          <p:nvPr>
            <p:ph type="body" idx="4294967295"/>
          </p:nvPr>
        </p:nvSpPr>
        <p:spPr>
          <a:xfrm>
            <a:off x="611188" y="1500188"/>
            <a:ext cx="7775575" cy="4033837"/>
          </a:xfrm>
        </p:spPr>
        <p:txBody>
          <a:bodyPr/>
          <a:lstStyle/>
          <a:p>
            <a:pPr lvl="1" eaLnBrk="1" hangingPunct="1">
              <a:lnSpc>
                <a:spcPct val="125000"/>
              </a:lnSpc>
              <a:buFontTx/>
              <a:buNone/>
            </a:pPr>
            <a:r>
              <a:rPr lang="zh-CN" altLang="en-US" sz="2400" b="1">
                <a:solidFill>
                  <a:srgbClr val="660066"/>
                </a:solidFill>
              </a:rPr>
              <a:t>（</a:t>
            </a:r>
            <a:r>
              <a:rPr lang="en-US" altLang="zh-CN" sz="2400" b="1">
                <a:solidFill>
                  <a:srgbClr val="660066"/>
                </a:solidFill>
              </a:rPr>
              <a:t>3</a:t>
            </a:r>
            <a:r>
              <a:rPr lang="zh-CN" altLang="en-US" sz="2400" b="1">
                <a:solidFill>
                  <a:srgbClr val="660066"/>
                </a:solidFill>
              </a:rPr>
              <a:t>）多对多联系（</a:t>
            </a:r>
            <a:r>
              <a:rPr lang="en-US" altLang="zh-CN" sz="2400" b="1">
                <a:solidFill>
                  <a:srgbClr val="660066"/>
                </a:solidFill>
              </a:rPr>
              <a:t>m∶n</a:t>
            </a:r>
            <a:r>
              <a:rPr lang="zh-CN" altLang="en-US" sz="2400" b="1">
                <a:solidFill>
                  <a:srgbClr val="660066"/>
                </a:solidFill>
              </a:rPr>
              <a:t>）</a:t>
            </a:r>
            <a:r>
              <a:rPr lang="en-US" altLang="zh-CN" sz="2400"/>
              <a:t>——</a:t>
            </a:r>
            <a:r>
              <a:rPr lang="zh-CN" altLang="en-US" sz="2400"/>
              <a:t>如果对于实体集</a:t>
            </a:r>
            <a:r>
              <a:rPr lang="en-US" altLang="zh-CN" sz="2400"/>
              <a:t>A</a:t>
            </a:r>
            <a:r>
              <a:rPr lang="zh-CN" altLang="en-US" sz="2400"/>
              <a:t>中的每一个实体，实体集</a:t>
            </a:r>
            <a:r>
              <a:rPr lang="en-US" altLang="zh-CN" sz="2400"/>
              <a:t>B</a:t>
            </a:r>
            <a:r>
              <a:rPr lang="zh-CN" altLang="en-US" sz="2400"/>
              <a:t>中有</a:t>
            </a:r>
            <a:r>
              <a:rPr lang="en-US" altLang="zh-CN" sz="2400"/>
              <a:t>n</a:t>
            </a:r>
            <a:r>
              <a:rPr lang="zh-CN" altLang="en-US" sz="2400"/>
              <a:t>个实体与之联系；同时，对于实体集</a:t>
            </a:r>
            <a:r>
              <a:rPr lang="en-US" altLang="zh-CN" sz="2400"/>
              <a:t>B</a:t>
            </a:r>
            <a:r>
              <a:rPr lang="zh-CN" altLang="en-US" sz="2400"/>
              <a:t>中的每一个实体，实体集</a:t>
            </a:r>
            <a:r>
              <a:rPr lang="en-US" altLang="zh-CN" sz="2400"/>
              <a:t>A</a:t>
            </a:r>
            <a:r>
              <a:rPr lang="zh-CN" altLang="en-US" sz="2400"/>
              <a:t>中有</a:t>
            </a:r>
            <a:r>
              <a:rPr lang="en-US" altLang="zh-CN" sz="2400"/>
              <a:t>m</a:t>
            </a:r>
            <a:r>
              <a:rPr lang="zh-CN" altLang="en-US" sz="2400"/>
              <a:t>个实体与之联系，则称和具有多对多联系，记为</a:t>
            </a:r>
            <a:r>
              <a:rPr lang="en-US" altLang="zh-CN" sz="2400"/>
              <a:t>m∶n</a:t>
            </a:r>
            <a:r>
              <a:rPr lang="zh-CN" altLang="en-US" sz="2400"/>
              <a:t>。</a:t>
            </a:r>
          </a:p>
          <a:p>
            <a:pPr lvl="2" eaLnBrk="1" hangingPunct="1">
              <a:lnSpc>
                <a:spcPct val="125000"/>
              </a:lnSpc>
            </a:pPr>
            <a:r>
              <a:rPr lang="zh-CN" altLang="en-US"/>
              <a:t>如：一个学生可以选修多门课程，一门课程可以被多个学生选修；一份订单可以订购多种产品，一种产品可以被多份订单订购 </a:t>
            </a:r>
            <a:r>
              <a:rPr lang="en-US" altLang="zh-CN"/>
              <a:t>……</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0FAC982-F6D1-40C8-8ED2-16D3E6B48ACB}"/>
              </a:ext>
            </a:extLst>
          </p:cNvPr>
          <p:cNvSpPr>
            <a:spLocks noChangeArrowheads="1"/>
          </p:cNvSpPr>
          <p:nvPr>
            <p:ph type="title" idx="4294967295"/>
          </p:nvPr>
        </p:nvSpPr>
        <p:spPr>
          <a:xfrm>
            <a:off x="539750" y="476250"/>
            <a:ext cx="8229600" cy="633413"/>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图</a:t>
            </a:r>
          </a:p>
        </p:txBody>
      </p:sp>
      <p:sp>
        <p:nvSpPr>
          <p:cNvPr id="73731" name="Rectangle 3">
            <a:extLst>
              <a:ext uri="{FF2B5EF4-FFF2-40B4-BE49-F238E27FC236}">
                <a16:creationId xmlns:a16="http://schemas.microsoft.com/office/drawing/2014/main" id="{653489DF-37A5-41B3-AA7D-0DAD6EF1B618}"/>
              </a:ext>
            </a:extLst>
          </p:cNvPr>
          <p:cNvSpPr>
            <a:spLocks noGrp="1" noChangeArrowheads="1"/>
          </p:cNvSpPr>
          <p:nvPr>
            <p:ph type="body" idx="4294967295"/>
          </p:nvPr>
        </p:nvSpPr>
        <p:spPr>
          <a:xfrm>
            <a:off x="1042988" y="1323975"/>
            <a:ext cx="7632700" cy="4319588"/>
          </a:xfrm>
        </p:spPr>
        <p:txBody>
          <a:bodyPr/>
          <a:lstStyle/>
          <a:p>
            <a:pPr eaLnBrk="1" hangingPunct="1">
              <a:lnSpc>
                <a:spcPct val="110000"/>
              </a:lnSpc>
              <a:buFontTx/>
              <a:buNone/>
            </a:pPr>
            <a:r>
              <a:rPr lang="en-US" altLang="zh-CN" sz="2800"/>
              <a:t>E—R</a:t>
            </a:r>
            <a:r>
              <a:rPr lang="zh-CN" altLang="en-US" sz="2800"/>
              <a:t>模型的图示形式就称为</a:t>
            </a:r>
            <a:r>
              <a:rPr lang="en-US" altLang="zh-CN" sz="2800"/>
              <a:t>E—R</a:t>
            </a:r>
            <a:r>
              <a:rPr lang="zh-CN" altLang="en-US" sz="2800"/>
              <a:t>图。</a:t>
            </a:r>
            <a:r>
              <a:rPr lang="en-US" altLang="zh-CN" sz="2800"/>
              <a:t>E—R</a:t>
            </a:r>
          </a:p>
          <a:p>
            <a:pPr eaLnBrk="1" hangingPunct="1">
              <a:lnSpc>
                <a:spcPct val="110000"/>
              </a:lnSpc>
              <a:buFontTx/>
              <a:buNone/>
            </a:pPr>
            <a:r>
              <a:rPr lang="zh-CN" altLang="en-US" sz="2800"/>
              <a:t>图提供了用图形表示实体型、属性和联系的方</a:t>
            </a:r>
          </a:p>
          <a:p>
            <a:pPr eaLnBrk="1" hangingPunct="1">
              <a:lnSpc>
                <a:spcPct val="110000"/>
              </a:lnSpc>
              <a:buFontTx/>
              <a:buNone/>
            </a:pPr>
            <a:r>
              <a:rPr lang="zh-CN" altLang="en-US" sz="2800"/>
              <a:t>法。</a:t>
            </a:r>
            <a:r>
              <a:rPr lang="en-US" altLang="zh-CN" sz="2800"/>
              <a:t>E—R</a:t>
            </a:r>
            <a:r>
              <a:rPr lang="zh-CN" altLang="en-US" sz="2800"/>
              <a:t>图的要点如下：</a:t>
            </a:r>
          </a:p>
          <a:p>
            <a:pPr eaLnBrk="1" hangingPunct="1">
              <a:lnSpc>
                <a:spcPct val="110000"/>
              </a:lnSpc>
            </a:pPr>
            <a:r>
              <a:rPr lang="zh-CN" altLang="en-US" sz="2800" b="1"/>
              <a:t>实体型</a:t>
            </a:r>
          </a:p>
          <a:p>
            <a:pPr lvl="1" eaLnBrk="1" hangingPunct="1">
              <a:lnSpc>
                <a:spcPct val="110000"/>
              </a:lnSpc>
            </a:pPr>
            <a:r>
              <a:rPr lang="zh-CN" altLang="en-US"/>
              <a:t>用矩形表示，矩形框内写明实体名。</a:t>
            </a:r>
          </a:p>
        </p:txBody>
      </p:sp>
      <p:sp>
        <p:nvSpPr>
          <p:cNvPr id="73732" name="Text Box 5">
            <a:extLst>
              <a:ext uri="{FF2B5EF4-FFF2-40B4-BE49-F238E27FC236}">
                <a16:creationId xmlns:a16="http://schemas.microsoft.com/office/drawing/2014/main" id="{776B688B-A8E0-4A20-BB5B-0569E1442352}"/>
              </a:ext>
            </a:extLst>
          </p:cNvPr>
          <p:cNvSpPr txBox="1">
            <a:spLocks noChangeArrowheads="1"/>
          </p:cNvSpPr>
          <p:nvPr/>
        </p:nvSpPr>
        <p:spPr bwMode="auto">
          <a:xfrm>
            <a:off x="2722563" y="4429125"/>
            <a:ext cx="914400" cy="466725"/>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学生</a:t>
            </a:r>
            <a:endParaRPr lang="zh-CN" altLang="en-US" sz="2400">
              <a:latin typeface="Times New Roman" panose="02020603050405020304" pitchFamily="18" charset="0"/>
            </a:endParaRPr>
          </a:p>
        </p:txBody>
      </p:sp>
      <p:sp>
        <p:nvSpPr>
          <p:cNvPr id="73733" name="Text Box 6">
            <a:extLst>
              <a:ext uri="{FF2B5EF4-FFF2-40B4-BE49-F238E27FC236}">
                <a16:creationId xmlns:a16="http://schemas.microsoft.com/office/drawing/2014/main" id="{D62FB6A7-6B9B-431D-958F-457563446C50}"/>
              </a:ext>
            </a:extLst>
          </p:cNvPr>
          <p:cNvSpPr txBox="1">
            <a:spLocks noChangeArrowheads="1"/>
          </p:cNvSpPr>
          <p:nvPr/>
        </p:nvSpPr>
        <p:spPr bwMode="auto">
          <a:xfrm>
            <a:off x="5389563" y="4429125"/>
            <a:ext cx="838200" cy="466725"/>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教师</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CA4D235-DBA1-4C22-BC97-CF46C915006F}"/>
              </a:ext>
            </a:extLst>
          </p:cNvPr>
          <p:cNvSpPr>
            <a:spLocks noChangeArrowheads="1"/>
          </p:cNvSpPr>
          <p:nvPr>
            <p:ph type="title" idx="4294967295"/>
          </p:nvPr>
        </p:nvSpPr>
        <p:spPr>
          <a:xfrm>
            <a:off x="539750" y="476250"/>
            <a:ext cx="8229600" cy="633413"/>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图</a:t>
            </a:r>
          </a:p>
        </p:txBody>
      </p:sp>
      <p:sp>
        <p:nvSpPr>
          <p:cNvPr id="74755" name="Rectangle 3">
            <a:extLst>
              <a:ext uri="{FF2B5EF4-FFF2-40B4-BE49-F238E27FC236}">
                <a16:creationId xmlns:a16="http://schemas.microsoft.com/office/drawing/2014/main" id="{40275F57-C3C2-473E-AA6A-550D903DB99B}"/>
              </a:ext>
            </a:extLst>
          </p:cNvPr>
          <p:cNvSpPr>
            <a:spLocks noGrp="1" noChangeArrowheads="1"/>
          </p:cNvSpPr>
          <p:nvPr>
            <p:ph type="body" idx="4294967295"/>
          </p:nvPr>
        </p:nvSpPr>
        <p:spPr>
          <a:xfrm>
            <a:off x="1042988" y="1285875"/>
            <a:ext cx="7632700" cy="4319588"/>
          </a:xfrm>
        </p:spPr>
        <p:txBody>
          <a:bodyPr/>
          <a:lstStyle/>
          <a:p>
            <a:pPr eaLnBrk="1" hangingPunct="1">
              <a:lnSpc>
                <a:spcPct val="120000"/>
              </a:lnSpc>
            </a:pPr>
            <a:r>
              <a:rPr lang="zh-CN" altLang="en-US" sz="2800" b="1"/>
              <a:t>属性</a:t>
            </a:r>
          </a:p>
          <a:p>
            <a:pPr lvl="1" eaLnBrk="1" hangingPunct="1">
              <a:lnSpc>
                <a:spcPct val="120000"/>
              </a:lnSpc>
            </a:pPr>
            <a:r>
              <a:rPr lang="zh-CN" altLang="en-US"/>
              <a:t>用椭圆形表示，并用无向边将其与相应的实体连接起来。</a:t>
            </a:r>
          </a:p>
        </p:txBody>
      </p:sp>
      <p:grpSp>
        <p:nvGrpSpPr>
          <p:cNvPr id="74756" name="Group 4">
            <a:extLst>
              <a:ext uri="{FF2B5EF4-FFF2-40B4-BE49-F238E27FC236}">
                <a16:creationId xmlns:a16="http://schemas.microsoft.com/office/drawing/2014/main" id="{BD722E8F-0E06-4399-A2F9-94830EC1CA65}"/>
              </a:ext>
            </a:extLst>
          </p:cNvPr>
          <p:cNvGrpSpPr>
            <a:grpSpLocks/>
          </p:cNvGrpSpPr>
          <p:nvPr/>
        </p:nvGrpSpPr>
        <p:grpSpPr bwMode="auto">
          <a:xfrm>
            <a:off x="1752600" y="3433763"/>
            <a:ext cx="6324600" cy="1524000"/>
            <a:chOff x="0" y="0"/>
            <a:chExt cx="3984" cy="960"/>
          </a:xfrm>
        </p:grpSpPr>
        <p:sp>
          <p:nvSpPr>
            <p:cNvPr id="74757" name="Text Box 6">
              <a:extLst>
                <a:ext uri="{FF2B5EF4-FFF2-40B4-BE49-F238E27FC236}">
                  <a16:creationId xmlns:a16="http://schemas.microsoft.com/office/drawing/2014/main" id="{8F34878B-31C7-4756-9DCA-0FBDA4B54152}"/>
                </a:ext>
              </a:extLst>
            </p:cNvPr>
            <p:cNvSpPr txBox="1">
              <a:spLocks noChangeArrowheads="1"/>
            </p:cNvSpPr>
            <p:nvPr/>
          </p:nvSpPr>
          <p:spPr bwMode="auto">
            <a:xfrm>
              <a:off x="1584" y="0"/>
              <a:ext cx="576" cy="294"/>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学生</a:t>
              </a:r>
            </a:p>
          </p:txBody>
        </p:sp>
        <p:sp>
          <p:nvSpPr>
            <p:cNvPr id="74758" name="Oval 7">
              <a:extLst>
                <a:ext uri="{FF2B5EF4-FFF2-40B4-BE49-F238E27FC236}">
                  <a16:creationId xmlns:a16="http://schemas.microsoft.com/office/drawing/2014/main" id="{D92CEE32-4D7E-4976-9BA0-5C74A1E30B29}"/>
                </a:ext>
              </a:extLst>
            </p:cNvPr>
            <p:cNvSpPr>
              <a:spLocks noChangeArrowheads="1"/>
            </p:cNvSpPr>
            <p:nvPr/>
          </p:nvSpPr>
          <p:spPr bwMode="auto">
            <a:xfrm>
              <a:off x="0" y="672"/>
              <a:ext cx="720" cy="288"/>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学号</a:t>
              </a:r>
              <a:endParaRPr lang="zh-CN" altLang="en-US" sz="2400">
                <a:latin typeface="Times New Roman" panose="02020603050405020304" pitchFamily="18" charset="0"/>
              </a:endParaRPr>
            </a:p>
          </p:txBody>
        </p:sp>
        <p:sp>
          <p:nvSpPr>
            <p:cNvPr id="74759" name="Oval 8">
              <a:extLst>
                <a:ext uri="{FF2B5EF4-FFF2-40B4-BE49-F238E27FC236}">
                  <a16:creationId xmlns:a16="http://schemas.microsoft.com/office/drawing/2014/main" id="{368E031C-0336-4EAF-A0E2-41D42FE8F5DD}"/>
                </a:ext>
              </a:extLst>
            </p:cNvPr>
            <p:cNvSpPr>
              <a:spLocks noChangeArrowheads="1"/>
            </p:cNvSpPr>
            <p:nvPr/>
          </p:nvSpPr>
          <p:spPr bwMode="auto">
            <a:xfrm>
              <a:off x="3264" y="624"/>
              <a:ext cx="720" cy="288"/>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年龄</a:t>
              </a:r>
              <a:endParaRPr lang="zh-CN" altLang="en-US" sz="2400">
                <a:latin typeface="Times New Roman" panose="02020603050405020304" pitchFamily="18" charset="0"/>
              </a:endParaRPr>
            </a:p>
          </p:txBody>
        </p:sp>
        <p:sp>
          <p:nvSpPr>
            <p:cNvPr id="74760" name="Oval 9">
              <a:extLst>
                <a:ext uri="{FF2B5EF4-FFF2-40B4-BE49-F238E27FC236}">
                  <a16:creationId xmlns:a16="http://schemas.microsoft.com/office/drawing/2014/main" id="{3274D3F3-2B83-4A2B-8389-EC2B5227F57D}"/>
                </a:ext>
              </a:extLst>
            </p:cNvPr>
            <p:cNvSpPr>
              <a:spLocks noChangeArrowheads="1"/>
            </p:cNvSpPr>
            <p:nvPr/>
          </p:nvSpPr>
          <p:spPr bwMode="auto">
            <a:xfrm>
              <a:off x="2112" y="672"/>
              <a:ext cx="720" cy="288"/>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性别</a:t>
              </a:r>
              <a:endParaRPr lang="zh-CN" altLang="en-US" sz="2400">
                <a:latin typeface="Times New Roman" panose="02020603050405020304" pitchFamily="18" charset="0"/>
              </a:endParaRPr>
            </a:p>
          </p:txBody>
        </p:sp>
        <p:sp>
          <p:nvSpPr>
            <p:cNvPr id="74761" name="Oval 10">
              <a:extLst>
                <a:ext uri="{FF2B5EF4-FFF2-40B4-BE49-F238E27FC236}">
                  <a16:creationId xmlns:a16="http://schemas.microsoft.com/office/drawing/2014/main" id="{6F4D82A3-F050-4DAA-B13B-BD84591678D6}"/>
                </a:ext>
              </a:extLst>
            </p:cNvPr>
            <p:cNvSpPr>
              <a:spLocks noChangeArrowheads="1"/>
            </p:cNvSpPr>
            <p:nvPr/>
          </p:nvSpPr>
          <p:spPr bwMode="auto">
            <a:xfrm>
              <a:off x="1056" y="672"/>
              <a:ext cx="720" cy="288"/>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姓名</a:t>
              </a:r>
              <a:endParaRPr lang="zh-CN" altLang="en-US" sz="2400">
                <a:latin typeface="Times New Roman" panose="02020603050405020304" pitchFamily="18" charset="0"/>
              </a:endParaRPr>
            </a:p>
          </p:txBody>
        </p:sp>
        <p:sp>
          <p:nvSpPr>
            <p:cNvPr id="74762" name="Line 11">
              <a:extLst>
                <a:ext uri="{FF2B5EF4-FFF2-40B4-BE49-F238E27FC236}">
                  <a16:creationId xmlns:a16="http://schemas.microsoft.com/office/drawing/2014/main" id="{2E63842E-12E3-4987-B0A8-FA8D6799D4FD}"/>
                </a:ext>
              </a:extLst>
            </p:cNvPr>
            <p:cNvSpPr>
              <a:spLocks noChangeShapeType="1"/>
            </p:cNvSpPr>
            <p:nvPr/>
          </p:nvSpPr>
          <p:spPr bwMode="auto">
            <a:xfrm flipH="1">
              <a:off x="432" y="288"/>
              <a:ext cx="14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12">
              <a:extLst>
                <a:ext uri="{FF2B5EF4-FFF2-40B4-BE49-F238E27FC236}">
                  <a16:creationId xmlns:a16="http://schemas.microsoft.com/office/drawing/2014/main" id="{9E1E580B-D414-498B-81FC-20BD8CE097A3}"/>
                </a:ext>
              </a:extLst>
            </p:cNvPr>
            <p:cNvSpPr>
              <a:spLocks noChangeShapeType="1"/>
            </p:cNvSpPr>
            <p:nvPr/>
          </p:nvSpPr>
          <p:spPr bwMode="auto">
            <a:xfrm flipH="1">
              <a:off x="1488" y="28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3">
              <a:extLst>
                <a:ext uri="{FF2B5EF4-FFF2-40B4-BE49-F238E27FC236}">
                  <a16:creationId xmlns:a16="http://schemas.microsoft.com/office/drawing/2014/main" id="{AB910CDF-C714-4381-A072-466BAF5D8606}"/>
                </a:ext>
              </a:extLst>
            </p:cNvPr>
            <p:cNvSpPr>
              <a:spLocks noChangeShapeType="1"/>
            </p:cNvSpPr>
            <p:nvPr/>
          </p:nvSpPr>
          <p:spPr bwMode="auto">
            <a:xfrm>
              <a:off x="1824" y="288"/>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4">
              <a:extLst>
                <a:ext uri="{FF2B5EF4-FFF2-40B4-BE49-F238E27FC236}">
                  <a16:creationId xmlns:a16="http://schemas.microsoft.com/office/drawing/2014/main" id="{452EFC22-5ABB-4587-A15D-7CB758B82246}"/>
                </a:ext>
              </a:extLst>
            </p:cNvPr>
            <p:cNvSpPr>
              <a:spLocks noChangeShapeType="1"/>
            </p:cNvSpPr>
            <p:nvPr/>
          </p:nvSpPr>
          <p:spPr bwMode="auto">
            <a:xfrm>
              <a:off x="1824" y="288"/>
              <a:ext cx="16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A785DBB-C031-4B76-A97D-AF6C69E952A4}"/>
              </a:ext>
            </a:extLst>
          </p:cNvPr>
          <p:cNvSpPr>
            <a:spLocks noChangeArrowheads="1"/>
          </p:cNvSpPr>
          <p:nvPr>
            <p:ph type="title" idx="4294967295"/>
          </p:nvPr>
        </p:nvSpPr>
        <p:spPr>
          <a:xfrm>
            <a:off x="539750" y="214313"/>
            <a:ext cx="8229600" cy="633412"/>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图</a:t>
            </a:r>
          </a:p>
        </p:txBody>
      </p:sp>
      <p:sp>
        <p:nvSpPr>
          <p:cNvPr id="75779" name="Rectangle 3">
            <a:extLst>
              <a:ext uri="{FF2B5EF4-FFF2-40B4-BE49-F238E27FC236}">
                <a16:creationId xmlns:a16="http://schemas.microsoft.com/office/drawing/2014/main" id="{61E901BD-A6C3-4646-8FFB-541C074D7D63}"/>
              </a:ext>
            </a:extLst>
          </p:cNvPr>
          <p:cNvSpPr>
            <a:spLocks noGrp="1" noChangeArrowheads="1"/>
          </p:cNvSpPr>
          <p:nvPr>
            <p:ph type="body" idx="4294967295"/>
          </p:nvPr>
        </p:nvSpPr>
        <p:spPr>
          <a:xfrm>
            <a:off x="611188" y="1071563"/>
            <a:ext cx="7993062" cy="2016125"/>
          </a:xfrm>
        </p:spPr>
        <p:txBody>
          <a:bodyPr/>
          <a:lstStyle/>
          <a:p>
            <a:pPr eaLnBrk="1" hangingPunct="1">
              <a:lnSpc>
                <a:spcPct val="90000"/>
              </a:lnSpc>
            </a:pPr>
            <a:r>
              <a:rPr lang="zh-CN" altLang="en-US" sz="2800" b="1"/>
              <a:t>联系</a:t>
            </a:r>
          </a:p>
          <a:p>
            <a:pPr lvl="1" eaLnBrk="1" hangingPunct="1">
              <a:lnSpc>
                <a:spcPct val="140000"/>
              </a:lnSpc>
            </a:pPr>
            <a:r>
              <a:rPr lang="zh-CN" altLang="en-US" sz="2400" b="1">
                <a:solidFill>
                  <a:srgbClr val="660066"/>
                </a:solidFill>
              </a:rPr>
              <a:t>联系本身：</a:t>
            </a:r>
            <a:r>
              <a:rPr lang="zh-CN" altLang="en-US" sz="2000"/>
              <a:t>用菱形表示，菱形框内写明联系名，并用无向边分别与有关实体连接起来，同时在无向边旁标上联系的类型（</a:t>
            </a:r>
            <a:r>
              <a:rPr lang="en-US" altLang="zh-CN" sz="2000"/>
              <a:t>1:1</a:t>
            </a:r>
            <a:r>
              <a:rPr lang="zh-CN" altLang="en-US" sz="2000"/>
              <a:t>、</a:t>
            </a:r>
            <a:r>
              <a:rPr lang="en-US" altLang="zh-CN" sz="2000"/>
              <a:t>1:n</a:t>
            </a:r>
            <a:r>
              <a:rPr lang="zh-CN" altLang="en-US" sz="2000"/>
              <a:t>或</a:t>
            </a:r>
            <a:r>
              <a:rPr lang="en-US" altLang="zh-CN" sz="2000"/>
              <a:t>m:n</a:t>
            </a:r>
            <a:r>
              <a:rPr lang="zh-CN" altLang="en-US" sz="2000"/>
              <a:t>）</a:t>
            </a:r>
          </a:p>
        </p:txBody>
      </p:sp>
      <p:grpSp>
        <p:nvGrpSpPr>
          <p:cNvPr id="75780" name="Group 4">
            <a:extLst>
              <a:ext uri="{FF2B5EF4-FFF2-40B4-BE49-F238E27FC236}">
                <a16:creationId xmlns:a16="http://schemas.microsoft.com/office/drawing/2014/main" id="{0BA44310-2BF8-4F88-B90F-61A25571283A}"/>
              </a:ext>
            </a:extLst>
          </p:cNvPr>
          <p:cNvGrpSpPr>
            <a:grpSpLocks/>
          </p:cNvGrpSpPr>
          <p:nvPr/>
        </p:nvGrpSpPr>
        <p:grpSpPr bwMode="auto">
          <a:xfrm>
            <a:off x="971550" y="3303588"/>
            <a:ext cx="7505700" cy="2378075"/>
            <a:chOff x="0" y="0"/>
            <a:chExt cx="4728" cy="1680"/>
          </a:xfrm>
        </p:grpSpPr>
        <p:grpSp>
          <p:nvGrpSpPr>
            <p:cNvPr id="75781" name="Group 5">
              <a:extLst>
                <a:ext uri="{FF2B5EF4-FFF2-40B4-BE49-F238E27FC236}">
                  <a16:creationId xmlns:a16="http://schemas.microsoft.com/office/drawing/2014/main" id="{683A1578-30FE-4EF5-BD40-1CD1FE0C032D}"/>
                </a:ext>
              </a:extLst>
            </p:cNvPr>
            <p:cNvGrpSpPr>
              <a:grpSpLocks/>
            </p:cNvGrpSpPr>
            <p:nvPr/>
          </p:nvGrpSpPr>
          <p:grpSpPr bwMode="auto">
            <a:xfrm>
              <a:off x="0" y="0"/>
              <a:ext cx="4728" cy="1680"/>
              <a:chOff x="0" y="0"/>
              <a:chExt cx="4728" cy="1680"/>
            </a:xfrm>
          </p:grpSpPr>
          <p:sp>
            <p:nvSpPr>
              <p:cNvPr id="75788" name="Rectangle 7">
                <a:extLst>
                  <a:ext uri="{FF2B5EF4-FFF2-40B4-BE49-F238E27FC236}">
                    <a16:creationId xmlns:a16="http://schemas.microsoft.com/office/drawing/2014/main" id="{D8F90677-0A70-439A-B4DA-34E14A042479}"/>
                  </a:ext>
                </a:extLst>
              </p:cNvPr>
              <p:cNvSpPr>
                <a:spLocks noChangeArrowheads="1"/>
              </p:cNvSpPr>
              <p:nvPr/>
            </p:nvSpPr>
            <p:spPr bwMode="auto">
              <a:xfrm>
                <a:off x="0" y="0"/>
                <a:ext cx="1200" cy="25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班长实体集</a:t>
                </a:r>
                <a:r>
                  <a:rPr lang="en-US" altLang="zh-CN" sz="2000" b="1">
                    <a:solidFill>
                      <a:srgbClr val="660066"/>
                    </a:solidFill>
                    <a:latin typeface="Times New Roman" panose="02020603050405020304" pitchFamily="18" charset="0"/>
                  </a:rPr>
                  <a:t>A</a:t>
                </a:r>
                <a:endParaRPr lang="en-US" altLang="zh-CN" sz="2000" b="1">
                  <a:solidFill>
                    <a:srgbClr val="660066"/>
                  </a:solidFill>
                </a:endParaRPr>
              </a:p>
            </p:txBody>
          </p:sp>
          <p:sp>
            <p:nvSpPr>
              <p:cNvPr id="75789" name="Rectangle 8">
                <a:extLst>
                  <a:ext uri="{FF2B5EF4-FFF2-40B4-BE49-F238E27FC236}">
                    <a16:creationId xmlns:a16="http://schemas.microsoft.com/office/drawing/2014/main" id="{D43CBE44-8D4C-4111-BC86-23EC93AB878C}"/>
                  </a:ext>
                </a:extLst>
              </p:cNvPr>
              <p:cNvSpPr>
                <a:spLocks noChangeArrowheads="1"/>
              </p:cNvSpPr>
              <p:nvPr/>
            </p:nvSpPr>
            <p:spPr bwMode="auto">
              <a:xfrm>
                <a:off x="1677" y="0"/>
                <a:ext cx="1344" cy="25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班主任实体集</a:t>
                </a:r>
                <a:r>
                  <a:rPr lang="en-US" altLang="zh-CN" sz="2000" b="1">
                    <a:solidFill>
                      <a:srgbClr val="660066"/>
                    </a:solidFill>
                    <a:latin typeface="Times New Roman" panose="02020603050405020304" pitchFamily="18" charset="0"/>
                  </a:rPr>
                  <a:t>A</a:t>
                </a:r>
                <a:endParaRPr lang="en-US" altLang="zh-CN" sz="2000" b="1">
                  <a:solidFill>
                    <a:srgbClr val="660066"/>
                  </a:solidFill>
                </a:endParaRPr>
              </a:p>
            </p:txBody>
          </p:sp>
          <p:sp>
            <p:nvSpPr>
              <p:cNvPr id="75790" name="Rectangle 9">
                <a:extLst>
                  <a:ext uri="{FF2B5EF4-FFF2-40B4-BE49-F238E27FC236}">
                    <a16:creationId xmlns:a16="http://schemas.microsoft.com/office/drawing/2014/main" id="{83382089-62DE-4290-8106-359EE51A93F4}"/>
                  </a:ext>
                </a:extLst>
              </p:cNvPr>
              <p:cNvSpPr>
                <a:spLocks noChangeArrowheads="1"/>
              </p:cNvSpPr>
              <p:nvPr/>
            </p:nvSpPr>
            <p:spPr bwMode="auto">
              <a:xfrm>
                <a:off x="3480" y="0"/>
                <a:ext cx="1248" cy="25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学生实体集</a:t>
                </a:r>
                <a:r>
                  <a:rPr lang="en-US" altLang="zh-CN" sz="2000" b="1">
                    <a:solidFill>
                      <a:srgbClr val="660066"/>
                    </a:solidFill>
                    <a:latin typeface="Times New Roman" panose="02020603050405020304" pitchFamily="18" charset="0"/>
                  </a:rPr>
                  <a:t>A</a:t>
                </a:r>
                <a:endParaRPr lang="en-US" altLang="zh-CN" sz="2000" b="1">
                  <a:solidFill>
                    <a:srgbClr val="660066"/>
                  </a:solidFill>
                </a:endParaRPr>
              </a:p>
            </p:txBody>
          </p:sp>
          <p:sp>
            <p:nvSpPr>
              <p:cNvPr id="75791" name="Rectangle 10">
                <a:extLst>
                  <a:ext uri="{FF2B5EF4-FFF2-40B4-BE49-F238E27FC236}">
                    <a16:creationId xmlns:a16="http://schemas.microsoft.com/office/drawing/2014/main" id="{E07DA97A-3426-4FA2-9072-23985043FFC6}"/>
                  </a:ext>
                </a:extLst>
              </p:cNvPr>
              <p:cNvSpPr>
                <a:spLocks noChangeArrowheads="1"/>
              </p:cNvSpPr>
              <p:nvPr/>
            </p:nvSpPr>
            <p:spPr bwMode="auto">
              <a:xfrm>
                <a:off x="0" y="1414"/>
                <a:ext cx="1198" cy="26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buFontTx/>
                  <a:buNone/>
                </a:pPr>
                <a:r>
                  <a:rPr lang="zh-CN" altLang="en-US" sz="2000" b="1">
                    <a:solidFill>
                      <a:srgbClr val="660066"/>
                    </a:solidFill>
                    <a:latin typeface="Times New Roman" panose="02020603050405020304" pitchFamily="18" charset="0"/>
                  </a:rPr>
                  <a:t>班集体实体集</a:t>
                </a:r>
                <a:r>
                  <a:rPr lang="en-US" altLang="zh-CN" sz="2000" b="1">
                    <a:solidFill>
                      <a:srgbClr val="660066"/>
                    </a:solidFill>
                    <a:latin typeface="Times New Roman" panose="02020603050405020304" pitchFamily="18" charset="0"/>
                  </a:rPr>
                  <a:t>B</a:t>
                </a:r>
                <a:endParaRPr lang="en-US" altLang="zh-CN" sz="2000" b="1">
                  <a:solidFill>
                    <a:srgbClr val="660066"/>
                  </a:solidFill>
                </a:endParaRPr>
              </a:p>
            </p:txBody>
          </p:sp>
          <p:sp>
            <p:nvSpPr>
              <p:cNvPr id="75792" name="Rectangle 11">
                <a:extLst>
                  <a:ext uri="{FF2B5EF4-FFF2-40B4-BE49-F238E27FC236}">
                    <a16:creationId xmlns:a16="http://schemas.microsoft.com/office/drawing/2014/main" id="{5E82F9AD-ED65-4D6D-AE1F-305704B92C1B}"/>
                  </a:ext>
                </a:extLst>
              </p:cNvPr>
              <p:cNvSpPr>
                <a:spLocks noChangeArrowheads="1"/>
              </p:cNvSpPr>
              <p:nvPr/>
            </p:nvSpPr>
            <p:spPr bwMode="auto">
              <a:xfrm>
                <a:off x="1773" y="1414"/>
                <a:ext cx="1200" cy="26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buFontTx/>
                  <a:buNone/>
                </a:pPr>
                <a:r>
                  <a:rPr lang="zh-CN" altLang="en-US" sz="2000" b="1">
                    <a:solidFill>
                      <a:srgbClr val="660066"/>
                    </a:solidFill>
                    <a:latin typeface="Times New Roman" panose="02020603050405020304" pitchFamily="18" charset="0"/>
                  </a:rPr>
                  <a:t>学生实体集</a:t>
                </a:r>
                <a:r>
                  <a:rPr lang="en-US" altLang="zh-CN" sz="2000" b="1">
                    <a:solidFill>
                      <a:srgbClr val="660066"/>
                    </a:solidFill>
                    <a:latin typeface="Times New Roman" panose="02020603050405020304" pitchFamily="18" charset="0"/>
                  </a:rPr>
                  <a:t>B</a:t>
                </a:r>
                <a:endParaRPr lang="en-US" altLang="zh-CN" sz="2000" b="1">
                  <a:solidFill>
                    <a:srgbClr val="660066"/>
                  </a:solidFill>
                </a:endParaRPr>
              </a:p>
            </p:txBody>
          </p:sp>
          <p:sp>
            <p:nvSpPr>
              <p:cNvPr id="75793" name="Rectangle 12">
                <a:extLst>
                  <a:ext uri="{FF2B5EF4-FFF2-40B4-BE49-F238E27FC236}">
                    <a16:creationId xmlns:a16="http://schemas.microsoft.com/office/drawing/2014/main" id="{EF10DEB7-4EA1-47D7-AEFF-74B62EBCB7E7}"/>
                  </a:ext>
                </a:extLst>
              </p:cNvPr>
              <p:cNvSpPr>
                <a:spLocks noChangeArrowheads="1"/>
              </p:cNvSpPr>
              <p:nvPr/>
            </p:nvSpPr>
            <p:spPr bwMode="auto">
              <a:xfrm>
                <a:off x="3480" y="1414"/>
                <a:ext cx="1200" cy="266"/>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课程实体集</a:t>
                </a:r>
                <a:r>
                  <a:rPr lang="en-US" altLang="zh-CN" sz="2000" b="1">
                    <a:solidFill>
                      <a:srgbClr val="660066"/>
                    </a:solidFill>
                    <a:latin typeface="Times New Roman" panose="02020603050405020304" pitchFamily="18" charset="0"/>
                  </a:rPr>
                  <a:t>B</a:t>
                </a:r>
                <a:endParaRPr lang="en-US" altLang="zh-CN" sz="2000" b="1">
                  <a:solidFill>
                    <a:srgbClr val="660066"/>
                  </a:solidFill>
                </a:endParaRPr>
              </a:p>
            </p:txBody>
          </p:sp>
          <p:sp>
            <p:nvSpPr>
              <p:cNvPr id="75794" name="AutoShape 13">
                <a:extLst>
                  <a:ext uri="{FF2B5EF4-FFF2-40B4-BE49-F238E27FC236}">
                    <a16:creationId xmlns:a16="http://schemas.microsoft.com/office/drawing/2014/main" id="{2C2ADEEA-7B3A-4FB9-B09C-5347221716F4}"/>
                  </a:ext>
                </a:extLst>
              </p:cNvPr>
              <p:cNvSpPr>
                <a:spLocks noChangeArrowheads="1"/>
              </p:cNvSpPr>
              <p:nvPr/>
            </p:nvSpPr>
            <p:spPr bwMode="auto">
              <a:xfrm>
                <a:off x="0" y="572"/>
                <a:ext cx="1199" cy="526"/>
              </a:xfrm>
              <a:prstGeom prst="diamond">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负责</a:t>
                </a:r>
                <a:endParaRPr lang="zh-CN" altLang="en-US" sz="2000" b="1">
                  <a:solidFill>
                    <a:srgbClr val="660066"/>
                  </a:solidFill>
                </a:endParaRPr>
              </a:p>
            </p:txBody>
          </p:sp>
          <p:sp>
            <p:nvSpPr>
              <p:cNvPr id="75795" name="AutoShape 14">
                <a:extLst>
                  <a:ext uri="{FF2B5EF4-FFF2-40B4-BE49-F238E27FC236}">
                    <a16:creationId xmlns:a16="http://schemas.microsoft.com/office/drawing/2014/main" id="{B230E90F-C5DF-4847-A776-5D29A2AB7ACB}"/>
                  </a:ext>
                </a:extLst>
              </p:cNvPr>
              <p:cNvSpPr>
                <a:spLocks noChangeArrowheads="1"/>
              </p:cNvSpPr>
              <p:nvPr/>
            </p:nvSpPr>
            <p:spPr bwMode="auto">
              <a:xfrm>
                <a:off x="1773" y="572"/>
                <a:ext cx="1199" cy="526"/>
              </a:xfrm>
              <a:prstGeom prst="diamond">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管理</a:t>
                </a:r>
                <a:endParaRPr lang="zh-CN" altLang="en-US" sz="2000" b="1">
                  <a:solidFill>
                    <a:srgbClr val="660066"/>
                  </a:solidFill>
                </a:endParaRPr>
              </a:p>
            </p:txBody>
          </p:sp>
          <p:sp>
            <p:nvSpPr>
              <p:cNvPr id="75796" name="AutoShape 15">
                <a:extLst>
                  <a:ext uri="{FF2B5EF4-FFF2-40B4-BE49-F238E27FC236}">
                    <a16:creationId xmlns:a16="http://schemas.microsoft.com/office/drawing/2014/main" id="{154E417F-FB30-423C-9C04-0CCCA7E9C100}"/>
                  </a:ext>
                </a:extLst>
              </p:cNvPr>
              <p:cNvSpPr>
                <a:spLocks noChangeArrowheads="1"/>
              </p:cNvSpPr>
              <p:nvPr/>
            </p:nvSpPr>
            <p:spPr bwMode="auto">
              <a:xfrm>
                <a:off x="3504" y="572"/>
                <a:ext cx="1199" cy="526"/>
              </a:xfrm>
              <a:prstGeom prst="diamond">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660066"/>
                    </a:solidFill>
                    <a:latin typeface="Times New Roman" panose="02020603050405020304" pitchFamily="18" charset="0"/>
                  </a:rPr>
                  <a:t>选修</a:t>
                </a:r>
                <a:endParaRPr lang="zh-CN" altLang="en-US" sz="2000" b="1">
                  <a:solidFill>
                    <a:srgbClr val="660066"/>
                  </a:solidFill>
                </a:endParaRPr>
              </a:p>
            </p:txBody>
          </p:sp>
          <p:sp>
            <p:nvSpPr>
              <p:cNvPr id="75797" name="Line 16">
                <a:extLst>
                  <a:ext uri="{FF2B5EF4-FFF2-40B4-BE49-F238E27FC236}">
                    <a16:creationId xmlns:a16="http://schemas.microsoft.com/office/drawing/2014/main" id="{B1E6FB53-E0F1-46B2-BB3B-F42662C74794}"/>
                  </a:ext>
                </a:extLst>
              </p:cNvPr>
              <p:cNvSpPr>
                <a:spLocks noChangeShapeType="1"/>
              </p:cNvSpPr>
              <p:nvPr/>
            </p:nvSpPr>
            <p:spPr bwMode="auto">
              <a:xfrm flipV="1">
                <a:off x="600" y="256"/>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7">
                <a:extLst>
                  <a:ext uri="{FF2B5EF4-FFF2-40B4-BE49-F238E27FC236}">
                    <a16:creationId xmlns:a16="http://schemas.microsoft.com/office/drawing/2014/main" id="{8C6E8A02-E1D1-4549-95BE-64E0784AD48C}"/>
                  </a:ext>
                </a:extLst>
              </p:cNvPr>
              <p:cNvSpPr>
                <a:spLocks noChangeShapeType="1"/>
              </p:cNvSpPr>
              <p:nvPr/>
            </p:nvSpPr>
            <p:spPr bwMode="auto">
              <a:xfrm flipV="1">
                <a:off x="2373" y="256"/>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18">
                <a:extLst>
                  <a:ext uri="{FF2B5EF4-FFF2-40B4-BE49-F238E27FC236}">
                    <a16:creationId xmlns:a16="http://schemas.microsoft.com/office/drawing/2014/main" id="{CF1EF617-4146-4871-A4E6-E685A1AE884C}"/>
                  </a:ext>
                </a:extLst>
              </p:cNvPr>
              <p:cNvSpPr>
                <a:spLocks noChangeShapeType="1"/>
              </p:cNvSpPr>
              <p:nvPr/>
            </p:nvSpPr>
            <p:spPr bwMode="auto">
              <a:xfrm flipV="1">
                <a:off x="4104" y="256"/>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Line 19">
                <a:extLst>
                  <a:ext uri="{FF2B5EF4-FFF2-40B4-BE49-F238E27FC236}">
                    <a16:creationId xmlns:a16="http://schemas.microsoft.com/office/drawing/2014/main" id="{B3E64A65-890C-4B0E-A107-D6716FFCA742}"/>
                  </a:ext>
                </a:extLst>
              </p:cNvPr>
              <p:cNvSpPr>
                <a:spLocks noChangeShapeType="1"/>
              </p:cNvSpPr>
              <p:nvPr/>
            </p:nvSpPr>
            <p:spPr bwMode="auto">
              <a:xfrm>
                <a:off x="600" y="1098"/>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20">
                <a:extLst>
                  <a:ext uri="{FF2B5EF4-FFF2-40B4-BE49-F238E27FC236}">
                    <a16:creationId xmlns:a16="http://schemas.microsoft.com/office/drawing/2014/main" id="{F71B2BB3-1C6E-43AF-8C57-ED4DC0145DDE}"/>
                  </a:ext>
                </a:extLst>
              </p:cNvPr>
              <p:cNvSpPr>
                <a:spLocks noChangeShapeType="1"/>
              </p:cNvSpPr>
              <p:nvPr/>
            </p:nvSpPr>
            <p:spPr bwMode="auto">
              <a:xfrm>
                <a:off x="2373" y="1098"/>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1">
                <a:extLst>
                  <a:ext uri="{FF2B5EF4-FFF2-40B4-BE49-F238E27FC236}">
                    <a16:creationId xmlns:a16="http://schemas.microsoft.com/office/drawing/2014/main" id="{5AD5BF9D-CF2D-4747-AE9B-57E46A2D6F47}"/>
                  </a:ext>
                </a:extLst>
              </p:cNvPr>
              <p:cNvSpPr>
                <a:spLocks noChangeShapeType="1"/>
              </p:cNvSpPr>
              <p:nvPr/>
            </p:nvSpPr>
            <p:spPr bwMode="auto">
              <a:xfrm>
                <a:off x="4104" y="1098"/>
                <a:ext cx="0" cy="3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82" name="Rectangle 22">
              <a:extLst>
                <a:ext uri="{FF2B5EF4-FFF2-40B4-BE49-F238E27FC236}">
                  <a16:creationId xmlns:a16="http://schemas.microsoft.com/office/drawing/2014/main" id="{99C6B3D7-C1C3-44CE-A77F-A05C7F69D4BF}"/>
                </a:ext>
              </a:extLst>
            </p:cNvPr>
            <p:cNvSpPr>
              <a:spLocks noChangeArrowheads="1"/>
            </p:cNvSpPr>
            <p:nvPr/>
          </p:nvSpPr>
          <p:spPr bwMode="auto">
            <a:xfrm>
              <a:off x="590" y="318"/>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1</a:t>
              </a:r>
            </a:p>
          </p:txBody>
        </p:sp>
        <p:sp>
          <p:nvSpPr>
            <p:cNvPr id="75783" name="Rectangle 23">
              <a:extLst>
                <a:ext uri="{FF2B5EF4-FFF2-40B4-BE49-F238E27FC236}">
                  <a16:creationId xmlns:a16="http://schemas.microsoft.com/office/drawing/2014/main" id="{8DE8F15A-3EF0-4713-8D66-72D9B80BD021}"/>
                </a:ext>
              </a:extLst>
            </p:cNvPr>
            <p:cNvSpPr>
              <a:spLocks noChangeArrowheads="1"/>
            </p:cNvSpPr>
            <p:nvPr/>
          </p:nvSpPr>
          <p:spPr bwMode="auto">
            <a:xfrm>
              <a:off x="590" y="1134"/>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1</a:t>
              </a:r>
            </a:p>
          </p:txBody>
        </p:sp>
        <p:sp>
          <p:nvSpPr>
            <p:cNvPr id="75784" name="Rectangle 24">
              <a:extLst>
                <a:ext uri="{FF2B5EF4-FFF2-40B4-BE49-F238E27FC236}">
                  <a16:creationId xmlns:a16="http://schemas.microsoft.com/office/drawing/2014/main" id="{152042BF-440D-44E2-97A0-858FCFF4A29C}"/>
                </a:ext>
              </a:extLst>
            </p:cNvPr>
            <p:cNvSpPr>
              <a:spLocks noChangeArrowheads="1"/>
            </p:cNvSpPr>
            <p:nvPr/>
          </p:nvSpPr>
          <p:spPr bwMode="auto">
            <a:xfrm>
              <a:off x="2359" y="318"/>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1</a:t>
              </a:r>
            </a:p>
          </p:txBody>
        </p:sp>
        <p:sp>
          <p:nvSpPr>
            <p:cNvPr id="75785" name="Rectangle 25">
              <a:extLst>
                <a:ext uri="{FF2B5EF4-FFF2-40B4-BE49-F238E27FC236}">
                  <a16:creationId xmlns:a16="http://schemas.microsoft.com/office/drawing/2014/main" id="{6EC3BD11-95FB-4465-BBCB-5A9EFB79484A}"/>
                </a:ext>
              </a:extLst>
            </p:cNvPr>
            <p:cNvSpPr>
              <a:spLocks noChangeArrowheads="1"/>
            </p:cNvSpPr>
            <p:nvPr/>
          </p:nvSpPr>
          <p:spPr bwMode="auto">
            <a:xfrm>
              <a:off x="2359" y="1134"/>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n</a:t>
              </a:r>
            </a:p>
          </p:txBody>
        </p:sp>
        <p:sp>
          <p:nvSpPr>
            <p:cNvPr id="75786" name="Rectangle 26">
              <a:extLst>
                <a:ext uri="{FF2B5EF4-FFF2-40B4-BE49-F238E27FC236}">
                  <a16:creationId xmlns:a16="http://schemas.microsoft.com/office/drawing/2014/main" id="{155AD8C0-820E-4EE9-889D-B7143889AFC2}"/>
                </a:ext>
              </a:extLst>
            </p:cNvPr>
            <p:cNvSpPr>
              <a:spLocks noChangeArrowheads="1"/>
            </p:cNvSpPr>
            <p:nvPr/>
          </p:nvSpPr>
          <p:spPr bwMode="auto">
            <a:xfrm>
              <a:off x="4083" y="318"/>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m</a:t>
              </a:r>
            </a:p>
          </p:txBody>
        </p:sp>
        <p:sp>
          <p:nvSpPr>
            <p:cNvPr id="75787" name="Rectangle 27">
              <a:extLst>
                <a:ext uri="{FF2B5EF4-FFF2-40B4-BE49-F238E27FC236}">
                  <a16:creationId xmlns:a16="http://schemas.microsoft.com/office/drawing/2014/main" id="{C0A79904-A33C-424F-B565-C3810DEDB16B}"/>
                </a:ext>
              </a:extLst>
            </p:cNvPr>
            <p:cNvSpPr>
              <a:spLocks noChangeArrowheads="1"/>
            </p:cNvSpPr>
            <p:nvPr/>
          </p:nvSpPr>
          <p:spPr bwMode="auto">
            <a:xfrm>
              <a:off x="4083" y="1134"/>
              <a:ext cx="3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latin typeface="Times New Roman" panose="02020603050405020304" pitchFamily="18" charset="0"/>
                </a:rPr>
                <a:t>n</a:t>
              </a:r>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562D6F2A-423C-4FD1-BB06-360955BFF826}"/>
              </a:ext>
            </a:extLst>
          </p:cNvPr>
          <p:cNvSpPr>
            <a:spLocks noChangeArrowheads="1"/>
          </p:cNvSpPr>
          <p:nvPr/>
        </p:nvSpPr>
        <p:spPr bwMode="auto">
          <a:xfrm>
            <a:off x="1835150" y="4437063"/>
            <a:ext cx="4968875" cy="647700"/>
          </a:xfrm>
          <a:prstGeom prst="flowChartAlternateProcess">
            <a:avLst/>
          </a:prstGeom>
          <a:solidFill>
            <a:srgbClr val="FF99CC">
              <a:alpha val="34901"/>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2291" name="Rectangle 3">
            <a:extLst>
              <a:ext uri="{FF2B5EF4-FFF2-40B4-BE49-F238E27FC236}">
                <a16:creationId xmlns:a16="http://schemas.microsoft.com/office/drawing/2014/main" id="{00F1B37B-5351-49C3-851F-4C41C94F9164}"/>
              </a:ext>
            </a:extLst>
          </p:cNvPr>
          <p:cNvSpPr>
            <a:spLocks noChangeArrowheads="1"/>
          </p:cNvSpPr>
          <p:nvPr>
            <p:ph type="title"/>
          </p:nvPr>
        </p:nvSpPr>
        <p:spPr/>
        <p:txBody>
          <a:bodyPr/>
          <a:lstStyle/>
          <a:p>
            <a:r>
              <a:rPr lang="zh-CN" altLang="en-US" b="0"/>
              <a:t>数据处理与数据管理 </a:t>
            </a:r>
          </a:p>
        </p:txBody>
      </p:sp>
      <p:sp>
        <p:nvSpPr>
          <p:cNvPr id="12292" name="Rectangle 4">
            <a:extLst>
              <a:ext uri="{FF2B5EF4-FFF2-40B4-BE49-F238E27FC236}">
                <a16:creationId xmlns:a16="http://schemas.microsoft.com/office/drawing/2014/main" id="{EED05A3F-A279-46B5-BEA6-4A392A78DDEC}"/>
              </a:ext>
            </a:extLst>
          </p:cNvPr>
          <p:cNvSpPr>
            <a:spLocks noChangeArrowheads="1"/>
          </p:cNvSpPr>
          <p:nvPr>
            <p:ph type="body" idx="1"/>
          </p:nvPr>
        </p:nvSpPr>
        <p:spPr>
          <a:xfrm>
            <a:off x="457200" y="4581525"/>
            <a:ext cx="8229600" cy="935038"/>
          </a:xfrm>
        </p:spPr>
        <p:txBody>
          <a:bodyPr/>
          <a:lstStyle/>
          <a:p>
            <a:pPr lvl="2">
              <a:buFontTx/>
              <a:buNone/>
            </a:pPr>
            <a:r>
              <a:rPr lang="en-US" altLang="zh-CN" sz="2800" b="1">
                <a:solidFill>
                  <a:srgbClr val="990000"/>
                </a:solidFill>
              </a:rPr>
              <a:t>              </a:t>
            </a:r>
            <a:r>
              <a:rPr lang="zh-CN" altLang="en-US" sz="2800" b="1"/>
              <a:t>信息＝数据＋数据处理</a:t>
            </a:r>
          </a:p>
        </p:txBody>
      </p:sp>
      <p:sp>
        <p:nvSpPr>
          <p:cNvPr id="12293" name="AutoShape 5">
            <a:extLst>
              <a:ext uri="{FF2B5EF4-FFF2-40B4-BE49-F238E27FC236}">
                <a16:creationId xmlns:a16="http://schemas.microsoft.com/office/drawing/2014/main" id="{0385D2E8-BF68-471B-AEAB-466C8CFB3ECA}"/>
              </a:ext>
            </a:extLst>
          </p:cNvPr>
          <p:cNvSpPr>
            <a:spLocks noChangeArrowheads="1"/>
          </p:cNvSpPr>
          <p:nvPr/>
        </p:nvSpPr>
        <p:spPr bwMode="auto">
          <a:xfrm>
            <a:off x="1403350" y="1414463"/>
            <a:ext cx="2376488" cy="2078037"/>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将数据转换成信息</a:t>
            </a:r>
          </a:p>
          <a:p>
            <a:pPr eaLnBrk="1" hangingPunct="1">
              <a:spcBef>
                <a:spcPct val="0"/>
              </a:spcBef>
              <a:buSzTx/>
              <a:buFontTx/>
              <a:buNone/>
            </a:pPr>
            <a:endParaRPr lang="zh-CN" altLang="en-US" sz="2000" b="1">
              <a:solidFill>
                <a:srgbClr val="000066"/>
              </a:solidFill>
            </a:endParaRPr>
          </a:p>
          <a:p>
            <a:pPr eaLnBrk="1" hangingPunct="1">
              <a:spcBef>
                <a:spcPct val="0"/>
              </a:spcBef>
              <a:buSzTx/>
              <a:buFontTx/>
              <a:buNone/>
            </a:pPr>
            <a:r>
              <a:rPr lang="zh-CN" altLang="en-US" sz="2000" b="1">
                <a:solidFill>
                  <a:srgbClr val="000066"/>
                </a:solidFill>
              </a:rPr>
              <a:t>包括数据的收集、</a:t>
            </a:r>
          </a:p>
          <a:p>
            <a:pPr eaLnBrk="1" hangingPunct="1">
              <a:spcBef>
                <a:spcPct val="0"/>
              </a:spcBef>
              <a:buSzTx/>
              <a:buFontTx/>
              <a:buNone/>
            </a:pPr>
            <a:r>
              <a:rPr lang="zh-CN" altLang="en-US" sz="2000" b="1">
                <a:solidFill>
                  <a:srgbClr val="000066"/>
                </a:solidFill>
              </a:rPr>
              <a:t>管理、加工利用</a:t>
            </a:r>
          </a:p>
          <a:p>
            <a:pPr eaLnBrk="1" hangingPunct="1">
              <a:spcBef>
                <a:spcPct val="0"/>
              </a:spcBef>
              <a:buSzTx/>
              <a:buFontTx/>
              <a:buNone/>
            </a:pPr>
            <a:r>
              <a:rPr lang="zh-CN" altLang="en-US" sz="2000" b="1">
                <a:solidFill>
                  <a:srgbClr val="000066"/>
                </a:solidFill>
              </a:rPr>
              <a:t>乃至信息输出 </a:t>
            </a:r>
          </a:p>
        </p:txBody>
      </p:sp>
      <p:sp>
        <p:nvSpPr>
          <p:cNvPr id="12294" name="AutoShape 6">
            <a:extLst>
              <a:ext uri="{FF2B5EF4-FFF2-40B4-BE49-F238E27FC236}">
                <a16:creationId xmlns:a16="http://schemas.microsoft.com/office/drawing/2014/main" id="{F95D3D0F-A1F6-48EC-92DD-59CE4C2D72E9}"/>
              </a:ext>
            </a:extLst>
          </p:cNvPr>
          <p:cNvSpPr>
            <a:spLocks noChangeArrowheads="1"/>
          </p:cNvSpPr>
          <p:nvPr/>
        </p:nvSpPr>
        <p:spPr bwMode="auto">
          <a:xfrm>
            <a:off x="4930775" y="1412875"/>
            <a:ext cx="2089150" cy="2089150"/>
          </a:xfrm>
          <a:prstGeom prst="flowChartAlternateProcess">
            <a:avLst/>
          </a:prstGeom>
          <a:solidFill>
            <a:srgbClr val="FFFF99">
              <a:alpha val="7607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  数据的收集、</a:t>
            </a:r>
          </a:p>
          <a:p>
            <a:pPr algn="ctr" eaLnBrk="1" hangingPunct="1">
              <a:spcBef>
                <a:spcPct val="0"/>
              </a:spcBef>
              <a:buSzTx/>
              <a:buFontTx/>
              <a:buNone/>
            </a:pPr>
            <a:r>
              <a:rPr lang="zh-CN" altLang="en-US" sz="2000" b="1">
                <a:solidFill>
                  <a:srgbClr val="000066"/>
                </a:solidFill>
              </a:rPr>
              <a:t>  整理、组织、</a:t>
            </a:r>
          </a:p>
          <a:p>
            <a:pPr algn="ctr" eaLnBrk="1" hangingPunct="1">
              <a:spcBef>
                <a:spcPct val="0"/>
              </a:spcBef>
              <a:buSzTx/>
              <a:buFontTx/>
              <a:buNone/>
            </a:pPr>
            <a:r>
              <a:rPr lang="zh-CN" altLang="en-US" sz="2000" b="1">
                <a:solidFill>
                  <a:srgbClr val="000066"/>
                </a:solidFill>
              </a:rPr>
              <a:t>  编码、存储、</a:t>
            </a:r>
          </a:p>
          <a:p>
            <a:pPr algn="ctr" eaLnBrk="1" hangingPunct="1">
              <a:spcBef>
                <a:spcPct val="0"/>
              </a:spcBef>
              <a:buSzTx/>
              <a:buFontTx/>
              <a:buNone/>
            </a:pPr>
            <a:r>
              <a:rPr lang="zh-CN" altLang="en-US" sz="2000" b="1">
                <a:solidFill>
                  <a:srgbClr val="000066"/>
                </a:solidFill>
              </a:rPr>
              <a:t>  维护、检索、</a:t>
            </a:r>
          </a:p>
          <a:p>
            <a:pPr algn="ctr" eaLnBrk="1" hangingPunct="1">
              <a:spcBef>
                <a:spcPct val="0"/>
              </a:spcBef>
              <a:buSzTx/>
              <a:buFontTx/>
              <a:buNone/>
            </a:pPr>
            <a:r>
              <a:rPr lang="zh-CN" altLang="en-US" sz="2000" b="1">
                <a:solidFill>
                  <a:srgbClr val="000066"/>
                </a:solidFill>
              </a:rPr>
              <a:t>传输等操作 </a:t>
            </a:r>
          </a:p>
        </p:txBody>
      </p:sp>
      <p:sp>
        <p:nvSpPr>
          <p:cNvPr id="12295" name="Text Box 7">
            <a:extLst>
              <a:ext uri="{FF2B5EF4-FFF2-40B4-BE49-F238E27FC236}">
                <a16:creationId xmlns:a16="http://schemas.microsoft.com/office/drawing/2014/main" id="{E76FCEB7-60F3-418D-BE45-E236185C368E}"/>
              </a:ext>
            </a:extLst>
          </p:cNvPr>
          <p:cNvSpPr txBox="1">
            <a:spLocks noChangeArrowheads="1"/>
          </p:cNvSpPr>
          <p:nvPr/>
        </p:nvSpPr>
        <p:spPr bwMode="auto">
          <a:xfrm>
            <a:off x="1978025" y="909638"/>
            <a:ext cx="1266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996633"/>
                </a:solidFill>
              </a:rPr>
              <a:t>数据处理</a:t>
            </a:r>
            <a:r>
              <a:rPr lang="zh-CN" altLang="en-US" sz="2000" b="1">
                <a:solidFill>
                  <a:srgbClr val="000066"/>
                </a:solidFill>
              </a:rPr>
              <a:t> </a:t>
            </a:r>
          </a:p>
        </p:txBody>
      </p:sp>
      <p:sp>
        <p:nvSpPr>
          <p:cNvPr id="12296" name="Text Box 8">
            <a:extLst>
              <a:ext uri="{FF2B5EF4-FFF2-40B4-BE49-F238E27FC236}">
                <a16:creationId xmlns:a16="http://schemas.microsoft.com/office/drawing/2014/main" id="{C5E18EFE-42AA-4E21-8412-4570ABF69B1E}"/>
              </a:ext>
            </a:extLst>
          </p:cNvPr>
          <p:cNvSpPr txBox="1">
            <a:spLocks noChangeArrowheads="1"/>
          </p:cNvSpPr>
          <p:nvPr/>
        </p:nvSpPr>
        <p:spPr bwMode="auto">
          <a:xfrm>
            <a:off x="5291138" y="908050"/>
            <a:ext cx="1266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996633"/>
                </a:solidFill>
              </a:rPr>
              <a:t>数据管理</a:t>
            </a:r>
            <a:r>
              <a:rPr lang="zh-CN" altLang="en-US" sz="2000" b="1">
                <a:solidFill>
                  <a:srgbClr val="000066"/>
                </a:solidFill>
              </a:rPr>
              <a:t> </a:t>
            </a:r>
          </a:p>
        </p:txBody>
      </p:sp>
      <p:sp>
        <p:nvSpPr>
          <p:cNvPr id="12297" name="AutoShape 9">
            <a:extLst>
              <a:ext uri="{FF2B5EF4-FFF2-40B4-BE49-F238E27FC236}">
                <a16:creationId xmlns:a16="http://schemas.microsoft.com/office/drawing/2014/main" id="{6714F028-21A7-4409-853D-E66DCBAEF5AC}"/>
              </a:ext>
            </a:extLst>
          </p:cNvPr>
          <p:cNvSpPr>
            <a:spLocks noChangeArrowheads="1"/>
          </p:cNvSpPr>
          <p:nvPr/>
        </p:nvSpPr>
        <p:spPr bwMode="auto">
          <a:xfrm>
            <a:off x="1476375" y="3573463"/>
            <a:ext cx="1657350" cy="935037"/>
          </a:xfrm>
          <a:prstGeom prst="wedgeRoundRectCallout">
            <a:avLst>
              <a:gd name="adj1" fmla="val 46264"/>
              <a:gd name="adj2" fmla="val 67319"/>
              <a:gd name="adj3" fmla="val 16667"/>
            </a:avLst>
          </a:prstGeom>
          <a:solidFill>
            <a:srgbClr val="FFFF66"/>
          </a:solidFill>
          <a:ln w="9525">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rgbClr val="800000"/>
                </a:solidFill>
                <a:latin typeface="Times New Roman" panose="02020603050405020304" pitchFamily="18" charset="0"/>
              </a:rPr>
              <a:t>产出</a:t>
            </a:r>
          </a:p>
          <a:p>
            <a:pPr eaLnBrk="1" hangingPunct="1">
              <a:spcBef>
                <a:spcPct val="0"/>
              </a:spcBef>
              <a:buSzTx/>
              <a:buFontTx/>
              <a:buNone/>
            </a:pPr>
            <a:r>
              <a:rPr lang="zh-CN" altLang="en-US" sz="2400" b="1">
                <a:solidFill>
                  <a:schemeClr val="accent2"/>
                </a:solidFill>
                <a:latin typeface="Times New Roman" panose="02020603050405020304" pitchFamily="18" charset="0"/>
              </a:rPr>
              <a:t>输出结果                                             </a:t>
            </a:r>
          </a:p>
        </p:txBody>
      </p:sp>
      <p:sp>
        <p:nvSpPr>
          <p:cNvPr id="12298" name="AutoShape 10">
            <a:extLst>
              <a:ext uri="{FF2B5EF4-FFF2-40B4-BE49-F238E27FC236}">
                <a16:creationId xmlns:a16="http://schemas.microsoft.com/office/drawing/2014/main" id="{1A4447AB-8D95-4E60-A80F-49D766F173DC}"/>
              </a:ext>
            </a:extLst>
          </p:cNvPr>
          <p:cNvSpPr>
            <a:spLocks noChangeArrowheads="1"/>
          </p:cNvSpPr>
          <p:nvPr/>
        </p:nvSpPr>
        <p:spPr bwMode="auto">
          <a:xfrm>
            <a:off x="4356100" y="3644900"/>
            <a:ext cx="1295400" cy="863600"/>
          </a:xfrm>
          <a:prstGeom prst="wedgeRoundRectCallout">
            <a:avLst>
              <a:gd name="adj1" fmla="val -49634"/>
              <a:gd name="adj2" fmla="val 70954"/>
              <a:gd name="adj3" fmla="val 16667"/>
            </a:avLst>
          </a:prstGeom>
          <a:solidFill>
            <a:srgbClr val="FFFF66"/>
          </a:solidFill>
          <a:ln w="9525">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1">
                <a:solidFill>
                  <a:srgbClr val="800000"/>
                </a:solidFill>
                <a:latin typeface="Times New Roman" panose="02020603050405020304" pitchFamily="18" charset="0"/>
              </a:rPr>
              <a:t>原料</a:t>
            </a:r>
          </a:p>
          <a:p>
            <a:pPr eaLnBrk="1" hangingPunct="1">
              <a:spcBef>
                <a:spcPct val="0"/>
              </a:spcBef>
              <a:buSzTx/>
              <a:buFontTx/>
              <a:buNone/>
            </a:pPr>
            <a:r>
              <a:rPr lang="zh-CN" altLang="en-US" sz="2400" b="1">
                <a:solidFill>
                  <a:schemeClr val="accent2"/>
                </a:solidFill>
                <a:latin typeface="Times New Roman" panose="02020603050405020304" pitchFamily="18" charset="0"/>
              </a:rPr>
              <a:t>输入</a:t>
            </a:r>
            <a:endParaRPr lang="zh-CN" altLang="en-US" sz="2400" b="1">
              <a:latin typeface="Times New Roman" panose="02020603050405020304" pitchFamily="18" charset="0"/>
            </a:endParaRPr>
          </a:p>
        </p:txBody>
      </p:sp>
      <p:sp>
        <p:nvSpPr>
          <p:cNvPr id="12299" name="Text Box 11">
            <a:extLst>
              <a:ext uri="{FF2B5EF4-FFF2-40B4-BE49-F238E27FC236}">
                <a16:creationId xmlns:a16="http://schemas.microsoft.com/office/drawing/2014/main" id="{2C6BB2D8-4869-4DDE-9793-4267C8818F55}"/>
              </a:ext>
            </a:extLst>
          </p:cNvPr>
          <p:cNvSpPr txBox="1">
            <a:spLocks noChangeArrowheads="1"/>
          </p:cNvSpPr>
          <p:nvPr/>
        </p:nvSpPr>
        <p:spPr bwMode="auto">
          <a:xfrm>
            <a:off x="179388" y="5445125"/>
            <a:ext cx="8782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b="1">
                <a:solidFill>
                  <a:srgbClr val="000066"/>
                </a:solidFill>
                <a:ea typeface="华文新魏" panose="02010800040101010101" pitchFamily="2" charset="-122"/>
              </a:rPr>
              <a:t>“数据处理”的真正含义应该是为了产生信息而处理数据</a:t>
            </a:r>
            <a:r>
              <a:rPr lang="zh-CN" altLang="en-US" sz="18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linds(horizontal)">
                                      <p:cBhvr>
                                        <p:cTn id="7" dur="500"/>
                                        <p:tgtEl>
                                          <p:spTgt spid="12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checkerboard(across)">
                                      <p:cBhvr>
                                        <p:cTn id="12" dur="500"/>
                                        <p:tgtEl>
                                          <p:spTgt spid="12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6">
                                            <p:txEl>
                                              <p:pRg st="0" end="0"/>
                                            </p:txEl>
                                          </p:spTgt>
                                        </p:tgtEl>
                                        <p:attrNameLst>
                                          <p:attrName>style.visibility</p:attrName>
                                        </p:attrNameLst>
                                      </p:cBhvr>
                                      <p:to>
                                        <p:strVal val="visible"/>
                                      </p:to>
                                    </p:set>
                                    <p:animEffect transition="in" filter="blinds(horizontal)">
                                      <p:cBhvr>
                                        <p:cTn id="17" dur="500"/>
                                        <p:tgtEl>
                                          <p:spTgt spid="122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294"/>
                                        </p:tgtEl>
                                        <p:attrNameLst>
                                          <p:attrName>style.visibility</p:attrName>
                                        </p:attrNameLst>
                                      </p:cBhvr>
                                      <p:to>
                                        <p:strVal val="visible"/>
                                      </p:to>
                                    </p:set>
                                    <p:animEffect transition="in" filter="checkerboard(across)">
                                      <p:cBhvr>
                                        <p:cTn id="22" dur="500"/>
                                        <p:tgtEl>
                                          <p:spTgt spid="12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2290"/>
                                        </p:tgtEl>
                                        <p:attrNameLst>
                                          <p:attrName>style.visibility</p:attrName>
                                        </p:attrNameLst>
                                      </p:cBhvr>
                                      <p:to>
                                        <p:strVal val="visible"/>
                                      </p:to>
                                    </p:set>
                                    <p:animEffect transition="in" filter="diamond(in)">
                                      <p:cBhvr>
                                        <p:cTn id="27" dur="500"/>
                                        <p:tgtEl>
                                          <p:spTgt spid="12290"/>
                                        </p:tgtEl>
                                      </p:cBhvr>
                                    </p:animEffect>
                                  </p:childTnLst>
                                </p:cTn>
                              </p:par>
                              <p:par>
                                <p:cTn id="28" presetID="5" presetClass="entr" presetSubtype="10" fill="hold" nodeType="withEffect">
                                  <p:stCondLst>
                                    <p:cond delay="0"/>
                                  </p:stCondLst>
                                  <p:childTnLst>
                                    <p:set>
                                      <p:cBhvr>
                                        <p:cTn id="29" dur="1" fill="hold">
                                          <p:stCondLst>
                                            <p:cond delay="0"/>
                                          </p:stCondLst>
                                        </p:cTn>
                                        <p:tgtEl>
                                          <p:spTgt spid="12292">
                                            <p:txEl>
                                              <p:pRg st="0" end="0"/>
                                            </p:txEl>
                                          </p:spTgt>
                                        </p:tgtEl>
                                        <p:attrNameLst>
                                          <p:attrName>style.visibility</p:attrName>
                                        </p:attrNameLst>
                                      </p:cBhvr>
                                      <p:to>
                                        <p:strVal val="visible"/>
                                      </p:to>
                                    </p:set>
                                    <p:animEffect transition="in" filter="checkerboard(across)">
                                      <p:cBhvr>
                                        <p:cTn id="30" dur="500"/>
                                        <p:tgtEl>
                                          <p:spTgt spid="12292">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9"/>
                                        </p:tgtEl>
                                        <p:attrNameLst>
                                          <p:attrName>style.visibility</p:attrName>
                                        </p:attrNameLst>
                                      </p:cBhvr>
                                      <p:to>
                                        <p:strVal val="visible"/>
                                      </p:to>
                                    </p:set>
                                    <p:anim calcmode="lin" valueType="num">
                                      <p:cBhvr additive="base">
                                        <p:cTn id="43" dur="500" fill="hold"/>
                                        <p:tgtEl>
                                          <p:spTgt spid="12299"/>
                                        </p:tgtEl>
                                        <p:attrNameLst>
                                          <p:attrName>ppt_x</p:attrName>
                                        </p:attrNameLst>
                                      </p:cBhvr>
                                      <p:tavLst>
                                        <p:tav tm="0">
                                          <p:val>
                                            <p:strVal val="#ppt_x"/>
                                          </p:val>
                                        </p:tav>
                                        <p:tav tm="100000">
                                          <p:val>
                                            <p:strVal val="#ppt_x"/>
                                          </p:val>
                                        </p:tav>
                                      </p:tavLst>
                                    </p:anim>
                                    <p:anim calcmode="lin" valueType="num">
                                      <p:cBhvr additive="base">
                                        <p:cTn id="44"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3" grpId="0" animBg="1" autoUpdateAnimBg="0"/>
      <p:bldP spid="12294" grpId="0" animBg="1" autoUpdateAnimBg="0"/>
      <p:bldP spid="12295" grpId="0" autoUpdateAnimBg="0"/>
      <p:bldP spid="12297" grpId="0" animBg="1" autoUpdateAnimBg="0"/>
      <p:bldP spid="12298" grpId="0" animBg="1" autoUpdateAnimBg="0"/>
      <p:bldP spid="1229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87173C3-6994-4619-9A9D-42FE0F5FB007}"/>
              </a:ext>
            </a:extLst>
          </p:cNvPr>
          <p:cNvSpPr>
            <a:spLocks noChangeArrowheads="1"/>
          </p:cNvSpPr>
          <p:nvPr>
            <p:ph type="title" idx="4294967295"/>
          </p:nvPr>
        </p:nvSpPr>
        <p:spPr>
          <a:xfrm>
            <a:off x="539750" y="285750"/>
            <a:ext cx="8229600" cy="633413"/>
          </a:xfrm>
        </p:spPr>
        <p:txBody>
          <a:bodyPr/>
          <a:lstStyle/>
          <a:p>
            <a:pPr eaLnBrk="1" hangingPunct="1"/>
            <a:r>
              <a:rPr lang="en-US" altLang="zh-CN">
                <a:ea typeface="宋体" panose="02010600030101010101" pitchFamily="2" charset="-122"/>
              </a:rPr>
              <a:t>E-R</a:t>
            </a:r>
            <a:r>
              <a:rPr lang="zh-CN" altLang="en-US">
                <a:ea typeface="宋体" panose="02010600030101010101" pitchFamily="2" charset="-122"/>
              </a:rPr>
              <a:t>图</a:t>
            </a:r>
          </a:p>
        </p:txBody>
      </p:sp>
      <p:grpSp>
        <p:nvGrpSpPr>
          <p:cNvPr id="2" name="Group 3">
            <a:extLst>
              <a:ext uri="{FF2B5EF4-FFF2-40B4-BE49-F238E27FC236}">
                <a16:creationId xmlns:a16="http://schemas.microsoft.com/office/drawing/2014/main" id="{D3AAE553-6E7A-4515-AB49-AB84B769C987}"/>
              </a:ext>
            </a:extLst>
          </p:cNvPr>
          <p:cNvGrpSpPr>
            <a:grpSpLocks/>
          </p:cNvGrpSpPr>
          <p:nvPr/>
        </p:nvGrpSpPr>
        <p:grpSpPr bwMode="auto">
          <a:xfrm>
            <a:off x="5148263" y="1863725"/>
            <a:ext cx="3505200" cy="3600450"/>
            <a:chOff x="0" y="0"/>
            <a:chExt cx="2208" cy="2695"/>
          </a:xfrm>
        </p:grpSpPr>
        <p:grpSp>
          <p:nvGrpSpPr>
            <p:cNvPr id="76805" name="Group 4">
              <a:extLst>
                <a:ext uri="{FF2B5EF4-FFF2-40B4-BE49-F238E27FC236}">
                  <a16:creationId xmlns:a16="http://schemas.microsoft.com/office/drawing/2014/main" id="{07A09EC8-3ED4-4807-A52B-1C34A890702F}"/>
                </a:ext>
              </a:extLst>
            </p:cNvPr>
            <p:cNvGrpSpPr>
              <a:grpSpLocks/>
            </p:cNvGrpSpPr>
            <p:nvPr/>
          </p:nvGrpSpPr>
          <p:grpSpPr bwMode="auto">
            <a:xfrm>
              <a:off x="0" y="0"/>
              <a:ext cx="1008" cy="2695"/>
              <a:chOff x="0" y="0"/>
              <a:chExt cx="1008" cy="2695"/>
            </a:xfrm>
          </p:grpSpPr>
          <p:sp>
            <p:nvSpPr>
              <p:cNvPr id="76808" name="Text Box 6">
                <a:extLst>
                  <a:ext uri="{FF2B5EF4-FFF2-40B4-BE49-F238E27FC236}">
                    <a16:creationId xmlns:a16="http://schemas.microsoft.com/office/drawing/2014/main" id="{9B321A1B-D3DA-4743-86C6-4E5E7EB00C3B}"/>
                  </a:ext>
                </a:extLst>
              </p:cNvPr>
              <p:cNvSpPr txBox="1">
                <a:spLocks noChangeArrowheads="1"/>
              </p:cNvSpPr>
              <p:nvPr/>
            </p:nvSpPr>
            <p:spPr bwMode="auto">
              <a:xfrm>
                <a:off x="48" y="0"/>
                <a:ext cx="816" cy="349"/>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400" b="1">
                    <a:latin typeface="Times New Roman" panose="02020603050405020304" pitchFamily="18" charset="0"/>
                  </a:rPr>
                  <a:t>课程</a:t>
                </a:r>
              </a:p>
            </p:txBody>
          </p:sp>
          <p:sp>
            <p:nvSpPr>
              <p:cNvPr id="76809" name="AutoShape 7">
                <a:extLst>
                  <a:ext uri="{FF2B5EF4-FFF2-40B4-BE49-F238E27FC236}">
                    <a16:creationId xmlns:a16="http://schemas.microsoft.com/office/drawing/2014/main" id="{BDF1096C-EAFA-4727-8455-C5AF383374D5}"/>
                  </a:ext>
                </a:extLst>
              </p:cNvPr>
              <p:cNvSpPr>
                <a:spLocks noChangeArrowheads="1"/>
              </p:cNvSpPr>
              <p:nvPr/>
            </p:nvSpPr>
            <p:spPr bwMode="auto">
              <a:xfrm>
                <a:off x="0" y="768"/>
                <a:ext cx="960" cy="480"/>
              </a:xfrm>
              <a:prstGeom prst="diamond">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选修</a:t>
                </a:r>
              </a:p>
            </p:txBody>
          </p:sp>
          <p:sp>
            <p:nvSpPr>
              <p:cNvPr id="76810" name="Text Box 8">
                <a:extLst>
                  <a:ext uri="{FF2B5EF4-FFF2-40B4-BE49-F238E27FC236}">
                    <a16:creationId xmlns:a16="http://schemas.microsoft.com/office/drawing/2014/main" id="{B0835955-5455-442F-8D3E-5B72A32111DD}"/>
                  </a:ext>
                </a:extLst>
              </p:cNvPr>
              <p:cNvSpPr txBox="1">
                <a:spLocks noChangeArrowheads="1"/>
              </p:cNvSpPr>
              <p:nvPr/>
            </p:nvSpPr>
            <p:spPr bwMode="auto">
              <a:xfrm>
                <a:off x="96" y="1824"/>
                <a:ext cx="816" cy="349"/>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400" b="1">
                    <a:latin typeface="Times New Roman" panose="02020603050405020304" pitchFamily="18" charset="0"/>
                  </a:rPr>
                  <a:t>学生</a:t>
                </a:r>
              </a:p>
            </p:txBody>
          </p:sp>
          <p:sp>
            <p:nvSpPr>
              <p:cNvPr id="76811" name="Line 9">
                <a:extLst>
                  <a:ext uri="{FF2B5EF4-FFF2-40B4-BE49-F238E27FC236}">
                    <a16:creationId xmlns:a16="http://schemas.microsoft.com/office/drawing/2014/main" id="{1A5D9F58-2043-4EF8-B402-B972BB64F179}"/>
                  </a:ext>
                </a:extLst>
              </p:cNvPr>
              <p:cNvSpPr>
                <a:spLocks noChangeShapeType="1"/>
              </p:cNvSpPr>
              <p:nvPr/>
            </p:nvSpPr>
            <p:spPr bwMode="auto">
              <a:xfrm flipV="1">
                <a:off x="480" y="2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2" name="Line 10">
                <a:extLst>
                  <a:ext uri="{FF2B5EF4-FFF2-40B4-BE49-F238E27FC236}">
                    <a16:creationId xmlns:a16="http://schemas.microsoft.com/office/drawing/2014/main" id="{1A0092F3-5CDB-4894-BCFF-847A30CF819D}"/>
                  </a:ext>
                </a:extLst>
              </p:cNvPr>
              <p:cNvSpPr>
                <a:spLocks noChangeShapeType="1"/>
              </p:cNvSpPr>
              <p:nvPr/>
            </p:nvSpPr>
            <p:spPr bwMode="auto">
              <a:xfrm>
                <a:off x="480" y="124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3" name="Text Box 11">
                <a:extLst>
                  <a:ext uri="{FF2B5EF4-FFF2-40B4-BE49-F238E27FC236}">
                    <a16:creationId xmlns:a16="http://schemas.microsoft.com/office/drawing/2014/main" id="{39693F01-8C6C-44BB-B510-52A157322FDA}"/>
                  </a:ext>
                </a:extLst>
              </p:cNvPr>
              <p:cNvSpPr txBox="1">
                <a:spLocks noChangeArrowheads="1"/>
              </p:cNvSpPr>
              <p:nvPr/>
            </p:nvSpPr>
            <p:spPr bwMode="auto">
              <a:xfrm>
                <a:off x="96" y="433"/>
                <a:ext cx="24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m</a:t>
                </a:r>
              </a:p>
            </p:txBody>
          </p:sp>
          <p:sp>
            <p:nvSpPr>
              <p:cNvPr id="76814" name="Text Box 12">
                <a:extLst>
                  <a:ext uri="{FF2B5EF4-FFF2-40B4-BE49-F238E27FC236}">
                    <a16:creationId xmlns:a16="http://schemas.microsoft.com/office/drawing/2014/main" id="{4BE059B5-A0D7-48F0-9E33-9C84C20FF37A}"/>
                  </a:ext>
                </a:extLst>
              </p:cNvPr>
              <p:cNvSpPr txBox="1">
                <a:spLocks noChangeArrowheads="1"/>
              </p:cNvSpPr>
              <p:nvPr/>
            </p:nvSpPr>
            <p:spPr bwMode="auto">
              <a:xfrm>
                <a:off x="144" y="1391"/>
                <a:ext cx="24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n</a:t>
                </a:r>
              </a:p>
            </p:txBody>
          </p:sp>
          <p:sp>
            <p:nvSpPr>
              <p:cNvPr id="76815" name="Text Box 13">
                <a:extLst>
                  <a:ext uri="{FF2B5EF4-FFF2-40B4-BE49-F238E27FC236}">
                    <a16:creationId xmlns:a16="http://schemas.microsoft.com/office/drawing/2014/main" id="{4B18F091-FA3E-4373-9E7E-849C230E6A62}"/>
                  </a:ext>
                </a:extLst>
              </p:cNvPr>
              <p:cNvSpPr txBox="1">
                <a:spLocks noChangeArrowheads="1"/>
              </p:cNvSpPr>
              <p:nvPr/>
            </p:nvSpPr>
            <p:spPr bwMode="auto">
              <a:xfrm>
                <a:off x="144" y="2352"/>
                <a:ext cx="86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zh-CN" altLang="en-US" sz="2400" b="1">
                  <a:latin typeface="Times New Roman" panose="02020603050405020304" pitchFamily="18" charset="0"/>
                </a:endParaRPr>
              </a:p>
            </p:txBody>
          </p:sp>
        </p:grpSp>
        <p:sp>
          <p:nvSpPr>
            <p:cNvPr id="76806" name="Oval 14">
              <a:extLst>
                <a:ext uri="{FF2B5EF4-FFF2-40B4-BE49-F238E27FC236}">
                  <a16:creationId xmlns:a16="http://schemas.microsoft.com/office/drawing/2014/main" id="{18B80B6A-16A4-4591-9703-4D0B8D0D4D02}"/>
                </a:ext>
              </a:extLst>
            </p:cNvPr>
            <p:cNvSpPr>
              <a:spLocks noChangeArrowheads="1"/>
            </p:cNvSpPr>
            <p:nvPr/>
          </p:nvSpPr>
          <p:spPr bwMode="auto">
            <a:xfrm>
              <a:off x="1440" y="816"/>
              <a:ext cx="768" cy="336"/>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成绩</a:t>
              </a:r>
            </a:p>
          </p:txBody>
        </p:sp>
        <p:sp>
          <p:nvSpPr>
            <p:cNvPr id="76807" name="Line 15">
              <a:extLst>
                <a:ext uri="{FF2B5EF4-FFF2-40B4-BE49-F238E27FC236}">
                  <a16:creationId xmlns:a16="http://schemas.microsoft.com/office/drawing/2014/main" id="{537692BF-8EF8-496A-AA3D-978A2BB771CB}"/>
                </a:ext>
              </a:extLst>
            </p:cNvPr>
            <p:cNvSpPr>
              <a:spLocks noChangeShapeType="1"/>
            </p:cNvSpPr>
            <p:nvPr/>
          </p:nvSpPr>
          <p:spPr bwMode="auto">
            <a:xfrm>
              <a:off x="960" y="10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04" name="Rectangle 16">
            <a:extLst>
              <a:ext uri="{FF2B5EF4-FFF2-40B4-BE49-F238E27FC236}">
                <a16:creationId xmlns:a16="http://schemas.microsoft.com/office/drawing/2014/main" id="{9F79E54A-3F84-49C0-BC97-E2C955CE63AA}"/>
              </a:ext>
            </a:extLst>
          </p:cNvPr>
          <p:cNvSpPr>
            <a:spLocks noGrp="1" noChangeArrowheads="1"/>
          </p:cNvSpPr>
          <p:nvPr>
            <p:ph type="body" idx="4294967295"/>
          </p:nvPr>
        </p:nvSpPr>
        <p:spPr>
          <a:xfrm>
            <a:off x="611188" y="1000125"/>
            <a:ext cx="4105275" cy="4751388"/>
          </a:xfrm>
        </p:spPr>
        <p:txBody>
          <a:bodyPr/>
          <a:lstStyle/>
          <a:p>
            <a:pPr eaLnBrk="1" hangingPunct="1">
              <a:lnSpc>
                <a:spcPct val="140000"/>
              </a:lnSpc>
            </a:pPr>
            <a:r>
              <a:rPr lang="zh-CN" altLang="en-US" b="1"/>
              <a:t>联系</a:t>
            </a:r>
          </a:p>
          <a:p>
            <a:pPr lvl="1" eaLnBrk="1" hangingPunct="1">
              <a:lnSpc>
                <a:spcPct val="140000"/>
              </a:lnSpc>
            </a:pPr>
            <a:r>
              <a:rPr lang="zh-CN" altLang="en-US" sz="2400" b="1">
                <a:solidFill>
                  <a:srgbClr val="660066"/>
                </a:solidFill>
              </a:rPr>
              <a:t>联系的属性：</a:t>
            </a:r>
            <a:r>
              <a:rPr lang="zh-CN" altLang="en-US" sz="2400"/>
              <a:t>联系本身也是一种实体型，也可以有属性。如果一个联系具有属性，则这些属性也要用无向边与该联系连接起来。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A9E0636-4E50-4E53-BD68-6A70F38AB24B}"/>
              </a:ext>
            </a:extLst>
          </p:cNvPr>
          <p:cNvSpPr>
            <a:spLocks noChangeArrowheads="1"/>
          </p:cNvSpPr>
          <p:nvPr>
            <p:ph type="title" idx="4294967295"/>
          </p:nvPr>
        </p:nvSpPr>
        <p:spPr>
          <a:xfrm>
            <a:off x="611188" y="404813"/>
            <a:ext cx="8229600" cy="633412"/>
          </a:xfrm>
        </p:spPr>
        <p:txBody>
          <a:bodyPr/>
          <a:lstStyle/>
          <a:p>
            <a:pPr marL="460375" indent="-460375" eaLnBrk="1" hangingPunct="1"/>
            <a:r>
              <a:rPr lang="zh-CN" altLang="en-US">
                <a:ea typeface="宋体" panose="02010600030101010101" pitchFamily="2" charset="-122"/>
              </a:rPr>
              <a:t>两个以上实体型之间的联系</a:t>
            </a:r>
          </a:p>
        </p:txBody>
      </p:sp>
      <p:sp>
        <p:nvSpPr>
          <p:cNvPr id="77827" name="Rectangle 4">
            <a:extLst>
              <a:ext uri="{FF2B5EF4-FFF2-40B4-BE49-F238E27FC236}">
                <a16:creationId xmlns:a16="http://schemas.microsoft.com/office/drawing/2014/main" id="{A64D5E65-CF43-4F5A-8C96-1505F833136E}"/>
              </a:ext>
            </a:extLst>
          </p:cNvPr>
          <p:cNvSpPr>
            <a:spLocks noChangeArrowheads="1"/>
          </p:cNvSpPr>
          <p:nvPr/>
        </p:nvSpPr>
        <p:spPr bwMode="auto">
          <a:xfrm>
            <a:off x="611188" y="1285875"/>
            <a:ext cx="52562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a:t>实例</a:t>
            </a:r>
          </a:p>
          <a:p>
            <a:pPr eaLnBrk="1" hangingPunct="1">
              <a:lnSpc>
                <a:spcPct val="140000"/>
              </a:lnSpc>
              <a:buFontTx/>
              <a:buNone/>
            </a:pPr>
            <a:r>
              <a:rPr lang="zh-CN" altLang="en-US" sz="2400" i="1"/>
              <a:t>    </a:t>
            </a:r>
            <a:r>
              <a:rPr lang="zh-CN" altLang="en-US" sz="2400"/>
              <a:t>课程、教师与参考书三个实体型</a:t>
            </a:r>
          </a:p>
          <a:p>
            <a:pPr lvl="1" eaLnBrk="1" hangingPunct="1">
              <a:lnSpc>
                <a:spcPct val="140000"/>
              </a:lnSpc>
              <a:buFont typeface="Arial" panose="020B0604020202020204" pitchFamily="34" charset="0"/>
              <a:buNone/>
            </a:pPr>
            <a:r>
              <a:rPr lang="zh-CN" altLang="en-US" sz="2400"/>
              <a:t>一门课程可以有若干个教师讲授，</a:t>
            </a:r>
          </a:p>
          <a:p>
            <a:pPr lvl="1" eaLnBrk="1" hangingPunct="1">
              <a:lnSpc>
                <a:spcPct val="140000"/>
              </a:lnSpc>
              <a:buFont typeface="Arial" panose="020B0604020202020204" pitchFamily="34" charset="0"/>
              <a:buNone/>
            </a:pPr>
            <a:r>
              <a:rPr lang="zh-CN" altLang="en-US" sz="2400"/>
              <a:t>使用若干本参考书，</a:t>
            </a:r>
          </a:p>
          <a:p>
            <a:pPr lvl="1" eaLnBrk="1" hangingPunct="1">
              <a:lnSpc>
                <a:spcPct val="140000"/>
              </a:lnSpc>
              <a:buFont typeface="Arial" panose="020B0604020202020204" pitchFamily="34" charset="0"/>
              <a:buNone/>
            </a:pPr>
            <a:r>
              <a:rPr lang="zh-CN" altLang="en-US" sz="2400"/>
              <a:t>每一个教师只讲授一门课程，</a:t>
            </a:r>
          </a:p>
          <a:p>
            <a:pPr lvl="1" eaLnBrk="1" hangingPunct="1">
              <a:lnSpc>
                <a:spcPct val="140000"/>
              </a:lnSpc>
              <a:buFont typeface="Arial" panose="020B0604020202020204" pitchFamily="34" charset="0"/>
              <a:buNone/>
            </a:pPr>
            <a:r>
              <a:rPr lang="zh-CN" altLang="en-US" sz="2400"/>
              <a:t>每一本参考书只供一门课程使用</a:t>
            </a:r>
          </a:p>
        </p:txBody>
      </p:sp>
      <p:grpSp>
        <p:nvGrpSpPr>
          <p:cNvPr id="2" name="Group 4">
            <a:extLst>
              <a:ext uri="{FF2B5EF4-FFF2-40B4-BE49-F238E27FC236}">
                <a16:creationId xmlns:a16="http://schemas.microsoft.com/office/drawing/2014/main" id="{67206DA2-82B3-4966-87C6-75D184BEA9BB}"/>
              </a:ext>
            </a:extLst>
          </p:cNvPr>
          <p:cNvGrpSpPr>
            <a:grpSpLocks/>
          </p:cNvGrpSpPr>
          <p:nvPr/>
        </p:nvGrpSpPr>
        <p:grpSpPr bwMode="auto">
          <a:xfrm>
            <a:off x="5508625" y="1644650"/>
            <a:ext cx="3384550" cy="3943350"/>
            <a:chOff x="0" y="0"/>
            <a:chExt cx="2586" cy="2614"/>
          </a:xfrm>
        </p:grpSpPr>
        <p:sp>
          <p:nvSpPr>
            <p:cNvPr id="77829" name="Text Box 6">
              <a:extLst>
                <a:ext uri="{FF2B5EF4-FFF2-40B4-BE49-F238E27FC236}">
                  <a16:creationId xmlns:a16="http://schemas.microsoft.com/office/drawing/2014/main" id="{6B1FC082-6D37-4690-BE20-51EC148FC3F3}"/>
                </a:ext>
              </a:extLst>
            </p:cNvPr>
            <p:cNvSpPr txBox="1">
              <a:spLocks noChangeArrowheads="1"/>
            </p:cNvSpPr>
            <p:nvPr/>
          </p:nvSpPr>
          <p:spPr bwMode="auto">
            <a:xfrm>
              <a:off x="857" y="0"/>
              <a:ext cx="817" cy="309"/>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400" b="1">
                  <a:latin typeface="Times New Roman" panose="02020603050405020304" pitchFamily="18" charset="0"/>
                </a:rPr>
                <a:t>课程</a:t>
              </a:r>
            </a:p>
          </p:txBody>
        </p:sp>
        <p:sp>
          <p:nvSpPr>
            <p:cNvPr id="77830" name="AutoShape 7">
              <a:extLst>
                <a:ext uri="{FF2B5EF4-FFF2-40B4-BE49-F238E27FC236}">
                  <a16:creationId xmlns:a16="http://schemas.microsoft.com/office/drawing/2014/main" id="{579294FE-605D-43BE-86C7-E3F80C93E3BE}"/>
                </a:ext>
              </a:extLst>
            </p:cNvPr>
            <p:cNvSpPr>
              <a:spLocks noChangeArrowheads="1"/>
            </p:cNvSpPr>
            <p:nvPr/>
          </p:nvSpPr>
          <p:spPr bwMode="auto">
            <a:xfrm>
              <a:off x="809" y="768"/>
              <a:ext cx="960" cy="480"/>
            </a:xfrm>
            <a:prstGeom prst="diamond">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讲授</a:t>
              </a:r>
            </a:p>
          </p:txBody>
        </p:sp>
        <p:sp>
          <p:nvSpPr>
            <p:cNvPr id="77831" name="Text Box 8">
              <a:extLst>
                <a:ext uri="{FF2B5EF4-FFF2-40B4-BE49-F238E27FC236}">
                  <a16:creationId xmlns:a16="http://schemas.microsoft.com/office/drawing/2014/main" id="{B2AC5782-C2D7-4604-9EE7-97D8AE417C6E}"/>
                </a:ext>
              </a:extLst>
            </p:cNvPr>
            <p:cNvSpPr txBox="1">
              <a:spLocks noChangeArrowheads="1"/>
            </p:cNvSpPr>
            <p:nvPr/>
          </p:nvSpPr>
          <p:spPr bwMode="auto">
            <a:xfrm>
              <a:off x="137" y="1872"/>
              <a:ext cx="817" cy="309"/>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400" b="1">
                  <a:latin typeface="Times New Roman" panose="02020603050405020304" pitchFamily="18" charset="0"/>
                </a:rPr>
                <a:t>教师</a:t>
              </a:r>
            </a:p>
          </p:txBody>
        </p:sp>
        <p:sp>
          <p:nvSpPr>
            <p:cNvPr id="77832" name="Line 9">
              <a:extLst>
                <a:ext uri="{FF2B5EF4-FFF2-40B4-BE49-F238E27FC236}">
                  <a16:creationId xmlns:a16="http://schemas.microsoft.com/office/drawing/2014/main" id="{25FC0AB1-B49C-44B8-ACD6-6BDF9B0E9282}"/>
                </a:ext>
              </a:extLst>
            </p:cNvPr>
            <p:cNvSpPr>
              <a:spLocks noChangeShapeType="1"/>
            </p:cNvSpPr>
            <p:nvPr/>
          </p:nvSpPr>
          <p:spPr bwMode="auto">
            <a:xfrm flipV="1">
              <a:off x="1289" y="2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Line 10">
              <a:extLst>
                <a:ext uri="{FF2B5EF4-FFF2-40B4-BE49-F238E27FC236}">
                  <a16:creationId xmlns:a16="http://schemas.microsoft.com/office/drawing/2014/main" id="{9F5C3D0B-BB34-45A7-86AF-F73305D4A6CD}"/>
                </a:ext>
              </a:extLst>
            </p:cNvPr>
            <p:cNvSpPr>
              <a:spLocks noChangeShapeType="1"/>
            </p:cNvSpPr>
            <p:nvPr/>
          </p:nvSpPr>
          <p:spPr bwMode="auto">
            <a:xfrm flipH="1">
              <a:off x="617" y="1008"/>
              <a:ext cx="19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Text Box 11">
              <a:extLst>
                <a:ext uri="{FF2B5EF4-FFF2-40B4-BE49-F238E27FC236}">
                  <a16:creationId xmlns:a16="http://schemas.microsoft.com/office/drawing/2014/main" id="{4744F394-CDBD-4D6B-9AD5-1D1FF7173B23}"/>
                </a:ext>
              </a:extLst>
            </p:cNvPr>
            <p:cNvSpPr txBox="1">
              <a:spLocks noChangeArrowheads="1"/>
            </p:cNvSpPr>
            <p:nvPr/>
          </p:nvSpPr>
          <p:spPr bwMode="auto">
            <a:xfrm>
              <a:off x="905" y="432"/>
              <a:ext cx="24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1</a:t>
              </a:r>
            </a:p>
          </p:txBody>
        </p:sp>
        <p:sp>
          <p:nvSpPr>
            <p:cNvPr id="77835" name="Text Box 12">
              <a:extLst>
                <a:ext uri="{FF2B5EF4-FFF2-40B4-BE49-F238E27FC236}">
                  <a16:creationId xmlns:a16="http://schemas.microsoft.com/office/drawing/2014/main" id="{76EDEEA6-991A-43DE-8606-90C7E50BA221}"/>
                </a:ext>
              </a:extLst>
            </p:cNvPr>
            <p:cNvSpPr txBox="1">
              <a:spLocks noChangeArrowheads="1"/>
            </p:cNvSpPr>
            <p:nvPr/>
          </p:nvSpPr>
          <p:spPr bwMode="auto">
            <a:xfrm>
              <a:off x="425" y="134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m</a:t>
              </a:r>
            </a:p>
          </p:txBody>
        </p:sp>
        <p:sp>
          <p:nvSpPr>
            <p:cNvPr id="77836" name="Text Box 13">
              <a:extLst>
                <a:ext uri="{FF2B5EF4-FFF2-40B4-BE49-F238E27FC236}">
                  <a16:creationId xmlns:a16="http://schemas.microsoft.com/office/drawing/2014/main" id="{CA951E69-FFA4-43BE-BB6F-30CEE99255A7}"/>
                </a:ext>
              </a:extLst>
            </p:cNvPr>
            <p:cNvSpPr txBox="1">
              <a:spLocks noChangeArrowheads="1"/>
            </p:cNvSpPr>
            <p:nvPr/>
          </p:nvSpPr>
          <p:spPr bwMode="auto">
            <a:xfrm>
              <a:off x="0" y="2350"/>
              <a:ext cx="258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000" b="1">
                  <a:latin typeface="Times New Roman" panose="02020603050405020304" pitchFamily="18" charset="0"/>
                </a:rPr>
                <a:t>两个以上实体型间</a:t>
              </a:r>
              <a:r>
                <a:rPr lang="en-US" altLang="zh-CN" sz="2000" b="1">
                  <a:latin typeface="Times New Roman" panose="02020603050405020304" pitchFamily="18" charset="0"/>
                </a:rPr>
                <a:t>1:n</a:t>
              </a:r>
              <a:r>
                <a:rPr lang="zh-CN" altLang="en-US" sz="2000" b="1">
                  <a:latin typeface="Times New Roman" panose="02020603050405020304" pitchFamily="18" charset="0"/>
                </a:rPr>
                <a:t>联系</a:t>
              </a:r>
            </a:p>
          </p:txBody>
        </p:sp>
        <p:sp>
          <p:nvSpPr>
            <p:cNvPr id="77837" name="Text Box 14">
              <a:extLst>
                <a:ext uri="{FF2B5EF4-FFF2-40B4-BE49-F238E27FC236}">
                  <a16:creationId xmlns:a16="http://schemas.microsoft.com/office/drawing/2014/main" id="{A3018529-CF7C-4286-A600-3DEBED655323}"/>
                </a:ext>
              </a:extLst>
            </p:cNvPr>
            <p:cNvSpPr txBox="1">
              <a:spLocks noChangeArrowheads="1"/>
            </p:cNvSpPr>
            <p:nvPr/>
          </p:nvSpPr>
          <p:spPr bwMode="auto">
            <a:xfrm>
              <a:off x="1673" y="1872"/>
              <a:ext cx="816" cy="250"/>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1800" b="1">
                  <a:latin typeface="Times New Roman" panose="02020603050405020304" pitchFamily="18" charset="0"/>
                </a:rPr>
                <a:t>参考书</a:t>
              </a:r>
            </a:p>
          </p:txBody>
        </p:sp>
        <p:sp>
          <p:nvSpPr>
            <p:cNvPr id="77838" name="Line 15">
              <a:extLst>
                <a:ext uri="{FF2B5EF4-FFF2-40B4-BE49-F238E27FC236}">
                  <a16:creationId xmlns:a16="http://schemas.microsoft.com/office/drawing/2014/main" id="{8E8E913C-1F14-4D06-BB86-50A90894EA74}"/>
                </a:ext>
              </a:extLst>
            </p:cNvPr>
            <p:cNvSpPr>
              <a:spLocks noChangeShapeType="1"/>
            </p:cNvSpPr>
            <p:nvPr/>
          </p:nvSpPr>
          <p:spPr bwMode="auto">
            <a:xfrm>
              <a:off x="1769" y="1008"/>
              <a:ext cx="288"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Text Box 16">
              <a:extLst>
                <a:ext uri="{FF2B5EF4-FFF2-40B4-BE49-F238E27FC236}">
                  <a16:creationId xmlns:a16="http://schemas.microsoft.com/office/drawing/2014/main" id="{F0F18642-98D5-43AC-A3F4-FF90C2C250F6}"/>
                </a:ext>
              </a:extLst>
            </p:cNvPr>
            <p:cNvSpPr txBox="1">
              <a:spLocks noChangeArrowheads="1"/>
            </p:cNvSpPr>
            <p:nvPr/>
          </p:nvSpPr>
          <p:spPr bwMode="auto">
            <a:xfrm>
              <a:off x="1962" y="134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n</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661681A-BEC5-4699-811F-322DBF88AF3E}"/>
              </a:ext>
            </a:extLst>
          </p:cNvPr>
          <p:cNvSpPr>
            <a:spLocks noChangeArrowheads="1"/>
          </p:cNvSpPr>
          <p:nvPr>
            <p:ph type="title" idx="4294967295"/>
          </p:nvPr>
        </p:nvSpPr>
        <p:spPr>
          <a:xfrm>
            <a:off x="611188" y="404813"/>
            <a:ext cx="8229600" cy="633412"/>
          </a:xfrm>
        </p:spPr>
        <p:txBody>
          <a:bodyPr/>
          <a:lstStyle/>
          <a:p>
            <a:pPr marL="460375" indent="-460375" eaLnBrk="1" hangingPunct="1"/>
            <a:r>
              <a:rPr lang="zh-CN" altLang="en-US">
                <a:ea typeface="宋体" panose="02010600030101010101" pitchFamily="2" charset="-122"/>
              </a:rPr>
              <a:t>两个以上实体型之间的联系（续）</a:t>
            </a:r>
          </a:p>
        </p:txBody>
      </p:sp>
      <p:sp>
        <p:nvSpPr>
          <p:cNvPr id="78851" name="Rectangle 4">
            <a:extLst>
              <a:ext uri="{FF2B5EF4-FFF2-40B4-BE49-F238E27FC236}">
                <a16:creationId xmlns:a16="http://schemas.microsoft.com/office/drawing/2014/main" id="{43022876-7137-495B-9879-B0AF0D06A1F2}"/>
              </a:ext>
            </a:extLst>
          </p:cNvPr>
          <p:cNvSpPr>
            <a:spLocks noChangeArrowheads="1"/>
          </p:cNvSpPr>
          <p:nvPr/>
        </p:nvSpPr>
        <p:spPr bwMode="auto">
          <a:xfrm>
            <a:off x="468313" y="1143000"/>
            <a:ext cx="52562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a:t>实例</a:t>
            </a:r>
          </a:p>
          <a:p>
            <a:pPr eaLnBrk="1" hangingPunct="1">
              <a:lnSpc>
                <a:spcPct val="140000"/>
              </a:lnSpc>
              <a:buFontTx/>
              <a:buNone/>
            </a:pPr>
            <a:r>
              <a:rPr lang="zh-CN" altLang="en-US" sz="2400" b="1"/>
              <a:t>    </a:t>
            </a:r>
            <a:r>
              <a:rPr lang="zh-CN" altLang="en-US" sz="2400"/>
              <a:t>供应商、项目、零件三个实体型；一个供应商可以供给多个项目多种零件；</a:t>
            </a:r>
          </a:p>
          <a:p>
            <a:pPr eaLnBrk="1" hangingPunct="1">
              <a:lnSpc>
                <a:spcPct val="140000"/>
              </a:lnSpc>
              <a:buFontTx/>
              <a:buNone/>
            </a:pPr>
            <a:r>
              <a:rPr lang="zh-CN" altLang="en-US" sz="2400"/>
              <a:t>    每个项目可以使用多个供应商供应的零件；</a:t>
            </a:r>
          </a:p>
          <a:p>
            <a:pPr eaLnBrk="1" hangingPunct="1">
              <a:lnSpc>
                <a:spcPct val="140000"/>
              </a:lnSpc>
              <a:buFontTx/>
              <a:buNone/>
            </a:pPr>
            <a:r>
              <a:rPr lang="zh-CN" altLang="en-US" sz="2400"/>
              <a:t>    每种零件可由不同供应商供给。</a:t>
            </a:r>
          </a:p>
        </p:txBody>
      </p:sp>
      <p:grpSp>
        <p:nvGrpSpPr>
          <p:cNvPr id="78852" name="Group 4">
            <a:extLst>
              <a:ext uri="{FF2B5EF4-FFF2-40B4-BE49-F238E27FC236}">
                <a16:creationId xmlns:a16="http://schemas.microsoft.com/office/drawing/2014/main" id="{DE04A0D7-4FEC-4DA7-912F-421EE4CF2BF5}"/>
              </a:ext>
            </a:extLst>
          </p:cNvPr>
          <p:cNvGrpSpPr>
            <a:grpSpLocks/>
          </p:cNvGrpSpPr>
          <p:nvPr/>
        </p:nvGrpSpPr>
        <p:grpSpPr bwMode="auto">
          <a:xfrm>
            <a:off x="5292725" y="1703388"/>
            <a:ext cx="3851275" cy="4157662"/>
            <a:chOff x="0" y="0"/>
            <a:chExt cx="2631" cy="2619"/>
          </a:xfrm>
        </p:grpSpPr>
        <p:sp>
          <p:nvSpPr>
            <p:cNvPr id="78853" name="Text Box 6">
              <a:extLst>
                <a:ext uri="{FF2B5EF4-FFF2-40B4-BE49-F238E27FC236}">
                  <a16:creationId xmlns:a16="http://schemas.microsoft.com/office/drawing/2014/main" id="{5D41144B-11B1-4EA5-9694-5A5C1C5AE29C}"/>
                </a:ext>
              </a:extLst>
            </p:cNvPr>
            <p:cNvSpPr txBox="1">
              <a:spLocks noChangeArrowheads="1"/>
            </p:cNvSpPr>
            <p:nvPr/>
          </p:nvSpPr>
          <p:spPr bwMode="auto">
            <a:xfrm>
              <a:off x="845" y="0"/>
              <a:ext cx="815" cy="294"/>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供应商</a:t>
              </a:r>
            </a:p>
          </p:txBody>
        </p:sp>
        <p:sp>
          <p:nvSpPr>
            <p:cNvPr id="78854" name="AutoShape 7">
              <a:extLst>
                <a:ext uri="{FF2B5EF4-FFF2-40B4-BE49-F238E27FC236}">
                  <a16:creationId xmlns:a16="http://schemas.microsoft.com/office/drawing/2014/main" id="{7C4C20CF-3647-4E74-8086-E11993AB24F6}"/>
                </a:ext>
              </a:extLst>
            </p:cNvPr>
            <p:cNvSpPr>
              <a:spLocks noChangeArrowheads="1"/>
            </p:cNvSpPr>
            <p:nvPr/>
          </p:nvSpPr>
          <p:spPr bwMode="auto">
            <a:xfrm>
              <a:off x="796" y="768"/>
              <a:ext cx="960" cy="480"/>
            </a:xfrm>
            <a:prstGeom prst="diamond">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供应</a:t>
              </a:r>
            </a:p>
          </p:txBody>
        </p:sp>
        <p:sp>
          <p:nvSpPr>
            <p:cNvPr id="78855" name="Text Box 8">
              <a:extLst>
                <a:ext uri="{FF2B5EF4-FFF2-40B4-BE49-F238E27FC236}">
                  <a16:creationId xmlns:a16="http://schemas.microsoft.com/office/drawing/2014/main" id="{E96206AF-41D1-4B6F-ADF7-1E19AAB29B36}"/>
                </a:ext>
              </a:extLst>
            </p:cNvPr>
            <p:cNvSpPr txBox="1">
              <a:spLocks noChangeArrowheads="1"/>
            </p:cNvSpPr>
            <p:nvPr/>
          </p:nvSpPr>
          <p:spPr bwMode="auto">
            <a:xfrm>
              <a:off x="124" y="1872"/>
              <a:ext cx="816" cy="294"/>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项目</a:t>
              </a:r>
            </a:p>
          </p:txBody>
        </p:sp>
        <p:sp>
          <p:nvSpPr>
            <p:cNvPr id="78856" name="Line 9">
              <a:extLst>
                <a:ext uri="{FF2B5EF4-FFF2-40B4-BE49-F238E27FC236}">
                  <a16:creationId xmlns:a16="http://schemas.microsoft.com/office/drawing/2014/main" id="{A34FD0ED-9DB9-4974-B31F-4EE1B31635C6}"/>
                </a:ext>
              </a:extLst>
            </p:cNvPr>
            <p:cNvSpPr>
              <a:spLocks noChangeShapeType="1"/>
            </p:cNvSpPr>
            <p:nvPr/>
          </p:nvSpPr>
          <p:spPr bwMode="auto">
            <a:xfrm flipV="1">
              <a:off x="1276" y="2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7" name="Line 10">
              <a:extLst>
                <a:ext uri="{FF2B5EF4-FFF2-40B4-BE49-F238E27FC236}">
                  <a16:creationId xmlns:a16="http://schemas.microsoft.com/office/drawing/2014/main" id="{81DDD7A3-0230-4AC2-873C-878226139117}"/>
                </a:ext>
              </a:extLst>
            </p:cNvPr>
            <p:cNvSpPr>
              <a:spLocks noChangeShapeType="1"/>
            </p:cNvSpPr>
            <p:nvPr/>
          </p:nvSpPr>
          <p:spPr bwMode="auto">
            <a:xfrm flipH="1">
              <a:off x="604" y="1008"/>
              <a:ext cx="19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8" name="Text Box 11">
              <a:extLst>
                <a:ext uri="{FF2B5EF4-FFF2-40B4-BE49-F238E27FC236}">
                  <a16:creationId xmlns:a16="http://schemas.microsoft.com/office/drawing/2014/main" id="{29C711E4-7BE0-4D82-A73D-4245789072CB}"/>
                </a:ext>
              </a:extLst>
            </p:cNvPr>
            <p:cNvSpPr txBox="1">
              <a:spLocks noChangeArrowheads="1"/>
            </p:cNvSpPr>
            <p:nvPr/>
          </p:nvSpPr>
          <p:spPr bwMode="auto">
            <a:xfrm>
              <a:off x="892" y="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m</a:t>
              </a:r>
            </a:p>
          </p:txBody>
        </p:sp>
        <p:sp>
          <p:nvSpPr>
            <p:cNvPr id="78859" name="Text Box 12">
              <a:extLst>
                <a:ext uri="{FF2B5EF4-FFF2-40B4-BE49-F238E27FC236}">
                  <a16:creationId xmlns:a16="http://schemas.microsoft.com/office/drawing/2014/main" id="{75F50570-1CC9-48C8-81CF-4CDE51F7B927}"/>
                </a:ext>
              </a:extLst>
            </p:cNvPr>
            <p:cNvSpPr txBox="1">
              <a:spLocks noChangeArrowheads="1"/>
            </p:cNvSpPr>
            <p:nvPr/>
          </p:nvSpPr>
          <p:spPr bwMode="auto">
            <a:xfrm>
              <a:off x="1996" y="140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p</a:t>
              </a:r>
            </a:p>
          </p:txBody>
        </p:sp>
        <p:sp>
          <p:nvSpPr>
            <p:cNvPr id="78860" name="Text Box 13">
              <a:extLst>
                <a:ext uri="{FF2B5EF4-FFF2-40B4-BE49-F238E27FC236}">
                  <a16:creationId xmlns:a16="http://schemas.microsoft.com/office/drawing/2014/main" id="{AF4AB990-D43F-4B25-8310-DAB90C0D5BCF}"/>
                </a:ext>
              </a:extLst>
            </p:cNvPr>
            <p:cNvSpPr txBox="1">
              <a:spLocks noChangeArrowheads="1"/>
            </p:cNvSpPr>
            <p:nvPr/>
          </p:nvSpPr>
          <p:spPr bwMode="auto">
            <a:xfrm>
              <a:off x="0" y="2369"/>
              <a:ext cx="2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000" b="1">
                  <a:latin typeface="Times New Roman" panose="02020603050405020304" pitchFamily="18" charset="0"/>
                </a:rPr>
                <a:t>两个以上实体型间</a:t>
              </a:r>
              <a:r>
                <a:rPr lang="en-US" altLang="zh-CN" sz="2000" b="1">
                  <a:latin typeface="Times New Roman" panose="02020603050405020304" pitchFamily="18" charset="0"/>
                </a:rPr>
                <a:t>m:n</a:t>
              </a:r>
              <a:r>
                <a:rPr lang="zh-CN" altLang="en-US" sz="2000" b="1">
                  <a:latin typeface="Times New Roman" panose="02020603050405020304" pitchFamily="18" charset="0"/>
                </a:rPr>
                <a:t>联系</a:t>
              </a:r>
            </a:p>
          </p:txBody>
        </p:sp>
        <p:sp>
          <p:nvSpPr>
            <p:cNvPr id="78861" name="Text Box 14">
              <a:extLst>
                <a:ext uri="{FF2B5EF4-FFF2-40B4-BE49-F238E27FC236}">
                  <a16:creationId xmlns:a16="http://schemas.microsoft.com/office/drawing/2014/main" id="{290B5448-6AF6-4A93-8C46-397452D00E0C}"/>
                </a:ext>
              </a:extLst>
            </p:cNvPr>
            <p:cNvSpPr txBox="1">
              <a:spLocks noChangeArrowheads="1"/>
            </p:cNvSpPr>
            <p:nvPr/>
          </p:nvSpPr>
          <p:spPr bwMode="auto">
            <a:xfrm>
              <a:off x="1660" y="1872"/>
              <a:ext cx="816" cy="294"/>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b="1">
                  <a:latin typeface="Times New Roman" panose="02020603050405020304" pitchFamily="18" charset="0"/>
                </a:rPr>
                <a:t>零件</a:t>
              </a:r>
            </a:p>
          </p:txBody>
        </p:sp>
        <p:sp>
          <p:nvSpPr>
            <p:cNvPr id="78862" name="Line 15">
              <a:extLst>
                <a:ext uri="{FF2B5EF4-FFF2-40B4-BE49-F238E27FC236}">
                  <a16:creationId xmlns:a16="http://schemas.microsoft.com/office/drawing/2014/main" id="{991165B8-4679-46CF-ADB7-ABAAD74BA748}"/>
                </a:ext>
              </a:extLst>
            </p:cNvPr>
            <p:cNvSpPr>
              <a:spLocks noChangeShapeType="1"/>
            </p:cNvSpPr>
            <p:nvPr/>
          </p:nvSpPr>
          <p:spPr bwMode="auto">
            <a:xfrm>
              <a:off x="1756" y="1008"/>
              <a:ext cx="288"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Text Box 16">
              <a:extLst>
                <a:ext uri="{FF2B5EF4-FFF2-40B4-BE49-F238E27FC236}">
                  <a16:creationId xmlns:a16="http://schemas.microsoft.com/office/drawing/2014/main" id="{F579F92F-271A-429A-8ADC-11FD045E5319}"/>
                </a:ext>
              </a:extLst>
            </p:cNvPr>
            <p:cNvSpPr txBox="1">
              <a:spLocks noChangeArrowheads="1"/>
            </p:cNvSpPr>
            <p:nvPr/>
          </p:nvSpPr>
          <p:spPr bwMode="auto">
            <a:xfrm>
              <a:off x="363" y="13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n</a:t>
              </a:r>
            </a:p>
          </p:txBody>
        </p:sp>
      </p:gr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6A680D7-233D-42B9-B586-4E67F353C44D}"/>
              </a:ext>
            </a:extLst>
          </p:cNvPr>
          <p:cNvSpPr>
            <a:spLocks noChangeArrowheads="1"/>
          </p:cNvSpPr>
          <p:nvPr>
            <p:ph type="title" idx="4294967295"/>
          </p:nvPr>
        </p:nvSpPr>
        <p:spPr>
          <a:xfrm>
            <a:off x="611188" y="404813"/>
            <a:ext cx="8229600" cy="633412"/>
          </a:xfrm>
        </p:spPr>
        <p:txBody>
          <a:bodyPr/>
          <a:lstStyle/>
          <a:p>
            <a:pPr marL="460375" indent="-460375" eaLnBrk="1" hangingPunct="1"/>
            <a:r>
              <a:rPr lang="zh-CN" altLang="en-US">
                <a:ea typeface="宋体" panose="02010600030101010101" pitchFamily="2" charset="-122"/>
              </a:rPr>
              <a:t>单个实体型内的联系</a:t>
            </a:r>
          </a:p>
        </p:txBody>
      </p:sp>
      <p:sp>
        <p:nvSpPr>
          <p:cNvPr id="79875" name="Rectangle 4">
            <a:extLst>
              <a:ext uri="{FF2B5EF4-FFF2-40B4-BE49-F238E27FC236}">
                <a16:creationId xmlns:a16="http://schemas.microsoft.com/office/drawing/2014/main" id="{684FA228-B79F-4AF2-9CA6-EFD5E99A4FCB}"/>
              </a:ext>
            </a:extLst>
          </p:cNvPr>
          <p:cNvSpPr>
            <a:spLocks noChangeArrowheads="1"/>
          </p:cNvSpPr>
          <p:nvPr/>
        </p:nvSpPr>
        <p:spPr bwMode="auto">
          <a:xfrm>
            <a:off x="900113" y="1143000"/>
            <a:ext cx="431958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a:t>实例</a:t>
            </a:r>
          </a:p>
          <a:p>
            <a:pPr eaLnBrk="1" hangingPunct="1">
              <a:lnSpc>
                <a:spcPct val="140000"/>
              </a:lnSpc>
              <a:buFontTx/>
              <a:buNone/>
            </a:pPr>
            <a:r>
              <a:rPr lang="zh-CN" altLang="en-US"/>
              <a:t>   </a:t>
            </a:r>
            <a:r>
              <a:rPr lang="zh-CN" altLang="en-US" sz="2400"/>
              <a:t>职工实体型内部具有领导与被领导的联系；</a:t>
            </a:r>
          </a:p>
          <a:p>
            <a:pPr eaLnBrk="1" hangingPunct="1">
              <a:lnSpc>
                <a:spcPct val="140000"/>
              </a:lnSpc>
              <a:buFontTx/>
              <a:buNone/>
            </a:pPr>
            <a:r>
              <a:rPr lang="zh-CN" altLang="en-US" sz="2400"/>
              <a:t>    某一职工（干部）“领导”若干名职工；</a:t>
            </a:r>
          </a:p>
          <a:p>
            <a:pPr eaLnBrk="1" hangingPunct="1">
              <a:lnSpc>
                <a:spcPct val="140000"/>
              </a:lnSpc>
              <a:buFontTx/>
              <a:buNone/>
            </a:pPr>
            <a:r>
              <a:rPr lang="zh-CN" altLang="en-US" sz="2400"/>
              <a:t>    一个职工仅被另外一个职工直接领导；</a:t>
            </a:r>
          </a:p>
        </p:txBody>
      </p:sp>
      <p:grpSp>
        <p:nvGrpSpPr>
          <p:cNvPr id="2" name="Group 4">
            <a:extLst>
              <a:ext uri="{FF2B5EF4-FFF2-40B4-BE49-F238E27FC236}">
                <a16:creationId xmlns:a16="http://schemas.microsoft.com/office/drawing/2014/main" id="{5A7935F5-15A1-4407-9DE0-70CDC585397B}"/>
              </a:ext>
            </a:extLst>
          </p:cNvPr>
          <p:cNvGrpSpPr>
            <a:grpSpLocks/>
          </p:cNvGrpSpPr>
          <p:nvPr/>
        </p:nvGrpSpPr>
        <p:grpSpPr bwMode="auto">
          <a:xfrm>
            <a:off x="5651500" y="2079625"/>
            <a:ext cx="2952750" cy="2606675"/>
            <a:chOff x="0" y="0"/>
            <a:chExt cx="1440" cy="1642"/>
          </a:xfrm>
        </p:grpSpPr>
        <p:sp>
          <p:nvSpPr>
            <p:cNvPr id="79877" name="Text Box 6">
              <a:extLst>
                <a:ext uri="{FF2B5EF4-FFF2-40B4-BE49-F238E27FC236}">
                  <a16:creationId xmlns:a16="http://schemas.microsoft.com/office/drawing/2014/main" id="{0DC5C693-11D0-4AA9-8E14-A8FE5E8A5DD0}"/>
                </a:ext>
              </a:extLst>
            </p:cNvPr>
            <p:cNvSpPr txBox="1">
              <a:spLocks noChangeArrowheads="1"/>
            </p:cNvSpPr>
            <p:nvPr/>
          </p:nvSpPr>
          <p:spPr bwMode="auto">
            <a:xfrm>
              <a:off x="192" y="0"/>
              <a:ext cx="816" cy="294"/>
            </a:xfrm>
            <a:prstGeom prst="rect">
              <a:avLst/>
            </a:prstGeom>
            <a:solidFill>
              <a:schemeClr val="accent1"/>
            </a:solidFill>
            <a:ln w="9525">
              <a:solidFill>
                <a:schemeClr val="tx1"/>
              </a:solidFill>
              <a:miter lim="800000"/>
              <a:headEnd/>
              <a:tailEnd/>
            </a:ln>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400" b="1">
                  <a:latin typeface="Times New Roman" panose="02020603050405020304" pitchFamily="18" charset="0"/>
                </a:rPr>
                <a:t>职工</a:t>
              </a:r>
            </a:p>
          </p:txBody>
        </p:sp>
        <p:sp>
          <p:nvSpPr>
            <p:cNvPr id="79878" name="AutoShape 7">
              <a:extLst>
                <a:ext uri="{FF2B5EF4-FFF2-40B4-BE49-F238E27FC236}">
                  <a16:creationId xmlns:a16="http://schemas.microsoft.com/office/drawing/2014/main" id="{A837CD18-9232-4892-8EF5-0DCA92A961E9}"/>
                </a:ext>
              </a:extLst>
            </p:cNvPr>
            <p:cNvSpPr>
              <a:spLocks noChangeArrowheads="1"/>
            </p:cNvSpPr>
            <p:nvPr/>
          </p:nvSpPr>
          <p:spPr bwMode="auto">
            <a:xfrm>
              <a:off x="144" y="768"/>
              <a:ext cx="960" cy="480"/>
            </a:xfrm>
            <a:prstGeom prst="diamond">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a:latin typeface="Times New Roman" panose="02020603050405020304" pitchFamily="18" charset="0"/>
                </a:rPr>
                <a:t>管理</a:t>
              </a:r>
            </a:p>
          </p:txBody>
        </p:sp>
        <p:sp>
          <p:nvSpPr>
            <p:cNvPr id="79879" name="Line 8">
              <a:extLst>
                <a:ext uri="{FF2B5EF4-FFF2-40B4-BE49-F238E27FC236}">
                  <a16:creationId xmlns:a16="http://schemas.microsoft.com/office/drawing/2014/main" id="{33A342D6-E6B0-4DAB-9A60-24DBEDA6BB44}"/>
                </a:ext>
              </a:extLst>
            </p:cNvPr>
            <p:cNvSpPr>
              <a:spLocks noChangeShapeType="1"/>
            </p:cNvSpPr>
            <p:nvPr/>
          </p:nvSpPr>
          <p:spPr bwMode="auto">
            <a:xfrm flipV="1">
              <a:off x="432" y="28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Line 9">
              <a:extLst>
                <a:ext uri="{FF2B5EF4-FFF2-40B4-BE49-F238E27FC236}">
                  <a16:creationId xmlns:a16="http://schemas.microsoft.com/office/drawing/2014/main" id="{F06ABFCB-BED7-463E-AC05-E8BCDA79BD10}"/>
                </a:ext>
              </a:extLst>
            </p:cNvPr>
            <p:cNvSpPr>
              <a:spLocks noChangeShapeType="1"/>
            </p:cNvSpPr>
            <p:nvPr/>
          </p:nvSpPr>
          <p:spPr bwMode="auto">
            <a:xfrm>
              <a:off x="768" y="28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1" name="Text Box 10">
              <a:extLst>
                <a:ext uri="{FF2B5EF4-FFF2-40B4-BE49-F238E27FC236}">
                  <a16:creationId xmlns:a16="http://schemas.microsoft.com/office/drawing/2014/main" id="{B2251A9D-61CF-4F28-B89F-298D991951ED}"/>
                </a:ext>
              </a:extLst>
            </p:cNvPr>
            <p:cNvSpPr txBox="1">
              <a:spLocks noChangeArrowheads="1"/>
            </p:cNvSpPr>
            <p:nvPr/>
          </p:nvSpPr>
          <p:spPr bwMode="auto">
            <a:xfrm>
              <a:off x="144" y="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1</a:t>
              </a:r>
              <a:endParaRPr lang="en-US" altLang="zh-CN" sz="2400">
                <a:latin typeface="Times New Roman" panose="02020603050405020304" pitchFamily="18" charset="0"/>
              </a:endParaRPr>
            </a:p>
          </p:txBody>
        </p:sp>
        <p:sp>
          <p:nvSpPr>
            <p:cNvPr id="79882" name="Text Box 11">
              <a:extLst>
                <a:ext uri="{FF2B5EF4-FFF2-40B4-BE49-F238E27FC236}">
                  <a16:creationId xmlns:a16="http://schemas.microsoft.com/office/drawing/2014/main" id="{A20F91AD-EF95-4D33-A533-005498260202}"/>
                </a:ext>
              </a:extLst>
            </p:cNvPr>
            <p:cNvSpPr txBox="1">
              <a:spLocks noChangeArrowheads="1"/>
            </p:cNvSpPr>
            <p:nvPr/>
          </p:nvSpPr>
          <p:spPr bwMode="auto">
            <a:xfrm>
              <a:off x="816" y="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1">
                  <a:latin typeface="Times New Roman" panose="02020603050405020304" pitchFamily="18" charset="0"/>
                </a:rPr>
                <a:t>n</a:t>
              </a:r>
              <a:endParaRPr lang="en-US" altLang="zh-CN" sz="2400">
                <a:latin typeface="Times New Roman" panose="02020603050405020304" pitchFamily="18" charset="0"/>
              </a:endParaRPr>
            </a:p>
          </p:txBody>
        </p:sp>
        <p:sp>
          <p:nvSpPr>
            <p:cNvPr id="79883" name="Text Box 12">
              <a:extLst>
                <a:ext uri="{FF2B5EF4-FFF2-40B4-BE49-F238E27FC236}">
                  <a16:creationId xmlns:a16="http://schemas.microsoft.com/office/drawing/2014/main" id="{CCD20271-465F-4447-91E4-CC8DFD2C8D1F}"/>
                </a:ext>
              </a:extLst>
            </p:cNvPr>
            <p:cNvSpPr txBox="1">
              <a:spLocks noChangeArrowheads="1"/>
            </p:cNvSpPr>
            <p:nvPr/>
          </p:nvSpPr>
          <p:spPr bwMode="auto">
            <a:xfrm>
              <a:off x="0" y="1392"/>
              <a:ext cx="1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000" b="1">
                  <a:latin typeface="Times New Roman" panose="02020603050405020304" pitchFamily="18" charset="0"/>
                </a:rPr>
                <a:t>单个实体型内部</a:t>
              </a:r>
              <a:r>
                <a:rPr lang="en-US" altLang="zh-CN" sz="2000" b="1">
                  <a:latin typeface="Times New Roman" panose="02020603050405020304" pitchFamily="18" charset="0"/>
                </a:rPr>
                <a:t>1:n</a:t>
              </a:r>
              <a:r>
                <a:rPr lang="zh-CN" altLang="en-US" sz="2000" b="1">
                  <a:latin typeface="Times New Roman" panose="02020603050405020304" pitchFamily="18" charset="0"/>
                </a:rPr>
                <a:t>联系</a:t>
              </a:r>
              <a:endParaRPr lang="zh-CN" altLang="en-US" sz="200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72BFC40-23DE-4705-A45D-0A5F209B24EC}"/>
              </a:ext>
            </a:extLst>
          </p:cNvPr>
          <p:cNvSpPr>
            <a:spLocks noChangeArrowheads="1"/>
          </p:cNvSpPr>
          <p:nvPr>
            <p:ph type="title" idx="4294967295"/>
          </p:nvPr>
        </p:nvSpPr>
        <p:spPr>
          <a:xfrm>
            <a:off x="468313" y="404813"/>
            <a:ext cx="8229600" cy="633412"/>
          </a:xfrm>
        </p:spPr>
        <p:txBody>
          <a:bodyPr/>
          <a:lstStyle/>
          <a:p>
            <a:pPr marL="460375" indent="-460375" eaLnBrk="1" hangingPunct="1"/>
            <a:r>
              <a:rPr lang="zh-CN" altLang="en-US">
                <a:ea typeface="宋体" panose="02010600030101010101" pitchFamily="2" charset="-122"/>
              </a:rPr>
              <a:t>一个实例</a:t>
            </a:r>
          </a:p>
        </p:txBody>
      </p:sp>
      <p:sp>
        <p:nvSpPr>
          <p:cNvPr id="80899" name="Rectangle 4">
            <a:extLst>
              <a:ext uri="{FF2B5EF4-FFF2-40B4-BE49-F238E27FC236}">
                <a16:creationId xmlns:a16="http://schemas.microsoft.com/office/drawing/2014/main" id="{58FA9195-E52D-40D5-A509-C240A6538E4F}"/>
              </a:ext>
            </a:extLst>
          </p:cNvPr>
          <p:cNvSpPr>
            <a:spLocks noChangeArrowheads="1"/>
          </p:cNvSpPr>
          <p:nvPr/>
        </p:nvSpPr>
        <p:spPr bwMode="auto">
          <a:xfrm>
            <a:off x="1258888" y="1357313"/>
            <a:ext cx="691197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400"/>
              <a:t>用</a:t>
            </a:r>
            <a:r>
              <a:rPr lang="en-US" altLang="zh-CN" sz="2400"/>
              <a:t>E-R</a:t>
            </a:r>
            <a:r>
              <a:rPr lang="zh-CN" altLang="en-US" sz="2400"/>
              <a:t>图表示某个工厂物资管理的概念模型</a:t>
            </a:r>
          </a:p>
          <a:p>
            <a:pPr eaLnBrk="1" hangingPunct="1">
              <a:lnSpc>
                <a:spcPct val="120000"/>
              </a:lnSpc>
            </a:pPr>
            <a:r>
              <a:rPr lang="zh-CN" altLang="en-US" sz="2400"/>
              <a:t>实体</a:t>
            </a:r>
          </a:p>
          <a:p>
            <a:pPr lvl="1" eaLnBrk="1" hangingPunct="1">
              <a:lnSpc>
                <a:spcPct val="120000"/>
              </a:lnSpc>
              <a:buFont typeface="Arial" panose="020B0604020202020204" pitchFamily="34" charset="0"/>
              <a:buBlip>
                <a:blip r:embed="rId2"/>
              </a:buBlip>
            </a:pPr>
            <a:r>
              <a:rPr lang="zh-CN" altLang="en-US" sz="2400"/>
              <a:t>仓库： 仓库号、面积、电话号码</a:t>
            </a:r>
          </a:p>
          <a:p>
            <a:pPr lvl="1" eaLnBrk="1" hangingPunct="1">
              <a:lnSpc>
                <a:spcPct val="120000"/>
              </a:lnSpc>
              <a:buFont typeface="Arial" panose="020B0604020202020204" pitchFamily="34" charset="0"/>
              <a:buBlip>
                <a:blip r:embed="rId2"/>
              </a:buBlip>
            </a:pPr>
            <a:r>
              <a:rPr lang="zh-CN" altLang="en-US" sz="2400"/>
              <a:t>零件 ：零件号、名称、规格、单价、描述</a:t>
            </a:r>
          </a:p>
          <a:p>
            <a:pPr lvl="1" eaLnBrk="1" hangingPunct="1">
              <a:lnSpc>
                <a:spcPct val="120000"/>
              </a:lnSpc>
              <a:buFont typeface="Arial" panose="020B0604020202020204" pitchFamily="34" charset="0"/>
              <a:buBlip>
                <a:blip r:embed="rId2"/>
              </a:buBlip>
            </a:pPr>
            <a:r>
              <a:rPr lang="zh-CN" altLang="en-US" sz="2400"/>
              <a:t>供应商：供应商号、姓名、地址、电话号码、帐号</a:t>
            </a:r>
          </a:p>
          <a:p>
            <a:pPr lvl="1" eaLnBrk="1" hangingPunct="1">
              <a:lnSpc>
                <a:spcPct val="120000"/>
              </a:lnSpc>
              <a:buFont typeface="Arial" panose="020B0604020202020204" pitchFamily="34" charset="0"/>
              <a:buBlip>
                <a:blip r:embed="rId2"/>
              </a:buBlip>
            </a:pPr>
            <a:r>
              <a:rPr lang="zh-CN" altLang="en-US" sz="2400"/>
              <a:t>项目：项目号、预算、开工日期</a:t>
            </a:r>
          </a:p>
          <a:p>
            <a:pPr lvl="1" eaLnBrk="1" hangingPunct="1">
              <a:lnSpc>
                <a:spcPct val="120000"/>
              </a:lnSpc>
              <a:buFont typeface="Arial" panose="020B0604020202020204" pitchFamily="34" charset="0"/>
              <a:buBlip>
                <a:blip r:embed="rId2"/>
              </a:buBlip>
            </a:pPr>
            <a:r>
              <a:rPr lang="zh-CN" altLang="en-US" sz="2400"/>
              <a:t>职工：职工号、姓名、年龄、职称</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C601BAF-13C6-42F2-A9D8-CA4261DE945B}"/>
              </a:ext>
            </a:extLst>
          </p:cNvPr>
          <p:cNvSpPr>
            <a:spLocks noChangeArrowheads="1"/>
          </p:cNvSpPr>
          <p:nvPr>
            <p:ph type="title" idx="4294967295"/>
          </p:nvPr>
        </p:nvSpPr>
        <p:spPr>
          <a:xfrm>
            <a:off x="468313" y="404813"/>
            <a:ext cx="8229600" cy="633412"/>
          </a:xfrm>
        </p:spPr>
        <p:txBody>
          <a:bodyPr/>
          <a:lstStyle/>
          <a:p>
            <a:pPr marL="460375" indent="-460375" eaLnBrk="1" hangingPunct="1"/>
            <a:r>
              <a:rPr lang="zh-CN" altLang="en-US">
                <a:ea typeface="宋体" panose="02010600030101010101" pitchFamily="2" charset="-122"/>
              </a:rPr>
              <a:t>一个实例</a:t>
            </a:r>
          </a:p>
        </p:txBody>
      </p:sp>
      <p:sp>
        <p:nvSpPr>
          <p:cNvPr id="81923" name="Rectangle 4">
            <a:extLst>
              <a:ext uri="{FF2B5EF4-FFF2-40B4-BE49-F238E27FC236}">
                <a16:creationId xmlns:a16="http://schemas.microsoft.com/office/drawing/2014/main" id="{D55B4F40-433B-4590-A46A-5DFC1FB22B2C}"/>
              </a:ext>
            </a:extLst>
          </p:cNvPr>
          <p:cNvSpPr>
            <a:spLocks noChangeArrowheads="1"/>
          </p:cNvSpPr>
          <p:nvPr/>
        </p:nvSpPr>
        <p:spPr bwMode="auto">
          <a:xfrm>
            <a:off x="785813" y="1285875"/>
            <a:ext cx="7921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a:t>实体之间的联系如下： </a:t>
            </a:r>
          </a:p>
          <a:p>
            <a:pPr eaLnBrk="1" hangingPunct="1">
              <a:lnSpc>
                <a:spcPct val="110000"/>
              </a:lnSpc>
              <a:buFontTx/>
              <a:buNone/>
            </a:pPr>
            <a:r>
              <a:rPr lang="en-US" altLang="zh-CN" sz="2400"/>
              <a:t>(1) </a:t>
            </a:r>
            <a:r>
              <a:rPr lang="zh-CN" altLang="en-US" sz="2400"/>
              <a:t>一个仓库可以存放多种零件，一种零件可以存放在多个仓库中。仓库和零件具有多对多的联系。用库存量来表示某种零件在某个仓库中的数量。</a:t>
            </a:r>
          </a:p>
          <a:p>
            <a:pPr eaLnBrk="1" hangingPunct="1">
              <a:lnSpc>
                <a:spcPct val="110000"/>
              </a:lnSpc>
              <a:buFontTx/>
              <a:buNone/>
            </a:pPr>
            <a:r>
              <a:rPr lang="en-US" altLang="zh-CN" sz="2400"/>
              <a:t>(2) </a:t>
            </a:r>
            <a:r>
              <a:rPr lang="zh-CN" altLang="en-US" sz="2400"/>
              <a:t>一个仓库有多个职工当仓库保管员，一个职工只能在一个仓库工作，仓库和职工之间是一对多的联系。职工实体型中具有一对多的联系 </a:t>
            </a:r>
          </a:p>
          <a:p>
            <a:pPr eaLnBrk="1" hangingPunct="1">
              <a:lnSpc>
                <a:spcPct val="110000"/>
              </a:lnSpc>
              <a:buFontTx/>
              <a:buNone/>
            </a:pPr>
            <a:r>
              <a:rPr lang="en-US" altLang="zh-CN" sz="2400"/>
              <a:t>(3) </a:t>
            </a:r>
            <a:r>
              <a:rPr lang="zh-CN" altLang="en-US" sz="2400"/>
              <a:t>职工之间具有领导</a:t>
            </a:r>
            <a:r>
              <a:rPr lang="en-US" altLang="zh-CN" sz="2400"/>
              <a:t>-</a:t>
            </a:r>
            <a:r>
              <a:rPr lang="zh-CN" altLang="en-US" sz="2400"/>
              <a:t>被领导关系。即仓库主任领导若干保管员。</a:t>
            </a:r>
          </a:p>
          <a:p>
            <a:pPr eaLnBrk="1" hangingPunct="1">
              <a:lnSpc>
                <a:spcPct val="110000"/>
              </a:lnSpc>
              <a:buFontTx/>
              <a:buNone/>
            </a:pPr>
            <a:r>
              <a:rPr lang="en-US" altLang="zh-CN" sz="2400"/>
              <a:t>(4) </a:t>
            </a:r>
            <a:r>
              <a:rPr lang="zh-CN" altLang="en-US" sz="2400"/>
              <a:t>供应商、项目和零件三者之间具有多对多的联系</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A9FA8F3-2C2C-4F33-9FFD-7FDCDFCE0490}"/>
              </a:ext>
            </a:extLst>
          </p:cNvPr>
          <p:cNvSpPr>
            <a:spLocks noChangeArrowheads="1"/>
          </p:cNvSpPr>
          <p:nvPr>
            <p:ph type="title" idx="4294967295"/>
          </p:nvPr>
        </p:nvSpPr>
        <p:spPr>
          <a:xfrm>
            <a:off x="611188" y="404813"/>
            <a:ext cx="8229600" cy="633412"/>
          </a:xfrm>
        </p:spPr>
        <p:txBody>
          <a:bodyPr/>
          <a:lstStyle/>
          <a:p>
            <a:pPr marL="460375" indent="-460375" eaLnBrk="1" hangingPunct="1"/>
            <a:r>
              <a:rPr lang="zh-CN" altLang="en-US">
                <a:ea typeface="宋体" panose="02010600030101010101" pitchFamily="2" charset="-122"/>
              </a:rPr>
              <a:t>一个实例</a:t>
            </a:r>
          </a:p>
        </p:txBody>
      </p:sp>
      <p:pic>
        <p:nvPicPr>
          <p:cNvPr id="82947" name="Picture 3" descr="实例2">
            <a:extLst>
              <a:ext uri="{FF2B5EF4-FFF2-40B4-BE49-F238E27FC236}">
                <a16:creationId xmlns:a16="http://schemas.microsoft.com/office/drawing/2014/main" id="{C85BDF72-C7E2-4667-93FB-0F5B8686C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68413"/>
            <a:ext cx="76200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E26F931-476A-46E2-BCB3-7DD5C17B5AB9}"/>
              </a:ext>
            </a:extLst>
          </p:cNvPr>
          <p:cNvSpPr>
            <a:spLocks noChangeArrowheads="1"/>
          </p:cNvSpPr>
          <p:nvPr/>
        </p:nvSpPr>
        <p:spPr bwMode="auto">
          <a:xfrm>
            <a:off x="0"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83971" name="Text Box 3">
            <a:extLst>
              <a:ext uri="{FF2B5EF4-FFF2-40B4-BE49-F238E27FC236}">
                <a16:creationId xmlns:a16="http://schemas.microsoft.com/office/drawing/2014/main" id="{770A9A0B-5C84-4441-B472-77990C22B83D}"/>
              </a:ext>
            </a:extLst>
          </p:cNvPr>
          <p:cNvSpPr txBox="1">
            <a:spLocks noChangeArrowheads="1"/>
          </p:cNvSpPr>
          <p:nvPr/>
        </p:nvSpPr>
        <p:spPr bwMode="auto">
          <a:xfrm>
            <a:off x="684213" y="908050"/>
            <a:ext cx="8137525"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学生运动会管理模型：</a:t>
            </a:r>
          </a:p>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 （</a:t>
            </a:r>
            <a:r>
              <a:rPr lang="en-US" altLang="zh-CN" sz="2800" b="1">
                <a:solidFill>
                  <a:schemeClr val="accent2"/>
                </a:solidFill>
                <a:latin typeface="Times New Roman" panose="02020603050405020304" pitchFamily="18" charset="0"/>
                <a:ea typeface="楷体_GB2312" pitchFamily="1" charset="-122"/>
              </a:rPr>
              <a:t>1</a:t>
            </a:r>
            <a:r>
              <a:rPr lang="zh-CN" altLang="en-US" sz="2800" b="1">
                <a:solidFill>
                  <a:schemeClr val="accent2"/>
                </a:solidFill>
                <a:latin typeface="Times New Roman" panose="02020603050405020304" pitchFamily="18" charset="0"/>
                <a:ea typeface="楷体_GB2312" pitchFamily="1" charset="-122"/>
              </a:rPr>
              <a:t>）有若干班级，每个班级包括：班级号、班级名、专业、人数；</a:t>
            </a:r>
          </a:p>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 （</a:t>
            </a:r>
            <a:r>
              <a:rPr lang="en-US" altLang="zh-CN" sz="2800" b="1">
                <a:solidFill>
                  <a:schemeClr val="accent2"/>
                </a:solidFill>
                <a:latin typeface="Times New Roman" panose="02020603050405020304" pitchFamily="18" charset="0"/>
                <a:ea typeface="楷体_GB2312" pitchFamily="1" charset="-122"/>
              </a:rPr>
              <a:t>2</a:t>
            </a:r>
            <a:r>
              <a:rPr lang="zh-CN" altLang="en-US" sz="2800" b="1">
                <a:solidFill>
                  <a:schemeClr val="accent2"/>
                </a:solidFill>
                <a:latin typeface="Times New Roman" panose="02020603050405020304" pitchFamily="18" charset="0"/>
                <a:ea typeface="楷体_GB2312" pitchFamily="1" charset="-122"/>
              </a:rPr>
              <a:t>）每个班级有若干运动员，运动员只能属于一个班，包括：运动员号、姓名、性别、年龄；</a:t>
            </a:r>
          </a:p>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 （</a:t>
            </a:r>
            <a:r>
              <a:rPr lang="en-US" altLang="zh-CN" sz="2800" b="1">
                <a:solidFill>
                  <a:schemeClr val="accent2"/>
                </a:solidFill>
                <a:latin typeface="Times New Roman" panose="02020603050405020304" pitchFamily="18" charset="0"/>
                <a:ea typeface="楷体_GB2312" pitchFamily="1" charset="-122"/>
              </a:rPr>
              <a:t>3</a:t>
            </a:r>
            <a:r>
              <a:rPr lang="zh-CN" altLang="en-US" sz="2800" b="1">
                <a:solidFill>
                  <a:schemeClr val="accent2"/>
                </a:solidFill>
                <a:latin typeface="Times New Roman" panose="02020603050405020304" pitchFamily="18" charset="0"/>
                <a:ea typeface="楷体_GB2312" pitchFamily="1" charset="-122"/>
              </a:rPr>
              <a:t>）有若干比赛项目，包括：项目号、名称、比赛地点；</a:t>
            </a:r>
          </a:p>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 （</a:t>
            </a:r>
            <a:r>
              <a:rPr lang="en-US" altLang="zh-CN" sz="2800" b="1">
                <a:solidFill>
                  <a:schemeClr val="accent2"/>
                </a:solidFill>
                <a:latin typeface="Times New Roman" panose="02020603050405020304" pitchFamily="18" charset="0"/>
                <a:ea typeface="楷体_GB2312" pitchFamily="1" charset="-122"/>
              </a:rPr>
              <a:t>4</a:t>
            </a:r>
            <a:r>
              <a:rPr lang="zh-CN" altLang="en-US" sz="2800" b="1">
                <a:solidFill>
                  <a:schemeClr val="accent2"/>
                </a:solidFill>
                <a:latin typeface="Times New Roman" panose="02020603050405020304" pitchFamily="18" charset="0"/>
                <a:ea typeface="楷体_GB2312" pitchFamily="1" charset="-122"/>
              </a:rPr>
              <a:t>）每名运动员可以参加多项比赛，每个项目可有多人参加；</a:t>
            </a:r>
          </a:p>
          <a:p>
            <a:pPr>
              <a:spcBef>
                <a:spcPct val="0"/>
              </a:spcBef>
              <a:buSzTx/>
              <a:buFontTx/>
              <a:buNone/>
            </a:pPr>
            <a:r>
              <a:rPr lang="zh-CN" altLang="en-US" sz="2800" b="1">
                <a:solidFill>
                  <a:schemeClr val="accent2"/>
                </a:solidFill>
                <a:latin typeface="Times New Roman" panose="02020603050405020304" pitchFamily="18" charset="0"/>
                <a:ea typeface="楷体_GB2312" pitchFamily="1" charset="-122"/>
              </a:rPr>
              <a:t> （</a:t>
            </a:r>
            <a:r>
              <a:rPr lang="en-US" altLang="zh-CN" sz="2800" b="1">
                <a:solidFill>
                  <a:schemeClr val="accent2"/>
                </a:solidFill>
                <a:latin typeface="Times New Roman" panose="02020603050405020304" pitchFamily="18" charset="0"/>
                <a:ea typeface="楷体_GB2312" pitchFamily="1" charset="-122"/>
              </a:rPr>
              <a:t>5</a:t>
            </a:r>
            <a:r>
              <a:rPr lang="zh-CN" altLang="en-US" sz="2800" b="1">
                <a:solidFill>
                  <a:schemeClr val="accent2"/>
                </a:solidFill>
                <a:latin typeface="Times New Roman" panose="02020603050405020304" pitchFamily="18" charset="0"/>
                <a:ea typeface="楷体_GB2312" pitchFamily="1" charset="-122"/>
              </a:rPr>
              <a:t>）要求能够公布每个比赛项目的运动员名次与成绩。试画出</a:t>
            </a:r>
            <a:r>
              <a:rPr lang="en-US" altLang="zh-CN" sz="2800" b="1">
                <a:solidFill>
                  <a:schemeClr val="accent2"/>
                </a:solidFill>
                <a:latin typeface="Times New Roman" panose="02020603050405020304" pitchFamily="18" charset="0"/>
                <a:ea typeface="楷体_GB2312" pitchFamily="1" charset="-122"/>
              </a:rPr>
              <a:t>ER</a:t>
            </a:r>
            <a:r>
              <a:rPr lang="zh-CN" altLang="en-US" sz="2800" b="1">
                <a:solidFill>
                  <a:schemeClr val="accent2"/>
                </a:solidFill>
                <a:latin typeface="Times New Roman" panose="02020603050405020304" pitchFamily="18" charset="0"/>
                <a:ea typeface="楷体_GB2312" pitchFamily="1" charset="-122"/>
              </a:rPr>
              <a:t>图，并注明属性和联系类型。 </a:t>
            </a:r>
          </a:p>
        </p:txBody>
      </p:sp>
      <p:sp>
        <p:nvSpPr>
          <p:cNvPr id="83972" name="Rectangle 2">
            <a:extLst>
              <a:ext uri="{FF2B5EF4-FFF2-40B4-BE49-F238E27FC236}">
                <a16:creationId xmlns:a16="http://schemas.microsoft.com/office/drawing/2014/main" id="{3C16BB58-19A6-450D-8937-7256F7AC220F}"/>
              </a:ext>
            </a:extLst>
          </p:cNvPr>
          <p:cNvSpPr>
            <a:spLocks noChangeArrowheads="1"/>
          </p:cNvSpPr>
          <p:nvPr/>
        </p:nvSpPr>
        <p:spPr bwMode="auto">
          <a:xfrm>
            <a:off x="611188" y="188913"/>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0375" indent="-460375">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4000" b="1">
                <a:solidFill>
                  <a:srgbClr val="800000"/>
                </a:solidFill>
                <a:ea typeface="黑体" panose="02010609060101010101" pitchFamily="49" charset="-122"/>
              </a:rPr>
              <a:t>随堂练习1</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3D2FBF4-487E-4D66-A9FF-37D9E2189355}"/>
              </a:ext>
            </a:extLst>
          </p:cNvPr>
          <p:cNvSpPr>
            <a:spLocks noChangeArrowheads="1"/>
          </p:cNvSpPr>
          <p:nvPr/>
        </p:nvSpPr>
        <p:spPr bwMode="auto">
          <a:xfrm>
            <a:off x="0"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84995" name="Text Box 3">
            <a:extLst>
              <a:ext uri="{FF2B5EF4-FFF2-40B4-BE49-F238E27FC236}">
                <a16:creationId xmlns:a16="http://schemas.microsoft.com/office/drawing/2014/main" id="{0CAF964A-1763-483F-A4A6-8527AF835765}"/>
              </a:ext>
            </a:extLst>
          </p:cNvPr>
          <p:cNvSpPr txBox="1">
            <a:spLocks noChangeArrowheads="1"/>
          </p:cNvSpPr>
          <p:nvPr/>
        </p:nvSpPr>
        <p:spPr bwMode="auto">
          <a:xfrm>
            <a:off x="107950" y="1052513"/>
            <a:ext cx="8929688"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工厂（包括厂名和厂长名）需建立一个管理数据库存储以下信息:</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（1）一个工厂内有多个车间，每个车间有车间号、车间主任姓名、地址和电话。</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（2）一个车间有多个工人，每个工人有职工号、姓名、年龄、性别和工种。</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（3）一个车间生产多种产品，产品有产品号和价格。</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（4）一个车间生产多种零件，一个零件也可能为多个车间制造。零件有零件号、重量和价格。</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（5）一个产品由多种零件组成，一种零件也可装配出多种产品。</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（6）产品与零件均存入仓库中。</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（7）厂内有多个仓库，仓库有仓库号、仓库主任姓名和电话。</a:t>
            </a:r>
          </a:p>
          <a:p>
            <a:pPr>
              <a:lnSpc>
                <a:spcPct val="110000"/>
              </a:lnSpc>
              <a:spcBef>
                <a:spcPct val="0"/>
              </a:spcBef>
              <a:buSzTx/>
              <a:buFontTx/>
              <a:buNone/>
            </a:pPr>
            <a:r>
              <a:rPr lang="zh-CN" altLang="en-US" sz="2400" b="1">
                <a:solidFill>
                  <a:schemeClr val="accent2"/>
                </a:solidFill>
                <a:latin typeface="Times New Roman" panose="02020603050405020304" pitchFamily="18" charset="0"/>
                <a:ea typeface="楷体_GB2312" pitchFamily="1" charset="-122"/>
              </a:rPr>
              <a:t>试：画出该系统的Ｅ-Ｒ图。</a:t>
            </a:r>
          </a:p>
        </p:txBody>
      </p:sp>
      <p:sp>
        <p:nvSpPr>
          <p:cNvPr id="84996" name="Rectangle 2">
            <a:extLst>
              <a:ext uri="{FF2B5EF4-FFF2-40B4-BE49-F238E27FC236}">
                <a16:creationId xmlns:a16="http://schemas.microsoft.com/office/drawing/2014/main" id="{0EEA732B-CC20-4DFD-9D3F-90E103B48405}"/>
              </a:ext>
            </a:extLst>
          </p:cNvPr>
          <p:cNvSpPr>
            <a:spLocks noChangeArrowheads="1"/>
          </p:cNvSpPr>
          <p:nvPr/>
        </p:nvSpPr>
        <p:spPr bwMode="auto">
          <a:xfrm>
            <a:off x="396875" y="260350"/>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0375" indent="-460375">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4000" b="1">
                <a:solidFill>
                  <a:srgbClr val="800000"/>
                </a:solidFill>
                <a:ea typeface="黑体" panose="02010609060101010101" pitchFamily="49" charset="-122"/>
              </a:rPr>
              <a:t>随堂练习2</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1CD8085-CD65-47D9-B429-A5081E23C90C}"/>
              </a:ext>
            </a:extLst>
          </p:cNvPr>
          <p:cNvSpPr>
            <a:spLocks noChangeArrowheads="1"/>
          </p:cNvSpPr>
          <p:nvPr>
            <p:ph type="title" idx="4294967295"/>
          </p:nvPr>
        </p:nvSpPr>
        <p:spPr>
          <a:xfrm>
            <a:off x="468313" y="428625"/>
            <a:ext cx="8229600" cy="633413"/>
          </a:xfrm>
        </p:spPr>
        <p:txBody>
          <a:bodyPr/>
          <a:lstStyle/>
          <a:p>
            <a:pPr eaLnBrk="1" hangingPunct="1"/>
            <a:r>
              <a:rPr lang="zh-CN" altLang="en-US">
                <a:ea typeface="宋体" panose="02010600030101010101" pitchFamily="2" charset="-122"/>
              </a:rPr>
              <a:t>常用的数据模型</a:t>
            </a:r>
          </a:p>
        </p:txBody>
      </p:sp>
      <p:sp>
        <p:nvSpPr>
          <p:cNvPr id="86019" name="Rectangle 3">
            <a:extLst>
              <a:ext uri="{FF2B5EF4-FFF2-40B4-BE49-F238E27FC236}">
                <a16:creationId xmlns:a16="http://schemas.microsoft.com/office/drawing/2014/main" id="{1E2CE0E1-7669-4C1D-9448-72B562618E23}"/>
              </a:ext>
            </a:extLst>
          </p:cNvPr>
          <p:cNvSpPr>
            <a:spLocks noChangeArrowheads="1"/>
          </p:cNvSpPr>
          <p:nvPr>
            <p:ph type="body" idx="4294967295"/>
          </p:nvPr>
        </p:nvSpPr>
        <p:spPr>
          <a:xfrm>
            <a:off x="1042988" y="1428750"/>
            <a:ext cx="7489825" cy="3889375"/>
          </a:xfrm>
        </p:spPr>
        <p:txBody>
          <a:bodyPr/>
          <a:lstStyle/>
          <a:p>
            <a:pPr eaLnBrk="1" hangingPunct="1">
              <a:lnSpc>
                <a:spcPct val="90000"/>
              </a:lnSpc>
            </a:pPr>
            <a:r>
              <a:rPr lang="zh-CN" altLang="en-US" sz="2800"/>
              <a:t>基于树的</a:t>
            </a:r>
            <a:r>
              <a:rPr lang="zh-CN" altLang="en-US" sz="2800">
                <a:solidFill>
                  <a:srgbClr val="990000"/>
                </a:solidFill>
              </a:rPr>
              <a:t>层次模型</a:t>
            </a:r>
            <a:r>
              <a:rPr lang="zh-CN" altLang="en-US" sz="2800"/>
              <a:t>（</a:t>
            </a:r>
            <a:r>
              <a:rPr lang="en-US" altLang="zh-CN" sz="2800"/>
              <a:t>hierarchical model</a:t>
            </a:r>
            <a:r>
              <a:rPr lang="zh-CN" altLang="en-US" sz="2800"/>
              <a:t>） </a:t>
            </a:r>
          </a:p>
          <a:p>
            <a:pPr eaLnBrk="1" hangingPunct="1">
              <a:lnSpc>
                <a:spcPct val="90000"/>
              </a:lnSpc>
              <a:buFont typeface="Wingdings" panose="05000000000000000000" pitchFamily="2" charset="2"/>
              <a:buNone/>
            </a:pPr>
            <a:r>
              <a:rPr lang="zh-CN" altLang="en-US" sz="2400"/>
              <a:t>     </a:t>
            </a:r>
            <a:r>
              <a:rPr lang="en-US" altLang="zh-CN" sz="2400">
                <a:solidFill>
                  <a:srgbClr val="D60093"/>
                </a:solidFill>
                <a:latin typeface="Arial Narrow" panose="020B06060202020A0204" pitchFamily="34" charset="0"/>
              </a:rPr>
              <a:t>—</a:t>
            </a:r>
            <a:r>
              <a:rPr lang="en-US" altLang="zh-CN" sz="2400">
                <a:solidFill>
                  <a:srgbClr val="D60093"/>
                </a:solidFill>
              </a:rPr>
              <a:t> </a:t>
            </a:r>
            <a:r>
              <a:rPr lang="en-US" altLang="zh-CN" sz="2400"/>
              <a:t>20</a:t>
            </a:r>
            <a:r>
              <a:rPr lang="zh-CN" altLang="en-US" sz="2400"/>
              <a:t>世纪60年代末到70年代初</a:t>
            </a:r>
          </a:p>
          <a:p>
            <a:pPr eaLnBrk="1" hangingPunct="1">
              <a:lnSpc>
                <a:spcPct val="90000"/>
              </a:lnSpc>
            </a:pPr>
            <a:r>
              <a:rPr lang="zh-CN" altLang="en-US" sz="2800"/>
              <a:t>基于图的</a:t>
            </a:r>
            <a:r>
              <a:rPr lang="zh-CN" altLang="en-US" sz="2800">
                <a:solidFill>
                  <a:srgbClr val="990000"/>
                </a:solidFill>
              </a:rPr>
              <a:t>网状模型</a:t>
            </a:r>
            <a:r>
              <a:rPr lang="zh-CN" altLang="en-US" sz="2800"/>
              <a:t>（</a:t>
            </a:r>
            <a:r>
              <a:rPr lang="en-US" altLang="zh-CN" sz="2800"/>
              <a:t>network model</a:t>
            </a:r>
            <a:r>
              <a:rPr lang="zh-CN" altLang="en-US" sz="2800"/>
              <a:t>） </a:t>
            </a:r>
          </a:p>
          <a:p>
            <a:pPr eaLnBrk="1" hangingPunct="1">
              <a:lnSpc>
                <a:spcPct val="90000"/>
              </a:lnSpc>
              <a:buFontTx/>
              <a:buNone/>
            </a:pPr>
            <a:r>
              <a:rPr lang="zh-CN" altLang="en-US" sz="2400"/>
              <a:t>     </a:t>
            </a:r>
            <a:r>
              <a:rPr lang="en-US" altLang="zh-CN" sz="2400">
                <a:solidFill>
                  <a:srgbClr val="D60093"/>
                </a:solidFill>
                <a:latin typeface="Arial Narrow" panose="020B06060202020A0204" pitchFamily="34" charset="0"/>
              </a:rPr>
              <a:t>—</a:t>
            </a:r>
            <a:r>
              <a:rPr lang="en-US" altLang="zh-CN" sz="2400">
                <a:solidFill>
                  <a:srgbClr val="D60093"/>
                </a:solidFill>
              </a:rPr>
              <a:t> </a:t>
            </a:r>
            <a:r>
              <a:rPr lang="en-US" altLang="zh-CN" sz="2400"/>
              <a:t>20</a:t>
            </a:r>
            <a:r>
              <a:rPr lang="zh-CN" altLang="en-US" sz="2400"/>
              <a:t>世纪70年代</a:t>
            </a:r>
          </a:p>
          <a:p>
            <a:pPr eaLnBrk="1" hangingPunct="1">
              <a:lnSpc>
                <a:spcPct val="90000"/>
              </a:lnSpc>
            </a:pPr>
            <a:r>
              <a:rPr lang="zh-CN" altLang="en-US" sz="2800"/>
              <a:t>基于表的</a:t>
            </a:r>
            <a:r>
              <a:rPr lang="zh-CN" altLang="en-US" sz="2800">
                <a:solidFill>
                  <a:srgbClr val="990000"/>
                </a:solidFill>
              </a:rPr>
              <a:t>关系模型</a:t>
            </a:r>
            <a:r>
              <a:rPr lang="zh-CN" altLang="en-US" sz="2800"/>
              <a:t>（</a:t>
            </a:r>
            <a:r>
              <a:rPr lang="en-US" altLang="zh-CN" sz="2800"/>
              <a:t>relational model</a:t>
            </a:r>
            <a:r>
              <a:rPr lang="zh-CN" altLang="en-US" sz="2800"/>
              <a:t>）</a:t>
            </a:r>
          </a:p>
          <a:p>
            <a:pPr eaLnBrk="1" hangingPunct="1">
              <a:lnSpc>
                <a:spcPct val="90000"/>
              </a:lnSpc>
              <a:buFontTx/>
              <a:buNone/>
            </a:pPr>
            <a:r>
              <a:rPr lang="zh-CN" altLang="en-US" sz="2400">
                <a:solidFill>
                  <a:srgbClr val="D60093"/>
                </a:solidFill>
              </a:rPr>
              <a:t>     </a:t>
            </a:r>
            <a:r>
              <a:rPr lang="en-US" altLang="zh-CN" sz="2400">
                <a:solidFill>
                  <a:srgbClr val="D60093"/>
                </a:solidFill>
                <a:latin typeface="Arial Narrow" panose="020B06060202020A0204" pitchFamily="34" charset="0"/>
              </a:rPr>
              <a:t>—</a:t>
            </a:r>
            <a:r>
              <a:rPr lang="en-US" altLang="zh-CN" sz="2400"/>
              <a:t> 20</a:t>
            </a:r>
            <a:r>
              <a:rPr lang="zh-CN" altLang="en-US" sz="2400"/>
              <a:t>世纪80年代至今</a:t>
            </a:r>
          </a:p>
          <a:p>
            <a:pPr eaLnBrk="1" hangingPunct="1">
              <a:lnSpc>
                <a:spcPct val="90000"/>
              </a:lnSpc>
            </a:pPr>
            <a:r>
              <a:rPr lang="zh-CN" altLang="en-US" sz="2800"/>
              <a:t>基于对象的</a:t>
            </a:r>
            <a:r>
              <a:rPr lang="zh-CN" altLang="en-US" sz="2800">
                <a:solidFill>
                  <a:srgbClr val="990000"/>
                </a:solidFill>
                <a:latin typeface="宋体" panose="02010600030101010101" pitchFamily="2" charset="-122"/>
              </a:rPr>
              <a:t>面向对象模型</a:t>
            </a:r>
            <a:r>
              <a:rPr lang="zh-CN" altLang="en-US" sz="2800"/>
              <a:t>（</a:t>
            </a:r>
            <a:r>
              <a:rPr lang="en-US" altLang="zh-CN" sz="2800"/>
              <a:t>Object Oriented Model</a:t>
            </a:r>
            <a:r>
              <a:rPr lang="zh-CN" altLang="en-US" sz="2800"/>
              <a:t>）</a:t>
            </a:r>
          </a:p>
          <a:p>
            <a:pPr eaLnBrk="1" hangingPunct="1">
              <a:lnSpc>
                <a:spcPct val="90000"/>
              </a:lnSpc>
              <a:buFontTx/>
              <a:buNone/>
            </a:pPr>
            <a:r>
              <a:rPr lang="zh-CN" altLang="en-US" sz="2400">
                <a:solidFill>
                  <a:srgbClr val="D60093"/>
                </a:solidFill>
              </a:rPr>
              <a:t>     </a:t>
            </a:r>
            <a:r>
              <a:rPr lang="en-US" altLang="zh-CN" sz="2400">
                <a:solidFill>
                  <a:srgbClr val="D60093"/>
                </a:solidFill>
                <a:latin typeface="Arial Narrow" panose="020B06060202020A0204" pitchFamily="34" charset="0"/>
              </a:rPr>
              <a:t>—</a:t>
            </a:r>
            <a:r>
              <a:rPr lang="en-US" altLang="zh-CN" sz="2400">
                <a:solidFill>
                  <a:srgbClr val="D60093"/>
                </a:solidFill>
              </a:rPr>
              <a:t> </a:t>
            </a:r>
            <a:r>
              <a:rPr lang="zh-CN" altLang="en-US" sz="2400"/>
              <a:t>研究开发中</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B2B5A9B-3DFE-4FED-A0D5-BCED8ACC6463}"/>
              </a:ext>
            </a:extLst>
          </p:cNvPr>
          <p:cNvSpPr>
            <a:spLocks noGrp="1" noChangeArrowheads="1"/>
          </p:cNvSpPr>
          <p:nvPr>
            <p:ph type="title" idx="4294967295"/>
          </p:nvPr>
        </p:nvSpPr>
        <p:spPr>
          <a:xfrm>
            <a:off x="1143000" y="571500"/>
            <a:ext cx="7399338" cy="874713"/>
          </a:xfrm>
        </p:spPr>
        <p:txBody>
          <a:bodyPr/>
          <a:lstStyle/>
          <a:p>
            <a:r>
              <a:rPr lang="zh-CN" altLang="en-US"/>
              <a:t>数据库技术的产生和发展</a:t>
            </a:r>
          </a:p>
        </p:txBody>
      </p:sp>
      <p:sp>
        <p:nvSpPr>
          <p:cNvPr id="13315" name="Rectangle 3">
            <a:extLst>
              <a:ext uri="{FF2B5EF4-FFF2-40B4-BE49-F238E27FC236}">
                <a16:creationId xmlns:a16="http://schemas.microsoft.com/office/drawing/2014/main" id="{99D5F338-B7B7-4FB5-9296-4B0D6DD2E3E7}"/>
              </a:ext>
            </a:extLst>
          </p:cNvPr>
          <p:cNvSpPr>
            <a:spLocks noGrp="1" noChangeArrowheads="1"/>
          </p:cNvSpPr>
          <p:nvPr>
            <p:ph type="body" idx="4294967295"/>
          </p:nvPr>
        </p:nvSpPr>
        <p:spPr>
          <a:xfrm>
            <a:off x="755650" y="1773238"/>
            <a:ext cx="7993063" cy="2303462"/>
          </a:xfrm>
        </p:spPr>
        <p:txBody>
          <a:bodyPr/>
          <a:lstStyle/>
          <a:p>
            <a:pPr>
              <a:lnSpc>
                <a:spcPct val="80000"/>
              </a:lnSpc>
              <a:spcBef>
                <a:spcPts val="1800"/>
              </a:spcBef>
            </a:pPr>
            <a:r>
              <a:rPr lang="zh-CN" altLang="en-US" sz="2800"/>
              <a:t>手工管理阶段（50年代中期以前）</a:t>
            </a:r>
          </a:p>
          <a:p>
            <a:pPr>
              <a:lnSpc>
                <a:spcPct val="80000"/>
              </a:lnSpc>
              <a:spcBef>
                <a:spcPts val="1800"/>
              </a:spcBef>
            </a:pPr>
            <a:r>
              <a:rPr lang="zh-CN" altLang="en-US" sz="2800"/>
              <a:t>文件系统阶段（50年代中期以后</a:t>
            </a:r>
          </a:p>
          <a:p>
            <a:pPr>
              <a:lnSpc>
                <a:spcPct val="80000"/>
              </a:lnSpc>
              <a:spcBef>
                <a:spcPts val="1800"/>
              </a:spcBef>
              <a:buFontTx/>
              <a:buNone/>
            </a:pPr>
            <a:r>
              <a:rPr lang="zh-CN" altLang="en-US" sz="2800"/>
              <a:t>                              ——60年代中期）</a:t>
            </a:r>
          </a:p>
          <a:p>
            <a:pPr>
              <a:lnSpc>
                <a:spcPct val="80000"/>
              </a:lnSpc>
              <a:spcBef>
                <a:spcPts val="1800"/>
              </a:spcBef>
            </a:pPr>
            <a:r>
              <a:rPr lang="zh-CN" altLang="en-US" sz="2800"/>
              <a:t>数据库系统阶段（60年代后期开始）</a:t>
            </a:r>
          </a:p>
        </p:txBody>
      </p:sp>
      <p:graphicFrame>
        <p:nvGraphicFramePr>
          <p:cNvPr id="13316" name="Object 4">
            <a:extLst>
              <a:ext uri="{FF2B5EF4-FFF2-40B4-BE49-F238E27FC236}">
                <a16:creationId xmlns:a16="http://schemas.microsoft.com/office/drawing/2014/main" id="{DCD007D2-83B0-4710-BF52-676871FD0D90}"/>
              </a:ext>
            </a:extLst>
          </p:cNvPr>
          <p:cNvGraphicFramePr>
            <a:graphicFrameLocks/>
          </p:cNvGraphicFramePr>
          <p:nvPr/>
        </p:nvGraphicFramePr>
        <p:xfrm>
          <a:off x="900113" y="4221163"/>
          <a:ext cx="5616575" cy="1008062"/>
        </p:xfrm>
        <a:graphic>
          <a:graphicData uri="http://schemas.openxmlformats.org/presentationml/2006/ole">
            <mc:AlternateContent xmlns:mc="http://schemas.openxmlformats.org/markup-compatibility/2006">
              <mc:Choice xmlns:v="urn:schemas-microsoft-com:vml" Requires="v">
                <p:oleObj spid="_x0000_s13318" name="BMP 图像" r:id="rId3" imgW="3970364" imgH="746667" progId="Paint.Picture">
                  <p:embed/>
                </p:oleObj>
              </mc:Choice>
              <mc:Fallback>
                <p:oleObj name="BMP 图像" r:id="rId3" imgW="3970364" imgH="746667"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21163"/>
                        <a:ext cx="56165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AutoShape 5">
            <a:extLst>
              <a:ext uri="{FF2B5EF4-FFF2-40B4-BE49-F238E27FC236}">
                <a16:creationId xmlns:a16="http://schemas.microsoft.com/office/drawing/2014/main" id="{44DE2A1D-60BD-4917-A149-42587DCEB344}"/>
              </a:ext>
            </a:extLst>
          </p:cNvPr>
          <p:cNvSpPr>
            <a:spLocks noChangeArrowheads="1"/>
          </p:cNvSpPr>
          <p:nvPr/>
        </p:nvSpPr>
        <p:spPr bwMode="auto">
          <a:xfrm flipV="1">
            <a:off x="7597775" y="1916113"/>
            <a:ext cx="1295400" cy="2520950"/>
          </a:xfrm>
          <a:prstGeom prst="wedgeRoundRectCallout">
            <a:avLst>
              <a:gd name="adj1" fmla="val -142009"/>
              <a:gd name="adj2" fmla="val -57227"/>
              <a:gd name="adj3" fmla="val 16667"/>
            </a:avLst>
          </a:prstGeom>
          <a:solidFill>
            <a:srgbClr val="333399"/>
          </a:solidFill>
          <a:ln w="12700">
            <a:solidFill>
              <a:schemeClr val="tx1"/>
            </a:solidFill>
            <a:miter lim="800000"/>
            <a:headEnd/>
            <a:tailEnd/>
          </a:ln>
        </p:spPr>
        <p:txBody>
          <a:bodyPr rot="10800000" anchor="ctr"/>
          <a:lstStyle>
            <a:lvl1pPr>
              <a:spcBef>
                <a:spcPct val="20000"/>
              </a:spcBef>
              <a:buSzPct val="100000"/>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5"/>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5"/>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5"/>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000">
                <a:solidFill>
                  <a:schemeClr val="bg1"/>
                </a:solidFill>
                <a:latin typeface="Times New Roman" panose="02020603050405020304" pitchFamily="18" charset="0"/>
              </a:rPr>
              <a:t>膨胀的数据量需要新的数据管理方法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slide(fromBottom)">
                                      <p:cBhvr>
                                        <p:cTn id="7" dur="500"/>
                                        <p:tgtEl>
                                          <p:spTgt spid="13316"/>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3317"/>
                                        </p:tgtEl>
                                        <p:attrNameLst>
                                          <p:attrName>style.visibility</p:attrName>
                                        </p:attrNameLst>
                                      </p:cBhvr>
                                      <p:to>
                                        <p:strVal val="visible"/>
                                      </p:to>
                                    </p:set>
                                    <p:anim calcmode="lin" valueType="num">
                                      <p:cBhvr additive="base">
                                        <p:cTn id="11" dur="500" fill="hold"/>
                                        <p:tgtEl>
                                          <p:spTgt spid="13317"/>
                                        </p:tgtEl>
                                        <p:attrNameLst>
                                          <p:attrName>ppt_x</p:attrName>
                                        </p:attrNameLst>
                                      </p:cBhvr>
                                      <p:tavLst>
                                        <p:tav tm="0">
                                          <p:val>
                                            <p:strVal val="1+#ppt_w/2"/>
                                          </p:val>
                                        </p:tav>
                                        <p:tav tm="100000">
                                          <p:val>
                                            <p:strVal val="#ppt_x"/>
                                          </p:val>
                                        </p:tav>
                                      </p:tavLst>
                                    </p:anim>
                                    <p:anim calcmode="lin" valueType="num">
                                      <p:cBhvr additive="base">
                                        <p:cTn id="12"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66459CF-9881-4C66-8509-20D47C6C522C}"/>
              </a:ext>
            </a:extLst>
          </p:cNvPr>
          <p:cNvSpPr>
            <a:spLocks noChangeArrowheads="1"/>
          </p:cNvSpPr>
          <p:nvPr>
            <p:ph type="title" idx="4294967295"/>
          </p:nvPr>
        </p:nvSpPr>
        <p:spPr>
          <a:xfrm>
            <a:off x="468313" y="404813"/>
            <a:ext cx="8229600" cy="633412"/>
          </a:xfrm>
        </p:spPr>
        <p:txBody>
          <a:bodyPr/>
          <a:lstStyle/>
          <a:p>
            <a:pPr eaLnBrk="1" hangingPunct="1"/>
            <a:r>
              <a:rPr lang="zh-CN" altLang="en-US">
                <a:ea typeface="宋体" panose="02010600030101010101" pitchFamily="2" charset="-122"/>
              </a:rPr>
              <a:t>层次模型</a:t>
            </a:r>
          </a:p>
        </p:txBody>
      </p:sp>
      <p:graphicFrame>
        <p:nvGraphicFramePr>
          <p:cNvPr id="88067" name="Object 4">
            <a:extLst>
              <a:ext uri="{FF2B5EF4-FFF2-40B4-BE49-F238E27FC236}">
                <a16:creationId xmlns:a16="http://schemas.microsoft.com/office/drawing/2014/main" id="{AE17B864-5B8C-47B8-9E1C-84BE7F474B9C}"/>
              </a:ext>
            </a:extLst>
          </p:cNvPr>
          <p:cNvGraphicFramePr>
            <a:graphicFrameLocks noChangeAspect="1"/>
          </p:cNvGraphicFramePr>
          <p:nvPr/>
        </p:nvGraphicFramePr>
        <p:xfrm>
          <a:off x="1403350" y="2582863"/>
          <a:ext cx="6275388" cy="3309937"/>
        </p:xfrm>
        <a:graphic>
          <a:graphicData uri="http://schemas.openxmlformats.org/presentationml/2006/ole">
            <mc:AlternateContent xmlns:mc="http://schemas.openxmlformats.org/markup-compatibility/2006">
              <mc:Choice xmlns:v="urn:schemas-microsoft-com:vml" Requires="v">
                <p:oleObj spid="_x0000_s88072" name="BMP 图像" r:id="rId4" imgW="5847619" imgH="3086531" progId="Paint.Picture">
                  <p:embed/>
                </p:oleObj>
              </mc:Choice>
              <mc:Fallback>
                <p:oleObj name="BMP 图像" r:id="rId4" imgW="5847619" imgH="308653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582863"/>
                        <a:ext cx="6275388"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8" name="Rectangle 5">
            <a:extLst>
              <a:ext uri="{FF2B5EF4-FFF2-40B4-BE49-F238E27FC236}">
                <a16:creationId xmlns:a16="http://schemas.microsoft.com/office/drawing/2014/main" id="{62F23A01-B65F-4188-B9F1-206A8E8853B8}"/>
              </a:ext>
            </a:extLst>
          </p:cNvPr>
          <p:cNvSpPr>
            <a:spLocks noChangeArrowheads="1"/>
          </p:cNvSpPr>
          <p:nvPr/>
        </p:nvSpPr>
        <p:spPr bwMode="auto">
          <a:xfrm>
            <a:off x="900113" y="1214438"/>
            <a:ext cx="77041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6"/>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6"/>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t>20世纪60年代末到70年代初</a:t>
            </a:r>
          </a:p>
          <a:p>
            <a:pPr eaLnBrk="1" hangingPunct="1">
              <a:lnSpc>
                <a:spcPct val="120000"/>
              </a:lnSpc>
            </a:pPr>
            <a:r>
              <a:rPr lang="zh-CN" altLang="en-US" sz="2400" b="1"/>
              <a:t>有且仅有一个根节点；其它节点有且仅有一个父节点</a:t>
            </a:r>
          </a:p>
        </p:txBody>
      </p:sp>
      <p:sp>
        <p:nvSpPr>
          <p:cNvPr id="81925" name="AutoShape 7">
            <a:extLst>
              <a:ext uri="{FF2B5EF4-FFF2-40B4-BE49-F238E27FC236}">
                <a16:creationId xmlns:a16="http://schemas.microsoft.com/office/drawing/2014/main" id="{D979D9CC-1693-4BF4-8FA9-974206FA156D}"/>
              </a:ext>
            </a:extLst>
          </p:cNvPr>
          <p:cNvSpPr>
            <a:spLocks noChangeArrowheads="1"/>
          </p:cNvSpPr>
          <p:nvPr/>
        </p:nvSpPr>
        <p:spPr bwMode="auto">
          <a:xfrm>
            <a:off x="5867400" y="2582863"/>
            <a:ext cx="1706563" cy="503237"/>
          </a:xfrm>
          <a:prstGeom prst="wedgeEllipseCallout">
            <a:avLst>
              <a:gd name="adj1" fmla="val -65069"/>
              <a:gd name="adj2" fmla="val 80597"/>
            </a:avLst>
          </a:prstGeom>
          <a:solidFill>
            <a:srgbClr val="FF9900"/>
          </a:solidFill>
          <a:ln w="25400">
            <a:solidFill>
              <a:schemeClr val="tx1"/>
            </a:solidFill>
            <a:miter lim="800000"/>
            <a:headEnd/>
            <a:tailEnd/>
          </a:ln>
        </p:spPr>
        <p:txBody>
          <a:bodyPr anchor="ctr"/>
          <a:lstStyle>
            <a:lvl1pPr marL="342900" indent="-342900">
              <a:spcBef>
                <a:spcPct val="20000"/>
              </a:spcBef>
              <a:buSzPct val="100000"/>
              <a:buBlip>
                <a:blip r:embed="rId6"/>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6"/>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b="1">
                <a:latin typeface="Times New Roman" panose="02020603050405020304" pitchFamily="18" charset="0"/>
              </a:rPr>
              <a:t> 根结点</a:t>
            </a:r>
          </a:p>
        </p:txBody>
      </p:sp>
      <p:sp>
        <p:nvSpPr>
          <p:cNvPr id="81926" name="AutoShape 8">
            <a:extLst>
              <a:ext uri="{FF2B5EF4-FFF2-40B4-BE49-F238E27FC236}">
                <a16:creationId xmlns:a16="http://schemas.microsoft.com/office/drawing/2014/main" id="{FA400401-492D-4487-96F6-B74A98E5DA70}"/>
              </a:ext>
            </a:extLst>
          </p:cNvPr>
          <p:cNvSpPr>
            <a:spLocks noChangeArrowheads="1"/>
          </p:cNvSpPr>
          <p:nvPr/>
        </p:nvSpPr>
        <p:spPr bwMode="auto">
          <a:xfrm>
            <a:off x="7092950" y="3446463"/>
            <a:ext cx="1331913"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a:spcBef>
                <a:spcPct val="20000"/>
              </a:spcBef>
              <a:buSzPct val="100000"/>
              <a:buBlip>
                <a:blip r:embed="rId6"/>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6"/>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a:latin typeface="Times New Roman" panose="02020603050405020304" pitchFamily="18" charset="0"/>
              </a:rPr>
              <a:t>叶结点</a:t>
            </a:r>
          </a:p>
        </p:txBody>
      </p:sp>
      <p:sp>
        <p:nvSpPr>
          <p:cNvPr id="81927" name="AutoShape 9">
            <a:extLst>
              <a:ext uri="{FF2B5EF4-FFF2-40B4-BE49-F238E27FC236}">
                <a16:creationId xmlns:a16="http://schemas.microsoft.com/office/drawing/2014/main" id="{B8C7AF60-3419-40BF-BA72-61D7DE4061CB}"/>
              </a:ext>
            </a:extLst>
          </p:cNvPr>
          <p:cNvSpPr>
            <a:spLocks noChangeArrowheads="1"/>
          </p:cNvSpPr>
          <p:nvPr/>
        </p:nvSpPr>
        <p:spPr bwMode="auto">
          <a:xfrm>
            <a:off x="6659563" y="4887913"/>
            <a:ext cx="1331912" cy="576262"/>
          </a:xfrm>
          <a:prstGeom prst="cloudCallout">
            <a:avLst>
              <a:gd name="adj1" fmla="val -81227"/>
              <a:gd name="adj2" fmla="val 11157"/>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a:spcBef>
                <a:spcPct val="20000"/>
              </a:spcBef>
              <a:buSzPct val="100000"/>
              <a:buBlip>
                <a:blip r:embed="rId6"/>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6"/>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6"/>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a:latin typeface="Times New Roman" panose="02020603050405020304" pitchFamily="18" charset="0"/>
              </a:rPr>
              <a:t>叶结点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1+#ppt_w/2"/>
                                          </p:val>
                                        </p:tav>
                                        <p:tav tm="100000">
                                          <p:val>
                                            <p:strVal val="#ppt_x"/>
                                          </p:val>
                                        </p:tav>
                                      </p:tavLst>
                                    </p:anim>
                                    <p:anim calcmode="lin" valueType="num">
                                      <p:cBhvr additive="base">
                                        <p:cTn id="8"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gtEl>
                                        <p:attrNameLst>
                                          <p:attrName>style.visibility</p:attrName>
                                        </p:attrNameLst>
                                      </p:cBhvr>
                                      <p:to>
                                        <p:strVal val="visible"/>
                                      </p:to>
                                    </p:set>
                                    <p:anim calcmode="lin" valueType="num">
                                      <p:cBhvr additive="base">
                                        <p:cTn id="13" dur="500" fill="hold"/>
                                        <p:tgtEl>
                                          <p:spTgt spid="81926"/>
                                        </p:tgtEl>
                                        <p:attrNameLst>
                                          <p:attrName>ppt_x</p:attrName>
                                        </p:attrNameLst>
                                      </p:cBhvr>
                                      <p:tavLst>
                                        <p:tav tm="0">
                                          <p:val>
                                            <p:strVal val="#ppt_x"/>
                                          </p:val>
                                        </p:tav>
                                        <p:tav tm="100000">
                                          <p:val>
                                            <p:strVal val="#ppt_x"/>
                                          </p:val>
                                        </p:tav>
                                      </p:tavLst>
                                    </p:anim>
                                    <p:anim calcmode="lin" valueType="num">
                                      <p:cBhvr additive="base">
                                        <p:cTn id="14"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7"/>
                                        </p:tgtEl>
                                        <p:attrNameLst>
                                          <p:attrName>style.visibility</p:attrName>
                                        </p:attrNameLst>
                                      </p:cBhvr>
                                      <p:to>
                                        <p:strVal val="visible"/>
                                      </p:to>
                                    </p:set>
                                    <p:anim calcmode="lin" valueType="num">
                                      <p:cBhvr additive="base">
                                        <p:cTn id="19" dur="500" fill="hold"/>
                                        <p:tgtEl>
                                          <p:spTgt spid="81927"/>
                                        </p:tgtEl>
                                        <p:attrNameLst>
                                          <p:attrName>ppt_x</p:attrName>
                                        </p:attrNameLst>
                                      </p:cBhvr>
                                      <p:tavLst>
                                        <p:tav tm="0">
                                          <p:val>
                                            <p:strVal val="#ppt_x"/>
                                          </p:val>
                                        </p:tav>
                                        <p:tav tm="100000">
                                          <p:val>
                                            <p:strVal val="#ppt_x"/>
                                          </p:val>
                                        </p:tav>
                                      </p:tavLst>
                                    </p:anim>
                                    <p:anim calcmode="lin" valueType="num">
                                      <p:cBhvr additive="base">
                                        <p:cTn id="20" dur="500" fill="hold"/>
                                        <p:tgtEl>
                                          <p:spTgt spid="81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P spid="81926" grpId="0" animBg="1" autoUpdateAnimBg="0"/>
      <p:bldP spid="81927"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FBBF7DD-3D96-490F-B236-DE501AB23452}"/>
              </a:ext>
            </a:extLst>
          </p:cNvPr>
          <p:cNvSpPr>
            <a:spLocks noChangeArrowheads="1"/>
          </p:cNvSpPr>
          <p:nvPr>
            <p:ph type="title" idx="4294967295"/>
          </p:nvPr>
        </p:nvSpPr>
        <p:spPr>
          <a:xfrm>
            <a:off x="468313" y="404813"/>
            <a:ext cx="8229600" cy="633412"/>
          </a:xfrm>
        </p:spPr>
        <p:txBody>
          <a:bodyPr/>
          <a:lstStyle/>
          <a:p>
            <a:pPr eaLnBrk="1" hangingPunct="1"/>
            <a:r>
              <a:rPr lang="zh-CN" altLang="en-US">
                <a:ea typeface="宋体" panose="02010600030101010101" pitchFamily="2" charset="-122"/>
              </a:rPr>
              <a:t>层次模型（续）</a:t>
            </a:r>
          </a:p>
        </p:txBody>
      </p:sp>
      <p:pic>
        <p:nvPicPr>
          <p:cNvPr id="90115" name="Picture 9" descr="118">
            <a:extLst>
              <a:ext uri="{FF2B5EF4-FFF2-40B4-BE49-F238E27FC236}">
                <a16:creationId xmlns:a16="http://schemas.microsoft.com/office/drawing/2014/main" id="{52B90BD9-2052-4B0A-97A9-EFB985E4A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85875"/>
            <a:ext cx="7848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10">
            <a:extLst>
              <a:ext uri="{FF2B5EF4-FFF2-40B4-BE49-F238E27FC236}">
                <a16:creationId xmlns:a16="http://schemas.microsoft.com/office/drawing/2014/main" id="{4F13BEB3-5CFB-4F34-BCCB-49E596CF84E5}"/>
              </a:ext>
            </a:extLst>
          </p:cNvPr>
          <p:cNvSpPr>
            <a:spLocks noChangeArrowheads="1"/>
          </p:cNvSpPr>
          <p:nvPr/>
        </p:nvSpPr>
        <p:spPr bwMode="auto">
          <a:xfrm>
            <a:off x="2339975" y="5572125"/>
            <a:ext cx="49688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FontTx/>
              <a:buNone/>
            </a:pPr>
            <a:r>
              <a:rPr lang="zh-CN" altLang="en-US" sz="2000" b="1"/>
              <a:t>教员学生层次数据库的一个实例 </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52CF695-C0C7-41F8-B4D4-C5092FF1E531}"/>
              </a:ext>
            </a:extLst>
          </p:cNvPr>
          <p:cNvSpPr>
            <a:spLocks noChangeArrowheads="1"/>
          </p:cNvSpPr>
          <p:nvPr>
            <p:ph type="title" idx="4294967295"/>
          </p:nvPr>
        </p:nvSpPr>
        <p:spPr>
          <a:xfrm>
            <a:off x="395288" y="404813"/>
            <a:ext cx="8229600" cy="633412"/>
          </a:xfrm>
        </p:spPr>
        <p:txBody>
          <a:bodyPr/>
          <a:lstStyle/>
          <a:p>
            <a:pPr eaLnBrk="1" hangingPunct="1"/>
            <a:r>
              <a:rPr lang="zh-CN" altLang="en-US">
                <a:ea typeface="宋体" panose="02010600030101010101" pitchFamily="2" charset="-122"/>
              </a:rPr>
              <a:t>网状模型</a:t>
            </a:r>
          </a:p>
        </p:txBody>
      </p:sp>
      <p:sp>
        <p:nvSpPr>
          <p:cNvPr id="92163" name="Rectangle 3">
            <a:extLst>
              <a:ext uri="{FF2B5EF4-FFF2-40B4-BE49-F238E27FC236}">
                <a16:creationId xmlns:a16="http://schemas.microsoft.com/office/drawing/2014/main" id="{7806C950-9F7C-4676-99AF-0055A115723B}"/>
              </a:ext>
            </a:extLst>
          </p:cNvPr>
          <p:cNvSpPr>
            <a:spLocks noGrp="1" noChangeArrowheads="1"/>
          </p:cNvSpPr>
          <p:nvPr>
            <p:ph type="body" idx="4294967295"/>
          </p:nvPr>
        </p:nvSpPr>
        <p:spPr>
          <a:xfrm>
            <a:off x="539750" y="1071563"/>
            <a:ext cx="8229600" cy="1584325"/>
          </a:xfrm>
        </p:spPr>
        <p:txBody>
          <a:bodyPr/>
          <a:lstStyle/>
          <a:p>
            <a:pPr lvl="1" eaLnBrk="1" hangingPunct="1">
              <a:lnSpc>
                <a:spcPct val="120000"/>
              </a:lnSpc>
            </a:pPr>
            <a:r>
              <a:rPr lang="en-US" altLang="zh-CN" sz="2400" b="1"/>
              <a:t>20</a:t>
            </a:r>
            <a:r>
              <a:rPr lang="zh-CN" altLang="en-US" sz="2400" b="1">
                <a:latin typeface="宋体" panose="02010600030101010101" pitchFamily="2" charset="-122"/>
              </a:rPr>
              <a:t>世纪</a:t>
            </a:r>
            <a:r>
              <a:rPr lang="en-US" altLang="zh-CN" sz="2400" b="1"/>
              <a:t>70</a:t>
            </a:r>
            <a:r>
              <a:rPr lang="zh-CN" altLang="en-US" sz="2400" b="1">
                <a:latin typeface="宋体" panose="02010600030101010101" pitchFamily="2" charset="-122"/>
              </a:rPr>
              <a:t>年代</a:t>
            </a:r>
          </a:p>
          <a:p>
            <a:pPr lvl="1" eaLnBrk="1" hangingPunct="1">
              <a:lnSpc>
                <a:spcPct val="120000"/>
              </a:lnSpc>
            </a:pPr>
            <a:r>
              <a:rPr lang="zh-CN" altLang="en-US" sz="2400" b="1">
                <a:latin typeface="宋体" panose="02010600030101010101" pitchFamily="2" charset="-122"/>
              </a:rPr>
              <a:t>允许一个以上节点无父节点</a:t>
            </a:r>
          </a:p>
          <a:p>
            <a:pPr lvl="1" eaLnBrk="1" hangingPunct="1">
              <a:lnSpc>
                <a:spcPct val="120000"/>
              </a:lnSpc>
            </a:pPr>
            <a:r>
              <a:rPr lang="zh-CN" altLang="en-US" sz="2400" b="1">
                <a:latin typeface="宋体" panose="02010600030101010101" pitchFamily="2" charset="-122"/>
              </a:rPr>
              <a:t>一个节点可以有多于一个父节点</a:t>
            </a:r>
          </a:p>
        </p:txBody>
      </p:sp>
      <p:graphicFrame>
        <p:nvGraphicFramePr>
          <p:cNvPr id="92164" name="Object 4">
            <a:extLst>
              <a:ext uri="{FF2B5EF4-FFF2-40B4-BE49-F238E27FC236}">
                <a16:creationId xmlns:a16="http://schemas.microsoft.com/office/drawing/2014/main" id="{06670C15-175E-4CBD-8C72-64709D59963C}"/>
              </a:ext>
            </a:extLst>
          </p:cNvPr>
          <p:cNvGraphicFramePr>
            <a:graphicFrameLocks noChangeAspect="1"/>
          </p:cNvGraphicFramePr>
          <p:nvPr/>
        </p:nvGraphicFramePr>
        <p:xfrm>
          <a:off x="1116013" y="2871788"/>
          <a:ext cx="7016750" cy="2705100"/>
        </p:xfrm>
        <a:graphic>
          <a:graphicData uri="http://schemas.openxmlformats.org/presentationml/2006/ole">
            <mc:AlternateContent xmlns:mc="http://schemas.openxmlformats.org/markup-compatibility/2006">
              <mc:Choice xmlns:v="urn:schemas-microsoft-com:vml" Requires="v">
                <p:oleObj spid="_x0000_s92165" name="BMP 图像" r:id="rId4" imgW="5657143" imgH="2180952" progId="Paint.Picture">
                  <p:embed/>
                </p:oleObj>
              </mc:Choice>
              <mc:Fallback>
                <p:oleObj name="BMP 图像" r:id="rId4" imgW="5657143" imgH="2180952"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871788"/>
                        <a:ext cx="70167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698D4259-7317-4FEE-9BE2-30C9903C55B9}"/>
              </a:ext>
            </a:extLst>
          </p:cNvPr>
          <p:cNvSpPr>
            <a:spLocks noChangeArrowheads="1"/>
          </p:cNvSpPr>
          <p:nvPr>
            <p:ph type="title" idx="4294967295"/>
          </p:nvPr>
        </p:nvSpPr>
        <p:spPr>
          <a:xfrm>
            <a:off x="395288" y="333375"/>
            <a:ext cx="8229600" cy="633413"/>
          </a:xfrm>
        </p:spPr>
        <p:txBody>
          <a:bodyPr/>
          <a:lstStyle/>
          <a:p>
            <a:pPr eaLnBrk="1" hangingPunct="1"/>
            <a:r>
              <a:rPr lang="zh-CN" altLang="en-US">
                <a:ea typeface="宋体" panose="02010600030101010101" pitchFamily="2" charset="-122"/>
              </a:rPr>
              <a:t>网状模型（续）</a:t>
            </a:r>
          </a:p>
        </p:txBody>
      </p:sp>
      <p:sp>
        <p:nvSpPr>
          <p:cNvPr id="94211" name="Rectangle 3">
            <a:extLst>
              <a:ext uri="{FF2B5EF4-FFF2-40B4-BE49-F238E27FC236}">
                <a16:creationId xmlns:a16="http://schemas.microsoft.com/office/drawing/2014/main" id="{FD8D4C9F-C77A-4084-B76E-591CB8E05AB9}"/>
              </a:ext>
            </a:extLst>
          </p:cNvPr>
          <p:cNvSpPr>
            <a:spLocks noGrp="1" noChangeArrowheads="1"/>
          </p:cNvSpPr>
          <p:nvPr>
            <p:ph type="body" idx="4294967295"/>
          </p:nvPr>
        </p:nvSpPr>
        <p:spPr>
          <a:xfrm>
            <a:off x="539750" y="1214438"/>
            <a:ext cx="8229600" cy="4248150"/>
          </a:xfrm>
        </p:spPr>
        <p:txBody>
          <a:bodyPr/>
          <a:lstStyle/>
          <a:p>
            <a:pPr lvl="1" eaLnBrk="1" hangingPunct="1">
              <a:buFontTx/>
              <a:buNone/>
            </a:pPr>
            <a:r>
              <a:rPr lang="zh-CN" altLang="en-US"/>
              <a:t>例如：一个学生可以选修若干门课程，某一课程</a:t>
            </a:r>
          </a:p>
          <a:p>
            <a:pPr lvl="1" eaLnBrk="1" hangingPunct="1">
              <a:buFontTx/>
              <a:buNone/>
            </a:pPr>
            <a:r>
              <a:rPr lang="zh-CN" altLang="en-US"/>
              <a:t>可以被多个学生选修，学生与课程之间是多对多</a:t>
            </a:r>
          </a:p>
          <a:p>
            <a:pPr lvl="1" eaLnBrk="1" hangingPunct="1">
              <a:buFontTx/>
              <a:buNone/>
            </a:pPr>
            <a:r>
              <a:rPr lang="zh-CN" altLang="en-US"/>
              <a:t>联系。</a:t>
            </a:r>
          </a:p>
          <a:p>
            <a:pPr lvl="1" eaLnBrk="1" hangingPunct="1">
              <a:buFontTx/>
              <a:buNone/>
            </a:pPr>
            <a:r>
              <a:rPr lang="zh-CN" altLang="en-US" sz="1400"/>
              <a:t> </a:t>
            </a:r>
          </a:p>
          <a:p>
            <a:pPr lvl="1" eaLnBrk="1" hangingPunct="1"/>
            <a:r>
              <a:rPr lang="zh-CN" altLang="en-US" sz="2400"/>
              <a:t>引进一个学生选课的联结记录，由</a:t>
            </a:r>
            <a:r>
              <a:rPr lang="en-US" altLang="zh-CN" sz="2400"/>
              <a:t>3</a:t>
            </a:r>
            <a:r>
              <a:rPr lang="zh-CN" altLang="en-US" sz="2400"/>
              <a:t>个数据项组成</a:t>
            </a:r>
          </a:p>
          <a:p>
            <a:pPr lvl="2" eaLnBrk="1" hangingPunct="1">
              <a:buFont typeface="Wingdings" panose="05000000000000000000" pitchFamily="2" charset="2"/>
              <a:buChar char="Ø"/>
            </a:pPr>
            <a:r>
              <a:rPr lang="zh-CN" altLang="en-US"/>
              <a:t>学号</a:t>
            </a:r>
          </a:p>
          <a:p>
            <a:pPr lvl="2" eaLnBrk="1" hangingPunct="1">
              <a:buFont typeface="Wingdings" panose="05000000000000000000" pitchFamily="2" charset="2"/>
              <a:buChar char="Ø"/>
            </a:pPr>
            <a:r>
              <a:rPr lang="zh-CN" altLang="en-US"/>
              <a:t>课程号</a:t>
            </a:r>
          </a:p>
          <a:p>
            <a:pPr lvl="2" eaLnBrk="1" hangingPunct="1">
              <a:buFont typeface="Wingdings" panose="05000000000000000000" pitchFamily="2" charset="2"/>
              <a:buChar char="Ø"/>
            </a:pPr>
            <a:r>
              <a:rPr lang="zh-CN" altLang="en-US"/>
              <a:t>成绩</a:t>
            </a:r>
          </a:p>
          <a:p>
            <a:pPr lvl="2" eaLnBrk="1" hangingPunct="1">
              <a:buFont typeface="Wingdings" panose="05000000000000000000" pitchFamily="2" charset="2"/>
              <a:buNone/>
            </a:pPr>
            <a:r>
              <a:rPr lang="zh-CN" altLang="en-US"/>
              <a:t>表示某个学生选修某一门课程及其成绩</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C767ED7-201F-47DC-9EFE-64452CB592E9}"/>
              </a:ext>
            </a:extLst>
          </p:cNvPr>
          <p:cNvSpPr>
            <a:spLocks noChangeArrowheads="1"/>
          </p:cNvSpPr>
          <p:nvPr>
            <p:ph type="title" idx="4294967295"/>
          </p:nvPr>
        </p:nvSpPr>
        <p:spPr>
          <a:xfrm>
            <a:off x="395288" y="333375"/>
            <a:ext cx="8229600" cy="633413"/>
          </a:xfrm>
        </p:spPr>
        <p:txBody>
          <a:bodyPr/>
          <a:lstStyle/>
          <a:p>
            <a:pPr eaLnBrk="1" hangingPunct="1"/>
            <a:r>
              <a:rPr lang="zh-CN" altLang="en-US">
                <a:ea typeface="宋体" panose="02010600030101010101" pitchFamily="2" charset="-122"/>
              </a:rPr>
              <a:t>网状模型（续）</a:t>
            </a:r>
          </a:p>
        </p:txBody>
      </p:sp>
      <p:sp>
        <p:nvSpPr>
          <p:cNvPr id="96259" name="Rectangle 6">
            <a:extLst>
              <a:ext uri="{FF2B5EF4-FFF2-40B4-BE49-F238E27FC236}">
                <a16:creationId xmlns:a16="http://schemas.microsoft.com/office/drawing/2014/main" id="{B340CF92-2048-49C5-9E9E-29D640E12131}"/>
              </a:ext>
            </a:extLst>
          </p:cNvPr>
          <p:cNvSpPr>
            <a:spLocks noGrp="1" noChangeArrowheads="1"/>
          </p:cNvSpPr>
          <p:nvPr>
            <p:ph type="body" idx="4294967295"/>
          </p:nvPr>
        </p:nvSpPr>
        <p:spPr>
          <a:xfrm>
            <a:off x="2484438" y="4814888"/>
            <a:ext cx="5113337" cy="360362"/>
          </a:xfrm>
        </p:spPr>
        <p:txBody>
          <a:bodyPr/>
          <a:lstStyle/>
          <a:p>
            <a:pPr eaLnBrk="1" hangingPunct="1">
              <a:lnSpc>
                <a:spcPct val="80000"/>
              </a:lnSpc>
              <a:buFontTx/>
              <a:buNone/>
            </a:pPr>
            <a:r>
              <a:rPr lang="zh-CN" altLang="en-US" sz="2000" b="1"/>
              <a:t>学生</a:t>
            </a:r>
            <a:r>
              <a:rPr lang="en-US" altLang="zh-CN" sz="2000" b="1"/>
              <a:t>/</a:t>
            </a:r>
            <a:r>
              <a:rPr lang="zh-CN" altLang="en-US" sz="2000" b="1"/>
              <a:t>选课</a:t>
            </a:r>
            <a:r>
              <a:rPr lang="en-US" altLang="zh-CN" sz="2000" b="1"/>
              <a:t>/</a:t>
            </a:r>
            <a:r>
              <a:rPr lang="zh-CN" altLang="en-US" sz="2000" b="1"/>
              <a:t>课程的网状数据模型</a:t>
            </a:r>
            <a:r>
              <a:rPr lang="zh-CN" altLang="en-US" sz="2400" b="1"/>
              <a:t> </a:t>
            </a:r>
          </a:p>
        </p:txBody>
      </p:sp>
      <p:pic>
        <p:nvPicPr>
          <p:cNvPr id="96260" name="Picture 7" descr="124">
            <a:extLst>
              <a:ext uri="{FF2B5EF4-FFF2-40B4-BE49-F238E27FC236}">
                <a16:creationId xmlns:a16="http://schemas.microsoft.com/office/drawing/2014/main" id="{62198D44-D559-4C1E-9A10-8CE54211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285875"/>
            <a:ext cx="727233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41B9506-5896-4515-83A2-18A9A2C6074C}"/>
              </a:ext>
            </a:extLst>
          </p:cNvPr>
          <p:cNvSpPr>
            <a:spLocks noChangeArrowheads="1"/>
          </p:cNvSpPr>
          <p:nvPr>
            <p:ph type="title" idx="4294967295"/>
          </p:nvPr>
        </p:nvSpPr>
        <p:spPr>
          <a:xfrm>
            <a:off x="395288" y="333375"/>
            <a:ext cx="8229600" cy="633413"/>
          </a:xfrm>
        </p:spPr>
        <p:txBody>
          <a:bodyPr/>
          <a:lstStyle/>
          <a:p>
            <a:pPr eaLnBrk="1" hangingPunct="1"/>
            <a:r>
              <a:rPr lang="zh-CN" altLang="en-US">
                <a:ea typeface="宋体" panose="02010600030101010101" pitchFamily="2" charset="-122"/>
              </a:rPr>
              <a:t>网状模型（续）</a:t>
            </a:r>
          </a:p>
        </p:txBody>
      </p:sp>
      <p:sp>
        <p:nvSpPr>
          <p:cNvPr id="98307" name="Rectangle 4">
            <a:extLst>
              <a:ext uri="{FF2B5EF4-FFF2-40B4-BE49-F238E27FC236}">
                <a16:creationId xmlns:a16="http://schemas.microsoft.com/office/drawing/2014/main" id="{42F2C702-1976-4D4E-A153-BE31E87EEDFD}"/>
              </a:ext>
            </a:extLst>
          </p:cNvPr>
          <p:cNvSpPr>
            <a:spLocks noGrp="1" noChangeArrowheads="1"/>
          </p:cNvSpPr>
          <p:nvPr>
            <p:ph type="body" idx="4294967295"/>
          </p:nvPr>
        </p:nvSpPr>
        <p:spPr>
          <a:xfrm>
            <a:off x="2411413" y="5805488"/>
            <a:ext cx="5113337" cy="360362"/>
          </a:xfrm>
        </p:spPr>
        <p:txBody>
          <a:bodyPr/>
          <a:lstStyle/>
          <a:p>
            <a:pPr eaLnBrk="1" hangingPunct="1">
              <a:lnSpc>
                <a:spcPct val="80000"/>
              </a:lnSpc>
              <a:buFontTx/>
              <a:buNone/>
            </a:pPr>
            <a:r>
              <a:rPr lang="zh-CN" altLang="en-US" sz="2000" b="1"/>
              <a:t>学生</a:t>
            </a:r>
            <a:r>
              <a:rPr lang="en-US" altLang="zh-CN" sz="2000" b="1"/>
              <a:t>/</a:t>
            </a:r>
            <a:r>
              <a:rPr lang="zh-CN" altLang="en-US" sz="2000" b="1"/>
              <a:t>选课</a:t>
            </a:r>
            <a:r>
              <a:rPr lang="en-US" altLang="zh-CN" sz="2000" b="1"/>
              <a:t>/</a:t>
            </a:r>
            <a:r>
              <a:rPr lang="zh-CN" altLang="en-US" sz="2000" b="1"/>
              <a:t>课程的网状数据库实例</a:t>
            </a:r>
            <a:endParaRPr lang="zh-CN" altLang="en-US" sz="2400" b="1"/>
          </a:p>
        </p:txBody>
      </p:sp>
      <p:pic>
        <p:nvPicPr>
          <p:cNvPr id="98308" name="Picture 6" descr="125">
            <a:extLst>
              <a:ext uri="{FF2B5EF4-FFF2-40B4-BE49-F238E27FC236}">
                <a16:creationId xmlns:a16="http://schemas.microsoft.com/office/drawing/2014/main" id="{AC15EAD6-3B6D-49BF-ADBE-AF094CE46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341438"/>
            <a:ext cx="5329238"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4AA27DD-A48D-41B3-93A7-F3E23A9E67A6}"/>
              </a:ext>
            </a:extLst>
          </p:cNvPr>
          <p:cNvSpPr>
            <a:spLocks noChangeArrowheads="1"/>
          </p:cNvSpPr>
          <p:nvPr>
            <p:ph type="title" idx="4294967295"/>
          </p:nvPr>
        </p:nvSpPr>
        <p:spPr>
          <a:xfrm>
            <a:off x="468313" y="285750"/>
            <a:ext cx="8229600" cy="633413"/>
          </a:xfrm>
        </p:spPr>
        <p:txBody>
          <a:bodyPr/>
          <a:lstStyle/>
          <a:p>
            <a:pPr eaLnBrk="1" hangingPunct="1"/>
            <a:r>
              <a:rPr lang="zh-CN" altLang="en-US">
                <a:ea typeface="宋体" panose="02010600030101010101" pitchFamily="2" charset="-122"/>
              </a:rPr>
              <a:t>关系模型</a:t>
            </a:r>
          </a:p>
        </p:txBody>
      </p:sp>
      <p:sp>
        <p:nvSpPr>
          <p:cNvPr id="100355" name="Rectangle 3">
            <a:extLst>
              <a:ext uri="{FF2B5EF4-FFF2-40B4-BE49-F238E27FC236}">
                <a16:creationId xmlns:a16="http://schemas.microsoft.com/office/drawing/2014/main" id="{D9D12C6D-6511-4EC9-AD72-11DDC5C9F551}"/>
              </a:ext>
            </a:extLst>
          </p:cNvPr>
          <p:cNvSpPr>
            <a:spLocks noGrp="1" noChangeArrowheads="1"/>
          </p:cNvSpPr>
          <p:nvPr>
            <p:ph type="body" sz="half" idx="4294967295"/>
          </p:nvPr>
        </p:nvSpPr>
        <p:spPr>
          <a:xfrm>
            <a:off x="539750" y="1143000"/>
            <a:ext cx="8291513" cy="1512888"/>
          </a:xfrm>
        </p:spPr>
        <p:txBody>
          <a:bodyPr/>
          <a:lstStyle/>
          <a:p>
            <a:pPr lvl="1" eaLnBrk="1" hangingPunct="1">
              <a:lnSpc>
                <a:spcPct val="120000"/>
              </a:lnSpc>
            </a:pPr>
            <a:r>
              <a:rPr lang="zh-CN" altLang="en-US" sz="2400" b="1"/>
              <a:t>20</a:t>
            </a:r>
            <a:r>
              <a:rPr lang="zh-CN" altLang="en-US" sz="2400" b="1">
                <a:latin typeface="宋体" panose="02010600030101010101" pitchFamily="2" charset="-122"/>
              </a:rPr>
              <a:t>世纪</a:t>
            </a:r>
            <a:r>
              <a:rPr lang="en-US" altLang="zh-CN" sz="2400" b="1"/>
              <a:t>80</a:t>
            </a:r>
            <a:r>
              <a:rPr lang="zh-CN" altLang="en-US" sz="2400" b="1">
                <a:latin typeface="宋体" panose="02010600030101010101" pitchFamily="2" charset="-122"/>
              </a:rPr>
              <a:t>年代</a:t>
            </a:r>
          </a:p>
          <a:p>
            <a:pPr lvl="1" eaLnBrk="1" hangingPunct="1">
              <a:lnSpc>
                <a:spcPct val="120000"/>
              </a:lnSpc>
            </a:pPr>
            <a:r>
              <a:rPr lang="zh-CN" altLang="en-US" sz="2400" b="1"/>
              <a:t>在</a:t>
            </a:r>
            <a:r>
              <a:rPr lang="zh-CN" altLang="en-US" sz="2400" b="1">
                <a:solidFill>
                  <a:srgbClr val="746AFC"/>
                </a:solidFill>
              </a:rPr>
              <a:t>用户观点</a:t>
            </a:r>
            <a:r>
              <a:rPr lang="zh-CN" altLang="en-US" sz="2400" b="1"/>
              <a:t>下，关系模型中数据的逻辑结构是一张二维表，它由行和列组成。</a:t>
            </a:r>
          </a:p>
        </p:txBody>
      </p:sp>
      <p:graphicFrame>
        <p:nvGraphicFramePr>
          <p:cNvPr id="94212" name="Group 4">
            <a:extLst>
              <a:ext uri="{FF2B5EF4-FFF2-40B4-BE49-F238E27FC236}">
                <a16:creationId xmlns:a16="http://schemas.microsoft.com/office/drawing/2014/main" id="{0FB7B568-C329-4636-81CE-0A6FD5577595}"/>
              </a:ext>
            </a:extLst>
          </p:cNvPr>
          <p:cNvGraphicFramePr>
            <a:graphicFrameLocks noGrp="1"/>
          </p:cNvGraphicFramePr>
          <p:nvPr>
            <p:ph sz="half" idx="4294967295"/>
          </p:nvPr>
        </p:nvGraphicFramePr>
        <p:xfrm>
          <a:off x="1042988" y="3519488"/>
          <a:ext cx="6986587" cy="2241550"/>
        </p:xfrm>
        <a:graphic>
          <a:graphicData uri="http://schemas.openxmlformats.org/drawingml/2006/table">
            <a:tbl>
              <a:tblPr/>
              <a:tblGrid>
                <a:gridCol w="1165225">
                  <a:extLst>
                    <a:ext uri="{9D8B030D-6E8A-4147-A177-3AD203B41FA5}">
                      <a16:colId xmlns:a16="http://schemas.microsoft.com/office/drawing/2014/main" val="20000"/>
                    </a:ext>
                  </a:extLst>
                </a:gridCol>
                <a:gridCol w="1163637">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163638">
                  <a:extLst>
                    <a:ext uri="{9D8B030D-6E8A-4147-A177-3AD203B41FA5}">
                      <a16:colId xmlns:a16="http://schemas.microsoft.com/office/drawing/2014/main" val="20003"/>
                    </a:ext>
                  </a:extLst>
                </a:gridCol>
                <a:gridCol w="1165225">
                  <a:extLst>
                    <a:ext uri="{9D8B030D-6E8A-4147-A177-3AD203B41FA5}">
                      <a16:colId xmlns:a16="http://schemas.microsoft.com/office/drawing/2014/main" val="20004"/>
                    </a:ext>
                  </a:extLst>
                </a:gridCol>
                <a:gridCol w="1163637">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767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0400" name="Text Box 263">
            <a:extLst>
              <a:ext uri="{FF2B5EF4-FFF2-40B4-BE49-F238E27FC236}">
                <a16:creationId xmlns:a16="http://schemas.microsoft.com/office/drawing/2014/main" id="{102D22CA-3363-4D2E-B4F1-6A33A504BBEE}"/>
              </a:ext>
            </a:extLst>
          </p:cNvPr>
          <p:cNvSpPr txBox="1">
            <a:spLocks noChangeArrowheads="1"/>
          </p:cNvSpPr>
          <p:nvPr/>
        </p:nvSpPr>
        <p:spPr bwMode="auto">
          <a:xfrm>
            <a:off x="971550" y="27273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b="1">
                <a:latin typeface="Times New Roman" panose="02020603050405020304" pitchFamily="18" charset="0"/>
              </a:rPr>
              <a:t>学生登记表</a:t>
            </a:r>
          </a:p>
        </p:txBody>
      </p:sp>
      <p:sp>
        <p:nvSpPr>
          <p:cNvPr id="94257" name="AutoShape 264">
            <a:extLst>
              <a:ext uri="{FF2B5EF4-FFF2-40B4-BE49-F238E27FC236}">
                <a16:creationId xmlns:a16="http://schemas.microsoft.com/office/drawing/2014/main" id="{1326806B-17A2-44BB-8E80-EFE9075BFD0F}"/>
              </a:ext>
            </a:extLst>
          </p:cNvPr>
          <p:cNvSpPr>
            <a:spLocks noChangeArrowheads="1"/>
          </p:cNvSpPr>
          <p:nvPr/>
        </p:nvSpPr>
        <p:spPr bwMode="auto">
          <a:xfrm>
            <a:off x="3059113" y="2655888"/>
            <a:ext cx="985837" cy="609600"/>
          </a:xfrm>
          <a:prstGeom prst="wedgeRectCallout">
            <a:avLst>
              <a:gd name="adj1" fmla="val -154829"/>
              <a:gd name="adj2" fmla="val 103384"/>
            </a:avLst>
          </a:prstGeom>
          <a:gradFill rotWithShape="0">
            <a:gsLst>
              <a:gs pos="0">
                <a:srgbClr val="FFFFFF"/>
              </a:gs>
              <a:gs pos="100000">
                <a:srgbClr val="BBBBBB"/>
              </a:gs>
            </a:gsLst>
            <a:lin ang="5400000" scaled="1"/>
          </a:gradFill>
          <a:ln w="25400">
            <a:solidFill>
              <a:schemeClr val="tx1"/>
            </a:solidFill>
            <a:miter lim="800000"/>
            <a:headEnd/>
            <a:tailEnd/>
          </a:ln>
        </p:spPr>
        <p:txBody>
          <a:bodyPr anchor="ct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latin typeface="Times New Roman" panose="02020603050405020304" pitchFamily="18" charset="0"/>
              </a:rPr>
              <a:t>属性</a:t>
            </a:r>
          </a:p>
        </p:txBody>
      </p:sp>
      <p:sp>
        <p:nvSpPr>
          <p:cNvPr id="94258" name="AutoShape 265">
            <a:extLst>
              <a:ext uri="{FF2B5EF4-FFF2-40B4-BE49-F238E27FC236}">
                <a16:creationId xmlns:a16="http://schemas.microsoft.com/office/drawing/2014/main" id="{C66F625F-2274-4633-A8F1-81B3C2F0B68E}"/>
              </a:ext>
            </a:extLst>
          </p:cNvPr>
          <p:cNvSpPr>
            <a:spLocks noChangeArrowheads="1"/>
          </p:cNvSpPr>
          <p:nvPr/>
        </p:nvSpPr>
        <p:spPr bwMode="auto">
          <a:xfrm>
            <a:off x="7812088" y="2655888"/>
            <a:ext cx="1008062" cy="609600"/>
          </a:xfrm>
          <a:prstGeom prst="wedgeRectCallout">
            <a:avLst>
              <a:gd name="adj1" fmla="val -42755"/>
              <a:gd name="adj2" fmla="val 183593"/>
            </a:avLst>
          </a:prstGeom>
          <a:gradFill rotWithShape="0">
            <a:gsLst>
              <a:gs pos="0">
                <a:srgbClr val="FFFFFF"/>
              </a:gs>
              <a:gs pos="100000">
                <a:srgbClr val="BBBBBB"/>
              </a:gs>
            </a:gsLst>
            <a:lin ang="5400000" scaled="1"/>
          </a:gradFill>
          <a:ln w="25400">
            <a:solidFill>
              <a:schemeClr val="tx1"/>
            </a:solidFill>
            <a:miter lim="800000"/>
            <a:headEnd/>
            <a:tailEnd/>
          </a:ln>
        </p:spPr>
        <p:txBody>
          <a:bodyPr anchor="ct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latin typeface="Times New Roman" panose="02020603050405020304" pitchFamily="18" charset="0"/>
              </a:rPr>
              <a:t>元组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57"/>
                                        </p:tgtEl>
                                        <p:attrNameLst>
                                          <p:attrName>style.visibility</p:attrName>
                                        </p:attrNameLst>
                                      </p:cBhvr>
                                      <p:to>
                                        <p:strVal val="visible"/>
                                      </p:to>
                                    </p:set>
                                    <p:anim calcmode="lin" valueType="num">
                                      <p:cBhvr additive="base">
                                        <p:cTn id="7" dur="500" fill="hold"/>
                                        <p:tgtEl>
                                          <p:spTgt spid="94257"/>
                                        </p:tgtEl>
                                        <p:attrNameLst>
                                          <p:attrName>ppt_x</p:attrName>
                                        </p:attrNameLst>
                                      </p:cBhvr>
                                      <p:tavLst>
                                        <p:tav tm="0">
                                          <p:val>
                                            <p:strVal val="0-#ppt_w/2"/>
                                          </p:val>
                                        </p:tav>
                                        <p:tav tm="100000">
                                          <p:val>
                                            <p:strVal val="#ppt_x"/>
                                          </p:val>
                                        </p:tav>
                                      </p:tavLst>
                                    </p:anim>
                                    <p:anim calcmode="lin" valueType="num">
                                      <p:cBhvr additive="base">
                                        <p:cTn id="8" dur="500" fill="hold"/>
                                        <p:tgtEl>
                                          <p:spTgt spid="942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258"/>
                                        </p:tgtEl>
                                        <p:attrNameLst>
                                          <p:attrName>style.visibility</p:attrName>
                                        </p:attrNameLst>
                                      </p:cBhvr>
                                      <p:to>
                                        <p:strVal val="visible"/>
                                      </p:to>
                                    </p:set>
                                    <p:anim calcmode="lin" valueType="num">
                                      <p:cBhvr additive="base">
                                        <p:cTn id="13" dur="500" fill="hold"/>
                                        <p:tgtEl>
                                          <p:spTgt spid="94258"/>
                                        </p:tgtEl>
                                        <p:attrNameLst>
                                          <p:attrName>ppt_x</p:attrName>
                                        </p:attrNameLst>
                                      </p:cBhvr>
                                      <p:tavLst>
                                        <p:tav tm="0">
                                          <p:val>
                                            <p:strVal val="1+#ppt_w/2"/>
                                          </p:val>
                                        </p:tav>
                                        <p:tav tm="100000">
                                          <p:val>
                                            <p:strVal val="#ppt_x"/>
                                          </p:val>
                                        </p:tav>
                                      </p:tavLst>
                                    </p:anim>
                                    <p:anim calcmode="lin" valueType="num">
                                      <p:cBhvr additive="base">
                                        <p:cTn id="14" dur="500" fill="hold"/>
                                        <p:tgtEl>
                                          <p:spTgt spid="94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7" grpId="0" animBg="1" autoUpdateAnimBg="0"/>
      <p:bldP spid="94258"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E5A5534-56C7-4C71-A090-D2ABF2A4C87D}"/>
              </a:ext>
            </a:extLst>
          </p:cNvPr>
          <p:cNvSpPr>
            <a:spLocks noChangeArrowheads="1"/>
          </p:cNvSpPr>
          <p:nvPr>
            <p:ph type="title" idx="4294967295"/>
          </p:nvPr>
        </p:nvSpPr>
        <p:spPr>
          <a:xfrm>
            <a:off x="468313" y="357188"/>
            <a:ext cx="8229600" cy="633412"/>
          </a:xfrm>
        </p:spPr>
        <p:txBody>
          <a:bodyPr/>
          <a:lstStyle/>
          <a:p>
            <a:pPr eaLnBrk="1" hangingPunct="1"/>
            <a:r>
              <a:rPr lang="zh-CN" altLang="en-US">
                <a:ea typeface="宋体" panose="02010600030101010101" pitchFamily="2" charset="-122"/>
              </a:rPr>
              <a:t>关系模型（续）</a:t>
            </a:r>
          </a:p>
        </p:txBody>
      </p:sp>
      <p:sp>
        <p:nvSpPr>
          <p:cNvPr id="95235" name="Rectangle 3">
            <a:extLst>
              <a:ext uri="{FF2B5EF4-FFF2-40B4-BE49-F238E27FC236}">
                <a16:creationId xmlns:a16="http://schemas.microsoft.com/office/drawing/2014/main" id="{9EE4D69B-CFD2-466B-BF8C-3C97EF2685B9}"/>
              </a:ext>
            </a:extLst>
          </p:cNvPr>
          <p:cNvSpPr>
            <a:spLocks noGrp="1" noChangeArrowheads="1"/>
          </p:cNvSpPr>
          <p:nvPr>
            <p:ph type="body" sz="half" idx="4294967295"/>
          </p:nvPr>
        </p:nvSpPr>
        <p:spPr>
          <a:xfrm>
            <a:off x="539750" y="1285875"/>
            <a:ext cx="8291513" cy="4321175"/>
          </a:xfrm>
        </p:spPr>
        <p:txBody>
          <a:bodyPr/>
          <a:lstStyle/>
          <a:p>
            <a:pPr lvl="1" algn="just" eaLnBrk="1" hangingPunct="1"/>
            <a:r>
              <a:rPr lang="zh-CN" altLang="en-US" sz="2400"/>
              <a:t>例</a:t>
            </a:r>
            <a:r>
              <a:rPr lang="en-US" altLang="zh-CN" sz="2400"/>
              <a:t>1. </a:t>
            </a:r>
            <a:r>
              <a:rPr lang="zh-CN" altLang="en-US" sz="2400"/>
              <a:t>学生、系、系与学生之间的一对多联系：</a:t>
            </a:r>
          </a:p>
          <a:p>
            <a:pPr lvl="1" algn="just" eaLnBrk="1" hangingPunct="1">
              <a:buFontTx/>
              <a:buNone/>
            </a:pPr>
            <a:endParaRPr lang="zh-CN" altLang="en-US" sz="1000"/>
          </a:p>
          <a:p>
            <a:pPr lvl="1" algn="just" eaLnBrk="1" hangingPunct="1">
              <a:lnSpc>
                <a:spcPct val="120000"/>
              </a:lnSpc>
              <a:buFontTx/>
              <a:buNone/>
            </a:pPr>
            <a:r>
              <a:rPr lang="zh-CN" altLang="en-US" sz="2000" b="1"/>
              <a:t>    学生（学号，姓名，年龄，性别，</a:t>
            </a:r>
            <a:r>
              <a:rPr lang="zh-CN" altLang="en-US" sz="2000" b="1">
                <a:solidFill>
                  <a:srgbClr val="CC0000"/>
                </a:solidFill>
              </a:rPr>
              <a:t>系号</a:t>
            </a:r>
            <a:r>
              <a:rPr lang="zh-CN" altLang="en-US" sz="2000" b="1"/>
              <a:t>，年级）</a:t>
            </a:r>
          </a:p>
          <a:p>
            <a:pPr lvl="1" algn="just" eaLnBrk="1" hangingPunct="1">
              <a:lnSpc>
                <a:spcPct val="120000"/>
              </a:lnSpc>
              <a:buFontTx/>
              <a:buNone/>
            </a:pPr>
            <a:r>
              <a:rPr lang="zh-CN" altLang="en-US" sz="2000" b="1"/>
              <a:t>    系 </a:t>
            </a:r>
            <a:r>
              <a:rPr lang="en-US" altLang="zh-CN" sz="2000" b="1"/>
              <a:t>(</a:t>
            </a:r>
            <a:r>
              <a:rPr lang="zh-CN" altLang="en-US" sz="2000" b="1">
                <a:solidFill>
                  <a:srgbClr val="CC0000"/>
                </a:solidFill>
              </a:rPr>
              <a:t>系号</a:t>
            </a:r>
            <a:r>
              <a:rPr lang="zh-CN" altLang="en-US" sz="2000" b="1"/>
              <a:t>，系名，办公地点</a:t>
            </a:r>
            <a:r>
              <a:rPr lang="en-US" altLang="zh-CN" sz="2000" b="1"/>
              <a:t>)</a:t>
            </a:r>
          </a:p>
          <a:p>
            <a:pPr lvl="1" algn="just" eaLnBrk="1" hangingPunct="1">
              <a:lnSpc>
                <a:spcPct val="120000"/>
              </a:lnSpc>
              <a:buFontTx/>
              <a:buNone/>
            </a:pPr>
            <a:endParaRPr lang="en-US" altLang="zh-CN" sz="1400" b="1"/>
          </a:p>
          <a:p>
            <a:pPr lvl="1" algn="just" eaLnBrk="1" hangingPunct="1">
              <a:lnSpc>
                <a:spcPct val="120000"/>
              </a:lnSpc>
              <a:buFontTx/>
              <a:buNone/>
            </a:pPr>
            <a:endParaRPr lang="en-US" altLang="zh-CN" sz="1400" b="1"/>
          </a:p>
          <a:p>
            <a:pPr lvl="1" algn="just" eaLnBrk="1" hangingPunct="1"/>
            <a:r>
              <a:rPr lang="zh-CN" altLang="en-US" sz="2400"/>
              <a:t>例</a:t>
            </a:r>
            <a:r>
              <a:rPr lang="en-US" altLang="zh-CN" sz="2400"/>
              <a:t>2. </a:t>
            </a:r>
            <a:r>
              <a:rPr lang="zh-CN" altLang="en-US" sz="2400"/>
              <a:t>学生、课程、学生与课程之间的多对多联系：</a:t>
            </a:r>
          </a:p>
          <a:p>
            <a:pPr lvl="1" algn="just" eaLnBrk="1" hangingPunct="1">
              <a:lnSpc>
                <a:spcPct val="140000"/>
              </a:lnSpc>
              <a:buFontTx/>
              <a:buNone/>
            </a:pPr>
            <a:endParaRPr lang="zh-CN" altLang="en-US" sz="800" b="1"/>
          </a:p>
          <a:p>
            <a:pPr lvl="1" algn="just" eaLnBrk="1" hangingPunct="1">
              <a:lnSpc>
                <a:spcPct val="140000"/>
              </a:lnSpc>
              <a:buFontTx/>
              <a:buNone/>
            </a:pPr>
            <a:r>
              <a:rPr lang="zh-CN" altLang="en-US" sz="2000" b="1"/>
              <a:t>    学生（</a:t>
            </a:r>
            <a:r>
              <a:rPr lang="zh-CN" altLang="en-US" sz="2000" b="1">
                <a:solidFill>
                  <a:srgbClr val="CC0000"/>
                </a:solidFill>
              </a:rPr>
              <a:t>学号</a:t>
            </a:r>
            <a:r>
              <a:rPr lang="zh-CN" altLang="en-US" sz="2000" b="1"/>
              <a:t>，姓名，年龄，性别，系号，年级）</a:t>
            </a:r>
          </a:p>
          <a:p>
            <a:pPr lvl="1" algn="just" eaLnBrk="1" hangingPunct="1">
              <a:lnSpc>
                <a:spcPct val="140000"/>
              </a:lnSpc>
              <a:buFontTx/>
              <a:buNone/>
            </a:pPr>
            <a:r>
              <a:rPr lang="zh-CN" altLang="en-US" sz="2000" b="1"/>
              <a:t>    课程（</a:t>
            </a:r>
            <a:r>
              <a:rPr lang="zh-CN" altLang="en-US" sz="2000" b="1">
                <a:solidFill>
                  <a:srgbClr val="CC0000"/>
                </a:solidFill>
              </a:rPr>
              <a:t>课程号</a:t>
            </a:r>
            <a:r>
              <a:rPr lang="zh-CN" altLang="en-US" sz="2000" b="1"/>
              <a:t>，课程名，学分）</a:t>
            </a:r>
          </a:p>
          <a:p>
            <a:pPr lvl="1" algn="just" eaLnBrk="1" hangingPunct="1">
              <a:lnSpc>
                <a:spcPct val="140000"/>
              </a:lnSpc>
              <a:buFontTx/>
              <a:buNone/>
            </a:pPr>
            <a:r>
              <a:rPr lang="zh-CN" altLang="en-US" sz="2000" b="1">
                <a:solidFill>
                  <a:srgbClr val="746AFC"/>
                </a:solidFill>
              </a:rPr>
              <a:t>    选修（学号，课程号，成绩）</a:t>
            </a:r>
            <a:endParaRPr lang="zh-CN" altLang="en-US" sz="18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diamond(out)">
                                      <p:cBhvr>
                                        <p:cTn id="7" dur="500"/>
                                        <p:tgtEl>
                                          <p:spTgt spid="95235">
                                            <p:txEl>
                                              <p:pRg st="0" end="0"/>
                                            </p:txEl>
                                          </p:spTgt>
                                        </p:tgtEl>
                                      </p:cBhvr>
                                    </p:animEffect>
                                  </p:childTnLst>
                                </p:cTn>
                              </p:par>
                            </p:childTnLst>
                          </p:cTn>
                        </p:par>
                        <p:par>
                          <p:cTn id="8" fill="hold" nodeType="afterGroup">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animEffect transition="in" filter="diamond(out)">
                                      <p:cBhvr>
                                        <p:cTn id="11" dur="500"/>
                                        <p:tgtEl>
                                          <p:spTgt spid="95235">
                                            <p:txEl>
                                              <p:pRg st="2" end="2"/>
                                            </p:txEl>
                                          </p:spTgt>
                                        </p:tgtEl>
                                      </p:cBhvr>
                                    </p:animEffect>
                                  </p:childTnLst>
                                </p:cTn>
                              </p:par>
                            </p:childTnLst>
                          </p:cTn>
                        </p:par>
                        <p:par>
                          <p:cTn id="12" fill="hold" nodeType="afterGroup">
                            <p:stCondLst>
                              <p:cond delay="1000"/>
                            </p:stCondLst>
                            <p:childTnLst>
                              <p:par>
                                <p:cTn id="13" presetID="8" presetClass="entr" presetSubtype="32" fill="hold" grpId="0" nodeType="after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animEffect transition="in" filter="diamond(out)">
                                      <p:cBhvr>
                                        <p:cTn id="15" dur="500"/>
                                        <p:tgtEl>
                                          <p:spTgt spid="952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32" fill="hold" grpId="1" nodeType="clickEffect">
                                  <p:stCondLst>
                                    <p:cond delay="0"/>
                                  </p:stCondLst>
                                  <p:childTnLst>
                                    <p:set>
                                      <p:cBhvr>
                                        <p:cTn id="19" dur="1" fill="hold">
                                          <p:stCondLst>
                                            <p:cond delay="0"/>
                                          </p:stCondLst>
                                        </p:cTn>
                                        <p:tgtEl>
                                          <p:spTgt spid="95235">
                                            <p:txEl>
                                              <p:pRg st="6" end="6"/>
                                            </p:txEl>
                                          </p:spTgt>
                                        </p:tgtEl>
                                        <p:attrNameLst>
                                          <p:attrName>style.visibility</p:attrName>
                                        </p:attrNameLst>
                                      </p:cBhvr>
                                      <p:to>
                                        <p:strVal val="visible"/>
                                      </p:to>
                                    </p:set>
                                    <p:animEffect transition="in" filter="diamond(out)">
                                      <p:cBhvr>
                                        <p:cTn id="20" dur="500"/>
                                        <p:tgtEl>
                                          <p:spTgt spid="95235">
                                            <p:txEl>
                                              <p:pRg st="6" end="6"/>
                                            </p:txEl>
                                          </p:spTgt>
                                        </p:tgtEl>
                                      </p:cBhvr>
                                    </p:animEffect>
                                  </p:childTnLst>
                                </p:cTn>
                              </p:par>
                            </p:childTnLst>
                          </p:cTn>
                        </p:par>
                        <p:par>
                          <p:cTn id="21" fill="hold" nodeType="afterGroup">
                            <p:stCondLst>
                              <p:cond delay="500"/>
                            </p:stCondLst>
                            <p:childTnLst>
                              <p:par>
                                <p:cTn id="22" presetID="8" presetClass="entr" presetSubtype="32" fill="hold" grpId="1" nodeType="afterEffect">
                                  <p:stCondLst>
                                    <p:cond delay="0"/>
                                  </p:stCondLst>
                                  <p:childTnLst>
                                    <p:set>
                                      <p:cBhvr>
                                        <p:cTn id="23" dur="1" fill="hold">
                                          <p:stCondLst>
                                            <p:cond delay="0"/>
                                          </p:stCondLst>
                                        </p:cTn>
                                        <p:tgtEl>
                                          <p:spTgt spid="95235">
                                            <p:txEl>
                                              <p:pRg st="8" end="8"/>
                                            </p:txEl>
                                          </p:spTgt>
                                        </p:tgtEl>
                                        <p:attrNameLst>
                                          <p:attrName>style.visibility</p:attrName>
                                        </p:attrNameLst>
                                      </p:cBhvr>
                                      <p:to>
                                        <p:strVal val="visible"/>
                                      </p:to>
                                    </p:set>
                                    <p:animEffect transition="in" filter="diamond(out)">
                                      <p:cBhvr>
                                        <p:cTn id="24" dur="500"/>
                                        <p:tgtEl>
                                          <p:spTgt spid="95235">
                                            <p:txEl>
                                              <p:pRg st="8" end="8"/>
                                            </p:txEl>
                                          </p:spTgt>
                                        </p:tgtEl>
                                      </p:cBhvr>
                                    </p:animEffect>
                                  </p:childTnLst>
                                </p:cTn>
                              </p:par>
                            </p:childTnLst>
                          </p:cTn>
                        </p:par>
                        <p:par>
                          <p:cTn id="25" fill="hold" nodeType="afterGroup">
                            <p:stCondLst>
                              <p:cond delay="1000"/>
                            </p:stCondLst>
                            <p:childTnLst>
                              <p:par>
                                <p:cTn id="26" presetID="8" presetClass="entr" presetSubtype="32" fill="hold" grpId="1" nodeType="afterEffect">
                                  <p:stCondLst>
                                    <p:cond delay="0"/>
                                  </p:stCondLst>
                                  <p:childTnLst>
                                    <p:set>
                                      <p:cBhvr>
                                        <p:cTn id="27" dur="1" fill="hold">
                                          <p:stCondLst>
                                            <p:cond delay="0"/>
                                          </p:stCondLst>
                                        </p:cTn>
                                        <p:tgtEl>
                                          <p:spTgt spid="95235">
                                            <p:txEl>
                                              <p:pRg st="9" end="9"/>
                                            </p:txEl>
                                          </p:spTgt>
                                        </p:tgtEl>
                                        <p:attrNameLst>
                                          <p:attrName>style.visibility</p:attrName>
                                        </p:attrNameLst>
                                      </p:cBhvr>
                                      <p:to>
                                        <p:strVal val="visible"/>
                                      </p:to>
                                    </p:set>
                                    <p:animEffect transition="in" filter="diamond(out)">
                                      <p:cBhvr>
                                        <p:cTn id="28" dur="500"/>
                                        <p:tgtEl>
                                          <p:spTgt spid="95235">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1" nodeType="clickEffect">
                                  <p:stCondLst>
                                    <p:cond delay="0"/>
                                  </p:stCondLst>
                                  <p:childTnLst>
                                    <p:set>
                                      <p:cBhvr>
                                        <p:cTn id="32" dur="1" fill="hold">
                                          <p:stCondLst>
                                            <p:cond delay="0"/>
                                          </p:stCondLst>
                                        </p:cTn>
                                        <p:tgtEl>
                                          <p:spTgt spid="95235">
                                            <p:txEl>
                                              <p:pRg st="10" end="10"/>
                                            </p:txEl>
                                          </p:spTgt>
                                        </p:tgtEl>
                                        <p:attrNameLst>
                                          <p:attrName>style.visibility</p:attrName>
                                        </p:attrNameLst>
                                      </p:cBhvr>
                                      <p:to>
                                        <p:strVal val="visible"/>
                                      </p:to>
                                    </p:set>
                                    <p:animEffect transition="in" filter="diamond(out)">
                                      <p:cBhvr>
                                        <p:cTn id="33" dur="500"/>
                                        <p:tgtEl>
                                          <p:spTgt spid="952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5" grpI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E0AFE74-3E93-4A32-8D1C-7726B4D61527}"/>
              </a:ext>
            </a:extLst>
          </p:cNvPr>
          <p:cNvSpPr>
            <a:spLocks noChangeArrowheads="1"/>
          </p:cNvSpPr>
          <p:nvPr>
            <p:ph type="title"/>
          </p:nvPr>
        </p:nvSpPr>
        <p:spPr/>
        <p:txBody>
          <a:bodyPr/>
          <a:lstStyle/>
          <a:p>
            <a:r>
              <a:rPr lang="zh-CN" altLang="en-US"/>
              <a:t>数据库系统的发展 </a:t>
            </a:r>
          </a:p>
        </p:txBody>
      </p:sp>
      <p:sp>
        <p:nvSpPr>
          <p:cNvPr id="96259" name="AutoShape 3">
            <a:extLst>
              <a:ext uri="{FF2B5EF4-FFF2-40B4-BE49-F238E27FC236}">
                <a16:creationId xmlns:a16="http://schemas.microsoft.com/office/drawing/2014/main" id="{A0DF213C-A1D6-4DBC-BE6B-32E9D99EF31D}"/>
              </a:ext>
            </a:extLst>
          </p:cNvPr>
          <p:cNvSpPr>
            <a:spLocks noChangeArrowheads="1"/>
          </p:cNvSpPr>
          <p:nvPr/>
        </p:nvSpPr>
        <p:spPr bwMode="auto">
          <a:xfrm>
            <a:off x="684213" y="3141663"/>
            <a:ext cx="2447925" cy="863600"/>
          </a:xfrm>
          <a:prstGeom prst="flowChartAlternateProcess">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关系数据模型 </a:t>
            </a:r>
          </a:p>
        </p:txBody>
      </p:sp>
      <p:sp>
        <p:nvSpPr>
          <p:cNvPr id="96260" name="AutoShape 4">
            <a:extLst>
              <a:ext uri="{FF2B5EF4-FFF2-40B4-BE49-F238E27FC236}">
                <a16:creationId xmlns:a16="http://schemas.microsoft.com/office/drawing/2014/main" id="{020F6F81-198D-450E-8199-F8E205E37AC8}"/>
              </a:ext>
            </a:extLst>
          </p:cNvPr>
          <p:cNvSpPr>
            <a:spLocks noChangeArrowheads="1"/>
          </p:cNvSpPr>
          <p:nvPr/>
        </p:nvSpPr>
        <p:spPr bwMode="auto">
          <a:xfrm>
            <a:off x="684213" y="1196975"/>
            <a:ext cx="2447925" cy="1008063"/>
          </a:xfrm>
          <a:prstGeom prst="flowChartAlternateProcess">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格式化数据模型</a:t>
            </a:r>
          </a:p>
          <a:p>
            <a:pPr algn="ctr" eaLnBrk="1" hangingPunct="1">
              <a:spcBef>
                <a:spcPct val="0"/>
              </a:spcBef>
              <a:buSzTx/>
              <a:buFontTx/>
              <a:buNone/>
            </a:pPr>
            <a:r>
              <a:rPr lang="zh-CN" altLang="en-US" sz="2000" b="1"/>
              <a:t>（层次数据模型和</a:t>
            </a:r>
          </a:p>
          <a:p>
            <a:pPr algn="ctr" eaLnBrk="1" hangingPunct="1">
              <a:spcBef>
                <a:spcPct val="0"/>
              </a:spcBef>
              <a:buSzTx/>
              <a:buFontTx/>
              <a:buNone/>
            </a:pPr>
            <a:r>
              <a:rPr lang="zh-CN" altLang="en-US" sz="2000" b="1"/>
              <a:t>网状数据模型）</a:t>
            </a:r>
            <a:r>
              <a:rPr lang="zh-CN" altLang="en-US" sz="2000" b="1">
                <a:solidFill>
                  <a:srgbClr val="000066"/>
                </a:solidFill>
              </a:rPr>
              <a:t>  </a:t>
            </a:r>
          </a:p>
        </p:txBody>
      </p:sp>
      <p:sp>
        <p:nvSpPr>
          <p:cNvPr id="96261" name="AutoShape 5">
            <a:extLst>
              <a:ext uri="{FF2B5EF4-FFF2-40B4-BE49-F238E27FC236}">
                <a16:creationId xmlns:a16="http://schemas.microsoft.com/office/drawing/2014/main" id="{AED9DFF9-34F3-4EBD-A6D7-027C4FCE4B08}"/>
              </a:ext>
            </a:extLst>
          </p:cNvPr>
          <p:cNvSpPr>
            <a:spLocks noChangeArrowheads="1"/>
          </p:cNvSpPr>
          <p:nvPr/>
        </p:nvSpPr>
        <p:spPr bwMode="auto">
          <a:xfrm>
            <a:off x="684213" y="5013325"/>
            <a:ext cx="2447925" cy="863600"/>
          </a:xfrm>
          <a:prstGeom prst="flowChartAlternateProcess">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面向对象的数据模型 </a:t>
            </a:r>
          </a:p>
        </p:txBody>
      </p:sp>
      <p:sp>
        <p:nvSpPr>
          <p:cNvPr id="96262" name="AutoShape 6">
            <a:extLst>
              <a:ext uri="{FF2B5EF4-FFF2-40B4-BE49-F238E27FC236}">
                <a16:creationId xmlns:a16="http://schemas.microsoft.com/office/drawing/2014/main" id="{E74C79BF-96EB-4EEC-BB34-71471C8635FA}"/>
              </a:ext>
            </a:extLst>
          </p:cNvPr>
          <p:cNvSpPr>
            <a:spLocks noChangeArrowheads="1"/>
          </p:cNvSpPr>
          <p:nvPr/>
        </p:nvSpPr>
        <p:spPr bwMode="auto">
          <a:xfrm>
            <a:off x="3851275" y="1052513"/>
            <a:ext cx="4968875" cy="1368425"/>
          </a:xfrm>
          <a:prstGeom prst="flowChartAlternateProcess">
            <a:avLst/>
          </a:prstGeom>
          <a:solidFill>
            <a:srgbClr val="FFFF99">
              <a:alpha val="78038"/>
            </a:srgbClr>
          </a:solidFill>
          <a:ln w="19050">
            <a:solidFill>
              <a:srgbClr val="FF9900"/>
            </a:solidFill>
            <a:miter lim="800000"/>
            <a:headEnd/>
            <a:tailEnd/>
          </a:ln>
        </p:spPr>
        <p:txBody>
          <a:bodyPr wrap="none" lIns="90000" tIns="46800" rIns="90000" bIns="46800" anchor="ct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AutoNum type="arabicPeriod"/>
            </a:pPr>
            <a:r>
              <a:rPr lang="zh-CN" altLang="en-US" sz="2000" b="1">
                <a:solidFill>
                  <a:srgbClr val="000066"/>
                </a:solidFill>
              </a:rPr>
              <a:t>支持三级模式的体系结构； </a:t>
            </a:r>
          </a:p>
          <a:p>
            <a:pPr eaLnBrk="1" hangingPunct="1">
              <a:spcBef>
                <a:spcPct val="0"/>
              </a:spcBef>
              <a:buSzTx/>
              <a:buFontTx/>
              <a:buAutoNum type="arabicPeriod"/>
            </a:pPr>
            <a:r>
              <a:rPr lang="zh-CN" altLang="en-US" sz="2000" b="1">
                <a:solidFill>
                  <a:srgbClr val="000066"/>
                </a:solidFill>
              </a:rPr>
              <a:t>用存取路径来表示数据之间的联系； </a:t>
            </a:r>
          </a:p>
          <a:p>
            <a:pPr eaLnBrk="1" hangingPunct="1">
              <a:spcBef>
                <a:spcPct val="0"/>
              </a:spcBef>
              <a:buSzTx/>
              <a:buFontTx/>
              <a:buAutoNum type="arabicPeriod"/>
            </a:pPr>
            <a:r>
              <a:rPr lang="zh-CN" altLang="en-US" sz="2000" b="1">
                <a:solidFill>
                  <a:srgbClr val="000066"/>
                </a:solidFill>
              </a:rPr>
              <a:t>独立的数据定义语言； </a:t>
            </a:r>
          </a:p>
          <a:p>
            <a:pPr eaLnBrk="1" hangingPunct="1">
              <a:spcBef>
                <a:spcPct val="0"/>
              </a:spcBef>
              <a:buSzTx/>
              <a:buFontTx/>
              <a:buAutoNum type="arabicPeriod"/>
            </a:pPr>
            <a:r>
              <a:rPr lang="zh-CN" altLang="en-US" sz="2000" b="1">
                <a:solidFill>
                  <a:srgbClr val="000066"/>
                </a:solidFill>
              </a:rPr>
              <a:t>导航的数据操纵语言。</a:t>
            </a:r>
          </a:p>
        </p:txBody>
      </p:sp>
      <p:sp>
        <p:nvSpPr>
          <p:cNvPr id="96263" name="AutoShape 7">
            <a:extLst>
              <a:ext uri="{FF2B5EF4-FFF2-40B4-BE49-F238E27FC236}">
                <a16:creationId xmlns:a16="http://schemas.microsoft.com/office/drawing/2014/main" id="{117155FC-EA1F-4515-9C35-61AC87FDFE05}"/>
              </a:ext>
            </a:extLst>
          </p:cNvPr>
          <p:cNvSpPr>
            <a:spLocks noChangeArrowheads="1"/>
          </p:cNvSpPr>
          <p:nvPr/>
        </p:nvSpPr>
        <p:spPr bwMode="auto">
          <a:xfrm>
            <a:off x="3852863" y="2565400"/>
            <a:ext cx="5003800" cy="2159000"/>
          </a:xfrm>
          <a:prstGeom prst="flowChartAlternateProcess">
            <a:avLst/>
          </a:prstGeom>
          <a:solidFill>
            <a:srgbClr val="FFFF99">
              <a:alpha val="78038"/>
            </a:srgbClr>
          </a:solidFill>
          <a:ln w="19050">
            <a:solidFill>
              <a:srgbClr val="FF9900"/>
            </a:solidFill>
            <a:miter lim="800000"/>
            <a:headEnd/>
            <a:tailEnd/>
          </a:ln>
        </p:spPr>
        <p:txBody>
          <a:bodyPr wrap="none" lIns="90000" tIns="46800" rIns="90000" bIns="46800" anchor="ct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AutoNum type="arabicPeriod"/>
            </a:pPr>
            <a:r>
              <a:rPr lang="zh-CN" altLang="en-US" sz="2000" b="1">
                <a:solidFill>
                  <a:srgbClr val="000066"/>
                </a:solidFill>
              </a:rPr>
              <a:t>概念单一，实体以及实体之间的联系都</a:t>
            </a:r>
          </a:p>
          <a:p>
            <a:pPr eaLnBrk="1" hangingPunct="1">
              <a:spcBef>
                <a:spcPct val="0"/>
              </a:spcBef>
              <a:buSzTx/>
              <a:buFontTx/>
              <a:buNone/>
            </a:pPr>
            <a:r>
              <a:rPr lang="zh-CN" altLang="en-US" sz="2000" b="1">
                <a:solidFill>
                  <a:srgbClr val="000066"/>
                </a:solidFill>
              </a:rPr>
              <a:t>用关系来表示；</a:t>
            </a:r>
          </a:p>
          <a:p>
            <a:pPr eaLnBrk="1" hangingPunct="1">
              <a:spcBef>
                <a:spcPct val="0"/>
              </a:spcBef>
              <a:buSzTx/>
              <a:buFontTx/>
              <a:buAutoNum type="arabicPeriod" startAt="2"/>
            </a:pPr>
            <a:r>
              <a:rPr lang="zh-CN" altLang="en-US" sz="2000" b="1">
                <a:solidFill>
                  <a:srgbClr val="000066"/>
                </a:solidFill>
              </a:rPr>
              <a:t>以关系代数为基础，形式化基础好；</a:t>
            </a:r>
          </a:p>
          <a:p>
            <a:pPr eaLnBrk="1" hangingPunct="1">
              <a:spcBef>
                <a:spcPct val="0"/>
              </a:spcBef>
              <a:buSzTx/>
              <a:buFontTx/>
              <a:buAutoNum type="arabicPeriod" startAt="2"/>
            </a:pPr>
            <a:r>
              <a:rPr lang="zh-CN" altLang="en-US" sz="2000" b="1">
                <a:solidFill>
                  <a:srgbClr val="000066"/>
                </a:solidFill>
              </a:rPr>
              <a:t>数据独立性强，数据的物理存取路径对</a:t>
            </a:r>
          </a:p>
          <a:p>
            <a:pPr eaLnBrk="1" hangingPunct="1">
              <a:spcBef>
                <a:spcPct val="0"/>
              </a:spcBef>
              <a:buSzTx/>
              <a:buFontTx/>
              <a:buNone/>
            </a:pPr>
            <a:r>
              <a:rPr lang="zh-CN" altLang="en-US" sz="2000" b="1">
                <a:solidFill>
                  <a:srgbClr val="000066"/>
                </a:solidFill>
              </a:rPr>
              <a:t>用户隐蔽；</a:t>
            </a:r>
          </a:p>
          <a:p>
            <a:pPr eaLnBrk="1" hangingPunct="1">
              <a:spcBef>
                <a:spcPct val="0"/>
              </a:spcBef>
              <a:buSzTx/>
              <a:buFontTx/>
              <a:buAutoNum type="arabicPeriod" startAt="4"/>
            </a:pPr>
            <a:r>
              <a:rPr lang="zh-CN" altLang="en-US" sz="2000" b="1">
                <a:solidFill>
                  <a:srgbClr val="000066"/>
                </a:solidFill>
              </a:rPr>
              <a:t>关系数据库语言是非过程化的，大大降</a:t>
            </a:r>
          </a:p>
          <a:p>
            <a:pPr eaLnBrk="1" hangingPunct="1">
              <a:spcBef>
                <a:spcPct val="0"/>
              </a:spcBef>
              <a:buSzTx/>
              <a:buFontTx/>
              <a:buNone/>
            </a:pPr>
            <a:r>
              <a:rPr lang="zh-CN" altLang="en-US" sz="2000" b="1">
                <a:solidFill>
                  <a:srgbClr val="000066"/>
                </a:solidFill>
              </a:rPr>
              <a:t>低了用户编程的难度。 </a:t>
            </a:r>
          </a:p>
        </p:txBody>
      </p:sp>
      <p:sp>
        <p:nvSpPr>
          <p:cNvPr id="96264" name="AutoShape 8">
            <a:extLst>
              <a:ext uri="{FF2B5EF4-FFF2-40B4-BE49-F238E27FC236}">
                <a16:creationId xmlns:a16="http://schemas.microsoft.com/office/drawing/2014/main" id="{3CDF2EE6-5E2C-44AC-92A3-D4364EC456C4}"/>
              </a:ext>
            </a:extLst>
          </p:cNvPr>
          <p:cNvSpPr>
            <a:spLocks noChangeArrowheads="1"/>
          </p:cNvSpPr>
          <p:nvPr/>
        </p:nvSpPr>
        <p:spPr bwMode="auto">
          <a:xfrm>
            <a:off x="3852863" y="4868863"/>
            <a:ext cx="5003800" cy="1081087"/>
          </a:xfrm>
          <a:prstGeom prst="flowChartAlternateProcess">
            <a:avLst/>
          </a:prstGeom>
          <a:solidFill>
            <a:srgbClr val="FFFF99">
              <a:alpha val="78038"/>
            </a:srgbClr>
          </a:solidFill>
          <a:ln w="19050">
            <a:solidFill>
              <a:srgbClr val="FF9900"/>
            </a:solidFill>
            <a:miter lim="800000"/>
            <a:headEnd/>
            <a:tailEnd/>
          </a:ln>
        </p:spPr>
        <p:txBody>
          <a:bodyPr wrap="none" lIns="90000" tIns="46800" rIns="90000" bIns="46800" anchor="ct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AutoNum type="arabicPeriod"/>
            </a:pPr>
            <a:r>
              <a:rPr lang="zh-CN" altLang="en-US" sz="2000" b="1">
                <a:solidFill>
                  <a:srgbClr val="000066"/>
                </a:solidFill>
              </a:rPr>
              <a:t>支持面向对象的数据模型； </a:t>
            </a:r>
          </a:p>
          <a:p>
            <a:pPr eaLnBrk="1" hangingPunct="1">
              <a:spcBef>
                <a:spcPct val="0"/>
              </a:spcBef>
              <a:buSzTx/>
              <a:buFontTx/>
              <a:buAutoNum type="arabicPeriod"/>
            </a:pPr>
            <a:r>
              <a:rPr lang="zh-CN" altLang="en-US" sz="2000" b="1">
                <a:solidFill>
                  <a:srgbClr val="000066"/>
                </a:solidFill>
              </a:rPr>
              <a:t>保持或继承第二代数据库系统的优点； </a:t>
            </a:r>
          </a:p>
          <a:p>
            <a:pPr eaLnBrk="1" hangingPunct="1">
              <a:spcBef>
                <a:spcPct val="0"/>
              </a:spcBef>
              <a:buSzTx/>
              <a:buFontTx/>
              <a:buAutoNum type="arabicPeriod"/>
            </a:pPr>
            <a:r>
              <a:rPr lang="zh-CN" altLang="en-US" sz="2000" b="1">
                <a:solidFill>
                  <a:srgbClr val="000066"/>
                </a:solidFill>
              </a:rPr>
              <a:t>具有开放性。 </a:t>
            </a:r>
          </a:p>
        </p:txBody>
      </p:sp>
      <p:sp>
        <p:nvSpPr>
          <p:cNvPr id="96265" name="Text Box 9">
            <a:extLst>
              <a:ext uri="{FF2B5EF4-FFF2-40B4-BE49-F238E27FC236}">
                <a16:creationId xmlns:a16="http://schemas.microsoft.com/office/drawing/2014/main" id="{655A3553-B95C-49AE-B31A-32007469C5FE}"/>
              </a:ext>
            </a:extLst>
          </p:cNvPr>
          <p:cNvSpPr txBox="1">
            <a:spLocks noChangeArrowheads="1"/>
          </p:cNvSpPr>
          <p:nvPr/>
        </p:nvSpPr>
        <p:spPr bwMode="auto">
          <a:xfrm>
            <a:off x="107950" y="1268413"/>
            <a:ext cx="485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663300"/>
                </a:solidFill>
              </a:rPr>
              <a:t>第一代</a:t>
            </a:r>
          </a:p>
        </p:txBody>
      </p:sp>
      <p:sp>
        <p:nvSpPr>
          <p:cNvPr id="96266" name="Text Box 10">
            <a:extLst>
              <a:ext uri="{FF2B5EF4-FFF2-40B4-BE49-F238E27FC236}">
                <a16:creationId xmlns:a16="http://schemas.microsoft.com/office/drawing/2014/main" id="{8E366C1C-22FB-492F-892B-70083B691737}"/>
              </a:ext>
            </a:extLst>
          </p:cNvPr>
          <p:cNvSpPr txBox="1">
            <a:spLocks noChangeArrowheads="1"/>
          </p:cNvSpPr>
          <p:nvPr/>
        </p:nvSpPr>
        <p:spPr bwMode="auto">
          <a:xfrm>
            <a:off x="107950" y="3068638"/>
            <a:ext cx="485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663300"/>
                </a:solidFill>
              </a:rPr>
              <a:t>第二代</a:t>
            </a:r>
          </a:p>
        </p:txBody>
      </p:sp>
      <p:sp>
        <p:nvSpPr>
          <p:cNvPr id="96267" name="Text Box 11">
            <a:extLst>
              <a:ext uri="{FF2B5EF4-FFF2-40B4-BE49-F238E27FC236}">
                <a16:creationId xmlns:a16="http://schemas.microsoft.com/office/drawing/2014/main" id="{AFD6C5EE-7E4F-442F-9E91-4DEEFB74861B}"/>
              </a:ext>
            </a:extLst>
          </p:cNvPr>
          <p:cNvSpPr txBox="1">
            <a:spLocks noChangeArrowheads="1"/>
          </p:cNvSpPr>
          <p:nvPr/>
        </p:nvSpPr>
        <p:spPr bwMode="auto">
          <a:xfrm>
            <a:off x="107950" y="5013325"/>
            <a:ext cx="485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663300"/>
                </a:solidFill>
              </a:rPr>
              <a:t>第三代</a:t>
            </a:r>
          </a:p>
        </p:txBody>
      </p:sp>
      <p:sp>
        <p:nvSpPr>
          <p:cNvPr id="96268" name="AutoShape 12">
            <a:extLst>
              <a:ext uri="{FF2B5EF4-FFF2-40B4-BE49-F238E27FC236}">
                <a16:creationId xmlns:a16="http://schemas.microsoft.com/office/drawing/2014/main" id="{7129D783-84F3-4FF0-99BA-496015FB4857}"/>
              </a:ext>
            </a:extLst>
          </p:cNvPr>
          <p:cNvSpPr>
            <a:spLocks noChangeArrowheads="1"/>
          </p:cNvSpPr>
          <p:nvPr/>
        </p:nvSpPr>
        <p:spPr bwMode="auto">
          <a:xfrm rot="10800000">
            <a:off x="3133725" y="1557338"/>
            <a:ext cx="719138" cy="287337"/>
          </a:xfrm>
          <a:prstGeom prst="leftRightArrow">
            <a:avLst>
              <a:gd name="adj1" fmla="val 41185"/>
              <a:gd name="adj2" fmla="val 47842"/>
            </a:avLst>
          </a:prstGeom>
          <a:solidFill>
            <a:srgbClr val="FF99CC">
              <a:alpha val="56078"/>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96269" name="AutoShape 13">
            <a:extLst>
              <a:ext uri="{FF2B5EF4-FFF2-40B4-BE49-F238E27FC236}">
                <a16:creationId xmlns:a16="http://schemas.microsoft.com/office/drawing/2014/main" id="{9FCBEA04-29A6-4227-89A3-DE12FD0EC171}"/>
              </a:ext>
            </a:extLst>
          </p:cNvPr>
          <p:cNvSpPr>
            <a:spLocks noChangeArrowheads="1"/>
          </p:cNvSpPr>
          <p:nvPr/>
        </p:nvSpPr>
        <p:spPr bwMode="auto">
          <a:xfrm rot="10800000">
            <a:off x="3133725" y="3500438"/>
            <a:ext cx="719138" cy="287337"/>
          </a:xfrm>
          <a:prstGeom prst="leftRightArrow">
            <a:avLst>
              <a:gd name="adj1" fmla="val 41185"/>
              <a:gd name="adj2" fmla="val 47842"/>
            </a:avLst>
          </a:prstGeom>
          <a:solidFill>
            <a:srgbClr val="FF99CC">
              <a:alpha val="56078"/>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96270" name="AutoShape 14">
            <a:extLst>
              <a:ext uri="{FF2B5EF4-FFF2-40B4-BE49-F238E27FC236}">
                <a16:creationId xmlns:a16="http://schemas.microsoft.com/office/drawing/2014/main" id="{7966BF0A-787F-4E0B-990C-53076EA2FEAE}"/>
              </a:ext>
            </a:extLst>
          </p:cNvPr>
          <p:cNvSpPr>
            <a:spLocks noChangeArrowheads="1"/>
          </p:cNvSpPr>
          <p:nvPr/>
        </p:nvSpPr>
        <p:spPr bwMode="auto">
          <a:xfrm rot="10800000">
            <a:off x="3133725" y="5373688"/>
            <a:ext cx="719138" cy="287337"/>
          </a:xfrm>
          <a:prstGeom prst="leftRightArrow">
            <a:avLst>
              <a:gd name="adj1" fmla="val 41185"/>
              <a:gd name="adj2" fmla="val 47842"/>
            </a:avLst>
          </a:prstGeom>
          <a:solidFill>
            <a:srgbClr val="FF99CC">
              <a:alpha val="56078"/>
            </a:srgbClr>
          </a:solidFill>
          <a:ln w="19050">
            <a:solidFill>
              <a:srgbClr val="993366"/>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96271" name="AutoShape 15">
            <a:extLst>
              <a:ext uri="{FF2B5EF4-FFF2-40B4-BE49-F238E27FC236}">
                <a16:creationId xmlns:a16="http://schemas.microsoft.com/office/drawing/2014/main" id="{10A13D9C-9E63-411B-A579-E133FC8E0477}"/>
              </a:ext>
            </a:extLst>
          </p:cNvPr>
          <p:cNvSpPr>
            <a:spLocks/>
          </p:cNvSpPr>
          <p:nvPr/>
        </p:nvSpPr>
        <p:spPr bwMode="auto">
          <a:xfrm>
            <a:off x="3132138" y="1412875"/>
            <a:ext cx="360362" cy="2447925"/>
          </a:xfrm>
          <a:prstGeom prst="rightBrace">
            <a:avLst>
              <a:gd name="adj1" fmla="val 56608"/>
              <a:gd name="adj2" fmla="val 50000"/>
            </a:avLst>
          </a:prstGeom>
          <a:noFill/>
          <a:ln w="571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96272" name="AutoShape 16">
            <a:extLst>
              <a:ext uri="{FF2B5EF4-FFF2-40B4-BE49-F238E27FC236}">
                <a16:creationId xmlns:a16="http://schemas.microsoft.com/office/drawing/2014/main" id="{3D26E38E-AA11-4A99-BAFC-44739684ACA3}"/>
              </a:ext>
            </a:extLst>
          </p:cNvPr>
          <p:cNvSpPr>
            <a:spLocks noChangeArrowheads="1"/>
          </p:cNvSpPr>
          <p:nvPr/>
        </p:nvSpPr>
        <p:spPr bwMode="auto">
          <a:xfrm>
            <a:off x="3492500" y="1484313"/>
            <a:ext cx="4751388" cy="2233612"/>
          </a:xfrm>
          <a:prstGeom prst="leftArrowCallout">
            <a:avLst>
              <a:gd name="adj1" fmla="val 25000"/>
              <a:gd name="adj2" fmla="val 25000"/>
              <a:gd name="adj3" fmla="val 35454"/>
              <a:gd name="adj4" fmla="val 80056"/>
            </a:avLst>
          </a:prstGeom>
          <a:solidFill>
            <a:schemeClr val="accent1"/>
          </a:solidFill>
          <a:ln w="19050">
            <a:solidFill>
              <a:srgbClr val="FF9900"/>
            </a:solidFill>
            <a:miter lim="800000"/>
            <a:headEnd/>
            <a:tailEnd/>
          </a:ln>
        </p:spPr>
        <p:txBody>
          <a:bodyPr wrap="none" lIns="90000" tIns="46800" rIns="90000" bIns="46800"/>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800000"/>
                </a:solidFill>
              </a:rPr>
              <a:t>传统数据库</a:t>
            </a:r>
          </a:p>
          <a:p>
            <a:pPr eaLnBrk="1" hangingPunct="1">
              <a:spcBef>
                <a:spcPct val="0"/>
              </a:spcBef>
              <a:buSzTx/>
              <a:buFontTx/>
              <a:buNone/>
            </a:pPr>
            <a:r>
              <a:rPr lang="zh-CN" altLang="en-US" sz="2000" b="1">
                <a:solidFill>
                  <a:srgbClr val="000066"/>
                </a:solidFill>
              </a:rPr>
              <a:t>缺点：</a:t>
            </a:r>
          </a:p>
          <a:p>
            <a:pPr eaLnBrk="1" hangingPunct="1">
              <a:spcBef>
                <a:spcPct val="0"/>
              </a:spcBef>
              <a:buSzTx/>
              <a:buFontTx/>
              <a:buAutoNum type="arabicPeriod"/>
            </a:pPr>
            <a:r>
              <a:rPr lang="zh-CN" altLang="en-US" sz="2000" b="1">
                <a:solidFill>
                  <a:srgbClr val="000066"/>
                </a:solidFill>
              </a:rPr>
              <a:t>面向机器的语法数据模型；</a:t>
            </a:r>
          </a:p>
          <a:p>
            <a:pPr eaLnBrk="1" hangingPunct="1">
              <a:spcBef>
                <a:spcPct val="0"/>
              </a:spcBef>
              <a:buSzTx/>
              <a:buFontTx/>
              <a:buAutoNum type="arabicPeriod"/>
            </a:pPr>
            <a:r>
              <a:rPr lang="zh-CN" altLang="en-US" sz="2000" b="1">
                <a:solidFill>
                  <a:srgbClr val="000066"/>
                </a:solidFill>
              </a:rPr>
              <a:t>数据类型简单、固定 ；</a:t>
            </a:r>
          </a:p>
          <a:p>
            <a:pPr eaLnBrk="1" hangingPunct="1">
              <a:spcBef>
                <a:spcPct val="0"/>
              </a:spcBef>
              <a:buSzTx/>
              <a:buFontTx/>
              <a:buAutoNum type="arabicPeriod"/>
            </a:pPr>
            <a:r>
              <a:rPr lang="zh-CN" altLang="en-US" sz="2000" b="1">
                <a:solidFill>
                  <a:srgbClr val="000066"/>
                </a:solidFill>
              </a:rPr>
              <a:t>结构与行为完全分离 ；</a:t>
            </a:r>
          </a:p>
          <a:p>
            <a:pPr eaLnBrk="1" hangingPunct="1">
              <a:spcBef>
                <a:spcPct val="0"/>
              </a:spcBef>
              <a:buSzTx/>
              <a:buFontTx/>
              <a:buAutoNum type="arabicPeriod"/>
            </a:pPr>
            <a:r>
              <a:rPr lang="zh-CN" altLang="en-US" sz="2000" b="1">
                <a:solidFill>
                  <a:srgbClr val="000066"/>
                </a:solidFill>
              </a:rPr>
              <a:t>被动响应 ；</a:t>
            </a:r>
          </a:p>
          <a:p>
            <a:pPr eaLnBrk="1" hangingPunct="1">
              <a:spcBef>
                <a:spcPct val="0"/>
              </a:spcBef>
              <a:buSzTx/>
              <a:buFontTx/>
              <a:buAutoNum type="arabicPeriod"/>
            </a:pPr>
            <a:r>
              <a:rPr lang="zh-CN" altLang="en-US" sz="2000" b="1">
                <a:solidFill>
                  <a:srgbClr val="000066"/>
                </a:solidFill>
              </a:rPr>
              <a:t>事务处理能力较差。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5"/>
                                        </p:tgtEl>
                                        <p:attrNameLst>
                                          <p:attrName>style.visibility</p:attrName>
                                        </p:attrNameLst>
                                      </p:cBhvr>
                                      <p:to>
                                        <p:strVal val="visible"/>
                                      </p:to>
                                    </p:set>
                                    <p:animEffect transition="in" filter="blinds(horizontal)">
                                      <p:cBhvr>
                                        <p:cTn id="7" dur="500"/>
                                        <p:tgtEl>
                                          <p:spTgt spid="9626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6260"/>
                                        </p:tgtEl>
                                        <p:attrNameLst>
                                          <p:attrName>style.visibility</p:attrName>
                                        </p:attrNameLst>
                                      </p:cBhvr>
                                      <p:to>
                                        <p:strVal val="visible"/>
                                      </p:to>
                                    </p:set>
                                    <p:animEffect transition="in" filter="checkerboard(across)">
                                      <p:cBhvr>
                                        <p:cTn id="11" dur="500"/>
                                        <p:tgtEl>
                                          <p:spTgt spid="96260"/>
                                        </p:tgtEl>
                                      </p:cBhvr>
                                    </p:animEffect>
                                  </p:childTnLst>
                                </p:cTn>
                              </p:par>
                            </p:childTnLst>
                          </p:cTn>
                        </p:par>
                        <p:par>
                          <p:cTn id="12" fill="hold" nodeType="afterGroup">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96268"/>
                                        </p:tgtEl>
                                        <p:attrNameLst>
                                          <p:attrName>style.visibility</p:attrName>
                                        </p:attrNameLst>
                                      </p:cBhvr>
                                      <p:to>
                                        <p:strVal val="visible"/>
                                      </p:to>
                                    </p:set>
                                    <p:animEffect transition="in" filter="diamond(in)">
                                      <p:cBhvr>
                                        <p:cTn id="15" dur="500"/>
                                        <p:tgtEl>
                                          <p:spTgt spid="96268"/>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96262">
                                            <p:bg/>
                                          </p:spTgt>
                                        </p:tgtEl>
                                        <p:attrNameLst>
                                          <p:attrName>style.visibility</p:attrName>
                                        </p:attrNameLst>
                                      </p:cBhvr>
                                      <p:to>
                                        <p:strVal val="visible"/>
                                      </p:to>
                                    </p:set>
                                    <p:animEffect transition="in" filter="checkerboard(across)">
                                      <p:cBhvr>
                                        <p:cTn id="19" dur="500"/>
                                        <p:tgtEl>
                                          <p:spTgt spid="96262">
                                            <p:bg/>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96262">
                                            <p:txEl>
                                              <p:pRg st="0" end="0"/>
                                            </p:txEl>
                                          </p:spTgt>
                                        </p:tgtEl>
                                        <p:attrNameLst>
                                          <p:attrName>style.visibility</p:attrName>
                                        </p:attrNameLst>
                                      </p:cBhvr>
                                      <p:to>
                                        <p:strVal val="visible"/>
                                      </p:to>
                                    </p:set>
                                    <p:animEffect transition="in" filter="checkerboard(across)">
                                      <p:cBhvr>
                                        <p:cTn id="23" dur="500"/>
                                        <p:tgtEl>
                                          <p:spTgt spid="96262">
                                            <p:txEl>
                                              <p:pRg st="0" end="0"/>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96262">
                                            <p:txEl>
                                              <p:pRg st="1" end="1"/>
                                            </p:txEl>
                                          </p:spTgt>
                                        </p:tgtEl>
                                        <p:attrNameLst>
                                          <p:attrName>style.visibility</p:attrName>
                                        </p:attrNameLst>
                                      </p:cBhvr>
                                      <p:to>
                                        <p:strVal val="visible"/>
                                      </p:to>
                                    </p:set>
                                    <p:animEffect transition="in" filter="checkerboard(across)">
                                      <p:cBhvr>
                                        <p:cTn id="27" dur="500"/>
                                        <p:tgtEl>
                                          <p:spTgt spid="96262">
                                            <p:txEl>
                                              <p:pRg st="1" end="1"/>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96262">
                                            <p:txEl>
                                              <p:pRg st="2" end="2"/>
                                            </p:txEl>
                                          </p:spTgt>
                                        </p:tgtEl>
                                        <p:attrNameLst>
                                          <p:attrName>style.visibility</p:attrName>
                                        </p:attrNameLst>
                                      </p:cBhvr>
                                      <p:to>
                                        <p:strVal val="visible"/>
                                      </p:to>
                                    </p:set>
                                    <p:animEffect transition="in" filter="checkerboard(across)">
                                      <p:cBhvr>
                                        <p:cTn id="31" dur="500"/>
                                        <p:tgtEl>
                                          <p:spTgt spid="96262">
                                            <p:txEl>
                                              <p:pRg st="2" end="2"/>
                                            </p:txEl>
                                          </p:spTgt>
                                        </p:tgtEl>
                                      </p:cBhvr>
                                    </p:animEffect>
                                  </p:childTnLst>
                                </p:cTn>
                              </p:par>
                            </p:childTnLst>
                          </p:cTn>
                        </p:par>
                        <p:par>
                          <p:cTn id="32" fill="hold" nodeType="afterGroup">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96262">
                                            <p:txEl>
                                              <p:pRg st="3" end="3"/>
                                            </p:txEl>
                                          </p:spTgt>
                                        </p:tgtEl>
                                        <p:attrNameLst>
                                          <p:attrName>style.visibility</p:attrName>
                                        </p:attrNameLst>
                                      </p:cBhvr>
                                      <p:to>
                                        <p:strVal val="visible"/>
                                      </p:to>
                                    </p:set>
                                    <p:animEffect transition="in" filter="checkerboard(across)">
                                      <p:cBhvr>
                                        <p:cTn id="35" dur="500"/>
                                        <p:tgtEl>
                                          <p:spTgt spid="96262">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6266"/>
                                        </p:tgtEl>
                                        <p:attrNameLst>
                                          <p:attrName>style.visibility</p:attrName>
                                        </p:attrNameLst>
                                      </p:cBhvr>
                                      <p:to>
                                        <p:strVal val="visible"/>
                                      </p:to>
                                    </p:set>
                                    <p:animEffect transition="in" filter="blinds(horizontal)">
                                      <p:cBhvr>
                                        <p:cTn id="40" dur="500"/>
                                        <p:tgtEl>
                                          <p:spTgt spid="96266"/>
                                        </p:tgtEl>
                                      </p:cBhvr>
                                    </p:animEffect>
                                  </p:childTnLst>
                                </p:cTn>
                              </p:par>
                            </p:childTnLst>
                          </p:cTn>
                        </p:par>
                        <p:par>
                          <p:cTn id="41" fill="hold" nodeType="afterGroup">
                            <p:stCondLst>
                              <p:cond delay="500"/>
                            </p:stCondLst>
                            <p:childTnLst>
                              <p:par>
                                <p:cTn id="42" presetID="4" presetClass="entr" presetSubtype="16" fill="hold" grpId="0" nodeType="afterEffect">
                                  <p:stCondLst>
                                    <p:cond delay="0"/>
                                  </p:stCondLst>
                                  <p:childTnLst>
                                    <p:set>
                                      <p:cBhvr>
                                        <p:cTn id="43" dur="1" fill="hold">
                                          <p:stCondLst>
                                            <p:cond delay="0"/>
                                          </p:stCondLst>
                                        </p:cTn>
                                        <p:tgtEl>
                                          <p:spTgt spid="96259"/>
                                        </p:tgtEl>
                                        <p:attrNameLst>
                                          <p:attrName>style.visibility</p:attrName>
                                        </p:attrNameLst>
                                      </p:cBhvr>
                                      <p:to>
                                        <p:strVal val="visible"/>
                                      </p:to>
                                    </p:set>
                                    <p:animEffect transition="in" filter="box(in)">
                                      <p:cBhvr>
                                        <p:cTn id="44" dur="500"/>
                                        <p:tgtEl>
                                          <p:spTgt spid="96259"/>
                                        </p:tgtEl>
                                      </p:cBhvr>
                                    </p:animEffect>
                                  </p:childTnLst>
                                </p:cTn>
                              </p:par>
                            </p:childTnLst>
                          </p:cTn>
                        </p:par>
                        <p:par>
                          <p:cTn id="45" fill="hold" nodeType="afterGroup">
                            <p:stCondLst>
                              <p:cond delay="1000"/>
                            </p:stCondLst>
                            <p:childTnLst>
                              <p:par>
                                <p:cTn id="46" presetID="8" presetClass="entr" presetSubtype="16" fill="hold" grpId="0" nodeType="afterEffect">
                                  <p:stCondLst>
                                    <p:cond delay="0"/>
                                  </p:stCondLst>
                                  <p:childTnLst>
                                    <p:set>
                                      <p:cBhvr>
                                        <p:cTn id="47" dur="1" fill="hold">
                                          <p:stCondLst>
                                            <p:cond delay="0"/>
                                          </p:stCondLst>
                                        </p:cTn>
                                        <p:tgtEl>
                                          <p:spTgt spid="96269"/>
                                        </p:tgtEl>
                                        <p:attrNameLst>
                                          <p:attrName>style.visibility</p:attrName>
                                        </p:attrNameLst>
                                      </p:cBhvr>
                                      <p:to>
                                        <p:strVal val="visible"/>
                                      </p:to>
                                    </p:set>
                                    <p:animEffect transition="in" filter="diamond(in)">
                                      <p:cBhvr>
                                        <p:cTn id="48" dur="500"/>
                                        <p:tgtEl>
                                          <p:spTgt spid="96269"/>
                                        </p:tgtEl>
                                      </p:cBhvr>
                                    </p:animEffect>
                                  </p:childTnLst>
                                </p:cTn>
                              </p:par>
                            </p:childTnLst>
                          </p:cTn>
                        </p:par>
                        <p:par>
                          <p:cTn id="49" fill="hold" nodeType="afterGroup">
                            <p:stCondLst>
                              <p:cond delay="1500"/>
                            </p:stCondLst>
                            <p:childTnLst>
                              <p:par>
                                <p:cTn id="50" presetID="5" presetClass="entr" presetSubtype="10" fill="hold" grpId="0" nodeType="afterEffect">
                                  <p:stCondLst>
                                    <p:cond delay="0"/>
                                  </p:stCondLst>
                                  <p:childTnLst>
                                    <p:set>
                                      <p:cBhvr>
                                        <p:cTn id="51" dur="1" fill="hold">
                                          <p:stCondLst>
                                            <p:cond delay="0"/>
                                          </p:stCondLst>
                                        </p:cTn>
                                        <p:tgtEl>
                                          <p:spTgt spid="96263">
                                            <p:bg/>
                                          </p:spTgt>
                                        </p:tgtEl>
                                        <p:attrNameLst>
                                          <p:attrName>style.visibility</p:attrName>
                                        </p:attrNameLst>
                                      </p:cBhvr>
                                      <p:to>
                                        <p:strVal val="visible"/>
                                      </p:to>
                                    </p:set>
                                    <p:animEffect transition="in" filter="checkerboard(across)">
                                      <p:cBhvr>
                                        <p:cTn id="52" dur="500"/>
                                        <p:tgtEl>
                                          <p:spTgt spid="96263">
                                            <p:bg/>
                                          </p:spTgt>
                                        </p:tgtEl>
                                      </p:cBhvr>
                                    </p:animEffect>
                                  </p:childTnLst>
                                </p:cTn>
                              </p:par>
                            </p:childTnLst>
                          </p:cTn>
                        </p:par>
                        <p:par>
                          <p:cTn id="53" fill="hold" nodeType="afterGroup">
                            <p:stCondLst>
                              <p:cond delay="2000"/>
                            </p:stCondLst>
                            <p:childTnLst>
                              <p:par>
                                <p:cTn id="54" presetID="5" presetClass="entr" presetSubtype="10" fill="hold" grpId="0" nodeType="afterEffect">
                                  <p:stCondLst>
                                    <p:cond delay="0"/>
                                  </p:stCondLst>
                                  <p:childTnLst>
                                    <p:set>
                                      <p:cBhvr>
                                        <p:cTn id="55" dur="1" fill="hold">
                                          <p:stCondLst>
                                            <p:cond delay="0"/>
                                          </p:stCondLst>
                                        </p:cTn>
                                        <p:tgtEl>
                                          <p:spTgt spid="96263">
                                            <p:txEl>
                                              <p:pRg st="0" end="0"/>
                                            </p:txEl>
                                          </p:spTgt>
                                        </p:tgtEl>
                                        <p:attrNameLst>
                                          <p:attrName>style.visibility</p:attrName>
                                        </p:attrNameLst>
                                      </p:cBhvr>
                                      <p:to>
                                        <p:strVal val="visible"/>
                                      </p:to>
                                    </p:set>
                                    <p:animEffect transition="in" filter="checkerboard(across)">
                                      <p:cBhvr>
                                        <p:cTn id="56" dur="500"/>
                                        <p:tgtEl>
                                          <p:spTgt spid="96263">
                                            <p:txEl>
                                              <p:pRg st="0" end="0"/>
                                            </p:txEl>
                                          </p:spTgt>
                                        </p:tgtEl>
                                      </p:cBhvr>
                                    </p:animEffect>
                                  </p:childTnLst>
                                </p:cTn>
                              </p:par>
                            </p:childTnLst>
                          </p:cTn>
                        </p:par>
                        <p:par>
                          <p:cTn id="57" fill="hold" nodeType="afterGroup">
                            <p:stCondLst>
                              <p:cond delay="2500"/>
                            </p:stCondLst>
                            <p:childTnLst>
                              <p:par>
                                <p:cTn id="58" presetID="5" presetClass="entr" presetSubtype="10" fill="hold" grpId="0" nodeType="afterEffect">
                                  <p:stCondLst>
                                    <p:cond delay="0"/>
                                  </p:stCondLst>
                                  <p:childTnLst>
                                    <p:set>
                                      <p:cBhvr>
                                        <p:cTn id="59" dur="1" fill="hold">
                                          <p:stCondLst>
                                            <p:cond delay="0"/>
                                          </p:stCondLst>
                                        </p:cTn>
                                        <p:tgtEl>
                                          <p:spTgt spid="96263">
                                            <p:txEl>
                                              <p:pRg st="1" end="1"/>
                                            </p:txEl>
                                          </p:spTgt>
                                        </p:tgtEl>
                                        <p:attrNameLst>
                                          <p:attrName>style.visibility</p:attrName>
                                        </p:attrNameLst>
                                      </p:cBhvr>
                                      <p:to>
                                        <p:strVal val="visible"/>
                                      </p:to>
                                    </p:set>
                                    <p:animEffect transition="in" filter="checkerboard(across)">
                                      <p:cBhvr>
                                        <p:cTn id="60" dur="500"/>
                                        <p:tgtEl>
                                          <p:spTgt spid="96263">
                                            <p:txEl>
                                              <p:pRg st="1" end="1"/>
                                            </p:txEl>
                                          </p:spTgt>
                                        </p:tgtEl>
                                      </p:cBhvr>
                                    </p:animEffect>
                                  </p:childTnLst>
                                </p:cTn>
                              </p:par>
                            </p:childTnLst>
                          </p:cTn>
                        </p:par>
                        <p:par>
                          <p:cTn id="61" fill="hold" nodeType="afterGroup">
                            <p:stCondLst>
                              <p:cond delay="3000"/>
                            </p:stCondLst>
                            <p:childTnLst>
                              <p:par>
                                <p:cTn id="62" presetID="5" presetClass="entr" presetSubtype="10" fill="hold" grpId="0" nodeType="afterEffect">
                                  <p:stCondLst>
                                    <p:cond delay="0"/>
                                  </p:stCondLst>
                                  <p:childTnLst>
                                    <p:set>
                                      <p:cBhvr>
                                        <p:cTn id="63" dur="1" fill="hold">
                                          <p:stCondLst>
                                            <p:cond delay="0"/>
                                          </p:stCondLst>
                                        </p:cTn>
                                        <p:tgtEl>
                                          <p:spTgt spid="96263">
                                            <p:txEl>
                                              <p:pRg st="2" end="2"/>
                                            </p:txEl>
                                          </p:spTgt>
                                        </p:tgtEl>
                                        <p:attrNameLst>
                                          <p:attrName>style.visibility</p:attrName>
                                        </p:attrNameLst>
                                      </p:cBhvr>
                                      <p:to>
                                        <p:strVal val="visible"/>
                                      </p:to>
                                    </p:set>
                                    <p:animEffect transition="in" filter="checkerboard(across)">
                                      <p:cBhvr>
                                        <p:cTn id="64" dur="500"/>
                                        <p:tgtEl>
                                          <p:spTgt spid="96263">
                                            <p:txEl>
                                              <p:pRg st="2" end="2"/>
                                            </p:txEl>
                                          </p:spTgt>
                                        </p:tgtEl>
                                      </p:cBhvr>
                                    </p:animEffect>
                                  </p:childTnLst>
                                </p:cTn>
                              </p:par>
                            </p:childTnLst>
                          </p:cTn>
                        </p:par>
                        <p:par>
                          <p:cTn id="65" fill="hold" nodeType="afterGroup">
                            <p:stCondLst>
                              <p:cond delay="3500"/>
                            </p:stCondLst>
                            <p:childTnLst>
                              <p:par>
                                <p:cTn id="66" presetID="5" presetClass="entr" presetSubtype="10" fill="hold" grpId="0" nodeType="afterEffect">
                                  <p:stCondLst>
                                    <p:cond delay="0"/>
                                  </p:stCondLst>
                                  <p:childTnLst>
                                    <p:set>
                                      <p:cBhvr>
                                        <p:cTn id="67" dur="1" fill="hold">
                                          <p:stCondLst>
                                            <p:cond delay="0"/>
                                          </p:stCondLst>
                                        </p:cTn>
                                        <p:tgtEl>
                                          <p:spTgt spid="96263">
                                            <p:txEl>
                                              <p:pRg st="3" end="3"/>
                                            </p:txEl>
                                          </p:spTgt>
                                        </p:tgtEl>
                                        <p:attrNameLst>
                                          <p:attrName>style.visibility</p:attrName>
                                        </p:attrNameLst>
                                      </p:cBhvr>
                                      <p:to>
                                        <p:strVal val="visible"/>
                                      </p:to>
                                    </p:set>
                                    <p:animEffect transition="in" filter="checkerboard(across)">
                                      <p:cBhvr>
                                        <p:cTn id="68" dur="500"/>
                                        <p:tgtEl>
                                          <p:spTgt spid="96263">
                                            <p:txEl>
                                              <p:pRg st="3" end="3"/>
                                            </p:txEl>
                                          </p:spTgt>
                                        </p:tgtEl>
                                      </p:cBhvr>
                                    </p:animEffect>
                                  </p:childTnLst>
                                </p:cTn>
                              </p:par>
                            </p:childTnLst>
                          </p:cTn>
                        </p:par>
                        <p:par>
                          <p:cTn id="69" fill="hold" nodeType="afterGroup">
                            <p:stCondLst>
                              <p:cond delay="4000"/>
                            </p:stCondLst>
                            <p:childTnLst>
                              <p:par>
                                <p:cTn id="70" presetID="5" presetClass="entr" presetSubtype="10" fill="hold" grpId="0" nodeType="afterEffect">
                                  <p:stCondLst>
                                    <p:cond delay="0"/>
                                  </p:stCondLst>
                                  <p:childTnLst>
                                    <p:set>
                                      <p:cBhvr>
                                        <p:cTn id="71" dur="1" fill="hold">
                                          <p:stCondLst>
                                            <p:cond delay="0"/>
                                          </p:stCondLst>
                                        </p:cTn>
                                        <p:tgtEl>
                                          <p:spTgt spid="96263">
                                            <p:txEl>
                                              <p:pRg st="4" end="4"/>
                                            </p:txEl>
                                          </p:spTgt>
                                        </p:tgtEl>
                                        <p:attrNameLst>
                                          <p:attrName>style.visibility</p:attrName>
                                        </p:attrNameLst>
                                      </p:cBhvr>
                                      <p:to>
                                        <p:strVal val="visible"/>
                                      </p:to>
                                    </p:set>
                                    <p:animEffect transition="in" filter="checkerboard(across)">
                                      <p:cBhvr>
                                        <p:cTn id="72" dur="500"/>
                                        <p:tgtEl>
                                          <p:spTgt spid="96263">
                                            <p:txEl>
                                              <p:pRg st="4" end="4"/>
                                            </p:txEl>
                                          </p:spTgt>
                                        </p:tgtEl>
                                      </p:cBhvr>
                                    </p:animEffect>
                                  </p:childTnLst>
                                </p:cTn>
                              </p:par>
                            </p:childTnLst>
                          </p:cTn>
                        </p:par>
                        <p:par>
                          <p:cTn id="73" fill="hold" nodeType="afterGroup">
                            <p:stCondLst>
                              <p:cond delay="4500"/>
                            </p:stCondLst>
                            <p:childTnLst>
                              <p:par>
                                <p:cTn id="74" presetID="5" presetClass="entr" presetSubtype="10" fill="hold" grpId="0" nodeType="afterEffect">
                                  <p:stCondLst>
                                    <p:cond delay="0"/>
                                  </p:stCondLst>
                                  <p:childTnLst>
                                    <p:set>
                                      <p:cBhvr>
                                        <p:cTn id="75" dur="1" fill="hold">
                                          <p:stCondLst>
                                            <p:cond delay="0"/>
                                          </p:stCondLst>
                                        </p:cTn>
                                        <p:tgtEl>
                                          <p:spTgt spid="96263">
                                            <p:txEl>
                                              <p:pRg st="5" end="5"/>
                                            </p:txEl>
                                          </p:spTgt>
                                        </p:tgtEl>
                                        <p:attrNameLst>
                                          <p:attrName>style.visibility</p:attrName>
                                        </p:attrNameLst>
                                      </p:cBhvr>
                                      <p:to>
                                        <p:strVal val="visible"/>
                                      </p:to>
                                    </p:set>
                                    <p:animEffect transition="in" filter="checkerboard(across)">
                                      <p:cBhvr>
                                        <p:cTn id="76" dur="500"/>
                                        <p:tgtEl>
                                          <p:spTgt spid="96263">
                                            <p:txEl>
                                              <p:pRg st="5" end="5"/>
                                            </p:txEl>
                                          </p:spTgt>
                                        </p:tgtEl>
                                      </p:cBhvr>
                                    </p:animEffect>
                                  </p:childTnLst>
                                </p:cTn>
                              </p:par>
                            </p:childTnLst>
                          </p:cTn>
                        </p:par>
                        <p:par>
                          <p:cTn id="77" fill="hold" nodeType="afterGroup">
                            <p:stCondLst>
                              <p:cond delay="5000"/>
                            </p:stCondLst>
                            <p:childTnLst>
                              <p:par>
                                <p:cTn id="78" presetID="5" presetClass="entr" presetSubtype="10" fill="hold" grpId="0" nodeType="afterEffect">
                                  <p:stCondLst>
                                    <p:cond delay="0"/>
                                  </p:stCondLst>
                                  <p:childTnLst>
                                    <p:set>
                                      <p:cBhvr>
                                        <p:cTn id="79" dur="1" fill="hold">
                                          <p:stCondLst>
                                            <p:cond delay="0"/>
                                          </p:stCondLst>
                                        </p:cTn>
                                        <p:tgtEl>
                                          <p:spTgt spid="96263">
                                            <p:txEl>
                                              <p:pRg st="6" end="6"/>
                                            </p:txEl>
                                          </p:spTgt>
                                        </p:tgtEl>
                                        <p:attrNameLst>
                                          <p:attrName>style.visibility</p:attrName>
                                        </p:attrNameLst>
                                      </p:cBhvr>
                                      <p:to>
                                        <p:strVal val="visible"/>
                                      </p:to>
                                    </p:set>
                                    <p:animEffect transition="in" filter="checkerboard(across)">
                                      <p:cBhvr>
                                        <p:cTn id="80" dur="500"/>
                                        <p:tgtEl>
                                          <p:spTgt spid="96263">
                                            <p:txEl>
                                              <p:pRg st="6" end="6"/>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6271"/>
                                        </p:tgtEl>
                                        <p:attrNameLst>
                                          <p:attrName>style.visibility</p:attrName>
                                        </p:attrNameLst>
                                      </p:cBhvr>
                                      <p:to>
                                        <p:strVal val="visible"/>
                                      </p:to>
                                    </p:set>
                                  </p:childTnLst>
                                </p:cTn>
                              </p:par>
                            </p:childTnLst>
                          </p:cTn>
                        </p:par>
                        <p:par>
                          <p:cTn id="85" fill="hold" nodeType="afterGroup">
                            <p:stCondLst>
                              <p:cond delay="1"/>
                            </p:stCondLst>
                            <p:childTnLst>
                              <p:par>
                                <p:cTn id="86" presetID="1" presetClass="entr" presetSubtype="0" fill="hold" grpId="0" nodeType="afterEffect">
                                  <p:stCondLst>
                                    <p:cond delay="0"/>
                                  </p:stCondLst>
                                  <p:childTnLst>
                                    <p:set>
                                      <p:cBhvr>
                                        <p:cTn id="87" dur="1" fill="hold">
                                          <p:stCondLst>
                                            <p:cond delay="0"/>
                                          </p:stCondLst>
                                        </p:cTn>
                                        <p:tgtEl>
                                          <p:spTgt spid="96272"/>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6267"/>
                                        </p:tgtEl>
                                        <p:attrNameLst>
                                          <p:attrName>style.visibility</p:attrName>
                                        </p:attrNameLst>
                                      </p:cBhvr>
                                      <p:to>
                                        <p:strVal val="visible"/>
                                      </p:to>
                                    </p:set>
                                    <p:animEffect transition="in" filter="blinds(horizontal)">
                                      <p:cBhvr>
                                        <p:cTn id="92" dur="500"/>
                                        <p:tgtEl>
                                          <p:spTgt spid="96267"/>
                                        </p:tgtEl>
                                      </p:cBhvr>
                                    </p:animEffect>
                                  </p:childTnLst>
                                </p:cTn>
                              </p:par>
                            </p:childTnLst>
                          </p:cTn>
                        </p:par>
                        <p:par>
                          <p:cTn id="93" fill="hold" nodeType="afterGroup">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96261"/>
                                        </p:tgtEl>
                                        <p:attrNameLst>
                                          <p:attrName>style.visibility</p:attrName>
                                        </p:attrNameLst>
                                      </p:cBhvr>
                                      <p:to>
                                        <p:strVal val="visible"/>
                                      </p:to>
                                    </p:set>
                                    <p:animEffect transition="in" filter="box(in)">
                                      <p:cBhvr>
                                        <p:cTn id="96" dur="500"/>
                                        <p:tgtEl>
                                          <p:spTgt spid="96261"/>
                                        </p:tgtEl>
                                      </p:cBhvr>
                                    </p:animEffect>
                                  </p:childTnLst>
                                </p:cTn>
                              </p:par>
                            </p:childTnLst>
                          </p:cTn>
                        </p:par>
                        <p:par>
                          <p:cTn id="97" fill="hold" nodeType="afterGroup">
                            <p:stCondLst>
                              <p:cond delay="1000"/>
                            </p:stCondLst>
                            <p:childTnLst>
                              <p:par>
                                <p:cTn id="98" presetID="8" presetClass="entr" presetSubtype="16" fill="hold" grpId="0" nodeType="afterEffect">
                                  <p:stCondLst>
                                    <p:cond delay="0"/>
                                  </p:stCondLst>
                                  <p:childTnLst>
                                    <p:set>
                                      <p:cBhvr>
                                        <p:cTn id="99" dur="1" fill="hold">
                                          <p:stCondLst>
                                            <p:cond delay="0"/>
                                          </p:stCondLst>
                                        </p:cTn>
                                        <p:tgtEl>
                                          <p:spTgt spid="96270"/>
                                        </p:tgtEl>
                                        <p:attrNameLst>
                                          <p:attrName>style.visibility</p:attrName>
                                        </p:attrNameLst>
                                      </p:cBhvr>
                                      <p:to>
                                        <p:strVal val="visible"/>
                                      </p:to>
                                    </p:set>
                                    <p:animEffect transition="in" filter="diamond(in)">
                                      <p:cBhvr>
                                        <p:cTn id="100" dur="500"/>
                                        <p:tgtEl>
                                          <p:spTgt spid="96270"/>
                                        </p:tgtEl>
                                      </p:cBhvr>
                                    </p:animEffect>
                                  </p:childTnLst>
                                </p:cTn>
                              </p:par>
                            </p:childTnLst>
                          </p:cTn>
                        </p:par>
                        <p:par>
                          <p:cTn id="101" fill="hold" nodeType="afterGroup">
                            <p:stCondLst>
                              <p:cond delay="1500"/>
                            </p:stCondLst>
                            <p:childTnLst>
                              <p:par>
                                <p:cTn id="102" presetID="5" presetClass="entr" presetSubtype="10" fill="hold" grpId="0" nodeType="afterEffect">
                                  <p:stCondLst>
                                    <p:cond delay="0"/>
                                  </p:stCondLst>
                                  <p:childTnLst>
                                    <p:set>
                                      <p:cBhvr>
                                        <p:cTn id="103" dur="1" fill="hold">
                                          <p:stCondLst>
                                            <p:cond delay="0"/>
                                          </p:stCondLst>
                                        </p:cTn>
                                        <p:tgtEl>
                                          <p:spTgt spid="96264">
                                            <p:bg/>
                                          </p:spTgt>
                                        </p:tgtEl>
                                        <p:attrNameLst>
                                          <p:attrName>style.visibility</p:attrName>
                                        </p:attrNameLst>
                                      </p:cBhvr>
                                      <p:to>
                                        <p:strVal val="visible"/>
                                      </p:to>
                                    </p:set>
                                    <p:animEffect transition="in" filter="checkerboard(across)">
                                      <p:cBhvr>
                                        <p:cTn id="104" dur="500"/>
                                        <p:tgtEl>
                                          <p:spTgt spid="96264">
                                            <p:bg/>
                                          </p:spTgt>
                                        </p:tgtEl>
                                      </p:cBhvr>
                                    </p:animEffect>
                                  </p:childTnLst>
                                </p:cTn>
                              </p:par>
                            </p:childTnLst>
                          </p:cTn>
                        </p:par>
                        <p:par>
                          <p:cTn id="105" fill="hold" nodeType="afterGroup">
                            <p:stCondLst>
                              <p:cond delay="2000"/>
                            </p:stCondLst>
                            <p:childTnLst>
                              <p:par>
                                <p:cTn id="106" presetID="5" presetClass="entr" presetSubtype="10" fill="hold" grpId="0" nodeType="afterEffect">
                                  <p:stCondLst>
                                    <p:cond delay="0"/>
                                  </p:stCondLst>
                                  <p:childTnLst>
                                    <p:set>
                                      <p:cBhvr>
                                        <p:cTn id="107" dur="1" fill="hold">
                                          <p:stCondLst>
                                            <p:cond delay="0"/>
                                          </p:stCondLst>
                                        </p:cTn>
                                        <p:tgtEl>
                                          <p:spTgt spid="96264">
                                            <p:txEl>
                                              <p:pRg st="0" end="0"/>
                                            </p:txEl>
                                          </p:spTgt>
                                        </p:tgtEl>
                                        <p:attrNameLst>
                                          <p:attrName>style.visibility</p:attrName>
                                        </p:attrNameLst>
                                      </p:cBhvr>
                                      <p:to>
                                        <p:strVal val="visible"/>
                                      </p:to>
                                    </p:set>
                                    <p:animEffect transition="in" filter="checkerboard(across)">
                                      <p:cBhvr>
                                        <p:cTn id="108" dur="500"/>
                                        <p:tgtEl>
                                          <p:spTgt spid="96264">
                                            <p:txEl>
                                              <p:pRg st="0" end="0"/>
                                            </p:txEl>
                                          </p:spTgt>
                                        </p:tgtEl>
                                      </p:cBhvr>
                                    </p:animEffect>
                                  </p:childTnLst>
                                </p:cTn>
                              </p:par>
                            </p:childTnLst>
                          </p:cTn>
                        </p:par>
                        <p:par>
                          <p:cTn id="109" fill="hold" nodeType="afterGroup">
                            <p:stCondLst>
                              <p:cond delay="2500"/>
                            </p:stCondLst>
                            <p:childTnLst>
                              <p:par>
                                <p:cTn id="110" presetID="5" presetClass="entr" presetSubtype="10" fill="hold" grpId="0" nodeType="afterEffect">
                                  <p:stCondLst>
                                    <p:cond delay="0"/>
                                  </p:stCondLst>
                                  <p:childTnLst>
                                    <p:set>
                                      <p:cBhvr>
                                        <p:cTn id="111" dur="1" fill="hold">
                                          <p:stCondLst>
                                            <p:cond delay="0"/>
                                          </p:stCondLst>
                                        </p:cTn>
                                        <p:tgtEl>
                                          <p:spTgt spid="96264">
                                            <p:txEl>
                                              <p:pRg st="1" end="1"/>
                                            </p:txEl>
                                          </p:spTgt>
                                        </p:tgtEl>
                                        <p:attrNameLst>
                                          <p:attrName>style.visibility</p:attrName>
                                        </p:attrNameLst>
                                      </p:cBhvr>
                                      <p:to>
                                        <p:strVal val="visible"/>
                                      </p:to>
                                    </p:set>
                                    <p:animEffect transition="in" filter="checkerboard(across)">
                                      <p:cBhvr>
                                        <p:cTn id="112" dur="500"/>
                                        <p:tgtEl>
                                          <p:spTgt spid="96264">
                                            <p:txEl>
                                              <p:pRg st="1" end="1"/>
                                            </p:txEl>
                                          </p:spTgt>
                                        </p:tgtEl>
                                      </p:cBhvr>
                                    </p:animEffect>
                                  </p:childTnLst>
                                </p:cTn>
                              </p:par>
                            </p:childTnLst>
                          </p:cTn>
                        </p:par>
                        <p:par>
                          <p:cTn id="113" fill="hold" nodeType="afterGroup">
                            <p:stCondLst>
                              <p:cond delay="3000"/>
                            </p:stCondLst>
                            <p:childTnLst>
                              <p:par>
                                <p:cTn id="114" presetID="5" presetClass="entr" presetSubtype="10" fill="hold" grpId="0" nodeType="afterEffect">
                                  <p:stCondLst>
                                    <p:cond delay="0"/>
                                  </p:stCondLst>
                                  <p:childTnLst>
                                    <p:set>
                                      <p:cBhvr>
                                        <p:cTn id="115" dur="1" fill="hold">
                                          <p:stCondLst>
                                            <p:cond delay="0"/>
                                          </p:stCondLst>
                                        </p:cTn>
                                        <p:tgtEl>
                                          <p:spTgt spid="96264">
                                            <p:txEl>
                                              <p:pRg st="2" end="2"/>
                                            </p:txEl>
                                          </p:spTgt>
                                        </p:tgtEl>
                                        <p:attrNameLst>
                                          <p:attrName>style.visibility</p:attrName>
                                        </p:attrNameLst>
                                      </p:cBhvr>
                                      <p:to>
                                        <p:strVal val="visible"/>
                                      </p:to>
                                    </p:set>
                                    <p:animEffect transition="in" filter="checkerboard(across)">
                                      <p:cBhvr>
                                        <p:cTn id="116" dur="500"/>
                                        <p:tgtEl>
                                          <p:spTgt spid="962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autoUpdateAnimBg="0"/>
      <p:bldP spid="96260" grpId="0" animBg="1" autoUpdateAnimBg="0"/>
      <p:bldP spid="96261" grpId="0" animBg="1" autoUpdateAnimBg="0"/>
      <p:bldP spid="96262" grpId="0" build="p" animBg="1" autoUpdateAnimBg="0"/>
      <p:bldP spid="96263" grpId="0" build="p" animBg="1" autoUpdateAnimBg="0"/>
      <p:bldP spid="96264" grpId="0" build="p" animBg="1" autoUpdateAnimBg="0"/>
      <p:bldP spid="96265" grpId="0" autoUpdateAnimBg="0"/>
      <p:bldP spid="96266" grpId="0" autoUpdateAnimBg="0"/>
      <p:bldP spid="96267" grpId="0" autoUpdateAnimBg="0"/>
      <p:bldP spid="96268" grpId="0" animBg="1"/>
      <p:bldP spid="96269" grpId="0" animBg="1"/>
      <p:bldP spid="96270" grpId="0" animBg="1"/>
      <p:bldP spid="96271" grpId="0" animBg="1"/>
      <p:bldP spid="96272"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a:extLst>
              <a:ext uri="{FF2B5EF4-FFF2-40B4-BE49-F238E27FC236}">
                <a16:creationId xmlns:a16="http://schemas.microsoft.com/office/drawing/2014/main" id="{307CDD5A-9725-4912-B5D6-96533200BE4F}"/>
              </a:ext>
            </a:extLst>
          </p:cNvPr>
          <p:cNvSpPr>
            <a:spLocks noChangeArrowheads="1"/>
          </p:cNvSpPr>
          <p:nvPr/>
        </p:nvSpPr>
        <p:spPr bwMode="auto">
          <a:xfrm>
            <a:off x="395288" y="1341438"/>
            <a:ext cx="8497887" cy="4319587"/>
          </a:xfrm>
          <a:prstGeom prst="flowChartAlternateProcess">
            <a:avLst/>
          </a:prstGeom>
          <a:solidFill>
            <a:srgbClr val="FFFF99">
              <a:alpha val="78038"/>
            </a:srgbClr>
          </a:solidFill>
          <a:ln w="19050">
            <a:solidFill>
              <a:srgbClr val="FF99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03427" name="Rectangle 3">
            <a:extLst>
              <a:ext uri="{FF2B5EF4-FFF2-40B4-BE49-F238E27FC236}">
                <a16:creationId xmlns:a16="http://schemas.microsoft.com/office/drawing/2014/main" id="{04F25731-25E5-42CE-ACFE-5D530995BDA4}"/>
              </a:ext>
            </a:extLst>
          </p:cNvPr>
          <p:cNvSpPr>
            <a:spLocks noChangeArrowheads="1"/>
          </p:cNvSpPr>
          <p:nvPr>
            <p:ph type="title"/>
          </p:nvPr>
        </p:nvSpPr>
        <p:spPr>
          <a:xfrm>
            <a:off x="395288" y="404813"/>
            <a:ext cx="8229600" cy="633412"/>
          </a:xfrm>
        </p:spPr>
        <p:txBody>
          <a:bodyPr/>
          <a:lstStyle/>
          <a:p>
            <a:r>
              <a:rPr lang="zh-CN" altLang="en-US"/>
              <a:t>数据库技术与其他相关技术的结合 </a:t>
            </a:r>
          </a:p>
        </p:txBody>
      </p:sp>
      <p:sp>
        <p:nvSpPr>
          <p:cNvPr id="97284" name="Rectangle 4">
            <a:extLst>
              <a:ext uri="{FF2B5EF4-FFF2-40B4-BE49-F238E27FC236}">
                <a16:creationId xmlns:a16="http://schemas.microsoft.com/office/drawing/2014/main" id="{239507C0-AC27-4E81-BD15-2B8312327437}"/>
              </a:ext>
            </a:extLst>
          </p:cNvPr>
          <p:cNvSpPr>
            <a:spLocks noChangeArrowheads="1"/>
          </p:cNvSpPr>
          <p:nvPr>
            <p:ph type="body" idx="1"/>
          </p:nvPr>
        </p:nvSpPr>
        <p:spPr>
          <a:xfrm>
            <a:off x="611188" y="1557338"/>
            <a:ext cx="8027987" cy="4176712"/>
          </a:xfrm>
        </p:spPr>
        <p:txBody>
          <a:bodyPr/>
          <a:lstStyle/>
          <a:p>
            <a:pPr>
              <a:lnSpc>
                <a:spcPct val="140000"/>
              </a:lnSpc>
            </a:pPr>
            <a:r>
              <a:rPr lang="zh-CN" altLang="en-US" sz="2800" b="1"/>
              <a:t>数据库技术与分布处理技术相结合，出现了</a:t>
            </a:r>
            <a:r>
              <a:rPr lang="zh-CN" altLang="en-US" sz="2800" b="1">
                <a:solidFill>
                  <a:srgbClr val="800000"/>
                </a:solidFill>
              </a:rPr>
              <a:t>分布式数据库</a:t>
            </a:r>
            <a:r>
              <a:rPr lang="zh-CN" altLang="en-US" sz="2800" b="1"/>
              <a:t>；</a:t>
            </a:r>
          </a:p>
          <a:p>
            <a:pPr>
              <a:lnSpc>
                <a:spcPct val="140000"/>
              </a:lnSpc>
            </a:pPr>
            <a:r>
              <a:rPr lang="zh-CN" altLang="en-US" sz="2800" b="1"/>
              <a:t>数据库技术与人工智能技术相结合，出现了</a:t>
            </a:r>
            <a:r>
              <a:rPr lang="zh-CN" altLang="en-US" sz="2800" b="1">
                <a:solidFill>
                  <a:srgbClr val="800000"/>
                </a:solidFill>
              </a:rPr>
              <a:t>演绎数据库</a:t>
            </a:r>
            <a:r>
              <a:rPr lang="zh-CN" altLang="en-US" sz="2800" b="1"/>
              <a:t>、</a:t>
            </a:r>
            <a:r>
              <a:rPr lang="zh-CN" altLang="en-US" sz="2800" b="1">
                <a:solidFill>
                  <a:srgbClr val="800000"/>
                </a:solidFill>
              </a:rPr>
              <a:t>主动数据库</a:t>
            </a:r>
            <a:r>
              <a:rPr lang="zh-CN" altLang="en-US" sz="2800" b="1"/>
              <a:t>和</a:t>
            </a:r>
            <a:r>
              <a:rPr lang="zh-CN" altLang="en-US" sz="2800" b="1">
                <a:solidFill>
                  <a:srgbClr val="800000"/>
                </a:solidFill>
              </a:rPr>
              <a:t>知识库</a:t>
            </a:r>
            <a:r>
              <a:rPr lang="zh-CN" altLang="en-US" sz="2800" b="1"/>
              <a:t>等；</a:t>
            </a:r>
          </a:p>
          <a:p>
            <a:pPr>
              <a:lnSpc>
                <a:spcPct val="140000"/>
              </a:lnSpc>
            </a:pPr>
            <a:r>
              <a:rPr lang="zh-CN" altLang="en-US" sz="2800" b="1"/>
              <a:t>数据库技术与多媒体技术相结合，出现了</a:t>
            </a:r>
            <a:r>
              <a:rPr lang="zh-CN" altLang="en-US" sz="2800" b="1">
                <a:solidFill>
                  <a:srgbClr val="800000"/>
                </a:solidFill>
              </a:rPr>
              <a:t>多媒体数据库</a:t>
            </a:r>
            <a:r>
              <a:rPr lang="zh-CN" altLang="en-US" sz="2800" b="1"/>
              <a:t>。</a:t>
            </a:r>
          </a:p>
          <a:p>
            <a:pPr lvl="2">
              <a:lnSpc>
                <a:spcPct val="80000"/>
              </a:lnSpc>
            </a:pPr>
            <a:endParaRPr lang="zh-CN" altLang="en-US" sz="28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checkerboard(across)">
                                      <p:cBhvr>
                                        <p:cTn id="7" dur="500"/>
                                        <p:tgtEl>
                                          <p:spTgt spid="9728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97284">
                                            <p:txEl>
                                              <p:pRg st="0" end="0"/>
                                            </p:txEl>
                                          </p:spTgt>
                                        </p:tgtEl>
                                        <p:attrNameLst>
                                          <p:attrName>style.visibility</p:attrName>
                                        </p:attrNameLst>
                                      </p:cBhvr>
                                      <p:to>
                                        <p:strVal val="visible"/>
                                      </p:to>
                                    </p:set>
                                    <p:animEffect transition="in" filter="box(in)">
                                      <p:cBhvr>
                                        <p:cTn id="11" dur="500"/>
                                        <p:tgtEl>
                                          <p:spTgt spid="97284">
                                            <p:txEl>
                                              <p:pRg st="0" end="0"/>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97284">
                                            <p:txEl>
                                              <p:pRg st="1" end="1"/>
                                            </p:txEl>
                                          </p:spTgt>
                                        </p:tgtEl>
                                        <p:attrNameLst>
                                          <p:attrName>style.visibility</p:attrName>
                                        </p:attrNameLst>
                                      </p:cBhvr>
                                      <p:to>
                                        <p:strVal val="visible"/>
                                      </p:to>
                                    </p:set>
                                    <p:animEffect transition="in" filter="box(in)">
                                      <p:cBhvr>
                                        <p:cTn id="15" dur="500"/>
                                        <p:tgtEl>
                                          <p:spTgt spid="97284">
                                            <p:txEl>
                                              <p:pRg st="1" end="1"/>
                                            </p:txEl>
                                          </p:spTgt>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Effect transition="in" filter="box(in)">
                                      <p:cBhvr>
                                        <p:cTn id="19" dur="500"/>
                                        <p:tgtEl>
                                          <p:spTgt spid="972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2576A1F-7BDB-41CE-8F03-B1DFEE098E57}"/>
              </a:ext>
            </a:extLst>
          </p:cNvPr>
          <p:cNvSpPr>
            <a:spLocks noGrp="1" noChangeArrowheads="1"/>
          </p:cNvSpPr>
          <p:nvPr>
            <p:ph type="title" idx="4294967295"/>
          </p:nvPr>
        </p:nvSpPr>
        <p:spPr>
          <a:xfrm>
            <a:off x="357188" y="357188"/>
            <a:ext cx="8229600" cy="633412"/>
          </a:xfrm>
        </p:spPr>
        <p:txBody>
          <a:bodyPr/>
          <a:lstStyle/>
          <a:p>
            <a:r>
              <a:rPr lang="zh-CN" altLang="en-US"/>
              <a:t>手工管理阶段</a:t>
            </a:r>
          </a:p>
        </p:txBody>
      </p:sp>
      <p:sp>
        <p:nvSpPr>
          <p:cNvPr id="14339" name="Rectangle 3">
            <a:extLst>
              <a:ext uri="{FF2B5EF4-FFF2-40B4-BE49-F238E27FC236}">
                <a16:creationId xmlns:a16="http://schemas.microsoft.com/office/drawing/2014/main" id="{4088688D-7023-42C9-8131-8490EEBC3DF4}"/>
              </a:ext>
            </a:extLst>
          </p:cNvPr>
          <p:cNvSpPr>
            <a:spLocks noGrp="1" noChangeArrowheads="1"/>
          </p:cNvSpPr>
          <p:nvPr>
            <p:ph type="body" idx="4294967295"/>
          </p:nvPr>
        </p:nvSpPr>
        <p:spPr>
          <a:xfrm>
            <a:off x="323850" y="1054100"/>
            <a:ext cx="8640763" cy="4878388"/>
          </a:xfrm>
        </p:spPr>
        <p:txBody>
          <a:bodyPr/>
          <a:lstStyle/>
          <a:p>
            <a:pPr>
              <a:spcBef>
                <a:spcPts val="1800"/>
              </a:spcBef>
            </a:pPr>
            <a:r>
              <a:rPr lang="zh-CN" altLang="en-US" sz="2400"/>
              <a:t>背景</a:t>
            </a:r>
          </a:p>
          <a:p>
            <a:pPr lvl="1">
              <a:spcBef>
                <a:spcPts val="1200"/>
              </a:spcBef>
              <a:buClr>
                <a:srgbClr val="CC0000"/>
              </a:buClr>
              <a:buFont typeface="Wingdings" panose="05000000000000000000" pitchFamily="2" charset="2"/>
              <a:buChar char="n"/>
            </a:pPr>
            <a:r>
              <a:rPr lang="zh-CN" altLang="en-US" sz="2400"/>
              <a:t>计算机主要用于科学计算</a:t>
            </a:r>
          </a:p>
          <a:p>
            <a:pPr lvl="2">
              <a:spcBef>
                <a:spcPts val="1200"/>
              </a:spcBef>
            </a:pPr>
            <a:r>
              <a:rPr lang="zh-CN" altLang="en-US"/>
              <a:t>数据量小、结构简单，如高阶方程、曲线拟和等</a:t>
            </a:r>
          </a:p>
          <a:p>
            <a:pPr lvl="1">
              <a:spcBef>
                <a:spcPts val="1200"/>
              </a:spcBef>
              <a:buClr>
                <a:srgbClr val="CC0000"/>
              </a:buClr>
              <a:buFont typeface="Wingdings" panose="05000000000000000000" pitchFamily="2" charset="2"/>
              <a:buChar char="n"/>
            </a:pPr>
            <a:r>
              <a:rPr lang="zh-CN" altLang="en-US" sz="2400"/>
              <a:t>外存为顺序存取设备</a:t>
            </a:r>
          </a:p>
          <a:p>
            <a:pPr lvl="2">
              <a:spcBef>
                <a:spcPts val="1200"/>
              </a:spcBef>
            </a:pPr>
            <a:r>
              <a:rPr lang="zh-CN" altLang="en-US"/>
              <a:t>磁带、卡片、纸带，没有磁盘等直接存取设备</a:t>
            </a:r>
          </a:p>
          <a:p>
            <a:pPr lvl="1">
              <a:spcBef>
                <a:spcPts val="1200"/>
              </a:spcBef>
              <a:buClr>
                <a:srgbClr val="CC0000"/>
              </a:buClr>
              <a:buFont typeface="Wingdings" panose="05000000000000000000" pitchFamily="2" charset="2"/>
              <a:buChar char="n"/>
            </a:pPr>
            <a:r>
              <a:rPr lang="zh-CN" altLang="en-US" sz="2400"/>
              <a:t>没有操作系统，没有数据管理软件</a:t>
            </a:r>
          </a:p>
          <a:p>
            <a:pPr lvl="2">
              <a:spcBef>
                <a:spcPts val="1200"/>
              </a:spcBef>
            </a:pPr>
            <a:r>
              <a:rPr lang="zh-CN" altLang="en-US"/>
              <a:t>用户用机器指令编码，通过纸带机输入程序和数据，程序运行完毕后，由用户取走纸带和运算结果，再让下一用户上机操作</a:t>
            </a:r>
          </a:p>
        </p:txBody>
      </p:sp>
      <p:sp>
        <p:nvSpPr>
          <p:cNvPr id="14340" name="AutoShape 4">
            <a:extLst>
              <a:ext uri="{FF2B5EF4-FFF2-40B4-BE49-F238E27FC236}">
                <a16:creationId xmlns:a16="http://schemas.microsoft.com/office/drawing/2014/main" id="{17129998-9926-43D6-958A-016621C3973A}"/>
              </a:ext>
            </a:extLst>
          </p:cNvPr>
          <p:cNvSpPr>
            <a:spLocks noChangeArrowheads="1"/>
          </p:cNvSpPr>
          <p:nvPr/>
        </p:nvSpPr>
        <p:spPr bwMode="auto">
          <a:xfrm flipV="1">
            <a:off x="5435600" y="1270000"/>
            <a:ext cx="1008063" cy="647700"/>
          </a:xfrm>
          <a:prstGeom prst="wedgeRoundRectCallout">
            <a:avLst>
              <a:gd name="adj1" fmla="val -139347"/>
              <a:gd name="adj2" fmla="val -32958"/>
              <a:gd name="adj3" fmla="val 16667"/>
            </a:avLst>
          </a:prstGeom>
          <a:solidFill>
            <a:srgbClr val="333399"/>
          </a:solidFill>
          <a:ln w="12700">
            <a:solidFill>
              <a:schemeClr val="tx1"/>
            </a:solidFill>
            <a:miter lim="800000"/>
            <a:headEnd/>
            <a:tailEnd/>
          </a:ln>
        </p:spPr>
        <p:txBody>
          <a:bodyPr rot="10800000"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solidFill>
                  <a:schemeClr val="bg1"/>
                </a:solidFill>
                <a:latin typeface="Times New Roman" panose="02020603050405020304" pitchFamily="18" charset="0"/>
              </a:rPr>
              <a:t>需求</a:t>
            </a:r>
          </a:p>
        </p:txBody>
      </p:sp>
      <p:sp>
        <p:nvSpPr>
          <p:cNvPr id="14341" name="AutoShape 5">
            <a:extLst>
              <a:ext uri="{FF2B5EF4-FFF2-40B4-BE49-F238E27FC236}">
                <a16:creationId xmlns:a16="http://schemas.microsoft.com/office/drawing/2014/main" id="{115D6D58-914A-48B6-8D66-A75374E73612}"/>
              </a:ext>
            </a:extLst>
          </p:cNvPr>
          <p:cNvSpPr>
            <a:spLocks noChangeArrowheads="1"/>
          </p:cNvSpPr>
          <p:nvPr/>
        </p:nvSpPr>
        <p:spPr bwMode="auto">
          <a:xfrm flipV="1">
            <a:off x="179388" y="4797425"/>
            <a:ext cx="1081087" cy="720725"/>
          </a:xfrm>
          <a:prstGeom prst="wedgeRoundRectCallout">
            <a:avLst>
              <a:gd name="adj1" fmla="val 56819"/>
              <a:gd name="adj2" fmla="val 314111"/>
              <a:gd name="adj3" fmla="val 16667"/>
            </a:avLst>
          </a:prstGeom>
          <a:solidFill>
            <a:srgbClr val="333399"/>
          </a:solidFill>
          <a:ln w="12700">
            <a:solidFill>
              <a:schemeClr val="tx1"/>
            </a:solidFill>
            <a:miter lim="800000"/>
            <a:headEnd/>
            <a:tailEnd/>
          </a:ln>
        </p:spPr>
        <p:txBody>
          <a:bodyPr rot="10800000"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solidFill>
                  <a:schemeClr val="bg1"/>
                </a:solidFill>
                <a:latin typeface="Times New Roman" panose="02020603050405020304" pitchFamily="18" charset="0"/>
              </a:rPr>
              <a:t>技术条件</a:t>
            </a:r>
          </a:p>
        </p:txBody>
      </p:sp>
      <p:graphicFrame>
        <p:nvGraphicFramePr>
          <p:cNvPr id="14342" name="Object 6">
            <a:extLst>
              <a:ext uri="{FF2B5EF4-FFF2-40B4-BE49-F238E27FC236}">
                <a16:creationId xmlns:a16="http://schemas.microsoft.com/office/drawing/2014/main" id="{91E01181-CD3A-4059-9B62-FB30AD3A81FC}"/>
              </a:ext>
            </a:extLst>
          </p:cNvPr>
          <p:cNvGraphicFramePr>
            <a:graphicFrameLocks/>
          </p:cNvGraphicFramePr>
          <p:nvPr/>
        </p:nvGraphicFramePr>
        <p:xfrm>
          <a:off x="5795963" y="5013325"/>
          <a:ext cx="2338387" cy="1150938"/>
        </p:xfrm>
        <a:graphic>
          <a:graphicData uri="http://schemas.openxmlformats.org/presentationml/2006/ole">
            <mc:AlternateContent xmlns:mc="http://schemas.openxmlformats.org/markup-compatibility/2006">
              <mc:Choice xmlns:v="urn:schemas-microsoft-com:vml" Requires="v">
                <p:oleObj spid="_x0000_s14343" name="BMP 图像" r:id="rId4" imgW="2339048" imgH="1150476" progId="Paint.Picture">
                  <p:embed/>
                </p:oleObj>
              </mc:Choice>
              <mc:Fallback>
                <p:oleObj name="BMP 图像" r:id="rId4" imgW="2339048" imgH="1150476" progId="Paint.Picture">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5013325"/>
                        <a:ext cx="233838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1" dur="500"/>
                                        <p:tgtEl>
                                          <p:spTgt spid="14339">
                                            <p:txEl>
                                              <p:pRg st="1" end="1"/>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5" dur="500"/>
                                        <p:tgtEl>
                                          <p:spTgt spid="14339">
                                            <p:txEl>
                                              <p:pRg st="2" end="2"/>
                                            </p:txEl>
                                          </p:spTgt>
                                        </p:tgtEl>
                                      </p:cBhvr>
                                    </p:animEffect>
                                  </p:childTnLst>
                                </p:cTn>
                              </p:par>
                            </p:childTnLst>
                          </p:cTn>
                        </p:par>
                        <p:par>
                          <p:cTn id="16" fill="hold" nodeType="afterGroup">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additive="base">
                                        <p:cTn id="19" dur="500" fill="hold"/>
                                        <p:tgtEl>
                                          <p:spTgt spid="14340"/>
                                        </p:tgtEl>
                                        <p:attrNameLst>
                                          <p:attrName>ppt_x</p:attrName>
                                        </p:attrNameLst>
                                      </p:cBhvr>
                                      <p:tavLst>
                                        <p:tav tm="0">
                                          <p:val>
                                            <p:strVal val="1+#ppt_w/2"/>
                                          </p:val>
                                        </p:tav>
                                        <p:tav tm="100000">
                                          <p:val>
                                            <p:strVal val="#ppt_x"/>
                                          </p:val>
                                        </p:tav>
                                      </p:tavLst>
                                    </p:anim>
                                    <p:anim calcmode="lin" valueType="num">
                                      <p:cBhvr additive="base">
                                        <p:cTn id="20"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5" dur="500"/>
                                        <p:tgtEl>
                                          <p:spTgt spid="14339">
                                            <p:txEl>
                                              <p:pRg st="3" end="3"/>
                                            </p:txEl>
                                          </p:spTgt>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9" dur="500"/>
                                        <p:tgtEl>
                                          <p:spTgt spid="14339">
                                            <p:txEl>
                                              <p:pRg st="4" end="4"/>
                                            </p:txEl>
                                          </p:spTgt>
                                        </p:tgtEl>
                                      </p:cBhvr>
                                    </p:animEffect>
                                  </p:childTnLst>
                                </p:cTn>
                              </p:par>
                            </p:childTnLst>
                          </p:cTn>
                        </p:par>
                        <p:par>
                          <p:cTn id="30" fill="hold" nodeType="afterGroup">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4341"/>
                                        </p:tgtEl>
                                        <p:attrNameLst>
                                          <p:attrName>style.visibility</p:attrName>
                                        </p:attrNameLst>
                                      </p:cBhvr>
                                      <p:to>
                                        <p:strVal val="visible"/>
                                      </p:to>
                                    </p:set>
                                    <p:animEffect transition="in" filter="wipe(down)">
                                      <p:cBhvr>
                                        <p:cTn id="33" dur="500"/>
                                        <p:tgtEl>
                                          <p:spTgt spid="143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8" dur="500"/>
                                        <p:tgtEl>
                                          <p:spTgt spid="14339">
                                            <p:txEl>
                                              <p:pRg st="5" end="5"/>
                                            </p:txEl>
                                          </p:spTgt>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42" dur="500"/>
                                        <p:tgtEl>
                                          <p:spTgt spid="14339">
                                            <p:txEl>
                                              <p:pRg st="6" end="6"/>
                                            </p:txEl>
                                          </p:spTgt>
                                        </p:tgtEl>
                                      </p:cBhvr>
                                    </p:animEffect>
                                  </p:childTnLst>
                                </p:cTn>
                              </p:par>
                            </p:childTnLst>
                          </p:cTn>
                        </p:par>
                        <p:par>
                          <p:cTn id="43" fill="hold" nodeType="afterGroup">
                            <p:stCondLst>
                              <p:cond delay="1000"/>
                            </p:stCondLst>
                            <p:childTnLst>
                              <p:par>
                                <p:cTn id="44" presetID="3" presetClass="entr" presetSubtype="10" fill="hold" nodeType="afterEffect">
                                  <p:stCondLst>
                                    <p:cond delay="0"/>
                                  </p:stCondLst>
                                  <p:childTnLst>
                                    <p:set>
                                      <p:cBhvr>
                                        <p:cTn id="45" dur="1" fill="hold">
                                          <p:stCondLst>
                                            <p:cond delay="0"/>
                                          </p:stCondLst>
                                        </p:cTn>
                                        <p:tgtEl>
                                          <p:spTgt spid="14342"/>
                                        </p:tgtEl>
                                        <p:attrNameLst>
                                          <p:attrName>style.visibility</p:attrName>
                                        </p:attrNameLst>
                                      </p:cBhvr>
                                      <p:to>
                                        <p:strVal val="visible"/>
                                      </p:to>
                                    </p:set>
                                    <p:animEffect transition="in" filter="blinds(horizontal)">
                                      <p:cBhvr>
                                        <p:cTn id="46"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autoUpdateAnimBg="0"/>
      <p:bldP spid="14341" grpId="0" bldLvl="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D954E99-547B-41B9-BAEF-8BD7916A4E5A}"/>
              </a:ext>
            </a:extLst>
          </p:cNvPr>
          <p:cNvSpPr>
            <a:spLocks noChangeArrowheads="1"/>
          </p:cNvSpPr>
          <p:nvPr>
            <p:ph type="title"/>
          </p:nvPr>
        </p:nvSpPr>
        <p:spPr>
          <a:xfrm>
            <a:off x="468313" y="260350"/>
            <a:ext cx="8229600" cy="633413"/>
          </a:xfrm>
        </p:spPr>
        <p:txBody>
          <a:bodyPr/>
          <a:lstStyle/>
          <a:p>
            <a:r>
              <a:rPr lang="zh-CN" altLang="en-US">
                <a:sym typeface="Arial" panose="020B0604020202020204" pitchFamily="34" charset="0"/>
              </a:rPr>
              <a:t>数据库技术的研究领域  </a:t>
            </a:r>
          </a:p>
        </p:txBody>
      </p:sp>
      <p:sp>
        <p:nvSpPr>
          <p:cNvPr id="98307" name="AutoShape 3">
            <a:extLst>
              <a:ext uri="{FF2B5EF4-FFF2-40B4-BE49-F238E27FC236}">
                <a16:creationId xmlns:a16="http://schemas.microsoft.com/office/drawing/2014/main" id="{07800C36-B9A8-48C4-A9A5-5FB844B7EC6D}"/>
              </a:ext>
            </a:extLst>
          </p:cNvPr>
          <p:cNvSpPr>
            <a:spLocks noChangeArrowheads="1"/>
          </p:cNvSpPr>
          <p:nvPr/>
        </p:nvSpPr>
        <p:spPr bwMode="auto">
          <a:xfrm>
            <a:off x="323850" y="1341438"/>
            <a:ext cx="3240088" cy="1008062"/>
          </a:xfrm>
          <a:prstGeom prst="flowChartPunchedTape">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数据库管理系统软件的研制 </a:t>
            </a:r>
          </a:p>
        </p:txBody>
      </p:sp>
      <p:sp>
        <p:nvSpPr>
          <p:cNvPr id="98308" name="AutoShape 4">
            <a:extLst>
              <a:ext uri="{FF2B5EF4-FFF2-40B4-BE49-F238E27FC236}">
                <a16:creationId xmlns:a16="http://schemas.microsoft.com/office/drawing/2014/main" id="{4A255AD8-230F-493A-83EA-85C9D611C78C}"/>
              </a:ext>
            </a:extLst>
          </p:cNvPr>
          <p:cNvSpPr>
            <a:spLocks noChangeArrowheads="1"/>
          </p:cNvSpPr>
          <p:nvPr/>
        </p:nvSpPr>
        <p:spPr bwMode="auto">
          <a:xfrm>
            <a:off x="323850" y="2925763"/>
            <a:ext cx="3240088" cy="1008062"/>
          </a:xfrm>
          <a:prstGeom prst="flowChartPunchedTape">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数据库设计 </a:t>
            </a:r>
          </a:p>
        </p:txBody>
      </p:sp>
      <p:sp>
        <p:nvSpPr>
          <p:cNvPr id="98309" name="AutoShape 5">
            <a:extLst>
              <a:ext uri="{FF2B5EF4-FFF2-40B4-BE49-F238E27FC236}">
                <a16:creationId xmlns:a16="http://schemas.microsoft.com/office/drawing/2014/main" id="{45811F18-C9D4-42EE-B9C3-0DA304D663B2}"/>
              </a:ext>
            </a:extLst>
          </p:cNvPr>
          <p:cNvSpPr>
            <a:spLocks noChangeArrowheads="1"/>
          </p:cNvSpPr>
          <p:nvPr/>
        </p:nvSpPr>
        <p:spPr bwMode="auto">
          <a:xfrm>
            <a:off x="323850" y="4581525"/>
            <a:ext cx="3240088" cy="936625"/>
          </a:xfrm>
          <a:prstGeom prst="flowChartPunchedTape">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数据库理论 </a:t>
            </a:r>
          </a:p>
        </p:txBody>
      </p:sp>
      <p:sp>
        <p:nvSpPr>
          <p:cNvPr id="98310" name="AutoShape 6">
            <a:extLst>
              <a:ext uri="{FF2B5EF4-FFF2-40B4-BE49-F238E27FC236}">
                <a16:creationId xmlns:a16="http://schemas.microsoft.com/office/drawing/2014/main" id="{68377A4E-25D8-461A-9730-CD4795C0339A}"/>
              </a:ext>
            </a:extLst>
          </p:cNvPr>
          <p:cNvSpPr>
            <a:spLocks noChangeArrowheads="1"/>
          </p:cNvSpPr>
          <p:nvPr/>
        </p:nvSpPr>
        <p:spPr bwMode="auto">
          <a:xfrm>
            <a:off x="3563938" y="1557338"/>
            <a:ext cx="5400675" cy="647700"/>
          </a:xfrm>
          <a:prstGeom prst="leftArrowCallout">
            <a:avLst>
              <a:gd name="adj1" fmla="val 25000"/>
              <a:gd name="adj2" fmla="val 25000"/>
              <a:gd name="adj3" fmla="val 23664"/>
              <a:gd name="adj4" fmla="val 93319"/>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solidFill>
                  <a:srgbClr val="000066"/>
                </a:solidFill>
              </a:rPr>
              <a:t>提高系统的性能和提高用户的生产率。</a:t>
            </a:r>
          </a:p>
        </p:txBody>
      </p:sp>
      <p:sp>
        <p:nvSpPr>
          <p:cNvPr id="98311" name="AutoShape 7">
            <a:extLst>
              <a:ext uri="{FF2B5EF4-FFF2-40B4-BE49-F238E27FC236}">
                <a16:creationId xmlns:a16="http://schemas.microsoft.com/office/drawing/2014/main" id="{3E8A81B1-252A-4E56-B67C-48EB1B309BFA}"/>
              </a:ext>
            </a:extLst>
          </p:cNvPr>
          <p:cNvSpPr>
            <a:spLocks noChangeArrowheads="1"/>
          </p:cNvSpPr>
          <p:nvPr/>
        </p:nvSpPr>
        <p:spPr bwMode="auto">
          <a:xfrm>
            <a:off x="3563938" y="2781300"/>
            <a:ext cx="5400675" cy="1223963"/>
          </a:xfrm>
          <a:prstGeom prst="leftArrowCallout">
            <a:avLst>
              <a:gd name="adj1" fmla="val 25000"/>
              <a:gd name="adj2" fmla="val 25000"/>
              <a:gd name="adj3" fmla="val 12522"/>
              <a:gd name="adj4" fmla="val 93319"/>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在 </a:t>
            </a:r>
            <a:r>
              <a:rPr lang="en-US" altLang="zh-CN" sz="2000" b="1">
                <a:solidFill>
                  <a:srgbClr val="000066"/>
                </a:solidFill>
              </a:rPr>
              <a:t>DBMS </a:t>
            </a:r>
            <a:r>
              <a:rPr lang="zh-CN" altLang="en-US" sz="2000" b="1">
                <a:solidFill>
                  <a:srgbClr val="000066"/>
                </a:solidFill>
              </a:rPr>
              <a:t>的支持下，按照应用的要求，为</a:t>
            </a:r>
          </a:p>
          <a:p>
            <a:pPr eaLnBrk="1" hangingPunct="1">
              <a:spcBef>
                <a:spcPct val="0"/>
              </a:spcBef>
              <a:buSzTx/>
              <a:buFontTx/>
              <a:buNone/>
            </a:pPr>
            <a:r>
              <a:rPr lang="zh-CN" altLang="en-US" sz="2000" b="1">
                <a:solidFill>
                  <a:srgbClr val="000066"/>
                </a:solidFill>
              </a:rPr>
              <a:t>某一部门或组织设计一个结构合理、使用方</a:t>
            </a:r>
          </a:p>
          <a:p>
            <a:pPr eaLnBrk="1" hangingPunct="1">
              <a:spcBef>
                <a:spcPct val="0"/>
              </a:spcBef>
              <a:buSzTx/>
              <a:buFontTx/>
              <a:buNone/>
            </a:pPr>
            <a:r>
              <a:rPr lang="zh-CN" altLang="en-US" sz="2000" b="1">
                <a:solidFill>
                  <a:srgbClr val="000066"/>
                </a:solidFill>
              </a:rPr>
              <a:t>便、效率较高的数据库及其应用系统。 </a:t>
            </a:r>
          </a:p>
        </p:txBody>
      </p:sp>
      <p:sp>
        <p:nvSpPr>
          <p:cNvPr id="98312" name="AutoShape 8">
            <a:extLst>
              <a:ext uri="{FF2B5EF4-FFF2-40B4-BE49-F238E27FC236}">
                <a16:creationId xmlns:a16="http://schemas.microsoft.com/office/drawing/2014/main" id="{44F44B66-B2E6-49B7-8991-95C721EA29D0}"/>
              </a:ext>
            </a:extLst>
          </p:cNvPr>
          <p:cNvSpPr>
            <a:spLocks noChangeArrowheads="1"/>
          </p:cNvSpPr>
          <p:nvPr/>
        </p:nvSpPr>
        <p:spPr bwMode="auto">
          <a:xfrm>
            <a:off x="3563938" y="4725988"/>
            <a:ext cx="5400675" cy="720725"/>
          </a:xfrm>
          <a:prstGeom prst="leftArrowCallout">
            <a:avLst>
              <a:gd name="adj1" fmla="val 25000"/>
              <a:gd name="adj2" fmla="val 25000"/>
              <a:gd name="adj3" fmla="val 21266"/>
              <a:gd name="adj4" fmla="val 93319"/>
            </a:avLst>
          </a:prstGeom>
          <a:solidFill>
            <a:schemeClr val="accent1">
              <a:alpha val="78038"/>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关系规范化理论、关系数据理论的研究。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blinds(horizontal)">
                                      <p:cBhvr>
                                        <p:cTn id="7" dur="500"/>
                                        <p:tgtEl>
                                          <p:spTgt spid="9830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8310"/>
                                        </p:tgtEl>
                                        <p:attrNameLst>
                                          <p:attrName>style.visibility</p:attrName>
                                        </p:attrNameLst>
                                      </p:cBhvr>
                                      <p:to>
                                        <p:strVal val="visible"/>
                                      </p:to>
                                    </p:set>
                                    <p:animEffect transition="in" filter="checkerboard(across)">
                                      <p:cBhvr>
                                        <p:cTn id="11" dur="500"/>
                                        <p:tgtEl>
                                          <p:spTgt spid="983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8308"/>
                                        </p:tgtEl>
                                        <p:attrNameLst>
                                          <p:attrName>style.visibility</p:attrName>
                                        </p:attrNameLst>
                                      </p:cBhvr>
                                      <p:to>
                                        <p:strVal val="visible"/>
                                      </p:to>
                                    </p:set>
                                    <p:animEffect transition="in" filter="blinds(horizontal)">
                                      <p:cBhvr>
                                        <p:cTn id="16" dur="500"/>
                                        <p:tgtEl>
                                          <p:spTgt spid="98308"/>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98311"/>
                                        </p:tgtEl>
                                        <p:attrNameLst>
                                          <p:attrName>style.visibility</p:attrName>
                                        </p:attrNameLst>
                                      </p:cBhvr>
                                      <p:to>
                                        <p:strVal val="visible"/>
                                      </p:to>
                                    </p:set>
                                    <p:animEffect transition="in" filter="checkerboard(across)">
                                      <p:cBhvr>
                                        <p:cTn id="20" dur="500"/>
                                        <p:tgtEl>
                                          <p:spTgt spid="983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8309"/>
                                        </p:tgtEl>
                                        <p:attrNameLst>
                                          <p:attrName>style.visibility</p:attrName>
                                        </p:attrNameLst>
                                      </p:cBhvr>
                                      <p:to>
                                        <p:strVal val="visible"/>
                                      </p:to>
                                    </p:set>
                                    <p:animEffect transition="in" filter="blinds(horizontal)">
                                      <p:cBhvr>
                                        <p:cTn id="25" dur="500"/>
                                        <p:tgtEl>
                                          <p:spTgt spid="98309"/>
                                        </p:tgtEl>
                                      </p:cBhvr>
                                    </p:animEffect>
                                  </p:childTnLst>
                                </p:cTn>
                              </p:par>
                            </p:childTnLst>
                          </p:cTn>
                        </p:par>
                        <p:par>
                          <p:cTn id="26" fill="hold" nodeType="afterGroup">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98312"/>
                                        </p:tgtEl>
                                        <p:attrNameLst>
                                          <p:attrName>style.visibility</p:attrName>
                                        </p:attrNameLst>
                                      </p:cBhvr>
                                      <p:to>
                                        <p:strVal val="visible"/>
                                      </p:to>
                                    </p:set>
                                    <p:animEffect transition="in" filter="checkerboard(across)">
                                      <p:cBhvr>
                                        <p:cTn id="29" dur="500"/>
                                        <p:tgtEl>
                                          <p:spTgt spid="9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nimBg="1" autoUpdateAnimBg="0"/>
      <p:bldP spid="98308" grpId="0" animBg="1" autoUpdateAnimBg="0"/>
      <p:bldP spid="98309" grpId="0" animBg="1" autoUpdateAnimBg="0"/>
      <p:bldP spid="98310" grpId="0" animBg="1" autoUpdateAnimBg="0"/>
      <p:bldP spid="98311" grpId="0" animBg="1" autoUpdateAnimBg="0"/>
      <p:bldP spid="98312"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05A5E99-C605-4328-913E-3F10B399AE2E}"/>
              </a:ext>
            </a:extLst>
          </p:cNvPr>
          <p:cNvSpPr>
            <a:spLocks noChangeArrowheads="1"/>
          </p:cNvSpPr>
          <p:nvPr>
            <p:ph type="title"/>
          </p:nvPr>
        </p:nvSpPr>
        <p:spPr>
          <a:xfrm>
            <a:off x="323850" y="333375"/>
            <a:ext cx="8229600" cy="633413"/>
          </a:xfrm>
        </p:spPr>
        <p:txBody>
          <a:bodyPr/>
          <a:lstStyle/>
          <a:p>
            <a:r>
              <a:rPr lang="zh-CN" altLang="en-US">
                <a:ea typeface="宋体" panose="02010600030101010101" pitchFamily="2" charset="-122"/>
              </a:rPr>
              <a:t>最新数据库技术</a:t>
            </a:r>
          </a:p>
        </p:txBody>
      </p:sp>
      <p:sp>
        <p:nvSpPr>
          <p:cNvPr id="105475" name="Rectangle 3">
            <a:extLst>
              <a:ext uri="{FF2B5EF4-FFF2-40B4-BE49-F238E27FC236}">
                <a16:creationId xmlns:a16="http://schemas.microsoft.com/office/drawing/2014/main" id="{4EFEE253-79D5-48DA-A441-96827B3E7D1A}"/>
              </a:ext>
            </a:extLst>
          </p:cNvPr>
          <p:cNvSpPr>
            <a:spLocks noChangeArrowheads="1"/>
          </p:cNvSpPr>
          <p:nvPr>
            <p:ph type="body" idx="1"/>
          </p:nvPr>
        </p:nvSpPr>
        <p:spPr>
          <a:xfrm>
            <a:off x="468313" y="1196975"/>
            <a:ext cx="8507412" cy="4895850"/>
          </a:xfrm>
        </p:spPr>
        <p:txBody>
          <a:bodyPr/>
          <a:lstStyle/>
          <a:p>
            <a:pPr>
              <a:lnSpc>
                <a:spcPct val="120000"/>
              </a:lnSpc>
            </a:pPr>
            <a:r>
              <a:rPr lang="en-US" altLang="zh-CN" sz="2400"/>
              <a:t>NoSQL</a:t>
            </a:r>
            <a:r>
              <a:rPr lang="zh-CN" altLang="en-US" sz="2400"/>
              <a:t>，泛指非关系型的数据库，为了解决大规模数据集合多重数据种类带来的挑战，尤其是大数据应用难题。</a:t>
            </a:r>
            <a:endParaRPr lang="en-US" altLang="zh-CN" sz="2400"/>
          </a:p>
          <a:p>
            <a:pPr>
              <a:lnSpc>
                <a:spcPct val="120000"/>
              </a:lnSpc>
            </a:pPr>
            <a:r>
              <a:rPr lang="en-US" altLang="zh-CN" sz="2400"/>
              <a:t>NoSQL</a:t>
            </a:r>
            <a:r>
              <a:rPr lang="zh-CN" altLang="en-US" sz="2400"/>
              <a:t>四大分类：</a:t>
            </a:r>
            <a:endParaRPr lang="en-US" altLang="zh-CN" sz="2400"/>
          </a:p>
          <a:p>
            <a:pPr lvl="1">
              <a:lnSpc>
                <a:spcPct val="120000"/>
              </a:lnSpc>
              <a:buFontTx/>
              <a:buNone/>
            </a:pPr>
            <a:r>
              <a:rPr lang="zh-CN" altLang="en-US" sz="2400"/>
              <a:t>（</a:t>
            </a:r>
            <a:r>
              <a:rPr lang="en-US" altLang="zh-CN" sz="2400"/>
              <a:t>1</a:t>
            </a:r>
            <a:r>
              <a:rPr lang="zh-CN" altLang="en-US" sz="2400"/>
              <a:t>）</a:t>
            </a:r>
            <a:r>
              <a:rPr lang="en-US" altLang="zh-CN" sz="2400"/>
              <a:t>Key-value</a:t>
            </a:r>
            <a:r>
              <a:rPr lang="zh-CN" altLang="en-US" sz="2400"/>
              <a:t>存储数据库</a:t>
            </a:r>
            <a:r>
              <a:rPr lang="en-US" altLang="zh-CN" sz="2400"/>
              <a:t>——</a:t>
            </a:r>
            <a:r>
              <a:rPr lang="zh-CN" altLang="en-US" sz="2400"/>
              <a:t>主要会使用到一个哈希表，其优势在于简单、易部署。主要用于处理大量数据的高访问负载。</a:t>
            </a:r>
            <a:endParaRPr lang="en-US" altLang="zh-CN" sz="2400"/>
          </a:p>
          <a:p>
            <a:pPr lvl="2">
              <a:lnSpc>
                <a:spcPct val="120000"/>
              </a:lnSpc>
            </a:pPr>
            <a:r>
              <a:rPr lang="zh-CN" altLang="en-US" sz="2000">
                <a:solidFill>
                  <a:schemeClr val="accent2"/>
                </a:solidFill>
              </a:rPr>
              <a:t>如：</a:t>
            </a:r>
            <a:r>
              <a:rPr lang="en-US" altLang="zh-CN" sz="2000">
                <a:solidFill>
                  <a:schemeClr val="accent2"/>
                </a:solidFill>
              </a:rPr>
              <a:t>Tokyo Cabinet/Tyrant, Redis</a:t>
            </a:r>
          </a:p>
          <a:p>
            <a:pPr lvl="1">
              <a:lnSpc>
                <a:spcPct val="120000"/>
              </a:lnSpc>
              <a:buFontTx/>
              <a:buNone/>
            </a:pPr>
            <a:r>
              <a:rPr lang="zh-CN" altLang="en-US" sz="2400"/>
              <a:t>（</a:t>
            </a:r>
            <a:r>
              <a:rPr lang="en-US" altLang="zh-CN" sz="2400"/>
              <a:t>2</a:t>
            </a:r>
            <a:r>
              <a:rPr lang="zh-CN" altLang="en-US" sz="2400"/>
              <a:t>）列存储数据库</a:t>
            </a:r>
            <a:r>
              <a:rPr lang="en-US" altLang="zh-CN" sz="2400"/>
              <a:t>——</a:t>
            </a:r>
            <a:r>
              <a:rPr lang="zh-CN" altLang="en-US" sz="2400"/>
              <a:t>通常是用来应对分布式存储的海量数据，主要用于分布式的文件系统。</a:t>
            </a:r>
            <a:endParaRPr lang="en-US" altLang="zh-CN" sz="2400"/>
          </a:p>
          <a:p>
            <a:pPr lvl="2">
              <a:lnSpc>
                <a:spcPct val="120000"/>
              </a:lnSpc>
            </a:pPr>
            <a:r>
              <a:rPr lang="zh-CN" altLang="en-US" sz="2000">
                <a:solidFill>
                  <a:schemeClr val="accent2"/>
                </a:solidFill>
              </a:rPr>
              <a:t>如：</a:t>
            </a:r>
            <a:r>
              <a:rPr lang="en-US" altLang="zh-CN" sz="2000">
                <a:solidFill>
                  <a:schemeClr val="accent2"/>
                </a:solidFill>
              </a:rPr>
              <a:t>Cassandra, HBase, Riak</a:t>
            </a:r>
          </a:p>
          <a:p>
            <a:pPr>
              <a:lnSpc>
                <a:spcPct val="120000"/>
              </a:lnSpc>
              <a:buFontTx/>
              <a:buNone/>
            </a:pPr>
            <a:endParaRPr lang="zh-CN" altLang="en-US" sz="2400"/>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218925E-4739-445E-8E40-7C8BCE176759}"/>
              </a:ext>
            </a:extLst>
          </p:cNvPr>
          <p:cNvSpPr>
            <a:spLocks noChangeArrowheads="1"/>
          </p:cNvSpPr>
          <p:nvPr>
            <p:ph type="title"/>
          </p:nvPr>
        </p:nvSpPr>
        <p:spPr>
          <a:xfrm>
            <a:off x="323850" y="333375"/>
            <a:ext cx="8229600" cy="633413"/>
          </a:xfrm>
        </p:spPr>
        <p:txBody>
          <a:bodyPr/>
          <a:lstStyle/>
          <a:p>
            <a:r>
              <a:rPr lang="zh-CN" altLang="en-US">
                <a:ea typeface="宋体" panose="02010600030101010101" pitchFamily="2" charset="-122"/>
              </a:rPr>
              <a:t>最新数据库技术</a:t>
            </a:r>
          </a:p>
        </p:txBody>
      </p:sp>
      <p:sp>
        <p:nvSpPr>
          <p:cNvPr id="106499" name="Rectangle 3">
            <a:extLst>
              <a:ext uri="{FF2B5EF4-FFF2-40B4-BE49-F238E27FC236}">
                <a16:creationId xmlns:a16="http://schemas.microsoft.com/office/drawing/2014/main" id="{65D61544-FFEB-4630-A9F8-137F959836C1}"/>
              </a:ext>
            </a:extLst>
          </p:cNvPr>
          <p:cNvSpPr>
            <a:spLocks noChangeArrowheads="1"/>
          </p:cNvSpPr>
          <p:nvPr>
            <p:ph type="body" idx="1"/>
          </p:nvPr>
        </p:nvSpPr>
        <p:spPr>
          <a:xfrm>
            <a:off x="468313" y="1628775"/>
            <a:ext cx="8351837" cy="4321175"/>
          </a:xfrm>
        </p:spPr>
        <p:txBody>
          <a:bodyPr/>
          <a:lstStyle/>
          <a:p>
            <a:pPr lvl="1">
              <a:lnSpc>
                <a:spcPct val="120000"/>
              </a:lnSpc>
              <a:buFontTx/>
              <a:buNone/>
            </a:pPr>
            <a:r>
              <a:rPr lang="zh-CN" altLang="en-US" sz="2400"/>
              <a:t>（</a:t>
            </a:r>
            <a:r>
              <a:rPr lang="en-US" altLang="zh-CN" sz="2400"/>
              <a:t>3</a:t>
            </a:r>
            <a:r>
              <a:rPr lang="zh-CN" altLang="en-US" sz="2400"/>
              <a:t>）文档型数据库</a:t>
            </a:r>
            <a:r>
              <a:rPr lang="en-US" altLang="zh-CN" sz="2400"/>
              <a:t>——</a:t>
            </a:r>
            <a:r>
              <a:rPr lang="zh-CN" altLang="en-US" sz="2400"/>
              <a:t>可以看作是键值数据库的升级版，比键值数据库的查询效率更高。</a:t>
            </a:r>
            <a:endParaRPr lang="en-US" altLang="zh-CN" sz="2400"/>
          </a:p>
          <a:p>
            <a:pPr lvl="2">
              <a:lnSpc>
                <a:spcPct val="120000"/>
              </a:lnSpc>
            </a:pPr>
            <a:r>
              <a:rPr lang="zh-CN" altLang="en-US" sz="2000">
                <a:solidFill>
                  <a:schemeClr val="accent2"/>
                </a:solidFill>
              </a:rPr>
              <a:t>如：</a:t>
            </a:r>
            <a:r>
              <a:rPr lang="en-US" altLang="zh-CN" sz="2000">
                <a:solidFill>
                  <a:schemeClr val="accent2"/>
                </a:solidFill>
              </a:rPr>
              <a:t>MongoDB</a:t>
            </a:r>
            <a:r>
              <a:rPr lang="zh-CN" altLang="en-US" sz="2000">
                <a:solidFill>
                  <a:schemeClr val="accent2"/>
                </a:solidFill>
              </a:rPr>
              <a:t>，</a:t>
            </a:r>
            <a:r>
              <a:rPr lang="en-US" altLang="zh-CN" sz="2000">
                <a:solidFill>
                  <a:schemeClr val="accent2"/>
                </a:solidFill>
              </a:rPr>
              <a:t>CouchDB</a:t>
            </a:r>
            <a:r>
              <a:rPr lang="zh-CN" altLang="en-US" sz="2000">
                <a:solidFill>
                  <a:schemeClr val="accent2"/>
                </a:solidFill>
              </a:rPr>
              <a:t>。国内有</a:t>
            </a:r>
            <a:r>
              <a:rPr lang="en-US" altLang="zh-CN" sz="2000">
                <a:solidFill>
                  <a:schemeClr val="accent2"/>
                </a:solidFill>
              </a:rPr>
              <a:t>SequoiaDB</a:t>
            </a:r>
            <a:r>
              <a:rPr lang="zh-CN" altLang="en-US" sz="2000">
                <a:solidFill>
                  <a:schemeClr val="accent2"/>
                </a:solidFill>
              </a:rPr>
              <a:t>，已经开源。</a:t>
            </a:r>
            <a:endParaRPr lang="en-US" altLang="zh-CN" sz="2000">
              <a:solidFill>
                <a:schemeClr val="accent2"/>
              </a:solidFill>
            </a:endParaRPr>
          </a:p>
          <a:p>
            <a:pPr lvl="1">
              <a:lnSpc>
                <a:spcPct val="120000"/>
              </a:lnSpc>
              <a:buFontTx/>
              <a:buNone/>
            </a:pPr>
            <a:r>
              <a:rPr lang="zh-CN" altLang="en-US" sz="2400"/>
              <a:t>（</a:t>
            </a:r>
            <a:r>
              <a:rPr lang="en-US" altLang="zh-CN" sz="2400"/>
              <a:t>4</a:t>
            </a:r>
            <a:r>
              <a:rPr lang="zh-CN" altLang="en-US" sz="2400"/>
              <a:t>）图形数据库</a:t>
            </a:r>
            <a:r>
              <a:rPr lang="en-US" altLang="zh-CN" sz="2400"/>
              <a:t>——</a:t>
            </a:r>
            <a:r>
              <a:rPr lang="zh-CN" altLang="en-US" sz="2400"/>
              <a:t>使用灵活的图形模型，主要用于社交网络，推荐系统等。</a:t>
            </a:r>
            <a:endParaRPr lang="en-US" altLang="zh-CN" sz="2400"/>
          </a:p>
          <a:p>
            <a:pPr lvl="2">
              <a:lnSpc>
                <a:spcPct val="120000"/>
              </a:lnSpc>
            </a:pPr>
            <a:r>
              <a:rPr lang="zh-CN" altLang="en-US" sz="2000">
                <a:solidFill>
                  <a:schemeClr val="accent2"/>
                </a:solidFill>
              </a:rPr>
              <a:t>如：</a:t>
            </a:r>
            <a:r>
              <a:rPr lang="it-IT" altLang="zh-CN" sz="2000">
                <a:solidFill>
                  <a:schemeClr val="accent2"/>
                </a:solidFill>
              </a:rPr>
              <a:t>Neo4J, InfoGrid, Infinite Graph</a:t>
            </a:r>
          </a:p>
          <a:p>
            <a:pPr>
              <a:lnSpc>
                <a:spcPct val="120000"/>
              </a:lnSpc>
            </a:pPr>
            <a:endParaRPr lang="en-US" altLang="zh-CN" sz="2800"/>
          </a:p>
          <a:p>
            <a:pPr>
              <a:lnSpc>
                <a:spcPct val="120000"/>
              </a:lnSpc>
              <a:buFontTx/>
              <a:buNone/>
            </a:pPr>
            <a:endParaRPr lang="zh-CN" altLang="en-US" sz="2400"/>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7287806-FA1B-4786-AB39-2598894A9E80}"/>
              </a:ext>
            </a:extLst>
          </p:cNvPr>
          <p:cNvSpPr>
            <a:spLocks noChangeArrowheads="1"/>
          </p:cNvSpPr>
          <p:nvPr>
            <p:ph type="title"/>
          </p:nvPr>
        </p:nvSpPr>
        <p:spPr>
          <a:xfrm>
            <a:off x="323850" y="333375"/>
            <a:ext cx="8229600" cy="633413"/>
          </a:xfrm>
        </p:spPr>
        <p:txBody>
          <a:bodyPr/>
          <a:lstStyle/>
          <a:p>
            <a:r>
              <a:rPr lang="zh-CN" altLang="en-US">
                <a:ea typeface="宋体" panose="02010600030101010101" pitchFamily="2" charset="-122"/>
              </a:rPr>
              <a:t>小结</a:t>
            </a:r>
          </a:p>
        </p:txBody>
      </p:sp>
      <p:sp>
        <p:nvSpPr>
          <p:cNvPr id="107523" name="Rectangle 3">
            <a:extLst>
              <a:ext uri="{FF2B5EF4-FFF2-40B4-BE49-F238E27FC236}">
                <a16:creationId xmlns:a16="http://schemas.microsoft.com/office/drawing/2014/main" id="{AF099F99-7CA9-4734-88A5-3AE31D792406}"/>
              </a:ext>
            </a:extLst>
          </p:cNvPr>
          <p:cNvSpPr>
            <a:spLocks noChangeArrowheads="1"/>
          </p:cNvSpPr>
          <p:nvPr>
            <p:ph type="body" idx="1"/>
          </p:nvPr>
        </p:nvSpPr>
        <p:spPr>
          <a:xfrm>
            <a:off x="468313" y="1196975"/>
            <a:ext cx="8507412" cy="4265613"/>
          </a:xfrm>
        </p:spPr>
        <p:txBody>
          <a:bodyPr/>
          <a:lstStyle/>
          <a:p>
            <a:pPr>
              <a:lnSpc>
                <a:spcPct val="120000"/>
              </a:lnSpc>
            </a:pPr>
            <a:r>
              <a:rPr lang="zh-CN" altLang="en-US" sz="2400"/>
              <a:t>信息、数据、数据处理与数据管理的基本概念；</a:t>
            </a:r>
          </a:p>
          <a:p>
            <a:pPr>
              <a:lnSpc>
                <a:spcPct val="120000"/>
              </a:lnSpc>
            </a:pPr>
            <a:r>
              <a:rPr lang="zh-CN" altLang="en-US" sz="2400"/>
              <a:t>数据管理技术发展的三个阶段及各自的优缺点；</a:t>
            </a:r>
          </a:p>
          <a:p>
            <a:pPr>
              <a:lnSpc>
                <a:spcPct val="120000"/>
              </a:lnSpc>
            </a:pPr>
            <a:r>
              <a:rPr lang="zh-CN" altLang="en-US" sz="2400"/>
              <a:t>整个数据库系统主要包括数据库、数据库用户、计算机硬件系统和计算机软件系统等几部分；</a:t>
            </a:r>
          </a:p>
          <a:p>
            <a:pPr>
              <a:lnSpc>
                <a:spcPct val="120000"/>
              </a:lnSpc>
            </a:pPr>
            <a:r>
              <a:rPr lang="zh-CN" altLang="en-US" sz="2400"/>
              <a:t>数据库系统内部的体系结构：三级模式结构；</a:t>
            </a:r>
          </a:p>
          <a:p>
            <a:pPr>
              <a:lnSpc>
                <a:spcPct val="120000"/>
              </a:lnSpc>
            </a:pPr>
            <a:r>
              <a:rPr lang="zh-CN" altLang="en-US" sz="2400"/>
              <a:t>数据库系统的三级抽象和二级映象保证了数据库系统的逻辑独立性和物理独立性；</a:t>
            </a:r>
          </a:p>
          <a:p>
            <a:pPr>
              <a:lnSpc>
                <a:spcPct val="120000"/>
              </a:lnSpc>
            </a:pPr>
            <a:r>
              <a:rPr lang="zh-CN" altLang="en-US" sz="2400"/>
              <a:t>层次模型、网状模型、关系模型和面向对象模型。 </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FF53BF1-BB2B-4825-A801-2B316F75167C}"/>
              </a:ext>
            </a:extLst>
          </p:cNvPr>
          <p:cNvSpPr>
            <a:spLocks noGrp="1" noChangeArrowheads="1"/>
          </p:cNvSpPr>
          <p:nvPr>
            <p:ph type="title" idx="4294967295"/>
          </p:nvPr>
        </p:nvSpPr>
        <p:spPr>
          <a:xfrm>
            <a:off x="357188" y="357188"/>
            <a:ext cx="8229600" cy="633412"/>
          </a:xfrm>
        </p:spPr>
        <p:txBody>
          <a:bodyPr/>
          <a:lstStyle/>
          <a:p>
            <a:r>
              <a:rPr lang="zh-CN" altLang="en-US"/>
              <a:t>手工管理阶段</a:t>
            </a:r>
          </a:p>
        </p:txBody>
      </p:sp>
      <p:graphicFrame>
        <p:nvGraphicFramePr>
          <p:cNvPr id="15363" name="Object 3">
            <a:extLst>
              <a:ext uri="{FF2B5EF4-FFF2-40B4-BE49-F238E27FC236}">
                <a16:creationId xmlns:a16="http://schemas.microsoft.com/office/drawing/2014/main" id="{8165986F-ED6A-4F03-8CC1-B01E6AE48C23}"/>
              </a:ext>
            </a:extLst>
          </p:cNvPr>
          <p:cNvGraphicFramePr>
            <a:graphicFrameLocks/>
          </p:cNvGraphicFramePr>
          <p:nvPr/>
        </p:nvGraphicFramePr>
        <p:xfrm>
          <a:off x="611188" y="1125538"/>
          <a:ext cx="7777162" cy="4824412"/>
        </p:xfrm>
        <a:graphic>
          <a:graphicData uri="http://schemas.openxmlformats.org/presentationml/2006/ole">
            <mc:AlternateContent xmlns:mc="http://schemas.openxmlformats.org/markup-compatibility/2006">
              <mc:Choice xmlns:v="urn:schemas-microsoft-com:vml" Requires="v">
                <p:oleObj spid="_x0000_s15364" name="BMP 图像" r:id="rId3" imgW="5067739" imgH="3260952" progId="Paint.Picture">
                  <p:embed/>
                </p:oleObj>
              </mc:Choice>
              <mc:Fallback>
                <p:oleObj name="BMP 图像" r:id="rId3" imgW="5067739" imgH="3260952"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25538"/>
                        <a:ext cx="77771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通用_红_3">
  <a:themeElements>
    <a:clrScheme name="通用_红_3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3">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3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VB讲义_01</Template>
  <TotalTime>361</TotalTime>
  <Pages>0</Pages>
  <Words>6829</Words>
  <Characters>0</Characters>
  <Application>Microsoft Office PowerPoint</Application>
  <DocSecurity>0</DocSecurity>
  <PresentationFormat>全屏显示(4:3)</PresentationFormat>
  <Lines>0</Lines>
  <Paragraphs>822</Paragraphs>
  <Slides>83</Slides>
  <Notes>18</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83</vt:i4>
      </vt:variant>
    </vt:vector>
  </HeadingPairs>
  <TitlesOfParts>
    <vt:vector size="103" baseType="lpstr">
      <vt:lpstr>Times New Roman</vt:lpstr>
      <vt:lpstr>宋体</vt:lpstr>
      <vt:lpstr>Arial</vt:lpstr>
      <vt:lpstr>黑体</vt:lpstr>
      <vt:lpstr>华文中宋</vt:lpstr>
      <vt:lpstr>楷体_GB2312</vt:lpstr>
      <vt:lpstr>华文新魏</vt:lpstr>
      <vt:lpstr>Wingdings</vt:lpstr>
      <vt:lpstr>隶书</vt:lpstr>
      <vt:lpstr>Arial Black</vt:lpstr>
      <vt:lpstr>华文隶书</vt:lpstr>
      <vt:lpstr>Monotype Sorts</vt:lpstr>
      <vt:lpstr>Arial Narrow</vt:lpstr>
      <vt:lpstr>Helvetica</vt:lpstr>
      <vt:lpstr>通用_红_2</vt:lpstr>
      <vt:lpstr>1_通用_红_2</vt:lpstr>
      <vt:lpstr>通用_红_3</vt:lpstr>
      <vt:lpstr>画笔图片</vt:lpstr>
      <vt:lpstr>Visio.Drawing.6</vt:lpstr>
      <vt:lpstr>Adobe Photoshop Image</vt:lpstr>
      <vt:lpstr>第1章  数据库系统概述</vt:lpstr>
      <vt:lpstr>PowerPoint 演示文稿</vt:lpstr>
      <vt:lpstr>PowerPoint 演示文稿</vt:lpstr>
      <vt:lpstr>信息、数据、数据处理与数据管理 </vt:lpstr>
      <vt:lpstr>PowerPoint 演示文稿</vt:lpstr>
      <vt:lpstr>数据处理与数据管理 </vt:lpstr>
      <vt:lpstr>数据库技术的产生和发展</vt:lpstr>
      <vt:lpstr>手工管理阶段</vt:lpstr>
      <vt:lpstr>手工管理阶段</vt:lpstr>
      <vt:lpstr>手工管理阶段</vt:lpstr>
      <vt:lpstr>文件系统阶段</vt:lpstr>
      <vt:lpstr>文件系统阶段</vt:lpstr>
      <vt:lpstr>文件系统阶段</vt:lpstr>
      <vt:lpstr>文件系统阶段</vt:lpstr>
      <vt:lpstr>文件系统阶段</vt:lpstr>
      <vt:lpstr>数据库系统阶段</vt:lpstr>
      <vt:lpstr>数据库系统阶段</vt:lpstr>
      <vt:lpstr>数据库系统阶段</vt:lpstr>
      <vt:lpstr>数据库系统阶段</vt:lpstr>
      <vt:lpstr>数据库系统 vs 文件系统</vt:lpstr>
      <vt:lpstr> 数据管理技术发展的三个阶段</vt:lpstr>
      <vt:lpstr>相关术语和基本概念</vt:lpstr>
      <vt:lpstr>数据库（DataBase）</vt:lpstr>
      <vt:lpstr>数据库管理系统（DBMS）</vt:lpstr>
      <vt:lpstr>数据库系统（DBS）</vt:lpstr>
      <vt:lpstr>数据库系统的组成 </vt:lpstr>
      <vt:lpstr>数据库管理系统（DBMS） </vt:lpstr>
      <vt:lpstr>PowerPoint 演示文稿</vt:lpstr>
      <vt:lpstr>PowerPoint 演示文稿</vt:lpstr>
      <vt:lpstr>数据库系统的模式结构 </vt:lpstr>
      <vt:lpstr>PowerPoint 演示文稿</vt:lpstr>
      <vt:lpstr>PowerPoint 演示文稿</vt:lpstr>
      <vt:lpstr>PowerPoint 演示文稿</vt:lpstr>
      <vt:lpstr>内模式（续）</vt:lpstr>
      <vt:lpstr>内模式（续）</vt:lpstr>
      <vt:lpstr>PowerPoint 演示文稿</vt:lpstr>
      <vt:lpstr>PowerPoint 演示文稿</vt:lpstr>
      <vt:lpstr>数据库系统的二级映象与数据独立性 </vt:lpstr>
      <vt:lpstr>外模式／模式映象</vt:lpstr>
      <vt:lpstr>模式／内模式映象</vt:lpstr>
      <vt:lpstr>数据库系统的外部体系结构 </vt:lpstr>
      <vt:lpstr>数据库模型</vt:lpstr>
      <vt:lpstr>数据库模型</vt:lpstr>
      <vt:lpstr>数据模型的构成</vt:lpstr>
      <vt:lpstr>数据模型的分类</vt:lpstr>
      <vt:lpstr>现实世界的数据化过程</vt:lpstr>
      <vt:lpstr>数据模型的分类</vt:lpstr>
      <vt:lpstr>数据模型的分类</vt:lpstr>
      <vt:lpstr>数据模型的分类</vt:lpstr>
      <vt:lpstr>PowerPoint 演示文稿</vt:lpstr>
      <vt:lpstr>基本术语</vt:lpstr>
      <vt:lpstr>E-R模型（续）</vt:lpstr>
      <vt:lpstr>E-R模型（续）</vt:lpstr>
      <vt:lpstr>E-R模型（续）</vt:lpstr>
      <vt:lpstr>E-R模型（续）</vt:lpstr>
      <vt:lpstr>E-R模型（续）</vt:lpstr>
      <vt:lpstr>E-R图</vt:lpstr>
      <vt:lpstr>E-R图</vt:lpstr>
      <vt:lpstr>E-R图</vt:lpstr>
      <vt:lpstr>E-R图</vt:lpstr>
      <vt:lpstr>两个以上实体型之间的联系</vt:lpstr>
      <vt:lpstr>两个以上实体型之间的联系（续）</vt:lpstr>
      <vt:lpstr>单个实体型内的联系</vt:lpstr>
      <vt:lpstr>一个实例</vt:lpstr>
      <vt:lpstr>一个实例</vt:lpstr>
      <vt:lpstr>一个实例</vt:lpstr>
      <vt:lpstr>PowerPoint 演示文稿</vt:lpstr>
      <vt:lpstr>PowerPoint 演示文稿</vt:lpstr>
      <vt:lpstr>常用的数据模型</vt:lpstr>
      <vt:lpstr>层次模型</vt:lpstr>
      <vt:lpstr>层次模型（续）</vt:lpstr>
      <vt:lpstr>网状模型</vt:lpstr>
      <vt:lpstr>网状模型（续）</vt:lpstr>
      <vt:lpstr>网状模型（续）</vt:lpstr>
      <vt:lpstr>网状模型（续）</vt:lpstr>
      <vt:lpstr>关系模型</vt:lpstr>
      <vt:lpstr>关系模型（续）</vt:lpstr>
      <vt:lpstr>数据库系统的发展 </vt:lpstr>
      <vt:lpstr>数据库技术与其他相关技术的结合 </vt:lpstr>
      <vt:lpstr>数据库技术的研究领域  </vt:lpstr>
      <vt:lpstr>最新数据库技术</vt:lpstr>
      <vt:lpstr>最新数据库技术</vt:lpstr>
      <vt:lpstr>小结</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第一章：SQL Server概述</dc:title>
  <dc:subject/>
  <dc:creator>Rafael</dc:creator>
  <cp:keywords/>
  <dc:description/>
  <cp:lastModifiedBy>谭 九鼎</cp:lastModifiedBy>
  <cp:revision>500</cp:revision>
  <dcterms:created xsi:type="dcterms:W3CDTF">2000-03-20T23:36:29Z</dcterms:created>
  <dcterms:modified xsi:type="dcterms:W3CDTF">2018-12-08T11:45:25Z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