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18" r:id="rId2"/>
  </p:sldMasterIdLst>
  <p:notesMasterIdLst>
    <p:notesMasterId r:id="rId65"/>
  </p:notesMasterIdLst>
  <p:sldIdLst>
    <p:sldId id="409" r:id="rId3"/>
    <p:sldId id="410" r:id="rId4"/>
    <p:sldId id="417" r:id="rId5"/>
    <p:sldId id="411" r:id="rId6"/>
    <p:sldId id="419" r:id="rId7"/>
    <p:sldId id="418" r:id="rId8"/>
    <p:sldId id="420" r:id="rId9"/>
    <p:sldId id="432" r:id="rId10"/>
    <p:sldId id="449" r:id="rId11"/>
    <p:sldId id="450" r:id="rId12"/>
    <p:sldId id="444" r:id="rId13"/>
    <p:sldId id="451" r:id="rId14"/>
    <p:sldId id="452" r:id="rId15"/>
    <p:sldId id="453" r:id="rId16"/>
    <p:sldId id="447" r:id="rId17"/>
    <p:sldId id="413" r:id="rId18"/>
    <p:sldId id="422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4" r:id="rId49"/>
    <p:sldId id="485" r:id="rId50"/>
    <p:sldId id="486" r:id="rId51"/>
    <p:sldId id="487" r:id="rId52"/>
    <p:sldId id="502" r:id="rId53"/>
    <p:sldId id="489" r:id="rId54"/>
    <p:sldId id="490" r:id="rId55"/>
    <p:sldId id="491" r:id="rId56"/>
    <p:sldId id="503" r:id="rId57"/>
    <p:sldId id="492" r:id="rId58"/>
    <p:sldId id="493" r:id="rId59"/>
    <p:sldId id="494" r:id="rId60"/>
    <p:sldId id="495" r:id="rId61"/>
    <p:sldId id="496" r:id="rId62"/>
    <p:sldId id="497" r:id="rId63"/>
    <p:sldId id="498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3696">
          <p15:clr>
            <a:srgbClr val="A4A3A4"/>
          </p15:clr>
        </p15:guide>
        <p15:guide id="5" orient="horz" pos="2496">
          <p15:clr>
            <a:srgbClr val="A4A3A4"/>
          </p15:clr>
        </p15:guide>
        <p15:guide id="6" pos="5232">
          <p15:clr>
            <a:srgbClr val="A4A3A4"/>
          </p15:clr>
        </p15:guide>
        <p15:guide id="7" pos="5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333399"/>
    <a:srgbClr val="8D9C34"/>
    <a:srgbClr val="B2DE82"/>
    <a:srgbClr val="CCFFCC"/>
    <a:srgbClr val="CC0000"/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48"/>
      </p:cViewPr>
      <p:guideLst>
        <p:guide orient="horz" pos="4319"/>
        <p:guide orient="horz" pos="624"/>
        <p:guide orient="horz" pos="816"/>
        <p:guide orient="horz" pos="3696"/>
        <p:guide orient="horz" pos="2496"/>
        <p:guide pos="5232"/>
        <p:guide pos="50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DF53FDE-5C3D-4B34-BCC1-0160D42E9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FE3C46D-79E6-4429-BC6F-FA2105FB7D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7D08320-C36B-4EB8-96CE-C240F685F699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A5B084-F0FA-43A4-81F7-0023F89259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重点：</a:t>
            </a:r>
          </a:p>
          <a:p>
            <a:pPr lvl="0"/>
            <a:r>
              <a:rPr lang="zh-CN" altLang="en-US" noProof="0"/>
              <a:t>难点：</a:t>
            </a:r>
          </a:p>
          <a:p>
            <a:pPr lvl="0"/>
            <a:r>
              <a:rPr lang="zh-CN" altLang="en-US" noProof="0"/>
              <a:t>注意：</a:t>
            </a:r>
          </a:p>
          <a:p>
            <a:pPr lvl="0"/>
            <a:r>
              <a:rPr lang="zh-CN" altLang="en-US" noProof="0"/>
              <a:t>课堂提问：</a:t>
            </a:r>
          </a:p>
          <a:p>
            <a:pPr lvl="0"/>
            <a:r>
              <a:rPr lang="zh-CN" altLang="en-US" noProof="0"/>
              <a:t>课堂讨论：</a:t>
            </a:r>
          </a:p>
          <a:p>
            <a:pPr lvl="0"/>
            <a:r>
              <a:rPr lang="zh-CN" altLang="en-US" noProof="0"/>
              <a:t>演示：</a:t>
            </a:r>
          </a:p>
          <a:p>
            <a:pPr lvl="0"/>
            <a:r>
              <a:rPr lang="zh-CN" altLang="en-US" noProof="0"/>
              <a:t>参考：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522A22B-1569-48E0-AA73-3E584BCE90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FAC9C74-1FA7-49A9-93DA-B447BEFAC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AA8A7AF-7B57-4063-9576-31EE96A502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0647D27-4C48-4AE8-BE5D-C88C4A714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F7CAFF26-FB86-42D1-9655-EC67B037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全码：</a:t>
            </a:r>
          </a:p>
          <a:p>
            <a:r>
              <a:rPr lang="en-US" altLang="zh-CN"/>
              <a:t>R</a:t>
            </a:r>
            <a:r>
              <a:rPr lang="zh-CN" altLang="en-US"/>
              <a:t>（城市</a:t>
            </a:r>
            <a:r>
              <a:rPr lang="en-US" altLang="zh-CN"/>
              <a:t>city</a:t>
            </a:r>
            <a:r>
              <a:rPr lang="zh-CN" altLang="en-US"/>
              <a:t>，街道</a:t>
            </a:r>
            <a:r>
              <a:rPr lang="en-US" altLang="zh-CN"/>
              <a:t>st</a:t>
            </a:r>
            <a:r>
              <a:rPr lang="zh-CN" altLang="en-US"/>
              <a:t>，邮编</a:t>
            </a:r>
            <a:r>
              <a:rPr lang="en-US" altLang="zh-CN"/>
              <a:t>zip</a:t>
            </a:r>
            <a:r>
              <a:rPr lang="zh-CN" altLang="en-US"/>
              <a:t>）</a:t>
            </a:r>
          </a:p>
          <a:p>
            <a:r>
              <a:rPr lang="zh-CN" altLang="en-US"/>
              <a:t>候选码</a:t>
            </a:r>
            <a:r>
              <a:rPr lang="en-US" altLang="zh-CN">
                <a:sym typeface="Wingdings" panose="05000000000000000000" pitchFamily="2" charset="2"/>
              </a:rPr>
              <a:t>:  (city, st), (st, zip)</a:t>
            </a:r>
          </a:p>
          <a:p>
            <a:r>
              <a:rPr lang="zh-CN" altLang="en-US">
                <a:sym typeface="Wingdings" panose="05000000000000000000" pitchFamily="2" charset="2"/>
              </a:rPr>
              <a:t>主属性：</a:t>
            </a:r>
            <a:r>
              <a:rPr lang="en-US" altLang="zh-CN">
                <a:sym typeface="Wingdings" panose="05000000000000000000" pitchFamily="2" charset="2"/>
              </a:rPr>
              <a:t>city, st, zip</a:t>
            </a:r>
          </a:p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5EAAA02-22A6-41A7-AE3B-1BF212C4FC8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5F8D5D60-F0AC-4F64-8678-0F141769230B}" type="slidenum">
              <a:rPr lang="zh-CN" altLang="en-US"/>
              <a:pPr algn="r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A55A536-DD58-48A2-8E32-AAF8D55A8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D550BFBE-9FD8-4AE0-BA01-0D4C1C90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空值不是</a:t>
            </a:r>
            <a:r>
              <a:rPr lang="en-US" altLang="zh-CN"/>
              <a:t>0</a:t>
            </a:r>
            <a:r>
              <a:rPr lang="zh-CN" altLang="en-US"/>
              <a:t>，也不是空字符串，是没有值，是不确定的值。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0A68863B-F48C-4B86-9305-2F56ACC3A0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E0D335CB-1BDF-43E2-9ED8-89BA0761C317}" type="slidenum">
              <a:rPr lang="zh-CN" altLang="en-US"/>
              <a:pPr algn="r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CB9ACD8C-BAB4-465D-8DC4-8779A10299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9A9C767-355D-4EEB-89EB-938D2A256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空值不是</a:t>
            </a:r>
            <a:r>
              <a:rPr lang="en-US" altLang="zh-CN"/>
              <a:t>0</a:t>
            </a:r>
            <a:r>
              <a:rPr lang="zh-CN" altLang="en-US"/>
              <a:t>，也不是空字符串，是没有值，是不确定的值。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2F00B9E-636A-4337-88FF-6B298C434D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4BD5433-D30C-4DCA-BD9C-892DBE751B3E}" type="slidenum">
              <a:rPr lang="zh-CN" altLang="en-US"/>
              <a:pPr algn="r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533068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676800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505378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633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9143321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633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819150"/>
            <a:ext cx="8229600" cy="53562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0892174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2246290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8708806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180132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525498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5120345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462378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2981015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434823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5557011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6364105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0407872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848361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66411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1479184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288511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975109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9468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971562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092357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50020-7896-4745-B2F7-7E06AC6B0AC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D9820D-251D-4CD5-BFFB-D240390A0D9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2E2C956-6FE4-477E-A3A1-7A0BAEDB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Copyright@2006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College of ITSoft (HZIEE)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C5A74F-A0CD-4C3F-AE91-001B0329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C5FD64DD-A1CC-481C-8FC4-B60DD7D6CCA1}" type="slidenum">
              <a:rPr lang="zh-CN" altLang="en-US" sz="1400" b="1" smtClean="0">
                <a:solidFill>
                  <a:schemeClr val="bg1"/>
                </a:solidFill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1FFCAD3-7B6F-4093-BC4F-D1455B414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Version No: 1.0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5534CC15-5A73-4B66-A231-6AADA29D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Copyright@2006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College of ITSoft (HZIEE) 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1DB9DCED-DCB5-4638-8375-F65034CA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Version No: 1.0</a:t>
            </a:r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C1C20F9-DB6D-4DFC-A393-28D8C84C772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EB7D4C53-789F-44D9-A4E6-49E9537B7F4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jpe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jpe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jpe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F2CB0E87-7591-434C-BA1A-495AC5C225B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571750" y="857250"/>
            <a:ext cx="5616575" cy="792163"/>
          </a:xfrm>
          <a:noFill/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4400" b="1">
                <a:ea typeface="楷体_GB2312" pitchFamily="1" charset="-122"/>
              </a:rPr>
              <a:t>第</a:t>
            </a:r>
            <a:r>
              <a:rPr lang="en-US" altLang="zh-CN" sz="4400" b="1">
                <a:ea typeface="楷体_GB2312" pitchFamily="1" charset="-122"/>
              </a:rPr>
              <a:t>2</a:t>
            </a:r>
            <a:r>
              <a:rPr lang="zh-CN" altLang="en-US" sz="4400" b="1">
                <a:ea typeface="楷体_GB2312" pitchFamily="1" charset="-122"/>
              </a:rPr>
              <a:t>章  关系数据库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82B0C9E6-75D0-4709-B7C5-ECEBB76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2714625"/>
            <a:ext cx="57277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en-US" altLang="zh-CN" sz="2800" b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</a:rPr>
              <a:t>2.1  </a:t>
            </a:r>
            <a:r>
              <a:rPr lang="zh-CN" altLang="en-US" sz="2800" b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</a:rPr>
              <a:t>关系模型及其定义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en-US" altLang="zh-CN" sz="2800" b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</a:rPr>
              <a:t>2.2  </a:t>
            </a:r>
            <a:r>
              <a:rPr lang="zh-CN" altLang="en-US" sz="2800" b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</a:rPr>
              <a:t>关系的</a:t>
            </a:r>
            <a:r>
              <a:rPr lang="en-US" altLang="zh-CN" sz="2800" b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800" b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</a:rPr>
              <a:t>类完整性约束</a:t>
            </a:r>
          </a:p>
          <a:p>
            <a:pPr algn="just"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en-US" altLang="zh-CN" sz="2800" b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</a:rPr>
              <a:t>2.3  </a:t>
            </a:r>
            <a:r>
              <a:rPr lang="zh-CN" altLang="en-US" sz="2800" b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</a:rPr>
              <a:t>关系代数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EFBBA92-6EFF-46E6-AB25-AE05061912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14313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AE6D70C-29B8-4E67-B7A8-619C8E00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2875"/>
            <a:ext cx="792003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8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 </a:t>
            </a: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关系的性质</a:t>
            </a:r>
          </a:p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  <a:ea typeface="黑体" panose="02010609060101010101" pitchFamily="49" charset="-122"/>
              </a:rPr>
              <a:t>(3) </a:t>
            </a:r>
            <a:r>
              <a:rPr lang="zh-CN" altLang="en-US" sz="2800" b="1">
                <a:latin typeface="宋体" panose="02010600030101010101" pitchFamily="2" charset="-122"/>
                <a:ea typeface="黑体" panose="02010609060101010101" pitchFamily="49" charset="-122"/>
              </a:rPr>
              <a:t>列的顺序无所谓，即列的次序可以任意交换，也称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属性无序性</a:t>
            </a:r>
            <a:r>
              <a:rPr lang="zh-CN" altLang="en-US" sz="2800" b="1">
                <a:latin typeface="宋体" panose="02010600030101010101" pitchFamily="2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13AA3D-A722-46A4-A8CA-2D4A84B94E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500063"/>
            <a:ext cx="8229600" cy="633412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</a:rPr>
              <a:t>关系性质</a:t>
            </a: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—</a:t>
            </a:r>
            <a:r>
              <a:rPr lang="zh-CN" altLang="en-US">
                <a:latin typeface="黑体" panose="02010609060101010101" pitchFamily="49" charset="-122"/>
              </a:rPr>
              <a:t>属性无序</a:t>
            </a:r>
          </a:p>
        </p:txBody>
      </p:sp>
      <p:graphicFrame>
        <p:nvGraphicFramePr>
          <p:cNvPr id="15363" name="Group 3">
            <a:extLst>
              <a:ext uri="{FF2B5EF4-FFF2-40B4-BE49-F238E27FC236}">
                <a16:creationId xmlns:a16="http://schemas.microsoft.com/office/drawing/2014/main" id="{D7DA3370-9593-476B-AB1F-16A84E38C0D3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571625"/>
          <a:ext cx="4459288" cy="198437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曾用名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张狗子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王麻子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401" name="Group 41">
            <a:extLst>
              <a:ext uri="{FF2B5EF4-FFF2-40B4-BE49-F238E27FC236}">
                <a16:creationId xmlns:a16="http://schemas.microsoft.com/office/drawing/2014/main" id="{3B147116-BB75-4881-8CA6-FD1E282ED5C5}"/>
              </a:ext>
            </a:extLst>
          </p:cNvPr>
          <p:cNvGraphicFramePr>
            <a:graphicFrameLocks noGrp="1"/>
          </p:cNvGraphicFramePr>
          <p:nvPr/>
        </p:nvGraphicFramePr>
        <p:xfrm>
          <a:off x="3476625" y="3705225"/>
          <a:ext cx="4514850" cy="198437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曾用名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张狗子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王麻子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99F264A-69ED-418D-8CFF-950AB259A3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14313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1F868DE-61E4-464B-BBBC-03FA4EF8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143000"/>
            <a:ext cx="79200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关系的性质</a:t>
            </a:r>
          </a:p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(4) </a:t>
            </a:r>
            <a:r>
              <a:rPr lang="zh-CN" altLang="en-US" sz="2400" b="1">
                <a:latin typeface="宋体" panose="02010600030101010101" pitchFamily="2" charset="-122"/>
                <a:ea typeface="黑体" panose="02010609060101010101" pitchFamily="49" charset="-122"/>
              </a:rPr>
              <a:t>任意两个元组不能完全相同。</a:t>
            </a:r>
          </a:p>
        </p:txBody>
      </p:sp>
      <p:graphicFrame>
        <p:nvGraphicFramePr>
          <p:cNvPr id="16388" name="Group 4">
            <a:extLst>
              <a:ext uri="{FF2B5EF4-FFF2-40B4-BE49-F238E27FC236}">
                <a16:creationId xmlns:a16="http://schemas.microsoft.com/office/drawing/2014/main" id="{82A4A2A8-1F6A-4EFE-8267-1FEA635CEF42}"/>
              </a:ext>
            </a:extLst>
          </p:cNvPr>
          <p:cNvGraphicFramePr>
            <a:graphicFrameLocks noGrp="1"/>
          </p:cNvGraphicFramePr>
          <p:nvPr/>
        </p:nvGraphicFramePr>
        <p:xfrm>
          <a:off x="1071563" y="2535238"/>
          <a:ext cx="5884862" cy="3114675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张狗子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9902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李四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李朋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王五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王麻子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赵薇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张狗子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8">
            <a:extLst>
              <a:ext uri="{FF2B5EF4-FFF2-40B4-BE49-F238E27FC236}">
                <a16:creationId xmlns:a16="http://schemas.microsoft.com/office/drawing/2014/main" id="{7C6DB611-749E-40FC-BB93-635FD5A99883}"/>
              </a:ext>
            </a:extLst>
          </p:cNvPr>
          <p:cNvGrpSpPr>
            <a:grpSpLocks/>
          </p:cNvGrpSpPr>
          <p:nvPr/>
        </p:nvGrpSpPr>
        <p:grpSpPr bwMode="auto">
          <a:xfrm>
            <a:off x="7243763" y="3754438"/>
            <a:ext cx="1447800" cy="838200"/>
            <a:chOff x="0" y="0"/>
            <a:chExt cx="912" cy="528"/>
          </a:xfrm>
        </p:grpSpPr>
        <p:sp>
          <p:nvSpPr>
            <p:cNvPr id="16433" name="AutoShape 48">
              <a:extLst>
                <a:ext uri="{FF2B5EF4-FFF2-40B4-BE49-F238E27FC236}">
                  <a16:creationId xmlns:a16="http://schemas.microsoft.com/office/drawing/2014/main" id="{7245686F-9457-4422-9045-9F16ACE8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2" cy="528"/>
            </a:xfrm>
            <a:prstGeom prst="wedgeRoundRectCallout">
              <a:avLst>
                <a:gd name="adj1" fmla="val -81690"/>
                <a:gd name="adj2" fmla="val 142991"/>
                <a:gd name="adj3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重复的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元组</a:t>
              </a:r>
            </a:p>
          </p:txBody>
        </p:sp>
        <p:sp>
          <p:nvSpPr>
            <p:cNvPr id="16434" name="AutoShape 49">
              <a:extLst>
                <a:ext uri="{FF2B5EF4-FFF2-40B4-BE49-F238E27FC236}">
                  <a16:creationId xmlns:a16="http://schemas.microsoft.com/office/drawing/2014/main" id="{1BE27D82-C08F-483C-B223-B16C33C4D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2" cy="528"/>
            </a:xfrm>
            <a:prstGeom prst="wedgeRoundRectCallout">
              <a:avLst>
                <a:gd name="adj1" fmla="val -83222"/>
                <a:gd name="adj2" fmla="val -95264"/>
                <a:gd name="adj3" fmla="val 16667"/>
              </a:avLst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重复的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元组!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AAAFF50-DDEF-4DE9-B4C5-08BE1547BD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14313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9847A8F-CA0F-452D-A11C-081EA58D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285875"/>
            <a:ext cx="7920038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关系的性质</a:t>
            </a:r>
          </a:p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(5) </a:t>
            </a:r>
            <a:r>
              <a:rPr lang="zh-CN" altLang="en-US" sz="2400" b="1">
                <a:latin typeface="宋体" panose="02010600030101010101" pitchFamily="2" charset="-122"/>
                <a:ea typeface="黑体" panose="02010609060101010101" pitchFamily="49" charset="-122"/>
              </a:rPr>
              <a:t>行的顺序无关紧要，即行的次序可以任意交换，称为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元组无序性</a:t>
            </a:r>
            <a:r>
              <a:rPr lang="zh-CN" altLang="en-US" sz="2400" b="1">
                <a:latin typeface="宋体" panose="02010600030101010101" pitchFamily="2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7412" name="Group 4">
            <a:extLst>
              <a:ext uri="{FF2B5EF4-FFF2-40B4-BE49-F238E27FC236}">
                <a16:creationId xmlns:a16="http://schemas.microsoft.com/office/drawing/2014/main" id="{BD593EC1-3D8A-4C00-8611-E946F0331B56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086100"/>
          <a:ext cx="3200400" cy="2057400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44" name="Group 36">
            <a:extLst>
              <a:ext uri="{FF2B5EF4-FFF2-40B4-BE49-F238E27FC236}">
                <a16:creationId xmlns:a16="http://schemas.microsoft.com/office/drawing/2014/main" id="{7149B8AC-621F-41C8-995E-72E5C808E36D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3086100"/>
          <a:ext cx="3429000" cy="2057400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52D33F3-8B6C-406E-BA6C-263ABD413F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14313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853D247-1FA9-4BF0-9274-A35DD90B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285875"/>
            <a:ext cx="7920038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8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 </a:t>
            </a: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关系的性质</a:t>
            </a:r>
          </a:p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  <a:ea typeface="黑体" panose="02010609060101010101" pitchFamily="49" charset="-122"/>
              </a:rPr>
              <a:t>(6)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所有属性值都是原子</a:t>
            </a:r>
            <a:r>
              <a:rPr lang="zh-CN" altLang="en-US" sz="2800" b="1">
                <a:latin typeface="宋体" panose="02010600030101010101" pitchFamily="2" charset="-122"/>
                <a:ea typeface="黑体" panose="02010609060101010101" pitchFamily="49" charset="-122"/>
              </a:rPr>
              <a:t>，不允许属性又是一个二维关系。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570006A-DF58-4740-AADC-DD66C0C4E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714375"/>
            <a:ext cx="8229600" cy="633413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</a:rPr>
              <a:t>关系性质</a:t>
            </a:r>
            <a:r>
              <a:rPr lang="en-US" altLang="zh-CN">
                <a:latin typeface="黑体" panose="02010609060101010101" pitchFamily="49" charset="-122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—</a:t>
            </a:r>
            <a:r>
              <a:rPr lang="zh-CN" altLang="en-US">
                <a:latin typeface="黑体" panose="02010609060101010101" pitchFamily="49" charset="-122"/>
              </a:rPr>
              <a:t>分量是原子</a:t>
            </a:r>
          </a:p>
        </p:txBody>
      </p:sp>
      <p:graphicFrame>
        <p:nvGraphicFramePr>
          <p:cNvPr id="19459" name="Group 3">
            <a:extLst>
              <a:ext uri="{FF2B5EF4-FFF2-40B4-BE49-F238E27FC236}">
                <a16:creationId xmlns:a16="http://schemas.microsoft.com/office/drawing/2014/main" id="{6BA45564-DBBC-4D00-98A2-02B0C108FA11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1905000"/>
          <a:ext cx="3124200" cy="149542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父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母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孩子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王男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丁女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肖女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王一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473" name="Group 17">
            <a:extLst>
              <a:ext uri="{FF2B5EF4-FFF2-40B4-BE49-F238E27FC236}">
                <a16:creationId xmlns:a16="http://schemas.microsoft.com/office/drawing/2014/main" id="{CAE9C413-9ABF-48CE-9399-573A5A87FBD6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905000"/>
          <a:ext cx="3124200" cy="1524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父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母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孩子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大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王男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丁女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肖女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王一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92" name="Group 36">
            <a:extLst>
              <a:ext uri="{FF2B5EF4-FFF2-40B4-BE49-F238E27FC236}">
                <a16:creationId xmlns:a16="http://schemas.microsoft.com/office/drawing/2014/main" id="{71BC73F8-F062-47EE-A0A1-C43D3757C97F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4038600"/>
          <a:ext cx="3124200" cy="149542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父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母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孩子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王男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丁女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丁女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肖女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王一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506" name="Group 50">
            <a:extLst>
              <a:ext uri="{FF2B5EF4-FFF2-40B4-BE49-F238E27FC236}">
                <a16:creationId xmlns:a16="http://schemas.microsoft.com/office/drawing/2014/main" id="{497253AE-4702-4BAB-8D87-0E4CCED2A2E5}"/>
              </a:ext>
            </a:extLst>
          </p:cNvPr>
          <p:cNvGraphicFramePr>
            <a:graphicFrameLocks noGrp="1"/>
          </p:cNvGraphicFramePr>
          <p:nvPr/>
        </p:nvGraphicFramePr>
        <p:xfrm>
          <a:off x="1284288" y="4037013"/>
          <a:ext cx="3124200" cy="14938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父</a:t>
                      </a: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母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大孩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小孩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7" marB="456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丁女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肖女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23" name="Text Box 67">
            <a:extLst>
              <a:ext uri="{FF2B5EF4-FFF2-40B4-BE49-F238E27FC236}">
                <a16:creationId xmlns:a16="http://schemas.microsoft.com/office/drawing/2014/main" id="{BC7EEADD-D6B2-4442-804F-4F7712F4B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05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b="1">
                <a:solidFill>
                  <a:srgbClr val="9900CC"/>
                </a:solidFill>
                <a:latin typeface="Times New Roman" panose="02020603050405020304" pitchFamily="18" charset="0"/>
              </a:rPr>
              <a:t>非规范化关系</a:t>
            </a:r>
          </a:p>
        </p:txBody>
      </p:sp>
      <p:sp>
        <p:nvSpPr>
          <p:cNvPr id="19524" name="Text Box 68">
            <a:extLst>
              <a:ext uri="{FF2B5EF4-FFF2-40B4-BE49-F238E27FC236}">
                <a16:creationId xmlns:a16="http://schemas.microsoft.com/office/drawing/2014/main" id="{6A1D60F1-BFF8-4BB4-92A8-32ED575FC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5626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b="1">
                <a:solidFill>
                  <a:srgbClr val="9900CC"/>
                </a:solidFill>
                <a:latin typeface="Times New Roman" panose="02020603050405020304" pitchFamily="18" charset="0"/>
              </a:rPr>
              <a:t>规范化关系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3" grpId="0" autoUpdateAnimBg="0"/>
      <p:bldP spid="195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FB6F9DE-9BFA-4183-95A4-76346A8B41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14313"/>
            <a:ext cx="7772400" cy="914400"/>
          </a:xfrm>
        </p:spPr>
        <p:txBody>
          <a:bodyPr/>
          <a:lstStyle/>
          <a:p>
            <a:r>
              <a:rPr lang="en-US" altLang="zh-CN"/>
              <a:t>2. 2  </a:t>
            </a:r>
            <a:r>
              <a:rPr lang="zh-CN" altLang="en-US"/>
              <a:t>关系的</a:t>
            </a:r>
            <a:r>
              <a:rPr lang="en-US" altLang="zh-CN"/>
              <a:t>3</a:t>
            </a:r>
            <a:r>
              <a:rPr lang="zh-CN" altLang="en-US"/>
              <a:t>类完整性约束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9743477-8A15-4448-9276-7F4DF1E8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143000"/>
            <a:ext cx="8245475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）实体完整性规则</a:t>
            </a:r>
          </a:p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关系中主码的值不能为空或部分为空。</a:t>
            </a:r>
          </a:p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）参照完整性规则</a:t>
            </a:r>
          </a:p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参照完整性规则就是定义外码与主码之间的引用规则。</a:t>
            </a:r>
          </a:p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）用户定义的完整性</a:t>
            </a:r>
          </a:p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指用户对某一具体数据指定的约束条件进行检验。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5AD8F45-4827-4E4E-9A16-E8E48A5FAF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5750"/>
            <a:ext cx="7772400" cy="914400"/>
          </a:xfrm>
        </p:spPr>
        <p:txBody>
          <a:bodyPr/>
          <a:lstStyle/>
          <a:p>
            <a:r>
              <a:rPr lang="en-US" altLang="zh-CN"/>
              <a:t>2. 2  </a:t>
            </a:r>
            <a:r>
              <a:rPr lang="zh-CN" altLang="en-US"/>
              <a:t>关系的</a:t>
            </a:r>
            <a:r>
              <a:rPr lang="en-US" altLang="zh-CN"/>
              <a:t>3</a:t>
            </a:r>
            <a:r>
              <a:rPr lang="zh-CN" altLang="en-US"/>
              <a:t>类完整性约束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C7320AB8-C627-4188-B744-4F031BDBC1CE}"/>
              </a:ext>
            </a:extLst>
          </p:cNvPr>
          <p:cNvGraphicFramePr>
            <a:graphicFrameLocks noGrp="1"/>
          </p:cNvGraphicFramePr>
          <p:nvPr/>
        </p:nvGraphicFramePr>
        <p:xfrm>
          <a:off x="1214438" y="1857375"/>
          <a:ext cx="2905125" cy="1466850"/>
        </p:xfrm>
        <a:graphic>
          <a:graphicData uri="http://schemas.openxmlformats.org/drawingml/2006/table">
            <a:tbl>
              <a:tblPr/>
              <a:tblGrid>
                <a:gridCol w="145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Majors_ID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48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Mname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48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应用电子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机械制造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548" name="Group 20">
            <a:extLst>
              <a:ext uri="{FF2B5EF4-FFF2-40B4-BE49-F238E27FC236}">
                <a16:creationId xmlns:a16="http://schemas.microsoft.com/office/drawing/2014/main" id="{AD750370-66D1-486C-840A-3C1D48B9EF44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4071938"/>
          <a:ext cx="7000875" cy="1485900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Stu_ID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Birthday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Majors_ID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1999041001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10/17/80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1999043010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04/21/81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1998040522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谢少文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02/23/80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52">
            <a:extLst>
              <a:ext uri="{FF2B5EF4-FFF2-40B4-BE49-F238E27FC236}">
                <a16:creationId xmlns:a16="http://schemas.microsoft.com/office/drawing/2014/main" id="{63A8666C-5AC4-4583-9496-998DE9A0AD29}"/>
              </a:ext>
            </a:extLst>
          </p:cNvPr>
          <p:cNvGrpSpPr>
            <a:grpSpLocks/>
          </p:cNvGrpSpPr>
          <p:nvPr/>
        </p:nvGrpSpPr>
        <p:grpSpPr bwMode="auto">
          <a:xfrm>
            <a:off x="1855788" y="1500188"/>
            <a:ext cx="4002087" cy="1714500"/>
            <a:chOff x="0" y="0"/>
            <a:chExt cx="4001322" cy="1714512"/>
          </a:xfrm>
        </p:grpSpPr>
        <p:sp>
          <p:nvSpPr>
            <p:cNvPr id="22594" name="圆角矩形 5">
              <a:extLst>
                <a:ext uri="{FF2B5EF4-FFF2-40B4-BE49-F238E27FC236}">
                  <a16:creationId xmlns:a16="http://schemas.microsoft.com/office/drawing/2014/main" id="{2B7378EB-7C59-44E2-A3CF-CBE40ACB8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752" y="214314"/>
              <a:ext cx="1071570" cy="15001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不允许为空值或重复值</a:t>
              </a:r>
            </a:p>
          </p:txBody>
        </p:sp>
        <p:cxnSp>
          <p:nvCxnSpPr>
            <p:cNvPr id="22595" name="直接连接符 16">
              <a:extLst>
                <a:ext uri="{FF2B5EF4-FFF2-40B4-BE49-F238E27FC236}">
                  <a16:creationId xmlns:a16="http://schemas.microsoft.com/office/drawing/2014/main" id="{1D3E1357-4A1A-4DE7-A0AA-8DF6912D77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4" y="0"/>
              <a:ext cx="3429024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6" name="直接连接符 19">
              <a:extLst>
                <a:ext uri="{FF2B5EF4-FFF2-40B4-BE49-F238E27FC236}">
                  <a16:creationId xmlns:a16="http://schemas.microsoft.com/office/drawing/2014/main" id="{DBA53044-EBEB-4A83-A75E-80C4614D97D9}"/>
                </a:ext>
              </a:extLst>
            </p:cNvPr>
            <p:cNvCxnSpPr>
              <a:cxnSpLocks noChangeShapeType="1"/>
              <a:endCxn id="22594" idx="0"/>
            </p:cNvCxnSpPr>
            <p:nvPr/>
          </p:nvCxnSpPr>
          <p:spPr bwMode="auto">
            <a:xfrm rot="16200000" flipH="1">
              <a:off x="3340520" y="89297"/>
              <a:ext cx="214312" cy="357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7" name="直接箭头连接符 24">
              <a:extLst>
                <a:ext uri="{FF2B5EF4-FFF2-40B4-BE49-F238E27FC236}">
                  <a16:creationId xmlns:a16="http://schemas.microsoft.com/office/drawing/2014/main" id="{00025E80-74A6-4BDB-8133-EC92337501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177801" y="178595"/>
              <a:ext cx="35719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7">
            <a:extLst>
              <a:ext uri="{FF2B5EF4-FFF2-40B4-BE49-F238E27FC236}">
                <a16:creationId xmlns:a16="http://schemas.microsoft.com/office/drawing/2014/main" id="{E0F46F7E-C8D0-4CBB-B550-A98294CAD49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714500"/>
            <a:ext cx="1644650" cy="3359150"/>
            <a:chOff x="0" y="0"/>
            <a:chExt cx="1643868" cy="3359174"/>
          </a:xfrm>
        </p:grpSpPr>
        <p:sp>
          <p:nvSpPr>
            <p:cNvPr id="22590" name="圆角矩形 25">
              <a:extLst>
                <a:ext uri="{FF2B5EF4-FFF2-40B4-BE49-F238E27FC236}">
                  <a16:creationId xmlns:a16="http://schemas.microsoft.com/office/drawing/2014/main" id="{FE5323FE-693E-4940-94E9-A1F1C87C2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4446" cy="1500198"/>
            </a:xfrm>
            <a:prstGeom prst="roundRect">
              <a:avLst>
                <a:gd name="adj" fmla="val 16667"/>
              </a:avLst>
            </a:prstGeom>
            <a:solidFill>
              <a:srgbClr val="8D9C3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一个错误的引用</a:t>
              </a:r>
              <a:r>
                <a:rPr lang="en-US" altLang="zh-CN" sz="2000" b="1">
                  <a:latin typeface="Times New Roman" panose="02020603050405020304" pitchFamily="18" charset="0"/>
                </a:rPr>
                <a:t>(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不存在</a:t>
              </a:r>
              <a:r>
                <a:rPr lang="en-US" altLang="zh-CN" sz="2000" b="1">
                  <a:latin typeface="Times New Roman" panose="02020603050405020304" pitchFamily="18" charset="0"/>
                </a:rPr>
                <a:t>15)</a:t>
              </a:r>
            </a:p>
          </p:txBody>
        </p:sp>
        <p:cxnSp>
          <p:nvCxnSpPr>
            <p:cNvPr id="22591" name="直接连接符 29">
              <a:extLst>
                <a:ext uri="{FF2B5EF4-FFF2-40B4-BE49-F238E27FC236}">
                  <a16:creationId xmlns:a16="http://schemas.microsoft.com/office/drawing/2014/main" id="{5AE8B211-5FAC-4660-B392-8EAF9E2BA5BC}"/>
                </a:ext>
              </a:extLst>
            </p:cNvPr>
            <p:cNvCxnSpPr>
              <a:cxnSpLocks noChangeShapeType="1"/>
              <a:stCxn id="22590" idx="3"/>
            </p:cNvCxnSpPr>
            <p:nvPr/>
          </p:nvCxnSpPr>
          <p:spPr bwMode="auto">
            <a:xfrm>
              <a:off x="1214446" y="750099"/>
              <a:ext cx="428628" cy="357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2" name="直接连接符 31">
              <a:extLst>
                <a:ext uri="{FF2B5EF4-FFF2-40B4-BE49-F238E27FC236}">
                  <a16:creationId xmlns:a16="http://schemas.microsoft.com/office/drawing/2014/main" id="{800E50E6-CD03-4BA8-9410-CEBFDF57E0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57984" y="2071702"/>
              <a:ext cx="2570974" cy="79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3" name="直接箭头连接符 33">
              <a:extLst>
                <a:ext uri="{FF2B5EF4-FFF2-40B4-BE49-F238E27FC236}">
                  <a16:creationId xmlns:a16="http://schemas.microsoft.com/office/drawing/2014/main" id="{32383B90-26E7-48E8-AC7C-EC9FC29E99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57256" y="3357586"/>
              <a:ext cx="785818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62">
            <a:extLst>
              <a:ext uri="{FF2B5EF4-FFF2-40B4-BE49-F238E27FC236}">
                <a16:creationId xmlns:a16="http://schemas.microsoft.com/office/drawing/2014/main" id="{4BAD6604-345E-4F1F-96CD-8F5E98CBF5E3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5359400"/>
            <a:ext cx="2073275" cy="784225"/>
            <a:chOff x="0" y="0"/>
            <a:chExt cx="2072496" cy="785024"/>
          </a:xfrm>
        </p:grpSpPr>
        <p:sp>
          <p:nvSpPr>
            <p:cNvPr id="22587" name="圆角矩形 35">
              <a:extLst>
                <a:ext uri="{FF2B5EF4-FFF2-40B4-BE49-F238E27FC236}">
                  <a16:creationId xmlns:a16="http://schemas.microsoft.com/office/drawing/2014/main" id="{C9EA9773-224D-4726-96E9-8CAFB2FB0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6396"/>
              <a:ext cx="1571636" cy="4286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允许为空值</a:t>
              </a:r>
            </a:p>
          </p:txBody>
        </p:sp>
        <p:cxnSp>
          <p:nvCxnSpPr>
            <p:cNvPr id="22588" name="直接连接符 39">
              <a:extLst>
                <a:ext uri="{FF2B5EF4-FFF2-40B4-BE49-F238E27FC236}">
                  <a16:creationId xmlns:a16="http://schemas.microsoft.com/office/drawing/2014/main" id="{46625CBD-D146-46C4-A0DA-3DAD5647CB6B}"/>
                </a:ext>
              </a:extLst>
            </p:cNvPr>
            <p:cNvCxnSpPr>
              <a:cxnSpLocks noChangeShapeType="1"/>
              <a:stCxn id="22587" idx="3"/>
            </p:cNvCxnSpPr>
            <p:nvPr/>
          </p:nvCxnSpPr>
          <p:spPr bwMode="auto">
            <a:xfrm>
              <a:off x="1571636" y="570710"/>
              <a:ext cx="500066" cy="15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9" name="直接箭头连接符 41">
              <a:extLst>
                <a:ext uri="{FF2B5EF4-FFF2-40B4-BE49-F238E27FC236}">
                  <a16:creationId xmlns:a16="http://schemas.microsoft.com/office/drawing/2014/main" id="{D6871E02-CC9E-4BFC-B07D-0D8E3FFF3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785950" y="284958"/>
              <a:ext cx="571504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66">
            <a:extLst>
              <a:ext uri="{FF2B5EF4-FFF2-40B4-BE49-F238E27FC236}">
                <a16:creationId xmlns:a16="http://schemas.microsoft.com/office/drawing/2014/main" id="{D408F6F8-C333-4A08-A60E-C9A56A0909B6}"/>
              </a:ext>
            </a:extLst>
          </p:cNvPr>
          <p:cNvGrpSpPr>
            <a:grpSpLocks/>
          </p:cNvGrpSpPr>
          <p:nvPr/>
        </p:nvGrpSpPr>
        <p:grpSpPr bwMode="auto">
          <a:xfrm>
            <a:off x="1927225" y="3357563"/>
            <a:ext cx="5146675" cy="715962"/>
            <a:chOff x="0" y="0"/>
            <a:chExt cx="5145124" cy="715174"/>
          </a:xfrm>
        </p:grpSpPr>
        <p:cxnSp>
          <p:nvCxnSpPr>
            <p:cNvPr id="22584" name="直接连接符 43">
              <a:extLst>
                <a:ext uri="{FF2B5EF4-FFF2-40B4-BE49-F238E27FC236}">
                  <a16:creationId xmlns:a16="http://schemas.microsoft.com/office/drawing/2014/main" id="{A1E6C48A-F58E-4DDA-9D30-1A12A1C252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178595" y="178595"/>
              <a:ext cx="357984" cy="79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5" name="直接连接符 45">
              <a:extLst>
                <a:ext uri="{FF2B5EF4-FFF2-40B4-BE49-F238E27FC236}">
                  <a16:creationId xmlns:a16="http://schemas.microsoft.com/office/drawing/2014/main" id="{646C2100-7DB0-45AF-8114-0C6074B670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4" y="357190"/>
              <a:ext cx="5143536" cy="714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6" name="直接箭头连接符 48">
              <a:extLst>
                <a:ext uri="{FF2B5EF4-FFF2-40B4-BE49-F238E27FC236}">
                  <a16:creationId xmlns:a16="http://schemas.microsoft.com/office/drawing/2014/main" id="{B963027A-BE13-4D82-96F2-37B4AF7172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01454" y="571504"/>
              <a:ext cx="285752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3C1B5A-AB19-40EF-8142-D8D1995E909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4213" y="1628775"/>
            <a:ext cx="7772400" cy="4084638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spcAft>
                <a:spcPct val="25000"/>
              </a:spcAft>
            </a:pPr>
            <a:r>
              <a:rPr lang="zh-CN" altLang="en-US" sz="2400"/>
              <a:t>传统的集合运算是二目运算，是在两个关系中进行的。但是并不是任意的两个关系都能进行这种集合运算，而是要在两个满足一定条件的关系中进行运算。那么，对关系有什么要求呢？</a:t>
            </a:r>
          </a:p>
          <a:p>
            <a:pPr marL="457200" indent="-457200" algn="just">
              <a:lnSpc>
                <a:spcPct val="90000"/>
              </a:lnSpc>
              <a:spcAft>
                <a:spcPct val="25000"/>
              </a:spcAft>
            </a:pPr>
            <a:r>
              <a:rPr lang="zh-CN" altLang="en-US" sz="2400"/>
              <a:t>设给定两个关系</a:t>
            </a:r>
            <a:r>
              <a:rPr lang="en-US" altLang="zh-CN" sz="2400"/>
              <a:t>R</a:t>
            </a:r>
            <a:r>
              <a:rPr lang="zh-CN" altLang="en-US" sz="2400"/>
              <a:t>、</a:t>
            </a:r>
            <a:r>
              <a:rPr lang="en-US" altLang="zh-CN" sz="2400"/>
              <a:t>S</a:t>
            </a:r>
            <a:r>
              <a:rPr lang="zh-CN" altLang="en-US" sz="2400"/>
              <a:t>，若满足：</a:t>
            </a:r>
          </a:p>
          <a:p>
            <a:pPr marL="838200" lvl="1" indent="-381000" algn="just">
              <a:lnSpc>
                <a:spcPct val="90000"/>
              </a:lnSpc>
              <a:spcAft>
                <a:spcPct val="25000"/>
              </a:spcAft>
              <a:buFont typeface="Wingdings" panose="05000000000000000000" pitchFamily="2" charset="2"/>
              <a:buAutoNum type="arabicParenR"/>
            </a:pPr>
            <a:r>
              <a:rPr lang="zh-CN" altLang="en-US" sz="2200"/>
              <a:t>具有相同的度</a:t>
            </a:r>
            <a:r>
              <a:rPr lang="en-US" altLang="zh-CN" sz="2200"/>
              <a:t>n;</a:t>
            </a:r>
          </a:p>
          <a:p>
            <a:pPr marL="838200" lvl="1" indent="-381000" algn="just">
              <a:lnSpc>
                <a:spcPct val="90000"/>
              </a:lnSpc>
              <a:spcAft>
                <a:spcPct val="25000"/>
              </a:spcAft>
              <a:buFont typeface="Wingdings" panose="05000000000000000000" pitchFamily="2" charset="2"/>
              <a:buAutoNum type="arabicParenR"/>
            </a:pPr>
            <a:r>
              <a:rPr lang="en-US" altLang="zh-CN" sz="2200"/>
              <a:t>R</a:t>
            </a:r>
            <a:r>
              <a:rPr lang="zh-CN" altLang="en-US" sz="2200"/>
              <a:t>中第</a:t>
            </a:r>
            <a:r>
              <a:rPr lang="en-US" altLang="zh-CN" sz="2200"/>
              <a:t>i</a:t>
            </a:r>
            <a:r>
              <a:rPr lang="zh-CN" altLang="en-US" sz="2200"/>
              <a:t>个属性和</a:t>
            </a:r>
            <a:r>
              <a:rPr lang="en-US" altLang="zh-CN" sz="2200"/>
              <a:t>S</a:t>
            </a:r>
            <a:r>
              <a:rPr lang="zh-CN" altLang="en-US" sz="2200"/>
              <a:t>中第</a:t>
            </a:r>
            <a:r>
              <a:rPr lang="en-US" altLang="zh-CN" sz="2200"/>
              <a:t>i</a:t>
            </a:r>
            <a:r>
              <a:rPr lang="zh-CN" altLang="en-US" sz="2200"/>
              <a:t>个属性必须来自同一个域。则说关系</a:t>
            </a:r>
            <a:r>
              <a:rPr lang="en-US" altLang="zh-CN" sz="2200"/>
              <a:t>R</a:t>
            </a:r>
            <a:r>
              <a:rPr lang="zh-CN" altLang="en-US" sz="2200"/>
              <a:t>、</a:t>
            </a:r>
            <a:r>
              <a:rPr lang="en-US" altLang="zh-CN" sz="2200"/>
              <a:t>S</a:t>
            </a:r>
            <a:r>
              <a:rPr lang="zh-CN" altLang="en-US" sz="2200"/>
              <a:t>是相容的。</a:t>
            </a:r>
          </a:p>
          <a:p>
            <a:pPr marL="838200" lvl="1" indent="-381000" algn="just">
              <a:lnSpc>
                <a:spcPct val="90000"/>
              </a:lnSpc>
              <a:spcAft>
                <a:spcPct val="25000"/>
              </a:spcAft>
              <a:buFont typeface="Wingdings" panose="05000000000000000000" pitchFamily="2" charset="2"/>
              <a:buAutoNum type="arabicParenR"/>
            </a:pPr>
            <a:r>
              <a:rPr lang="zh-CN" altLang="en-US" sz="2200"/>
              <a:t>除笛卡尔积外，要求参加运算的关系必须满足上述的相容性定义。</a:t>
            </a:r>
            <a:endParaRPr lang="zh-CN" altLang="en-US" sz="20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9928977-CE5D-4258-8CC1-D94C0C79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黑体" panose="02010609060101010101" pitchFamily="49" charset="-122"/>
              </a:rPr>
              <a:t>2.3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  关系代数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3C6F57CD-E50D-4C8F-AD85-820A170AF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77900"/>
            <a:ext cx="394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2.3.1 </a:t>
            </a: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传统的集合运算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8751131-3500-4471-A2EC-4BF2B75D10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50825" y="762000"/>
            <a:ext cx="8207375" cy="2971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/>
              <a:t>1. </a:t>
            </a:r>
            <a:r>
              <a:rPr lang="zh-CN" altLang="en-US" sz="2400"/>
              <a:t>并（</a:t>
            </a:r>
            <a:r>
              <a:rPr lang="en-US" altLang="zh-CN" sz="2400"/>
              <a:t>Union</a:t>
            </a:r>
            <a:r>
              <a:rPr lang="zh-CN" altLang="en-US" sz="2400"/>
              <a:t>）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/>
              <a:t>关系</a:t>
            </a:r>
            <a:r>
              <a:rPr lang="en-US" altLang="zh-CN" sz="2400"/>
              <a:t>R</a:t>
            </a:r>
            <a:r>
              <a:rPr lang="zh-CN" altLang="en-US" sz="2400"/>
              <a:t>和关系</a:t>
            </a:r>
            <a:r>
              <a:rPr lang="en-US" altLang="zh-CN" sz="2400"/>
              <a:t>S</a:t>
            </a:r>
            <a:r>
              <a:rPr lang="zh-CN" altLang="en-US" sz="2400"/>
              <a:t>的并由属于</a:t>
            </a:r>
            <a:r>
              <a:rPr lang="en-US" altLang="zh-CN" sz="2400"/>
              <a:t>R</a:t>
            </a:r>
            <a:r>
              <a:rPr lang="zh-CN" altLang="en-US" sz="2400"/>
              <a:t>或属于</a:t>
            </a:r>
            <a:r>
              <a:rPr lang="en-US" altLang="zh-CN" sz="2400"/>
              <a:t>S</a:t>
            </a:r>
            <a:r>
              <a:rPr lang="zh-CN" altLang="en-US" sz="2400"/>
              <a:t>的元组组成，即</a:t>
            </a:r>
            <a:r>
              <a:rPr lang="en-US" altLang="zh-CN" sz="2400"/>
              <a:t>R</a:t>
            </a:r>
            <a:r>
              <a:rPr lang="zh-CN" altLang="en-US" sz="2400"/>
              <a:t>和</a:t>
            </a:r>
            <a:r>
              <a:rPr lang="en-US" altLang="zh-CN" sz="2400"/>
              <a:t>S</a:t>
            </a:r>
            <a:r>
              <a:rPr lang="zh-CN" altLang="en-US" sz="2400"/>
              <a:t>的所有元组合并，</a:t>
            </a:r>
            <a:r>
              <a:rPr lang="zh-CN" altLang="en-US" sz="2400" u="sng">
                <a:solidFill>
                  <a:srgbClr val="990000"/>
                </a:solidFill>
              </a:rPr>
              <a:t>删去重复元组</a:t>
            </a:r>
            <a:r>
              <a:rPr lang="zh-CN" altLang="en-US" sz="2400"/>
              <a:t>，组成一个新关系，其结果仍为</a:t>
            </a:r>
            <a:r>
              <a:rPr lang="en-US" altLang="zh-CN" sz="2400"/>
              <a:t>n</a:t>
            </a:r>
            <a:r>
              <a:rPr lang="zh-CN" altLang="en-US" sz="2400"/>
              <a:t>目关系。记作：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R∪S={t|t∈R∨t∈S}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990000"/>
                </a:solidFill>
              </a:rPr>
              <a:t>对于关系数据库，记录的插入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990000"/>
                </a:solidFill>
              </a:rPr>
              <a:t>和添加可通过并运算实现。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A2451B73-CBAA-4F54-8C1D-0CECB0A7484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209800"/>
            <a:ext cx="2667000" cy="1143000"/>
            <a:chOff x="0" y="0"/>
            <a:chExt cx="1680" cy="720"/>
          </a:xfrm>
        </p:grpSpPr>
        <p:sp>
          <p:nvSpPr>
            <p:cNvPr id="2" name="Oval 4" descr="宽上对角线">
              <a:extLst>
                <a:ext uri="{FF2B5EF4-FFF2-40B4-BE49-F238E27FC236}">
                  <a16:creationId xmlns:a16="http://schemas.microsoft.com/office/drawing/2014/main" id="{CA039AC9-B3B1-4619-880F-1FDB0353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104" cy="72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" name="Oval 5" descr="宽上对角线">
              <a:extLst>
                <a:ext uri="{FF2B5EF4-FFF2-40B4-BE49-F238E27FC236}">
                  <a16:creationId xmlns:a16="http://schemas.microsoft.com/office/drawing/2014/main" id="{CCB29EA7-DFEC-4959-98B9-BC858BF08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72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09" name="Text Box 6">
              <a:extLst>
                <a:ext uri="{FF2B5EF4-FFF2-40B4-BE49-F238E27FC236}">
                  <a16:creationId xmlns:a16="http://schemas.microsoft.com/office/drawing/2014/main" id="{F07EA6C2-A28B-4670-A71D-C2BD8D427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3600" b="1">
                  <a:latin typeface="Times New Roman" panose="02020603050405020304" pitchFamily="18" charset="0"/>
                </a:rPr>
                <a:t>R</a:t>
              </a:r>
              <a:r>
                <a:rPr lang="en-US" altLang="zh-CN" sz="3600" b="1">
                  <a:latin typeface="Times New Roman" panose="02020603050405020304" pitchFamily="18" charset="0"/>
                  <a:sym typeface="Symbol" panose="05050102010706020507" pitchFamily="18" charset="2"/>
                </a:rPr>
                <a:t></a:t>
              </a:r>
              <a:r>
                <a:rPr lang="en-US" altLang="zh-CN" sz="3600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BC3C3531-76FB-49AA-8221-441BBA016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81400"/>
          <a:ext cx="3805238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BMP 图像" r:id="rId5" imgW="3067478" imgH="2066667" progId="Paint.Picture">
                  <p:embed/>
                </p:oleObj>
              </mc:Choice>
              <mc:Fallback>
                <p:oleObj name="BMP 图像" r:id="rId5" imgW="3067478" imgH="206666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3805238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A0A002F0-B3F0-4FC4-BA0A-10C65A060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500438"/>
          <a:ext cx="192563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BMP 图像" r:id="rId7" imgW="1514686" imgH="2152951" progId="Paint.Picture">
                  <p:embed/>
                </p:oleObj>
              </mc:Choice>
              <mc:Fallback>
                <p:oleObj name="BMP 图像" r:id="rId7" imgW="1514686" imgH="215295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00438"/>
                        <a:ext cx="1925637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2">
            <a:extLst>
              <a:ext uri="{FF2B5EF4-FFF2-40B4-BE49-F238E27FC236}">
                <a16:creationId xmlns:a16="http://schemas.microsoft.com/office/drawing/2014/main" id="{A165FDFD-279B-4FD4-AC41-5B36A1C72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黑体" panose="02010609060101010101" pitchFamily="49" charset="-122"/>
              </a:rPr>
              <a:t>2.3.1  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传统的集合运算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329C44-9620-439E-A70F-C86631F344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549275"/>
            <a:ext cx="7772400" cy="914400"/>
          </a:xfrm>
        </p:spPr>
        <p:txBody>
          <a:bodyPr/>
          <a:lstStyle/>
          <a:p>
            <a:r>
              <a:rPr lang="en-US" altLang="zh-CN"/>
              <a:t>2.1.1  </a:t>
            </a:r>
            <a:r>
              <a:rPr lang="zh-CN" altLang="en-US"/>
              <a:t>关系中的基本术语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A0A80C74-011D-440C-BC10-540AFD5B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500188"/>
            <a:ext cx="7604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关系：	</a:t>
            </a:r>
            <a:r>
              <a:rPr lang="zh-CN" altLang="en-US" sz="2200" b="1">
                <a:latin typeface="宋体" panose="02010600030101010101" pitchFamily="2" charset="-122"/>
              </a:rPr>
              <a:t>一个关系就是一张二维表。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元组：	</a:t>
            </a:r>
            <a:r>
              <a:rPr lang="zh-CN" altLang="en-US" sz="2200" b="1">
                <a:latin typeface="宋体" panose="02010600030101010101" pitchFamily="2" charset="-122"/>
              </a:rPr>
              <a:t>表中的一行即为一个元组。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属性：	</a:t>
            </a:r>
            <a:r>
              <a:rPr lang="zh-CN" altLang="en-US" sz="2200" b="1">
                <a:latin typeface="宋体" panose="02010600030101010101" pitchFamily="2" charset="-122"/>
              </a:rPr>
              <a:t>表中的列称为属性。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域：	</a:t>
            </a:r>
            <a:r>
              <a:rPr lang="zh-CN" altLang="en-US" sz="2200" b="1">
                <a:latin typeface="宋体" panose="02010600030101010101" pitchFamily="2" charset="-122"/>
              </a:rPr>
              <a:t>属性的取值范围。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关系模式：</a:t>
            </a:r>
            <a:r>
              <a:rPr lang="zh-CN" altLang="en-US" sz="2200" b="1">
                <a:latin typeface="宋体" panose="02010600030101010101" pitchFamily="2" charset="-122"/>
              </a:rPr>
              <a:t>对关系的描述。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例如：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R(sno, sname, sex, birthday, class)</a:t>
            </a:r>
            <a:endParaRPr lang="zh-CN" altLang="en-US" sz="2400" b="1">
              <a:solidFill>
                <a:srgbClr val="003366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11F5028-5DB9-403F-B196-F3615C70153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/>
          <a:lstStyle/>
          <a:p>
            <a:r>
              <a:rPr lang="en-US" altLang="zh-CN" sz="3600"/>
              <a:t>2.3.1</a:t>
            </a:r>
            <a:r>
              <a:rPr lang="zh-CN" altLang="en-US" sz="3600"/>
              <a:t>  传统的集合运算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46F8C1E-5100-425C-8A18-7BEC276B525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9750" y="908050"/>
            <a:ext cx="8229600" cy="47529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400"/>
              <a:t>2. </a:t>
            </a:r>
            <a:r>
              <a:rPr lang="zh-CN" altLang="en-US" sz="2400"/>
              <a:t>差（</a:t>
            </a:r>
            <a:r>
              <a:rPr lang="en-US" altLang="zh-CN" sz="2400"/>
              <a:t>Difference</a:t>
            </a:r>
            <a:r>
              <a:rPr lang="zh-CN" altLang="en-US" sz="2400"/>
              <a:t>）</a:t>
            </a:r>
          </a:p>
          <a:p>
            <a:pPr lvl="1" algn="just"/>
            <a:r>
              <a:rPr lang="zh-CN" altLang="en-US" sz="2400"/>
              <a:t>关系</a:t>
            </a:r>
            <a:r>
              <a:rPr lang="en-US" altLang="zh-CN" sz="2400"/>
              <a:t>R</a:t>
            </a:r>
            <a:r>
              <a:rPr lang="zh-CN" altLang="en-US" sz="2400"/>
              <a:t>与关系</a:t>
            </a:r>
            <a:r>
              <a:rPr lang="en-US" altLang="zh-CN" sz="2400"/>
              <a:t>S</a:t>
            </a:r>
            <a:r>
              <a:rPr lang="zh-CN" altLang="en-US" sz="2400"/>
              <a:t>的差由属于</a:t>
            </a:r>
            <a:r>
              <a:rPr lang="en-US" altLang="zh-CN" sz="2400"/>
              <a:t>R</a:t>
            </a:r>
            <a:r>
              <a:rPr lang="zh-CN" altLang="en-US" sz="2400"/>
              <a:t>而不属于</a:t>
            </a:r>
            <a:r>
              <a:rPr lang="en-US" altLang="zh-CN" sz="2400"/>
              <a:t>S</a:t>
            </a:r>
            <a:r>
              <a:rPr lang="zh-CN" altLang="en-US" sz="2400"/>
              <a:t>的所有元组组成，即</a:t>
            </a:r>
            <a:r>
              <a:rPr lang="en-US" altLang="zh-CN" sz="2400"/>
              <a:t>R</a:t>
            </a:r>
            <a:r>
              <a:rPr lang="zh-CN" altLang="en-US" sz="2400"/>
              <a:t>中删去与</a:t>
            </a:r>
            <a:r>
              <a:rPr lang="en-US" altLang="zh-CN" sz="2400"/>
              <a:t>S</a:t>
            </a:r>
            <a:r>
              <a:rPr lang="zh-CN" altLang="en-US" sz="2400"/>
              <a:t>中相同的元组，组成一个新关系，其结果仍为</a:t>
            </a:r>
            <a:r>
              <a:rPr lang="en-US" altLang="zh-CN" sz="2400"/>
              <a:t>n</a:t>
            </a:r>
            <a:r>
              <a:rPr lang="zh-CN" altLang="en-US" sz="2400"/>
              <a:t>目关系。记作：</a:t>
            </a:r>
          </a:p>
          <a:p>
            <a:pPr lvl="1" algn="just">
              <a:buFontTx/>
              <a:buNone/>
            </a:pPr>
            <a:r>
              <a:rPr lang="en-US" altLang="zh-CN" sz="2400"/>
              <a:t>    R-S={t|t∈R∧┐t∈S}</a:t>
            </a:r>
          </a:p>
          <a:p>
            <a:pPr lvl="1" algn="just">
              <a:buFontTx/>
              <a:buNone/>
            </a:pPr>
            <a:r>
              <a:rPr lang="zh-CN" altLang="en-US" sz="2400">
                <a:solidFill>
                  <a:srgbClr val="990000"/>
                </a:solidFill>
              </a:rPr>
              <a:t>通过差运算，可实现关系数据库</a:t>
            </a:r>
          </a:p>
          <a:p>
            <a:pPr lvl="1" algn="just">
              <a:buFontTx/>
              <a:buNone/>
            </a:pPr>
            <a:r>
              <a:rPr lang="zh-CN" altLang="en-US" sz="2400">
                <a:solidFill>
                  <a:srgbClr val="990000"/>
                </a:solidFill>
              </a:rPr>
              <a:t>记录的删除。</a:t>
            </a:r>
          </a:p>
          <a:p>
            <a:endParaRPr lang="zh-CN" altLang="en-US" sz="2400"/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0CA37C7C-A4B7-46EE-BC9A-C849AB1D9033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349500"/>
            <a:ext cx="2971800" cy="1143000"/>
            <a:chOff x="0" y="0"/>
            <a:chExt cx="1872" cy="720"/>
          </a:xfrm>
        </p:grpSpPr>
        <p:sp>
          <p:nvSpPr>
            <p:cNvPr id="26631" name="Oval 5" descr="宽上对角线">
              <a:extLst>
                <a:ext uri="{FF2B5EF4-FFF2-40B4-BE49-F238E27FC236}">
                  <a16:creationId xmlns:a16="http://schemas.microsoft.com/office/drawing/2014/main" id="{32698E98-F1B6-4AB0-9B37-F32F6E0F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72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Oval 6">
              <a:extLst>
                <a:ext uri="{FF2B5EF4-FFF2-40B4-BE49-F238E27FC236}">
                  <a16:creationId xmlns:a16="http://schemas.microsoft.com/office/drawing/2014/main" id="{4E75BA7A-B22A-49E6-9DCC-BE3A5DFF0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1104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" name="Text Box 7">
              <a:extLst>
                <a:ext uri="{FF2B5EF4-FFF2-40B4-BE49-F238E27FC236}">
                  <a16:creationId xmlns:a16="http://schemas.microsoft.com/office/drawing/2014/main" id="{B3987D55-EF09-4C13-95E1-EC35C007A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3600" b="1">
                  <a:latin typeface="Times New Roman" panose="02020603050405020304" pitchFamily="18" charset="0"/>
                </a:rPr>
                <a:t>R</a:t>
              </a:r>
              <a:r>
                <a:rPr lang="en-US" altLang="zh-CN" sz="3600" b="1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36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" name="Oval 8">
              <a:extLst>
                <a:ext uri="{FF2B5EF4-FFF2-40B4-BE49-F238E27FC236}">
                  <a16:creationId xmlns:a16="http://schemas.microsoft.com/office/drawing/2014/main" id="{FA2070B8-F9ED-4083-98D8-005EA1249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8756351E-07DB-4C7E-AEB4-4BE88E65F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933825"/>
          <a:ext cx="381635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BMP 图像" r:id="rId5" imgW="3115110" imgH="1838095" progId="Paint.Picture">
                  <p:embed/>
                </p:oleObj>
              </mc:Choice>
              <mc:Fallback>
                <p:oleObj name="BMP 图像" r:id="rId5" imgW="3115110" imgH="183809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825"/>
                        <a:ext cx="3816350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6EA8B2C8-71AA-421D-894B-1EA2BCC40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3933825"/>
          <a:ext cx="24384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BMP 图像" r:id="rId7" imgW="1504762" imgH="1057423" progId="Paint.Picture">
                  <p:embed/>
                </p:oleObj>
              </mc:Choice>
              <mc:Fallback>
                <p:oleObj name="BMP 图像" r:id="rId7" imgW="1504762" imgH="1057423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2438400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BDBA80F-CC71-4B15-B5FA-23AF876562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11188" y="981075"/>
            <a:ext cx="7772400" cy="2160588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400"/>
              <a:t>3. </a:t>
            </a:r>
            <a:r>
              <a:rPr lang="zh-CN" altLang="en-US" sz="2400"/>
              <a:t>交（</a:t>
            </a:r>
            <a:r>
              <a:rPr lang="en-US" altLang="zh-CN" sz="2400"/>
              <a:t>Intersection</a:t>
            </a:r>
            <a:r>
              <a:rPr lang="zh-CN" altLang="en-US" sz="2400"/>
              <a:t>）</a:t>
            </a:r>
          </a:p>
          <a:p>
            <a:pPr lvl="1" algn="just"/>
            <a:r>
              <a:rPr lang="zh-CN" altLang="en-US" sz="2400"/>
              <a:t>关系</a:t>
            </a:r>
            <a:r>
              <a:rPr lang="en-US" altLang="zh-CN" sz="2400"/>
              <a:t>R</a:t>
            </a:r>
            <a:r>
              <a:rPr lang="zh-CN" altLang="en-US" sz="2400"/>
              <a:t>与关系</a:t>
            </a:r>
            <a:r>
              <a:rPr lang="en-US" altLang="zh-CN" sz="2400"/>
              <a:t>S</a:t>
            </a:r>
            <a:r>
              <a:rPr lang="zh-CN" altLang="en-US" sz="2400"/>
              <a:t>的交由既属于</a:t>
            </a:r>
            <a:r>
              <a:rPr lang="en-US" altLang="zh-CN" sz="2400"/>
              <a:t>R</a:t>
            </a:r>
            <a:r>
              <a:rPr lang="zh-CN" altLang="en-US" sz="2400"/>
              <a:t>又属于</a:t>
            </a:r>
            <a:r>
              <a:rPr lang="en-US" altLang="zh-CN" sz="2400"/>
              <a:t>S</a:t>
            </a:r>
            <a:r>
              <a:rPr lang="zh-CN" altLang="en-US" sz="2400"/>
              <a:t>的元组组成，即</a:t>
            </a:r>
            <a:r>
              <a:rPr lang="en-US" altLang="zh-CN" sz="2400"/>
              <a:t>R</a:t>
            </a:r>
            <a:r>
              <a:rPr lang="zh-CN" altLang="en-US" sz="2400"/>
              <a:t>与</a:t>
            </a:r>
            <a:r>
              <a:rPr lang="en-US" altLang="zh-CN" sz="2400"/>
              <a:t>S</a:t>
            </a:r>
            <a:r>
              <a:rPr lang="zh-CN" altLang="en-US" sz="2400"/>
              <a:t>中相同的元组，组成一个新关系，其结果仍为</a:t>
            </a:r>
            <a:r>
              <a:rPr lang="en-US" altLang="zh-CN" sz="2400"/>
              <a:t>n</a:t>
            </a:r>
            <a:r>
              <a:rPr lang="zh-CN" altLang="en-US" sz="2400"/>
              <a:t>目关系。记作：</a:t>
            </a:r>
          </a:p>
          <a:p>
            <a:pPr lvl="1" algn="just"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R∩S={t|t∈Rt∈S}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A3894113-79E7-423C-916B-619130E526F8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276475"/>
            <a:ext cx="2667000" cy="1143000"/>
            <a:chOff x="0" y="0"/>
            <a:chExt cx="1680" cy="720"/>
          </a:xfrm>
        </p:grpSpPr>
        <p:sp>
          <p:nvSpPr>
            <p:cNvPr id="27655" name="Oval 4" descr="宽上对角线">
              <a:extLst>
                <a:ext uri="{FF2B5EF4-FFF2-40B4-BE49-F238E27FC236}">
                  <a16:creationId xmlns:a16="http://schemas.microsoft.com/office/drawing/2014/main" id="{87A4C228-0D0D-47A9-8327-E46FF6EC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104" cy="720"/>
            </a:xfrm>
            <a:prstGeom prst="ellipse">
              <a:avLst/>
            </a:prstGeom>
            <a:noFill/>
            <a:ln w="254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6" name="Oval 5" descr="宽上对角线">
              <a:extLst>
                <a:ext uri="{FF2B5EF4-FFF2-40B4-BE49-F238E27FC236}">
                  <a16:creationId xmlns:a16="http://schemas.microsoft.com/office/drawing/2014/main" id="{1230036A-FA98-4061-A422-0C0AE1441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720"/>
            </a:xfrm>
            <a:prstGeom prst="ellipse">
              <a:avLst/>
            </a:prstGeom>
            <a:noFill/>
            <a:ln w="254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" name="Oval 6" descr="宽上对角线">
              <a:extLst>
                <a:ext uri="{FF2B5EF4-FFF2-40B4-BE49-F238E27FC236}">
                  <a16:creationId xmlns:a16="http://schemas.microsoft.com/office/drawing/2014/main" id="{444BC4C1-199C-4B29-B67E-4E40B060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104" cy="720"/>
            </a:xfrm>
            <a:prstGeom prst="ellipse">
              <a:avLst/>
            </a:prstGeom>
            <a:noFill/>
            <a:ln w="254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" name="Oval 7" descr="宽上对角线">
              <a:extLst>
                <a:ext uri="{FF2B5EF4-FFF2-40B4-BE49-F238E27FC236}">
                  <a16:creationId xmlns:a16="http://schemas.microsoft.com/office/drawing/2014/main" id="{10734BE4-6998-4696-B4B6-D057A42F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8"/>
              <a:ext cx="528" cy="624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9" name="Text Box 8">
              <a:extLst>
                <a:ext uri="{FF2B5EF4-FFF2-40B4-BE49-F238E27FC236}">
                  <a16:creationId xmlns:a16="http://schemas.microsoft.com/office/drawing/2014/main" id="{5021D8EC-BDFE-48A6-88DC-9F20D41F4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3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</a:t>
              </a:r>
              <a:r>
                <a:rPr lang="en-US" altLang="zh-CN" b="1">
                  <a:latin typeface="Times New Roman" panose="02020603050405020304" pitchFamily="18" charset="0"/>
                </a:rPr>
                <a:t>S</a:t>
              </a:r>
              <a:endParaRPr lang="en-US" altLang="zh-CN" sz="36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13FC11F0-7613-4CF3-99FC-D25A7F474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860800"/>
          <a:ext cx="34290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BMP 图像" r:id="rId5" imgW="3123810" imgH="1800476" progId="Paint.Picture">
                  <p:embed/>
                </p:oleObj>
              </mc:Choice>
              <mc:Fallback>
                <p:oleObj name="BMP 图像" r:id="rId5" imgW="3123810" imgH="180047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3429000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61F6F754-6FBC-44A6-A580-5B3C584A6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860800"/>
          <a:ext cx="2057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BMP 图像" r:id="rId7" imgW="1523810" imgH="1523810" progId="Paint.Picture">
                  <p:embed/>
                </p:oleObj>
              </mc:Choice>
              <mc:Fallback>
                <p:oleObj name="BMP 图像" r:id="rId7" imgW="1523810" imgH="152381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860800"/>
                        <a:ext cx="2057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11">
            <a:extLst>
              <a:ext uri="{FF2B5EF4-FFF2-40B4-BE49-F238E27FC236}">
                <a16:creationId xmlns:a16="http://schemas.microsoft.com/office/drawing/2014/main" id="{A6348D9A-B217-41EE-82A7-90038F740FE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15888"/>
            <a:ext cx="8229600" cy="792162"/>
          </a:xfrm>
          <a:noFill/>
        </p:spPr>
        <p:txBody>
          <a:bodyPr/>
          <a:lstStyle/>
          <a:p>
            <a:r>
              <a:rPr lang="en-US" altLang="zh-CN" sz="3600"/>
              <a:t>2.3.1</a:t>
            </a:r>
            <a:r>
              <a:rPr lang="zh-CN" altLang="en-US" sz="3600"/>
              <a:t>  传统的集合运算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60E6475-A536-4F70-A21E-5A6C3BA2F89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1341438"/>
            <a:ext cx="7772400" cy="4322762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400"/>
              <a:t>4. </a:t>
            </a:r>
            <a:r>
              <a:rPr lang="zh-CN" altLang="en-US" sz="2400"/>
              <a:t>广义笛卡尔积（</a:t>
            </a:r>
            <a:r>
              <a:rPr lang="en-US" altLang="zh-CN" sz="2400"/>
              <a:t>Extended Cartesian Product</a:t>
            </a:r>
            <a:r>
              <a:rPr lang="zh-CN" altLang="en-US" sz="2400"/>
              <a:t>）</a:t>
            </a:r>
          </a:p>
          <a:p>
            <a:pPr lvl="1" algn="just">
              <a:spcBef>
                <a:spcPct val="40000"/>
              </a:spcBef>
            </a:pPr>
            <a:r>
              <a:rPr lang="zh-CN" altLang="en-US" sz="2400"/>
              <a:t>两个分别为</a:t>
            </a:r>
            <a:r>
              <a:rPr lang="en-US" altLang="zh-CN" sz="2400"/>
              <a:t>n</a:t>
            </a:r>
            <a:r>
              <a:rPr lang="zh-CN" altLang="en-US" sz="2400"/>
              <a:t>目和</a:t>
            </a:r>
            <a:r>
              <a:rPr lang="en-US" altLang="zh-CN" sz="2400"/>
              <a:t>m</a:t>
            </a:r>
            <a:r>
              <a:rPr lang="zh-CN" altLang="en-US" sz="2400"/>
              <a:t>目关系</a:t>
            </a:r>
            <a:r>
              <a:rPr lang="en-US" altLang="zh-CN" sz="2400"/>
              <a:t>R</a:t>
            </a:r>
            <a:r>
              <a:rPr lang="zh-CN" altLang="en-US" sz="2400"/>
              <a:t>和</a:t>
            </a:r>
            <a:r>
              <a:rPr lang="en-US" altLang="zh-CN" sz="2400"/>
              <a:t>S</a:t>
            </a:r>
            <a:r>
              <a:rPr lang="zh-CN" altLang="en-US" sz="2400"/>
              <a:t>的广义笛卡尔积是一个（</a:t>
            </a:r>
            <a:r>
              <a:rPr lang="en-US" altLang="zh-CN" sz="2400"/>
              <a:t>n+m</a:t>
            </a:r>
            <a:r>
              <a:rPr lang="zh-CN" altLang="en-US" sz="2400"/>
              <a:t>）列的元组的集合，元组的前</a:t>
            </a:r>
            <a:r>
              <a:rPr lang="en-US" altLang="zh-CN" sz="2400"/>
              <a:t>n</a:t>
            </a:r>
            <a:r>
              <a:rPr lang="zh-CN" altLang="en-US" sz="2400"/>
              <a:t>列是关系</a:t>
            </a:r>
            <a:r>
              <a:rPr lang="en-US" altLang="zh-CN" sz="2400"/>
              <a:t>R</a:t>
            </a:r>
            <a:r>
              <a:rPr lang="zh-CN" altLang="en-US" sz="2400"/>
              <a:t>的一个元组，后</a:t>
            </a:r>
            <a:r>
              <a:rPr lang="en-US" altLang="zh-CN" sz="2400"/>
              <a:t>m</a:t>
            </a:r>
            <a:r>
              <a:rPr lang="zh-CN" altLang="en-US" sz="2400"/>
              <a:t>列是关系</a:t>
            </a:r>
            <a:r>
              <a:rPr lang="en-US" altLang="zh-CN" sz="2400"/>
              <a:t>S</a:t>
            </a:r>
            <a:r>
              <a:rPr lang="zh-CN" altLang="en-US" sz="2400"/>
              <a:t>的一个元组。若</a:t>
            </a:r>
            <a:r>
              <a:rPr lang="en-US" altLang="zh-CN" sz="2400"/>
              <a:t>R</a:t>
            </a:r>
            <a:r>
              <a:rPr lang="zh-CN" altLang="en-US" sz="2400"/>
              <a:t>有</a:t>
            </a:r>
            <a:r>
              <a:rPr lang="en-US" altLang="zh-CN" sz="2400"/>
              <a:t>k</a:t>
            </a:r>
            <a:r>
              <a:rPr lang="en-US" altLang="zh-CN" sz="2400" baseline="-30000"/>
              <a:t>1</a:t>
            </a:r>
            <a:r>
              <a:rPr lang="zh-CN" altLang="en-US" sz="2400"/>
              <a:t>个元组，</a:t>
            </a:r>
            <a:r>
              <a:rPr lang="en-US" altLang="zh-CN" sz="2400"/>
              <a:t>S</a:t>
            </a:r>
            <a:r>
              <a:rPr lang="zh-CN" altLang="en-US" sz="2400"/>
              <a:t>有</a:t>
            </a:r>
            <a:r>
              <a:rPr lang="en-US" altLang="zh-CN" sz="2400"/>
              <a:t>k</a:t>
            </a:r>
            <a:r>
              <a:rPr lang="en-US" altLang="zh-CN" sz="2400" baseline="-30000"/>
              <a:t>2</a:t>
            </a:r>
            <a:r>
              <a:rPr lang="zh-CN" altLang="en-US" sz="2400"/>
              <a:t>个元组，则关系</a:t>
            </a:r>
            <a:r>
              <a:rPr lang="en-US" altLang="zh-CN" sz="2400"/>
              <a:t>R</a:t>
            </a:r>
            <a:r>
              <a:rPr lang="zh-CN" altLang="en-US" sz="2400"/>
              <a:t>和关系</a:t>
            </a:r>
            <a:r>
              <a:rPr lang="en-US" altLang="zh-CN" sz="2400"/>
              <a:t>S</a:t>
            </a:r>
            <a:r>
              <a:rPr lang="zh-CN" altLang="en-US" sz="2400"/>
              <a:t>的广义笛卡尔积有</a:t>
            </a:r>
            <a:r>
              <a:rPr lang="en-US" altLang="zh-CN" sz="2400"/>
              <a:t>k1*k2</a:t>
            </a:r>
            <a:r>
              <a:rPr lang="zh-CN" altLang="en-US" sz="2400"/>
              <a:t>个元组，记作</a:t>
            </a:r>
          </a:p>
          <a:p>
            <a:pPr lvl="1" algn="just">
              <a:spcBef>
                <a:spcPct val="40000"/>
              </a:spcBef>
            </a:pPr>
            <a:r>
              <a:rPr lang="zh-CN" altLang="en-US" sz="2400"/>
              <a:t>	</a:t>
            </a:r>
            <a:r>
              <a:rPr lang="en-US" altLang="zh-CN" sz="2400"/>
              <a:t>R×S={t</a:t>
            </a:r>
            <a:r>
              <a:rPr lang="en-US" altLang="zh-CN" sz="2400" baseline="-30000"/>
              <a:t>r</a:t>
            </a:r>
            <a:r>
              <a:rPr lang="en-US" altLang="zh-CN" sz="2400"/>
              <a:t>⌒t</a:t>
            </a:r>
            <a:r>
              <a:rPr lang="en-US" altLang="zh-CN" sz="2400" baseline="-30000"/>
              <a:t>s</a:t>
            </a:r>
            <a:r>
              <a:rPr lang="en-US" altLang="zh-CN" sz="2400"/>
              <a:t>| t</a:t>
            </a:r>
            <a:r>
              <a:rPr lang="en-US" altLang="zh-CN" sz="2400" baseline="-30000"/>
              <a:t>r</a:t>
            </a:r>
            <a:r>
              <a:rPr lang="en-US" altLang="zh-CN" sz="2400"/>
              <a:t>∈R,∧t</a:t>
            </a:r>
            <a:r>
              <a:rPr lang="en-US" altLang="zh-CN" sz="2400" baseline="-30000"/>
              <a:t>s</a:t>
            </a:r>
            <a:r>
              <a:rPr lang="en-US" altLang="zh-CN" sz="2400"/>
              <a:t>∈S}</a:t>
            </a:r>
          </a:p>
          <a:p>
            <a:pPr lvl="1" algn="just">
              <a:spcBef>
                <a:spcPct val="40000"/>
              </a:spcBef>
            </a:pPr>
            <a:r>
              <a:rPr lang="zh-CN" altLang="en-US" sz="2400"/>
              <a:t>关系的广义笛卡尔积可用于两关系的连接操作</a:t>
            </a:r>
            <a:endParaRPr lang="zh-CN" altLang="en-US" sz="20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A4179F9-6770-47FC-B1F1-C5E2744D9A8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68313" y="260350"/>
            <a:ext cx="8229600" cy="792163"/>
          </a:xfrm>
          <a:noFill/>
        </p:spPr>
        <p:txBody>
          <a:bodyPr/>
          <a:lstStyle/>
          <a:p>
            <a:r>
              <a:rPr lang="en-US" altLang="zh-CN" sz="3600"/>
              <a:t>2.3.1</a:t>
            </a:r>
            <a:r>
              <a:rPr lang="zh-CN" altLang="en-US" sz="3600"/>
              <a:t> 传统的集合运算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5954A21D-B531-462D-A4D3-2A09951F4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96975"/>
          <a:ext cx="2489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BMP 图像" r:id="rId3" imgW="1790476" imgH="3123810" progId="Paint.Picture">
                  <p:embed/>
                </p:oleObj>
              </mc:Choice>
              <mc:Fallback>
                <p:oleObj name="BMP 图像" r:id="rId3" imgW="1790476" imgH="312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2489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6805D0A8-36B1-4C07-8829-92A70AAC5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196975"/>
          <a:ext cx="376078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BMP 图像" r:id="rId5" imgW="2914286" imgH="3543795" progId="Paint.Picture">
                  <p:embed/>
                </p:oleObj>
              </mc:Choice>
              <mc:Fallback>
                <p:oleObj name="BMP 图像" r:id="rId5" imgW="2914286" imgH="35437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96975"/>
                        <a:ext cx="3760788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>
            <a:extLst>
              <a:ext uri="{FF2B5EF4-FFF2-40B4-BE49-F238E27FC236}">
                <a16:creationId xmlns:a16="http://schemas.microsoft.com/office/drawing/2014/main" id="{EFCE548B-4449-44C7-B604-C8E831968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7772400" cy="762000"/>
          </a:xfrm>
          <a:noFill/>
        </p:spPr>
        <p:txBody>
          <a:bodyPr/>
          <a:lstStyle/>
          <a:p>
            <a:r>
              <a:rPr lang="zh-CN" altLang="en-US" sz="3600"/>
              <a:t>广义笛卡儿积运算实例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05DDB45-C67F-4908-AADB-1C4E29497D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04813"/>
            <a:ext cx="7777162" cy="595312"/>
          </a:xfrm>
        </p:spPr>
        <p:txBody>
          <a:bodyPr/>
          <a:lstStyle/>
          <a:p>
            <a:r>
              <a:rPr lang="zh-CN" altLang="en-US"/>
              <a:t>随堂练习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0938A0-7183-4F53-AC7E-19018383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82089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设有关系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R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S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，计算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R1=R-S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R2=R∪S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R3=R∩S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R4=R×S</a:t>
            </a:r>
          </a:p>
        </p:txBody>
      </p:sp>
      <p:graphicFrame>
        <p:nvGraphicFramePr>
          <p:cNvPr id="30724" name="Group 4">
            <a:extLst>
              <a:ext uri="{FF2B5EF4-FFF2-40B4-BE49-F238E27FC236}">
                <a16:creationId xmlns:a16="http://schemas.microsoft.com/office/drawing/2014/main" id="{C9F28C6E-AB77-4CA7-91D1-BFCAE5AFE552}"/>
              </a:ext>
            </a:extLst>
          </p:cNvPr>
          <p:cNvGraphicFramePr>
            <a:graphicFrameLocks noGrp="1"/>
          </p:cNvGraphicFramePr>
          <p:nvPr/>
        </p:nvGraphicFramePr>
        <p:xfrm>
          <a:off x="2214563" y="2232025"/>
          <a:ext cx="4572000" cy="14859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1675370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22900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056707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8576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6188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0793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29725"/>
                  </a:ext>
                </a:extLst>
              </a:tr>
            </a:tbl>
          </a:graphicData>
        </a:graphic>
      </p:graphicFrame>
      <p:graphicFrame>
        <p:nvGraphicFramePr>
          <p:cNvPr id="30746" name="Group 26">
            <a:extLst>
              <a:ext uri="{FF2B5EF4-FFF2-40B4-BE49-F238E27FC236}">
                <a16:creationId xmlns:a16="http://schemas.microsoft.com/office/drawing/2014/main" id="{1E1DB5A0-6624-4BF4-A143-0B42A08853F9}"/>
              </a:ext>
            </a:extLst>
          </p:cNvPr>
          <p:cNvGraphicFramePr>
            <a:graphicFrameLocks noGrp="1"/>
          </p:cNvGraphicFramePr>
          <p:nvPr/>
        </p:nvGraphicFramePr>
        <p:xfrm>
          <a:off x="2195513" y="4160838"/>
          <a:ext cx="4591050" cy="1114425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33423827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00286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4436114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7961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7067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635834"/>
                  </a:ext>
                </a:extLst>
              </a:tr>
            </a:tbl>
          </a:graphicData>
        </a:graphic>
      </p:graphicFrame>
      <p:sp>
        <p:nvSpPr>
          <p:cNvPr id="30764" name="TextBox 5">
            <a:extLst>
              <a:ext uri="{FF2B5EF4-FFF2-40B4-BE49-F238E27FC236}">
                <a16:creationId xmlns:a16="http://schemas.microsoft.com/office/drawing/2014/main" id="{08ACCDD3-D6C0-43B1-99EC-50F318C8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303463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0765" name="TextBox 6">
            <a:extLst>
              <a:ext uri="{FF2B5EF4-FFF2-40B4-BE49-F238E27FC236}">
                <a16:creationId xmlns:a16="http://schemas.microsoft.com/office/drawing/2014/main" id="{7F308840-618C-4547-9215-58441AA9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4303713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A9EFB8A-E4CD-4E17-B08A-97BA228BD51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11188" y="1268413"/>
            <a:ext cx="7772400" cy="4211637"/>
          </a:xfrm>
        </p:spPr>
        <p:txBody>
          <a:bodyPr/>
          <a:lstStyle/>
          <a:p>
            <a:pPr marL="457200" indent="-457200" algn="just">
              <a:buFontTx/>
              <a:buNone/>
            </a:pPr>
            <a:r>
              <a:rPr lang="zh-CN" altLang="en-US" sz="2800"/>
              <a:t>       由于传统的集合运算，只是从行的角度进</a:t>
            </a:r>
          </a:p>
          <a:p>
            <a:pPr marL="457200" indent="-457200" algn="just">
              <a:buFontTx/>
              <a:buNone/>
            </a:pPr>
            <a:r>
              <a:rPr lang="zh-CN" altLang="en-US" sz="2800"/>
              <a:t>行，而要灵活地实现关系数据库多样的查询操</a:t>
            </a:r>
          </a:p>
          <a:p>
            <a:pPr marL="457200" indent="-457200" algn="just">
              <a:buFontTx/>
              <a:buNone/>
            </a:pPr>
            <a:r>
              <a:rPr lang="zh-CN" altLang="en-US" sz="2800"/>
              <a:t>作，必须引入专门的关系运算。</a:t>
            </a:r>
          </a:p>
          <a:p>
            <a:pPr marL="1257300" lvl="2" indent="-342900" algn="just"/>
            <a:r>
              <a:rPr lang="en-US" altLang="zh-CN"/>
              <a:t>σ(</a:t>
            </a:r>
            <a:r>
              <a:rPr lang="zh-CN" altLang="en-US"/>
              <a:t>选择</a:t>
            </a:r>
            <a:r>
              <a:rPr lang="en-US" altLang="zh-CN"/>
              <a:t>)</a:t>
            </a:r>
          </a:p>
          <a:p>
            <a:pPr marL="1257300" lvl="2" indent="-342900" algn="just"/>
            <a:r>
              <a:rPr lang="zh-CN" altLang="en-US"/>
              <a:t>∏（投影）</a:t>
            </a:r>
          </a:p>
          <a:p>
            <a:pPr marL="1257300" lvl="2" indent="-342900" algn="just"/>
            <a:r>
              <a:rPr lang="zh-CN" altLang="en-US"/>
              <a:t>∞（连接）</a:t>
            </a:r>
          </a:p>
          <a:p>
            <a:pPr marL="1257300" lvl="2" indent="-342900" algn="just"/>
            <a:r>
              <a:rPr lang="en-US" altLang="zh-CN"/>
              <a:t>÷</a:t>
            </a:r>
            <a:r>
              <a:rPr lang="zh-CN" altLang="en-US"/>
              <a:t>（除）</a:t>
            </a:r>
          </a:p>
          <a:p>
            <a:pPr marL="457200" indent="-457200" algn="just">
              <a:buFontTx/>
              <a:buNone/>
            </a:pPr>
            <a:endParaRPr lang="zh-CN" altLang="en-US" sz="2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675C0F6-6D48-4AA5-BCE2-35F19BDD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黑体" panose="02010609060101010101" pitchFamily="49" charset="-122"/>
              </a:rPr>
              <a:t>2.3.2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  专门的集合运算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D66EFF6-8C5A-4FD8-BC94-24A320A88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473075"/>
          </a:xfrm>
          <a:noFill/>
        </p:spPr>
        <p:txBody>
          <a:bodyPr lIns="92075" tIns="46038" rIns="92075" bIns="46038" anchor="b"/>
          <a:lstStyle/>
          <a:p>
            <a:r>
              <a:rPr lang="zh-CN" altLang="en-US"/>
              <a:t>样板数据库</a:t>
            </a:r>
            <a:r>
              <a:rPr lang="en-US" altLang="zh-CN"/>
              <a:t>(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  <a:r>
              <a:rPr lang="en-US" altLang="zh-CN"/>
              <a:t>)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D594E8B7-E234-4C39-9BF9-F24D62628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052513"/>
          <a:ext cx="82296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BMP 图像" r:id="rId3" imgW="5838095" imgH="3438095" progId="Paint.Picture">
                  <p:embed/>
                </p:oleObj>
              </mc:Choice>
              <mc:Fallback>
                <p:oleObj name="BMP 图像" r:id="rId3" imgW="5838095" imgH="34380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82296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60EB43-574F-4D35-93A9-8DF6449B1F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914400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537380A-5EA7-47F5-921C-6710BF24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7786687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20000"/>
              </a:spcAft>
              <a:buSzTx/>
              <a:buFontTx/>
              <a:buAutoNum type="arabicPeriod"/>
            </a:pP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中求由满足给定条件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的元组组成新的关系的运算。其形式为：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 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关系名  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  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选择运算记为</a:t>
            </a:r>
            <a:r>
              <a:rPr lang="en-US" altLang="zh-CN" sz="20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en-US" altLang="zh-CN" sz="2400" b="1" baseline="-300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(R)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0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20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为选取运算符，</a:t>
            </a:r>
            <a:r>
              <a:rPr lang="en-US" altLang="zh-CN" sz="20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为选取的条件。</a:t>
            </a:r>
          </a:p>
          <a:p>
            <a:pPr algn="just">
              <a:spcBef>
                <a:spcPts val="180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例如：在关系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中找出所有“男生”的数据。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SELECT  S1 WHERE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性别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=“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男”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关系代数为：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1100" b="1">
                <a:latin typeface="黑体" panose="02010609060101010101" pitchFamily="49" charset="-122"/>
                <a:ea typeface="黑体" panose="02010609060101010101" pitchFamily="49" charset="-122"/>
              </a:rPr>
              <a:t>性别</a:t>
            </a:r>
            <a:r>
              <a:rPr lang="en-US" altLang="zh-CN" sz="1100" b="1">
                <a:latin typeface="黑体" panose="02010609060101010101" pitchFamily="49" charset="-122"/>
                <a:ea typeface="黑体" panose="02010609060101010101" pitchFamily="49" charset="-122"/>
              </a:rPr>
              <a:t>=“</a:t>
            </a:r>
            <a:r>
              <a:rPr lang="zh-CN" altLang="en-US" sz="1100" b="1">
                <a:latin typeface="黑体" panose="02010609060101010101" pitchFamily="49" charset="-122"/>
                <a:ea typeface="黑体" panose="02010609060101010101" pitchFamily="49" charset="-122"/>
              </a:rPr>
              <a:t>男”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(S1)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ct val="20000"/>
              </a:spcAft>
              <a:buSzTx/>
              <a:buFontTx/>
              <a:buNone/>
            </a:pPr>
            <a:endParaRPr lang="zh-CN" altLang="en-US" sz="2400" b="1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665AEFD-7CFE-4A8B-A0AD-B51A422ED1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914400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7BC89A2-DAC9-4D99-8F0F-DDD29FF8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933825"/>
            <a:ext cx="7786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20000"/>
              </a:spcAft>
              <a:buClr>
                <a:srgbClr val="FF3399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chemeClr val="accent2"/>
                </a:solidFill>
              </a:rPr>
              <a:t>  F</a:t>
            </a:r>
            <a:r>
              <a:rPr lang="zh-CN" altLang="en-US" sz="2400" b="1">
                <a:solidFill>
                  <a:schemeClr val="accent2"/>
                </a:solidFill>
              </a:rPr>
              <a:t>为选取的条件，由运算对象（属性名、常数、简单函数）、算术比较运算符（ </a:t>
            </a:r>
            <a:r>
              <a:rPr lang="en-US" altLang="zh-CN" sz="2400" b="1">
                <a:solidFill>
                  <a:schemeClr val="accent2"/>
                </a:solidFill>
              </a:rPr>
              <a:t>&gt; </a:t>
            </a:r>
            <a:r>
              <a:rPr lang="zh-CN" altLang="en-US" sz="2400" b="1">
                <a:solidFill>
                  <a:schemeClr val="accent2"/>
                </a:solidFill>
              </a:rPr>
              <a:t>，≥，</a:t>
            </a:r>
            <a:r>
              <a:rPr lang="en-US" altLang="zh-CN" sz="2400" b="1">
                <a:solidFill>
                  <a:schemeClr val="accent2"/>
                </a:solidFill>
              </a:rPr>
              <a:t>&lt;</a:t>
            </a:r>
            <a:r>
              <a:rPr lang="zh-CN" altLang="en-US" sz="2400" b="1">
                <a:solidFill>
                  <a:schemeClr val="accent2"/>
                </a:solidFill>
              </a:rPr>
              <a:t>，≤，</a:t>
            </a:r>
            <a:r>
              <a:rPr lang="en-US" altLang="zh-CN" sz="2400" b="1">
                <a:solidFill>
                  <a:schemeClr val="accent2"/>
                </a:solidFill>
              </a:rPr>
              <a:t>=</a:t>
            </a:r>
            <a:r>
              <a:rPr lang="zh-CN" altLang="en-US" sz="2400" b="1">
                <a:solidFill>
                  <a:schemeClr val="accent2"/>
                </a:solidFill>
              </a:rPr>
              <a:t>，≠）和逻辑运算符（∨ ∧ ┐）连接起来的逻辑表达式，结果为逻辑值“真”或“假”。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7EF21CD8-3921-45C9-841F-6781BDAA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25538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例子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：查询信息系全体学生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2E01171E-D6E6-492F-AD9E-58DE277F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557338"/>
            <a:ext cx="311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b="1"/>
              <a:t>σ</a:t>
            </a:r>
            <a:r>
              <a:rPr lang="en-US" altLang="zh-CN" sz="1800" b="1">
                <a:solidFill>
                  <a:srgbClr val="990000"/>
                </a:solidFill>
              </a:rPr>
              <a:t>sdept=“IS”</a:t>
            </a:r>
            <a:r>
              <a:rPr lang="en-US" altLang="zh-CN" sz="2400" b="1"/>
              <a:t> (student)</a:t>
            </a:r>
            <a:endParaRPr lang="zh-CN" altLang="en-US" sz="2400" b="1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D48FC218-CD3F-4795-B654-456E4F94B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557338"/>
            <a:ext cx="2632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b="1"/>
              <a:t>σ</a:t>
            </a:r>
            <a:r>
              <a:rPr lang="en-US" altLang="zh-CN" sz="1800" b="1">
                <a:solidFill>
                  <a:srgbClr val="990000"/>
                </a:solidFill>
              </a:rPr>
              <a:t>5=“IS”</a:t>
            </a:r>
            <a:r>
              <a:rPr lang="en-US" altLang="zh-CN" sz="2400" b="1"/>
              <a:t> (student)</a:t>
            </a:r>
            <a:endParaRPr lang="zh-CN" altLang="en-US" sz="2400" b="1"/>
          </a:p>
        </p:txBody>
      </p:sp>
      <p:pic>
        <p:nvPicPr>
          <p:cNvPr id="34823" name="Picture 7">
            <a:extLst>
              <a:ext uri="{FF2B5EF4-FFF2-40B4-BE49-F238E27FC236}">
                <a16:creationId xmlns:a16="http://schemas.microsoft.com/office/drawing/2014/main" id="{1F9C94A0-4848-4FFE-9756-D50E1808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205038"/>
            <a:ext cx="4392612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8">
            <a:extLst>
              <a:ext uri="{FF2B5EF4-FFF2-40B4-BE49-F238E27FC236}">
                <a16:creationId xmlns:a16="http://schemas.microsoft.com/office/drawing/2014/main" id="{2D7959B6-C7EC-4E1F-B7E8-494D9D55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03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/>
              <a:t>或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2" grpId="0" autoUpdateAnimBg="0"/>
      <p:bldP spid="348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04C334D-69B1-41DC-A5ED-AF03539581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914400"/>
          </a:xfrm>
        </p:spPr>
        <p:txBody>
          <a:bodyPr/>
          <a:lstStyle/>
          <a:p>
            <a:r>
              <a:rPr lang="en-US" altLang="zh-CN" sz="3600"/>
              <a:t>2.3.2 </a:t>
            </a:r>
            <a:r>
              <a:rPr lang="zh-CN" altLang="en-US" sz="3600"/>
              <a:t>专门的集合运算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D0C0E51-BB86-403C-8E0E-FF12DE1E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77866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20000"/>
              </a:spcAft>
              <a:buClr>
                <a:srgbClr val="FF3399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accent2"/>
                </a:solidFill>
              </a:rPr>
              <a:t>选择运算是从关系</a:t>
            </a:r>
            <a:r>
              <a:rPr lang="en-US" altLang="zh-CN" sz="2400" b="1">
                <a:solidFill>
                  <a:schemeClr val="accent2"/>
                </a:solidFill>
              </a:rPr>
              <a:t>R</a:t>
            </a:r>
            <a:r>
              <a:rPr lang="zh-CN" altLang="en-US" sz="2400" b="1">
                <a:solidFill>
                  <a:schemeClr val="accent2"/>
                </a:solidFill>
              </a:rPr>
              <a:t>中选取使逻辑表达式</a:t>
            </a:r>
            <a:r>
              <a:rPr lang="en-US" altLang="zh-CN" sz="2400" b="1">
                <a:solidFill>
                  <a:schemeClr val="accent2"/>
                </a:solidFill>
              </a:rPr>
              <a:t>F</a:t>
            </a:r>
            <a:r>
              <a:rPr lang="zh-CN" altLang="en-US" sz="2400" b="1">
                <a:solidFill>
                  <a:schemeClr val="accent2"/>
                </a:solidFill>
              </a:rPr>
              <a:t>为真的元组，实际上是从行的角度进行的运算。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775E12B2-C071-43BF-ADDD-9C4B51325DFA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708275"/>
            <a:ext cx="4608513" cy="1800225"/>
            <a:chOff x="0" y="0"/>
            <a:chExt cx="2640" cy="768"/>
          </a:xfrm>
        </p:grpSpPr>
        <p:sp>
          <p:nvSpPr>
            <p:cNvPr id="35845" name="Rectangle 5">
              <a:extLst>
                <a:ext uri="{FF2B5EF4-FFF2-40B4-BE49-F238E27FC236}">
                  <a16:creationId xmlns:a16="http://schemas.microsoft.com/office/drawing/2014/main" id="{6B840E53-D688-40F0-81EE-B5A67EDB1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46" name="Rectangle 6" descr="浅色下对角线">
              <a:extLst>
                <a:ext uri="{FF2B5EF4-FFF2-40B4-BE49-F238E27FC236}">
                  <a16:creationId xmlns:a16="http://schemas.microsoft.com/office/drawing/2014/main" id="{4C47954A-8474-4FBC-BA50-CE1E6E77F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912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47" name="Rectangle 7">
              <a:extLst>
                <a:ext uri="{FF2B5EF4-FFF2-40B4-BE49-F238E27FC236}">
                  <a16:creationId xmlns:a16="http://schemas.microsoft.com/office/drawing/2014/main" id="{7CA2E212-D6B2-4A76-B2A0-57F1CD54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48" name="Rectangle 8">
              <a:extLst>
                <a:ext uri="{FF2B5EF4-FFF2-40B4-BE49-F238E27FC236}">
                  <a16:creationId xmlns:a16="http://schemas.microsoft.com/office/drawing/2014/main" id="{616B3DE3-C240-4C41-9233-94FB2ED3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72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49" name="Rectangle 9">
              <a:extLst>
                <a:ext uri="{FF2B5EF4-FFF2-40B4-BE49-F238E27FC236}">
                  <a16:creationId xmlns:a16="http://schemas.microsoft.com/office/drawing/2014/main" id="{BB84019A-3B81-4AB7-AA50-0F806A2B3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0" name="Rectangle 10" descr="浅色下对角线">
              <a:extLst>
                <a:ext uri="{FF2B5EF4-FFF2-40B4-BE49-F238E27FC236}">
                  <a16:creationId xmlns:a16="http://schemas.microsoft.com/office/drawing/2014/main" id="{D34678C1-CC96-40BE-A4DB-7F6CD68C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912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1" name="Rectangle 11">
              <a:extLst>
                <a:ext uri="{FF2B5EF4-FFF2-40B4-BE49-F238E27FC236}">
                  <a16:creationId xmlns:a16="http://schemas.microsoft.com/office/drawing/2014/main" id="{76FD5DE4-3417-47ED-9576-E27BE3E3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2" name="Rectangle 12" descr="浅色下对角线">
              <a:extLst>
                <a:ext uri="{FF2B5EF4-FFF2-40B4-BE49-F238E27FC236}">
                  <a16:creationId xmlns:a16="http://schemas.microsoft.com/office/drawing/2014/main" id="{E9D90A86-D37B-4FF2-B151-7C45E7F0F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912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3" name="Rectangle 13" descr="浅色下对角线">
              <a:extLst>
                <a:ext uri="{FF2B5EF4-FFF2-40B4-BE49-F238E27FC236}">
                  <a16:creationId xmlns:a16="http://schemas.microsoft.com/office/drawing/2014/main" id="{32660612-9994-40DB-8492-E88B4194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84"/>
              <a:ext cx="912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4" name="Rectangle 14" descr="浅色下对角线">
              <a:extLst>
                <a:ext uri="{FF2B5EF4-FFF2-40B4-BE49-F238E27FC236}">
                  <a16:creationId xmlns:a16="http://schemas.microsoft.com/office/drawing/2014/main" id="{3B61F231-455B-455B-8171-89B8EB73D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"/>
              <a:ext cx="912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5" name="Rectangle 15" descr="浅色下对角线">
              <a:extLst>
                <a:ext uri="{FF2B5EF4-FFF2-40B4-BE49-F238E27FC236}">
                  <a16:creationId xmlns:a16="http://schemas.microsoft.com/office/drawing/2014/main" id="{A190DE27-EBD9-4A9D-9CB8-654DDC61B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"/>
              <a:ext cx="912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6" name="AutoShape 16">
              <a:extLst>
                <a:ext uri="{FF2B5EF4-FFF2-40B4-BE49-F238E27FC236}">
                  <a16:creationId xmlns:a16="http://schemas.microsoft.com/office/drawing/2014/main" id="{36692E16-76BB-4E11-928B-ED2A087BA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7" name="Text Box 17">
              <a:extLst>
                <a:ext uri="{FF2B5EF4-FFF2-40B4-BE49-F238E27FC236}">
                  <a16:creationId xmlns:a16="http://schemas.microsoft.com/office/drawing/2014/main" id="{D6080B1E-FF1F-4C06-AB04-2B1E281E2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0"/>
              <a:ext cx="43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σ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D72F14-290C-4E61-AE73-747835A68D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14313"/>
            <a:ext cx="7772400" cy="914400"/>
          </a:xfrm>
        </p:spPr>
        <p:txBody>
          <a:bodyPr/>
          <a:lstStyle/>
          <a:p>
            <a:r>
              <a:rPr lang="en-US" altLang="zh-CN"/>
              <a:t>2.1.1  </a:t>
            </a:r>
            <a:r>
              <a:rPr lang="zh-CN" altLang="en-US"/>
              <a:t>关系中的基本术语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250B8814-45E3-4CC9-9B10-8E2A25657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143000"/>
            <a:ext cx="7920037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候选键（或候选关键字）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sz="2200" b="1">
                <a:latin typeface="宋体" panose="02010600030101010101" pitchFamily="2" charset="-122"/>
              </a:rPr>
              <a:t>是属性或属性组合，其值可以唯一的标识一个元组。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主键（或主关键字）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sz="2200" b="1">
                <a:latin typeface="宋体" panose="02010600030101010101" pitchFamily="2" charset="-122"/>
              </a:rPr>
              <a:t>如果有多个候选键，选择其中一个作为主键。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主属性  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sz="2200" b="1">
                <a:latin typeface="宋体" panose="02010600030101010101" pitchFamily="2" charset="-122"/>
              </a:rPr>
              <a:t>包含在候选键中的各个属性。  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•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全码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sz="2200" b="1">
                <a:latin typeface="宋体" panose="02010600030101010101" pitchFamily="2" charset="-122"/>
              </a:rPr>
              <a:t>所有属性都是这个关系模式的候选码。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Char char="•"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外键（或外关键字）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sz="2200" b="1">
                <a:latin typeface="宋体" panose="02010600030101010101" pitchFamily="2" charset="-122"/>
              </a:rPr>
              <a:t>如果关系</a:t>
            </a:r>
            <a:r>
              <a:rPr lang="en-US" altLang="zh-CN" sz="2200" b="1">
                <a:latin typeface="宋体" panose="02010600030101010101" pitchFamily="2" charset="-122"/>
              </a:rPr>
              <a:t>R2</a:t>
            </a:r>
            <a:r>
              <a:rPr lang="zh-CN" altLang="en-US" sz="2200" b="1">
                <a:latin typeface="宋体" panose="02010600030101010101" pitchFamily="2" charset="-122"/>
              </a:rPr>
              <a:t>的一个或一组属性</a:t>
            </a:r>
            <a:r>
              <a:rPr lang="en-US" altLang="zh-CN" sz="2200" b="1">
                <a:latin typeface="宋体" panose="02010600030101010101" pitchFamily="2" charset="-122"/>
              </a:rPr>
              <a:t>X</a:t>
            </a:r>
            <a:r>
              <a:rPr lang="zh-CN" altLang="en-US" sz="2200" b="1">
                <a:latin typeface="宋体" panose="02010600030101010101" pitchFamily="2" charset="-122"/>
              </a:rPr>
              <a:t>是另一关系</a:t>
            </a:r>
            <a:r>
              <a:rPr lang="en-US" altLang="zh-CN" sz="2200" b="1">
                <a:latin typeface="宋体" panose="02010600030101010101" pitchFamily="2" charset="-122"/>
              </a:rPr>
              <a:t>R1</a:t>
            </a:r>
            <a:r>
              <a:rPr lang="zh-CN" altLang="en-US" sz="2200" b="1">
                <a:latin typeface="宋体" panose="02010600030101010101" pitchFamily="2" charset="-122"/>
              </a:rPr>
              <a:t>的主键，则</a:t>
            </a:r>
            <a:r>
              <a:rPr lang="en-US" altLang="zh-CN" sz="2200" b="1">
                <a:latin typeface="宋体" panose="02010600030101010101" pitchFamily="2" charset="-122"/>
              </a:rPr>
              <a:t>X</a:t>
            </a:r>
            <a:r>
              <a:rPr lang="zh-CN" altLang="en-US" sz="2200" b="1">
                <a:latin typeface="宋体" panose="02010600030101010101" pitchFamily="2" charset="-122"/>
              </a:rPr>
              <a:t>称为外键。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endParaRPr lang="en-US" altLang="zh-CN" sz="2400" b="1">
              <a:solidFill>
                <a:srgbClr val="003366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endParaRPr lang="zh-CN" altLang="en-US" sz="2400" b="1">
              <a:solidFill>
                <a:srgbClr val="003366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907CDFF-120C-49E1-A89B-033F2E1DAD1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95288" y="115888"/>
            <a:ext cx="8229600" cy="920750"/>
          </a:xfrm>
        </p:spPr>
        <p:txBody>
          <a:bodyPr/>
          <a:lstStyle/>
          <a:p>
            <a:r>
              <a:rPr lang="zh-CN" altLang="en-US"/>
              <a:t>例子</a:t>
            </a:r>
            <a:r>
              <a:rPr lang="en-US" altLang="zh-CN"/>
              <a:t>1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CE9E1AF-721F-4CC2-8767-810207BDBAE4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1187450" y="1125538"/>
            <a:ext cx="7415213" cy="5032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已知关系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en-US" altLang="zh-CN" sz="2800"/>
              <a:t>S</a:t>
            </a:r>
            <a:r>
              <a:rPr lang="zh-CN" altLang="en-US" sz="2800"/>
              <a:t>， 求</a:t>
            </a:r>
          </a:p>
        </p:txBody>
      </p:sp>
      <p:pic>
        <p:nvPicPr>
          <p:cNvPr id="36868" name="Picture 4" descr="A1">
            <a:extLst>
              <a:ext uri="{FF2B5EF4-FFF2-40B4-BE49-F238E27FC236}">
                <a16:creationId xmlns:a16="http://schemas.microsoft.com/office/drawing/2014/main" id="{91BD9AF4-9821-48F4-BB99-C98BD663B0DB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781300"/>
            <a:ext cx="4248150" cy="3168650"/>
          </a:xfrm>
          <a:noFill/>
        </p:spPr>
      </p:pic>
      <p:pic>
        <p:nvPicPr>
          <p:cNvPr id="36869" name="Picture 5" descr="1111">
            <a:extLst>
              <a:ext uri="{FF2B5EF4-FFF2-40B4-BE49-F238E27FC236}">
                <a16:creationId xmlns:a16="http://schemas.microsoft.com/office/drawing/2014/main" id="{98AAE767-EDA8-4C72-87A7-F73552C9D97F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9900" y="1717675"/>
            <a:ext cx="2438400" cy="4219575"/>
          </a:xfrm>
          <a:noFill/>
        </p:spPr>
      </p:pic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28DD25FA-E023-43EA-A35C-61166A0EE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73238"/>
          <a:ext cx="18780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r:id="rId5" imgW="546574" imgH="228799" progId="Equation.DSMT4">
                  <p:embed/>
                </p:oleObj>
              </mc:Choice>
              <mc:Fallback>
                <p:oleObj r:id="rId5" imgW="546574" imgH="22879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18780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9BC0260B-6C8B-4906-AAFD-6944B4ABD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125538"/>
          <a:ext cx="19653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r:id="rId7" imgW="571997" imgH="228799" progId="Equation.DSMT4">
                  <p:embed/>
                </p:oleObj>
              </mc:Choice>
              <mc:Fallback>
                <p:oleObj r:id="rId7" imgW="571997" imgH="22879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125538"/>
                        <a:ext cx="19653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FA34EAE-F7A4-4C69-B582-265F030028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914400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EE78C1E-061A-4992-A6FB-C730BE8E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25538"/>
            <a:ext cx="76327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中求指定的由若干个属性组成新的关系，即对关系在垂直方向进行的运算，从左到右按照指定的若干属性及顺序取出相应列，删去重复元组。记为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en-US" altLang="zh-CN" sz="2400" b="1" baseline="-300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(R)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endParaRPr lang="zh-CN" altLang="en-US" sz="2400" b="1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37D30457-E6F9-4E58-BE7F-FD30270F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997200"/>
            <a:ext cx="53340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ECEA521-D35D-4C6D-93D0-09403599BB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914400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EBA82F0-60C2-4979-830C-047B5146B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7489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        从定义可看出，投影运算是从列的角度进行的运算，这正是选取运算和投影运算的区别所在。</a:t>
            </a: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308EF800-D622-453B-9F0B-96037B3B1262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636838"/>
            <a:ext cx="3743325" cy="2087562"/>
            <a:chOff x="0" y="0"/>
            <a:chExt cx="1728" cy="1008"/>
          </a:xfrm>
        </p:grpSpPr>
        <p:sp>
          <p:nvSpPr>
            <p:cNvPr id="38917" name="AutoShape 5">
              <a:extLst>
                <a:ext uri="{FF2B5EF4-FFF2-40B4-BE49-F238E27FC236}">
                  <a16:creationId xmlns:a16="http://schemas.microsoft.com/office/drawing/2014/main" id="{937E91D5-E778-4C14-BBA7-3A644E8E7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432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Text Box 6">
              <a:extLst>
                <a:ext uri="{FF2B5EF4-FFF2-40B4-BE49-F238E27FC236}">
                  <a16:creationId xmlns:a16="http://schemas.microsoft.com/office/drawing/2014/main" id="{DDC8F2A6-C674-4EA6-9FBF-AE94F6460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4"/>
              <a:ext cx="43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π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5497F8E0-733D-4936-BECE-049FAE4F9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0" name="Rectangle 8" descr="浅色下对角线">
              <a:extLst>
                <a:ext uri="{FF2B5EF4-FFF2-40B4-BE49-F238E27FC236}">
                  <a16:creationId xmlns:a16="http://schemas.microsoft.com/office/drawing/2014/main" id="{0FE39DF3-8970-4FAC-9DCA-3475FED66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0"/>
              <a:ext cx="96" cy="10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7EAEF412-51FA-41D4-8C94-E81FD296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48350F68-8215-4E72-BEF3-42B336471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3" name="Rectangle 11" descr="浅色下对角线">
              <a:extLst>
                <a:ext uri="{FF2B5EF4-FFF2-40B4-BE49-F238E27FC236}">
                  <a16:creationId xmlns:a16="http://schemas.microsoft.com/office/drawing/2014/main" id="{6A104BDA-D5CD-4001-BD0F-8BACFEDC1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96" cy="10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8FA0E7CD-71DE-4C26-9C97-119FF8B9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5" name="Rectangle 13" descr="浅色下对角线">
              <a:extLst>
                <a:ext uri="{FF2B5EF4-FFF2-40B4-BE49-F238E27FC236}">
                  <a16:creationId xmlns:a16="http://schemas.microsoft.com/office/drawing/2014/main" id="{EC6D53C3-7077-4D6E-8547-06802513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96" cy="10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6" name="Rectangle 14" descr="浅色下对角线">
              <a:extLst>
                <a:ext uri="{FF2B5EF4-FFF2-40B4-BE49-F238E27FC236}">
                  <a16:creationId xmlns:a16="http://schemas.microsoft.com/office/drawing/2014/main" id="{A8A6B67E-A375-4D26-A6D7-1E2AD9F8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0"/>
              <a:ext cx="96" cy="100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CC47325-0677-47C5-B7F8-2EF736CD85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914400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D81C161-D894-4332-8967-9C96D8DD4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25538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例子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：查询学生的姓名和所在的系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4A78A75C-33FE-4E3F-A81D-11D59656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557338"/>
            <a:ext cx="340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b="1"/>
              <a:t>Π</a:t>
            </a:r>
            <a:r>
              <a:rPr lang="en-US" altLang="zh-CN" sz="1800" b="1">
                <a:solidFill>
                  <a:srgbClr val="CC3300"/>
                </a:solidFill>
              </a:rPr>
              <a:t>sname</a:t>
            </a:r>
            <a:r>
              <a:rPr lang="zh-CN" altLang="en-US" sz="1800" b="1">
                <a:solidFill>
                  <a:srgbClr val="CC3300"/>
                </a:solidFill>
              </a:rPr>
              <a:t>，</a:t>
            </a:r>
            <a:r>
              <a:rPr lang="en-US" altLang="zh-CN" sz="1800" b="1">
                <a:solidFill>
                  <a:srgbClr val="CC3300"/>
                </a:solidFill>
              </a:rPr>
              <a:t>sdept</a:t>
            </a:r>
            <a:r>
              <a:rPr lang="en-US" altLang="zh-CN" sz="2400" b="1"/>
              <a:t>(student)</a:t>
            </a:r>
            <a:endParaRPr lang="zh-CN" altLang="en-US" sz="2400" b="1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6F2FB1B-5EEB-4845-9A15-6169BCA4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1541463"/>
            <a:ext cx="2325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b="1"/>
              <a:t>Π</a:t>
            </a:r>
            <a:r>
              <a:rPr lang="en-US" altLang="zh-CN" sz="1800" b="1">
                <a:solidFill>
                  <a:srgbClr val="CC3300"/>
                </a:solidFill>
              </a:rPr>
              <a:t>2</a:t>
            </a:r>
            <a:r>
              <a:rPr lang="zh-CN" altLang="en-US" sz="1800" b="1">
                <a:solidFill>
                  <a:srgbClr val="CC3300"/>
                </a:solidFill>
              </a:rPr>
              <a:t>，</a:t>
            </a:r>
            <a:r>
              <a:rPr lang="en-US" altLang="zh-CN" sz="1800" b="1">
                <a:solidFill>
                  <a:srgbClr val="CC3300"/>
                </a:solidFill>
              </a:rPr>
              <a:t>5</a:t>
            </a:r>
            <a:r>
              <a:rPr lang="en-US" altLang="zh-CN" sz="2400" b="1"/>
              <a:t>(student)</a:t>
            </a:r>
            <a:endParaRPr lang="zh-CN" altLang="en-US" sz="2400" b="1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91CE167E-2645-4FDE-87C8-9CCA084F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15509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/>
              <a:t>或</a:t>
            </a:r>
          </a:p>
        </p:txBody>
      </p:sp>
      <p:pic>
        <p:nvPicPr>
          <p:cNvPr id="39943" name="Picture 7">
            <a:extLst>
              <a:ext uri="{FF2B5EF4-FFF2-40B4-BE49-F238E27FC236}">
                <a16:creationId xmlns:a16="http://schemas.microsoft.com/office/drawing/2014/main" id="{CA542012-70CD-4CAF-A59F-D2035476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133600"/>
            <a:ext cx="3240087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8">
            <a:extLst>
              <a:ext uri="{FF2B5EF4-FFF2-40B4-BE49-F238E27FC236}">
                <a16:creationId xmlns:a16="http://schemas.microsoft.com/office/drawing/2014/main" id="{4B8A2D6D-1C63-4676-9918-EB013B6F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05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/>
              <a:t>投影运算可以改变关系的属性次序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  <p:bldP spid="39942" grpId="0" autoUpdateAnimBg="0"/>
      <p:bldP spid="3994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44C09AE-41B2-45B0-A020-6BA7CAEC73FB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>
          <a:xfrm>
            <a:off x="468313" y="1052513"/>
            <a:ext cx="8075612" cy="4752975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例子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 查询选课关系中有哪些学生选了课。</a:t>
            </a:r>
            <a:endParaRPr lang="zh-CN" altLang="en-US" sz="28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9D56A37-9412-4782-B940-CF4D2670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2.3.2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 专门的集合运算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351C229-5EE9-4A07-BC44-3C12F8F3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65625"/>
            <a:ext cx="792003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/>
              <a:t>由例</a:t>
            </a:r>
            <a:r>
              <a:rPr lang="en-US" altLang="zh-CN" sz="2400"/>
              <a:t>3</a:t>
            </a:r>
            <a:r>
              <a:rPr lang="zh-CN" altLang="en-US" sz="2400"/>
              <a:t>可以看出，投影后取消了某些属性列后，就可能出现重复行，应该取消这些完全相同的行。所以投影之后，不但减少了属性，元组也可能减少，新关系与原关系不相容。 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6B5DDF7-185E-45F7-ACB6-01A64E1A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73238"/>
            <a:ext cx="38877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/>
              <a:t>     Π</a:t>
            </a:r>
            <a:r>
              <a:rPr lang="en-US" altLang="zh-CN" sz="2800" baseline="-25000"/>
              <a:t>SNO</a:t>
            </a:r>
            <a:r>
              <a:rPr lang="en-US" altLang="zh-CN" sz="2800"/>
              <a:t>(SC)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/>
              <a:t>      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结果如右图所示</a:t>
            </a:r>
            <a:r>
              <a:rPr lang="zh-CN" altLang="en-US" sz="2400"/>
              <a:t> </a:t>
            </a:r>
          </a:p>
        </p:txBody>
      </p:sp>
      <p:graphicFrame>
        <p:nvGraphicFramePr>
          <p:cNvPr id="40966" name="Group 6">
            <a:extLst>
              <a:ext uri="{FF2B5EF4-FFF2-40B4-BE49-F238E27FC236}">
                <a16:creationId xmlns:a16="http://schemas.microsoft.com/office/drawing/2014/main" id="{0FC5A181-DED7-4E5A-B7A7-34D064FA962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08625" y="1557338"/>
          <a:ext cx="1162050" cy="2684462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95001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95001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95001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95002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95002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build="allAtOnce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53E87A0-F807-4CA0-85A2-DFDA581E493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4213" y="1412875"/>
            <a:ext cx="7772400" cy="73025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例子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 查询选了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号课程的学生号。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39540A7-EE29-408A-9495-5C9EDED50014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420938"/>
            <a:ext cx="1223962" cy="1655762"/>
            <a:chOff x="0" y="0"/>
            <a:chExt cx="620" cy="809"/>
          </a:xfrm>
        </p:grpSpPr>
        <p:grpSp>
          <p:nvGrpSpPr>
            <p:cNvPr id="41990" name="Group 4">
              <a:extLst>
                <a:ext uri="{FF2B5EF4-FFF2-40B4-BE49-F238E27FC236}">
                  <a16:creationId xmlns:a16="http://schemas.microsoft.com/office/drawing/2014/main" id="{C49C8F44-8723-4C1E-8E24-3C19A9FED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16" cy="403"/>
              <a:chOff x="0" y="0"/>
              <a:chExt cx="489" cy="403"/>
            </a:xfrm>
          </p:grpSpPr>
          <p:sp>
            <p:nvSpPr>
              <p:cNvPr id="41994" name="Rectangle 5">
                <a:extLst>
                  <a:ext uri="{FF2B5EF4-FFF2-40B4-BE49-F238E27FC236}">
                    <a16:creationId xmlns:a16="http://schemas.microsoft.com/office/drawing/2014/main" id="{9EFDBC54-C826-4790-B6E8-930F06E4F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0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SNO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E96283E5-5518-4133-BFB3-18FD109B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991" name="Group 7">
              <a:extLst>
                <a:ext uri="{FF2B5EF4-FFF2-40B4-BE49-F238E27FC236}">
                  <a16:creationId xmlns:a16="http://schemas.microsoft.com/office/drawing/2014/main" id="{002DC9E5-A8FD-4501-89DE-7F213DF2B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" y="406"/>
              <a:ext cx="616" cy="403"/>
              <a:chOff x="0" y="0"/>
              <a:chExt cx="489" cy="403"/>
            </a:xfrm>
          </p:grpSpPr>
          <p:sp>
            <p:nvSpPr>
              <p:cNvPr id="41992" name="Rectangle 8">
                <a:extLst>
                  <a:ext uri="{FF2B5EF4-FFF2-40B4-BE49-F238E27FC236}">
                    <a16:creationId xmlns:a16="http://schemas.microsoft.com/office/drawing/2014/main" id="{AA52B5B6-A28A-48CC-8734-E36D0C8F2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0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95001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3" name="Rectangle 9">
                <a:extLst>
                  <a:ext uri="{FF2B5EF4-FFF2-40B4-BE49-F238E27FC236}">
                    <a16:creationId xmlns:a16="http://schemas.microsoft.com/office/drawing/2014/main" id="{EBA7177F-11C3-4F25-9FFF-F8205618D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988" name="Rectangle 2">
            <a:extLst>
              <a:ext uri="{FF2B5EF4-FFF2-40B4-BE49-F238E27FC236}">
                <a16:creationId xmlns:a16="http://schemas.microsoft.com/office/drawing/2014/main" id="{BC007420-EF9D-4216-AC0C-247402A6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91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2.3.2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 专门的集合运算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9497F329-B7A4-498F-B15B-D7B353C19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40322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en-US" altLang="zh-CN" sz="2800"/>
              <a:t>Π</a:t>
            </a:r>
            <a:r>
              <a:rPr lang="en-US" altLang="zh-CN" sz="2800" baseline="-30000"/>
              <a:t>SNO</a:t>
            </a:r>
            <a:r>
              <a:rPr lang="en-US" altLang="zh-CN" sz="2800"/>
              <a:t>(σ</a:t>
            </a:r>
            <a:r>
              <a:rPr lang="en-US" altLang="zh-CN" sz="2800" baseline="-30000"/>
              <a:t>CNO=’1’</a:t>
            </a:r>
            <a:r>
              <a:rPr lang="en-US" altLang="zh-CN" sz="2800"/>
              <a:t>(SC))</a:t>
            </a: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E76E7E0-E519-490B-BA88-4FE28211F2B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95288" y="188913"/>
            <a:ext cx="8229600" cy="920750"/>
          </a:xfrm>
        </p:spPr>
        <p:txBody>
          <a:bodyPr/>
          <a:lstStyle/>
          <a:p>
            <a:r>
              <a:rPr lang="zh-CN" altLang="en-US"/>
              <a:t>例子</a:t>
            </a:r>
            <a:r>
              <a:rPr lang="en-US" altLang="zh-CN"/>
              <a:t>2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9A8E0F7-E6FD-4EF1-8555-7E584A460879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1258888" y="1196975"/>
            <a:ext cx="7415212" cy="1223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已知关系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en-US" altLang="zh-CN" sz="2800"/>
              <a:t>S</a:t>
            </a:r>
            <a:r>
              <a:rPr lang="zh-CN" altLang="en-US" sz="2800"/>
              <a:t>， 求</a:t>
            </a:r>
          </a:p>
        </p:txBody>
      </p:sp>
      <p:pic>
        <p:nvPicPr>
          <p:cNvPr id="43012" name="Picture 4" descr="A1">
            <a:extLst>
              <a:ext uri="{FF2B5EF4-FFF2-40B4-BE49-F238E27FC236}">
                <a16:creationId xmlns:a16="http://schemas.microsoft.com/office/drawing/2014/main" id="{57B3545B-7A9B-489E-80D4-E5733934F2F4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475" y="2843213"/>
            <a:ext cx="4248150" cy="3168650"/>
          </a:xfrm>
          <a:noFill/>
        </p:spPr>
      </p:pic>
      <p:pic>
        <p:nvPicPr>
          <p:cNvPr id="43013" name="Picture 5" descr="1111">
            <a:extLst>
              <a:ext uri="{FF2B5EF4-FFF2-40B4-BE49-F238E27FC236}">
                <a16:creationId xmlns:a16="http://schemas.microsoft.com/office/drawing/2014/main" id="{70EAA194-88C0-4C23-832C-E8234AA4CE54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4363" y="1779588"/>
            <a:ext cx="2438400" cy="4221162"/>
          </a:xfrm>
          <a:noFill/>
        </p:spPr>
      </p:pic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E5109954-9C67-48FA-A529-DB91CE526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268413"/>
          <a:ext cx="20970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r:id="rId5" imgW="610130" imgH="241510" progId="Equation.DSMT4">
                  <p:embed/>
                </p:oleObj>
              </mc:Choice>
              <mc:Fallback>
                <p:oleObj r:id="rId5" imgW="610130" imgH="24151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268413"/>
                        <a:ext cx="20970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>
            <a:extLst>
              <a:ext uri="{FF2B5EF4-FFF2-40B4-BE49-F238E27FC236}">
                <a16:creationId xmlns:a16="http://schemas.microsoft.com/office/drawing/2014/main" id="{225678FD-AD9E-4E61-B279-561AA8D5A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60575"/>
          <a:ext cx="1441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r:id="rId7" imgW="419829" imgH="228998" progId="Equation.DSMT4">
                  <p:embed/>
                </p:oleObj>
              </mc:Choice>
              <mc:Fallback>
                <p:oleObj r:id="rId7" imgW="419829" imgH="22899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60575"/>
                        <a:ext cx="14414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720B49B5-6569-47CB-8615-CF0CE13F7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989138"/>
          <a:ext cx="17922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r:id="rId9" imgW="521152" imgH="241510" progId="Equation.DSMT4">
                  <p:embed/>
                </p:oleObj>
              </mc:Choice>
              <mc:Fallback>
                <p:oleObj r:id="rId9" imgW="521152" imgH="24151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17922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C2F58FF-A93E-4BA0-95EB-21DA3477D6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914400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496E51D-6B6A-400B-8CC0-95F4B99E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77557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从关系</a:t>
            </a: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u="sng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笛卡尔积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中选取属性值满足一定条件的元组。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θ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记为</a:t>
            </a: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  S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分别为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中的第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、第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个分量，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θ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为算术比较运算符。</a:t>
            </a:r>
          </a:p>
          <a:p>
            <a:pPr algn="just">
              <a:spcAft>
                <a:spcPct val="20000"/>
              </a:spcAft>
              <a:buSzTx/>
              <a:buFontTx/>
              <a:buNone/>
            </a:pPr>
            <a:endParaRPr lang="zh-CN" altLang="en-US" sz="2400" b="1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4036" name="Picture 4" descr="符1">
            <a:extLst>
              <a:ext uri="{FF2B5EF4-FFF2-40B4-BE49-F238E27FC236}">
                <a16:creationId xmlns:a16="http://schemas.microsoft.com/office/drawing/2014/main" id="{8D5E205E-D0CF-4534-92A5-FBD8A2A7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068638"/>
            <a:ext cx="3349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5">
            <a:extLst>
              <a:ext uri="{FF2B5EF4-FFF2-40B4-BE49-F238E27FC236}">
                <a16:creationId xmlns:a16="http://schemas.microsoft.com/office/drawing/2014/main" id="{00DFBC87-C00B-4B0C-979E-9CB30AEEB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716338"/>
            <a:ext cx="4572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003366"/>
                </a:solidFill>
                <a:latin typeface="Times New Roman" panose="02020603050405020304" pitchFamily="18" charset="0"/>
              </a:rPr>
              <a:t>iθj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8F57280-3962-4BFE-B0A9-1B38BA0F548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68313" y="404813"/>
            <a:ext cx="8229600" cy="633412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C79B863-5428-42DE-8A8B-0FE03C7A566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11188" y="1341438"/>
            <a:ext cx="8075612" cy="811212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/>
              <a:t>一般的连接操作是从行的角度进行运算。</a:t>
            </a: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58A077E5-261B-43FA-AF93-FB479FE29FB7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492375"/>
            <a:ext cx="5486400" cy="2286000"/>
            <a:chOff x="0" y="0"/>
            <a:chExt cx="3456" cy="1440"/>
          </a:xfrm>
        </p:grpSpPr>
        <p:grpSp>
          <p:nvGrpSpPr>
            <p:cNvPr id="45061" name="Group 5">
              <a:extLst>
                <a:ext uri="{FF2B5EF4-FFF2-40B4-BE49-F238E27FC236}">
                  <a16:creationId xmlns:a16="http://schemas.microsoft.com/office/drawing/2014/main" id="{5FD39D66-F105-4E3C-BEC6-EC8B5DD02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8"/>
              <a:ext cx="912" cy="768"/>
              <a:chOff x="0" y="0"/>
              <a:chExt cx="912" cy="768"/>
            </a:xfrm>
          </p:grpSpPr>
          <p:sp>
            <p:nvSpPr>
              <p:cNvPr id="45083" name="Rectangle 6">
                <a:extLst>
                  <a:ext uri="{FF2B5EF4-FFF2-40B4-BE49-F238E27FC236}">
                    <a16:creationId xmlns:a16="http://schemas.microsoft.com/office/drawing/2014/main" id="{E297C7A8-2CC9-422C-8E74-84CBAD49F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4" name="Rectangle 7" descr="浅色下对角线">
                <a:extLst>
                  <a:ext uri="{FF2B5EF4-FFF2-40B4-BE49-F238E27FC236}">
                    <a16:creationId xmlns:a16="http://schemas.microsoft.com/office/drawing/2014/main" id="{BFA72B50-DDDC-4759-81DE-28CBB2D0F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5" name="Rectangle 8">
                <a:extLst>
                  <a:ext uri="{FF2B5EF4-FFF2-40B4-BE49-F238E27FC236}">
                    <a16:creationId xmlns:a16="http://schemas.microsoft.com/office/drawing/2014/main" id="{56341325-D203-4FD7-A3A1-6F63CD74A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6" name="Rectangle 9">
                <a:extLst>
                  <a:ext uri="{FF2B5EF4-FFF2-40B4-BE49-F238E27FC236}">
                    <a16:creationId xmlns:a16="http://schemas.microsoft.com/office/drawing/2014/main" id="{00B56A68-C529-4C2A-9041-29DE18C51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7" name="Rectangle 10">
                <a:extLst>
                  <a:ext uri="{FF2B5EF4-FFF2-40B4-BE49-F238E27FC236}">
                    <a16:creationId xmlns:a16="http://schemas.microsoft.com/office/drawing/2014/main" id="{C013A779-A2B0-4FB5-B78C-4BAF87B71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8" name="Rectangle 11" descr="浅色下对角线">
                <a:extLst>
                  <a:ext uri="{FF2B5EF4-FFF2-40B4-BE49-F238E27FC236}">
                    <a16:creationId xmlns:a16="http://schemas.microsoft.com/office/drawing/2014/main" id="{C8BF40E5-FA4D-4200-9198-2945241AC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9" name="Rectangle 12">
                <a:extLst>
                  <a:ext uri="{FF2B5EF4-FFF2-40B4-BE49-F238E27FC236}">
                    <a16:creationId xmlns:a16="http://schemas.microsoft.com/office/drawing/2014/main" id="{22BBE965-A3D8-4499-9F52-1B0F12832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0" name="Rectangle 13" descr="浅色下对角线">
                <a:extLst>
                  <a:ext uri="{FF2B5EF4-FFF2-40B4-BE49-F238E27FC236}">
                    <a16:creationId xmlns:a16="http://schemas.microsoft.com/office/drawing/2014/main" id="{78D0223C-5587-4562-BFAB-4ED8702B9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062" name="AutoShape 14">
              <a:extLst>
                <a:ext uri="{FF2B5EF4-FFF2-40B4-BE49-F238E27FC236}">
                  <a16:creationId xmlns:a16="http://schemas.microsoft.com/office/drawing/2014/main" id="{8C2A65AD-DCBE-4706-8327-B00BBE307B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35391">
              <a:off x="1344" y="720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5063" name="Group 15">
              <a:extLst>
                <a:ext uri="{FF2B5EF4-FFF2-40B4-BE49-F238E27FC236}">
                  <a16:creationId xmlns:a16="http://schemas.microsoft.com/office/drawing/2014/main" id="{8B605678-33B0-4690-911B-0B90D027CF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056"/>
              <a:ext cx="528" cy="384"/>
              <a:chOff x="0" y="0"/>
              <a:chExt cx="912" cy="384"/>
            </a:xfrm>
          </p:grpSpPr>
          <p:sp>
            <p:nvSpPr>
              <p:cNvPr id="45079" name="Rectangle 16">
                <a:extLst>
                  <a:ext uri="{FF2B5EF4-FFF2-40B4-BE49-F238E27FC236}">
                    <a16:creationId xmlns:a16="http://schemas.microsoft.com/office/drawing/2014/main" id="{7393B960-29CC-4577-A25D-2B4F5C3CC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0" name="Rectangle 17" descr="浅色下对角线">
                <a:extLst>
                  <a:ext uri="{FF2B5EF4-FFF2-40B4-BE49-F238E27FC236}">
                    <a16:creationId xmlns:a16="http://schemas.microsoft.com/office/drawing/2014/main" id="{DE98C7FB-7D1A-4750-B470-F16F8F565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1" name="Rectangle 18">
                <a:extLst>
                  <a:ext uri="{FF2B5EF4-FFF2-40B4-BE49-F238E27FC236}">
                    <a16:creationId xmlns:a16="http://schemas.microsoft.com/office/drawing/2014/main" id="{1F9E941E-7E16-4A2A-988E-0F6B0417C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2" name="Rectangle 19">
                <a:extLst>
                  <a:ext uri="{FF2B5EF4-FFF2-40B4-BE49-F238E27FC236}">
                    <a16:creationId xmlns:a16="http://schemas.microsoft.com/office/drawing/2014/main" id="{21210C19-02A3-43DE-A05E-B057DB184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5064" name="Group 20">
              <a:extLst>
                <a:ext uri="{FF2B5EF4-FFF2-40B4-BE49-F238E27FC236}">
                  <a16:creationId xmlns:a16="http://schemas.microsoft.com/office/drawing/2014/main" id="{495EADF4-73F8-4978-B36C-C3DC2C0D2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816"/>
              <a:ext cx="1008" cy="432"/>
              <a:chOff x="0" y="0"/>
              <a:chExt cx="1008" cy="432"/>
            </a:xfrm>
          </p:grpSpPr>
          <p:grpSp>
            <p:nvGrpSpPr>
              <p:cNvPr id="45075" name="Group 21">
                <a:extLst>
                  <a:ext uri="{FF2B5EF4-FFF2-40B4-BE49-F238E27FC236}">
                    <a16:creationId xmlns:a16="http://schemas.microsoft.com/office/drawing/2014/main" id="{3178C558-6E91-46FF-8D5A-6313D1215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"/>
                <a:ext cx="1008" cy="384"/>
                <a:chOff x="0" y="0"/>
                <a:chExt cx="705" cy="367"/>
              </a:xfrm>
            </p:grpSpPr>
            <p:sp>
              <p:nvSpPr>
                <p:cNvPr id="45077" name="AutoShape 22">
                  <a:extLst>
                    <a:ext uri="{FF2B5EF4-FFF2-40B4-BE49-F238E27FC236}">
                      <a16:creationId xmlns:a16="http://schemas.microsoft.com/office/drawing/2014/main" id="{5BE98239-27EE-4266-BB84-12B89E06D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87" y="-32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078" name="Text Box 23">
                  <a:extLst>
                    <a:ext uri="{FF2B5EF4-FFF2-40B4-BE49-F238E27FC236}">
                      <a16:creationId xmlns:a16="http://schemas.microsoft.com/office/drawing/2014/main" id="{6D79E6FC-5939-46E8-8C1B-4CDACC228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V="1">
                  <a:off x="0" y="4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2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6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076" name="Rectangle 24">
                <a:extLst>
                  <a:ext uri="{FF2B5EF4-FFF2-40B4-BE49-F238E27FC236}">
                    <a16:creationId xmlns:a16="http://schemas.microsoft.com/office/drawing/2014/main" id="{1B183164-3B94-44C1-8CAD-C774205DF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0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800" b="1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="1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θ</a:t>
                </a:r>
                <a:r>
                  <a:rPr lang="en-US" altLang="zh-CN" sz="16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45065" name="AutoShape 25">
              <a:extLst>
                <a:ext uri="{FF2B5EF4-FFF2-40B4-BE49-F238E27FC236}">
                  <a16:creationId xmlns:a16="http://schemas.microsoft.com/office/drawing/2014/main" id="{A74375AE-7986-49B2-98D5-49FE3D97F4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32435">
              <a:off x="1392" y="110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5066" name="Group 26">
              <a:extLst>
                <a:ext uri="{FF2B5EF4-FFF2-40B4-BE49-F238E27FC236}">
                  <a16:creationId xmlns:a16="http://schemas.microsoft.com/office/drawing/2014/main" id="{A567B513-D30C-42C7-A63A-6E05C5A6B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768"/>
              <a:ext cx="1440" cy="288"/>
              <a:chOff x="0" y="0"/>
              <a:chExt cx="1440" cy="288"/>
            </a:xfrm>
          </p:grpSpPr>
          <p:sp>
            <p:nvSpPr>
              <p:cNvPr id="45069" name="Rectangle 27" descr="浅色下对角线">
                <a:extLst>
                  <a:ext uri="{FF2B5EF4-FFF2-40B4-BE49-F238E27FC236}">
                    <a16:creationId xmlns:a16="http://schemas.microsoft.com/office/drawing/2014/main" id="{E3BD322E-3967-4371-827C-0A7869175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0" name="Rectangle 28" descr="浅色下对角线">
                <a:extLst>
                  <a:ext uri="{FF2B5EF4-FFF2-40B4-BE49-F238E27FC236}">
                    <a16:creationId xmlns:a16="http://schemas.microsoft.com/office/drawing/2014/main" id="{61188311-1CBF-43EE-B8D2-4691C0AD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1" name="Rectangle 29" descr="浅色下对角线">
                <a:extLst>
                  <a:ext uri="{FF2B5EF4-FFF2-40B4-BE49-F238E27FC236}">
                    <a16:creationId xmlns:a16="http://schemas.microsoft.com/office/drawing/2014/main" id="{85C65F4F-1EBC-4972-9358-F1089125D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2" name="Rectangle 30" descr="浅色下对角线">
                <a:extLst>
                  <a:ext uri="{FF2B5EF4-FFF2-40B4-BE49-F238E27FC236}">
                    <a16:creationId xmlns:a16="http://schemas.microsoft.com/office/drawing/2014/main" id="{7AB31350-A8EC-4BEC-B8E8-E8368575F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0"/>
                <a:ext cx="528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3" name="Rectangle 31" descr="浅色下对角线">
                <a:extLst>
                  <a:ext uri="{FF2B5EF4-FFF2-40B4-BE49-F238E27FC236}">
                    <a16:creationId xmlns:a16="http://schemas.microsoft.com/office/drawing/2014/main" id="{96F8655A-CF3C-48D9-9CAF-B4E1708D1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96"/>
                <a:ext cx="528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74" name="Rectangle 32" descr="浅色下对角线">
                <a:extLst>
                  <a:ext uri="{FF2B5EF4-FFF2-40B4-BE49-F238E27FC236}">
                    <a16:creationId xmlns:a16="http://schemas.microsoft.com/office/drawing/2014/main" id="{6318D7C3-0B15-457C-AFED-389392B8C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92"/>
                <a:ext cx="528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067" name="Text Box 33">
              <a:extLst>
                <a:ext uri="{FF2B5EF4-FFF2-40B4-BE49-F238E27FC236}">
                  <a16:creationId xmlns:a16="http://schemas.microsoft.com/office/drawing/2014/main" id="{8C69BA23-F2F5-4837-AD56-8BBA7635F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68" name="Text Box 34">
              <a:extLst>
                <a:ext uri="{FF2B5EF4-FFF2-40B4-BE49-F238E27FC236}">
                  <a16:creationId xmlns:a16="http://schemas.microsoft.com/office/drawing/2014/main" id="{AAB47CC3-2189-47B2-B946-B27AE8152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AF8437-C1D5-4563-9944-78DB8F1974D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95288" y="115888"/>
            <a:ext cx="8229600" cy="920750"/>
          </a:xfrm>
        </p:spPr>
        <p:txBody>
          <a:bodyPr/>
          <a:lstStyle/>
          <a:p>
            <a:r>
              <a:rPr lang="zh-CN" altLang="en-US"/>
              <a:t>例子</a:t>
            </a:r>
            <a:r>
              <a:rPr lang="en-US" altLang="zh-CN"/>
              <a:t>3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C7F15FB-ADF9-41EB-AB86-73257FF807BF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1189038" y="1052513"/>
            <a:ext cx="7559675" cy="51228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已知关系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en-US" altLang="zh-CN" sz="2800"/>
              <a:t>S</a:t>
            </a:r>
            <a:r>
              <a:rPr lang="zh-CN" altLang="en-US" sz="2800"/>
              <a:t>，求</a:t>
            </a:r>
          </a:p>
        </p:txBody>
      </p:sp>
      <p:pic>
        <p:nvPicPr>
          <p:cNvPr id="46084" name="Picture 4" descr="A1">
            <a:extLst>
              <a:ext uri="{FF2B5EF4-FFF2-40B4-BE49-F238E27FC236}">
                <a16:creationId xmlns:a16="http://schemas.microsoft.com/office/drawing/2014/main" id="{565886A3-2AB8-4A7A-BDF1-0D03CC9DCD27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9038" y="2708275"/>
            <a:ext cx="4248150" cy="3168650"/>
          </a:xfrm>
          <a:noFill/>
        </p:spPr>
      </p:pic>
      <p:pic>
        <p:nvPicPr>
          <p:cNvPr id="46085" name="Picture 5" descr="1111">
            <a:extLst>
              <a:ext uri="{FF2B5EF4-FFF2-40B4-BE49-F238E27FC236}">
                <a16:creationId xmlns:a16="http://schemas.microsoft.com/office/drawing/2014/main" id="{3050178F-864B-428F-AA99-1DA2D3962DB5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22925" y="1717675"/>
            <a:ext cx="2438400" cy="4219575"/>
          </a:xfrm>
          <a:noFill/>
        </p:spPr>
      </p:pic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4A262B34-3886-4B52-B929-1EAFBEC9D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1052513"/>
          <a:ext cx="1617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r:id="rId5" imgW="470104" imgH="266816" progId="Equation.DSMT4">
                  <p:embed/>
                </p:oleObj>
              </mc:Choice>
              <mc:Fallback>
                <p:oleObj r:id="rId5" imgW="470104" imgH="26681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052513"/>
                        <a:ext cx="1617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79D3B-1EA4-4ED2-8442-3EE5AEA5B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85750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04A1354-371C-4A67-B1A5-5AD063B9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143000"/>
            <a:ext cx="7920037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1.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域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域是一组具有相同数据类型的值的集合。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例如：自然数、实数、长度小于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25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字节的字符串集合等等。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2.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笛卡尔积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笛卡尔积可以表示为一个二维表。表中的每行对应一个元组，每列对应一个域。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例如：给出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3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个域：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D1 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＝ 导师集合 ＝ 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{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李清，刘涛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}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    D2 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＝ 专业集合 ＝ 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{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计算机专业，管理工程专业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}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    D3 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＝ 研究生集合 ＝ 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{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李华，杨敏，刘颖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}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则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D1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D2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D3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的笛卡尔积为？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258596B-08EF-486C-9143-0B1D9900999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68313" y="476250"/>
            <a:ext cx="8229600" cy="633413"/>
          </a:xfrm>
        </p:spPr>
        <p:txBody>
          <a:bodyPr/>
          <a:lstStyle/>
          <a:p>
            <a:r>
              <a:rPr lang="zh-CN" altLang="en-US"/>
              <a:t>例子</a:t>
            </a:r>
            <a:r>
              <a:rPr lang="en-US" altLang="zh-CN"/>
              <a:t>3</a:t>
            </a:r>
            <a:r>
              <a:rPr lang="zh-CN" altLang="en-US"/>
              <a:t>（续）</a:t>
            </a:r>
          </a:p>
        </p:txBody>
      </p:sp>
      <p:pic>
        <p:nvPicPr>
          <p:cNvPr id="47107" name="Picture 3" descr="1111">
            <a:extLst>
              <a:ext uri="{FF2B5EF4-FFF2-40B4-BE49-F238E27FC236}">
                <a16:creationId xmlns:a16="http://schemas.microsoft.com/office/drawing/2014/main" id="{60CD19D6-61F0-43AB-8F5C-8D9AF53FD634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223963"/>
            <a:ext cx="6913563" cy="3743325"/>
          </a:xfrm>
          <a:noFill/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5F8A490-DADF-4E42-AAAD-4A4CB902F0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914400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19AB743-7A48-4CFD-81D5-8A2416F57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12875"/>
            <a:ext cx="73580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θ</a:t>
            </a: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连接举例：求 </a:t>
            </a:r>
            <a:r>
              <a:rPr lang="en-US" altLang="zh-CN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    S, R    S </a:t>
            </a:r>
            <a:endParaRPr lang="zh-CN" altLang="en-US" sz="2400" b="1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pic>
        <p:nvPicPr>
          <p:cNvPr id="48132" name="Picture 4" descr="符1">
            <a:extLst>
              <a:ext uri="{FF2B5EF4-FFF2-40B4-BE49-F238E27FC236}">
                <a16:creationId xmlns:a16="http://schemas.microsoft.com/office/drawing/2014/main" id="{FED83386-95E7-471A-AF2D-A653CAF0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500188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5">
            <a:extLst>
              <a:ext uri="{FF2B5EF4-FFF2-40B4-BE49-F238E27FC236}">
                <a16:creationId xmlns:a16="http://schemas.microsoft.com/office/drawing/2014/main" id="{BE2201C2-FA76-4A32-864B-393D8A0C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1858963"/>
            <a:ext cx="500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000" b="1">
                <a:solidFill>
                  <a:srgbClr val="003366"/>
                </a:solidFill>
                <a:latin typeface="Times New Roman" panose="02020603050405020304" pitchFamily="18" charset="0"/>
              </a:rPr>
              <a:t>[2]=[1]</a:t>
            </a:r>
          </a:p>
        </p:txBody>
      </p:sp>
      <p:graphicFrame>
        <p:nvGraphicFramePr>
          <p:cNvPr id="48134" name="Group 6">
            <a:extLst>
              <a:ext uri="{FF2B5EF4-FFF2-40B4-BE49-F238E27FC236}">
                <a16:creationId xmlns:a16="http://schemas.microsoft.com/office/drawing/2014/main" id="{CA9144BF-A71C-4A1B-AA13-513F7A3C97EA}"/>
              </a:ext>
            </a:extLst>
          </p:cNvPr>
          <p:cNvGraphicFramePr>
            <a:graphicFrameLocks noGrp="1"/>
          </p:cNvGraphicFramePr>
          <p:nvPr/>
        </p:nvGraphicFramePr>
        <p:xfrm>
          <a:off x="2214563" y="2232025"/>
          <a:ext cx="4572000" cy="14827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1715619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470194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095850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00117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7047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9929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84717"/>
                  </a:ext>
                </a:extLst>
              </a:tr>
            </a:tbl>
          </a:graphicData>
        </a:graphic>
      </p:graphicFrame>
      <p:graphicFrame>
        <p:nvGraphicFramePr>
          <p:cNvPr id="48156" name="Group 28">
            <a:extLst>
              <a:ext uri="{FF2B5EF4-FFF2-40B4-BE49-F238E27FC236}">
                <a16:creationId xmlns:a16="http://schemas.microsoft.com/office/drawing/2014/main" id="{31F91730-F284-4CD5-B496-EC3990A2E937}"/>
              </a:ext>
            </a:extLst>
          </p:cNvPr>
          <p:cNvGraphicFramePr>
            <a:graphicFrameLocks noGrp="1"/>
          </p:cNvGraphicFramePr>
          <p:nvPr/>
        </p:nvGraphicFramePr>
        <p:xfrm>
          <a:off x="2214563" y="4160838"/>
          <a:ext cx="4572000" cy="14859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226851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25722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232135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5465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088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1727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09635"/>
                  </a:ext>
                </a:extLst>
              </a:tr>
            </a:tbl>
          </a:graphicData>
        </a:graphic>
      </p:graphicFrame>
      <p:sp>
        <p:nvSpPr>
          <p:cNvPr id="48178" name="TextBox 5">
            <a:extLst>
              <a:ext uri="{FF2B5EF4-FFF2-40B4-BE49-F238E27FC236}">
                <a16:creationId xmlns:a16="http://schemas.microsoft.com/office/drawing/2014/main" id="{697D0452-01DC-48D8-A017-9FA12DE5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303463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48179" name="TextBox 6">
            <a:extLst>
              <a:ext uri="{FF2B5EF4-FFF2-40B4-BE49-F238E27FC236}">
                <a16:creationId xmlns:a16="http://schemas.microsoft.com/office/drawing/2014/main" id="{F141986C-E84F-4EE9-9B94-4BFB4B8F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4303713"/>
            <a:ext cx="64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</a:p>
        </p:txBody>
      </p:sp>
      <p:pic>
        <p:nvPicPr>
          <p:cNvPr id="48180" name="Picture 4" descr="符1">
            <a:extLst>
              <a:ext uri="{FF2B5EF4-FFF2-40B4-BE49-F238E27FC236}">
                <a16:creationId xmlns:a16="http://schemas.microsoft.com/office/drawing/2014/main" id="{137453F7-C265-4D64-992F-93A25A6F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4986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81" name="Text Box 5">
            <a:extLst>
              <a:ext uri="{FF2B5EF4-FFF2-40B4-BE49-F238E27FC236}">
                <a16:creationId xmlns:a16="http://schemas.microsoft.com/office/drawing/2014/main" id="{AE63C1C8-B2A9-443A-8685-DAC4936D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858963"/>
            <a:ext cx="500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000" b="1">
                <a:solidFill>
                  <a:srgbClr val="003366"/>
                </a:solidFill>
                <a:latin typeface="Times New Roman" panose="02020603050405020304" pitchFamily="18" charset="0"/>
              </a:rPr>
              <a:t>[3]&lt;[2]</a:t>
            </a:r>
          </a:p>
        </p:txBody>
      </p:sp>
      <p:sp>
        <p:nvSpPr>
          <p:cNvPr id="48182" name="竖卷形 11">
            <a:extLst>
              <a:ext uri="{FF2B5EF4-FFF2-40B4-BE49-F238E27FC236}">
                <a16:creationId xmlns:a16="http://schemas.microsoft.com/office/drawing/2014/main" id="{43CA7CEB-61EB-43C3-9E12-97C20EC8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1214438"/>
            <a:ext cx="1071563" cy="4357687"/>
          </a:xfrm>
          <a:prstGeom prst="verticalScroll">
            <a:avLst>
              <a:gd name="adj" fmla="val 12500"/>
            </a:avLst>
          </a:prstGeom>
          <a:solidFill>
            <a:srgbClr val="FFFF66">
              <a:alpha val="9882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结果中不除去重复的属性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8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C73D19C-66EA-4E9A-9AD9-2DC790CF82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04813"/>
            <a:ext cx="7777163" cy="595312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D32D076-34D9-4496-9B25-10DDB6C4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12875"/>
            <a:ext cx="7673975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连接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选取属性值满足某一条件公式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的元组</a:t>
            </a:r>
          </a:p>
          <a:p>
            <a:pPr algn="just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     记为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R   S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b="1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b="1">
                <a:latin typeface="黑体" pitchFamily="49" charset="-122"/>
                <a:ea typeface="黑体" pitchFamily="49" charset="-122"/>
              </a:rPr>
              <a:t>R         S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endParaRPr lang="zh-CN" altLang="en-US" b="1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）自然连接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除去重复属性的</a:t>
            </a:r>
            <a:r>
              <a:rPr lang="zh-CN" altLang="en-US" b="1">
                <a:solidFill>
                  <a:srgbClr val="FF5050"/>
                </a:solidFill>
                <a:latin typeface="黑体" pitchFamily="49" charset="-122"/>
                <a:ea typeface="黑体" pitchFamily="49" charset="-122"/>
              </a:rPr>
              <a:t>等值连接</a:t>
            </a:r>
          </a:p>
          <a:p>
            <a:pPr algn="just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     记为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R   S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，即 </a:t>
            </a:r>
            <a:r>
              <a:rPr 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R    S</a:t>
            </a:r>
            <a:r>
              <a:rPr lang="zh-CN" altLang="en-US" b="1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b="1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100000"/>
              </a:spcBef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     例如： </a:t>
            </a:r>
            <a:r>
              <a:rPr lang="en-US" b="1">
                <a:latin typeface="黑体" pitchFamily="49" charset="-122"/>
                <a:ea typeface="黑体" pitchFamily="49" charset="-122"/>
              </a:rPr>
              <a:t>R    S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b="1">
                <a:latin typeface="黑体" pitchFamily="49" charset="-122"/>
                <a:ea typeface="黑体" pitchFamily="49" charset="-122"/>
              </a:rPr>
              <a:t>R     S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9156" name="Picture 6" descr="符1">
            <a:extLst>
              <a:ext uri="{FF2B5EF4-FFF2-40B4-BE49-F238E27FC236}">
                <a16:creationId xmlns:a16="http://schemas.microsoft.com/office/drawing/2014/main" id="{EE91A247-32E9-481C-A621-E9D7FC95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71688"/>
            <a:ext cx="34448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7">
            <a:extLst>
              <a:ext uri="{FF2B5EF4-FFF2-40B4-BE49-F238E27FC236}">
                <a16:creationId xmlns:a16="http://schemas.microsoft.com/office/drawing/2014/main" id="{22A88B39-D402-4A7A-A062-26875DA7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2360613"/>
            <a:ext cx="2222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000" b="1">
                <a:solidFill>
                  <a:srgbClr val="003366"/>
                </a:solidFill>
                <a:latin typeface="Times New Roman" panose="02020603050405020304" pitchFamily="18" charset="0"/>
              </a:rPr>
              <a:t>F</a:t>
            </a:r>
          </a:p>
        </p:txBody>
      </p:sp>
      <p:pic>
        <p:nvPicPr>
          <p:cNvPr id="49158" name="Picture 8" descr="符1">
            <a:extLst>
              <a:ext uri="{FF2B5EF4-FFF2-40B4-BE49-F238E27FC236}">
                <a16:creationId xmlns:a16="http://schemas.microsoft.com/office/drawing/2014/main" id="{42969E6B-31F7-4881-861C-C8BA2511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103688"/>
            <a:ext cx="28733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4" descr="符1">
            <a:extLst>
              <a:ext uri="{FF2B5EF4-FFF2-40B4-BE49-F238E27FC236}">
                <a16:creationId xmlns:a16="http://schemas.microsoft.com/office/drawing/2014/main" id="{C8961903-D1B3-419B-9524-98146565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4098925"/>
            <a:ext cx="368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 Box 5">
            <a:extLst>
              <a:ext uri="{FF2B5EF4-FFF2-40B4-BE49-F238E27FC236}">
                <a16:creationId xmlns:a16="http://schemas.microsoft.com/office/drawing/2014/main" id="{5442B844-94D9-4155-9243-7449FD82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402138"/>
            <a:ext cx="60166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003366"/>
                </a:solidFill>
                <a:latin typeface="Times New Roman" panose="02020603050405020304" pitchFamily="18" charset="0"/>
              </a:rPr>
              <a:t>i=j</a:t>
            </a:r>
          </a:p>
        </p:txBody>
      </p:sp>
      <p:pic>
        <p:nvPicPr>
          <p:cNvPr id="49161" name="Picture 4" descr="符1">
            <a:extLst>
              <a:ext uri="{FF2B5EF4-FFF2-40B4-BE49-F238E27FC236}">
                <a16:creationId xmlns:a16="http://schemas.microsoft.com/office/drawing/2014/main" id="{4D491152-02F3-4C29-8E79-5619CEE1E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492375"/>
            <a:ext cx="4524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Text Box 5">
            <a:extLst>
              <a:ext uri="{FF2B5EF4-FFF2-40B4-BE49-F238E27FC236}">
                <a16:creationId xmlns:a16="http://schemas.microsoft.com/office/drawing/2014/main" id="{9DE73911-89EC-4A5F-B0A4-50D71479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2787650"/>
            <a:ext cx="1355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400" b="1">
                <a:solidFill>
                  <a:srgbClr val="003366"/>
                </a:solidFill>
                <a:latin typeface="Times New Roman" panose="02020603050405020304" pitchFamily="18" charset="0"/>
              </a:rPr>
              <a:t>[2]&gt;[1]^[3]=[2]</a:t>
            </a:r>
          </a:p>
        </p:txBody>
      </p:sp>
      <p:pic>
        <p:nvPicPr>
          <p:cNvPr id="49163" name="Picture 4" descr="符1">
            <a:extLst>
              <a:ext uri="{FF2B5EF4-FFF2-40B4-BE49-F238E27FC236}">
                <a16:creationId xmlns:a16="http://schemas.microsoft.com/office/drawing/2014/main" id="{561C77C4-7742-448A-943B-40D5699A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872038"/>
            <a:ext cx="322263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4" name="Text Box 5">
            <a:extLst>
              <a:ext uri="{FF2B5EF4-FFF2-40B4-BE49-F238E27FC236}">
                <a16:creationId xmlns:a16="http://schemas.microsoft.com/office/drawing/2014/main" id="{C04692D4-3A4A-4EA7-A2EF-8D8DF03A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232400"/>
            <a:ext cx="722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003366"/>
                </a:solidFill>
                <a:latin typeface="Times New Roman" panose="02020603050405020304" pitchFamily="18" charset="0"/>
              </a:rPr>
              <a:t>[3]&lt;[2]</a:t>
            </a:r>
          </a:p>
        </p:txBody>
      </p:sp>
      <p:pic>
        <p:nvPicPr>
          <p:cNvPr id="49165" name="Picture 4" descr="符1">
            <a:extLst>
              <a:ext uri="{FF2B5EF4-FFF2-40B4-BE49-F238E27FC236}">
                <a16:creationId xmlns:a16="http://schemas.microsoft.com/office/drawing/2014/main" id="{9E478828-A3A9-489F-8D7D-FAE3D0CF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868863"/>
            <a:ext cx="37306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6" name="Text Box 5">
            <a:extLst>
              <a:ext uri="{FF2B5EF4-FFF2-40B4-BE49-F238E27FC236}">
                <a16:creationId xmlns:a16="http://schemas.microsoft.com/office/drawing/2014/main" id="{8BC4CB40-8F1E-45D4-AD06-B04D85F0A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232400"/>
            <a:ext cx="7191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003366"/>
                </a:solidFill>
                <a:latin typeface="Times New Roman" panose="02020603050405020304" pitchFamily="18" charset="0"/>
              </a:rPr>
              <a:t>[3]=[2]</a:t>
            </a:r>
          </a:p>
        </p:txBody>
      </p:sp>
      <p:sp>
        <p:nvSpPr>
          <p:cNvPr id="49167" name="矩形 14">
            <a:extLst>
              <a:ext uri="{FF2B5EF4-FFF2-40B4-BE49-F238E27FC236}">
                <a16:creationId xmlns:a16="http://schemas.microsoft.com/office/drawing/2014/main" id="{7AB6A35A-E550-49C3-AFA1-C194B8936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4508500"/>
            <a:ext cx="12017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8000" b="1">
                <a:solidFill>
                  <a:srgbClr val="FF000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49168" name="矩形 15">
            <a:extLst>
              <a:ext uri="{FF2B5EF4-FFF2-40B4-BE49-F238E27FC236}">
                <a16:creationId xmlns:a16="http://schemas.microsoft.com/office/drawing/2014/main" id="{20A77D8A-B17A-487C-B7C7-8EFC53B5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727575"/>
            <a:ext cx="946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6000" b="1">
                <a:solidFill>
                  <a:srgbClr val="FF0000"/>
                </a:solidFill>
                <a:latin typeface="Chiller" panose="04020404031007020602" pitchFamily="82" charset="0"/>
              </a:rPr>
              <a:t>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utoUpdateAnimBg="0"/>
      <p:bldP spid="49164" grpId="0" autoUpdateAnimBg="0"/>
      <p:bldP spid="49166" grpId="0" autoUpdateAnimBg="0"/>
      <p:bldP spid="49167" grpId="0" autoUpdateAnimBg="0"/>
      <p:bldP spid="4916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85DDBEF-E28A-400F-9FEC-ABAEB79EA7F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95288" y="1125538"/>
            <a:ext cx="8424862" cy="15113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/>
              <a:t>关系</a:t>
            </a:r>
            <a:r>
              <a:rPr lang="en-US" altLang="zh-CN" sz="2800"/>
              <a:t>R</a:t>
            </a:r>
            <a:r>
              <a:rPr lang="zh-CN" altLang="en-US" sz="2800"/>
              <a:t>与</a:t>
            </a:r>
            <a:r>
              <a:rPr lang="en-US" altLang="zh-CN" sz="2800"/>
              <a:t>S</a:t>
            </a:r>
            <a:r>
              <a:rPr lang="zh-CN" altLang="en-US" sz="2800"/>
              <a:t>，求：①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en-US" altLang="zh-CN" sz="2800"/>
              <a:t>S</a:t>
            </a:r>
            <a:r>
              <a:rPr lang="zh-CN" altLang="en-US" sz="2800"/>
              <a:t>的大于连接（</a:t>
            </a:r>
            <a:r>
              <a:rPr lang="en-US" altLang="zh-CN" sz="2800"/>
              <a:t>C&gt;D</a:t>
            </a:r>
            <a:r>
              <a:rPr lang="zh-CN" altLang="en-US" sz="2800"/>
              <a:t>）；</a:t>
            </a:r>
          </a:p>
          <a:p>
            <a:pPr algn="just">
              <a:buFontTx/>
              <a:buNone/>
            </a:pPr>
            <a:r>
              <a:rPr lang="en-US" altLang="zh-CN" sz="2800"/>
              <a:t>②R</a:t>
            </a:r>
            <a:r>
              <a:rPr lang="zh-CN" altLang="en-US" sz="2800"/>
              <a:t>和</a:t>
            </a:r>
            <a:r>
              <a:rPr lang="en-US" altLang="zh-CN" sz="2800"/>
              <a:t>S</a:t>
            </a:r>
            <a:r>
              <a:rPr lang="zh-CN" altLang="en-US" sz="2800"/>
              <a:t>的等值连接（</a:t>
            </a:r>
            <a:r>
              <a:rPr lang="en-US" altLang="zh-CN" sz="2800"/>
              <a:t>C=D</a:t>
            </a:r>
            <a:r>
              <a:rPr lang="zh-CN" altLang="en-US" sz="2800"/>
              <a:t>）；③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en-US" altLang="zh-CN" sz="2800"/>
              <a:t>S</a:t>
            </a:r>
            <a:r>
              <a:rPr lang="zh-CN" altLang="en-US" sz="2800"/>
              <a:t>的等值连接</a:t>
            </a:r>
          </a:p>
          <a:p>
            <a:pPr algn="just">
              <a:buFontTx/>
              <a:buNone/>
            </a:pPr>
            <a:r>
              <a:rPr lang="zh-CN" altLang="en-US" sz="2800"/>
              <a:t>（</a:t>
            </a:r>
            <a:r>
              <a:rPr lang="en-US" altLang="zh-CN" sz="2800"/>
              <a:t>R.B=S.B</a:t>
            </a:r>
            <a:r>
              <a:rPr lang="zh-CN" altLang="en-US" sz="2800"/>
              <a:t>）；④</a:t>
            </a:r>
            <a:r>
              <a:rPr lang="en-US" altLang="zh-CN" sz="2800"/>
              <a:t>R</a:t>
            </a:r>
            <a:r>
              <a:rPr lang="zh-CN" altLang="en-US" sz="2800"/>
              <a:t>和</a:t>
            </a:r>
            <a:r>
              <a:rPr lang="en-US" altLang="zh-CN" sz="2800"/>
              <a:t>S</a:t>
            </a:r>
            <a:r>
              <a:rPr lang="zh-CN" altLang="en-US" sz="2800"/>
              <a:t>的自然连接。</a:t>
            </a:r>
          </a:p>
        </p:txBody>
      </p:sp>
      <p:grpSp>
        <p:nvGrpSpPr>
          <p:cNvPr id="50179" name="Group 3">
            <a:extLst>
              <a:ext uri="{FF2B5EF4-FFF2-40B4-BE49-F238E27FC236}">
                <a16:creationId xmlns:a16="http://schemas.microsoft.com/office/drawing/2014/main" id="{A174FE2C-303D-45C1-B225-37DDEE2A4BE8}"/>
              </a:ext>
            </a:extLst>
          </p:cNvPr>
          <p:cNvGrpSpPr>
            <a:grpSpLocks/>
          </p:cNvGrpSpPr>
          <p:nvPr/>
        </p:nvGrpSpPr>
        <p:grpSpPr bwMode="auto">
          <a:xfrm>
            <a:off x="1697038" y="3432175"/>
            <a:ext cx="2655887" cy="2130425"/>
            <a:chOff x="0" y="0"/>
            <a:chExt cx="1673" cy="1342"/>
          </a:xfrm>
        </p:grpSpPr>
        <p:grpSp>
          <p:nvGrpSpPr>
            <p:cNvPr id="50214" name="Group 4">
              <a:extLst>
                <a:ext uri="{FF2B5EF4-FFF2-40B4-BE49-F238E27FC236}">
                  <a16:creationId xmlns:a16="http://schemas.microsoft.com/office/drawing/2014/main" id="{4D6E55DB-380E-4DEF-9D22-C49118AB0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58" cy="268"/>
              <a:chOff x="0" y="0"/>
              <a:chExt cx="524" cy="403"/>
            </a:xfrm>
          </p:grpSpPr>
          <p:sp>
            <p:nvSpPr>
              <p:cNvPr id="50257" name="Rectangle 5">
                <a:extLst>
                  <a:ext uri="{FF2B5EF4-FFF2-40B4-BE49-F238E27FC236}">
                    <a16:creationId xmlns:a16="http://schemas.microsoft.com/office/drawing/2014/main" id="{41A08B77-8DCE-4D0D-8C0E-B8204561B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58" name="Rectangle 6">
                <a:extLst>
                  <a:ext uri="{FF2B5EF4-FFF2-40B4-BE49-F238E27FC236}">
                    <a16:creationId xmlns:a16="http://schemas.microsoft.com/office/drawing/2014/main" id="{36AB880B-FA37-49F1-B0FA-9D660549E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15" name="Group 7">
              <a:extLst>
                <a:ext uri="{FF2B5EF4-FFF2-40B4-BE49-F238E27FC236}">
                  <a16:creationId xmlns:a16="http://schemas.microsoft.com/office/drawing/2014/main" id="{53329EFC-C7FA-4526-BDF0-7D6F86F45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0"/>
              <a:ext cx="557" cy="268"/>
              <a:chOff x="0" y="0"/>
              <a:chExt cx="524" cy="403"/>
            </a:xfrm>
          </p:grpSpPr>
          <p:sp>
            <p:nvSpPr>
              <p:cNvPr id="50255" name="Rectangle 8">
                <a:extLst>
                  <a:ext uri="{FF2B5EF4-FFF2-40B4-BE49-F238E27FC236}">
                    <a16:creationId xmlns:a16="http://schemas.microsoft.com/office/drawing/2014/main" id="{3FDD450F-AF03-4206-9105-E10E741B4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B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56" name="Rectangle 9">
                <a:extLst>
                  <a:ext uri="{FF2B5EF4-FFF2-40B4-BE49-F238E27FC236}">
                    <a16:creationId xmlns:a16="http://schemas.microsoft.com/office/drawing/2014/main" id="{A199C90A-ED12-49E3-B301-42C51E37A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16" name="Group 10">
              <a:extLst>
                <a:ext uri="{FF2B5EF4-FFF2-40B4-BE49-F238E27FC236}">
                  <a16:creationId xmlns:a16="http://schemas.microsoft.com/office/drawing/2014/main" id="{E24DCDD3-882F-4711-A435-1B756E4E3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0"/>
              <a:ext cx="558" cy="268"/>
              <a:chOff x="0" y="0"/>
              <a:chExt cx="524" cy="403"/>
            </a:xfrm>
          </p:grpSpPr>
          <p:sp>
            <p:nvSpPr>
              <p:cNvPr id="50253" name="Rectangle 11">
                <a:extLst>
                  <a:ext uri="{FF2B5EF4-FFF2-40B4-BE49-F238E27FC236}">
                    <a16:creationId xmlns:a16="http://schemas.microsoft.com/office/drawing/2014/main" id="{952849AC-52DF-45C2-953C-76E2E60A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54" name="Rectangle 12">
                <a:extLst>
                  <a:ext uri="{FF2B5EF4-FFF2-40B4-BE49-F238E27FC236}">
                    <a16:creationId xmlns:a16="http://schemas.microsoft.com/office/drawing/2014/main" id="{B8CA3668-C0E3-46D0-8AA6-60381A728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17" name="Group 13">
              <a:extLst>
                <a:ext uri="{FF2B5EF4-FFF2-40B4-BE49-F238E27FC236}">
                  <a16:creationId xmlns:a16="http://schemas.microsoft.com/office/drawing/2014/main" id="{8B4F9B02-200F-498C-A879-92EECE218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8"/>
              <a:ext cx="558" cy="269"/>
              <a:chOff x="0" y="0"/>
              <a:chExt cx="524" cy="403"/>
            </a:xfrm>
          </p:grpSpPr>
          <p:sp>
            <p:nvSpPr>
              <p:cNvPr id="50251" name="Rectangle 14">
                <a:extLst>
                  <a:ext uri="{FF2B5EF4-FFF2-40B4-BE49-F238E27FC236}">
                    <a16:creationId xmlns:a16="http://schemas.microsoft.com/office/drawing/2014/main" id="{2C2CE6FC-C6F5-48D5-BE4A-DEB82EE14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52" name="Rectangle 15">
                <a:extLst>
                  <a:ext uri="{FF2B5EF4-FFF2-40B4-BE49-F238E27FC236}">
                    <a16:creationId xmlns:a16="http://schemas.microsoft.com/office/drawing/2014/main" id="{86E1F66B-A024-4007-BD36-C0E6E5E75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18" name="Group 16">
              <a:extLst>
                <a:ext uri="{FF2B5EF4-FFF2-40B4-BE49-F238E27FC236}">
                  <a16:creationId xmlns:a16="http://schemas.microsoft.com/office/drawing/2014/main" id="{97DAB596-C84B-44B9-B20E-E862AC91D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268"/>
              <a:ext cx="557" cy="269"/>
              <a:chOff x="0" y="0"/>
              <a:chExt cx="524" cy="403"/>
            </a:xfrm>
          </p:grpSpPr>
          <p:sp>
            <p:nvSpPr>
              <p:cNvPr id="50249" name="Rectangle 17">
                <a:extLst>
                  <a:ext uri="{FF2B5EF4-FFF2-40B4-BE49-F238E27FC236}">
                    <a16:creationId xmlns:a16="http://schemas.microsoft.com/office/drawing/2014/main" id="{4DF7BF3D-96B3-45ED-8896-BF8E507C2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50" name="Rectangle 18">
                <a:extLst>
                  <a:ext uri="{FF2B5EF4-FFF2-40B4-BE49-F238E27FC236}">
                    <a16:creationId xmlns:a16="http://schemas.microsoft.com/office/drawing/2014/main" id="{1DC63B41-4D4B-417C-811D-64CD97D94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19" name="Group 19">
              <a:extLst>
                <a:ext uri="{FF2B5EF4-FFF2-40B4-BE49-F238E27FC236}">
                  <a16:creationId xmlns:a16="http://schemas.microsoft.com/office/drawing/2014/main" id="{1E3F37CC-74FE-413A-AD9B-55BF00FBA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268"/>
              <a:ext cx="558" cy="269"/>
              <a:chOff x="0" y="0"/>
              <a:chExt cx="524" cy="403"/>
            </a:xfrm>
          </p:grpSpPr>
          <p:sp>
            <p:nvSpPr>
              <p:cNvPr id="50247" name="Rectangle 20">
                <a:extLst>
                  <a:ext uri="{FF2B5EF4-FFF2-40B4-BE49-F238E27FC236}">
                    <a16:creationId xmlns:a16="http://schemas.microsoft.com/office/drawing/2014/main" id="{B8F7CCF8-EC22-45FA-80A4-9CEF93E1A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48" name="Rectangle 21">
                <a:extLst>
                  <a:ext uri="{FF2B5EF4-FFF2-40B4-BE49-F238E27FC236}">
                    <a16:creationId xmlns:a16="http://schemas.microsoft.com/office/drawing/2014/main" id="{CA8624D8-23BF-429A-BFA4-105596F4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0" name="Group 22">
              <a:extLst>
                <a:ext uri="{FF2B5EF4-FFF2-40B4-BE49-F238E27FC236}">
                  <a16:creationId xmlns:a16="http://schemas.microsoft.com/office/drawing/2014/main" id="{68167AEE-41AF-46C5-A45B-CAD52F83A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37"/>
              <a:ext cx="558" cy="268"/>
              <a:chOff x="0" y="0"/>
              <a:chExt cx="524" cy="403"/>
            </a:xfrm>
          </p:grpSpPr>
          <p:sp>
            <p:nvSpPr>
              <p:cNvPr id="50245" name="Rectangle 23">
                <a:extLst>
                  <a:ext uri="{FF2B5EF4-FFF2-40B4-BE49-F238E27FC236}">
                    <a16:creationId xmlns:a16="http://schemas.microsoft.com/office/drawing/2014/main" id="{218B174F-6B39-40E9-9522-419DC622F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46" name="Rectangle 24">
                <a:extLst>
                  <a:ext uri="{FF2B5EF4-FFF2-40B4-BE49-F238E27FC236}">
                    <a16:creationId xmlns:a16="http://schemas.microsoft.com/office/drawing/2014/main" id="{46FE7380-FF1B-46EE-8911-259143D49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1" name="Group 25">
              <a:extLst>
                <a:ext uri="{FF2B5EF4-FFF2-40B4-BE49-F238E27FC236}">
                  <a16:creationId xmlns:a16="http://schemas.microsoft.com/office/drawing/2014/main" id="{FD18B208-DBA0-4B23-9F4C-3EADE5100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537"/>
              <a:ext cx="557" cy="268"/>
              <a:chOff x="0" y="0"/>
              <a:chExt cx="524" cy="403"/>
            </a:xfrm>
          </p:grpSpPr>
          <p:sp>
            <p:nvSpPr>
              <p:cNvPr id="50243" name="Rectangle 26">
                <a:extLst>
                  <a:ext uri="{FF2B5EF4-FFF2-40B4-BE49-F238E27FC236}">
                    <a16:creationId xmlns:a16="http://schemas.microsoft.com/office/drawing/2014/main" id="{D3CCD4B9-72F2-419B-9F99-7B95B7871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44" name="Rectangle 27">
                <a:extLst>
                  <a:ext uri="{FF2B5EF4-FFF2-40B4-BE49-F238E27FC236}">
                    <a16:creationId xmlns:a16="http://schemas.microsoft.com/office/drawing/2014/main" id="{BD939117-A7BA-4873-88D1-A65A7A34D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2" name="Group 28">
              <a:extLst>
                <a:ext uri="{FF2B5EF4-FFF2-40B4-BE49-F238E27FC236}">
                  <a16:creationId xmlns:a16="http://schemas.microsoft.com/office/drawing/2014/main" id="{9461B19A-66C2-4E1F-B31E-C90ACCF9B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537"/>
              <a:ext cx="558" cy="268"/>
              <a:chOff x="0" y="0"/>
              <a:chExt cx="524" cy="403"/>
            </a:xfrm>
          </p:grpSpPr>
          <p:sp>
            <p:nvSpPr>
              <p:cNvPr id="50241" name="Rectangle 29">
                <a:extLst>
                  <a:ext uri="{FF2B5EF4-FFF2-40B4-BE49-F238E27FC236}">
                    <a16:creationId xmlns:a16="http://schemas.microsoft.com/office/drawing/2014/main" id="{7E3EEC04-06B7-4115-86EA-11C97D752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4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42" name="Rectangle 30">
                <a:extLst>
                  <a:ext uri="{FF2B5EF4-FFF2-40B4-BE49-F238E27FC236}">
                    <a16:creationId xmlns:a16="http://schemas.microsoft.com/office/drawing/2014/main" id="{60A2F234-9ED9-4365-B04D-2BD12705F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3" name="Group 31">
              <a:extLst>
                <a:ext uri="{FF2B5EF4-FFF2-40B4-BE49-F238E27FC236}">
                  <a16:creationId xmlns:a16="http://schemas.microsoft.com/office/drawing/2014/main" id="{9CF05603-393F-412F-93B0-6CB7BA1EB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05"/>
              <a:ext cx="558" cy="269"/>
              <a:chOff x="0" y="0"/>
              <a:chExt cx="524" cy="403"/>
            </a:xfrm>
          </p:grpSpPr>
          <p:sp>
            <p:nvSpPr>
              <p:cNvPr id="50239" name="Rectangle 32">
                <a:extLst>
                  <a:ext uri="{FF2B5EF4-FFF2-40B4-BE49-F238E27FC236}">
                    <a16:creationId xmlns:a16="http://schemas.microsoft.com/office/drawing/2014/main" id="{0FD73C45-2107-43ED-AF48-D9F76BFE9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40" name="Rectangle 33">
                <a:extLst>
                  <a:ext uri="{FF2B5EF4-FFF2-40B4-BE49-F238E27FC236}">
                    <a16:creationId xmlns:a16="http://schemas.microsoft.com/office/drawing/2014/main" id="{609A8387-9045-47C5-961A-936F71264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4" name="Group 34">
              <a:extLst>
                <a:ext uri="{FF2B5EF4-FFF2-40B4-BE49-F238E27FC236}">
                  <a16:creationId xmlns:a16="http://schemas.microsoft.com/office/drawing/2014/main" id="{06737820-58D2-4F8F-8D02-91E9B1E7E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805"/>
              <a:ext cx="557" cy="269"/>
              <a:chOff x="0" y="0"/>
              <a:chExt cx="524" cy="403"/>
            </a:xfrm>
          </p:grpSpPr>
          <p:sp>
            <p:nvSpPr>
              <p:cNvPr id="50237" name="Rectangle 35">
                <a:extLst>
                  <a:ext uri="{FF2B5EF4-FFF2-40B4-BE49-F238E27FC236}">
                    <a16:creationId xmlns:a16="http://schemas.microsoft.com/office/drawing/2014/main" id="{91182268-2424-4DCE-8FF3-CD0A9F5BB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b3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8" name="Rectangle 36">
                <a:extLst>
                  <a:ext uri="{FF2B5EF4-FFF2-40B4-BE49-F238E27FC236}">
                    <a16:creationId xmlns:a16="http://schemas.microsoft.com/office/drawing/2014/main" id="{5E0BB818-F7E7-4014-A82F-55A3FE2DC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5" name="Group 37">
              <a:extLst>
                <a:ext uri="{FF2B5EF4-FFF2-40B4-BE49-F238E27FC236}">
                  <a16:creationId xmlns:a16="http://schemas.microsoft.com/office/drawing/2014/main" id="{433CBDE5-E24F-4A04-8FC4-703349C63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805"/>
              <a:ext cx="558" cy="269"/>
              <a:chOff x="0" y="0"/>
              <a:chExt cx="524" cy="403"/>
            </a:xfrm>
          </p:grpSpPr>
          <p:sp>
            <p:nvSpPr>
              <p:cNvPr id="50235" name="Rectangle 38">
                <a:extLst>
                  <a:ext uri="{FF2B5EF4-FFF2-40B4-BE49-F238E27FC236}">
                    <a16:creationId xmlns:a16="http://schemas.microsoft.com/office/drawing/2014/main" id="{1E766E8B-1FE0-477D-9438-F21ED973E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6" name="Rectangle 39">
                <a:extLst>
                  <a:ext uri="{FF2B5EF4-FFF2-40B4-BE49-F238E27FC236}">
                    <a16:creationId xmlns:a16="http://schemas.microsoft.com/office/drawing/2014/main" id="{032AB1D1-A6CA-4783-99C8-C2DD510D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6" name="Group 40">
              <a:extLst>
                <a:ext uri="{FF2B5EF4-FFF2-40B4-BE49-F238E27FC236}">
                  <a16:creationId xmlns:a16="http://schemas.microsoft.com/office/drawing/2014/main" id="{A034654F-0958-4B40-A997-993615152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74"/>
              <a:ext cx="558" cy="268"/>
              <a:chOff x="0" y="0"/>
              <a:chExt cx="524" cy="403"/>
            </a:xfrm>
          </p:grpSpPr>
          <p:sp>
            <p:nvSpPr>
              <p:cNvPr id="50233" name="Rectangle 41">
                <a:extLst>
                  <a:ext uri="{FF2B5EF4-FFF2-40B4-BE49-F238E27FC236}">
                    <a16:creationId xmlns:a16="http://schemas.microsoft.com/office/drawing/2014/main" id="{C01FF051-7AB3-437E-9B72-D67F18005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4" name="Rectangle 42">
                <a:extLst>
                  <a:ext uri="{FF2B5EF4-FFF2-40B4-BE49-F238E27FC236}">
                    <a16:creationId xmlns:a16="http://schemas.microsoft.com/office/drawing/2014/main" id="{74BD75E4-D9C8-453A-93B3-5F1C9F1D7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7" name="Group 43">
              <a:extLst>
                <a:ext uri="{FF2B5EF4-FFF2-40B4-BE49-F238E27FC236}">
                  <a16:creationId xmlns:a16="http://schemas.microsoft.com/office/drawing/2014/main" id="{216F451E-ED1D-4222-8E49-1016924FA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1074"/>
              <a:ext cx="557" cy="268"/>
              <a:chOff x="0" y="0"/>
              <a:chExt cx="524" cy="403"/>
            </a:xfrm>
          </p:grpSpPr>
          <p:sp>
            <p:nvSpPr>
              <p:cNvPr id="50231" name="Rectangle 44">
                <a:extLst>
                  <a:ext uri="{FF2B5EF4-FFF2-40B4-BE49-F238E27FC236}">
                    <a16:creationId xmlns:a16="http://schemas.microsoft.com/office/drawing/2014/main" id="{82CD8336-7FD4-40FD-A208-63C60F111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b4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2" name="Rectangle 45">
                <a:extLst>
                  <a:ext uri="{FF2B5EF4-FFF2-40B4-BE49-F238E27FC236}">
                    <a16:creationId xmlns:a16="http://schemas.microsoft.com/office/drawing/2014/main" id="{6B678911-B4EE-4F51-BA78-07E187C7C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228" name="Group 46">
              <a:extLst>
                <a:ext uri="{FF2B5EF4-FFF2-40B4-BE49-F238E27FC236}">
                  <a16:creationId xmlns:a16="http://schemas.microsoft.com/office/drawing/2014/main" id="{378EC3E9-8125-4529-B7A8-A6C6B2DB4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1074"/>
              <a:ext cx="558" cy="268"/>
              <a:chOff x="0" y="0"/>
              <a:chExt cx="524" cy="403"/>
            </a:xfrm>
          </p:grpSpPr>
          <p:sp>
            <p:nvSpPr>
              <p:cNvPr id="50229" name="Rectangle 47">
                <a:extLst>
                  <a:ext uri="{FF2B5EF4-FFF2-40B4-BE49-F238E27FC236}">
                    <a16:creationId xmlns:a16="http://schemas.microsoft.com/office/drawing/2014/main" id="{4B378584-E36C-4967-B22C-4299B7BB4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8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0" name="Rectangle 48">
                <a:extLst>
                  <a:ext uri="{FF2B5EF4-FFF2-40B4-BE49-F238E27FC236}">
                    <a16:creationId xmlns:a16="http://schemas.microsoft.com/office/drawing/2014/main" id="{F1F22BBF-6932-4A2E-A8C8-95D6DE65D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80" name="Group 49">
            <a:extLst>
              <a:ext uri="{FF2B5EF4-FFF2-40B4-BE49-F238E27FC236}">
                <a16:creationId xmlns:a16="http://schemas.microsoft.com/office/drawing/2014/main" id="{8CFC61E9-579F-4650-B17E-448AD5529587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3432175"/>
            <a:ext cx="1770062" cy="2130425"/>
            <a:chOff x="0" y="0"/>
            <a:chExt cx="1115" cy="1342"/>
          </a:xfrm>
        </p:grpSpPr>
        <p:grpSp>
          <p:nvGrpSpPr>
            <p:cNvPr id="50184" name="Group 50">
              <a:extLst>
                <a:ext uri="{FF2B5EF4-FFF2-40B4-BE49-F238E27FC236}">
                  <a16:creationId xmlns:a16="http://schemas.microsoft.com/office/drawing/2014/main" id="{ED36699E-A7BC-4EFB-A7F8-11BC949F3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58" cy="268"/>
              <a:chOff x="0" y="0"/>
              <a:chExt cx="524" cy="403"/>
            </a:xfrm>
          </p:grpSpPr>
          <p:sp>
            <p:nvSpPr>
              <p:cNvPr id="50212" name="Rectangle 51">
                <a:extLst>
                  <a:ext uri="{FF2B5EF4-FFF2-40B4-BE49-F238E27FC236}">
                    <a16:creationId xmlns:a16="http://schemas.microsoft.com/office/drawing/2014/main" id="{549FA6A3-E6AF-4D6C-AC56-C67889653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3" name="Rectangle 52">
                <a:extLst>
                  <a:ext uri="{FF2B5EF4-FFF2-40B4-BE49-F238E27FC236}">
                    <a16:creationId xmlns:a16="http://schemas.microsoft.com/office/drawing/2014/main" id="{6E1FEF05-3645-4E92-BC1F-83BDBB4EC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85" name="Group 53">
              <a:extLst>
                <a:ext uri="{FF2B5EF4-FFF2-40B4-BE49-F238E27FC236}">
                  <a16:creationId xmlns:a16="http://schemas.microsoft.com/office/drawing/2014/main" id="{8984D1B9-54D4-46F0-8217-051C8FB92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0"/>
              <a:ext cx="557" cy="268"/>
              <a:chOff x="0" y="0"/>
              <a:chExt cx="524" cy="403"/>
            </a:xfrm>
          </p:grpSpPr>
          <p:sp>
            <p:nvSpPr>
              <p:cNvPr id="50210" name="Rectangle 54">
                <a:extLst>
                  <a:ext uri="{FF2B5EF4-FFF2-40B4-BE49-F238E27FC236}">
                    <a16:creationId xmlns:a16="http://schemas.microsoft.com/office/drawing/2014/main" id="{20C23963-BAA7-47D8-AAE6-BE8777000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" name="Rectangle 55">
                <a:extLst>
                  <a:ext uri="{FF2B5EF4-FFF2-40B4-BE49-F238E27FC236}">
                    <a16:creationId xmlns:a16="http://schemas.microsoft.com/office/drawing/2014/main" id="{978AF219-6D41-4381-A269-823028787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86" name="Group 56">
              <a:extLst>
                <a:ext uri="{FF2B5EF4-FFF2-40B4-BE49-F238E27FC236}">
                  <a16:creationId xmlns:a16="http://schemas.microsoft.com/office/drawing/2014/main" id="{F7DC1A94-6E54-4174-8547-5DDED35E6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8"/>
              <a:ext cx="558" cy="269"/>
              <a:chOff x="0" y="0"/>
              <a:chExt cx="524" cy="403"/>
            </a:xfrm>
          </p:grpSpPr>
          <p:sp>
            <p:nvSpPr>
              <p:cNvPr id="50208" name="Rectangle 57">
                <a:extLst>
                  <a:ext uri="{FF2B5EF4-FFF2-40B4-BE49-F238E27FC236}">
                    <a16:creationId xmlns:a16="http://schemas.microsoft.com/office/drawing/2014/main" id="{842B91E7-D97B-4346-99AD-1C66D94E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9" name="Rectangle 58">
                <a:extLst>
                  <a:ext uri="{FF2B5EF4-FFF2-40B4-BE49-F238E27FC236}">
                    <a16:creationId xmlns:a16="http://schemas.microsoft.com/office/drawing/2014/main" id="{F138AF20-0199-47D0-B01C-B5B201535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87" name="Group 59">
              <a:extLst>
                <a:ext uri="{FF2B5EF4-FFF2-40B4-BE49-F238E27FC236}">
                  <a16:creationId xmlns:a16="http://schemas.microsoft.com/office/drawing/2014/main" id="{99FD86AA-FA2C-4570-A377-764B5D6D7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268"/>
              <a:ext cx="557" cy="269"/>
              <a:chOff x="0" y="0"/>
              <a:chExt cx="524" cy="403"/>
            </a:xfrm>
          </p:grpSpPr>
          <p:sp>
            <p:nvSpPr>
              <p:cNvPr id="50206" name="Rectangle 60">
                <a:extLst>
                  <a:ext uri="{FF2B5EF4-FFF2-40B4-BE49-F238E27FC236}">
                    <a16:creationId xmlns:a16="http://schemas.microsoft.com/office/drawing/2014/main" id="{34F5C904-046B-4E2C-AC2F-4C7B05DA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7" name="Rectangle 61">
                <a:extLst>
                  <a:ext uri="{FF2B5EF4-FFF2-40B4-BE49-F238E27FC236}">
                    <a16:creationId xmlns:a16="http://schemas.microsoft.com/office/drawing/2014/main" id="{A4227A44-23C8-45C5-A135-2A27556FF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88" name="Group 62">
              <a:extLst>
                <a:ext uri="{FF2B5EF4-FFF2-40B4-BE49-F238E27FC236}">
                  <a16:creationId xmlns:a16="http://schemas.microsoft.com/office/drawing/2014/main" id="{35BE91F3-FD7C-43DF-AF48-AF54C62F4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37"/>
              <a:ext cx="558" cy="268"/>
              <a:chOff x="0" y="0"/>
              <a:chExt cx="524" cy="403"/>
            </a:xfrm>
          </p:grpSpPr>
          <p:sp>
            <p:nvSpPr>
              <p:cNvPr id="50204" name="Rectangle 63">
                <a:extLst>
                  <a:ext uri="{FF2B5EF4-FFF2-40B4-BE49-F238E27FC236}">
                    <a16:creationId xmlns:a16="http://schemas.microsoft.com/office/drawing/2014/main" id="{71C090E6-B5B6-4639-947C-D2744642C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" name="Rectangle 64">
                <a:extLst>
                  <a:ext uri="{FF2B5EF4-FFF2-40B4-BE49-F238E27FC236}">
                    <a16:creationId xmlns:a16="http://schemas.microsoft.com/office/drawing/2014/main" id="{3E416DF7-CA51-4A71-A469-29C1DBB3C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89" name="Group 65">
              <a:extLst>
                <a:ext uri="{FF2B5EF4-FFF2-40B4-BE49-F238E27FC236}">
                  <a16:creationId xmlns:a16="http://schemas.microsoft.com/office/drawing/2014/main" id="{08B020C1-AFBC-44CD-89CC-FEE50A21B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537"/>
              <a:ext cx="557" cy="268"/>
              <a:chOff x="0" y="0"/>
              <a:chExt cx="524" cy="403"/>
            </a:xfrm>
          </p:grpSpPr>
          <p:sp>
            <p:nvSpPr>
              <p:cNvPr id="50202" name="Rectangle 66">
                <a:extLst>
                  <a:ext uri="{FF2B5EF4-FFF2-40B4-BE49-F238E27FC236}">
                    <a16:creationId xmlns:a16="http://schemas.microsoft.com/office/drawing/2014/main" id="{FE3D7A41-6286-4AD6-9438-F39DB70D7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" name="Rectangle 67">
                <a:extLst>
                  <a:ext uri="{FF2B5EF4-FFF2-40B4-BE49-F238E27FC236}">
                    <a16:creationId xmlns:a16="http://schemas.microsoft.com/office/drawing/2014/main" id="{07E257CF-7419-4BD0-ACBF-4416A46DD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90" name="Group 68">
              <a:extLst>
                <a:ext uri="{FF2B5EF4-FFF2-40B4-BE49-F238E27FC236}">
                  <a16:creationId xmlns:a16="http://schemas.microsoft.com/office/drawing/2014/main" id="{2513EDD6-25F8-4E3D-90A0-C8A39B00C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05"/>
              <a:ext cx="558" cy="269"/>
              <a:chOff x="0" y="0"/>
              <a:chExt cx="524" cy="403"/>
            </a:xfrm>
          </p:grpSpPr>
          <p:sp>
            <p:nvSpPr>
              <p:cNvPr id="50200" name="Rectangle 69">
                <a:extLst>
                  <a:ext uri="{FF2B5EF4-FFF2-40B4-BE49-F238E27FC236}">
                    <a16:creationId xmlns:a16="http://schemas.microsoft.com/office/drawing/2014/main" id="{A99F7162-0780-4C4C-B125-16F13BEE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b3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1" name="Rectangle 70">
                <a:extLst>
                  <a:ext uri="{FF2B5EF4-FFF2-40B4-BE49-F238E27FC236}">
                    <a16:creationId xmlns:a16="http://schemas.microsoft.com/office/drawing/2014/main" id="{CB888476-D2FC-4B2B-A54A-D0988D146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91" name="Group 71">
              <a:extLst>
                <a:ext uri="{FF2B5EF4-FFF2-40B4-BE49-F238E27FC236}">
                  <a16:creationId xmlns:a16="http://schemas.microsoft.com/office/drawing/2014/main" id="{5392DCB3-1DD4-4355-8555-1384DCD31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805"/>
              <a:ext cx="557" cy="269"/>
              <a:chOff x="0" y="0"/>
              <a:chExt cx="524" cy="403"/>
            </a:xfrm>
          </p:grpSpPr>
          <p:sp>
            <p:nvSpPr>
              <p:cNvPr id="50198" name="Rectangle 72">
                <a:extLst>
                  <a:ext uri="{FF2B5EF4-FFF2-40B4-BE49-F238E27FC236}">
                    <a16:creationId xmlns:a16="http://schemas.microsoft.com/office/drawing/2014/main" id="{7A7B6167-BEF3-4E6C-8968-C8DC33901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7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9" name="Rectangle 73">
                <a:extLst>
                  <a:ext uri="{FF2B5EF4-FFF2-40B4-BE49-F238E27FC236}">
                    <a16:creationId xmlns:a16="http://schemas.microsoft.com/office/drawing/2014/main" id="{76AF9BAD-DA1F-4787-8E71-FDB7F46D4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92" name="Group 74">
              <a:extLst>
                <a:ext uri="{FF2B5EF4-FFF2-40B4-BE49-F238E27FC236}">
                  <a16:creationId xmlns:a16="http://schemas.microsoft.com/office/drawing/2014/main" id="{D182F123-C5BC-4529-9F38-CD1DE6E60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74"/>
              <a:ext cx="558" cy="268"/>
              <a:chOff x="0" y="0"/>
              <a:chExt cx="524" cy="403"/>
            </a:xfrm>
          </p:grpSpPr>
          <p:sp>
            <p:nvSpPr>
              <p:cNvPr id="50196" name="Rectangle 75">
                <a:extLst>
                  <a:ext uri="{FF2B5EF4-FFF2-40B4-BE49-F238E27FC236}">
                    <a16:creationId xmlns:a16="http://schemas.microsoft.com/office/drawing/2014/main" id="{2E45A429-1C8E-4038-9FEB-D4221DED6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b5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7" name="Rectangle 76">
                <a:extLst>
                  <a:ext uri="{FF2B5EF4-FFF2-40B4-BE49-F238E27FC236}">
                    <a16:creationId xmlns:a16="http://schemas.microsoft.com/office/drawing/2014/main" id="{BA8722C4-2C58-49DC-A852-221991A32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193" name="Group 77">
              <a:extLst>
                <a:ext uri="{FF2B5EF4-FFF2-40B4-BE49-F238E27FC236}">
                  <a16:creationId xmlns:a16="http://schemas.microsoft.com/office/drawing/2014/main" id="{1DF44040-795B-4367-8D62-A749D1D62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1074"/>
              <a:ext cx="557" cy="268"/>
              <a:chOff x="0" y="0"/>
              <a:chExt cx="524" cy="403"/>
            </a:xfrm>
          </p:grpSpPr>
          <p:sp>
            <p:nvSpPr>
              <p:cNvPr id="50194" name="Rectangle 78">
                <a:extLst>
                  <a:ext uri="{FF2B5EF4-FFF2-40B4-BE49-F238E27FC236}">
                    <a16:creationId xmlns:a16="http://schemas.microsoft.com/office/drawing/2014/main" id="{D222542A-B0BD-470B-BBA8-826720797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9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5" name="Rectangle 79">
                <a:extLst>
                  <a:ext uri="{FF2B5EF4-FFF2-40B4-BE49-F238E27FC236}">
                    <a16:creationId xmlns:a16="http://schemas.microsoft.com/office/drawing/2014/main" id="{788DCF35-0AB7-469B-B48A-473AB68A1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0181" name="Rectangle 2">
            <a:extLst>
              <a:ext uri="{FF2B5EF4-FFF2-40B4-BE49-F238E27FC236}">
                <a16:creationId xmlns:a16="http://schemas.microsoft.com/office/drawing/2014/main" id="{E65319A2-BF3C-4634-BCBE-F2FF4FA3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5888"/>
            <a:ext cx="82296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例子</a:t>
            </a: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50182" name="Rectangle 81">
            <a:extLst>
              <a:ext uri="{FF2B5EF4-FFF2-40B4-BE49-F238E27FC236}">
                <a16:creationId xmlns:a16="http://schemas.microsoft.com/office/drawing/2014/main" id="{A518FBC1-38FC-4515-8A2F-DD953D60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8511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R</a:t>
            </a:r>
            <a:endParaRPr lang="zh-CN" altLang="en-US" sz="2400"/>
          </a:p>
        </p:txBody>
      </p:sp>
      <p:sp>
        <p:nvSpPr>
          <p:cNvPr id="50183" name="Rectangle 82">
            <a:extLst>
              <a:ext uri="{FF2B5EF4-FFF2-40B4-BE49-F238E27FC236}">
                <a16:creationId xmlns:a16="http://schemas.microsoft.com/office/drawing/2014/main" id="{2A6F0BF7-8730-4D7F-BA55-2006144F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8511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S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9001C14-C5DE-4B11-BD41-83780B60E3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4213" y="1627188"/>
            <a:ext cx="7772400" cy="6492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大于连接（</a:t>
            </a:r>
            <a:r>
              <a:rPr lang="en-US" altLang="zh-CN" sz="2800"/>
              <a:t>C&gt;D</a:t>
            </a:r>
            <a:r>
              <a:rPr lang="zh-CN" altLang="en-US" sz="2800"/>
              <a:t>）                 等值连接（</a:t>
            </a:r>
            <a:r>
              <a:rPr lang="en-US" altLang="zh-CN" sz="2800"/>
              <a:t>C=D</a:t>
            </a:r>
            <a:r>
              <a:rPr lang="zh-CN" altLang="en-US" sz="2800"/>
              <a:t>）</a:t>
            </a:r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E4C5127B-E29F-4A28-91D5-730DCF043245}"/>
              </a:ext>
            </a:extLst>
          </p:cNvPr>
          <p:cNvGrpSpPr>
            <a:grpSpLocks/>
          </p:cNvGrpSpPr>
          <p:nvPr/>
        </p:nvGrpSpPr>
        <p:grpSpPr bwMode="auto">
          <a:xfrm>
            <a:off x="4806950" y="2274888"/>
            <a:ext cx="3862388" cy="1065212"/>
            <a:chOff x="0" y="0"/>
            <a:chExt cx="2433" cy="671"/>
          </a:xfrm>
        </p:grpSpPr>
        <p:grpSp>
          <p:nvGrpSpPr>
            <p:cNvPr id="51281" name="Group 4">
              <a:extLst>
                <a:ext uri="{FF2B5EF4-FFF2-40B4-BE49-F238E27FC236}">
                  <a16:creationId xmlns:a16="http://schemas.microsoft.com/office/drawing/2014/main" id="{0CC7F48F-297A-4F2A-A463-B01282FDE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85" cy="336"/>
              <a:chOff x="0" y="0"/>
              <a:chExt cx="371" cy="403"/>
            </a:xfrm>
          </p:grpSpPr>
          <p:sp>
            <p:nvSpPr>
              <p:cNvPr id="51309" name="Rectangle 5">
                <a:extLst>
                  <a:ext uri="{FF2B5EF4-FFF2-40B4-BE49-F238E27FC236}">
                    <a16:creationId xmlns:a16="http://schemas.microsoft.com/office/drawing/2014/main" id="{81B1B5CF-9819-45CA-9D0A-A5E46003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5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0" name="Rectangle 6">
                <a:extLst>
                  <a:ext uri="{FF2B5EF4-FFF2-40B4-BE49-F238E27FC236}">
                    <a16:creationId xmlns:a16="http://schemas.microsoft.com/office/drawing/2014/main" id="{492C6592-1F09-4A6F-8C56-DE957A515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82" name="Group 7">
              <a:extLst>
                <a:ext uri="{FF2B5EF4-FFF2-40B4-BE49-F238E27FC236}">
                  <a16:creationId xmlns:a16="http://schemas.microsoft.com/office/drawing/2014/main" id="{13EBC9BF-11F5-4766-BF57-43D1AFBC7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" y="0"/>
              <a:ext cx="491" cy="336"/>
              <a:chOff x="0" y="0"/>
              <a:chExt cx="375" cy="403"/>
            </a:xfrm>
          </p:grpSpPr>
          <p:sp>
            <p:nvSpPr>
              <p:cNvPr id="51307" name="Rectangle 8">
                <a:extLst>
                  <a:ext uri="{FF2B5EF4-FFF2-40B4-BE49-F238E27FC236}">
                    <a16:creationId xmlns:a16="http://schemas.microsoft.com/office/drawing/2014/main" id="{1226E9F7-4F2A-4991-929D-FB9416CA0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R.B</a:t>
                </a:r>
              </a:p>
            </p:txBody>
          </p:sp>
          <p:sp>
            <p:nvSpPr>
              <p:cNvPr id="51308" name="Rectangle 9">
                <a:extLst>
                  <a:ext uri="{FF2B5EF4-FFF2-40B4-BE49-F238E27FC236}">
                    <a16:creationId xmlns:a16="http://schemas.microsoft.com/office/drawing/2014/main" id="{EA370879-2961-472B-AA48-89A70B4E5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83" name="Group 10">
              <a:extLst>
                <a:ext uri="{FF2B5EF4-FFF2-40B4-BE49-F238E27FC236}">
                  <a16:creationId xmlns:a16="http://schemas.microsoft.com/office/drawing/2014/main" id="{A7943CFB-6D25-45E4-A131-21B0C3F848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" y="0"/>
              <a:ext cx="484" cy="336"/>
              <a:chOff x="0" y="0"/>
              <a:chExt cx="370" cy="403"/>
            </a:xfrm>
          </p:grpSpPr>
          <p:sp>
            <p:nvSpPr>
              <p:cNvPr id="51305" name="Rectangle 11">
                <a:extLst>
                  <a:ext uri="{FF2B5EF4-FFF2-40B4-BE49-F238E27FC236}">
                    <a16:creationId xmlns:a16="http://schemas.microsoft.com/office/drawing/2014/main" id="{88373D20-314B-49B8-A92A-8C506CEDF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6" name="Rectangle 12">
                <a:extLst>
                  <a:ext uri="{FF2B5EF4-FFF2-40B4-BE49-F238E27FC236}">
                    <a16:creationId xmlns:a16="http://schemas.microsoft.com/office/drawing/2014/main" id="{95D40ABD-AB27-4312-B263-BC5861BC8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84" name="Group 13">
              <a:extLst>
                <a:ext uri="{FF2B5EF4-FFF2-40B4-BE49-F238E27FC236}">
                  <a16:creationId xmlns:a16="http://schemas.microsoft.com/office/drawing/2014/main" id="{BA796E2C-B476-4304-8669-59D514618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0" y="0"/>
              <a:ext cx="489" cy="336"/>
              <a:chOff x="0" y="0"/>
              <a:chExt cx="374" cy="403"/>
            </a:xfrm>
          </p:grpSpPr>
          <p:sp>
            <p:nvSpPr>
              <p:cNvPr id="51303" name="Rectangle 14">
                <a:extLst>
                  <a:ext uri="{FF2B5EF4-FFF2-40B4-BE49-F238E27FC236}">
                    <a16:creationId xmlns:a16="http://schemas.microsoft.com/office/drawing/2014/main" id="{DAB7009A-9763-4B23-89AD-DF0D39EA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S.B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4" name="Rectangle 15">
                <a:extLst>
                  <a:ext uri="{FF2B5EF4-FFF2-40B4-BE49-F238E27FC236}">
                    <a16:creationId xmlns:a16="http://schemas.microsoft.com/office/drawing/2014/main" id="{89D85AE5-A679-4E2A-ABF5-2B3AD3CEB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85" name="Group 16">
              <a:extLst>
                <a:ext uri="{FF2B5EF4-FFF2-40B4-BE49-F238E27FC236}">
                  <a16:creationId xmlns:a16="http://schemas.microsoft.com/office/drawing/2014/main" id="{FAD8AC3D-2CF1-4AAB-A5F2-295FD972D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9" y="0"/>
              <a:ext cx="484" cy="336"/>
              <a:chOff x="0" y="0"/>
              <a:chExt cx="370" cy="403"/>
            </a:xfrm>
          </p:grpSpPr>
          <p:sp>
            <p:nvSpPr>
              <p:cNvPr id="51301" name="Rectangle 17">
                <a:extLst>
                  <a:ext uri="{FF2B5EF4-FFF2-40B4-BE49-F238E27FC236}">
                    <a16:creationId xmlns:a16="http://schemas.microsoft.com/office/drawing/2014/main" id="{9937D365-E1EB-4B38-8E89-946AF9E58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2" name="Rectangle 18">
                <a:extLst>
                  <a:ext uri="{FF2B5EF4-FFF2-40B4-BE49-F238E27FC236}">
                    <a16:creationId xmlns:a16="http://schemas.microsoft.com/office/drawing/2014/main" id="{708B29CE-0836-41B6-9A1A-F2C858A8F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86" name="Group 19">
              <a:extLst>
                <a:ext uri="{FF2B5EF4-FFF2-40B4-BE49-F238E27FC236}">
                  <a16:creationId xmlns:a16="http://schemas.microsoft.com/office/drawing/2014/main" id="{33600B69-693D-4551-BE93-5D49B334E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"/>
              <a:ext cx="485" cy="335"/>
              <a:chOff x="0" y="0"/>
              <a:chExt cx="371" cy="403"/>
            </a:xfrm>
          </p:grpSpPr>
          <p:sp>
            <p:nvSpPr>
              <p:cNvPr id="51299" name="Rectangle 20">
                <a:extLst>
                  <a:ext uri="{FF2B5EF4-FFF2-40B4-BE49-F238E27FC236}">
                    <a16:creationId xmlns:a16="http://schemas.microsoft.com/office/drawing/2014/main" id="{478FAFC1-2ADD-4020-B078-A0E0D1BD5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5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0" name="Rectangle 21">
                <a:extLst>
                  <a:ext uri="{FF2B5EF4-FFF2-40B4-BE49-F238E27FC236}">
                    <a16:creationId xmlns:a16="http://schemas.microsoft.com/office/drawing/2014/main" id="{A5681AF9-6F9E-4BA3-B5D6-73580C65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87" name="Group 22">
              <a:extLst>
                <a:ext uri="{FF2B5EF4-FFF2-40B4-BE49-F238E27FC236}">
                  <a16:creationId xmlns:a16="http://schemas.microsoft.com/office/drawing/2014/main" id="{DB95D9E7-54A9-48F4-B0B7-AA300D68B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" y="336"/>
              <a:ext cx="491" cy="335"/>
              <a:chOff x="0" y="0"/>
              <a:chExt cx="375" cy="403"/>
            </a:xfrm>
          </p:grpSpPr>
          <p:sp>
            <p:nvSpPr>
              <p:cNvPr id="51297" name="Rectangle 23">
                <a:extLst>
                  <a:ext uri="{FF2B5EF4-FFF2-40B4-BE49-F238E27FC236}">
                    <a16:creationId xmlns:a16="http://schemas.microsoft.com/office/drawing/2014/main" id="{B9D20248-A74B-4EF1-95AD-93CE92FFD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b3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8" name="Rectangle 24">
                <a:extLst>
                  <a:ext uri="{FF2B5EF4-FFF2-40B4-BE49-F238E27FC236}">
                    <a16:creationId xmlns:a16="http://schemas.microsoft.com/office/drawing/2014/main" id="{22AAE26B-C4E9-4681-BB53-1DFBB2256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88" name="Group 25">
              <a:extLst>
                <a:ext uri="{FF2B5EF4-FFF2-40B4-BE49-F238E27FC236}">
                  <a16:creationId xmlns:a16="http://schemas.microsoft.com/office/drawing/2014/main" id="{C7DCA6B4-0750-40C1-914F-54B6FC07A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" y="336"/>
              <a:ext cx="484" cy="335"/>
              <a:chOff x="0" y="0"/>
              <a:chExt cx="370" cy="403"/>
            </a:xfrm>
          </p:grpSpPr>
          <p:sp>
            <p:nvSpPr>
              <p:cNvPr id="51295" name="Rectangle 26">
                <a:extLst>
                  <a:ext uri="{FF2B5EF4-FFF2-40B4-BE49-F238E27FC236}">
                    <a16:creationId xmlns:a16="http://schemas.microsoft.com/office/drawing/2014/main" id="{075C13D4-72C3-4A95-91E9-5A821239B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6" name="Rectangle 27">
                <a:extLst>
                  <a:ext uri="{FF2B5EF4-FFF2-40B4-BE49-F238E27FC236}">
                    <a16:creationId xmlns:a16="http://schemas.microsoft.com/office/drawing/2014/main" id="{95AF44DA-60BE-4242-91D0-8EF08D72F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89" name="Group 28">
              <a:extLst>
                <a:ext uri="{FF2B5EF4-FFF2-40B4-BE49-F238E27FC236}">
                  <a16:creationId xmlns:a16="http://schemas.microsoft.com/office/drawing/2014/main" id="{08E2E313-817E-4C10-8E76-FCF6907B4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0" y="336"/>
              <a:ext cx="489" cy="335"/>
              <a:chOff x="0" y="0"/>
              <a:chExt cx="374" cy="403"/>
            </a:xfrm>
          </p:grpSpPr>
          <p:sp>
            <p:nvSpPr>
              <p:cNvPr id="51293" name="Rectangle 29">
                <a:extLst>
                  <a:ext uri="{FF2B5EF4-FFF2-40B4-BE49-F238E27FC236}">
                    <a16:creationId xmlns:a16="http://schemas.microsoft.com/office/drawing/2014/main" id="{92CE155F-CA75-4A15-BA16-C0E58309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4" name="Rectangle 30">
                <a:extLst>
                  <a:ext uri="{FF2B5EF4-FFF2-40B4-BE49-F238E27FC236}">
                    <a16:creationId xmlns:a16="http://schemas.microsoft.com/office/drawing/2014/main" id="{20966D27-2089-42C2-9102-E28AEA783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90" name="Group 31">
              <a:extLst>
                <a:ext uri="{FF2B5EF4-FFF2-40B4-BE49-F238E27FC236}">
                  <a16:creationId xmlns:a16="http://schemas.microsoft.com/office/drawing/2014/main" id="{5EE6FC78-167C-4D43-948E-30F463FCF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9" y="336"/>
              <a:ext cx="484" cy="335"/>
              <a:chOff x="0" y="0"/>
              <a:chExt cx="370" cy="403"/>
            </a:xfrm>
          </p:grpSpPr>
          <p:sp>
            <p:nvSpPr>
              <p:cNvPr id="51291" name="Rectangle 32">
                <a:extLst>
                  <a:ext uri="{FF2B5EF4-FFF2-40B4-BE49-F238E27FC236}">
                    <a16:creationId xmlns:a16="http://schemas.microsoft.com/office/drawing/2014/main" id="{AC71E1D8-04B3-4BDF-A6E0-A4FBB1BA0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2" name="Rectangle 33">
                <a:extLst>
                  <a:ext uri="{FF2B5EF4-FFF2-40B4-BE49-F238E27FC236}">
                    <a16:creationId xmlns:a16="http://schemas.microsoft.com/office/drawing/2014/main" id="{05D1E9F2-14A5-4755-AAEC-3A906554F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204" name="Group 34">
            <a:extLst>
              <a:ext uri="{FF2B5EF4-FFF2-40B4-BE49-F238E27FC236}">
                <a16:creationId xmlns:a16="http://schemas.microsoft.com/office/drawing/2014/main" id="{A8B2D3EB-596F-4348-9105-E442E400916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276475"/>
            <a:ext cx="3860800" cy="2663825"/>
            <a:chOff x="0" y="0"/>
            <a:chExt cx="2432" cy="1678"/>
          </a:xfrm>
        </p:grpSpPr>
        <p:grpSp>
          <p:nvGrpSpPr>
            <p:cNvPr id="51206" name="Group 35">
              <a:extLst>
                <a:ext uri="{FF2B5EF4-FFF2-40B4-BE49-F238E27FC236}">
                  <a16:creationId xmlns:a16="http://schemas.microsoft.com/office/drawing/2014/main" id="{CE0FE2B9-B519-44D2-B70B-F1B30786E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84" cy="336"/>
              <a:chOff x="0" y="0"/>
              <a:chExt cx="370" cy="403"/>
            </a:xfrm>
          </p:grpSpPr>
          <p:sp>
            <p:nvSpPr>
              <p:cNvPr id="51279" name="Rectangle 36">
                <a:extLst>
                  <a:ext uri="{FF2B5EF4-FFF2-40B4-BE49-F238E27FC236}">
                    <a16:creationId xmlns:a16="http://schemas.microsoft.com/office/drawing/2014/main" id="{6CE54845-4B0D-44A9-A342-36DC65E2E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0" name="Rectangle 37">
                <a:extLst>
                  <a:ext uri="{FF2B5EF4-FFF2-40B4-BE49-F238E27FC236}">
                    <a16:creationId xmlns:a16="http://schemas.microsoft.com/office/drawing/2014/main" id="{12722E2A-E59A-4D9C-A2EF-3C8724379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07" name="Group 38">
              <a:extLst>
                <a:ext uri="{FF2B5EF4-FFF2-40B4-BE49-F238E27FC236}">
                  <a16:creationId xmlns:a16="http://schemas.microsoft.com/office/drawing/2014/main" id="{6EE55015-5994-4D56-98E1-47940E6F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" y="0"/>
              <a:ext cx="491" cy="336"/>
              <a:chOff x="0" y="0"/>
              <a:chExt cx="375" cy="403"/>
            </a:xfrm>
          </p:grpSpPr>
          <p:sp>
            <p:nvSpPr>
              <p:cNvPr id="51277" name="Rectangle 39">
                <a:extLst>
                  <a:ext uri="{FF2B5EF4-FFF2-40B4-BE49-F238E27FC236}">
                    <a16:creationId xmlns:a16="http://schemas.microsoft.com/office/drawing/2014/main" id="{7D7D08E9-6AC1-4FE4-AC43-A7EDE9E3D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R.B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8" name="Rectangle 40">
                <a:extLst>
                  <a:ext uri="{FF2B5EF4-FFF2-40B4-BE49-F238E27FC236}">
                    <a16:creationId xmlns:a16="http://schemas.microsoft.com/office/drawing/2014/main" id="{D79D21D8-4FC9-4C87-BFA6-494053875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08" name="Group 41">
              <a:extLst>
                <a:ext uri="{FF2B5EF4-FFF2-40B4-BE49-F238E27FC236}">
                  <a16:creationId xmlns:a16="http://schemas.microsoft.com/office/drawing/2014/main" id="{B0688D6B-D6B2-424D-A40E-A6097E8F6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0"/>
              <a:ext cx="484" cy="336"/>
              <a:chOff x="0" y="0"/>
              <a:chExt cx="370" cy="403"/>
            </a:xfrm>
          </p:grpSpPr>
          <p:sp>
            <p:nvSpPr>
              <p:cNvPr id="51275" name="Rectangle 42">
                <a:extLst>
                  <a:ext uri="{FF2B5EF4-FFF2-40B4-BE49-F238E27FC236}">
                    <a16:creationId xmlns:a16="http://schemas.microsoft.com/office/drawing/2014/main" id="{15EC3BD0-781C-4E49-81E0-5695E438F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6" name="Rectangle 43">
                <a:extLst>
                  <a:ext uri="{FF2B5EF4-FFF2-40B4-BE49-F238E27FC236}">
                    <a16:creationId xmlns:a16="http://schemas.microsoft.com/office/drawing/2014/main" id="{BDC8D11C-488A-4D9C-9170-B92827D9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09" name="Group 44">
              <a:extLst>
                <a:ext uri="{FF2B5EF4-FFF2-40B4-BE49-F238E27FC236}">
                  <a16:creationId xmlns:a16="http://schemas.microsoft.com/office/drawing/2014/main" id="{A3C7152D-2CC6-4A48-B239-080127E15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" y="0"/>
              <a:ext cx="489" cy="336"/>
              <a:chOff x="0" y="0"/>
              <a:chExt cx="374" cy="403"/>
            </a:xfrm>
          </p:grpSpPr>
          <p:sp>
            <p:nvSpPr>
              <p:cNvPr id="51273" name="Rectangle 45">
                <a:extLst>
                  <a:ext uri="{FF2B5EF4-FFF2-40B4-BE49-F238E27FC236}">
                    <a16:creationId xmlns:a16="http://schemas.microsoft.com/office/drawing/2014/main" id="{1DC17B76-B048-424C-A865-5110348A9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S.B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4" name="Rectangle 46">
                <a:extLst>
                  <a:ext uri="{FF2B5EF4-FFF2-40B4-BE49-F238E27FC236}">
                    <a16:creationId xmlns:a16="http://schemas.microsoft.com/office/drawing/2014/main" id="{3FA1FD0A-31B6-4F49-8DF1-4D0D1E65F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0" name="Group 47">
              <a:extLst>
                <a:ext uri="{FF2B5EF4-FFF2-40B4-BE49-F238E27FC236}">
                  <a16:creationId xmlns:a16="http://schemas.microsoft.com/office/drawing/2014/main" id="{20715D95-CCB9-469C-B6AF-4EC9FF614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8" y="0"/>
              <a:ext cx="484" cy="336"/>
              <a:chOff x="0" y="0"/>
              <a:chExt cx="370" cy="403"/>
            </a:xfrm>
          </p:grpSpPr>
          <p:sp>
            <p:nvSpPr>
              <p:cNvPr id="51271" name="Rectangle 48">
                <a:extLst>
                  <a:ext uri="{FF2B5EF4-FFF2-40B4-BE49-F238E27FC236}">
                    <a16:creationId xmlns:a16="http://schemas.microsoft.com/office/drawing/2014/main" id="{36260BF6-E410-4E8F-8F45-E1712F195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2" name="Rectangle 49">
                <a:extLst>
                  <a:ext uri="{FF2B5EF4-FFF2-40B4-BE49-F238E27FC236}">
                    <a16:creationId xmlns:a16="http://schemas.microsoft.com/office/drawing/2014/main" id="{98F54C3D-F863-428B-A9CE-FA35D15DF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1" name="Group 50">
              <a:extLst>
                <a:ext uri="{FF2B5EF4-FFF2-40B4-BE49-F238E27FC236}">
                  <a16:creationId xmlns:a16="http://schemas.microsoft.com/office/drawing/2014/main" id="{A9789065-77DF-4457-95E0-7E7C51B2B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"/>
              <a:ext cx="484" cy="335"/>
              <a:chOff x="0" y="0"/>
              <a:chExt cx="370" cy="403"/>
            </a:xfrm>
          </p:grpSpPr>
          <p:sp>
            <p:nvSpPr>
              <p:cNvPr id="51269" name="Rectangle 51">
                <a:extLst>
                  <a:ext uri="{FF2B5EF4-FFF2-40B4-BE49-F238E27FC236}">
                    <a16:creationId xmlns:a16="http://schemas.microsoft.com/office/drawing/2014/main" id="{B881A04E-0394-402C-933A-D07F6660C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0" name="Rectangle 52">
                <a:extLst>
                  <a:ext uri="{FF2B5EF4-FFF2-40B4-BE49-F238E27FC236}">
                    <a16:creationId xmlns:a16="http://schemas.microsoft.com/office/drawing/2014/main" id="{13E46F22-B39F-4CE4-8258-B500112B7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2" name="Group 53">
              <a:extLst>
                <a:ext uri="{FF2B5EF4-FFF2-40B4-BE49-F238E27FC236}">
                  <a16:creationId xmlns:a16="http://schemas.microsoft.com/office/drawing/2014/main" id="{07DF683F-F9A0-4CD9-A355-42EC2ED6B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" y="336"/>
              <a:ext cx="491" cy="335"/>
              <a:chOff x="0" y="0"/>
              <a:chExt cx="375" cy="403"/>
            </a:xfrm>
          </p:grpSpPr>
          <p:sp>
            <p:nvSpPr>
              <p:cNvPr id="51267" name="Rectangle 54">
                <a:extLst>
                  <a:ext uri="{FF2B5EF4-FFF2-40B4-BE49-F238E27FC236}">
                    <a16:creationId xmlns:a16="http://schemas.microsoft.com/office/drawing/2014/main" id="{1FBA5CF8-5017-4FDC-8E2F-3FCE321A1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b3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68" name="Rectangle 55">
                <a:extLst>
                  <a:ext uri="{FF2B5EF4-FFF2-40B4-BE49-F238E27FC236}">
                    <a16:creationId xmlns:a16="http://schemas.microsoft.com/office/drawing/2014/main" id="{FED67943-1E4A-4FC5-8B83-42D9228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3" name="Group 56">
              <a:extLst>
                <a:ext uri="{FF2B5EF4-FFF2-40B4-BE49-F238E27FC236}">
                  <a16:creationId xmlns:a16="http://schemas.microsoft.com/office/drawing/2014/main" id="{0AC35F7C-E836-4F58-8EC4-2449EB3D0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336"/>
              <a:ext cx="484" cy="335"/>
              <a:chOff x="0" y="0"/>
              <a:chExt cx="370" cy="403"/>
            </a:xfrm>
          </p:grpSpPr>
          <p:sp>
            <p:nvSpPr>
              <p:cNvPr id="51265" name="Rectangle 57">
                <a:extLst>
                  <a:ext uri="{FF2B5EF4-FFF2-40B4-BE49-F238E27FC236}">
                    <a16:creationId xmlns:a16="http://schemas.microsoft.com/office/drawing/2014/main" id="{D8488E5C-FE3C-4783-ADCC-201752201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66" name="Rectangle 58">
                <a:extLst>
                  <a:ext uri="{FF2B5EF4-FFF2-40B4-BE49-F238E27FC236}">
                    <a16:creationId xmlns:a16="http://schemas.microsoft.com/office/drawing/2014/main" id="{B648BDBF-106D-4DC2-ABDA-E57DECFF7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4" name="Group 59">
              <a:extLst>
                <a:ext uri="{FF2B5EF4-FFF2-40B4-BE49-F238E27FC236}">
                  <a16:creationId xmlns:a16="http://schemas.microsoft.com/office/drawing/2014/main" id="{DBF055C6-CC0C-4F15-8056-1D5C50C5F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" y="336"/>
              <a:ext cx="489" cy="335"/>
              <a:chOff x="0" y="0"/>
              <a:chExt cx="374" cy="403"/>
            </a:xfrm>
          </p:grpSpPr>
          <p:sp>
            <p:nvSpPr>
              <p:cNvPr id="51263" name="Rectangle 60">
                <a:extLst>
                  <a:ext uri="{FF2B5EF4-FFF2-40B4-BE49-F238E27FC236}">
                    <a16:creationId xmlns:a16="http://schemas.microsoft.com/office/drawing/2014/main" id="{9723E97E-BE30-4B52-ACA2-FD5E3E58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64" name="Rectangle 61">
                <a:extLst>
                  <a:ext uri="{FF2B5EF4-FFF2-40B4-BE49-F238E27FC236}">
                    <a16:creationId xmlns:a16="http://schemas.microsoft.com/office/drawing/2014/main" id="{2B817A3B-B6FF-4105-849B-20B8A9C5A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5" name="Group 62">
              <a:extLst>
                <a:ext uri="{FF2B5EF4-FFF2-40B4-BE49-F238E27FC236}">
                  <a16:creationId xmlns:a16="http://schemas.microsoft.com/office/drawing/2014/main" id="{7516BF1A-58E1-4F01-96F5-4E2E6139E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8" y="336"/>
              <a:ext cx="484" cy="335"/>
              <a:chOff x="0" y="0"/>
              <a:chExt cx="370" cy="403"/>
            </a:xfrm>
          </p:grpSpPr>
          <p:sp>
            <p:nvSpPr>
              <p:cNvPr id="51261" name="Rectangle 63">
                <a:extLst>
                  <a:ext uri="{FF2B5EF4-FFF2-40B4-BE49-F238E27FC236}">
                    <a16:creationId xmlns:a16="http://schemas.microsoft.com/office/drawing/2014/main" id="{02258320-57E5-4978-8999-E15744A2D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62" name="Rectangle 64">
                <a:extLst>
                  <a:ext uri="{FF2B5EF4-FFF2-40B4-BE49-F238E27FC236}">
                    <a16:creationId xmlns:a16="http://schemas.microsoft.com/office/drawing/2014/main" id="{EF69D26F-9C3F-4123-964B-28325B9F6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6" name="Group 65">
              <a:extLst>
                <a:ext uri="{FF2B5EF4-FFF2-40B4-BE49-F238E27FC236}">
                  <a16:creationId xmlns:a16="http://schemas.microsoft.com/office/drawing/2014/main" id="{1E2287C0-0E81-4F9E-8B46-61A20C8D5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1"/>
              <a:ext cx="484" cy="336"/>
              <a:chOff x="0" y="0"/>
              <a:chExt cx="370" cy="403"/>
            </a:xfrm>
          </p:grpSpPr>
          <p:sp>
            <p:nvSpPr>
              <p:cNvPr id="51259" name="Rectangle 66">
                <a:extLst>
                  <a:ext uri="{FF2B5EF4-FFF2-40B4-BE49-F238E27FC236}">
                    <a16:creationId xmlns:a16="http://schemas.microsoft.com/office/drawing/2014/main" id="{D2A5B20D-EA12-464F-B077-3A502F847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60" name="Rectangle 67">
                <a:extLst>
                  <a:ext uri="{FF2B5EF4-FFF2-40B4-BE49-F238E27FC236}">
                    <a16:creationId xmlns:a16="http://schemas.microsoft.com/office/drawing/2014/main" id="{19F2E96A-3494-4604-AE52-2CBCAD52F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7" name="Group 68">
              <a:extLst>
                <a:ext uri="{FF2B5EF4-FFF2-40B4-BE49-F238E27FC236}">
                  <a16:creationId xmlns:a16="http://schemas.microsoft.com/office/drawing/2014/main" id="{F91E589B-13A2-4D1F-A4FB-6A79C363A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" y="671"/>
              <a:ext cx="491" cy="336"/>
              <a:chOff x="0" y="0"/>
              <a:chExt cx="375" cy="403"/>
            </a:xfrm>
          </p:grpSpPr>
          <p:sp>
            <p:nvSpPr>
              <p:cNvPr id="51257" name="Rectangle 69">
                <a:extLst>
                  <a:ext uri="{FF2B5EF4-FFF2-40B4-BE49-F238E27FC236}">
                    <a16:creationId xmlns:a16="http://schemas.microsoft.com/office/drawing/2014/main" id="{3861196C-A3D4-4AB9-AFA7-258DAD224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b4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58" name="Rectangle 70">
                <a:extLst>
                  <a:ext uri="{FF2B5EF4-FFF2-40B4-BE49-F238E27FC236}">
                    <a16:creationId xmlns:a16="http://schemas.microsoft.com/office/drawing/2014/main" id="{05C78EB9-BACC-424A-A526-93C6EE909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8" name="Group 71">
              <a:extLst>
                <a:ext uri="{FF2B5EF4-FFF2-40B4-BE49-F238E27FC236}">
                  <a16:creationId xmlns:a16="http://schemas.microsoft.com/office/drawing/2014/main" id="{A3C4254C-927F-48C8-991F-BB76A185C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671"/>
              <a:ext cx="484" cy="336"/>
              <a:chOff x="0" y="0"/>
              <a:chExt cx="370" cy="403"/>
            </a:xfrm>
          </p:grpSpPr>
          <p:sp>
            <p:nvSpPr>
              <p:cNvPr id="51255" name="Rectangle 72">
                <a:extLst>
                  <a:ext uri="{FF2B5EF4-FFF2-40B4-BE49-F238E27FC236}">
                    <a16:creationId xmlns:a16="http://schemas.microsoft.com/office/drawing/2014/main" id="{1F863B4F-3526-4A24-BFA0-7B3B89E3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8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56" name="Rectangle 73">
                <a:extLst>
                  <a:ext uri="{FF2B5EF4-FFF2-40B4-BE49-F238E27FC236}">
                    <a16:creationId xmlns:a16="http://schemas.microsoft.com/office/drawing/2014/main" id="{E4560E82-F84E-4B3A-9AF3-1CEDC8E5D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19" name="Group 74">
              <a:extLst>
                <a:ext uri="{FF2B5EF4-FFF2-40B4-BE49-F238E27FC236}">
                  <a16:creationId xmlns:a16="http://schemas.microsoft.com/office/drawing/2014/main" id="{652A6AC3-7DC4-4FC3-AD32-F1F53D823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" y="671"/>
              <a:ext cx="489" cy="336"/>
              <a:chOff x="0" y="0"/>
              <a:chExt cx="374" cy="403"/>
            </a:xfrm>
          </p:grpSpPr>
          <p:sp>
            <p:nvSpPr>
              <p:cNvPr id="51253" name="Rectangle 75">
                <a:extLst>
                  <a:ext uri="{FF2B5EF4-FFF2-40B4-BE49-F238E27FC236}">
                    <a16:creationId xmlns:a16="http://schemas.microsoft.com/office/drawing/2014/main" id="{DABA6F63-CB4B-4731-B36C-6E3F8EA50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54" name="Rectangle 76">
                <a:extLst>
                  <a:ext uri="{FF2B5EF4-FFF2-40B4-BE49-F238E27FC236}">
                    <a16:creationId xmlns:a16="http://schemas.microsoft.com/office/drawing/2014/main" id="{960B093B-E4F6-44B2-96FC-DE8A552D6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0" name="Group 77">
              <a:extLst>
                <a:ext uri="{FF2B5EF4-FFF2-40B4-BE49-F238E27FC236}">
                  <a16:creationId xmlns:a16="http://schemas.microsoft.com/office/drawing/2014/main" id="{83876037-B6CC-4475-BDA0-4D2193E3E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8" y="671"/>
              <a:ext cx="484" cy="336"/>
              <a:chOff x="0" y="0"/>
              <a:chExt cx="370" cy="403"/>
            </a:xfrm>
          </p:grpSpPr>
          <p:sp>
            <p:nvSpPr>
              <p:cNvPr id="51251" name="Rectangle 78">
                <a:extLst>
                  <a:ext uri="{FF2B5EF4-FFF2-40B4-BE49-F238E27FC236}">
                    <a16:creationId xmlns:a16="http://schemas.microsoft.com/office/drawing/2014/main" id="{BF43B83A-A789-4644-A532-83776DBDF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52" name="Rectangle 79">
                <a:extLst>
                  <a:ext uri="{FF2B5EF4-FFF2-40B4-BE49-F238E27FC236}">
                    <a16:creationId xmlns:a16="http://schemas.microsoft.com/office/drawing/2014/main" id="{57CCDFAA-DD89-46B8-B6DB-53384B77C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1" name="Group 80">
              <a:extLst>
                <a:ext uri="{FF2B5EF4-FFF2-40B4-BE49-F238E27FC236}">
                  <a16:creationId xmlns:a16="http://schemas.microsoft.com/office/drawing/2014/main" id="{9A277AC5-51C7-4F7C-8A2B-E8B1A63BA6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07"/>
              <a:ext cx="484" cy="335"/>
              <a:chOff x="0" y="0"/>
              <a:chExt cx="370" cy="403"/>
            </a:xfrm>
          </p:grpSpPr>
          <p:sp>
            <p:nvSpPr>
              <p:cNvPr id="51249" name="Rectangle 81">
                <a:extLst>
                  <a:ext uri="{FF2B5EF4-FFF2-40B4-BE49-F238E27FC236}">
                    <a16:creationId xmlns:a16="http://schemas.microsoft.com/office/drawing/2014/main" id="{F96EB317-725F-477F-9FB1-6BA74FB21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50" name="Rectangle 82">
                <a:extLst>
                  <a:ext uri="{FF2B5EF4-FFF2-40B4-BE49-F238E27FC236}">
                    <a16:creationId xmlns:a16="http://schemas.microsoft.com/office/drawing/2014/main" id="{981DE806-6E3B-46F5-80A6-D0D0BA3CF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2" name="Group 83">
              <a:extLst>
                <a:ext uri="{FF2B5EF4-FFF2-40B4-BE49-F238E27FC236}">
                  <a16:creationId xmlns:a16="http://schemas.microsoft.com/office/drawing/2014/main" id="{8F944E6B-4B6E-4F73-9DFC-23A8BE1FF9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" y="1007"/>
              <a:ext cx="491" cy="335"/>
              <a:chOff x="0" y="0"/>
              <a:chExt cx="375" cy="403"/>
            </a:xfrm>
          </p:grpSpPr>
          <p:sp>
            <p:nvSpPr>
              <p:cNvPr id="51247" name="Rectangle 84">
                <a:extLst>
                  <a:ext uri="{FF2B5EF4-FFF2-40B4-BE49-F238E27FC236}">
                    <a16:creationId xmlns:a16="http://schemas.microsoft.com/office/drawing/2014/main" id="{6F13A8B7-F865-4377-9A5D-4BCB7DE53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b4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48" name="Rectangle 85">
                <a:extLst>
                  <a:ext uri="{FF2B5EF4-FFF2-40B4-BE49-F238E27FC236}">
                    <a16:creationId xmlns:a16="http://schemas.microsoft.com/office/drawing/2014/main" id="{85C41818-4904-435E-8794-EB40E26BB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3" name="Group 86">
              <a:extLst>
                <a:ext uri="{FF2B5EF4-FFF2-40B4-BE49-F238E27FC236}">
                  <a16:creationId xmlns:a16="http://schemas.microsoft.com/office/drawing/2014/main" id="{B1714BDB-7C3B-4467-975B-8FA9F7B55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007"/>
              <a:ext cx="484" cy="335"/>
              <a:chOff x="0" y="0"/>
              <a:chExt cx="370" cy="403"/>
            </a:xfrm>
          </p:grpSpPr>
          <p:sp>
            <p:nvSpPr>
              <p:cNvPr id="51245" name="Rectangle 87">
                <a:extLst>
                  <a:ext uri="{FF2B5EF4-FFF2-40B4-BE49-F238E27FC236}">
                    <a16:creationId xmlns:a16="http://schemas.microsoft.com/office/drawing/2014/main" id="{1F4F5CF0-54E5-4C61-B5D4-A581C6B8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8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46" name="Rectangle 88">
                <a:extLst>
                  <a:ext uri="{FF2B5EF4-FFF2-40B4-BE49-F238E27FC236}">
                    <a16:creationId xmlns:a16="http://schemas.microsoft.com/office/drawing/2014/main" id="{BC003DF1-96F9-403D-802C-13B806244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4" name="Group 89">
              <a:extLst>
                <a:ext uri="{FF2B5EF4-FFF2-40B4-BE49-F238E27FC236}">
                  <a16:creationId xmlns:a16="http://schemas.microsoft.com/office/drawing/2014/main" id="{C57D813A-2B77-43C4-9F57-AA09AE271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" y="1007"/>
              <a:ext cx="489" cy="335"/>
              <a:chOff x="0" y="0"/>
              <a:chExt cx="374" cy="403"/>
            </a:xfrm>
          </p:grpSpPr>
          <p:sp>
            <p:nvSpPr>
              <p:cNvPr id="51243" name="Rectangle 90">
                <a:extLst>
                  <a:ext uri="{FF2B5EF4-FFF2-40B4-BE49-F238E27FC236}">
                    <a16:creationId xmlns:a16="http://schemas.microsoft.com/office/drawing/2014/main" id="{849B388C-81FB-4328-8B6C-0CB85CB58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44" name="Rectangle 91">
                <a:extLst>
                  <a:ext uri="{FF2B5EF4-FFF2-40B4-BE49-F238E27FC236}">
                    <a16:creationId xmlns:a16="http://schemas.microsoft.com/office/drawing/2014/main" id="{5F9E6387-E42E-4FAB-A286-2FB65243E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5" name="Group 92">
              <a:extLst>
                <a:ext uri="{FF2B5EF4-FFF2-40B4-BE49-F238E27FC236}">
                  <a16:creationId xmlns:a16="http://schemas.microsoft.com/office/drawing/2014/main" id="{66C6B1E8-8A98-4A08-8BDA-92F4407D6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8" y="1007"/>
              <a:ext cx="484" cy="335"/>
              <a:chOff x="0" y="0"/>
              <a:chExt cx="370" cy="403"/>
            </a:xfrm>
          </p:grpSpPr>
          <p:sp>
            <p:nvSpPr>
              <p:cNvPr id="51241" name="Rectangle 93">
                <a:extLst>
                  <a:ext uri="{FF2B5EF4-FFF2-40B4-BE49-F238E27FC236}">
                    <a16:creationId xmlns:a16="http://schemas.microsoft.com/office/drawing/2014/main" id="{BBBB264C-2F07-45CD-A543-4F89B806B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42" name="Rectangle 94">
                <a:extLst>
                  <a:ext uri="{FF2B5EF4-FFF2-40B4-BE49-F238E27FC236}">
                    <a16:creationId xmlns:a16="http://schemas.microsoft.com/office/drawing/2014/main" id="{F92010B5-C7F2-40EB-9A4D-0BB48D699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6" name="Group 95">
              <a:extLst>
                <a:ext uri="{FF2B5EF4-FFF2-40B4-BE49-F238E27FC236}">
                  <a16:creationId xmlns:a16="http://schemas.microsoft.com/office/drawing/2014/main" id="{8301AB49-8063-4198-8C5C-D291EE9B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342"/>
              <a:ext cx="484" cy="336"/>
              <a:chOff x="0" y="0"/>
              <a:chExt cx="370" cy="403"/>
            </a:xfrm>
          </p:grpSpPr>
          <p:sp>
            <p:nvSpPr>
              <p:cNvPr id="51239" name="Rectangle 96">
                <a:extLst>
                  <a:ext uri="{FF2B5EF4-FFF2-40B4-BE49-F238E27FC236}">
                    <a16:creationId xmlns:a16="http://schemas.microsoft.com/office/drawing/2014/main" id="{D73CD522-BF6D-4445-88B0-E2B0BA531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40" name="Rectangle 97">
                <a:extLst>
                  <a:ext uri="{FF2B5EF4-FFF2-40B4-BE49-F238E27FC236}">
                    <a16:creationId xmlns:a16="http://schemas.microsoft.com/office/drawing/2014/main" id="{3BA7B253-A8F0-4029-90B4-8DE2D468C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7" name="Group 98">
              <a:extLst>
                <a:ext uri="{FF2B5EF4-FFF2-40B4-BE49-F238E27FC236}">
                  <a16:creationId xmlns:a16="http://schemas.microsoft.com/office/drawing/2014/main" id="{0EE12DB3-825C-4510-8E1D-FB4D58FBE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" y="1342"/>
              <a:ext cx="491" cy="336"/>
              <a:chOff x="0" y="0"/>
              <a:chExt cx="375" cy="403"/>
            </a:xfrm>
          </p:grpSpPr>
          <p:sp>
            <p:nvSpPr>
              <p:cNvPr id="51237" name="Rectangle 99">
                <a:extLst>
                  <a:ext uri="{FF2B5EF4-FFF2-40B4-BE49-F238E27FC236}">
                    <a16:creationId xmlns:a16="http://schemas.microsoft.com/office/drawing/2014/main" id="{3EA08471-68D8-4940-B7D9-254887D15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b4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8" name="Rectangle 100">
                <a:extLst>
                  <a:ext uri="{FF2B5EF4-FFF2-40B4-BE49-F238E27FC236}">
                    <a16:creationId xmlns:a16="http://schemas.microsoft.com/office/drawing/2014/main" id="{17621727-35A2-416A-87F9-9D88835B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8" name="Group 101">
              <a:extLst>
                <a:ext uri="{FF2B5EF4-FFF2-40B4-BE49-F238E27FC236}">
                  <a16:creationId xmlns:a16="http://schemas.microsoft.com/office/drawing/2014/main" id="{E7DA9557-662F-44D5-AE85-5BEB9B9D5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342"/>
              <a:ext cx="484" cy="336"/>
              <a:chOff x="0" y="0"/>
              <a:chExt cx="370" cy="403"/>
            </a:xfrm>
          </p:grpSpPr>
          <p:sp>
            <p:nvSpPr>
              <p:cNvPr id="51235" name="Rectangle 102">
                <a:extLst>
                  <a:ext uri="{FF2B5EF4-FFF2-40B4-BE49-F238E27FC236}">
                    <a16:creationId xmlns:a16="http://schemas.microsoft.com/office/drawing/2014/main" id="{1A8DE42A-9667-49EB-A735-42B8AA135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8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6" name="Rectangle 103">
                <a:extLst>
                  <a:ext uri="{FF2B5EF4-FFF2-40B4-BE49-F238E27FC236}">
                    <a16:creationId xmlns:a16="http://schemas.microsoft.com/office/drawing/2014/main" id="{7E1489FD-DD4B-4C43-91A9-94D026B9E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29" name="Group 104">
              <a:extLst>
                <a:ext uri="{FF2B5EF4-FFF2-40B4-BE49-F238E27FC236}">
                  <a16:creationId xmlns:a16="http://schemas.microsoft.com/office/drawing/2014/main" id="{4DF1282A-FB23-42BA-9B0C-BAF5D7E76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" y="1342"/>
              <a:ext cx="489" cy="336"/>
              <a:chOff x="0" y="0"/>
              <a:chExt cx="374" cy="403"/>
            </a:xfrm>
          </p:grpSpPr>
          <p:sp>
            <p:nvSpPr>
              <p:cNvPr id="51233" name="Rectangle 105">
                <a:extLst>
                  <a:ext uri="{FF2B5EF4-FFF2-40B4-BE49-F238E27FC236}">
                    <a16:creationId xmlns:a16="http://schemas.microsoft.com/office/drawing/2014/main" id="{82204568-BC05-4D3B-A503-E895A8665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b3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4" name="Rectangle 106">
                <a:extLst>
                  <a:ext uri="{FF2B5EF4-FFF2-40B4-BE49-F238E27FC236}">
                    <a16:creationId xmlns:a16="http://schemas.microsoft.com/office/drawing/2014/main" id="{8DC07AEE-D21A-4F00-B525-19F45FA03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230" name="Group 107">
              <a:extLst>
                <a:ext uri="{FF2B5EF4-FFF2-40B4-BE49-F238E27FC236}">
                  <a16:creationId xmlns:a16="http://schemas.microsoft.com/office/drawing/2014/main" id="{1DDEC290-ABFB-4C48-A838-1780E3EE7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8" y="1342"/>
              <a:ext cx="484" cy="336"/>
              <a:chOff x="0" y="0"/>
              <a:chExt cx="370" cy="403"/>
            </a:xfrm>
          </p:grpSpPr>
          <p:sp>
            <p:nvSpPr>
              <p:cNvPr id="51231" name="Rectangle 108">
                <a:extLst>
                  <a:ext uri="{FF2B5EF4-FFF2-40B4-BE49-F238E27FC236}">
                    <a16:creationId xmlns:a16="http://schemas.microsoft.com/office/drawing/2014/main" id="{E055AFD5-F972-4656-A464-B33F69DC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7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2" name="Rectangle 109">
                <a:extLst>
                  <a:ext uri="{FF2B5EF4-FFF2-40B4-BE49-F238E27FC236}">
                    <a16:creationId xmlns:a16="http://schemas.microsoft.com/office/drawing/2014/main" id="{175884FA-79CA-4F83-88A7-36F0009F7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205" name="Rectangle 2">
            <a:extLst>
              <a:ext uri="{FF2B5EF4-FFF2-40B4-BE49-F238E27FC236}">
                <a16:creationId xmlns:a16="http://schemas.microsoft.com/office/drawing/2014/main" id="{D3FB3F14-A2DD-4C5D-BC99-0D665158C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7663"/>
            <a:ext cx="82296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例子</a:t>
            </a: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（续）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4545C1D-A2C4-4B84-BCB2-4841A3406D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4213" y="1536700"/>
            <a:ext cx="7772400" cy="7397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等值连接</a:t>
            </a:r>
            <a:r>
              <a:rPr lang="en-US" altLang="zh-CN" sz="2800"/>
              <a:t>(R.B=S.B)                      </a:t>
            </a:r>
            <a:r>
              <a:rPr lang="zh-CN" altLang="en-US" sz="2800"/>
              <a:t>自然连接</a:t>
            </a:r>
            <a:endParaRPr lang="zh-CN" altLang="en-US" sz="2800">
              <a:solidFill>
                <a:srgbClr val="800000"/>
              </a:solidFill>
            </a:endParaRP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01D9B22C-D0E7-4DD8-B32E-6F37E4F717CC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2208213"/>
            <a:ext cx="3611562" cy="2130425"/>
            <a:chOff x="0" y="0"/>
            <a:chExt cx="2275" cy="1342"/>
          </a:xfrm>
        </p:grpSpPr>
        <p:grpSp>
          <p:nvGrpSpPr>
            <p:cNvPr id="52279" name="Group 4">
              <a:extLst>
                <a:ext uri="{FF2B5EF4-FFF2-40B4-BE49-F238E27FC236}">
                  <a16:creationId xmlns:a16="http://schemas.microsoft.com/office/drawing/2014/main" id="{6B0EF5D6-D541-41F1-AA40-CBDC46A39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49" cy="336"/>
              <a:chOff x="0" y="0"/>
              <a:chExt cx="375" cy="403"/>
            </a:xfrm>
          </p:grpSpPr>
          <p:sp>
            <p:nvSpPr>
              <p:cNvPr id="52337" name="Rectangle 5">
                <a:extLst>
                  <a:ext uri="{FF2B5EF4-FFF2-40B4-BE49-F238E27FC236}">
                    <a16:creationId xmlns:a16="http://schemas.microsoft.com/office/drawing/2014/main" id="{A4274593-B75B-4353-9779-EB6FC03F3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" name="Rectangle 6">
                <a:extLst>
                  <a:ext uri="{FF2B5EF4-FFF2-40B4-BE49-F238E27FC236}">
                    <a16:creationId xmlns:a16="http://schemas.microsoft.com/office/drawing/2014/main" id="{67C102BC-E933-4D05-82C2-6FB2BE605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0" name="Group 7">
              <a:extLst>
                <a:ext uri="{FF2B5EF4-FFF2-40B4-BE49-F238E27FC236}">
                  <a16:creationId xmlns:a16="http://schemas.microsoft.com/office/drawing/2014/main" id="{441CDA95-F534-4AED-A6D9-F3E86A74F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" y="0"/>
              <a:ext cx="478" cy="336"/>
              <a:chOff x="0" y="0"/>
              <a:chExt cx="399" cy="403"/>
            </a:xfrm>
          </p:grpSpPr>
          <p:sp>
            <p:nvSpPr>
              <p:cNvPr id="52335" name="Rectangle 8">
                <a:extLst>
                  <a:ext uri="{FF2B5EF4-FFF2-40B4-BE49-F238E27FC236}">
                    <a16:creationId xmlns:a16="http://schemas.microsoft.com/office/drawing/2014/main" id="{49B437BB-9322-4574-BCA7-7764912A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1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R.B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36" name="Rectangle 9">
                <a:extLst>
                  <a:ext uri="{FF2B5EF4-FFF2-40B4-BE49-F238E27FC236}">
                    <a16:creationId xmlns:a16="http://schemas.microsoft.com/office/drawing/2014/main" id="{4635C646-D99A-4750-81F8-B9D772923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1" name="Group 10">
              <a:extLst>
                <a:ext uri="{FF2B5EF4-FFF2-40B4-BE49-F238E27FC236}">
                  <a16:creationId xmlns:a16="http://schemas.microsoft.com/office/drawing/2014/main" id="{940D9D9D-2A30-491A-803F-949763893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0"/>
              <a:ext cx="437" cy="336"/>
              <a:chOff x="0" y="0"/>
              <a:chExt cx="365" cy="403"/>
            </a:xfrm>
          </p:grpSpPr>
          <p:sp>
            <p:nvSpPr>
              <p:cNvPr id="52333" name="Rectangle 11">
                <a:extLst>
                  <a:ext uri="{FF2B5EF4-FFF2-40B4-BE49-F238E27FC236}">
                    <a16:creationId xmlns:a16="http://schemas.microsoft.com/office/drawing/2014/main" id="{9E2F8C86-F7F8-41F1-A117-A60928535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34" name="Rectangle 12">
                <a:extLst>
                  <a:ext uri="{FF2B5EF4-FFF2-40B4-BE49-F238E27FC236}">
                    <a16:creationId xmlns:a16="http://schemas.microsoft.com/office/drawing/2014/main" id="{8EF2AC19-34F1-45FD-B7BA-F285333A6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2" name="Group 13">
              <a:extLst>
                <a:ext uri="{FF2B5EF4-FFF2-40B4-BE49-F238E27FC236}">
                  <a16:creationId xmlns:a16="http://schemas.microsoft.com/office/drawing/2014/main" id="{9162636E-0851-4BF0-A8F3-696771DAB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" y="0"/>
              <a:ext cx="472" cy="336"/>
              <a:chOff x="0" y="0"/>
              <a:chExt cx="394" cy="403"/>
            </a:xfrm>
          </p:grpSpPr>
          <p:sp>
            <p:nvSpPr>
              <p:cNvPr id="52331" name="Rectangle 14">
                <a:extLst>
                  <a:ext uri="{FF2B5EF4-FFF2-40B4-BE49-F238E27FC236}">
                    <a16:creationId xmlns:a16="http://schemas.microsoft.com/office/drawing/2014/main" id="{09451F56-C2BD-4E8C-9805-EF3B83255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S.B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32" name="Rectangle 15">
                <a:extLst>
                  <a:ext uri="{FF2B5EF4-FFF2-40B4-BE49-F238E27FC236}">
                    <a16:creationId xmlns:a16="http://schemas.microsoft.com/office/drawing/2014/main" id="{4F222575-0325-46CC-8859-36613BF4C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3" name="Group 16">
              <a:extLst>
                <a:ext uri="{FF2B5EF4-FFF2-40B4-BE49-F238E27FC236}">
                  <a16:creationId xmlns:a16="http://schemas.microsoft.com/office/drawing/2014/main" id="{AF38451E-C28D-437F-A69C-0ED9AD946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6" y="0"/>
              <a:ext cx="439" cy="336"/>
              <a:chOff x="0" y="0"/>
              <a:chExt cx="367" cy="403"/>
            </a:xfrm>
          </p:grpSpPr>
          <p:sp>
            <p:nvSpPr>
              <p:cNvPr id="52329" name="Rectangle 17">
                <a:extLst>
                  <a:ext uri="{FF2B5EF4-FFF2-40B4-BE49-F238E27FC236}">
                    <a16:creationId xmlns:a16="http://schemas.microsoft.com/office/drawing/2014/main" id="{1ABBA455-2F39-4B0D-82BB-76E60E5D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30" name="Rectangle 18">
                <a:extLst>
                  <a:ext uri="{FF2B5EF4-FFF2-40B4-BE49-F238E27FC236}">
                    <a16:creationId xmlns:a16="http://schemas.microsoft.com/office/drawing/2014/main" id="{72E40B79-4D5B-4524-9B7D-2D95C95C0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4" name="Group 19">
              <a:extLst>
                <a:ext uri="{FF2B5EF4-FFF2-40B4-BE49-F238E27FC236}">
                  <a16:creationId xmlns:a16="http://schemas.microsoft.com/office/drawing/2014/main" id="{8937B4DB-CD7E-4558-883A-6A64F19EB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"/>
              <a:ext cx="449" cy="335"/>
              <a:chOff x="0" y="0"/>
              <a:chExt cx="375" cy="403"/>
            </a:xfrm>
          </p:grpSpPr>
          <p:sp>
            <p:nvSpPr>
              <p:cNvPr id="52327" name="Rectangle 20">
                <a:extLst>
                  <a:ext uri="{FF2B5EF4-FFF2-40B4-BE49-F238E27FC236}">
                    <a16:creationId xmlns:a16="http://schemas.microsoft.com/office/drawing/2014/main" id="{94CF0FF5-0F52-4312-A65D-F774AA05B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8" name="Rectangle 21">
                <a:extLst>
                  <a:ext uri="{FF2B5EF4-FFF2-40B4-BE49-F238E27FC236}">
                    <a16:creationId xmlns:a16="http://schemas.microsoft.com/office/drawing/2014/main" id="{062D0168-ECEC-4ABF-9176-FEE9FD03C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5" name="Group 22">
              <a:extLst>
                <a:ext uri="{FF2B5EF4-FFF2-40B4-BE49-F238E27FC236}">
                  <a16:creationId xmlns:a16="http://schemas.microsoft.com/office/drawing/2014/main" id="{FE3CA8E1-D7CC-4F26-A7D4-D2653A029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" y="336"/>
              <a:ext cx="478" cy="335"/>
              <a:chOff x="0" y="0"/>
              <a:chExt cx="399" cy="403"/>
            </a:xfrm>
          </p:grpSpPr>
          <p:sp>
            <p:nvSpPr>
              <p:cNvPr id="52325" name="Rectangle 23">
                <a:extLst>
                  <a:ext uri="{FF2B5EF4-FFF2-40B4-BE49-F238E27FC236}">
                    <a16:creationId xmlns:a16="http://schemas.microsoft.com/office/drawing/2014/main" id="{837780B8-1931-439F-B228-99D085CE0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1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6" name="Rectangle 24">
                <a:extLst>
                  <a:ext uri="{FF2B5EF4-FFF2-40B4-BE49-F238E27FC236}">
                    <a16:creationId xmlns:a16="http://schemas.microsoft.com/office/drawing/2014/main" id="{AD1A0C5B-7CA7-4D7E-9456-AB41D6E1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6" name="Group 25">
              <a:extLst>
                <a:ext uri="{FF2B5EF4-FFF2-40B4-BE49-F238E27FC236}">
                  <a16:creationId xmlns:a16="http://schemas.microsoft.com/office/drawing/2014/main" id="{1F2B2E04-7AA2-4967-B9F2-652BD4C64F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336"/>
              <a:ext cx="437" cy="335"/>
              <a:chOff x="0" y="0"/>
              <a:chExt cx="365" cy="403"/>
            </a:xfrm>
          </p:grpSpPr>
          <p:sp>
            <p:nvSpPr>
              <p:cNvPr id="52323" name="Rectangle 26">
                <a:extLst>
                  <a:ext uri="{FF2B5EF4-FFF2-40B4-BE49-F238E27FC236}">
                    <a16:creationId xmlns:a16="http://schemas.microsoft.com/office/drawing/2014/main" id="{F802516D-9622-434C-94C0-3B92EA601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4" name="Rectangle 27">
                <a:extLst>
                  <a:ext uri="{FF2B5EF4-FFF2-40B4-BE49-F238E27FC236}">
                    <a16:creationId xmlns:a16="http://schemas.microsoft.com/office/drawing/2014/main" id="{7B500D83-B63D-40C5-A873-5D85E9AA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7" name="Group 28">
              <a:extLst>
                <a:ext uri="{FF2B5EF4-FFF2-40B4-BE49-F238E27FC236}">
                  <a16:creationId xmlns:a16="http://schemas.microsoft.com/office/drawing/2014/main" id="{AFA241C4-7DA2-41E5-97E9-EE1CEB698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" y="336"/>
              <a:ext cx="472" cy="335"/>
              <a:chOff x="0" y="0"/>
              <a:chExt cx="394" cy="403"/>
            </a:xfrm>
          </p:grpSpPr>
          <p:sp>
            <p:nvSpPr>
              <p:cNvPr id="52321" name="Rectangle 29">
                <a:extLst>
                  <a:ext uri="{FF2B5EF4-FFF2-40B4-BE49-F238E27FC236}">
                    <a16:creationId xmlns:a16="http://schemas.microsoft.com/office/drawing/2014/main" id="{91969103-6A77-452C-A169-F86B3F9E5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2" name="Rectangle 30">
                <a:extLst>
                  <a:ext uri="{FF2B5EF4-FFF2-40B4-BE49-F238E27FC236}">
                    <a16:creationId xmlns:a16="http://schemas.microsoft.com/office/drawing/2014/main" id="{531E8417-D62C-4FB0-B1D6-5DC16BEBB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8" name="Group 31">
              <a:extLst>
                <a:ext uri="{FF2B5EF4-FFF2-40B4-BE49-F238E27FC236}">
                  <a16:creationId xmlns:a16="http://schemas.microsoft.com/office/drawing/2014/main" id="{FBA362CD-F620-48F6-9980-DB1651EA4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6" y="336"/>
              <a:ext cx="439" cy="335"/>
              <a:chOff x="0" y="0"/>
              <a:chExt cx="367" cy="403"/>
            </a:xfrm>
          </p:grpSpPr>
          <p:sp>
            <p:nvSpPr>
              <p:cNvPr id="52319" name="Rectangle 32">
                <a:extLst>
                  <a:ext uri="{FF2B5EF4-FFF2-40B4-BE49-F238E27FC236}">
                    <a16:creationId xmlns:a16="http://schemas.microsoft.com/office/drawing/2014/main" id="{F47DC09C-A3D4-4023-8678-78200CF9A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0" name="Rectangle 33">
                <a:extLst>
                  <a:ext uri="{FF2B5EF4-FFF2-40B4-BE49-F238E27FC236}">
                    <a16:creationId xmlns:a16="http://schemas.microsoft.com/office/drawing/2014/main" id="{DA0E2907-79EB-4113-BA68-F4EB31F18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89" name="Group 34">
              <a:extLst>
                <a:ext uri="{FF2B5EF4-FFF2-40B4-BE49-F238E27FC236}">
                  <a16:creationId xmlns:a16="http://schemas.microsoft.com/office/drawing/2014/main" id="{7A0A75FA-591B-4813-8F24-D5B3D4B7F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1"/>
              <a:ext cx="449" cy="336"/>
              <a:chOff x="0" y="0"/>
              <a:chExt cx="375" cy="403"/>
            </a:xfrm>
          </p:grpSpPr>
          <p:sp>
            <p:nvSpPr>
              <p:cNvPr id="52317" name="Rectangle 35">
                <a:extLst>
                  <a:ext uri="{FF2B5EF4-FFF2-40B4-BE49-F238E27FC236}">
                    <a16:creationId xmlns:a16="http://schemas.microsoft.com/office/drawing/2014/main" id="{D2AD3793-6905-45D5-869D-A312C35AB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8" name="Rectangle 36">
                <a:extLst>
                  <a:ext uri="{FF2B5EF4-FFF2-40B4-BE49-F238E27FC236}">
                    <a16:creationId xmlns:a16="http://schemas.microsoft.com/office/drawing/2014/main" id="{8EEFA7CF-FD4F-4133-A91F-7055C1B1B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0" name="Group 37">
              <a:extLst>
                <a:ext uri="{FF2B5EF4-FFF2-40B4-BE49-F238E27FC236}">
                  <a16:creationId xmlns:a16="http://schemas.microsoft.com/office/drawing/2014/main" id="{B11C80F3-6751-46CF-8116-070833E9B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" y="671"/>
              <a:ext cx="478" cy="336"/>
              <a:chOff x="0" y="0"/>
              <a:chExt cx="399" cy="403"/>
            </a:xfrm>
          </p:grpSpPr>
          <p:sp>
            <p:nvSpPr>
              <p:cNvPr id="52315" name="Rectangle 38">
                <a:extLst>
                  <a:ext uri="{FF2B5EF4-FFF2-40B4-BE49-F238E27FC236}">
                    <a16:creationId xmlns:a16="http://schemas.microsoft.com/office/drawing/2014/main" id="{9BF8B9CE-B0E6-4714-8718-BBF61C922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1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6" name="Rectangle 39">
                <a:extLst>
                  <a:ext uri="{FF2B5EF4-FFF2-40B4-BE49-F238E27FC236}">
                    <a16:creationId xmlns:a16="http://schemas.microsoft.com/office/drawing/2014/main" id="{CEC6D655-BC51-492C-B530-603A97AA3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1" name="Group 40">
              <a:extLst>
                <a:ext uri="{FF2B5EF4-FFF2-40B4-BE49-F238E27FC236}">
                  <a16:creationId xmlns:a16="http://schemas.microsoft.com/office/drawing/2014/main" id="{FFBCB946-2B2E-475D-B766-4B7D41A6C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671"/>
              <a:ext cx="437" cy="336"/>
              <a:chOff x="0" y="0"/>
              <a:chExt cx="365" cy="403"/>
            </a:xfrm>
          </p:grpSpPr>
          <p:sp>
            <p:nvSpPr>
              <p:cNvPr id="52313" name="Rectangle 41">
                <a:extLst>
                  <a:ext uri="{FF2B5EF4-FFF2-40B4-BE49-F238E27FC236}">
                    <a16:creationId xmlns:a16="http://schemas.microsoft.com/office/drawing/2014/main" id="{CF370F3F-7C14-49EF-B8B3-23BDCE39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4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4" name="Rectangle 42">
                <a:extLst>
                  <a:ext uri="{FF2B5EF4-FFF2-40B4-BE49-F238E27FC236}">
                    <a16:creationId xmlns:a16="http://schemas.microsoft.com/office/drawing/2014/main" id="{336C8B0F-57E6-425A-A5AB-1EA22DA48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2" name="Group 43">
              <a:extLst>
                <a:ext uri="{FF2B5EF4-FFF2-40B4-BE49-F238E27FC236}">
                  <a16:creationId xmlns:a16="http://schemas.microsoft.com/office/drawing/2014/main" id="{A6BE3AC8-A09A-4B6C-9163-E84639EBA9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" y="671"/>
              <a:ext cx="472" cy="336"/>
              <a:chOff x="0" y="0"/>
              <a:chExt cx="394" cy="403"/>
            </a:xfrm>
          </p:grpSpPr>
          <p:sp>
            <p:nvSpPr>
              <p:cNvPr id="52311" name="Rectangle 44">
                <a:extLst>
                  <a:ext uri="{FF2B5EF4-FFF2-40B4-BE49-F238E27FC236}">
                    <a16:creationId xmlns:a16="http://schemas.microsoft.com/office/drawing/2014/main" id="{01147473-AD7E-4B84-B04B-70411EB2E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2" name="Rectangle 45">
                <a:extLst>
                  <a:ext uri="{FF2B5EF4-FFF2-40B4-BE49-F238E27FC236}">
                    <a16:creationId xmlns:a16="http://schemas.microsoft.com/office/drawing/2014/main" id="{9CAB3B24-9039-4555-8A3C-5C3286267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3" name="Group 46">
              <a:extLst>
                <a:ext uri="{FF2B5EF4-FFF2-40B4-BE49-F238E27FC236}">
                  <a16:creationId xmlns:a16="http://schemas.microsoft.com/office/drawing/2014/main" id="{875A5943-40C5-49B5-9670-32EBD67AD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6" y="671"/>
              <a:ext cx="439" cy="336"/>
              <a:chOff x="0" y="0"/>
              <a:chExt cx="367" cy="403"/>
            </a:xfrm>
          </p:grpSpPr>
          <p:sp>
            <p:nvSpPr>
              <p:cNvPr id="52309" name="Rectangle 47">
                <a:extLst>
                  <a:ext uri="{FF2B5EF4-FFF2-40B4-BE49-F238E27FC236}">
                    <a16:creationId xmlns:a16="http://schemas.microsoft.com/office/drawing/2014/main" id="{234C4F57-61CD-43C9-A0DF-851F6B4F2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0" name="Rectangle 48">
                <a:extLst>
                  <a:ext uri="{FF2B5EF4-FFF2-40B4-BE49-F238E27FC236}">
                    <a16:creationId xmlns:a16="http://schemas.microsoft.com/office/drawing/2014/main" id="{BACB1050-E609-41D6-85AD-8BA79BA0E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4" name="Group 49">
              <a:extLst>
                <a:ext uri="{FF2B5EF4-FFF2-40B4-BE49-F238E27FC236}">
                  <a16:creationId xmlns:a16="http://schemas.microsoft.com/office/drawing/2014/main" id="{C4F8DD56-5B12-497D-AF49-48A9389EA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07"/>
              <a:ext cx="449" cy="335"/>
              <a:chOff x="0" y="0"/>
              <a:chExt cx="375" cy="403"/>
            </a:xfrm>
          </p:grpSpPr>
          <p:sp>
            <p:nvSpPr>
              <p:cNvPr id="52307" name="Rectangle 50">
                <a:extLst>
                  <a:ext uri="{FF2B5EF4-FFF2-40B4-BE49-F238E27FC236}">
                    <a16:creationId xmlns:a16="http://schemas.microsoft.com/office/drawing/2014/main" id="{120EC495-B112-4669-9AD0-0D94D4742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08" name="Rectangle 51">
                <a:extLst>
                  <a:ext uri="{FF2B5EF4-FFF2-40B4-BE49-F238E27FC236}">
                    <a16:creationId xmlns:a16="http://schemas.microsoft.com/office/drawing/2014/main" id="{AC3C831D-ECAF-4346-9951-A6521D1B2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5" name="Group 52">
              <a:extLst>
                <a:ext uri="{FF2B5EF4-FFF2-40B4-BE49-F238E27FC236}">
                  <a16:creationId xmlns:a16="http://schemas.microsoft.com/office/drawing/2014/main" id="{4009D5B1-286E-4F46-8D08-65905639A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" y="1007"/>
              <a:ext cx="478" cy="335"/>
              <a:chOff x="0" y="0"/>
              <a:chExt cx="399" cy="403"/>
            </a:xfrm>
          </p:grpSpPr>
          <p:sp>
            <p:nvSpPr>
              <p:cNvPr id="52305" name="Rectangle 53">
                <a:extLst>
                  <a:ext uri="{FF2B5EF4-FFF2-40B4-BE49-F238E27FC236}">
                    <a16:creationId xmlns:a16="http://schemas.microsoft.com/office/drawing/2014/main" id="{6D3BC6B4-02FC-4FE8-BA1B-4A2902767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1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b3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06" name="Rectangle 54">
                <a:extLst>
                  <a:ext uri="{FF2B5EF4-FFF2-40B4-BE49-F238E27FC236}">
                    <a16:creationId xmlns:a16="http://schemas.microsoft.com/office/drawing/2014/main" id="{A89EA69C-0846-47DE-BEEE-3AB4F3212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6" name="Group 55">
              <a:extLst>
                <a:ext uri="{FF2B5EF4-FFF2-40B4-BE49-F238E27FC236}">
                  <a16:creationId xmlns:a16="http://schemas.microsoft.com/office/drawing/2014/main" id="{0F803675-5C40-4EC9-8676-9649FE3F9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1007"/>
              <a:ext cx="437" cy="335"/>
              <a:chOff x="0" y="0"/>
              <a:chExt cx="365" cy="403"/>
            </a:xfrm>
          </p:grpSpPr>
          <p:sp>
            <p:nvSpPr>
              <p:cNvPr id="52303" name="Rectangle 56">
                <a:extLst>
                  <a:ext uri="{FF2B5EF4-FFF2-40B4-BE49-F238E27FC236}">
                    <a16:creationId xmlns:a16="http://schemas.microsoft.com/office/drawing/2014/main" id="{EE303CA8-484C-4CFF-A69E-AFCDE65EE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04" name="Rectangle 57">
                <a:extLst>
                  <a:ext uri="{FF2B5EF4-FFF2-40B4-BE49-F238E27FC236}">
                    <a16:creationId xmlns:a16="http://schemas.microsoft.com/office/drawing/2014/main" id="{477913F2-95CA-48C7-BAC9-3C939AF2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7" name="Group 58">
              <a:extLst>
                <a:ext uri="{FF2B5EF4-FFF2-40B4-BE49-F238E27FC236}">
                  <a16:creationId xmlns:a16="http://schemas.microsoft.com/office/drawing/2014/main" id="{6556BDD5-7662-4F57-BAB1-539442366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" y="1007"/>
              <a:ext cx="472" cy="335"/>
              <a:chOff x="0" y="0"/>
              <a:chExt cx="394" cy="403"/>
            </a:xfrm>
          </p:grpSpPr>
          <p:sp>
            <p:nvSpPr>
              <p:cNvPr id="52301" name="Rectangle 59">
                <a:extLst>
                  <a:ext uri="{FF2B5EF4-FFF2-40B4-BE49-F238E27FC236}">
                    <a16:creationId xmlns:a16="http://schemas.microsoft.com/office/drawing/2014/main" id="{02B09DCC-6C0B-4384-BA08-A33A4B29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b3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02" name="Rectangle 60">
                <a:extLst>
                  <a:ext uri="{FF2B5EF4-FFF2-40B4-BE49-F238E27FC236}">
                    <a16:creationId xmlns:a16="http://schemas.microsoft.com/office/drawing/2014/main" id="{B869F503-7CA4-4D1E-B2B2-802B86C5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98" name="Group 61">
              <a:extLst>
                <a:ext uri="{FF2B5EF4-FFF2-40B4-BE49-F238E27FC236}">
                  <a16:creationId xmlns:a16="http://schemas.microsoft.com/office/drawing/2014/main" id="{CE54BB32-6C23-406A-99EE-99DB492E1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6" y="1007"/>
              <a:ext cx="439" cy="335"/>
              <a:chOff x="0" y="0"/>
              <a:chExt cx="367" cy="403"/>
            </a:xfrm>
          </p:grpSpPr>
          <p:sp>
            <p:nvSpPr>
              <p:cNvPr id="52299" name="Rectangle 62">
                <a:extLst>
                  <a:ext uri="{FF2B5EF4-FFF2-40B4-BE49-F238E27FC236}">
                    <a16:creationId xmlns:a16="http://schemas.microsoft.com/office/drawing/2014/main" id="{544871CB-5BB2-4847-9D29-5CED4CF33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7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00" name="Rectangle 63">
                <a:extLst>
                  <a:ext uri="{FF2B5EF4-FFF2-40B4-BE49-F238E27FC236}">
                    <a16:creationId xmlns:a16="http://schemas.microsoft.com/office/drawing/2014/main" id="{392560EC-BE8A-4B20-B0DC-135528FBE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228" name="Group 64">
            <a:extLst>
              <a:ext uri="{FF2B5EF4-FFF2-40B4-BE49-F238E27FC236}">
                <a16:creationId xmlns:a16="http://schemas.microsoft.com/office/drawing/2014/main" id="{066EF9D9-A725-4299-A89E-37C9A66D1AF9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2208213"/>
            <a:ext cx="2820988" cy="2130425"/>
            <a:chOff x="0" y="0"/>
            <a:chExt cx="1777" cy="1342"/>
          </a:xfrm>
        </p:grpSpPr>
        <p:grpSp>
          <p:nvGrpSpPr>
            <p:cNvPr id="52231" name="Group 65">
              <a:extLst>
                <a:ext uri="{FF2B5EF4-FFF2-40B4-BE49-F238E27FC236}">
                  <a16:creationId xmlns:a16="http://schemas.microsoft.com/office/drawing/2014/main" id="{FBF8A4DE-922E-4124-A9C4-D902C22F0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49" cy="336"/>
              <a:chOff x="0" y="0"/>
              <a:chExt cx="375" cy="403"/>
            </a:xfrm>
          </p:grpSpPr>
          <p:sp>
            <p:nvSpPr>
              <p:cNvPr id="52277" name="Rectangle 66">
                <a:extLst>
                  <a:ext uri="{FF2B5EF4-FFF2-40B4-BE49-F238E27FC236}">
                    <a16:creationId xmlns:a16="http://schemas.microsoft.com/office/drawing/2014/main" id="{9902E76C-E2D5-4ECA-B706-E6021024E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78" name="Rectangle 67">
                <a:extLst>
                  <a:ext uri="{FF2B5EF4-FFF2-40B4-BE49-F238E27FC236}">
                    <a16:creationId xmlns:a16="http://schemas.microsoft.com/office/drawing/2014/main" id="{B7263B97-2F56-45D1-A2F4-E08601A8C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2" name="Group 68">
              <a:extLst>
                <a:ext uri="{FF2B5EF4-FFF2-40B4-BE49-F238E27FC236}">
                  <a16:creationId xmlns:a16="http://schemas.microsoft.com/office/drawing/2014/main" id="{F3B013C0-6D81-4E19-9EB3-5084A1CF7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" y="0"/>
              <a:ext cx="452" cy="336"/>
              <a:chOff x="0" y="0"/>
              <a:chExt cx="377" cy="403"/>
            </a:xfrm>
          </p:grpSpPr>
          <p:sp>
            <p:nvSpPr>
              <p:cNvPr id="52275" name="Rectangle 69">
                <a:extLst>
                  <a:ext uri="{FF2B5EF4-FFF2-40B4-BE49-F238E27FC236}">
                    <a16:creationId xmlns:a16="http://schemas.microsoft.com/office/drawing/2014/main" id="{D2F0774C-1B92-429C-A736-2507DB95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9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76" name="Rectangle 70">
                <a:extLst>
                  <a:ext uri="{FF2B5EF4-FFF2-40B4-BE49-F238E27FC236}">
                    <a16:creationId xmlns:a16="http://schemas.microsoft.com/office/drawing/2014/main" id="{84895178-4C57-4185-A5D5-045E62116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3" name="Group 71">
              <a:extLst>
                <a:ext uri="{FF2B5EF4-FFF2-40B4-BE49-F238E27FC236}">
                  <a16:creationId xmlns:a16="http://schemas.microsoft.com/office/drawing/2014/main" id="{EF36CCD2-EC3E-4D51-AAF7-6B13D373D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" y="0"/>
              <a:ext cx="437" cy="336"/>
              <a:chOff x="0" y="0"/>
              <a:chExt cx="365" cy="403"/>
            </a:xfrm>
          </p:grpSpPr>
          <p:sp>
            <p:nvSpPr>
              <p:cNvPr id="52273" name="Rectangle 72">
                <a:extLst>
                  <a:ext uri="{FF2B5EF4-FFF2-40B4-BE49-F238E27FC236}">
                    <a16:creationId xmlns:a16="http://schemas.microsoft.com/office/drawing/2014/main" id="{83FB8A6D-B1EC-4582-B795-C9A2BC676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C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74" name="Rectangle 73">
                <a:extLst>
                  <a:ext uri="{FF2B5EF4-FFF2-40B4-BE49-F238E27FC236}">
                    <a16:creationId xmlns:a16="http://schemas.microsoft.com/office/drawing/2014/main" id="{FE4565AD-09A3-4AD2-822B-AC3A3DFAE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4" name="Group 74">
              <a:extLst>
                <a:ext uri="{FF2B5EF4-FFF2-40B4-BE49-F238E27FC236}">
                  <a16:creationId xmlns:a16="http://schemas.microsoft.com/office/drawing/2014/main" id="{6BA4C9B1-E0D2-49EF-A486-B9B60E220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0"/>
              <a:ext cx="439" cy="336"/>
              <a:chOff x="0" y="0"/>
              <a:chExt cx="367" cy="403"/>
            </a:xfrm>
          </p:grpSpPr>
          <p:sp>
            <p:nvSpPr>
              <p:cNvPr id="52271" name="Rectangle 75">
                <a:extLst>
                  <a:ext uri="{FF2B5EF4-FFF2-40B4-BE49-F238E27FC236}">
                    <a16:creationId xmlns:a16="http://schemas.microsoft.com/office/drawing/2014/main" id="{1C45EA96-1F88-4A12-A160-68B0BC10B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72" name="Rectangle 76">
                <a:extLst>
                  <a:ext uri="{FF2B5EF4-FFF2-40B4-BE49-F238E27FC236}">
                    <a16:creationId xmlns:a16="http://schemas.microsoft.com/office/drawing/2014/main" id="{5995B702-798E-4ED2-BBC5-95F44E599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5" name="Group 77">
              <a:extLst>
                <a:ext uri="{FF2B5EF4-FFF2-40B4-BE49-F238E27FC236}">
                  <a16:creationId xmlns:a16="http://schemas.microsoft.com/office/drawing/2014/main" id="{B4B19BF1-BF66-4349-94DD-86095A5F9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"/>
              <a:ext cx="449" cy="335"/>
              <a:chOff x="0" y="0"/>
              <a:chExt cx="375" cy="403"/>
            </a:xfrm>
          </p:grpSpPr>
          <p:sp>
            <p:nvSpPr>
              <p:cNvPr id="52269" name="Rectangle 78">
                <a:extLst>
                  <a:ext uri="{FF2B5EF4-FFF2-40B4-BE49-F238E27FC236}">
                    <a16:creationId xmlns:a16="http://schemas.microsoft.com/office/drawing/2014/main" id="{4B653A87-DACD-4944-BB71-48D0E9F1F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70" name="Rectangle 79">
                <a:extLst>
                  <a:ext uri="{FF2B5EF4-FFF2-40B4-BE49-F238E27FC236}">
                    <a16:creationId xmlns:a16="http://schemas.microsoft.com/office/drawing/2014/main" id="{4F89451A-B4B1-4F66-901F-8C339B444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6" name="Group 80">
              <a:extLst>
                <a:ext uri="{FF2B5EF4-FFF2-40B4-BE49-F238E27FC236}">
                  <a16:creationId xmlns:a16="http://schemas.microsoft.com/office/drawing/2014/main" id="{386AA5E0-86A5-42B3-95BF-6EA399BD1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" y="336"/>
              <a:ext cx="452" cy="335"/>
              <a:chOff x="0" y="0"/>
              <a:chExt cx="377" cy="403"/>
            </a:xfrm>
          </p:grpSpPr>
          <p:sp>
            <p:nvSpPr>
              <p:cNvPr id="52267" name="Rectangle 81">
                <a:extLst>
                  <a:ext uri="{FF2B5EF4-FFF2-40B4-BE49-F238E27FC236}">
                    <a16:creationId xmlns:a16="http://schemas.microsoft.com/office/drawing/2014/main" id="{CA0DB7E8-9E8C-4E76-AC69-6FF023023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9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8" name="Rectangle 82">
                <a:extLst>
                  <a:ext uri="{FF2B5EF4-FFF2-40B4-BE49-F238E27FC236}">
                    <a16:creationId xmlns:a16="http://schemas.microsoft.com/office/drawing/2014/main" id="{0D217757-6770-4A95-8858-29F449CE2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7" name="Group 83">
              <a:extLst>
                <a:ext uri="{FF2B5EF4-FFF2-40B4-BE49-F238E27FC236}">
                  <a16:creationId xmlns:a16="http://schemas.microsoft.com/office/drawing/2014/main" id="{58F7B35A-CEEA-47E0-A7A8-B3EB6DFEF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" y="336"/>
              <a:ext cx="437" cy="335"/>
              <a:chOff x="0" y="0"/>
              <a:chExt cx="365" cy="403"/>
            </a:xfrm>
          </p:grpSpPr>
          <p:sp>
            <p:nvSpPr>
              <p:cNvPr id="52265" name="Rectangle 84">
                <a:extLst>
                  <a:ext uri="{FF2B5EF4-FFF2-40B4-BE49-F238E27FC236}">
                    <a16:creationId xmlns:a16="http://schemas.microsoft.com/office/drawing/2014/main" id="{C7874B7D-24F4-45B2-9474-CEEBBCF62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6" name="Rectangle 85">
                <a:extLst>
                  <a:ext uri="{FF2B5EF4-FFF2-40B4-BE49-F238E27FC236}">
                    <a16:creationId xmlns:a16="http://schemas.microsoft.com/office/drawing/2014/main" id="{EB846057-EF95-4007-AC12-651CDF2AC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8" name="Group 86">
              <a:extLst>
                <a:ext uri="{FF2B5EF4-FFF2-40B4-BE49-F238E27FC236}">
                  <a16:creationId xmlns:a16="http://schemas.microsoft.com/office/drawing/2014/main" id="{436579A2-1452-4A3A-8DB4-6F86E3AEF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336"/>
              <a:ext cx="439" cy="335"/>
              <a:chOff x="0" y="0"/>
              <a:chExt cx="367" cy="403"/>
            </a:xfrm>
          </p:grpSpPr>
          <p:sp>
            <p:nvSpPr>
              <p:cNvPr id="52263" name="Rectangle 87">
                <a:extLst>
                  <a:ext uri="{FF2B5EF4-FFF2-40B4-BE49-F238E27FC236}">
                    <a16:creationId xmlns:a16="http://schemas.microsoft.com/office/drawing/2014/main" id="{FDDBE9A1-618D-4A52-91BD-6194452A8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4" name="Rectangle 88">
                <a:extLst>
                  <a:ext uri="{FF2B5EF4-FFF2-40B4-BE49-F238E27FC236}">
                    <a16:creationId xmlns:a16="http://schemas.microsoft.com/office/drawing/2014/main" id="{5F5DE27F-CE9B-4FCB-BF51-FA0F282C7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9" name="Group 89">
              <a:extLst>
                <a:ext uri="{FF2B5EF4-FFF2-40B4-BE49-F238E27FC236}">
                  <a16:creationId xmlns:a16="http://schemas.microsoft.com/office/drawing/2014/main" id="{B5698689-8221-41F9-91CB-2155F81D0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1"/>
              <a:ext cx="449" cy="336"/>
              <a:chOff x="0" y="0"/>
              <a:chExt cx="375" cy="403"/>
            </a:xfrm>
          </p:grpSpPr>
          <p:sp>
            <p:nvSpPr>
              <p:cNvPr id="52261" name="Rectangle 90">
                <a:extLst>
                  <a:ext uri="{FF2B5EF4-FFF2-40B4-BE49-F238E27FC236}">
                    <a16:creationId xmlns:a16="http://schemas.microsoft.com/office/drawing/2014/main" id="{ABA0C6C8-8026-40FA-9BE8-36F98EA1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a1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2" name="Rectangle 91">
                <a:extLst>
                  <a:ext uri="{FF2B5EF4-FFF2-40B4-BE49-F238E27FC236}">
                    <a16:creationId xmlns:a16="http://schemas.microsoft.com/office/drawing/2014/main" id="{6FA1BE9A-2DC1-4047-9F07-4FE7CF6B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40" name="Group 92">
              <a:extLst>
                <a:ext uri="{FF2B5EF4-FFF2-40B4-BE49-F238E27FC236}">
                  <a16:creationId xmlns:a16="http://schemas.microsoft.com/office/drawing/2014/main" id="{8026E5A6-4829-487F-A0A3-901B77D497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" y="671"/>
              <a:ext cx="452" cy="336"/>
              <a:chOff x="0" y="0"/>
              <a:chExt cx="377" cy="403"/>
            </a:xfrm>
          </p:grpSpPr>
          <p:sp>
            <p:nvSpPr>
              <p:cNvPr id="52259" name="Rectangle 93">
                <a:extLst>
                  <a:ext uri="{FF2B5EF4-FFF2-40B4-BE49-F238E27FC236}">
                    <a16:creationId xmlns:a16="http://schemas.microsoft.com/office/drawing/2014/main" id="{CD67E41D-6307-42E9-9165-C3133E739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9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0" name="Rectangle 94">
                <a:extLst>
                  <a:ext uri="{FF2B5EF4-FFF2-40B4-BE49-F238E27FC236}">
                    <a16:creationId xmlns:a16="http://schemas.microsoft.com/office/drawing/2014/main" id="{822ADA84-6F49-4EE6-BF8A-CFA8157D7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41" name="Group 95">
              <a:extLst>
                <a:ext uri="{FF2B5EF4-FFF2-40B4-BE49-F238E27FC236}">
                  <a16:creationId xmlns:a16="http://schemas.microsoft.com/office/drawing/2014/main" id="{B55889FF-E105-40E2-9C2E-71F7FA25F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" y="671"/>
              <a:ext cx="437" cy="336"/>
              <a:chOff x="0" y="0"/>
              <a:chExt cx="365" cy="403"/>
            </a:xfrm>
          </p:grpSpPr>
          <p:sp>
            <p:nvSpPr>
              <p:cNvPr id="52257" name="Rectangle 96">
                <a:extLst>
                  <a:ext uri="{FF2B5EF4-FFF2-40B4-BE49-F238E27FC236}">
                    <a16:creationId xmlns:a16="http://schemas.microsoft.com/office/drawing/2014/main" id="{17FA9144-3447-46E5-93A2-D9D93529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4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8" name="Rectangle 97">
                <a:extLst>
                  <a:ext uri="{FF2B5EF4-FFF2-40B4-BE49-F238E27FC236}">
                    <a16:creationId xmlns:a16="http://schemas.microsoft.com/office/drawing/2014/main" id="{A6245B3C-C428-4E0D-A31D-9AB73AD3F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42" name="Group 98">
              <a:extLst>
                <a:ext uri="{FF2B5EF4-FFF2-40B4-BE49-F238E27FC236}">
                  <a16:creationId xmlns:a16="http://schemas.microsoft.com/office/drawing/2014/main" id="{3D2BF833-A5C5-4F30-AD46-1C2189C9F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671"/>
              <a:ext cx="439" cy="336"/>
              <a:chOff x="0" y="0"/>
              <a:chExt cx="367" cy="403"/>
            </a:xfrm>
          </p:grpSpPr>
          <p:sp>
            <p:nvSpPr>
              <p:cNvPr id="52255" name="Rectangle 99">
                <a:extLst>
                  <a:ext uri="{FF2B5EF4-FFF2-40B4-BE49-F238E27FC236}">
                    <a16:creationId xmlns:a16="http://schemas.microsoft.com/office/drawing/2014/main" id="{C5891788-03DF-485D-B0FC-D7C10E5DE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6" name="Rectangle 100">
                <a:extLst>
                  <a:ext uri="{FF2B5EF4-FFF2-40B4-BE49-F238E27FC236}">
                    <a16:creationId xmlns:a16="http://schemas.microsoft.com/office/drawing/2014/main" id="{8FDEF10A-6E4D-4CB1-8663-004772C68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43" name="Group 101">
              <a:extLst>
                <a:ext uri="{FF2B5EF4-FFF2-40B4-BE49-F238E27FC236}">
                  <a16:creationId xmlns:a16="http://schemas.microsoft.com/office/drawing/2014/main" id="{F2D6192C-0853-4CC4-AAEC-388C7F16A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07"/>
              <a:ext cx="449" cy="335"/>
              <a:chOff x="0" y="0"/>
              <a:chExt cx="375" cy="403"/>
            </a:xfrm>
          </p:grpSpPr>
          <p:sp>
            <p:nvSpPr>
              <p:cNvPr id="52253" name="Rectangle 102">
                <a:extLst>
                  <a:ext uri="{FF2B5EF4-FFF2-40B4-BE49-F238E27FC236}">
                    <a16:creationId xmlns:a16="http://schemas.microsoft.com/office/drawing/2014/main" id="{7B262061-0152-443D-8323-EC0D2D629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a2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4" name="Rectangle 103">
                <a:extLst>
                  <a:ext uri="{FF2B5EF4-FFF2-40B4-BE49-F238E27FC236}">
                    <a16:creationId xmlns:a16="http://schemas.microsoft.com/office/drawing/2014/main" id="{D4F30151-1697-40AA-8FB3-D35E0EB22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44" name="Group 104">
              <a:extLst>
                <a:ext uri="{FF2B5EF4-FFF2-40B4-BE49-F238E27FC236}">
                  <a16:creationId xmlns:a16="http://schemas.microsoft.com/office/drawing/2014/main" id="{679D57DF-652F-4893-A816-5A04A113C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" y="1007"/>
              <a:ext cx="452" cy="335"/>
              <a:chOff x="0" y="0"/>
              <a:chExt cx="377" cy="403"/>
            </a:xfrm>
          </p:grpSpPr>
          <p:sp>
            <p:nvSpPr>
              <p:cNvPr id="52251" name="Rectangle 105">
                <a:extLst>
                  <a:ext uri="{FF2B5EF4-FFF2-40B4-BE49-F238E27FC236}">
                    <a16:creationId xmlns:a16="http://schemas.microsoft.com/office/drawing/2014/main" id="{EE996D5C-FB46-42E7-B663-4023E694D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9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b3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2" name="Rectangle 106">
                <a:extLst>
                  <a:ext uri="{FF2B5EF4-FFF2-40B4-BE49-F238E27FC236}">
                    <a16:creationId xmlns:a16="http://schemas.microsoft.com/office/drawing/2014/main" id="{07E7BDCF-3E61-4E3A-8E5B-273E04439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45" name="Group 107">
              <a:extLst>
                <a:ext uri="{FF2B5EF4-FFF2-40B4-BE49-F238E27FC236}">
                  <a16:creationId xmlns:a16="http://schemas.microsoft.com/office/drawing/2014/main" id="{692849BB-F7BA-4010-A43C-E5739C40E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" y="1007"/>
              <a:ext cx="437" cy="335"/>
              <a:chOff x="0" y="0"/>
              <a:chExt cx="365" cy="403"/>
            </a:xfrm>
          </p:grpSpPr>
          <p:sp>
            <p:nvSpPr>
              <p:cNvPr id="52249" name="Rectangle 108">
                <a:extLst>
                  <a:ext uri="{FF2B5EF4-FFF2-40B4-BE49-F238E27FC236}">
                    <a16:creationId xmlns:a16="http://schemas.microsoft.com/office/drawing/2014/main" id="{CCE3F417-C0DB-4320-9267-65ED8219A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6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0" name="Rectangle 109">
                <a:extLst>
                  <a:ext uri="{FF2B5EF4-FFF2-40B4-BE49-F238E27FC236}">
                    <a16:creationId xmlns:a16="http://schemas.microsoft.com/office/drawing/2014/main" id="{4B6169F5-BC94-43B8-A774-393D9D47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5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46" name="Group 110">
              <a:extLst>
                <a:ext uri="{FF2B5EF4-FFF2-40B4-BE49-F238E27FC236}">
                  <a16:creationId xmlns:a16="http://schemas.microsoft.com/office/drawing/2014/main" id="{341CDF75-951E-4BBF-9267-FDA17F15A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007"/>
              <a:ext cx="439" cy="335"/>
              <a:chOff x="0" y="0"/>
              <a:chExt cx="367" cy="403"/>
            </a:xfrm>
          </p:grpSpPr>
          <p:sp>
            <p:nvSpPr>
              <p:cNvPr id="52247" name="Rectangle 111">
                <a:extLst>
                  <a:ext uri="{FF2B5EF4-FFF2-40B4-BE49-F238E27FC236}">
                    <a16:creationId xmlns:a16="http://schemas.microsoft.com/office/drawing/2014/main" id="{0B684E20-0260-4237-876D-91E80C21E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7</a:t>
                </a:r>
              </a:p>
              <a:p>
                <a:pPr algn="just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8" name="Rectangle 112">
                <a:extLst>
                  <a:ext uri="{FF2B5EF4-FFF2-40B4-BE49-F238E27FC236}">
                    <a16:creationId xmlns:a16="http://schemas.microsoft.com/office/drawing/2014/main" id="{3E3CBB14-5EB5-41B8-B109-B01075139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2229" name="Rectangle 2">
            <a:extLst>
              <a:ext uri="{FF2B5EF4-FFF2-40B4-BE49-F238E27FC236}">
                <a16:creationId xmlns:a16="http://schemas.microsoft.com/office/drawing/2014/main" id="{521D350B-16EE-4C66-BDE0-AE728716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7663"/>
            <a:ext cx="82296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例子</a:t>
            </a: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（续）</a:t>
            </a:r>
          </a:p>
        </p:txBody>
      </p:sp>
      <p:sp>
        <p:nvSpPr>
          <p:cNvPr id="52338" name="Oval 114">
            <a:extLst>
              <a:ext uri="{FF2B5EF4-FFF2-40B4-BE49-F238E27FC236}">
                <a16:creationId xmlns:a16="http://schemas.microsoft.com/office/drawing/2014/main" id="{F43E5DAC-A6F2-409D-952A-0391EB728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989138"/>
            <a:ext cx="863600" cy="2663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ECF5A15-CC83-4755-A422-0A14D0984B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9750" y="1250950"/>
            <a:ext cx="7924800" cy="4625975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solidFill>
                  <a:srgbClr val="800000"/>
                </a:solidFill>
              </a:rPr>
              <a:t>等值连接与自然连接的区别</a:t>
            </a:r>
            <a:r>
              <a:rPr lang="zh-CN" altLang="en-US" b="1"/>
              <a:t>：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/>
              <a:t>1.</a:t>
            </a: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zh-CN" altLang="en-US" sz="2800"/>
              <a:t>等值连接中不要求相等属性值的属性名相同，而自然连接要求相等属性值的属性名必须相同，即两关系只有在同名属性才能进行自然连接。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/>
              <a:t>2. </a:t>
            </a:r>
            <a:r>
              <a:rPr lang="zh-CN" altLang="en-US" sz="2800"/>
              <a:t>等值连接不将重复属性去掉，而自然连接去掉重复属性，也可以说，自然连接是去掉重复列的等值连接。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DB83F79-4142-4B7B-B435-CA6E37CB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2.3.2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 专门的集合运算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4619408-454F-442E-AEB6-CD51CAE1A7B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5288" y="404813"/>
            <a:ext cx="8229600" cy="631825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3D73B3C-BEA1-43EF-A1BE-1498D611ADB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95288" y="1196975"/>
            <a:ext cx="8229600" cy="4752975"/>
          </a:xfrm>
        </p:spPr>
        <p:txBody>
          <a:bodyPr/>
          <a:lstStyle/>
          <a:p>
            <a:r>
              <a:rPr lang="zh-CN" altLang="en-US" sz="2800"/>
              <a:t>外连接</a:t>
            </a:r>
          </a:p>
          <a:p>
            <a:pPr lvl="1"/>
            <a:r>
              <a:rPr lang="zh-CN" altLang="en-US" sz="2400"/>
              <a:t>如果把舍弃的元组也保存在结果关系中，而在其他属性上填空值</a:t>
            </a:r>
            <a:r>
              <a:rPr lang="en-US" altLang="zh-CN" sz="2400"/>
              <a:t>(Null)</a:t>
            </a:r>
            <a:r>
              <a:rPr lang="zh-CN" altLang="en-US" sz="2400"/>
              <a:t>，这种连接就叫做外连接（</a:t>
            </a:r>
            <a:r>
              <a:rPr lang="en-US" altLang="zh-CN" sz="2400"/>
              <a:t>OUTER JOIN</a:t>
            </a:r>
            <a:r>
              <a:rPr lang="zh-CN" altLang="en-US" sz="2400"/>
              <a:t>）。</a:t>
            </a:r>
          </a:p>
          <a:p>
            <a:r>
              <a:rPr lang="zh-CN" altLang="en-US" sz="2800"/>
              <a:t>左外连接</a:t>
            </a:r>
          </a:p>
          <a:p>
            <a:pPr lvl="1"/>
            <a:r>
              <a:rPr lang="zh-CN" altLang="en-US" sz="2400"/>
              <a:t>如果只把左边关系</a:t>
            </a:r>
            <a:r>
              <a:rPr lang="en-US" altLang="zh-CN" sz="2400" i="1"/>
              <a:t>R</a:t>
            </a:r>
            <a:r>
              <a:rPr lang="zh-CN" altLang="en-US" sz="2400"/>
              <a:t>中要舍弃的元组保留就叫做左外连接</a:t>
            </a:r>
            <a:r>
              <a:rPr lang="en-US" altLang="zh-CN" sz="2400"/>
              <a:t>(LEFT OUTER JOIN</a:t>
            </a:r>
            <a:r>
              <a:rPr lang="zh-CN" altLang="en-US" sz="2400"/>
              <a:t>或</a:t>
            </a:r>
            <a:r>
              <a:rPr lang="en-US" altLang="zh-CN" sz="2400"/>
              <a:t>LEFT JOIN)</a:t>
            </a:r>
          </a:p>
          <a:p>
            <a:r>
              <a:rPr lang="zh-CN" altLang="en-US" sz="2800"/>
              <a:t>右外连接</a:t>
            </a:r>
          </a:p>
          <a:p>
            <a:pPr lvl="1"/>
            <a:r>
              <a:rPr lang="zh-CN" altLang="en-US" sz="2400"/>
              <a:t>如果只把右边关系</a:t>
            </a:r>
            <a:r>
              <a:rPr lang="en-US" altLang="zh-CN" sz="2400" i="1"/>
              <a:t>S</a:t>
            </a:r>
            <a:r>
              <a:rPr lang="zh-CN" altLang="en-US" sz="2400"/>
              <a:t>中要舍弃的元组保留就叫做右外连接</a:t>
            </a:r>
            <a:r>
              <a:rPr lang="en-US" altLang="zh-CN" sz="2400"/>
              <a:t>(RIGHT OUTER JOIN</a:t>
            </a:r>
            <a:r>
              <a:rPr lang="zh-CN" altLang="en-US" sz="2400"/>
              <a:t>或</a:t>
            </a:r>
            <a:r>
              <a:rPr lang="en-US" altLang="zh-CN" sz="2400"/>
              <a:t>RIGHT JOIN)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D1A526B-494F-46D4-8597-BF9486686C6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5288" y="404813"/>
            <a:ext cx="8229600" cy="633412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3569894-8B3B-4C1B-980F-E7ACFC58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591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下图是例</a:t>
            </a: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中关系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和关系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</a:rPr>
              <a:t>的全外自然连接</a:t>
            </a:r>
            <a:r>
              <a:rPr lang="zh-CN" altLang="en-US" sz="1800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5300" name="Group 4">
            <a:extLst>
              <a:ext uri="{FF2B5EF4-FFF2-40B4-BE49-F238E27FC236}">
                <a16:creationId xmlns:a16="http://schemas.microsoft.com/office/drawing/2014/main" id="{DA848E8B-3469-42F8-971E-BF151FB683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95513" y="1889125"/>
          <a:ext cx="4327525" cy="3081338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2648104709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606356289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4742063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48918409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41610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9784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49308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48454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673811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72721"/>
                  </a:ext>
                </a:extLst>
              </a:tr>
            </a:tbl>
          </a:graphicData>
        </a:graphic>
      </p:graphicFrame>
      <p:sp>
        <p:nvSpPr>
          <p:cNvPr id="55337" name="Rectangle 41">
            <a:extLst>
              <a:ext uri="{FF2B5EF4-FFF2-40B4-BE49-F238E27FC236}">
                <a16:creationId xmlns:a16="http://schemas.microsoft.com/office/drawing/2014/main" id="{F4EB9763-133A-4CC3-B19C-D96D255AA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048250"/>
            <a:ext cx="211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(a) </a:t>
            </a:r>
            <a:r>
              <a:rPr lang="zh-CN" altLang="en-US" sz="2000">
                <a:latin typeface="Times New Roman" panose="02020603050405020304" pitchFamily="18" charset="0"/>
              </a:rPr>
              <a:t>全外自然连接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C10E7EA-F6C6-4287-B356-9D5F42EB11F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5288" y="476250"/>
            <a:ext cx="8229600" cy="633413"/>
          </a:xfrm>
        </p:spPr>
        <p:txBody>
          <a:bodyPr/>
          <a:lstStyle/>
          <a:p>
            <a:r>
              <a:rPr lang="en-US" altLang="zh-CN"/>
              <a:t>2.3.2</a:t>
            </a:r>
            <a:r>
              <a:rPr lang="zh-CN" altLang="en-US"/>
              <a:t> 专门的集合运算</a:t>
            </a:r>
          </a:p>
        </p:txBody>
      </p:sp>
      <p:graphicFrame>
        <p:nvGraphicFramePr>
          <p:cNvPr id="56323" name="Group 3">
            <a:extLst>
              <a:ext uri="{FF2B5EF4-FFF2-40B4-BE49-F238E27FC236}">
                <a16:creationId xmlns:a16="http://schemas.microsoft.com/office/drawing/2014/main" id="{1D1A1A4A-8E02-4533-8A0A-2C0F3D828D1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971550" y="1914525"/>
          <a:ext cx="2879725" cy="26797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4604228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31910548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42695106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894518366"/>
                    </a:ext>
                  </a:extLst>
                </a:gridCol>
              </a:tblGrid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377207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037738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012020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3203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353046"/>
                  </a:ext>
                </a:extLst>
              </a:tr>
            </a:tbl>
          </a:graphicData>
        </a:graphic>
      </p:graphicFrame>
      <p:sp>
        <p:nvSpPr>
          <p:cNvPr id="56355" name="Rectangle 35">
            <a:extLst>
              <a:ext uri="{FF2B5EF4-FFF2-40B4-BE49-F238E27FC236}">
                <a16:creationId xmlns:a16="http://schemas.microsoft.com/office/drawing/2014/main" id="{F764E827-7403-4479-A531-768DE098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760913"/>
            <a:ext cx="213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(b) </a:t>
            </a:r>
            <a:r>
              <a:rPr lang="zh-CN" altLang="en-US" sz="2000">
                <a:latin typeface="Times New Roman" panose="02020603050405020304" pitchFamily="18" charset="0"/>
              </a:rPr>
              <a:t>左外自然连接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356" name="Rectangle 36">
            <a:extLst>
              <a:ext uri="{FF2B5EF4-FFF2-40B4-BE49-F238E27FC236}">
                <a16:creationId xmlns:a16="http://schemas.microsoft.com/office/drawing/2014/main" id="{AC4F7A5B-C371-4455-831E-652E1239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2875"/>
            <a:ext cx="759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</a:rPr>
              <a:t>(b)</a:t>
            </a:r>
            <a:r>
              <a:rPr lang="zh-CN" altLang="en-US" sz="2400">
                <a:latin typeface="Times New Roman" panose="02020603050405020304" pitchFamily="18" charset="0"/>
              </a:rPr>
              <a:t>是例</a:t>
            </a: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中关系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和关系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</a:rPr>
              <a:t>的左外连接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</a:rPr>
              <a:t>(c)</a:t>
            </a:r>
            <a:r>
              <a:rPr lang="zh-CN" altLang="en-US" sz="2400">
                <a:latin typeface="Times New Roman" panose="02020603050405020304" pitchFamily="18" charset="0"/>
              </a:rPr>
              <a:t>是右外连接</a:t>
            </a:r>
            <a:r>
              <a:rPr lang="zh-CN" altLang="en-US" sz="1800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6357" name="Group 37">
            <a:extLst>
              <a:ext uri="{FF2B5EF4-FFF2-40B4-BE49-F238E27FC236}">
                <a16:creationId xmlns:a16="http://schemas.microsoft.com/office/drawing/2014/main" id="{3764A96C-6258-4B4D-8934-57E5EEDA268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19700" y="1914525"/>
          <a:ext cx="3097213" cy="2676525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1170085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197899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1798333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1486343855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58692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18409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472535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657460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041286"/>
                  </a:ext>
                </a:extLst>
              </a:tr>
            </a:tbl>
          </a:graphicData>
        </a:graphic>
      </p:graphicFrame>
      <p:sp>
        <p:nvSpPr>
          <p:cNvPr id="56389" name="Rectangle 69">
            <a:extLst>
              <a:ext uri="{FF2B5EF4-FFF2-40B4-BE49-F238E27FC236}">
                <a16:creationId xmlns:a16="http://schemas.microsoft.com/office/drawing/2014/main" id="{64E25448-551B-45C6-B64D-5A696E680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760913"/>
            <a:ext cx="211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(c) </a:t>
            </a:r>
            <a:r>
              <a:rPr lang="zh-CN" altLang="en-US" sz="2000">
                <a:latin typeface="Times New Roman" panose="02020603050405020304" pitchFamily="18" charset="0"/>
              </a:rPr>
              <a:t>右外自然连接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B5B5C87-06E2-4BCD-B764-A1336BB36F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14313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1DAAE2-0265-422D-8503-AA570888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071563"/>
            <a:ext cx="7920038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该笛卡尔积共有  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D1</a:t>
            </a:r>
            <a:r>
              <a:rPr lang="en-US" altLang="zh-CN" sz="20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×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D2</a:t>
            </a:r>
            <a:r>
              <a:rPr lang="en-US" altLang="zh-CN" sz="20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×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D3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＝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12 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个元组，可以列成一张表。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endParaRPr lang="zh-CN" altLang="en-US" sz="2000" b="1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1C461F2F-6CE2-4E9D-8789-552BCD5D2F72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1571625"/>
          <a:ext cx="6096000" cy="4367213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导师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研究生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李清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李华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李清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杨敏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李清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刘颖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李清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管理工程专业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李华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李清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管理工程专业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杨敏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李清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管理工程专业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刘颖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刘涛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李华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刘涛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杨敏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刘涛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刘颖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刘涛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管理工程专业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李华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刘涛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管理工程专业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杨敏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刘涛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管理工程专业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刘颖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278" name="TextBox 4">
            <a:extLst>
              <a:ext uri="{FF2B5EF4-FFF2-40B4-BE49-F238E27FC236}">
                <a16:creationId xmlns:a16="http://schemas.microsoft.com/office/drawing/2014/main" id="{DA067073-44EC-4641-B657-B93C224E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5886450"/>
            <a:ext cx="200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表</a:t>
            </a:r>
            <a:r>
              <a:rPr lang="en-US" altLang="zh-CN" sz="2000" b="1">
                <a:latin typeface="Times New Roman" panose="02020603050405020304" pitchFamily="18" charset="0"/>
              </a:rPr>
              <a:t>2-1</a:t>
            </a: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06BE2F2-484B-44B8-9497-051574194F7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39750" y="1196975"/>
            <a:ext cx="8061325" cy="47529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记为</a:t>
            </a:r>
            <a:r>
              <a:rPr lang="en-US" altLang="zh-CN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R÷S</a:t>
            </a:r>
            <a:r>
              <a:rPr lang="zh-CN" altLang="en-US" sz="2800" b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>
              <a:solidFill>
                <a:srgbClr val="FF0066"/>
              </a:solidFill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        </a:t>
            </a:r>
            <a:r>
              <a:rPr lang="zh-CN" altLang="en-US" sz="2400">
                <a:ea typeface="黑体" panose="02010609060101010101" pitchFamily="49" charset="-122"/>
              </a:rPr>
              <a:t>除法运算是二目运算，设有关系</a:t>
            </a:r>
            <a:r>
              <a:rPr lang="en-US" altLang="zh-CN" sz="2400">
                <a:ea typeface="黑体" panose="02010609060101010101" pitchFamily="49" charset="-122"/>
              </a:rPr>
              <a:t>R</a:t>
            </a:r>
            <a:r>
              <a:rPr lang="zh-CN" altLang="en-US" sz="2400">
                <a:ea typeface="黑体" panose="02010609060101010101" pitchFamily="49" charset="-122"/>
              </a:rPr>
              <a:t>（</a:t>
            </a:r>
            <a:r>
              <a:rPr lang="en-US" altLang="zh-CN" sz="24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，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zh-CN" altLang="en-US" sz="2400">
                <a:ea typeface="黑体" panose="02010609060101010101" pitchFamily="49" charset="-122"/>
              </a:rPr>
              <a:t>）与关系</a:t>
            </a:r>
            <a:r>
              <a:rPr lang="en-US" altLang="zh-CN" sz="2400">
                <a:ea typeface="黑体" panose="02010609060101010101" pitchFamily="49" charset="-122"/>
              </a:rPr>
              <a:t>S</a:t>
            </a:r>
            <a:r>
              <a:rPr lang="zh-CN" altLang="en-US" sz="2400">
                <a:ea typeface="黑体" panose="02010609060101010101" pitchFamily="49" charset="-122"/>
              </a:rPr>
              <a:t>（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zh-CN" altLang="en-US" sz="2400">
                <a:ea typeface="黑体" panose="02010609060101010101" pitchFamily="49" charset="-122"/>
              </a:rPr>
              <a:t>，</a:t>
            </a:r>
            <a:r>
              <a:rPr lang="en-US" altLang="zh-CN" sz="2400">
                <a:ea typeface="黑体" panose="02010609060101010101" pitchFamily="49" charset="-122"/>
              </a:rPr>
              <a:t>Z</a:t>
            </a:r>
            <a:r>
              <a:rPr lang="zh-CN" altLang="en-US" sz="2400">
                <a:ea typeface="黑体" panose="02010609060101010101" pitchFamily="49" charset="-122"/>
              </a:rPr>
              <a:t>），其中</a:t>
            </a:r>
            <a:r>
              <a:rPr lang="en-US" altLang="zh-CN" sz="24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，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zh-CN" altLang="en-US" sz="2400">
                <a:ea typeface="黑体" panose="02010609060101010101" pitchFamily="49" charset="-122"/>
              </a:rPr>
              <a:t>，</a:t>
            </a:r>
            <a:r>
              <a:rPr lang="en-US" altLang="zh-CN" sz="2400">
                <a:ea typeface="黑体" panose="02010609060101010101" pitchFamily="49" charset="-122"/>
              </a:rPr>
              <a:t>Z</a:t>
            </a:r>
            <a:r>
              <a:rPr lang="zh-CN" altLang="en-US" sz="2400">
                <a:ea typeface="黑体" panose="02010609060101010101" pitchFamily="49" charset="-122"/>
              </a:rPr>
              <a:t>为属性集合，</a:t>
            </a:r>
            <a:r>
              <a:rPr lang="en-US" altLang="zh-CN" sz="2400">
                <a:ea typeface="黑体" panose="02010609060101010101" pitchFamily="49" charset="-122"/>
              </a:rPr>
              <a:t>R</a:t>
            </a:r>
            <a:r>
              <a:rPr lang="zh-CN" altLang="en-US" sz="2400">
                <a:ea typeface="黑体" panose="02010609060101010101" pitchFamily="49" charset="-122"/>
              </a:rPr>
              <a:t>中的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zh-CN" altLang="en-US" sz="2400">
                <a:ea typeface="黑体" panose="02010609060101010101" pitchFamily="49" charset="-122"/>
              </a:rPr>
              <a:t>与</a:t>
            </a:r>
            <a:r>
              <a:rPr lang="en-US" altLang="zh-CN" sz="2400">
                <a:ea typeface="黑体" panose="02010609060101010101" pitchFamily="49" charset="-122"/>
              </a:rPr>
              <a:t>S</a:t>
            </a:r>
            <a:r>
              <a:rPr lang="zh-CN" altLang="en-US" sz="2400">
                <a:ea typeface="黑体" panose="02010609060101010101" pitchFamily="49" charset="-122"/>
              </a:rPr>
              <a:t>中的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zh-CN" altLang="en-US" sz="2400">
                <a:ea typeface="黑体" panose="02010609060101010101" pitchFamily="49" charset="-122"/>
              </a:rPr>
              <a:t>可以有不同的属性名，但对应属性必须出自相同的域。关系</a:t>
            </a:r>
            <a:r>
              <a:rPr lang="en-US" altLang="zh-CN" sz="2400">
                <a:ea typeface="黑体" panose="02010609060101010101" pitchFamily="49" charset="-122"/>
              </a:rPr>
              <a:t>R</a:t>
            </a:r>
            <a:r>
              <a:rPr lang="zh-CN" altLang="en-US" sz="2400">
                <a:ea typeface="黑体" panose="02010609060101010101" pitchFamily="49" charset="-122"/>
              </a:rPr>
              <a:t>除以关系</a:t>
            </a:r>
            <a:r>
              <a:rPr lang="en-US" altLang="zh-CN" sz="2400">
                <a:ea typeface="黑体" panose="02010609060101010101" pitchFamily="49" charset="-122"/>
              </a:rPr>
              <a:t>S</a:t>
            </a:r>
            <a:r>
              <a:rPr lang="zh-CN" altLang="en-US" sz="2400">
                <a:ea typeface="黑体" panose="02010609060101010101" pitchFamily="49" charset="-122"/>
              </a:rPr>
              <a:t>所得的商是一个新关系</a:t>
            </a:r>
            <a:r>
              <a:rPr lang="en-US" altLang="zh-CN" sz="2400">
                <a:ea typeface="黑体" panose="02010609060101010101" pitchFamily="49" charset="-122"/>
              </a:rPr>
              <a:t>P</a:t>
            </a:r>
            <a:r>
              <a:rPr lang="zh-CN" altLang="en-US" sz="2400">
                <a:ea typeface="黑体" panose="02010609060101010101" pitchFamily="49" charset="-122"/>
              </a:rPr>
              <a:t>（</a:t>
            </a:r>
            <a:r>
              <a:rPr lang="en-US" altLang="zh-CN" sz="24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），</a:t>
            </a:r>
            <a:r>
              <a:rPr lang="en-US" altLang="zh-CN" sz="2400">
                <a:ea typeface="黑体" panose="02010609060101010101" pitchFamily="49" charset="-122"/>
              </a:rPr>
              <a:t>P</a:t>
            </a:r>
            <a:r>
              <a:rPr lang="zh-CN" altLang="en-US" sz="2400">
                <a:ea typeface="黑体" panose="02010609060101010101" pitchFamily="49" charset="-122"/>
              </a:rPr>
              <a:t>是</a:t>
            </a:r>
            <a:r>
              <a:rPr lang="en-US" altLang="zh-CN" sz="2400">
                <a:ea typeface="黑体" panose="02010609060101010101" pitchFamily="49" charset="-122"/>
              </a:rPr>
              <a:t>R</a:t>
            </a:r>
            <a:r>
              <a:rPr lang="zh-CN" altLang="en-US" sz="2400">
                <a:ea typeface="黑体" panose="02010609060101010101" pitchFamily="49" charset="-122"/>
              </a:rPr>
              <a:t>中满足下列条件的元组在</a:t>
            </a:r>
            <a:r>
              <a:rPr lang="en-US" altLang="zh-CN" sz="24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上的投影：元组在</a:t>
            </a:r>
            <a:r>
              <a:rPr lang="en-US" altLang="zh-CN" sz="24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上分量值</a:t>
            </a:r>
            <a:r>
              <a:rPr lang="en-US" altLang="zh-CN" sz="24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的象集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en-US" altLang="zh-CN" sz="2400" baseline="-300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包含</a:t>
            </a:r>
            <a:r>
              <a:rPr lang="en-US" altLang="zh-CN" sz="2400">
                <a:ea typeface="黑体" panose="02010609060101010101" pitchFamily="49" charset="-122"/>
              </a:rPr>
              <a:t>S</a:t>
            </a:r>
            <a:r>
              <a:rPr lang="zh-CN" altLang="en-US" sz="2400">
                <a:ea typeface="黑体" panose="02010609060101010101" pitchFamily="49" charset="-122"/>
              </a:rPr>
              <a:t>在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zh-CN" altLang="en-US" sz="2400">
                <a:ea typeface="黑体" panose="02010609060101010101" pitchFamily="49" charset="-122"/>
              </a:rPr>
              <a:t>上投影的集合。记作：</a:t>
            </a:r>
          </a:p>
          <a:p>
            <a:pPr lvl="1" algn="just"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   R÷S={t</a:t>
            </a:r>
            <a:r>
              <a:rPr lang="en-US" altLang="zh-CN" sz="2400" baseline="-30000">
                <a:ea typeface="黑体" panose="02010609060101010101" pitchFamily="49" charset="-122"/>
              </a:rPr>
              <a:t>r</a:t>
            </a:r>
            <a:r>
              <a:rPr lang="en-US" altLang="zh-CN" sz="2400">
                <a:ea typeface="黑体" panose="02010609060101010101" pitchFamily="49" charset="-122"/>
              </a:rPr>
              <a:t>[X]|t</a:t>
            </a:r>
            <a:r>
              <a:rPr lang="en-US" altLang="zh-CN" sz="2400" baseline="-30000">
                <a:ea typeface="黑体" panose="02010609060101010101" pitchFamily="49" charset="-122"/>
              </a:rPr>
              <a:t>r</a:t>
            </a:r>
            <a:r>
              <a:rPr lang="en-US" altLang="zh-CN" sz="2400">
                <a:ea typeface="黑体" panose="02010609060101010101" pitchFamily="49" charset="-122"/>
              </a:rPr>
              <a:t>∈R∧Π</a:t>
            </a:r>
            <a:r>
              <a:rPr lang="en-US" altLang="zh-CN" sz="2400" baseline="-30000">
                <a:ea typeface="黑体" panose="02010609060101010101" pitchFamily="49" charset="-122"/>
              </a:rPr>
              <a:t>y</a:t>
            </a:r>
            <a:r>
              <a:rPr lang="en-US" altLang="zh-CN" sz="2400">
                <a:ea typeface="黑体" panose="02010609060101010101" pitchFamily="49" charset="-122"/>
              </a:rPr>
              <a:t>(S)</a:t>
            </a:r>
            <a:r>
              <a:rPr lang="en-US" altLang="zh-CN" sz="2400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en-US" altLang="zh-CN" sz="2400" baseline="-30000">
                <a:ea typeface="黑体" panose="02010609060101010101" pitchFamily="49" charset="-122"/>
              </a:rPr>
              <a:t>x</a:t>
            </a:r>
            <a:r>
              <a:rPr lang="en-US" altLang="zh-CN" sz="2400">
                <a:ea typeface="黑体" panose="02010609060101010101" pitchFamily="49" charset="-122"/>
              </a:rPr>
              <a:t>}</a:t>
            </a:r>
          </a:p>
          <a:p>
            <a:pPr algn="just"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    </a:t>
            </a:r>
            <a:r>
              <a:rPr lang="zh-CN" altLang="en-US" sz="2400">
                <a:ea typeface="黑体" panose="02010609060101010101" pitchFamily="49" charset="-122"/>
              </a:rPr>
              <a:t>其中，</a:t>
            </a:r>
            <a:r>
              <a:rPr lang="en-US" altLang="zh-CN" sz="2400">
                <a:ea typeface="黑体" panose="02010609060101010101" pitchFamily="49" charset="-122"/>
              </a:rPr>
              <a:t>Y</a:t>
            </a:r>
            <a:r>
              <a:rPr lang="en-US" altLang="zh-CN" sz="2400" baseline="-300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为</a:t>
            </a:r>
            <a:r>
              <a:rPr lang="en-US" altLang="zh-CN" sz="2400">
                <a:ea typeface="黑体" panose="02010609060101010101" pitchFamily="49" charset="-122"/>
              </a:rPr>
              <a:t>x</a:t>
            </a:r>
            <a:r>
              <a:rPr lang="zh-CN" altLang="en-US" sz="2400">
                <a:ea typeface="黑体" panose="02010609060101010101" pitchFamily="49" charset="-122"/>
              </a:rPr>
              <a:t>在</a:t>
            </a:r>
            <a:r>
              <a:rPr lang="en-US" altLang="zh-CN" sz="2400">
                <a:ea typeface="黑体" panose="02010609060101010101" pitchFamily="49" charset="-122"/>
              </a:rPr>
              <a:t>R</a:t>
            </a:r>
            <a:r>
              <a:rPr lang="zh-CN" altLang="en-US" sz="2400">
                <a:ea typeface="黑体" panose="02010609060101010101" pitchFamily="49" charset="-122"/>
              </a:rPr>
              <a:t>中的象集，</a:t>
            </a:r>
            <a:r>
              <a:rPr lang="en-US" altLang="zh-CN" sz="2400">
                <a:ea typeface="黑体" panose="02010609060101010101" pitchFamily="49" charset="-122"/>
              </a:rPr>
              <a:t>x= t</a:t>
            </a:r>
            <a:r>
              <a:rPr lang="en-US" altLang="zh-CN" sz="2400" baseline="-30000">
                <a:ea typeface="黑体" panose="02010609060101010101" pitchFamily="49" charset="-122"/>
              </a:rPr>
              <a:t>r</a:t>
            </a:r>
            <a:r>
              <a:rPr lang="en-US" altLang="zh-CN" sz="2400">
                <a:ea typeface="黑体" panose="02010609060101010101" pitchFamily="49" charset="-122"/>
              </a:rPr>
              <a:t>[X]</a:t>
            </a:r>
            <a:r>
              <a:rPr lang="zh-CN" altLang="en-US" sz="240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FD80E34-DEB3-4824-9CB3-EE92C6004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2.3.2</a:t>
            </a:r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 专门的集合运算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3D55E28-21F1-4A11-8484-660BC101733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5288" y="115888"/>
            <a:ext cx="8229600" cy="776287"/>
          </a:xfrm>
        </p:spPr>
        <p:txBody>
          <a:bodyPr/>
          <a:lstStyle/>
          <a:p>
            <a:r>
              <a:rPr lang="zh-CN" altLang="en-US"/>
              <a:t>除</a:t>
            </a:r>
          </a:p>
        </p:txBody>
      </p:sp>
      <p:graphicFrame>
        <p:nvGraphicFramePr>
          <p:cNvPr id="58371" name="Group 3">
            <a:extLst>
              <a:ext uri="{FF2B5EF4-FFF2-40B4-BE49-F238E27FC236}">
                <a16:creationId xmlns:a16="http://schemas.microsoft.com/office/drawing/2014/main" id="{F5360C9E-CE1B-439D-B311-CC781A8BD011}"/>
              </a:ext>
            </a:extLst>
          </p:cNvPr>
          <p:cNvGraphicFramePr>
            <a:graphicFrameLocks noGrp="1"/>
          </p:cNvGraphicFramePr>
          <p:nvPr/>
        </p:nvGraphicFramePr>
        <p:xfrm>
          <a:off x="1208088" y="1289050"/>
          <a:ext cx="3124200" cy="4876800"/>
        </p:xfrm>
        <a:graphic>
          <a:graphicData uri="http://schemas.openxmlformats.org/drawingml/2006/table">
            <a:tbl>
              <a:tblPr/>
              <a:tblGrid>
                <a:gridCol w="471487">
                  <a:extLst>
                    <a:ext uri="{9D8B030D-6E8A-4147-A177-3AD203B41FA5}">
                      <a16:colId xmlns:a16="http://schemas.microsoft.com/office/drawing/2014/main" val="3585576677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145679277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21905094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155946783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045539926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11214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821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2894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45391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6166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96947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77638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55211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4128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3644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35096"/>
                  </a:ext>
                </a:extLst>
              </a:tr>
            </a:tbl>
          </a:graphicData>
        </a:graphic>
      </p:graphicFrame>
      <p:sp>
        <p:nvSpPr>
          <p:cNvPr id="58445" name="AutoShape 77">
            <a:extLst>
              <a:ext uri="{FF2B5EF4-FFF2-40B4-BE49-F238E27FC236}">
                <a16:creationId xmlns:a16="http://schemas.microsoft.com/office/drawing/2014/main" id="{1717726D-4AE3-4302-BAF1-6B3D1F20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908050"/>
            <a:ext cx="609600" cy="457200"/>
          </a:xfrm>
          <a:prstGeom prst="downArrow">
            <a:avLst>
              <a:gd name="adj1" fmla="val 55731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8446" name="AutoShape 78">
            <a:extLst>
              <a:ext uri="{FF2B5EF4-FFF2-40B4-BE49-F238E27FC236}">
                <a16:creationId xmlns:a16="http://schemas.microsoft.com/office/drawing/2014/main" id="{0F448AF7-3B8C-4943-8426-DA5F6995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908050"/>
            <a:ext cx="609600" cy="457200"/>
          </a:xfrm>
          <a:prstGeom prst="downArrow">
            <a:avLst>
              <a:gd name="adj1" fmla="val 55731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</a:p>
        </p:txBody>
      </p:sp>
      <p:graphicFrame>
        <p:nvGraphicFramePr>
          <p:cNvPr id="58447" name="Group 79">
            <a:extLst>
              <a:ext uri="{FF2B5EF4-FFF2-40B4-BE49-F238E27FC236}">
                <a16:creationId xmlns:a16="http://schemas.microsoft.com/office/drawing/2014/main" id="{AB8AC5F2-744B-4B0C-B99F-0BFFE63BB376}"/>
              </a:ext>
            </a:extLst>
          </p:cNvPr>
          <p:cNvGraphicFramePr>
            <a:graphicFrameLocks noGrp="1"/>
          </p:cNvGraphicFramePr>
          <p:nvPr/>
        </p:nvGraphicFramePr>
        <p:xfrm>
          <a:off x="5170488" y="2355850"/>
          <a:ext cx="2209800" cy="297180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183781335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52900137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3851104290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3800363144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50843"/>
                  </a:ext>
                </a:extLst>
              </a:tr>
              <a:tr h="723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23126"/>
                  </a:ext>
                </a:extLst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616577"/>
                  </a:ext>
                </a:extLst>
              </a:tr>
              <a:tr h="725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0915"/>
                  </a:ext>
                </a:extLst>
              </a:tr>
            </a:tbl>
          </a:graphicData>
        </a:graphic>
      </p:graphicFrame>
      <p:sp>
        <p:nvSpPr>
          <p:cNvPr id="58474" name="AutoShape 106">
            <a:extLst>
              <a:ext uri="{FF2B5EF4-FFF2-40B4-BE49-F238E27FC236}">
                <a16:creationId xmlns:a16="http://schemas.microsoft.com/office/drawing/2014/main" id="{01F5B554-E343-4978-AB01-279D3B2E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844675"/>
            <a:ext cx="609600" cy="457200"/>
          </a:xfrm>
          <a:prstGeom prst="downArrow">
            <a:avLst>
              <a:gd name="adj1" fmla="val 55731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58475" name="Text Box 107">
            <a:extLst>
              <a:ext uri="{FF2B5EF4-FFF2-40B4-BE49-F238E27FC236}">
                <a16:creationId xmlns:a16="http://schemas.microsoft.com/office/drawing/2014/main" id="{4930813D-10AD-436E-9180-0259F4581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26812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8476" name="Object 108">
            <a:extLst>
              <a:ext uri="{FF2B5EF4-FFF2-40B4-BE49-F238E27FC236}">
                <a16:creationId xmlns:a16="http://schemas.microsoft.com/office/drawing/2014/main" id="{88075D7B-AD76-4A52-9F64-8D099B42D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4688" y="2889250"/>
          <a:ext cx="587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r:id="rId4" imgW="140004" imgH="127276" progId="Equation.3">
                  <p:embed/>
                </p:oleObj>
              </mc:Choice>
              <mc:Fallback>
                <p:oleObj r:id="rId4" imgW="140004" imgH="127276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2889250"/>
                        <a:ext cx="587375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5" grpId="0" bldLvl="0" animBg="1" autoUpdateAnimBg="0"/>
      <p:bldP spid="58446" grpId="0" bldLvl="0" animBg="1" autoUpdateAnimBg="0"/>
      <p:bldP spid="58474" grpId="0" bldLvl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44B9E43-8A35-4815-82C1-1B4CABB6DA0C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象集</a:t>
            </a:r>
          </a:p>
        </p:txBody>
      </p:sp>
      <p:graphicFrame>
        <p:nvGraphicFramePr>
          <p:cNvPr id="59395" name="Group 3">
            <a:extLst>
              <a:ext uri="{FF2B5EF4-FFF2-40B4-BE49-F238E27FC236}">
                <a16:creationId xmlns:a16="http://schemas.microsoft.com/office/drawing/2014/main" id="{060291F1-3072-4CBD-BAD2-7A64AA24E4AC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76400"/>
          <a:ext cx="2819400" cy="3770313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95891323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3431528637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15315281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2516532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96333849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82000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37486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36203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82820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39968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65396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36245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02137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9495"/>
                  </a:ext>
                </a:extLst>
              </a:tr>
            </a:tbl>
          </a:graphicData>
        </a:graphic>
      </p:graphicFrame>
      <p:sp>
        <p:nvSpPr>
          <p:cNvPr id="59457" name="Text Box 65">
            <a:extLst>
              <a:ext uri="{FF2B5EF4-FFF2-40B4-BE49-F238E27FC236}">
                <a16:creationId xmlns:a16="http://schemas.microsoft.com/office/drawing/2014/main" id="{FDE2EE3C-2852-464E-80CE-52C9930D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973263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(a1,b1)</a:t>
            </a:r>
            <a:r>
              <a:rPr lang="zh-CN" altLang="en-US" sz="2800" b="1">
                <a:latin typeface="Times New Roman" panose="02020603050405020304" pitchFamily="18" charset="0"/>
              </a:rPr>
              <a:t>的象集</a:t>
            </a:r>
          </a:p>
        </p:txBody>
      </p:sp>
      <p:sp>
        <p:nvSpPr>
          <p:cNvPr id="59458" name="AutoShape 66">
            <a:extLst>
              <a:ext uri="{FF2B5EF4-FFF2-40B4-BE49-F238E27FC236}">
                <a16:creationId xmlns:a16="http://schemas.microsoft.com/office/drawing/2014/main" id="{73634114-603E-4094-8164-B99E36F67C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61050" y="1779588"/>
            <a:ext cx="495300" cy="914400"/>
          </a:xfrm>
          <a:prstGeom prst="upArrow">
            <a:avLst>
              <a:gd name="adj1" fmla="val 64222"/>
              <a:gd name="adj2" fmla="val 9967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TW" altLang="en-US" sz="4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459" name="Group 67">
            <a:extLst>
              <a:ext uri="{FF2B5EF4-FFF2-40B4-BE49-F238E27FC236}">
                <a16:creationId xmlns:a16="http://schemas.microsoft.com/office/drawing/2014/main" id="{BA7F7023-1F57-4BE6-966A-DFA3067D1450}"/>
              </a:ext>
            </a:extLst>
          </p:cNvPr>
          <p:cNvGraphicFramePr>
            <a:graphicFrameLocks noGrp="1"/>
          </p:cNvGraphicFramePr>
          <p:nvPr/>
        </p:nvGraphicFramePr>
        <p:xfrm>
          <a:off x="6659563" y="1557338"/>
          <a:ext cx="2057400" cy="12509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879818854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89779677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31703239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0644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357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08446"/>
                  </a:ext>
                </a:extLst>
              </a:tr>
            </a:tbl>
          </a:graphicData>
        </a:graphic>
      </p:graphicFrame>
      <p:sp>
        <p:nvSpPr>
          <p:cNvPr id="59477" name="Text Box 85">
            <a:extLst>
              <a:ext uri="{FF2B5EF4-FFF2-40B4-BE49-F238E27FC236}">
                <a16:creationId xmlns:a16="http://schemas.microsoft.com/office/drawing/2014/main" id="{89E4BE96-0401-408B-BCAC-169FCA13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3124200"/>
            <a:ext cx="230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(a1,b2)</a:t>
            </a:r>
            <a:r>
              <a:rPr lang="zh-CN" altLang="en-US" sz="2800" b="1">
                <a:latin typeface="Times New Roman" panose="02020603050405020304" pitchFamily="18" charset="0"/>
              </a:rPr>
              <a:t>的象集</a:t>
            </a:r>
          </a:p>
        </p:txBody>
      </p:sp>
      <p:graphicFrame>
        <p:nvGraphicFramePr>
          <p:cNvPr id="59478" name="Group 86">
            <a:extLst>
              <a:ext uri="{FF2B5EF4-FFF2-40B4-BE49-F238E27FC236}">
                <a16:creationId xmlns:a16="http://schemas.microsoft.com/office/drawing/2014/main" id="{FCF0371E-E662-479B-87FE-45276DC06B8C}"/>
              </a:ext>
            </a:extLst>
          </p:cNvPr>
          <p:cNvGraphicFramePr>
            <a:graphicFrameLocks noGrp="1"/>
          </p:cNvGraphicFramePr>
          <p:nvPr/>
        </p:nvGraphicFramePr>
        <p:xfrm>
          <a:off x="6659563" y="3068638"/>
          <a:ext cx="2057400" cy="85407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28690202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0271338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99327328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6712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50112"/>
                  </a:ext>
                </a:extLst>
              </a:tr>
            </a:tbl>
          </a:graphicData>
        </a:graphic>
      </p:graphicFrame>
      <p:sp>
        <p:nvSpPr>
          <p:cNvPr id="59492" name="AutoShape 100">
            <a:extLst>
              <a:ext uri="{FF2B5EF4-FFF2-40B4-BE49-F238E27FC236}">
                <a16:creationId xmlns:a16="http://schemas.microsoft.com/office/drawing/2014/main" id="{D629E617-3CE0-4B14-80E1-CA03C80907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61050" y="2932113"/>
            <a:ext cx="495300" cy="914400"/>
          </a:xfrm>
          <a:prstGeom prst="upArrow">
            <a:avLst>
              <a:gd name="adj1" fmla="val 64222"/>
              <a:gd name="adj2" fmla="val 9967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TW" altLang="en-US" sz="4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93" name="Text Box 101">
            <a:extLst>
              <a:ext uri="{FF2B5EF4-FFF2-40B4-BE49-F238E27FC236}">
                <a16:creationId xmlns:a16="http://schemas.microsoft.com/office/drawing/2014/main" id="{26895BD8-755C-4056-9127-83743748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343400"/>
            <a:ext cx="230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(a4,b5)</a:t>
            </a:r>
            <a:r>
              <a:rPr lang="zh-CN" altLang="en-US" sz="2800" b="1">
                <a:latin typeface="Times New Roman" panose="02020603050405020304" pitchFamily="18" charset="0"/>
              </a:rPr>
              <a:t>的象集</a:t>
            </a:r>
          </a:p>
        </p:txBody>
      </p:sp>
      <p:sp>
        <p:nvSpPr>
          <p:cNvPr id="59494" name="AutoShape 102">
            <a:extLst>
              <a:ext uri="{FF2B5EF4-FFF2-40B4-BE49-F238E27FC236}">
                <a16:creationId xmlns:a16="http://schemas.microsoft.com/office/drawing/2014/main" id="{4B40F9CC-C1CD-4AA1-BCB4-0FDD8E14D7E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61050" y="4156075"/>
            <a:ext cx="495300" cy="914400"/>
          </a:xfrm>
          <a:prstGeom prst="upArrow">
            <a:avLst>
              <a:gd name="adj1" fmla="val 64222"/>
              <a:gd name="adj2" fmla="val 9967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TW" altLang="en-US" sz="4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495" name="Group 103">
            <a:extLst>
              <a:ext uri="{FF2B5EF4-FFF2-40B4-BE49-F238E27FC236}">
                <a16:creationId xmlns:a16="http://schemas.microsoft.com/office/drawing/2014/main" id="{BEAB8E66-9ED7-4E0E-8E6F-87300B676362}"/>
              </a:ext>
            </a:extLst>
          </p:cNvPr>
          <p:cNvGraphicFramePr>
            <a:graphicFrameLocks noGrp="1"/>
          </p:cNvGraphicFramePr>
          <p:nvPr/>
        </p:nvGraphicFramePr>
        <p:xfrm>
          <a:off x="6659563" y="4149725"/>
          <a:ext cx="2057400" cy="1692275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369106849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47826278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90579142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2044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08165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2056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4158"/>
                  </a:ext>
                </a:extLst>
              </a:tr>
            </a:tbl>
          </a:graphicData>
        </a:graphic>
      </p:graphicFrame>
      <p:sp>
        <p:nvSpPr>
          <p:cNvPr id="59517" name="AutoShape 125">
            <a:extLst>
              <a:ext uri="{FF2B5EF4-FFF2-40B4-BE49-F238E27FC236}">
                <a16:creationId xmlns:a16="http://schemas.microsoft.com/office/drawing/2014/main" id="{3C6F42C2-B017-4F72-B8CD-9F90BB424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725488" cy="519113"/>
          </a:xfrm>
          <a:prstGeom prst="downArrow">
            <a:avLst>
              <a:gd name="adj1" fmla="val 55731"/>
              <a:gd name="adj2" fmla="val 58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518" name="AutoShape 126">
            <a:extLst>
              <a:ext uri="{FF2B5EF4-FFF2-40B4-BE49-F238E27FC236}">
                <a16:creationId xmlns:a16="http://schemas.microsoft.com/office/drawing/2014/main" id="{E6B8485D-ADC1-41CA-BC9C-23816E1F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9200"/>
            <a:ext cx="725488" cy="519113"/>
          </a:xfrm>
          <a:prstGeom prst="downArrow">
            <a:avLst>
              <a:gd name="adj1" fmla="val 55731"/>
              <a:gd name="adj2" fmla="val 58333"/>
            </a:avLst>
          </a:prstGeom>
          <a:solidFill>
            <a:srgbClr val="B6BBE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 autoUpdateAnimBg="0"/>
      <p:bldP spid="59458" grpId="0" animBg="1" autoUpdateAnimBg="0"/>
      <p:bldP spid="59477" grpId="0" autoUpdateAnimBg="0"/>
      <p:bldP spid="59492" grpId="0" animBg="1" autoUpdateAnimBg="0"/>
      <p:bldP spid="59493" grpId="0" autoUpdateAnimBg="0"/>
      <p:bldP spid="59494" grpId="0" animBg="1" autoUpdateAnimBg="0"/>
      <p:bldP spid="59517" grpId="0" animBg="1" autoUpdateAnimBg="0"/>
      <p:bldP spid="5951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1DC44D6-CCA6-4B14-81B8-DCA2E487CB7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5288" y="115888"/>
            <a:ext cx="8229600" cy="776287"/>
          </a:xfrm>
        </p:spPr>
        <p:txBody>
          <a:bodyPr/>
          <a:lstStyle/>
          <a:p>
            <a:r>
              <a:rPr lang="zh-CN" altLang="en-US"/>
              <a:t>除</a:t>
            </a:r>
          </a:p>
        </p:txBody>
      </p:sp>
      <p:graphicFrame>
        <p:nvGraphicFramePr>
          <p:cNvPr id="60419" name="Group 3">
            <a:extLst>
              <a:ext uri="{FF2B5EF4-FFF2-40B4-BE49-F238E27FC236}">
                <a16:creationId xmlns:a16="http://schemas.microsoft.com/office/drawing/2014/main" id="{47D50D69-5B41-4770-A551-E8331686970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289050"/>
          <a:ext cx="3124200" cy="487680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1517080165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396858829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1574767862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417935695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53806044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98117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93541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6276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85494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EBA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13553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5646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729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80240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041507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1472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06516"/>
                  </a:ext>
                </a:extLst>
              </a:tr>
            </a:tbl>
          </a:graphicData>
        </a:graphic>
      </p:graphicFrame>
      <p:sp>
        <p:nvSpPr>
          <p:cNvPr id="60493" name="AutoShape 77">
            <a:extLst>
              <a:ext uri="{FF2B5EF4-FFF2-40B4-BE49-F238E27FC236}">
                <a16:creationId xmlns:a16="http://schemas.microsoft.com/office/drawing/2014/main" id="{1185F2E4-4B54-4137-BF19-95C868A9D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08050"/>
            <a:ext cx="609600" cy="457200"/>
          </a:xfrm>
          <a:prstGeom prst="downArrow">
            <a:avLst>
              <a:gd name="adj1" fmla="val 55731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0494" name="AutoShape 78">
            <a:extLst>
              <a:ext uri="{FF2B5EF4-FFF2-40B4-BE49-F238E27FC236}">
                <a16:creationId xmlns:a16="http://schemas.microsoft.com/office/drawing/2014/main" id="{A41C9BB1-4645-4DFB-8447-B81DD3B2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08050"/>
            <a:ext cx="609600" cy="457200"/>
          </a:xfrm>
          <a:prstGeom prst="downArrow">
            <a:avLst>
              <a:gd name="adj1" fmla="val 55731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495" name="AutoShape 79">
            <a:extLst>
              <a:ext uri="{FF2B5EF4-FFF2-40B4-BE49-F238E27FC236}">
                <a16:creationId xmlns:a16="http://schemas.microsoft.com/office/drawing/2014/main" id="{8E2F4C96-7BC1-4CF5-9D67-8BF1F1A68CD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51638" y="2719388"/>
            <a:ext cx="495300" cy="914400"/>
          </a:xfrm>
          <a:prstGeom prst="upArrow">
            <a:avLst>
              <a:gd name="adj1" fmla="val 64222"/>
              <a:gd name="adj2" fmla="val 9967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60496" name="Group 80">
            <a:extLst>
              <a:ext uri="{FF2B5EF4-FFF2-40B4-BE49-F238E27FC236}">
                <a16:creationId xmlns:a16="http://schemas.microsoft.com/office/drawing/2014/main" id="{0DECF9B8-0172-442A-B9A1-FAA48B3543F9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2355850"/>
          <a:ext cx="2209800" cy="297180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9028705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40014564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144236072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3032870149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46293"/>
                  </a:ext>
                </a:extLst>
              </a:tr>
              <a:tr h="723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28254"/>
                  </a:ext>
                </a:extLst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88401"/>
                  </a:ext>
                </a:extLst>
              </a:tr>
              <a:tr h="725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91133"/>
                  </a:ext>
                </a:extLst>
              </a:tr>
            </a:tbl>
          </a:graphicData>
        </a:graphic>
      </p:graphicFrame>
      <p:sp>
        <p:nvSpPr>
          <p:cNvPr id="60523" name="AutoShape 107">
            <a:extLst>
              <a:ext uri="{FF2B5EF4-FFF2-40B4-BE49-F238E27FC236}">
                <a16:creationId xmlns:a16="http://schemas.microsoft.com/office/drawing/2014/main" id="{EC4EDA8F-E6E3-497B-9228-49CA6D185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746250"/>
            <a:ext cx="609600" cy="457200"/>
          </a:xfrm>
          <a:prstGeom prst="downArrow">
            <a:avLst>
              <a:gd name="adj1" fmla="val 55731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524" name="Text Box 108">
            <a:extLst>
              <a:ext uri="{FF2B5EF4-FFF2-40B4-BE49-F238E27FC236}">
                <a16:creationId xmlns:a16="http://schemas.microsoft.com/office/drawing/2014/main" id="{623356C1-7449-4919-A05C-3B771D689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6812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0525" name="Object 109">
            <a:extLst>
              <a:ext uri="{FF2B5EF4-FFF2-40B4-BE49-F238E27FC236}">
                <a16:creationId xmlns:a16="http://schemas.microsoft.com/office/drawing/2014/main" id="{CABCC0AB-CE6D-4D21-BFAB-7C5095F05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889250"/>
          <a:ext cx="587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8" r:id="rId4" imgW="140004" imgH="127276" progId="Equation.3">
                  <p:embed/>
                </p:oleObj>
              </mc:Choice>
              <mc:Fallback>
                <p:oleObj r:id="rId4" imgW="140004" imgH="127276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89250"/>
                        <a:ext cx="587375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26" name="Text Box 110">
            <a:extLst>
              <a:ext uri="{FF2B5EF4-FFF2-40B4-BE49-F238E27FC236}">
                <a16:creationId xmlns:a16="http://schemas.microsoft.com/office/drawing/2014/main" id="{24779D5D-8767-413A-A003-4DB1EB479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1060450"/>
            <a:ext cx="5586413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上分量值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的象集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Y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包含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上的投影</a:t>
            </a:r>
          </a:p>
        </p:txBody>
      </p:sp>
      <p:graphicFrame>
        <p:nvGraphicFramePr>
          <p:cNvPr id="60527" name="Object 111">
            <a:extLst>
              <a:ext uri="{FF2B5EF4-FFF2-40B4-BE49-F238E27FC236}">
                <a16:creationId xmlns:a16="http://schemas.microsoft.com/office/drawing/2014/main" id="{5049A421-E271-487B-872F-E0E99771A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6488" y="2700338"/>
          <a:ext cx="144780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9" name="BMP 图像" r:id="rId6" imgW="914286" imgH="828791" progId="Paint.Picture">
                  <p:embed/>
                </p:oleObj>
              </mc:Choice>
              <mc:Fallback>
                <p:oleObj name="BMP 图像" r:id="rId6" imgW="914286" imgH="828791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700338"/>
                        <a:ext cx="1447800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95" grpId="0" animBg="1" autoUpdateAnimBg="0"/>
      <p:bldP spid="60526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20BF1A6-E5EC-43D0-A352-9A6C973EF79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68313" y="276225"/>
            <a:ext cx="8229600" cy="776288"/>
          </a:xfrm>
        </p:spPr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B37784-2E58-49F1-90EB-170CA00981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68313" y="1268413"/>
            <a:ext cx="8229600" cy="4752975"/>
          </a:xfrm>
        </p:spPr>
        <p:txBody>
          <a:bodyPr/>
          <a:lstStyle/>
          <a:p>
            <a:pPr marL="609600" indent="-609600"/>
            <a:r>
              <a:rPr lang="zh-CN" altLang="en-US"/>
              <a:t>关系除法运算的步骤：</a:t>
            </a: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zh-CN" altLang="en-US"/>
              <a:t>将被除关系属性分为象集属性和结果属性</a:t>
            </a: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zh-CN" altLang="en-US"/>
              <a:t>对象集属性进行投影</a:t>
            </a:r>
            <a:r>
              <a:rPr lang="en-US" altLang="zh-CN"/>
              <a:t>—</a:t>
            </a:r>
            <a:r>
              <a:rPr lang="zh-CN" altLang="en-US"/>
              <a:t>目标数据集</a:t>
            </a: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zh-CN" altLang="en-US"/>
              <a:t>将被除关系分组：结果属性值一样的元组分为一组</a:t>
            </a: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zh-CN" altLang="en-US"/>
              <a:t>找出结果集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D44EBBB-C789-4E4D-8892-A5C0C1BBE26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2.3.2</a:t>
            </a:r>
            <a:r>
              <a:rPr lang="zh-CN" altLang="en-US" sz="3600"/>
              <a:t> 专门的集合运算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12002A9-2E35-4CC0-A90C-B1E7318110B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00113" y="981075"/>
            <a:ext cx="6681787" cy="731838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/>
              <a:t>除操作是同时从行和列角度进行运算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04FDE82B-EE07-4CCF-9AC7-B5C22BEAC7D1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060575"/>
            <a:ext cx="4248150" cy="2808288"/>
            <a:chOff x="0" y="0"/>
            <a:chExt cx="2400" cy="1392"/>
          </a:xfrm>
        </p:grpSpPr>
        <p:grpSp>
          <p:nvGrpSpPr>
            <p:cNvPr id="62469" name="Group 5">
              <a:extLst>
                <a:ext uri="{FF2B5EF4-FFF2-40B4-BE49-F238E27FC236}">
                  <a16:creationId xmlns:a16="http://schemas.microsoft.com/office/drawing/2014/main" id="{1FE4E539-303C-4A3E-AE20-2DF7A734F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96"/>
              <a:ext cx="912" cy="768"/>
              <a:chOff x="0" y="0"/>
              <a:chExt cx="912" cy="768"/>
            </a:xfrm>
          </p:grpSpPr>
          <p:sp>
            <p:nvSpPr>
              <p:cNvPr id="62484" name="Rectangle 6">
                <a:extLst>
                  <a:ext uri="{FF2B5EF4-FFF2-40B4-BE49-F238E27FC236}">
                    <a16:creationId xmlns:a16="http://schemas.microsoft.com/office/drawing/2014/main" id="{6D11D0CD-CF21-47C1-95AD-BFDED55D0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5" name="Rectangle 7" descr="浅色下对角线">
                <a:extLst>
                  <a:ext uri="{FF2B5EF4-FFF2-40B4-BE49-F238E27FC236}">
                    <a16:creationId xmlns:a16="http://schemas.microsoft.com/office/drawing/2014/main" id="{5DF5ABE3-21DE-4C41-A233-4AB0834EE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6" name="Rectangle 8">
                <a:extLst>
                  <a:ext uri="{FF2B5EF4-FFF2-40B4-BE49-F238E27FC236}">
                    <a16:creationId xmlns:a16="http://schemas.microsoft.com/office/drawing/2014/main" id="{FAEAC307-5A2F-47D6-9B55-745365E9C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7" name="Rectangle 9">
                <a:extLst>
                  <a:ext uri="{FF2B5EF4-FFF2-40B4-BE49-F238E27FC236}">
                    <a16:creationId xmlns:a16="http://schemas.microsoft.com/office/drawing/2014/main" id="{87472A7E-CDE2-460A-B450-A7EFC2DB7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7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8" name="Rectangle 10">
                <a:extLst>
                  <a:ext uri="{FF2B5EF4-FFF2-40B4-BE49-F238E27FC236}">
                    <a16:creationId xmlns:a16="http://schemas.microsoft.com/office/drawing/2014/main" id="{D3C0DD9B-A47E-4E83-A465-28D887521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9" name="Rectangle 11" descr="浅色下对角线">
                <a:extLst>
                  <a:ext uri="{FF2B5EF4-FFF2-40B4-BE49-F238E27FC236}">
                    <a16:creationId xmlns:a16="http://schemas.microsoft.com/office/drawing/2014/main" id="{8896C53B-114C-46A9-84F1-3ABCD87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90" name="Rectangle 12">
                <a:extLst>
                  <a:ext uri="{FF2B5EF4-FFF2-40B4-BE49-F238E27FC236}">
                    <a16:creationId xmlns:a16="http://schemas.microsoft.com/office/drawing/2014/main" id="{47658B5D-12D6-45CF-8676-2E0CD21BB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91" name="Rectangle 13" descr="浅色下对角线">
                <a:extLst>
                  <a:ext uri="{FF2B5EF4-FFF2-40B4-BE49-F238E27FC236}">
                    <a16:creationId xmlns:a16="http://schemas.microsoft.com/office/drawing/2014/main" id="{513433FC-C125-414F-A182-657CD40E5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76"/>
                <a:ext cx="91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470" name="AutoShape 14">
              <a:extLst>
                <a:ext uri="{FF2B5EF4-FFF2-40B4-BE49-F238E27FC236}">
                  <a16:creationId xmlns:a16="http://schemas.microsoft.com/office/drawing/2014/main" id="{0E20C6D2-1689-4FCB-B303-D720458506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35391">
              <a:off x="1344" y="768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1" name="Rectangle 15">
              <a:extLst>
                <a:ext uri="{FF2B5EF4-FFF2-40B4-BE49-F238E27FC236}">
                  <a16:creationId xmlns:a16="http://schemas.microsoft.com/office/drawing/2014/main" id="{CA08D57A-0670-4BC3-8FBA-BDDBEED10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04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2" name="Rectangle 16">
              <a:extLst>
                <a:ext uri="{FF2B5EF4-FFF2-40B4-BE49-F238E27FC236}">
                  <a16:creationId xmlns:a16="http://schemas.microsoft.com/office/drawing/2014/main" id="{9769E76E-18DC-4F1B-908A-6C21D774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3" name="Rectangle 17">
              <a:extLst>
                <a:ext uri="{FF2B5EF4-FFF2-40B4-BE49-F238E27FC236}">
                  <a16:creationId xmlns:a16="http://schemas.microsoft.com/office/drawing/2014/main" id="{E8170C99-B9A6-47D3-A133-D00BA3BE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4" name="Rectangle 18">
              <a:extLst>
                <a:ext uri="{FF2B5EF4-FFF2-40B4-BE49-F238E27FC236}">
                  <a16:creationId xmlns:a16="http://schemas.microsoft.com/office/drawing/2014/main" id="{95F8B520-DB7E-4254-A4A4-516D6756C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68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÷</a:t>
              </a:r>
            </a:p>
          </p:txBody>
        </p:sp>
        <p:sp>
          <p:nvSpPr>
            <p:cNvPr id="62475" name="AutoShape 19">
              <a:extLst>
                <a:ext uri="{FF2B5EF4-FFF2-40B4-BE49-F238E27FC236}">
                  <a16:creationId xmlns:a16="http://schemas.microsoft.com/office/drawing/2014/main" id="{4877AEB6-6FD6-442F-A4BB-E4B2CDDDC8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32435">
              <a:off x="1404" y="1148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6" name="Rectangle 20" descr="浅色下对角线">
              <a:extLst>
                <a:ext uri="{FF2B5EF4-FFF2-40B4-BE49-F238E27FC236}">
                  <a16:creationId xmlns:a16="http://schemas.microsoft.com/office/drawing/2014/main" id="{0A26A304-BCD0-4C9F-96E0-317D3817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08"/>
              <a:ext cx="384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7" name="Rectangle 21" descr="浅色下对角线">
              <a:extLst>
                <a:ext uri="{FF2B5EF4-FFF2-40B4-BE49-F238E27FC236}">
                  <a16:creationId xmlns:a16="http://schemas.microsoft.com/office/drawing/2014/main" id="{B1418B6C-4E19-4457-9879-CBE7858B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384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8" name="Rectangle 22" descr="浅色下对角线">
              <a:extLst>
                <a:ext uri="{FF2B5EF4-FFF2-40B4-BE49-F238E27FC236}">
                  <a16:creationId xmlns:a16="http://schemas.microsoft.com/office/drawing/2014/main" id="{E1675674-2585-4AEA-86E5-549CC639B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0"/>
              <a:ext cx="912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479" name="Text Box 23">
              <a:extLst>
                <a:ext uri="{FF2B5EF4-FFF2-40B4-BE49-F238E27FC236}">
                  <a16:creationId xmlns:a16="http://schemas.microsoft.com/office/drawing/2014/main" id="{A8498E1E-1DFD-44EE-AF8B-048CCD6A1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"/>
              <a:ext cx="28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2480" name="Text Box 24">
              <a:extLst>
                <a:ext uri="{FF2B5EF4-FFF2-40B4-BE49-F238E27FC236}">
                  <a16:creationId xmlns:a16="http://schemas.microsoft.com/office/drawing/2014/main" id="{98DC1E53-F62E-4D83-A323-FF70841DF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04"/>
              <a:ext cx="28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S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2481" name="Line 25">
              <a:extLst>
                <a:ext uri="{FF2B5EF4-FFF2-40B4-BE49-F238E27FC236}">
                  <a16:creationId xmlns:a16="http://schemas.microsoft.com/office/drawing/2014/main" id="{65B4B6C8-B985-4A09-8A19-898F1FFBC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26">
              <a:extLst>
                <a:ext uri="{FF2B5EF4-FFF2-40B4-BE49-F238E27FC236}">
                  <a16:creationId xmlns:a16="http://schemas.microsoft.com/office/drawing/2014/main" id="{169E6C6F-58DD-4C2C-8108-144DE62FD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Line 27">
              <a:extLst>
                <a:ext uri="{FF2B5EF4-FFF2-40B4-BE49-F238E27FC236}">
                  <a16:creationId xmlns:a16="http://schemas.microsoft.com/office/drawing/2014/main" id="{7A9EBF86-2077-4C46-8EE4-B85013E45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C63B445-CE74-4649-BD7D-28E0B4D72AF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68313" y="115888"/>
            <a:ext cx="8229600" cy="920750"/>
          </a:xfrm>
        </p:spPr>
        <p:txBody>
          <a:bodyPr/>
          <a:lstStyle/>
          <a:p>
            <a:r>
              <a:rPr lang="zh-CN" altLang="en-US"/>
              <a:t>除运算实例</a:t>
            </a:r>
          </a:p>
        </p:txBody>
      </p:sp>
      <p:graphicFrame>
        <p:nvGraphicFramePr>
          <p:cNvPr id="63491" name="Group 3">
            <a:extLst>
              <a:ext uri="{FF2B5EF4-FFF2-40B4-BE49-F238E27FC236}">
                <a16:creationId xmlns:a16="http://schemas.microsoft.com/office/drawing/2014/main" id="{EE22BA60-9265-4F23-BC95-0B1182676455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277938"/>
          <a:ext cx="2667000" cy="47958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5208608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1548492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64665249"/>
                    </a:ext>
                  </a:extLst>
                </a:gridCol>
              </a:tblGrid>
              <a:tr h="3969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课号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67925"/>
                  </a:ext>
                </a:extLst>
              </a:tr>
              <a:tr h="365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41968"/>
                  </a:ext>
                </a:extLst>
              </a:tr>
              <a:tr h="368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11147"/>
                  </a:ext>
                </a:extLst>
              </a:tr>
              <a:tr h="366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736954"/>
                  </a:ext>
                </a:extLst>
              </a:tr>
              <a:tr h="366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6592"/>
                  </a:ext>
                </a:extLst>
              </a:tr>
              <a:tr h="365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16483"/>
                  </a:ext>
                </a:extLst>
              </a:tr>
              <a:tr h="366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572358"/>
                  </a:ext>
                </a:extLst>
              </a:tr>
              <a:tr h="366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30191"/>
                  </a:ext>
                </a:extLst>
              </a:tr>
              <a:tr h="365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853791"/>
                  </a:ext>
                </a:extLst>
              </a:tr>
              <a:tr h="366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16714"/>
                  </a:ext>
                </a:extLst>
              </a:tr>
              <a:tr h="366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595114"/>
                  </a:ext>
                </a:extLst>
              </a:tr>
              <a:tr h="365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738"/>
                  </a:ext>
                </a:extLst>
              </a:tr>
              <a:tr h="366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567411"/>
                  </a:ext>
                </a:extLst>
              </a:tr>
            </a:tbl>
          </a:graphicData>
        </a:graphic>
      </p:graphicFrame>
      <p:graphicFrame>
        <p:nvGraphicFramePr>
          <p:cNvPr id="63549" name="Object 61">
            <a:extLst>
              <a:ext uri="{FF2B5EF4-FFF2-40B4-BE49-F238E27FC236}">
                <a16:creationId xmlns:a16="http://schemas.microsoft.com/office/drawing/2014/main" id="{BFE7C899-CEC9-4C21-804A-D98169239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657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7" r:id="rId4" imgW="127387" imgH="127387" progId="Equation.3">
                  <p:embed/>
                </p:oleObj>
              </mc:Choice>
              <mc:Fallback>
                <p:oleObj r:id="rId4" imgW="127387" imgH="127387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57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0" name="Group 62">
            <a:extLst>
              <a:ext uri="{FF2B5EF4-FFF2-40B4-BE49-F238E27FC236}">
                <a16:creationId xmlns:a16="http://schemas.microsoft.com/office/drawing/2014/main" id="{545B3821-6907-4E21-A852-32C005F0ADB2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124200"/>
          <a:ext cx="2438400" cy="1371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564" name="Group 76">
            <a:extLst>
              <a:ext uri="{FF2B5EF4-FFF2-40B4-BE49-F238E27FC236}">
                <a16:creationId xmlns:a16="http://schemas.microsoft.com/office/drawing/2014/main" id="{C7DB8F78-00F0-4ADE-A99D-545EDBE8D6CD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681163"/>
          <a:ext cx="2667000" cy="47434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55172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038043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94299407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087945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171176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0730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0851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8723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5333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51903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6043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2986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73447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5157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38556"/>
                  </a:ext>
                </a:extLst>
              </a:tr>
            </a:tbl>
          </a:graphicData>
        </a:graphic>
      </p:graphicFrame>
      <p:graphicFrame>
        <p:nvGraphicFramePr>
          <p:cNvPr id="63618" name="Group 130">
            <a:extLst>
              <a:ext uri="{FF2B5EF4-FFF2-40B4-BE49-F238E27FC236}">
                <a16:creationId xmlns:a16="http://schemas.microsoft.com/office/drawing/2014/main" id="{4B716AEB-00EF-4A00-9ED9-77318761DA81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625850"/>
          <a:ext cx="2438400" cy="863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629" name="Group 141">
            <a:extLst>
              <a:ext uri="{FF2B5EF4-FFF2-40B4-BE49-F238E27FC236}">
                <a16:creationId xmlns:a16="http://schemas.microsoft.com/office/drawing/2014/main" id="{03DB797A-456C-40B6-9732-201BF9412044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681163"/>
          <a:ext cx="2667000" cy="47434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7445453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5467082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72775747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D2A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D2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8926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9025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58387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8265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6AB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6A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5276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B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1898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B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70945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AC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AC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8678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ACA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AC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7619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97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16327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97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9532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CB5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C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7390"/>
                  </a:ext>
                </a:extLst>
              </a:tr>
            </a:tbl>
          </a:graphicData>
        </a:graphic>
      </p:graphicFrame>
      <p:sp>
        <p:nvSpPr>
          <p:cNvPr id="63683" name="AutoShape 195">
            <a:extLst>
              <a:ext uri="{FF2B5EF4-FFF2-40B4-BE49-F238E27FC236}">
                <a16:creationId xmlns:a16="http://schemas.microsoft.com/office/drawing/2014/main" id="{77E53B57-7EB1-492D-82C8-35888C3D37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10350" y="3448050"/>
            <a:ext cx="495300" cy="914400"/>
          </a:xfrm>
          <a:prstGeom prst="upArrow">
            <a:avLst>
              <a:gd name="adj1" fmla="val 64222"/>
              <a:gd name="adj2" fmla="val 9967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SzPct val="100000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7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63684" name="Rectangle 196">
            <a:extLst>
              <a:ext uri="{FF2B5EF4-FFF2-40B4-BE49-F238E27FC236}">
                <a16:creationId xmlns:a16="http://schemas.microsoft.com/office/drawing/2014/main" id="{BED9EFF4-178E-450E-B119-ABDC7EC6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62363"/>
            <a:ext cx="990600" cy="762000"/>
          </a:xfrm>
          <a:prstGeom prst="rect">
            <a:avLst/>
          </a:prstGeom>
          <a:noFill/>
          <a:ln w="476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7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3685" name="Group 197">
            <a:extLst>
              <a:ext uri="{FF2B5EF4-FFF2-40B4-BE49-F238E27FC236}">
                <a16:creationId xmlns:a16="http://schemas.microsoft.com/office/drawing/2014/main" id="{0FD4322C-6A49-45C6-ABAD-EC5D66708A3D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3581400"/>
          <a:ext cx="1524000" cy="5778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710443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06383462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B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B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67554"/>
                  </a:ext>
                </a:extLst>
              </a:tr>
            </a:tbl>
          </a:graphicData>
        </a:graphic>
      </p:graphicFrame>
      <p:sp>
        <p:nvSpPr>
          <p:cNvPr id="63693" name="Rectangle 205">
            <a:extLst>
              <a:ext uri="{FF2B5EF4-FFF2-40B4-BE49-F238E27FC236}">
                <a16:creationId xmlns:a16="http://schemas.microsoft.com/office/drawing/2014/main" id="{8F7BD42F-5698-469D-88B0-BDD2F09E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92513"/>
            <a:ext cx="990600" cy="914400"/>
          </a:xfrm>
          <a:prstGeom prst="rect">
            <a:avLst/>
          </a:prstGeom>
          <a:noFill/>
          <a:ln w="476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7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3694" name="Text Box 206">
            <a:extLst>
              <a:ext uri="{FF2B5EF4-FFF2-40B4-BE49-F238E27FC236}">
                <a16:creationId xmlns:a16="http://schemas.microsoft.com/office/drawing/2014/main" id="{1722807D-AB10-446B-B433-8309EAC3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7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3600" b="1" u="sng">
                <a:latin typeface="Times New Roman" panose="02020603050405020304" pitchFamily="18" charset="0"/>
                <a:ea typeface="楷体_GB2312" pitchFamily="1" charset="-122"/>
              </a:rPr>
              <a:t>选课</a:t>
            </a:r>
          </a:p>
        </p:txBody>
      </p:sp>
      <p:sp>
        <p:nvSpPr>
          <p:cNvPr id="63695" name="Text Box 207">
            <a:extLst>
              <a:ext uri="{FF2B5EF4-FFF2-40B4-BE49-F238E27FC236}">
                <a16:creationId xmlns:a16="http://schemas.microsoft.com/office/drawing/2014/main" id="{FE2E5DAD-1902-4869-AA49-0E40D5FEC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2438400"/>
            <a:ext cx="1560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7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3600" b="1" u="sng">
                <a:latin typeface="Times New Roman" panose="02020603050405020304" pitchFamily="18" charset="0"/>
                <a:ea typeface="楷体_GB2312" pitchFamily="1" charset="-122"/>
              </a:rPr>
              <a:t>必修课</a:t>
            </a:r>
          </a:p>
        </p:txBody>
      </p:sp>
      <p:sp>
        <p:nvSpPr>
          <p:cNvPr id="63696" name="Text Box 208">
            <a:extLst>
              <a:ext uri="{FF2B5EF4-FFF2-40B4-BE49-F238E27FC236}">
                <a16:creationId xmlns:a16="http://schemas.microsoft.com/office/drawing/2014/main" id="{8FB6C173-2C49-4921-859C-DD0D519A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196975"/>
            <a:ext cx="4949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7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800" b="1" u="sng">
                <a:latin typeface="Times New Roman" panose="02020603050405020304" pitchFamily="18" charset="0"/>
                <a:ea typeface="楷体_GB2312" pitchFamily="1" charset="-122"/>
              </a:rPr>
              <a:t>选择了所有必修课表中的课程的学生的学号和成绩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83" grpId="0" animBg="1" autoUpdateAnimBg="0"/>
      <p:bldP spid="63684" grpId="0" animBg="1"/>
      <p:bldP spid="6369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472DFE-A7E9-4850-9EDB-0595AAE8F57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23850" y="260350"/>
            <a:ext cx="8229600" cy="633413"/>
          </a:xfrm>
        </p:spPr>
        <p:txBody>
          <a:bodyPr/>
          <a:lstStyle/>
          <a:p>
            <a:r>
              <a:rPr lang="zh-CN" altLang="en-US"/>
              <a:t>例子</a:t>
            </a:r>
            <a:r>
              <a:rPr lang="en-US" altLang="zh-CN"/>
              <a:t>5</a:t>
            </a:r>
          </a:p>
        </p:txBody>
      </p:sp>
      <p:pic>
        <p:nvPicPr>
          <p:cNvPr id="64515" name="Picture 3" descr="1111">
            <a:extLst>
              <a:ext uri="{FF2B5EF4-FFF2-40B4-BE49-F238E27FC236}">
                <a16:creationId xmlns:a16="http://schemas.microsoft.com/office/drawing/2014/main" id="{A22AD3A1-379A-4A66-A91E-B3B16F506E14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995613"/>
            <a:ext cx="3744913" cy="3097212"/>
          </a:xfrm>
          <a:noFill/>
        </p:spPr>
      </p:pic>
      <p:pic>
        <p:nvPicPr>
          <p:cNvPr id="64516" name="Picture 4" descr="1111">
            <a:extLst>
              <a:ext uri="{FF2B5EF4-FFF2-40B4-BE49-F238E27FC236}">
                <a16:creationId xmlns:a16="http://schemas.microsoft.com/office/drawing/2014/main" id="{63233E15-75A7-4E37-8FAF-99EEA1712ACD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068638"/>
            <a:ext cx="3816350" cy="3168650"/>
          </a:xfrm>
          <a:noFill/>
        </p:spPr>
      </p:pic>
      <p:sp>
        <p:nvSpPr>
          <p:cNvPr id="64517" name="Text Box 5">
            <a:extLst>
              <a:ext uri="{FF2B5EF4-FFF2-40B4-BE49-F238E27FC236}">
                <a16:creationId xmlns:a16="http://schemas.microsoft.com/office/drawing/2014/main" id="{43F774F9-B929-48CE-B063-380EB5246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557338"/>
            <a:ext cx="3817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>
                <a:latin typeface="Tahoma" panose="020B0604030504040204" pitchFamily="34" charset="0"/>
              </a:rPr>
              <a:t>求 </a:t>
            </a:r>
            <a:r>
              <a:rPr lang="en-US" altLang="zh-CN">
                <a:latin typeface="Tahoma" panose="020B0604030504040204" pitchFamily="34" charset="0"/>
              </a:rPr>
              <a:t>R÷S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AFEF384-B835-4369-B9AB-F7B7C4376A8F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052513"/>
            <a:ext cx="4319588" cy="2305050"/>
            <a:chOff x="0" y="0"/>
            <a:chExt cx="2721" cy="1452"/>
          </a:xfrm>
        </p:grpSpPr>
        <p:pic>
          <p:nvPicPr>
            <p:cNvPr id="64519" name="Picture 6" descr="1111">
              <a:extLst>
                <a:ext uri="{FF2B5EF4-FFF2-40B4-BE49-F238E27FC236}">
                  <a16:creationId xmlns:a16="http://schemas.microsoft.com/office/drawing/2014/main" id="{E15AC8CC-3575-4869-B187-B95DE5FE5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" y="0"/>
              <a:ext cx="1723" cy="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4520" name="Group 8">
              <a:extLst>
                <a:ext uri="{FF2B5EF4-FFF2-40B4-BE49-F238E27FC236}">
                  <a16:creationId xmlns:a16="http://schemas.microsoft.com/office/drawing/2014/main" id="{65287F7F-2651-4007-ABAE-D7FB110BA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6"/>
              <a:ext cx="952" cy="726"/>
              <a:chOff x="0" y="0"/>
              <a:chExt cx="952" cy="726"/>
            </a:xfrm>
          </p:grpSpPr>
          <p:sp>
            <p:nvSpPr>
              <p:cNvPr id="64521" name="Line 7">
                <a:extLst>
                  <a:ext uri="{FF2B5EF4-FFF2-40B4-BE49-F238E27FC236}">
                    <a16:creationId xmlns:a16="http://schemas.microsoft.com/office/drawing/2014/main" id="{3FA9320D-75C4-42C2-A9E4-0CC438C90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4" y="0"/>
                <a:ext cx="408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2" name="Line 8">
                <a:extLst>
                  <a:ext uri="{FF2B5EF4-FFF2-40B4-BE49-F238E27FC236}">
                    <a16:creationId xmlns:a16="http://schemas.microsoft.com/office/drawing/2014/main" id="{4FB2FC12-D277-4381-B9D0-F5DCE7B9C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952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63F1453-E0BC-4343-86E9-12F02266BC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428625"/>
            <a:ext cx="7772400" cy="914400"/>
          </a:xfrm>
        </p:spPr>
        <p:txBody>
          <a:bodyPr/>
          <a:lstStyle/>
          <a:p>
            <a:r>
              <a:rPr lang="zh-CN" altLang="en-US"/>
              <a:t>随堂练习 </a:t>
            </a:r>
          </a:p>
        </p:txBody>
      </p:sp>
      <p:graphicFrame>
        <p:nvGraphicFramePr>
          <p:cNvPr id="65539" name="Group 3">
            <a:extLst>
              <a:ext uri="{FF2B5EF4-FFF2-40B4-BE49-F238E27FC236}">
                <a16:creationId xmlns:a16="http://schemas.microsoft.com/office/drawing/2014/main" id="{145F102A-E731-4A74-9AE6-B8F413496A7B}"/>
              </a:ext>
            </a:extLst>
          </p:cNvPr>
          <p:cNvGraphicFramePr>
            <a:graphicFrameLocks noGrp="1"/>
          </p:cNvGraphicFramePr>
          <p:nvPr/>
        </p:nvGraphicFramePr>
        <p:xfrm>
          <a:off x="1071563" y="2646363"/>
          <a:ext cx="3857625" cy="2932112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150382519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738054799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719219643"/>
                    </a:ext>
                  </a:extLst>
                </a:gridCol>
              </a:tblGrid>
              <a:tr h="3657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37323"/>
                  </a:ext>
                </a:extLst>
              </a:tr>
              <a:tr h="366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4537"/>
                  </a:ext>
                </a:extLst>
              </a:tr>
              <a:tr h="366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89771"/>
                  </a:ext>
                </a:extLst>
              </a:tr>
              <a:tr h="366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27337"/>
                  </a:ext>
                </a:extLst>
              </a:tr>
              <a:tr h="366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06901"/>
                  </a:ext>
                </a:extLst>
              </a:tr>
              <a:tr h="366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84405"/>
                  </a:ext>
                </a:extLst>
              </a:tr>
              <a:tr h="3657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42658"/>
                  </a:ext>
                </a:extLst>
              </a:tr>
              <a:tr h="366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93675"/>
                  </a:ext>
                </a:extLst>
              </a:tr>
            </a:tbl>
          </a:graphicData>
        </a:graphic>
      </p:graphicFrame>
      <p:graphicFrame>
        <p:nvGraphicFramePr>
          <p:cNvPr id="65577" name="Group 41">
            <a:extLst>
              <a:ext uri="{FF2B5EF4-FFF2-40B4-BE49-F238E27FC236}">
                <a16:creationId xmlns:a16="http://schemas.microsoft.com/office/drawing/2014/main" id="{F8CCB6DB-1FDE-4C85-B9E0-9507AA21298B}"/>
              </a:ext>
            </a:extLst>
          </p:cNvPr>
          <p:cNvGraphicFramePr>
            <a:graphicFrameLocks noGrp="1"/>
          </p:cNvGraphicFramePr>
          <p:nvPr/>
        </p:nvGraphicFramePr>
        <p:xfrm>
          <a:off x="5929313" y="2714625"/>
          <a:ext cx="2428875" cy="1482725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308827322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95044995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85057147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9569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53849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40449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305193"/>
                  </a:ext>
                </a:extLst>
              </a:tr>
            </a:tbl>
          </a:graphicData>
        </a:graphic>
      </p:graphicFrame>
      <p:sp>
        <p:nvSpPr>
          <p:cNvPr id="65599" name="TextBox 5">
            <a:extLst>
              <a:ext uri="{FF2B5EF4-FFF2-40B4-BE49-F238E27FC236}">
                <a16:creationId xmlns:a16="http://schemas.microsoft.com/office/drawing/2014/main" id="{DBCEB4FA-6598-486E-8526-55A2E900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143125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5600" name="TextBox 6">
            <a:extLst>
              <a:ext uri="{FF2B5EF4-FFF2-40B4-BE49-F238E27FC236}">
                <a16:creationId xmlns:a16="http://schemas.microsoft.com/office/drawing/2014/main" id="{C2CC0EFB-0495-425E-8A18-1E56111B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2214563"/>
            <a:ext cx="714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5601" name="Text Box 5">
            <a:extLst>
              <a:ext uri="{FF2B5EF4-FFF2-40B4-BE49-F238E27FC236}">
                <a16:creationId xmlns:a16="http://schemas.microsoft.com/office/drawing/2014/main" id="{0F42296A-67B1-4639-B5B6-6FE29F810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1357313"/>
            <a:ext cx="3817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>
                <a:latin typeface="Tahoma" panose="020B0604030504040204" pitchFamily="34" charset="0"/>
              </a:rPr>
              <a:t>求 </a:t>
            </a:r>
            <a:r>
              <a:rPr lang="en-US" altLang="zh-CN">
                <a:latin typeface="Tahoma" panose="020B0604030504040204" pitchFamily="34" charset="0"/>
              </a:rPr>
              <a:t>R÷S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E11D9B85-24FE-4CFD-B523-7194A6AC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4400" b="1">
                <a:solidFill>
                  <a:schemeClr val="tx2"/>
                </a:solidFill>
                <a:ea typeface="仿宋_GB2312" pitchFamily="1" charset="-122"/>
              </a:rPr>
              <a:t>综合举例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00FDC8EE-BEF6-4042-BA32-7018F43D3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77041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6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所用实例：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如下图。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DA599357-1141-4516-AE9A-D01F6CE8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66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DFFB44E5-FA57-401B-801B-C3186C08C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96975"/>
          <a:ext cx="914400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Picture" r:id="rId4" imgW="4802400" imgH="2088000" progId="Word.Picture.8">
                  <p:embed/>
                </p:oleObj>
              </mc:Choice>
              <mc:Fallback>
                <p:oleObj name="Picture" r:id="rId4" imgW="4802400" imgH="20880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6975"/>
                        <a:ext cx="914400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1C5817F-7BD2-4110-BC32-5AAD5CB1A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549275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B2FB4F8-626F-4275-8B21-DFB3179CB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2875"/>
            <a:ext cx="8031162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3.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笛卡尔积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×D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×…×D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n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的任一个子集称为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…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n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上的一个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n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元关系。表示为：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R(D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 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 …, D</a:t>
            </a:r>
            <a:r>
              <a:rPr lang="en-US" altLang="zh-CN" sz="2400" b="1" baseline="-30000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n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例如：可以在表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3-1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的笛卡尔积中取出一个子集来构造一个关系。一个研究生只师从于一个导师，学习某一个专业。从中取出有实际意义的元组来构造关系，并将关系取名为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SAP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。这个关系可以表示为：</a:t>
            </a:r>
          </a:p>
          <a:p>
            <a:pPr algn="ctr">
              <a:lnSpc>
                <a:spcPct val="130000"/>
              </a:lnSpc>
              <a:spcBef>
                <a:spcPts val="1200"/>
              </a:spcBef>
              <a:spcAft>
                <a:spcPct val="20000"/>
              </a:spcAft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SAP(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导师，专业，研究生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endParaRPr lang="zh-CN" altLang="en-US" sz="1600" b="1">
              <a:solidFill>
                <a:srgbClr val="003366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5810FA67-342F-4CFA-B80B-5F64FB1B6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Q1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查询选修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103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课程的学生名的关系代数表达式。 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09B45ABA-01A5-4745-A739-8E443105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               </a:t>
            </a:r>
            <a:r>
              <a:rPr lang="zh-CN" altLang="en-US" sz="26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或：</a:t>
            </a:r>
            <a:r>
              <a:rPr lang="en-US" altLang="zh-CN" sz="2600">
                <a:latin typeface="Times New Roman" panose="02020603050405020304" pitchFamily="18" charset="0"/>
                <a:ea typeface="方正姚体" panose="02010601030101010101" pitchFamily="2" charset="-122"/>
              </a:rPr>
              <a:t>π </a:t>
            </a:r>
            <a:r>
              <a:rPr lang="en-US" altLang="zh-CN" sz="26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sname </a:t>
            </a:r>
            <a:r>
              <a:rPr lang="en-US" altLang="zh-CN" sz="2600">
                <a:latin typeface="Times New Roman" panose="02020603050405020304" pitchFamily="18" charset="0"/>
                <a:ea typeface="方正姚体" panose="02010601030101010101" pitchFamily="2" charset="-122"/>
              </a:rPr>
              <a:t>((σ </a:t>
            </a:r>
            <a:r>
              <a:rPr lang="en-US" altLang="zh-CN" sz="26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cid=103</a:t>
            </a:r>
            <a:r>
              <a:rPr lang="en-US" altLang="zh-CN" sz="2600">
                <a:latin typeface="Times New Roman" panose="02020603050405020304" pitchFamily="18" charset="0"/>
                <a:ea typeface="方正姚体" panose="02010601030101010101" pitchFamily="2" charset="-122"/>
              </a:rPr>
              <a:t> (SC))      S)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85092910-3680-496B-A28B-E53BCCD1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4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1F1F8EDB-F06E-4942-9548-A4589BFC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       </a:t>
            </a:r>
            <a:r>
              <a:rPr lang="zh-CN" altLang="en-US" sz="26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表达式：</a:t>
            </a:r>
            <a:r>
              <a:rPr lang="en-US" altLang="zh-CN" sz="2600">
                <a:latin typeface="Times New Roman" panose="02020603050405020304" pitchFamily="18" charset="0"/>
                <a:ea typeface="方正姚体" panose="02010601030101010101" pitchFamily="2" charset="-122"/>
              </a:rPr>
              <a:t>π </a:t>
            </a:r>
            <a:r>
              <a:rPr lang="en-US" altLang="zh-CN" sz="26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sname </a:t>
            </a:r>
            <a:r>
              <a:rPr lang="en-US" altLang="zh-CN" sz="2600">
                <a:latin typeface="Times New Roman" panose="02020603050405020304" pitchFamily="18" charset="0"/>
                <a:ea typeface="方正姚体" panose="02010601030101010101" pitchFamily="2" charset="-122"/>
              </a:rPr>
              <a:t>(σ </a:t>
            </a:r>
            <a:r>
              <a:rPr lang="en-US" altLang="zh-CN" sz="26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cid=103</a:t>
            </a:r>
            <a:r>
              <a:rPr lang="en-US" altLang="zh-CN" sz="2600">
                <a:latin typeface="Times New Roman" panose="02020603050405020304" pitchFamily="18" charset="0"/>
                <a:ea typeface="方正姚体" panose="02010601030101010101" pitchFamily="2" charset="-122"/>
              </a:rPr>
              <a:t> (SC      S)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838E2F4-A5F5-473E-B65B-FC272EF5D6EC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1196975"/>
            <a:ext cx="288925" cy="215900"/>
            <a:chOff x="0" y="0"/>
            <a:chExt cx="182" cy="136"/>
          </a:xfrm>
        </p:grpSpPr>
        <p:sp>
          <p:nvSpPr>
            <p:cNvPr id="67615" name="Line 7">
              <a:extLst>
                <a:ext uri="{FF2B5EF4-FFF2-40B4-BE49-F238E27FC236}">
                  <a16:creationId xmlns:a16="http://schemas.microsoft.com/office/drawing/2014/main" id="{7A03C0A9-E7CF-4898-9F3F-F14435F25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Line 8">
              <a:extLst>
                <a:ext uri="{FF2B5EF4-FFF2-40B4-BE49-F238E27FC236}">
                  <a16:creationId xmlns:a16="http://schemas.microsoft.com/office/drawing/2014/main" id="{098C76E2-1EDB-43F7-9E0C-5FBC4946D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Line 9">
              <a:extLst>
                <a:ext uri="{FF2B5EF4-FFF2-40B4-BE49-F238E27FC236}">
                  <a16:creationId xmlns:a16="http://schemas.microsoft.com/office/drawing/2014/main" id="{2F71666E-2209-450E-BEF0-126C90202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Line 10">
              <a:extLst>
                <a:ext uri="{FF2B5EF4-FFF2-40B4-BE49-F238E27FC236}">
                  <a16:creationId xmlns:a16="http://schemas.microsoft.com/office/drawing/2014/main" id="{6F673C2B-6892-43C9-85A0-08F2F4A1B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4E3365E3-FC15-4897-BA64-5A8DA2CDE40C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708025"/>
            <a:ext cx="288925" cy="215900"/>
            <a:chOff x="0" y="0"/>
            <a:chExt cx="182" cy="136"/>
          </a:xfrm>
        </p:grpSpPr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94ED9F8D-0717-4B27-8AED-590435845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DD0F4FFD-AA02-42A2-A331-9E6791F5C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B81425F9-D1D3-451F-A857-7E8BC0756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5">
              <a:extLst>
                <a:ext uri="{FF2B5EF4-FFF2-40B4-BE49-F238E27FC236}">
                  <a16:creationId xmlns:a16="http://schemas.microsoft.com/office/drawing/2014/main" id="{A341BB8D-306E-4475-A174-5A52FA855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00" name="Text Box 16">
            <a:extLst>
              <a:ext uri="{FF2B5EF4-FFF2-40B4-BE49-F238E27FC236}">
                <a16:creationId xmlns:a16="http://schemas.microsoft.com/office/drawing/2014/main" id="{4E76BF60-1F18-41E5-981D-45B72E32F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8775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       </a:t>
            </a:r>
            <a:r>
              <a:rPr lang="zh-CN" altLang="en-US" sz="26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查询结果：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{</a:t>
            </a:r>
            <a:r>
              <a:rPr lang="zh-CN" altLang="en-US" sz="26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何大明</a:t>
            </a:r>
            <a:r>
              <a:rPr lang="en-US" altLang="zh-CN" sz="26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, </a:t>
            </a:r>
            <a:r>
              <a:rPr lang="zh-CN" altLang="en-US" sz="26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陈胜</a:t>
            </a:r>
            <a:r>
              <a:rPr lang="en-US" altLang="zh-CN" sz="26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}</a:t>
            </a:r>
            <a:r>
              <a:rPr lang="en-US" altLang="zh-CN" sz="26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D6DA7F2A-E4E5-40A8-96E3-CACA13F4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60575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       </a:t>
            </a:r>
            <a:r>
              <a:rPr lang="zh-CN" altLang="en-US" sz="26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说明：</a:t>
            </a: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031C4CC4-45A4-433E-ADEE-E0DE74F4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23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            ⑴</a:t>
            </a:r>
            <a:r>
              <a:rPr lang="zh-CN" altLang="en-US" sz="24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对第二种表达式，可分解成三步来做</a:t>
            </a:r>
            <a:r>
              <a:rPr lang="zh-CN" altLang="en-US" sz="24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1F397F35-7D93-4E48-8825-F00C442A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                 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①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ρ(Temp1, σ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cid=103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(SC)) </a:t>
            </a: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95EC4124-4CBE-46A6-84D0-4997C94F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5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                 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②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ρ(Temp2, Temp1     S) </a:t>
            </a: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7E855E5D-DA53-4231-8F0A-04A91EECA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63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                 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③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π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sname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(Temp2) 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151353CC-A73A-42C8-8A06-6DDA0155826F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3427413"/>
            <a:ext cx="288925" cy="215900"/>
            <a:chOff x="0" y="0"/>
            <a:chExt cx="182" cy="136"/>
          </a:xfrm>
        </p:grpSpPr>
        <p:sp>
          <p:nvSpPr>
            <p:cNvPr id="67607" name="Line 23">
              <a:extLst>
                <a:ext uri="{FF2B5EF4-FFF2-40B4-BE49-F238E27FC236}">
                  <a16:creationId xmlns:a16="http://schemas.microsoft.com/office/drawing/2014/main" id="{91DC1A82-F091-4AE7-98CC-AAA1BC839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Line 24">
              <a:extLst>
                <a:ext uri="{FF2B5EF4-FFF2-40B4-BE49-F238E27FC236}">
                  <a16:creationId xmlns:a16="http://schemas.microsoft.com/office/drawing/2014/main" id="{32F1FD3B-EF29-4CCA-BD39-CB9D9411D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Line 25">
              <a:extLst>
                <a:ext uri="{FF2B5EF4-FFF2-40B4-BE49-F238E27FC236}">
                  <a16:creationId xmlns:a16="http://schemas.microsoft.com/office/drawing/2014/main" id="{CCA403E9-920A-4D51-8CB0-3C15FB711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26">
              <a:extLst>
                <a:ext uri="{FF2B5EF4-FFF2-40B4-BE49-F238E27FC236}">
                  <a16:creationId xmlns:a16="http://schemas.microsoft.com/office/drawing/2014/main" id="{4DD9F047-0888-4F76-BC53-CB5413C86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11" name="Text Box 27">
            <a:extLst>
              <a:ext uri="{FF2B5EF4-FFF2-40B4-BE49-F238E27FC236}">
                <a16:creationId xmlns:a16="http://schemas.microsoft.com/office/drawing/2014/main" id="{7A54271F-76D9-4A89-B7EE-F41301DE1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95763"/>
            <a:ext cx="874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            ⑵</a:t>
            </a:r>
            <a:r>
              <a:rPr lang="zh-CN" altLang="en-US" sz="24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第二种表达式比第一种更好，因为中间结果更少。</a:t>
            </a:r>
            <a:r>
              <a:rPr lang="zh-CN" altLang="en-US" sz="24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EFB22608-1B6E-4DA7-B457-E32C2806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00588"/>
            <a:ext cx="874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             ⑶</a:t>
            </a:r>
            <a:r>
              <a:rPr lang="zh-CN" altLang="en-US" sz="24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由上可知，存在一个查询优化的问题。</a:t>
            </a:r>
            <a:r>
              <a:rPr lang="zh-CN" altLang="en-US" sz="24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F52A17E2-F358-474B-82E6-B10CFDAD5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9225"/>
            <a:ext cx="7775575" cy="4889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600" b="1">
                <a:latin typeface="Times New Roman" panose="02020603050405020304" pitchFamily="18" charset="0"/>
                <a:ea typeface="方正姚体" panose="02010601030101010101" pitchFamily="2" charset="-122"/>
              </a:rPr>
              <a:t>   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优化：</a:t>
            </a:r>
            <a:r>
              <a:rPr lang="en-US" altLang="zh-CN" sz="2600" b="1">
                <a:latin typeface="Times New Roman" panose="02020603050405020304" pitchFamily="18" charset="0"/>
                <a:ea typeface="方正姚体" panose="02010601030101010101" pitchFamily="2" charset="-122"/>
              </a:rPr>
              <a:t>π </a:t>
            </a:r>
            <a:r>
              <a:rPr lang="en-US" altLang="zh-CN" sz="2600" b="1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sname </a:t>
            </a:r>
            <a:r>
              <a:rPr lang="en-US" altLang="zh-CN" sz="2600" b="1">
                <a:latin typeface="Times New Roman" panose="02020603050405020304" pitchFamily="18" charset="0"/>
                <a:ea typeface="方正姚体" panose="02010601030101010101" pitchFamily="2" charset="-122"/>
              </a:rPr>
              <a:t>(</a:t>
            </a:r>
            <a:r>
              <a:rPr lang="en-US" altLang="zh-CN" sz="2600" b="1">
                <a:latin typeface="方正姚体" panose="02010601030101010101" pitchFamily="2" charset="-122"/>
                <a:ea typeface="方正姚体" panose="02010601030101010101" pitchFamily="2" charset="-122"/>
              </a:rPr>
              <a:t>π</a:t>
            </a:r>
            <a:r>
              <a:rPr lang="en-US" altLang="zh-CN" sz="2600" b="1" baseline="-25000">
                <a:latin typeface="方正姚体" panose="02010601030101010101" pitchFamily="2" charset="-122"/>
                <a:ea typeface="方正姚体" panose="02010601030101010101" pitchFamily="2" charset="-122"/>
              </a:rPr>
              <a:t>sid</a:t>
            </a:r>
            <a:r>
              <a:rPr lang="en-US" altLang="zh-CN" sz="2600" b="1">
                <a:latin typeface="Times New Roman" panose="02020603050405020304" pitchFamily="18" charset="0"/>
                <a:ea typeface="方正姚体" panose="02010601030101010101" pitchFamily="2" charset="-122"/>
              </a:rPr>
              <a:t> (σ</a:t>
            </a:r>
            <a:r>
              <a:rPr lang="en-US" altLang="zh-CN" sz="2600" b="1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cid=103</a:t>
            </a:r>
            <a:r>
              <a:rPr lang="en-US" altLang="zh-CN" sz="2600" b="1">
                <a:latin typeface="Times New Roman" panose="02020603050405020304" pitchFamily="18" charset="0"/>
                <a:ea typeface="方正姚体" panose="02010601030101010101" pitchFamily="2" charset="-122"/>
              </a:rPr>
              <a:t> (SC))      </a:t>
            </a:r>
            <a:r>
              <a:rPr lang="en-US" altLang="zh-CN" sz="2600" b="1">
                <a:latin typeface="方正姚体" panose="02010601030101010101" pitchFamily="2" charset="-122"/>
                <a:ea typeface="方正姚体" panose="02010601030101010101" pitchFamily="2" charset="-122"/>
              </a:rPr>
              <a:t>π</a:t>
            </a:r>
            <a:r>
              <a:rPr lang="en-US" altLang="zh-CN" sz="2600" b="1" baseline="-25000">
                <a:latin typeface="方正姚体" panose="02010601030101010101" pitchFamily="2" charset="-122"/>
                <a:ea typeface="方正姚体" panose="02010601030101010101" pitchFamily="2" charset="-122"/>
              </a:rPr>
              <a:t>sid,sname</a:t>
            </a:r>
            <a:r>
              <a:rPr lang="en-US" altLang="zh-CN" sz="2600" b="1">
                <a:latin typeface="方正姚体" panose="02010601030101010101" pitchFamily="2" charset="-122"/>
                <a:ea typeface="方正姚体" panose="02010601030101010101" pitchFamily="2" charset="-122"/>
              </a:rPr>
              <a:t> (</a:t>
            </a:r>
            <a:r>
              <a:rPr lang="en-US" altLang="zh-CN" sz="1800" b="1"/>
              <a:t> </a:t>
            </a:r>
            <a:r>
              <a:rPr lang="en-US" altLang="zh-CN" sz="2600" b="1">
                <a:latin typeface="Times New Roman" panose="02020603050405020304" pitchFamily="18" charset="0"/>
                <a:ea typeface="方正姚体" panose="02010601030101010101" pitchFamily="2" charset="-122"/>
              </a:rPr>
              <a:t>S))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63DE49EB-8390-420F-9EB8-E221AD06D291}"/>
              </a:ext>
            </a:extLst>
          </p:cNvPr>
          <p:cNvGrpSpPr>
            <a:grpSpLocks/>
          </p:cNvGrpSpPr>
          <p:nvPr/>
        </p:nvGrpSpPr>
        <p:grpSpPr bwMode="auto">
          <a:xfrm>
            <a:off x="5938838" y="5429250"/>
            <a:ext cx="288925" cy="215900"/>
            <a:chOff x="0" y="0"/>
            <a:chExt cx="182" cy="136"/>
          </a:xfrm>
        </p:grpSpPr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028958A7-4135-41D6-9B20-972E90183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68D86A0F-157F-47FD-9278-EA3E4A688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67645C1C-E116-4C03-8200-30DCD9265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34">
              <a:extLst>
                <a:ext uri="{FF2B5EF4-FFF2-40B4-BE49-F238E27FC236}">
                  <a16:creationId xmlns:a16="http://schemas.microsoft.com/office/drawing/2014/main" id="{2EFB7F9B-FCAB-4AA1-B24A-C18631172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7" grpId="0" autoUpdateAnimBg="0"/>
      <p:bldP spid="67589" grpId="0" autoUpdateAnimBg="0"/>
      <p:bldP spid="67600" grpId="0" autoUpdateAnimBg="0"/>
      <p:bldP spid="67601" grpId="0" autoUpdateAnimBg="0"/>
      <p:bldP spid="67602" grpId="0" autoUpdateAnimBg="0"/>
      <p:bldP spid="67603" grpId="0" autoUpdateAnimBg="0"/>
      <p:bldP spid="67604" grpId="0" autoUpdateAnimBg="0"/>
      <p:bldP spid="67605" grpId="0" autoUpdateAnimBg="0"/>
      <p:bldP spid="67611" grpId="0" autoUpdateAnimBg="0"/>
      <p:bldP spid="67612" grpId="0" autoUpdateAnimBg="0"/>
      <p:bldP spid="67613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0B1A7B84-D31E-4A7A-9A2D-F35BD5B3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8027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Q2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查询选修学分为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3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的学生名的代数表达式。</a:t>
            </a: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C10108A7-5F9E-4911-ADF2-30B32526F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77938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方正姚体" panose="02010601030101010101" pitchFamily="2" charset="-122"/>
              </a:rPr>
              <a:t>             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或：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π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sname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((σ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credit=3 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(C)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      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SC        S))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7B556FD2-D1C2-44BA-82EC-17437DDE2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AC35343B-C542-4BEC-89E2-35D64C34A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770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方正姚体" panose="02010601030101010101" pitchFamily="2" charset="-122"/>
              </a:rPr>
              <a:t>             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或：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π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sname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(π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sid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 (π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sid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 (σ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credit=3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 C))         SC)         S)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B964743-0296-4A07-9D6A-AD8A06557049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1412875"/>
            <a:ext cx="288925" cy="215900"/>
            <a:chOff x="0" y="0"/>
            <a:chExt cx="182" cy="136"/>
          </a:xfrm>
        </p:grpSpPr>
        <p:sp>
          <p:nvSpPr>
            <p:cNvPr id="68666" name="Line 7">
              <a:extLst>
                <a:ext uri="{FF2B5EF4-FFF2-40B4-BE49-F238E27FC236}">
                  <a16:creationId xmlns:a16="http://schemas.microsoft.com/office/drawing/2014/main" id="{4A0B3DF8-2AC1-45AA-AC48-667C7EC1B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7" name="Line 8">
              <a:extLst>
                <a:ext uri="{FF2B5EF4-FFF2-40B4-BE49-F238E27FC236}">
                  <a16:creationId xmlns:a16="http://schemas.microsoft.com/office/drawing/2014/main" id="{C87869D5-7C5F-40DE-8F90-9018FB780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Line 9">
              <a:extLst>
                <a:ext uri="{FF2B5EF4-FFF2-40B4-BE49-F238E27FC236}">
                  <a16:creationId xmlns:a16="http://schemas.microsoft.com/office/drawing/2014/main" id="{F66C1E35-693D-4668-B113-2D883AFB2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9" name="Line 10">
              <a:extLst>
                <a:ext uri="{FF2B5EF4-FFF2-40B4-BE49-F238E27FC236}">
                  <a16:creationId xmlns:a16="http://schemas.microsoft.com/office/drawing/2014/main" id="{AFAD163D-4860-4721-8A2F-02B64CF92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421A5934-3231-4799-B6CE-3B14A8DC4329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844675"/>
            <a:ext cx="288925" cy="215900"/>
            <a:chOff x="0" y="0"/>
            <a:chExt cx="182" cy="136"/>
          </a:xfrm>
        </p:grpSpPr>
        <p:sp>
          <p:nvSpPr>
            <p:cNvPr id="68662" name="Line 12">
              <a:extLst>
                <a:ext uri="{FF2B5EF4-FFF2-40B4-BE49-F238E27FC236}">
                  <a16:creationId xmlns:a16="http://schemas.microsoft.com/office/drawing/2014/main" id="{B1A88CEC-33FF-41DC-A8A9-579171A03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Line 13">
              <a:extLst>
                <a:ext uri="{FF2B5EF4-FFF2-40B4-BE49-F238E27FC236}">
                  <a16:creationId xmlns:a16="http://schemas.microsoft.com/office/drawing/2014/main" id="{C7ECED3C-CDFC-43EE-8A45-9C2B183B2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4" name="Line 14">
              <a:extLst>
                <a:ext uri="{FF2B5EF4-FFF2-40B4-BE49-F238E27FC236}">
                  <a16:creationId xmlns:a16="http://schemas.microsoft.com/office/drawing/2014/main" id="{5E2DD92D-0865-4001-BA29-ABC92361C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Line 15">
              <a:extLst>
                <a:ext uri="{FF2B5EF4-FFF2-40B4-BE49-F238E27FC236}">
                  <a16:creationId xmlns:a16="http://schemas.microsoft.com/office/drawing/2014/main" id="{6F1D155C-42B7-49AC-A288-6556E4BC6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24" name="Text Box 16">
            <a:extLst>
              <a:ext uri="{FF2B5EF4-FFF2-40B4-BE49-F238E27FC236}">
                <a16:creationId xmlns:a16="http://schemas.microsoft.com/office/drawing/2014/main" id="{2D9A4190-DA6A-4338-9576-EE2B3A13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08275"/>
            <a:ext cx="7235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方正姚体" panose="02010601030101010101" pitchFamily="2" charset="-122"/>
              </a:rPr>
              <a:t>        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查询结果：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{</a:t>
            </a:r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何大明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,</a:t>
            </a:r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李峰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}</a:t>
            </a:r>
            <a:r>
              <a:rPr lang="en-US" altLang="zh-CN" sz="20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CB45BCA0-D927-4285-999C-FE7FE9FF0822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1412875"/>
            <a:ext cx="288925" cy="215900"/>
            <a:chOff x="0" y="0"/>
            <a:chExt cx="182" cy="136"/>
          </a:xfrm>
        </p:grpSpPr>
        <p:sp>
          <p:nvSpPr>
            <p:cNvPr id="68658" name="Line 18">
              <a:extLst>
                <a:ext uri="{FF2B5EF4-FFF2-40B4-BE49-F238E27FC236}">
                  <a16:creationId xmlns:a16="http://schemas.microsoft.com/office/drawing/2014/main" id="{CC3C531C-E7D4-4DFA-A448-814820E68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DCA718B6-6C67-4CA8-BE3D-67A4CC07C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Line 20">
              <a:extLst>
                <a:ext uri="{FF2B5EF4-FFF2-40B4-BE49-F238E27FC236}">
                  <a16:creationId xmlns:a16="http://schemas.microsoft.com/office/drawing/2014/main" id="{56E34DEC-4CC6-4BA4-88FE-679CCCCB1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1" name="Line 21">
              <a:extLst>
                <a:ext uri="{FF2B5EF4-FFF2-40B4-BE49-F238E27FC236}">
                  <a16:creationId xmlns:a16="http://schemas.microsoft.com/office/drawing/2014/main" id="{0008D246-3219-4D1F-80A3-CC3CD9455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76C7C087-3E79-48A1-B938-4C97A6CEC321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844675"/>
            <a:ext cx="288925" cy="215900"/>
            <a:chOff x="0" y="0"/>
            <a:chExt cx="182" cy="136"/>
          </a:xfrm>
        </p:grpSpPr>
        <p:sp>
          <p:nvSpPr>
            <p:cNvPr id="68654" name="Line 23">
              <a:extLst>
                <a:ext uri="{FF2B5EF4-FFF2-40B4-BE49-F238E27FC236}">
                  <a16:creationId xmlns:a16="http://schemas.microsoft.com/office/drawing/2014/main" id="{D3AA2E9B-3994-45F3-9132-6032BEB7E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5" name="Line 24">
              <a:extLst>
                <a:ext uri="{FF2B5EF4-FFF2-40B4-BE49-F238E27FC236}">
                  <a16:creationId xmlns:a16="http://schemas.microsoft.com/office/drawing/2014/main" id="{8282B9A2-BE0C-4EF7-918C-73173B02D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6" name="Line 25">
              <a:extLst>
                <a:ext uri="{FF2B5EF4-FFF2-40B4-BE49-F238E27FC236}">
                  <a16:creationId xmlns:a16="http://schemas.microsoft.com/office/drawing/2014/main" id="{68DF4EE1-D1FA-40A8-88B4-4D81C9BF2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7" name="Line 26">
              <a:extLst>
                <a:ext uri="{FF2B5EF4-FFF2-40B4-BE49-F238E27FC236}">
                  <a16:creationId xmlns:a16="http://schemas.microsoft.com/office/drawing/2014/main" id="{43D61DD7-65CB-4224-B335-DC17774C9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8F96A4A-60BA-4A6D-8CCD-98976258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562350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Q3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学生“李峰”所选课程的学分的代数表达式</a:t>
            </a: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。</a:t>
            </a: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9812980F-3E1D-4C0A-8B01-504F6772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15766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方正姚体" panose="02010601030101010101" pitchFamily="2" charset="-122"/>
              </a:rPr>
              <a:t>        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表达式：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π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credit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((σ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sname=‘</a:t>
            </a:r>
            <a:r>
              <a:rPr lang="zh-CN" altLang="en-US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李峰’ 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S)        SC      C)</a:t>
            </a:r>
          </a:p>
        </p:txBody>
      </p:sp>
      <p:sp>
        <p:nvSpPr>
          <p:cNvPr id="68637" name="Text Box 29">
            <a:extLst>
              <a:ext uri="{FF2B5EF4-FFF2-40B4-BE49-F238E27FC236}">
                <a16:creationId xmlns:a16="http://schemas.microsoft.com/office/drawing/2014/main" id="{FE7D012E-E39F-4BF9-830B-E7A506AD3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687888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方正姚体" panose="02010601030101010101" pitchFamily="2" charset="-122"/>
              </a:rPr>
              <a:t>        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查询结果：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{ 4, 3 }</a:t>
            </a: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871009C8-9144-4FE8-999F-8CA5513F4938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292600"/>
            <a:ext cx="288925" cy="215900"/>
            <a:chOff x="0" y="0"/>
            <a:chExt cx="182" cy="136"/>
          </a:xfrm>
        </p:grpSpPr>
        <p:sp>
          <p:nvSpPr>
            <p:cNvPr id="68650" name="Line 31">
              <a:extLst>
                <a:ext uri="{FF2B5EF4-FFF2-40B4-BE49-F238E27FC236}">
                  <a16:creationId xmlns:a16="http://schemas.microsoft.com/office/drawing/2014/main" id="{E4734552-0E5C-4850-9B57-1107E59E3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Line 32">
              <a:extLst>
                <a:ext uri="{FF2B5EF4-FFF2-40B4-BE49-F238E27FC236}">
                  <a16:creationId xmlns:a16="http://schemas.microsoft.com/office/drawing/2014/main" id="{89BC76E6-37DD-416C-8DEF-FA93A4AD7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Line 33">
              <a:extLst>
                <a:ext uri="{FF2B5EF4-FFF2-40B4-BE49-F238E27FC236}">
                  <a16:creationId xmlns:a16="http://schemas.microsoft.com/office/drawing/2014/main" id="{A7F5A072-4CFF-485A-B046-7BD84FB85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3" name="Line 34">
              <a:extLst>
                <a:ext uri="{FF2B5EF4-FFF2-40B4-BE49-F238E27FC236}">
                  <a16:creationId xmlns:a16="http://schemas.microsoft.com/office/drawing/2014/main" id="{0EC63D68-F515-45E5-9864-D68963150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B6545365-7894-4703-A0FB-152EFCCD4E52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292600"/>
            <a:ext cx="288925" cy="215900"/>
            <a:chOff x="0" y="0"/>
            <a:chExt cx="182" cy="136"/>
          </a:xfrm>
        </p:grpSpPr>
        <p:sp>
          <p:nvSpPr>
            <p:cNvPr id="68646" name="Line 36">
              <a:extLst>
                <a:ext uri="{FF2B5EF4-FFF2-40B4-BE49-F238E27FC236}">
                  <a16:creationId xmlns:a16="http://schemas.microsoft.com/office/drawing/2014/main" id="{2B484242-73B0-4B6F-B9FD-8958470F8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Line 37">
              <a:extLst>
                <a:ext uri="{FF2B5EF4-FFF2-40B4-BE49-F238E27FC236}">
                  <a16:creationId xmlns:a16="http://schemas.microsoft.com/office/drawing/2014/main" id="{7E3E0E25-6A08-452D-8CA7-B411B02C1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1D3DAF19-B1C9-4263-A0A6-196B30674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Line 39">
              <a:extLst>
                <a:ext uri="{FF2B5EF4-FFF2-40B4-BE49-F238E27FC236}">
                  <a16:creationId xmlns:a16="http://schemas.microsoft.com/office/drawing/2014/main" id="{33BB8E0F-0596-4B6C-AE1D-410EFD795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48" name="Text Box 40">
            <a:extLst>
              <a:ext uri="{FF2B5EF4-FFF2-40B4-BE49-F238E27FC236}">
                <a16:creationId xmlns:a16="http://schemas.microsoft.com/office/drawing/2014/main" id="{4B010A92-DFE9-4DA3-8DCC-4C3DAEF1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728663"/>
            <a:ext cx="716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方正姚体" panose="02010601030101010101" pitchFamily="2" charset="-122"/>
              </a:rPr>
              <a:t>        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表达式：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π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sname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 (σ</a:t>
            </a:r>
            <a:r>
              <a:rPr lang="en-US" altLang="zh-CN" sz="24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credit=3 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(C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      </a:t>
            </a:r>
            <a:r>
              <a:rPr lang="en-US" altLang="zh-CN" sz="2400">
                <a:latin typeface="Times New Roman" panose="02020603050405020304" pitchFamily="18" charset="0"/>
                <a:ea typeface="方正姚体" panose="02010601030101010101" pitchFamily="2" charset="-122"/>
              </a:rPr>
              <a:t>SC       S))) 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933CFC24-69AE-4539-AD33-A2A7D3A6FA5D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909638"/>
            <a:ext cx="288925" cy="215900"/>
            <a:chOff x="0" y="0"/>
            <a:chExt cx="182" cy="136"/>
          </a:xfrm>
        </p:grpSpPr>
        <p:sp>
          <p:nvSpPr>
            <p:cNvPr id="68642" name="Line 42">
              <a:extLst>
                <a:ext uri="{FF2B5EF4-FFF2-40B4-BE49-F238E27FC236}">
                  <a16:creationId xmlns:a16="http://schemas.microsoft.com/office/drawing/2014/main" id="{EF0486A5-D436-4766-9CEB-198F9E77E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Line 43">
              <a:extLst>
                <a:ext uri="{FF2B5EF4-FFF2-40B4-BE49-F238E27FC236}">
                  <a16:creationId xmlns:a16="http://schemas.microsoft.com/office/drawing/2014/main" id="{954DE660-712F-414F-8696-69612F8FA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Line 44">
              <a:extLst>
                <a:ext uri="{FF2B5EF4-FFF2-40B4-BE49-F238E27FC236}">
                  <a16:creationId xmlns:a16="http://schemas.microsoft.com/office/drawing/2014/main" id="{839A8123-F08D-4158-A3D2-D3C0F89C8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5" name="Line 45">
              <a:extLst>
                <a:ext uri="{FF2B5EF4-FFF2-40B4-BE49-F238E27FC236}">
                  <a16:creationId xmlns:a16="http://schemas.microsoft.com/office/drawing/2014/main" id="{21936EC0-F4FD-41B8-B45F-7FD698B0F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7E6B4411-6FA9-416D-A67F-C051B44AABEF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909638"/>
            <a:ext cx="288925" cy="215900"/>
            <a:chOff x="0" y="0"/>
            <a:chExt cx="182" cy="136"/>
          </a:xfrm>
        </p:grpSpPr>
        <p:sp>
          <p:nvSpPr>
            <p:cNvPr id="68638" name="Line 47">
              <a:extLst>
                <a:ext uri="{FF2B5EF4-FFF2-40B4-BE49-F238E27FC236}">
                  <a16:creationId xmlns:a16="http://schemas.microsoft.com/office/drawing/2014/main" id="{8D90DC5A-9B78-4052-A303-F25DFDEF2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Line 48">
              <a:extLst>
                <a:ext uri="{FF2B5EF4-FFF2-40B4-BE49-F238E27FC236}">
                  <a16:creationId xmlns:a16="http://schemas.microsoft.com/office/drawing/2014/main" id="{73E676B7-DD0A-4D50-A6E2-2EED687C3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49">
              <a:extLst>
                <a:ext uri="{FF2B5EF4-FFF2-40B4-BE49-F238E27FC236}">
                  <a16:creationId xmlns:a16="http://schemas.microsoft.com/office/drawing/2014/main" id="{D85F5EEA-FF63-4240-979D-094B8A563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Line 50">
              <a:extLst>
                <a:ext uri="{FF2B5EF4-FFF2-40B4-BE49-F238E27FC236}">
                  <a16:creationId xmlns:a16="http://schemas.microsoft.com/office/drawing/2014/main" id="{E2916F07-CCCA-492D-BD25-134FCACB3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59" name="Text Box 51">
            <a:extLst>
              <a:ext uri="{FF2B5EF4-FFF2-40B4-BE49-F238E27FC236}">
                <a16:creationId xmlns:a16="http://schemas.microsoft.com/office/drawing/2014/main" id="{C8275C4D-2D02-4123-97F6-C3D4EE80A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239963"/>
            <a:ext cx="8856663" cy="3968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方正姚体" panose="02010601030101010101" pitchFamily="2" charset="-122"/>
              </a:rPr>
              <a:t>         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优化：</a:t>
            </a:r>
            <a:r>
              <a:rPr lang="en-US" altLang="zh-CN" sz="2000">
                <a:latin typeface="Times New Roman" panose="02020603050405020304" pitchFamily="18" charset="0"/>
                <a:ea typeface="方正姚体" panose="02010601030101010101" pitchFamily="2" charset="-122"/>
              </a:rPr>
              <a:t>π</a:t>
            </a:r>
            <a:r>
              <a:rPr lang="en-US" altLang="zh-CN" sz="20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sname</a:t>
            </a:r>
            <a:r>
              <a:rPr lang="en-US" altLang="zh-CN" sz="2000">
                <a:latin typeface="Times New Roman" panose="02020603050405020304" pitchFamily="18" charset="0"/>
                <a:ea typeface="方正姚体" panose="02010601030101010101" pitchFamily="2" charset="-122"/>
              </a:rPr>
              <a:t> (π</a:t>
            </a:r>
            <a:r>
              <a:rPr lang="en-US" altLang="zh-CN" sz="20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sid</a:t>
            </a:r>
            <a:r>
              <a:rPr lang="en-US" altLang="zh-CN" sz="2000">
                <a:latin typeface="Times New Roman" panose="02020603050405020304" pitchFamily="18" charset="0"/>
                <a:ea typeface="方正姚体" panose="02010601030101010101" pitchFamily="2" charset="-122"/>
              </a:rPr>
              <a:t> (π</a:t>
            </a:r>
            <a:r>
              <a:rPr lang="en-US" altLang="zh-CN" sz="20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cid</a:t>
            </a:r>
            <a:r>
              <a:rPr lang="en-US" altLang="zh-CN" sz="2000">
                <a:latin typeface="Times New Roman" panose="02020603050405020304" pitchFamily="18" charset="0"/>
                <a:ea typeface="方正姚体" panose="02010601030101010101" pitchFamily="2" charset="-122"/>
              </a:rPr>
              <a:t> (σ</a:t>
            </a:r>
            <a:r>
              <a:rPr lang="en-US" altLang="zh-CN" sz="20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credit=3</a:t>
            </a:r>
            <a:r>
              <a:rPr lang="en-US" altLang="zh-CN" sz="2000">
                <a:latin typeface="Times New Roman" panose="02020603050405020304" pitchFamily="18" charset="0"/>
                <a:ea typeface="方正姚体" panose="02010601030101010101" pitchFamily="2" charset="-122"/>
              </a:rPr>
              <a:t> C))       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π</a:t>
            </a:r>
            <a:r>
              <a:rPr lang="en-US" altLang="zh-CN" sz="2000" baseline="-25000">
                <a:latin typeface="Times New Roman" panose="02020603050405020304" pitchFamily="18" charset="0"/>
                <a:ea typeface="方正姚体" panose="02010601030101010101" pitchFamily="2" charset="-122"/>
              </a:rPr>
              <a:t>sid,cid</a:t>
            </a:r>
            <a:r>
              <a:rPr lang="en-US" altLang="zh-CN" sz="2000"/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latin typeface="Times New Roman" panose="02020603050405020304" pitchFamily="18" charset="0"/>
                <a:ea typeface="方正姚体" panose="02010601030101010101" pitchFamily="2" charset="-122"/>
              </a:rPr>
              <a:t>SC))      </a:t>
            </a:r>
            <a:r>
              <a:rPr lang="en-US" altLang="zh-CN" sz="2000">
                <a:ea typeface="方正姚体" panose="02010601030101010101" pitchFamily="2" charset="-122"/>
              </a:rPr>
              <a:t>π</a:t>
            </a:r>
            <a:r>
              <a:rPr lang="en-US" altLang="zh-CN" sz="2000" baseline="-25000">
                <a:latin typeface="Times New Roman" panose="02020603050405020304" pitchFamily="18" charset="0"/>
              </a:rPr>
              <a:t>sid,sname</a:t>
            </a:r>
            <a:r>
              <a:rPr lang="en-US" altLang="zh-CN" sz="2000">
                <a:latin typeface="Times New Roman" panose="02020603050405020304" pitchFamily="18" charset="0"/>
              </a:rPr>
              <a:t> (</a:t>
            </a:r>
            <a:r>
              <a:rPr lang="en-US" altLang="zh-CN" sz="2000">
                <a:latin typeface="Times New Roman" panose="02020603050405020304" pitchFamily="18" charset="0"/>
                <a:ea typeface="方正姚体" panose="02010601030101010101" pitchFamily="2" charset="-122"/>
              </a:rPr>
              <a:t>S))</a:t>
            </a:r>
          </a:p>
        </p:txBody>
      </p:sp>
      <p:grpSp>
        <p:nvGrpSpPr>
          <p:cNvPr id="10" name="Group 52">
            <a:extLst>
              <a:ext uri="{FF2B5EF4-FFF2-40B4-BE49-F238E27FC236}">
                <a16:creationId xmlns:a16="http://schemas.microsoft.com/office/drawing/2014/main" id="{825ADA06-F7DB-4AAC-9D5E-EBBF87014FE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349500"/>
            <a:ext cx="288925" cy="215900"/>
            <a:chOff x="0" y="0"/>
            <a:chExt cx="182" cy="136"/>
          </a:xfrm>
        </p:grpSpPr>
        <p:sp>
          <p:nvSpPr>
            <p:cNvPr id="68634" name="Line 53">
              <a:extLst>
                <a:ext uri="{FF2B5EF4-FFF2-40B4-BE49-F238E27FC236}">
                  <a16:creationId xmlns:a16="http://schemas.microsoft.com/office/drawing/2014/main" id="{568F6CAE-0D78-4020-BA45-7A49AA572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4">
              <a:extLst>
                <a:ext uri="{FF2B5EF4-FFF2-40B4-BE49-F238E27FC236}">
                  <a16:creationId xmlns:a16="http://schemas.microsoft.com/office/drawing/2014/main" id="{1BA22849-C8E8-48F5-A9A6-99F45DCA2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5">
              <a:extLst>
                <a:ext uri="{FF2B5EF4-FFF2-40B4-BE49-F238E27FC236}">
                  <a16:creationId xmlns:a16="http://schemas.microsoft.com/office/drawing/2014/main" id="{6B08E5ED-A1C5-4D06-9426-D2C6CC4EB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6">
              <a:extLst>
                <a:ext uri="{FF2B5EF4-FFF2-40B4-BE49-F238E27FC236}">
                  <a16:creationId xmlns:a16="http://schemas.microsoft.com/office/drawing/2014/main" id="{653652E8-C2A1-4159-AE9C-49FB306D2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7">
            <a:extLst>
              <a:ext uri="{FF2B5EF4-FFF2-40B4-BE49-F238E27FC236}">
                <a16:creationId xmlns:a16="http://schemas.microsoft.com/office/drawing/2014/main" id="{4A685F86-A64B-4A0F-988D-676A490109B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349500"/>
            <a:ext cx="288925" cy="215900"/>
            <a:chOff x="0" y="0"/>
            <a:chExt cx="182" cy="136"/>
          </a:xfrm>
        </p:grpSpPr>
        <p:sp>
          <p:nvSpPr>
            <p:cNvPr id="68630" name="Line 58">
              <a:extLst>
                <a:ext uri="{FF2B5EF4-FFF2-40B4-BE49-F238E27FC236}">
                  <a16:creationId xmlns:a16="http://schemas.microsoft.com/office/drawing/2014/main" id="{1AE89B55-F0AD-47AF-95C9-35337E5E4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59">
              <a:extLst>
                <a:ext uri="{FF2B5EF4-FFF2-40B4-BE49-F238E27FC236}">
                  <a16:creationId xmlns:a16="http://schemas.microsoft.com/office/drawing/2014/main" id="{90E180AE-1A21-4DF6-8BCB-35CF296FE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" y="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60">
              <a:extLst>
                <a:ext uri="{FF2B5EF4-FFF2-40B4-BE49-F238E27FC236}">
                  <a16:creationId xmlns:a16="http://schemas.microsoft.com/office/drawing/2014/main" id="{10E4AF12-387A-4356-99C8-7C8B0949A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61">
              <a:extLst>
                <a:ext uri="{FF2B5EF4-FFF2-40B4-BE49-F238E27FC236}">
                  <a16:creationId xmlns:a16="http://schemas.microsoft.com/office/drawing/2014/main" id="{63584F73-7CE7-4DFB-97DC-04BFBFBAF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  <p:bldP spid="68613" grpId="0" autoUpdateAnimBg="0"/>
      <p:bldP spid="68624" grpId="0" autoUpdateAnimBg="0"/>
      <p:bldP spid="68635" grpId="0" autoUpdateAnimBg="0"/>
      <p:bldP spid="68636" grpId="0" autoUpdateAnimBg="0"/>
      <p:bldP spid="68637" grpId="0" autoUpdateAnimBg="0"/>
      <p:bldP spid="68648" grpId="0" autoUpdateAnimBg="0"/>
      <p:bldP spid="68659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F82DCCB3-DF1E-4366-A1AE-3191C4EA4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6407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Q4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至少选修了一门课程的学生的名字。</a:t>
            </a: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1CB009EE-5B42-49E7-B5F8-78B57C5D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6407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Q5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至少选修了两门课程的学生名字。</a:t>
            </a:r>
            <a:endParaRPr lang="zh-CN" altLang="en-US" sz="2600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CA6D2F3E-73DC-413C-9BB9-EBDF67C08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46263"/>
            <a:ext cx="86407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Q6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选修了学分为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3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或为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4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课程的学生名字。</a:t>
            </a: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D4C4F227-F9CB-4B17-8BB7-79807139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5400"/>
            <a:ext cx="86407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Q7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选修了学分为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3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和</a:t>
            </a:r>
            <a:r>
              <a:rPr lang="en-US" altLang="zh-CN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4</a:t>
            </a:r>
            <a:r>
              <a:rPr lang="zh-CN" altLang="en-US" sz="2600">
                <a:solidFill>
                  <a:srgbClr val="0000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课程的学生名字。</a:t>
            </a:r>
            <a:r>
              <a:rPr lang="zh-CN" altLang="en-US" sz="26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91EB9D2A-17BB-4061-95F4-7BAC0625B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73438"/>
            <a:ext cx="86407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</a:rPr>
              <a:t>Q8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没有选修学分为</a:t>
            </a:r>
            <a:r>
              <a:rPr lang="en-US" altLang="zh-CN" sz="26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6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的课程、年龄大于</a:t>
            </a:r>
            <a:r>
              <a:rPr lang="en-US" altLang="zh-CN" sz="26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</a:t>
            </a:r>
            <a:r>
              <a:rPr lang="zh-CN" altLang="en-US" sz="26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岁的学生学号。</a:t>
            </a:r>
            <a:r>
              <a:rPr lang="zh-CN" altLang="en-US" sz="260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E867833A-62DA-497E-A541-43C471E1F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2750"/>
            <a:ext cx="86407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600" b="1">
                <a:solidFill>
                  <a:srgbClr val="CC3300"/>
                </a:solidFill>
                <a:latin typeface="Times New Roman" panose="02020603050405020304" pitchFamily="18" charset="0"/>
              </a:rPr>
              <a:t>Q9</a:t>
            </a:r>
            <a:r>
              <a:rPr lang="zh-CN" altLang="en-US" sz="2600" b="1">
                <a:solidFill>
                  <a:srgbClr val="CC33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60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选修了所有课程的学生名字。 </a:t>
            </a:r>
            <a:r>
              <a:rPr lang="zh-CN" altLang="en-US" sz="260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D0C6D5B7-028B-49B4-8AAB-19CF70517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5157788"/>
            <a:ext cx="4284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──</a:t>
            </a:r>
            <a:r>
              <a:rPr lang="zh-CN" altLang="en-US" sz="28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The End</a:t>
            </a:r>
            <a:r>
              <a:rPr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 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──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36" grpId="0" autoUpdateAnimBg="0"/>
      <p:bldP spid="69637" grpId="0" autoUpdateAnimBg="0"/>
      <p:bldP spid="69638" grpId="0" autoUpdateAnimBg="0"/>
      <p:bldP spid="69639" grpId="0" autoUpdateAnimBg="0"/>
      <p:bldP spid="696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1564B5B-0139-4BBA-A5E8-8C00EED24A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549275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C1A8C91-BE06-4EC2-93E3-2616FBEBF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2875"/>
            <a:ext cx="8031162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假设导师与专业是一对一的，即一个导师只有一个专业，导师与研究生是一对多，即一个导师可以带多名研究生，而一名研究生只有一个导师，则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SAP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关系可以包含</a:t>
            </a:r>
            <a:r>
              <a:rPr lang="en-US" altLang="zh-CN" sz="2000" b="1">
                <a:latin typeface="宋体" panose="02010600030101010101" pitchFamily="2" charset="-122"/>
                <a:ea typeface="黑体" panose="02010609060101010101" pitchFamily="49" charset="-122"/>
              </a:rPr>
              <a:t>3</a:t>
            </a:r>
            <a:r>
              <a:rPr lang="zh-CN" altLang="en-US" sz="2000" b="1">
                <a:latin typeface="宋体" panose="02010600030101010101" pitchFamily="2" charset="-122"/>
                <a:ea typeface="黑体" panose="02010609060101010101" pitchFamily="49" charset="-122"/>
              </a:rPr>
              <a:t>个元组，如下表：</a:t>
            </a:r>
          </a:p>
          <a:p>
            <a:pPr algn="just">
              <a:spcBef>
                <a:spcPct val="0"/>
              </a:spcBef>
              <a:spcAft>
                <a:spcPct val="20000"/>
              </a:spcAft>
              <a:buSzTx/>
              <a:buFontTx/>
              <a:buNone/>
            </a:pPr>
            <a:endParaRPr lang="zh-CN" altLang="en-US" sz="2000" b="1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aphicFrame>
        <p:nvGraphicFramePr>
          <p:cNvPr id="11268" name="Group 4">
            <a:extLst>
              <a:ext uri="{FF2B5EF4-FFF2-40B4-BE49-F238E27FC236}">
                <a16:creationId xmlns:a16="http://schemas.microsoft.com/office/drawing/2014/main" id="{857FD71C-408A-48C2-A2AE-04073CDC3FDC}"/>
              </a:ext>
            </a:extLst>
          </p:cNvPr>
          <p:cNvGraphicFramePr>
            <a:graphicFrameLocks noGrp="1"/>
          </p:cNvGraphicFramePr>
          <p:nvPr/>
        </p:nvGraphicFramePr>
        <p:xfrm>
          <a:off x="1500188" y="3143250"/>
          <a:ext cx="6096000" cy="148272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导师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专业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研究生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管理工程专业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杨敏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90" name="TextBox 4">
            <a:extLst>
              <a:ext uri="{FF2B5EF4-FFF2-40B4-BE49-F238E27FC236}">
                <a16:creationId xmlns:a16="http://schemas.microsoft.com/office/drawing/2014/main" id="{67C702ED-F27C-411E-BDDD-24A9F3584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4786313"/>
            <a:ext cx="200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表</a:t>
            </a:r>
            <a:r>
              <a:rPr lang="en-US" altLang="zh-CN" sz="2000" b="1">
                <a:latin typeface="Times New Roman" panose="02020603050405020304" pitchFamily="18" charset="0"/>
              </a:rPr>
              <a:t>2-2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3E0862D-9884-43D0-8865-C9EC10A3F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42875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6657354-3AE0-4943-83AD-DEE5956F8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00125"/>
            <a:ext cx="7920037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关系的性质</a:t>
            </a:r>
          </a:p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列是同质的</a:t>
            </a:r>
            <a:r>
              <a:rPr lang="zh-CN" altLang="en-US" sz="2400" b="1">
                <a:latin typeface="宋体" panose="02010600030101010101" pitchFamily="2" charset="-122"/>
                <a:ea typeface="黑体" panose="02010609060101010101" pitchFamily="49" charset="-122"/>
              </a:rPr>
              <a:t>，即每一列中的分量是同一类型的数据，来自同一个域。</a:t>
            </a:r>
          </a:p>
        </p:txBody>
      </p:sp>
      <p:graphicFrame>
        <p:nvGraphicFramePr>
          <p:cNvPr id="12292" name="Group 4">
            <a:extLst>
              <a:ext uri="{FF2B5EF4-FFF2-40B4-BE49-F238E27FC236}">
                <a16:creationId xmlns:a16="http://schemas.microsoft.com/office/drawing/2014/main" id="{6049C92E-9367-40A5-85D4-E57ABBEF19F3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643188"/>
          <a:ext cx="6400800" cy="2595562"/>
        </p:xfrm>
        <a:graphic>
          <a:graphicData uri="http://schemas.openxmlformats.org/drawingml/2006/table">
            <a:tbl>
              <a:tblPr/>
              <a:tblGrid>
                <a:gridCol w="1042988">
                  <a:extLst>
                    <a:ext uri="{9D8B030D-6E8A-4147-A177-3AD203B41FA5}">
                      <a16:colId xmlns:a16="http://schemas.microsoft.com/office/drawing/2014/main" val="79649922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6613753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3977212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62442110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340879595"/>
                    </a:ext>
                  </a:extLst>
                </a:gridCol>
              </a:tblGrid>
              <a:tr h="518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年龄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曾用名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975968"/>
                  </a:ext>
                </a:extLst>
              </a:tr>
              <a:tr h="520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9901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张三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张狗子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953056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9902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李朋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974156"/>
                  </a:ext>
                </a:extLst>
              </a:tr>
              <a:tr h="520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王五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9903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王麻子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29757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9904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赵六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1981/2/28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赵薇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5706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E424D7-EA68-4A8C-9FA4-333E8CEC88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42875"/>
            <a:ext cx="7772400" cy="914400"/>
          </a:xfrm>
        </p:spPr>
        <p:txBody>
          <a:bodyPr/>
          <a:lstStyle/>
          <a:p>
            <a:r>
              <a:rPr lang="en-US" altLang="zh-CN"/>
              <a:t>2.1.2  </a:t>
            </a:r>
            <a:r>
              <a:rPr lang="zh-CN" altLang="en-US"/>
              <a:t>关系的数学定义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F44129E-B7A4-4ECE-89EA-BD88626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71563"/>
            <a:ext cx="79200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关系的性质</a:t>
            </a:r>
          </a:p>
          <a:p>
            <a:pPr>
              <a:spcAft>
                <a:spcPct val="20000"/>
              </a:spcAft>
              <a:buSzTx/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  <a:ea typeface="黑体" panose="02010609060101010101" pitchFamily="49" charset="-122"/>
              </a:rPr>
              <a:t>(2) </a:t>
            </a:r>
            <a:r>
              <a:rPr lang="zh-CN" altLang="en-US" sz="2400" b="1">
                <a:latin typeface="宋体" panose="02010600030101010101" pitchFamily="2" charset="-122"/>
                <a:ea typeface="黑体" panose="02010609060101010101" pitchFamily="49" charset="-122"/>
              </a:rPr>
              <a:t>不同的列可出自同一个域，其中的每一列称为一个属性，要给予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不同的属性名</a:t>
            </a:r>
            <a:r>
              <a:rPr lang="zh-CN" altLang="en-US" sz="2400" b="1">
                <a:latin typeface="宋体" panose="02010600030101010101" pitchFamily="2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59DAF25D-435A-4DD8-BA1E-EC6F323CAE2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981325"/>
          <a:ext cx="5884863" cy="2595563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张三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张狗子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9902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李四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李朋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9903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王五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王麻子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9904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赵六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赵薇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54" name="AutoShape 41">
            <a:extLst>
              <a:ext uri="{FF2B5EF4-FFF2-40B4-BE49-F238E27FC236}">
                <a16:creationId xmlns:a16="http://schemas.microsoft.com/office/drawing/2014/main" id="{D5581250-12E0-43AA-BFFB-FB697936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19325"/>
            <a:ext cx="1352550" cy="709613"/>
          </a:xfrm>
          <a:prstGeom prst="wedgeRoundRectCallout">
            <a:avLst>
              <a:gd name="adj1" fmla="val -77403"/>
              <a:gd name="adj2" fmla="val 74190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solidFill>
                  <a:srgbClr val="333399"/>
                </a:solidFill>
                <a:latin typeface="Times New Roman" panose="02020603050405020304" pitchFamily="18" charset="0"/>
              </a:rPr>
              <a:t>姓名2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solidFill>
                  <a:srgbClr val="333399"/>
                </a:solidFill>
                <a:latin typeface="Times New Roman" panose="02020603050405020304" pitchFamily="18" charset="0"/>
              </a:rPr>
              <a:t>曾用名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4" grpId="0" animBg="1" autoUpdateAnimBg="0"/>
    </p:bldLst>
  </p:timing>
</p:sld>
</file>

<file path=ppt/theme/theme1.xml><?xml version="1.0" encoding="utf-8"?>
<a:theme xmlns:a="http://schemas.openxmlformats.org/drawingml/2006/main" name="通用_红_2">
  <a:themeElements>
    <a:clrScheme name="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红_2">
  <a:themeElements>
    <a:clrScheme name="1_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VB讲义_01</Template>
  <TotalTime>2</TotalTime>
  <Pages>0</Pages>
  <Words>4194</Words>
  <Characters>0</Characters>
  <Application>Microsoft Office PowerPoint</Application>
  <DocSecurity>0</DocSecurity>
  <PresentationFormat>全屏显示(4:3)</PresentationFormat>
  <Lines>0</Lines>
  <Paragraphs>1200</Paragraphs>
  <Slides>62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Times New Roman</vt:lpstr>
      <vt:lpstr>宋体</vt:lpstr>
      <vt:lpstr>Arial</vt:lpstr>
      <vt:lpstr>黑体</vt:lpstr>
      <vt:lpstr>楷体_GB2312</vt:lpstr>
      <vt:lpstr>Tahoma</vt:lpstr>
      <vt:lpstr>Wingdings</vt:lpstr>
      <vt:lpstr>Symbol</vt:lpstr>
      <vt:lpstr>Chiller</vt:lpstr>
      <vt:lpstr>仿宋_GB2312</vt:lpstr>
      <vt:lpstr>方正姚体</vt:lpstr>
      <vt:lpstr>通用_红_2</vt:lpstr>
      <vt:lpstr>1_通用_红_2</vt:lpstr>
      <vt:lpstr>画笔图片</vt:lpstr>
      <vt:lpstr>Equation.DSMT4</vt:lpstr>
      <vt:lpstr>Microsoft 公式 3.0</vt:lpstr>
      <vt:lpstr>Microsoft Word Picture</vt:lpstr>
      <vt:lpstr>PowerPoint 演示文稿</vt:lpstr>
      <vt:lpstr>2.1.1  关系中的基本术语</vt:lpstr>
      <vt:lpstr>2.1.1  关系中的基本术语</vt:lpstr>
      <vt:lpstr>2.1.2  关系的数学定义</vt:lpstr>
      <vt:lpstr>2.1.2  关系的数学定义</vt:lpstr>
      <vt:lpstr>2.1.2  关系的数学定义</vt:lpstr>
      <vt:lpstr>2.1.2  关系的数学定义</vt:lpstr>
      <vt:lpstr>2.1.2  关系的数学定义</vt:lpstr>
      <vt:lpstr>2.1.2  关系的数学定义</vt:lpstr>
      <vt:lpstr>2.1.2  关系的数学定义</vt:lpstr>
      <vt:lpstr>关系性质3—属性无序</vt:lpstr>
      <vt:lpstr>2.1.2  关系的数学定义</vt:lpstr>
      <vt:lpstr>2.1.2  关系的数学定义</vt:lpstr>
      <vt:lpstr>2.1.2  关系的数学定义</vt:lpstr>
      <vt:lpstr>关系性质6—分量是原子</vt:lpstr>
      <vt:lpstr>2. 2  关系的3类完整性约束</vt:lpstr>
      <vt:lpstr>2. 2  关系的3类完整性约束</vt:lpstr>
      <vt:lpstr>PowerPoint 演示文稿</vt:lpstr>
      <vt:lpstr>PowerPoint 演示文稿</vt:lpstr>
      <vt:lpstr>2.3.1  传统的集合运算</vt:lpstr>
      <vt:lpstr>2.3.1  传统的集合运算</vt:lpstr>
      <vt:lpstr>2.3.1 传统的集合运算</vt:lpstr>
      <vt:lpstr>广义笛卡儿积运算实例</vt:lpstr>
      <vt:lpstr>随堂练习 </vt:lpstr>
      <vt:lpstr>PowerPoint 演示文稿</vt:lpstr>
      <vt:lpstr>样板数据库(学生-课程数据库)</vt:lpstr>
      <vt:lpstr>2.3.2 专门的集合运算</vt:lpstr>
      <vt:lpstr>2.3.2 专门的集合运算</vt:lpstr>
      <vt:lpstr>2.3.2 专门的集合运算</vt:lpstr>
      <vt:lpstr>例子1</vt:lpstr>
      <vt:lpstr>2.3.2 专门的集合运算</vt:lpstr>
      <vt:lpstr>2.3.2 专门的集合运算</vt:lpstr>
      <vt:lpstr>2.3.2 专门的集合运算</vt:lpstr>
      <vt:lpstr>PowerPoint 演示文稿</vt:lpstr>
      <vt:lpstr>PowerPoint 演示文稿</vt:lpstr>
      <vt:lpstr>例子2</vt:lpstr>
      <vt:lpstr>2.3.2 专门的集合运算</vt:lpstr>
      <vt:lpstr>2.3.2 专门的集合运算</vt:lpstr>
      <vt:lpstr>例子3</vt:lpstr>
      <vt:lpstr>例子3（续）</vt:lpstr>
      <vt:lpstr>2.3.2 专门的集合运算</vt:lpstr>
      <vt:lpstr>2.3.2 专门的集合运算</vt:lpstr>
      <vt:lpstr>PowerPoint 演示文稿</vt:lpstr>
      <vt:lpstr>PowerPoint 演示文稿</vt:lpstr>
      <vt:lpstr>PowerPoint 演示文稿</vt:lpstr>
      <vt:lpstr>PowerPoint 演示文稿</vt:lpstr>
      <vt:lpstr>2.3.2 专门的集合运算</vt:lpstr>
      <vt:lpstr>2.3.2 专门的集合运算</vt:lpstr>
      <vt:lpstr>2.3.2 专门的集合运算</vt:lpstr>
      <vt:lpstr>PowerPoint 演示文稿</vt:lpstr>
      <vt:lpstr>除</vt:lpstr>
      <vt:lpstr>象集</vt:lpstr>
      <vt:lpstr>除</vt:lpstr>
      <vt:lpstr>2.3.2 专门的集合运算</vt:lpstr>
      <vt:lpstr>2.3.2 专门的集合运算</vt:lpstr>
      <vt:lpstr>除运算实例</vt:lpstr>
      <vt:lpstr>例子5</vt:lpstr>
      <vt:lpstr>随堂练习 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 Corp.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第一章：SQL Server概述</dc:title>
  <dc:subject/>
  <dc:creator>Rafael</dc:creator>
  <cp:keywords/>
  <dc:description/>
  <cp:lastModifiedBy>谭 九鼎</cp:lastModifiedBy>
  <cp:revision>507</cp:revision>
  <dcterms:created xsi:type="dcterms:W3CDTF">2000-03-20T23:36:29Z</dcterms:created>
  <dcterms:modified xsi:type="dcterms:W3CDTF">2018-12-08T11:47:19Z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