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62" r:id="rId2"/>
  </p:sldMasterIdLst>
  <p:notesMasterIdLst>
    <p:notesMasterId r:id="rId46"/>
  </p:notesMasterIdLst>
  <p:sldIdLst>
    <p:sldId id="409" r:id="rId3"/>
    <p:sldId id="555" r:id="rId4"/>
    <p:sldId id="556" r:id="rId5"/>
    <p:sldId id="557" r:id="rId6"/>
    <p:sldId id="558" r:id="rId7"/>
    <p:sldId id="580" r:id="rId8"/>
    <p:sldId id="559" r:id="rId9"/>
    <p:sldId id="567" r:id="rId10"/>
    <p:sldId id="560" r:id="rId11"/>
    <p:sldId id="562" r:id="rId12"/>
    <p:sldId id="561" r:id="rId13"/>
    <p:sldId id="563" r:id="rId14"/>
    <p:sldId id="564" r:id="rId15"/>
    <p:sldId id="565" r:id="rId16"/>
    <p:sldId id="566" r:id="rId17"/>
    <p:sldId id="577" r:id="rId18"/>
    <p:sldId id="578" r:id="rId19"/>
    <p:sldId id="579" r:id="rId20"/>
    <p:sldId id="535" r:id="rId21"/>
    <p:sldId id="568" r:id="rId22"/>
    <p:sldId id="569" r:id="rId23"/>
    <p:sldId id="570" r:id="rId24"/>
    <p:sldId id="571" r:id="rId25"/>
    <p:sldId id="572" r:id="rId26"/>
    <p:sldId id="573" r:id="rId27"/>
    <p:sldId id="537" r:id="rId28"/>
    <p:sldId id="538" r:id="rId29"/>
    <p:sldId id="539" r:id="rId30"/>
    <p:sldId id="574" r:id="rId31"/>
    <p:sldId id="540" r:id="rId32"/>
    <p:sldId id="541" r:id="rId33"/>
    <p:sldId id="542" r:id="rId34"/>
    <p:sldId id="544" r:id="rId35"/>
    <p:sldId id="575" r:id="rId36"/>
    <p:sldId id="546" r:id="rId37"/>
    <p:sldId id="547" r:id="rId38"/>
    <p:sldId id="548" r:id="rId39"/>
    <p:sldId id="549" r:id="rId40"/>
    <p:sldId id="550" r:id="rId41"/>
    <p:sldId id="551" r:id="rId42"/>
    <p:sldId id="552" r:id="rId43"/>
    <p:sldId id="576" r:id="rId44"/>
    <p:sldId id="554"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orient="horz" pos="624">
          <p15:clr>
            <a:srgbClr val="A4A3A4"/>
          </p15:clr>
        </p15:guide>
        <p15:guide id="3" orient="horz" pos="799">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333399"/>
    <a:srgbClr val="8D9C34"/>
    <a:srgbClr val="B2DE82"/>
    <a:srgbClr val="CCFFCC"/>
    <a:srgbClr val="CC0000"/>
    <a:srgbClr val="DDDDD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80" autoAdjust="0"/>
  </p:normalViewPr>
  <p:slideViewPr>
    <p:cSldViewPr>
      <p:cViewPr varScale="1">
        <p:scale>
          <a:sx n="69" d="100"/>
          <a:sy n="69" d="100"/>
        </p:scale>
        <p:origin x="1858" y="38"/>
      </p:cViewPr>
      <p:guideLst>
        <p:guide orient="horz" pos="4319"/>
        <p:guide orient="horz" pos="624"/>
        <p:guide orient="horz" pos="799"/>
        <p:guide orient="horz" pos="3696"/>
        <p:guide orient="horz" pos="2496"/>
        <p:guide pos="5232"/>
        <p:guide pos="50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06941C-FC3A-4E0A-96F2-ADFE94B10E8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anose="020B0604020202020204" pitchFamily="34" charset="0"/>
              <a:buNone/>
              <a:defRPr sz="1200"/>
            </a:lvl1pPr>
          </a:lstStyle>
          <a:p>
            <a:pPr>
              <a:defRPr/>
            </a:pPr>
            <a:endParaRPr lang="en-US"/>
          </a:p>
        </p:txBody>
      </p:sp>
      <p:sp>
        <p:nvSpPr>
          <p:cNvPr id="3075" name="Rectangle 3">
            <a:extLst>
              <a:ext uri="{FF2B5EF4-FFF2-40B4-BE49-F238E27FC236}">
                <a16:creationId xmlns:a16="http://schemas.microsoft.com/office/drawing/2014/main" id="{24AA3914-9E49-4BDD-9553-92C17652887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sz="1200"/>
            </a:lvl1pPr>
          </a:lstStyle>
          <a:p>
            <a:pPr>
              <a:defRPr/>
            </a:pPr>
            <a:endParaRPr lang="en-US"/>
          </a:p>
        </p:txBody>
      </p:sp>
      <p:sp>
        <p:nvSpPr>
          <p:cNvPr id="3076" name="Rectangle 4">
            <a:extLst>
              <a:ext uri="{FF2B5EF4-FFF2-40B4-BE49-F238E27FC236}">
                <a16:creationId xmlns:a16="http://schemas.microsoft.com/office/drawing/2014/main" id="{A4CF7641-DEA2-4ACE-8822-D310E0876604}"/>
              </a:ext>
            </a:extLst>
          </p:cNvPr>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317623E2-84DE-4796-8ACE-CBF9F58C4622}"/>
              </a:ext>
            </a:extLst>
          </p:cNvPr>
          <p:cNvSpPr>
            <a:spLocks noGrp="1" noChangeArrowheads="1"/>
          </p:cNvSpPr>
          <p:nvPr>
            <p:ph type="body" sz="quarter" idx="3"/>
          </p:nvPr>
        </p:nvSpPr>
        <p:spPr bwMode="auto">
          <a:xfrm>
            <a:off x="914400" y="4343400"/>
            <a:ext cx="5029200" cy="4114800"/>
          </a:xfrm>
          <a:prstGeom prst="rect">
            <a:avLst/>
          </a:prstGeom>
          <a:noFill/>
          <a:ln w="9525"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重点：</a:t>
            </a:r>
          </a:p>
          <a:p>
            <a:pPr lvl="0"/>
            <a:r>
              <a:rPr lang="zh-CN" altLang="en-US" noProof="0"/>
              <a:t>难点：</a:t>
            </a:r>
          </a:p>
          <a:p>
            <a:pPr lvl="0"/>
            <a:r>
              <a:rPr lang="zh-CN" altLang="en-US" noProof="0"/>
              <a:t>注意：</a:t>
            </a:r>
          </a:p>
          <a:p>
            <a:pPr lvl="0"/>
            <a:r>
              <a:rPr lang="zh-CN" altLang="en-US" noProof="0"/>
              <a:t>课堂提问：</a:t>
            </a:r>
          </a:p>
          <a:p>
            <a:pPr lvl="0"/>
            <a:r>
              <a:rPr lang="zh-CN" altLang="en-US" noProof="0"/>
              <a:t>课堂讨论：</a:t>
            </a:r>
          </a:p>
          <a:p>
            <a:pPr lvl="0"/>
            <a:r>
              <a:rPr lang="zh-CN" altLang="en-US" noProof="0"/>
              <a:t>演示：</a:t>
            </a:r>
          </a:p>
          <a:p>
            <a:pPr lvl="0"/>
            <a:r>
              <a:rPr lang="zh-CN" altLang="en-US" noProof="0"/>
              <a:t>参考：</a:t>
            </a:r>
          </a:p>
        </p:txBody>
      </p:sp>
      <p:sp>
        <p:nvSpPr>
          <p:cNvPr id="3078" name="Rectangle 6">
            <a:extLst>
              <a:ext uri="{FF2B5EF4-FFF2-40B4-BE49-F238E27FC236}">
                <a16:creationId xmlns:a16="http://schemas.microsoft.com/office/drawing/2014/main" id="{B54C7724-FD2A-472F-BC63-1BE37C75FDB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buFont typeface="Arial" panose="020B0604020202020204" pitchFamily="34" charset="0"/>
              <a:buNone/>
              <a:defRPr sz="1200"/>
            </a:lvl1pPr>
          </a:lstStyle>
          <a:p>
            <a:pPr>
              <a:defRPr/>
            </a:pPr>
            <a:endParaRPr lang="en-US"/>
          </a:p>
        </p:txBody>
      </p:sp>
      <p:sp>
        <p:nvSpPr>
          <p:cNvPr id="3079" name="Rectangle 7">
            <a:extLst>
              <a:ext uri="{FF2B5EF4-FFF2-40B4-BE49-F238E27FC236}">
                <a16:creationId xmlns:a16="http://schemas.microsoft.com/office/drawing/2014/main" id="{63DA5B9C-9555-49FC-A3CC-469954651FF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vl1pPr>
          </a:lstStyle>
          <a:p>
            <a:pPr>
              <a:defRPr/>
            </a:pPr>
            <a:fld id="{947E56FB-DBB4-4CFE-BF77-68C726E69CD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9EEA885-FF61-4DFC-A3C5-65EC91F5149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436A059C-0AD4-45C4-94BF-14728AD1D893}" type="slidenum">
              <a:rPr lang="zh-CN" altLang="en-US"/>
              <a:pPr algn="r">
                <a:spcBef>
                  <a:spcPct val="0"/>
                </a:spcBef>
              </a:pPr>
              <a:t>2</a:t>
            </a:fld>
            <a:endParaRPr lang="en-US" altLang="zh-CN"/>
          </a:p>
        </p:txBody>
      </p:sp>
      <p:sp>
        <p:nvSpPr>
          <p:cNvPr id="6147" name="Rectangle 2">
            <a:extLst>
              <a:ext uri="{FF2B5EF4-FFF2-40B4-BE49-F238E27FC236}">
                <a16:creationId xmlns:a16="http://schemas.microsoft.com/office/drawing/2014/main" id="{FE1C1A55-8A53-46DD-9194-779392A01F4E}"/>
              </a:ext>
            </a:extLst>
          </p:cNvPr>
          <p:cNvSpPr>
            <a:spLocks noChangeArrowheads="1" noTextEdit="1"/>
          </p:cNvSpPr>
          <p:nvPr>
            <p:ph type="sldImg"/>
          </p:nvPr>
        </p:nvSpPr>
        <p:spPr/>
      </p:sp>
      <p:sp>
        <p:nvSpPr>
          <p:cNvPr id="6148" name="Rectangle 3">
            <a:extLst>
              <a:ext uri="{FF2B5EF4-FFF2-40B4-BE49-F238E27FC236}">
                <a16:creationId xmlns:a16="http://schemas.microsoft.com/office/drawing/2014/main" id="{ED5A4E9C-AE97-4B5C-B653-E1BC7D56F2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重点：</a:t>
            </a:r>
          </a:p>
          <a:p>
            <a:pPr>
              <a:spcBef>
                <a:spcPct val="0"/>
              </a:spcBef>
              <a:buFontTx/>
              <a:buChar char="•"/>
            </a:pPr>
            <a:r>
              <a:rPr lang="zh-CN" altLang="en-US"/>
              <a:t>创建数据库的操作；</a:t>
            </a:r>
          </a:p>
          <a:p>
            <a:pPr>
              <a:spcBef>
                <a:spcPct val="0"/>
              </a:spcBef>
              <a:buFontTx/>
              <a:buChar char="•"/>
            </a:pPr>
            <a:r>
              <a:rPr lang="zh-CN" altLang="en-US"/>
              <a:t>各个数据库选项的作用；</a:t>
            </a:r>
          </a:p>
          <a:p>
            <a:pPr>
              <a:spcBef>
                <a:spcPct val="0"/>
              </a:spcBef>
              <a:buFontTx/>
              <a:buChar char="•"/>
            </a:pPr>
            <a:r>
              <a:rPr lang="zh-CN" altLang="en-US"/>
              <a:t>检索数据库信息的操作；</a:t>
            </a:r>
          </a:p>
          <a:p>
            <a:pPr>
              <a:spcBef>
                <a:spcPct val="0"/>
              </a:spcBef>
              <a:buFontTx/>
              <a:buChar char="•"/>
            </a:pPr>
            <a:r>
              <a:rPr lang="zh-CN" altLang="en-US"/>
              <a:t>事务日志的工作过程；</a:t>
            </a:r>
          </a:p>
          <a:p>
            <a:pPr>
              <a:spcBef>
                <a:spcPct val="0"/>
              </a:spcBef>
            </a:pPr>
            <a:endParaRPr lang="zh-CN" altLang="en-US"/>
          </a:p>
          <a:p>
            <a:pPr>
              <a:spcBef>
                <a:spcPct val="0"/>
              </a:spcBef>
            </a:pPr>
            <a:r>
              <a:rPr lang="zh-CN" altLang="en-US"/>
              <a:t>难点：</a:t>
            </a:r>
          </a:p>
          <a:p>
            <a:pPr>
              <a:spcBef>
                <a:spcPct val="0"/>
              </a:spcBef>
              <a:buFontTx/>
              <a:buChar char="•"/>
            </a:pPr>
            <a:r>
              <a:rPr lang="zh-CN" altLang="en-US"/>
              <a:t>各个数据库选项的作用；</a:t>
            </a:r>
          </a:p>
          <a:p>
            <a:pPr>
              <a:spcBef>
                <a:spcPct val="0"/>
              </a:spcBef>
              <a:buFontTx/>
              <a:buChar char="•"/>
            </a:pPr>
            <a:r>
              <a:rPr lang="zh-CN" altLang="en-US"/>
              <a:t>系统错误时利用数据库日志的自动恢复过程；</a:t>
            </a:r>
          </a:p>
          <a:p>
            <a:pPr>
              <a:spcBef>
                <a:spcPct val="0"/>
              </a:spcBef>
            </a:pPr>
            <a:endParaRPr lang="zh-CN" altLang="en-US"/>
          </a:p>
          <a:p>
            <a:pPr>
              <a:spcBef>
                <a:spcPct val="0"/>
              </a:spcBef>
            </a:pPr>
            <a:r>
              <a:rPr lang="zh-CN" altLang="en-US"/>
              <a:t>注意：</a:t>
            </a:r>
          </a:p>
          <a:p>
            <a:pPr>
              <a:buFontTx/>
              <a:buChar char="•"/>
            </a:pPr>
            <a:r>
              <a:rPr lang="zh-CN" altLang="en-US"/>
              <a:t>数据库新建时，其内容以及选项的值和系统数据库</a:t>
            </a:r>
            <a:r>
              <a:rPr lang="en-US" altLang="zh-CN"/>
              <a:t>model</a:t>
            </a:r>
            <a:r>
              <a:rPr lang="zh-CN" altLang="en-US"/>
              <a:t>完全相同。所以，可以通过改变</a:t>
            </a:r>
            <a:r>
              <a:rPr lang="en-US" altLang="zh-CN"/>
              <a:t>model</a:t>
            </a:r>
            <a:r>
              <a:rPr lang="zh-CN" altLang="en-US"/>
              <a:t>库的选项的值，来影响以后所有创建的新库的选项；</a:t>
            </a:r>
          </a:p>
          <a:p>
            <a:pPr>
              <a:buFontTx/>
              <a:buChar char="•"/>
            </a:pPr>
            <a:r>
              <a:rPr lang="zh-CN" altLang="en-US"/>
              <a:t>在每次创建、修改、删除数据库后备份</a:t>
            </a:r>
            <a:r>
              <a:rPr lang="en-US" altLang="zh-CN"/>
              <a:t>master</a:t>
            </a:r>
            <a:r>
              <a:rPr lang="zh-CN" altLang="en-US"/>
              <a:t>数据库。</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23658AB-7A9E-4FAC-9B08-A76145E6450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AA0B6797-2C64-4451-9C00-E405748A7AB5}" type="slidenum">
              <a:rPr lang="zh-CN" altLang="en-US"/>
              <a:pPr algn="r">
                <a:spcBef>
                  <a:spcPct val="0"/>
                </a:spcBef>
              </a:pPr>
              <a:t>17</a:t>
            </a:fld>
            <a:endParaRPr lang="en-US" altLang="zh-CN"/>
          </a:p>
        </p:txBody>
      </p:sp>
      <p:sp>
        <p:nvSpPr>
          <p:cNvPr id="30723" name="Rectangle 2">
            <a:extLst>
              <a:ext uri="{FF2B5EF4-FFF2-40B4-BE49-F238E27FC236}">
                <a16:creationId xmlns:a16="http://schemas.microsoft.com/office/drawing/2014/main" id="{EC329E0D-84A6-4B09-9B86-A6401EDFFA80}"/>
              </a:ext>
            </a:extLst>
          </p:cNvPr>
          <p:cNvSpPr>
            <a:spLocks noChangeArrowheads="1" noTextEdit="1"/>
          </p:cNvSpPr>
          <p:nvPr>
            <p:ph type="sldImg"/>
          </p:nvPr>
        </p:nvSpPr>
        <p:spPr/>
      </p:sp>
      <p:sp>
        <p:nvSpPr>
          <p:cNvPr id="30724" name="Rectangle 3">
            <a:extLst>
              <a:ext uri="{FF2B5EF4-FFF2-40B4-BE49-F238E27FC236}">
                <a16:creationId xmlns:a16="http://schemas.microsoft.com/office/drawing/2014/main" id="{26FA2E56-53AD-4E53-9A47-17FEDE3BAD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使用文件和文件组可以改善数据库性能，这样运行跨多个磁盘、多个磁盘控制器或</a:t>
            </a:r>
            <a:r>
              <a:rPr lang="en-US" altLang="zh-CN"/>
              <a:t>RAID</a:t>
            </a:r>
            <a:r>
              <a:rPr lang="zh-CN" altLang="en-US"/>
              <a:t>（独立磁盘冗余阵列）。</a:t>
            </a:r>
          </a:p>
          <a:p>
            <a:pPr eaLnBrk="1" hangingPunct="1"/>
            <a:r>
              <a:rPr lang="zh-CN" altLang="en-US"/>
              <a:t>例如：计算机有</a:t>
            </a:r>
            <a:r>
              <a:rPr lang="en-US" altLang="zh-CN"/>
              <a:t>4</a:t>
            </a:r>
            <a:r>
              <a:rPr lang="zh-CN" altLang="en-US"/>
              <a:t>个磁盘，可以创建一个由</a:t>
            </a:r>
            <a:r>
              <a:rPr lang="en-US" altLang="zh-CN"/>
              <a:t>3</a:t>
            </a:r>
            <a:r>
              <a:rPr lang="zh-CN" altLang="en-US"/>
              <a:t>个数据文件和</a:t>
            </a:r>
            <a:r>
              <a:rPr lang="en-US" altLang="zh-CN"/>
              <a:t>1</a:t>
            </a:r>
            <a:r>
              <a:rPr lang="zh-CN" altLang="en-US"/>
              <a:t>个日志文件组成的数据库，每个磁盘上放一个文件，在对数据进行访问时，</a:t>
            </a:r>
            <a:r>
              <a:rPr lang="en-US" altLang="zh-CN"/>
              <a:t>4</a:t>
            </a:r>
            <a:r>
              <a:rPr lang="zh-CN" altLang="en-US"/>
              <a:t>个</a:t>
            </a:r>
            <a:r>
              <a:rPr lang="en-US" altLang="zh-CN"/>
              <a:t>I/O</a:t>
            </a:r>
            <a:r>
              <a:rPr lang="zh-CN" altLang="en-US"/>
              <a:t>磁头可以同时并行的访问数据，从而加快数据库操作速度。</a:t>
            </a:r>
          </a:p>
          <a:p>
            <a:pPr eaLnBrk="1" hangingPunct="1"/>
            <a:endParaRPr lang="zh-CN" altLang="en-US"/>
          </a:p>
          <a:p>
            <a:pPr eaLnBrk="1" hangingPunct="1"/>
            <a:r>
              <a:rPr lang="zh-CN" altLang="en-US"/>
              <a:t>实验：</a:t>
            </a:r>
          </a:p>
          <a:p>
            <a:pPr eaLnBrk="1" hangingPunct="1"/>
            <a:r>
              <a:rPr lang="zh-CN" altLang="en-US"/>
              <a:t>（</a:t>
            </a:r>
            <a:r>
              <a:rPr lang="en-US" altLang="zh-CN"/>
              <a:t>1</a:t>
            </a:r>
            <a:r>
              <a:rPr lang="zh-CN" altLang="en-US"/>
              <a:t>）创建数据库</a:t>
            </a:r>
            <a:r>
              <a:rPr lang="en-US" altLang="zh-CN"/>
              <a:t>test</a:t>
            </a:r>
          </a:p>
          <a:p>
            <a:pPr eaLnBrk="1" hangingPunct="1"/>
            <a:r>
              <a:rPr lang="zh-CN" altLang="en-US"/>
              <a:t>（</a:t>
            </a:r>
            <a:r>
              <a:rPr lang="en-US" altLang="zh-CN"/>
              <a:t>2</a:t>
            </a:r>
            <a:r>
              <a:rPr lang="zh-CN" altLang="en-US"/>
              <a:t>）创建一个文件组</a:t>
            </a:r>
            <a:r>
              <a:rPr lang="en-US" altLang="zh-CN"/>
              <a:t>myfile</a:t>
            </a:r>
          </a:p>
          <a:p>
            <a:pPr eaLnBrk="1" hangingPunct="1"/>
            <a:r>
              <a:rPr lang="zh-CN" altLang="en-US"/>
              <a:t>（</a:t>
            </a:r>
            <a:r>
              <a:rPr lang="en-US" altLang="zh-CN"/>
              <a:t>3</a:t>
            </a:r>
            <a:r>
              <a:rPr lang="zh-CN" altLang="en-US"/>
              <a:t>）在</a:t>
            </a:r>
            <a:r>
              <a:rPr lang="en-US" altLang="zh-CN"/>
              <a:t>myfile</a:t>
            </a:r>
            <a:r>
              <a:rPr lang="zh-CN" altLang="en-US"/>
              <a:t>文件组中新建一个文件，并将该文件放到不同的磁盘上</a:t>
            </a:r>
          </a:p>
          <a:p>
            <a:pPr eaLnBrk="1" hangingPunct="1"/>
            <a:r>
              <a:rPr lang="zh-CN" altLang="en-US"/>
              <a:t>（</a:t>
            </a:r>
            <a:r>
              <a:rPr lang="en-US" altLang="zh-CN"/>
              <a:t>4</a:t>
            </a:r>
            <a:r>
              <a:rPr lang="zh-CN" altLang="en-US"/>
              <a:t>）在</a:t>
            </a:r>
            <a:r>
              <a:rPr lang="en-US" altLang="zh-CN"/>
              <a:t>test</a:t>
            </a:r>
            <a:r>
              <a:rPr lang="zh-CN" altLang="en-US"/>
              <a:t>数据库中建表：</a:t>
            </a:r>
          </a:p>
          <a:p>
            <a:pPr eaLnBrk="1" hangingPunct="1"/>
            <a:r>
              <a:rPr lang="en-US" altLang="zh-CN"/>
              <a:t>create table student</a:t>
            </a:r>
          </a:p>
          <a:p>
            <a:pPr eaLnBrk="1" hangingPunct="1"/>
            <a:r>
              <a:rPr lang="en-US" altLang="zh-CN"/>
              <a:t>(sname char(1000) ) on [myfile]</a:t>
            </a:r>
          </a:p>
          <a:p>
            <a:pPr eaLnBrk="1" hangingPunct="1"/>
            <a:r>
              <a:rPr lang="zh-CN" altLang="en-US"/>
              <a:t>（</a:t>
            </a:r>
            <a:r>
              <a:rPr lang="en-US" altLang="zh-CN"/>
              <a:t>5</a:t>
            </a:r>
            <a:r>
              <a:rPr lang="zh-CN" altLang="en-US"/>
              <a:t>）用死循环的方式向数据库中插入数据，查看是哪个文件的空间在增长？</a:t>
            </a:r>
          </a:p>
          <a:p>
            <a:pPr eaLnBrk="1" hangingPunct="1"/>
            <a:r>
              <a:rPr lang="en-US" altLang="zh-CN"/>
              <a:t>while(1=1)</a:t>
            </a:r>
          </a:p>
          <a:p>
            <a:pPr eaLnBrk="1" hangingPunct="1"/>
            <a:r>
              <a:rPr lang="en-US" altLang="zh-CN"/>
              <a:t>insert into student values('aaa')</a:t>
            </a:r>
            <a:endParaRPr lang="zh-CN" altLang="en-US"/>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6FD9878-C359-467F-BD0C-70F20DEC60D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A597001C-BEFB-4A79-9E8E-433BE49D86AF}" type="slidenum">
              <a:rPr lang="zh-CN" altLang="en-US"/>
              <a:pPr algn="r">
                <a:spcBef>
                  <a:spcPct val="0"/>
                </a:spcBef>
              </a:pPr>
              <a:t>18</a:t>
            </a:fld>
            <a:endParaRPr lang="en-US" altLang="zh-CN"/>
          </a:p>
        </p:txBody>
      </p:sp>
      <p:sp>
        <p:nvSpPr>
          <p:cNvPr id="32771" name="Rectangle 2">
            <a:extLst>
              <a:ext uri="{FF2B5EF4-FFF2-40B4-BE49-F238E27FC236}">
                <a16:creationId xmlns:a16="http://schemas.microsoft.com/office/drawing/2014/main" id="{3131586D-D169-42B9-844C-9C9FFF6E3D38}"/>
              </a:ext>
            </a:extLst>
          </p:cNvPr>
          <p:cNvSpPr>
            <a:spLocks noChangeArrowheads="1" noTextEdit="1"/>
          </p:cNvSpPr>
          <p:nvPr>
            <p:ph type="sldImg"/>
          </p:nvPr>
        </p:nvSpPr>
        <p:spPr>
          <a:solidFill>
            <a:srgbClr val="FFFFFF"/>
          </a:solidFill>
          <a:ln>
            <a:solidFill>
              <a:srgbClr val="000000"/>
            </a:solidFill>
            <a:miter lim="800000"/>
            <a:headEnd/>
            <a:tailEnd/>
          </a:ln>
        </p:spPr>
      </p:sp>
      <p:sp>
        <p:nvSpPr>
          <p:cNvPr id="32772" name="Rectangle 3">
            <a:extLst>
              <a:ext uri="{FF2B5EF4-FFF2-40B4-BE49-F238E27FC236}">
                <a16:creationId xmlns:a16="http://schemas.microsoft.com/office/drawing/2014/main" id="{B44402D1-2700-4F7E-B1D3-FD5F1266F2F1}"/>
              </a:ext>
            </a:extLst>
          </p:cNvPr>
          <p:cNvSpPr>
            <a:spLocks noChangeArrowheads="1"/>
          </p:cNvSpPr>
          <p:nvPr>
            <p:ph type="body" idx="1"/>
          </p:nvPr>
        </p:nvSpPr>
        <p:spPr>
          <a:solidFill>
            <a:srgbClr val="FFFFFF"/>
          </a:solidFill>
          <a:ln>
            <a:solidFill>
              <a:srgbClr val="000000"/>
            </a:solidFill>
          </a:ln>
        </p:spPr>
        <p:txBody>
          <a:bodyPr anchor="t"/>
          <a:lstStyle/>
          <a:p>
            <a:pPr eaLnBrk="1" hangingPunct="1"/>
            <a:r>
              <a:rPr lang="zh-CN" altLang="en-US"/>
              <a:t>创建一个用户自定义文件组，并把附加的数据文件添加到该文件组中。</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6E6FCA0-FFB2-40FD-9181-9F5A2966881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C2837F04-0AB0-4AA2-A50E-0B487E73F775}" type="slidenum">
              <a:rPr lang="zh-CN" altLang="en-US"/>
              <a:pPr algn="r">
                <a:spcBef>
                  <a:spcPct val="0"/>
                </a:spcBef>
              </a:pPr>
              <a:t>20</a:t>
            </a:fld>
            <a:endParaRPr lang="en-US" altLang="zh-CN"/>
          </a:p>
        </p:txBody>
      </p:sp>
      <p:sp>
        <p:nvSpPr>
          <p:cNvPr id="35843" name="Rectangle 2">
            <a:extLst>
              <a:ext uri="{FF2B5EF4-FFF2-40B4-BE49-F238E27FC236}">
                <a16:creationId xmlns:a16="http://schemas.microsoft.com/office/drawing/2014/main" id="{E45A62D1-2654-4D15-B71E-C4BFB131B8C5}"/>
              </a:ext>
            </a:extLst>
          </p:cNvPr>
          <p:cNvSpPr>
            <a:spLocks noChangeArrowheads="1" noTextEdit="1"/>
          </p:cNvSpPr>
          <p:nvPr>
            <p:ph type="sldImg"/>
          </p:nvPr>
        </p:nvSpPr>
        <p:spPr/>
      </p:sp>
      <p:sp>
        <p:nvSpPr>
          <p:cNvPr id="35844" name="Rectangle 3">
            <a:extLst>
              <a:ext uri="{FF2B5EF4-FFF2-40B4-BE49-F238E27FC236}">
                <a16:creationId xmlns:a16="http://schemas.microsoft.com/office/drawing/2014/main" id="{1C125F66-D1B0-4911-9D5B-79971DFFB8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重点：</a:t>
            </a:r>
          </a:p>
          <a:p>
            <a:r>
              <a:rPr lang="en-US" altLang="zh-CN"/>
              <a:t>DATABASEPROPERTYEX </a:t>
            </a:r>
            <a:r>
              <a:rPr lang="zh-CN" altLang="en-US"/>
              <a:t>函数和三个存储过程的语法；</a:t>
            </a:r>
          </a:p>
          <a:p>
            <a:endParaRPr lang="zh-CN" altLang="en-US"/>
          </a:p>
          <a:p>
            <a:r>
              <a:rPr lang="zh-CN" altLang="en-US"/>
              <a:t>课堂讨论：</a:t>
            </a:r>
          </a:p>
          <a:p>
            <a:r>
              <a:rPr lang="zh-CN" altLang="en-US"/>
              <a:t>是否可以直接检索系统表来获得数据库信息？</a:t>
            </a:r>
          </a:p>
          <a:p>
            <a:r>
              <a:rPr lang="zh-CN" altLang="en-US"/>
              <a:t>	由于兼容性和安全性的原因，不应该直接检索系统表的内容来获得数据库信息；</a:t>
            </a:r>
          </a:p>
          <a:p>
            <a:endParaRPr lang="zh-CN" altLang="en-US"/>
          </a:p>
          <a:p>
            <a:r>
              <a:rPr lang="zh-CN" altLang="en-US"/>
              <a:t>演示：</a:t>
            </a:r>
          </a:p>
          <a:p>
            <a:r>
              <a:rPr lang="zh-CN" altLang="en-US"/>
              <a:t>用企业管理器、系统函数以及系统存储过程检索数据库信息。</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570A4793-10DA-42BA-AEFF-87D312DA278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9238B3C5-00AE-4530-B600-24BB522FF6A0}" type="slidenum">
              <a:rPr lang="zh-CN" altLang="en-US"/>
              <a:pPr algn="r">
                <a:spcBef>
                  <a:spcPct val="0"/>
                </a:spcBef>
              </a:pPr>
              <a:t>25</a:t>
            </a:fld>
            <a:endParaRPr lang="en-US" altLang="zh-CN"/>
          </a:p>
        </p:txBody>
      </p:sp>
      <p:sp>
        <p:nvSpPr>
          <p:cNvPr id="41987" name="Rectangle 2">
            <a:extLst>
              <a:ext uri="{FF2B5EF4-FFF2-40B4-BE49-F238E27FC236}">
                <a16:creationId xmlns:a16="http://schemas.microsoft.com/office/drawing/2014/main" id="{65BEBF42-23BD-4B52-B3CB-4920DCA62BF9}"/>
              </a:ext>
            </a:extLst>
          </p:cNvPr>
          <p:cNvSpPr>
            <a:spLocks noChangeArrowheads="1" noTextEdit="1"/>
          </p:cNvSpPr>
          <p:nvPr>
            <p:ph type="sldImg"/>
          </p:nvPr>
        </p:nvSpPr>
        <p:spPr/>
      </p:sp>
      <p:sp>
        <p:nvSpPr>
          <p:cNvPr id="41988" name="Rectangle 3">
            <a:extLst>
              <a:ext uri="{FF2B5EF4-FFF2-40B4-BE49-F238E27FC236}">
                <a16:creationId xmlns:a16="http://schemas.microsoft.com/office/drawing/2014/main" id="{4DA1334E-CBA1-4901-8DCF-F2E4E1E75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重点：</a:t>
            </a:r>
          </a:p>
          <a:p>
            <a:pPr>
              <a:buFontTx/>
              <a:buChar char="•"/>
            </a:pPr>
            <a:r>
              <a:rPr lang="zh-CN" altLang="en-US"/>
              <a:t>需要扩展数据及日志文件的大小的场合；</a:t>
            </a:r>
          </a:p>
          <a:p>
            <a:pPr>
              <a:buFontTx/>
              <a:buChar char="•"/>
            </a:pPr>
            <a:r>
              <a:rPr lang="zh-CN" altLang="en-US"/>
              <a:t>可通过企业管理器以及</a:t>
            </a:r>
            <a:r>
              <a:rPr lang="en-US" altLang="zh-CN"/>
              <a:t>ALTER DATABASE</a:t>
            </a:r>
            <a:r>
              <a:rPr lang="zh-CN" altLang="en-US"/>
              <a:t>语句扩展；</a:t>
            </a:r>
          </a:p>
          <a:p>
            <a:pPr>
              <a:buFontTx/>
              <a:buChar char="•"/>
            </a:pPr>
            <a:r>
              <a:rPr lang="zh-CN" altLang="en-US"/>
              <a:t>扩展的三种方式：自动增长、手动增长、添加次要数据库文件；</a:t>
            </a:r>
          </a:p>
          <a:p>
            <a:endParaRPr lang="zh-CN" altLang="en-US"/>
          </a:p>
          <a:p>
            <a:r>
              <a:rPr lang="zh-CN" altLang="en-US"/>
              <a:t>演示：</a:t>
            </a:r>
          </a:p>
          <a:p>
            <a:r>
              <a:rPr lang="zh-CN" altLang="en-US"/>
              <a:t>扩展的三种方式。</a:t>
            </a:r>
          </a:p>
          <a:p>
            <a:endParaRPr lang="zh-CN" altLang="en-US"/>
          </a:p>
          <a:p>
            <a:r>
              <a:rPr lang="zh-CN" altLang="en-US"/>
              <a:t>提问：</a:t>
            </a:r>
          </a:p>
          <a:p>
            <a:r>
              <a:rPr lang="zh-CN" altLang="en-US"/>
              <a:t>删除文件怎么表示？</a:t>
            </a:r>
          </a:p>
          <a:p>
            <a:r>
              <a:rPr lang="zh-CN" altLang="en-US"/>
              <a:t>   </a:t>
            </a:r>
            <a:r>
              <a:rPr lang="en-US" altLang="zh-CN"/>
              <a:t>alter database Sample</a:t>
            </a:r>
          </a:p>
          <a:p>
            <a:r>
              <a:rPr lang="en-US" altLang="zh-CN"/>
              <a:t>   remove file  SampleData2</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75306D-7C96-4638-A07E-B227B2CC4DB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4557DBDD-B6A9-46D4-BB7B-22C169FFFF96}" type="slidenum">
              <a:rPr lang="zh-CN" altLang="en-US"/>
              <a:pPr algn="r">
                <a:spcBef>
                  <a:spcPct val="0"/>
                </a:spcBef>
              </a:pPr>
              <a:t>3</a:t>
            </a:fld>
            <a:endParaRPr lang="en-US" altLang="zh-CN"/>
          </a:p>
        </p:txBody>
      </p:sp>
      <p:sp>
        <p:nvSpPr>
          <p:cNvPr id="8195" name="Rectangle 2">
            <a:extLst>
              <a:ext uri="{FF2B5EF4-FFF2-40B4-BE49-F238E27FC236}">
                <a16:creationId xmlns:a16="http://schemas.microsoft.com/office/drawing/2014/main" id="{A534EB43-1852-4F86-B82B-D0A9C6340719}"/>
              </a:ext>
            </a:extLst>
          </p:cNvPr>
          <p:cNvSpPr>
            <a:spLocks noChangeArrowheads="1" noTextEdit="1"/>
          </p:cNvSpPr>
          <p:nvPr>
            <p:ph type="sldImg"/>
          </p:nvPr>
        </p:nvSpPr>
        <p:spPr/>
      </p:sp>
      <p:sp>
        <p:nvSpPr>
          <p:cNvPr id="8196" name="Rectangle 3">
            <a:extLst>
              <a:ext uri="{FF2B5EF4-FFF2-40B4-BE49-F238E27FC236}">
                <a16:creationId xmlns:a16="http://schemas.microsoft.com/office/drawing/2014/main" id="{EE695860-2C98-431B-97EA-85394737CC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重点：</a:t>
            </a:r>
          </a:p>
          <a:p>
            <a:pPr>
              <a:buFontTx/>
              <a:buChar char="•"/>
            </a:pPr>
            <a:r>
              <a:rPr lang="zh-CN" altLang="en-US"/>
              <a:t>解释数据库创建中各个选项的意义，包括</a:t>
            </a:r>
          </a:p>
          <a:p>
            <a:pPr lvl="2">
              <a:buFontTx/>
              <a:buChar char="•"/>
            </a:pPr>
            <a:r>
              <a:rPr lang="en-US" altLang="zh-CN"/>
              <a:t>PRIMARY</a:t>
            </a:r>
            <a:r>
              <a:rPr lang="zh-CN" altLang="en-US"/>
              <a:t>：指定主文件组中的文件；</a:t>
            </a:r>
          </a:p>
          <a:p>
            <a:pPr lvl="2">
              <a:buFontTx/>
              <a:buChar char="•"/>
            </a:pPr>
            <a:r>
              <a:rPr lang="en-US" altLang="zh-CN"/>
              <a:t>FILENAME</a:t>
            </a:r>
            <a:r>
              <a:rPr lang="zh-CN" altLang="en-US"/>
              <a:t>：指定操作系统文件名及在服务器上的路径；</a:t>
            </a:r>
          </a:p>
          <a:p>
            <a:pPr lvl="2">
              <a:buFontTx/>
              <a:buChar char="•"/>
            </a:pPr>
            <a:r>
              <a:rPr lang="en-US" altLang="zh-CN"/>
              <a:t>SIZE</a:t>
            </a:r>
            <a:r>
              <a:rPr lang="zh-CN" altLang="en-US"/>
              <a:t>：数据及日志文件的初始大小，最少为512</a:t>
            </a:r>
            <a:r>
              <a:rPr lang="en-US" altLang="zh-CN"/>
              <a:t>KB</a:t>
            </a:r>
            <a:r>
              <a:rPr lang="zh-CN" altLang="en-US"/>
              <a:t>。主文件的大小不能小于</a:t>
            </a:r>
            <a:r>
              <a:rPr lang="en-US" altLang="zh-CN"/>
              <a:t>model</a:t>
            </a:r>
            <a:r>
              <a:rPr lang="zh-CN" altLang="en-US"/>
              <a:t>数据库中主文件的大小。当新加入数据或日志文件时，默认大小为1</a:t>
            </a:r>
            <a:r>
              <a:rPr lang="en-US" altLang="zh-CN"/>
              <a:t>MB</a:t>
            </a:r>
            <a:r>
              <a:rPr lang="zh-CN" altLang="en-US"/>
              <a:t>；</a:t>
            </a:r>
          </a:p>
          <a:p>
            <a:pPr lvl="2">
              <a:buFontTx/>
              <a:buChar char="•"/>
            </a:pPr>
            <a:r>
              <a:rPr lang="en-US" altLang="zh-CN"/>
              <a:t>MAXSIZE</a:t>
            </a:r>
            <a:r>
              <a:rPr lang="zh-CN" altLang="en-US"/>
              <a:t>：文件增长的最大大小。可为无限，此时文件增长到磁盘满为止；</a:t>
            </a:r>
          </a:p>
          <a:p>
            <a:pPr lvl="2">
              <a:buFontTx/>
              <a:buChar char="•"/>
            </a:pPr>
            <a:r>
              <a:rPr lang="en-US" altLang="zh-CN"/>
              <a:t>FILEGROWTH</a:t>
            </a:r>
            <a:r>
              <a:rPr lang="zh-CN" altLang="en-US"/>
              <a:t>：文件每次增长的大小，可通过三种方法指定：以</a:t>
            </a:r>
            <a:r>
              <a:rPr lang="en-US" altLang="zh-CN"/>
              <a:t>MB</a:t>
            </a:r>
            <a:r>
              <a:rPr lang="zh-CN" altLang="en-US"/>
              <a:t>为单位，以</a:t>
            </a:r>
            <a:r>
              <a:rPr lang="en-US" altLang="zh-CN"/>
              <a:t>KB</a:t>
            </a:r>
            <a:r>
              <a:rPr lang="zh-CN" altLang="en-US"/>
              <a:t>为单位，百分比；</a:t>
            </a:r>
          </a:p>
          <a:p>
            <a:pPr lvl="2">
              <a:buFontTx/>
              <a:buChar char="•"/>
            </a:pPr>
            <a:r>
              <a:rPr lang="en-US" altLang="zh-CN"/>
              <a:t>COLLATE</a:t>
            </a:r>
            <a:r>
              <a:rPr lang="zh-CN" altLang="en-US"/>
              <a:t>：字符的排序规则；</a:t>
            </a:r>
          </a:p>
          <a:p>
            <a:pPr>
              <a:buFontTx/>
              <a:buChar char="•"/>
            </a:pPr>
            <a:r>
              <a:rPr lang="zh-CN" altLang="en-US"/>
              <a:t>创建数据库的同时，亦创建了相对应的事务日志；</a:t>
            </a:r>
          </a:p>
          <a:p>
            <a:endParaRPr lang="zh-CN" altLang="en-US"/>
          </a:p>
          <a:p>
            <a:r>
              <a:rPr lang="zh-CN" altLang="en-US"/>
              <a:t>难点：</a:t>
            </a:r>
          </a:p>
          <a:p>
            <a:r>
              <a:rPr lang="en-US" altLang="zh-CN"/>
              <a:t>PRIMARY</a:t>
            </a:r>
            <a:r>
              <a:rPr lang="zh-CN" altLang="en-US"/>
              <a:t>选项的意义；</a:t>
            </a:r>
          </a:p>
          <a:p>
            <a:endParaRPr lang="zh-CN" altLang="en-US"/>
          </a:p>
          <a:p>
            <a:r>
              <a:rPr lang="zh-CN" altLang="en-US"/>
              <a:t>课堂提问：</a:t>
            </a:r>
          </a:p>
          <a:p>
            <a:r>
              <a:rPr lang="en-US" altLang="zh-CN"/>
              <a:t>SQL Server</a:t>
            </a:r>
            <a:r>
              <a:rPr lang="zh-CN" altLang="en-US"/>
              <a:t>中每个数据库的信息是否保存在数据库中？都保存在哪里？</a:t>
            </a:r>
          </a:p>
          <a:p>
            <a:r>
              <a:rPr lang="en-US" altLang="zh-CN"/>
              <a:t>	</a:t>
            </a:r>
            <a:r>
              <a:rPr lang="zh-CN" altLang="en-US"/>
              <a:t>是保存在数据库中，保存在</a:t>
            </a:r>
            <a:r>
              <a:rPr lang="en-US" altLang="zh-CN"/>
              <a:t>master</a:t>
            </a:r>
            <a:r>
              <a:rPr lang="zh-CN" altLang="en-US"/>
              <a:t>数据库的</a:t>
            </a:r>
            <a:r>
              <a:rPr lang="en-US" altLang="zh-CN"/>
              <a:t>sysdatabases</a:t>
            </a:r>
            <a:r>
              <a:rPr lang="zh-CN" altLang="en-US"/>
              <a:t>表中；</a:t>
            </a:r>
          </a:p>
          <a:p>
            <a:endParaRPr lang="zh-CN" altLang="en-US"/>
          </a:p>
          <a:p>
            <a:r>
              <a:rPr lang="zh-CN" altLang="en-US"/>
              <a:t>演示：</a:t>
            </a:r>
          </a:p>
          <a:p>
            <a:r>
              <a:rPr lang="zh-CN" altLang="en-US"/>
              <a:t>分别用企业管理器和查询分析器创建数据库。</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131341C-8182-43C8-86D4-F3AF5D25FD4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7A2EE609-C420-4DFE-8AFB-BA31262DC71E}" type="slidenum">
              <a:rPr lang="zh-CN" altLang="en-US"/>
              <a:pPr algn="r">
                <a:spcBef>
                  <a:spcPct val="0"/>
                </a:spcBef>
              </a:pPr>
              <a:t>4</a:t>
            </a:fld>
            <a:endParaRPr lang="en-US" altLang="zh-CN"/>
          </a:p>
        </p:txBody>
      </p:sp>
      <p:sp>
        <p:nvSpPr>
          <p:cNvPr id="10243" name="Rectangle 2">
            <a:extLst>
              <a:ext uri="{FF2B5EF4-FFF2-40B4-BE49-F238E27FC236}">
                <a16:creationId xmlns:a16="http://schemas.microsoft.com/office/drawing/2014/main" id="{E59D6E1F-7D60-498C-AF7C-BDA77F9CAB1D}"/>
              </a:ext>
            </a:extLst>
          </p:cNvPr>
          <p:cNvSpPr>
            <a:spLocks noChangeArrowheads="1" noTextEdit="1"/>
          </p:cNvSpPr>
          <p:nvPr>
            <p:ph type="sldImg"/>
          </p:nvPr>
        </p:nvSpPr>
        <p:spPr/>
      </p:sp>
      <p:sp>
        <p:nvSpPr>
          <p:cNvPr id="10244" name="Rectangle 3">
            <a:extLst>
              <a:ext uri="{FF2B5EF4-FFF2-40B4-BE49-F238E27FC236}">
                <a16:creationId xmlns:a16="http://schemas.microsoft.com/office/drawing/2014/main" id="{9E1A5DEE-0EE8-40FB-894B-207D8A7B9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重点：</a:t>
            </a:r>
          </a:p>
          <a:p>
            <a:pPr>
              <a:buFontTx/>
              <a:buChar char="•"/>
            </a:pPr>
            <a:r>
              <a:rPr lang="zh-CN" altLang="en-US"/>
              <a:t>解释数据库创建中各个选项的意义，包括</a:t>
            </a:r>
          </a:p>
          <a:p>
            <a:pPr lvl="2">
              <a:buFontTx/>
              <a:buChar char="•"/>
            </a:pPr>
            <a:r>
              <a:rPr lang="en-US" altLang="zh-CN"/>
              <a:t>PRIMARY</a:t>
            </a:r>
            <a:r>
              <a:rPr lang="zh-CN" altLang="en-US"/>
              <a:t>：指定主文件组中的文件；</a:t>
            </a:r>
          </a:p>
          <a:p>
            <a:pPr lvl="2">
              <a:buFontTx/>
              <a:buChar char="•"/>
            </a:pPr>
            <a:r>
              <a:rPr lang="en-US" altLang="zh-CN"/>
              <a:t>FILENAME</a:t>
            </a:r>
            <a:r>
              <a:rPr lang="zh-CN" altLang="en-US"/>
              <a:t>：指定操作系统文件名及在服务器上的路径；</a:t>
            </a:r>
          </a:p>
          <a:p>
            <a:pPr lvl="2">
              <a:buFontTx/>
              <a:buChar char="•"/>
            </a:pPr>
            <a:r>
              <a:rPr lang="en-US" altLang="zh-CN"/>
              <a:t>SIZE</a:t>
            </a:r>
            <a:r>
              <a:rPr lang="zh-CN" altLang="en-US"/>
              <a:t>：数据及日志文件的初始大小，最少为512</a:t>
            </a:r>
            <a:r>
              <a:rPr lang="en-US" altLang="zh-CN"/>
              <a:t>KB</a:t>
            </a:r>
            <a:r>
              <a:rPr lang="zh-CN" altLang="en-US"/>
              <a:t>。主文件的大小不能小于</a:t>
            </a:r>
            <a:r>
              <a:rPr lang="en-US" altLang="zh-CN"/>
              <a:t>model</a:t>
            </a:r>
            <a:r>
              <a:rPr lang="zh-CN" altLang="en-US"/>
              <a:t>数据库中主文件的大小。当新加入数据或日志文件时，默认大小为1</a:t>
            </a:r>
            <a:r>
              <a:rPr lang="en-US" altLang="zh-CN"/>
              <a:t>MB</a:t>
            </a:r>
            <a:r>
              <a:rPr lang="zh-CN" altLang="en-US"/>
              <a:t>；</a:t>
            </a:r>
          </a:p>
          <a:p>
            <a:pPr lvl="2">
              <a:buFontTx/>
              <a:buChar char="•"/>
            </a:pPr>
            <a:r>
              <a:rPr lang="en-US" altLang="zh-CN"/>
              <a:t>MAXSIZE</a:t>
            </a:r>
            <a:r>
              <a:rPr lang="zh-CN" altLang="en-US"/>
              <a:t>：文件增长的最大大小。可为无限，此时文件增长到磁盘满为止；</a:t>
            </a:r>
          </a:p>
          <a:p>
            <a:pPr lvl="2">
              <a:buFontTx/>
              <a:buChar char="•"/>
            </a:pPr>
            <a:r>
              <a:rPr lang="en-US" altLang="zh-CN"/>
              <a:t>FILEGROWTH</a:t>
            </a:r>
            <a:r>
              <a:rPr lang="zh-CN" altLang="en-US"/>
              <a:t>：文件每次增长的大小，可通过三种方法指定：以</a:t>
            </a:r>
            <a:r>
              <a:rPr lang="en-US" altLang="zh-CN"/>
              <a:t>MB</a:t>
            </a:r>
            <a:r>
              <a:rPr lang="zh-CN" altLang="en-US"/>
              <a:t>为单位，以</a:t>
            </a:r>
            <a:r>
              <a:rPr lang="en-US" altLang="zh-CN"/>
              <a:t>KB</a:t>
            </a:r>
            <a:r>
              <a:rPr lang="zh-CN" altLang="en-US"/>
              <a:t>为单位，百分比；</a:t>
            </a:r>
          </a:p>
          <a:p>
            <a:pPr lvl="2">
              <a:buFontTx/>
              <a:buChar char="•"/>
            </a:pPr>
            <a:r>
              <a:rPr lang="en-US" altLang="zh-CN"/>
              <a:t>COLLATE</a:t>
            </a:r>
            <a:r>
              <a:rPr lang="zh-CN" altLang="en-US"/>
              <a:t>：字符的排序规则；</a:t>
            </a:r>
          </a:p>
          <a:p>
            <a:pPr>
              <a:buFontTx/>
              <a:buChar char="•"/>
            </a:pPr>
            <a:r>
              <a:rPr lang="zh-CN" altLang="en-US"/>
              <a:t>创建数据库的同时，亦创建了相对应的事务日志；</a:t>
            </a:r>
          </a:p>
          <a:p>
            <a:endParaRPr lang="zh-CN" altLang="en-US"/>
          </a:p>
          <a:p>
            <a:r>
              <a:rPr lang="zh-CN" altLang="en-US"/>
              <a:t>难点：</a:t>
            </a:r>
          </a:p>
          <a:p>
            <a:r>
              <a:rPr lang="en-US" altLang="zh-CN"/>
              <a:t>PRIMARY</a:t>
            </a:r>
            <a:r>
              <a:rPr lang="zh-CN" altLang="en-US"/>
              <a:t>选项的意义；</a:t>
            </a:r>
          </a:p>
          <a:p>
            <a:endParaRPr lang="zh-CN" altLang="en-US"/>
          </a:p>
          <a:p>
            <a:r>
              <a:rPr lang="zh-CN" altLang="en-US"/>
              <a:t>课堂提问：</a:t>
            </a:r>
          </a:p>
          <a:p>
            <a:r>
              <a:rPr lang="en-US" altLang="zh-CN"/>
              <a:t>SQL Server</a:t>
            </a:r>
            <a:r>
              <a:rPr lang="zh-CN" altLang="en-US"/>
              <a:t>中每个数据库的信息是否保存在数据库中？都保存在哪里？</a:t>
            </a:r>
          </a:p>
          <a:p>
            <a:r>
              <a:rPr lang="en-US" altLang="zh-CN"/>
              <a:t>	</a:t>
            </a:r>
            <a:r>
              <a:rPr lang="zh-CN" altLang="en-US"/>
              <a:t>是保存在数据库中，保存在</a:t>
            </a:r>
            <a:r>
              <a:rPr lang="en-US" altLang="zh-CN"/>
              <a:t>master</a:t>
            </a:r>
            <a:r>
              <a:rPr lang="zh-CN" altLang="en-US"/>
              <a:t>数据库的</a:t>
            </a:r>
            <a:r>
              <a:rPr lang="en-US" altLang="zh-CN"/>
              <a:t>sysdatabases</a:t>
            </a:r>
            <a:r>
              <a:rPr lang="zh-CN" altLang="en-US"/>
              <a:t>表中；</a:t>
            </a:r>
          </a:p>
          <a:p>
            <a:endParaRPr lang="zh-CN" altLang="en-US"/>
          </a:p>
          <a:p>
            <a:r>
              <a:rPr lang="zh-CN" altLang="en-US"/>
              <a:t>演示：</a:t>
            </a:r>
          </a:p>
          <a:p>
            <a:r>
              <a:rPr lang="zh-CN" altLang="en-US"/>
              <a:t>分别用企业管理器和查询分析器创建数据库。</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9D313A2-981F-4CB9-A668-180900D4D1C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66B42282-E422-4266-A60D-4EF25127C52F}" type="slidenum">
              <a:rPr lang="zh-CN" altLang="en-US"/>
              <a:pPr algn="r">
                <a:spcBef>
                  <a:spcPct val="0"/>
                </a:spcBef>
              </a:pPr>
              <a:t>5</a:t>
            </a:fld>
            <a:endParaRPr lang="en-US" altLang="zh-CN"/>
          </a:p>
        </p:txBody>
      </p:sp>
      <p:sp>
        <p:nvSpPr>
          <p:cNvPr id="12291" name="Rectangle 2">
            <a:extLst>
              <a:ext uri="{FF2B5EF4-FFF2-40B4-BE49-F238E27FC236}">
                <a16:creationId xmlns:a16="http://schemas.microsoft.com/office/drawing/2014/main" id="{2C999B70-6A94-43C0-9238-36F39ED707DB}"/>
              </a:ext>
            </a:extLst>
          </p:cNvPr>
          <p:cNvSpPr>
            <a:spLocks noChangeArrowheads="1" noTextEdit="1"/>
          </p:cNvSpPr>
          <p:nvPr>
            <p:ph type="sldImg"/>
          </p:nvPr>
        </p:nvSpPr>
        <p:spPr/>
      </p:sp>
      <p:sp>
        <p:nvSpPr>
          <p:cNvPr id="12292" name="Rectangle 3">
            <a:extLst>
              <a:ext uri="{FF2B5EF4-FFF2-40B4-BE49-F238E27FC236}">
                <a16:creationId xmlns:a16="http://schemas.microsoft.com/office/drawing/2014/main" id="{B3FF2B22-B855-4B8E-BED8-AC87B3B728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重点：</a:t>
            </a:r>
          </a:p>
          <a:p>
            <a:pPr>
              <a:buFontTx/>
              <a:buChar char="•"/>
            </a:pPr>
            <a:r>
              <a:rPr lang="zh-CN" altLang="en-US"/>
              <a:t>解释数据库创建中各个选项的意义，包括</a:t>
            </a:r>
          </a:p>
          <a:p>
            <a:pPr lvl="2">
              <a:buFontTx/>
              <a:buChar char="•"/>
            </a:pPr>
            <a:r>
              <a:rPr lang="en-US" altLang="zh-CN"/>
              <a:t>PRIMARY</a:t>
            </a:r>
            <a:r>
              <a:rPr lang="zh-CN" altLang="en-US"/>
              <a:t>：指定主文件组中的文件；</a:t>
            </a:r>
          </a:p>
          <a:p>
            <a:pPr lvl="2">
              <a:buFontTx/>
              <a:buChar char="•"/>
            </a:pPr>
            <a:r>
              <a:rPr lang="en-US" altLang="zh-CN"/>
              <a:t>FILENAME</a:t>
            </a:r>
            <a:r>
              <a:rPr lang="zh-CN" altLang="en-US"/>
              <a:t>：指定操作系统文件名及在服务器上的路径；</a:t>
            </a:r>
          </a:p>
          <a:p>
            <a:pPr lvl="2">
              <a:buFontTx/>
              <a:buChar char="•"/>
            </a:pPr>
            <a:r>
              <a:rPr lang="en-US" altLang="zh-CN"/>
              <a:t>SIZE</a:t>
            </a:r>
            <a:r>
              <a:rPr lang="zh-CN" altLang="en-US"/>
              <a:t>：数据及日志文件的初始大小，最少为512</a:t>
            </a:r>
            <a:r>
              <a:rPr lang="en-US" altLang="zh-CN"/>
              <a:t>KB</a:t>
            </a:r>
            <a:r>
              <a:rPr lang="zh-CN" altLang="en-US"/>
              <a:t>。主文件的大小不能小于</a:t>
            </a:r>
            <a:r>
              <a:rPr lang="en-US" altLang="zh-CN"/>
              <a:t>model</a:t>
            </a:r>
            <a:r>
              <a:rPr lang="zh-CN" altLang="en-US"/>
              <a:t>数据库中主文件的大小。当新加入数据或日志文件时，默认大小为1</a:t>
            </a:r>
            <a:r>
              <a:rPr lang="en-US" altLang="zh-CN"/>
              <a:t>MB</a:t>
            </a:r>
            <a:r>
              <a:rPr lang="zh-CN" altLang="en-US"/>
              <a:t>；</a:t>
            </a:r>
          </a:p>
          <a:p>
            <a:pPr lvl="2">
              <a:buFontTx/>
              <a:buChar char="•"/>
            </a:pPr>
            <a:r>
              <a:rPr lang="en-US" altLang="zh-CN"/>
              <a:t>MAXSIZE</a:t>
            </a:r>
            <a:r>
              <a:rPr lang="zh-CN" altLang="en-US"/>
              <a:t>：文件增长的最大大小。可为无限，此时文件增长到磁盘满为止；</a:t>
            </a:r>
          </a:p>
          <a:p>
            <a:pPr lvl="2">
              <a:buFontTx/>
              <a:buChar char="•"/>
            </a:pPr>
            <a:r>
              <a:rPr lang="en-US" altLang="zh-CN"/>
              <a:t>FILEGROWTH</a:t>
            </a:r>
            <a:r>
              <a:rPr lang="zh-CN" altLang="en-US"/>
              <a:t>：文件每次增长的大小，可通过三种方法指定：以</a:t>
            </a:r>
            <a:r>
              <a:rPr lang="en-US" altLang="zh-CN"/>
              <a:t>MB</a:t>
            </a:r>
            <a:r>
              <a:rPr lang="zh-CN" altLang="en-US"/>
              <a:t>为单位，以</a:t>
            </a:r>
            <a:r>
              <a:rPr lang="en-US" altLang="zh-CN"/>
              <a:t>KB</a:t>
            </a:r>
            <a:r>
              <a:rPr lang="zh-CN" altLang="en-US"/>
              <a:t>为单位，百分比；</a:t>
            </a:r>
          </a:p>
          <a:p>
            <a:pPr lvl="2">
              <a:buFontTx/>
              <a:buChar char="•"/>
            </a:pPr>
            <a:r>
              <a:rPr lang="en-US" altLang="zh-CN"/>
              <a:t>COLLATE</a:t>
            </a:r>
            <a:r>
              <a:rPr lang="zh-CN" altLang="en-US"/>
              <a:t>：字符的排序规则；</a:t>
            </a:r>
          </a:p>
          <a:p>
            <a:pPr>
              <a:buFontTx/>
              <a:buChar char="•"/>
            </a:pPr>
            <a:r>
              <a:rPr lang="zh-CN" altLang="en-US"/>
              <a:t>创建数据库的同时，亦创建了相对应的事务日志；</a:t>
            </a:r>
          </a:p>
          <a:p>
            <a:endParaRPr lang="zh-CN" altLang="en-US"/>
          </a:p>
          <a:p>
            <a:r>
              <a:rPr lang="zh-CN" altLang="en-US"/>
              <a:t>难点：</a:t>
            </a:r>
          </a:p>
          <a:p>
            <a:r>
              <a:rPr lang="en-US" altLang="zh-CN"/>
              <a:t>PRIMARY</a:t>
            </a:r>
            <a:r>
              <a:rPr lang="zh-CN" altLang="en-US"/>
              <a:t>选项的意义；</a:t>
            </a:r>
          </a:p>
          <a:p>
            <a:endParaRPr lang="zh-CN" altLang="en-US"/>
          </a:p>
          <a:p>
            <a:r>
              <a:rPr lang="zh-CN" altLang="en-US"/>
              <a:t>课堂提问：</a:t>
            </a:r>
          </a:p>
          <a:p>
            <a:r>
              <a:rPr lang="en-US" altLang="zh-CN"/>
              <a:t>SQL Server</a:t>
            </a:r>
            <a:r>
              <a:rPr lang="zh-CN" altLang="en-US"/>
              <a:t>中每个数据库的信息是否保存在数据库中？都保存在哪里？</a:t>
            </a:r>
          </a:p>
          <a:p>
            <a:r>
              <a:rPr lang="en-US" altLang="zh-CN"/>
              <a:t>	</a:t>
            </a:r>
            <a:r>
              <a:rPr lang="zh-CN" altLang="en-US"/>
              <a:t>是保存在数据库中，保存在</a:t>
            </a:r>
            <a:r>
              <a:rPr lang="en-US" altLang="zh-CN"/>
              <a:t>master</a:t>
            </a:r>
            <a:r>
              <a:rPr lang="zh-CN" altLang="en-US"/>
              <a:t>数据库的</a:t>
            </a:r>
            <a:r>
              <a:rPr lang="en-US" altLang="zh-CN"/>
              <a:t>sysdatabases</a:t>
            </a:r>
            <a:r>
              <a:rPr lang="zh-CN" altLang="en-US"/>
              <a:t>表中；</a:t>
            </a:r>
          </a:p>
          <a:p>
            <a:endParaRPr lang="zh-CN" altLang="en-US"/>
          </a:p>
          <a:p>
            <a:r>
              <a:rPr lang="zh-CN" altLang="en-US"/>
              <a:t>演示：</a:t>
            </a:r>
          </a:p>
          <a:p>
            <a:r>
              <a:rPr lang="zh-CN" altLang="en-US"/>
              <a:t>分别用企业管理器和查询分析器创建数据库。</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58E2C07-03D7-424C-AAF0-874EFB27629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96D50BF3-C0CB-4404-9FF7-34B9935F2F70}" type="slidenum">
              <a:rPr lang="zh-CN" altLang="en-US"/>
              <a:pPr algn="r">
                <a:spcBef>
                  <a:spcPct val="0"/>
                </a:spcBef>
              </a:pPr>
              <a:t>9</a:t>
            </a:fld>
            <a:endParaRPr lang="en-US" altLang="zh-CN"/>
          </a:p>
        </p:txBody>
      </p:sp>
      <p:sp>
        <p:nvSpPr>
          <p:cNvPr id="17411" name="Rectangle 2">
            <a:extLst>
              <a:ext uri="{FF2B5EF4-FFF2-40B4-BE49-F238E27FC236}">
                <a16:creationId xmlns:a16="http://schemas.microsoft.com/office/drawing/2014/main" id="{1B9F8656-4560-4361-B92F-05D71B7A17B9}"/>
              </a:ext>
            </a:extLst>
          </p:cNvPr>
          <p:cNvSpPr>
            <a:spLocks noChangeArrowheads="1" noTextEdit="1"/>
          </p:cNvSpPr>
          <p:nvPr>
            <p:ph type="sldImg"/>
          </p:nvPr>
        </p:nvSpPr>
        <p:spPr>
          <a:solidFill>
            <a:srgbClr val="FFFFFF"/>
          </a:solidFill>
        </p:spPr>
      </p:sp>
      <p:sp>
        <p:nvSpPr>
          <p:cNvPr id="17412" name="Rectangle 3">
            <a:extLst>
              <a:ext uri="{FF2B5EF4-FFF2-40B4-BE49-F238E27FC236}">
                <a16:creationId xmlns:a16="http://schemas.microsoft.com/office/drawing/2014/main" id="{FF5F3244-E83E-401B-951E-0347D9C98971}"/>
              </a:ext>
            </a:extLst>
          </p:cNvPr>
          <p:cNvSpPr>
            <a:spLocks noChangeArrowheads="1"/>
          </p:cNvSpPr>
          <p:nvPr>
            <p:ph type="body" idx="1"/>
          </p:nvPr>
        </p:nvSpPr>
        <p:spPr>
          <a:solidFill>
            <a:srgbClr val="FFFFFF"/>
          </a:solidFill>
          <a:ln>
            <a:solidFill>
              <a:srgbClr val="000000"/>
            </a:solidFill>
          </a:ln>
        </p:spPr>
        <p:txBody>
          <a:bodyPr anchor="t"/>
          <a:lstStyle/>
          <a:p>
            <a:r>
              <a:rPr lang="zh-CN" altLang="en-US"/>
              <a:t>重点：</a:t>
            </a:r>
          </a:p>
          <a:p>
            <a:r>
              <a:rPr lang="zh-CN" altLang="en-US"/>
              <a:t>创建数据库的示例；每个参数介绍一下</a:t>
            </a:r>
          </a:p>
          <a:p>
            <a:endParaRPr lang="zh-CN" altLang="en-US"/>
          </a:p>
          <a:p>
            <a:r>
              <a:rPr lang="zh-CN" altLang="en-US"/>
              <a:t>注意：</a:t>
            </a:r>
          </a:p>
          <a:p>
            <a:r>
              <a:rPr lang="zh-CN" altLang="en-US"/>
              <a:t>兼容中文时，一般不使用</a:t>
            </a:r>
            <a:r>
              <a:rPr lang="en-US" altLang="zh-CN"/>
              <a:t>Latin1</a:t>
            </a:r>
            <a:r>
              <a:rPr lang="zh-CN" altLang="en-US"/>
              <a:t>排序规则。</a:t>
            </a:r>
          </a:p>
          <a:p>
            <a:endParaRPr lang="zh-CN" altLang="en-US"/>
          </a:p>
          <a:p>
            <a:r>
              <a:rPr lang="zh-CN" altLang="en-US"/>
              <a:t>提问：</a:t>
            </a:r>
          </a:p>
          <a:p>
            <a:r>
              <a:rPr lang="en-US" altLang="zh-CN"/>
              <a:t>1</a:t>
            </a:r>
            <a:r>
              <a:rPr lang="zh-CN" altLang="en-US"/>
              <a:t>、</a:t>
            </a:r>
            <a:r>
              <a:rPr lang="en-US" altLang="zh-CN"/>
              <a:t>size</a:t>
            </a:r>
            <a:r>
              <a:rPr lang="zh-CN" altLang="en-US"/>
              <a:t>默认大小是多少？  </a:t>
            </a:r>
            <a:r>
              <a:rPr lang="en-US" altLang="zh-CN"/>
              <a:t>1MB</a:t>
            </a:r>
          </a:p>
          <a:p>
            <a:r>
              <a:rPr lang="en-US" altLang="zh-CN"/>
              <a:t>2</a:t>
            </a:r>
            <a:r>
              <a:rPr lang="zh-CN" altLang="en-US"/>
              <a:t>、</a:t>
            </a:r>
            <a:r>
              <a:rPr lang="en-US" altLang="zh-CN"/>
              <a:t>size</a:t>
            </a:r>
            <a:r>
              <a:rPr lang="zh-CN" altLang="en-US"/>
              <a:t>、</a:t>
            </a:r>
            <a:r>
              <a:rPr lang="en-US" altLang="zh-CN"/>
              <a:t>maxsize</a:t>
            </a:r>
            <a:r>
              <a:rPr lang="zh-CN" altLang="en-US"/>
              <a:t>、</a:t>
            </a:r>
            <a:r>
              <a:rPr lang="en-US" altLang="zh-CN"/>
              <a:t>filegrowth</a:t>
            </a:r>
            <a:r>
              <a:rPr lang="zh-CN" altLang="en-US"/>
              <a:t>的默认值是什么？ </a:t>
            </a:r>
            <a:r>
              <a:rPr lang="en-US" altLang="zh-CN"/>
              <a:t>MB</a:t>
            </a:r>
            <a:r>
              <a:rPr lang="zh-CN" altLang="en-US"/>
              <a:t>、  </a:t>
            </a:r>
            <a:r>
              <a:rPr lang="en-US" altLang="zh-CN"/>
              <a:t>10</a:t>
            </a:r>
            <a:r>
              <a:rPr lang="zh-CN" altLang="en-US"/>
              <a:t>％（ </a:t>
            </a:r>
            <a:r>
              <a:rPr lang="en-US" altLang="zh-CN"/>
              <a:t>filegrowth</a:t>
            </a:r>
            <a:r>
              <a:rPr lang="zh-CN" altLang="en-US"/>
              <a:t>）</a:t>
            </a:r>
          </a:p>
          <a:p>
            <a:r>
              <a:rPr lang="en-US" altLang="zh-CN"/>
              <a:t>3</a:t>
            </a:r>
            <a:r>
              <a:rPr lang="zh-CN" altLang="en-US"/>
              <a:t>、数据库文件有哪些？</a:t>
            </a:r>
            <a:r>
              <a:rPr lang="en-US" altLang="zh-CN"/>
              <a:t>mdf</a:t>
            </a:r>
            <a:r>
              <a:rPr lang="zh-CN" altLang="en-US"/>
              <a:t>、</a:t>
            </a:r>
            <a:r>
              <a:rPr lang="en-US" altLang="zh-CN"/>
              <a:t>ndf</a:t>
            </a:r>
            <a:r>
              <a:rPr lang="zh-CN" altLang="en-US"/>
              <a:t>、</a:t>
            </a:r>
            <a:r>
              <a:rPr lang="en-US" altLang="zh-CN"/>
              <a:t>ldf</a:t>
            </a:r>
          </a:p>
          <a:p>
            <a:endParaRPr lang="zh-CN" altLang="en-US"/>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D4F8C63-1A31-45F5-A911-DC3F9D74E79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36155317-EBB6-45ED-A10F-5AE62C896C28}" type="slidenum">
              <a:rPr lang="zh-CN" altLang="en-US"/>
              <a:pPr algn="r">
                <a:spcBef>
                  <a:spcPct val="0"/>
                </a:spcBef>
              </a:pPr>
              <a:t>12</a:t>
            </a:fld>
            <a:endParaRPr lang="en-US" altLang="zh-CN"/>
          </a:p>
        </p:txBody>
      </p:sp>
      <p:sp>
        <p:nvSpPr>
          <p:cNvPr id="21507" name="Rectangle 2">
            <a:extLst>
              <a:ext uri="{FF2B5EF4-FFF2-40B4-BE49-F238E27FC236}">
                <a16:creationId xmlns:a16="http://schemas.microsoft.com/office/drawing/2014/main" id="{E76A622D-8034-486E-956D-671C03FA7C8C}"/>
              </a:ext>
            </a:extLst>
          </p:cNvPr>
          <p:cNvSpPr>
            <a:spLocks noChangeArrowheads="1" noTextEdit="1"/>
          </p:cNvSpPr>
          <p:nvPr>
            <p:ph type="sldImg"/>
          </p:nvPr>
        </p:nvSpPr>
        <p:spPr/>
      </p:sp>
      <p:sp>
        <p:nvSpPr>
          <p:cNvPr id="21508" name="Rectangle 3">
            <a:extLst>
              <a:ext uri="{FF2B5EF4-FFF2-40B4-BE49-F238E27FC236}">
                <a16:creationId xmlns:a16="http://schemas.microsoft.com/office/drawing/2014/main" id="{FA6BA540-0AA6-41E1-9911-0CA11528E3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说明：</a:t>
            </a:r>
          </a:p>
          <a:p>
            <a:r>
              <a:rPr lang="zh-CN" altLang="en-US"/>
              <a:t>数据库名称的命名规则：用字母打头，不能用数字打头。</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F14030C-417E-43C5-8416-23817980C5B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38B13E6B-533C-4A79-BA04-D3B376C86804}" type="slidenum">
              <a:rPr lang="zh-CN" altLang="en-US"/>
              <a:pPr algn="r">
                <a:spcBef>
                  <a:spcPct val="0"/>
                </a:spcBef>
              </a:pPr>
              <a:t>14</a:t>
            </a:fld>
            <a:endParaRPr lang="en-US" altLang="zh-CN"/>
          </a:p>
        </p:txBody>
      </p:sp>
      <p:sp>
        <p:nvSpPr>
          <p:cNvPr id="24579" name="Rectangle 2">
            <a:extLst>
              <a:ext uri="{FF2B5EF4-FFF2-40B4-BE49-F238E27FC236}">
                <a16:creationId xmlns:a16="http://schemas.microsoft.com/office/drawing/2014/main" id="{8D16520A-5039-4AC8-AFD7-6CA364798594}"/>
              </a:ext>
            </a:extLst>
          </p:cNvPr>
          <p:cNvSpPr>
            <a:spLocks noChangeArrowheads="1" noTextEdit="1"/>
          </p:cNvSpPr>
          <p:nvPr>
            <p:ph type="sldImg"/>
          </p:nvPr>
        </p:nvSpPr>
        <p:spPr/>
      </p:sp>
      <p:sp>
        <p:nvSpPr>
          <p:cNvPr id="24580" name="Rectangle 3">
            <a:extLst>
              <a:ext uri="{FF2B5EF4-FFF2-40B4-BE49-F238E27FC236}">
                <a16:creationId xmlns:a16="http://schemas.microsoft.com/office/drawing/2014/main" id="{82852BBD-CBF3-4174-9F96-88AF5DB11F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t>1.CREATE DATABASE student</a:t>
            </a:r>
          </a:p>
          <a:p>
            <a:endParaRPr lang="en-US" altLang="zh-CN"/>
          </a:p>
          <a:p>
            <a:r>
              <a:rPr lang="en-US" altLang="zh-CN"/>
              <a:t>2.CREATE DATABASE student1</a:t>
            </a:r>
          </a:p>
          <a:p>
            <a:r>
              <a:rPr lang="en-US" altLang="zh-CN"/>
              <a:t>ON  </a:t>
            </a:r>
          </a:p>
          <a:p>
            <a:r>
              <a:rPr lang="en-US" altLang="zh-CN"/>
              <a:t>  PRIMARY ( NAME=Student1_data,  </a:t>
            </a:r>
          </a:p>
          <a:p>
            <a:r>
              <a:rPr lang="en-US" altLang="zh-CN"/>
              <a:t>  FILENAME='D:\Microsoft SQL Server\MSSQL\Data\Student1.mdf',   </a:t>
            </a:r>
          </a:p>
          <a:p>
            <a:r>
              <a:rPr lang="en-US" altLang="zh-CN"/>
              <a:t>  SIZE=10MB,</a:t>
            </a:r>
          </a:p>
          <a:p>
            <a:r>
              <a:rPr lang="en-US" altLang="zh-CN"/>
              <a:t>  FILEGROWTH=10%) </a:t>
            </a:r>
          </a:p>
          <a:p>
            <a:r>
              <a:rPr lang="en-US" altLang="zh-CN"/>
              <a:t>LOG ON   </a:t>
            </a:r>
          </a:p>
          <a:p>
            <a:r>
              <a:rPr lang="en-US" altLang="zh-CN"/>
              <a:t>( NAME=Student1_log,   </a:t>
            </a:r>
          </a:p>
          <a:p>
            <a:r>
              <a:rPr lang="en-US" altLang="zh-CN"/>
              <a:t>  FILENAME= 'D:\Microsoft SQL Server\MSSQL\Data\Student1.ldf',   </a:t>
            </a:r>
          </a:p>
          <a:p>
            <a:r>
              <a:rPr lang="en-US" altLang="zh-CN"/>
              <a:t>  SIZE=1MB,</a:t>
            </a:r>
          </a:p>
          <a:p>
            <a:r>
              <a:rPr lang="en-US" altLang="zh-CN"/>
              <a:t>  MAXSIZE=5MB,</a:t>
            </a:r>
          </a:p>
          <a:p>
            <a:r>
              <a:rPr lang="en-US" altLang="zh-CN"/>
              <a:t>  FILEGROWTH=1MB)</a:t>
            </a:r>
            <a:br>
              <a:rPr lang="en-US" altLang="zh-CN"/>
            </a:br>
            <a:endParaRPr lang="en-US" altLang="zh-CN"/>
          </a:p>
          <a:p>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681B426-0F2C-4684-87AA-B3CD8320AEA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91E8390B-FBE8-4471-9F61-3AC7832C0929}" type="slidenum">
              <a:rPr lang="zh-CN" altLang="en-US"/>
              <a:pPr algn="r">
                <a:spcBef>
                  <a:spcPct val="0"/>
                </a:spcBef>
              </a:pPr>
              <a:t>15</a:t>
            </a:fld>
            <a:endParaRPr lang="en-US" altLang="zh-CN"/>
          </a:p>
        </p:txBody>
      </p:sp>
      <p:sp>
        <p:nvSpPr>
          <p:cNvPr id="26627" name="Rectangle 2">
            <a:extLst>
              <a:ext uri="{FF2B5EF4-FFF2-40B4-BE49-F238E27FC236}">
                <a16:creationId xmlns:a16="http://schemas.microsoft.com/office/drawing/2014/main" id="{AE040D7A-90C2-460C-97DB-21F2F8318678}"/>
              </a:ext>
            </a:extLst>
          </p:cNvPr>
          <p:cNvSpPr>
            <a:spLocks noChangeArrowheads="1" noTextEdit="1"/>
          </p:cNvSpPr>
          <p:nvPr>
            <p:ph type="sldImg"/>
          </p:nvPr>
        </p:nvSpPr>
        <p:spPr/>
      </p:sp>
      <p:sp>
        <p:nvSpPr>
          <p:cNvPr id="26628" name="Rectangle 3">
            <a:extLst>
              <a:ext uri="{FF2B5EF4-FFF2-40B4-BE49-F238E27FC236}">
                <a16:creationId xmlns:a16="http://schemas.microsoft.com/office/drawing/2014/main" id="{A59E6FDF-7D4A-406F-B99C-FC0C14E11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t>CREATE DATABASE students</a:t>
            </a:r>
          </a:p>
          <a:p>
            <a:r>
              <a:rPr lang="en-US" altLang="zh-CN"/>
              <a:t>ON PRIMARY </a:t>
            </a:r>
          </a:p>
          <a:p>
            <a:r>
              <a:rPr lang="en-US" altLang="zh-CN"/>
              <a:t>	( NAME = student1,</a:t>
            </a:r>
          </a:p>
          <a:p>
            <a:r>
              <a:rPr lang="en-US" altLang="zh-CN"/>
              <a:t>          FILENAME = 'D:\Microsoft SQL Server\MSSQL\Data\Students1.mdf',</a:t>
            </a:r>
          </a:p>
          <a:p>
            <a:r>
              <a:rPr lang="en-US" altLang="zh-CN"/>
              <a:t>          SIZE = 10MB,</a:t>
            </a:r>
          </a:p>
          <a:p>
            <a:r>
              <a:rPr lang="en-US" altLang="zh-CN"/>
              <a:t>          FILEGROWTH = 10%),</a:t>
            </a:r>
          </a:p>
          <a:p>
            <a:endParaRPr lang="en-US" altLang="zh-CN"/>
          </a:p>
          <a:p>
            <a:r>
              <a:rPr lang="en-US" altLang="zh-CN"/>
              <a:t>	( NAME = student2,</a:t>
            </a:r>
          </a:p>
          <a:p>
            <a:r>
              <a:rPr lang="en-US" altLang="zh-CN"/>
              <a:t>	  FILENAME = 'D:\Microsoft SQL Server\MSSQL\Data\Student2.mdf',</a:t>
            </a:r>
          </a:p>
          <a:p>
            <a:r>
              <a:rPr lang="en-US" altLang="zh-CN"/>
              <a:t>          SIZE = 20MB,</a:t>
            </a:r>
          </a:p>
          <a:p>
            <a:r>
              <a:rPr lang="en-US" altLang="zh-CN"/>
              <a:t>          MAXSIZE = 100MB,</a:t>
            </a:r>
          </a:p>
          <a:p>
            <a:r>
              <a:rPr lang="en-US" altLang="zh-CN"/>
              <a:t>          FILEGROWTH = 1MB)</a:t>
            </a:r>
          </a:p>
          <a:p>
            <a:endParaRPr lang="en-US" altLang="zh-CN"/>
          </a:p>
          <a:p>
            <a:r>
              <a:rPr lang="en-US" altLang="zh-CN"/>
              <a:t>LOG ON </a:t>
            </a:r>
          </a:p>
          <a:p>
            <a:r>
              <a:rPr lang="en-US" altLang="zh-CN"/>
              <a:t>	( NAME = Studentlog1,</a:t>
            </a:r>
          </a:p>
          <a:p>
            <a:r>
              <a:rPr lang="en-US" altLang="zh-CN"/>
              <a:t>	  FILENAME = 'D:\Microsoft SQL Server\MSSQL\Data\Studentlog1.ldf',</a:t>
            </a:r>
          </a:p>
          <a:p>
            <a:r>
              <a:rPr lang="en-US" altLang="zh-CN"/>
              <a:t>          SIZE = 10MB,</a:t>
            </a:r>
          </a:p>
          <a:p>
            <a:r>
              <a:rPr lang="en-US" altLang="zh-CN"/>
              <a:t>          MAXSIZE = 50MB,</a:t>
            </a:r>
          </a:p>
          <a:p>
            <a:r>
              <a:rPr lang="en-US" altLang="zh-CN"/>
              <a:t>          FILEGROWTH = 1MB),</a:t>
            </a:r>
          </a:p>
          <a:p>
            <a:r>
              <a:rPr lang="en-US" altLang="zh-CN"/>
              <a:t>	</a:t>
            </a:r>
          </a:p>
          <a:p>
            <a:r>
              <a:rPr lang="en-US" altLang="zh-CN"/>
              <a:t>	( NAME = Studentlog2,</a:t>
            </a:r>
          </a:p>
          <a:p>
            <a:r>
              <a:rPr lang="en-US" altLang="zh-CN"/>
              <a:t>	  FILENAME = 'D:\Microsoft SQL Server\MSSQL\Data\Studentlog2.ldf',</a:t>
            </a:r>
          </a:p>
          <a:p>
            <a:r>
              <a:rPr lang="en-US" altLang="zh-CN"/>
              <a:t>          SIZE = 10MB,</a:t>
            </a:r>
          </a:p>
          <a:p>
            <a:r>
              <a:rPr lang="en-US" altLang="zh-CN"/>
              <a:t>          MAXSIZE = 50MB,</a:t>
            </a:r>
          </a:p>
          <a:p>
            <a:r>
              <a:rPr lang="en-US" altLang="zh-CN"/>
              <a:t>          FILEGROWTH = 1MB)</a:t>
            </a:r>
          </a:p>
          <a:p>
            <a:r>
              <a:rPr lang="en-US" altLang="zh-CN"/>
              <a:t>GO</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DFB2057-4673-4D09-9D78-34A011A5C34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FEE7AFF6-A6BB-4CFA-81F0-6D628825A7A8}" type="slidenum">
              <a:rPr lang="zh-CN" altLang="en-US"/>
              <a:pPr algn="r">
                <a:spcBef>
                  <a:spcPct val="0"/>
                </a:spcBef>
              </a:pPr>
              <a:t>16</a:t>
            </a:fld>
            <a:endParaRPr lang="en-US" altLang="zh-CN"/>
          </a:p>
        </p:txBody>
      </p:sp>
      <p:sp>
        <p:nvSpPr>
          <p:cNvPr id="28675" name="Rectangle 2">
            <a:extLst>
              <a:ext uri="{FF2B5EF4-FFF2-40B4-BE49-F238E27FC236}">
                <a16:creationId xmlns:a16="http://schemas.microsoft.com/office/drawing/2014/main" id="{8850195F-D7D0-4C9C-9665-B7B5BC58891B}"/>
              </a:ext>
            </a:extLst>
          </p:cNvPr>
          <p:cNvSpPr>
            <a:spLocks noChangeArrowheads="1" noTextEdit="1"/>
          </p:cNvSpPr>
          <p:nvPr>
            <p:ph type="sldImg"/>
          </p:nvPr>
        </p:nvSpPr>
        <p:spPr/>
      </p:sp>
      <p:sp>
        <p:nvSpPr>
          <p:cNvPr id="28676" name="Rectangle 3">
            <a:extLst>
              <a:ext uri="{FF2B5EF4-FFF2-40B4-BE49-F238E27FC236}">
                <a16:creationId xmlns:a16="http://schemas.microsoft.com/office/drawing/2014/main" id="{89A4C8A2-BB93-4DC2-B87E-8C399A8165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重点：</a:t>
            </a:r>
          </a:p>
          <a:p>
            <a:pPr eaLnBrk="1" hangingPunct="1">
              <a:buFontTx/>
              <a:buChar char="•"/>
            </a:pPr>
            <a:r>
              <a:rPr lang="zh-CN" altLang="en-US"/>
              <a:t>文件组的概念，类型，以及文件组的使用场合；</a:t>
            </a:r>
          </a:p>
          <a:p>
            <a:pPr eaLnBrk="1" hangingPunct="1">
              <a:buFontTx/>
              <a:buChar char="•"/>
            </a:pPr>
            <a:r>
              <a:rPr lang="zh-CN" altLang="en-US">
                <a:latin typeface="Arial Narrow" panose="020B06060202020A0204" pitchFamily="34" charset="0"/>
              </a:rPr>
              <a:t>在创建数据库时，主文件组包含主要数据文件和任何其他未放入另一个文件组中的文件；</a:t>
            </a:r>
          </a:p>
          <a:p>
            <a:pPr eaLnBrk="1" hangingPunct="1">
              <a:buFontTx/>
              <a:buChar char="•"/>
            </a:pPr>
            <a:r>
              <a:rPr lang="zh-CN" altLang="en-US">
                <a:latin typeface="Arial Narrow" panose="020B06060202020A0204" pitchFamily="34" charset="0"/>
              </a:rPr>
              <a:t>如果用户定义的文件组填满，那么只有明确地分配到该文件组的用户表会受到影响；</a:t>
            </a:r>
            <a:endParaRPr lang="zh-CN" altLang="en-US"/>
          </a:p>
          <a:p>
            <a:pPr eaLnBrk="1" hangingPunct="1"/>
            <a:endParaRPr lang="zh-CN" altLang="en-US"/>
          </a:p>
          <a:p>
            <a:pPr eaLnBrk="1" hangingPunct="1"/>
            <a:r>
              <a:rPr lang="zh-CN" altLang="en-US"/>
              <a:t>难点：</a:t>
            </a:r>
          </a:p>
          <a:p>
            <a:pPr eaLnBrk="1" hangingPunct="1"/>
            <a:r>
              <a:rPr lang="zh-CN" altLang="en-US"/>
              <a:t>理解文件组的意义；</a:t>
            </a:r>
          </a:p>
          <a:p>
            <a:pPr eaLnBrk="1" hangingPunct="1"/>
            <a:endParaRPr lang="zh-CN" altLang="en-US"/>
          </a:p>
          <a:p>
            <a:pPr eaLnBrk="1" hangingPunct="1"/>
            <a:r>
              <a:rPr lang="zh-CN" altLang="en-US"/>
              <a:t>注意：</a:t>
            </a:r>
          </a:p>
          <a:p>
            <a:pPr eaLnBrk="1" hangingPunct="1">
              <a:buFontTx/>
              <a:buChar char="•"/>
            </a:pPr>
            <a:r>
              <a:rPr lang="zh-CN" altLang="en-US"/>
              <a:t>日志文件并不是文件组的一部分；</a:t>
            </a:r>
          </a:p>
          <a:p>
            <a:pPr eaLnBrk="1" hangingPunct="1">
              <a:buFontTx/>
              <a:buChar char="•"/>
            </a:pPr>
            <a:r>
              <a:rPr lang="en-US" altLang="zh-CN"/>
              <a:t>RAID </a:t>
            </a:r>
            <a:r>
              <a:rPr lang="zh-CN" altLang="en-US"/>
              <a:t>的性能比文件组更好；</a:t>
            </a:r>
          </a:p>
          <a:p>
            <a:pPr eaLnBrk="1" hangingPunct="1">
              <a:buFontTx/>
              <a:buChar char="•"/>
            </a:pPr>
            <a:r>
              <a:rPr lang="zh-CN" altLang="en-US">
                <a:latin typeface="Arial Narrow" panose="020B06060202020A0204" pitchFamily="34" charset="0"/>
              </a:rPr>
              <a:t>所有系统表都分配在主文件组中。如果主文件组空间耗尽，那么将不能向系统表添加新目录信息。</a:t>
            </a:r>
            <a:endParaRPr lang="en-US" altLang="zh-CN">
              <a:latin typeface="Arial Narrow" panose="020B06060202020A0204" pitchFamily="34" charset="0"/>
            </a:endParaRPr>
          </a:p>
          <a:p>
            <a:pPr eaLnBrk="1" hangingPunct="1">
              <a:buFontTx/>
              <a:buChar char="•"/>
            </a:pPr>
            <a:endParaRPr lang="en-US" altLang="zh-CN">
              <a:latin typeface="Arial Narrow" panose="020B06060202020A0204" pitchFamily="34" charset="0"/>
            </a:endParaRPr>
          </a:p>
          <a:p>
            <a:pPr eaLnBrk="1" hangingPunct="1">
              <a:buFontTx/>
              <a:buChar char="•"/>
            </a:pPr>
            <a:r>
              <a:rPr lang="zh-CN" altLang="en-US">
                <a:latin typeface="Arial Narrow" panose="020B06060202020A0204" pitchFamily="34" charset="0"/>
              </a:rPr>
              <a:t>文件组</a:t>
            </a:r>
            <a:r>
              <a:rPr lang="en-US" altLang="zh-CN">
                <a:latin typeface="Arial Narrow" panose="020B06060202020A0204" pitchFamily="34" charset="0"/>
              </a:rPr>
              <a:t>——</a:t>
            </a:r>
            <a:r>
              <a:rPr lang="zh-CN" altLang="en-US">
                <a:latin typeface="Arial Narrow" panose="020B06060202020A0204" pitchFamily="34" charset="0"/>
              </a:rPr>
              <a:t>班级（这是一个逻辑单位）</a:t>
            </a:r>
            <a:endParaRPr lang="en-US" altLang="zh-CN">
              <a:latin typeface="Arial Narrow" panose="020B06060202020A0204" pitchFamily="34" charset="0"/>
            </a:endParaRPr>
          </a:p>
          <a:p>
            <a:pPr eaLnBrk="1" hangingPunct="1">
              <a:buFontTx/>
              <a:buChar char="•"/>
            </a:pPr>
            <a:r>
              <a:rPr lang="zh-CN" altLang="en-US">
                <a:latin typeface="Arial Narrow" panose="020B06060202020A0204" pitchFamily="34" charset="0"/>
              </a:rPr>
              <a:t>文件</a:t>
            </a:r>
            <a:r>
              <a:rPr lang="en-US" altLang="zh-CN">
                <a:latin typeface="Arial Narrow" panose="020B06060202020A0204" pitchFamily="34" charset="0"/>
              </a:rPr>
              <a:t>——</a:t>
            </a:r>
            <a:r>
              <a:rPr lang="zh-CN" altLang="en-US">
                <a:latin typeface="Arial Narrow" panose="020B06060202020A0204" pitchFamily="34" charset="0"/>
              </a:rPr>
              <a:t>寝室（真实存在），寝室可以在不同的楼层，即文件也可以在不同的磁盘</a:t>
            </a:r>
            <a:endParaRPr lang="en-US" altLang="zh-CN">
              <a:latin typeface="Arial Narrow" panose="020B06060202020A0204" pitchFamily="34" charset="0"/>
            </a:endParaRPr>
          </a:p>
          <a:p>
            <a:pPr eaLnBrk="1" hangingPunct="1">
              <a:buFontTx/>
              <a:buChar char="•"/>
            </a:pPr>
            <a:r>
              <a:rPr lang="zh-CN" altLang="en-US">
                <a:latin typeface="Arial Narrow" panose="020B06060202020A0204" pitchFamily="34" charset="0"/>
              </a:rPr>
              <a:t>数据</a:t>
            </a:r>
            <a:r>
              <a:rPr lang="en-US" altLang="zh-CN">
                <a:latin typeface="Arial Narrow" panose="020B06060202020A0204" pitchFamily="34" charset="0"/>
              </a:rPr>
              <a:t>——</a:t>
            </a:r>
            <a:r>
              <a:rPr lang="zh-CN" altLang="en-US">
                <a:latin typeface="Arial Narrow" panose="020B06060202020A0204" pitchFamily="34" charset="0"/>
              </a:rPr>
              <a:t>学生</a:t>
            </a:r>
            <a:endParaRPr lang="en-US" altLang="zh-CN">
              <a:latin typeface="Arial Narrow" panose="020B06060202020A0204" pitchFamily="34" charset="0"/>
            </a:endParaRPr>
          </a:p>
          <a:p>
            <a:pPr eaLnBrk="1" hangingPunct="1">
              <a:buFontTx/>
              <a:buChar char="•"/>
            </a:pPr>
            <a:r>
              <a:rPr lang="zh-CN" altLang="en-US">
                <a:latin typeface="Arial Narrow" panose="020B06060202020A0204" pitchFamily="34" charset="0"/>
              </a:rPr>
              <a:t>只要是一个班级的学生，就可以往属于该班级的那些寝室里入住。</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2274514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23777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71806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76624548"/>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4511122"/>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76442263"/>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47927873"/>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9132906"/>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35126273"/>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119085"/>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4842416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2473008"/>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74703104"/>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087058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98172665"/>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3456801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962616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949820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326488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5389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8793774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2644881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126F014-1C2A-4804-AA27-0049C801763C}"/>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E7E0ADB-E7F5-408C-84BD-925C05CA0362}"/>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522A293-F3F7-4F0C-AFB4-B744D4B2137B}"/>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1029" name="Rectangle 5">
            <a:extLst>
              <a:ext uri="{FF2B5EF4-FFF2-40B4-BE49-F238E27FC236}">
                <a16:creationId xmlns:a16="http://schemas.microsoft.com/office/drawing/2014/main" id="{F4837EEE-EE78-4CB8-ADC4-265579841838}"/>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fld id="{C39965EE-8839-4E8E-B24A-05474B2906E2}" type="slidenum">
              <a:rPr lang="zh-CN" altLang="en-US" sz="1400" b="1" smtClean="0">
                <a:solidFill>
                  <a:schemeClr val="bg1"/>
                </a:solidFill>
              </a:rPr>
              <a:pPr algn="r" eaLnBrk="1" hangingPunct="1">
                <a:buFont typeface="Arial" panose="020B0604020202020204" pitchFamily="34" charset="0"/>
                <a:buNone/>
                <a:defRPr/>
              </a:pPr>
              <a:t>‹#›</a:t>
            </a:fld>
            <a:endParaRPr lang="en-US" altLang="zh-CN" sz="1400" b="1">
              <a:solidFill>
                <a:schemeClr val="bg1"/>
              </a:solidFill>
            </a:endParaRPr>
          </a:p>
        </p:txBody>
      </p:sp>
      <p:sp>
        <p:nvSpPr>
          <p:cNvPr id="1030" name="Rectangle 6">
            <a:extLst>
              <a:ext uri="{FF2B5EF4-FFF2-40B4-BE49-F238E27FC236}">
                <a16:creationId xmlns:a16="http://schemas.microsoft.com/office/drawing/2014/main" id="{842B143B-80EF-4DDA-B178-504EC4FB10B9}"/>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917386EE-FCB5-452D-923C-05A20E9D3B5D}"/>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2051" name="Rectangle 5">
            <a:extLst>
              <a:ext uri="{FF2B5EF4-FFF2-40B4-BE49-F238E27FC236}">
                <a16:creationId xmlns:a16="http://schemas.microsoft.com/office/drawing/2014/main" id="{8EAD8230-2AA2-44F2-AA44-030DAC521EFA}"/>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Version No: 1.0</a:t>
            </a:r>
          </a:p>
        </p:txBody>
      </p:sp>
      <p:sp>
        <p:nvSpPr>
          <p:cNvPr id="2052" name="Rectangle 2">
            <a:extLst>
              <a:ext uri="{FF2B5EF4-FFF2-40B4-BE49-F238E27FC236}">
                <a16:creationId xmlns:a16="http://schemas.microsoft.com/office/drawing/2014/main" id="{C206F4D8-DEEC-4B6F-A844-3336D4297431}"/>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3">
            <a:extLst>
              <a:ext uri="{FF2B5EF4-FFF2-40B4-BE49-F238E27FC236}">
                <a16:creationId xmlns:a16="http://schemas.microsoft.com/office/drawing/2014/main" id="{1C9B5EAA-608E-42A1-9325-271852D27BAD}"/>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F9D4AEF-2E1E-4F04-9E5A-5B717EA80784}"/>
              </a:ext>
            </a:extLst>
          </p:cNvPr>
          <p:cNvSpPr>
            <a:spLocks noGrp="1" noChangeArrowheads="1"/>
          </p:cNvSpPr>
          <p:nvPr>
            <p:ph type="subTitle" idx="4294967295"/>
          </p:nvPr>
        </p:nvSpPr>
        <p:spPr>
          <a:xfrm>
            <a:off x="2571750" y="857250"/>
            <a:ext cx="5616575" cy="1643063"/>
          </a:xfrm>
          <a:noFill/>
        </p:spPr>
        <p:txBody>
          <a:bodyPr/>
          <a:lstStyle/>
          <a:p>
            <a:pPr marL="0" indent="0" algn="ctr">
              <a:buFontTx/>
              <a:buNone/>
            </a:pPr>
            <a:r>
              <a:rPr lang="en-US" altLang="zh-CN" sz="4400" b="1">
                <a:ea typeface="楷体_GB2312" pitchFamily="1" charset="-122"/>
              </a:rPr>
              <a:t>SQL Server</a:t>
            </a:r>
          </a:p>
          <a:p>
            <a:pPr marL="0" indent="0" algn="ctr">
              <a:buFontTx/>
              <a:buNone/>
            </a:pPr>
            <a:r>
              <a:rPr lang="zh-CN" altLang="en-US" sz="4400" b="1">
                <a:ea typeface="楷体_GB2312" pitchFamily="1" charset="-122"/>
              </a:rPr>
              <a:t>           数据库管理</a:t>
            </a:r>
          </a:p>
        </p:txBody>
      </p:sp>
      <p:sp>
        <p:nvSpPr>
          <p:cNvPr id="4099" name="Rectangle 5">
            <a:extLst>
              <a:ext uri="{FF2B5EF4-FFF2-40B4-BE49-F238E27FC236}">
                <a16:creationId xmlns:a16="http://schemas.microsoft.com/office/drawing/2014/main" id="{D2C66853-B2BB-4B7E-9794-F859A3A98BEE}"/>
              </a:ext>
            </a:extLst>
          </p:cNvPr>
          <p:cNvSpPr>
            <a:spLocks noChangeArrowheads="1"/>
          </p:cNvSpPr>
          <p:nvPr/>
        </p:nvSpPr>
        <p:spPr bwMode="auto">
          <a:xfrm>
            <a:off x="1357313" y="2857500"/>
            <a:ext cx="5227637"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ts val="2400"/>
              </a:spcBef>
              <a:buSzTx/>
              <a:buFont typeface="Wingdings" panose="05000000000000000000" pitchFamily="2" charset="2"/>
              <a:buChar char="u"/>
            </a:pPr>
            <a:r>
              <a:rPr lang="en-US" altLang="zh-CN" sz="2800" b="1">
                <a:solidFill>
                  <a:srgbClr val="003366"/>
                </a:solidFill>
                <a:latin typeface="楷体_GB2312" pitchFamily="1" charset="-122"/>
                <a:ea typeface="楷体_GB2312" pitchFamily="1" charset="-122"/>
              </a:rPr>
              <a:t> </a:t>
            </a:r>
            <a:r>
              <a:rPr lang="zh-CN" altLang="en-US" sz="2800" b="1">
                <a:solidFill>
                  <a:srgbClr val="003366"/>
                </a:solidFill>
                <a:latin typeface="楷体_GB2312" pitchFamily="1" charset="-122"/>
                <a:ea typeface="楷体_GB2312" pitchFamily="1" charset="-122"/>
              </a:rPr>
              <a:t>创建数据库</a:t>
            </a:r>
          </a:p>
          <a:p>
            <a:pPr>
              <a:spcBef>
                <a:spcPts val="2400"/>
              </a:spcBef>
              <a:buSzTx/>
              <a:buFont typeface="Wingdings" panose="05000000000000000000" pitchFamily="2" charset="2"/>
              <a:buChar char="u"/>
            </a:pPr>
            <a:r>
              <a:rPr lang="zh-CN" altLang="en-US" sz="2800" b="1">
                <a:solidFill>
                  <a:srgbClr val="003366"/>
                </a:solidFill>
                <a:latin typeface="楷体_GB2312" pitchFamily="1" charset="-122"/>
                <a:ea typeface="楷体_GB2312" pitchFamily="1" charset="-122"/>
              </a:rPr>
              <a:t> 管理数据库</a:t>
            </a:r>
          </a:p>
          <a:p>
            <a:pPr>
              <a:spcBef>
                <a:spcPts val="2400"/>
              </a:spcBef>
              <a:buSzTx/>
              <a:buFont typeface="Wingdings" panose="05000000000000000000" pitchFamily="2" charset="2"/>
              <a:buChar char="u"/>
            </a:pPr>
            <a:r>
              <a:rPr lang="zh-CN" altLang="en-US" sz="2800" b="1">
                <a:solidFill>
                  <a:srgbClr val="003366"/>
                </a:solidFill>
                <a:latin typeface="楷体_GB2312" pitchFamily="1" charset="-122"/>
                <a:ea typeface="楷体_GB2312" pitchFamily="1" charset="-122"/>
              </a:rPr>
              <a:t> 数据库的备份与还原</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EE29305-F22F-4B97-A130-93ACB185F39F}"/>
              </a:ext>
            </a:extLst>
          </p:cNvPr>
          <p:cNvSpPr>
            <a:spLocks noChangeArrowheads="1"/>
          </p:cNvSpPr>
          <p:nvPr>
            <p:ph type="body" idx="4294967295"/>
          </p:nvPr>
        </p:nvSpPr>
        <p:spPr>
          <a:xfrm>
            <a:off x="1116013" y="908050"/>
            <a:ext cx="7632700" cy="5257800"/>
          </a:xfrm>
        </p:spPr>
        <p:txBody>
          <a:bodyPr/>
          <a:lstStyle/>
          <a:p>
            <a:pPr>
              <a:buFontTx/>
              <a:buNone/>
            </a:pPr>
            <a:r>
              <a:rPr lang="en-US" altLang="zh-CN" sz="1800" b="1"/>
              <a:t>CREATE DATABASE database_name</a:t>
            </a:r>
          </a:p>
          <a:p>
            <a:pPr algn="just">
              <a:buFontTx/>
              <a:buNone/>
            </a:pPr>
            <a:r>
              <a:rPr lang="en-US" altLang="zh-CN" sz="1800" b="1"/>
              <a:t>[ON </a:t>
            </a:r>
          </a:p>
          <a:p>
            <a:pPr algn="just">
              <a:buFontTx/>
              <a:buNone/>
            </a:pPr>
            <a:r>
              <a:rPr lang="en-US" altLang="zh-CN" sz="1800" b="1"/>
              <a:t>     { [PRIMARY]  (NAME = logical_file_name,</a:t>
            </a:r>
          </a:p>
          <a:p>
            <a:pPr algn="just">
              <a:buFontTx/>
              <a:buNone/>
            </a:pPr>
            <a:r>
              <a:rPr lang="en-US" altLang="zh-CN" sz="1800" b="1"/>
              <a:t>      	FILENAME = </a:t>
            </a:r>
            <a:r>
              <a:rPr lang="en-US" altLang="zh-CN" sz="1800" b="1">
                <a:latin typeface="Arial Narrow" panose="020B06060202020A0204" pitchFamily="34" charset="0"/>
              </a:rPr>
              <a:t>‘</a:t>
            </a:r>
            <a:r>
              <a:rPr lang="en-US" altLang="zh-CN" sz="1800" b="1"/>
              <a:t>os_file_name</a:t>
            </a:r>
            <a:r>
              <a:rPr lang="en-US" altLang="zh-CN" sz="1800" b="1">
                <a:latin typeface="Arial Narrow" panose="020B06060202020A0204" pitchFamily="34" charset="0"/>
              </a:rPr>
              <a:t>’</a:t>
            </a:r>
            <a:endParaRPr lang="en-US" altLang="zh-CN" sz="1800" b="1"/>
          </a:p>
          <a:p>
            <a:pPr algn="just">
              <a:buFontTx/>
              <a:buNone/>
            </a:pPr>
            <a:r>
              <a:rPr lang="en-US" altLang="zh-CN" sz="1800" b="1"/>
              <a:t>		[ , SIZE = size]</a:t>
            </a:r>
          </a:p>
          <a:p>
            <a:pPr algn="just">
              <a:buFontTx/>
              <a:buNone/>
            </a:pPr>
            <a:r>
              <a:rPr lang="en-US" altLang="zh-CN" sz="1800" b="1"/>
              <a:t>		[ , MAXSIZE = { max_size | UNLIMITED } ]</a:t>
            </a:r>
          </a:p>
          <a:p>
            <a:pPr algn="just">
              <a:buFontTx/>
              <a:buNone/>
            </a:pPr>
            <a:r>
              <a:rPr lang="en-US" altLang="zh-CN" sz="1800" b="1"/>
              <a:t>		[ , FILEGROWTH = growth_increment] )</a:t>
            </a:r>
          </a:p>
          <a:p>
            <a:pPr algn="just">
              <a:buFontTx/>
              <a:buNone/>
            </a:pPr>
            <a:r>
              <a:rPr lang="en-US" altLang="zh-CN" sz="1800" b="1"/>
              <a:t>     }  [ , </a:t>
            </a:r>
            <a:r>
              <a:rPr lang="en-US" altLang="zh-CN" sz="1800" b="1">
                <a:latin typeface="Arial Narrow" panose="020B06060202020A0204" pitchFamily="34" charset="0"/>
              </a:rPr>
              <a:t>…</a:t>
            </a:r>
            <a:r>
              <a:rPr lang="en-US" altLang="zh-CN" sz="1800" b="1"/>
              <a:t> n]</a:t>
            </a:r>
          </a:p>
          <a:p>
            <a:pPr algn="just">
              <a:buFontTx/>
              <a:buNone/>
            </a:pPr>
            <a:r>
              <a:rPr lang="en-US" altLang="zh-CN" sz="1800" b="1"/>
              <a:t>]</a:t>
            </a:r>
          </a:p>
          <a:p>
            <a:pPr algn="just">
              <a:buFontTx/>
              <a:buNone/>
            </a:pPr>
            <a:r>
              <a:rPr lang="en-US" altLang="zh-CN" sz="1800" b="1"/>
              <a:t>[LOG ON </a:t>
            </a:r>
          </a:p>
          <a:p>
            <a:pPr algn="just">
              <a:buFontTx/>
              <a:buNone/>
            </a:pPr>
            <a:r>
              <a:rPr lang="en-US" altLang="zh-CN" sz="1800" b="1"/>
              <a:t>     {  (   NAME = logical_file_name,</a:t>
            </a:r>
          </a:p>
          <a:p>
            <a:pPr algn="just">
              <a:buFontTx/>
              <a:buNone/>
            </a:pPr>
            <a:r>
              <a:rPr lang="en-US" altLang="zh-CN" sz="1800" b="1"/>
              <a:t>      	FILENAME = </a:t>
            </a:r>
            <a:r>
              <a:rPr lang="en-US" altLang="zh-CN" sz="1800" b="1">
                <a:latin typeface="Arial Narrow" panose="020B06060202020A0204" pitchFamily="34" charset="0"/>
              </a:rPr>
              <a:t>‘</a:t>
            </a:r>
            <a:r>
              <a:rPr lang="en-US" altLang="zh-CN" sz="1800" b="1"/>
              <a:t>os_file_name</a:t>
            </a:r>
            <a:r>
              <a:rPr lang="en-US" altLang="zh-CN" sz="1800" b="1">
                <a:latin typeface="Arial Narrow" panose="020B06060202020A0204" pitchFamily="34" charset="0"/>
              </a:rPr>
              <a:t>’</a:t>
            </a:r>
            <a:endParaRPr lang="en-US" altLang="zh-CN" sz="1800" b="1"/>
          </a:p>
          <a:p>
            <a:pPr algn="just">
              <a:buFontTx/>
              <a:buNone/>
            </a:pPr>
            <a:r>
              <a:rPr lang="en-US" altLang="zh-CN" sz="1800" b="1"/>
              <a:t>		[ , SIZE = size]</a:t>
            </a:r>
          </a:p>
          <a:p>
            <a:pPr algn="just">
              <a:buFontTx/>
              <a:buNone/>
            </a:pPr>
            <a:r>
              <a:rPr lang="en-US" altLang="zh-CN" sz="1800" b="1"/>
              <a:t>		[ , MAXSIZE = { max_size | UNLIMITED } ]</a:t>
            </a:r>
          </a:p>
          <a:p>
            <a:pPr algn="just">
              <a:buFontTx/>
              <a:buNone/>
            </a:pPr>
            <a:r>
              <a:rPr lang="en-US" altLang="zh-CN" sz="1800" b="1"/>
              <a:t>		[ , FILEGROWTH = growth_increment] )</a:t>
            </a:r>
          </a:p>
          <a:p>
            <a:pPr algn="just">
              <a:buFontTx/>
              <a:buNone/>
            </a:pPr>
            <a:r>
              <a:rPr lang="en-US" altLang="zh-CN" sz="1800" b="1"/>
              <a:t>     }  [ , </a:t>
            </a:r>
            <a:r>
              <a:rPr lang="en-US" altLang="zh-CN" sz="1800" b="1">
                <a:latin typeface="Arial Narrow" panose="020B06060202020A0204" pitchFamily="34" charset="0"/>
              </a:rPr>
              <a:t>…</a:t>
            </a:r>
            <a:r>
              <a:rPr lang="en-US" altLang="zh-CN" sz="1800" b="1"/>
              <a:t> n]]</a:t>
            </a:r>
          </a:p>
        </p:txBody>
      </p:sp>
      <p:sp>
        <p:nvSpPr>
          <p:cNvPr id="18435" name="Rectangle 3">
            <a:extLst>
              <a:ext uri="{FF2B5EF4-FFF2-40B4-BE49-F238E27FC236}">
                <a16:creationId xmlns:a16="http://schemas.microsoft.com/office/drawing/2014/main" id="{2DB1291B-039B-4434-8D54-65CA0111FDDA}"/>
              </a:ext>
            </a:extLst>
          </p:cNvPr>
          <p:cNvSpPr>
            <a:spLocks noGrp="1" noChangeArrowheads="1"/>
          </p:cNvSpPr>
          <p:nvPr>
            <p:ph type="title" idx="4294967295"/>
          </p:nvPr>
        </p:nvSpPr>
        <p:spPr/>
        <p:txBody>
          <a:bodyPr/>
          <a:lstStyle/>
          <a:p>
            <a:r>
              <a:rPr lang="zh-CN" altLang="en-US">
                <a:ea typeface="宋体" panose="02010600030101010101" pitchFamily="2" charset="-122"/>
              </a:rPr>
              <a:t>使用</a:t>
            </a:r>
            <a:r>
              <a:rPr lang="en-US" altLang="zh-CN">
                <a:ea typeface="宋体" panose="02010600030101010101" pitchFamily="2" charset="-122"/>
              </a:rPr>
              <a:t>Transact-SQL</a:t>
            </a:r>
            <a:r>
              <a:rPr lang="zh-CN" altLang="en-US">
                <a:ea typeface="宋体" panose="02010600030101010101" pitchFamily="2" charset="-122"/>
              </a:rPr>
              <a:t>语言创建数据库</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ED7F1AB-2277-4131-95FF-22FDEC1AE311}"/>
              </a:ext>
            </a:extLst>
          </p:cNvPr>
          <p:cNvSpPr>
            <a:spLocks noChangeArrowheads="1"/>
          </p:cNvSpPr>
          <p:nvPr>
            <p:ph type="body" idx="4294967295"/>
          </p:nvPr>
        </p:nvSpPr>
        <p:spPr>
          <a:xfrm>
            <a:off x="714375" y="1214438"/>
            <a:ext cx="8002588" cy="4691062"/>
          </a:xfrm>
        </p:spPr>
        <p:txBody>
          <a:bodyPr/>
          <a:lstStyle/>
          <a:p>
            <a:pPr>
              <a:lnSpc>
                <a:spcPct val="130000"/>
              </a:lnSpc>
            </a:pPr>
            <a:r>
              <a:rPr lang="en-US" altLang="zh-CN"/>
              <a:t>Transact-SQL</a:t>
            </a:r>
            <a:r>
              <a:rPr lang="zh-CN" altLang="en-US"/>
              <a:t>语言的命令格式说明：</a:t>
            </a:r>
          </a:p>
          <a:p>
            <a:pPr lvl="1">
              <a:lnSpc>
                <a:spcPct val="130000"/>
              </a:lnSpc>
            </a:pPr>
            <a:r>
              <a:rPr lang="zh-CN" altLang="en-US" sz="2400"/>
              <a:t>用</a:t>
            </a:r>
            <a:r>
              <a:rPr lang="en-US" altLang="zh-CN" sz="2400"/>
              <a:t>[ ]</a:t>
            </a:r>
            <a:r>
              <a:rPr lang="zh-CN" altLang="en-US" sz="2400"/>
              <a:t>括起来的内容表示是可选的；</a:t>
            </a:r>
          </a:p>
          <a:p>
            <a:pPr lvl="1">
              <a:lnSpc>
                <a:spcPct val="130000"/>
              </a:lnSpc>
            </a:pPr>
            <a:r>
              <a:rPr lang="en-US" altLang="zh-CN" sz="2400"/>
              <a:t>[</a:t>
            </a:r>
            <a:r>
              <a:rPr lang="zh-CN" altLang="en-US" sz="2400"/>
              <a:t>，</a:t>
            </a:r>
            <a:r>
              <a:rPr lang="en-US" altLang="zh-CN" sz="2400">
                <a:latin typeface="Arial Narrow" panose="020B06060202020A0204" pitchFamily="34" charset="0"/>
              </a:rPr>
              <a:t>…</a:t>
            </a:r>
            <a:r>
              <a:rPr lang="en-US" altLang="zh-CN" sz="2400"/>
              <a:t>n]</a:t>
            </a:r>
            <a:r>
              <a:rPr lang="zh-CN" altLang="en-US" sz="2400"/>
              <a:t>表示重复前面的内容；</a:t>
            </a:r>
          </a:p>
          <a:p>
            <a:pPr lvl="1">
              <a:lnSpc>
                <a:spcPct val="130000"/>
              </a:lnSpc>
            </a:pPr>
            <a:r>
              <a:rPr lang="zh-CN" altLang="en-US" sz="2400"/>
              <a:t>用</a:t>
            </a:r>
            <a:r>
              <a:rPr lang="en-US" altLang="zh-CN" sz="2400"/>
              <a:t>&lt; &gt;</a:t>
            </a:r>
            <a:r>
              <a:rPr lang="zh-CN" altLang="en-US" sz="2400"/>
              <a:t>括起来表示在实际编写语句时，用相应的内容替代；</a:t>
            </a:r>
          </a:p>
          <a:p>
            <a:pPr lvl="1">
              <a:lnSpc>
                <a:spcPct val="130000"/>
              </a:lnSpc>
            </a:pPr>
            <a:r>
              <a:rPr lang="zh-CN" altLang="en-US" sz="2400"/>
              <a:t>用</a:t>
            </a:r>
            <a:r>
              <a:rPr lang="en-US" altLang="zh-CN" sz="2400"/>
              <a:t>{ }</a:t>
            </a:r>
            <a:r>
              <a:rPr lang="zh-CN" altLang="en-US" sz="2400"/>
              <a:t>括起来表示是必选的；</a:t>
            </a:r>
          </a:p>
          <a:p>
            <a:pPr lvl="1">
              <a:lnSpc>
                <a:spcPct val="130000"/>
              </a:lnSpc>
            </a:pPr>
            <a:r>
              <a:rPr lang="zh-CN" altLang="en-US" sz="2400"/>
              <a:t>类似</a:t>
            </a:r>
            <a:r>
              <a:rPr lang="en-US" altLang="zh-CN" sz="2400"/>
              <a:t>A|B</a:t>
            </a:r>
            <a:r>
              <a:rPr lang="zh-CN" altLang="en-US" sz="2400"/>
              <a:t>的格式，表示</a:t>
            </a:r>
            <a:r>
              <a:rPr lang="en-US" altLang="zh-CN" sz="2400"/>
              <a:t>A</a:t>
            </a:r>
            <a:r>
              <a:rPr lang="zh-CN" altLang="en-US" sz="2400"/>
              <a:t>和</a:t>
            </a:r>
            <a:r>
              <a:rPr lang="en-US" altLang="zh-CN" sz="2400"/>
              <a:t>B</a:t>
            </a:r>
            <a:r>
              <a:rPr lang="zh-CN" altLang="en-US" sz="2400"/>
              <a:t>只能选择一个，不能同时都选。</a:t>
            </a:r>
          </a:p>
        </p:txBody>
      </p:sp>
      <p:sp>
        <p:nvSpPr>
          <p:cNvPr id="19459" name="Rectangle 3">
            <a:extLst>
              <a:ext uri="{FF2B5EF4-FFF2-40B4-BE49-F238E27FC236}">
                <a16:creationId xmlns:a16="http://schemas.microsoft.com/office/drawing/2014/main" id="{8378BE14-69AB-477A-BDED-2AC9F364BD2F}"/>
              </a:ext>
            </a:extLst>
          </p:cNvPr>
          <p:cNvSpPr>
            <a:spLocks noGrp="1" noChangeArrowheads="1"/>
          </p:cNvSpPr>
          <p:nvPr>
            <p:ph type="title" idx="4294967295"/>
          </p:nvPr>
        </p:nvSpPr>
        <p:spPr>
          <a:xfrm>
            <a:off x="539750" y="404813"/>
            <a:ext cx="8229600" cy="633412"/>
          </a:xfrm>
        </p:spPr>
        <p:txBody>
          <a:bodyPr/>
          <a:lstStyle/>
          <a:p>
            <a:r>
              <a:rPr lang="zh-CN" altLang="en-US">
                <a:ea typeface="宋体" panose="02010600030101010101" pitchFamily="2" charset="-122"/>
              </a:rPr>
              <a:t>使用</a:t>
            </a:r>
            <a:r>
              <a:rPr lang="en-US" altLang="zh-CN">
                <a:ea typeface="宋体" panose="02010600030101010101" pitchFamily="2" charset="-122"/>
              </a:rPr>
              <a:t>Transact-SQL</a:t>
            </a:r>
            <a:r>
              <a:rPr lang="zh-CN" altLang="en-US">
                <a:ea typeface="宋体" panose="02010600030101010101" pitchFamily="2" charset="-122"/>
              </a:rPr>
              <a:t>语言创建数据库</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EBC4D4A-13C3-42E5-BB19-887558D2CBC5}"/>
              </a:ext>
            </a:extLst>
          </p:cNvPr>
          <p:cNvSpPr>
            <a:spLocks noChangeArrowheads="1"/>
          </p:cNvSpPr>
          <p:nvPr>
            <p:ph type="body" idx="4294967295"/>
          </p:nvPr>
        </p:nvSpPr>
        <p:spPr>
          <a:xfrm>
            <a:off x="785813" y="1000125"/>
            <a:ext cx="7913687" cy="4967288"/>
          </a:xfrm>
        </p:spPr>
        <p:txBody>
          <a:bodyPr/>
          <a:lstStyle/>
          <a:p>
            <a:pPr algn="just"/>
            <a:r>
              <a:rPr lang="en-US" altLang="zh-CN" sz="2400">
                <a:solidFill>
                  <a:srgbClr val="990000"/>
                </a:solidFill>
              </a:rPr>
              <a:t>database_name</a:t>
            </a:r>
            <a:r>
              <a:rPr lang="zh-CN" altLang="en-US" sz="2400"/>
              <a:t>：数据库的名称。数据库名称在服务器中必须唯一，最长为</a:t>
            </a:r>
            <a:r>
              <a:rPr lang="en-US" altLang="zh-CN" sz="2400"/>
              <a:t>128</a:t>
            </a:r>
            <a:r>
              <a:rPr lang="zh-CN" altLang="en-US" sz="2400"/>
              <a:t>个字符，并且要符合标识符的命名规则。每个服务器管理的数据库最多为</a:t>
            </a:r>
            <a:r>
              <a:rPr lang="en-US" altLang="zh-CN" sz="2400"/>
              <a:t>32767</a:t>
            </a:r>
            <a:r>
              <a:rPr lang="zh-CN" altLang="en-US" sz="2400"/>
              <a:t>个。</a:t>
            </a:r>
          </a:p>
          <a:p>
            <a:pPr algn="just"/>
            <a:r>
              <a:rPr lang="en-US" altLang="zh-CN" sz="2400">
                <a:solidFill>
                  <a:srgbClr val="990000"/>
                </a:solidFill>
              </a:rPr>
              <a:t>PRIMARY</a:t>
            </a:r>
            <a:r>
              <a:rPr lang="zh-CN" altLang="en-US" sz="2400"/>
              <a:t>：用于指定主文件组中的文件。如果不指定</a:t>
            </a:r>
            <a:r>
              <a:rPr lang="en-US" altLang="zh-CN" sz="2400"/>
              <a:t>PRIMARY</a:t>
            </a:r>
            <a:r>
              <a:rPr lang="zh-CN" altLang="en-US" sz="2400"/>
              <a:t>关键字，则在命令中列出的第一个文件将被默认为主文件。</a:t>
            </a:r>
          </a:p>
          <a:p>
            <a:pPr algn="just"/>
            <a:r>
              <a:rPr lang="en-US" altLang="zh-CN" sz="2400">
                <a:solidFill>
                  <a:srgbClr val="990000"/>
                </a:solidFill>
              </a:rPr>
              <a:t>SIZE</a:t>
            </a:r>
            <a:r>
              <a:rPr lang="zh-CN" altLang="en-US" sz="2400"/>
              <a:t>：指定数据库的初始容量大小。如果没有指定主文件的大小，则</a:t>
            </a:r>
            <a:r>
              <a:rPr lang="en-US" altLang="zh-CN" sz="2400"/>
              <a:t>SQL Server</a:t>
            </a:r>
            <a:r>
              <a:rPr lang="zh-CN" altLang="en-US" sz="2400"/>
              <a:t>默认其与模板数据库中的主文件大小一致，其它数据库文件和事务日志文件则默认为</a:t>
            </a:r>
            <a:r>
              <a:rPr lang="en-US" altLang="zh-CN" sz="2400"/>
              <a:t>1MB</a:t>
            </a:r>
            <a:r>
              <a:rPr lang="zh-CN" altLang="en-US" sz="2400"/>
              <a:t>。指定大小的数字</a:t>
            </a:r>
            <a:r>
              <a:rPr lang="en-US" altLang="zh-CN" sz="2400"/>
              <a:t>size</a:t>
            </a:r>
            <a:r>
              <a:rPr lang="zh-CN" altLang="en-US" sz="2400"/>
              <a:t>可以使用</a:t>
            </a:r>
            <a:r>
              <a:rPr lang="en-US" altLang="zh-CN" sz="2400"/>
              <a:t>KB</a:t>
            </a:r>
            <a:r>
              <a:rPr lang="zh-CN" altLang="en-US" sz="2400"/>
              <a:t>、</a:t>
            </a:r>
            <a:r>
              <a:rPr lang="en-US" altLang="zh-CN" sz="2400"/>
              <a:t>MB</a:t>
            </a:r>
            <a:r>
              <a:rPr lang="zh-CN" altLang="en-US" sz="2400"/>
              <a:t>、</a:t>
            </a:r>
            <a:r>
              <a:rPr lang="en-US" altLang="zh-CN" sz="2400"/>
              <a:t>GB</a:t>
            </a:r>
            <a:r>
              <a:rPr lang="zh-CN" altLang="en-US" sz="2400"/>
              <a:t>和</a:t>
            </a:r>
            <a:r>
              <a:rPr lang="en-US" altLang="zh-CN" sz="2400"/>
              <a:t>TB</a:t>
            </a:r>
            <a:r>
              <a:rPr lang="zh-CN" altLang="en-US" sz="2400"/>
              <a:t>后缀，默认的后缀为</a:t>
            </a:r>
            <a:r>
              <a:rPr lang="en-US" altLang="zh-CN" sz="2400"/>
              <a:t>MB</a:t>
            </a:r>
            <a:r>
              <a:rPr lang="zh-CN" altLang="en-US" sz="2400"/>
              <a:t>。</a:t>
            </a:r>
            <a:r>
              <a:rPr lang="en-US" altLang="zh-CN" sz="2400"/>
              <a:t>Size</a:t>
            </a:r>
            <a:r>
              <a:rPr lang="zh-CN" altLang="en-US" sz="2400"/>
              <a:t>中不能使用小数，其最小值为</a:t>
            </a:r>
            <a:r>
              <a:rPr lang="en-US" altLang="zh-CN" sz="2400"/>
              <a:t>512KB</a:t>
            </a:r>
            <a:r>
              <a:rPr lang="zh-CN" altLang="en-US" sz="2400"/>
              <a:t>，默认值为</a:t>
            </a:r>
            <a:r>
              <a:rPr lang="en-US" altLang="zh-CN" sz="2400"/>
              <a:t>1MB</a:t>
            </a:r>
            <a:r>
              <a:rPr lang="zh-CN" altLang="en-US" sz="2400"/>
              <a:t>。主文件的</a:t>
            </a:r>
            <a:r>
              <a:rPr lang="en-US" altLang="zh-CN" sz="2400"/>
              <a:t>size</a:t>
            </a:r>
            <a:r>
              <a:rPr lang="zh-CN" altLang="en-US" sz="2400"/>
              <a:t>不能小于模板数据库中的主文件。</a:t>
            </a:r>
          </a:p>
          <a:p>
            <a:pPr algn="just"/>
            <a:endParaRPr lang="zh-CN" altLang="en-US" sz="2400"/>
          </a:p>
        </p:txBody>
      </p:sp>
      <p:sp>
        <p:nvSpPr>
          <p:cNvPr id="20483" name="Rectangle 3">
            <a:extLst>
              <a:ext uri="{FF2B5EF4-FFF2-40B4-BE49-F238E27FC236}">
                <a16:creationId xmlns:a16="http://schemas.microsoft.com/office/drawing/2014/main" id="{82503933-6520-4E2F-9547-49F36E3CAEA7}"/>
              </a:ext>
            </a:extLst>
          </p:cNvPr>
          <p:cNvSpPr>
            <a:spLocks noGrp="1" noChangeArrowheads="1"/>
          </p:cNvSpPr>
          <p:nvPr>
            <p:ph type="title" idx="4294967295"/>
          </p:nvPr>
        </p:nvSpPr>
        <p:spPr>
          <a:xfrm>
            <a:off x="611188" y="260350"/>
            <a:ext cx="8229600" cy="633413"/>
          </a:xfrm>
        </p:spPr>
        <p:txBody>
          <a:bodyPr/>
          <a:lstStyle/>
          <a:p>
            <a:r>
              <a:rPr lang="zh-CN" altLang="en-US">
                <a:ea typeface="宋体" panose="02010600030101010101" pitchFamily="2" charset="-122"/>
              </a:rPr>
              <a:t>使用</a:t>
            </a:r>
            <a:r>
              <a:rPr lang="en-US" altLang="zh-CN">
                <a:ea typeface="宋体" panose="02010600030101010101" pitchFamily="2" charset="-122"/>
              </a:rPr>
              <a:t>Transact-SQL</a:t>
            </a:r>
            <a:r>
              <a:rPr lang="zh-CN" altLang="en-US">
                <a:ea typeface="宋体" panose="02010600030101010101" pitchFamily="2" charset="-122"/>
              </a:rPr>
              <a:t>语言创建数据库</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EB39F45C-BDAB-412D-B709-23C7D8E0D992}"/>
              </a:ext>
            </a:extLst>
          </p:cNvPr>
          <p:cNvSpPr>
            <a:spLocks noChangeArrowheads="1"/>
          </p:cNvSpPr>
          <p:nvPr>
            <p:ph type="body" idx="4294967295"/>
          </p:nvPr>
        </p:nvSpPr>
        <p:spPr>
          <a:xfrm>
            <a:off x="611188" y="1557338"/>
            <a:ext cx="8229600" cy="4564062"/>
          </a:xfrm>
        </p:spPr>
        <p:txBody>
          <a:bodyPr/>
          <a:lstStyle/>
          <a:p>
            <a:pPr>
              <a:lnSpc>
                <a:spcPct val="130000"/>
              </a:lnSpc>
            </a:pPr>
            <a:r>
              <a:rPr lang="en-US" altLang="zh-CN" sz="2400">
                <a:solidFill>
                  <a:srgbClr val="990000"/>
                </a:solidFill>
              </a:rPr>
              <a:t>MAXSIZE</a:t>
            </a:r>
            <a:r>
              <a:rPr lang="zh-CN" altLang="en-US" sz="2400"/>
              <a:t>：指定操作系统文件可以增长到的最大尺寸。如果没有指定，则文件可以不断增长直到充满磁盘。</a:t>
            </a:r>
            <a:endParaRPr lang="zh-CN" altLang="en-US" sz="2400" b="1">
              <a:solidFill>
                <a:srgbClr val="990000"/>
              </a:solidFill>
            </a:endParaRPr>
          </a:p>
          <a:p>
            <a:pPr>
              <a:lnSpc>
                <a:spcPct val="130000"/>
              </a:lnSpc>
            </a:pPr>
            <a:r>
              <a:rPr lang="en-US" altLang="zh-CN" sz="2400">
                <a:solidFill>
                  <a:srgbClr val="990000"/>
                </a:solidFill>
              </a:rPr>
              <a:t>FILEGROWTH</a:t>
            </a:r>
            <a:r>
              <a:rPr lang="zh-CN" altLang="en-US" sz="2400"/>
              <a:t>：指定文件每次增加容量的大小，当指定数据为</a:t>
            </a:r>
            <a:r>
              <a:rPr lang="en-US" altLang="zh-CN" sz="2400"/>
              <a:t>0</a:t>
            </a:r>
            <a:r>
              <a:rPr lang="zh-CN" altLang="en-US" sz="2400"/>
              <a:t>时，表示文件不增长。增加量可以确定为以</a:t>
            </a:r>
            <a:r>
              <a:rPr lang="en-US" altLang="zh-CN" sz="2400"/>
              <a:t>KB</a:t>
            </a:r>
            <a:r>
              <a:rPr lang="zh-CN" altLang="en-US" sz="2400"/>
              <a:t>、</a:t>
            </a:r>
            <a:r>
              <a:rPr lang="en-US" altLang="zh-CN" sz="2400"/>
              <a:t>MB</a:t>
            </a:r>
            <a:r>
              <a:rPr lang="zh-CN" altLang="en-US" sz="2400"/>
              <a:t>作后缀的字节数或以</a:t>
            </a:r>
            <a:r>
              <a:rPr lang="en-US" altLang="zh-CN" sz="2400"/>
              <a:t>%</a:t>
            </a:r>
            <a:r>
              <a:rPr lang="zh-CN" altLang="en-US" sz="2400"/>
              <a:t>作后缀的被增加容量文件的百分比来表示。默认后缀为</a:t>
            </a:r>
            <a:r>
              <a:rPr lang="en-US" altLang="zh-CN" sz="2400"/>
              <a:t>MB</a:t>
            </a:r>
            <a:r>
              <a:rPr lang="zh-CN" altLang="en-US" sz="2400"/>
              <a:t>。如果没有指定</a:t>
            </a:r>
            <a:r>
              <a:rPr lang="en-US" altLang="zh-CN" sz="2400"/>
              <a:t>FILEGROWTH</a:t>
            </a:r>
            <a:r>
              <a:rPr lang="zh-CN" altLang="en-US" sz="2400"/>
              <a:t>，则默认值为</a:t>
            </a:r>
            <a:r>
              <a:rPr lang="en-US" altLang="zh-CN" sz="2400"/>
              <a:t>10%</a:t>
            </a:r>
            <a:r>
              <a:rPr lang="zh-CN" altLang="en-US" sz="2400"/>
              <a:t>，每次扩容的最小值为</a:t>
            </a:r>
            <a:r>
              <a:rPr lang="en-US" altLang="zh-CN" sz="2400"/>
              <a:t>64KB</a:t>
            </a:r>
            <a:r>
              <a:rPr lang="zh-CN" altLang="en-US" sz="2400"/>
              <a:t>。 </a:t>
            </a:r>
          </a:p>
          <a:p>
            <a:pPr>
              <a:lnSpc>
                <a:spcPct val="130000"/>
              </a:lnSpc>
            </a:pPr>
            <a:endParaRPr lang="zh-CN" altLang="en-US" sz="2400"/>
          </a:p>
        </p:txBody>
      </p:sp>
      <p:sp>
        <p:nvSpPr>
          <p:cNvPr id="22531" name="Rectangle 5">
            <a:extLst>
              <a:ext uri="{FF2B5EF4-FFF2-40B4-BE49-F238E27FC236}">
                <a16:creationId xmlns:a16="http://schemas.microsoft.com/office/drawing/2014/main" id="{7D55FFD5-F5BA-48D6-B315-4000852BA8B7}"/>
              </a:ext>
            </a:extLst>
          </p:cNvPr>
          <p:cNvSpPr>
            <a:spLocks noGrp="1" noChangeArrowheads="1"/>
          </p:cNvSpPr>
          <p:nvPr>
            <p:ph type="title" idx="4294967295"/>
          </p:nvPr>
        </p:nvSpPr>
        <p:spPr>
          <a:xfrm>
            <a:off x="611188" y="549275"/>
            <a:ext cx="8229600" cy="633413"/>
          </a:xfrm>
        </p:spPr>
        <p:txBody>
          <a:bodyPr/>
          <a:lstStyle/>
          <a:p>
            <a:r>
              <a:rPr lang="zh-CN" altLang="en-US"/>
              <a:t>使用</a:t>
            </a:r>
            <a:r>
              <a:rPr lang="en-US" altLang="zh-CN"/>
              <a:t>Transact-SQL</a:t>
            </a:r>
            <a:r>
              <a:rPr lang="zh-CN" altLang="en-US"/>
              <a:t>语言创建数据库</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38A2924-237D-46C8-9123-2FBA30F12277}"/>
              </a:ext>
            </a:extLst>
          </p:cNvPr>
          <p:cNvSpPr>
            <a:spLocks noChangeArrowheads="1"/>
          </p:cNvSpPr>
          <p:nvPr>
            <p:ph type="title" idx="4294967295"/>
          </p:nvPr>
        </p:nvSpPr>
        <p:spPr>
          <a:xfrm>
            <a:off x="428625" y="357188"/>
            <a:ext cx="8229600" cy="633412"/>
          </a:xfrm>
        </p:spPr>
        <p:txBody>
          <a:bodyPr/>
          <a:lstStyle/>
          <a:p>
            <a:r>
              <a:rPr lang="zh-CN" altLang="en-US">
                <a:latin typeface="宋体" panose="02010600030101010101" pitchFamily="2" charset="-122"/>
                <a:ea typeface="宋体" panose="02010600030101010101" pitchFamily="2" charset="-122"/>
              </a:rPr>
              <a:t>创建数据库（举例）</a:t>
            </a:r>
          </a:p>
        </p:txBody>
      </p:sp>
      <p:sp>
        <p:nvSpPr>
          <p:cNvPr id="23555" name="Rectangle 3">
            <a:extLst>
              <a:ext uri="{FF2B5EF4-FFF2-40B4-BE49-F238E27FC236}">
                <a16:creationId xmlns:a16="http://schemas.microsoft.com/office/drawing/2014/main" id="{F7CB3462-29C1-4202-9AA8-C298D3850573}"/>
              </a:ext>
            </a:extLst>
          </p:cNvPr>
          <p:cNvSpPr>
            <a:spLocks noChangeArrowheads="1"/>
          </p:cNvSpPr>
          <p:nvPr>
            <p:ph type="body" idx="4294967295"/>
          </p:nvPr>
        </p:nvSpPr>
        <p:spPr>
          <a:xfrm>
            <a:off x="571500" y="1285875"/>
            <a:ext cx="8229600" cy="4392613"/>
          </a:xfrm>
        </p:spPr>
        <p:txBody>
          <a:bodyPr/>
          <a:lstStyle/>
          <a:p>
            <a:pPr>
              <a:lnSpc>
                <a:spcPct val="140000"/>
              </a:lnSpc>
            </a:pPr>
            <a:r>
              <a:rPr lang="zh-CN" altLang="en-US" sz="2400"/>
              <a:t>例</a:t>
            </a:r>
            <a:r>
              <a:rPr lang="en-US" altLang="zh-CN" sz="2400"/>
              <a:t>1</a:t>
            </a:r>
            <a:r>
              <a:rPr lang="zh-CN" altLang="en-US" sz="2400"/>
              <a:t>：使用</a:t>
            </a:r>
            <a:r>
              <a:rPr lang="en-US" altLang="zh-CN" sz="2400"/>
              <a:t>CREATE DATABASE</a:t>
            </a:r>
            <a:r>
              <a:rPr lang="zh-CN" altLang="en-US" sz="2400"/>
              <a:t>创建一个</a:t>
            </a:r>
            <a:r>
              <a:rPr lang="en-US" altLang="zh-CN" sz="2400"/>
              <a:t>student</a:t>
            </a:r>
            <a:r>
              <a:rPr lang="zh-CN" altLang="en-US" sz="2400"/>
              <a:t>数据库，所有参数均取默认值。 </a:t>
            </a:r>
          </a:p>
          <a:p>
            <a:pPr>
              <a:lnSpc>
                <a:spcPct val="140000"/>
              </a:lnSpc>
            </a:pPr>
            <a:r>
              <a:rPr lang="zh-CN" altLang="en-US" sz="2400"/>
              <a:t>例</a:t>
            </a:r>
            <a:r>
              <a:rPr lang="en-US" altLang="zh-CN" sz="2400"/>
              <a:t>2</a:t>
            </a:r>
            <a:r>
              <a:rPr lang="zh-CN" altLang="en-US" sz="2400"/>
              <a:t>：创建一个</a:t>
            </a:r>
            <a:r>
              <a:rPr lang="en-US" altLang="zh-CN" sz="2400"/>
              <a:t>Student1</a:t>
            </a:r>
            <a:r>
              <a:rPr lang="zh-CN" altLang="en-US" sz="2400"/>
              <a:t>数据库，该数据库的主文件逻辑名称为</a:t>
            </a:r>
            <a:r>
              <a:rPr lang="en-US" altLang="zh-CN" sz="2400"/>
              <a:t>Student1_data</a:t>
            </a:r>
            <a:r>
              <a:rPr lang="zh-CN" altLang="en-US" sz="2400"/>
              <a:t>，物理文件名为</a:t>
            </a:r>
            <a:r>
              <a:rPr lang="en-US" altLang="zh-CN" sz="2400"/>
              <a:t>Student1.mdf</a:t>
            </a:r>
            <a:r>
              <a:rPr lang="zh-CN" altLang="en-US" sz="2400"/>
              <a:t>，初始大小为</a:t>
            </a:r>
            <a:r>
              <a:rPr lang="en-US" altLang="zh-CN" sz="2400"/>
              <a:t>10MB</a:t>
            </a:r>
            <a:r>
              <a:rPr lang="zh-CN" altLang="en-US" sz="2400"/>
              <a:t>，最大尺寸为无限大，增长速度为</a:t>
            </a:r>
            <a:r>
              <a:rPr lang="en-US" altLang="zh-CN" sz="2400"/>
              <a:t>10%</a:t>
            </a:r>
            <a:r>
              <a:rPr lang="zh-CN" altLang="en-US" sz="2400"/>
              <a:t>；数据库的日志文件逻辑名称为</a:t>
            </a:r>
            <a:r>
              <a:rPr lang="en-US" altLang="zh-CN" sz="2400"/>
              <a:t>Student1_log</a:t>
            </a:r>
            <a:r>
              <a:rPr lang="zh-CN" altLang="en-US" sz="2400"/>
              <a:t>，物理文件名为</a:t>
            </a:r>
            <a:r>
              <a:rPr lang="en-US" altLang="zh-CN" sz="2400"/>
              <a:t>Student1.ldf</a:t>
            </a:r>
            <a:r>
              <a:rPr lang="zh-CN" altLang="en-US" sz="2400"/>
              <a:t>，初始大小为</a:t>
            </a:r>
            <a:r>
              <a:rPr lang="en-US" altLang="zh-CN" sz="2400"/>
              <a:t>1MB</a:t>
            </a:r>
            <a:r>
              <a:rPr lang="zh-CN" altLang="en-US" sz="2400"/>
              <a:t>，最大尺寸为</a:t>
            </a:r>
            <a:r>
              <a:rPr lang="en-US" altLang="zh-CN" sz="2400"/>
              <a:t>5MB</a:t>
            </a:r>
            <a:r>
              <a:rPr lang="zh-CN" altLang="en-US" sz="2400"/>
              <a:t>，增长速度为</a:t>
            </a:r>
            <a:r>
              <a:rPr lang="en-US" altLang="zh-CN" sz="2400"/>
              <a:t>1MB</a:t>
            </a:r>
            <a:r>
              <a:rPr lang="zh-CN" altLang="en-US" sz="2400"/>
              <a:t>。 </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C795CC1-4964-4E10-87BF-9BA54328C28E}"/>
              </a:ext>
            </a:extLst>
          </p:cNvPr>
          <p:cNvSpPr>
            <a:spLocks noChangeArrowheads="1"/>
          </p:cNvSpPr>
          <p:nvPr>
            <p:ph type="body" idx="4294967295"/>
          </p:nvPr>
        </p:nvSpPr>
        <p:spPr>
          <a:xfrm>
            <a:off x="827088" y="1341438"/>
            <a:ext cx="7689850" cy="4641850"/>
          </a:xfrm>
        </p:spPr>
        <p:txBody>
          <a:bodyPr/>
          <a:lstStyle/>
          <a:p>
            <a:pPr>
              <a:lnSpc>
                <a:spcPct val="120000"/>
              </a:lnSpc>
            </a:pPr>
            <a:r>
              <a:rPr lang="zh-CN" altLang="en-US" sz="2400"/>
              <a:t>例</a:t>
            </a:r>
            <a:r>
              <a:rPr lang="en-US" altLang="zh-CN" sz="2400"/>
              <a:t>3</a:t>
            </a:r>
            <a:r>
              <a:rPr lang="zh-CN" altLang="en-US" sz="2400"/>
              <a:t>：创建一个指定多个数据文件和日志文件的数据库。该数据库名称为</a:t>
            </a:r>
            <a:r>
              <a:rPr lang="en-US" altLang="zh-CN" sz="2400"/>
              <a:t>students</a:t>
            </a:r>
            <a:r>
              <a:rPr lang="zh-CN" altLang="en-US" sz="2400"/>
              <a:t>，有</a:t>
            </a:r>
            <a:r>
              <a:rPr lang="en-US" altLang="zh-CN" sz="2400"/>
              <a:t>1</a:t>
            </a:r>
            <a:r>
              <a:rPr lang="zh-CN" altLang="en-US" sz="2400"/>
              <a:t>个</a:t>
            </a:r>
            <a:r>
              <a:rPr lang="en-US" altLang="zh-CN" sz="2400"/>
              <a:t>10MB</a:t>
            </a:r>
            <a:r>
              <a:rPr lang="zh-CN" altLang="en-US" sz="2400"/>
              <a:t>和</a:t>
            </a:r>
            <a:r>
              <a:rPr lang="en-US" altLang="zh-CN" sz="2400"/>
              <a:t>1</a:t>
            </a:r>
            <a:r>
              <a:rPr lang="zh-CN" altLang="en-US" sz="2400"/>
              <a:t>个</a:t>
            </a:r>
            <a:r>
              <a:rPr lang="en-US" altLang="zh-CN" sz="2400"/>
              <a:t>20MB</a:t>
            </a:r>
            <a:r>
              <a:rPr lang="zh-CN" altLang="en-US" sz="2400"/>
              <a:t>的数据文件和</a:t>
            </a:r>
            <a:r>
              <a:rPr lang="en-US" altLang="zh-CN" sz="2400"/>
              <a:t>2</a:t>
            </a:r>
            <a:r>
              <a:rPr lang="zh-CN" altLang="en-US" sz="2400"/>
              <a:t>个</a:t>
            </a:r>
            <a:r>
              <a:rPr lang="en-US" altLang="zh-CN" sz="2400"/>
              <a:t>10MB</a:t>
            </a:r>
            <a:r>
              <a:rPr lang="zh-CN" altLang="en-US" sz="2400"/>
              <a:t>的事务日志文件。数据文件逻辑名称为</a:t>
            </a:r>
            <a:r>
              <a:rPr lang="en-US" altLang="zh-CN" sz="2400"/>
              <a:t>student1</a:t>
            </a:r>
            <a:r>
              <a:rPr lang="zh-CN" altLang="en-US" sz="2400"/>
              <a:t>和</a:t>
            </a:r>
            <a:r>
              <a:rPr lang="en-US" altLang="zh-CN" sz="2400"/>
              <a:t>student2</a:t>
            </a:r>
            <a:r>
              <a:rPr lang="zh-CN" altLang="en-US" sz="2400"/>
              <a:t>，物理文件名为</a:t>
            </a:r>
            <a:r>
              <a:rPr lang="en-US" altLang="zh-CN" sz="2400"/>
              <a:t>student1.mdf</a:t>
            </a:r>
            <a:r>
              <a:rPr lang="zh-CN" altLang="en-US" sz="2400"/>
              <a:t>和</a:t>
            </a:r>
            <a:r>
              <a:rPr lang="en-US" altLang="zh-CN" sz="2400"/>
              <a:t>student2.ndf</a:t>
            </a:r>
            <a:r>
              <a:rPr lang="zh-CN" altLang="en-US" sz="2400"/>
              <a:t>。主文件是</a:t>
            </a:r>
            <a:r>
              <a:rPr lang="en-US" altLang="zh-CN" sz="2400"/>
              <a:t>student1</a:t>
            </a:r>
            <a:r>
              <a:rPr lang="zh-CN" altLang="en-US" sz="2400"/>
              <a:t>，由</a:t>
            </a:r>
            <a:r>
              <a:rPr lang="en-US" altLang="zh-CN" sz="2400"/>
              <a:t>primary</a:t>
            </a:r>
            <a:r>
              <a:rPr lang="zh-CN" altLang="en-US" sz="2400"/>
              <a:t>指定，两个数据文件的最大尺寸分别为无限大和</a:t>
            </a:r>
            <a:r>
              <a:rPr lang="en-US" altLang="zh-CN" sz="2400"/>
              <a:t>100MB</a:t>
            </a:r>
            <a:r>
              <a:rPr lang="zh-CN" altLang="en-US" sz="2400"/>
              <a:t>，增长速度分别为</a:t>
            </a:r>
            <a:r>
              <a:rPr lang="en-US" altLang="zh-CN" sz="2400"/>
              <a:t>10%</a:t>
            </a:r>
            <a:r>
              <a:rPr lang="zh-CN" altLang="en-US" sz="2400"/>
              <a:t>和</a:t>
            </a:r>
            <a:r>
              <a:rPr lang="en-US" altLang="zh-CN" sz="2400"/>
              <a:t>1MB</a:t>
            </a:r>
            <a:r>
              <a:rPr lang="zh-CN" altLang="en-US" sz="2400"/>
              <a:t>。事务日志文件的逻辑名为</a:t>
            </a:r>
            <a:r>
              <a:rPr lang="en-US" altLang="zh-CN" sz="2400"/>
              <a:t>studentlog1</a:t>
            </a:r>
            <a:r>
              <a:rPr lang="zh-CN" altLang="en-US" sz="2400"/>
              <a:t>和</a:t>
            </a:r>
            <a:r>
              <a:rPr lang="en-US" altLang="zh-CN" sz="2400"/>
              <a:t>studentlog2</a:t>
            </a:r>
            <a:r>
              <a:rPr lang="zh-CN" altLang="en-US" sz="2400"/>
              <a:t>，物理文件名为</a:t>
            </a:r>
            <a:r>
              <a:rPr lang="en-US" altLang="zh-CN" sz="2400"/>
              <a:t>studentlog1.ldf</a:t>
            </a:r>
            <a:r>
              <a:rPr lang="zh-CN" altLang="en-US" sz="2400"/>
              <a:t>和</a:t>
            </a:r>
            <a:r>
              <a:rPr lang="en-US" altLang="zh-CN" sz="2400"/>
              <a:t>studentlog2.ldf</a:t>
            </a:r>
            <a:r>
              <a:rPr lang="zh-CN" altLang="en-US" sz="2400"/>
              <a:t>，最大尺寸均为</a:t>
            </a:r>
            <a:r>
              <a:rPr lang="en-US" altLang="zh-CN" sz="2400"/>
              <a:t>50MB</a:t>
            </a:r>
            <a:r>
              <a:rPr lang="zh-CN" altLang="en-US" sz="2400"/>
              <a:t>，文件增长速度为</a:t>
            </a:r>
            <a:r>
              <a:rPr lang="en-US" altLang="zh-CN" sz="2400"/>
              <a:t>1MB</a:t>
            </a:r>
            <a:r>
              <a:rPr lang="zh-CN" altLang="en-US" sz="2400"/>
              <a:t>。 </a:t>
            </a:r>
          </a:p>
        </p:txBody>
      </p:sp>
      <p:sp>
        <p:nvSpPr>
          <p:cNvPr id="25603" name="Rectangle 3">
            <a:extLst>
              <a:ext uri="{FF2B5EF4-FFF2-40B4-BE49-F238E27FC236}">
                <a16:creationId xmlns:a16="http://schemas.microsoft.com/office/drawing/2014/main" id="{65B137BB-0B33-40C4-8842-75BB574F54CD}"/>
              </a:ext>
            </a:extLst>
          </p:cNvPr>
          <p:cNvSpPr>
            <a:spLocks noGrp="1" noChangeArrowheads="1"/>
          </p:cNvSpPr>
          <p:nvPr>
            <p:ph type="title" idx="4294967295"/>
          </p:nvPr>
        </p:nvSpPr>
        <p:spPr>
          <a:xfrm>
            <a:off x="468313" y="476250"/>
            <a:ext cx="8229600" cy="633413"/>
          </a:xfrm>
        </p:spPr>
        <p:txBody>
          <a:bodyPr/>
          <a:lstStyle/>
          <a:p>
            <a:r>
              <a:rPr lang="zh-CN" altLang="en-US">
                <a:latin typeface="宋体" panose="02010600030101010101" pitchFamily="2" charset="-122"/>
                <a:ea typeface="宋体" panose="02010600030101010101" pitchFamily="2" charset="-122"/>
              </a:rPr>
              <a:t>创建数据库（举例）</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EF57843-9927-4300-8139-695E1AEE705B}"/>
              </a:ext>
            </a:extLst>
          </p:cNvPr>
          <p:cNvSpPr>
            <a:spLocks noChangeArrowheads="1"/>
          </p:cNvSpPr>
          <p:nvPr>
            <p:ph type="title" idx="4294967295"/>
          </p:nvPr>
        </p:nvSpPr>
        <p:spPr>
          <a:xfrm>
            <a:off x="3276600" y="333375"/>
            <a:ext cx="2833688" cy="519113"/>
          </a:xfrm>
        </p:spPr>
        <p:txBody>
          <a:bodyPr/>
          <a:lstStyle/>
          <a:p>
            <a:pPr eaLnBrk="1" hangingPunct="1"/>
            <a:r>
              <a:rPr lang="zh-CN" altLang="en-US">
                <a:ea typeface="宋体" panose="02010600030101010101" pitchFamily="2" charset="-122"/>
              </a:rPr>
              <a:t>创建文件组</a:t>
            </a:r>
          </a:p>
        </p:txBody>
      </p:sp>
      <p:sp>
        <p:nvSpPr>
          <p:cNvPr id="27651" name="Rectangle 37">
            <a:extLst>
              <a:ext uri="{FF2B5EF4-FFF2-40B4-BE49-F238E27FC236}">
                <a16:creationId xmlns:a16="http://schemas.microsoft.com/office/drawing/2014/main" id="{8DA20FDF-67FC-4D19-897B-9044A1010EAD}"/>
              </a:ext>
            </a:extLst>
          </p:cNvPr>
          <p:cNvSpPr>
            <a:spLocks noChangeArrowheads="1"/>
          </p:cNvSpPr>
          <p:nvPr/>
        </p:nvSpPr>
        <p:spPr bwMode="auto">
          <a:xfrm>
            <a:off x="827088" y="981075"/>
            <a:ext cx="77041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a:t>文件组的概念</a:t>
            </a:r>
            <a:endParaRPr lang="zh-CN" altLang="en-US" sz="2400"/>
          </a:p>
          <a:p>
            <a:pPr lvl="1" eaLnBrk="1" hangingPunct="1">
              <a:lnSpc>
                <a:spcPct val="120000"/>
              </a:lnSpc>
              <a:buFont typeface="Arial" panose="020B0604020202020204" pitchFamily="34" charset="0"/>
              <a:buBlip>
                <a:blip r:embed="rId3"/>
              </a:buBlip>
            </a:pPr>
            <a:r>
              <a:rPr lang="zh-CN" altLang="en-US" sz="2400"/>
              <a:t>文件组是 </a:t>
            </a:r>
            <a:r>
              <a:rPr lang="en-US" altLang="zh-CN" sz="2400"/>
              <a:t>SQL Server </a:t>
            </a:r>
            <a:r>
              <a:rPr lang="zh-CN" altLang="en-US" sz="2400"/>
              <a:t>中一个或多个文件的命名集合，它构成分配或用于数据库管理的单个单元</a:t>
            </a:r>
          </a:p>
          <a:p>
            <a:pPr eaLnBrk="1" hangingPunct="1"/>
            <a:r>
              <a:rPr lang="zh-CN" altLang="en-US" sz="2400" b="1"/>
              <a:t>文件组的使用场合</a:t>
            </a:r>
          </a:p>
          <a:p>
            <a:pPr lvl="1" eaLnBrk="1" hangingPunct="1">
              <a:buFont typeface="Arial" panose="020B0604020202020204" pitchFamily="34" charset="0"/>
              <a:buBlip>
                <a:blip r:embed="rId3"/>
              </a:buBlip>
            </a:pPr>
            <a:r>
              <a:rPr lang="zh-CN" altLang="en-US" sz="2400"/>
              <a:t>当有多个磁盘，希望把文件分布在这些磁盘上以提高性能</a:t>
            </a:r>
          </a:p>
          <a:p>
            <a:pPr eaLnBrk="1" hangingPunct="1"/>
            <a:r>
              <a:rPr lang="zh-CN" altLang="en-US" sz="2400" b="1"/>
              <a:t>文件组的类型</a:t>
            </a:r>
          </a:p>
          <a:p>
            <a:pPr lvl="1" eaLnBrk="1" hangingPunct="1">
              <a:buFont typeface="Arial" panose="020B0604020202020204" pitchFamily="34" charset="0"/>
              <a:buBlip>
                <a:blip r:embed="rId3"/>
              </a:buBlip>
            </a:pPr>
            <a:r>
              <a:rPr lang="zh-CN" altLang="en-US" sz="2400"/>
              <a:t>两种文件组：主文件组和用户定义文件组</a:t>
            </a:r>
          </a:p>
          <a:p>
            <a:pPr lvl="1" eaLnBrk="1" hangingPunct="1">
              <a:buFont typeface="Arial" panose="020B0604020202020204" pitchFamily="34" charset="0"/>
              <a:buBlip>
                <a:blip r:embed="rId3"/>
              </a:buBlip>
            </a:pPr>
            <a:r>
              <a:rPr lang="zh-CN" altLang="en-US" sz="2400"/>
              <a:t>主文件组</a:t>
            </a:r>
            <a:r>
              <a:rPr lang="en-US" altLang="zh-CN" sz="2400"/>
              <a:t>——</a:t>
            </a:r>
            <a:r>
              <a:rPr lang="zh-CN" altLang="en-US" sz="2400"/>
              <a:t>包含主文件的文件组</a:t>
            </a:r>
          </a:p>
          <a:p>
            <a:pPr lvl="1" eaLnBrk="1" hangingPunct="1">
              <a:buFont typeface="Arial" panose="020B0604020202020204" pitchFamily="34" charset="0"/>
              <a:buBlip>
                <a:blip r:embed="rId3"/>
              </a:buBlip>
            </a:pPr>
            <a:r>
              <a:rPr lang="zh-CN" altLang="en-US" sz="2400"/>
              <a:t>用户定义的文件组</a:t>
            </a:r>
            <a:r>
              <a:rPr lang="en-US" altLang="zh-CN" sz="2400"/>
              <a:t>——</a:t>
            </a:r>
            <a:r>
              <a:rPr lang="zh-CN" altLang="en-US" sz="2400"/>
              <a:t>在首次创建或以后更改数据库时，用户明确创建的任何文件组</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44">
            <a:extLst>
              <a:ext uri="{FF2B5EF4-FFF2-40B4-BE49-F238E27FC236}">
                <a16:creationId xmlns:a16="http://schemas.microsoft.com/office/drawing/2014/main" id="{513E6F5B-31A0-412F-86E0-DC88F10DF4F3}"/>
              </a:ext>
            </a:extLst>
          </p:cNvPr>
          <p:cNvGrpSpPr>
            <a:grpSpLocks/>
          </p:cNvGrpSpPr>
          <p:nvPr/>
        </p:nvGrpSpPr>
        <p:grpSpPr bwMode="auto">
          <a:xfrm>
            <a:off x="990600" y="1125538"/>
            <a:ext cx="7253288" cy="5040312"/>
            <a:chOff x="0" y="0"/>
            <a:chExt cx="4525" cy="3356"/>
          </a:xfrm>
        </p:grpSpPr>
        <p:sp>
          <p:nvSpPr>
            <p:cNvPr id="29700" name="Rectangle 2">
              <a:extLst>
                <a:ext uri="{FF2B5EF4-FFF2-40B4-BE49-F238E27FC236}">
                  <a16:creationId xmlns:a16="http://schemas.microsoft.com/office/drawing/2014/main" id="{D8C641E7-5583-4FF6-B2F3-093F07417E0C}"/>
                </a:ext>
              </a:extLst>
            </p:cNvPr>
            <p:cNvSpPr>
              <a:spLocks noChangeArrowheads="1"/>
            </p:cNvSpPr>
            <p:nvPr/>
          </p:nvSpPr>
          <p:spPr bwMode="auto">
            <a:xfrm>
              <a:off x="96" y="0"/>
              <a:ext cx="4320" cy="3356"/>
            </a:xfrm>
            <a:prstGeom prst="rect">
              <a:avLst/>
            </a:prstGeom>
            <a:gradFill rotWithShape="0">
              <a:gsLst>
                <a:gs pos="0">
                  <a:srgbClr val="FFFFFF"/>
                </a:gs>
                <a:gs pos="100000">
                  <a:srgbClr val="CCECFF"/>
                </a:gs>
              </a:gsLst>
              <a:lin ang="5400000" scaled="1"/>
            </a:gradFill>
            <a:ln w="38100">
              <a:solidFill>
                <a:schemeClr val="folHlink"/>
              </a:solidFill>
              <a:miter lim="800000"/>
              <a:headEnd/>
              <a:tailEnd/>
            </a:ln>
          </p:spPr>
          <p:txBody>
            <a:bodyPr wrap="none"/>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Arial Narrow" panose="020B06060202020A0204" pitchFamily="34" charset="0"/>
                </a:rPr>
                <a:t>Northwind</a:t>
              </a:r>
              <a:r>
                <a:rPr lang="en-US" altLang="zh-CN" sz="2400" b="1"/>
                <a:t> </a:t>
              </a:r>
              <a:r>
                <a:rPr lang="zh-CN" altLang="en-US" sz="2400" b="1"/>
                <a:t>数据库</a:t>
              </a:r>
            </a:p>
          </p:txBody>
        </p:sp>
        <p:sp>
          <p:nvSpPr>
            <p:cNvPr id="29701" name="AutoShape 3">
              <a:extLst>
                <a:ext uri="{FF2B5EF4-FFF2-40B4-BE49-F238E27FC236}">
                  <a16:creationId xmlns:a16="http://schemas.microsoft.com/office/drawing/2014/main" id="{896588DC-D386-41B3-9F3D-A51945FFE466}"/>
                </a:ext>
              </a:extLst>
            </p:cNvPr>
            <p:cNvSpPr>
              <a:spLocks noChangeArrowheads="1"/>
            </p:cNvSpPr>
            <p:nvPr/>
          </p:nvSpPr>
          <p:spPr bwMode="auto">
            <a:xfrm rot="2469536">
              <a:off x="3504" y="759"/>
              <a:ext cx="226" cy="1329"/>
            </a:xfrm>
            <a:prstGeom prst="downArrow">
              <a:avLst>
                <a:gd name="adj1" fmla="val 55454"/>
                <a:gd name="adj2" fmla="val 125724"/>
              </a:avLst>
            </a:prstGeom>
            <a:gradFill rotWithShape="0">
              <a:gsLst>
                <a:gs pos="0">
                  <a:srgbClr val="BBBBDD"/>
                </a:gs>
                <a:gs pos="100000">
                  <a:schemeClr val="accent2"/>
                </a:gs>
              </a:gsLst>
              <a:lin ang="5400000" scaled="1"/>
            </a:gradFill>
            <a:ln w="12700" cap="rnd">
              <a:solidFill>
                <a:schemeClr val="accent2"/>
              </a:solidFill>
              <a:miter lim="800000"/>
              <a:headEnd/>
              <a:tailEnd/>
            </a:ln>
            <a:effectLst>
              <a:outerShdw dist="71842" dir="2700000" algn="ctr" rotWithShape="0">
                <a:schemeClr val="folHlink"/>
              </a:outerShdw>
            </a:effec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29702" name="AutoShape 4">
              <a:extLst>
                <a:ext uri="{FF2B5EF4-FFF2-40B4-BE49-F238E27FC236}">
                  <a16:creationId xmlns:a16="http://schemas.microsoft.com/office/drawing/2014/main" id="{8224F778-F91D-4A72-9826-458AFF595B00}"/>
                </a:ext>
              </a:extLst>
            </p:cNvPr>
            <p:cNvSpPr>
              <a:spLocks noChangeArrowheads="1"/>
            </p:cNvSpPr>
            <p:nvPr/>
          </p:nvSpPr>
          <p:spPr bwMode="auto">
            <a:xfrm rot="2469536">
              <a:off x="1536" y="759"/>
              <a:ext cx="226" cy="1329"/>
            </a:xfrm>
            <a:prstGeom prst="downArrow">
              <a:avLst>
                <a:gd name="adj1" fmla="val 55454"/>
                <a:gd name="adj2" fmla="val 125724"/>
              </a:avLst>
            </a:prstGeom>
            <a:gradFill rotWithShape="0">
              <a:gsLst>
                <a:gs pos="0">
                  <a:srgbClr val="BBBBDD"/>
                </a:gs>
                <a:gs pos="100000">
                  <a:schemeClr val="accent2"/>
                </a:gs>
              </a:gsLst>
              <a:lin ang="5400000" scaled="1"/>
            </a:gradFill>
            <a:ln w="12700" cap="rnd">
              <a:solidFill>
                <a:schemeClr val="accent2"/>
              </a:solidFill>
              <a:miter lim="800000"/>
              <a:headEnd/>
              <a:tailEnd/>
            </a:ln>
            <a:effectLst>
              <a:outerShdw dist="71842" dir="2700000" algn="ctr" rotWithShape="0">
                <a:schemeClr val="folHlink"/>
              </a:outerShdw>
            </a:effec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29703" name="Text Box 5">
              <a:extLst>
                <a:ext uri="{FF2B5EF4-FFF2-40B4-BE49-F238E27FC236}">
                  <a16:creationId xmlns:a16="http://schemas.microsoft.com/office/drawing/2014/main" id="{314F5852-3E9C-4475-9D37-89D93756702D}"/>
                </a:ext>
              </a:extLst>
            </p:cNvPr>
            <p:cNvSpPr txBox="1">
              <a:spLocks noChangeArrowheads="1"/>
            </p:cNvSpPr>
            <p:nvPr/>
          </p:nvSpPr>
          <p:spPr bwMode="auto">
            <a:xfrm>
              <a:off x="352" y="3104"/>
              <a:ext cx="7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600" b="1"/>
                <a:t>默认文件组</a:t>
              </a:r>
            </a:p>
          </p:txBody>
        </p:sp>
        <p:sp>
          <p:nvSpPr>
            <p:cNvPr id="29704" name="Text Box 6">
              <a:extLst>
                <a:ext uri="{FF2B5EF4-FFF2-40B4-BE49-F238E27FC236}">
                  <a16:creationId xmlns:a16="http://schemas.microsoft.com/office/drawing/2014/main" id="{DB4E9AD1-06C2-4CAA-BC2A-E2C096CC189D}"/>
                </a:ext>
              </a:extLst>
            </p:cNvPr>
            <p:cNvSpPr txBox="1">
              <a:spLocks noChangeArrowheads="1"/>
            </p:cNvSpPr>
            <p:nvPr/>
          </p:nvSpPr>
          <p:spPr bwMode="auto">
            <a:xfrm>
              <a:off x="2149" y="3111"/>
              <a:ext cx="102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1600" b="1"/>
                <a:t>OrderHistory</a:t>
              </a:r>
              <a:r>
                <a:rPr lang="zh-CN" altLang="en-US" sz="1600" b="1"/>
                <a:t>组</a:t>
              </a:r>
            </a:p>
          </p:txBody>
        </p:sp>
        <p:sp>
          <p:nvSpPr>
            <p:cNvPr id="29705" name="AutoShape 7">
              <a:extLst>
                <a:ext uri="{FF2B5EF4-FFF2-40B4-BE49-F238E27FC236}">
                  <a16:creationId xmlns:a16="http://schemas.microsoft.com/office/drawing/2014/main" id="{BC2F6327-D1D7-4002-A605-C2068A3F7416}"/>
                </a:ext>
              </a:extLst>
            </p:cNvPr>
            <p:cNvSpPr>
              <a:spLocks noChangeArrowheads="1"/>
            </p:cNvSpPr>
            <p:nvPr/>
          </p:nvSpPr>
          <p:spPr bwMode="auto">
            <a:xfrm rot="27602">
              <a:off x="667" y="1334"/>
              <a:ext cx="241" cy="529"/>
            </a:xfrm>
            <a:prstGeom prst="downArrow">
              <a:avLst>
                <a:gd name="adj1" fmla="val 55935"/>
                <a:gd name="adj2" fmla="val 123683"/>
              </a:avLst>
            </a:prstGeom>
            <a:gradFill rotWithShape="0">
              <a:gsLst>
                <a:gs pos="0">
                  <a:srgbClr val="BBBBDD"/>
                </a:gs>
                <a:gs pos="100000">
                  <a:schemeClr val="accent2"/>
                </a:gs>
              </a:gsLst>
              <a:lin ang="5400000" scaled="1"/>
            </a:gradFill>
            <a:ln w="12700" cap="rnd">
              <a:solidFill>
                <a:schemeClr val="accent2"/>
              </a:solidFill>
              <a:miter lim="800000"/>
              <a:headEnd/>
              <a:tailEnd/>
            </a:ln>
            <a:effectLst>
              <a:outerShdw dist="71842" dir="2700000" algn="ctr" rotWithShape="0">
                <a:schemeClr val="folHlink"/>
              </a:outerShdw>
            </a:effec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nvGrpSpPr>
            <p:cNvPr id="29706" name="Group 8">
              <a:extLst>
                <a:ext uri="{FF2B5EF4-FFF2-40B4-BE49-F238E27FC236}">
                  <a16:creationId xmlns:a16="http://schemas.microsoft.com/office/drawing/2014/main" id="{FCBDBFFA-F68F-4FC1-BB95-6465A28A3C43}"/>
                </a:ext>
              </a:extLst>
            </p:cNvPr>
            <p:cNvGrpSpPr>
              <a:grpSpLocks/>
            </p:cNvGrpSpPr>
            <p:nvPr/>
          </p:nvGrpSpPr>
          <p:grpSpPr bwMode="auto">
            <a:xfrm>
              <a:off x="0" y="279"/>
              <a:ext cx="4176" cy="1152"/>
              <a:chOff x="0" y="0"/>
              <a:chExt cx="4176" cy="1152"/>
            </a:xfrm>
          </p:grpSpPr>
          <p:sp>
            <p:nvSpPr>
              <p:cNvPr id="2" name="Rectangle 9">
                <a:extLst>
                  <a:ext uri="{FF2B5EF4-FFF2-40B4-BE49-F238E27FC236}">
                    <a16:creationId xmlns:a16="http://schemas.microsoft.com/office/drawing/2014/main" id="{C32E8599-2E69-499C-99A1-F649D8A70DA9}"/>
                  </a:ext>
                </a:extLst>
              </p:cNvPr>
              <p:cNvSpPr>
                <a:spLocks noChangeArrowheads="1"/>
              </p:cNvSpPr>
              <p:nvPr/>
            </p:nvSpPr>
            <p:spPr bwMode="auto">
              <a:xfrm>
                <a:off x="380" y="0"/>
                <a:ext cx="1012" cy="171"/>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sys...</a:t>
                </a:r>
              </a:p>
            </p:txBody>
          </p:sp>
          <p:sp>
            <p:nvSpPr>
              <p:cNvPr id="29781" name="Rectangle 10">
                <a:extLst>
                  <a:ext uri="{FF2B5EF4-FFF2-40B4-BE49-F238E27FC236}">
                    <a16:creationId xmlns:a16="http://schemas.microsoft.com/office/drawing/2014/main" id="{FD7064FE-1FD7-40D8-897F-FA9D943F14B7}"/>
                  </a:ext>
                </a:extLst>
              </p:cNvPr>
              <p:cNvSpPr>
                <a:spLocks noChangeArrowheads="1"/>
              </p:cNvSpPr>
              <p:nvPr/>
            </p:nvSpPr>
            <p:spPr bwMode="auto">
              <a:xfrm>
                <a:off x="380" y="171"/>
                <a:ext cx="1012" cy="12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782" name="Rectangle 11">
                <a:extLst>
                  <a:ext uri="{FF2B5EF4-FFF2-40B4-BE49-F238E27FC236}">
                    <a16:creationId xmlns:a16="http://schemas.microsoft.com/office/drawing/2014/main" id="{EBE83BB0-F2FE-4C5F-A011-A02E3C202466}"/>
                  </a:ext>
                </a:extLst>
              </p:cNvPr>
              <p:cNvSpPr>
                <a:spLocks noChangeArrowheads="1"/>
              </p:cNvSpPr>
              <p:nvPr/>
            </p:nvSpPr>
            <p:spPr bwMode="auto">
              <a:xfrm>
                <a:off x="380" y="299"/>
                <a:ext cx="1012" cy="341"/>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783" name="Line 12">
                <a:extLst>
                  <a:ext uri="{FF2B5EF4-FFF2-40B4-BE49-F238E27FC236}">
                    <a16:creationId xmlns:a16="http://schemas.microsoft.com/office/drawing/2014/main" id="{EC271B3A-4978-411F-AAC5-DE6E9F742CE6}"/>
                  </a:ext>
                </a:extLst>
              </p:cNvPr>
              <p:cNvSpPr>
                <a:spLocks noChangeShapeType="1"/>
              </p:cNvSpPr>
              <p:nvPr/>
            </p:nvSpPr>
            <p:spPr bwMode="auto">
              <a:xfrm>
                <a:off x="675" y="171"/>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4" name="Line 13">
                <a:extLst>
                  <a:ext uri="{FF2B5EF4-FFF2-40B4-BE49-F238E27FC236}">
                    <a16:creationId xmlns:a16="http://schemas.microsoft.com/office/drawing/2014/main" id="{19D27249-081C-40E7-9371-BD0A93B00A9D}"/>
                  </a:ext>
                </a:extLst>
              </p:cNvPr>
              <p:cNvSpPr>
                <a:spLocks noChangeShapeType="1"/>
              </p:cNvSpPr>
              <p:nvPr/>
            </p:nvSpPr>
            <p:spPr bwMode="auto">
              <a:xfrm>
                <a:off x="1097" y="171"/>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5" name="Rectangle 14">
                <a:extLst>
                  <a:ext uri="{FF2B5EF4-FFF2-40B4-BE49-F238E27FC236}">
                    <a16:creationId xmlns:a16="http://schemas.microsoft.com/office/drawing/2014/main" id="{2218F031-B524-4D74-9285-7EB248A25611}"/>
                  </a:ext>
                </a:extLst>
              </p:cNvPr>
              <p:cNvSpPr>
                <a:spLocks noChangeArrowheads="1"/>
              </p:cNvSpPr>
              <p:nvPr/>
            </p:nvSpPr>
            <p:spPr bwMode="auto">
              <a:xfrm>
                <a:off x="380" y="299"/>
                <a:ext cx="1012" cy="3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3" name="Rectangle 15">
                <a:extLst>
                  <a:ext uri="{FF2B5EF4-FFF2-40B4-BE49-F238E27FC236}">
                    <a16:creationId xmlns:a16="http://schemas.microsoft.com/office/drawing/2014/main" id="{5988D055-028D-4ABC-A455-F360B7274397}"/>
                  </a:ext>
                </a:extLst>
              </p:cNvPr>
              <p:cNvSpPr>
                <a:spLocks noChangeArrowheads="1"/>
              </p:cNvSpPr>
              <p:nvPr/>
            </p:nvSpPr>
            <p:spPr bwMode="auto">
              <a:xfrm>
                <a:off x="253" y="171"/>
                <a:ext cx="1012" cy="171"/>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sys...</a:t>
                </a:r>
              </a:p>
            </p:txBody>
          </p:sp>
          <p:sp>
            <p:nvSpPr>
              <p:cNvPr id="29787" name="Rectangle 16">
                <a:extLst>
                  <a:ext uri="{FF2B5EF4-FFF2-40B4-BE49-F238E27FC236}">
                    <a16:creationId xmlns:a16="http://schemas.microsoft.com/office/drawing/2014/main" id="{AFD4B221-4A04-4B86-B955-D0CA5E5ABDFF}"/>
                  </a:ext>
                </a:extLst>
              </p:cNvPr>
              <p:cNvSpPr>
                <a:spLocks noChangeArrowheads="1"/>
              </p:cNvSpPr>
              <p:nvPr/>
            </p:nvSpPr>
            <p:spPr bwMode="auto">
              <a:xfrm>
                <a:off x="253" y="343"/>
                <a:ext cx="1012" cy="12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788" name="Rectangle 17">
                <a:extLst>
                  <a:ext uri="{FF2B5EF4-FFF2-40B4-BE49-F238E27FC236}">
                    <a16:creationId xmlns:a16="http://schemas.microsoft.com/office/drawing/2014/main" id="{C12DB2BB-A4B0-401A-BB3F-527C73DE5F7C}"/>
                  </a:ext>
                </a:extLst>
              </p:cNvPr>
              <p:cNvSpPr>
                <a:spLocks noChangeArrowheads="1"/>
              </p:cNvSpPr>
              <p:nvPr/>
            </p:nvSpPr>
            <p:spPr bwMode="auto">
              <a:xfrm>
                <a:off x="253" y="470"/>
                <a:ext cx="1012" cy="34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789" name="Line 18">
                <a:extLst>
                  <a:ext uri="{FF2B5EF4-FFF2-40B4-BE49-F238E27FC236}">
                    <a16:creationId xmlns:a16="http://schemas.microsoft.com/office/drawing/2014/main" id="{1B1AAD19-82A3-4311-B151-AF3523712316}"/>
                  </a:ext>
                </a:extLst>
              </p:cNvPr>
              <p:cNvSpPr>
                <a:spLocks noChangeShapeType="1"/>
              </p:cNvSpPr>
              <p:nvPr/>
            </p:nvSpPr>
            <p:spPr bwMode="auto">
              <a:xfrm>
                <a:off x="548" y="342"/>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0" name="Line 19">
                <a:extLst>
                  <a:ext uri="{FF2B5EF4-FFF2-40B4-BE49-F238E27FC236}">
                    <a16:creationId xmlns:a16="http://schemas.microsoft.com/office/drawing/2014/main" id="{776DC877-277B-4280-9040-7573A9400DCC}"/>
                  </a:ext>
                </a:extLst>
              </p:cNvPr>
              <p:cNvSpPr>
                <a:spLocks noChangeShapeType="1"/>
              </p:cNvSpPr>
              <p:nvPr/>
            </p:nvSpPr>
            <p:spPr bwMode="auto">
              <a:xfrm>
                <a:off x="970" y="342"/>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1" name="Rectangle 20">
                <a:extLst>
                  <a:ext uri="{FF2B5EF4-FFF2-40B4-BE49-F238E27FC236}">
                    <a16:creationId xmlns:a16="http://schemas.microsoft.com/office/drawing/2014/main" id="{2584EABE-6355-4724-BF76-44FE89D10E38}"/>
                  </a:ext>
                </a:extLst>
              </p:cNvPr>
              <p:cNvSpPr>
                <a:spLocks noChangeArrowheads="1"/>
              </p:cNvSpPr>
              <p:nvPr/>
            </p:nvSpPr>
            <p:spPr bwMode="auto">
              <a:xfrm>
                <a:off x="253" y="470"/>
                <a:ext cx="1012" cy="3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4" name="Rectangle 21">
                <a:extLst>
                  <a:ext uri="{FF2B5EF4-FFF2-40B4-BE49-F238E27FC236}">
                    <a16:creationId xmlns:a16="http://schemas.microsoft.com/office/drawing/2014/main" id="{23D377D2-0A33-4789-92DA-CF055F3326F3}"/>
                  </a:ext>
                </a:extLst>
              </p:cNvPr>
              <p:cNvSpPr>
                <a:spLocks noChangeArrowheads="1"/>
              </p:cNvSpPr>
              <p:nvPr/>
            </p:nvSpPr>
            <p:spPr bwMode="auto">
              <a:xfrm>
                <a:off x="127" y="341"/>
                <a:ext cx="1012" cy="169"/>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sysusers</a:t>
                </a:r>
              </a:p>
            </p:txBody>
          </p:sp>
          <p:sp>
            <p:nvSpPr>
              <p:cNvPr id="29793" name="Rectangle 22">
                <a:extLst>
                  <a:ext uri="{FF2B5EF4-FFF2-40B4-BE49-F238E27FC236}">
                    <a16:creationId xmlns:a16="http://schemas.microsoft.com/office/drawing/2014/main" id="{438789EE-DBD1-4228-9D11-586F85E537F2}"/>
                  </a:ext>
                </a:extLst>
              </p:cNvPr>
              <p:cNvSpPr>
                <a:spLocks noChangeArrowheads="1"/>
              </p:cNvSpPr>
              <p:nvPr/>
            </p:nvSpPr>
            <p:spPr bwMode="auto">
              <a:xfrm>
                <a:off x="127" y="512"/>
                <a:ext cx="1012" cy="129"/>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794" name="Rectangle 23">
                <a:extLst>
                  <a:ext uri="{FF2B5EF4-FFF2-40B4-BE49-F238E27FC236}">
                    <a16:creationId xmlns:a16="http://schemas.microsoft.com/office/drawing/2014/main" id="{7C9963C4-1356-4A8A-900D-1A791FAD257D}"/>
                  </a:ext>
                </a:extLst>
              </p:cNvPr>
              <p:cNvSpPr>
                <a:spLocks noChangeArrowheads="1"/>
              </p:cNvSpPr>
              <p:nvPr/>
            </p:nvSpPr>
            <p:spPr bwMode="auto">
              <a:xfrm>
                <a:off x="127" y="641"/>
                <a:ext cx="1012" cy="34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795" name="Line 24">
                <a:extLst>
                  <a:ext uri="{FF2B5EF4-FFF2-40B4-BE49-F238E27FC236}">
                    <a16:creationId xmlns:a16="http://schemas.microsoft.com/office/drawing/2014/main" id="{E3DC35B5-91E1-4879-AB05-A54DFB7C0A95}"/>
                  </a:ext>
                </a:extLst>
              </p:cNvPr>
              <p:cNvSpPr>
                <a:spLocks noChangeShapeType="1"/>
              </p:cNvSpPr>
              <p:nvPr/>
            </p:nvSpPr>
            <p:spPr bwMode="auto">
              <a:xfrm>
                <a:off x="422" y="512"/>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6" name="Line 25">
                <a:extLst>
                  <a:ext uri="{FF2B5EF4-FFF2-40B4-BE49-F238E27FC236}">
                    <a16:creationId xmlns:a16="http://schemas.microsoft.com/office/drawing/2014/main" id="{219509F5-E78A-45B0-9F9A-1E59F64DF060}"/>
                  </a:ext>
                </a:extLst>
              </p:cNvPr>
              <p:cNvSpPr>
                <a:spLocks noChangeShapeType="1"/>
              </p:cNvSpPr>
              <p:nvPr/>
            </p:nvSpPr>
            <p:spPr bwMode="auto">
              <a:xfrm>
                <a:off x="844" y="512"/>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7" name="Rectangle 26">
                <a:extLst>
                  <a:ext uri="{FF2B5EF4-FFF2-40B4-BE49-F238E27FC236}">
                    <a16:creationId xmlns:a16="http://schemas.microsoft.com/office/drawing/2014/main" id="{0E487BBC-100E-441D-81AD-457826EC0928}"/>
                  </a:ext>
                </a:extLst>
              </p:cNvPr>
              <p:cNvSpPr>
                <a:spLocks noChangeArrowheads="1"/>
              </p:cNvSpPr>
              <p:nvPr/>
            </p:nvSpPr>
            <p:spPr bwMode="auto">
              <a:xfrm>
                <a:off x="127" y="640"/>
                <a:ext cx="1012" cy="3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5" name="Rectangle 27">
                <a:extLst>
                  <a:ext uri="{FF2B5EF4-FFF2-40B4-BE49-F238E27FC236}">
                    <a16:creationId xmlns:a16="http://schemas.microsoft.com/office/drawing/2014/main" id="{A1861DC5-D6DF-4D8E-B65D-C971A686388A}"/>
                  </a:ext>
                </a:extLst>
              </p:cNvPr>
              <p:cNvSpPr>
                <a:spLocks noChangeArrowheads="1"/>
              </p:cNvSpPr>
              <p:nvPr/>
            </p:nvSpPr>
            <p:spPr bwMode="auto">
              <a:xfrm>
                <a:off x="0" y="512"/>
                <a:ext cx="1012" cy="171"/>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sysobjects</a:t>
                </a:r>
              </a:p>
            </p:txBody>
          </p:sp>
          <p:sp>
            <p:nvSpPr>
              <p:cNvPr id="29799" name="Rectangle 28">
                <a:extLst>
                  <a:ext uri="{FF2B5EF4-FFF2-40B4-BE49-F238E27FC236}">
                    <a16:creationId xmlns:a16="http://schemas.microsoft.com/office/drawing/2014/main" id="{0AD6F743-6D18-4A1D-9184-D164941EED21}"/>
                  </a:ext>
                </a:extLst>
              </p:cNvPr>
              <p:cNvSpPr>
                <a:spLocks noChangeArrowheads="1"/>
              </p:cNvSpPr>
              <p:nvPr/>
            </p:nvSpPr>
            <p:spPr bwMode="auto">
              <a:xfrm>
                <a:off x="0" y="683"/>
                <a:ext cx="1012" cy="12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00" name="Rectangle 29">
                <a:extLst>
                  <a:ext uri="{FF2B5EF4-FFF2-40B4-BE49-F238E27FC236}">
                    <a16:creationId xmlns:a16="http://schemas.microsoft.com/office/drawing/2014/main" id="{3D9BECB6-1577-45EE-807B-F4CDF280421C}"/>
                  </a:ext>
                </a:extLst>
              </p:cNvPr>
              <p:cNvSpPr>
                <a:spLocks noChangeArrowheads="1"/>
              </p:cNvSpPr>
              <p:nvPr/>
            </p:nvSpPr>
            <p:spPr bwMode="auto">
              <a:xfrm>
                <a:off x="0" y="811"/>
                <a:ext cx="1012" cy="341"/>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01" name="Line 30">
                <a:extLst>
                  <a:ext uri="{FF2B5EF4-FFF2-40B4-BE49-F238E27FC236}">
                    <a16:creationId xmlns:a16="http://schemas.microsoft.com/office/drawing/2014/main" id="{68E7353D-BBDC-4ABA-A9AF-871398107223}"/>
                  </a:ext>
                </a:extLst>
              </p:cNvPr>
              <p:cNvSpPr>
                <a:spLocks noChangeShapeType="1"/>
              </p:cNvSpPr>
              <p:nvPr/>
            </p:nvSpPr>
            <p:spPr bwMode="auto">
              <a:xfrm>
                <a:off x="295" y="683"/>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2" name="Line 31">
                <a:extLst>
                  <a:ext uri="{FF2B5EF4-FFF2-40B4-BE49-F238E27FC236}">
                    <a16:creationId xmlns:a16="http://schemas.microsoft.com/office/drawing/2014/main" id="{56D1871F-4DD2-4B6B-930B-0ACAA5B6488E}"/>
                  </a:ext>
                </a:extLst>
              </p:cNvPr>
              <p:cNvSpPr>
                <a:spLocks noChangeShapeType="1"/>
              </p:cNvSpPr>
              <p:nvPr/>
            </p:nvSpPr>
            <p:spPr bwMode="auto">
              <a:xfrm>
                <a:off x="717" y="683"/>
                <a:ext cx="0" cy="4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3" name="Rectangle 32">
                <a:extLst>
                  <a:ext uri="{FF2B5EF4-FFF2-40B4-BE49-F238E27FC236}">
                    <a16:creationId xmlns:a16="http://schemas.microsoft.com/office/drawing/2014/main" id="{2EBFE540-65A6-416D-916B-FE7208092816}"/>
                  </a:ext>
                </a:extLst>
              </p:cNvPr>
              <p:cNvSpPr>
                <a:spLocks noChangeArrowheads="1"/>
              </p:cNvSpPr>
              <p:nvPr/>
            </p:nvSpPr>
            <p:spPr bwMode="auto">
              <a:xfrm>
                <a:off x="0" y="811"/>
                <a:ext cx="1012" cy="3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6" name="Rectangle 33">
                <a:extLst>
                  <a:ext uri="{FF2B5EF4-FFF2-40B4-BE49-F238E27FC236}">
                    <a16:creationId xmlns:a16="http://schemas.microsoft.com/office/drawing/2014/main" id="{1EEFAD8A-3FF9-45D0-BABF-89FB068C25CF}"/>
                  </a:ext>
                </a:extLst>
              </p:cNvPr>
              <p:cNvSpPr>
                <a:spLocks noChangeArrowheads="1"/>
              </p:cNvSpPr>
              <p:nvPr/>
            </p:nvSpPr>
            <p:spPr bwMode="auto">
              <a:xfrm>
                <a:off x="1964" y="48"/>
                <a:ext cx="1012" cy="166"/>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a:t>
                </a:r>
              </a:p>
            </p:txBody>
          </p:sp>
          <p:sp>
            <p:nvSpPr>
              <p:cNvPr id="29805" name="Rectangle 34">
                <a:extLst>
                  <a:ext uri="{FF2B5EF4-FFF2-40B4-BE49-F238E27FC236}">
                    <a16:creationId xmlns:a16="http://schemas.microsoft.com/office/drawing/2014/main" id="{1DD081DF-BD17-43C4-9C16-11EB60D2BB5C}"/>
                  </a:ext>
                </a:extLst>
              </p:cNvPr>
              <p:cNvSpPr>
                <a:spLocks noChangeArrowheads="1"/>
              </p:cNvSpPr>
              <p:nvPr/>
            </p:nvSpPr>
            <p:spPr bwMode="auto">
              <a:xfrm>
                <a:off x="1964" y="211"/>
                <a:ext cx="1012" cy="12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06" name="Rectangle 35">
                <a:extLst>
                  <a:ext uri="{FF2B5EF4-FFF2-40B4-BE49-F238E27FC236}">
                    <a16:creationId xmlns:a16="http://schemas.microsoft.com/office/drawing/2014/main" id="{F396A2F4-7501-40BE-A309-EAA16D11DF39}"/>
                  </a:ext>
                </a:extLst>
              </p:cNvPr>
              <p:cNvSpPr>
                <a:spLocks noChangeArrowheads="1"/>
              </p:cNvSpPr>
              <p:nvPr/>
            </p:nvSpPr>
            <p:spPr bwMode="auto">
              <a:xfrm>
                <a:off x="1964" y="334"/>
                <a:ext cx="1012" cy="32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07" name="Line 36">
                <a:extLst>
                  <a:ext uri="{FF2B5EF4-FFF2-40B4-BE49-F238E27FC236}">
                    <a16:creationId xmlns:a16="http://schemas.microsoft.com/office/drawing/2014/main" id="{2B7E4D72-20F6-45D5-A67C-D2A0A1CEA861}"/>
                  </a:ext>
                </a:extLst>
              </p:cNvPr>
              <p:cNvSpPr>
                <a:spLocks noChangeShapeType="1"/>
              </p:cNvSpPr>
              <p:nvPr/>
            </p:nvSpPr>
            <p:spPr bwMode="auto">
              <a:xfrm>
                <a:off x="2259" y="211"/>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8" name="Line 37">
                <a:extLst>
                  <a:ext uri="{FF2B5EF4-FFF2-40B4-BE49-F238E27FC236}">
                    <a16:creationId xmlns:a16="http://schemas.microsoft.com/office/drawing/2014/main" id="{08025C2D-1228-410A-B655-B0B20467CA9B}"/>
                  </a:ext>
                </a:extLst>
              </p:cNvPr>
              <p:cNvSpPr>
                <a:spLocks noChangeShapeType="1"/>
              </p:cNvSpPr>
              <p:nvPr/>
            </p:nvSpPr>
            <p:spPr bwMode="auto">
              <a:xfrm>
                <a:off x="2681" y="211"/>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09" name="Rectangle 38">
                <a:extLst>
                  <a:ext uri="{FF2B5EF4-FFF2-40B4-BE49-F238E27FC236}">
                    <a16:creationId xmlns:a16="http://schemas.microsoft.com/office/drawing/2014/main" id="{1B1AA585-80B0-4E25-AD13-22CFE3B76DD9}"/>
                  </a:ext>
                </a:extLst>
              </p:cNvPr>
              <p:cNvSpPr>
                <a:spLocks noChangeArrowheads="1"/>
              </p:cNvSpPr>
              <p:nvPr/>
            </p:nvSpPr>
            <p:spPr bwMode="auto">
              <a:xfrm>
                <a:off x="1964" y="334"/>
                <a:ext cx="1012" cy="3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7" name="Rectangle 39">
                <a:extLst>
                  <a:ext uri="{FF2B5EF4-FFF2-40B4-BE49-F238E27FC236}">
                    <a16:creationId xmlns:a16="http://schemas.microsoft.com/office/drawing/2014/main" id="{E03B8363-8F26-4461-A01A-3DD6EE434F20}"/>
                  </a:ext>
                </a:extLst>
              </p:cNvPr>
              <p:cNvSpPr>
                <a:spLocks noChangeArrowheads="1"/>
              </p:cNvSpPr>
              <p:nvPr/>
            </p:nvSpPr>
            <p:spPr bwMode="auto">
              <a:xfrm>
                <a:off x="1837" y="214"/>
                <a:ext cx="1012" cy="164"/>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Orders</a:t>
                </a:r>
              </a:p>
            </p:txBody>
          </p:sp>
          <p:sp>
            <p:nvSpPr>
              <p:cNvPr id="29811" name="Rectangle 40">
                <a:extLst>
                  <a:ext uri="{FF2B5EF4-FFF2-40B4-BE49-F238E27FC236}">
                    <a16:creationId xmlns:a16="http://schemas.microsoft.com/office/drawing/2014/main" id="{A536FD16-2AF5-4FE2-95B6-EAD206914F40}"/>
                  </a:ext>
                </a:extLst>
              </p:cNvPr>
              <p:cNvSpPr>
                <a:spLocks noChangeArrowheads="1"/>
              </p:cNvSpPr>
              <p:nvPr/>
            </p:nvSpPr>
            <p:spPr bwMode="auto">
              <a:xfrm>
                <a:off x="1837" y="375"/>
                <a:ext cx="1012" cy="12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12" name="Rectangle 41">
                <a:extLst>
                  <a:ext uri="{FF2B5EF4-FFF2-40B4-BE49-F238E27FC236}">
                    <a16:creationId xmlns:a16="http://schemas.microsoft.com/office/drawing/2014/main" id="{7B8A3476-CC13-4E60-BAC2-7D29497B8842}"/>
                  </a:ext>
                </a:extLst>
              </p:cNvPr>
              <p:cNvSpPr>
                <a:spLocks noChangeArrowheads="1"/>
              </p:cNvSpPr>
              <p:nvPr/>
            </p:nvSpPr>
            <p:spPr bwMode="auto">
              <a:xfrm>
                <a:off x="1837" y="498"/>
                <a:ext cx="1012" cy="32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13" name="Line 42">
                <a:extLst>
                  <a:ext uri="{FF2B5EF4-FFF2-40B4-BE49-F238E27FC236}">
                    <a16:creationId xmlns:a16="http://schemas.microsoft.com/office/drawing/2014/main" id="{06FC17B4-DB76-49C0-9AAC-3AA8745F1CF8}"/>
                  </a:ext>
                </a:extLst>
              </p:cNvPr>
              <p:cNvSpPr>
                <a:spLocks noChangeShapeType="1"/>
              </p:cNvSpPr>
              <p:nvPr/>
            </p:nvSpPr>
            <p:spPr bwMode="auto">
              <a:xfrm>
                <a:off x="2132" y="375"/>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14" name="Line 43">
                <a:extLst>
                  <a:ext uri="{FF2B5EF4-FFF2-40B4-BE49-F238E27FC236}">
                    <a16:creationId xmlns:a16="http://schemas.microsoft.com/office/drawing/2014/main" id="{A347B8B2-A99D-4392-8EDB-EB4BDB1C2859}"/>
                  </a:ext>
                </a:extLst>
              </p:cNvPr>
              <p:cNvSpPr>
                <a:spLocks noChangeShapeType="1"/>
              </p:cNvSpPr>
              <p:nvPr/>
            </p:nvSpPr>
            <p:spPr bwMode="auto">
              <a:xfrm>
                <a:off x="2554" y="375"/>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15" name="Rectangle 44">
                <a:extLst>
                  <a:ext uri="{FF2B5EF4-FFF2-40B4-BE49-F238E27FC236}">
                    <a16:creationId xmlns:a16="http://schemas.microsoft.com/office/drawing/2014/main" id="{A39EBDBD-D839-4F7C-9F5C-F85F1E2236AD}"/>
                  </a:ext>
                </a:extLst>
              </p:cNvPr>
              <p:cNvSpPr>
                <a:spLocks noChangeArrowheads="1"/>
              </p:cNvSpPr>
              <p:nvPr/>
            </p:nvSpPr>
            <p:spPr bwMode="auto">
              <a:xfrm>
                <a:off x="1837" y="498"/>
                <a:ext cx="1012" cy="3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8" name="Rectangle 45">
                <a:extLst>
                  <a:ext uri="{FF2B5EF4-FFF2-40B4-BE49-F238E27FC236}">
                    <a16:creationId xmlns:a16="http://schemas.microsoft.com/office/drawing/2014/main" id="{7556C4BD-6C88-4D3C-B798-26075E311EF7}"/>
                  </a:ext>
                </a:extLst>
              </p:cNvPr>
              <p:cNvSpPr>
                <a:spLocks noChangeArrowheads="1"/>
              </p:cNvSpPr>
              <p:nvPr/>
            </p:nvSpPr>
            <p:spPr bwMode="auto">
              <a:xfrm>
                <a:off x="1711" y="375"/>
                <a:ext cx="1012" cy="163"/>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Customers</a:t>
                </a:r>
              </a:p>
            </p:txBody>
          </p:sp>
          <p:sp>
            <p:nvSpPr>
              <p:cNvPr id="29817" name="Rectangle 46">
                <a:extLst>
                  <a:ext uri="{FF2B5EF4-FFF2-40B4-BE49-F238E27FC236}">
                    <a16:creationId xmlns:a16="http://schemas.microsoft.com/office/drawing/2014/main" id="{7CB0C54B-598C-420A-BCC5-CE80CBE7DCB6}"/>
                  </a:ext>
                </a:extLst>
              </p:cNvPr>
              <p:cNvSpPr>
                <a:spLocks noChangeArrowheads="1"/>
              </p:cNvSpPr>
              <p:nvPr/>
            </p:nvSpPr>
            <p:spPr bwMode="auto">
              <a:xfrm>
                <a:off x="1711" y="538"/>
                <a:ext cx="1012" cy="12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18" name="Rectangle 47">
                <a:extLst>
                  <a:ext uri="{FF2B5EF4-FFF2-40B4-BE49-F238E27FC236}">
                    <a16:creationId xmlns:a16="http://schemas.microsoft.com/office/drawing/2014/main" id="{DF54B8D6-089A-48E8-884D-B4E473C94B99}"/>
                  </a:ext>
                </a:extLst>
              </p:cNvPr>
              <p:cNvSpPr>
                <a:spLocks noChangeArrowheads="1"/>
              </p:cNvSpPr>
              <p:nvPr/>
            </p:nvSpPr>
            <p:spPr bwMode="auto">
              <a:xfrm>
                <a:off x="1711" y="661"/>
                <a:ext cx="1012" cy="32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19" name="Line 48">
                <a:extLst>
                  <a:ext uri="{FF2B5EF4-FFF2-40B4-BE49-F238E27FC236}">
                    <a16:creationId xmlns:a16="http://schemas.microsoft.com/office/drawing/2014/main" id="{6F4E8102-60E8-4FDB-9697-DB0F530E25E6}"/>
                  </a:ext>
                </a:extLst>
              </p:cNvPr>
              <p:cNvSpPr>
                <a:spLocks noChangeShapeType="1"/>
              </p:cNvSpPr>
              <p:nvPr/>
            </p:nvSpPr>
            <p:spPr bwMode="auto">
              <a:xfrm>
                <a:off x="2006" y="538"/>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20" name="Line 49">
                <a:extLst>
                  <a:ext uri="{FF2B5EF4-FFF2-40B4-BE49-F238E27FC236}">
                    <a16:creationId xmlns:a16="http://schemas.microsoft.com/office/drawing/2014/main" id="{53C1871C-F310-4D89-8A88-DF35801E8385}"/>
                  </a:ext>
                </a:extLst>
              </p:cNvPr>
              <p:cNvSpPr>
                <a:spLocks noChangeShapeType="1"/>
              </p:cNvSpPr>
              <p:nvPr/>
            </p:nvSpPr>
            <p:spPr bwMode="auto">
              <a:xfrm>
                <a:off x="2428" y="538"/>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21" name="Rectangle 50">
                <a:extLst>
                  <a:ext uri="{FF2B5EF4-FFF2-40B4-BE49-F238E27FC236}">
                    <a16:creationId xmlns:a16="http://schemas.microsoft.com/office/drawing/2014/main" id="{962157BA-625D-4C1A-88C5-E59C8810B500}"/>
                  </a:ext>
                </a:extLst>
              </p:cNvPr>
              <p:cNvSpPr>
                <a:spLocks noChangeArrowheads="1"/>
              </p:cNvSpPr>
              <p:nvPr/>
            </p:nvSpPr>
            <p:spPr bwMode="auto">
              <a:xfrm>
                <a:off x="1711" y="661"/>
                <a:ext cx="1012" cy="3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9" name="Rectangle 51">
                <a:extLst>
                  <a:ext uri="{FF2B5EF4-FFF2-40B4-BE49-F238E27FC236}">
                    <a16:creationId xmlns:a16="http://schemas.microsoft.com/office/drawing/2014/main" id="{A70A281F-8CBF-4AAF-B53C-5EA01674738C}"/>
                  </a:ext>
                </a:extLst>
              </p:cNvPr>
              <p:cNvSpPr>
                <a:spLocks noChangeArrowheads="1"/>
              </p:cNvSpPr>
              <p:nvPr/>
            </p:nvSpPr>
            <p:spPr bwMode="auto">
              <a:xfrm>
                <a:off x="1587" y="539"/>
                <a:ext cx="1009" cy="163"/>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Products</a:t>
                </a:r>
              </a:p>
            </p:txBody>
          </p:sp>
          <p:sp>
            <p:nvSpPr>
              <p:cNvPr id="29823" name="Rectangle 52">
                <a:extLst>
                  <a:ext uri="{FF2B5EF4-FFF2-40B4-BE49-F238E27FC236}">
                    <a16:creationId xmlns:a16="http://schemas.microsoft.com/office/drawing/2014/main" id="{9096B761-2090-4309-B9D2-B30C21D4B282}"/>
                  </a:ext>
                </a:extLst>
              </p:cNvPr>
              <p:cNvSpPr>
                <a:spLocks noChangeArrowheads="1"/>
              </p:cNvSpPr>
              <p:nvPr/>
            </p:nvSpPr>
            <p:spPr bwMode="auto">
              <a:xfrm>
                <a:off x="1585" y="702"/>
                <a:ext cx="1011" cy="124"/>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24" name="Rectangle 53">
                <a:extLst>
                  <a:ext uri="{FF2B5EF4-FFF2-40B4-BE49-F238E27FC236}">
                    <a16:creationId xmlns:a16="http://schemas.microsoft.com/office/drawing/2014/main" id="{6153D454-8A5E-42DF-97B3-FB658EDEA267}"/>
                  </a:ext>
                </a:extLst>
              </p:cNvPr>
              <p:cNvSpPr>
                <a:spLocks noChangeArrowheads="1"/>
              </p:cNvSpPr>
              <p:nvPr/>
            </p:nvSpPr>
            <p:spPr bwMode="auto">
              <a:xfrm>
                <a:off x="1585" y="826"/>
                <a:ext cx="1011" cy="32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25" name="Line 54">
                <a:extLst>
                  <a:ext uri="{FF2B5EF4-FFF2-40B4-BE49-F238E27FC236}">
                    <a16:creationId xmlns:a16="http://schemas.microsoft.com/office/drawing/2014/main" id="{3C968A96-65EE-49ED-AEE4-5C54A2CE4662}"/>
                  </a:ext>
                </a:extLst>
              </p:cNvPr>
              <p:cNvSpPr>
                <a:spLocks noChangeShapeType="1"/>
              </p:cNvSpPr>
              <p:nvPr/>
            </p:nvSpPr>
            <p:spPr bwMode="auto">
              <a:xfrm>
                <a:off x="1879" y="702"/>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26" name="Line 55">
                <a:extLst>
                  <a:ext uri="{FF2B5EF4-FFF2-40B4-BE49-F238E27FC236}">
                    <a16:creationId xmlns:a16="http://schemas.microsoft.com/office/drawing/2014/main" id="{4367DF91-258B-401E-88B0-345DB1E752F2}"/>
                  </a:ext>
                </a:extLst>
              </p:cNvPr>
              <p:cNvSpPr>
                <a:spLocks noChangeShapeType="1"/>
              </p:cNvSpPr>
              <p:nvPr/>
            </p:nvSpPr>
            <p:spPr bwMode="auto">
              <a:xfrm>
                <a:off x="2301" y="702"/>
                <a:ext cx="0"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27" name="Rectangle 56">
                <a:extLst>
                  <a:ext uri="{FF2B5EF4-FFF2-40B4-BE49-F238E27FC236}">
                    <a16:creationId xmlns:a16="http://schemas.microsoft.com/office/drawing/2014/main" id="{E9EE19F9-AC91-4E6F-80BB-5FC5EBBDCE50}"/>
                  </a:ext>
                </a:extLst>
              </p:cNvPr>
              <p:cNvSpPr>
                <a:spLocks noChangeArrowheads="1"/>
              </p:cNvSpPr>
              <p:nvPr/>
            </p:nvSpPr>
            <p:spPr bwMode="auto">
              <a:xfrm>
                <a:off x="1584" y="825"/>
                <a:ext cx="1012" cy="3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10" name="Rectangle 57">
                <a:extLst>
                  <a:ext uri="{FF2B5EF4-FFF2-40B4-BE49-F238E27FC236}">
                    <a16:creationId xmlns:a16="http://schemas.microsoft.com/office/drawing/2014/main" id="{F650AA91-EFC8-4EDC-8727-E594AEC3F02A}"/>
                  </a:ext>
                </a:extLst>
              </p:cNvPr>
              <p:cNvSpPr>
                <a:spLocks noChangeArrowheads="1"/>
              </p:cNvSpPr>
              <p:nvPr/>
            </p:nvSpPr>
            <p:spPr bwMode="auto">
              <a:xfrm>
                <a:off x="3195" y="289"/>
                <a:ext cx="981" cy="184"/>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OrdHistYear2</a:t>
                </a:r>
              </a:p>
            </p:txBody>
          </p:sp>
          <p:sp>
            <p:nvSpPr>
              <p:cNvPr id="29829" name="Rectangle 58">
                <a:extLst>
                  <a:ext uri="{FF2B5EF4-FFF2-40B4-BE49-F238E27FC236}">
                    <a16:creationId xmlns:a16="http://schemas.microsoft.com/office/drawing/2014/main" id="{B499E0C0-0A82-43EE-9FAD-31230E6C3FE7}"/>
                  </a:ext>
                </a:extLst>
              </p:cNvPr>
              <p:cNvSpPr>
                <a:spLocks noChangeArrowheads="1"/>
              </p:cNvSpPr>
              <p:nvPr/>
            </p:nvSpPr>
            <p:spPr bwMode="auto">
              <a:xfrm>
                <a:off x="3195" y="470"/>
                <a:ext cx="981" cy="13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30" name="Rectangle 59">
                <a:extLst>
                  <a:ext uri="{FF2B5EF4-FFF2-40B4-BE49-F238E27FC236}">
                    <a16:creationId xmlns:a16="http://schemas.microsoft.com/office/drawing/2014/main" id="{DAE5127E-45A5-42D6-8AF1-2C9B8C19D042}"/>
                  </a:ext>
                </a:extLst>
              </p:cNvPr>
              <p:cNvSpPr>
                <a:spLocks noChangeArrowheads="1"/>
              </p:cNvSpPr>
              <p:nvPr/>
            </p:nvSpPr>
            <p:spPr bwMode="auto">
              <a:xfrm>
                <a:off x="3195" y="606"/>
                <a:ext cx="981" cy="36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31" name="Line 60">
                <a:extLst>
                  <a:ext uri="{FF2B5EF4-FFF2-40B4-BE49-F238E27FC236}">
                    <a16:creationId xmlns:a16="http://schemas.microsoft.com/office/drawing/2014/main" id="{B3C1F878-EAE5-4606-8E82-3E13F42C7F26}"/>
                  </a:ext>
                </a:extLst>
              </p:cNvPr>
              <p:cNvSpPr>
                <a:spLocks noChangeShapeType="1"/>
              </p:cNvSpPr>
              <p:nvPr/>
            </p:nvSpPr>
            <p:spPr bwMode="auto">
              <a:xfrm>
                <a:off x="3481" y="470"/>
                <a:ext cx="0" cy="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32" name="Line 61">
                <a:extLst>
                  <a:ext uri="{FF2B5EF4-FFF2-40B4-BE49-F238E27FC236}">
                    <a16:creationId xmlns:a16="http://schemas.microsoft.com/office/drawing/2014/main" id="{B5759E70-900F-4999-A06F-6DC206B2F7BD}"/>
                  </a:ext>
                </a:extLst>
              </p:cNvPr>
              <p:cNvSpPr>
                <a:spLocks noChangeShapeType="1"/>
              </p:cNvSpPr>
              <p:nvPr/>
            </p:nvSpPr>
            <p:spPr bwMode="auto">
              <a:xfrm>
                <a:off x="3890" y="470"/>
                <a:ext cx="0" cy="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33" name="Rectangle 62">
                <a:extLst>
                  <a:ext uri="{FF2B5EF4-FFF2-40B4-BE49-F238E27FC236}">
                    <a16:creationId xmlns:a16="http://schemas.microsoft.com/office/drawing/2014/main" id="{B9705241-3462-43C1-920F-0E4C1DDA236C}"/>
                  </a:ext>
                </a:extLst>
              </p:cNvPr>
              <p:cNvSpPr>
                <a:spLocks noChangeArrowheads="1"/>
              </p:cNvSpPr>
              <p:nvPr/>
            </p:nvSpPr>
            <p:spPr bwMode="auto">
              <a:xfrm>
                <a:off x="3195" y="606"/>
                <a:ext cx="981" cy="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11" name="Rectangle 63">
                <a:extLst>
                  <a:ext uri="{FF2B5EF4-FFF2-40B4-BE49-F238E27FC236}">
                    <a16:creationId xmlns:a16="http://schemas.microsoft.com/office/drawing/2014/main" id="{E616AF03-761D-4D81-84A6-17891ADC2F66}"/>
                  </a:ext>
                </a:extLst>
              </p:cNvPr>
              <p:cNvSpPr>
                <a:spLocks noChangeArrowheads="1"/>
              </p:cNvSpPr>
              <p:nvPr/>
            </p:nvSpPr>
            <p:spPr bwMode="auto">
              <a:xfrm>
                <a:off x="3072" y="470"/>
                <a:ext cx="981" cy="182"/>
              </a:xfrm>
              <a:prstGeom prst="rect">
                <a:avLst/>
              </a:prstGeom>
              <a:gradFill rotWithShape="0">
                <a:gsLst>
                  <a:gs pos="0">
                    <a:srgbClr val="0099FF"/>
                  </a:gs>
                  <a:gs pos="100000">
                    <a:srgbClr val="333399"/>
                  </a:gs>
                </a:gsLst>
                <a:lin ang="0" scaled="1"/>
              </a:gradFill>
              <a:ln w="9525" cmpd="sng">
                <a:solidFill>
                  <a:schemeClr val="tx1"/>
                </a:solidFill>
                <a:miter lim="800000"/>
                <a:headEnd/>
                <a:tailEnd/>
              </a:ln>
              <a:effectLst>
                <a:outerShdw dist="35921" dir="2700000" algn="ctr" rotWithShape="0">
                  <a:srgbClr val="969696"/>
                </a:outerShdw>
              </a:effectLst>
            </p:spPr>
            <p:txBody>
              <a:bodyPr wrap="none" anchor="ctr"/>
              <a:lstStyle/>
              <a:p>
                <a:pPr>
                  <a:buFont typeface="Arial" panose="020B0604020202020204" pitchFamily="34" charset="0"/>
                  <a:buNone/>
                  <a:defRPr/>
                </a:pPr>
                <a:r>
                  <a:rPr lang="en-US" sz="1600" b="1" i="1">
                    <a:solidFill>
                      <a:schemeClr val="bg1"/>
                    </a:solidFill>
                    <a:effectLst>
                      <a:outerShdw blurRad="38100" dist="38100" dir="2700000" algn="tl">
                        <a:srgbClr val="000000"/>
                      </a:outerShdw>
                    </a:effectLst>
                    <a:latin typeface="Arial Narrow" pitchFamily="34" charset="0"/>
                  </a:rPr>
                  <a:t>OrdHistYear1</a:t>
                </a:r>
              </a:p>
            </p:txBody>
          </p:sp>
          <p:sp>
            <p:nvSpPr>
              <p:cNvPr id="29835" name="Rectangle 64">
                <a:extLst>
                  <a:ext uri="{FF2B5EF4-FFF2-40B4-BE49-F238E27FC236}">
                    <a16:creationId xmlns:a16="http://schemas.microsoft.com/office/drawing/2014/main" id="{54C381B5-21FF-462D-A9EE-09E9BD1A6392}"/>
                  </a:ext>
                </a:extLst>
              </p:cNvPr>
              <p:cNvSpPr>
                <a:spLocks noChangeArrowheads="1"/>
              </p:cNvSpPr>
              <p:nvPr/>
            </p:nvSpPr>
            <p:spPr bwMode="auto">
              <a:xfrm>
                <a:off x="3072" y="652"/>
                <a:ext cx="981" cy="136"/>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36" name="Rectangle 65">
                <a:extLst>
                  <a:ext uri="{FF2B5EF4-FFF2-40B4-BE49-F238E27FC236}">
                    <a16:creationId xmlns:a16="http://schemas.microsoft.com/office/drawing/2014/main" id="{155E4796-1FCF-4CCB-B468-4D613D398D55}"/>
                  </a:ext>
                </a:extLst>
              </p:cNvPr>
              <p:cNvSpPr>
                <a:spLocks noChangeArrowheads="1"/>
              </p:cNvSpPr>
              <p:nvPr/>
            </p:nvSpPr>
            <p:spPr bwMode="auto">
              <a:xfrm>
                <a:off x="3072" y="789"/>
                <a:ext cx="981" cy="364"/>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sp>
            <p:nvSpPr>
              <p:cNvPr id="29837" name="Line 66">
                <a:extLst>
                  <a:ext uri="{FF2B5EF4-FFF2-40B4-BE49-F238E27FC236}">
                    <a16:creationId xmlns:a16="http://schemas.microsoft.com/office/drawing/2014/main" id="{B2F0B333-1D5E-4ADA-BB1D-91A4F5BCF44C}"/>
                  </a:ext>
                </a:extLst>
              </p:cNvPr>
              <p:cNvSpPr>
                <a:spLocks noChangeShapeType="1"/>
              </p:cNvSpPr>
              <p:nvPr/>
            </p:nvSpPr>
            <p:spPr bwMode="auto">
              <a:xfrm>
                <a:off x="3358" y="652"/>
                <a:ext cx="0" cy="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38" name="Line 67">
                <a:extLst>
                  <a:ext uri="{FF2B5EF4-FFF2-40B4-BE49-F238E27FC236}">
                    <a16:creationId xmlns:a16="http://schemas.microsoft.com/office/drawing/2014/main" id="{C845583C-3B02-484D-A782-617839D89605}"/>
                  </a:ext>
                </a:extLst>
              </p:cNvPr>
              <p:cNvSpPr>
                <a:spLocks noChangeShapeType="1"/>
              </p:cNvSpPr>
              <p:nvPr/>
            </p:nvSpPr>
            <p:spPr bwMode="auto">
              <a:xfrm>
                <a:off x="3767" y="652"/>
                <a:ext cx="0" cy="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39" name="Rectangle 68">
                <a:extLst>
                  <a:ext uri="{FF2B5EF4-FFF2-40B4-BE49-F238E27FC236}">
                    <a16:creationId xmlns:a16="http://schemas.microsoft.com/office/drawing/2014/main" id="{C11843E5-FD4A-4842-8FA5-F03B326E4289}"/>
                  </a:ext>
                </a:extLst>
              </p:cNvPr>
              <p:cNvSpPr>
                <a:spLocks noChangeArrowheads="1"/>
              </p:cNvSpPr>
              <p:nvPr/>
            </p:nvSpPr>
            <p:spPr bwMode="auto">
              <a:xfrm>
                <a:off x="3072" y="788"/>
                <a:ext cx="981" cy="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b="1">
                    <a:latin typeface="Arial Narrow" panose="020B06060202020A0204" pitchFamily="34" charset="0"/>
                  </a:rPr>
                  <a:t> </a:t>
                </a:r>
              </a:p>
            </p:txBody>
          </p:sp>
        </p:grpSp>
        <p:sp>
          <p:nvSpPr>
            <p:cNvPr id="29707" name="AutoShape 69">
              <a:extLst>
                <a:ext uri="{FF2B5EF4-FFF2-40B4-BE49-F238E27FC236}">
                  <a16:creationId xmlns:a16="http://schemas.microsoft.com/office/drawing/2014/main" id="{C02A0521-D056-4B96-9CB1-C97D20501246}"/>
                </a:ext>
              </a:extLst>
            </p:cNvPr>
            <p:cNvSpPr>
              <a:spLocks noChangeArrowheads="1"/>
            </p:cNvSpPr>
            <p:nvPr/>
          </p:nvSpPr>
          <p:spPr bwMode="auto">
            <a:xfrm>
              <a:off x="144" y="1877"/>
              <a:ext cx="1117" cy="898"/>
            </a:xfrm>
            <a:prstGeom prst="can">
              <a:avLst>
                <a:gd name="adj" fmla="val 27435"/>
              </a:avLst>
            </a:prstGeom>
            <a:gradFill rotWithShape="0">
              <a:gsLst>
                <a:gs pos="0">
                  <a:srgbClr val="6699FF"/>
                </a:gs>
                <a:gs pos="50000">
                  <a:srgbClr val="3B5994"/>
                </a:gs>
                <a:gs pos="100000">
                  <a:srgbClr val="6699FF"/>
                </a:gs>
              </a:gsLst>
              <a:lin ang="0" scaled="1"/>
            </a:gradFill>
            <a:ln w="9525">
              <a:solidFill>
                <a:schemeClr val="tx1"/>
              </a:solidFill>
              <a:round/>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nvGrpSpPr>
            <p:cNvPr id="29708" name="Group 70">
              <a:extLst>
                <a:ext uri="{FF2B5EF4-FFF2-40B4-BE49-F238E27FC236}">
                  <a16:creationId xmlns:a16="http://schemas.microsoft.com/office/drawing/2014/main" id="{92339842-3BFE-4E87-B099-56E3D68D7732}"/>
                </a:ext>
              </a:extLst>
            </p:cNvPr>
            <p:cNvGrpSpPr>
              <a:grpSpLocks/>
            </p:cNvGrpSpPr>
            <p:nvPr/>
          </p:nvGrpSpPr>
          <p:grpSpPr bwMode="auto">
            <a:xfrm>
              <a:off x="600" y="2213"/>
              <a:ext cx="276" cy="305"/>
              <a:chOff x="0" y="0"/>
              <a:chExt cx="276" cy="305"/>
            </a:xfrm>
          </p:grpSpPr>
          <p:grpSp>
            <p:nvGrpSpPr>
              <p:cNvPr id="29766" name="Group 71">
                <a:extLst>
                  <a:ext uri="{FF2B5EF4-FFF2-40B4-BE49-F238E27FC236}">
                    <a16:creationId xmlns:a16="http://schemas.microsoft.com/office/drawing/2014/main" id="{CF248C3C-61E8-4A65-934F-628110421365}"/>
                  </a:ext>
                </a:extLst>
              </p:cNvPr>
              <p:cNvGrpSpPr>
                <a:grpSpLocks/>
              </p:cNvGrpSpPr>
              <p:nvPr/>
            </p:nvGrpSpPr>
            <p:grpSpPr bwMode="auto">
              <a:xfrm>
                <a:off x="0" y="0"/>
                <a:ext cx="276" cy="305"/>
                <a:chOff x="0" y="0"/>
                <a:chExt cx="392" cy="440"/>
              </a:xfrm>
            </p:grpSpPr>
            <p:grpSp>
              <p:nvGrpSpPr>
                <p:cNvPr id="29772" name="Group 72">
                  <a:extLst>
                    <a:ext uri="{FF2B5EF4-FFF2-40B4-BE49-F238E27FC236}">
                      <a16:creationId xmlns:a16="http://schemas.microsoft.com/office/drawing/2014/main" id="{450DCC64-7EE8-4CE1-9177-8C18A8BE9CEF}"/>
                    </a:ext>
                  </a:extLst>
                </p:cNvPr>
                <p:cNvGrpSpPr>
                  <a:grpSpLocks/>
                </p:cNvGrpSpPr>
                <p:nvPr/>
              </p:nvGrpSpPr>
              <p:grpSpPr bwMode="auto">
                <a:xfrm>
                  <a:off x="0" y="0"/>
                  <a:ext cx="392" cy="440"/>
                  <a:chOff x="0" y="0"/>
                  <a:chExt cx="392" cy="440"/>
                </a:xfrm>
              </p:grpSpPr>
              <p:sp>
                <p:nvSpPr>
                  <p:cNvPr id="29778" name="Freeform 73">
                    <a:extLst>
                      <a:ext uri="{FF2B5EF4-FFF2-40B4-BE49-F238E27FC236}">
                        <a16:creationId xmlns:a16="http://schemas.microsoft.com/office/drawing/2014/main" id="{0953A179-E6BE-4DBC-8060-A0BA23C51AD5}"/>
                      </a:ext>
                    </a:extLst>
                  </p:cNvPr>
                  <p:cNvSpPr>
                    <a:spLocks noChangeArrowheads="1"/>
                  </p:cNvSpPr>
                  <p:nvPr/>
                </p:nvSpPr>
                <p:spPr bwMode="auto">
                  <a:xfrm>
                    <a:off x="8" y="8"/>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79" name="Freeform 74">
                    <a:extLst>
                      <a:ext uri="{FF2B5EF4-FFF2-40B4-BE49-F238E27FC236}">
                        <a16:creationId xmlns:a16="http://schemas.microsoft.com/office/drawing/2014/main" id="{0BDBB35A-2E79-46F1-B063-542004CB7905}"/>
                      </a:ext>
                    </a:extLst>
                  </p:cNvPr>
                  <p:cNvSpPr>
                    <a:spLocks noChangeArrowheads="1"/>
                  </p:cNvSpPr>
                  <p:nvPr/>
                </p:nvSpPr>
                <p:spPr bwMode="auto">
                  <a:xfrm>
                    <a:off x="0" y="0"/>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9773" name="Freeform 75">
                  <a:extLst>
                    <a:ext uri="{FF2B5EF4-FFF2-40B4-BE49-F238E27FC236}">
                      <a16:creationId xmlns:a16="http://schemas.microsoft.com/office/drawing/2014/main" id="{E02CEE51-1EED-42A7-AB51-C43A0D8E2F78}"/>
                    </a:ext>
                  </a:extLst>
                </p:cNvPr>
                <p:cNvSpPr>
                  <a:spLocks/>
                </p:cNvSpPr>
                <p:nvPr/>
              </p:nvSpPr>
              <p:spPr bwMode="auto">
                <a:xfrm>
                  <a:off x="0" y="96"/>
                  <a:ext cx="384" cy="336"/>
                </a:xfrm>
                <a:custGeom>
                  <a:avLst/>
                  <a:gdLst>
                    <a:gd name="T0" fmla="*/ 0 w 384"/>
                    <a:gd name="T1" fmla="*/ 336 h 336"/>
                    <a:gd name="T2" fmla="*/ 384 w 384"/>
                    <a:gd name="T3" fmla="*/ 336 h 336"/>
                    <a:gd name="T4" fmla="*/ 384 w 384"/>
                    <a:gd name="T5" fmla="*/ 0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0" y="336"/>
                      </a:moveTo>
                      <a:lnTo>
                        <a:pt x="384" y="336"/>
                      </a:lnTo>
                      <a:lnTo>
                        <a:pt x="384" y="0"/>
                      </a:lnTo>
                    </a:path>
                  </a:pathLst>
                </a:custGeom>
                <a:noFill/>
                <a:ln w="12700" cmpd="sng">
                  <a:solidFill>
                    <a:srgbClr val="CECECE"/>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9774" name="Group 76">
                  <a:extLst>
                    <a:ext uri="{FF2B5EF4-FFF2-40B4-BE49-F238E27FC236}">
                      <a16:creationId xmlns:a16="http://schemas.microsoft.com/office/drawing/2014/main" id="{DF32AE42-A933-4BB4-88F0-1EBD8D1DBB84}"/>
                    </a:ext>
                  </a:extLst>
                </p:cNvPr>
                <p:cNvGrpSpPr>
                  <a:grpSpLocks/>
                </p:cNvGrpSpPr>
                <p:nvPr/>
              </p:nvGrpSpPr>
              <p:grpSpPr bwMode="auto">
                <a:xfrm>
                  <a:off x="288" y="0"/>
                  <a:ext cx="96" cy="96"/>
                  <a:chOff x="0" y="0"/>
                  <a:chExt cx="96" cy="96"/>
                </a:xfrm>
              </p:grpSpPr>
              <p:sp>
                <p:nvSpPr>
                  <p:cNvPr id="29776" name="Freeform 77">
                    <a:extLst>
                      <a:ext uri="{FF2B5EF4-FFF2-40B4-BE49-F238E27FC236}">
                        <a16:creationId xmlns:a16="http://schemas.microsoft.com/office/drawing/2014/main" id="{3219A54C-C366-4A52-9566-78562C07B479}"/>
                      </a:ext>
                    </a:extLst>
                  </p:cNvPr>
                  <p:cNvSpPr>
                    <a:spLocks noChangeArrowheads="1"/>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77" name="Freeform 78">
                    <a:extLst>
                      <a:ext uri="{FF2B5EF4-FFF2-40B4-BE49-F238E27FC236}">
                        <a16:creationId xmlns:a16="http://schemas.microsoft.com/office/drawing/2014/main" id="{76405EE3-2BE1-4473-88A7-70D9E8FECD09}"/>
                      </a:ext>
                    </a:extLst>
                  </p:cNvPr>
                  <p:cNvSpPr>
                    <a:spLocks/>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path>
                    </a:pathLst>
                  </a:custGeom>
                  <a:noFill/>
                  <a:ln w="127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75" name="Freeform 79">
                  <a:extLst>
                    <a:ext uri="{FF2B5EF4-FFF2-40B4-BE49-F238E27FC236}">
                      <a16:creationId xmlns:a16="http://schemas.microsoft.com/office/drawing/2014/main" id="{3810CA26-CE86-4CC5-A8F7-40B9F203863C}"/>
                    </a:ext>
                  </a:extLst>
                </p:cNvPr>
                <p:cNvSpPr>
                  <a:spLocks/>
                </p:cNvSpPr>
                <p:nvPr/>
              </p:nvSpPr>
              <p:spPr bwMode="auto">
                <a:xfrm>
                  <a:off x="0" y="0"/>
                  <a:ext cx="288" cy="432"/>
                </a:xfrm>
                <a:custGeom>
                  <a:avLst/>
                  <a:gdLst>
                    <a:gd name="T0" fmla="*/ 0 w 288"/>
                    <a:gd name="T1" fmla="*/ 432 h 432"/>
                    <a:gd name="T2" fmla="*/ 0 w 288"/>
                    <a:gd name="T3" fmla="*/ 0 h 432"/>
                    <a:gd name="T4" fmla="*/ 288 w 288"/>
                    <a:gd name="T5" fmla="*/ 0 h 432"/>
                    <a:gd name="T6" fmla="*/ 288 w 288"/>
                    <a:gd name="T7" fmla="*/ 96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432"/>
                      </a:moveTo>
                      <a:lnTo>
                        <a:pt x="0" y="0"/>
                      </a:lnTo>
                      <a:lnTo>
                        <a:pt x="288" y="0"/>
                      </a:lnTo>
                      <a:lnTo>
                        <a:pt x="288" y="96"/>
                      </a:lnTo>
                    </a:path>
                  </a:pathLst>
                </a:custGeom>
                <a:noFill/>
                <a:ln w="12700" cmpd="sng">
                  <a:solidFill>
                    <a:srgbClr val="91919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67" name="Line 80">
                <a:extLst>
                  <a:ext uri="{FF2B5EF4-FFF2-40B4-BE49-F238E27FC236}">
                    <a16:creationId xmlns:a16="http://schemas.microsoft.com/office/drawing/2014/main" id="{E43B5622-0DC9-4A51-8E0F-80F2FAFF31A5}"/>
                  </a:ext>
                </a:extLst>
              </p:cNvPr>
              <p:cNvSpPr>
                <a:spLocks noChangeShapeType="1"/>
              </p:cNvSpPr>
              <p:nvPr/>
            </p:nvSpPr>
            <p:spPr bwMode="auto">
              <a:xfrm>
                <a:off x="36" y="48"/>
                <a:ext cx="144"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8" name="Line 81">
                <a:extLst>
                  <a:ext uri="{FF2B5EF4-FFF2-40B4-BE49-F238E27FC236}">
                    <a16:creationId xmlns:a16="http://schemas.microsoft.com/office/drawing/2014/main" id="{12861131-AE66-4A1C-886E-980FC4857D41}"/>
                  </a:ext>
                </a:extLst>
              </p:cNvPr>
              <p:cNvSpPr>
                <a:spLocks noChangeShapeType="1"/>
              </p:cNvSpPr>
              <p:nvPr/>
            </p:nvSpPr>
            <p:spPr bwMode="auto">
              <a:xfrm>
                <a:off x="36" y="96"/>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9" name="Line 82">
                <a:extLst>
                  <a:ext uri="{FF2B5EF4-FFF2-40B4-BE49-F238E27FC236}">
                    <a16:creationId xmlns:a16="http://schemas.microsoft.com/office/drawing/2014/main" id="{2B0AF6F5-1E39-43C3-A4DF-14EEF7A774FC}"/>
                  </a:ext>
                </a:extLst>
              </p:cNvPr>
              <p:cNvSpPr>
                <a:spLocks noChangeShapeType="1"/>
              </p:cNvSpPr>
              <p:nvPr/>
            </p:nvSpPr>
            <p:spPr bwMode="auto">
              <a:xfrm>
                <a:off x="36" y="144"/>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0" name="Line 83">
                <a:extLst>
                  <a:ext uri="{FF2B5EF4-FFF2-40B4-BE49-F238E27FC236}">
                    <a16:creationId xmlns:a16="http://schemas.microsoft.com/office/drawing/2014/main" id="{C955B49F-6A0E-4090-9D11-746A139E3AF5}"/>
                  </a:ext>
                </a:extLst>
              </p:cNvPr>
              <p:cNvSpPr>
                <a:spLocks noChangeShapeType="1"/>
              </p:cNvSpPr>
              <p:nvPr/>
            </p:nvSpPr>
            <p:spPr bwMode="auto">
              <a:xfrm>
                <a:off x="36" y="192"/>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1" name="Line 84">
                <a:extLst>
                  <a:ext uri="{FF2B5EF4-FFF2-40B4-BE49-F238E27FC236}">
                    <a16:creationId xmlns:a16="http://schemas.microsoft.com/office/drawing/2014/main" id="{9EAF9509-D89D-482C-B775-420E817F6ED8}"/>
                  </a:ext>
                </a:extLst>
              </p:cNvPr>
              <p:cNvSpPr>
                <a:spLocks noChangeShapeType="1"/>
              </p:cNvSpPr>
              <p:nvPr/>
            </p:nvSpPr>
            <p:spPr bwMode="auto">
              <a:xfrm>
                <a:off x="36" y="240"/>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09" name="Text Box 85">
              <a:extLst>
                <a:ext uri="{FF2B5EF4-FFF2-40B4-BE49-F238E27FC236}">
                  <a16:creationId xmlns:a16="http://schemas.microsoft.com/office/drawing/2014/main" id="{0E9B55F0-B49B-4DA2-80F9-326ADD5253E2}"/>
                </a:ext>
              </a:extLst>
            </p:cNvPr>
            <p:cNvSpPr txBox="1">
              <a:spLocks noChangeArrowheads="1"/>
            </p:cNvSpPr>
            <p:nvPr/>
          </p:nvSpPr>
          <p:spPr bwMode="auto">
            <a:xfrm>
              <a:off x="192" y="2501"/>
              <a:ext cx="1010" cy="22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1600" b="1">
                  <a:solidFill>
                    <a:srgbClr val="FFFFCC"/>
                  </a:solidFill>
                </a:rPr>
                <a:t>Northwind.mdf</a:t>
              </a:r>
            </a:p>
          </p:txBody>
        </p:sp>
        <p:sp>
          <p:nvSpPr>
            <p:cNvPr id="29710" name="Text Box 86">
              <a:extLst>
                <a:ext uri="{FF2B5EF4-FFF2-40B4-BE49-F238E27FC236}">
                  <a16:creationId xmlns:a16="http://schemas.microsoft.com/office/drawing/2014/main" id="{8F5D09B8-2640-45E1-B444-95B782310500}"/>
                </a:ext>
              </a:extLst>
            </p:cNvPr>
            <p:cNvSpPr txBox="1">
              <a:spLocks noChangeArrowheads="1"/>
            </p:cNvSpPr>
            <p:nvPr/>
          </p:nvSpPr>
          <p:spPr bwMode="auto">
            <a:xfrm>
              <a:off x="468" y="1853"/>
              <a:ext cx="52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en-US" altLang="zh-CN" sz="2400" b="1"/>
                <a:t>C:\</a:t>
              </a:r>
            </a:p>
          </p:txBody>
        </p:sp>
        <p:sp>
          <p:nvSpPr>
            <p:cNvPr id="29711" name="AutoShape 87">
              <a:extLst>
                <a:ext uri="{FF2B5EF4-FFF2-40B4-BE49-F238E27FC236}">
                  <a16:creationId xmlns:a16="http://schemas.microsoft.com/office/drawing/2014/main" id="{D3E01F2E-6DF4-4FDA-8419-790B57701918}"/>
                </a:ext>
              </a:extLst>
            </p:cNvPr>
            <p:cNvSpPr>
              <a:spLocks noChangeArrowheads="1"/>
            </p:cNvSpPr>
            <p:nvPr/>
          </p:nvSpPr>
          <p:spPr bwMode="auto">
            <a:xfrm>
              <a:off x="528" y="2775"/>
              <a:ext cx="288" cy="336"/>
            </a:xfrm>
            <a:prstGeom prst="upArrow">
              <a:avLst>
                <a:gd name="adj1" fmla="val 47917"/>
                <a:gd name="adj2" fmla="val 63540"/>
              </a:avLst>
            </a:prstGeom>
            <a:gradFill rotWithShape="0">
              <a:gsLst>
                <a:gs pos="0">
                  <a:schemeClr val="accent2"/>
                </a:gs>
                <a:gs pos="100000">
                  <a:srgbClr val="C1C1E0"/>
                </a:gs>
              </a:gsLst>
              <a:lin ang="5400000" scaled="1"/>
            </a:gradFill>
            <a:ln w="12700" cap="rnd">
              <a:solidFill>
                <a:schemeClr val="accent2"/>
              </a:solidFill>
              <a:miter lim="800000"/>
              <a:headEnd/>
              <a:tailEnd/>
            </a:ln>
            <a:effectLst>
              <a:outerShdw dist="71842" dir="2700000" algn="ctr" rotWithShape="0">
                <a:schemeClr val="folHlink"/>
              </a:outerShdw>
            </a:effec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nvGrpSpPr>
            <p:cNvPr id="29712" name="Group 88">
              <a:extLst>
                <a:ext uri="{FF2B5EF4-FFF2-40B4-BE49-F238E27FC236}">
                  <a16:creationId xmlns:a16="http://schemas.microsoft.com/office/drawing/2014/main" id="{BD18DF61-1B39-442D-9B04-2A72B6138053}"/>
                </a:ext>
              </a:extLst>
            </p:cNvPr>
            <p:cNvGrpSpPr>
              <a:grpSpLocks/>
            </p:cNvGrpSpPr>
            <p:nvPr/>
          </p:nvGrpSpPr>
          <p:grpSpPr bwMode="auto">
            <a:xfrm>
              <a:off x="2016" y="1853"/>
              <a:ext cx="1248" cy="922"/>
              <a:chOff x="0" y="0"/>
              <a:chExt cx="1248" cy="922"/>
            </a:xfrm>
          </p:grpSpPr>
          <p:sp>
            <p:nvSpPr>
              <p:cNvPr id="29732" name="AutoShape 89">
                <a:extLst>
                  <a:ext uri="{FF2B5EF4-FFF2-40B4-BE49-F238E27FC236}">
                    <a16:creationId xmlns:a16="http://schemas.microsoft.com/office/drawing/2014/main" id="{049B1618-432D-43B1-9B07-AA2362BA4730}"/>
                  </a:ext>
                </a:extLst>
              </p:cNvPr>
              <p:cNvSpPr>
                <a:spLocks noChangeArrowheads="1"/>
              </p:cNvSpPr>
              <p:nvPr/>
            </p:nvSpPr>
            <p:spPr bwMode="auto">
              <a:xfrm>
                <a:off x="0" y="24"/>
                <a:ext cx="1248" cy="898"/>
              </a:xfrm>
              <a:prstGeom prst="can">
                <a:avLst>
                  <a:gd name="adj" fmla="val 27435"/>
                </a:avLst>
              </a:prstGeom>
              <a:gradFill rotWithShape="0">
                <a:gsLst>
                  <a:gs pos="0">
                    <a:srgbClr val="6699FF"/>
                  </a:gs>
                  <a:gs pos="50000">
                    <a:srgbClr val="3B5994"/>
                  </a:gs>
                  <a:gs pos="100000">
                    <a:srgbClr val="6699FF"/>
                  </a:gs>
                </a:gsLst>
                <a:lin ang="0" scaled="1"/>
              </a:gradFill>
              <a:ln w="9525">
                <a:solidFill>
                  <a:schemeClr val="tx1"/>
                </a:solidFill>
                <a:round/>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29733" name="Text Box 90">
                <a:extLst>
                  <a:ext uri="{FF2B5EF4-FFF2-40B4-BE49-F238E27FC236}">
                    <a16:creationId xmlns:a16="http://schemas.microsoft.com/office/drawing/2014/main" id="{06A77144-BBEF-4A8B-9A69-4D862F515418}"/>
                  </a:ext>
                </a:extLst>
              </p:cNvPr>
              <p:cNvSpPr txBox="1">
                <a:spLocks noChangeArrowheads="1"/>
              </p:cNvSpPr>
              <p:nvPr/>
            </p:nvSpPr>
            <p:spPr bwMode="auto">
              <a:xfrm>
                <a:off x="324" y="0"/>
                <a:ext cx="52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en-US" altLang="zh-CN" sz="2400" b="1"/>
                  <a:t>D:\</a:t>
                </a:r>
              </a:p>
            </p:txBody>
          </p:sp>
          <p:grpSp>
            <p:nvGrpSpPr>
              <p:cNvPr id="29734" name="Group 91">
                <a:extLst>
                  <a:ext uri="{FF2B5EF4-FFF2-40B4-BE49-F238E27FC236}">
                    <a16:creationId xmlns:a16="http://schemas.microsoft.com/office/drawing/2014/main" id="{B0E0E543-0DB4-4F28-B20E-1F20557F958E}"/>
                  </a:ext>
                </a:extLst>
              </p:cNvPr>
              <p:cNvGrpSpPr>
                <a:grpSpLocks/>
              </p:cNvGrpSpPr>
              <p:nvPr/>
            </p:nvGrpSpPr>
            <p:grpSpPr bwMode="auto">
              <a:xfrm>
                <a:off x="96" y="168"/>
                <a:ext cx="276" cy="305"/>
                <a:chOff x="0" y="0"/>
                <a:chExt cx="276" cy="305"/>
              </a:xfrm>
            </p:grpSpPr>
            <p:grpSp>
              <p:nvGrpSpPr>
                <p:cNvPr id="29752" name="Group 92">
                  <a:extLst>
                    <a:ext uri="{FF2B5EF4-FFF2-40B4-BE49-F238E27FC236}">
                      <a16:creationId xmlns:a16="http://schemas.microsoft.com/office/drawing/2014/main" id="{0A25FADD-614F-47BD-9261-5070BEA580CB}"/>
                    </a:ext>
                  </a:extLst>
                </p:cNvPr>
                <p:cNvGrpSpPr>
                  <a:grpSpLocks/>
                </p:cNvGrpSpPr>
                <p:nvPr/>
              </p:nvGrpSpPr>
              <p:grpSpPr bwMode="auto">
                <a:xfrm>
                  <a:off x="0" y="0"/>
                  <a:ext cx="276" cy="305"/>
                  <a:chOff x="0" y="0"/>
                  <a:chExt cx="392" cy="440"/>
                </a:xfrm>
              </p:grpSpPr>
              <p:grpSp>
                <p:nvGrpSpPr>
                  <p:cNvPr id="29758" name="Group 93">
                    <a:extLst>
                      <a:ext uri="{FF2B5EF4-FFF2-40B4-BE49-F238E27FC236}">
                        <a16:creationId xmlns:a16="http://schemas.microsoft.com/office/drawing/2014/main" id="{FEB8B9D7-FF5D-4B54-AC93-618A96ECDBC4}"/>
                      </a:ext>
                    </a:extLst>
                  </p:cNvPr>
                  <p:cNvGrpSpPr>
                    <a:grpSpLocks/>
                  </p:cNvGrpSpPr>
                  <p:nvPr/>
                </p:nvGrpSpPr>
                <p:grpSpPr bwMode="auto">
                  <a:xfrm>
                    <a:off x="0" y="0"/>
                    <a:ext cx="392" cy="440"/>
                    <a:chOff x="0" y="0"/>
                    <a:chExt cx="392" cy="440"/>
                  </a:xfrm>
                </p:grpSpPr>
                <p:sp>
                  <p:nvSpPr>
                    <p:cNvPr id="29764" name="Freeform 94">
                      <a:extLst>
                        <a:ext uri="{FF2B5EF4-FFF2-40B4-BE49-F238E27FC236}">
                          <a16:creationId xmlns:a16="http://schemas.microsoft.com/office/drawing/2014/main" id="{6CA0564D-7AB5-42FD-8C2A-27B4C1D46323}"/>
                        </a:ext>
                      </a:extLst>
                    </p:cNvPr>
                    <p:cNvSpPr>
                      <a:spLocks noChangeArrowheads="1"/>
                    </p:cNvSpPr>
                    <p:nvPr/>
                  </p:nvSpPr>
                  <p:spPr bwMode="auto">
                    <a:xfrm>
                      <a:off x="8" y="8"/>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65" name="Freeform 95">
                      <a:extLst>
                        <a:ext uri="{FF2B5EF4-FFF2-40B4-BE49-F238E27FC236}">
                          <a16:creationId xmlns:a16="http://schemas.microsoft.com/office/drawing/2014/main" id="{44F278E1-905A-468F-A92F-42EEDA0D52FE}"/>
                        </a:ext>
                      </a:extLst>
                    </p:cNvPr>
                    <p:cNvSpPr>
                      <a:spLocks noChangeArrowheads="1"/>
                    </p:cNvSpPr>
                    <p:nvPr/>
                  </p:nvSpPr>
                  <p:spPr bwMode="auto">
                    <a:xfrm>
                      <a:off x="0" y="0"/>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9759" name="Freeform 96">
                    <a:extLst>
                      <a:ext uri="{FF2B5EF4-FFF2-40B4-BE49-F238E27FC236}">
                        <a16:creationId xmlns:a16="http://schemas.microsoft.com/office/drawing/2014/main" id="{B09AD7C2-5241-4409-AC31-DC1EDD475679}"/>
                      </a:ext>
                    </a:extLst>
                  </p:cNvPr>
                  <p:cNvSpPr>
                    <a:spLocks/>
                  </p:cNvSpPr>
                  <p:nvPr/>
                </p:nvSpPr>
                <p:spPr bwMode="auto">
                  <a:xfrm>
                    <a:off x="0" y="96"/>
                    <a:ext cx="384" cy="336"/>
                  </a:xfrm>
                  <a:custGeom>
                    <a:avLst/>
                    <a:gdLst>
                      <a:gd name="T0" fmla="*/ 0 w 384"/>
                      <a:gd name="T1" fmla="*/ 336 h 336"/>
                      <a:gd name="T2" fmla="*/ 384 w 384"/>
                      <a:gd name="T3" fmla="*/ 336 h 336"/>
                      <a:gd name="T4" fmla="*/ 384 w 384"/>
                      <a:gd name="T5" fmla="*/ 0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0" y="336"/>
                        </a:moveTo>
                        <a:lnTo>
                          <a:pt x="384" y="336"/>
                        </a:lnTo>
                        <a:lnTo>
                          <a:pt x="384" y="0"/>
                        </a:lnTo>
                      </a:path>
                    </a:pathLst>
                  </a:custGeom>
                  <a:noFill/>
                  <a:ln w="12700" cmpd="sng">
                    <a:solidFill>
                      <a:srgbClr val="CECECE"/>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9760" name="Group 97">
                    <a:extLst>
                      <a:ext uri="{FF2B5EF4-FFF2-40B4-BE49-F238E27FC236}">
                        <a16:creationId xmlns:a16="http://schemas.microsoft.com/office/drawing/2014/main" id="{98A0A299-B63C-4C6F-8C1E-6A9AA25DCCA8}"/>
                      </a:ext>
                    </a:extLst>
                  </p:cNvPr>
                  <p:cNvGrpSpPr>
                    <a:grpSpLocks/>
                  </p:cNvGrpSpPr>
                  <p:nvPr/>
                </p:nvGrpSpPr>
                <p:grpSpPr bwMode="auto">
                  <a:xfrm>
                    <a:off x="288" y="0"/>
                    <a:ext cx="96" cy="96"/>
                    <a:chOff x="0" y="0"/>
                    <a:chExt cx="96" cy="96"/>
                  </a:xfrm>
                </p:grpSpPr>
                <p:sp>
                  <p:nvSpPr>
                    <p:cNvPr id="29762" name="Freeform 98">
                      <a:extLst>
                        <a:ext uri="{FF2B5EF4-FFF2-40B4-BE49-F238E27FC236}">
                          <a16:creationId xmlns:a16="http://schemas.microsoft.com/office/drawing/2014/main" id="{B5D09FAA-E7CF-4024-A7C6-6D1E6EE9E9D5}"/>
                        </a:ext>
                      </a:extLst>
                    </p:cNvPr>
                    <p:cNvSpPr>
                      <a:spLocks noChangeArrowheads="1"/>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63" name="Freeform 99">
                      <a:extLst>
                        <a:ext uri="{FF2B5EF4-FFF2-40B4-BE49-F238E27FC236}">
                          <a16:creationId xmlns:a16="http://schemas.microsoft.com/office/drawing/2014/main" id="{E94C0223-A679-42F2-85E8-40DD125A68CB}"/>
                        </a:ext>
                      </a:extLst>
                    </p:cNvPr>
                    <p:cNvSpPr>
                      <a:spLocks/>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path>
                      </a:pathLst>
                    </a:custGeom>
                    <a:noFill/>
                    <a:ln w="127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61" name="Freeform 100">
                    <a:extLst>
                      <a:ext uri="{FF2B5EF4-FFF2-40B4-BE49-F238E27FC236}">
                        <a16:creationId xmlns:a16="http://schemas.microsoft.com/office/drawing/2014/main" id="{C97DE184-03F3-446D-B1D5-74EF6B7540C7}"/>
                      </a:ext>
                    </a:extLst>
                  </p:cNvPr>
                  <p:cNvSpPr>
                    <a:spLocks/>
                  </p:cNvSpPr>
                  <p:nvPr/>
                </p:nvSpPr>
                <p:spPr bwMode="auto">
                  <a:xfrm>
                    <a:off x="0" y="0"/>
                    <a:ext cx="288" cy="432"/>
                  </a:xfrm>
                  <a:custGeom>
                    <a:avLst/>
                    <a:gdLst>
                      <a:gd name="T0" fmla="*/ 0 w 288"/>
                      <a:gd name="T1" fmla="*/ 432 h 432"/>
                      <a:gd name="T2" fmla="*/ 0 w 288"/>
                      <a:gd name="T3" fmla="*/ 0 h 432"/>
                      <a:gd name="T4" fmla="*/ 288 w 288"/>
                      <a:gd name="T5" fmla="*/ 0 h 432"/>
                      <a:gd name="T6" fmla="*/ 288 w 288"/>
                      <a:gd name="T7" fmla="*/ 96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432"/>
                        </a:moveTo>
                        <a:lnTo>
                          <a:pt x="0" y="0"/>
                        </a:lnTo>
                        <a:lnTo>
                          <a:pt x="288" y="0"/>
                        </a:lnTo>
                        <a:lnTo>
                          <a:pt x="288" y="96"/>
                        </a:lnTo>
                      </a:path>
                    </a:pathLst>
                  </a:custGeom>
                  <a:noFill/>
                  <a:ln w="12700" cmpd="sng">
                    <a:solidFill>
                      <a:srgbClr val="91919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53" name="Line 101">
                  <a:extLst>
                    <a:ext uri="{FF2B5EF4-FFF2-40B4-BE49-F238E27FC236}">
                      <a16:creationId xmlns:a16="http://schemas.microsoft.com/office/drawing/2014/main" id="{CCCDFC13-F24C-438D-8BE2-3A2E95ACA4A0}"/>
                    </a:ext>
                  </a:extLst>
                </p:cNvPr>
                <p:cNvSpPr>
                  <a:spLocks noChangeShapeType="1"/>
                </p:cNvSpPr>
                <p:nvPr/>
              </p:nvSpPr>
              <p:spPr bwMode="auto">
                <a:xfrm>
                  <a:off x="36" y="48"/>
                  <a:ext cx="144"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4" name="Line 102">
                  <a:extLst>
                    <a:ext uri="{FF2B5EF4-FFF2-40B4-BE49-F238E27FC236}">
                      <a16:creationId xmlns:a16="http://schemas.microsoft.com/office/drawing/2014/main" id="{4A3BECE7-D9B5-46D7-B3C7-50E5BA57D4C6}"/>
                    </a:ext>
                  </a:extLst>
                </p:cNvPr>
                <p:cNvSpPr>
                  <a:spLocks noChangeShapeType="1"/>
                </p:cNvSpPr>
                <p:nvPr/>
              </p:nvSpPr>
              <p:spPr bwMode="auto">
                <a:xfrm>
                  <a:off x="36" y="96"/>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5" name="Line 103">
                  <a:extLst>
                    <a:ext uri="{FF2B5EF4-FFF2-40B4-BE49-F238E27FC236}">
                      <a16:creationId xmlns:a16="http://schemas.microsoft.com/office/drawing/2014/main" id="{7AD343EC-E55B-47E9-9D33-7BBF4E3567BE}"/>
                    </a:ext>
                  </a:extLst>
                </p:cNvPr>
                <p:cNvSpPr>
                  <a:spLocks noChangeShapeType="1"/>
                </p:cNvSpPr>
                <p:nvPr/>
              </p:nvSpPr>
              <p:spPr bwMode="auto">
                <a:xfrm>
                  <a:off x="36" y="144"/>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6" name="Line 104">
                  <a:extLst>
                    <a:ext uri="{FF2B5EF4-FFF2-40B4-BE49-F238E27FC236}">
                      <a16:creationId xmlns:a16="http://schemas.microsoft.com/office/drawing/2014/main" id="{CB4DE79C-02A6-45DF-A447-D5ED5F859430}"/>
                    </a:ext>
                  </a:extLst>
                </p:cNvPr>
                <p:cNvSpPr>
                  <a:spLocks noChangeShapeType="1"/>
                </p:cNvSpPr>
                <p:nvPr/>
              </p:nvSpPr>
              <p:spPr bwMode="auto">
                <a:xfrm>
                  <a:off x="36" y="192"/>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7" name="Line 105">
                  <a:extLst>
                    <a:ext uri="{FF2B5EF4-FFF2-40B4-BE49-F238E27FC236}">
                      <a16:creationId xmlns:a16="http://schemas.microsoft.com/office/drawing/2014/main" id="{563A0ED8-52E2-4A59-8D2E-095DCC29188D}"/>
                    </a:ext>
                  </a:extLst>
                </p:cNvPr>
                <p:cNvSpPr>
                  <a:spLocks noChangeShapeType="1"/>
                </p:cNvSpPr>
                <p:nvPr/>
              </p:nvSpPr>
              <p:spPr bwMode="auto">
                <a:xfrm>
                  <a:off x="36" y="240"/>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35" name="Text Box 106">
                <a:extLst>
                  <a:ext uri="{FF2B5EF4-FFF2-40B4-BE49-F238E27FC236}">
                    <a16:creationId xmlns:a16="http://schemas.microsoft.com/office/drawing/2014/main" id="{A83BABC3-C3D1-4502-925C-1DDD23208114}"/>
                  </a:ext>
                </a:extLst>
              </p:cNvPr>
              <p:cNvSpPr txBox="1">
                <a:spLocks noChangeArrowheads="1"/>
              </p:cNvSpPr>
              <p:nvPr/>
            </p:nvSpPr>
            <p:spPr bwMode="auto">
              <a:xfrm>
                <a:off x="0" y="456"/>
                <a:ext cx="884" cy="22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600" b="1">
                    <a:solidFill>
                      <a:srgbClr val="FFFFCC"/>
                    </a:solidFill>
                  </a:rPr>
                  <a:t>OrdHist1.ndf</a:t>
                </a:r>
              </a:p>
            </p:txBody>
          </p:sp>
          <p:grpSp>
            <p:nvGrpSpPr>
              <p:cNvPr id="29736" name="Group 107">
                <a:extLst>
                  <a:ext uri="{FF2B5EF4-FFF2-40B4-BE49-F238E27FC236}">
                    <a16:creationId xmlns:a16="http://schemas.microsoft.com/office/drawing/2014/main" id="{8E420FA2-AEF4-4609-BC04-2E089CADCBC6}"/>
                  </a:ext>
                </a:extLst>
              </p:cNvPr>
              <p:cNvGrpSpPr>
                <a:grpSpLocks/>
              </p:cNvGrpSpPr>
              <p:nvPr/>
            </p:nvGrpSpPr>
            <p:grpSpPr bwMode="auto">
              <a:xfrm>
                <a:off x="912" y="360"/>
                <a:ext cx="276" cy="305"/>
                <a:chOff x="0" y="0"/>
                <a:chExt cx="276" cy="305"/>
              </a:xfrm>
            </p:grpSpPr>
            <p:grpSp>
              <p:nvGrpSpPr>
                <p:cNvPr id="29738" name="Group 108">
                  <a:extLst>
                    <a:ext uri="{FF2B5EF4-FFF2-40B4-BE49-F238E27FC236}">
                      <a16:creationId xmlns:a16="http://schemas.microsoft.com/office/drawing/2014/main" id="{7975DD99-8885-441F-9E83-3E1E84604D86}"/>
                    </a:ext>
                  </a:extLst>
                </p:cNvPr>
                <p:cNvGrpSpPr>
                  <a:grpSpLocks/>
                </p:cNvGrpSpPr>
                <p:nvPr/>
              </p:nvGrpSpPr>
              <p:grpSpPr bwMode="auto">
                <a:xfrm>
                  <a:off x="0" y="0"/>
                  <a:ext cx="276" cy="305"/>
                  <a:chOff x="0" y="0"/>
                  <a:chExt cx="392" cy="440"/>
                </a:xfrm>
              </p:grpSpPr>
              <p:grpSp>
                <p:nvGrpSpPr>
                  <p:cNvPr id="29744" name="Group 109">
                    <a:extLst>
                      <a:ext uri="{FF2B5EF4-FFF2-40B4-BE49-F238E27FC236}">
                        <a16:creationId xmlns:a16="http://schemas.microsoft.com/office/drawing/2014/main" id="{EEC424A0-7856-46A1-8FC5-47EF9671C8EF}"/>
                      </a:ext>
                    </a:extLst>
                  </p:cNvPr>
                  <p:cNvGrpSpPr>
                    <a:grpSpLocks/>
                  </p:cNvGrpSpPr>
                  <p:nvPr/>
                </p:nvGrpSpPr>
                <p:grpSpPr bwMode="auto">
                  <a:xfrm>
                    <a:off x="0" y="0"/>
                    <a:ext cx="392" cy="440"/>
                    <a:chOff x="0" y="0"/>
                    <a:chExt cx="392" cy="440"/>
                  </a:xfrm>
                </p:grpSpPr>
                <p:sp>
                  <p:nvSpPr>
                    <p:cNvPr id="29750" name="Freeform 110">
                      <a:extLst>
                        <a:ext uri="{FF2B5EF4-FFF2-40B4-BE49-F238E27FC236}">
                          <a16:creationId xmlns:a16="http://schemas.microsoft.com/office/drawing/2014/main" id="{8FBF4554-E5CB-4005-9CAE-CC6365DBA7F6}"/>
                        </a:ext>
                      </a:extLst>
                    </p:cNvPr>
                    <p:cNvSpPr>
                      <a:spLocks noChangeArrowheads="1"/>
                    </p:cNvSpPr>
                    <p:nvPr/>
                  </p:nvSpPr>
                  <p:spPr bwMode="auto">
                    <a:xfrm>
                      <a:off x="8" y="8"/>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51" name="Freeform 111">
                      <a:extLst>
                        <a:ext uri="{FF2B5EF4-FFF2-40B4-BE49-F238E27FC236}">
                          <a16:creationId xmlns:a16="http://schemas.microsoft.com/office/drawing/2014/main" id="{3F0B7B8C-6A25-4ECF-828A-6767B23DD978}"/>
                        </a:ext>
                      </a:extLst>
                    </p:cNvPr>
                    <p:cNvSpPr>
                      <a:spLocks noChangeArrowheads="1"/>
                    </p:cNvSpPr>
                    <p:nvPr/>
                  </p:nvSpPr>
                  <p:spPr bwMode="auto">
                    <a:xfrm>
                      <a:off x="0" y="0"/>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9745" name="Freeform 112">
                    <a:extLst>
                      <a:ext uri="{FF2B5EF4-FFF2-40B4-BE49-F238E27FC236}">
                        <a16:creationId xmlns:a16="http://schemas.microsoft.com/office/drawing/2014/main" id="{BF40AB12-E0B3-4318-AA17-0316F16F488D}"/>
                      </a:ext>
                    </a:extLst>
                  </p:cNvPr>
                  <p:cNvSpPr>
                    <a:spLocks/>
                  </p:cNvSpPr>
                  <p:nvPr/>
                </p:nvSpPr>
                <p:spPr bwMode="auto">
                  <a:xfrm>
                    <a:off x="0" y="96"/>
                    <a:ext cx="384" cy="336"/>
                  </a:xfrm>
                  <a:custGeom>
                    <a:avLst/>
                    <a:gdLst>
                      <a:gd name="T0" fmla="*/ 0 w 384"/>
                      <a:gd name="T1" fmla="*/ 336 h 336"/>
                      <a:gd name="T2" fmla="*/ 384 w 384"/>
                      <a:gd name="T3" fmla="*/ 336 h 336"/>
                      <a:gd name="T4" fmla="*/ 384 w 384"/>
                      <a:gd name="T5" fmla="*/ 0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0" y="336"/>
                        </a:moveTo>
                        <a:lnTo>
                          <a:pt x="384" y="336"/>
                        </a:lnTo>
                        <a:lnTo>
                          <a:pt x="384" y="0"/>
                        </a:lnTo>
                      </a:path>
                    </a:pathLst>
                  </a:custGeom>
                  <a:noFill/>
                  <a:ln w="12700" cmpd="sng">
                    <a:solidFill>
                      <a:srgbClr val="CECECE"/>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9746" name="Group 113">
                    <a:extLst>
                      <a:ext uri="{FF2B5EF4-FFF2-40B4-BE49-F238E27FC236}">
                        <a16:creationId xmlns:a16="http://schemas.microsoft.com/office/drawing/2014/main" id="{BFC36832-E19E-478C-AD5B-0BC1B0AFD3E6}"/>
                      </a:ext>
                    </a:extLst>
                  </p:cNvPr>
                  <p:cNvGrpSpPr>
                    <a:grpSpLocks/>
                  </p:cNvGrpSpPr>
                  <p:nvPr/>
                </p:nvGrpSpPr>
                <p:grpSpPr bwMode="auto">
                  <a:xfrm>
                    <a:off x="288" y="0"/>
                    <a:ext cx="96" cy="96"/>
                    <a:chOff x="0" y="0"/>
                    <a:chExt cx="96" cy="96"/>
                  </a:xfrm>
                </p:grpSpPr>
                <p:sp>
                  <p:nvSpPr>
                    <p:cNvPr id="29748" name="Freeform 114">
                      <a:extLst>
                        <a:ext uri="{FF2B5EF4-FFF2-40B4-BE49-F238E27FC236}">
                          <a16:creationId xmlns:a16="http://schemas.microsoft.com/office/drawing/2014/main" id="{645381DC-7921-4957-A6A8-075A9BD84573}"/>
                        </a:ext>
                      </a:extLst>
                    </p:cNvPr>
                    <p:cNvSpPr>
                      <a:spLocks noChangeArrowheads="1"/>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49" name="Freeform 115">
                      <a:extLst>
                        <a:ext uri="{FF2B5EF4-FFF2-40B4-BE49-F238E27FC236}">
                          <a16:creationId xmlns:a16="http://schemas.microsoft.com/office/drawing/2014/main" id="{2498EAC3-5FE0-4879-8183-3000D04890D6}"/>
                        </a:ext>
                      </a:extLst>
                    </p:cNvPr>
                    <p:cNvSpPr>
                      <a:spLocks/>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path>
                      </a:pathLst>
                    </a:custGeom>
                    <a:noFill/>
                    <a:ln w="127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47" name="Freeform 116">
                    <a:extLst>
                      <a:ext uri="{FF2B5EF4-FFF2-40B4-BE49-F238E27FC236}">
                        <a16:creationId xmlns:a16="http://schemas.microsoft.com/office/drawing/2014/main" id="{10DFA166-7119-42B1-AE23-A450C7AA571D}"/>
                      </a:ext>
                    </a:extLst>
                  </p:cNvPr>
                  <p:cNvSpPr>
                    <a:spLocks/>
                  </p:cNvSpPr>
                  <p:nvPr/>
                </p:nvSpPr>
                <p:spPr bwMode="auto">
                  <a:xfrm>
                    <a:off x="0" y="0"/>
                    <a:ext cx="288" cy="432"/>
                  </a:xfrm>
                  <a:custGeom>
                    <a:avLst/>
                    <a:gdLst>
                      <a:gd name="T0" fmla="*/ 0 w 288"/>
                      <a:gd name="T1" fmla="*/ 432 h 432"/>
                      <a:gd name="T2" fmla="*/ 0 w 288"/>
                      <a:gd name="T3" fmla="*/ 0 h 432"/>
                      <a:gd name="T4" fmla="*/ 288 w 288"/>
                      <a:gd name="T5" fmla="*/ 0 h 432"/>
                      <a:gd name="T6" fmla="*/ 288 w 288"/>
                      <a:gd name="T7" fmla="*/ 96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432"/>
                        </a:moveTo>
                        <a:lnTo>
                          <a:pt x="0" y="0"/>
                        </a:lnTo>
                        <a:lnTo>
                          <a:pt x="288" y="0"/>
                        </a:lnTo>
                        <a:lnTo>
                          <a:pt x="288" y="96"/>
                        </a:lnTo>
                      </a:path>
                    </a:pathLst>
                  </a:custGeom>
                  <a:noFill/>
                  <a:ln w="12700" cmpd="sng">
                    <a:solidFill>
                      <a:srgbClr val="91919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39" name="Line 117">
                  <a:extLst>
                    <a:ext uri="{FF2B5EF4-FFF2-40B4-BE49-F238E27FC236}">
                      <a16:creationId xmlns:a16="http://schemas.microsoft.com/office/drawing/2014/main" id="{5D4406F1-F905-4E9C-9552-6D18758D0068}"/>
                    </a:ext>
                  </a:extLst>
                </p:cNvPr>
                <p:cNvSpPr>
                  <a:spLocks noChangeShapeType="1"/>
                </p:cNvSpPr>
                <p:nvPr/>
              </p:nvSpPr>
              <p:spPr bwMode="auto">
                <a:xfrm>
                  <a:off x="36" y="48"/>
                  <a:ext cx="144"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0" name="Line 118">
                  <a:extLst>
                    <a:ext uri="{FF2B5EF4-FFF2-40B4-BE49-F238E27FC236}">
                      <a16:creationId xmlns:a16="http://schemas.microsoft.com/office/drawing/2014/main" id="{DC2CA71E-155C-425F-A2A3-716E6CF2253C}"/>
                    </a:ext>
                  </a:extLst>
                </p:cNvPr>
                <p:cNvSpPr>
                  <a:spLocks noChangeShapeType="1"/>
                </p:cNvSpPr>
                <p:nvPr/>
              </p:nvSpPr>
              <p:spPr bwMode="auto">
                <a:xfrm>
                  <a:off x="36" y="96"/>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1" name="Line 119">
                  <a:extLst>
                    <a:ext uri="{FF2B5EF4-FFF2-40B4-BE49-F238E27FC236}">
                      <a16:creationId xmlns:a16="http://schemas.microsoft.com/office/drawing/2014/main" id="{7FB0B48D-80DC-40F1-A953-1880F50DF331}"/>
                    </a:ext>
                  </a:extLst>
                </p:cNvPr>
                <p:cNvSpPr>
                  <a:spLocks noChangeShapeType="1"/>
                </p:cNvSpPr>
                <p:nvPr/>
              </p:nvSpPr>
              <p:spPr bwMode="auto">
                <a:xfrm>
                  <a:off x="36" y="144"/>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2" name="Line 120">
                  <a:extLst>
                    <a:ext uri="{FF2B5EF4-FFF2-40B4-BE49-F238E27FC236}">
                      <a16:creationId xmlns:a16="http://schemas.microsoft.com/office/drawing/2014/main" id="{B3EC00CD-4289-48B0-8F70-4F3EF2230244}"/>
                    </a:ext>
                  </a:extLst>
                </p:cNvPr>
                <p:cNvSpPr>
                  <a:spLocks noChangeShapeType="1"/>
                </p:cNvSpPr>
                <p:nvPr/>
              </p:nvSpPr>
              <p:spPr bwMode="auto">
                <a:xfrm>
                  <a:off x="36" y="192"/>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3" name="Line 121">
                  <a:extLst>
                    <a:ext uri="{FF2B5EF4-FFF2-40B4-BE49-F238E27FC236}">
                      <a16:creationId xmlns:a16="http://schemas.microsoft.com/office/drawing/2014/main" id="{31CFEBDE-96C3-4954-9310-FE84CB6F3504}"/>
                    </a:ext>
                  </a:extLst>
                </p:cNvPr>
                <p:cNvSpPr>
                  <a:spLocks noChangeShapeType="1"/>
                </p:cNvSpPr>
                <p:nvPr/>
              </p:nvSpPr>
              <p:spPr bwMode="auto">
                <a:xfrm>
                  <a:off x="36" y="240"/>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37" name="Text Box 122">
                <a:extLst>
                  <a:ext uri="{FF2B5EF4-FFF2-40B4-BE49-F238E27FC236}">
                    <a16:creationId xmlns:a16="http://schemas.microsoft.com/office/drawing/2014/main" id="{C5A6DECA-0D20-4B34-9CEF-DD488A89F656}"/>
                  </a:ext>
                </a:extLst>
              </p:cNvPr>
              <p:cNvSpPr txBox="1">
                <a:spLocks noChangeArrowheads="1"/>
              </p:cNvSpPr>
              <p:nvPr/>
            </p:nvSpPr>
            <p:spPr bwMode="auto">
              <a:xfrm>
                <a:off x="336" y="648"/>
                <a:ext cx="883" cy="22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600" b="1">
                    <a:solidFill>
                      <a:srgbClr val="FFFFCC"/>
                    </a:solidFill>
                  </a:rPr>
                  <a:t>OrdHist2.ndf</a:t>
                </a:r>
              </a:p>
            </p:txBody>
          </p:sp>
        </p:grpSp>
        <p:sp>
          <p:nvSpPr>
            <p:cNvPr id="29713" name="AutoShape 123">
              <a:extLst>
                <a:ext uri="{FF2B5EF4-FFF2-40B4-BE49-F238E27FC236}">
                  <a16:creationId xmlns:a16="http://schemas.microsoft.com/office/drawing/2014/main" id="{BDE82535-FA30-4F72-B371-3B6F58F3CA9E}"/>
                </a:ext>
              </a:extLst>
            </p:cNvPr>
            <p:cNvSpPr>
              <a:spLocks noChangeArrowheads="1"/>
            </p:cNvSpPr>
            <p:nvPr/>
          </p:nvSpPr>
          <p:spPr bwMode="auto">
            <a:xfrm>
              <a:off x="3408" y="1863"/>
              <a:ext cx="1117" cy="898"/>
            </a:xfrm>
            <a:prstGeom prst="can">
              <a:avLst>
                <a:gd name="adj" fmla="val 27435"/>
              </a:avLst>
            </a:prstGeom>
            <a:gradFill rotWithShape="0">
              <a:gsLst>
                <a:gs pos="0">
                  <a:srgbClr val="6699FF"/>
                </a:gs>
                <a:gs pos="50000">
                  <a:srgbClr val="3B5994"/>
                </a:gs>
                <a:gs pos="100000">
                  <a:srgbClr val="6699FF"/>
                </a:gs>
              </a:gsLst>
              <a:lin ang="0" scaled="1"/>
            </a:gradFill>
            <a:ln w="9525">
              <a:solidFill>
                <a:schemeClr val="tx1"/>
              </a:solidFill>
              <a:round/>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nvGrpSpPr>
            <p:cNvPr id="29714" name="Group 124">
              <a:extLst>
                <a:ext uri="{FF2B5EF4-FFF2-40B4-BE49-F238E27FC236}">
                  <a16:creationId xmlns:a16="http://schemas.microsoft.com/office/drawing/2014/main" id="{05D3170D-6910-4276-984F-F48398317384}"/>
                </a:ext>
              </a:extLst>
            </p:cNvPr>
            <p:cNvGrpSpPr>
              <a:grpSpLocks/>
            </p:cNvGrpSpPr>
            <p:nvPr/>
          </p:nvGrpSpPr>
          <p:grpSpPr bwMode="auto">
            <a:xfrm>
              <a:off x="3864" y="2199"/>
              <a:ext cx="276" cy="305"/>
              <a:chOff x="0" y="0"/>
              <a:chExt cx="276" cy="305"/>
            </a:xfrm>
          </p:grpSpPr>
          <p:grpSp>
            <p:nvGrpSpPr>
              <p:cNvPr id="29718" name="Group 125">
                <a:extLst>
                  <a:ext uri="{FF2B5EF4-FFF2-40B4-BE49-F238E27FC236}">
                    <a16:creationId xmlns:a16="http://schemas.microsoft.com/office/drawing/2014/main" id="{FC1EC653-8046-40B8-A03A-3F3B8753D817}"/>
                  </a:ext>
                </a:extLst>
              </p:cNvPr>
              <p:cNvGrpSpPr>
                <a:grpSpLocks/>
              </p:cNvGrpSpPr>
              <p:nvPr/>
            </p:nvGrpSpPr>
            <p:grpSpPr bwMode="auto">
              <a:xfrm>
                <a:off x="0" y="0"/>
                <a:ext cx="276" cy="305"/>
                <a:chOff x="0" y="0"/>
                <a:chExt cx="392" cy="440"/>
              </a:xfrm>
            </p:grpSpPr>
            <p:grpSp>
              <p:nvGrpSpPr>
                <p:cNvPr id="29724" name="Group 126">
                  <a:extLst>
                    <a:ext uri="{FF2B5EF4-FFF2-40B4-BE49-F238E27FC236}">
                      <a16:creationId xmlns:a16="http://schemas.microsoft.com/office/drawing/2014/main" id="{AC1AF9D0-D5D3-4BE3-AC4C-F478FA03639E}"/>
                    </a:ext>
                  </a:extLst>
                </p:cNvPr>
                <p:cNvGrpSpPr>
                  <a:grpSpLocks/>
                </p:cNvGrpSpPr>
                <p:nvPr/>
              </p:nvGrpSpPr>
              <p:grpSpPr bwMode="auto">
                <a:xfrm>
                  <a:off x="0" y="0"/>
                  <a:ext cx="392" cy="440"/>
                  <a:chOff x="0" y="0"/>
                  <a:chExt cx="392" cy="440"/>
                </a:xfrm>
              </p:grpSpPr>
              <p:sp>
                <p:nvSpPr>
                  <p:cNvPr id="29730" name="Freeform 127">
                    <a:extLst>
                      <a:ext uri="{FF2B5EF4-FFF2-40B4-BE49-F238E27FC236}">
                        <a16:creationId xmlns:a16="http://schemas.microsoft.com/office/drawing/2014/main" id="{1948B55E-B67F-4DF0-81FE-23B421B7161A}"/>
                      </a:ext>
                    </a:extLst>
                  </p:cNvPr>
                  <p:cNvSpPr>
                    <a:spLocks noChangeArrowheads="1"/>
                  </p:cNvSpPr>
                  <p:nvPr/>
                </p:nvSpPr>
                <p:spPr bwMode="auto">
                  <a:xfrm>
                    <a:off x="8" y="8"/>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31" name="Freeform 128">
                    <a:extLst>
                      <a:ext uri="{FF2B5EF4-FFF2-40B4-BE49-F238E27FC236}">
                        <a16:creationId xmlns:a16="http://schemas.microsoft.com/office/drawing/2014/main" id="{6203AC2B-A395-43A6-A03D-8046565BB88A}"/>
                      </a:ext>
                    </a:extLst>
                  </p:cNvPr>
                  <p:cNvSpPr>
                    <a:spLocks noChangeArrowheads="1"/>
                  </p:cNvSpPr>
                  <p:nvPr/>
                </p:nvSpPr>
                <p:spPr bwMode="auto">
                  <a:xfrm>
                    <a:off x="0" y="0"/>
                    <a:ext cx="384" cy="432"/>
                  </a:xfrm>
                  <a:custGeom>
                    <a:avLst/>
                    <a:gdLst>
                      <a:gd name="T0" fmla="*/ 240 w 384"/>
                      <a:gd name="T1" fmla="*/ 0 h 432"/>
                      <a:gd name="T2" fmla="*/ 0 w 384"/>
                      <a:gd name="T3" fmla="*/ 0 h 432"/>
                      <a:gd name="T4" fmla="*/ 0 w 384"/>
                      <a:gd name="T5" fmla="*/ 432 h 432"/>
                      <a:gd name="T6" fmla="*/ 384 w 384"/>
                      <a:gd name="T7" fmla="*/ 432 h 432"/>
                      <a:gd name="T8" fmla="*/ 384 w 384"/>
                      <a:gd name="T9" fmla="*/ 96 h 432"/>
                      <a:gd name="T10" fmla="*/ 288 w 384"/>
                      <a:gd name="T11" fmla="*/ 0 h 432"/>
                      <a:gd name="T12" fmla="*/ 240 w 384"/>
                      <a:gd name="T13" fmla="*/ 0 h 432"/>
                      <a:gd name="T14" fmla="*/ 0 60000 65536"/>
                      <a:gd name="T15" fmla="*/ 0 60000 65536"/>
                      <a:gd name="T16" fmla="*/ 0 60000 65536"/>
                      <a:gd name="T17" fmla="*/ 0 60000 65536"/>
                      <a:gd name="T18" fmla="*/ 0 60000 65536"/>
                      <a:gd name="T19" fmla="*/ 0 60000 65536"/>
                      <a:gd name="T20" fmla="*/ 0 60000 65536"/>
                      <a:gd name="T21" fmla="*/ 0 w 384"/>
                      <a:gd name="T22" fmla="*/ 0 h 432"/>
                      <a:gd name="T23" fmla="*/ 384 w 384"/>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432">
                        <a:moveTo>
                          <a:pt x="240" y="0"/>
                        </a:moveTo>
                        <a:lnTo>
                          <a:pt x="0" y="0"/>
                        </a:lnTo>
                        <a:lnTo>
                          <a:pt x="0" y="432"/>
                        </a:lnTo>
                        <a:lnTo>
                          <a:pt x="384" y="432"/>
                        </a:lnTo>
                        <a:lnTo>
                          <a:pt x="384" y="96"/>
                        </a:lnTo>
                        <a:lnTo>
                          <a:pt x="288" y="0"/>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9725" name="Freeform 129">
                  <a:extLst>
                    <a:ext uri="{FF2B5EF4-FFF2-40B4-BE49-F238E27FC236}">
                      <a16:creationId xmlns:a16="http://schemas.microsoft.com/office/drawing/2014/main" id="{D421433B-7772-4056-BFA9-857505DE7855}"/>
                    </a:ext>
                  </a:extLst>
                </p:cNvPr>
                <p:cNvSpPr>
                  <a:spLocks/>
                </p:cNvSpPr>
                <p:nvPr/>
              </p:nvSpPr>
              <p:spPr bwMode="auto">
                <a:xfrm>
                  <a:off x="0" y="96"/>
                  <a:ext cx="384" cy="336"/>
                </a:xfrm>
                <a:custGeom>
                  <a:avLst/>
                  <a:gdLst>
                    <a:gd name="T0" fmla="*/ 0 w 384"/>
                    <a:gd name="T1" fmla="*/ 336 h 336"/>
                    <a:gd name="T2" fmla="*/ 384 w 384"/>
                    <a:gd name="T3" fmla="*/ 336 h 336"/>
                    <a:gd name="T4" fmla="*/ 384 w 384"/>
                    <a:gd name="T5" fmla="*/ 0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0" y="336"/>
                      </a:moveTo>
                      <a:lnTo>
                        <a:pt x="384" y="336"/>
                      </a:lnTo>
                      <a:lnTo>
                        <a:pt x="384" y="0"/>
                      </a:lnTo>
                    </a:path>
                  </a:pathLst>
                </a:custGeom>
                <a:noFill/>
                <a:ln w="12700" cmpd="sng">
                  <a:solidFill>
                    <a:srgbClr val="CECECE"/>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9726" name="Group 130">
                  <a:extLst>
                    <a:ext uri="{FF2B5EF4-FFF2-40B4-BE49-F238E27FC236}">
                      <a16:creationId xmlns:a16="http://schemas.microsoft.com/office/drawing/2014/main" id="{5F2CA682-2ECB-432E-AF1D-5CA180C14FCF}"/>
                    </a:ext>
                  </a:extLst>
                </p:cNvPr>
                <p:cNvGrpSpPr>
                  <a:grpSpLocks/>
                </p:cNvGrpSpPr>
                <p:nvPr/>
              </p:nvGrpSpPr>
              <p:grpSpPr bwMode="auto">
                <a:xfrm>
                  <a:off x="288" y="0"/>
                  <a:ext cx="96" cy="96"/>
                  <a:chOff x="0" y="0"/>
                  <a:chExt cx="96" cy="96"/>
                </a:xfrm>
              </p:grpSpPr>
              <p:sp>
                <p:nvSpPr>
                  <p:cNvPr id="29728" name="Freeform 131">
                    <a:extLst>
                      <a:ext uri="{FF2B5EF4-FFF2-40B4-BE49-F238E27FC236}">
                        <a16:creationId xmlns:a16="http://schemas.microsoft.com/office/drawing/2014/main" id="{57004536-C7F6-4E45-AF94-B32B4681F123}"/>
                      </a:ext>
                    </a:extLst>
                  </p:cNvPr>
                  <p:cNvSpPr>
                    <a:spLocks noChangeArrowheads="1"/>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9" name="Freeform 132">
                    <a:extLst>
                      <a:ext uri="{FF2B5EF4-FFF2-40B4-BE49-F238E27FC236}">
                        <a16:creationId xmlns:a16="http://schemas.microsoft.com/office/drawing/2014/main" id="{950E2447-8A95-4C3C-A412-5137BD32C7DE}"/>
                      </a:ext>
                    </a:extLst>
                  </p:cNvPr>
                  <p:cNvSpPr>
                    <a:spLocks/>
                  </p:cNvSpPr>
                  <p:nvPr/>
                </p:nvSpPr>
                <p:spPr bwMode="auto">
                  <a:xfrm>
                    <a:off x="0" y="0"/>
                    <a:ext cx="96" cy="96"/>
                  </a:xfrm>
                  <a:custGeom>
                    <a:avLst/>
                    <a:gdLst>
                      <a:gd name="T0" fmla="*/ 0 w 96"/>
                      <a:gd name="T1" fmla="*/ 0 h 96"/>
                      <a:gd name="T2" fmla="*/ 0 w 96"/>
                      <a:gd name="T3" fmla="*/ 96 h 96"/>
                      <a:gd name="T4" fmla="*/ 96 w 96"/>
                      <a:gd name="T5" fmla="*/ 96 h 96"/>
                      <a:gd name="T6" fmla="*/ 0 w 96"/>
                      <a:gd name="T7" fmla="*/ 0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0"/>
                        </a:moveTo>
                        <a:lnTo>
                          <a:pt x="0" y="96"/>
                        </a:lnTo>
                        <a:lnTo>
                          <a:pt x="96" y="96"/>
                        </a:lnTo>
                        <a:lnTo>
                          <a:pt x="0" y="0"/>
                        </a:lnTo>
                      </a:path>
                    </a:pathLst>
                  </a:custGeom>
                  <a:noFill/>
                  <a:ln w="12700"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27" name="Freeform 133">
                  <a:extLst>
                    <a:ext uri="{FF2B5EF4-FFF2-40B4-BE49-F238E27FC236}">
                      <a16:creationId xmlns:a16="http://schemas.microsoft.com/office/drawing/2014/main" id="{E27E3203-47C4-489B-BBF3-7593083D677F}"/>
                    </a:ext>
                  </a:extLst>
                </p:cNvPr>
                <p:cNvSpPr>
                  <a:spLocks/>
                </p:cNvSpPr>
                <p:nvPr/>
              </p:nvSpPr>
              <p:spPr bwMode="auto">
                <a:xfrm>
                  <a:off x="0" y="0"/>
                  <a:ext cx="288" cy="432"/>
                </a:xfrm>
                <a:custGeom>
                  <a:avLst/>
                  <a:gdLst>
                    <a:gd name="T0" fmla="*/ 0 w 288"/>
                    <a:gd name="T1" fmla="*/ 432 h 432"/>
                    <a:gd name="T2" fmla="*/ 0 w 288"/>
                    <a:gd name="T3" fmla="*/ 0 h 432"/>
                    <a:gd name="T4" fmla="*/ 288 w 288"/>
                    <a:gd name="T5" fmla="*/ 0 h 432"/>
                    <a:gd name="T6" fmla="*/ 288 w 288"/>
                    <a:gd name="T7" fmla="*/ 96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432"/>
                      </a:moveTo>
                      <a:lnTo>
                        <a:pt x="0" y="0"/>
                      </a:lnTo>
                      <a:lnTo>
                        <a:pt x="288" y="0"/>
                      </a:lnTo>
                      <a:lnTo>
                        <a:pt x="288" y="96"/>
                      </a:lnTo>
                    </a:path>
                  </a:pathLst>
                </a:custGeom>
                <a:noFill/>
                <a:ln w="12700" cmpd="sng">
                  <a:solidFill>
                    <a:srgbClr val="91919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19" name="Line 134">
                <a:extLst>
                  <a:ext uri="{FF2B5EF4-FFF2-40B4-BE49-F238E27FC236}">
                    <a16:creationId xmlns:a16="http://schemas.microsoft.com/office/drawing/2014/main" id="{FCAA5845-7A8E-4CC5-BB6C-D02438182805}"/>
                  </a:ext>
                </a:extLst>
              </p:cNvPr>
              <p:cNvSpPr>
                <a:spLocks noChangeShapeType="1"/>
              </p:cNvSpPr>
              <p:nvPr/>
            </p:nvSpPr>
            <p:spPr bwMode="auto">
              <a:xfrm>
                <a:off x="36" y="48"/>
                <a:ext cx="144"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135">
                <a:extLst>
                  <a:ext uri="{FF2B5EF4-FFF2-40B4-BE49-F238E27FC236}">
                    <a16:creationId xmlns:a16="http://schemas.microsoft.com/office/drawing/2014/main" id="{97A4249D-66ED-4480-BA5A-D8E590307FDA}"/>
                  </a:ext>
                </a:extLst>
              </p:cNvPr>
              <p:cNvSpPr>
                <a:spLocks noChangeShapeType="1"/>
              </p:cNvSpPr>
              <p:nvPr/>
            </p:nvSpPr>
            <p:spPr bwMode="auto">
              <a:xfrm>
                <a:off x="36" y="96"/>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136">
                <a:extLst>
                  <a:ext uri="{FF2B5EF4-FFF2-40B4-BE49-F238E27FC236}">
                    <a16:creationId xmlns:a16="http://schemas.microsoft.com/office/drawing/2014/main" id="{9E58DC82-DF0D-40B3-8C9C-EEEE2FB65DB7}"/>
                  </a:ext>
                </a:extLst>
              </p:cNvPr>
              <p:cNvSpPr>
                <a:spLocks noChangeShapeType="1"/>
              </p:cNvSpPr>
              <p:nvPr/>
            </p:nvSpPr>
            <p:spPr bwMode="auto">
              <a:xfrm>
                <a:off x="36" y="144"/>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137">
                <a:extLst>
                  <a:ext uri="{FF2B5EF4-FFF2-40B4-BE49-F238E27FC236}">
                    <a16:creationId xmlns:a16="http://schemas.microsoft.com/office/drawing/2014/main" id="{A550346C-B0D9-4C36-BE63-7CE1840FA76D}"/>
                  </a:ext>
                </a:extLst>
              </p:cNvPr>
              <p:cNvSpPr>
                <a:spLocks noChangeShapeType="1"/>
              </p:cNvSpPr>
              <p:nvPr/>
            </p:nvSpPr>
            <p:spPr bwMode="auto">
              <a:xfrm>
                <a:off x="36" y="192"/>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138">
                <a:extLst>
                  <a:ext uri="{FF2B5EF4-FFF2-40B4-BE49-F238E27FC236}">
                    <a16:creationId xmlns:a16="http://schemas.microsoft.com/office/drawing/2014/main" id="{064C3FA9-B81F-404A-AAA9-F0988CFEC62A}"/>
                  </a:ext>
                </a:extLst>
              </p:cNvPr>
              <p:cNvSpPr>
                <a:spLocks noChangeShapeType="1"/>
              </p:cNvSpPr>
              <p:nvPr/>
            </p:nvSpPr>
            <p:spPr bwMode="auto">
              <a:xfrm>
                <a:off x="36" y="240"/>
                <a:ext cx="19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15" name="Text Box 139">
              <a:extLst>
                <a:ext uri="{FF2B5EF4-FFF2-40B4-BE49-F238E27FC236}">
                  <a16:creationId xmlns:a16="http://schemas.microsoft.com/office/drawing/2014/main" id="{B6F5B47B-C69B-4B0A-9673-069F2825872B}"/>
                </a:ext>
              </a:extLst>
            </p:cNvPr>
            <p:cNvSpPr txBox="1">
              <a:spLocks noChangeArrowheads="1"/>
            </p:cNvSpPr>
            <p:nvPr/>
          </p:nvSpPr>
          <p:spPr bwMode="auto">
            <a:xfrm>
              <a:off x="3493" y="2487"/>
              <a:ext cx="933" cy="22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1600" b="1">
                  <a:solidFill>
                    <a:srgbClr val="FFFFCC"/>
                  </a:solidFill>
                </a:rPr>
                <a:t>Northwind.Idf</a:t>
              </a:r>
            </a:p>
          </p:txBody>
        </p:sp>
        <p:sp>
          <p:nvSpPr>
            <p:cNvPr id="29716" name="Text Box 140">
              <a:extLst>
                <a:ext uri="{FF2B5EF4-FFF2-40B4-BE49-F238E27FC236}">
                  <a16:creationId xmlns:a16="http://schemas.microsoft.com/office/drawing/2014/main" id="{DC0CDC8E-66DC-430A-8436-B7A9172E29D5}"/>
                </a:ext>
              </a:extLst>
            </p:cNvPr>
            <p:cNvSpPr txBox="1">
              <a:spLocks noChangeArrowheads="1"/>
            </p:cNvSpPr>
            <p:nvPr/>
          </p:nvSpPr>
          <p:spPr bwMode="auto">
            <a:xfrm>
              <a:off x="3732" y="1839"/>
              <a:ext cx="52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en-US" altLang="zh-CN" sz="2400" b="1"/>
                <a:t>E:\</a:t>
              </a:r>
            </a:p>
          </p:txBody>
        </p:sp>
        <p:sp>
          <p:nvSpPr>
            <p:cNvPr id="29717" name="AutoShape 141">
              <a:extLst>
                <a:ext uri="{FF2B5EF4-FFF2-40B4-BE49-F238E27FC236}">
                  <a16:creationId xmlns:a16="http://schemas.microsoft.com/office/drawing/2014/main" id="{2BEA630B-DD7D-4221-B72A-18FD4483D468}"/>
                </a:ext>
              </a:extLst>
            </p:cNvPr>
            <p:cNvSpPr>
              <a:spLocks noChangeArrowheads="1"/>
            </p:cNvSpPr>
            <p:nvPr/>
          </p:nvSpPr>
          <p:spPr bwMode="auto">
            <a:xfrm>
              <a:off x="2496" y="2775"/>
              <a:ext cx="288" cy="336"/>
            </a:xfrm>
            <a:prstGeom prst="upArrow">
              <a:avLst>
                <a:gd name="adj1" fmla="val 47917"/>
                <a:gd name="adj2" fmla="val 63540"/>
              </a:avLst>
            </a:prstGeom>
            <a:gradFill rotWithShape="0">
              <a:gsLst>
                <a:gs pos="0">
                  <a:schemeClr val="accent2"/>
                </a:gs>
                <a:gs pos="100000">
                  <a:srgbClr val="C1C1E0"/>
                </a:gs>
              </a:gsLst>
              <a:lin ang="5400000" scaled="1"/>
            </a:gradFill>
            <a:ln w="12700" cap="rnd">
              <a:solidFill>
                <a:schemeClr val="accent2"/>
              </a:solidFill>
              <a:miter lim="800000"/>
              <a:headEnd/>
              <a:tailEnd/>
            </a:ln>
            <a:effectLst>
              <a:outerShdw dist="71842" dir="2700000" algn="ctr" rotWithShape="0">
                <a:schemeClr val="folHlink"/>
              </a:outerShdw>
            </a:effec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sp>
        <p:nvSpPr>
          <p:cNvPr id="29699" name="Rectangle 142">
            <a:extLst>
              <a:ext uri="{FF2B5EF4-FFF2-40B4-BE49-F238E27FC236}">
                <a16:creationId xmlns:a16="http://schemas.microsoft.com/office/drawing/2014/main" id="{9646DD52-C338-44CB-ABD4-43F80599F46F}"/>
              </a:ext>
            </a:extLst>
          </p:cNvPr>
          <p:cNvSpPr>
            <a:spLocks noChangeArrowheads="1"/>
          </p:cNvSpPr>
          <p:nvPr/>
        </p:nvSpPr>
        <p:spPr bwMode="auto">
          <a:xfrm>
            <a:off x="762000" y="152400"/>
            <a:ext cx="53228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4000" b="1">
                <a:solidFill>
                  <a:schemeClr val="tx2"/>
                </a:solidFill>
              </a:rPr>
              <a:t>创建文件组（续）</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a:extLst>
              <a:ext uri="{FF2B5EF4-FFF2-40B4-BE49-F238E27FC236}">
                <a16:creationId xmlns:a16="http://schemas.microsoft.com/office/drawing/2014/main" id="{6BD3F9BF-E0E7-48AA-A5EA-A43FEE947974}"/>
              </a:ext>
            </a:extLst>
          </p:cNvPr>
          <p:cNvSpPr>
            <a:spLocks noChangeArrowheads="1"/>
          </p:cNvSpPr>
          <p:nvPr>
            <p:ph type="title" idx="4294967295"/>
          </p:nvPr>
        </p:nvSpPr>
        <p:spPr>
          <a:xfrm>
            <a:off x="611188" y="404813"/>
            <a:ext cx="4505325" cy="519112"/>
          </a:xfrm>
        </p:spPr>
        <p:txBody>
          <a:bodyPr/>
          <a:lstStyle/>
          <a:p>
            <a:pPr eaLnBrk="1" hangingPunct="1"/>
            <a:r>
              <a:rPr lang="zh-CN" altLang="en-US">
                <a:ea typeface="宋体" panose="02010600030101010101" pitchFamily="2" charset="-122"/>
              </a:rPr>
              <a:t>创建文件组（续）</a:t>
            </a:r>
          </a:p>
        </p:txBody>
      </p:sp>
      <p:sp>
        <p:nvSpPr>
          <p:cNvPr id="31747" name="Text Box 4">
            <a:extLst>
              <a:ext uri="{FF2B5EF4-FFF2-40B4-BE49-F238E27FC236}">
                <a16:creationId xmlns:a16="http://schemas.microsoft.com/office/drawing/2014/main" id="{53ECFEF0-CB06-47A4-A59B-2B8BCF4F6DBF}"/>
              </a:ext>
            </a:extLst>
          </p:cNvPr>
          <p:cNvSpPr txBox="1">
            <a:spLocks noChangeArrowheads="1"/>
          </p:cNvSpPr>
          <p:nvPr/>
        </p:nvSpPr>
        <p:spPr bwMode="auto">
          <a:xfrm>
            <a:off x="914400" y="1427163"/>
            <a:ext cx="7194550" cy="4287837"/>
          </a:xfrm>
          <a:prstGeom prst="rect">
            <a:avLst/>
          </a:prstGeom>
          <a:solidFill>
            <a:schemeClr val="bg1"/>
          </a:solidFill>
          <a:ln w="3175">
            <a:solidFill>
              <a:schemeClr val="tx1"/>
            </a:solidFill>
            <a:miter lim="800000"/>
            <a:headEnd/>
            <a:tailEnd/>
          </a:ln>
          <a:effectLst>
            <a:outerShdw dist="107763" dir="2700000" algn="ctr" rotWithShape="0">
              <a:srgbClr val="0099CC"/>
            </a:outerShdw>
          </a:effectLst>
        </p:spPr>
        <p:txBody>
          <a:bodyPr/>
          <a:lstStyle>
            <a:lvl1pPr marL="279400" indent="-2794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nSpc>
                <a:spcPct val="96000"/>
              </a:lnSpc>
              <a:spcBef>
                <a:spcPct val="0"/>
              </a:spcBef>
              <a:buSzTx/>
              <a:buFontTx/>
              <a:buNone/>
            </a:pPr>
            <a:endParaRPr lang="zh-CN" altLang="en-US" sz="1600">
              <a:latin typeface="Lucida Sans Typewriter" panose="020B0509030504030204" pitchFamily="49" charset="0"/>
            </a:endParaRPr>
          </a:p>
          <a:p>
            <a:pPr>
              <a:lnSpc>
                <a:spcPct val="96000"/>
              </a:lnSpc>
              <a:spcBef>
                <a:spcPct val="0"/>
              </a:spcBef>
              <a:buSzTx/>
              <a:buFontTx/>
              <a:buNone/>
            </a:pPr>
            <a:r>
              <a:rPr lang="en-US" altLang="zh-CN" sz="1600" b="1">
                <a:latin typeface="Lucida Sans Typewriter" panose="020B0509030504030204" pitchFamily="49" charset="0"/>
              </a:rPr>
              <a:t>ALTER DATABASE Northwind</a:t>
            </a:r>
          </a:p>
          <a:p>
            <a:pPr>
              <a:lnSpc>
                <a:spcPct val="96000"/>
              </a:lnSpc>
              <a:spcBef>
                <a:spcPct val="0"/>
              </a:spcBef>
              <a:buSzTx/>
              <a:buFontTx/>
              <a:buNone/>
            </a:pPr>
            <a:r>
              <a:rPr lang="en-US" altLang="zh-CN" sz="1600" b="1">
                <a:latin typeface="Lucida Sans Typewriter" panose="020B0509030504030204" pitchFamily="49" charset="0"/>
              </a:rPr>
              <a:t>ADD FILEGROUP OrderHistoryGroup</a:t>
            </a:r>
          </a:p>
          <a:p>
            <a:pPr>
              <a:lnSpc>
                <a:spcPct val="96000"/>
              </a:lnSpc>
              <a:spcBef>
                <a:spcPct val="0"/>
              </a:spcBef>
              <a:buSzTx/>
              <a:buFontTx/>
              <a:buNone/>
            </a:pPr>
            <a:r>
              <a:rPr lang="en-US" altLang="zh-CN" sz="1600" b="1">
                <a:latin typeface="Lucida Sans Typewriter" panose="020B0509030504030204" pitchFamily="49" charset="0"/>
              </a:rPr>
              <a:t>GO</a:t>
            </a:r>
          </a:p>
          <a:p>
            <a:pPr>
              <a:lnSpc>
                <a:spcPct val="96000"/>
              </a:lnSpc>
              <a:spcBef>
                <a:spcPct val="0"/>
              </a:spcBef>
              <a:buSzTx/>
              <a:buFontTx/>
              <a:buNone/>
            </a:pPr>
            <a:endParaRPr lang="en-US" altLang="zh-CN" sz="1600" b="1">
              <a:latin typeface="Lucida Sans Typewriter" panose="020B0509030504030204" pitchFamily="49" charset="0"/>
            </a:endParaRPr>
          </a:p>
          <a:p>
            <a:pPr>
              <a:lnSpc>
                <a:spcPct val="96000"/>
              </a:lnSpc>
              <a:spcBef>
                <a:spcPct val="0"/>
              </a:spcBef>
              <a:buSzTx/>
              <a:buFontTx/>
              <a:buNone/>
            </a:pPr>
            <a:endParaRPr lang="en-US" altLang="zh-CN" sz="1600" b="1">
              <a:latin typeface="Lucida Sans Typewriter" panose="020B0509030504030204" pitchFamily="49" charset="0"/>
            </a:endParaRPr>
          </a:p>
          <a:p>
            <a:pPr>
              <a:lnSpc>
                <a:spcPct val="96000"/>
              </a:lnSpc>
              <a:spcBef>
                <a:spcPct val="0"/>
              </a:spcBef>
              <a:buSzTx/>
              <a:buFontTx/>
              <a:buNone/>
            </a:pPr>
            <a:r>
              <a:rPr lang="en-US" altLang="zh-CN" sz="1600" b="1">
                <a:latin typeface="Lucida Sans Typewriter" panose="020B0509030504030204" pitchFamily="49" charset="0"/>
              </a:rPr>
              <a:t>ALTER DATABASE Northwind</a:t>
            </a:r>
          </a:p>
          <a:p>
            <a:pPr>
              <a:lnSpc>
                <a:spcPct val="96000"/>
              </a:lnSpc>
              <a:spcBef>
                <a:spcPct val="0"/>
              </a:spcBef>
              <a:buSzTx/>
              <a:buFontTx/>
              <a:buNone/>
            </a:pPr>
            <a:r>
              <a:rPr lang="en-US" altLang="zh-CN" sz="1600" b="1">
                <a:latin typeface="Lucida Sans Typewriter" panose="020B0509030504030204" pitchFamily="49" charset="0"/>
              </a:rPr>
              <a:t>ADD FILE</a:t>
            </a:r>
          </a:p>
          <a:p>
            <a:pPr>
              <a:lnSpc>
                <a:spcPct val="96000"/>
              </a:lnSpc>
              <a:spcBef>
                <a:spcPct val="0"/>
              </a:spcBef>
              <a:buSzTx/>
              <a:buFontTx/>
              <a:buNone/>
            </a:pPr>
            <a:r>
              <a:rPr lang="en-US" altLang="zh-CN" sz="1600" b="1">
                <a:latin typeface="Lucida Sans Typewriter" panose="020B0509030504030204" pitchFamily="49" charset="0"/>
              </a:rPr>
              <a:t>   ( NAME = ‘OrdHistYear1’,</a:t>
            </a:r>
          </a:p>
          <a:p>
            <a:pPr>
              <a:lnSpc>
                <a:spcPct val="96000"/>
              </a:lnSpc>
              <a:spcBef>
                <a:spcPct val="0"/>
              </a:spcBef>
              <a:buSzTx/>
              <a:buFontTx/>
              <a:buNone/>
            </a:pPr>
            <a:r>
              <a:rPr lang="en-US" altLang="zh-CN" sz="1600" b="1">
                <a:latin typeface="Lucida Sans Typewriter" panose="020B0509030504030204" pitchFamily="49" charset="0"/>
              </a:rPr>
              <a:t>     FILENAME = ‘c:\ HistoryDB\ OrdHist1.ndf’,</a:t>
            </a:r>
          </a:p>
          <a:p>
            <a:pPr>
              <a:lnSpc>
                <a:spcPct val="96000"/>
              </a:lnSpc>
              <a:spcBef>
                <a:spcPct val="0"/>
              </a:spcBef>
              <a:buSzTx/>
              <a:buFontTx/>
              <a:buNone/>
            </a:pPr>
            <a:r>
              <a:rPr lang="en-US" altLang="zh-CN" sz="1600" b="1">
                <a:latin typeface="Lucida Sans Typewriter" panose="020B0509030504030204" pitchFamily="49" charset="0"/>
              </a:rPr>
              <a:t>     SIZE = 5MB )</a:t>
            </a:r>
          </a:p>
          <a:p>
            <a:pPr>
              <a:lnSpc>
                <a:spcPct val="96000"/>
              </a:lnSpc>
              <a:spcBef>
                <a:spcPct val="0"/>
              </a:spcBef>
              <a:buSzTx/>
              <a:buFontTx/>
              <a:buNone/>
            </a:pPr>
            <a:r>
              <a:rPr lang="en-US" altLang="zh-CN" sz="1600" b="1">
                <a:latin typeface="Lucida Sans Typewriter" panose="020B0509030504030204" pitchFamily="49" charset="0"/>
              </a:rPr>
              <a:t>TO FILEGROUP OrderHistoryGroup</a:t>
            </a:r>
          </a:p>
          <a:p>
            <a:pPr>
              <a:lnSpc>
                <a:spcPct val="96000"/>
              </a:lnSpc>
              <a:spcBef>
                <a:spcPct val="0"/>
              </a:spcBef>
              <a:buSzTx/>
              <a:buFontTx/>
              <a:buNone/>
            </a:pPr>
            <a:r>
              <a:rPr lang="en-US" altLang="zh-CN" sz="1600" b="1">
                <a:latin typeface="Lucida Sans Typewriter" panose="020B0509030504030204" pitchFamily="49" charset="0"/>
              </a:rPr>
              <a:t>GO</a:t>
            </a:r>
            <a:endParaRPr lang="en-US" altLang="en-US" sz="1600" b="1" noProof="1">
              <a:latin typeface="Lucida Sans Typewriter" panose="020B0509030504030204" pitchFamily="49" charset="0"/>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215D414-2243-4DCA-9313-E14F6B532A13}"/>
              </a:ext>
            </a:extLst>
          </p:cNvPr>
          <p:cNvSpPr>
            <a:spLocks noGrp="1" noChangeArrowheads="1"/>
          </p:cNvSpPr>
          <p:nvPr>
            <p:ph type="title" idx="4294967295"/>
          </p:nvPr>
        </p:nvSpPr>
        <p:spPr>
          <a:xfrm>
            <a:off x="357188" y="357188"/>
            <a:ext cx="8229600" cy="633412"/>
          </a:xfrm>
        </p:spPr>
        <p:txBody>
          <a:bodyPr/>
          <a:lstStyle/>
          <a:p>
            <a:r>
              <a:rPr lang="en-US" altLang="zh-CN"/>
              <a:t>2. </a:t>
            </a:r>
            <a:r>
              <a:rPr lang="zh-CN" altLang="en-US"/>
              <a:t>管理数据库</a:t>
            </a:r>
          </a:p>
        </p:txBody>
      </p:sp>
      <p:sp>
        <p:nvSpPr>
          <p:cNvPr id="33795" name="Rectangle 6">
            <a:extLst>
              <a:ext uri="{FF2B5EF4-FFF2-40B4-BE49-F238E27FC236}">
                <a16:creationId xmlns:a16="http://schemas.microsoft.com/office/drawing/2014/main" id="{E2ABC67C-CE0E-4B94-AB5C-7E8E3A8B5E59}"/>
              </a:ext>
            </a:extLst>
          </p:cNvPr>
          <p:cNvSpPr>
            <a:spLocks noGrp="1" noChangeArrowheads="1"/>
          </p:cNvSpPr>
          <p:nvPr>
            <p:ph type="body" idx="4294967295"/>
          </p:nvPr>
        </p:nvSpPr>
        <p:spPr>
          <a:xfrm>
            <a:off x="1285875" y="1285875"/>
            <a:ext cx="7158038" cy="4840288"/>
          </a:xfrm>
          <a:noFill/>
        </p:spPr>
        <p:txBody>
          <a:bodyPr/>
          <a:lstStyle/>
          <a:p>
            <a:pPr>
              <a:spcBef>
                <a:spcPts val="1800"/>
              </a:spcBef>
            </a:pPr>
            <a:r>
              <a:rPr lang="zh-CN" altLang="en-US"/>
              <a:t>查看数据库信息</a:t>
            </a:r>
          </a:p>
          <a:p>
            <a:pPr>
              <a:spcBef>
                <a:spcPts val="1800"/>
              </a:spcBef>
            </a:pPr>
            <a:r>
              <a:rPr lang="zh-CN" altLang="en-US"/>
              <a:t>管理数据库和日志文件的增长</a:t>
            </a:r>
          </a:p>
          <a:p>
            <a:pPr>
              <a:spcBef>
                <a:spcPts val="1800"/>
              </a:spcBef>
            </a:pPr>
            <a:r>
              <a:rPr lang="zh-CN" altLang="en-US"/>
              <a:t>数据库的分离与附加</a:t>
            </a:r>
          </a:p>
          <a:p>
            <a:pPr>
              <a:spcBef>
                <a:spcPts val="1800"/>
              </a:spcBef>
            </a:pPr>
            <a:r>
              <a:rPr lang="zh-CN" altLang="en-US"/>
              <a:t>删除数据库</a:t>
            </a:r>
          </a:p>
          <a:p>
            <a:pPr>
              <a:spcBef>
                <a:spcPts val="1800"/>
              </a:spcBef>
            </a:pPr>
            <a:r>
              <a:rPr lang="zh-CN" altLang="en-US"/>
              <a:t>数据库的备份与还原</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B89F24-CE92-4CDC-98A0-F3153237095C}"/>
              </a:ext>
            </a:extLst>
          </p:cNvPr>
          <p:cNvSpPr>
            <a:spLocks noChangeArrowheads="1"/>
          </p:cNvSpPr>
          <p:nvPr>
            <p:ph type="title" idx="4294967295"/>
          </p:nvPr>
        </p:nvSpPr>
        <p:spPr>
          <a:xfrm>
            <a:off x="2286000" y="357188"/>
            <a:ext cx="4884738" cy="633412"/>
          </a:xfrm>
        </p:spPr>
        <p:txBody>
          <a:bodyPr/>
          <a:lstStyle/>
          <a:p>
            <a:r>
              <a:rPr lang="zh-CN" altLang="en-US">
                <a:ea typeface="宋体" panose="02010600030101010101" pitchFamily="2" charset="-122"/>
              </a:rPr>
              <a:t>数据库存储结构</a:t>
            </a:r>
          </a:p>
        </p:txBody>
      </p:sp>
      <p:sp>
        <p:nvSpPr>
          <p:cNvPr id="5123" name="Rectangle 3">
            <a:extLst>
              <a:ext uri="{FF2B5EF4-FFF2-40B4-BE49-F238E27FC236}">
                <a16:creationId xmlns:a16="http://schemas.microsoft.com/office/drawing/2014/main" id="{A4CD066C-AD9E-459A-91AE-C953C33B1D68}"/>
              </a:ext>
            </a:extLst>
          </p:cNvPr>
          <p:cNvSpPr>
            <a:spLocks noChangeArrowheads="1"/>
          </p:cNvSpPr>
          <p:nvPr>
            <p:ph type="body" idx="4294967295"/>
          </p:nvPr>
        </p:nvSpPr>
        <p:spPr>
          <a:xfrm>
            <a:off x="827088" y="1268413"/>
            <a:ext cx="7561262" cy="4824412"/>
          </a:xfrm>
        </p:spPr>
        <p:txBody>
          <a:bodyPr/>
          <a:lstStyle/>
          <a:p>
            <a:pPr>
              <a:lnSpc>
                <a:spcPct val="150000"/>
              </a:lnSpc>
            </a:pPr>
            <a:r>
              <a:rPr lang="zh-CN" altLang="en-US"/>
              <a:t>数据库的存储结构</a:t>
            </a:r>
          </a:p>
          <a:p>
            <a:pPr lvl="1">
              <a:lnSpc>
                <a:spcPct val="110000"/>
              </a:lnSpc>
            </a:pPr>
            <a:r>
              <a:rPr lang="zh-CN" altLang="en-US" sz="2400" b="1">
                <a:solidFill>
                  <a:schemeClr val="tx2"/>
                </a:solidFill>
                <a:latin typeface="宋体" panose="02010600030101010101" pitchFamily="2" charset="-122"/>
              </a:rPr>
              <a:t>逻辑存储结构</a:t>
            </a:r>
            <a:r>
              <a:rPr lang="en-US" altLang="zh-CN" sz="2400">
                <a:latin typeface="Times New Roman" panose="02020603050405020304" pitchFamily="18" charset="0"/>
              </a:rPr>
              <a:t>——</a:t>
            </a:r>
            <a:r>
              <a:rPr lang="zh-CN" altLang="en-US" sz="2400">
                <a:latin typeface="宋体" panose="02010600030101010101" pitchFamily="2" charset="-122"/>
              </a:rPr>
              <a:t>数据库是由哪些性质的信息所组成</a:t>
            </a:r>
            <a:r>
              <a:rPr lang="zh-CN" altLang="en-US" sz="2400"/>
              <a:t> 。</a:t>
            </a:r>
            <a:r>
              <a:rPr lang="zh-CN" altLang="en-US" sz="2400">
                <a:latin typeface="宋体" panose="02010600030101010101" pitchFamily="2" charset="-122"/>
              </a:rPr>
              <a:t>实际上，</a:t>
            </a:r>
            <a:r>
              <a:rPr lang="en-US" altLang="zh-CN" sz="2400">
                <a:ea typeface="Arial Unicode MS" pitchFamily="34" charset="-122"/>
              </a:rPr>
              <a:t>SQL Server</a:t>
            </a:r>
            <a:r>
              <a:rPr lang="zh-CN" altLang="en-US" sz="2400">
                <a:latin typeface="宋体" panose="02010600030101010101" pitchFamily="2" charset="-122"/>
              </a:rPr>
              <a:t>的数据库是由诸如表、视图、索引等各种不同的数据库对象所组成。</a:t>
            </a:r>
          </a:p>
          <a:p>
            <a:pPr lvl="1">
              <a:lnSpc>
                <a:spcPct val="110000"/>
              </a:lnSpc>
            </a:pPr>
            <a:r>
              <a:rPr lang="zh-CN" altLang="en-US" sz="2400" b="1">
                <a:solidFill>
                  <a:schemeClr val="tx2"/>
                </a:solidFill>
                <a:latin typeface="宋体" panose="02010600030101010101" pitchFamily="2" charset="-122"/>
              </a:rPr>
              <a:t>物理存储结构</a:t>
            </a:r>
            <a:r>
              <a:rPr lang="en-US" altLang="zh-CN" sz="2400">
                <a:latin typeface="Times New Roman" panose="02020603050405020304" pitchFamily="18" charset="0"/>
              </a:rPr>
              <a:t>——</a:t>
            </a:r>
            <a:r>
              <a:rPr lang="zh-CN" altLang="en-US" sz="2400">
                <a:latin typeface="宋体" panose="02010600030101010101" pitchFamily="2" charset="-122"/>
              </a:rPr>
              <a:t>讨论数据库文件是如何在磁盘上存储的，数据库在磁盘上是以文件为单位存储的，由数据库文件和事务日志文件组成，一个数据库至少应该包含一个数据库文件和一个事务日志文件。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randombar(horizontal)">
                                      <p:cBhvr>
                                        <p:cTn id="12"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F656A31-6402-44BA-87D1-2EA682D027F4}"/>
              </a:ext>
            </a:extLst>
          </p:cNvPr>
          <p:cNvSpPr>
            <a:spLocks noChangeArrowheads="1"/>
          </p:cNvSpPr>
          <p:nvPr>
            <p:ph type="title" idx="4294967295"/>
          </p:nvPr>
        </p:nvSpPr>
        <p:spPr>
          <a:xfrm>
            <a:off x="1835150" y="476250"/>
            <a:ext cx="4940300" cy="633413"/>
          </a:xfrm>
        </p:spPr>
        <p:txBody>
          <a:bodyPr/>
          <a:lstStyle/>
          <a:p>
            <a:r>
              <a:rPr lang="zh-CN" altLang="en-US">
                <a:ea typeface="宋体" panose="02010600030101010101" pitchFamily="2" charset="-122"/>
              </a:rPr>
              <a:t>检索数据库信息</a:t>
            </a:r>
          </a:p>
        </p:txBody>
      </p:sp>
      <p:sp>
        <p:nvSpPr>
          <p:cNvPr id="34819" name="Rectangle 3">
            <a:extLst>
              <a:ext uri="{FF2B5EF4-FFF2-40B4-BE49-F238E27FC236}">
                <a16:creationId xmlns:a16="http://schemas.microsoft.com/office/drawing/2014/main" id="{40F2CFF6-59E1-4171-A3BD-9F7B1AE9E07A}"/>
              </a:ext>
            </a:extLst>
          </p:cNvPr>
          <p:cNvSpPr>
            <a:spLocks noChangeArrowheads="1"/>
          </p:cNvSpPr>
          <p:nvPr>
            <p:ph type="body" idx="4294967295"/>
          </p:nvPr>
        </p:nvSpPr>
        <p:spPr>
          <a:xfrm>
            <a:off x="785813" y="1500188"/>
            <a:ext cx="7689850" cy="4329112"/>
          </a:xfrm>
        </p:spPr>
        <p:txBody>
          <a:bodyPr/>
          <a:lstStyle/>
          <a:p>
            <a:pPr>
              <a:lnSpc>
                <a:spcPct val="140000"/>
              </a:lnSpc>
            </a:pPr>
            <a:r>
              <a:rPr lang="zh-CN" altLang="en-US"/>
              <a:t>使用系统存储过程来显示数据库以及数据库参数的信息</a:t>
            </a:r>
          </a:p>
          <a:p>
            <a:pPr lvl="2">
              <a:lnSpc>
                <a:spcPct val="140000"/>
              </a:lnSpc>
            </a:pPr>
            <a:r>
              <a:rPr lang="zh-CN" altLang="en-US" sz="2800" b="1"/>
              <a:t>  </a:t>
            </a:r>
            <a:r>
              <a:rPr lang="en-US" altLang="zh-CN" sz="2800" b="1"/>
              <a:t>sp_helpdb</a:t>
            </a:r>
          </a:p>
          <a:p>
            <a:pPr lvl="2">
              <a:lnSpc>
                <a:spcPct val="140000"/>
              </a:lnSpc>
            </a:pPr>
            <a:r>
              <a:rPr lang="en-US" altLang="zh-CN" sz="2800" b="1"/>
              <a:t>  sp_helpdb</a:t>
            </a:r>
            <a:r>
              <a:rPr lang="en-US" altLang="zh-CN" sz="2800"/>
              <a:t> </a:t>
            </a:r>
            <a:r>
              <a:rPr lang="zh-CN" altLang="en-US" sz="2800" i="1"/>
              <a:t>数据库名</a:t>
            </a:r>
            <a:endParaRPr lang="zh-CN" altLang="en-US" sz="280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5692CB0-FE1B-46CC-B6CC-9BC29BD367E8}"/>
              </a:ext>
            </a:extLst>
          </p:cNvPr>
          <p:cNvSpPr>
            <a:spLocks noChangeArrowheads="1"/>
          </p:cNvSpPr>
          <p:nvPr>
            <p:ph type="body" idx="4294967295"/>
          </p:nvPr>
        </p:nvSpPr>
        <p:spPr>
          <a:xfrm>
            <a:off x="571500" y="1285875"/>
            <a:ext cx="7929563" cy="4287838"/>
          </a:xfrm>
        </p:spPr>
        <p:txBody>
          <a:bodyPr/>
          <a:lstStyle/>
          <a:p>
            <a:pPr>
              <a:lnSpc>
                <a:spcPct val="140000"/>
              </a:lnSpc>
            </a:pPr>
            <a:r>
              <a:rPr lang="zh-CN" altLang="en-US">
                <a:solidFill>
                  <a:schemeClr val="tx2"/>
                </a:solidFill>
              </a:rPr>
              <a:t>使用</a:t>
            </a:r>
            <a:r>
              <a:rPr lang="en-US" altLang="zh-CN">
                <a:solidFill>
                  <a:schemeClr val="tx2"/>
                </a:solidFill>
              </a:rPr>
              <a:t>Transact-SQL</a:t>
            </a:r>
            <a:r>
              <a:rPr lang="zh-CN" altLang="en-US">
                <a:solidFill>
                  <a:schemeClr val="tx2"/>
                </a:solidFill>
              </a:rPr>
              <a:t>语言修改数据库</a:t>
            </a:r>
            <a:r>
              <a:rPr lang="zh-CN" altLang="en-US" sz="2800"/>
              <a:t> </a:t>
            </a:r>
          </a:p>
          <a:p>
            <a:pPr lvl="1">
              <a:lnSpc>
                <a:spcPct val="140000"/>
              </a:lnSpc>
            </a:pPr>
            <a:r>
              <a:rPr lang="zh-CN" altLang="en-US"/>
              <a:t>只有数据库管理员或具有</a:t>
            </a:r>
            <a:r>
              <a:rPr lang="en-US" altLang="zh-CN"/>
              <a:t>CREATE DATABASE</a:t>
            </a:r>
            <a:r>
              <a:rPr lang="zh-CN" altLang="en-US"/>
              <a:t>权限的数据库所有者才有权执行该语句。</a:t>
            </a:r>
          </a:p>
          <a:p>
            <a:pPr lvl="1">
              <a:lnSpc>
                <a:spcPct val="140000"/>
              </a:lnSpc>
            </a:pPr>
            <a:r>
              <a:rPr lang="en-US" altLang="zh-CN"/>
              <a:t>ALTER DATABASE</a:t>
            </a:r>
            <a:r>
              <a:rPr lang="zh-CN" altLang="en-US"/>
              <a:t>语句的语法格式如下：</a:t>
            </a:r>
            <a:r>
              <a:rPr lang="zh-CN" altLang="en-US">
                <a:latin typeface="宋体" panose="02010600030101010101" pitchFamily="2" charset="-122"/>
              </a:rPr>
              <a:t> </a:t>
            </a:r>
          </a:p>
        </p:txBody>
      </p:sp>
      <p:sp>
        <p:nvSpPr>
          <p:cNvPr id="36867" name="Rectangle 3">
            <a:extLst>
              <a:ext uri="{FF2B5EF4-FFF2-40B4-BE49-F238E27FC236}">
                <a16:creationId xmlns:a16="http://schemas.microsoft.com/office/drawing/2014/main" id="{9CC0138D-CA53-4E46-A5F3-112B8C220F0E}"/>
              </a:ext>
            </a:extLst>
          </p:cNvPr>
          <p:cNvSpPr>
            <a:spLocks noGrp="1" noChangeArrowheads="1"/>
          </p:cNvSpPr>
          <p:nvPr>
            <p:ph type="title" idx="4294967295"/>
          </p:nvPr>
        </p:nvSpPr>
        <p:spPr>
          <a:xfrm>
            <a:off x="571500" y="214313"/>
            <a:ext cx="8189913" cy="841375"/>
          </a:xfrm>
        </p:spPr>
        <p:txBody>
          <a:bodyPr/>
          <a:lstStyle/>
          <a:p>
            <a:r>
              <a:rPr lang="zh-CN" altLang="en-US">
                <a:latin typeface="宋体" panose="02010600030101010101" pitchFamily="2" charset="-122"/>
                <a:ea typeface="宋体" panose="02010600030101010101" pitchFamily="2" charset="-122"/>
              </a:rPr>
              <a:t>修改数据库</a:t>
            </a:r>
            <a:r>
              <a:rPr lang="zh-CN" altLang="en-US" sz="3100">
                <a:ea typeface="宋体" panose="02010600030101010101" pitchFamily="2" charset="-122"/>
              </a:rPr>
              <a:t> </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2497910-4976-437E-A80A-CC2EBD0DD4B3}"/>
              </a:ext>
            </a:extLst>
          </p:cNvPr>
          <p:cNvSpPr>
            <a:spLocks noChangeArrowheads="1"/>
          </p:cNvSpPr>
          <p:nvPr>
            <p:ph type="body" idx="4294967295"/>
          </p:nvPr>
        </p:nvSpPr>
        <p:spPr>
          <a:xfrm>
            <a:off x="1000125" y="1071563"/>
            <a:ext cx="7194550" cy="4797425"/>
          </a:xfrm>
        </p:spPr>
        <p:txBody>
          <a:bodyPr/>
          <a:lstStyle/>
          <a:p>
            <a:pPr algn="just">
              <a:lnSpc>
                <a:spcPct val="110000"/>
              </a:lnSpc>
              <a:buFontTx/>
              <a:buNone/>
            </a:pPr>
            <a:r>
              <a:rPr lang="en-US" altLang="zh-CN" sz="2400">
                <a:ea typeface="Arial Unicode MS" pitchFamily="34" charset="-122"/>
              </a:rPr>
              <a:t>Alter database databasename</a:t>
            </a:r>
          </a:p>
          <a:p>
            <a:pPr algn="just">
              <a:lnSpc>
                <a:spcPct val="110000"/>
              </a:lnSpc>
              <a:buFontTx/>
              <a:buNone/>
            </a:pPr>
            <a:r>
              <a:rPr lang="en-US" altLang="zh-CN" sz="2400">
                <a:ea typeface="Arial Unicode MS" pitchFamily="34" charset="-122"/>
              </a:rPr>
              <a:t>{add file&lt;filespec&gt;[,</a:t>
            </a:r>
            <a:r>
              <a:rPr lang="en-US" altLang="zh-CN" sz="2400">
                <a:latin typeface="Arial Narrow" panose="020B06060202020A0204" pitchFamily="34" charset="0"/>
                <a:ea typeface="Arial Unicode MS" pitchFamily="34" charset="-122"/>
              </a:rPr>
              <a:t>…</a:t>
            </a:r>
            <a:r>
              <a:rPr lang="en-US" altLang="zh-CN" sz="2400">
                <a:ea typeface="Arial Unicode MS" pitchFamily="34" charset="-122"/>
              </a:rPr>
              <a:t>n] [to filegroup filegroupname]</a:t>
            </a:r>
          </a:p>
          <a:p>
            <a:pPr algn="just">
              <a:lnSpc>
                <a:spcPct val="110000"/>
              </a:lnSpc>
              <a:buFontTx/>
              <a:buNone/>
            </a:pPr>
            <a:r>
              <a:rPr lang="en-US" altLang="zh-CN" sz="2400">
                <a:ea typeface="Arial Unicode MS" pitchFamily="34" charset="-122"/>
              </a:rPr>
              <a:t>|add log file &lt;filespec&gt;[,</a:t>
            </a:r>
            <a:r>
              <a:rPr lang="en-US" altLang="zh-CN" sz="2400">
                <a:latin typeface="Arial Narrow" panose="020B06060202020A0204" pitchFamily="34" charset="0"/>
                <a:ea typeface="Arial Unicode MS" pitchFamily="34" charset="-122"/>
              </a:rPr>
              <a:t>…</a:t>
            </a:r>
            <a:r>
              <a:rPr lang="en-US" altLang="zh-CN" sz="2400">
                <a:ea typeface="Arial Unicode MS" pitchFamily="34" charset="-122"/>
              </a:rPr>
              <a:t>n]</a:t>
            </a:r>
          </a:p>
          <a:p>
            <a:pPr algn="just">
              <a:lnSpc>
                <a:spcPct val="110000"/>
              </a:lnSpc>
              <a:buFontTx/>
              <a:buNone/>
            </a:pPr>
            <a:r>
              <a:rPr lang="en-US" altLang="zh-CN" sz="2400">
                <a:ea typeface="Arial Unicode MS" pitchFamily="34" charset="-122"/>
              </a:rPr>
              <a:t>|remove file logical_file_name </a:t>
            </a:r>
          </a:p>
          <a:p>
            <a:pPr algn="just">
              <a:lnSpc>
                <a:spcPct val="110000"/>
              </a:lnSpc>
              <a:buFontTx/>
              <a:buNone/>
            </a:pPr>
            <a:r>
              <a:rPr lang="en-US" altLang="zh-CN" sz="2400">
                <a:ea typeface="Arial Unicode MS" pitchFamily="34" charset="-122"/>
              </a:rPr>
              <a:t>|remove filegroup filegroup_name</a:t>
            </a:r>
            <a:r>
              <a:rPr lang="en-US" altLang="zh-CN" sz="2400">
                <a:latin typeface="Arial Unicode MS" pitchFamily="34" charset="-122"/>
                <a:ea typeface="楷体_GB2312" pitchFamily="1" charset="-122"/>
              </a:rPr>
              <a:t> </a:t>
            </a:r>
            <a:endParaRPr lang="en-US" altLang="zh-CN" sz="2400">
              <a:ea typeface="Arial Unicode MS" pitchFamily="34" charset="-122"/>
            </a:endParaRPr>
          </a:p>
          <a:p>
            <a:pPr algn="just">
              <a:lnSpc>
                <a:spcPct val="110000"/>
              </a:lnSpc>
              <a:buFontTx/>
              <a:buNone/>
            </a:pPr>
            <a:r>
              <a:rPr lang="en-US" altLang="zh-CN" sz="2400">
                <a:ea typeface="Arial Unicode MS" pitchFamily="34" charset="-122"/>
              </a:rPr>
              <a:t>|modify file &lt;filespec&gt;</a:t>
            </a:r>
          </a:p>
          <a:p>
            <a:pPr algn="just">
              <a:lnSpc>
                <a:spcPct val="110000"/>
              </a:lnSpc>
              <a:buFontTx/>
              <a:buNone/>
            </a:pPr>
            <a:r>
              <a:rPr lang="en-US" altLang="zh-CN" sz="2400">
                <a:ea typeface="Arial Unicode MS" pitchFamily="34" charset="-122"/>
              </a:rPr>
              <a:t>|modify name=new_databasename</a:t>
            </a:r>
          </a:p>
          <a:p>
            <a:pPr algn="just">
              <a:lnSpc>
                <a:spcPct val="110000"/>
              </a:lnSpc>
              <a:buFontTx/>
              <a:buNone/>
            </a:pPr>
            <a:r>
              <a:rPr lang="en-US" altLang="zh-CN" sz="2400">
                <a:ea typeface="Arial Unicode MS" pitchFamily="34" charset="-122"/>
              </a:rPr>
              <a:t>|add filegroup filegroup_name</a:t>
            </a:r>
          </a:p>
          <a:p>
            <a:pPr algn="just">
              <a:lnSpc>
                <a:spcPct val="110000"/>
              </a:lnSpc>
              <a:buFontTx/>
              <a:buNone/>
            </a:pPr>
            <a:r>
              <a:rPr lang="en-US" altLang="zh-CN" sz="2400">
                <a:ea typeface="Arial Unicode MS" pitchFamily="34" charset="-122"/>
              </a:rPr>
              <a:t>|modify filegroup filegroup_name</a:t>
            </a:r>
          </a:p>
          <a:p>
            <a:pPr>
              <a:lnSpc>
                <a:spcPct val="110000"/>
              </a:lnSpc>
              <a:buFontTx/>
              <a:buNone/>
            </a:pPr>
            <a:r>
              <a:rPr lang="en-US" altLang="zh-CN" sz="2400"/>
              <a:t>{filegroup_property|name=new_filegroup_name}} </a:t>
            </a:r>
          </a:p>
        </p:txBody>
      </p:sp>
      <p:sp>
        <p:nvSpPr>
          <p:cNvPr id="37891" name="Rectangle 3">
            <a:extLst>
              <a:ext uri="{FF2B5EF4-FFF2-40B4-BE49-F238E27FC236}">
                <a16:creationId xmlns:a16="http://schemas.microsoft.com/office/drawing/2014/main" id="{54FD76D1-E615-451B-86C5-F9E41AAFE24F}"/>
              </a:ext>
            </a:extLst>
          </p:cNvPr>
          <p:cNvSpPr>
            <a:spLocks noGrp="1" noChangeArrowheads="1"/>
          </p:cNvSpPr>
          <p:nvPr>
            <p:ph type="title" idx="4294967295"/>
          </p:nvPr>
        </p:nvSpPr>
        <p:spPr>
          <a:xfrm>
            <a:off x="571500" y="214313"/>
            <a:ext cx="8189913" cy="668337"/>
          </a:xfrm>
        </p:spPr>
        <p:txBody>
          <a:bodyPr/>
          <a:lstStyle/>
          <a:p>
            <a:r>
              <a:rPr lang="zh-CN" altLang="en-US">
                <a:latin typeface="宋体" panose="02010600030101010101" pitchFamily="2" charset="-122"/>
                <a:ea typeface="宋体" panose="02010600030101010101" pitchFamily="2" charset="-122"/>
              </a:rPr>
              <a:t>修改数据库</a:t>
            </a:r>
            <a:r>
              <a:rPr lang="zh-CN" altLang="en-US" sz="3100">
                <a:ea typeface="宋体" panose="02010600030101010101" pitchFamily="2" charset="-122"/>
              </a:rPr>
              <a:t> </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DC9B429-2787-4C54-B6A1-B7E02D821A25}"/>
              </a:ext>
            </a:extLst>
          </p:cNvPr>
          <p:cNvSpPr>
            <a:spLocks noChangeArrowheads="1"/>
          </p:cNvSpPr>
          <p:nvPr>
            <p:ph type="body" idx="4294967295"/>
          </p:nvPr>
        </p:nvSpPr>
        <p:spPr>
          <a:xfrm>
            <a:off x="611188" y="765175"/>
            <a:ext cx="8353425" cy="5256213"/>
          </a:xfrm>
        </p:spPr>
        <p:txBody>
          <a:bodyPr/>
          <a:lstStyle/>
          <a:p>
            <a:pPr algn="just">
              <a:lnSpc>
                <a:spcPct val="110000"/>
              </a:lnSpc>
              <a:buFontTx/>
              <a:buNone/>
            </a:pPr>
            <a:r>
              <a:rPr lang="en-US" altLang="zh-CN" sz="2400">
                <a:solidFill>
                  <a:srgbClr val="990000"/>
                </a:solidFill>
              </a:rPr>
              <a:t>add file&lt;filespec&gt;[,</a:t>
            </a:r>
            <a:r>
              <a:rPr lang="en-US" altLang="zh-CN" sz="2400">
                <a:solidFill>
                  <a:srgbClr val="990000"/>
                </a:solidFill>
                <a:latin typeface="Arial Narrow" panose="020B06060202020A0204" pitchFamily="34" charset="0"/>
              </a:rPr>
              <a:t>…</a:t>
            </a:r>
            <a:r>
              <a:rPr lang="en-US" altLang="zh-CN" sz="2400">
                <a:solidFill>
                  <a:srgbClr val="990000"/>
                </a:solidFill>
              </a:rPr>
              <a:t>n] [to filegroup filegroupname</a:t>
            </a:r>
            <a:r>
              <a:rPr lang="en-US" altLang="zh-CN" sz="2400"/>
              <a:t>]</a:t>
            </a:r>
            <a:r>
              <a:rPr lang="zh-CN" altLang="en-US" sz="2400"/>
              <a:t>：表示向指定的文件组中添加新的数据文件。</a:t>
            </a:r>
          </a:p>
          <a:p>
            <a:pPr algn="just">
              <a:lnSpc>
                <a:spcPct val="110000"/>
              </a:lnSpc>
              <a:buFontTx/>
              <a:buNone/>
            </a:pPr>
            <a:r>
              <a:rPr lang="en-US" altLang="zh-CN" sz="2400">
                <a:solidFill>
                  <a:srgbClr val="990000"/>
                </a:solidFill>
              </a:rPr>
              <a:t>add log file &lt;filespec&gt;[,</a:t>
            </a:r>
            <a:r>
              <a:rPr lang="en-US" altLang="zh-CN" sz="2400">
                <a:solidFill>
                  <a:srgbClr val="990000"/>
                </a:solidFill>
                <a:latin typeface="Arial Narrow" panose="020B06060202020A0204" pitchFamily="34" charset="0"/>
              </a:rPr>
              <a:t>…</a:t>
            </a:r>
            <a:r>
              <a:rPr lang="en-US" altLang="zh-CN" sz="2400">
                <a:solidFill>
                  <a:srgbClr val="990000"/>
                </a:solidFill>
              </a:rPr>
              <a:t>n]</a:t>
            </a:r>
            <a:r>
              <a:rPr lang="zh-CN" altLang="en-US" sz="2400"/>
              <a:t>：增加新的日志文件。</a:t>
            </a:r>
          </a:p>
          <a:p>
            <a:pPr algn="just">
              <a:lnSpc>
                <a:spcPct val="110000"/>
              </a:lnSpc>
              <a:buFontTx/>
              <a:buNone/>
            </a:pPr>
            <a:r>
              <a:rPr lang="en-US" altLang="zh-CN" sz="2400">
                <a:solidFill>
                  <a:srgbClr val="990000"/>
                </a:solidFill>
              </a:rPr>
              <a:t>remove file logical_file_name</a:t>
            </a:r>
            <a:r>
              <a:rPr lang="zh-CN" altLang="en-US" sz="2400"/>
              <a:t>：删除指定的操作系统文件。</a:t>
            </a:r>
          </a:p>
          <a:p>
            <a:pPr algn="just">
              <a:lnSpc>
                <a:spcPct val="110000"/>
              </a:lnSpc>
              <a:buFontTx/>
              <a:buNone/>
            </a:pPr>
            <a:r>
              <a:rPr lang="en-US" altLang="zh-CN" sz="2400">
                <a:solidFill>
                  <a:srgbClr val="990000"/>
                </a:solidFill>
              </a:rPr>
              <a:t>remove filegroup filegroup_name</a:t>
            </a:r>
            <a:r>
              <a:rPr lang="zh-CN" altLang="en-US" sz="2400"/>
              <a:t>：删除指定的文件组。</a:t>
            </a:r>
          </a:p>
          <a:p>
            <a:pPr algn="just">
              <a:lnSpc>
                <a:spcPct val="110000"/>
              </a:lnSpc>
              <a:buFontTx/>
              <a:buNone/>
            </a:pPr>
            <a:r>
              <a:rPr lang="en-US" altLang="zh-CN" sz="2400">
                <a:solidFill>
                  <a:srgbClr val="990000"/>
                </a:solidFill>
              </a:rPr>
              <a:t>modify file &lt;filespec&gt;</a:t>
            </a:r>
            <a:r>
              <a:rPr lang="zh-CN" altLang="en-US" sz="2400"/>
              <a:t>：修改某个操作系统文件。</a:t>
            </a:r>
          </a:p>
          <a:p>
            <a:pPr algn="just">
              <a:lnSpc>
                <a:spcPct val="110000"/>
              </a:lnSpc>
              <a:buFontTx/>
              <a:buNone/>
            </a:pPr>
            <a:r>
              <a:rPr lang="en-US" altLang="zh-CN" sz="2400">
                <a:solidFill>
                  <a:srgbClr val="990000"/>
                </a:solidFill>
              </a:rPr>
              <a:t>modify name=new_databasename</a:t>
            </a:r>
            <a:r>
              <a:rPr lang="zh-CN" altLang="en-US" sz="2400">
                <a:latin typeface="宋体" panose="02010600030101010101" pitchFamily="2" charset="-122"/>
              </a:rPr>
              <a:t>：重命名数据库。</a:t>
            </a:r>
            <a:endParaRPr lang="zh-CN" altLang="en-US" sz="2400">
              <a:ea typeface="Arial Unicode MS" pitchFamily="34" charset="-122"/>
            </a:endParaRPr>
          </a:p>
          <a:p>
            <a:pPr algn="just">
              <a:lnSpc>
                <a:spcPct val="110000"/>
              </a:lnSpc>
              <a:buFontTx/>
              <a:buNone/>
            </a:pPr>
            <a:r>
              <a:rPr lang="en-US" altLang="zh-CN" sz="2400">
                <a:solidFill>
                  <a:srgbClr val="990000"/>
                </a:solidFill>
              </a:rPr>
              <a:t>add filegroup filegroup_name</a:t>
            </a:r>
            <a:r>
              <a:rPr lang="zh-CN" altLang="en-US" sz="2400">
                <a:latin typeface="宋体" panose="02010600030101010101" pitchFamily="2" charset="-122"/>
              </a:rPr>
              <a:t>：增加一个文件组。</a:t>
            </a:r>
            <a:endParaRPr lang="zh-CN" altLang="en-US" sz="2400">
              <a:ea typeface="Arial Unicode MS" pitchFamily="34" charset="-122"/>
            </a:endParaRPr>
          </a:p>
          <a:p>
            <a:pPr>
              <a:lnSpc>
                <a:spcPct val="110000"/>
              </a:lnSpc>
              <a:buFontTx/>
              <a:buNone/>
            </a:pPr>
            <a:r>
              <a:rPr lang="en-US" altLang="zh-CN" sz="2400">
                <a:solidFill>
                  <a:srgbClr val="990000"/>
                </a:solidFill>
              </a:rPr>
              <a:t>modify filegroup filegroup_name</a:t>
            </a:r>
            <a:r>
              <a:rPr lang="zh-CN" altLang="en-US" sz="2400">
                <a:latin typeface="宋体" panose="02010600030101010101" pitchFamily="2" charset="-122"/>
              </a:rPr>
              <a:t>：修改某个指定文件组的属性。</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159D305-362A-44B2-9FD4-33085E58C523}"/>
              </a:ext>
            </a:extLst>
          </p:cNvPr>
          <p:cNvSpPr>
            <a:spLocks noChangeArrowheads="1"/>
          </p:cNvSpPr>
          <p:nvPr/>
        </p:nvSpPr>
        <p:spPr bwMode="auto">
          <a:xfrm>
            <a:off x="642938" y="214313"/>
            <a:ext cx="818991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
                <a:srgbClr val="DC0081"/>
              </a:buClr>
              <a:buSzTx/>
              <a:buFont typeface="Wingdings" panose="05000000000000000000" pitchFamily="2" charset="2"/>
              <a:buNone/>
            </a:pPr>
            <a:r>
              <a:rPr lang="zh-CN" altLang="en-US" sz="4000" b="1">
                <a:solidFill>
                  <a:schemeClr val="tx2"/>
                </a:solidFill>
                <a:latin typeface="宋体" panose="02010600030101010101" pitchFamily="2" charset="-122"/>
              </a:rPr>
              <a:t>修改数据库（举例）</a:t>
            </a:r>
            <a:r>
              <a:rPr lang="zh-CN" altLang="en-US" sz="4000" b="1">
                <a:solidFill>
                  <a:schemeClr val="tx2"/>
                </a:solidFill>
                <a:latin typeface="Arial Narrow" panose="020B06060202020A0204" pitchFamily="34" charset="0"/>
              </a:rPr>
              <a:t> </a:t>
            </a:r>
          </a:p>
        </p:txBody>
      </p:sp>
      <p:sp>
        <p:nvSpPr>
          <p:cNvPr id="39939" name="Rectangle 3">
            <a:extLst>
              <a:ext uri="{FF2B5EF4-FFF2-40B4-BE49-F238E27FC236}">
                <a16:creationId xmlns:a16="http://schemas.microsoft.com/office/drawing/2014/main" id="{460E5CA0-C1AD-494D-87A7-32C483EC0E80}"/>
              </a:ext>
            </a:extLst>
          </p:cNvPr>
          <p:cNvSpPr>
            <a:spLocks noChangeArrowheads="1"/>
          </p:cNvSpPr>
          <p:nvPr/>
        </p:nvSpPr>
        <p:spPr bwMode="auto">
          <a:xfrm>
            <a:off x="1214438" y="1143000"/>
            <a:ext cx="7097712" cy="434340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en-US" sz="2000" noProof="1">
                <a:latin typeface="Lucida Sans Typewriter" panose="020B0509030504030204" pitchFamily="49" charset="0"/>
              </a:rPr>
              <a:t>ALTER DATABASE </a:t>
            </a:r>
            <a:r>
              <a:rPr lang="en-US" altLang="zh-CN" sz="2000">
                <a:latin typeface="Lucida Sans Typewriter" panose="020B0509030504030204" pitchFamily="49" charset="0"/>
              </a:rPr>
              <a:t>S</a:t>
            </a:r>
            <a:r>
              <a:rPr lang="en-US" altLang="en-US" sz="2000" noProof="1">
                <a:latin typeface="Lucida Sans Typewriter" panose="020B0509030504030204" pitchFamily="49" charset="0"/>
              </a:rPr>
              <a:t>ample</a:t>
            </a:r>
            <a:br>
              <a:rPr lang="en-US" altLang="en-US" sz="2000" noProof="1">
                <a:latin typeface="Lucida Sans Typewriter" panose="020B0509030504030204" pitchFamily="49" charset="0"/>
              </a:rPr>
            </a:br>
            <a:r>
              <a:rPr lang="en-US" altLang="en-US" sz="2000" noProof="1">
                <a:latin typeface="Lucida Sans Typewriter" panose="020B0509030504030204" pitchFamily="49" charset="0"/>
              </a:rPr>
              <a:t>  </a:t>
            </a:r>
            <a:r>
              <a:rPr lang="en-US" altLang="zh-CN" sz="2000">
                <a:latin typeface="Lucida Sans Typewriter" panose="020B0509030504030204" pitchFamily="49" charset="0"/>
              </a:rPr>
              <a:t> </a:t>
            </a:r>
            <a:r>
              <a:rPr lang="en-US" altLang="en-US" sz="2000" noProof="1">
                <a:latin typeface="Lucida Sans Typewriter" panose="020B0509030504030204" pitchFamily="49" charset="0"/>
              </a:rPr>
              <a:t>MODIFY FILE ( NAME = '</a:t>
            </a:r>
            <a:r>
              <a:rPr lang="en-US" altLang="zh-CN" sz="2000">
                <a:latin typeface="Lucida Sans Typewriter" panose="020B0509030504030204" pitchFamily="49" charset="0"/>
              </a:rPr>
              <a:t>S</a:t>
            </a:r>
            <a:r>
              <a:rPr lang="en-US" altLang="en-US" sz="2000" noProof="1">
                <a:latin typeface="Lucida Sans Typewriter" panose="020B0509030504030204" pitchFamily="49" charset="0"/>
              </a:rPr>
              <a:t>ample</a:t>
            </a:r>
            <a:r>
              <a:rPr lang="en-US" altLang="zh-CN" sz="2000">
                <a:latin typeface="Lucida Sans Typewriter" panose="020B0509030504030204" pitchFamily="49" charset="0"/>
              </a:rPr>
              <a:t>L</a:t>
            </a:r>
            <a:r>
              <a:rPr lang="en-US" altLang="en-US" sz="2000" noProof="1">
                <a:latin typeface="Lucida Sans Typewriter" panose="020B0509030504030204" pitchFamily="49" charset="0"/>
              </a:rPr>
              <a:t>og',</a:t>
            </a:r>
            <a:br>
              <a:rPr lang="en-US" altLang="en-US" sz="2000" noProof="1">
                <a:latin typeface="Lucida Sans Typewriter" panose="020B0509030504030204" pitchFamily="49" charset="0"/>
              </a:rPr>
            </a:br>
            <a:r>
              <a:rPr lang="en-US" altLang="en-US" sz="2000" noProof="1">
                <a:latin typeface="Lucida Sans Typewriter" panose="020B0509030504030204" pitchFamily="49" charset="0"/>
              </a:rPr>
              <a:t>  </a:t>
            </a:r>
            <a:r>
              <a:rPr lang="en-US" altLang="zh-CN" sz="2000">
                <a:latin typeface="Lucida Sans Typewriter" panose="020B0509030504030204" pitchFamily="49" charset="0"/>
              </a:rPr>
              <a:t> </a:t>
            </a:r>
            <a:r>
              <a:rPr lang="en-US" altLang="en-US" sz="2000" noProof="1">
                <a:latin typeface="Lucida Sans Typewriter" panose="020B0509030504030204" pitchFamily="49" charset="0"/>
              </a:rPr>
              <a:t>SIZE = </a:t>
            </a:r>
            <a:r>
              <a:rPr lang="en-US" altLang="zh-CN" sz="2000">
                <a:latin typeface="Lucida Sans Typewriter" panose="020B0509030504030204" pitchFamily="49" charset="0"/>
              </a:rPr>
              <a:t>15</a:t>
            </a:r>
            <a:r>
              <a:rPr lang="en-US" altLang="en-US" sz="2000" noProof="1">
                <a:latin typeface="Lucida Sans Typewriter" panose="020B0509030504030204" pitchFamily="49" charset="0"/>
              </a:rPr>
              <a:t>MB)</a:t>
            </a:r>
          </a:p>
          <a:p>
            <a:pPr>
              <a:lnSpc>
                <a:spcPct val="96000"/>
              </a:lnSpc>
              <a:spcBef>
                <a:spcPct val="0"/>
              </a:spcBef>
              <a:spcAft>
                <a:spcPts val="500"/>
              </a:spcAft>
              <a:buSzTx/>
              <a:buFontTx/>
              <a:buNone/>
            </a:pPr>
            <a:r>
              <a:rPr lang="en-US" altLang="en-US" sz="2000" noProof="1">
                <a:latin typeface="Lucida Sans Typewriter" panose="020B0509030504030204" pitchFamily="49" charset="0"/>
              </a:rPr>
              <a:t>GO</a:t>
            </a:r>
          </a:p>
          <a:p>
            <a:pPr>
              <a:lnSpc>
                <a:spcPct val="96000"/>
              </a:lnSpc>
              <a:spcBef>
                <a:spcPct val="0"/>
              </a:spcBef>
              <a:spcAft>
                <a:spcPts val="500"/>
              </a:spcAft>
              <a:buSzTx/>
              <a:buFontTx/>
              <a:buNone/>
            </a:pPr>
            <a:endParaRPr lang="en-US" altLang="en-US" sz="2000" noProof="1">
              <a:latin typeface="Lucida Sans Typewriter" panose="020B0509030504030204" pitchFamily="49" charset="0"/>
            </a:endParaRPr>
          </a:p>
          <a:p>
            <a:pPr>
              <a:lnSpc>
                <a:spcPct val="96000"/>
              </a:lnSpc>
              <a:spcBef>
                <a:spcPct val="0"/>
              </a:spcBef>
              <a:spcAft>
                <a:spcPts val="500"/>
              </a:spcAft>
              <a:buSzTx/>
              <a:buFontTx/>
              <a:buNone/>
            </a:pPr>
            <a:r>
              <a:rPr lang="en-US" altLang="en-US" sz="2000" noProof="1">
                <a:latin typeface="Lucida Sans Typewriter" panose="020B0509030504030204" pitchFamily="49" charset="0"/>
              </a:rPr>
              <a:t>ALTER DATABASE </a:t>
            </a:r>
            <a:r>
              <a:rPr lang="en-US" altLang="zh-CN" sz="2000">
                <a:latin typeface="Lucida Sans Typewriter" panose="020B0509030504030204" pitchFamily="49" charset="0"/>
              </a:rPr>
              <a:t>S</a:t>
            </a:r>
            <a:r>
              <a:rPr lang="en-US" altLang="en-US" sz="2000" noProof="1">
                <a:latin typeface="Lucida Sans Typewriter" panose="020B0509030504030204" pitchFamily="49" charset="0"/>
              </a:rPr>
              <a:t>ample</a:t>
            </a:r>
          </a:p>
          <a:p>
            <a:pPr>
              <a:lnSpc>
                <a:spcPct val="96000"/>
              </a:lnSpc>
              <a:spcBef>
                <a:spcPct val="0"/>
              </a:spcBef>
              <a:spcAft>
                <a:spcPts val="500"/>
              </a:spcAft>
              <a:buSzTx/>
              <a:buFontTx/>
              <a:buNone/>
            </a:pPr>
            <a:r>
              <a:rPr lang="en-US" altLang="en-US" sz="2000" noProof="1">
                <a:latin typeface="Lucida Sans Typewriter" panose="020B0509030504030204" pitchFamily="49" charset="0"/>
              </a:rPr>
              <a:t>ADD FILE </a:t>
            </a:r>
          </a:p>
          <a:p>
            <a:pPr>
              <a:lnSpc>
                <a:spcPct val="96000"/>
              </a:lnSpc>
              <a:spcBef>
                <a:spcPct val="0"/>
              </a:spcBef>
              <a:spcAft>
                <a:spcPts val="500"/>
              </a:spcAft>
              <a:buSzTx/>
              <a:buFontTx/>
              <a:buNone/>
            </a:pPr>
            <a:r>
              <a:rPr lang="en-US" altLang="zh-CN" sz="2000">
                <a:latin typeface="Lucida Sans Typewriter" panose="020B0509030504030204" pitchFamily="49" charset="0"/>
              </a:rPr>
              <a:t>  </a:t>
            </a:r>
            <a:r>
              <a:rPr lang="en-US" altLang="en-US" sz="2000" noProof="1">
                <a:latin typeface="Lucida Sans Typewriter" panose="020B0509030504030204" pitchFamily="49" charset="0"/>
              </a:rPr>
              <a:t>(NAME = </a:t>
            </a:r>
            <a:r>
              <a:rPr lang="en-US" altLang="zh-CN" sz="2000">
                <a:latin typeface="Lucida Sans Typewriter" panose="020B0509030504030204" pitchFamily="49" charset="0"/>
              </a:rPr>
              <a:t>S</a:t>
            </a:r>
            <a:r>
              <a:rPr lang="en-US" altLang="en-US" sz="2000" noProof="1">
                <a:latin typeface="Lucida Sans Typewriter" panose="020B0509030504030204" pitchFamily="49" charset="0"/>
              </a:rPr>
              <a:t>ample</a:t>
            </a:r>
            <a:r>
              <a:rPr lang="en-US" altLang="zh-CN" sz="2000">
                <a:latin typeface="Lucida Sans Typewriter" panose="020B0509030504030204" pitchFamily="49" charset="0"/>
              </a:rPr>
              <a:t>D</a:t>
            </a:r>
            <a:r>
              <a:rPr lang="en-US" altLang="en-US" sz="2000" noProof="1">
                <a:latin typeface="Lucida Sans Typewriter" panose="020B0509030504030204" pitchFamily="49" charset="0"/>
              </a:rPr>
              <a:t>ata2,</a:t>
            </a:r>
          </a:p>
          <a:p>
            <a:pPr>
              <a:lnSpc>
                <a:spcPct val="96000"/>
              </a:lnSpc>
              <a:spcBef>
                <a:spcPct val="0"/>
              </a:spcBef>
              <a:spcAft>
                <a:spcPts val="500"/>
              </a:spcAft>
              <a:buSzTx/>
              <a:buFontTx/>
              <a:buNone/>
            </a:pPr>
            <a:r>
              <a:rPr lang="en-US" altLang="zh-CN" sz="2000">
                <a:latin typeface="Lucida Sans Typewriter" panose="020B0509030504030204" pitchFamily="49" charset="0"/>
              </a:rPr>
              <a:t>   </a:t>
            </a:r>
            <a:r>
              <a:rPr lang="en-US" altLang="en-US" sz="2000" noProof="1">
                <a:latin typeface="Lucida Sans Typewriter" panose="020B0509030504030204" pitchFamily="49" charset="0"/>
              </a:rPr>
              <a:t>FILENAME='c:\</a:t>
            </a:r>
            <a:r>
              <a:rPr lang="en-US" altLang="zh-CN" sz="2000">
                <a:latin typeface="Lucida Sans Typewriter" panose="020B0509030504030204" pitchFamily="49" charset="0"/>
              </a:rPr>
              <a:t>Program Files</a:t>
            </a:r>
            <a:r>
              <a:rPr lang="en-US" altLang="en-US" sz="2000" noProof="1">
                <a:latin typeface="Lucida Sans Typewriter" panose="020B0509030504030204" pitchFamily="49" charset="0"/>
              </a:rPr>
              <a:t>\</a:t>
            </a:r>
            <a:r>
              <a:rPr lang="en-US" altLang="zh-CN" sz="2000">
                <a:latin typeface="Lucida Sans Typewriter" panose="020B0509030504030204" pitchFamily="49" charset="0"/>
              </a:rPr>
              <a:t>..\..\</a:t>
            </a:r>
            <a:br>
              <a:rPr lang="en-US" altLang="zh-CN" sz="2000">
                <a:latin typeface="Lucida Sans Typewriter" panose="020B0509030504030204" pitchFamily="49" charset="0"/>
              </a:rPr>
            </a:br>
            <a:r>
              <a:rPr lang="en-US" altLang="zh-CN" sz="2000">
                <a:latin typeface="Lucida Sans Typewriter" panose="020B0509030504030204" pitchFamily="49" charset="0"/>
              </a:rPr>
              <a:t>      D</a:t>
            </a:r>
            <a:r>
              <a:rPr lang="en-US" altLang="en-US" sz="2000" noProof="1">
                <a:latin typeface="Lucida Sans Typewriter" panose="020B0509030504030204" pitchFamily="49" charset="0"/>
              </a:rPr>
              <a:t>ata\</a:t>
            </a:r>
            <a:r>
              <a:rPr lang="en-US" altLang="zh-CN" sz="2000">
                <a:latin typeface="Lucida Sans Typewriter" panose="020B0509030504030204" pitchFamily="49" charset="0"/>
              </a:rPr>
              <a:t>Sample2</a:t>
            </a:r>
            <a:r>
              <a:rPr lang="en-US" altLang="en-US" sz="2000" noProof="1">
                <a:latin typeface="Lucida Sans Typewriter" panose="020B0509030504030204" pitchFamily="49" charset="0"/>
              </a:rPr>
              <a:t>.ndf',</a:t>
            </a:r>
          </a:p>
          <a:p>
            <a:pPr>
              <a:spcBef>
                <a:spcPct val="0"/>
              </a:spcBef>
              <a:buSzTx/>
              <a:buFontTx/>
              <a:buNone/>
            </a:pPr>
            <a:r>
              <a:rPr lang="en-US" altLang="zh-CN" sz="2000">
                <a:latin typeface="Lucida Sans Typewriter" panose="020B0509030504030204" pitchFamily="49" charset="0"/>
              </a:rPr>
              <a:t>   </a:t>
            </a:r>
            <a:r>
              <a:rPr lang="en-US" altLang="en-US" sz="2000" noProof="1">
                <a:latin typeface="Lucida Sans Typewriter" panose="020B0509030504030204" pitchFamily="49" charset="0"/>
              </a:rPr>
              <a:t>SIZE=1</a:t>
            </a:r>
            <a:r>
              <a:rPr lang="en-US" altLang="zh-CN" sz="2000">
                <a:latin typeface="Lucida Sans Typewriter" panose="020B0509030504030204" pitchFamily="49" charset="0"/>
              </a:rPr>
              <a:t>5</a:t>
            </a:r>
            <a:r>
              <a:rPr lang="en-US" altLang="en-US" sz="2000" noProof="1">
                <a:latin typeface="Lucida Sans Typewriter" panose="020B0509030504030204" pitchFamily="49" charset="0"/>
              </a:rPr>
              <a:t>MB,</a:t>
            </a:r>
          </a:p>
          <a:p>
            <a:pPr>
              <a:spcBef>
                <a:spcPct val="0"/>
              </a:spcBef>
              <a:buSzTx/>
              <a:buFontTx/>
              <a:buNone/>
            </a:pPr>
            <a:r>
              <a:rPr lang="en-US" altLang="zh-CN" sz="2000">
                <a:latin typeface="Lucida Sans Typewriter" panose="020B0509030504030204" pitchFamily="49" charset="0"/>
              </a:rPr>
              <a:t>   </a:t>
            </a:r>
            <a:r>
              <a:rPr lang="en-US" altLang="en-US" sz="2000" noProof="1">
                <a:latin typeface="Lucida Sans Typewriter" panose="020B0509030504030204" pitchFamily="49" charset="0"/>
              </a:rPr>
              <a:t>MAXSIZE=20MB)</a:t>
            </a:r>
          </a:p>
          <a:p>
            <a:pPr>
              <a:lnSpc>
                <a:spcPct val="96000"/>
              </a:lnSpc>
              <a:spcBef>
                <a:spcPct val="0"/>
              </a:spcBef>
              <a:spcAft>
                <a:spcPts val="800"/>
              </a:spcAft>
              <a:buSzTx/>
              <a:buFontTx/>
              <a:buNone/>
            </a:pPr>
            <a:r>
              <a:rPr lang="en-US" altLang="en-US" sz="2000" noProof="1">
                <a:latin typeface="Lucida Sans Typewriter" panose="020B0509030504030204" pitchFamily="49" charset="0"/>
              </a:rPr>
              <a:t>GO</a:t>
            </a:r>
            <a:endParaRPr lang="en-US" altLang="zh-CN" sz="2000">
              <a:latin typeface="Lucida Sans Typewriter" panose="020B0509030504030204" pitchFamily="49" charset="0"/>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118D2AE-94A1-4EAD-B66C-4715E1E67722}"/>
              </a:ext>
            </a:extLst>
          </p:cNvPr>
          <p:cNvSpPr>
            <a:spLocks noChangeArrowheads="1"/>
          </p:cNvSpPr>
          <p:nvPr>
            <p:ph type="title" idx="4294967295"/>
          </p:nvPr>
        </p:nvSpPr>
        <p:spPr>
          <a:xfrm>
            <a:off x="1042988" y="260350"/>
            <a:ext cx="7210425" cy="514350"/>
          </a:xfrm>
        </p:spPr>
        <p:txBody>
          <a:bodyPr lIns="90488" tIns="44450" rIns="90488" bIns="44450"/>
          <a:lstStyle/>
          <a:p>
            <a:r>
              <a:rPr lang="zh-CN" altLang="en-US" sz="3600">
                <a:ea typeface="宋体" panose="02010600030101010101" pitchFamily="2" charset="-122"/>
              </a:rPr>
              <a:t>管理数据文件和日志文件的增长</a:t>
            </a:r>
          </a:p>
        </p:txBody>
      </p:sp>
      <p:grpSp>
        <p:nvGrpSpPr>
          <p:cNvPr id="2" name="组合 5">
            <a:extLst>
              <a:ext uri="{FF2B5EF4-FFF2-40B4-BE49-F238E27FC236}">
                <a16:creationId xmlns:a16="http://schemas.microsoft.com/office/drawing/2014/main" id="{1145D3C9-7498-404B-9E6C-AD77E601302B}"/>
              </a:ext>
            </a:extLst>
          </p:cNvPr>
          <p:cNvGrpSpPr>
            <a:grpSpLocks/>
          </p:cNvGrpSpPr>
          <p:nvPr/>
        </p:nvGrpSpPr>
        <p:grpSpPr bwMode="auto">
          <a:xfrm>
            <a:off x="684213" y="2286000"/>
            <a:ext cx="7993062" cy="3806825"/>
            <a:chOff x="0" y="0"/>
            <a:chExt cx="7993062" cy="3806825"/>
          </a:xfrm>
        </p:grpSpPr>
        <p:sp>
          <p:nvSpPr>
            <p:cNvPr id="40965" name="Rectangle 21">
              <a:extLst>
                <a:ext uri="{FF2B5EF4-FFF2-40B4-BE49-F238E27FC236}">
                  <a16:creationId xmlns:a16="http://schemas.microsoft.com/office/drawing/2014/main" id="{E8C9DCED-E9E9-4316-8478-3CC810A8E8F9}"/>
                </a:ext>
              </a:extLst>
            </p:cNvPr>
            <p:cNvSpPr>
              <a:spLocks noChangeArrowheads="1"/>
            </p:cNvSpPr>
            <p:nvPr/>
          </p:nvSpPr>
          <p:spPr bwMode="auto">
            <a:xfrm>
              <a:off x="2916237" y="0"/>
              <a:ext cx="4724400" cy="533400"/>
            </a:xfrm>
            <a:prstGeom prst="rect">
              <a:avLst/>
            </a:prstGeom>
            <a:gradFill rotWithShape="0">
              <a:gsLst>
                <a:gs pos="0">
                  <a:srgbClr val="FCFEB9"/>
                </a:gs>
                <a:gs pos="100000">
                  <a:srgbClr val="FFCC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0966" name="Rectangle 19">
              <a:extLst>
                <a:ext uri="{FF2B5EF4-FFF2-40B4-BE49-F238E27FC236}">
                  <a16:creationId xmlns:a16="http://schemas.microsoft.com/office/drawing/2014/main" id="{0016A193-369C-44FE-A99C-A48275332EC8}"/>
                </a:ext>
              </a:extLst>
            </p:cNvPr>
            <p:cNvSpPr>
              <a:spLocks noChangeArrowheads="1"/>
            </p:cNvSpPr>
            <p:nvPr/>
          </p:nvSpPr>
          <p:spPr bwMode="auto">
            <a:xfrm>
              <a:off x="0" y="223838"/>
              <a:ext cx="7993062" cy="3582987"/>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en-US" sz="1800" noProof="1">
                  <a:latin typeface="Lucida Sans Typewriter" panose="020B0509030504030204" pitchFamily="49" charset="0"/>
                </a:rPr>
                <a:t>ALTER DATABASE </a:t>
              </a:r>
              <a:r>
                <a:rPr lang="en-US" altLang="zh-CN" sz="1800">
                  <a:latin typeface="Lucida Sans Typewriter" panose="020B0509030504030204" pitchFamily="49" charset="0"/>
                </a:rPr>
                <a:t>S</a:t>
              </a:r>
              <a:r>
                <a:rPr lang="en-US" altLang="en-US" sz="1800" noProof="1">
                  <a:latin typeface="Lucida Sans Typewriter" panose="020B0509030504030204" pitchFamily="49" charset="0"/>
                </a:rPr>
                <a:t>ample</a:t>
              </a:r>
              <a:br>
                <a:rPr lang="en-US" altLang="en-US" sz="1800" noProof="1">
                  <a:latin typeface="Lucida Sans Typewriter" panose="020B0509030504030204" pitchFamily="49" charset="0"/>
                </a:rPr>
              </a:br>
              <a:r>
                <a:rPr lang="en-US" altLang="en-US" sz="1800" noProof="1">
                  <a:latin typeface="Lucida Sans Typewriter" panose="020B0509030504030204" pitchFamily="49" charset="0"/>
                </a:rPr>
                <a:t>  </a:t>
              </a:r>
              <a:r>
                <a:rPr lang="en-US" altLang="zh-CN" sz="1800">
                  <a:latin typeface="Lucida Sans Typewriter" panose="020B0509030504030204" pitchFamily="49" charset="0"/>
                </a:rPr>
                <a:t> </a:t>
              </a:r>
              <a:r>
                <a:rPr lang="en-US" altLang="en-US" sz="1800" noProof="1">
                  <a:latin typeface="Lucida Sans Typewriter" panose="020B0509030504030204" pitchFamily="49" charset="0"/>
                </a:rPr>
                <a:t>MODIFY FILE ( NAME = '</a:t>
              </a:r>
              <a:r>
                <a:rPr lang="en-US" altLang="zh-CN" sz="1800">
                  <a:latin typeface="Lucida Sans Typewriter" panose="020B0509030504030204" pitchFamily="49" charset="0"/>
                </a:rPr>
                <a:t>S</a:t>
              </a:r>
              <a:r>
                <a:rPr lang="en-US" altLang="en-US" sz="1800" noProof="1">
                  <a:latin typeface="Lucida Sans Typewriter" panose="020B0509030504030204" pitchFamily="49" charset="0"/>
                </a:rPr>
                <a:t>ample</a:t>
              </a:r>
              <a:r>
                <a:rPr lang="en-US" altLang="zh-CN" sz="1800">
                  <a:latin typeface="Lucida Sans Typewriter" panose="020B0509030504030204" pitchFamily="49" charset="0"/>
                </a:rPr>
                <a:t>L</a:t>
              </a:r>
              <a:r>
                <a:rPr lang="en-US" altLang="en-US" sz="1800" noProof="1">
                  <a:latin typeface="Lucida Sans Typewriter" panose="020B0509030504030204" pitchFamily="49" charset="0"/>
                </a:rPr>
                <a:t>og',</a:t>
              </a:r>
              <a:br>
                <a:rPr lang="en-US" altLang="en-US" sz="1800" noProof="1">
                  <a:latin typeface="Lucida Sans Typewriter" panose="020B0509030504030204" pitchFamily="49" charset="0"/>
                </a:rPr>
              </a:br>
              <a:r>
                <a:rPr lang="en-US" altLang="en-US" sz="1800" noProof="1">
                  <a:latin typeface="Lucida Sans Typewriter" panose="020B0509030504030204" pitchFamily="49" charset="0"/>
                </a:rPr>
                <a:t>  </a:t>
              </a:r>
              <a:r>
                <a:rPr lang="en-US" altLang="zh-CN" sz="1800">
                  <a:latin typeface="Lucida Sans Typewriter" panose="020B0509030504030204" pitchFamily="49" charset="0"/>
                </a:rPr>
                <a:t> </a:t>
              </a:r>
              <a:r>
                <a:rPr lang="en-US" altLang="en-US" sz="1800" noProof="1">
                  <a:latin typeface="Lucida Sans Typewriter" panose="020B0509030504030204" pitchFamily="49" charset="0"/>
                </a:rPr>
                <a:t>SIZE = </a:t>
              </a:r>
              <a:r>
                <a:rPr lang="en-US" altLang="zh-CN" sz="1800">
                  <a:latin typeface="Lucida Sans Typewriter" panose="020B0509030504030204" pitchFamily="49" charset="0"/>
                </a:rPr>
                <a:t>15</a:t>
              </a:r>
              <a:r>
                <a:rPr lang="en-US" altLang="en-US" sz="1800" noProof="1">
                  <a:latin typeface="Lucida Sans Typewriter" panose="020B0509030504030204" pitchFamily="49" charset="0"/>
                </a:rPr>
                <a:t>MB)</a:t>
              </a:r>
            </a:p>
            <a:p>
              <a:pPr>
                <a:lnSpc>
                  <a:spcPct val="96000"/>
                </a:lnSpc>
                <a:spcBef>
                  <a:spcPct val="0"/>
                </a:spcBef>
                <a:spcAft>
                  <a:spcPts val="500"/>
                </a:spcAft>
                <a:buSzTx/>
                <a:buFontTx/>
                <a:buNone/>
              </a:pPr>
              <a:r>
                <a:rPr lang="en-US" altLang="en-US" sz="1800" noProof="1">
                  <a:latin typeface="Lucida Sans Typewriter" panose="020B0509030504030204" pitchFamily="49" charset="0"/>
                </a:rPr>
                <a:t>GO</a:t>
              </a:r>
            </a:p>
            <a:p>
              <a:pPr>
                <a:lnSpc>
                  <a:spcPct val="96000"/>
                </a:lnSpc>
                <a:spcBef>
                  <a:spcPct val="0"/>
                </a:spcBef>
                <a:spcAft>
                  <a:spcPts val="500"/>
                </a:spcAft>
                <a:buSzTx/>
                <a:buFontTx/>
                <a:buNone/>
              </a:pPr>
              <a:endParaRPr lang="en-US" altLang="en-US" sz="1000" noProof="1">
                <a:latin typeface="Lucida Sans Typewriter" panose="020B0509030504030204" pitchFamily="49" charset="0"/>
              </a:endParaRPr>
            </a:p>
            <a:p>
              <a:pPr>
                <a:lnSpc>
                  <a:spcPct val="96000"/>
                </a:lnSpc>
                <a:spcBef>
                  <a:spcPct val="0"/>
                </a:spcBef>
                <a:spcAft>
                  <a:spcPts val="500"/>
                </a:spcAft>
                <a:buSzTx/>
                <a:buFontTx/>
                <a:buNone/>
              </a:pPr>
              <a:r>
                <a:rPr lang="en-US" altLang="en-US" sz="1800" noProof="1">
                  <a:latin typeface="Lucida Sans Typewriter" panose="020B0509030504030204" pitchFamily="49" charset="0"/>
                </a:rPr>
                <a:t>ALTER DATABASE </a:t>
              </a:r>
              <a:r>
                <a:rPr lang="en-US" altLang="zh-CN" sz="1800">
                  <a:latin typeface="Lucida Sans Typewriter" panose="020B0509030504030204" pitchFamily="49" charset="0"/>
                </a:rPr>
                <a:t>S</a:t>
              </a:r>
              <a:r>
                <a:rPr lang="en-US" altLang="en-US" sz="1800" noProof="1">
                  <a:latin typeface="Lucida Sans Typewriter" panose="020B0509030504030204" pitchFamily="49" charset="0"/>
                </a:rPr>
                <a:t>ample</a:t>
              </a:r>
            </a:p>
            <a:p>
              <a:pPr>
                <a:lnSpc>
                  <a:spcPct val="96000"/>
                </a:lnSpc>
                <a:spcBef>
                  <a:spcPct val="0"/>
                </a:spcBef>
                <a:spcAft>
                  <a:spcPts val="500"/>
                </a:spcAft>
                <a:buSzTx/>
                <a:buFontTx/>
                <a:buNone/>
              </a:pPr>
              <a:r>
                <a:rPr lang="en-US" altLang="en-US" sz="1800" noProof="1">
                  <a:latin typeface="Lucida Sans Typewriter" panose="020B0509030504030204" pitchFamily="49" charset="0"/>
                </a:rPr>
                <a:t>ADD FILE </a:t>
              </a:r>
            </a:p>
            <a:p>
              <a:pPr>
                <a:lnSpc>
                  <a:spcPct val="96000"/>
                </a:lnSpc>
                <a:spcBef>
                  <a:spcPct val="0"/>
                </a:spcBef>
                <a:spcAft>
                  <a:spcPts val="500"/>
                </a:spcAft>
                <a:buSzTx/>
                <a:buFontTx/>
                <a:buNone/>
              </a:pPr>
              <a:r>
                <a:rPr lang="en-US" altLang="zh-CN" sz="1800">
                  <a:latin typeface="Lucida Sans Typewriter" panose="020B0509030504030204" pitchFamily="49" charset="0"/>
                </a:rPr>
                <a:t>  </a:t>
              </a:r>
              <a:r>
                <a:rPr lang="en-US" altLang="en-US" sz="1800" noProof="1">
                  <a:latin typeface="Lucida Sans Typewriter" panose="020B0509030504030204" pitchFamily="49" charset="0"/>
                </a:rPr>
                <a:t>(NAME = </a:t>
              </a:r>
              <a:r>
                <a:rPr lang="en-US" altLang="zh-CN" sz="1800">
                  <a:latin typeface="Lucida Sans Typewriter" panose="020B0509030504030204" pitchFamily="49" charset="0"/>
                </a:rPr>
                <a:t>S</a:t>
              </a:r>
              <a:r>
                <a:rPr lang="en-US" altLang="en-US" sz="1800" noProof="1">
                  <a:latin typeface="Lucida Sans Typewriter" panose="020B0509030504030204" pitchFamily="49" charset="0"/>
                </a:rPr>
                <a:t>ample</a:t>
              </a:r>
              <a:r>
                <a:rPr lang="en-US" altLang="zh-CN" sz="1800">
                  <a:latin typeface="Lucida Sans Typewriter" panose="020B0509030504030204" pitchFamily="49" charset="0"/>
                </a:rPr>
                <a:t>D</a:t>
              </a:r>
              <a:r>
                <a:rPr lang="en-US" altLang="en-US" sz="1800" noProof="1">
                  <a:latin typeface="Lucida Sans Typewriter" panose="020B0509030504030204" pitchFamily="49" charset="0"/>
                </a:rPr>
                <a:t>ata2,</a:t>
              </a:r>
            </a:p>
            <a:p>
              <a:pPr>
                <a:lnSpc>
                  <a:spcPct val="96000"/>
                </a:lnSpc>
                <a:spcBef>
                  <a:spcPct val="0"/>
                </a:spcBef>
                <a:spcAft>
                  <a:spcPts val="500"/>
                </a:spcAft>
                <a:buSzTx/>
                <a:buFontTx/>
                <a:buNone/>
              </a:pPr>
              <a:r>
                <a:rPr lang="en-US" altLang="zh-CN" sz="1800">
                  <a:latin typeface="Lucida Sans Typewriter" panose="020B0509030504030204" pitchFamily="49" charset="0"/>
                </a:rPr>
                <a:t>   </a:t>
              </a:r>
              <a:r>
                <a:rPr lang="en-US" altLang="en-US" sz="1800" noProof="1">
                  <a:latin typeface="Lucida Sans Typewriter" panose="020B0509030504030204" pitchFamily="49" charset="0"/>
                </a:rPr>
                <a:t>FILENAME='c:\</a:t>
              </a:r>
              <a:r>
                <a:rPr lang="en-US" altLang="zh-CN" sz="1800">
                  <a:latin typeface="Lucida Sans Typewriter" panose="020B0509030504030204" pitchFamily="49" charset="0"/>
                </a:rPr>
                <a:t>Program Files</a:t>
              </a:r>
              <a:r>
                <a:rPr lang="en-US" altLang="en-US" sz="1800" noProof="1">
                  <a:latin typeface="Lucida Sans Typewriter" panose="020B0509030504030204" pitchFamily="49" charset="0"/>
                </a:rPr>
                <a:t>\</a:t>
              </a:r>
              <a:r>
                <a:rPr lang="en-US" altLang="zh-CN" sz="1800">
                  <a:latin typeface="Lucida Sans Typewriter" panose="020B0509030504030204" pitchFamily="49" charset="0"/>
                </a:rPr>
                <a:t>..\..\D</a:t>
              </a:r>
              <a:r>
                <a:rPr lang="en-US" altLang="en-US" sz="1800" noProof="1">
                  <a:latin typeface="Lucida Sans Typewriter" panose="020B0509030504030204" pitchFamily="49" charset="0"/>
                </a:rPr>
                <a:t>ata\</a:t>
              </a:r>
              <a:r>
                <a:rPr lang="en-US" altLang="zh-CN" sz="1800">
                  <a:latin typeface="Lucida Sans Typewriter" panose="020B0509030504030204" pitchFamily="49" charset="0"/>
                </a:rPr>
                <a:t>Sample2</a:t>
              </a:r>
              <a:r>
                <a:rPr lang="en-US" altLang="en-US" sz="1800" noProof="1">
                  <a:latin typeface="Lucida Sans Typewriter" panose="020B0509030504030204" pitchFamily="49" charset="0"/>
                </a:rPr>
                <a:t>.ndf',</a:t>
              </a:r>
            </a:p>
            <a:p>
              <a:pPr>
                <a:spcBef>
                  <a:spcPct val="0"/>
                </a:spcBef>
                <a:buSzTx/>
                <a:buFontTx/>
                <a:buNone/>
              </a:pPr>
              <a:r>
                <a:rPr lang="en-US" altLang="zh-CN" sz="1800">
                  <a:latin typeface="Lucida Sans Typewriter" panose="020B0509030504030204" pitchFamily="49" charset="0"/>
                </a:rPr>
                <a:t>   </a:t>
              </a:r>
              <a:r>
                <a:rPr lang="en-US" altLang="en-US" sz="1800" noProof="1">
                  <a:latin typeface="Lucida Sans Typewriter" panose="020B0509030504030204" pitchFamily="49" charset="0"/>
                </a:rPr>
                <a:t>SIZE=1</a:t>
              </a:r>
              <a:r>
                <a:rPr lang="en-US" altLang="zh-CN" sz="1800">
                  <a:latin typeface="Lucida Sans Typewriter" panose="020B0509030504030204" pitchFamily="49" charset="0"/>
                </a:rPr>
                <a:t>5</a:t>
              </a:r>
              <a:r>
                <a:rPr lang="en-US" altLang="en-US" sz="1800" noProof="1">
                  <a:latin typeface="Lucida Sans Typewriter" panose="020B0509030504030204" pitchFamily="49" charset="0"/>
                </a:rPr>
                <a:t>MB,</a:t>
              </a:r>
            </a:p>
            <a:p>
              <a:pPr>
                <a:spcBef>
                  <a:spcPct val="0"/>
                </a:spcBef>
                <a:buSzTx/>
                <a:buFontTx/>
                <a:buNone/>
              </a:pPr>
              <a:r>
                <a:rPr lang="en-US" altLang="zh-CN" sz="1800">
                  <a:latin typeface="Lucida Sans Typewriter" panose="020B0509030504030204" pitchFamily="49" charset="0"/>
                </a:rPr>
                <a:t>   </a:t>
              </a:r>
              <a:r>
                <a:rPr lang="en-US" altLang="en-US" sz="1800" noProof="1">
                  <a:latin typeface="Lucida Sans Typewriter" panose="020B0509030504030204" pitchFamily="49" charset="0"/>
                </a:rPr>
                <a:t>MAXSIZE=20MB)</a:t>
              </a:r>
            </a:p>
            <a:p>
              <a:pPr>
                <a:lnSpc>
                  <a:spcPct val="96000"/>
                </a:lnSpc>
                <a:spcBef>
                  <a:spcPct val="0"/>
                </a:spcBef>
                <a:spcAft>
                  <a:spcPts val="800"/>
                </a:spcAft>
                <a:buSzTx/>
                <a:buFontTx/>
                <a:buNone/>
              </a:pPr>
              <a:r>
                <a:rPr lang="en-US" altLang="en-US" sz="1800" noProof="1">
                  <a:latin typeface="Lucida Sans Typewriter" panose="020B0509030504030204" pitchFamily="49" charset="0"/>
                </a:rPr>
                <a:t>GO</a:t>
              </a:r>
              <a:endParaRPr lang="en-US" altLang="zh-CN" sz="1800">
                <a:latin typeface="Lucida Sans Typewriter" panose="020B0509030504030204" pitchFamily="49" charset="0"/>
              </a:endParaRPr>
            </a:p>
          </p:txBody>
        </p:sp>
      </p:grpSp>
      <p:sp>
        <p:nvSpPr>
          <p:cNvPr id="40964" name="Rectangle 20">
            <a:extLst>
              <a:ext uri="{FF2B5EF4-FFF2-40B4-BE49-F238E27FC236}">
                <a16:creationId xmlns:a16="http://schemas.microsoft.com/office/drawing/2014/main" id="{FB45AF75-1BE1-4DBD-A0C7-88B2998FD82C}"/>
              </a:ext>
            </a:extLst>
          </p:cNvPr>
          <p:cNvSpPr>
            <a:spLocks noGrp="1" noChangeArrowheads="1"/>
          </p:cNvSpPr>
          <p:nvPr>
            <p:ph type="body" idx="4294967295"/>
          </p:nvPr>
        </p:nvSpPr>
        <p:spPr>
          <a:xfrm>
            <a:off x="1042988" y="981075"/>
            <a:ext cx="7194550" cy="1368425"/>
          </a:xfrm>
        </p:spPr>
        <p:txBody>
          <a:bodyPr/>
          <a:lstStyle/>
          <a:p>
            <a:pPr>
              <a:lnSpc>
                <a:spcPct val="80000"/>
              </a:lnSpc>
            </a:pPr>
            <a:r>
              <a:rPr lang="zh-CN" altLang="en-US" sz="2800"/>
              <a:t>使文件自动增长</a:t>
            </a:r>
          </a:p>
          <a:p>
            <a:pPr>
              <a:lnSpc>
                <a:spcPct val="80000"/>
              </a:lnSpc>
            </a:pPr>
            <a:r>
              <a:rPr lang="zh-CN" altLang="en-US" sz="2800"/>
              <a:t>手动扩充数据库文件</a:t>
            </a:r>
          </a:p>
          <a:p>
            <a:pPr>
              <a:lnSpc>
                <a:spcPct val="80000"/>
              </a:lnSpc>
            </a:pPr>
            <a:r>
              <a:rPr lang="zh-CN" altLang="en-US" sz="2800"/>
              <a:t>添加次要数据库文件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B57A78F-941C-44AF-B408-6A4F2C95DC21}"/>
              </a:ext>
            </a:extLst>
          </p:cNvPr>
          <p:cNvSpPr>
            <a:spLocks noGrp="1" noChangeArrowheads="1"/>
          </p:cNvSpPr>
          <p:nvPr>
            <p:ph type="title" idx="4294967295"/>
          </p:nvPr>
        </p:nvSpPr>
        <p:spPr>
          <a:xfrm>
            <a:off x="468313" y="260350"/>
            <a:ext cx="8229600" cy="633413"/>
          </a:xfrm>
        </p:spPr>
        <p:txBody>
          <a:bodyPr/>
          <a:lstStyle/>
          <a:p>
            <a:r>
              <a:rPr lang="en-US" altLang="zh-CN"/>
              <a:t>3.  </a:t>
            </a:r>
            <a:r>
              <a:rPr lang="zh-CN" altLang="en-US"/>
              <a:t>管理数据库</a:t>
            </a:r>
          </a:p>
        </p:txBody>
      </p:sp>
      <p:sp>
        <p:nvSpPr>
          <p:cNvPr id="41987" name="Rectangle 3">
            <a:extLst>
              <a:ext uri="{FF2B5EF4-FFF2-40B4-BE49-F238E27FC236}">
                <a16:creationId xmlns:a16="http://schemas.microsoft.com/office/drawing/2014/main" id="{3EADD4E1-E68A-400B-B5BE-5BFA5799B6FD}"/>
              </a:ext>
            </a:extLst>
          </p:cNvPr>
          <p:cNvSpPr>
            <a:spLocks noGrp="1" noChangeArrowheads="1"/>
          </p:cNvSpPr>
          <p:nvPr>
            <p:ph type="body" idx="4294967295"/>
          </p:nvPr>
        </p:nvSpPr>
        <p:spPr>
          <a:xfrm>
            <a:off x="457200" y="1143000"/>
            <a:ext cx="8229600" cy="3929063"/>
          </a:xfrm>
          <a:noFill/>
        </p:spPr>
        <p:txBody>
          <a:bodyPr/>
          <a:lstStyle/>
          <a:p>
            <a:r>
              <a:rPr lang="zh-CN" altLang="en-US"/>
              <a:t>收缩数据库或数据文件</a:t>
            </a:r>
          </a:p>
          <a:p>
            <a:pPr lvl="1">
              <a:buFont typeface="Wingdings" panose="05000000000000000000" pitchFamily="2" charset="2"/>
              <a:buNone/>
            </a:pPr>
            <a:r>
              <a:rPr lang="zh-CN" altLang="en-US"/>
              <a:t>   当为数据库分配的空间过大，或者对空间的需求降低时，可以收缩整个数据库或数据库中的某个数据文件的大小。</a:t>
            </a:r>
          </a:p>
          <a:p>
            <a:pPr lvl="1">
              <a:buFont typeface="Wingdings" panose="05000000000000000000" pitchFamily="2" charset="2"/>
              <a:buNone/>
            </a:pPr>
            <a:r>
              <a:rPr lang="zh-CN" altLang="en-US"/>
              <a:t>   有以下 </a:t>
            </a:r>
            <a:r>
              <a:rPr lang="en-US" altLang="zh-CN"/>
              <a:t>2 </a:t>
            </a:r>
            <a:r>
              <a:rPr lang="zh-CN" altLang="en-US"/>
              <a:t>种收缩数据库方法： </a:t>
            </a:r>
          </a:p>
          <a:p>
            <a:pPr lvl="2"/>
            <a:r>
              <a:rPr lang="zh-CN" altLang="en-US" sz="2800"/>
              <a:t>自动收缩</a:t>
            </a:r>
          </a:p>
          <a:p>
            <a:pPr lvl="2"/>
            <a:r>
              <a:rPr lang="zh-CN" altLang="en-US" sz="2800"/>
              <a:t>手动收缩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7" dur="500"/>
                                        <p:tgtEl>
                                          <p:spTgt spid="4198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0" dur="500"/>
                                        <p:tgtEl>
                                          <p:spTgt spid="4198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13"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7445CF3-C342-4EAB-BE26-15421655C2B6}"/>
              </a:ext>
            </a:extLst>
          </p:cNvPr>
          <p:cNvSpPr>
            <a:spLocks noGrp="1" noChangeArrowheads="1"/>
          </p:cNvSpPr>
          <p:nvPr>
            <p:ph type="title" idx="4294967295"/>
          </p:nvPr>
        </p:nvSpPr>
        <p:spPr>
          <a:xfrm>
            <a:off x="468313" y="188913"/>
            <a:ext cx="8229600" cy="633412"/>
          </a:xfrm>
        </p:spPr>
        <p:txBody>
          <a:bodyPr/>
          <a:lstStyle/>
          <a:p>
            <a:r>
              <a:rPr lang="en-US" altLang="zh-CN"/>
              <a:t>3. </a:t>
            </a:r>
            <a:r>
              <a:rPr lang="zh-CN" altLang="en-US"/>
              <a:t>管理数据库</a:t>
            </a:r>
          </a:p>
        </p:txBody>
      </p:sp>
      <p:sp>
        <p:nvSpPr>
          <p:cNvPr id="44035" name="Rectangle 3">
            <a:extLst>
              <a:ext uri="{FF2B5EF4-FFF2-40B4-BE49-F238E27FC236}">
                <a16:creationId xmlns:a16="http://schemas.microsoft.com/office/drawing/2014/main" id="{9FE26C02-F79E-47D7-BBE4-97CE654BCAFF}"/>
              </a:ext>
            </a:extLst>
          </p:cNvPr>
          <p:cNvSpPr>
            <a:spLocks noGrp="1" noChangeArrowheads="1"/>
          </p:cNvSpPr>
          <p:nvPr>
            <p:ph type="body" idx="4294967295"/>
          </p:nvPr>
        </p:nvSpPr>
        <p:spPr>
          <a:xfrm>
            <a:off x="1000125" y="1000125"/>
            <a:ext cx="7543800" cy="1544638"/>
          </a:xfrm>
          <a:noFill/>
        </p:spPr>
        <p:txBody>
          <a:bodyPr/>
          <a:lstStyle/>
          <a:p>
            <a:r>
              <a:rPr lang="zh-CN" altLang="en-US"/>
              <a:t>收缩数据库</a:t>
            </a:r>
          </a:p>
          <a:p>
            <a:pPr lvl="1"/>
            <a:r>
              <a:rPr lang="zh-CN" altLang="en-US"/>
              <a:t>自动收缩</a:t>
            </a:r>
            <a:r>
              <a:rPr lang="zh-CN" altLang="en-US" sz="3200"/>
              <a:t> </a:t>
            </a:r>
          </a:p>
        </p:txBody>
      </p:sp>
      <p:pic>
        <p:nvPicPr>
          <p:cNvPr id="44036" name="Picture 5" descr="screen22">
            <a:extLst>
              <a:ext uri="{FF2B5EF4-FFF2-40B4-BE49-F238E27FC236}">
                <a16:creationId xmlns:a16="http://schemas.microsoft.com/office/drawing/2014/main" id="{E1E338D9-8E61-4BFE-AEFF-D52165F33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3" y="2357438"/>
            <a:ext cx="29337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6" descr="screen26">
            <a:extLst>
              <a:ext uri="{FF2B5EF4-FFF2-40B4-BE49-F238E27FC236}">
                <a16:creationId xmlns:a16="http://schemas.microsoft.com/office/drawing/2014/main" id="{8DD2926D-512E-4697-9B79-C2AA1BDFD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57438"/>
            <a:ext cx="2532063"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7" descr="screen27">
            <a:extLst>
              <a:ext uri="{FF2B5EF4-FFF2-40B4-BE49-F238E27FC236}">
                <a16:creationId xmlns:a16="http://schemas.microsoft.com/office/drawing/2014/main" id="{0B7CD4E4-624E-4885-A85A-7380199FA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0" y="2357438"/>
            <a:ext cx="262731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0851598-0B8A-48DE-82D7-EB0F7856D0A7}"/>
              </a:ext>
            </a:extLst>
          </p:cNvPr>
          <p:cNvSpPr>
            <a:spLocks noGrp="1" noChangeArrowheads="1"/>
          </p:cNvSpPr>
          <p:nvPr>
            <p:ph type="title" idx="4294967295"/>
          </p:nvPr>
        </p:nvSpPr>
        <p:spPr/>
        <p:txBody>
          <a:bodyPr/>
          <a:lstStyle/>
          <a:p>
            <a:r>
              <a:rPr lang="en-US" altLang="zh-CN"/>
              <a:t>3. </a:t>
            </a:r>
            <a:r>
              <a:rPr lang="zh-CN" altLang="en-US"/>
              <a:t>管理数据库</a:t>
            </a:r>
          </a:p>
        </p:txBody>
      </p:sp>
      <p:sp>
        <p:nvSpPr>
          <p:cNvPr id="45059" name="Rectangle 3">
            <a:extLst>
              <a:ext uri="{FF2B5EF4-FFF2-40B4-BE49-F238E27FC236}">
                <a16:creationId xmlns:a16="http://schemas.microsoft.com/office/drawing/2014/main" id="{1B601C8B-20C8-4E29-A2E1-E939CA921B82}"/>
              </a:ext>
            </a:extLst>
          </p:cNvPr>
          <p:cNvSpPr>
            <a:spLocks noGrp="1" noChangeArrowheads="1"/>
          </p:cNvSpPr>
          <p:nvPr>
            <p:ph type="body" idx="4294967295"/>
          </p:nvPr>
        </p:nvSpPr>
        <p:spPr>
          <a:xfrm>
            <a:off x="500063" y="928688"/>
            <a:ext cx="7543800" cy="5111750"/>
          </a:xfrm>
          <a:noFill/>
        </p:spPr>
        <p:txBody>
          <a:bodyPr/>
          <a:lstStyle/>
          <a:p>
            <a:pPr>
              <a:lnSpc>
                <a:spcPct val="90000"/>
              </a:lnSpc>
            </a:pPr>
            <a:r>
              <a:rPr lang="zh-CN" altLang="en-US"/>
              <a:t>手动收缩</a:t>
            </a:r>
          </a:p>
          <a:p>
            <a:pPr lvl="1">
              <a:lnSpc>
                <a:spcPct val="90000"/>
              </a:lnSpc>
            </a:pPr>
            <a:r>
              <a:rPr lang="zh-CN" altLang="en-US"/>
              <a:t>收缩数据库</a:t>
            </a:r>
          </a:p>
          <a:p>
            <a:pPr lvl="2">
              <a:lnSpc>
                <a:spcPct val="90000"/>
              </a:lnSpc>
            </a:pPr>
            <a:r>
              <a:rPr lang="en-US" altLang="zh-CN" sz="2800"/>
              <a:t>DBCC SHRINKDATBASE</a:t>
            </a:r>
            <a:r>
              <a:rPr lang="zh-CN" altLang="en-US" sz="2800"/>
              <a:t>命令</a:t>
            </a:r>
          </a:p>
          <a:p>
            <a:pPr lvl="2">
              <a:lnSpc>
                <a:spcPct val="90000"/>
              </a:lnSpc>
            </a:pPr>
            <a:endParaRPr lang="zh-CN" altLang="en-US" sz="2800"/>
          </a:p>
          <a:p>
            <a:pPr lvl="2">
              <a:lnSpc>
                <a:spcPct val="90000"/>
              </a:lnSpc>
            </a:pPr>
            <a:endParaRPr lang="en-US" altLang="zh-CN" sz="2800"/>
          </a:p>
          <a:p>
            <a:pPr lvl="1">
              <a:lnSpc>
                <a:spcPct val="90000"/>
              </a:lnSpc>
            </a:pPr>
            <a:r>
              <a:rPr lang="zh-CN" altLang="en-US"/>
              <a:t>收缩数据文件</a:t>
            </a:r>
          </a:p>
          <a:p>
            <a:pPr lvl="2">
              <a:lnSpc>
                <a:spcPct val="90000"/>
              </a:lnSpc>
            </a:pPr>
            <a:r>
              <a:rPr lang="en-US" altLang="zh-CN"/>
              <a:t>DBCC SHRINKFILE</a:t>
            </a:r>
            <a:r>
              <a:rPr lang="zh-CN" altLang="en-US"/>
              <a:t>命令</a:t>
            </a:r>
          </a:p>
        </p:txBody>
      </p:sp>
      <p:sp>
        <p:nvSpPr>
          <p:cNvPr id="45060" name="Text Box 4">
            <a:extLst>
              <a:ext uri="{FF2B5EF4-FFF2-40B4-BE49-F238E27FC236}">
                <a16:creationId xmlns:a16="http://schemas.microsoft.com/office/drawing/2014/main" id="{DF15B974-324C-444C-AB3A-C91BE34A6805}"/>
              </a:ext>
            </a:extLst>
          </p:cNvPr>
          <p:cNvSpPr txBox="1">
            <a:spLocks noChangeArrowheads="1"/>
          </p:cNvSpPr>
          <p:nvPr/>
        </p:nvSpPr>
        <p:spPr bwMode="auto">
          <a:xfrm>
            <a:off x="1000125" y="2481263"/>
            <a:ext cx="6643688" cy="64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SzTx/>
              <a:buFont typeface="Arial" panose="020B0604020202020204" pitchFamily="34" charset="0"/>
              <a:buNone/>
            </a:pPr>
            <a:r>
              <a:rPr lang="en-US" altLang="zh-CN" sz="2000" b="1">
                <a:solidFill>
                  <a:srgbClr val="0000FF"/>
                </a:solidFill>
                <a:latin typeface="宋体" panose="02010600030101010101" pitchFamily="2" charset="-122"/>
              </a:rPr>
              <a:t>DBCC SHRINKDATABASE (</a:t>
            </a:r>
            <a:r>
              <a:rPr lang="zh-CN" altLang="en-US" sz="2000" b="1" i="1">
                <a:solidFill>
                  <a:srgbClr val="0000FF"/>
                </a:solidFill>
                <a:latin typeface="宋体" panose="02010600030101010101" pitchFamily="2" charset="-122"/>
              </a:rPr>
              <a:t>数据库名</a:t>
            </a:r>
            <a:r>
              <a:rPr lang="zh-CN" altLang="en-US" sz="2000" b="1">
                <a:solidFill>
                  <a:srgbClr val="0000FF"/>
                </a:solidFill>
                <a:latin typeface="宋体" panose="02010600030101010101" pitchFamily="2" charset="-122"/>
              </a:rPr>
              <a:t> [,</a:t>
            </a:r>
            <a:r>
              <a:rPr lang="zh-CN" altLang="en-US" sz="2000">
                <a:latin typeface="宋体" panose="02010600030101010101" pitchFamily="2" charset="-122"/>
              </a:rPr>
              <a:t> </a:t>
            </a:r>
            <a:r>
              <a:rPr lang="zh-CN" altLang="en-US" sz="2000" b="1" i="1">
                <a:solidFill>
                  <a:srgbClr val="CC0000"/>
                </a:solidFill>
                <a:latin typeface="宋体" panose="02010600030101010101" pitchFamily="2" charset="-122"/>
              </a:rPr>
              <a:t>目标百分比</a:t>
            </a:r>
            <a:r>
              <a:rPr lang="zh-CN" altLang="en-US" sz="2000" b="1">
                <a:solidFill>
                  <a:srgbClr val="0000FF"/>
                </a:solidFill>
                <a:latin typeface="宋体" panose="02010600030101010101" pitchFamily="2" charset="-122"/>
              </a:rPr>
              <a:t>]</a:t>
            </a:r>
          </a:p>
          <a:p>
            <a:pPr lvl="1">
              <a:lnSpc>
                <a:spcPct val="90000"/>
              </a:lnSpc>
              <a:spcBef>
                <a:spcPct val="0"/>
              </a:spcBef>
              <a:buSzTx/>
              <a:buFont typeface="Arial" panose="020B0604020202020204" pitchFamily="34" charset="0"/>
              <a:buNone/>
            </a:pPr>
            <a:r>
              <a:rPr lang="zh-CN" altLang="en-US" sz="2000" b="1">
                <a:solidFill>
                  <a:srgbClr val="0000FF"/>
                </a:solidFill>
                <a:latin typeface="宋体" panose="02010600030101010101" pitchFamily="2" charset="-122"/>
              </a:rPr>
              <a:t>    [, {</a:t>
            </a:r>
            <a:r>
              <a:rPr lang="en-US" altLang="zh-CN" sz="2000" b="1">
                <a:solidFill>
                  <a:srgbClr val="0000FF"/>
                </a:solidFill>
                <a:latin typeface="宋体" panose="02010600030101010101" pitchFamily="2" charset="-122"/>
              </a:rPr>
              <a:t>NOTRUNCATE | TRUNCATEONLY}]) </a:t>
            </a:r>
          </a:p>
        </p:txBody>
      </p:sp>
      <p:sp>
        <p:nvSpPr>
          <p:cNvPr id="45061" name="Text Box 8">
            <a:extLst>
              <a:ext uri="{FF2B5EF4-FFF2-40B4-BE49-F238E27FC236}">
                <a16:creationId xmlns:a16="http://schemas.microsoft.com/office/drawing/2014/main" id="{831FE92B-507C-4B05-9564-6495E47D9DC6}"/>
              </a:ext>
            </a:extLst>
          </p:cNvPr>
          <p:cNvSpPr txBox="1">
            <a:spLocks noChangeArrowheads="1"/>
          </p:cNvSpPr>
          <p:nvPr/>
        </p:nvSpPr>
        <p:spPr bwMode="auto">
          <a:xfrm>
            <a:off x="1000125" y="4429125"/>
            <a:ext cx="7429500" cy="646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SzTx/>
              <a:buFont typeface="Arial" panose="020B0604020202020204" pitchFamily="34" charset="0"/>
              <a:buNone/>
            </a:pPr>
            <a:r>
              <a:rPr lang="en-US" altLang="zh-CN" sz="2000" b="1">
                <a:solidFill>
                  <a:srgbClr val="0000FF"/>
                </a:solidFill>
                <a:latin typeface="宋体" panose="02010600030101010101" pitchFamily="2" charset="-122"/>
              </a:rPr>
              <a:t>DBCC SHRINKFILE ({</a:t>
            </a:r>
            <a:r>
              <a:rPr lang="zh-CN" altLang="en-US" sz="2000" b="1" i="1">
                <a:solidFill>
                  <a:srgbClr val="0000FF"/>
                </a:solidFill>
                <a:latin typeface="宋体" panose="02010600030101010101" pitchFamily="2" charset="-122"/>
              </a:rPr>
              <a:t>文件名</a:t>
            </a:r>
            <a:r>
              <a:rPr lang="zh-CN" altLang="en-US" sz="2000" b="1">
                <a:solidFill>
                  <a:srgbClr val="0000FF"/>
                </a:solidFill>
                <a:latin typeface="宋体" panose="02010600030101010101" pitchFamily="2" charset="-122"/>
              </a:rPr>
              <a:t> | </a:t>
            </a:r>
            <a:r>
              <a:rPr lang="zh-CN" altLang="en-US" sz="2000" b="1" i="1">
                <a:solidFill>
                  <a:srgbClr val="0000FF"/>
                </a:solidFill>
                <a:latin typeface="宋体" panose="02010600030101010101" pitchFamily="2" charset="-122"/>
              </a:rPr>
              <a:t>文件</a:t>
            </a:r>
            <a:r>
              <a:rPr lang="en-US" altLang="zh-CN" sz="2000" b="1" i="1">
                <a:solidFill>
                  <a:srgbClr val="0000FF"/>
                </a:solidFill>
                <a:latin typeface="宋体" panose="02010600030101010101" pitchFamily="2" charset="-122"/>
              </a:rPr>
              <a:t>id</a:t>
            </a:r>
            <a:r>
              <a:rPr lang="en-US" altLang="zh-CN" sz="2000" b="1">
                <a:solidFill>
                  <a:srgbClr val="0000FF"/>
                </a:solidFill>
                <a:latin typeface="宋体" panose="02010600030101010101" pitchFamily="2" charset="-122"/>
              </a:rPr>
              <a:t>} [,</a:t>
            </a:r>
            <a:r>
              <a:rPr lang="en-US" altLang="zh-CN" sz="2000">
                <a:latin typeface="宋体" panose="02010600030101010101" pitchFamily="2" charset="-122"/>
              </a:rPr>
              <a:t> </a:t>
            </a:r>
            <a:r>
              <a:rPr lang="zh-CN" altLang="en-US" sz="2000" b="1" i="1">
                <a:solidFill>
                  <a:srgbClr val="CC0000"/>
                </a:solidFill>
                <a:latin typeface="宋体" panose="02010600030101010101" pitchFamily="2" charset="-122"/>
              </a:rPr>
              <a:t>目标大小</a:t>
            </a:r>
            <a:r>
              <a:rPr lang="zh-CN" altLang="en-US" sz="2000" b="1">
                <a:solidFill>
                  <a:srgbClr val="0000FF"/>
                </a:solidFill>
                <a:latin typeface="宋体" panose="02010600030101010101" pitchFamily="2" charset="-122"/>
              </a:rPr>
              <a:t>]</a:t>
            </a:r>
          </a:p>
          <a:p>
            <a:pPr lvl="1">
              <a:lnSpc>
                <a:spcPct val="90000"/>
              </a:lnSpc>
              <a:spcBef>
                <a:spcPct val="0"/>
              </a:spcBef>
              <a:buSzTx/>
              <a:buFont typeface="Arial" panose="020B0604020202020204" pitchFamily="34" charset="0"/>
              <a:buNone/>
            </a:pPr>
            <a:r>
              <a:rPr lang="zh-CN" altLang="en-US" sz="2000" b="1">
                <a:solidFill>
                  <a:srgbClr val="0000FF"/>
                </a:solidFill>
                <a:latin typeface="宋体" panose="02010600030101010101" pitchFamily="2" charset="-122"/>
              </a:rPr>
              <a:t>    [, { </a:t>
            </a:r>
            <a:r>
              <a:rPr lang="en-US" altLang="zh-CN" sz="2000" b="1">
                <a:solidFill>
                  <a:srgbClr val="0000FF"/>
                </a:solidFill>
                <a:latin typeface="宋体" panose="02010600030101010101" pitchFamily="2" charset="-122"/>
              </a:rPr>
              <a:t>EMPTYFILE | NOTRUNCATE | TRUNCATEONLY}])</a:t>
            </a:r>
            <a:r>
              <a:rPr lang="en-US" altLang="zh-CN" sz="2000">
                <a:latin typeface="宋体" panose="02010600030101010101" pitchFamily="2" charset="-122"/>
              </a:rPr>
              <a:t> </a:t>
            </a:r>
            <a:endParaRPr lang="en-US" altLang="zh-CN" sz="2400">
              <a:latin typeface="Times New Roman" panose="02020603050405020304" pitchFamily="18" charset="0"/>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EF668E-8083-4D0F-B81D-AD1237492870}"/>
              </a:ext>
            </a:extLst>
          </p:cNvPr>
          <p:cNvSpPr>
            <a:spLocks noChangeArrowheads="1"/>
          </p:cNvSpPr>
          <p:nvPr>
            <p:ph type="title" idx="4294967295"/>
          </p:nvPr>
        </p:nvSpPr>
        <p:spPr>
          <a:xfrm>
            <a:off x="1763713" y="476250"/>
            <a:ext cx="5794375" cy="633413"/>
          </a:xfrm>
        </p:spPr>
        <p:txBody>
          <a:bodyPr/>
          <a:lstStyle/>
          <a:p>
            <a:r>
              <a:rPr lang="zh-CN" altLang="en-US">
                <a:ea typeface="宋体" panose="02010600030101010101" pitchFamily="2" charset="-122"/>
              </a:rPr>
              <a:t>收缩数据库或文件（续）</a:t>
            </a:r>
          </a:p>
        </p:txBody>
      </p:sp>
      <p:sp>
        <p:nvSpPr>
          <p:cNvPr id="46083" name="Rectangle 5">
            <a:extLst>
              <a:ext uri="{FF2B5EF4-FFF2-40B4-BE49-F238E27FC236}">
                <a16:creationId xmlns:a16="http://schemas.microsoft.com/office/drawing/2014/main" id="{6E5103AB-8796-45E6-B277-3E94ADC52826}"/>
              </a:ext>
            </a:extLst>
          </p:cNvPr>
          <p:cNvSpPr>
            <a:spLocks noChangeArrowheads="1"/>
          </p:cNvSpPr>
          <p:nvPr/>
        </p:nvSpPr>
        <p:spPr bwMode="auto">
          <a:xfrm>
            <a:off x="900113" y="1285875"/>
            <a:ext cx="7488237" cy="3817938"/>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b="1">
                <a:latin typeface="Times New Roman" panose="02020603050405020304" pitchFamily="18" charset="0"/>
              </a:rPr>
              <a:t>有一个小型的酒店管理系统，其营业数据为</a:t>
            </a:r>
            <a:r>
              <a:rPr lang="en-US" altLang="zh-CN" sz="2400" b="1">
                <a:latin typeface="Times New Roman" panose="02020603050405020304" pitchFamily="18" charset="0"/>
              </a:rPr>
              <a:t>150MB</a:t>
            </a:r>
            <a:r>
              <a:rPr lang="zh-CN" altLang="en-US" sz="2400" b="1">
                <a:latin typeface="Times New Roman" panose="02020603050405020304" pitchFamily="18" charset="0"/>
              </a:rPr>
              <a:t>，对其中的</a:t>
            </a:r>
            <a:r>
              <a:rPr lang="en-US" altLang="zh-CN" sz="2400" b="1">
                <a:latin typeface="Times New Roman" panose="02020603050405020304" pitchFamily="18" charset="0"/>
              </a:rPr>
              <a:t>50%</a:t>
            </a:r>
            <a:r>
              <a:rPr lang="zh-CN" altLang="en-US" sz="2400" b="1">
                <a:latin typeface="Times New Roman" panose="02020603050405020304" pitchFamily="18" charset="0"/>
              </a:rPr>
              <a:t>的数据进行备份并删除后，要把数据库立即缩小为初始的大小（即</a:t>
            </a:r>
            <a:r>
              <a:rPr lang="en-US" altLang="zh-CN" sz="2400" b="1">
                <a:latin typeface="Times New Roman" panose="02020603050405020304" pitchFamily="18" charset="0"/>
              </a:rPr>
              <a:t>100MB</a:t>
            </a:r>
            <a:r>
              <a:rPr lang="zh-CN" altLang="en-US" sz="2400" b="1">
                <a:latin typeface="Times New Roman" panose="02020603050405020304" pitchFamily="18" charset="0"/>
              </a:rPr>
              <a:t>）。下面哪条语句能够实现该功能？</a:t>
            </a:r>
          </a:p>
          <a:p>
            <a:pPr>
              <a:spcBef>
                <a:spcPct val="0"/>
              </a:spcBef>
              <a:buSzTx/>
              <a:buFontTx/>
              <a:buNone/>
            </a:pPr>
            <a:endParaRPr lang="zh-CN" altLang="en-US" sz="2400" b="1">
              <a:latin typeface="Times New Roman" panose="02020603050405020304" pitchFamily="18" charset="0"/>
            </a:endParaRPr>
          </a:p>
          <a:p>
            <a:pPr>
              <a:spcBef>
                <a:spcPct val="0"/>
              </a:spcBef>
              <a:buSzTx/>
              <a:buFontTx/>
              <a:buNone/>
            </a:pPr>
            <a:r>
              <a:rPr lang="zh-CN" altLang="en-US" sz="2000" b="1">
                <a:latin typeface="Times New Roman" panose="02020603050405020304" pitchFamily="18" charset="0"/>
              </a:rPr>
              <a:t>  </a:t>
            </a:r>
            <a:r>
              <a:rPr lang="en-US" altLang="zh-CN" sz="2000" b="1">
                <a:latin typeface="Times New Roman" panose="02020603050405020304" pitchFamily="18" charset="0"/>
              </a:rPr>
              <a:t>A. DBCC  SHRINKFILE(JiuDianData,NOTRUNCATE)</a:t>
            </a:r>
          </a:p>
          <a:p>
            <a:pPr>
              <a:spcBef>
                <a:spcPct val="0"/>
              </a:spcBef>
              <a:buSzTx/>
              <a:buFontTx/>
              <a:buNone/>
            </a:pPr>
            <a:endParaRPr lang="en-US" altLang="zh-CN" sz="800" b="1">
              <a:latin typeface="Times New Roman" panose="02020603050405020304" pitchFamily="18" charset="0"/>
            </a:endParaRPr>
          </a:p>
          <a:p>
            <a:pPr>
              <a:spcBef>
                <a:spcPct val="0"/>
              </a:spcBef>
              <a:buSzTx/>
              <a:buFontTx/>
              <a:buNone/>
            </a:pPr>
            <a:r>
              <a:rPr lang="en-US" altLang="zh-CN" sz="2000" b="1">
                <a:latin typeface="Times New Roman" panose="02020603050405020304" pitchFamily="18" charset="0"/>
              </a:rPr>
              <a:t>  B. DBCC  SHRINKDATABASE(JiuDianData,25)</a:t>
            </a:r>
          </a:p>
          <a:p>
            <a:pPr>
              <a:spcBef>
                <a:spcPct val="0"/>
              </a:spcBef>
              <a:buSzTx/>
              <a:buFontTx/>
              <a:buNone/>
            </a:pPr>
            <a:endParaRPr lang="en-US" altLang="zh-CN" sz="800" b="1">
              <a:latin typeface="Times New Roman" panose="02020603050405020304" pitchFamily="18" charset="0"/>
            </a:endParaRPr>
          </a:p>
          <a:p>
            <a:pPr>
              <a:spcBef>
                <a:spcPct val="0"/>
              </a:spcBef>
              <a:buSzTx/>
              <a:buFontTx/>
              <a:buNone/>
            </a:pPr>
            <a:r>
              <a:rPr lang="en-US" altLang="zh-CN" sz="2000" b="1">
                <a:latin typeface="Times New Roman" panose="02020603050405020304" pitchFamily="18" charset="0"/>
              </a:rPr>
              <a:t>  C. DBCC  SHRINKDATABASE(JiuDianData,100)</a:t>
            </a:r>
          </a:p>
          <a:p>
            <a:pPr>
              <a:spcBef>
                <a:spcPct val="0"/>
              </a:spcBef>
              <a:buSzTx/>
              <a:buFontTx/>
              <a:buNone/>
            </a:pPr>
            <a:endParaRPr lang="en-US" altLang="zh-CN" sz="800" b="1">
              <a:latin typeface="Times New Roman" panose="02020603050405020304" pitchFamily="18" charset="0"/>
            </a:endParaRPr>
          </a:p>
          <a:p>
            <a:pPr>
              <a:spcBef>
                <a:spcPct val="0"/>
              </a:spcBef>
              <a:buSzTx/>
              <a:buFontTx/>
              <a:buNone/>
            </a:pPr>
            <a:r>
              <a:rPr lang="en-US" altLang="zh-CN" sz="2000" b="1">
                <a:latin typeface="Times New Roman" panose="02020603050405020304" pitchFamily="18" charset="0"/>
              </a:rPr>
              <a:t>  D. ALTER  DATABASE JiuDianData </a:t>
            </a:r>
          </a:p>
          <a:p>
            <a:pPr>
              <a:spcBef>
                <a:spcPct val="0"/>
              </a:spcBef>
              <a:buSzTx/>
              <a:buFontTx/>
              <a:buNone/>
            </a:pPr>
            <a:r>
              <a:rPr lang="en-US" altLang="zh-CN" sz="2000" b="1">
                <a:latin typeface="Times New Roman" panose="02020603050405020304" pitchFamily="18" charset="0"/>
              </a:rPr>
              <a:t>       SET  AUTO_SHRINK ON</a:t>
            </a:r>
          </a:p>
        </p:txBody>
      </p:sp>
      <p:sp>
        <p:nvSpPr>
          <p:cNvPr id="45060" name="Rectangle 7">
            <a:extLst>
              <a:ext uri="{FF2B5EF4-FFF2-40B4-BE49-F238E27FC236}">
                <a16:creationId xmlns:a16="http://schemas.microsoft.com/office/drawing/2014/main" id="{DB853C1F-1952-4ED5-B32A-246CCF687592}"/>
              </a:ext>
            </a:extLst>
          </p:cNvPr>
          <p:cNvSpPr>
            <a:spLocks noChangeArrowheads="1"/>
          </p:cNvSpPr>
          <p:nvPr/>
        </p:nvSpPr>
        <p:spPr bwMode="auto">
          <a:xfrm>
            <a:off x="828675" y="3270250"/>
            <a:ext cx="863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4800" b="1">
                <a:solidFill>
                  <a:srgbClr val="FF0000"/>
                </a:solidFill>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53C754C-909B-450C-875C-4069C7EF9561}"/>
              </a:ext>
            </a:extLst>
          </p:cNvPr>
          <p:cNvSpPr>
            <a:spLocks noChangeArrowheads="1"/>
          </p:cNvSpPr>
          <p:nvPr>
            <p:ph type="title" idx="4294967295"/>
          </p:nvPr>
        </p:nvSpPr>
        <p:spPr>
          <a:xfrm>
            <a:off x="2195513" y="333375"/>
            <a:ext cx="4967287" cy="633413"/>
          </a:xfrm>
        </p:spPr>
        <p:txBody>
          <a:bodyPr lIns="90488" tIns="44450" rIns="90488" bIns="44450"/>
          <a:lstStyle/>
          <a:p>
            <a:r>
              <a:rPr lang="zh-CN" altLang="en-US">
                <a:ea typeface="宋体" panose="02010600030101010101" pitchFamily="2" charset="-122"/>
              </a:rPr>
              <a:t>数据库文件</a:t>
            </a:r>
          </a:p>
        </p:txBody>
      </p:sp>
      <p:sp>
        <p:nvSpPr>
          <p:cNvPr id="7171" name="Rectangle 4">
            <a:extLst>
              <a:ext uri="{FF2B5EF4-FFF2-40B4-BE49-F238E27FC236}">
                <a16:creationId xmlns:a16="http://schemas.microsoft.com/office/drawing/2014/main" id="{3EF0B882-2C6C-40CD-AF49-1FFABC8399F1}"/>
              </a:ext>
            </a:extLst>
          </p:cNvPr>
          <p:cNvSpPr>
            <a:spLocks noGrp="1" noChangeArrowheads="1"/>
          </p:cNvSpPr>
          <p:nvPr>
            <p:ph type="body" idx="4294967295"/>
          </p:nvPr>
        </p:nvSpPr>
        <p:spPr>
          <a:xfrm>
            <a:off x="928688" y="1143000"/>
            <a:ext cx="7469187" cy="4648200"/>
          </a:xfrm>
        </p:spPr>
        <p:txBody>
          <a:bodyPr/>
          <a:lstStyle/>
          <a:p>
            <a:pPr>
              <a:lnSpc>
                <a:spcPct val="125000"/>
              </a:lnSpc>
            </a:pPr>
            <a:r>
              <a:rPr lang="zh-CN" altLang="en-US"/>
              <a:t>主数据库文件</a:t>
            </a:r>
          </a:p>
          <a:p>
            <a:pPr lvl="1">
              <a:lnSpc>
                <a:spcPct val="125000"/>
              </a:lnSpc>
            </a:pPr>
            <a:r>
              <a:rPr lang="zh-CN" altLang="en-US" sz="2400">
                <a:latin typeface="宋体" panose="02010600030101010101" pitchFamily="2" charset="-122"/>
              </a:rPr>
              <a:t>一个数据库可以有一个或多个数据库文件，一个数据库文件只能属于一个数据库。当有多个数据库文件时，有一个文件被定义为主数据库文件（简称为主文件），其扩展名为</a:t>
            </a:r>
            <a:r>
              <a:rPr lang="en-US" altLang="zh-CN" sz="2400"/>
              <a:t>mdf</a:t>
            </a:r>
            <a:r>
              <a:rPr lang="zh-CN" altLang="en-US" sz="2400">
                <a:latin typeface="宋体" panose="02010600030101010101" pitchFamily="2" charset="-122"/>
              </a:rPr>
              <a:t>。</a:t>
            </a:r>
          </a:p>
          <a:p>
            <a:pPr lvl="1">
              <a:lnSpc>
                <a:spcPct val="125000"/>
              </a:lnSpc>
            </a:pPr>
            <a:r>
              <a:rPr lang="zh-CN" altLang="en-US" sz="2400"/>
              <a:t>主数据库文件用来存储数据库的启动信息以及部分或者全部数据，是所有数据库文件的起点，包含指向其它数据库文件的指针。一个数据库只能有一个主数据库文件。 </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970CE37-A463-444B-ADE4-D00752DF4544}"/>
              </a:ext>
            </a:extLst>
          </p:cNvPr>
          <p:cNvSpPr>
            <a:spLocks noGrp="1" noChangeArrowheads="1"/>
          </p:cNvSpPr>
          <p:nvPr>
            <p:ph type="title" idx="4294967295"/>
          </p:nvPr>
        </p:nvSpPr>
        <p:spPr>
          <a:xfrm>
            <a:off x="457200" y="295275"/>
            <a:ext cx="8229600" cy="633413"/>
          </a:xfrm>
        </p:spPr>
        <p:txBody>
          <a:bodyPr/>
          <a:lstStyle/>
          <a:p>
            <a:r>
              <a:rPr lang="en-US" altLang="zh-CN"/>
              <a:t>3. </a:t>
            </a:r>
            <a:r>
              <a:rPr lang="zh-CN" altLang="en-US"/>
              <a:t>管理数据库</a:t>
            </a:r>
          </a:p>
        </p:txBody>
      </p:sp>
      <p:sp>
        <p:nvSpPr>
          <p:cNvPr id="47107" name="Rectangle 3">
            <a:extLst>
              <a:ext uri="{FF2B5EF4-FFF2-40B4-BE49-F238E27FC236}">
                <a16:creationId xmlns:a16="http://schemas.microsoft.com/office/drawing/2014/main" id="{BB6C4996-9263-409E-9ECE-45958E716071}"/>
              </a:ext>
            </a:extLst>
          </p:cNvPr>
          <p:cNvSpPr>
            <a:spLocks noGrp="1" noChangeArrowheads="1"/>
          </p:cNvSpPr>
          <p:nvPr>
            <p:ph type="body" idx="4294967295"/>
          </p:nvPr>
        </p:nvSpPr>
        <p:spPr>
          <a:xfrm>
            <a:off x="571500" y="1143000"/>
            <a:ext cx="8115300" cy="2428875"/>
          </a:xfrm>
          <a:noFill/>
        </p:spPr>
        <p:txBody>
          <a:bodyPr/>
          <a:lstStyle/>
          <a:p>
            <a:r>
              <a:rPr lang="zh-CN" altLang="en-US"/>
              <a:t>数据库的分离与附加</a:t>
            </a:r>
          </a:p>
          <a:p>
            <a:pPr>
              <a:lnSpc>
                <a:spcPct val="110000"/>
              </a:lnSpc>
              <a:buFontTx/>
              <a:buNone/>
            </a:pPr>
            <a:r>
              <a:rPr lang="zh-CN" altLang="en-US"/>
              <a:t>         </a:t>
            </a:r>
            <a:r>
              <a:rPr lang="zh-CN" altLang="en-US" sz="2400"/>
              <a:t>当磁盘空间使用殆尽，或硬件需要升级等情况下，需要将数据库移动到其它的物理驱动器上，这时需要先将数据库分离。当硬件整理完成后，再将数据库附加到数据库服务器中，继续运行。</a:t>
            </a:r>
          </a:p>
        </p:txBody>
      </p:sp>
      <p:sp>
        <p:nvSpPr>
          <p:cNvPr id="47108" name="Rectangle 3">
            <a:extLst>
              <a:ext uri="{FF2B5EF4-FFF2-40B4-BE49-F238E27FC236}">
                <a16:creationId xmlns:a16="http://schemas.microsoft.com/office/drawing/2014/main" id="{71D7BD98-69BA-4B5F-B187-48D12A37E45B}"/>
              </a:ext>
            </a:extLst>
          </p:cNvPr>
          <p:cNvSpPr txBox="1">
            <a:spLocks noChangeArrowheads="1"/>
          </p:cNvSpPr>
          <p:nvPr/>
        </p:nvSpPr>
        <p:spPr bwMode="auto">
          <a:xfrm>
            <a:off x="571500" y="3714750"/>
            <a:ext cx="82296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r>
              <a:rPr lang="zh-CN" altLang="en-US"/>
              <a:t>注意事项</a:t>
            </a:r>
          </a:p>
          <a:p>
            <a:pPr lvl="1">
              <a:lnSpc>
                <a:spcPct val="110000"/>
              </a:lnSpc>
              <a:buFont typeface="Arial" panose="020B0604020202020204" pitchFamily="34" charset="0"/>
              <a:buNone/>
            </a:pPr>
            <a:r>
              <a:rPr lang="zh-CN" altLang="en-US" sz="2400"/>
              <a:t>（</a:t>
            </a:r>
            <a:r>
              <a:rPr lang="en-US" altLang="zh-CN" sz="2400"/>
              <a:t>1</a:t>
            </a:r>
            <a:r>
              <a:rPr lang="zh-CN" altLang="en-US" sz="2400"/>
              <a:t>）确定没人在使用此数据库；</a:t>
            </a:r>
          </a:p>
          <a:p>
            <a:pPr lvl="1">
              <a:lnSpc>
                <a:spcPct val="110000"/>
              </a:lnSpc>
              <a:buFont typeface="Arial" panose="020B0604020202020204" pitchFamily="34" charset="0"/>
              <a:buNone/>
            </a:pPr>
            <a:r>
              <a:rPr lang="zh-CN" altLang="en-US" sz="2400"/>
              <a:t>（</a:t>
            </a:r>
            <a:r>
              <a:rPr lang="en-US" altLang="zh-CN" sz="2400"/>
              <a:t>2</a:t>
            </a:r>
            <a:r>
              <a:rPr lang="zh-CN" altLang="en-US" sz="2400"/>
              <a:t>）确定数据库里没有未完成的任务。</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1115E15-13B9-4FFF-BB10-C6F5B0BDD44A}"/>
              </a:ext>
            </a:extLst>
          </p:cNvPr>
          <p:cNvSpPr>
            <a:spLocks noGrp="1" noChangeArrowheads="1"/>
          </p:cNvSpPr>
          <p:nvPr>
            <p:ph type="title" idx="4294967295"/>
          </p:nvPr>
        </p:nvSpPr>
        <p:spPr/>
        <p:txBody>
          <a:bodyPr/>
          <a:lstStyle/>
          <a:p>
            <a:r>
              <a:rPr lang="en-US" altLang="zh-CN"/>
              <a:t>3. </a:t>
            </a:r>
            <a:r>
              <a:rPr lang="zh-CN" altLang="en-US"/>
              <a:t>管理数据库</a:t>
            </a:r>
          </a:p>
        </p:txBody>
      </p:sp>
      <p:sp>
        <p:nvSpPr>
          <p:cNvPr id="48131" name="Rectangle 3">
            <a:extLst>
              <a:ext uri="{FF2B5EF4-FFF2-40B4-BE49-F238E27FC236}">
                <a16:creationId xmlns:a16="http://schemas.microsoft.com/office/drawing/2014/main" id="{D4F697AA-49D3-4300-864A-DC6D28147943}"/>
              </a:ext>
            </a:extLst>
          </p:cNvPr>
          <p:cNvSpPr>
            <a:spLocks noGrp="1" noChangeArrowheads="1"/>
          </p:cNvSpPr>
          <p:nvPr>
            <p:ph type="body" idx="4294967295"/>
          </p:nvPr>
        </p:nvSpPr>
        <p:spPr>
          <a:xfrm>
            <a:off x="500063" y="857250"/>
            <a:ext cx="8229600" cy="1252538"/>
          </a:xfrm>
          <a:noFill/>
        </p:spPr>
        <p:txBody>
          <a:bodyPr/>
          <a:lstStyle/>
          <a:p>
            <a:r>
              <a:rPr lang="zh-CN" altLang="en-US"/>
              <a:t>数据库的分离与附加</a:t>
            </a:r>
          </a:p>
          <a:p>
            <a:pPr lvl="1"/>
            <a:r>
              <a:rPr lang="zh-CN" altLang="en-US"/>
              <a:t>分离数据库</a:t>
            </a:r>
          </a:p>
        </p:txBody>
      </p:sp>
      <p:pic>
        <p:nvPicPr>
          <p:cNvPr id="48132" name="Picture 6" descr="screen30">
            <a:extLst>
              <a:ext uri="{FF2B5EF4-FFF2-40B4-BE49-F238E27FC236}">
                <a16:creationId xmlns:a16="http://schemas.microsoft.com/office/drawing/2014/main" id="{85390786-D7A3-415A-9FBE-E50E23D10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357438"/>
            <a:ext cx="468788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AC80297-4676-4268-8047-527AB6602BC9}"/>
              </a:ext>
            </a:extLst>
          </p:cNvPr>
          <p:cNvSpPr>
            <a:spLocks noGrp="1" noChangeArrowheads="1"/>
          </p:cNvSpPr>
          <p:nvPr>
            <p:ph type="title" idx="4294967295"/>
          </p:nvPr>
        </p:nvSpPr>
        <p:spPr/>
        <p:txBody>
          <a:bodyPr/>
          <a:lstStyle/>
          <a:p>
            <a:r>
              <a:rPr lang="en-US" altLang="zh-CN"/>
              <a:t>3. </a:t>
            </a:r>
            <a:r>
              <a:rPr lang="zh-CN" altLang="en-US"/>
              <a:t>管理数据库</a:t>
            </a:r>
          </a:p>
        </p:txBody>
      </p:sp>
      <p:sp>
        <p:nvSpPr>
          <p:cNvPr id="49155" name="Rectangle 3">
            <a:extLst>
              <a:ext uri="{FF2B5EF4-FFF2-40B4-BE49-F238E27FC236}">
                <a16:creationId xmlns:a16="http://schemas.microsoft.com/office/drawing/2014/main" id="{398F9E81-7633-458B-8BF0-8C962A067371}"/>
              </a:ext>
            </a:extLst>
          </p:cNvPr>
          <p:cNvSpPr>
            <a:spLocks noGrp="1" noChangeArrowheads="1"/>
          </p:cNvSpPr>
          <p:nvPr>
            <p:ph type="body" idx="4294967295"/>
          </p:nvPr>
        </p:nvSpPr>
        <p:spPr>
          <a:xfrm>
            <a:off x="428625" y="928688"/>
            <a:ext cx="8229600" cy="1038225"/>
          </a:xfrm>
          <a:noFill/>
        </p:spPr>
        <p:txBody>
          <a:bodyPr/>
          <a:lstStyle/>
          <a:p>
            <a:r>
              <a:rPr lang="zh-CN" altLang="en-US"/>
              <a:t>数据库的分离与附加</a:t>
            </a:r>
          </a:p>
          <a:p>
            <a:pPr lvl="1"/>
            <a:r>
              <a:rPr lang="zh-CN" altLang="en-US"/>
              <a:t>附加数据库</a:t>
            </a:r>
            <a:endParaRPr lang="zh-CN" altLang="en-US" sz="3200"/>
          </a:p>
        </p:txBody>
      </p:sp>
      <p:pic>
        <p:nvPicPr>
          <p:cNvPr id="49156" name="Picture 5" descr="screen31">
            <a:extLst>
              <a:ext uri="{FF2B5EF4-FFF2-40B4-BE49-F238E27FC236}">
                <a16:creationId xmlns:a16="http://schemas.microsoft.com/office/drawing/2014/main" id="{635D278D-3C98-403C-9DEA-BB632E189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428875"/>
            <a:ext cx="55562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4891ED0-EA3C-449E-AF1A-B24C9E079918}"/>
              </a:ext>
            </a:extLst>
          </p:cNvPr>
          <p:cNvSpPr>
            <a:spLocks noGrp="1" noChangeArrowheads="1"/>
          </p:cNvSpPr>
          <p:nvPr>
            <p:ph type="title" idx="4294967295"/>
          </p:nvPr>
        </p:nvSpPr>
        <p:spPr>
          <a:xfrm>
            <a:off x="500063" y="214313"/>
            <a:ext cx="8229600" cy="633412"/>
          </a:xfrm>
        </p:spPr>
        <p:txBody>
          <a:bodyPr/>
          <a:lstStyle/>
          <a:p>
            <a:r>
              <a:rPr lang="en-US" altLang="zh-CN"/>
              <a:t>3. </a:t>
            </a:r>
            <a:r>
              <a:rPr lang="zh-CN" altLang="en-US"/>
              <a:t>管理数据库</a:t>
            </a:r>
          </a:p>
        </p:txBody>
      </p:sp>
      <p:sp>
        <p:nvSpPr>
          <p:cNvPr id="50179" name="Rectangle 4">
            <a:extLst>
              <a:ext uri="{FF2B5EF4-FFF2-40B4-BE49-F238E27FC236}">
                <a16:creationId xmlns:a16="http://schemas.microsoft.com/office/drawing/2014/main" id="{039B49E1-BA24-40D9-AC73-616E45E71774}"/>
              </a:ext>
            </a:extLst>
          </p:cNvPr>
          <p:cNvSpPr>
            <a:spLocks noGrp="1" noChangeArrowheads="1"/>
          </p:cNvSpPr>
          <p:nvPr>
            <p:ph type="body" idx="4294967295"/>
          </p:nvPr>
        </p:nvSpPr>
        <p:spPr>
          <a:xfrm>
            <a:off x="857250" y="1071563"/>
            <a:ext cx="7593013" cy="4681537"/>
          </a:xfrm>
          <a:noFill/>
        </p:spPr>
        <p:txBody>
          <a:bodyPr/>
          <a:lstStyle/>
          <a:p>
            <a:r>
              <a:rPr lang="zh-CN" altLang="en-US"/>
              <a:t>删除数据库</a:t>
            </a:r>
          </a:p>
          <a:p>
            <a:pPr lvl="1"/>
            <a:r>
              <a:rPr lang="zh-CN" altLang="en-US"/>
              <a:t>使用企业管理器删除数据库</a:t>
            </a:r>
          </a:p>
          <a:p>
            <a:pPr lvl="1"/>
            <a:endParaRPr lang="zh-CN" altLang="en-US"/>
          </a:p>
          <a:p>
            <a:pPr lvl="1"/>
            <a:endParaRPr lang="zh-CN" altLang="en-US"/>
          </a:p>
          <a:p>
            <a:pPr lvl="1"/>
            <a:endParaRPr lang="zh-CN" altLang="en-US"/>
          </a:p>
          <a:p>
            <a:pPr lvl="1"/>
            <a:r>
              <a:rPr lang="zh-CN" altLang="en-US"/>
              <a:t>在查询分析器中删除数据库</a:t>
            </a:r>
          </a:p>
          <a:p>
            <a:pPr lvl="2"/>
            <a:r>
              <a:rPr lang="zh-CN" altLang="en-US"/>
              <a:t>删除数据库的</a:t>
            </a:r>
            <a:r>
              <a:rPr lang="en-US" altLang="zh-CN"/>
              <a:t>T-SQL</a:t>
            </a:r>
            <a:r>
              <a:rPr lang="zh-CN" altLang="en-US"/>
              <a:t>语句</a:t>
            </a:r>
          </a:p>
          <a:p>
            <a:pPr lvl="1"/>
            <a:endParaRPr lang="zh-CN" altLang="en-US"/>
          </a:p>
        </p:txBody>
      </p:sp>
      <p:pic>
        <p:nvPicPr>
          <p:cNvPr id="50180" name="Picture 7" descr="32">
            <a:extLst>
              <a:ext uri="{FF2B5EF4-FFF2-40B4-BE49-F238E27FC236}">
                <a16:creationId xmlns:a16="http://schemas.microsoft.com/office/drawing/2014/main" id="{3B525ED2-4E0B-4E20-868D-1E4AD02A2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357438"/>
            <a:ext cx="2786062"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8">
            <a:extLst>
              <a:ext uri="{FF2B5EF4-FFF2-40B4-BE49-F238E27FC236}">
                <a16:creationId xmlns:a16="http://schemas.microsoft.com/office/drawing/2014/main" id="{155ACF59-1908-4610-9026-66C52B0A615A}"/>
              </a:ext>
            </a:extLst>
          </p:cNvPr>
          <p:cNvSpPr>
            <a:spLocks noChangeArrowheads="1"/>
          </p:cNvSpPr>
          <p:nvPr/>
        </p:nvSpPr>
        <p:spPr bwMode="auto">
          <a:xfrm>
            <a:off x="1763713" y="5013325"/>
            <a:ext cx="5588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400">
                <a:solidFill>
                  <a:srgbClr val="0000FF"/>
                </a:solidFill>
                <a:latin typeface="Times New Roman" panose="02020603050405020304" pitchFamily="18" charset="0"/>
              </a:rPr>
              <a:t>DROP DATABASE</a:t>
            </a:r>
            <a:r>
              <a:rPr lang="en-US" altLang="zh-CN" sz="2400">
                <a:solidFill>
                  <a:srgbClr val="000000"/>
                </a:solidFill>
                <a:latin typeface="Times New Roman" panose="02020603050405020304" pitchFamily="18" charset="0"/>
              </a:rPr>
              <a:t>  Demo, HongWenSoft </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FE93A52-AACE-48CB-B9C3-2957E9563561}"/>
              </a:ext>
            </a:extLst>
          </p:cNvPr>
          <p:cNvSpPr>
            <a:spLocks noChangeArrowheads="1"/>
          </p:cNvSpPr>
          <p:nvPr>
            <p:ph type="title" idx="4294967295"/>
          </p:nvPr>
        </p:nvSpPr>
        <p:spPr>
          <a:xfrm>
            <a:off x="468313" y="404813"/>
            <a:ext cx="8229600" cy="633412"/>
          </a:xfrm>
        </p:spPr>
        <p:txBody>
          <a:bodyPr/>
          <a:lstStyle/>
          <a:p>
            <a:r>
              <a:rPr lang="zh-CN" altLang="en-US">
                <a:latin typeface="宋体" panose="02010600030101010101" pitchFamily="2" charset="-122"/>
                <a:ea typeface="宋体" panose="02010600030101010101" pitchFamily="2" charset="-122"/>
              </a:rPr>
              <a:t>删除数据库</a:t>
            </a:r>
          </a:p>
        </p:txBody>
      </p:sp>
      <p:sp>
        <p:nvSpPr>
          <p:cNvPr id="51203" name="Rectangle 3">
            <a:extLst>
              <a:ext uri="{FF2B5EF4-FFF2-40B4-BE49-F238E27FC236}">
                <a16:creationId xmlns:a16="http://schemas.microsoft.com/office/drawing/2014/main" id="{E6F6B863-9DF5-477B-92AF-C4D4BEE1EA84}"/>
              </a:ext>
            </a:extLst>
          </p:cNvPr>
          <p:cNvSpPr>
            <a:spLocks noChangeArrowheads="1"/>
          </p:cNvSpPr>
          <p:nvPr>
            <p:ph type="body" idx="4294967295"/>
          </p:nvPr>
        </p:nvSpPr>
        <p:spPr>
          <a:xfrm>
            <a:off x="914400" y="1268413"/>
            <a:ext cx="7194550" cy="4752975"/>
          </a:xfrm>
        </p:spPr>
        <p:txBody>
          <a:bodyPr/>
          <a:lstStyle/>
          <a:p>
            <a:pPr>
              <a:lnSpc>
                <a:spcPct val="110000"/>
              </a:lnSpc>
            </a:pPr>
            <a:r>
              <a:rPr lang="en-US" altLang="zh-CN" sz="2800"/>
              <a:t>1</a:t>
            </a:r>
            <a:r>
              <a:rPr lang="zh-CN" altLang="en-US" sz="2800"/>
              <a:t>．利用企业管理器删除数据库 </a:t>
            </a:r>
          </a:p>
          <a:p>
            <a:pPr>
              <a:lnSpc>
                <a:spcPct val="110000"/>
              </a:lnSpc>
            </a:pPr>
            <a:r>
              <a:rPr lang="en-US" altLang="zh-CN" sz="2800"/>
              <a:t>2</a:t>
            </a:r>
            <a:r>
              <a:rPr lang="zh-CN" altLang="en-US" sz="2800"/>
              <a:t>．利用</a:t>
            </a:r>
            <a:r>
              <a:rPr lang="en-US" altLang="zh-CN" sz="2800"/>
              <a:t>Drop</a:t>
            </a:r>
            <a:r>
              <a:rPr lang="zh-CN" altLang="en-US" sz="2800"/>
              <a:t>语句删除数据库 </a:t>
            </a:r>
          </a:p>
          <a:p>
            <a:pPr>
              <a:lnSpc>
                <a:spcPct val="110000"/>
              </a:lnSpc>
              <a:buFontTx/>
              <a:buNone/>
            </a:pPr>
            <a:r>
              <a:rPr lang="zh-CN" altLang="en-US"/>
              <a:t>            </a:t>
            </a:r>
            <a:r>
              <a:rPr lang="en-US" altLang="zh-CN" sz="2400" b="1">
                <a:solidFill>
                  <a:schemeClr val="tx2"/>
                </a:solidFill>
              </a:rPr>
              <a:t>Drop database database_name[,</a:t>
            </a:r>
            <a:r>
              <a:rPr lang="en-US" altLang="zh-CN" sz="2400" b="1">
                <a:solidFill>
                  <a:schemeClr val="tx2"/>
                </a:solidFill>
                <a:latin typeface="Arial Narrow" panose="020B06060202020A0204" pitchFamily="34" charset="0"/>
              </a:rPr>
              <a:t>…</a:t>
            </a:r>
            <a:r>
              <a:rPr lang="en-US" altLang="zh-CN" sz="2400" b="1">
                <a:solidFill>
                  <a:schemeClr val="tx2"/>
                </a:solidFill>
              </a:rPr>
              <a:t>n]</a:t>
            </a:r>
            <a:r>
              <a:rPr lang="en-US" altLang="zh-CN" sz="2400"/>
              <a:t> </a:t>
            </a:r>
          </a:p>
          <a:p>
            <a:pPr>
              <a:lnSpc>
                <a:spcPct val="110000"/>
              </a:lnSpc>
              <a:buFontTx/>
              <a:buNone/>
            </a:pPr>
            <a:endParaRPr lang="en-US" altLang="zh-CN" sz="2400"/>
          </a:p>
          <a:p>
            <a:pPr>
              <a:lnSpc>
                <a:spcPct val="110000"/>
              </a:lnSpc>
              <a:buFontTx/>
              <a:buNone/>
            </a:pPr>
            <a:r>
              <a:rPr lang="en-US" altLang="zh-CN" sz="2800"/>
              <a:t> </a:t>
            </a:r>
          </a:p>
          <a:p>
            <a:pPr>
              <a:lnSpc>
                <a:spcPct val="110000"/>
              </a:lnSpc>
              <a:buFontTx/>
              <a:buNone/>
            </a:pPr>
            <a:r>
              <a:rPr lang="zh-CN" altLang="en-US" sz="2400"/>
              <a:t>说明：只有处于正常状态下的数据库，才能使用</a:t>
            </a:r>
            <a:r>
              <a:rPr lang="en-US" altLang="zh-CN" sz="2400"/>
              <a:t>DROP</a:t>
            </a:r>
            <a:r>
              <a:rPr lang="zh-CN" altLang="en-US" sz="2400"/>
              <a:t>语句删除。当数据库处于以下状态时不能被删除：数据库正在使用；数据库正在恢复；数据库包含用于复制的已经出版的对象。</a:t>
            </a:r>
            <a:r>
              <a:rPr lang="zh-CN" altLang="en-US"/>
              <a:t> </a:t>
            </a:r>
          </a:p>
        </p:txBody>
      </p:sp>
      <p:sp>
        <p:nvSpPr>
          <p:cNvPr id="51204" name="Rectangle 4">
            <a:extLst>
              <a:ext uri="{FF2B5EF4-FFF2-40B4-BE49-F238E27FC236}">
                <a16:creationId xmlns:a16="http://schemas.microsoft.com/office/drawing/2014/main" id="{9205837F-D14D-42C9-96E9-ED65D5C564C7}"/>
              </a:ext>
            </a:extLst>
          </p:cNvPr>
          <p:cNvSpPr>
            <a:spLocks noChangeArrowheads="1"/>
          </p:cNvSpPr>
          <p:nvPr/>
        </p:nvSpPr>
        <p:spPr bwMode="auto">
          <a:xfrm>
            <a:off x="3810000" y="3213100"/>
            <a:ext cx="4724400" cy="533400"/>
          </a:xfrm>
          <a:prstGeom prst="rect">
            <a:avLst/>
          </a:prstGeom>
          <a:gradFill rotWithShape="0">
            <a:gsLst>
              <a:gs pos="0">
                <a:srgbClr val="FCFEB9"/>
              </a:gs>
              <a:gs pos="100000">
                <a:srgbClr val="FFCC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51205" name="Rectangle 5">
            <a:extLst>
              <a:ext uri="{FF2B5EF4-FFF2-40B4-BE49-F238E27FC236}">
                <a16:creationId xmlns:a16="http://schemas.microsoft.com/office/drawing/2014/main" id="{FF08F89A-B4B9-4F1E-A929-13672BD86CCF}"/>
              </a:ext>
            </a:extLst>
          </p:cNvPr>
          <p:cNvSpPr>
            <a:spLocks noChangeArrowheads="1"/>
          </p:cNvSpPr>
          <p:nvPr/>
        </p:nvSpPr>
        <p:spPr bwMode="auto">
          <a:xfrm>
            <a:off x="1476375" y="3382963"/>
            <a:ext cx="6781800" cy="457200"/>
          </a:xfrm>
          <a:prstGeom prst="rect">
            <a:avLst/>
          </a:prstGeom>
          <a:solidFill>
            <a:schemeClr val="bg1"/>
          </a:solidFill>
          <a:ln w="9525">
            <a:solidFill>
              <a:schemeClr val="tx1"/>
            </a:solidFill>
            <a:miter lim="800000"/>
            <a:headEnd/>
            <a:tailEnd/>
          </a:ln>
          <a:effectLst>
            <a:outerShdw dist="107763" dir="2700000" algn="ctr" rotWithShape="0">
              <a:srgbClr val="0099CC"/>
            </a:outerShdw>
          </a:effec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Lucida Sans Typewriter" panose="020B0509030504030204" pitchFamily="49" charset="0"/>
              </a:rPr>
              <a:t>DROP DATABASE Northwind, pubs</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497645F-280A-4DE6-AC98-E32B257B5D28}"/>
              </a:ext>
            </a:extLst>
          </p:cNvPr>
          <p:cNvSpPr>
            <a:spLocks noGrp="1" noChangeArrowheads="1"/>
          </p:cNvSpPr>
          <p:nvPr>
            <p:ph type="title" idx="4294967295"/>
          </p:nvPr>
        </p:nvSpPr>
        <p:spPr>
          <a:xfrm>
            <a:off x="428625" y="642938"/>
            <a:ext cx="8229600" cy="633412"/>
          </a:xfrm>
        </p:spPr>
        <p:txBody>
          <a:bodyPr/>
          <a:lstStyle/>
          <a:p>
            <a:r>
              <a:rPr lang="en-US" altLang="zh-CN"/>
              <a:t>4. </a:t>
            </a:r>
            <a:r>
              <a:rPr lang="zh-CN" altLang="en-US"/>
              <a:t>数据库的备份与还原</a:t>
            </a:r>
          </a:p>
        </p:txBody>
      </p:sp>
      <p:sp>
        <p:nvSpPr>
          <p:cNvPr id="52227" name="Rectangle 4">
            <a:extLst>
              <a:ext uri="{FF2B5EF4-FFF2-40B4-BE49-F238E27FC236}">
                <a16:creationId xmlns:a16="http://schemas.microsoft.com/office/drawing/2014/main" id="{FB80D39A-DA4F-45DF-A747-253704F89942}"/>
              </a:ext>
            </a:extLst>
          </p:cNvPr>
          <p:cNvSpPr>
            <a:spLocks noGrp="1" noChangeArrowheads="1"/>
          </p:cNvSpPr>
          <p:nvPr>
            <p:ph type="body" idx="4294967295"/>
          </p:nvPr>
        </p:nvSpPr>
        <p:spPr>
          <a:xfrm>
            <a:off x="1187450" y="1773238"/>
            <a:ext cx="7777163" cy="4103687"/>
          </a:xfrm>
          <a:noFill/>
        </p:spPr>
        <p:txBody>
          <a:bodyPr/>
          <a:lstStyle/>
          <a:p>
            <a:r>
              <a:rPr lang="zh-CN" altLang="en-US"/>
              <a:t>在企业管理器中备份数据库</a:t>
            </a:r>
          </a:p>
          <a:p>
            <a:r>
              <a:rPr lang="zh-CN" altLang="en-US"/>
              <a:t>在企业管理器中还原数据库</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EB59752-FFDD-4441-BFD8-A5071EAD59E5}"/>
              </a:ext>
            </a:extLst>
          </p:cNvPr>
          <p:cNvSpPr>
            <a:spLocks noGrp="1" noChangeArrowheads="1"/>
          </p:cNvSpPr>
          <p:nvPr>
            <p:ph type="title" idx="4294967295"/>
          </p:nvPr>
        </p:nvSpPr>
        <p:spPr>
          <a:xfrm>
            <a:off x="428625" y="285750"/>
            <a:ext cx="8229600" cy="633413"/>
          </a:xfrm>
        </p:spPr>
        <p:txBody>
          <a:bodyPr/>
          <a:lstStyle/>
          <a:p>
            <a:r>
              <a:rPr lang="en-US" altLang="zh-CN"/>
              <a:t>4. </a:t>
            </a:r>
            <a:r>
              <a:rPr lang="zh-CN" altLang="en-US"/>
              <a:t>数据库的备份与还原</a:t>
            </a:r>
          </a:p>
        </p:txBody>
      </p:sp>
      <p:sp>
        <p:nvSpPr>
          <p:cNvPr id="53251" name="Rectangle 3">
            <a:extLst>
              <a:ext uri="{FF2B5EF4-FFF2-40B4-BE49-F238E27FC236}">
                <a16:creationId xmlns:a16="http://schemas.microsoft.com/office/drawing/2014/main" id="{DB4588BD-5BAF-45BC-A4CA-2CC1FC6386F0}"/>
              </a:ext>
            </a:extLst>
          </p:cNvPr>
          <p:cNvSpPr>
            <a:spLocks noGrp="1" noChangeArrowheads="1"/>
          </p:cNvSpPr>
          <p:nvPr>
            <p:ph type="body" idx="4294967295"/>
          </p:nvPr>
        </p:nvSpPr>
        <p:spPr>
          <a:xfrm>
            <a:off x="714375" y="1214438"/>
            <a:ext cx="7777163" cy="4103687"/>
          </a:xfrm>
          <a:noFill/>
        </p:spPr>
        <p:txBody>
          <a:bodyPr/>
          <a:lstStyle/>
          <a:p>
            <a:r>
              <a:rPr lang="zh-CN" altLang="en-US"/>
              <a:t>在企业管理器中备份数据库</a:t>
            </a:r>
          </a:p>
          <a:p>
            <a:pPr lvl="1"/>
            <a:r>
              <a:rPr lang="zh-CN" altLang="en-US"/>
              <a:t>选择备份命令</a:t>
            </a:r>
          </a:p>
        </p:txBody>
      </p:sp>
      <p:pic>
        <p:nvPicPr>
          <p:cNvPr id="53252" name="Picture 4" descr="33">
            <a:extLst>
              <a:ext uri="{FF2B5EF4-FFF2-40B4-BE49-F238E27FC236}">
                <a16:creationId xmlns:a16="http://schemas.microsoft.com/office/drawing/2014/main" id="{E2190D19-4E05-406F-9B0A-FAC63BD8D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571750"/>
            <a:ext cx="34290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B348D84-0396-42B9-8D69-8F67BD38A26B}"/>
              </a:ext>
            </a:extLst>
          </p:cNvPr>
          <p:cNvSpPr>
            <a:spLocks noGrp="1" noChangeArrowheads="1"/>
          </p:cNvSpPr>
          <p:nvPr>
            <p:ph type="title" idx="4294967295"/>
          </p:nvPr>
        </p:nvSpPr>
        <p:spPr/>
        <p:txBody>
          <a:bodyPr/>
          <a:lstStyle/>
          <a:p>
            <a:r>
              <a:rPr lang="en-US" altLang="zh-CN"/>
              <a:t>4. </a:t>
            </a:r>
            <a:r>
              <a:rPr lang="zh-CN" altLang="en-US"/>
              <a:t>数据库的备份与还原</a:t>
            </a:r>
          </a:p>
        </p:txBody>
      </p:sp>
      <p:sp>
        <p:nvSpPr>
          <p:cNvPr id="54275" name="Rectangle 3">
            <a:extLst>
              <a:ext uri="{FF2B5EF4-FFF2-40B4-BE49-F238E27FC236}">
                <a16:creationId xmlns:a16="http://schemas.microsoft.com/office/drawing/2014/main" id="{8A2130AC-3F53-4931-BCBC-B2E64A581C30}"/>
              </a:ext>
            </a:extLst>
          </p:cNvPr>
          <p:cNvSpPr>
            <a:spLocks noGrp="1" noChangeArrowheads="1"/>
          </p:cNvSpPr>
          <p:nvPr>
            <p:ph type="body" idx="4294967295"/>
          </p:nvPr>
        </p:nvSpPr>
        <p:spPr>
          <a:xfrm>
            <a:off x="857250" y="1285875"/>
            <a:ext cx="7777163" cy="4103688"/>
          </a:xfrm>
          <a:noFill/>
        </p:spPr>
        <p:txBody>
          <a:bodyPr/>
          <a:lstStyle/>
          <a:p>
            <a:r>
              <a:rPr lang="zh-CN" altLang="en-US"/>
              <a:t>在企业管理器中备份数据库</a:t>
            </a:r>
          </a:p>
          <a:p>
            <a:pPr lvl="1"/>
            <a:r>
              <a:rPr lang="zh-CN" altLang="en-US"/>
              <a:t>选择备份目的</a:t>
            </a:r>
          </a:p>
        </p:txBody>
      </p:sp>
      <p:pic>
        <p:nvPicPr>
          <p:cNvPr id="54276" name="Picture 5" descr="34">
            <a:extLst>
              <a:ext uri="{FF2B5EF4-FFF2-40B4-BE49-F238E27FC236}">
                <a16:creationId xmlns:a16="http://schemas.microsoft.com/office/drawing/2014/main" id="{D3E03BA3-3C97-4629-8B59-2864C698C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2857500"/>
            <a:ext cx="386238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4394180-C851-47B8-969D-35C95D1A027B}"/>
              </a:ext>
            </a:extLst>
          </p:cNvPr>
          <p:cNvSpPr>
            <a:spLocks noGrp="1" noChangeArrowheads="1"/>
          </p:cNvSpPr>
          <p:nvPr>
            <p:ph type="title" idx="4294967295"/>
          </p:nvPr>
        </p:nvSpPr>
        <p:spPr/>
        <p:txBody>
          <a:bodyPr/>
          <a:lstStyle/>
          <a:p>
            <a:r>
              <a:rPr lang="en-US" altLang="zh-CN"/>
              <a:t>4. </a:t>
            </a:r>
            <a:r>
              <a:rPr lang="zh-CN" altLang="en-US"/>
              <a:t>数据库的备份与还原</a:t>
            </a:r>
          </a:p>
        </p:txBody>
      </p:sp>
      <p:sp>
        <p:nvSpPr>
          <p:cNvPr id="55299" name="Rectangle 3">
            <a:extLst>
              <a:ext uri="{FF2B5EF4-FFF2-40B4-BE49-F238E27FC236}">
                <a16:creationId xmlns:a16="http://schemas.microsoft.com/office/drawing/2014/main" id="{AD31B571-7AA3-40AD-BBD6-23E159F6FECD}"/>
              </a:ext>
            </a:extLst>
          </p:cNvPr>
          <p:cNvSpPr>
            <a:spLocks noGrp="1" noChangeArrowheads="1"/>
          </p:cNvSpPr>
          <p:nvPr>
            <p:ph type="body" idx="4294967295"/>
          </p:nvPr>
        </p:nvSpPr>
        <p:spPr>
          <a:xfrm>
            <a:off x="714375" y="1071563"/>
            <a:ext cx="7777163" cy="4103687"/>
          </a:xfrm>
          <a:noFill/>
        </p:spPr>
        <p:txBody>
          <a:bodyPr/>
          <a:lstStyle/>
          <a:p>
            <a:r>
              <a:rPr lang="zh-CN" altLang="en-US"/>
              <a:t>在企业管理器中备份数据库</a:t>
            </a:r>
          </a:p>
          <a:p>
            <a:pPr lvl="1"/>
            <a:r>
              <a:rPr lang="zh-CN" altLang="en-US"/>
              <a:t>选定备份文件</a:t>
            </a:r>
          </a:p>
        </p:txBody>
      </p:sp>
      <p:pic>
        <p:nvPicPr>
          <p:cNvPr id="55300" name="Picture 6" descr="35">
            <a:extLst>
              <a:ext uri="{FF2B5EF4-FFF2-40B4-BE49-F238E27FC236}">
                <a16:creationId xmlns:a16="http://schemas.microsoft.com/office/drawing/2014/main" id="{1D6D0B2A-12FE-4704-9921-AECEC8D07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2286000"/>
            <a:ext cx="280987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8D52139-7889-4C44-BADE-A5D39F4D1EA6}"/>
              </a:ext>
            </a:extLst>
          </p:cNvPr>
          <p:cNvSpPr>
            <a:spLocks noGrp="1" noChangeArrowheads="1"/>
          </p:cNvSpPr>
          <p:nvPr>
            <p:ph type="title" idx="4294967295"/>
          </p:nvPr>
        </p:nvSpPr>
        <p:spPr/>
        <p:txBody>
          <a:bodyPr/>
          <a:lstStyle/>
          <a:p>
            <a:r>
              <a:rPr lang="en-US" altLang="zh-CN"/>
              <a:t>4. </a:t>
            </a:r>
            <a:r>
              <a:rPr lang="zh-CN" altLang="en-US"/>
              <a:t>数据库的备份与还原</a:t>
            </a:r>
          </a:p>
        </p:txBody>
      </p:sp>
      <p:sp>
        <p:nvSpPr>
          <p:cNvPr id="56323" name="Rectangle 3">
            <a:extLst>
              <a:ext uri="{FF2B5EF4-FFF2-40B4-BE49-F238E27FC236}">
                <a16:creationId xmlns:a16="http://schemas.microsoft.com/office/drawing/2014/main" id="{C2B6DBDD-05F8-4F74-980D-F7356DC3E1BE}"/>
              </a:ext>
            </a:extLst>
          </p:cNvPr>
          <p:cNvSpPr>
            <a:spLocks noGrp="1" noChangeArrowheads="1"/>
          </p:cNvSpPr>
          <p:nvPr>
            <p:ph type="body" idx="4294967295"/>
          </p:nvPr>
        </p:nvSpPr>
        <p:spPr>
          <a:xfrm>
            <a:off x="571500" y="1143000"/>
            <a:ext cx="7777163" cy="1655763"/>
          </a:xfrm>
          <a:noFill/>
        </p:spPr>
        <p:txBody>
          <a:bodyPr/>
          <a:lstStyle/>
          <a:p>
            <a:r>
              <a:rPr lang="zh-CN" altLang="en-US"/>
              <a:t>在企业管理器中还原数据库</a:t>
            </a:r>
          </a:p>
          <a:p>
            <a:pPr lvl="1"/>
            <a:r>
              <a:rPr lang="zh-CN" altLang="en-US"/>
              <a:t>选择还原命令</a:t>
            </a:r>
          </a:p>
        </p:txBody>
      </p:sp>
      <p:pic>
        <p:nvPicPr>
          <p:cNvPr id="56324" name="Picture 5" descr="36">
            <a:extLst>
              <a:ext uri="{FF2B5EF4-FFF2-40B4-BE49-F238E27FC236}">
                <a16:creationId xmlns:a16="http://schemas.microsoft.com/office/drawing/2014/main" id="{954559E2-8527-4730-A14A-93EF80F91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428875"/>
            <a:ext cx="34575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椭圆 4">
            <a:extLst>
              <a:ext uri="{FF2B5EF4-FFF2-40B4-BE49-F238E27FC236}">
                <a16:creationId xmlns:a16="http://schemas.microsoft.com/office/drawing/2014/main" id="{234C6C31-AAFF-4B50-8AEC-905F24694B48}"/>
              </a:ext>
            </a:extLst>
          </p:cNvPr>
          <p:cNvSpPr>
            <a:spLocks noChangeArrowheads="1"/>
          </p:cNvSpPr>
          <p:nvPr/>
        </p:nvSpPr>
        <p:spPr bwMode="auto">
          <a:xfrm>
            <a:off x="3286125" y="2714625"/>
            <a:ext cx="1285875" cy="428625"/>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additive="base">
                                        <p:cTn id="7" dur="500" fill="hold"/>
                                        <p:tgtEl>
                                          <p:spTgt spid="55301"/>
                                        </p:tgtEl>
                                        <p:attrNameLst>
                                          <p:attrName>ppt_x</p:attrName>
                                        </p:attrNameLst>
                                      </p:cBhvr>
                                      <p:tavLst>
                                        <p:tav tm="0">
                                          <p:val>
                                            <p:strVal val="1+#ppt_w/2"/>
                                          </p:val>
                                        </p:tav>
                                        <p:tav tm="100000">
                                          <p:val>
                                            <p:strVal val="#ppt_x"/>
                                          </p:val>
                                        </p:tav>
                                      </p:tavLst>
                                    </p:anim>
                                    <p:anim calcmode="lin" valueType="num">
                                      <p:cBhvr additive="base">
                                        <p:cTn id="8"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FFD067B-E420-4DCB-A77C-E4583E7826CD}"/>
              </a:ext>
            </a:extLst>
          </p:cNvPr>
          <p:cNvSpPr>
            <a:spLocks noChangeArrowheads="1"/>
          </p:cNvSpPr>
          <p:nvPr>
            <p:ph type="title" idx="4294967295"/>
          </p:nvPr>
        </p:nvSpPr>
        <p:spPr>
          <a:xfrm>
            <a:off x="2195513" y="333375"/>
            <a:ext cx="4967287" cy="633413"/>
          </a:xfrm>
        </p:spPr>
        <p:txBody>
          <a:bodyPr lIns="90488" tIns="44450" rIns="90488" bIns="44450"/>
          <a:lstStyle/>
          <a:p>
            <a:r>
              <a:rPr lang="zh-CN" altLang="en-US">
                <a:ea typeface="宋体" panose="02010600030101010101" pitchFamily="2" charset="-122"/>
              </a:rPr>
              <a:t>数据库文件</a:t>
            </a:r>
          </a:p>
        </p:txBody>
      </p:sp>
      <p:sp>
        <p:nvSpPr>
          <p:cNvPr id="9219" name="Rectangle 3">
            <a:extLst>
              <a:ext uri="{FF2B5EF4-FFF2-40B4-BE49-F238E27FC236}">
                <a16:creationId xmlns:a16="http://schemas.microsoft.com/office/drawing/2014/main" id="{2C1D0E09-1EFA-45B7-9FF4-52D858B34D4C}"/>
              </a:ext>
            </a:extLst>
          </p:cNvPr>
          <p:cNvSpPr>
            <a:spLocks noGrp="1" noChangeArrowheads="1"/>
          </p:cNvSpPr>
          <p:nvPr>
            <p:ph type="body" idx="4294967295"/>
          </p:nvPr>
        </p:nvSpPr>
        <p:spPr>
          <a:xfrm>
            <a:off x="857250" y="1357313"/>
            <a:ext cx="7469188" cy="4432300"/>
          </a:xfrm>
        </p:spPr>
        <p:txBody>
          <a:bodyPr/>
          <a:lstStyle/>
          <a:p>
            <a:pPr>
              <a:lnSpc>
                <a:spcPct val="140000"/>
              </a:lnSpc>
            </a:pPr>
            <a:r>
              <a:rPr lang="zh-CN" altLang="en-US"/>
              <a:t>辅助数据库文件</a:t>
            </a:r>
          </a:p>
          <a:p>
            <a:pPr lvl="1">
              <a:lnSpc>
                <a:spcPct val="140000"/>
              </a:lnSpc>
            </a:pPr>
            <a:r>
              <a:rPr lang="zh-CN" altLang="en-US" sz="2400">
                <a:latin typeface="宋体" panose="02010600030101010101" pitchFamily="2" charset="-122"/>
              </a:rPr>
              <a:t>一个用于存储主数据库文件中未存储的剩余数据和数据库对象，一个数据库可以没有辅助数据库文件，但也可以同时拥有多个辅助数据库文件。</a:t>
            </a:r>
          </a:p>
          <a:p>
            <a:pPr lvl="1">
              <a:lnSpc>
                <a:spcPct val="140000"/>
              </a:lnSpc>
            </a:pPr>
            <a:r>
              <a:rPr lang="zh-CN" altLang="en-US" sz="2400"/>
              <a:t> </a:t>
            </a:r>
            <a:r>
              <a:rPr lang="zh-CN" altLang="en-US" sz="2400">
                <a:latin typeface="宋体" panose="02010600030101010101" pitchFamily="2" charset="-122"/>
              </a:rPr>
              <a:t>辅助数据库文件的扩展名为</a:t>
            </a:r>
            <a:r>
              <a:rPr lang="en-US" altLang="zh-CN" sz="2400"/>
              <a:t>ndf</a:t>
            </a:r>
            <a:r>
              <a:rPr lang="zh-CN" altLang="en-US" sz="2400">
                <a:latin typeface="宋体" panose="02010600030101010101" pitchFamily="2" charset="-122"/>
              </a:rPr>
              <a:t>（简称为辅助文件）。 </a:t>
            </a:r>
            <a:r>
              <a:rPr lang="zh-CN" altLang="en-US" sz="3000"/>
              <a:t> </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F7ADFB7-EE35-4220-9B0B-86F98E94E284}"/>
              </a:ext>
            </a:extLst>
          </p:cNvPr>
          <p:cNvSpPr>
            <a:spLocks noGrp="1" noChangeArrowheads="1"/>
          </p:cNvSpPr>
          <p:nvPr>
            <p:ph type="title" idx="4294967295"/>
          </p:nvPr>
        </p:nvSpPr>
        <p:spPr/>
        <p:txBody>
          <a:bodyPr/>
          <a:lstStyle/>
          <a:p>
            <a:r>
              <a:rPr lang="en-US" altLang="zh-CN"/>
              <a:t>4. </a:t>
            </a:r>
            <a:r>
              <a:rPr lang="zh-CN" altLang="en-US"/>
              <a:t>数据库的备份与还原</a:t>
            </a:r>
          </a:p>
        </p:txBody>
      </p:sp>
      <p:sp>
        <p:nvSpPr>
          <p:cNvPr id="57347" name="Rectangle 3">
            <a:extLst>
              <a:ext uri="{FF2B5EF4-FFF2-40B4-BE49-F238E27FC236}">
                <a16:creationId xmlns:a16="http://schemas.microsoft.com/office/drawing/2014/main" id="{C5EE89C5-5ABB-43C4-9AAC-31B3A4D05620}"/>
              </a:ext>
            </a:extLst>
          </p:cNvPr>
          <p:cNvSpPr>
            <a:spLocks noGrp="1" noChangeArrowheads="1"/>
          </p:cNvSpPr>
          <p:nvPr>
            <p:ph type="body" idx="4294967295"/>
          </p:nvPr>
        </p:nvSpPr>
        <p:spPr>
          <a:xfrm>
            <a:off x="571500" y="857250"/>
            <a:ext cx="7777163" cy="1295400"/>
          </a:xfrm>
          <a:noFill/>
        </p:spPr>
        <p:txBody>
          <a:bodyPr/>
          <a:lstStyle/>
          <a:p>
            <a:r>
              <a:rPr lang="zh-CN" altLang="en-US"/>
              <a:t>在企业管理器中还原数据库</a:t>
            </a:r>
          </a:p>
          <a:p>
            <a:pPr lvl="1"/>
            <a:r>
              <a:rPr lang="zh-CN" altLang="en-US"/>
              <a:t>输入数据库名</a:t>
            </a:r>
          </a:p>
        </p:txBody>
      </p:sp>
      <p:pic>
        <p:nvPicPr>
          <p:cNvPr id="57348" name="Picture 5" descr="37">
            <a:extLst>
              <a:ext uri="{FF2B5EF4-FFF2-40B4-BE49-F238E27FC236}">
                <a16:creationId xmlns:a16="http://schemas.microsoft.com/office/drawing/2014/main" id="{8A76450B-EC10-4934-8C15-E2B06AC8F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071688"/>
            <a:ext cx="4429125"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椭圆 5">
            <a:extLst>
              <a:ext uri="{FF2B5EF4-FFF2-40B4-BE49-F238E27FC236}">
                <a16:creationId xmlns:a16="http://schemas.microsoft.com/office/drawing/2014/main" id="{79950A97-7710-49C1-A68C-3DCAA236AA6A}"/>
              </a:ext>
            </a:extLst>
          </p:cNvPr>
          <p:cNvSpPr>
            <a:spLocks noChangeArrowheads="1"/>
          </p:cNvSpPr>
          <p:nvPr/>
        </p:nvSpPr>
        <p:spPr bwMode="auto">
          <a:xfrm>
            <a:off x="5072063" y="3071813"/>
            <a:ext cx="1285875" cy="428625"/>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1+#ppt_w/2"/>
                                          </p:val>
                                        </p:tav>
                                        <p:tav tm="100000">
                                          <p:val>
                                            <p:strVal val="#ppt_x"/>
                                          </p:val>
                                        </p:tav>
                                      </p:tavLst>
                                    </p:anim>
                                    <p:anim calcmode="lin" valueType="num">
                                      <p:cBhvr additive="base">
                                        <p:cTn id="8"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A1BF3F9-3902-42FF-8046-5E570142E3CC}"/>
              </a:ext>
            </a:extLst>
          </p:cNvPr>
          <p:cNvSpPr>
            <a:spLocks noGrp="1" noChangeArrowheads="1"/>
          </p:cNvSpPr>
          <p:nvPr>
            <p:ph type="title" idx="4294967295"/>
          </p:nvPr>
        </p:nvSpPr>
        <p:spPr/>
        <p:txBody>
          <a:bodyPr/>
          <a:lstStyle/>
          <a:p>
            <a:r>
              <a:rPr lang="en-US" altLang="zh-CN"/>
              <a:t>4. </a:t>
            </a:r>
            <a:r>
              <a:rPr lang="zh-CN" altLang="en-US"/>
              <a:t>数据库的备份与还原</a:t>
            </a:r>
          </a:p>
        </p:txBody>
      </p:sp>
      <p:sp>
        <p:nvSpPr>
          <p:cNvPr id="58371" name="Rectangle 3">
            <a:extLst>
              <a:ext uri="{FF2B5EF4-FFF2-40B4-BE49-F238E27FC236}">
                <a16:creationId xmlns:a16="http://schemas.microsoft.com/office/drawing/2014/main" id="{C8513501-1391-4BB9-9E20-A3A1B94A07EE}"/>
              </a:ext>
            </a:extLst>
          </p:cNvPr>
          <p:cNvSpPr>
            <a:spLocks noGrp="1" noChangeArrowheads="1"/>
          </p:cNvSpPr>
          <p:nvPr>
            <p:ph type="body" idx="4294967295"/>
          </p:nvPr>
        </p:nvSpPr>
        <p:spPr>
          <a:xfrm>
            <a:off x="785813" y="928688"/>
            <a:ext cx="7777162" cy="1223962"/>
          </a:xfrm>
          <a:noFill/>
        </p:spPr>
        <p:txBody>
          <a:bodyPr/>
          <a:lstStyle/>
          <a:p>
            <a:r>
              <a:rPr lang="zh-CN" altLang="en-US"/>
              <a:t>在企业管理器中还原数据库</a:t>
            </a:r>
          </a:p>
          <a:p>
            <a:pPr lvl="1"/>
            <a:r>
              <a:rPr lang="zh-CN" altLang="en-US"/>
              <a:t>选择备份文件</a:t>
            </a:r>
          </a:p>
        </p:txBody>
      </p:sp>
      <p:pic>
        <p:nvPicPr>
          <p:cNvPr id="58372" name="Picture 6" descr="38">
            <a:extLst>
              <a:ext uri="{FF2B5EF4-FFF2-40B4-BE49-F238E27FC236}">
                <a16:creationId xmlns:a16="http://schemas.microsoft.com/office/drawing/2014/main" id="{46771150-7C72-4AE8-9F17-2C9E1AAD1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143125"/>
            <a:ext cx="3957637"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10" descr="39">
            <a:extLst>
              <a:ext uri="{FF2B5EF4-FFF2-40B4-BE49-F238E27FC236}">
                <a16:creationId xmlns:a16="http://schemas.microsoft.com/office/drawing/2014/main" id="{8F5A0FCB-A5B6-4A87-BAAC-837AF1B69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2500313"/>
            <a:ext cx="28575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椭圆 5">
            <a:extLst>
              <a:ext uri="{FF2B5EF4-FFF2-40B4-BE49-F238E27FC236}">
                <a16:creationId xmlns:a16="http://schemas.microsoft.com/office/drawing/2014/main" id="{B6D18076-C047-4BF5-8026-8836DE85C405}"/>
              </a:ext>
            </a:extLst>
          </p:cNvPr>
          <p:cNvSpPr>
            <a:spLocks noChangeArrowheads="1"/>
          </p:cNvSpPr>
          <p:nvPr/>
        </p:nvSpPr>
        <p:spPr bwMode="auto">
          <a:xfrm>
            <a:off x="3714750" y="3214688"/>
            <a:ext cx="1285875" cy="428625"/>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50"/>
                                        </p:tgtEl>
                                        <p:attrNameLst>
                                          <p:attrName>style.visibility</p:attrName>
                                        </p:attrNameLst>
                                      </p:cBhvr>
                                      <p:to>
                                        <p:strVal val="visible"/>
                                      </p:to>
                                    </p:set>
                                    <p:anim calcmode="lin" valueType="num">
                                      <p:cBhvr additive="base">
                                        <p:cTn id="7" dur="500" fill="hold"/>
                                        <p:tgtEl>
                                          <p:spTgt spid="57350"/>
                                        </p:tgtEl>
                                        <p:attrNameLst>
                                          <p:attrName>ppt_x</p:attrName>
                                        </p:attrNameLst>
                                      </p:cBhvr>
                                      <p:tavLst>
                                        <p:tav tm="0">
                                          <p:val>
                                            <p:strVal val="1+#ppt_w/2"/>
                                          </p:val>
                                        </p:tav>
                                        <p:tav tm="100000">
                                          <p:val>
                                            <p:strVal val="#ppt_x"/>
                                          </p:val>
                                        </p:tav>
                                      </p:tavLst>
                                    </p:anim>
                                    <p:anim calcmode="lin" valueType="num">
                                      <p:cBhvr additive="base">
                                        <p:cTn id="8" dur="500" fill="hold"/>
                                        <p:tgtEl>
                                          <p:spTgt spid="57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7AA24FC-2F8A-42E3-B97C-4A2F0625BA05}"/>
              </a:ext>
            </a:extLst>
          </p:cNvPr>
          <p:cNvSpPr>
            <a:spLocks noGrp="1" noChangeArrowheads="1"/>
          </p:cNvSpPr>
          <p:nvPr>
            <p:ph type="title" idx="4294967295"/>
          </p:nvPr>
        </p:nvSpPr>
        <p:spPr/>
        <p:txBody>
          <a:bodyPr/>
          <a:lstStyle/>
          <a:p>
            <a:r>
              <a:rPr lang="en-US" altLang="zh-CN"/>
              <a:t>4. </a:t>
            </a:r>
            <a:r>
              <a:rPr lang="zh-CN" altLang="en-US"/>
              <a:t>数据库的备份与还原</a:t>
            </a:r>
          </a:p>
        </p:txBody>
      </p:sp>
      <p:sp>
        <p:nvSpPr>
          <p:cNvPr id="59395" name="Rectangle 3">
            <a:extLst>
              <a:ext uri="{FF2B5EF4-FFF2-40B4-BE49-F238E27FC236}">
                <a16:creationId xmlns:a16="http://schemas.microsoft.com/office/drawing/2014/main" id="{1F8FE73F-65C1-4167-97DE-922DC3A517A3}"/>
              </a:ext>
            </a:extLst>
          </p:cNvPr>
          <p:cNvSpPr>
            <a:spLocks noGrp="1" noChangeArrowheads="1"/>
          </p:cNvSpPr>
          <p:nvPr>
            <p:ph type="body" idx="4294967295"/>
          </p:nvPr>
        </p:nvSpPr>
        <p:spPr>
          <a:xfrm>
            <a:off x="642938" y="857250"/>
            <a:ext cx="7777162" cy="1223963"/>
          </a:xfrm>
          <a:noFill/>
        </p:spPr>
        <p:txBody>
          <a:bodyPr/>
          <a:lstStyle/>
          <a:p>
            <a:r>
              <a:rPr lang="zh-CN" altLang="en-US"/>
              <a:t>在企业管理器中还原数据库</a:t>
            </a:r>
          </a:p>
          <a:p>
            <a:pPr lvl="1"/>
            <a:r>
              <a:rPr lang="zh-CN" altLang="en-US"/>
              <a:t>设置还原的数据库选项</a:t>
            </a:r>
          </a:p>
        </p:txBody>
      </p:sp>
      <p:pic>
        <p:nvPicPr>
          <p:cNvPr id="59396" name="Picture 2">
            <a:extLst>
              <a:ext uri="{FF2B5EF4-FFF2-40B4-BE49-F238E27FC236}">
                <a16:creationId xmlns:a16="http://schemas.microsoft.com/office/drawing/2014/main" id="{CFF6C188-416D-4F0C-B087-0BB07F909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1928813"/>
            <a:ext cx="4557713"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椭圆 6">
            <a:extLst>
              <a:ext uri="{FF2B5EF4-FFF2-40B4-BE49-F238E27FC236}">
                <a16:creationId xmlns:a16="http://schemas.microsoft.com/office/drawing/2014/main" id="{F8EC7386-3941-49FD-904C-8DB6B910CA3B}"/>
              </a:ext>
            </a:extLst>
          </p:cNvPr>
          <p:cNvSpPr>
            <a:spLocks noChangeArrowheads="1"/>
          </p:cNvSpPr>
          <p:nvPr/>
        </p:nvSpPr>
        <p:spPr bwMode="auto">
          <a:xfrm>
            <a:off x="2300288" y="2143125"/>
            <a:ext cx="1285875" cy="428625"/>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58374" name="椭圆 7">
            <a:extLst>
              <a:ext uri="{FF2B5EF4-FFF2-40B4-BE49-F238E27FC236}">
                <a16:creationId xmlns:a16="http://schemas.microsoft.com/office/drawing/2014/main" id="{EA14A604-77D0-459E-A39C-EF71C6FDB823}"/>
              </a:ext>
            </a:extLst>
          </p:cNvPr>
          <p:cNvSpPr>
            <a:spLocks noChangeArrowheads="1"/>
          </p:cNvSpPr>
          <p:nvPr/>
        </p:nvSpPr>
        <p:spPr bwMode="auto">
          <a:xfrm>
            <a:off x="3943350" y="3357563"/>
            <a:ext cx="2286000" cy="85725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nvGrpSpPr>
          <p:cNvPr id="2" name="组合 11">
            <a:extLst>
              <a:ext uri="{FF2B5EF4-FFF2-40B4-BE49-F238E27FC236}">
                <a16:creationId xmlns:a16="http://schemas.microsoft.com/office/drawing/2014/main" id="{ED8B0534-D6AC-4CF1-96E2-EA4BD63C34DB}"/>
              </a:ext>
            </a:extLst>
          </p:cNvPr>
          <p:cNvGrpSpPr>
            <a:grpSpLocks/>
          </p:cNvGrpSpPr>
          <p:nvPr/>
        </p:nvGrpSpPr>
        <p:grpSpPr bwMode="auto">
          <a:xfrm>
            <a:off x="6072188" y="2428875"/>
            <a:ext cx="2714625" cy="1570038"/>
            <a:chOff x="0" y="0"/>
            <a:chExt cx="2714644" cy="1569660"/>
          </a:xfrm>
        </p:grpSpPr>
        <p:sp>
          <p:nvSpPr>
            <p:cNvPr id="59400" name="矩形 8">
              <a:extLst>
                <a:ext uri="{FF2B5EF4-FFF2-40B4-BE49-F238E27FC236}">
                  <a16:creationId xmlns:a16="http://schemas.microsoft.com/office/drawing/2014/main" id="{B1868F13-6BDB-4307-BEA0-052D0C1E7E76}"/>
                </a:ext>
              </a:extLst>
            </p:cNvPr>
            <p:cNvSpPr>
              <a:spLocks noChangeArrowheads="1"/>
            </p:cNvSpPr>
            <p:nvPr/>
          </p:nvSpPr>
          <p:spPr bwMode="auto">
            <a:xfrm>
              <a:off x="785818" y="0"/>
              <a:ext cx="1928826" cy="156966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b="1">
                  <a:latin typeface="Times New Roman" panose="02020603050405020304" pitchFamily="18" charset="0"/>
                </a:rPr>
                <a:t>此处的路径必须是正确的</a:t>
              </a:r>
              <a:r>
                <a:rPr lang="en-US" altLang="zh-CN" sz="2400" b="1">
                  <a:latin typeface="Times New Roman" panose="02020603050405020304" pitchFamily="18" charset="0"/>
                </a:rPr>
                <a:t>(</a:t>
              </a:r>
              <a:r>
                <a:rPr lang="zh-CN" altLang="en-US" sz="2400" b="1">
                  <a:latin typeface="Times New Roman" panose="02020603050405020304" pitchFamily="18" charset="0"/>
                </a:rPr>
                <a:t>存在的</a:t>
              </a:r>
              <a:r>
                <a:rPr lang="en-US" altLang="zh-CN" sz="2400" b="1">
                  <a:latin typeface="Times New Roman" panose="02020603050405020304" pitchFamily="18" charset="0"/>
                </a:rPr>
                <a:t>)</a:t>
              </a:r>
              <a:r>
                <a:rPr lang="zh-CN" altLang="en-US" sz="2400" b="1">
                  <a:latin typeface="Times New Roman" panose="02020603050405020304" pitchFamily="18" charset="0"/>
                </a:rPr>
                <a:t>路径。</a:t>
              </a:r>
            </a:p>
          </p:txBody>
        </p:sp>
        <p:cxnSp>
          <p:nvCxnSpPr>
            <p:cNvPr id="59401" name="直接箭头连接符 10">
              <a:extLst>
                <a:ext uri="{FF2B5EF4-FFF2-40B4-BE49-F238E27FC236}">
                  <a16:creationId xmlns:a16="http://schemas.microsoft.com/office/drawing/2014/main" id="{889DC63F-5CD2-4B33-8698-F6747F061020}"/>
                </a:ext>
              </a:extLst>
            </p:cNvPr>
            <p:cNvCxnSpPr>
              <a:cxnSpLocks noChangeShapeType="1"/>
              <a:stCxn id="59400" idx="1"/>
            </p:cNvCxnSpPr>
            <p:nvPr/>
          </p:nvCxnSpPr>
          <p:spPr bwMode="auto">
            <a:xfrm rot="10800000" flipV="1">
              <a:off x="0" y="784829"/>
              <a:ext cx="785818" cy="358177"/>
            </a:xfrm>
            <a:prstGeom prst="straightConnector1">
              <a:avLst/>
            </a:prstGeom>
            <a:noFill/>
            <a:ln w="22225">
              <a:solidFill>
                <a:srgbClr val="FF0000"/>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 calcmode="lin" valueType="num">
                                      <p:cBhvr additive="base">
                                        <p:cTn id="7" dur="500" fill="hold"/>
                                        <p:tgtEl>
                                          <p:spTgt spid="58373"/>
                                        </p:tgtEl>
                                        <p:attrNameLst>
                                          <p:attrName>ppt_x</p:attrName>
                                        </p:attrNameLst>
                                      </p:cBhvr>
                                      <p:tavLst>
                                        <p:tav tm="0">
                                          <p:val>
                                            <p:strVal val="1+#ppt_w/2"/>
                                          </p:val>
                                        </p:tav>
                                        <p:tav tm="100000">
                                          <p:val>
                                            <p:strVal val="#ppt_x"/>
                                          </p:val>
                                        </p:tav>
                                      </p:tavLst>
                                    </p:anim>
                                    <p:anim calcmode="lin" valueType="num">
                                      <p:cBhvr additive="base">
                                        <p:cTn id="8"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4"/>
                                        </p:tgtEl>
                                        <p:attrNameLst>
                                          <p:attrName>style.visibility</p:attrName>
                                        </p:attrNameLst>
                                      </p:cBhvr>
                                      <p:to>
                                        <p:strVal val="visible"/>
                                      </p:to>
                                    </p:set>
                                    <p:anim calcmode="lin" valueType="num">
                                      <p:cBhvr additive="base">
                                        <p:cTn id="13" dur="500" fill="hold"/>
                                        <p:tgtEl>
                                          <p:spTgt spid="58374"/>
                                        </p:tgtEl>
                                        <p:attrNameLst>
                                          <p:attrName>ppt_x</p:attrName>
                                        </p:attrNameLst>
                                      </p:cBhvr>
                                      <p:tavLst>
                                        <p:tav tm="0">
                                          <p:val>
                                            <p:strVal val="1+#ppt_w/2"/>
                                          </p:val>
                                        </p:tav>
                                        <p:tav tm="100000">
                                          <p:val>
                                            <p:strVal val="#ppt_x"/>
                                          </p:val>
                                        </p:tav>
                                      </p:tavLst>
                                    </p:anim>
                                    <p:anim calcmode="lin" valueType="num">
                                      <p:cBhvr additive="base">
                                        <p:cTn id="14"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Righ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autoUpdateAnimBg="0"/>
      <p:bldP spid="5837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7490E15-C3B7-4DF3-85E6-895B668FC96B}"/>
              </a:ext>
            </a:extLst>
          </p:cNvPr>
          <p:cNvSpPr>
            <a:spLocks noGrp="1" noChangeArrowheads="1"/>
          </p:cNvSpPr>
          <p:nvPr>
            <p:ph type="title" idx="4294967295"/>
          </p:nvPr>
        </p:nvSpPr>
        <p:spPr>
          <a:xfrm>
            <a:off x="357188" y="357188"/>
            <a:ext cx="8229600" cy="633412"/>
          </a:xfrm>
        </p:spPr>
        <p:txBody>
          <a:bodyPr/>
          <a:lstStyle/>
          <a:p>
            <a:r>
              <a:rPr lang="zh-CN" altLang="en-US"/>
              <a:t>回    顾</a:t>
            </a:r>
          </a:p>
        </p:txBody>
      </p:sp>
      <p:sp>
        <p:nvSpPr>
          <p:cNvPr id="60419" name="Rectangle 5">
            <a:extLst>
              <a:ext uri="{FF2B5EF4-FFF2-40B4-BE49-F238E27FC236}">
                <a16:creationId xmlns:a16="http://schemas.microsoft.com/office/drawing/2014/main" id="{B401557E-4D2D-46C7-82BE-ECB7452E2E46}"/>
              </a:ext>
            </a:extLst>
          </p:cNvPr>
          <p:cNvSpPr>
            <a:spLocks noGrp="1" noChangeArrowheads="1"/>
          </p:cNvSpPr>
          <p:nvPr>
            <p:ph type="body" idx="4294967295"/>
          </p:nvPr>
        </p:nvSpPr>
        <p:spPr>
          <a:xfrm>
            <a:off x="785813" y="1285875"/>
            <a:ext cx="7632700" cy="4391025"/>
          </a:xfrm>
          <a:noFill/>
        </p:spPr>
        <p:txBody>
          <a:bodyPr/>
          <a:lstStyle/>
          <a:p>
            <a:r>
              <a:rPr lang="zh-CN" altLang="en-US"/>
              <a:t>使用</a:t>
            </a:r>
            <a:r>
              <a:rPr lang="en-US" altLang="zh-CN"/>
              <a:t>SQL Server </a:t>
            </a:r>
            <a:r>
              <a:rPr lang="zh-CN" altLang="en-US"/>
              <a:t>企业管理器和查询分析器创建数据库</a:t>
            </a:r>
          </a:p>
          <a:p>
            <a:r>
              <a:rPr lang="zh-CN" altLang="en-US"/>
              <a:t>理解数据库配置参数及其意义</a:t>
            </a:r>
          </a:p>
          <a:p>
            <a:r>
              <a:rPr lang="zh-CN" altLang="en-US"/>
              <a:t>管理数据库以及日志文件</a:t>
            </a:r>
          </a:p>
          <a:p>
            <a:r>
              <a:rPr lang="zh-CN" altLang="en-US"/>
              <a:t>掌握数据库的备份和还原方法</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477C8A0-45FB-4DEC-860A-6C3C48DCD337}"/>
              </a:ext>
            </a:extLst>
          </p:cNvPr>
          <p:cNvSpPr>
            <a:spLocks noChangeArrowheads="1"/>
          </p:cNvSpPr>
          <p:nvPr>
            <p:ph type="title" idx="4294967295"/>
          </p:nvPr>
        </p:nvSpPr>
        <p:spPr>
          <a:xfrm>
            <a:off x="2195513" y="333375"/>
            <a:ext cx="4967287" cy="633413"/>
          </a:xfrm>
        </p:spPr>
        <p:txBody>
          <a:bodyPr lIns="90488" tIns="44450" rIns="90488" bIns="44450"/>
          <a:lstStyle/>
          <a:p>
            <a:r>
              <a:rPr lang="zh-CN" altLang="en-US">
                <a:ea typeface="宋体" panose="02010600030101010101" pitchFamily="2" charset="-122"/>
              </a:rPr>
              <a:t>数据库文件</a:t>
            </a:r>
          </a:p>
        </p:txBody>
      </p:sp>
      <p:sp>
        <p:nvSpPr>
          <p:cNvPr id="11267" name="Rectangle 3">
            <a:extLst>
              <a:ext uri="{FF2B5EF4-FFF2-40B4-BE49-F238E27FC236}">
                <a16:creationId xmlns:a16="http://schemas.microsoft.com/office/drawing/2014/main" id="{9921A08B-3D92-4B49-8562-B329793A7278}"/>
              </a:ext>
            </a:extLst>
          </p:cNvPr>
          <p:cNvSpPr>
            <a:spLocks noGrp="1" noChangeArrowheads="1"/>
          </p:cNvSpPr>
          <p:nvPr>
            <p:ph type="body" idx="4294967295"/>
          </p:nvPr>
        </p:nvSpPr>
        <p:spPr>
          <a:xfrm>
            <a:off x="714375" y="1285875"/>
            <a:ext cx="7715250" cy="4432300"/>
          </a:xfrm>
        </p:spPr>
        <p:txBody>
          <a:bodyPr/>
          <a:lstStyle/>
          <a:p>
            <a:pPr>
              <a:lnSpc>
                <a:spcPct val="120000"/>
              </a:lnSpc>
            </a:pPr>
            <a:r>
              <a:rPr lang="zh-CN" altLang="en-US"/>
              <a:t>事务日志文件</a:t>
            </a:r>
          </a:p>
          <a:p>
            <a:pPr lvl="1">
              <a:lnSpc>
                <a:spcPct val="120000"/>
              </a:lnSpc>
            </a:pPr>
            <a:r>
              <a:rPr lang="zh-CN" altLang="en-US" sz="2400">
                <a:latin typeface="宋体" panose="02010600030101010101" pitchFamily="2" charset="-122"/>
              </a:rPr>
              <a:t>一个</a:t>
            </a:r>
            <a:r>
              <a:rPr lang="zh-CN" altLang="en-US" sz="2400"/>
              <a:t>存储数据库的更新情况等事务日志信息 ，当数据库损坏时，管理员使用事务日志恢复数据库。</a:t>
            </a:r>
          </a:p>
          <a:p>
            <a:pPr lvl="1">
              <a:lnSpc>
                <a:spcPct val="120000"/>
              </a:lnSpc>
            </a:pPr>
            <a:r>
              <a:rPr lang="zh-CN" altLang="en-US" sz="2400"/>
              <a:t>每一个数据库至少必须拥有一个事务日志文件，而且允许拥有多个日志文件。事务日志文件的扩展名为</a:t>
            </a:r>
            <a:r>
              <a:rPr lang="en-US" altLang="zh-CN" sz="2400"/>
              <a:t>ldf</a:t>
            </a:r>
            <a:r>
              <a:rPr lang="zh-CN" altLang="en-US" sz="2400"/>
              <a:t>，日志文件的大小至少是</a:t>
            </a:r>
            <a:r>
              <a:rPr lang="en-US" altLang="zh-CN" sz="2400"/>
              <a:t>512KB</a:t>
            </a:r>
            <a:r>
              <a:rPr lang="zh-CN" altLang="en-US" sz="2400"/>
              <a:t>。 </a:t>
            </a:r>
          </a:p>
          <a:p>
            <a:pPr lvl="1">
              <a:lnSpc>
                <a:spcPct val="120000"/>
              </a:lnSpc>
            </a:pPr>
            <a:r>
              <a:rPr lang="en-US" altLang="zh-CN" sz="2400"/>
              <a:t>SQL Server</a:t>
            </a:r>
            <a:r>
              <a:rPr lang="zh-CN" altLang="en-US" sz="2400"/>
              <a:t>事务日志采用提前写入的方式 。</a:t>
            </a:r>
          </a:p>
        </p:txBody>
      </p:sp>
      <p:sp>
        <p:nvSpPr>
          <p:cNvPr id="4" name="圆角矩形 3">
            <a:extLst>
              <a:ext uri="{FF2B5EF4-FFF2-40B4-BE49-F238E27FC236}">
                <a16:creationId xmlns:a16="http://schemas.microsoft.com/office/drawing/2014/main" id="{7F73450F-5F49-4F8A-981A-2D843DB2C06B}"/>
              </a:ext>
            </a:extLst>
          </p:cNvPr>
          <p:cNvSpPr>
            <a:spLocks noChangeArrowheads="1"/>
          </p:cNvSpPr>
          <p:nvPr/>
        </p:nvSpPr>
        <p:spPr bwMode="auto">
          <a:xfrm>
            <a:off x="712788" y="4797425"/>
            <a:ext cx="8207375" cy="649288"/>
          </a:xfrm>
          <a:prstGeom prst="roundRect">
            <a:avLst>
              <a:gd name="adj" fmla="val 16667"/>
            </a:avLst>
          </a:prstGeom>
          <a:solidFill>
            <a:schemeClr val="accent1">
              <a:alpha val="39999"/>
            </a:schemeClr>
          </a:solidFill>
          <a:ln w="19050" algn="ctr">
            <a:solidFill>
              <a:schemeClr val="accent2"/>
            </a:solidFill>
            <a:round/>
            <a:headEnd/>
            <a:tailEnd type="triangle" w="med" len="med"/>
          </a:ln>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2400" b="1">
                <a:solidFill>
                  <a:srgbClr val="000066"/>
                </a:solidFill>
              </a:rPr>
              <a:t>先将更改操作写入事务日志中</a:t>
            </a:r>
            <a:endParaRPr lang="zh-CN" altLang="en-US" sz="2400">
              <a:solidFill>
                <a:srgbClr val="000066"/>
              </a:solidFill>
            </a:endParaRPr>
          </a:p>
        </p:txBody>
      </p:sp>
      <p:sp>
        <p:nvSpPr>
          <p:cNvPr id="5" name="圆角矩形 4">
            <a:extLst>
              <a:ext uri="{FF2B5EF4-FFF2-40B4-BE49-F238E27FC236}">
                <a16:creationId xmlns:a16="http://schemas.microsoft.com/office/drawing/2014/main" id="{A05239CE-13E8-4E06-BAAD-D69223473CB7}"/>
              </a:ext>
            </a:extLst>
          </p:cNvPr>
          <p:cNvSpPr>
            <a:spLocks noChangeArrowheads="1"/>
          </p:cNvSpPr>
          <p:nvPr/>
        </p:nvSpPr>
        <p:spPr bwMode="auto">
          <a:xfrm>
            <a:off x="712788" y="5589588"/>
            <a:ext cx="8207375" cy="647700"/>
          </a:xfrm>
          <a:prstGeom prst="roundRect">
            <a:avLst>
              <a:gd name="adj" fmla="val 16667"/>
            </a:avLst>
          </a:prstGeom>
          <a:solidFill>
            <a:schemeClr val="accent1">
              <a:alpha val="39999"/>
            </a:schemeClr>
          </a:solidFill>
          <a:ln w="19050" algn="ctr">
            <a:solidFill>
              <a:schemeClr val="accent2"/>
            </a:solidFill>
            <a:round/>
            <a:headEnd/>
            <a:tailEnd type="triangle" w="med" len="med"/>
          </a:ln>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2400" b="1">
                <a:solidFill>
                  <a:srgbClr val="000066"/>
                </a:solidFill>
              </a:rPr>
              <a:t>再更改存储在计算机缓存中的数据</a:t>
            </a:r>
            <a:endParaRPr lang="zh-CN" altLang="en-US" sz="2400">
              <a:solidFill>
                <a:srgbClr val="000066"/>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290">
                                          <p:stCondLst>
                                            <p:cond delay="0"/>
                                          </p:stCondLst>
                                        </p:cTn>
                                        <p:tgtEl>
                                          <p:spTgt spid="5"/>
                                        </p:tgtEl>
                                      </p:cBhvr>
                                    </p:animEffect>
                                    <p:anim calcmode="lin" valueType="num">
                                      <p:cBhvr>
                                        <p:cTn id="26"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31" dur="13">
                                          <p:stCondLst>
                                            <p:cond delay="325"/>
                                          </p:stCondLst>
                                        </p:cTn>
                                        <p:tgtEl>
                                          <p:spTgt spid="5"/>
                                        </p:tgtEl>
                                      </p:cBhvr>
                                      <p:to x="100000" y="60000"/>
                                    </p:animScale>
                                    <p:animScale>
                                      <p:cBhvr>
                                        <p:cTn id="32" dur="83" decel="50000">
                                          <p:stCondLst>
                                            <p:cond delay="338"/>
                                          </p:stCondLst>
                                        </p:cTn>
                                        <p:tgtEl>
                                          <p:spTgt spid="5"/>
                                        </p:tgtEl>
                                      </p:cBhvr>
                                      <p:to x="100000" y="100000"/>
                                    </p:animScale>
                                    <p:animScale>
                                      <p:cBhvr>
                                        <p:cTn id="33" dur="13">
                                          <p:stCondLst>
                                            <p:cond delay="656"/>
                                          </p:stCondLst>
                                        </p:cTn>
                                        <p:tgtEl>
                                          <p:spTgt spid="5"/>
                                        </p:tgtEl>
                                      </p:cBhvr>
                                      <p:to x="100000" y="80000"/>
                                    </p:animScale>
                                    <p:animScale>
                                      <p:cBhvr>
                                        <p:cTn id="34" dur="83" decel="50000">
                                          <p:stCondLst>
                                            <p:cond delay="669"/>
                                          </p:stCondLst>
                                        </p:cTn>
                                        <p:tgtEl>
                                          <p:spTgt spid="5"/>
                                        </p:tgtEl>
                                      </p:cBhvr>
                                      <p:to x="100000" y="100000"/>
                                    </p:animScale>
                                    <p:animScale>
                                      <p:cBhvr>
                                        <p:cTn id="35" dur="13">
                                          <p:stCondLst>
                                            <p:cond delay="821"/>
                                          </p:stCondLst>
                                        </p:cTn>
                                        <p:tgtEl>
                                          <p:spTgt spid="5"/>
                                        </p:tgtEl>
                                      </p:cBhvr>
                                      <p:to x="100000" y="90000"/>
                                    </p:animScale>
                                    <p:animScale>
                                      <p:cBhvr>
                                        <p:cTn id="36" dur="83" decel="50000">
                                          <p:stCondLst>
                                            <p:cond delay="834"/>
                                          </p:stCondLst>
                                        </p:cTn>
                                        <p:tgtEl>
                                          <p:spTgt spid="5"/>
                                        </p:tgtEl>
                                      </p:cBhvr>
                                      <p:to x="100000" y="100000"/>
                                    </p:animScale>
                                    <p:animScale>
                                      <p:cBhvr>
                                        <p:cTn id="37" dur="13">
                                          <p:stCondLst>
                                            <p:cond delay="904"/>
                                          </p:stCondLst>
                                        </p:cTn>
                                        <p:tgtEl>
                                          <p:spTgt spid="5"/>
                                        </p:tgtEl>
                                      </p:cBhvr>
                                      <p:to x="100000" y="95000"/>
                                    </p:animScale>
                                    <p:animScale>
                                      <p:cBhvr>
                                        <p:cTn id="38"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a:extLst>
              <a:ext uri="{FF2B5EF4-FFF2-40B4-BE49-F238E27FC236}">
                <a16:creationId xmlns:a16="http://schemas.microsoft.com/office/drawing/2014/main" id="{C3F60270-7F4C-4236-82F3-F2126680534B}"/>
              </a:ext>
            </a:extLst>
          </p:cNvPr>
          <p:cNvSpPr>
            <a:spLocks noChangeArrowheads="1"/>
          </p:cNvSpPr>
          <p:nvPr/>
        </p:nvSpPr>
        <p:spPr bwMode="auto">
          <a:xfrm>
            <a:off x="598488" y="1412875"/>
            <a:ext cx="2841625" cy="3455988"/>
          </a:xfrm>
          <a:prstGeom prst="flowChartMagneticDisk">
            <a:avLst/>
          </a:prstGeom>
          <a:solidFill>
            <a:schemeClr val="accent1"/>
          </a:solidFill>
          <a:ln w="19050">
            <a:solidFill>
              <a:schemeClr val="accent2"/>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zh-CN" altLang="zh-CN" sz="2000">
              <a:solidFill>
                <a:srgbClr val="000066"/>
              </a:solidFill>
            </a:endParaRPr>
          </a:p>
        </p:txBody>
      </p:sp>
      <p:sp>
        <p:nvSpPr>
          <p:cNvPr id="15365" name="AutoShape 5">
            <a:extLst>
              <a:ext uri="{FF2B5EF4-FFF2-40B4-BE49-F238E27FC236}">
                <a16:creationId xmlns:a16="http://schemas.microsoft.com/office/drawing/2014/main" id="{E0B41CF2-B14A-42C0-9DDC-802BD6DE3FF0}"/>
              </a:ext>
            </a:extLst>
          </p:cNvPr>
          <p:cNvSpPr>
            <a:spLocks noChangeArrowheads="1"/>
          </p:cNvSpPr>
          <p:nvPr/>
        </p:nvSpPr>
        <p:spPr bwMode="auto">
          <a:xfrm>
            <a:off x="971550" y="2565400"/>
            <a:ext cx="2095500" cy="503238"/>
          </a:xfrm>
          <a:prstGeom prst="flowChartPunchedTape">
            <a:avLst/>
          </a:prstGeom>
          <a:solidFill>
            <a:srgbClr val="FFFF99"/>
          </a:solidFill>
          <a:ln w="19050" algn="ctr">
            <a:solidFill>
              <a:srgbClr val="FFCC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数据文件</a:t>
            </a:r>
            <a:r>
              <a:rPr lang="en-US" altLang="zh-CN" sz="2000" b="1">
                <a:solidFill>
                  <a:srgbClr val="663300"/>
                </a:solidFill>
              </a:rPr>
              <a:t>1 </a:t>
            </a:r>
          </a:p>
        </p:txBody>
      </p:sp>
      <p:sp>
        <p:nvSpPr>
          <p:cNvPr id="15366" name="AutoShape 6">
            <a:extLst>
              <a:ext uri="{FF2B5EF4-FFF2-40B4-BE49-F238E27FC236}">
                <a16:creationId xmlns:a16="http://schemas.microsoft.com/office/drawing/2014/main" id="{B00FCC5E-CA30-4944-A23B-E52FC2DEF7DD}"/>
              </a:ext>
            </a:extLst>
          </p:cNvPr>
          <p:cNvSpPr>
            <a:spLocks noChangeArrowheads="1"/>
          </p:cNvSpPr>
          <p:nvPr/>
        </p:nvSpPr>
        <p:spPr bwMode="auto">
          <a:xfrm>
            <a:off x="971550" y="4005263"/>
            <a:ext cx="2095500" cy="647700"/>
          </a:xfrm>
          <a:prstGeom prst="flowChartPunchedTape">
            <a:avLst/>
          </a:prstGeom>
          <a:solidFill>
            <a:srgbClr val="FFFF99"/>
          </a:solidFill>
          <a:ln w="19050" algn="ctr">
            <a:solidFill>
              <a:srgbClr val="FFCC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事务日志文件</a:t>
            </a:r>
            <a:r>
              <a:rPr lang="zh-CN" altLang="en-US" sz="2000">
                <a:solidFill>
                  <a:srgbClr val="663300"/>
                </a:solidFill>
              </a:rPr>
              <a:t> </a:t>
            </a:r>
          </a:p>
        </p:txBody>
      </p:sp>
      <p:sp>
        <p:nvSpPr>
          <p:cNvPr id="15368" name="Text Box 8">
            <a:extLst>
              <a:ext uri="{FF2B5EF4-FFF2-40B4-BE49-F238E27FC236}">
                <a16:creationId xmlns:a16="http://schemas.microsoft.com/office/drawing/2014/main" id="{956F3F39-62D0-49AB-A929-4AC54C958C88}"/>
              </a:ext>
            </a:extLst>
          </p:cNvPr>
          <p:cNvSpPr txBox="1">
            <a:spLocks noChangeArrowheads="1"/>
          </p:cNvSpPr>
          <p:nvPr/>
        </p:nvSpPr>
        <p:spPr bwMode="auto">
          <a:xfrm>
            <a:off x="1481138" y="1844675"/>
            <a:ext cx="952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663300"/>
                </a:solidFill>
              </a:rPr>
              <a:t>数据库</a:t>
            </a:r>
          </a:p>
        </p:txBody>
      </p:sp>
      <p:sp>
        <p:nvSpPr>
          <p:cNvPr id="15369" name="AutoShape 9">
            <a:extLst>
              <a:ext uri="{FF2B5EF4-FFF2-40B4-BE49-F238E27FC236}">
                <a16:creationId xmlns:a16="http://schemas.microsoft.com/office/drawing/2014/main" id="{A311C258-1E94-42C8-AA58-D885EA1C6A27}"/>
              </a:ext>
            </a:extLst>
          </p:cNvPr>
          <p:cNvSpPr>
            <a:spLocks noChangeArrowheads="1"/>
          </p:cNvSpPr>
          <p:nvPr/>
        </p:nvSpPr>
        <p:spPr bwMode="auto">
          <a:xfrm>
            <a:off x="971550" y="3573463"/>
            <a:ext cx="2095500" cy="431800"/>
          </a:xfrm>
          <a:prstGeom prst="flowChartPunchedTape">
            <a:avLst/>
          </a:prstGeom>
          <a:solidFill>
            <a:srgbClr val="FFFF99"/>
          </a:solidFill>
          <a:ln w="19050" algn="ctr">
            <a:solidFill>
              <a:srgbClr val="FFCC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数据文件</a:t>
            </a:r>
            <a:r>
              <a:rPr lang="en-US" altLang="zh-CN" sz="2000" b="1">
                <a:solidFill>
                  <a:srgbClr val="663300"/>
                </a:solidFill>
              </a:rPr>
              <a:t>n </a:t>
            </a:r>
          </a:p>
        </p:txBody>
      </p:sp>
      <p:sp>
        <p:nvSpPr>
          <p:cNvPr id="15370" name="Text Box 10">
            <a:extLst>
              <a:ext uri="{FF2B5EF4-FFF2-40B4-BE49-F238E27FC236}">
                <a16:creationId xmlns:a16="http://schemas.microsoft.com/office/drawing/2014/main" id="{8E3CEE16-6016-469A-94D5-4F0B1AEF11EC}"/>
              </a:ext>
            </a:extLst>
          </p:cNvPr>
          <p:cNvSpPr txBox="1">
            <a:spLocks noChangeArrowheads="1"/>
          </p:cNvSpPr>
          <p:nvPr/>
        </p:nvSpPr>
        <p:spPr bwMode="auto">
          <a:xfrm>
            <a:off x="1712913" y="3141663"/>
            <a:ext cx="4889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000">
                <a:solidFill>
                  <a:srgbClr val="663300"/>
                </a:solidFill>
              </a:rPr>
              <a:t>…</a:t>
            </a:r>
          </a:p>
        </p:txBody>
      </p:sp>
      <p:sp>
        <p:nvSpPr>
          <p:cNvPr id="15371" name="AutoShape 11">
            <a:extLst>
              <a:ext uri="{FF2B5EF4-FFF2-40B4-BE49-F238E27FC236}">
                <a16:creationId xmlns:a16="http://schemas.microsoft.com/office/drawing/2014/main" id="{7546F620-31B7-4552-AE55-47E016B34F92}"/>
              </a:ext>
            </a:extLst>
          </p:cNvPr>
          <p:cNvSpPr>
            <a:spLocks noChangeArrowheads="1"/>
          </p:cNvSpPr>
          <p:nvPr/>
        </p:nvSpPr>
        <p:spPr bwMode="auto">
          <a:xfrm>
            <a:off x="3348038" y="3141663"/>
            <a:ext cx="719137" cy="360362"/>
          </a:xfrm>
          <a:prstGeom prst="rightArrow">
            <a:avLst>
              <a:gd name="adj1" fmla="val 50000"/>
              <a:gd name="adj2" fmla="val 49890"/>
            </a:avLst>
          </a:prstGeom>
          <a:solidFill>
            <a:srgbClr val="FF99CC">
              <a:alpha val="39999"/>
            </a:srgbClr>
          </a:solidFill>
          <a:ln w="25400" algn="ctr">
            <a:solidFill>
              <a:srgbClr val="CC00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en-US" sz="2000">
              <a:solidFill>
                <a:srgbClr val="000066"/>
              </a:solidFill>
            </a:endParaRPr>
          </a:p>
        </p:txBody>
      </p:sp>
      <p:sp>
        <p:nvSpPr>
          <p:cNvPr id="15372" name="AutoShape 12">
            <a:extLst>
              <a:ext uri="{FF2B5EF4-FFF2-40B4-BE49-F238E27FC236}">
                <a16:creationId xmlns:a16="http://schemas.microsoft.com/office/drawing/2014/main" id="{275AB954-3233-493C-9D1F-C3A90D4AC9CE}"/>
              </a:ext>
            </a:extLst>
          </p:cNvPr>
          <p:cNvSpPr>
            <a:spLocks/>
          </p:cNvSpPr>
          <p:nvPr/>
        </p:nvSpPr>
        <p:spPr bwMode="auto">
          <a:xfrm>
            <a:off x="3132138" y="2854325"/>
            <a:ext cx="149225" cy="935038"/>
          </a:xfrm>
          <a:prstGeom prst="rightBrace">
            <a:avLst>
              <a:gd name="adj1" fmla="val 52216"/>
              <a:gd name="adj2" fmla="val 48296"/>
            </a:avLst>
          </a:prstGeom>
          <a:noFill/>
          <a:ln w="254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en-US" sz="2000">
              <a:solidFill>
                <a:srgbClr val="000066"/>
              </a:solidFill>
            </a:endParaRPr>
          </a:p>
        </p:txBody>
      </p:sp>
      <p:sp>
        <p:nvSpPr>
          <p:cNvPr id="15373" name="Rectangle 13">
            <a:extLst>
              <a:ext uri="{FF2B5EF4-FFF2-40B4-BE49-F238E27FC236}">
                <a16:creationId xmlns:a16="http://schemas.microsoft.com/office/drawing/2014/main" id="{B87B4D77-86A3-46AA-89BB-A5227ED10B3D}"/>
              </a:ext>
            </a:extLst>
          </p:cNvPr>
          <p:cNvSpPr>
            <a:spLocks noChangeArrowheads="1"/>
          </p:cNvSpPr>
          <p:nvPr/>
        </p:nvSpPr>
        <p:spPr bwMode="auto">
          <a:xfrm>
            <a:off x="4140200" y="1773238"/>
            <a:ext cx="4824413" cy="1800225"/>
          </a:xfrm>
          <a:prstGeom prst="rect">
            <a:avLst/>
          </a:prstGeom>
          <a:solidFill>
            <a:schemeClr val="accent1">
              <a:alpha val="39999"/>
            </a:schemeClr>
          </a:solidFill>
          <a:ln w="19050" algn="ctr">
            <a:solidFill>
              <a:schemeClr val="accent2"/>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663300"/>
                </a:solidFill>
              </a:rPr>
              <a:t>存放数据库数据和数据库对象的文件 </a:t>
            </a:r>
          </a:p>
          <a:p>
            <a:pPr eaLnBrk="1" hangingPunct="1">
              <a:spcBef>
                <a:spcPct val="0"/>
              </a:spcBef>
              <a:buSzTx/>
              <a:buFontTx/>
              <a:buNone/>
            </a:pPr>
            <a:endParaRPr lang="zh-CN" altLang="en-US" sz="2000" b="1">
              <a:solidFill>
                <a:srgbClr val="663300"/>
              </a:solidFill>
            </a:endParaRPr>
          </a:p>
          <a:p>
            <a:pPr eaLnBrk="1" hangingPunct="1">
              <a:spcBef>
                <a:spcPct val="0"/>
              </a:spcBef>
              <a:buSzTx/>
              <a:buFontTx/>
              <a:buNone/>
            </a:pPr>
            <a:r>
              <a:rPr lang="zh-CN" altLang="en-US" sz="2000" b="1">
                <a:solidFill>
                  <a:srgbClr val="663300"/>
                </a:solidFill>
              </a:rPr>
              <a:t>主要数据文件</a:t>
            </a:r>
            <a:r>
              <a:rPr lang="en-US" altLang="zh-CN" sz="2000" b="1">
                <a:solidFill>
                  <a:srgbClr val="663300"/>
                </a:solidFill>
              </a:rPr>
              <a:t>(.mdf ) +</a:t>
            </a:r>
            <a:r>
              <a:rPr lang="zh-CN" altLang="en-US" sz="2000" b="1">
                <a:solidFill>
                  <a:srgbClr val="663300"/>
                </a:solidFill>
              </a:rPr>
              <a:t>次要数据文件</a:t>
            </a:r>
            <a:r>
              <a:rPr lang="en-US" altLang="zh-CN" sz="2000" b="1">
                <a:solidFill>
                  <a:srgbClr val="663300"/>
                </a:solidFill>
              </a:rPr>
              <a:t>(.ndf )</a:t>
            </a:r>
            <a:r>
              <a:rPr lang="en-US" altLang="zh-CN" sz="2000">
                <a:solidFill>
                  <a:srgbClr val="663300"/>
                </a:solidFill>
              </a:rPr>
              <a:t> </a:t>
            </a:r>
          </a:p>
        </p:txBody>
      </p:sp>
      <p:sp>
        <p:nvSpPr>
          <p:cNvPr id="15374" name="AutoShape 14">
            <a:extLst>
              <a:ext uri="{FF2B5EF4-FFF2-40B4-BE49-F238E27FC236}">
                <a16:creationId xmlns:a16="http://schemas.microsoft.com/office/drawing/2014/main" id="{0903B5A5-BE42-467F-93D5-1992CF74E699}"/>
              </a:ext>
            </a:extLst>
          </p:cNvPr>
          <p:cNvSpPr>
            <a:spLocks noChangeArrowheads="1"/>
          </p:cNvSpPr>
          <p:nvPr/>
        </p:nvSpPr>
        <p:spPr bwMode="auto">
          <a:xfrm>
            <a:off x="4787900" y="1844675"/>
            <a:ext cx="2006600" cy="720725"/>
          </a:xfrm>
          <a:prstGeom prst="cloudCallout">
            <a:avLst>
              <a:gd name="adj1" fmla="val -41444"/>
              <a:gd name="adj2" fmla="val 75773"/>
            </a:avLst>
          </a:prstGeom>
          <a:solidFill>
            <a:srgbClr val="FFFF99"/>
          </a:solidFill>
          <a:ln w="19050">
            <a:solidFill>
              <a:srgbClr val="FFCC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只有一个</a:t>
            </a:r>
          </a:p>
        </p:txBody>
      </p:sp>
      <p:sp>
        <p:nvSpPr>
          <p:cNvPr id="15375" name="AutoShape 15">
            <a:extLst>
              <a:ext uri="{FF2B5EF4-FFF2-40B4-BE49-F238E27FC236}">
                <a16:creationId xmlns:a16="http://schemas.microsoft.com/office/drawing/2014/main" id="{437B7DE7-E352-4183-875D-38F515CDA49E}"/>
              </a:ext>
            </a:extLst>
          </p:cNvPr>
          <p:cNvSpPr>
            <a:spLocks noChangeArrowheads="1"/>
          </p:cNvSpPr>
          <p:nvPr/>
        </p:nvSpPr>
        <p:spPr bwMode="auto">
          <a:xfrm>
            <a:off x="6794500" y="1743075"/>
            <a:ext cx="1979613" cy="647700"/>
          </a:xfrm>
          <a:prstGeom prst="cloudCallout">
            <a:avLst>
              <a:gd name="adj1" fmla="val -32838"/>
              <a:gd name="adj2" fmla="val 96815"/>
            </a:avLst>
          </a:prstGeom>
          <a:solidFill>
            <a:srgbClr val="FFFF99"/>
          </a:solidFill>
          <a:ln w="19050">
            <a:solidFill>
              <a:srgbClr val="FFCC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可有多个</a:t>
            </a:r>
          </a:p>
        </p:txBody>
      </p:sp>
      <p:sp>
        <p:nvSpPr>
          <p:cNvPr id="15376" name="AutoShape 16">
            <a:extLst>
              <a:ext uri="{FF2B5EF4-FFF2-40B4-BE49-F238E27FC236}">
                <a16:creationId xmlns:a16="http://schemas.microsoft.com/office/drawing/2014/main" id="{23E0BDA9-A1DD-4832-B310-2A2BBD8CCACD}"/>
              </a:ext>
            </a:extLst>
          </p:cNvPr>
          <p:cNvSpPr>
            <a:spLocks noChangeArrowheads="1"/>
          </p:cNvSpPr>
          <p:nvPr/>
        </p:nvSpPr>
        <p:spPr bwMode="auto">
          <a:xfrm>
            <a:off x="3276600" y="4149725"/>
            <a:ext cx="862013" cy="360363"/>
          </a:xfrm>
          <a:prstGeom prst="rightArrow">
            <a:avLst>
              <a:gd name="adj1" fmla="val 50000"/>
              <a:gd name="adj2" fmla="val 59802"/>
            </a:avLst>
          </a:prstGeom>
          <a:solidFill>
            <a:srgbClr val="FF99CC">
              <a:alpha val="39999"/>
            </a:srgbClr>
          </a:solidFill>
          <a:ln w="25400" algn="ctr">
            <a:solidFill>
              <a:srgbClr val="CC00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en-US" sz="2000">
              <a:solidFill>
                <a:srgbClr val="000066"/>
              </a:solidFill>
            </a:endParaRPr>
          </a:p>
        </p:txBody>
      </p:sp>
      <p:sp>
        <p:nvSpPr>
          <p:cNvPr id="15377" name="Rectangle 17">
            <a:extLst>
              <a:ext uri="{FF2B5EF4-FFF2-40B4-BE49-F238E27FC236}">
                <a16:creationId xmlns:a16="http://schemas.microsoft.com/office/drawing/2014/main" id="{3A885492-A70B-469C-B15F-644FF882B056}"/>
              </a:ext>
            </a:extLst>
          </p:cNvPr>
          <p:cNvSpPr>
            <a:spLocks noChangeArrowheads="1"/>
          </p:cNvSpPr>
          <p:nvPr/>
        </p:nvSpPr>
        <p:spPr bwMode="auto">
          <a:xfrm>
            <a:off x="4140200" y="4005263"/>
            <a:ext cx="4824413" cy="1223962"/>
          </a:xfrm>
          <a:prstGeom prst="rect">
            <a:avLst/>
          </a:prstGeom>
          <a:solidFill>
            <a:srgbClr val="FFFF99">
              <a:alpha val="59999"/>
            </a:srgbClr>
          </a:solidFill>
          <a:ln w="19050" algn="ctr">
            <a:solidFill>
              <a:srgbClr val="FFCC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记录数据库更新情况，扩展名为</a:t>
            </a:r>
            <a:r>
              <a:rPr lang="en-US" altLang="zh-CN" sz="2000" b="1">
                <a:solidFill>
                  <a:srgbClr val="000066"/>
                </a:solidFill>
              </a:rPr>
              <a:t>.ldf</a:t>
            </a:r>
            <a:r>
              <a:rPr lang="en-US" altLang="zh-CN" sz="2000">
                <a:solidFill>
                  <a:srgbClr val="000066"/>
                </a:solidFill>
              </a:rPr>
              <a:t> </a:t>
            </a:r>
            <a:r>
              <a:rPr lang="en-US" altLang="zh-CN" sz="2000" b="1">
                <a:solidFill>
                  <a:srgbClr val="000066"/>
                </a:solidFill>
              </a:rPr>
              <a:t> </a:t>
            </a:r>
          </a:p>
          <a:p>
            <a:pPr eaLnBrk="1" hangingPunct="1">
              <a:spcBef>
                <a:spcPct val="0"/>
              </a:spcBef>
              <a:buSzTx/>
              <a:buFontTx/>
              <a:buNone/>
            </a:pPr>
            <a:r>
              <a:rPr lang="zh-CN" altLang="en-US" sz="2000" b="1">
                <a:solidFill>
                  <a:srgbClr val="000066"/>
                </a:solidFill>
              </a:rPr>
              <a:t>当数据库破坏时可以用事务日志还原数据</a:t>
            </a:r>
          </a:p>
          <a:p>
            <a:pPr eaLnBrk="1" hangingPunct="1">
              <a:spcBef>
                <a:spcPct val="0"/>
              </a:spcBef>
              <a:buSzTx/>
              <a:buFontTx/>
              <a:buNone/>
            </a:pPr>
            <a:r>
              <a:rPr lang="zh-CN" altLang="en-US" sz="2000" b="1">
                <a:solidFill>
                  <a:srgbClr val="000066"/>
                </a:solidFill>
              </a:rPr>
              <a:t>库内容 </a:t>
            </a:r>
          </a:p>
        </p:txBody>
      </p:sp>
      <p:sp>
        <p:nvSpPr>
          <p:cNvPr id="13327" name="内容占位符 2">
            <a:extLst>
              <a:ext uri="{FF2B5EF4-FFF2-40B4-BE49-F238E27FC236}">
                <a16:creationId xmlns:a16="http://schemas.microsoft.com/office/drawing/2014/main" id="{06CC2075-6B07-40A1-A562-0DE27D4C86F4}"/>
              </a:ext>
            </a:extLst>
          </p:cNvPr>
          <p:cNvSpPr>
            <a:spLocks noGrp="1"/>
          </p:cNvSpPr>
          <p:nvPr>
            <p:ph idx="1"/>
          </p:nvPr>
        </p:nvSpPr>
        <p:spPr>
          <a:xfrm>
            <a:off x="420688" y="492125"/>
            <a:ext cx="8353425" cy="863600"/>
          </a:xfrm>
        </p:spPr>
        <p:txBody>
          <a:bodyPr/>
          <a:lstStyle/>
          <a:p>
            <a:r>
              <a:rPr lang="en-US" altLang="zh-CN"/>
              <a:t>3.3.1  </a:t>
            </a:r>
            <a:r>
              <a:rPr lang="zh-CN" altLang="zh-CN"/>
              <a:t>数据库的结构</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checkerboard(across)">
                                      <p:cBhvr>
                                        <p:cTn id="7" dur="500"/>
                                        <p:tgtEl>
                                          <p:spTgt spid="1536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365"/>
                                        </p:tgtEl>
                                        <p:attrNameLst>
                                          <p:attrName>style.visibility</p:attrName>
                                        </p:attrNameLst>
                                      </p:cBhvr>
                                      <p:to>
                                        <p:strVal val="visible"/>
                                      </p:to>
                                    </p:set>
                                    <p:animEffect transition="in" filter="checkerboard(across)">
                                      <p:cBhvr>
                                        <p:cTn id="10" dur="500"/>
                                        <p:tgtEl>
                                          <p:spTgt spid="1536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animEffect transition="in" filter="checkerboard(across)">
                                      <p:cBhvr>
                                        <p:cTn id="13" dur="500"/>
                                        <p:tgtEl>
                                          <p:spTgt spid="1536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5368"/>
                                        </p:tgtEl>
                                        <p:attrNameLst>
                                          <p:attrName>style.visibility</p:attrName>
                                        </p:attrNameLst>
                                      </p:cBhvr>
                                      <p:to>
                                        <p:strVal val="visible"/>
                                      </p:to>
                                    </p:set>
                                    <p:animEffect transition="in" filter="checkerboard(across)">
                                      <p:cBhvr>
                                        <p:cTn id="16" dur="500"/>
                                        <p:tgtEl>
                                          <p:spTgt spid="1536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animEffect transition="in" filter="checkerboard(across)">
                                      <p:cBhvr>
                                        <p:cTn id="19" dur="500"/>
                                        <p:tgtEl>
                                          <p:spTgt spid="1536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5370"/>
                                        </p:tgtEl>
                                        <p:attrNameLst>
                                          <p:attrName>style.visibility</p:attrName>
                                        </p:attrNameLst>
                                      </p:cBhvr>
                                      <p:to>
                                        <p:strVal val="visible"/>
                                      </p:to>
                                    </p:set>
                                    <p:animEffect transition="in" filter="checkerboard(across)">
                                      <p:cBhvr>
                                        <p:cTn id="22" dur="500"/>
                                        <p:tgtEl>
                                          <p:spTgt spid="153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72"/>
                                        </p:tgtEl>
                                        <p:attrNameLst>
                                          <p:attrName>style.visibility</p:attrName>
                                        </p:attrNameLst>
                                      </p:cBhvr>
                                      <p:to>
                                        <p:strVal val="visible"/>
                                      </p:to>
                                    </p:set>
                                    <p:anim calcmode="lin" valueType="num">
                                      <p:cBhvr additive="base">
                                        <p:cTn id="27" dur="500" fill="hold"/>
                                        <p:tgtEl>
                                          <p:spTgt spid="15372"/>
                                        </p:tgtEl>
                                        <p:attrNameLst>
                                          <p:attrName>ppt_x</p:attrName>
                                        </p:attrNameLst>
                                      </p:cBhvr>
                                      <p:tavLst>
                                        <p:tav tm="0">
                                          <p:val>
                                            <p:strVal val="#ppt_x"/>
                                          </p:val>
                                        </p:tav>
                                        <p:tav tm="100000">
                                          <p:val>
                                            <p:strVal val="#ppt_x"/>
                                          </p:val>
                                        </p:tav>
                                      </p:tavLst>
                                    </p:anim>
                                    <p:anim calcmode="lin" valueType="num">
                                      <p:cBhvr additive="base">
                                        <p:cTn id="28"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371"/>
                                        </p:tgtEl>
                                        <p:attrNameLst>
                                          <p:attrName>style.visibility</p:attrName>
                                        </p:attrNameLst>
                                      </p:cBhvr>
                                      <p:to>
                                        <p:strVal val="visible"/>
                                      </p:to>
                                    </p:set>
                                    <p:animEffect transition="in" filter="blinds(horizontal)">
                                      <p:cBhvr>
                                        <p:cTn id="33" dur="500"/>
                                        <p:tgtEl>
                                          <p:spTgt spid="1537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5373"/>
                                        </p:tgtEl>
                                        <p:attrNameLst>
                                          <p:attrName>style.visibility</p:attrName>
                                        </p:attrNameLst>
                                      </p:cBhvr>
                                      <p:to>
                                        <p:strVal val="visible"/>
                                      </p:to>
                                    </p:set>
                                    <p:animEffect transition="in" filter="diamond(in)">
                                      <p:cBhvr>
                                        <p:cTn id="38" dur="500"/>
                                        <p:tgtEl>
                                          <p:spTgt spid="1537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5374"/>
                                        </p:tgtEl>
                                        <p:attrNameLst>
                                          <p:attrName>style.visibility</p:attrName>
                                        </p:attrNameLst>
                                      </p:cBhvr>
                                      <p:to>
                                        <p:strVal val="visible"/>
                                      </p:to>
                                    </p:set>
                                    <p:anim calcmode="lin" valueType="num">
                                      <p:cBhvr additive="base">
                                        <p:cTn id="43" dur="500" fill="hold"/>
                                        <p:tgtEl>
                                          <p:spTgt spid="15374"/>
                                        </p:tgtEl>
                                        <p:attrNameLst>
                                          <p:attrName>ppt_x</p:attrName>
                                        </p:attrNameLst>
                                      </p:cBhvr>
                                      <p:tavLst>
                                        <p:tav tm="0">
                                          <p:val>
                                            <p:strVal val="#ppt_x"/>
                                          </p:val>
                                        </p:tav>
                                        <p:tav tm="100000">
                                          <p:val>
                                            <p:strVal val="#ppt_x"/>
                                          </p:val>
                                        </p:tav>
                                      </p:tavLst>
                                    </p:anim>
                                    <p:anim calcmode="lin" valueType="num">
                                      <p:cBhvr additive="base">
                                        <p:cTn id="44" dur="500" fill="hold"/>
                                        <p:tgtEl>
                                          <p:spTgt spid="15374"/>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375"/>
                                        </p:tgtEl>
                                        <p:attrNameLst>
                                          <p:attrName>style.visibility</p:attrName>
                                        </p:attrNameLst>
                                      </p:cBhvr>
                                      <p:to>
                                        <p:strVal val="visible"/>
                                      </p:to>
                                    </p:set>
                                    <p:anim calcmode="lin" valueType="num">
                                      <p:cBhvr additive="base">
                                        <p:cTn id="49" dur="500" fill="hold"/>
                                        <p:tgtEl>
                                          <p:spTgt spid="15375"/>
                                        </p:tgtEl>
                                        <p:attrNameLst>
                                          <p:attrName>ppt_x</p:attrName>
                                        </p:attrNameLst>
                                      </p:cBhvr>
                                      <p:tavLst>
                                        <p:tav tm="0">
                                          <p:val>
                                            <p:strVal val="1+#ppt_w/2"/>
                                          </p:val>
                                        </p:tav>
                                        <p:tav tm="100000">
                                          <p:val>
                                            <p:strVal val="#ppt_x"/>
                                          </p:val>
                                        </p:tav>
                                      </p:tavLst>
                                    </p:anim>
                                    <p:anim calcmode="lin" valueType="num">
                                      <p:cBhvr additive="base">
                                        <p:cTn id="50" dur="500" fill="hold"/>
                                        <p:tgtEl>
                                          <p:spTgt spid="1537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5376"/>
                                        </p:tgtEl>
                                        <p:attrNameLst>
                                          <p:attrName>style.visibility</p:attrName>
                                        </p:attrNameLst>
                                      </p:cBhvr>
                                      <p:to>
                                        <p:strVal val="visible"/>
                                      </p:to>
                                    </p:set>
                                    <p:animEffect transition="in" filter="checkerboard(across)">
                                      <p:cBhvr>
                                        <p:cTn id="55" dur="500"/>
                                        <p:tgtEl>
                                          <p:spTgt spid="1537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5377"/>
                                        </p:tgtEl>
                                        <p:attrNameLst>
                                          <p:attrName>style.visibility</p:attrName>
                                        </p:attrNameLst>
                                      </p:cBhvr>
                                      <p:to>
                                        <p:strVal val="visible"/>
                                      </p:to>
                                    </p:set>
                                    <p:animEffect transition="in" filter="blinds(horizontal)">
                                      <p:cBhvr>
                                        <p:cTn id="60" dur="500"/>
                                        <p:tgtEl>
                                          <p:spTgt spid="15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8" grpId="0"/>
      <p:bldP spid="15369" grpId="0" animBg="1"/>
      <p:bldP spid="15370" grpId="0"/>
      <p:bldP spid="15371" grpId="0" animBg="1"/>
      <p:bldP spid="15372" grpId="0" animBg="1"/>
      <p:bldP spid="15373" grpId="0" animBg="1"/>
      <p:bldP spid="15374" grpId="0" animBg="1"/>
      <p:bldP spid="15375" grpId="0" animBg="1"/>
      <p:bldP spid="15376" grpId="0" animBg="1"/>
      <p:bldP spid="153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FC1C81F-9B1A-4C08-BB71-5BA48EB976BE}"/>
              </a:ext>
            </a:extLst>
          </p:cNvPr>
          <p:cNvSpPr>
            <a:spLocks noChangeArrowheads="1"/>
          </p:cNvSpPr>
          <p:nvPr>
            <p:ph type="title" idx="4294967295"/>
          </p:nvPr>
        </p:nvSpPr>
        <p:spPr>
          <a:xfrm>
            <a:off x="468313" y="549275"/>
            <a:ext cx="8229600" cy="633413"/>
          </a:xfrm>
        </p:spPr>
        <p:txBody>
          <a:bodyPr/>
          <a:lstStyle/>
          <a:p>
            <a:r>
              <a:rPr lang="en-US" altLang="zh-CN">
                <a:ea typeface="宋体" panose="02010600030101010101" pitchFamily="2" charset="-122"/>
              </a:rPr>
              <a:t>1. </a:t>
            </a:r>
            <a:r>
              <a:rPr lang="zh-CN" altLang="en-US">
                <a:ea typeface="宋体" panose="02010600030101010101" pitchFamily="2" charset="-122"/>
              </a:rPr>
              <a:t>创建数据库</a:t>
            </a:r>
          </a:p>
        </p:txBody>
      </p:sp>
      <p:sp>
        <p:nvSpPr>
          <p:cNvPr id="14339" name="Rectangle 3">
            <a:extLst>
              <a:ext uri="{FF2B5EF4-FFF2-40B4-BE49-F238E27FC236}">
                <a16:creationId xmlns:a16="http://schemas.microsoft.com/office/drawing/2014/main" id="{CF0EBCE0-6380-469D-8C2F-C6BE93FA43B4}"/>
              </a:ext>
            </a:extLst>
          </p:cNvPr>
          <p:cNvSpPr>
            <a:spLocks noChangeArrowheads="1"/>
          </p:cNvSpPr>
          <p:nvPr>
            <p:ph type="body" idx="4294967295"/>
          </p:nvPr>
        </p:nvSpPr>
        <p:spPr>
          <a:xfrm>
            <a:off x="1071563" y="1500188"/>
            <a:ext cx="7469187" cy="3911600"/>
          </a:xfrm>
        </p:spPr>
        <p:txBody>
          <a:bodyPr/>
          <a:lstStyle/>
          <a:p>
            <a:pPr>
              <a:lnSpc>
                <a:spcPct val="140000"/>
              </a:lnSpc>
            </a:pPr>
            <a:r>
              <a:rPr lang="en-US" altLang="zh-CN"/>
              <a:t>1</a:t>
            </a:r>
            <a:r>
              <a:rPr lang="zh-CN" altLang="en-US"/>
              <a:t>．使用向导创建数据库 </a:t>
            </a:r>
          </a:p>
          <a:p>
            <a:pPr>
              <a:lnSpc>
                <a:spcPct val="140000"/>
              </a:lnSpc>
            </a:pPr>
            <a:r>
              <a:rPr lang="en-US" altLang="zh-CN"/>
              <a:t>2</a:t>
            </a:r>
            <a:r>
              <a:rPr lang="zh-CN" altLang="en-US"/>
              <a:t>．使用企业管理器创建数据库 </a:t>
            </a:r>
          </a:p>
          <a:p>
            <a:pPr>
              <a:lnSpc>
                <a:spcPct val="140000"/>
              </a:lnSpc>
            </a:pPr>
            <a:r>
              <a:rPr lang="en-US" altLang="zh-CN"/>
              <a:t>3</a:t>
            </a:r>
            <a:r>
              <a:rPr lang="zh-CN" altLang="en-US"/>
              <a:t>．使用</a:t>
            </a:r>
            <a:r>
              <a:rPr lang="en-US" altLang="zh-CN"/>
              <a:t>Transact-SQL</a:t>
            </a:r>
            <a:r>
              <a:rPr lang="zh-CN" altLang="en-US"/>
              <a:t>语言创建数据库</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C813870-BBFA-46A6-87DB-87368D464294}"/>
              </a:ext>
            </a:extLst>
          </p:cNvPr>
          <p:cNvSpPr>
            <a:spLocks noGrp="1" noChangeArrowheads="1"/>
          </p:cNvSpPr>
          <p:nvPr>
            <p:ph type="title" idx="4294967295"/>
          </p:nvPr>
        </p:nvSpPr>
        <p:spPr>
          <a:xfrm>
            <a:off x="485775" y="285750"/>
            <a:ext cx="8229600" cy="633413"/>
          </a:xfrm>
        </p:spPr>
        <p:txBody>
          <a:bodyPr/>
          <a:lstStyle/>
          <a:p>
            <a:r>
              <a:rPr lang="zh-CN" altLang="en-US"/>
              <a:t>创建数据库</a:t>
            </a:r>
          </a:p>
        </p:txBody>
      </p:sp>
      <p:sp>
        <p:nvSpPr>
          <p:cNvPr id="15363" name="Rectangle 6">
            <a:extLst>
              <a:ext uri="{FF2B5EF4-FFF2-40B4-BE49-F238E27FC236}">
                <a16:creationId xmlns:a16="http://schemas.microsoft.com/office/drawing/2014/main" id="{EC8ADA90-B310-4D96-B982-5B581509BF6F}"/>
              </a:ext>
            </a:extLst>
          </p:cNvPr>
          <p:cNvSpPr>
            <a:spLocks noGrp="1" noChangeArrowheads="1"/>
          </p:cNvSpPr>
          <p:nvPr>
            <p:ph type="body" idx="4294967295"/>
          </p:nvPr>
        </p:nvSpPr>
        <p:spPr>
          <a:xfrm>
            <a:off x="611188" y="1214438"/>
            <a:ext cx="7543800" cy="584200"/>
          </a:xfrm>
          <a:noFill/>
        </p:spPr>
        <p:txBody>
          <a:bodyPr/>
          <a:lstStyle/>
          <a:p>
            <a:pPr lvl="1"/>
            <a:r>
              <a:rPr lang="zh-CN" altLang="en-US"/>
              <a:t>谁可以创建数据库（即数据库所有者）？</a:t>
            </a:r>
          </a:p>
        </p:txBody>
      </p:sp>
      <p:sp>
        <p:nvSpPr>
          <p:cNvPr id="14340" name="矩形 6">
            <a:extLst>
              <a:ext uri="{FF2B5EF4-FFF2-40B4-BE49-F238E27FC236}">
                <a16:creationId xmlns:a16="http://schemas.microsoft.com/office/drawing/2014/main" id="{11F273BC-CEDA-4C8E-BCC4-424A11BBA1E0}"/>
              </a:ext>
            </a:extLst>
          </p:cNvPr>
          <p:cNvSpPr>
            <a:spLocks noChangeArrowheads="1"/>
          </p:cNvSpPr>
          <p:nvPr/>
        </p:nvSpPr>
        <p:spPr bwMode="auto">
          <a:xfrm>
            <a:off x="1071563" y="1857375"/>
            <a:ext cx="73580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创建数据库的权限默认授予</a:t>
            </a:r>
            <a:r>
              <a:rPr lang="en-US" altLang="zh-CN" sz="2400">
                <a:latin typeface="Times New Roman" panose="02020603050405020304" pitchFamily="18" charset="0"/>
              </a:rPr>
              <a:t>sysadmin</a:t>
            </a:r>
            <a:r>
              <a:rPr lang="zh-CN" altLang="en-US" sz="2400">
                <a:latin typeface="Times New Roman" panose="02020603050405020304" pitchFamily="18" charset="0"/>
              </a:rPr>
              <a:t>和</a:t>
            </a:r>
            <a:r>
              <a:rPr lang="en-US" altLang="zh-CN" sz="2400">
                <a:latin typeface="Times New Roman" panose="02020603050405020304" pitchFamily="18" charset="0"/>
              </a:rPr>
              <a:t>dbcreator</a:t>
            </a:r>
            <a:r>
              <a:rPr lang="zh-CN" altLang="en-US" sz="2400">
                <a:latin typeface="Times New Roman" panose="02020603050405020304" pitchFamily="18" charset="0"/>
              </a:rPr>
              <a:t>固定服务器角色的成员，但可以授予其它用户。</a:t>
            </a:r>
          </a:p>
        </p:txBody>
      </p:sp>
      <p:sp>
        <p:nvSpPr>
          <p:cNvPr id="15365" name="Rectangle 6">
            <a:extLst>
              <a:ext uri="{FF2B5EF4-FFF2-40B4-BE49-F238E27FC236}">
                <a16:creationId xmlns:a16="http://schemas.microsoft.com/office/drawing/2014/main" id="{95795FC4-A874-4674-A178-585A18006B93}"/>
              </a:ext>
            </a:extLst>
          </p:cNvPr>
          <p:cNvSpPr txBox="1">
            <a:spLocks noChangeArrowheads="1"/>
          </p:cNvSpPr>
          <p:nvPr/>
        </p:nvSpPr>
        <p:spPr bwMode="auto">
          <a:xfrm>
            <a:off x="600075" y="3000375"/>
            <a:ext cx="7543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buFont typeface="Arial" panose="020B0604020202020204" pitchFamily="34" charset="0"/>
              <a:buBlip>
                <a:blip r:embed="rId2"/>
              </a:buBlip>
            </a:pPr>
            <a:r>
              <a:rPr lang="zh-CN" altLang="en-US"/>
              <a:t>创建数据库需要包括哪些内容？</a:t>
            </a:r>
          </a:p>
        </p:txBody>
      </p:sp>
      <p:sp>
        <p:nvSpPr>
          <p:cNvPr id="14342" name="Rectangle 6">
            <a:extLst>
              <a:ext uri="{FF2B5EF4-FFF2-40B4-BE49-F238E27FC236}">
                <a16:creationId xmlns:a16="http://schemas.microsoft.com/office/drawing/2014/main" id="{82601734-6F21-4535-A82C-29499DD8E89C}"/>
              </a:ext>
            </a:extLst>
          </p:cNvPr>
          <p:cNvSpPr txBox="1">
            <a:spLocks noChangeArrowheads="1"/>
          </p:cNvSpPr>
          <p:nvPr/>
        </p:nvSpPr>
        <p:spPr bwMode="auto">
          <a:xfrm>
            <a:off x="714375" y="3643313"/>
            <a:ext cx="8001000"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200150" indent="-28575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2"/>
            <a:r>
              <a:rPr lang="zh-CN" altLang="en-US"/>
              <a:t>数据库的名称－数据库命名必须符合规范</a:t>
            </a:r>
          </a:p>
          <a:p>
            <a:pPr lvl="2"/>
            <a:r>
              <a:rPr lang="zh-CN" altLang="en-US"/>
              <a:t>数据库的大小</a:t>
            </a:r>
          </a:p>
          <a:p>
            <a:pPr lvl="2"/>
            <a:r>
              <a:rPr lang="zh-CN" altLang="en-US"/>
              <a:t>数据文件的存放位置</a:t>
            </a:r>
          </a:p>
          <a:p>
            <a:pPr lvl="2"/>
            <a:r>
              <a:rPr lang="zh-CN" altLang="en-US"/>
              <a:t>文件组的设置</a:t>
            </a:r>
          </a:p>
          <a:p>
            <a:pPr lvl="2"/>
            <a:endParaRPr lang="zh-CN" altLang="en-US" sz="2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14342">
                                            <p:txEl>
                                              <p:pRg st="0" end="0"/>
                                            </p:txEl>
                                          </p:spTgt>
                                        </p:tgtEl>
                                        <p:attrNameLst>
                                          <p:attrName>style.visibility</p:attrName>
                                        </p:attrNameLst>
                                      </p:cBhvr>
                                      <p:to>
                                        <p:strVal val="visible"/>
                                      </p:to>
                                    </p:set>
                                    <p:animEffect transition="in" filter="slide(fromTop)">
                                      <p:cBhvr>
                                        <p:cTn id="11" dur="500"/>
                                        <p:tgtEl>
                                          <p:spTgt spid="14342">
                                            <p:txEl>
                                              <p:pRg st="0" end="0"/>
                                            </p:txEl>
                                          </p:spTgt>
                                        </p:tgtEl>
                                      </p:cBhvr>
                                    </p:animEffect>
                                  </p:childTnLst>
                                </p:cTn>
                              </p:par>
                            </p:childTnLst>
                          </p:cTn>
                        </p:par>
                        <p:par>
                          <p:cTn id="12" fill="hold" nodeType="afterGroup">
                            <p:stCondLst>
                              <p:cond delay="500"/>
                            </p:stCondLst>
                            <p:childTnLst>
                              <p:par>
                                <p:cTn id="13" presetID="12" presetClass="entr" presetSubtype="1" fill="hold" grpId="0" nodeType="afterEffect">
                                  <p:stCondLst>
                                    <p:cond delay="0"/>
                                  </p:stCondLst>
                                  <p:childTnLst>
                                    <p:set>
                                      <p:cBhvr>
                                        <p:cTn id="14" dur="1" fill="hold">
                                          <p:stCondLst>
                                            <p:cond delay="0"/>
                                          </p:stCondLst>
                                        </p:cTn>
                                        <p:tgtEl>
                                          <p:spTgt spid="14342">
                                            <p:txEl>
                                              <p:pRg st="1" end="1"/>
                                            </p:txEl>
                                          </p:spTgt>
                                        </p:tgtEl>
                                        <p:attrNameLst>
                                          <p:attrName>style.visibility</p:attrName>
                                        </p:attrNameLst>
                                      </p:cBhvr>
                                      <p:to>
                                        <p:strVal val="visible"/>
                                      </p:to>
                                    </p:set>
                                    <p:animEffect transition="in" filter="slide(fromTop)">
                                      <p:cBhvr>
                                        <p:cTn id="15" dur="500"/>
                                        <p:tgtEl>
                                          <p:spTgt spid="14342">
                                            <p:txEl>
                                              <p:pRg st="1" end="1"/>
                                            </p:txEl>
                                          </p:spTgt>
                                        </p:tgtEl>
                                      </p:cBhvr>
                                    </p:animEffect>
                                  </p:childTnLst>
                                </p:cTn>
                              </p:par>
                            </p:childTnLst>
                          </p:cTn>
                        </p:par>
                        <p:par>
                          <p:cTn id="16" fill="hold" nodeType="afterGroup">
                            <p:stCondLst>
                              <p:cond delay="1000"/>
                            </p:stCondLst>
                            <p:childTnLst>
                              <p:par>
                                <p:cTn id="17" presetID="12" presetClass="entr" presetSubtype="1" fill="hold" grpId="0" nodeType="afterEffect">
                                  <p:stCondLst>
                                    <p:cond delay="0"/>
                                  </p:stCondLst>
                                  <p:childTnLst>
                                    <p:set>
                                      <p:cBhvr>
                                        <p:cTn id="18" dur="1" fill="hold">
                                          <p:stCondLst>
                                            <p:cond delay="0"/>
                                          </p:stCondLst>
                                        </p:cTn>
                                        <p:tgtEl>
                                          <p:spTgt spid="14342">
                                            <p:txEl>
                                              <p:pRg st="2" end="2"/>
                                            </p:txEl>
                                          </p:spTgt>
                                        </p:tgtEl>
                                        <p:attrNameLst>
                                          <p:attrName>style.visibility</p:attrName>
                                        </p:attrNameLst>
                                      </p:cBhvr>
                                      <p:to>
                                        <p:strVal val="visible"/>
                                      </p:to>
                                    </p:set>
                                    <p:animEffect transition="in" filter="slide(fromTop)">
                                      <p:cBhvr>
                                        <p:cTn id="19" dur="500"/>
                                        <p:tgtEl>
                                          <p:spTgt spid="14342">
                                            <p:txEl>
                                              <p:pRg st="2" end="2"/>
                                            </p:txEl>
                                          </p:spTgt>
                                        </p:tgtEl>
                                      </p:cBhvr>
                                    </p:animEffect>
                                  </p:childTnLst>
                                </p:cTn>
                              </p:par>
                            </p:childTnLst>
                          </p:cTn>
                        </p:par>
                        <p:par>
                          <p:cTn id="20" fill="hold" nodeType="afterGroup">
                            <p:stCondLst>
                              <p:cond delay="1500"/>
                            </p:stCondLst>
                            <p:childTnLst>
                              <p:par>
                                <p:cTn id="21" presetID="12" presetClass="entr" presetSubtype="1" fill="hold" grpId="0" nodeType="afterEffect">
                                  <p:stCondLst>
                                    <p:cond delay="0"/>
                                  </p:stCondLst>
                                  <p:childTnLst>
                                    <p:set>
                                      <p:cBhvr>
                                        <p:cTn id="22" dur="1" fill="hold">
                                          <p:stCondLst>
                                            <p:cond delay="0"/>
                                          </p:stCondLst>
                                        </p:cTn>
                                        <p:tgtEl>
                                          <p:spTgt spid="14342">
                                            <p:txEl>
                                              <p:pRg st="3" end="3"/>
                                            </p:txEl>
                                          </p:spTgt>
                                        </p:tgtEl>
                                        <p:attrNameLst>
                                          <p:attrName>style.visibility</p:attrName>
                                        </p:attrNameLst>
                                      </p:cBhvr>
                                      <p:to>
                                        <p:strVal val="visible"/>
                                      </p:to>
                                    </p:set>
                                    <p:animEffect transition="in" filter="slide(fromTop)">
                                      <p:cBhvr>
                                        <p:cTn id="23" dur="500"/>
                                        <p:tgtEl>
                                          <p:spTgt spid="143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2" grpId="0" build="allAtOnce"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67C161D8-A57F-4FD8-93BE-1E49E46B63AA}"/>
              </a:ext>
            </a:extLst>
          </p:cNvPr>
          <p:cNvSpPr>
            <a:spLocks noChangeArrowheads="1"/>
          </p:cNvSpPr>
          <p:nvPr>
            <p:ph type="title" idx="4294967295"/>
          </p:nvPr>
        </p:nvSpPr>
        <p:spPr>
          <a:xfrm>
            <a:off x="1116013" y="188913"/>
            <a:ext cx="7056437" cy="633412"/>
          </a:xfrm>
        </p:spPr>
        <p:txBody>
          <a:bodyPr lIns="90488" tIns="44450" rIns="90488" bIns="44450"/>
          <a:lstStyle/>
          <a:p>
            <a:r>
              <a:rPr lang="zh-CN" altLang="en-US">
                <a:ea typeface="宋体" panose="02010600030101010101" pitchFamily="2" charset="-122"/>
              </a:rPr>
              <a:t>使用</a:t>
            </a:r>
            <a:r>
              <a:rPr lang="en-US" altLang="zh-CN">
                <a:ea typeface="宋体" panose="02010600030101010101" pitchFamily="2" charset="-122"/>
              </a:rPr>
              <a:t>T-SQL</a:t>
            </a:r>
            <a:r>
              <a:rPr lang="zh-CN" altLang="en-US">
                <a:ea typeface="宋体" panose="02010600030101010101" pitchFamily="2" charset="-122"/>
              </a:rPr>
              <a:t>语言创建数据库</a:t>
            </a:r>
          </a:p>
        </p:txBody>
      </p:sp>
      <p:sp>
        <p:nvSpPr>
          <p:cNvPr id="15363" name="Text Box 1030">
            <a:extLst>
              <a:ext uri="{FF2B5EF4-FFF2-40B4-BE49-F238E27FC236}">
                <a16:creationId xmlns:a16="http://schemas.microsoft.com/office/drawing/2014/main" id="{11957157-B08F-4216-80E8-5A601D26B296}"/>
              </a:ext>
            </a:extLst>
          </p:cNvPr>
          <p:cNvSpPr txBox="1">
            <a:spLocks noChangeArrowheads="1"/>
          </p:cNvSpPr>
          <p:nvPr/>
        </p:nvSpPr>
        <p:spPr bwMode="auto">
          <a:xfrm>
            <a:off x="1000125" y="1914525"/>
            <a:ext cx="7194550" cy="3351213"/>
          </a:xfrm>
          <a:prstGeom prst="rect">
            <a:avLst/>
          </a:prstGeom>
          <a:solidFill>
            <a:schemeClr val="bg1"/>
          </a:solidFill>
          <a:ln w="3175">
            <a:solidFill>
              <a:schemeClr val="tx1"/>
            </a:solidFill>
            <a:miter lim="800000"/>
            <a:headEnd/>
            <a:tailEnd/>
          </a:ln>
          <a:effectLst>
            <a:outerShdw dist="107763" dir="2700000" algn="ctr" rotWithShape="0">
              <a:srgbClr val="0099CC"/>
            </a:outerShdw>
          </a:effectLst>
        </p:spPr>
        <p:txBody>
          <a:bodyPr/>
          <a:lstStyle>
            <a:lvl1pPr marL="279400" indent="-2794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nSpc>
                <a:spcPct val="96000"/>
              </a:lnSpc>
              <a:spcBef>
                <a:spcPct val="0"/>
              </a:spcBef>
              <a:buSzTx/>
              <a:buFontTx/>
              <a:buNone/>
            </a:pPr>
            <a:r>
              <a:rPr lang="en-US" altLang="en-US" sz="1600" noProof="1">
                <a:latin typeface="Lucida Sans Typewriter" panose="020B0509030504030204" pitchFamily="49" charset="0"/>
              </a:rPr>
              <a:t>CREATE DATABASE </a:t>
            </a:r>
            <a:r>
              <a:rPr lang="en-US" altLang="zh-CN" sz="1600">
                <a:latin typeface="Lucida Sans Typewriter" panose="020B0509030504030204" pitchFamily="49" charset="0"/>
              </a:rPr>
              <a:t>S</a:t>
            </a:r>
            <a:r>
              <a:rPr lang="en-US" altLang="en-US" sz="1600" noProof="1">
                <a:latin typeface="Lucida Sans Typewriter" panose="020B0509030504030204" pitchFamily="49" charset="0"/>
              </a:rPr>
              <a:t>ample</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ON</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PRIMARY ( NAME=</a:t>
            </a:r>
            <a:r>
              <a:rPr lang="en-US" altLang="zh-CN" sz="1600">
                <a:latin typeface="Lucida Sans Typewriter" panose="020B0509030504030204" pitchFamily="49" charset="0"/>
              </a:rPr>
              <a:t>S</a:t>
            </a:r>
            <a:r>
              <a:rPr lang="en-US" altLang="en-US" sz="1600" noProof="1">
                <a:latin typeface="Lucida Sans Typewriter" panose="020B0509030504030204" pitchFamily="49" charset="0"/>
              </a:rPr>
              <a:t>ample</a:t>
            </a:r>
            <a:r>
              <a:rPr lang="en-US" altLang="zh-CN" sz="1600">
                <a:latin typeface="Lucida Sans Typewriter" panose="020B0509030504030204" pitchFamily="49" charset="0"/>
              </a:rPr>
              <a:t>D</a:t>
            </a:r>
            <a:r>
              <a:rPr lang="en-US" altLang="en-US" sz="1600" noProof="1">
                <a:latin typeface="Lucida Sans Typewriter" panose="020B0509030504030204" pitchFamily="49" charset="0"/>
              </a:rPr>
              <a:t>ata,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FILENAME='c:\</a:t>
            </a:r>
            <a:r>
              <a:rPr lang="en-US" altLang="zh-CN" sz="1600">
                <a:latin typeface="Lucida Sans Typewriter" panose="020B0509030504030204" pitchFamily="49" charset="0"/>
              </a:rPr>
              <a:t>Program Files</a:t>
            </a:r>
            <a:r>
              <a:rPr lang="en-US" altLang="en-US" sz="1600" noProof="1">
                <a:latin typeface="Lucida Sans Typewriter" panose="020B0509030504030204" pitchFamily="49" charset="0"/>
              </a:rPr>
              <a:t>\</a:t>
            </a:r>
            <a:r>
              <a:rPr lang="en-US" altLang="zh-CN" sz="1600">
                <a:latin typeface="Lucida Sans Typewriter" panose="020B0509030504030204" pitchFamily="49" charset="0"/>
              </a:rPr>
              <a:t>..\..\D</a:t>
            </a:r>
            <a:r>
              <a:rPr lang="en-US" altLang="en-US" sz="1600" noProof="1">
                <a:latin typeface="Lucida Sans Typewriter" panose="020B0509030504030204" pitchFamily="49" charset="0"/>
              </a:rPr>
              <a:t>ata\</a:t>
            </a:r>
            <a:r>
              <a:rPr lang="en-US" altLang="zh-CN" sz="1600">
                <a:latin typeface="Lucida Sans Typewriter" panose="020B0509030504030204" pitchFamily="49" charset="0"/>
              </a:rPr>
              <a:t>S</a:t>
            </a:r>
            <a:r>
              <a:rPr lang="en-US" altLang="en-US" sz="1600" noProof="1">
                <a:latin typeface="Lucida Sans Typewriter" panose="020B0509030504030204" pitchFamily="49" charset="0"/>
              </a:rPr>
              <a:t>ample.mdf',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SIZE=10MB,</a:t>
            </a:r>
          </a:p>
          <a:p>
            <a:pPr>
              <a:lnSpc>
                <a:spcPct val="96000"/>
              </a:lnSpc>
              <a:spcBef>
                <a:spcPct val="0"/>
              </a:spcBef>
              <a:buSzTx/>
              <a:buFontTx/>
              <a:buNone/>
            </a:pPr>
            <a:r>
              <a:rPr lang="en-US" altLang="en-US" sz="1600" noProof="1">
                <a:latin typeface="Lucida Sans Typewriter" panose="020B0509030504030204" pitchFamily="49" charset="0"/>
              </a:rPr>
              <a:t>  MAXSIZE=15MB,</a:t>
            </a:r>
          </a:p>
          <a:p>
            <a:pPr>
              <a:lnSpc>
                <a:spcPct val="96000"/>
              </a:lnSpc>
              <a:spcBef>
                <a:spcPct val="0"/>
              </a:spcBef>
              <a:buSzTx/>
              <a:buFontTx/>
              <a:buNone/>
            </a:pPr>
            <a:r>
              <a:rPr lang="en-US" altLang="en-US" sz="1600" noProof="1">
                <a:latin typeface="Lucida Sans Typewriter" panose="020B0509030504030204" pitchFamily="49" charset="0"/>
              </a:rPr>
              <a:t>  FILEGROWTH=20%)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LOG ON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 NAME=</a:t>
            </a:r>
            <a:r>
              <a:rPr lang="en-US" altLang="zh-CN" sz="1600">
                <a:latin typeface="Lucida Sans Typewriter" panose="020B0509030504030204" pitchFamily="49" charset="0"/>
              </a:rPr>
              <a:t>S</a:t>
            </a:r>
            <a:r>
              <a:rPr lang="en-US" altLang="en-US" sz="1600" noProof="1">
                <a:latin typeface="Lucida Sans Typewriter" panose="020B0509030504030204" pitchFamily="49" charset="0"/>
              </a:rPr>
              <a:t>ample</a:t>
            </a:r>
            <a:r>
              <a:rPr lang="en-US" altLang="zh-CN" sz="1600">
                <a:latin typeface="Lucida Sans Typewriter" panose="020B0509030504030204" pitchFamily="49" charset="0"/>
              </a:rPr>
              <a:t>L</a:t>
            </a:r>
            <a:r>
              <a:rPr lang="en-US" altLang="en-US" sz="1600" noProof="1">
                <a:latin typeface="Lucida Sans Typewriter" panose="020B0509030504030204" pitchFamily="49" charset="0"/>
              </a:rPr>
              <a:t>og,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FILENAME= 'c:\</a:t>
            </a:r>
            <a:r>
              <a:rPr lang="en-US" altLang="zh-CN" sz="1600">
                <a:latin typeface="Lucida Sans Typewriter" panose="020B0509030504030204" pitchFamily="49" charset="0"/>
              </a:rPr>
              <a:t>Program Files</a:t>
            </a:r>
            <a:r>
              <a:rPr lang="en-US" altLang="en-US" sz="1600" noProof="1">
                <a:latin typeface="Lucida Sans Typewriter" panose="020B0509030504030204" pitchFamily="49" charset="0"/>
              </a:rPr>
              <a:t>\</a:t>
            </a:r>
            <a:r>
              <a:rPr lang="en-US" altLang="zh-CN" sz="1600">
                <a:latin typeface="Lucida Sans Typewriter" panose="020B0509030504030204" pitchFamily="49" charset="0"/>
              </a:rPr>
              <a:t>..\..\D</a:t>
            </a:r>
            <a:r>
              <a:rPr lang="en-US" altLang="en-US" sz="1600" noProof="1">
                <a:latin typeface="Lucida Sans Typewriter" panose="020B0509030504030204" pitchFamily="49" charset="0"/>
              </a:rPr>
              <a:t>ata\</a:t>
            </a:r>
            <a:r>
              <a:rPr lang="en-US" altLang="zh-CN" sz="1600">
                <a:latin typeface="Lucida Sans Typewriter" panose="020B0509030504030204" pitchFamily="49" charset="0"/>
              </a:rPr>
              <a:t>S</a:t>
            </a:r>
            <a:r>
              <a:rPr lang="en-US" altLang="en-US" sz="1600" noProof="1">
                <a:latin typeface="Lucida Sans Typewriter" panose="020B0509030504030204" pitchFamily="49" charset="0"/>
              </a:rPr>
              <a:t>ample.ldf',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SIZE=3MB,</a:t>
            </a:r>
          </a:p>
          <a:p>
            <a:pPr>
              <a:lnSpc>
                <a:spcPct val="96000"/>
              </a:lnSpc>
              <a:spcBef>
                <a:spcPct val="0"/>
              </a:spcBef>
              <a:buSzTx/>
              <a:buFontTx/>
              <a:buNone/>
            </a:pPr>
            <a:r>
              <a:rPr lang="en-US" altLang="en-US" sz="1600" noProof="1">
                <a:latin typeface="Lucida Sans Typewriter" panose="020B0509030504030204" pitchFamily="49" charset="0"/>
              </a:rPr>
              <a:t>  MAXSIZE=5MB,</a:t>
            </a:r>
          </a:p>
          <a:p>
            <a:pPr>
              <a:lnSpc>
                <a:spcPct val="96000"/>
              </a:lnSpc>
              <a:spcBef>
                <a:spcPct val="0"/>
              </a:spcBef>
              <a:buSzTx/>
              <a:buFontTx/>
              <a:buNone/>
            </a:pPr>
            <a:r>
              <a:rPr lang="en-US" altLang="en-US" sz="1600" noProof="1">
                <a:latin typeface="Lucida Sans Typewriter" panose="020B0509030504030204" pitchFamily="49" charset="0"/>
              </a:rPr>
              <a:t>  FILEGROWTH=1MB)</a:t>
            </a:r>
            <a:br>
              <a:rPr lang="en-US" altLang="zh-CN" sz="1600">
                <a:latin typeface="Lucida Sans Typewriter" panose="020B0509030504030204" pitchFamily="49" charset="0"/>
              </a:rPr>
            </a:br>
            <a:endParaRPr lang="en-US" altLang="en-US" sz="1600" noProof="1">
              <a:latin typeface="Lucida Sans Typewriter" panose="020B0509030504030204" pitchFamily="49" charset="0"/>
            </a:endParaRPr>
          </a:p>
        </p:txBody>
      </p:sp>
      <p:sp>
        <p:nvSpPr>
          <p:cNvPr id="15364" name="AutoShape 126">
            <a:extLst>
              <a:ext uri="{FF2B5EF4-FFF2-40B4-BE49-F238E27FC236}">
                <a16:creationId xmlns:a16="http://schemas.microsoft.com/office/drawing/2014/main" id="{EBEC3BAC-2DD9-4432-8BEB-658D8EBF88DF}"/>
              </a:ext>
            </a:extLst>
          </p:cNvPr>
          <p:cNvSpPr>
            <a:spLocks noChangeArrowheads="1"/>
          </p:cNvSpPr>
          <p:nvPr/>
        </p:nvSpPr>
        <p:spPr bwMode="auto">
          <a:xfrm rot="10800000">
            <a:off x="6962775" y="1828800"/>
            <a:ext cx="1727200" cy="377825"/>
          </a:xfrm>
          <a:prstGeom prst="wedgeRoundRectCallout">
            <a:avLst>
              <a:gd name="adj1" fmla="val 49815"/>
              <a:gd name="adj2" fmla="val -190338"/>
              <a:gd name="adj3" fmla="val 16667"/>
            </a:avLst>
          </a:prstGeom>
          <a:solidFill>
            <a:srgbClr val="FF99CC"/>
          </a:solidFill>
          <a:ln w="9525">
            <a:solidFill>
              <a:schemeClr val="tx1"/>
            </a:solidFill>
            <a:miter lim="800000"/>
            <a:headEnd/>
            <a:tailEnd/>
          </a:ln>
        </p:spPr>
        <p:txBody>
          <a:bodyPr rot="10800000"/>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rgbClr val="26086A"/>
                </a:solidFill>
                <a:latin typeface="Arial Narrow" panose="020B06060202020A0204" pitchFamily="34" charset="0"/>
              </a:rPr>
              <a:t>主数据库文件</a:t>
            </a:r>
          </a:p>
        </p:txBody>
      </p:sp>
      <p:sp>
        <p:nvSpPr>
          <p:cNvPr id="15365" name="AutoShape 127">
            <a:extLst>
              <a:ext uri="{FF2B5EF4-FFF2-40B4-BE49-F238E27FC236}">
                <a16:creationId xmlns:a16="http://schemas.microsoft.com/office/drawing/2014/main" id="{63A90B61-C5EF-4668-BFD0-EABACC93F2A5}"/>
              </a:ext>
            </a:extLst>
          </p:cNvPr>
          <p:cNvSpPr>
            <a:spLocks noChangeArrowheads="1"/>
          </p:cNvSpPr>
          <p:nvPr/>
        </p:nvSpPr>
        <p:spPr bwMode="auto">
          <a:xfrm rot="10800000">
            <a:off x="5953125" y="4852988"/>
            <a:ext cx="1741488" cy="433387"/>
          </a:xfrm>
          <a:prstGeom prst="wedgeRoundRectCallout">
            <a:avLst>
              <a:gd name="adj1" fmla="val -30588"/>
              <a:gd name="adj2" fmla="val 180403"/>
              <a:gd name="adj3" fmla="val 16667"/>
            </a:avLst>
          </a:prstGeom>
          <a:solidFill>
            <a:srgbClr val="FF99CC"/>
          </a:solidFill>
          <a:ln w="9525">
            <a:solidFill>
              <a:schemeClr val="tx1"/>
            </a:solidFill>
            <a:miter lim="800000"/>
            <a:headEnd/>
            <a:tailEnd/>
          </a:ln>
        </p:spPr>
        <p:txBody>
          <a:bodyPr rot="10800000"/>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rgbClr val="26086A"/>
                </a:solidFill>
                <a:latin typeface="Arial Narrow" panose="020B06060202020A0204" pitchFamily="34" charset="0"/>
              </a:rPr>
              <a:t>事务日志文件</a:t>
            </a:r>
          </a:p>
        </p:txBody>
      </p:sp>
      <p:sp>
        <p:nvSpPr>
          <p:cNvPr id="15366" name="AutoShape 128">
            <a:extLst>
              <a:ext uri="{FF2B5EF4-FFF2-40B4-BE49-F238E27FC236}">
                <a16:creationId xmlns:a16="http://schemas.microsoft.com/office/drawing/2014/main" id="{16354AA5-0AA6-46A6-AE53-D9DBE7685475}"/>
              </a:ext>
            </a:extLst>
          </p:cNvPr>
          <p:cNvSpPr>
            <a:spLocks noChangeArrowheads="1"/>
          </p:cNvSpPr>
          <p:nvPr/>
        </p:nvSpPr>
        <p:spPr bwMode="auto">
          <a:xfrm rot="10800000">
            <a:off x="5016500" y="1809750"/>
            <a:ext cx="1584325" cy="377825"/>
          </a:xfrm>
          <a:prstGeom prst="wedgeRoundRectCallout">
            <a:avLst>
              <a:gd name="adj1" fmla="val 162023"/>
              <a:gd name="adj2" fmla="val -114708"/>
              <a:gd name="adj3" fmla="val 16667"/>
            </a:avLst>
          </a:prstGeom>
          <a:solidFill>
            <a:srgbClr val="0000FF"/>
          </a:solidFill>
          <a:ln w="9525">
            <a:solidFill>
              <a:schemeClr val="tx1"/>
            </a:solidFill>
            <a:miter lim="800000"/>
            <a:headEnd/>
            <a:tailEnd/>
          </a:ln>
        </p:spPr>
        <p:txBody>
          <a:bodyPr rot="10800000"/>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chemeClr val="bg1"/>
                </a:solidFill>
                <a:latin typeface="Arial Narrow" panose="020B06060202020A0204" pitchFamily="34" charset="0"/>
              </a:rPr>
              <a:t>逻辑文件名</a:t>
            </a:r>
          </a:p>
        </p:txBody>
      </p:sp>
      <p:sp>
        <p:nvSpPr>
          <p:cNvPr id="15367" name="AutoShape 129">
            <a:extLst>
              <a:ext uri="{FF2B5EF4-FFF2-40B4-BE49-F238E27FC236}">
                <a16:creationId xmlns:a16="http://schemas.microsoft.com/office/drawing/2014/main" id="{C4BEEF8A-FAF7-448C-ACAF-48E2D8C15E4E}"/>
              </a:ext>
            </a:extLst>
          </p:cNvPr>
          <p:cNvSpPr>
            <a:spLocks noChangeArrowheads="1"/>
          </p:cNvSpPr>
          <p:nvPr/>
        </p:nvSpPr>
        <p:spPr bwMode="auto">
          <a:xfrm rot="10800000">
            <a:off x="3649663" y="2979738"/>
            <a:ext cx="1439862" cy="377825"/>
          </a:xfrm>
          <a:prstGeom prst="wedgeRoundRectCallout">
            <a:avLst>
              <a:gd name="adj1" fmla="val 132028"/>
              <a:gd name="adj2" fmla="val 84454"/>
              <a:gd name="adj3" fmla="val 16667"/>
            </a:avLst>
          </a:prstGeom>
          <a:solidFill>
            <a:srgbClr val="0000FF"/>
          </a:solidFill>
          <a:ln w="9525">
            <a:solidFill>
              <a:schemeClr val="tx1"/>
            </a:solidFill>
            <a:miter lim="800000"/>
            <a:headEnd/>
            <a:tailEnd/>
          </a:ln>
        </p:spPr>
        <p:txBody>
          <a:bodyPr rot="10800000"/>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chemeClr val="bg1"/>
                </a:solidFill>
                <a:latin typeface="Arial Narrow" panose="020B06060202020A0204" pitchFamily="34" charset="0"/>
              </a:rPr>
              <a:t>物理文件名</a:t>
            </a:r>
          </a:p>
        </p:txBody>
      </p:sp>
      <p:sp>
        <p:nvSpPr>
          <p:cNvPr id="15368" name="AutoShape 130">
            <a:extLst>
              <a:ext uri="{FF2B5EF4-FFF2-40B4-BE49-F238E27FC236}">
                <a16:creationId xmlns:a16="http://schemas.microsoft.com/office/drawing/2014/main" id="{E702D0F8-1F45-4F1A-B0C2-E801AC57F68C}"/>
              </a:ext>
            </a:extLst>
          </p:cNvPr>
          <p:cNvSpPr>
            <a:spLocks noChangeArrowheads="1"/>
          </p:cNvSpPr>
          <p:nvPr/>
        </p:nvSpPr>
        <p:spPr bwMode="auto">
          <a:xfrm rot="10800000">
            <a:off x="3073400" y="5337175"/>
            <a:ext cx="1512888" cy="377825"/>
          </a:xfrm>
          <a:prstGeom prst="wedgeRoundRectCallout">
            <a:avLst>
              <a:gd name="adj1" fmla="val 110963"/>
              <a:gd name="adj2" fmla="val 152519"/>
              <a:gd name="adj3" fmla="val 16667"/>
            </a:avLst>
          </a:prstGeom>
          <a:solidFill>
            <a:srgbClr val="008000"/>
          </a:solidFill>
          <a:ln w="9525">
            <a:solidFill>
              <a:schemeClr val="tx1"/>
            </a:solidFill>
            <a:miter lim="800000"/>
            <a:headEnd/>
            <a:tailEnd/>
          </a:ln>
        </p:spPr>
        <p:txBody>
          <a:bodyPr rot="10800000"/>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chemeClr val="bg1"/>
                </a:solidFill>
                <a:latin typeface="Arial Narrow" panose="020B06060202020A0204" pitchFamily="34" charset="0"/>
              </a:rPr>
              <a:t>文件增长量</a:t>
            </a:r>
          </a:p>
        </p:txBody>
      </p:sp>
      <p:sp>
        <p:nvSpPr>
          <p:cNvPr id="16393" name="Rectangle 132">
            <a:extLst>
              <a:ext uri="{FF2B5EF4-FFF2-40B4-BE49-F238E27FC236}">
                <a16:creationId xmlns:a16="http://schemas.microsoft.com/office/drawing/2014/main" id="{BC14F145-5090-440F-8999-AB78A6EEE55E}"/>
              </a:ext>
            </a:extLst>
          </p:cNvPr>
          <p:cNvSpPr>
            <a:spLocks noChangeArrowheads="1"/>
          </p:cNvSpPr>
          <p:nvPr>
            <p:ph type="body" idx="4294967295"/>
          </p:nvPr>
        </p:nvSpPr>
        <p:spPr>
          <a:xfrm>
            <a:off x="827088" y="928688"/>
            <a:ext cx="7469187" cy="500062"/>
          </a:xfrm>
        </p:spPr>
        <p:txBody>
          <a:bodyPr/>
          <a:lstStyle/>
          <a:p>
            <a:r>
              <a:rPr lang="zh-CN" altLang="en-US" sz="2800"/>
              <a:t>数据库的名称、大小、数据文件位置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3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36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536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36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5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autoUpdateAnimBg="0"/>
      <p:bldP spid="15364" grpId="0" animBg="1" autoUpdateAnimBg="0"/>
      <p:bldP spid="15365" grpId="0" animBg="1" autoUpdateAnimBg="0"/>
      <p:bldP spid="15366" grpId="0" animBg="1" autoUpdateAnimBg="0"/>
      <p:bldP spid="15367" grpId="0" animBg="1" autoUpdateAnimBg="0"/>
      <p:bldP spid="15368" grpId="0" animBg="1" autoUpdateAnimBg="0"/>
    </p:bldLst>
  </p:timing>
</p:sld>
</file>

<file path=ppt/theme/theme1.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红_2">
  <a:themeElements>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VB讲义_01</Template>
  <TotalTime>161</TotalTime>
  <Pages>0</Pages>
  <Words>3513</Words>
  <Characters>0</Characters>
  <Application>Microsoft Office PowerPoint</Application>
  <DocSecurity>0</DocSecurity>
  <PresentationFormat>全屏显示(4:3)</PresentationFormat>
  <Lines>0</Lines>
  <Paragraphs>509</Paragraphs>
  <Slides>43</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43</vt:i4>
      </vt:variant>
    </vt:vector>
  </HeadingPairs>
  <TitlesOfParts>
    <vt:vector size="54" baseType="lpstr">
      <vt:lpstr>Times New Roman</vt:lpstr>
      <vt:lpstr>宋体</vt:lpstr>
      <vt:lpstr>Arial</vt:lpstr>
      <vt:lpstr>黑体</vt:lpstr>
      <vt:lpstr>楷体_GB2312</vt:lpstr>
      <vt:lpstr>Wingdings</vt:lpstr>
      <vt:lpstr>Arial Unicode MS</vt:lpstr>
      <vt:lpstr>Lucida Sans Typewriter</vt:lpstr>
      <vt:lpstr>Arial Narrow</vt:lpstr>
      <vt:lpstr>通用_红_2</vt:lpstr>
      <vt:lpstr>1_通用_红_2</vt:lpstr>
      <vt:lpstr>PowerPoint 演示文稿</vt:lpstr>
      <vt:lpstr>数据库存储结构</vt:lpstr>
      <vt:lpstr>数据库文件</vt:lpstr>
      <vt:lpstr>数据库文件</vt:lpstr>
      <vt:lpstr>数据库文件</vt:lpstr>
      <vt:lpstr>PowerPoint 演示文稿</vt:lpstr>
      <vt:lpstr>1. 创建数据库</vt:lpstr>
      <vt:lpstr>创建数据库</vt:lpstr>
      <vt:lpstr>使用T-SQL语言创建数据库</vt:lpstr>
      <vt:lpstr>使用Transact-SQL语言创建数据库</vt:lpstr>
      <vt:lpstr>使用Transact-SQL语言创建数据库</vt:lpstr>
      <vt:lpstr>使用Transact-SQL语言创建数据库</vt:lpstr>
      <vt:lpstr>使用Transact-SQL语言创建数据库</vt:lpstr>
      <vt:lpstr>创建数据库（举例）</vt:lpstr>
      <vt:lpstr>创建数据库（举例）</vt:lpstr>
      <vt:lpstr>创建文件组</vt:lpstr>
      <vt:lpstr>PowerPoint 演示文稿</vt:lpstr>
      <vt:lpstr>创建文件组（续）</vt:lpstr>
      <vt:lpstr>2. 管理数据库</vt:lpstr>
      <vt:lpstr>检索数据库信息</vt:lpstr>
      <vt:lpstr>修改数据库 </vt:lpstr>
      <vt:lpstr>修改数据库 </vt:lpstr>
      <vt:lpstr>PowerPoint 演示文稿</vt:lpstr>
      <vt:lpstr>PowerPoint 演示文稿</vt:lpstr>
      <vt:lpstr>管理数据文件和日志文件的增长</vt:lpstr>
      <vt:lpstr>3.  管理数据库</vt:lpstr>
      <vt:lpstr>3. 管理数据库</vt:lpstr>
      <vt:lpstr>3. 管理数据库</vt:lpstr>
      <vt:lpstr>收缩数据库或文件（续）</vt:lpstr>
      <vt:lpstr>3. 管理数据库</vt:lpstr>
      <vt:lpstr>3. 管理数据库</vt:lpstr>
      <vt:lpstr>3. 管理数据库</vt:lpstr>
      <vt:lpstr>3. 管理数据库</vt:lpstr>
      <vt:lpstr>删除数据库</vt:lpstr>
      <vt:lpstr>4. 数据库的备份与还原</vt:lpstr>
      <vt:lpstr>4. 数据库的备份与还原</vt:lpstr>
      <vt:lpstr>4. 数据库的备份与还原</vt:lpstr>
      <vt:lpstr>4. 数据库的备份与还原</vt:lpstr>
      <vt:lpstr>4. 数据库的备份与还原</vt:lpstr>
      <vt:lpstr>4. 数据库的备份与还原</vt:lpstr>
      <vt:lpstr>4. 数据库的备份与还原</vt:lpstr>
      <vt:lpstr>4. 数据库的备份与还原</vt:lpstr>
      <vt:lpstr>回    顾</vt:lpstr>
    </vt:vector>
  </TitlesOfParts>
  <Manager/>
  <Company>Microsoft Corp.</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第一章：SQL Server概述</dc:title>
  <dc:subject/>
  <dc:creator>Rafael</dc:creator>
  <cp:keywords/>
  <dc:description/>
  <cp:lastModifiedBy>谭 九鼎</cp:lastModifiedBy>
  <cp:revision>541</cp:revision>
  <dcterms:created xsi:type="dcterms:W3CDTF">2000-03-20T23:36:29Z</dcterms:created>
  <dcterms:modified xsi:type="dcterms:W3CDTF">2018-12-08T11:46:15Z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2052-9.1.0.4842</vt:lpwstr>
  </property>
</Properties>
</file>