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07" r:id="rId2"/>
    <p:sldId id="308" r:id="rId3"/>
    <p:sldId id="309" r:id="rId4"/>
    <p:sldId id="310" r:id="rId5"/>
    <p:sldId id="314" r:id="rId6"/>
    <p:sldId id="311" r:id="rId7"/>
    <p:sldId id="313" r:id="rId8"/>
    <p:sldId id="315" r:id="rId9"/>
    <p:sldId id="257" r:id="rId10"/>
    <p:sldId id="258" r:id="rId11"/>
    <p:sldId id="259" r:id="rId12"/>
    <p:sldId id="260" r:id="rId13"/>
    <p:sldId id="261" r:id="rId14"/>
    <p:sldId id="304" r:id="rId15"/>
    <p:sldId id="316" r:id="rId16"/>
    <p:sldId id="318" r:id="rId17"/>
    <p:sldId id="319" r:id="rId18"/>
    <p:sldId id="320" r:id="rId19"/>
    <p:sldId id="321" r:id="rId20"/>
    <p:sldId id="303" r:id="rId21"/>
  </p:sldIdLst>
  <p:sldSz cx="9144000" cy="6858000" type="screen4x3"/>
  <p:notesSz cx="6858000" cy="9180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33CC"/>
    <a:srgbClr val="800080"/>
    <a:srgbClr val="0099CC"/>
    <a:srgbClr val="0099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45" autoAdjust="0"/>
  </p:normalViewPr>
  <p:slideViewPr>
    <p:cSldViewPr>
      <p:cViewPr varScale="1">
        <p:scale>
          <a:sx n="87" d="100"/>
          <a:sy n="87" d="100"/>
        </p:scale>
        <p:origin x="133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4A8C421-1E1C-4344-A90F-3A8FE0B382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665BCB6-3C4D-4733-B559-73DF5A58D2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98817212-BD03-4FB4-B860-13F0A0C868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0F9DBB3A-BAEB-47FE-9B6D-E2AA36F8F88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582820-BFC0-4D72-9B0C-B6C0314932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1E14504-1823-4E5E-8D20-67A0E82231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5FE3BFA-9439-4AA4-B94F-23228224CB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4066B31-13DB-47FA-BE65-FBCB32D617F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7875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0ABAF7B9-0CFB-438F-A23E-6B8E22CA76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0863"/>
            <a:ext cx="54864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707B82C1-ACB6-45BD-B6B7-92D94F0D53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06AE6E59-6D42-45B8-AA37-C270F482C1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3597B5C-1562-41E8-AA3B-F16C14DE4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92D1B62F-51AA-4B16-BC10-7F86EE4977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9D16F20-C21A-4DF9-8EBD-E24BA7BA2B42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EE1A256-47CE-457D-AD83-DF76F14C7F4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1579FB5-6056-44D5-834C-69FC06E26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 </a:t>
            </a:r>
          </a:p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61ECF76-B97A-4EFA-A701-274BB5DF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732111B-3E2A-44A7-9546-2B359C5F637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568AFF0-AED6-4A92-A052-835DFDD68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9CDB7DF-1143-4C6F-B4A6-36010FEF3F0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8913FE8-1A29-4FCA-BBDA-C250BA907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5142CBC-6F78-4D37-A052-C712CC2636D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103D9D5-1483-4E9D-BFD0-2D086CDB8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6AC6BC5-FC94-4909-9E39-958908E3971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C20FAE3-9854-4444-A878-0A011F14A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2376F2F-8FF6-471B-AE66-4DAF4C5610D6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B14CAAC-AAD6-496D-BE8F-45005CAC188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F79770C-505B-4471-B048-645849791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C6A2C8E-3AF3-436E-BAEF-4B75FB16B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C4B7194-3808-4829-9FF4-4B9A5DD45D96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A04CD97-BF04-45B2-B526-48126F6CE3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CFDE854-C63B-4FF2-BBD0-CE9242EE9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CD318080-6B32-46F3-B592-7A167C6C83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EB30D49-5601-40C8-9E08-566E3AA910DA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87E4568-9167-4591-A51E-CF8C394ADF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8771994-722C-4758-92D7-A5EAF2647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8802A88-7134-4AE6-8399-D007616F2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AAA8E69-020A-49E5-9C93-9D2C5AED30C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使用 </a:t>
            </a:r>
            <a:r>
              <a:rPr lang="en-US" altLang="zh-CN"/>
              <a:t>UPDATE </a:t>
            </a:r>
            <a:r>
              <a:rPr lang="zh-CN" altLang="en-US"/>
              <a:t>语句更新数据；</a:t>
            </a:r>
          </a:p>
          <a:p>
            <a:pPr>
              <a:buFontTx/>
              <a:buChar char="•"/>
            </a:pPr>
            <a:r>
              <a:rPr lang="zh-CN" altLang="en-US"/>
              <a:t>详细讲解如何更新基于其他表的数据；</a:t>
            </a:r>
          </a:p>
          <a:p>
            <a:endParaRPr lang="zh-CN" altLang="en-US"/>
          </a:p>
          <a:p>
            <a:r>
              <a:rPr lang="zh-CN" altLang="en-US"/>
              <a:t>难点：</a:t>
            </a:r>
          </a:p>
          <a:p>
            <a:pPr>
              <a:buFontTx/>
              <a:buChar char="•"/>
            </a:pPr>
            <a:r>
              <a:rPr lang="zh-CN" altLang="en-US"/>
              <a:t>使用连接指定要更新的行；</a:t>
            </a:r>
          </a:p>
          <a:p>
            <a:pPr>
              <a:buFontTx/>
              <a:buChar char="•"/>
            </a:pPr>
            <a:r>
              <a:rPr lang="zh-CN" altLang="en-US"/>
              <a:t>使用子查询指定要更新的行。</a:t>
            </a:r>
          </a:p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82B8B4B-1368-4EB5-ACF5-DAA0AA25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B3E0262-1C33-4E8C-9B6A-8BB8CA5DCD5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/>
              <a:t>重点：</a:t>
            </a:r>
          </a:p>
          <a:p>
            <a:r>
              <a:rPr lang="zh-CN" altLang="en-US"/>
              <a:t>介绍如何使用 </a:t>
            </a:r>
            <a:r>
              <a:rPr lang="en-US" altLang="zh-CN"/>
              <a:t>UPDATE </a:t>
            </a:r>
            <a:r>
              <a:rPr lang="zh-CN" altLang="en-US"/>
              <a:t>语句更新数据；</a:t>
            </a:r>
          </a:p>
          <a:p>
            <a:endParaRPr lang="zh-CN" altLang="en-US"/>
          </a:p>
          <a:p>
            <a:r>
              <a:rPr lang="zh-CN" altLang="en-US"/>
              <a:t>参考：</a:t>
            </a:r>
          </a:p>
          <a:p>
            <a:r>
              <a:rPr lang="zh-CN" altLang="en-US"/>
              <a:t>该示例把 </a:t>
            </a:r>
            <a:r>
              <a:rPr lang="en-US" altLang="zh-CN"/>
              <a:t>Northwind Traders </a:t>
            </a:r>
            <a:r>
              <a:rPr lang="zh-CN" altLang="en-US"/>
              <a:t>的产品全部增加 </a:t>
            </a:r>
            <a:r>
              <a:rPr lang="en-US" altLang="zh-CN"/>
              <a:t>10%</a:t>
            </a:r>
            <a:r>
              <a:rPr lang="zh-CN" altLang="en-US"/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5789DEC-BD95-4F89-B45C-AA2E612549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EC416B-FD54-404D-8825-E61BC7F91997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F9C0971-A762-4B34-9231-AA06129C397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43609AB-9086-4ABF-A1BE-9768D6913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472A2D9-837F-4A22-98C3-256EA2C192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2E186FE-9DBF-48B7-91B0-947C18C54C51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240BFEC-B5E6-49F0-BFC3-5B7A93C524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D311037-FB1F-429D-A3D4-30A889963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E654EC5-0591-4164-AEDE-79BC328D2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714D9A0-4389-48AB-BC3D-A364D43AB180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A8F9C96-E11F-4E7C-8D1D-635E47A622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7AFF491-A919-4D7B-8DDE-E945B48A3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8120617-30E0-481C-BD96-CBB54036F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6032DB8-4E96-4D36-A078-A57290DD6DF4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C55787D-3BD7-4393-8FF7-5D12F4ADD1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C873545-F4BD-4904-BF21-D231805CC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6BBD58B-CEDE-4EE3-9760-708462B492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A8174C9-0449-453D-B63D-7AE92960BA9A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9D8E3F7-8040-43D0-AC70-4A4B51ADD5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E553F56-E329-4866-ACCD-1060B5268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37E952-FD36-47C8-AF10-B9A665889E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F4C8461-E062-44E1-9953-02F68C39BF73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CEDF1D2-0A59-4AF4-86CA-087EF83043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E21AF16-E516-4AF8-9E9B-32DF782FC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5E63173-3AFD-4BA3-985A-B21264971F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EA1309A-E369-4AF5-B5EC-68B140B4D543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9F95D1A-57D9-4AAA-B0EF-05EB39E1B3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2211A10-5EC0-488F-83CB-70F57D4DD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CA0235A-AC06-403D-95AF-53D007CBD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7D09A7B-BCF4-4BD7-91E4-E136E9AAB39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5F62592-97F1-4A47-85BA-503F21D83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C06700D-0E2F-4ED4-B0FE-5C7B3B6294E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1DD99CC-028B-4118-9E9D-375A710E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Copyright@2006</a:t>
            </a:r>
          </a:p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College of ITSoft (HZIEE)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62F256-FB40-4A89-B88B-4C0E50432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Version No: 1.0</a:t>
            </a:r>
          </a:p>
        </p:txBody>
      </p:sp>
      <p:graphicFrame>
        <p:nvGraphicFramePr>
          <p:cNvPr id="6" name="Rectangle 6" hidden="1">
            <a:extLst>
              <a:ext uri="{FF2B5EF4-FFF2-40B4-BE49-F238E27FC236}">
                <a16:creationId xmlns:a16="http://schemas.microsoft.com/office/drawing/2014/main" id="{BE595B7E-D020-456D-81BA-59DE25128BCF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Presentation" r:id="rId4" imgW="0" imgH="0" progId="PowerPoint.Show.8">
                  <p:embed/>
                </p:oleObj>
              </mc:Choice>
              <mc:Fallback>
                <p:oleObj name="Presentation" r:id="rId4" imgW="0" imgH="0" progId="PowerPoint.Show.8">
                  <p:embed/>
                  <p:pic>
                    <p:nvPicPr>
                      <p:cNvPr id="2052" name="Rectangle 6" hidden="1">
                        <a:extLst>
                          <a:ext uri="{FF2B5EF4-FFF2-40B4-BE49-F238E27FC236}">
                            <a16:creationId xmlns:a16="http://schemas.microsoft.com/office/drawing/2014/main" id="{C9D50CE7-EFC3-4330-8FFF-C03BE69DE78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595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单击此处编辑母版标题样式</a:t>
            </a:r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886200"/>
            <a:ext cx="5472113" cy="9826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en-US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46150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5736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6032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6032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7853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6334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04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3502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159165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015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8619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9948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351706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748933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8592017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2F267DD-FA66-45A6-BA22-959F86753FFC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42875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943487-8DE8-4E44-8A6D-AC38F79D697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819150"/>
            <a:ext cx="82296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单击此处编辑母版文本样式</a:t>
            </a:r>
          </a:p>
          <a:p>
            <a:pPr lvl="1"/>
            <a:r>
              <a:rPr lang="en-US" altLang="en-US"/>
              <a:t>第二级</a:t>
            </a:r>
          </a:p>
          <a:p>
            <a:pPr lvl="2"/>
            <a:r>
              <a:rPr lang="en-US" altLang="en-US"/>
              <a:t>第三级</a:t>
            </a:r>
          </a:p>
          <a:p>
            <a:pPr lvl="3"/>
            <a:r>
              <a:rPr lang="en-US" altLang="en-US"/>
              <a:t>第四级</a:t>
            </a:r>
          </a:p>
          <a:p>
            <a:pPr lvl="4"/>
            <a:r>
              <a:rPr lang="en-US" altLang="en-US"/>
              <a:t>第五级</a:t>
            </a:r>
            <a:endParaRPr lang="zh-CN" altLang="en-US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2EE8CC94-2595-4B33-8F8B-1E1381874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Copyright@2006</a:t>
            </a:r>
          </a:p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College of ITSoft (HZIEE) 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408DD88F-5E8C-464F-9D00-5FA363533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6481763"/>
            <a:ext cx="6588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DDBCD31F-4E41-4054-A8A5-A9520FF00A0D}" type="slidenum">
              <a:rPr lang="en-US" altLang="en-US" sz="1400" b="1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647C52F1-59AD-46CC-870D-3A1724604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Version No: 1.0</a:t>
            </a:r>
          </a:p>
        </p:txBody>
      </p:sp>
      <p:graphicFrame>
        <p:nvGraphicFramePr>
          <p:cNvPr id="1031" name="Rectangle 7" hidden="1">
            <a:extLst>
              <a:ext uri="{FF2B5EF4-FFF2-40B4-BE49-F238E27FC236}">
                <a16:creationId xmlns:a16="http://schemas.microsoft.com/office/drawing/2014/main" id="{25B81A82-EF27-4CBD-B52F-81566DED2059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resentation" r:id="rId16" imgW="0" imgH="0" progId="PowerPoint.Show.8">
                  <p:embed/>
                </p:oleObj>
              </mc:Choice>
              <mc:Fallback>
                <p:oleObj name="Presentation" r:id="rId16" imgW="0" imgH="0" progId="PowerPoint.Show.8">
                  <p:embed/>
                  <p:pic>
                    <p:nvPicPr>
                      <p:cNvPr id="0" name="Rectangle 7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7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7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F204EED-68D7-4660-B00B-035F3785B91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6096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/>
              <a:t>SQL Server</a:t>
            </a:r>
            <a:r>
              <a:rPr lang="zh-CN" altLang="en-US"/>
              <a:t>数据管理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4DDD137-BD73-474C-AAEF-78E76E1E1CC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90600" y="1905000"/>
            <a:ext cx="7848600" cy="3203575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zh-CN" u="sng"/>
              <a:t>Transact-SQL </a:t>
            </a:r>
            <a:r>
              <a:rPr lang="zh-CN" altLang="en-US" u="sng"/>
              <a:t>语句的种类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/>
              <a:t>数据操作语言</a:t>
            </a:r>
            <a:r>
              <a:rPr lang="en-US" altLang="zh-CN"/>
              <a:t>insert</a:t>
            </a:r>
            <a:r>
              <a:rPr lang="zh-CN" altLang="en-US"/>
              <a:t>语句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/>
              <a:t>数据操作语言</a:t>
            </a:r>
            <a:r>
              <a:rPr lang="en-US" altLang="zh-CN"/>
              <a:t>delete</a:t>
            </a:r>
            <a:r>
              <a:rPr lang="zh-CN" altLang="en-US"/>
              <a:t>语句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/>
              <a:t>数据操作语言</a:t>
            </a:r>
            <a:r>
              <a:rPr lang="en-US" altLang="zh-CN"/>
              <a:t>update</a:t>
            </a:r>
            <a:r>
              <a:rPr lang="zh-CN" altLang="en-US"/>
              <a:t>语句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D8B57F84-FB0D-4204-9D4C-1EE15DA4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8001000" cy="208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44450" rIns="90488" bIns="44450">
            <a:spAutoFit/>
          </a:bodyPr>
          <a:lstStyle>
            <a:lvl1pPr>
              <a:tabLst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USE SampleDB</a:t>
            </a:r>
          </a:p>
          <a:p>
            <a:pPr>
              <a:lnSpc>
                <a:spcPct val="120000"/>
              </a:lnSpc>
            </a:pPr>
            <a:r>
              <a:rPr lang="en-US" altLang="zh-CN" sz="1800" b="1">
                <a:solidFill>
                  <a:srgbClr val="000099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INSERT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[INTO]</a:t>
            </a:r>
            <a:r>
              <a:rPr lang="en-US" altLang="zh-CN" sz="1800" b="1">
                <a:solidFill>
                  <a:srgbClr val="0033CC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students</a:t>
            </a:r>
          </a:p>
          <a:p>
            <a:pPr>
              <a:lnSpc>
                <a:spcPct val="120000"/>
              </a:lnSpc>
            </a:pP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	(studid, studname, age, address,phone,email)</a:t>
            </a:r>
          </a:p>
          <a:p>
            <a:pPr>
              <a:lnSpc>
                <a:spcPct val="120000"/>
              </a:lnSpc>
            </a:pPr>
            <a:r>
              <a:rPr lang="en-US" altLang="zh-CN" sz="1800" b="1">
                <a:solidFill>
                  <a:srgbClr val="000099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VALUES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 (0001,’Peter’,20,’</a:t>
            </a:r>
            <a:r>
              <a:rPr lang="zh-CN" altLang="en-US" sz="1800">
                <a:latin typeface="Lucida Sans Typewriter" panose="020B0509030504030204" pitchFamily="49" charset="0"/>
                <a:cs typeface="Arial" panose="020B0604020202020204" pitchFamily="34" charset="0"/>
              </a:rPr>
              <a:t>杭州市文一路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65</a:t>
            </a:r>
            <a:r>
              <a:rPr lang="zh-CN" altLang="en-US" sz="1800">
                <a:latin typeface="Lucida Sans Typewriter" panose="020B0509030504030204" pitchFamily="49" charset="0"/>
                <a:cs typeface="Arial" panose="020B0604020202020204" pitchFamily="34" charset="0"/>
              </a:rPr>
              <a:t>号’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,’88809132’, 			‘peter@tom.com’)</a:t>
            </a:r>
          </a:p>
          <a:p>
            <a:pPr>
              <a:lnSpc>
                <a:spcPct val="120000"/>
              </a:lnSpc>
            </a:pP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GO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F0AAF09-344D-44A2-ABE1-2688F6E48EE5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066800" y="457200"/>
            <a:ext cx="7315200" cy="633413"/>
          </a:xfrm>
        </p:spPr>
        <p:txBody>
          <a:bodyPr/>
          <a:lstStyle/>
          <a:p>
            <a:pPr eaLnBrk="1" hangingPunct="1"/>
            <a:r>
              <a:rPr lang="zh-CN" altLang="en-US"/>
              <a:t>用 </a:t>
            </a:r>
            <a:r>
              <a:rPr lang="en-US" altLang="zh-CN"/>
              <a:t>Values </a:t>
            </a:r>
            <a:r>
              <a:rPr lang="zh-CN" altLang="en-US"/>
              <a:t>子句插入一行数据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F42401B-2623-4A6D-8CA1-362AD3921AB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38200" y="1295400"/>
            <a:ext cx="7772400" cy="1981200"/>
          </a:xfrm>
        </p:spPr>
        <p:txBody>
          <a:bodyPr/>
          <a:lstStyle/>
          <a:p>
            <a:pPr eaLnBrk="1" hangingPunct="1"/>
            <a:r>
              <a:rPr lang="zh-CN" altLang="en-US"/>
              <a:t>使用字段列表指定用于保存新数据的列</a:t>
            </a:r>
            <a:r>
              <a:rPr lang="zh-CN" altLang="en-US" sz="2800" b="1"/>
              <a:t>     </a:t>
            </a:r>
          </a:p>
          <a:p>
            <a:pPr eaLnBrk="1" hangingPunct="1"/>
            <a:r>
              <a:rPr lang="zh-CN" altLang="en-US"/>
              <a:t>指定相应的值列表</a:t>
            </a:r>
          </a:p>
          <a:p>
            <a:pPr eaLnBrk="1" hangingPunct="1"/>
            <a:r>
              <a:rPr lang="zh-CN" altLang="en-US"/>
              <a:t>只能插入一行数据</a:t>
            </a:r>
          </a:p>
        </p:txBody>
      </p:sp>
      <p:sp>
        <p:nvSpPr>
          <p:cNvPr id="22533" name="AutoShape 6">
            <a:extLst>
              <a:ext uri="{FF2B5EF4-FFF2-40B4-BE49-F238E27FC236}">
                <a16:creationId xmlns:a16="http://schemas.microsoft.com/office/drawing/2014/main" id="{68515FF3-4550-4B2E-8196-4488DACD0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95600"/>
            <a:ext cx="1524000" cy="609600"/>
          </a:xfrm>
          <a:prstGeom prst="wedgeRoundRectCallout">
            <a:avLst>
              <a:gd name="adj1" fmla="val -60315"/>
              <a:gd name="adj2" fmla="val 15911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字段列表</a:t>
            </a:r>
          </a:p>
        </p:txBody>
      </p:sp>
      <p:sp>
        <p:nvSpPr>
          <p:cNvPr id="22534" name="AutoShape 7">
            <a:extLst>
              <a:ext uri="{FF2B5EF4-FFF2-40B4-BE49-F238E27FC236}">
                <a16:creationId xmlns:a16="http://schemas.microsoft.com/office/drawing/2014/main" id="{44823F6C-3BC1-4B9B-ADD4-8981778CD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57800"/>
            <a:ext cx="1524000" cy="609600"/>
          </a:xfrm>
          <a:prstGeom prst="wedgeRoundRectCallout">
            <a:avLst>
              <a:gd name="adj1" fmla="val -77917"/>
              <a:gd name="adj2" fmla="val -146356"/>
              <a:gd name="adj3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值列表</a:t>
            </a:r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9751B83E-82CE-4E1E-9CC5-FF5175A8E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419600"/>
            <a:ext cx="579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6D4C57E-95F9-4D91-A229-9C4930DC48F5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667000" y="457200"/>
            <a:ext cx="4038600" cy="633413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/>
              <a:t>插入部分数据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FA9C4432-C5C4-4F22-AD7F-5EE5AA089F2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1524000"/>
            <a:ext cx="7620000" cy="3505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/>
              <a:t>如果列具有 </a:t>
            </a:r>
            <a:r>
              <a:rPr lang="en-US" altLang="zh-CN" sz="2800"/>
              <a:t>IDENTITY </a:t>
            </a:r>
            <a:r>
              <a:rPr lang="zh-CN" altLang="en-US" sz="2800"/>
              <a:t>属性、有缺省值或允许空值，就可以在 </a:t>
            </a:r>
            <a:r>
              <a:rPr lang="en-US" altLang="zh-CN" sz="2800"/>
              <a:t>INSERT </a:t>
            </a:r>
            <a:r>
              <a:rPr lang="zh-CN" altLang="en-US" sz="2800"/>
              <a:t>语句中忽略该列，</a:t>
            </a:r>
            <a:r>
              <a:rPr lang="en-US" altLang="zh-CN" sz="2800"/>
              <a:t>SQL Server </a:t>
            </a:r>
            <a:r>
              <a:rPr lang="zh-CN" altLang="en-US" sz="2800"/>
              <a:t>将自动插入该值。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/>
              <a:t>只需列出正为 </a:t>
            </a:r>
            <a:r>
              <a:rPr lang="en-US" altLang="zh-CN" sz="2800"/>
              <a:t>INSERT </a:t>
            </a:r>
            <a:r>
              <a:rPr lang="zh-CN" altLang="en-US" sz="2800"/>
              <a:t>语句提供数据所在列的名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/>
              <a:t>通过输入 </a:t>
            </a:r>
            <a:r>
              <a:rPr lang="en-US" altLang="zh-CN" sz="2800"/>
              <a:t>NULL </a:t>
            </a:r>
            <a:r>
              <a:rPr lang="zh-CN" altLang="en-US" sz="2800"/>
              <a:t>来输入空值</a:t>
            </a:r>
            <a:endParaRPr lang="zh-CN" altLang="en-US" sz="2800" b="1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CE2293A-EFDC-41D1-BD43-27C0DC80DBB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438400" y="381000"/>
            <a:ext cx="4800600" cy="633413"/>
          </a:xfrm>
        </p:spPr>
        <p:txBody>
          <a:bodyPr/>
          <a:lstStyle/>
          <a:p>
            <a:pPr algn="l" eaLnBrk="1" hangingPunct="1"/>
            <a:r>
              <a:rPr lang="zh-CN" altLang="en-US"/>
              <a:t>插入部分数据（续）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E36EF9E-4BBA-4013-904A-761337F752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0" y="3886200"/>
            <a:ext cx="4724400" cy="5334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7672CA68-24B8-4CDD-9582-66A181BB549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0" y="1981200"/>
            <a:ext cx="4724400" cy="5334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43D5594B-3779-4E71-A803-D953C4ABF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09800"/>
            <a:ext cx="80010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>
                <a:solidFill>
                  <a:srgbClr val="000099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INSERT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 students</a:t>
            </a:r>
          </a:p>
          <a:p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       (studid, studname, age, phone)</a:t>
            </a:r>
          </a:p>
          <a:p>
            <a:r>
              <a:rPr lang="en-US" altLang="zh-CN" sz="1800" b="1">
                <a:solidFill>
                  <a:srgbClr val="000099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VALUES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 (0002,'zhangsan',20,'88809123')</a:t>
            </a:r>
          </a:p>
          <a:p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GO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834BC34E-F21D-4814-9C93-0CD03868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8001000" cy="10207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>
                <a:solidFill>
                  <a:srgbClr val="000099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INSERT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 students</a:t>
            </a:r>
          </a:p>
          <a:p>
            <a:r>
              <a:rPr lang="en-US" altLang="zh-CN" sz="1800" b="1">
                <a:solidFill>
                  <a:srgbClr val="000099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VALUES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 (0003,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Tom',21,</a:t>
            </a:r>
            <a:r>
              <a:rPr lang="en-US" altLang="zh-CN" sz="1800" b="1">
                <a:solidFill>
                  <a:srgbClr val="80008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null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,</a:t>
            </a:r>
            <a:r>
              <a:rPr lang="en-US" altLang="zh-CN" sz="1800" b="1">
                <a:solidFill>
                  <a:srgbClr val="80008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null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,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tom@tom.com')</a:t>
            </a:r>
          </a:p>
          <a:p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GO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B20A02B4-B532-42CC-9406-BC7BA900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05000"/>
            <a:ext cx="2438400" cy="47148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CFEB9"/>
              </a:gs>
            </a:gsLst>
            <a:lin ang="27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示例 </a:t>
            </a:r>
            <a:r>
              <a:rPr lang="en-US" altLang="zh-CN" sz="1800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95B2129C-A307-42AC-9628-766EF3C90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10000"/>
            <a:ext cx="2438400" cy="47148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CFEB9"/>
              </a:gs>
            </a:gsLst>
            <a:lin ang="27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示例 </a:t>
            </a:r>
            <a:r>
              <a:rPr lang="en-US" altLang="zh-CN" sz="18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250" name="AutoShape 10">
            <a:extLst>
              <a:ext uri="{FF2B5EF4-FFF2-40B4-BE49-F238E27FC236}">
                <a16:creationId xmlns:a16="http://schemas.microsoft.com/office/drawing/2014/main" id="{99B20820-3119-4EE2-9882-16A3FB407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2209800" cy="914400"/>
          </a:xfrm>
          <a:prstGeom prst="cloudCallout">
            <a:avLst>
              <a:gd name="adj1" fmla="val -39222"/>
              <a:gd name="adj2" fmla="val 86111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列出需要的列名</a:t>
            </a:r>
          </a:p>
        </p:txBody>
      </p:sp>
      <p:sp>
        <p:nvSpPr>
          <p:cNvPr id="10251" name="AutoShape 11">
            <a:extLst>
              <a:ext uri="{FF2B5EF4-FFF2-40B4-BE49-F238E27FC236}">
                <a16:creationId xmlns:a16="http://schemas.microsoft.com/office/drawing/2014/main" id="{D2847AE0-63B3-4DA4-ACA1-9D386A04D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81600"/>
            <a:ext cx="2209800" cy="914400"/>
          </a:xfrm>
          <a:prstGeom prst="cloudCallout">
            <a:avLst>
              <a:gd name="adj1" fmla="val -24926"/>
              <a:gd name="adj2" fmla="val -91148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用</a:t>
            </a:r>
            <a:r>
              <a:rPr lang="en-US" altLang="zh-CN" sz="2000" b="1">
                <a:latin typeface="Times New Roman" panose="02020603050405020304" pitchFamily="18" charset="0"/>
              </a:rPr>
              <a:t>null</a:t>
            </a:r>
            <a:r>
              <a:rPr lang="zh-CN" altLang="en-US" sz="2000" b="1">
                <a:latin typeface="Times New Roman" panose="02020603050405020304" pitchFamily="18" charset="0"/>
              </a:rPr>
              <a:t>表示空值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animBg="1" autoUpdateAnimBg="0"/>
      <p:bldP spid="1025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920E197-0287-462F-8283-63034A94633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905000" y="609600"/>
            <a:ext cx="5562600" cy="633413"/>
          </a:xfrm>
        </p:spPr>
        <p:txBody>
          <a:bodyPr lIns="90488" tIns="44450" rIns="90488" bIns="44450"/>
          <a:lstStyle/>
          <a:p>
            <a:pPr algn="l" eaLnBrk="1" hangingPunct="1"/>
            <a:r>
              <a:rPr lang="zh-CN" altLang="en-US"/>
              <a:t>使用列缺省值插入数据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E9AAED5-2665-4BB5-8640-3F4B71C9464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1905000"/>
            <a:ext cx="7191375" cy="6096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75000"/>
              </a:lnSpc>
            </a:pPr>
            <a:r>
              <a:rPr lang="en-US" altLang="zh-CN"/>
              <a:t>DEFAULT </a:t>
            </a:r>
            <a:r>
              <a:rPr lang="zh-CN" altLang="en-US"/>
              <a:t>关键字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02720BB0-9A5B-4B3C-9A19-7635BA49D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19400"/>
            <a:ext cx="78486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>
                <a:solidFill>
                  <a:srgbClr val="0033CC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INSERT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 students</a:t>
            </a:r>
          </a:p>
          <a:p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       (studid, studname, age, address,phone,email)</a:t>
            </a:r>
          </a:p>
          <a:p>
            <a:r>
              <a:rPr lang="en-US" altLang="zh-CN" sz="1800" b="1">
                <a:solidFill>
                  <a:srgbClr val="0033CC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VALUES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 (0004,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Jack',19,</a:t>
            </a:r>
            <a:r>
              <a:rPr lang="en-US" altLang="zh-CN" sz="1800" b="1">
                <a:solidFill>
                  <a:srgbClr val="80008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default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,null,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Jack@tom.com')</a:t>
            </a:r>
          </a:p>
          <a:p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GO</a:t>
            </a:r>
          </a:p>
        </p:txBody>
      </p:sp>
      <p:sp>
        <p:nvSpPr>
          <p:cNvPr id="12294" name="AutoShape 6">
            <a:extLst>
              <a:ext uri="{FF2B5EF4-FFF2-40B4-BE49-F238E27FC236}">
                <a16:creationId xmlns:a16="http://schemas.microsoft.com/office/drawing/2014/main" id="{455A1EEA-A9FA-4622-B340-47C28CE3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19600"/>
            <a:ext cx="1676400" cy="762000"/>
          </a:xfrm>
          <a:prstGeom prst="wedgeRoundRectCallout">
            <a:avLst>
              <a:gd name="adj1" fmla="val -47347"/>
              <a:gd name="adj2" fmla="val -1429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default</a:t>
            </a:r>
            <a:r>
              <a:rPr lang="zh-CN" altLang="en-US" sz="2000" b="1">
                <a:latin typeface="Times New Roman" panose="02020603050405020304" pitchFamily="18" charset="0"/>
              </a:rPr>
              <a:t>默认值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5994CBC-A7D0-46CC-A639-CF21D78CB15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066800" y="609600"/>
            <a:ext cx="7467600" cy="633413"/>
          </a:xfrm>
        </p:spPr>
        <p:txBody>
          <a:bodyPr lIns="90488" tIns="44450" rIns="90488" bIns="44450"/>
          <a:lstStyle/>
          <a:p>
            <a:pPr algn="l" eaLnBrk="1" hangingPunct="1"/>
            <a:r>
              <a:rPr lang="zh-CN" altLang="en-US"/>
              <a:t>向含有</a:t>
            </a:r>
            <a:r>
              <a:rPr lang="en-US" altLang="zh-CN"/>
              <a:t>identity</a:t>
            </a:r>
            <a:r>
              <a:rPr lang="zh-CN" altLang="en-US"/>
              <a:t>列的表插入数据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70AA75D-563B-4F79-A50B-9F285F4CB04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66800" y="1524000"/>
            <a:ext cx="7191375" cy="914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/>
              <a:t>如果列具有 </a:t>
            </a:r>
            <a:r>
              <a:rPr lang="en-US" altLang="zh-CN" sz="2400"/>
              <a:t>IDENTITY </a:t>
            </a:r>
            <a:r>
              <a:rPr lang="zh-CN" altLang="en-US" sz="2400"/>
              <a:t>属性，就可以在 </a:t>
            </a:r>
            <a:r>
              <a:rPr lang="en-US" altLang="zh-CN" sz="2400"/>
              <a:t>INSERT </a:t>
            </a:r>
            <a:r>
              <a:rPr lang="zh-CN" altLang="en-US" sz="2400"/>
              <a:t>语句中忽略该列，</a:t>
            </a:r>
            <a:r>
              <a:rPr lang="en-US" altLang="zh-CN" sz="2400"/>
              <a:t>SQL Server </a:t>
            </a:r>
            <a:r>
              <a:rPr lang="zh-CN" altLang="en-US" sz="2400"/>
              <a:t>将自动插入该值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67A61AF0-2AB7-48D8-9A6A-CE4852A8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95600"/>
            <a:ext cx="78486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>
                <a:solidFill>
                  <a:srgbClr val="0033CC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INSERT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 students</a:t>
            </a:r>
          </a:p>
          <a:p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       (studid, studname, age, address,phone,email)</a:t>
            </a:r>
          </a:p>
          <a:p>
            <a:r>
              <a:rPr lang="en-US" altLang="zh-CN" sz="1800" b="1">
                <a:solidFill>
                  <a:srgbClr val="0033CC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VALUES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 (0005,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Jack',19,</a:t>
            </a:r>
            <a:r>
              <a:rPr lang="en-US" altLang="zh-CN" sz="1800" b="1">
                <a:solidFill>
                  <a:srgbClr val="80008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default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,null,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Jack@tom.com')</a:t>
            </a:r>
          </a:p>
          <a:p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GO</a:t>
            </a:r>
          </a:p>
        </p:txBody>
      </p:sp>
      <p:sp>
        <p:nvSpPr>
          <p:cNvPr id="158725" name="AutoShape 5">
            <a:extLst>
              <a:ext uri="{FF2B5EF4-FFF2-40B4-BE49-F238E27FC236}">
                <a16:creationId xmlns:a16="http://schemas.microsoft.com/office/drawing/2014/main" id="{D1FDCACA-114E-415A-9557-4BF0367B0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438400"/>
            <a:ext cx="1676400" cy="381000"/>
          </a:xfrm>
          <a:prstGeom prst="wedgeRoundRectCallout">
            <a:avLst>
              <a:gd name="adj1" fmla="val -89491"/>
              <a:gd name="adj2" fmla="val 1770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Identity</a:t>
            </a:r>
            <a:r>
              <a:rPr lang="zh-CN" altLang="en-US" sz="2000" b="1">
                <a:latin typeface="Times New Roman" panose="02020603050405020304" pitchFamily="18" charset="0"/>
              </a:rPr>
              <a:t>列</a:t>
            </a:r>
          </a:p>
        </p:txBody>
      </p:sp>
      <p:sp>
        <p:nvSpPr>
          <p:cNvPr id="158726" name="Rectangle 6">
            <a:extLst>
              <a:ext uri="{FF2B5EF4-FFF2-40B4-BE49-F238E27FC236}">
                <a16:creationId xmlns:a16="http://schemas.microsoft.com/office/drawing/2014/main" id="{17238C5D-C3A3-4E1F-8BB8-C43EE6835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72000"/>
            <a:ext cx="78486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>
                <a:solidFill>
                  <a:srgbClr val="0033CC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INSERT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 students</a:t>
            </a:r>
          </a:p>
          <a:p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       (studname, age, address,phone,email)</a:t>
            </a:r>
          </a:p>
          <a:p>
            <a:r>
              <a:rPr lang="en-US" altLang="zh-CN" sz="1800" b="1">
                <a:solidFill>
                  <a:srgbClr val="0033CC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VALUES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 (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Jack',19,</a:t>
            </a:r>
            <a:r>
              <a:rPr lang="en-US" altLang="zh-CN" sz="1800" b="1">
                <a:solidFill>
                  <a:srgbClr val="80008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default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,null,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Jack@tom.com')</a:t>
            </a:r>
          </a:p>
          <a:p>
            <a:r>
              <a:rPr lang="en-US" altLang="zh-CN" sz="1800">
                <a:latin typeface="Lucida Sans Typewriter" panose="020B0509030504030204" pitchFamily="49" charset="0"/>
                <a:cs typeface="Arial" panose="020B0604020202020204" pitchFamily="34" charset="0"/>
              </a:rPr>
              <a:t>GO</a:t>
            </a:r>
          </a:p>
        </p:txBody>
      </p:sp>
      <p:sp>
        <p:nvSpPr>
          <p:cNvPr id="158727" name="Rectangle 7">
            <a:extLst>
              <a:ext uri="{FF2B5EF4-FFF2-40B4-BE49-F238E27FC236}">
                <a16:creationId xmlns:a16="http://schemas.microsoft.com/office/drawing/2014/main" id="{A6A907BC-2316-49CB-9F7D-8BCAFFC06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00400"/>
            <a:ext cx="114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7200" b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×</a:t>
            </a:r>
          </a:p>
        </p:txBody>
      </p:sp>
      <p:sp>
        <p:nvSpPr>
          <p:cNvPr id="158728" name="Rectangle 8">
            <a:extLst>
              <a:ext uri="{FF2B5EF4-FFF2-40B4-BE49-F238E27FC236}">
                <a16:creationId xmlns:a16="http://schemas.microsoft.com/office/drawing/2014/main" id="{4D90B752-DF79-4D04-A9C5-EEC828FF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99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7200" b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animBg="1" autoUpdateAnimBg="0"/>
      <p:bldP spid="158726" grpId="0" animBg="1"/>
      <p:bldP spid="1587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DBED290-7407-4388-9445-280206CAEF3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6096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/>
              <a:t>SQL Server</a:t>
            </a:r>
            <a:r>
              <a:rPr lang="zh-CN" altLang="en-US"/>
              <a:t>数据管理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9E46BC5-AF29-492E-B585-70E58809021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1752600"/>
            <a:ext cx="7848600" cy="32035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US" altLang="zh-CN"/>
              <a:t>Transact-SQL </a:t>
            </a:r>
            <a:r>
              <a:rPr lang="zh-CN" altLang="en-US"/>
              <a:t>语句的种类</a:t>
            </a:r>
          </a:p>
          <a:p>
            <a:pPr eaLnBrk="1" hangingPunct="1">
              <a:lnSpc>
                <a:spcPct val="120000"/>
              </a:lnSpc>
              <a:spcBef>
                <a:spcPts val="1800"/>
              </a:spcBef>
            </a:pPr>
            <a:r>
              <a:rPr lang="zh-CN" altLang="en-US"/>
              <a:t>数据操作语言</a:t>
            </a:r>
            <a:r>
              <a:rPr lang="en-US" altLang="zh-CN"/>
              <a:t>insert</a:t>
            </a:r>
            <a:r>
              <a:rPr lang="zh-CN" altLang="en-US"/>
              <a:t>语句</a:t>
            </a:r>
          </a:p>
          <a:p>
            <a:pPr eaLnBrk="1" hangingPunct="1">
              <a:lnSpc>
                <a:spcPct val="120000"/>
              </a:lnSpc>
              <a:spcBef>
                <a:spcPts val="1800"/>
              </a:spcBef>
            </a:pPr>
            <a:r>
              <a:rPr lang="zh-CN" altLang="en-US" u="sng"/>
              <a:t>数据操作语言</a:t>
            </a:r>
            <a:r>
              <a:rPr lang="en-US" altLang="zh-CN" u="sng"/>
              <a:t>delete</a:t>
            </a:r>
            <a:r>
              <a:rPr lang="zh-CN" altLang="en-US" u="sng"/>
              <a:t>语句</a:t>
            </a:r>
          </a:p>
          <a:p>
            <a:pPr eaLnBrk="1" hangingPunct="1">
              <a:lnSpc>
                <a:spcPct val="120000"/>
              </a:lnSpc>
              <a:spcBef>
                <a:spcPts val="1800"/>
              </a:spcBef>
            </a:pPr>
            <a:r>
              <a:rPr lang="zh-CN" altLang="en-US"/>
              <a:t>数据操作语言</a:t>
            </a:r>
            <a:r>
              <a:rPr lang="en-US" altLang="zh-CN"/>
              <a:t>update</a:t>
            </a:r>
            <a:r>
              <a:rPr lang="zh-CN" altLang="en-US"/>
              <a:t>语句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61042E7-3671-4EAA-B572-5871F7B420C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3810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/>
              <a:t>使用</a:t>
            </a:r>
            <a:r>
              <a:rPr lang="en-US" altLang="zh-CN"/>
              <a:t>DELETE</a:t>
            </a:r>
            <a:r>
              <a:rPr lang="zh-CN" altLang="en-US"/>
              <a:t>语句删除数据</a:t>
            </a:r>
            <a:r>
              <a:rPr lang="ja-JP" altLang="en-US"/>
              <a:t> </a:t>
            </a:r>
            <a:endParaRPr lang="zh-CN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B48140E-4DB8-45C5-8FAB-14E5B4C6356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219200"/>
            <a:ext cx="8229600" cy="2590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当需要在表中删除一组已经存在的数据行时，可以使用</a:t>
            </a:r>
            <a:r>
              <a:rPr lang="en-US" altLang="zh-CN"/>
              <a:t>DELETE</a:t>
            </a:r>
            <a:r>
              <a:rPr lang="zh-CN" altLang="en-US"/>
              <a:t>语句</a:t>
            </a:r>
            <a:r>
              <a:rPr lang="ja-JP" altLang="en-US"/>
              <a:t> </a:t>
            </a:r>
            <a:endParaRPr lang="ja-JP" altLang="zh-CN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1" lang="en-GB" altLang="zh-CN">
                <a:solidFill>
                  <a:schemeClr val="accent2"/>
                </a:solidFill>
              </a:rPr>
              <a:t>    </a:t>
            </a:r>
            <a:r>
              <a:rPr kumimoji="1" lang="en-GB" altLang="zh-CN" sz="2800" b="1">
                <a:solidFill>
                  <a:schemeClr val="accent2"/>
                </a:solidFill>
              </a:rPr>
              <a:t>DELETE  [FROM]  </a:t>
            </a:r>
            <a:r>
              <a:rPr kumimoji="1" lang="zh-CN" altLang="en-GB" sz="2800" b="1">
                <a:solidFill>
                  <a:schemeClr val="accent2"/>
                </a:solidFill>
              </a:rPr>
              <a:t>表名或视图名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1" lang="en-GB" altLang="zh-CN" sz="2800" b="1">
                <a:solidFill>
                  <a:schemeClr val="accent2"/>
                </a:solidFill>
              </a:rPr>
              <a:t>	 </a:t>
            </a:r>
            <a:r>
              <a:rPr kumimoji="1" lang="en-GB" altLang="en-US" sz="2800" b="1">
                <a:solidFill>
                  <a:schemeClr val="accent2"/>
                </a:solidFill>
              </a:rPr>
              <a:t>[</a:t>
            </a:r>
            <a:r>
              <a:rPr kumimoji="1" lang="en-GB" altLang="zh-CN" sz="2800" b="1">
                <a:solidFill>
                  <a:schemeClr val="accent2"/>
                </a:solidFill>
              </a:rPr>
              <a:t>WHERE </a:t>
            </a:r>
            <a:r>
              <a:rPr kumimoji="1" lang="zh-CN" altLang="en-GB" sz="2800" b="1">
                <a:solidFill>
                  <a:schemeClr val="accent2"/>
                </a:solidFill>
              </a:rPr>
              <a:t>条件</a:t>
            </a:r>
            <a:r>
              <a:rPr kumimoji="1" lang="en-US" altLang="en-GB" sz="2800" b="1">
                <a:solidFill>
                  <a:schemeClr val="accent2"/>
                </a:solidFill>
              </a:rPr>
              <a:t>子句]</a:t>
            </a:r>
            <a:endParaRPr lang="en-US" altLang="zh-CN" sz="2800" b="1"/>
          </a:p>
        </p:txBody>
      </p:sp>
      <p:sp>
        <p:nvSpPr>
          <p:cNvPr id="192516" name="Rectangle 4">
            <a:extLst>
              <a:ext uri="{FF2B5EF4-FFF2-40B4-BE49-F238E27FC236}">
                <a16:creationId xmlns:a16="http://schemas.microsoft.com/office/drawing/2014/main" id="{FD746758-2F51-417B-998C-E1C0AD053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7848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endParaRPr kumimoji="1" lang="en-US" altLang="zh-CN">
              <a:solidFill>
                <a:schemeClr val="accent2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kumimoji="1"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Delete  From student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endParaRPr kumimoji="1"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kumimoji="1"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Delete  From  student  Where  stu_name=‘</a:t>
            </a:r>
            <a:r>
              <a:rPr kumimoji="1"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张三’</a:t>
            </a:r>
          </a:p>
          <a:p>
            <a:pPr eaLnBrk="1" hangingPunct="1"/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7059471-E94A-41BA-9DD8-46B46B84631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6096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/>
              <a:t>SQL Server</a:t>
            </a:r>
            <a:r>
              <a:rPr lang="zh-CN" altLang="en-US"/>
              <a:t>数据管理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0FCA6B4-6895-41A4-819D-9E3BBD22521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1752600"/>
            <a:ext cx="7848600" cy="32035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US" altLang="zh-CN"/>
              <a:t>Transact-SQL </a:t>
            </a:r>
            <a:r>
              <a:rPr lang="zh-CN" altLang="en-US"/>
              <a:t>语句的种类</a:t>
            </a:r>
          </a:p>
          <a:p>
            <a:pPr eaLnBrk="1" hangingPunct="1">
              <a:lnSpc>
                <a:spcPct val="120000"/>
              </a:lnSpc>
              <a:spcBef>
                <a:spcPts val="1800"/>
              </a:spcBef>
            </a:pPr>
            <a:r>
              <a:rPr lang="zh-CN" altLang="en-US"/>
              <a:t>数据操作语言</a:t>
            </a:r>
            <a:r>
              <a:rPr lang="en-US" altLang="zh-CN"/>
              <a:t>insert</a:t>
            </a:r>
            <a:r>
              <a:rPr lang="zh-CN" altLang="en-US"/>
              <a:t>语句</a:t>
            </a:r>
          </a:p>
          <a:p>
            <a:pPr eaLnBrk="1" hangingPunct="1">
              <a:lnSpc>
                <a:spcPct val="120000"/>
              </a:lnSpc>
              <a:spcBef>
                <a:spcPts val="1800"/>
              </a:spcBef>
            </a:pPr>
            <a:r>
              <a:rPr lang="zh-CN" altLang="en-US"/>
              <a:t>数据操作语言</a:t>
            </a:r>
            <a:r>
              <a:rPr lang="en-US" altLang="zh-CN"/>
              <a:t>delete</a:t>
            </a:r>
            <a:r>
              <a:rPr lang="zh-CN" altLang="en-US"/>
              <a:t>语句</a:t>
            </a:r>
          </a:p>
          <a:p>
            <a:pPr eaLnBrk="1" hangingPunct="1">
              <a:lnSpc>
                <a:spcPct val="120000"/>
              </a:lnSpc>
              <a:spcBef>
                <a:spcPts val="1800"/>
              </a:spcBef>
            </a:pPr>
            <a:r>
              <a:rPr lang="zh-CN" altLang="en-US" u="sng"/>
              <a:t>数据操作语言</a:t>
            </a:r>
            <a:r>
              <a:rPr lang="en-US" altLang="zh-CN" u="sng"/>
              <a:t>update</a:t>
            </a:r>
            <a:r>
              <a:rPr lang="zh-CN" altLang="en-US" u="sng"/>
              <a:t>语句</a:t>
            </a:r>
            <a:endParaRPr lang="en-US" altLang="en-US"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7DCE82C-88A9-4310-B82C-9A9112F38F6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048000" y="533400"/>
            <a:ext cx="3200400" cy="633413"/>
          </a:xfrm>
        </p:spPr>
        <p:txBody>
          <a:bodyPr/>
          <a:lstStyle/>
          <a:p>
            <a:pPr algn="l" eaLnBrk="1" hangingPunct="1"/>
            <a:r>
              <a:rPr lang="zh-CN" altLang="en-US"/>
              <a:t>更新数据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C0BF12E-AD1E-40DD-8BBE-08FC2495E43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90600" y="1600200"/>
            <a:ext cx="7194550" cy="3159125"/>
          </a:xfrm>
        </p:spPr>
        <p:txBody>
          <a:bodyPr/>
          <a:lstStyle/>
          <a:p>
            <a:pPr eaLnBrk="1" hangingPunct="1"/>
            <a:r>
              <a:rPr lang="zh-CN" altLang="en-US"/>
              <a:t>语法</a:t>
            </a:r>
          </a:p>
          <a:p>
            <a:pPr eaLnBrk="1" hangingPunct="1">
              <a:buFontTx/>
              <a:buNone/>
            </a:pPr>
            <a:r>
              <a:rPr lang="zh-CN" altLang="en-US"/>
              <a:t>   		</a:t>
            </a:r>
            <a:r>
              <a:rPr lang="en-US" altLang="zh-CN" sz="2800" b="1">
                <a:solidFill>
                  <a:srgbClr val="0033CC"/>
                </a:solidFill>
              </a:rPr>
              <a:t>UPDATE</a:t>
            </a:r>
            <a:r>
              <a:rPr lang="en-US" altLang="zh-CN" sz="2800"/>
              <a:t>  {</a:t>
            </a:r>
            <a:r>
              <a:rPr lang="zh-CN" altLang="en-US" sz="2800"/>
              <a:t>表名</a:t>
            </a:r>
            <a:r>
              <a:rPr lang="en-US" altLang="zh-CN" sz="2800"/>
              <a:t>|</a:t>
            </a:r>
            <a:r>
              <a:rPr lang="zh-CN" altLang="en-US" sz="2800"/>
              <a:t>视图名</a:t>
            </a:r>
            <a:r>
              <a:rPr lang="en-US" altLang="zh-CN" sz="2800"/>
              <a:t>}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		</a:t>
            </a:r>
            <a:r>
              <a:rPr lang="en-US" altLang="zh-CN" sz="2800" b="1">
                <a:solidFill>
                  <a:srgbClr val="0033CC"/>
                </a:solidFill>
              </a:rPr>
              <a:t>SET</a:t>
            </a:r>
            <a:r>
              <a:rPr lang="en-US" altLang="zh-CN" sz="2800"/>
              <a:t>  </a:t>
            </a:r>
            <a:r>
              <a:rPr lang="zh-CN" altLang="en-US" sz="2800"/>
              <a:t>列名 </a:t>
            </a:r>
            <a:r>
              <a:rPr lang="en-US" altLang="zh-CN" sz="2800"/>
              <a:t>= {</a:t>
            </a:r>
            <a:r>
              <a:rPr lang="zh-CN" altLang="en-US" sz="2800"/>
              <a:t>表达式</a:t>
            </a:r>
            <a:r>
              <a:rPr lang="en-US" altLang="zh-CN" sz="2800"/>
              <a:t>|DEFAULT|NULL}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		</a:t>
            </a:r>
            <a:r>
              <a:rPr lang="en-US" altLang="zh-CN" sz="2800" b="1">
                <a:solidFill>
                  <a:srgbClr val="0033CC"/>
                </a:solidFill>
              </a:rPr>
              <a:t>FROM</a:t>
            </a:r>
            <a:r>
              <a:rPr lang="en-US" altLang="zh-CN" sz="2800"/>
              <a:t>  {</a:t>
            </a:r>
            <a:r>
              <a:rPr lang="zh-CN" altLang="en-US" sz="2800"/>
              <a:t>相关表</a:t>
            </a:r>
            <a:r>
              <a:rPr lang="en-US" altLang="zh-CN" sz="2800"/>
              <a:t>|</a:t>
            </a:r>
            <a:r>
              <a:rPr lang="zh-CN" altLang="en-US" sz="2800"/>
              <a:t>相关视图</a:t>
            </a:r>
            <a:r>
              <a:rPr lang="en-US" altLang="zh-CN" sz="2800"/>
              <a:t>}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		</a:t>
            </a:r>
            <a:r>
              <a:rPr lang="en-US" altLang="zh-CN" sz="2800" b="1">
                <a:solidFill>
                  <a:srgbClr val="0033CC"/>
                </a:solidFill>
              </a:rPr>
              <a:t>WHERE</a:t>
            </a:r>
            <a:r>
              <a:rPr lang="en-US" altLang="zh-CN" sz="2800"/>
              <a:t>  &lt;</a:t>
            </a:r>
            <a:r>
              <a:rPr lang="zh-CN" altLang="en-US" sz="2800"/>
              <a:t>搜索条件</a:t>
            </a:r>
            <a:r>
              <a:rPr lang="en-US" altLang="zh-CN" sz="2800"/>
              <a:t>&gt;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EC81E45-227D-4686-9392-1FDCE4C4E105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752600" y="533400"/>
            <a:ext cx="5715000" cy="633413"/>
          </a:xfrm>
        </p:spPr>
        <p:txBody>
          <a:bodyPr/>
          <a:lstStyle/>
          <a:p>
            <a:pPr eaLnBrk="1" hangingPunct="1"/>
            <a:r>
              <a:rPr lang="zh-CN" altLang="en-US"/>
              <a:t>根据表中数据更新行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40B333F-30B9-4213-B920-A87BF74D37A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1447800"/>
            <a:ext cx="7391400" cy="1752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/>
              <a:t>每次只能修改一个表中的数据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/>
              <a:t>可以同时把一个或多个列、变量放在一个表达式中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66B602FD-1F59-4255-A0AF-1603AE667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14800"/>
            <a:ext cx="7848600" cy="1416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Lucida Sans Typewriter" panose="020B0509030504030204" pitchFamily="49" charset="0"/>
                <a:cs typeface="Arial" panose="020B0604020202020204" pitchFamily="34" charset="0"/>
              </a:rPr>
              <a:t>USE northwind</a:t>
            </a:r>
          </a:p>
          <a:p>
            <a:r>
              <a:rPr lang="en-US" altLang="zh-CN" sz="2000" b="1">
                <a:solidFill>
                  <a:srgbClr val="0033CC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UPDATE</a:t>
            </a:r>
            <a:r>
              <a:rPr lang="en-US" altLang="zh-CN" sz="2000">
                <a:latin typeface="Lucida Sans Typewriter" panose="020B0509030504030204" pitchFamily="49" charset="0"/>
                <a:cs typeface="Arial" panose="020B0604020202020204" pitchFamily="34" charset="0"/>
              </a:rPr>
              <a:t> products</a:t>
            </a:r>
          </a:p>
          <a:p>
            <a:r>
              <a:rPr lang="en-US" altLang="zh-CN" sz="200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rgbClr val="0033CC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SET</a:t>
            </a:r>
            <a:r>
              <a:rPr lang="en-US" altLang="zh-CN" sz="2000">
                <a:latin typeface="Lucida Sans Typewriter" panose="020B0509030504030204" pitchFamily="49" charset="0"/>
                <a:cs typeface="Arial" panose="020B0604020202020204" pitchFamily="34" charset="0"/>
              </a:rPr>
              <a:t> unitprice = (unitprice * 1.1)</a:t>
            </a:r>
          </a:p>
          <a:p>
            <a:r>
              <a:rPr lang="en-US" altLang="zh-CN" sz="2000">
                <a:latin typeface="Lucida Sans Typewriter" panose="020B0509030504030204" pitchFamily="49" charset="0"/>
                <a:cs typeface="Arial" panose="020B0604020202020204" pitchFamily="34" charset="0"/>
              </a:rPr>
              <a:t>GO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C9E6D6C8-F50D-49F4-A385-B01E754A2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77724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>
                <a:solidFill>
                  <a:srgbClr val="0033CC"/>
                </a:solidFill>
              </a:rPr>
              <a:t>举例：把 </a:t>
            </a:r>
            <a:r>
              <a:rPr lang="en-US" altLang="zh-CN" sz="2800">
                <a:solidFill>
                  <a:srgbClr val="0033CC"/>
                </a:solidFill>
              </a:rPr>
              <a:t>Northwind </a:t>
            </a:r>
            <a:r>
              <a:rPr lang="zh-CN" altLang="en-US" sz="2800">
                <a:solidFill>
                  <a:srgbClr val="0033CC"/>
                </a:solidFill>
              </a:rPr>
              <a:t>的产品单价全部增加</a:t>
            </a:r>
            <a:r>
              <a:rPr lang="en-US" altLang="zh-CN" sz="2800">
                <a:solidFill>
                  <a:srgbClr val="0033CC"/>
                </a:solidFill>
              </a:rPr>
              <a:t>10%</a:t>
            </a:r>
            <a:r>
              <a:rPr lang="zh-CN" altLang="en-US" sz="2800">
                <a:solidFill>
                  <a:srgbClr val="0033CC"/>
                </a:solidFill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 autoUpdateAnimBg="0"/>
      <p:bldP spid="3482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B10CF54-C195-418D-99CD-85B50FF1085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4572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en-US"/>
              <a:t>Transact-SQL </a:t>
            </a:r>
            <a:r>
              <a:rPr lang="zh-CN" altLang="en-US"/>
              <a:t>语句的种类</a:t>
            </a: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BD291A7-9AAD-4753-B936-C75F58CA8C3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219200" y="2057400"/>
            <a:ext cx="7086600" cy="2362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数据定义语言（</a:t>
            </a:r>
            <a:r>
              <a:rPr lang="en-US" altLang="zh-CN"/>
              <a:t>DDL</a:t>
            </a:r>
            <a:r>
              <a:rPr lang="zh-CN" altLang="en-US"/>
              <a:t>）语句</a:t>
            </a:r>
            <a:r>
              <a:rPr lang="en-US" altLang="en-US"/>
              <a:t>    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数据控制语言（</a:t>
            </a:r>
            <a:r>
              <a:rPr lang="en-US" altLang="zh-CN"/>
              <a:t>DCL</a:t>
            </a:r>
            <a:r>
              <a:rPr lang="zh-CN" altLang="en-US"/>
              <a:t>）语句</a:t>
            </a:r>
            <a:endParaRPr lang="en-US" altLang="en-US"/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数据操作语言（</a:t>
            </a:r>
            <a:r>
              <a:rPr lang="en-US" altLang="zh-CN"/>
              <a:t>DML</a:t>
            </a:r>
            <a:r>
              <a:rPr lang="zh-CN" altLang="en-US"/>
              <a:t>）语句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79733BD-481E-4058-8022-2406D850568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743200" y="762000"/>
            <a:ext cx="3254375" cy="633413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回   顾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5E82684-8150-46B6-BF17-010A79647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689850" cy="1930400"/>
          </a:xfrm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/>
              <a:t>插入单行数据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/>
              <a:t>简单的更改数据</a:t>
            </a:r>
            <a:endParaRPr lang="en-US" altLang="zh-CN" sz="2800"/>
          </a:p>
          <a:p>
            <a:pPr eaLnBrk="1" hangingPunct="1">
              <a:lnSpc>
                <a:spcPct val="130000"/>
              </a:lnSpc>
            </a:pPr>
            <a:r>
              <a:rPr lang="zh-CN" altLang="en-US" sz="2800"/>
              <a:t>删除数据</a:t>
            </a:r>
            <a:endParaRPr lang="en-US" altLang="zh-CN" sz="280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4C797DB-2B0E-4111-93ED-62B017737F4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357188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/>
              <a:t>数据定义语言（</a:t>
            </a:r>
            <a:r>
              <a:rPr lang="en-US" altLang="zh-CN"/>
              <a:t>DDL</a:t>
            </a:r>
            <a:r>
              <a:rPr lang="zh-CN" altLang="en-US"/>
              <a:t>）语句</a:t>
            </a: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AB62A46-B35C-4626-961A-034368DBC81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66800" y="1295400"/>
            <a:ext cx="7194550" cy="2743200"/>
          </a:xfrm>
        </p:spPr>
        <p:txBody>
          <a:bodyPr/>
          <a:lstStyle/>
          <a:p>
            <a:pPr eaLnBrk="1" hangingPunct="1"/>
            <a:r>
              <a:rPr lang="zh-CN" altLang="en-US"/>
              <a:t>定义数据库对象</a:t>
            </a:r>
            <a:endParaRPr lang="en-US" altLang="en-US"/>
          </a:p>
          <a:p>
            <a:pPr lvl="1" eaLnBrk="1" hangingPunct="1"/>
            <a:r>
              <a:rPr lang="en-US" altLang="en-US">
                <a:latin typeface="宋体" panose="02010600030101010101" pitchFamily="2" charset="-122"/>
              </a:rPr>
              <a:t>CREATE </a:t>
            </a:r>
            <a:r>
              <a:rPr lang="zh-CN" altLang="en-US" i="1">
                <a:latin typeface="宋体" panose="02010600030101010101" pitchFamily="2" charset="-122"/>
              </a:rPr>
              <a:t>对象名称</a:t>
            </a:r>
            <a:endParaRPr lang="en-US" altLang="en-US" i="1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en-US">
                <a:latin typeface="宋体" panose="02010600030101010101" pitchFamily="2" charset="-122"/>
              </a:rPr>
              <a:t>ALTER </a:t>
            </a:r>
            <a:r>
              <a:rPr lang="zh-CN" altLang="en-US" i="1">
                <a:latin typeface="宋体" panose="02010600030101010101" pitchFamily="2" charset="-122"/>
              </a:rPr>
              <a:t>对象名称</a:t>
            </a:r>
            <a:endParaRPr lang="en-US" altLang="en-US" i="1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en-US">
                <a:latin typeface="宋体" panose="02010600030101010101" pitchFamily="2" charset="-122"/>
              </a:rPr>
              <a:t>DROP  </a:t>
            </a:r>
            <a:r>
              <a:rPr lang="zh-CN" altLang="en-US" i="1">
                <a:latin typeface="宋体" panose="02010600030101010101" pitchFamily="2" charset="-122"/>
              </a:rPr>
              <a:t>对象名称</a:t>
            </a:r>
            <a:endParaRPr lang="en-US" altLang="en-US" i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必须拥有适当的权限</a:t>
            </a:r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325EE4E-C310-43CB-BB33-237DA0F83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14800"/>
            <a:ext cx="77724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USE northwind</a:t>
            </a:r>
          </a:p>
          <a:p>
            <a:pPr>
              <a:lnSpc>
                <a:spcPct val="96000"/>
              </a:lnSpc>
            </a:pP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CREATE TABLE customer</a:t>
            </a:r>
          </a:p>
          <a:p>
            <a:pPr>
              <a:lnSpc>
                <a:spcPct val="96000"/>
              </a:lnSpc>
            </a:pP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(cust_id int, company varchar(40),</a:t>
            </a:r>
          </a:p>
          <a:p>
            <a:pPr>
              <a:lnSpc>
                <a:spcPct val="96000"/>
              </a:lnSpc>
            </a:pPr>
            <a:r>
              <a:rPr lang="en-US" altLang="zh-CN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contact varchar(30), phone char(12) )</a:t>
            </a:r>
          </a:p>
          <a:p>
            <a:pPr>
              <a:lnSpc>
                <a:spcPct val="96000"/>
              </a:lnSpc>
            </a:pP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06E2181-20C8-4A45-ACE3-08022C839E44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数据定义语言（</a:t>
            </a:r>
            <a:r>
              <a:rPr lang="en-US" altLang="zh-CN"/>
              <a:t>DDL</a:t>
            </a:r>
            <a:r>
              <a:rPr lang="zh-CN" altLang="en-US"/>
              <a:t>）语句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19E58C7-E10A-454F-AF10-D28C7A1CB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229600" cy="527685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99CC"/>
            </a:outerShdw>
          </a:effectLst>
        </p:spPr>
        <p:txBody>
          <a:bodyPr/>
          <a:lstStyle/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--create </a:t>
            </a:r>
            <a:r>
              <a:rPr lang="zh-CN" altLang="en-US" sz="2400" b="1">
                <a:solidFill>
                  <a:srgbClr val="0033CC"/>
                </a:solidFill>
                <a:latin typeface="Lucida Sans Typewriter" panose="020B0509030504030204" pitchFamily="49" charset="0"/>
              </a:rPr>
              <a:t>语句</a:t>
            </a:r>
            <a:endParaRPr lang="en-US" altLang="en-US" sz="2400" b="1">
              <a:solidFill>
                <a:srgbClr val="0033CC"/>
              </a:solidFill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USE northwind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CREATE TABLE customer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(cust_id int, company varchar(40),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contact varchar(30), phone char(12) )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GO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--alter</a:t>
            </a:r>
            <a:r>
              <a:rPr lang="zh-CN" altLang="en-US" sz="2400" b="1">
                <a:solidFill>
                  <a:srgbClr val="0033CC"/>
                </a:solidFill>
                <a:latin typeface="Lucida Sans Typewriter" panose="020B0509030504030204" pitchFamily="49" charset="0"/>
              </a:rPr>
              <a:t>语句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Lucida Sans Typewriter" panose="020B0509030504030204" pitchFamily="49" charset="0"/>
              </a:rPr>
              <a:t>Alter table customer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Lucida Sans Typewriter" panose="020B0509030504030204" pitchFamily="49" charset="0"/>
              </a:rPr>
              <a:t>Add address varchar(20)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latin typeface="Lucida Sans Typewriter" panose="020B0509030504030204" pitchFamily="49" charset="0"/>
              </a:rPr>
              <a:t>--drop</a:t>
            </a:r>
            <a:r>
              <a:rPr lang="zh-CN" altLang="en-US" sz="2400" b="1">
                <a:solidFill>
                  <a:srgbClr val="0033CC"/>
                </a:solidFill>
                <a:latin typeface="Lucida Sans Typewriter" panose="020B0509030504030204" pitchFamily="49" charset="0"/>
              </a:rPr>
              <a:t>语句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Lucida Sans Typewriter" panose="020B0509030504030204" pitchFamily="49" charset="0"/>
              </a:rPr>
              <a:t>Drop table customer</a:t>
            </a:r>
            <a:endParaRPr lang="en-US" altLang="en-US" sz="24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3E92BFC-4153-4986-AB8F-A7A3D9208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862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8E28543-BCF0-4389-9E4D-89D736575B7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81000" y="3810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/>
              <a:t>数据操作语言（</a:t>
            </a:r>
            <a:r>
              <a:rPr lang="en-US" altLang="zh-CN"/>
              <a:t>DML</a:t>
            </a:r>
            <a:r>
              <a:rPr lang="zh-CN" altLang="en-US"/>
              <a:t>）语句</a:t>
            </a:r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8B97BD6A-27E6-422C-9243-20161743EE5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38200" y="1219200"/>
            <a:ext cx="7543800" cy="2971800"/>
          </a:xfrm>
        </p:spPr>
        <p:txBody>
          <a:bodyPr/>
          <a:lstStyle/>
          <a:p>
            <a:pPr eaLnBrk="1" hangingPunct="1"/>
            <a:r>
              <a:rPr lang="zh-CN" altLang="en-US" sz="2400"/>
              <a:t>使用</a:t>
            </a:r>
            <a:r>
              <a:rPr lang="en-US" altLang="en-US" sz="2400"/>
              <a:t> DML </a:t>
            </a:r>
            <a:r>
              <a:rPr lang="zh-CN" altLang="en-US" sz="2400"/>
              <a:t>更改数据库中的数据或查询数据库的信息</a:t>
            </a:r>
            <a:endParaRPr lang="en-US" altLang="en-US" sz="2400"/>
          </a:p>
          <a:p>
            <a:pPr lvl="1" eaLnBrk="1" hangingPunct="1"/>
            <a:r>
              <a:rPr lang="en-US" altLang="en-US" sz="2400"/>
              <a:t>SELECT</a:t>
            </a:r>
          </a:p>
          <a:p>
            <a:pPr lvl="1" eaLnBrk="1" hangingPunct="1"/>
            <a:r>
              <a:rPr lang="en-US" altLang="en-US" sz="2400"/>
              <a:t>INSERT</a:t>
            </a:r>
          </a:p>
          <a:p>
            <a:pPr lvl="1" eaLnBrk="1" hangingPunct="1"/>
            <a:r>
              <a:rPr lang="en-US" altLang="en-US" sz="2400"/>
              <a:t>UPDATE </a:t>
            </a:r>
          </a:p>
          <a:p>
            <a:pPr lvl="1" eaLnBrk="1" hangingPunct="1"/>
            <a:r>
              <a:rPr lang="en-US" altLang="en-US" sz="2400"/>
              <a:t>DELETE</a:t>
            </a:r>
          </a:p>
          <a:p>
            <a:pPr eaLnBrk="1" hangingPunct="1"/>
            <a:r>
              <a:rPr lang="zh-CN" altLang="en-US" sz="2400"/>
              <a:t>必须拥有适当的权限</a:t>
            </a:r>
            <a:endParaRPr lang="en-US" altLang="en-US" sz="2400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4A0EFA9-D5F5-49BC-9292-52D13CBA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807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USE northwind</a:t>
            </a:r>
          </a:p>
          <a:p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SELECT categoryid, productname, productid, unitprice </a:t>
            </a:r>
            <a:b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FROM products</a:t>
            </a:r>
          </a:p>
          <a:p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GO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661EEBC-9AE2-4A91-8987-A12DD4B27257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357188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/>
              <a:t>数据控制语言（</a:t>
            </a:r>
            <a:r>
              <a:rPr lang="en-US" altLang="zh-CN"/>
              <a:t>DCL</a:t>
            </a:r>
            <a:r>
              <a:rPr lang="zh-CN" altLang="en-US"/>
              <a:t>）语句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D3310DB-D5EA-4968-9B11-5C2D129CCCC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38200" y="1219200"/>
            <a:ext cx="7696200" cy="4287838"/>
          </a:xfrm>
        </p:spPr>
        <p:txBody>
          <a:bodyPr/>
          <a:lstStyle/>
          <a:p>
            <a:pPr eaLnBrk="1" hangingPunct="1"/>
            <a:r>
              <a:rPr lang="zh-CN" altLang="en-US"/>
              <a:t>设置或更改权限</a:t>
            </a:r>
            <a:endParaRPr lang="en-US" altLang="en-US"/>
          </a:p>
          <a:p>
            <a:pPr lvl="1" eaLnBrk="1" hangingPunct="1">
              <a:spcBef>
                <a:spcPts val="1800"/>
              </a:spcBef>
            </a:pPr>
            <a:r>
              <a:rPr lang="en-US" altLang="en-US"/>
              <a:t>GRANT   </a:t>
            </a:r>
            <a:r>
              <a:rPr lang="zh-CN" altLang="en-US" sz="2400"/>
              <a:t>允许一个用户能够访问数据或运行某些 </a:t>
            </a:r>
            <a:r>
              <a:rPr lang="en-US" altLang="zh-CN" sz="2400"/>
              <a:t>Transact-SQL </a:t>
            </a:r>
            <a:r>
              <a:rPr lang="zh-CN" altLang="en-US" sz="2400"/>
              <a:t>语句</a:t>
            </a:r>
            <a:endParaRPr lang="en-US" altLang="en-US"/>
          </a:p>
          <a:p>
            <a:pPr lvl="1" eaLnBrk="1" hangingPunct="1">
              <a:spcBef>
                <a:spcPts val="1800"/>
              </a:spcBef>
            </a:pPr>
            <a:r>
              <a:rPr lang="en-US" altLang="en-US"/>
              <a:t>DENY   </a:t>
            </a:r>
            <a:r>
              <a:rPr lang="zh-CN" altLang="en-US" sz="2400"/>
              <a:t>剥夺某个安全账户的访问许可并阻止某个用户、用户组或角色成员继承原有的权限</a:t>
            </a:r>
            <a:endParaRPr lang="en-US" altLang="en-US"/>
          </a:p>
          <a:p>
            <a:pPr lvl="1" eaLnBrk="1" hangingPunct="1">
              <a:spcBef>
                <a:spcPts val="1800"/>
              </a:spcBef>
            </a:pPr>
            <a:r>
              <a:rPr lang="en-US" altLang="en-US"/>
              <a:t>REVOKE   </a:t>
            </a:r>
            <a:r>
              <a:rPr lang="zh-CN" altLang="en-US" sz="2400"/>
              <a:t>收回之前被授予的权限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F4A11EF-D6E1-4DCD-9E68-28B8FFE251B3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3048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/>
              <a:t>数据控制语言（</a:t>
            </a:r>
            <a:r>
              <a:rPr lang="en-US" altLang="zh-CN"/>
              <a:t>DCL</a:t>
            </a:r>
            <a:r>
              <a:rPr lang="zh-CN" altLang="en-US"/>
              <a:t>）语句（续）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ED4EAE6-F6C5-4B83-A02C-F4958E0E6D4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62000" y="990600"/>
            <a:ext cx="8001000" cy="1905000"/>
          </a:xfrm>
        </p:spPr>
        <p:txBody>
          <a:bodyPr/>
          <a:lstStyle/>
          <a:p>
            <a:pPr eaLnBrk="1" hangingPunct="1"/>
            <a:r>
              <a:rPr lang="zh-CN" altLang="en-US" sz="2800"/>
              <a:t>举例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    授予用户</a:t>
            </a:r>
            <a:r>
              <a:rPr lang="en-US" altLang="zh-CN" sz="2800"/>
              <a:t>zhang</a:t>
            </a:r>
            <a:r>
              <a:rPr lang="zh-CN" altLang="en-US" sz="2800"/>
              <a:t>在数据库</a:t>
            </a:r>
            <a:r>
              <a:rPr lang="en-US" altLang="zh-CN" sz="2800"/>
              <a:t>myDB</a:t>
            </a:r>
            <a:r>
              <a:rPr lang="zh-CN" altLang="en-US" sz="2800"/>
              <a:t>上建表，建视图，建存储过程；对表</a:t>
            </a:r>
            <a:r>
              <a:rPr lang="en-US" altLang="zh-CN" sz="2800"/>
              <a:t>students</a:t>
            </a:r>
            <a:r>
              <a:rPr lang="zh-CN" altLang="en-US" sz="2800"/>
              <a:t>有</a:t>
            </a:r>
            <a:r>
              <a:rPr lang="en-US" altLang="zh-CN" sz="2800"/>
              <a:t>select</a:t>
            </a:r>
            <a:r>
              <a:rPr lang="zh-CN" altLang="en-US" sz="2800"/>
              <a:t>、</a:t>
            </a:r>
            <a:r>
              <a:rPr lang="en-US" altLang="zh-CN" sz="2800"/>
              <a:t>update</a:t>
            </a:r>
            <a:r>
              <a:rPr lang="zh-CN" altLang="en-US" sz="2800"/>
              <a:t>权；对</a:t>
            </a:r>
            <a:r>
              <a:rPr lang="en-US" altLang="zh-CN" sz="2800"/>
              <a:t>name</a:t>
            </a:r>
            <a:r>
              <a:rPr lang="zh-CN" altLang="en-US" sz="2800"/>
              <a:t>，</a:t>
            </a:r>
            <a:r>
              <a:rPr lang="en-US" altLang="zh-CN" sz="2800"/>
              <a:t>native</a:t>
            </a:r>
            <a:r>
              <a:rPr lang="zh-CN" altLang="en-US" sz="2800"/>
              <a:t>字段有</a:t>
            </a:r>
            <a:r>
              <a:rPr lang="en-US" altLang="zh-CN" sz="2800"/>
              <a:t>update</a:t>
            </a:r>
            <a:r>
              <a:rPr lang="zh-CN" altLang="en-US" sz="2800"/>
              <a:t>权。 </a:t>
            </a:r>
          </a:p>
        </p:txBody>
      </p:sp>
      <p:sp>
        <p:nvSpPr>
          <p:cNvPr id="180228" name="Rectangle 4">
            <a:extLst>
              <a:ext uri="{FF2B5EF4-FFF2-40B4-BE49-F238E27FC236}">
                <a16:creationId xmlns:a16="http://schemas.microsoft.com/office/drawing/2014/main" id="{3A8B928E-FB45-44D0-9251-3A1C42625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6600"/>
            <a:ext cx="80772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en-US" sz="2000">
                <a:latin typeface="Lucida Sans Unicode" panose="020B0602030504020204" pitchFamily="34" charset="0"/>
                <a:cs typeface="Times New Roman" panose="02020603050405020304" pitchFamily="18" charset="0"/>
              </a:rPr>
              <a:t>USE </a:t>
            </a:r>
            <a:r>
              <a:rPr lang="en-US" altLang="zh-CN" sz="2000">
                <a:latin typeface="Lucida Sans Unicode" panose="020B0602030504020204" pitchFamily="34" charset="0"/>
                <a:cs typeface="Times New Roman" panose="02020603050405020304" pitchFamily="18" charset="0"/>
              </a:rPr>
              <a:t>myDB</a:t>
            </a:r>
          </a:p>
          <a:p>
            <a:pPr>
              <a:lnSpc>
                <a:spcPct val="96000"/>
              </a:lnSpc>
            </a:pPr>
            <a:r>
              <a:rPr lang="en-US" altLang="zh-CN" sz="2000">
                <a:latin typeface="Lucida Sans Unicode" panose="020B0602030504020204" pitchFamily="34" charset="0"/>
                <a:cs typeface="Times New Roman" panose="02020603050405020304" pitchFamily="18" charset="0"/>
              </a:rPr>
              <a:t>GO  </a:t>
            </a:r>
            <a:br>
              <a:rPr lang="en-US" altLang="zh-CN" sz="2000">
                <a:latin typeface="Lucida Sans Unicode" panose="020B0602030504020204" pitchFamily="34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Lucida Sans Unicode" panose="020B0602030504020204" pitchFamily="34" charset="0"/>
                <a:cs typeface="Times New Roman" panose="02020603050405020304" pitchFamily="18" charset="0"/>
              </a:rPr>
              <a:t>GRANT </a:t>
            </a:r>
            <a:r>
              <a:rPr lang="en-US" altLang="zh-CN" sz="2000" b="1">
                <a:solidFill>
                  <a:srgbClr val="CC3300"/>
                </a:solidFill>
                <a:latin typeface="Lucida Sans Unicode" panose="020B0602030504020204" pitchFamily="34" charset="0"/>
                <a:cs typeface="Times New Roman" panose="02020603050405020304" pitchFamily="18" charset="0"/>
              </a:rPr>
              <a:t>creat table,create procedure,create view</a:t>
            </a:r>
            <a:r>
              <a:rPr lang="en-US" altLang="zh-CN" sz="2000">
                <a:latin typeface="Lucida Sans Unicode" panose="020B0602030504020204" pitchFamily="34" charset="0"/>
                <a:cs typeface="Times New Roman" panose="02020603050405020304" pitchFamily="18" charset="0"/>
              </a:rPr>
              <a:t> to zhang  </a:t>
            </a:r>
            <a:br>
              <a:rPr lang="en-US" altLang="zh-CN" sz="2000">
                <a:latin typeface="Lucida Sans Unicode" panose="020B0602030504020204" pitchFamily="34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br>
              <a:rPr lang="en-US" altLang="zh-CN" sz="2000">
                <a:latin typeface="Lucida Sans Unicode" panose="020B0602030504020204" pitchFamily="34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Lucida Sans Unicode" panose="020B0602030504020204" pitchFamily="34" charset="0"/>
                <a:cs typeface="Times New Roman" panose="02020603050405020304" pitchFamily="18" charset="0"/>
              </a:rPr>
              <a:t>GRANT </a:t>
            </a:r>
            <a:r>
              <a:rPr lang="en-US" altLang="zh-CN" sz="2000" b="1">
                <a:solidFill>
                  <a:srgbClr val="000099"/>
                </a:solidFill>
                <a:latin typeface="Lucida Sans Unicode" panose="020B0602030504020204" pitchFamily="34" charset="0"/>
                <a:cs typeface="Times New Roman" panose="02020603050405020304" pitchFamily="18" charset="0"/>
              </a:rPr>
              <a:t>select,update</a:t>
            </a:r>
            <a:r>
              <a:rPr lang="en-US" altLang="zh-CN" sz="2000">
                <a:latin typeface="Lucida Sans Unicode" panose="020B0602030504020204" pitchFamily="34" charset="0"/>
                <a:cs typeface="Times New Roman" panose="02020603050405020304" pitchFamily="18" charset="0"/>
              </a:rPr>
              <a:t> on students to zhang</a:t>
            </a:r>
          </a:p>
          <a:p>
            <a:pPr>
              <a:lnSpc>
                <a:spcPct val="96000"/>
              </a:lnSpc>
            </a:pPr>
            <a:r>
              <a:rPr lang="en-US" altLang="zh-CN" sz="2000">
                <a:latin typeface="Lucida Sans Unicode" panose="020B0602030504020204" pitchFamily="34" charset="0"/>
                <a:cs typeface="Times New Roman" panose="02020603050405020304" pitchFamily="18" charset="0"/>
              </a:rPr>
              <a:t>  </a:t>
            </a:r>
            <a:br>
              <a:rPr lang="en-US" altLang="zh-CN" sz="2000">
                <a:latin typeface="Lucida Sans Unicode" panose="020B0602030504020204" pitchFamily="34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Lucida Sans Unicode" panose="020B0602030504020204" pitchFamily="34" charset="0"/>
                <a:cs typeface="Times New Roman" panose="02020603050405020304" pitchFamily="18" charset="0"/>
              </a:rPr>
              <a:t>GRANT </a:t>
            </a:r>
            <a:r>
              <a:rPr lang="en-US" altLang="zh-CN" sz="2000" b="1">
                <a:solidFill>
                  <a:srgbClr val="006600"/>
                </a:solidFill>
                <a:latin typeface="Lucida Sans Unicode" panose="020B0602030504020204" pitchFamily="34" charset="0"/>
                <a:cs typeface="Times New Roman" panose="02020603050405020304" pitchFamily="18" charset="0"/>
              </a:rPr>
              <a:t>update</a:t>
            </a:r>
            <a:r>
              <a:rPr lang="en-US" altLang="zh-CN" sz="2000">
                <a:latin typeface="Lucida Sans Unicode" panose="020B0602030504020204" pitchFamily="34" charset="0"/>
                <a:cs typeface="Times New Roman" panose="02020603050405020304" pitchFamily="18" charset="0"/>
              </a:rPr>
              <a:t> on students(name,native) to zhang   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6389" name="Rectangle 6">
            <a:extLst>
              <a:ext uri="{FF2B5EF4-FFF2-40B4-BE49-F238E27FC236}">
                <a16:creationId xmlns:a16="http://schemas.microsoft.com/office/drawing/2014/main" id="{7963C888-0941-48F8-8532-145BA4F9E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71800"/>
            <a:ext cx="2438400" cy="47148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CFEB9"/>
              </a:gs>
            </a:gsLst>
            <a:lin ang="27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示例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4EB360A-910E-4036-93AD-B7E6360FFD5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6096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/>
              <a:t>SQL Server</a:t>
            </a:r>
            <a:r>
              <a:rPr lang="zh-CN" altLang="en-US"/>
              <a:t>数据管理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E83865F-7E7E-44CA-9F07-2BA135887FD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1828800"/>
            <a:ext cx="7848600" cy="3203575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zh-CN"/>
              <a:t>Transact-SQL </a:t>
            </a:r>
            <a:r>
              <a:rPr lang="zh-CN" altLang="en-US"/>
              <a:t>语句的种类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 u="sng"/>
              <a:t>数据操作语言</a:t>
            </a:r>
            <a:r>
              <a:rPr lang="en-US" altLang="zh-CN" u="sng"/>
              <a:t>insert</a:t>
            </a:r>
            <a:r>
              <a:rPr lang="zh-CN" altLang="en-US" u="sng"/>
              <a:t>语句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/>
              <a:t>数据操作语言</a:t>
            </a:r>
            <a:r>
              <a:rPr lang="en-US" altLang="zh-CN"/>
              <a:t>delete</a:t>
            </a:r>
            <a:r>
              <a:rPr lang="zh-CN" altLang="en-US"/>
              <a:t>语句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/>
              <a:t>数据操作语言</a:t>
            </a:r>
            <a:r>
              <a:rPr lang="en-US" altLang="zh-CN"/>
              <a:t>update</a:t>
            </a:r>
            <a:r>
              <a:rPr lang="zh-CN" altLang="en-US"/>
              <a:t>语句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9D598FA-753E-4DB3-9801-2AF22126BBA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066800" y="609600"/>
            <a:ext cx="7010400" cy="633413"/>
          </a:xfrm>
        </p:spPr>
        <p:txBody>
          <a:bodyPr/>
          <a:lstStyle/>
          <a:p>
            <a:pPr eaLnBrk="1" hangingPunct="1"/>
            <a:r>
              <a:rPr lang="zh-CN" altLang="en-US"/>
              <a:t>数据操作语言</a:t>
            </a:r>
            <a:r>
              <a:rPr lang="en-US" altLang="zh-CN"/>
              <a:t>insert</a:t>
            </a:r>
            <a:r>
              <a:rPr lang="zh-CN" altLang="en-US"/>
              <a:t>语句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3F3E6B6-8D66-4A13-AE6B-47E0A4986BB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50925" y="1854200"/>
            <a:ext cx="7194550" cy="3327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用 </a:t>
            </a:r>
            <a:r>
              <a:rPr lang="en-US" altLang="zh-CN"/>
              <a:t>Values </a:t>
            </a:r>
            <a:r>
              <a:rPr lang="zh-CN" altLang="en-US"/>
              <a:t>子句插入一行数据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插入部分数据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使用列缺省值插入数据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通用_红_2">
  <a:themeElements>
    <a:clrScheme name="通用_红_2 13">
      <a:dk1>
        <a:srgbClr val="000000"/>
      </a:dk1>
      <a:lt1>
        <a:srgbClr val="FFFFFF"/>
      </a:lt1>
      <a:dk2>
        <a:srgbClr val="6C0015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红_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通用_红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3">
        <a:dk1>
          <a:srgbClr val="000000"/>
        </a:dk1>
        <a:lt1>
          <a:srgbClr val="FFFFFF"/>
        </a:lt1>
        <a:dk2>
          <a:srgbClr val="6C001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VB讲义_01</Template>
  <TotalTime>9477</TotalTime>
  <Pages>0</Pages>
  <Words>859</Words>
  <Characters>0</Characters>
  <Application>Microsoft Office PowerPoint</Application>
  <DocSecurity>0</DocSecurity>
  <PresentationFormat>全屏显示(4:3)</PresentationFormat>
  <Lines>0</Lines>
  <Paragraphs>175</Paragraphs>
  <Slides>20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Times New Roman</vt:lpstr>
      <vt:lpstr>宋体</vt:lpstr>
      <vt:lpstr>Arial</vt:lpstr>
      <vt:lpstr>黑体</vt:lpstr>
      <vt:lpstr>Lucida Sans Typewriter</vt:lpstr>
      <vt:lpstr>Lucida Sans Unicode</vt:lpstr>
      <vt:lpstr>华文行楷</vt:lpstr>
      <vt:lpstr>Monotype Sorts</vt:lpstr>
      <vt:lpstr>通用_红_2</vt:lpstr>
      <vt:lpstr>Microsoft PowerPoint 97-2003 演示文稿</vt:lpstr>
      <vt:lpstr>SQL Server数据管理</vt:lpstr>
      <vt:lpstr>Transact-SQL 语句的种类</vt:lpstr>
      <vt:lpstr>数据定义语言（DDL）语句</vt:lpstr>
      <vt:lpstr>数据定义语言（DDL）语句</vt:lpstr>
      <vt:lpstr>数据操作语言（DML）语句</vt:lpstr>
      <vt:lpstr>数据控制语言（DCL）语句</vt:lpstr>
      <vt:lpstr>数据控制语言（DCL）语句（续）</vt:lpstr>
      <vt:lpstr>SQL Server数据管理</vt:lpstr>
      <vt:lpstr>数据操作语言insert语句</vt:lpstr>
      <vt:lpstr>用 Values 子句插入一行数据</vt:lpstr>
      <vt:lpstr>插入部分数据</vt:lpstr>
      <vt:lpstr>插入部分数据（续）</vt:lpstr>
      <vt:lpstr>使用列缺省值插入数据</vt:lpstr>
      <vt:lpstr>向含有identity列的表插入数据</vt:lpstr>
      <vt:lpstr>SQL Server数据管理</vt:lpstr>
      <vt:lpstr>使用DELETE语句删除数据 </vt:lpstr>
      <vt:lpstr>SQL Server数据管理</vt:lpstr>
      <vt:lpstr>更新数据</vt:lpstr>
      <vt:lpstr>根据表中数据更新行 </vt:lpstr>
      <vt:lpstr>回   顾</vt:lpstr>
    </vt:vector>
  </TitlesOfParts>
  <Manager/>
  <Company>MSFT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Retrieving Data_x0005_</dc:title>
  <dc:subject/>
  <dc:creator>margoc</dc:creator>
  <cp:keywords/>
  <dc:description/>
  <cp:lastModifiedBy>谭 九鼎</cp:lastModifiedBy>
  <cp:revision>696</cp:revision>
  <cp:lastPrinted>1999-01-06T21:14:28Z</cp:lastPrinted>
  <dcterms:created xsi:type="dcterms:W3CDTF">1997-07-17T23:12:38Z</dcterms:created>
  <dcterms:modified xsi:type="dcterms:W3CDTF">2018-12-08T11:45:03Z</dcterms:modified>
  <cp:category/>
</cp:coreProperties>
</file>