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31"/>
  </p:notesMasterIdLst>
  <p:handoutMasterIdLst>
    <p:handoutMasterId r:id="rId32"/>
  </p:handoutMasterIdLst>
  <p:sldIdLst>
    <p:sldId id="256" r:id="rId4"/>
    <p:sldId id="31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12" r:id="rId14"/>
    <p:sldId id="293" r:id="rId15"/>
    <p:sldId id="266" r:id="rId16"/>
    <p:sldId id="267" r:id="rId17"/>
    <p:sldId id="271" r:id="rId18"/>
    <p:sldId id="272" r:id="rId19"/>
    <p:sldId id="273" r:id="rId20"/>
    <p:sldId id="310" r:id="rId21"/>
    <p:sldId id="311" r:id="rId22"/>
    <p:sldId id="274" r:id="rId23"/>
    <p:sldId id="275" r:id="rId24"/>
    <p:sldId id="276" r:id="rId25"/>
    <p:sldId id="277" r:id="rId26"/>
    <p:sldId id="286" r:id="rId27"/>
    <p:sldId id="278" r:id="rId28"/>
    <p:sldId id="279" r:id="rId29"/>
    <p:sldId id="285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000FF"/>
    <a:srgbClr val="C0C0C0"/>
    <a:srgbClr val="B2B2B2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84" autoAdjust="0"/>
  </p:normalViewPr>
  <p:slideViewPr>
    <p:cSldViewPr>
      <p:cViewPr varScale="1">
        <p:scale>
          <a:sx n="66" d="100"/>
          <a:sy n="66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9F0C9D1-C1DD-4CA2-86FE-3590C86AC3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5C28573-6222-4A51-B4F0-7AE8ED4E12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D06EC24-61DB-4375-B244-34FB1E1CA8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8D0F33F-EE47-4623-A4C8-9218523370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D13502-FBD0-46E0-BA41-7A7B6DD579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59451B-E76B-4274-9789-40073745DE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319A8AA-CF59-4B4C-BEF7-840B09BE93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2DCC177-AD21-43CA-9B54-0F63F4B711AE}"/>
              </a:ext>
            </a:extLst>
          </p:cNvPr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2C99BEA-E361-44E6-BD17-36BAD65E12CF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79E3F0D-9227-492A-8A68-E939F0202F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413E8AF-F8DD-4A2B-9B8F-ED52DBA31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5E600C-6B3E-4772-9009-F3C7386CB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D967224-DBF3-42DE-A40D-5148F73F8532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5D6DB3-B1AF-4BAC-BD91-DCAFBBF40F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加下划线为即将学到的内容。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提问：</a:t>
            </a:r>
          </a:p>
          <a:p>
            <a:pPr eaLnBrk="1" hangingPunct="1"/>
            <a:r>
              <a:rPr lang="zh-CN" altLang="en-US"/>
              <a:t>什么是视图？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00AB3C-9445-45BF-A3A0-E6F85377B6D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82B7FAE-1F74-4D60-B4E3-A738CECC394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联结多个表所创建的视图的示例；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sa</a:t>
            </a:r>
            <a:r>
              <a:rPr lang="zh-CN" altLang="en-US"/>
              <a:t>用户下创建一个视图。</a:t>
            </a:r>
          </a:p>
          <a:p>
            <a:pPr eaLnBrk="1" hangingPunct="1"/>
            <a:r>
              <a:rPr lang="zh-CN" altLang="en-US"/>
              <a:t>新建一个用户，用默认的角色</a:t>
            </a:r>
            <a:r>
              <a:rPr lang="en-US" altLang="zh-CN"/>
              <a:t>public</a:t>
            </a:r>
            <a:r>
              <a:rPr lang="zh-CN" altLang="en-US"/>
              <a:t>。用该用户登录数据库，再创建视图，会出错，即该用户没有创建视图的权限。</a:t>
            </a:r>
          </a:p>
          <a:p>
            <a:pPr eaLnBrk="1" hangingPunct="1"/>
            <a:r>
              <a:rPr lang="zh-CN" altLang="en-US"/>
              <a:t>将</a:t>
            </a:r>
            <a:r>
              <a:rPr lang="en-US" altLang="zh-CN"/>
              <a:t>ddladmin</a:t>
            </a:r>
            <a:r>
              <a:rPr lang="zh-CN" altLang="en-US"/>
              <a:t>角色赋给该用户，再创建视图，成功。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6EF0228-48E6-4143-89E4-03A12D12319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E4D0DD-55BF-4DBB-9D82-34AE52F2D4F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查找视图依赖信息的语法；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用企业管理器显示视图的依赖信息。</a:t>
            </a:r>
          </a:p>
          <a:p>
            <a:pPr eaLnBrk="1" hangingPunct="1"/>
            <a:r>
              <a:rPr lang="zh-CN" altLang="en-US"/>
              <a:t>只能在创建该对象的用户下才可以看到，即</a:t>
            </a:r>
            <a:r>
              <a:rPr lang="en-US" altLang="zh-CN"/>
              <a:t>L2</a:t>
            </a:r>
            <a:r>
              <a:rPr lang="zh-CN" altLang="en-US"/>
              <a:t>创建的</a:t>
            </a:r>
            <a:r>
              <a:rPr lang="en-US" altLang="zh-CN"/>
              <a:t>v2</a:t>
            </a:r>
            <a:r>
              <a:rPr lang="zh-CN" altLang="en-US"/>
              <a:t>视图，只能在</a:t>
            </a:r>
            <a:r>
              <a:rPr lang="en-US" altLang="zh-CN"/>
              <a:t>L2</a:t>
            </a:r>
            <a:r>
              <a:rPr lang="zh-CN" altLang="en-US"/>
              <a:t>登录的情况下，才可以看到。</a:t>
            </a:r>
          </a:p>
          <a:p>
            <a:pPr eaLnBrk="1" hangingPunct="1"/>
            <a:r>
              <a:rPr lang="en-US" altLang="zh-CN"/>
              <a:t>Sp_depends v2 </a:t>
            </a:r>
            <a:r>
              <a:rPr lang="zh-CN" altLang="en-US"/>
              <a:t>成功， </a:t>
            </a:r>
            <a:r>
              <a:rPr lang="en-US" altLang="zh-CN"/>
              <a:t>sp_depends L2.v2 </a:t>
            </a:r>
            <a:r>
              <a:rPr lang="zh-CN" altLang="en-US"/>
              <a:t>出错。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3A4C54F-C846-47D8-B8AE-039982A143BE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C05C8D7-3A8B-4ADA-94E4-62215F24774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对视图文本进行加密；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加密后用</a:t>
            </a:r>
            <a:r>
              <a:rPr lang="en-US" altLang="zh-CN"/>
              <a:t>sp_helptext </a:t>
            </a:r>
            <a:r>
              <a:rPr lang="en-US" altLang="zh-CN">
                <a:latin typeface="Bookman Old Style" panose="02050604050505020204" pitchFamily="18" charset="0"/>
              </a:rPr>
              <a:t>dbo.ViwOrderSubtotals </a:t>
            </a:r>
            <a:r>
              <a:rPr lang="zh-CN" altLang="en-US">
                <a:latin typeface="Bookman Old Style" panose="02050604050505020204" pitchFamily="18" charset="0"/>
              </a:rPr>
              <a:t>查看内容。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378880A-A85E-4B54-A2F2-B20B8EEFE320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E74D801-D1F9-488D-826D-2910F7FDADF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en-US" altLang="zh-CN"/>
              <a:t>ALTER VIEW </a:t>
            </a:r>
            <a:r>
              <a:rPr lang="zh-CN" altLang="en-US"/>
              <a:t>和 </a:t>
            </a:r>
            <a:r>
              <a:rPr lang="en-US" altLang="zh-CN"/>
              <a:t>DROP VIEW </a:t>
            </a:r>
            <a:r>
              <a:rPr lang="zh-CN" altLang="en-US"/>
              <a:t>语句的作用、语法以及使用时的注意事项；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删除并重新创建视图，和更改视图，从效果上来说是否一样的？</a:t>
            </a:r>
          </a:p>
          <a:p>
            <a:pPr eaLnBrk="1" hangingPunct="1"/>
            <a:r>
              <a:rPr lang="zh-CN" altLang="en-US"/>
              <a:t>	不一样。更改视图语句不影响分配的权限，而删除再重新创建视图的话则需要重新分配权限。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若对视图中的单个列赋予权限，由于 </a:t>
            </a:r>
            <a:r>
              <a:rPr lang="en-US" altLang="zh-CN"/>
              <a:t>SQL Server </a:t>
            </a:r>
            <a:r>
              <a:rPr lang="zh-CN" altLang="en-US"/>
              <a:t>内部是通过列 </a:t>
            </a:r>
            <a:r>
              <a:rPr lang="en-US" altLang="zh-CN"/>
              <a:t>ID </a:t>
            </a:r>
            <a:r>
              <a:rPr lang="zh-CN" altLang="en-US"/>
              <a:t>号跟踪权限的，如果改变了视图中列的顺序，就会产生权限方面的意外；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若视图是用 </a:t>
            </a:r>
            <a:r>
              <a:rPr lang="en-US" altLang="zh-CN"/>
              <a:t>SELECT * </a:t>
            </a:r>
            <a:r>
              <a:rPr lang="zh-CN" altLang="en-US"/>
              <a:t>语句定义的，则当基表的结构发生变化例如新增加了一列时，在视图中并不会反映出来，因为列的列表在视图创建时就记录下来了。解决办法是用 </a:t>
            </a:r>
            <a:r>
              <a:rPr lang="en-US" altLang="zh-CN"/>
              <a:t>ALTER VIEW </a:t>
            </a:r>
            <a:r>
              <a:rPr lang="zh-CN" altLang="en-US"/>
              <a:t>语句刷新定义；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若在原先创建视图的时候使用了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CHECK OPTION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ENCRYPTION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SCHEMABINDING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VIEW_METADATA </a:t>
            </a:r>
            <a:r>
              <a:rPr lang="zh-CN" altLang="en-US">
                <a:latin typeface="Times New Roman" panose="02020603050405020304" pitchFamily="18" charset="0"/>
              </a:rPr>
              <a:t>等选项，则为了保持这些选项的功能，在 </a:t>
            </a:r>
            <a:r>
              <a:rPr lang="en-US" altLang="zh-CN">
                <a:latin typeface="Times New Roman" panose="02020603050405020304" pitchFamily="18" charset="0"/>
              </a:rPr>
              <a:t>ALTER VIEW </a:t>
            </a:r>
            <a:r>
              <a:rPr lang="zh-CN" altLang="en-US">
                <a:latin typeface="Times New Roman" panose="02020603050405020304" pitchFamily="18" charset="0"/>
              </a:rPr>
              <a:t>语句中亦要使用相同的选项；</a:t>
            </a:r>
            <a:endParaRPr lang="zh-CN" altLang="en-US"/>
          </a:p>
          <a:p>
            <a:pPr eaLnBrk="1" hangingPunct="1">
              <a:buFontTx/>
              <a:buChar char="•"/>
            </a:pPr>
            <a:r>
              <a:rPr lang="zh-CN" altLang="en-US"/>
              <a:t>若查询引用了被删除视图的视图，用户会收到一条错误信息；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删除被其他视图引用的表的时候，其他视图并不会自动删除，必须手动显式删除。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0A84BDF-58EB-49E0-ABE1-7661564C6B3F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2BE8673-C4E1-40A2-A62D-F28CF407A1A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en-US" altLang="zh-CN"/>
              <a:t>ALTER VIEW </a:t>
            </a:r>
            <a:r>
              <a:rPr lang="zh-CN" altLang="en-US"/>
              <a:t>和 </a:t>
            </a:r>
            <a:r>
              <a:rPr lang="en-US" altLang="zh-CN"/>
              <a:t>DROP VIEW </a:t>
            </a:r>
            <a:r>
              <a:rPr lang="zh-CN" altLang="en-US"/>
              <a:t>语句的作用、语法以及使用时的注意事项；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删除并重新创建视图，和更改视图，从效果上来说是否一样的？</a:t>
            </a:r>
          </a:p>
          <a:p>
            <a:pPr eaLnBrk="1" hangingPunct="1"/>
            <a:r>
              <a:rPr lang="zh-CN" altLang="en-US"/>
              <a:t>	不一样。更改视图语句不影响分配的权限，而删除再重新创建视图的话则需要重新分配权限。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若对视图中的单个列赋予权限，由于 </a:t>
            </a:r>
            <a:r>
              <a:rPr lang="en-US" altLang="zh-CN"/>
              <a:t>SQL Server </a:t>
            </a:r>
            <a:r>
              <a:rPr lang="zh-CN" altLang="en-US"/>
              <a:t>内部是通过列 </a:t>
            </a:r>
            <a:r>
              <a:rPr lang="en-US" altLang="zh-CN"/>
              <a:t>ID </a:t>
            </a:r>
            <a:r>
              <a:rPr lang="zh-CN" altLang="en-US"/>
              <a:t>号跟踪权限的，如果改变了视图中列的顺序，就会产生权限方面的意外；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若视图是用 </a:t>
            </a:r>
            <a:r>
              <a:rPr lang="en-US" altLang="zh-CN"/>
              <a:t>SELECT * </a:t>
            </a:r>
            <a:r>
              <a:rPr lang="zh-CN" altLang="en-US"/>
              <a:t>语句定义的，则当基表的结构发生变化例如新增加了一列时，在视图中并不会反映出来，因为列的列表在视图创建时就记录下来了。解决办法是用 </a:t>
            </a:r>
            <a:r>
              <a:rPr lang="en-US" altLang="zh-CN"/>
              <a:t>ALTER VIEW </a:t>
            </a:r>
            <a:r>
              <a:rPr lang="zh-CN" altLang="en-US"/>
              <a:t>语句刷新定义；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若在原先创建视图的时候使用了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CHECK OPTION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ENCRYPTION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SCHEMABINDING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VIEW_METADATA </a:t>
            </a:r>
            <a:r>
              <a:rPr lang="zh-CN" altLang="en-US">
                <a:latin typeface="Times New Roman" panose="02020603050405020304" pitchFamily="18" charset="0"/>
              </a:rPr>
              <a:t>等选项，则为了保持这些选项的功能，在 </a:t>
            </a:r>
            <a:r>
              <a:rPr lang="en-US" altLang="zh-CN">
                <a:latin typeface="Times New Roman" panose="02020603050405020304" pitchFamily="18" charset="0"/>
              </a:rPr>
              <a:t>ALTER VIEW </a:t>
            </a:r>
            <a:r>
              <a:rPr lang="zh-CN" altLang="en-US">
                <a:latin typeface="Times New Roman" panose="02020603050405020304" pitchFamily="18" charset="0"/>
              </a:rPr>
              <a:t>语句中亦要使用相同的选项；</a:t>
            </a:r>
            <a:endParaRPr lang="zh-CN" altLang="en-US"/>
          </a:p>
          <a:p>
            <a:pPr eaLnBrk="1" hangingPunct="1">
              <a:buFontTx/>
              <a:buChar char="•"/>
            </a:pPr>
            <a:r>
              <a:rPr lang="zh-CN" altLang="en-US"/>
              <a:t>若查询引用了被删除视图的视图，用户会收到一条错误信息；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删除被其他视图引用的表的时候，其他视图并不会自动删除，必须手动显式删除。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C04AD1-10FA-464F-90DC-8E15680A2881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9AD5446-AE79-4DC0-9B1C-2ACA05D5E97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加下划线为即将学到的内容。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1C327D5-A6CA-4DFF-8308-A2ECF6038A9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F080590-7FD9-48B3-A559-D65BCAF3085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视图存储的并不是物理数据，而只是从基表中抽取的数据；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对视图数据的修改实际上是对基表的修改；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对修改视图数据的原理的理解。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F5136B6-ADFE-4B20-B0D1-196EA0A42418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714D6AD-3FD1-47AB-A3CB-FCB03FA20C1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通过视图修改数据的限制条件。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A58D704-BFD0-4AEC-B3BB-30E19AF792D4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8116BC1-1745-4C47-B145-377572B582E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通过视图修改数据的限制条件。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D65293-E75A-4C38-A7ED-47038415F5C0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1A32CDC-80EC-4004-A8DD-917B7CC3328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通过视图修改数据的限制条件。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D8F68A-A949-4921-8F62-CB1AD672C925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F7E6D49-A602-497F-BDA6-ADCF664E5A8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select c.companyname , count(p.categoryid) as </a:t>
            </a:r>
            <a:r>
              <a:rPr lang="zh-CN" altLang="en-US"/>
              <a:t>产品类别个数</a:t>
            </a:r>
            <a:r>
              <a:rPr lang="en-US" altLang="zh-CN"/>
              <a:t>, sum(od.quantity) as </a:t>
            </a:r>
            <a:r>
              <a:rPr lang="zh-CN" altLang="en-US"/>
              <a:t>产品数量</a:t>
            </a:r>
          </a:p>
          <a:p>
            <a:pPr eaLnBrk="1" hangingPunct="1"/>
            <a:r>
              <a:rPr lang="en-US" altLang="zh-CN"/>
              <a:t>from customers c left join orders o on o.customerid = c.customerid</a:t>
            </a:r>
          </a:p>
          <a:p>
            <a:pPr eaLnBrk="1" hangingPunct="1"/>
            <a:r>
              <a:rPr lang="en-US" altLang="zh-CN"/>
              <a:t>left join [order details] od on od.orderid = o.orderid</a:t>
            </a:r>
          </a:p>
          <a:p>
            <a:pPr eaLnBrk="1" hangingPunct="1"/>
            <a:r>
              <a:rPr lang="en-US" altLang="zh-CN"/>
              <a:t>left join products p on p.productid = od.productid</a:t>
            </a:r>
          </a:p>
          <a:p>
            <a:pPr eaLnBrk="1" hangingPunct="1"/>
            <a:r>
              <a:rPr lang="en-US" altLang="zh-CN"/>
              <a:t>group by c.companyname</a:t>
            </a:r>
          </a:p>
          <a:p>
            <a:pPr eaLnBrk="1" hangingPunct="1"/>
            <a:r>
              <a:rPr lang="en-US" altLang="zh-CN"/>
              <a:t>order by </a:t>
            </a:r>
            <a:r>
              <a:rPr lang="zh-CN" altLang="en-US"/>
              <a:t>产品数量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2AB0607-D261-4BB2-9857-4E96645757B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CA2E0B3-37A1-4DF2-AF62-58FD7BA59AA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加下划线为即将学到的内容。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2745A6D-2087-4FA7-BC71-9D0BB16AC126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DAF39BC-D68B-4EDD-A759-5AB44D051A9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使用视图的性能考虑事项；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视图是如何通过排序复杂查询的结果及分区数据来优化性能的；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理解分区视图。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C21865F-BEDB-48BA-834D-82F9CA36D4B6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5CB8D03-5289-4C6F-82E6-6338181A131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使用嵌套视图时，可能会难以确定性能问题的来源；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提醒学生，谨慎使用嵌套视图。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DA1BDC1-555B-4B0D-B996-F03BB1319569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2422631-D21F-47DD-9512-B8A702ADBEB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索引视图的概念；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创建索引视图的方法；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参考：</a:t>
            </a:r>
          </a:p>
          <a:p>
            <a:pPr eaLnBrk="1" hangingPunct="1"/>
            <a:r>
              <a:rPr lang="en-US" altLang="zh-CN"/>
              <a:t>《SQL Server </a:t>
            </a:r>
            <a:r>
              <a:rPr lang="zh-CN" altLang="en-US"/>
              <a:t>联机丛书</a:t>
            </a:r>
            <a:r>
              <a:rPr lang="en-US" altLang="zh-CN"/>
              <a:t>》</a:t>
            </a:r>
            <a:r>
              <a:rPr lang="zh-CN" altLang="en-US"/>
              <a:t>中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创建和维护数据库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en-US" altLang="zh-CN"/>
              <a:t>-&gt;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/>
              <a:t>视图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en-US" altLang="zh-CN"/>
              <a:t>-&gt;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/>
              <a:t>创建视图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en-US" altLang="zh-CN"/>
              <a:t>-&gt;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/>
              <a:t>创建索引视图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在视图上创建索引可以提高性能，那么是否应当对所有视图创建索引呢？</a:t>
            </a:r>
          </a:p>
          <a:p>
            <a:pPr eaLnBrk="1" hangingPunct="1"/>
            <a:r>
              <a:rPr lang="zh-CN" altLang="en-US"/>
              <a:t>	由于索引视图将结果集保存在数据库中，所以要占用大量的磁盘空间，并增加了维护开销。所以只对频繁查询的视图创建索引。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2EDE614-69EE-4FE6-A395-0B61E13E4136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4179209-7A66-4D9D-BAF8-803F2A088A7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用图示显示使用索引视图对性能的影响。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4A909AD-A411-49FF-9326-DADBACB33E71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D524CCE-92D0-43A0-8C87-FBC5C9B57B3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可以使用索引优化向导来帮助创建视图上的索引；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索引视图适用于对速度要求高，或底层数据很少更新以及进行大量联接和聚合操作的场合。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53A1DC2-979C-41BA-99EB-F10A2A508CF2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32E9CE8-8FFB-4A71-B202-0EDB94BC6FD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、创建视图后，先执行下面语句：</a:t>
            </a:r>
          </a:p>
          <a:p>
            <a:pPr eaLnBrk="1" hangingPunct="1"/>
            <a:r>
              <a:rPr lang="en-US" altLang="zh-CN"/>
              <a:t>set statistics io on</a:t>
            </a:r>
          </a:p>
          <a:p>
            <a:pPr eaLnBrk="1" hangingPunct="1"/>
            <a:r>
              <a:rPr lang="en-US" altLang="zh-CN"/>
              <a:t>select * from indexed_view</a:t>
            </a:r>
          </a:p>
          <a:p>
            <a:pPr eaLnBrk="1" hangingPunct="1"/>
            <a:r>
              <a:rPr lang="zh-CN" altLang="en-US"/>
              <a:t>结果：</a:t>
            </a:r>
          </a:p>
          <a:p>
            <a:pPr eaLnBrk="1" hangingPunct="1"/>
            <a:r>
              <a:rPr lang="zh-CN" altLang="en-US"/>
              <a:t>（所影响的行数为 </a:t>
            </a:r>
            <a:r>
              <a:rPr lang="en-US" altLang="zh-CN"/>
              <a:t>9 </a:t>
            </a:r>
            <a:r>
              <a:rPr lang="zh-CN" altLang="en-US"/>
              <a:t>行）</a:t>
            </a:r>
          </a:p>
          <a:p>
            <a:pPr eaLnBrk="1" hangingPunct="1"/>
            <a:r>
              <a:rPr lang="zh-CN" altLang="en-US"/>
              <a:t>表 </a:t>
            </a:r>
            <a:r>
              <a:rPr lang="zh-CN" altLang="en-US">
                <a:latin typeface="Times New Roman" panose="02020603050405020304" pitchFamily="18" charset="0"/>
              </a:rPr>
              <a:t>‘</a:t>
            </a:r>
            <a:r>
              <a:rPr lang="en-US" altLang="zh-CN"/>
              <a:t>Employees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。扫描计数 </a:t>
            </a:r>
            <a:r>
              <a:rPr lang="en-US" altLang="zh-CN"/>
              <a:t>1</a:t>
            </a:r>
            <a:r>
              <a:rPr lang="zh-CN" altLang="en-US"/>
              <a:t>，逻辑读 </a:t>
            </a:r>
            <a:r>
              <a:rPr lang="en-US" altLang="zh-CN"/>
              <a:t>2 </a:t>
            </a:r>
            <a:r>
              <a:rPr lang="zh-CN" altLang="en-US"/>
              <a:t>次，物理读 </a:t>
            </a:r>
            <a:r>
              <a:rPr lang="en-US" altLang="zh-CN"/>
              <a:t>0 </a:t>
            </a:r>
            <a:r>
              <a:rPr lang="zh-CN" altLang="en-US"/>
              <a:t>次，预读 </a:t>
            </a:r>
            <a:r>
              <a:rPr lang="en-US" altLang="zh-CN"/>
              <a:t>0 </a:t>
            </a:r>
            <a:r>
              <a:rPr lang="zh-CN" altLang="en-US"/>
              <a:t>次。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、索引创建之后，测试索引视图：</a:t>
            </a:r>
          </a:p>
          <a:p>
            <a:pPr eaLnBrk="1" hangingPunct="1"/>
            <a:r>
              <a:rPr lang="en-US" altLang="zh-CN"/>
              <a:t>set statistics io on</a:t>
            </a:r>
          </a:p>
          <a:p>
            <a:pPr eaLnBrk="1" hangingPunct="1"/>
            <a:r>
              <a:rPr lang="en-US" altLang="zh-CN"/>
              <a:t>select * from indexed_view</a:t>
            </a:r>
          </a:p>
          <a:p>
            <a:pPr eaLnBrk="1" hangingPunct="1"/>
            <a:r>
              <a:rPr lang="zh-CN" altLang="en-US"/>
              <a:t>结果：</a:t>
            </a:r>
          </a:p>
          <a:p>
            <a:pPr eaLnBrk="1" hangingPunct="1"/>
            <a:r>
              <a:rPr lang="zh-CN" altLang="en-US"/>
              <a:t>表 </a:t>
            </a:r>
            <a:r>
              <a:rPr lang="zh-CN" altLang="en-US">
                <a:latin typeface="Times New Roman" panose="02020603050405020304" pitchFamily="18" charset="0"/>
              </a:rPr>
              <a:t>‘</a:t>
            </a:r>
            <a:r>
              <a:rPr lang="en-US" altLang="zh-CN"/>
              <a:t>Employees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。扫描计数 </a:t>
            </a:r>
            <a:r>
              <a:rPr lang="en-US" altLang="zh-CN"/>
              <a:t>1</a:t>
            </a:r>
            <a:r>
              <a:rPr lang="zh-CN" altLang="en-US"/>
              <a:t>，逻辑读 </a:t>
            </a:r>
            <a:r>
              <a:rPr lang="en-US" altLang="zh-CN"/>
              <a:t>2 </a:t>
            </a:r>
            <a:r>
              <a:rPr lang="zh-CN" altLang="en-US"/>
              <a:t>次，物理读 </a:t>
            </a:r>
            <a:r>
              <a:rPr lang="en-US" altLang="zh-CN"/>
              <a:t>0 </a:t>
            </a:r>
            <a:r>
              <a:rPr lang="zh-CN" altLang="en-US"/>
              <a:t>次，预读 </a:t>
            </a:r>
            <a:r>
              <a:rPr lang="en-US" altLang="zh-CN"/>
              <a:t>0 </a:t>
            </a:r>
            <a:r>
              <a:rPr lang="zh-CN" altLang="en-US"/>
              <a:t>次。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说明：</a:t>
            </a:r>
          </a:p>
          <a:p>
            <a:pPr eaLnBrk="1" hangingPunct="1"/>
            <a:r>
              <a:rPr lang="zh-CN" altLang="en-US"/>
              <a:t>由于当前的查询比较简单，所以生成索引视图没有什么好处。当查询复杂，且涉及大量数据时，索引视图的好处就可以体现出来了。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E63EBF1-00FF-44CB-9ED3-4BBF91809BDF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2A9B63E-16BD-45B3-8F20-4FB1E2AACBA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视图的作用；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视图的创建、更改、删除；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通过视图修改数据。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218785C-280C-4B2F-BAD6-405A9FB843EC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322F436-5008-4006-BC35-508FD977BF7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视图的定义；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常见的视图实例；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可以从视图内查询数据，那么创建视图是否会大量占用磁盘空间？</a:t>
            </a:r>
          </a:p>
          <a:p>
            <a:pPr eaLnBrk="1" hangingPunct="1"/>
            <a:r>
              <a:rPr lang="zh-CN" altLang="en-US"/>
              <a:t>	不会。一般视图并不存储实际数据，存储的只是产生数据的 </a:t>
            </a:r>
            <a:r>
              <a:rPr lang="en-US" altLang="zh-CN"/>
              <a:t>SELECT </a:t>
            </a:r>
            <a:r>
              <a:rPr lang="zh-CN" altLang="en-US"/>
              <a:t>语句，所以并不会大量占用磁盘空间；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创建一个视图</a:t>
            </a:r>
            <a:r>
              <a:rPr lang="en-US" altLang="zh-CN"/>
              <a:t>,</a:t>
            </a:r>
            <a:r>
              <a:rPr lang="zh-CN" altLang="en-US"/>
              <a:t>视图信息存放在</a:t>
            </a:r>
            <a:r>
              <a:rPr lang="en-US" altLang="zh-CN"/>
              <a:t>syscomments</a:t>
            </a:r>
            <a:r>
              <a:rPr lang="zh-CN" altLang="en-US"/>
              <a:t>表中，</a:t>
            </a:r>
          </a:p>
          <a:p>
            <a:pPr eaLnBrk="1" hangingPunct="1"/>
            <a:r>
              <a:rPr lang="zh-CN" altLang="en-US"/>
              <a:t>执行</a:t>
            </a:r>
            <a:r>
              <a:rPr lang="en-US" altLang="zh-CN"/>
              <a:t>select object_id('view1') </a:t>
            </a:r>
            <a:r>
              <a:rPr lang="zh-CN" altLang="en-US"/>
              <a:t>获得视图的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  <a:p>
            <a:pPr eaLnBrk="1" hangingPunct="1"/>
            <a:r>
              <a:rPr lang="zh-CN" altLang="en-US"/>
              <a:t>执行</a:t>
            </a:r>
            <a:r>
              <a:rPr lang="en-US" altLang="zh-CN"/>
              <a:t>select * from syscomments where id = 2117582582, </a:t>
            </a:r>
            <a:r>
              <a:rPr lang="zh-CN" altLang="en-US"/>
              <a:t>可以看到该视图的信息。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179355-D5FE-47B0-BECD-7B000A9031CC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64B54B-13DD-4BE5-A7C7-42AE689D91B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视图对用户只显示特定数据，屏蔽不需要的或敏感的数据；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视图对用户屏蔽了数据库的复杂性；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向学生说明，视图实际上是相当于对底层表的信息的逻辑重构。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69DFBAB-CAF6-4C9D-A055-3CA77BF9CEE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3AFBF06-792A-4C65-B50A-753835B2E4E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视图简化了用户权限管理；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视图可以改进性能；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视图便于组织导出数据；</a:t>
            </a:r>
          </a:p>
          <a:p>
            <a:pPr eaLnBrk="1" hangingPunct="1">
              <a:buFontTx/>
              <a:buChar char="•"/>
            </a:pPr>
            <a:endParaRPr lang="zh-CN" altLang="en-US"/>
          </a:p>
          <a:p>
            <a:pPr eaLnBrk="1" hangingPunct="1"/>
            <a:r>
              <a:rPr lang="zh-CN" altLang="en-US"/>
              <a:t>课堂讨论：</a:t>
            </a:r>
          </a:p>
          <a:p>
            <a:pPr eaLnBrk="1" hangingPunct="1"/>
            <a:r>
              <a:rPr lang="zh-CN" altLang="en-US"/>
              <a:t>根据视图的各项优点，讨论它的应用场合。</a:t>
            </a:r>
          </a:p>
          <a:p>
            <a:pPr eaLnBrk="1" hangingPunct="1"/>
            <a:r>
              <a:rPr lang="zh-CN" altLang="en-US"/>
              <a:t>	例如，每个人的工资是保密的，但是需要公开所有人工资的总额。这时候就可以使用视图，视图的列值是工资表上所有人工资的总和。普通用户不具有查看工资表的权限，而只具有查看视图的权限。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说明：分区视图是指由</a:t>
            </a:r>
            <a:r>
              <a:rPr lang="en-US" altLang="zh-CN"/>
              <a:t>union</a:t>
            </a:r>
            <a:r>
              <a:rPr lang="zh-CN" altLang="en-US"/>
              <a:t>联接起来的多张表的一个视图。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74BFB7-1702-46AA-A187-49C582665A30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52F31DD-8CBF-44E1-A875-4D7DF03ED3C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加下划线为即将学到的内容。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D021B14-15CB-4F05-8323-4E7A83A31051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6911F5E-7EBB-4EAD-805B-5BB503EBF71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创建视图的方法、创建视图语句的语法；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更改和删除视图语句的语法；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查找和隐藏视图信息的方法以及语句的语法。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8F4697-6934-432F-B4C9-FF2B07DAEC0F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15FA1D4-BE00-452C-8F46-EABF4AE928D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用创建视图向导、企业管理器和 </a:t>
            </a:r>
            <a:r>
              <a:rPr lang="en-US" altLang="zh-CN"/>
              <a:t>Transact-SQL </a:t>
            </a:r>
            <a:r>
              <a:rPr lang="zh-CN" altLang="en-US"/>
              <a:t>语句创建视图；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创建视图的权限要求；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使用企业管理器创建视图。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en-US" altLang="zh-CN">
                <a:latin typeface="Bookman Old Style" panose="02050604050505020204" pitchFamily="18" charset="0"/>
              </a:rPr>
              <a:t>ViwOrderSubtotals (OrderID, Subtotal)</a:t>
            </a:r>
            <a:r>
              <a:rPr lang="zh-CN" altLang="en-US">
                <a:latin typeface="Bookman Old Style" panose="02050604050505020204" pitchFamily="18" charset="0"/>
              </a:rPr>
              <a:t>括号中的列名可以写，也可以不写，如果不写，则对于</a:t>
            </a:r>
            <a:r>
              <a:rPr lang="en-US" altLang="zh-CN">
                <a:latin typeface="Bookman Old Style" panose="02050604050505020204" pitchFamily="18" charset="0"/>
              </a:rPr>
              <a:t>sum(...)</a:t>
            </a:r>
            <a:r>
              <a:rPr lang="zh-CN" altLang="en-US">
                <a:latin typeface="Bookman Old Style" panose="02050604050505020204" pitchFamily="18" charset="0"/>
              </a:rPr>
              <a:t>这一列就必须要取别名。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9AC32A6-022F-4F58-883D-5E28F8452B22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B3B7030-C084-4C6A-BB92-EFC4BB24859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视图创建语句中的限制。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在已有的视图上加上</a:t>
            </a:r>
            <a:r>
              <a:rPr lang="en-US" altLang="zh-CN"/>
              <a:t>order by</a:t>
            </a:r>
            <a:r>
              <a:rPr lang="zh-CN" altLang="en-US"/>
              <a:t>，会报错。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0210F7F-09B2-45FA-A304-5A0C6F67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58460E-6247-4B8A-BB76-3AA2214C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886200"/>
            <a:ext cx="5472113" cy="9826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0938772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027890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67901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5C8B81C-7090-4883-B802-426510FE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BD8D1B-F045-484B-B98A-29D76305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886200"/>
            <a:ext cx="5472113" cy="9826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09815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557494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78549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2654338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1246751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8384984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8808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69956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0369100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362871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2700106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0359443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36DBFBC-5086-464B-B654-EBB410F0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9A6E94-8E33-4921-869D-CA286B52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886200"/>
            <a:ext cx="5472113" cy="9826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9357431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201187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964912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6318695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8246971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5092179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6039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3299543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8184757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8948321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52354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117292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722225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215204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429369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70465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470718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90000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31B482-7E5A-4D4D-B341-3212DFF9D7C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62D451-D17C-4558-9412-10A605F017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7E433D-DEFD-4BB2-8909-60B2FC29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B3A2DC-23CB-4FCD-8EE0-D60D491B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2FC4B48-527A-44F7-BDED-B3B8CEAF7ABC}" type="slidenum">
              <a:rPr lang="zh-CN" altLang="en-US" sz="1400" b="1" smtClean="0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D0E4B7-FE71-453A-BB18-2E9BAC39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B10C7CE-53E6-415E-9807-C2F2E8C638C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3881CA4-8F60-41B6-888B-F881B97AB59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4AA94FE-2812-4506-BBB7-CDCB1E94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AF001F-85EF-4710-88E1-629FB646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63A7923-EB5A-43A2-B76F-DBC207F89AE5}" type="slidenum">
              <a:rPr lang="zh-CN" altLang="en-US" sz="1400" b="1" smtClean="0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50C2075-B4A5-4197-A040-E6E92C45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9D86DA-58FF-409C-B3F0-370EFD1AF2B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07B2E9-088F-4EEE-9D83-7B63C238742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016BE44-67BD-4133-B078-9C16343B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BE4EF46-49B2-4E6A-A2DC-CB33F3C3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FD5BDC2-5A9D-4306-AFDC-4C1D28FC80C0}" type="slidenum">
              <a:rPr lang="zh-CN" altLang="en-US" sz="1400" b="1" smtClean="0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63AB36D-5345-4E2E-8FA0-AB3F4E7E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B753657-7ADF-4096-8395-6D9AF86E85F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4213" y="692150"/>
            <a:ext cx="7380287" cy="863600"/>
          </a:xfrm>
        </p:spPr>
        <p:txBody>
          <a:bodyPr/>
          <a:lstStyle/>
          <a:p>
            <a:pPr eaLnBrk="1" hangingPunct="1"/>
            <a:r>
              <a:rPr lang="zh-CN" altLang="zh-CN"/>
              <a:t>视</a:t>
            </a:r>
            <a:r>
              <a:rPr lang="en-US" altLang="zh-CN"/>
              <a:t> </a:t>
            </a:r>
            <a:r>
              <a:rPr lang="zh-CN" altLang="zh-CN"/>
              <a:t>图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7BC2E6-A71C-4817-B28E-6228A161CB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187450" y="2060575"/>
            <a:ext cx="6259513" cy="3168650"/>
          </a:xfrm>
        </p:spPr>
        <p:txBody>
          <a:bodyPr/>
          <a:lstStyle/>
          <a:p>
            <a:pPr eaLnBrk="1" hangingPunct="1"/>
            <a:r>
              <a:rPr lang="zh-CN" altLang="en-US" u="sng"/>
              <a:t>视图介绍</a:t>
            </a:r>
          </a:p>
          <a:p>
            <a:pPr eaLnBrk="1" hangingPunct="1"/>
            <a:r>
              <a:rPr lang="zh-CN" altLang="en-US"/>
              <a:t>创建和修改视图</a:t>
            </a:r>
          </a:p>
          <a:p>
            <a:pPr eaLnBrk="1" hangingPunct="1"/>
            <a:r>
              <a:rPr lang="zh-CN" altLang="en-US"/>
              <a:t>通过视图修改数据</a:t>
            </a:r>
          </a:p>
          <a:p>
            <a:pPr eaLnBrk="1" hangingPunct="1"/>
            <a:r>
              <a:rPr lang="zh-CN" altLang="en-US"/>
              <a:t>使用视图优化性能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6A42E32-61AB-4E49-8257-50457BE9C06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051050" y="188913"/>
            <a:ext cx="5410200" cy="6334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3600"/>
              <a:t>示例  联接表的视图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DE12CB85-BD35-4ECA-92FE-1793461B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7694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创建视图以提供一个方便地从两个或多个联接表中查看信息的方法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A4D384A7-929A-443D-9C02-5A74FFD897D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458200" cy="4662488"/>
            <a:chOff x="0" y="0"/>
            <a:chExt cx="5328" cy="2937"/>
          </a:xfrm>
        </p:grpSpPr>
        <p:grpSp>
          <p:nvGrpSpPr>
            <p:cNvPr id="27653" name="Group 5">
              <a:extLst>
                <a:ext uri="{FF2B5EF4-FFF2-40B4-BE49-F238E27FC236}">
                  <a16:creationId xmlns:a16="http://schemas.microsoft.com/office/drawing/2014/main" id="{7FC4D131-0084-4C09-9DE7-B380982FF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" y="212"/>
              <a:ext cx="2426" cy="850"/>
              <a:chOff x="0" y="0"/>
              <a:chExt cx="2448" cy="960"/>
            </a:xfrm>
          </p:grpSpPr>
          <p:sp>
            <p:nvSpPr>
              <p:cNvPr id="24582" name="Rectangle 6">
                <a:extLst>
                  <a:ext uri="{FF2B5EF4-FFF2-40B4-BE49-F238E27FC236}">
                    <a16:creationId xmlns:a16="http://schemas.microsoft.com/office/drawing/2014/main" id="{B3A63884-AA04-431E-8EFE-FBF80D45A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4" cy="145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OrderID</a:t>
                </a:r>
              </a:p>
            </p:txBody>
          </p:sp>
          <p:sp>
            <p:nvSpPr>
              <p:cNvPr id="27678" name="Rectangle 7">
                <a:extLst>
                  <a:ext uri="{FF2B5EF4-FFF2-40B4-BE49-F238E27FC236}">
                    <a16:creationId xmlns:a16="http://schemas.microsoft.com/office/drawing/2014/main" id="{E7A394D8-6DC0-497D-AF69-948BE3B3F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5"/>
                <a:ext cx="528" cy="8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10663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10827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10427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10451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10515</a:t>
                </a:r>
              </a:p>
            </p:txBody>
          </p:sp>
          <p:sp>
            <p:nvSpPr>
              <p:cNvPr id="24584" name="Rectangle 8">
                <a:extLst>
                  <a:ext uri="{FF2B5EF4-FFF2-40B4-BE49-F238E27FC236}">
                    <a16:creationId xmlns:a16="http://schemas.microsoft.com/office/drawing/2014/main" id="{C1FC1051-90C2-4438-A172-7F1E504A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0"/>
                <a:ext cx="720" cy="145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CustomerID</a:t>
                </a:r>
              </a:p>
            </p:txBody>
          </p:sp>
          <p:sp>
            <p:nvSpPr>
              <p:cNvPr id="27680" name="Rectangle 9">
                <a:extLst>
                  <a:ext uri="{FF2B5EF4-FFF2-40B4-BE49-F238E27FC236}">
                    <a16:creationId xmlns:a16="http://schemas.microsoft.com/office/drawing/2014/main" id="{D1B6167B-F4CF-4C1A-89FD-C64DD7691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5"/>
                <a:ext cx="672" cy="815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BONAP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BONAP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PICCO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QUICK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QUICK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6" name="Rectangle 10">
                <a:extLst>
                  <a:ext uri="{FF2B5EF4-FFF2-40B4-BE49-F238E27FC236}">
                    <a16:creationId xmlns:a16="http://schemas.microsoft.com/office/drawing/2014/main" id="{A708BFDB-8DD0-405F-9912-530E8ED6A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576" cy="145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82" name="Rectangle 11">
                <a:extLst>
                  <a:ext uri="{FF2B5EF4-FFF2-40B4-BE49-F238E27FC236}">
                    <a16:creationId xmlns:a16="http://schemas.microsoft.com/office/drawing/2014/main" id="{CE491B2E-7F57-4006-994E-03ABEF08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5"/>
                <a:ext cx="558" cy="8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~~~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~~~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~~~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~~~ 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~~~</a:t>
                </a:r>
              </a:p>
            </p:txBody>
          </p:sp>
          <p:sp>
            <p:nvSpPr>
              <p:cNvPr id="24588" name="Rectangle 12">
                <a:extLst>
                  <a:ext uri="{FF2B5EF4-FFF2-40B4-BE49-F238E27FC236}">
                    <a16:creationId xmlns:a16="http://schemas.microsoft.com/office/drawing/2014/main" id="{D02ABAB3-2FEF-43FA-A7FB-53B3D6D72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626" cy="145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RequiredDate</a:t>
                </a:r>
              </a:p>
            </p:txBody>
          </p:sp>
          <p:sp>
            <p:nvSpPr>
              <p:cNvPr id="27684" name="Rectangle 13">
                <a:extLst>
                  <a:ext uri="{FF2B5EF4-FFF2-40B4-BE49-F238E27FC236}">
                    <a16:creationId xmlns:a16="http://schemas.microsoft.com/office/drawing/2014/main" id="{63C195CA-09BC-44BB-8FCE-2B4D0E8C3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5"/>
                <a:ext cx="718" cy="81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1997-09-24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1998-01-26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1997-02-24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1997-03-05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1997-05-07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0" name="Rectangle 14">
                <a:extLst>
                  <a:ext uri="{FF2B5EF4-FFF2-40B4-BE49-F238E27FC236}">
                    <a16:creationId xmlns:a16="http://schemas.microsoft.com/office/drawing/2014/main" id="{83A173B5-D9B1-49C3-8A69-0A537AFCE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0"/>
                <a:ext cx="626" cy="145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ShippedDate</a:t>
                </a:r>
              </a:p>
            </p:txBody>
          </p:sp>
          <p:sp>
            <p:nvSpPr>
              <p:cNvPr id="27686" name="Rectangle 15">
                <a:extLst>
                  <a:ext uri="{FF2B5EF4-FFF2-40B4-BE49-F238E27FC236}">
                    <a16:creationId xmlns:a16="http://schemas.microsoft.com/office/drawing/2014/main" id="{D5EABA24-1AC6-461E-B21D-B34304507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45"/>
                <a:ext cx="626" cy="8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1997-10-03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1998-02-06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1997-03-03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1997-03-12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1997-05-23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54" name="Text Box 16">
              <a:extLst>
                <a:ext uri="{FF2B5EF4-FFF2-40B4-BE49-F238E27FC236}">
                  <a16:creationId xmlns:a16="http://schemas.microsoft.com/office/drawing/2014/main" id="{A5AB7F6B-F217-47F2-B4AC-9878CB3B0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0"/>
              <a:ext cx="8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 b="1"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7655" name="Text Box 17">
              <a:extLst>
                <a:ext uri="{FF2B5EF4-FFF2-40B4-BE49-F238E27FC236}">
                  <a16:creationId xmlns:a16="http://schemas.microsoft.com/office/drawing/2014/main" id="{115ECEEB-E2D3-4C5C-9A36-80E33F223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0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 b="1">
                  <a:cs typeface="Arial" panose="020B0604020202020204" pitchFamily="34" charset="0"/>
                </a:rPr>
                <a:t>Customers</a:t>
              </a:r>
            </a:p>
          </p:txBody>
        </p:sp>
        <p:sp>
          <p:nvSpPr>
            <p:cNvPr id="27656" name="Text Box 18">
              <a:extLst>
                <a:ext uri="{FF2B5EF4-FFF2-40B4-BE49-F238E27FC236}">
                  <a16:creationId xmlns:a16="http://schemas.microsoft.com/office/drawing/2014/main" id="{55F3415F-203A-4DD9-9E15-2D75A569B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1530"/>
              <a:ext cx="12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 b="1">
                  <a:cs typeface="Arial" panose="020B0604020202020204" pitchFamily="34" charset="0"/>
                </a:rPr>
                <a:t>ShipStatusView</a:t>
              </a:r>
            </a:p>
          </p:txBody>
        </p:sp>
        <p:sp>
          <p:nvSpPr>
            <p:cNvPr id="27657" name="Text Box 19">
              <a:extLst>
                <a:ext uri="{FF2B5EF4-FFF2-40B4-BE49-F238E27FC236}">
                  <a16:creationId xmlns:a16="http://schemas.microsoft.com/office/drawing/2014/main" id="{5B7AD6AE-9EE4-4081-B819-E8E3CF9C3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87"/>
              <a:ext cx="3330" cy="14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/>
              </a:outerShdw>
            </a:effectLst>
          </p:spPr>
          <p:txBody>
            <a:bodyPr>
              <a:spAutoFit/>
            </a:bodyPr>
            <a:lstStyle>
              <a:lvl1pPr defTabSz="460375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79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60375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79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60375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79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60375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60375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60375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60375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60375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60375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79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latin typeface="Bookman Old Style" panose="02050604050505020204" pitchFamily="18" charset="0"/>
                </a:rPr>
                <a:t>USE Northwind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latin typeface="Bookman Old Style" panose="02050604050505020204" pitchFamily="18" charset="0"/>
                </a:rPr>
                <a:t>GO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Bookman Old Style" panose="02050604050505020204" pitchFamily="18" charset="0"/>
                </a:rPr>
                <a:t>CREATE VIEW</a:t>
              </a:r>
              <a:r>
                <a:rPr lang="en-US" altLang="zh-CN" sz="1600">
                  <a:latin typeface="Bookman Old Style" panose="02050604050505020204" pitchFamily="18" charset="0"/>
                </a:rPr>
                <a:t> dbo.ShipStatusView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Bookman Old Style" panose="02050604050505020204" pitchFamily="18" charset="0"/>
                </a:rPr>
                <a:t>AS</a:t>
              </a:r>
              <a:endParaRPr lang="en-US" altLang="zh-CN" sz="1600">
                <a:latin typeface="Bookman Old Style" panose="02050604050505020204" pitchFamily="18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latin typeface="Bookman Old Style" panose="02050604050505020204" pitchFamily="18" charset="0"/>
                </a:rPr>
                <a:t>SELECT OrderID, RequiredDate, ShippedDate,</a:t>
              </a:r>
              <a:br>
                <a:rPr lang="en-US" altLang="zh-CN" sz="1600">
                  <a:latin typeface="Bookman Old Style" panose="02050604050505020204" pitchFamily="18" charset="0"/>
                </a:rPr>
              </a:br>
              <a:r>
                <a:rPr lang="en-US" altLang="zh-CN" sz="1600">
                  <a:latin typeface="Bookman Old Style" panose="02050604050505020204" pitchFamily="18" charset="0"/>
                </a:rPr>
                <a:t>       ContactName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latin typeface="Bookman Old Style" panose="02050604050505020204" pitchFamily="18" charset="0"/>
                </a:rPr>
                <a:t>FROM Customers c INNER JOIN Orders o</a:t>
              </a:r>
              <a:br>
                <a:rPr lang="en-US" altLang="zh-CN" sz="1600">
                  <a:latin typeface="Bookman Old Style" panose="02050604050505020204" pitchFamily="18" charset="0"/>
                </a:rPr>
              </a:br>
              <a:r>
                <a:rPr lang="en-US" altLang="zh-CN" sz="1600">
                  <a:latin typeface="Bookman Old Style" panose="02050604050505020204" pitchFamily="18" charset="0"/>
                </a:rPr>
                <a:t>   ON c.CustomerID = O.CustomerID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latin typeface="Bookman Old Style" panose="02050604050505020204" pitchFamily="18" charset="0"/>
                </a:rPr>
                <a:t>WHERE RequiredDate &lt; ShippedDate</a:t>
              </a:r>
            </a:p>
          </p:txBody>
        </p:sp>
        <p:grpSp>
          <p:nvGrpSpPr>
            <p:cNvPr id="27658" name="Group 20">
              <a:extLst>
                <a:ext uri="{FF2B5EF4-FFF2-40B4-BE49-F238E27FC236}">
                  <a16:creationId xmlns:a16="http://schemas.microsoft.com/office/drawing/2014/main" id="{8C69AF9B-A2CE-44EF-90ED-17240712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4" y="212"/>
              <a:ext cx="2284" cy="850"/>
              <a:chOff x="0" y="0"/>
              <a:chExt cx="2304" cy="960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663D16BE-BF86-4420-A092-160B11CB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4" cy="145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CustomerID</a:t>
                </a:r>
              </a:p>
            </p:txBody>
          </p:sp>
          <p:sp>
            <p:nvSpPr>
              <p:cNvPr id="27672" name="Rectangle 22">
                <a:extLst>
                  <a:ext uri="{FF2B5EF4-FFF2-40B4-BE49-F238E27FC236}">
                    <a16:creationId xmlns:a16="http://schemas.microsoft.com/office/drawing/2014/main" id="{DDFFE91E-0A59-427A-9813-8E0A23289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5"/>
                <a:ext cx="624" cy="81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BONAP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PICCO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QUICK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1400">
                  <a:latin typeface="Arial Narrow" panose="020B06060202020A0204" pitchFamily="34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9" name="Rectangle 23">
                <a:extLst>
                  <a:ext uri="{FF2B5EF4-FFF2-40B4-BE49-F238E27FC236}">
                    <a16:creationId xmlns:a16="http://schemas.microsoft.com/office/drawing/2014/main" id="{1193B131-F694-4051-861C-2B5054A9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0"/>
                <a:ext cx="816" cy="145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CompanyName</a:t>
                </a:r>
              </a:p>
            </p:txBody>
          </p:sp>
          <p:sp>
            <p:nvSpPr>
              <p:cNvPr id="27674" name="Rectangle 24">
                <a:extLst>
                  <a:ext uri="{FF2B5EF4-FFF2-40B4-BE49-F238E27FC236}">
                    <a16:creationId xmlns:a16="http://schemas.microsoft.com/office/drawing/2014/main" id="{7D6D2495-6E17-41E0-BD34-DA70566DB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5"/>
                <a:ext cx="816" cy="81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Bon app'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Piccolo und mehr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QUICK-Stop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EDB2F761-0842-4792-9589-55DFEE3FD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0"/>
                <a:ext cx="863" cy="145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ContactName</a:t>
                </a:r>
              </a:p>
            </p:txBody>
          </p:sp>
          <p:sp>
            <p:nvSpPr>
              <p:cNvPr id="27676" name="Rectangle 26">
                <a:extLst>
                  <a:ext uri="{FF2B5EF4-FFF2-40B4-BE49-F238E27FC236}">
                    <a16:creationId xmlns:a16="http://schemas.microsoft.com/office/drawing/2014/main" id="{9BC67F68-AB3E-4FD5-9DFA-6609C69EB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45"/>
                <a:ext cx="863" cy="8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Laurence Lebihan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Georg Pipps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Horst Kloss</a:t>
                </a:r>
              </a:p>
            </p:txBody>
          </p:sp>
        </p:grpSp>
        <p:grpSp>
          <p:nvGrpSpPr>
            <p:cNvPr id="27659" name="Group 27">
              <a:extLst>
                <a:ext uri="{FF2B5EF4-FFF2-40B4-BE49-F238E27FC236}">
                  <a16:creationId xmlns:a16="http://schemas.microsoft.com/office/drawing/2014/main" id="{AC8AB75C-F6F5-4112-990E-1C0A80233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" y="1954"/>
              <a:ext cx="1903" cy="849"/>
              <a:chOff x="0" y="0"/>
              <a:chExt cx="1920" cy="960"/>
            </a:xfrm>
          </p:grpSpPr>
          <p:sp>
            <p:nvSpPr>
              <p:cNvPr id="24604" name="Rectangle 28">
                <a:extLst>
                  <a:ext uri="{FF2B5EF4-FFF2-40B4-BE49-F238E27FC236}">
                    <a16:creationId xmlns:a16="http://schemas.microsoft.com/office/drawing/2014/main" id="{AD812AF7-4B0B-47B9-AE4C-73B88ADE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OrderID</a:t>
                </a:r>
              </a:p>
            </p:txBody>
          </p:sp>
          <p:sp>
            <p:nvSpPr>
              <p:cNvPr id="27664" name="Rectangle 29">
                <a:extLst>
                  <a:ext uri="{FF2B5EF4-FFF2-40B4-BE49-F238E27FC236}">
                    <a16:creationId xmlns:a16="http://schemas.microsoft.com/office/drawing/2014/main" id="{392D51B1-F8BD-4714-8330-424E12E81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28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10264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10271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10280</a:t>
                </a:r>
              </a:p>
            </p:txBody>
          </p:sp>
          <p:sp>
            <p:nvSpPr>
              <p:cNvPr id="24606" name="Rectangle 30">
                <a:extLst>
                  <a:ext uri="{FF2B5EF4-FFF2-40B4-BE49-F238E27FC236}">
                    <a16:creationId xmlns:a16="http://schemas.microsoft.com/office/drawing/2014/main" id="{4E01D0E9-62BC-4AD8-AB11-47BC6FE7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0"/>
                <a:ext cx="560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6" name="Rectangle 31">
                <a:extLst>
                  <a:ext uri="{FF2B5EF4-FFF2-40B4-BE49-F238E27FC236}">
                    <a16:creationId xmlns:a16="http://schemas.microsoft.com/office/drawing/2014/main" id="{8986513C-724C-4FEC-A872-960DD2150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144"/>
                <a:ext cx="560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1996-08-21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1996-08-29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1996-09-11	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1400">
                  <a:latin typeface="Arial Narrow" panose="020B06060202020A0204" pitchFamily="34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400">
                  <a:latin typeface="Arial Narrow" panose="020B06060202020A0204" pitchFamily="34" charset="0"/>
                </a:endParaRPr>
              </a:p>
            </p:txBody>
          </p:sp>
          <p:sp>
            <p:nvSpPr>
              <p:cNvPr id="24608" name="Rectangle 32">
                <a:extLst>
                  <a:ext uri="{FF2B5EF4-FFF2-40B4-BE49-F238E27FC236}">
                    <a16:creationId xmlns:a16="http://schemas.microsoft.com/office/drawing/2014/main" id="{D6A3EDA1-202B-416D-838F-B5D77C4CB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656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ShippedDate</a:t>
                </a:r>
              </a:p>
            </p:txBody>
          </p:sp>
          <p:sp>
            <p:nvSpPr>
              <p:cNvPr id="27668" name="Rectangle 33">
                <a:extLst>
                  <a:ext uri="{FF2B5EF4-FFF2-40B4-BE49-F238E27FC236}">
                    <a16:creationId xmlns:a16="http://schemas.microsoft.com/office/drawing/2014/main" id="{B2580E38-8CAC-440A-8F75-77291AA53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4"/>
                <a:ext cx="656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1996-08-23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1996-08-30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1996-09-12</a:t>
                </a:r>
              </a:p>
            </p:txBody>
          </p:sp>
          <p:sp>
            <p:nvSpPr>
              <p:cNvPr id="24610" name="Rectangle 34">
                <a:extLst>
                  <a:ext uri="{FF2B5EF4-FFF2-40B4-BE49-F238E27FC236}">
                    <a16:creationId xmlns:a16="http://schemas.microsoft.com/office/drawing/2014/main" id="{AAAF9F40-A5D1-49BC-B964-1717E5A35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0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Arial" panose="020B0604020202020204" pitchFamily="34" charset="0"/>
                  </a:rPr>
                  <a:t>ContactName</a:t>
                </a:r>
              </a:p>
            </p:txBody>
          </p:sp>
          <p:sp>
            <p:nvSpPr>
              <p:cNvPr id="27670" name="Rectangle 35">
                <a:extLst>
                  <a:ext uri="{FF2B5EF4-FFF2-40B4-BE49-F238E27FC236}">
                    <a16:creationId xmlns:a16="http://schemas.microsoft.com/office/drawing/2014/main" id="{2286DD82-9D5A-4AA7-977A-E4D57D0AF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44"/>
                <a:ext cx="816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Laurence Lebihan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Georg Pipps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400">
                    <a:latin typeface="Arial Narrow" panose="020B06060202020A0204" pitchFamily="34" charset="0"/>
                  </a:rPr>
                  <a:t>Horst Kloss</a:t>
                </a:r>
              </a:p>
            </p:txBody>
          </p:sp>
        </p:grpSp>
        <p:sp>
          <p:nvSpPr>
            <p:cNvPr id="24612" name="AutoShape 36">
              <a:extLst>
                <a:ext uri="{FF2B5EF4-FFF2-40B4-BE49-F238E27FC236}">
                  <a16:creationId xmlns:a16="http://schemas.microsoft.com/office/drawing/2014/main" id="{3884DE4C-2307-4690-94A4-10DA9299AB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28434">
              <a:off x="428" y="1444"/>
              <a:ext cx="3143" cy="171"/>
            </a:xfrm>
            <a:prstGeom prst="rightArrow">
              <a:avLst>
                <a:gd name="adj1" fmla="val 57028"/>
                <a:gd name="adj2" fmla="val 272809"/>
              </a:avLst>
            </a:prstGeom>
            <a:gradFill rotWithShape="0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Arial" panose="020B0604020202020204" pitchFamily="34" charset="0"/>
              </a:endParaRPr>
            </a:p>
          </p:txBody>
        </p:sp>
        <p:sp>
          <p:nvSpPr>
            <p:cNvPr id="24613" name="AutoShape 37">
              <a:extLst>
                <a:ext uri="{FF2B5EF4-FFF2-40B4-BE49-F238E27FC236}">
                  <a16:creationId xmlns:a16="http://schemas.microsoft.com/office/drawing/2014/main" id="{2E3F1F2A-3BBE-4640-B2BA-5BC477DED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5632">
              <a:off x="2096" y="1391"/>
              <a:ext cx="2046" cy="162"/>
            </a:xfrm>
            <a:prstGeom prst="rightArrow">
              <a:avLst>
                <a:gd name="adj1" fmla="val 57028"/>
                <a:gd name="adj2" fmla="val 187456"/>
              </a:avLst>
            </a:prstGeom>
            <a:gradFill rotWithShape="0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Arial" panose="020B0604020202020204" pitchFamily="34" charset="0"/>
              </a:endParaRPr>
            </a:p>
          </p:txBody>
        </p:sp>
        <p:sp>
          <p:nvSpPr>
            <p:cNvPr id="24614" name="AutoShape 38">
              <a:extLst>
                <a:ext uri="{FF2B5EF4-FFF2-40B4-BE49-F238E27FC236}">
                  <a16:creationId xmlns:a16="http://schemas.microsoft.com/office/drawing/2014/main" id="{9B968C77-FC61-4390-B61A-46F6B13406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41956">
              <a:off x="4525" y="1415"/>
              <a:ext cx="829" cy="191"/>
            </a:xfrm>
            <a:prstGeom prst="rightArrow">
              <a:avLst>
                <a:gd name="adj1" fmla="val 50000"/>
                <a:gd name="adj2" fmla="val 108508"/>
              </a:avLst>
            </a:prstGeom>
            <a:gradFill rotWithShape="0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2DAB234-4833-44A3-A0B3-0BE6A50263B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268538" y="476250"/>
            <a:ext cx="4862512" cy="635000"/>
          </a:xfrm>
        </p:spPr>
        <p:txBody>
          <a:bodyPr/>
          <a:lstStyle/>
          <a:p>
            <a:pPr eaLnBrk="1" hangingPunct="1"/>
            <a:r>
              <a:rPr lang="zh-CN" altLang="zh-CN" sz="3600"/>
              <a:t>查</a:t>
            </a:r>
            <a:r>
              <a:rPr lang="zh-CN" altLang="en-US" sz="3600"/>
              <a:t>看</a:t>
            </a:r>
            <a:r>
              <a:rPr lang="zh-CN" altLang="zh-CN" sz="3600"/>
              <a:t>视图定义信息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69F871A-5E9D-4018-A1A5-B9ADECA195A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2636838"/>
            <a:ext cx="7315200" cy="32400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查找视图依赖：检索特定视图所依赖的表和视图以及依赖特定视图的对象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企业管理器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系统存储过程 </a:t>
            </a:r>
            <a:r>
              <a:rPr lang="en-US" altLang="zh-CN"/>
              <a:t>sp_depends</a:t>
            </a:r>
            <a:r>
              <a:rPr lang="zh-CN" altLang="en-US"/>
              <a:t>：</a:t>
            </a:r>
            <a:r>
              <a:rPr lang="en-US" altLang="zh-CN"/>
              <a:t>sp_depends </a:t>
            </a:r>
            <a:r>
              <a:rPr lang="zh-CN" altLang="en-US" i="1"/>
              <a:t>对象名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329B96C-D6D5-4CB6-9DF2-A5537785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7416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cs typeface="Arial" panose="020B0604020202020204" pitchFamily="34" charset="0"/>
              </a:rPr>
              <a:t>查看视图文本内容</a:t>
            </a:r>
            <a:endParaRPr lang="zh-CN" altLang="zh-CN" sz="140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>
                <a:cs typeface="Arial" panose="020B0604020202020204" pitchFamily="34" charset="0"/>
              </a:rPr>
              <a:t>    </a:t>
            </a:r>
            <a:r>
              <a:rPr lang="zh-CN" altLang="zh-CN" sz="2800">
                <a:cs typeface="Arial" panose="020B0604020202020204" pitchFamily="34" charset="0"/>
              </a:rPr>
              <a:t> sp_helptext  视图名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C68EF70-7CFC-46B9-A476-C8E27269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8426450" cy="280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CREATE </a:t>
            </a: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VIEW</a:t>
            </a:r>
            <a:r>
              <a:rPr lang="en-US" altLang="zh-CN" sz="1800">
                <a:latin typeface="Bookman Old Style" panose="02050604050505020204" pitchFamily="18" charset="0"/>
              </a:rPr>
              <a:t> dbo.ViwOrderSubtotals (OrderID, Subtotal)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800">
                <a:latin typeface="Bookman Old Style" panose="02050604050505020204" pitchFamily="18" charset="0"/>
              </a:rPr>
              <a:t>    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Bookman Old Style" panose="02050604050505020204" pitchFamily="18" charset="0"/>
              </a:rPr>
              <a:t>WITH ENCRYPTION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800">
                <a:latin typeface="Bookman Old Style" panose="02050604050505020204" pitchFamily="18" charset="0"/>
              </a:rPr>
              <a:t>   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AS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SELECT OD.OrderID,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 SUM(CONVERT(money,(OD.UnitPrice*Quantity*(1-Discount)/100))*100)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FROM [Order Details] OD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GROUP BY OD.OrderID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GO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1B23354-4053-4E4E-88D1-D545781C3EA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700338" y="549275"/>
            <a:ext cx="4284662" cy="719138"/>
          </a:xfrm>
        </p:spPr>
        <p:txBody>
          <a:bodyPr/>
          <a:lstStyle/>
          <a:p>
            <a:pPr eaLnBrk="1" hangingPunct="1"/>
            <a:r>
              <a:rPr lang="zh-CN" altLang="en-US"/>
              <a:t>创建视图（续）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C739980-DFC7-4804-965C-97CC2E7E78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1701800"/>
            <a:ext cx="7416800" cy="719138"/>
          </a:xfrm>
        </p:spPr>
        <p:txBody>
          <a:bodyPr/>
          <a:lstStyle/>
          <a:p>
            <a:pPr eaLnBrk="1" hangingPunct="1"/>
            <a:r>
              <a:rPr lang="zh-CN" altLang="en-US"/>
              <a:t>对视图文本内容进行加密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D9183D1-D807-4A92-8F19-281CF09AA7B0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997200"/>
            <a:ext cx="4268787" cy="835025"/>
            <a:chOff x="0" y="0"/>
            <a:chExt cx="6722" cy="1314"/>
          </a:xfrm>
        </p:grpSpPr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A0FD032A-D350-4856-8087-3F9C5841A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0"/>
              <a:ext cx="3772" cy="131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zh-CN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使用该选项对视图内容进行加密</a:t>
              </a:r>
            </a:p>
          </p:txBody>
        </p:sp>
        <p:sp>
          <p:nvSpPr>
            <p:cNvPr id="31751" name="Line 7">
              <a:extLst>
                <a:ext uri="{FF2B5EF4-FFF2-40B4-BE49-F238E27FC236}">
                  <a16:creationId xmlns:a16="http://schemas.microsoft.com/office/drawing/2014/main" id="{97DF1A04-3715-4878-BCEE-8971E859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227"/>
              <a:ext cx="2949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4280974-BE11-4B70-BAEC-BF057F3D2A7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411413" y="404813"/>
            <a:ext cx="4619625" cy="633412"/>
          </a:xfrm>
        </p:spPr>
        <p:txBody>
          <a:bodyPr/>
          <a:lstStyle/>
          <a:p>
            <a:pPr eaLnBrk="1" hangingPunct="1"/>
            <a:r>
              <a:rPr lang="zh-CN" altLang="en-US" sz="3600"/>
              <a:t>更改和删除视图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F516367-A4BA-4382-A33C-EE64748EC7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1125538"/>
            <a:ext cx="7408863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更改视图：可更改一个视图（包括索引视图）的定义，但不影响相关的存储过程或触发器，也不更改权限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40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/>
              <a:t>使用新的 </a:t>
            </a:r>
            <a:r>
              <a:rPr lang="en-US" altLang="zh-CN" sz="2400"/>
              <a:t>SELECT </a:t>
            </a:r>
            <a:r>
              <a:rPr lang="zh-CN" altLang="en-US" sz="2400"/>
              <a:t>语句和选项代替原来的定义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/>
              <a:t>保留分配的权限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8CF8385-9A7A-4731-BB4D-B59ACA47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7920037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ALTER </a:t>
            </a: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VIEW</a:t>
            </a:r>
            <a:r>
              <a:rPr lang="en-US" altLang="zh-CN" sz="1800">
                <a:latin typeface="Bookman Old Style" panose="02050604050505020204" pitchFamily="18" charset="0"/>
              </a:rPr>
              <a:t> dbo.ViwOrderSubtotals</a:t>
            </a:r>
            <a:r>
              <a:rPr lang="en-US" altLang="zh-CN" sz="800">
                <a:latin typeface="Bookman Old Style" panose="02050604050505020204" pitchFamily="18" charset="0"/>
              </a:rPr>
              <a:t>   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800">
                <a:latin typeface="Bookman Old Style" panose="02050604050505020204" pitchFamily="18" charset="0"/>
              </a:rPr>
              <a:t>   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AS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SELECT OD.OrderID,sum(quantity) as total_quantity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 FROM [Order Details] OD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GROUP BY OD.OrderID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GO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068366-407C-4B52-91BA-D383A74A7B9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763713" y="404813"/>
            <a:ext cx="5942012" cy="720725"/>
          </a:xfrm>
        </p:spPr>
        <p:txBody>
          <a:bodyPr/>
          <a:lstStyle/>
          <a:p>
            <a:pPr eaLnBrk="1" hangingPunct="1"/>
            <a:r>
              <a:rPr lang="zh-CN" altLang="en-US"/>
              <a:t>更改和删除视图（续）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38DC5E-24CD-4CC9-BE6F-18E10CD448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1341438"/>
            <a:ext cx="7558087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删除视图：从数据库中删除视图的定义和所有分配给它的权限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语法：</a:t>
            </a:r>
            <a:r>
              <a:rPr lang="en-US" altLang="zh-CN" sz="2400"/>
              <a:t>DROP VIEW {</a:t>
            </a:r>
            <a:r>
              <a:rPr lang="zh-CN" altLang="en-US" sz="2400" i="1"/>
              <a:t>视图名</a:t>
            </a:r>
            <a:r>
              <a:rPr lang="en-US" altLang="zh-CN" sz="2400"/>
              <a:t>} [</a:t>
            </a:r>
            <a:r>
              <a:rPr lang="en-US" altLang="zh-CN" sz="2400" b="1"/>
              <a:t>,</a:t>
            </a:r>
            <a:r>
              <a:rPr lang="en-US" altLang="zh-CN" sz="2400"/>
              <a:t>...</a:t>
            </a:r>
            <a:r>
              <a:rPr lang="en-US" altLang="zh-CN" sz="2400" i="1"/>
              <a:t>n</a:t>
            </a:r>
            <a:r>
              <a:rPr lang="en-US" altLang="zh-CN" sz="2400"/>
              <a:t>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>
                <a:latin typeface="Bookman Old Style" panose="02050604050505020204" pitchFamily="18" charset="0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Bookman Old Style" panose="02050604050505020204" pitchFamily="18" charset="0"/>
              </a:rPr>
              <a:t> DROP  </a:t>
            </a:r>
            <a:r>
              <a:rPr lang="en-US" altLang="zh-CN" sz="2400" b="1">
                <a:solidFill>
                  <a:srgbClr val="0000FF"/>
                </a:solidFill>
                <a:latin typeface="Bookman Old Style" panose="02050604050505020204" pitchFamily="18" charset="0"/>
              </a:rPr>
              <a:t>VIEW</a:t>
            </a:r>
            <a:r>
              <a:rPr lang="en-US" altLang="zh-CN" sz="240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2400">
                <a:latin typeface="Bookman Old Style" panose="02050604050505020204" pitchFamily="18" charset="0"/>
              </a:rPr>
              <a:t>dbo.ViwOrderSubtotals</a:t>
            </a:r>
            <a:endParaRPr lang="en-US" altLang="zh-CN" sz="240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1" hangingPunct="1">
              <a:buFontTx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注意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更改视图语句不影响分配的权限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删除再重新创建视图的话则需要重新分配权限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336447E-BFAA-4ABE-89E5-9F817933C9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476250"/>
            <a:ext cx="8189912" cy="863600"/>
          </a:xfrm>
        </p:spPr>
        <p:txBody>
          <a:bodyPr/>
          <a:lstStyle/>
          <a:p>
            <a:pPr eaLnBrk="1" hangingPunct="1"/>
            <a:r>
              <a:rPr lang="zh-CN" altLang="zh-CN"/>
              <a:t>视图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C137EC0-97FE-41BA-B7C5-DE966F048C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31913" y="1917700"/>
            <a:ext cx="6259512" cy="23304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视图简介</a:t>
            </a:r>
          </a:p>
          <a:p>
            <a:pPr eaLnBrk="1" hangingPunct="1"/>
            <a:r>
              <a:rPr lang="zh-CN" altLang="en-US"/>
              <a:t>创建和修改视图</a:t>
            </a:r>
          </a:p>
          <a:p>
            <a:pPr eaLnBrk="1" hangingPunct="1"/>
            <a:r>
              <a:rPr lang="zh-CN" altLang="en-US" u="sng"/>
              <a:t>通过视图修改数据</a:t>
            </a:r>
          </a:p>
          <a:p>
            <a:pPr eaLnBrk="1" hangingPunct="1"/>
            <a:r>
              <a:rPr lang="zh-CN" altLang="en-US"/>
              <a:t>使用视图优化性能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9EB9985-63FF-45C6-8C2C-1AA9EBDC025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124075" y="260350"/>
            <a:ext cx="4906963" cy="635000"/>
          </a:xfrm>
        </p:spPr>
        <p:txBody>
          <a:bodyPr/>
          <a:lstStyle/>
          <a:p>
            <a:pPr eaLnBrk="1" hangingPunct="1"/>
            <a:r>
              <a:rPr lang="zh-CN" altLang="en-US" sz="3600"/>
              <a:t>通过视图修改数据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010C4E8-6057-4D44-8AAB-70A8C3B88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7239000" cy="1698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/>
              <a:t>对视图数据的修改实际上是对基表的修改</a:t>
            </a:r>
          </a:p>
          <a:p>
            <a:pPr eaLnBrk="1" hangingPunct="1">
              <a:defRPr/>
            </a:pPr>
            <a:r>
              <a:rPr lang="zh-CN" altLang="en-US" sz="2400"/>
              <a:t>一般来说，为了能通过视图修改数据，视图必须定义在</a:t>
            </a:r>
            <a:r>
              <a:rPr lang="zh-CN" altLang="en-US" sz="2400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单个表</a:t>
            </a:r>
            <a:r>
              <a:rPr lang="zh-CN" altLang="en-US" sz="2400"/>
              <a:t>上，在 </a:t>
            </a:r>
            <a:r>
              <a:rPr lang="en-US" altLang="zh-CN" sz="2400"/>
              <a:t>SELECT </a:t>
            </a:r>
            <a:r>
              <a:rPr lang="zh-CN" altLang="en-US" sz="2400"/>
              <a:t>语句中不能包括聚合函数或 </a:t>
            </a:r>
            <a:r>
              <a:rPr lang="en-US" altLang="zh-CN" sz="2400"/>
              <a:t>GROUP BY </a:t>
            </a:r>
            <a:r>
              <a:rPr lang="zh-CN" altLang="en-US" sz="2400"/>
              <a:t>子句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9FC4907-2CA2-413D-87E9-C0963F53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81300"/>
            <a:ext cx="7777163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create view AuthorView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as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select a.au_id,a.au_lname,au_fname,a.contract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from authors a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GO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9A10622-CA88-4445-8E94-E804F46A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1888"/>
            <a:ext cx="7777163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INSERT INTO</a:t>
            </a:r>
            <a:r>
              <a:rPr lang="en-US" altLang="zh-CN" sz="2000"/>
              <a:t>  AuthorView(au_id,au_lname,au_fname,contract)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VALUES</a:t>
            </a:r>
            <a:r>
              <a:rPr lang="en-US" altLang="zh-CN" sz="2000">
                <a:latin typeface="Times New Roman" panose="02020603050405020304" pitchFamily="18" charset="0"/>
              </a:rPr>
              <a:t> ('315-41-6425','lfm','lfm1',1)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GO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E2293CB-01D6-4F1B-8619-A3240A720F8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835150" y="404813"/>
            <a:ext cx="6194425" cy="633412"/>
          </a:xfrm>
        </p:spPr>
        <p:txBody>
          <a:bodyPr/>
          <a:lstStyle/>
          <a:p>
            <a:pPr eaLnBrk="1" hangingPunct="1"/>
            <a:r>
              <a:rPr lang="zh-CN" altLang="en-US" sz="3600"/>
              <a:t>通过视图修改数据（续）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03C4DC-2FE0-4020-8280-E4008C794A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28675" y="1341438"/>
            <a:ext cx="7261225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/>
              <a:t>明确地说，通过视图进行的修改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u="sng">
                <a:solidFill>
                  <a:srgbClr val="0000FF"/>
                </a:solidFill>
              </a:rPr>
              <a:t>不能影响超过一个的底层的表</a:t>
            </a:r>
            <a:r>
              <a:rPr lang="zh-CN" altLang="zh-CN" sz="2400"/>
              <a:t>。可以修改从两个或更多表得到的视图，但是每次更新或修改只能影响一个表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u="sng">
                <a:solidFill>
                  <a:srgbClr val="0000FF"/>
                </a:solidFill>
              </a:rPr>
              <a:t>不能对某些列进行</a:t>
            </a:r>
            <a:r>
              <a:rPr lang="zh-CN" altLang="zh-CN" sz="2400"/>
              <a:t>。不允许改变是某个计算的结果的列，例如包括计算值、内建函数或行聚合函数的列</a:t>
            </a:r>
            <a:r>
              <a:rPr lang="zh-CN" altLang="en-US" sz="2400"/>
              <a:t>。</a:t>
            </a:r>
            <a:endParaRPr lang="zh-CN" altLang="zh-CN" sz="240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/>
              <a:t>若视图定义中指定了 WITH CHECK OPTION 选项，则修改被校验，以符合 SELECT 语句中指明的标准</a:t>
            </a:r>
            <a:r>
              <a:rPr lang="zh-CN" altLang="en-US" sz="2400"/>
              <a:t>。</a:t>
            </a:r>
            <a:endParaRPr lang="zh-CN" altLang="zh-CN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B8E7045-5D16-4291-8078-B76DDB778CF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763713" y="188913"/>
            <a:ext cx="6194425" cy="633412"/>
          </a:xfrm>
        </p:spPr>
        <p:txBody>
          <a:bodyPr/>
          <a:lstStyle/>
          <a:p>
            <a:pPr eaLnBrk="1" hangingPunct="1"/>
            <a:r>
              <a:rPr lang="zh-CN" altLang="en-US" sz="3200"/>
              <a:t>通过视图修改数据（续）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8E1702E-C8BB-462B-AD7C-3C1F5DB1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777162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create view wa_publishers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as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select *  from publishers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where state = 'WA' 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3EF93C3-B0FB-4F5D-B771-D6EF1084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868863"/>
            <a:ext cx="77771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 b="1">
                <a:solidFill>
                  <a:srgbClr val="000099"/>
                </a:solidFill>
              </a:rPr>
              <a:t>INSERT INTO</a:t>
            </a:r>
            <a:r>
              <a:rPr lang="zh-CN" altLang="zh-CN" sz="2000"/>
              <a:t>  wa_publishers(pub_id,pub_name,city,state,country)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VALUES</a:t>
            </a:r>
            <a:r>
              <a:rPr lang="zh-CN" altLang="zh-CN" sz="2000">
                <a:latin typeface="Times New Roman" panose="02020603050405020304" pitchFamily="18" charset="0"/>
              </a:rPr>
              <a:t> (9994,'Hziee','Atlanda','GI','USA')</a:t>
            </a:r>
            <a:endParaRPr lang="zh-CN" altLang="zh-CN" sz="20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2C5BD14-2834-4B55-80E2-B5330D78EA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23850" y="1052513"/>
            <a:ext cx="8497888" cy="1295400"/>
          </a:xfrm>
        </p:spPr>
        <p:txBody>
          <a:bodyPr/>
          <a:lstStyle/>
          <a:p>
            <a:pPr eaLnBrk="1" hangingPunct="1"/>
            <a:r>
              <a:rPr lang="zh-CN" altLang="en-US" sz="2800"/>
              <a:t>对数据有效性的维护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</a:t>
            </a:r>
            <a:r>
              <a:rPr lang="zh-CN" altLang="en-US" sz="2400"/>
              <a:t>建立一个视图，功能是查询来自“</a:t>
            </a:r>
            <a:r>
              <a:rPr lang="en-US" altLang="zh-CN" sz="2400"/>
              <a:t>WA”</a:t>
            </a:r>
            <a:r>
              <a:rPr lang="zh-CN" altLang="en-US" sz="2400"/>
              <a:t>州的出版商的情况。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A40B8469-0AD1-49FC-921E-3402538C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33825"/>
            <a:ext cx="78486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目的：通过此视图，只能运行在</a:t>
            </a:r>
            <a:r>
              <a:rPr lang="zh-CN" altLang="zh-CN" sz="2400">
                <a:cs typeface="Arial" panose="020B0604020202020204" pitchFamily="34" charset="0"/>
              </a:rPr>
              <a:t>“</a:t>
            </a:r>
            <a:r>
              <a:rPr lang="zh-CN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WA</a:t>
            </a:r>
            <a:r>
              <a:rPr lang="zh-CN" altLang="zh-CN" sz="2400">
                <a:cs typeface="Arial" panose="020B0604020202020204" pitchFamily="34" charset="0"/>
              </a:rPr>
              <a:t>”</a:t>
            </a:r>
            <a:r>
              <a:rPr lang="zh-CN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州的出版商才可以插入数据。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ldLvl="0" animBg="1" autoUpdateAnimBg="0"/>
      <p:bldP spid="43012" grpId="0" bldLvl="0" animBg="1" autoUpdateAnimBg="0"/>
      <p:bldP spid="43014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A3665E0-E4F2-49C3-A115-923C8AF884E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835150" y="404813"/>
            <a:ext cx="6194425" cy="633412"/>
          </a:xfrm>
        </p:spPr>
        <p:txBody>
          <a:bodyPr/>
          <a:lstStyle/>
          <a:p>
            <a:pPr eaLnBrk="1" hangingPunct="1"/>
            <a:r>
              <a:rPr lang="zh-CN" altLang="en-US" sz="3600"/>
              <a:t>通过视图修改数据（续）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58F6683-A7D3-4F41-A9B2-9CCF2CF7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33825"/>
            <a:ext cx="7777162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 b="1">
                <a:solidFill>
                  <a:srgbClr val="000099"/>
                </a:solidFill>
              </a:rPr>
              <a:t>INSERT INTO</a:t>
            </a:r>
            <a:r>
              <a:rPr lang="zh-CN" altLang="zh-CN" sz="2000"/>
              <a:t>  wa_publishers(pub_id,pub_name,city,state,country)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VALUES</a:t>
            </a:r>
            <a:r>
              <a:rPr lang="zh-CN" altLang="zh-CN" sz="2000">
                <a:latin typeface="Times New Roman" panose="02020603050405020304" pitchFamily="18" charset="0"/>
              </a:rPr>
              <a:t> (9994,'Hziee','Atlanda','GI','USA')</a:t>
            </a:r>
            <a:endParaRPr lang="zh-CN" altLang="zh-CN" sz="200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CB57D80-9C2C-4AB7-AAD7-335BA21EC0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66725" y="1196975"/>
            <a:ext cx="8229600" cy="587375"/>
          </a:xfrm>
        </p:spPr>
        <p:txBody>
          <a:bodyPr/>
          <a:lstStyle/>
          <a:p>
            <a:pPr eaLnBrk="1" hangingPunct="1"/>
            <a:r>
              <a:rPr lang="zh-CN" altLang="en-US" sz="2800"/>
              <a:t>对数据有效性的维护</a:t>
            </a:r>
            <a:endParaRPr lang="zh-CN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70987AB5-60CA-4285-B6BD-F5957996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44675"/>
            <a:ext cx="7777162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create view wa_publishers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as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select *  from publishers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/>
              <a:t>where state = 'WA'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000">
                <a:solidFill>
                  <a:srgbClr val="FF0000"/>
                </a:solidFill>
              </a:rPr>
              <a:t>with check option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AB846814-B37D-4BFF-8A82-424BFA37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13325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结果：通过此视图插入数据失败，实现了对数据有效性的维护。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0" animBg="1" autoUpdateAnimBg="0"/>
      <p:bldP spid="45061" grpId="0" bldLvl="0" animBg="1" autoUpdateAnimBg="0"/>
      <p:bldP spid="45062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D94000-54E6-4F76-B614-20BBB4B1906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4213" y="692150"/>
            <a:ext cx="7380287" cy="863600"/>
          </a:xfrm>
        </p:spPr>
        <p:txBody>
          <a:bodyPr/>
          <a:lstStyle/>
          <a:p>
            <a:pPr eaLnBrk="1" hangingPunct="1"/>
            <a:r>
              <a:rPr lang="zh-CN" altLang="en-US"/>
              <a:t>案例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589139-9CB8-434A-A90E-77DC2DC514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9750" y="1763713"/>
            <a:ext cx="7758113" cy="2016125"/>
          </a:xfrm>
        </p:spPr>
        <p:txBody>
          <a:bodyPr/>
          <a:lstStyle/>
          <a:p>
            <a:pPr eaLnBrk="1" hangingPunct="1">
              <a:lnSpc>
                <a:spcPts val="4500"/>
              </a:lnSpc>
              <a:spcBef>
                <a:spcPct val="0"/>
              </a:spcBef>
            </a:pPr>
            <a:r>
              <a:rPr lang="zh-CN" altLang="en-US" sz="2800"/>
              <a:t>要求：企业部门经理要查询所有客户的客户名、订购的产品类别个数及产品数量 ，而且只有部门经理以上职位的人才能参看。</a:t>
            </a:r>
            <a:endParaRPr lang="en-US" altLang="zh-CN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D9B1E-2D12-4C10-9036-A31F7B3F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79200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解决方案：</a:t>
            </a:r>
            <a:endParaRPr lang="en-US" altLang="zh-CN" kern="0" dirty="0"/>
          </a:p>
          <a:p>
            <a:pPr lvl="1" eaLnBrk="1" hangingPunct="1">
              <a:defRPr/>
            </a:pPr>
            <a:r>
              <a:rPr lang="zh-CN" altLang="en-US" kern="0" dirty="0">
                <a:cs typeface="Arial" panose="020B0604020202020204" pitchFamily="34" charset="0"/>
              </a:rPr>
              <a:t>创建相应的视图</a:t>
            </a:r>
            <a:endParaRPr lang="en-US" altLang="zh-CN" kern="0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zh-CN" altLang="en-US" kern="0" dirty="0">
                <a:cs typeface="Arial" panose="020B0604020202020204" pitchFamily="34" charset="0"/>
              </a:rPr>
              <a:t>为部门经理以上职位的人创建角色</a:t>
            </a:r>
            <a:endParaRPr lang="en-US" altLang="zh-CN" kern="0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zh-CN" altLang="en-US" kern="0" dirty="0">
                <a:cs typeface="Arial" panose="020B0604020202020204" pitchFamily="34" charset="0"/>
              </a:rPr>
              <a:t>赋予该角色查看视图的权限</a:t>
            </a:r>
            <a:endParaRPr lang="en-US" altLang="zh-CN" kern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D34938-8666-447D-9EF0-B3BF9605C86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549275"/>
            <a:ext cx="8189912" cy="792163"/>
          </a:xfrm>
        </p:spPr>
        <p:txBody>
          <a:bodyPr/>
          <a:lstStyle/>
          <a:p>
            <a:pPr eaLnBrk="1" hangingPunct="1"/>
            <a:r>
              <a:rPr lang="zh-CN" altLang="zh-CN"/>
              <a:t>视图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92C66D4-181F-413D-B063-AAEC3AA384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31913" y="1701800"/>
            <a:ext cx="6259512" cy="23304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视图简介</a:t>
            </a:r>
          </a:p>
          <a:p>
            <a:pPr eaLnBrk="1" hangingPunct="1"/>
            <a:r>
              <a:rPr lang="zh-CN" altLang="en-US"/>
              <a:t>创建和修改视图</a:t>
            </a:r>
          </a:p>
          <a:p>
            <a:pPr eaLnBrk="1" hangingPunct="1"/>
            <a:r>
              <a:rPr lang="zh-CN" altLang="en-US"/>
              <a:t>通过视图修改数据</a:t>
            </a:r>
          </a:p>
          <a:p>
            <a:pPr eaLnBrk="1" hangingPunct="1"/>
            <a:r>
              <a:rPr lang="zh-CN" altLang="en-US" u="sng"/>
              <a:t>使用视图优化性能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5051206-BFD5-4947-BC90-704AA4284F1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124075" y="549275"/>
            <a:ext cx="5194300" cy="633413"/>
          </a:xfrm>
        </p:spPr>
        <p:txBody>
          <a:bodyPr/>
          <a:lstStyle/>
          <a:p>
            <a:pPr eaLnBrk="1" hangingPunct="1"/>
            <a:r>
              <a:rPr lang="zh-CN" altLang="en-US" sz="3600"/>
              <a:t>使用视图优化性能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603EE2E-3F0C-4541-9E7F-F037638B98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547813" y="1773238"/>
            <a:ext cx="5327650" cy="2797175"/>
          </a:xfrm>
        </p:spPr>
        <p:txBody>
          <a:bodyPr/>
          <a:lstStyle/>
          <a:p>
            <a:pPr eaLnBrk="1" hangingPunct="1"/>
            <a:r>
              <a:rPr lang="zh-CN" altLang="en-US"/>
              <a:t>性能考虑</a:t>
            </a:r>
          </a:p>
          <a:p>
            <a:pPr eaLnBrk="1" hangingPunct="1"/>
            <a:r>
              <a:rPr lang="zh-CN" altLang="en-US"/>
              <a:t>使用索引视图 </a:t>
            </a:r>
          </a:p>
          <a:p>
            <a:pPr eaLnBrk="1" hangingPunct="1"/>
            <a:r>
              <a:rPr lang="zh-CN" altLang="en-US"/>
              <a:t>使用视图来分区数据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1E2098F-3854-43C8-9D2C-110B1D236EC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844800" y="260350"/>
            <a:ext cx="3636963" cy="6350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3600"/>
              <a:t>性能考虑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EEE42A30-F98F-475D-A59B-F60994553E9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349500"/>
            <a:ext cx="8001000" cy="4306888"/>
            <a:chOff x="0" y="0"/>
            <a:chExt cx="5040" cy="2713"/>
          </a:xfrm>
        </p:grpSpPr>
        <p:sp>
          <p:nvSpPr>
            <p:cNvPr id="52229" name="Rectangle 4">
              <a:extLst>
                <a:ext uri="{FF2B5EF4-FFF2-40B4-BE49-F238E27FC236}">
                  <a16:creationId xmlns:a16="http://schemas.microsoft.com/office/drawing/2014/main" id="{562330D6-C663-4464-876C-1F7E7D1AF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2112"/>
              <a:ext cx="2836" cy="264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0" name="Rectangle 5">
              <a:extLst>
                <a:ext uri="{FF2B5EF4-FFF2-40B4-BE49-F238E27FC236}">
                  <a16:creationId xmlns:a16="http://schemas.microsoft.com/office/drawing/2014/main" id="{60B19776-EA18-4E96-9F54-3866F56D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0"/>
              <a:ext cx="2836" cy="264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06" name="AutoShape 6">
              <a:extLst>
                <a:ext uri="{FF2B5EF4-FFF2-40B4-BE49-F238E27FC236}">
                  <a16:creationId xmlns:a16="http://schemas.microsoft.com/office/drawing/2014/main" id="{D1072054-B850-4FEF-ABC6-898B90087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320"/>
              <a:ext cx="732" cy="233"/>
            </a:xfrm>
            <a:prstGeom prst="rightArrow">
              <a:avLst>
                <a:gd name="adj1" fmla="val 50167"/>
                <a:gd name="adj2" fmla="val 107994"/>
              </a:avLst>
            </a:prstGeom>
            <a:gradFill rotWithShape="0">
              <a:gsLst>
                <a:gs pos="0">
                  <a:schemeClr val="accent2">
                    <a:gamma/>
                    <a:tint val="3019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Arial" panose="020B0604020202020204" pitchFamily="34" charset="0"/>
              </a:endParaRPr>
            </a:p>
          </p:txBody>
        </p:sp>
        <p:sp>
          <p:nvSpPr>
            <p:cNvPr id="52232" name="Text Box 7">
              <a:extLst>
                <a:ext uri="{FF2B5EF4-FFF2-40B4-BE49-F238E27FC236}">
                  <a16:creationId xmlns:a16="http://schemas.microsoft.com/office/drawing/2014/main" id="{E3B8C5CC-BE27-43C5-A436-D1D380D4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8"/>
              <a:ext cx="2927" cy="1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GO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CREATE VIEW dbo.TopSalesView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AS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SELECT *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FROM dbo.TotalPurchaseView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WHERE Subtotal &gt; 50000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GO</a:t>
              </a:r>
            </a:p>
          </p:txBody>
        </p:sp>
        <p:grpSp>
          <p:nvGrpSpPr>
            <p:cNvPr id="52233" name="Group 8">
              <a:extLst>
                <a:ext uri="{FF2B5EF4-FFF2-40B4-BE49-F238E27FC236}">
                  <a16:creationId xmlns:a16="http://schemas.microsoft.com/office/drawing/2014/main" id="{73786534-396E-4124-89E0-F7B6A1FD5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1" y="1358"/>
              <a:ext cx="1372" cy="1056"/>
              <a:chOff x="0" y="0"/>
              <a:chExt cx="1440" cy="1344"/>
            </a:xfrm>
          </p:grpSpPr>
          <p:sp>
            <p:nvSpPr>
              <p:cNvPr id="51209" name="Rectangle 9">
                <a:extLst>
                  <a:ext uri="{FF2B5EF4-FFF2-40B4-BE49-F238E27FC236}">
                    <a16:creationId xmlns:a16="http://schemas.microsoft.com/office/drawing/2014/main" id="{F6B0EDC3-6053-4970-AF10-B573B0480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192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TotalPurchaseView</a:t>
                </a:r>
              </a:p>
            </p:txBody>
          </p:sp>
          <p:sp>
            <p:nvSpPr>
              <p:cNvPr id="52402" name="Rectangle 10">
                <a:extLst>
                  <a:ext uri="{FF2B5EF4-FFF2-40B4-BE49-F238E27FC236}">
                    <a16:creationId xmlns:a16="http://schemas.microsoft.com/office/drawing/2014/main" id="{E764E0F4-0F4D-4EC3-86B2-0F49E637A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403" name="Rectangle 11">
                <a:extLst>
                  <a:ext uri="{FF2B5EF4-FFF2-40B4-BE49-F238E27FC236}">
                    <a16:creationId xmlns:a16="http://schemas.microsoft.com/office/drawing/2014/main" id="{535428D0-8E58-45C4-AB63-0637679EC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92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4" name="Rectangle 12">
                <a:extLst>
                  <a:ext uri="{FF2B5EF4-FFF2-40B4-BE49-F238E27FC236}">
                    <a16:creationId xmlns:a16="http://schemas.microsoft.com/office/drawing/2014/main" id="{BE1C47C6-D54A-4CD2-8132-AEEE2B8D2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2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5" name="Rectangle 13">
                <a:extLst>
                  <a:ext uri="{FF2B5EF4-FFF2-40B4-BE49-F238E27FC236}">
                    <a16:creationId xmlns:a16="http://schemas.microsoft.com/office/drawing/2014/main" id="{C5F73DCC-56D3-4155-980F-E7181E1C4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2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6" name="Rectangle 14">
                <a:extLst>
                  <a:ext uri="{FF2B5EF4-FFF2-40B4-BE49-F238E27FC236}">
                    <a16:creationId xmlns:a16="http://schemas.microsoft.com/office/drawing/2014/main" id="{8E1A97AC-2494-4552-AA4B-3DA99B8E6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92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7" name="Rectangle 15">
                <a:extLst>
                  <a:ext uri="{FF2B5EF4-FFF2-40B4-BE49-F238E27FC236}">
                    <a16:creationId xmlns:a16="http://schemas.microsoft.com/office/drawing/2014/main" id="{B963CD16-E669-46EB-BAAC-0471F88A5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408" name="Rectangle 16">
                <a:extLst>
                  <a:ext uri="{FF2B5EF4-FFF2-40B4-BE49-F238E27FC236}">
                    <a16:creationId xmlns:a16="http://schemas.microsoft.com/office/drawing/2014/main" id="{0A66FA7D-B911-4C6A-AB99-DC62E4E2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84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9" name="Rectangle 17">
                <a:extLst>
                  <a:ext uri="{FF2B5EF4-FFF2-40B4-BE49-F238E27FC236}">
                    <a16:creationId xmlns:a16="http://schemas.microsoft.com/office/drawing/2014/main" id="{DEBDEC1F-E6C9-40FD-8DD6-5D2E6024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0" name="Rectangle 18">
                <a:extLst>
                  <a:ext uri="{FF2B5EF4-FFF2-40B4-BE49-F238E27FC236}">
                    <a16:creationId xmlns:a16="http://schemas.microsoft.com/office/drawing/2014/main" id="{848B0BA3-AE1C-4AF7-A236-97312013D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84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1" name="Rectangle 19">
                <a:extLst>
                  <a:ext uri="{FF2B5EF4-FFF2-40B4-BE49-F238E27FC236}">
                    <a16:creationId xmlns:a16="http://schemas.microsoft.com/office/drawing/2014/main" id="{EAC88014-6F8D-4B6D-B013-C67C3A3E1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84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2" name="Rectangle 20">
                <a:extLst>
                  <a:ext uri="{FF2B5EF4-FFF2-40B4-BE49-F238E27FC236}">
                    <a16:creationId xmlns:a16="http://schemas.microsoft.com/office/drawing/2014/main" id="{650BACB1-8E5F-415A-9C31-A0A5D1F0B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7"/>
                <a:ext cx="288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2413" name="Rectangle 21">
                <a:extLst>
                  <a:ext uri="{FF2B5EF4-FFF2-40B4-BE49-F238E27FC236}">
                    <a16:creationId xmlns:a16="http://schemas.microsoft.com/office/drawing/2014/main" id="{78B52191-782B-4012-A9F8-8C1E74003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77"/>
                <a:ext cx="290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4" name="Rectangle 22">
                <a:extLst>
                  <a:ext uri="{FF2B5EF4-FFF2-40B4-BE49-F238E27FC236}">
                    <a16:creationId xmlns:a16="http://schemas.microsoft.com/office/drawing/2014/main" id="{E25221EF-209F-4016-B29A-756B0D999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577"/>
                <a:ext cx="288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5" name="Rectangle 23">
                <a:extLst>
                  <a:ext uri="{FF2B5EF4-FFF2-40B4-BE49-F238E27FC236}">
                    <a16:creationId xmlns:a16="http://schemas.microsoft.com/office/drawing/2014/main" id="{E9D3FA4B-7908-4A1E-A205-B641323DE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577"/>
                <a:ext cx="290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6" name="Rectangle 24">
                <a:extLst>
                  <a:ext uri="{FF2B5EF4-FFF2-40B4-BE49-F238E27FC236}">
                    <a16:creationId xmlns:a16="http://schemas.microsoft.com/office/drawing/2014/main" id="{04509C8A-EC20-44B9-8A38-24CC1F5E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77"/>
                <a:ext cx="288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7" name="Rectangle 25">
                <a:extLst>
                  <a:ext uri="{FF2B5EF4-FFF2-40B4-BE49-F238E27FC236}">
                    <a16:creationId xmlns:a16="http://schemas.microsoft.com/office/drawing/2014/main" id="{05FBCFF3-6650-4DF4-8F94-61601665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2418" name="Rectangle 26">
                <a:extLst>
                  <a:ext uri="{FF2B5EF4-FFF2-40B4-BE49-F238E27FC236}">
                    <a16:creationId xmlns:a16="http://schemas.microsoft.com/office/drawing/2014/main" id="{FB89F8FF-C880-483B-968A-D078147A0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767"/>
                <a:ext cx="29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19" name="Rectangle 27">
                <a:extLst>
                  <a:ext uri="{FF2B5EF4-FFF2-40B4-BE49-F238E27FC236}">
                    <a16:creationId xmlns:a16="http://schemas.microsoft.com/office/drawing/2014/main" id="{694ECE3E-5893-4D37-BC75-EEAFCA283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7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0" name="Rectangle 28">
                <a:extLst>
                  <a:ext uri="{FF2B5EF4-FFF2-40B4-BE49-F238E27FC236}">
                    <a16:creationId xmlns:a16="http://schemas.microsoft.com/office/drawing/2014/main" id="{295F3EFE-33B2-4183-AB70-20EE35E82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767"/>
                <a:ext cx="29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1" name="Rectangle 29">
                <a:extLst>
                  <a:ext uri="{FF2B5EF4-FFF2-40B4-BE49-F238E27FC236}">
                    <a16:creationId xmlns:a16="http://schemas.microsoft.com/office/drawing/2014/main" id="{35D3A1F2-C970-4983-96F1-5B68FB44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2" name="Rectangle 30">
                <a:extLst>
                  <a:ext uri="{FF2B5EF4-FFF2-40B4-BE49-F238E27FC236}">
                    <a16:creationId xmlns:a16="http://schemas.microsoft.com/office/drawing/2014/main" id="{68099E2D-06E0-4211-8E02-EC63FE0F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2423" name="Rectangle 31">
                <a:extLst>
                  <a:ext uri="{FF2B5EF4-FFF2-40B4-BE49-F238E27FC236}">
                    <a16:creationId xmlns:a16="http://schemas.microsoft.com/office/drawing/2014/main" id="{9D4BF5E7-37FC-4C40-B83C-25B09A3A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4" name="Rectangle 32">
                <a:extLst>
                  <a:ext uri="{FF2B5EF4-FFF2-40B4-BE49-F238E27FC236}">
                    <a16:creationId xmlns:a16="http://schemas.microsoft.com/office/drawing/2014/main" id="{66C02885-CE7A-4142-A4C4-816704637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5" name="Rectangle 33">
                <a:extLst>
                  <a:ext uri="{FF2B5EF4-FFF2-40B4-BE49-F238E27FC236}">
                    <a16:creationId xmlns:a16="http://schemas.microsoft.com/office/drawing/2014/main" id="{FF23CD2B-C66D-436C-B614-B275B0059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29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6" name="Rectangle 34">
                <a:extLst>
                  <a:ext uri="{FF2B5EF4-FFF2-40B4-BE49-F238E27FC236}">
                    <a16:creationId xmlns:a16="http://schemas.microsoft.com/office/drawing/2014/main" id="{0A548E12-D5B3-4157-A9AD-DA0351A2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6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7" name="Rectangle 35">
                <a:extLst>
                  <a:ext uri="{FF2B5EF4-FFF2-40B4-BE49-F238E27FC236}">
                    <a16:creationId xmlns:a16="http://schemas.microsoft.com/office/drawing/2014/main" id="{90962BB4-5F46-4267-8321-9649B97A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2428" name="Rectangle 36">
                <a:extLst>
                  <a:ext uri="{FF2B5EF4-FFF2-40B4-BE49-F238E27FC236}">
                    <a16:creationId xmlns:a16="http://schemas.microsoft.com/office/drawing/2014/main" id="{D4000B37-3E45-4528-8AB4-BAE7A48CA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29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29" name="Rectangle 37">
                <a:extLst>
                  <a:ext uri="{FF2B5EF4-FFF2-40B4-BE49-F238E27FC236}">
                    <a16:creationId xmlns:a16="http://schemas.microsoft.com/office/drawing/2014/main" id="{97E635E5-CB1F-4226-AEEC-D2CA51658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30" name="Rectangle 38">
                <a:extLst>
                  <a:ext uri="{FF2B5EF4-FFF2-40B4-BE49-F238E27FC236}">
                    <a16:creationId xmlns:a16="http://schemas.microsoft.com/office/drawing/2014/main" id="{1DF4B6E7-DC26-48E8-8121-209568483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29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31" name="Rectangle 39">
                <a:extLst>
                  <a:ext uri="{FF2B5EF4-FFF2-40B4-BE49-F238E27FC236}">
                    <a16:creationId xmlns:a16="http://schemas.microsoft.com/office/drawing/2014/main" id="{7235AD0D-D104-42A7-BB25-32ABEEEDF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</p:grpSp>
        <p:grpSp>
          <p:nvGrpSpPr>
            <p:cNvPr id="52234" name="Group 40">
              <a:extLst>
                <a:ext uri="{FF2B5EF4-FFF2-40B4-BE49-F238E27FC236}">
                  <a16:creationId xmlns:a16="http://schemas.microsoft.com/office/drawing/2014/main" id="{BF74A7C6-F6B1-47B1-889C-D55B7CF21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"/>
              <a:ext cx="1676" cy="1242"/>
              <a:chOff x="0" y="0"/>
              <a:chExt cx="1759" cy="1581"/>
            </a:xfrm>
          </p:grpSpPr>
          <p:sp>
            <p:nvSpPr>
              <p:cNvPr id="51241" name="Rectangle 41">
                <a:extLst>
                  <a:ext uri="{FF2B5EF4-FFF2-40B4-BE49-F238E27FC236}">
                    <a16:creationId xmlns:a16="http://schemas.microsoft.com/office/drawing/2014/main" id="{12264F26-4988-4B0F-8A12-669D5DC35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7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Customers</a:t>
                </a:r>
                <a:endParaRPr lang="en-US" altLang="zh-CN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55" name="Rectangle 42">
                <a:extLst>
                  <a:ext uri="{FF2B5EF4-FFF2-40B4-BE49-F238E27FC236}">
                    <a16:creationId xmlns:a16="http://schemas.microsoft.com/office/drawing/2014/main" id="{982D2D79-621A-4909-954D-1984D6E0E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6" name="Rectangle 43">
                <a:extLst>
                  <a:ext uri="{FF2B5EF4-FFF2-40B4-BE49-F238E27FC236}">
                    <a16:creationId xmlns:a16="http://schemas.microsoft.com/office/drawing/2014/main" id="{D38A2EBB-2DC4-41C6-ADEB-74319B1C6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57" name="Rectangle 44">
                <a:extLst>
                  <a:ext uri="{FF2B5EF4-FFF2-40B4-BE49-F238E27FC236}">
                    <a16:creationId xmlns:a16="http://schemas.microsoft.com/office/drawing/2014/main" id="{9F71DDF3-17F4-4E79-97F1-8C6A58B2A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4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58" name="Rectangle 45">
                <a:extLst>
                  <a:ext uri="{FF2B5EF4-FFF2-40B4-BE49-F238E27FC236}">
                    <a16:creationId xmlns:a16="http://schemas.microsoft.com/office/drawing/2014/main" id="{D1585557-B90F-47DA-B786-B0FD66BE6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59" name="Rectangle 46">
                <a:extLst>
                  <a:ext uri="{FF2B5EF4-FFF2-40B4-BE49-F238E27FC236}">
                    <a16:creationId xmlns:a16="http://schemas.microsoft.com/office/drawing/2014/main" id="{660EA1EA-A391-4241-ABA1-3EC29357A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4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60" name="Rectangle 47">
                <a:extLst>
                  <a:ext uri="{FF2B5EF4-FFF2-40B4-BE49-F238E27FC236}">
                    <a16:creationId xmlns:a16="http://schemas.microsoft.com/office/drawing/2014/main" id="{C7A420C9-74DD-4F2D-998A-2B3E14735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61" name="Rectangle 48">
                <a:extLst>
                  <a:ext uri="{FF2B5EF4-FFF2-40B4-BE49-F238E27FC236}">
                    <a16:creationId xmlns:a16="http://schemas.microsoft.com/office/drawing/2014/main" id="{C736E9E4-8CCB-4822-A1B7-DADD53933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262" name="Rectangle 49">
                <a:extLst>
                  <a:ext uri="{FF2B5EF4-FFF2-40B4-BE49-F238E27FC236}">
                    <a16:creationId xmlns:a16="http://schemas.microsoft.com/office/drawing/2014/main" id="{B671EBFD-71D8-4E6D-9BC6-F71544F15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63" name="Rectangle 50">
                <a:extLst>
                  <a:ext uri="{FF2B5EF4-FFF2-40B4-BE49-F238E27FC236}">
                    <a16:creationId xmlns:a16="http://schemas.microsoft.com/office/drawing/2014/main" id="{C39B8C6E-CE2D-4DAB-9812-9A3F7D03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264" name="Rectangle 51">
                <a:extLst>
                  <a:ext uri="{FF2B5EF4-FFF2-40B4-BE49-F238E27FC236}">
                    <a16:creationId xmlns:a16="http://schemas.microsoft.com/office/drawing/2014/main" id="{D60505DD-4C7C-450F-AC58-9719E6E45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3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65" name="Rectangle 52">
                <a:extLst>
                  <a:ext uri="{FF2B5EF4-FFF2-40B4-BE49-F238E27FC236}">
                    <a16:creationId xmlns:a16="http://schemas.microsoft.com/office/drawing/2014/main" id="{6E09933B-8CB5-48C1-B265-70F3ABAAD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66" name="Rectangle 53">
                <a:extLst>
                  <a:ext uri="{FF2B5EF4-FFF2-40B4-BE49-F238E27FC236}">
                    <a16:creationId xmlns:a16="http://schemas.microsoft.com/office/drawing/2014/main" id="{2C4A7E21-3687-4D2B-B5E2-6BE5A145B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67" name="Rectangle 54">
                <a:extLst>
                  <a:ext uri="{FF2B5EF4-FFF2-40B4-BE49-F238E27FC236}">
                    <a16:creationId xmlns:a16="http://schemas.microsoft.com/office/drawing/2014/main" id="{F42A1830-B00F-4583-90C8-702EC6EAE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3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68" name="Rectangle 55">
                <a:extLst>
                  <a:ext uri="{FF2B5EF4-FFF2-40B4-BE49-F238E27FC236}">
                    <a16:creationId xmlns:a16="http://schemas.microsoft.com/office/drawing/2014/main" id="{EC284F8D-F76C-4C38-9471-20B520354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3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69" name="Rectangle 56">
                <a:extLst>
                  <a:ext uri="{FF2B5EF4-FFF2-40B4-BE49-F238E27FC236}">
                    <a16:creationId xmlns:a16="http://schemas.microsoft.com/office/drawing/2014/main" id="{5BB33F2E-5259-4DAD-9057-7A851E6F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270" name="Rectangle 57">
                <a:extLst>
                  <a:ext uri="{FF2B5EF4-FFF2-40B4-BE49-F238E27FC236}">
                    <a16:creationId xmlns:a16="http://schemas.microsoft.com/office/drawing/2014/main" id="{B15143E3-C911-414C-9C17-48D9DC53A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3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71" name="Rectangle 58">
                <a:extLst>
                  <a:ext uri="{FF2B5EF4-FFF2-40B4-BE49-F238E27FC236}">
                    <a16:creationId xmlns:a16="http://schemas.microsoft.com/office/drawing/2014/main" id="{D5C5D566-CFFE-4731-8089-F5FECE50E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2272" name="Rectangle 59">
                <a:extLst>
                  <a:ext uri="{FF2B5EF4-FFF2-40B4-BE49-F238E27FC236}">
                    <a16:creationId xmlns:a16="http://schemas.microsoft.com/office/drawing/2014/main" id="{678E6561-A045-4A1D-8C0E-FB1460D30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73" name="Rectangle 60">
                <a:extLst>
                  <a:ext uri="{FF2B5EF4-FFF2-40B4-BE49-F238E27FC236}">
                    <a16:creationId xmlns:a16="http://schemas.microsoft.com/office/drawing/2014/main" id="{2EE0091D-9FED-4ACC-A56F-5CDC0572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52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74" name="Rectangle 61">
                <a:extLst>
                  <a:ext uri="{FF2B5EF4-FFF2-40B4-BE49-F238E27FC236}">
                    <a16:creationId xmlns:a16="http://schemas.microsoft.com/office/drawing/2014/main" id="{985943C1-BA00-4094-A8B5-26FA6DBB5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5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75" name="Rectangle 62">
                <a:extLst>
                  <a:ext uri="{FF2B5EF4-FFF2-40B4-BE49-F238E27FC236}">
                    <a16:creationId xmlns:a16="http://schemas.microsoft.com/office/drawing/2014/main" id="{5F6810B3-92F6-4B09-9673-DE259A38D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52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76" name="Rectangle 63">
                <a:extLst>
                  <a:ext uri="{FF2B5EF4-FFF2-40B4-BE49-F238E27FC236}">
                    <a16:creationId xmlns:a16="http://schemas.microsoft.com/office/drawing/2014/main" id="{D9738E6A-955D-46BA-8370-A29CAAD12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5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77" name="Rectangle 64">
                <a:extLst>
                  <a:ext uri="{FF2B5EF4-FFF2-40B4-BE49-F238E27FC236}">
                    <a16:creationId xmlns:a16="http://schemas.microsoft.com/office/drawing/2014/main" id="{595FD576-9194-4773-84C3-38549C46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278" name="Rectangle 65">
                <a:extLst>
                  <a:ext uri="{FF2B5EF4-FFF2-40B4-BE49-F238E27FC236}">
                    <a16:creationId xmlns:a16="http://schemas.microsoft.com/office/drawing/2014/main" id="{8CE88B75-DF52-4212-A9E3-CA443C301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52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79" name="Rectangle 66">
                <a:extLst>
                  <a:ext uri="{FF2B5EF4-FFF2-40B4-BE49-F238E27FC236}">
                    <a16:creationId xmlns:a16="http://schemas.microsoft.com/office/drawing/2014/main" id="{6AECBABA-04D4-4CEE-ADCE-21EF6298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2280" name="Rectangle 67">
                <a:extLst>
                  <a:ext uri="{FF2B5EF4-FFF2-40B4-BE49-F238E27FC236}">
                    <a16:creationId xmlns:a16="http://schemas.microsoft.com/office/drawing/2014/main" id="{812C8566-283E-45B9-8A22-3A86CD3AF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81" name="Rectangle 68">
                <a:extLst>
                  <a:ext uri="{FF2B5EF4-FFF2-40B4-BE49-F238E27FC236}">
                    <a16:creationId xmlns:a16="http://schemas.microsoft.com/office/drawing/2014/main" id="{4A51D0C3-EA07-4C16-9BCE-40EFEE321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82" name="Rectangle 69">
                <a:extLst>
                  <a:ext uri="{FF2B5EF4-FFF2-40B4-BE49-F238E27FC236}">
                    <a16:creationId xmlns:a16="http://schemas.microsoft.com/office/drawing/2014/main" id="{8FA5DF05-E5D6-49AA-BD68-E1E91E109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83" name="Rectangle 70">
                <a:extLst>
                  <a:ext uri="{FF2B5EF4-FFF2-40B4-BE49-F238E27FC236}">
                    <a16:creationId xmlns:a16="http://schemas.microsoft.com/office/drawing/2014/main" id="{EADBF627-0059-4DBA-9566-EC95D0A3B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720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84" name="Rectangle 71">
                <a:extLst>
                  <a:ext uri="{FF2B5EF4-FFF2-40B4-BE49-F238E27FC236}">
                    <a16:creationId xmlns:a16="http://schemas.microsoft.com/office/drawing/2014/main" id="{CF479BC0-13B9-4B75-864B-CBCB80228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85" name="Rectangle 72">
                <a:extLst>
                  <a:ext uri="{FF2B5EF4-FFF2-40B4-BE49-F238E27FC236}">
                    <a16:creationId xmlns:a16="http://schemas.microsoft.com/office/drawing/2014/main" id="{DC1EE957-8415-4212-B635-ACDC83B8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20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286" name="Rectangle 73">
                <a:extLst>
                  <a:ext uri="{FF2B5EF4-FFF2-40B4-BE49-F238E27FC236}">
                    <a16:creationId xmlns:a16="http://schemas.microsoft.com/office/drawing/2014/main" id="{0B3457B6-AE3A-4407-9DF0-E04D8857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720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87" name="Rectangle 74">
                <a:extLst>
                  <a:ext uri="{FF2B5EF4-FFF2-40B4-BE49-F238E27FC236}">
                    <a16:creationId xmlns:a16="http://schemas.microsoft.com/office/drawing/2014/main" id="{6D541689-E142-46F1-9466-2219F2C3C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11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2288" name="Rectangle 75">
                <a:extLst>
                  <a:ext uri="{FF2B5EF4-FFF2-40B4-BE49-F238E27FC236}">
                    <a16:creationId xmlns:a16="http://schemas.microsoft.com/office/drawing/2014/main" id="{4B7F9156-4FFF-4CF5-9550-3432BFC5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911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89" name="Rectangle 76">
                <a:extLst>
                  <a:ext uri="{FF2B5EF4-FFF2-40B4-BE49-F238E27FC236}">
                    <a16:creationId xmlns:a16="http://schemas.microsoft.com/office/drawing/2014/main" id="{EE5581AE-D136-4CA0-8900-6872F20A5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11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90" name="Rectangle 77">
                <a:extLst>
                  <a:ext uri="{FF2B5EF4-FFF2-40B4-BE49-F238E27FC236}">
                    <a16:creationId xmlns:a16="http://schemas.microsoft.com/office/drawing/2014/main" id="{9CCD4CFC-5E84-4AE6-B5E8-E7C6CAF7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11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91" name="Rectangle 78">
                <a:extLst>
                  <a:ext uri="{FF2B5EF4-FFF2-40B4-BE49-F238E27FC236}">
                    <a16:creationId xmlns:a16="http://schemas.microsoft.com/office/drawing/2014/main" id="{D8345778-71F7-4B78-A7F7-7693FF08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11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92" name="Rectangle 79">
                <a:extLst>
                  <a:ext uri="{FF2B5EF4-FFF2-40B4-BE49-F238E27FC236}">
                    <a16:creationId xmlns:a16="http://schemas.microsoft.com/office/drawing/2014/main" id="{ABF4D409-B27B-4976-9E31-29CCC9FD1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911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93" name="Rectangle 80">
                <a:extLst>
                  <a:ext uri="{FF2B5EF4-FFF2-40B4-BE49-F238E27FC236}">
                    <a16:creationId xmlns:a16="http://schemas.microsoft.com/office/drawing/2014/main" id="{54124C87-CC4C-42E5-B652-3E0092A25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11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294" name="Rectangle 81">
                <a:extLst>
                  <a:ext uri="{FF2B5EF4-FFF2-40B4-BE49-F238E27FC236}">
                    <a16:creationId xmlns:a16="http://schemas.microsoft.com/office/drawing/2014/main" id="{63D0A4B7-2A86-424D-979E-9514E8F7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911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95" name="Rectangle 82">
                <a:extLst>
                  <a:ext uri="{FF2B5EF4-FFF2-40B4-BE49-F238E27FC236}">
                    <a16:creationId xmlns:a16="http://schemas.microsoft.com/office/drawing/2014/main" id="{CC8C8664-A400-472F-A1FC-8D1E64425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2296" name="Rectangle 83">
                <a:extLst>
                  <a:ext uri="{FF2B5EF4-FFF2-40B4-BE49-F238E27FC236}">
                    <a16:creationId xmlns:a16="http://schemas.microsoft.com/office/drawing/2014/main" id="{BE9492B7-89B4-4DE2-B785-FBC1BDBE1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0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97" name="Rectangle 84">
                <a:extLst>
                  <a:ext uri="{FF2B5EF4-FFF2-40B4-BE49-F238E27FC236}">
                    <a16:creationId xmlns:a16="http://schemas.microsoft.com/office/drawing/2014/main" id="{78E6530E-AF2D-4959-A066-4062A47FC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10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298" name="Rectangle 85">
                <a:extLst>
                  <a:ext uri="{FF2B5EF4-FFF2-40B4-BE49-F238E27FC236}">
                    <a16:creationId xmlns:a16="http://schemas.microsoft.com/office/drawing/2014/main" id="{3E18BB97-ED45-4492-B029-F7C121E9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99" name="Rectangle 86">
                <a:extLst>
                  <a:ext uri="{FF2B5EF4-FFF2-40B4-BE49-F238E27FC236}">
                    <a16:creationId xmlns:a16="http://schemas.microsoft.com/office/drawing/2014/main" id="{3924FE25-6416-4626-8EEB-0F5EC4E3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10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00" name="Rectangle 87">
                <a:extLst>
                  <a:ext uri="{FF2B5EF4-FFF2-40B4-BE49-F238E27FC236}">
                    <a16:creationId xmlns:a16="http://schemas.microsoft.com/office/drawing/2014/main" id="{776967CF-7206-4415-80DE-71FBDEB0F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10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01" name="Rectangle 88">
                <a:extLst>
                  <a:ext uri="{FF2B5EF4-FFF2-40B4-BE49-F238E27FC236}">
                    <a16:creationId xmlns:a16="http://schemas.microsoft.com/office/drawing/2014/main" id="{AFA95E93-CFE6-46D4-BE69-B75193ACA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302" name="Rectangle 89">
                <a:extLst>
                  <a:ext uri="{FF2B5EF4-FFF2-40B4-BE49-F238E27FC236}">
                    <a16:creationId xmlns:a16="http://schemas.microsoft.com/office/drawing/2014/main" id="{695EAD43-4898-422C-B03B-3AA1379C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1290" name="Rectangle 90">
                <a:extLst>
                  <a:ext uri="{FF2B5EF4-FFF2-40B4-BE49-F238E27FC236}">
                    <a16:creationId xmlns:a16="http://schemas.microsoft.com/office/drawing/2014/main" id="{C29504BA-E9C2-4445-9890-63F139338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48"/>
                <a:ext cx="1540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Orders</a:t>
                </a:r>
                <a:endParaRPr lang="en-US" altLang="zh-CN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04" name="Rectangle 91">
                <a:extLst>
                  <a:ext uri="{FF2B5EF4-FFF2-40B4-BE49-F238E27FC236}">
                    <a16:creationId xmlns:a16="http://schemas.microsoft.com/office/drawing/2014/main" id="{818BE423-0225-41B6-8D77-6DD05E986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305" name="Rectangle 92">
                <a:extLst>
                  <a:ext uri="{FF2B5EF4-FFF2-40B4-BE49-F238E27FC236}">
                    <a16:creationId xmlns:a16="http://schemas.microsoft.com/office/drawing/2014/main" id="{5873839D-C612-4808-8269-4064F9CE0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06" name="Rectangle 93">
                <a:extLst>
                  <a:ext uri="{FF2B5EF4-FFF2-40B4-BE49-F238E27FC236}">
                    <a16:creationId xmlns:a16="http://schemas.microsoft.com/office/drawing/2014/main" id="{AF4A45B5-3204-44A8-9FAA-5C0CAF30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2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07" name="Rectangle 94">
                <a:extLst>
                  <a:ext uri="{FF2B5EF4-FFF2-40B4-BE49-F238E27FC236}">
                    <a16:creationId xmlns:a16="http://schemas.microsoft.com/office/drawing/2014/main" id="{4548331B-BD67-48DE-B1AD-8DB38F366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08" name="Rectangle 95">
                <a:extLst>
                  <a:ext uri="{FF2B5EF4-FFF2-40B4-BE49-F238E27FC236}">
                    <a16:creationId xmlns:a16="http://schemas.microsoft.com/office/drawing/2014/main" id="{E4ABE49D-C2D9-4FC0-A45B-9E590FB9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09" name="Rectangle 96">
                <a:extLst>
                  <a:ext uri="{FF2B5EF4-FFF2-40B4-BE49-F238E27FC236}">
                    <a16:creationId xmlns:a16="http://schemas.microsoft.com/office/drawing/2014/main" id="{8AB6BD50-5E0C-47E7-9297-4E0A4C50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10" name="Rectangle 97">
                <a:extLst>
                  <a:ext uri="{FF2B5EF4-FFF2-40B4-BE49-F238E27FC236}">
                    <a16:creationId xmlns:a16="http://schemas.microsoft.com/office/drawing/2014/main" id="{2DC77B48-E6DA-4C1B-B4E4-397E808A4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311" name="Rectangle 98">
                <a:extLst>
                  <a:ext uri="{FF2B5EF4-FFF2-40B4-BE49-F238E27FC236}">
                    <a16:creationId xmlns:a16="http://schemas.microsoft.com/office/drawing/2014/main" id="{49F557A0-6114-483A-B632-49D33CF3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2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12" name="Rectangle 99">
                <a:extLst>
                  <a:ext uri="{FF2B5EF4-FFF2-40B4-BE49-F238E27FC236}">
                    <a16:creationId xmlns:a16="http://schemas.microsoft.com/office/drawing/2014/main" id="{830BDD39-874A-467D-A870-B1A392AC6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48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313" name="Rectangle 100">
                <a:extLst>
                  <a:ext uri="{FF2B5EF4-FFF2-40B4-BE49-F238E27FC236}">
                    <a16:creationId xmlns:a16="http://schemas.microsoft.com/office/drawing/2014/main" id="{1BF9FF6A-869C-4EA2-96D0-0207634AD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8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14" name="Rectangle 101">
                <a:extLst>
                  <a:ext uri="{FF2B5EF4-FFF2-40B4-BE49-F238E27FC236}">
                    <a16:creationId xmlns:a16="http://schemas.microsoft.com/office/drawing/2014/main" id="{2C6309EA-8E21-46C1-9699-3B7DB4606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48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15" name="Rectangle 102">
                <a:extLst>
                  <a:ext uri="{FF2B5EF4-FFF2-40B4-BE49-F238E27FC236}">
                    <a16:creationId xmlns:a16="http://schemas.microsoft.com/office/drawing/2014/main" id="{7BB3011D-9DAA-43DF-8A61-C1DCE73F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48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16" name="Rectangle 103">
                <a:extLst>
                  <a:ext uri="{FF2B5EF4-FFF2-40B4-BE49-F238E27FC236}">
                    <a16:creationId xmlns:a16="http://schemas.microsoft.com/office/drawing/2014/main" id="{7EF93E63-055A-4DA5-A418-5A5B21751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8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17" name="Rectangle 104">
                <a:extLst>
                  <a:ext uri="{FF2B5EF4-FFF2-40B4-BE49-F238E27FC236}">
                    <a16:creationId xmlns:a16="http://schemas.microsoft.com/office/drawing/2014/main" id="{70419532-D171-4E11-BAAE-03F256B62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48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18" name="Rectangle 105">
                <a:extLst>
                  <a:ext uri="{FF2B5EF4-FFF2-40B4-BE49-F238E27FC236}">
                    <a16:creationId xmlns:a16="http://schemas.microsoft.com/office/drawing/2014/main" id="{121400F4-1FAA-4334-83C8-AEF05714B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48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319" name="Rectangle 106">
                <a:extLst>
                  <a:ext uri="{FF2B5EF4-FFF2-40B4-BE49-F238E27FC236}">
                    <a16:creationId xmlns:a16="http://schemas.microsoft.com/office/drawing/2014/main" id="{9FAEEAE2-DCEB-4DBF-9D41-8DAA10FE1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484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20" name="Rectangle 107">
                <a:extLst>
                  <a:ext uri="{FF2B5EF4-FFF2-40B4-BE49-F238E27FC236}">
                    <a16:creationId xmlns:a16="http://schemas.microsoft.com/office/drawing/2014/main" id="{37400E06-2DAA-4648-88EC-60E2A341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6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2321" name="Rectangle 108">
                <a:extLst>
                  <a:ext uri="{FF2B5EF4-FFF2-40B4-BE49-F238E27FC236}">
                    <a16:creationId xmlns:a16="http://schemas.microsoft.com/office/drawing/2014/main" id="{184375A1-74DA-484B-9081-410BEC024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6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22" name="Rectangle 109">
                <a:extLst>
                  <a:ext uri="{FF2B5EF4-FFF2-40B4-BE49-F238E27FC236}">
                    <a16:creationId xmlns:a16="http://schemas.microsoft.com/office/drawing/2014/main" id="{254434B5-1F1B-42A4-945C-E8233503E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67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23" name="Rectangle 110">
                <a:extLst>
                  <a:ext uri="{FF2B5EF4-FFF2-40B4-BE49-F238E27FC236}">
                    <a16:creationId xmlns:a16="http://schemas.microsoft.com/office/drawing/2014/main" id="{F9AE8076-3521-4B9E-9852-F12480D5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7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24" name="Rectangle 111">
                <a:extLst>
                  <a:ext uri="{FF2B5EF4-FFF2-40B4-BE49-F238E27FC236}">
                    <a16:creationId xmlns:a16="http://schemas.microsoft.com/office/drawing/2014/main" id="{3CA3E998-EFFE-4F4A-AF48-6090B84B6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7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25" name="Rectangle 112">
                <a:extLst>
                  <a:ext uri="{FF2B5EF4-FFF2-40B4-BE49-F238E27FC236}">
                    <a16:creationId xmlns:a16="http://schemas.microsoft.com/office/drawing/2014/main" id="{B699E18C-7C83-42B3-AF5E-EAD9EC28D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26" name="Rectangle 113">
                <a:extLst>
                  <a:ext uri="{FF2B5EF4-FFF2-40B4-BE49-F238E27FC236}">
                    <a16:creationId xmlns:a16="http://schemas.microsoft.com/office/drawing/2014/main" id="{DFA3A44A-164E-4C5E-9D41-6C0932ADA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6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327" name="Rectangle 114">
                <a:extLst>
                  <a:ext uri="{FF2B5EF4-FFF2-40B4-BE49-F238E27FC236}">
                    <a16:creationId xmlns:a16="http://schemas.microsoft.com/office/drawing/2014/main" id="{314EFBDA-0F4B-484B-B975-14523BDBA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676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28" name="Rectangle 115">
                <a:extLst>
                  <a:ext uri="{FF2B5EF4-FFF2-40B4-BE49-F238E27FC236}">
                    <a16:creationId xmlns:a16="http://schemas.microsoft.com/office/drawing/2014/main" id="{6977B9D7-FAD6-452A-B437-7B6F07F19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86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2329" name="Rectangle 116">
                <a:extLst>
                  <a:ext uri="{FF2B5EF4-FFF2-40B4-BE49-F238E27FC236}">
                    <a16:creationId xmlns:a16="http://schemas.microsoft.com/office/drawing/2014/main" id="{03ACB2DB-7D43-4EBA-A261-FD9140576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86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30" name="Rectangle 117">
                <a:extLst>
                  <a:ext uri="{FF2B5EF4-FFF2-40B4-BE49-F238E27FC236}">
                    <a16:creationId xmlns:a16="http://schemas.microsoft.com/office/drawing/2014/main" id="{3CC3A2E1-AB90-457E-A9DD-94C4090E1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86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31" name="Rectangle 118">
                <a:extLst>
                  <a:ext uri="{FF2B5EF4-FFF2-40B4-BE49-F238E27FC236}">
                    <a16:creationId xmlns:a16="http://schemas.microsoft.com/office/drawing/2014/main" id="{B62B0C1B-BE32-438A-94E0-B050BBF9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8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32" name="Rectangle 119">
                <a:extLst>
                  <a:ext uri="{FF2B5EF4-FFF2-40B4-BE49-F238E27FC236}">
                    <a16:creationId xmlns:a16="http://schemas.microsoft.com/office/drawing/2014/main" id="{7D127328-08F2-4B32-8AE1-B1355253C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86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33" name="Rectangle 120">
                <a:extLst>
                  <a:ext uri="{FF2B5EF4-FFF2-40B4-BE49-F238E27FC236}">
                    <a16:creationId xmlns:a16="http://schemas.microsoft.com/office/drawing/2014/main" id="{0A923CAA-FB18-43F2-BA7F-F90864482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34" name="Rectangle 121">
                <a:extLst>
                  <a:ext uri="{FF2B5EF4-FFF2-40B4-BE49-F238E27FC236}">
                    <a16:creationId xmlns:a16="http://schemas.microsoft.com/office/drawing/2014/main" id="{0CA97166-FC0E-4710-BDFA-8BC43D81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6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335" name="Rectangle 122">
                <a:extLst>
                  <a:ext uri="{FF2B5EF4-FFF2-40B4-BE49-F238E27FC236}">
                    <a16:creationId xmlns:a16="http://schemas.microsoft.com/office/drawing/2014/main" id="{562A585C-8ECA-4C51-B8AE-A45A01598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86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36" name="Rectangle 123">
                <a:extLst>
                  <a:ext uri="{FF2B5EF4-FFF2-40B4-BE49-F238E27FC236}">
                    <a16:creationId xmlns:a16="http://schemas.microsoft.com/office/drawing/2014/main" id="{E522603F-17C8-4ADC-BD97-C3AB9391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060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2337" name="Rectangle 124">
                <a:extLst>
                  <a:ext uri="{FF2B5EF4-FFF2-40B4-BE49-F238E27FC236}">
                    <a16:creationId xmlns:a16="http://schemas.microsoft.com/office/drawing/2014/main" id="{8A14D2A7-AA29-4E75-8E77-B6AC2B8A8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060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38" name="Rectangle 125">
                <a:extLst>
                  <a:ext uri="{FF2B5EF4-FFF2-40B4-BE49-F238E27FC236}">
                    <a16:creationId xmlns:a16="http://schemas.microsoft.com/office/drawing/2014/main" id="{0014E407-E997-4A98-B774-6DA9FE3E2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60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39" name="Rectangle 126">
                <a:extLst>
                  <a:ext uri="{FF2B5EF4-FFF2-40B4-BE49-F238E27FC236}">
                    <a16:creationId xmlns:a16="http://schemas.microsoft.com/office/drawing/2014/main" id="{C971AFFA-DA62-4468-9F63-A66ECFF28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06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40" name="Rectangle 127">
                <a:extLst>
                  <a:ext uri="{FF2B5EF4-FFF2-40B4-BE49-F238E27FC236}">
                    <a16:creationId xmlns:a16="http://schemas.microsoft.com/office/drawing/2014/main" id="{A3EDB18F-7CC4-4467-A5D1-2DA6CDD9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060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41" name="Rectangle 128">
                <a:extLst>
                  <a:ext uri="{FF2B5EF4-FFF2-40B4-BE49-F238E27FC236}">
                    <a16:creationId xmlns:a16="http://schemas.microsoft.com/office/drawing/2014/main" id="{A38EE1AB-4ABC-40D2-8333-46697EB81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60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42" name="Rectangle 129">
                <a:extLst>
                  <a:ext uri="{FF2B5EF4-FFF2-40B4-BE49-F238E27FC236}">
                    <a16:creationId xmlns:a16="http://schemas.microsoft.com/office/drawing/2014/main" id="{3803D896-5270-4EAD-B650-B47074E6F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60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2343" name="Rectangle 130">
                <a:extLst>
                  <a:ext uri="{FF2B5EF4-FFF2-40B4-BE49-F238E27FC236}">
                    <a16:creationId xmlns:a16="http://schemas.microsoft.com/office/drawing/2014/main" id="{32B266E5-99BD-47D6-B149-5D6DDD76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060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44" name="Rectangle 131">
                <a:extLst>
                  <a:ext uri="{FF2B5EF4-FFF2-40B4-BE49-F238E27FC236}">
                    <a16:creationId xmlns:a16="http://schemas.microsoft.com/office/drawing/2014/main" id="{B0210EBF-0125-4994-805A-AADEBD53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253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2345" name="Rectangle 132">
                <a:extLst>
                  <a:ext uri="{FF2B5EF4-FFF2-40B4-BE49-F238E27FC236}">
                    <a16:creationId xmlns:a16="http://schemas.microsoft.com/office/drawing/2014/main" id="{EB56834E-F77F-4D3C-8145-1B3A67DE3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53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46" name="Rectangle 133">
                <a:extLst>
                  <a:ext uri="{FF2B5EF4-FFF2-40B4-BE49-F238E27FC236}">
                    <a16:creationId xmlns:a16="http://schemas.microsoft.com/office/drawing/2014/main" id="{98F2A208-1863-47C1-A7A9-5FA29A008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253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47" name="Rectangle 134">
                <a:extLst>
                  <a:ext uri="{FF2B5EF4-FFF2-40B4-BE49-F238E27FC236}">
                    <a16:creationId xmlns:a16="http://schemas.microsoft.com/office/drawing/2014/main" id="{CA542E96-E5A7-46C9-92F7-6A80D83D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53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48" name="Rectangle 135">
                <a:extLst>
                  <a:ext uri="{FF2B5EF4-FFF2-40B4-BE49-F238E27FC236}">
                    <a16:creationId xmlns:a16="http://schemas.microsoft.com/office/drawing/2014/main" id="{B6A4BDD7-9A9B-4021-848E-C77DF7AC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53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49" name="Rectangle 136">
                <a:extLst>
                  <a:ext uri="{FF2B5EF4-FFF2-40B4-BE49-F238E27FC236}">
                    <a16:creationId xmlns:a16="http://schemas.microsoft.com/office/drawing/2014/main" id="{E1FA1C12-5A03-468A-9916-3CF985BAF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253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50" name="Rectangle 137">
                <a:extLst>
                  <a:ext uri="{FF2B5EF4-FFF2-40B4-BE49-F238E27FC236}">
                    <a16:creationId xmlns:a16="http://schemas.microsoft.com/office/drawing/2014/main" id="{730511A4-5114-42AA-8F14-5F56B9972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253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52351" name="Rectangle 138">
                <a:extLst>
                  <a:ext uri="{FF2B5EF4-FFF2-40B4-BE49-F238E27FC236}">
                    <a16:creationId xmlns:a16="http://schemas.microsoft.com/office/drawing/2014/main" id="{E03442B2-C8E7-4D3F-8B6B-65EEB910D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53"/>
                <a:ext cx="192" cy="19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1339" name="Rectangle 139">
                <a:extLst>
                  <a:ext uri="{FF2B5EF4-FFF2-40B4-BE49-F238E27FC236}">
                    <a16:creationId xmlns:a16="http://schemas.microsoft.com/office/drawing/2014/main" id="{EFC9D74E-5AB0-4F3F-ACA5-2EDEFEB5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285"/>
                <a:ext cx="1537" cy="14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Order Details</a:t>
                </a:r>
                <a:endParaRPr lang="en-US" altLang="zh-CN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53" name="Rectangle 140">
                <a:extLst>
                  <a:ext uri="{FF2B5EF4-FFF2-40B4-BE49-F238E27FC236}">
                    <a16:creationId xmlns:a16="http://schemas.microsoft.com/office/drawing/2014/main" id="{0757CC48-25D9-4408-98CF-D6E676F50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429"/>
                <a:ext cx="19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354" name="Rectangle 141">
                <a:extLst>
                  <a:ext uri="{FF2B5EF4-FFF2-40B4-BE49-F238E27FC236}">
                    <a16:creationId xmlns:a16="http://schemas.microsoft.com/office/drawing/2014/main" id="{685D7493-86C8-45D2-A87B-12E2964C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42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55" name="Rectangle 142">
                <a:extLst>
                  <a:ext uri="{FF2B5EF4-FFF2-40B4-BE49-F238E27FC236}">
                    <a16:creationId xmlns:a16="http://schemas.microsoft.com/office/drawing/2014/main" id="{ED6C0C42-5B92-4801-A61D-A8AF00CAF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42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56" name="Rectangle 143">
                <a:extLst>
                  <a:ext uri="{FF2B5EF4-FFF2-40B4-BE49-F238E27FC236}">
                    <a16:creationId xmlns:a16="http://schemas.microsoft.com/office/drawing/2014/main" id="{C9C66421-7DE6-41CB-BD9F-F82292B8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57" name="Rectangle 144">
                <a:extLst>
                  <a:ext uri="{FF2B5EF4-FFF2-40B4-BE49-F238E27FC236}">
                    <a16:creationId xmlns:a16="http://schemas.microsoft.com/office/drawing/2014/main" id="{630F2283-E68E-4818-B24A-67DE3C55C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42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58" name="Rectangle 145">
                <a:extLst>
                  <a:ext uri="{FF2B5EF4-FFF2-40B4-BE49-F238E27FC236}">
                    <a16:creationId xmlns:a16="http://schemas.microsoft.com/office/drawing/2014/main" id="{A162CB8C-8BCC-414B-AAE9-44ADC07EC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42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59" name="Rectangle 146">
                <a:extLst>
                  <a:ext uri="{FF2B5EF4-FFF2-40B4-BE49-F238E27FC236}">
                    <a16:creationId xmlns:a16="http://schemas.microsoft.com/office/drawing/2014/main" id="{2E48CBBE-753D-42F8-AFEB-C65B3D7B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42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60" name="Rectangle 147">
                <a:extLst>
                  <a:ext uri="{FF2B5EF4-FFF2-40B4-BE49-F238E27FC236}">
                    <a16:creationId xmlns:a16="http://schemas.microsoft.com/office/drawing/2014/main" id="{58063298-8AD0-47AF-934C-710DF2A0E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42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61" name="Rectangle 148">
                <a:extLst>
                  <a:ext uri="{FF2B5EF4-FFF2-40B4-BE49-F238E27FC236}">
                    <a16:creationId xmlns:a16="http://schemas.microsoft.com/office/drawing/2014/main" id="{0D6DD9AD-C993-4357-940F-000C4CB64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621"/>
                <a:ext cx="19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362" name="Rectangle 149">
                <a:extLst>
                  <a:ext uri="{FF2B5EF4-FFF2-40B4-BE49-F238E27FC236}">
                    <a16:creationId xmlns:a16="http://schemas.microsoft.com/office/drawing/2014/main" id="{FFCE851C-65C0-4415-B38F-8DABBA01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621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63" name="Rectangle 150">
                <a:extLst>
                  <a:ext uri="{FF2B5EF4-FFF2-40B4-BE49-F238E27FC236}">
                    <a16:creationId xmlns:a16="http://schemas.microsoft.com/office/drawing/2014/main" id="{A5F7ED42-57A8-43AA-B6CD-F9961CE2F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621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64" name="Rectangle 151">
                <a:extLst>
                  <a:ext uri="{FF2B5EF4-FFF2-40B4-BE49-F238E27FC236}">
                    <a16:creationId xmlns:a16="http://schemas.microsoft.com/office/drawing/2014/main" id="{1C87E221-903C-4A6A-9542-6ECF8B76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621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65" name="Rectangle 152">
                <a:extLst>
                  <a:ext uri="{FF2B5EF4-FFF2-40B4-BE49-F238E27FC236}">
                    <a16:creationId xmlns:a16="http://schemas.microsoft.com/office/drawing/2014/main" id="{45F922B5-B776-49A0-84E7-1780C7B39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621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66" name="Rectangle 153">
                <a:extLst>
                  <a:ext uri="{FF2B5EF4-FFF2-40B4-BE49-F238E27FC236}">
                    <a16:creationId xmlns:a16="http://schemas.microsoft.com/office/drawing/2014/main" id="{0E81391D-446E-4BFF-9FF5-73075540C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621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67" name="Rectangle 154">
                <a:extLst>
                  <a:ext uri="{FF2B5EF4-FFF2-40B4-BE49-F238E27FC236}">
                    <a16:creationId xmlns:a16="http://schemas.microsoft.com/office/drawing/2014/main" id="{1D12B5BB-CD0A-4681-98BD-9C7F315C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621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68" name="Rectangle 155">
                <a:extLst>
                  <a:ext uri="{FF2B5EF4-FFF2-40B4-BE49-F238E27FC236}">
                    <a16:creationId xmlns:a16="http://schemas.microsoft.com/office/drawing/2014/main" id="{07F82D72-8309-4A7B-8E2D-86F235169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621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69" name="Rectangle 156">
                <a:extLst>
                  <a:ext uri="{FF2B5EF4-FFF2-40B4-BE49-F238E27FC236}">
                    <a16:creationId xmlns:a16="http://schemas.microsoft.com/office/drawing/2014/main" id="{4219863D-36C9-406E-841B-388B3D743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813"/>
                <a:ext cx="19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2370" name="Rectangle 157">
                <a:extLst>
                  <a:ext uri="{FF2B5EF4-FFF2-40B4-BE49-F238E27FC236}">
                    <a16:creationId xmlns:a16="http://schemas.microsoft.com/office/drawing/2014/main" id="{8377BE67-EF66-4017-B9A6-E0BE0CC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813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71" name="Rectangle 158">
                <a:extLst>
                  <a:ext uri="{FF2B5EF4-FFF2-40B4-BE49-F238E27FC236}">
                    <a16:creationId xmlns:a16="http://schemas.microsoft.com/office/drawing/2014/main" id="{95CDB9D6-004E-4950-A082-45C47AC5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813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72" name="Rectangle 159">
                <a:extLst>
                  <a:ext uri="{FF2B5EF4-FFF2-40B4-BE49-F238E27FC236}">
                    <a16:creationId xmlns:a16="http://schemas.microsoft.com/office/drawing/2014/main" id="{BCF47328-7A2B-46D9-B43A-B13FEE7A9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813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73" name="Rectangle 160">
                <a:extLst>
                  <a:ext uri="{FF2B5EF4-FFF2-40B4-BE49-F238E27FC236}">
                    <a16:creationId xmlns:a16="http://schemas.microsoft.com/office/drawing/2014/main" id="{2C3769BC-C954-44B6-B878-0278680D4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813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74" name="Rectangle 161">
                <a:extLst>
                  <a:ext uri="{FF2B5EF4-FFF2-40B4-BE49-F238E27FC236}">
                    <a16:creationId xmlns:a16="http://schemas.microsoft.com/office/drawing/2014/main" id="{282B3958-0E33-4C7B-B56A-2C46A71CA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813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75" name="Rectangle 162">
                <a:extLst>
                  <a:ext uri="{FF2B5EF4-FFF2-40B4-BE49-F238E27FC236}">
                    <a16:creationId xmlns:a16="http://schemas.microsoft.com/office/drawing/2014/main" id="{ECB043CF-398C-4A8B-B77E-664D23276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813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76" name="Rectangle 163">
                <a:extLst>
                  <a:ext uri="{FF2B5EF4-FFF2-40B4-BE49-F238E27FC236}">
                    <a16:creationId xmlns:a16="http://schemas.microsoft.com/office/drawing/2014/main" id="{FEB27B79-2A68-420E-8A34-0E3B9B22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813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77" name="Rectangle 164">
                <a:extLst>
                  <a:ext uri="{FF2B5EF4-FFF2-40B4-BE49-F238E27FC236}">
                    <a16:creationId xmlns:a16="http://schemas.microsoft.com/office/drawing/2014/main" id="{50F3E325-6893-43B3-9D38-6328853B2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1006"/>
                <a:ext cx="191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2378" name="Rectangle 165">
                <a:extLst>
                  <a:ext uri="{FF2B5EF4-FFF2-40B4-BE49-F238E27FC236}">
                    <a16:creationId xmlns:a16="http://schemas.microsoft.com/office/drawing/2014/main" id="{94B43324-4F5C-412D-B696-D6BBED01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1006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79" name="Rectangle 166">
                <a:extLst>
                  <a:ext uri="{FF2B5EF4-FFF2-40B4-BE49-F238E27FC236}">
                    <a16:creationId xmlns:a16="http://schemas.microsoft.com/office/drawing/2014/main" id="{BA3F0C15-6EF3-4627-A055-155DA82A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1006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80" name="Rectangle 167">
                <a:extLst>
                  <a:ext uri="{FF2B5EF4-FFF2-40B4-BE49-F238E27FC236}">
                    <a16:creationId xmlns:a16="http://schemas.microsoft.com/office/drawing/2014/main" id="{F6D309C4-ADF8-4DF1-A088-E685B493E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1006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81" name="Rectangle 168">
                <a:extLst>
                  <a:ext uri="{FF2B5EF4-FFF2-40B4-BE49-F238E27FC236}">
                    <a16:creationId xmlns:a16="http://schemas.microsoft.com/office/drawing/2014/main" id="{A75F0A97-4D3B-44E8-8A21-B92A57E44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006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82" name="Rectangle 169">
                <a:extLst>
                  <a:ext uri="{FF2B5EF4-FFF2-40B4-BE49-F238E27FC236}">
                    <a16:creationId xmlns:a16="http://schemas.microsoft.com/office/drawing/2014/main" id="{9A33859B-ECDA-4AED-90F0-FAB38B8EA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006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83" name="Rectangle 170">
                <a:extLst>
                  <a:ext uri="{FF2B5EF4-FFF2-40B4-BE49-F238E27FC236}">
                    <a16:creationId xmlns:a16="http://schemas.microsoft.com/office/drawing/2014/main" id="{529BF69F-A545-4EA6-A16E-38BD80DA6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006"/>
                <a:ext cx="19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84" name="Rectangle 171">
                <a:extLst>
                  <a:ext uri="{FF2B5EF4-FFF2-40B4-BE49-F238E27FC236}">
                    <a16:creationId xmlns:a16="http://schemas.microsoft.com/office/drawing/2014/main" id="{871DD826-A305-488F-8C71-0B0B0CDF1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006"/>
                <a:ext cx="192" cy="19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85" name="Rectangle 172">
                <a:extLst>
                  <a:ext uri="{FF2B5EF4-FFF2-40B4-BE49-F238E27FC236}">
                    <a16:creationId xmlns:a16="http://schemas.microsoft.com/office/drawing/2014/main" id="{61337866-B81F-4450-8FF7-4CA69DB70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1197"/>
                <a:ext cx="19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2386" name="Rectangle 173">
                <a:extLst>
                  <a:ext uri="{FF2B5EF4-FFF2-40B4-BE49-F238E27FC236}">
                    <a16:creationId xmlns:a16="http://schemas.microsoft.com/office/drawing/2014/main" id="{4FF6D804-6875-4A19-8F77-2E00CD30A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1197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87" name="Rectangle 174">
                <a:extLst>
                  <a:ext uri="{FF2B5EF4-FFF2-40B4-BE49-F238E27FC236}">
                    <a16:creationId xmlns:a16="http://schemas.microsoft.com/office/drawing/2014/main" id="{96754E79-7DAD-408F-9EC7-88EBDC4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1197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88" name="Rectangle 175">
                <a:extLst>
                  <a:ext uri="{FF2B5EF4-FFF2-40B4-BE49-F238E27FC236}">
                    <a16:creationId xmlns:a16="http://schemas.microsoft.com/office/drawing/2014/main" id="{EC01B468-0060-4F10-A577-AEF9B8E33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1197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89" name="Rectangle 176">
                <a:extLst>
                  <a:ext uri="{FF2B5EF4-FFF2-40B4-BE49-F238E27FC236}">
                    <a16:creationId xmlns:a16="http://schemas.microsoft.com/office/drawing/2014/main" id="{7A31EAF3-94F4-4656-9B80-541A734E6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97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90" name="Rectangle 177">
                <a:extLst>
                  <a:ext uri="{FF2B5EF4-FFF2-40B4-BE49-F238E27FC236}">
                    <a16:creationId xmlns:a16="http://schemas.microsoft.com/office/drawing/2014/main" id="{ACF23F17-38FB-4D8F-82C8-524F2385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197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91" name="Rectangle 178">
                <a:extLst>
                  <a:ext uri="{FF2B5EF4-FFF2-40B4-BE49-F238E27FC236}">
                    <a16:creationId xmlns:a16="http://schemas.microsoft.com/office/drawing/2014/main" id="{F0B54879-7A76-4B6F-89A7-4BA0D0365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197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92" name="Rectangle 179">
                <a:extLst>
                  <a:ext uri="{FF2B5EF4-FFF2-40B4-BE49-F238E27FC236}">
                    <a16:creationId xmlns:a16="http://schemas.microsoft.com/office/drawing/2014/main" id="{89F8F83A-1D81-4C56-96D6-29C886BF7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97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93" name="Rectangle 180">
                <a:extLst>
                  <a:ext uri="{FF2B5EF4-FFF2-40B4-BE49-F238E27FC236}">
                    <a16:creationId xmlns:a16="http://schemas.microsoft.com/office/drawing/2014/main" id="{A7E28FBF-A30A-4E39-8039-42DA24888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1389"/>
                <a:ext cx="19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2394" name="Rectangle 181">
                <a:extLst>
                  <a:ext uri="{FF2B5EF4-FFF2-40B4-BE49-F238E27FC236}">
                    <a16:creationId xmlns:a16="http://schemas.microsoft.com/office/drawing/2014/main" id="{D4244D92-DC49-4D3B-B52C-E88EE87D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138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95" name="Rectangle 182">
                <a:extLst>
                  <a:ext uri="{FF2B5EF4-FFF2-40B4-BE49-F238E27FC236}">
                    <a16:creationId xmlns:a16="http://schemas.microsoft.com/office/drawing/2014/main" id="{42E38071-D0E5-4508-9291-9E2B76FB7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138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96" name="Rectangle 183">
                <a:extLst>
                  <a:ext uri="{FF2B5EF4-FFF2-40B4-BE49-F238E27FC236}">
                    <a16:creationId xmlns:a16="http://schemas.microsoft.com/office/drawing/2014/main" id="{211CF518-89E1-40A9-A63A-59F806B42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138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97" name="Rectangle 184">
                <a:extLst>
                  <a:ext uri="{FF2B5EF4-FFF2-40B4-BE49-F238E27FC236}">
                    <a16:creationId xmlns:a16="http://schemas.microsoft.com/office/drawing/2014/main" id="{4260140E-2BEB-4014-9332-735AFFBF8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38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398" name="Rectangle 185">
                <a:extLst>
                  <a:ext uri="{FF2B5EF4-FFF2-40B4-BE49-F238E27FC236}">
                    <a16:creationId xmlns:a16="http://schemas.microsoft.com/office/drawing/2014/main" id="{FEA05764-5C3C-4907-8187-90C5991A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38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399" name="Rectangle 186">
                <a:extLst>
                  <a:ext uri="{FF2B5EF4-FFF2-40B4-BE49-F238E27FC236}">
                    <a16:creationId xmlns:a16="http://schemas.microsoft.com/office/drawing/2014/main" id="{6CAC55D5-65BD-4D8A-B252-2AA1C229E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38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400" name="Rectangle 187">
                <a:extLst>
                  <a:ext uri="{FF2B5EF4-FFF2-40B4-BE49-F238E27FC236}">
                    <a16:creationId xmlns:a16="http://schemas.microsoft.com/office/drawing/2014/main" id="{7C02023B-4686-4BC9-9FD1-717EB1399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389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51388" name="未知">
              <a:extLst>
                <a:ext uri="{FF2B5EF4-FFF2-40B4-BE49-F238E27FC236}">
                  <a16:creationId xmlns:a16="http://schemas.microsoft.com/office/drawing/2014/main" id="{5381F25A-D6C2-4FE9-99DF-187A26781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" y="1358"/>
              <a:ext cx="695" cy="359"/>
            </a:xfrm>
            <a:custGeom>
              <a:avLst/>
              <a:gdLst/>
              <a:ahLst/>
              <a:cxnLst>
                <a:cxn ang="0">
                  <a:pos x="729" y="277"/>
                </a:cxn>
                <a:cxn ang="0">
                  <a:pos x="453" y="456"/>
                </a:cxn>
                <a:cxn ang="0">
                  <a:pos x="454" y="370"/>
                </a:cxn>
                <a:cxn ang="0">
                  <a:pos x="443" y="370"/>
                </a:cxn>
                <a:cxn ang="0">
                  <a:pos x="431" y="370"/>
                </a:cxn>
                <a:cxn ang="0">
                  <a:pos x="420" y="370"/>
                </a:cxn>
                <a:cxn ang="0">
                  <a:pos x="408" y="370"/>
                </a:cxn>
                <a:cxn ang="0">
                  <a:pos x="395" y="370"/>
                </a:cxn>
                <a:cxn ang="0">
                  <a:pos x="384" y="370"/>
                </a:cxn>
                <a:cxn ang="0">
                  <a:pos x="370" y="370"/>
                </a:cxn>
                <a:cxn ang="0">
                  <a:pos x="358" y="370"/>
                </a:cxn>
                <a:cxn ang="0">
                  <a:pos x="345" y="370"/>
                </a:cxn>
                <a:cxn ang="0">
                  <a:pos x="333" y="370"/>
                </a:cxn>
                <a:cxn ang="0">
                  <a:pos x="320" y="370"/>
                </a:cxn>
                <a:cxn ang="0">
                  <a:pos x="308" y="370"/>
                </a:cxn>
                <a:cxn ang="0">
                  <a:pos x="295" y="369"/>
                </a:cxn>
                <a:cxn ang="0">
                  <a:pos x="283" y="369"/>
                </a:cxn>
                <a:cxn ang="0">
                  <a:pos x="259" y="366"/>
                </a:cxn>
                <a:cxn ang="0">
                  <a:pos x="218" y="360"/>
                </a:cxn>
                <a:cxn ang="0">
                  <a:pos x="180" y="350"/>
                </a:cxn>
                <a:cxn ang="0">
                  <a:pos x="145" y="336"/>
                </a:cxn>
                <a:cxn ang="0">
                  <a:pos x="114" y="319"/>
                </a:cxn>
                <a:cxn ang="0">
                  <a:pos x="86" y="299"/>
                </a:cxn>
                <a:cxn ang="0">
                  <a:pos x="61" y="277"/>
                </a:cxn>
                <a:cxn ang="0">
                  <a:pos x="41" y="252"/>
                </a:cxn>
                <a:cxn ang="0">
                  <a:pos x="24" y="227"/>
                </a:cxn>
                <a:cxn ang="0">
                  <a:pos x="11" y="200"/>
                </a:cxn>
                <a:cxn ang="0">
                  <a:pos x="4" y="171"/>
                </a:cxn>
                <a:cxn ang="0">
                  <a:pos x="0" y="142"/>
                </a:cxn>
                <a:cxn ang="0">
                  <a:pos x="1" y="114"/>
                </a:cxn>
                <a:cxn ang="0">
                  <a:pos x="8" y="84"/>
                </a:cxn>
                <a:cxn ang="0">
                  <a:pos x="19" y="55"/>
                </a:cxn>
                <a:cxn ang="0">
                  <a:pos x="56" y="0"/>
                </a:cxn>
                <a:cxn ang="0">
                  <a:pos x="45" y="12"/>
                </a:cxn>
                <a:cxn ang="0">
                  <a:pos x="30" y="36"/>
                </a:cxn>
                <a:cxn ang="0">
                  <a:pos x="23" y="60"/>
                </a:cxn>
                <a:cxn ang="0">
                  <a:pos x="25" y="81"/>
                </a:cxn>
                <a:cxn ang="0">
                  <a:pos x="30" y="91"/>
                </a:cxn>
                <a:cxn ang="0">
                  <a:pos x="43" y="110"/>
                </a:cxn>
                <a:cxn ang="0">
                  <a:pos x="63" y="127"/>
                </a:cxn>
                <a:cxn ang="0">
                  <a:pos x="88" y="144"/>
                </a:cxn>
                <a:cxn ang="0">
                  <a:pos x="119" y="156"/>
                </a:cxn>
                <a:cxn ang="0">
                  <a:pos x="136" y="162"/>
                </a:cxn>
                <a:cxn ang="0">
                  <a:pos x="174" y="174"/>
                </a:cxn>
                <a:cxn ang="0">
                  <a:pos x="213" y="181"/>
                </a:cxn>
                <a:cxn ang="0">
                  <a:pos x="255" y="187"/>
                </a:cxn>
                <a:cxn ang="0">
                  <a:pos x="278" y="190"/>
                </a:cxn>
                <a:cxn ang="0">
                  <a:pos x="323" y="192"/>
                </a:cxn>
                <a:cxn ang="0">
                  <a:pos x="366" y="192"/>
                </a:cxn>
                <a:cxn ang="0">
                  <a:pos x="410" y="190"/>
                </a:cxn>
                <a:cxn ang="0">
                  <a:pos x="454" y="184"/>
                </a:cxn>
                <a:cxn ang="0">
                  <a:pos x="453" y="95"/>
                </a:cxn>
                <a:cxn ang="0">
                  <a:pos x="729" y="277"/>
                </a:cxn>
              </a:cxnLst>
              <a:rect l="0" t="0" r="r" b="b"/>
              <a:pathLst>
                <a:path w="730" h="457">
                  <a:moveTo>
                    <a:pt x="729" y="277"/>
                  </a:moveTo>
                  <a:lnTo>
                    <a:pt x="453" y="456"/>
                  </a:lnTo>
                  <a:lnTo>
                    <a:pt x="454" y="370"/>
                  </a:lnTo>
                  <a:lnTo>
                    <a:pt x="443" y="370"/>
                  </a:lnTo>
                  <a:lnTo>
                    <a:pt x="431" y="370"/>
                  </a:lnTo>
                  <a:lnTo>
                    <a:pt x="420" y="370"/>
                  </a:lnTo>
                  <a:lnTo>
                    <a:pt x="408" y="370"/>
                  </a:lnTo>
                  <a:lnTo>
                    <a:pt x="395" y="370"/>
                  </a:lnTo>
                  <a:lnTo>
                    <a:pt x="384" y="370"/>
                  </a:lnTo>
                  <a:lnTo>
                    <a:pt x="370" y="370"/>
                  </a:lnTo>
                  <a:lnTo>
                    <a:pt x="358" y="370"/>
                  </a:lnTo>
                  <a:lnTo>
                    <a:pt x="345" y="370"/>
                  </a:lnTo>
                  <a:lnTo>
                    <a:pt x="333" y="370"/>
                  </a:lnTo>
                  <a:lnTo>
                    <a:pt x="320" y="370"/>
                  </a:lnTo>
                  <a:lnTo>
                    <a:pt x="308" y="370"/>
                  </a:lnTo>
                  <a:lnTo>
                    <a:pt x="295" y="369"/>
                  </a:lnTo>
                  <a:lnTo>
                    <a:pt x="283" y="369"/>
                  </a:lnTo>
                  <a:lnTo>
                    <a:pt x="259" y="366"/>
                  </a:lnTo>
                  <a:lnTo>
                    <a:pt x="218" y="360"/>
                  </a:lnTo>
                  <a:lnTo>
                    <a:pt x="180" y="350"/>
                  </a:lnTo>
                  <a:lnTo>
                    <a:pt x="145" y="336"/>
                  </a:lnTo>
                  <a:lnTo>
                    <a:pt x="114" y="319"/>
                  </a:lnTo>
                  <a:lnTo>
                    <a:pt x="86" y="299"/>
                  </a:lnTo>
                  <a:lnTo>
                    <a:pt x="61" y="277"/>
                  </a:lnTo>
                  <a:lnTo>
                    <a:pt x="41" y="252"/>
                  </a:lnTo>
                  <a:lnTo>
                    <a:pt x="24" y="227"/>
                  </a:lnTo>
                  <a:lnTo>
                    <a:pt x="11" y="200"/>
                  </a:lnTo>
                  <a:lnTo>
                    <a:pt x="4" y="171"/>
                  </a:lnTo>
                  <a:lnTo>
                    <a:pt x="0" y="142"/>
                  </a:lnTo>
                  <a:lnTo>
                    <a:pt x="1" y="114"/>
                  </a:lnTo>
                  <a:lnTo>
                    <a:pt x="8" y="84"/>
                  </a:lnTo>
                  <a:lnTo>
                    <a:pt x="19" y="55"/>
                  </a:lnTo>
                  <a:lnTo>
                    <a:pt x="56" y="0"/>
                  </a:lnTo>
                  <a:lnTo>
                    <a:pt x="45" y="12"/>
                  </a:lnTo>
                  <a:lnTo>
                    <a:pt x="30" y="36"/>
                  </a:lnTo>
                  <a:lnTo>
                    <a:pt x="23" y="60"/>
                  </a:lnTo>
                  <a:lnTo>
                    <a:pt x="25" y="81"/>
                  </a:lnTo>
                  <a:lnTo>
                    <a:pt x="30" y="91"/>
                  </a:lnTo>
                  <a:lnTo>
                    <a:pt x="43" y="110"/>
                  </a:lnTo>
                  <a:lnTo>
                    <a:pt x="63" y="127"/>
                  </a:lnTo>
                  <a:lnTo>
                    <a:pt x="88" y="144"/>
                  </a:lnTo>
                  <a:lnTo>
                    <a:pt x="119" y="156"/>
                  </a:lnTo>
                  <a:lnTo>
                    <a:pt x="136" y="162"/>
                  </a:lnTo>
                  <a:lnTo>
                    <a:pt x="174" y="174"/>
                  </a:lnTo>
                  <a:lnTo>
                    <a:pt x="213" y="181"/>
                  </a:lnTo>
                  <a:lnTo>
                    <a:pt x="255" y="187"/>
                  </a:lnTo>
                  <a:lnTo>
                    <a:pt x="278" y="190"/>
                  </a:lnTo>
                  <a:lnTo>
                    <a:pt x="323" y="192"/>
                  </a:lnTo>
                  <a:lnTo>
                    <a:pt x="366" y="192"/>
                  </a:lnTo>
                  <a:lnTo>
                    <a:pt x="410" y="190"/>
                  </a:lnTo>
                  <a:lnTo>
                    <a:pt x="454" y="184"/>
                  </a:lnTo>
                  <a:lnTo>
                    <a:pt x="453" y="95"/>
                  </a:lnTo>
                  <a:lnTo>
                    <a:pt x="729" y="27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019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Arial" panose="020B0604020202020204" pitchFamily="34" charset="0"/>
              </a:endParaRPr>
            </a:p>
          </p:txBody>
        </p:sp>
        <p:sp>
          <p:nvSpPr>
            <p:cNvPr id="52236" name="Text Box 189">
              <a:extLst>
                <a:ext uri="{FF2B5EF4-FFF2-40B4-BE49-F238E27FC236}">
                  <a16:creationId xmlns:a16="http://schemas.microsoft.com/office/drawing/2014/main" id="{C204FB10-3DC6-4CED-9041-78F32E2F4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225"/>
              <a:ext cx="2698" cy="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6286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SELECT *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FROM dbo.TopSales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500"/>
                <a:t>WHERE CompanyName = 'Ernst Handel'</a:t>
              </a:r>
            </a:p>
          </p:txBody>
        </p:sp>
        <p:grpSp>
          <p:nvGrpSpPr>
            <p:cNvPr id="52237" name="Group 190">
              <a:extLst>
                <a:ext uri="{FF2B5EF4-FFF2-40B4-BE49-F238E27FC236}">
                  <a16:creationId xmlns:a16="http://schemas.microsoft.com/office/drawing/2014/main" id="{9343AF23-ADF3-4164-8145-787C8A839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320"/>
              <a:ext cx="1097" cy="606"/>
              <a:chOff x="0" y="0"/>
              <a:chExt cx="1152" cy="771"/>
            </a:xfrm>
          </p:grpSpPr>
          <p:sp>
            <p:nvSpPr>
              <p:cNvPr id="51391" name="Rectangle 191">
                <a:extLst>
                  <a:ext uri="{FF2B5EF4-FFF2-40B4-BE49-F238E27FC236}">
                    <a16:creationId xmlns:a16="http://schemas.microsoft.com/office/drawing/2014/main" id="{6C54DE06-AF15-47F3-B2CF-7DC46DA57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" cy="20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TopSalesView</a:t>
                </a:r>
              </a:p>
            </p:txBody>
          </p:sp>
          <p:sp>
            <p:nvSpPr>
              <p:cNvPr id="52239" name="Rectangle 192">
                <a:extLst>
                  <a:ext uri="{FF2B5EF4-FFF2-40B4-BE49-F238E27FC236}">
                    <a16:creationId xmlns:a16="http://schemas.microsoft.com/office/drawing/2014/main" id="{54B206EF-5ACB-4F44-BD3B-19FA60AC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  <p:sp>
            <p:nvSpPr>
              <p:cNvPr id="52240" name="Rectangle 193">
                <a:extLst>
                  <a:ext uri="{FF2B5EF4-FFF2-40B4-BE49-F238E27FC236}">
                    <a16:creationId xmlns:a16="http://schemas.microsoft.com/office/drawing/2014/main" id="{7BE848C7-0FEE-4DB2-979B-DA000959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" y="192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1" name="Rectangle 194">
                <a:extLst>
                  <a:ext uri="{FF2B5EF4-FFF2-40B4-BE49-F238E27FC236}">
                    <a16:creationId xmlns:a16="http://schemas.microsoft.com/office/drawing/2014/main" id="{CC864EF6-7AA9-44EA-B76F-AEC30141F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192"/>
                <a:ext cx="23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2" name="Rectangle 195">
                <a:extLst>
                  <a:ext uri="{FF2B5EF4-FFF2-40B4-BE49-F238E27FC236}">
                    <a16:creationId xmlns:a16="http://schemas.microsoft.com/office/drawing/2014/main" id="{95E7319E-7ED6-44D4-A024-8FB737390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192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3" name="Rectangle 196">
                <a:extLst>
                  <a:ext uri="{FF2B5EF4-FFF2-40B4-BE49-F238E27FC236}">
                    <a16:creationId xmlns:a16="http://schemas.microsoft.com/office/drawing/2014/main" id="{CD1B6BC8-924D-4FF3-BBEB-423AB903F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  <p:sp>
            <p:nvSpPr>
              <p:cNvPr id="52244" name="Rectangle 197">
                <a:extLst>
                  <a:ext uri="{FF2B5EF4-FFF2-40B4-BE49-F238E27FC236}">
                    <a16:creationId xmlns:a16="http://schemas.microsoft.com/office/drawing/2014/main" id="{2EBBC7F8-C424-4DE9-A547-F40738E70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" y="384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5" name="Rectangle 198">
                <a:extLst>
                  <a:ext uri="{FF2B5EF4-FFF2-40B4-BE49-F238E27FC236}">
                    <a16:creationId xmlns:a16="http://schemas.microsoft.com/office/drawing/2014/main" id="{1939937C-07C4-4EE9-8F49-639FD5758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384"/>
                <a:ext cx="23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6" name="Rectangle 199">
                <a:extLst>
                  <a:ext uri="{FF2B5EF4-FFF2-40B4-BE49-F238E27FC236}">
                    <a16:creationId xmlns:a16="http://schemas.microsoft.com/office/drawing/2014/main" id="{2F97170C-CB67-4AE8-83D8-ABF72BA71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384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7" name="Rectangle 200">
                <a:extLst>
                  <a:ext uri="{FF2B5EF4-FFF2-40B4-BE49-F238E27FC236}">
                    <a16:creationId xmlns:a16="http://schemas.microsoft.com/office/drawing/2014/main" id="{269A9E73-1255-484B-9F33-96195D1AA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  <p:sp>
            <p:nvSpPr>
              <p:cNvPr id="52248" name="Rectangle 201">
                <a:extLst>
                  <a:ext uri="{FF2B5EF4-FFF2-40B4-BE49-F238E27FC236}">
                    <a16:creationId xmlns:a16="http://schemas.microsoft.com/office/drawing/2014/main" id="{EFB980FB-6BEC-4484-8AB6-D2D80803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" y="576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49" name="Rectangle 202">
                <a:extLst>
                  <a:ext uri="{FF2B5EF4-FFF2-40B4-BE49-F238E27FC236}">
                    <a16:creationId xmlns:a16="http://schemas.microsoft.com/office/drawing/2014/main" id="{47BEFC8C-4800-4D89-B210-D3B1F53F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576"/>
                <a:ext cx="23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50" name="Rectangle 203">
                <a:extLst>
                  <a:ext uri="{FF2B5EF4-FFF2-40B4-BE49-F238E27FC236}">
                    <a16:creationId xmlns:a16="http://schemas.microsoft.com/office/drawing/2014/main" id="{B74DF4D6-BA65-4B9B-816C-FDA870969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576"/>
                <a:ext cx="229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>
                    <a:latin typeface="Arial Narrow" panose="020B06060202020A0204" pitchFamily="34" charset="0"/>
                    <a:cs typeface="Arial" panose="020B0604020202020204" pitchFamily="34" charset="0"/>
                  </a:rPr>
                  <a:t>~</a:t>
                </a:r>
              </a:p>
            </p:txBody>
          </p:sp>
          <p:sp>
            <p:nvSpPr>
              <p:cNvPr id="52251" name="Rectangle 204">
                <a:extLst>
                  <a:ext uri="{FF2B5EF4-FFF2-40B4-BE49-F238E27FC236}">
                    <a16:creationId xmlns:a16="http://schemas.microsoft.com/office/drawing/2014/main" id="{019866DB-E72A-4E7C-8DE6-C87449CEE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192"/>
                <a:ext cx="239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  <p:sp>
            <p:nvSpPr>
              <p:cNvPr id="52252" name="Rectangle 205">
                <a:extLst>
                  <a:ext uri="{FF2B5EF4-FFF2-40B4-BE49-F238E27FC236}">
                    <a16:creationId xmlns:a16="http://schemas.microsoft.com/office/drawing/2014/main" id="{5881660E-70F6-4EB2-AC73-CAD5E886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84"/>
                <a:ext cx="239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  <p:sp>
            <p:nvSpPr>
              <p:cNvPr id="52253" name="Rectangle 206">
                <a:extLst>
                  <a:ext uri="{FF2B5EF4-FFF2-40B4-BE49-F238E27FC236}">
                    <a16:creationId xmlns:a16="http://schemas.microsoft.com/office/drawing/2014/main" id="{24C1D333-8C73-471D-8060-2DEB524C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576"/>
                <a:ext cx="239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600">
                  <a:latin typeface="Arial Narrow" panose="020B06060202020A0204" pitchFamily="34" charset="0"/>
                </a:endParaRPr>
              </a:p>
            </p:txBody>
          </p:sp>
        </p:grpSp>
      </p:grpSp>
      <p:sp>
        <p:nvSpPr>
          <p:cNvPr id="52228" name="Rectangle 207">
            <a:extLst>
              <a:ext uri="{FF2B5EF4-FFF2-40B4-BE49-F238E27FC236}">
                <a16:creationId xmlns:a16="http://schemas.microsoft.com/office/drawing/2014/main" id="{7E7B0E3D-9260-412B-8AAD-1B4347FC7F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62000" y="1066800"/>
            <a:ext cx="7543800" cy="1219200"/>
          </a:xfrm>
        </p:spPr>
        <p:txBody>
          <a:bodyPr/>
          <a:lstStyle/>
          <a:p>
            <a:pPr eaLnBrk="1" hangingPunct="1"/>
            <a:r>
              <a:rPr lang="zh-CN" altLang="en-US" sz="2400"/>
              <a:t>当联接多个表并计算复杂的表达式的视图嵌套在其他视图中的时候，性能问题的来源可能会难以确定</a:t>
            </a:r>
          </a:p>
          <a:p>
            <a:pPr eaLnBrk="1" hangingPunct="1"/>
            <a:r>
              <a:rPr lang="zh-CN" altLang="en-US" sz="2400"/>
              <a:t>创建单独的视图定义，而不采用嵌套视图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F4722DC-DB1B-404A-977F-6A91DB4065D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132138" y="476250"/>
            <a:ext cx="3406775" cy="635000"/>
          </a:xfrm>
        </p:spPr>
        <p:txBody>
          <a:bodyPr/>
          <a:lstStyle/>
          <a:p>
            <a:pPr eaLnBrk="1" hangingPunct="1"/>
            <a:r>
              <a:rPr lang="zh-CN" altLang="en-US" sz="3600"/>
              <a:t>使用索引视图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C88D7DF-B8AF-46D6-91C7-FA616C3942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1412875"/>
            <a:ext cx="7315200" cy="4033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索引视图：结果集保留在数据库中并建立了索引以供快速访问的视图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创建索引视图的利弊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有利：由于结果集已经存储在数据库中，所以性能可以得到提升。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不利：由于索引视图要占用磁盘空间，所以系统产生一定的开销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A5699DA-7CA7-4125-AE85-40345240E86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051050" y="188913"/>
            <a:ext cx="5410200" cy="633412"/>
          </a:xfrm>
        </p:spPr>
        <p:txBody>
          <a:bodyPr/>
          <a:lstStyle/>
          <a:p>
            <a:pPr eaLnBrk="1" hangingPunct="1"/>
            <a:r>
              <a:rPr lang="zh-CN" altLang="en-US" sz="3600"/>
              <a:t>使用索引视图（续）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A676798-D7CC-42A6-851A-4C5A475F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76475"/>
            <a:ext cx="6911975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>
            <a:extLst>
              <a:ext uri="{FF2B5EF4-FFF2-40B4-BE49-F238E27FC236}">
                <a16:creationId xmlns:a16="http://schemas.microsoft.com/office/drawing/2014/main" id="{64DFFD96-98ED-4370-A834-E3E323A3C4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11188" y="1052513"/>
            <a:ext cx="7993062" cy="1260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/>
              <a:t>下图说明了使用索引视图时一般能够提高多少性能。提供的查询复杂程度各不相同（例如，聚合计算的数量、所用表的数量或谓词数），并包括来自实际生产环境的数百万行的大表。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A2DE71C-3A51-4F26-BE3F-A96FD22BCD2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692275" y="333375"/>
            <a:ext cx="5626100" cy="633413"/>
          </a:xfrm>
        </p:spPr>
        <p:txBody>
          <a:bodyPr/>
          <a:lstStyle/>
          <a:p>
            <a:pPr eaLnBrk="1" hangingPunct="1"/>
            <a:r>
              <a:rPr lang="zh-CN" altLang="en-US" sz="3600"/>
              <a:t>使用索引视图（续）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0223844-7917-4B5E-9219-732A4945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57563"/>
            <a:ext cx="73152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cs typeface="Arial" panose="020B0604020202020204" pitchFamily="34" charset="0"/>
              </a:rPr>
              <a:t>创建索引视图的限制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视图上创建的第一个索引必须是惟一聚集索引，之后才可以在视图上创建其他索引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创建视图时必须使用 </a:t>
            </a:r>
            <a:r>
              <a:rPr lang="en-US" altLang="zh-CN" sz="2400">
                <a:cs typeface="Arial" panose="020B0604020202020204" pitchFamily="34" charset="0"/>
              </a:rPr>
              <a:t>SCHEMABINDING </a:t>
            </a:r>
            <a:r>
              <a:rPr lang="zh-CN" altLang="en-US" sz="2400">
                <a:cs typeface="Arial" panose="020B0604020202020204" pitchFamily="34" charset="0"/>
              </a:rPr>
              <a:t>选项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视图可以引用基表，但不能引用其他视图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932C253-770B-4144-8356-54BE60B3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2513"/>
            <a:ext cx="73152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cs typeface="Arial" panose="020B0604020202020204" pitchFamily="34" charset="0"/>
              </a:rPr>
              <a:t>索引视图使用场合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对检索速度的要求高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底层的数据很少更新</a:t>
            </a:r>
          </a:p>
          <a:p>
            <a:pPr lvl="1" eaLnBrk="1" hangingPunct="1"/>
            <a:r>
              <a:rPr lang="zh-CN" altLang="en-US" sz="2400">
                <a:cs typeface="Arial" panose="020B0604020202020204" pitchFamily="34" charset="0"/>
              </a:rPr>
              <a:t>查询进行了大量的联接和聚合操作，需要处理很多数据行或被很多用户频繁调用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71522EB-6A0C-4AD2-8F56-7FC0E0A5B93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411413" y="260350"/>
            <a:ext cx="4479925" cy="635000"/>
          </a:xfrm>
        </p:spPr>
        <p:txBody>
          <a:bodyPr/>
          <a:lstStyle/>
          <a:p>
            <a:pPr eaLnBrk="1" hangingPunct="1"/>
            <a:r>
              <a:rPr lang="zh-CN" altLang="en-US" sz="3600"/>
              <a:t>创建索引视图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9EC992F-884D-42D1-92D8-1737AF6E872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1550" y="981075"/>
            <a:ext cx="7315200" cy="530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先创建视图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1CB1E57-26C5-48AB-AD41-78CED762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98625"/>
            <a:ext cx="7777162" cy="187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CREATE VIEW  [Indexed_View]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WITH SCHEMABINDING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AS  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Select employeeid, lastname+’-’+fristname as [name]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from </a:t>
            </a:r>
            <a:r>
              <a:rPr lang="en-US" altLang="zh-CN" sz="2000" b="1">
                <a:solidFill>
                  <a:schemeClr val="accent2"/>
                </a:solidFill>
              </a:rPr>
              <a:t>dbo.employees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GO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9E59F03-433D-49D1-8AAD-919F97A2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76700"/>
            <a:ext cx="73152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cs typeface="Arial" panose="020B0604020202020204" pitchFamily="34" charset="0"/>
              </a:rPr>
              <a:t>再创建索引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CCBB7CDD-3975-49B9-830A-05639332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7275"/>
            <a:ext cx="7777162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CREATE </a:t>
            </a:r>
            <a:r>
              <a:rPr lang="en-US" altLang="zh-CN" sz="2000" b="1">
                <a:solidFill>
                  <a:schemeClr val="accent2"/>
                </a:solidFill>
              </a:rPr>
              <a:t>UNIQUE CLUSTERED</a:t>
            </a:r>
            <a:r>
              <a:rPr lang="en-US" altLang="zh-CN" sz="2000"/>
              <a:t> INDEX CLU_Indexed_View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ON Indexed_View(EmployeeID)</a:t>
            </a:r>
          </a:p>
        </p:txBody>
      </p:sp>
      <p:sp>
        <p:nvSpPr>
          <p:cNvPr id="60423" name="AutoShape 7">
            <a:extLst>
              <a:ext uri="{FF2B5EF4-FFF2-40B4-BE49-F238E27FC236}">
                <a16:creationId xmlns:a16="http://schemas.microsoft.com/office/drawing/2014/main" id="{13621D0E-A971-4BA5-8D13-3565DDF5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771650"/>
            <a:ext cx="1800225" cy="501650"/>
          </a:xfrm>
          <a:prstGeom prst="wedgeEllipseCallout">
            <a:avLst>
              <a:gd name="adj1" fmla="val -133069"/>
              <a:gd name="adj2" fmla="val 35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必须要写</a:t>
            </a:r>
          </a:p>
        </p:txBody>
      </p:sp>
      <p:sp>
        <p:nvSpPr>
          <p:cNvPr id="60424" name="AutoShape 8">
            <a:extLst>
              <a:ext uri="{FF2B5EF4-FFF2-40B4-BE49-F238E27FC236}">
                <a16:creationId xmlns:a16="http://schemas.microsoft.com/office/drawing/2014/main" id="{7072F2D1-03AA-4AA5-88FC-E7018A65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282950"/>
            <a:ext cx="2376488" cy="863600"/>
          </a:xfrm>
          <a:prstGeom prst="wedgeEllipseCallout">
            <a:avLst>
              <a:gd name="adj1" fmla="val -88412"/>
              <a:gd name="adj2" fmla="val -61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对象名必须由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部分组成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0381769-48F8-4747-9456-62C6062D249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62071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回顾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DA42C58-C54E-475C-B98E-78F1CDE32C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116013" y="1125538"/>
            <a:ext cx="7194550" cy="38163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/>
          </a:p>
          <a:p>
            <a:pPr eaLnBrk="1" hangingPunct="1"/>
            <a:r>
              <a:rPr lang="zh-CN" altLang="en-US"/>
              <a:t>描述视图的概念</a:t>
            </a:r>
          </a:p>
          <a:p>
            <a:pPr eaLnBrk="1" hangingPunct="1"/>
            <a:r>
              <a:rPr lang="zh-CN" altLang="en-US"/>
              <a:t>列举视图的优点</a:t>
            </a:r>
          </a:p>
          <a:p>
            <a:pPr eaLnBrk="1" hangingPunct="1"/>
            <a:r>
              <a:rPr lang="zh-CN" altLang="en-US"/>
              <a:t>使用 </a:t>
            </a:r>
            <a:r>
              <a:rPr lang="en-US" altLang="zh-CN"/>
              <a:t>CREATE VIEW </a:t>
            </a:r>
            <a:r>
              <a:rPr lang="zh-CN" altLang="en-US"/>
              <a:t>语句定义视图</a:t>
            </a:r>
          </a:p>
          <a:p>
            <a:pPr eaLnBrk="1" hangingPunct="1"/>
            <a:r>
              <a:rPr lang="zh-CN" altLang="en-US"/>
              <a:t>通过视图修改数据</a:t>
            </a:r>
          </a:p>
          <a:p>
            <a:pPr eaLnBrk="1" hangingPunct="1"/>
            <a:r>
              <a:rPr lang="zh-CN" altLang="en-US"/>
              <a:t>使用视图优化性能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8C19FDF-566D-401B-B817-8E5850FA773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132138" y="549275"/>
            <a:ext cx="2808287" cy="850900"/>
          </a:xfrm>
        </p:spPr>
        <p:txBody>
          <a:bodyPr/>
          <a:lstStyle/>
          <a:p>
            <a:pPr algn="l" eaLnBrk="1" hangingPunct="1"/>
            <a:r>
              <a:rPr lang="zh-CN" altLang="en-US"/>
              <a:t>视图介绍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96ADB20-A5C8-41CF-8C17-F4F617D10B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1701800"/>
            <a:ext cx="7486650" cy="3240088"/>
          </a:xfrm>
        </p:spPr>
        <p:txBody>
          <a:bodyPr/>
          <a:lstStyle/>
          <a:p>
            <a:pPr eaLnBrk="1" hangingPunct="1"/>
            <a:r>
              <a:rPr lang="zh-CN" altLang="en-US"/>
              <a:t>视图用于间接的访问其他的表或视图中的数据。</a:t>
            </a:r>
          </a:p>
          <a:p>
            <a:pPr eaLnBrk="1" hangingPunct="1">
              <a:buFontTx/>
              <a:buNone/>
            </a:pPr>
            <a:endParaRPr lang="zh-CN" altLang="en-US" sz="1200"/>
          </a:p>
          <a:p>
            <a:pPr lvl="1" eaLnBrk="1" hangingPunct="1"/>
            <a:r>
              <a:rPr lang="zh-CN" altLang="en-US"/>
              <a:t>视图是一种虚拟的表，并不真正存储数据，只是一个媒介的作用。</a:t>
            </a:r>
          </a:p>
          <a:p>
            <a:pPr lvl="1" eaLnBrk="1" hangingPunct="1">
              <a:buFontTx/>
              <a:buNone/>
            </a:pPr>
            <a:endParaRPr lang="zh-CN" altLang="en-US" sz="1000"/>
          </a:p>
          <a:p>
            <a:pPr lvl="1" eaLnBrk="1" hangingPunct="1"/>
            <a:r>
              <a:rPr lang="zh-CN" altLang="en-US"/>
              <a:t>在视图中被查询的表称为基表。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B95E25F-5B0F-4E8E-BFFD-FFA9389A540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555875" y="260350"/>
            <a:ext cx="3970338" cy="633413"/>
          </a:xfrm>
        </p:spPr>
        <p:txBody>
          <a:bodyPr/>
          <a:lstStyle/>
          <a:p>
            <a:pPr eaLnBrk="1" hangingPunct="1"/>
            <a:r>
              <a:rPr lang="zh-CN" altLang="en-US" sz="3600"/>
              <a:t>视图的优点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04C4737-9FA8-45BC-99EE-1BBC427A98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9750" y="1270000"/>
            <a:ext cx="8064500" cy="4398963"/>
          </a:xfrm>
        </p:spPr>
        <p:txBody>
          <a:bodyPr/>
          <a:lstStyle/>
          <a:p>
            <a:pPr eaLnBrk="1" hangingPunct="1"/>
            <a:r>
              <a:rPr lang="zh-CN" altLang="en-US" sz="2800" b="1"/>
              <a:t>定制数据</a:t>
            </a:r>
          </a:p>
          <a:p>
            <a:pPr lvl="1" eaLnBrk="1" hangingPunct="1"/>
            <a:r>
              <a:rPr lang="zh-CN" altLang="en-US" sz="2400"/>
              <a:t>让不同的用户以不同的方式看到不同或相同的数据集</a:t>
            </a:r>
          </a:p>
          <a:p>
            <a:pPr lvl="1" eaLnBrk="1" hangingPunct="1"/>
            <a:r>
              <a:rPr lang="zh-CN" altLang="en-US" sz="2400"/>
              <a:t>只关注于重要的或适当的数据，限制对敏感数据的访问</a:t>
            </a:r>
          </a:p>
          <a:p>
            <a:pPr eaLnBrk="1" hangingPunct="1"/>
            <a:r>
              <a:rPr lang="zh-CN" altLang="en-US" sz="2800" b="1"/>
              <a:t>简化操作</a:t>
            </a:r>
          </a:p>
          <a:p>
            <a:pPr lvl="1" eaLnBrk="1" hangingPunct="1"/>
            <a:r>
              <a:rPr lang="zh-CN" altLang="en-US" sz="2400"/>
              <a:t>用户直接查询视图，而不需要写查询语句或执行脚本</a:t>
            </a:r>
          </a:p>
          <a:p>
            <a:pPr eaLnBrk="1" hangingPunct="1"/>
            <a:r>
              <a:rPr lang="zh-CN" altLang="en-US" sz="2800" b="1"/>
              <a:t>安全性</a:t>
            </a:r>
          </a:p>
          <a:p>
            <a:pPr lvl="1" eaLnBrk="1" hangingPunct="1"/>
            <a:r>
              <a:rPr lang="zh-CN" altLang="en-US" sz="2400"/>
              <a:t>不必对用户赋予查询基表中特定列的权限，而只需要赋予用户查询视图的权限即可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FCA66DE-9E0D-4A87-945C-7C141A68A58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195513" y="333375"/>
            <a:ext cx="4938712" cy="633413"/>
          </a:xfrm>
        </p:spPr>
        <p:txBody>
          <a:bodyPr/>
          <a:lstStyle/>
          <a:p>
            <a:pPr eaLnBrk="1" hangingPunct="1"/>
            <a:r>
              <a:rPr lang="zh-CN" altLang="en-US" sz="3600"/>
              <a:t>视图的优点（续）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F5FEDA-580B-4890-8FA5-42213A725D1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28675" y="1341438"/>
            <a:ext cx="7343775" cy="42465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改进性能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视图允许存储复杂查询的结果，让其他查询直接使用。视图亦允许分区数据，可将单独的分区放置于分散的计算机内。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组织数据以便导出到其他应用程序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可基于联接两个或多个表的复杂查询创建视图，并将数据导出到其他应用程序以进行更深入的分析。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EA9CA0-3CF9-4290-8B46-BB738F3045C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539750" y="476250"/>
            <a:ext cx="8189913" cy="792163"/>
          </a:xfrm>
        </p:spPr>
        <p:txBody>
          <a:bodyPr/>
          <a:lstStyle/>
          <a:p>
            <a:pPr eaLnBrk="1" hangingPunct="1"/>
            <a:r>
              <a:rPr lang="zh-CN" altLang="zh-CN"/>
              <a:t>视图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7A7E83B-2DB1-4684-8A87-8AD28760BA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260475" y="1844675"/>
            <a:ext cx="6257925" cy="23320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视图简介</a:t>
            </a:r>
            <a:endParaRPr lang="zh-CN" altLang="en-US" u="sng"/>
          </a:p>
          <a:p>
            <a:pPr eaLnBrk="1" hangingPunct="1"/>
            <a:r>
              <a:rPr lang="zh-CN" altLang="en-US" u="sng"/>
              <a:t>创建和修改视图</a:t>
            </a:r>
            <a:endParaRPr lang="zh-CN" altLang="en-US"/>
          </a:p>
          <a:p>
            <a:pPr eaLnBrk="1" hangingPunct="1"/>
            <a:r>
              <a:rPr lang="zh-CN" altLang="en-US"/>
              <a:t>通过视图修改数据</a:t>
            </a:r>
          </a:p>
          <a:p>
            <a:pPr eaLnBrk="1" hangingPunct="1"/>
            <a:r>
              <a:rPr lang="zh-CN" altLang="en-US"/>
              <a:t>使用视图优化性能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10B04CF-3E97-46FB-9198-9787E438082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619250" y="620713"/>
            <a:ext cx="6229350" cy="995362"/>
          </a:xfrm>
        </p:spPr>
        <p:txBody>
          <a:bodyPr/>
          <a:lstStyle/>
          <a:p>
            <a:pPr eaLnBrk="1" hangingPunct="1"/>
            <a:r>
              <a:rPr lang="zh-CN" altLang="en-US"/>
              <a:t>创建和修改视图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44B8A46-0B28-484A-B996-445CE41D6E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258888" y="2205038"/>
            <a:ext cx="6480175" cy="2663825"/>
          </a:xfrm>
        </p:spPr>
        <p:txBody>
          <a:bodyPr/>
          <a:lstStyle/>
          <a:p>
            <a:pPr eaLnBrk="1" hangingPunct="1"/>
            <a:r>
              <a:rPr lang="zh-CN" altLang="en-US"/>
              <a:t>创建视图</a:t>
            </a:r>
          </a:p>
          <a:p>
            <a:pPr eaLnBrk="1" hangingPunct="1"/>
            <a:r>
              <a:rPr lang="zh-CN" altLang="en-US"/>
              <a:t>更改和删除视图</a:t>
            </a:r>
          </a:p>
          <a:p>
            <a:pPr eaLnBrk="1" hangingPunct="1"/>
            <a:r>
              <a:rPr lang="zh-CN" altLang="en-US"/>
              <a:t>查找视图定义信息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5E8F09-A726-41BC-AD29-2D1D457DF8A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348038" y="333375"/>
            <a:ext cx="2411412" cy="633413"/>
          </a:xfrm>
        </p:spPr>
        <p:txBody>
          <a:bodyPr/>
          <a:lstStyle/>
          <a:p>
            <a:pPr eaLnBrk="1" hangingPunct="1"/>
            <a:r>
              <a:rPr lang="zh-CN" altLang="en-US" sz="3600"/>
              <a:t>创建视图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523BE3-C6D0-4D85-B77D-99A435ED71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1095375"/>
            <a:ext cx="7621588" cy="5091113"/>
          </a:xfrm>
        </p:spPr>
        <p:txBody>
          <a:bodyPr/>
          <a:lstStyle/>
          <a:p>
            <a:pPr eaLnBrk="1" hangingPunct="1"/>
            <a:r>
              <a:rPr lang="zh-CN" altLang="en-US" sz="2400"/>
              <a:t>创建视图</a:t>
            </a:r>
          </a:p>
          <a:p>
            <a:pPr lvl="1" eaLnBrk="1" hangingPunct="1"/>
            <a:r>
              <a:rPr lang="zh-CN" altLang="en-US" sz="2400"/>
              <a:t>可通过使用创建视图向导、企业管理器或 </a:t>
            </a:r>
            <a:r>
              <a:rPr lang="en-US" altLang="zh-CN" sz="2400"/>
              <a:t>Transact-SQL </a:t>
            </a:r>
            <a:r>
              <a:rPr lang="zh-CN" altLang="en-US" sz="2400"/>
              <a:t>语句创建视图</a:t>
            </a:r>
          </a:p>
          <a:p>
            <a:pPr lvl="1" eaLnBrk="1" hangingPunct="1">
              <a:buFontTx/>
              <a:buNone/>
            </a:pPr>
            <a:endParaRPr lang="zh-CN" altLang="en-US" sz="2400"/>
          </a:p>
          <a:p>
            <a:pPr lvl="1" eaLnBrk="1" hangingPunct="1">
              <a:buFontTx/>
              <a:buNone/>
            </a:pPr>
            <a:endParaRPr lang="zh-CN" altLang="en-US" sz="2400"/>
          </a:p>
          <a:p>
            <a:pPr lvl="1" eaLnBrk="1" hangingPunct="1">
              <a:buFontTx/>
              <a:buNone/>
            </a:pPr>
            <a:endParaRPr lang="zh-CN" altLang="en-US" sz="2400"/>
          </a:p>
          <a:p>
            <a:pPr lvl="1" eaLnBrk="1" hangingPunct="1">
              <a:buFontTx/>
              <a:buNone/>
            </a:pPr>
            <a:endParaRPr lang="zh-CN" altLang="en-US" sz="2400"/>
          </a:p>
          <a:p>
            <a:pPr lvl="1" eaLnBrk="1" hangingPunct="1">
              <a:buFontTx/>
              <a:buNone/>
            </a:pPr>
            <a:r>
              <a:rPr lang="zh-CN" altLang="en-US" sz="2400"/>
              <a:t>	</a:t>
            </a:r>
            <a:endParaRPr lang="zh-CN" altLang="en-US" sz="1000"/>
          </a:p>
          <a:p>
            <a:pPr lvl="1" eaLnBrk="1" hangingPunct="1"/>
            <a:r>
              <a:rPr lang="zh-CN" altLang="en-US" sz="2400"/>
              <a:t>执行 </a:t>
            </a:r>
            <a:r>
              <a:rPr lang="en-US" altLang="zh-CN" sz="2400"/>
              <a:t>CREATE VIEW </a:t>
            </a:r>
            <a:r>
              <a:rPr lang="zh-CN" altLang="en-US" sz="2400"/>
              <a:t>语句的用户必须是 </a:t>
            </a:r>
            <a:r>
              <a:rPr lang="en-US" altLang="zh-CN" sz="2400"/>
              <a:t>sysadmin</a:t>
            </a:r>
            <a:r>
              <a:rPr lang="zh-CN" altLang="en-US" sz="2400"/>
              <a:t>、</a:t>
            </a:r>
            <a:r>
              <a:rPr lang="en-US" altLang="zh-CN" sz="2400"/>
              <a:t>db_owner </a:t>
            </a:r>
            <a:r>
              <a:rPr lang="zh-CN" altLang="en-US" sz="2400"/>
              <a:t>或 </a:t>
            </a:r>
            <a:r>
              <a:rPr lang="en-US" altLang="zh-CN" sz="2400"/>
              <a:t>db_ddladmin </a:t>
            </a:r>
            <a:r>
              <a:rPr lang="zh-CN" altLang="en-US" sz="2400"/>
              <a:t>角色的成员，或具有 </a:t>
            </a:r>
            <a:r>
              <a:rPr lang="en-US" altLang="zh-CN" sz="2400"/>
              <a:t>CREATE VIEW </a:t>
            </a:r>
            <a:r>
              <a:rPr lang="zh-CN" altLang="en-US" sz="2400"/>
              <a:t>权限。在视图中引用的所有表和视图上，也要拥有 </a:t>
            </a:r>
            <a:r>
              <a:rPr lang="en-US" altLang="zh-CN" sz="2400"/>
              <a:t>SELECT </a:t>
            </a:r>
            <a:r>
              <a:rPr lang="zh-CN" altLang="en-US" sz="2400"/>
              <a:t>权限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9E2D7C6-35EE-499B-8AA7-F9801834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8426450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Bookman Old Style" panose="02050604050505020204" pitchFamily="18" charset="0"/>
              </a:rPr>
              <a:t>CREATE </a:t>
            </a: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VIEW</a:t>
            </a:r>
            <a:r>
              <a:rPr lang="en-US" altLang="zh-CN" sz="1800">
                <a:latin typeface="Bookman Old Style" panose="02050604050505020204" pitchFamily="18" charset="0"/>
              </a:rPr>
              <a:t> dbo.ViwOrderSubtotals (OrderID, Subtotal)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Bookman Old Style" panose="02050604050505020204" pitchFamily="18" charset="0"/>
              </a:rPr>
              <a:t>AS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Bookman Old Style" panose="02050604050505020204" pitchFamily="18" charset="0"/>
              </a:rPr>
              <a:t>SELECT OD.OrderID,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Bookman Old Style" panose="02050604050505020204" pitchFamily="18" charset="0"/>
              </a:rPr>
              <a:t> SUM(CONVERT(money,(OD.UnitPrice*Quantity*(1-Discount)/100))*100)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Bookman Old Style" panose="02050604050505020204" pitchFamily="18" charset="0"/>
              </a:rPr>
              <a:t>FROM [Order Details] OD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Bookman Old Style" panose="02050604050505020204" pitchFamily="18" charset="0"/>
              </a:rPr>
              <a:t>GROUP BY OD.OrderID</a:t>
            </a:r>
            <a:endParaRPr lang="en-US" altLang="zh-CN" sz="1800">
              <a:latin typeface="Bookman Old Style" panose="020506040505050202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Bookman Old Style" panose="02050604050505020204" pitchFamily="18" charset="0"/>
              </a:rPr>
              <a:t>GO</a:t>
            </a:r>
            <a:endParaRPr lang="en-US" altLang="zh-CN" sz="180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16A5B0F-39AC-4783-9C80-F28FDCC1A30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339975" y="404813"/>
            <a:ext cx="4708525" cy="633412"/>
          </a:xfrm>
        </p:spPr>
        <p:txBody>
          <a:bodyPr/>
          <a:lstStyle/>
          <a:p>
            <a:pPr eaLnBrk="1" hangingPunct="1"/>
            <a:r>
              <a:rPr lang="zh-CN" altLang="en-US" sz="3600"/>
              <a:t>创建视图（续）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4A39633-301C-460B-B6B1-0F9590B04A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1196975"/>
            <a:ext cx="7632700" cy="43211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视图定义的限制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仅当使用 </a:t>
            </a:r>
            <a:r>
              <a:rPr lang="en-US" altLang="zh-CN"/>
              <a:t>TOP </a:t>
            </a:r>
            <a:r>
              <a:rPr lang="zh-CN" altLang="en-US"/>
              <a:t>关键字的时候，</a:t>
            </a:r>
            <a:r>
              <a:rPr lang="en-US" altLang="zh-CN"/>
              <a:t>CREATE VIEW </a:t>
            </a:r>
            <a:r>
              <a:rPr lang="zh-CN" altLang="en-US"/>
              <a:t>语句才能包括 </a:t>
            </a:r>
            <a:r>
              <a:rPr lang="en-US" altLang="zh-CN"/>
              <a:t>ORDER BY </a:t>
            </a:r>
            <a:r>
              <a:rPr lang="zh-CN" altLang="en-US"/>
              <a:t>子句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视图不能引用临时表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视图不能引用超过</a:t>
            </a:r>
            <a:r>
              <a:rPr lang="en-US" altLang="zh-CN"/>
              <a:t>1024</a:t>
            </a:r>
            <a:r>
              <a:rPr lang="zh-CN" altLang="en-US"/>
              <a:t>列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在单一批处理中，</a:t>
            </a:r>
            <a:r>
              <a:rPr lang="en-US" altLang="zh-CN"/>
              <a:t>CREATE VIEW </a:t>
            </a:r>
            <a:r>
              <a:rPr lang="zh-CN" altLang="en-US"/>
              <a:t>语句不能和其他 </a:t>
            </a:r>
            <a:r>
              <a:rPr lang="en-US" altLang="zh-CN"/>
              <a:t>Transact-SQL </a:t>
            </a:r>
            <a:r>
              <a:rPr lang="zh-CN" altLang="en-US"/>
              <a:t>语句组合使用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通用_红_3">
  <a:themeElements>
    <a:clrScheme name="通用_红_3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3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通用_红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3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通用_红_4">
  <a:themeElements>
    <a:clrScheme name="通用_红_4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4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通用_红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4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656</TotalTime>
  <Pages>0</Pages>
  <Words>2733</Words>
  <Characters>0</Characters>
  <Application>Microsoft Office PowerPoint</Application>
  <DocSecurity>0</DocSecurity>
  <PresentationFormat>全屏显示(4:3)</PresentationFormat>
  <Lines>0</Lines>
  <Paragraphs>625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Times New Roman</vt:lpstr>
      <vt:lpstr>宋体</vt:lpstr>
      <vt:lpstr>Arial</vt:lpstr>
      <vt:lpstr>黑体</vt:lpstr>
      <vt:lpstr>Bookman Old Style</vt:lpstr>
      <vt:lpstr>Arial Narrow</vt:lpstr>
      <vt:lpstr>通用_红_2</vt:lpstr>
      <vt:lpstr>通用_红_3</vt:lpstr>
      <vt:lpstr>通用_红_4</vt:lpstr>
      <vt:lpstr>视 图</vt:lpstr>
      <vt:lpstr>案例</vt:lpstr>
      <vt:lpstr>视图介绍</vt:lpstr>
      <vt:lpstr>视图的优点</vt:lpstr>
      <vt:lpstr>视图的优点（续）</vt:lpstr>
      <vt:lpstr>视图</vt:lpstr>
      <vt:lpstr>创建和修改视图</vt:lpstr>
      <vt:lpstr>创建视图</vt:lpstr>
      <vt:lpstr>创建视图（续）</vt:lpstr>
      <vt:lpstr>示例  联接表的视图</vt:lpstr>
      <vt:lpstr>查看视图定义信息</vt:lpstr>
      <vt:lpstr>创建视图（续）</vt:lpstr>
      <vt:lpstr>更改和删除视图</vt:lpstr>
      <vt:lpstr>更改和删除视图（续）</vt:lpstr>
      <vt:lpstr>视图</vt:lpstr>
      <vt:lpstr>通过视图修改数据</vt:lpstr>
      <vt:lpstr>通过视图修改数据（续）</vt:lpstr>
      <vt:lpstr>通过视图修改数据（续）</vt:lpstr>
      <vt:lpstr>通过视图修改数据（续）</vt:lpstr>
      <vt:lpstr>视图</vt:lpstr>
      <vt:lpstr>使用视图优化性能</vt:lpstr>
      <vt:lpstr>性能考虑</vt:lpstr>
      <vt:lpstr>使用索引视图</vt:lpstr>
      <vt:lpstr>使用索引视图（续）</vt:lpstr>
      <vt:lpstr>使用索引视图（续）</vt:lpstr>
      <vt:lpstr>创建索引视图</vt:lpstr>
      <vt:lpstr>回顾</vt:lpstr>
    </vt:vector>
  </TitlesOfParts>
  <Manager/>
  <Company>Microsoft Corp.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第十五章：实现视图</dc:title>
  <dc:subject/>
  <dc:creator>Rafael</dc:creator>
  <cp:keywords/>
  <dc:description/>
  <cp:lastModifiedBy>谭 九鼎</cp:lastModifiedBy>
  <cp:revision>347</cp:revision>
  <cp:lastPrinted>1900-01-04T05:08:28Z</cp:lastPrinted>
  <dcterms:created xsi:type="dcterms:W3CDTF">2000-04-20T23:26:13Z</dcterms:created>
  <dcterms:modified xsi:type="dcterms:W3CDTF">2018-12-08T11:45:47Z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2052-6.4.0.1931</vt:lpwstr>
  </property>
</Properties>
</file>