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86" r:id="rId2"/>
  </p:sldMasterIdLst>
  <p:notesMasterIdLst>
    <p:notesMasterId r:id="rId65"/>
  </p:notesMasterIdLst>
  <p:sldIdLst>
    <p:sldId id="432" r:id="rId3"/>
    <p:sldId id="451" r:id="rId4"/>
    <p:sldId id="452" r:id="rId5"/>
    <p:sldId id="453" r:id="rId6"/>
    <p:sldId id="454" r:id="rId7"/>
    <p:sldId id="455" r:id="rId8"/>
    <p:sldId id="456" r:id="rId9"/>
    <p:sldId id="457" r:id="rId10"/>
    <p:sldId id="458" r:id="rId11"/>
    <p:sldId id="459" r:id="rId12"/>
    <p:sldId id="460" r:id="rId13"/>
    <p:sldId id="461" r:id="rId14"/>
    <p:sldId id="462" r:id="rId15"/>
    <p:sldId id="463" r:id="rId16"/>
    <p:sldId id="464" r:id="rId17"/>
    <p:sldId id="465" r:id="rId18"/>
    <p:sldId id="466" r:id="rId19"/>
    <p:sldId id="467" r:id="rId20"/>
    <p:sldId id="468" r:id="rId21"/>
    <p:sldId id="521" r:id="rId22"/>
    <p:sldId id="522" r:id="rId23"/>
    <p:sldId id="523" r:id="rId24"/>
    <p:sldId id="524" r:id="rId25"/>
    <p:sldId id="525" r:id="rId26"/>
    <p:sldId id="546" r:id="rId27"/>
    <p:sldId id="528" r:id="rId28"/>
    <p:sldId id="529" r:id="rId29"/>
    <p:sldId id="530" r:id="rId30"/>
    <p:sldId id="532" r:id="rId31"/>
    <p:sldId id="531" r:id="rId32"/>
    <p:sldId id="545" r:id="rId33"/>
    <p:sldId id="491" r:id="rId34"/>
    <p:sldId id="492" r:id="rId35"/>
    <p:sldId id="493" r:id="rId36"/>
    <p:sldId id="494" r:id="rId37"/>
    <p:sldId id="495" r:id="rId38"/>
    <p:sldId id="496" r:id="rId39"/>
    <p:sldId id="487" r:id="rId40"/>
    <p:sldId id="443" r:id="rId41"/>
    <p:sldId id="497" r:id="rId42"/>
    <p:sldId id="498" r:id="rId43"/>
    <p:sldId id="485" r:id="rId44"/>
    <p:sldId id="489" r:id="rId45"/>
    <p:sldId id="499" r:id="rId46"/>
    <p:sldId id="500" r:id="rId47"/>
    <p:sldId id="501" r:id="rId48"/>
    <p:sldId id="478" r:id="rId49"/>
    <p:sldId id="502" r:id="rId50"/>
    <p:sldId id="488" r:id="rId51"/>
    <p:sldId id="503" r:id="rId52"/>
    <p:sldId id="504" r:id="rId53"/>
    <p:sldId id="444" r:id="rId54"/>
    <p:sldId id="583" r:id="rId55"/>
    <p:sldId id="584" r:id="rId56"/>
    <p:sldId id="582" r:id="rId57"/>
    <p:sldId id="483" r:id="rId58"/>
    <p:sldId id="484" r:id="rId59"/>
    <p:sldId id="486" r:id="rId60"/>
    <p:sldId id="505" r:id="rId61"/>
    <p:sldId id="585" r:id="rId62"/>
    <p:sldId id="586" r:id="rId63"/>
    <p:sldId id="587" r:id="rId6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orient="horz" pos="663">
          <p15:clr>
            <a:srgbClr val="A4A3A4"/>
          </p15:clr>
        </p15:guide>
        <p15:guide id="3" orient="horz" pos="816">
          <p15:clr>
            <a:srgbClr val="A4A3A4"/>
          </p15:clr>
        </p15:guide>
        <p15:guide id="4" orient="horz" pos="3696">
          <p15:clr>
            <a:srgbClr val="A4A3A4"/>
          </p15:clr>
        </p15:guide>
        <p15:guide id="5" orient="horz" pos="2496">
          <p15:clr>
            <a:srgbClr val="A4A3A4"/>
          </p15:clr>
        </p15:guide>
        <p15:guide id="6" pos="5232">
          <p15:clr>
            <a:srgbClr val="A4A3A4"/>
          </p15:clr>
        </p15:guide>
        <p15:guide id="7" pos="50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F834"/>
    <a:srgbClr val="FFFF66"/>
    <a:srgbClr val="8D9C34"/>
    <a:srgbClr val="B2DE82"/>
    <a:srgbClr val="CCFFCC"/>
    <a:srgbClr val="CC0000"/>
    <a:srgbClr val="DDDDDD"/>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97" autoAdjust="0"/>
    <p:restoredTop sz="94660"/>
  </p:normalViewPr>
  <p:slideViewPr>
    <p:cSldViewPr>
      <p:cViewPr varScale="1">
        <p:scale>
          <a:sx n="92" d="100"/>
          <a:sy n="92" d="100"/>
        </p:scale>
        <p:origin x="1037" y="53"/>
      </p:cViewPr>
      <p:guideLst>
        <p:guide orient="horz" pos="4319"/>
        <p:guide orient="horz" pos="663"/>
        <p:guide orient="horz" pos="816"/>
        <p:guide orient="horz" pos="3696"/>
        <p:guide orient="horz" pos="2496"/>
        <p:guide pos="5232"/>
        <p:guide pos="50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A161ECF-2E23-4262-AD04-C28F775DA9F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a:extLst>
              <a:ext uri="{FF2B5EF4-FFF2-40B4-BE49-F238E27FC236}">
                <a16:creationId xmlns:a16="http://schemas.microsoft.com/office/drawing/2014/main" id="{A99CE9FC-C0AD-4C1B-8F69-D719941F80FC}"/>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a:extLst>
              <a:ext uri="{FF2B5EF4-FFF2-40B4-BE49-F238E27FC236}">
                <a16:creationId xmlns:a16="http://schemas.microsoft.com/office/drawing/2014/main" id="{36F9F599-35C1-4B48-AD74-CE024FD02BA2}"/>
              </a:ext>
            </a:extLst>
          </p:cNvPr>
          <p:cNvSpPr>
            <a:spLocks noGrp="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EE1A0907-30B4-4142-8CE1-064D69CB3AE8}"/>
              </a:ext>
            </a:extLst>
          </p:cNvPr>
          <p:cNvSpPr>
            <a:spLocks noGrp="1" noChangeArrowheads="1"/>
          </p:cNvSpPr>
          <p:nvPr>
            <p:ph type="body" sz="quarter" idx="3"/>
          </p:nvPr>
        </p:nvSpPr>
        <p:spPr bwMode="auto">
          <a:xfrm>
            <a:off x="914400" y="4343400"/>
            <a:ext cx="5029200" cy="4114800"/>
          </a:xfrm>
          <a:prstGeom prst="rect">
            <a:avLst/>
          </a:prstGeom>
          <a:noFill/>
          <a:ln w="9525"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重点：</a:t>
            </a:r>
          </a:p>
          <a:p>
            <a:pPr lvl="0"/>
            <a:r>
              <a:rPr lang="zh-CN" altLang="en-US" noProof="0"/>
              <a:t>难点：</a:t>
            </a:r>
          </a:p>
          <a:p>
            <a:pPr lvl="0"/>
            <a:r>
              <a:rPr lang="zh-CN" altLang="en-US" noProof="0"/>
              <a:t>注意：</a:t>
            </a:r>
          </a:p>
          <a:p>
            <a:pPr lvl="0"/>
            <a:r>
              <a:rPr lang="zh-CN" altLang="en-US" noProof="0"/>
              <a:t>课堂提问：</a:t>
            </a:r>
          </a:p>
          <a:p>
            <a:pPr lvl="0"/>
            <a:r>
              <a:rPr lang="zh-CN" altLang="en-US" noProof="0"/>
              <a:t>课堂讨论：</a:t>
            </a:r>
          </a:p>
          <a:p>
            <a:pPr lvl="0"/>
            <a:r>
              <a:rPr lang="zh-CN" altLang="en-US" noProof="0"/>
              <a:t>演示：</a:t>
            </a:r>
          </a:p>
          <a:p>
            <a:pPr lvl="0"/>
            <a:r>
              <a:rPr lang="zh-CN" altLang="en-US" noProof="0"/>
              <a:t>参考：</a:t>
            </a:r>
          </a:p>
        </p:txBody>
      </p:sp>
      <p:sp>
        <p:nvSpPr>
          <p:cNvPr id="3078" name="Rectangle 6">
            <a:extLst>
              <a:ext uri="{FF2B5EF4-FFF2-40B4-BE49-F238E27FC236}">
                <a16:creationId xmlns:a16="http://schemas.microsoft.com/office/drawing/2014/main" id="{DF4BB0F8-FD50-48CE-98E5-E5ED59530E24}"/>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a:extLst>
              <a:ext uri="{FF2B5EF4-FFF2-40B4-BE49-F238E27FC236}">
                <a16:creationId xmlns:a16="http://schemas.microsoft.com/office/drawing/2014/main" id="{83741D16-FEA3-4FC1-8DF7-4F52222D8420}"/>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vl1pPr>
          </a:lstStyle>
          <a:p>
            <a:pPr>
              <a:defRPr/>
            </a:pPr>
            <a:fld id="{F20CCC24-D003-4BF6-A190-CD63D14C844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66FFDE12-101E-4907-A073-DFD25BE2B9D4}"/>
              </a:ext>
            </a:extLst>
          </p:cNvPr>
          <p:cNvSpPr>
            <a:spLocks noGrp="1" noRot="1" noChangeAspect="1" noTextEdit="1"/>
          </p:cNvSpPr>
          <p:nvPr>
            <p:ph type="sldImg"/>
          </p:nvPr>
        </p:nvSpPr>
        <p:spPr/>
      </p:sp>
      <p:sp>
        <p:nvSpPr>
          <p:cNvPr id="14339" name="备注占位符 2">
            <a:extLst>
              <a:ext uri="{FF2B5EF4-FFF2-40B4-BE49-F238E27FC236}">
                <a16:creationId xmlns:a16="http://schemas.microsoft.com/office/drawing/2014/main" id="{AE810C56-56A2-402D-8214-F888753BFC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a:t>即对于</a:t>
            </a:r>
            <a:r>
              <a:rPr lang="en-US" altLang="zh-CN"/>
              <a:t>r</a:t>
            </a:r>
            <a:r>
              <a:rPr lang="zh-CN" altLang="en-US"/>
              <a:t>中的任意两个元组，当它们在</a:t>
            </a:r>
            <a:r>
              <a:rPr lang="en-US" altLang="zh-CN"/>
              <a:t>X</a:t>
            </a:r>
            <a:r>
              <a:rPr lang="zh-CN" altLang="en-US"/>
              <a:t>上的值相等时，必然可得它们在</a:t>
            </a:r>
            <a:r>
              <a:rPr lang="en-US" altLang="zh-CN"/>
              <a:t>Y</a:t>
            </a:r>
            <a:r>
              <a:rPr lang="zh-CN" altLang="en-US"/>
              <a:t>上的值也相等。</a:t>
            </a:r>
          </a:p>
        </p:txBody>
      </p:sp>
      <p:sp>
        <p:nvSpPr>
          <p:cNvPr id="14340" name="灯片编号占位符 3">
            <a:extLst>
              <a:ext uri="{FF2B5EF4-FFF2-40B4-BE49-F238E27FC236}">
                <a16:creationId xmlns:a16="http://schemas.microsoft.com/office/drawing/2014/main" id="{337162B9-AA47-4EDD-83E5-275381426EC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7B6A54F2-1E2F-4A74-A499-9A42D2A9F3B0}" type="slidenum">
              <a:rPr lang="zh-CN" altLang="en-US"/>
              <a:pPr algn="r">
                <a:spcBef>
                  <a:spcPct val="0"/>
                </a:spcBef>
              </a:pPr>
              <a:t>10</a:t>
            </a:fld>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940259F7-A2F7-4DCA-B48D-8655651FC169}"/>
              </a:ext>
            </a:extLst>
          </p:cNvPr>
          <p:cNvSpPr>
            <a:spLocks noGrp="1" noRot="1" noChangeAspect="1" noTextEdit="1"/>
          </p:cNvSpPr>
          <p:nvPr>
            <p:ph type="sldImg"/>
          </p:nvPr>
        </p:nvSpPr>
        <p:spPr/>
      </p:sp>
      <p:sp>
        <p:nvSpPr>
          <p:cNvPr id="73731" name="备注占位符 2">
            <a:extLst>
              <a:ext uri="{FF2B5EF4-FFF2-40B4-BE49-F238E27FC236}">
                <a16:creationId xmlns:a16="http://schemas.microsoft.com/office/drawing/2014/main" id="{EABCBA4F-303A-4470-A8B1-3A99F30301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a:t>（</a:t>
            </a:r>
            <a:r>
              <a:rPr lang="en-US" altLang="zh-CN"/>
              <a:t>3</a:t>
            </a:r>
            <a:r>
              <a:rPr lang="zh-CN" altLang="en-US"/>
              <a:t>）</a:t>
            </a:r>
            <a:r>
              <a:rPr lang="en-US" altLang="zh-CN"/>
              <a:t>CE  1NF</a:t>
            </a:r>
          </a:p>
          <a:p>
            <a:r>
              <a:rPr lang="zh-CN" altLang="en-US"/>
              <a:t>（</a:t>
            </a:r>
            <a:r>
              <a:rPr lang="en-US" altLang="zh-CN"/>
              <a:t>4</a:t>
            </a:r>
            <a:r>
              <a:rPr lang="zh-CN" altLang="en-US"/>
              <a:t>）</a:t>
            </a:r>
            <a:r>
              <a:rPr lang="en-US" altLang="zh-CN"/>
              <a:t>A</a:t>
            </a:r>
            <a:r>
              <a:rPr lang="zh-CN" altLang="en-US"/>
              <a:t>，</a:t>
            </a:r>
            <a:r>
              <a:rPr lang="en-US" altLang="zh-CN"/>
              <a:t>BC</a:t>
            </a:r>
            <a:r>
              <a:rPr lang="zh-CN" altLang="en-US"/>
              <a:t>，</a:t>
            </a:r>
            <a:r>
              <a:rPr lang="en-US" altLang="zh-CN"/>
              <a:t>CD</a:t>
            </a:r>
            <a:r>
              <a:rPr lang="zh-CN" altLang="en-US"/>
              <a:t>，</a:t>
            </a:r>
            <a:r>
              <a:rPr lang="en-US" altLang="zh-CN"/>
              <a:t>E   3NF</a:t>
            </a:r>
          </a:p>
        </p:txBody>
      </p:sp>
      <p:sp>
        <p:nvSpPr>
          <p:cNvPr id="73732" name="灯片编号占位符 3">
            <a:extLst>
              <a:ext uri="{FF2B5EF4-FFF2-40B4-BE49-F238E27FC236}">
                <a16:creationId xmlns:a16="http://schemas.microsoft.com/office/drawing/2014/main" id="{76B260B7-48E7-4C23-93CF-93D5434F4B9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A08A28B8-937D-4857-BBAE-113DF9C11CA9}" type="slidenum">
              <a:rPr lang="zh-CN" altLang="en-US"/>
              <a:pPr algn="r">
                <a:spcBef>
                  <a:spcPct val="0"/>
                </a:spcBef>
              </a:pPr>
              <a:t>59</a:t>
            </a:fld>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B39A7D97-74C5-4014-B134-86EC63FCD1DF}"/>
              </a:ext>
            </a:extLst>
          </p:cNvPr>
          <p:cNvSpPr>
            <a:spLocks noGrp="1" noRot="1" noChangeAspect="1" noTextEdit="1"/>
          </p:cNvSpPr>
          <p:nvPr>
            <p:ph type="sldImg"/>
          </p:nvPr>
        </p:nvSpPr>
        <p:spPr/>
      </p:sp>
      <p:sp>
        <p:nvSpPr>
          <p:cNvPr id="75779" name="备注占位符 2">
            <a:extLst>
              <a:ext uri="{FF2B5EF4-FFF2-40B4-BE49-F238E27FC236}">
                <a16:creationId xmlns:a16="http://schemas.microsoft.com/office/drawing/2014/main" id="{6504A351-8D60-478D-BF9B-F4C555B514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a:t>（</a:t>
            </a:r>
            <a:r>
              <a:rPr lang="en-US" altLang="zh-CN"/>
              <a:t>3</a:t>
            </a:r>
            <a:r>
              <a:rPr lang="zh-CN" altLang="en-US"/>
              <a:t>）</a:t>
            </a:r>
            <a:r>
              <a:rPr lang="en-US" altLang="zh-CN"/>
              <a:t>CE  1NF</a:t>
            </a:r>
          </a:p>
          <a:p>
            <a:r>
              <a:rPr lang="zh-CN" altLang="en-US"/>
              <a:t>（</a:t>
            </a:r>
            <a:r>
              <a:rPr lang="en-US" altLang="zh-CN"/>
              <a:t>4</a:t>
            </a:r>
            <a:r>
              <a:rPr lang="zh-CN" altLang="en-US"/>
              <a:t>）</a:t>
            </a:r>
            <a:r>
              <a:rPr lang="en-US" altLang="zh-CN"/>
              <a:t>A</a:t>
            </a:r>
            <a:r>
              <a:rPr lang="zh-CN" altLang="en-US"/>
              <a:t>，</a:t>
            </a:r>
            <a:r>
              <a:rPr lang="en-US" altLang="zh-CN"/>
              <a:t>BC</a:t>
            </a:r>
            <a:r>
              <a:rPr lang="zh-CN" altLang="en-US"/>
              <a:t>，</a:t>
            </a:r>
            <a:r>
              <a:rPr lang="en-US" altLang="zh-CN"/>
              <a:t>CD</a:t>
            </a:r>
            <a:r>
              <a:rPr lang="zh-CN" altLang="en-US"/>
              <a:t>，</a:t>
            </a:r>
            <a:r>
              <a:rPr lang="en-US" altLang="zh-CN"/>
              <a:t>E   3NF</a:t>
            </a:r>
          </a:p>
        </p:txBody>
      </p:sp>
      <p:sp>
        <p:nvSpPr>
          <p:cNvPr id="75780" name="灯片编号占位符 3">
            <a:extLst>
              <a:ext uri="{FF2B5EF4-FFF2-40B4-BE49-F238E27FC236}">
                <a16:creationId xmlns:a16="http://schemas.microsoft.com/office/drawing/2014/main" id="{ABF1FD4B-52F2-424A-A1E4-11CA98C5E60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E3D46E1E-B8E2-4E70-B415-76DB96963663}" type="slidenum">
              <a:rPr lang="zh-CN" altLang="en-US"/>
              <a:pPr algn="r">
                <a:spcBef>
                  <a:spcPct val="0"/>
                </a:spcBef>
              </a:pPr>
              <a:t>60</a:t>
            </a:fld>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0C6733F3-FA8C-4A0C-84D9-3AC4EEC185E9}"/>
              </a:ext>
            </a:extLst>
          </p:cNvPr>
          <p:cNvSpPr>
            <a:spLocks noGrp="1" noRot="1" noChangeAspect="1" noTextEdit="1"/>
          </p:cNvSpPr>
          <p:nvPr>
            <p:ph type="sldImg"/>
          </p:nvPr>
        </p:nvSpPr>
        <p:spPr/>
      </p:sp>
      <p:sp>
        <p:nvSpPr>
          <p:cNvPr id="77827" name="备注占位符 2">
            <a:extLst>
              <a:ext uri="{FF2B5EF4-FFF2-40B4-BE49-F238E27FC236}">
                <a16:creationId xmlns:a16="http://schemas.microsoft.com/office/drawing/2014/main" id="{2563CD29-1225-4A34-823A-79FA127273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a:t>（</a:t>
            </a:r>
            <a:r>
              <a:rPr lang="en-US" altLang="zh-CN"/>
              <a:t>3</a:t>
            </a:r>
            <a:r>
              <a:rPr lang="zh-CN" altLang="en-US"/>
              <a:t>）</a:t>
            </a:r>
            <a:r>
              <a:rPr lang="en-US" altLang="zh-CN"/>
              <a:t>CE  1NF</a:t>
            </a:r>
          </a:p>
          <a:p>
            <a:r>
              <a:rPr lang="zh-CN" altLang="en-US"/>
              <a:t>（</a:t>
            </a:r>
            <a:r>
              <a:rPr lang="en-US" altLang="zh-CN"/>
              <a:t>4</a:t>
            </a:r>
            <a:r>
              <a:rPr lang="zh-CN" altLang="en-US"/>
              <a:t>）</a:t>
            </a:r>
            <a:r>
              <a:rPr lang="en-US" altLang="zh-CN"/>
              <a:t>A</a:t>
            </a:r>
            <a:r>
              <a:rPr lang="zh-CN" altLang="en-US"/>
              <a:t>，</a:t>
            </a:r>
            <a:r>
              <a:rPr lang="en-US" altLang="zh-CN"/>
              <a:t>BC</a:t>
            </a:r>
            <a:r>
              <a:rPr lang="zh-CN" altLang="en-US"/>
              <a:t>，</a:t>
            </a:r>
            <a:r>
              <a:rPr lang="en-US" altLang="zh-CN"/>
              <a:t>CD</a:t>
            </a:r>
            <a:r>
              <a:rPr lang="zh-CN" altLang="en-US"/>
              <a:t>，</a:t>
            </a:r>
            <a:r>
              <a:rPr lang="en-US" altLang="zh-CN"/>
              <a:t>E   3NF</a:t>
            </a:r>
          </a:p>
        </p:txBody>
      </p:sp>
      <p:sp>
        <p:nvSpPr>
          <p:cNvPr id="77828" name="灯片编号占位符 3">
            <a:extLst>
              <a:ext uri="{FF2B5EF4-FFF2-40B4-BE49-F238E27FC236}">
                <a16:creationId xmlns:a16="http://schemas.microsoft.com/office/drawing/2014/main" id="{863CBE05-4892-4202-A3E9-4253BB060C2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92DE6375-18B7-4B78-A431-37D2476893E0}" type="slidenum">
              <a:rPr lang="zh-CN" altLang="en-US"/>
              <a:pPr algn="r">
                <a:spcBef>
                  <a:spcPct val="0"/>
                </a:spcBef>
              </a:pPr>
              <a:t>61</a:t>
            </a:fld>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9874" name="幻灯片图像占位符 1">
            <a:extLst>
              <a:ext uri="{FF2B5EF4-FFF2-40B4-BE49-F238E27FC236}">
                <a16:creationId xmlns:a16="http://schemas.microsoft.com/office/drawing/2014/main" id="{FD4E9AB4-7265-4794-8A47-70F2BC166E43}"/>
              </a:ext>
            </a:extLst>
          </p:cNvPr>
          <p:cNvSpPr>
            <a:spLocks noGrp="1" noRot="1" noChangeAspect="1" noTextEdit="1"/>
          </p:cNvSpPr>
          <p:nvPr>
            <p:ph type="sldImg"/>
          </p:nvPr>
        </p:nvSpPr>
        <p:spPr/>
      </p:sp>
      <p:sp>
        <p:nvSpPr>
          <p:cNvPr id="79875" name="备注占位符 2">
            <a:extLst>
              <a:ext uri="{FF2B5EF4-FFF2-40B4-BE49-F238E27FC236}">
                <a16:creationId xmlns:a16="http://schemas.microsoft.com/office/drawing/2014/main" id="{C7CF4354-CCC1-4D43-AD5C-21A8CECE1B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a:t>（</a:t>
            </a:r>
            <a:r>
              <a:rPr lang="en-US" altLang="zh-CN"/>
              <a:t>3</a:t>
            </a:r>
            <a:r>
              <a:rPr lang="zh-CN" altLang="en-US"/>
              <a:t>）</a:t>
            </a:r>
            <a:r>
              <a:rPr lang="en-US" altLang="zh-CN"/>
              <a:t>CE  1NF</a:t>
            </a:r>
          </a:p>
          <a:p>
            <a:r>
              <a:rPr lang="zh-CN" altLang="en-US"/>
              <a:t>（</a:t>
            </a:r>
            <a:r>
              <a:rPr lang="en-US" altLang="zh-CN"/>
              <a:t>4</a:t>
            </a:r>
            <a:r>
              <a:rPr lang="zh-CN" altLang="en-US"/>
              <a:t>）</a:t>
            </a:r>
            <a:r>
              <a:rPr lang="en-US" altLang="zh-CN"/>
              <a:t>A</a:t>
            </a:r>
            <a:r>
              <a:rPr lang="zh-CN" altLang="en-US"/>
              <a:t>，</a:t>
            </a:r>
            <a:r>
              <a:rPr lang="en-US" altLang="zh-CN"/>
              <a:t>BC</a:t>
            </a:r>
            <a:r>
              <a:rPr lang="zh-CN" altLang="en-US"/>
              <a:t>，</a:t>
            </a:r>
            <a:r>
              <a:rPr lang="en-US" altLang="zh-CN"/>
              <a:t>CD</a:t>
            </a:r>
            <a:r>
              <a:rPr lang="zh-CN" altLang="en-US"/>
              <a:t>，</a:t>
            </a:r>
            <a:r>
              <a:rPr lang="en-US" altLang="zh-CN"/>
              <a:t>E   3NF</a:t>
            </a:r>
          </a:p>
        </p:txBody>
      </p:sp>
      <p:sp>
        <p:nvSpPr>
          <p:cNvPr id="79876" name="灯片编号占位符 3">
            <a:extLst>
              <a:ext uri="{FF2B5EF4-FFF2-40B4-BE49-F238E27FC236}">
                <a16:creationId xmlns:a16="http://schemas.microsoft.com/office/drawing/2014/main" id="{8D17E85E-1E58-4EDD-9B7A-CA14EE61777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72027355-D453-4269-9966-980955B37C0F}" type="slidenum">
              <a:rPr lang="zh-CN" altLang="en-US"/>
              <a:pPr algn="r">
                <a:spcBef>
                  <a:spcPct val="0"/>
                </a:spcBef>
              </a:pPr>
              <a:t>62</a:t>
            </a:fld>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56C65651-8A0B-4C81-95A8-8A9DA9FC4573}"/>
              </a:ext>
            </a:extLst>
          </p:cNvPr>
          <p:cNvSpPr>
            <a:spLocks noGrp="1" noRot="1" noChangeAspect="1" noTextEdit="1"/>
          </p:cNvSpPr>
          <p:nvPr>
            <p:ph type="sldImg"/>
          </p:nvPr>
        </p:nvSpPr>
        <p:spPr/>
      </p:sp>
      <p:sp>
        <p:nvSpPr>
          <p:cNvPr id="17411" name="备注占位符 2">
            <a:extLst>
              <a:ext uri="{FF2B5EF4-FFF2-40B4-BE49-F238E27FC236}">
                <a16:creationId xmlns:a16="http://schemas.microsoft.com/office/drawing/2014/main" id="{F9338CD6-863B-4ACB-ADD2-F313DA3339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en-US" altLang="zh-CN"/>
              <a:t>Y</a:t>
            </a:r>
            <a:r>
              <a:rPr lang="zh-CN" altLang="en-US"/>
              <a:t>是</a:t>
            </a:r>
            <a:r>
              <a:rPr lang="en-US" altLang="zh-CN"/>
              <a:t>X</a:t>
            </a:r>
            <a:r>
              <a:rPr lang="zh-CN" altLang="en-US"/>
              <a:t>的子集</a:t>
            </a:r>
          </a:p>
          <a:p>
            <a:r>
              <a:rPr lang="zh-CN" altLang="en-US"/>
              <a:t>说明：对于任一关系模式，平凡函数依赖都是必然成立的。</a:t>
            </a:r>
          </a:p>
        </p:txBody>
      </p:sp>
      <p:sp>
        <p:nvSpPr>
          <p:cNvPr id="17412" name="灯片编号占位符 3">
            <a:extLst>
              <a:ext uri="{FF2B5EF4-FFF2-40B4-BE49-F238E27FC236}">
                <a16:creationId xmlns:a16="http://schemas.microsoft.com/office/drawing/2014/main" id="{F877C5CA-66E9-48F7-956E-EDB2E944C8B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7485F2E9-2AE9-4A1E-9635-3951BCDFC6EA}" type="slidenum">
              <a:rPr lang="zh-CN" altLang="en-US"/>
              <a:pPr algn="r">
                <a:spcBef>
                  <a:spcPct val="0"/>
                </a:spcBef>
              </a:pPr>
              <a:t>12</a:t>
            </a:fld>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E58EDDB-5789-49FD-B3A1-0AB5EB9C8F3A}"/>
              </a:ext>
            </a:extLst>
          </p:cNvPr>
          <p:cNvSpPr>
            <a:spLocks noGrp="1" noChangeArrowheads="1" noTextEdit="1"/>
          </p:cNvSpPr>
          <p:nvPr>
            <p:ph type="sldImg"/>
          </p:nvPr>
        </p:nvSpPr>
        <p:spPr/>
      </p:sp>
      <p:sp>
        <p:nvSpPr>
          <p:cNvPr id="29699" name="Rectangle 3">
            <a:extLst>
              <a:ext uri="{FF2B5EF4-FFF2-40B4-BE49-F238E27FC236}">
                <a16:creationId xmlns:a16="http://schemas.microsoft.com/office/drawing/2014/main" id="{70138AB3-0B0E-4219-B619-08166A4DB3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solidFill>
                  <a:schemeClr val="accent2"/>
                </a:solidFill>
                <a:latin typeface="黑体" panose="02010609060101010101" pitchFamily="49" charset="-122"/>
                <a:ea typeface="黑体" panose="02010609060101010101" pitchFamily="49" charset="-122"/>
              </a:rPr>
              <a:t>F</a:t>
            </a:r>
            <a:r>
              <a:rPr lang="zh-CN" altLang="en-US" b="1">
                <a:solidFill>
                  <a:schemeClr val="accent2"/>
                </a:solidFill>
                <a:latin typeface="黑体" panose="02010609060101010101" pitchFamily="49" charset="-122"/>
                <a:ea typeface="黑体" panose="02010609060101010101" pitchFamily="49" charset="-122"/>
              </a:rPr>
              <a:t>的闭包为：</a:t>
            </a:r>
            <a:r>
              <a:rPr lang="en-US" altLang="zh-CN" b="1">
                <a:solidFill>
                  <a:schemeClr val="accent2"/>
                </a:solidFill>
                <a:latin typeface="黑体" panose="02010609060101010101" pitchFamily="49" charset="-122"/>
                <a:ea typeface="黑体" panose="02010609060101010101" pitchFamily="49" charset="-122"/>
              </a:rPr>
              <a:t>{A→C,B C →E, BC→A, BC→C, D →C,  E →A}</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3319B20D-C39F-4D6D-B6C6-331CACDDD3D2}"/>
              </a:ext>
            </a:extLst>
          </p:cNvPr>
          <p:cNvSpPr>
            <a:spLocks noGrp="1" noRot="1" noChangeAspect="1" noTextEdit="1"/>
          </p:cNvSpPr>
          <p:nvPr>
            <p:ph type="sldImg"/>
          </p:nvPr>
        </p:nvSpPr>
        <p:spPr/>
      </p:sp>
      <p:sp>
        <p:nvSpPr>
          <p:cNvPr id="31747" name="备注占位符 2">
            <a:extLst>
              <a:ext uri="{FF2B5EF4-FFF2-40B4-BE49-F238E27FC236}">
                <a16:creationId xmlns:a16="http://schemas.microsoft.com/office/drawing/2014/main" id="{E861FE06-0C4E-4EBF-916F-64B3BAE3069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en-US" altLang="zh-CN" b="1">
                <a:solidFill>
                  <a:schemeClr val="accent2"/>
                </a:solidFill>
                <a:latin typeface="黑体" panose="02010609060101010101" pitchFamily="49" charset="-122"/>
                <a:ea typeface="黑体" panose="02010609060101010101" pitchFamily="49" charset="-122"/>
              </a:rPr>
              <a:t>D</a:t>
            </a:r>
            <a:r>
              <a:rPr lang="zh-CN" altLang="en-US" b="1">
                <a:solidFill>
                  <a:schemeClr val="accent2"/>
                </a:solidFill>
                <a:latin typeface="黑体" panose="02010609060101010101" pitchFamily="49" charset="-122"/>
                <a:ea typeface="黑体" panose="02010609060101010101" pitchFamily="49" charset="-122"/>
              </a:rPr>
              <a:t>关于</a:t>
            </a:r>
            <a:r>
              <a:rPr lang="en-US" altLang="zh-CN" b="1">
                <a:solidFill>
                  <a:schemeClr val="accent2"/>
                </a:solidFill>
                <a:latin typeface="黑体" panose="02010609060101010101" pitchFamily="49" charset="-122"/>
                <a:ea typeface="黑体" panose="02010609060101010101" pitchFamily="49" charset="-122"/>
              </a:rPr>
              <a:t>F</a:t>
            </a:r>
            <a:r>
              <a:rPr lang="zh-CN" altLang="en-US" b="1">
                <a:solidFill>
                  <a:schemeClr val="accent2"/>
                </a:solidFill>
                <a:latin typeface="黑体" panose="02010609060101010101" pitchFamily="49" charset="-122"/>
                <a:ea typeface="黑体" panose="02010609060101010101" pitchFamily="49" charset="-122"/>
              </a:rPr>
              <a:t>的闭包为：</a:t>
            </a:r>
            <a:r>
              <a:rPr lang="en-US" altLang="zh-CN" b="1">
                <a:solidFill>
                  <a:schemeClr val="accent2"/>
                </a:solidFill>
                <a:latin typeface="黑体" panose="02010609060101010101" pitchFamily="49" charset="-122"/>
                <a:ea typeface="黑体" panose="02010609060101010101" pitchFamily="49" charset="-122"/>
              </a:rPr>
              <a:t>{A,B,C,D,E}</a:t>
            </a:r>
          </a:p>
        </p:txBody>
      </p:sp>
      <p:sp>
        <p:nvSpPr>
          <p:cNvPr id="31748" name="灯片编号占位符 3">
            <a:extLst>
              <a:ext uri="{FF2B5EF4-FFF2-40B4-BE49-F238E27FC236}">
                <a16:creationId xmlns:a16="http://schemas.microsoft.com/office/drawing/2014/main" id="{2BA84E4F-0842-4E69-BFFB-0C124D2A353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C3EC4DBD-F3F8-4C06-9E50-AFA8AF3B6773}" type="slidenum">
              <a:rPr lang="zh-CN" altLang="en-US"/>
              <a:pPr algn="r">
                <a:spcBef>
                  <a:spcPct val="0"/>
                </a:spcBef>
              </a:pPr>
              <a:t>24</a:t>
            </a:fld>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04353089-9D81-4B40-B4A5-6F9140AB404B}"/>
              </a:ext>
            </a:extLst>
          </p:cNvPr>
          <p:cNvSpPr>
            <a:spLocks noGrp="1" noRot="1" noChangeAspect="1" noTextEdit="1"/>
          </p:cNvSpPr>
          <p:nvPr>
            <p:ph type="sldImg"/>
          </p:nvPr>
        </p:nvSpPr>
        <p:spPr/>
      </p:sp>
      <p:sp>
        <p:nvSpPr>
          <p:cNvPr id="33795" name="备注占位符 2">
            <a:extLst>
              <a:ext uri="{FF2B5EF4-FFF2-40B4-BE49-F238E27FC236}">
                <a16:creationId xmlns:a16="http://schemas.microsoft.com/office/drawing/2014/main" id="{3F21935A-378D-44B5-A4A2-2612A68BEFF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en-US" altLang="zh-CN" b="1">
                <a:solidFill>
                  <a:schemeClr val="accent2"/>
                </a:solidFill>
                <a:latin typeface="黑体" panose="02010609060101010101" pitchFamily="49" charset="-122"/>
                <a:ea typeface="黑体" panose="02010609060101010101" pitchFamily="49" charset="-122"/>
              </a:rPr>
              <a:t>D</a:t>
            </a:r>
            <a:r>
              <a:rPr lang="zh-CN" altLang="en-US" b="1">
                <a:solidFill>
                  <a:schemeClr val="accent2"/>
                </a:solidFill>
                <a:latin typeface="黑体" panose="02010609060101010101" pitchFamily="49" charset="-122"/>
                <a:ea typeface="黑体" panose="02010609060101010101" pitchFamily="49" charset="-122"/>
              </a:rPr>
              <a:t>关于</a:t>
            </a:r>
            <a:r>
              <a:rPr lang="en-US" altLang="zh-CN" b="1">
                <a:solidFill>
                  <a:schemeClr val="accent2"/>
                </a:solidFill>
                <a:latin typeface="黑体" panose="02010609060101010101" pitchFamily="49" charset="-122"/>
                <a:ea typeface="黑体" panose="02010609060101010101" pitchFamily="49" charset="-122"/>
              </a:rPr>
              <a:t>F</a:t>
            </a:r>
            <a:r>
              <a:rPr lang="zh-CN" altLang="en-US" b="1">
                <a:solidFill>
                  <a:schemeClr val="accent2"/>
                </a:solidFill>
                <a:latin typeface="黑体" panose="02010609060101010101" pitchFamily="49" charset="-122"/>
                <a:ea typeface="黑体" panose="02010609060101010101" pitchFamily="49" charset="-122"/>
              </a:rPr>
              <a:t>的闭包为：</a:t>
            </a:r>
            <a:r>
              <a:rPr lang="en-US" altLang="zh-CN" b="1">
                <a:solidFill>
                  <a:schemeClr val="accent2"/>
                </a:solidFill>
                <a:latin typeface="黑体" panose="02010609060101010101" pitchFamily="49" charset="-122"/>
                <a:ea typeface="黑体" panose="02010609060101010101" pitchFamily="49" charset="-122"/>
              </a:rPr>
              <a:t>{A,B,C,D,E}</a:t>
            </a:r>
          </a:p>
        </p:txBody>
      </p:sp>
      <p:sp>
        <p:nvSpPr>
          <p:cNvPr id="33796" name="灯片编号占位符 3">
            <a:extLst>
              <a:ext uri="{FF2B5EF4-FFF2-40B4-BE49-F238E27FC236}">
                <a16:creationId xmlns:a16="http://schemas.microsoft.com/office/drawing/2014/main" id="{18B4EE10-AF61-4DE2-B783-45F69D738D1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58333538-B9DA-4BD1-895A-32165EFE3315}" type="slidenum">
              <a:rPr lang="zh-CN" altLang="en-US"/>
              <a:pPr algn="r">
                <a:spcBef>
                  <a:spcPct val="0"/>
                </a:spcBef>
              </a:pPr>
              <a:t>25</a:t>
            </a:fld>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29F036BC-7E58-4DC3-AF98-7C6390E8CFA0}"/>
              </a:ext>
            </a:extLst>
          </p:cNvPr>
          <p:cNvSpPr>
            <a:spLocks noGrp="1" noRot="1" noChangeAspect="1" noTextEdit="1"/>
          </p:cNvSpPr>
          <p:nvPr>
            <p:ph type="sldImg"/>
          </p:nvPr>
        </p:nvSpPr>
        <p:spPr/>
      </p:sp>
      <p:sp>
        <p:nvSpPr>
          <p:cNvPr id="35843" name="备注占位符 2">
            <a:extLst>
              <a:ext uri="{FF2B5EF4-FFF2-40B4-BE49-F238E27FC236}">
                <a16:creationId xmlns:a16="http://schemas.microsoft.com/office/drawing/2014/main" id="{8E69C747-41DF-48A1-AFDD-2C98993A79E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en-US" altLang="zh-CN" b="1">
                <a:solidFill>
                  <a:schemeClr val="accent2"/>
                </a:solidFill>
                <a:latin typeface="黑体" panose="02010609060101010101" pitchFamily="49" charset="-122"/>
                <a:ea typeface="黑体" panose="02010609060101010101" pitchFamily="49" charset="-122"/>
              </a:rPr>
              <a:t>D</a:t>
            </a:r>
            <a:r>
              <a:rPr lang="zh-CN" altLang="en-US" b="1">
                <a:solidFill>
                  <a:schemeClr val="accent2"/>
                </a:solidFill>
                <a:latin typeface="黑体" panose="02010609060101010101" pitchFamily="49" charset="-122"/>
                <a:ea typeface="黑体" panose="02010609060101010101" pitchFamily="49" charset="-122"/>
              </a:rPr>
              <a:t>关于</a:t>
            </a:r>
            <a:r>
              <a:rPr lang="en-US" altLang="zh-CN" b="1">
                <a:solidFill>
                  <a:schemeClr val="accent2"/>
                </a:solidFill>
                <a:latin typeface="黑体" panose="02010609060101010101" pitchFamily="49" charset="-122"/>
                <a:ea typeface="黑体" panose="02010609060101010101" pitchFamily="49" charset="-122"/>
              </a:rPr>
              <a:t>F</a:t>
            </a:r>
            <a:r>
              <a:rPr lang="zh-CN" altLang="en-US" b="1">
                <a:solidFill>
                  <a:schemeClr val="accent2"/>
                </a:solidFill>
                <a:latin typeface="黑体" panose="02010609060101010101" pitchFamily="49" charset="-122"/>
                <a:ea typeface="黑体" panose="02010609060101010101" pitchFamily="49" charset="-122"/>
              </a:rPr>
              <a:t>的闭包为：</a:t>
            </a:r>
            <a:r>
              <a:rPr lang="en-US" altLang="zh-CN" b="1">
                <a:solidFill>
                  <a:schemeClr val="accent2"/>
                </a:solidFill>
                <a:latin typeface="黑体" panose="02010609060101010101" pitchFamily="49" charset="-122"/>
                <a:ea typeface="黑体" panose="02010609060101010101" pitchFamily="49" charset="-122"/>
              </a:rPr>
              <a:t>{A,B,C,D,E}</a:t>
            </a:r>
          </a:p>
          <a:p>
            <a:r>
              <a:rPr lang="en-US" altLang="zh-CN" b="1">
                <a:solidFill>
                  <a:schemeClr val="accent2"/>
                </a:solidFill>
                <a:latin typeface="黑体" panose="02010609060101010101" pitchFamily="49" charset="-122"/>
                <a:ea typeface="黑体" panose="02010609060101010101" pitchFamily="49" charset="-122"/>
              </a:rPr>
              <a:t>BC</a:t>
            </a:r>
            <a:r>
              <a:rPr lang="zh-CN" altLang="en-US" b="1">
                <a:solidFill>
                  <a:schemeClr val="accent2"/>
                </a:solidFill>
                <a:latin typeface="黑体" panose="02010609060101010101" pitchFamily="49" charset="-122"/>
                <a:ea typeface="黑体" panose="02010609060101010101" pitchFamily="49" charset="-122"/>
              </a:rPr>
              <a:t>关于</a:t>
            </a:r>
            <a:r>
              <a:rPr lang="en-US" altLang="zh-CN" b="1">
                <a:solidFill>
                  <a:schemeClr val="accent2"/>
                </a:solidFill>
                <a:latin typeface="黑体" panose="02010609060101010101" pitchFamily="49" charset="-122"/>
                <a:ea typeface="黑体" panose="02010609060101010101" pitchFamily="49" charset="-122"/>
              </a:rPr>
              <a:t>F</a:t>
            </a:r>
            <a:r>
              <a:rPr lang="zh-CN" altLang="en-US" b="1">
                <a:solidFill>
                  <a:schemeClr val="accent2"/>
                </a:solidFill>
                <a:latin typeface="黑体" panose="02010609060101010101" pitchFamily="49" charset="-122"/>
                <a:ea typeface="黑体" panose="02010609060101010101" pitchFamily="49" charset="-122"/>
              </a:rPr>
              <a:t>的闭包：</a:t>
            </a:r>
            <a:r>
              <a:rPr lang="en-US" altLang="zh-CN" b="1">
                <a:solidFill>
                  <a:schemeClr val="accent2"/>
                </a:solidFill>
                <a:latin typeface="黑体" panose="02010609060101010101" pitchFamily="49" charset="-122"/>
                <a:ea typeface="黑体" panose="02010609060101010101" pitchFamily="49" charset="-122"/>
              </a:rPr>
              <a:t>BCDE</a:t>
            </a:r>
          </a:p>
        </p:txBody>
      </p:sp>
      <p:sp>
        <p:nvSpPr>
          <p:cNvPr id="35844" name="灯片编号占位符 3">
            <a:extLst>
              <a:ext uri="{FF2B5EF4-FFF2-40B4-BE49-F238E27FC236}">
                <a16:creationId xmlns:a16="http://schemas.microsoft.com/office/drawing/2014/main" id="{1370227A-98B7-4D20-BED5-7A8D123E062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9BB35913-2547-4511-AEAE-4E448F40525B}" type="slidenum">
              <a:rPr lang="zh-CN" altLang="en-US"/>
              <a:pPr algn="r">
                <a:spcBef>
                  <a:spcPct val="0"/>
                </a:spcBef>
              </a:pPr>
              <a:t>26</a:t>
            </a:fld>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867E3B4-A27A-486C-8470-E46CB3BB91D2}"/>
              </a:ext>
            </a:extLst>
          </p:cNvPr>
          <p:cNvSpPr>
            <a:spLocks noGrp="1" noChangeArrowheads="1" noTextEdit="1"/>
          </p:cNvSpPr>
          <p:nvPr>
            <p:ph type="sldImg"/>
          </p:nvPr>
        </p:nvSpPr>
        <p:spPr/>
      </p:sp>
      <p:sp>
        <p:nvSpPr>
          <p:cNvPr id="37891" name="Rectangle 3">
            <a:extLst>
              <a:ext uri="{FF2B5EF4-FFF2-40B4-BE49-F238E27FC236}">
                <a16:creationId xmlns:a16="http://schemas.microsoft.com/office/drawing/2014/main" id="{B5369A00-C896-4620-B336-7F50F36557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如果</a:t>
            </a:r>
            <a:r>
              <a:rPr lang="en-US" altLang="zh-CN"/>
              <a:t>X</a:t>
            </a:r>
            <a:r>
              <a:rPr lang="zh-CN" altLang="en-US"/>
              <a:t>的闭包包括了</a:t>
            </a:r>
            <a:r>
              <a:rPr lang="en-US" altLang="zh-CN"/>
              <a:t>R</a:t>
            </a:r>
            <a:r>
              <a:rPr lang="zh-CN" altLang="en-US"/>
              <a:t>中的全部属性，则属性集</a:t>
            </a:r>
            <a:r>
              <a:rPr lang="en-US" altLang="zh-CN"/>
              <a:t>X</a:t>
            </a:r>
            <a:r>
              <a:rPr lang="zh-CN" altLang="en-US"/>
              <a:t>是</a:t>
            </a:r>
            <a:r>
              <a:rPr lang="en-US" altLang="zh-CN"/>
              <a:t>R</a:t>
            </a:r>
            <a:r>
              <a:rPr lang="zh-CN" altLang="en-US"/>
              <a:t>的一个超键。</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53842593-AA7F-4F51-9812-41EB945AE2C6}"/>
              </a:ext>
            </a:extLst>
          </p:cNvPr>
          <p:cNvSpPr>
            <a:spLocks noGrp="1" noRot="1" noChangeAspect="1" noTextEdit="1"/>
          </p:cNvSpPr>
          <p:nvPr>
            <p:ph type="sldImg"/>
          </p:nvPr>
        </p:nvSpPr>
        <p:spPr/>
      </p:sp>
      <p:sp>
        <p:nvSpPr>
          <p:cNvPr id="40963" name="备注占位符 2">
            <a:extLst>
              <a:ext uri="{FF2B5EF4-FFF2-40B4-BE49-F238E27FC236}">
                <a16:creationId xmlns:a16="http://schemas.microsoft.com/office/drawing/2014/main" id="{5525BDDF-679B-4193-91EA-FA482E5053A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en-US" altLang="zh-CN" b="1">
                <a:solidFill>
                  <a:schemeClr val="accent2"/>
                </a:solidFill>
                <a:latin typeface="黑体" panose="02010609060101010101" pitchFamily="49" charset="-122"/>
                <a:ea typeface="黑体" panose="02010609060101010101" pitchFamily="49" charset="-122"/>
              </a:rPr>
              <a:t>(1)CE</a:t>
            </a:r>
          </a:p>
          <a:p>
            <a:r>
              <a:rPr lang="en-US" altLang="zh-CN" b="1">
                <a:solidFill>
                  <a:schemeClr val="accent2"/>
                </a:solidFill>
                <a:latin typeface="黑体" panose="02010609060101010101" pitchFamily="49" charset="-122"/>
                <a:ea typeface="黑体" panose="02010609060101010101" pitchFamily="49" charset="-122"/>
              </a:rPr>
              <a:t>(2)CEP</a:t>
            </a:r>
          </a:p>
          <a:p>
            <a:r>
              <a:rPr lang="en-US" altLang="zh-CN" b="1">
                <a:solidFill>
                  <a:schemeClr val="accent2"/>
                </a:solidFill>
                <a:latin typeface="黑体" panose="02010609060101010101" pitchFamily="49" charset="-122"/>
                <a:ea typeface="黑体" panose="02010609060101010101" pitchFamily="49" charset="-122"/>
              </a:rPr>
              <a:t>(3)A,E,BC,CD</a:t>
            </a:r>
          </a:p>
        </p:txBody>
      </p:sp>
      <p:sp>
        <p:nvSpPr>
          <p:cNvPr id="40964" name="灯片编号占位符 3">
            <a:extLst>
              <a:ext uri="{FF2B5EF4-FFF2-40B4-BE49-F238E27FC236}">
                <a16:creationId xmlns:a16="http://schemas.microsoft.com/office/drawing/2014/main" id="{D33CA32A-18B7-44F2-A438-BF22420846E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067EA685-2492-4CB8-BC51-1EC64567A724}" type="slidenum">
              <a:rPr lang="zh-CN" altLang="en-US"/>
              <a:pPr algn="r">
                <a:spcBef>
                  <a:spcPct val="0"/>
                </a:spcBef>
              </a:pPr>
              <a:t>29</a:t>
            </a:fld>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C38A13AC-62D6-4333-89C2-28FE043429DA}"/>
              </a:ext>
            </a:extLst>
          </p:cNvPr>
          <p:cNvSpPr>
            <a:spLocks noGrp="1" noRot="1" noChangeAspect="1" noTextEdit="1"/>
          </p:cNvSpPr>
          <p:nvPr>
            <p:ph type="sldImg"/>
          </p:nvPr>
        </p:nvSpPr>
        <p:spPr/>
      </p:sp>
      <p:sp>
        <p:nvSpPr>
          <p:cNvPr id="44035" name="备注占位符 2">
            <a:extLst>
              <a:ext uri="{FF2B5EF4-FFF2-40B4-BE49-F238E27FC236}">
                <a16:creationId xmlns:a16="http://schemas.microsoft.com/office/drawing/2014/main" id="{1AC976A6-4888-479F-8F70-778D3AF4DD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en-US" altLang="zh-CN" b="1">
                <a:solidFill>
                  <a:schemeClr val="accent2"/>
                </a:solidFill>
                <a:latin typeface="黑体" panose="02010609060101010101" pitchFamily="49" charset="-122"/>
                <a:ea typeface="黑体" panose="02010609060101010101" pitchFamily="49" charset="-122"/>
              </a:rPr>
              <a:t>AG</a:t>
            </a:r>
          </a:p>
        </p:txBody>
      </p:sp>
      <p:sp>
        <p:nvSpPr>
          <p:cNvPr id="44036" name="灯片编号占位符 3">
            <a:extLst>
              <a:ext uri="{FF2B5EF4-FFF2-40B4-BE49-F238E27FC236}">
                <a16:creationId xmlns:a16="http://schemas.microsoft.com/office/drawing/2014/main" id="{F57B3F99-926D-4176-A738-0956BD116BE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fld id="{DE06E8E3-39D3-47E3-B364-3278A49F5E38}" type="slidenum">
              <a:rPr lang="zh-CN" altLang="en-US"/>
              <a:pPr algn="r">
                <a:spcBef>
                  <a:spcPct val="0"/>
                </a:spcBef>
              </a:pPr>
              <a:t>31</a:t>
            </a:fld>
            <a:endParaRPr lang="en-US" altLang="zh-CN"/>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984991732"/>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22889951"/>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93509725"/>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729486466"/>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52011929"/>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24107596"/>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1902206"/>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55103312"/>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257190259"/>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437535"/>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96661041"/>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43124447"/>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31466815"/>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10608377"/>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47726800"/>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869494396"/>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135229"/>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77456485"/>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99126745"/>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086933"/>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2929033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95590149"/>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3DF5ADA-E1EE-4E24-802F-ADB875EC800C}"/>
              </a:ext>
            </a:extLst>
          </p:cNvPr>
          <p:cNvSpPr>
            <a:spLocks noChangeArrowheads="1"/>
          </p:cNvSpPr>
          <p:nvPr>
            <p:ph type="title"/>
          </p:nvPr>
        </p:nvSpPr>
        <p:spPr bwMode="auto">
          <a:xfrm>
            <a:off x="457200" y="142875"/>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72EB414-8F42-480C-9582-5694F290C261}"/>
              </a:ext>
            </a:extLst>
          </p:cNvPr>
          <p:cNvSpPr>
            <a:spLocks noChangeArrowheads="1"/>
          </p:cNvSpPr>
          <p:nvPr>
            <p:ph type="body" idx="1"/>
          </p:nvPr>
        </p:nvSpPr>
        <p:spPr bwMode="auto">
          <a:xfrm>
            <a:off x="457200" y="819150"/>
            <a:ext cx="82296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9A3AE728-3F5E-4009-9635-C585CF4C06E0}"/>
              </a:ext>
            </a:extLst>
          </p:cNvPr>
          <p:cNvSpPr>
            <a:spLocks noChangeArrowheads="1"/>
          </p:cNvSpPr>
          <p:nvPr/>
        </p:nvSpPr>
        <p:spPr bwMode="auto">
          <a:xfrm>
            <a:off x="3041650" y="6346825"/>
            <a:ext cx="2654300" cy="368300"/>
          </a:xfrm>
          <a:prstGeom prst="rect">
            <a:avLst/>
          </a:prstGeom>
          <a:noFill/>
          <a:ln w="9525">
            <a:noFill/>
            <a:miter lim="800000"/>
            <a:headEnd/>
            <a:tailEnd/>
          </a:ln>
        </p:spPr>
        <p:txBody>
          <a:bodyPr/>
          <a:lstStyle/>
          <a:p>
            <a:pPr algn="ctr" eaLnBrk="1" hangingPunct="1">
              <a:defRPr/>
            </a:pPr>
            <a:r>
              <a:rPr lang="en-US" sz="1400" b="1">
                <a:solidFill>
                  <a:schemeClr val="bg1"/>
                </a:solidFill>
                <a:effectLst>
                  <a:outerShdw blurRad="38100" dist="38100" dir="2700000" algn="tl">
                    <a:srgbClr val="C0C0C0"/>
                  </a:outerShdw>
                </a:effectLst>
                <a:latin typeface="Arial" pitchFamily="34" charset="0"/>
              </a:rPr>
              <a:t>Copyright@2006</a:t>
            </a:r>
          </a:p>
          <a:p>
            <a:pPr algn="ctr" eaLnBrk="1" hangingPunct="1">
              <a:defRPr/>
            </a:pPr>
            <a:r>
              <a:rPr lang="en-US" sz="1400" b="1">
                <a:solidFill>
                  <a:schemeClr val="bg1"/>
                </a:solidFill>
                <a:effectLst>
                  <a:outerShdw blurRad="38100" dist="38100" dir="2700000" algn="tl">
                    <a:srgbClr val="C0C0C0"/>
                  </a:outerShdw>
                </a:effectLst>
                <a:latin typeface="Arial" pitchFamily="34" charset="0"/>
              </a:rPr>
              <a:t>College of ITSoft (HZIEE) </a:t>
            </a:r>
          </a:p>
        </p:txBody>
      </p:sp>
      <p:sp>
        <p:nvSpPr>
          <p:cNvPr id="1029" name="Rectangle 5">
            <a:extLst>
              <a:ext uri="{FF2B5EF4-FFF2-40B4-BE49-F238E27FC236}">
                <a16:creationId xmlns:a16="http://schemas.microsoft.com/office/drawing/2014/main" id="{7217915C-1DD6-4DEB-81F1-545524D8859D}"/>
              </a:ext>
            </a:extLst>
          </p:cNvPr>
          <p:cNvSpPr>
            <a:spLocks noChangeArrowheads="1"/>
          </p:cNvSpPr>
          <p:nvPr/>
        </p:nvSpPr>
        <p:spPr bwMode="auto">
          <a:xfrm>
            <a:off x="8388350" y="6481763"/>
            <a:ext cx="658813" cy="476250"/>
          </a:xfrm>
          <a:prstGeom prst="rect">
            <a:avLst/>
          </a:prstGeom>
          <a:noFill/>
          <a:ln w="9525">
            <a:no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defRPr/>
            </a:pPr>
            <a:fld id="{67C3F499-25CB-48F7-82B7-E601218347CB}" type="slidenum">
              <a:rPr lang="zh-CN" altLang="en-US" sz="1400" b="1" smtClean="0">
                <a:solidFill>
                  <a:schemeClr val="bg1"/>
                </a:solidFill>
              </a:rPr>
              <a:pPr algn="r" eaLnBrk="1" hangingPunct="1">
                <a:defRPr/>
              </a:pPr>
              <a:t>‹#›</a:t>
            </a:fld>
            <a:endParaRPr lang="en-US" altLang="zh-CN" sz="1400" b="1">
              <a:solidFill>
                <a:schemeClr val="bg1"/>
              </a:solidFill>
            </a:endParaRPr>
          </a:p>
        </p:txBody>
      </p:sp>
      <p:sp>
        <p:nvSpPr>
          <p:cNvPr id="1030" name="Rectangle 6">
            <a:extLst>
              <a:ext uri="{FF2B5EF4-FFF2-40B4-BE49-F238E27FC236}">
                <a16:creationId xmlns:a16="http://schemas.microsoft.com/office/drawing/2014/main" id="{F49B645B-8791-48AB-9464-BEFA2D7704D2}"/>
              </a:ext>
            </a:extLst>
          </p:cNvPr>
          <p:cNvSpPr>
            <a:spLocks noChangeArrowheads="1"/>
          </p:cNvSpPr>
          <p:nvPr/>
        </p:nvSpPr>
        <p:spPr bwMode="auto">
          <a:xfrm>
            <a:off x="6416675" y="6553200"/>
            <a:ext cx="1665288" cy="250825"/>
          </a:xfrm>
          <a:prstGeom prst="rect">
            <a:avLst/>
          </a:prstGeom>
          <a:noFill/>
          <a:ln w="9525">
            <a:noFill/>
            <a:miter lim="800000"/>
            <a:headEnd/>
            <a:tailEnd/>
          </a:ln>
        </p:spPr>
        <p:txBody>
          <a:bodyPr/>
          <a:lstStyle/>
          <a:p>
            <a:pPr algn="ctr" eaLnBrk="1" hangingPunct="1">
              <a:defRPr/>
            </a:pPr>
            <a:r>
              <a:rPr lang="en-US" sz="1400" b="1">
                <a:solidFill>
                  <a:schemeClr val="bg1"/>
                </a:solidFill>
                <a:effectLst>
                  <a:outerShdw blurRad="38100" dist="38100" dir="2700000" algn="tl">
                    <a:srgbClr val="C0C0C0"/>
                  </a:outerShdw>
                </a:effectLst>
                <a:latin typeface="Arial" pitchFamily="34" charset="0"/>
              </a:rPr>
              <a:t>Version No: 1.0</a:t>
            </a:r>
          </a:p>
        </p:txBody>
      </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黑体" pitchFamily="2" charset="-122"/>
        </a:defRPr>
      </a:lvl2pPr>
      <a:lvl3pPr algn="ctr" rtl="0" eaLnBrk="0" fontAlgn="base" hangingPunct="0">
        <a:spcBef>
          <a:spcPct val="0"/>
        </a:spcBef>
        <a:spcAft>
          <a:spcPct val="0"/>
        </a:spcAft>
        <a:defRPr sz="4000" b="1">
          <a:solidFill>
            <a:schemeClr val="tx2"/>
          </a:solidFill>
          <a:latin typeface="Arial" pitchFamily="34" charset="0"/>
          <a:ea typeface="黑体" pitchFamily="2" charset="-122"/>
        </a:defRPr>
      </a:lvl3pPr>
      <a:lvl4pPr algn="ctr" rtl="0" eaLnBrk="0" fontAlgn="base" hangingPunct="0">
        <a:spcBef>
          <a:spcPct val="0"/>
        </a:spcBef>
        <a:spcAft>
          <a:spcPct val="0"/>
        </a:spcAft>
        <a:defRPr sz="4000" b="1">
          <a:solidFill>
            <a:schemeClr val="tx2"/>
          </a:solidFill>
          <a:latin typeface="Arial" pitchFamily="34" charset="0"/>
          <a:ea typeface="黑体" pitchFamily="2" charset="-122"/>
        </a:defRPr>
      </a:lvl4pPr>
      <a:lvl5pPr algn="ctr" rtl="0" eaLnBrk="0" fontAlgn="base" hangingPunct="0">
        <a:spcBef>
          <a:spcPct val="0"/>
        </a:spcBef>
        <a:spcAft>
          <a:spcPct val="0"/>
        </a:spcAft>
        <a:defRPr sz="4000" b="1">
          <a:solidFill>
            <a:schemeClr val="tx2"/>
          </a:solidFill>
          <a:latin typeface="Arial" pitchFamily="34" charset="0"/>
          <a:ea typeface="黑体" pitchFamily="2" charset="-122"/>
        </a:defRPr>
      </a:lvl5pPr>
      <a:lvl6pPr marL="457200" algn="ctr" rtl="0" eaLnBrk="0" fontAlgn="base" hangingPunct="0">
        <a:spcBef>
          <a:spcPct val="0"/>
        </a:spcBef>
        <a:spcAft>
          <a:spcPct val="0"/>
        </a:spcAft>
        <a:defRPr sz="4000" b="1">
          <a:solidFill>
            <a:schemeClr val="tx2"/>
          </a:solidFill>
          <a:latin typeface="Arial" pitchFamily="34" charset="0"/>
          <a:ea typeface="黑体" pitchFamily="2" charset="-122"/>
        </a:defRPr>
      </a:lvl6pPr>
      <a:lvl7pPr marL="914400" algn="ctr" rtl="0" eaLnBrk="0" fontAlgn="base" hangingPunct="0">
        <a:spcBef>
          <a:spcPct val="0"/>
        </a:spcBef>
        <a:spcAft>
          <a:spcPct val="0"/>
        </a:spcAft>
        <a:defRPr sz="4000" b="1">
          <a:solidFill>
            <a:schemeClr val="tx2"/>
          </a:solidFill>
          <a:latin typeface="Arial" pitchFamily="34" charset="0"/>
          <a:ea typeface="黑体" pitchFamily="2" charset="-122"/>
        </a:defRPr>
      </a:lvl7pPr>
      <a:lvl8pPr marL="1371600" algn="ctr" rtl="0" eaLnBrk="0" fontAlgn="base" hangingPunct="0">
        <a:spcBef>
          <a:spcPct val="0"/>
        </a:spcBef>
        <a:spcAft>
          <a:spcPct val="0"/>
        </a:spcAft>
        <a:defRPr sz="4000" b="1">
          <a:solidFill>
            <a:schemeClr val="tx2"/>
          </a:solidFill>
          <a:latin typeface="Arial" pitchFamily="34" charset="0"/>
          <a:ea typeface="黑体" pitchFamily="2" charset="-122"/>
        </a:defRPr>
      </a:lvl8pPr>
      <a:lvl9pPr marL="1828800" algn="ctr" rtl="0" eaLnBrk="0" fontAlgn="base" hangingPunct="0">
        <a:spcBef>
          <a:spcPct val="0"/>
        </a:spcBef>
        <a:spcAft>
          <a:spcPct val="0"/>
        </a:spcAft>
        <a:defRPr sz="4000" b="1">
          <a:solidFill>
            <a:schemeClr val="tx2"/>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SzPct val="100000"/>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4"/>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4"/>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5pPr>
      <a:lvl6pPr marL="25146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6pPr>
      <a:lvl7pPr marL="29718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7pPr>
      <a:lvl8pPr marL="34290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8pPr>
      <a:lvl9pPr marL="3886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4">
            <a:extLst>
              <a:ext uri="{FF2B5EF4-FFF2-40B4-BE49-F238E27FC236}">
                <a16:creationId xmlns:a16="http://schemas.microsoft.com/office/drawing/2014/main" id="{1BD885F8-863A-4776-A06B-035BC423481E}"/>
              </a:ext>
            </a:extLst>
          </p:cNvPr>
          <p:cNvSpPr>
            <a:spLocks noChangeArrowheads="1"/>
          </p:cNvSpPr>
          <p:nvPr/>
        </p:nvSpPr>
        <p:spPr bwMode="auto">
          <a:xfrm>
            <a:off x="3041650" y="6346825"/>
            <a:ext cx="2654300" cy="368300"/>
          </a:xfrm>
          <a:prstGeom prst="rect">
            <a:avLst/>
          </a:prstGeom>
          <a:noFill/>
          <a:ln w="9525">
            <a:noFill/>
            <a:miter lim="800000"/>
            <a:headEnd/>
            <a:tailEnd/>
          </a:ln>
        </p:spPr>
        <p:txBody>
          <a:bodyPr/>
          <a:lstStyle/>
          <a:p>
            <a:pPr algn="ctr" eaLnBrk="1" hangingPunct="1">
              <a:defRPr/>
            </a:pPr>
            <a:r>
              <a:rPr lang="en-US" sz="1400" b="1">
                <a:solidFill>
                  <a:schemeClr val="bg1"/>
                </a:solidFill>
                <a:effectLst>
                  <a:outerShdw blurRad="38100" dist="38100" dir="2700000" algn="tl">
                    <a:srgbClr val="C0C0C0"/>
                  </a:outerShdw>
                </a:effectLst>
                <a:latin typeface="Arial" pitchFamily="34" charset="0"/>
              </a:rPr>
              <a:t>Copyright@2006</a:t>
            </a:r>
          </a:p>
          <a:p>
            <a:pPr algn="ctr" eaLnBrk="1" hangingPunct="1">
              <a:defRPr/>
            </a:pPr>
            <a:r>
              <a:rPr lang="en-US" sz="1400" b="1">
                <a:solidFill>
                  <a:schemeClr val="bg1"/>
                </a:solidFill>
                <a:effectLst>
                  <a:outerShdw blurRad="38100" dist="38100" dir="2700000" algn="tl">
                    <a:srgbClr val="C0C0C0"/>
                  </a:outerShdw>
                </a:effectLst>
                <a:latin typeface="Arial" pitchFamily="34" charset="0"/>
              </a:rPr>
              <a:t>College of ITSoft (HZIEE) </a:t>
            </a:r>
          </a:p>
        </p:txBody>
      </p:sp>
      <p:sp>
        <p:nvSpPr>
          <p:cNvPr id="2051" name="Rectangle 5">
            <a:extLst>
              <a:ext uri="{FF2B5EF4-FFF2-40B4-BE49-F238E27FC236}">
                <a16:creationId xmlns:a16="http://schemas.microsoft.com/office/drawing/2014/main" id="{83491D07-B4FF-4F15-8362-423431E792B1}"/>
              </a:ext>
            </a:extLst>
          </p:cNvPr>
          <p:cNvSpPr>
            <a:spLocks noChangeArrowheads="1"/>
          </p:cNvSpPr>
          <p:nvPr/>
        </p:nvSpPr>
        <p:spPr bwMode="auto">
          <a:xfrm>
            <a:off x="6416675" y="6553200"/>
            <a:ext cx="1665288" cy="250825"/>
          </a:xfrm>
          <a:prstGeom prst="rect">
            <a:avLst/>
          </a:prstGeom>
          <a:noFill/>
          <a:ln w="9525">
            <a:noFill/>
            <a:miter lim="800000"/>
            <a:headEnd/>
            <a:tailEnd/>
          </a:ln>
        </p:spPr>
        <p:txBody>
          <a:bodyPr/>
          <a:lstStyle/>
          <a:p>
            <a:pPr algn="ctr" eaLnBrk="1" hangingPunct="1">
              <a:defRPr/>
            </a:pPr>
            <a:r>
              <a:rPr lang="en-US" sz="1400" b="1">
                <a:solidFill>
                  <a:schemeClr val="bg1"/>
                </a:solidFill>
                <a:effectLst>
                  <a:outerShdw blurRad="38100" dist="38100" dir="2700000" algn="tl">
                    <a:srgbClr val="C0C0C0"/>
                  </a:outerShdw>
                </a:effectLst>
                <a:latin typeface="Arial" pitchFamily="34" charset="0"/>
              </a:rPr>
              <a:t>Version No: 1.0</a:t>
            </a:r>
          </a:p>
        </p:txBody>
      </p:sp>
      <p:sp>
        <p:nvSpPr>
          <p:cNvPr id="2052" name="Rectangle 2">
            <a:extLst>
              <a:ext uri="{FF2B5EF4-FFF2-40B4-BE49-F238E27FC236}">
                <a16:creationId xmlns:a16="http://schemas.microsoft.com/office/drawing/2014/main" id="{6EB9C583-85F7-4BAE-A3F0-BC494F1CE75D}"/>
              </a:ext>
            </a:extLst>
          </p:cNvPr>
          <p:cNvSpPr>
            <a:spLocks noChangeArrowheads="1"/>
          </p:cNvSpPr>
          <p:nvPr>
            <p:ph type="title"/>
          </p:nvPr>
        </p:nvSpPr>
        <p:spPr bwMode="auto">
          <a:xfrm>
            <a:off x="457200" y="142875"/>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3" name="Rectangle 3">
            <a:extLst>
              <a:ext uri="{FF2B5EF4-FFF2-40B4-BE49-F238E27FC236}">
                <a16:creationId xmlns:a16="http://schemas.microsoft.com/office/drawing/2014/main" id="{9B3F66E2-7775-4D7F-A210-1784F6F9AC18}"/>
              </a:ext>
            </a:extLst>
          </p:cNvPr>
          <p:cNvSpPr>
            <a:spLocks noChangeArrowheads="1"/>
          </p:cNvSpPr>
          <p:nvPr>
            <p:ph type="body" idx="1"/>
          </p:nvPr>
        </p:nvSpPr>
        <p:spPr bwMode="auto">
          <a:xfrm>
            <a:off x="457200" y="819150"/>
            <a:ext cx="82296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itchFamily="34" charset="0"/>
          <a:ea typeface="黑体" pitchFamily="2" charset="-122"/>
        </a:defRPr>
      </a:lvl2pPr>
      <a:lvl3pPr algn="ctr" rtl="0" eaLnBrk="0" fontAlgn="base" hangingPunct="0">
        <a:spcBef>
          <a:spcPct val="0"/>
        </a:spcBef>
        <a:spcAft>
          <a:spcPct val="0"/>
        </a:spcAft>
        <a:defRPr sz="4000" b="1">
          <a:solidFill>
            <a:schemeClr val="tx2"/>
          </a:solidFill>
          <a:latin typeface="Arial" pitchFamily="34" charset="0"/>
          <a:ea typeface="黑体" pitchFamily="2" charset="-122"/>
        </a:defRPr>
      </a:lvl3pPr>
      <a:lvl4pPr algn="ctr" rtl="0" eaLnBrk="0" fontAlgn="base" hangingPunct="0">
        <a:spcBef>
          <a:spcPct val="0"/>
        </a:spcBef>
        <a:spcAft>
          <a:spcPct val="0"/>
        </a:spcAft>
        <a:defRPr sz="4000" b="1">
          <a:solidFill>
            <a:schemeClr val="tx2"/>
          </a:solidFill>
          <a:latin typeface="Arial" pitchFamily="34" charset="0"/>
          <a:ea typeface="黑体" pitchFamily="2" charset="-122"/>
        </a:defRPr>
      </a:lvl4pPr>
      <a:lvl5pPr algn="ctr" rtl="0" eaLnBrk="0" fontAlgn="base" hangingPunct="0">
        <a:spcBef>
          <a:spcPct val="0"/>
        </a:spcBef>
        <a:spcAft>
          <a:spcPct val="0"/>
        </a:spcAft>
        <a:defRPr sz="4000" b="1">
          <a:solidFill>
            <a:schemeClr val="tx2"/>
          </a:solidFill>
          <a:latin typeface="Arial" pitchFamily="34" charset="0"/>
          <a:ea typeface="黑体" pitchFamily="2" charset="-122"/>
        </a:defRPr>
      </a:lvl5pPr>
      <a:lvl6pPr marL="457200" algn="ctr" rtl="0" eaLnBrk="0" fontAlgn="base" hangingPunct="0">
        <a:spcBef>
          <a:spcPct val="0"/>
        </a:spcBef>
        <a:spcAft>
          <a:spcPct val="0"/>
        </a:spcAft>
        <a:defRPr sz="4000" b="1">
          <a:solidFill>
            <a:schemeClr val="tx2"/>
          </a:solidFill>
          <a:latin typeface="Arial" pitchFamily="34" charset="0"/>
          <a:ea typeface="黑体" pitchFamily="2" charset="-122"/>
        </a:defRPr>
      </a:lvl6pPr>
      <a:lvl7pPr marL="914400" algn="ctr" rtl="0" eaLnBrk="0" fontAlgn="base" hangingPunct="0">
        <a:spcBef>
          <a:spcPct val="0"/>
        </a:spcBef>
        <a:spcAft>
          <a:spcPct val="0"/>
        </a:spcAft>
        <a:defRPr sz="4000" b="1">
          <a:solidFill>
            <a:schemeClr val="tx2"/>
          </a:solidFill>
          <a:latin typeface="Arial" pitchFamily="34" charset="0"/>
          <a:ea typeface="黑体" pitchFamily="2" charset="-122"/>
        </a:defRPr>
      </a:lvl7pPr>
      <a:lvl8pPr marL="1371600" algn="ctr" rtl="0" eaLnBrk="0" fontAlgn="base" hangingPunct="0">
        <a:spcBef>
          <a:spcPct val="0"/>
        </a:spcBef>
        <a:spcAft>
          <a:spcPct val="0"/>
        </a:spcAft>
        <a:defRPr sz="4000" b="1">
          <a:solidFill>
            <a:schemeClr val="tx2"/>
          </a:solidFill>
          <a:latin typeface="Arial" pitchFamily="34" charset="0"/>
          <a:ea typeface="黑体" pitchFamily="2" charset="-122"/>
        </a:defRPr>
      </a:lvl8pPr>
      <a:lvl9pPr marL="1828800" algn="ctr" rtl="0" eaLnBrk="0" fontAlgn="base" hangingPunct="0">
        <a:spcBef>
          <a:spcPct val="0"/>
        </a:spcBef>
        <a:spcAft>
          <a:spcPct val="0"/>
        </a:spcAft>
        <a:defRPr sz="4000" b="1">
          <a:solidFill>
            <a:schemeClr val="tx2"/>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SzPct val="100000"/>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4"/>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4"/>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5pPr>
      <a:lvl6pPr marL="25146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6pPr>
      <a:lvl7pPr marL="29718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7pPr>
      <a:lvl8pPr marL="34290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8pPr>
      <a:lvl9pPr marL="3886200" indent="-228600" algn="l" rtl="0" eaLnBrk="0" fontAlgn="base" hangingPunct="0">
        <a:spcBef>
          <a:spcPct val="20000"/>
        </a:spcBef>
        <a:spcAft>
          <a:spcPct val="0"/>
        </a:spcAft>
        <a:buSzPct val="100000"/>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2.png"/><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1.wmf"/><Relationship Id="rId4" Type="http://schemas.openxmlformats.org/officeDocument/2006/relationships/oleObject" Target="../embeddings/oleObject9.bin"/><Relationship Id="rId9" Type="http://schemas.openxmlformats.org/officeDocument/2006/relationships/image" Target="../media/image13.wmf"/></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4.xml"/><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5.xml"/><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31D72059-5D7E-4167-A0A3-BA911EB84F9D}"/>
              </a:ext>
            </a:extLst>
          </p:cNvPr>
          <p:cNvSpPr>
            <a:spLocks noGrp="1" noChangeArrowheads="1"/>
          </p:cNvSpPr>
          <p:nvPr>
            <p:ph type="subTitle" idx="4294967295"/>
          </p:nvPr>
        </p:nvSpPr>
        <p:spPr>
          <a:xfrm>
            <a:off x="2714625" y="857250"/>
            <a:ext cx="5616575" cy="1357313"/>
          </a:xfrm>
          <a:noFill/>
        </p:spPr>
        <p:txBody>
          <a:bodyPr/>
          <a:lstStyle/>
          <a:p>
            <a:pPr marL="0" indent="0" algn="ctr">
              <a:buFontTx/>
              <a:buNone/>
            </a:pPr>
            <a:r>
              <a:rPr lang="zh-CN" altLang="en-US" sz="4400" b="1">
                <a:ea typeface="楷体_GB2312" pitchFamily="1" charset="-122"/>
              </a:rPr>
              <a:t>第</a:t>
            </a:r>
            <a:r>
              <a:rPr lang="en-US" altLang="zh-CN" sz="4400" b="1">
                <a:ea typeface="楷体_GB2312" pitchFamily="1" charset="-122"/>
              </a:rPr>
              <a:t>4</a:t>
            </a:r>
            <a:r>
              <a:rPr lang="zh-CN" altLang="en-US" sz="4400" b="1">
                <a:ea typeface="楷体_GB2312" pitchFamily="1" charset="-122"/>
              </a:rPr>
              <a:t>章  关系数据模式的规范化理论</a:t>
            </a:r>
          </a:p>
        </p:txBody>
      </p:sp>
      <p:sp>
        <p:nvSpPr>
          <p:cNvPr id="4099" name="Rectangle 5">
            <a:extLst>
              <a:ext uri="{FF2B5EF4-FFF2-40B4-BE49-F238E27FC236}">
                <a16:creationId xmlns:a16="http://schemas.microsoft.com/office/drawing/2014/main" id="{65F18A42-D66A-4F37-AB3C-0769FC462F03}"/>
              </a:ext>
            </a:extLst>
          </p:cNvPr>
          <p:cNvSpPr>
            <a:spLocks noChangeArrowheads="1"/>
          </p:cNvSpPr>
          <p:nvPr/>
        </p:nvSpPr>
        <p:spPr bwMode="auto">
          <a:xfrm>
            <a:off x="1357313" y="3048000"/>
            <a:ext cx="5727700"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8775" indent="-358775">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lnSpc>
                <a:spcPct val="130000"/>
              </a:lnSpc>
              <a:spcAft>
                <a:spcPct val="20000"/>
              </a:spcAft>
              <a:buSzTx/>
              <a:buFontTx/>
              <a:buNone/>
            </a:pPr>
            <a:r>
              <a:rPr lang="en-US" altLang="zh-CN" sz="2800" b="1">
                <a:solidFill>
                  <a:srgbClr val="003366"/>
                </a:solidFill>
                <a:latin typeface="楷体_GB2312" pitchFamily="1" charset="-122"/>
                <a:ea typeface="楷体_GB2312" pitchFamily="1" charset="-122"/>
              </a:rPr>
              <a:t>4.1  </a:t>
            </a:r>
            <a:r>
              <a:rPr lang="zh-CN" altLang="en-US" sz="2800" b="1">
                <a:solidFill>
                  <a:srgbClr val="003366"/>
                </a:solidFill>
                <a:latin typeface="楷体_GB2312" pitchFamily="1" charset="-122"/>
                <a:ea typeface="楷体_GB2312" pitchFamily="1" charset="-122"/>
              </a:rPr>
              <a:t>问题的提出</a:t>
            </a:r>
          </a:p>
          <a:p>
            <a:pPr algn="just">
              <a:lnSpc>
                <a:spcPct val="130000"/>
              </a:lnSpc>
              <a:spcAft>
                <a:spcPct val="20000"/>
              </a:spcAft>
              <a:buSzTx/>
              <a:buFontTx/>
              <a:buNone/>
            </a:pPr>
            <a:r>
              <a:rPr lang="en-US" altLang="zh-CN" sz="2800" b="1">
                <a:solidFill>
                  <a:srgbClr val="003366"/>
                </a:solidFill>
                <a:latin typeface="楷体_GB2312" pitchFamily="1" charset="-122"/>
                <a:ea typeface="楷体_GB2312" pitchFamily="1" charset="-122"/>
              </a:rPr>
              <a:t>4.2  </a:t>
            </a:r>
            <a:r>
              <a:rPr lang="zh-CN" altLang="en-US" sz="2800" b="1">
                <a:solidFill>
                  <a:srgbClr val="003366"/>
                </a:solidFill>
                <a:latin typeface="楷体_GB2312" pitchFamily="1" charset="-122"/>
                <a:ea typeface="楷体_GB2312" pitchFamily="1" charset="-122"/>
              </a:rPr>
              <a:t>函数依赖</a:t>
            </a:r>
          </a:p>
          <a:p>
            <a:pPr algn="just">
              <a:lnSpc>
                <a:spcPct val="130000"/>
              </a:lnSpc>
              <a:spcAft>
                <a:spcPct val="20000"/>
              </a:spcAft>
              <a:buSzTx/>
              <a:buFontTx/>
              <a:buNone/>
            </a:pPr>
            <a:r>
              <a:rPr lang="en-US" altLang="zh-CN" sz="2800" b="1">
                <a:solidFill>
                  <a:srgbClr val="003366"/>
                </a:solidFill>
                <a:latin typeface="楷体_GB2312" pitchFamily="1" charset="-122"/>
                <a:ea typeface="楷体_GB2312" pitchFamily="1" charset="-122"/>
              </a:rPr>
              <a:t>4.3  </a:t>
            </a:r>
            <a:r>
              <a:rPr lang="zh-CN" altLang="en-US" sz="2800" b="1">
                <a:solidFill>
                  <a:srgbClr val="003366"/>
                </a:solidFill>
                <a:latin typeface="楷体_GB2312" pitchFamily="1" charset="-122"/>
                <a:ea typeface="楷体_GB2312" pitchFamily="1" charset="-122"/>
              </a:rPr>
              <a:t>范式和规范化</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83C45F2-9C02-4681-9488-C8FAF0E49A00}"/>
              </a:ext>
            </a:extLst>
          </p:cNvPr>
          <p:cNvSpPr>
            <a:spLocks noChangeArrowheads="1"/>
          </p:cNvSpPr>
          <p:nvPr>
            <p:ph type="title" idx="4294967295"/>
          </p:nvPr>
        </p:nvSpPr>
        <p:spPr>
          <a:xfrm>
            <a:off x="468313" y="549275"/>
            <a:ext cx="8229600" cy="633413"/>
          </a:xfrm>
        </p:spPr>
        <p:txBody>
          <a:bodyPr/>
          <a:lstStyle/>
          <a:p>
            <a:r>
              <a:rPr lang="en-US" altLang="zh-CN"/>
              <a:t>4.2 </a:t>
            </a:r>
            <a:r>
              <a:rPr lang="zh-CN" altLang="en-US"/>
              <a:t>函数依赖</a:t>
            </a:r>
          </a:p>
        </p:txBody>
      </p:sp>
      <p:sp>
        <p:nvSpPr>
          <p:cNvPr id="13315" name="Rectangle 3">
            <a:extLst>
              <a:ext uri="{FF2B5EF4-FFF2-40B4-BE49-F238E27FC236}">
                <a16:creationId xmlns:a16="http://schemas.microsoft.com/office/drawing/2014/main" id="{BA96BB4D-DC8F-4239-9EB6-B847750A6B07}"/>
              </a:ext>
            </a:extLst>
          </p:cNvPr>
          <p:cNvSpPr>
            <a:spLocks noChangeArrowheads="1"/>
          </p:cNvSpPr>
          <p:nvPr>
            <p:ph type="body" idx="4294967295"/>
          </p:nvPr>
        </p:nvSpPr>
        <p:spPr>
          <a:xfrm>
            <a:off x="785813" y="1428750"/>
            <a:ext cx="7816850" cy="4114800"/>
          </a:xfrm>
        </p:spPr>
        <p:txBody>
          <a:bodyPr/>
          <a:lstStyle/>
          <a:p>
            <a:r>
              <a:rPr lang="zh-CN" altLang="en-US"/>
              <a:t>定义</a:t>
            </a:r>
            <a:r>
              <a:rPr lang="en-US" altLang="zh-CN"/>
              <a:t>1</a:t>
            </a:r>
          </a:p>
          <a:p>
            <a:pPr>
              <a:buFontTx/>
              <a:buNone/>
            </a:pPr>
            <a:r>
              <a:rPr lang="en-US" altLang="zh-CN"/>
              <a:t>		</a:t>
            </a:r>
            <a:r>
              <a:rPr lang="zh-CN" altLang="en-US"/>
              <a:t>设</a:t>
            </a:r>
            <a:r>
              <a:rPr lang="en-US" altLang="zh-CN"/>
              <a:t>R(U)</a:t>
            </a:r>
            <a:r>
              <a:rPr lang="zh-CN" altLang="en-US"/>
              <a:t>是属性集</a:t>
            </a:r>
            <a:r>
              <a:rPr lang="en-US" altLang="zh-CN"/>
              <a:t>U</a:t>
            </a:r>
            <a:r>
              <a:rPr lang="zh-CN" altLang="en-US"/>
              <a:t>上的关系模式，</a:t>
            </a:r>
            <a:r>
              <a:rPr lang="en-US" altLang="zh-CN"/>
              <a:t>X</a:t>
            </a:r>
            <a:r>
              <a:rPr lang="zh-CN" altLang="en-US"/>
              <a:t>，</a:t>
            </a:r>
            <a:r>
              <a:rPr lang="en-US" altLang="zh-CN"/>
              <a:t>Y</a:t>
            </a:r>
            <a:r>
              <a:rPr lang="zh-CN" altLang="en-US"/>
              <a:t>是</a:t>
            </a:r>
            <a:r>
              <a:rPr lang="en-US" altLang="zh-CN"/>
              <a:t>U</a:t>
            </a:r>
            <a:r>
              <a:rPr lang="zh-CN" altLang="en-US"/>
              <a:t>的子集。若对于</a:t>
            </a:r>
            <a:r>
              <a:rPr lang="en-US" altLang="zh-CN"/>
              <a:t>R(U)</a:t>
            </a:r>
            <a:r>
              <a:rPr lang="zh-CN" altLang="en-US"/>
              <a:t>任意一个可能的关系</a:t>
            </a:r>
            <a:r>
              <a:rPr lang="en-US" altLang="zh-CN"/>
              <a:t>r</a:t>
            </a:r>
            <a:r>
              <a:rPr lang="zh-CN" altLang="en-US"/>
              <a:t>，</a:t>
            </a:r>
            <a:r>
              <a:rPr lang="en-US" altLang="zh-CN"/>
              <a:t>r</a:t>
            </a:r>
            <a:r>
              <a:rPr lang="zh-CN" altLang="en-US"/>
              <a:t>中不可能存在两个元组在</a:t>
            </a:r>
            <a:r>
              <a:rPr lang="en-US" altLang="zh-CN"/>
              <a:t>X</a:t>
            </a:r>
            <a:r>
              <a:rPr lang="zh-CN" altLang="en-US"/>
              <a:t>上的属性值相等，而在</a:t>
            </a:r>
            <a:r>
              <a:rPr lang="en-US" altLang="zh-CN"/>
              <a:t>Y</a:t>
            </a:r>
            <a:r>
              <a:rPr lang="zh-CN" altLang="en-US"/>
              <a:t>上的属性值不等，则称</a:t>
            </a:r>
            <a:r>
              <a:rPr lang="en-US" altLang="zh-CN"/>
              <a:t>X</a:t>
            </a:r>
            <a:r>
              <a:rPr lang="zh-CN" altLang="en-US"/>
              <a:t>函数确定</a:t>
            </a:r>
            <a:r>
              <a:rPr lang="en-US" altLang="zh-CN"/>
              <a:t>Y</a:t>
            </a:r>
            <a:r>
              <a:rPr lang="zh-CN" altLang="en-US"/>
              <a:t>或</a:t>
            </a:r>
            <a:r>
              <a:rPr lang="en-US" altLang="zh-CN"/>
              <a:t>Y</a:t>
            </a:r>
            <a:r>
              <a:rPr lang="zh-CN" altLang="en-US"/>
              <a:t>函数依赖于</a:t>
            </a:r>
            <a:r>
              <a:rPr lang="en-US" altLang="zh-CN"/>
              <a:t>X</a:t>
            </a:r>
            <a:r>
              <a:rPr lang="zh-CN" altLang="en-US"/>
              <a:t>，记作</a:t>
            </a:r>
            <a:r>
              <a:rPr lang="en-US" altLang="zh-CN"/>
              <a:t>X-&gt;Y</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5FF2DD0-6897-4A81-AAE7-D2EA79C13836}"/>
              </a:ext>
            </a:extLst>
          </p:cNvPr>
          <p:cNvSpPr>
            <a:spLocks noChangeArrowheads="1"/>
          </p:cNvSpPr>
          <p:nvPr>
            <p:ph type="title" idx="4294967295"/>
          </p:nvPr>
        </p:nvSpPr>
        <p:spPr>
          <a:xfrm>
            <a:off x="500063" y="500063"/>
            <a:ext cx="8229600" cy="633412"/>
          </a:xfrm>
        </p:spPr>
        <p:txBody>
          <a:bodyPr/>
          <a:lstStyle/>
          <a:p>
            <a:r>
              <a:rPr lang="en-US" altLang="zh-CN"/>
              <a:t>4.2 </a:t>
            </a:r>
            <a:r>
              <a:rPr lang="zh-CN" altLang="en-US"/>
              <a:t>函数依赖</a:t>
            </a:r>
          </a:p>
        </p:txBody>
      </p:sp>
      <p:sp>
        <p:nvSpPr>
          <p:cNvPr id="15363" name="Rectangle 3">
            <a:extLst>
              <a:ext uri="{FF2B5EF4-FFF2-40B4-BE49-F238E27FC236}">
                <a16:creationId xmlns:a16="http://schemas.microsoft.com/office/drawing/2014/main" id="{FC303DAB-88C0-466A-9374-0A6AED6460BE}"/>
              </a:ext>
            </a:extLst>
          </p:cNvPr>
          <p:cNvSpPr>
            <a:spLocks noChangeArrowheads="1"/>
          </p:cNvSpPr>
          <p:nvPr>
            <p:ph type="body" idx="4294967295"/>
          </p:nvPr>
        </p:nvSpPr>
        <p:spPr>
          <a:xfrm>
            <a:off x="1187450" y="1628775"/>
            <a:ext cx="7499350" cy="3157538"/>
          </a:xfrm>
        </p:spPr>
        <p:txBody>
          <a:bodyPr/>
          <a:lstStyle/>
          <a:p>
            <a:pPr>
              <a:buFontTx/>
              <a:buNone/>
            </a:pPr>
            <a:r>
              <a:rPr lang="zh-CN" altLang="en-US"/>
              <a:t>例子</a:t>
            </a:r>
          </a:p>
          <a:p>
            <a:r>
              <a:rPr lang="zh-CN" altLang="en-US"/>
              <a:t>职工号</a:t>
            </a:r>
            <a:r>
              <a:rPr lang="en-US" altLang="zh-CN"/>
              <a:t>-&gt;</a:t>
            </a:r>
            <a:r>
              <a:rPr lang="zh-CN" altLang="en-US"/>
              <a:t>姓名</a:t>
            </a:r>
          </a:p>
          <a:p>
            <a:r>
              <a:rPr lang="en-US" altLang="zh-CN"/>
              <a:t>S1:SNO</a:t>
            </a:r>
            <a:r>
              <a:rPr lang="en-US" altLang="zh-CN">
                <a:solidFill>
                  <a:schemeClr val="hlink"/>
                </a:solidFill>
              </a:rPr>
              <a:t> </a:t>
            </a:r>
            <a:r>
              <a:rPr lang="en-US" altLang="zh-CN"/>
              <a:t>-&gt; NAME ;SNO-&gt; SEX</a:t>
            </a:r>
          </a:p>
          <a:p>
            <a:r>
              <a:rPr lang="en-US" altLang="zh-CN"/>
              <a:t>S2:(SNO,CNO) -&gt; GRADE</a:t>
            </a:r>
          </a:p>
          <a:p>
            <a:r>
              <a:rPr lang="en-US" altLang="zh-CN"/>
              <a:t>S3: CNO</a:t>
            </a:r>
            <a:r>
              <a:rPr lang="en-US" altLang="zh-CN">
                <a:solidFill>
                  <a:schemeClr val="hlink"/>
                </a:solidFill>
              </a:rPr>
              <a:t> </a:t>
            </a:r>
            <a:r>
              <a:rPr lang="en-US" altLang="zh-CN"/>
              <a:t>-&gt; CNAME</a:t>
            </a:r>
          </a:p>
          <a:p>
            <a:endParaRPr lang="zh-CN" altLang="en-US"/>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7CBFDDA-6760-4E32-99F0-159A59ED2FA5}"/>
              </a:ext>
            </a:extLst>
          </p:cNvPr>
          <p:cNvSpPr>
            <a:spLocks noChangeArrowheads="1"/>
          </p:cNvSpPr>
          <p:nvPr>
            <p:ph type="title" idx="4294967295"/>
          </p:nvPr>
        </p:nvSpPr>
        <p:spPr>
          <a:xfrm>
            <a:off x="428625" y="357188"/>
            <a:ext cx="8229600" cy="633412"/>
          </a:xfrm>
        </p:spPr>
        <p:txBody>
          <a:bodyPr/>
          <a:lstStyle/>
          <a:p>
            <a:r>
              <a:rPr lang="en-US" altLang="zh-CN"/>
              <a:t>4.2 </a:t>
            </a:r>
            <a:r>
              <a:rPr lang="zh-CN" altLang="en-US"/>
              <a:t>函数依赖</a:t>
            </a:r>
          </a:p>
        </p:txBody>
      </p:sp>
      <p:sp>
        <p:nvSpPr>
          <p:cNvPr id="16387" name="Rectangle 3">
            <a:extLst>
              <a:ext uri="{FF2B5EF4-FFF2-40B4-BE49-F238E27FC236}">
                <a16:creationId xmlns:a16="http://schemas.microsoft.com/office/drawing/2014/main" id="{63DBDCD1-C2FD-4C53-BED7-3078E76EBE10}"/>
              </a:ext>
            </a:extLst>
          </p:cNvPr>
          <p:cNvSpPr>
            <a:spLocks noChangeArrowheads="1"/>
          </p:cNvSpPr>
          <p:nvPr>
            <p:ph type="body" sz="half" idx="4294967295"/>
          </p:nvPr>
        </p:nvSpPr>
        <p:spPr>
          <a:xfrm>
            <a:off x="1173163" y="1071563"/>
            <a:ext cx="6827837" cy="1571625"/>
          </a:xfrm>
        </p:spPr>
        <p:txBody>
          <a:bodyPr/>
          <a:lstStyle/>
          <a:p>
            <a:r>
              <a:rPr lang="zh-CN" altLang="en-US" sz="2800"/>
              <a:t>定义</a:t>
            </a:r>
            <a:r>
              <a:rPr lang="en-US" altLang="zh-CN" sz="2800"/>
              <a:t>2</a:t>
            </a:r>
          </a:p>
          <a:p>
            <a:pPr>
              <a:buFontTx/>
              <a:buNone/>
            </a:pPr>
            <a:r>
              <a:rPr lang="en-US" altLang="zh-CN" sz="2800"/>
              <a:t>       </a:t>
            </a:r>
            <a:r>
              <a:rPr lang="zh-CN" altLang="en-US" sz="2800"/>
              <a:t>设</a:t>
            </a:r>
            <a:r>
              <a:rPr lang="en-US" altLang="zh-CN" sz="2800"/>
              <a:t>X-&gt;Y</a:t>
            </a:r>
            <a:r>
              <a:rPr lang="zh-CN" altLang="en-US" sz="2800"/>
              <a:t>是一个函数依赖，若</a:t>
            </a:r>
          </a:p>
          <a:p>
            <a:pPr>
              <a:spcAft>
                <a:spcPts val="2400"/>
              </a:spcAft>
              <a:buFontTx/>
              <a:buNone/>
            </a:pPr>
            <a:r>
              <a:rPr lang="zh-CN" altLang="en-US" sz="2800"/>
              <a:t>  则称</a:t>
            </a:r>
            <a:r>
              <a:rPr lang="en-US" altLang="zh-CN" sz="2800"/>
              <a:t>X-&gt;Y</a:t>
            </a:r>
            <a:r>
              <a:rPr lang="zh-CN" altLang="en-US" sz="2800"/>
              <a:t>是一个平凡函数依赖。</a:t>
            </a:r>
          </a:p>
        </p:txBody>
      </p:sp>
      <p:graphicFrame>
        <p:nvGraphicFramePr>
          <p:cNvPr id="16388" name="Object 4">
            <a:extLst>
              <a:ext uri="{FF2B5EF4-FFF2-40B4-BE49-F238E27FC236}">
                <a16:creationId xmlns:a16="http://schemas.microsoft.com/office/drawing/2014/main" id="{E3BE357D-BE5C-4D91-9B19-6EF4F69B6328}"/>
              </a:ext>
            </a:extLst>
          </p:cNvPr>
          <p:cNvGraphicFramePr>
            <a:graphicFrameLocks noChangeAspect="1"/>
          </p:cNvGraphicFramePr>
          <p:nvPr>
            <p:ph sz="half" idx="4294967295"/>
          </p:nvPr>
        </p:nvGraphicFramePr>
        <p:xfrm>
          <a:off x="6388100" y="1620838"/>
          <a:ext cx="992188" cy="522287"/>
        </p:xfrm>
        <a:graphic>
          <a:graphicData uri="http://schemas.openxmlformats.org/presentationml/2006/ole">
            <mc:AlternateContent xmlns:mc="http://schemas.openxmlformats.org/markup-compatibility/2006">
              <mc:Choice xmlns:v="urn:schemas-microsoft-com:vml" Requires="v">
                <p:oleObj spid="_x0000_s16395" r:id="rId4" imgW="444693" imgH="190583" progId="Equation.DSMT4">
                  <p:embed/>
                </p:oleObj>
              </mc:Choice>
              <mc:Fallback>
                <p:oleObj r:id="rId4" imgW="444693" imgH="190583"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8100" y="1620838"/>
                        <a:ext cx="992188"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a:extLst>
              <a:ext uri="{FF2B5EF4-FFF2-40B4-BE49-F238E27FC236}">
                <a16:creationId xmlns:a16="http://schemas.microsoft.com/office/drawing/2014/main" id="{052EDAAF-4E44-4C27-A66F-E2A1737A78A6}"/>
              </a:ext>
            </a:extLst>
          </p:cNvPr>
          <p:cNvGrpSpPr>
            <a:grpSpLocks/>
          </p:cNvGrpSpPr>
          <p:nvPr/>
        </p:nvGrpSpPr>
        <p:grpSpPr bwMode="auto">
          <a:xfrm>
            <a:off x="1214438" y="4572000"/>
            <a:ext cx="7327900" cy="1285875"/>
            <a:chOff x="0" y="0"/>
            <a:chExt cx="7327903" cy="1571623"/>
          </a:xfrm>
        </p:grpSpPr>
        <p:graphicFrame>
          <p:nvGraphicFramePr>
            <p:cNvPr id="16392" name="Object 6">
              <a:extLst>
                <a:ext uri="{FF2B5EF4-FFF2-40B4-BE49-F238E27FC236}">
                  <a16:creationId xmlns:a16="http://schemas.microsoft.com/office/drawing/2014/main" id="{B7583605-0A37-48CA-9AC8-E0E8B974B6D7}"/>
                </a:ext>
              </a:extLst>
            </p:cNvPr>
            <p:cNvGraphicFramePr>
              <a:graphicFrameLocks noChangeAspect="1"/>
            </p:cNvGraphicFramePr>
            <p:nvPr/>
          </p:nvGraphicFramePr>
          <p:xfrm>
            <a:off x="5286412" y="0"/>
            <a:ext cx="992188" cy="522287"/>
          </p:xfrm>
          <a:graphic>
            <a:graphicData uri="http://schemas.openxmlformats.org/presentationml/2006/ole">
              <mc:AlternateContent xmlns:mc="http://schemas.openxmlformats.org/markup-compatibility/2006">
                <mc:Choice xmlns:v="urn:schemas-microsoft-com:vml" Requires="v">
                  <p:oleObj spid="_x0000_s16396" r:id="rId6" imgW="444693" imgH="190583" progId="Equation.DSMT4">
                    <p:embed/>
                  </p:oleObj>
                </mc:Choice>
                <mc:Fallback>
                  <p:oleObj r:id="rId6" imgW="444693" imgH="190583"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412" y="0"/>
                          <a:ext cx="9921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6393" name="直接连接符 6">
              <a:extLst>
                <a:ext uri="{FF2B5EF4-FFF2-40B4-BE49-F238E27FC236}">
                  <a16:creationId xmlns:a16="http://schemas.microsoft.com/office/drawing/2014/main" id="{FF951B99-5304-4097-AAF2-D9CF2F843036}"/>
                </a:ext>
              </a:extLst>
            </p:cNvPr>
            <p:cNvCxnSpPr>
              <a:cxnSpLocks noChangeShapeType="1"/>
            </p:cNvCxnSpPr>
            <p:nvPr/>
          </p:nvCxnSpPr>
          <p:spPr bwMode="auto">
            <a:xfrm rot="16200000" flipH="1">
              <a:off x="5607883" y="178595"/>
              <a:ext cx="428628" cy="2143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6394" name="Rectangle 3">
              <a:extLst>
                <a:ext uri="{FF2B5EF4-FFF2-40B4-BE49-F238E27FC236}">
                  <a16:creationId xmlns:a16="http://schemas.microsoft.com/office/drawing/2014/main" id="{75099CB6-4C78-47C2-AA15-5DBF12BA5A4B}"/>
                </a:ext>
              </a:extLst>
            </p:cNvPr>
            <p:cNvSpPr txBox="1">
              <a:spLocks noChangeArrowheads="1"/>
            </p:cNvSpPr>
            <p:nvPr/>
          </p:nvSpPr>
          <p:spPr bwMode="auto">
            <a:xfrm>
              <a:off x="0" y="0"/>
              <a:ext cx="7327903" cy="157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7"/>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7"/>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7"/>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7"/>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7"/>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7"/>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7"/>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7"/>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7"/>
                </a:buBlip>
                <a:defRPr sz="2000">
                  <a:solidFill>
                    <a:schemeClr val="tx1"/>
                  </a:solidFill>
                  <a:latin typeface="Arial" panose="020B0604020202020204" pitchFamily="34" charset="0"/>
                  <a:ea typeface="宋体" panose="02010600030101010101" pitchFamily="2" charset="-122"/>
                </a:defRPr>
              </a:lvl9pPr>
            </a:lstStyle>
            <a:p>
              <a:pPr>
                <a:buFontTx/>
                <a:buNone/>
              </a:pPr>
              <a:r>
                <a:rPr lang="zh-CN" altLang="en-US" sz="2800"/>
                <a:t>       设</a:t>
              </a:r>
              <a:r>
                <a:rPr lang="en-US" altLang="zh-CN" sz="2800"/>
                <a:t>X-&gt;Y</a:t>
              </a:r>
              <a:r>
                <a:rPr lang="zh-CN" altLang="en-US" sz="2800"/>
                <a:t>是一个函数依赖，若</a:t>
              </a:r>
            </a:p>
            <a:p>
              <a:pPr>
                <a:buFontTx/>
                <a:buNone/>
              </a:pPr>
              <a:r>
                <a:rPr lang="zh-CN" altLang="en-US" sz="2800"/>
                <a:t>  则称</a:t>
              </a:r>
              <a:r>
                <a:rPr lang="en-US" altLang="zh-CN" sz="2800"/>
                <a:t>X-&gt;Y</a:t>
              </a:r>
              <a:r>
                <a:rPr lang="zh-CN" altLang="en-US" sz="2800"/>
                <a:t>是一个非平凡函数依赖。</a:t>
              </a:r>
            </a:p>
          </p:txBody>
        </p:sp>
      </p:grpSp>
      <p:sp>
        <p:nvSpPr>
          <p:cNvPr id="16390" name="Oval 5">
            <a:extLst>
              <a:ext uri="{FF2B5EF4-FFF2-40B4-BE49-F238E27FC236}">
                <a16:creationId xmlns:a16="http://schemas.microsoft.com/office/drawing/2014/main" id="{F7B7D9D3-6776-414F-BBCA-0C568C8C22BD}"/>
              </a:ext>
            </a:extLst>
          </p:cNvPr>
          <p:cNvSpPr>
            <a:spLocks noChangeArrowheads="1"/>
          </p:cNvSpPr>
          <p:nvPr/>
        </p:nvSpPr>
        <p:spPr bwMode="auto">
          <a:xfrm>
            <a:off x="1643063" y="2846388"/>
            <a:ext cx="2016125" cy="1368425"/>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7"/>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7"/>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7"/>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7"/>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7"/>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7"/>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7"/>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7"/>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7"/>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16391" name="Oval 6">
            <a:extLst>
              <a:ext uri="{FF2B5EF4-FFF2-40B4-BE49-F238E27FC236}">
                <a16:creationId xmlns:a16="http://schemas.microsoft.com/office/drawing/2014/main" id="{130CB661-6386-4AC8-9642-C3138BC95E14}"/>
              </a:ext>
            </a:extLst>
          </p:cNvPr>
          <p:cNvSpPr>
            <a:spLocks noChangeArrowheads="1"/>
          </p:cNvSpPr>
          <p:nvPr/>
        </p:nvSpPr>
        <p:spPr bwMode="auto">
          <a:xfrm>
            <a:off x="2362200" y="3133725"/>
            <a:ext cx="1295400" cy="936625"/>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7"/>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7"/>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7"/>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7"/>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7"/>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7"/>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7"/>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7"/>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7"/>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4F64411-F959-4BC0-8B65-796FB9F32D3E}"/>
              </a:ext>
            </a:extLst>
          </p:cNvPr>
          <p:cNvSpPr>
            <a:spLocks noChangeArrowheads="1"/>
          </p:cNvSpPr>
          <p:nvPr>
            <p:ph type="title" idx="4294967295"/>
          </p:nvPr>
        </p:nvSpPr>
        <p:spPr>
          <a:xfrm>
            <a:off x="468313" y="333375"/>
            <a:ext cx="8229600" cy="633413"/>
          </a:xfrm>
        </p:spPr>
        <p:txBody>
          <a:bodyPr/>
          <a:lstStyle/>
          <a:p>
            <a:r>
              <a:rPr lang="en-US" altLang="zh-CN"/>
              <a:t>4.2 </a:t>
            </a:r>
            <a:r>
              <a:rPr lang="zh-CN" altLang="en-US"/>
              <a:t>函数依赖</a:t>
            </a:r>
          </a:p>
        </p:txBody>
      </p:sp>
      <p:sp>
        <p:nvSpPr>
          <p:cNvPr id="18435" name="Rectangle 3">
            <a:extLst>
              <a:ext uri="{FF2B5EF4-FFF2-40B4-BE49-F238E27FC236}">
                <a16:creationId xmlns:a16="http://schemas.microsoft.com/office/drawing/2014/main" id="{FD0049DC-A28A-438F-B947-7348C307368B}"/>
              </a:ext>
            </a:extLst>
          </p:cNvPr>
          <p:cNvSpPr>
            <a:spLocks noChangeArrowheads="1"/>
          </p:cNvSpPr>
          <p:nvPr>
            <p:ph type="body" idx="4294967295"/>
          </p:nvPr>
        </p:nvSpPr>
        <p:spPr>
          <a:xfrm>
            <a:off x="857250" y="1000125"/>
            <a:ext cx="7499350" cy="4762500"/>
          </a:xfrm>
        </p:spPr>
        <p:txBody>
          <a:bodyPr/>
          <a:lstStyle/>
          <a:p>
            <a:pPr>
              <a:buFontTx/>
              <a:buNone/>
            </a:pPr>
            <a:r>
              <a:rPr lang="zh-CN" altLang="en-US" sz="2800"/>
              <a:t> 例子</a:t>
            </a:r>
          </a:p>
          <a:p>
            <a:pPr>
              <a:buFontTx/>
              <a:buNone/>
            </a:pPr>
            <a:r>
              <a:rPr lang="zh-CN" altLang="en-US" sz="2800"/>
              <a:t>  在</a:t>
            </a:r>
            <a:r>
              <a:rPr lang="en-US" altLang="zh-CN" sz="2800"/>
              <a:t>S2</a:t>
            </a:r>
            <a:r>
              <a:rPr lang="zh-CN" altLang="en-US" sz="2800"/>
              <a:t>中有</a:t>
            </a:r>
          </a:p>
          <a:p>
            <a:pPr>
              <a:buFontTx/>
              <a:buNone/>
            </a:pPr>
            <a:r>
              <a:rPr lang="zh-CN" altLang="en-US" sz="2800"/>
              <a:t>     </a:t>
            </a:r>
            <a:r>
              <a:rPr lang="en-US" altLang="zh-CN" sz="2800"/>
              <a:t>(SNO,CNO) -&gt;SNO</a:t>
            </a:r>
          </a:p>
          <a:p>
            <a:pPr>
              <a:buFontTx/>
              <a:buNone/>
            </a:pPr>
            <a:r>
              <a:rPr lang="en-US" altLang="zh-CN" sz="2800"/>
              <a:t>     (SNO,CNO) -&gt;CNO</a:t>
            </a:r>
          </a:p>
          <a:p>
            <a:pPr>
              <a:buFontTx/>
              <a:buNone/>
            </a:pPr>
            <a:r>
              <a:rPr lang="en-US" altLang="zh-CN" sz="2800"/>
              <a:t>    </a:t>
            </a:r>
            <a:r>
              <a:rPr lang="zh-CN" altLang="en-US" sz="2800"/>
              <a:t>所以这些都是平凡函数依赖关系</a:t>
            </a:r>
          </a:p>
          <a:p>
            <a:pPr>
              <a:buFontTx/>
              <a:buNone/>
            </a:pPr>
            <a:r>
              <a:rPr lang="en-US" altLang="zh-CN" sz="2800"/>
              <a:t>     </a:t>
            </a:r>
          </a:p>
          <a:p>
            <a:pPr>
              <a:buFontTx/>
              <a:buNone/>
            </a:pPr>
            <a:r>
              <a:rPr lang="en-US" altLang="zh-CN" sz="2800"/>
              <a:t>     (SNO,CNO) -&gt; GRADE</a:t>
            </a:r>
          </a:p>
          <a:p>
            <a:pPr>
              <a:buFontTx/>
              <a:buNone/>
            </a:pPr>
            <a:r>
              <a:rPr lang="en-US" altLang="zh-CN" sz="2800"/>
              <a:t>      </a:t>
            </a:r>
            <a:r>
              <a:rPr lang="zh-CN" altLang="en-US" sz="2800"/>
              <a:t>这个是非平凡函数依赖关系</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6" end="6"/>
                                            </p:txEl>
                                          </p:spTgt>
                                        </p:tgtEl>
                                        <p:attrNameLst>
                                          <p:attrName>style.visibility</p:attrName>
                                        </p:attrNameLst>
                                      </p:cBhvr>
                                      <p:to>
                                        <p:strVal val="visible"/>
                                      </p:to>
                                    </p:set>
                                    <p:animEffect transition="in" filter="blinds(horizontal)">
                                      <p:cBhvr>
                                        <p:cTn id="7" dur="500"/>
                                        <p:tgtEl>
                                          <p:spTgt spid="18435">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10"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2694F03-6CCC-42CD-962F-48E1EF7DAE00}"/>
              </a:ext>
            </a:extLst>
          </p:cNvPr>
          <p:cNvSpPr>
            <a:spLocks noChangeArrowheads="1"/>
          </p:cNvSpPr>
          <p:nvPr>
            <p:ph type="title" idx="4294967295"/>
          </p:nvPr>
        </p:nvSpPr>
        <p:spPr>
          <a:xfrm>
            <a:off x="468313" y="333375"/>
            <a:ext cx="8229600" cy="633413"/>
          </a:xfrm>
        </p:spPr>
        <p:txBody>
          <a:bodyPr/>
          <a:lstStyle/>
          <a:p>
            <a:r>
              <a:rPr lang="en-US" altLang="zh-CN"/>
              <a:t>4.2 </a:t>
            </a:r>
            <a:r>
              <a:rPr lang="zh-CN" altLang="en-US"/>
              <a:t>函数依赖</a:t>
            </a:r>
          </a:p>
        </p:txBody>
      </p:sp>
      <p:sp>
        <p:nvSpPr>
          <p:cNvPr id="19459" name="Rectangle 3">
            <a:extLst>
              <a:ext uri="{FF2B5EF4-FFF2-40B4-BE49-F238E27FC236}">
                <a16:creationId xmlns:a16="http://schemas.microsoft.com/office/drawing/2014/main" id="{44788412-DA09-4132-B83A-A41BECFCB808}"/>
              </a:ext>
            </a:extLst>
          </p:cNvPr>
          <p:cNvSpPr>
            <a:spLocks noChangeArrowheads="1"/>
          </p:cNvSpPr>
          <p:nvPr>
            <p:ph type="body" sz="half" idx="4294967295"/>
          </p:nvPr>
        </p:nvSpPr>
        <p:spPr>
          <a:xfrm>
            <a:off x="971550" y="1557338"/>
            <a:ext cx="7315200" cy="4618037"/>
          </a:xfrm>
        </p:spPr>
        <p:txBody>
          <a:bodyPr/>
          <a:lstStyle/>
          <a:p>
            <a:r>
              <a:rPr lang="zh-CN" altLang="en-US" sz="2800"/>
              <a:t>定义</a:t>
            </a:r>
            <a:r>
              <a:rPr lang="en-US" altLang="zh-CN" sz="2800"/>
              <a:t>3</a:t>
            </a:r>
          </a:p>
          <a:p>
            <a:pPr>
              <a:buFontTx/>
              <a:buNone/>
            </a:pPr>
            <a:r>
              <a:rPr lang="zh-CN" altLang="en-US" sz="2800"/>
              <a:t>设</a:t>
            </a:r>
            <a:r>
              <a:rPr lang="en-US" altLang="zh-CN" sz="2800"/>
              <a:t>X-&gt;Y</a:t>
            </a:r>
            <a:r>
              <a:rPr lang="zh-CN" altLang="en-US" sz="2800"/>
              <a:t>是一个函数依赖，并且对于任何</a:t>
            </a:r>
          </a:p>
          <a:p>
            <a:pPr>
              <a:buFontTx/>
              <a:buNone/>
            </a:pPr>
            <a:endParaRPr lang="zh-CN" altLang="en-US" sz="2800"/>
          </a:p>
          <a:p>
            <a:pPr>
              <a:lnSpc>
                <a:spcPct val="150000"/>
              </a:lnSpc>
              <a:buFontTx/>
              <a:buNone/>
            </a:pPr>
            <a:r>
              <a:rPr lang="zh-CN" altLang="en-US" sz="2800"/>
              <a:t>则称</a:t>
            </a:r>
            <a:r>
              <a:rPr lang="en-US" altLang="zh-CN" sz="2800"/>
              <a:t>X→Y</a:t>
            </a:r>
            <a:r>
              <a:rPr lang="zh-CN" altLang="en-US" sz="2800"/>
              <a:t>是一个完全函数依赖。即</a:t>
            </a:r>
            <a:r>
              <a:rPr lang="en-US" altLang="zh-CN" sz="2800"/>
              <a:t>Y</a:t>
            </a:r>
            <a:r>
              <a:rPr lang="zh-CN" altLang="en-US" sz="2800"/>
              <a:t>函数依赖</a:t>
            </a:r>
          </a:p>
          <a:p>
            <a:pPr>
              <a:lnSpc>
                <a:spcPct val="150000"/>
              </a:lnSpc>
              <a:buFontTx/>
              <a:buNone/>
            </a:pPr>
            <a:r>
              <a:rPr lang="zh-CN" altLang="en-US" sz="2800"/>
              <a:t>于整个</a:t>
            </a:r>
            <a:r>
              <a:rPr lang="en-US" altLang="zh-CN" sz="2800"/>
              <a:t>X</a:t>
            </a:r>
            <a:r>
              <a:rPr lang="zh-CN" altLang="en-US" sz="2800"/>
              <a:t>，记</a:t>
            </a:r>
          </a:p>
        </p:txBody>
      </p:sp>
      <p:graphicFrame>
        <p:nvGraphicFramePr>
          <p:cNvPr id="19460" name="Object 4">
            <a:extLst>
              <a:ext uri="{FF2B5EF4-FFF2-40B4-BE49-F238E27FC236}">
                <a16:creationId xmlns:a16="http://schemas.microsoft.com/office/drawing/2014/main" id="{1659EBFE-FE3D-4C3F-A849-D4BA75278A82}"/>
              </a:ext>
            </a:extLst>
          </p:cNvPr>
          <p:cNvGraphicFramePr>
            <a:graphicFrameLocks noChangeAspect="1"/>
          </p:cNvGraphicFramePr>
          <p:nvPr>
            <p:ph sz="quarter" idx="4294967295"/>
          </p:nvPr>
        </p:nvGraphicFramePr>
        <p:xfrm>
          <a:off x="1187450" y="2636838"/>
          <a:ext cx="7170738" cy="569912"/>
        </p:xfrm>
        <a:graphic>
          <a:graphicData uri="http://schemas.openxmlformats.org/presentationml/2006/ole">
            <mc:AlternateContent xmlns:mc="http://schemas.openxmlformats.org/markup-compatibility/2006">
              <mc:Choice xmlns:v="urn:schemas-microsoft-com:vml" Requires="v">
                <p:oleObj spid="_x0000_s19462" r:id="rId3" imgW="2553808" imgH="228699" progId="Equation.DSMT4">
                  <p:embed/>
                </p:oleObj>
              </mc:Choice>
              <mc:Fallback>
                <p:oleObj r:id="rId3" imgW="2553808" imgH="22869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636838"/>
                        <a:ext cx="7170738"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a:extLst>
              <a:ext uri="{FF2B5EF4-FFF2-40B4-BE49-F238E27FC236}">
                <a16:creationId xmlns:a16="http://schemas.microsoft.com/office/drawing/2014/main" id="{D9C68A16-2FB9-4F23-85E9-F7D3F507A1A4}"/>
              </a:ext>
            </a:extLst>
          </p:cNvPr>
          <p:cNvGraphicFramePr>
            <a:graphicFrameLocks noChangeAspect="1"/>
          </p:cNvGraphicFramePr>
          <p:nvPr>
            <p:ph sz="quarter" idx="4294967295"/>
          </p:nvPr>
        </p:nvGraphicFramePr>
        <p:xfrm>
          <a:off x="3214688" y="3929063"/>
          <a:ext cx="1420812" cy="533400"/>
        </p:xfrm>
        <a:graphic>
          <a:graphicData uri="http://schemas.openxmlformats.org/presentationml/2006/ole">
            <mc:AlternateContent xmlns:mc="http://schemas.openxmlformats.org/markup-compatibility/2006">
              <mc:Choice xmlns:v="urn:schemas-microsoft-com:vml" Requires="v">
                <p:oleObj spid="_x0000_s19463" r:id="rId5" imgW="457597" imgH="279643" progId="Equation.DSMT4">
                  <p:embed/>
                </p:oleObj>
              </mc:Choice>
              <mc:Fallback>
                <p:oleObj r:id="rId5" imgW="457597" imgH="279643"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688" y="3929063"/>
                        <a:ext cx="142081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3E6B66C-595D-4B2A-A639-261DDF0FE7EF}"/>
              </a:ext>
            </a:extLst>
          </p:cNvPr>
          <p:cNvSpPr>
            <a:spLocks noChangeArrowheads="1"/>
          </p:cNvSpPr>
          <p:nvPr>
            <p:ph type="title" idx="4294967295"/>
          </p:nvPr>
        </p:nvSpPr>
        <p:spPr>
          <a:xfrm>
            <a:off x="395288" y="404813"/>
            <a:ext cx="8229600" cy="633412"/>
          </a:xfrm>
        </p:spPr>
        <p:txBody>
          <a:bodyPr/>
          <a:lstStyle/>
          <a:p>
            <a:r>
              <a:rPr lang="en-US" altLang="zh-CN"/>
              <a:t>4.2 </a:t>
            </a:r>
            <a:r>
              <a:rPr lang="zh-CN" altLang="en-US"/>
              <a:t>函数依赖</a:t>
            </a:r>
          </a:p>
        </p:txBody>
      </p:sp>
      <p:sp>
        <p:nvSpPr>
          <p:cNvPr id="20483" name="Rectangle 3">
            <a:extLst>
              <a:ext uri="{FF2B5EF4-FFF2-40B4-BE49-F238E27FC236}">
                <a16:creationId xmlns:a16="http://schemas.microsoft.com/office/drawing/2014/main" id="{4A4BD4E2-D5F4-404B-80DB-687B7E9A968E}"/>
              </a:ext>
            </a:extLst>
          </p:cNvPr>
          <p:cNvSpPr>
            <a:spLocks noChangeArrowheads="1"/>
          </p:cNvSpPr>
          <p:nvPr>
            <p:ph type="body" idx="4294967295"/>
          </p:nvPr>
        </p:nvSpPr>
        <p:spPr>
          <a:xfrm>
            <a:off x="214313" y="1285875"/>
            <a:ext cx="8929687" cy="4114800"/>
          </a:xfrm>
        </p:spPr>
        <p:txBody>
          <a:bodyPr/>
          <a:lstStyle/>
          <a:p>
            <a:pPr>
              <a:lnSpc>
                <a:spcPct val="150000"/>
              </a:lnSpc>
              <a:buFontTx/>
              <a:buNone/>
            </a:pPr>
            <a:r>
              <a:rPr lang="zh-CN" altLang="en-US" sz="2800"/>
              <a:t>举例：</a:t>
            </a:r>
          </a:p>
          <a:p>
            <a:pPr>
              <a:lnSpc>
                <a:spcPct val="150000"/>
              </a:lnSpc>
              <a:buFontTx/>
              <a:buNone/>
            </a:pPr>
            <a:r>
              <a:rPr lang="zh-CN" altLang="en-US" sz="2800"/>
              <a:t>在关系</a:t>
            </a:r>
            <a:r>
              <a:rPr lang="en-US" altLang="zh-CN" sz="2800"/>
              <a:t>S (SNO,NAME,SEX,CNO,CNAME,GRADE)</a:t>
            </a:r>
            <a:r>
              <a:rPr lang="zh-CN" altLang="en-US" sz="2800"/>
              <a:t>中：</a:t>
            </a:r>
          </a:p>
          <a:p>
            <a:pPr>
              <a:lnSpc>
                <a:spcPct val="150000"/>
              </a:lnSpc>
              <a:buFontTx/>
              <a:buNone/>
            </a:pPr>
            <a:r>
              <a:rPr lang="zh-CN" altLang="en-US" sz="2800"/>
              <a:t>			 </a:t>
            </a:r>
            <a:r>
              <a:rPr lang="en-US" altLang="zh-CN" sz="2800"/>
              <a:t>(SNO,CNO) -&gt; GRADE</a:t>
            </a:r>
          </a:p>
          <a:p>
            <a:pPr>
              <a:lnSpc>
                <a:spcPct val="150000"/>
              </a:lnSpc>
              <a:buFontTx/>
              <a:buNone/>
            </a:pPr>
            <a:r>
              <a:rPr lang="zh-CN" altLang="en-US" sz="2800"/>
              <a:t>但</a:t>
            </a:r>
            <a:r>
              <a:rPr lang="en-US" altLang="zh-CN" sz="2800"/>
              <a:t>SNO -&gt; GRADE</a:t>
            </a:r>
            <a:r>
              <a:rPr lang="zh-CN" altLang="en-US" sz="2800"/>
              <a:t>；</a:t>
            </a:r>
            <a:r>
              <a:rPr lang="en-US" altLang="zh-CN" sz="2800"/>
              <a:t>(CNO) -&gt; GRADE</a:t>
            </a:r>
            <a:r>
              <a:rPr lang="zh-CN" altLang="en-US" sz="2800"/>
              <a:t>都不成立</a:t>
            </a:r>
          </a:p>
          <a:p>
            <a:pPr>
              <a:lnSpc>
                <a:spcPct val="150000"/>
              </a:lnSpc>
              <a:buFontTx/>
              <a:buNone/>
            </a:pPr>
            <a:r>
              <a:rPr lang="zh-CN" altLang="en-US" sz="2800"/>
              <a:t>所以</a:t>
            </a:r>
            <a:r>
              <a:rPr lang="en-US" altLang="zh-CN" sz="2800"/>
              <a:t>(SNO,CNO) -&gt; GRADE</a:t>
            </a:r>
            <a:r>
              <a:rPr lang="zh-CN" altLang="en-US" sz="2800"/>
              <a:t>是完全函数依赖关系。</a:t>
            </a:r>
          </a:p>
          <a:p>
            <a:endParaRPr lang="zh-CN" altLang="en-US"/>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6348668-2C1E-46AB-B56C-530EA07180B2}"/>
              </a:ext>
            </a:extLst>
          </p:cNvPr>
          <p:cNvSpPr>
            <a:spLocks noChangeArrowheads="1"/>
          </p:cNvSpPr>
          <p:nvPr>
            <p:ph type="title" idx="4294967295"/>
          </p:nvPr>
        </p:nvSpPr>
        <p:spPr>
          <a:xfrm>
            <a:off x="468313" y="549275"/>
            <a:ext cx="8229600" cy="633413"/>
          </a:xfrm>
        </p:spPr>
        <p:txBody>
          <a:bodyPr/>
          <a:lstStyle/>
          <a:p>
            <a:r>
              <a:rPr lang="en-US" altLang="zh-CN"/>
              <a:t>4.2 </a:t>
            </a:r>
            <a:r>
              <a:rPr lang="zh-CN" altLang="en-US"/>
              <a:t>函数依赖</a:t>
            </a:r>
          </a:p>
        </p:txBody>
      </p:sp>
      <p:sp>
        <p:nvSpPr>
          <p:cNvPr id="21507" name="Rectangle 3">
            <a:extLst>
              <a:ext uri="{FF2B5EF4-FFF2-40B4-BE49-F238E27FC236}">
                <a16:creationId xmlns:a16="http://schemas.microsoft.com/office/drawing/2014/main" id="{7648BE26-DC3F-4946-A0FD-79F6743A8D43}"/>
              </a:ext>
            </a:extLst>
          </p:cNvPr>
          <p:cNvSpPr>
            <a:spLocks noChangeArrowheads="1"/>
          </p:cNvSpPr>
          <p:nvPr>
            <p:ph type="body" sz="half" idx="4294967295"/>
          </p:nvPr>
        </p:nvSpPr>
        <p:spPr>
          <a:xfrm>
            <a:off x="1000125" y="1557338"/>
            <a:ext cx="7272338" cy="2728912"/>
          </a:xfrm>
        </p:spPr>
        <p:txBody>
          <a:bodyPr/>
          <a:lstStyle/>
          <a:p>
            <a:r>
              <a:rPr lang="zh-CN" altLang="en-US" sz="2800"/>
              <a:t>定义</a:t>
            </a:r>
            <a:r>
              <a:rPr lang="en-US" altLang="zh-CN" sz="2800"/>
              <a:t>4</a:t>
            </a:r>
          </a:p>
          <a:p>
            <a:pPr>
              <a:lnSpc>
                <a:spcPct val="150000"/>
              </a:lnSpc>
              <a:buFontTx/>
              <a:buNone/>
            </a:pPr>
            <a:r>
              <a:rPr lang="zh-CN" altLang="en-US" sz="2800"/>
              <a:t>		设</a:t>
            </a:r>
            <a:r>
              <a:rPr lang="en-US" altLang="zh-CN" sz="2800"/>
              <a:t>X-&gt;Y</a:t>
            </a:r>
            <a:r>
              <a:rPr lang="zh-CN" altLang="en-US" sz="2800"/>
              <a:t>是一个函数依赖</a:t>
            </a:r>
            <a:r>
              <a:rPr lang="en-US" altLang="zh-CN" sz="2800"/>
              <a:t>,</a:t>
            </a:r>
            <a:r>
              <a:rPr lang="zh-CN" altLang="en-US" sz="2800"/>
              <a:t>但不是完全函数依赖</a:t>
            </a:r>
            <a:r>
              <a:rPr lang="en-US" altLang="zh-CN" sz="2800"/>
              <a:t>,</a:t>
            </a:r>
            <a:r>
              <a:rPr lang="zh-CN" altLang="en-US" sz="2800"/>
              <a:t>则称</a:t>
            </a:r>
            <a:r>
              <a:rPr lang="en-US" altLang="zh-CN" sz="2800"/>
              <a:t>X-&gt;Y</a:t>
            </a:r>
            <a:r>
              <a:rPr lang="zh-CN" altLang="en-US" sz="2800"/>
              <a:t>是一个部分函数依赖</a:t>
            </a:r>
            <a:r>
              <a:rPr lang="en-US" altLang="zh-CN" sz="2800"/>
              <a:t>,</a:t>
            </a:r>
            <a:r>
              <a:rPr lang="zh-CN" altLang="en-US" sz="2800"/>
              <a:t>或称</a:t>
            </a:r>
            <a:r>
              <a:rPr lang="en-US" altLang="zh-CN" sz="2800"/>
              <a:t>Y</a:t>
            </a:r>
            <a:r>
              <a:rPr lang="zh-CN" altLang="en-US" sz="2800"/>
              <a:t>函数依赖于</a:t>
            </a:r>
            <a:r>
              <a:rPr lang="en-US" altLang="zh-CN" sz="2800"/>
              <a:t>X</a:t>
            </a:r>
            <a:r>
              <a:rPr lang="zh-CN" altLang="en-US" sz="2800"/>
              <a:t>的某个真子集</a:t>
            </a:r>
            <a:r>
              <a:rPr lang="en-US" altLang="zh-CN" sz="2800"/>
              <a:t>,</a:t>
            </a:r>
            <a:r>
              <a:rPr lang="zh-CN" altLang="en-US" sz="2800"/>
              <a:t>记</a:t>
            </a:r>
          </a:p>
        </p:txBody>
      </p:sp>
      <p:graphicFrame>
        <p:nvGraphicFramePr>
          <p:cNvPr id="21508" name="Object 4">
            <a:extLst>
              <a:ext uri="{FF2B5EF4-FFF2-40B4-BE49-F238E27FC236}">
                <a16:creationId xmlns:a16="http://schemas.microsoft.com/office/drawing/2014/main" id="{8F0E7E4A-A28E-4777-89B5-51E7381C1601}"/>
              </a:ext>
            </a:extLst>
          </p:cNvPr>
          <p:cNvGraphicFramePr>
            <a:graphicFrameLocks noChangeAspect="1"/>
          </p:cNvGraphicFramePr>
          <p:nvPr>
            <p:ph sz="half" idx="4294967295"/>
          </p:nvPr>
        </p:nvGraphicFramePr>
        <p:xfrm>
          <a:off x="6400800" y="3429000"/>
          <a:ext cx="1111250" cy="560388"/>
        </p:xfrm>
        <a:graphic>
          <a:graphicData uri="http://schemas.openxmlformats.org/presentationml/2006/ole">
            <mc:AlternateContent xmlns:mc="http://schemas.openxmlformats.org/markup-compatibility/2006">
              <mc:Choice xmlns:v="urn:schemas-microsoft-com:vml" Requires="v">
                <p:oleObj spid="_x0000_s21509" r:id="rId3" imgW="457597" imgH="279643" progId="Equation.DSMT4">
                  <p:embed/>
                </p:oleObj>
              </mc:Choice>
              <mc:Fallback>
                <p:oleObj r:id="rId3" imgW="457597" imgH="279643"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3429000"/>
                        <a:ext cx="111125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210287E-F617-4767-8BE0-5AA3F5A44B9E}"/>
              </a:ext>
            </a:extLst>
          </p:cNvPr>
          <p:cNvSpPr>
            <a:spLocks noChangeArrowheads="1"/>
          </p:cNvSpPr>
          <p:nvPr>
            <p:ph type="title" idx="4294967295"/>
          </p:nvPr>
        </p:nvSpPr>
        <p:spPr>
          <a:xfrm>
            <a:off x="468313" y="404813"/>
            <a:ext cx="8229600" cy="633412"/>
          </a:xfrm>
        </p:spPr>
        <p:txBody>
          <a:bodyPr/>
          <a:lstStyle/>
          <a:p>
            <a:r>
              <a:rPr lang="en-US" altLang="zh-CN"/>
              <a:t>4.2 </a:t>
            </a:r>
            <a:r>
              <a:rPr lang="zh-CN" altLang="en-US"/>
              <a:t>函数依赖</a:t>
            </a:r>
          </a:p>
        </p:txBody>
      </p:sp>
      <p:sp>
        <p:nvSpPr>
          <p:cNvPr id="22531" name="Rectangle 3">
            <a:extLst>
              <a:ext uri="{FF2B5EF4-FFF2-40B4-BE49-F238E27FC236}">
                <a16:creationId xmlns:a16="http://schemas.microsoft.com/office/drawing/2014/main" id="{DCE9F705-AD69-4186-8CAC-9B141A4626A7}"/>
              </a:ext>
            </a:extLst>
          </p:cNvPr>
          <p:cNvSpPr>
            <a:spLocks noChangeArrowheads="1"/>
          </p:cNvSpPr>
          <p:nvPr>
            <p:ph type="body" sz="half" idx="4294967295"/>
          </p:nvPr>
        </p:nvSpPr>
        <p:spPr>
          <a:xfrm>
            <a:off x="571500" y="1214438"/>
            <a:ext cx="8072438" cy="4286250"/>
          </a:xfrm>
        </p:spPr>
        <p:txBody>
          <a:bodyPr/>
          <a:lstStyle/>
          <a:p>
            <a:pPr>
              <a:lnSpc>
                <a:spcPct val="150000"/>
              </a:lnSpc>
            </a:pPr>
            <a:r>
              <a:rPr lang="zh-CN" altLang="en-US" sz="2800"/>
              <a:t>在关系</a:t>
            </a:r>
            <a:r>
              <a:rPr lang="en-US" altLang="zh-CN" sz="2800"/>
              <a:t>S (SNO,NAME,SEX,CNO,CNAME, GRADE)</a:t>
            </a:r>
            <a:r>
              <a:rPr lang="zh-CN" altLang="en-US" sz="2800"/>
              <a:t>中：</a:t>
            </a:r>
          </a:p>
          <a:p>
            <a:pPr>
              <a:lnSpc>
                <a:spcPct val="150000"/>
              </a:lnSpc>
              <a:buFontTx/>
              <a:buNone/>
            </a:pPr>
            <a:r>
              <a:rPr lang="zh-CN" altLang="en-US" sz="2800"/>
              <a:t>    </a:t>
            </a:r>
            <a:r>
              <a:rPr lang="en-US" altLang="zh-CN" sz="2800"/>
              <a:t>(SNO,CNO)-&gt;NAME,</a:t>
            </a:r>
            <a:r>
              <a:rPr lang="zh-CN" altLang="en-US" sz="2800"/>
              <a:t>而对于每个学生都有唯一的</a:t>
            </a:r>
            <a:r>
              <a:rPr lang="en-US" altLang="zh-CN" sz="2800"/>
              <a:t>SNO</a:t>
            </a:r>
            <a:r>
              <a:rPr lang="zh-CN" altLang="en-US" sz="2800"/>
              <a:t>值</a:t>
            </a:r>
            <a:r>
              <a:rPr lang="en-US" altLang="zh-CN" sz="2800"/>
              <a:t>,</a:t>
            </a:r>
            <a:r>
              <a:rPr lang="zh-CN" altLang="en-US" sz="2800"/>
              <a:t>所以</a:t>
            </a:r>
            <a:r>
              <a:rPr lang="en-US" altLang="zh-CN" sz="2800"/>
              <a:t>SNO-&gt;NAME,</a:t>
            </a:r>
            <a:r>
              <a:rPr lang="zh-CN" altLang="en-US" sz="2800"/>
              <a:t>而</a:t>
            </a:r>
            <a:r>
              <a:rPr lang="en-US" altLang="zh-CN" sz="2800"/>
              <a:t>CNO-&gt;NAME, </a:t>
            </a:r>
            <a:r>
              <a:rPr lang="zh-CN" altLang="en-US" sz="2800"/>
              <a:t>因此，</a:t>
            </a:r>
            <a:r>
              <a:rPr lang="en-US" altLang="zh-CN" sz="2800"/>
              <a:t>(SNO,CNO)-&gt;NAME</a:t>
            </a:r>
            <a:r>
              <a:rPr lang="zh-CN" altLang="en-US" sz="2800"/>
              <a:t>是部分函数依赖</a:t>
            </a:r>
          </a:p>
        </p:txBody>
      </p:sp>
      <p:grpSp>
        <p:nvGrpSpPr>
          <p:cNvPr id="2" name="Group 4">
            <a:extLst>
              <a:ext uri="{FF2B5EF4-FFF2-40B4-BE49-F238E27FC236}">
                <a16:creationId xmlns:a16="http://schemas.microsoft.com/office/drawing/2014/main" id="{CF455182-2CC6-49DB-9D1B-E359964E27A1}"/>
              </a:ext>
            </a:extLst>
          </p:cNvPr>
          <p:cNvGrpSpPr>
            <a:grpSpLocks/>
          </p:cNvGrpSpPr>
          <p:nvPr/>
        </p:nvGrpSpPr>
        <p:grpSpPr bwMode="auto">
          <a:xfrm>
            <a:off x="2357438" y="4643438"/>
            <a:ext cx="4357687" cy="798512"/>
            <a:chOff x="0" y="0"/>
            <a:chExt cx="4357718" cy="799089"/>
          </a:xfrm>
        </p:grpSpPr>
        <p:sp>
          <p:nvSpPr>
            <p:cNvPr id="22534" name="矩形 5">
              <a:extLst>
                <a:ext uri="{FF2B5EF4-FFF2-40B4-BE49-F238E27FC236}">
                  <a16:creationId xmlns:a16="http://schemas.microsoft.com/office/drawing/2014/main" id="{B0A1B523-5EB3-4D09-8397-AF2D5E2065BC}"/>
                </a:ext>
              </a:extLst>
            </p:cNvPr>
            <p:cNvSpPr>
              <a:spLocks noChangeArrowheads="1"/>
            </p:cNvSpPr>
            <p:nvPr/>
          </p:nvSpPr>
          <p:spPr bwMode="auto">
            <a:xfrm>
              <a:off x="0" y="214314"/>
              <a:ext cx="43577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a:latin typeface="Times New Roman" panose="02020603050405020304" pitchFamily="18" charset="0"/>
                </a:rPr>
                <a:t>(SNO,CNO) —&gt;NAME</a:t>
              </a:r>
            </a:p>
          </p:txBody>
        </p:sp>
        <p:sp>
          <p:nvSpPr>
            <p:cNvPr id="22535" name="矩形 6">
              <a:extLst>
                <a:ext uri="{FF2B5EF4-FFF2-40B4-BE49-F238E27FC236}">
                  <a16:creationId xmlns:a16="http://schemas.microsoft.com/office/drawing/2014/main" id="{1423E3E4-D6F2-4B76-AB24-C5B998BB45BE}"/>
                </a:ext>
              </a:extLst>
            </p:cNvPr>
            <p:cNvSpPr>
              <a:spLocks noChangeArrowheads="1"/>
            </p:cNvSpPr>
            <p:nvPr/>
          </p:nvSpPr>
          <p:spPr bwMode="auto">
            <a:xfrm>
              <a:off x="2286016" y="0"/>
              <a:ext cx="3571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a:latin typeface="Coronet" pitchFamily="2" charset="0"/>
                </a:rPr>
                <a:t>p</a:t>
              </a:r>
            </a:p>
          </p:txBody>
        </p:sp>
      </p:grpSp>
      <p:cxnSp>
        <p:nvCxnSpPr>
          <p:cNvPr id="22533" name="直接连接符 8">
            <a:extLst>
              <a:ext uri="{FF2B5EF4-FFF2-40B4-BE49-F238E27FC236}">
                <a16:creationId xmlns:a16="http://schemas.microsoft.com/office/drawing/2014/main" id="{6A080396-B5C2-4E5F-BDDC-1B767CA1D165}"/>
              </a:ext>
            </a:extLst>
          </p:cNvPr>
          <p:cNvCxnSpPr>
            <a:cxnSpLocks noChangeShapeType="1"/>
          </p:cNvCxnSpPr>
          <p:nvPr/>
        </p:nvCxnSpPr>
        <p:spPr bwMode="auto">
          <a:xfrm rot="16200000" flipH="1">
            <a:off x="6607969" y="3536156"/>
            <a:ext cx="357188" cy="142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0.7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F70EF99-EE7C-4E22-9AFC-8BE7A5DA4D28}"/>
              </a:ext>
            </a:extLst>
          </p:cNvPr>
          <p:cNvSpPr>
            <a:spLocks noChangeArrowheads="1"/>
          </p:cNvSpPr>
          <p:nvPr>
            <p:ph type="title" idx="4294967295"/>
          </p:nvPr>
        </p:nvSpPr>
        <p:spPr>
          <a:xfrm>
            <a:off x="468313" y="404813"/>
            <a:ext cx="8229600" cy="633412"/>
          </a:xfrm>
        </p:spPr>
        <p:txBody>
          <a:bodyPr/>
          <a:lstStyle/>
          <a:p>
            <a:r>
              <a:rPr lang="en-US" altLang="zh-CN"/>
              <a:t>4.2 </a:t>
            </a:r>
            <a:r>
              <a:rPr lang="zh-CN" altLang="en-US"/>
              <a:t>函数依赖</a:t>
            </a:r>
          </a:p>
        </p:txBody>
      </p:sp>
      <p:sp>
        <p:nvSpPr>
          <p:cNvPr id="23555" name="Rectangle 3">
            <a:extLst>
              <a:ext uri="{FF2B5EF4-FFF2-40B4-BE49-F238E27FC236}">
                <a16:creationId xmlns:a16="http://schemas.microsoft.com/office/drawing/2014/main" id="{DCA99626-FCBD-49F2-A4F9-F8B9C27F23D9}"/>
              </a:ext>
            </a:extLst>
          </p:cNvPr>
          <p:cNvSpPr>
            <a:spLocks noChangeArrowheads="1"/>
          </p:cNvSpPr>
          <p:nvPr>
            <p:ph type="body" sz="half" idx="4294967295"/>
          </p:nvPr>
        </p:nvSpPr>
        <p:spPr>
          <a:xfrm>
            <a:off x="900113" y="1773238"/>
            <a:ext cx="6881812" cy="3084512"/>
          </a:xfrm>
        </p:spPr>
        <p:txBody>
          <a:bodyPr/>
          <a:lstStyle/>
          <a:p>
            <a:pPr>
              <a:lnSpc>
                <a:spcPct val="150000"/>
              </a:lnSpc>
            </a:pPr>
            <a:r>
              <a:rPr lang="zh-CN" altLang="en-US" sz="2800"/>
              <a:t>设</a:t>
            </a:r>
            <a:r>
              <a:rPr lang="en-US" altLang="zh-CN" sz="2800"/>
              <a:t>R(U)</a:t>
            </a:r>
            <a:r>
              <a:rPr lang="zh-CN" altLang="en-US" sz="2800"/>
              <a:t>是一个关系模式</a:t>
            </a:r>
            <a:r>
              <a:rPr lang="en-US" altLang="zh-CN" sz="2800"/>
              <a:t>,</a:t>
            </a:r>
          </a:p>
          <a:p>
            <a:pPr>
              <a:lnSpc>
                <a:spcPct val="150000"/>
              </a:lnSpc>
            </a:pPr>
            <a:endParaRPr lang="en-US" altLang="zh-CN" sz="2800"/>
          </a:p>
          <a:p>
            <a:pPr>
              <a:lnSpc>
                <a:spcPct val="150000"/>
              </a:lnSpc>
              <a:buFontTx/>
              <a:buNone/>
            </a:pPr>
            <a:r>
              <a:rPr lang="zh-CN" altLang="en-US" sz="2800"/>
              <a:t>则称</a:t>
            </a:r>
            <a:r>
              <a:rPr lang="en-US" altLang="zh-CN" sz="2800"/>
              <a:t>Z</a:t>
            </a:r>
            <a:r>
              <a:rPr lang="zh-CN" altLang="en-US" sz="2800"/>
              <a:t>传递函数依赖于</a:t>
            </a:r>
            <a:r>
              <a:rPr lang="en-US" altLang="zh-CN" sz="2800"/>
              <a:t>X,</a:t>
            </a:r>
            <a:r>
              <a:rPr lang="zh-CN" altLang="en-US" sz="2800"/>
              <a:t>记</a:t>
            </a:r>
          </a:p>
        </p:txBody>
      </p:sp>
      <p:graphicFrame>
        <p:nvGraphicFramePr>
          <p:cNvPr id="23556" name="Object 4">
            <a:extLst>
              <a:ext uri="{FF2B5EF4-FFF2-40B4-BE49-F238E27FC236}">
                <a16:creationId xmlns:a16="http://schemas.microsoft.com/office/drawing/2014/main" id="{2D434724-BD74-46DE-A504-7D86BE507B2B}"/>
              </a:ext>
            </a:extLst>
          </p:cNvPr>
          <p:cNvGraphicFramePr>
            <a:graphicFrameLocks noChangeAspect="1"/>
          </p:cNvGraphicFramePr>
          <p:nvPr>
            <p:ph sz="quarter" idx="4294967295"/>
          </p:nvPr>
        </p:nvGraphicFramePr>
        <p:xfrm>
          <a:off x="1000125" y="2571750"/>
          <a:ext cx="7458075" cy="574675"/>
        </p:xfrm>
        <a:graphic>
          <a:graphicData uri="http://schemas.openxmlformats.org/presentationml/2006/ole">
            <mc:AlternateContent xmlns:mc="http://schemas.openxmlformats.org/markup-compatibility/2006">
              <mc:Choice xmlns:v="urn:schemas-microsoft-com:vml" Requires="v">
                <p:oleObj spid="_x0000_s23558" r:id="rId3" imgW="3517900" imgH="228600" progId="Equation.DSMT4">
                  <p:embed/>
                </p:oleObj>
              </mc:Choice>
              <mc:Fallback>
                <p:oleObj r:id="rId3" imgW="35179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2571750"/>
                        <a:ext cx="7458075"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5">
            <a:extLst>
              <a:ext uri="{FF2B5EF4-FFF2-40B4-BE49-F238E27FC236}">
                <a16:creationId xmlns:a16="http://schemas.microsoft.com/office/drawing/2014/main" id="{5B121963-347A-44F4-A634-10E0A57A5484}"/>
              </a:ext>
            </a:extLst>
          </p:cNvPr>
          <p:cNvGraphicFramePr>
            <a:graphicFrameLocks noChangeAspect="1"/>
          </p:cNvGraphicFramePr>
          <p:nvPr>
            <p:ph sz="quarter" idx="4294967295"/>
          </p:nvPr>
        </p:nvGraphicFramePr>
        <p:xfrm>
          <a:off x="5143500" y="3214688"/>
          <a:ext cx="1282700" cy="604837"/>
        </p:xfrm>
        <a:graphic>
          <a:graphicData uri="http://schemas.openxmlformats.org/presentationml/2006/ole">
            <mc:AlternateContent xmlns:mc="http://schemas.openxmlformats.org/markup-compatibility/2006">
              <mc:Choice xmlns:v="urn:schemas-microsoft-com:vml" Requires="v">
                <p:oleObj spid="_x0000_s23559" r:id="rId5" imgW="470308" imgH="279643" progId="Equation.DSMT4">
                  <p:embed/>
                </p:oleObj>
              </mc:Choice>
              <mc:Fallback>
                <p:oleObj r:id="rId5" imgW="470308" imgH="279643"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3214688"/>
                        <a:ext cx="1282700"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4B8E964-17B4-429B-B226-8A2D7D910189}"/>
              </a:ext>
            </a:extLst>
          </p:cNvPr>
          <p:cNvSpPr>
            <a:spLocks noChangeArrowheads="1"/>
          </p:cNvSpPr>
          <p:nvPr>
            <p:ph type="title" idx="4294967295"/>
          </p:nvPr>
        </p:nvSpPr>
        <p:spPr>
          <a:xfrm>
            <a:off x="428625" y="357188"/>
            <a:ext cx="8229600" cy="633412"/>
          </a:xfrm>
        </p:spPr>
        <p:txBody>
          <a:bodyPr/>
          <a:lstStyle/>
          <a:p>
            <a:r>
              <a:rPr lang="en-US" altLang="zh-CN"/>
              <a:t>4.2 </a:t>
            </a:r>
            <a:r>
              <a:rPr lang="zh-CN" altLang="en-US"/>
              <a:t>函数依赖</a:t>
            </a:r>
          </a:p>
        </p:txBody>
      </p:sp>
      <p:sp>
        <p:nvSpPr>
          <p:cNvPr id="24579" name="Rectangle 3">
            <a:extLst>
              <a:ext uri="{FF2B5EF4-FFF2-40B4-BE49-F238E27FC236}">
                <a16:creationId xmlns:a16="http://schemas.microsoft.com/office/drawing/2014/main" id="{E92822EA-1FB7-404C-A98D-C2C5106A9D76}"/>
              </a:ext>
            </a:extLst>
          </p:cNvPr>
          <p:cNvSpPr>
            <a:spLocks noChangeArrowheads="1"/>
          </p:cNvSpPr>
          <p:nvPr>
            <p:ph type="body" sz="half" idx="4294967295"/>
          </p:nvPr>
        </p:nvSpPr>
        <p:spPr>
          <a:xfrm>
            <a:off x="357188" y="2214563"/>
            <a:ext cx="8010525" cy="571500"/>
          </a:xfrm>
        </p:spPr>
        <p:txBody>
          <a:bodyPr/>
          <a:lstStyle/>
          <a:p>
            <a:r>
              <a:rPr lang="zh-CN" altLang="en-US" sz="2800"/>
              <a:t>例子： 班级</a:t>
            </a:r>
            <a:r>
              <a:rPr lang="en-US" altLang="zh-CN" sz="2800"/>
              <a:t>(</a:t>
            </a:r>
            <a:r>
              <a:rPr lang="zh-CN" altLang="en-US" sz="2800"/>
              <a:t>班号</a:t>
            </a:r>
            <a:r>
              <a:rPr lang="en-US" altLang="zh-CN" sz="2800"/>
              <a:t>,</a:t>
            </a:r>
            <a:r>
              <a:rPr lang="zh-CN" altLang="en-US" sz="2800"/>
              <a:t>专业名</a:t>
            </a:r>
            <a:r>
              <a:rPr lang="en-US" altLang="zh-CN" sz="2800"/>
              <a:t>,</a:t>
            </a:r>
            <a:r>
              <a:rPr lang="zh-CN" altLang="en-US" sz="2800"/>
              <a:t>系名</a:t>
            </a:r>
            <a:r>
              <a:rPr lang="en-US" altLang="zh-CN" sz="2800"/>
              <a:t>,</a:t>
            </a:r>
            <a:r>
              <a:rPr lang="zh-CN" altLang="en-US" sz="2800"/>
              <a:t>人数</a:t>
            </a:r>
            <a:r>
              <a:rPr lang="en-US" altLang="zh-CN" sz="2800"/>
              <a:t>,</a:t>
            </a:r>
            <a:r>
              <a:rPr lang="zh-CN" altLang="en-US" sz="2800"/>
              <a:t>入学年份</a:t>
            </a:r>
            <a:r>
              <a:rPr lang="en-US" altLang="zh-CN" sz="2800"/>
              <a:t>)</a:t>
            </a:r>
          </a:p>
        </p:txBody>
      </p:sp>
      <p:sp>
        <p:nvSpPr>
          <p:cNvPr id="24580" name="Rectangle 4">
            <a:extLst>
              <a:ext uri="{FF2B5EF4-FFF2-40B4-BE49-F238E27FC236}">
                <a16:creationId xmlns:a16="http://schemas.microsoft.com/office/drawing/2014/main" id="{E5E258F5-5B66-416C-AA84-C3D2686BF61C}"/>
              </a:ext>
            </a:extLst>
          </p:cNvPr>
          <p:cNvSpPr>
            <a:spLocks noChangeArrowheads="1"/>
          </p:cNvSpPr>
          <p:nvPr/>
        </p:nvSpPr>
        <p:spPr bwMode="auto">
          <a:xfrm>
            <a:off x="1143000" y="3000375"/>
            <a:ext cx="6264275" cy="936625"/>
          </a:xfrm>
          <a:prstGeom prst="rect">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a:latin typeface="Tahoma" panose="020B0604030504040204" pitchFamily="34" charset="0"/>
              </a:rPr>
              <a:t>班号</a:t>
            </a:r>
            <a:r>
              <a:rPr lang="en-US" altLang="zh-CN">
                <a:latin typeface="Tahoma" panose="020B0604030504040204" pitchFamily="34" charset="0"/>
              </a:rPr>
              <a:t>-&gt;</a:t>
            </a:r>
            <a:r>
              <a:rPr lang="zh-CN" altLang="en-US">
                <a:latin typeface="Tahoma" panose="020B0604030504040204" pitchFamily="34" charset="0"/>
              </a:rPr>
              <a:t>专业名</a:t>
            </a:r>
            <a:r>
              <a:rPr lang="en-US" altLang="zh-CN">
                <a:latin typeface="Tahoma" panose="020B0604030504040204" pitchFamily="34" charset="0"/>
              </a:rPr>
              <a:t>,</a:t>
            </a:r>
            <a:r>
              <a:rPr lang="zh-CN" altLang="en-US">
                <a:latin typeface="Tahoma" panose="020B0604030504040204" pitchFamily="34" charset="0"/>
              </a:rPr>
              <a:t>专业名</a:t>
            </a:r>
            <a:r>
              <a:rPr lang="en-US" altLang="zh-CN">
                <a:latin typeface="Tahoma" panose="020B0604030504040204" pitchFamily="34" charset="0"/>
              </a:rPr>
              <a:t>-&gt;</a:t>
            </a:r>
            <a:r>
              <a:rPr lang="zh-CN" altLang="en-US">
                <a:latin typeface="Tahoma" panose="020B0604030504040204" pitchFamily="34" charset="0"/>
              </a:rPr>
              <a:t>系名</a:t>
            </a:r>
            <a:r>
              <a:rPr lang="en-US" altLang="zh-CN">
                <a:latin typeface="Tahoma" panose="020B0604030504040204" pitchFamily="34" charset="0"/>
              </a:rPr>
              <a:t>,</a:t>
            </a:r>
          </a:p>
          <a:p>
            <a:pPr algn="ctr" eaLnBrk="1" hangingPunct="1">
              <a:spcBef>
                <a:spcPct val="0"/>
              </a:spcBef>
              <a:buSzTx/>
              <a:buFontTx/>
              <a:buNone/>
            </a:pPr>
            <a:r>
              <a:rPr lang="zh-CN" altLang="en-US">
                <a:latin typeface="Tahoma" panose="020B0604030504040204" pitchFamily="34" charset="0"/>
              </a:rPr>
              <a:t>班号</a:t>
            </a:r>
            <a:r>
              <a:rPr lang="en-US" altLang="zh-CN">
                <a:latin typeface="Tahoma" panose="020B0604030504040204" pitchFamily="34" charset="0"/>
              </a:rPr>
              <a:t>-&gt;</a:t>
            </a:r>
            <a:r>
              <a:rPr lang="zh-CN" altLang="en-US">
                <a:latin typeface="Tahoma" panose="020B0604030504040204" pitchFamily="34" charset="0"/>
              </a:rPr>
              <a:t>人数</a:t>
            </a:r>
            <a:r>
              <a:rPr lang="en-US" altLang="zh-CN">
                <a:latin typeface="Tahoma" panose="020B0604030504040204" pitchFamily="34" charset="0"/>
              </a:rPr>
              <a:t>,    </a:t>
            </a:r>
            <a:r>
              <a:rPr lang="zh-CN" altLang="en-US">
                <a:latin typeface="Tahoma" panose="020B0604030504040204" pitchFamily="34" charset="0"/>
              </a:rPr>
              <a:t>班号</a:t>
            </a:r>
            <a:r>
              <a:rPr lang="en-US" altLang="zh-CN">
                <a:latin typeface="Tahoma" panose="020B0604030504040204" pitchFamily="34" charset="0"/>
              </a:rPr>
              <a:t>-&gt;</a:t>
            </a:r>
            <a:r>
              <a:rPr lang="zh-CN" altLang="en-US">
                <a:latin typeface="Tahoma" panose="020B0604030504040204" pitchFamily="34" charset="0"/>
              </a:rPr>
              <a:t>入学年份</a:t>
            </a:r>
          </a:p>
        </p:txBody>
      </p:sp>
      <p:sp>
        <p:nvSpPr>
          <p:cNvPr id="24581" name="Rectangle 5">
            <a:extLst>
              <a:ext uri="{FF2B5EF4-FFF2-40B4-BE49-F238E27FC236}">
                <a16:creationId xmlns:a16="http://schemas.microsoft.com/office/drawing/2014/main" id="{488F5E98-7C32-4811-8C2F-C51ECFC8D8DB}"/>
              </a:ext>
            </a:extLst>
          </p:cNvPr>
          <p:cNvSpPr>
            <a:spLocks noChangeArrowheads="1"/>
          </p:cNvSpPr>
          <p:nvPr/>
        </p:nvSpPr>
        <p:spPr bwMode="auto">
          <a:xfrm>
            <a:off x="1143000" y="4581525"/>
            <a:ext cx="7461250"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a:latin typeface="Tahoma" panose="020B0604030504040204" pitchFamily="34" charset="0"/>
              </a:rPr>
              <a:t>班号</a:t>
            </a:r>
            <a:r>
              <a:rPr lang="en-US" altLang="zh-CN">
                <a:latin typeface="Tahoma" panose="020B0604030504040204" pitchFamily="34" charset="0"/>
              </a:rPr>
              <a:t>-&gt;</a:t>
            </a:r>
            <a:r>
              <a:rPr lang="zh-CN" altLang="en-US">
                <a:latin typeface="Tahoma" panose="020B0604030504040204" pitchFamily="34" charset="0"/>
              </a:rPr>
              <a:t>专业名</a:t>
            </a:r>
            <a:r>
              <a:rPr lang="en-US" altLang="zh-CN">
                <a:latin typeface="Tahoma" panose="020B0604030504040204" pitchFamily="34" charset="0"/>
              </a:rPr>
              <a:t>,   </a:t>
            </a:r>
            <a:r>
              <a:rPr lang="zh-CN" altLang="en-US">
                <a:latin typeface="Tahoma" panose="020B0604030504040204" pitchFamily="34" charset="0"/>
              </a:rPr>
              <a:t>专业名</a:t>
            </a:r>
            <a:r>
              <a:rPr lang="en-US" altLang="zh-CN">
                <a:latin typeface="Tahoma" panose="020B0604030504040204" pitchFamily="34" charset="0"/>
              </a:rPr>
              <a:t>-&gt;</a:t>
            </a:r>
            <a:r>
              <a:rPr lang="zh-CN" altLang="en-US">
                <a:latin typeface="Tahoma" panose="020B0604030504040204" pitchFamily="34" charset="0"/>
              </a:rPr>
              <a:t>系名</a:t>
            </a:r>
          </a:p>
        </p:txBody>
      </p:sp>
      <p:sp>
        <p:nvSpPr>
          <p:cNvPr id="24582" name="Rectangle 6">
            <a:extLst>
              <a:ext uri="{FF2B5EF4-FFF2-40B4-BE49-F238E27FC236}">
                <a16:creationId xmlns:a16="http://schemas.microsoft.com/office/drawing/2014/main" id="{64E9BF65-AD0E-457B-B45E-4AA656E5AB98}"/>
              </a:ext>
            </a:extLst>
          </p:cNvPr>
          <p:cNvSpPr>
            <a:spLocks noChangeArrowheads="1"/>
          </p:cNvSpPr>
          <p:nvPr/>
        </p:nvSpPr>
        <p:spPr bwMode="auto">
          <a:xfrm>
            <a:off x="4716463" y="1268413"/>
            <a:ext cx="3816350"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endParaRPr lang="zh-CN" altLang="en-US" sz="1800">
              <a:latin typeface="Tahoma" panose="020B0604030504040204" pitchFamily="34" charset="0"/>
            </a:endParaRPr>
          </a:p>
        </p:txBody>
      </p:sp>
      <p:graphicFrame>
        <p:nvGraphicFramePr>
          <p:cNvPr id="24583" name="Object 7">
            <a:extLst>
              <a:ext uri="{FF2B5EF4-FFF2-40B4-BE49-F238E27FC236}">
                <a16:creationId xmlns:a16="http://schemas.microsoft.com/office/drawing/2014/main" id="{4B00EAD5-4E24-4243-BF50-B341C06BE439}"/>
              </a:ext>
            </a:extLst>
          </p:cNvPr>
          <p:cNvGraphicFramePr>
            <a:graphicFrameLocks noChangeAspect="1"/>
          </p:cNvGraphicFramePr>
          <p:nvPr>
            <p:ph sz="half" idx="4294967295"/>
          </p:nvPr>
        </p:nvGraphicFramePr>
        <p:xfrm>
          <a:off x="5364163" y="1196975"/>
          <a:ext cx="2376487" cy="719138"/>
        </p:xfrm>
        <a:graphic>
          <a:graphicData uri="http://schemas.openxmlformats.org/presentationml/2006/ole">
            <mc:AlternateContent xmlns:mc="http://schemas.openxmlformats.org/markup-compatibility/2006">
              <mc:Choice xmlns:v="urn:schemas-microsoft-com:vml" Requires="v">
                <p:oleObj spid="_x0000_s24585" r:id="rId4" imgW="965200" imgH="292100" progId="Equation.DSMT4">
                  <p:embed/>
                </p:oleObj>
              </mc:Choice>
              <mc:Fallback>
                <p:oleObj r:id="rId4" imgW="965200" imgH="2921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1196975"/>
                        <a:ext cx="2376487"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4" name="Line 8">
            <a:extLst>
              <a:ext uri="{FF2B5EF4-FFF2-40B4-BE49-F238E27FC236}">
                <a16:creationId xmlns:a16="http://schemas.microsoft.com/office/drawing/2014/main" id="{B4C211CA-0AA1-4774-BE92-842E22265902}"/>
              </a:ext>
            </a:extLst>
          </p:cNvPr>
          <p:cNvSpPr>
            <a:spLocks noChangeShapeType="1"/>
          </p:cNvSpPr>
          <p:nvPr/>
        </p:nvSpPr>
        <p:spPr bwMode="auto">
          <a:xfrm flipV="1">
            <a:off x="8027988" y="1916113"/>
            <a:ext cx="0" cy="26654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1000" fill="hold"/>
                                        <p:tgtEl>
                                          <p:spTgt spid="24580"/>
                                        </p:tgtEl>
                                        <p:attrNameLst>
                                          <p:attrName>ppt_x</p:attrName>
                                        </p:attrNameLst>
                                      </p:cBhvr>
                                      <p:tavLst>
                                        <p:tav tm="0">
                                          <p:val>
                                            <p:strVal val="#ppt_x"/>
                                          </p:val>
                                        </p:tav>
                                        <p:tav tm="100000">
                                          <p:val>
                                            <p:strVal val="#ppt_x"/>
                                          </p:val>
                                        </p:tav>
                                      </p:tavLst>
                                    </p:anim>
                                    <p:anim calcmode="lin" valueType="num">
                                      <p:cBhvr additive="base">
                                        <p:cTn id="8" dur="1000" fill="hold"/>
                                        <p:tgtEl>
                                          <p:spTgt spid="2458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81"/>
                                        </p:tgtEl>
                                        <p:attrNameLst>
                                          <p:attrName>style.visibility</p:attrName>
                                        </p:attrNameLst>
                                      </p:cBhvr>
                                      <p:to>
                                        <p:strVal val="visible"/>
                                      </p:to>
                                    </p:set>
                                    <p:anim calcmode="lin" valueType="num">
                                      <p:cBhvr additive="base">
                                        <p:cTn id="13" dur="500" fill="hold"/>
                                        <p:tgtEl>
                                          <p:spTgt spid="24581"/>
                                        </p:tgtEl>
                                        <p:attrNameLst>
                                          <p:attrName>ppt_x</p:attrName>
                                        </p:attrNameLst>
                                      </p:cBhvr>
                                      <p:tavLst>
                                        <p:tav tm="0">
                                          <p:val>
                                            <p:strVal val="#ppt_x"/>
                                          </p:val>
                                        </p:tav>
                                        <p:tav tm="100000">
                                          <p:val>
                                            <p:strVal val="#ppt_x"/>
                                          </p:val>
                                        </p:tav>
                                      </p:tavLst>
                                    </p:anim>
                                    <p:anim calcmode="lin" valueType="num">
                                      <p:cBhvr additive="base">
                                        <p:cTn id="14" dur="500" fill="hold"/>
                                        <p:tgtEl>
                                          <p:spTgt spid="2458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4584"/>
                                        </p:tgtEl>
                                        <p:attrNameLst>
                                          <p:attrName>style.visibility</p:attrName>
                                        </p:attrNameLst>
                                      </p:cBhvr>
                                      <p:to>
                                        <p:strVal val="visible"/>
                                      </p:to>
                                    </p:set>
                                    <p:anim calcmode="lin" valueType="num">
                                      <p:cBhvr additive="base">
                                        <p:cTn id="19" dur="500" fill="hold"/>
                                        <p:tgtEl>
                                          <p:spTgt spid="24584"/>
                                        </p:tgtEl>
                                        <p:attrNameLst>
                                          <p:attrName>ppt_x</p:attrName>
                                        </p:attrNameLst>
                                      </p:cBhvr>
                                      <p:tavLst>
                                        <p:tav tm="0">
                                          <p:val>
                                            <p:strVal val="#ppt_x"/>
                                          </p:val>
                                        </p:tav>
                                        <p:tav tm="100000">
                                          <p:val>
                                            <p:strVal val="#ppt_x"/>
                                          </p:val>
                                        </p:tav>
                                      </p:tavLst>
                                    </p:anim>
                                    <p:anim calcmode="lin" valueType="num">
                                      <p:cBhvr additive="base">
                                        <p:cTn id="20" dur="500" fill="hold"/>
                                        <p:tgtEl>
                                          <p:spTgt spid="2458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582"/>
                                        </p:tgtEl>
                                        <p:attrNameLst>
                                          <p:attrName>style.visibility</p:attrName>
                                        </p:attrNameLst>
                                      </p:cBhvr>
                                      <p:to>
                                        <p:strVal val="visible"/>
                                      </p:to>
                                    </p:set>
                                    <p:anim calcmode="lin" valueType="num">
                                      <p:cBhvr additive="base">
                                        <p:cTn id="23" dur="500" fill="hold"/>
                                        <p:tgtEl>
                                          <p:spTgt spid="24582"/>
                                        </p:tgtEl>
                                        <p:attrNameLst>
                                          <p:attrName>ppt_x</p:attrName>
                                        </p:attrNameLst>
                                      </p:cBhvr>
                                      <p:tavLst>
                                        <p:tav tm="0">
                                          <p:val>
                                            <p:strVal val="#ppt_x"/>
                                          </p:val>
                                        </p:tav>
                                        <p:tav tm="100000">
                                          <p:val>
                                            <p:strVal val="#ppt_x"/>
                                          </p:val>
                                        </p:tav>
                                      </p:tavLst>
                                    </p:anim>
                                    <p:anim calcmode="lin" valueType="num">
                                      <p:cBhvr additive="base">
                                        <p:cTn id="24" dur="500" fill="hold"/>
                                        <p:tgtEl>
                                          <p:spTgt spid="2458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583"/>
                                        </p:tgtEl>
                                        <p:attrNameLst>
                                          <p:attrName>style.visibility</p:attrName>
                                        </p:attrNameLst>
                                      </p:cBhvr>
                                      <p:to>
                                        <p:strVal val="visible"/>
                                      </p:to>
                                    </p:set>
                                    <p:anim calcmode="lin" valueType="num">
                                      <p:cBhvr additive="base">
                                        <p:cTn id="27" dur="500" fill="hold"/>
                                        <p:tgtEl>
                                          <p:spTgt spid="24583"/>
                                        </p:tgtEl>
                                        <p:attrNameLst>
                                          <p:attrName>ppt_x</p:attrName>
                                        </p:attrNameLst>
                                      </p:cBhvr>
                                      <p:tavLst>
                                        <p:tav tm="0">
                                          <p:val>
                                            <p:strVal val="#ppt_x"/>
                                          </p:val>
                                        </p:tav>
                                        <p:tav tm="100000">
                                          <p:val>
                                            <p:strVal val="#ppt_x"/>
                                          </p:val>
                                        </p:tav>
                                      </p:tavLst>
                                    </p:anim>
                                    <p:anim calcmode="lin" valueType="num">
                                      <p:cBhvr additive="base">
                                        <p:cTn id="28"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autoUpdateAnimBg="0"/>
      <p:bldP spid="24581" grpId="0" animBg="1" autoUpdateAnimBg="0"/>
      <p:bldP spid="24582"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023F3A5F-6B56-4562-AB07-A71A30ECFFC5}"/>
              </a:ext>
            </a:extLst>
          </p:cNvPr>
          <p:cNvSpPr>
            <a:spLocks noChangeArrowheads="1"/>
          </p:cNvSpPr>
          <p:nvPr>
            <p:ph type="body" idx="4294967295"/>
          </p:nvPr>
        </p:nvSpPr>
        <p:spPr>
          <a:xfrm>
            <a:off x="971550" y="1628775"/>
            <a:ext cx="7797800" cy="3970338"/>
          </a:xfrm>
        </p:spPr>
        <p:txBody>
          <a:bodyPr/>
          <a:lstStyle/>
          <a:p>
            <a:r>
              <a:rPr lang="zh-CN" altLang="en-US"/>
              <a:t>什么是数据库设计</a:t>
            </a:r>
            <a:r>
              <a:rPr lang="en-US" altLang="zh-CN"/>
              <a:t>?</a:t>
            </a:r>
            <a:r>
              <a:rPr lang="zh-CN" altLang="en-US"/>
              <a:t>怎么设计？</a:t>
            </a:r>
          </a:p>
        </p:txBody>
      </p:sp>
      <p:sp>
        <p:nvSpPr>
          <p:cNvPr id="5123" name="Oval 4">
            <a:extLst>
              <a:ext uri="{FF2B5EF4-FFF2-40B4-BE49-F238E27FC236}">
                <a16:creationId xmlns:a16="http://schemas.microsoft.com/office/drawing/2014/main" id="{7F682A51-8842-4996-B93F-091F3BE16451}"/>
              </a:ext>
            </a:extLst>
          </p:cNvPr>
          <p:cNvSpPr>
            <a:spLocks noChangeArrowheads="1"/>
          </p:cNvSpPr>
          <p:nvPr/>
        </p:nvSpPr>
        <p:spPr bwMode="auto">
          <a:xfrm>
            <a:off x="1620838" y="3284538"/>
            <a:ext cx="1439862" cy="1512887"/>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1800">
                <a:latin typeface="Tahoma" panose="020B0604030504040204" pitchFamily="34" charset="0"/>
              </a:rPr>
              <a:t>现实世界</a:t>
            </a:r>
          </a:p>
          <a:p>
            <a:pPr algn="ctr" eaLnBrk="1" hangingPunct="1">
              <a:spcBef>
                <a:spcPct val="0"/>
              </a:spcBef>
              <a:buSzTx/>
              <a:buFontTx/>
              <a:buNone/>
            </a:pPr>
            <a:r>
              <a:rPr lang="zh-CN" altLang="en-US" sz="1800">
                <a:latin typeface="Tahoma" panose="020B0604030504040204" pitchFamily="34" charset="0"/>
              </a:rPr>
              <a:t>数据</a:t>
            </a:r>
            <a:r>
              <a:rPr lang="en-US" altLang="zh-CN" sz="1800">
                <a:latin typeface="Tahoma" panose="020B0604030504040204" pitchFamily="34" charset="0"/>
              </a:rPr>
              <a:t>/</a:t>
            </a:r>
            <a:r>
              <a:rPr lang="zh-CN" altLang="en-US" sz="1800">
                <a:latin typeface="Tahoma" panose="020B0604030504040204" pitchFamily="34" charset="0"/>
              </a:rPr>
              <a:t>关系</a:t>
            </a:r>
          </a:p>
        </p:txBody>
      </p:sp>
      <p:sp>
        <p:nvSpPr>
          <p:cNvPr id="5124" name="Oval 5">
            <a:extLst>
              <a:ext uri="{FF2B5EF4-FFF2-40B4-BE49-F238E27FC236}">
                <a16:creationId xmlns:a16="http://schemas.microsoft.com/office/drawing/2014/main" id="{2C0EEB2C-CE3B-46BB-8B34-7ACFC43BFE27}"/>
              </a:ext>
            </a:extLst>
          </p:cNvPr>
          <p:cNvSpPr>
            <a:spLocks noChangeArrowheads="1"/>
          </p:cNvSpPr>
          <p:nvPr/>
        </p:nvSpPr>
        <p:spPr bwMode="auto">
          <a:xfrm>
            <a:off x="6300788" y="3284538"/>
            <a:ext cx="1223962" cy="1584325"/>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1800">
                <a:latin typeface="Tahoma" panose="020B0604030504040204" pitchFamily="34" charset="0"/>
              </a:rPr>
              <a:t>机器世界</a:t>
            </a:r>
          </a:p>
        </p:txBody>
      </p:sp>
      <p:sp>
        <p:nvSpPr>
          <p:cNvPr id="5125" name="Line 6">
            <a:extLst>
              <a:ext uri="{FF2B5EF4-FFF2-40B4-BE49-F238E27FC236}">
                <a16:creationId xmlns:a16="http://schemas.microsoft.com/office/drawing/2014/main" id="{6A19C5C7-E136-46D0-AF3F-CB2100ACACD0}"/>
              </a:ext>
            </a:extLst>
          </p:cNvPr>
          <p:cNvSpPr>
            <a:spLocks noChangeShapeType="1"/>
          </p:cNvSpPr>
          <p:nvPr/>
        </p:nvSpPr>
        <p:spPr bwMode="auto">
          <a:xfrm>
            <a:off x="3060700" y="4076700"/>
            <a:ext cx="3168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6" name="Rectangle 2">
            <a:extLst>
              <a:ext uri="{FF2B5EF4-FFF2-40B4-BE49-F238E27FC236}">
                <a16:creationId xmlns:a16="http://schemas.microsoft.com/office/drawing/2014/main" id="{7FA5D68A-D094-4695-B1FE-8F3245C27D73}"/>
              </a:ext>
            </a:extLst>
          </p:cNvPr>
          <p:cNvSpPr>
            <a:spLocks noGrp="1" noChangeArrowheads="1"/>
          </p:cNvSpPr>
          <p:nvPr>
            <p:ph type="title" idx="4294967295"/>
          </p:nvPr>
        </p:nvSpPr>
        <p:spPr>
          <a:xfrm>
            <a:off x="468313" y="476250"/>
            <a:ext cx="8229600" cy="633413"/>
          </a:xfrm>
        </p:spPr>
        <p:txBody>
          <a:bodyPr/>
          <a:lstStyle/>
          <a:p>
            <a:r>
              <a:rPr lang="en-US" altLang="zh-CN"/>
              <a:t>4.1  </a:t>
            </a:r>
            <a:r>
              <a:rPr lang="zh-CN" altLang="en-US"/>
              <a:t>问题的提出</a:t>
            </a:r>
            <a:r>
              <a:rPr lang="zh-CN" altLang="en-US" sz="360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1000" fill="hold"/>
                                        <p:tgtEl>
                                          <p:spTgt spid="5123"/>
                                        </p:tgtEl>
                                        <p:attrNameLst>
                                          <p:attrName>ppt_x</p:attrName>
                                        </p:attrNameLst>
                                      </p:cBhvr>
                                      <p:tavLst>
                                        <p:tav tm="0">
                                          <p:val>
                                            <p:strVal val="#ppt_x"/>
                                          </p:val>
                                        </p:tav>
                                        <p:tav tm="100000">
                                          <p:val>
                                            <p:strVal val="#ppt_x"/>
                                          </p:val>
                                        </p:tav>
                                      </p:tavLst>
                                    </p:anim>
                                    <p:anim calcmode="lin" valueType="num">
                                      <p:cBhvr additive="base">
                                        <p:cTn id="8" dur="1000" fill="hold"/>
                                        <p:tgtEl>
                                          <p:spTgt spid="51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5"/>
                                        </p:tgtEl>
                                        <p:attrNameLst>
                                          <p:attrName>style.visibility</p:attrName>
                                        </p:attrNameLst>
                                      </p:cBhvr>
                                      <p:to>
                                        <p:strVal val="visible"/>
                                      </p:to>
                                    </p:set>
                                    <p:anim calcmode="lin" valueType="num">
                                      <p:cBhvr additive="base">
                                        <p:cTn id="11" dur="1000" fill="hold"/>
                                        <p:tgtEl>
                                          <p:spTgt spid="5125"/>
                                        </p:tgtEl>
                                        <p:attrNameLst>
                                          <p:attrName>ppt_x</p:attrName>
                                        </p:attrNameLst>
                                      </p:cBhvr>
                                      <p:tavLst>
                                        <p:tav tm="0">
                                          <p:val>
                                            <p:strVal val="#ppt_x"/>
                                          </p:val>
                                        </p:tav>
                                        <p:tav tm="100000">
                                          <p:val>
                                            <p:strVal val="#ppt_x"/>
                                          </p:val>
                                        </p:tav>
                                      </p:tavLst>
                                    </p:anim>
                                    <p:anim calcmode="lin" valueType="num">
                                      <p:cBhvr additive="base">
                                        <p:cTn id="12" dur="1000" fill="hold"/>
                                        <p:tgtEl>
                                          <p:spTgt spid="51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124"/>
                                        </p:tgtEl>
                                        <p:attrNameLst>
                                          <p:attrName>style.visibility</p:attrName>
                                        </p:attrNameLst>
                                      </p:cBhvr>
                                      <p:to>
                                        <p:strVal val="visible"/>
                                      </p:to>
                                    </p:set>
                                    <p:anim calcmode="lin" valueType="num">
                                      <p:cBhvr additive="base">
                                        <p:cTn id="15" dur="1000" fill="hold"/>
                                        <p:tgtEl>
                                          <p:spTgt spid="5124"/>
                                        </p:tgtEl>
                                        <p:attrNameLst>
                                          <p:attrName>ppt_x</p:attrName>
                                        </p:attrNameLst>
                                      </p:cBhvr>
                                      <p:tavLst>
                                        <p:tav tm="0">
                                          <p:val>
                                            <p:strVal val="#ppt_x"/>
                                          </p:val>
                                        </p:tav>
                                        <p:tav tm="100000">
                                          <p:val>
                                            <p:strVal val="#ppt_x"/>
                                          </p:val>
                                        </p:tav>
                                      </p:tavLst>
                                    </p:anim>
                                    <p:anim calcmode="lin" valueType="num">
                                      <p:cBhvr additive="base">
                                        <p:cTn id="16" dur="10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autoUpdateAnimBg="0"/>
      <p:bldP spid="5124"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9CF9C34-A779-408C-9B23-660438149B2E}"/>
              </a:ext>
            </a:extLst>
          </p:cNvPr>
          <p:cNvSpPr>
            <a:spLocks noChangeArrowheads="1"/>
          </p:cNvSpPr>
          <p:nvPr>
            <p:ph type="title" idx="4294967295"/>
          </p:nvPr>
        </p:nvSpPr>
        <p:spPr>
          <a:xfrm>
            <a:off x="500063" y="642938"/>
            <a:ext cx="8229600" cy="633412"/>
          </a:xfrm>
        </p:spPr>
        <p:txBody>
          <a:bodyPr/>
          <a:lstStyle/>
          <a:p>
            <a:r>
              <a:rPr lang="en-US" altLang="zh-CN"/>
              <a:t>Armstrong</a:t>
            </a:r>
            <a:r>
              <a:rPr lang="zh-CN" altLang="en-US"/>
              <a:t>公理</a:t>
            </a:r>
          </a:p>
        </p:txBody>
      </p:sp>
      <p:sp>
        <p:nvSpPr>
          <p:cNvPr id="25603" name="Rectangle 3">
            <a:extLst>
              <a:ext uri="{FF2B5EF4-FFF2-40B4-BE49-F238E27FC236}">
                <a16:creationId xmlns:a16="http://schemas.microsoft.com/office/drawing/2014/main" id="{369A9CB1-A909-4019-98B9-8B9CE561EF0C}"/>
              </a:ext>
            </a:extLst>
          </p:cNvPr>
          <p:cNvSpPr>
            <a:spLocks noChangeArrowheads="1"/>
          </p:cNvSpPr>
          <p:nvPr>
            <p:ph type="body" idx="4294967295"/>
          </p:nvPr>
        </p:nvSpPr>
        <p:spPr>
          <a:xfrm>
            <a:off x="642938" y="1714500"/>
            <a:ext cx="8001000" cy="2928938"/>
          </a:xfrm>
        </p:spPr>
        <p:txBody>
          <a:bodyPr/>
          <a:lstStyle/>
          <a:p>
            <a:pPr>
              <a:buFontTx/>
              <a:buNone/>
            </a:pPr>
            <a:r>
              <a:rPr lang="zh-CN" altLang="en-US"/>
              <a:t>背景</a:t>
            </a:r>
          </a:p>
          <a:p>
            <a:pPr>
              <a:lnSpc>
                <a:spcPct val="150000"/>
              </a:lnSpc>
            </a:pPr>
            <a:r>
              <a:rPr lang="zh-CN" altLang="en-US"/>
              <a:t>为了从一组函数依赖中求得逻辑蕴涵的函数依赖</a:t>
            </a:r>
            <a:r>
              <a:rPr lang="en-US" altLang="zh-CN"/>
              <a:t>,</a:t>
            </a:r>
            <a:r>
              <a:rPr lang="zh-CN" altLang="en-US"/>
              <a:t>例如已知函数依赖集</a:t>
            </a:r>
            <a:r>
              <a:rPr lang="en-US" altLang="zh-CN"/>
              <a:t>F,</a:t>
            </a:r>
            <a:r>
              <a:rPr lang="zh-CN" altLang="en-US"/>
              <a:t>要问是否逻辑蕴涵</a:t>
            </a:r>
            <a:r>
              <a:rPr lang="en-US" altLang="zh-CN"/>
              <a:t>X-&gt;Y,</a:t>
            </a:r>
            <a:r>
              <a:rPr lang="zh-CN" altLang="en-US"/>
              <a:t>就需要一套推理规则</a:t>
            </a:r>
            <a:r>
              <a:rPr lang="en-US" altLang="zh-CN"/>
              <a:t>.</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E6A9DD2-B7DA-4E9C-9CB5-81E1949D9D98}"/>
              </a:ext>
            </a:extLst>
          </p:cNvPr>
          <p:cNvSpPr>
            <a:spLocks noChangeArrowheads="1"/>
          </p:cNvSpPr>
          <p:nvPr>
            <p:ph type="title" idx="4294967295"/>
          </p:nvPr>
        </p:nvSpPr>
        <p:spPr>
          <a:xfrm>
            <a:off x="500063" y="357188"/>
            <a:ext cx="8229600" cy="633412"/>
          </a:xfrm>
        </p:spPr>
        <p:txBody>
          <a:bodyPr/>
          <a:lstStyle/>
          <a:p>
            <a:r>
              <a:rPr lang="en-US" altLang="zh-CN"/>
              <a:t>Armstrong</a:t>
            </a:r>
            <a:r>
              <a:rPr lang="zh-CN" altLang="en-US"/>
              <a:t>公理</a:t>
            </a:r>
          </a:p>
        </p:txBody>
      </p:sp>
      <p:sp>
        <p:nvSpPr>
          <p:cNvPr id="26627" name="Rectangle 3">
            <a:extLst>
              <a:ext uri="{FF2B5EF4-FFF2-40B4-BE49-F238E27FC236}">
                <a16:creationId xmlns:a16="http://schemas.microsoft.com/office/drawing/2014/main" id="{F39BB289-3538-4132-B8A5-DFC87F7A2447}"/>
              </a:ext>
            </a:extLst>
          </p:cNvPr>
          <p:cNvSpPr>
            <a:spLocks noChangeArrowheads="1"/>
          </p:cNvSpPr>
          <p:nvPr>
            <p:ph type="body" sz="half" idx="4294967295"/>
          </p:nvPr>
        </p:nvSpPr>
        <p:spPr>
          <a:xfrm>
            <a:off x="285750" y="1885950"/>
            <a:ext cx="2665413" cy="4114800"/>
          </a:xfrm>
        </p:spPr>
        <p:txBody>
          <a:bodyPr/>
          <a:lstStyle/>
          <a:p>
            <a:r>
              <a:rPr lang="zh-CN" altLang="en-US" sz="2800"/>
              <a:t>设</a:t>
            </a:r>
            <a:r>
              <a:rPr lang="en-US" altLang="zh-CN" sz="2800"/>
              <a:t>A,B,C,D</a:t>
            </a:r>
            <a:r>
              <a:rPr lang="zh-CN" altLang="en-US" sz="2800"/>
              <a:t>是给定关系模式</a:t>
            </a:r>
            <a:r>
              <a:rPr lang="en-US" altLang="zh-CN" sz="2800"/>
              <a:t>R</a:t>
            </a:r>
            <a:r>
              <a:rPr lang="zh-CN" altLang="en-US" sz="2800"/>
              <a:t>的属性集的任意子集</a:t>
            </a:r>
            <a:r>
              <a:rPr lang="en-US" altLang="zh-CN" sz="2800"/>
              <a:t>,</a:t>
            </a:r>
            <a:r>
              <a:rPr lang="zh-CN" altLang="en-US" sz="2800"/>
              <a:t>并把</a:t>
            </a:r>
            <a:r>
              <a:rPr lang="en-US" altLang="zh-CN" sz="2800"/>
              <a:t>A</a:t>
            </a:r>
            <a:r>
              <a:rPr lang="zh-CN" altLang="en-US" sz="2800"/>
              <a:t>和</a:t>
            </a:r>
            <a:r>
              <a:rPr lang="en-US" altLang="zh-CN" sz="2800"/>
              <a:t>B</a:t>
            </a:r>
            <a:r>
              <a:rPr lang="zh-CN" altLang="en-US" sz="2800"/>
              <a:t>的并集称为</a:t>
            </a:r>
            <a:r>
              <a:rPr lang="en-US" altLang="zh-CN" sz="2800"/>
              <a:t>AB,</a:t>
            </a:r>
            <a:r>
              <a:rPr lang="zh-CN" altLang="en-US" sz="2800"/>
              <a:t>则其推理规则可归结为</a:t>
            </a:r>
            <a:r>
              <a:rPr lang="en-US" altLang="zh-CN" sz="2800"/>
              <a:t>3</a:t>
            </a:r>
            <a:r>
              <a:rPr lang="zh-CN" altLang="en-US" sz="2800"/>
              <a:t>条</a:t>
            </a:r>
            <a:r>
              <a:rPr lang="en-US" altLang="zh-CN" sz="2800"/>
              <a:t>:</a:t>
            </a:r>
          </a:p>
          <a:p>
            <a:endParaRPr lang="zh-CN" altLang="en-US" sz="2800"/>
          </a:p>
        </p:txBody>
      </p:sp>
      <p:sp>
        <p:nvSpPr>
          <p:cNvPr id="26628" name="Rectangle 4">
            <a:extLst>
              <a:ext uri="{FF2B5EF4-FFF2-40B4-BE49-F238E27FC236}">
                <a16:creationId xmlns:a16="http://schemas.microsoft.com/office/drawing/2014/main" id="{CC348A20-1C1C-43E8-9CC6-6E4FD663A5BE}"/>
              </a:ext>
            </a:extLst>
          </p:cNvPr>
          <p:cNvSpPr>
            <a:spLocks noChangeArrowheads="1"/>
          </p:cNvSpPr>
          <p:nvPr/>
        </p:nvSpPr>
        <p:spPr bwMode="auto">
          <a:xfrm>
            <a:off x="2987675" y="2374900"/>
            <a:ext cx="5799138" cy="863600"/>
          </a:xfrm>
          <a:prstGeom prst="rect">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a:latin typeface="Tahoma" panose="020B0604030504040204" pitchFamily="34" charset="0"/>
              </a:rPr>
              <a:t>自反律</a:t>
            </a:r>
            <a:r>
              <a:rPr lang="en-US" altLang="zh-CN" sz="2800">
                <a:latin typeface="Tahoma" panose="020B0604030504040204" pitchFamily="34" charset="0"/>
              </a:rPr>
              <a:t>:</a:t>
            </a:r>
            <a:r>
              <a:rPr lang="zh-CN" altLang="en-US" sz="2800">
                <a:latin typeface="Tahoma" panose="020B0604030504040204" pitchFamily="34" charset="0"/>
              </a:rPr>
              <a:t>如果</a:t>
            </a:r>
          </a:p>
        </p:txBody>
      </p:sp>
      <p:graphicFrame>
        <p:nvGraphicFramePr>
          <p:cNvPr id="26629" name="Object 5">
            <a:extLst>
              <a:ext uri="{FF2B5EF4-FFF2-40B4-BE49-F238E27FC236}">
                <a16:creationId xmlns:a16="http://schemas.microsoft.com/office/drawing/2014/main" id="{0F41EA91-8D92-4C36-AF5D-11DAB4BF1743}"/>
              </a:ext>
            </a:extLst>
          </p:cNvPr>
          <p:cNvGraphicFramePr>
            <a:graphicFrameLocks noChangeAspect="1"/>
          </p:cNvGraphicFramePr>
          <p:nvPr>
            <p:ph sz="quarter" idx="4294967295"/>
          </p:nvPr>
        </p:nvGraphicFramePr>
        <p:xfrm>
          <a:off x="5143500" y="2571750"/>
          <a:ext cx="2786063" cy="495300"/>
        </p:xfrm>
        <a:graphic>
          <a:graphicData uri="http://schemas.openxmlformats.org/presentationml/2006/ole">
            <mc:AlternateContent xmlns:mc="http://schemas.openxmlformats.org/markup-compatibility/2006">
              <mc:Choice xmlns:v="urn:schemas-microsoft-com:vml" Requires="v">
                <p:oleObj spid="_x0000_s26637" r:id="rId4" imgW="1040497" imgH="215713" progId="Equation.DSMT4">
                  <p:embed/>
                </p:oleObj>
              </mc:Choice>
              <mc:Fallback>
                <p:oleObj r:id="rId4" imgW="1040497" imgH="215713"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0" y="2571750"/>
                        <a:ext cx="2786063"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2" name="AutoShape 6">
            <a:extLst>
              <a:ext uri="{FF2B5EF4-FFF2-40B4-BE49-F238E27FC236}">
                <a16:creationId xmlns:a16="http://schemas.microsoft.com/office/drawing/2014/main" id="{F33EB1F0-82D0-4085-8E48-B3437B97E0D4}"/>
              </a:ext>
            </a:extLst>
          </p:cNvPr>
          <p:cNvSpPr>
            <a:spLocks noChangeArrowheads="1"/>
          </p:cNvSpPr>
          <p:nvPr/>
        </p:nvSpPr>
        <p:spPr bwMode="auto">
          <a:xfrm>
            <a:off x="5219700" y="1357313"/>
            <a:ext cx="2806700" cy="876300"/>
          </a:xfrm>
          <a:prstGeom prst="wedgeRoundRectCallout">
            <a:avLst>
              <a:gd name="adj1" fmla="val -36370"/>
              <a:gd name="adj2" fmla="val 64579"/>
              <a:gd name="adj3" fmla="val 16667"/>
            </a:avLst>
          </a:prstGeom>
          <a:solidFill>
            <a:schemeClr val="accent1"/>
          </a:solidFill>
          <a:ln w="9525">
            <a:solidFill>
              <a:schemeClr val="tx1"/>
            </a:solidFill>
            <a:miter lim="800000"/>
            <a:headEnd/>
            <a:tailEnd/>
          </a:ln>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400">
                <a:latin typeface="Tahoma" panose="020B0604030504040204" pitchFamily="34" charset="0"/>
              </a:rPr>
              <a:t>这是一个平凡函数依赖</a:t>
            </a:r>
          </a:p>
        </p:txBody>
      </p:sp>
      <p:grpSp>
        <p:nvGrpSpPr>
          <p:cNvPr id="2" name="Group 7">
            <a:extLst>
              <a:ext uri="{FF2B5EF4-FFF2-40B4-BE49-F238E27FC236}">
                <a16:creationId xmlns:a16="http://schemas.microsoft.com/office/drawing/2014/main" id="{94997520-28A9-4B88-9973-56F1349FE3FB}"/>
              </a:ext>
            </a:extLst>
          </p:cNvPr>
          <p:cNvGrpSpPr>
            <a:grpSpLocks/>
          </p:cNvGrpSpPr>
          <p:nvPr/>
        </p:nvGrpSpPr>
        <p:grpSpPr bwMode="auto">
          <a:xfrm>
            <a:off x="2987675" y="3382963"/>
            <a:ext cx="5799138" cy="863600"/>
            <a:chOff x="0" y="0"/>
            <a:chExt cx="5799138" cy="863600"/>
          </a:xfrm>
        </p:grpSpPr>
        <p:sp>
          <p:nvSpPr>
            <p:cNvPr id="26635" name="Rectangle 7">
              <a:extLst>
                <a:ext uri="{FF2B5EF4-FFF2-40B4-BE49-F238E27FC236}">
                  <a16:creationId xmlns:a16="http://schemas.microsoft.com/office/drawing/2014/main" id="{FA114CFC-0D90-4831-8924-AE93DC16AC9A}"/>
                </a:ext>
              </a:extLst>
            </p:cNvPr>
            <p:cNvSpPr>
              <a:spLocks noChangeArrowheads="1"/>
            </p:cNvSpPr>
            <p:nvPr/>
          </p:nvSpPr>
          <p:spPr bwMode="auto">
            <a:xfrm>
              <a:off x="0" y="0"/>
              <a:ext cx="5799138" cy="863600"/>
            </a:xfrm>
            <a:prstGeom prst="rect">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a:latin typeface="Tahoma" panose="020B0604030504040204" pitchFamily="34" charset="0"/>
                </a:rPr>
                <a:t>增广律</a:t>
              </a:r>
              <a:r>
                <a:rPr lang="en-US" altLang="zh-CN" sz="2800">
                  <a:latin typeface="Tahoma" panose="020B0604030504040204" pitchFamily="34" charset="0"/>
                </a:rPr>
                <a:t>:</a:t>
              </a:r>
              <a:r>
                <a:rPr lang="zh-CN" altLang="en-US" sz="2800">
                  <a:latin typeface="Tahoma" panose="020B0604030504040204" pitchFamily="34" charset="0"/>
                </a:rPr>
                <a:t>如果</a:t>
              </a:r>
            </a:p>
          </p:txBody>
        </p:sp>
        <p:graphicFrame>
          <p:nvGraphicFramePr>
            <p:cNvPr id="26636" name="Object 9">
              <a:extLst>
                <a:ext uri="{FF2B5EF4-FFF2-40B4-BE49-F238E27FC236}">
                  <a16:creationId xmlns:a16="http://schemas.microsoft.com/office/drawing/2014/main" id="{AE344B4E-E854-4D35-AAF5-484E5CC670DD}"/>
                </a:ext>
              </a:extLst>
            </p:cNvPr>
            <p:cNvGraphicFramePr>
              <a:graphicFrameLocks noChangeAspect="1"/>
            </p:cNvGraphicFramePr>
            <p:nvPr/>
          </p:nvGraphicFramePr>
          <p:xfrm>
            <a:off x="2155825" y="217487"/>
            <a:ext cx="3430588" cy="428625"/>
          </p:xfrm>
          <a:graphic>
            <a:graphicData uri="http://schemas.openxmlformats.org/presentationml/2006/ole">
              <mc:AlternateContent xmlns:mc="http://schemas.openxmlformats.org/markup-compatibility/2006">
                <mc:Choice xmlns:v="urn:schemas-microsoft-com:vml" Requires="v">
                  <p:oleObj spid="_x0000_s26638" r:id="rId6" imgW="1383699" imgH="203112" progId="Equation.DSMT4">
                    <p:embed/>
                  </p:oleObj>
                </mc:Choice>
                <mc:Fallback>
                  <p:oleObj r:id="rId6" imgW="1383699" imgH="203112"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5825" y="217487"/>
                          <a:ext cx="34305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10">
            <a:extLst>
              <a:ext uri="{FF2B5EF4-FFF2-40B4-BE49-F238E27FC236}">
                <a16:creationId xmlns:a16="http://schemas.microsoft.com/office/drawing/2014/main" id="{45775996-0DA9-4332-8910-DB83995031E6}"/>
              </a:ext>
            </a:extLst>
          </p:cNvPr>
          <p:cNvGrpSpPr>
            <a:grpSpLocks/>
          </p:cNvGrpSpPr>
          <p:nvPr/>
        </p:nvGrpSpPr>
        <p:grpSpPr bwMode="auto">
          <a:xfrm>
            <a:off x="2987675" y="4464050"/>
            <a:ext cx="5799138" cy="863600"/>
            <a:chOff x="0" y="0"/>
            <a:chExt cx="5799138" cy="863600"/>
          </a:xfrm>
        </p:grpSpPr>
        <p:sp>
          <p:nvSpPr>
            <p:cNvPr id="26633" name="Rectangle 9">
              <a:extLst>
                <a:ext uri="{FF2B5EF4-FFF2-40B4-BE49-F238E27FC236}">
                  <a16:creationId xmlns:a16="http://schemas.microsoft.com/office/drawing/2014/main" id="{6D09CC34-F9B8-4E3D-83C0-EC2B16F3E34B}"/>
                </a:ext>
              </a:extLst>
            </p:cNvPr>
            <p:cNvSpPr>
              <a:spLocks noChangeArrowheads="1"/>
            </p:cNvSpPr>
            <p:nvPr/>
          </p:nvSpPr>
          <p:spPr bwMode="auto">
            <a:xfrm>
              <a:off x="0" y="0"/>
              <a:ext cx="5799138" cy="863600"/>
            </a:xfrm>
            <a:prstGeom prst="rect">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sz="2800">
                  <a:latin typeface="Tahoma" panose="020B0604030504040204" pitchFamily="34" charset="0"/>
                </a:rPr>
                <a:t>传递律</a:t>
              </a:r>
              <a:r>
                <a:rPr lang="en-US" altLang="zh-CN" sz="2800">
                  <a:latin typeface="Tahoma" panose="020B0604030504040204" pitchFamily="34" charset="0"/>
                </a:rPr>
                <a:t>:</a:t>
              </a:r>
              <a:r>
                <a:rPr lang="zh-CN" altLang="en-US" sz="2800">
                  <a:latin typeface="Tahoma" panose="020B0604030504040204" pitchFamily="34" charset="0"/>
                </a:rPr>
                <a:t>如果</a:t>
              </a:r>
            </a:p>
          </p:txBody>
        </p:sp>
        <p:graphicFrame>
          <p:nvGraphicFramePr>
            <p:cNvPr id="26634" name="Object 12">
              <a:extLst>
                <a:ext uri="{FF2B5EF4-FFF2-40B4-BE49-F238E27FC236}">
                  <a16:creationId xmlns:a16="http://schemas.microsoft.com/office/drawing/2014/main" id="{A0BA7F54-421A-4776-AF88-9009E51A1308}"/>
                </a:ext>
              </a:extLst>
            </p:cNvPr>
            <p:cNvGraphicFramePr>
              <a:graphicFrameLocks noChangeAspect="1"/>
            </p:cNvGraphicFramePr>
            <p:nvPr/>
          </p:nvGraphicFramePr>
          <p:xfrm>
            <a:off x="2159000" y="215900"/>
            <a:ext cx="3640138" cy="417513"/>
          </p:xfrm>
          <a:graphic>
            <a:graphicData uri="http://schemas.openxmlformats.org/presentationml/2006/ole">
              <mc:AlternateContent xmlns:mc="http://schemas.openxmlformats.org/markup-compatibility/2006">
                <mc:Choice xmlns:v="urn:schemas-microsoft-com:vml" Requires="v">
                  <p:oleObj spid="_x0000_s26639" r:id="rId8" imgW="1764534" imgH="203112" progId="Equation.DSMT4">
                    <p:embed/>
                  </p:oleObj>
                </mc:Choice>
                <mc:Fallback>
                  <p:oleObj r:id="rId8" imgW="1764534" imgH="203112"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9000" y="215900"/>
                          <a:ext cx="364013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diamond(out)">
                                      <p:cBhvr>
                                        <p:cTn id="7" dur="500"/>
                                        <p:tgtEl>
                                          <p:spTgt spid="29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To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To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F1C4497-4793-40DD-9A52-D46D410A5538}"/>
              </a:ext>
            </a:extLst>
          </p:cNvPr>
          <p:cNvSpPr>
            <a:spLocks noChangeArrowheads="1"/>
          </p:cNvSpPr>
          <p:nvPr>
            <p:ph type="title" idx="4294967295"/>
          </p:nvPr>
        </p:nvSpPr>
        <p:spPr>
          <a:xfrm>
            <a:off x="571500" y="714375"/>
            <a:ext cx="8229600" cy="633413"/>
          </a:xfrm>
        </p:spPr>
        <p:txBody>
          <a:bodyPr/>
          <a:lstStyle/>
          <a:p>
            <a:r>
              <a:rPr lang="en-US" altLang="zh-CN"/>
              <a:t>Armstrong</a:t>
            </a:r>
            <a:r>
              <a:rPr lang="zh-CN" altLang="en-US"/>
              <a:t>公理</a:t>
            </a:r>
            <a:r>
              <a:rPr lang="en-US" altLang="zh-CN"/>
              <a:t>—</a:t>
            </a:r>
            <a:r>
              <a:rPr lang="zh-CN" altLang="en-US"/>
              <a:t>推论</a:t>
            </a:r>
          </a:p>
        </p:txBody>
      </p:sp>
      <p:sp>
        <p:nvSpPr>
          <p:cNvPr id="27651" name="Rectangle 3">
            <a:extLst>
              <a:ext uri="{FF2B5EF4-FFF2-40B4-BE49-F238E27FC236}">
                <a16:creationId xmlns:a16="http://schemas.microsoft.com/office/drawing/2014/main" id="{DDC5DEE7-A574-432F-AC89-EB7F18772E32}"/>
              </a:ext>
            </a:extLst>
          </p:cNvPr>
          <p:cNvSpPr>
            <a:spLocks noChangeArrowheads="1"/>
          </p:cNvSpPr>
          <p:nvPr/>
        </p:nvSpPr>
        <p:spPr bwMode="auto">
          <a:xfrm>
            <a:off x="1042988" y="1989138"/>
            <a:ext cx="7273925"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latin typeface="Tahoma" panose="020B0604030504040204" pitchFamily="34" charset="0"/>
              </a:rPr>
              <a:t>自合规则</a:t>
            </a:r>
            <a:r>
              <a:rPr lang="en-US" altLang="zh-CN">
                <a:latin typeface="Tahoma" panose="020B0604030504040204" pitchFamily="34" charset="0"/>
              </a:rPr>
              <a:t>:A-&gt;A</a:t>
            </a:r>
          </a:p>
        </p:txBody>
      </p:sp>
      <p:sp>
        <p:nvSpPr>
          <p:cNvPr id="27652" name="Rectangle 4">
            <a:extLst>
              <a:ext uri="{FF2B5EF4-FFF2-40B4-BE49-F238E27FC236}">
                <a16:creationId xmlns:a16="http://schemas.microsoft.com/office/drawing/2014/main" id="{D1A46946-C8FB-4AF0-99AD-35082B8CDBF9}"/>
              </a:ext>
            </a:extLst>
          </p:cNvPr>
          <p:cNvSpPr>
            <a:spLocks noChangeArrowheads="1"/>
          </p:cNvSpPr>
          <p:nvPr/>
        </p:nvSpPr>
        <p:spPr bwMode="auto">
          <a:xfrm>
            <a:off x="1042988" y="2708275"/>
            <a:ext cx="7273925"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latin typeface="Tahoma" panose="020B0604030504040204" pitchFamily="34" charset="0"/>
              </a:rPr>
              <a:t>分解规则</a:t>
            </a:r>
            <a:r>
              <a:rPr lang="en-US" altLang="zh-CN">
                <a:latin typeface="Tahoma" panose="020B0604030504040204" pitchFamily="34" charset="0"/>
              </a:rPr>
              <a:t>:A-&gt;BC,</a:t>
            </a:r>
            <a:r>
              <a:rPr lang="zh-CN" altLang="en-US">
                <a:latin typeface="Tahoma" panose="020B0604030504040204" pitchFamily="34" charset="0"/>
              </a:rPr>
              <a:t>则</a:t>
            </a:r>
            <a:r>
              <a:rPr lang="en-US" altLang="zh-CN">
                <a:latin typeface="Tahoma" panose="020B0604030504040204" pitchFamily="34" charset="0"/>
              </a:rPr>
              <a:t>A-&gt;B</a:t>
            </a:r>
            <a:r>
              <a:rPr lang="zh-CN" altLang="en-US">
                <a:latin typeface="Tahoma" panose="020B0604030504040204" pitchFamily="34" charset="0"/>
              </a:rPr>
              <a:t>且 </a:t>
            </a:r>
            <a:r>
              <a:rPr lang="en-US" altLang="zh-CN">
                <a:latin typeface="Tahoma" panose="020B0604030504040204" pitchFamily="34" charset="0"/>
              </a:rPr>
              <a:t>A-&gt;C</a:t>
            </a:r>
          </a:p>
        </p:txBody>
      </p:sp>
      <p:sp>
        <p:nvSpPr>
          <p:cNvPr id="27653" name="Rectangle 5">
            <a:extLst>
              <a:ext uri="{FF2B5EF4-FFF2-40B4-BE49-F238E27FC236}">
                <a16:creationId xmlns:a16="http://schemas.microsoft.com/office/drawing/2014/main" id="{0F318FD0-7517-4DBF-96AE-AA061D690F0B}"/>
              </a:ext>
            </a:extLst>
          </p:cNvPr>
          <p:cNvSpPr>
            <a:spLocks noChangeArrowheads="1"/>
          </p:cNvSpPr>
          <p:nvPr/>
        </p:nvSpPr>
        <p:spPr bwMode="auto">
          <a:xfrm>
            <a:off x="1042988" y="3429000"/>
            <a:ext cx="7273925"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latin typeface="Tahoma" panose="020B0604030504040204" pitchFamily="34" charset="0"/>
              </a:rPr>
              <a:t>合并规则</a:t>
            </a:r>
            <a:r>
              <a:rPr lang="en-US" altLang="zh-CN">
                <a:latin typeface="Tahoma" panose="020B0604030504040204" pitchFamily="34" charset="0"/>
              </a:rPr>
              <a:t>: A-&gt;B</a:t>
            </a:r>
            <a:r>
              <a:rPr lang="zh-CN" altLang="en-US">
                <a:latin typeface="Tahoma" panose="020B0604030504040204" pitchFamily="34" charset="0"/>
              </a:rPr>
              <a:t>且 </a:t>
            </a:r>
            <a:r>
              <a:rPr lang="en-US" altLang="zh-CN">
                <a:latin typeface="Tahoma" panose="020B0604030504040204" pitchFamily="34" charset="0"/>
              </a:rPr>
              <a:t>A-&gt;C,</a:t>
            </a:r>
            <a:r>
              <a:rPr lang="zh-CN" altLang="en-US">
                <a:latin typeface="Tahoma" panose="020B0604030504040204" pitchFamily="34" charset="0"/>
              </a:rPr>
              <a:t>则</a:t>
            </a:r>
            <a:r>
              <a:rPr lang="en-US" altLang="zh-CN">
                <a:latin typeface="Tahoma" panose="020B0604030504040204" pitchFamily="34" charset="0"/>
              </a:rPr>
              <a:t>A-&gt;BC</a:t>
            </a:r>
            <a:endParaRPr lang="zh-CN" altLang="en-US">
              <a:latin typeface="Tahoma" panose="020B0604030504040204" pitchFamily="34" charset="0"/>
            </a:endParaRPr>
          </a:p>
        </p:txBody>
      </p:sp>
      <p:sp>
        <p:nvSpPr>
          <p:cNvPr id="27654" name="Rectangle 6">
            <a:extLst>
              <a:ext uri="{FF2B5EF4-FFF2-40B4-BE49-F238E27FC236}">
                <a16:creationId xmlns:a16="http://schemas.microsoft.com/office/drawing/2014/main" id="{7DFE3600-6E9C-4625-9CC4-9DCDC18EBB6F}"/>
              </a:ext>
            </a:extLst>
          </p:cNvPr>
          <p:cNvSpPr>
            <a:spLocks noChangeArrowheads="1"/>
          </p:cNvSpPr>
          <p:nvPr/>
        </p:nvSpPr>
        <p:spPr bwMode="auto">
          <a:xfrm>
            <a:off x="1042988" y="4149725"/>
            <a:ext cx="7273925"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zh-CN" altLang="en-US">
                <a:latin typeface="Tahoma" panose="020B0604030504040204" pitchFamily="34" charset="0"/>
              </a:rPr>
              <a:t>复合规则</a:t>
            </a:r>
            <a:r>
              <a:rPr lang="en-US" altLang="zh-CN">
                <a:latin typeface="Tahoma" panose="020B0604030504040204" pitchFamily="34" charset="0"/>
              </a:rPr>
              <a:t>: A-&gt;B</a:t>
            </a:r>
            <a:r>
              <a:rPr lang="zh-CN" altLang="en-US">
                <a:latin typeface="Tahoma" panose="020B0604030504040204" pitchFamily="34" charset="0"/>
              </a:rPr>
              <a:t>且 </a:t>
            </a:r>
            <a:r>
              <a:rPr lang="en-US" altLang="zh-CN">
                <a:latin typeface="Tahoma" panose="020B0604030504040204" pitchFamily="34" charset="0"/>
              </a:rPr>
              <a:t>C-&gt;D</a:t>
            </a:r>
            <a:r>
              <a:rPr lang="zh-CN" altLang="en-US">
                <a:latin typeface="Tahoma" panose="020B0604030504040204" pitchFamily="34" charset="0"/>
              </a:rPr>
              <a:t>成立</a:t>
            </a:r>
            <a:r>
              <a:rPr lang="en-US" altLang="zh-CN">
                <a:latin typeface="Tahoma" panose="020B0604030504040204" pitchFamily="34" charset="0"/>
              </a:rPr>
              <a:t>,</a:t>
            </a:r>
            <a:r>
              <a:rPr lang="zh-CN" altLang="en-US">
                <a:latin typeface="Tahoma" panose="020B0604030504040204" pitchFamily="34" charset="0"/>
              </a:rPr>
              <a:t>则</a:t>
            </a:r>
            <a:r>
              <a:rPr lang="en-US" altLang="zh-CN">
                <a:latin typeface="Tahoma" panose="020B0604030504040204" pitchFamily="34" charset="0"/>
              </a:rPr>
              <a:t>AC-&gt;BD</a:t>
            </a:r>
            <a:endParaRPr lang="zh-CN" altLang="en-US">
              <a:latin typeface="Tahoma" panose="020B0604030504040204" pitchFamily="34" charset="0"/>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02C722F-F84C-4FE9-BFCC-AE114E75D062}"/>
              </a:ext>
            </a:extLst>
          </p:cNvPr>
          <p:cNvSpPr>
            <a:spLocks noGrp="1" noChangeArrowheads="1"/>
          </p:cNvSpPr>
          <p:nvPr>
            <p:ph type="title" idx="4294967295"/>
          </p:nvPr>
        </p:nvSpPr>
        <p:spPr>
          <a:xfrm>
            <a:off x="539750" y="260350"/>
            <a:ext cx="7772400" cy="914400"/>
          </a:xfrm>
        </p:spPr>
        <p:txBody>
          <a:bodyPr/>
          <a:lstStyle/>
          <a:p>
            <a:r>
              <a:rPr lang="en-US" altLang="zh-CN"/>
              <a:t>4.2  </a:t>
            </a:r>
            <a:r>
              <a:rPr lang="zh-CN" altLang="en-US"/>
              <a:t>函数依赖</a:t>
            </a:r>
          </a:p>
        </p:txBody>
      </p:sp>
      <p:sp>
        <p:nvSpPr>
          <p:cNvPr id="28675" name="Rectangle 3">
            <a:extLst>
              <a:ext uri="{FF2B5EF4-FFF2-40B4-BE49-F238E27FC236}">
                <a16:creationId xmlns:a16="http://schemas.microsoft.com/office/drawing/2014/main" id="{E7D71E9A-095F-4131-B623-ADA51A0DE5E2}"/>
              </a:ext>
            </a:extLst>
          </p:cNvPr>
          <p:cNvSpPr>
            <a:spLocks noChangeArrowheads="1"/>
          </p:cNvSpPr>
          <p:nvPr/>
        </p:nvSpPr>
        <p:spPr bwMode="auto">
          <a:xfrm>
            <a:off x="611188" y="1125538"/>
            <a:ext cx="7920037"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just">
              <a:lnSpc>
                <a:spcPct val="130000"/>
              </a:lnSpc>
              <a:spcAft>
                <a:spcPct val="20000"/>
              </a:spcAft>
              <a:buSzTx/>
              <a:buFontTx/>
              <a:buNone/>
            </a:pPr>
            <a:r>
              <a:rPr lang="en-US" altLang="zh-CN" sz="2400" b="1">
                <a:latin typeface="黑体" panose="02010609060101010101" pitchFamily="49" charset="-122"/>
                <a:ea typeface="黑体" panose="02010609060101010101" pitchFamily="49" charset="-122"/>
              </a:rPr>
              <a:t>4.2.6  </a:t>
            </a:r>
            <a:r>
              <a:rPr lang="zh-CN" altLang="en-US" sz="2400" b="1">
                <a:latin typeface="黑体" panose="02010609060101010101" pitchFamily="49" charset="-122"/>
                <a:ea typeface="黑体" panose="02010609060101010101" pitchFamily="49" charset="-122"/>
              </a:rPr>
              <a:t>闭包及其计算</a:t>
            </a:r>
          </a:p>
          <a:p>
            <a:pPr algn="just">
              <a:lnSpc>
                <a:spcPct val="130000"/>
              </a:lnSpc>
              <a:spcAft>
                <a:spcPct val="20000"/>
              </a:spcAft>
              <a:buSzTx/>
              <a:buFontTx/>
              <a:buNone/>
            </a:pPr>
            <a:r>
              <a:rPr lang="zh-CN" altLang="en-US" sz="2400" b="1">
                <a:latin typeface="黑体" panose="02010609060101010101" pitchFamily="49" charset="-122"/>
                <a:ea typeface="黑体" panose="02010609060101010101" pitchFamily="49" charset="-122"/>
              </a:rPr>
              <a:t>定义</a:t>
            </a:r>
            <a:r>
              <a:rPr lang="en-US" altLang="zh-CN" sz="2400" b="1">
                <a:latin typeface="黑体" panose="02010609060101010101" pitchFamily="49" charset="-122"/>
                <a:ea typeface="黑体" panose="02010609060101010101" pitchFamily="49" charset="-122"/>
              </a:rPr>
              <a:t>6</a:t>
            </a:r>
            <a:r>
              <a:rPr lang="zh-CN" altLang="en-US" sz="2400" b="1">
                <a:latin typeface="黑体" panose="02010609060101010101" pitchFamily="49" charset="-122"/>
                <a:ea typeface="黑体" panose="02010609060101010101" pitchFamily="49" charset="-122"/>
              </a:rPr>
              <a:t>：设</a:t>
            </a:r>
            <a:r>
              <a:rPr lang="en-US" altLang="zh-CN" sz="2400" b="1">
                <a:latin typeface="黑体" panose="02010609060101010101" pitchFamily="49" charset="-122"/>
                <a:ea typeface="黑体" panose="02010609060101010101" pitchFamily="49" charset="-122"/>
              </a:rPr>
              <a:t>F</a:t>
            </a:r>
            <a:r>
              <a:rPr lang="zh-CN" altLang="en-US" sz="2400" b="1">
                <a:latin typeface="黑体" panose="02010609060101010101" pitchFamily="49" charset="-122"/>
                <a:ea typeface="黑体" panose="02010609060101010101" pitchFamily="49" charset="-122"/>
              </a:rPr>
              <a:t>是关系模式</a:t>
            </a:r>
            <a:r>
              <a:rPr lang="en-US" altLang="zh-CN" sz="2400" b="1">
                <a:latin typeface="黑体" panose="02010609060101010101" pitchFamily="49" charset="-122"/>
                <a:ea typeface="黑体" panose="02010609060101010101" pitchFamily="49" charset="-122"/>
              </a:rPr>
              <a:t>R</a:t>
            </a:r>
            <a:r>
              <a:rPr lang="zh-CN" altLang="en-US" sz="2400" b="1">
                <a:latin typeface="黑体" panose="02010609060101010101" pitchFamily="49" charset="-122"/>
                <a:ea typeface="黑体" panose="02010609060101010101" pitchFamily="49" charset="-122"/>
              </a:rPr>
              <a:t>的一个函数依赖集，</a:t>
            </a:r>
            <a:r>
              <a:rPr lang="en-US" altLang="zh-CN" sz="2400" b="1">
                <a:latin typeface="黑体" panose="02010609060101010101" pitchFamily="49" charset="-122"/>
                <a:ea typeface="黑体" panose="02010609060101010101" pitchFamily="49" charset="-122"/>
              </a:rPr>
              <a:t>X</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Y</a:t>
            </a:r>
            <a:r>
              <a:rPr lang="zh-CN" altLang="en-US" sz="2400" b="1">
                <a:latin typeface="黑体" panose="02010609060101010101" pitchFamily="49" charset="-122"/>
                <a:ea typeface="黑体" panose="02010609060101010101" pitchFamily="49" charset="-122"/>
              </a:rPr>
              <a:t>是</a:t>
            </a:r>
            <a:r>
              <a:rPr lang="en-US" altLang="zh-CN" sz="2400" b="1">
                <a:latin typeface="黑体" panose="02010609060101010101" pitchFamily="49" charset="-122"/>
                <a:ea typeface="黑体" panose="02010609060101010101" pitchFamily="49" charset="-122"/>
              </a:rPr>
              <a:t>R</a:t>
            </a:r>
            <a:r>
              <a:rPr lang="zh-CN" altLang="en-US" sz="2400" b="1">
                <a:latin typeface="黑体" panose="02010609060101010101" pitchFamily="49" charset="-122"/>
                <a:ea typeface="黑体" panose="02010609060101010101" pitchFamily="49" charset="-122"/>
              </a:rPr>
              <a:t>的属性子集，如果从</a:t>
            </a:r>
            <a:r>
              <a:rPr lang="en-US" altLang="zh-CN" sz="2400" b="1">
                <a:latin typeface="黑体" panose="02010609060101010101" pitchFamily="49" charset="-122"/>
                <a:ea typeface="黑体" panose="02010609060101010101" pitchFamily="49" charset="-122"/>
              </a:rPr>
              <a:t>F</a:t>
            </a:r>
            <a:r>
              <a:rPr lang="zh-CN" altLang="en-US" sz="2400" b="1">
                <a:latin typeface="黑体" panose="02010609060101010101" pitchFamily="49" charset="-122"/>
                <a:ea typeface="黑体" panose="02010609060101010101" pitchFamily="49" charset="-122"/>
              </a:rPr>
              <a:t>中的函数依赖能够推出</a:t>
            </a:r>
            <a:r>
              <a:rPr lang="en-US" altLang="zh-CN" sz="2400" b="1">
                <a:latin typeface="黑体" panose="02010609060101010101" pitchFamily="49" charset="-122"/>
                <a:ea typeface="黑体" panose="02010609060101010101" pitchFamily="49" charset="-122"/>
              </a:rPr>
              <a:t>X→Y</a:t>
            </a:r>
            <a:r>
              <a:rPr lang="zh-CN" altLang="en-US" sz="2400" b="1">
                <a:latin typeface="黑体" panose="02010609060101010101" pitchFamily="49" charset="-122"/>
                <a:ea typeface="黑体" panose="02010609060101010101" pitchFamily="49" charset="-122"/>
              </a:rPr>
              <a:t>，则称</a:t>
            </a:r>
            <a:r>
              <a:rPr lang="en-US" altLang="zh-CN" sz="2400" b="1">
                <a:latin typeface="黑体" panose="02010609060101010101" pitchFamily="49" charset="-122"/>
                <a:ea typeface="黑体" panose="02010609060101010101" pitchFamily="49" charset="-122"/>
              </a:rPr>
              <a:t>F</a:t>
            </a:r>
            <a:r>
              <a:rPr lang="zh-CN" altLang="en-US" sz="2400" b="1">
                <a:latin typeface="黑体" panose="02010609060101010101" pitchFamily="49" charset="-122"/>
                <a:ea typeface="黑体" panose="02010609060101010101" pitchFamily="49" charset="-122"/>
              </a:rPr>
              <a:t>逻辑蕴涵</a:t>
            </a:r>
            <a:r>
              <a:rPr lang="en-US" altLang="zh-CN" sz="2400" b="1">
                <a:latin typeface="黑体" panose="02010609060101010101" pitchFamily="49" charset="-122"/>
                <a:ea typeface="黑体" panose="02010609060101010101" pitchFamily="49" charset="-122"/>
              </a:rPr>
              <a:t>X→Y</a:t>
            </a:r>
            <a:r>
              <a:rPr lang="zh-CN" altLang="en-US" sz="2400" b="1">
                <a:latin typeface="黑体" panose="02010609060101010101" pitchFamily="49" charset="-122"/>
                <a:ea typeface="黑体" panose="02010609060101010101" pitchFamily="49" charset="-122"/>
              </a:rPr>
              <a:t>。</a:t>
            </a:r>
          </a:p>
          <a:p>
            <a:pPr algn="just">
              <a:lnSpc>
                <a:spcPct val="130000"/>
              </a:lnSpc>
              <a:spcAft>
                <a:spcPct val="20000"/>
              </a:spcAft>
              <a:buSzTx/>
              <a:buFontTx/>
              <a:buNone/>
            </a:pPr>
            <a:endParaRPr lang="zh-CN" altLang="en-US" sz="1000" b="1">
              <a:latin typeface="黑体" panose="02010609060101010101" pitchFamily="49" charset="-122"/>
              <a:ea typeface="黑体" panose="02010609060101010101" pitchFamily="49" charset="-122"/>
            </a:endParaRPr>
          </a:p>
          <a:p>
            <a:pPr algn="just">
              <a:lnSpc>
                <a:spcPct val="130000"/>
              </a:lnSpc>
              <a:spcAft>
                <a:spcPct val="20000"/>
              </a:spcAft>
              <a:buSzTx/>
              <a:buFontTx/>
              <a:buNone/>
            </a:pPr>
            <a:r>
              <a:rPr lang="zh-CN" altLang="en-US" sz="2400" b="1">
                <a:latin typeface="黑体" panose="02010609060101010101" pitchFamily="49" charset="-122"/>
                <a:ea typeface="黑体" panose="02010609060101010101" pitchFamily="49" charset="-122"/>
              </a:rPr>
              <a:t>定义</a:t>
            </a:r>
            <a:r>
              <a:rPr lang="en-US" altLang="zh-CN" sz="2400" b="1">
                <a:latin typeface="黑体" panose="02010609060101010101" pitchFamily="49" charset="-122"/>
                <a:ea typeface="黑体" panose="02010609060101010101" pitchFamily="49" charset="-122"/>
              </a:rPr>
              <a:t>7</a:t>
            </a:r>
            <a:r>
              <a:rPr lang="zh-CN" altLang="en-US" sz="2400" b="1">
                <a:latin typeface="黑体" panose="02010609060101010101" pitchFamily="49" charset="-122"/>
                <a:ea typeface="黑体" panose="02010609060101010101" pitchFamily="49" charset="-122"/>
              </a:rPr>
              <a:t>：被</a:t>
            </a:r>
            <a:r>
              <a:rPr lang="en-US" altLang="zh-CN" sz="2400" b="1">
                <a:latin typeface="黑体" panose="02010609060101010101" pitchFamily="49" charset="-122"/>
                <a:ea typeface="黑体" panose="02010609060101010101" pitchFamily="49" charset="-122"/>
              </a:rPr>
              <a:t>F</a:t>
            </a:r>
            <a:r>
              <a:rPr lang="zh-CN" altLang="en-US" sz="2400" b="1">
                <a:latin typeface="黑体" panose="02010609060101010101" pitchFamily="49" charset="-122"/>
                <a:ea typeface="黑体" panose="02010609060101010101" pitchFamily="49" charset="-122"/>
              </a:rPr>
              <a:t>逻辑蕴涵的函数依赖的全体构成的集合，称为</a:t>
            </a:r>
            <a:r>
              <a:rPr lang="en-US" altLang="zh-CN" sz="2400" b="1">
                <a:latin typeface="黑体" panose="02010609060101010101" pitchFamily="49" charset="-122"/>
                <a:ea typeface="黑体" panose="02010609060101010101" pitchFamily="49" charset="-122"/>
              </a:rPr>
              <a:t>F</a:t>
            </a:r>
            <a:r>
              <a:rPr lang="zh-CN" altLang="en-US" sz="2400" b="1">
                <a:latin typeface="黑体" panose="02010609060101010101" pitchFamily="49" charset="-122"/>
                <a:ea typeface="黑体" panose="02010609060101010101" pitchFamily="49" charset="-122"/>
              </a:rPr>
              <a:t>的闭包，记为</a:t>
            </a:r>
            <a:r>
              <a:rPr lang="en-US" altLang="zh-CN" sz="2400" b="1">
                <a:latin typeface="黑体" panose="02010609060101010101" pitchFamily="49" charset="-122"/>
                <a:ea typeface="黑体" panose="02010609060101010101" pitchFamily="49" charset="-122"/>
              </a:rPr>
              <a:t>F</a:t>
            </a:r>
            <a:r>
              <a:rPr lang="en-US" altLang="zh-CN" sz="2400" b="1" baseline="30000">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a:t>
            </a:r>
            <a:endParaRPr lang="zh-CN" altLang="en-US" sz="2400" b="1">
              <a:solidFill>
                <a:srgbClr val="003366"/>
              </a:solidFill>
              <a:latin typeface="黑体" panose="02010609060101010101" pitchFamily="49" charset="-122"/>
              <a:ea typeface="黑体" panose="02010609060101010101" pitchFamily="49" charset="-122"/>
            </a:endParaRPr>
          </a:p>
        </p:txBody>
      </p:sp>
      <p:sp>
        <p:nvSpPr>
          <p:cNvPr id="31748" name="矩形 5">
            <a:extLst>
              <a:ext uri="{FF2B5EF4-FFF2-40B4-BE49-F238E27FC236}">
                <a16:creationId xmlns:a16="http://schemas.microsoft.com/office/drawing/2014/main" id="{9A8743C2-3513-4928-B4EC-3F8EEC50B029}"/>
              </a:ext>
            </a:extLst>
          </p:cNvPr>
          <p:cNvSpPr>
            <a:spLocks noChangeArrowheads="1"/>
          </p:cNvSpPr>
          <p:nvPr/>
        </p:nvSpPr>
        <p:spPr bwMode="auto">
          <a:xfrm>
            <a:off x="971550" y="4724400"/>
            <a:ext cx="764381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just">
              <a:lnSpc>
                <a:spcPct val="130000"/>
              </a:lnSpc>
              <a:spcBef>
                <a:spcPct val="0"/>
              </a:spcBef>
              <a:buSzTx/>
              <a:buFontTx/>
              <a:buNone/>
            </a:pPr>
            <a:r>
              <a:rPr lang="zh-CN" altLang="en-US" sz="2400" b="1">
                <a:solidFill>
                  <a:schemeClr val="accent2"/>
                </a:solidFill>
                <a:latin typeface="黑体" panose="02010609060101010101" pitchFamily="49" charset="-122"/>
                <a:ea typeface="黑体" panose="02010609060101010101" pitchFamily="49" charset="-122"/>
              </a:rPr>
              <a:t>练习</a:t>
            </a:r>
            <a:r>
              <a:rPr lang="en-US" altLang="zh-CN" sz="2400" b="1">
                <a:solidFill>
                  <a:schemeClr val="accent2"/>
                </a:solidFill>
                <a:latin typeface="黑体" panose="02010609060101010101" pitchFamily="49" charset="-122"/>
                <a:ea typeface="黑体" panose="02010609060101010101" pitchFamily="49" charset="-122"/>
              </a:rPr>
              <a:t>1</a:t>
            </a:r>
            <a:r>
              <a:rPr lang="zh-CN" altLang="en-US" sz="2400" b="1">
                <a:solidFill>
                  <a:schemeClr val="accent2"/>
                </a:solidFill>
                <a:latin typeface="黑体" panose="02010609060101010101" pitchFamily="49" charset="-122"/>
                <a:ea typeface="黑体" panose="02010609060101010101" pitchFamily="49" charset="-122"/>
              </a:rPr>
              <a:t>：设有关系模式</a:t>
            </a:r>
            <a:r>
              <a:rPr lang="en-US" altLang="zh-CN" sz="2400" b="1">
                <a:solidFill>
                  <a:schemeClr val="accent2"/>
                </a:solidFill>
                <a:latin typeface="黑体" panose="02010609060101010101" pitchFamily="49" charset="-122"/>
                <a:ea typeface="黑体" panose="02010609060101010101" pitchFamily="49" charset="-122"/>
              </a:rPr>
              <a:t>R(A,B,C,D,E)</a:t>
            </a:r>
            <a:r>
              <a:rPr lang="zh-CN" altLang="en-US" sz="2400" b="1">
                <a:solidFill>
                  <a:schemeClr val="accent2"/>
                </a:solidFill>
                <a:latin typeface="黑体" panose="02010609060101010101" pitchFamily="49" charset="-122"/>
                <a:ea typeface="黑体" panose="02010609060101010101" pitchFamily="49" charset="-122"/>
              </a:rPr>
              <a:t>，</a:t>
            </a:r>
          </a:p>
          <a:p>
            <a:pPr algn="just">
              <a:lnSpc>
                <a:spcPct val="130000"/>
              </a:lnSpc>
              <a:spcBef>
                <a:spcPct val="0"/>
              </a:spcBef>
              <a:buSzTx/>
              <a:buFontTx/>
              <a:buNone/>
            </a:pPr>
            <a:r>
              <a:rPr lang="en-US" altLang="zh-CN" sz="2400" b="1">
                <a:solidFill>
                  <a:schemeClr val="accent2"/>
                </a:solidFill>
                <a:latin typeface="黑体" panose="02010609060101010101" pitchFamily="49" charset="-122"/>
                <a:ea typeface="黑体" panose="02010609060101010101" pitchFamily="49" charset="-122"/>
              </a:rPr>
              <a:t>F = {A→C,BC →E,D →C, E →A}</a:t>
            </a:r>
            <a:r>
              <a:rPr lang="zh-CN" altLang="en-US" sz="2400" b="1">
                <a:solidFill>
                  <a:schemeClr val="accent2"/>
                </a:solidFill>
                <a:latin typeface="黑体" panose="02010609060101010101" pitchFamily="49" charset="-122"/>
                <a:ea typeface="黑体" panose="02010609060101010101" pitchFamily="49" charset="-122"/>
              </a:rPr>
              <a:t>，试求</a:t>
            </a:r>
            <a:r>
              <a:rPr lang="en-US" altLang="zh-CN" sz="2400" b="1">
                <a:solidFill>
                  <a:schemeClr val="accent2"/>
                </a:solidFill>
                <a:latin typeface="黑体" panose="02010609060101010101" pitchFamily="49" charset="-122"/>
                <a:ea typeface="黑体" panose="02010609060101010101" pitchFamily="49" charset="-122"/>
              </a:rPr>
              <a:t>F</a:t>
            </a:r>
            <a:r>
              <a:rPr lang="zh-CN" altLang="en-US" sz="2400" b="1">
                <a:solidFill>
                  <a:schemeClr val="accent2"/>
                </a:solidFill>
                <a:latin typeface="黑体" panose="02010609060101010101" pitchFamily="49" charset="-122"/>
                <a:ea typeface="黑体" panose="02010609060101010101" pitchFamily="49" charset="-122"/>
              </a:rPr>
              <a:t>的闭包</a:t>
            </a:r>
            <a:r>
              <a:rPr lang="en-US" altLang="zh-CN" sz="2400" b="1">
                <a:solidFill>
                  <a:schemeClr val="accent2"/>
                </a:solidFill>
                <a:latin typeface="黑体" panose="02010609060101010101" pitchFamily="49" charset="-122"/>
                <a:ea typeface="黑体" panose="02010609060101010101" pitchFamily="49" charset="-122"/>
              </a:rPr>
              <a:t>F</a:t>
            </a:r>
            <a:r>
              <a:rPr lang="en-US" altLang="zh-CN" sz="2400" b="1" baseline="30000">
                <a:solidFill>
                  <a:schemeClr val="accent2"/>
                </a:solidFill>
                <a:latin typeface="黑体" panose="02010609060101010101" pitchFamily="49" charset="-122"/>
                <a:ea typeface="黑体" panose="02010609060101010101" pitchFamily="49" charset="-122"/>
              </a:rPr>
              <a:t>+</a:t>
            </a:r>
            <a:r>
              <a:rPr lang="zh-CN" altLang="en-US" sz="2400" b="1">
                <a:solidFill>
                  <a:schemeClr val="accent2"/>
                </a:solidFill>
                <a:latin typeface="黑体" panose="02010609060101010101" pitchFamily="49" charset="-122"/>
                <a:ea typeface="黑体" panose="02010609060101010101"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blinds(vertical)">
                                      <p:cBhvr>
                                        <p:cTn id="7"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50F91EE-F72B-4E57-B699-AE514B7D4EE9}"/>
              </a:ext>
            </a:extLst>
          </p:cNvPr>
          <p:cNvSpPr>
            <a:spLocks noGrp="1" noChangeArrowheads="1"/>
          </p:cNvSpPr>
          <p:nvPr>
            <p:ph type="title" idx="4294967295"/>
          </p:nvPr>
        </p:nvSpPr>
        <p:spPr>
          <a:xfrm>
            <a:off x="611188" y="188913"/>
            <a:ext cx="7772400" cy="914400"/>
          </a:xfrm>
        </p:spPr>
        <p:txBody>
          <a:bodyPr/>
          <a:lstStyle/>
          <a:p>
            <a:r>
              <a:rPr lang="en-US" altLang="zh-CN"/>
              <a:t>4.2  </a:t>
            </a:r>
            <a:r>
              <a:rPr lang="zh-CN" altLang="en-US"/>
              <a:t>函数依赖</a:t>
            </a:r>
          </a:p>
        </p:txBody>
      </p:sp>
      <p:sp>
        <p:nvSpPr>
          <p:cNvPr id="30723" name="Rectangle 3">
            <a:extLst>
              <a:ext uri="{FF2B5EF4-FFF2-40B4-BE49-F238E27FC236}">
                <a16:creationId xmlns:a16="http://schemas.microsoft.com/office/drawing/2014/main" id="{6600CC4C-DF1F-4BCA-A054-B05B1460450B}"/>
              </a:ext>
            </a:extLst>
          </p:cNvPr>
          <p:cNvSpPr>
            <a:spLocks noChangeArrowheads="1"/>
          </p:cNvSpPr>
          <p:nvPr/>
        </p:nvSpPr>
        <p:spPr bwMode="auto">
          <a:xfrm>
            <a:off x="611188" y="1052513"/>
            <a:ext cx="7920037"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4"/>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9pPr>
          </a:lstStyle>
          <a:p>
            <a:pPr algn="just">
              <a:lnSpc>
                <a:spcPct val="130000"/>
              </a:lnSpc>
              <a:spcAft>
                <a:spcPct val="20000"/>
              </a:spcAft>
              <a:buSzTx/>
              <a:buFontTx/>
              <a:buNone/>
            </a:pPr>
            <a:r>
              <a:rPr lang="zh-CN" altLang="en-US" sz="2400" b="1">
                <a:latin typeface="黑体" panose="02010609060101010101" pitchFamily="49" charset="-122"/>
                <a:ea typeface="黑体" panose="02010609060101010101" pitchFamily="49" charset="-122"/>
              </a:rPr>
              <a:t>定义</a:t>
            </a:r>
            <a:r>
              <a:rPr lang="en-US" altLang="zh-CN" sz="2400" b="1">
                <a:latin typeface="黑体" panose="02010609060101010101" pitchFamily="49" charset="-122"/>
                <a:ea typeface="黑体" panose="02010609060101010101" pitchFamily="49" charset="-122"/>
              </a:rPr>
              <a:t>8</a:t>
            </a:r>
            <a:r>
              <a:rPr lang="zh-CN" altLang="en-US" sz="2400" b="1">
                <a:latin typeface="黑体" panose="02010609060101010101" pitchFamily="49" charset="-122"/>
                <a:ea typeface="黑体" panose="02010609060101010101" pitchFamily="49" charset="-122"/>
              </a:rPr>
              <a:t>：设</a:t>
            </a:r>
            <a:r>
              <a:rPr lang="en-US" altLang="zh-CN" sz="2400" b="1">
                <a:latin typeface="黑体" panose="02010609060101010101" pitchFamily="49" charset="-122"/>
                <a:ea typeface="黑体" panose="02010609060101010101" pitchFamily="49" charset="-122"/>
              </a:rPr>
              <a:t>F</a:t>
            </a:r>
            <a:r>
              <a:rPr lang="zh-CN" altLang="en-US" sz="2400" b="1">
                <a:latin typeface="黑体" panose="02010609060101010101" pitchFamily="49" charset="-122"/>
                <a:ea typeface="黑体" panose="02010609060101010101" pitchFamily="49" charset="-122"/>
              </a:rPr>
              <a:t>是属性集</a:t>
            </a:r>
            <a:r>
              <a:rPr lang="en-US" altLang="zh-CN" sz="2400" b="1">
                <a:latin typeface="黑体" panose="02010609060101010101" pitchFamily="49" charset="-122"/>
                <a:ea typeface="黑体" panose="02010609060101010101" pitchFamily="49" charset="-122"/>
              </a:rPr>
              <a:t>U</a:t>
            </a:r>
            <a:r>
              <a:rPr lang="zh-CN" altLang="en-US" sz="2400" b="1">
                <a:latin typeface="黑体" panose="02010609060101010101" pitchFamily="49" charset="-122"/>
                <a:ea typeface="黑体" panose="02010609060101010101" pitchFamily="49" charset="-122"/>
              </a:rPr>
              <a:t>上的一组函数依赖，</a:t>
            </a:r>
            <a:r>
              <a:rPr lang="en-US" altLang="zh-CN" sz="2400" b="1">
                <a:latin typeface="黑体" panose="02010609060101010101" pitchFamily="49" charset="-122"/>
                <a:ea typeface="黑体" panose="02010609060101010101" pitchFamily="49" charset="-122"/>
              </a:rPr>
              <a:t>X  U</a:t>
            </a:r>
            <a:r>
              <a:rPr lang="zh-CN" altLang="en-US" sz="2400" b="1">
                <a:latin typeface="黑体" panose="02010609060101010101" pitchFamily="49" charset="-122"/>
                <a:ea typeface="黑体" panose="02010609060101010101" pitchFamily="49" charset="-122"/>
              </a:rPr>
              <a:t>，则属性集</a:t>
            </a:r>
            <a:r>
              <a:rPr lang="en-US" altLang="zh-CN" sz="2400" b="1">
                <a:latin typeface="黑体" panose="02010609060101010101" pitchFamily="49" charset="-122"/>
                <a:ea typeface="黑体" panose="02010609060101010101" pitchFamily="49" charset="-122"/>
              </a:rPr>
              <a:t>X</a:t>
            </a:r>
            <a:r>
              <a:rPr lang="zh-CN" altLang="en-US" sz="2400" b="1">
                <a:latin typeface="黑体" panose="02010609060101010101" pitchFamily="49" charset="-122"/>
                <a:ea typeface="黑体" panose="02010609060101010101" pitchFamily="49" charset="-122"/>
              </a:rPr>
              <a:t>关于</a:t>
            </a:r>
            <a:r>
              <a:rPr lang="en-US" altLang="zh-CN" sz="2400" b="1">
                <a:latin typeface="黑体" panose="02010609060101010101" pitchFamily="49" charset="-122"/>
                <a:ea typeface="黑体" panose="02010609060101010101" pitchFamily="49" charset="-122"/>
              </a:rPr>
              <a:t>F</a:t>
            </a:r>
            <a:r>
              <a:rPr lang="zh-CN" altLang="en-US" sz="2400" b="1">
                <a:latin typeface="黑体" panose="02010609060101010101" pitchFamily="49" charset="-122"/>
                <a:ea typeface="黑体" panose="02010609060101010101" pitchFamily="49" charset="-122"/>
              </a:rPr>
              <a:t>的闭包</a:t>
            </a:r>
            <a:r>
              <a:rPr lang="en-US" altLang="zh-CN" sz="2400" b="1">
                <a:latin typeface="黑体" panose="02010609060101010101" pitchFamily="49" charset="-122"/>
                <a:ea typeface="黑体" panose="02010609060101010101" pitchFamily="49" charset="-122"/>
              </a:rPr>
              <a:t>X</a:t>
            </a:r>
            <a:r>
              <a:rPr lang="en-US" altLang="zh-CN" sz="2400" b="1" baseline="30000">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定义为</a:t>
            </a:r>
            <a:r>
              <a:rPr lang="en-US" altLang="zh-CN" sz="2400" b="1">
                <a:latin typeface="黑体" panose="02010609060101010101" pitchFamily="49" charset="-122"/>
                <a:ea typeface="黑体" panose="02010609060101010101" pitchFamily="49" charset="-122"/>
              </a:rPr>
              <a:t>X</a:t>
            </a:r>
            <a:r>
              <a:rPr lang="en-US" altLang="zh-CN" sz="2400" b="1" baseline="30000">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={A|A∈U</a:t>
            </a:r>
            <a:r>
              <a:rPr lang="zh-CN" altLang="en-US" sz="2400" b="1">
                <a:latin typeface="黑体" panose="02010609060101010101" pitchFamily="49" charset="-122"/>
                <a:ea typeface="黑体" panose="02010609060101010101" pitchFamily="49" charset="-122"/>
              </a:rPr>
              <a:t>且</a:t>
            </a:r>
            <a:r>
              <a:rPr lang="en-US" altLang="zh-CN" sz="2400" b="1">
                <a:latin typeface="黑体" panose="02010609060101010101" pitchFamily="49" charset="-122"/>
                <a:ea typeface="黑体" panose="02010609060101010101" pitchFamily="49" charset="-122"/>
              </a:rPr>
              <a:t>X→A</a:t>
            </a:r>
            <a:r>
              <a:rPr lang="zh-CN" altLang="en-US" sz="2400" b="1">
                <a:latin typeface="黑体" panose="02010609060101010101" pitchFamily="49" charset="-122"/>
                <a:ea typeface="黑体" panose="02010609060101010101" pitchFamily="49" charset="-122"/>
              </a:rPr>
              <a:t>在</a:t>
            </a:r>
            <a:r>
              <a:rPr lang="en-US" altLang="zh-CN" sz="2400" b="1">
                <a:latin typeface="黑体" panose="02010609060101010101" pitchFamily="49" charset="-122"/>
                <a:ea typeface="黑体" panose="02010609060101010101" pitchFamily="49" charset="-122"/>
              </a:rPr>
              <a:t>F</a:t>
            </a:r>
            <a:r>
              <a:rPr lang="en-US" altLang="zh-CN" sz="2400" b="1" baseline="30000">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中</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，即</a:t>
            </a:r>
            <a:r>
              <a:rPr lang="en-US" altLang="zh-CN" sz="2400" b="1">
                <a:latin typeface="黑体" panose="02010609060101010101" pitchFamily="49" charset="-122"/>
                <a:ea typeface="黑体" panose="02010609060101010101" pitchFamily="49" charset="-122"/>
              </a:rPr>
              <a:t>X={A|X→A∈F</a:t>
            </a:r>
            <a:r>
              <a:rPr lang="en-US" altLang="zh-CN" sz="2400" b="1" baseline="30000">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a:t>
            </a:r>
          </a:p>
        </p:txBody>
      </p:sp>
      <p:graphicFrame>
        <p:nvGraphicFramePr>
          <p:cNvPr id="30724" name="Object 4">
            <a:extLst>
              <a:ext uri="{FF2B5EF4-FFF2-40B4-BE49-F238E27FC236}">
                <a16:creationId xmlns:a16="http://schemas.microsoft.com/office/drawing/2014/main" id="{E36650FA-229B-47B4-92AC-1108626B6FDA}"/>
              </a:ext>
            </a:extLst>
          </p:cNvPr>
          <p:cNvGraphicFramePr>
            <a:graphicFrameLocks noChangeAspect="1"/>
          </p:cNvGraphicFramePr>
          <p:nvPr>
            <p:ph idx="4294967295"/>
          </p:nvPr>
        </p:nvGraphicFramePr>
        <p:xfrm>
          <a:off x="6786563" y="1214438"/>
          <a:ext cx="215900" cy="215900"/>
        </p:xfrm>
        <a:graphic>
          <a:graphicData uri="http://schemas.openxmlformats.org/presentationml/2006/ole">
            <mc:AlternateContent xmlns:mc="http://schemas.openxmlformats.org/markup-compatibility/2006">
              <mc:Choice xmlns:v="urn:schemas-microsoft-com:vml" Requires="v">
                <p:oleObj spid="_x0000_s30727" r:id="rId5" imgW="152599" imgH="152599" progId="Equation.3">
                  <p:embed/>
                </p:oleObj>
              </mc:Choice>
              <mc:Fallback>
                <p:oleObj r:id="rId5" imgW="152599" imgH="15259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6563" y="1214438"/>
                        <a:ext cx="2159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Rectangle 5">
            <a:extLst>
              <a:ext uri="{FF2B5EF4-FFF2-40B4-BE49-F238E27FC236}">
                <a16:creationId xmlns:a16="http://schemas.microsoft.com/office/drawing/2014/main" id="{80B9C0A8-3E27-4AD3-822F-F98D8A0C3DA0}"/>
              </a:ext>
            </a:extLst>
          </p:cNvPr>
          <p:cNvSpPr>
            <a:spLocks noChangeArrowheads="1"/>
          </p:cNvSpPr>
          <p:nvPr/>
        </p:nvSpPr>
        <p:spPr bwMode="auto">
          <a:xfrm>
            <a:off x="611188" y="2708275"/>
            <a:ext cx="7920037"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100000"/>
              <a:buBlip>
                <a:blip r:embed="rId4"/>
              </a:buBlip>
              <a:defRPr sz="3200">
                <a:solidFill>
                  <a:schemeClr val="tx1"/>
                </a:solidFill>
                <a:latin typeface="Arial" panose="020B0604020202020204" pitchFamily="34" charset="0"/>
                <a:ea typeface="宋体" panose="02010600030101010101" pitchFamily="2" charset="-122"/>
              </a:defRPr>
            </a:lvl1pPr>
            <a:lvl2pPr>
              <a:spcBef>
                <a:spcPct val="20000"/>
              </a:spcBef>
              <a:buSzPct val="100000"/>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4"/>
              </a:buBlip>
              <a:defRPr sz="2400">
                <a:solidFill>
                  <a:schemeClr val="tx1"/>
                </a:solidFill>
                <a:latin typeface="Arial" panose="020B0604020202020204" pitchFamily="34" charset="0"/>
                <a:ea typeface="宋体" panose="02010600030101010101" pitchFamily="2" charset="-122"/>
              </a:defRPr>
            </a:lvl3pPr>
            <a:lvl4pPr>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9pPr>
          </a:lstStyle>
          <a:p>
            <a:pPr lvl="1">
              <a:spcBef>
                <a:spcPct val="0"/>
              </a:spcBef>
              <a:buSzTx/>
              <a:buFontTx/>
              <a:buNone/>
            </a:pPr>
            <a:r>
              <a:rPr lang="zh-CN" altLang="en-US" sz="2400" b="1">
                <a:solidFill>
                  <a:srgbClr val="000066"/>
                </a:solidFill>
                <a:latin typeface="Times New Roman" panose="02020603050405020304" pitchFamily="18" charset="0"/>
              </a:rPr>
              <a:t>算法</a:t>
            </a:r>
            <a:r>
              <a:rPr lang="en-US" altLang="zh-CN" sz="2400" b="1">
                <a:solidFill>
                  <a:srgbClr val="000066"/>
                </a:solidFill>
                <a:latin typeface="Times New Roman" panose="02020603050405020304" pitchFamily="18" charset="0"/>
              </a:rPr>
              <a:t>4.1 </a:t>
            </a:r>
          </a:p>
          <a:p>
            <a:pPr lvl="3">
              <a:spcBef>
                <a:spcPct val="0"/>
              </a:spcBef>
              <a:buSzTx/>
              <a:buFontTx/>
              <a:buNone/>
            </a:pPr>
            <a:r>
              <a:rPr lang="en-US" altLang="zh-CN" sz="2400" b="1">
                <a:solidFill>
                  <a:srgbClr val="800000"/>
                </a:solidFill>
                <a:latin typeface="Times New Roman" panose="02020603050405020304" pitchFamily="18" charset="0"/>
              </a:rPr>
              <a:t>	result=</a:t>
            </a:r>
            <a:r>
              <a:rPr lang="en-US" altLang="zh-CN" sz="2400" b="1" i="1">
                <a:solidFill>
                  <a:srgbClr val="800000"/>
                </a:solidFill>
                <a:latin typeface="Times New Roman" panose="02020603050405020304" pitchFamily="18" charset="0"/>
              </a:rPr>
              <a:t>X</a:t>
            </a:r>
            <a:endParaRPr lang="en-US" altLang="zh-CN" sz="2400" b="1">
              <a:solidFill>
                <a:srgbClr val="800000"/>
              </a:solidFill>
              <a:latin typeface="Times New Roman" panose="02020603050405020304" pitchFamily="18" charset="0"/>
            </a:endParaRPr>
          </a:p>
          <a:p>
            <a:pPr lvl="3">
              <a:spcBef>
                <a:spcPct val="0"/>
              </a:spcBef>
              <a:buSzTx/>
              <a:buFontTx/>
              <a:buNone/>
            </a:pPr>
            <a:r>
              <a:rPr lang="en-US" altLang="zh-CN" sz="2400" b="1">
                <a:solidFill>
                  <a:srgbClr val="800000"/>
                </a:solidFill>
                <a:latin typeface="Times New Roman" panose="02020603050405020304" pitchFamily="18" charset="0"/>
              </a:rPr>
              <a:t>	     do</a:t>
            </a:r>
          </a:p>
          <a:p>
            <a:pPr lvl="3">
              <a:spcBef>
                <a:spcPct val="0"/>
              </a:spcBef>
              <a:buSzTx/>
              <a:buFontTx/>
              <a:buNone/>
            </a:pPr>
            <a:r>
              <a:rPr lang="en-US" altLang="zh-CN" sz="2400" b="1">
                <a:solidFill>
                  <a:srgbClr val="800000"/>
                </a:solidFill>
                <a:latin typeface="Times New Roman" panose="02020603050405020304" pitchFamily="18" charset="0"/>
              </a:rPr>
              <a:t>	       {</a:t>
            </a:r>
          </a:p>
          <a:p>
            <a:pPr lvl="3">
              <a:spcBef>
                <a:spcPct val="0"/>
              </a:spcBef>
              <a:buSzTx/>
              <a:buFontTx/>
              <a:buNone/>
            </a:pPr>
            <a:r>
              <a:rPr lang="en-US" altLang="zh-CN" sz="2400" b="1">
                <a:solidFill>
                  <a:srgbClr val="800000"/>
                </a:solidFill>
                <a:latin typeface="Times New Roman" panose="02020603050405020304" pitchFamily="18" charset="0"/>
              </a:rPr>
              <a:t>	        if </a:t>
            </a:r>
            <a:r>
              <a:rPr lang="en-US" altLang="zh-CN" sz="2400" b="1" i="1">
                <a:solidFill>
                  <a:srgbClr val="800000"/>
                </a:solidFill>
                <a:latin typeface="Times New Roman" panose="02020603050405020304" pitchFamily="18" charset="0"/>
              </a:rPr>
              <a:t>F</a:t>
            </a:r>
            <a:r>
              <a:rPr lang="zh-CN" altLang="en-US" sz="2400" b="1">
                <a:solidFill>
                  <a:srgbClr val="800000"/>
                </a:solidFill>
                <a:latin typeface="Times New Roman" panose="02020603050405020304" pitchFamily="18" charset="0"/>
              </a:rPr>
              <a:t>中有某个函数依赖</a:t>
            </a:r>
            <a:r>
              <a:rPr lang="en-US" altLang="zh-CN" sz="2400" b="1" i="1">
                <a:solidFill>
                  <a:srgbClr val="800000"/>
                </a:solidFill>
                <a:latin typeface="Times New Roman" panose="02020603050405020304" pitchFamily="18" charset="0"/>
              </a:rPr>
              <a:t>Y</a:t>
            </a:r>
            <a:r>
              <a:rPr lang="en-US" altLang="zh-CN" sz="2400" b="1">
                <a:solidFill>
                  <a:srgbClr val="800000"/>
                </a:solidFill>
                <a:latin typeface="Times New Roman" panose="02020603050405020304" pitchFamily="18" charset="0"/>
              </a:rPr>
              <a:t>→</a:t>
            </a:r>
            <a:r>
              <a:rPr lang="en-US" altLang="zh-CN" sz="2400" b="1" i="1">
                <a:solidFill>
                  <a:srgbClr val="800000"/>
                </a:solidFill>
                <a:latin typeface="Times New Roman" panose="02020603050405020304" pitchFamily="18" charset="0"/>
              </a:rPr>
              <a:t>Z</a:t>
            </a:r>
            <a:r>
              <a:rPr lang="zh-CN" altLang="en-US" sz="2400" b="1">
                <a:solidFill>
                  <a:srgbClr val="800000"/>
                </a:solidFill>
                <a:latin typeface="Times New Roman" panose="02020603050405020304" pitchFamily="18" charset="0"/>
              </a:rPr>
              <a:t>满足</a:t>
            </a:r>
            <a:r>
              <a:rPr lang="en-US" altLang="zh-CN" sz="2400" b="1" i="1">
                <a:solidFill>
                  <a:srgbClr val="800000"/>
                </a:solidFill>
                <a:latin typeface="Times New Roman" panose="02020603050405020304" pitchFamily="18" charset="0"/>
              </a:rPr>
              <a:t>Y     </a:t>
            </a:r>
            <a:r>
              <a:rPr lang="en-US" altLang="zh-CN" sz="2400" b="1">
                <a:solidFill>
                  <a:srgbClr val="800000"/>
                </a:solidFill>
                <a:latin typeface="Times New Roman" panose="02020603050405020304" pitchFamily="18" charset="0"/>
              </a:rPr>
              <a:t>result</a:t>
            </a:r>
          </a:p>
          <a:p>
            <a:pPr lvl="3">
              <a:spcBef>
                <a:spcPct val="0"/>
              </a:spcBef>
              <a:buSzTx/>
              <a:buFontTx/>
              <a:buNone/>
            </a:pPr>
            <a:r>
              <a:rPr lang="en-US" altLang="zh-CN" sz="2400" b="1">
                <a:solidFill>
                  <a:srgbClr val="800000"/>
                </a:solidFill>
                <a:latin typeface="Times New Roman" panose="02020603050405020304" pitchFamily="18" charset="0"/>
              </a:rPr>
              <a:t>	            then result=result ∪ </a:t>
            </a:r>
            <a:r>
              <a:rPr lang="en-US" altLang="zh-CN" sz="2400" b="1" i="1">
                <a:solidFill>
                  <a:srgbClr val="800000"/>
                </a:solidFill>
                <a:latin typeface="Times New Roman" panose="02020603050405020304" pitchFamily="18" charset="0"/>
              </a:rPr>
              <a:t>Z</a:t>
            </a:r>
            <a:endParaRPr lang="en-US" altLang="zh-CN" sz="2400" b="1">
              <a:solidFill>
                <a:srgbClr val="800000"/>
              </a:solidFill>
              <a:latin typeface="Times New Roman" panose="02020603050405020304" pitchFamily="18" charset="0"/>
            </a:endParaRPr>
          </a:p>
          <a:p>
            <a:pPr lvl="3">
              <a:spcBef>
                <a:spcPct val="0"/>
              </a:spcBef>
              <a:buSzTx/>
              <a:buFontTx/>
              <a:buNone/>
            </a:pPr>
            <a:r>
              <a:rPr lang="en-US" altLang="zh-CN" sz="2400" b="1">
                <a:solidFill>
                  <a:srgbClr val="800000"/>
                </a:solidFill>
                <a:latin typeface="Times New Roman" panose="02020603050405020304" pitchFamily="18" charset="0"/>
              </a:rPr>
              <a:t>	        }</a:t>
            </a:r>
          </a:p>
          <a:p>
            <a:pPr lvl="3">
              <a:spcBef>
                <a:spcPct val="0"/>
              </a:spcBef>
              <a:buSzTx/>
              <a:buFontTx/>
              <a:buNone/>
            </a:pPr>
            <a:r>
              <a:rPr lang="en-US" altLang="zh-CN" sz="2400" b="1">
                <a:solidFill>
                  <a:srgbClr val="800000"/>
                </a:solidFill>
                <a:latin typeface="Times New Roman" panose="02020603050405020304" pitchFamily="18" charset="0"/>
              </a:rPr>
              <a:t>	      while (result</a:t>
            </a:r>
            <a:r>
              <a:rPr lang="zh-CN" altLang="en-US" sz="2400" b="1">
                <a:solidFill>
                  <a:srgbClr val="800000"/>
                </a:solidFill>
                <a:latin typeface="Times New Roman" panose="02020603050405020304" pitchFamily="18" charset="0"/>
              </a:rPr>
              <a:t>有所改变</a:t>
            </a:r>
            <a:r>
              <a:rPr lang="en-US" altLang="zh-CN" sz="2400" b="1">
                <a:solidFill>
                  <a:srgbClr val="800000"/>
                </a:solidFill>
                <a:latin typeface="Times New Roman" panose="02020603050405020304" pitchFamily="18" charset="0"/>
              </a:rPr>
              <a:t>);</a:t>
            </a:r>
            <a:r>
              <a:rPr lang="en-US" altLang="zh-CN" sz="2400">
                <a:latin typeface="Times New Roman" panose="02020603050405020304" pitchFamily="18" charset="0"/>
              </a:rPr>
              <a:t> </a:t>
            </a:r>
          </a:p>
        </p:txBody>
      </p:sp>
      <p:graphicFrame>
        <p:nvGraphicFramePr>
          <p:cNvPr id="33798" name="Object 6">
            <a:extLst>
              <a:ext uri="{FF2B5EF4-FFF2-40B4-BE49-F238E27FC236}">
                <a16:creationId xmlns:a16="http://schemas.microsoft.com/office/drawing/2014/main" id="{480F8BD5-3E79-41FC-AD07-2399EFEC0323}"/>
              </a:ext>
            </a:extLst>
          </p:cNvPr>
          <p:cNvGraphicFramePr>
            <a:graphicFrameLocks noChangeAspect="1"/>
          </p:cNvGraphicFramePr>
          <p:nvPr/>
        </p:nvGraphicFramePr>
        <p:xfrm>
          <a:off x="7643813" y="4286250"/>
          <a:ext cx="217487" cy="287338"/>
        </p:xfrm>
        <a:graphic>
          <a:graphicData uri="http://schemas.openxmlformats.org/presentationml/2006/ole">
            <mc:AlternateContent xmlns:mc="http://schemas.openxmlformats.org/markup-compatibility/2006">
              <mc:Choice xmlns:v="urn:schemas-microsoft-com:vml" Requires="v">
                <p:oleObj spid="_x0000_s30728" r:id="rId7" imgW="152599" imgH="152599" progId="Equation.3">
                  <p:embed/>
                </p:oleObj>
              </mc:Choice>
              <mc:Fallback>
                <p:oleObj r:id="rId7" imgW="152599" imgH="152599"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43813" y="4286250"/>
                        <a:ext cx="21748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checkerboard(across)">
                                      <p:cBhvr>
                                        <p:cTn id="7"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5D69DCB-D0F6-46AD-B024-5BDF05913F48}"/>
              </a:ext>
            </a:extLst>
          </p:cNvPr>
          <p:cNvSpPr>
            <a:spLocks noChangeArrowheads="1"/>
          </p:cNvSpPr>
          <p:nvPr/>
        </p:nvSpPr>
        <p:spPr bwMode="auto">
          <a:xfrm>
            <a:off x="1187450" y="1196975"/>
            <a:ext cx="7416800" cy="411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SzPct val="100000"/>
              <a:buBlip>
                <a:blip r:embed="rId4"/>
              </a:buBlip>
              <a:defRPr sz="3200">
                <a:solidFill>
                  <a:schemeClr val="tx1"/>
                </a:solidFill>
                <a:latin typeface="Arial" panose="020B0604020202020204" pitchFamily="34" charset="0"/>
                <a:ea typeface="宋体" panose="02010600030101010101" pitchFamily="2" charset="-122"/>
              </a:defRPr>
            </a:lvl1pPr>
            <a:lvl2pPr>
              <a:spcBef>
                <a:spcPct val="20000"/>
              </a:spcBef>
              <a:buSzPct val="100000"/>
              <a:buBlip>
                <a:blip r:embed="rId4"/>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4"/>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4"/>
              </a:buBlip>
              <a:defRPr sz="2000">
                <a:solidFill>
                  <a:schemeClr val="tx1"/>
                </a:solidFill>
                <a:latin typeface="Arial" panose="020B0604020202020204" pitchFamily="34" charset="0"/>
                <a:ea typeface="宋体" panose="02010600030101010101" pitchFamily="2" charset="-122"/>
              </a:defRPr>
            </a:lvl9pPr>
          </a:lstStyle>
          <a:p>
            <a:pPr lvl="1">
              <a:lnSpc>
                <a:spcPct val="120000"/>
              </a:lnSpc>
              <a:spcBef>
                <a:spcPct val="0"/>
              </a:spcBef>
              <a:buSzTx/>
              <a:buFontTx/>
              <a:buNone/>
            </a:pPr>
            <a:r>
              <a:rPr lang="en-US" altLang="zh-CN" b="1">
                <a:solidFill>
                  <a:srgbClr val="000066"/>
                </a:solidFill>
                <a:latin typeface="Times New Roman" panose="02020603050405020304" pitchFamily="18" charset="0"/>
              </a:rPr>
              <a:t>X</a:t>
            </a:r>
            <a:r>
              <a:rPr lang="en-US" altLang="zh-CN" b="1" baseline="-25000">
                <a:solidFill>
                  <a:srgbClr val="000066"/>
                </a:solidFill>
                <a:latin typeface="Times New Roman" panose="02020603050405020304" pitchFamily="18" charset="0"/>
              </a:rPr>
              <a:t>F</a:t>
            </a:r>
            <a:r>
              <a:rPr lang="en-US" altLang="zh-CN" b="1" baseline="30000">
                <a:solidFill>
                  <a:srgbClr val="000066"/>
                </a:solidFill>
                <a:latin typeface="Times New Roman" panose="02020603050405020304" pitchFamily="18" charset="0"/>
              </a:rPr>
              <a:t>+</a:t>
            </a:r>
            <a:r>
              <a:rPr lang="zh-CN" altLang="en-US" b="1">
                <a:solidFill>
                  <a:srgbClr val="000066"/>
                </a:solidFill>
                <a:latin typeface="Times New Roman" panose="02020603050405020304" pitchFamily="18" charset="0"/>
              </a:rPr>
              <a:t>算法</a:t>
            </a:r>
            <a:r>
              <a:rPr lang="en-US" altLang="zh-CN" b="1">
                <a:solidFill>
                  <a:srgbClr val="000066"/>
                </a:solidFill>
                <a:latin typeface="Times New Roman" panose="02020603050405020304" pitchFamily="18" charset="0"/>
              </a:rPr>
              <a:t>:</a:t>
            </a:r>
          </a:p>
          <a:p>
            <a:pPr lvl="1">
              <a:lnSpc>
                <a:spcPct val="120000"/>
              </a:lnSpc>
              <a:spcBef>
                <a:spcPct val="0"/>
              </a:spcBef>
              <a:buSzTx/>
              <a:buFontTx/>
              <a:buNone/>
            </a:pPr>
            <a:r>
              <a:rPr lang="zh-CN" altLang="en-US" sz="2400" b="1">
                <a:solidFill>
                  <a:srgbClr val="000066"/>
                </a:solidFill>
                <a:latin typeface="Times New Roman" panose="02020603050405020304" pitchFamily="18" charset="0"/>
              </a:rPr>
              <a:t>    设</a:t>
            </a:r>
            <a:r>
              <a:rPr lang="en-US" altLang="zh-CN" sz="2400" b="1">
                <a:solidFill>
                  <a:srgbClr val="000066"/>
                </a:solidFill>
                <a:latin typeface="Times New Roman" panose="02020603050405020304" pitchFamily="18" charset="0"/>
              </a:rPr>
              <a:t>i=0</a:t>
            </a:r>
          </a:p>
          <a:p>
            <a:pPr lvl="1">
              <a:lnSpc>
                <a:spcPct val="120000"/>
              </a:lnSpc>
              <a:spcBef>
                <a:spcPct val="0"/>
              </a:spcBef>
              <a:buSzTx/>
              <a:buFontTx/>
              <a:buNone/>
            </a:pPr>
            <a:r>
              <a:rPr lang="en-US" altLang="zh-CN" sz="2400" b="1">
                <a:solidFill>
                  <a:srgbClr val="000066"/>
                </a:solidFill>
                <a:latin typeface="Times New Roman" panose="02020603050405020304" pitchFamily="18" charset="0"/>
              </a:rPr>
              <a:t>    </a:t>
            </a:r>
            <a:r>
              <a:rPr lang="en-US" altLang="zh-CN" sz="2400" b="1">
                <a:latin typeface="Times New Roman" panose="02020603050405020304" pitchFamily="18" charset="0"/>
              </a:rPr>
              <a:t>① </a:t>
            </a:r>
            <a:r>
              <a:rPr lang="zh-CN" altLang="en-US" sz="2400" b="1">
                <a:latin typeface="Times New Roman" panose="02020603050405020304" pitchFamily="18" charset="0"/>
              </a:rPr>
              <a:t>令 </a:t>
            </a:r>
            <a:r>
              <a:rPr lang="en-US" altLang="zh-CN" sz="2400" b="1">
                <a:latin typeface="Times New Roman" panose="02020603050405020304" pitchFamily="18" charset="0"/>
              </a:rPr>
              <a:t>X</a:t>
            </a:r>
            <a:r>
              <a:rPr lang="en-US" altLang="zh-CN" sz="2400" b="1" baseline="30000">
                <a:latin typeface="Times New Roman" panose="02020603050405020304" pitchFamily="18" charset="0"/>
              </a:rPr>
              <a:t>(0)</a:t>
            </a:r>
            <a:r>
              <a:rPr lang="en-US" altLang="zh-CN" sz="2400" b="1">
                <a:latin typeface="Times New Roman" panose="02020603050405020304" pitchFamily="18" charset="0"/>
              </a:rPr>
              <a:t> = X</a:t>
            </a:r>
          </a:p>
          <a:p>
            <a:pPr lvl="1">
              <a:lnSpc>
                <a:spcPct val="120000"/>
              </a:lnSpc>
              <a:spcBef>
                <a:spcPct val="0"/>
              </a:spcBef>
              <a:buSzTx/>
              <a:buFontTx/>
              <a:buNone/>
            </a:pPr>
            <a:r>
              <a:rPr lang="en-US" altLang="zh-CN" sz="2400" b="1">
                <a:latin typeface="Times New Roman" panose="02020603050405020304" pitchFamily="18" charset="0"/>
              </a:rPr>
              <a:t>    ② </a:t>
            </a:r>
            <a:r>
              <a:rPr lang="zh-CN" altLang="en-US" sz="2400" b="1">
                <a:latin typeface="Times New Roman" panose="02020603050405020304" pitchFamily="18" charset="0"/>
              </a:rPr>
              <a:t>计算 </a:t>
            </a:r>
            <a:r>
              <a:rPr lang="en-US" altLang="zh-CN" sz="2400" b="1">
                <a:latin typeface="Times New Roman" panose="02020603050405020304" pitchFamily="18" charset="0"/>
              </a:rPr>
              <a:t>A={B| </a:t>
            </a:r>
            <a:r>
              <a:rPr lang="zh-CN" altLang="en-US" sz="2400" b="1">
                <a:latin typeface="Times New Roman" panose="02020603050405020304" pitchFamily="18" charset="0"/>
              </a:rPr>
              <a:t>一切</a:t>
            </a:r>
            <a:r>
              <a:rPr lang="en-US" altLang="zh-CN" sz="2400" b="1">
                <a:latin typeface="Times New Roman" panose="02020603050405020304" pitchFamily="18" charset="0"/>
              </a:rPr>
              <a:t>W    X</a:t>
            </a:r>
            <a:r>
              <a:rPr lang="en-US" altLang="zh-CN" sz="2400" b="1" baseline="30000">
                <a:latin typeface="Times New Roman" panose="02020603050405020304" pitchFamily="18" charset="0"/>
              </a:rPr>
              <a:t>(i)</a:t>
            </a:r>
            <a:r>
              <a:rPr lang="en-US" altLang="zh-CN" sz="2400" b="1">
                <a:latin typeface="Times New Roman" panose="02020603050405020304" pitchFamily="18" charset="0"/>
              </a:rPr>
              <a:t> </a:t>
            </a:r>
            <a:r>
              <a:rPr lang="zh-CN" altLang="en-US" sz="2400" b="1">
                <a:latin typeface="Times New Roman" panose="02020603050405020304" pitchFamily="18" charset="0"/>
              </a:rPr>
              <a:t>且 </a:t>
            </a:r>
            <a:r>
              <a:rPr lang="en-US" altLang="zh-CN" sz="2400" b="1">
                <a:latin typeface="Times New Roman" panose="02020603050405020304" pitchFamily="18" charset="0"/>
              </a:rPr>
              <a:t>W→ B     F</a:t>
            </a:r>
            <a:r>
              <a:rPr lang="en-US" altLang="zh-CN" sz="2400" b="1" baseline="30000">
                <a:latin typeface="Times New Roman" panose="02020603050405020304" pitchFamily="18" charset="0"/>
              </a:rPr>
              <a:t>+</a:t>
            </a:r>
            <a:r>
              <a:rPr lang="en-US" altLang="zh-CN" sz="2400" b="1">
                <a:latin typeface="Times New Roman" panose="02020603050405020304" pitchFamily="18" charset="0"/>
              </a:rPr>
              <a:t> }</a:t>
            </a:r>
          </a:p>
          <a:p>
            <a:pPr lvl="1">
              <a:lnSpc>
                <a:spcPct val="120000"/>
              </a:lnSpc>
              <a:spcBef>
                <a:spcPct val="0"/>
              </a:spcBef>
              <a:buSzTx/>
              <a:buFontTx/>
              <a:buNone/>
            </a:pPr>
            <a:r>
              <a:rPr lang="en-US" altLang="zh-CN" sz="2400" b="1">
                <a:latin typeface="Times New Roman" panose="02020603050405020304" pitchFamily="18" charset="0"/>
              </a:rPr>
              <a:t>         	</a:t>
            </a:r>
            <a:r>
              <a:rPr lang="zh-CN" altLang="en-US" sz="2400" b="1">
                <a:latin typeface="Times New Roman" panose="02020603050405020304" pitchFamily="18" charset="0"/>
              </a:rPr>
              <a:t>令 </a:t>
            </a:r>
            <a:r>
              <a:rPr lang="en-US" altLang="zh-CN" sz="2400" b="1">
                <a:latin typeface="Times New Roman" panose="02020603050405020304" pitchFamily="18" charset="0"/>
              </a:rPr>
              <a:t>X</a:t>
            </a:r>
            <a:r>
              <a:rPr lang="en-US" altLang="zh-CN" sz="2400" b="1" baseline="30000">
                <a:latin typeface="Times New Roman" panose="02020603050405020304" pitchFamily="18" charset="0"/>
              </a:rPr>
              <a:t>(i+1)</a:t>
            </a:r>
            <a:r>
              <a:rPr lang="en-US" altLang="zh-CN" sz="2400" b="1">
                <a:latin typeface="Times New Roman" panose="02020603050405020304" pitchFamily="18" charset="0"/>
              </a:rPr>
              <a:t> = X</a:t>
            </a:r>
            <a:r>
              <a:rPr lang="en-US" altLang="zh-CN" sz="2400" b="1" baseline="30000">
                <a:latin typeface="Times New Roman" panose="02020603050405020304" pitchFamily="18" charset="0"/>
              </a:rPr>
              <a:t>(i)</a:t>
            </a:r>
            <a:r>
              <a:rPr lang="en-US" altLang="zh-CN" sz="2400" b="1">
                <a:latin typeface="Times New Roman" panose="02020603050405020304" pitchFamily="18" charset="0"/>
              </a:rPr>
              <a:t>A</a:t>
            </a:r>
          </a:p>
          <a:p>
            <a:pPr lvl="1">
              <a:lnSpc>
                <a:spcPct val="120000"/>
              </a:lnSpc>
              <a:spcBef>
                <a:spcPct val="0"/>
              </a:spcBef>
              <a:buSzTx/>
              <a:buFontTx/>
              <a:buNone/>
            </a:pPr>
            <a:r>
              <a:rPr lang="zh-CN" altLang="en-US" sz="2400" b="1">
                <a:latin typeface="Times New Roman" panose="02020603050405020304" pitchFamily="18" charset="0"/>
              </a:rPr>
              <a:t> </a:t>
            </a:r>
            <a:r>
              <a:rPr lang="zh-CN" altLang="en-US" sz="2400" b="1" baseline="30000">
                <a:latin typeface="Times New Roman" panose="02020603050405020304" pitchFamily="18" charset="0"/>
              </a:rPr>
              <a:t>     </a:t>
            </a:r>
            <a:r>
              <a:rPr lang="zh-CN" altLang="en-US" sz="2400" b="1">
                <a:latin typeface="Times New Roman" panose="02020603050405020304" pitchFamily="18" charset="0"/>
              </a:rPr>
              <a:t>③判断 </a:t>
            </a:r>
            <a:r>
              <a:rPr lang="en-US" altLang="zh-CN" sz="2400" b="1">
                <a:latin typeface="Times New Roman" panose="02020603050405020304" pitchFamily="18" charset="0"/>
              </a:rPr>
              <a:t>X</a:t>
            </a:r>
            <a:r>
              <a:rPr lang="en-US" altLang="zh-CN" sz="2400" b="1" baseline="30000">
                <a:latin typeface="Times New Roman" panose="02020603050405020304" pitchFamily="18" charset="0"/>
              </a:rPr>
              <a:t>(i+1)</a:t>
            </a:r>
            <a:r>
              <a:rPr lang="en-US" altLang="zh-CN" sz="2400" b="1">
                <a:latin typeface="Times New Roman" panose="02020603050405020304" pitchFamily="18" charset="0"/>
              </a:rPr>
              <a:t> = X</a:t>
            </a:r>
            <a:r>
              <a:rPr lang="en-US" altLang="zh-CN" sz="2400" b="1" baseline="30000">
                <a:latin typeface="Times New Roman" panose="02020603050405020304" pitchFamily="18" charset="0"/>
              </a:rPr>
              <a:t>(i)</a:t>
            </a:r>
            <a:r>
              <a:rPr lang="en-US" altLang="zh-CN" sz="2400" b="1">
                <a:latin typeface="Times New Roman" panose="02020603050405020304" pitchFamily="18" charset="0"/>
              </a:rPr>
              <a:t> </a:t>
            </a:r>
            <a:r>
              <a:rPr lang="zh-CN" altLang="en-US" sz="2400" b="1">
                <a:latin typeface="Times New Roman" panose="02020603050405020304" pitchFamily="18" charset="0"/>
              </a:rPr>
              <a:t>是否成立，</a:t>
            </a:r>
          </a:p>
          <a:p>
            <a:pPr lvl="1">
              <a:lnSpc>
                <a:spcPct val="120000"/>
              </a:lnSpc>
              <a:spcBef>
                <a:spcPct val="0"/>
              </a:spcBef>
              <a:buSzTx/>
              <a:buFontTx/>
              <a:buNone/>
            </a:pPr>
            <a:r>
              <a:rPr lang="zh-CN" altLang="en-US" sz="2400" b="1">
                <a:latin typeface="Times New Roman" panose="02020603050405020304" pitchFamily="18" charset="0"/>
              </a:rPr>
              <a:t>	成立，转④，		</a:t>
            </a:r>
          </a:p>
          <a:p>
            <a:pPr lvl="1">
              <a:lnSpc>
                <a:spcPct val="120000"/>
              </a:lnSpc>
              <a:spcBef>
                <a:spcPct val="0"/>
              </a:spcBef>
              <a:buSzTx/>
              <a:buFontTx/>
              <a:buNone/>
            </a:pPr>
            <a:r>
              <a:rPr lang="zh-CN" altLang="en-US" sz="2400" b="1">
                <a:latin typeface="Times New Roman" panose="02020603050405020304" pitchFamily="18" charset="0"/>
              </a:rPr>
              <a:t>           不成立，</a:t>
            </a:r>
            <a:r>
              <a:rPr lang="en-US" altLang="zh-CN" sz="2400" b="1">
                <a:latin typeface="Times New Roman" panose="02020603050405020304" pitchFamily="18" charset="0"/>
              </a:rPr>
              <a:t>i = i + 1</a:t>
            </a:r>
            <a:r>
              <a:rPr lang="zh-CN" altLang="en-US" sz="2400" b="1">
                <a:latin typeface="Times New Roman" panose="02020603050405020304" pitchFamily="18" charset="0"/>
              </a:rPr>
              <a:t>，转②</a:t>
            </a:r>
          </a:p>
          <a:p>
            <a:pPr lvl="1">
              <a:lnSpc>
                <a:spcPct val="120000"/>
              </a:lnSpc>
              <a:spcBef>
                <a:spcPct val="0"/>
              </a:spcBef>
              <a:buSzTx/>
              <a:buFontTx/>
              <a:buNone/>
            </a:pPr>
            <a:r>
              <a:rPr lang="zh-CN" altLang="en-US" sz="2400" b="1">
                <a:latin typeface="Times New Roman" panose="02020603050405020304" pitchFamily="18" charset="0"/>
              </a:rPr>
              <a:t>     ④ 算法结束，</a:t>
            </a:r>
            <a:r>
              <a:rPr lang="en-US" altLang="zh-CN" sz="2400" b="1">
                <a:latin typeface="Times New Roman" panose="02020603050405020304" pitchFamily="18" charset="0"/>
              </a:rPr>
              <a:t>X</a:t>
            </a:r>
            <a:r>
              <a:rPr lang="en-US" altLang="zh-CN" sz="2400" b="1" baseline="-25000">
                <a:latin typeface="Times New Roman" panose="02020603050405020304" pitchFamily="18" charset="0"/>
              </a:rPr>
              <a:t>F</a:t>
            </a:r>
            <a:r>
              <a:rPr lang="en-US" altLang="zh-CN" sz="2400" b="1" baseline="30000">
                <a:latin typeface="Times New Roman" panose="02020603050405020304" pitchFamily="18" charset="0"/>
              </a:rPr>
              <a:t>+</a:t>
            </a:r>
            <a:r>
              <a:rPr lang="en-US" altLang="zh-CN" sz="2400" b="1">
                <a:latin typeface="Times New Roman" panose="02020603050405020304" pitchFamily="18" charset="0"/>
              </a:rPr>
              <a:t>=X</a:t>
            </a:r>
            <a:r>
              <a:rPr lang="en-US" altLang="zh-CN" sz="2400" b="1" baseline="30000">
                <a:latin typeface="Times New Roman" panose="02020603050405020304" pitchFamily="18" charset="0"/>
              </a:rPr>
              <a:t>(i)</a:t>
            </a:r>
          </a:p>
        </p:txBody>
      </p:sp>
      <p:sp>
        <p:nvSpPr>
          <p:cNvPr id="32771" name="Rectangle 2">
            <a:extLst>
              <a:ext uri="{FF2B5EF4-FFF2-40B4-BE49-F238E27FC236}">
                <a16:creationId xmlns:a16="http://schemas.microsoft.com/office/drawing/2014/main" id="{2BC31D7C-8E85-4B9F-9598-D07DA992E615}"/>
              </a:ext>
            </a:extLst>
          </p:cNvPr>
          <p:cNvSpPr>
            <a:spLocks noGrp="1" noChangeArrowheads="1"/>
          </p:cNvSpPr>
          <p:nvPr>
            <p:ph type="title" idx="4294967295"/>
          </p:nvPr>
        </p:nvSpPr>
        <p:spPr>
          <a:xfrm>
            <a:off x="611188" y="188913"/>
            <a:ext cx="7772400" cy="914400"/>
          </a:xfrm>
        </p:spPr>
        <p:txBody>
          <a:bodyPr/>
          <a:lstStyle/>
          <a:p>
            <a:r>
              <a:rPr lang="en-US" altLang="zh-CN"/>
              <a:t>4.2  </a:t>
            </a:r>
            <a:r>
              <a:rPr lang="zh-CN" altLang="en-US"/>
              <a:t>函数依赖</a:t>
            </a:r>
          </a:p>
        </p:txBody>
      </p:sp>
      <p:graphicFrame>
        <p:nvGraphicFramePr>
          <p:cNvPr id="32772" name="Object 4">
            <a:extLst>
              <a:ext uri="{FF2B5EF4-FFF2-40B4-BE49-F238E27FC236}">
                <a16:creationId xmlns:a16="http://schemas.microsoft.com/office/drawing/2014/main" id="{FC98941F-05AC-4962-826E-D2F0CD7F58A8}"/>
              </a:ext>
            </a:extLst>
          </p:cNvPr>
          <p:cNvGraphicFramePr>
            <a:graphicFrameLocks noChangeAspect="1"/>
          </p:cNvGraphicFramePr>
          <p:nvPr>
            <p:ph idx="4294967295"/>
          </p:nvPr>
        </p:nvGraphicFramePr>
        <p:xfrm>
          <a:off x="7019925" y="2781300"/>
          <a:ext cx="287338" cy="287338"/>
        </p:xfrm>
        <a:graphic>
          <a:graphicData uri="http://schemas.openxmlformats.org/presentationml/2006/ole">
            <mc:AlternateContent xmlns:mc="http://schemas.openxmlformats.org/markup-compatibility/2006">
              <mc:Choice xmlns:v="urn:schemas-microsoft-com:vml" Requires="v">
                <p:oleObj spid="_x0000_s32774" r:id="rId5" imgW="152599" imgH="152599" progId="Equation.3">
                  <p:embed/>
                </p:oleObj>
              </mc:Choice>
              <mc:Fallback>
                <p:oleObj r:id="rId5" imgW="152599" imgH="15259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9925" y="2781300"/>
                        <a:ext cx="287338"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5">
            <a:extLst>
              <a:ext uri="{FF2B5EF4-FFF2-40B4-BE49-F238E27FC236}">
                <a16:creationId xmlns:a16="http://schemas.microsoft.com/office/drawing/2014/main" id="{3E6495E6-C194-483E-BA1F-CF9164D999C1}"/>
              </a:ext>
            </a:extLst>
          </p:cNvPr>
          <p:cNvGraphicFramePr>
            <a:graphicFrameLocks noChangeAspect="1"/>
          </p:cNvGraphicFramePr>
          <p:nvPr/>
        </p:nvGraphicFramePr>
        <p:xfrm>
          <a:off x="4859338" y="2708275"/>
          <a:ext cx="217487" cy="287338"/>
        </p:xfrm>
        <a:graphic>
          <a:graphicData uri="http://schemas.openxmlformats.org/presentationml/2006/ole">
            <mc:AlternateContent xmlns:mc="http://schemas.openxmlformats.org/markup-compatibility/2006">
              <mc:Choice xmlns:v="urn:schemas-microsoft-com:vml" Requires="v">
                <p:oleObj spid="_x0000_s32775" r:id="rId7" imgW="152599" imgH="152599" progId="Equation.3">
                  <p:embed/>
                </p:oleObj>
              </mc:Choice>
              <mc:Fallback>
                <p:oleObj r:id="rId7" imgW="152599" imgH="15259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2708275"/>
                        <a:ext cx="21748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checkerboard(across)">
                                      <p:cBhvr>
                                        <p:cTn id="7"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413B308-6D98-41F2-BFDC-2FBFD6029ED3}"/>
              </a:ext>
            </a:extLst>
          </p:cNvPr>
          <p:cNvSpPr>
            <a:spLocks noGrp="1" noChangeArrowheads="1"/>
          </p:cNvSpPr>
          <p:nvPr>
            <p:ph type="title" idx="4294967295"/>
          </p:nvPr>
        </p:nvSpPr>
        <p:spPr>
          <a:xfrm>
            <a:off x="611188" y="404813"/>
            <a:ext cx="7772400" cy="914400"/>
          </a:xfrm>
        </p:spPr>
        <p:txBody>
          <a:bodyPr/>
          <a:lstStyle/>
          <a:p>
            <a:r>
              <a:rPr lang="zh-CN" altLang="en-US"/>
              <a:t>随堂练习</a:t>
            </a:r>
          </a:p>
        </p:txBody>
      </p:sp>
      <p:sp>
        <p:nvSpPr>
          <p:cNvPr id="37891" name="矩形 4">
            <a:extLst>
              <a:ext uri="{FF2B5EF4-FFF2-40B4-BE49-F238E27FC236}">
                <a16:creationId xmlns:a16="http://schemas.microsoft.com/office/drawing/2014/main" id="{BBA4AD69-D702-4951-91C8-2DE59B53E3A5}"/>
              </a:ext>
            </a:extLst>
          </p:cNvPr>
          <p:cNvSpPr>
            <a:spLocks noChangeArrowheads="1"/>
          </p:cNvSpPr>
          <p:nvPr/>
        </p:nvSpPr>
        <p:spPr bwMode="auto">
          <a:xfrm>
            <a:off x="900113" y="1484313"/>
            <a:ext cx="71437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just">
              <a:lnSpc>
                <a:spcPct val="130000"/>
              </a:lnSpc>
              <a:spcBef>
                <a:spcPct val="0"/>
              </a:spcBef>
              <a:buSzTx/>
              <a:buFontTx/>
              <a:buNone/>
            </a:pPr>
            <a:r>
              <a:rPr lang="zh-CN" altLang="en-US" sz="2400" b="1">
                <a:solidFill>
                  <a:schemeClr val="accent2"/>
                </a:solidFill>
                <a:latin typeface="黑体" panose="02010609060101010101" pitchFamily="49" charset="-122"/>
                <a:ea typeface="黑体" panose="02010609060101010101" pitchFamily="49" charset="-122"/>
              </a:rPr>
              <a:t>练习</a:t>
            </a:r>
            <a:r>
              <a:rPr lang="en-US" altLang="zh-CN" sz="2400" b="1">
                <a:solidFill>
                  <a:schemeClr val="accent2"/>
                </a:solidFill>
                <a:latin typeface="黑体" panose="02010609060101010101" pitchFamily="49" charset="-122"/>
                <a:ea typeface="黑体" panose="02010609060101010101" pitchFamily="49" charset="-122"/>
              </a:rPr>
              <a:t>1</a:t>
            </a:r>
            <a:r>
              <a:rPr lang="zh-CN" altLang="en-US" sz="2400" b="1">
                <a:solidFill>
                  <a:schemeClr val="accent2"/>
                </a:solidFill>
                <a:latin typeface="黑体" panose="02010609060101010101" pitchFamily="49" charset="-122"/>
                <a:ea typeface="黑体" panose="02010609060101010101" pitchFamily="49" charset="-122"/>
              </a:rPr>
              <a:t>：设有关系模式</a:t>
            </a:r>
            <a:r>
              <a:rPr lang="en-US" altLang="zh-CN" sz="2400" b="1">
                <a:solidFill>
                  <a:schemeClr val="accent2"/>
                </a:solidFill>
                <a:latin typeface="黑体" panose="02010609060101010101" pitchFamily="49" charset="-122"/>
                <a:ea typeface="黑体" panose="02010609060101010101" pitchFamily="49" charset="-122"/>
              </a:rPr>
              <a:t>R(A,B,C,D,E)</a:t>
            </a:r>
            <a:r>
              <a:rPr lang="zh-CN" altLang="en-US" sz="2400" b="1">
                <a:solidFill>
                  <a:schemeClr val="accent2"/>
                </a:solidFill>
                <a:latin typeface="黑体" panose="02010609060101010101" pitchFamily="49" charset="-122"/>
                <a:ea typeface="黑体" panose="02010609060101010101" pitchFamily="49" charset="-122"/>
              </a:rPr>
              <a:t>，</a:t>
            </a:r>
          </a:p>
          <a:p>
            <a:pPr algn="just">
              <a:lnSpc>
                <a:spcPct val="130000"/>
              </a:lnSpc>
              <a:spcBef>
                <a:spcPct val="0"/>
              </a:spcBef>
              <a:buSzTx/>
              <a:buFontTx/>
              <a:buNone/>
            </a:pPr>
            <a:r>
              <a:rPr lang="en-US" altLang="zh-CN" sz="2400" b="1">
                <a:solidFill>
                  <a:schemeClr val="accent2"/>
                </a:solidFill>
                <a:latin typeface="黑体" panose="02010609060101010101" pitchFamily="49" charset="-122"/>
                <a:ea typeface="黑体" panose="02010609060101010101" pitchFamily="49" charset="-122"/>
              </a:rPr>
              <a:t>F = {A→B,C →E,D →AC}</a:t>
            </a:r>
            <a:r>
              <a:rPr lang="zh-CN" altLang="en-US" sz="2400" b="1">
                <a:solidFill>
                  <a:schemeClr val="accent2"/>
                </a:solidFill>
                <a:latin typeface="黑体" panose="02010609060101010101" pitchFamily="49" charset="-122"/>
                <a:ea typeface="黑体" panose="02010609060101010101" pitchFamily="49" charset="-122"/>
              </a:rPr>
              <a:t>，试求</a:t>
            </a:r>
            <a:r>
              <a:rPr lang="en-US" altLang="zh-CN" sz="2400" b="1">
                <a:solidFill>
                  <a:schemeClr val="accent2"/>
                </a:solidFill>
                <a:latin typeface="黑体" panose="02010609060101010101" pitchFamily="49" charset="-122"/>
                <a:ea typeface="黑体" panose="02010609060101010101" pitchFamily="49" charset="-122"/>
              </a:rPr>
              <a:t>D</a:t>
            </a:r>
            <a:r>
              <a:rPr lang="zh-CN" altLang="en-US" sz="2400" b="1">
                <a:solidFill>
                  <a:schemeClr val="accent2"/>
                </a:solidFill>
                <a:latin typeface="黑体" panose="02010609060101010101" pitchFamily="49" charset="-122"/>
                <a:ea typeface="黑体" panose="02010609060101010101" pitchFamily="49" charset="-122"/>
              </a:rPr>
              <a:t>关于</a:t>
            </a:r>
            <a:r>
              <a:rPr lang="en-US" altLang="zh-CN" sz="2400" b="1">
                <a:solidFill>
                  <a:schemeClr val="accent2"/>
                </a:solidFill>
                <a:latin typeface="黑体" panose="02010609060101010101" pitchFamily="49" charset="-122"/>
                <a:ea typeface="黑体" panose="02010609060101010101" pitchFamily="49" charset="-122"/>
              </a:rPr>
              <a:t>F</a:t>
            </a:r>
            <a:r>
              <a:rPr lang="zh-CN" altLang="en-US" sz="2400" b="1">
                <a:solidFill>
                  <a:schemeClr val="accent2"/>
                </a:solidFill>
                <a:latin typeface="黑体" panose="02010609060101010101" pitchFamily="49" charset="-122"/>
                <a:ea typeface="黑体" panose="02010609060101010101" pitchFamily="49" charset="-122"/>
              </a:rPr>
              <a:t>的闭包。</a:t>
            </a:r>
          </a:p>
        </p:txBody>
      </p:sp>
      <p:sp>
        <p:nvSpPr>
          <p:cNvPr id="37892" name="矩形 4">
            <a:extLst>
              <a:ext uri="{FF2B5EF4-FFF2-40B4-BE49-F238E27FC236}">
                <a16:creationId xmlns:a16="http://schemas.microsoft.com/office/drawing/2014/main" id="{936FFE5D-5D68-4D92-81C0-045DA1D8CE5C}"/>
              </a:ext>
            </a:extLst>
          </p:cNvPr>
          <p:cNvSpPr>
            <a:spLocks noChangeArrowheads="1"/>
          </p:cNvSpPr>
          <p:nvPr/>
        </p:nvSpPr>
        <p:spPr bwMode="auto">
          <a:xfrm>
            <a:off x="971550" y="3284538"/>
            <a:ext cx="714375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just">
              <a:lnSpc>
                <a:spcPct val="130000"/>
              </a:lnSpc>
              <a:spcBef>
                <a:spcPct val="0"/>
              </a:spcBef>
              <a:buSzTx/>
              <a:buFontTx/>
              <a:buNone/>
            </a:pPr>
            <a:r>
              <a:rPr lang="zh-CN" altLang="en-US" sz="2400" b="1">
                <a:solidFill>
                  <a:schemeClr val="accent2"/>
                </a:solidFill>
                <a:latin typeface="黑体" panose="02010609060101010101" pitchFamily="49" charset="-122"/>
                <a:ea typeface="黑体" panose="02010609060101010101" pitchFamily="49" charset="-122"/>
              </a:rPr>
              <a:t>练习</a:t>
            </a:r>
            <a:r>
              <a:rPr lang="en-US" altLang="zh-CN" sz="2400" b="1">
                <a:solidFill>
                  <a:schemeClr val="accent2"/>
                </a:solidFill>
                <a:latin typeface="黑体" panose="02010609060101010101" pitchFamily="49" charset="-122"/>
                <a:ea typeface="黑体" panose="02010609060101010101" pitchFamily="49" charset="-122"/>
              </a:rPr>
              <a:t>2</a:t>
            </a:r>
            <a:r>
              <a:rPr lang="zh-CN" altLang="en-US" sz="2400" b="1">
                <a:solidFill>
                  <a:schemeClr val="accent2"/>
                </a:solidFill>
                <a:latin typeface="黑体" panose="02010609060101010101" pitchFamily="49" charset="-122"/>
                <a:ea typeface="黑体" panose="02010609060101010101" pitchFamily="49" charset="-122"/>
              </a:rPr>
              <a:t>：设有关系模式</a:t>
            </a:r>
            <a:r>
              <a:rPr lang="en-US" altLang="zh-CN" sz="2400" b="1">
                <a:solidFill>
                  <a:schemeClr val="accent2"/>
                </a:solidFill>
                <a:latin typeface="黑体" panose="02010609060101010101" pitchFamily="49" charset="-122"/>
                <a:ea typeface="黑体" panose="02010609060101010101" pitchFamily="49" charset="-122"/>
              </a:rPr>
              <a:t>R(A,B,C,D,E)</a:t>
            </a:r>
            <a:r>
              <a:rPr lang="zh-CN" altLang="en-US" sz="2400" b="1">
                <a:solidFill>
                  <a:schemeClr val="accent2"/>
                </a:solidFill>
                <a:latin typeface="黑体" panose="02010609060101010101" pitchFamily="49" charset="-122"/>
                <a:ea typeface="黑体" panose="02010609060101010101" pitchFamily="49" charset="-122"/>
              </a:rPr>
              <a:t>，</a:t>
            </a:r>
          </a:p>
          <a:p>
            <a:pPr algn="just">
              <a:lnSpc>
                <a:spcPct val="130000"/>
              </a:lnSpc>
              <a:spcBef>
                <a:spcPct val="0"/>
              </a:spcBef>
              <a:buSzTx/>
              <a:buFontTx/>
              <a:buNone/>
            </a:pPr>
            <a:r>
              <a:rPr lang="en-US" altLang="zh-CN" sz="2400" b="1">
                <a:solidFill>
                  <a:schemeClr val="accent2"/>
                </a:solidFill>
                <a:latin typeface="黑体" panose="02010609060101010101" pitchFamily="49" charset="-122"/>
                <a:ea typeface="黑体" panose="02010609060101010101" pitchFamily="49" charset="-122"/>
              </a:rPr>
              <a:t>F = {AB→C,B→D,C→E,E→C,A→C}</a:t>
            </a:r>
            <a:r>
              <a:rPr lang="zh-CN" altLang="en-US" sz="2400" b="1">
                <a:solidFill>
                  <a:schemeClr val="accent2"/>
                </a:solidFill>
                <a:latin typeface="黑体" panose="02010609060101010101" pitchFamily="49" charset="-122"/>
                <a:ea typeface="黑体" panose="02010609060101010101" pitchFamily="49" charset="-122"/>
              </a:rPr>
              <a:t>，试求</a:t>
            </a:r>
            <a:r>
              <a:rPr lang="en-US" altLang="zh-CN" sz="2400" b="1">
                <a:solidFill>
                  <a:schemeClr val="accent2"/>
                </a:solidFill>
                <a:latin typeface="黑体" panose="02010609060101010101" pitchFamily="49" charset="-122"/>
                <a:ea typeface="黑体" panose="02010609060101010101" pitchFamily="49" charset="-122"/>
              </a:rPr>
              <a:t>BC</a:t>
            </a:r>
          </a:p>
          <a:p>
            <a:pPr algn="just">
              <a:lnSpc>
                <a:spcPct val="130000"/>
              </a:lnSpc>
              <a:spcBef>
                <a:spcPct val="0"/>
              </a:spcBef>
              <a:buSzTx/>
              <a:buFontTx/>
              <a:buNone/>
            </a:pPr>
            <a:r>
              <a:rPr lang="zh-CN" altLang="en-US" sz="2400" b="1">
                <a:solidFill>
                  <a:schemeClr val="accent2"/>
                </a:solidFill>
                <a:latin typeface="黑体" panose="02010609060101010101" pitchFamily="49" charset="-122"/>
                <a:ea typeface="黑体" panose="02010609060101010101" pitchFamily="49" charset="-122"/>
              </a:rPr>
              <a:t>关于</a:t>
            </a:r>
            <a:r>
              <a:rPr lang="en-US" altLang="zh-CN" sz="2400" b="1">
                <a:solidFill>
                  <a:schemeClr val="accent2"/>
                </a:solidFill>
                <a:latin typeface="黑体" panose="02010609060101010101" pitchFamily="49" charset="-122"/>
                <a:ea typeface="黑体" panose="02010609060101010101" pitchFamily="49" charset="-122"/>
              </a:rPr>
              <a:t>F</a:t>
            </a:r>
            <a:r>
              <a:rPr lang="zh-CN" altLang="en-US" sz="2400" b="1">
                <a:solidFill>
                  <a:schemeClr val="accent2"/>
                </a:solidFill>
                <a:latin typeface="黑体" panose="02010609060101010101" pitchFamily="49" charset="-122"/>
                <a:ea typeface="黑体" panose="02010609060101010101" pitchFamily="49" charset="-122"/>
              </a:rPr>
              <a:t>的闭包</a:t>
            </a:r>
            <a:r>
              <a:rPr lang="en-US" altLang="zh-CN" sz="2400" b="1">
                <a:solidFill>
                  <a:schemeClr val="accent2"/>
                </a:solidFill>
                <a:latin typeface="黑体" panose="02010609060101010101" pitchFamily="49" charset="-122"/>
                <a:ea typeface="黑体" panose="02010609060101010101" pitchFamily="49" charset="-122"/>
              </a:rPr>
              <a:t>(BC)</a:t>
            </a:r>
            <a:r>
              <a:rPr lang="en-US" altLang="zh-CN" sz="2400" b="1" baseline="-25000">
                <a:solidFill>
                  <a:schemeClr val="accent2"/>
                </a:solidFill>
                <a:latin typeface="黑体" panose="02010609060101010101" pitchFamily="49" charset="-122"/>
                <a:ea typeface="黑体" panose="02010609060101010101" pitchFamily="49" charset="-122"/>
              </a:rPr>
              <a:t>F</a:t>
            </a:r>
            <a:r>
              <a:rPr lang="en-US" altLang="zh-CN" sz="2400" b="1" baseline="30000">
                <a:solidFill>
                  <a:schemeClr val="accent2"/>
                </a:solidFill>
                <a:latin typeface="黑体" panose="02010609060101010101" pitchFamily="49" charset="-122"/>
                <a:ea typeface="黑体" panose="02010609060101010101" pitchFamily="49" charset="-122"/>
              </a:rPr>
              <a:t>+</a:t>
            </a:r>
            <a:r>
              <a:rPr lang="zh-CN" altLang="en-US" sz="2400" b="1">
                <a:solidFill>
                  <a:schemeClr val="accent2"/>
                </a:solidFill>
                <a:latin typeface="黑体" panose="02010609060101010101" pitchFamily="49" charset="-122"/>
                <a:ea typeface="黑体" panose="02010609060101010101"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blinds(vertical)">
                                      <p:cBhvr>
                                        <p:cTn id="7" dur="500"/>
                                        <p:tgtEl>
                                          <p:spTgt spid="37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blinds(vertical)">
                                      <p:cBhvr>
                                        <p:cTn id="12"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a:extLst>
              <a:ext uri="{FF2B5EF4-FFF2-40B4-BE49-F238E27FC236}">
                <a16:creationId xmlns:a16="http://schemas.microsoft.com/office/drawing/2014/main" id="{8B330457-1952-44B6-8C30-9347D6E39241}"/>
              </a:ext>
            </a:extLst>
          </p:cNvPr>
          <p:cNvSpPr>
            <a:spLocks noChangeArrowheads="1"/>
          </p:cNvSpPr>
          <p:nvPr/>
        </p:nvSpPr>
        <p:spPr bwMode="auto">
          <a:xfrm>
            <a:off x="1114425" y="1484313"/>
            <a:ext cx="7561263" cy="2087562"/>
          </a:xfrm>
          <a:prstGeom prst="flowChartAlternateProcess">
            <a:avLst/>
          </a:prstGeom>
          <a:solidFill>
            <a:schemeClr val="accent1">
              <a:alpha val="45097"/>
            </a:schemeClr>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36867" name="Rectangle 3">
            <a:extLst>
              <a:ext uri="{FF2B5EF4-FFF2-40B4-BE49-F238E27FC236}">
                <a16:creationId xmlns:a16="http://schemas.microsoft.com/office/drawing/2014/main" id="{AE1A3D07-0AD9-4F8E-96FF-513FA930D3C0}"/>
              </a:ext>
            </a:extLst>
          </p:cNvPr>
          <p:cNvSpPr>
            <a:spLocks noChangeArrowheads="1"/>
          </p:cNvSpPr>
          <p:nvPr>
            <p:ph type="title"/>
          </p:nvPr>
        </p:nvSpPr>
        <p:spPr/>
        <p:txBody>
          <a:bodyPr/>
          <a:lstStyle/>
          <a:p>
            <a:r>
              <a:rPr lang="en-US" altLang="zh-CN"/>
              <a:t>4.2  </a:t>
            </a:r>
            <a:r>
              <a:rPr lang="zh-CN" altLang="en-US"/>
              <a:t>函数依赖</a:t>
            </a:r>
          </a:p>
        </p:txBody>
      </p:sp>
      <p:sp>
        <p:nvSpPr>
          <p:cNvPr id="39940" name="Rectangle 4">
            <a:extLst>
              <a:ext uri="{FF2B5EF4-FFF2-40B4-BE49-F238E27FC236}">
                <a16:creationId xmlns:a16="http://schemas.microsoft.com/office/drawing/2014/main" id="{391DBD1F-F3DA-4815-B9C9-8027356FF388}"/>
              </a:ext>
            </a:extLst>
          </p:cNvPr>
          <p:cNvSpPr>
            <a:spLocks noChangeArrowheads="1"/>
          </p:cNvSpPr>
          <p:nvPr>
            <p:ph type="body" idx="1"/>
          </p:nvPr>
        </p:nvSpPr>
        <p:spPr>
          <a:xfrm>
            <a:off x="179388" y="981075"/>
            <a:ext cx="8353425" cy="4248150"/>
          </a:xfrm>
        </p:spPr>
        <p:txBody>
          <a:bodyPr/>
          <a:lstStyle/>
          <a:p>
            <a:pPr lvl="1"/>
            <a:r>
              <a:rPr lang="zh-CN" altLang="en-US"/>
              <a:t>关键码的定义 </a:t>
            </a:r>
          </a:p>
          <a:p>
            <a:pPr lvl="2">
              <a:buFontTx/>
              <a:buNone/>
            </a:pPr>
            <a:r>
              <a:rPr lang="zh-CN" altLang="en-US"/>
              <a:t>	如果</a:t>
            </a:r>
            <a:r>
              <a:rPr lang="en-US" altLang="zh-CN" i="1"/>
              <a:t>X</a:t>
            </a:r>
            <a:r>
              <a:rPr lang="en-US" altLang="zh-CN"/>
              <a:t>→</a:t>
            </a:r>
            <a:r>
              <a:rPr lang="en-US" altLang="zh-CN" i="1"/>
              <a:t>U</a:t>
            </a:r>
            <a:r>
              <a:rPr lang="zh-CN" altLang="en-US"/>
              <a:t>在</a:t>
            </a:r>
            <a:r>
              <a:rPr lang="en-US" altLang="zh-CN" i="1"/>
              <a:t>R</a:t>
            </a:r>
            <a:r>
              <a:rPr lang="zh-CN" altLang="en-US"/>
              <a:t>上成立（即</a:t>
            </a:r>
            <a:r>
              <a:rPr lang="en-US" altLang="zh-CN" i="1"/>
              <a:t>X</a:t>
            </a:r>
            <a:r>
              <a:rPr lang="en-US" altLang="zh-CN"/>
              <a:t>→</a:t>
            </a:r>
            <a:r>
              <a:rPr lang="en-US" altLang="zh-CN" i="1"/>
              <a:t>U</a:t>
            </a:r>
            <a:r>
              <a:rPr lang="zh-CN" altLang="en-US"/>
              <a:t>在</a:t>
            </a:r>
            <a:r>
              <a:rPr lang="en-US" altLang="zh-CN" i="1"/>
              <a:t>F </a:t>
            </a:r>
            <a:r>
              <a:rPr lang="en-US" altLang="zh-CN" baseline="30000"/>
              <a:t>+</a:t>
            </a:r>
            <a:r>
              <a:rPr lang="zh-CN" altLang="en-US"/>
              <a:t>中），那么称</a:t>
            </a:r>
            <a:r>
              <a:rPr lang="en-US" altLang="zh-CN" i="1"/>
              <a:t>X</a:t>
            </a:r>
            <a:r>
              <a:rPr lang="zh-CN" altLang="en-US"/>
              <a:t>是</a:t>
            </a:r>
            <a:r>
              <a:rPr lang="en-US" altLang="zh-CN" i="1"/>
              <a:t>R</a:t>
            </a:r>
            <a:r>
              <a:rPr lang="zh-CN" altLang="en-US"/>
              <a:t>的一个超键。 </a:t>
            </a:r>
          </a:p>
          <a:p>
            <a:pPr lvl="2">
              <a:buFontTx/>
              <a:buNone/>
            </a:pPr>
            <a:r>
              <a:rPr lang="zh-CN" altLang="en-US"/>
              <a:t>	如果</a:t>
            </a:r>
            <a:r>
              <a:rPr lang="en-US" altLang="zh-CN" i="1"/>
              <a:t>X</a:t>
            </a:r>
            <a:r>
              <a:rPr lang="en-US" altLang="zh-CN"/>
              <a:t>→</a:t>
            </a:r>
            <a:r>
              <a:rPr lang="en-US" altLang="zh-CN" i="1"/>
              <a:t>U</a:t>
            </a:r>
            <a:r>
              <a:rPr lang="zh-CN" altLang="en-US"/>
              <a:t>在</a:t>
            </a:r>
            <a:r>
              <a:rPr lang="en-US" altLang="zh-CN" i="1"/>
              <a:t>R</a:t>
            </a:r>
            <a:r>
              <a:rPr lang="zh-CN" altLang="en-US"/>
              <a:t>上成立，但对</a:t>
            </a:r>
            <a:r>
              <a:rPr lang="en-US" altLang="zh-CN" i="1"/>
              <a:t>X</a:t>
            </a:r>
            <a:r>
              <a:rPr lang="zh-CN" altLang="en-US"/>
              <a:t>的任一真子集</a:t>
            </a:r>
            <a:r>
              <a:rPr lang="en-US" altLang="zh-CN" i="1"/>
              <a:t>X</a:t>
            </a:r>
            <a:r>
              <a:rPr lang="en-US" altLang="zh-CN"/>
              <a:t>′</a:t>
            </a:r>
            <a:r>
              <a:rPr lang="zh-CN" altLang="en-US"/>
              <a:t>都有</a:t>
            </a:r>
            <a:r>
              <a:rPr lang="en-US" altLang="zh-CN" i="1"/>
              <a:t>X</a:t>
            </a:r>
            <a:r>
              <a:rPr lang="en-US" altLang="zh-CN"/>
              <a:t>′→</a:t>
            </a:r>
            <a:r>
              <a:rPr lang="en-US" altLang="zh-CN" i="1"/>
              <a:t>U</a:t>
            </a:r>
            <a:r>
              <a:rPr lang="zh-CN" altLang="en-US"/>
              <a:t>不成立（即</a:t>
            </a:r>
            <a:r>
              <a:rPr lang="en-US" altLang="zh-CN" i="1"/>
              <a:t>X</a:t>
            </a:r>
            <a:r>
              <a:rPr lang="en-US" altLang="zh-CN"/>
              <a:t>′→</a:t>
            </a:r>
            <a:r>
              <a:rPr lang="en-US" altLang="zh-CN" i="1"/>
              <a:t>U</a:t>
            </a:r>
            <a:r>
              <a:rPr lang="zh-CN" altLang="en-US"/>
              <a:t>不在</a:t>
            </a:r>
            <a:r>
              <a:rPr lang="en-US" altLang="zh-CN" i="1"/>
              <a:t>F</a:t>
            </a:r>
            <a:r>
              <a:rPr lang="en-US" altLang="zh-CN" baseline="30000"/>
              <a:t>+</a:t>
            </a:r>
            <a:r>
              <a:rPr lang="zh-CN" altLang="en-US"/>
              <a:t>中，或者</a:t>
            </a:r>
            <a:r>
              <a:rPr lang="en-US" altLang="zh-CN" i="1"/>
              <a:t>X </a:t>
            </a:r>
            <a:r>
              <a:rPr lang="en-US" altLang="zh-CN"/>
              <a:t>→</a:t>
            </a:r>
            <a:r>
              <a:rPr lang="en-US" altLang="zh-CN" i="1"/>
              <a:t> U</a:t>
            </a:r>
            <a:r>
              <a:rPr lang="zh-CN" altLang="en-US"/>
              <a:t>），那么称</a:t>
            </a:r>
            <a:r>
              <a:rPr lang="en-US" altLang="zh-CN" i="1"/>
              <a:t>X</a:t>
            </a:r>
            <a:r>
              <a:rPr lang="zh-CN" altLang="en-US"/>
              <a:t>是</a:t>
            </a:r>
            <a:r>
              <a:rPr lang="en-US" altLang="zh-CN" i="1"/>
              <a:t>R</a:t>
            </a:r>
            <a:r>
              <a:rPr lang="zh-CN" altLang="en-US"/>
              <a:t>上的一个候选键。</a:t>
            </a:r>
          </a:p>
          <a:p>
            <a:pPr lvl="2"/>
            <a:endParaRPr lang="zh-CN" altLang="en-US"/>
          </a:p>
          <a:p>
            <a:pPr lvl="1"/>
            <a:r>
              <a:rPr lang="zh-CN" altLang="en-US"/>
              <a:t>快速求解候选键的一个充分条件  </a:t>
            </a:r>
          </a:p>
          <a:p>
            <a:pPr lvl="2">
              <a:buFontTx/>
              <a:buNone/>
            </a:pPr>
            <a:r>
              <a:rPr lang="zh-CN" altLang="en-US"/>
              <a:t>	对于给定的关系模式</a:t>
            </a:r>
            <a:r>
              <a:rPr lang="en-US" altLang="zh-CN" i="1"/>
              <a:t>R</a:t>
            </a:r>
            <a:r>
              <a:rPr lang="en-US" altLang="zh-CN"/>
              <a:t>(</a:t>
            </a:r>
            <a:r>
              <a:rPr lang="en-US" altLang="zh-CN" i="1"/>
              <a:t>A</a:t>
            </a:r>
            <a:r>
              <a:rPr lang="en-US" altLang="zh-CN"/>
              <a:t>1…</a:t>
            </a:r>
            <a:r>
              <a:rPr lang="zh-CN" altLang="en-US"/>
              <a:t>，</a:t>
            </a:r>
            <a:r>
              <a:rPr lang="en-US" altLang="zh-CN" i="1"/>
              <a:t>An</a:t>
            </a:r>
            <a:r>
              <a:rPr lang="en-US" altLang="zh-CN"/>
              <a:t>)</a:t>
            </a:r>
            <a:r>
              <a:rPr lang="zh-CN" altLang="en-US"/>
              <a:t>和函数依赖集</a:t>
            </a:r>
            <a:r>
              <a:rPr lang="en-US" altLang="zh-CN" i="1"/>
              <a:t>F</a:t>
            </a:r>
            <a:r>
              <a:rPr lang="zh-CN" altLang="en-US"/>
              <a:t>，可将其属性分为以下四类： </a:t>
            </a:r>
          </a:p>
        </p:txBody>
      </p:sp>
      <p:sp>
        <p:nvSpPr>
          <p:cNvPr id="39941" name="Text Box 5">
            <a:extLst>
              <a:ext uri="{FF2B5EF4-FFF2-40B4-BE49-F238E27FC236}">
                <a16:creationId xmlns:a16="http://schemas.microsoft.com/office/drawing/2014/main" id="{316D15F2-51BD-4B1D-92E9-AF4783436DA9}"/>
              </a:ext>
            </a:extLst>
          </p:cNvPr>
          <p:cNvSpPr txBox="1">
            <a:spLocks noChangeArrowheads="1"/>
          </p:cNvSpPr>
          <p:nvPr/>
        </p:nvSpPr>
        <p:spPr bwMode="auto">
          <a:xfrm>
            <a:off x="7380288" y="2636838"/>
            <a:ext cx="25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2000">
                <a:solidFill>
                  <a:srgbClr val="000066"/>
                </a:solidFill>
              </a:rPr>
              <a:t>f</a:t>
            </a:r>
          </a:p>
        </p:txBody>
      </p:sp>
      <p:sp>
        <p:nvSpPr>
          <p:cNvPr id="39942" name="AutoShape 6">
            <a:extLst>
              <a:ext uri="{FF2B5EF4-FFF2-40B4-BE49-F238E27FC236}">
                <a16:creationId xmlns:a16="http://schemas.microsoft.com/office/drawing/2014/main" id="{0E131CC6-CE47-4FFB-A790-623AA73BC250}"/>
              </a:ext>
            </a:extLst>
          </p:cNvPr>
          <p:cNvSpPr>
            <a:spLocks noChangeArrowheads="1"/>
          </p:cNvSpPr>
          <p:nvPr/>
        </p:nvSpPr>
        <p:spPr bwMode="auto">
          <a:xfrm>
            <a:off x="2051050" y="5373688"/>
            <a:ext cx="1152525" cy="431800"/>
          </a:xfrm>
          <a:prstGeom prst="flowChartAlternateProcess">
            <a:avLst/>
          </a:prstGeom>
          <a:solidFill>
            <a:srgbClr val="FFFF99"/>
          </a:solidFill>
          <a:ln w="19050">
            <a:solidFill>
              <a:srgbClr val="FF9900"/>
            </a:solidFill>
            <a:miter lim="800000"/>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en-US" altLang="zh-CN" sz="2000" b="1">
                <a:solidFill>
                  <a:srgbClr val="000066"/>
                </a:solidFill>
              </a:rPr>
              <a:t>L</a:t>
            </a:r>
            <a:r>
              <a:rPr lang="zh-CN" altLang="en-US" sz="2000" b="1">
                <a:solidFill>
                  <a:srgbClr val="000066"/>
                </a:solidFill>
              </a:rPr>
              <a:t>类</a:t>
            </a:r>
          </a:p>
        </p:txBody>
      </p:sp>
      <p:sp>
        <p:nvSpPr>
          <p:cNvPr id="39943" name="AutoShape 7">
            <a:extLst>
              <a:ext uri="{FF2B5EF4-FFF2-40B4-BE49-F238E27FC236}">
                <a16:creationId xmlns:a16="http://schemas.microsoft.com/office/drawing/2014/main" id="{2F2B5F09-0484-4619-B226-F745D15AA491}"/>
              </a:ext>
            </a:extLst>
          </p:cNvPr>
          <p:cNvSpPr>
            <a:spLocks noChangeArrowheads="1"/>
          </p:cNvSpPr>
          <p:nvPr/>
        </p:nvSpPr>
        <p:spPr bwMode="auto">
          <a:xfrm>
            <a:off x="3275013" y="5373688"/>
            <a:ext cx="1152525" cy="431800"/>
          </a:xfrm>
          <a:prstGeom prst="flowChartAlternateProcess">
            <a:avLst/>
          </a:prstGeom>
          <a:solidFill>
            <a:srgbClr val="FFFF99"/>
          </a:solidFill>
          <a:ln w="19050">
            <a:solidFill>
              <a:srgbClr val="FF9900"/>
            </a:solidFill>
            <a:miter lim="800000"/>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en-US" altLang="zh-CN" sz="2000" b="1">
                <a:solidFill>
                  <a:srgbClr val="000066"/>
                </a:solidFill>
              </a:rPr>
              <a:t>R</a:t>
            </a:r>
            <a:r>
              <a:rPr lang="zh-CN" altLang="en-US" sz="2000" b="1">
                <a:solidFill>
                  <a:srgbClr val="000066"/>
                </a:solidFill>
              </a:rPr>
              <a:t>类 </a:t>
            </a:r>
          </a:p>
        </p:txBody>
      </p:sp>
      <p:sp>
        <p:nvSpPr>
          <p:cNvPr id="39944" name="AutoShape 8">
            <a:extLst>
              <a:ext uri="{FF2B5EF4-FFF2-40B4-BE49-F238E27FC236}">
                <a16:creationId xmlns:a16="http://schemas.microsoft.com/office/drawing/2014/main" id="{235661C4-6E85-4F4F-A65A-7418E5073B96}"/>
              </a:ext>
            </a:extLst>
          </p:cNvPr>
          <p:cNvSpPr>
            <a:spLocks noChangeArrowheads="1"/>
          </p:cNvSpPr>
          <p:nvPr/>
        </p:nvSpPr>
        <p:spPr bwMode="auto">
          <a:xfrm>
            <a:off x="4498975" y="5373688"/>
            <a:ext cx="1152525" cy="431800"/>
          </a:xfrm>
          <a:prstGeom prst="flowChartAlternateProcess">
            <a:avLst/>
          </a:prstGeom>
          <a:solidFill>
            <a:srgbClr val="FFFF99"/>
          </a:solidFill>
          <a:ln w="19050">
            <a:solidFill>
              <a:srgbClr val="FF9900"/>
            </a:solidFill>
            <a:miter lim="800000"/>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en-US" altLang="zh-CN" sz="2000" b="1">
                <a:solidFill>
                  <a:srgbClr val="000066"/>
                </a:solidFill>
              </a:rPr>
              <a:t>N</a:t>
            </a:r>
            <a:r>
              <a:rPr lang="zh-CN" altLang="en-US" sz="2000" b="1">
                <a:solidFill>
                  <a:srgbClr val="000066"/>
                </a:solidFill>
              </a:rPr>
              <a:t>类 </a:t>
            </a:r>
          </a:p>
        </p:txBody>
      </p:sp>
      <p:sp>
        <p:nvSpPr>
          <p:cNvPr id="39945" name="AutoShape 9">
            <a:extLst>
              <a:ext uri="{FF2B5EF4-FFF2-40B4-BE49-F238E27FC236}">
                <a16:creationId xmlns:a16="http://schemas.microsoft.com/office/drawing/2014/main" id="{73D5E4C1-6BAC-4E17-B1DE-2640F4337FDA}"/>
              </a:ext>
            </a:extLst>
          </p:cNvPr>
          <p:cNvSpPr>
            <a:spLocks noChangeArrowheads="1"/>
          </p:cNvSpPr>
          <p:nvPr/>
        </p:nvSpPr>
        <p:spPr bwMode="auto">
          <a:xfrm>
            <a:off x="5722938" y="5373688"/>
            <a:ext cx="1152525" cy="431800"/>
          </a:xfrm>
          <a:prstGeom prst="flowChartAlternateProcess">
            <a:avLst/>
          </a:prstGeom>
          <a:solidFill>
            <a:srgbClr val="FFFF99"/>
          </a:solidFill>
          <a:ln w="19050">
            <a:solidFill>
              <a:srgbClr val="FF9900"/>
            </a:solidFill>
            <a:miter lim="800000"/>
            <a:headEnd/>
            <a:tailEnd/>
          </a:ln>
        </p:spPr>
        <p:txBody>
          <a:bodyPr wrap="none" lIns="90000" tIns="46800" rIns="90000" bIns="46800" anchor="ct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en-US" altLang="zh-CN" sz="2000" b="1">
                <a:solidFill>
                  <a:srgbClr val="000066"/>
                </a:solidFill>
              </a:rPr>
              <a:t>LR</a:t>
            </a:r>
            <a:r>
              <a:rPr lang="zh-CN" altLang="en-US" sz="2000" b="1">
                <a:solidFill>
                  <a:srgbClr val="000066"/>
                </a:solidFill>
              </a:rPr>
              <a:t>类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linds(horizontal)">
                                      <p:cBhvr>
                                        <p:cTn id="7" dur="500"/>
                                        <p:tgtEl>
                                          <p:spTgt spid="399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8"/>
                                        </p:tgtEl>
                                        <p:attrNameLst>
                                          <p:attrName>style.visibility</p:attrName>
                                        </p:attrNameLst>
                                      </p:cBhvr>
                                      <p:to>
                                        <p:strVal val="visible"/>
                                      </p:to>
                                    </p:set>
                                    <p:animEffect transition="in" filter="blinds(horizontal)">
                                      <p:cBhvr>
                                        <p:cTn id="12" dur="500"/>
                                        <p:tgtEl>
                                          <p:spTgt spid="39938"/>
                                        </p:tgtEl>
                                      </p:cBhvr>
                                    </p:animEffect>
                                  </p:childTnLst>
                                </p:cTn>
                              </p:par>
                              <p:par>
                                <p:cTn id="13" presetID="5" presetClass="entr" presetSubtype="10" fill="hold" nodeType="withEffect">
                                  <p:stCondLst>
                                    <p:cond delay="0"/>
                                  </p:stCondLst>
                                  <p:childTnLst>
                                    <p:set>
                                      <p:cBhvr>
                                        <p:cTn id="14" dur="1" fill="hold">
                                          <p:stCondLst>
                                            <p:cond delay="0"/>
                                          </p:stCondLst>
                                        </p:cTn>
                                        <p:tgtEl>
                                          <p:spTgt spid="39940">
                                            <p:txEl>
                                              <p:pRg st="1" end="1"/>
                                            </p:txEl>
                                          </p:spTgt>
                                        </p:tgtEl>
                                        <p:attrNameLst>
                                          <p:attrName>style.visibility</p:attrName>
                                        </p:attrNameLst>
                                      </p:cBhvr>
                                      <p:to>
                                        <p:strVal val="visible"/>
                                      </p:to>
                                    </p:set>
                                    <p:animEffect transition="in" filter="checkerboard(across)">
                                      <p:cBhvr>
                                        <p:cTn id="15" dur="500"/>
                                        <p:tgtEl>
                                          <p:spTgt spid="39940">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9940">
                                            <p:txEl>
                                              <p:pRg st="2" end="2"/>
                                            </p:txEl>
                                          </p:spTgt>
                                        </p:tgtEl>
                                        <p:attrNameLst>
                                          <p:attrName>style.visibility</p:attrName>
                                        </p:attrNameLst>
                                      </p:cBhvr>
                                      <p:to>
                                        <p:strVal val="visible"/>
                                      </p:to>
                                    </p:set>
                                    <p:animEffect transition="in" filter="checkerboard(across)">
                                      <p:cBhvr>
                                        <p:cTn id="18" dur="500"/>
                                        <p:tgtEl>
                                          <p:spTgt spid="39940">
                                            <p:txEl>
                                              <p:pRg st="2" end="2"/>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9941"/>
                                        </p:tgtEl>
                                        <p:attrNameLst>
                                          <p:attrName>style.visibility</p:attrName>
                                        </p:attrNameLst>
                                      </p:cBhvr>
                                      <p:to>
                                        <p:strVal val="visible"/>
                                      </p:to>
                                    </p:set>
                                    <p:animEffect transition="in" filter="checkerboard(across)">
                                      <p:cBhvr>
                                        <p:cTn id="21" dur="500"/>
                                        <p:tgtEl>
                                          <p:spTgt spid="3994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9940">
                                            <p:txEl>
                                              <p:pRg st="4" end="4"/>
                                            </p:txEl>
                                          </p:spTgt>
                                        </p:tgtEl>
                                        <p:attrNameLst>
                                          <p:attrName>style.visibility</p:attrName>
                                        </p:attrNameLst>
                                      </p:cBhvr>
                                      <p:to>
                                        <p:strVal val="visible"/>
                                      </p:to>
                                    </p:set>
                                    <p:animEffect transition="in" filter="blinds(horizontal)">
                                      <p:cBhvr>
                                        <p:cTn id="26" dur="500"/>
                                        <p:tgtEl>
                                          <p:spTgt spid="39940">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39940">
                                            <p:txEl>
                                              <p:pRg st="5" end="5"/>
                                            </p:txEl>
                                          </p:spTgt>
                                        </p:tgtEl>
                                        <p:attrNameLst>
                                          <p:attrName>style.visibility</p:attrName>
                                        </p:attrNameLst>
                                      </p:cBhvr>
                                      <p:to>
                                        <p:strVal val="visible"/>
                                      </p:to>
                                    </p:set>
                                    <p:animEffect transition="in" filter="checkerboard(across)">
                                      <p:cBhvr>
                                        <p:cTn id="31" dur="500"/>
                                        <p:tgtEl>
                                          <p:spTgt spid="39940">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grpId="0" nodeType="clickEffect">
                                  <p:stCondLst>
                                    <p:cond delay="0"/>
                                  </p:stCondLst>
                                  <p:childTnLst>
                                    <p:set>
                                      <p:cBhvr>
                                        <p:cTn id="35" dur="1" fill="hold">
                                          <p:stCondLst>
                                            <p:cond delay="0"/>
                                          </p:stCondLst>
                                        </p:cTn>
                                        <p:tgtEl>
                                          <p:spTgt spid="39942"/>
                                        </p:tgtEl>
                                        <p:attrNameLst>
                                          <p:attrName>style.visibility</p:attrName>
                                        </p:attrNameLst>
                                      </p:cBhvr>
                                      <p:to>
                                        <p:strVal val="visible"/>
                                      </p:to>
                                    </p:set>
                                    <p:animEffect transition="in" filter="diamond(in)">
                                      <p:cBhvr>
                                        <p:cTn id="36" dur="500"/>
                                        <p:tgtEl>
                                          <p:spTgt spid="39942"/>
                                        </p:tgtEl>
                                      </p:cBhvr>
                                    </p:animEffect>
                                  </p:childTnLst>
                                </p:cTn>
                              </p:par>
                            </p:childTnLst>
                          </p:cTn>
                        </p:par>
                        <p:par>
                          <p:cTn id="37" fill="hold" nodeType="afterGroup">
                            <p:stCondLst>
                              <p:cond delay="500"/>
                            </p:stCondLst>
                            <p:childTnLst>
                              <p:par>
                                <p:cTn id="38" presetID="8" presetClass="entr" presetSubtype="16" fill="hold" grpId="0" nodeType="afterEffect">
                                  <p:stCondLst>
                                    <p:cond delay="0"/>
                                  </p:stCondLst>
                                  <p:childTnLst>
                                    <p:set>
                                      <p:cBhvr>
                                        <p:cTn id="39" dur="1" fill="hold">
                                          <p:stCondLst>
                                            <p:cond delay="0"/>
                                          </p:stCondLst>
                                        </p:cTn>
                                        <p:tgtEl>
                                          <p:spTgt spid="39943"/>
                                        </p:tgtEl>
                                        <p:attrNameLst>
                                          <p:attrName>style.visibility</p:attrName>
                                        </p:attrNameLst>
                                      </p:cBhvr>
                                      <p:to>
                                        <p:strVal val="visible"/>
                                      </p:to>
                                    </p:set>
                                    <p:animEffect transition="in" filter="diamond(in)">
                                      <p:cBhvr>
                                        <p:cTn id="40" dur="500"/>
                                        <p:tgtEl>
                                          <p:spTgt spid="39943"/>
                                        </p:tgtEl>
                                      </p:cBhvr>
                                    </p:animEffect>
                                  </p:childTnLst>
                                </p:cTn>
                              </p:par>
                            </p:childTnLst>
                          </p:cTn>
                        </p:par>
                        <p:par>
                          <p:cTn id="41" fill="hold" nodeType="afterGroup">
                            <p:stCondLst>
                              <p:cond delay="1000"/>
                            </p:stCondLst>
                            <p:childTnLst>
                              <p:par>
                                <p:cTn id="42" presetID="8" presetClass="entr" presetSubtype="16" fill="hold" grpId="0" nodeType="afterEffect">
                                  <p:stCondLst>
                                    <p:cond delay="0"/>
                                  </p:stCondLst>
                                  <p:childTnLst>
                                    <p:set>
                                      <p:cBhvr>
                                        <p:cTn id="43" dur="1" fill="hold">
                                          <p:stCondLst>
                                            <p:cond delay="0"/>
                                          </p:stCondLst>
                                        </p:cTn>
                                        <p:tgtEl>
                                          <p:spTgt spid="39944"/>
                                        </p:tgtEl>
                                        <p:attrNameLst>
                                          <p:attrName>style.visibility</p:attrName>
                                        </p:attrNameLst>
                                      </p:cBhvr>
                                      <p:to>
                                        <p:strVal val="visible"/>
                                      </p:to>
                                    </p:set>
                                    <p:animEffect transition="in" filter="diamond(in)">
                                      <p:cBhvr>
                                        <p:cTn id="44" dur="500"/>
                                        <p:tgtEl>
                                          <p:spTgt spid="39944"/>
                                        </p:tgtEl>
                                      </p:cBhvr>
                                    </p:animEffect>
                                  </p:childTnLst>
                                </p:cTn>
                              </p:par>
                            </p:childTnLst>
                          </p:cTn>
                        </p:par>
                        <p:par>
                          <p:cTn id="45" fill="hold" nodeType="afterGroup">
                            <p:stCondLst>
                              <p:cond delay="1500"/>
                            </p:stCondLst>
                            <p:childTnLst>
                              <p:par>
                                <p:cTn id="46" presetID="8" presetClass="entr" presetSubtype="16" fill="hold" grpId="0" nodeType="afterEffect">
                                  <p:stCondLst>
                                    <p:cond delay="0"/>
                                  </p:stCondLst>
                                  <p:childTnLst>
                                    <p:set>
                                      <p:cBhvr>
                                        <p:cTn id="47" dur="1" fill="hold">
                                          <p:stCondLst>
                                            <p:cond delay="0"/>
                                          </p:stCondLst>
                                        </p:cTn>
                                        <p:tgtEl>
                                          <p:spTgt spid="39945"/>
                                        </p:tgtEl>
                                        <p:attrNameLst>
                                          <p:attrName>style.visibility</p:attrName>
                                        </p:attrNameLst>
                                      </p:cBhvr>
                                      <p:to>
                                        <p:strVal val="visible"/>
                                      </p:to>
                                    </p:set>
                                    <p:animEffect transition="in" filter="diamond(in)">
                                      <p:cBhvr>
                                        <p:cTn id="48" dur="500"/>
                                        <p:tgtEl>
                                          <p:spTgt spid="39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P spid="39941" grpId="0" autoUpdateAnimBg="0"/>
      <p:bldP spid="39942" grpId="0" animBg="1" autoUpdateAnimBg="0"/>
      <p:bldP spid="39943" grpId="0" animBg="1" autoUpdateAnimBg="0"/>
      <p:bldP spid="39944" grpId="0" animBg="1" autoUpdateAnimBg="0"/>
      <p:bldP spid="3994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a:extLst>
              <a:ext uri="{FF2B5EF4-FFF2-40B4-BE49-F238E27FC236}">
                <a16:creationId xmlns:a16="http://schemas.microsoft.com/office/drawing/2014/main" id="{FBAED8D0-9577-47F0-8EE9-9BF0AC5A6782}"/>
              </a:ext>
            </a:extLst>
          </p:cNvPr>
          <p:cNvSpPr>
            <a:spLocks noChangeArrowheads="1"/>
          </p:cNvSpPr>
          <p:nvPr/>
        </p:nvSpPr>
        <p:spPr bwMode="auto">
          <a:xfrm>
            <a:off x="971550" y="1484313"/>
            <a:ext cx="7777163" cy="576262"/>
          </a:xfrm>
          <a:prstGeom prst="flowChartAlternateProcess">
            <a:avLst/>
          </a:prstGeom>
          <a:solidFill>
            <a:srgbClr val="FFFF99">
              <a:alpha val="45097"/>
            </a:srgbClr>
          </a:solidFill>
          <a:ln w="19050">
            <a:solidFill>
              <a:srgbClr val="FFCC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41987" name="AutoShape 3">
            <a:extLst>
              <a:ext uri="{FF2B5EF4-FFF2-40B4-BE49-F238E27FC236}">
                <a16:creationId xmlns:a16="http://schemas.microsoft.com/office/drawing/2014/main" id="{815A3CF3-0827-4F4F-8234-7FAA65365D68}"/>
              </a:ext>
            </a:extLst>
          </p:cNvPr>
          <p:cNvSpPr>
            <a:spLocks noChangeArrowheads="1"/>
          </p:cNvSpPr>
          <p:nvPr/>
        </p:nvSpPr>
        <p:spPr bwMode="auto">
          <a:xfrm>
            <a:off x="971550" y="2349500"/>
            <a:ext cx="7777163" cy="719138"/>
          </a:xfrm>
          <a:prstGeom prst="flowChartAlternateProcess">
            <a:avLst/>
          </a:prstGeom>
          <a:solidFill>
            <a:srgbClr val="FFFF99">
              <a:alpha val="45097"/>
            </a:srgbClr>
          </a:solidFill>
          <a:ln w="19050">
            <a:solidFill>
              <a:srgbClr val="FFCC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41988" name="AutoShape 4">
            <a:extLst>
              <a:ext uri="{FF2B5EF4-FFF2-40B4-BE49-F238E27FC236}">
                <a16:creationId xmlns:a16="http://schemas.microsoft.com/office/drawing/2014/main" id="{0310E00D-F9FA-401F-9275-D9F8752E5E8F}"/>
              </a:ext>
            </a:extLst>
          </p:cNvPr>
          <p:cNvSpPr>
            <a:spLocks noChangeArrowheads="1"/>
          </p:cNvSpPr>
          <p:nvPr/>
        </p:nvSpPr>
        <p:spPr bwMode="auto">
          <a:xfrm>
            <a:off x="971550" y="3284538"/>
            <a:ext cx="7777163" cy="576262"/>
          </a:xfrm>
          <a:prstGeom prst="flowChartAlternateProcess">
            <a:avLst/>
          </a:prstGeom>
          <a:solidFill>
            <a:srgbClr val="FFFF99">
              <a:alpha val="45097"/>
            </a:srgbClr>
          </a:solidFill>
          <a:ln w="19050">
            <a:solidFill>
              <a:srgbClr val="FFCC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41989" name="AutoShape 5">
            <a:extLst>
              <a:ext uri="{FF2B5EF4-FFF2-40B4-BE49-F238E27FC236}">
                <a16:creationId xmlns:a16="http://schemas.microsoft.com/office/drawing/2014/main" id="{4CECF7CD-2592-4A1D-AA9D-F65F3590D70E}"/>
              </a:ext>
            </a:extLst>
          </p:cNvPr>
          <p:cNvSpPr>
            <a:spLocks noChangeArrowheads="1"/>
          </p:cNvSpPr>
          <p:nvPr/>
        </p:nvSpPr>
        <p:spPr bwMode="auto">
          <a:xfrm>
            <a:off x="971550" y="4076700"/>
            <a:ext cx="7777163" cy="576263"/>
          </a:xfrm>
          <a:prstGeom prst="flowChartAlternateProcess">
            <a:avLst/>
          </a:prstGeom>
          <a:solidFill>
            <a:srgbClr val="FFFF99">
              <a:alpha val="45097"/>
            </a:srgbClr>
          </a:solidFill>
          <a:ln w="19050">
            <a:solidFill>
              <a:srgbClr val="FFCC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41990" name="AutoShape 6">
            <a:extLst>
              <a:ext uri="{FF2B5EF4-FFF2-40B4-BE49-F238E27FC236}">
                <a16:creationId xmlns:a16="http://schemas.microsoft.com/office/drawing/2014/main" id="{7287C86A-B738-4B3E-BFB8-F4B638DBC6A9}"/>
              </a:ext>
            </a:extLst>
          </p:cNvPr>
          <p:cNvSpPr>
            <a:spLocks noChangeArrowheads="1"/>
          </p:cNvSpPr>
          <p:nvPr/>
        </p:nvSpPr>
        <p:spPr bwMode="auto">
          <a:xfrm>
            <a:off x="971550" y="4797425"/>
            <a:ext cx="7777163" cy="792163"/>
          </a:xfrm>
          <a:prstGeom prst="flowChartAlternateProcess">
            <a:avLst/>
          </a:prstGeom>
          <a:solidFill>
            <a:srgbClr val="FFFF99">
              <a:alpha val="45097"/>
            </a:srgbClr>
          </a:solidFill>
          <a:ln w="19050">
            <a:solidFill>
              <a:srgbClr val="FFCC00"/>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41991" name="Rectangle 7">
            <a:extLst>
              <a:ext uri="{FF2B5EF4-FFF2-40B4-BE49-F238E27FC236}">
                <a16:creationId xmlns:a16="http://schemas.microsoft.com/office/drawing/2014/main" id="{DBD855AB-D553-4C14-88B6-9CFA5E225CC8}"/>
              </a:ext>
            </a:extLst>
          </p:cNvPr>
          <p:cNvSpPr>
            <a:spLocks noChangeArrowheads="1"/>
          </p:cNvSpPr>
          <p:nvPr>
            <p:ph type="body" idx="1"/>
          </p:nvPr>
        </p:nvSpPr>
        <p:spPr>
          <a:xfrm>
            <a:off x="-250825" y="765175"/>
            <a:ext cx="9144000" cy="5470525"/>
          </a:xfrm>
        </p:spPr>
        <p:txBody>
          <a:bodyPr/>
          <a:lstStyle/>
          <a:p>
            <a:pPr lvl="2">
              <a:buFontTx/>
              <a:buNone/>
            </a:pPr>
            <a:r>
              <a:rPr lang="zh-CN" altLang="en-US"/>
              <a:t>定理</a:t>
            </a:r>
            <a:r>
              <a:rPr lang="en-US" altLang="zh-CN"/>
              <a:t>4.4  </a:t>
            </a:r>
            <a:r>
              <a:rPr lang="zh-CN" altLang="en-US"/>
              <a:t>对于给定的关系模式</a:t>
            </a:r>
            <a:r>
              <a:rPr lang="en-US" altLang="zh-CN" i="1"/>
              <a:t>R</a:t>
            </a:r>
            <a:r>
              <a:rPr lang="zh-CN" altLang="en-US"/>
              <a:t>及其函数依赖集</a:t>
            </a:r>
            <a:r>
              <a:rPr lang="en-US" altLang="zh-CN" i="1"/>
              <a:t>F</a:t>
            </a:r>
          </a:p>
          <a:p>
            <a:pPr lvl="2">
              <a:buFontTx/>
              <a:buNone/>
            </a:pPr>
            <a:endParaRPr lang="en-US" altLang="zh-CN" i="1"/>
          </a:p>
          <a:p>
            <a:pPr marL="1435100" lvl="3" indent="-63500">
              <a:buFontTx/>
              <a:buNone/>
            </a:pPr>
            <a:r>
              <a:rPr lang="zh-CN" altLang="en-US"/>
              <a:t>（</a:t>
            </a:r>
            <a:r>
              <a:rPr lang="en-US" altLang="zh-CN"/>
              <a:t>1</a:t>
            </a:r>
            <a:r>
              <a:rPr lang="zh-CN" altLang="en-US"/>
              <a:t>）若</a:t>
            </a:r>
            <a:r>
              <a:rPr lang="en-US" altLang="zh-CN" i="1"/>
              <a:t>X</a:t>
            </a:r>
            <a:r>
              <a:rPr lang="zh-CN" altLang="en-US"/>
              <a:t>（</a:t>
            </a:r>
            <a:r>
              <a:rPr lang="en-US" altLang="zh-CN" i="1"/>
              <a:t>X</a:t>
            </a:r>
            <a:r>
              <a:rPr lang="en-US" altLang="zh-CN"/>
              <a:t>∈</a:t>
            </a:r>
            <a:r>
              <a:rPr lang="en-US" altLang="zh-CN" i="1"/>
              <a:t>R</a:t>
            </a:r>
            <a:r>
              <a:rPr lang="zh-CN" altLang="en-US"/>
              <a:t>）是</a:t>
            </a:r>
            <a:r>
              <a:rPr lang="en-US" altLang="zh-CN"/>
              <a:t>L</a:t>
            </a:r>
            <a:r>
              <a:rPr lang="zh-CN" altLang="en-US"/>
              <a:t>类属性，则</a:t>
            </a:r>
            <a:r>
              <a:rPr lang="en-US" altLang="zh-CN" i="1"/>
              <a:t>X</a:t>
            </a:r>
            <a:r>
              <a:rPr lang="zh-CN" altLang="en-US"/>
              <a:t>必为</a:t>
            </a:r>
            <a:r>
              <a:rPr lang="en-US" altLang="zh-CN" i="1"/>
              <a:t>R</a:t>
            </a:r>
            <a:r>
              <a:rPr lang="zh-CN" altLang="en-US"/>
              <a:t>的任一候选键的成员。</a:t>
            </a:r>
          </a:p>
          <a:p>
            <a:pPr marL="1435100" lvl="3" indent="-63500">
              <a:buFontTx/>
              <a:buNone/>
            </a:pPr>
            <a:endParaRPr lang="zh-CN" altLang="en-US"/>
          </a:p>
          <a:p>
            <a:pPr marL="1435100" lvl="3" indent="-63500">
              <a:buFontTx/>
              <a:buNone/>
            </a:pPr>
            <a:r>
              <a:rPr lang="zh-CN" altLang="en-US"/>
              <a:t>（</a:t>
            </a:r>
            <a:r>
              <a:rPr lang="en-US" altLang="zh-CN"/>
              <a:t>2</a:t>
            </a:r>
            <a:r>
              <a:rPr lang="zh-CN" altLang="en-US"/>
              <a:t>）若</a:t>
            </a:r>
            <a:r>
              <a:rPr lang="en-US" altLang="zh-CN" i="1"/>
              <a:t>X</a:t>
            </a:r>
            <a:r>
              <a:rPr lang="zh-CN" altLang="en-US"/>
              <a:t>（</a:t>
            </a:r>
            <a:r>
              <a:rPr lang="en-US" altLang="zh-CN" i="1"/>
              <a:t>X</a:t>
            </a:r>
            <a:r>
              <a:rPr lang="en-US" altLang="zh-CN"/>
              <a:t>∈</a:t>
            </a:r>
            <a:r>
              <a:rPr lang="en-US" altLang="zh-CN" i="1"/>
              <a:t>R</a:t>
            </a:r>
            <a:r>
              <a:rPr lang="zh-CN" altLang="en-US"/>
              <a:t>）是</a:t>
            </a:r>
            <a:r>
              <a:rPr lang="en-US" altLang="zh-CN"/>
              <a:t>L</a:t>
            </a:r>
            <a:r>
              <a:rPr lang="zh-CN" altLang="en-US"/>
              <a:t>类属性，且</a:t>
            </a:r>
            <a:r>
              <a:rPr lang="en-US" altLang="zh-CN" i="1"/>
              <a:t>X </a:t>
            </a:r>
            <a:r>
              <a:rPr lang="en-US" altLang="zh-CN" baseline="30000"/>
              <a:t>+</a:t>
            </a:r>
            <a:r>
              <a:rPr lang="zh-CN" altLang="en-US"/>
              <a:t>包含了</a:t>
            </a:r>
            <a:r>
              <a:rPr lang="en-US" altLang="zh-CN" i="1"/>
              <a:t>R</a:t>
            </a:r>
            <a:r>
              <a:rPr lang="zh-CN" altLang="en-US"/>
              <a:t>的全部属性，则</a:t>
            </a:r>
            <a:r>
              <a:rPr lang="en-US" altLang="zh-CN" i="1"/>
              <a:t>X</a:t>
            </a:r>
            <a:r>
              <a:rPr lang="zh-CN" altLang="en-US"/>
              <a:t>必为</a:t>
            </a:r>
            <a:r>
              <a:rPr lang="en-US" altLang="zh-CN" i="1"/>
              <a:t>R</a:t>
            </a:r>
            <a:r>
              <a:rPr lang="zh-CN" altLang="en-US"/>
              <a:t>的惟一候选键。</a:t>
            </a:r>
          </a:p>
          <a:p>
            <a:pPr marL="1435100" lvl="3" indent="-63500">
              <a:buFontTx/>
              <a:buNone/>
            </a:pPr>
            <a:endParaRPr lang="zh-CN" altLang="en-US"/>
          </a:p>
          <a:p>
            <a:pPr marL="1435100" lvl="3" indent="-63500">
              <a:buFontTx/>
              <a:buNone/>
            </a:pPr>
            <a:r>
              <a:rPr lang="zh-CN" altLang="en-US"/>
              <a:t>（</a:t>
            </a:r>
            <a:r>
              <a:rPr lang="en-US" altLang="zh-CN"/>
              <a:t>3</a:t>
            </a:r>
            <a:r>
              <a:rPr lang="zh-CN" altLang="en-US"/>
              <a:t>）若</a:t>
            </a:r>
            <a:r>
              <a:rPr lang="en-US" altLang="zh-CN" i="1"/>
              <a:t>X</a:t>
            </a:r>
            <a:r>
              <a:rPr lang="zh-CN" altLang="en-US"/>
              <a:t>（</a:t>
            </a:r>
            <a:r>
              <a:rPr lang="en-US" altLang="zh-CN" i="1"/>
              <a:t>X</a:t>
            </a:r>
            <a:r>
              <a:rPr lang="en-US" altLang="zh-CN"/>
              <a:t>∈</a:t>
            </a:r>
            <a:r>
              <a:rPr lang="en-US" altLang="zh-CN" i="1"/>
              <a:t>R</a:t>
            </a:r>
            <a:r>
              <a:rPr lang="zh-CN" altLang="en-US"/>
              <a:t>）是</a:t>
            </a:r>
            <a:r>
              <a:rPr lang="en-US" altLang="zh-CN"/>
              <a:t>R</a:t>
            </a:r>
            <a:r>
              <a:rPr lang="zh-CN" altLang="en-US"/>
              <a:t>类属性，则</a:t>
            </a:r>
            <a:r>
              <a:rPr lang="en-US" altLang="zh-CN" i="1"/>
              <a:t>X</a:t>
            </a:r>
            <a:r>
              <a:rPr lang="zh-CN" altLang="en-US"/>
              <a:t>不在任何候选键中。</a:t>
            </a:r>
          </a:p>
          <a:p>
            <a:pPr marL="1435100" lvl="3" indent="-63500">
              <a:buFontTx/>
              <a:buNone/>
            </a:pPr>
            <a:endParaRPr lang="zh-CN" altLang="en-US"/>
          </a:p>
          <a:p>
            <a:pPr marL="1435100" lvl="3" indent="-63500">
              <a:buFontTx/>
              <a:buNone/>
            </a:pPr>
            <a:r>
              <a:rPr lang="zh-CN" altLang="en-US"/>
              <a:t>（</a:t>
            </a:r>
            <a:r>
              <a:rPr lang="en-US" altLang="zh-CN"/>
              <a:t>4</a:t>
            </a:r>
            <a:r>
              <a:rPr lang="zh-CN" altLang="en-US"/>
              <a:t>）若</a:t>
            </a:r>
            <a:r>
              <a:rPr lang="en-US" altLang="zh-CN" i="1"/>
              <a:t>X</a:t>
            </a:r>
            <a:r>
              <a:rPr lang="zh-CN" altLang="en-US"/>
              <a:t>（</a:t>
            </a:r>
            <a:r>
              <a:rPr lang="en-US" altLang="zh-CN" i="1"/>
              <a:t>X</a:t>
            </a:r>
            <a:r>
              <a:rPr lang="en-US" altLang="zh-CN"/>
              <a:t>∈</a:t>
            </a:r>
            <a:r>
              <a:rPr lang="en-US" altLang="zh-CN" i="1"/>
              <a:t>R</a:t>
            </a:r>
            <a:r>
              <a:rPr lang="zh-CN" altLang="en-US"/>
              <a:t>）是</a:t>
            </a:r>
            <a:r>
              <a:rPr lang="en-US" altLang="zh-CN"/>
              <a:t>N</a:t>
            </a:r>
            <a:r>
              <a:rPr lang="zh-CN" altLang="en-US"/>
              <a:t>类属性，则</a:t>
            </a:r>
            <a:r>
              <a:rPr lang="en-US" altLang="zh-CN" i="1"/>
              <a:t>X</a:t>
            </a:r>
            <a:r>
              <a:rPr lang="zh-CN" altLang="en-US"/>
              <a:t>包含在</a:t>
            </a:r>
            <a:r>
              <a:rPr lang="en-US" altLang="zh-CN" i="1"/>
              <a:t>R</a:t>
            </a:r>
            <a:r>
              <a:rPr lang="zh-CN" altLang="en-US"/>
              <a:t>的任一候选键中。</a:t>
            </a:r>
          </a:p>
          <a:p>
            <a:pPr marL="1435100" lvl="3" indent="-63500">
              <a:buFontTx/>
              <a:buNone/>
            </a:pPr>
            <a:endParaRPr lang="zh-CN" altLang="en-US"/>
          </a:p>
          <a:p>
            <a:pPr marL="1435100" lvl="3" indent="-63500">
              <a:buFontTx/>
              <a:buNone/>
            </a:pPr>
            <a:r>
              <a:rPr lang="zh-CN" altLang="en-US"/>
              <a:t>（</a:t>
            </a:r>
            <a:r>
              <a:rPr lang="en-US" altLang="zh-CN"/>
              <a:t>5</a:t>
            </a:r>
            <a:r>
              <a:rPr lang="zh-CN" altLang="en-US"/>
              <a:t>）若</a:t>
            </a:r>
            <a:r>
              <a:rPr lang="en-US" altLang="zh-CN" i="1"/>
              <a:t>X</a:t>
            </a:r>
            <a:r>
              <a:rPr lang="zh-CN" altLang="en-US"/>
              <a:t>（</a:t>
            </a:r>
            <a:r>
              <a:rPr lang="en-US" altLang="zh-CN" i="1"/>
              <a:t>X</a:t>
            </a:r>
            <a:r>
              <a:rPr lang="en-US" altLang="zh-CN"/>
              <a:t>∈</a:t>
            </a:r>
            <a:r>
              <a:rPr lang="en-US" altLang="zh-CN" i="1"/>
              <a:t>R</a:t>
            </a:r>
            <a:r>
              <a:rPr lang="zh-CN" altLang="en-US"/>
              <a:t>）是</a:t>
            </a:r>
            <a:r>
              <a:rPr lang="en-US" altLang="zh-CN" i="1"/>
              <a:t>R</a:t>
            </a:r>
            <a:r>
              <a:rPr lang="zh-CN" altLang="en-US"/>
              <a:t>的</a:t>
            </a:r>
            <a:r>
              <a:rPr lang="en-US" altLang="zh-CN"/>
              <a:t>N</a:t>
            </a:r>
            <a:r>
              <a:rPr lang="zh-CN" altLang="en-US"/>
              <a:t>类和</a:t>
            </a:r>
            <a:r>
              <a:rPr lang="en-US" altLang="zh-CN"/>
              <a:t>L</a:t>
            </a:r>
            <a:r>
              <a:rPr lang="zh-CN" altLang="en-US"/>
              <a:t>类属性组成的属性集，且</a:t>
            </a:r>
            <a:r>
              <a:rPr lang="en-US" altLang="zh-CN" i="1"/>
              <a:t>X </a:t>
            </a:r>
            <a:r>
              <a:rPr lang="en-US" altLang="zh-CN" baseline="30000"/>
              <a:t>+</a:t>
            </a:r>
            <a:r>
              <a:rPr lang="zh-CN" altLang="en-US"/>
              <a:t>包含了</a:t>
            </a:r>
            <a:r>
              <a:rPr lang="en-US" altLang="zh-CN" i="1"/>
              <a:t>R</a:t>
            </a:r>
            <a:r>
              <a:rPr lang="zh-CN" altLang="en-US"/>
              <a:t>的全部属性，则</a:t>
            </a:r>
            <a:r>
              <a:rPr lang="en-US" altLang="zh-CN" i="1"/>
              <a:t>X</a:t>
            </a:r>
            <a:r>
              <a:rPr lang="zh-CN" altLang="en-US"/>
              <a:t>是</a:t>
            </a:r>
            <a:r>
              <a:rPr lang="en-US" altLang="zh-CN" i="1"/>
              <a:t>R</a:t>
            </a:r>
            <a:r>
              <a:rPr lang="zh-CN" altLang="en-US"/>
              <a:t>的惟一候选键。 </a:t>
            </a:r>
          </a:p>
          <a:p>
            <a:pPr marL="1435100" lvl="3" indent="-63500"/>
            <a:endParaRPr lang="zh-CN" altLang="en-US"/>
          </a:p>
          <a:p>
            <a:pPr lvl="2">
              <a:buFontTx/>
              <a:buNone/>
            </a:pP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linds(horizontal)">
                                      <p:cBhvr>
                                        <p:cTn id="7" dur="500"/>
                                        <p:tgtEl>
                                          <p:spTgt spid="41986"/>
                                        </p:tgtEl>
                                      </p:cBhvr>
                                    </p:animEffect>
                                  </p:childTnLst>
                                </p:cTn>
                              </p:par>
                              <p:par>
                                <p:cTn id="8" presetID="3" presetClass="entr" presetSubtype="10" fill="hold" nodeType="withEffect">
                                  <p:stCondLst>
                                    <p:cond delay="0"/>
                                  </p:stCondLst>
                                  <p:childTnLst>
                                    <p:set>
                                      <p:cBhvr>
                                        <p:cTn id="9" dur="1" fill="hold">
                                          <p:stCondLst>
                                            <p:cond delay="0"/>
                                          </p:stCondLst>
                                        </p:cTn>
                                        <p:tgtEl>
                                          <p:spTgt spid="41991">
                                            <p:txEl>
                                              <p:pRg st="2" end="2"/>
                                            </p:txEl>
                                          </p:spTgt>
                                        </p:tgtEl>
                                        <p:attrNameLst>
                                          <p:attrName>style.visibility</p:attrName>
                                        </p:attrNameLst>
                                      </p:cBhvr>
                                      <p:to>
                                        <p:strVal val="visible"/>
                                      </p:to>
                                    </p:set>
                                    <p:animEffect transition="in" filter="blinds(horizontal)">
                                      <p:cBhvr>
                                        <p:cTn id="10" dur="500"/>
                                        <p:tgtEl>
                                          <p:spTgt spid="4199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1987"/>
                                        </p:tgtEl>
                                        <p:attrNameLst>
                                          <p:attrName>style.visibility</p:attrName>
                                        </p:attrNameLst>
                                      </p:cBhvr>
                                      <p:to>
                                        <p:strVal val="visible"/>
                                      </p:to>
                                    </p:set>
                                    <p:animEffect transition="in" filter="blinds(horizontal)">
                                      <p:cBhvr>
                                        <p:cTn id="15" dur="500"/>
                                        <p:tgtEl>
                                          <p:spTgt spid="41987"/>
                                        </p:tgtEl>
                                      </p:cBhvr>
                                    </p:animEffect>
                                  </p:childTnLst>
                                </p:cTn>
                              </p:par>
                              <p:par>
                                <p:cTn id="16" presetID="3" presetClass="entr" presetSubtype="10" fill="hold" nodeType="withEffect">
                                  <p:stCondLst>
                                    <p:cond delay="0"/>
                                  </p:stCondLst>
                                  <p:childTnLst>
                                    <p:set>
                                      <p:cBhvr>
                                        <p:cTn id="17" dur="1" fill="hold">
                                          <p:stCondLst>
                                            <p:cond delay="0"/>
                                          </p:stCondLst>
                                        </p:cTn>
                                        <p:tgtEl>
                                          <p:spTgt spid="41991">
                                            <p:txEl>
                                              <p:pRg st="4" end="4"/>
                                            </p:txEl>
                                          </p:spTgt>
                                        </p:tgtEl>
                                        <p:attrNameLst>
                                          <p:attrName>style.visibility</p:attrName>
                                        </p:attrNameLst>
                                      </p:cBhvr>
                                      <p:to>
                                        <p:strVal val="visible"/>
                                      </p:to>
                                    </p:set>
                                    <p:animEffect transition="in" filter="blinds(horizontal)">
                                      <p:cBhvr>
                                        <p:cTn id="18" dur="500"/>
                                        <p:tgtEl>
                                          <p:spTgt spid="41991">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1988"/>
                                        </p:tgtEl>
                                        <p:attrNameLst>
                                          <p:attrName>style.visibility</p:attrName>
                                        </p:attrNameLst>
                                      </p:cBhvr>
                                      <p:to>
                                        <p:strVal val="visible"/>
                                      </p:to>
                                    </p:set>
                                    <p:animEffect transition="in" filter="blinds(horizontal)">
                                      <p:cBhvr>
                                        <p:cTn id="23" dur="500"/>
                                        <p:tgtEl>
                                          <p:spTgt spid="41988"/>
                                        </p:tgtEl>
                                      </p:cBhvr>
                                    </p:animEffect>
                                  </p:childTnLst>
                                </p:cTn>
                              </p:par>
                              <p:par>
                                <p:cTn id="24" presetID="3" presetClass="entr" presetSubtype="10" fill="hold" nodeType="withEffect">
                                  <p:stCondLst>
                                    <p:cond delay="0"/>
                                  </p:stCondLst>
                                  <p:childTnLst>
                                    <p:set>
                                      <p:cBhvr>
                                        <p:cTn id="25" dur="1" fill="hold">
                                          <p:stCondLst>
                                            <p:cond delay="0"/>
                                          </p:stCondLst>
                                        </p:cTn>
                                        <p:tgtEl>
                                          <p:spTgt spid="41991">
                                            <p:txEl>
                                              <p:pRg st="6" end="6"/>
                                            </p:txEl>
                                          </p:spTgt>
                                        </p:tgtEl>
                                        <p:attrNameLst>
                                          <p:attrName>style.visibility</p:attrName>
                                        </p:attrNameLst>
                                      </p:cBhvr>
                                      <p:to>
                                        <p:strVal val="visible"/>
                                      </p:to>
                                    </p:set>
                                    <p:animEffect transition="in" filter="blinds(horizontal)">
                                      <p:cBhvr>
                                        <p:cTn id="26" dur="500"/>
                                        <p:tgtEl>
                                          <p:spTgt spid="41991">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1989"/>
                                        </p:tgtEl>
                                        <p:attrNameLst>
                                          <p:attrName>style.visibility</p:attrName>
                                        </p:attrNameLst>
                                      </p:cBhvr>
                                      <p:to>
                                        <p:strVal val="visible"/>
                                      </p:to>
                                    </p:set>
                                    <p:animEffect transition="in" filter="blinds(horizontal)">
                                      <p:cBhvr>
                                        <p:cTn id="31" dur="500"/>
                                        <p:tgtEl>
                                          <p:spTgt spid="41989"/>
                                        </p:tgtEl>
                                      </p:cBhvr>
                                    </p:animEffect>
                                  </p:childTnLst>
                                </p:cTn>
                              </p:par>
                              <p:par>
                                <p:cTn id="32" presetID="3" presetClass="entr" presetSubtype="10" fill="hold" nodeType="withEffect">
                                  <p:stCondLst>
                                    <p:cond delay="0"/>
                                  </p:stCondLst>
                                  <p:childTnLst>
                                    <p:set>
                                      <p:cBhvr>
                                        <p:cTn id="33" dur="1" fill="hold">
                                          <p:stCondLst>
                                            <p:cond delay="0"/>
                                          </p:stCondLst>
                                        </p:cTn>
                                        <p:tgtEl>
                                          <p:spTgt spid="41991">
                                            <p:txEl>
                                              <p:pRg st="8" end="8"/>
                                            </p:txEl>
                                          </p:spTgt>
                                        </p:tgtEl>
                                        <p:attrNameLst>
                                          <p:attrName>style.visibility</p:attrName>
                                        </p:attrNameLst>
                                      </p:cBhvr>
                                      <p:to>
                                        <p:strVal val="visible"/>
                                      </p:to>
                                    </p:set>
                                    <p:animEffect transition="in" filter="blinds(horizontal)">
                                      <p:cBhvr>
                                        <p:cTn id="34" dur="500"/>
                                        <p:tgtEl>
                                          <p:spTgt spid="41991">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1990"/>
                                        </p:tgtEl>
                                        <p:attrNameLst>
                                          <p:attrName>style.visibility</p:attrName>
                                        </p:attrNameLst>
                                      </p:cBhvr>
                                      <p:to>
                                        <p:strVal val="visible"/>
                                      </p:to>
                                    </p:set>
                                    <p:animEffect transition="in" filter="blinds(horizontal)">
                                      <p:cBhvr>
                                        <p:cTn id="39" dur="500"/>
                                        <p:tgtEl>
                                          <p:spTgt spid="41990"/>
                                        </p:tgtEl>
                                      </p:cBhvr>
                                    </p:animEffect>
                                  </p:childTnLst>
                                </p:cTn>
                              </p:par>
                              <p:par>
                                <p:cTn id="40" presetID="3" presetClass="entr" presetSubtype="10" fill="hold" nodeType="withEffect">
                                  <p:stCondLst>
                                    <p:cond delay="0"/>
                                  </p:stCondLst>
                                  <p:childTnLst>
                                    <p:set>
                                      <p:cBhvr>
                                        <p:cTn id="41" dur="1" fill="hold">
                                          <p:stCondLst>
                                            <p:cond delay="0"/>
                                          </p:stCondLst>
                                        </p:cTn>
                                        <p:tgtEl>
                                          <p:spTgt spid="41991">
                                            <p:txEl>
                                              <p:pRg st="10" end="10"/>
                                            </p:txEl>
                                          </p:spTgt>
                                        </p:tgtEl>
                                        <p:attrNameLst>
                                          <p:attrName>style.visibility</p:attrName>
                                        </p:attrNameLst>
                                      </p:cBhvr>
                                      <p:to>
                                        <p:strVal val="visible"/>
                                      </p:to>
                                    </p:set>
                                    <p:animEffect transition="in" filter="blinds(horizontal)">
                                      <p:cBhvr>
                                        <p:cTn id="42" dur="500"/>
                                        <p:tgtEl>
                                          <p:spTgt spid="419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87" grpId="0" animBg="1"/>
      <p:bldP spid="41988" grpId="0" animBg="1"/>
      <p:bldP spid="41989" grpId="0" animBg="1"/>
      <p:bldP spid="4199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F91576E-1E3A-4BE4-90E6-389FD0A12248}"/>
              </a:ext>
            </a:extLst>
          </p:cNvPr>
          <p:cNvSpPr>
            <a:spLocks noGrp="1" noChangeArrowheads="1"/>
          </p:cNvSpPr>
          <p:nvPr>
            <p:ph type="title" idx="4294967295"/>
          </p:nvPr>
        </p:nvSpPr>
        <p:spPr>
          <a:xfrm>
            <a:off x="611188" y="188913"/>
            <a:ext cx="7772400" cy="914400"/>
          </a:xfrm>
        </p:spPr>
        <p:txBody>
          <a:bodyPr/>
          <a:lstStyle/>
          <a:p>
            <a:r>
              <a:rPr lang="zh-CN" altLang="en-US"/>
              <a:t>随堂练习</a:t>
            </a:r>
          </a:p>
        </p:txBody>
      </p:sp>
      <p:sp>
        <p:nvSpPr>
          <p:cNvPr id="43011" name="矩形 4">
            <a:extLst>
              <a:ext uri="{FF2B5EF4-FFF2-40B4-BE49-F238E27FC236}">
                <a16:creationId xmlns:a16="http://schemas.microsoft.com/office/drawing/2014/main" id="{629F2743-9E6E-4D73-B2F9-A4592B29964A}"/>
              </a:ext>
            </a:extLst>
          </p:cNvPr>
          <p:cNvSpPr>
            <a:spLocks noChangeArrowheads="1"/>
          </p:cNvSpPr>
          <p:nvPr/>
        </p:nvSpPr>
        <p:spPr bwMode="auto">
          <a:xfrm>
            <a:off x="539750" y="1268413"/>
            <a:ext cx="784860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just">
              <a:lnSpc>
                <a:spcPct val="130000"/>
              </a:lnSpc>
              <a:spcBef>
                <a:spcPct val="0"/>
              </a:spcBef>
              <a:buSzTx/>
              <a:buFontTx/>
              <a:buNone/>
            </a:pPr>
            <a:r>
              <a:rPr lang="zh-CN" altLang="en-US" sz="2400" b="1">
                <a:solidFill>
                  <a:schemeClr val="accent2"/>
                </a:solidFill>
                <a:latin typeface="黑体" panose="02010609060101010101" pitchFamily="49" charset="-122"/>
                <a:ea typeface="黑体" panose="02010609060101010101" pitchFamily="49" charset="-122"/>
              </a:rPr>
              <a:t>练习</a:t>
            </a:r>
            <a:r>
              <a:rPr lang="en-US" altLang="zh-CN" sz="2400" b="1">
                <a:solidFill>
                  <a:schemeClr val="accent2"/>
                </a:solidFill>
                <a:latin typeface="黑体" panose="02010609060101010101" pitchFamily="49" charset="-122"/>
                <a:ea typeface="黑体" panose="02010609060101010101" pitchFamily="49" charset="-122"/>
              </a:rPr>
              <a:t>1</a:t>
            </a:r>
            <a:r>
              <a:rPr lang="zh-CN" altLang="en-US" sz="2400" b="1">
                <a:solidFill>
                  <a:schemeClr val="accent2"/>
                </a:solidFill>
                <a:latin typeface="黑体" panose="02010609060101010101" pitchFamily="49" charset="-122"/>
                <a:ea typeface="黑体" panose="02010609060101010101" pitchFamily="49" charset="-122"/>
              </a:rPr>
              <a:t>：设有关系模式</a:t>
            </a:r>
            <a:r>
              <a:rPr lang="en-US" altLang="zh-CN" sz="2400" b="1">
                <a:solidFill>
                  <a:schemeClr val="accent2"/>
                </a:solidFill>
                <a:latin typeface="黑体" panose="02010609060101010101" pitchFamily="49" charset="-122"/>
                <a:ea typeface="黑体" panose="02010609060101010101" pitchFamily="49" charset="-122"/>
              </a:rPr>
              <a:t>R(A,B,C,D,E,G)</a:t>
            </a:r>
            <a:r>
              <a:rPr lang="zh-CN" altLang="en-US" sz="2400" b="1">
                <a:solidFill>
                  <a:schemeClr val="accent2"/>
                </a:solidFill>
                <a:latin typeface="黑体" panose="02010609060101010101" pitchFamily="49" charset="-122"/>
                <a:ea typeface="黑体" panose="02010609060101010101" pitchFamily="49" charset="-122"/>
              </a:rPr>
              <a:t>，</a:t>
            </a:r>
          </a:p>
          <a:p>
            <a:pPr algn="just">
              <a:lnSpc>
                <a:spcPct val="130000"/>
              </a:lnSpc>
              <a:spcBef>
                <a:spcPct val="0"/>
              </a:spcBef>
              <a:buSzTx/>
              <a:buFontTx/>
              <a:buNone/>
            </a:pPr>
            <a:r>
              <a:rPr lang="en-US" altLang="zh-CN" sz="2400" b="1">
                <a:solidFill>
                  <a:schemeClr val="accent2"/>
                </a:solidFill>
                <a:latin typeface="黑体" panose="02010609060101010101" pitchFamily="49" charset="-122"/>
                <a:ea typeface="黑体" panose="02010609060101010101" pitchFamily="49" charset="-122"/>
              </a:rPr>
              <a:t>F = {A→B,C→G,E→A</a:t>
            </a:r>
            <a:r>
              <a:rPr lang="zh-CN" altLang="en-US" sz="2400" b="1">
                <a:solidFill>
                  <a:schemeClr val="accent2"/>
                </a:solidFill>
                <a:latin typeface="黑体" panose="02010609060101010101" pitchFamily="49" charset="-122"/>
                <a:ea typeface="黑体" panose="02010609060101010101" pitchFamily="49" charset="-122"/>
              </a:rPr>
              <a:t>，</a:t>
            </a:r>
            <a:r>
              <a:rPr lang="en-US" altLang="zh-CN" sz="2400" b="1">
                <a:solidFill>
                  <a:schemeClr val="accent2"/>
                </a:solidFill>
                <a:latin typeface="黑体" panose="02010609060101010101" pitchFamily="49" charset="-122"/>
                <a:ea typeface="黑体" panose="02010609060101010101" pitchFamily="49" charset="-122"/>
              </a:rPr>
              <a:t>CE →D}</a:t>
            </a:r>
            <a:r>
              <a:rPr lang="zh-CN" altLang="en-US" sz="2400" b="1">
                <a:solidFill>
                  <a:schemeClr val="accent2"/>
                </a:solidFill>
                <a:latin typeface="黑体" panose="02010609060101010101" pitchFamily="49" charset="-122"/>
                <a:ea typeface="黑体" panose="02010609060101010101" pitchFamily="49" charset="-122"/>
              </a:rPr>
              <a:t>，求</a:t>
            </a:r>
            <a:r>
              <a:rPr lang="en-US" altLang="zh-CN" sz="2400" b="1">
                <a:solidFill>
                  <a:schemeClr val="accent2"/>
                </a:solidFill>
                <a:latin typeface="黑体" panose="02010609060101010101" pitchFamily="49" charset="-122"/>
                <a:ea typeface="黑体" panose="02010609060101010101" pitchFamily="49" charset="-122"/>
              </a:rPr>
              <a:t>R</a:t>
            </a:r>
            <a:r>
              <a:rPr lang="zh-CN" altLang="en-US" sz="2400" b="1">
                <a:solidFill>
                  <a:schemeClr val="accent2"/>
                </a:solidFill>
                <a:latin typeface="黑体" panose="02010609060101010101" pitchFamily="49" charset="-122"/>
                <a:ea typeface="黑体" panose="02010609060101010101" pitchFamily="49" charset="-122"/>
              </a:rPr>
              <a:t>的所有候选键。</a:t>
            </a:r>
          </a:p>
        </p:txBody>
      </p:sp>
      <p:sp>
        <p:nvSpPr>
          <p:cNvPr id="43012" name="矩形 4">
            <a:extLst>
              <a:ext uri="{FF2B5EF4-FFF2-40B4-BE49-F238E27FC236}">
                <a16:creationId xmlns:a16="http://schemas.microsoft.com/office/drawing/2014/main" id="{6562AF26-A552-408A-AC0C-448C1CC084A0}"/>
              </a:ext>
            </a:extLst>
          </p:cNvPr>
          <p:cNvSpPr>
            <a:spLocks noChangeArrowheads="1"/>
          </p:cNvSpPr>
          <p:nvPr/>
        </p:nvSpPr>
        <p:spPr bwMode="auto">
          <a:xfrm>
            <a:off x="539750" y="2781300"/>
            <a:ext cx="81375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just">
              <a:lnSpc>
                <a:spcPct val="130000"/>
              </a:lnSpc>
              <a:spcBef>
                <a:spcPct val="0"/>
              </a:spcBef>
              <a:buSzTx/>
              <a:buFontTx/>
              <a:buNone/>
            </a:pPr>
            <a:r>
              <a:rPr lang="zh-CN" altLang="en-US" sz="2400" b="1">
                <a:solidFill>
                  <a:schemeClr val="accent2"/>
                </a:solidFill>
                <a:latin typeface="黑体" panose="02010609060101010101" pitchFamily="49" charset="-122"/>
                <a:ea typeface="黑体" panose="02010609060101010101" pitchFamily="49" charset="-122"/>
              </a:rPr>
              <a:t>练习</a:t>
            </a:r>
            <a:r>
              <a:rPr lang="en-US" altLang="zh-CN" sz="2400" b="1">
                <a:solidFill>
                  <a:schemeClr val="accent2"/>
                </a:solidFill>
                <a:latin typeface="黑体" panose="02010609060101010101" pitchFamily="49" charset="-122"/>
                <a:ea typeface="黑体" panose="02010609060101010101" pitchFamily="49" charset="-122"/>
              </a:rPr>
              <a:t>2</a:t>
            </a:r>
            <a:r>
              <a:rPr lang="zh-CN" altLang="en-US" sz="2400" b="1">
                <a:solidFill>
                  <a:schemeClr val="accent2"/>
                </a:solidFill>
                <a:latin typeface="黑体" panose="02010609060101010101" pitchFamily="49" charset="-122"/>
                <a:ea typeface="黑体" panose="02010609060101010101" pitchFamily="49" charset="-122"/>
              </a:rPr>
              <a:t>：设有关系模式</a:t>
            </a:r>
            <a:r>
              <a:rPr lang="en-US" altLang="zh-CN" sz="2400" b="1">
                <a:solidFill>
                  <a:schemeClr val="accent2"/>
                </a:solidFill>
                <a:latin typeface="黑体" panose="02010609060101010101" pitchFamily="49" charset="-122"/>
                <a:ea typeface="黑体" panose="02010609060101010101" pitchFamily="49" charset="-122"/>
              </a:rPr>
              <a:t>R(A,B,C,D,E,P)</a:t>
            </a:r>
            <a:r>
              <a:rPr lang="zh-CN" altLang="en-US" sz="2400" b="1">
                <a:solidFill>
                  <a:schemeClr val="accent2"/>
                </a:solidFill>
                <a:latin typeface="黑体" panose="02010609060101010101" pitchFamily="49" charset="-122"/>
                <a:ea typeface="黑体" panose="02010609060101010101" pitchFamily="49" charset="-122"/>
              </a:rPr>
              <a:t>，</a:t>
            </a:r>
          </a:p>
          <a:p>
            <a:pPr algn="just">
              <a:lnSpc>
                <a:spcPct val="130000"/>
              </a:lnSpc>
              <a:spcBef>
                <a:spcPct val="0"/>
              </a:spcBef>
              <a:buSzTx/>
              <a:buFontTx/>
              <a:buNone/>
            </a:pPr>
            <a:r>
              <a:rPr lang="en-US" altLang="zh-CN" sz="2400" b="1">
                <a:solidFill>
                  <a:schemeClr val="accent2"/>
                </a:solidFill>
                <a:latin typeface="黑体" panose="02010609060101010101" pitchFamily="49" charset="-122"/>
                <a:ea typeface="黑体" panose="02010609060101010101" pitchFamily="49" charset="-122"/>
              </a:rPr>
              <a:t>F = {A→D,E→D,D→B,BC→D,DC→A}</a:t>
            </a:r>
            <a:r>
              <a:rPr lang="zh-CN" altLang="en-US" sz="2400" b="1">
                <a:solidFill>
                  <a:schemeClr val="accent2"/>
                </a:solidFill>
                <a:latin typeface="黑体" panose="02010609060101010101" pitchFamily="49" charset="-122"/>
                <a:ea typeface="黑体" panose="02010609060101010101" pitchFamily="49" charset="-122"/>
              </a:rPr>
              <a:t>，求</a:t>
            </a:r>
            <a:r>
              <a:rPr lang="en-US" altLang="zh-CN" sz="2400" b="1">
                <a:solidFill>
                  <a:schemeClr val="accent2"/>
                </a:solidFill>
                <a:latin typeface="黑体" panose="02010609060101010101" pitchFamily="49" charset="-122"/>
                <a:ea typeface="黑体" panose="02010609060101010101" pitchFamily="49" charset="-122"/>
              </a:rPr>
              <a:t>R</a:t>
            </a:r>
            <a:r>
              <a:rPr lang="zh-CN" altLang="en-US" sz="2400" b="1">
                <a:solidFill>
                  <a:schemeClr val="accent2"/>
                </a:solidFill>
                <a:latin typeface="黑体" panose="02010609060101010101" pitchFamily="49" charset="-122"/>
                <a:ea typeface="黑体" panose="02010609060101010101" pitchFamily="49" charset="-122"/>
              </a:rPr>
              <a:t>的所有候选键。</a:t>
            </a:r>
          </a:p>
        </p:txBody>
      </p:sp>
      <p:sp>
        <p:nvSpPr>
          <p:cNvPr id="43013" name="矩形 4">
            <a:extLst>
              <a:ext uri="{FF2B5EF4-FFF2-40B4-BE49-F238E27FC236}">
                <a16:creationId xmlns:a16="http://schemas.microsoft.com/office/drawing/2014/main" id="{32945C3E-E66C-4B15-9938-EB219BBF9EC1}"/>
              </a:ext>
            </a:extLst>
          </p:cNvPr>
          <p:cNvSpPr>
            <a:spLocks noChangeArrowheads="1"/>
          </p:cNvSpPr>
          <p:nvPr/>
        </p:nvSpPr>
        <p:spPr bwMode="auto">
          <a:xfrm>
            <a:off x="539750" y="4437063"/>
            <a:ext cx="81375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just">
              <a:lnSpc>
                <a:spcPct val="130000"/>
              </a:lnSpc>
              <a:spcBef>
                <a:spcPct val="0"/>
              </a:spcBef>
              <a:buSzTx/>
              <a:buFontTx/>
              <a:buNone/>
            </a:pPr>
            <a:r>
              <a:rPr lang="zh-CN" altLang="en-US" sz="2400" b="1">
                <a:solidFill>
                  <a:schemeClr val="accent2"/>
                </a:solidFill>
                <a:latin typeface="黑体" panose="02010609060101010101" pitchFamily="49" charset="-122"/>
                <a:ea typeface="黑体" panose="02010609060101010101" pitchFamily="49" charset="-122"/>
              </a:rPr>
              <a:t>练习</a:t>
            </a:r>
            <a:r>
              <a:rPr lang="en-US" altLang="zh-CN" sz="2400" b="1">
                <a:solidFill>
                  <a:schemeClr val="accent2"/>
                </a:solidFill>
                <a:latin typeface="黑体" panose="02010609060101010101" pitchFamily="49" charset="-122"/>
                <a:ea typeface="黑体" panose="02010609060101010101" pitchFamily="49" charset="-122"/>
              </a:rPr>
              <a:t>3</a:t>
            </a:r>
            <a:r>
              <a:rPr lang="zh-CN" altLang="en-US" sz="2400" b="1">
                <a:solidFill>
                  <a:schemeClr val="accent2"/>
                </a:solidFill>
                <a:latin typeface="黑体" panose="02010609060101010101" pitchFamily="49" charset="-122"/>
                <a:ea typeface="黑体" panose="02010609060101010101" pitchFamily="49" charset="-122"/>
              </a:rPr>
              <a:t>：设有关系模式</a:t>
            </a:r>
            <a:r>
              <a:rPr lang="en-US" altLang="zh-CN" sz="2400" b="1">
                <a:solidFill>
                  <a:schemeClr val="accent2"/>
                </a:solidFill>
                <a:latin typeface="黑体" panose="02010609060101010101" pitchFamily="49" charset="-122"/>
                <a:ea typeface="黑体" panose="02010609060101010101" pitchFamily="49" charset="-122"/>
              </a:rPr>
              <a:t>R(A,B,C,D,E)</a:t>
            </a:r>
            <a:r>
              <a:rPr lang="zh-CN" altLang="en-US" sz="2400" b="1">
                <a:solidFill>
                  <a:schemeClr val="accent2"/>
                </a:solidFill>
                <a:latin typeface="黑体" panose="02010609060101010101" pitchFamily="49" charset="-122"/>
                <a:ea typeface="黑体" panose="02010609060101010101" pitchFamily="49" charset="-122"/>
              </a:rPr>
              <a:t>，</a:t>
            </a:r>
          </a:p>
          <a:p>
            <a:pPr algn="just">
              <a:lnSpc>
                <a:spcPct val="130000"/>
              </a:lnSpc>
              <a:spcBef>
                <a:spcPct val="0"/>
              </a:spcBef>
              <a:buSzTx/>
              <a:buFontTx/>
              <a:buNone/>
            </a:pPr>
            <a:r>
              <a:rPr lang="en-US" altLang="zh-CN" sz="2400" b="1">
                <a:solidFill>
                  <a:schemeClr val="accent2"/>
                </a:solidFill>
                <a:latin typeface="黑体" panose="02010609060101010101" pitchFamily="49" charset="-122"/>
                <a:ea typeface="黑体" panose="02010609060101010101" pitchFamily="49" charset="-122"/>
              </a:rPr>
              <a:t>F = {A→BC,CD→E,B→D,E→A}</a:t>
            </a:r>
            <a:r>
              <a:rPr lang="zh-CN" altLang="en-US" sz="2400" b="1">
                <a:solidFill>
                  <a:schemeClr val="accent2"/>
                </a:solidFill>
                <a:latin typeface="黑体" panose="02010609060101010101" pitchFamily="49" charset="-122"/>
                <a:ea typeface="黑体" panose="02010609060101010101" pitchFamily="49" charset="-122"/>
              </a:rPr>
              <a:t>，求</a:t>
            </a:r>
            <a:r>
              <a:rPr lang="en-US" altLang="zh-CN" sz="2400" b="1">
                <a:solidFill>
                  <a:schemeClr val="accent2"/>
                </a:solidFill>
                <a:latin typeface="黑体" panose="02010609060101010101" pitchFamily="49" charset="-122"/>
                <a:ea typeface="黑体" panose="02010609060101010101" pitchFamily="49" charset="-122"/>
              </a:rPr>
              <a:t>R</a:t>
            </a:r>
            <a:r>
              <a:rPr lang="zh-CN" altLang="en-US" sz="2400" b="1">
                <a:solidFill>
                  <a:schemeClr val="accent2"/>
                </a:solidFill>
                <a:latin typeface="黑体" panose="02010609060101010101" pitchFamily="49" charset="-122"/>
                <a:ea typeface="黑体" panose="02010609060101010101" pitchFamily="49" charset="-122"/>
              </a:rPr>
              <a:t>的所有候选键。</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linds(vertical)">
                                      <p:cBhvr>
                                        <p:cTn id="7" dur="500"/>
                                        <p:tgtEl>
                                          <p:spTgt spid="43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3012"/>
                                        </p:tgtEl>
                                        <p:attrNameLst>
                                          <p:attrName>style.visibility</p:attrName>
                                        </p:attrNameLst>
                                      </p:cBhvr>
                                      <p:to>
                                        <p:strVal val="visible"/>
                                      </p:to>
                                    </p:set>
                                    <p:animEffect transition="in" filter="blinds(vertical)">
                                      <p:cBhvr>
                                        <p:cTn id="12" dur="500"/>
                                        <p:tgtEl>
                                          <p:spTgt spid="430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3013"/>
                                        </p:tgtEl>
                                        <p:attrNameLst>
                                          <p:attrName>style.visibility</p:attrName>
                                        </p:attrNameLst>
                                      </p:cBhvr>
                                      <p:to>
                                        <p:strVal val="visible"/>
                                      </p:to>
                                    </p:set>
                                    <p:animEffect transition="in" filter="blinds(vertical)">
                                      <p:cBhvr>
                                        <p:cTn id="17"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utoUpdateAnimBg="0"/>
      <p:bldP spid="43012" grpId="0" autoUpdateAnimBg="0"/>
      <p:bldP spid="4301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44EB7980-D2B3-4F19-B032-A286135CA3EB}"/>
              </a:ext>
            </a:extLst>
          </p:cNvPr>
          <p:cNvSpPr>
            <a:spLocks noChangeArrowheads="1"/>
          </p:cNvSpPr>
          <p:nvPr>
            <p:ph type="body" idx="4294967295"/>
          </p:nvPr>
        </p:nvSpPr>
        <p:spPr>
          <a:xfrm>
            <a:off x="539750" y="1557338"/>
            <a:ext cx="8229600" cy="4259262"/>
          </a:xfrm>
        </p:spPr>
        <p:txBody>
          <a:bodyPr/>
          <a:lstStyle/>
          <a:p>
            <a:r>
              <a:rPr lang="zh-CN" altLang="en-US"/>
              <a:t>是不是从信息世界的模型中简单地转化为机器世界的数据就可以了呢</a:t>
            </a:r>
            <a:r>
              <a:rPr lang="en-US" altLang="zh-CN"/>
              <a:t>?</a:t>
            </a:r>
          </a:p>
        </p:txBody>
      </p:sp>
      <p:sp>
        <p:nvSpPr>
          <p:cNvPr id="6147" name="Oval 4">
            <a:extLst>
              <a:ext uri="{FF2B5EF4-FFF2-40B4-BE49-F238E27FC236}">
                <a16:creationId xmlns:a16="http://schemas.microsoft.com/office/drawing/2014/main" id="{9F8545D9-1BC4-428A-9B96-08A215C5DEAB}"/>
              </a:ext>
            </a:extLst>
          </p:cNvPr>
          <p:cNvSpPr>
            <a:spLocks noChangeArrowheads="1"/>
          </p:cNvSpPr>
          <p:nvPr/>
        </p:nvSpPr>
        <p:spPr bwMode="auto">
          <a:xfrm>
            <a:off x="1690688" y="3068638"/>
            <a:ext cx="1008062" cy="936625"/>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a:latin typeface="Tahoma" panose="020B0604030504040204" pitchFamily="34" charset="0"/>
              </a:rPr>
              <a:t>实体</a:t>
            </a:r>
          </a:p>
        </p:txBody>
      </p:sp>
      <p:sp>
        <p:nvSpPr>
          <p:cNvPr id="6148" name="Oval 5">
            <a:extLst>
              <a:ext uri="{FF2B5EF4-FFF2-40B4-BE49-F238E27FC236}">
                <a16:creationId xmlns:a16="http://schemas.microsoft.com/office/drawing/2014/main" id="{4D2F3E37-1605-460E-A9D5-59A39B40CC47}"/>
              </a:ext>
            </a:extLst>
          </p:cNvPr>
          <p:cNvSpPr>
            <a:spLocks noChangeArrowheads="1"/>
          </p:cNvSpPr>
          <p:nvPr/>
        </p:nvSpPr>
        <p:spPr bwMode="auto">
          <a:xfrm>
            <a:off x="6227763" y="2997200"/>
            <a:ext cx="1008062" cy="936625"/>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a:latin typeface="Tahoma" panose="020B0604030504040204" pitchFamily="34" charset="0"/>
              </a:rPr>
              <a:t>关系表</a:t>
            </a:r>
          </a:p>
        </p:txBody>
      </p:sp>
      <p:sp>
        <p:nvSpPr>
          <p:cNvPr id="6149" name="Oval 6">
            <a:extLst>
              <a:ext uri="{FF2B5EF4-FFF2-40B4-BE49-F238E27FC236}">
                <a16:creationId xmlns:a16="http://schemas.microsoft.com/office/drawing/2014/main" id="{4D85A808-CC54-4BF8-8803-B0E48D45CB6A}"/>
              </a:ext>
            </a:extLst>
          </p:cNvPr>
          <p:cNvSpPr>
            <a:spLocks noChangeArrowheads="1"/>
          </p:cNvSpPr>
          <p:nvPr/>
        </p:nvSpPr>
        <p:spPr bwMode="auto">
          <a:xfrm>
            <a:off x="1619250" y="4292600"/>
            <a:ext cx="1008063" cy="792163"/>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a:latin typeface="Tahoma" panose="020B0604030504040204" pitchFamily="34" charset="0"/>
              </a:rPr>
              <a:t>属性</a:t>
            </a:r>
          </a:p>
        </p:txBody>
      </p:sp>
      <p:sp>
        <p:nvSpPr>
          <p:cNvPr id="6150" name="Oval 7">
            <a:extLst>
              <a:ext uri="{FF2B5EF4-FFF2-40B4-BE49-F238E27FC236}">
                <a16:creationId xmlns:a16="http://schemas.microsoft.com/office/drawing/2014/main" id="{C0B9510D-B275-4F36-9ECC-0DEB6E766225}"/>
              </a:ext>
            </a:extLst>
          </p:cNvPr>
          <p:cNvSpPr>
            <a:spLocks noChangeArrowheads="1"/>
          </p:cNvSpPr>
          <p:nvPr/>
        </p:nvSpPr>
        <p:spPr bwMode="auto">
          <a:xfrm>
            <a:off x="6227763" y="4076700"/>
            <a:ext cx="1008062" cy="936625"/>
          </a:xfrm>
          <a:prstGeom prst="ellipse">
            <a:avLst/>
          </a:prstGeom>
          <a:solidFill>
            <a:schemeClr val="accent1"/>
          </a:solidFill>
          <a:ln w="9525">
            <a:solidFill>
              <a:schemeClr val="tx1"/>
            </a:solidFill>
            <a:round/>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a:latin typeface="Tahoma" panose="020B0604030504040204" pitchFamily="34" charset="0"/>
              </a:rPr>
              <a:t>数据项</a:t>
            </a:r>
          </a:p>
        </p:txBody>
      </p:sp>
      <p:sp>
        <p:nvSpPr>
          <p:cNvPr id="6151" name="Line 8">
            <a:extLst>
              <a:ext uri="{FF2B5EF4-FFF2-40B4-BE49-F238E27FC236}">
                <a16:creationId xmlns:a16="http://schemas.microsoft.com/office/drawing/2014/main" id="{927461AC-C939-4A36-8072-BE1BECDCA5BF}"/>
              </a:ext>
            </a:extLst>
          </p:cNvPr>
          <p:cNvSpPr>
            <a:spLocks noChangeShapeType="1"/>
          </p:cNvSpPr>
          <p:nvPr/>
        </p:nvSpPr>
        <p:spPr bwMode="auto">
          <a:xfrm>
            <a:off x="2698750" y="3502025"/>
            <a:ext cx="35290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2" name="Line 9">
            <a:extLst>
              <a:ext uri="{FF2B5EF4-FFF2-40B4-BE49-F238E27FC236}">
                <a16:creationId xmlns:a16="http://schemas.microsoft.com/office/drawing/2014/main" id="{3F09CBF9-62A7-4C65-B3DD-B27D77EAA5DB}"/>
              </a:ext>
            </a:extLst>
          </p:cNvPr>
          <p:cNvSpPr>
            <a:spLocks noChangeShapeType="1"/>
          </p:cNvSpPr>
          <p:nvPr/>
        </p:nvSpPr>
        <p:spPr bwMode="auto">
          <a:xfrm>
            <a:off x="2627313" y="4652963"/>
            <a:ext cx="3600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3" name="Rectangle 2">
            <a:extLst>
              <a:ext uri="{FF2B5EF4-FFF2-40B4-BE49-F238E27FC236}">
                <a16:creationId xmlns:a16="http://schemas.microsoft.com/office/drawing/2014/main" id="{2C537DBF-08EE-4A5B-A29F-4DED13D17EBC}"/>
              </a:ext>
            </a:extLst>
          </p:cNvPr>
          <p:cNvSpPr>
            <a:spLocks noGrp="1" noChangeArrowheads="1"/>
          </p:cNvSpPr>
          <p:nvPr>
            <p:ph type="title" idx="4294967295"/>
          </p:nvPr>
        </p:nvSpPr>
        <p:spPr>
          <a:xfrm>
            <a:off x="468313" y="476250"/>
            <a:ext cx="8229600" cy="633413"/>
          </a:xfrm>
        </p:spPr>
        <p:txBody>
          <a:bodyPr/>
          <a:lstStyle/>
          <a:p>
            <a:r>
              <a:rPr lang="en-US" altLang="zh-CN"/>
              <a:t>4.1  </a:t>
            </a:r>
            <a:r>
              <a:rPr lang="zh-CN" altLang="en-US"/>
              <a:t>问题的提出</a:t>
            </a:r>
            <a:r>
              <a:rPr lang="zh-CN" altLang="en-US" sz="3600"/>
              <a:t> </a:t>
            </a: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a:extLst>
              <a:ext uri="{FF2B5EF4-FFF2-40B4-BE49-F238E27FC236}">
                <a16:creationId xmlns:a16="http://schemas.microsoft.com/office/drawing/2014/main" id="{04FC919B-24A6-49DE-96D1-645908250067}"/>
              </a:ext>
            </a:extLst>
          </p:cNvPr>
          <p:cNvSpPr>
            <a:spLocks noChangeArrowheads="1"/>
          </p:cNvSpPr>
          <p:nvPr/>
        </p:nvSpPr>
        <p:spPr bwMode="auto">
          <a:xfrm>
            <a:off x="1006475" y="1628775"/>
            <a:ext cx="7777163" cy="3384550"/>
          </a:xfrm>
          <a:prstGeom prst="flowChartAlternateProcess">
            <a:avLst/>
          </a:prstGeom>
          <a:solidFill>
            <a:schemeClr val="accent1">
              <a:alpha val="45097"/>
            </a:schemeClr>
          </a:solidFill>
          <a:ln w="19050">
            <a:solidFill>
              <a:schemeClr val="accent2"/>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45059" name="Rectangle 3">
            <a:extLst>
              <a:ext uri="{FF2B5EF4-FFF2-40B4-BE49-F238E27FC236}">
                <a16:creationId xmlns:a16="http://schemas.microsoft.com/office/drawing/2014/main" id="{78C2D5A8-AC95-4908-BDF6-6CE7CB34EAD9}"/>
              </a:ext>
            </a:extLst>
          </p:cNvPr>
          <p:cNvSpPr>
            <a:spLocks noChangeArrowheads="1"/>
          </p:cNvSpPr>
          <p:nvPr>
            <p:ph type="body" idx="1"/>
          </p:nvPr>
        </p:nvSpPr>
        <p:spPr>
          <a:xfrm>
            <a:off x="-34925" y="765175"/>
            <a:ext cx="8818563" cy="4248150"/>
          </a:xfrm>
        </p:spPr>
        <p:txBody>
          <a:bodyPr/>
          <a:lstStyle/>
          <a:p>
            <a:pPr lvl="1"/>
            <a:r>
              <a:rPr lang="zh-CN" altLang="en-US"/>
              <a:t>多属性函数依赖集候选键的求解算法</a:t>
            </a:r>
          </a:p>
          <a:p>
            <a:pPr lvl="1">
              <a:buFontTx/>
              <a:buNone/>
            </a:pPr>
            <a:endParaRPr lang="zh-CN" altLang="en-US"/>
          </a:p>
          <a:p>
            <a:pPr marL="1441450" lvl="3" indent="-69850">
              <a:buFontTx/>
              <a:buNone/>
            </a:pPr>
            <a:r>
              <a:rPr lang="zh-CN" altLang="en-US"/>
              <a:t>（</a:t>
            </a:r>
            <a:r>
              <a:rPr lang="en-US" altLang="zh-CN"/>
              <a:t>1</a:t>
            </a:r>
            <a:r>
              <a:rPr lang="zh-CN" altLang="en-US"/>
              <a:t>）属性分类（</a:t>
            </a:r>
            <a:r>
              <a:rPr lang="en-US" altLang="zh-CN"/>
              <a:t>L</a:t>
            </a:r>
            <a:r>
              <a:rPr lang="zh-CN" altLang="en-US"/>
              <a:t>、</a:t>
            </a:r>
            <a:r>
              <a:rPr lang="en-US" altLang="zh-CN"/>
              <a:t>R</a:t>
            </a:r>
            <a:r>
              <a:rPr lang="zh-CN" altLang="en-US"/>
              <a:t>、</a:t>
            </a:r>
            <a:r>
              <a:rPr lang="en-US" altLang="zh-CN"/>
              <a:t>N</a:t>
            </a:r>
            <a:r>
              <a:rPr lang="zh-CN" altLang="en-US"/>
              <a:t>和</a:t>
            </a:r>
            <a:r>
              <a:rPr lang="en-US" altLang="zh-CN"/>
              <a:t>LR</a:t>
            </a:r>
            <a:r>
              <a:rPr lang="zh-CN" altLang="en-US"/>
              <a:t>）</a:t>
            </a:r>
          </a:p>
          <a:p>
            <a:pPr marL="1441450" lvl="3" indent="-69850">
              <a:buFontTx/>
              <a:buNone/>
            </a:pPr>
            <a:r>
              <a:rPr lang="zh-CN" altLang="en-US"/>
              <a:t>（</a:t>
            </a:r>
            <a:r>
              <a:rPr lang="en-US" altLang="zh-CN"/>
              <a:t>2</a:t>
            </a:r>
            <a:r>
              <a:rPr lang="zh-CN" altLang="en-US"/>
              <a:t>）若</a:t>
            </a:r>
            <a:r>
              <a:rPr lang="en-US" altLang="zh-CN" i="1"/>
              <a:t>X </a:t>
            </a:r>
            <a:r>
              <a:rPr lang="en-US" altLang="zh-CN" baseline="30000"/>
              <a:t>+</a:t>
            </a:r>
            <a:r>
              <a:rPr lang="zh-CN" altLang="en-US"/>
              <a:t>包含了</a:t>
            </a:r>
            <a:r>
              <a:rPr lang="en-US" altLang="zh-CN" i="1"/>
              <a:t>R</a:t>
            </a:r>
            <a:r>
              <a:rPr lang="zh-CN" altLang="en-US"/>
              <a:t>的全部属性，转（</a:t>
            </a:r>
            <a:r>
              <a:rPr lang="en-US" altLang="zh-CN"/>
              <a:t>5</a:t>
            </a:r>
            <a:r>
              <a:rPr lang="zh-CN" altLang="en-US"/>
              <a:t>）；否则，转（</a:t>
            </a:r>
            <a:r>
              <a:rPr lang="en-US" altLang="zh-CN"/>
              <a:t>3</a:t>
            </a:r>
            <a:r>
              <a:rPr lang="zh-CN" altLang="en-US"/>
              <a:t>）。</a:t>
            </a:r>
          </a:p>
          <a:p>
            <a:pPr marL="1441450" lvl="3" indent="-69850">
              <a:buFontTx/>
              <a:buNone/>
            </a:pPr>
            <a:r>
              <a:rPr lang="zh-CN" altLang="en-US"/>
              <a:t>（</a:t>
            </a:r>
            <a:r>
              <a:rPr lang="en-US" altLang="zh-CN"/>
              <a:t>3</a:t>
            </a:r>
            <a:r>
              <a:rPr lang="zh-CN" altLang="en-US"/>
              <a:t>）在</a:t>
            </a:r>
            <a:r>
              <a:rPr lang="en-US" altLang="zh-CN" i="1"/>
              <a:t>Y</a:t>
            </a:r>
            <a:r>
              <a:rPr lang="zh-CN" altLang="en-US"/>
              <a:t>中取一个属性</a:t>
            </a:r>
            <a:r>
              <a:rPr lang="en-US" altLang="zh-CN" i="1"/>
              <a:t>A</a:t>
            </a:r>
            <a:r>
              <a:rPr lang="zh-CN" altLang="en-US"/>
              <a:t>，求</a:t>
            </a:r>
            <a:r>
              <a:rPr lang="en-US" altLang="zh-CN"/>
              <a:t>(</a:t>
            </a:r>
            <a:r>
              <a:rPr lang="en-US" altLang="zh-CN" i="1"/>
              <a:t>XA</a:t>
            </a:r>
            <a:r>
              <a:rPr lang="en-US" altLang="zh-CN"/>
              <a:t>) </a:t>
            </a:r>
            <a:r>
              <a:rPr lang="en-US" altLang="zh-CN" baseline="30000"/>
              <a:t>+</a:t>
            </a:r>
            <a:r>
              <a:rPr lang="zh-CN" altLang="en-US"/>
              <a:t>，若它包含了</a:t>
            </a:r>
            <a:r>
              <a:rPr lang="en-US" altLang="zh-CN" i="1"/>
              <a:t>R</a:t>
            </a:r>
            <a:r>
              <a:rPr lang="zh-CN" altLang="en-US"/>
              <a:t>的全部属性，则转（</a:t>
            </a:r>
            <a:r>
              <a:rPr lang="en-US" altLang="zh-CN"/>
              <a:t>4</a:t>
            </a:r>
            <a:r>
              <a:rPr lang="zh-CN" altLang="en-US"/>
              <a:t>）；否则，调换一属性反复进行这一过程，直到试完所有</a:t>
            </a:r>
            <a:r>
              <a:rPr lang="en-US" altLang="zh-CN" i="1"/>
              <a:t>Y</a:t>
            </a:r>
            <a:r>
              <a:rPr lang="zh-CN" altLang="en-US"/>
              <a:t>中的属性。</a:t>
            </a:r>
          </a:p>
          <a:p>
            <a:pPr marL="1441450" lvl="3" indent="-69850">
              <a:buFontTx/>
              <a:buNone/>
            </a:pPr>
            <a:r>
              <a:rPr lang="zh-CN" altLang="en-US"/>
              <a:t>（</a:t>
            </a:r>
            <a:r>
              <a:rPr lang="en-US" altLang="zh-CN"/>
              <a:t>4</a:t>
            </a:r>
            <a:r>
              <a:rPr lang="zh-CN" altLang="en-US"/>
              <a:t>）如果已找出所有候选键，则转（</a:t>
            </a:r>
            <a:r>
              <a:rPr lang="en-US" altLang="zh-CN"/>
              <a:t>5</a:t>
            </a:r>
            <a:r>
              <a:rPr lang="zh-CN" altLang="en-US"/>
              <a:t>）；否则在</a:t>
            </a:r>
            <a:r>
              <a:rPr lang="en-US" altLang="zh-CN" i="1"/>
              <a:t>Y</a:t>
            </a:r>
            <a:r>
              <a:rPr lang="zh-CN" altLang="en-US"/>
              <a:t>中依次取两个、三个、</a:t>
            </a:r>
            <a:r>
              <a:rPr lang="en-US" altLang="zh-CN"/>
              <a:t>…</a:t>
            </a:r>
            <a:r>
              <a:rPr lang="zh-CN" altLang="en-US"/>
              <a:t>，求它们的属性集的闭包，直到其闭包包含</a:t>
            </a:r>
            <a:r>
              <a:rPr lang="en-US" altLang="zh-CN" i="1"/>
              <a:t>R</a:t>
            </a:r>
            <a:r>
              <a:rPr lang="zh-CN" altLang="en-US"/>
              <a:t>的全部属性。</a:t>
            </a:r>
          </a:p>
          <a:p>
            <a:pPr marL="1441450" lvl="3" indent="-69850">
              <a:buFontTx/>
              <a:buNone/>
            </a:pPr>
            <a:r>
              <a:rPr lang="zh-CN" altLang="en-US"/>
              <a:t>（</a:t>
            </a:r>
            <a:r>
              <a:rPr lang="en-US" altLang="zh-CN"/>
              <a:t>5</a:t>
            </a:r>
            <a:r>
              <a:rPr lang="zh-CN" altLang="en-US"/>
              <a:t>）停止，输出结果。</a:t>
            </a:r>
          </a:p>
        </p:txBody>
      </p:sp>
      <p:sp>
        <p:nvSpPr>
          <p:cNvPr id="45060" name="AutoShape 4">
            <a:extLst>
              <a:ext uri="{FF2B5EF4-FFF2-40B4-BE49-F238E27FC236}">
                <a16:creationId xmlns:a16="http://schemas.microsoft.com/office/drawing/2014/main" id="{71623715-8ABC-4547-BE3F-E334B966F1FC}"/>
              </a:ext>
            </a:extLst>
          </p:cNvPr>
          <p:cNvSpPr>
            <a:spLocks noChangeArrowheads="1"/>
          </p:cNvSpPr>
          <p:nvPr/>
        </p:nvSpPr>
        <p:spPr bwMode="auto">
          <a:xfrm>
            <a:off x="4932363" y="1341438"/>
            <a:ext cx="3924300" cy="360362"/>
          </a:xfrm>
          <a:prstGeom prst="wedgeRoundRectCallout">
            <a:avLst>
              <a:gd name="adj1" fmla="val -39079"/>
              <a:gd name="adj2" fmla="val 128856"/>
              <a:gd name="adj3" fmla="val 16667"/>
            </a:avLst>
          </a:prstGeom>
          <a:solidFill>
            <a:srgbClr val="FFFF99"/>
          </a:solidFill>
          <a:ln w="19050">
            <a:solidFill>
              <a:srgbClr val="FF9900"/>
            </a:solidFill>
            <a:miter lim="800000"/>
            <a:headEnd/>
            <a:tailEnd/>
          </a:ln>
        </p:spPr>
        <p:txBody>
          <a:bodyPr lIns="90000" tIns="46800" rIns="90000" bIns="46800"/>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000" b="1"/>
              <a:t>令</a:t>
            </a:r>
            <a:r>
              <a:rPr lang="en-US" altLang="zh-CN" sz="2000" b="1" i="1"/>
              <a:t>X</a:t>
            </a:r>
            <a:r>
              <a:rPr lang="zh-CN" altLang="en-US" sz="2000" b="1"/>
              <a:t>代表</a:t>
            </a:r>
            <a:r>
              <a:rPr lang="en-US" altLang="zh-CN" sz="2000" b="1"/>
              <a:t>L</a:t>
            </a:r>
            <a:r>
              <a:rPr lang="zh-CN" altLang="en-US" sz="2000" b="1"/>
              <a:t>和</a:t>
            </a:r>
            <a:r>
              <a:rPr lang="en-US" altLang="zh-CN" sz="2000" b="1"/>
              <a:t>N</a:t>
            </a:r>
            <a:r>
              <a:rPr lang="zh-CN" altLang="en-US" sz="2000" b="1"/>
              <a:t>类，</a:t>
            </a:r>
            <a:r>
              <a:rPr lang="en-US" altLang="zh-CN" sz="2000" b="1" i="1"/>
              <a:t>Y</a:t>
            </a:r>
            <a:r>
              <a:rPr lang="zh-CN" altLang="en-US" sz="2000" b="1"/>
              <a:t>代表</a:t>
            </a:r>
            <a:r>
              <a:rPr lang="en-US" altLang="zh-CN" sz="2000" b="1"/>
              <a:t>LR</a:t>
            </a:r>
            <a:r>
              <a:rPr lang="zh-CN" altLang="en-US" sz="2000" b="1"/>
              <a:t>类</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blinds(horizontal)">
                                      <p:cBhvr>
                                        <p:cTn id="7" dur="500"/>
                                        <p:tgtEl>
                                          <p:spTgt spid="45058"/>
                                        </p:tgtEl>
                                      </p:cBhvr>
                                    </p:animEffect>
                                  </p:childTnLst>
                                </p:cTn>
                              </p:par>
                              <p:par>
                                <p:cTn id="8" presetID="5" presetClass="entr" presetSubtype="10" fill="hold" nodeType="withEffect">
                                  <p:stCondLst>
                                    <p:cond delay="0"/>
                                  </p:stCondLst>
                                  <p:childTnLst>
                                    <p:set>
                                      <p:cBhvr>
                                        <p:cTn id="9" dur="1" fill="hold">
                                          <p:stCondLst>
                                            <p:cond delay="0"/>
                                          </p:stCondLst>
                                        </p:cTn>
                                        <p:tgtEl>
                                          <p:spTgt spid="45059">
                                            <p:txEl>
                                              <p:pRg st="2" end="2"/>
                                            </p:txEl>
                                          </p:spTgt>
                                        </p:tgtEl>
                                        <p:attrNameLst>
                                          <p:attrName>style.visibility</p:attrName>
                                        </p:attrNameLst>
                                      </p:cBhvr>
                                      <p:to>
                                        <p:strVal val="visible"/>
                                      </p:to>
                                    </p:set>
                                    <p:animEffect transition="in" filter="checkerboard(across)">
                                      <p:cBhvr>
                                        <p:cTn id="10" dur="500"/>
                                        <p:tgtEl>
                                          <p:spTgt spid="4505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5060"/>
                                        </p:tgtEl>
                                        <p:attrNameLst>
                                          <p:attrName>style.visibility</p:attrName>
                                        </p:attrNameLst>
                                      </p:cBhvr>
                                      <p:to>
                                        <p:strVal val="visible"/>
                                      </p:to>
                                    </p:set>
                                    <p:animEffect transition="in" filter="checkerboard(across)">
                                      <p:cBhvr>
                                        <p:cTn id="15" dur="500"/>
                                        <p:tgtEl>
                                          <p:spTgt spid="450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45059">
                                            <p:txEl>
                                              <p:pRg st="3" end="3"/>
                                            </p:txEl>
                                          </p:spTgt>
                                        </p:tgtEl>
                                        <p:attrNameLst>
                                          <p:attrName>style.visibility</p:attrName>
                                        </p:attrNameLst>
                                      </p:cBhvr>
                                      <p:to>
                                        <p:strVal val="visible"/>
                                      </p:to>
                                    </p:set>
                                    <p:animEffect transition="in" filter="checkerboard(across)">
                                      <p:cBhvr>
                                        <p:cTn id="20" dur="500"/>
                                        <p:tgtEl>
                                          <p:spTgt spid="4505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45059">
                                            <p:txEl>
                                              <p:pRg st="4" end="4"/>
                                            </p:txEl>
                                          </p:spTgt>
                                        </p:tgtEl>
                                        <p:attrNameLst>
                                          <p:attrName>style.visibility</p:attrName>
                                        </p:attrNameLst>
                                      </p:cBhvr>
                                      <p:to>
                                        <p:strVal val="visible"/>
                                      </p:to>
                                    </p:set>
                                    <p:animEffect transition="in" filter="checkerboard(across)">
                                      <p:cBhvr>
                                        <p:cTn id="25" dur="500"/>
                                        <p:tgtEl>
                                          <p:spTgt spid="4505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45059">
                                            <p:txEl>
                                              <p:pRg st="5" end="5"/>
                                            </p:txEl>
                                          </p:spTgt>
                                        </p:tgtEl>
                                        <p:attrNameLst>
                                          <p:attrName>style.visibility</p:attrName>
                                        </p:attrNameLst>
                                      </p:cBhvr>
                                      <p:to>
                                        <p:strVal val="visible"/>
                                      </p:to>
                                    </p:set>
                                    <p:animEffect transition="in" filter="checkerboard(across)">
                                      <p:cBhvr>
                                        <p:cTn id="30" dur="500"/>
                                        <p:tgtEl>
                                          <p:spTgt spid="45059">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45059">
                                            <p:txEl>
                                              <p:pRg st="6" end="6"/>
                                            </p:txEl>
                                          </p:spTgt>
                                        </p:tgtEl>
                                        <p:attrNameLst>
                                          <p:attrName>style.visibility</p:attrName>
                                        </p:attrNameLst>
                                      </p:cBhvr>
                                      <p:to>
                                        <p:strVal val="visible"/>
                                      </p:to>
                                    </p:set>
                                    <p:animEffect transition="in" filter="checkerboard(across)">
                                      <p:cBhvr>
                                        <p:cTn id="35" dur="500"/>
                                        <p:tgtEl>
                                          <p:spTgt spid="45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p:bldP spid="45060"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2620BE0-4262-417B-AB44-20A166426493}"/>
              </a:ext>
            </a:extLst>
          </p:cNvPr>
          <p:cNvSpPr>
            <a:spLocks noGrp="1" noChangeArrowheads="1"/>
          </p:cNvSpPr>
          <p:nvPr>
            <p:ph type="title" idx="4294967295"/>
          </p:nvPr>
        </p:nvSpPr>
        <p:spPr>
          <a:xfrm>
            <a:off x="611188" y="404813"/>
            <a:ext cx="7772400" cy="914400"/>
          </a:xfrm>
        </p:spPr>
        <p:txBody>
          <a:bodyPr/>
          <a:lstStyle/>
          <a:p>
            <a:r>
              <a:rPr lang="zh-CN" altLang="en-US"/>
              <a:t>随堂练习</a:t>
            </a:r>
          </a:p>
        </p:txBody>
      </p:sp>
      <p:sp>
        <p:nvSpPr>
          <p:cNvPr id="46083" name="矩形 4">
            <a:extLst>
              <a:ext uri="{FF2B5EF4-FFF2-40B4-BE49-F238E27FC236}">
                <a16:creationId xmlns:a16="http://schemas.microsoft.com/office/drawing/2014/main" id="{49026E4F-CBE6-4A44-A603-4B94DAF1B6FD}"/>
              </a:ext>
            </a:extLst>
          </p:cNvPr>
          <p:cNvSpPr>
            <a:spLocks noChangeArrowheads="1"/>
          </p:cNvSpPr>
          <p:nvPr/>
        </p:nvSpPr>
        <p:spPr bwMode="auto">
          <a:xfrm>
            <a:off x="900113" y="1700213"/>
            <a:ext cx="7704137"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SzTx/>
              <a:buFontTx/>
              <a:buNone/>
            </a:pPr>
            <a:r>
              <a:rPr lang="zh-CN" altLang="en-US" sz="2400" b="1">
                <a:solidFill>
                  <a:schemeClr val="accent2"/>
                </a:solidFill>
                <a:latin typeface="Times New Roman" panose="02020603050405020304" pitchFamily="18" charset="0"/>
              </a:rPr>
              <a:t>关系模式R(A,B,C,D,E,F)，</a:t>
            </a:r>
          </a:p>
          <a:p>
            <a:pPr algn="just">
              <a:lnSpc>
                <a:spcPct val="150000"/>
              </a:lnSpc>
              <a:spcBef>
                <a:spcPct val="0"/>
              </a:spcBef>
              <a:buSzTx/>
              <a:buFontTx/>
              <a:buNone/>
            </a:pPr>
            <a:r>
              <a:rPr lang="zh-CN" altLang="en-US" sz="2400" b="1">
                <a:solidFill>
                  <a:schemeClr val="accent2"/>
                </a:solidFill>
                <a:latin typeface="Times New Roman" panose="02020603050405020304" pitchFamily="18" charset="0"/>
              </a:rPr>
              <a:t>其函数依赖集F={AB→E,AC→F,AD→B,B→C,C→D }，试求</a:t>
            </a:r>
            <a:r>
              <a:rPr lang="en-US" altLang="zh-CN" sz="2400" b="1">
                <a:solidFill>
                  <a:schemeClr val="accent2"/>
                </a:solidFill>
                <a:latin typeface="Times New Roman" panose="02020603050405020304" pitchFamily="18" charset="0"/>
              </a:rPr>
              <a:t>R</a:t>
            </a:r>
            <a:r>
              <a:rPr lang="zh-CN" altLang="en-US" sz="2400" b="1">
                <a:solidFill>
                  <a:schemeClr val="accent2"/>
                </a:solidFill>
                <a:latin typeface="Times New Roman" panose="02020603050405020304" pitchFamily="18" charset="0"/>
              </a:rPr>
              <a:t>的所有候选键。</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blinds(vertical)">
                                      <p:cBhvr>
                                        <p:cTn id="7"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EF8BF66-BDC3-4602-90F6-AC0AAA15E670}"/>
              </a:ext>
            </a:extLst>
          </p:cNvPr>
          <p:cNvSpPr>
            <a:spLocks noChangeArrowheads="1"/>
          </p:cNvSpPr>
          <p:nvPr>
            <p:ph type="title" idx="4294967295"/>
          </p:nvPr>
        </p:nvSpPr>
        <p:spPr>
          <a:xfrm>
            <a:off x="428625" y="714375"/>
            <a:ext cx="8229600" cy="633413"/>
          </a:xfrm>
        </p:spPr>
        <p:txBody>
          <a:bodyPr/>
          <a:lstStyle/>
          <a:p>
            <a:r>
              <a:rPr lang="en-US" altLang="zh-CN"/>
              <a:t>4.4  </a:t>
            </a:r>
            <a:r>
              <a:rPr lang="zh-CN" altLang="en-US"/>
              <a:t>范式和规范化 </a:t>
            </a:r>
            <a:endParaRPr lang="zh-CN" altLang="en-US">
              <a:solidFill>
                <a:schemeClr val="folHlink"/>
              </a:solidFill>
            </a:endParaRPr>
          </a:p>
        </p:txBody>
      </p:sp>
      <p:sp>
        <p:nvSpPr>
          <p:cNvPr id="45059" name="Rectangle 3">
            <a:extLst>
              <a:ext uri="{FF2B5EF4-FFF2-40B4-BE49-F238E27FC236}">
                <a16:creationId xmlns:a16="http://schemas.microsoft.com/office/drawing/2014/main" id="{6303F0D7-B467-40A5-B96D-E586C4DBC828}"/>
              </a:ext>
            </a:extLst>
          </p:cNvPr>
          <p:cNvSpPr>
            <a:spLocks noChangeArrowheads="1"/>
          </p:cNvSpPr>
          <p:nvPr>
            <p:ph type="body" idx="4294967295"/>
          </p:nvPr>
        </p:nvSpPr>
        <p:spPr>
          <a:xfrm>
            <a:off x="714375" y="1714500"/>
            <a:ext cx="7673975" cy="4114800"/>
          </a:xfrm>
        </p:spPr>
        <p:txBody>
          <a:bodyPr/>
          <a:lstStyle/>
          <a:p>
            <a:pPr>
              <a:lnSpc>
                <a:spcPct val="150000"/>
              </a:lnSpc>
              <a:buFont typeface="Wingdings" panose="05000000000000000000" pitchFamily="2" charset="2"/>
              <a:buNone/>
            </a:pPr>
            <a:r>
              <a:rPr lang="zh-CN" altLang="en-US"/>
              <a:t>		要想设计一个好的关系</a:t>
            </a:r>
            <a:r>
              <a:rPr lang="en-US" altLang="zh-CN"/>
              <a:t>,</a:t>
            </a:r>
            <a:r>
              <a:rPr lang="zh-CN" altLang="en-US"/>
              <a:t>必须使关系满足一定的约束条件</a:t>
            </a:r>
            <a:r>
              <a:rPr lang="en-US" altLang="zh-CN"/>
              <a:t>,</a:t>
            </a:r>
            <a:r>
              <a:rPr lang="zh-CN" altLang="en-US"/>
              <a:t>此约束条件已经形成了规范</a:t>
            </a:r>
            <a:r>
              <a:rPr lang="en-US" altLang="zh-CN"/>
              <a:t>,</a:t>
            </a:r>
            <a:r>
              <a:rPr lang="zh-CN" altLang="en-US"/>
              <a:t>分成几个等级</a:t>
            </a:r>
            <a:r>
              <a:rPr lang="en-US" altLang="zh-CN"/>
              <a:t>,</a:t>
            </a:r>
            <a:r>
              <a:rPr lang="zh-CN" altLang="en-US"/>
              <a:t>一级比一级要求得严格。</a:t>
            </a: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E6E133C-99FD-4F85-B7FA-247545451DD0}"/>
              </a:ext>
            </a:extLst>
          </p:cNvPr>
          <p:cNvSpPr>
            <a:spLocks noChangeArrowheads="1"/>
          </p:cNvSpPr>
          <p:nvPr>
            <p:ph type="title" idx="4294967295"/>
          </p:nvPr>
        </p:nvSpPr>
        <p:spPr>
          <a:xfrm>
            <a:off x="428625" y="500063"/>
            <a:ext cx="8229600" cy="633412"/>
          </a:xfrm>
        </p:spPr>
        <p:txBody>
          <a:bodyPr/>
          <a:lstStyle/>
          <a:p>
            <a:r>
              <a:rPr lang="en-US" altLang="zh-CN"/>
              <a:t>4.4  </a:t>
            </a:r>
            <a:r>
              <a:rPr lang="zh-CN" altLang="en-US"/>
              <a:t>范式和规范化 </a:t>
            </a:r>
            <a:endParaRPr lang="zh-CN" altLang="en-US">
              <a:solidFill>
                <a:schemeClr val="folHlink"/>
              </a:solidFill>
            </a:endParaRPr>
          </a:p>
        </p:txBody>
      </p:sp>
      <p:sp>
        <p:nvSpPr>
          <p:cNvPr id="46083" name="Rectangle 3">
            <a:extLst>
              <a:ext uri="{FF2B5EF4-FFF2-40B4-BE49-F238E27FC236}">
                <a16:creationId xmlns:a16="http://schemas.microsoft.com/office/drawing/2014/main" id="{3E5ACFFD-38F2-4618-B425-D65C76E48558}"/>
              </a:ext>
            </a:extLst>
          </p:cNvPr>
          <p:cNvSpPr>
            <a:spLocks noChangeArrowheads="1"/>
          </p:cNvSpPr>
          <p:nvPr>
            <p:ph type="body" idx="4294967295"/>
          </p:nvPr>
        </p:nvSpPr>
        <p:spPr>
          <a:xfrm>
            <a:off x="457200" y="1571625"/>
            <a:ext cx="8229600" cy="4603750"/>
          </a:xfrm>
        </p:spPr>
        <p:txBody>
          <a:bodyPr/>
          <a:lstStyle/>
          <a:p>
            <a:pPr>
              <a:lnSpc>
                <a:spcPct val="150000"/>
              </a:lnSpc>
              <a:buFont typeface="Wingdings" panose="05000000000000000000" pitchFamily="2" charset="2"/>
              <a:buNone/>
            </a:pPr>
            <a:r>
              <a:rPr lang="zh-CN" altLang="en-US"/>
              <a:t>		满足最低要求的关系称为第一范式</a:t>
            </a:r>
            <a:r>
              <a:rPr lang="en-US" altLang="zh-CN"/>
              <a:t>,</a:t>
            </a:r>
            <a:r>
              <a:rPr lang="zh-CN" altLang="en-US"/>
              <a:t>在此基础上又满足某条件</a:t>
            </a:r>
            <a:r>
              <a:rPr lang="en-US" altLang="zh-CN"/>
              <a:t>,</a:t>
            </a:r>
            <a:r>
              <a:rPr lang="zh-CN" altLang="en-US"/>
              <a:t>达到第二范式</a:t>
            </a:r>
            <a:r>
              <a:rPr lang="en-US" altLang="zh-CN"/>
              <a:t>,</a:t>
            </a:r>
            <a:r>
              <a:rPr lang="zh-CN" altLang="en-US"/>
              <a:t>如此类推</a:t>
            </a:r>
            <a:r>
              <a:rPr lang="en-US" altLang="zh-CN"/>
              <a:t>,</a:t>
            </a:r>
            <a:r>
              <a:rPr lang="zh-CN" altLang="en-US"/>
              <a:t>直到第五范式</a:t>
            </a:r>
            <a:r>
              <a:rPr lang="en-US" altLang="zh-CN"/>
              <a:t>.</a:t>
            </a:r>
          </a:p>
          <a:p>
            <a:pPr>
              <a:buFont typeface="Wingdings" panose="05000000000000000000" pitchFamily="2" charset="2"/>
              <a:buNone/>
            </a:pPr>
            <a:endParaRPr lang="zh-CN" altLang="en-US"/>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7844EDC-305B-4CFF-97D5-E76D361DF027}"/>
              </a:ext>
            </a:extLst>
          </p:cNvPr>
          <p:cNvSpPr>
            <a:spLocks noChangeArrowheads="1"/>
          </p:cNvSpPr>
          <p:nvPr>
            <p:ph type="title" idx="4294967295"/>
          </p:nvPr>
        </p:nvSpPr>
        <p:spPr>
          <a:xfrm>
            <a:off x="500063" y="571500"/>
            <a:ext cx="8229600" cy="633413"/>
          </a:xfrm>
        </p:spPr>
        <p:txBody>
          <a:bodyPr/>
          <a:lstStyle/>
          <a:p>
            <a:r>
              <a:rPr lang="en-US" altLang="zh-CN"/>
              <a:t>4.4  </a:t>
            </a:r>
            <a:r>
              <a:rPr lang="zh-CN" altLang="en-US"/>
              <a:t>范式和规范化 </a:t>
            </a:r>
            <a:endParaRPr lang="zh-CN" altLang="en-US">
              <a:solidFill>
                <a:schemeClr val="folHlink"/>
              </a:solidFill>
            </a:endParaRPr>
          </a:p>
        </p:txBody>
      </p:sp>
      <p:sp>
        <p:nvSpPr>
          <p:cNvPr id="47107" name="Rectangle 3">
            <a:extLst>
              <a:ext uri="{FF2B5EF4-FFF2-40B4-BE49-F238E27FC236}">
                <a16:creationId xmlns:a16="http://schemas.microsoft.com/office/drawing/2014/main" id="{34E1206F-7EF0-45A2-8A8F-0FD1C8D29DB9}"/>
              </a:ext>
            </a:extLst>
          </p:cNvPr>
          <p:cNvSpPr>
            <a:spLocks noChangeArrowheads="1"/>
          </p:cNvSpPr>
          <p:nvPr>
            <p:ph type="body" idx="4294967295"/>
          </p:nvPr>
        </p:nvSpPr>
        <p:spPr>
          <a:xfrm>
            <a:off x="457200" y="1928813"/>
            <a:ext cx="8229600" cy="4246562"/>
          </a:xfrm>
        </p:spPr>
        <p:txBody>
          <a:bodyPr/>
          <a:lstStyle/>
          <a:p>
            <a:pPr>
              <a:lnSpc>
                <a:spcPct val="150000"/>
              </a:lnSpc>
              <a:buFont typeface="Wingdings" panose="05000000000000000000" pitchFamily="2" charset="2"/>
              <a:buNone/>
            </a:pPr>
            <a:r>
              <a:rPr lang="zh-CN" altLang="en-US"/>
              <a:t>		一个较低范式关系</a:t>
            </a:r>
            <a:r>
              <a:rPr lang="en-US" altLang="zh-CN"/>
              <a:t>,</a:t>
            </a:r>
            <a:r>
              <a:rPr lang="zh-CN" altLang="en-US"/>
              <a:t>可以通过关系的无损分解转换为若干较高范式关系的集合</a:t>
            </a:r>
            <a:r>
              <a:rPr lang="en-US" altLang="zh-CN"/>
              <a:t>,</a:t>
            </a:r>
            <a:r>
              <a:rPr lang="zh-CN" altLang="en-US"/>
              <a:t>这一过程叫做</a:t>
            </a:r>
            <a:r>
              <a:rPr lang="zh-CN" altLang="en-US" b="1">
                <a:solidFill>
                  <a:srgbClr val="FF0000"/>
                </a:solidFill>
              </a:rPr>
              <a:t>关系规范化</a:t>
            </a:r>
            <a:r>
              <a:rPr lang="en-US" altLang="zh-CN"/>
              <a:t>.</a:t>
            </a: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31905BA-9A27-4D8D-A23F-EFF930D55C3C}"/>
              </a:ext>
            </a:extLst>
          </p:cNvPr>
          <p:cNvSpPr>
            <a:spLocks noChangeArrowheads="1"/>
          </p:cNvSpPr>
          <p:nvPr>
            <p:ph type="title" idx="4294967295"/>
          </p:nvPr>
        </p:nvSpPr>
        <p:spPr>
          <a:xfrm>
            <a:off x="500063" y="642938"/>
            <a:ext cx="8229600" cy="633412"/>
          </a:xfrm>
        </p:spPr>
        <p:txBody>
          <a:bodyPr/>
          <a:lstStyle/>
          <a:p>
            <a:r>
              <a:rPr lang="en-US" altLang="zh-CN"/>
              <a:t>4.4  </a:t>
            </a:r>
            <a:r>
              <a:rPr lang="zh-CN" altLang="en-US"/>
              <a:t>范式和规范化 </a:t>
            </a:r>
            <a:endParaRPr lang="zh-CN" altLang="en-US">
              <a:solidFill>
                <a:schemeClr val="folHlink"/>
              </a:solidFill>
            </a:endParaRPr>
          </a:p>
        </p:txBody>
      </p:sp>
      <p:sp>
        <p:nvSpPr>
          <p:cNvPr id="48131" name="Rectangle 3">
            <a:extLst>
              <a:ext uri="{FF2B5EF4-FFF2-40B4-BE49-F238E27FC236}">
                <a16:creationId xmlns:a16="http://schemas.microsoft.com/office/drawing/2014/main" id="{5F31E6CF-B937-4EC5-9642-1CFDB4506945}"/>
              </a:ext>
            </a:extLst>
          </p:cNvPr>
          <p:cNvSpPr>
            <a:spLocks noChangeArrowheads="1"/>
          </p:cNvSpPr>
          <p:nvPr>
            <p:ph type="body" idx="4294967295"/>
          </p:nvPr>
        </p:nvSpPr>
        <p:spPr>
          <a:xfrm>
            <a:off x="457200" y="1857375"/>
            <a:ext cx="8229600" cy="4318000"/>
          </a:xfrm>
        </p:spPr>
        <p:txBody>
          <a:bodyPr/>
          <a:lstStyle/>
          <a:p>
            <a:pPr>
              <a:lnSpc>
                <a:spcPct val="150000"/>
              </a:lnSpc>
              <a:buFont typeface="Wingdings" panose="05000000000000000000" pitchFamily="2" charset="2"/>
              <a:buNone/>
            </a:pPr>
            <a:r>
              <a:rPr lang="zh-CN" altLang="en-US"/>
              <a:t> 		一般情况下</a:t>
            </a:r>
            <a:r>
              <a:rPr lang="en-US" altLang="zh-CN"/>
              <a:t>,</a:t>
            </a:r>
            <a:r>
              <a:rPr lang="zh-CN" altLang="en-US"/>
              <a:t>第一范式和第二范式的关系存在许多缺点</a:t>
            </a:r>
            <a:r>
              <a:rPr lang="en-US" altLang="zh-CN"/>
              <a:t>,</a:t>
            </a:r>
            <a:r>
              <a:rPr lang="zh-CN" altLang="en-US"/>
              <a:t>实际的关系数据库一般使用第三范式以上的关系</a:t>
            </a:r>
            <a:r>
              <a:rPr lang="en-US" altLang="zh-CN"/>
              <a:t>.</a:t>
            </a: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0325A78-E877-45BA-9891-68674F6BC25F}"/>
              </a:ext>
            </a:extLst>
          </p:cNvPr>
          <p:cNvSpPr>
            <a:spLocks noChangeArrowheads="1"/>
          </p:cNvSpPr>
          <p:nvPr>
            <p:ph type="title" idx="4294967295"/>
          </p:nvPr>
        </p:nvSpPr>
        <p:spPr>
          <a:xfrm>
            <a:off x="395288" y="333375"/>
            <a:ext cx="8229600" cy="633413"/>
          </a:xfrm>
        </p:spPr>
        <p:txBody>
          <a:bodyPr/>
          <a:lstStyle/>
          <a:p>
            <a:r>
              <a:rPr lang="en-US" altLang="zh-CN"/>
              <a:t>4.4.1  </a:t>
            </a:r>
            <a:r>
              <a:rPr lang="zh-CN" altLang="en-US"/>
              <a:t>范式</a:t>
            </a:r>
          </a:p>
        </p:txBody>
      </p:sp>
      <p:sp>
        <p:nvSpPr>
          <p:cNvPr id="49155" name="Rectangle 3">
            <a:extLst>
              <a:ext uri="{FF2B5EF4-FFF2-40B4-BE49-F238E27FC236}">
                <a16:creationId xmlns:a16="http://schemas.microsoft.com/office/drawing/2014/main" id="{9811E0FC-48E4-41E4-B0B0-325667753636}"/>
              </a:ext>
            </a:extLst>
          </p:cNvPr>
          <p:cNvSpPr>
            <a:spLocks noChangeArrowheads="1"/>
          </p:cNvSpPr>
          <p:nvPr>
            <p:ph type="body" idx="4294967295"/>
          </p:nvPr>
        </p:nvSpPr>
        <p:spPr>
          <a:xfrm>
            <a:off x="457200" y="1196975"/>
            <a:ext cx="8229600" cy="4978400"/>
          </a:xfrm>
        </p:spPr>
        <p:txBody>
          <a:bodyPr/>
          <a:lstStyle/>
          <a:p>
            <a:pPr>
              <a:lnSpc>
                <a:spcPct val="90000"/>
              </a:lnSpc>
            </a:pPr>
            <a:r>
              <a:rPr lang="zh-CN" altLang="en-US" sz="2800"/>
              <a:t>范式是符合某一种级别的关系模式的集合。</a:t>
            </a:r>
          </a:p>
          <a:p>
            <a:pPr>
              <a:lnSpc>
                <a:spcPct val="90000"/>
              </a:lnSpc>
            </a:pPr>
            <a:r>
              <a:rPr lang="zh-CN" altLang="en-US" sz="2800"/>
              <a:t>关系数据库中的关系必须满足一定的要求。满足不同程度要求的为不同范式。</a:t>
            </a:r>
          </a:p>
          <a:p>
            <a:pPr>
              <a:lnSpc>
                <a:spcPct val="90000"/>
              </a:lnSpc>
            </a:pPr>
            <a:r>
              <a:rPr lang="zh-CN" altLang="en-US" sz="2800"/>
              <a:t>范式的种类：	</a:t>
            </a:r>
          </a:p>
          <a:p>
            <a:pPr>
              <a:lnSpc>
                <a:spcPct val="110000"/>
              </a:lnSpc>
              <a:buFont typeface="Wingdings" panose="05000000000000000000" pitchFamily="2" charset="2"/>
              <a:buNone/>
            </a:pPr>
            <a:r>
              <a:rPr lang="zh-CN" altLang="en-US" sz="2800"/>
              <a:t>			</a:t>
            </a:r>
            <a:r>
              <a:rPr lang="zh-CN" altLang="en-US" sz="2400"/>
              <a:t>第一范式</a:t>
            </a:r>
            <a:r>
              <a:rPr lang="en-US" altLang="zh-CN" sz="2400"/>
              <a:t>(1NF)</a:t>
            </a:r>
          </a:p>
          <a:p>
            <a:pPr>
              <a:lnSpc>
                <a:spcPct val="110000"/>
              </a:lnSpc>
              <a:buFont typeface="Wingdings" panose="05000000000000000000" pitchFamily="2" charset="2"/>
              <a:buNone/>
            </a:pPr>
            <a:r>
              <a:rPr lang="en-US" altLang="zh-CN" sz="2400"/>
              <a:t>			</a:t>
            </a:r>
            <a:r>
              <a:rPr lang="zh-CN" altLang="en-US" sz="2400"/>
              <a:t>第二范式</a:t>
            </a:r>
            <a:r>
              <a:rPr lang="en-US" altLang="zh-CN" sz="2400"/>
              <a:t>(2NF)</a:t>
            </a:r>
          </a:p>
          <a:p>
            <a:pPr>
              <a:lnSpc>
                <a:spcPct val="110000"/>
              </a:lnSpc>
              <a:buFont typeface="Wingdings" panose="05000000000000000000" pitchFamily="2" charset="2"/>
              <a:buNone/>
            </a:pPr>
            <a:r>
              <a:rPr lang="en-US" altLang="zh-CN" sz="2400"/>
              <a:t>			</a:t>
            </a:r>
            <a:r>
              <a:rPr lang="zh-CN" altLang="en-US" sz="2400"/>
              <a:t>第三范式</a:t>
            </a:r>
            <a:r>
              <a:rPr lang="en-US" altLang="zh-CN" sz="2400"/>
              <a:t>(3NF)</a:t>
            </a:r>
          </a:p>
          <a:p>
            <a:pPr>
              <a:lnSpc>
                <a:spcPct val="110000"/>
              </a:lnSpc>
              <a:buFont typeface="Wingdings" panose="05000000000000000000" pitchFamily="2" charset="2"/>
              <a:buNone/>
            </a:pPr>
            <a:r>
              <a:rPr lang="en-US" altLang="zh-CN" sz="2400"/>
              <a:t>			BC</a:t>
            </a:r>
            <a:r>
              <a:rPr lang="zh-CN" altLang="en-US" sz="2400"/>
              <a:t>范式</a:t>
            </a:r>
            <a:r>
              <a:rPr lang="en-US" altLang="zh-CN" sz="2400"/>
              <a:t>(BCNF)</a:t>
            </a:r>
          </a:p>
          <a:p>
            <a:pPr>
              <a:lnSpc>
                <a:spcPct val="110000"/>
              </a:lnSpc>
              <a:buFont typeface="Wingdings" panose="05000000000000000000" pitchFamily="2" charset="2"/>
              <a:buNone/>
            </a:pPr>
            <a:r>
              <a:rPr lang="en-US" altLang="zh-CN" sz="2400"/>
              <a:t>			</a:t>
            </a:r>
            <a:r>
              <a:rPr lang="zh-CN" altLang="en-US" sz="2400"/>
              <a:t>第四范式</a:t>
            </a:r>
            <a:r>
              <a:rPr lang="en-US" altLang="zh-CN" sz="2400"/>
              <a:t>(4NF)</a:t>
            </a:r>
          </a:p>
          <a:p>
            <a:pPr>
              <a:lnSpc>
                <a:spcPct val="110000"/>
              </a:lnSpc>
              <a:buFont typeface="Wingdings" panose="05000000000000000000" pitchFamily="2" charset="2"/>
              <a:buNone/>
            </a:pPr>
            <a:r>
              <a:rPr lang="en-US" altLang="zh-CN" sz="2400"/>
              <a:t>			</a:t>
            </a:r>
            <a:r>
              <a:rPr lang="zh-CN" altLang="en-US" sz="2400"/>
              <a:t>第五范式</a:t>
            </a:r>
            <a:r>
              <a:rPr lang="en-US" altLang="zh-CN" sz="2400"/>
              <a:t>(5NF)</a:t>
            </a:r>
          </a:p>
        </p:txBody>
      </p:sp>
      <p:sp>
        <p:nvSpPr>
          <p:cNvPr id="49156" name="AutoShape 4">
            <a:extLst>
              <a:ext uri="{FF2B5EF4-FFF2-40B4-BE49-F238E27FC236}">
                <a16:creationId xmlns:a16="http://schemas.microsoft.com/office/drawing/2014/main" id="{B5CEAD4A-36C0-4273-854C-E3C6DDA75C0F}"/>
              </a:ext>
            </a:extLst>
          </p:cNvPr>
          <p:cNvSpPr>
            <a:spLocks/>
          </p:cNvSpPr>
          <p:nvPr/>
        </p:nvSpPr>
        <p:spPr bwMode="auto">
          <a:xfrm>
            <a:off x="1928813" y="3089275"/>
            <a:ext cx="304800" cy="2573338"/>
          </a:xfrm>
          <a:prstGeom prst="leftBrace">
            <a:avLst>
              <a:gd name="adj1" fmla="val 7035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5BF712F-9D4B-4D8F-AF2A-5693F36D8FF2}"/>
              </a:ext>
            </a:extLst>
          </p:cNvPr>
          <p:cNvSpPr>
            <a:spLocks noChangeArrowheads="1"/>
          </p:cNvSpPr>
          <p:nvPr>
            <p:ph type="title" idx="4294967295"/>
          </p:nvPr>
        </p:nvSpPr>
        <p:spPr>
          <a:xfrm>
            <a:off x="468313" y="404813"/>
            <a:ext cx="8229600" cy="633412"/>
          </a:xfrm>
        </p:spPr>
        <p:txBody>
          <a:bodyPr/>
          <a:lstStyle/>
          <a:p>
            <a:r>
              <a:rPr lang="zh-CN" altLang="en-US"/>
              <a:t>范式（续）</a:t>
            </a:r>
          </a:p>
        </p:txBody>
      </p:sp>
      <p:sp>
        <p:nvSpPr>
          <p:cNvPr id="50179" name="Rectangle 3">
            <a:extLst>
              <a:ext uri="{FF2B5EF4-FFF2-40B4-BE49-F238E27FC236}">
                <a16:creationId xmlns:a16="http://schemas.microsoft.com/office/drawing/2014/main" id="{42095BFB-CA48-4909-BEE7-21649E721105}"/>
              </a:ext>
            </a:extLst>
          </p:cNvPr>
          <p:cNvSpPr>
            <a:spLocks noChangeArrowheads="1"/>
          </p:cNvSpPr>
          <p:nvPr>
            <p:ph type="body" idx="4294967295"/>
          </p:nvPr>
        </p:nvSpPr>
        <p:spPr>
          <a:xfrm>
            <a:off x="457200" y="1457325"/>
            <a:ext cx="8229600" cy="3124200"/>
          </a:xfrm>
        </p:spPr>
        <p:txBody>
          <a:bodyPr/>
          <a:lstStyle/>
          <a:p>
            <a:r>
              <a:rPr lang="zh-CN" altLang="en-US" sz="3600"/>
              <a:t>各种范式之间存在联系：</a:t>
            </a:r>
          </a:p>
          <a:p>
            <a:endParaRPr lang="zh-CN" altLang="en-US"/>
          </a:p>
          <a:p>
            <a:endParaRPr lang="zh-CN" altLang="en-US" sz="3600"/>
          </a:p>
          <a:p>
            <a:r>
              <a:rPr lang="zh-CN" altLang="en-US" sz="3600"/>
              <a:t>某一关系模式</a:t>
            </a:r>
            <a:r>
              <a:rPr lang="en-US" altLang="zh-CN" sz="3600"/>
              <a:t>R</a:t>
            </a:r>
            <a:r>
              <a:rPr lang="zh-CN" altLang="en-US" sz="3600"/>
              <a:t>为第</a:t>
            </a:r>
            <a:r>
              <a:rPr lang="en-US" altLang="zh-CN" sz="3600"/>
              <a:t>n</a:t>
            </a:r>
            <a:r>
              <a:rPr lang="zh-CN" altLang="en-US" sz="3600"/>
              <a:t>范式，可简记为</a:t>
            </a:r>
            <a:r>
              <a:rPr lang="en-US" altLang="zh-CN" sz="3600"/>
              <a:t>R∈nNF</a:t>
            </a:r>
            <a:r>
              <a:rPr lang="zh-CN" altLang="en-US" sz="3600"/>
              <a:t>。</a:t>
            </a:r>
          </a:p>
        </p:txBody>
      </p:sp>
      <p:graphicFrame>
        <p:nvGraphicFramePr>
          <p:cNvPr id="50180" name="Object 4">
            <a:extLst>
              <a:ext uri="{FF2B5EF4-FFF2-40B4-BE49-F238E27FC236}">
                <a16:creationId xmlns:a16="http://schemas.microsoft.com/office/drawing/2014/main" id="{E7879CA4-184C-47E8-83E7-74DA048DBA6D}"/>
              </a:ext>
            </a:extLst>
          </p:cNvPr>
          <p:cNvGraphicFramePr>
            <a:graphicFrameLocks noChangeAspect="1"/>
          </p:cNvGraphicFramePr>
          <p:nvPr/>
        </p:nvGraphicFramePr>
        <p:xfrm>
          <a:off x="1000125" y="2424113"/>
          <a:ext cx="7239000" cy="493712"/>
        </p:xfrm>
        <a:graphic>
          <a:graphicData uri="http://schemas.openxmlformats.org/presentationml/2006/ole">
            <mc:AlternateContent xmlns:mc="http://schemas.openxmlformats.org/markup-compatibility/2006">
              <mc:Choice xmlns:v="urn:schemas-microsoft-com:vml" Requires="v">
                <p:oleObj spid="_x0000_s50181" r:id="rId3" imgW="2865226" imgH="177492" progId="Equation.3">
                  <p:embed/>
                </p:oleObj>
              </mc:Choice>
              <mc:Fallback>
                <p:oleObj r:id="rId3" imgW="2865226" imgH="17749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2424113"/>
                        <a:ext cx="72390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918B3F7-5F73-43DD-B8DB-F8AB10B79AF1}"/>
              </a:ext>
            </a:extLst>
          </p:cNvPr>
          <p:cNvSpPr>
            <a:spLocks noGrp="1" noChangeArrowheads="1"/>
          </p:cNvSpPr>
          <p:nvPr>
            <p:ph type="title" idx="4294967295"/>
          </p:nvPr>
        </p:nvSpPr>
        <p:spPr>
          <a:xfrm>
            <a:off x="571500" y="214313"/>
            <a:ext cx="7772400" cy="914400"/>
          </a:xfrm>
        </p:spPr>
        <p:txBody>
          <a:bodyPr/>
          <a:lstStyle/>
          <a:p>
            <a:r>
              <a:rPr lang="en-US" altLang="zh-CN"/>
              <a:t>4.4  </a:t>
            </a:r>
            <a:r>
              <a:rPr lang="zh-CN" altLang="en-US"/>
              <a:t>范式和规范化 </a:t>
            </a:r>
          </a:p>
        </p:txBody>
      </p:sp>
      <p:sp>
        <p:nvSpPr>
          <p:cNvPr id="54275" name="Rectangle 3">
            <a:extLst>
              <a:ext uri="{FF2B5EF4-FFF2-40B4-BE49-F238E27FC236}">
                <a16:creationId xmlns:a16="http://schemas.microsoft.com/office/drawing/2014/main" id="{400AE220-F9C2-4CB4-B88A-3669016A1C64}"/>
              </a:ext>
            </a:extLst>
          </p:cNvPr>
          <p:cNvSpPr>
            <a:spLocks noChangeArrowheads="1"/>
          </p:cNvSpPr>
          <p:nvPr/>
        </p:nvSpPr>
        <p:spPr bwMode="auto">
          <a:xfrm>
            <a:off x="500063" y="1214438"/>
            <a:ext cx="8072437"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buClr>
                <a:schemeClr val="folHlink"/>
              </a:buClr>
              <a:buSzPct val="60000"/>
              <a:buFont typeface="Wingdings" panose="05000000000000000000" pitchFamily="2" charset="2"/>
              <a:buChar char="n"/>
            </a:pPr>
            <a:r>
              <a:rPr lang="zh-CN" altLang="en-US" sz="2800">
                <a:latin typeface="Times New Roman" panose="02020603050405020304" pitchFamily="18" charset="0"/>
              </a:rPr>
              <a:t>候选码定义</a:t>
            </a:r>
          </a:p>
          <a:p>
            <a:pPr>
              <a:buClr>
                <a:schemeClr val="folHlink"/>
              </a:buClr>
              <a:buSzPct val="60000"/>
              <a:buFontTx/>
              <a:buNone/>
            </a:pPr>
            <a:r>
              <a:rPr lang="zh-CN" altLang="en-US" sz="2800">
                <a:latin typeface="Times New Roman" panose="02020603050405020304" pitchFamily="18" charset="0"/>
              </a:rPr>
              <a:t>    设</a:t>
            </a:r>
            <a:r>
              <a:rPr lang="en-US" altLang="zh-CN" sz="2800">
                <a:latin typeface="Times New Roman" panose="02020603050405020304" pitchFamily="18" charset="0"/>
              </a:rPr>
              <a:t>K</a:t>
            </a:r>
            <a:r>
              <a:rPr lang="zh-CN" altLang="en-US" sz="2800">
                <a:latin typeface="Times New Roman" panose="02020603050405020304" pitchFamily="18" charset="0"/>
              </a:rPr>
              <a:t>为关系模式</a:t>
            </a:r>
            <a:r>
              <a:rPr lang="en-US" altLang="zh-CN" sz="2800">
                <a:latin typeface="Times New Roman" panose="02020603050405020304" pitchFamily="18" charset="0"/>
              </a:rPr>
              <a:t>R(U</a:t>
            </a:r>
            <a:r>
              <a:rPr lang="zh-CN" altLang="en-US" sz="2800">
                <a:latin typeface="Times New Roman" panose="02020603050405020304" pitchFamily="18" charset="0"/>
              </a:rPr>
              <a:t>，</a:t>
            </a:r>
            <a:r>
              <a:rPr lang="en-US" altLang="zh-CN" sz="2800">
                <a:latin typeface="Times New Roman" panose="02020603050405020304" pitchFamily="18" charset="0"/>
              </a:rPr>
              <a:t>F)</a:t>
            </a:r>
            <a:r>
              <a:rPr lang="zh-CN" altLang="en-US" sz="2800">
                <a:latin typeface="Times New Roman" panose="02020603050405020304" pitchFamily="18" charset="0"/>
              </a:rPr>
              <a:t>中的属性或属性组合，若</a:t>
            </a:r>
            <a:r>
              <a:rPr lang="en-US" altLang="zh-CN" sz="2800">
                <a:latin typeface="Times New Roman" panose="02020603050405020304" pitchFamily="18" charset="0"/>
              </a:rPr>
              <a:t>K → U</a:t>
            </a:r>
            <a:r>
              <a:rPr lang="zh-CN" altLang="en-US" sz="2800">
                <a:latin typeface="Times New Roman" panose="02020603050405020304" pitchFamily="18" charset="0"/>
              </a:rPr>
              <a:t>，则</a:t>
            </a:r>
            <a:r>
              <a:rPr lang="en-US" altLang="zh-CN" sz="2800">
                <a:latin typeface="Times New Roman" panose="02020603050405020304" pitchFamily="18" charset="0"/>
              </a:rPr>
              <a:t>k</a:t>
            </a:r>
            <a:r>
              <a:rPr lang="zh-CN" altLang="en-US" sz="2800">
                <a:latin typeface="Times New Roman" panose="02020603050405020304" pitchFamily="18" charset="0"/>
              </a:rPr>
              <a:t>称为</a:t>
            </a:r>
            <a:r>
              <a:rPr lang="en-US" altLang="zh-CN" sz="2800">
                <a:latin typeface="Times New Roman" panose="02020603050405020304" pitchFamily="18" charset="0"/>
              </a:rPr>
              <a:t>R</a:t>
            </a:r>
            <a:r>
              <a:rPr lang="zh-CN" altLang="en-US" sz="2800">
                <a:latin typeface="Times New Roman" panose="02020603050405020304" pitchFamily="18" charset="0"/>
              </a:rPr>
              <a:t>的一个候选码。</a:t>
            </a:r>
          </a:p>
          <a:p>
            <a:pPr>
              <a:buClr>
                <a:schemeClr val="folHlink"/>
              </a:buClr>
              <a:buSzPct val="60000"/>
              <a:buFontTx/>
              <a:buNone/>
            </a:pPr>
            <a:endParaRPr lang="zh-CN" altLang="en-US" sz="2800">
              <a:latin typeface="Times New Roman" panose="02020603050405020304" pitchFamily="18" charset="0"/>
            </a:endParaRPr>
          </a:p>
          <a:p>
            <a:pPr>
              <a:buClr>
                <a:schemeClr val="folHlink"/>
              </a:buClr>
              <a:buSzPct val="60000"/>
              <a:buFontTx/>
              <a:buNone/>
            </a:pPr>
            <a:r>
              <a:rPr lang="zh-CN" altLang="en-US" sz="2800">
                <a:latin typeface="Times New Roman" panose="02020603050405020304" pitchFamily="18" charset="0"/>
              </a:rPr>
              <a:t>    若关系模式</a:t>
            </a:r>
            <a:r>
              <a:rPr lang="en-US" altLang="zh-CN" sz="2800">
                <a:latin typeface="Times New Roman" panose="02020603050405020304" pitchFamily="18" charset="0"/>
              </a:rPr>
              <a:t>R</a:t>
            </a:r>
            <a:r>
              <a:rPr lang="zh-CN" altLang="en-US" sz="2800">
                <a:latin typeface="Times New Roman" panose="02020603050405020304" pitchFamily="18" charset="0"/>
              </a:rPr>
              <a:t>中有多个候选码，则选定其中一个作为主码。</a:t>
            </a:r>
          </a:p>
          <a:p>
            <a:pPr>
              <a:buClr>
                <a:schemeClr val="folHlink"/>
              </a:buClr>
              <a:buSzPct val="60000"/>
              <a:buFontTx/>
              <a:buNone/>
            </a:pPr>
            <a:r>
              <a:rPr lang="zh-CN" altLang="en-US" sz="2800">
                <a:latin typeface="Times New Roman" panose="02020603050405020304" pitchFamily="18" charset="0"/>
              </a:rPr>
              <a:t>    </a:t>
            </a:r>
          </a:p>
          <a:p>
            <a:pPr>
              <a:buClr>
                <a:schemeClr val="folHlink"/>
              </a:buClr>
              <a:buSzPct val="60000"/>
              <a:buFontTx/>
              <a:buNone/>
            </a:pPr>
            <a:r>
              <a:rPr lang="zh-CN" altLang="en-US" sz="2800">
                <a:latin typeface="Times New Roman" panose="02020603050405020304" pitchFamily="18" charset="0"/>
              </a:rPr>
              <a:t>    组成候选码的属性称为主属性，不参加任何候选码的属性成为非主属性。</a:t>
            </a:r>
          </a:p>
          <a:p>
            <a:pPr>
              <a:buClr>
                <a:schemeClr val="folHlink"/>
              </a:buClr>
              <a:buSzPct val="60000"/>
              <a:buFontTx/>
              <a:buNone/>
            </a:pPr>
            <a:endParaRPr lang="zh-CN" altLang="en-US" sz="2800">
              <a:latin typeface="Times New Roman" panose="02020603050405020304" pitchFamily="18" charset="0"/>
            </a:endParaRPr>
          </a:p>
        </p:txBody>
      </p:sp>
      <p:sp>
        <p:nvSpPr>
          <p:cNvPr id="51204" name="TextBox 4">
            <a:extLst>
              <a:ext uri="{FF2B5EF4-FFF2-40B4-BE49-F238E27FC236}">
                <a16:creationId xmlns:a16="http://schemas.microsoft.com/office/drawing/2014/main" id="{E8F2B22F-9B84-4D1D-BB98-6A2094EB2492}"/>
              </a:ext>
            </a:extLst>
          </p:cNvPr>
          <p:cNvSpPr txBox="1">
            <a:spLocks noChangeArrowheads="1"/>
          </p:cNvSpPr>
          <p:nvPr/>
        </p:nvSpPr>
        <p:spPr bwMode="auto">
          <a:xfrm>
            <a:off x="1714500" y="2143125"/>
            <a:ext cx="5000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en-US" altLang="zh-CN" sz="1200" i="1">
                <a:latin typeface="Times New Roman" panose="02020603050405020304" pitchFamily="18" charset="0"/>
              </a:rPr>
              <a:t>f</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7" dur="500"/>
                                        <p:tgtEl>
                                          <p:spTgt spid="5427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54275">
                                            <p:txEl>
                                              <p:pRg st="5" end="5"/>
                                            </p:txEl>
                                          </p:spTgt>
                                        </p:tgtEl>
                                        <p:attrNameLst>
                                          <p:attrName>style.visibility</p:attrName>
                                        </p:attrNameLst>
                                      </p:cBhvr>
                                      <p:to>
                                        <p:strVal val="visible"/>
                                      </p:to>
                                    </p:set>
                                    <p:animEffect transition="in" filter="wedge">
                                      <p:cBhvr>
                                        <p:cTn id="12" dur="2000"/>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979713C-FAFB-4C86-ACCE-A6EE601B5C4C}"/>
              </a:ext>
            </a:extLst>
          </p:cNvPr>
          <p:cNvSpPr>
            <a:spLocks noGrp="1" noChangeArrowheads="1"/>
          </p:cNvSpPr>
          <p:nvPr>
            <p:ph type="title" idx="4294967295"/>
          </p:nvPr>
        </p:nvSpPr>
        <p:spPr>
          <a:xfrm>
            <a:off x="539750" y="549275"/>
            <a:ext cx="7772400" cy="914400"/>
          </a:xfrm>
        </p:spPr>
        <p:txBody>
          <a:bodyPr/>
          <a:lstStyle/>
          <a:p>
            <a:r>
              <a:rPr lang="zh-CN" altLang="en-US"/>
              <a:t>第一范式</a:t>
            </a:r>
          </a:p>
        </p:txBody>
      </p:sp>
      <p:sp>
        <p:nvSpPr>
          <p:cNvPr id="52227" name="Rectangle 3">
            <a:extLst>
              <a:ext uri="{FF2B5EF4-FFF2-40B4-BE49-F238E27FC236}">
                <a16:creationId xmlns:a16="http://schemas.microsoft.com/office/drawing/2014/main" id="{AB10416F-FEF7-468B-8364-883F7D2CC8E2}"/>
              </a:ext>
            </a:extLst>
          </p:cNvPr>
          <p:cNvSpPr>
            <a:spLocks noChangeArrowheads="1"/>
          </p:cNvSpPr>
          <p:nvPr/>
        </p:nvSpPr>
        <p:spPr bwMode="auto">
          <a:xfrm>
            <a:off x="684213" y="1484313"/>
            <a:ext cx="7920037"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en-US" altLang="zh-CN" sz="2400" b="1">
                <a:latin typeface="宋体" panose="02010600030101010101" pitchFamily="2" charset="-122"/>
                <a:ea typeface="黑体" panose="02010609060101010101" pitchFamily="49" charset="-122"/>
              </a:rPr>
              <a:t>4.4.2  </a:t>
            </a:r>
            <a:r>
              <a:rPr lang="zh-CN" altLang="en-US" sz="2400" b="1">
                <a:latin typeface="宋体" panose="02010600030101010101" pitchFamily="2" charset="-122"/>
                <a:ea typeface="黑体" panose="02010609060101010101" pitchFamily="49" charset="-122"/>
              </a:rPr>
              <a:t>范式的判定条件与规范化</a:t>
            </a:r>
          </a:p>
          <a:p>
            <a:pPr>
              <a:lnSpc>
                <a:spcPct val="130000"/>
              </a:lnSpc>
              <a:spcAft>
                <a:spcPct val="20000"/>
              </a:spcAft>
              <a:buSzTx/>
              <a:buFontTx/>
              <a:buNone/>
            </a:pPr>
            <a:r>
              <a:rPr lang="en-US" altLang="zh-CN" sz="2400" b="1">
                <a:latin typeface="宋体" panose="02010600030101010101" pitchFamily="2" charset="-122"/>
                <a:ea typeface="黑体" panose="02010609060101010101" pitchFamily="49" charset="-122"/>
              </a:rPr>
              <a:t>1. </a:t>
            </a:r>
            <a:r>
              <a:rPr lang="zh-CN" altLang="en-US" sz="2400" b="1">
                <a:latin typeface="宋体" panose="02010600030101010101" pitchFamily="2" charset="-122"/>
                <a:ea typeface="黑体" panose="02010609060101010101" pitchFamily="49" charset="-122"/>
              </a:rPr>
              <a:t>第一范式（</a:t>
            </a:r>
            <a:r>
              <a:rPr lang="en-US" altLang="zh-CN" sz="2400" b="1">
                <a:latin typeface="宋体" panose="02010600030101010101" pitchFamily="2" charset="-122"/>
                <a:ea typeface="黑体" panose="02010609060101010101" pitchFamily="49" charset="-122"/>
              </a:rPr>
              <a:t>1NF</a:t>
            </a:r>
            <a:r>
              <a:rPr lang="zh-CN" altLang="en-US" sz="2400" b="1">
                <a:latin typeface="宋体" panose="02010600030101010101" pitchFamily="2" charset="-122"/>
                <a:ea typeface="黑体" panose="02010609060101010101" pitchFamily="49" charset="-122"/>
              </a:rPr>
              <a:t>）</a:t>
            </a:r>
          </a:p>
          <a:p>
            <a:pPr>
              <a:lnSpc>
                <a:spcPct val="130000"/>
              </a:lnSpc>
              <a:spcAft>
                <a:spcPct val="20000"/>
              </a:spcAft>
              <a:buSzTx/>
              <a:buFontTx/>
              <a:buNone/>
            </a:pPr>
            <a:r>
              <a:rPr lang="zh-CN" altLang="en-US" sz="2400" b="1">
                <a:latin typeface="宋体" panose="02010600030101010101" pitchFamily="2" charset="-122"/>
                <a:ea typeface="黑体" panose="02010609060101010101" pitchFamily="49" charset="-122"/>
              </a:rPr>
              <a:t>定义：设</a:t>
            </a:r>
            <a:r>
              <a:rPr lang="en-US" altLang="zh-CN" sz="2400" b="1">
                <a:latin typeface="宋体" panose="02010600030101010101" pitchFamily="2" charset="-122"/>
                <a:ea typeface="黑体" panose="02010609060101010101" pitchFamily="49" charset="-122"/>
              </a:rPr>
              <a:t>R</a:t>
            </a:r>
            <a:r>
              <a:rPr lang="zh-CN" altLang="en-US" sz="2400" b="1">
                <a:latin typeface="宋体" panose="02010600030101010101" pitchFamily="2" charset="-122"/>
                <a:ea typeface="黑体" panose="02010609060101010101" pitchFamily="49" charset="-122"/>
              </a:rPr>
              <a:t>是一个关系模式，</a:t>
            </a:r>
            <a:r>
              <a:rPr lang="en-US" altLang="zh-CN" sz="2400" b="1">
                <a:latin typeface="宋体" panose="02010600030101010101" pitchFamily="2" charset="-122"/>
                <a:ea typeface="黑体" panose="02010609060101010101" pitchFamily="49" charset="-122"/>
              </a:rPr>
              <a:t>R</a:t>
            </a:r>
            <a:r>
              <a:rPr lang="zh-CN" altLang="en-US" sz="2400" b="1">
                <a:latin typeface="宋体" panose="02010600030101010101" pitchFamily="2" charset="-122"/>
                <a:ea typeface="黑体" panose="02010609060101010101" pitchFamily="49" charset="-122"/>
              </a:rPr>
              <a:t>属于第一范式当且仅当</a:t>
            </a:r>
            <a:r>
              <a:rPr lang="en-US" altLang="zh-CN" sz="2400" b="1">
                <a:latin typeface="宋体" panose="02010600030101010101" pitchFamily="2" charset="-122"/>
                <a:ea typeface="黑体" panose="02010609060101010101" pitchFamily="49" charset="-122"/>
              </a:rPr>
              <a:t>R</a:t>
            </a:r>
            <a:r>
              <a:rPr lang="zh-CN" altLang="en-US" sz="2400" b="1">
                <a:latin typeface="宋体" panose="02010600030101010101" pitchFamily="2" charset="-122"/>
                <a:ea typeface="黑体" panose="02010609060101010101" pitchFamily="49" charset="-122"/>
              </a:rPr>
              <a:t>中每一个属性</a:t>
            </a:r>
            <a:r>
              <a:rPr lang="en-US" altLang="zh-CN" sz="2400" b="1">
                <a:latin typeface="宋体" panose="02010600030101010101" pitchFamily="2" charset="-122"/>
                <a:ea typeface="黑体" panose="02010609060101010101" pitchFamily="49" charset="-122"/>
              </a:rPr>
              <a:t>A</a:t>
            </a:r>
            <a:r>
              <a:rPr lang="zh-CN" altLang="en-US" sz="2400" b="1">
                <a:latin typeface="宋体" panose="02010600030101010101" pitchFamily="2" charset="-122"/>
                <a:ea typeface="黑体" panose="02010609060101010101" pitchFamily="49" charset="-122"/>
              </a:rPr>
              <a:t>的值域只包含原子项，即不可分割的数据项。</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B10679F-2581-49A1-B56E-BE8A211E9F96}"/>
              </a:ext>
            </a:extLst>
          </p:cNvPr>
          <p:cNvSpPr>
            <a:spLocks noChangeArrowheads="1"/>
          </p:cNvSpPr>
          <p:nvPr>
            <p:ph type="title" idx="4294967295"/>
          </p:nvPr>
        </p:nvSpPr>
        <p:spPr>
          <a:xfrm>
            <a:off x="428625" y="285750"/>
            <a:ext cx="8229600" cy="633413"/>
          </a:xfrm>
        </p:spPr>
        <p:txBody>
          <a:bodyPr/>
          <a:lstStyle/>
          <a:p>
            <a:r>
              <a:rPr lang="en-US" altLang="zh-CN"/>
              <a:t>4.1 </a:t>
            </a:r>
            <a:r>
              <a:rPr lang="zh-CN" altLang="en-US"/>
              <a:t>问题的提出</a:t>
            </a:r>
          </a:p>
        </p:txBody>
      </p:sp>
      <p:sp>
        <p:nvSpPr>
          <p:cNvPr id="7171" name="Rectangle 3">
            <a:extLst>
              <a:ext uri="{FF2B5EF4-FFF2-40B4-BE49-F238E27FC236}">
                <a16:creationId xmlns:a16="http://schemas.microsoft.com/office/drawing/2014/main" id="{FFEC58CB-CD0A-48B8-ACB0-CD19352DA590}"/>
              </a:ext>
            </a:extLst>
          </p:cNvPr>
          <p:cNvSpPr>
            <a:spLocks noChangeArrowheads="1"/>
          </p:cNvSpPr>
          <p:nvPr>
            <p:ph type="body" idx="4294967295"/>
          </p:nvPr>
        </p:nvSpPr>
        <p:spPr>
          <a:xfrm>
            <a:off x="642938" y="1143000"/>
            <a:ext cx="8002587" cy="4546600"/>
          </a:xfrm>
        </p:spPr>
        <p:txBody>
          <a:bodyPr/>
          <a:lstStyle/>
          <a:p>
            <a:r>
              <a:rPr lang="zh-CN" altLang="en-US" sz="2800"/>
              <a:t>如果要设计一个教学管理数据库，希望从数据库中得到学生学号</a:t>
            </a:r>
            <a:r>
              <a:rPr lang="en-US" altLang="zh-CN" sz="2800"/>
              <a:t>(sno)</a:t>
            </a:r>
            <a:r>
              <a:rPr lang="zh-CN" altLang="en-US" sz="2800"/>
              <a:t>、学生姓名</a:t>
            </a:r>
            <a:r>
              <a:rPr lang="en-US" altLang="zh-CN" sz="2800"/>
              <a:t>(name)</a:t>
            </a:r>
            <a:r>
              <a:rPr lang="zh-CN" altLang="en-US" sz="2800"/>
              <a:t>、性别</a:t>
            </a:r>
            <a:r>
              <a:rPr lang="en-US" altLang="zh-CN" sz="2800"/>
              <a:t>(sex)</a:t>
            </a:r>
            <a:r>
              <a:rPr lang="zh-CN" altLang="en-US" sz="2800"/>
              <a:t>、学生学习的课程号</a:t>
            </a:r>
            <a:r>
              <a:rPr lang="en-US" altLang="zh-CN" sz="2800"/>
              <a:t>(cno)</a:t>
            </a:r>
            <a:r>
              <a:rPr lang="zh-CN" altLang="en-US" sz="2800"/>
              <a:t>、课程名</a:t>
            </a:r>
            <a:r>
              <a:rPr lang="en-US" altLang="zh-CN" sz="2800"/>
              <a:t>(cname)</a:t>
            </a:r>
            <a:r>
              <a:rPr lang="zh-CN" altLang="en-US" sz="2800"/>
              <a:t>和该门课程的成绩</a:t>
            </a:r>
            <a:r>
              <a:rPr lang="en-US" altLang="zh-CN" sz="2800"/>
              <a:t>(grade)</a:t>
            </a:r>
            <a:r>
              <a:rPr lang="zh-CN" altLang="en-US" sz="2800"/>
              <a:t>。</a:t>
            </a:r>
          </a:p>
          <a:p>
            <a:pPr>
              <a:buFontTx/>
              <a:buNone/>
            </a:pPr>
            <a:r>
              <a:rPr lang="zh-CN" altLang="en-US" sz="2800"/>
              <a:t>    如何设计该关系模式？</a:t>
            </a:r>
          </a:p>
          <a:p>
            <a:endParaRPr lang="zh-CN" altLang="en-US"/>
          </a:p>
          <a:p>
            <a:endParaRPr lang="zh-CN" altLang="en-US"/>
          </a:p>
          <a:p>
            <a:endParaRPr lang="zh-CN" altLang="en-US" sz="1600"/>
          </a:p>
          <a:p>
            <a:r>
              <a:rPr lang="zh-CN" altLang="en-US" sz="2800"/>
              <a:t>主码是什么</a:t>
            </a:r>
            <a:r>
              <a:rPr lang="en-US" altLang="zh-CN" sz="2800"/>
              <a:t>?</a:t>
            </a:r>
          </a:p>
        </p:txBody>
      </p:sp>
      <p:sp>
        <p:nvSpPr>
          <p:cNvPr id="7172" name="Rectangle 4">
            <a:extLst>
              <a:ext uri="{FF2B5EF4-FFF2-40B4-BE49-F238E27FC236}">
                <a16:creationId xmlns:a16="http://schemas.microsoft.com/office/drawing/2014/main" id="{9D09426E-6C04-4492-8DBF-40D4EFE1A6A7}"/>
              </a:ext>
            </a:extLst>
          </p:cNvPr>
          <p:cNvSpPr>
            <a:spLocks noChangeArrowheads="1"/>
          </p:cNvSpPr>
          <p:nvPr/>
        </p:nvSpPr>
        <p:spPr bwMode="auto">
          <a:xfrm>
            <a:off x="1071563" y="3571875"/>
            <a:ext cx="7200900" cy="935038"/>
          </a:xfrm>
          <a:prstGeom prst="rect">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a:latin typeface="Tahoma" panose="020B0604030504040204" pitchFamily="34" charset="0"/>
              </a:rPr>
              <a:t>(</a:t>
            </a:r>
            <a:r>
              <a:rPr lang="zh-CN" altLang="en-US">
                <a:latin typeface="Tahoma" panose="020B0604030504040204" pitchFamily="34" charset="0"/>
              </a:rPr>
              <a:t>学号</a:t>
            </a:r>
            <a:r>
              <a:rPr lang="en-US" altLang="zh-CN">
                <a:latin typeface="Tahoma" panose="020B0604030504040204" pitchFamily="34" charset="0"/>
              </a:rPr>
              <a:t>,</a:t>
            </a:r>
            <a:r>
              <a:rPr lang="zh-CN" altLang="en-US">
                <a:latin typeface="Tahoma" panose="020B0604030504040204" pitchFamily="34" charset="0"/>
              </a:rPr>
              <a:t>姓名</a:t>
            </a:r>
            <a:r>
              <a:rPr lang="en-US" altLang="zh-CN">
                <a:latin typeface="Tahoma" panose="020B0604030504040204" pitchFamily="34" charset="0"/>
              </a:rPr>
              <a:t>,</a:t>
            </a:r>
            <a:r>
              <a:rPr lang="zh-CN" altLang="en-US">
                <a:latin typeface="Tahoma" panose="020B0604030504040204" pitchFamily="34" charset="0"/>
              </a:rPr>
              <a:t>性别</a:t>
            </a:r>
            <a:r>
              <a:rPr lang="en-US" altLang="zh-CN">
                <a:latin typeface="Tahoma" panose="020B0604030504040204" pitchFamily="34" charset="0"/>
              </a:rPr>
              <a:t>,</a:t>
            </a:r>
            <a:r>
              <a:rPr lang="zh-CN" altLang="en-US">
                <a:latin typeface="Tahoma" panose="020B0604030504040204" pitchFamily="34" charset="0"/>
              </a:rPr>
              <a:t>课程号</a:t>
            </a:r>
            <a:r>
              <a:rPr lang="en-US" altLang="zh-CN">
                <a:latin typeface="Tahoma" panose="020B0604030504040204" pitchFamily="34" charset="0"/>
              </a:rPr>
              <a:t>,</a:t>
            </a:r>
            <a:r>
              <a:rPr lang="zh-CN" altLang="en-US">
                <a:latin typeface="Tahoma" panose="020B0604030504040204" pitchFamily="34" charset="0"/>
              </a:rPr>
              <a:t>课程名</a:t>
            </a:r>
            <a:r>
              <a:rPr lang="en-US" altLang="zh-CN">
                <a:latin typeface="Tahoma" panose="020B0604030504040204" pitchFamily="34" charset="0"/>
              </a:rPr>
              <a:t>,</a:t>
            </a:r>
            <a:r>
              <a:rPr lang="zh-CN" altLang="en-US">
                <a:latin typeface="Tahoma" panose="020B0604030504040204" pitchFamily="34" charset="0"/>
              </a:rPr>
              <a:t>成绩</a:t>
            </a:r>
            <a:r>
              <a:rPr lang="en-US" altLang="zh-CN">
                <a:latin typeface="Tahoma" panose="020B0604030504040204" pitchFamily="34" charset="0"/>
              </a:rPr>
              <a:t>)</a:t>
            </a:r>
          </a:p>
          <a:p>
            <a:pPr eaLnBrk="1" hangingPunct="1">
              <a:spcBef>
                <a:spcPct val="0"/>
              </a:spcBef>
              <a:buSzTx/>
              <a:buFontTx/>
              <a:buNone/>
            </a:pPr>
            <a:r>
              <a:rPr lang="en-US" altLang="zh-CN" sz="2800">
                <a:latin typeface="Tahoma" panose="020B0604030504040204" pitchFamily="34" charset="0"/>
              </a:rPr>
              <a:t>(SNO,NAME,SEX,CNO,CNAME,GRADE)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linds(vertical)">
                                      <p:cBhvr>
                                        <p:cTn id="7" dur="500"/>
                                        <p:tgtEl>
                                          <p:spTgt spid="7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A2C5A4CD-429A-4319-AFA4-20FE18678EE5}"/>
              </a:ext>
            </a:extLst>
          </p:cNvPr>
          <p:cNvSpPr>
            <a:spLocks noChangeArrowheads="1"/>
          </p:cNvSpPr>
          <p:nvPr>
            <p:ph type="title" idx="4294967295"/>
          </p:nvPr>
        </p:nvSpPr>
        <p:spPr/>
        <p:txBody>
          <a:bodyPr/>
          <a:lstStyle/>
          <a:p>
            <a:r>
              <a:rPr lang="zh-CN" altLang="en-US"/>
              <a:t>第一范式（续）</a:t>
            </a:r>
          </a:p>
        </p:txBody>
      </p:sp>
      <p:sp>
        <p:nvSpPr>
          <p:cNvPr id="53251" name="Rectangle 3">
            <a:extLst>
              <a:ext uri="{FF2B5EF4-FFF2-40B4-BE49-F238E27FC236}">
                <a16:creationId xmlns:a16="http://schemas.microsoft.com/office/drawing/2014/main" id="{0DF9FCC1-9329-40D6-95B7-0E60102317FF}"/>
              </a:ext>
            </a:extLst>
          </p:cNvPr>
          <p:cNvSpPr>
            <a:spLocks noChangeArrowheads="1"/>
          </p:cNvSpPr>
          <p:nvPr>
            <p:ph type="body" idx="4294967295"/>
          </p:nvPr>
        </p:nvSpPr>
        <p:spPr>
          <a:xfrm>
            <a:off x="642938" y="857250"/>
            <a:ext cx="8101012" cy="4824413"/>
          </a:xfrm>
        </p:spPr>
        <p:txBody>
          <a:bodyPr/>
          <a:lstStyle/>
          <a:p>
            <a:pPr>
              <a:lnSpc>
                <a:spcPct val="90000"/>
              </a:lnSpc>
              <a:buFont typeface="Wingdings" panose="05000000000000000000" pitchFamily="2" charset="2"/>
              <a:buNone/>
            </a:pPr>
            <a:r>
              <a:rPr lang="zh-CN" altLang="en-US" sz="2800"/>
              <a:t>例</a:t>
            </a:r>
            <a:r>
              <a:rPr lang="en-US" altLang="zh-CN" sz="2800"/>
              <a:t>:   </a:t>
            </a:r>
            <a:r>
              <a:rPr lang="zh-CN" altLang="en-US" sz="2800"/>
              <a:t>关系模式   </a:t>
            </a:r>
            <a:r>
              <a:rPr lang="en-US" altLang="zh-CN" sz="2800"/>
              <a:t>SLC(Sno, Sdept, Sloc, Cno, Grade)</a:t>
            </a:r>
          </a:p>
          <a:p>
            <a:pPr>
              <a:lnSpc>
                <a:spcPct val="90000"/>
              </a:lnSpc>
              <a:buFont typeface="Wingdings" panose="05000000000000000000" pitchFamily="2" charset="2"/>
              <a:buNone/>
            </a:pPr>
            <a:r>
              <a:rPr lang="en-US" altLang="zh-CN" sz="2800"/>
              <a:t>    Sloc</a:t>
            </a:r>
            <a:r>
              <a:rPr lang="zh-CN" altLang="en-US" sz="2800"/>
              <a:t>为学生住处，假设每个系的学生住在同一个地方。</a:t>
            </a:r>
          </a:p>
          <a:p>
            <a:pPr lvl="2">
              <a:lnSpc>
                <a:spcPct val="90000"/>
              </a:lnSpc>
              <a:buFont typeface="Wingdings" panose="05000000000000000000" pitchFamily="2" charset="2"/>
              <a:buNone/>
            </a:pPr>
            <a:endParaRPr lang="zh-CN" altLang="en-US" sz="2000"/>
          </a:p>
          <a:p>
            <a:pPr>
              <a:lnSpc>
                <a:spcPct val="90000"/>
              </a:lnSpc>
              <a:buFontTx/>
              <a:buChar char="•"/>
            </a:pPr>
            <a:r>
              <a:rPr lang="zh-CN" altLang="en-US" sz="2800"/>
              <a:t>函数依赖包括：</a:t>
            </a:r>
          </a:p>
          <a:p>
            <a:pPr>
              <a:lnSpc>
                <a:spcPct val="80000"/>
              </a:lnSpc>
              <a:buFont typeface="Wingdings" panose="05000000000000000000" pitchFamily="2" charset="2"/>
              <a:buNone/>
            </a:pPr>
            <a:r>
              <a:rPr lang="zh-CN" altLang="en-US" sz="2800"/>
              <a:t>           </a:t>
            </a:r>
            <a:r>
              <a:rPr lang="en-US" altLang="zh-CN" sz="2800"/>
              <a:t>(Sno, Cno) </a:t>
            </a:r>
            <a:r>
              <a:rPr lang="en-US" altLang="zh-CN" sz="2800" baseline="30000"/>
              <a:t>f</a:t>
            </a:r>
            <a:r>
              <a:rPr lang="en-US" altLang="zh-CN" sz="2800"/>
              <a:t>  Grade</a:t>
            </a:r>
          </a:p>
          <a:p>
            <a:pPr>
              <a:lnSpc>
                <a:spcPct val="80000"/>
              </a:lnSpc>
              <a:buFont typeface="Wingdings" panose="05000000000000000000" pitchFamily="2" charset="2"/>
              <a:buNone/>
            </a:pPr>
            <a:r>
              <a:rPr lang="en-US" altLang="zh-CN" sz="2800"/>
              <a:t>           Sno → Sdept</a:t>
            </a:r>
          </a:p>
          <a:p>
            <a:pPr>
              <a:lnSpc>
                <a:spcPct val="80000"/>
              </a:lnSpc>
              <a:buFont typeface="Wingdings" panose="05000000000000000000" pitchFamily="2" charset="2"/>
              <a:buNone/>
            </a:pPr>
            <a:r>
              <a:rPr lang="en-US" altLang="zh-CN" sz="2800"/>
              <a:t>           (Sno, Cno)  </a:t>
            </a:r>
            <a:r>
              <a:rPr lang="en-US" altLang="zh-CN" sz="2800" baseline="30000"/>
              <a:t>P</a:t>
            </a:r>
            <a:r>
              <a:rPr lang="en-US" altLang="zh-CN" sz="2800"/>
              <a:t>  Sdept</a:t>
            </a:r>
          </a:p>
          <a:p>
            <a:pPr>
              <a:lnSpc>
                <a:spcPct val="80000"/>
              </a:lnSpc>
              <a:buFont typeface="Wingdings" panose="05000000000000000000" pitchFamily="2" charset="2"/>
              <a:buNone/>
            </a:pPr>
            <a:r>
              <a:rPr lang="en-US" altLang="zh-CN" sz="2800"/>
              <a:t>           Sno → Sloc</a:t>
            </a:r>
          </a:p>
          <a:p>
            <a:pPr>
              <a:lnSpc>
                <a:spcPct val="80000"/>
              </a:lnSpc>
              <a:buFont typeface="Wingdings" panose="05000000000000000000" pitchFamily="2" charset="2"/>
              <a:buNone/>
            </a:pPr>
            <a:r>
              <a:rPr lang="en-US" altLang="zh-CN" sz="2800"/>
              <a:t>           (Sno, Cno) </a:t>
            </a:r>
            <a:r>
              <a:rPr lang="en-US" altLang="zh-CN" sz="2800" baseline="30000"/>
              <a:t>P</a:t>
            </a:r>
            <a:r>
              <a:rPr lang="en-US" altLang="zh-CN" sz="2800"/>
              <a:t>   Sloc</a:t>
            </a:r>
          </a:p>
          <a:p>
            <a:pPr>
              <a:lnSpc>
                <a:spcPct val="80000"/>
              </a:lnSpc>
              <a:buFont typeface="Wingdings" panose="05000000000000000000" pitchFamily="2" charset="2"/>
              <a:buNone/>
            </a:pPr>
            <a:r>
              <a:rPr lang="en-US" altLang="zh-CN" sz="2800"/>
              <a:t>           Sdept → Sloc</a:t>
            </a:r>
          </a:p>
        </p:txBody>
      </p:sp>
      <p:sp>
        <p:nvSpPr>
          <p:cNvPr id="53252" name="Line 4">
            <a:extLst>
              <a:ext uri="{FF2B5EF4-FFF2-40B4-BE49-F238E27FC236}">
                <a16:creationId xmlns:a16="http://schemas.microsoft.com/office/drawing/2014/main" id="{05C6B9DB-A4D7-4429-B712-A6EBEA950302}"/>
              </a:ext>
            </a:extLst>
          </p:cNvPr>
          <p:cNvSpPr>
            <a:spLocks noChangeShapeType="1"/>
          </p:cNvSpPr>
          <p:nvPr/>
        </p:nvSpPr>
        <p:spPr bwMode="auto">
          <a:xfrm>
            <a:off x="3471863" y="3624263"/>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3253" name="Line 5">
            <a:extLst>
              <a:ext uri="{FF2B5EF4-FFF2-40B4-BE49-F238E27FC236}">
                <a16:creationId xmlns:a16="http://schemas.microsoft.com/office/drawing/2014/main" id="{0F4C994A-2EFD-4782-88D5-28E444D7C2E9}"/>
              </a:ext>
            </a:extLst>
          </p:cNvPr>
          <p:cNvSpPr>
            <a:spLocks noChangeShapeType="1"/>
          </p:cNvSpPr>
          <p:nvPr/>
        </p:nvSpPr>
        <p:spPr bwMode="auto">
          <a:xfrm>
            <a:off x="3548063" y="4462463"/>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3254" name="Line 6">
            <a:extLst>
              <a:ext uri="{FF2B5EF4-FFF2-40B4-BE49-F238E27FC236}">
                <a16:creationId xmlns:a16="http://schemas.microsoft.com/office/drawing/2014/main" id="{9224BDBE-52AB-413B-88A9-228058A1536E}"/>
              </a:ext>
            </a:extLst>
          </p:cNvPr>
          <p:cNvSpPr>
            <a:spLocks noChangeShapeType="1"/>
          </p:cNvSpPr>
          <p:nvPr/>
        </p:nvSpPr>
        <p:spPr bwMode="auto">
          <a:xfrm>
            <a:off x="3548063" y="5376863"/>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8D8E742-F854-4EC2-8F49-C9EFD462CF77}"/>
              </a:ext>
            </a:extLst>
          </p:cNvPr>
          <p:cNvSpPr>
            <a:spLocks noChangeArrowheads="1"/>
          </p:cNvSpPr>
          <p:nvPr>
            <p:ph type="title" idx="4294967295"/>
          </p:nvPr>
        </p:nvSpPr>
        <p:spPr/>
        <p:txBody>
          <a:bodyPr/>
          <a:lstStyle/>
          <a:p>
            <a:r>
              <a:rPr lang="zh-CN" altLang="en-US"/>
              <a:t>第一范式（续）</a:t>
            </a:r>
          </a:p>
        </p:txBody>
      </p:sp>
      <p:sp>
        <p:nvSpPr>
          <p:cNvPr id="54275" name="Rectangle 3">
            <a:extLst>
              <a:ext uri="{FF2B5EF4-FFF2-40B4-BE49-F238E27FC236}">
                <a16:creationId xmlns:a16="http://schemas.microsoft.com/office/drawing/2014/main" id="{5D4579AE-6C14-43F6-AE5E-3118C61A2243}"/>
              </a:ext>
            </a:extLst>
          </p:cNvPr>
          <p:cNvSpPr>
            <a:spLocks noChangeArrowheads="1"/>
          </p:cNvSpPr>
          <p:nvPr>
            <p:ph type="body" idx="4294967295"/>
          </p:nvPr>
        </p:nvSpPr>
        <p:spPr/>
        <p:txBody>
          <a:bodyPr/>
          <a:lstStyle/>
          <a:p>
            <a:pPr>
              <a:buFont typeface="Wingdings" panose="05000000000000000000" pitchFamily="2" charset="2"/>
              <a:buNone/>
            </a:pPr>
            <a:endParaRPr lang="zh-CN" altLang="en-US" sz="2800"/>
          </a:p>
          <a:p>
            <a:pPr>
              <a:buFont typeface="Wingdings" panose="05000000000000000000" pitchFamily="2" charset="2"/>
              <a:buNone/>
            </a:pPr>
            <a:endParaRPr lang="zh-CN" altLang="en-US" sz="2800"/>
          </a:p>
          <a:p>
            <a:pPr>
              <a:buFont typeface="Wingdings" panose="05000000000000000000" pitchFamily="2" charset="2"/>
              <a:buNone/>
            </a:pPr>
            <a:endParaRPr lang="zh-CN" altLang="en-US" sz="2800"/>
          </a:p>
          <a:p>
            <a:pPr>
              <a:buFont typeface="Wingdings" panose="05000000000000000000" pitchFamily="2" charset="2"/>
              <a:buNone/>
            </a:pPr>
            <a:endParaRPr lang="zh-CN" altLang="en-US" sz="2800"/>
          </a:p>
          <a:p>
            <a:pPr>
              <a:buFont typeface="Wingdings" panose="05000000000000000000" pitchFamily="2" charset="2"/>
              <a:buNone/>
            </a:pPr>
            <a:endParaRPr lang="zh-CN" altLang="en-US" sz="2800"/>
          </a:p>
          <a:p>
            <a:pPr>
              <a:buFont typeface="Wingdings" panose="05000000000000000000" pitchFamily="2" charset="2"/>
              <a:buNone/>
            </a:pPr>
            <a:endParaRPr lang="zh-CN" altLang="en-US" sz="2800"/>
          </a:p>
          <a:p>
            <a:pPr>
              <a:buFont typeface="Wingdings" panose="05000000000000000000" pitchFamily="2" charset="2"/>
              <a:buNone/>
            </a:pPr>
            <a:endParaRPr lang="zh-CN" altLang="en-US" sz="2800"/>
          </a:p>
          <a:p>
            <a:pPr>
              <a:lnSpc>
                <a:spcPct val="90000"/>
              </a:lnSpc>
              <a:buFontTx/>
              <a:buChar char="•"/>
            </a:pPr>
            <a:r>
              <a:rPr lang="en-US" altLang="zh-CN" sz="2800"/>
              <a:t>SLC</a:t>
            </a:r>
            <a:r>
              <a:rPr lang="zh-CN" altLang="en-US" sz="2800"/>
              <a:t>的码为</a:t>
            </a:r>
            <a:r>
              <a:rPr lang="en-US" altLang="zh-CN" sz="2800"/>
              <a:t>(Sno, Cno)</a:t>
            </a:r>
          </a:p>
          <a:p>
            <a:pPr>
              <a:buFont typeface="Wingdings" panose="05000000000000000000" pitchFamily="2" charset="2"/>
              <a:buNone/>
            </a:pPr>
            <a:endParaRPr lang="zh-CN" altLang="en-US" sz="2800"/>
          </a:p>
        </p:txBody>
      </p:sp>
      <p:grpSp>
        <p:nvGrpSpPr>
          <p:cNvPr id="54276" name="Group 4">
            <a:extLst>
              <a:ext uri="{FF2B5EF4-FFF2-40B4-BE49-F238E27FC236}">
                <a16:creationId xmlns:a16="http://schemas.microsoft.com/office/drawing/2014/main" id="{87902479-2C61-4539-B410-4FBC3464EAB5}"/>
              </a:ext>
            </a:extLst>
          </p:cNvPr>
          <p:cNvGrpSpPr>
            <a:grpSpLocks/>
          </p:cNvGrpSpPr>
          <p:nvPr/>
        </p:nvGrpSpPr>
        <p:grpSpPr bwMode="auto">
          <a:xfrm>
            <a:off x="1828800" y="1143000"/>
            <a:ext cx="5715000" cy="3048000"/>
            <a:chOff x="0" y="0"/>
            <a:chExt cx="3600" cy="1920"/>
          </a:xfrm>
        </p:grpSpPr>
        <p:sp>
          <p:nvSpPr>
            <p:cNvPr id="54277" name="Rectangle 5">
              <a:extLst>
                <a:ext uri="{FF2B5EF4-FFF2-40B4-BE49-F238E27FC236}">
                  <a16:creationId xmlns:a16="http://schemas.microsoft.com/office/drawing/2014/main" id="{CC0C71C8-CF4B-4A9D-A8E6-BBF1ABC5F9F6}"/>
                </a:ext>
              </a:extLst>
            </p:cNvPr>
            <p:cNvSpPr>
              <a:spLocks noChangeArrowheads="1"/>
            </p:cNvSpPr>
            <p:nvPr/>
          </p:nvSpPr>
          <p:spPr bwMode="auto">
            <a:xfrm>
              <a:off x="1286" y="128"/>
              <a:ext cx="1157" cy="179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54278" name="Text Box 6">
              <a:extLst>
                <a:ext uri="{FF2B5EF4-FFF2-40B4-BE49-F238E27FC236}">
                  <a16:creationId xmlns:a16="http://schemas.microsoft.com/office/drawing/2014/main" id="{87C2956C-F777-4C64-B504-DEFF363CCF3A}"/>
                </a:ext>
              </a:extLst>
            </p:cNvPr>
            <p:cNvSpPr txBox="1">
              <a:spLocks noChangeArrowheads="1"/>
            </p:cNvSpPr>
            <p:nvPr/>
          </p:nvSpPr>
          <p:spPr bwMode="auto">
            <a:xfrm>
              <a:off x="1543" y="384"/>
              <a:ext cx="643"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Sno</a:t>
              </a:r>
              <a:endParaRPr lang="en-US" altLang="zh-CN" sz="2800">
                <a:latin typeface="Times New Roman" panose="02020603050405020304" pitchFamily="18" charset="0"/>
              </a:endParaRPr>
            </a:p>
          </p:txBody>
        </p:sp>
        <p:sp>
          <p:nvSpPr>
            <p:cNvPr id="54279" name="Text Box 7">
              <a:extLst>
                <a:ext uri="{FF2B5EF4-FFF2-40B4-BE49-F238E27FC236}">
                  <a16:creationId xmlns:a16="http://schemas.microsoft.com/office/drawing/2014/main" id="{CEA0778B-9981-4821-8099-3C20BAC4BD51}"/>
                </a:ext>
              </a:extLst>
            </p:cNvPr>
            <p:cNvSpPr txBox="1">
              <a:spLocks noChangeArrowheads="1"/>
            </p:cNvSpPr>
            <p:nvPr/>
          </p:nvSpPr>
          <p:spPr bwMode="auto">
            <a:xfrm>
              <a:off x="1543" y="1280"/>
              <a:ext cx="643"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Cno</a:t>
              </a:r>
              <a:endParaRPr lang="en-US" altLang="zh-CN" sz="2800">
                <a:latin typeface="Times New Roman" panose="02020603050405020304" pitchFamily="18" charset="0"/>
              </a:endParaRPr>
            </a:p>
          </p:txBody>
        </p:sp>
        <p:sp>
          <p:nvSpPr>
            <p:cNvPr id="54280" name="Text Box 8">
              <a:extLst>
                <a:ext uri="{FF2B5EF4-FFF2-40B4-BE49-F238E27FC236}">
                  <a16:creationId xmlns:a16="http://schemas.microsoft.com/office/drawing/2014/main" id="{1A527E5B-EC91-4648-AA76-F1E7A684051E}"/>
                </a:ext>
              </a:extLst>
            </p:cNvPr>
            <p:cNvSpPr txBox="1">
              <a:spLocks noChangeArrowheads="1"/>
            </p:cNvSpPr>
            <p:nvPr/>
          </p:nvSpPr>
          <p:spPr bwMode="auto">
            <a:xfrm>
              <a:off x="129" y="896"/>
              <a:ext cx="771"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Grade</a:t>
              </a:r>
            </a:p>
          </p:txBody>
        </p:sp>
        <p:sp>
          <p:nvSpPr>
            <p:cNvPr id="54281" name="Text Box 9">
              <a:extLst>
                <a:ext uri="{FF2B5EF4-FFF2-40B4-BE49-F238E27FC236}">
                  <a16:creationId xmlns:a16="http://schemas.microsoft.com/office/drawing/2014/main" id="{56EDA1B1-4611-4EB6-ADF9-CF66B4A743EA}"/>
                </a:ext>
              </a:extLst>
            </p:cNvPr>
            <p:cNvSpPr txBox="1">
              <a:spLocks noChangeArrowheads="1"/>
            </p:cNvSpPr>
            <p:nvPr/>
          </p:nvSpPr>
          <p:spPr bwMode="auto">
            <a:xfrm>
              <a:off x="2829" y="384"/>
              <a:ext cx="771"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Sdept</a:t>
              </a:r>
              <a:endParaRPr lang="en-US" altLang="zh-CN" sz="2800">
                <a:latin typeface="Times New Roman" panose="02020603050405020304" pitchFamily="18" charset="0"/>
              </a:endParaRPr>
            </a:p>
          </p:txBody>
        </p:sp>
        <p:sp>
          <p:nvSpPr>
            <p:cNvPr id="54282" name="Text Box 10">
              <a:extLst>
                <a:ext uri="{FF2B5EF4-FFF2-40B4-BE49-F238E27FC236}">
                  <a16:creationId xmlns:a16="http://schemas.microsoft.com/office/drawing/2014/main" id="{A96F20B4-018D-4EAD-A734-62F11584D4B8}"/>
                </a:ext>
              </a:extLst>
            </p:cNvPr>
            <p:cNvSpPr txBox="1">
              <a:spLocks noChangeArrowheads="1"/>
            </p:cNvSpPr>
            <p:nvPr/>
          </p:nvSpPr>
          <p:spPr bwMode="auto">
            <a:xfrm>
              <a:off x="2829" y="1280"/>
              <a:ext cx="771"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Sloc</a:t>
              </a:r>
              <a:endParaRPr lang="en-US" altLang="zh-CN" sz="2800">
                <a:latin typeface="Times New Roman" panose="02020603050405020304" pitchFamily="18" charset="0"/>
              </a:endParaRPr>
            </a:p>
          </p:txBody>
        </p:sp>
        <p:sp>
          <p:nvSpPr>
            <p:cNvPr id="54283" name="Line 11">
              <a:extLst>
                <a:ext uri="{FF2B5EF4-FFF2-40B4-BE49-F238E27FC236}">
                  <a16:creationId xmlns:a16="http://schemas.microsoft.com/office/drawing/2014/main" id="{966ACCB4-CF4A-4BA5-A232-F0AE684337FE}"/>
                </a:ext>
              </a:extLst>
            </p:cNvPr>
            <p:cNvSpPr>
              <a:spLocks noChangeShapeType="1"/>
            </p:cNvSpPr>
            <p:nvPr/>
          </p:nvSpPr>
          <p:spPr bwMode="auto">
            <a:xfrm flipH="1">
              <a:off x="900" y="1024"/>
              <a:ext cx="386"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4" name="Line 12">
              <a:extLst>
                <a:ext uri="{FF2B5EF4-FFF2-40B4-BE49-F238E27FC236}">
                  <a16:creationId xmlns:a16="http://schemas.microsoft.com/office/drawing/2014/main" id="{81BAF3C8-5AF2-4F9A-AC0B-FD0CBD02B920}"/>
                </a:ext>
              </a:extLst>
            </p:cNvPr>
            <p:cNvSpPr>
              <a:spLocks noChangeShapeType="1"/>
            </p:cNvSpPr>
            <p:nvPr/>
          </p:nvSpPr>
          <p:spPr bwMode="auto">
            <a:xfrm>
              <a:off x="2186" y="512"/>
              <a:ext cx="643"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5" name="Line 13">
              <a:extLst>
                <a:ext uri="{FF2B5EF4-FFF2-40B4-BE49-F238E27FC236}">
                  <a16:creationId xmlns:a16="http://schemas.microsoft.com/office/drawing/2014/main" id="{6708D1B5-8B75-4EF4-BC1D-98B8E8DB117C}"/>
                </a:ext>
              </a:extLst>
            </p:cNvPr>
            <p:cNvSpPr>
              <a:spLocks noChangeShapeType="1"/>
            </p:cNvSpPr>
            <p:nvPr/>
          </p:nvSpPr>
          <p:spPr bwMode="auto">
            <a:xfrm>
              <a:off x="2186" y="512"/>
              <a:ext cx="643" cy="89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6" name="Line 14">
              <a:extLst>
                <a:ext uri="{FF2B5EF4-FFF2-40B4-BE49-F238E27FC236}">
                  <a16:creationId xmlns:a16="http://schemas.microsoft.com/office/drawing/2014/main" id="{5047615F-6424-4824-9C3D-820413C90639}"/>
                </a:ext>
              </a:extLst>
            </p:cNvPr>
            <p:cNvSpPr>
              <a:spLocks noChangeShapeType="1"/>
            </p:cNvSpPr>
            <p:nvPr/>
          </p:nvSpPr>
          <p:spPr bwMode="auto">
            <a:xfrm flipV="1">
              <a:off x="2443" y="640"/>
              <a:ext cx="386" cy="640"/>
            </a:xfrm>
            <a:prstGeom prst="line">
              <a:avLst/>
            </a:prstGeom>
            <a:noFill/>
            <a:ln w="3810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7" name="Line 15">
              <a:extLst>
                <a:ext uri="{FF2B5EF4-FFF2-40B4-BE49-F238E27FC236}">
                  <a16:creationId xmlns:a16="http://schemas.microsoft.com/office/drawing/2014/main" id="{AC24790E-6CC9-4E6C-A6F2-0C3645464B18}"/>
                </a:ext>
              </a:extLst>
            </p:cNvPr>
            <p:cNvSpPr>
              <a:spLocks noChangeShapeType="1"/>
            </p:cNvSpPr>
            <p:nvPr/>
          </p:nvSpPr>
          <p:spPr bwMode="auto">
            <a:xfrm>
              <a:off x="2443" y="1280"/>
              <a:ext cx="386" cy="256"/>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8" name="Line 16">
              <a:extLst>
                <a:ext uri="{FF2B5EF4-FFF2-40B4-BE49-F238E27FC236}">
                  <a16:creationId xmlns:a16="http://schemas.microsoft.com/office/drawing/2014/main" id="{D2709DE5-A252-455C-AF55-409FD1FCD3B9}"/>
                </a:ext>
              </a:extLst>
            </p:cNvPr>
            <p:cNvSpPr>
              <a:spLocks noChangeShapeType="1"/>
            </p:cNvSpPr>
            <p:nvPr/>
          </p:nvSpPr>
          <p:spPr bwMode="auto">
            <a:xfrm>
              <a:off x="3214" y="768"/>
              <a:ext cx="0" cy="51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9" name="Text Box 17">
              <a:extLst>
                <a:ext uri="{FF2B5EF4-FFF2-40B4-BE49-F238E27FC236}">
                  <a16:creationId xmlns:a16="http://schemas.microsoft.com/office/drawing/2014/main" id="{E16D1F41-B2DE-41B7-8DDC-8A8E266A8645}"/>
                </a:ext>
              </a:extLst>
            </p:cNvPr>
            <p:cNvSpPr txBox="1">
              <a:spLocks noChangeArrowheads="1"/>
            </p:cNvSpPr>
            <p:nvPr/>
          </p:nvSpPr>
          <p:spPr bwMode="auto">
            <a:xfrm>
              <a:off x="0" y="0"/>
              <a:ext cx="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SLC</a:t>
              </a:r>
            </a:p>
          </p:txBody>
        </p:sp>
      </p:gr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943B417-CCA7-414A-A777-5B903B94D4FF}"/>
              </a:ext>
            </a:extLst>
          </p:cNvPr>
          <p:cNvSpPr>
            <a:spLocks noGrp="1" noChangeArrowheads="1"/>
          </p:cNvSpPr>
          <p:nvPr>
            <p:ph type="title" idx="4294967295"/>
          </p:nvPr>
        </p:nvSpPr>
        <p:spPr>
          <a:xfrm>
            <a:off x="642938" y="214313"/>
            <a:ext cx="7772400" cy="914400"/>
          </a:xfrm>
        </p:spPr>
        <p:txBody>
          <a:bodyPr/>
          <a:lstStyle/>
          <a:p>
            <a:r>
              <a:rPr lang="zh-CN" altLang="en-US"/>
              <a:t>第一范式（续）</a:t>
            </a:r>
          </a:p>
        </p:txBody>
      </p:sp>
      <p:sp>
        <p:nvSpPr>
          <p:cNvPr id="55299" name="Rectangle 3">
            <a:extLst>
              <a:ext uri="{FF2B5EF4-FFF2-40B4-BE49-F238E27FC236}">
                <a16:creationId xmlns:a16="http://schemas.microsoft.com/office/drawing/2014/main" id="{82A54CED-6B52-4238-8CBD-2DC5F7A75126}"/>
              </a:ext>
            </a:extLst>
          </p:cNvPr>
          <p:cNvSpPr>
            <a:spLocks noChangeArrowheads="1"/>
          </p:cNvSpPr>
          <p:nvPr/>
        </p:nvSpPr>
        <p:spPr bwMode="auto">
          <a:xfrm>
            <a:off x="714375" y="1214438"/>
            <a:ext cx="7920038"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2800">
                <a:latin typeface="Times New Roman" panose="02020603050405020304" pitchFamily="18" charset="0"/>
              </a:rPr>
              <a:t>结论</a:t>
            </a:r>
            <a:r>
              <a:rPr lang="en-US" altLang="zh-CN" sz="2800">
                <a:latin typeface="Times New Roman" panose="02020603050405020304" pitchFamily="18" charset="0"/>
              </a:rPr>
              <a:t>: </a:t>
            </a:r>
          </a:p>
          <a:p>
            <a:pPr lvl="1">
              <a:spcBef>
                <a:spcPct val="0"/>
              </a:spcBef>
              <a:buSzTx/>
              <a:buFont typeface="Wingdings" panose="05000000000000000000" pitchFamily="2" charset="2"/>
              <a:buNone/>
            </a:pPr>
            <a:r>
              <a:rPr lang="en-US" altLang="zh-CN" sz="2400">
                <a:latin typeface="Times New Roman" panose="02020603050405020304" pitchFamily="18" charset="0"/>
              </a:rPr>
              <a:t>1. SLC</a:t>
            </a:r>
            <a:r>
              <a:rPr lang="zh-CN" altLang="en-US" sz="2400">
                <a:latin typeface="Times New Roman" panose="02020603050405020304" pitchFamily="18" charset="0"/>
              </a:rPr>
              <a:t>满足第一范式。</a:t>
            </a:r>
          </a:p>
          <a:p>
            <a:pPr lvl="1">
              <a:spcBef>
                <a:spcPct val="0"/>
              </a:spcBef>
              <a:buSzTx/>
              <a:buFont typeface="Wingdings" panose="05000000000000000000" pitchFamily="2" charset="2"/>
              <a:buNone/>
            </a:pPr>
            <a:r>
              <a:rPr lang="en-US" altLang="zh-CN" sz="2400">
                <a:latin typeface="Times New Roman" panose="02020603050405020304" pitchFamily="18" charset="0"/>
              </a:rPr>
              <a:t>2. </a:t>
            </a:r>
            <a:r>
              <a:rPr lang="zh-CN" altLang="en-US" sz="2400">
                <a:latin typeface="Times New Roman" panose="02020603050405020304" pitchFamily="18" charset="0"/>
              </a:rPr>
              <a:t>非主属性</a:t>
            </a:r>
            <a:r>
              <a:rPr lang="en-US" altLang="zh-CN" sz="2400">
                <a:latin typeface="Times New Roman" panose="02020603050405020304" pitchFamily="18" charset="0"/>
              </a:rPr>
              <a:t>Sdept</a:t>
            </a:r>
            <a:r>
              <a:rPr lang="zh-CN" altLang="en-US" sz="2400">
                <a:latin typeface="Times New Roman" panose="02020603050405020304" pitchFamily="18" charset="0"/>
              </a:rPr>
              <a:t>和</a:t>
            </a:r>
            <a:r>
              <a:rPr lang="en-US" altLang="zh-CN" sz="2400">
                <a:latin typeface="Times New Roman" panose="02020603050405020304" pitchFamily="18" charset="0"/>
              </a:rPr>
              <a:t>Sloc</a:t>
            </a:r>
            <a:r>
              <a:rPr lang="zh-CN" altLang="en-US" sz="2400">
                <a:latin typeface="Times New Roman" panose="02020603050405020304" pitchFamily="18" charset="0"/>
              </a:rPr>
              <a:t>部分函数依赖于码</a:t>
            </a:r>
            <a:r>
              <a:rPr lang="en-US" altLang="zh-CN" sz="2400">
                <a:latin typeface="Times New Roman" panose="02020603050405020304" pitchFamily="18" charset="0"/>
              </a:rPr>
              <a:t>(Sno, Cno)</a:t>
            </a:r>
            <a:r>
              <a:rPr lang="zh-CN" altLang="en-US" sz="2400">
                <a:latin typeface="Times New Roman" panose="02020603050405020304" pitchFamily="18" charset="0"/>
              </a:rPr>
              <a:t>。</a:t>
            </a:r>
          </a:p>
        </p:txBody>
      </p:sp>
      <p:grpSp>
        <p:nvGrpSpPr>
          <p:cNvPr id="55300" name="Group 4">
            <a:extLst>
              <a:ext uri="{FF2B5EF4-FFF2-40B4-BE49-F238E27FC236}">
                <a16:creationId xmlns:a16="http://schemas.microsoft.com/office/drawing/2014/main" id="{02A4A221-4AB5-4141-A1CD-83A84F0DC114}"/>
              </a:ext>
            </a:extLst>
          </p:cNvPr>
          <p:cNvGrpSpPr>
            <a:grpSpLocks/>
          </p:cNvGrpSpPr>
          <p:nvPr/>
        </p:nvGrpSpPr>
        <p:grpSpPr bwMode="auto">
          <a:xfrm>
            <a:off x="2143125" y="3786188"/>
            <a:ext cx="4800600" cy="1295400"/>
            <a:chOff x="0" y="0"/>
            <a:chExt cx="4800600" cy="1295400"/>
          </a:xfrm>
        </p:grpSpPr>
        <p:sp>
          <p:nvSpPr>
            <p:cNvPr id="55301" name="Rectangle 4">
              <a:extLst>
                <a:ext uri="{FF2B5EF4-FFF2-40B4-BE49-F238E27FC236}">
                  <a16:creationId xmlns:a16="http://schemas.microsoft.com/office/drawing/2014/main" id="{3EE83F48-2EB7-45E4-9143-5399429D0BB4}"/>
                </a:ext>
              </a:extLst>
            </p:cNvPr>
            <p:cNvSpPr>
              <a:spLocks noChangeArrowheads="1"/>
            </p:cNvSpPr>
            <p:nvPr/>
          </p:nvSpPr>
          <p:spPr bwMode="auto">
            <a:xfrm>
              <a:off x="1347537" y="0"/>
              <a:ext cx="1515979" cy="1295400"/>
            </a:xfrm>
            <a:prstGeom prst="rect">
              <a:avLst/>
            </a:prstGeom>
            <a:solidFill>
              <a:srgbClr val="99CCFF"/>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55302" name="Rectangle 5">
              <a:extLst>
                <a:ext uri="{FF2B5EF4-FFF2-40B4-BE49-F238E27FC236}">
                  <a16:creationId xmlns:a16="http://schemas.microsoft.com/office/drawing/2014/main" id="{0AC162D2-986B-4AC1-AAD0-250DDDDAFCAE}"/>
                </a:ext>
              </a:extLst>
            </p:cNvPr>
            <p:cNvSpPr>
              <a:spLocks noChangeArrowheads="1"/>
            </p:cNvSpPr>
            <p:nvPr/>
          </p:nvSpPr>
          <p:spPr bwMode="auto">
            <a:xfrm>
              <a:off x="1684421" y="152400"/>
              <a:ext cx="842211" cy="381000"/>
            </a:xfrm>
            <a:prstGeom prst="rect">
              <a:avLst/>
            </a:prstGeom>
            <a:solidFill>
              <a:srgbClr val="99CCFF"/>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400" b="1">
                  <a:latin typeface="Times New Roman" panose="02020603050405020304" pitchFamily="18" charset="0"/>
                </a:rPr>
                <a:t>sno</a:t>
              </a:r>
            </a:p>
          </p:txBody>
        </p:sp>
        <p:sp>
          <p:nvSpPr>
            <p:cNvPr id="55303" name="Rectangle 6">
              <a:extLst>
                <a:ext uri="{FF2B5EF4-FFF2-40B4-BE49-F238E27FC236}">
                  <a16:creationId xmlns:a16="http://schemas.microsoft.com/office/drawing/2014/main" id="{EA32A6AF-9652-4228-AB70-7CC318B92B37}"/>
                </a:ext>
              </a:extLst>
            </p:cNvPr>
            <p:cNvSpPr>
              <a:spLocks noChangeArrowheads="1"/>
            </p:cNvSpPr>
            <p:nvPr/>
          </p:nvSpPr>
          <p:spPr bwMode="auto">
            <a:xfrm>
              <a:off x="1684421" y="762000"/>
              <a:ext cx="842211" cy="381000"/>
            </a:xfrm>
            <a:prstGeom prst="rect">
              <a:avLst/>
            </a:prstGeom>
            <a:solidFill>
              <a:srgbClr val="99CCFF"/>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400" b="1">
                  <a:latin typeface="Times New Roman" panose="02020603050405020304" pitchFamily="18" charset="0"/>
                </a:rPr>
                <a:t>cno</a:t>
              </a:r>
            </a:p>
          </p:txBody>
        </p:sp>
        <p:sp>
          <p:nvSpPr>
            <p:cNvPr id="55304" name="Rectangle 7">
              <a:extLst>
                <a:ext uri="{FF2B5EF4-FFF2-40B4-BE49-F238E27FC236}">
                  <a16:creationId xmlns:a16="http://schemas.microsoft.com/office/drawing/2014/main" id="{BECBA6F4-8BA2-4EB8-8E17-9C21902A82FC}"/>
                </a:ext>
              </a:extLst>
            </p:cNvPr>
            <p:cNvSpPr>
              <a:spLocks noChangeArrowheads="1"/>
            </p:cNvSpPr>
            <p:nvPr/>
          </p:nvSpPr>
          <p:spPr bwMode="auto">
            <a:xfrm>
              <a:off x="3705726" y="0"/>
              <a:ext cx="1094874" cy="457200"/>
            </a:xfrm>
            <a:prstGeom prst="rect">
              <a:avLst/>
            </a:prstGeom>
            <a:solidFill>
              <a:srgbClr val="99CCFF"/>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400" b="1">
                  <a:latin typeface="Times New Roman" panose="02020603050405020304" pitchFamily="18" charset="0"/>
                </a:rPr>
                <a:t>sdept</a:t>
              </a:r>
            </a:p>
          </p:txBody>
        </p:sp>
        <p:sp>
          <p:nvSpPr>
            <p:cNvPr id="55305" name="Rectangle 8">
              <a:extLst>
                <a:ext uri="{FF2B5EF4-FFF2-40B4-BE49-F238E27FC236}">
                  <a16:creationId xmlns:a16="http://schemas.microsoft.com/office/drawing/2014/main" id="{590108D8-FF71-45C1-836C-839A07FA81DE}"/>
                </a:ext>
              </a:extLst>
            </p:cNvPr>
            <p:cNvSpPr>
              <a:spLocks noChangeArrowheads="1"/>
            </p:cNvSpPr>
            <p:nvPr/>
          </p:nvSpPr>
          <p:spPr bwMode="auto">
            <a:xfrm>
              <a:off x="3705726" y="838200"/>
              <a:ext cx="1094874" cy="457200"/>
            </a:xfrm>
            <a:prstGeom prst="rect">
              <a:avLst/>
            </a:prstGeom>
            <a:solidFill>
              <a:srgbClr val="99CCFF"/>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400" b="1">
                  <a:latin typeface="Times New Roman" panose="02020603050405020304" pitchFamily="18" charset="0"/>
                </a:rPr>
                <a:t>sloc</a:t>
              </a:r>
            </a:p>
          </p:txBody>
        </p:sp>
        <p:sp>
          <p:nvSpPr>
            <p:cNvPr id="55306" name="Rectangle 9">
              <a:extLst>
                <a:ext uri="{FF2B5EF4-FFF2-40B4-BE49-F238E27FC236}">
                  <a16:creationId xmlns:a16="http://schemas.microsoft.com/office/drawing/2014/main" id="{C94C9B01-E73D-44A6-9312-C5B12DF2FA19}"/>
                </a:ext>
              </a:extLst>
            </p:cNvPr>
            <p:cNvSpPr>
              <a:spLocks noChangeArrowheads="1"/>
            </p:cNvSpPr>
            <p:nvPr/>
          </p:nvSpPr>
          <p:spPr bwMode="auto">
            <a:xfrm>
              <a:off x="0" y="381000"/>
              <a:ext cx="1010653" cy="457200"/>
            </a:xfrm>
            <a:prstGeom prst="rect">
              <a:avLst/>
            </a:prstGeom>
            <a:solidFill>
              <a:srgbClr val="99CCFF"/>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400" b="1">
                  <a:latin typeface="Times New Roman" panose="02020603050405020304" pitchFamily="18" charset="0"/>
                </a:rPr>
                <a:t>grade</a:t>
              </a:r>
            </a:p>
          </p:txBody>
        </p:sp>
        <p:sp>
          <p:nvSpPr>
            <p:cNvPr id="55307" name="Line 10">
              <a:extLst>
                <a:ext uri="{FF2B5EF4-FFF2-40B4-BE49-F238E27FC236}">
                  <a16:creationId xmlns:a16="http://schemas.microsoft.com/office/drawing/2014/main" id="{512454D1-0DC2-4688-8CC3-D8D03D5F002C}"/>
                </a:ext>
              </a:extLst>
            </p:cNvPr>
            <p:cNvSpPr>
              <a:spLocks noChangeShapeType="1"/>
            </p:cNvSpPr>
            <p:nvPr/>
          </p:nvSpPr>
          <p:spPr bwMode="auto">
            <a:xfrm flipH="1">
              <a:off x="1010653" y="609600"/>
              <a:ext cx="3368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8" name="Line 11">
              <a:extLst>
                <a:ext uri="{FF2B5EF4-FFF2-40B4-BE49-F238E27FC236}">
                  <a16:creationId xmlns:a16="http://schemas.microsoft.com/office/drawing/2014/main" id="{A0CC8D7C-0534-40A9-ACC5-AAC5B27DEC80}"/>
                </a:ext>
              </a:extLst>
            </p:cNvPr>
            <p:cNvSpPr>
              <a:spLocks noChangeShapeType="1"/>
            </p:cNvSpPr>
            <p:nvPr/>
          </p:nvSpPr>
          <p:spPr bwMode="auto">
            <a:xfrm>
              <a:off x="2526632" y="304800"/>
              <a:ext cx="11790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9" name="Line 12">
              <a:extLst>
                <a:ext uri="{FF2B5EF4-FFF2-40B4-BE49-F238E27FC236}">
                  <a16:creationId xmlns:a16="http://schemas.microsoft.com/office/drawing/2014/main" id="{9A3B0B00-3DD0-4D87-B2BB-254A82A83281}"/>
                </a:ext>
              </a:extLst>
            </p:cNvPr>
            <p:cNvSpPr>
              <a:spLocks noChangeShapeType="1"/>
            </p:cNvSpPr>
            <p:nvPr/>
          </p:nvSpPr>
          <p:spPr bwMode="auto">
            <a:xfrm>
              <a:off x="2526632" y="381000"/>
              <a:ext cx="1179095"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0" name="Line 15">
              <a:extLst>
                <a:ext uri="{FF2B5EF4-FFF2-40B4-BE49-F238E27FC236}">
                  <a16:creationId xmlns:a16="http://schemas.microsoft.com/office/drawing/2014/main" id="{866170B8-6BB1-41E9-94B8-B747B277016E}"/>
                </a:ext>
              </a:extLst>
            </p:cNvPr>
            <p:cNvSpPr>
              <a:spLocks noChangeShapeType="1"/>
            </p:cNvSpPr>
            <p:nvPr/>
          </p:nvSpPr>
          <p:spPr bwMode="auto">
            <a:xfrm>
              <a:off x="4211053" y="381000"/>
              <a:ext cx="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8385B9F-ABBF-4F93-B199-5ECDC439F572}"/>
              </a:ext>
            </a:extLst>
          </p:cNvPr>
          <p:cNvSpPr>
            <a:spLocks noGrp="1" noChangeArrowheads="1"/>
          </p:cNvSpPr>
          <p:nvPr>
            <p:ph type="title" idx="4294967295"/>
          </p:nvPr>
        </p:nvSpPr>
        <p:spPr>
          <a:xfrm>
            <a:off x="642938" y="214313"/>
            <a:ext cx="7772400" cy="914400"/>
          </a:xfrm>
        </p:spPr>
        <p:txBody>
          <a:bodyPr/>
          <a:lstStyle/>
          <a:p>
            <a:r>
              <a:rPr lang="zh-CN" altLang="en-US"/>
              <a:t>第一范式（续）</a:t>
            </a:r>
          </a:p>
        </p:txBody>
      </p:sp>
      <p:sp>
        <p:nvSpPr>
          <p:cNvPr id="59395" name="Rectangle 3">
            <a:extLst>
              <a:ext uri="{FF2B5EF4-FFF2-40B4-BE49-F238E27FC236}">
                <a16:creationId xmlns:a16="http://schemas.microsoft.com/office/drawing/2014/main" id="{52B3AA03-EF13-4B67-ABCE-FA3D1245C1AD}"/>
              </a:ext>
            </a:extLst>
          </p:cNvPr>
          <p:cNvSpPr>
            <a:spLocks noChangeArrowheads="1"/>
          </p:cNvSpPr>
          <p:nvPr/>
        </p:nvSpPr>
        <p:spPr bwMode="auto">
          <a:xfrm>
            <a:off x="714375" y="1214438"/>
            <a:ext cx="7920038"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zh-CN" altLang="en-US" sz="2400" b="1">
                <a:latin typeface="宋体" panose="02010600030101010101" pitchFamily="2" charset="-122"/>
                <a:ea typeface="黑体" panose="02010609060101010101" pitchFamily="49" charset="-122"/>
              </a:rPr>
              <a:t>第一范式存在的问题</a:t>
            </a:r>
          </a:p>
          <a:p>
            <a:pPr>
              <a:buClr>
                <a:schemeClr val="folHlink"/>
              </a:buClr>
              <a:buSzPct val="60000"/>
              <a:buFont typeface="Wingdings" panose="05000000000000000000" pitchFamily="2" charset="2"/>
              <a:buChar char="n"/>
            </a:pPr>
            <a:r>
              <a:rPr lang="zh-CN" altLang="en-US" sz="2400">
                <a:latin typeface="Times New Roman" panose="02020603050405020304" pitchFamily="18" charset="0"/>
              </a:rPr>
              <a:t>插入异常：若插入一个学生，但未选课，这样的元祖不能插入。</a:t>
            </a:r>
          </a:p>
          <a:p>
            <a:pPr>
              <a:buClr>
                <a:schemeClr val="folHlink"/>
              </a:buClr>
              <a:buSzPct val="60000"/>
              <a:buFont typeface="Wingdings" panose="05000000000000000000" pitchFamily="2" charset="2"/>
              <a:buChar char="n"/>
            </a:pPr>
            <a:r>
              <a:rPr lang="zh-CN" altLang="en-US" sz="2400">
                <a:latin typeface="Times New Roman" panose="02020603050405020304" pitchFamily="18" charset="0"/>
              </a:rPr>
              <a:t>删除异常：如果某个学生只选修了一门课，如果他不选该课程了，则在删除课程号的同时会把该学生也一起删除。</a:t>
            </a:r>
          </a:p>
          <a:p>
            <a:pPr>
              <a:buClr>
                <a:schemeClr val="folHlink"/>
              </a:buClr>
              <a:buSzPct val="60000"/>
              <a:buFont typeface="Wingdings" panose="05000000000000000000" pitchFamily="2" charset="2"/>
              <a:buChar char="n"/>
            </a:pPr>
            <a:r>
              <a:rPr lang="zh-CN" altLang="en-US" sz="2400">
                <a:latin typeface="Times New Roman" panose="02020603050405020304" pitchFamily="18" charset="0"/>
              </a:rPr>
              <a:t>数据冗余大：如果一个学生选修了</a:t>
            </a:r>
            <a:r>
              <a:rPr lang="en-US" altLang="zh-CN" sz="2400">
                <a:latin typeface="Times New Roman" panose="02020603050405020304" pitchFamily="18" charset="0"/>
              </a:rPr>
              <a:t>10</a:t>
            </a:r>
            <a:r>
              <a:rPr lang="zh-CN" altLang="en-US" sz="2400">
                <a:latin typeface="Times New Roman" panose="02020603050405020304" pitchFamily="18" charset="0"/>
              </a:rPr>
              <a:t>门课程，则他的</a:t>
            </a:r>
            <a:r>
              <a:rPr lang="en-US" altLang="zh-CN" sz="2400">
                <a:latin typeface="Times New Roman" panose="02020603050405020304" pitchFamily="18" charset="0"/>
              </a:rPr>
              <a:t>DEPT</a:t>
            </a:r>
            <a:r>
              <a:rPr lang="zh-CN" altLang="en-US" sz="2400">
                <a:latin typeface="Times New Roman" panose="02020603050405020304" pitchFamily="18" charset="0"/>
              </a:rPr>
              <a:t>和</a:t>
            </a:r>
            <a:r>
              <a:rPr lang="en-US" altLang="zh-CN" sz="2400">
                <a:latin typeface="Times New Roman" panose="02020603050405020304" pitchFamily="18" charset="0"/>
              </a:rPr>
              <a:t>SLOC</a:t>
            </a:r>
            <a:r>
              <a:rPr lang="zh-CN" altLang="en-US" sz="2400">
                <a:latin typeface="Times New Roman" panose="02020603050405020304" pitchFamily="18" charset="0"/>
              </a:rPr>
              <a:t>值就要重复存储</a:t>
            </a:r>
            <a:r>
              <a:rPr lang="en-US" altLang="zh-CN" sz="2400">
                <a:latin typeface="Times New Roman" panose="02020603050405020304" pitchFamily="18" charset="0"/>
              </a:rPr>
              <a:t>10</a:t>
            </a:r>
            <a:r>
              <a:rPr lang="zh-CN" altLang="en-US" sz="2400">
                <a:latin typeface="Times New Roman" panose="02020603050405020304" pitchFamily="18" charset="0"/>
              </a:rPr>
              <a:t>次。</a:t>
            </a:r>
          </a:p>
          <a:p>
            <a:pPr>
              <a:buClr>
                <a:schemeClr val="folHlink"/>
              </a:buClr>
              <a:buSzPct val="60000"/>
              <a:buFont typeface="Wingdings" panose="05000000000000000000" pitchFamily="2" charset="2"/>
              <a:buChar char="n"/>
            </a:pPr>
            <a:r>
              <a:rPr lang="zh-CN" altLang="en-US" sz="2400">
                <a:latin typeface="Times New Roman" panose="02020603050405020304" pitchFamily="18" charset="0"/>
              </a:rPr>
              <a:t>修改复杂：如果要修改</a:t>
            </a:r>
            <a:r>
              <a:rPr lang="en-US" altLang="zh-CN" sz="2400">
                <a:latin typeface="Times New Roman" panose="02020603050405020304" pitchFamily="18" charset="0"/>
              </a:rPr>
              <a:t>DEPT</a:t>
            </a:r>
            <a:r>
              <a:rPr lang="zh-CN" altLang="en-US" sz="2400">
                <a:latin typeface="Times New Roman" panose="02020603050405020304" pitchFamily="18" charset="0"/>
              </a:rPr>
              <a:t>和</a:t>
            </a:r>
            <a:r>
              <a:rPr lang="en-US" altLang="zh-CN" sz="2400">
                <a:latin typeface="Times New Roman" panose="02020603050405020304" pitchFamily="18" charset="0"/>
              </a:rPr>
              <a:t>SLOC</a:t>
            </a:r>
            <a:r>
              <a:rPr lang="zh-CN" altLang="en-US" sz="2400">
                <a:latin typeface="Times New Roman" panose="02020603050405020304" pitchFamily="18" charset="0"/>
              </a:rPr>
              <a:t>的值，则必须修改</a:t>
            </a:r>
            <a:r>
              <a:rPr lang="en-US" altLang="zh-CN" sz="2400">
                <a:latin typeface="Times New Roman" panose="02020603050405020304" pitchFamily="18" charset="0"/>
              </a:rPr>
              <a:t>10</a:t>
            </a:r>
            <a:r>
              <a:rPr lang="zh-CN" altLang="en-US" sz="2400">
                <a:latin typeface="Times New Roman" panose="02020603050405020304" pitchFamily="18" charset="0"/>
              </a:rPr>
              <a:t>次。</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blinds(horizontal)">
                                      <p:cBhvr>
                                        <p:cTn id="7" dur="500"/>
                                        <p:tgtEl>
                                          <p:spTgt spid="59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12" dur="500"/>
                                        <p:tgtEl>
                                          <p:spTgt spid="593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blinds(horizontal)">
                                      <p:cBhvr>
                                        <p:cTn id="17" dur="500"/>
                                        <p:tgtEl>
                                          <p:spTgt spid="593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9395">
                                            <p:txEl>
                                              <p:pRg st="4" end="4"/>
                                            </p:txEl>
                                          </p:spTgt>
                                        </p:tgtEl>
                                        <p:attrNameLst>
                                          <p:attrName>style.visibility</p:attrName>
                                        </p:attrNameLst>
                                      </p:cBhvr>
                                      <p:to>
                                        <p:strVal val="visible"/>
                                      </p:to>
                                    </p:set>
                                    <p:animEffect transition="in" filter="blinds(horizontal)">
                                      <p:cBhvr>
                                        <p:cTn id="22" dur="5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44FE7CB-9A09-4863-85C9-55C603048E85}"/>
              </a:ext>
            </a:extLst>
          </p:cNvPr>
          <p:cNvSpPr>
            <a:spLocks noChangeArrowheads="1"/>
          </p:cNvSpPr>
          <p:nvPr>
            <p:ph type="title" idx="4294967295"/>
          </p:nvPr>
        </p:nvSpPr>
        <p:spPr/>
        <p:txBody>
          <a:bodyPr/>
          <a:lstStyle/>
          <a:p>
            <a:r>
              <a:rPr lang="zh-CN" altLang="en-US"/>
              <a:t>第一范式（续）</a:t>
            </a:r>
          </a:p>
        </p:txBody>
      </p:sp>
      <p:sp>
        <p:nvSpPr>
          <p:cNvPr id="57347" name="Rectangle 3">
            <a:extLst>
              <a:ext uri="{FF2B5EF4-FFF2-40B4-BE49-F238E27FC236}">
                <a16:creationId xmlns:a16="http://schemas.microsoft.com/office/drawing/2014/main" id="{24568B57-E2E7-4450-9C50-B97C4BC080B2}"/>
              </a:ext>
            </a:extLst>
          </p:cNvPr>
          <p:cNvSpPr>
            <a:spLocks noChangeArrowheads="1"/>
          </p:cNvSpPr>
          <p:nvPr>
            <p:ph type="body" idx="4294967295"/>
          </p:nvPr>
        </p:nvSpPr>
        <p:spPr/>
        <p:txBody>
          <a:bodyPr/>
          <a:lstStyle/>
          <a:p>
            <a:r>
              <a:rPr lang="zh-CN" altLang="en-US" sz="2800"/>
              <a:t>原因</a:t>
            </a:r>
          </a:p>
          <a:p>
            <a:pPr>
              <a:buFont typeface="Wingdings" panose="05000000000000000000" pitchFamily="2" charset="2"/>
              <a:buNone/>
            </a:pPr>
            <a:r>
              <a:rPr lang="zh-CN" altLang="en-US" sz="2800"/>
              <a:t>      </a:t>
            </a:r>
            <a:r>
              <a:rPr lang="en-US" altLang="zh-CN" sz="2800"/>
              <a:t>Sdept</a:t>
            </a:r>
            <a:r>
              <a:rPr lang="zh-CN" altLang="en-US" sz="2800"/>
              <a:t>、 </a:t>
            </a:r>
            <a:r>
              <a:rPr lang="en-US" altLang="zh-CN" sz="2800"/>
              <a:t>Sloc</a:t>
            </a:r>
            <a:r>
              <a:rPr lang="zh-CN" altLang="en-US" sz="2800"/>
              <a:t>部分函数依赖于码。</a:t>
            </a:r>
          </a:p>
          <a:p>
            <a:pPr>
              <a:buFont typeface="Wingdings" panose="05000000000000000000" pitchFamily="2" charset="2"/>
              <a:buNone/>
            </a:pPr>
            <a:endParaRPr lang="zh-CN" altLang="en-US" sz="2800"/>
          </a:p>
          <a:p>
            <a:r>
              <a:rPr lang="zh-CN" altLang="en-US" sz="2800"/>
              <a:t>解决方法</a:t>
            </a:r>
          </a:p>
          <a:p>
            <a:pPr>
              <a:buFont typeface="Wingdings" panose="05000000000000000000" pitchFamily="2" charset="2"/>
              <a:buNone/>
            </a:pPr>
            <a:r>
              <a:rPr lang="zh-CN" altLang="en-US" sz="2800"/>
              <a:t>    采用投影分解法，把</a:t>
            </a:r>
            <a:r>
              <a:rPr lang="en-US" altLang="zh-CN" sz="2800"/>
              <a:t>SLC</a:t>
            </a:r>
            <a:r>
              <a:rPr lang="zh-CN" altLang="en-US" sz="2800"/>
              <a:t>分解为两个关系模式，以消除这些部分函数依赖。 </a:t>
            </a:r>
          </a:p>
          <a:p>
            <a:pPr>
              <a:buFont typeface="Wingdings" panose="05000000000000000000" pitchFamily="2" charset="2"/>
              <a:buNone/>
            </a:pPr>
            <a:r>
              <a:rPr lang="zh-CN" altLang="en-US" sz="2800"/>
              <a:t>            </a:t>
            </a:r>
            <a:r>
              <a:rPr lang="en-US" altLang="zh-CN" sz="2800"/>
              <a:t>SC</a:t>
            </a:r>
            <a:r>
              <a:rPr lang="zh-CN" altLang="en-US" sz="2800"/>
              <a:t>（</a:t>
            </a:r>
            <a:r>
              <a:rPr lang="en-US" altLang="zh-CN" sz="2800"/>
              <a:t>Sno</a:t>
            </a:r>
            <a:r>
              <a:rPr lang="zh-CN" altLang="en-US" sz="2800"/>
              <a:t>， </a:t>
            </a:r>
            <a:r>
              <a:rPr lang="en-US" altLang="zh-CN" sz="2800"/>
              <a:t>Cno</a:t>
            </a:r>
            <a:r>
              <a:rPr lang="zh-CN" altLang="en-US" sz="2800"/>
              <a:t>， </a:t>
            </a:r>
            <a:r>
              <a:rPr lang="en-US" altLang="zh-CN" sz="2800"/>
              <a:t>Grade</a:t>
            </a:r>
            <a:r>
              <a:rPr lang="zh-CN" altLang="en-US" sz="2800"/>
              <a:t>）</a:t>
            </a:r>
          </a:p>
          <a:p>
            <a:pPr>
              <a:buFont typeface="Wingdings" panose="05000000000000000000" pitchFamily="2" charset="2"/>
              <a:buNone/>
            </a:pPr>
            <a:r>
              <a:rPr lang="zh-CN" altLang="en-US" sz="2800"/>
              <a:t>                    </a:t>
            </a:r>
            <a:r>
              <a:rPr lang="en-US" altLang="zh-CN" sz="2800"/>
              <a:t>SL</a:t>
            </a:r>
            <a:r>
              <a:rPr lang="zh-CN" altLang="en-US" sz="2800"/>
              <a:t>（</a:t>
            </a:r>
            <a:r>
              <a:rPr lang="en-US" altLang="zh-CN" sz="2800"/>
              <a:t>Sno</a:t>
            </a:r>
            <a:r>
              <a:rPr lang="zh-CN" altLang="en-US" sz="2800"/>
              <a:t>， </a:t>
            </a:r>
            <a:r>
              <a:rPr lang="en-US" altLang="zh-CN" sz="2800"/>
              <a:t>Sdept</a:t>
            </a:r>
            <a:r>
              <a:rPr lang="zh-CN" altLang="en-US" sz="2800"/>
              <a:t>， </a:t>
            </a:r>
            <a:r>
              <a:rPr lang="en-US" altLang="zh-CN" sz="2800"/>
              <a:t>Sloc</a:t>
            </a:r>
            <a:r>
              <a:rPr lang="zh-CN" altLang="en-US" sz="2800"/>
              <a:t>）</a:t>
            </a: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76A9404-2D53-4408-A11D-FA27242A6AAF}"/>
              </a:ext>
            </a:extLst>
          </p:cNvPr>
          <p:cNvSpPr>
            <a:spLocks noChangeArrowheads="1"/>
          </p:cNvSpPr>
          <p:nvPr>
            <p:ph type="title" idx="4294967295"/>
          </p:nvPr>
        </p:nvSpPr>
        <p:spPr/>
        <p:txBody>
          <a:bodyPr/>
          <a:lstStyle/>
          <a:p>
            <a:r>
              <a:rPr lang="zh-CN" altLang="en-US"/>
              <a:t>第一范式（续）</a:t>
            </a:r>
          </a:p>
        </p:txBody>
      </p:sp>
      <p:sp>
        <p:nvSpPr>
          <p:cNvPr id="58371" name="Rectangle 3">
            <a:extLst>
              <a:ext uri="{FF2B5EF4-FFF2-40B4-BE49-F238E27FC236}">
                <a16:creationId xmlns:a16="http://schemas.microsoft.com/office/drawing/2014/main" id="{55FF3489-3FBE-4960-8D5B-F64E6BE43AF5}"/>
              </a:ext>
            </a:extLst>
          </p:cNvPr>
          <p:cNvSpPr>
            <a:spLocks noChangeArrowheads="1"/>
          </p:cNvSpPr>
          <p:nvPr>
            <p:ph type="body" idx="4294967295"/>
          </p:nvPr>
        </p:nvSpPr>
        <p:spPr/>
        <p:txBody>
          <a:bodyPr/>
          <a:lstStyle/>
          <a:p>
            <a:pPr>
              <a:buFont typeface="Wingdings" panose="05000000000000000000" pitchFamily="2" charset="2"/>
              <a:buNone/>
            </a:pPr>
            <a:endParaRPr lang="en-US" altLang="zh-CN" sz="2800"/>
          </a:p>
          <a:p>
            <a:pPr>
              <a:buFont typeface="Wingdings" panose="05000000000000000000" pitchFamily="2" charset="2"/>
              <a:buNone/>
            </a:pPr>
            <a:endParaRPr lang="en-US" altLang="zh-CN" sz="2800"/>
          </a:p>
          <a:p>
            <a:pPr>
              <a:buFont typeface="Wingdings" panose="05000000000000000000" pitchFamily="2" charset="2"/>
              <a:buNone/>
            </a:pPr>
            <a:endParaRPr lang="en-US" altLang="zh-CN" sz="2800"/>
          </a:p>
          <a:p>
            <a:pPr>
              <a:buFont typeface="Wingdings" panose="05000000000000000000" pitchFamily="2" charset="2"/>
              <a:buNone/>
            </a:pPr>
            <a:endParaRPr lang="en-US" altLang="zh-CN" sz="2800"/>
          </a:p>
          <a:p>
            <a:pPr>
              <a:buFont typeface="Wingdings" panose="05000000000000000000" pitchFamily="2" charset="2"/>
              <a:buNone/>
            </a:pPr>
            <a:endParaRPr lang="en-US" altLang="zh-CN" sz="2800"/>
          </a:p>
          <a:p>
            <a:pPr>
              <a:buFont typeface="Wingdings" panose="05000000000000000000" pitchFamily="2" charset="2"/>
              <a:buNone/>
            </a:pPr>
            <a:endParaRPr lang="en-US" altLang="zh-CN" sz="2800"/>
          </a:p>
          <a:p>
            <a:pPr>
              <a:buFont typeface="Wingdings" panose="05000000000000000000" pitchFamily="2" charset="2"/>
              <a:buNone/>
            </a:pPr>
            <a:endParaRPr lang="en-US" altLang="zh-CN" sz="2800"/>
          </a:p>
        </p:txBody>
      </p:sp>
      <p:grpSp>
        <p:nvGrpSpPr>
          <p:cNvPr id="58372" name="Group 4">
            <a:extLst>
              <a:ext uri="{FF2B5EF4-FFF2-40B4-BE49-F238E27FC236}">
                <a16:creationId xmlns:a16="http://schemas.microsoft.com/office/drawing/2014/main" id="{9F535CA9-5BF5-4230-AF19-83C2FDC28EE1}"/>
              </a:ext>
            </a:extLst>
          </p:cNvPr>
          <p:cNvGrpSpPr>
            <a:grpSpLocks/>
          </p:cNvGrpSpPr>
          <p:nvPr/>
        </p:nvGrpSpPr>
        <p:grpSpPr bwMode="auto">
          <a:xfrm>
            <a:off x="1500188" y="1143000"/>
            <a:ext cx="5715000" cy="3048000"/>
            <a:chOff x="0" y="0"/>
            <a:chExt cx="3600" cy="1920"/>
          </a:xfrm>
        </p:grpSpPr>
        <p:sp>
          <p:nvSpPr>
            <p:cNvPr id="58375" name="Rectangle 5">
              <a:extLst>
                <a:ext uri="{FF2B5EF4-FFF2-40B4-BE49-F238E27FC236}">
                  <a16:creationId xmlns:a16="http://schemas.microsoft.com/office/drawing/2014/main" id="{FF386CF5-5815-4A78-9AA8-DEFF356CC145}"/>
                </a:ext>
              </a:extLst>
            </p:cNvPr>
            <p:cNvSpPr>
              <a:spLocks noChangeArrowheads="1"/>
            </p:cNvSpPr>
            <p:nvPr/>
          </p:nvSpPr>
          <p:spPr bwMode="auto">
            <a:xfrm>
              <a:off x="1286" y="128"/>
              <a:ext cx="1157" cy="179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58376" name="Text Box 6">
              <a:extLst>
                <a:ext uri="{FF2B5EF4-FFF2-40B4-BE49-F238E27FC236}">
                  <a16:creationId xmlns:a16="http://schemas.microsoft.com/office/drawing/2014/main" id="{EB309A07-A69D-48E6-9060-AB29EF28A4DF}"/>
                </a:ext>
              </a:extLst>
            </p:cNvPr>
            <p:cNvSpPr txBox="1">
              <a:spLocks noChangeArrowheads="1"/>
            </p:cNvSpPr>
            <p:nvPr/>
          </p:nvSpPr>
          <p:spPr bwMode="auto">
            <a:xfrm>
              <a:off x="1543" y="384"/>
              <a:ext cx="643"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Sno</a:t>
              </a:r>
              <a:endParaRPr lang="en-US" altLang="zh-CN" sz="2800">
                <a:latin typeface="Times New Roman" panose="02020603050405020304" pitchFamily="18" charset="0"/>
              </a:endParaRPr>
            </a:p>
          </p:txBody>
        </p:sp>
        <p:sp>
          <p:nvSpPr>
            <p:cNvPr id="58377" name="Text Box 7">
              <a:extLst>
                <a:ext uri="{FF2B5EF4-FFF2-40B4-BE49-F238E27FC236}">
                  <a16:creationId xmlns:a16="http://schemas.microsoft.com/office/drawing/2014/main" id="{2EBCF316-B732-4FC2-8192-B0A3D4B74282}"/>
                </a:ext>
              </a:extLst>
            </p:cNvPr>
            <p:cNvSpPr txBox="1">
              <a:spLocks noChangeArrowheads="1"/>
            </p:cNvSpPr>
            <p:nvPr/>
          </p:nvSpPr>
          <p:spPr bwMode="auto">
            <a:xfrm>
              <a:off x="1543" y="1280"/>
              <a:ext cx="643"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Cno</a:t>
              </a:r>
              <a:endParaRPr lang="en-US" altLang="zh-CN" sz="2800">
                <a:latin typeface="Times New Roman" panose="02020603050405020304" pitchFamily="18" charset="0"/>
              </a:endParaRPr>
            </a:p>
          </p:txBody>
        </p:sp>
        <p:sp>
          <p:nvSpPr>
            <p:cNvPr id="58378" name="Text Box 8">
              <a:extLst>
                <a:ext uri="{FF2B5EF4-FFF2-40B4-BE49-F238E27FC236}">
                  <a16:creationId xmlns:a16="http://schemas.microsoft.com/office/drawing/2014/main" id="{3E4880BE-1295-4664-9F59-4F29024BAD10}"/>
                </a:ext>
              </a:extLst>
            </p:cNvPr>
            <p:cNvSpPr txBox="1">
              <a:spLocks noChangeArrowheads="1"/>
            </p:cNvSpPr>
            <p:nvPr/>
          </p:nvSpPr>
          <p:spPr bwMode="auto">
            <a:xfrm>
              <a:off x="129" y="896"/>
              <a:ext cx="771"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Grade</a:t>
              </a:r>
            </a:p>
          </p:txBody>
        </p:sp>
        <p:sp>
          <p:nvSpPr>
            <p:cNvPr id="58379" name="Text Box 9">
              <a:extLst>
                <a:ext uri="{FF2B5EF4-FFF2-40B4-BE49-F238E27FC236}">
                  <a16:creationId xmlns:a16="http://schemas.microsoft.com/office/drawing/2014/main" id="{F2D5F8D7-D7BE-44F1-8F47-D100721196C7}"/>
                </a:ext>
              </a:extLst>
            </p:cNvPr>
            <p:cNvSpPr txBox="1">
              <a:spLocks noChangeArrowheads="1"/>
            </p:cNvSpPr>
            <p:nvPr/>
          </p:nvSpPr>
          <p:spPr bwMode="auto">
            <a:xfrm>
              <a:off x="2829" y="384"/>
              <a:ext cx="771"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Sdept</a:t>
              </a:r>
              <a:endParaRPr lang="en-US" altLang="zh-CN" sz="2800">
                <a:latin typeface="Times New Roman" panose="02020603050405020304" pitchFamily="18" charset="0"/>
              </a:endParaRPr>
            </a:p>
          </p:txBody>
        </p:sp>
        <p:sp>
          <p:nvSpPr>
            <p:cNvPr id="58380" name="Text Box 10">
              <a:extLst>
                <a:ext uri="{FF2B5EF4-FFF2-40B4-BE49-F238E27FC236}">
                  <a16:creationId xmlns:a16="http://schemas.microsoft.com/office/drawing/2014/main" id="{D72B1A5C-C08E-492A-A7FC-4843646216AC}"/>
                </a:ext>
              </a:extLst>
            </p:cNvPr>
            <p:cNvSpPr txBox="1">
              <a:spLocks noChangeArrowheads="1"/>
            </p:cNvSpPr>
            <p:nvPr/>
          </p:nvSpPr>
          <p:spPr bwMode="auto">
            <a:xfrm>
              <a:off x="2829" y="1280"/>
              <a:ext cx="771"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Sloc</a:t>
              </a:r>
              <a:endParaRPr lang="en-US" altLang="zh-CN" sz="2800">
                <a:latin typeface="Times New Roman" panose="02020603050405020304" pitchFamily="18" charset="0"/>
              </a:endParaRPr>
            </a:p>
          </p:txBody>
        </p:sp>
        <p:sp>
          <p:nvSpPr>
            <p:cNvPr id="58381" name="Line 11">
              <a:extLst>
                <a:ext uri="{FF2B5EF4-FFF2-40B4-BE49-F238E27FC236}">
                  <a16:creationId xmlns:a16="http://schemas.microsoft.com/office/drawing/2014/main" id="{4AAC8D23-05AB-4BAA-B4F6-61D4C5F5268C}"/>
                </a:ext>
              </a:extLst>
            </p:cNvPr>
            <p:cNvSpPr>
              <a:spLocks noChangeShapeType="1"/>
            </p:cNvSpPr>
            <p:nvPr/>
          </p:nvSpPr>
          <p:spPr bwMode="auto">
            <a:xfrm flipH="1">
              <a:off x="900" y="1024"/>
              <a:ext cx="386"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2" name="Line 12">
              <a:extLst>
                <a:ext uri="{FF2B5EF4-FFF2-40B4-BE49-F238E27FC236}">
                  <a16:creationId xmlns:a16="http://schemas.microsoft.com/office/drawing/2014/main" id="{9B031C6B-5805-45C5-97E0-36DC16568CE4}"/>
                </a:ext>
              </a:extLst>
            </p:cNvPr>
            <p:cNvSpPr>
              <a:spLocks noChangeShapeType="1"/>
            </p:cNvSpPr>
            <p:nvPr/>
          </p:nvSpPr>
          <p:spPr bwMode="auto">
            <a:xfrm>
              <a:off x="2186" y="512"/>
              <a:ext cx="643"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3" name="Line 13">
              <a:extLst>
                <a:ext uri="{FF2B5EF4-FFF2-40B4-BE49-F238E27FC236}">
                  <a16:creationId xmlns:a16="http://schemas.microsoft.com/office/drawing/2014/main" id="{14E978FC-9B98-491C-B06A-30324BB72EEF}"/>
                </a:ext>
              </a:extLst>
            </p:cNvPr>
            <p:cNvSpPr>
              <a:spLocks noChangeShapeType="1"/>
            </p:cNvSpPr>
            <p:nvPr/>
          </p:nvSpPr>
          <p:spPr bwMode="auto">
            <a:xfrm>
              <a:off x="2186" y="512"/>
              <a:ext cx="643" cy="89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4" name="Line 14">
              <a:extLst>
                <a:ext uri="{FF2B5EF4-FFF2-40B4-BE49-F238E27FC236}">
                  <a16:creationId xmlns:a16="http://schemas.microsoft.com/office/drawing/2014/main" id="{CD572200-F027-4A86-9E10-F1D173FBA34E}"/>
                </a:ext>
              </a:extLst>
            </p:cNvPr>
            <p:cNvSpPr>
              <a:spLocks noChangeShapeType="1"/>
            </p:cNvSpPr>
            <p:nvPr/>
          </p:nvSpPr>
          <p:spPr bwMode="auto">
            <a:xfrm flipV="1">
              <a:off x="2443" y="640"/>
              <a:ext cx="386" cy="640"/>
            </a:xfrm>
            <a:prstGeom prst="line">
              <a:avLst/>
            </a:prstGeom>
            <a:noFill/>
            <a:ln w="3810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5" name="Line 15">
              <a:extLst>
                <a:ext uri="{FF2B5EF4-FFF2-40B4-BE49-F238E27FC236}">
                  <a16:creationId xmlns:a16="http://schemas.microsoft.com/office/drawing/2014/main" id="{A85C899C-3D4E-4F33-986B-9D792E89935B}"/>
                </a:ext>
              </a:extLst>
            </p:cNvPr>
            <p:cNvSpPr>
              <a:spLocks noChangeShapeType="1"/>
            </p:cNvSpPr>
            <p:nvPr/>
          </p:nvSpPr>
          <p:spPr bwMode="auto">
            <a:xfrm>
              <a:off x="2443" y="1280"/>
              <a:ext cx="386" cy="256"/>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6" name="Line 16">
              <a:extLst>
                <a:ext uri="{FF2B5EF4-FFF2-40B4-BE49-F238E27FC236}">
                  <a16:creationId xmlns:a16="http://schemas.microsoft.com/office/drawing/2014/main" id="{254849FA-37E7-447E-81BB-162B4EE1E36E}"/>
                </a:ext>
              </a:extLst>
            </p:cNvPr>
            <p:cNvSpPr>
              <a:spLocks noChangeShapeType="1"/>
            </p:cNvSpPr>
            <p:nvPr/>
          </p:nvSpPr>
          <p:spPr bwMode="auto">
            <a:xfrm>
              <a:off x="3214" y="768"/>
              <a:ext cx="0" cy="51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7" name="Text Box 17">
              <a:extLst>
                <a:ext uri="{FF2B5EF4-FFF2-40B4-BE49-F238E27FC236}">
                  <a16:creationId xmlns:a16="http://schemas.microsoft.com/office/drawing/2014/main" id="{5554C7F1-C8F8-46BC-B6F4-352A6251440D}"/>
                </a:ext>
              </a:extLst>
            </p:cNvPr>
            <p:cNvSpPr txBox="1">
              <a:spLocks noChangeArrowheads="1"/>
            </p:cNvSpPr>
            <p:nvPr/>
          </p:nvSpPr>
          <p:spPr bwMode="auto">
            <a:xfrm>
              <a:off x="0" y="0"/>
              <a:ext cx="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SLC</a:t>
              </a:r>
            </a:p>
          </p:txBody>
        </p:sp>
      </p:grpSp>
      <p:sp>
        <p:nvSpPr>
          <p:cNvPr id="61458" name="未知">
            <a:extLst>
              <a:ext uri="{FF2B5EF4-FFF2-40B4-BE49-F238E27FC236}">
                <a16:creationId xmlns:a16="http://schemas.microsoft.com/office/drawing/2014/main" id="{DCAA5B7C-15A8-42B4-9030-09FA01C89530}"/>
              </a:ext>
            </a:extLst>
          </p:cNvPr>
          <p:cNvSpPr>
            <a:spLocks/>
          </p:cNvSpPr>
          <p:nvPr/>
        </p:nvSpPr>
        <p:spPr bwMode="auto">
          <a:xfrm>
            <a:off x="3708400" y="1196975"/>
            <a:ext cx="4171950" cy="3282950"/>
          </a:xfrm>
          <a:custGeom>
            <a:avLst/>
            <a:gdLst>
              <a:gd name="T0" fmla="*/ 2147483646 w 2564"/>
              <a:gd name="T1" fmla="*/ 2147483646 h 2014"/>
              <a:gd name="T2" fmla="*/ 2147483646 w 2564"/>
              <a:gd name="T3" fmla="*/ 2147483646 h 2014"/>
              <a:gd name="T4" fmla="*/ 2147483646 w 2564"/>
              <a:gd name="T5" fmla="*/ 2147483646 h 2014"/>
              <a:gd name="T6" fmla="*/ 2147483646 w 2564"/>
              <a:gd name="T7" fmla="*/ 2147483646 h 2014"/>
              <a:gd name="T8" fmla="*/ 2147483646 w 2564"/>
              <a:gd name="T9" fmla="*/ 2147483646 h 2014"/>
              <a:gd name="T10" fmla="*/ 2147483646 w 2564"/>
              <a:gd name="T11" fmla="*/ 2147483646 h 2014"/>
              <a:gd name="T12" fmla="*/ 2147483646 w 2564"/>
              <a:gd name="T13" fmla="*/ 2147483646 h 2014"/>
              <a:gd name="T14" fmla="*/ 2147483646 w 2564"/>
              <a:gd name="T15" fmla="*/ 2147483646 h 2014"/>
              <a:gd name="T16" fmla="*/ 2147483646 w 2564"/>
              <a:gd name="T17" fmla="*/ 2147483646 h 2014"/>
              <a:gd name="T18" fmla="*/ 2147483646 w 2564"/>
              <a:gd name="T19" fmla="*/ 2147483646 h 20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64"/>
              <a:gd name="T31" fmla="*/ 0 h 2014"/>
              <a:gd name="T32" fmla="*/ 2564 w 2564"/>
              <a:gd name="T33" fmla="*/ 2014 h 20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64" h="2014">
                <a:moveTo>
                  <a:pt x="32" y="484"/>
                </a:moveTo>
                <a:cubicBezTo>
                  <a:pt x="32" y="372"/>
                  <a:pt x="56" y="292"/>
                  <a:pt x="128" y="244"/>
                </a:cubicBezTo>
                <a:cubicBezTo>
                  <a:pt x="200" y="196"/>
                  <a:pt x="112" y="204"/>
                  <a:pt x="464" y="196"/>
                </a:cubicBezTo>
                <a:cubicBezTo>
                  <a:pt x="816" y="188"/>
                  <a:pt x="1916" y="0"/>
                  <a:pt x="2240" y="196"/>
                </a:cubicBezTo>
                <a:cubicBezTo>
                  <a:pt x="2564" y="392"/>
                  <a:pt x="2426" y="1076"/>
                  <a:pt x="2405" y="1371"/>
                </a:cubicBezTo>
                <a:cubicBezTo>
                  <a:pt x="2384" y="1666"/>
                  <a:pt x="2310" y="1916"/>
                  <a:pt x="2112" y="1965"/>
                </a:cubicBezTo>
                <a:cubicBezTo>
                  <a:pt x="1914" y="2014"/>
                  <a:pt x="1435" y="1830"/>
                  <a:pt x="1216" y="1663"/>
                </a:cubicBezTo>
                <a:cubicBezTo>
                  <a:pt x="997" y="1496"/>
                  <a:pt x="981" y="1088"/>
                  <a:pt x="800" y="964"/>
                </a:cubicBezTo>
                <a:cubicBezTo>
                  <a:pt x="619" y="840"/>
                  <a:pt x="256" y="996"/>
                  <a:pt x="128" y="916"/>
                </a:cubicBezTo>
                <a:cubicBezTo>
                  <a:pt x="0" y="836"/>
                  <a:pt x="32" y="596"/>
                  <a:pt x="32" y="484"/>
                </a:cubicBezTo>
                <a:close/>
              </a:path>
            </a:pathLst>
          </a:custGeom>
          <a:noFill/>
          <a:ln w="38100">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1459" name="未知">
            <a:extLst>
              <a:ext uri="{FF2B5EF4-FFF2-40B4-BE49-F238E27FC236}">
                <a16:creationId xmlns:a16="http://schemas.microsoft.com/office/drawing/2014/main" id="{E1BF7BC5-E093-4468-9991-4DA49D5B7C53}"/>
              </a:ext>
            </a:extLst>
          </p:cNvPr>
          <p:cNvSpPr>
            <a:spLocks/>
          </p:cNvSpPr>
          <p:nvPr/>
        </p:nvSpPr>
        <p:spPr bwMode="auto">
          <a:xfrm>
            <a:off x="1403350" y="1412875"/>
            <a:ext cx="3997325" cy="2493963"/>
          </a:xfrm>
          <a:custGeom>
            <a:avLst/>
            <a:gdLst>
              <a:gd name="T0" fmla="*/ 2147483646 w 2518"/>
              <a:gd name="T1" fmla="*/ 2147483646 h 1571"/>
              <a:gd name="T2" fmla="*/ 2147483646 w 2518"/>
              <a:gd name="T3" fmla="*/ 2147483646 h 1571"/>
              <a:gd name="T4" fmla="*/ 2147483646 w 2518"/>
              <a:gd name="T5" fmla="*/ 2147483646 h 1571"/>
              <a:gd name="T6" fmla="*/ 2147483646 w 2518"/>
              <a:gd name="T7" fmla="*/ 2147483646 h 1571"/>
              <a:gd name="T8" fmla="*/ 2147483646 w 2518"/>
              <a:gd name="T9" fmla="*/ 2147483646 h 1571"/>
              <a:gd name="T10" fmla="*/ 2147483646 w 2518"/>
              <a:gd name="T11" fmla="*/ 2147483646 h 1571"/>
              <a:gd name="T12" fmla="*/ 2147483646 w 2518"/>
              <a:gd name="T13" fmla="*/ 2147483646 h 1571"/>
              <a:gd name="T14" fmla="*/ 2147483646 w 2518"/>
              <a:gd name="T15" fmla="*/ 2147483646 h 1571"/>
              <a:gd name="T16" fmla="*/ 2147483646 w 2518"/>
              <a:gd name="T17" fmla="*/ 2147483646 h 1571"/>
              <a:gd name="T18" fmla="*/ 2147483646 w 2518"/>
              <a:gd name="T19" fmla="*/ 2147483646 h 1571"/>
              <a:gd name="T20" fmla="*/ 2147483646 w 2518"/>
              <a:gd name="T21" fmla="*/ 2147483646 h 1571"/>
              <a:gd name="T22" fmla="*/ 2147483646 w 2518"/>
              <a:gd name="T23" fmla="*/ 2147483646 h 1571"/>
              <a:gd name="T24" fmla="*/ 2147483646 w 2518"/>
              <a:gd name="T25" fmla="*/ 2147483646 h 1571"/>
              <a:gd name="T26" fmla="*/ 2147483646 w 2518"/>
              <a:gd name="T27" fmla="*/ 2147483646 h 1571"/>
              <a:gd name="T28" fmla="*/ 2147483646 w 2518"/>
              <a:gd name="T29" fmla="*/ 2147483646 h 1571"/>
              <a:gd name="T30" fmla="*/ 2147483646 w 2518"/>
              <a:gd name="T31" fmla="*/ 2147483646 h 1571"/>
              <a:gd name="T32" fmla="*/ 2147483646 w 2518"/>
              <a:gd name="T33" fmla="*/ 2147483646 h 1571"/>
              <a:gd name="T34" fmla="*/ 2147483646 w 2518"/>
              <a:gd name="T35" fmla="*/ 2147483646 h 15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18"/>
              <a:gd name="T55" fmla="*/ 0 h 1571"/>
              <a:gd name="T56" fmla="*/ 2518 w 2518"/>
              <a:gd name="T57" fmla="*/ 1571 h 15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18" h="1571">
                <a:moveTo>
                  <a:pt x="104" y="721"/>
                </a:moveTo>
                <a:cubicBezTo>
                  <a:pt x="132" y="641"/>
                  <a:pt x="0" y="484"/>
                  <a:pt x="305" y="369"/>
                </a:cubicBezTo>
                <a:cubicBezTo>
                  <a:pt x="610" y="254"/>
                  <a:pt x="1593" y="66"/>
                  <a:pt x="1937" y="33"/>
                </a:cubicBezTo>
                <a:cubicBezTo>
                  <a:pt x="2281" y="0"/>
                  <a:pt x="2280" y="38"/>
                  <a:pt x="2371" y="172"/>
                </a:cubicBezTo>
                <a:cubicBezTo>
                  <a:pt x="2462" y="306"/>
                  <a:pt x="2456" y="657"/>
                  <a:pt x="2481" y="840"/>
                </a:cubicBezTo>
                <a:cubicBezTo>
                  <a:pt x="2506" y="1023"/>
                  <a:pt x="2518" y="1170"/>
                  <a:pt x="2518" y="1270"/>
                </a:cubicBezTo>
                <a:cubicBezTo>
                  <a:pt x="2518" y="1370"/>
                  <a:pt x="2493" y="1400"/>
                  <a:pt x="2481" y="1443"/>
                </a:cubicBezTo>
                <a:cubicBezTo>
                  <a:pt x="2469" y="1486"/>
                  <a:pt x="2445" y="1515"/>
                  <a:pt x="2444" y="1526"/>
                </a:cubicBezTo>
                <a:cubicBezTo>
                  <a:pt x="2443" y="1537"/>
                  <a:pt x="2464" y="1512"/>
                  <a:pt x="2472" y="1507"/>
                </a:cubicBezTo>
                <a:cubicBezTo>
                  <a:pt x="2480" y="1502"/>
                  <a:pt x="2507" y="1490"/>
                  <a:pt x="2490" y="1498"/>
                </a:cubicBezTo>
                <a:cubicBezTo>
                  <a:pt x="2473" y="1506"/>
                  <a:pt x="2400" y="1545"/>
                  <a:pt x="2371" y="1553"/>
                </a:cubicBezTo>
                <a:cubicBezTo>
                  <a:pt x="2342" y="1561"/>
                  <a:pt x="2441" y="1544"/>
                  <a:pt x="2316" y="1544"/>
                </a:cubicBezTo>
                <a:cubicBezTo>
                  <a:pt x="2191" y="1544"/>
                  <a:pt x="1883" y="1571"/>
                  <a:pt x="1622" y="1553"/>
                </a:cubicBezTo>
                <a:cubicBezTo>
                  <a:pt x="1361" y="1535"/>
                  <a:pt x="982" y="1495"/>
                  <a:pt x="753" y="1434"/>
                </a:cubicBezTo>
                <a:cubicBezTo>
                  <a:pt x="524" y="1373"/>
                  <a:pt x="354" y="1263"/>
                  <a:pt x="250" y="1187"/>
                </a:cubicBezTo>
                <a:cubicBezTo>
                  <a:pt x="146" y="1111"/>
                  <a:pt x="155" y="1035"/>
                  <a:pt x="131" y="977"/>
                </a:cubicBezTo>
                <a:cubicBezTo>
                  <a:pt x="107" y="919"/>
                  <a:pt x="108" y="883"/>
                  <a:pt x="104" y="840"/>
                </a:cubicBezTo>
                <a:cubicBezTo>
                  <a:pt x="100" y="797"/>
                  <a:pt x="104" y="746"/>
                  <a:pt x="104" y="721"/>
                </a:cubicBezTo>
                <a:close/>
              </a:path>
            </a:pathLst>
          </a:custGeom>
          <a:noFill/>
          <a:ln w="38100">
            <a:solidFill>
              <a:srgbClr val="66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1458"/>
                                        </p:tgtEl>
                                        <p:attrNameLst>
                                          <p:attrName>style.visibility</p:attrName>
                                        </p:attrNameLst>
                                      </p:cBhvr>
                                      <p:to>
                                        <p:strVal val="visible"/>
                                      </p:to>
                                    </p:set>
                                    <p:anim calcmode="lin" valueType="num">
                                      <p:cBhvr additive="base">
                                        <p:cTn id="7" dur="500" fill="hold"/>
                                        <p:tgtEl>
                                          <p:spTgt spid="61458"/>
                                        </p:tgtEl>
                                        <p:attrNameLst>
                                          <p:attrName>ppt_x</p:attrName>
                                        </p:attrNameLst>
                                      </p:cBhvr>
                                      <p:tavLst>
                                        <p:tav tm="0">
                                          <p:val>
                                            <p:strVal val="0-#ppt_w/2"/>
                                          </p:val>
                                        </p:tav>
                                        <p:tav tm="100000">
                                          <p:val>
                                            <p:strVal val="#ppt_x"/>
                                          </p:val>
                                        </p:tav>
                                      </p:tavLst>
                                    </p:anim>
                                    <p:anim calcmode="lin" valueType="num">
                                      <p:cBhvr additive="base">
                                        <p:cTn id="8" dur="500" fill="hold"/>
                                        <p:tgtEl>
                                          <p:spTgt spid="614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1459"/>
                                        </p:tgtEl>
                                        <p:attrNameLst>
                                          <p:attrName>style.visibility</p:attrName>
                                        </p:attrNameLst>
                                      </p:cBhvr>
                                      <p:to>
                                        <p:strVal val="visible"/>
                                      </p:to>
                                    </p:set>
                                    <p:anim calcmode="lin" valueType="num">
                                      <p:cBhvr additive="base">
                                        <p:cTn id="13" dur="500" fill="hold"/>
                                        <p:tgtEl>
                                          <p:spTgt spid="61459"/>
                                        </p:tgtEl>
                                        <p:attrNameLst>
                                          <p:attrName>ppt_x</p:attrName>
                                        </p:attrNameLst>
                                      </p:cBhvr>
                                      <p:tavLst>
                                        <p:tav tm="0">
                                          <p:val>
                                            <p:strVal val="0-#ppt_w/2"/>
                                          </p:val>
                                        </p:tav>
                                        <p:tav tm="100000">
                                          <p:val>
                                            <p:strVal val="#ppt_x"/>
                                          </p:val>
                                        </p:tav>
                                      </p:tavLst>
                                    </p:anim>
                                    <p:anim calcmode="lin" valueType="num">
                                      <p:cBhvr additive="base">
                                        <p:cTn id="14" dur="500" fill="hold"/>
                                        <p:tgtEl>
                                          <p:spTgt spid="614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841A7AF-3233-402C-80D5-19C69B75A4A4}"/>
              </a:ext>
            </a:extLst>
          </p:cNvPr>
          <p:cNvSpPr>
            <a:spLocks noChangeArrowheads="1"/>
          </p:cNvSpPr>
          <p:nvPr>
            <p:ph type="title" idx="4294967295"/>
          </p:nvPr>
        </p:nvSpPr>
        <p:spPr/>
        <p:txBody>
          <a:bodyPr/>
          <a:lstStyle/>
          <a:p>
            <a:r>
              <a:rPr lang="zh-CN" altLang="en-US"/>
              <a:t>第一范式（续）</a:t>
            </a:r>
          </a:p>
        </p:txBody>
      </p:sp>
      <p:sp>
        <p:nvSpPr>
          <p:cNvPr id="59395" name="Rectangle 3">
            <a:extLst>
              <a:ext uri="{FF2B5EF4-FFF2-40B4-BE49-F238E27FC236}">
                <a16:creationId xmlns:a16="http://schemas.microsoft.com/office/drawing/2014/main" id="{978D1C72-F3D2-4343-A476-DFC5CD2B4C6E}"/>
              </a:ext>
            </a:extLst>
          </p:cNvPr>
          <p:cNvSpPr>
            <a:spLocks noChangeArrowheads="1"/>
          </p:cNvSpPr>
          <p:nvPr>
            <p:ph type="body" idx="4294967295"/>
          </p:nvPr>
        </p:nvSpPr>
        <p:spPr/>
        <p:txBody>
          <a:bodyPr/>
          <a:lstStyle/>
          <a:p>
            <a:pPr>
              <a:buFont typeface="Wingdings" panose="05000000000000000000" pitchFamily="2" charset="2"/>
              <a:buNone/>
            </a:pPr>
            <a:r>
              <a:rPr lang="zh-CN" altLang="en-US" sz="3600"/>
              <a:t>函数依赖图</a:t>
            </a:r>
            <a:r>
              <a:rPr lang="zh-CN" altLang="en-US"/>
              <a:t>：</a:t>
            </a:r>
          </a:p>
        </p:txBody>
      </p:sp>
      <p:grpSp>
        <p:nvGrpSpPr>
          <p:cNvPr id="59396" name="Group 4">
            <a:extLst>
              <a:ext uri="{FF2B5EF4-FFF2-40B4-BE49-F238E27FC236}">
                <a16:creationId xmlns:a16="http://schemas.microsoft.com/office/drawing/2014/main" id="{2C4CB14F-8B2E-45BE-9600-D9E6A7BA93FA}"/>
              </a:ext>
            </a:extLst>
          </p:cNvPr>
          <p:cNvGrpSpPr>
            <a:grpSpLocks/>
          </p:cNvGrpSpPr>
          <p:nvPr/>
        </p:nvGrpSpPr>
        <p:grpSpPr bwMode="auto">
          <a:xfrm>
            <a:off x="1000125" y="2305050"/>
            <a:ext cx="3352800" cy="1981200"/>
            <a:chOff x="0" y="0"/>
            <a:chExt cx="2112" cy="1248"/>
          </a:xfrm>
        </p:grpSpPr>
        <p:sp>
          <p:nvSpPr>
            <p:cNvPr id="59405" name="Rectangle 5">
              <a:extLst>
                <a:ext uri="{FF2B5EF4-FFF2-40B4-BE49-F238E27FC236}">
                  <a16:creationId xmlns:a16="http://schemas.microsoft.com/office/drawing/2014/main" id="{F88C991F-1BBE-4CC6-BF97-64FBF0B93F42}"/>
                </a:ext>
              </a:extLst>
            </p:cNvPr>
            <p:cNvSpPr>
              <a:spLocks noChangeArrowheads="1"/>
            </p:cNvSpPr>
            <p:nvPr/>
          </p:nvSpPr>
          <p:spPr bwMode="auto">
            <a:xfrm>
              <a:off x="1111" y="0"/>
              <a:ext cx="1001" cy="124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
          <p:nvSpPr>
            <p:cNvPr id="59406" name="Text Box 6">
              <a:extLst>
                <a:ext uri="{FF2B5EF4-FFF2-40B4-BE49-F238E27FC236}">
                  <a16:creationId xmlns:a16="http://schemas.microsoft.com/office/drawing/2014/main" id="{E3787771-7557-4E73-A6F3-0EEA413617EB}"/>
                </a:ext>
              </a:extLst>
            </p:cNvPr>
            <p:cNvSpPr txBox="1">
              <a:spLocks noChangeArrowheads="1"/>
            </p:cNvSpPr>
            <p:nvPr/>
          </p:nvSpPr>
          <p:spPr bwMode="auto">
            <a:xfrm>
              <a:off x="1334" y="178"/>
              <a:ext cx="556" cy="26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Sno</a:t>
              </a:r>
              <a:endParaRPr lang="en-US" altLang="zh-CN" sz="2400" b="1">
                <a:latin typeface="Times New Roman" panose="02020603050405020304" pitchFamily="18" charset="0"/>
              </a:endParaRPr>
            </a:p>
          </p:txBody>
        </p:sp>
        <p:sp>
          <p:nvSpPr>
            <p:cNvPr id="59407" name="Text Box 7">
              <a:extLst>
                <a:ext uri="{FF2B5EF4-FFF2-40B4-BE49-F238E27FC236}">
                  <a16:creationId xmlns:a16="http://schemas.microsoft.com/office/drawing/2014/main" id="{3391D5EE-F8F6-4B44-968B-DFEB77B53059}"/>
                </a:ext>
              </a:extLst>
            </p:cNvPr>
            <p:cNvSpPr txBox="1">
              <a:spLocks noChangeArrowheads="1"/>
            </p:cNvSpPr>
            <p:nvPr/>
          </p:nvSpPr>
          <p:spPr bwMode="auto">
            <a:xfrm>
              <a:off x="1334" y="802"/>
              <a:ext cx="556" cy="26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400" b="1">
                  <a:latin typeface="Times New Roman" panose="02020603050405020304" pitchFamily="18" charset="0"/>
                </a:rPr>
                <a:t>Cno</a:t>
              </a:r>
            </a:p>
          </p:txBody>
        </p:sp>
        <p:sp>
          <p:nvSpPr>
            <p:cNvPr id="59408" name="Text Box 8">
              <a:extLst>
                <a:ext uri="{FF2B5EF4-FFF2-40B4-BE49-F238E27FC236}">
                  <a16:creationId xmlns:a16="http://schemas.microsoft.com/office/drawing/2014/main" id="{201C844B-B51F-460A-B2A8-B6EDABF45EA7}"/>
                </a:ext>
              </a:extLst>
            </p:cNvPr>
            <p:cNvSpPr txBox="1">
              <a:spLocks noChangeArrowheads="1"/>
            </p:cNvSpPr>
            <p:nvPr/>
          </p:nvSpPr>
          <p:spPr bwMode="auto">
            <a:xfrm>
              <a:off x="112" y="535"/>
              <a:ext cx="666" cy="267"/>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400" b="1">
                  <a:latin typeface="Times New Roman" panose="02020603050405020304" pitchFamily="18" charset="0"/>
                </a:rPr>
                <a:t>Grade</a:t>
              </a:r>
            </a:p>
          </p:txBody>
        </p:sp>
        <p:sp>
          <p:nvSpPr>
            <p:cNvPr id="59409" name="Line 9">
              <a:extLst>
                <a:ext uri="{FF2B5EF4-FFF2-40B4-BE49-F238E27FC236}">
                  <a16:creationId xmlns:a16="http://schemas.microsoft.com/office/drawing/2014/main" id="{78EE64EC-5C71-4675-905F-7AD08C7E41F9}"/>
                </a:ext>
              </a:extLst>
            </p:cNvPr>
            <p:cNvSpPr>
              <a:spLocks noChangeShapeType="1"/>
            </p:cNvSpPr>
            <p:nvPr/>
          </p:nvSpPr>
          <p:spPr bwMode="auto">
            <a:xfrm flipH="1">
              <a:off x="778" y="624"/>
              <a:ext cx="333"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0" name="Text Box 10">
              <a:extLst>
                <a:ext uri="{FF2B5EF4-FFF2-40B4-BE49-F238E27FC236}">
                  <a16:creationId xmlns:a16="http://schemas.microsoft.com/office/drawing/2014/main" id="{CECECC74-573F-4C5E-8B93-BF6A807D69E5}"/>
                </a:ext>
              </a:extLst>
            </p:cNvPr>
            <p:cNvSpPr txBox="1">
              <a:spLocks noChangeArrowheads="1"/>
            </p:cNvSpPr>
            <p:nvPr/>
          </p:nvSpPr>
          <p:spPr bwMode="auto">
            <a:xfrm>
              <a:off x="0" y="0"/>
              <a:ext cx="55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SC</a:t>
              </a:r>
            </a:p>
          </p:txBody>
        </p:sp>
      </p:grpSp>
      <p:grpSp>
        <p:nvGrpSpPr>
          <p:cNvPr id="59397" name="Group 11">
            <a:extLst>
              <a:ext uri="{FF2B5EF4-FFF2-40B4-BE49-F238E27FC236}">
                <a16:creationId xmlns:a16="http://schemas.microsoft.com/office/drawing/2014/main" id="{2BE4C490-69EB-4B9C-B506-096B6F49439A}"/>
              </a:ext>
            </a:extLst>
          </p:cNvPr>
          <p:cNvGrpSpPr>
            <a:grpSpLocks/>
          </p:cNvGrpSpPr>
          <p:nvPr/>
        </p:nvGrpSpPr>
        <p:grpSpPr bwMode="auto">
          <a:xfrm>
            <a:off x="5114925" y="2000250"/>
            <a:ext cx="3124200" cy="2362200"/>
            <a:chOff x="0" y="0"/>
            <a:chExt cx="1968" cy="1488"/>
          </a:xfrm>
        </p:grpSpPr>
        <p:sp>
          <p:nvSpPr>
            <p:cNvPr id="59399" name="Text Box 12">
              <a:extLst>
                <a:ext uri="{FF2B5EF4-FFF2-40B4-BE49-F238E27FC236}">
                  <a16:creationId xmlns:a16="http://schemas.microsoft.com/office/drawing/2014/main" id="{429E746C-83CF-4060-A0AC-54D604C7895D}"/>
                </a:ext>
              </a:extLst>
            </p:cNvPr>
            <p:cNvSpPr txBox="1">
              <a:spLocks noChangeArrowheads="1"/>
            </p:cNvSpPr>
            <p:nvPr/>
          </p:nvSpPr>
          <p:spPr bwMode="auto">
            <a:xfrm>
              <a:off x="0" y="0"/>
              <a:ext cx="695"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SL</a:t>
              </a:r>
            </a:p>
          </p:txBody>
        </p:sp>
        <p:sp>
          <p:nvSpPr>
            <p:cNvPr id="59400" name="Text Box 13">
              <a:extLst>
                <a:ext uri="{FF2B5EF4-FFF2-40B4-BE49-F238E27FC236}">
                  <a16:creationId xmlns:a16="http://schemas.microsoft.com/office/drawing/2014/main" id="{513B8937-D7C9-445A-81D1-ABA47ABEC189}"/>
                </a:ext>
              </a:extLst>
            </p:cNvPr>
            <p:cNvSpPr txBox="1">
              <a:spLocks noChangeArrowheads="1"/>
            </p:cNvSpPr>
            <p:nvPr/>
          </p:nvSpPr>
          <p:spPr bwMode="auto">
            <a:xfrm>
              <a:off x="116" y="620"/>
              <a:ext cx="579" cy="37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Sno</a:t>
              </a:r>
              <a:endParaRPr lang="en-US" altLang="zh-CN" sz="2400" b="1">
                <a:latin typeface="Times New Roman" panose="02020603050405020304" pitchFamily="18" charset="0"/>
              </a:endParaRPr>
            </a:p>
          </p:txBody>
        </p:sp>
        <p:sp>
          <p:nvSpPr>
            <p:cNvPr id="59401" name="Text Box 14">
              <a:extLst>
                <a:ext uri="{FF2B5EF4-FFF2-40B4-BE49-F238E27FC236}">
                  <a16:creationId xmlns:a16="http://schemas.microsoft.com/office/drawing/2014/main" id="{3249EEC7-6594-4C8B-854C-118377FEFC04}"/>
                </a:ext>
              </a:extLst>
            </p:cNvPr>
            <p:cNvSpPr txBox="1">
              <a:spLocks noChangeArrowheads="1"/>
            </p:cNvSpPr>
            <p:nvPr/>
          </p:nvSpPr>
          <p:spPr bwMode="auto">
            <a:xfrm>
              <a:off x="1273" y="248"/>
              <a:ext cx="695" cy="37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Sdept</a:t>
              </a:r>
              <a:endParaRPr lang="en-US" altLang="zh-CN" sz="2400" b="1">
                <a:latin typeface="Times New Roman" panose="02020603050405020304" pitchFamily="18" charset="0"/>
              </a:endParaRPr>
            </a:p>
          </p:txBody>
        </p:sp>
        <p:sp>
          <p:nvSpPr>
            <p:cNvPr id="59402" name="Text Box 15">
              <a:extLst>
                <a:ext uri="{FF2B5EF4-FFF2-40B4-BE49-F238E27FC236}">
                  <a16:creationId xmlns:a16="http://schemas.microsoft.com/office/drawing/2014/main" id="{FFD98199-FC2D-4E81-9ECF-C30129781004}"/>
                </a:ext>
              </a:extLst>
            </p:cNvPr>
            <p:cNvSpPr txBox="1">
              <a:spLocks noChangeArrowheads="1"/>
            </p:cNvSpPr>
            <p:nvPr/>
          </p:nvSpPr>
          <p:spPr bwMode="auto">
            <a:xfrm>
              <a:off x="1273" y="1116"/>
              <a:ext cx="695" cy="37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Sloc</a:t>
              </a:r>
              <a:endParaRPr lang="en-US" altLang="zh-CN" sz="2400" b="1">
                <a:latin typeface="Times New Roman" panose="02020603050405020304" pitchFamily="18" charset="0"/>
              </a:endParaRPr>
            </a:p>
          </p:txBody>
        </p:sp>
        <p:sp>
          <p:nvSpPr>
            <p:cNvPr id="59403" name="Line 16">
              <a:extLst>
                <a:ext uri="{FF2B5EF4-FFF2-40B4-BE49-F238E27FC236}">
                  <a16:creationId xmlns:a16="http://schemas.microsoft.com/office/drawing/2014/main" id="{C7C01E03-B43C-4D38-96C5-F78F409FA947}"/>
                </a:ext>
              </a:extLst>
            </p:cNvPr>
            <p:cNvSpPr>
              <a:spLocks noChangeShapeType="1"/>
            </p:cNvSpPr>
            <p:nvPr/>
          </p:nvSpPr>
          <p:spPr bwMode="auto">
            <a:xfrm flipV="1">
              <a:off x="695" y="372"/>
              <a:ext cx="578" cy="37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4" name="Line 17">
              <a:extLst>
                <a:ext uri="{FF2B5EF4-FFF2-40B4-BE49-F238E27FC236}">
                  <a16:creationId xmlns:a16="http://schemas.microsoft.com/office/drawing/2014/main" id="{4A725371-DD6A-409A-8BFB-DA16269F5448}"/>
                </a:ext>
              </a:extLst>
            </p:cNvPr>
            <p:cNvSpPr>
              <a:spLocks noChangeShapeType="1"/>
            </p:cNvSpPr>
            <p:nvPr/>
          </p:nvSpPr>
          <p:spPr bwMode="auto">
            <a:xfrm>
              <a:off x="695" y="868"/>
              <a:ext cx="578" cy="37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9398" name="Line 18">
            <a:extLst>
              <a:ext uri="{FF2B5EF4-FFF2-40B4-BE49-F238E27FC236}">
                <a16:creationId xmlns:a16="http://schemas.microsoft.com/office/drawing/2014/main" id="{E0B5122E-B390-413E-BE89-1FBA917CA401}"/>
              </a:ext>
            </a:extLst>
          </p:cNvPr>
          <p:cNvSpPr>
            <a:spLocks noChangeShapeType="1"/>
          </p:cNvSpPr>
          <p:nvPr/>
        </p:nvSpPr>
        <p:spPr bwMode="auto">
          <a:xfrm>
            <a:off x="7715250" y="2984500"/>
            <a:ext cx="0" cy="7874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FD3F0B9-6D29-4CA2-A9B1-EBE59B2268FE}"/>
              </a:ext>
            </a:extLst>
          </p:cNvPr>
          <p:cNvSpPr>
            <a:spLocks noGrp="1" noChangeArrowheads="1"/>
          </p:cNvSpPr>
          <p:nvPr>
            <p:ph type="title" idx="4294967295"/>
          </p:nvPr>
        </p:nvSpPr>
        <p:spPr>
          <a:xfrm>
            <a:off x="539750" y="549275"/>
            <a:ext cx="7772400" cy="914400"/>
          </a:xfrm>
        </p:spPr>
        <p:txBody>
          <a:bodyPr/>
          <a:lstStyle/>
          <a:p>
            <a:r>
              <a:rPr lang="zh-CN" altLang="en-US"/>
              <a:t>第二范式</a:t>
            </a:r>
          </a:p>
        </p:txBody>
      </p:sp>
      <p:sp>
        <p:nvSpPr>
          <p:cNvPr id="60419" name="Rectangle 3">
            <a:extLst>
              <a:ext uri="{FF2B5EF4-FFF2-40B4-BE49-F238E27FC236}">
                <a16:creationId xmlns:a16="http://schemas.microsoft.com/office/drawing/2014/main" id="{46771B9D-8F04-4955-ABB4-78451971B953}"/>
              </a:ext>
            </a:extLst>
          </p:cNvPr>
          <p:cNvSpPr>
            <a:spLocks noChangeArrowheads="1"/>
          </p:cNvSpPr>
          <p:nvPr/>
        </p:nvSpPr>
        <p:spPr bwMode="auto">
          <a:xfrm>
            <a:off x="684213" y="2000250"/>
            <a:ext cx="7920037"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en-US" altLang="zh-CN" sz="2400" b="1">
                <a:latin typeface="宋体" panose="02010600030101010101" pitchFamily="2" charset="-122"/>
                <a:ea typeface="黑体" panose="02010609060101010101" pitchFamily="49" charset="-122"/>
              </a:rPr>
              <a:t>2. </a:t>
            </a:r>
            <a:r>
              <a:rPr lang="zh-CN" altLang="en-US" sz="2400" b="1">
                <a:latin typeface="宋体" panose="02010600030101010101" pitchFamily="2" charset="-122"/>
                <a:ea typeface="黑体" panose="02010609060101010101" pitchFamily="49" charset="-122"/>
              </a:rPr>
              <a:t>第二范式（</a:t>
            </a:r>
            <a:r>
              <a:rPr lang="en-US" altLang="zh-CN" sz="2400" b="1">
                <a:latin typeface="宋体" panose="02010600030101010101" pitchFamily="2" charset="-122"/>
                <a:ea typeface="黑体" panose="02010609060101010101" pitchFamily="49" charset="-122"/>
              </a:rPr>
              <a:t>2NF</a:t>
            </a:r>
            <a:r>
              <a:rPr lang="zh-CN" altLang="en-US" sz="2400" b="1">
                <a:latin typeface="宋体" panose="02010600030101010101" pitchFamily="2" charset="-122"/>
                <a:ea typeface="黑体" panose="02010609060101010101" pitchFamily="49" charset="-122"/>
              </a:rPr>
              <a:t>）</a:t>
            </a:r>
          </a:p>
          <a:p>
            <a:pPr>
              <a:lnSpc>
                <a:spcPct val="130000"/>
              </a:lnSpc>
              <a:spcAft>
                <a:spcPct val="20000"/>
              </a:spcAft>
              <a:buSzTx/>
              <a:buFontTx/>
              <a:buNone/>
            </a:pPr>
            <a:r>
              <a:rPr lang="zh-CN" altLang="en-US" sz="2400" b="1">
                <a:latin typeface="宋体" panose="02010600030101010101" pitchFamily="2" charset="-122"/>
                <a:ea typeface="黑体" panose="02010609060101010101" pitchFamily="49" charset="-122"/>
              </a:rPr>
              <a:t>定义：设</a:t>
            </a:r>
            <a:r>
              <a:rPr lang="en-US" altLang="zh-CN" sz="2400" b="1">
                <a:latin typeface="宋体" panose="02010600030101010101" pitchFamily="2" charset="-122"/>
                <a:ea typeface="黑体" panose="02010609060101010101" pitchFamily="49" charset="-122"/>
              </a:rPr>
              <a:t>R</a:t>
            </a:r>
            <a:r>
              <a:rPr lang="zh-CN" altLang="en-US" sz="2400" b="1">
                <a:latin typeface="宋体" panose="02010600030101010101" pitchFamily="2" charset="-122"/>
                <a:ea typeface="黑体" panose="02010609060101010101" pitchFamily="49" charset="-122"/>
              </a:rPr>
              <a:t>是一个关系模式，</a:t>
            </a:r>
            <a:r>
              <a:rPr lang="en-US" altLang="zh-CN" sz="2400" b="1">
                <a:latin typeface="宋体" panose="02010600030101010101" pitchFamily="2" charset="-122"/>
                <a:ea typeface="黑体" panose="02010609060101010101" pitchFamily="49" charset="-122"/>
              </a:rPr>
              <a:t>R</a:t>
            </a:r>
            <a:r>
              <a:rPr lang="zh-CN" altLang="en-US" sz="2400" b="1">
                <a:latin typeface="宋体" panose="02010600030101010101" pitchFamily="2" charset="-122"/>
                <a:ea typeface="黑体" panose="02010609060101010101" pitchFamily="49" charset="-122"/>
              </a:rPr>
              <a:t>属于第二范式当且仅当</a:t>
            </a:r>
            <a:r>
              <a:rPr lang="en-US" altLang="zh-CN" sz="2400" b="1">
                <a:latin typeface="宋体" panose="02010600030101010101" pitchFamily="2" charset="-122"/>
                <a:ea typeface="黑体" panose="02010609060101010101" pitchFamily="49" charset="-122"/>
              </a:rPr>
              <a:t>R</a:t>
            </a:r>
            <a:r>
              <a:rPr lang="zh-CN" altLang="en-US" sz="2400" b="1">
                <a:latin typeface="宋体" panose="02010600030101010101" pitchFamily="2" charset="-122"/>
                <a:ea typeface="黑体" panose="02010609060101010101" pitchFamily="49" charset="-122"/>
              </a:rPr>
              <a:t>是</a:t>
            </a:r>
            <a:r>
              <a:rPr lang="en-US" altLang="zh-CN" sz="2400" b="1">
                <a:latin typeface="宋体" panose="02010600030101010101" pitchFamily="2" charset="-122"/>
                <a:ea typeface="黑体" panose="02010609060101010101" pitchFamily="49" charset="-122"/>
              </a:rPr>
              <a:t>1NF</a:t>
            </a:r>
            <a:r>
              <a:rPr lang="zh-CN" altLang="en-US" sz="2400" b="1">
                <a:latin typeface="宋体" panose="02010600030101010101" pitchFamily="2" charset="-122"/>
                <a:ea typeface="黑体" panose="02010609060101010101" pitchFamily="49" charset="-122"/>
              </a:rPr>
              <a:t>，且每个非主属性都完全函数依赖于主码。</a:t>
            </a: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6F41AE0-9A57-4D17-9D7C-81040C3EF082}"/>
              </a:ext>
            </a:extLst>
          </p:cNvPr>
          <p:cNvSpPr>
            <a:spLocks noChangeArrowheads="1"/>
          </p:cNvSpPr>
          <p:nvPr>
            <p:ph type="title" idx="4294967295"/>
          </p:nvPr>
        </p:nvSpPr>
        <p:spPr/>
        <p:txBody>
          <a:bodyPr/>
          <a:lstStyle/>
          <a:p>
            <a:r>
              <a:rPr lang="en-US" altLang="zh-CN"/>
              <a:t> </a:t>
            </a:r>
            <a:r>
              <a:rPr lang="zh-CN" altLang="en-US"/>
              <a:t>第二范式（续）</a:t>
            </a:r>
          </a:p>
        </p:txBody>
      </p:sp>
      <p:sp>
        <p:nvSpPr>
          <p:cNvPr id="61443" name="Rectangle 3">
            <a:extLst>
              <a:ext uri="{FF2B5EF4-FFF2-40B4-BE49-F238E27FC236}">
                <a16:creationId xmlns:a16="http://schemas.microsoft.com/office/drawing/2014/main" id="{439884BD-3F04-48ED-A235-34CD28DF3760}"/>
              </a:ext>
            </a:extLst>
          </p:cNvPr>
          <p:cNvSpPr>
            <a:spLocks noChangeArrowheads="1"/>
          </p:cNvSpPr>
          <p:nvPr>
            <p:ph type="body" idx="4294967295"/>
          </p:nvPr>
        </p:nvSpPr>
        <p:spPr>
          <a:xfrm>
            <a:off x="896938" y="1143000"/>
            <a:ext cx="7772400" cy="3429000"/>
          </a:xfrm>
        </p:spPr>
        <p:txBody>
          <a:bodyPr/>
          <a:lstStyle/>
          <a:p>
            <a:pPr>
              <a:buFont typeface="Wingdings" panose="05000000000000000000" pitchFamily="2" charset="2"/>
              <a:buNone/>
            </a:pPr>
            <a:r>
              <a:rPr lang="zh-CN" altLang="en-US"/>
              <a:t>例：</a:t>
            </a:r>
            <a:r>
              <a:rPr lang="en-US" altLang="zh-CN"/>
              <a:t>2NF</a:t>
            </a:r>
            <a:r>
              <a:rPr lang="zh-CN" altLang="en-US"/>
              <a:t>关系模式</a:t>
            </a:r>
            <a:r>
              <a:rPr lang="en-US" altLang="zh-CN"/>
              <a:t>SL(Sno, Sdept, Sloc)</a:t>
            </a:r>
            <a:r>
              <a:rPr lang="zh-CN" altLang="en-US"/>
              <a:t>中</a:t>
            </a:r>
          </a:p>
          <a:p>
            <a:pPr>
              <a:buFontTx/>
              <a:buChar char="•"/>
            </a:pPr>
            <a:r>
              <a:rPr lang="zh-CN" altLang="en-US" sz="3600"/>
              <a:t>函数依赖：</a:t>
            </a:r>
          </a:p>
          <a:p>
            <a:pPr>
              <a:buFont typeface="Wingdings" panose="05000000000000000000" pitchFamily="2" charset="2"/>
              <a:buNone/>
            </a:pPr>
            <a:r>
              <a:rPr lang="zh-CN" altLang="en-US"/>
              <a:t>          </a:t>
            </a:r>
            <a:r>
              <a:rPr lang="en-US" altLang="zh-CN"/>
              <a:t>Sno→Sdept</a:t>
            </a:r>
          </a:p>
          <a:p>
            <a:pPr>
              <a:buFont typeface="Wingdings" panose="05000000000000000000" pitchFamily="2" charset="2"/>
              <a:buNone/>
            </a:pPr>
            <a:r>
              <a:rPr lang="en-US" altLang="zh-CN"/>
              <a:t>          Sdept→Sloc</a:t>
            </a:r>
          </a:p>
          <a:p>
            <a:pPr>
              <a:buFont typeface="Wingdings" panose="05000000000000000000" pitchFamily="2" charset="2"/>
              <a:buNone/>
            </a:pPr>
            <a:r>
              <a:rPr lang="en-US" altLang="zh-CN"/>
              <a:t>          Sno→Sloc	</a:t>
            </a:r>
          </a:p>
        </p:txBody>
      </p:sp>
      <p:grpSp>
        <p:nvGrpSpPr>
          <p:cNvPr id="2" name="Group 4">
            <a:extLst>
              <a:ext uri="{FF2B5EF4-FFF2-40B4-BE49-F238E27FC236}">
                <a16:creationId xmlns:a16="http://schemas.microsoft.com/office/drawing/2014/main" id="{77D287A2-0799-4372-A8FC-AE7BCCCE381A}"/>
              </a:ext>
            </a:extLst>
          </p:cNvPr>
          <p:cNvGrpSpPr>
            <a:grpSpLocks/>
          </p:cNvGrpSpPr>
          <p:nvPr/>
        </p:nvGrpSpPr>
        <p:grpSpPr bwMode="auto">
          <a:xfrm>
            <a:off x="4819650" y="1563688"/>
            <a:ext cx="3505200" cy="2438400"/>
            <a:chOff x="0" y="0"/>
            <a:chExt cx="2208" cy="1536"/>
          </a:xfrm>
        </p:grpSpPr>
        <p:grpSp>
          <p:nvGrpSpPr>
            <p:cNvPr id="61446" name="Group 5">
              <a:extLst>
                <a:ext uri="{FF2B5EF4-FFF2-40B4-BE49-F238E27FC236}">
                  <a16:creationId xmlns:a16="http://schemas.microsoft.com/office/drawing/2014/main" id="{447C6674-2CB0-4EE8-BCAA-0BB06F5938A8}"/>
                </a:ext>
              </a:extLst>
            </p:cNvPr>
            <p:cNvGrpSpPr>
              <a:grpSpLocks/>
            </p:cNvGrpSpPr>
            <p:nvPr/>
          </p:nvGrpSpPr>
          <p:grpSpPr bwMode="auto">
            <a:xfrm>
              <a:off x="0" y="0"/>
              <a:ext cx="2208" cy="1536"/>
              <a:chOff x="0" y="0"/>
              <a:chExt cx="2208" cy="1536"/>
            </a:xfrm>
          </p:grpSpPr>
          <p:sp>
            <p:nvSpPr>
              <p:cNvPr id="61448" name="Rectangle 6">
                <a:extLst>
                  <a:ext uri="{FF2B5EF4-FFF2-40B4-BE49-F238E27FC236}">
                    <a16:creationId xmlns:a16="http://schemas.microsoft.com/office/drawing/2014/main" id="{6C4C93EC-EADB-430F-917A-171AA85BF02C}"/>
                  </a:ext>
                </a:extLst>
              </p:cNvPr>
              <p:cNvSpPr>
                <a:spLocks noChangeArrowheads="1"/>
              </p:cNvSpPr>
              <p:nvPr/>
            </p:nvSpPr>
            <p:spPr bwMode="auto">
              <a:xfrm>
                <a:off x="0" y="48"/>
                <a:ext cx="2208" cy="1488"/>
              </a:xfrm>
              <a:prstGeom prst="rect">
                <a:avLst/>
              </a:prstGeom>
              <a:solidFill>
                <a:srgbClr val="EEE678"/>
              </a:solidFill>
              <a:ln w="28575">
                <a:solidFill>
                  <a:srgbClr val="EEE678"/>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grpSp>
            <p:nvGrpSpPr>
              <p:cNvPr id="61449" name="Group 7">
                <a:extLst>
                  <a:ext uri="{FF2B5EF4-FFF2-40B4-BE49-F238E27FC236}">
                    <a16:creationId xmlns:a16="http://schemas.microsoft.com/office/drawing/2014/main" id="{5B5BBD49-3CA6-40DA-8D1A-46B497248FAD}"/>
                  </a:ext>
                </a:extLst>
              </p:cNvPr>
              <p:cNvGrpSpPr>
                <a:grpSpLocks/>
              </p:cNvGrpSpPr>
              <p:nvPr/>
            </p:nvGrpSpPr>
            <p:grpSpPr bwMode="auto">
              <a:xfrm>
                <a:off x="96" y="0"/>
                <a:ext cx="1968" cy="1488"/>
                <a:chOff x="0" y="0"/>
                <a:chExt cx="1968" cy="1488"/>
              </a:xfrm>
            </p:grpSpPr>
            <p:sp>
              <p:nvSpPr>
                <p:cNvPr id="61450" name="Text Box 8">
                  <a:extLst>
                    <a:ext uri="{FF2B5EF4-FFF2-40B4-BE49-F238E27FC236}">
                      <a16:creationId xmlns:a16="http://schemas.microsoft.com/office/drawing/2014/main" id="{88D3CF33-2EA0-4EA6-9F80-F794A49E8E6D}"/>
                    </a:ext>
                  </a:extLst>
                </p:cNvPr>
                <p:cNvSpPr txBox="1">
                  <a:spLocks noChangeArrowheads="1"/>
                </p:cNvSpPr>
                <p:nvPr/>
              </p:nvSpPr>
              <p:spPr bwMode="auto">
                <a:xfrm>
                  <a:off x="0" y="0"/>
                  <a:ext cx="695"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SL</a:t>
                  </a:r>
                </a:p>
              </p:txBody>
            </p:sp>
            <p:sp>
              <p:nvSpPr>
                <p:cNvPr id="61451" name="Text Box 9">
                  <a:extLst>
                    <a:ext uri="{FF2B5EF4-FFF2-40B4-BE49-F238E27FC236}">
                      <a16:creationId xmlns:a16="http://schemas.microsoft.com/office/drawing/2014/main" id="{FC4F7A4B-C451-411D-B7CE-DB2267F20EE2}"/>
                    </a:ext>
                  </a:extLst>
                </p:cNvPr>
                <p:cNvSpPr txBox="1">
                  <a:spLocks noChangeArrowheads="1"/>
                </p:cNvSpPr>
                <p:nvPr/>
              </p:nvSpPr>
              <p:spPr bwMode="auto">
                <a:xfrm>
                  <a:off x="116" y="620"/>
                  <a:ext cx="579" cy="37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Sno</a:t>
                  </a:r>
                  <a:endParaRPr lang="en-US" altLang="zh-CN" sz="2400" b="1">
                    <a:latin typeface="Times New Roman" panose="02020603050405020304" pitchFamily="18" charset="0"/>
                  </a:endParaRPr>
                </a:p>
              </p:txBody>
            </p:sp>
            <p:sp>
              <p:nvSpPr>
                <p:cNvPr id="61452" name="Text Box 10">
                  <a:extLst>
                    <a:ext uri="{FF2B5EF4-FFF2-40B4-BE49-F238E27FC236}">
                      <a16:creationId xmlns:a16="http://schemas.microsoft.com/office/drawing/2014/main" id="{CE45DD1B-A3E0-4E1C-AA5C-BFF887E32428}"/>
                    </a:ext>
                  </a:extLst>
                </p:cNvPr>
                <p:cNvSpPr txBox="1">
                  <a:spLocks noChangeArrowheads="1"/>
                </p:cNvSpPr>
                <p:nvPr/>
              </p:nvSpPr>
              <p:spPr bwMode="auto">
                <a:xfrm>
                  <a:off x="1273" y="248"/>
                  <a:ext cx="695" cy="37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Sdept</a:t>
                  </a:r>
                  <a:endParaRPr lang="en-US" altLang="zh-CN" sz="2400" b="1">
                    <a:latin typeface="Times New Roman" panose="02020603050405020304" pitchFamily="18" charset="0"/>
                  </a:endParaRPr>
                </a:p>
              </p:txBody>
            </p:sp>
            <p:sp>
              <p:nvSpPr>
                <p:cNvPr id="61453" name="Text Box 11">
                  <a:extLst>
                    <a:ext uri="{FF2B5EF4-FFF2-40B4-BE49-F238E27FC236}">
                      <a16:creationId xmlns:a16="http://schemas.microsoft.com/office/drawing/2014/main" id="{9FD18E5F-5F01-496E-AE02-0C5BEED996CD}"/>
                    </a:ext>
                  </a:extLst>
                </p:cNvPr>
                <p:cNvSpPr txBox="1">
                  <a:spLocks noChangeArrowheads="1"/>
                </p:cNvSpPr>
                <p:nvPr/>
              </p:nvSpPr>
              <p:spPr bwMode="auto">
                <a:xfrm>
                  <a:off x="1273" y="1116"/>
                  <a:ext cx="695" cy="37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Sloc</a:t>
                  </a:r>
                  <a:endParaRPr lang="en-US" altLang="zh-CN" sz="2400" b="1">
                    <a:latin typeface="Times New Roman" panose="02020603050405020304" pitchFamily="18" charset="0"/>
                  </a:endParaRPr>
                </a:p>
              </p:txBody>
            </p:sp>
            <p:sp>
              <p:nvSpPr>
                <p:cNvPr id="61454" name="Line 12">
                  <a:extLst>
                    <a:ext uri="{FF2B5EF4-FFF2-40B4-BE49-F238E27FC236}">
                      <a16:creationId xmlns:a16="http://schemas.microsoft.com/office/drawing/2014/main" id="{4AC2228A-6D38-4EBC-9797-C2EE0976D0FD}"/>
                    </a:ext>
                  </a:extLst>
                </p:cNvPr>
                <p:cNvSpPr>
                  <a:spLocks noChangeShapeType="1"/>
                </p:cNvSpPr>
                <p:nvPr/>
              </p:nvSpPr>
              <p:spPr bwMode="auto">
                <a:xfrm flipV="1">
                  <a:off x="695" y="372"/>
                  <a:ext cx="578" cy="37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55" name="Line 13">
                  <a:extLst>
                    <a:ext uri="{FF2B5EF4-FFF2-40B4-BE49-F238E27FC236}">
                      <a16:creationId xmlns:a16="http://schemas.microsoft.com/office/drawing/2014/main" id="{82955D4C-904B-425C-98C0-5B1E81BFF688}"/>
                    </a:ext>
                  </a:extLst>
                </p:cNvPr>
                <p:cNvSpPr>
                  <a:spLocks noChangeShapeType="1"/>
                </p:cNvSpPr>
                <p:nvPr/>
              </p:nvSpPr>
              <p:spPr bwMode="auto">
                <a:xfrm>
                  <a:off x="695" y="868"/>
                  <a:ext cx="578" cy="37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61447" name="Line 14">
              <a:extLst>
                <a:ext uri="{FF2B5EF4-FFF2-40B4-BE49-F238E27FC236}">
                  <a16:creationId xmlns:a16="http://schemas.microsoft.com/office/drawing/2014/main" id="{0ACA158F-4D80-40D9-9BB3-64A6B8FB82DD}"/>
                </a:ext>
              </a:extLst>
            </p:cNvPr>
            <p:cNvSpPr>
              <a:spLocks noChangeShapeType="1"/>
            </p:cNvSpPr>
            <p:nvPr/>
          </p:nvSpPr>
          <p:spPr bwMode="auto">
            <a:xfrm>
              <a:off x="1734" y="624"/>
              <a:ext cx="0" cy="49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4527" name="Text Box 15">
            <a:extLst>
              <a:ext uri="{FF2B5EF4-FFF2-40B4-BE49-F238E27FC236}">
                <a16:creationId xmlns:a16="http://schemas.microsoft.com/office/drawing/2014/main" id="{FD88E456-F732-48D6-8E80-89D7CBD458B5}"/>
              </a:ext>
            </a:extLst>
          </p:cNvPr>
          <p:cNvSpPr txBox="1">
            <a:spLocks noChangeArrowheads="1"/>
          </p:cNvSpPr>
          <p:nvPr/>
        </p:nvSpPr>
        <p:spPr bwMode="auto">
          <a:xfrm>
            <a:off x="857250" y="4230688"/>
            <a:ext cx="754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50000"/>
              </a:spcBef>
              <a:buSzTx/>
              <a:buFontTx/>
              <a:buNone/>
            </a:pPr>
            <a:r>
              <a:rPr lang="en-US" altLang="zh-CN" b="1">
                <a:latin typeface="Times New Roman" panose="02020603050405020304" pitchFamily="18" charset="0"/>
              </a:rPr>
              <a:t>Sloc</a:t>
            </a:r>
            <a:r>
              <a:rPr lang="zh-CN" altLang="en-US" b="1">
                <a:latin typeface="Times New Roman" panose="02020603050405020304" pitchFamily="18" charset="0"/>
              </a:rPr>
              <a:t>传递函数依赖于</a:t>
            </a:r>
            <a:r>
              <a:rPr lang="en-US" altLang="zh-CN" b="1">
                <a:latin typeface="Times New Roman" panose="02020603050405020304" pitchFamily="18" charset="0"/>
              </a:rPr>
              <a:t>Sno</a:t>
            </a:r>
            <a:r>
              <a:rPr lang="zh-CN" altLang="en-US" b="1">
                <a:latin typeface="Times New Roman" panose="02020603050405020304" pitchFamily="18" charset="0"/>
              </a:rPr>
              <a:t>，即</a:t>
            </a:r>
            <a:r>
              <a:rPr lang="en-US" altLang="zh-CN" b="1">
                <a:latin typeface="Times New Roman" panose="02020603050405020304" pitchFamily="18" charset="0"/>
              </a:rPr>
              <a:t>SL</a:t>
            </a:r>
            <a:r>
              <a:rPr lang="zh-CN" altLang="en-US" b="1">
                <a:latin typeface="Times New Roman" panose="02020603050405020304" pitchFamily="18" charset="0"/>
              </a:rPr>
              <a:t>中存在非主属性对码的传递函数依赖。</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4527"/>
                                        </p:tgtEl>
                                        <p:attrNameLst>
                                          <p:attrName>style.visibility</p:attrName>
                                        </p:attrNameLst>
                                      </p:cBhvr>
                                      <p:to>
                                        <p:strVal val="visible"/>
                                      </p:to>
                                    </p:set>
                                    <p:anim calcmode="lin" valueType="num">
                                      <p:cBhvr additive="base">
                                        <p:cTn id="13" dur="500" fill="hold"/>
                                        <p:tgtEl>
                                          <p:spTgt spid="64527"/>
                                        </p:tgtEl>
                                        <p:attrNameLst>
                                          <p:attrName>ppt_x</p:attrName>
                                        </p:attrNameLst>
                                      </p:cBhvr>
                                      <p:tavLst>
                                        <p:tav tm="0">
                                          <p:val>
                                            <p:strVal val="1+#ppt_w/2"/>
                                          </p:val>
                                        </p:tav>
                                        <p:tav tm="100000">
                                          <p:val>
                                            <p:strVal val="#ppt_x"/>
                                          </p:val>
                                        </p:tav>
                                      </p:tavLst>
                                    </p:anim>
                                    <p:anim calcmode="lin" valueType="num">
                                      <p:cBhvr additive="base">
                                        <p:cTn id="14" dur="500" fill="hold"/>
                                        <p:tgtEl>
                                          <p:spTgt spid="645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2A71C97-FEE7-4319-B202-3F3C70538FD4}"/>
              </a:ext>
            </a:extLst>
          </p:cNvPr>
          <p:cNvSpPr>
            <a:spLocks noGrp="1" noChangeArrowheads="1"/>
          </p:cNvSpPr>
          <p:nvPr>
            <p:ph type="title" idx="4294967295"/>
          </p:nvPr>
        </p:nvSpPr>
        <p:spPr>
          <a:xfrm>
            <a:off x="642938" y="214313"/>
            <a:ext cx="7772400" cy="914400"/>
          </a:xfrm>
        </p:spPr>
        <p:txBody>
          <a:bodyPr/>
          <a:lstStyle/>
          <a:p>
            <a:r>
              <a:rPr lang="zh-CN" altLang="en-US"/>
              <a:t>第二范式（续）</a:t>
            </a:r>
          </a:p>
        </p:txBody>
      </p:sp>
      <p:sp>
        <p:nvSpPr>
          <p:cNvPr id="65539" name="Rectangle 3">
            <a:extLst>
              <a:ext uri="{FF2B5EF4-FFF2-40B4-BE49-F238E27FC236}">
                <a16:creationId xmlns:a16="http://schemas.microsoft.com/office/drawing/2014/main" id="{1CEC8A4B-CA84-4431-B7F0-A05B1694DBEA}"/>
              </a:ext>
            </a:extLst>
          </p:cNvPr>
          <p:cNvSpPr>
            <a:spLocks noChangeArrowheads="1"/>
          </p:cNvSpPr>
          <p:nvPr/>
        </p:nvSpPr>
        <p:spPr bwMode="auto">
          <a:xfrm>
            <a:off x="714375" y="1214438"/>
            <a:ext cx="7920038"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zh-CN" altLang="en-US" sz="2400" b="1">
                <a:latin typeface="宋体" panose="02010600030101010101" pitchFamily="2" charset="-122"/>
                <a:ea typeface="黑体" panose="02010609060101010101" pitchFamily="49" charset="-122"/>
              </a:rPr>
              <a:t>第二范式存在的问题</a:t>
            </a:r>
          </a:p>
          <a:p>
            <a:pPr>
              <a:buClr>
                <a:schemeClr val="folHlink"/>
              </a:buClr>
              <a:buSzPct val="60000"/>
              <a:buFont typeface="Wingdings" panose="05000000000000000000" pitchFamily="2" charset="2"/>
              <a:buChar char="n"/>
            </a:pPr>
            <a:r>
              <a:rPr lang="zh-CN" altLang="en-US" sz="2400">
                <a:latin typeface="Times New Roman" panose="02020603050405020304" pitchFamily="18" charset="0"/>
              </a:rPr>
              <a:t>删除异常：如果某个系的学生全部毕业了，在删除该系学生信息的同时，把这个系的信息也丢掉了。</a:t>
            </a:r>
          </a:p>
          <a:p>
            <a:pPr>
              <a:buClr>
                <a:schemeClr val="folHlink"/>
              </a:buClr>
              <a:buSzPct val="60000"/>
              <a:buFont typeface="Wingdings" panose="05000000000000000000" pitchFamily="2" charset="2"/>
              <a:buChar char="n"/>
            </a:pPr>
            <a:r>
              <a:rPr lang="zh-CN" altLang="en-US" sz="2400">
                <a:latin typeface="Times New Roman" panose="02020603050405020304" pitchFamily="18" charset="0"/>
              </a:rPr>
              <a:t>数据冗余大：每一个系的学生都住在同一个地方，系的住处重复了多次。</a:t>
            </a:r>
          </a:p>
          <a:p>
            <a:pPr>
              <a:buClr>
                <a:schemeClr val="folHlink"/>
              </a:buClr>
              <a:buSzPct val="60000"/>
              <a:buFont typeface="Wingdings" panose="05000000000000000000" pitchFamily="2" charset="2"/>
              <a:buChar char="n"/>
            </a:pPr>
            <a:r>
              <a:rPr lang="zh-CN" altLang="en-US" sz="2400">
                <a:latin typeface="Times New Roman" panose="02020603050405020304" pitchFamily="18" charset="0"/>
              </a:rPr>
              <a:t>修改复杂：当学校调整学生住处，如信息系的学生全部迁到另一地方，修改时必须同时修改该系的所有学生的</a:t>
            </a:r>
            <a:r>
              <a:rPr lang="en-US" altLang="zh-CN" sz="2400">
                <a:latin typeface="Times New Roman" panose="02020603050405020304" pitchFamily="18" charset="0"/>
              </a:rPr>
              <a:t>SLOC</a:t>
            </a:r>
            <a:r>
              <a:rPr lang="zh-CN" altLang="en-US" sz="2400">
                <a:latin typeface="Times New Roman" panose="02020603050405020304" pitchFamily="18" charset="0"/>
              </a:rPr>
              <a:t>属性值。</a:t>
            </a:r>
          </a:p>
          <a:p>
            <a:pPr>
              <a:buClr>
                <a:schemeClr val="folHlink"/>
              </a:buClr>
              <a:buSzPct val="60000"/>
              <a:buFont typeface="Wingdings" panose="05000000000000000000" pitchFamily="2" charset="2"/>
              <a:buChar char="n"/>
            </a:pPr>
            <a:r>
              <a:rPr lang="zh-CN" altLang="en-US" sz="2400" b="1">
                <a:solidFill>
                  <a:srgbClr val="FF0000"/>
                </a:solidFill>
                <a:latin typeface="Times New Roman" panose="02020603050405020304" pitchFamily="18" charset="0"/>
              </a:rPr>
              <a:t>原因是还存在</a:t>
            </a:r>
            <a:r>
              <a:rPr lang="en-US" altLang="zh-CN" sz="2400" b="1">
                <a:solidFill>
                  <a:srgbClr val="FF0000"/>
                </a:solidFill>
                <a:latin typeface="Times New Roman" panose="02020603050405020304" pitchFamily="18" charset="0"/>
              </a:rPr>
              <a:t>sloc</a:t>
            </a:r>
            <a:r>
              <a:rPr lang="zh-CN" altLang="en-US" sz="2400" b="1">
                <a:solidFill>
                  <a:srgbClr val="FF0000"/>
                </a:solidFill>
                <a:latin typeface="Times New Roman" panose="02020603050405020304" pitchFamily="18" charset="0"/>
              </a:rPr>
              <a:t>对</a:t>
            </a:r>
            <a:r>
              <a:rPr lang="en-US" altLang="zh-CN" sz="2400" b="1">
                <a:solidFill>
                  <a:srgbClr val="FF0000"/>
                </a:solidFill>
                <a:latin typeface="Times New Roman" panose="02020603050405020304" pitchFamily="18" charset="0"/>
              </a:rPr>
              <a:t>sno</a:t>
            </a:r>
            <a:r>
              <a:rPr lang="zh-CN" altLang="en-US" sz="2400" b="1">
                <a:solidFill>
                  <a:srgbClr val="FF0000"/>
                </a:solidFill>
                <a:latin typeface="Times New Roman" panose="02020603050405020304" pitchFamily="18" charset="0"/>
              </a:rPr>
              <a:t>的传递函数依赖</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7" dur="500"/>
                                        <p:tgtEl>
                                          <p:spTgt spid="655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2" dur="500"/>
                                        <p:tgtEl>
                                          <p:spTgt spid="655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17" dur="500"/>
                                        <p:tgtEl>
                                          <p:spTgt spid="655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6" presetClass="entr" presetSubtype="0" fill="hold" nodeType="clickEffect">
                                  <p:stCondLst>
                                    <p:cond delay="0"/>
                                  </p:stCondLst>
                                  <p:childTnLst>
                                    <p:set>
                                      <p:cBhvr>
                                        <p:cTn id="21" dur="1" fill="hold">
                                          <p:stCondLst>
                                            <p:cond delay="0"/>
                                          </p:stCondLst>
                                        </p:cTn>
                                        <p:tgtEl>
                                          <p:spTgt spid="65539">
                                            <p:txEl>
                                              <p:pRg st="4" end="4"/>
                                            </p:txEl>
                                          </p:spTgt>
                                        </p:tgtEl>
                                        <p:attrNameLst>
                                          <p:attrName>style.visibility</p:attrName>
                                        </p:attrNameLst>
                                      </p:cBhvr>
                                      <p:to>
                                        <p:strVal val="visible"/>
                                      </p:to>
                                    </p:set>
                                    <p:animEffect transition="in" filter="wipe(down)">
                                      <p:cBhvr>
                                        <p:cTn id="22" dur="580">
                                          <p:stCondLst>
                                            <p:cond delay="0"/>
                                          </p:stCondLst>
                                        </p:cTn>
                                        <p:tgtEl>
                                          <p:spTgt spid="65539">
                                            <p:txEl>
                                              <p:pRg st="4" end="4"/>
                                            </p:txEl>
                                          </p:spTgt>
                                        </p:tgtEl>
                                      </p:cBhvr>
                                    </p:animEffect>
                                    <p:anim calcmode="lin" valueType="num">
                                      <p:cBhvr>
                                        <p:cTn id="23" dur="1822" tmFilter="0,0; 0.14,0.36; 0.43,0.73; 0.71,0.91; 1.0,1.0">
                                          <p:stCondLst>
                                            <p:cond delay="0"/>
                                          </p:stCondLst>
                                        </p:cTn>
                                        <p:tgtEl>
                                          <p:spTgt spid="65539">
                                            <p:txEl>
                                              <p:pRg st="4" end="4"/>
                                            </p:txEl>
                                          </p:spTgt>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65539">
                                            <p:txEl>
                                              <p:pRg st="4" end="4"/>
                                            </p:txEl>
                                          </p:spTgt>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65539">
                                            <p:txEl>
                                              <p:pRg st="4" end="4"/>
                                            </p:txEl>
                                          </p:spTgt>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65539">
                                            <p:txEl>
                                              <p:pRg st="4" end="4"/>
                                            </p:txEl>
                                          </p:spTgt>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65539">
                                            <p:txEl>
                                              <p:pRg st="4" end="4"/>
                                            </p:txEl>
                                          </p:spTgt>
                                        </p:tgtEl>
                                        <p:attrNameLst>
                                          <p:attrName>ppt_y</p:attrName>
                                        </p:attrNameLst>
                                      </p:cBhvr>
                                      <p:tavLst>
                                        <p:tav tm="0" fmla="#ppt_y-sin(pi*$)/81">
                                          <p:val>
                                            <p:fltVal val="0"/>
                                          </p:val>
                                        </p:tav>
                                        <p:tav tm="100000">
                                          <p:val>
                                            <p:fltVal val="1"/>
                                          </p:val>
                                        </p:tav>
                                      </p:tavLst>
                                    </p:anim>
                                    <p:animScale>
                                      <p:cBhvr>
                                        <p:cTn id="28" dur="26">
                                          <p:stCondLst>
                                            <p:cond delay="650"/>
                                          </p:stCondLst>
                                        </p:cTn>
                                        <p:tgtEl>
                                          <p:spTgt spid="65539">
                                            <p:txEl>
                                              <p:pRg st="4" end="4"/>
                                            </p:txEl>
                                          </p:spTgt>
                                        </p:tgtEl>
                                      </p:cBhvr>
                                      <p:to x="100000" y="60000"/>
                                    </p:animScale>
                                    <p:animScale>
                                      <p:cBhvr>
                                        <p:cTn id="29" dur="166" decel="50000">
                                          <p:stCondLst>
                                            <p:cond delay="676"/>
                                          </p:stCondLst>
                                        </p:cTn>
                                        <p:tgtEl>
                                          <p:spTgt spid="65539">
                                            <p:txEl>
                                              <p:pRg st="4" end="4"/>
                                            </p:txEl>
                                          </p:spTgt>
                                        </p:tgtEl>
                                      </p:cBhvr>
                                      <p:to x="100000" y="100000"/>
                                    </p:animScale>
                                    <p:animScale>
                                      <p:cBhvr>
                                        <p:cTn id="30" dur="26">
                                          <p:stCondLst>
                                            <p:cond delay="1312"/>
                                          </p:stCondLst>
                                        </p:cTn>
                                        <p:tgtEl>
                                          <p:spTgt spid="65539">
                                            <p:txEl>
                                              <p:pRg st="4" end="4"/>
                                            </p:txEl>
                                          </p:spTgt>
                                        </p:tgtEl>
                                      </p:cBhvr>
                                      <p:to x="100000" y="80000"/>
                                    </p:animScale>
                                    <p:animScale>
                                      <p:cBhvr>
                                        <p:cTn id="31" dur="166" decel="50000">
                                          <p:stCondLst>
                                            <p:cond delay="1338"/>
                                          </p:stCondLst>
                                        </p:cTn>
                                        <p:tgtEl>
                                          <p:spTgt spid="65539">
                                            <p:txEl>
                                              <p:pRg st="4" end="4"/>
                                            </p:txEl>
                                          </p:spTgt>
                                        </p:tgtEl>
                                      </p:cBhvr>
                                      <p:to x="100000" y="100000"/>
                                    </p:animScale>
                                    <p:animScale>
                                      <p:cBhvr>
                                        <p:cTn id="32" dur="26">
                                          <p:stCondLst>
                                            <p:cond delay="1642"/>
                                          </p:stCondLst>
                                        </p:cTn>
                                        <p:tgtEl>
                                          <p:spTgt spid="65539">
                                            <p:txEl>
                                              <p:pRg st="4" end="4"/>
                                            </p:txEl>
                                          </p:spTgt>
                                        </p:tgtEl>
                                      </p:cBhvr>
                                      <p:to x="100000" y="90000"/>
                                    </p:animScale>
                                    <p:animScale>
                                      <p:cBhvr>
                                        <p:cTn id="33" dur="166" decel="50000">
                                          <p:stCondLst>
                                            <p:cond delay="1668"/>
                                          </p:stCondLst>
                                        </p:cTn>
                                        <p:tgtEl>
                                          <p:spTgt spid="65539">
                                            <p:txEl>
                                              <p:pRg st="4" end="4"/>
                                            </p:txEl>
                                          </p:spTgt>
                                        </p:tgtEl>
                                      </p:cBhvr>
                                      <p:to x="100000" y="100000"/>
                                    </p:animScale>
                                    <p:animScale>
                                      <p:cBhvr>
                                        <p:cTn id="34" dur="26">
                                          <p:stCondLst>
                                            <p:cond delay="1808"/>
                                          </p:stCondLst>
                                        </p:cTn>
                                        <p:tgtEl>
                                          <p:spTgt spid="65539">
                                            <p:txEl>
                                              <p:pRg st="4" end="4"/>
                                            </p:txEl>
                                          </p:spTgt>
                                        </p:tgtEl>
                                      </p:cBhvr>
                                      <p:to x="100000" y="95000"/>
                                    </p:animScale>
                                    <p:animScale>
                                      <p:cBhvr>
                                        <p:cTn id="35" dur="166" decel="50000">
                                          <p:stCondLst>
                                            <p:cond delay="1834"/>
                                          </p:stCondLst>
                                        </p:cTn>
                                        <p:tgtEl>
                                          <p:spTgt spid="65539">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A4ADE35-F3E2-40CB-AD50-57A87FB88600}"/>
              </a:ext>
            </a:extLst>
          </p:cNvPr>
          <p:cNvSpPr>
            <a:spLocks noChangeArrowheads="1"/>
          </p:cNvSpPr>
          <p:nvPr>
            <p:ph type="title" idx="4294967295"/>
          </p:nvPr>
        </p:nvSpPr>
        <p:spPr>
          <a:xfrm>
            <a:off x="468313" y="476250"/>
            <a:ext cx="8229600" cy="633413"/>
          </a:xfrm>
        </p:spPr>
        <p:txBody>
          <a:bodyPr/>
          <a:lstStyle/>
          <a:p>
            <a:r>
              <a:rPr lang="en-US" altLang="zh-CN"/>
              <a:t>4.1 </a:t>
            </a:r>
            <a:r>
              <a:rPr lang="zh-CN" altLang="en-US"/>
              <a:t>问题的提出</a:t>
            </a:r>
          </a:p>
        </p:txBody>
      </p:sp>
      <p:sp>
        <p:nvSpPr>
          <p:cNvPr id="8195" name="Rectangle 3">
            <a:extLst>
              <a:ext uri="{FF2B5EF4-FFF2-40B4-BE49-F238E27FC236}">
                <a16:creationId xmlns:a16="http://schemas.microsoft.com/office/drawing/2014/main" id="{142F670B-461B-4ED4-A00B-4E2DEFDFA7DD}"/>
              </a:ext>
            </a:extLst>
          </p:cNvPr>
          <p:cNvSpPr>
            <a:spLocks noChangeArrowheads="1"/>
          </p:cNvSpPr>
          <p:nvPr>
            <p:ph type="body" sz="half" idx="4294967295"/>
          </p:nvPr>
        </p:nvSpPr>
        <p:spPr>
          <a:xfrm>
            <a:off x="900113" y="1628775"/>
            <a:ext cx="4033837" cy="738188"/>
          </a:xfrm>
        </p:spPr>
        <p:txBody>
          <a:bodyPr/>
          <a:lstStyle/>
          <a:p>
            <a:r>
              <a:rPr lang="zh-CN" altLang="en-US" sz="2800"/>
              <a:t>问题</a:t>
            </a:r>
            <a:r>
              <a:rPr lang="en-US" altLang="zh-CN" sz="2800"/>
              <a:t>1</a:t>
            </a:r>
            <a:r>
              <a:rPr lang="zh-CN" altLang="en-US" sz="2800"/>
              <a:t>：数据冗余</a:t>
            </a:r>
          </a:p>
        </p:txBody>
      </p:sp>
      <p:graphicFrame>
        <p:nvGraphicFramePr>
          <p:cNvPr id="8196" name="Group 4">
            <a:extLst>
              <a:ext uri="{FF2B5EF4-FFF2-40B4-BE49-F238E27FC236}">
                <a16:creationId xmlns:a16="http://schemas.microsoft.com/office/drawing/2014/main" id="{30D9FFEF-6F3E-4740-A2AD-BEDFCC123F74}"/>
              </a:ext>
            </a:extLst>
          </p:cNvPr>
          <p:cNvGraphicFramePr>
            <a:graphicFrameLocks noGrp="1"/>
          </p:cNvGraphicFramePr>
          <p:nvPr>
            <p:ph sz="half" idx="4294967295"/>
          </p:nvPr>
        </p:nvGraphicFramePr>
        <p:xfrm>
          <a:off x="642938" y="2500313"/>
          <a:ext cx="8031162" cy="2616200"/>
        </p:xfrm>
        <a:graphic>
          <a:graphicData uri="http://schemas.openxmlformats.org/drawingml/2006/table">
            <a:tbl>
              <a:tblPr/>
              <a:tblGrid>
                <a:gridCol w="1338262">
                  <a:extLst>
                    <a:ext uri="{9D8B030D-6E8A-4147-A177-3AD203B41FA5}">
                      <a16:colId xmlns:a16="http://schemas.microsoft.com/office/drawing/2014/main" val="20000"/>
                    </a:ext>
                  </a:extLst>
                </a:gridCol>
                <a:gridCol w="1339850">
                  <a:extLst>
                    <a:ext uri="{9D8B030D-6E8A-4147-A177-3AD203B41FA5}">
                      <a16:colId xmlns:a16="http://schemas.microsoft.com/office/drawing/2014/main" val="20001"/>
                    </a:ext>
                  </a:extLst>
                </a:gridCol>
                <a:gridCol w="1095375">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511300">
                  <a:extLst>
                    <a:ext uri="{9D8B030D-6E8A-4147-A177-3AD203B41FA5}">
                      <a16:colId xmlns:a16="http://schemas.microsoft.com/office/drawing/2014/main" val="20004"/>
                    </a:ext>
                  </a:extLst>
                </a:gridCol>
                <a:gridCol w="1571625">
                  <a:extLst>
                    <a:ext uri="{9D8B030D-6E8A-4147-A177-3AD203B41FA5}">
                      <a16:colId xmlns:a16="http://schemas.microsoft.com/office/drawing/2014/main" val="20005"/>
                    </a:ext>
                  </a:extLst>
                </a:gridCol>
              </a:tblGrid>
              <a:tr h="541184">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SNO</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NAME</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SEX</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CNO</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CNAME</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GRADE</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17">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S0102</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王华</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男</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C108</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a:t>
                      </a:r>
                      <a:r>
                        <a:rPr kumimoji="0" lang="zh-CN" altLang="en-US" sz="2800" b="0" i="0" u="none" strike="noStrike" cap="none" normalizeH="0" baseline="0">
                          <a:ln>
                            <a:noFill/>
                          </a:ln>
                          <a:solidFill>
                            <a:schemeClr val="tx1"/>
                          </a:solidFill>
                          <a:effectLst/>
                          <a:latin typeface="Arial" pitchFamily="34" charset="0"/>
                          <a:ea typeface="宋体" pitchFamily="2" charset="-122"/>
                        </a:rPr>
                        <a:t>语言</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84</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966">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S0102</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王华</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男</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bg1"/>
                          </a:solidFill>
                          <a:effectLst/>
                          <a:latin typeface="Arial" pitchFamily="34" charset="0"/>
                          <a:ea typeface="宋体" pitchFamily="2" charset="-122"/>
                        </a:rPr>
                        <a:t>C206</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bg1"/>
                          </a:solidFill>
                          <a:effectLst/>
                          <a:latin typeface="Arial" pitchFamily="34" charset="0"/>
                          <a:ea typeface="宋体" pitchFamily="2" charset="-122"/>
                        </a:rPr>
                        <a:t>数据库</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92</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966">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S0108</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李丽</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女</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bg1"/>
                          </a:solidFill>
                          <a:effectLst/>
                          <a:latin typeface="Arial" pitchFamily="34" charset="0"/>
                          <a:ea typeface="宋体" pitchFamily="2" charset="-122"/>
                        </a:rPr>
                        <a:t>C206</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bg1"/>
                          </a:solidFill>
                          <a:effectLst/>
                          <a:latin typeface="Arial" pitchFamily="34" charset="0"/>
                          <a:ea typeface="宋体" pitchFamily="2" charset="-122"/>
                        </a:rPr>
                        <a:t>数据库</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86</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966">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S0108</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李丽</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女</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C207</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数学</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86</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13C2E97-2342-48BB-A380-275BD3A182F6}"/>
              </a:ext>
            </a:extLst>
          </p:cNvPr>
          <p:cNvSpPr>
            <a:spLocks noChangeArrowheads="1"/>
          </p:cNvSpPr>
          <p:nvPr>
            <p:ph type="title" idx="4294967295"/>
          </p:nvPr>
        </p:nvSpPr>
        <p:spPr/>
        <p:txBody>
          <a:bodyPr/>
          <a:lstStyle/>
          <a:p>
            <a:r>
              <a:rPr lang="en-US" altLang="zh-CN"/>
              <a:t> </a:t>
            </a:r>
            <a:r>
              <a:rPr lang="zh-CN" altLang="en-US"/>
              <a:t>第二范式（续）</a:t>
            </a:r>
          </a:p>
        </p:txBody>
      </p:sp>
      <p:sp>
        <p:nvSpPr>
          <p:cNvPr id="63491" name="Rectangle 3">
            <a:extLst>
              <a:ext uri="{FF2B5EF4-FFF2-40B4-BE49-F238E27FC236}">
                <a16:creationId xmlns:a16="http://schemas.microsoft.com/office/drawing/2014/main" id="{40B0F534-7718-44F6-AB26-2F340158D538}"/>
              </a:ext>
            </a:extLst>
          </p:cNvPr>
          <p:cNvSpPr>
            <a:spLocks noChangeArrowheads="1"/>
          </p:cNvSpPr>
          <p:nvPr>
            <p:ph type="body" idx="4294967295"/>
          </p:nvPr>
        </p:nvSpPr>
        <p:spPr/>
        <p:txBody>
          <a:bodyPr/>
          <a:lstStyle/>
          <a:p>
            <a:r>
              <a:rPr lang="zh-CN" altLang="en-US" sz="2800"/>
              <a:t>原因</a:t>
            </a:r>
          </a:p>
          <a:p>
            <a:pPr lvl="1">
              <a:buFont typeface="Wingdings" panose="05000000000000000000" pitchFamily="2" charset="2"/>
              <a:buNone/>
            </a:pPr>
            <a:r>
              <a:rPr lang="zh-CN" altLang="en-US" sz="2400"/>
              <a:t>	</a:t>
            </a:r>
            <a:r>
              <a:rPr lang="en-US" altLang="zh-CN" sz="2400"/>
              <a:t>Sloc</a:t>
            </a:r>
            <a:r>
              <a:rPr lang="zh-CN" altLang="en-US" sz="2400"/>
              <a:t>传递函数依赖于</a:t>
            </a:r>
            <a:r>
              <a:rPr lang="en-US" altLang="zh-CN" sz="2400"/>
              <a:t>Sno</a:t>
            </a:r>
          </a:p>
          <a:p>
            <a:pPr>
              <a:buFont typeface="Wingdings" panose="05000000000000000000" pitchFamily="2" charset="2"/>
              <a:buNone/>
            </a:pPr>
            <a:endParaRPr lang="en-US" altLang="zh-CN" sz="2800"/>
          </a:p>
          <a:p>
            <a:r>
              <a:rPr lang="zh-CN" altLang="en-US" sz="2800"/>
              <a:t>解决方法</a:t>
            </a:r>
          </a:p>
          <a:p>
            <a:pPr lvl="1">
              <a:buFont typeface="Wingdings" panose="05000000000000000000" pitchFamily="2" charset="2"/>
              <a:buNone/>
            </a:pPr>
            <a:r>
              <a:rPr lang="zh-CN" altLang="en-US" sz="2400"/>
              <a:t>   采用投影分解法，把</a:t>
            </a:r>
            <a:r>
              <a:rPr lang="en-US" altLang="zh-CN" sz="2400"/>
              <a:t>SL</a:t>
            </a:r>
            <a:r>
              <a:rPr lang="zh-CN" altLang="en-US" sz="2400"/>
              <a:t>分解为两个关系模式，以消除传递函数依赖：</a:t>
            </a:r>
          </a:p>
          <a:p>
            <a:pPr lvl="1">
              <a:buFont typeface="Wingdings" panose="05000000000000000000" pitchFamily="2" charset="2"/>
              <a:buNone/>
            </a:pPr>
            <a:r>
              <a:rPr lang="zh-CN" altLang="en-US" sz="2400"/>
              <a:t>            </a:t>
            </a:r>
            <a:r>
              <a:rPr lang="en-US" altLang="zh-CN" sz="2400"/>
              <a:t>SD</a:t>
            </a:r>
            <a:r>
              <a:rPr lang="zh-CN" altLang="en-US" sz="2400"/>
              <a:t>（</a:t>
            </a:r>
            <a:r>
              <a:rPr lang="en-US" altLang="zh-CN" sz="2400"/>
              <a:t>Sno</a:t>
            </a:r>
            <a:r>
              <a:rPr lang="zh-CN" altLang="en-US" sz="2400"/>
              <a:t>， </a:t>
            </a:r>
            <a:r>
              <a:rPr lang="en-US" altLang="zh-CN" sz="2400"/>
              <a:t>Sdept</a:t>
            </a:r>
            <a:r>
              <a:rPr lang="zh-CN" altLang="en-US" sz="2400"/>
              <a:t>）</a:t>
            </a:r>
          </a:p>
          <a:p>
            <a:pPr lvl="1">
              <a:buFont typeface="Wingdings" panose="05000000000000000000" pitchFamily="2" charset="2"/>
              <a:buNone/>
            </a:pPr>
            <a:r>
              <a:rPr lang="zh-CN" altLang="en-US" sz="2400"/>
              <a:t>                    </a:t>
            </a:r>
            <a:r>
              <a:rPr lang="en-US" altLang="zh-CN" sz="2400"/>
              <a:t>DL</a:t>
            </a:r>
            <a:r>
              <a:rPr lang="zh-CN" altLang="en-US" sz="2400"/>
              <a:t>（</a:t>
            </a:r>
            <a:r>
              <a:rPr lang="en-US" altLang="zh-CN" sz="2400"/>
              <a:t>Sdept</a:t>
            </a:r>
            <a:r>
              <a:rPr lang="zh-CN" altLang="en-US" sz="2400"/>
              <a:t>， </a:t>
            </a:r>
            <a:r>
              <a:rPr lang="en-US" altLang="zh-CN" sz="2400"/>
              <a:t>Sloc</a:t>
            </a:r>
            <a:r>
              <a:rPr lang="zh-CN" altLang="en-US" sz="2400"/>
              <a:t>）</a:t>
            </a:r>
          </a:p>
          <a:p>
            <a:pPr lvl="1">
              <a:buFont typeface="Wingdings" panose="05000000000000000000" pitchFamily="2" charset="2"/>
              <a:buNone/>
            </a:pPr>
            <a:r>
              <a:rPr lang="en-US" altLang="zh-CN" sz="2400"/>
              <a:t>SD</a:t>
            </a:r>
            <a:r>
              <a:rPr lang="zh-CN" altLang="en-US" sz="2400"/>
              <a:t>的码为</a:t>
            </a:r>
            <a:r>
              <a:rPr lang="en-US" altLang="zh-CN" sz="2400"/>
              <a:t>Sno</a:t>
            </a:r>
            <a:r>
              <a:rPr lang="zh-CN" altLang="en-US" sz="2400"/>
              <a:t>， </a:t>
            </a:r>
            <a:r>
              <a:rPr lang="en-US" altLang="zh-CN" sz="2400"/>
              <a:t>DL</a:t>
            </a:r>
            <a:r>
              <a:rPr lang="zh-CN" altLang="en-US" sz="2400"/>
              <a:t>的码为</a:t>
            </a:r>
            <a:r>
              <a:rPr lang="en-US" altLang="zh-CN" sz="2400"/>
              <a:t>Sdept</a:t>
            </a:r>
            <a:r>
              <a:rPr lang="zh-CN" altLang="en-US" sz="2400"/>
              <a:t>。</a:t>
            </a:r>
          </a:p>
        </p:txBody>
      </p:sp>
      <p:grpSp>
        <p:nvGrpSpPr>
          <p:cNvPr id="2" name="Group 4">
            <a:extLst>
              <a:ext uri="{FF2B5EF4-FFF2-40B4-BE49-F238E27FC236}">
                <a16:creationId xmlns:a16="http://schemas.microsoft.com/office/drawing/2014/main" id="{8758E92E-A3D3-4089-AD48-4C505725E788}"/>
              </a:ext>
            </a:extLst>
          </p:cNvPr>
          <p:cNvGrpSpPr>
            <a:grpSpLocks/>
          </p:cNvGrpSpPr>
          <p:nvPr/>
        </p:nvGrpSpPr>
        <p:grpSpPr bwMode="auto">
          <a:xfrm>
            <a:off x="5257800" y="1219200"/>
            <a:ext cx="3505200" cy="2438400"/>
            <a:chOff x="0" y="0"/>
            <a:chExt cx="2208" cy="1536"/>
          </a:xfrm>
        </p:grpSpPr>
        <p:grpSp>
          <p:nvGrpSpPr>
            <p:cNvPr id="63495" name="Group 5">
              <a:extLst>
                <a:ext uri="{FF2B5EF4-FFF2-40B4-BE49-F238E27FC236}">
                  <a16:creationId xmlns:a16="http://schemas.microsoft.com/office/drawing/2014/main" id="{5B96CC68-F8E3-4C70-8654-4CB3A8B04022}"/>
                </a:ext>
              </a:extLst>
            </p:cNvPr>
            <p:cNvGrpSpPr>
              <a:grpSpLocks/>
            </p:cNvGrpSpPr>
            <p:nvPr/>
          </p:nvGrpSpPr>
          <p:grpSpPr bwMode="auto">
            <a:xfrm>
              <a:off x="0" y="0"/>
              <a:ext cx="2208" cy="1536"/>
              <a:chOff x="0" y="0"/>
              <a:chExt cx="2208" cy="1536"/>
            </a:xfrm>
          </p:grpSpPr>
          <p:sp>
            <p:nvSpPr>
              <p:cNvPr id="63497" name="Rectangle 6">
                <a:extLst>
                  <a:ext uri="{FF2B5EF4-FFF2-40B4-BE49-F238E27FC236}">
                    <a16:creationId xmlns:a16="http://schemas.microsoft.com/office/drawing/2014/main" id="{0D553B8B-30C9-41C3-99E3-1A8567EA8723}"/>
                  </a:ext>
                </a:extLst>
              </p:cNvPr>
              <p:cNvSpPr>
                <a:spLocks noChangeArrowheads="1"/>
              </p:cNvSpPr>
              <p:nvPr/>
            </p:nvSpPr>
            <p:spPr bwMode="auto">
              <a:xfrm>
                <a:off x="0" y="48"/>
                <a:ext cx="2208" cy="1488"/>
              </a:xfrm>
              <a:prstGeom prst="rect">
                <a:avLst/>
              </a:prstGeom>
              <a:solidFill>
                <a:srgbClr val="EEE678"/>
              </a:solidFill>
              <a:ln w="28575">
                <a:solidFill>
                  <a:srgbClr val="EEE678"/>
                </a:solidFill>
                <a:miter lim="800000"/>
                <a:headEnd/>
                <a:tailEnd/>
              </a:ln>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grpSp>
            <p:nvGrpSpPr>
              <p:cNvPr id="63498" name="Group 7">
                <a:extLst>
                  <a:ext uri="{FF2B5EF4-FFF2-40B4-BE49-F238E27FC236}">
                    <a16:creationId xmlns:a16="http://schemas.microsoft.com/office/drawing/2014/main" id="{28A34739-AE43-4367-ADA0-D582B5AAE24D}"/>
                  </a:ext>
                </a:extLst>
              </p:cNvPr>
              <p:cNvGrpSpPr>
                <a:grpSpLocks/>
              </p:cNvGrpSpPr>
              <p:nvPr/>
            </p:nvGrpSpPr>
            <p:grpSpPr bwMode="auto">
              <a:xfrm>
                <a:off x="96" y="0"/>
                <a:ext cx="1968" cy="1488"/>
                <a:chOff x="0" y="0"/>
                <a:chExt cx="1968" cy="1488"/>
              </a:xfrm>
            </p:grpSpPr>
            <p:sp>
              <p:nvSpPr>
                <p:cNvPr id="63499" name="Text Box 8">
                  <a:extLst>
                    <a:ext uri="{FF2B5EF4-FFF2-40B4-BE49-F238E27FC236}">
                      <a16:creationId xmlns:a16="http://schemas.microsoft.com/office/drawing/2014/main" id="{48B52A7D-C55A-4ED5-84F8-2DFBCB886411}"/>
                    </a:ext>
                  </a:extLst>
                </p:cNvPr>
                <p:cNvSpPr txBox="1">
                  <a:spLocks noChangeArrowheads="1"/>
                </p:cNvSpPr>
                <p:nvPr/>
              </p:nvSpPr>
              <p:spPr bwMode="auto">
                <a:xfrm>
                  <a:off x="0" y="0"/>
                  <a:ext cx="695"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SL</a:t>
                  </a:r>
                </a:p>
              </p:txBody>
            </p:sp>
            <p:sp>
              <p:nvSpPr>
                <p:cNvPr id="63500" name="Text Box 9">
                  <a:extLst>
                    <a:ext uri="{FF2B5EF4-FFF2-40B4-BE49-F238E27FC236}">
                      <a16:creationId xmlns:a16="http://schemas.microsoft.com/office/drawing/2014/main" id="{02ABDA7E-67C9-4718-B0D4-7DB3BFEA5508}"/>
                    </a:ext>
                  </a:extLst>
                </p:cNvPr>
                <p:cNvSpPr txBox="1">
                  <a:spLocks noChangeArrowheads="1"/>
                </p:cNvSpPr>
                <p:nvPr/>
              </p:nvSpPr>
              <p:spPr bwMode="auto">
                <a:xfrm>
                  <a:off x="116" y="620"/>
                  <a:ext cx="579" cy="37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Sno</a:t>
                  </a:r>
                  <a:endParaRPr lang="en-US" altLang="zh-CN" sz="2400" b="1">
                    <a:latin typeface="Times New Roman" panose="02020603050405020304" pitchFamily="18" charset="0"/>
                  </a:endParaRPr>
                </a:p>
              </p:txBody>
            </p:sp>
            <p:sp>
              <p:nvSpPr>
                <p:cNvPr id="63501" name="Text Box 10">
                  <a:extLst>
                    <a:ext uri="{FF2B5EF4-FFF2-40B4-BE49-F238E27FC236}">
                      <a16:creationId xmlns:a16="http://schemas.microsoft.com/office/drawing/2014/main" id="{71DC82F3-3999-46DD-A87F-A55088EADB84}"/>
                    </a:ext>
                  </a:extLst>
                </p:cNvPr>
                <p:cNvSpPr txBox="1">
                  <a:spLocks noChangeArrowheads="1"/>
                </p:cNvSpPr>
                <p:nvPr/>
              </p:nvSpPr>
              <p:spPr bwMode="auto">
                <a:xfrm>
                  <a:off x="1273" y="248"/>
                  <a:ext cx="695" cy="37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Sdept</a:t>
                  </a:r>
                  <a:endParaRPr lang="en-US" altLang="zh-CN" sz="2400" b="1">
                    <a:latin typeface="Times New Roman" panose="02020603050405020304" pitchFamily="18" charset="0"/>
                  </a:endParaRPr>
                </a:p>
              </p:txBody>
            </p:sp>
            <p:sp>
              <p:nvSpPr>
                <p:cNvPr id="63502" name="Text Box 11">
                  <a:extLst>
                    <a:ext uri="{FF2B5EF4-FFF2-40B4-BE49-F238E27FC236}">
                      <a16:creationId xmlns:a16="http://schemas.microsoft.com/office/drawing/2014/main" id="{C6A18BB4-514D-4FAD-9A81-73CB5BAD2F31}"/>
                    </a:ext>
                  </a:extLst>
                </p:cNvPr>
                <p:cNvSpPr txBox="1">
                  <a:spLocks noChangeArrowheads="1"/>
                </p:cNvSpPr>
                <p:nvPr/>
              </p:nvSpPr>
              <p:spPr bwMode="auto">
                <a:xfrm>
                  <a:off x="1273" y="1116"/>
                  <a:ext cx="695" cy="37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SzTx/>
                    <a:buFontTx/>
                    <a:buNone/>
                  </a:pPr>
                  <a:r>
                    <a:rPr lang="en-US" altLang="zh-CN" sz="2800" b="1">
                      <a:latin typeface="Times New Roman" panose="02020603050405020304" pitchFamily="18" charset="0"/>
                    </a:rPr>
                    <a:t>Sloc</a:t>
                  </a:r>
                  <a:endParaRPr lang="en-US" altLang="zh-CN" sz="2400" b="1">
                    <a:latin typeface="Times New Roman" panose="02020603050405020304" pitchFamily="18" charset="0"/>
                  </a:endParaRPr>
                </a:p>
              </p:txBody>
            </p:sp>
            <p:sp>
              <p:nvSpPr>
                <p:cNvPr id="63503" name="Line 12">
                  <a:extLst>
                    <a:ext uri="{FF2B5EF4-FFF2-40B4-BE49-F238E27FC236}">
                      <a16:creationId xmlns:a16="http://schemas.microsoft.com/office/drawing/2014/main" id="{8FBB35F2-7768-4BBE-AEBB-DE53BBB5B6BA}"/>
                    </a:ext>
                  </a:extLst>
                </p:cNvPr>
                <p:cNvSpPr>
                  <a:spLocks noChangeShapeType="1"/>
                </p:cNvSpPr>
                <p:nvPr/>
              </p:nvSpPr>
              <p:spPr bwMode="auto">
                <a:xfrm flipV="1">
                  <a:off x="695" y="372"/>
                  <a:ext cx="578" cy="37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4" name="Line 13">
                  <a:extLst>
                    <a:ext uri="{FF2B5EF4-FFF2-40B4-BE49-F238E27FC236}">
                      <a16:creationId xmlns:a16="http://schemas.microsoft.com/office/drawing/2014/main" id="{0A257B51-F18C-4C0A-B668-6AD2C09E0975}"/>
                    </a:ext>
                  </a:extLst>
                </p:cNvPr>
                <p:cNvSpPr>
                  <a:spLocks noChangeShapeType="1"/>
                </p:cNvSpPr>
                <p:nvPr/>
              </p:nvSpPr>
              <p:spPr bwMode="auto">
                <a:xfrm>
                  <a:off x="695" y="868"/>
                  <a:ext cx="578" cy="37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63496" name="Line 14">
              <a:extLst>
                <a:ext uri="{FF2B5EF4-FFF2-40B4-BE49-F238E27FC236}">
                  <a16:creationId xmlns:a16="http://schemas.microsoft.com/office/drawing/2014/main" id="{C840A4E6-192C-489D-B1C8-536BCCFD51C2}"/>
                </a:ext>
              </a:extLst>
            </p:cNvPr>
            <p:cNvSpPr>
              <a:spLocks noChangeShapeType="1"/>
            </p:cNvSpPr>
            <p:nvPr/>
          </p:nvSpPr>
          <p:spPr bwMode="auto">
            <a:xfrm>
              <a:off x="1734" y="624"/>
              <a:ext cx="0" cy="49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6575" name="未知">
            <a:extLst>
              <a:ext uri="{FF2B5EF4-FFF2-40B4-BE49-F238E27FC236}">
                <a16:creationId xmlns:a16="http://schemas.microsoft.com/office/drawing/2014/main" id="{ADA549A9-760F-4CF0-A10A-DDFC1ECC3120}"/>
              </a:ext>
            </a:extLst>
          </p:cNvPr>
          <p:cNvSpPr>
            <a:spLocks/>
          </p:cNvSpPr>
          <p:nvPr/>
        </p:nvSpPr>
        <p:spPr bwMode="auto">
          <a:xfrm>
            <a:off x="5283200" y="1409700"/>
            <a:ext cx="3505200" cy="1676400"/>
          </a:xfrm>
          <a:custGeom>
            <a:avLst/>
            <a:gdLst>
              <a:gd name="T0" fmla="*/ 2147483646 w 2208"/>
              <a:gd name="T1" fmla="*/ 2147483646 h 1056"/>
              <a:gd name="T2" fmla="*/ 2147483646 w 2208"/>
              <a:gd name="T3" fmla="*/ 2147483646 h 1056"/>
              <a:gd name="T4" fmla="*/ 2147483646 w 2208"/>
              <a:gd name="T5" fmla="*/ 2147483646 h 1056"/>
              <a:gd name="T6" fmla="*/ 2147483646 w 2208"/>
              <a:gd name="T7" fmla="*/ 2147483646 h 1056"/>
              <a:gd name="T8" fmla="*/ 2147483646 w 2208"/>
              <a:gd name="T9" fmla="*/ 2147483646 h 1056"/>
              <a:gd name="T10" fmla="*/ 2147483646 w 2208"/>
              <a:gd name="T11" fmla="*/ 2147483646 h 1056"/>
              <a:gd name="T12" fmla="*/ 2147483646 w 2208"/>
              <a:gd name="T13" fmla="*/ 2147483646 h 1056"/>
              <a:gd name="T14" fmla="*/ 2147483646 w 2208"/>
              <a:gd name="T15" fmla="*/ 2147483646 h 1056"/>
              <a:gd name="T16" fmla="*/ 2147483646 w 2208"/>
              <a:gd name="T17" fmla="*/ 2147483646 h 1056"/>
              <a:gd name="T18" fmla="*/ 2147483646 w 2208"/>
              <a:gd name="T19" fmla="*/ 2147483646 h 1056"/>
              <a:gd name="T20" fmla="*/ 2147483646 w 2208"/>
              <a:gd name="T21" fmla="*/ 2147483646 h 10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8"/>
              <a:gd name="T34" fmla="*/ 0 h 1056"/>
              <a:gd name="T35" fmla="*/ 2208 w 2208"/>
              <a:gd name="T36" fmla="*/ 1056 h 10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8" h="1056">
                <a:moveTo>
                  <a:pt x="32" y="552"/>
                </a:moveTo>
                <a:cubicBezTo>
                  <a:pt x="56" y="440"/>
                  <a:pt x="144" y="376"/>
                  <a:pt x="272" y="312"/>
                </a:cubicBezTo>
                <a:cubicBezTo>
                  <a:pt x="400" y="248"/>
                  <a:pt x="592" y="216"/>
                  <a:pt x="800" y="168"/>
                </a:cubicBezTo>
                <a:cubicBezTo>
                  <a:pt x="1008" y="120"/>
                  <a:pt x="1304" y="40"/>
                  <a:pt x="1520" y="24"/>
                </a:cubicBezTo>
                <a:cubicBezTo>
                  <a:pt x="1736" y="8"/>
                  <a:pt x="1984" y="0"/>
                  <a:pt x="2096" y="72"/>
                </a:cubicBezTo>
                <a:cubicBezTo>
                  <a:pt x="2208" y="144"/>
                  <a:pt x="2208" y="368"/>
                  <a:pt x="2192" y="456"/>
                </a:cubicBezTo>
                <a:cubicBezTo>
                  <a:pt x="2176" y="544"/>
                  <a:pt x="2184" y="568"/>
                  <a:pt x="2000" y="600"/>
                </a:cubicBezTo>
                <a:cubicBezTo>
                  <a:pt x="1816" y="632"/>
                  <a:pt x="1288" y="584"/>
                  <a:pt x="1088" y="648"/>
                </a:cubicBezTo>
                <a:cubicBezTo>
                  <a:pt x="888" y="712"/>
                  <a:pt x="960" y="928"/>
                  <a:pt x="800" y="984"/>
                </a:cubicBezTo>
                <a:cubicBezTo>
                  <a:pt x="640" y="1040"/>
                  <a:pt x="256" y="1056"/>
                  <a:pt x="128" y="984"/>
                </a:cubicBezTo>
                <a:cubicBezTo>
                  <a:pt x="0" y="912"/>
                  <a:pt x="8" y="664"/>
                  <a:pt x="32" y="552"/>
                </a:cubicBezTo>
                <a:close/>
              </a:path>
            </a:pathLst>
          </a:custGeom>
          <a:noFill/>
          <a:ln w="38100">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6576" name="Oval 16">
            <a:extLst>
              <a:ext uri="{FF2B5EF4-FFF2-40B4-BE49-F238E27FC236}">
                <a16:creationId xmlns:a16="http://schemas.microsoft.com/office/drawing/2014/main" id="{1701FE75-DB23-443F-92AA-0BF72F64415F}"/>
              </a:ext>
            </a:extLst>
          </p:cNvPr>
          <p:cNvSpPr>
            <a:spLocks noChangeArrowheads="1"/>
          </p:cNvSpPr>
          <p:nvPr/>
        </p:nvSpPr>
        <p:spPr bwMode="auto">
          <a:xfrm>
            <a:off x="7086600" y="1219200"/>
            <a:ext cx="1752600" cy="2590800"/>
          </a:xfrm>
          <a:prstGeom prst="ellipse">
            <a:avLst/>
          </a:prstGeom>
          <a:noFill/>
          <a:ln w="38100">
            <a:solidFill>
              <a:srgbClr val="6600FF"/>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endParaRPr lang="zh-CN" altLang="en-US" sz="24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66575"/>
                                        </p:tgtEl>
                                        <p:attrNameLst>
                                          <p:attrName>style.visibility</p:attrName>
                                        </p:attrNameLst>
                                      </p:cBhvr>
                                      <p:to>
                                        <p:strVal val="visible"/>
                                      </p:to>
                                    </p:set>
                                    <p:anim calcmode="lin" valueType="num">
                                      <p:cBhvr additive="base">
                                        <p:cTn id="13" dur="500" fill="hold"/>
                                        <p:tgtEl>
                                          <p:spTgt spid="66575"/>
                                        </p:tgtEl>
                                        <p:attrNameLst>
                                          <p:attrName>ppt_x</p:attrName>
                                        </p:attrNameLst>
                                      </p:cBhvr>
                                      <p:tavLst>
                                        <p:tav tm="0">
                                          <p:val>
                                            <p:strVal val="1+#ppt_w/2"/>
                                          </p:val>
                                        </p:tav>
                                        <p:tav tm="100000">
                                          <p:val>
                                            <p:strVal val="#ppt_x"/>
                                          </p:val>
                                        </p:tav>
                                      </p:tavLst>
                                    </p:anim>
                                    <p:anim calcmode="lin" valueType="num">
                                      <p:cBhvr additive="base">
                                        <p:cTn id="14" dur="500" fill="hold"/>
                                        <p:tgtEl>
                                          <p:spTgt spid="665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6576"/>
                                        </p:tgtEl>
                                        <p:attrNameLst>
                                          <p:attrName>style.visibility</p:attrName>
                                        </p:attrNameLst>
                                      </p:cBhvr>
                                      <p:to>
                                        <p:strVal val="visible"/>
                                      </p:to>
                                    </p:set>
                                    <p:anim calcmode="lin" valueType="num">
                                      <p:cBhvr additive="base">
                                        <p:cTn id="19" dur="500" fill="hold"/>
                                        <p:tgtEl>
                                          <p:spTgt spid="66576"/>
                                        </p:tgtEl>
                                        <p:attrNameLst>
                                          <p:attrName>ppt_x</p:attrName>
                                        </p:attrNameLst>
                                      </p:cBhvr>
                                      <p:tavLst>
                                        <p:tav tm="0">
                                          <p:val>
                                            <p:strVal val="1+#ppt_w/2"/>
                                          </p:val>
                                        </p:tav>
                                        <p:tav tm="100000">
                                          <p:val>
                                            <p:strVal val="#ppt_x"/>
                                          </p:val>
                                        </p:tav>
                                      </p:tavLst>
                                    </p:anim>
                                    <p:anim calcmode="lin" valueType="num">
                                      <p:cBhvr additive="base">
                                        <p:cTn id="20" dur="500" fill="hold"/>
                                        <p:tgtEl>
                                          <p:spTgt spid="665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6"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CA04716-7661-4B5C-BA75-F862DF6A6A43}"/>
              </a:ext>
            </a:extLst>
          </p:cNvPr>
          <p:cNvSpPr>
            <a:spLocks noChangeArrowheads="1"/>
          </p:cNvSpPr>
          <p:nvPr>
            <p:ph type="title" idx="4294967295"/>
          </p:nvPr>
        </p:nvSpPr>
        <p:spPr>
          <a:xfrm>
            <a:off x="468313" y="476250"/>
            <a:ext cx="8229600" cy="633413"/>
          </a:xfrm>
        </p:spPr>
        <p:txBody>
          <a:bodyPr/>
          <a:lstStyle/>
          <a:p>
            <a:r>
              <a:rPr lang="en-US" altLang="zh-CN"/>
              <a:t> </a:t>
            </a:r>
            <a:r>
              <a:rPr lang="zh-CN" altLang="en-US"/>
              <a:t>第二范式（续）</a:t>
            </a:r>
          </a:p>
        </p:txBody>
      </p:sp>
      <p:sp>
        <p:nvSpPr>
          <p:cNvPr id="64515" name="Rectangle 3">
            <a:extLst>
              <a:ext uri="{FF2B5EF4-FFF2-40B4-BE49-F238E27FC236}">
                <a16:creationId xmlns:a16="http://schemas.microsoft.com/office/drawing/2014/main" id="{10CFEB8C-2570-41D1-8749-5CADD7C5FD8C}"/>
              </a:ext>
            </a:extLst>
          </p:cNvPr>
          <p:cNvSpPr>
            <a:spLocks noChangeArrowheads="1"/>
          </p:cNvSpPr>
          <p:nvPr>
            <p:ph type="body" idx="4294967295"/>
          </p:nvPr>
        </p:nvSpPr>
        <p:spPr>
          <a:xfrm>
            <a:off x="457200" y="1643063"/>
            <a:ext cx="8229600" cy="4532312"/>
          </a:xfrm>
        </p:spPr>
        <p:txBody>
          <a:bodyPr/>
          <a:lstStyle/>
          <a:p>
            <a:pPr lvl="1">
              <a:buFont typeface="Wingdings" panose="05000000000000000000" pitchFamily="2" charset="2"/>
              <a:buNone/>
            </a:pPr>
            <a:r>
              <a:rPr lang="en-US" altLang="zh-CN"/>
              <a:t>SD</a:t>
            </a:r>
            <a:r>
              <a:rPr lang="zh-CN" altLang="en-US"/>
              <a:t>的码为</a:t>
            </a:r>
            <a:r>
              <a:rPr lang="en-US" altLang="zh-CN"/>
              <a:t>Sno</a:t>
            </a:r>
            <a:r>
              <a:rPr lang="zh-CN" altLang="en-US"/>
              <a:t>， </a:t>
            </a:r>
            <a:r>
              <a:rPr lang="en-US" altLang="zh-CN"/>
              <a:t>DL</a:t>
            </a:r>
            <a:r>
              <a:rPr lang="zh-CN" altLang="en-US"/>
              <a:t>的码为</a:t>
            </a:r>
            <a:r>
              <a:rPr lang="en-US" altLang="zh-CN"/>
              <a:t>Sdept</a:t>
            </a:r>
            <a:r>
              <a:rPr lang="zh-CN" altLang="en-US"/>
              <a:t>。</a:t>
            </a:r>
          </a:p>
        </p:txBody>
      </p:sp>
      <p:grpSp>
        <p:nvGrpSpPr>
          <p:cNvPr id="64516" name="Group 4">
            <a:extLst>
              <a:ext uri="{FF2B5EF4-FFF2-40B4-BE49-F238E27FC236}">
                <a16:creationId xmlns:a16="http://schemas.microsoft.com/office/drawing/2014/main" id="{E948D043-F89A-493F-A59F-B7579DF3D060}"/>
              </a:ext>
            </a:extLst>
          </p:cNvPr>
          <p:cNvGrpSpPr>
            <a:grpSpLocks/>
          </p:cNvGrpSpPr>
          <p:nvPr/>
        </p:nvGrpSpPr>
        <p:grpSpPr bwMode="auto">
          <a:xfrm>
            <a:off x="1600200" y="3124200"/>
            <a:ext cx="6781800" cy="1981200"/>
            <a:chOff x="0" y="0"/>
            <a:chExt cx="4272" cy="1248"/>
          </a:xfrm>
        </p:grpSpPr>
        <p:sp>
          <p:nvSpPr>
            <p:cNvPr id="64517" name="Text Box 5">
              <a:extLst>
                <a:ext uri="{FF2B5EF4-FFF2-40B4-BE49-F238E27FC236}">
                  <a16:creationId xmlns:a16="http://schemas.microsoft.com/office/drawing/2014/main" id="{1ABFD15D-03AD-4191-9DDA-732AE7295354}"/>
                </a:ext>
              </a:extLst>
            </p:cNvPr>
            <p:cNvSpPr txBox="1">
              <a:spLocks noChangeArrowheads="1"/>
            </p:cNvSpPr>
            <p:nvPr/>
          </p:nvSpPr>
          <p:spPr bwMode="auto">
            <a:xfrm>
              <a:off x="0" y="0"/>
              <a:ext cx="594" cy="46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800" b="1">
                  <a:latin typeface="Times New Roman" panose="02020603050405020304" pitchFamily="18" charset="0"/>
                </a:rPr>
                <a:t>Sno</a:t>
              </a:r>
            </a:p>
          </p:txBody>
        </p:sp>
        <p:sp>
          <p:nvSpPr>
            <p:cNvPr id="64518" name="Text Box 6">
              <a:extLst>
                <a:ext uri="{FF2B5EF4-FFF2-40B4-BE49-F238E27FC236}">
                  <a16:creationId xmlns:a16="http://schemas.microsoft.com/office/drawing/2014/main" id="{C2DCCBE1-FC07-4946-B48B-29588D0B4E47}"/>
                </a:ext>
              </a:extLst>
            </p:cNvPr>
            <p:cNvSpPr txBox="1">
              <a:spLocks noChangeArrowheads="1"/>
            </p:cNvSpPr>
            <p:nvPr/>
          </p:nvSpPr>
          <p:spPr bwMode="auto">
            <a:xfrm>
              <a:off x="1068" y="0"/>
              <a:ext cx="712" cy="46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800" b="1">
                  <a:latin typeface="Times New Roman" panose="02020603050405020304" pitchFamily="18" charset="0"/>
                </a:rPr>
                <a:t>Sdept</a:t>
              </a:r>
              <a:endParaRPr lang="en-US" altLang="zh-CN" sz="2000" b="1">
                <a:latin typeface="Times New Roman" panose="02020603050405020304" pitchFamily="18" charset="0"/>
              </a:endParaRPr>
            </a:p>
          </p:txBody>
        </p:sp>
        <p:sp>
          <p:nvSpPr>
            <p:cNvPr id="64519" name="Line 7">
              <a:extLst>
                <a:ext uri="{FF2B5EF4-FFF2-40B4-BE49-F238E27FC236}">
                  <a16:creationId xmlns:a16="http://schemas.microsoft.com/office/drawing/2014/main" id="{9553E2AA-05AF-4323-A5F9-B5CFB073A22A}"/>
                </a:ext>
              </a:extLst>
            </p:cNvPr>
            <p:cNvSpPr>
              <a:spLocks noChangeShapeType="1"/>
            </p:cNvSpPr>
            <p:nvPr/>
          </p:nvSpPr>
          <p:spPr bwMode="auto">
            <a:xfrm>
              <a:off x="594" y="156"/>
              <a:ext cx="474"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0" name="Text Box 8">
              <a:extLst>
                <a:ext uri="{FF2B5EF4-FFF2-40B4-BE49-F238E27FC236}">
                  <a16:creationId xmlns:a16="http://schemas.microsoft.com/office/drawing/2014/main" id="{E155E144-E919-499C-92ED-9004332B006C}"/>
                </a:ext>
              </a:extLst>
            </p:cNvPr>
            <p:cNvSpPr txBox="1">
              <a:spLocks noChangeArrowheads="1"/>
            </p:cNvSpPr>
            <p:nvPr/>
          </p:nvSpPr>
          <p:spPr bwMode="auto">
            <a:xfrm>
              <a:off x="594" y="780"/>
              <a:ext cx="47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800" b="1">
                  <a:latin typeface="Times New Roman" panose="02020603050405020304" pitchFamily="18" charset="0"/>
                </a:rPr>
                <a:t>SD</a:t>
              </a:r>
              <a:endParaRPr lang="en-US" altLang="zh-CN" sz="2000" b="1">
                <a:latin typeface="Times New Roman" panose="02020603050405020304" pitchFamily="18" charset="0"/>
              </a:endParaRPr>
            </a:p>
          </p:txBody>
        </p:sp>
        <p:sp>
          <p:nvSpPr>
            <p:cNvPr id="64521" name="Text Box 9">
              <a:extLst>
                <a:ext uri="{FF2B5EF4-FFF2-40B4-BE49-F238E27FC236}">
                  <a16:creationId xmlns:a16="http://schemas.microsoft.com/office/drawing/2014/main" id="{E12A2464-049B-4B60-AB9D-8DD6F0166840}"/>
                </a:ext>
              </a:extLst>
            </p:cNvPr>
            <p:cNvSpPr txBox="1">
              <a:spLocks noChangeArrowheads="1"/>
            </p:cNvSpPr>
            <p:nvPr/>
          </p:nvSpPr>
          <p:spPr bwMode="auto">
            <a:xfrm>
              <a:off x="2374" y="0"/>
              <a:ext cx="712" cy="46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800" b="1">
                  <a:latin typeface="Times New Roman" panose="02020603050405020304" pitchFamily="18" charset="0"/>
                </a:rPr>
                <a:t>Sdept</a:t>
              </a:r>
              <a:endParaRPr lang="en-US" altLang="zh-CN" sz="2000" b="1">
                <a:latin typeface="Times New Roman" panose="02020603050405020304" pitchFamily="18" charset="0"/>
              </a:endParaRPr>
            </a:p>
          </p:txBody>
        </p:sp>
        <p:sp>
          <p:nvSpPr>
            <p:cNvPr id="64522" name="Text Box 10">
              <a:extLst>
                <a:ext uri="{FF2B5EF4-FFF2-40B4-BE49-F238E27FC236}">
                  <a16:creationId xmlns:a16="http://schemas.microsoft.com/office/drawing/2014/main" id="{D7404861-3D39-4963-A3EE-DB2A6D9D65CF}"/>
                </a:ext>
              </a:extLst>
            </p:cNvPr>
            <p:cNvSpPr txBox="1">
              <a:spLocks noChangeArrowheads="1"/>
            </p:cNvSpPr>
            <p:nvPr/>
          </p:nvSpPr>
          <p:spPr bwMode="auto">
            <a:xfrm>
              <a:off x="3678" y="0"/>
              <a:ext cx="594" cy="46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800" b="1">
                  <a:latin typeface="Times New Roman" panose="02020603050405020304" pitchFamily="18" charset="0"/>
                </a:rPr>
                <a:t>Sloc</a:t>
              </a:r>
              <a:endParaRPr lang="en-US" altLang="zh-CN" sz="2000" b="1">
                <a:latin typeface="Times New Roman" panose="02020603050405020304" pitchFamily="18" charset="0"/>
              </a:endParaRPr>
            </a:p>
          </p:txBody>
        </p:sp>
        <p:sp>
          <p:nvSpPr>
            <p:cNvPr id="64523" name="Line 11">
              <a:extLst>
                <a:ext uri="{FF2B5EF4-FFF2-40B4-BE49-F238E27FC236}">
                  <a16:creationId xmlns:a16="http://schemas.microsoft.com/office/drawing/2014/main" id="{55202FDE-EB48-4469-AEC7-500B0D0D8B9A}"/>
                </a:ext>
              </a:extLst>
            </p:cNvPr>
            <p:cNvSpPr>
              <a:spLocks noChangeShapeType="1"/>
            </p:cNvSpPr>
            <p:nvPr/>
          </p:nvSpPr>
          <p:spPr bwMode="auto">
            <a:xfrm>
              <a:off x="3086" y="156"/>
              <a:ext cx="592"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4" name="Text Box 12">
              <a:extLst>
                <a:ext uri="{FF2B5EF4-FFF2-40B4-BE49-F238E27FC236}">
                  <a16:creationId xmlns:a16="http://schemas.microsoft.com/office/drawing/2014/main" id="{4ABCA1E3-EBA9-47CE-AA7E-6B785D8C03FF}"/>
                </a:ext>
              </a:extLst>
            </p:cNvPr>
            <p:cNvSpPr txBox="1">
              <a:spLocks noChangeArrowheads="1"/>
            </p:cNvSpPr>
            <p:nvPr/>
          </p:nvSpPr>
          <p:spPr bwMode="auto">
            <a:xfrm>
              <a:off x="3204" y="780"/>
              <a:ext cx="47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pPr>
              <a:r>
                <a:rPr lang="en-US" altLang="zh-CN" sz="2800" b="1">
                  <a:latin typeface="Times New Roman" panose="02020603050405020304" pitchFamily="18" charset="0"/>
                </a:rPr>
                <a:t>DL</a:t>
              </a:r>
              <a:endParaRPr lang="en-US" altLang="zh-CN" sz="2000" b="1">
                <a:latin typeface="Times New Roman" panose="02020603050405020304" pitchFamily="18" charset="0"/>
              </a:endParaRPr>
            </a:p>
          </p:txBody>
        </p:sp>
      </p:gr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94A20A6E-33B7-4995-9C9A-5DE812995FAE}"/>
              </a:ext>
            </a:extLst>
          </p:cNvPr>
          <p:cNvSpPr>
            <a:spLocks noGrp="1" noChangeArrowheads="1"/>
          </p:cNvSpPr>
          <p:nvPr>
            <p:ph type="title" idx="4294967295"/>
          </p:nvPr>
        </p:nvSpPr>
        <p:spPr>
          <a:xfrm>
            <a:off x="539750" y="549275"/>
            <a:ext cx="7772400" cy="914400"/>
          </a:xfrm>
        </p:spPr>
        <p:txBody>
          <a:bodyPr/>
          <a:lstStyle/>
          <a:p>
            <a:r>
              <a:rPr lang="zh-CN" altLang="en-US"/>
              <a:t>第三范式</a:t>
            </a:r>
          </a:p>
        </p:txBody>
      </p:sp>
      <p:sp>
        <p:nvSpPr>
          <p:cNvPr id="65539" name="Rectangle 3">
            <a:extLst>
              <a:ext uri="{FF2B5EF4-FFF2-40B4-BE49-F238E27FC236}">
                <a16:creationId xmlns:a16="http://schemas.microsoft.com/office/drawing/2014/main" id="{CAE0AE0C-3046-44ED-BA74-CE5E3B12F974}"/>
              </a:ext>
            </a:extLst>
          </p:cNvPr>
          <p:cNvSpPr>
            <a:spLocks noChangeArrowheads="1"/>
          </p:cNvSpPr>
          <p:nvPr/>
        </p:nvSpPr>
        <p:spPr bwMode="auto">
          <a:xfrm>
            <a:off x="1000125" y="2000250"/>
            <a:ext cx="760412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en-US" altLang="zh-CN" sz="2400" b="1">
                <a:latin typeface="宋体" panose="02010600030101010101" pitchFamily="2" charset="-122"/>
                <a:ea typeface="黑体" panose="02010609060101010101" pitchFamily="49" charset="-122"/>
              </a:rPr>
              <a:t>3. </a:t>
            </a:r>
            <a:r>
              <a:rPr lang="zh-CN" altLang="en-US" sz="2400" b="1">
                <a:latin typeface="宋体" panose="02010600030101010101" pitchFamily="2" charset="-122"/>
                <a:ea typeface="黑体" panose="02010609060101010101" pitchFamily="49" charset="-122"/>
              </a:rPr>
              <a:t>第三范式（</a:t>
            </a:r>
            <a:r>
              <a:rPr lang="en-US" altLang="zh-CN" sz="2400" b="1">
                <a:latin typeface="宋体" panose="02010600030101010101" pitchFamily="2" charset="-122"/>
                <a:ea typeface="黑体" panose="02010609060101010101" pitchFamily="49" charset="-122"/>
              </a:rPr>
              <a:t>3NF</a:t>
            </a:r>
            <a:r>
              <a:rPr lang="zh-CN" altLang="en-US" sz="2400" b="1">
                <a:latin typeface="宋体" panose="02010600030101010101" pitchFamily="2" charset="-122"/>
                <a:ea typeface="黑体" panose="02010609060101010101" pitchFamily="49" charset="-122"/>
              </a:rPr>
              <a:t>）</a:t>
            </a:r>
          </a:p>
          <a:p>
            <a:pPr>
              <a:lnSpc>
                <a:spcPct val="130000"/>
              </a:lnSpc>
              <a:spcAft>
                <a:spcPct val="20000"/>
              </a:spcAft>
              <a:buSzTx/>
              <a:buFontTx/>
              <a:buNone/>
            </a:pPr>
            <a:r>
              <a:rPr lang="zh-CN" altLang="en-US" sz="2400" b="1">
                <a:latin typeface="宋体" panose="02010600030101010101" pitchFamily="2" charset="-122"/>
                <a:ea typeface="黑体" panose="02010609060101010101" pitchFamily="49" charset="-122"/>
              </a:rPr>
              <a:t>定义：设</a:t>
            </a:r>
            <a:r>
              <a:rPr lang="en-US" altLang="zh-CN" sz="2400" b="1">
                <a:latin typeface="宋体" panose="02010600030101010101" pitchFamily="2" charset="-122"/>
                <a:ea typeface="黑体" panose="02010609060101010101" pitchFamily="49" charset="-122"/>
              </a:rPr>
              <a:t>R</a:t>
            </a:r>
            <a:r>
              <a:rPr lang="zh-CN" altLang="en-US" sz="2400" b="1">
                <a:latin typeface="宋体" panose="02010600030101010101" pitchFamily="2" charset="-122"/>
                <a:ea typeface="黑体" panose="02010609060101010101" pitchFamily="49" charset="-122"/>
              </a:rPr>
              <a:t>是一个关系模式，</a:t>
            </a:r>
            <a:r>
              <a:rPr lang="en-US" altLang="zh-CN" sz="2400" b="1">
                <a:latin typeface="宋体" panose="02010600030101010101" pitchFamily="2" charset="-122"/>
                <a:ea typeface="黑体" panose="02010609060101010101" pitchFamily="49" charset="-122"/>
              </a:rPr>
              <a:t>R</a:t>
            </a:r>
            <a:r>
              <a:rPr lang="zh-CN" altLang="en-US" sz="2400" b="1">
                <a:latin typeface="宋体" panose="02010600030101010101" pitchFamily="2" charset="-122"/>
                <a:ea typeface="黑体" panose="02010609060101010101" pitchFamily="49" charset="-122"/>
              </a:rPr>
              <a:t>属于第三范式当且仅当</a:t>
            </a:r>
            <a:r>
              <a:rPr lang="en-US" altLang="zh-CN" sz="2400" b="1">
                <a:latin typeface="宋体" panose="02010600030101010101" pitchFamily="2" charset="-122"/>
                <a:ea typeface="黑体" panose="02010609060101010101" pitchFamily="49" charset="-122"/>
              </a:rPr>
              <a:t>R</a:t>
            </a:r>
            <a:r>
              <a:rPr lang="zh-CN" altLang="en-US" sz="2400" b="1">
                <a:latin typeface="宋体" panose="02010600030101010101" pitchFamily="2" charset="-122"/>
                <a:ea typeface="黑体" panose="02010609060101010101" pitchFamily="49" charset="-122"/>
              </a:rPr>
              <a:t>是</a:t>
            </a:r>
            <a:r>
              <a:rPr lang="en-US" altLang="zh-CN" sz="2400" b="1">
                <a:latin typeface="宋体" panose="02010600030101010101" pitchFamily="2" charset="-122"/>
                <a:ea typeface="黑体" panose="02010609060101010101" pitchFamily="49" charset="-122"/>
              </a:rPr>
              <a:t>2NF</a:t>
            </a:r>
            <a:r>
              <a:rPr lang="zh-CN" altLang="en-US" sz="2400" b="1">
                <a:latin typeface="宋体" panose="02010600030101010101" pitchFamily="2" charset="-122"/>
                <a:ea typeface="黑体" panose="02010609060101010101" pitchFamily="49" charset="-122"/>
              </a:rPr>
              <a:t>，且每个非主属性都非传递函数依赖于主码。</a:t>
            </a: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D697DF0-2CD5-4459-B9B6-C2EC11CCF16C}"/>
              </a:ext>
            </a:extLst>
          </p:cNvPr>
          <p:cNvSpPr>
            <a:spLocks noGrp="1" noChangeArrowheads="1"/>
          </p:cNvSpPr>
          <p:nvPr>
            <p:ph type="title" idx="4294967295"/>
          </p:nvPr>
        </p:nvSpPr>
        <p:spPr>
          <a:xfrm>
            <a:off x="785813" y="214313"/>
            <a:ext cx="7772400" cy="914400"/>
          </a:xfrm>
        </p:spPr>
        <p:txBody>
          <a:bodyPr/>
          <a:lstStyle/>
          <a:p>
            <a:r>
              <a:rPr lang="en-US" altLang="zh-CN"/>
              <a:t>BC</a:t>
            </a:r>
            <a:r>
              <a:rPr lang="zh-CN" altLang="en-US"/>
              <a:t>范式</a:t>
            </a:r>
          </a:p>
        </p:txBody>
      </p:sp>
      <p:sp>
        <p:nvSpPr>
          <p:cNvPr id="71683" name="Rectangle 3">
            <a:extLst>
              <a:ext uri="{FF2B5EF4-FFF2-40B4-BE49-F238E27FC236}">
                <a16:creationId xmlns:a16="http://schemas.microsoft.com/office/drawing/2014/main" id="{CCD61B10-DE38-471B-9E44-3ABD1217A10C}"/>
              </a:ext>
            </a:extLst>
          </p:cNvPr>
          <p:cNvSpPr>
            <a:spLocks noChangeArrowheads="1"/>
          </p:cNvSpPr>
          <p:nvPr/>
        </p:nvSpPr>
        <p:spPr bwMode="auto">
          <a:xfrm>
            <a:off x="396875" y="1054100"/>
            <a:ext cx="8537575"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Clr>
                <a:srgbClr val="00B050"/>
              </a:buClr>
              <a:buSzTx/>
              <a:buFontTx/>
              <a:buNone/>
            </a:pPr>
            <a:r>
              <a:rPr lang="zh-CN" altLang="en-US" sz="2400" b="1">
                <a:latin typeface="宋体" panose="02010600030101010101" pitchFamily="2" charset="-122"/>
              </a:rPr>
              <a:t>例：假设仓库管理关系表为StorehouseManage(仓库ID, 存储物品ID, 管理员ID, 数量)，且有一个管理员只在一个仓库工作；一个仓库可以存储多种物品。这个数据库表中存在如下决定关系：</a:t>
            </a:r>
          </a:p>
          <a:p>
            <a:pPr>
              <a:lnSpc>
                <a:spcPct val="150000"/>
              </a:lnSpc>
              <a:spcBef>
                <a:spcPct val="0"/>
              </a:spcBef>
              <a:buClr>
                <a:srgbClr val="00B050"/>
              </a:buClr>
              <a:buSzTx/>
              <a:buFontTx/>
              <a:buNone/>
            </a:pPr>
            <a:r>
              <a:rPr lang="zh-CN" altLang="en-US" sz="2400" b="1">
                <a:latin typeface="宋体" panose="02010600030101010101" pitchFamily="2" charset="-122"/>
              </a:rPr>
              <a:t>(仓库ID, 存储物品ID) →(管理员ID, 数量)</a:t>
            </a:r>
          </a:p>
          <a:p>
            <a:pPr>
              <a:lnSpc>
                <a:spcPct val="150000"/>
              </a:lnSpc>
              <a:spcBef>
                <a:spcPct val="0"/>
              </a:spcBef>
              <a:buClr>
                <a:srgbClr val="00B050"/>
              </a:buClr>
              <a:buSzTx/>
              <a:buFontTx/>
              <a:buNone/>
            </a:pPr>
            <a:r>
              <a:rPr lang="zh-CN" altLang="en-US" sz="2400" b="1">
                <a:latin typeface="宋体" panose="02010600030101010101" pitchFamily="2" charset="-122"/>
              </a:rPr>
              <a:t>(管理员ID, 存储物品ID) → (仓库ID, 数量)</a:t>
            </a:r>
          </a:p>
          <a:p>
            <a:pPr>
              <a:lnSpc>
                <a:spcPct val="150000"/>
              </a:lnSpc>
              <a:spcBef>
                <a:spcPct val="0"/>
              </a:spcBef>
              <a:buClr>
                <a:srgbClr val="00B050"/>
              </a:buClr>
              <a:buSzTx/>
              <a:buFontTx/>
              <a:buNone/>
            </a:pPr>
            <a:r>
              <a:rPr lang="en-US" altLang="zh-CN" sz="2400" b="1">
                <a:latin typeface="宋体" panose="02010600030101010101" pitchFamily="2" charset="-122"/>
              </a:rPr>
              <a:t> </a:t>
            </a:r>
            <a:r>
              <a:rPr lang="zh-CN" altLang="en-US" sz="2400" b="1">
                <a:latin typeface="宋体" panose="02010600030101010101" pitchFamily="2" charset="-122"/>
              </a:rPr>
              <a:t> </a:t>
            </a:r>
          </a:p>
          <a:p>
            <a:pPr>
              <a:lnSpc>
                <a:spcPct val="120000"/>
              </a:lnSpc>
              <a:spcBef>
                <a:spcPct val="0"/>
              </a:spcBef>
              <a:buClr>
                <a:srgbClr val="00B050"/>
              </a:buClr>
              <a:buSzTx/>
              <a:buFont typeface="Wingdings" panose="05000000000000000000" pitchFamily="2" charset="2"/>
              <a:buChar char="§"/>
            </a:pPr>
            <a:r>
              <a:rPr lang="en-US" altLang="zh-CN" sz="2400" b="1">
                <a:latin typeface="宋体" panose="02010600030101010101" pitchFamily="2" charset="-122"/>
              </a:rPr>
              <a:t>  </a:t>
            </a:r>
            <a:r>
              <a:rPr lang="zh-CN" altLang="en-US" sz="2400" b="1">
                <a:latin typeface="宋体" panose="02010600030101010101" pitchFamily="2" charset="-122"/>
              </a:rPr>
              <a:t>候选键：</a:t>
            </a:r>
          </a:p>
          <a:p>
            <a:pPr>
              <a:lnSpc>
                <a:spcPct val="120000"/>
              </a:lnSpc>
              <a:spcBef>
                <a:spcPct val="0"/>
              </a:spcBef>
              <a:buClr>
                <a:srgbClr val="00B050"/>
              </a:buClr>
              <a:buSzTx/>
              <a:buFont typeface="Wingdings" panose="05000000000000000000" pitchFamily="2" charset="2"/>
              <a:buNone/>
            </a:pPr>
            <a:r>
              <a:rPr lang="zh-CN" altLang="en-US" sz="2400" b="1">
                <a:latin typeface="宋体" panose="02010600030101010101" pitchFamily="2" charset="-122"/>
              </a:rPr>
              <a:t>    (仓库ID, 存储物品ID)、(管理员ID, 存储物品ID)</a:t>
            </a:r>
            <a:r>
              <a:rPr lang="en-US" altLang="zh-CN" sz="2400" b="1">
                <a:latin typeface="宋体" panose="02010600030101010101" pitchFamily="2" charset="-122"/>
              </a:rPr>
              <a:t>  </a:t>
            </a:r>
            <a:r>
              <a:rPr lang="zh-CN" altLang="en-US" sz="2400" b="1">
                <a:latin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688BED2-766E-4B74-AC5B-0E4569E7FF82}"/>
              </a:ext>
            </a:extLst>
          </p:cNvPr>
          <p:cNvSpPr>
            <a:spLocks noGrp="1" noChangeArrowheads="1"/>
          </p:cNvSpPr>
          <p:nvPr>
            <p:ph type="title" idx="4294967295"/>
          </p:nvPr>
        </p:nvSpPr>
        <p:spPr>
          <a:xfrm>
            <a:off x="785813" y="214313"/>
            <a:ext cx="7772400" cy="914400"/>
          </a:xfrm>
        </p:spPr>
        <p:txBody>
          <a:bodyPr/>
          <a:lstStyle/>
          <a:p>
            <a:r>
              <a:rPr lang="en-US" altLang="zh-CN"/>
              <a:t>BC</a:t>
            </a:r>
            <a:r>
              <a:rPr lang="zh-CN" altLang="en-US"/>
              <a:t>范式（续）</a:t>
            </a:r>
          </a:p>
        </p:txBody>
      </p:sp>
      <p:sp>
        <p:nvSpPr>
          <p:cNvPr id="72707" name="Rectangle 3">
            <a:extLst>
              <a:ext uri="{FF2B5EF4-FFF2-40B4-BE49-F238E27FC236}">
                <a16:creationId xmlns:a16="http://schemas.microsoft.com/office/drawing/2014/main" id="{8DE7198A-1B27-479F-8903-8DFEA17859F8}"/>
              </a:ext>
            </a:extLst>
          </p:cNvPr>
          <p:cNvSpPr>
            <a:spLocks noChangeArrowheads="1"/>
          </p:cNvSpPr>
          <p:nvPr/>
        </p:nvSpPr>
        <p:spPr bwMode="auto">
          <a:xfrm>
            <a:off x="354013" y="1270000"/>
            <a:ext cx="85391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Clr>
                <a:srgbClr val="00B050"/>
              </a:buClr>
              <a:buSzTx/>
              <a:buFontTx/>
              <a:buNone/>
            </a:pPr>
            <a:r>
              <a:rPr lang="zh-CN" altLang="en-US" sz="2400" b="1">
                <a:latin typeface="宋体" panose="02010600030101010101" pitchFamily="2" charset="-122"/>
              </a:rPr>
              <a:t>它会出现如下异常情况：</a:t>
            </a:r>
          </a:p>
          <a:p>
            <a:pPr>
              <a:lnSpc>
                <a:spcPct val="120000"/>
              </a:lnSpc>
              <a:spcBef>
                <a:spcPct val="0"/>
              </a:spcBef>
              <a:buClr>
                <a:srgbClr val="00B050"/>
              </a:buClr>
              <a:buSzTx/>
              <a:buFontTx/>
              <a:buNone/>
            </a:pPr>
            <a:r>
              <a:rPr lang="zh-CN" altLang="en-US" sz="2400" b="1">
                <a:latin typeface="宋体" panose="02010600030101010101" pitchFamily="2" charset="-122"/>
              </a:rPr>
              <a:t>(1) 删除异常：</a:t>
            </a:r>
          </a:p>
          <a:p>
            <a:pPr>
              <a:lnSpc>
                <a:spcPct val="120000"/>
              </a:lnSpc>
              <a:spcBef>
                <a:spcPct val="0"/>
              </a:spcBef>
              <a:buClr>
                <a:srgbClr val="00B050"/>
              </a:buClr>
              <a:buSzTx/>
              <a:buFontTx/>
              <a:buNone/>
            </a:pPr>
            <a:r>
              <a:rPr lang="zh-CN" altLang="en-US" sz="2400" b="1">
                <a:latin typeface="宋体" panose="02010600030101010101" pitchFamily="2" charset="-122"/>
              </a:rPr>
              <a:t>当仓库被清空后，所有"存储物品ID"和"数量"信息被删除的同时，"仓库ID"和"管理员ID"信息也被删除了。</a:t>
            </a:r>
          </a:p>
          <a:p>
            <a:pPr>
              <a:lnSpc>
                <a:spcPct val="120000"/>
              </a:lnSpc>
              <a:spcBef>
                <a:spcPct val="0"/>
              </a:spcBef>
              <a:buClr>
                <a:srgbClr val="00B050"/>
              </a:buClr>
              <a:buSzTx/>
              <a:buFontTx/>
              <a:buNone/>
            </a:pPr>
            <a:endParaRPr lang="zh-CN" altLang="en-US" sz="2400" b="1">
              <a:latin typeface="宋体" panose="02010600030101010101" pitchFamily="2" charset="-122"/>
            </a:endParaRPr>
          </a:p>
          <a:p>
            <a:pPr>
              <a:lnSpc>
                <a:spcPct val="120000"/>
              </a:lnSpc>
              <a:spcBef>
                <a:spcPct val="0"/>
              </a:spcBef>
              <a:buClr>
                <a:srgbClr val="00B050"/>
              </a:buClr>
              <a:buSzTx/>
              <a:buFontTx/>
              <a:buNone/>
            </a:pPr>
            <a:r>
              <a:rPr lang="zh-CN" altLang="en-US" sz="2400" b="1">
                <a:latin typeface="宋体" panose="02010600030101010101" pitchFamily="2" charset="-122"/>
              </a:rPr>
              <a:t>(2) 插入异常：</a:t>
            </a:r>
          </a:p>
          <a:p>
            <a:pPr>
              <a:lnSpc>
                <a:spcPct val="120000"/>
              </a:lnSpc>
              <a:spcBef>
                <a:spcPct val="0"/>
              </a:spcBef>
              <a:buClr>
                <a:srgbClr val="00B050"/>
              </a:buClr>
              <a:buSzTx/>
              <a:buFontTx/>
              <a:buNone/>
            </a:pPr>
            <a:r>
              <a:rPr lang="zh-CN" altLang="en-US" sz="2400" b="1">
                <a:latin typeface="宋体" panose="02010600030101010101" pitchFamily="2" charset="-122"/>
              </a:rPr>
              <a:t>当仓库没有存储任何物品时，无法给仓库分配管理员。</a:t>
            </a:r>
          </a:p>
          <a:p>
            <a:pPr>
              <a:lnSpc>
                <a:spcPct val="120000"/>
              </a:lnSpc>
              <a:spcBef>
                <a:spcPct val="0"/>
              </a:spcBef>
              <a:buClr>
                <a:srgbClr val="00B050"/>
              </a:buClr>
              <a:buSzTx/>
              <a:buFontTx/>
              <a:buNone/>
            </a:pPr>
            <a:endParaRPr lang="zh-CN" altLang="en-US" sz="2400" b="1">
              <a:latin typeface="宋体" panose="02010600030101010101" pitchFamily="2" charset="-122"/>
            </a:endParaRPr>
          </a:p>
          <a:p>
            <a:pPr>
              <a:lnSpc>
                <a:spcPct val="120000"/>
              </a:lnSpc>
              <a:spcBef>
                <a:spcPct val="0"/>
              </a:spcBef>
              <a:buClr>
                <a:srgbClr val="00B050"/>
              </a:buClr>
              <a:buSzTx/>
              <a:buFontTx/>
              <a:buNone/>
            </a:pPr>
            <a:r>
              <a:rPr lang="zh-CN" altLang="en-US" sz="2400" b="1">
                <a:latin typeface="宋体" panose="02010600030101010101" pitchFamily="2" charset="-122"/>
              </a:rPr>
              <a:t>(3) 更新异常：</a:t>
            </a:r>
          </a:p>
          <a:p>
            <a:pPr>
              <a:lnSpc>
                <a:spcPct val="120000"/>
              </a:lnSpc>
              <a:spcBef>
                <a:spcPct val="0"/>
              </a:spcBef>
              <a:buClr>
                <a:srgbClr val="00B050"/>
              </a:buClr>
              <a:buSzTx/>
              <a:buFontTx/>
              <a:buNone/>
            </a:pPr>
            <a:r>
              <a:rPr lang="zh-CN" altLang="en-US" sz="2400" b="1">
                <a:latin typeface="宋体" panose="02010600030101010101" pitchFamily="2" charset="-122"/>
              </a:rPr>
              <a:t>如果仓库换了管理员，则表中所有行的管理员ID都要修改。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slide(fromTop)">
                                      <p:cBhvr>
                                        <p:cTn id="7" dur="500"/>
                                        <p:tgtEl>
                                          <p:spTgt spid="72707">
                                            <p:txEl>
                                              <p:pRg st="0" end="0"/>
                                            </p:txEl>
                                          </p:spTgt>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animEffect transition="in" filter="slide(fromTop)">
                                      <p:cBhvr>
                                        <p:cTn id="11" dur="500"/>
                                        <p:tgtEl>
                                          <p:spTgt spid="72707">
                                            <p:txEl>
                                              <p:pRg st="1" end="1"/>
                                            </p:txEl>
                                          </p:spTgt>
                                        </p:tgtEl>
                                      </p:cBhvr>
                                    </p:animEffect>
                                  </p:childTnLst>
                                </p:cTn>
                              </p:par>
                            </p:childTnLst>
                          </p:cTn>
                        </p:par>
                        <p:par>
                          <p:cTn id="12" fill="hold" nodeType="afterGroup">
                            <p:stCondLst>
                              <p:cond delay="1000"/>
                            </p:stCondLst>
                            <p:childTnLst>
                              <p:par>
                                <p:cTn id="13" presetID="12" presetClass="entr" presetSubtype="1" fill="hold" nodeType="afterEffect">
                                  <p:stCondLst>
                                    <p:cond delay="0"/>
                                  </p:stCondLst>
                                  <p:childTnLst>
                                    <p:set>
                                      <p:cBhvr>
                                        <p:cTn id="14" dur="1" fill="hold">
                                          <p:stCondLst>
                                            <p:cond delay="0"/>
                                          </p:stCondLst>
                                        </p:cTn>
                                        <p:tgtEl>
                                          <p:spTgt spid="72707">
                                            <p:txEl>
                                              <p:pRg st="2" end="2"/>
                                            </p:txEl>
                                          </p:spTgt>
                                        </p:tgtEl>
                                        <p:attrNameLst>
                                          <p:attrName>style.visibility</p:attrName>
                                        </p:attrNameLst>
                                      </p:cBhvr>
                                      <p:to>
                                        <p:strVal val="visible"/>
                                      </p:to>
                                    </p:set>
                                    <p:animEffect transition="in" filter="slide(fromTop)">
                                      <p:cBhvr>
                                        <p:cTn id="15" dur="500"/>
                                        <p:tgtEl>
                                          <p:spTgt spid="72707">
                                            <p:txEl>
                                              <p:pRg st="2" end="2"/>
                                            </p:txEl>
                                          </p:spTgt>
                                        </p:tgtEl>
                                      </p:cBhvr>
                                    </p:animEffect>
                                  </p:childTnLst>
                                </p:cTn>
                              </p:par>
                            </p:childTnLst>
                          </p:cTn>
                        </p:par>
                        <p:par>
                          <p:cTn id="16" fill="hold" nodeType="afterGroup">
                            <p:stCondLst>
                              <p:cond delay="1500"/>
                            </p:stCondLst>
                            <p:childTnLst>
                              <p:par>
                                <p:cTn id="17" presetID="12" presetClass="entr" presetSubtype="1" fill="hold" nodeType="afterEffect">
                                  <p:stCondLst>
                                    <p:cond delay="0"/>
                                  </p:stCondLst>
                                  <p:childTnLst>
                                    <p:set>
                                      <p:cBhvr>
                                        <p:cTn id="18" dur="1" fill="hold">
                                          <p:stCondLst>
                                            <p:cond delay="0"/>
                                          </p:stCondLst>
                                        </p:cTn>
                                        <p:tgtEl>
                                          <p:spTgt spid="72707">
                                            <p:txEl>
                                              <p:pRg st="4" end="4"/>
                                            </p:txEl>
                                          </p:spTgt>
                                        </p:tgtEl>
                                        <p:attrNameLst>
                                          <p:attrName>style.visibility</p:attrName>
                                        </p:attrNameLst>
                                      </p:cBhvr>
                                      <p:to>
                                        <p:strVal val="visible"/>
                                      </p:to>
                                    </p:set>
                                    <p:animEffect transition="in" filter="slide(fromTop)">
                                      <p:cBhvr>
                                        <p:cTn id="19" dur="500"/>
                                        <p:tgtEl>
                                          <p:spTgt spid="72707">
                                            <p:txEl>
                                              <p:pRg st="4" end="4"/>
                                            </p:txEl>
                                          </p:spTgt>
                                        </p:tgtEl>
                                      </p:cBhvr>
                                    </p:animEffect>
                                  </p:childTnLst>
                                </p:cTn>
                              </p:par>
                            </p:childTnLst>
                          </p:cTn>
                        </p:par>
                        <p:par>
                          <p:cTn id="20" fill="hold" nodeType="afterGroup">
                            <p:stCondLst>
                              <p:cond delay="2000"/>
                            </p:stCondLst>
                            <p:childTnLst>
                              <p:par>
                                <p:cTn id="21" presetID="12" presetClass="entr" presetSubtype="1" fill="hold" nodeType="afterEffect">
                                  <p:stCondLst>
                                    <p:cond delay="0"/>
                                  </p:stCondLst>
                                  <p:childTnLst>
                                    <p:set>
                                      <p:cBhvr>
                                        <p:cTn id="22" dur="1" fill="hold">
                                          <p:stCondLst>
                                            <p:cond delay="0"/>
                                          </p:stCondLst>
                                        </p:cTn>
                                        <p:tgtEl>
                                          <p:spTgt spid="72707">
                                            <p:txEl>
                                              <p:pRg st="5" end="5"/>
                                            </p:txEl>
                                          </p:spTgt>
                                        </p:tgtEl>
                                        <p:attrNameLst>
                                          <p:attrName>style.visibility</p:attrName>
                                        </p:attrNameLst>
                                      </p:cBhvr>
                                      <p:to>
                                        <p:strVal val="visible"/>
                                      </p:to>
                                    </p:set>
                                    <p:animEffect transition="in" filter="slide(fromTop)">
                                      <p:cBhvr>
                                        <p:cTn id="23" dur="500"/>
                                        <p:tgtEl>
                                          <p:spTgt spid="72707">
                                            <p:txEl>
                                              <p:pRg st="5" end="5"/>
                                            </p:txEl>
                                          </p:spTgt>
                                        </p:tgtEl>
                                      </p:cBhvr>
                                    </p:animEffect>
                                  </p:childTnLst>
                                </p:cTn>
                              </p:par>
                            </p:childTnLst>
                          </p:cTn>
                        </p:par>
                        <p:par>
                          <p:cTn id="24" fill="hold" nodeType="afterGroup">
                            <p:stCondLst>
                              <p:cond delay="2500"/>
                            </p:stCondLst>
                            <p:childTnLst>
                              <p:par>
                                <p:cTn id="25" presetID="12" presetClass="entr" presetSubtype="1" fill="hold" nodeType="afterEffect">
                                  <p:stCondLst>
                                    <p:cond delay="0"/>
                                  </p:stCondLst>
                                  <p:childTnLst>
                                    <p:set>
                                      <p:cBhvr>
                                        <p:cTn id="26" dur="1" fill="hold">
                                          <p:stCondLst>
                                            <p:cond delay="0"/>
                                          </p:stCondLst>
                                        </p:cTn>
                                        <p:tgtEl>
                                          <p:spTgt spid="72707">
                                            <p:txEl>
                                              <p:pRg st="7" end="7"/>
                                            </p:txEl>
                                          </p:spTgt>
                                        </p:tgtEl>
                                        <p:attrNameLst>
                                          <p:attrName>style.visibility</p:attrName>
                                        </p:attrNameLst>
                                      </p:cBhvr>
                                      <p:to>
                                        <p:strVal val="visible"/>
                                      </p:to>
                                    </p:set>
                                    <p:animEffect transition="in" filter="slide(fromTop)">
                                      <p:cBhvr>
                                        <p:cTn id="27" dur="500"/>
                                        <p:tgtEl>
                                          <p:spTgt spid="72707">
                                            <p:txEl>
                                              <p:pRg st="7" end="7"/>
                                            </p:txEl>
                                          </p:spTgt>
                                        </p:tgtEl>
                                      </p:cBhvr>
                                    </p:animEffect>
                                  </p:childTnLst>
                                </p:cTn>
                              </p:par>
                            </p:childTnLst>
                          </p:cTn>
                        </p:par>
                        <p:par>
                          <p:cTn id="28" fill="hold" nodeType="afterGroup">
                            <p:stCondLst>
                              <p:cond delay="3000"/>
                            </p:stCondLst>
                            <p:childTnLst>
                              <p:par>
                                <p:cTn id="29" presetID="12" presetClass="entr" presetSubtype="1" fill="hold" nodeType="afterEffect">
                                  <p:stCondLst>
                                    <p:cond delay="0"/>
                                  </p:stCondLst>
                                  <p:childTnLst>
                                    <p:set>
                                      <p:cBhvr>
                                        <p:cTn id="30" dur="1" fill="hold">
                                          <p:stCondLst>
                                            <p:cond delay="0"/>
                                          </p:stCondLst>
                                        </p:cTn>
                                        <p:tgtEl>
                                          <p:spTgt spid="72707">
                                            <p:txEl>
                                              <p:pRg st="8" end="8"/>
                                            </p:txEl>
                                          </p:spTgt>
                                        </p:tgtEl>
                                        <p:attrNameLst>
                                          <p:attrName>style.visibility</p:attrName>
                                        </p:attrNameLst>
                                      </p:cBhvr>
                                      <p:to>
                                        <p:strVal val="visible"/>
                                      </p:to>
                                    </p:set>
                                    <p:animEffect transition="in" filter="slide(fromTop)">
                                      <p:cBhvr>
                                        <p:cTn id="31" dur="500"/>
                                        <p:tgtEl>
                                          <p:spTgt spid="727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7809C40-ECC3-486A-B811-138D9D60F5C2}"/>
              </a:ext>
            </a:extLst>
          </p:cNvPr>
          <p:cNvSpPr>
            <a:spLocks noGrp="1" noChangeArrowheads="1"/>
          </p:cNvSpPr>
          <p:nvPr>
            <p:ph type="title" idx="4294967295"/>
          </p:nvPr>
        </p:nvSpPr>
        <p:spPr>
          <a:xfrm>
            <a:off x="785813" y="214313"/>
            <a:ext cx="7772400" cy="914400"/>
          </a:xfrm>
        </p:spPr>
        <p:txBody>
          <a:bodyPr/>
          <a:lstStyle/>
          <a:p>
            <a:r>
              <a:rPr lang="en-US" altLang="zh-CN"/>
              <a:t>BC</a:t>
            </a:r>
            <a:r>
              <a:rPr lang="zh-CN" altLang="en-US"/>
              <a:t>范式（续）</a:t>
            </a:r>
          </a:p>
        </p:txBody>
      </p:sp>
      <p:sp>
        <p:nvSpPr>
          <p:cNvPr id="68611" name="Rectangle 3">
            <a:extLst>
              <a:ext uri="{FF2B5EF4-FFF2-40B4-BE49-F238E27FC236}">
                <a16:creationId xmlns:a16="http://schemas.microsoft.com/office/drawing/2014/main" id="{583BCD39-2CDC-4EAB-9BE0-958FC060C5CB}"/>
              </a:ext>
            </a:extLst>
          </p:cNvPr>
          <p:cNvSpPr>
            <a:spLocks noChangeArrowheads="1"/>
          </p:cNvSpPr>
          <p:nvPr/>
        </p:nvSpPr>
        <p:spPr bwMode="auto">
          <a:xfrm>
            <a:off x="250825" y="1270000"/>
            <a:ext cx="914558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40000"/>
              </a:lnSpc>
              <a:spcBef>
                <a:spcPct val="0"/>
              </a:spcBef>
              <a:buClr>
                <a:srgbClr val="00B050"/>
              </a:buClr>
              <a:buSzTx/>
              <a:buFontTx/>
              <a:buNone/>
            </a:pPr>
            <a:r>
              <a:rPr lang="zh-CN" altLang="en-US" sz="2400" b="1">
                <a:latin typeface="宋体" panose="02010600030101010101" pitchFamily="2" charset="-122"/>
              </a:rPr>
              <a:t>由于存在如下决定关系：</a:t>
            </a:r>
          </a:p>
          <a:p>
            <a:pPr>
              <a:lnSpc>
                <a:spcPct val="140000"/>
              </a:lnSpc>
              <a:spcBef>
                <a:spcPct val="0"/>
              </a:spcBef>
              <a:buClr>
                <a:srgbClr val="00B050"/>
              </a:buClr>
              <a:buSzTx/>
              <a:buFontTx/>
              <a:buNone/>
            </a:pPr>
            <a:r>
              <a:rPr lang="zh-CN" altLang="en-US" sz="2400" b="1">
                <a:latin typeface="宋体" panose="02010600030101010101" pitchFamily="2" charset="-122"/>
              </a:rPr>
              <a:t>(仓库ID) → (管理员ID)</a:t>
            </a:r>
          </a:p>
          <a:p>
            <a:pPr>
              <a:lnSpc>
                <a:spcPct val="140000"/>
              </a:lnSpc>
              <a:spcBef>
                <a:spcPct val="0"/>
              </a:spcBef>
              <a:buClr>
                <a:srgbClr val="00B050"/>
              </a:buClr>
              <a:buSzTx/>
              <a:buFontTx/>
              <a:buNone/>
            </a:pPr>
            <a:r>
              <a:rPr lang="zh-CN" altLang="en-US" sz="2400" b="1">
                <a:latin typeface="宋体" panose="02010600030101010101" pitchFamily="2" charset="-122"/>
              </a:rPr>
              <a:t>(管理员ID) → (仓库ID)</a:t>
            </a:r>
          </a:p>
          <a:p>
            <a:pPr>
              <a:lnSpc>
                <a:spcPct val="140000"/>
              </a:lnSpc>
              <a:spcBef>
                <a:spcPct val="0"/>
              </a:spcBef>
              <a:buClr>
                <a:srgbClr val="00B050"/>
              </a:buClr>
              <a:buSzTx/>
              <a:buFontTx/>
              <a:buNone/>
            </a:pPr>
            <a:r>
              <a:rPr lang="zh-CN" altLang="en-US" sz="2400" b="1">
                <a:latin typeface="宋体" panose="02010600030101010101" pitchFamily="2" charset="-122"/>
              </a:rPr>
              <a:t>即存在关键字段决定关键字段的情况，所以其不符合BCNF范式。</a:t>
            </a:r>
          </a:p>
        </p:txBody>
      </p:sp>
      <p:sp>
        <p:nvSpPr>
          <p:cNvPr id="73732" name="Rectangle 3">
            <a:extLst>
              <a:ext uri="{FF2B5EF4-FFF2-40B4-BE49-F238E27FC236}">
                <a16:creationId xmlns:a16="http://schemas.microsoft.com/office/drawing/2014/main" id="{7D6642EC-3A97-4471-AF67-CB54FCFC423C}"/>
              </a:ext>
            </a:extLst>
          </p:cNvPr>
          <p:cNvSpPr>
            <a:spLocks noChangeArrowheads="1"/>
          </p:cNvSpPr>
          <p:nvPr/>
        </p:nvSpPr>
        <p:spPr bwMode="auto">
          <a:xfrm>
            <a:off x="323850" y="3789363"/>
            <a:ext cx="835342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40000"/>
              </a:lnSpc>
              <a:spcBef>
                <a:spcPct val="0"/>
              </a:spcBef>
              <a:buClr>
                <a:srgbClr val="00B050"/>
              </a:buClr>
              <a:buFont typeface="Wingdings" panose="05000000000000000000" pitchFamily="2" charset="2"/>
              <a:buChar char="u"/>
            </a:pPr>
            <a:r>
              <a:rPr lang="en-US" altLang="zh-CN" sz="2400" b="1">
                <a:latin typeface="宋体" panose="02010600030101010101" pitchFamily="2" charset="-122"/>
              </a:rPr>
              <a:t> </a:t>
            </a:r>
            <a:r>
              <a:rPr lang="zh-CN" altLang="en-US" sz="2400" b="1">
                <a:latin typeface="宋体" panose="02010600030101010101" pitchFamily="2" charset="-122"/>
              </a:rPr>
              <a:t>把仓库管理关系表分解为二个关系表：</a:t>
            </a:r>
          </a:p>
          <a:p>
            <a:pPr>
              <a:lnSpc>
                <a:spcPct val="140000"/>
              </a:lnSpc>
              <a:spcBef>
                <a:spcPct val="0"/>
              </a:spcBef>
              <a:buClr>
                <a:srgbClr val="00B050"/>
              </a:buClr>
              <a:buFont typeface="Wingdings" panose="05000000000000000000" pitchFamily="2" charset="2"/>
              <a:buNone/>
            </a:pPr>
            <a:r>
              <a:rPr lang="zh-CN" altLang="en-US" sz="2400" b="1">
                <a:latin typeface="宋体" panose="02010600030101010101" pitchFamily="2" charset="-122"/>
              </a:rPr>
              <a:t>   仓库管理：StorehouseManage(仓库ID, 管理员ID)；</a:t>
            </a:r>
          </a:p>
          <a:p>
            <a:pPr>
              <a:lnSpc>
                <a:spcPct val="140000"/>
              </a:lnSpc>
              <a:spcBef>
                <a:spcPct val="0"/>
              </a:spcBef>
              <a:buClr>
                <a:srgbClr val="00B050"/>
              </a:buClr>
              <a:buFont typeface="Wingdings" panose="05000000000000000000" pitchFamily="2" charset="2"/>
              <a:buNone/>
            </a:pPr>
            <a:r>
              <a:rPr lang="zh-CN" altLang="en-US" sz="2400" b="1">
                <a:latin typeface="宋体" panose="02010600030101010101" pitchFamily="2" charset="-122"/>
              </a:rPr>
              <a:t>   仓库：Storehouse(仓库ID, 存储物品ID, 数量)。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linds(horizontal)">
                                      <p:cBhvr>
                                        <p:cTn id="7"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bldLvl="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86B126F-B208-444D-A9B7-CEFD3475C6BA}"/>
              </a:ext>
            </a:extLst>
          </p:cNvPr>
          <p:cNvSpPr>
            <a:spLocks noGrp="1" noChangeArrowheads="1"/>
          </p:cNvSpPr>
          <p:nvPr>
            <p:ph type="title" idx="4294967295"/>
          </p:nvPr>
        </p:nvSpPr>
        <p:spPr>
          <a:xfrm>
            <a:off x="539750" y="549275"/>
            <a:ext cx="7772400" cy="914400"/>
          </a:xfrm>
        </p:spPr>
        <p:txBody>
          <a:bodyPr/>
          <a:lstStyle/>
          <a:p>
            <a:r>
              <a:rPr lang="en-US" altLang="zh-CN"/>
              <a:t>BC</a:t>
            </a:r>
            <a:r>
              <a:rPr lang="zh-CN" altLang="en-US"/>
              <a:t>范式</a:t>
            </a:r>
          </a:p>
        </p:txBody>
      </p:sp>
      <p:sp>
        <p:nvSpPr>
          <p:cNvPr id="69635" name="Rectangle 3">
            <a:extLst>
              <a:ext uri="{FF2B5EF4-FFF2-40B4-BE49-F238E27FC236}">
                <a16:creationId xmlns:a16="http://schemas.microsoft.com/office/drawing/2014/main" id="{1E4C8B8D-3006-4A82-9434-3C8B250ADBA6}"/>
              </a:ext>
            </a:extLst>
          </p:cNvPr>
          <p:cNvSpPr>
            <a:spLocks noChangeArrowheads="1"/>
          </p:cNvSpPr>
          <p:nvPr/>
        </p:nvSpPr>
        <p:spPr bwMode="auto">
          <a:xfrm>
            <a:off x="684213" y="1484313"/>
            <a:ext cx="7920037"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en-US" altLang="zh-CN" sz="2400" b="1">
                <a:latin typeface="宋体" panose="02010600030101010101" pitchFamily="2" charset="-122"/>
                <a:ea typeface="黑体" panose="02010609060101010101" pitchFamily="49" charset="-122"/>
              </a:rPr>
              <a:t>4. BC</a:t>
            </a:r>
            <a:r>
              <a:rPr lang="zh-CN" altLang="en-US" sz="2400" b="1">
                <a:latin typeface="宋体" panose="02010600030101010101" pitchFamily="2" charset="-122"/>
                <a:ea typeface="黑体" panose="02010609060101010101" pitchFamily="49" charset="-122"/>
              </a:rPr>
              <a:t>范式（</a:t>
            </a:r>
            <a:r>
              <a:rPr lang="en-US" altLang="zh-CN" sz="2400" b="1">
                <a:latin typeface="宋体" panose="02010600030101010101" pitchFamily="2" charset="-122"/>
                <a:ea typeface="黑体" panose="02010609060101010101" pitchFamily="49" charset="-122"/>
              </a:rPr>
              <a:t>BCNF</a:t>
            </a:r>
            <a:r>
              <a:rPr lang="zh-CN" altLang="en-US" sz="2400" b="1">
                <a:latin typeface="宋体" panose="02010600030101010101" pitchFamily="2" charset="-122"/>
                <a:ea typeface="黑体" panose="02010609060101010101" pitchFamily="49" charset="-122"/>
              </a:rPr>
              <a:t>）</a:t>
            </a:r>
            <a:endParaRPr lang="zh-CN" altLang="en-US" sz="2400">
              <a:latin typeface="宋体" panose="02010600030101010101" pitchFamily="2" charset="-122"/>
              <a:ea typeface="黑体" panose="02010609060101010101" pitchFamily="49" charset="-122"/>
            </a:endParaRPr>
          </a:p>
          <a:p>
            <a:pPr>
              <a:lnSpc>
                <a:spcPct val="130000"/>
              </a:lnSpc>
              <a:spcAft>
                <a:spcPct val="20000"/>
              </a:spcAft>
              <a:buSzTx/>
              <a:buFontTx/>
              <a:buNone/>
            </a:pPr>
            <a:r>
              <a:rPr lang="zh-CN" altLang="en-US" sz="2400" b="1">
                <a:latin typeface="宋体" panose="02010600030101010101" pitchFamily="2" charset="-122"/>
                <a:ea typeface="黑体" panose="02010609060101010101" pitchFamily="49" charset="-122"/>
              </a:rPr>
              <a:t>定义：对于关系模式</a:t>
            </a:r>
            <a:r>
              <a:rPr lang="en-US" altLang="zh-CN" sz="2400" b="1">
                <a:latin typeface="宋体" panose="02010600030101010101" pitchFamily="2" charset="-122"/>
                <a:ea typeface="黑体" panose="02010609060101010101" pitchFamily="49" charset="-122"/>
              </a:rPr>
              <a:t>R</a:t>
            </a:r>
            <a:r>
              <a:rPr lang="zh-CN" altLang="en-US" sz="2400" b="1">
                <a:latin typeface="宋体" panose="02010600030101010101" pitchFamily="2" charset="-122"/>
                <a:ea typeface="黑体" panose="02010609060101010101" pitchFamily="49" charset="-122"/>
              </a:rPr>
              <a:t>，对任何非平凡的函数依赖</a:t>
            </a:r>
            <a:r>
              <a:rPr lang="en-US" altLang="zh-CN" sz="2400" b="1">
                <a:latin typeface="宋体" panose="02010600030101010101" pitchFamily="2" charset="-122"/>
                <a:ea typeface="黑体" panose="02010609060101010101" pitchFamily="49" charset="-122"/>
              </a:rPr>
              <a:t>X</a:t>
            </a:r>
            <a:r>
              <a:rPr lang="zh-CN" altLang="en-US" sz="2400" b="1">
                <a:latin typeface="宋体" panose="02010600030101010101" pitchFamily="2" charset="-122"/>
                <a:sym typeface="Wingdings" panose="05000000000000000000" pitchFamily="2" charset="2"/>
              </a:rPr>
              <a:t> </a:t>
            </a:r>
            <a:r>
              <a:rPr lang="en-US" altLang="zh-CN" sz="2400" b="1">
                <a:latin typeface="宋体" panose="02010600030101010101" pitchFamily="2" charset="-122"/>
                <a:sym typeface="Wingdings" panose="05000000000000000000" pitchFamily="2" charset="2"/>
              </a:rPr>
              <a:t>Y </a:t>
            </a: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X</a:t>
            </a:r>
            <a:r>
              <a:rPr lang="zh-CN" altLang="en-US" sz="2400" b="1">
                <a:latin typeface="宋体" panose="02010600030101010101" pitchFamily="2" charset="-122"/>
                <a:ea typeface="黑体" panose="02010609060101010101" pitchFamily="49" charset="-122"/>
              </a:rPr>
              <a:t>均包含码，则</a:t>
            </a:r>
            <a:r>
              <a:rPr lang="en-US" altLang="zh-CN" sz="2400" b="1">
                <a:latin typeface="宋体" panose="02010600030101010101" pitchFamily="2" charset="-122"/>
                <a:ea typeface="黑体" panose="02010609060101010101" pitchFamily="49" charset="-122"/>
              </a:rPr>
              <a:t>R</a:t>
            </a:r>
            <a:r>
              <a:rPr lang="zh-CN" altLang="en-US" sz="2400" b="1">
                <a:latin typeface="宋体" panose="02010600030101010101" pitchFamily="2" charset="-122"/>
                <a:ea typeface="黑体" panose="02010609060101010101" pitchFamily="49" charset="-122"/>
              </a:rPr>
              <a:t>属于</a:t>
            </a:r>
            <a:r>
              <a:rPr lang="en-US" altLang="zh-CN" sz="2400" b="1">
                <a:latin typeface="宋体" panose="02010600030101010101" pitchFamily="2" charset="-122"/>
                <a:ea typeface="黑体" panose="02010609060101010101" pitchFamily="49" charset="-122"/>
              </a:rPr>
              <a:t>BCNF</a:t>
            </a:r>
            <a:r>
              <a:rPr lang="zh-CN" altLang="en-US" sz="2400" b="1">
                <a:latin typeface="宋体" panose="02010600030101010101" pitchFamily="2" charset="-122"/>
                <a:ea typeface="黑体" panose="02010609060101010101" pitchFamily="49" charset="-122"/>
              </a:rPr>
              <a:t>。</a:t>
            </a:r>
          </a:p>
          <a:p>
            <a:pPr>
              <a:lnSpc>
                <a:spcPct val="130000"/>
              </a:lnSpc>
              <a:spcAft>
                <a:spcPct val="20000"/>
              </a:spcAft>
              <a:buSzTx/>
              <a:buFontTx/>
              <a:buNone/>
            </a:pPr>
            <a:endParaRPr lang="en-US" altLang="zh-CN" sz="2400" b="1">
              <a:latin typeface="宋体" panose="02010600030101010101" pitchFamily="2" charset="-122"/>
              <a:ea typeface="黑体" panose="02010609060101010101" pitchFamily="49" charset="-122"/>
            </a:endParaRP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F71D24B-40C0-4AB7-9B57-6060848487F9}"/>
              </a:ext>
            </a:extLst>
          </p:cNvPr>
          <p:cNvSpPr>
            <a:spLocks noGrp="1" noChangeArrowheads="1"/>
          </p:cNvSpPr>
          <p:nvPr>
            <p:ph type="title" idx="4294967295"/>
          </p:nvPr>
        </p:nvSpPr>
        <p:spPr>
          <a:xfrm>
            <a:off x="571500" y="357188"/>
            <a:ext cx="7772400" cy="914400"/>
          </a:xfrm>
        </p:spPr>
        <p:txBody>
          <a:bodyPr/>
          <a:lstStyle/>
          <a:p>
            <a:r>
              <a:rPr lang="zh-CN" altLang="en-US"/>
              <a:t>规范化步骤 </a:t>
            </a:r>
          </a:p>
        </p:txBody>
      </p:sp>
      <p:sp>
        <p:nvSpPr>
          <p:cNvPr id="74755" name="Rectangle 3">
            <a:extLst>
              <a:ext uri="{FF2B5EF4-FFF2-40B4-BE49-F238E27FC236}">
                <a16:creationId xmlns:a16="http://schemas.microsoft.com/office/drawing/2014/main" id="{4783F8FA-8825-44A6-A1EC-0E55F68A389A}"/>
              </a:ext>
            </a:extLst>
          </p:cNvPr>
          <p:cNvSpPr>
            <a:spLocks noChangeArrowheads="1"/>
          </p:cNvSpPr>
          <p:nvPr/>
        </p:nvSpPr>
        <p:spPr bwMode="auto">
          <a:xfrm>
            <a:off x="3000375" y="2000250"/>
            <a:ext cx="48164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zh-CN" altLang="en-US" sz="2400" b="1">
                <a:solidFill>
                  <a:schemeClr val="accent2"/>
                </a:solidFill>
                <a:latin typeface="宋体" panose="02010600030101010101" pitchFamily="2" charset="-122"/>
                <a:ea typeface="黑体" panose="02010609060101010101" pitchFamily="49" charset="-122"/>
              </a:rPr>
              <a:t>消除非主属性对码的部分函数依赖</a:t>
            </a:r>
          </a:p>
          <a:p>
            <a:pPr>
              <a:lnSpc>
                <a:spcPct val="130000"/>
              </a:lnSpc>
              <a:spcAft>
                <a:spcPct val="20000"/>
              </a:spcAft>
              <a:buSzTx/>
              <a:buFontTx/>
              <a:buNone/>
            </a:pPr>
            <a:endParaRPr lang="en-US" altLang="zh-CN" sz="2400" b="1">
              <a:solidFill>
                <a:schemeClr val="accent2"/>
              </a:solidFill>
              <a:latin typeface="宋体" panose="02010600030101010101" pitchFamily="2" charset="-122"/>
              <a:ea typeface="黑体" panose="02010609060101010101" pitchFamily="49" charset="-122"/>
            </a:endParaRPr>
          </a:p>
        </p:txBody>
      </p:sp>
      <p:sp>
        <p:nvSpPr>
          <p:cNvPr id="70660" name="Rectangle 3">
            <a:extLst>
              <a:ext uri="{FF2B5EF4-FFF2-40B4-BE49-F238E27FC236}">
                <a16:creationId xmlns:a16="http://schemas.microsoft.com/office/drawing/2014/main" id="{BEC7FFAF-B622-4EFC-859C-BC1F935D0C48}"/>
              </a:ext>
            </a:extLst>
          </p:cNvPr>
          <p:cNvSpPr>
            <a:spLocks noChangeArrowheads="1"/>
          </p:cNvSpPr>
          <p:nvPr/>
        </p:nvSpPr>
        <p:spPr bwMode="auto">
          <a:xfrm>
            <a:off x="2071688" y="4643438"/>
            <a:ext cx="1000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en-US" altLang="zh-CN" sz="2400" b="1">
                <a:latin typeface="宋体" panose="02010600030101010101" pitchFamily="2" charset="-122"/>
                <a:ea typeface="黑体" panose="02010609060101010101" pitchFamily="49" charset="-122"/>
              </a:rPr>
              <a:t>BCNF</a:t>
            </a:r>
            <a:endParaRPr lang="zh-CN" altLang="en-US" sz="2400" b="1">
              <a:latin typeface="宋体" panose="02010600030101010101" pitchFamily="2" charset="-122"/>
              <a:ea typeface="黑体" panose="02010609060101010101" pitchFamily="49" charset="-122"/>
            </a:endParaRPr>
          </a:p>
          <a:p>
            <a:pPr>
              <a:lnSpc>
                <a:spcPct val="130000"/>
              </a:lnSpc>
              <a:spcAft>
                <a:spcPct val="20000"/>
              </a:spcAft>
              <a:buSzTx/>
              <a:buFontTx/>
              <a:buNone/>
            </a:pPr>
            <a:endParaRPr lang="en-US" altLang="zh-CN" sz="2400" b="1">
              <a:latin typeface="宋体" panose="02010600030101010101" pitchFamily="2" charset="-122"/>
              <a:ea typeface="黑体" panose="02010609060101010101" pitchFamily="49" charset="-122"/>
            </a:endParaRPr>
          </a:p>
        </p:txBody>
      </p:sp>
      <p:sp>
        <p:nvSpPr>
          <p:cNvPr id="70661" name="Rectangle 3">
            <a:extLst>
              <a:ext uri="{FF2B5EF4-FFF2-40B4-BE49-F238E27FC236}">
                <a16:creationId xmlns:a16="http://schemas.microsoft.com/office/drawing/2014/main" id="{333363D9-03C6-4789-B416-F84660A64A0F}"/>
              </a:ext>
            </a:extLst>
          </p:cNvPr>
          <p:cNvSpPr>
            <a:spLocks noChangeArrowheads="1"/>
          </p:cNvSpPr>
          <p:nvPr/>
        </p:nvSpPr>
        <p:spPr bwMode="auto">
          <a:xfrm>
            <a:off x="2143125" y="2500313"/>
            <a:ext cx="7858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en-US" altLang="zh-CN" sz="2400" b="1">
                <a:latin typeface="宋体" panose="02010600030101010101" pitchFamily="2" charset="-122"/>
                <a:ea typeface="黑体" panose="02010609060101010101" pitchFamily="49" charset="-122"/>
              </a:rPr>
              <a:t>2NF</a:t>
            </a:r>
            <a:endParaRPr lang="zh-CN" altLang="en-US" sz="2400" b="1">
              <a:latin typeface="宋体" panose="02010600030101010101" pitchFamily="2" charset="-122"/>
              <a:ea typeface="黑体" panose="02010609060101010101" pitchFamily="49" charset="-122"/>
            </a:endParaRPr>
          </a:p>
          <a:p>
            <a:pPr>
              <a:lnSpc>
                <a:spcPct val="130000"/>
              </a:lnSpc>
              <a:spcAft>
                <a:spcPct val="20000"/>
              </a:spcAft>
              <a:buSzTx/>
              <a:buFontTx/>
              <a:buNone/>
            </a:pPr>
            <a:endParaRPr lang="en-US" altLang="zh-CN" sz="2400" b="1">
              <a:latin typeface="宋体" panose="02010600030101010101" pitchFamily="2" charset="-122"/>
              <a:ea typeface="黑体" panose="02010609060101010101" pitchFamily="49" charset="-122"/>
            </a:endParaRPr>
          </a:p>
        </p:txBody>
      </p:sp>
      <p:sp>
        <p:nvSpPr>
          <p:cNvPr id="70662" name="Rectangle 3">
            <a:extLst>
              <a:ext uri="{FF2B5EF4-FFF2-40B4-BE49-F238E27FC236}">
                <a16:creationId xmlns:a16="http://schemas.microsoft.com/office/drawing/2014/main" id="{079A4FC6-4E3B-44CA-A0C3-56EC8BE5D6CA}"/>
              </a:ext>
            </a:extLst>
          </p:cNvPr>
          <p:cNvSpPr>
            <a:spLocks noChangeArrowheads="1"/>
          </p:cNvSpPr>
          <p:nvPr/>
        </p:nvSpPr>
        <p:spPr bwMode="auto">
          <a:xfrm>
            <a:off x="2143125" y="3500438"/>
            <a:ext cx="7858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en-US" altLang="zh-CN" sz="2400" b="1">
                <a:latin typeface="宋体" panose="02010600030101010101" pitchFamily="2" charset="-122"/>
                <a:ea typeface="黑体" panose="02010609060101010101" pitchFamily="49" charset="-122"/>
              </a:rPr>
              <a:t>3NF</a:t>
            </a:r>
            <a:endParaRPr lang="zh-CN" altLang="en-US" sz="2400" b="1">
              <a:latin typeface="宋体" panose="02010600030101010101" pitchFamily="2" charset="-122"/>
              <a:ea typeface="黑体" panose="02010609060101010101" pitchFamily="49" charset="-122"/>
            </a:endParaRPr>
          </a:p>
          <a:p>
            <a:pPr>
              <a:lnSpc>
                <a:spcPct val="130000"/>
              </a:lnSpc>
              <a:spcAft>
                <a:spcPct val="20000"/>
              </a:spcAft>
              <a:buSzTx/>
              <a:buFontTx/>
              <a:buNone/>
            </a:pPr>
            <a:endParaRPr lang="en-US" altLang="zh-CN" sz="2400" b="1">
              <a:latin typeface="宋体" panose="02010600030101010101" pitchFamily="2" charset="-122"/>
              <a:ea typeface="黑体" panose="02010609060101010101" pitchFamily="49" charset="-122"/>
            </a:endParaRPr>
          </a:p>
        </p:txBody>
      </p:sp>
      <p:sp>
        <p:nvSpPr>
          <p:cNvPr id="70663" name="Rectangle 3">
            <a:extLst>
              <a:ext uri="{FF2B5EF4-FFF2-40B4-BE49-F238E27FC236}">
                <a16:creationId xmlns:a16="http://schemas.microsoft.com/office/drawing/2014/main" id="{DFCC2720-4379-46B2-AF51-656EDFF8A366}"/>
              </a:ext>
            </a:extLst>
          </p:cNvPr>
          <p:cNvSpPr>
            <a:spLocks noChangeArrowheads="1"/>
          </p:cNvSpPr>
          <p:nvPr/>
        </p:nvSpPr>
        <p:spPr bwMode="auto">
          <a:xfrm>
            <a:off x="2152650" y="1438275"/>
            <a:ext cx="7858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en-US" altLang="zh-CN" sz="2400" b="1">
                <a:latin typeface="宋体" panose="02010600030101010101" pitchFamily="2" charset="-122"/>
                <a:ea typeface="黑体" panose="02010609060101010101" pitchFamily="49" charset="-122"/>
              </a:rPr>
              <a:t>1NF</a:t>
            </a:r>
            <a:endParaRPr lang="zh-CN" altLang="en-US" sz="2400" b="1">
              <a:latin typeface="宋体" panose="02010600030101010101" pitchFamily="2" charset="-122"/>
              <a:ea typeface="黑体" panose="02010609060101010101" pitchFamily="49" charset="-122"/>
            </a:endParaRPr>
          </a:p>
          <a:p>
            <a:pPr>
              <a:lnSpc>
                <a:spcPct val="130000"/>
              </a:lnSpc>
              <a:spcAft>
                <a:spcPct val="20000"/>
              </a:spcAft>
              <a:buSzTx/>
              <a:buFontTx/>
              <a:buNone/>
            </a:pPr>
            <a:endParaRPr lang="en-US" altLang="zh-CN" sz="2400" b="1">
              <a:latin typeface="宋体" panose="02010600030101010101" pitchFamily="2" charset="-122"/>
              <a:ea typeface="黑体" panose="02010609060101010101" pitchFamily="49" charset="-122"/>
            </a:endParaRPr>
          </a:p>
        </p:txBody>
      </p:sp>
      <p:cxnSp>
        <p:nvCxnSpPr>
          <p:cNvPr id="70664" name="直接箭头连接符 8">
            <a:extLst>
              <a:ext uri="{FF2B5EF4-FFF2-40B4-BE49-F238E27FC236}">
                <a16:creationId xmlns:a16="http://schemas.microsoft.com/office/drawing/2014/main" id="{D66D5FAF-4F30-4F5B-A68D-257A47264468}"/>
              </a:ext>
            </a:extLst>
          </p:cNvPr>
          <p:cNvCxnSpPr>
            <a:cxnSpLocks noChangeShapeType="1"/>
            <a:stCxn id="70663" idx="2"/>
            <a:endCxn id="70661" idx="0"/>
          </p:cNvCxnSpPr>
          <p:nvPr/>
        </p:nvCxnSpPr>
        <p:spPr bwMode="auto">
          <a:xfrm rot="5400000">
            <a:off x="2266951" y="2222500"/>
            <a:ext cx="546100" cy="95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70665" name="直接箭头连接符 9">
            <a:extLst>
              <a:ext uri="{FF2B5EF4-FFF2-40B4-BE49-F238E27FC236}">
                <a16:creationId xmlns:a16="http://schemas.microsoft.com/office/drawing/2014/main" id="{70BF6766-9434-4B41-A7A9-7A888C139895}"/>
              </a:ext>
            </a:extLst>
          </p:cNvPr>
          <p:cNvCxnSpPr>
            <a:cxnSpLocks noChangeShapeType="1"/>
          </p:cNvCxnSpPr>
          <p:nvPr/>
        </p:nvCxnSpPr>
        <p:spPr bwMode="auto">
          <a:xfrm rot="5400000">
            <a:off x="2232026" y="3268662"/>
            <a:ext cx="546100" cy="95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70666" name="直接箭头连接符 10">
            <a:extLst>
              <a:ext uri="{FF2B5EF4-FFF2-40B4-BE49-F238E27FC236}">
                <a16:creationId xmlns:a16="http://schemas.microsoft.com/office/drawing/2014/main" id="{26398B73-824E-4241-A34E-1DFDDAE8AA3E}"/>
              </a:ext>
            </a:extLst>
          </p:cNvPr>
          <p:cNvCxnSpPr>
            <a:cxnSpLocks noChangeShapeType="1"/>
          </p:cNvCxnSpPr>
          <p:nvPr/>
        </p:nvCxnSpPr>
        <p:spPr bwMode="auto">
          <a:xfrm rot="5400000">
            <a:off x="2232026" y="4340225"/>
            <a:ext cx="546100" cy="9525"/>
          </a:xfrm>
          <a:prstGeom prst="straightConnector1">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74763" name="Rectangle 3">
            <a:extLst>
              <a:ext uri="{FF2B5EF4-FFF2-40B4-BE49-F238E27FC236}">
                <a16:creationId xmlns:a16="http://schemas.microsoft.com/office/drawing/2014/main" id="{0E2164EF-6D7D-4D94-8397-7F325DD5ADB7}"/>
              </a:ext>
            </a:extLst>
          </p:cNvPr>
          <p:cNvSpPr>
            <a:spLocks noChangeArrowheads="1"/>
          </p:cNvSpPr>
          <p:nvPr/>
        </p:nvSpPr>
        <p:spPr bwMode="auto">
          <a:xfrm>
            <a:off x="3000375" y="3000375"/>
            <a:ext cx="48164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zh-CN" altLang="en-US" sz="2400" b="1">
                <a:solidFill>
                  <a:schemeClr val="accent2"/>
                </a:solidFill>
                <a:latin typeface="宋体" panose="02010600030101010101" pitchFamily="2" charset="-122"/>
                <a:ea typeface="黑体" panose="02010609060101010101" pitchFamily="49" charset="-122"/>
              </a:rPr>
              <a:t>消除非主属性对码的传递函数依赖</a:t>
            </a:r>
          </a:p>
          <a:p>
            <a:pPr>
              <a:lnSpc>
                <a:spcPct val="130000"/>
              </a:lnSpc>
              <a:spcAft>
                <a:spcPct val="20000"/>
              </a:spcAft>
              <a:buSzTx/>
              <a:buFontTx/>
              <a:buNone/>
            </a:pPr>
            <a:endParaRPr lang="en-US" altLang="zh-CN" sz="2400" b="1">
              <a:solidFill>
                <a:schemeClr val="accent2"/>
              </a:solidFill>
              <a:latin typeface="宋体" panose="02010600030101010101" pitchFamily="2" charset="-122"/>
              <a:ea typeface="黑体" panose="02010609060101010101" pitchFamily="49" charset="-122"/>
            </a:endParaRPr>
          </a:p>
        </p:txBody>
      </p:sp>
      <p:sp>
        <p:nvSpPr>
          <p:cNvPr id="74764" name="Rectangle 3">
            <a:extLst>
              <a:ext uri="{FF2B5EF4-FFF2-40B4-BE49-F238E27FC236}">
                <a16:creationId xmlns:a16="http://schemas.microsoft.com/office/drawing/2014/main" id="{2A7AE9AE-1E09-4E08-9242-07F0C242139C}"/>
              </a:ext>
            </a:extLst>
          </p:cNvPr>
          <p:cNvSpPr>
            <a:spLocks noChangeArrowheads="1"/>
          </p:cNvSpPr>
          <p:nvPr/>
        </p:nvSpPr>
        <p:spPr bwMode="auto">
          <a:xfrm>
            <a:off x="3000375" y="4071938"/>
            <a:ext cx="60356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nSpc>
                <a:spcPct val="130000"/>
              </a:lnSpc>
              <a:spcAft>
                <a:spcPct val="20000"/>
              </a:spcAft>
              <a:buSzTx/>
              <a:buFontTx/>
              <a:buNone/>
            </a:pPr>
            <a:r>
              <a:rPr lang="zh-CN" altLang="en-US" sz="2400" b="1">
                <a:solidFill>
                  <a:schemeClr val="accent2"/>
                </a:solidFill>
                <a:latin typeface="宋体" panose="02010600030101010101" pitchFamily="2" charset="-122"/>
                <a:ea typeface="黑体" panose="02010609060101010101" pitchFamily="49" charset="-122"/>
              </a:rPr>
              <a:t>消除每一属性对码的部分和传递函数依赖</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arn(outVertical)">
                                      <p:cBhvr>
                                        <p:cTn id="7" dur="500"/>
                                        <p:tgtEl>
                                          <p:spTgt spid="74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4763"/>
                                        </p:tgtEl>
                                        <p:attrNameLst>
                                          <p:attrName>style.visibility</p:attrName>
                                        </p:attrNameLst>
                                      </p:cBhvr>
                                      <p:to>
                                        <p:strVal val="visible"/>
                                      </p:to>
                                    </p:set>
                                    <p:animEffect transition="in" filter="blinds(vertical)">
                                      <p:cBhvr>
                                        <p:cTn id="12" dur="500"/>
                                        <p:tgtEl>
                                          <p:spTgt spid="747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4764"/>
                                        </p:tgtEl>
                                        <p:attrNameLst>
                                          <p:attrName>style.visibility</p:attrName>
                                        </p:attrNameLst>
                                      </p:cBhvr>
                                      <p:to>
                                        <p:strVal val="visible"/>
                                      </p:to>
                                    </p:set>
                                    <p:animEffect transition="in" filter="checkerboard(across)">
                                      <p:cBhvr>
                                        <p:cTn id="17" dur="500"/>
                                        <p:tgtEl>
                                          <p:spTgt spid="74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63" grpId="0" autoUpdateAnimBg="0"/>
      <p:bldP spid="74764"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1D3103E-D91A-41A4-88C5-017ED623C64F}"/>
              </a:ext>
            </a:extLst>
          </p:cNvPr>
          <p:cNvSpPr>
            <a:spLocks noGrp="1" noChangeArrowheads="1"/>
          </p:cNvSpPr>
          <p:nvPr>
            <p:ph type="title" idx="4294967295"/>
          </p:nvPr>
        </p:nvSpPr>
        <p:spPr>
          <a:xfrm>
            <a:off x="571500" y="214313"/>
            <a:ext cx="7772400" cy="642937"/>
          </a:xfrm>
        </p:spPr>
        <p:txBody>
          <a:bodyPr/>
          <a:lstStyle/>
          <a:p>
            <a:r>
              <a:rPr lang="zh-CN" altLang="en-US"/>
              <a:t>随堂练习</a:t>
            </a:r>
          </a:p>
        </p:txBody>
      </p:sp>
      <p:sp>
        <p:nvSpPr>
          <p:cNvPr id="71683" name="Rectangle 3">
            <a:extLst>
              <a:ext uri="{FF2B5EF4-FFF2-40B4-BE49-F238E27FC236}">
                <a16:creationId xmlns:a16="http://schemas.microsoft.com/office/drawing/2014/main" id="{61EE511B-9FD8-4A07-96CC-A6D6520043FD}"/>
              </a:ext>
            </a:extLst>
          </p:cNvPr>
          <p:cNvSpPr>
            <a:spLocks noChangeArrowheads="1"/>
          </p:cNvSpPr>
          <p:nvPr/>
        </p:nvSpPr>
        <p:spPr bwMode="auto">
          <a:xfrm>
            <a:off x="714375" y="1285875"/>
            <a:ext cx="7920038"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Aft>
                <a:spcPct val="20000"/>
              </a:spcAft>
              <a:buSzTx/>
              <a:buFontTx/>
              <a:buNone/>
            </a:pP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1</a:t>
            </a:r>
            <a:r>
              <a:rPr lang="zh-CN" altLang="en-US" sz="2400" b="1">
                <a:latin typeface="宋体" panose="02010600030101010101" pitchFamily="2" charset="-122"/>
                <a:ea typeface="黑体" panose="02010609060101010101" pitchFamily="49" charset="-122"/>
              </a:rPr>
              <a:t>）在关系模式</a:t>
            </a:r>
            <a:r>
              <a:rPr lang="en-US" altLang="zh-CN" sz="2400" b="1">
                <a:latin typeface="宋体" panose="02010600030101010101" pitchFamily="2" charset="-122"/>
                <a:ea typeface="黑体" panose="02010609060101010101" pitchFamily="49" charset="-122"/>
              </a:rPr>
              <a:t>R(U,F)</a:t>
            </a:r>
            <a:r>
              <a:rPr lang="zh-CN" altLang="en-US" sz="2400" b="1">
                <a:latin typeface="宋体" panose="02010600030101010101" pitchFamily="2" charset="-122"/>
                <a:ea typeface="黑体" panose="02010609060101010101" pitchFamily="49" charset="-122"/>
              </a:rPr>
              <a:t>中，如果</a:t>
            </a:r>
            <a:r>
              <a:rPr lang="en-US" altLang="zh-CN" sz="2400" b="1">
                <a:latin typeface="宋体" panose="02010600030101010101" pitchFamily="2" charset="-122"/>
                <a:ea typeface="黑体" panose="02010609060101010101" pitchFamily="49" charset="-122"/>
              </a:rPr>
              <a:t>X →Y</a:t>
            </a:r>
            <a:r>
              <a:rPr lang="zh-CN" altLang="en-US" sz="2400" b="1">
                <a:latin typeface="宋体" panose="02010600030101010101" pitchFamily="2" charset="-122"/>
                <a:ea typeface="黑体" panose="02010609060101010101" pitchFamily="49" charset="-122"/>
              </a:rPr>
              <a:t>，存在</a:t>
            </a:r>
            <a:r>
              <a:rPr lang="en-US" altLang="zh-CN" sz="2400" b="1">
                <a:latin typeface="宋体" panose="02010600030101010101" pitchFamily="2" charset="-122"/>
                <a:ea typeface="黑体" panose="02010609060101010101" pitchFamily="49" charset="-122"/>
              </a:rPr>
              <a:t>X</a:t>
            </a:r>
            <a:r>
              <a:rPr lang="zh-CN" altLang="en-US" sz="2400" b="1">
                <a:latin typeface="宋体" panose="02010600030101010101" pitchFamily="2" charset="-122"/>
                <a:ea typeface="黑体" panose="02010609060101010101" pitchFamily="49" charset="-122"/>
              </a:rPr>
              <a:t>的真子集</a:t>
            </a:r>
            <a:r>
              <a:rPr lang="en-US" altLang="zh-CN" sz="2400" b="1">
                <a:latin typeface="宋体" panose="02010600030101010101" pitchFamily="2" charset="-122"/>
                <a:ea typeface="黑体" panose="02010609060101010101" pitchFamily="49" charset="-122"/>
              </a:rPr>
              <a:t>X</a:t>
            </a:r>
            <a:r>
              <a:rPr lang="en-US" altLang="zh-CN" sz="1200" b="1">
                <a:latin typeface="宋体" panose="02010600030101010101" pitchFamily="2" charset="-122"/>
                <a:ea typeface="黑体" panose="02010609060101010101" pitchFamily="49" charset="-122"/>
              </a:rPr>
              <a:t>1</a:t>
            </a:r>
            <a:r>
              <a:rPr lang="zh-CN" altLang="en-US" sz="1200" b="1">
                <a:latin typeface="宋体" panose="02010600030101010101" pitchFamily="2" charset="-122"/>
                <a:ea typeface="黑体" panose="02010609060101010101" pitchFamily="49" charset="-122"/>
              </a:rPr>
              <a:t>，</a:t>
            </a:r>
            <a:r>
              <a:rPr lang="zh-CN" altLang="en-US" sz="2400" b="1">
                <a:latin typeface="宋体" panose="02010600030101010101" pitchFamily="2" charset="-122"/>
                <a:ea typeface="黑体" panose="02010609060101010101" pitchFamily="49" charset="-122"/>
              </a:rPr>
              <a:t>使</a:t>
            </a:r>
            <a:r>
              <a:rPr lang="en-US" altLang="zh-CN" sz="2400" b="1">
                <a:latin typeface="宋体" panose="02010600030101010101" pitchFamily="2" charset="-122"/>
                <a:ea typeface="黑体" panose="02010609060101010101" pitchFamily="49" charset="-122"/>
              </a:rPr>
              <a:t>X</a:t>
            </a:r>
            <a:r>
              <a:rPr lang="en-US" altLang="zh-CN" sz="1200" b="1">
                <a:latin typeface="宋体" panose="02010600030101010101" pitchFamily="2" charset="-122"/>
                <a:ea typeface="黑体" panose="02010609060101010101" pitchFamily="49" charset="-122"/>
              </a:rPr>
              <a:t>1</a:t>
            </a:r>
            <a:r>
              <a:rPr lang="en-US" altLang="zh-CN" sz="2400" b="1">
                <a:latin typeface="宋体" panose="02010600030101010101" pitchFamily="2" charset="-122"/>
                <a:ea typeface="黑体" panose="02010609060101010101" pitchFamily="49" charset="-122"/>
              </a:rPr>
              <a:t> →Y</a:t>
            </a:r>
            <a:r>
              <a:rPr lang="zh-CN" altLang="en-US" sz="2400" b="1">
                <a:latin typeface="宋体" panose="02010600030101010101" pitchFamily="2" charset="-122"/>
                <a:ea typeface="黑体" panose="02010609060101010101" pitchFamily="49" charset="-122"/>
              </a:rPr>
              <a:t>，称函数依赖</a:t>
            </a:r>
            <a:r>
              <a:rPr lang="en-US" altLang="zh-CN" sz="2400" b="1">
                <a:latin typeface="宋体" panose="02010600030101010101" pitchFamily="2" charset="-122"/>
                <a:ea typeface="黑体" panose="02010609060101010101" pitchFamily="49" charset="-122"/>
              </a:rPr>
              <a:t>X →Y</a:t>
            </a:r>
            <a:r>
              <a:rPr lang="zh-CN" altLang="en-US" sz="2400" b="1">
                <a:latin typeface="宋体" panose="02010600030101010101" pitchFamily="2" charset="-122"/>
                <a:ea typeface="黑体" panose="02010609060101010101" pitchFamily="49" charset="-122"/>
              </a:rPr>
              <a:t>为（  ）</a:t>
            </a:r>
          </a:p>
          <a:p>
            <a:pPr>
              <a:spcAft>
                <a:spcPct val="20000"/>
              </a:spcAft>
              <a:buSzTx/>
              <a:buFontTx/>
              <a:buNone/>
            </a:pPr>
            <a:r>
              <a:rPr lang="en-US" altLang="zh-CN" sz="2400" b="1">
                <a:latin typeface="宋体" panose="02010600030101010101" pitchFamily="2" charset="-122"/>
                <a:ea typeface="黑体" panose="02010609060101010101" pitchFamily="49" charset="-122"/>
              </a:rPr>
              <a:t>A.</a:t>
            </a:r>
            <a:r>
              <a:rPr lang="zh-CN" altLang="en-US" sz="2400" b="1">
                <a:latin typeface="宋体" panose="02010600030101010101" pitchFamily="2" charset="-122"/>
                <a:ea typeface="黑体" panose="02010609060101010101" pitchFamily="49" charset="-122"/>
              </a:rPr>
              <a:t>平凡函数依赖 	</a:t>
            </a:r>
            <a:r>
              <a:rPr lang="en-US" altLang="zh-CN" sz="2400" b="1">
                <a:latin typeface="宋体" panose="02010600030101010101" pitchFamily="2" charset="-122"/>
                <a:ea typeface="黑体" panose="02010609060101010101" pitchFamily="49" charset="-122"/>
              </a:rPr>
              <a:t>B.</a:t>
            </a:r>
            <a:r>
              <a:rPr lang="zh-CN" altLang="en-US" sz="2400" b="1">
                <a:latin typeface="宋体" panose="02010600030101010101" pitchFamily="2" charset="-122"/>
                <a:ea typeface="黑体" panose="02010609060101010101" pitchFamily="49" charset="-122"/>
              </a:rPr>
              <a:t>部分函数依赖</a:t>
            </a:r>
          </a:p>
          <a:p>
            <a:pPr>
              <a:spcAft>
                <a:spcPct val="20000"/>
              </a:spcAft>
              <a:buSzTx/>
              <a:buFontTx/>
              <a:buNone/>
            </a:pPr>
            <a:r>
              <a:rPr lang="en-US" altLang="zh-CN" sz="2400" b="1">
                <a:latin typeface="宋体" panose="02010600030101010101" pitchFamily="2" charset="-122"/>
                <a:ea typeface="黑体" panose="02010609060101010101" pitchFamily="49" charset="-122"/>
              </a:rPr>
              <a:t>C.</a:t>
            </a:r>
            <a:r>
              <a:rPr lang="zh-CN" altLang="en-US" sz="2400" b="1">
                <a:latin typeface="宋体" panose="02010600030101010101" pitchFamily="2" charset="-122"/>
                <a:ea typeface="黑体" panose="02010609060101010101" pitchFamily="49" charset="-122"/>
              </a:rPr>
              <a:t>完全函数依赖	</a:t>
            </a:r>
            <a:r>
              <a:rPr lang="en-US" altLang="zh-CN" sz="2400" b="1">
                <a:latin typeface="宋体" panose="02010600030101010101" pitchFamily="2" charset="-122"/>
                <a:ea typeface="黑体" panose="02010609060101010101" pitchFamily="49" charset="-122"/>
              </a:rPr>
              <a:t>D.</a:t>
            </a:r>
            <a:r>
              <a:rPr lang="zh-CN" altLang="en-US" sz="2400" b="1">
                <a:latin typeface="宋体" panose="02010600030101010101" pitchFamily="2" charset="-122"/>
                <a:ea typeface="黑体" panose="02010609060101010101" pitchFamily="49" charset="-122"/>
              </a:rPr>
              <a:t>传递函数依赖</a:t>
            </a:r>
          </a:p>
        </p:txBody>
      </p:sp>
      <p:sp>
        <p:nvSpPr>
          <p:cNvPr id="75780" name="Rectangle 3">
            <a:extLst>
              <a:ext uri="{FF2B5EF4-FFF2-40B4-BE49-F238E27FC236}">
                <a16:creationId xmlns:a16="http://schemas.microsoft.com/office/drawing/2014/main" id="{F5AF1923-30F4-4FA6-8971-AB2BCDA7622E}"/>
              </a:ext>
            </a:extLst>
          </p:cNvPr>
          <p:cNvSpPr>
            <a:spLocks noChangeArrowheads="1"/>
          </p:cNvSpPr>
          <p:nvPr/>
        </p:nvSpPr>
        <p:spPr bwMode="auto">
          <a:xfrm>
            <a:off x="714375" y="3429000"/>
            <a:ext cx="79200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Aft>
                <a:spcPct val="20000"/>
              </a:spcAft>
              <a:buSzTx/>
              <a:buFontTx/>
              <a:buNone/>
            </a:pP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2</a:t>
            </a:r>
            <a:r>
              <a:rPr lang="zh-CN" altLang="en-US" sz="2400" b="1">
                <a:latin typeface="宋体" panose="02010600030101010101" pitchFamily="2" charset="-122"/>
                <a:ea typeface="黑体" panose="02010609060101010101" pitchFamily="49" charset="-122"/>
              </a:rPr>
              <a:t>）在关系模式</a:t>
            </a:r>
            <a:r>
              <a:rPr lang="en-US" altLang="zh-CN" sz="2400" b="1">
                <a:latin typeface="宋体" panose="02010600030101010101" pitchFamily="2" charset="-122"/>
                <a:ea typeface="黑体" panose="02010609060101010101" pitchFamily="49" charset="-122"/>
              </a:rPr>
              <a:t>R(U,F)</a:t>
            </a:r>
            <a:r>
              <a:rPr lang="zh-CN" altLang="en-US" sz="2400" b="1">
                <a:latin typeface="宋体" panose="02010600030101010101" pitchFamily="2" charset="-122"/>
                <a:ea typeface="黑体" panose="02010609060101010101" pitchFamily="49" charset="-122"/>
              </a:rPr>
              <a:t>中，对任何非平凡的函数依赖</a:t>
            </a:r>
            <a:r>
              <a:rPr lang="en-US" altLang="zh-CN" sz="2400" b="1">
                <a:latin typeface="宋体" panose="02010600030101010101" pitchFamily="2" charset="-122"/>
                <a:ea typeface="黑体" panose="02010609060101010101" pitchFamily="49" charset="-122"/>
              </a:rPr>
              <a:t>X →Y</a:t>
            </a: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X</a:t>
            </a:r>
            <a:r>
              <a:rPr lang="zh-CN" altLang="en-US" sz="2400" b="1">
                <a:latin typeface="宋体" panose="02010600030101010101" pitchFamily="2" charset="-122"/>
                <a:ea typeface="黑体" panose="02010609060101010101" pitchFamily="49" charset="-122"/>
              </a:rPr>
              <a:t>均包含键，则</a:t>
            </a:r>
            <a:r>
              <a:rPr lang="en-US" altLang="zh-CN" sz="2400" b="1">
                <a:latin typeface="宋体" panose="02010600030101010101" pitchFamily="2" charset="-122"/>
                <a:ea typeface="黑体" panose="02010609060101010101" pitchFamily="49" charset="-122"/>
              </a:rPr>
              <a:t>R</a:t>
            </a:r>
            <a:r>
              <a:rPr lang="zh-CN" altLang="en-US" sz="2400" b="1">
                <a:latin typeface="宋体" panose="02010600030101010101" pitchFamily="2" charset="-122"/>
                <a:ea typeface="黑体" panose="02010609060101010101" pitchFamily="49" charset="-122"/>
              </a:rPr>
              <a:t>最高可以达到（  ）</a:t>
            </a:r>
          </a:p>
          <a:p>
            <a:pPr>
              <a:spcAft>
                <a:spcPct val="20000"/>
              </a:spcAft>
              <a:buSzTx/>
              <a:buFontTx/>
              <a:buNone/>
            </a:pPr>
            <a:r>
              <a:rPr lang="en-US" altLang="zh-CN" sz="2400" b="1">
                <a:latin typeface="宋体" panose="02010600030101010101" pitchFamily="2" charset="-122"/>
                <a:ea typeface="黑体" panose="02010609060101010101" pitchFamily="49" charset="-122"/>
              </a:rPr>
              <a:t>A.2NF</a:t>
            </a:r>
            <a:r>
              <a:rPr lang="zh-CN" altLang="en-US" sz="2400" b="1">
                <a:latin typeface="宋体" panose="02010600030101010101" pitchFamily="2" charset="-122"/>
                <a:ea typeface="黑体" panose="02010609060101010101" pitchFamily="49" charset="-122"/>
              </a:rPr>
              <a:t> </a:t>
            </a:r>
            <a:r>
              <a:rPr lang="en-US" altLang="zh-CN" sz="2400" b="1">
                <a:latin typeface="宋体" panose="02010600030101010101" pitchFamily="2" charset="-122"/>
                <a:ea typeface="黑体" panose="02010609060101010101" pitchFamily="49" charset="-122"/>
              </a:rPr>
              <a:t>	B.3NF		C.BCNF	D.4NF</a:t>
            </a:r>
            <a:endParaRPr lang="zh-CN" altLang="en-US" sz="2400" b="1">
              <a:latin typeface="宋体" panose="02010600030101010101" pitchFamily="2" charset="-122"/>
              <a:ea typeface="黑体" panose="02010609060101010101" pitchFamily="49" charset="-122"/>
            </a:endParaRPr>
          </a:p>
          <a:p>
            <a:pPr>
              <a:lnSpc>
                <a:spcPct val="130000"/>
              </a:lnSpc>
              <a:spcAft>
                <a:spcPct val="20000"/>
              </a:spcAft>
              <a:buSzTx/>
              <a:buFontTx/>
              <a:buNone/>
            </a:pPr>
            <a:endParaRPr lang="en-US" altLang="zh-CN" sz="2400" b="1">
              <a:latin typeface="宋体" panose="02010600030101010101" pitchFamily="2" charset="-122"/>
              <a:ea typeface="黑体" panose="02010609060101010101" pitchFamily="49" charset="-122"/>
            </a:endParaRPr>
          </a:p>
        </p:txBody>
      </p:sp>
      <p:sp>
        <p:nvSpPr>
          <p:cNvPr id="75781" name="矩形 15">
            <a:extLst>
              <a:ext uri="{FF2B5EF4-FFF2-40B4-BE49-F238E27FC236}">
                <a16:creationId xmlns:a16="http://schemas.microsoft.com/office/drawing/2014/main" id="{D3924067-BFF2-4364-A623-EF63CE6AAB3E}"/>
              </a:ext>
            </a:extLst>
          </p:cNvPr>
          <p:cNvSpPr>
            <a:spLocks noChangeArrowheads="1"/>
          </p:cNvSpPr>
          <p:nvPr/>
        </p:nvSpPr>
        <p:spPr bwMode="auto">
          <a:xfrm>
            <a:off x="3286125" y="1785938"/>
            <a:ext cx="7207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6600">
                <a:solidFill>
                  <a:srgbClr val="FF0000"/>
                </a:solidFill>
                <a:latin typeface="Stencil" panose="040409050D0802020404" pitchFamily="82" charset="0"/>
              </a:rPr>
              <a:t>√</a:t>
            </a:r>
          </a:p>
        </p:txBody>
      </p:sp>
      <p:sp>
        <p:nvSpPr>
          <p:cNvPr id="75782" name="矩形 16">
            <a:extLst>
              <a:ext uri="{FF2B5EF4-FFF2-40B4-BE49-F238E27FC236}">
                <a16:creationId xmlns:a16="http://schemas.microsoft.com/office/drawing/2014/main" id="{455D6CAA-4E54-45ED-8C63-02FF120FB847}"/>
              </a:ext>
            </a:extLst>
          </p:cNvPr>
          <p:cNvSpPr>
            <a:spLocks noChangeArrowheads="1"/>
          </p:cNvSpPr>
          <p:nvPr/>
        </p:nvSpPr>
        <p:spPr bwMode="auto">
          <a:xfrm>
            <a:off x="4214813" y="4000500"/>
            <a:ext cx="7207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6600">
                <a:solidFill>
                  <a:srgbClr val="FF0000"/>
                </a:solidFill>
                <a:latin typeface="Stencil" panose="040409050D0802020404" pitchFamily="82"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5780"/>
                                        </p:tgtEl>
                                        <p:attrNameLst>
                                          <p:attrName>style.visibility</p:attrName>
                                        </p:attrNameLst>
                                      </p:cBhvr>
                                      <p:to>
                                        <p:strVal val="visible"/>
                                      </p:to>
                                    </p:set>
                                    <p:animEffect transition="in" filter="blinds(horizontal)">
                                      <p:cBhvr>
                                        <p:cTn id="11" dur="500"/>
                                        <p:tgtEl>
                                          <p:spTgt spid="757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2" fill="hold" grpId="0" nodeType="clickEffect">
                                  <p:stCondLst>
                                    <p:cond delay="0"/>
                                  </p:stCondLst>
                                  <p:childTnLst>
                                    <p:set>
                                      <p:cBhvr>
                                        <p:cTn id="15" dur="1" fill="hold">
                                          <p:stCondLst>
                                            <p:cond delay="0"/>
                                          </p:stCondLst>
                                        </p:cTn>
                                        <p:tgtEl>
                                          <p:spTgt spid="75782"/>
                                        </p:tgtEl>
                                        <p:attrNameLst>
                                          <p:attrName>style.visibility</p:attrName>
                                        </p:attrNameLst>
                                      </p:cBhvr>
                                      <p:to>
                                        <p:strVal val="visible"/>
                                      </p:to>
                                    </p:set>
                                    <p:animEffect transition="in" filter="slide(fromRight)">
                                      <p:cBhvr>
                                        <p:cTn id="16" dur="500"/>
                                        <p:tgtEl>
                                          <p:spTgt spid="75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utoUpdateAnimBg="0"/>
      <p:bldP spid="75781" grpId="0" autoUpdateAnimBg="0"/>
      <p:bldP spid="7578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EE0FF2C-5FB4-4A36-8E58-19D834142D2F}"/>
              </a:ext>
            </a:extLst>
          </p:cNvPr>
          <p:cNvSpPr>
            <a:spLocks noGrp="1" noChangeArrowheads="1"/>
          </p:cNvSpPr>
          <p:nvPr>
            <p:ph type="title" idx="4294967295"/>
          </p:nvPr>
        </p:nvSpPr>
        <p:spPr>
          <a:xfrm>
            <a:off x="571500" y="214313"/>
            <a:ext cx="7772400" cy="642937"/>
          </a:xfrm>
        </p:spPr>
        <p:txBody>
          <a:bodyPr/>
          <a:lstStyle/>
          <a:p>
            <a:r>
              <a:rPr lang="zh-CN" altLang="en-US"/>
              <a:t>随堂练习</a:t>
            </a:r>
          </a:p>
        </p:txBody>
      </p:sp>
      <p:sp>
        <p:nvSpPr>
          <p:cNvPr id="72707" name="Rectangle 3">
            <a:extLst>
              <a:ext uri="{FF2B5EF4-FFF2-40B4-BE49-F238E27FC236}">
                <a16:creationId xmlns:a16="http://schemas.microsoft.com/office/drawing/2014/main" id="{FCE1B625-8CD4-4F33-88B5-865EE09EE45E}"/>
              </a:ext>
            </a:extLst>
          </p:cNvPr>
          <p:cNvSpPr>
            <a:spLocks noChangeArrowheads="1"/>
          </p:cNvSpPr>
          <p:nvPr/>
        </p:nvSpPr>
        <p:spPr bwMode="auto">
          <a:xfrm>
            <a:off x="714375" y="1285875"/>
            <a:ext cx="7920038"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Aft>
                <a:spcPct val="20000"/>
              </a:spcAft>
              <a:buSzTx/>
              <a:buFontTx/>
              <a:buNone/>
            </a:pP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3</a:t>
            </a:r>
            <a:r>
              <a:rPr lang="zh-CN" altLang="en-US" sz="2400" b="1">
                <a:latin typeface="宋体" panose="02010600030101010101" pitchFamily="2" charset="-122"/>
                <a:ea typeface="黑体" panose="02010609060101010101" pitchFamily="49" charset="-122"/>
              </a:rPr>
              <a:t>）已知：关系模式</a:t>
            </a:r>
            <a:r>
              <a:rPr lang="en-US" altLang="zh-CN" sz="2400" b="1">
                <a:latin typeface="宋体" panose="02010600030101010101" pitchFamily="2" charset="-122"/>
                <a:ea typeface="黑体" panose="02010609060101010101" pitchFamily="49" charset="-122"/>
              </a:rPr>
              <a:t>R(U,F), U=ABCDEG,  </a:t>
            </a:r>
          </a:p>
          <a:p>
            <a:pPr>
              <a:spcAft>
                <a:spcPct val="20000"/>
              </a:spcAft>
              <a:buSzTx/>
              <a:buFontTx/>
              <a:buNone/>
            </a:pPr>
            <a:r>
              <a:rPr lang="en-US" altLang="zh-CN" sz="2400" b="1">
                <a:latin typeface="宋体" panose="02010600030101010101" pitchFamily="2" charset="-122"/>
                <a:ea typeface="黑体" panose="02010609060101010101" pitchFamily="49" charset="-122"/>
              </a:rPr>
              <a:t>    F={A →B,C →G,E →A,CE →D} </a:t>
            </a:r>
          </a:p>
          <a:p>
            <a:pPr>
              <a:spcAft>
                <a:spcPct val="20000"/>
              </a:spcAft>
              <a:buSzTx/>
              <a:buFontTx/>
              <a:buNone/>
            </a:pPr>
            <a:r>
              <a:rPr lang="zh-CN" altLang="en-US" sz="2400" b="1">
                <a:latin typeface="宋体" panose="02010600030101010101" pitchFamily="2" charset="-122"/>
                <a:ea typeface="黑体" panose="02010609060101010101" pitchFamily="49" charset="-122"/>
              </a:rPr>
              <a:t>    求：（</a:t>
            </a:r>
            <a:r>
              <a:rPr lang="en-US" altLang="zh-CN" sz="2400" b="1">
                <a:latin typeface="宋体" panose="02010600030101010101" pitchFamily="2" charset="-122"/>
                <a:ea typeface="黑体" panose="02010609060101010101" pitchFamily="49" charset="-122"/>
              </a:rPr>
              <a:t>1</a:t>
            </a: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R</a:t>
            </a:r>
            <a:r>
              <a:rPr lang="zh-CN" altLang="en-US" sz="2400" b="1">
                <a:latin typeface="宋体" panose="02010600030101010101" pitchFamily="2" charset="-122"/>
                <a:ea typeface="黑体" panose="02010609060101010101" pitchFamily="49" charset="-122"/>
              </a:rPr>
              <a:t>的候选码</a:t>
            </a:r>
          </a:p>
          <a:p>
            <a:pPr>
              <a:spcAft>
                <a:spcPct val="20000"/>
              </a:spcAft>
              <a:buSzTx/>
              <a:buFontTx/>
              <a:buNone/>
            </a:pPr>
            <a:r>
              <a:rPr lang="zh-CN" altLang="en-US" sz="2400" b="1">
                <a:latin typeface="宋体" panose="02010600030101010101" pitchFamily="2" charset="-122"/>
                <a:ea typeface="黑体" panose="02010609060101010101" pitchFamily="49" charset="-122"/>
              </a:rPr>
              <a:t>	  （</a:t>
            </a:r>
            <a:r>
              <a:rPr lang="en-US" altLang="zh-CN" sz="2400" b="1">
                <a:latin typeface="宋体" panose="02010600030101010101" pitchFamily="2" charset="-122"/>
                <a:ea typeface="黑体" panose="02010609060101010101" pitchFamily="49" charset="-122"/>
              </a:rPr>
              <a:t>2</a:t>
            </a: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R</a:t>
            </a:r>
            <a:r>
              <a:rPr lang="zh-CN" altLang="en-US" sz="2400" b="1">
                <a:latin typeface="宋体" panose="02010600030101010101" pitchFamily="2" charset="-122"/>
                <a:ea typeface="黑体" panose="02010609060101010101" pitchFamily="49" charset="-122"/>
              </a:rPr>
              <a:t>最高属于哪级范式</a:t>
            </a:r>
          </a:p>
        </p:txBody>
      </p:sp>
      <p:sp>
        <p:nvSpPr>
          <p:cNvPr id="72708" name="Rectangle 3">
            <a:extLst>
              <a:ext uri="{FF2B5EF4-FFF2-40B4-BE49-F238E27FC236}">
                <a16:creationId xmlns:a16="http://schemas.microsoft.com/office/drawing/2014/main" id="{C0A65A9A-7D55-40D5-9776-D2FBF301C87F}"/>
              </a:ext>
            </a:extLst>
          </p:cNvPr>
          <p:cNvSpPr>
            <a:spLocks noChangeArrowheads="1"/>
          </p:cNvSpPr>
          <p:nvPr/>
        </p:nvSpPr>
        <p:spPr bwMode="auto">
          <a:xfrm>
            <a:off x="714375" y="3500438"/>
            <a:ext cx="7920038"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spcAft>
                <a:spcPct val="20000"/>
              </a:spcAft>
              <a:buSzTx/>
              <a:buFontTx/>
              <a:buNone/>
            </a:pP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4</a:t>
            </a:r>
            <a:r>
              <a:rPr lang="zh-CN" altLang="en-US" sz="2400" b="1">
                <a:latin typeface="宋体" panose="02010600030101010101" pitchFamily="2" charset="-122"/>
                <a:ea typeface="黑体" panose="02010609060101010101" pitchFamily="49" charset="-122"/>
              </a:rPr>
              <a:t>）已知：关系模式</a:t>
            </a:r>
            <a:r>
              <a:rPr lang="en-US" altLang="zh-CN" sz="2400" b="1">
                <a:latin typeface="宋体" panose="02010600030101010101" pitchFamily="2" charset="-122"/>
                <a:ea typeface="黑体" panose="02010609060101010101" pitchFamily="49" charset="-122"/>
              </a:rPr>
              <a:t>R(U,F), U=ABCDE,  </a:t>
            </a:r>
          </a:p>
          <a:p>
            <a:pPr>
              <a:spcAft>
                <a:spcPct val="20000"/>
              </a:spcAft>
              <a:buSzTx/>
              <a:buFontTx/>
              <a:buNone/>
            </a:pPr>
            <a:r>
              <a:rPr lang="en-US" altLang="zh-CN" sz="2400" b="1">
                <a:latin typeface="宋体" panose="02010600030101010101" pitchFamily="2" charset="-122"/>
                <a:ea typeface="黑体" panose="02010609060101010101" pitchFamily="49" charset="-122"/>
              </a:rPr>
              <a:t>    F={A →BC,CD →E,E →A,B →D} </a:t>
            </a:r>
          </a:p>
          <a:p>
            <a:pPr>
              <a:spcAft>
                <a:spcPct val="20000"/>
              </a:spcAft>
              <a:buSzTx/>
              <a:buFontTx/>
              <a:buNone/>
            </a:pPr>
            <a:r>
              <a:rPr lang="zh-CN" altLang="en-US" sz="2400" b="1">
                <a:latin typeface="宋体" panose="02010600030101010101" pitchFamily="2" charset="-122"/>
                <a:ea typeface="黑体" panose="02010609060101010101" pitchFamily="49" charset="-122"/>
              </a:rPr>
              <a:t>    求：（</a:t>
            </a:r>
            <a:r>
              <a:rPr lang="en-US" altLang="zh-CN" sz="2400" b="1">
                <a:latin typeface="宋体" panose="02010600030101010101" pitchFamily="2" charset="-122"/>
                <a:ea typeface="黑体" panose="02010609060101010101" pitchFamily="49" charset="-122"/>
              </a:rPr>
              <a:t>1</a:t>
            </a: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R</a:t>
            </a:r>
            <a:r>
              <a:rPr lang="zh-CN" altLang="en-US" sz="2400" b="1">
                <a:latin typeface="宋体" panose="02010600030101010101" pitchFamily="2" charset="-122"/>
                <a:ea typeface="黑体" panose="02010609060101010101" pitchFamily="49" charset="-122"/>
              </a:rPr>
              <a:t>的候选码</a:t>
            </a:r>
          </a:p>
          <a:p>
            <a:pPr>
              <a:spcAft>
                <a:spcPct val="20000"/>
              </a:spcAft>
              <a:buSzTx/>
              <a:buFontTx/>
              <a:buNone/>
            </a:pPr>
            <a:r>
              <a:rPr lang="zh-CN" altLang="en-US" sz="2400" b="1">
                <a:latin typeface="宋体" panose="02010600030101010101" pitchFamily="2" charset="-122"/>
                <a:ea typeface="黑体" panose="02010609060101010101" pitchFamily="49" charset="-122"/>
              </a:rPr>
              <a:t>	  （</a:t>
            </a:r>
            <a:r>
              <a:rPr lang="en-US" altLang="zh-CN" sz="2400" b="1">
                <a:latin typeface="宋体" panose="02010600030101010101" pitchFamily="2" charset="-122"/>
                <a:ea typeface="黑体" panose="02010609060101010101" pitchFamily="49" charset="-122"/>
              </a:rPr>
              <a:t>2</a:t>
            </a:r>
            <a:r>
              <a:rPr lang="zh-CN" altLang="en-US" sz="2400" b="1">
                <a:latin typeface="宋体" panose="02010600030101010101" pitchFamily="2" charset="-122"/>
                <a:ea typeface="黑体" panose="02010609060101010101" pitchFamily="49" charset="-122"/>
              </a:rPr>
              <a:t>）</a:t>
            </a:r>
            <a:r>
              <a:rPr lang="en-US" altLang="zh-CN" sz="2400" b="1">
                <a:latin typeface="宋体" panose="02010600030101010101" pitchFamily="2" charset="-122"/>
                <a:ea typeface="黑体" panose="02010609060101010101" pitchFamily="49" charset="-122"/>
              </a:rPr>
              <a:t>R</a:t>
            </a:r>
            <a:r>
              <a:rPr lang="zh-CN" altLang="en-US" sz="2400" b="1">
                <a:latin typeface="宋体" panose="02010600030101010101" pitchFamily="2" charset="-122"/>
                <a:ea typeface="黑体" panose="02010609060101010101" pitchFamily="49" charset="-122"/>
              </a:rPr>
              <a:t>最高属于哪级范式</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FDE7315-A3FE-485E-8D82-D8CA6BC77CCF}"/>
              </a:ext>
            </a:extLst>
          </p:cNvPr>
          <p:cNvSpPr>
            <a:spLocks noChangeArrowheads="1"/>
          </p:cNvSpPr>
          <p:nvPr>
            <p:ph type="title" idx="4294967295"/>
          </p:nvPr>
        </p:nvSpPr>
        <p:spPr>
          <a:xfrm>
            <a:off x="468313" y="620713"/>
            <a:ext cx="8229600" cy="633412"/>
          </a:xfrm>
        </p:spPr>
        <p:txBody>
          <a:bodyPr/>
          <a:lstStyle/>
          <a:p>
            <a:r>
              <a:rPr lang="en-US" altLang="zh-CN"/>
              <a:t>4.1 </a:t>
            </a:r>
            <a:r>
              <a:rPr lang="zh-CN" altLang="en-US"/>
              <a:t>问题的提出</a:t>
            </a:r>
          </a:p>
        </p:txBody>
      </p:sp>
      <p:sp>
        <p:nvSpPr>
          <p:cNvPr id="9219" name="Rectangle 3">
            <a:extLst>
              <a:ext uri="{FF2B5EF4-FFF2-40B4-BE49-F238E27FC236}">
                <a16:creationId xmlns:a16="http://schemas.microsoft.com/office/drawing/2014/main" id="{E18DEB14-E978-4645-9C77-35620CF274CE}"/>
              </a:ext>
            </a:extLst>
          </p:cNvPr>
          <p:cNvSpPr>
            <a:spLocks noChangeArrowheads="1"/>
          </p:cNvSpPr>
          <p:nvPr>
            <p:ph type="body" sz="half" idx="4294967295"/>
          </p:nvPr>
        </p:nvSpPr>
        <p:spPr>
          <a:xfrm>
            <a:off x="539750" y="1700213"/>
            <a:ext cx="4033838" cy="809625"/>
          </a:xfrm>
        </p:spPr>
        <p:txBody>
          <a:bodyPr/>
          <a:lstStyle/>
          <a:p>
            <a:r>
              <a:rPr lang="zh-CN" altLang="en-US" sz="2800"/>
              <a:t>问题</a:t>
            </a:r>
            <a:r>
              <a:rPr lang="en-US" altLang="zh-CN" sz="2800"/>
              <a:t>2</a:t>
            </a:r>
            <a:r>
              <a:rPr lang="zh-CN" altLang="en-US" sz="2800"/>
              <a:t>：不一致性</a:t>
            </a:r>
          </a:p>
        </p:txBody>
      </p:sp>
      <p:graphicFrame>
        <p:nvGraphicFramePr>
          <p:cNvPr id="9220" name="Group 4">
            <a:extLst>
              <a:ext uri="{FF2B5EF4-FFF2-40B4-BE49-F238E27FC236}">
                <a16:creationId xmlns:a16="http://schemas.microsoft.com/office/drawing/2014/main" id="{76A2DEA4-66EE-4DD6-869E-9C85D51CFF97}"/>
              </a:ext>
            </a:extLst>
          </p:cNvPr>
          <p:cNvGraphicFramePr>
            <a:graphicFrameLocks noGrp="1"/>
          </p:cNvGraphicFramePr>
          <p:nvPr>
            <p:ph sz="half" idx="4294967295"/>
          </p:nvPr>
        </p:nvGraphicFramePr>
        <p:xfrm>
          <a:off x="357188" y="2571750"/>
          <a:ext cx="8358187" cy="2616200"/>
        </p:xfrm>
        <a:graphic>
          <a:graphicData uri="http://schemas.openxmlformats.org/drawingml/2006/table">
            <a:tbl>
              <a:tblPr/>
              <a:tblGrid>
                <a:gridCol w="1404937">
                  <a:extLst>
                    <a:ext uri="{9D8B030D-6E8A-4147-A177-3AD203B41FA5}">
                      <a16:colId xmlns:a16="http://schemas.microsoft.com/office/drawing/2014/main" val="20000"/>
                    </a:ext>
                  </a:extLst>
                </a:gridCol>
                <a:gridCol w="1404938">
                  <a:extLst>
                    <a:ext uri="{9D8B030D-6E8A-4147-A177-3AD203B41FA5}">
                      <a16:colId xmlns:a16="http://schemas.microsoft.com/office/drawing/2014/main" val="20001"/>
                    </a:ext>
                  </a:extLst>
                </a:gridCol>
                <a:gridCol w="1119187">
                  <a:extLst>
                    <a:ext uri="{9D8B030D-6E8A-4147-A177-3AD203B41FA5}">
                      <a16:colId xmlns:a16="http://schemas.microsoft.com/office/drawing/2014/main" val="20002"/>
                    </a:ext>
                  </a:extLst>
                </a:gridCol>
                <a:gridCol w="1285875">
                  <a:extLst>
                    <a:ext uri="{9D8B030D-6E8A-4147-A177-3AD203B41FA5}">
                      <a16:colId xmlns:a16="http://schemas.microsoft.com/office/drawing/2014/main" val="20003"/>
                    </a:ext>
                  </a:extLst>
                </a:gridCol>
                <a:gridCol w="1565275">
                  <a:extLst>
                    <a:ext uri="{9D8B030D-6E8A-4147-A177-3AD203B41FA5}">
                      <a16:colId xmlns:a16="http://schemas.microsoft.com/office/drawing/2014/main" val="20004"/>
                    </a:ext>
                  </a:extLst>
                </a:gridCol>
                <a:gridCol w="1577975">
                  <a:extLst>
                    <a:ext uri="{9D8B030D-6E8A-4147-A177-3AD203B41FA5}">
                      <a16:colId xmlns:a16="http://schemas.microsoft.com/office/drawing/2014/main" val="20005"/>
                    </a:ext>
                  </a:extLst>
                </a:gridCol>
              </a:tblGrid>
              <a:tr h="541184">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SNO</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NAME</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SEX</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CNO</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CNAME</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GRADE</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966">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S0102</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王华</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男</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C108</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a:t>
                      </a:r>
                      <a:r>
                        <a:rPr kumimoji="0" lang="zh-CN" altLang="en-US" sz="2800" b="0" i="0" u="none" strike="noStrike" cap="none" normalizeH="0" baseline="0">
                          <a:ln>
                            <a:noFill/>
                          </a:ln>
                          <a:solidFill>
                            <a:schemeClr val="tx1"/>
                          </a:solidFill>
                          <a:effectLst/>
                          <a:latin typeface="Arial" pitchFamily="34" charset="0"/>
                          <a:ea typeface="宋体" pitchFamily="2" charset="-122"/>
                        </a:rPr>
                        <a:t>语言</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84</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17">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S0102</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rgbClr val="FF0000"/>
                          </a:solidFill>
                          <a:effectLst/>
                          <a:latin typeface="Arial" pitchFamily="34" charset="0"/>
                          <a:ea typeface="宋体" pitchFamily="2" charset="-122"/>
                        </a:rPr>
                        <a:t>张三</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男</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bg1"/>
                          </a:solidFill>
                          <a:effectLst/>
                          <a:latin typeface="Arial" pitchFamily="34" charset="0"/>
                          <a:ea typeface="宋体" pitchFamily="2" charset="-122"/>
                        </a:rPr>
                        <a:t>C206</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bg1"/>
                          </a:solidFill>
                          <a:effectLst/>
                          <a:latin typeface="Arial" pitchFamily="34" charset="0"/>
                          <a:ea typeface="宋体" pitchFamily="2" charset="-122"/>
                        </a:rPr>
                        <a:t>数据库</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92</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966">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S0108</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李丽</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女</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bg1"/>
                          </a:solidFill>
                          <a:effectLst/>
                          <a:latin typeface="Arial" pitchFamily="34" charset="0"/>
                          <a:ea typeface="宋体" pitchFamily="2" charset="-122"/>
                        </a:rPr>
                        <a:t>C206</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bg1"/>
                          </a:solidFill>
                          <a:effectLst/>
                          <a:latin typeface="Arial" pitchFamily="34" charset="0"/>
                          <a:ea typeface="宋体" pitchFamily="2" charset="-122"/>
                        </a:rPr>
                        <a:t>数据库</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86</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966">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S0108</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李丽</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女</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C207</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数学</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86</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8070335A-ACD4-474F-A397-A0BABBAF190D}"/>
              </a:ext>
            </a:extLst>
          </p:cNvPr>
          <p:cNvSpPr>
            <a:spLocks noGrp="1" noChangeArrowheads="1"/>
          </p:cNvSpPr>
          <p:nvPr>
            <p:ph type="title" idx="4294967295"/>
          </p:nvPr>
        </p:nvSpPr>
        <p:spPr>
          <a:xfrm>
            <a:off x="571500" y="214313"/>
            <a:ext cx="7772400" cy="642937"/>
          </a:xfrm>
        </p:spPr>
        <p:txBody>
          <a:bodyPr/>
          <a:lstStyle/>
          <a:p>
            <a:r>
              <a:rPr lang="zh-CN" altLang="en-US"/>
              <a:t>随堂练习</a:t>
            </a:r>
          </a:p>
        </p:txBody>
      </p:sp>
      <p:sp>
        <p:nvSpPr>
          <p:cNvPr id="74755" name="Rectangle 3">
            <a:extLst>
              <a:ext uri="{FF2B5EF4-FFF2-40B4-BE49-F238E27FC236}">
                <a16:creationId xmlns:a16="http://schemas.microsoft.com/office/drawing/2014/main" id="{4E6FF6C0-1EE5-434B-967C-217E648ACAF4}"/>
              </a:ext>
            </a:extLst>
          </p:cNvPr>
          <p:cNvSpPr>
            <a:spLocks noChangeArrowheads="1"/>
          </p:cNvSpPr>
          <p:nvPr/>
        </p:nvSpPr>
        <p:spPr bwMode="auto">
          <a:xfrm>
            <a:off x="714375" y="1285875"/>
            <a:ext cx="7920038"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Blip>
                <a:blip r:embed="rId3"/>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3"/>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3"/>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3"/>
              </a:buBlip>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SzTx/>
              <a:buFontTx/>
              <a:buNone/>
            </a:pPr>
            <a:r>
              <a:rPr lang="zh-CN" altLang="zh-CN" sz="2400" b="1">
                <a:latin typeface="Times New Roman" panose="02020603050405020304" pitchFamily="18" charset="0"/>
              </a:rPr>
              <a:t>已知学生关系模式</a:t>
            </a:r>
            <a:endParaRPr lang="zh-CN" altLang="zh-CN" sz="2400">
              <a:latin typeface="Times New Roman" panose="02020603050405020304" pitchFamily="18" charset="0"/>
            </a:endParaRPr>
          </a:p>
          <a:p>
            <a:pPr>
              <a:lnSpc>
                <a:spcPct val="150000"/>
              </a:lnSpc>
              <a:spcBef>
                <a:spcPct val="0"/>
              </a:spcBef>
              <a:buSzTx/>
              <a:buFontTx/>
              <a:buNone/>
            </a:pPr>
            <a:r>
              <a:rPr lang="en-US" altLang="zh-CN" sz="2400" b="1">
                <a:latin typeface="Times New Roman" panose="02020603050405020304" pitchFamily="18" charset="0"/>
              </a:rPr>
              <a:t>S(Sno</a:t>
            </a:r>
            <a:r>
              <a:rPr lang="zh-CN" altLang="zh-CN" sz="2400" b="1">
                <a:latin typeface="Times New Roman" panose="02020603050405020304" pitchFamily="18" charset="0"/>
              </a:rPr>
              <a:t>，</a:t>
            </a:r>
            <a:r>
              <a:rPr lang="en-US" altLang="zh-CN" sz="2400" b="1">
                <a:latin typeface="Times New Roman" panose="02020603050405020304" pitchFamily="18" charset="0"/>
              </a:rPr>
              <a:t>Sname</a:t>
            </a:r>
            <a:r>
              <a:rPr lang="zh-CN" altLang="zh-CN" sz="2400" b="1">
                <a:latin typeface="Times New Roman" panose="02020603050405020304" pitchFamily="18" charset="0"/>
              </a:rPr>
              <a:t>，</a:t>
            </a:r>
            <a:r>
              <a:rPr lang="en-US" altLang="zh-CN" sz="2400" b="1">
                <a:latin typeface="Times New Roman" panose="02020603050405020304" pitchFamily="18" charset="0"/>
              </a:rPr>
              <a:t>SD</a:t>
            </a:r>
            <a:r>
              <a:rPr lang="zh-CN" altLang="zh-CN" sz="2400" b="1">
                <a:latin typeface="Times New Roman" panose="02020603050405020304" pitchFamily="18" charset="0"/>
              </a:rPr>
              <a:t>，</a:t>
            </a:r>
            <a:r>
              <a:rPr lang="en-US" altLang="zh-CN" sz="2400" b="1">
                <a:latin typeface="Times New Roman" panose="02020603050405020304" pitchFamily="18" charset="0"/>
              </a:rPr>
              <a:t>Sdname</a:t>
            </a:r>
            <a:r>
              <a:rPr lang="zh-CN" altLang="zh-CN" sz="2400" b="1">
                <a:latin typeface="Times New Roman" panose="02020603050405020304" pitchFamily="18" charset="0"/>
              </a:rPr>
              <a:t>，</a:t>
            </a:r>
            <a:r>
              <a:rPr lang="en-US" altLang="zh-CN" sz="2400" b="1">
                <a:latin typeface="Times New Roman" panose="02020603050405020304" pitchFamily="18" charset="0"/>
              </a:rPr>
              <a:t>Course</a:t>
            </a:r>
            <a:r>
              <a:rPr lang="zh-CN" altLang="zh-CN" sz="2400" b="1">
                <a:latin typeface="Times New Roman" panose="02020603050405020304" pitchFamily="18" charset="0"/>
              </a:rPr>
              <a:t>，</a:t>
            </a:r>
            <a:r>
              <a:rPr lang="en-US" altLang="zh-CN" sz="2400" b="1">
                <a:latin typeface="Times New Roman" panose="02020603050405020304" pitchFamily="18" charset="0"/>
              </a:rPr>
              <a:t>Grade)</a:t>
            </a:r>
            <a:endParaRPr lang="zh-CN" altLang="zh-CN" sz="2400">
              <a:latin typeface="Times New Roman" panose="02020603050405020304" pitchFamily="18" charset="0"/>
            </a:endParaRPr>
          </a:p>
          <a:p>
            <a:pPr>
              <a:lnSpc>
                <a:spcPct val="150000"/>
              </a:lnSpc>
              <a:spcBef>
                <a:spcPct val="0"/>
              </a:spcBef>
              <a:buSzTx/>
              <a:buFontTx/>
              <a:buNone/>
            </a:pPr>
            <a:r>
              <a:rPr lang="zh-CN" altLang="zh-CN" sz="2400" b="1">
                <a:latin typeface="Times New Roman" panose="02020603050405020304" pitchFamily="18" charset="0"/>
              </a:rPr>
              <a:t>其中：</a:t>
            </a:r>
            <a:r>
              <a:rPr lang="en-US" altLang="zh-CN" sz="2400" b="1">
                <a:latin typeface="Times New Roman" panose="02020603050405020304" pitchFamily="18" charset="0"/>
              </a:rPr>
              <a:t>Sno</a:t>
            </a:r>
            <a:r>
              <a:rPr lang="zh-CN" altLang="zh-CN" sz="2400" b="1">
                <a:latin typeface="Times New Roman" panose="02020603050405020304" pitchFamily="18" charset="0"/>
              </a:rPr>
              <a:t>学号、</a:t>
            </a:r>
            <a:r>
              <a:rPr lang="en-US" altLang="zh-CN" sz="2400" b="1">
                <a:latin typeface="Times New Roman" panose="02020603050405020304" pitchFamily="18" charset="0"/>
              </a:rPr>
              <a:t>Sname</a:t>
            </a:r>
            <a:r>
              <a:rPr lang="zh-CN" altLang="zh-CN" sz="2400" b="1">
                <a:latin typeface="Times New Roman" panose="02020603050405020304" pitchFamily="18" charset="0"/>
              </a:rPr>
              <a:t>姓名、</a:t>
            </a:r>
            <a:r>
              <a:rPr lang="en-US" altLang="zh-CN" sz="2400" b="1">
                <a:latin typeface="Times New Roman" panose="02020603050405020304" pitchFamily="18" charset="0"/>
              </a:rPr>
              <a:t>SD</a:t>
            </a:r>
            <a:r>
              <a:rPr lang="zh-CN" altLang="zh-CN" sz="2400" b="1">
                <a:latin typeface="Times New Roman" panose="02020603050405020304" pitchFamily="18" charset="0"/>
              </a:rPr>
              <a:t>系名、</a:t>
            </a:r>
            <a:r>
              <a:rPr lang="en-US" altLang="zh-CN" sz="2400" b="1">
                <a:latin typeface="Times New Roman" panose="02020603050405020304" pitchFamily="18" charset="0"/>
              </a:rPr>
              <a:t>Sdname</a:t>
            </a:r>
            <a:r>
              <a:rPr lang="zh-CN" altLang="zh-CN" sz="2400" b="1">
                <a:latin typeface="Times New Roman" panose="02020603050405020304" pitchFamily="18" charset="0"/>
              </a:rPr>
              <a:t>系主任名、</a:t>
            </a:r>
            <a:r>
              <a:rPr lang="en-US" altLang="zh-CN" sz="2400" b="1">
                <a:latin typeface="Times New Roman" panose="02020603050405020304" pitchFamily="18" charset="0"/>
              </a:rPr>
              <a:t>Course</a:t>
            </a:r>
            <a:r>
              <a:rPr lang="zh-CN" altLang="zh-CN" sz="2400" b="1">
                <a:latin typeface="Times New Roman" panose="02020603050405020304" pitchFamily="18" charset="0"/>
              </a:rPr>
              <a:t>课程、</a:t>
            </a:r>
            <a:r>
              <a:rPr lang="en-US" altLang="zh-CN" sz="2400" b="1">
                <a:latin typeface="Times New Roman" panose="02020603050405020304" pitchFamily="18" charset="0"/>
              </a:rPr>
              <a:t>Grade</a:t>
            </a:r>
            <a:r>
              <a:rPr lang="zh-CN" altLang="zh-CN" sz="2400" b="1">
                <a:latin typeface="Times New Roman" panose="02020603050405020304" pitchFamily="18" charset="0"/>
              </a:rPr>
              <a:t>成绩。</a:t>
            </a:r>
            <a:endParaRPr lang="zh-CN" altLang="zh-CN" sz="2400">
              <a:latin typeface="Times New Roman" panose="02020603050405020304" pitchFamily="18" charset="0"/>
            </a:endParaRPr>
          </a:p>
          <a:p>
            <a:pPr>
              <a:lnSpc>
                <a:spcPct val="150000"/>
              </a:lnSpc>
              <a:spcBef>
                <a:spcPct val="0"/>
              </a:spcBef>
              <a:buSzTx/>
              <a:buFontTx/>
              <a:buNone/>
            </a:pPr>
            <a:r>
              <a:rPr lang="en-US" altLang="zh-CN" sz="2400" b="1">
                <a:latin typeface="Times New Roman" panose="02020603050405020304" pitchFamily="18" charset="0"/>
              </a:rPr>
              <a:t>(1)</a:t>
            </a:r>
            <a:r>
              <a:rPr lang="zh-CN" altLang="zh-CN" sz="2400" b="1">
                <a:latin typeface="Times New Roman" panose="02020603050405020304" pitchFamily="18" charset="0"/>
              </a:rPr>
              <a:t>写出关系模式</a:t>
            </a:r>
            <a:r>
              <a:rPr lang="en-US" altLang="zh-CN" sz="2400" b="1">
                <a:latin typeface="Times New Roman" panose="02020603050405020304" pitchFamily="18" charset="0"/>
              </a:rPr>
              <a:t>S</a:t>
            </a:r>
            <a:r>
              <a:rPr lang="zh-CN" altLang="zh-CN" sz="2400" b="1">
                <a:latin typeface="Times New Roman" panose="02020603050405020304" pitchFamily="18" charset="0"/>
              </a:rPr>
              <a:t>的基本函数依赖和主码。</a:t>
            </a:r>
            <a:endParaRPr lang="zh-CN" altLang="zh-CN" sz="2400">
              <a:latin typeface="Times New Roman" panose="02020603050405020304" pitchFamily="18" charset="0"/>
            </a:endParaRPr>
          </a:p>
          <a:p>
            <a:pPr>
              <a:lnSpc>
                <a:spcPct val="150000"/>
              </a:lnSpc>
              <a:spcBef>
                <a:spcPct val="0"/>
              </a:spcBef>
              <a:buSzTx/>
              <a:buFontTx/>
              <a:buNone/>
            </a:pPr>
            <a:r>
              <a:rPr lang="en-US" altLang="zh-CN" sz="2400" b="1">
                <a:latin typeface="Times New Roman" panose="02020603050405020304" pitchFamily="18" charset="0"/>
              </a:rPr>
              <a:t>(2)</a:t>
            </a:r>
            <a:r>
              <a:rPr lang="zh-CN" altLang="zh-CN" sz="2400" b="1">
                <a:latin typeface="Times New Roman" panose="02020603050405020304" pitchFamily="18" charset="0"/>
              </a:rPr>
              <a:t>原关系模式</a:t>
            </a:r>
            <a:r>
              <a:rPr lang="en-US" altLang="zh-CN" sz="2400" b="1">
                <a:latin typeface="Times New Roman" panose="02020603050405020304" pitchFamily="18" charset="0"/>
              </a:rPr>
              <a:t>S</a:t>
            </a:r>
            <a:r>
              <a:rPr lang="zh-CN" altLang="zh-CN" sz="2400" b="1">
                <a:latin typeface="Times New Roman" panose="02020603050405020304" pitchFamily="18" charset="0"/>
              </a:rPr>
              <a:t>为几范式？为什么？</a:t>
            </a:r>
            <a:endParaRPr lang="en-US" altLang="zh-CN" sz="2400" b="1">
              <a:latin typeface="Times New Roman" panose="02020603050405020304" pitchFamily="18" charset="0"/>
            </a:endParaRPr>
          </a:p>
          <a:p>
            <a:pPr>
              <a:lnSpc>
                <a:spcPct val="150000"/>
              </a:lnSpc>
              <a:spcBef>
                <a:spcPct val="0"/>
              </a:spcBef>
              <a:buSzTx/>
              <a:buFontTx/>
              <a:buNone/>
            </a:pPr>
            <a:r>
              <a:rPr lang="en-US" altLang="zh-CN" sz="2400" b="1">
                <a:latin typeface="Times New Roman" panose="02020603050405020304" pitchFamily="18" charset="0"/>
              </a:rPr>
              <a:t>(3)</a:t>
            </a:r>
            <a:r>
              <a:rPr lang="zh-CN" altLang="zh-CN" sz="2400" b="1">
                <a:latin typeface="Times New Roman" panose="02020603050405020304" pitchFamily="18" charset="0"/>
              </a:rPr>
              <a:t>将关系模式分解成</a:t>
            </a:r>
            <a:r>
              <a:rPr lang="en-US" altLang="zh-CN" sz="2400" b="1">
                <a:latin typeface="Times New Roman" panose="02020603050405020304" pitchFamily="18" charset="0"/>
              </a:rPr>
              <a:t>3NF?</a:t>
            </a:r>
            <a:endParaRPr lang="zh-CN" altLang="zh-CN" sz="2400">
              <a:latin typeface="Times New Roman" panose="02020603050405020304" pitchFamily="18" charset="0"/>
            </a:endParaRPr>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1EF4459-73E9-46B6-A1B9-084AE57875E8}"/>
              </a:ext>
            </a:extLst>
          </p:cNvPr>
          <p:cNvSpPr>
            <a:spLocks noGrp="1" noChangeArrowheads="1"/>
          </p:cNvSpPr>
          <p:nvPr>
            <p:ph type="title" idx="4294967295"/>
          </p:nvPr>
        </p:nvSpPr>
        <p:spPr>
          <a:xfrm>
            <a:off x="571500" y="214313"/>
            <a:ext cx="7772400" cy="642937"/>
          </a:xfrm>
        </p:spPr>
        <p:txBody>
          <a:bodyPr/>
          <a:lstStyle/>
          <a:p>
            <a:r>
              <a:rPr lang="zh-CN" altLang="en-US"/>
              <a:t>随堂练习</a:t>
            </a:r>
          </a:p>
        </p:txBody>
      </p:sp>
      <p:sp>
        <p:nvSpPr>
          <p:cNvPr id="66563" name="Rectangle 3">
            <a:extLst>
              <a:ext uri="{FF2B5EF4-FFF2-40B4-BE49-F238E27FC236}">
                <a16:creationId xmlns:a16="http://schemas.microsoft.com/office/drawing/2014/main" id="{80339FC0-28A9-480B-AF3A-013785E6E0B4}"/>
              </a:ext>
            </a:extLst>
          </p:cNvPr>
          <p:cNvSpPr>
            <a:spLocks noChangeArrowheads="1"/>
          </p:cNvSpPr>
          <p:nvPr/>
        </p:nvSpPr>
        <p:spPr bwMode="auto">
          <a:xfrm>
            <a:off x="571500" y="1196975"/>
            <a:ext cx="7920038"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ts val="3200"/>
              </a:lnSpc>
              <a:defRPr/>
            </a:pPr>
            <a:r>
              <a:rPr lang="en-US" altLang="zh-CN" b="1" dirty="0">
                <a:solidFill>
                  <a:schemeClr val="accent6"/>
                </a:solidFill>
              </a:rPr>
              <a:t> (1)</a:t>
            </a:r>
            <a:r>
              <a:rPr lang="zh-CN" altLang="zh-CN" b="1" dirty="0">
                <a:solidFill>
                  <a:schemeClr val="accent6"/>
                </a:solidFill>
              </a:rPr>
              <a:t>写出关系模式</a:t>
            </a:r>
            <a:r>
              <a:rPr lang="en-US" altLang="zh-CN" b="1" dirty="0">
                <a:solidFill>
                  <a:schemeClr val="accent6"/>
                </a:solidFill>
              </a:rPr>
              <a:t>S</a:t>
            </a:r>
            <a:r>
              <a:rPr lang="zh-CN" altLang="zh-CN" b="1" dirty="0">
                <a:solidFill>
                  <a:schemeClr val="accent6"/>
                </a:solidFill>
              </a:rPr>
              <a:t>的基本函数依赖和主码。</a:t>
            </a:r>
            <a:endParaRPr lang="zh-CN" altLang="zh-CN" dirty="0">
              <a:solidFill>
                <a:schemeClr val="accent6"/>
              </a:solidFill>
            </a:endParaRPr>
          </a:p>
          <a:p>
            <a:pPr>
              <a:lnSpc>
                <a:spcPts val="3200"/>
              </a:lnSpc>
              <a:defRPr/>
            </a:pPr>
            <a:r>
              <a:rPr lang="zh-CN" altLang="zh-CN" b="1" dirty="0"/>
              <a:t>答</a:t>
            </a:r>
            <a:r>
              <a:rPr lang="en-US" altLang="zh-CN" b="1" dirty="0"/>
              <a:t>: </a:t>
            </a:r>
            <a:r>
              <a:rPr lang="zh-CN" altLang="zh-CN" b="1" dirty="0"/>
              <a:t>关系模式</a:t>
            </a:r>
            <a:r>
              <a:rPr lang="en-US" altLang="zh-CN" b="1" dirty="0"/>
              <a:t>S</a:t>
            </a:r>
            <a:r>
              <a:rPr lang="zh-CN" altLang="zh-CN" b="1" dirty="0"/>
              <a:t>的基本函数依赖如下：</a:t>
            </a:r>
            <a:endParaRPr lang="zh-CN" altLang="zh-CN" dirty="0"/>
          </a:p>
          <a:p>
            <a:pPr>
              <a:lnSpc>
                <a:spcPts val="3200"/>
              </a:lnSpc>
              <a:defRPr/>
            </a:pPr>
            <a:r>
              <a:rPr lang="en-US" altLang="zh-CN" b="1" dirty="0"/>
              <a:t>  </a:t>
            </a:r>
            <a:r>
              <a:rPr lang="en-US" altLang="zh-CN" b="1" dirty="0" err="1"/>
              <a:t>Sno</a:t>
            </a:r>
            <a:r>
              <a:rPr lang="zh-CN" altLang="zh-CN" b="1" dirty="0"/>
              <a:t>→</a:t>
            </a:r>
            <a:r>
              <a:rPr lang="en-US" altLang="zh-CN" b="1" dirty="0" err="1"/>
              <a:t>Sname</a:t>
            </a:r>
            <a:r>
              <a:rPr lang="zh-CN" altLang="zh-CN" b="1" dirty="0"/>
              <a:t>，</a:t>
            </a:r>
            <a:r>
              <a:rPr lang="en-US" altLang="zh-CN" b="1" dirty="0"/>
              <a:t>SD</a:t>
            </a:r>
            <a:r>
              <a:rPr lang="zh-CN" altLang="zh-CN" b="1" dirty="0"/>
              <a:t>→</a:t>
            </a:r>
            <a:r>
              <a:rPr lang="en-US" altLang="zh-CN" b="1" dirty="0" err="1"/>
              <a:t>Sdname</a:t>
            </a:r>
            <a:r>
              <a:rPr lang="zh-CN" altLang="zh-CN" b="1" dirty="0"/>
              <a:t>，</a:t>
            </a:r>
            <a:r>
              <a:rPr lang="en-US" altLang="zh-CN" b="1" dirty="0" err="1"/>
              <a:t>Sno</a:t>
            </a:r>
            <a:r>
              <a:rPr lang="zh-CN" altLang="zh-CN" b="1" dirty="0"/>
              <a:t>→</a:t>
            </a:r>
            <a:r>
              <a:rPr lang="en-US" altLang="zh-CN" b="1" dirty="0"/>
              <a:t>SD</a:t>
            </a:r>
            <a:r>
              <a:rPr lang="zh-CN" altLang="zh-CN" b="1" dirty="0"/>
              <a:t>，</a:t>
            </a:r>
            <a:endParaRPr lang="en-US" altLang="zh-CN" b="1" dirty="0"/>
          </a:p>
          <a:p>
            <a:pPr>
              <a:lnSpc>
                <a:spcPts val="3200"/>
              </a:lnSpc>
              <a:defRPr/>
            </a:pPr>
            <a:r>
              <a:rPr lang="en-US" altLang="zh-CN" b="1" dirty="0"/>
              <a:t>  (</a:t>
            </a:r>
            <a:r>
              <a:rPr lang="en-US" altLang="zh-CN" b="1" dirty="0" err="1"/>
              <a:t>Sno</a:t>
            </a:r>
            <a:r>
              <a:rPr lang="zh-CN" altLang="zh-CN" b="1" dirty="0"/>
              <a:t>，</a:t>
            </a:r>
            <a:r>
              <a:rPr lang="en-US" altLang="zh-CN" b="1" dirty="0"/>
              <a:t>Course) </a:t>
            </a:r>
            <a:r>
              <a:rPr lang="zh-CN" altLang="zh-CN" b="1" dirty="0"/>
              <a:t>→</a:t>
            </a:r>
            <a:r>
              <a:rPr lang="en-US" altLang="zh-CN" b="1" dirty="0"/>
              <a:t>Grade</a:t>
            </a:r>
            <a:endParaRPr lang="zh-CN" altLang="zh-CN" dirty="0"/>
          </a:p>
          <a:p>
            <a:pPr>
              <a:lnSpc>
                <a:spcPts val="3200"/>
              </a:lnSpc>
              <a:defRPr/>
            </a:pPr>
            <a:r>
              <a:rPr lang="zh-CN" altLang="zh-CN" b="1" dirty="0"/>
              <a:t>关系模式</a:t>
            </a:r>
            <a:r>
              <a:rPr lang="en-US" altLang="zh-CN" b="1" dirty="0"/>
              <a:t>S</a:t>
            </a:r>
            <a:r>
              <a:rPr lang="zh-CN" altLang="zh-CN" b="1" dirty="0"/>
              <a:t>的码为：（</a:t>
            </a:r>
            <a:r>
              <a:rPr lang="en-US" altLang="zh-CN" b="1" dirty="0" err="1"/>
              <a:t>Sno</a:t>
            </a:r>
            <a:r>
              <a:rPr lang="zh-CN" altLang="zh-CN" b="1" dirty="0"/>
              <a:t>，</a:t>
            </a:r>
            <a:r>
              <a:rPr lang="en-US" altLang="zh-CN" b="1" dirty="0"/>
              <a:t>Course</a:t>
            </a:r>
            <a:r>
              <a:rPr lang="zh-CN" altLang="zh-CN" b="1" dirty="0"/>
              <a:t>）。</a:t>
            </a:r>
            <a:endParaRPr lang="en-US" altLang="zh-CN" b="1" dirty="0"/>
          </a:p>
          <a:p>
            <a:pPr>
              <a:lnSpc>
                <a:spcPts val="3200"/>
              </a:lnSpc>
              <a:defRPr/>
            </a:pPr>
            <a:endParaRPr lang="zh-CN" altLang="zh-CN" dirty="0"/>
          </a:p>
          <a:p>
            <a:pPr>
              <a:lnSpc>
                <a:spcPts val="3200"/>
              </a:lnSpc>
              <a:defRPr/>
            </a:pPr>
            <a:r>
              <a:rPr lang="en-US" altLang="zh-CN" b="1" dirty="0">
                <a:solidFill>
                  <a:schemeClr val="accent6"/>
                </a:solidFill>
              </a:rPr>
              <a:t>(2)</a:t>
            </a:r>
            <a:r>
              <a:rPr lang="zh-CN" altLang="zh-CN" b="1" dirty="0">
                <a:solidFill>
                  <a:schemeClr val="accent6"/>
                </a:solidFill>
              </a:rPr>
              <a:t>原关系模式</a:t>
            </a:r>
            <a:r>
              <a:rPr lang="en-US" altLang="zh-CN" b="1" dirty="0">
                <a:solidFill>
                  <a:schemeClr val="accent6"/>
                </a:solidFill>
              </a:rPr>
              <a:t>S</a:t>
            </a:r>
            <a:r>
              <a:rPr lang="zh-CN" altLang="zh-CN" b="1" dirty="0">
                <a:solidFill>
                  <a:schemeClr val="accent6"/>
                </a:solidFill>
              </a:rPr>
              <a:t>为几范式？为什么？</a:t>
            </a:r>
            <a:endParaRPr lang="zh-CN" altLang="zh-CN" dirty="0">
              <a:solidFill>
                <a:schemeClr val="accent6"/>
              </a:solidFill>
            </a:endParaRPr>
          </a:p>
          <a:p>
            <a:pPr>
              <a:lnSpc>
                <a:spcPts val="3200"/>
              </a:lnSpc>
              <a:defRPr/>
            </a:pPr>
            <a:r>
              <a:rPr lang="zh-CN" altLang="zh-CN" b="1" dirty="0"/>
              <a:t>答</a:t>
            </a:r>
            <a:r>
              <a:rPr lang="en-US" altLang="zh-CN" b="1" dirty="0"/>
              <a:t>: </a:t>
            </a:r>
            <a:r>
              <a:rPr lang="zh-CN" altLang="zh-CN" b="1" dirty="0"/>
              <a:t>原关系模式</a:t>
            </a:r>
            <a:r>
              <a:rPr lang="en-US" altLang="zh-CN" b="1" dirty="0"/>
              <a:t>S</a:t>
            </a:r>
            <a:r>
              <a:rPr lang="zh-CN" altLang="zh-CN" b="1" dirty="0"/>
              <a:t>是属于</a:t>
            </a:r>
            <a:r>
              <a:rPr lang="en-US" altLang="zh-CN" b="1" dirty="0"/>
              <a:t>1NF</a:t>
            </a:r>
            <a:r>
              <a:rPr lang="zh-CN" altLang="zh-CN" b="1" dirty="0"/>
              <a:t>的，码为</a:t>
            </a:r>
            <a:r>
              <a:rPr lang="en-US" altLang="zh-CN" b="1" dirty="0"/>
              <a:t>(</a:t>
            </a:r>
            <a:r>
              <a:rPr lang="en-US" altLang="zh-CN" b="1" dirty="0" err="1"/>
              <a:t>Sno</a:t>
            </a:r>
            <a:r>
              <a:rPr lang="zh-CN" altLang="zh-CN" b="1" dirty="0"/>
              <a:t>，</a:t>
            </a:r>
            <a:r>
              <a:rPr lang="en-US" altLang="zh-CN" b="1" dirty="0"/>
              <a:t>Course)</a:t>
            </a:r>
            <a:r>
              <a:rPr lang="zh-CN" altLang="zh-CN" b="1" dirty="0"/>
              <a:t>，非主属性中的成绩</a:t>
            </a:r>
            <a:r>
              <a:rPr lang="en-US" altLang="zh-CN" b="1" dirty="0"/>
              <a:t>Grade</a:t>
            </a:r>
            <a:r>
              <a:rPr lang="zh-CN" altLang="zh-CN" b="1" dirty="0"/>
              <a:t>完全依赖于码，而其它非主属性</a:t>
            </a:r>
            <a:r>
              <a:rPr lang="en-US" altLang="zh-CN" b="1" dirty="0" err="1"/>
              <a:t>Sname</a:t>
            </a:r>
            <a:r>
              <a:rPr lang="zh-CN" altLang="en-US" b="1" dirty="0"/>
              <a:t>、</a:t>
            </a:r>
            <a:r>
              <a:rPr lang="en-US" altLang="zh-CN" b="1" dirty="0"/>
              <a:t>SD</a:t>
            </a:r>
            <a:r>
              <a:rPr lang="zh-CN" altLang="en-US" b="1" dirty="0"/>
              <a:t>、</a:t>
            </a:r>
            <a:r>
              <a:rPr lang="en-US" altLang="zh-CN" b="1" dirty="0" err="1"/>
              <a:t>Sdname</a:t>
            </a:r>
            <a:r>
              <a:rPr lang="zh-CN" altLang="zh-CN" b="1" dirty="0"/>
              <a:t>对码的函数依赖为部分函数依赖，所以不属于</a:t>
            </a:r>
            <a:r>
              <a:rPr lang="en-US" altLang="zh-CN" b="1" dirty="0"/>
              <a:t>2NF</a:t>
            </a:r>
            <a:r>
              <a:rPr lang="zh-CN" altLang="zh-CN" b="1" dirty="0"/>
              <a:t>。</a:t>
            </a:r>
            <a:endParaRPr lang="zh-CN" altLang="zh-CN" dirty="0"/>
          </a:p>
          <a:p>
            <a:pPr>
              <a:defRPr/>
            </a:pPr>
            <a:endParaRPr lang="zh-CN" altLang="zh-CN" dirty="0"/>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78F9B79D-5054-4A83-ACF6-FEB62A7B0B43}"/>
              </a:ext>
            </a:extLst>
          </p:cNvPr>
          <p:cNvSpPr>
            <a:spLocks noGrp="1" noChangeArrowheads="1"/>
          </p:cNvSpPr>
          <p:nvPr>
            <p:ph type="title" idx="4294967295"/>
          </p:nvPr>
        </p:nvSpPr>
        <p:spPr>
          <a:xfrm>
            <a:off x="571500" y="214313"/>
            <a:ext cx="7772400" cy="642937"/>
          </a:xfrm>
        </p:spPr>
        <p:txBody>
          <a:bodyPr/>
          <a:lstStyle/>
          <a:p>
            <a:r>
              <a:rPr lang="zh-CN" altLang="en-US"/>
              <a:t>随堂练习</a:t>
            </a:r>
          </a:p>
        </p:txBody>
      </p:sp>
      <p:sp>
        <p:nvSpPr>
          <p:cNvPr id="66563" name="Rectangle 3">
            <a:extLst>
              <a:ext uri="{FF2B5EF4-FFF2-40B4-BE49-F238E27FC236}">
                <a16:creationId xmlns:a16="http://schemas.microsoft.com/office/drawing/2014/main" id="{64A635B8-C65D-470F-9C09-5E89C3C2B0A5}"/>
              </a:ext>
            </a:extLst>
          </p:cNvPr>
          <p:cNvSpPr>
            <a:spLocks noChangeArrowheads="1"/>
          </p:cNvSpPr>
          <p:nvPr/>
        </p:nvSpPr>
        <p:spPr bwMode="auto">
          <a:xfrm>
            <a:off x="109538" y="981075"/>
            <a:ext cx="8239125"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defRPr/>
            </a:pPr>
            <a:r>
              <a:rPr lang="en-US" altLang="zh-CN" b="1" dirty="0"/>
              <a:t> </a:t>
            </a:r>
            <a:r>
              <a:rPr lang="en-US" altLang="zh-CN" b="1" dirty="0">
                <a:solidFill>
                  <a:schemeClr val="accent6"/>
                </a:solidFill>
              </a:rPr>
              <a:t>(3)</a:t>
            </a:r>
            <a:r>
              <a:rPr lang="zh-CN" altLang="zh-CN" b="1" dirty="0">
                <a:solidFill>
                  <a:schemeClr val="accent6"/>
                </a:solidFill>
              </a:rPr>
              <a:t>将关系模式分解成</a:t>
            </a:r>
            <a:r>
              <a:rPr lang="en-US" altLang="zh-CN" b="1" dirty="0">
                <a:solidFill>
                  <a:schemeClr val="accent6"/>
                </a:solidFill>
              </a:rPr>
              <a:t>3NF</a:t>
            </a:r>
            <a:r>
              <a:rPr lang="zh-CN" altLang="zh-CN" b="1" dirty="0">
                <a:solidFill>
                  <a:schemeClr val="accent6"/>
                </a:solidFill>
              </a:rPr>
              <a:t>，并说明为什么</a:t>
            </a:r>
            <a:r>
              <a:rPr lang="en-US" altLang="zh-CN" b="1" dirty="0">
                <a:solidFill>
                  <a:schemeClr val="accent6"/>
                </a:solidFill>
              </a:rPr>
              <a:t>?</a:t>
            </a:r>
            <a:endParaRPr lang="zh-CN" altLang="zh-CN" b="1" dirty="0">
              <a:solidFill>
                <a:schemeClr val="accent6"/>
              </a:solidFill>
            </a:endParaRPr>
          </a:p>
          <a:p>
            <a:pPr>
              <a:defRPr/>
            </a:pPr>
            <a:r>
              <a:rPr lang="en-US" altLang="zh-CN" dirty="0"/>
              <a:t>  </a:t>
            </a:r>
            <a:r>
              <a:rPr lang="zh-CN" altLang="zh-CN" dirty="0"/>
              <a:t>答</a:t>
            </a:r>
            <a:r>
              <a:rPr lang="en-US" altLang="zh-CN" dirty="0"/>
              <a:t>: </a:t>
            </a:r>
            <a:r>
              <a:rPr lang="zh-CN" altLang="en-US" dirty="0"/>
              <a:t>先</a:t>
            </a:r>
            <a:r>
              <a:rPr lang="zh-CN" altLang="zh-CN" dirty="0"/>
              <a:t>消除非主属性对码的函数依赖为部分函数依赖，将关系模式分解成</a:t>
            </a:r>
            <a:r>
              <a:rPr lang="en-US" altLang="zh-CN" dirty="0"/>
              <a:t>2NF</a:t>
            </a:r>
            <a:r>
              <a:rPr lang="zh-CN" altLang="zh-CN" dirty="0"/>
              <a:t>如下：</a:t>
            </a:r>
          </a:p>
          <a:p>
            <a:pPr>
              <a:defRPr/>
            </a:pPr>
            <a:r>
              <a:rPr lang="en-US" altLang="zh-CN" b="1" dirty="0"/>
              <a:t>S1(</a:t>
            </a:r>
            <a:r>
              <a:rPr lang="en-US" altLang="zh-CN" b="1" dirty="0" err="1"/>
              <a:t>Sno</a:t>
            </a:r>
            <a:r>
              <a:rPr lang="zh-CN" altLang="zh-CN" b="1" dirty="0"/>
              <a:t>，</a:t>
            </a:r>
            <a:r>
              <a:rPr lang="en-US" altLang="zh-CN" b="1" dirty="0" err="1"/>
              <a:t>Sname</a:t>
            </a:r>
            <a:r>
              <a:rPr lang="zh-CN" altLang="zh-CN" b="1" dirty="0"/>
              <a:t>，</a:t>
            </a:r>
            <a:r>
              <a:rPr lang="en-US" altLang="zh-CN" b="1" dirty="0"/>
              <a:t>SD</a:t>
            </a:r>
            <a:r>
              <a:rPr lang="zh-CN" altLang="zh-CN" b="1" dirty="0"/>
              <a:t>，</a:t>
            </a:r>
            <a:r>
              <a:rPr lang="en-US" altLang="zh-CN" b="1" dirty="0" err="1"/>
              <a:t>Sdname</a:t>
            </a:r>
            <a:r>
              <a:rPr lang="en-US" altLang="zh-CN" b="1" dirty="0"/>
              <a:t>)</a:t>
            </a:r>
            <a:r>
              <a:rPr lang="zh-CN" altLang="zh-CN" b="1" dirty="0"/>
              <a:t>、</a:t>
            </a:r>
            <a:r>
              <a:rPr lang="en-US" altLang="zh-CN" b="1" dirty="0"/>
              <a:t>S2(</a:t>
            </a:r>
            <a:r>
              <a:rPr lang="en-US" altLang="zh-CN" b="1" dirty="0" err="1"/>
              <a:t>Sno</a:t>
            </a:r>
            <a:r>
              <a:rPr lang="zh-CN" altLang="zh-CN" b="1" dirty="0"/>
              <a:t>，</a:t>
            </a:r>
            <a:r>
              <a:rPr lang="en-US" altLang="zh-CN" b="1" dirty="0"/>
              <a:t>Course</a:t>
            </a:r>
            <a:r>
              <a:rPr lang="zh-CN" altLang="zh-CN" b="1" dirty="0"/>
              <a:t>，</a:t>
            </a:r>
            <a:r>
              <a:rPr lang="en-US" altLang="zh-CN" b="1" dirty="0"/>
              <a:t>Grade)</a:t>
            </a:r>
            <a:endParaRPr lang="zh-CN" altLang="zh-CN" b="1" dirty="0"/>
          </a:p>
          <a:p>
            <a:pPr>
              <a:defRPr/>
            </a:pPr>
            <a:r>
              <a:rPr lang="zh-CN" altLang="en-US" dirty="0"/>
              <a:t>在上述</a:t>
            </a:r>
            <a:r>
              <a:rPr lang="zh-CN" altLang="zh-CN" dirty="0"/>
              <a:t>关系模式</a:t>
            </a:r>
            <a:r>
              <a:rPr lang="en-US" altLang="zh-CN" dirty="0"/>
              <a:t>S1</a:t>
            </a:r>
            <a:r>
              <a:rPr lang="zh-CN" altLang="zh-CN" dirty="0"/>
              <a:t>中存在</a:t>
            </a:r>
            <a:r>
              <a:rPr lang="en-US" altLang="zh-CN" dirty="0" err="1"/>
              <a:t>Sno</a:t>
            </a:r>
            <a:r>
              <a:rPr lang="zh-CN" altLang="zh-CN" dirty="0"/>
              <a:t>→</a:t>
            </a:r>
            <a:r>
              <a:rPr lang="en-US" altLang="zh-CN" dirty="0"/>
              <a:t>SD</a:t>
            </a:r>
            <a:r>
              <a:rPr lang="zh-CN" altLang="zh-CN" dirty="0"/>
              <a:t>，</a:t>
            </a:r>
            <a:r>
              <a:rPr lang="en-US" altLang="zh-CN" dirty="0"/>
              <a:t>SD</a:t>
            </a:r>
            <a:r>
              <a:rPr lang="zh-CN" altLang="zh-CN" dirty="0"/>
              <a:t>→</a:t>
            </a:r>
            <a:r>
              <a:rPr lang="en-US" altLang="zh-CN" dirty="0" err="1"/>
              <a:t>Sdname</a:t>
            </a:r>
            <a:r>
              <a:rPr lang="zh-CN" altLang="zh-CN" dirty="0"/>
              <a:t>，即非主属性</a:t>
            </a:r>
            <a:r>
              <a:rPr lang="en-US" altLang="zh-CN" dirty="0" err="1"/>
              <a:t>Sdname</a:t>
            </a:r>
            <a:r>
              <a:rPr lang="zh-CN" altLang="zh-CN" dirty="0"/>
              <a:t>传递依赖于</a:t>
            </a:r>
            <a:r>
              <a:rPr lang="en-US" altLang="zh-CN" dirty="0" err="1"/>
              <a:t>Sno</a:t>
            </a:r>
            <a:r>
              <a:rPr lang="zh-CN" altLang="zh-CN" dirty="0"/>
              <a:t>，所以</a:t>
            </a:r>
            <a:r>
              <a:rPr lang="en-US" altLang="zh-CN" dirty="0"/>
              <a:t>S1</a:t>
            </a:r>
            <a:r>
              <a:rPr lang="zh-CN" altLang="zh-CN" dirty="0"/>
              <a:t>不是</a:t>
            </a:r>
            <a:r>
              <a:rPr lang="en-US" altLang="zh-CN" dirty="0"/>
              <a:t>3NF</a:t>
            </a:r>
            <a:r>
              <a:rPr lang="zh-CN" altLang="zh-CN" dirty="0"/>
              <a:t>。进一步分解如下：</a:t>
            </a:r>
          </a:p>
          <a:p>
            <a:pPr>
              <a:defRPr/>
            </a:pPr>
            <a:r>
              <a:rPr lang="en-US" altLang="zh-CN" dirty="0"/>
              <a:t>          </a:t>
            </a:r>
            <a:r>
              <a:rPr lang="en-US" altLang="zh-CN" b="1" dirty="0"/>
              <a:t>S11(</a:t>
            </a:r>
            <a:r>
              <a:rPr lang="en-US" altLang="zh-CN" b="1" dirty="0" err="1"/>
              <a:t>Sno</a:t>
            </a:r>
            <a:r>
              <a:rPr lang="zh-CN" altLang="zh-CN" b="1" dirty="0"/>
              <a:t>，</a:t>
            </a:r>
            <a:r>
              <a:rPr lang="en-US" altLang="zh-CN" b="1" dirty="0" err="1"/>
              <a:t>Sname,SD</a:t>
            </a:r>
            <a:r>
              <a:rPr lang="en-US" altLang="zh-CN" b="1" dirty="0"/>
              <a:t>)     S12(SD</a:t>
            </a:r>
            <a:r>
              <a:rPr lang="zh-CN" altLang="zh-CN" b="1" dirty="0"/>
              <a:t>，</a:t>
            </a:r>
            <a:r>
              <a:rPr lang="en-US" altLang="zh-CN" b="1" dirty="0" err="1"/>
              <a:t>Sdname</a:t>
            </a:r>
            <a:r>
              <a:rPr lang="en-US" altLang="zh-CN" b="1" dirty="0"/>
              <a:t>)</a:t>
            </a:r>
            <a:endParaRPr lang="zh-CN" altLang="zh-CN" b="1" dirty="0"/>
          </a:p>
          <a:p>
            <a:pPr>
              <a:defRPr/>
            </a:pPr>
            <a:r>
              <a:rPr lang="en-US" altLang="zh-CN" dirty="0"/>
              <a:t>       </a:t>
            </a:r>
            <a:r>
              <a:rPr lang="zh-CN" altLang="zh-CN" dirty="0"/>
              <a:t>分解后的关系模式</a:t>
            </a:r>
            <a:r>
              <a:rPr lang="en-US" altLang="zh-CN" dirty="0"/>
              <a:t>S11</a:t>
            </a:r>
            <a:r>
              <a:rPr lang="zh-CN" altLang="zh-CN" dirty="0"/>
              <a:t>、</a:t>
            </a:r>
            <a:r>
              <a:rPr lang="en-US" altLang="zh-CN" dirty="0"/>
              <a:t>S12</a:t>
            </a:r>
            <a:r>
              <a:rPr lang="zh-CN" altLang="zh-CN" dirty="0"/>
              <a:t>满足</a:t>
            </a:r>
            <a:r>
              <a:rPr lang="en-US" altLang="zh-CN" dirty="0"/>
              <a:t>3NF</a:t>
            </a:r>
            <a:r>
              <a:rPr lang="zh-CN" altLang="zh-CN" dirty="0"/>
              <a:t>。</a:t>
            </a:r>
          </a:p>
          <a:p>
            <a:pPr>
              <a:defRPr/>
            </a:pPr>
            <a:r>
              <a:rPr lang="en-US" altLang="zh-CN" dirty="0"/>
              <a:t>       </a:t>
            </a:r>
            <a:r>
              <a:rPr lang="zh-CN" altLang="en-US" dirty="0"/>
              <a:t>在</a:t>
            </a:r>
            <a:r>
              <a:rPr lang="zh-CN" altLang="zh-CN" dirty="0"/>
              <a:t>关系模式</a:t>
            </a:r>
            <a:r>
              <a:rPr lang="en-US" altLang="zh-CN" dirty="0"/>
              <a:t>S2</a:t>
            </a:r>
            <a:r>
              <a:rPr lang="zh-CN" altLang="en-US" dirty="0"/>
              <a:t>中</a:t>
            </a:r>
            <a:r>
              <a:rPr lang="zh-CN" altLang="zh-CN" dirty="0"/>
              <a:t>不存在非主属性对码的传递依赖，故属于</a:t>
            </a:r>
            <a:r>
              <a:rPr lang="en-US" altLang="zh-CN" dirty="0"/>
              <a:t>3NF</a:t>
            </a:r>
            <a:r>
              <a:rPr lang="zh-CN" altLang="zh-CN" dirty="0"/>
              <a:t>。所以，原模式分解</a:t>
            </a:r>
            <a:r>
              <a:rPr lang="zh-CN" altLang="en-US" dirty="0"/>
              <a:t>后</a:t>
            </a:r>
            <a:r>
              <a:rPr lang="zh-CN" altLang="zh-CN" dirty="0"/>
              <a:t>满足</a:t>
            </a:r>
            <a:r>
              <a:rPr lang="en-US" altLang="zh-CN" dirty="0"/>
              <a:t>3NF</a:t>
            </a:r>
            <a:r>
              <a:rPr lang="zh-CN" altLang="en-US" dirty="0"/>
              <a:t>的新的模式为：</a:t>
            </a:r>
            <a:endParaRPr lang="zh-CN" altLang="zh-CN" dirty="0"/>
          </a:p>
          <a:p>
            <a:pPr>
              <a:defRPr/>
            </a:pPr>
            <a:r>
              <a:rPr lang="en-US" altLang="zh-CN" b="1" dirty="0">
                <a:solidFill>
                  <a:srgbClr val="C00000"/>
                </a:solidFill>
              </a:rPr>
              <a:t>      S11(</a:t>
            </a:r>
            <a:r>
              <a:rPr lang="en-US" altLang="zh-CN" b="1" dirty="0" err="1">
                <a:solidFill>
                  <a:srgbClr val="C00000"/>
                </a:solidFill>
              </a:rPr>
              <a:t>Sno</a:t>
            </a:r>
            <a:r>
              <a:rPr lang="zh-CN" altLang="zh-CN" b="1" dirty="0">
                <a:solidFill>
                  <a:srgbClr val="C00000"/>
                </a:solidFill>
              </a:rPr>
              <a:t>，</a:t>
            </a:r>
            <a:r>
              <a:rPr lang="en-US" altLang="zh-CN" b="1" dirty="0" err="1">
                <a:solidFill>
                  <a:srgbClr val="C00000"/>
                </a:solidFill>
              </a:rPr>
              <a:t>Sname</a:t>
            </a:r>
            <a:r>
              <a:rPr lang="zh-CN" altLang="zh-CN" b="1" dirty="0">
                <a:solidFill>
                  <a:srgbClr val="C00000"/>
                </a:solidFill>
              </a:rPr>
              <a:t>，</a:t>
            </a:r>
            <a:r>
              <a:rPr lang="en-US" altLang="zh-CN" b="1" dirty="0">
                <a:solidFill>
                  <a:srgbClr val="C00000"/>
                </a:solidFill>
              </a:rPr>
              <a:t>SD)    S12(SD</a:t>
            </a:r>
            <a:r>
              <a:rPr lang="zh-CN" altLang="zh-CN" b="1" dirty="0">
                <a:solidFill>
                  <a:srgbClr val="C00000"/>
                </a:solidFill>
              </a:rPr>
              <a:t>，</a:t>
            </a:r>
            <a:r>
              <a:rPr lang="en-US" altLang="zh-CN" b="1" dirty="0" err="1">
                <a:solidFill>
                  <a:srgbClr val="C00000"/>
                </a:solidFill>
              </a:rPr>
              <a:t>Sdname</a:t>
            </a:r>
            <a:r>
              <a:rPr lang="en-US" altLang="zh-CN" b="1" dirty="0">
                <a:solidFill>
                  <a:srgbClr val="C00000"/>
                </a:solidFill>
              </a:rPr>
              <a:t>)     </a:t>
            </a:r>
          </a:p>
          <a:p>
            <a:pPr>
              <a:defRPr/>
            </a:pPr>
            <a:r>
              <a:rPr lang="en-US" altLang="zh-CN" b="1" dirty="0">
                <a:solidFill>
                  <a:srgbClr val="C00000"/>
                </a:solidFill>
              </a:rPr>
              <a:t>      S2(</a:t>
            </a:r>
            <a:r>
              <a:rPr lang="en-US" altLang="zh-CN" b="1" dirty="0" err="1">
                <a:solidFill>
                  <a:srgbClr val="C00000"/>
                </a:solidFill>
              </a:rPr>
              <a:t>Sno</a:t>
            </a:r>
            <a:r>
              <a:rPr lang="zh-CN" altLang="zh-CN" b="1" dirty="0">
                <a:solidFill>
                  <a:srgbClr val="C00000"/>
                </a:solidFill>
              </a:rPr>
              <a:t>，</a:t>
            </a:r>
            <a:r>
              <a:rPr lang="en-US" altLang="zh-CN" b="1" dirty="0">
                <a:solidFill>
                  <a:srgbClr val="C00000"/>
                </a:solidFill>
              </a:rPr>
              <a:t>Course</a:t>
            </a:r>
            <a:r>
              <a:rPr lang="zh-CN" altLang="zh-CN" b="1" dirty="0">
                <a:solidFill>
                  <a:srgbClr val="C00000"/>
                </a:solidFill>
              </a:rPr>
              <a:t>，</a:t>
            </a:r>
            <a:r>
              <a:rPr lang="en-US" altLang="zh-CN" b="1" dirty="0">
                <a:solidFill>
                  <a:srgbClr val="C00000"/>
                </a:solidFill>
              </a:rPr>
              <a:t>Grade)</a:t>
            </a:r>
            <a:endParaRPr lang="zh-CN" altLang="zh-CN" b="1" dirty="0">
              <a:solidFill>
                <a:srgbClr val="C00000"/>
              </a:solidFill>
            </a:endParaRP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A158F12-1D5B-4774-B82B-0B463C039A20}"/>
              </a:ext>
            </a:extLst>
          </p:cNvPr>
          <p:cNvSpPr>
            <a:spLocks noChangeArrowheads="1"/>
          </p:cNvSpPr>
          <p:nvPr>
            <p:ph type="title" idx="4294967295"/>
          </p:nvPr>
        </p:nvSpPr>
        <p:spPr/>
        <p:txBody>
          <a:bodyPr/>
          <a:lstStyle/>
          <a:p>
            <a:r>
              <a:rPr lang="en-US" altLang="zh-CN"/>
              <a:t>4.1 </a:t>
            </a:r>
            <a:r>
              <a:rPr lang="zh-CN" altLang="en-US"/>
              <a:t>问题的提出</a:t>
            </a:r>
          </a:p>
        </p:txBody>
      </p:sp>
      <p:sp>
        <p:nvSpPr>
          <p:cNvPr id="10243" name="Rectangle 3">
            <a:extLst>
              <a:ext uri="{FF2B5EF4-FFF2-40B4-BE49-F238E27FC236}">
                <a16:creationId xmlns:a16="http://schemas.microsoft.com/office/drawing/2014/main" id="{B5AAF61D-281F-4D29-B139-E2D1BCD27D73}"/>
              </a:ext>
            </a:extLst>
          </p:cNvPr>
          <p:cNvSpPr>
            <a:spLocks noChangeArrowheads="1"/>
          </p:cNvSpPr>
          <p:nvPr>
            <p:ph type="body" sz="half" idx="4294967295"/>
          </p:nvPr>
        </p:nvSpPr>
        <p:spPr>
          <a:xfrm>
            <a:off x="611188" y="2060575"/>
            <a:ext cx="3810000" cy="647700"/>
          </a:xfrm>
        </p:spPr>
        <p:txBody>
          <a:bodyPr/>
          <a:lstStyle/>
          <a:p>
            <a:r>
              <a:rPr lang="zh-CN" altLang="en-US" sz="2800"/>
              <a:t>问题</a:t>
            </a:r>
            <a:r>
              <a:rPr lang="en-US" altLang="zh-CN" sz="2800"/>
              <a:t>3</a:t>
            </a:r>
            <a:r>
              <a:rPr lang="zh-CN" altLang="en-US" sz="2800"/>
              <a:t>：插入异常</a:t>
            </a:r>
          </a:p>
        </p:txBody>
      </p:sp>
      <p:graphicFrame>
        <p:nvGraphicFramePr>
          <p:cNvPr id="10244" name="Group 4">
            <a:extLst>
              <a:ext uri="{FF2B5EF4-FFF2-40B4-BE49-F238E27FC236}">
                <a16:creationId xmlns:a16="http://schemas.microsoft.com/office/drawing/2014/main" id="{5A5E44BE-1F20-40E3-9A0D-82F1C04DF43B}"/>
              </a:ext>
            </a:extLst>
          </p:cNvPr>
          <p:cNvGraphicFramePr>
            <a:graphicFrameLocks noGrp="1"/>
          </p:cNvGraphicFramePr>
          <p:nvPr>
            <p:ph sz="half" idx="4294967295"/>
          </p:nvPr>
        </p:nvGraphicFramePr>
        <p:xfrm>
          <a:off x="468313" y="2852738"/>
          <a:ext cx="8199437" cy="2616200"/>
        </p:xfrm>
        <a:graphic>
          <a:graphicData uri="http://schemas.openxmlformats.org/drawingml/2006/table">
            <a:tbl>
              <a:tblPr/>
              <a:tblGrid>
                <a:gridCol w="1366837">
                  <a:extLst>
                    <a:ext uri="{9D8B030D-6E8A-4147-A177-3AD203B41FA5}">
                      <a16:colId xmlns:a16="http://schemas.microsoft.com/office/drawing/2014/main" val="20000"/>
                    </a:ext>
                  </a:extLst>
                </a:gridCol>
                <a:gridCol w="1366838">
                  <a:extLst>
                    <a:ext uri="{9D8B030D-6E8A-4147-A177-3AD203B41FA5}">
                      <a16:colId xmlns:a16="http://schemas.microsoft.com/office/drawing/2014/main" val="20001"/>
                    </a:ext>
                  </a:extLst>
                </a:gridCol>
                <a:gridCol w="941387">
                  <a:extLst>
                    <a:ext uri="{9D8B030D-6E8A-4147-A177-3AD203B41FA5}">
                      <a16:colId xmlns:a16="http://schemas.microsoft.com/office/drawing/2014/main" val="20002"/>
                    </a:ext>
                  </a:extLst>
                </a:gridCol>
                <a:gridCol w="1285875">
                  <a:extLst>
                    <a:ext uri="{9D8B030D-6E8A-4147-A177-3AD203B41FA5}">
                      <a16:colId xmlns:a16="http://schemas.microsoft.com/office/drawing/2014/main" val="20003"/>
                    </a:ext>
                  </a:extLst>
                </a:gridCol>
                <a:gridCol w="1571625">
                  <a:extLst>
                    <a:ext uri="{9D8B030D-6E8A-4147-A177-3AD203B41FA5}">
                      <a16:colId xmlns:a16="http://schemas.microsoft.com/office/drawing/2014/main" val="20004"/>
                    </a:ext>
                  </a:extLst>
                </a:gridCol>
                <a:gridCol w="1666875">
                  <a:extLst>
                    <a:ext uri="{9D8B030D-6E8A-4147-A177-3AD203B41FA5}">
                      <a16:colId xmlns:a16="http://schemas.microsoft.com/office/drawing/2014/main" val="20005"/>
                    </a:ext>
                  </a:extLst>
                </a:gridCol>
              </a:tblGrid>
              <a:tr h="541184">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SNO</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NAME</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SEX</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CNO</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CNAME</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GRADE</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17">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S0102</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王华</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男</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C108</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a:t>
                      </a:r>
                      <a:r>
                        <a:rPr kumimoji="0" lang="zh-CN" altLang="en-US" sz="2800" b="0" i="0" u="none" strike="noStrike" cap="none" normalizeH="0" baseline="0">
                          <a:ln>
                            <a:noFill/>
                          </a:ln>
                          <a:solidFill>
                            <a:schemeClr val="tx1"/>
                          </a:solidFill>
                          <a:effectLst/>
                          <a:latin typeface="Arial" pitchFamily="34" charset="0"/>
                          <a:ea typeface="宋体" pitchFamily="2" charset="-122"/>
                        </a:rPr>
                        <a:t>语言</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84</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966">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S0102</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王华</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男</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bg1"/>
                          </a:solidFill>
                          <a:effectLst/>
                          <a:latin typeface="Arial" pitchFamily="34" charset="0"/>
                          <a:ea typeface="宋体" pitchFamily="2" charset="-122"/>
                        </a:rPr>
                        <a:t>C206</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bg1"/>
                          </a:solidFill>
                          <a:effectLst/>
                          <a:latin typeface="Arial" pitchFamily="34" charset="0"/>
                          <a:ea typeface="宋体" pitchFamily="2" charset="-122"/>
                        </a:rPr>
                        <a:t>数据库</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92</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966">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S0108</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李丽</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女</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bg1"/>
                          </a:solidFill>
                          <a:effectLst/>
                          <a:latin typeface="Arial" pitchFamily="34" charset="0"/>
                          <a:ea typeface="宋体" pitchFamily="2" charset="-122"/>
                        </a:rPr>
                        <a:t>C206</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bg1"/>
                          </a:solidFill>
                          <a:effectLst/>
                          <a:latin typeface="Arial" pitchFamily="34" charset="0"/>
                          <a:ea typeface="宋体" pitchFamily="2" charset="-122"/>
                        </a:rPr>
                        <a:t>数据库</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86</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966">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S0108</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李丽</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女</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C207</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数学</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86</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288" name="Rectangle 48">
            <a:extLst>
              <a:ext uri="{FF2B5EF4-FFF2-40B4-BE49-F238E27FC236}">
                <a16:creationId xmlns:a16="http://schemas.microsoft.com/office/drawing/2014/main" id="{83ED9BB7-AF04-47C7-A2DB-46784BBE9CB5}"/>
              </a:ext>
            </a:extLst>
          </p:cNvPr>
          <p:cNvSpPr>
            <a:spLocks noChangeArrowheads="1"/>
          </p:cNvSpPr>
          <p:nvPr/>
        </p:nvSpPr>
        <p:spPr bwMode="auto">
          <a:xfrm>
            <a:off x="1979613" y="1052513"/>
            <a:ext cx="6875462" cy="576262"/>
          </a:xfrm>
          <a:prstGeom prst="rect">
            <a:avLst/>
          </a:prstGeom>
          <a:solidFill>
            <a:srgbClr val="34F834"/>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2800">
                <a:latin typeface="Tahoma" panose="020B0604030504040204" pitchFamily="34" charset="0"/>
              </a:rPr>
              <a:t>（</a:t>
            </a:r>
            <a:r>
              <a:rPr lang="en-US" altLang="zh-CN" sz="2800">
                <a:latin typeface="Tahoma" panose="020B0604030504040204" pitchFamily="34" charset="0"/>
              </a:rPr>
              <a:t>S0010</a:t>
            </a:r>
            <a:r>
              <a:rPr lang="zh-CN" altLang="en-US" sz="2800">
                <a:latin typeface="Tahoma" panose="020B0604030504040204" pitchFamily="34" charset="0"/>
              </a:rPr>
              <a:t>，李四，男，</a:t>
            </a:r>
            <a:r>
              <a:rPr lang="en-US" altLang="zh-CN" sz="2800"/>
              <a:t>null</a:t>
            </a:r>
            <a:r>
              <a:rPr lang="zh-CN" altLang="en-US" sz="2800">
                <a:latin typeface="Tahoma" panose="020B0604030504040204" pitchFamily="34" charset="0"/>
              </a:rPr>
              <a:t>，</a:t>
            </a:r>
            <a:r>
              <a:rPr lang="en-US" altLang="zh-CN" sz="2800">
                <a:latin typeface="Tahoma" panose="020B0604030504040204" pitchFamily="34" charset="0"/>
              </a:rPr>
              <a:t>null</a:t>
            </a:r>
            <a:r>
              <a:rPr lang="zh-CN" altLang="en-US" sz="2800">
                <a:latin typeface="Tahoma" panose="020B0604030504040204" pitchFamily="34" charset="0"/>
              </a:rPr>
              <a:t>，</a:t>
            </a:r>
            <a:r>
              <a:rPr lang="en-US" altLang="zh-CN" sz="2800">
                <a:latin typeface="Tahoma" panose="020B0604030504040204" pitchFamily="34" charset="0"/>
              </a:rPr>
              <a:t>null</a:t>
            </a:r>
            <a:r>
              <a:rPr lang="zh-CN" altLang="en-US" sz="2800">
                <a:latin typeface="Tahoma" panose="020B0604030504040204" pitchFamily="34"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288"/>
                                        </p:tgtEl>
                                        <p:attrNameLst>
                                          <p:attrName>style.visibility</p:attrName>
                                        </p:attrNameLst>
                                      </p:cBhvr>
                                      <p:to>
                                        <p:strVal val="visible"/>
                                      </p:to>
                                    </p:set>
                                    <p:anim calcmode="lin" valueType="num">
                                      <p:cBhvr additive="base">
                                        <p:cTn id="7" dur="1000" fill="hold"/>
                                        <p:tgtEl>
                                          <p:spTgt spid="10288"/>
                                        </p:tgtEl>
                                        <p:attrNameLst>
                                          <p:attrName>ppt_x</p:attrName>
                                        </p:attrNameLst>
                                      </p:cBhvr>
                                      <p:tavLst>
                                        <p:tav tm="0">
                                          <p:val>
                                            <p:strVal val="#ppt_x"/>
                                          </p:val>
                                        </p:tav>
                                        <p:tav tm="100000">
                                          <p:val>
                                            <p:strVal val="#ppt_x"/>
                                          </p:val>
                                        </p:tav>
                                      </p:tavLst>
                                    </p:anim>
                                    <p:anim calcmode="lin" valueType="num">
                                      <p:cBhvr additive="base">
                                        <p:cTn id="8" dur="1000" fill="hold"/>
                                        <p:tgtEl>
                                          <p:spTgt spid="1028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B9CFF13-ABCC-4274-B329-145E7406CC4E}"/>
              </a:ext>
            </a:extLst>
          </p:cNvPr>
          <p:cNvSpPr>
            <a:spLocks noChangeArrowheads="1"/>
          </p:cNvSpPr>
          <p:nvPr>
            <p:ph type="title" idx="4294967295"/>
          </p:nvPr>
        </p:nvSpPr>
        <p:spPr>
          <a:xfrm>
            <a:off x="468313" y="620713"/>
            <a:ext cx="8229600" cy="633412"/>
          </a:xfrm>
        </p:spPr>
        <p:txBody>
          <a:bodyPr/>
          <a:lstStyle/>
          <a:p>
            <a:r>
              <a:rPr lang="en-US" altLang="zh-CN"/>
              <a:t>4.1 </a:t>
            </a:r>
            <a:r>
              <a:rPr lang="zh-CN" altLang="en-US"/>
              <a:t>问题的提出</a:t>
            </a:r>
          </a:p>
        </p:txBody>
      </p:sp>
      <p:sp>
        <p:nvSpPr>
          <p:cNvPr id="11267" name="Rectangle 3">
            <a:extLst>
              <a:ext uri="{FF2B5EF4-FFF2-40B4-BE49-F238E27FC236}">
                <a16:creationId xmlns:a16="http://schemas.microsoft.com/office/drawing/2014/main" id="{7BA06465-DDC4-45FC-A4E7-7CB18F659AB9}"/>
              </a:ext>
            </a:extLst>
          </p:cNvPr>
          <p:cNvSpPr>
            <a:spLocks noChangeArrowheads="1"/>
          </p:cNvSpPr>
          <p:nvPr>
            <p:ph type="body" sz="half" idx="4294967295"/>
          </p:nvPr>
        </p:nvSpPr>
        <p:spPr>
          <a:xfrm>
            <a:off x="709613" y="1700213"/>
            <a:ext cx="7934325" cy="1157287"/>
          </a:xfrm>
        </p:spPr>
        <p:txBody>
          <a:bodyPr/>
          <a:lstStyle/>
          <a:p>
            <a:r>
              <a:rPr lang="zh-CN" altLang="en-US" sz="2800"/>
              <a:t>问题</a:t>
            </a:r>
            <a:r>
              <a:rPr lang="en-US" altLang="zh-CN" sz="2800"/>
              <a:t>4</a:t>
            </a:r>
            <a:r>
              <a:rPr lang="zh-CN" altLang="en-US" sz="2800"/>
              <a:t>：删除异常（当某学号只有一条记录，并做删除操作时）</a:t>
            </a:r>
          </a:p>
        </p:txBody>
      </p:sp>
      <p:graphicFrame>
        <p:nvGraphicFramePr>
          <p:cNvPr id="11268" name="Group 4">
            <a:extLst>
              <a:ext uri="{FF2B5EF4-FFF2-40B4-BE49-F238E27FC236}">
                <a16:creationId xmlns:a16="http://schemas.microsoft.com/office/drawing/2014/main" id="{FA17872F-A568-4FE3-AF12-291F1C23ABC8}"/>
              </a:ext>
            </a:extLst>
          </p:cNvPr>
          <p:cNvGraphicFramePr>
            <a:graphicFrameLocks noGrp="1"/>
          </p:cNvGraphicFramePr>
          <p:nvPr>
            <p:ph sz="half" idx="4294967295"/>
          </p:nvPr>
        </p:nvGraphicFramePr>
        <p:xfrm>
          <a:off x="785813" y="3071813"/>
          <a:ext cx="7745412" cy="2651125"/>
        </p:xfrm>
        <a:graphic>
          <a:graphicData uri="http://schemas.openxmlformats.org/drawingml/2006/table">
            <a:tbl>
              <a:tblPr/>
              <a:tblGrid>
                <a:gridCol w="1247775">
                  <a:extLst>
                    <a:ext uri="{9D8B030D-6E8A-4147-A177-3AD203B41FA5}">
                      <a16:colId xmlns:a16="http://schemas.microsoft.com/office/drawing/2014/main" val="20000"/>
                    </a:ext>
                  </a:extLst>
                </a:gridCol>
                <a:gridCol w="1249362">
                  <a:extLst>
                    <a:ext uri="{9D8B030D-6E8A-4147-A177-3AD203B41FA5}">
                      <a16:colId xmlns:a16="http://schemas.microsoft.com/office/drawing/2014/main" val="20001"/>
                    </a:ext>
                  </a:extLst>
                </a:gridCol>
                <a:gridCol w="10033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71625">
                  <a:extLst>
                    <a:ext uri="{9D8B030D-6E8A-4147-A177-3AD203B41FA5}">
                      <a16:colId xmlns:a16="http://schemas.microsoft.com/office/drawing/2014/main" val="20004"/>
                    </a:ext>
                  </a:extLst>
                </a:gridCol>
                <a:gridCol w="1530350">
                  <a:extLst>
                    <a:ext uri="{9D8B030D-6E8A-4147-A177-3AD203B41FA5}">
                      <a16:colId xmlns:a16="http://schemas.microsoft.com/office/drawing/2014/main" val="20005"/>
                    </a:ext>
                  </a:extLst>
                </a:gridCol>
              </a:tblGrid>
              <a:tr h="576103">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SNO</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NAME</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SEX</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CNO</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CNAME</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GRADE</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18">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S0102</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王华</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男</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C108</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a:t>
                      </a:r>
                      <a:r>
                        <a:rPr kumimoji="0" lang="zh-CN" altLang="en-US" sz="2800" b="0" i="0" u="none" strike="noStrike" cap="none" normalizeH="0" baseline="0">
                          <a:ln>
                            <a:noFill/>
                          </a:ln>
                          <a:solidFill>
                            <a:schemeClr val="tx1"/>
                          </a:solidFill>
                          <a:effectLst/>
                          <a:latin typeface="Arial" pitchFamily="34" charset="0"/>
                          <a:ea typeface="宋体" pitchFamily="2" charset="-122"/>
                        </a:rPr>
                        <a:t>语言</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84</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968">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S0103</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4F834"/>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张三</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4F834"/>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男</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4F834"/>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bg1"/>
                          </a:solidFill>
                          <a:effectLst/>
                          <a:latin typeface="Arial" pitchFamily="34" charset="0"/>
                          <a:ea typeface="宋体" pitchFamily="2" charset="-122"/>
                        </a:rPr>
                        <a:t>C206</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bg1"/>
                          </a:solidFill>
                          <a:effectLst/>
                          <a:latin typeface="Arial" pitchFamily="34" charset="0"/>
                          <a:ea typeface="宋体" pitchFamily="2" charset="-122"/>
                        </a:rPr>
                        <a:t>数据库</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92</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968">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S0108</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李丽</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女</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bg1"/>
                          </a:solidFill>
                          <a:effectLst/>
                          <a:latin typeface="Arial" pitchFamily="34" charset="0"/>
                          <a:ea typeface="宋体" pitchFamily="2" charset="-122"/>
                        </a:rPr>
                        <a:t>C206</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bg1"/>
                          </a:solidFill>
                          <a:effectLst/>
                          <a:latin typeface="Arial" pitchFamily="34" charset="0"/>
                          <a:ea typeface="宋体" pitchFamily="2" charset="-122"/>
                        </a:rPr>
                        <a:t>数据库</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86</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968">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S0108</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李丽</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女</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C207</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数学</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2800" b="0" i="0" u="none" strike="noStrike" cap="none" normalizeH="0" baseline="0">
                          <a:ln>
                            <a:noFill/>
                          </a:ln>
                          <a:solidFill>
                            <a:schemeClr val="tx1"/>
                          </a:solidFill>
                          <a:effectLst/>
                          <a:latin typeface="Arial" pitchFamily="34" charset="0"/>
                          <a:ea typeface="宋体" pitchFamily="2" charset="-122"/>
                        </a:rPr>
                        <a:t>86</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4F63459-EDD3-4B90-921D-5FB85DFBCAE5}"/>
              </a:ext>
            </a:extLst>
          </p:cNvPr>
          <p:cNvSpPr>
            <a:spLocks noChangeArrowheads="1"/>
          </p:cNvSpPr>
          <p:nvPr>
            <p:ph type="title" idx="4294967295"/>
          </p:nvPr>
        </p:nvSpPr>
        <p:spPr>
          <a:xfrm>
            <a:off x="395288" y="549275"/>
            <a:ext cx="8229600" cy="633413"/>
          </a:xfrm>
        </p:spPr>
        <p:txBody>
          <a:bodyPr/>
          <a:lstStyle/>
          <a:p>
            <a:r>
              <a:rPr lang="en-US" altLang="zh-CN"/>
              <a:t>4.1 </a:t>
            </a:r>
            <a:r>
              <a:rPr lang="zh-CN" altLang="en-US"/>
              <a:t>问题的提出</a:t>
            </a:r>
          </a:p>
        </p:txBody>
      </p:sp>
      <p:sp>
        <p:nvSpPr>
          <p:cNvPr id="12291" name="Rectangle 3">
            <a:extLst>
              <a:ext uri="{FF2B5EF4-FFF2-40B4-BE49-F238E27FC236}">
                <a16:creationId xmlns:a16="http://schemas.microsoft.com/office/drawing/2014/main" id="{1E3B009B-F654-43D3-8EFA-D6682E395BDC}"/>
              </a:ext>
            </a:extLst>
          </p:cNvPr>
          <p:cNvSpPr>
            <a:spLocks noChangeArrowheads="1"/>
          </p:cNvSpPr>
          <p:nvPr>
            <p:ph type="body" idx="4294967295"/>
          </p:nvPr>
        </p:nvSpPr>
        <p:spPr>
          <a:xfrm>
            <a:off x="500063" y="1357313"/>
            <a:ext cx="8229600" cy="642937"/>
          </a:xfrm>
        </p:spPr>
        <p:txBody>
          <a:bodyPr/>
          <a:lstStyle/>
          <a:p>
            <a:r>
              <a:rPr lang="zh-CN" altLang="en-US"/>
              <a:t>解决方案</a:t>
            </a:r>
          </a:p>
        </p:txBody>
      </p:sp>
      <p:sp>
        <p:nvSpPr>
          <p:cNvPr id="12292" name="Rectangle 4">
            <a:extLst>
              <a:ext uri="{FF2B5EF4-FFF2-40B4-BE49-F238E27FC236}">
                <a16:creationId xmlns:a16="http://schemas.microsoft.com/office/drawing/2014/main" id="{35F010C1-50C3-4597-8BEE-B63CA494D544}"/>
              </a:ext>
            </a:extLst>
          </p:cNvPr>
          <p:cNvSpPr>
            <a:spLocks noChangeArrowheads="1"/>
          </p:cNvSpPr>
          <p:nvPr/>
        </p:nvSpPr>
        <p:spPr bwMode="auto">
          <a:xfrm>
            <a:off x="1000125" y="2286000"/>
            <a:ext cx="7345363" cy="1871663"/>
          </a:xfrm>
          <a:prstGeom prst="rect">
            <a:avLst/>
          </a:prstGeom>
          <a:solidFill>
            <a:schemeClr val="accent1"/>
          </a:solidFill>
          <a:ln w="9525">
            <a:solidFill>
              <a:schemeClr val="tx1"/>
            </a:solidFill>
            <a:miter lim="800000"/>
            <a:headEnd/>
            <a:tailEnd/>
          </a:ln>
        </p:spPr>
        <p:txBody>
          <a:bodyPr wrap="none" anchor="ctr"/>
          <a:lstStyle>
            <a:lvl1pPr>
              <a:spcBef>
                <a:spcPct val="20000"/>
              </a:spcBef>
              <a:buSzPct val="100000"/>
              <a:buBlip>
                <a:blip r:embed="rId2"/>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Blip>
                <a:blip r:embed="rId2"/>
              </a:buBlip>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Blip>
                <a:blip r:embed="rId2"/>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a:latin typeface="Tahoma" panose="020B0604030504040204" pitchFamily="34" charset="0"/>
              </a:rPr>
              <a:t>S1</a:t>
            </a:r>
            <a:r>
              <a:rPr lang="zh-CN" altLang="en-US">
                <a:latin typeface="Tahoma" panose="020B0604030504040204" pitchFamily="34" charset="0"/>
              </a:rPr>
              <a:t>（</a:t>
            </a:r>
            <a:r>
              <a:rPr lang="en-US" altLang="zh-CN">
                <a:solidFill>
                  <a:srgbClr val="FF0000"/>
                </a:solidFill>
                <a:latin typeface="Tahoma" panose="020B0604030504040204" pitchFamily="34" charset="0"/>
              </a:rPr>
              <a:t>S</a:t>
            </a:r>
            <a:r>
              <a:rPr lang="en-US" altLang="zh-CN">
                <a:solidFill>
                  <a:srgbClr val="CC0000"/>
                </a:solidFill>
                <a:latin typeface="Tahoma" panose="020B0604030504040204" pitchFamily="34" charset="0"/>
              </a:rPr>
              <a:t>NO</a:t>
            </a:r>
            <a:r>
              <a:rPr lang="zh-CN" altLang="en-US">
                <a:latin typeface="Tahoma" panose="020B0604030504040204" pitchFamily="34" charset="0"/>
              </a:rPr>
              <a:t>，</a:t>
            </a:r>
            <a:r>
              <a:rPr lang="en-US" altLang="zh-CN">
                <a:latin typeface="Tahoma" panose="020B0604030504040204" pitchFamily="34" charset="0"/>
              </a:rPr>
              <a:t>NAME</a:t>
            </a:r>
            <a:r>
              <a:rPr lang="zh-CN" altLang="en-US">
                <a:latin typeface="Tahoma" panose="020B0604030504040204" pitchFamily="34" charset="0"/>
              </a:rPr>
              <a:t>，</a:t>
            </a:r>
            <a:r>
              <a:rPr lang="en-US" altLang="zh-CN">
                <a:latin typeface="Tahoma" panose="020B0604030504040204" pitchFamily="34" charset="0"/>
              </a:rPr>
              <a:t>SEX</a:t>
            </a:r>
            <a:r>
              <a:rPr lang="zh-CN" altLang="en-US">
                <a:latin typeface="Tahoma" panose="020B0604030504040204" pitchFamily="34" charset="0"/>
              </a:rPr>
              <a:t>）</a:t>
            </a:r>
          </a:p>
          <a:p>
            <a:pPr eaLnBrk="1" hangingPunct="1">
              <a:spcBef>
                <a:spcPct val="0"/>
              </a:spcBef>
              <a:buSzTx/>
              <a:buFontTx/>
              <a:buNone/>
            </a:pPr>
            <a:r>
              <a:rPr lang="en-US" altLang="zh-CN">
                <a:latin typeface="Tahoma" panose="020B0604030504040204" pitchFamily="34" charset="0"/>
              </a:rPr>
              <a:t>S2</a:t>
            </a:r>
            <a:r>
              <a:rPr lang="zh-CN" altLang="en-US">
                <a:latin typeface="Tahoma" panose="020B0604030504040204" pitchFamily="34" charset="0"/>
              </a:rPr>
              <a:t>（</a:t>
            </a:r>
            <a:r>
              <a:rPr lang="en-US" altLang="zh-CN">
                <a:solidFill>
                  <a:srgbClr val="CC0000"/>
                </a:solidFill>
                <a:latin typeface="Tahoma" panose="020B0604030504040204" pitchFamily="34" charset="0"/>
              </a:rPr>
              <a:t>CNO</a:t>
            </a:r>
            <a:r>
              <a:rPr lang="zh-CN" altLang="en-US">
                <a:latin typeface="Tahoma" panose="020B0604030504040204" pitchFamily="34" charset="0"/>
              </a:rPr>
              <a:t>，</a:t>
            </a:r>
            <a:r>
              <a:rPr lang="en-US" altLang="zh-CN">
                <a:latin typeface="Tahoma" panose="020B0604030504040204" pitchFamily="34" charset="0"/>
              </a:rPr>
              <a:t>CNAME</a:t>
            </a:r>
            <a:r>
              <a:rPr lang="zh-CN" altLang="en-US">
                <a:latin typeface="Tahoma" panose="020B0604030504040204" pitchFamily="34" charset="0"/>
              </a:rPr>
              <a:t>）</a:t>
            </a:r>
          </a:p>
          <a:p>
            <a:pPr eaLnBrk="1" hangingPunct="1">
              <a:spcBef>
                <a:spcPct val="0"/>
              </a:spcBef>
              <a:buSzTx/>
              <a:buFontTx/>
              <a:buNone/>
            </a:pPr>
            <a:r>
              <a:rPr lang="en-US" altLang="zh-CN">
                <a:latin typeface="Tahoma" panose="020B0604030504040204" pitchFamily="34" charset="0"/>
              </a:rPr>
              <a:t>S3</a:t>
            </a:r>
            <a:r>
              <a:rPr lang="zh-CN" altLang="en-US">
                <a:latin typeface="Tahoma" panose="020B0604030504040204" pitchFamily="34" charset="0"/>
              </a:rPr>
              <a:t>（</a:t>
            </a:r>
            <a:r>
              <a:rPr lang="en-US" altLang="zh-CN">
                <a:solidFill>
                  <a:srgbClr val="FF0000"/>
                </a:solidFill>
                <a:latin typeface="Tahoma" panose="020B0604030504040204" pitchFamily="34" charset="0"/>
              </a:rPr>
              <a:t>S</a:t>
            </a:r>
            <a:r>
              <a:rPr lang="en-US" altLang="zh-CN">
                <a:solidFill>
                  <a:srgbClr val="CC0000"/>
                </a:solidFill>
                <a:latin typeface="Tahoma" panose="020B0604030504040204" pitchFamily="34" charset="0"/>
              </a:rPr>
              <a:t>NO</a:t>
            </a:r>
            <a:r>
              <a:rPr lang="zh-CN" altLang="en-US">
                <a:solidFill>
                  <a:schemeClr val="hlink"/>
                </a:solidFill>
                <a:latin typeface="Tahoma" panose="020B0604030504040204" pitchFamily="34" charset="0"/>
              </a:rPr>
              <a:t>，</a:t>
            </a:r>
            <a:r>
              <a:rPr lang="en-US" altLang="zh-CN">
                <a:solidFill>
                  <a:srgbClr val="CC0000"/>
                </a:solidFill>
                <a:latin typeface="Tahoma" panose="020B0604030504040204" pitchFamily="34" charset="0"/>
              </a:rPr>
              <a:t>CNO</a:t>
            </a:r>
            <a:r>
              <a:rPr lang="zh-CN" altLang="en-US">
                <a:latin typeface="Tahoma" panose="020B0604030504040204" pitchFamily="34" charset="0"/>
              </a:rPr>
              <a:t>，</a:t>
            </a:r>
            <a:r>
              <a:rPr lang="en-US" altLang="zh-CN">
                <a:latin typeface="Tahoma" panose="020B0604030504040204" pitchFamily="34" charset="0"/>
              </a:rPr>
              <a:t>GRADE</a:t>
            </a:r>
            <a:r>
              <a:rPr lang="zh-CN" altLang="en-US">
                <a:latin typeface="Tahoma" panose="020B0604030504040204" pitchFamily="34" charset="0"/>
              </a:rPr>
              <a:t> ）</a:t>
            </a:r>
          </a:p>
        </p:txBody>
      </p:sp>
    </p:spTree>
  </p:cSld>
  <p:clrMapOvr>
    <a:masterClrMapping/>
  </p:clrMapOvr>
  <p:transition>
    <p:random/>
  </p:transition>
</p:sld>
</file>

<file path=ppt/theme/theme1.xml><?xml version="1.0" encoding="utf-8"?>
<a:theme xmlns:a="http://schemas.openxmlformats.org/drawingml/2006/main" name="通用_红_2">
  <a:themeElements>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红_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通用_红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红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红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红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红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红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红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红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红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红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红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红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通用_红_2">
  <a:themeElements>
    <a:clrScheme name="1_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通用_红_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通用_红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通用_红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通用_红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通用_红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通用_红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通用_红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通用_红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通用_红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通用_红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通用_红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通用_红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通用_红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VB讲义_01</Template>
  <TotalTime>362</TotalTime>
  <Pages>0</Pages>
  <Words>3641</Words>
  <Characters>0</Characters>
  <Application>Microsoft Office PowerPoint</Application>
  <DocSecurity>0</DocSecurity>
  <PresentationFormat>全屏显示(4:3)</PresentationFormat>
  <Lines>0</Lines>
  <Paragraphs>560</Paragraphs>
  <Slides>62</Slides>
  <Notes>13</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62</vt:i4>
      </vt:variant>
    </vt:vector>
  </HeadingPairs>
  <TitlesOfParts>
    <vt:vector size="75" baseType="lpstr">
      <vt:lpstr>Times New Roman</vt:lpstr>
      <vt:lpstr>宋体</vt:lpstr>
      <vt:lpstr>Arial</vt:lpstr>
      <vt:lpstr>黑体</vt:lpstr>
      <vt:lpstr>楷体_GB2312</vt:lpstr>
      <vt:lpstr>Tahoma</vt:lpstr>
      <vt:lpstr>Coronet</vt:lpstr>
      <vt:lpstr>Wingdings</vt:lpstr>
      <vt:lpstr>Stencil</vt:lpstr>
      <vt:lpstr>通用_红_2</vt:lpstr>
      <vt:lpstr>1_通用_红_2</vt:lpstr>
      <vt:lpstr>Equation.DSMT4</vt:lpstr>
      <vt:lpstr>Microsoft 公式 3.0</vt:lpstr>
      <vt:lpstr>PowerPoint 演示文稿</vt:lpstr>
      <vt:lpstr>4.1  问题的提出 </vt:lpstr>
      <vt:lpstr>4.1  问题的提出 </vt:lpstr>
      <vt:lpstr>4.1 问题的提出</vt:lpstr>
      <vt:lpstr>4.1 问题的提出</vt:lpstr>
      <vt:lpstr>4.1 问题的提出</vt:lpstr>
      <vt:lpstr>4.1 问题的提出</vt:lpstr>
      <vt:lpstr>4.1 问题的提出</vt:lpstr>
      <vt:lpstr>4.1 问题的提出</vt:lpstr>
      <vt:lpstr>4.2 函数依赖</vt:lpstr>
      <vt:lpstr>4.2 函数依赖</vt:lpstr>
      <vt:lpstr>4.2 函数依赖</vt:lpstr>
      <vt:lpstr>4.2 函数依赖</vt:lpstr>
      <vt:lpstr>4.2 函数依赖</vt:lpstr>
      <vt:lpstr>4.2 函数依赖</vt:lpstr>
      <vt:lpstr>4.2 函数依赖</vt:lpstr>
      <vt:lpstr>4.2 函数依赖</vt:lpstr>
      <vt:lpstr>4.2 函数依赖</vt:lpstr>
      <vt:lpstr>4.2 函数依赖</vt:lpstr>
      <vt:lpstr>Armstrong公理</vt:lpstr>
      <vt:lpstr>Armstrong公理</vt:lpstr>
      <vt:lpstr>Armstrong公理—推论</vt:lpstr>
      <vt:lpstr>4.2  函数依赖</vt:lpstr>
      <vt:lpstr>4.2  函数依赖</vt:lpstr>
      <vt:lpstr>4.2  函数依赖</vt:lpstr>
      <vt:lpstr>随堂练习</vt:lpstr>
      <vt:lpstr>4.2  函数依赖</vt:lpstr>
      <vt:lpstr>PowerPoint 演示文稿</vt:lpstr>
      <vt:lpstr>随堂练习</vt:lpstr>
      <vt:lpstr>PowerPoint 演示文稿</vt:lpstr>
      <vt:lpstr>随堂练习</vt:lpstr>
      <vt:lpstr>4.4  范式和规范化 </vt:lpstr>
      <vt:lpstr>4.4  范式和规范化 </vt:lpstr>
      <vt:lpstr>4.4  范式和规范化 </vt:lpstr>
      <vt:lpstr>4.4  范式和规范化 </vt:lpstr>
      <vt:lpstr>4.4.1  范式</vt:lpstr>
      <vt:lpstr>范式（续）</vt:lpstr>
      <vt:lpstr>4.4  范式和规范化 </vt:lpstr>
      <vt:lpstr>第一范式</vt:lpstr>
      <vt:lpstr>第一范式（续）</vt:lpstr>
      <vt:lpstr>第一范式（续）</vt:lpstr>
      <vt:lpstr>第一范式（续）</vt:lpstr>
      <vt:lpstr>第一范式（续）</vt:lpstr>
      <vt:lpstr>第一范式（续）</vt:lpstr>
      <vt:lpstr>第一范式（续）</vt:lpstr>
      <vt:lpstr>第一范式（续）</vt:lpstr>
      <vt:lpstr>第二范式</vt:lpstr>
      <vt:lpstr> 第二范式（续）</vt:lpstr>
      <vt:lpstr>第二范式（续）</vt:lpstr>
      <vt:lpstr> 第二范式（续）</vt:lpstr>
      <vt:lpstr> 第二范式（续）</vt:lpstr>
      <vt:lpstr>第三范式</vt:lpstr>
      <vt:lpstr>BC范式</vt:lpstr>
      <vt:lpstr>BC范式（续）</vt:lpstr>
      <vt:lpstr>BC范式（续）</vt:lpstr>
      <vt:lpstr>BC范式</vt:lpstr>
      <vt:lpstr>规范化步骤 </vt:lpstr>
      <vt:lpstr>随堂练习</vt:lpstr>
      <vt:lpstr>随堂练习</vt:lpstr>
      <vt:lpstr>随堂练习</vt:lpstr>
      <vt:lpstr>随堂练习</vt:lpstr>
      <vt:lpstr>随堂练习</vt:lpstr>
    </vt:vector>
  </TitlesOfParts>
  <Manager/>
  <Company>Microsoft Corp.</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第一章：SQL Server概述</dc:title>
  <dc:subject/>
  <dc:creator>Rafael</dc:creator>
  <cp:keywords/>
  <dc:description/>
  <cp:lastModifiedBy>谭 九鼎</cp:lastModifiedBy>
  <cp:revision>561</cp:revision>
  <cp:lastPrinted>1899-12-30T00:00:00Z</cp:lastPrinted>
  <dcterms:created xsi:type="dcterms:W3CDTF">2000-03-20T23:36:29Z</dcterms:created>
  <dcterms:modified xsi:type="dcterms:W3CDTF">2018-12-08T11:44:38Z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