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914" r:id="rId2"/>
  </p:sldMasterIdLst>
  <p:notesMasterIdLst>
    <p:notesMasterId r:id="rId73"/>
  </p:notesMasterIdLst>
  <p:sldIdLst>
    <p:sldId id="492" r:id="rId3"/>
    <p:sldId id="507" r:id="rId4"/>
    <p:sldId id="508" r:id="rId5"/>
    <p:sldId id="509" r:id="rId6"/>
    <p:sldId id="493" r:id="rId7"/>
    <p:sldId id="510" r:id="rId8"/>
    <p:sldId id="511" r:id="rId9"/>
    <p:sldId id="506" r:id="rId10"/>
    <p:sldId id="494" r:id="rId11"/>
    <p:sldId id="515" r:id="rId12"/>
    <p:sldId id="516" r:id="rId13"/>
    <p:sldId id="551" r:id="rId14"/>
    <p:sldId id="552" r:id="rId15"/>
    <p:sldId id="553" r:id="rId16"/>
    <p:sldId id="554" r:id="rId17"/>
    <p:sldId id="555" r:id="rId18"/>
    <p:sldId id="556" r:id="rId19"/>
    <p:sldId id="557" r:id="rId20"/>
    <p:sldId id="558" r:id="rId21"/>
    <p:sldId id="559" r:id="rId22"/>
    <p:sldId id="560" r:id="rId23"/>
    <p:sldId id="521" r:id="rId24"/>
    <p:sldId id="587" r:id="rId25"/>
    <p:sldId id="562" r:id="rId26"/>
    <p:sldId id="563" r:id="rId27"/>
    <p:sldId id="564" r:id="rId28"/>
    <p:sldId id="565" r:id="rId29"/>
    <p:sldId id="566" r:id="rId30"/>
    <p:sldId id="567" r:id="rId31"/>
    <p:sldId id="568" r:id="rId32"/>
    <p:sldId id="569" r:id="rId33"/>
    <p:sldId id="570" r:id="rId34"/>
    <p:sldId id="571" r:id="rId35"/>
    <p:sldId id="572" r:id="rId36"/>
    <p:sldId id="573" r:id="rId37"/>
    <p:sldId id="530" r:id="rId38"/>
    <p:sldId id="499" r:id="rId39"/>
    <p:sldId id="500" r:id="rId40"/>
    <p:sldId id="574" r:id="rId41"/>
    <p:sldId id="575" r:id="rId42"/>
    <p:sldId id="576" r:id="rId43"/>
    <p:sldId id="577" r:id="rId44"/>
    <p:sldId id="578" r:id="rId45"/>
    <p:sldId id="579" r:id="rId46"/>
    <p:sldId id="580" r:id="rId47"/>
    <p:sldId id="532" r:id="rId48"/>
    <p:sldId id="533" r:id="rId49"/>
    <p:sldId id="501" r:id="rId50"/>
    <p:sldId id="581" r:id="rId51"/>
    <p:sldId id="582" r:id="rId52"/>
    <p:sldId id="583" r:id="rId53"/>
    <p:sldId id="584" r:id="rId54"/>
    <p:sldId id="534" r:id="rId55"/>
    <p:sldId id="585" r:id="rId56"/>
    <p:sldId id="586" r:id="rId57"/>
    <p:sldId id="502" r:id="rId58"/>
    <p:sldId id="535" r:id="rId59"/>
    <p:sldId id="536" r:id="rId60"/>
    <p:sldId id="524" r:id="rId61"/>
    <p:sldId id="538" r:id="rId62"/>
    <p:sldId id="547" r:id="rId63"/>
    <p:sldId id="537" r:id="rId64"/>
    <p:sldId id="539" r:id="rId65"/>
    <p:sldId id="503" r:id="rId66"/>
    <p:sldId id="504" r:id="rId67"/>
    <p:sldId id="541" r:id="rId68"/>
    <p:sldId id="542" r:id="rId69"/>
    <p:sldId id="505" r:id="rId70"/>
    <p:sldId id="546" r:id="rId71"/>
    <p:sldId id="548" r:id="rId7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orient="horz" pos="596">
          <p15:clr>
            <a:srgbClr val="A4A3A4"/>
          </p15:clr>
        </p15:guide>
        <p15:guide id="3" orient="horz" pos="816">
          <p15:clr>
            <a:srgbClr val="A4A3A4"/>
          </p15:clr>
        </p15:guide>
        <p15:guide id="4" orient="horz" pos="3696">
          <p15:clr>
            <a:srgbClr val="A4A3A4"/>
          </p15:clr>
        </p15:guide>
        <p15:guide id="5" orient="horz" pos="2496">
          <p15:clr>
            <a:srgbClr val="A4A3A4"/>
          </p15:clr>
        </p15:guide>
        <p15:guide id="6" pos="5232">
          <p15:clr>
            <a:srgbClr val="A4A3A4"/>
          </p15:clr>
        </p15:guide>
        <p15:guide id="7" pos="50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F834"/>
    <a:srgbClr val="FFFF66"/>
    <a:srgbClr val="8D9C34"/>
    <a:srgbClr val="B2DE82"/>
    <a:srgbClr val="CCFFCC"/>
    <a:srgbClr val="CC0000"/>
    <a:srgbClr val="DDDDDD"/>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varScale="1">
        <p:scale>
          <a:sx n="87" d="100"/>
          <a:sy n="87" d="100"/>
        </p:scale>
        <p:origin x="1157" y="48"/>
      </p:cViewPr>
      <p:guideLst>
        <p:guide orient="horz" pos="4319"/>
        <p:guide orient="horz" pos="596"/>
        <p:guide orient="horz" pos="816"/>
        <p:guide orient="horz" pos="3696"/>
        <p:guide orient="horz" pos="2496"/>
        <p:guide pos="5232"/>
        <p:guide pos="50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638205D-F059-41AC-BB3A-42FA3EB797B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a:extLst>
              <a:ext uri="{FF2B5EF4-FFF2-40B4-BE49-F238E27FC236}">
                <a16:creationId xmlns:a16="http://schemas.microsoft.com/office/drawing/2014/main" id="{0A17485E-2FB7-4AB0-9EFC-667A27927C61}"/>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a:extLst>
              <a:ext uri="{FF2B5EF4-FFF2-40B4-BE49-F238E27FC236}">
                <a16:creationId xmlns:a16="http://schemas.microsoft.com/office/drawing/2014/main" id="{4E9813CD-8499-421C-9862-8049FF79857C}"/>
              </a:ext>
            </a:extLst>
          </p:cNvPr>
          <p:cNvSpPr>
            <a:spLocks noGrp="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B2AC9199-B170-48D8-AF67-25C1FA9B90B3}"/>
              </a:ext>
            </a:extLst>
          </p:cNvPr>
          <p:cNvSpPr>
            <a:spLocks noGrp="1" noChangeArrowheads="1"/>
          </p:cNvSpPr>
          <p:nvPr>
            <p:ph type="body" sz="quarter" idx="3"/>
          </p:nvPr>
        </p:nvSpPr>
        <p:spPr bwMode="auto">
          <a:xfrm>
            <a:off x="914400" y="4343400"/>
            <a:ext cx="5029200" cy="4114800"/>
          </a:xfrm>
          <a:prstGeom prst="rect">
            <a:avLst/>
          </a:prstGeom>
          <a:noFill/>
          <a:ln w="9525"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重点：</a:t>
            </a:r>
          </a:p>
          <a:p>
            <a:pPr lvl="0"/>
            <a:r>
              <a:rPr lang="zh-CN" altLang="en-US" noProof="0"/>
              <a:t>难点：</a:t>
            </a:r>
          </a:p>
          <a:p>
            <a:pPr lvl="0"/>
            <a:r>
              <a:rPr lang="zh-CN" altLang="en-US" noProof="0"/>
              <a:t>注意：</a:t>
            </a:r>
          </a:p>
          <a:p>
            <a:pPr lvl="0"/>
            <a:r>
              <a:rPr lang="zh-CN" altLang="en-US" noProof="0"/>
              <a:t>课堂提问：</a:t>
            </a:r>
          </a:p>
          <a:p>
            <a:pPr lvl="0"/>
            <a:r>
              <a:rPr lang="zh-CN" altLang="en-US" noProof="0"/>
              <a:t>课堂讨论：</a:t>
            </a:r>
          </a:p>
          <a:p>
            <a:pPr lvl="0"/>
            <a:r>
              <a:rPr lang="zh-CN" altLang="en-US" noProof="0"/>
              <a:t>演示：</a:t>
            </a:r>
          </a:p>
          <a:p>
            <a:pPr lvl="0"/>
            <a:r>
              <a:rPr lang="zh-CN" altLang="en-US" noProof="0"/>
              <a:t>参考：</a:t>
            </a:r>
          </a:p>
        </p:txBody>
      </p:sp>
      <p:sp>
        <p:nvSpPr>
          <p:cNvPr id="3078" name="Rectangle 6">
            <a:extLst>
              <a:ext uri="{FF2B5EF4-FFF2-40B4-BE49-F238E27FC236}">
                <a16:creationId xmlns:a16="http://schemas.microsoft.com/office/drawing/2014/main" id="{D2F95766-A577-4FE3-BE95-2319810BA4B1}"/>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a:extLst>
              <a:ext uri="{FF2B5EF4-FFF2-40B4-BE49-F238E27FC236}">
                <a16:creationId xmlns:a16="http://schemas.microsoft.com/office/drawing/2014/main" id="{668754C1-C96F-4F6C-89D0-CAA404B33FB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3DEB9C6A-0F4D-4972-8755-1A81471E5AA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018529325"/>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77611675"/>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52121929"/>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469909917"/>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62244683"/>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063942430"/>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2772190"/>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5322201"/>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619155240"/>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209657"/>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43833127"/>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4569640"/>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00498013"/>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29863559"/>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3713336"/>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9377518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3090097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985763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4631823"/>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247317"/>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964673"/>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0703203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3063D5F-8CCB-492F-AC0D-55C165822CD4}"/>
              </a:ext>
            </a:extLst>
          </p:cNvPr>
          <p:cNvSpPr>
            <a:spLocks noChangeArrowheads="1"/>
          </p:cNvSpPr>
          <p:nvPr>
            <p:ph type="title"/>
          </p:nvPr>
        </p:nvSpPr>
        <p:spPr bwMode="auto">
          <a:xfrm>
            <a:off x="457200" y="14287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B9C789AD-733E-4353-B68D-BF7553C3F793}"/>
              </a:ext>
            </a:extLst>
          </p:cNvPr>
          <p:cNvSpPr>
            <a:spLocks noChangeArrowheads="1"/>
          </p:cNvSpPr>
          <p:nvPr>
            <p:ph type="body" idx="1"/>
          </p:nvPr>
        </p:nvSpPr>
        <p:spPr bwMode="auto">
          <a:xfrm>
            <a:off x="457200" y="819150"/>
            <a:ext cx="82296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C811FAE1-53C2-4994-8031-A9ECAAA6711C}"/>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eaLnBrk="1" hangingPunct="1">
              <a:defRPr/>
            </a:pPr>
            <a:r>
              <a:rPr lang="en-US" sz="1400" b="1">
                <a:solidFill>
                  <a:schemeClr val="bg1"/>
                </a:solidFill>
                <a:effectLst>
                  <a:outerShdw blurRad="38100" dist="38100" dir="2700000" algn="tl">
                    <a:srgbClr val="C0C0C0"/>
                  </a:outerShdw>
                </a:effectLst>
                <a:latin typeface="Arial" pitchFamily="34" charset="0"/>
              </a:rPr>
              <a:t>Copyright@2006</a:t>
            </a:r>
          </a:p>
          <a:p>
            <a:pPr algn="ctr" eaLnBrk="1" hangingPunct="1">
              <a:defRPr/>
            </a:pPr>
            <a:r>
              <a:rPr lang="en-US" sz="1400" b="1">
                <a:solidFill>
                  <a:schemeClr val="bg1"/>
                </a:solidFill>
                <a:effectLst>
                  <a:outerShdw blurRad="38100" dist="38100" dir="2700000" algn="tl">
                    <a:srgbClr val="C0C0C0"/>
                  </a:outerShdw>
                </a:effectLst>
                <a:latin typeface="Arial" pitchFamily="34" charset="0"/>
              </a:rPr>
              <a:t>College of ITSoft (HZIEE) </a:t>
            </a:r>
          </a:p>
        </p:txBody>
      </p:sp>
      <p:sp>
        <p:nvSpPr>
          <p:cNvPr id="1029" name="Rectangle 5">
            <a:extLst>
              <a:ext uri="{FF2B5EF4-FFF2-40B4-BE49-F238E27FC236}">
                <a16:creationId xmlns:a16="http://schemas.microsoft.com/office/drawing/2014/main" id="{1C1F8238-FA7B-4C85-86C8-D4D7FE1A276E}"/>
              </a:ext>
            </a:extLst>
          </p:cNvPr>
          <p:cNvSpPr>
            <a:spLocks noChangeArrowheads="1"/>
          </p:cNvSpPr>
          <p:nvPr/>
        </p:nvSpPr>
        <p:spPr bwMode="auto">
          <a:xfrm>
            <a:off x="8388350" y="6481763"/>
            <a:ext cx="658813" cy="476250"/>
          </a:xfrm>
          <a:prstGeom prst="rect">
            <a:avLst/>
          </a:prstGeom>
          <a:noFill/>
          <a:ln w="9525">
            <a:no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defRPr/>
            </a:pPr>
            <a:fld id="{CCEAEB61-E3A3-41D1-9C1A-1BBDC91A9F8B}" type="slidenum">
              <a:rPr lang="zh-CN" altLang="en-US" sz="1400" b="1" smtClean="0">
                <a:solidFill>
                  <a:schemeClr val="bg1"/>
                </a:solidFill>
              </a:rPr>
              <a:pPr algn="r" eaLnBrk="1" hangingPunct="1">
                <a:defRPr/>
              </a:pPr>
              <a:t>‹#›</a:t>
            </a:fld>
            <a:endParaRPr lang="en-US" altLang="zh-CN" sz="1400" b="1">
              <a:solidFill>
                <a:schemeClr val="bg1"/>
              </a:solidFill>
            </a:endParaRPr>
          </a:p>
        </p:txBody>
      </p:sp>
      <p:sp>
        <p:nvSpPr>
          <p:cNvPr id="1030" name="Rectangle 6">
            <a:extLst>
              <a:ext uri="{FF2B5EF4-FFF2-40B4-BE49-F238E27FC236}">
                <a16:creationId xmlns:a16="http://schemas.microsoft.com/office/drawing/2014/main" id="{89DB9526-0542-4DD8-A73A-0135E21DC344}"/>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eaLnBrk="1" hangingPunct="1">
              <a:defRPr/>
            </a:pPr>
            <a:r>
              <a:rPr lang="en-US" sz="1400" b="1">
                <a:solidFill>
                  <a:schemeClr val="bg1"/>
                </a:solidFill>
                <a:effectLst>
                  <a:outerShdw blurRad="38100" dist="38100" dir="2700000" algn="tl">
                    <a:srgbClr val="C0C0C0"/>
                  </a:outerShdw>
                </a:effectLst>
                <a:latin typeface="Arial" pitchFamily="34" charset="0"/>
              </a:rPr>
              <a:t>Version No: 1.0</a:t>
            </a:r>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黑体" pitchFamily="49" charset="-122"/>
        </a:defRPr>
      </a:lvl2pPr>
      <a:lvl3pPr algn="ctr" rtl="0" eaLnBrk="0" fontAlgn="base" hangingPunct="0">
        <a:spcBef>
          <a:spcPct val="0"/>
        </a:spcBef>
        <a:spcAft>
          <a:spcPct val="0"/>
        </a:spcAft>
        <a:defRPr sz="4000" b="1">
          <a:solidFill>
            <a:schemeClr val="tx2"/>
          </a:solidFill>
          <a:latin typeface="Arial" pitchFamily="34" charset="0"/>
          <a:ea typeface="黑体" pitchFamily="49" charset="-122"/>
        </a:defRPr>
      </a:lvl3pPr>
      <a:lvl4pPr algn="ctr" rtl="0" eaLnBrk="0" fontAlgn="base" hangingPunct="0">
        <a:spcBef>
          <a:spcPct val="0"/>
        </a:spcBef>
        <a:spcAft>
          <a:spcPct val="0"/>
        </a:spcAft>
        <a:defRPr sz="4000" b="1">
          <a:solidFill>
            <a:schemeClr val="tx2"/>
          </a:solidFill>
          <a:latin typeface="Arial" pitchFamily="34" charset="0"/>
          <a:ea typeface="黑体" pitchFamily="49" charset="-122"/>
        </a:defRPr>
      </a:lvl4pPr>
      <a:lvl5pPr algn="ctr" rtl="0" eaLnBrk="0" fontAlgn="base" hangingPunct="0">
        <a:spcBef>
          <a:spcPct val="0"/>
        </a:spcBef>
        <a:spcAft>
          <a:spcPct val="0"/>
        </a:spcAft>
        <a:defRPr sz="4000" b="1">
          <a:solidFill>
            <a:schemeClr val="tx2"/>
          </a:solidFill>
          <a:latin typeface="Arial" pitchFamily="34" charset="0"/>
          <a:ea typeface="黑体" pitchFamily="49" charset="-122"/>
        </a:defRPr>
      </a:lvl5pPr>
      <a:lvl6pPr marL="457200" algn="ctr" rtl="0" eaLnBrk="0" fontAlgn="base" hangingPunct="0">
        <a:spcBef>
          <a:spcPct val="0"/>
        </a:spcBef>
        <a:spcAft>
          <a:spcPct val="0"/>
        </a:spcAft>
        <a:defRPr sz="4000" b="1">
          <a:solidFill>
            <a:schemeClr val="tx2"/>
          </a:solidFill>
          <a:latin typeface="Arial" pitchFamily="34" charset="0"/>
          <a:ea typeface="黑体" pitchFamily="49" charset="-122"/>
        </a:defRPr>
      </a:lvl6pPr>
      <a:lvl7pPr marL="914400" algn="ctr" rtl="0" eaLnBrk="0" fontAlgn="base" hangingPunct="0">
        <a:spcBef>
          <a:spcPct val="0"/>
        </a:spcBef>
        <a:spcAft>
          <a:spcPct val="0"/>
        </a:spcAft>
        <a:defRPr sz="4000" b="1">
          <a:solidFill>
            <a:schemeClr val="tx2"/>
          </a:solidFill>
          <a:latin typeface="Arial" pitchFamily="34" charset="0"/>
          <a:ea typeface="黑体" pitchFamily="49" charset="-122"/>
        </a:defRPr>
      </a:lvl7pPr>
      <a:lvl8pPr marL="1371600" algn="ctr" rtl="0" eaLnBrk="0" fontAlgn="base" hangingPunct="0">
        <a:spcBef>
          <a:spcPct val="0"/>
        </a:spcBef>
        <a:spcAft>
          <a:spcPct val="0"/>
        </a:spcAft>
        <a:defRPr sz="4000" b="1">
          <a:solidFill>
            <a:schemeClr val="tx2"/>
          </a:solidFill>
          <a:latin typeface="Arial" pitchFamily="34" charset="0"/>
          <a:ea typeface="黑体" pitchFamily="49" charset="-122"/>
        </a:defRPr>
      </a:lvl8pPr>
      <a:lvl9pPr marL="1828800" algn="ctr" rtl="0" eaLnBrk="0" fontAlgn="base" hangingPunct="0">
        <a:spcBef>
          <a:spcPct val="0"/>
        </a:spcBef>
        <a:spcAft>
          <a:spcPct val="0"/>
        </a:spcAft>
        <a:defRPr sz="4000" b="1">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SzPct val="100000"/>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4"/>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9109D6BF-39E9-4B45-991B-D162355DBB83}"/>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eaLnBrk="1" hangingPunct="1">
              <a:defRPr/>
            </a:pPr>
            <a:r>
              <a:rPr lang="en-US" sz="1400" b="1">
                <a:solidFill>
                  <a:schemeClr val="bg1"/>
                </a:solidFill>
                <a:effectLst>
                  <a:outerShdw blurRad="38100" dist="38100" dir="2700000" algn="tl">
                    <a:srgbClr val="C0C0C0"/>
                  </a:outerShdw>
                </a:effectLst>
                <a:latin typeface="Arial" pitchFamily="34" charset="0"/>
              </a:rPr>
              <a:t>Copyright@2006</a:t>
            </a:r>
          </a:p>
          <a:p>
            <a:pPr algn="ctr" eaLnBrk="1" hangingPunct="1">
              <a:defRPr/>
            </a:pPr>
            <a:r>
              <a:rPr lang="en-US" sz="1400" b="1">
                <a:solidFill>
                  <a:schemeClr val="bg1"/>
                </a:solidFill>
                <a:effectLst>
                  <a:outerShdw blurRad="38100" dist="38100" dir="2700000" algn="tl">
                    <a:srgbClr val="C0C0C0"/>
                  </a:outerShdw>
                </a:effectLst>
                <a:latin typeface="Arial" pitchFamily="34" charset="0"/>
              </a:rPr>
              <a:t>College of ITSoft (HZIEE) </a:t>
            </a:r>
          </a:p>
        </p:txBody>
      </p:sp>
      <p:sp>
        <p:nvSpPr>
          <p:cNvPr id="2051" name="Rectangle 5">
            <a:extLst>
              <a:ext uri="{FF2B5EF4-FFF2-40B4-BE49-F238E27FC236}">
                <a16:creationId xmlns:a16="http://schemas.microsoft.com/office/drawing/2014/main" id="{CA522AAA-B858-4C74-AD70-34C5F394CB7E}"/>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eaLnBrk="1" hangingPunct="1">
              <a:defRPr/>
            </a:pPr>
            <a:r>
              <a:rPr lang="en-US" sz="1400" b="1">
                <a:solidFill>
                  <a:schemeClr val="bg1"/>
                </a:solidFill>
                <a:effectLst>
                  <a:outerShdw blurRad="38100" dist="38100" dir="2700000" algn="tl">
                    <a:srgbClr val="C0C0C0"/>
                  </a:outerShdw>
                </a:effectLst>
                <a:latin typeface="Arial" pitchFamily="34" charset="0"/>
              </a:rPr>
              <a:t>Version No: 1.0</a:t>
            </a:r>
          </a:p>
        </p:txBody>
      </p:sp>
      <p:sp>
        <p:nvSpPr>
          <p:cNvPr id="2052" name="Rectangle 2">
            <a:extLst>
              <a:ext uri="{FF2B5EF4-FFF2-40B4-BE49-F238E27FC236}">
                <a16:creationId xmlns:a16="http://schemas.microsoft.com/office/drawing/2014/main" id="{5D80F4FD-3F49-4A1C-B331-72006B7A3E42}"/>
              </a:ext>
            </a:extLst>
          </p:cNvPr>
          <p:cNvSpPr>
            <a:spLocks noChangeArrowheads="1"/>
          </p:cNvSpPr>
          <p:nvPr>
            <p:ph type="title"/>
          </p:nvPr>
        </p:nvSpPr>
        <p:spPr bwMode="auto">
          <a:xfrm>
            <a:off x="457200" y="14287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3" name="Rectangle 3">
            <a:extLst>
              <a:ext uri="{FF2B5EF4-FFF2-40B4-BE49-F238E27FC236}">
                <a16:creationId xmlns:a16="http://schemas.microsoft.com/office/drawing/2014/main" id="{4D759A00-87F9-4C77-8678-4D3E40AC9C13}"/>
              </a:ext>
            </a:extLst>
          </p:cNvPr>
          <p:cNvSpPr>
            <a:spLocks noChangeArrowheads="1"/>
          </p:cNvSpPr>
          <p:nvPr>
            <p:ph type="body" idx="1"/>
          </p:nvPr>
        </p:nvSpPr>
        <p:spPr bwMode="auto">
          <a:xfrm>
            <a:off x="457200" y="819150"/>
            <a:ext cx="82296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黑体" pitchFamily="49" charset="-122"/>
        </a:defRPr>
      </a:lvl2pPr>
      <a:lvl3pPr algn="ctr" rtl="0" eaLnBrk="0" fontAlgn="base" hangingPunct="0">
        <a:spcBef>
          <a:spcPct val="0"/>
        </a:spcBef>
        <a:spcAft>
          <a:spcPct val="0"/>
        </a:spcAft>
        <a:defRPr sz="4000" b="1">
          <a:solidFill>
            <a:schemeClr val="tx2"/>
          </a:solidFill>
          <a:latin typeface="Arial" pitchFamily="34" charset="0"/>
          <a:ea typeface="黑体" pitchFamily="49" charset="-122"/>
        </a:defRPr>
      </a:lvl3pPr>
      <a:lvl4pPr algn="ctr" rtl="0" eaLnBrk="0" fontAlgn="base" hangingPunct="0">
        <a:spcBef>
          <a:spcPct val="0"/>
        </a:spcBef>
        <a:spcAft>
          <a:spcPct val="0"/>
        </a:spcAft>
        <a:defRPr sz="4000" b="1">
          <a:solidFill>
            <a:schemeClr val="tx2"/>
          </a:solidFill>
          <a:latin typeface="Arial" pitchFamily="34" charset="0"/>
          <a:ea typeface="黑体" pitchFamily="49" charset="-122"/>
        </a:defRPr>
      </a:lvl4pPr>
      <a:lvl5pPr algn="ctr" rtl="0" eaLnBrk="0" fontAlgn="base" hangingPunct="0">
        <a:spcBef>
          <a:spcPct val="0"/>
        </a:spcBef>
        <a:spcAft>
          <a:spcPct val="0"/>
        </a:spcAft>
        <a:defRPr sz="4000" b="1">
          <a:solidFill>
            <a:schemeClr val="tx2"/>
          </a:solidFill>
          <a:latin typeface="Arial" pitchFamily="34" charset="0"/>
          <a:ea typeface="黑体" pitchFamily="49" charset="-122"/>
        </a:defRPr>
      </a:lvl5pPr>
      <a:lvl6pPr marL="457200" algn="ctr" rtl="0" eaLnBrk="0" fontAlgn="base" hangingPunct="0">
        <a:spcBef>
          <a:spcPct val="0"/>
        </a:spcBef>
        <a:spcAft>
          <a:spcPct val="0"/>
        </a:spcAft>
        <a:defRPr sz="4000" b="1">
          <a:solidFill>
            <a:schemeClr val="tx2"/>
          </a:solidFill>
          <a:latin typeface="Arial" pitchFamily="34" charset="0"/>
          <a:ea typeface="黑体" pitchFamily="49" charset="-122"/>
        </a:defRPr>
      </a:lvl6pPr>
      <a:lvl7pPr marL="914400" algn="ctr" rtl="0" eaLnBrk="0" fontAlgn="base" hangingPunct="0">
        <a:spcBef>
          <a:spcPct val="0"/>
        </a:spcBef>
        <a:spcAft>
          <a:spcPct val="0"/>
        </a:spcAft>
        <a:defRPr sz="4000" b="1">
          <a:solidFill>
            <a:schemeClr val="tx2"/>
          </a:solidFill>
          <a:latin typeface="Arial" pitchFamily="34" charset="0"/>
          <a:ea typeface="黑体" pitchFamily="49" charset="-122"/>
        </a:defRPr>
      </a:lvl7pPr>
      <a:lvl8pPr marL="1371600" algn="ctr" rtl="0" eaLnBrk="0" fontAlgn="base" hangingPunct="0">
        <a:spcBef>
          <a:spcPct val="0"/>
        </a:spcBef>
        <a:spcAft>
          <a:spcPct val="0"/>
        </a:spcAft>
        <a:defRPr sz="4000" b="1">
          <a:solidFill>
            <a:schemeClr val="tx2"/>
          </a:solidFill>
          <a:latin typeface="Arial" pitchFamily="34" charset="0"/>
          <a:ea typeface="黑体" pitchFamily="49" charset="-122"/>
        </a:defRPr>
      </a:lvl8pPr>
      <a:lvl9pPr marL="1828800" algn="ctr" rtl="0" eaLnBrk="0" fontAlgn="base" hangingPunct="0">
        <a:spcBef>
          <a:spcPct val="0"/>
        </a:spcBef>
        <a:spcAft>
          <a:spcPct val="0"/>
        </a:spcAft>
        <a:defRPr sz="4000" b="1">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SzPct val="100000"/>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4"/>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25968;&#25454;&#27969;&#38543;&#22530;&#32451;&#20064;&#20998;&#26512;.ppt"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0C21DB35-F7FC-4018-921D-F4D5BB6D88FB}"/>
              </a:ext>
            </a:extLst>
          </p:cNvPr>
          <p:cNvSpPr>
            <a:spLocks noGrp="1" noChangeArrowheads="1"/>
          </p:cNvSpPr>
          <p:nvPr>
            <p:ph type="subTitle" idx="4294967295"/>
          </p:nvPr>
        </p:nvSpPr>
        <p:spPr>
          <a:xfrm>
            <a:off x="2339975" y="765175"/>
            <a:ext cx="5616575" cy="792163"/>
          </a:xfrm>
          <a:noFill/>
        </p:spPr>
        <p:txBody>
          <a:bodyPr/>
          <a:lstStyle/>
          <a:p>
            <a:pPr marL="0" indent="0" algn="ctr">
              <a:buFontTx/>
              <a:buNone/>
            </a:pPr>
            <a:r>
              <a:rPr lang="zh-CN" altLang="en-US" sz="4400" b="1">
                <a:ea typeface="楷体_GB2312" pitchFamily="1" charset="-122"/>
              </a:rPr>
              <a:t>第</a:t>
            </a:r>
            <a:r>
              <a:rPr lang="en-US" altLang="zh-CN" sz="4400" b="1">
                <a:ea typeface="楷体_GB2312" pitchFamily="1" charset="-122"/>
              </a:rPr>
              <a:t>6</a:t>
            </a:r>
            <a:r>
              <a:rPr lang="zh-CN" altLang="en-US" sz="4400" b="1">
                <a:ea typeface="楷体_GB2312" pitchFamily="1" charset="-122"/>
              </a:rPr>
              <a:t>章  数据库设计</a:t>
            </a:r>
          </a:p>
        </p:txBody>
      </p:sp>
      <p:sp>
        <p:nvSpPr>
          <p:cNvPr id="4099" name="Rectangle 5">
            <a:extLst>
              <a:ext uri="{FF2B5EF4-FFF2-40B4-BE49-F238E27FC236}">
                <a16:creationId xmlns:a16="http://schemas.microsoft.com/office/drawing/2014/main" id="{83DEEF0B-C395-43C0-9FF7-09D8700785DF}"/>
              </a:ext>
            </a:extLst>
          </p:cNvPr>
          <p:cNvSpPr>
            <a:spLocks noChangeArrowheads="1"/>
          </p:cNvSpPr>
          <p:nvPr/>
        </p:nvSpPr>
        <p:spPr bwMode="auto">
          <a:xfrm>
            <a:off x="714375" y="3000375"/>
            <a:ext cx="6715125" cy="3071813"/>
          </a:xfrm>
          <a:prstGeom prst="rect">
            <a:avLst/>
          </a:prstGeom>
          <a:noFill/>
          <a:ln w="9525">
            <a:noFill/>
            <a:miter lim="800000"/>
            <a:headEnd/>
            <a:tailEnd/>
          </a:ln>
        </p:spPr>
        <p:txBody>
          <a:bodyPr/>
          <a:lstStyle/>
          <a:p>
            <a:pPr marL="358775" indent="-358775" algn="just">
              <a:lnSpc>
                <a:spcPct val="130000"/>
              </a:lnSpc>
              <a:buFontTx/>
              <a:buChar char="•"/>
              <a:defRPr/>
            </a:pPr>
            <a:r>
              <a:rPr lang="zh-CN" altLang="en-US" sz="2800" b="1"/>
              <a:t>数据库设计的目的、意义及内容 </a:t>
            </a:r>
            <a:endParaRPr lang="en-US" sz="2800" b="1">
              <a:effectLst>
                <a:outerShdw blurRad="38100" dist="38100" dir="2700000" algn="tl">
                  <a:srgbClr val="C0C0C0"/>
                </a:outerShdw>
              </a:effectLst>
              <a:latin typeface="楷体_GB2312" pitchFamily="1" charset="-122"/>
              <a:ea typeface="楷体_GB2312" pitchFamily="1" charset="-122"/>
            </a:endParaRPr>
          </a:p>
          <a:p>
            <a:pPr marL="358775" indent="-358775" algn="just">
              <a:lnSpc>
                <a:spcPct val="130000"/>
              </a:lnSpc>
              <a:buFontTx/>
              <a:buChar char="•"/>
              <a:defRPr/>
            </a:pPr>
            <a:r>
              <a:rPr lang="zh-CN" altLang="en-US" sz="2800" b="1"/>
              <a:t>数据库系统设计方法及步骤</a:t>
            </a:r>
            <a:endParaRPr lang="zh-CN" altLang="en-US" sz="2800" b="1">
              <a:effectLst>
                <a:outerShdw blurRad="38100" dist="38100" dir="2700000" algn="tl">
                  <a:srgbClr val="C0C0C0"/>
                </a:outerShdw>
              </a:effectLst>
              <a:latin typeface="楷体_GB2312" pitchFamily="1" charset="-122"/>
              <a:ea typeface="楷体_GB2312" pitchFamily="1" charset="-122"/>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3BE40B8-97B3-4854-8B23-3099D74B1894}"/>
              </a:ext>
            </a:extLst>
          </p:cNvPr>
          <p:cNvSpPr>
            <a:spLocks noGrp="1" noChangeArrowheads="1"/>
          </p:cNvSpPr>
          <p:nvPr>
            <p:ph type="title" idx="4294967295"/>
          </p:nvPr>
        </p:nvSpPr>
        <p:spPr>
          <a:xfrm>
            <a:off x="1357313" y="285750"/>
            <a:ext cx="6477000" cy="838200"/>
          </a:xfrm>
        </p:spPr>
        <p:txBody>
          <a:bodyPr/>
          <a:lstStyle/>
          <a:p>
            <a:r>
              <a:rPr lang="zh-CN" altLang="en-US">
                <a:latin typeface="黑体" panose="02010609060101010101" pitchFamily="49" charset="-122"/>
              </a:rPr>
              <a:t>需求分析流程图</a:t>
            </a:r>
          </a:p>
        </p:txBody>
      </p:sp>
      <p:sp>
        <p:nvSpPr>
          <p:cNvPr id="13315" name="Rectangle 3">
            <a:extLst>
              <a:ext uri="{FF2B5EF4-FFF2-40B4-BE49-F238E27FC236}">
                <a16:creationId xmlns:a16="http://schemas.microsoft.com/office/drawing/2014/main" id="{C8E8AE0E-7E65-481F-92A5-C6F094B27E75}"/>
              </a:ext>
            </a:extLst>
          </p:cNvPr>
          <p:cNvSpPr>
            <a:spLocks noChangeArrowheads="1"/>
          </p:cNvSpPr>
          <p:nvPr/>
        </p:nvSpPr>
        <p:spPr bwMode="auto">
          <a:xfrm>
            <a:off x="1004888" y="1428750"/>
            <a:ext cx="6629400" cy="2971800"/>
          </a:xfrm>
          <a:prstGeom prst="rect">
            <a:avLst/>
          </a:prstGeom>
          <a:solidFill>
            <a:srgbClr val="FFFFFF"/>
          </a:solidFill>
          <a:ln w="9525">
            <a:solidFill>
              <a:srgbClr val="000000"/>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b="1">
              <a:latin typeface="Times New Roman" panose="02020603050405020304" pitchFamily="18" charset="0"/>
            </a:endParaRPr>
          </a:p>
        </p:txBody>
      </p:sp>
      <p:sp>
        <p:nvSpPr>
          <p:cNvPr id="13316" name="Oval 4">
            <a:extLst>
              <a:ext uri="{FF2B5EF4-FFF2-40B4-BE49-F238E27FC236}">
                <a16:creationId xmlns:a16="http://schemas.microsoft.com/office/drawing/2014/main" id="{37BF35F0-B7AF-46C2-B037-26234BF1D688}"/>
              </a:ext>
            </a:extLst>
          </p:cNvPr>
          <p:cNvSpPr>
            <a:spLocks noChangeArrowheads="1"/>
          </p:cNvSpPr>
          <p:nvPr/>
        </p:nvSpPr>
        <p:spPr bwMode="auto">
          <a:xfrm>
            <a:off x="1228725" y="2447925"/>
            <a:ext cx="1439863" cy="1714500"/>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zh-CN" altLang="en-US" sz="2000" b="1">
                <a:latin typeface="仿宋_GB2312" pitchFamily="1" charset="-122"/>
              </a:rPr>
              <a:t>调查组织机构总体情况</a:t>
            </a:r>
            <a:endParaRPr lang="zh-CN" altLang="en-US" sz="2000" b="1">
              <a:latin typeface="Times New Roman" panose="02020603050405020304" pitchFamily="18" charset="0"/>
            </a:endParaRPr>
          </a:p>
        </p:txBody>
      </p:sp>
      <p:sp>
        <p:nvSpPr>
          <p:cNvPr id="13317" name="Oval 5">
            <a:extLst>
              <a:ext uri="{FF2B5EF4-FFF2-40B4-BE49-F238E27FC236}">
                <a16:creationId xmlns:a16="http://schemas.microsoft.com/office/drawing/2014/main" id="{493294D6-55BC-4E47-B4A4-4B7B51311D29}"/>
              </a:ext>
            </a:extLst>
          </p:cNvPr>
          <p:cNvSpPr>
            <a:spLocks noChangeArrowheads="1"/>
          </p:cNvSpPr>
          <p:nvPr/>
        </p:nvSpPr>
        <p:spPr bwMode="auto">
          <a:xfrm>
            <a:off x="2981325" y="2447925"/>
            <a:ext cx="1074738" cy="1752600"/>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zh-CN" altLang="en-US" sz="2000" b="1">
                <a:latin typeface="仿宋_GB2312" pitchFamily="1" charset="-122"/>
              </a:rPr>
              <a:t>熟悉业务活动</a:t>
            </a:r>
            <a:endParaRPr lang="zh-CN" altLang="en-US" sz="2000" b="1">
              <a:latin typeface="Times New Roman" panose="02020603050405020304" pitchFamily="18" charset="0"/>
            </a:endParaRPr>
          </a:p>
        </p:txBody>
      </p:sp>
      <p:sp>
        <p:nvSpPr>
          <p:cNvPr id="13318" name="Oval 6">
            <a:extLst>
              <a:ext uri="{FF2B5EF4-FFF2-40B4-BE49-F238E27FC236}">
                <a16:creationId xmlns:a16="http://schemas.microsoft.com/office/drawing/2014/main" id="{6C429466-327C-4EDB-9D84-A716A425DB84}"/>
              </a:ext>
            </a:extLst>
          </p:cNvPr>
          <p:cNvSpPr>
            <a:spLocks noChangeArrowheads="1"/>
          </p:cNvSpPr>
          <p:nvPr/>
        </p:nvSpPr>
        <p:spPr bwMode="auto">
          <a:xfrm>
            <a:off x="4429125" y="2371725"/>
            <a:ext cx="1143000" cy="1806575"/>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zh-CN" altLang="en-US" sz="2400" b="1">
                <a:latin typeface="仿宋_GB2312" pitchFamily="1" charset="-122"/>
              </a:rPr>
              <a:t>明确用户需求</a:t>
            </a:r>
            <a:endParaRPr lang="zh-CN" altLang="en-US" sz="2400" b="1">
              <a:latin typeface="Times New Roman" panose="02020603050405020304" pitchFamily="18" charset="0"/>
            </a:endParaRPr>
          </a:p>
        </p:txBody>
      </p:sp>
      <p:sp>
        <p:nvSpPr>
          <p:cNvPr id="13319" name="Text Box 8">
            <a:extLst>
              <a:ext uri="{FF2B5EF4-FFF2-40B4-BE49-F238E27FC236}">
                <a16:creationId xmlns:a16="http://schemas.microsoft.com/office/drawing/2014/main" id="{AA5B4940-B6F2-44B2-9BF1-7BEFE3EFB6D3}"/>
              </a:ext>
            </a:extLst>
          </p:cNvPr>
          <p:cNvSpPr txBox="1">
            <a:spLocks noChangeArrowheads="1"/>
          </p:cNvSpPr>
          <p:nvPr/>
        </p:nvSpPr>
        <p:spPr bwMode="auto">
          <a:xfrm>
            <a:off x="1000125" y="1685925"/>
            <a:ext cx="1447800" cy="457200"/>
          </a:xfrm>
          <a:prstGeom prst="rect">
            <a:avLst/>
          </a:prstGeom>
          <a:solidFill>
            <a:srgbClr val="FFFFFF"/>
          </a:solidFill>
          <a:ln w="9525">
            <a:solidFill>
              <a:srgbClr val="000000"/>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zh-CN" altLang="en-US" sz="2000" b="1">
                <a:latin typeface="Times New Roman" panose="02020603050405020304" pitchFamily="18" charset="0"/>
              </a:rPr>
              <a:t>需求分析</a:t>
            </a:r>
          </a:p>
        </p:txBody>
      </p:sp>
      <p:sp>
        <p:nvSpPr>
          <p:cNvPr id="13320" name="Line 9">
            <a:extLst>
              <a:ext uri="{FF2B5EF4-FFF2-40B4-BE49-F238E27FC236}">
                <a16:creationId xmlns:a16="http://schemas.microsoft.com/office/drawing/2014/main" id="{61AA004F-5EFE-492D-82F2-CEEE8E3F8BC2}"/>
              </a:ext>
            </a:extLst>
          </p:cNvPr>
          <p:cNvSpPr>
            <a:spLocks noChangeShapeType="1"/>
          </p:cNvSpPr>
          <p:nvPr/>
        </p:nvSpPr>
        <p:spPr bwMode="auto">
          <a:xfrm>
            <a:off x="2676525" y="3362325"/>
            <a:ext cx="304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1" name="Line 10">
            <a:extLst>
              <a:ext uri="{FF2B5EF4-FFF2-40B4-BE49-F238E27FC236}">
                <a16:creationId xmlns:a16="http://schemas.microsoft.com/office/drawing/2014/main" id="{0E27AF99-A95C-44C2-B861-819DF9389226}"/>
              </a:ext>
            </a:extLst>
          </p:cNvPr>
          <p:cNvSpPr>
            <a:spLocks noChangeShapeType="1"/>
          </p:cNvSpPr>
          <p:nvPr/>
        </p:nvSpPr>
        <p:spPr bwMode="auto">
          <a:xfrm>
            <a:off x="4044950" y="3362325"/>
            <a:ext cx="3841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2" name="Line 11">
            <a:extLst>
              <a:ext uri="{FF2B5EF4-FFF2-40B4-BE49-F238E27FC236}">
                <a16:creationId xmlns:a16="http://schemas.microsoft.com/office/drawing/2014/main" id="{22BE29D4-C320-4789-8DF7-613440E0BE5A}"/>
              </a:ext>
            </a:extLst>
          </p:cNvPr>
          <p:cNvSpPr>
            <a:spLocks noChangeShapeType="1"/>
          </p:cNvSpPr>
          <p:nvPr/>
        </p:nvSpPr>
        <p:spPr bwMode="auto">
          <a:xfrm>
            <a:off x="5495925" y="3362325"/>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3" name="Freeform 12">
            <a:extLst>
              <a:ext uri="{FF2B5EF4-FFF2-40B4-BE49-F238E27FC236}">
                <a16:creationId xmlns:a16="http://schemas.microsoft.com/office/drawing/2014/main" id="{4AB9A6CB-8AAC-4111-9D01-80F01E3B6E4D}"/>
              </a:ext>
            </a:extLst>
          </p:cNvPr>
          <p:cNvSpPr>
            <a:spLocks/>
          </p:cNvSpPr>
          <p:nvPr/>
        </p:nvSpPr>
        <p:spPr bwMode="auto">
          <a:xfrm flipV="1">
            <a:off x="5495925" y="2752725"/>
            <a:ext cx="533400" cy="76200"/>
          </a:xfrm>
          <a:custGeom>
            <a:avLst/>
            <a:gdLst>
              <a:gd name="T0" fmla="*/ 2147483646 w 3420"/>
              <a:gd name="T1" fmla="*/ 0 h 624"/>
              <a:gd name="T2" fmla="*/ 2147483646 w 3420"/>
              <a:gd name="T3" fmla="*/ 2147483646 h 624"/>
              <a:gd name="T4" fmla="*/ 0 w 3420"/>
              <a:gd name="T5" fmla="*/ 0 h 624"/>
              <a:gd name="T6" fmla="*/ 0 60000 65536"/>
              <a:gd name="T7" fmla="*/ 0 60000 65536"/>
              <a:gd name="T8" fmla="*/ 0 60000 65536"/>
              <a:gd name="T9" fmla="*/ 0 w 3420"/>
              <a:gd name="T10" fmla="*/ 0 h 624"/>
              <a:gd name="T11" fmla="*/ 3420 w 3420"/>
              <a:gd name="T12" fmla="*/ 624 h 624"/>
            </a:gdLst>
            <a:ahLst/>
            <a:cxnLst>
              <a:cxn ang="T6">
                <a:pos x="T0" y="T1"/>
              </a:cxn>
              <a:cxn ang="T7">
                <a:pos x="T2" y="T3"/>
              </a:cxn>
              <a:cxn ang="T8">
                <a:pos x="T4" y="T5"/>
              </a:cxn>
            </a:cxnLst>
            <a:rect l="T9" t="T10" r="T11" b="T12"/>
            <a:pathLst>
              <a:path w="3420" h="624">
                <a:moveTo>
                  <a:pt x="3420" y="0"/>
                </a:moveTo>
                <a:cubicBezTo>
                  <a:pt x="2625" y="312"/>
                  <a:pt x="1830" y="624"/>
                  <a:pt x="1260" y="624"/>
                </a:cubicBezTo>
                <a:cubicBezTo>
                  <a:pt x="690" y="624"/>
                  <a:pt x="210" y="104"/>
                  <a:pt x="0" y="0"/>
                </a:cubicBezTo>
              </a:path>
            </a:pathLst>
          </a:custGeom>
          <a:noFill/>
          <a:ln w="9525" cmpd="sng">
            <a:solidFill>
              <a:srgbClr val="000000"/>
            </a:solidFill>
            <a:prstDash val="sysDot"/>
            <a:miter lim="800000"/>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4" name="Freeform 13">
            <a:extLst>
              <a:ext uri="{FF2B5EF4-FFF2-40B4-BE49-F238E27FC236}">
                <a16:creationId xmlns:a16="http://schemas.microsoft.com/office/drawing/2014/main" id="{177FF878-6E1C-45F5-AE42-BCC8A987E95B}"/>
              </a:ext>
            </a:extLst>
          </p:cNvPr>
          <p:cNvSpPr>
            <a:spLocks/>
          </p:cNvSpPr>
          <p:nvPr/>
        </p:nvSpPr>
        <p:spPr bwMode="auto">
          <a:xfrm>
            <a:off x="3971925" y="2066925"/>
            <a:ext cx="2209800" cy="685800"/>
          </a:xfrm>
          <a:custGeom>
            <a:avLst/>
            <a:gdLst>
              <a:gd name="T0" fmla="*/ 2147483646 w 3420"/>
              <a:gd name="T1" fmla="*/ 2147483646 h 624"/>
              <a:gd name="T2" fmla="*/ 2147483646 w 3420"/>
              <a:gd name="T3" fmla="*/ 0 h 624"/>
              <a:gd name="T4" fmla="*/ 0 w 3420"/>
              <a:gd name="T5" fmla="*/ 2147483646 h 624"/>
              <a:gd name="T6" fmla="*/ 0 60000 65536"/>
              <a:gd name="T7" fmla="*/ 0 60000 65536"/>
              <a:gd name="T8" fmla="*/ 0 60000 65536"/>
              <a:gd name="T9" fmla="*/ 0 w 3420"/>
              <a:gd name="T10" fmla="*/ 0 h 624"/>
              <a:gd name="T11" fmla="*/ 3420 w 3420"/>
              <a:gd name="T12" fmla="*/ 624 h 624"/>
            </a:gdLst>
            <a:ahLst/>
            <a:cxnLst>
              <a:cxn ang="T6">
                <a:pos x="T0" y="T1"/>
              </a:cxn>
              <a:cxn ang="T7">
                <a:pos x="T2" y="T3"/>
              </a:cxn>
              <a:cxn ang="T8">
                <a:pos x="T4" y="T5"/>
              </a:cxn>
            </a:cxnLst>
            <a:rect l="T9" t="T10" r="T11" b="T12"/>
            <a:pathLst>
              <a:path w="3420" h="624">
                <a:moveTo>
                  <a:pt x="3420" y="624"/>
                </a:moveTo>
                <a:cubicBezTo>
                  <a:pt x="3165" y="312"/>
                  <a:pt x="2910" y="0"/>
                  <a:pt x="2340" y="0"/>
                </a:cubicBezTo>
                <a:cubicBezTo>
                  <a:pt x="1770" y="0"/>
                  <a:pt x="390" y="520"/>
                  <a:pt x="0" y="624"/>
                </a:cubicBezTo>
              </a:path>
            </a:pathLst>
          </a:custGeom>
          <a:noFill/>
          <a:ln w="9525" cmpd="sng">
            <a:solidFill>
              <a:srgbClr val="000000"/>
            </a:solidFill>
            <a:prstDash val="sysDot"/>
            <a:miter lim="800000"/>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5" name="Line 14">
            <a:extLst>
              <a:ext uri="{FF2B5EF4-FFF2-40B4-BE49-F238E27FC236}">
                <a16:creationId xmlns:a16="http://schemas.microsoft.com/office/drawing/2014/main" id="{4DBD0E74-E051-4590-AE61-21A2B00EFC8C}"/>
              </a:ext>
            </a:extLst>
          </p:cNvPr>
          <p:cNvSpPr>
            <a:spLocks noChangeShapeType="1"/>
          </p:cNvSpPr>
          <p:nvPr/>
        </p:nvSpPr>
        <p:spPr bwMode="auto">
          <a:xfrm>
            <a:off x="7172325" y="3286125"/>
            <a:ext cx="1143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6" name="Line 15">
            <a:extLst>
              <a:ext uri="{FF2B5EF4-FFF2-40B4-BE49-F238E27FC236}">
                <a16:creationId xmlns:a16="http://schemas.microsoft.com/office/drawing/2014/main" id="{22CAF2F9-684B-47EC-AFF1-45B7FAC22862}"/>
              </a:ext>
            </a:extLst>
          </p:cNvPr>
          <p:cNvSpPr>
            <a:spLocks noChangeShapeType="1"/>
          </p:cNvSpPr>
          <p:nvPr/>
        </p:nvSpPr>
        <p:spPr bwMode="auto">
          <a:xfrm flipH="1">
            <a:off x="1228725" y="2905125"/>
            <a:ext cx="0" cy="2743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AutoShape 16">
            <a:extLst>
              <a:ext uri="{FF2B5EF4-FFF2-40B4-BE49-F238E27FC236}">
                <a16:creationId xmlns:a16="http://schemas.microsoft.com/office/drawing/2014/main" id="{4DD63463-FDDA-49E4-B140-30303586D6C0}"/>
              </a:ext>
            </a:extLst>
          </p:cNvPr>
          <p:cNvSpPr>
            <a:spLocks noChangeArrowheads="1"/>
          </p:cNvSpPr>
          <p:nvPr/>
        </p:nvSpPr>
        <p:spPr bwMode="auto">
          <a:xfrm>
            <a:off x="1457325" y="4429125"/>
            <a:ext cx="3043238" cy="1676400"/>
          </a:xfrm>
          <a:prstGeom prst="irregularSeal1">
            <a:avLst/>
          </a:prstGeom>
          <a:solidFill>
            <a:srgbClr val="FFFFFF"/>
          </a:solidFill>
          <a:ln w="9525">
            <a:solidFill>
              <a:srgbClr val="000000"/>
            </a:solidFill>
            <a:prstDash val="sysDot"/>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zh-CN" altLang="en-US" sz="2000" b="1">
                <a:latin typeface="Times New Roman" panose="02020603050405020304" pitchFamily="18" charset="0"/>
              </a:rPr>
              <a:t>用户  </a:t>
            </a:r>
          </a:p>
          <a:p>
            <a:pPr algn="just">
              <a:spcBef>
                <a:spcPct val="0"/>
              </a:spcBef>
              <a:buSzTx/>
              <a:buFontTx/>
              <a:buNone/>
            </a:pPr>
            <a:r>
              <a:rPr lang="zh-CN" altLang="en-US" sz="2000" b="1">
                <a:latin typeface="Times New Roman" panose="02020603050405020304" pitchFamily="18" charset="0"/>
              </a:rPr>
              <a:t>数据库设计人员</a:t>
            </a:r>
          </a:p>
        </p:txBody>
      </p:sp>
      <p:sp>
        <p:nvSpPr>
          <p:cNvPr id="13328" name="Line 17">
            <a:extLst>
              <a:ext uri="{FF2B5EF4-FFF2-40B4-BE49-F238E27FC236}">
                <a16:creationId xmlns:a16="http://schemas.microsoft.com/office/drawing/2014/main" id="{97AE447C-A75B-4285-9C5A-78AEC1FAFA70}"/>
              </a:ext>
            </a:extLst>
          </p:cNvPr>
          <p:cNvSpPr>
            <a:spLocks noChangeShapeType="1"/>
          </p:cNvSpPr>
          <p:nvPr/>
        </p:nvSpPr>
        <p:spPr bwMode="auto">
          <a:xfrm flipV="1">
            <a:off x="2905125" y="4124325"/>
            <a:ext cx="304800" cy="7620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9" name="Line 18">
            <a:extLst>
              <a:ext uri="{FF2B5EF4-FFF2-40B4-BE49-F238E27FC236}">
                <a16:creationId xmlns:a16="http://schemas.microsoft.com/office/drawing/2014/main" id="{E8826503-4D21-4773-B03B-319B2C02A7AD}"/>
              </a:ext>
            </a:extLst>
          </p:cNvPr>
          <p:cNvSpPr>
            <a:spLocks noChangeShapeType="1"/>
          </p:cNvSpPr>
          <p:nvPr/>
        </p:nvSpPr>
        <p:spPr bwMode="auto">
          <a:xfrm flipH="1" flipV="1">
            <a:off x="2295525" y="4124325"/>
            <a:ext cx="152400" cy="838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0" name="AutoShape 19">
            <a:extLst>
              <a:ext uri="{FF2B5EF4-FFF2-40B4-BE49-F238E27FC236}">
                <a16:creationId xmlns:a16="http://schemas.microsoft.com/office/drawing/2014/main" id="{BDFB95C8-5FA8-4646-A82A-CA9A967E78FE}"/>
              </a:ext>
            </a:extLst>
          </p:cNvPr>
          <p:cNvSpPr>
            <a:spLocks noChangeArrowheads="1"/>
          </p:cNvSpPr>
          <p:nvPr/>
        </p:nvSpPr>
        <p:spPr bwMode="auto">
          <a:xfrm>
            <a:off x="6486525" y="4124325"/>
            <a:ext cx="228600" cy="762000"/>
          </a:xfrm>
          <a:prstGeom prst="downArrow">
            <a:avLst>
              <a:gd name="adj1" fmla="val 50000"/>
              <a:gd name="adj2" fmla="val 83333"/>
            </a:avLst>
          </a:prstGeom>
          <a:solidFill>
            <a:srgbClr val="FFFFFF"/>
          </a:solidFill>
          <a:ln w="9525">
            <a:solidFill>
              <a:srgbClr val="000000"/>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b="1">
              <a:latin typeface="Times New Roman" panose="02020603050405020304" pitchFamily="18" charset="0"/>
            </a:endParaRPr>
          </a:p>
        </p:txBody>
      </p:sp>
      <p:sp>
        <p:nvSpPr>
          <p:cNvPr id="13331" name="AutoShape 20">
            <a:extLst>
              <a:ext uri="{FF2B5EF4-FFF2-40B4-BE49-F238E27FC236}">
                <a16:creationId xmlns:a16="http://schemas.microsoft.com/office/drawing/2014/main" id="{A2DEE458-48B1-4870-A6D7-447FCFED5D66}"/>
              </a:ext>
            </a:extLst>
          </p:cNvPr>
          <p:cNvSpPr>
            <a:spLocks noChangeArrowheads="1"/>
          </p:cNvSpPr>
          <p:nvPr/>
        </p:nvSpPr>
        <p:spPr bwMode="auto">
          <a:xfrm>
            <a:off x="5876925" y="4886325"/>
            <a:ext cx="838200" cy="990600"/>
          </a:xfrm>
          <a:prstGeom prst="flowChartMultidocument">
            <a:avLst/>
          </a:prstGeom>
          <a:solidFill>
            <a:srgbClr val="FFFFFF"/>
          </a:solidFill>
          <a:ln w="9525">
            <a:solidFill>
              <a:srgbClr val="000000"/>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000" b="1">
                <a:latin typeface="宋体" panose="02010600030101010101" pitchFamily="2" charset="-122"/>
              </a:rPr>
              <a:t>DFD</a:t>
            </a:r>
          </a:p>
        </p:txBody>
      </p:sp>
      <p:sp>
        <p:nvSpPr>
          <p:cNvPr id="13332" name="Text Box 21">
            <a:extLst>
              <a:ext uri="{FF2B5EF4-FFF2-40B4-BE49-F238E27FC236}">
                <a16:creationId xmlns:a16="http://schemas.microsoft.com/office/drawing/2014/main" id="{8F3F84DF-E594-4232-AE04-4D1CE2ABCCF8}"/>
              </a:ext>
            </a:extLst>
          </p:cNvPr>
          <p:cNvSpPr txBox="1">
            <a:spLocks noChangeArrowheads="1"/>
          </p:cNvSpPr>
          <p:nvPr/>
        </p:nvSpPr>
        <p:spPr bwMode="auto">
          <a:xfrm>
            <a:off x="7934325" y="3514725"/>
            <a:ext cx="762000" cy="762000"/>
          </a:xfrm>
          <a:prstGeom prst="rect">
            <a:avLst/>
          </a:prstGeom>
          <a:solidFill>
            <a:srgbClr val="FFFFFF"/>
          </a:solidFill>
          <a:ln w="9525">
            <a:solidFill>
              <a:srgbClr val="000000"/>
            </a:solidFill>
            <a:prstDash val="sysDot"/>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zh-CN" altLang="en-US" sz="2000" b="1">
                <a:latin typeface="Times New Roman" panose="02020603050405020304" pitchFamily="18" charset="0"/>
              </a:rPr>
              <a:t>概念</a:t>
            </a:r>
          </a:p>
          <a:p>
            <a:pPr algn="just">
              <a:spcBef>
                <a:spcPct val="0"/>
              </a:spcBef>
              <a:buSzTx/>
              <a:buFontTx/>
              <a:buNone/>
            </a:pPr>
            <a:r>
              <a:rPr lang="zh-CN" altLang="en-US" sz="2000" b="1">
                <a:latin typeface="Times New Roman" panose="02020603050405020304" pitchFamily="18" charset="0"/>
              </a:rPr>
              <a:t>设计</a:t>
            </a:r>
          </a:p>
        </p:txBody>
      </p:sp>
      <p:sp>
        <p:nvSpPr>
          <p:cNvPr id="13333" name="Freeform 22">
            <a:extLst>
              <a:ext uri="{FF2B5EF4-FFF2-40B4-BE49-F238E27FC236}">
                <a16:creationId xmlns:a16="http://schemas.microsoft.com/office/drawing/2014/main" id="{73770E72-3B66-4FCA-A793-DA6B3DB4FCCA}"/>
              </a:ext>
            </a:extLst>
          </p:cNvPr>
          <p:cNvSpPr>
            <a:spLocks/>
          </p:cNvSpPr>
          <p:nvPr/>
        </p:nvSpPr>
        <p:spPr bwMode="auto">
          <a:xfrm>
            <a:off x="2371725" y="1762125"/>
            <a:ext cx="4038600" cy="762000"/>
          </a:xfrm>
          <a:custGeom>
            <a:avLst/>
            <a:gdLst>
              <a:gd name="T0" fmla="*/ 2147483646 w 1968"/>
              <a:gd name="T1" fmla="*/ 2147483646 h 392"/>
              <a:gd name="T2" fmla="*/ 2147483646 w 1968"/>
              <a:gd name="T3" fmla="*/ 2147483646 h 392"/>
              <a:gd name="T4" fmla="*/ 0 w 1968"/>
              <a:gd name="T5" fmla="*/ 2147483646 h 392"/>
              <a:gd name="T6" fmla="*/ 0 60000 65536"/>
              <a:gd name="T7" fmla="*/ 0 60000 65536"/>
              <a:gd name="T8" fmla="*/ 0 60000 65536"/>
              <a:gd name="T9" fmla="*/ 0 w 1968"/>
              <a:gd name="T10" fmla="*/ 0 h 392"/>
              <a:gd name="T11" fmla="*/ 1968 w 1968"/>
              <a:gd name="T12" fmla="*/ 392 h 392"/>
            </a:gdLst>
            <a:ahLst/>
            <a:cxnLst>
              <a:cxn ang="T6">
                <a:pos x="T0" y="T1"/>
              </a:cxn>
              <a:cxn ang="T7">
                <a:pos x="T2" y="T3"/>
              </a:cxn>
              <a:cxn ang="T8">
                <a:pos x="T4" y="T5"/>
              </a:cxn>
            </a:cxnLst>
            <a:rect l="T9" t="T10" r="T11" b="T12"/>
            <a:pathLst>
              <a:path w="1968" h="392">
                <a:moveTo>
                  <a:pt x="1968" y="344"/>
                </a:moveTo>
                <a:cubicBezTo>
                  <a:pt x="1796" y="172"/>
                  <a:pt x="1624" y="0"/>
                  <a:pt x="1296" y="8"/>
                </a:cubicBezTo>
                <a:cubicBezTo>
                  <a:pt x="968" y="16"/>
                  <a:pt x="208" y="328"/>
                  <a:pt x="0" y="392"/>
                </a:cubicBezTo>
              </a:path>
            </a:pathLst>
          </a:custGeom>
          <a:noFill/>
          <a:ln w="9525" cmpd="sng">
            <a:solidFill>
              <a:schemeClr val="tx1"/>
            </a:solidFill>
            <a:prstDash val="sysDot"/>
            <a:miter lim="800000"/>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34" name="AutoShape 23">
            <a:extLst>
              <a:ext uri="{FF2B5EF4-FFF2-40B4-BE49-F238E27FC236}">
                <a16:creationId xmlns:a16="http://schemas.microsoft.com/office/drawing/2014/main" id="{1FE05EE4-B246-478E-A3D8-4AD05F6D77F4}"/>
              </a:ext>
            </a:extLst>
          </p:cNvPr>
          <p:cNvSpPr>
            <a:spLocks noChangeArrowheads="1"/>
          </p:cNvSpPr>
          <p:nvPr/>
        </p:nvSpPr>
        <p:spPr bwMode="auto">
          <a:xfrm>
            <a:off x="6562725" y="4810125"/>
            <a:ext cx="838200" cy="1066800"/>
          </a:xfrm>
          <a:prstGeom prst="flowChartMultidocument">
            <a:avLst/>
          </a:prstGeom>
          <a:solidFill>
            <a:schemeClr val="bg1"/>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b="1">
                <a:latin typeface="宋体" panose="02010600030101010101" pitchFamily="2" charset="-122"/>
              </a:rPr>
              <a:t>DD</a:t>
            </a:r>
          </a:p>
        </p:txBody>
      </p:sp>
      <p:sp>
        <p:nvSpPr>
          <p:cNvPr id="13335" name="Oval 7">
            <a:extLst>
              <a:ext uri="{FF2B5EF4-FFF2-40B4-BE49-F238E27FC236}">
                <a16:creationId xmlns:a16="http://schemas.microsoft.com/office/drawing/2014/main" id="{C868D0CB-E0DD-4F94-A7EB-37E6C34D4C65}"/>
              </a:ext>
            </a:extLst>
          </p:cNvPr>
          <p:cNvSpPr>
            <a:spLocks noChangeArrowheads="1"/>
          </p:cNvSpPr>
          <p:nvPr/>
        </p:nvSpPr>
        <p:spPr bwMode="auto">
          <a:xfrm>
            <a:off x="5953125" y="2371725"/>
            <a:ext cx="1219200" cy="1752600"/>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zh-CN" altLang="en-US" sz="2400" b="1">
                <a:latin typeface="仿宋_GB2312" pitchFamily="1" charset="-122"/>
              </a:rPr>
              <a:t>确定系统边界</a:t>
            </a:r>
            <a:endParaRPr lang="zh-CN" altLang="en-US" sz="2400" b="1">
              <a:latin typeface="Times New Roman" panose="02020603050405020304" pitchFamily="18" charset="0"/>
            </a:endParaRPr>
          </a:p>
        </p:txBody>
      </p:sp>
      <p:sp>
        <p:nvSpPr>
          <p:cNvPr id="13336" name="Line 24">
            <a:extLst>
              <a:ext uri="{FF2B5EF4-FFF2-40B4-BE49-F238E27FC236}">
                <a16:creationId xmlns:a16="http://schemas.microsoft.com/office/drawing/2014/main" id="{05050BF3-586C-4124-96D0-0269A078DF5B}"/>
              </a:ext>
            </a:extLst>
          </p:cNvPr>
          <p:cNvSpPr>
            <a:spLocks noChangeShapeType="1"/>
          </p:cNvSpPr>
          <p:nvPr/>
        </p:nvSpPr>
        <p:spPr bwMode="auto">
          <a:xfrm>
            <a:off x="7858125" y="2828925"/>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DA80FE0-6E4C-4C51-834F-6F3E985A6D4E}"/>
              </a:ext>
            </a:extLst>
          </p:cNvPr>
          <p:cNvSpPr>
            <a:spLocks noGrp="1" noChangeArrowheads="1"/>
          </p:cNvSpPr>
          <p:nvPr>
            <p:ph type="title" idx="4294967295"/>
          </p:nvPr>
        </p:nvSpPr>
        <p:spPr>
          <a:xfrm>
            <a:off x="1071563" y="428625"/>
            <a:ext cx="6934200" cy="762000"/>
          </a:xfrm>
        </p:spPr>
        <p:txBody>
          <a:bodyPr/>
          <a:lstStyle/>
          <a:p>
            <a:r>
              <a:rPr lang="zh-CN" altLang="en-US">
                <a:latin typeface="黑体" panose="02010609060101010101" pitchFamily="49" charset="-122"/>
              </a:rPr>
              <a:t>调查和分析的方法</a:t>
            </a:r>
          </a:p>
        </p:txBody>
      </p:sp>
      <p:sp>
        <p:nvSpPr>
          <p:cNvPr id="16387" name="Rectangle 3">
            <a:extLst>
              <a:ext uri="{FF2B5EF4-FFF2-40B4-BE49-F238E27FC236}">
                <a16:creationId xmlns:a16="http://schemas.microsoft.com/office/drawing/2014/main" id="{A7BD9D04-AAF5-47C6-973F-65A1B54C6EBC}"/>
              </a:ext>
            </a:extLst>
          </p:cNvPr>
          <p:cNvSpPr>
            <a:spLocks noGrp="1" noChangeArrowheads="1"/>
          </p:cNvSpPr>
          <p:nvPr>
            <p:ph type="body" idx="4294967295"/>
          </p:nvPr>
        </p:nvSpPr>
        <p:spPr>
          <a:xfrm>
            <a:off x="785813" y="1643063"/>
            <a:ext cx="7643812" cy="3981450"/>
          </a:xfrm>
        </p:spPr>
        <p:txBody>
          <a:bodyPr/>
          <a:lstStyle/>
          <a:p>
            <a:pPr algn="just">
              <a:lnSpc>
                <a:spcPts val="3800"/>
              </a:lnSpc>
              <a:spcBef>
                <a:spcPts val="1200"/>
              </a:spcBef>
              <a:buSzTx/>
              <a:buFontTx/>
              <a:buNone/>
            </a:pPr>
            <a:r>
              <a:rPr lang="en-US" altLang="zh-CN" sz="2400">
                <a:latin typeface="宋体" panose="02010600030101010101" pitchFamily="2" charset="-122"/>
              </a:rPr>
              <a:t>1.</a:t>
            </a:r>
            <a:r>
              <a:rPr lang="zh-CN" altLang="en-US" sz="2400">
                <a:latin typeface="宋体" panose="02010600030101010101" pitchFamily="2" charset="-122"/>
              </a:rPr>
              <a:t>调查方法：跟班作业。开调查会。请专人介绍。询问。设计调查表请用户填写。查阅历史记录。</a:t>
            </a:r>
          </a:p>
          <a:p>
            <a:pPr algn="just">
              <a:lnSpc>
                <a:spcPts val="3800"/>
              </a:lnSpc>
              <a:spcBef>
                <a:spcPts val="1200"/>
              </a:spcBef>
              <a:buSzTx/>
              <a:buFontTx/>
              <a:buNone/>
            </a:pPr>
            <a:r>
              <a:rPr lang="en-US" altLang="zh-CN" sz="2400">
                <a:latin typeface="宋体" panose="02010600030101010101" pitchFamily="2" charset="-122"/>
              </a:rPr>
              <a:t>2.</a:t>
            </a:r>
            <a:r>
              <a:rPr lang="zh-CN" altLang="en-US" sz="2400">
                <a:latin typeface="宋体" panose="02010600030101010101" pitchFamily="2" charset="-122"/>
              </a:rPr>
              <a:t>分析方法：自顶向下分析和自底向上分析。</a:t>
            </a:r>
          </a:p>
          <a:p>
            <a:pPr algn="just">
              <a:lnSpc>
                <a:spcPts val="3800"/>
              </a:lnSpc>
              <a:spcBef>
                <a:spcPts val="1200"/>
              </a:spcBef>
              <a:buSzTx/>
              <a:buFontTx/>
              <a:buNone/>
            </a:pPr>
            <a:r>
              <a:rPr lang="en-US" altLang="zh-CN" sz="2400">
                <a:latin typeface="宋体" panose="02010600030101010101" pitchFamily="2" charset="-122"/>
              </a:rPr>
              <a:t>3.</a:t>
            </a:r>
            <a:r>
              <a:rPr lang="zh-CN" altLang="en-US" sz="2400">
                <a:latin typeface="宋体" panose="02010600030101010101" pitchFamily="2" charset="-122"/>
              </a:rPr>
              <a:t>需要形成的规范化文档：</a:t>
            </a:r>
            <a:r>
              <a:rPr lang="zh-CN" altLang="en-US" sz="2400" b="1">
                <a:solidFill>
                  <a:srgbClr val="FF0000"/>
                </a:solidFill>
                <a:latin typeface="宋体" panose="02010600030101010101" pitchFamily="2" charset="-122"/>
              </a:rPr>
              <a:t>数据流图、数据字典</a:t>
            </a:r>
            <a:r>
              <a:rPr lang="zh-CN" altLang="en-US" sz="2400" b="1">
                <a:latin typeface="宋体" panose="02010600030101010101" pitchFamily="2" charset="-122"/>
              </a:rPr>
              <a:t>。</a:t>
            </a:r>
          </a:p>
          <a:p>
            <a:pPr algn="just">
              <a:lnSpc>
                <a:spcPts val="3800"/>
              </a:lnSpc>
              <a:spcBef>
                <a:spcPts val="1200"/>
              </a:spcBef>
              <a:buSzTx/>
              <a:buFontTx/>
              <a:buNone/>
            </a:pPr>
            <a:r>
              <a:rPr lang="en-US" altLang="zh-CN" sz="2400">
                <a:latin typeface="宋体" panose="02010600030101010101" pitchFamily="2" charset="-122"/>
              </a:rPr>
              <a:t>4.</a:t>
            </a:r>
            <a:r>
              <a:rPr lang="zh-CN" altLang="en-US" sz="2400">
                <a:latin typeface="宋体" panose="02010600030101010101" pitchFamily="2" charset="-122"/>
              </a:rPr>
              <a:t>数据流图：用来描述业务的流程。</a:t>
            </a:r>
          </a:p>
          <a:p>
            <a:pPr algn="just">
              <a:lnSpc>
                <a:spcPts val="3800"/>
              </a:lnSpc>
              <a:spcBef>
                <a:spcPts val="1200"/>
              </a:spcBef>
              <a:buSzTx/>
              <a:buFontTx/>
              <a:buNone/>
            </a:pPr>
            <a:r>
              <a:rPr lang="en-US" altLang="zh-CN" sz="2400">
                <a:latin typeface="宋体" panose="02010600030101010101" pitchFamily="2" charset="-122"/>
              </a:rPr>
              <a:t>5.</a:t>
            </a:r>
            <a:r>
              <a:rPr lang="zh-CN" altLang="en-US" sz="2400">
                <a:latin typeface="宋体" panose="02010600030101010101" pitchFamily="2" charset="-122"/>
              </a:rPr>
              <a:t>数据字典：用来描述系统中的数据。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par>
                          <p:cTn id="7" fill="hold" nodeType="afterGroup">
                            <p:stCondLst>
                              <p:cond delay="1"/>
                            </p:stCondLst>
                            <p:childTnLst>
                              <p:par>
                                <p:cTn id="8" presetID="9" presetClass="entr" presetSubtype="0" fill="hold" grpId="0" nodeType="after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dissolve">
                                      <p:cBhvr>
                                        <p:cTn id="10" dur="500"/>
                                        <p:tgtEl>
                                          <p:spTgt spid="16387">
                                            <p:txEl>
                                              <p:pRg st="1" end="1"/>
                                            </p:txEl>
                                          </p:spTgt>
                                        </p:tgtEl>
                                      </p:cBhvr>
                                    </p:animEffect>
                                  </p:childTnLst>
                                </p:cTn>
                              </p:par>
                            </p:childTnLst>
                          </p:cTn>
                        </p:par>
                        <p:par>
                          <p:cTn id="11" fill="hold" nodeType="afterGroup">
                            <p:stCondLst>
                              <p:cond delay="501"/>
                            </p:stCondLst>
                            <p:childTnLst>
                              <p:par>
                                <p:cTn id="12" presetID="9" presetClass="entr" presetSubtype="0" fill="hold" grpId="0" nodeType="afterEffect">
                                  <p:stCondLst>
                                    <p:cond delay="0"/>
                                  </p:stCondLst>
                                  <p:childTnLst>
                                    <p:set>
                                      <p:cBhvr>
                                        <p:cTn id="13" dur="1" fill="hold">
                                          <p:stCondLst>
                                            <p:cond delay="0"/>
                                          </p:stCondLst>
                                        </p:cTn>
                                        <p:tgtEl>
                                          <p:spTgt spid="16387">
                                            <p:txEl>
                                              <p:pRg st="2" end="2"/>
                                            </p:txEl>
                                          </p:spTgt>
                                        </p:tgtEl>
                                        <p:attrNameLst>
                                          <p:attrName>style.visibility</p:attrName>
                                        </p:attrNameLst>
                                      </p:cBhvr>
                                      <p:to>
                                        <p:strVal val="visible"/>
                                      </p:to>
                                    </p:set>
                                    <p:animEffect transition="in" filter="dissolve">
                                      <p:cBhvr>
                                        <p:cTn id="14" dur="500"/>
                                        <p:tgtEl>
                                          <p:spTgt spid="16387">
                                            <p:txEl>
                                              <p:pRg st="2" end="2"/>
                                            </p:txEl>
                                          </p:spTgt>
                                        </p:tgtEl>
                                      </p:cBhvr>
                                    </p:animEffect>
                                  </p:childTnLst>
                                </p:cTn>
                              </p:par>
                            </p:childTnLst>
                          </p:cTn>
                        </p:par>
                        <p:par>
                          <p:cTn id="15" fill="hold" nodeType="afterGroup">
                            <p:stCondLst>
                              <p:cond delay="1001"/>
                            </p:stCondLst>
                            <p:childTnLst>
                              <p:par>
                                <p:cTn id="16" presetID="9" presetClass="entr" presetSubtype="0" fill="hold" grpId="0" nodeType="afterEffect">
                                  <p:stCondLst>
                                    <p:cond delay="0"/>
                                  </p:stCondLst>
                                  <p:childTnLst>
                                    <p:set>
                                      <p:cBhvr>
                                        <p:cTn id="17" dur="1" fill="hold">
                                          <p:stCondLst>
                                            <p:cond delay="0"/>
                                          </p:stCondLst>
                                        </p:cTn>
                                        <p:tgtEl>
                                          <p:spTgt spid="16387">
                                            <p:txEl>
                                              <p:pRg st="3" end="3"/>
                                            </p:txEl>
                                          </p:spTgt>
                                        </p:tgtEl>
                                        <p:attrNameLst>
                                          <p:attrName>style.visibility</p:attrName>
                                        </p:attrNameLst>
                                      </p:cBhvr>
                                      <p:to>
                                        <p:strVal val="visible"/>
                                      </p:to>
                                    </p:set>
                                    <p:animEffect transition="in" filter="dissolve">
                                      <p:cBhvr>
                                        <p:cTn id="18" dur="500"/>
                                        <p:tgtEl>
                                          <p:spTgt spid="16387">
                                            <p:txEl>
                                              <p:pRg st="3" end="3"/>
                                            </p:txEl>
                                          </p:spTgt>
                                        </p:tgtEl>
                                      </p:cBhvr>
                                    </p:animEffect>
                                  </p:childTnLst>
                                </p:cTn>
                              </p:par>
                            </p:childTnLst>
                          </p:cTn>
                        </p:par>
                        <p:par>
                          <p:cTn id="19" fill="hold" nodeType="afterGroup">
                            <p:stCondLst>
                              <p:cond delay="1501"/>
                            </p:stCondLst>
                            <p:childTnLst>
                              <p:par>
                                <p:cTn id="20" presetID="9" presetClass="entr" presetSubtype="0" fill="hold" grpId="0" nodeType="afterEffect">
                                  <p:stCondLst>
                                    <p:cond delay="0"/>
                                  </p:stCondLst>
                                  <p:childTnLst>
                                    <p:set>
                                      <p:cBhvr>
                                        <p:cTn id="21" dur="1" fill="hold">
                                          <p:stCondLst>
                                            <p:cond delay="0"/>
                                          </p:stCondLst>
                                        </p:cTn>
                                        <p:tgtEl>
                                          <p:spTgt spid="16387">
                                            <p:txEl>
                                              <p:pRg st="4" end="4"/>
                                            </p:txEl>
                                          </p:spTgt>
                                        </p:tgtEl>
                                        <p:attrNameLst>
                                          <p:attrName>style.visibility</p:attrName>
                                        </p:attrNameLst>
                                      </p:cBhvr>
                                      <p:to>
                                        <p:strVal val="visible"/>
                                      </p:to>
                                    </p:set>
                                    <p:animEffect transition="in" filter="dissolve">
                                      <p:cBhvr>
                                        <p:cTn id="22"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a:extLst>
              <a:ext uri="{FF2B5EF4-FFF2-40B4-BE49-F238E27FC236}">
                <a16:creationId xmlns:a16="http://schemas.microsoft.com/office/drawing/2014/main" id="{B26DC602-F30A-47A6-82BC-CF92AD795859}"/>
              </a:ext>
            </a:extLst>
          </p:cNvPr>
          <p:cNvSpPr>
            <a:spLocks noGrp="1" noChangeArrowheads="1"/>
          </p:cNvSpPr>
          <p:nvPr>
            <p:ph type="title" idx="4294967295"/>
          </p:nvPr>
        </p:nvSpPr>
        <p:spPr>
          <a:xfrm>
            <a:off x="468313" y="188913"/>
            <a:ext cx="8229600" cy="792162"/>
          </a:xfrm>
        </p:spPr>
        <p:txBody>
          <a:bodyPr/>
          <a:lstStyle/>
          <a:p>
            <a:pPr eaLnBrk="1" hangingPunct="1"/>
            <a:r>
              <a:rPr lang="zh-CN" altLang="zh-CN">
                <a:latin typeface="黑体" panose="02010609060101010101" pitchFamily="49" charset="-122"/>
              </a:rPr>
              <a:t>数据流图</a:t>
            </a:r>
          </a:p>
        </p:txBody>
      </p:sp>
      <p:sp>
        <p:nvSpPr>
          <p:cNvPr id="15363" name="Rectangle 1027">
            <a:extLst>
              <a:ext uri="{FF2B5EF4-FFF2-40B4-BE49-F238E27FC236}">
                <a16:creationId xmlns:a16="http://schemas.microsoft.com/office/drawing/2014/main" id="{DEFBCDF0-F038-41AD-9ADA-775998FC210D}"/>
              </a:ext>
            </a:extLst>
          </p:cNvPr>
          <p:cNvSpPr>
            <a:spLocks noGrp="1" noChangeArrowheads="1"/>
          </p:cNvSpPr>
          <p:nvPr>
            <p:ph type="body" idx="4294967295"/>
          </p:nvPr>
        </p:nvSpPr>
        <p:spPr>
          <a:xfrm>
            <a:off x="285750" y="3500438"/>
            <a:ext cx="8501063" cy="2500312"/>
          </a:xfrm>
        </p:spPr>
        <p:txBody>
          <a:bodyPr/>
          <a:lstStyle/>
          <a:p>
            <a:pPr algn="just" eaLnBrk="1" hangingPunct="1"/>
            <a:r>
              <a:rPr lang="zh-CN" altLang="zh-CN" sz="2400" b="1">
                <a:latin typeface="Times New Roman" panose="02020603050405020304" pitchFamily="18" charset="0"/>
              </a:rPr>
              <a:t>数据流：用标有名字的箭头表示有流向的数据。</a:t>
            </a:r>
          </a:p>
          <a:p>
            <a:pPr algn="just" eaLnBrk="1" hangingPunct="1"/>
            <a:r>
              <a:rPr lang="zh-CN" altLang="zh-CN" sz="2400" b="1">
                <a:latin typeface="Times New Roman" panose="02020603050405020304" pitchFamily="18" charset="0"/>
              </a:rPr>
              <a:t>数据处理：用标有名字的圆圈表示对数据进行加工或变换。</a:t>
            </a:r>
            <a:endParaRPr lang="zh-CN" altLang="zh-CN" sz="2400" b="1"/>
          </a:p>
          <a:p>
            <a:pPr algn="just" eaLnBrk="1" hangingPunct="1"/>
            <a:r>
              <a:rPr lang="zh-CN" altLang="zh-CN" sz="2400" b="1">
                <a:latin typeface="Times New Roman" panose="02020603050405020304" pitchFamily="18" charset="0"/>
              </a:rPr>
              <a:t>数据存储：以类似书本的符号表示数据暂存的处所对数据文件进行的处理，可以用指向或离开的箭头表示。</a:t>
            </a:r>
            <a:endParaRPr lang="zh-CN" altLang="zh-CN" sz="2400" b="1"/>
          </a:p>
          <a:p>
            <a:pPr algn="just" eaLnBrk="1" hangingPunct="1"/>
            <a:r>
              <a:rPr lang="zh-CN" altLang="zh-CN" sz="2400" b="1">
                <a:latin typeface="Times New Roman" panose="02020603050405020304" pitchFamily="18" charset="0"/>
              </a:rPr>
              <a:t>数据来源及终点：用命名的方框表示，表明数据的来源或数据去向。</a:t>
            </a:r>
            <a:endParaRPr lang="zh-CN" altLang="zh-CN" sz="2400" b="1"/>
          </a:p>
        </p:txBody>
      </p:sp>
      <p:sp>
        <p:nvSpPr>
          <p:cNvPr id="15364" name="Rectangle 1029">
            <a:extLst>
              <a:ext uri="{FF2B5EF4-FFF2-40B4-BE49-F238E27FC236}">
                <a16:creationId xmlns:a16="http://schemas.microsoft.com/office/drawing/2014/main" id="{A2275A0F-5F96-4017-B593-BC67D67878B5}"/>
              </a:ext>
            </a:extLst>
          </p:cNvPr>
          <p:cNvSpPr>
            <a:spLocks noChangeArrowheads="1"/>
          </p:cNvSpPr>
          <p:nvPr/>
        </p:nvSpPr>
        <p:spPr bwMode="auto">
          <a:xfrm>
            <a:off x="2576513" y="283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aphicFrame>
        <p:nvGraphicFramePr>
          <p:cNvPr id="15365" name="Object 2">
            <a:extLst>
              <a:ext uri="{FF2B5EF4-FFF2-40B4-BE49-F238E27FC236}">
                <a16:creationId xmlns:a16="http://schemas.microsoft.com/office/drawing/2014/main" id="{38F38F36-FBBC-47C8-9BC9-40D5E3F81318}"/>
              </a:ext>
            </a:extLst>
          </p:cNvPr>
          <p:cNvGraphicFramePr>
            <a:graphicFrameLocks noChangeAspect="1"/>
          </p:cNvGraphicFramePr>
          <p:nvPr/>
        </p:nvGraphicFramePr>
        <p:xfrm>
          <a:off x="1000125" y="1214438"/>
          <a:ext cx="7239000" cy="2076450"/>
        </p:xfrm>
        <a:graphic>
          <a:graphicData uri="http://schemas.openxmlformats.org/presentationml/2006/ole">
            <mc:AlternateContent xmlns:mc="http://schemas.openxmlformats.org/markup-compatibility/2006">
              <mc:Choice xmlns:v="urn:schemas-microsoft-com:vml" Requires="v">
                <p:oleObj spid="_x0000_s15366" r:id="rId4" imgW="3993120" imgH="1185120" progId="Visio.Drawing.6">
                  <p:embed/>
                </p:oleObj>
              </mc:Choice>
              <mc:Fallback>
                <p:oleObj r:id="rId4" imgW="3993120" imgH="1185120"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25" y="1214438"/>
                        <a:ext cx="72390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6FDC987-CC70-4513-8E85-486B3AC9B63A}"/>
              </a:ext>
            </a:extLst>
          </p:cNvPr>
          <p:cNvSpPr>
            <a:spLocks noGrp="1" noChangeArrowheads="1"/>
          </p:cNvSpPr>
          <p:nvPr>
            <p:ph type="title" idx="4294967295"/>
          </p:nvPr>
        </p:nvSpPr>
        <p:spPr>
          <a:xfrm>
            <a:off x="539750" y="260350"/>
            <a:ext cx="7772400" cy="914400"/>
          </a:xfrm>
        </p:spPr>
        <p:txBody>
          <a:bodyPr/>
          <a:lstStyle/>
          <a:p>
            <a:pPr eaLnBrk="1" hangingPunct="1"/>
            <a:r>
              <a:rPr lang="zh-CN" altLang="zh-CN">
                <a:latin typeface="黑体" panose="02010609060101010101" pitchFamily="49" charset="-122"/>
              </a:rPr>
              <a:t>数据流图</a:t>
            </a:r>
          </a:p>
        </p:txBody>
      </p:sp>
      <p:sp>
        <p:nvSpPr>
          <p:cNvPr id="16387" name="Rectangle 3">
            <a:extLst>
              <a:ext uri="{FF2B5EF4-FFF2-40B4-BE49-F238E27FC236}">
                <a16:creationId xmlns:a16="http://schemas.microsoft.com/office/drawing/2014/main" id="{047D537E-D188-4667-BC89-0850BC253EAC}"/>
              </a:ext>
            </a:extLst>
          </p:cNvPr>
          <p:cNvSpPr>
            <a:spLocks noChangeArrowheads="1"/>
          </p:cNvSpPr>
          <p:nvPr/>
        </p:nvSpPr>
        <p:spPr bwMode="auto">
          <a:xfrm>
            <a:off x="684213" y="1341438"/>
            <a:ext cx="7920037"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zh-CN" altLang="en-US" sz="2400">
                <a:latin typeface="Times New Roman" panose="02020603050405020304" pitchFamily="18" charset="0"/>
                <a:ea typeface="黑体" panose="02010609060101010101" pitchFamily="49" charset="-122"/>
              </a:rPr>
              <a:t>画数据流图的一般步骤如下：</a:t>
            </a:r>
          </a:p>
          <a:p>
            <a:pPr>
              <a:lnSpc>
                <a:spcPct val="130000"/>
              </a:lnSpc>
              <a:spcAft>
                <a:spcPct val="20000"/>
              </a:spcAft>
              <a:buSzTx/>
              <a:buFontTx/>
              <a:buNone/>
            </a:pPr>
            <a:r>
              <a:rPr lang="zh-CN" altLang="en-US" sz="2400">
                <a:latin typeface="Times New Roman" panose="02020603050405020304" pitchFamily="18" charset="0"/>
                <a:ea typeface="黑体" panose="02010609060101010101" pitchFamily="49" charset="-122"/>
              </a:rPr>
              <a:t>（</a:t>
            </a:r>
            <a:r>
              <a:rPr lang="en-US" altLang="zh-CN" sz="2400">
                <a:latin typeface="Times New Roman" panose="02020603050405020304" pitchFamily="18" charset="0"/>
                <a:ea typeface="黑体" panose="02010609060101010101" pitchFamily="49" charset="-122"/>
              </a:rPr>
              <a:t>1</a:t>
            </a:r>
            <a:r>
              <a:rPr lang="zh-CN" altLang="en-US" sz="2400">
                <a:latin typeface="Times New Roman" panose="02020603050405020304" pitchFamily="18" charset="0"/>
                <a:ea typeface="黑体" panose="02010609060101010101" pitchFamily="49" charset="-122"/>
              </a:rPr>
              <a:t>）首先画系统的输入输出，即先画顶层数据流图。</a:t>
            </a:r>
          </a:p>
        </p:txBody>
      </p:sp>
      <p:sp>
        <p:nvSpPr>
          <p:cNvPr id="16388" name="Rectangle 5">
            <a:extLst>
              <a:ext uri="{FF2B5EF4-FFF2-40B4-BE49-F238E27FC236}">
                <a16:creationId xmlns:a16="http://schemas.microsoft.com/office/drawing/2014/main" id="{B1F8487C-BFAF-446C-AFC2-ADC0BFA12850}"/>
              </a:ext>
            </a:extLst>
          </p:cNvPr>
          <p:cNvSpPr>
            <a:spLocks noChangeArrowheads="1"/>
          </p:cNvSpPr>
          <p:nvPr/>
        </p:nvSpPr>
        <p:spPr bwMode="auto">
          <a:xfrm>
            <a:off x="0" y="3157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aphicFrame>
        <p:nvGraphicFramePr>
          <p:cNvPr id="16389" name="Object 2">
            <a:extLst>
              <a:ext uri="{FF2B5EF4-FFF2-40B4-BE49-F238E27FC236}">
                <a16:creationId xmlns:a16="http://schemas.microsoft.com/office/drawing/2014/main" id="{7504EFF9-CBBA-4BC4-ABE8-9EEFC84884DA}"/>
              </a:ext>
            </a:extLst>
          </p:cNvPr>
          <p:cNvGraphicFramePr>
            <a:graphicFrameLocks noChangeAspect="1"/>
          </p:cNvGraphicFramePr>
          <p:nvPr/>
        </p:nvGraphicFramePr>
        <p:xfrm>
          <a:off x="1258888" y="3141663"/>
          <a:ext cx="6215062" cy="1357312"/>
        </p:xfrm>
        <a:graphic>
          <a:graphicData uri="http://schemas.openxmlformats.org/presentationml/2006/ole">
            <mc:AlternateContent xmlns:mc="http://schemas.openxmlformats.org/markup-compatibility/2006">
              <mc:Choice xmlns:v="urn:schemas-microsoft-com:vml" Requires="v">
                <p:oleObj spid="_x0000_s16392" name="Picture" r:id="rId4" imgW="3666600" imgH="542520" progId="Word.Picture.8">
                  <p:embed/>
                </p:oleObj>
              </mc:Choice>
              <mc:Fallback>
                <p:oleObj name="Picture" r:id="rId4" imgW="3666600" imgH="54252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3141663"/>
                        <a:ext cx="6215062" cy="1357312"/>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Rectangle 7">
            <a:extLst>
              <a:ext uri="{FF2B5EF4-FFF2-40B4-BE49-F238E27FC236}">
                <a16:creationId xmlns:a16="http://schemas.microsoft.com/office/drawing/2014/main" id="{5FDB9814-76E1-496B-8244-3F8ED0293448}"/>
              </a:ext>
            </a:extLst>
          </p:cNvPr>
          <p:cNvSpPr>
            <a:spLocks noChangeArrowheads="1"/>
          </p:cNvSpPr>
          <p:nvPr/>
        </p:nvSpPr>
        <p:spPr bwMode="auto">
          <a:xfrm>
            <a:off x="0" y="2767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16391" name="Rectangle 8">
            <a:extLst>
              <a:ext uri="{FF2B5EF4-FFF2-40B4-BE49-F238E27FC236}">
                <a16:creationId xmlns:a16="http://schemas.microsoft.com/office/drawing/2014/main" id="{554AF9DB-3409-44EB-9DFD-44F77666D2F3}"/>
              </a:ext>
            </a:extLst>
          </p:cNvPr>
          <p:cNvSpPr>
            <a:spLocks noChangeArrowheads="1"/>
          </p:cNvSpPr>
          <p:nvPr/>
        </p:nvSpPr>
        <p:spPr bwMode="auto">
          <a:xfrm>
            <a:off x="2987675" y="4797425"/>
            <a:ext cx="2622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600">
                <a:latin typeface="Times New Roman" panose="02020603050405020304" pitchFamily="18" charset="0"/>
              </a:rPr>
              <a:t>图书借还系统顶层数据流图</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14188EF-83E9-492E-8E48-80D9917CE53D}"/>
              </a:ext>
            </a:extLst>
          </p:cNvPr>
          <p:cNvSpPr>
            <a:spLocks noGrp="1" noChangeArrowheads="1"/>
          </p:cNvSpPr>
          <p:nvPr>
            <p:ph type="title" idx="4294967295"/>
          </p:nvPr>
        </p:nvSpPr>
        <p:spPr>
          <a:xfrm>
            <a:off x="539750" y="188913"/>
            <a:ext cx="7772400" cy="914400"/>
          </a:xfrm>
        </p:spPr>
        <p:txBody>
          <a:bodyPr/>
          <a:lstStyle/>
          <a:p>
            <a:pPr eaLnBrk="1" hangingPunct="1"/>
            <a:r>
              <a:rPr lang="zh-CN" altLang="zh-CN">
                <a:latin typeface="黑体" panose="02010609060101010101" pitchFamily="49" charset="-122"/>
              </a:rPr>
              <a:t>数据流图</a:t>
            </a:r>
          </a:p>
        </p:txBody>
      </p:sp>
      <p:sp>
        <p:nvSpPr>
          <p:cNvPr id="17411" name="Rectangle 3">
            <a:extLst>
              <a:ext uri="{FF2B5EF4-FFF2-40B4-BE49-F238E27FC236}">
                <a16:creationId xmlns:a16="http://schemas.microsoft.com/office/drawing/2014/main" id="{B76A1A70-6297-48AC-A24E-B24F89301D18}"/>
              </a:ext>
            </a:extLst>
          </p:cNvPr>
          <p:cNvSpPr>
            <a:spLocks noChangeArrowheads="1"/>
          </p:cNvSpPr>
          <p:nvPr/>
        </p:nvSpPr>
        <p:spPr bwMode="auto">
          <a:xfrm>
            <a:off x="684213" y="1268413"/>
            <a:ext cx="79200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zh-CN" altLang="en-US" sz="2400">
                <a:latin typeface="Times New Roman" panose="02020603050405020304" pitchFamily="18" charset="0"/>
                <a:ea typeface="黑体" panose="02010609060101010101" pitchFamily="49" charset="-122"/>
              </a:rPr>
              <a:t>（</a:t>
            </a:r>
            <a:r>
              <a:rPr lang="en-US" altLang="zh-CN" sz="2400">
                <a:latin typeface="Times New Roman" panose="02020603050405020304" pitchFamily="18" charset="0"/>
                <a:ea typeface="黑体" panose="02010609060101010101" pitchFamily="49" charset="-122"/>
              </a:rPr>
              <a:t>2</a:t>
            </a:r>
            <a:r>
              <a:rPr lang="zh-CN" altLang="en-US" sz="2400">
                <a:latin typeface="Times New Roman" panose="02020603050405020304" pitchFamily="18" charset="0"/>
                <a:ea typeface="黑体" panose="02010609060101010101" pitchFamily="49" charset="-122"/>
              </a:rPr>
              <a:t>）画系统内部，即画下层数据流图。</a:t>
            </a:r>
          </a:p>
        </p:txBody>
      </p:sp>
      <p:sp>
        <p:nvSpPr>
          <p:cNvPr id="17412" name="Rectangle 4">
            <a:extLst>
              <a:ext uri="{FF2B5EF4-FFF2-40B4-BE49-F238E27FC236}">
                <a16:creationId xmlns:a16="http://schemas.microsoft.com/office/drawing/2014/main" id="{64CC6C8D-A0DC-43AC-9FD3-517EC05ABB73}"/>
              </a:ext>
            </a:extLst>
          </p:cNvPr>
          <p:cNvSpPr>
            <a:spLocks noChangeArrowheads="1"/>
          </p:cNvSpPr>
          <p:nvPr/>
        </p:nvSpPr>
        <p:spPr bwMode="auto">
          <a:xfrm>
            <a:off x="0" y="3157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17413" name="Rectangle 6">
            <a:extLst>
              <a:ext uri="{FF2B5EF4-FFF2-40B4-BE49-F238E27FC236}">
                <a16:creationId xmlns:a16="http://schemas.microsoft.com/office/drawing/2014/main" id="{99784CD0-750B-41EE-8FBA-7624EA475B4E}"/>
              </a:ext>
            </a:extLst>
          </p:cNvPr>
          <p:cNvSpPr>
            <a:spLocks noChangeArrowheads="1"/>
          </p:cNvSpPr>
          <p:nvPr/>
        </p:nvSpPr>
        <p:spPr bwMode="auto">
          <a:xfrm>
            <a:off x="0" y="2767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aphicFrame>
        <p:nvGraphicFramePr>
          <p:cNvPr id="17414" name="Object 2">
            <a:extLst>
              <a:ext uri="{FF2B5EF4-FFF2-40B4-BE49-F238E27FC236}">
                <a16:creationId xmlns:a16="http://schemas.microsoft.com/office/drawing/2014/main" id="{68ECEA88-8D83-4F1C-807C-97AD3F765A30}"/>
              </a:ext>
            </a:extLst>
          </p:cNvPr>
          <p:cNvGraphicFramePr>
            <a:graphicFrameLocks noChangeAspect="1"/>
          </p:cNvGraphicFramePr>
          <p:nvPr/>
        </p:nvGraphicFramePr>
        <p:xfrm>
          <a:off x="1331913" y="2349500"/>
          <a:ext cx="6240462" cy="2428875"/>
        </p:xfrm>
        <a:graphic>
          <a:graphicData uri="http://schemas.openxmlformats.org/presentationml/2006/ole">
            <mc:AlternateContent xmlns:mc="http://schemas.openxmlformats.org/markup-compatibility/2006">
              <mc:Choice xmlns:v="urn:schemas-microsoft-com:vml" Requires="v">
                <p:oleObj spid="_x0000_s17416" name="Picture" r:id="rId4" imgW="3219120" imgH="1323720" progId="Word.Picture.8">
                  <p:embed/>
                </p:oleObj>
              </mc:Choice>
              <mc:Fallback>
                <p:oleObj name="Picture" r:id="rId4" imgW="3219120" imgH="132372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349500"/>
                        <a:ext cx="6240462" cy="242887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Rectangle 9">
            <a:extLst>
              <a:ext uri="{FF2B5EF4-FFF2-40B4-BE49-F238E27FC236}">
                <a16:creationId xmlns:a16="http://schemas.microsoft.com/office/drawing/2014/main" id="{327A00AC-BD13-48D6-8292-3CCAEB433E82}"/>
              </a:ext>
            </a:extLst>
          </p:cNvPr>
          <p:cNvSpPr>
            <a:spLocks noChangeArrowheads="1"/>
          </p:cNvSpPr>
          <p:nvPr/>
        </p:nvSpPr>
        <p:spPr bwMode="auto">
          <a:xfrm>
            <a:off x="3286125" y="5143500"/>
            <a:ext cx="2532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zh-CN" altLang="en-US" sz="1600">
                <a:latin typeface="Times New Roman" panose="02020603050405020304" pitchFamily="18" charset="0"/>
              </a:rPr>
              <a:t>图书借还系统</a:t>
            </a:r>
            <a:r>
              <a:rPr lang="en-US" altLang="zh-CN" sz="1600">
                <a:latin typeface="Times New Roman" panose="02020603050405020304" pitchFamily="18" charset="0"/>
              </a:rPr>
              <a:t>0</a:t>
            </a:r>
            <a:r>
              <a:rPr lang="zh-CN" altLang="en-US" sz="1600">
                <a:latin typeface="Times New Roman" panose="02020603050405020304" pitchFamily="18" charset="0"/>
              </a:rPr>
              <a:t>层数据流图</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1C4DCD7-90AB-42B5-83A4-989227A0E5C3}"/>
              </a:ext>
            </a:extLst>
          </p:cNvPr>
          <p:cNvSpPr>
            <a:spLocks noGrp="1" noChangeArrowheads="1"/>
          </p:cNvSpPr>
          <p:nvPr>
            <p:ph type="title" idx="4294967295"/>
          </p:nvPr>
        </p:nvSpPr>
        <p:spPr>
          <a:xfrm>
            <a:off x="539750" y="260350"/>
            <a:ext cx="7772400" cy="914400"/>
          </a:xfrm>
        </p:spPr>
        <p:txBody>
          <a:bodyPr/>
          <a:lstStyle/>
          <a:p>
            <a:pPr eaLnBrk="1" hangingPunct="1"/>
            <a:r>
              <a:rPr lang="zh-CN" altLang="zh-CN">
                <a:latin typeface="黑体" panose="02010609060101010101" pitchFamily="49" charset="-122"/>
              </a:rPr>
              <a:t>数据流图</a:t>
            </a:r>
          </a:p>
        </p:txBody>
      </p:sp>
      <p:sp>
        <p:nvSpPr>
          <p:cNvPr id="18435" name="Rectangle 3">
            <a:extLst>
              <a:ext uri="{FF2B5EF4-FFF2-40B4-BE49-F238E27FC236}">
                <a16:creationId xmlns:a16="http://schemas.microsoft.com/office/drawing/2014/main" id="{BE561E85-91FB-4587-841E-F4792A61E014}"/>
              </a:ext>
            </a:extLst>
          </p:cNvPr>
          <p:cNvSpPr>
            <a:spLocks noChangeArrowheads="1"/>
          </p:cNvSpPr>
          <p:nvPr/>
        </p:nvSpPr>
        <p:spPr bwMode="auto">
          <a:xfrm>
            <a:off x="755650" y="1196975"/>
            <a:ext cx="781685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zh-CN" altLang="en-US" sz="2400">
                <a:latin typeface="Times New Roman" panose="02020603050405020304" pitchFamily="18" charset="0"/>
                <a:ea typeface="黑体" panose="02010609060101010101" pitchFamily="49" charset="-122"/>
              </a:rPr>
              <a:t>（</a:t>
            </a:r>
            <a:r>
              <a:rPr lang="en-US" altLang="zh-CN" sz="2400">
                <a:latin typeface="Times New Roman" panose="02020603050405020304" pitchFamily="18" charset="0"/>
                <a:ea typeface="黑体" panose="02010609060101010101" pitchFamily="49" charset="-122"/>
              </a:rPr>
              <a:t>2</a:t>
            </a:r>
            <a:r>
              <a:rPr lang="zh-CN" altLang="en-US" sz="2400">
                <a:latin typeface="Times New Roman" panose="02020603050405020304" pitchFamily="18" charset="0"/>
                <a:ea typeface="黑体" panose="02010609060101010101" pitchFamily="49" charset="-122"/>
              </a:rPr>
              <a:t>）进一步分解，得到下一层数据流图。</a:t>
            </a:r>
          </a:p>
        </p:txBody>
      </p:sp>
      <p:sp>
        <p:nvSpPr>
          <p:cNvPr id="18436" name="Rectangle 9">
            <a:extLst>
              <a:ext uri="{FF2B5EF4-FFF2-40B4-BE49-F238E27FC236}">
                <a16:creationId xmlns:a16="http://schemas.microsoft.com/office/drawing/2014/main" id="{4965DFBA-69ED-4B4D-B482-865622E87D9E}"/>
              </a:ext>
            </a:extLst>
          </p:cNvPr>
          <p:cNvSpPr>
            <a:spLocks noChangeArrowheads="1"/>
          </p:cNvSpPr>
          <p:nvPr/>
        </p:nvSpPr>
        <p:spPr bwMode="auto">
          <a:xfrm>
            <a:off x="785813" y="2214563"/>
            <a:ext cx="908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1600">
                <a:latin typeface="Times New Roman" panose="02020603050405020304" pitchFamily="18" charset="0"/>
              </a:rPr>
              <a:t>2</a:t>
            </a:r>
            <a:r>
              <a:rPr lang="zh-CN" altLang="en-US" sz="1600">
                <a:latin typeface="Times New Roman" panose="02020603050405020304" pitchFamily="18" charset="0"/>
              </a:rPr>
              <a:t>号图：</a:t>
            </a:r>
          </a:p>
        </p:txBody>
      </p:sp>
      <p:grpSp>
        <p:nvGrpSpPr>
          <p:cNvPr id="18437" name="Group 5">
            <a:extLst>
              <a:ext uri="{FF2B5EF4-FFF2-40B4-BE49-F238E27FC236}">
                <a16:creationId xmlns:a16="http://schemas.microsoft.com/office/drawing/2014/main" id="{8615E2F3-ADE0-46F0-98F1-371E3BBFA569}"/>
              </a:ext>
            </a:extLst>
          </p:cNvPr>
          <p:cNvGrpSpPr>
            <a:grpSpLocks/>
          </p:cNvGrpSpPr>
          <p:nvPr/>
        </p:nvGrpSpPr>
        <p:grpSpPr bwMode="auto">
          <a:xfrm>
            <a:off x="2357438" y="2143125"/>
            <a:ext cx="5143500" cy="1571625"/>
            <a:chOff x="0" y="0"/>
            <a:chExt cx="5143536" cy="1571636"/>
          </a:xfrm>
        </p:grpSpPr>
        <p:sp>
          <p:nvSpPr>
            <p:cNvPr id="18458" name="流程图: 联系 7">
              <a:extLst>
                <a:ext uri="{FF2B5EF4-FFF2-40B4-BE49-F238E27FC236}">
                  <a16:creationId xmlns:a16="http://schemas.microsoft.com/office/drawing/2014/main" id="{1DAEA505-A30B-43A9-9029-F4F8E0F04549}"/>
                </a:ext>
              </a:extLst>
            </p:cNvPr>
            <p:cNvSpPr>
              <a:spLocks noChangeArrowheads="1"/>
            </p:cNvSpPr>
            <p:nvPr/>
          </p:nvSpPr>
          <p:spPr bwMode="auto">
            <a:xfrm>
              <a:off x="1071570" y="0"/>
              <a:ext cx="928694" cy="857256"/>
            </a:xfrm>
            <a:prstGeom prst="flowChartConnector">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  </a:t>
              </a:r>
              <a:r>
                <a:rPr lang="en-US" altLang="zh-CN" sz="1400">
                  <a:latin typeface="Times New Roman" panose="02020603050405020304" pitchFamily="18" charset="0"/>
                </a:rPr>
                <a:t>2.1</a:t>
              </a:r>
            </a:p>
            <a:p>
              <a:pPr>
                <a:spcBef>
                  <a:spcPct val="0"/>
                </a:spcBef>
                <a:buSzTx/>
                <a:buFontTx/>
                <a:buNone/>
              </a:pPr>
              <a:r>
                <a:rPr lang="zh-CN" altLang="en-US" sz="1400">
                  <a:latin typeface="Times New Roman" panose="02020603050405020304" pitchFamily="18" charset="0"/>
                </a:rPr>
                <a:t>  借书</a:t>
              </a:r>
            </a:p>
            <a:p>
              <a:pPr>
                <a:spcBef>
                  <a:spcPct val="0"/>
                </a:spcBef>
                <a:buSzTx/>
                <a:buFontTx/>
                <a:buNone/>
              </a:pPr>
              <a:r>
                <a:rPr lang="zh-CN" altLang="en-US" sz="1400">
                  <a:latin typeface="Times New Roman" panose="02020603050405020304" pitchFamily="18" charset="0"/>
                </a:rPr>
                <a:t>  查找</a:t>
              </a:r>
            </a:p>
          </p:txBody>
        </p:sp>
        <p:sp>
          <p:nvSpPr>
            <p:cNvPr id="18459" name="流程图: 联系 8">
              <a:extLst>
                <a:ext uri="{FF2B5EF4-FFF2-40B4-BE49-F238E27FC236}">
                  <a16:creationId xmlns:a16="http://schemas.microsoft.com/office/drawing/2014/main" id="{DD36B176-B87F-441B-A0F6-C4CCFF8C35BC}"/>
                </a:ext>
              </a:extLst>
            </p:cNvPr>
            <p:cNvSpPr>
              <a:spLocks noChangeArrowheads="1"/>
            </p:cNvSpPr>
            <p:nvPr/>
          </p:nvSpPr>
          <p:spPr bwMode="auto">
            <a:xfrm>
              <a:off x="3071834" y="0"/>
              <a:ext cx="928694" cy="857256"/>
            </a:xfrm>
            <a:prstGeom prst="flowChartConnector">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  </a:t>
              </a:r>
              <a:r>
                <a:rPr lang="en-US" altLang="zh-CN" sz="1400">
                  <a:latin typeface="Times New Roman" panose="02020603050405020304" pitchFamily="18" charset="0"/>
                </a:rPr>
                <a:t>2.2</a:t>
              </a:r>
            </a:p>
            <a:p>
              <a:pPr>
                <a:spcBef>
                  <a:spcPct val="0"/>
                </a:spcBef>
                <a:buSzTx/>
                <a:buFontTx/>
                <a:buNone/>
              </a:pPr>
              <a:r>
                <a:rPr lang="zh-CN" altLang="en-US" sz="1400">
                  <a:latin typeface="Times New Roman" panose="02020603050405020304" pitchFamily="18" charset="0"/>
                </a:rPr>
                <a:t>  借书</a:t>
              </a:r>
            </a:p>
            <a:p>
              <a:pPr>
                <a:spcBef>
                  <a:spcPct val="0"/>
                </a:spcBef>
                <a:buSzTx/>
                <a:buFontTx/>
                <a:buNone/>
              </a:pPr>
              <a:r>
                <a:rPr lang="zh-CN" altLang="en-US" sz="1400">
                  <a:latin typeface="Times New Roman" panose="02020603050405020304" pitchFamily="18" charset="0"/>
                </a:rPr>
                <a:t>  登记</a:t>
              </a:r>
            </a:p>
          </p:txBody>
        </p:sp>
        <p:cxnSp>
          <p:nvCxnSpPr>
            <p:cNvPr id="18460" name="直接箭头连接符 12">
              <a:extLst>
                <a:ext uri="{FF2B5EF4-FFF2-40B4-BE49-F238E27FC236}">
                  <a16:creationId xmlns:a16="http://schemas.microsoft.com/office/drawing/2014/main" id="{7A6C7D77-DC63-4B21-B788-2451D1552007}"/>
                </a:ext>
              </a:extLst>
            </p:cNvPr>
            <p:cNvCxnSpPr>
              <a:cxnSpLocks noChangeShapeType="1"/>
            </p:cNvCxnSpPr>
            <p:nvPr/>
          </p:nvCxnSpPr>
          <p:spPr bwMode="auto">
            <a:xfrm rot="10800000" flipH="1">
              <a:off x="0" y="428628"/>
              <a:ext cx="107157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61" name="矩形 13">
              <a:extLst>
                <a:ext uri="{FF2B5EF4-FFF2-40B4-BE49-F238E27FC236}">
                  <a16:creationId xmlns:a16="http://schemas.microsoft.com/office/drawing/2014/main" id="{ABACE897-0813-4D7C-918C-2DDBB54E39B4}"/>
                </a:ext>
              </a:extLst>
            </p:cNvPr>
            <p:cNvSpPr>
              <a:spLocks noChangeArrowheads="1"/>
            </p:cNvSpPr>
            <p:nvPr/>
          </p:nvSpPr>
          <p:spPr bwMode="auto">
            <a:xfrm>
              <a:off x="142876" y="142876"/>
              <a:ext cx="785818" cy="2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借书单</a:t>
              </a:r>
            </a:p>
          </p:txBody>
        </p:sp>
        <p:cxnSp>
          <p:nvCxnSpPr>
            <p:cNvPr id="18462" name="直接箭头连接符 14">
              <a:extLst>
                <a:ext uri="{FF2B5EF4-FFF2-40B4-BE49-F238E27FC236}">
                  <a16:creationId xmlns:a16="http://schemas.microsoft.com/office/drawing/2014/main" id="{5A2A76C6-1A89-4A8A-9F62-4E9EAA0A164A}"/>
                </a:ext>
              </a:extLst>
            </p:cNvPr>
            <p:cNvCxnSpPr>
              <a:cxnSpLocks noChangeShapeType="1"/>
            </p:cNvCxnSpPr>
            <p:nvPr/>
          </p:nvCxnSpPr>
          <p:spPr bwMode="auto">
            <a:xfrm rot="10800000" flipH="1">
              <a:off x="2000264" y="357190"/>
              <a:ext cx="107157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63" name="矩形 15">
              <a:extLst>
                <a:ext uri="{FF2B5EF4-FFF2-40B4-BE49-F238E27FC236}">
                  <a16:creationId xmlns:a16="http://schemas.microsoft.com/office/drawing/2014/main" id="{4539A2A0-9E3F-4BC8-A01B-0F4373820FE8}"/>
                </a:ext>
              </a:extLst>
            </p:cNvPr>
            <p:cNvSpPr>
              <a:spLocks noChangeArrowheads="1"/>
            </p:cNvSpPr>
            <p:nvPr/>
          </p:nvSpPr>
          <p:spPr bwMode="auto">
            <a:xfrm>
              <a:off x="2143140" y="71438"/>
              <a:ext cx="785818" cy="2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借书单</a:t>
              </a:r>
            </a:p>
          </p:txBody>
        </p:sp>
        <p:cxnSp>
          <p:nvCxnSpPr>
            <p:cNvPr id="18464" name="直接连接符 17">
              <a:extLst>
                <a:ext uri="{FF2B5EF4-FFF2-40B4-BE49-F238E27FC236}">
                  <a16:creationId xmlns:a16="http://schemas.microsoft.com/office/drawing/2014/main" id="{5E15D79C-E5FA-4F54-A24B-AE75A6D0623A}"/>
                </a:ext>
              </a:extLst>
            </p:cNvPr>
            <p:cNvCxnSpPr>
              <a:cxnSpLocks noChangeShapeType="1"/>
            </p:cNvCxnSpPr>
            <p:nvPr/>
          </p:nvCxnSpPr>
          <p:spPr bwMode="auto">
            <a:xfrm>
              <a:off x="285752" y="1285884"/>
              <a:ext cx="92869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8465" name="矩形 18">
              <a:extLst>
                <a:ext uri="{FF2B5EF4-FFF2-40B4-BE49-F238E27FC236}">
                  <a16:creationId xmlns:a16="http://schemas.microsoft.com/office/drawing/2014/main" id="{64F29F2A-0073-4902-BC36-7A8E7762E638}"/>
                </a:ext>
              </a:extLst>
            </p:cNvPr>
            <p:cNvSpPr>
              <a:spLocks noChangeArrowheads="1"/>
            </p:cNvSpPr>
            <p:nvPr/>
          </p:nvSpPr>
          <p:spPr bwMode="auto">
            <a:xfrm>
              <a:off x="285752" y="1285884"/>
              <a:ext cx="928694" cy="2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读者文件</a:t>
              </a:r>
            </a:p>
          </p:txBody>
        </p:sp>
        <p:cxnSp>
          <p:nvCxnSpPr>
            <p:cNvPr id="18466" name="直接连接符 19">
              <a:extLst>
                <a:ext uri="{FF2B5EF4-FFF2-40B4-BE49-F238E27FC236}">
                  <a16:creationId xmlns:a16="http://schemas.microsoft.com/office/drawing/2014/main" id="{15D206CD-FE86-4268-B9D8-A6BA9F05D3CF}"/>
                </a:ext>
              </a:extLst>
            </p:cNvPr>
            <p:cNvCxnSpPr>
              <a:cxnSpLocks noChangeShapeType="1"/>
            </p:cNvCxnSpPr>
            <p:nvPr/>
          </p:nvCxnSpPr>
          <p:spPr bwMode="auto">
            <a:xfrm>
              <a:off x="1571636" y="1285884"/>
              <a:ext cx="92869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8467" name="矩形 20">
              <a:extLst>
                <a:ext uri="{FF2B5EF4-FFF2-40B4-BE49-F238E27FC236}">
                  <a16:creationId xmlns:a16="http://schemas.microsoft.com/office/drawing/2014/main" id="{1D6FC23E-D702-4F64-97EF-C293F8787F2B}"/>
                </a:ext>
              </a:extLst>
            </p:cNvPr>
            <p:cNvSpPr>
              <a:spLocks noChangeArrowheads="1"/>
            </p:cNvSpPr>
            <p:nvPr/>
          </p:nvSpPr>
          <p:spPr bwMode="auto">
            <a:xfrm>
              <a:off x="1571636" y="1285884"/>
              <a:ext cx="928694" cy="2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图书文件</a:t>
              </a:r>
            </a:p>
          </p:txBody>
        </p:sp>
        <p:cxnSp>
          <p:nvCxnSpPr>
            <p:cNvPr id="18468" name="直接连接符 21">
              <a:extLst>
                <a:ext uri="{FF2B5EF4-FFF2-40B4-BE49-F238E27FC236}">
                  <a16:creationId xmlns:a16="http://schemas.microsoft.com/office/drawing/2014/main" id="{1483F7F3-516B-4129-837D-A8CAB8232B65}"/>
                </a:ext>
              </a:extLst>
            </p:cNvPr>
            <p:cNvCxnSpPr>
              <a:cxnSpLocks noChangeShapeType="1"/>
            </p:cNvCxnSpPr>
            <p:nvPr/>
          </p:nvCxnSpPr>
          <p:spPr bwMode="auto">
            <a:xfrm>
              <a:off x="4214842" y="1285884"/>
              <a:ext cx="92869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8469" name="矩形 22">
              <a:extLst>
                <a:ext uri="{FF2B5EF4-FFF2-40B4-BE49-F238E27FC236}">
                  <a16:creationId xmlns:a16="http://schemas.microsoft.com/office/drawing/2014/main" id="{2E85629D-923E-4E61-BF2C-CE3A92FA0EE5}"/>
                </a:ext>
              </a:extLst>
            </p:cNvPr>
            <p:cNvSpPr>
              <a:spLocks noChangeArrowheads="1"/>
            </p:cNvSpPr>
            <p:nvPr/>
          </p:nvSpPr>
          <p:spPr bwMode="auto">
            <a:xfrm>
              <a:off x="4214842" y="1285884"/>
              <a:ext cx="928694" cy="2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借书文件</a:t>
              </a:r>
            </a:p>
          </p:txBody>
        </p:sp>
        <p:cxnSp>
          <p:nvCxnSpPr>
            <p:cNvPr id="18470" name="直接箭头连接符 24">
              <a:extLst>
                <a:ext uri="{FF2B5EF4-FFF2-40B4-BE49-F238E27FC236}">
                  <a16:creationId xmlns:a16="http://schemas.microsoft.com/office/drawing/2014/main" id="{A1FF4520-71A1-4CF3-B2AF-4F0175EC25D4}"/>
                </a:ext>
              </a:extLst>
            </p:cNvPr>
            <p:cNvCxnSpPr>
              <a:cxnSpLocks noChangeShapeType="1"/>
              <a:stCxn id="18465" idx="0"/>
              <a:endCxn id="18458" idx="3"/>
            </p:cNvCxnSpPr>
            <p:nvPr/>
          </p:nvCxnSpPr>
          <p:spPr bwMode="auto">
            <a:xfrm rot="5400000" flipH="1" flipV="1">
              <a:off x="701745" y="780056"/>
              <a:ext cx="554170" cy="45747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71" name="直接箭头连接符 26">
              <a:extLst>
                <a:ext uri="{FF2B5EF4-FFF2-40B4-BE49-F238E27FC236}">
                  <a16:creationId xmlns:a16="http://schemas.microsoft.com/office/drawing/2014/main" id="{F67A826C-5B88-494F-908A-89130B483107}"/>
                </a:ext>
              </a:extLst>
            </p:cNvPr>
            <p:cNvCxnSpPr>
              <a:cxnSpLocks noChangeShapeType="1"/>
              <a:stCxn id="18467" idx="0"/>
              <a:endCxn id="18458" idx="5"/>
            </p:cNvCxnSpPr>
            <p:nvPr/>
          </p:nvCxnSpPr>
          <p:spPr bwMode="auto">
            <a:xfrm rot="16200000" flipV="1">
              <a:off x="1673031" y="922931"/>
              <a:ext cx="554170" cy="171723"/>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72" name="直接箭头连接符 28">
              <a:extLst>
                <a:ext uri="{FF2B5EF4-FFF2-40B4-BE49-F238E27FC236}">
                  <a16:creationId xmlns:a16="http://schemas.microsoft.com/office/drawing/2014/main" id="{5729FE14-C251-4807-AF48-33F9602037B3}"/>
                </a:ext>
              </a:extLst>
            </p:cNvPr>
            <p:cNvCxnSpPr>
              <a:cxnSpLocks noChangeShapeType="1"/>
              <a:stCxn id="18459" idx="3"/>
              <a:endCxn id="18467" idx="0"/>
            </p:cNvCxnSpPr>
            <p:nvPr/>
          </p:nvCxnSpPr>
          <p:spPr bwMode="auto">
            <a:xfrm rot="5400000">
              <a:off x="2344820" y="422866"/>
              <a:ext cx="554170" cy="117185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73" name="直接箭头连接符 30">
              <a:extLst>
                <a:ext uri="{FF2B5EF4-FFF2-40B4-BE49-F238E27FC236}">
                  <a16:creationId xmlns:a16="http://schemas.microsoft.com/office/drawing/2014/main" id="{FA68C709-F498-44D7-BDDF-1F14D073312A}"/>
                </a:ext>
              </a:extLst>
            </p:cNvPr>
            <p:cNvCxnSpPr>
              <a:cxnSpLocks noChangeShapeType="1"/>
              <a:stCxn id="18459" idx="5"/>
              <a:endCxn id="18469" idx="0"/>
            </p:cNvCxnSpPr>
            <p:nvPr/>
          </p:nvCxnSpPr>
          <p:spPr bwMode="auto">
            <a:xfrm rot="16200000" flipH="1">
              <a:off x="3994765" y="601460"/>
              <a:ext cx="554170" cy="81466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3" name="Group 22">
            <a:extLst>
              <a:ext uri="{FF2B5EF4-FFF2-40B4-BE49-F238E27FC236}">
                <a16:creationId xmlns:a16="http://schemas.microsoft.com/office/drawing/2014/main" id="{ADB2E353-2DF1-4A25-8A35-0350F45AB97B}"/>
              </a:ext>
            </a:extLst>
          </p:cNvPr>
          <p:cNvGrpSpPr>
            <a:grpSpLocks/>
          </p:cNvGrpSpPr>
          <p:nvPr/>
        </p:nvGrpSpPr>
        <p:grpSpPr bwMode="auto">
          <a:xfrm>
            <a:off x="1714500" y="4000500"/>
            <a:ext cx="6429375" cy="2000250"/>
            <a:chOff x="0" y="0"/>
            <a:chExt cx="6429420" cy="2000264"/>
          </a:xfrm>
        </p:grpSpPr>
        <p:sp>
          <p:nvSpPr>
            <p:cNvPr id="18440" name="流程图: 联系 35">
              <a:extLst>
                <a:ext uri="{FF2B5EF4-FFF2-40B4-BE49-F238E27FC236}">
                  <a16:creationId xmlns:a16="http://schemas.microsoft.com/office/drawing/2014/main" id="{3554DAE4-2487-415C-A408-7E9B4BDD30BB}"/>
                </a:ext>
              </a:extLst>
            </p:cNvPr>
            <p:cNvSpPr>
              <a:spLocks noChangeArrowheads="1"/>
            </p:cNvSpPr>
            <p:nvPr/>
          </p:nvSpPr>
          <p:spPr bwMode="auto">
            <a:xfrm>
              <a:off x="1071570" y="428628"/>
              <a:ext cx="928694" cy="857256"/>
            </a:xfrm>
            <a:prstGeom prst="flowChartConnector">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  </a:t>
              </a:r>
              <a:r>
                <a:rPr lang="en-US" altLang="zh-CN" sz="1400">
                  <a:latin typeface="Times New Roman" panose="02020603050405020304" pitchFamily="18" charset="0"/>
                </a:rPr>
                <a:t>3.1</a:t>
              </a:r>
            </a:p>
            <a:p>
              <a:pPr>
                <a:spcBef>
                  <a:spcPct val="0"/>
                </a:spcBef>
                <a:buSzTx/>
                <a:buFontTx/>
                <a:buNone/>
              </a:pPr>
              <a:r>
                <a:rPr lang="zh-CN" altLang="en-US" sz="1400">
                  <a:latin typeface="Times New Roman" panose="02020603050405020304" pitchFamily="18" charset="0"/>
                </a:rPr>
                <a:t>  还书</a:t>
              </a:r>
            </a:p>
            <a:p>
              <a:pPr>
                <a:spcBef>
                  <a:spcPct val="0"/>
                </a:spcBef>
                <a:buSzTx/>
                <a:buFontTx/>
                <a:buNone/>
              </a:pPr>
              <a:r>
                <a:rPr lang="zh-CN" altLang="en-US" sz="1400">
                  <a:latin typeface="Times New Roman" panose="02020603050405020304" pitchFamily="18" charset="0"/>
                </a:rPr>
                <a:t>  查找</a:t>
              </a:r>
            </a:p>
          </p:txBody>
        </p:sp>
        <p:sp>
          <p:nvSpPr>
            <p:cNvPr id="18441" name="流程图: 联系 36">
              <a:extLst>
                <a:ext uri="{FF2B5EF4-FFF2-40B4-BE49-F238E27FC236}">
                  <a16:creationId xmlns:a16="http://schemas.microsoft.com/office/drawing/2014/main" id="{EBA42D8D-A5CC-4B46-9555-0C7982DB4C3B}"/>
                </a:ext>
              </a:extLst>
            </p:cNvPr>
            <p:cNvSpPr>
              <a:spLocks noChangeArrowheads="1"/>
            </p:cNvSpPr>
            <p:nvPr/>
          </p:nvSpPr>
          <p:spPr bwMode="auto">
            <a:xfrm>
              <a:off x="3071834" y="428628"/>
              <a:ext cx="928694" cy="857256"/>
            </a:xfrm>
            <a:prstGeom prst="flowChartConnector">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  </a:t>
              </a:r>
              <a:r>
                <a:rPr lang="en-US" altLang="zh-CN" sz="1400">
                  <a:latin typeface="Times New Roman" panose="02020603050405020304" pitchFamily="18" charset="0"/>
                </a:rPr>
                <a:t>3.2</a:t>
              </a:r>
            </a:p>
            <a:p>
              <a:pPr>
                <a:spcBef>
                  <a:spcPct val="0"/>
                </a:spcBef>
                <a:buSzTx/>
                <a:buFontTx/>
                <a:buNone/>
              </a:pPr>
              <a:r>
                <a:rPr lang="zh-CN" altLang="en-US" sz="1400">
                  <a:latin typeface="Times New Roman" panose="02020603050405020304" pitchFamily="18" charset="0"/>
                </a:rPr>
                <a:t>  罚款</a:t>
              </a:r>
            </a:p>
            <a:p>
              <a:pPr>
                <a:spcBef>
                  <a:spcPct val="0"/>
                </a:spcBef>
                <a:buSzTx/>
                <a:buFontTx/>
                <a:buNone/>
              </a:pPr>
              <a:r>
                <a:rPr lang="zh-CN" altLang="en-US" sz="1400">
                  <a:latin typeface="Times New Roman" panose="02020603050405020304" pitchFamily="18" charset="0"/>
                </a:rPr>
                <a:t>  处理</a:t>
              </a:r>
            </a:p>
          </p:txBody>
        </p:sp>
        <p:cxnSp>
          <p:nvCxnSpPr>
            <p:cNvPr id="18442" name="直接箭头连接符 37">
              <a:extLst>
                <a:ext uri="{FF2B5EF4-FFF2-40B4-BE49-F238E27FC236}">
                  <a16:creationId xmlns:a16="http://schemas.microsoft.com/office/drawing/2014/main" id="{FE24ED7D-559A-4DD7-988A-8CBDAA6D346F}"/>
                </a:ext>
              </a:extLst>
            </p:cNvPr>
            <p:cNvCxnSpPr>
              <a:cxnSpLocks noChangeShapeType="1"/>
            </p:cNvCxnSpPr>
            <p:nvPr/>
          </p:nvCxnSpPr>
          <p:spPr bwMode="auto">
            <a:xfrm rot="10800000" flipH="1">
              <a:off x="0" y="857256"/>
              <a:ext cx="107157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43" name="矩形 38">
              <a:extLst>
                <a:ext uri="{FF2B5EF4-FFF2-40B4-BE49-F238E27FC236}">
                  <a16:creationId xmlns:a16="http://schemas.microsoft.com/office/drawing/2014/main" id="{7A12AA7A-EA32-40E6-9888-54D5A18C3997}"/>
                </a:ext>
              </a:extLst>
            </p:cNvPr>
            <p:cNvSpPr>
              <a:spLocks noChangeArrowheads="1"/>
            </p:cNvSpPr>
            <p:nvPr/>
          </p:nvSpPr>
          <p:spPr bwMode="auto">
            <a:xfrm>
              <a:off x="142876" y="571504"/>
              <a:ext cx="785818" cy="2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还书单</a:t>
              </a:r>
            </a:p>
          </p:txBody>
        </p:sp>
        <p:cxnSp>
          <p:nvCxnSpPr>
            <p:cNvPr id="18444" name="直接箭头连接符 39">
              <a:extLst>
                <a:ext uri="{FF2B5EF4-FFF2-40B4-BE49-F238E27FC236}">
                  <a16:creationId xmlns:a16="http://schemas.microsoft.com/office/drawing/2014/main" id="{509366BC-FFB9-49CB-AC0F-982AB19C8B55}"/>
                </a:ext>
              </a:extLst>
            </p:cNvPr>
            <p:cNvCxnSpPr>
              <a:cxnSpLocks noChangeShapeType="1"/>
            </p:cNvCxnSpPr>
            <p:nvPr/>
          </p:nvCxnSpPr>
          <p:spPr bwMode="auto">
            <a:xfrm rot="10800000" flipH="1">
              <a:off x="2000264" y="785818"/>
              <a:ext cx="107157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45" name="矩形 40">
              <a:extLst>
                <a:ext uri="{FF2B5EF4-FFF2-40B4-BE49-F238E27FC236}">
                  <a16:creationId xmlns:a16="http://schemas.microsoft.com/office/drawing/2014/main" id="{C6E45EFF-8353-4B64-A206-BB1634EE86B5}"/>
                </a:ext>
              </a:extLst>
            </p:cNvPr>
            <p:cNvSpPr>
              <a:spLocks noChangeArrowheads="1"/>
            </p:cNvSpPr>
            <p:nvPr/>
          </p:nvSpPr>
          <p:spPr bwMode="auto">
            <a:xfrm>
              <a:off x="2000264" y="500066"/>
              <a:ext cx="928694" cy="21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借书记录</a:t>
              </a:r>
            </a:p>
          </p:txBody>
        </p:sp>
        <p:cxnSp>
          <p:nvCxnSpPr>
            <p:cNvPr id="18446" name="直接连接符 43">
              <a:extLst>
                <a:ext uri="{FF2B5EF4-FFF2-40B4-BE49-F238E27FC236}">
                  <a16:creationId xmlns:a16="http://schemas.microsoft.com/office/drawing/2014/main" id="{A2783031-4766-4FDA-AC22-306E8AC59650}"/>
                </a:ext>
              </a:extLst>
            </p:cNvPr>
            <p:cNvCxnSpPr>
              <a:cxnSpLocks noChangeShapeType="1"/>
            </p:cNvCxnSpPr>
            <p:nvPr/>
          </p:nvCxnSpPr>
          <p:spPr bwMode="auto">
            <a:xfrm>
              <a:off x="1571636" y="1714512"/>
              <a:ext cx="92869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8447" name="矩形 44">
              <a:extLst>
                <a:ext uri="{FF2B5EF4-FFF2-40B4-BE49-F238E27FC236}">
                  <a16:creationId xmlns:a16="http://schemas.microsoft.com/office/drawing/2014/main" id="{67E0FB34-957F-4B85-BA30-D1946360A14C}"/>
                </a:ext>
              </a:extLst>
            </p:cNvPr>
            <p:cNvSpPr>
              <a:spLocks noChangeArrowheads="1"/>
            </p:cNvSpPr>
            <p:nvPr/>
          </p:nvSpPr>
          <p:spPr bwMode="auto">
            <a:xfrm>
              <a:off x="1571636" y="1714512"/>
              <a:ext cx="928694" cy="2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借书文件</a:t>
              </a:r>
            </a:p>
          </p:txBody>
        </p:sp>
        <p:cxnSp>
          <p:nvCxnSpPr>
            <p:cNvPr id="18448" name="直接连接符 45">
              <a:extLst>
                <a:ext uri="{FF2B5EF4-FFF2-40B4-BE49-F238E27FC236}">
                  <a16:creationId xmlns:a16="http://schemas.microsoft.com/office/drawing/2014/main" id="{FD222392-F1C3-430B-8CFA-371E59BF5EB2}"/>
                </a:ext>
              </a:extLst>
            </p:cNvPr>
            <p:cNvCxnSpPr>
              <a:cxnSpLocks noChangeShapeType="1"/>
            </p:cNvCxnSpPr>
            <p:nvPr/>
          </p:nvCxnSpPr>
          <p:spPr bwMode="auto">
            <a:xfrm>
              <a:off x="5500726" y="1714512"/>
              <a:ext cx="92869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8449" name="矩形 46">
              <a:extLst>
                <a:ext uri="{FF2B5EF4-FFF2-40B4-BE49-F238E27FC236}">
                  <a16:creationId xmlns:a16="http://schemas.microsoft.com/office/drawing/2014/main" id="{4F0F9D25-AA36-4F6F-AFFD-D3610E0F17A8}"/>
                </a:ext>
              </a:extLst>
            </p:cNvPr>
            <p:cNvSpPr>
              <a:spLocks noChangeArrowheads="1"/>
            </p:cNvSpPr>
            <p:nvPr/>
          </p:nvSpPr>
          <p:spPr bwMode="auto">
            <a:xfrm>
              <a:off x="5500726" y="1714512"/>
              <a:ext cx="928694" cy="2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图书文件</a:t>
              </a:r>
            </a:p>
          </p:txBody>
        </p:sp>
        <p:cxnSp>
          <p:nvCxnSpPr>
            <p:cNvPr id="18450" name="直接箭头连接符 48">
              <a:extLst>
                <a:ext uri="{FF2B5EF4-FFF2-40B4-BE49-F238E27FC236}">
                  <a16:creationId xmlns:a16="http://schemas.microsoft.com/office/drawing/2014/main" id="{5D3D87D6-24EA-4935-A817-C1E190DD92D9}"/>
                </a:ext>
              </a:extLst>
            </p:cNvPr>
            <p:cNvCxnSpPr>
              <a:cxnSpLocks noChangeShapeType="1"/>
              <a:stCxn id="18447" idx="0"/>
              <a:endCxn id="18440" idx="5"/>
            </p:cNvCxnSpPr>
            <p:nvPr/>
          </p:nvCxnSpPr>
          <p:spPr bwMode="auto">
            <a:xfrm rot="16200000" flipV="1">
              <a:off x="1673031" y="1351559"/>
              <a:ext cx="554170" cy="171723"/>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1" name="流程图: 联系 51">
              <a:extLst>
                <a:ext uri="{FF2B5EF4-FFF2-40B4-BE49-F238E27FC236}">
                  <a16:creationId xmlns:a16="http://schemas.microsoft.com/office/drawing/2014/main" id="{695BC3F5-115C-4EAA-91D0-D47E28AFB10D}"/>
                </a:ext>
              </a:extLst>
            </p:cNvPr>
            <p:cNvSpPr>
              <a:spLocks noChangeArrowheads="1"/>
            </p:cNvSpPr>
            <p:nvPr/>
          </p:nvSpPr>
          <p:spPr bwMode="auto">
            <a:xfrm>
              <a:off x="5072098" y="357190"/>
              <a:ext cx="928694" cy="857256"/>
            </a:xfrm>
            <a:prstGeom prst="flowChartConnector">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  </a:t>
              </a:r>
              <a:r>
                <a:rPr lang="en-US" altLang="zh-CN" sz="1400">
                  <a:latin typeface="Times New Roman" panose="02020603050405020304" pitchFamily="18" charset="0"/>
                </a:rPr>
                <a:t>3.3</a:t>
              </a:r>
            </a:p>
            <a:p>
              <a:pPr>
                <a:spcBef>
                  <a:spcPct val="0"/>
                </a:spcBef>
                <a:buSzTx/>
                <a:buFontTx/>
                <a:buNone/>
              </a:pPr>
              <a:r>
                <a:rPr lang="zh-CN" altLang="en-US" sz="1400">
                  <a:latin typeface="Times New Roman" panose="02020603050405020304" pitchFamily="18" charset="0"/>
                </a:rPr>
                <a:t>  还书</a:t>
              </a:r>
            </a:p>
            <a:p>
              <a:pPr>
                <a:spcBef>
                  <a:spcPct val="0"/>
                </a:spcBef>
                <a:buSzTx/>
                <a:buFontTx/>
                <a:buNone/>
              </a:pPr>
              <a:r>
                <a:rPr lang="zh-CN" altLang="en-US" sz="1400">
                  <a:latin typeface="Times New Roman" panose="02020603050405020304" pitchFamily="18" charset="0"/>
                </a:rPr>
                <a:t>  登记</a:t>
              </a:r>
            </a:p>
          </p:txBody>
        </p:sp>
        <p:cxnSp>
          <p:nvCxnSpPr>
            <p:cNvPr id="18452" name="直接箭头连接符 52">
              <a:extLst>
                <a:ext uri="{FF2B5EF4-FFF2-40B4-BE49-F238E27FC236}">
                  <a16:creationId xmlns:a16="http://schemas.microsoft.com/office/drawing/2014/main" id="{EE0010E1-58F7-45BE-AD04-304B825A2D93}"/>
                </a:ext>
              </a:extLst>
            </p:cNvPr>
            <p:cNvCxnSpPr>
              <a:cxnSpLocks noChangeShapeType="1"/>
            </p:cNvCxnSpPr>
            <p:nvPr/>
          </p:nvCxnSpPr>
          <p:spPr bwMode="auto">
            <a:xfrm rot="10800000" flipH="1">
              <a:off x="4000529" y="785818"/>
              <a:ext cx="107157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3" name="矩形 53">
              <a:extLst>
                <a:ext uri="{FF2B5EF4-FFF2-40B4-BE49-F238E27FC236}">
                  <a16:creationId xmlns:a16="http://schemas.microsoft.com/office/drawing/2014/main" id="{FE18F83E-C891-487D-BEFE-75016A31AED7}"/>
                </a:ext>
              </a:extLst>
            </p:cNvPr>
            <p:cNvSpPr>
              <a:spLocks noChangeArrowheads="1"/>
            </p:cNvSpPr>
            <p:nvPr/>
          </p:nvSpPr>
          <p:spPr bwMode="auto">
            <a:xfrm>
              <a:off x="4000529" y="500066"/>
              <a:ext cx="928694" cy="21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借书记录</a:t>
              </a:r>
            </a:p>
          </p:txBody>
        </p:sp>
        <p:cxnSp>
          <p:nvCxnSpPr>
            <p:cNvPr id="18454" name="直接箭头连接符 55">
              <a:extLst>
                <a:ext uri="{FF2B5EF4-FFF2-40B4-BE49-F238E27FC236}">
                  <a16:creationId xmlns:a16="http://schemas.microsoft.com/office/drawing/2014/main" id="{BF991957-B620-47E2-B509-12CF17311912}"/>
                </a:ext>
              </a:extLst>
            </p:cNvPr>
            <p:cNvCxnSpPr>
              <a:cxnSpLocks noChangeShapeType="1"/>
              <a:stCxn id="18451" idx="4"/>
              <a:endCxn id="18449" idx="0"/>
            </p:cNvCxnSpPr>
            <p:nvPr/>
          </p:nvCxnSpPr>
          <p:spPr bwMode="auto">
            <a:xfrm rot="16200000" flipH="1">
              <a:off x="5500726" y="1250165"/>
              <a:ext cx="500066" cy="42862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5" name="直接箭头连接符 57">
              <a:extLst>
                <a:ext uri="{FF2B5EF4-FFF2-40B4-BE49-F238E27FC236}">
                  <a16:creationId xmlns:a16="http://schemas.microsoft.com/office/drawing/2014/main" id="{5F9B2235-60AA-4C95-BD76-88034835A7A0}"/>
                </a:ext>
              </a:extLst>
            </p:cNvPr>
            <p:cNvCxnSpPr>
              <a:cxnSpLocks noChangeShapeType="1"/>
              <a:stCxn id="18451" idx="3"/>
              <a:endCxn id="18447" idx="0"/>
            </p:cNvCxnSpPr>
            <p:nvPr/>
          </p:nvCxnSpPr>
          <p:spPr bwMode="auto">
            <a:xfrm rot="5400000">
              <a:off x="3309233" y="-184351"/>
              <a:ext cx="625608" cy="3172119"/>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6" name="形状 60">
              <a:extLst>
                <a:ext uri="{FF2B5EF4-FFF2-40B4-BE49-F238E27FC236}">
                  <a16:creationId xmlns:a16="http://schemas.microsoft.com/office/drawing/2014/main" id="{424CF0E4-7AEC-411A-9451-1DB7EEF95D52}"/>
                </a:ext>
              </a:extLst>
            </p:cNvPr>
            <p:cNvCxnSpPr>
              <a:cxnSpLocks noChangeShapeType="1"/>
              <a:stCxn id="18441" idx="0"/>
            </p:cNvCxnSpPr>
            <p:nvPr/>
          </p:nvCxnSpPr>
          <p:spPr bwMode="auto">
            <a:xfrm rot="5400000" flipH="1" flipV="1">
              <a:off x="4089819" y="-267892"/>
              <a:ext cx="142876" cy="1250165"/>
            </a:xfrm>
            <a:prstGeom prst="bentConnector2">
              <a:avLst/>
            </a:prstGeom>
            <a:noFill/>
            <a:ln w="12700">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8457" name="矩形 61">
              <a:extLst>
                <a:ext uri="{FF2B5EF4-FFF2-40B4-BE49-F238E27FC236}">
                  <a16:creationId xmlns:a16="http://schemas.microsoft.com/office/drawing/2014/main" id="{D7B304D7-783F-4B73-9BDB-8A4D6D82F872}"/>
                </a:ext>
              </a:extLst>
            </p:cNvPr>
            <p:cNvSpPr>
              <a:spLocks noChangeArrowheads="1"/>
            </p:cNvSpPr>
            <p:nvPr/>
          </p:nvSpPr>
          <p:spPr bwMode="auto">
            <a:xfrm>
              <a:off x="3571900" y="0"/>
              <a:ext cx="1143008" cy="21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400">
                  <a:latin typeface="Times New Roman" panose="02020603050405020304" pitchFamily="18" charset="0"/>
                </a:rPr>
                <a:t>过期罚款单</a:t>
              </a:r>
            </a:p>
          </p:txBody>
        </p:sp>
      </p:grpSp>
      <p:sp>
        <p:nvSpPr>
          <p:cNvPr id="48169" name="Rectangle 9">
            <a:extLst>
              <a:ext uri="{FF2B5EF4-FFF2-40B4-BE49-F238E27FC236}">
                <a16:creationId xmlns:a16="http://schemas.microsoft.com/office/drawing/2014/main" id="{D6C69C60-CB3F-47C9-AD47-750E145651AD}"/>
              </a:ext>
            </a:extLst>
          </p:cNvPr>
          <p:cNvSpPr>
            <a:spLocks noChangeArrowheads="1"/>
          </p:cNvSpPr>
          <p:nvPr/>
        </p:nvSpPr>
        <p:spPr bwMode="auto">
          <a:xfrm>
            <a:off x="785813" y="4286250"/>
            <a:ext cx="908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1600">
                <a:latin typeface="Times New Roman" panose="02020603050405020304" pitchFamily="18" charset="0"/>
              </a:rPr>
              <a:t>3</a:t>
            </a:r>
            <a:r>
              <a:rPr lang="zh-CN" altLang="en-US" sz="1600">
                <a:latin typeface="Times New Roman" panose="02020603050405020304" pitchFamily="18" charset="0"/>
              </a:rPr>
              <a:t>号图：</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6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3CA1476-D995-4C67-8B73-CFC0091DAEFA}"/>
              </a:ext>
            </a:extLst>
          </p:cNvPr>
          <p:cNvSpPr>
            <a:spLocks noGrp="1" noChangeArrowheads="1"/>
          </p:cNvSpPr>
          <p:nvPr>
            <p:ph type="title" idx="4294967295"/>
          </p:nvPr>
        </p:nvSpPr>
        <p:spPr>
          <a:xfrm>
            <a:off x="539750" y="188913"/>
            <a:ext cx="7772400" cy="914400"/>
          </a:xfrm>
        </p:spPr>
        <p:txBody>
          <a:bodyPr/>
          <a:lstStyle/>
          <a:p>
            <a:pPr eaLnBrk="1" hangingPunct="1"/>
            <a:r>
              <a:rPr lang="zh-CN" altLang="zh-CN">
                <a:latin typeface="黑体" panose="02010609060101010101" pitchFamily="49" charset="-122"/>
              </a:rPr>
              <a:t>数据流图</a:t>
            </a:r>
          </a:p>
        </p:txBody>
      </p:sp>
      <p:sp>
        <p:nvSpPr>
          <p:cNvPr id="19459" name="Rectangle 3">
            <a:extLst>
              <a:ext uri="{FF2B5EF4-FFF2-40B4-BE49-F238E27FC236}">
                <a16:creationId xmlns:a16="http://schemas.microsoft.com/office/drawing/2014/main" id="{9D09B953-C6B9-48A3-B652-B147ABBFFAB7}"/>
              </a:ext>
            </a:extLst>
          </p:cNvPr>
          <p:cNvSpPr>
            <a:spLocks noChangeArrowheads="1"/>
          </p:cNvSpPr>
          <p:nvPr/>
        </p:nvSpPr>
        <p:spPr bwMode="auto">
          <a:xfrm>
            <a:off x="684213" y="1196975"/>
            <a:ext cx="7920037"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zh-CN" altLang="en-US" sz="2400">
                <a:latin typeface="Times New Roman" panose="02020603050405020304" pitchFamily="18" charset="0"/>
                <a:ea typeface="黑体" panose="02010609060101010101" pitchFamily="49" charset="-122"/>
              </a:rPr>
              <a:t>在画数据流图时应注意以下几点：</a:t>
            </a:r>
          </a:p>
          <a:p>
            <a:pPr>
              <a:lnSpc>
                <a:spcPct val="130000"/>
              </a:lnSpc>
              <a:spcAft>
                <a:spcPct val="20000"/>
              </a:spcAft>
              <a:buSzTx/>
              <a:buFontTx/>
              <a:buNone/>
            </a:pPr>
            <a:r>
              <a:rPr lang="en-US" altLang="zh-CN" sz="2400">
                <a:latin typeface="Times New Roman" panose="02020603050405020304" pitchFamily="18" charset="0"/>
                <a:ea typeface="黑体" panose="02010609060101010101" pitchFamily="49" charset="-122"/>
              </a:rPr>
              <a:t>• </a:t>
            </a:r>
            <a:r>
              <a:rPr lang="zh-CN" altLang="en-US" sz="2400">
                <a:latin typeface="Times New Roman" panose="02020603050405020304" pitchFamily="18" charset="0"/>
                <a:ea typeface="黑体" panose="02010609060101010101" pitchFamily="49" charset="-122"/>
              </a:rPr>
              <a:t>自外向内、自顶向下、逐层细化、完善求精</a:t>
            </a:r>
          </a:p>
          <a:p>
            <a:pPr>
              <a:lnSpc>
                <a:spcPct val="130000"/>
              </a:lnSpc>
              <a:spcAft>
                <a:spcPct val="20000"/>
              </a:spcAft>
              <a:buSzTx/>
              <a:buFontTx/>
              <a:buChar char="•"/>
            </a:pPr>
            <a:r>
              <a:rPr lang="zh-CN" altLang="en-US" sz="2400">
                <a:latin typeface="Times New Roman" panose="02020603050405020304" pitchFamily="18" charset="0"/>
                <a:ea typeface="黑体" panose="02010609060101010101" pitchFamily="49" charset="-122"/>
              </a:rPr>
              <a:t> 命名、输入流和输出流不能同名</a:t>
            </a:r>
          </a:p>
          <a:p>
            <a:pPr>
              <a:lnSpc>
                <a:spcPct val="130000"/>
              </a:lnSpc>
              <a:spcAft>
                <a:spcPct val="20000"/>
              </a:spcAft>
              <a:buSzTx/>
              <a:buFontTx/>
              <a:buNone/>
            </a:pPr>
            <a:r>
              <a:rPr lang="en-US" altLang="zh-CN" sz="2400">
                <a:latin typeface="Times New Roman" panose="02020603050405020304" pitchFamily="18" charset="0"/>
                <a:ea typeface="黑体" panose="02010609060101010101" pitchFamily="49" charset="-122"/>
              </a:rPr>
              <a:t>• </a:t>
            </a:r>
            <a:r>
              <a:rPr lang="zh-CN" altLang="en-US" sz="2400">
                <a:latin typeface="Times New Roman" panose="02020603050405020304" pitchFamily="18" charset="0"/>
                <a:ea typeface="黑体" panose="02010609060101010101" pitchFamily="49" charset="-122"/>
              </a:rPr>
              <a:t>每个加工至少有一个输入数据流和一个输出数据流，反映出此加工数据的来源与加工的结果。</a:t>
            </a:r>
          </a:p>
          <a:p>
            <a:pPr>
              <a:lnSpc>
                <a:spcPct val="130000"/>
              </a:lnSpc>
              <a:spcAft>
                <a:spcPct val="20000"/>
              </a:spcAft>
              <a:buSzTx/>
              <a:buFontTx/>
              <a:buNone/>
            </a:pPr>
            <a:r>
              <a:rPr lang="en-US" altLang="zh-CN" sz="2400">
                <a:latin typeface="Times New Roman" panose="02020603050405020304" pitchFamily="18" charset="0"/>
                <a:ea typeface="黑体" panose="02010609060101010101" pitchFamily="49" charset="-122"/>
              </a:rPr>
              <a:t>• </a:t>
            </a:r>
            <a:r>
              <a:rPr lang="zh-CN" altLang="en-US" sz="2400">
                <a:latin typeface="Times New Roman" panose="02020603050405020304" pitchFamily="18" charset="0"/>
                <a:ea typeface="黑体" panose="02010609060101010101" pitchFamily="49" charset="-122"/>
              </a:rPr>
              <a:t>编号</a:t>
            </a:r>
          </a:p>
          <a:p>
            <a:pPr>
              <a:lnSpc>
                <a:spcPct val="130000"/>
              </a:lnSpc>
              <a:spcAft>
                <a:spcPct val="20000"/>
              </a:spcAft>
              <a:buSzTx/>
              <a:buFontTx/>
              <a:buNone/>
            </a:pPr>
            <a:r>
              <a:rPr lang="en-US" altLang="zh-CN" sz="2400">
                <a:latin typeface="Times New Roman" panose="02020603050405020304" pitchFamily="18" charset="0"/>
                <a:ea typeface="黑体" panose="02010609060101010101" pitchFamily="49" charset="-122"/>
              </a:rPr>
              <a:t>• </a:t>
            </a:r>
            <a:r>
              <a:rPr lang="zh-CN" altLang="en-US" sz="2400">
                <a:latin typeface="Times New Roman" panose="02020603050405020304" pitchFamily="18" charset="0"/>
                <a:ea typeface="黑体" panose="02010609060101010101" pitchFamily="49" charset="-122"/>
              </a:rPr>
              <a:t>父图与子图的平衡</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500EAC1-645C-459D-A174-51B980AE4C38}"/>
              </a:ext>
            </a:extLst>
          </p:cNvPr>
          <p:cNvSpPr>
            <a:spLocks noGrp="1" noChangeArrowheads="1"/>
          </p:cNvSpPr>
          <p:nvPr>
            <p:ph type="title"/>
          </p:nvPr>
        </p:nvSpPr>
        <p:spPr>
          <a:xfrm>
            <a:off x="395288" y="117475"/>
            <a:ext cx="8229600" cy="920750"/>
          </a:xfrm>
        </p:spPr>
        <p:txBody>
          <a:bodyPr/>
          <a:lstStyle/>
          <a:p>
            <a:pPr eaLnBrk="1" hangingPunct="1"/>
            <a:r>
              <a:rPr lang="zh-CN" altLang="en-US"/>
              <a:t>示例1</a:t>
            </a:r>
          </a:p>
        </p:txBody>
      </p:sp>
      <p:sp>
        <p:nvSpPr>
          <p:cNvPr id="20483" name="Rectangle 3">
            <a:extLst>
              <a:ext uri="{FF2B5EF4-FFF2-40B4-BE49-F238E27FC236}">
                <a16:creationId xmlns:a16="http://schemas.microsoft.com/office/drawing/2014/main" id="{E3465B11-C383-43D0-B415-D6595E99B394}"/>
              </a:ext>
            </a:extLst>
          </p:cNvPr>
          <p:cNvSpPr>
            <a:spLocks noGrp="1" noChangeArrowheads="1"/>
          </p:cNvSpPr>
          <p:nvPr>
            <p:ph type="body" idx="1"/>
          </p:nvPr>
        </p:nvSpPr>
        <p:spPr>
          <a:xfrm>
            <a:off x="468313" y="1196975"/>
            <a:ext cx="8229600" cy="4752975"/>
          </a:xfrm>
        </p:spPr>
        <p:txBody>
          <a:bodyPr/>
          <a:lstStyle/>
          <a:p>
            <a:pPr eaLnBrk="1" hangingPunct="1">
              <a:buFontTx/>
              <a:buNone/>
            </a:pPr>
            <a:r>
              <a:rPr lang="zh-CN" altLang="zh-CN" sz="2600"/>
              <a:t>某考务处理系统有如下功能：</a:t>
            </a:r>
          </a:p>
          <a:p>
            <a:pPr eaLnBrk="1" hangingPunct="1">
              <a:buFontTx/>
              <a:buNone/>
            </a:pPr>
            <a:r>
              <a:rPr lang="zh-CN" altLang="zh-CN" sz="2600"/>
              <a:t>① 对考生送来的报名单进行检查</a:t>
            </a:r>
          </a:p>
          <a:p>
            <a:pPr eaLnBrk="1" hangingPunct="1">
              <a:buFontTx/>
              <a:buNone/>
            </a:pPr>
            <a:r>
              <a:rPr lang="zh-CN" altLang="zh-CN" sz="2600"/>
              <a:t>② 对合格的报名单编好准考证号后将准考证送给考生，并将汇总后的考生名单送给阅卷站</a:t>
            </a:r>
          </a:p>
          <a:p>
            <a:pPr eaLnBrk="1" hangingPunct="1">
              <a:buFontTx/>
              <a:buNone/>
            </a:pPr>
            <a:r>
              <a:rPr lang="zh-CN" altLang="zh-CN" sz="2600"/>
              <a:t>③ 对阅卷站送来的成绩清单进行检查，并根据考试中心制定的合格标准审定合格者</a:t>
            </a:r>
          </a:p>
          <a:p>
            <a:pPr eaLnBrk="1" hangingPunct="1">
              <a:buFontTx/>
              <a:buNone/>
            </a:pPr>
            <a:r>
              <a:rPr lang="zh-CN" altLang="zh-CN" sz="2600"/>
              <a:t>④ 制作考生通知单（内含成绩及合格／不合格标志）送给考生</a:t>
            </a:r>
          </a:p>
          <a:p>
            <a:pPr eaLnBrk="1" hangingPunct="1">
              <a:buFontTx/>
              <a:buNone/>
            </a:pPr>
            <a:r>
              <a:rPr lang="zh-CN" altLang="zh-CN" sz="2600"/>
              <a:t>⑤ 按地区、年龄、文化程度、职业、考试级别等进行成绩分类统计和试题难度分析，产生统计分析表</a:t>
            </a: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70DE419-AC60-4972-A22B-13BD2B64BFF5}"/>
              </a:ext>
            </a:extLst>
          </p:cNvPr>
          <p:cNvSpPr>
            <a:spLocks noGrp="1" noChangeArrowheads="1"/>
          </p:cNvSpPr>
          <p:nvPr>
            <p:ph type="title"/>
          </p:nvPr>
        </p:nvSpPr>
        <p:spPr/>
        <p:txBody>
          <a:bodyPr/>
          <a:lstStyle/>
          <a:p>
            <a:pPr eaLnBrk="1" hangingPunct="1"/>
            <a:r>
              <a:rPr lang="zh-CN" altLang="zh-CN"/>
              <a:t>答案…</a:t>
            </a:r>
          </a:p>
        </p:txBody>
      </p:sp>
      <p:pic>
        <p:nvPicPr>
          <p:cNvPr id="51203" name="Picture 3" descr="TU">
            <a:extLst>
              <a:ext uri="{FF2B5EF4-FFF2-40B4-BE49-F238E27FC236}">
                <a16:creationId xmlns:a16="http://schemas.microsoft.com/office/drawing/2014/main" id="{0368EDBF-7310-41C6-988A-B60F6F0F0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928"/>
          <a:stretch>
            <a:fillRect/>
          </a:stretch>
        </p:blipFill>
        <p:spPr bwMode="auto">
          <a:xfrm>
            <a:off x="1187450" y="981075"/>
            <a:ext cx="6705600" cy="5276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arn(outHorizontal)">
                                      <p:cBhvr>
                                        <p:cTn id="7" dur="500"/>
                                        <p:tgtEl>
                                          <p:spTgt spid="5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2BB3AD6-5F18-42B2-9C82-B7C178536A71}"/>
              </a:ext>
            </a:extLst>
          </p:cNvPr>
          <p:cNvSpPr>
            <a:spLocks noGrp="1" noChangeArrowheads="1"/>
          </p:cNvSpPr>
          <p:nvPr>
            <p:ph type="title"/>
          </p:nvPr>
        </p:nvSpPr>
        <p:spPr>
          <a:xfrm>
            <a:off x="395288" y="188913"/>
            <a:ext cx="8229600" cy="920750"/>
          </a:xfrm>
        </p:spPr>
        <p:txBody>
          <a:bodyPr/>
          <a:lstStyle/>
          <a:p>
            <a:pPr eaLnBrk="1" hangingPunct="1"/>
            <a:r>
              <a:rPr lang="zh-CN" altLang="zh-CN"/>
              <a:t>…答案…</a:t>
            </a:r>
          </a:p>
        </p:txBody>
      </p:sp>
      <p:pic>
        <p:nvPicPr>
          <p:cNvPr id="22531" name="Picture 3" descr="TU1">
            <a:extLst>
              <a:ext uri="{FF2B5EF4-FFF2-40B4-BE49-F238E27FC236}">
                <a16:creationId xmlns:a16="http://schemas.microsoft.com/office/drawing/2014/main" id="{CA9B3C60-87A6-4067-997F-8E3FD942F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0786"/>
          <a:stretch>
            <a:fillRect/>
          </a:stretch>
        </p:blipFill>
        <p:spPr bwMode="auto">
          <a:xfrm>
            <a:off x="468313" y="1268413"/>
            <a:ext cx="8458200"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B3B6AD9-EE07-4DBC-A4AA-9A2F14090FF3}"/>
              </a:ext>
            </a:extLst>
          </p:cNvPr>
          <p:cNvSpPr>
            <a:spLocks noGrp="1" noChangeArrowheads="1"/>
          </p:cNvSpPr>
          <p:nvPr>
            <p:ph type="title" idx="4294967295"/>
          </p:nvPr>
        </p:nvSpPr>
        <p:spPr>
          <a:xfrm>
            <a:off x="1000125" y="642938"/>
            <a:ext cx="7315200" cy="609600"/>
          </a:xfrm>
        </p:spPr>
        <p:txBody>
          <a:bodyPr/>
          <a:lstStyle/>
          <a:p>
            <a:r>
              <a:rPr lang="zh-CN" altLang="en-US"/>
              <a:t>数据库设计概述 </a:t>
            </a:r>
            <a:endParaRPr lang="zh-CN" altLang="en-US">
              <a:latin typeface="黑体" panose="02010609060101010101" pitchFamily="49" charset="-122"/>
            </a:endParaRPr>
          </a:p>
        </p:txBody>
      </p:sp>
      <p:sp>
        <p:nvSpPr>
          <p:cNvPr id="5123" name="Rectangle 3">
            <a:extLst>
              <a:ext uri="{FF2B5EF4-FFF2-40B4-BE49-F238E27FC236}">
                <a16:creationId xmlns:a16="http://schemas.microsoft.com/office/drawing/2014/main" id="{2A9EB176-4623-464F-BEA8-E07E15F84991}"/>
              </a:ext>
            </a:extLst>
          </p:cNvPr>
          <p:cNvSpPr>
            <a:spLocks noGrp="1" noChangeArrowheads="1"/>
          </p:cNvSpPr>
          <p:nvPr>
            <p:ph type="body" idx="4294967295"/>
          </p:nvPr>
        </p:nvSpPr>
        <p:spPr>
          <a:xfrm>
            <a:off x="785813" y="1571625"/>
            <a:ext cx="7620000" cy="3733800"/>
          </a:xfrm>
        </p:spPr>
        <p:txBody>
          <a:bodyPr/>
          <a:lstStyle/>
          <a:p>
            <a:pPr>
              <a:lnSpc>
                <a:spcPts val="3500"/>
              </a:lnSpc>
              <a:spcBef>
                <a:spcPts val="1200"/>
              </a:spcBef>
              <a:buClr>
                <a:srgbClr val="00B050"/>
              </a:buClr>
              <a:buSzTx/>
              <a:buFont typeface="Wingdings" panose="05000000000000000000" pitchFamily="2" charset="2"/>
              <a:buChar char="v"/>
            </a:pPr>
            <a:r>
              <a:rPr lang="zh-CN" altLang="en-US" sz="2400" b="1">
                <a:latin typeface="宋体" panose="02010600030101010101" pitchFamily="2" charset="-122"/>
              </a:rPr>
              <a:t>成功的数据库设计是应用系统开发的基础。</a:t>
            </a:r>
          </a:p>
          <a:p>
            <a:pPr>
              <a:lnSpc>
                <a:spcPts val="3500"/>
              </a:lnSpc>
              <a:spcBef>
                <a:spcPts val="1200"/>
              </a:spcBef>
              <a:buClr>
                <a:srgbClr val="00B050"/>
              </a:buClr>
              <a:buSzTx/>
              <a:buFont typeface="Wingdings" panose="05000000000000000000" pitchFamily="2" charset="2"/>
              <a:buChar char="v"/>
            </a:pPr>
            <a:r>
              <a:rPr lang="zh-CN" altLang="en-US" sz="2400" b="1">
                <a:latin typeface="宋体" panose="02010600030101010101" pitchFamily="2" charset="-122"/>
              </a:rPr>
              <a:t>数据库设计是一项非常复杂的工作，必须严格按照工程化步骤实施。</a:t>
            </a:r>
          </a:p>
          <a:p>
            <a:pPr>
              <a:lnSpc>
                <a:spcPts val="3500"/>
              </a:lnSpc>
              <a:spcBef>
                <a:spcPts val="1200"/>
              </a:spcBef>
              <a:buClr>
                <a:srgbClr val="00B050"/>
              </a:buClr>
              <a:buSzTx/>
              <a:buFont typeface="Wingdings" panose="05000000000000000000" pitchFamily="2" charset="2"/>
              <a:buChar char="v"/>
            </a:pPr>
            <a:r>
              <a:rPr lang="zh-CN" altLang="en-US" sz="2400" b="1">
                <a:latin typeface="宋体" panose="02010600030101010101" pitchFamily="2" charset="-122"/>
              </a:rPr>
              <a:t>数据库设计还需要丰富的经验。</a:t>
            </a:r>
          </a:p>
          <a:p>
            <a:pPr>
              <a:lnSpc>
                <a:spcPts val="3500"/>
              </a:lnSpc>
              <a:spcBef>
                <a:spcPts val="1200"/>
              </a:spcBef>
              <a:buClr>
                <a:srgbClr val="00B050"/>
              </a:buClr>
              <a:buSzTx/>
              <a:buFont typeface="Wingdings" panose="05000000000000000000" pitchFamily="2" charset="2"/>
              <a:buChar char="v"/>
            </a:pPr>
            <a:r>
              <a:rPr lang="zh-CN" altLang="en-US" sz="2400" b="1">
                <a:latin typeface="宋体" panose="02010600030101010101" pitchFamily="2" charset="-122"/>
              </a:rPr>
              <a:t>数据库设计要求形成规范完整的文档资料。</a:t>
            </a:r>
          </a:p>
          <a:p>
            <a:pPr>
              <a:lnSpc>
                <a:spcPts val="3500"/>
              </a:lnSpc>
              <a:spcBef>
                <a:spcPts val="1200"/>
              </a:spcBef>
              <a:buClr>
                <a:srgbClr val="00B050"/>
              </a:buClr>
              <a:buSzTx/>
              <a:buFont typeface="Wingdings" panose="05000000000000000000" pitchFamily="2" charset="2"/>
              <a:buChar char="v"/>
            </a:pPr>
            <a:r>
              <a:rPr lang="zh-CN" altLang="en-US" sz="2400" b="1">
                <a:latin typeface="宋体" panose="02010600030101010101" pitchFamily="2" charset="-122"/>
              </a:rPr>
              <a:t>本章主要介绍数据库设计的步骤以及每一步骤的工作内容和方法。 </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8FC1EAD-F667-4D5A-93E1-D78CE37EDD17}"/>
              </a:ext>
            </a:extLst>
          </p:cNvPr>
          <p:cNvSpPr>
            <a:spLocks noGrp="1" noChangeArrowheads="1"/>
          </p:cNvSpPr>
          <p:nvPr>
            <p:ph type="title"/>
          </p:nvPr>
        </p:nvSpPr>
        <p:spPr>
          <a:xfrm>
            <a:off x="395288" y="44450"/>
            <a:ext cx="8229600" cy="920750"/>
          </a:xfrm>
        </p:spPr>
        <p:txBody>
          <a:bodyPr/>
          <a:lstStyle/>
          <a:p>
            <a:pPr eaLnBrk="1" hangingPunct="1"/>
            <a:r>
              <a:rPr lang="zh-CN" altLang="zh-CN"/>
              <a:t>…答案…</a:t>
            </a:r>
          </a:p>
        </p:txBody>
      </p:sp>
      <p:pic>
        <p:nvPicPr>
          <p:cNvPr id="23555" name="Picture 3" descr="TU2">
            <a:extLst>
              <a:ext uri="{FF2B5EF4-FFF2-40B4-BE49-F238E27FC236}">
                <a16:creationId xmlns:a16="http://schemas.microsoft.com/office/drawing/2014/main" id="{562A312A-B410-47AA-BDE0-75EC23BAD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4303"/>
          <a:stretch>
            <a:fillRect/>
          </a:stretch>
        </p:blipFill>
        <p:spPr bwMode="auto">
          <a:xfrm>
            <a:off x="1044575" y="908050"/>
            <a:ext cx="71628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C0D2DAA-EFB8-43DA-A6F2-8A02CA790441}"/>
              </a:ext>
            </a:extLst>
          </p:cNvPr>
          <p:cNvSpPr>
            <a:spLocks noGrp="1" noChangeArrowheads="1"/>
          </p:cNvSpPr>
          <p:nvPr>
            <p:ph type="title"/>
          </p:nvPr>
        </p:nvSpPr>
        <p:spPr>
          <a:xfrm>
            <a:off x="323850" y="44450"/>
            <a:ext cx="8229600" cy="1100138"/>
          </a:xfrm>
        </p:spPr>
        <p:txBody>
          <a:bodyPr/>
          <a:lstStyle/>
          <a:p>
            <a:pPr eaLnBrk="1" hangingPunct="1"/>
            <a:r>
              <a:rPr lang="zh-CN" altLang="zh-CN"/>
              <a:t>…答案</a:t>
            </a:r>
          </a:p>
        </p:txBody>
      </p:sp>
      <p:pic>
        <p:nvPicPr>
          <p:cNvPr id="24579" name="Picture 3" descr="TU3">
            <a:extLst>
              <a:ext uri="{FF2B5EF4-FFF2-40B4-BE49-F238E27FC236}">
                <a16:creationId xmlns:a16="http://schemas.microsoft.com/office/drawing/2014/main" id="{7BB485C0-9AEF-4C91-B977-85DD3455D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035"/>
          <a:stretch>
            <a:fillRect/>
          </a:stretch>
        </p:blipFill>
        <p:spPr bwMode="auto">
          <a:xfrm>
            <a:off x="828675" y="836613"/>
            <a:ext cx="7651750" cy="538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1290606-5D53-4D0A-AB35-1B0087AA3E50}"/>
              </a:ext>
            </a:extLst>
          </p:cNvPr>
          <p:cNvSpPr>
            <a:spLocks noGrp="1" noChangeArrowheads="1"/>
          </p:cNvSpPr>
          <p:nvPr>
            <p:ph type="title" idx="4294967295"/>
          </p:nvPr>
        </p:nvSpPr>
        <p:spPr>
          <a:xfrm>
            <a:off x="1071563" y="642938"/>
            <a:ext cx="6553200" cy="685800"/>
          </a:xfrm>
        </p:spPr>
        <p:txBody>
          <a:bodyPr/>
          <a:lstStyle/>
          <a:p>
            <a:r>
              <a:rPr lang="zh-CN" altLang="en-US">
                <a:latin typeface="黑体" panose="02010609060101010101" pitchFamily="49" charset="-122"/>
              </a:rPr>
              <a:t>随堂练习</a:t>
            </a:r>
          </a:p>
        </p:txBody>
      </p:sp>
      <p:sp>
        <p:nvSpPr>
          <p:cNvPr id="25603" name="Rectangle 3">
            <a:extLst>
              <a:ext uri="{FF2B5EF4-FFF2-40B4-BE49-F238E27FC236}">
                <a16:creationId xmlns:a16="http://schemas.microsoft.com/office/drawing/2014/main" id="{A69B0EA1-8835-48B8-BDBB-2A3ED83D6D58}"/>
              </a:ext>
            </a:extLst>
          </p:cNvPr>
          <p:cNvSpPr>
            <a:spLocks noGrp="1" noChangeArrowheads="1"/>
          </p:cNvSpPr>
          <p:nvPr>
            <p:ph type="body" idx="4294967295"/>
          </p:nvPr>
        </p:nvSpPr>
        <p:spPr>
          <a:xfrm>
            <a:off x="611188" y="1643063"/>
            <a:ext cx="8104187" cy="3962400"/>
          </a:xfrm>
        </p:spPr>
        <p:txBody>
          <a:bodyPr/>
          <a:lstStyle/>
          <a:p>
            <a:pPr marL="0" indent="0">
              <a:lnSpc>
                <a:spcPct val="150000"/>
              </a:lnSpc>
              <a:buFontTx/>
              <a:buNone/>
            </a:pPr>
            <a:r>
              <a:rPr lang="zh-CN" altLang="zh-CN" sz="2400" b="1"/>
              <a:t>高校录取统分子系统有如下功能：</a:t>
            </a:r>
            <a:endParaRPr lang="zh-CN" altLang="zh-CN" sz="2400"/>
          </a:p>
          <a:p>
            <a:pPr marL="0" indent="0">
              <a:lnSpc>
                <a:spcPct val="150000"/>
              </a:lnSpc>
              <a:buFontTx/>
              <a:buNone/>
            </a:pPr>
            <a:r>
              <a:rPr lang="en-US" altLang="zh-CN" sz="2400" b="1"/>
              <a:t>    </a:t>
            </a:r>
            <a:r>
              <a:rPr lang="zh-CN" altLang="en-US" sz="2400" b="1"/>
              <a:t>（</a:t>
            </a:r>
            <a:r>
              <a:rPr lang="en-US" altLang="zh-CN" sz="2400" b="1"/>
              <a:t>1</a:t>
            </a:r>
            <a:r>
              <a:rPr lang="zh-CN" altLang="en-US" sz="2400" b="1"/>
              <a:t>）</a:t>
            </a:r>
            <a:r>
              <a:rPr lang="zh-CN" altLang="zh-CN" sz="2400" b="1"/>
              <a:t>计算标准分：根据考生原始分计算，得到标准分，存入考生分数文件。</a:t>
            </a:r>
            <a:endParaRPr lang="zh-CN" altLang="zh-CN" sz="2400"/>
          </a:p>
          <a:p>
            <a:pPr marL="0" indent="0">
              <a:lnSpc>
                <a:spcPct val="150000"/>
              </a:lnSpc>
              <a:buFontTx/>
              <a:buNone/>
            </a:pPr>
            <a:r>
              <a:rPr lang="en-US" altLang="zh-CN" sz="2400" b="1"/>
              <a:t>    </a:t>
            </a:r>
            <a:r>
              <a:rPr lang="zh-CN" altLang="en-US" sz="2400" b="1"/>
              <a:t>（</a:t>
            </a:r>
            <a:r>
              <a:rPr lang="en-US" altLang="zh-CN" sz="2400" b="1"/>
              <a:t>2</a:t>
            </a:r>
            <a:r>
              <a:rPr lang="zh-CN" altLang="en-US" sz="2400" b="1"/>
              <a:t>）</a:t>
            </a:r>
            <a:r>
              <a:rPr lang="zh-CN" altLang="zh-CN" sz="2400" b="1"/>
              <a:t>计算录取线分：根据标准分、招生计划文件中的招生人数，计算录取线，存入录取线文件。</a:t>
            </a:r>
            <a:endParaRPr lang="zh-CN" altLang="zh-CN" sz="2400"/>
          </a:p>
          <a:p>
            <a:pPr marL="0" indent="0">
              <a:lnSpc>
                <a:spcPct val="150000"/>
              </a:lnSpc>
              <a:buFontTx/>
              <a:buNone/>
            </a:pPr>
            <a:r>
              <a:rPr lang="zh-CN" altLang="zh-CN" sz="2400" b="1"/>
              <a:t>请根据以上文字叙述画出系统的数据流图。</a:t>
            </a:r>
            <a:endParaRPr lang="zh-CN" altLang="zh-CN" sz="2400"/>
          </a:p>
        </p:txBody>
      </p:sp>
      <p:sp>
        <p:nvSpPr>
          <p:cNvPr id="25604" name="笑脸 1">
            <a:hlinkClick r:id="rId2" action="ppaction://hlinkpres?slideindex=1&amp;slidetitle="/>
            <a:extLst>
              <a:ext uri="{FF2B5EF4-FFF2-40B4-BE49-F238E27FC236}">
                <a16:creationId xmlns:a16="http://schemas.microsoft.com/office/drawing/2014/main" id="{810E1995-F644-45B5-A3C3-962CF3E1D76A}"/>
              </a:ext>
            </a:extLst>
          </p:cNvPr>
          <p:cNvSpPr>
            <a:spLocks noChangeArrowheads="1"/>
          </p:cNvSpPr>
          <p:nvPr/>
        </p:nvSpPr>
        <p:spPr bwMode="auto">
          <a:xfrm>
            <a:off x="7451725" y="4868863"/>
            <a:ext cx="936625" cy="865187"/>
          </a:xfrm>
          <a:prstGeom prst="smileyFace">
            <a:avLst>
              <a:gd name="adj" fmla="val 4653"/>
            </a:avLst>
          </a:prstGeom>
          <a:solidFill>
            <a:schemeClr val="accent1"/>
          </a:solidFill>
          <a:ln w="12700" algn="ctr">
            <a:solidFill>
              <a:schemeClr val="tx1"/>
            </a:solidFill>
            <a:round/>
            <a:headEnd/>
            <a:tailEnd/>
          </a:ln>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10FFC7F-3E89-4049-98FB-324A53FC6D82}"/>
              </a:ext>
            </a:extLst>
          </p:cNvPr>
          <p:cNvSpPr>
            <a:spLocks noGrp="1" noChangeArrowheads="1"/>
          </p:cNvSpPr>
          <p:nvPr>
            <p:ph type="title" idx="4294967295"/>
          </p:nvPr>
        </p:nvSpPr>
        <p:spPr>
          <a:xfrm>
            <a:off x="1071563" y="642938"/>
            <a:ext cx="6553200" cy="685800"/>
          </a:xfrm>
        </p:spPr>
        <p:txBody>
          <a:bodyPr/>
          <a:lstStyle/>
          <a:p>
            <a:r>
              <a:rPr lang="zh-CN" altLang="en-US">
                <a:latin typeface="黑体" panose="02010609060101010101" pitchFamily="49" charset="-122"/>
              </a:rPr>
              <a:t>数据字典</a:t>
            </a:r>
          </a:p>
        </p:txBody>
      </p:sp>
      <p:sp>
        <p:nvSpPr>
          <p:cNvPr id="26627" name="Rectangle 3">
            <a:extLst>
              <a:ext uri="{FF2B5EF4-FFF2-40B4-BE49-F238E27FC236}">
                <a16:creationId xmlns:a16="http://schemas.microsoft.com/office/drawing/2014/main" id="{03787022-4FB1-4578-BC94-6769AB665C63}"/>
              </a:ext>
            </a:extLst>
          </p:cNvPr>
          <p:cNvSpPr>
            <a:spLocks noGrp="1" noChangeArrowheads="1"/>
          </p:cNvSpPr>
          <p:nvPr>
            <p:ph type="body" idx="4294967295"/>
          </p:nvPr>
        </p:nvSpPr>
        <p:spPr>
          <a:xfrm>
            <a:off x="785813" y="1643063"/>
            <a:ext cx="7929562" cy="3962400"/>
          </a:xfrm>
        </p:spPr>
        <p:txBody>
          <a:bodyPr/>
          <a:lstStyle/>
          <a:p>
            <a:pPr algn="just">
              <a:buSzTx/>
              <a:buFontTx/>
              <a:buNone/>
            </a:pPr>
            <a:r>
              <a:rPr lang="zh-CN" altLang="en-US" sz="2400" b="1" u="sng">
                <a:solidFill>
                  <a:srgbClr val="FF0000"/>
                </a:solidFill>
                <a:latin typeface="宋体" panose="02010600030101010101" pitchFamily="2" charset="-122"/>
              </a:rPr>
              <a:t>数据流图</a:t>
            </a:r>
            <a:r>
              <a:rPr lang="zh-CN" altLang="en-US" sz="2400" b="1">
                <a:latin typeface="宋体" panose="02010600030101010101" pitchFamily="2" charset="-122"/>
              </a:rPr>
              <a:t>表达了数据和处理的关系，对各个数据流、加</a:t>
            </a:r>
          </a:p>
          <a:p>
            <a:pPr algn="just">
              <a:buSzTx/>
              <a:buFontTx/>
              <a:buNone/>
            </a:pPr>
            <a:r>
              <a:rPr lang="zh-CN" altLang="en-US" sz="2400" b="1">
                <a:latin typeface="宋体" panose="02010600030101010101" pitchFamily="2" charset="-122"/>
              </a:rPr>
              <a:t>工、数据文件并没有详细的说明。</a:t>
            </a:r>
          </a:p>
          <a:p>
            <a:pPr algn="just">
              <a:buSzTx/>
              <a:buFontTx/>
              <a:buNone/>
            </a:pPr>
            <a:endParaRPr lang="zh-CN" altLang="en-US" sz="2400" b="1">
              <a:latin typeface="宋体" panose="02010600030101010101" pitchFamily="2" charset="-122"/>
            </a:endParaRPr>
          </a:p>
          <a:p>
            <a:pPr algn="just">
              <a:buSzTx/>
              <a:buFontTx/>
              <a:buNone/>
            </a:pPr>
            <a:r>
              <a:rPr lang="zh-CN" altLang="en-US" sz="2400" b="1" u="sng">
                <a:solidFill>
                  <a:srgbClr val="FF0000"/>
                </a:solidFill>
                <a:latin typeface="宋体" panose="02010600030101010101" pitchFamily="2" charset="-122"/>
              </a:rPr>
              <a:t>数据字典</a:t>
            </a:r>
            <a:r>
              <a:rPr lang="zh-CN" altLang="en-US" sz="2400" b="1">
                <a:latin typeface="宋体" panose="02010600030101010101" pitchFamily="2" charset="-122"/>
              </a:rPr>
              <a:t>就是用来定义数据流图中的各个成分的具体含</a:t>
            </a:r>
          </a:p>
          <a:p>
            <a:pPr algn="just">
              <a:buSzTx/>
              <a:buFontTx/>
              <a:buNone/>
            </a:pPr>
            <a:r>
              <a:rPr lang="zh-CN" altLang="en-US" sz="2400" b="1">
                <a:latin typeface="宋体" panose="02010600030101010101" pitchFamily="2" charset="-122"/>
              </a:rPr>
              <a:t>义，是各类数据描述的集合，即元数据，而非数据本身。</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CF8176D-8DED-4595-9F4A-A5D737D5A413}"/>
              </a:ext>
            </a:extLst>
          </p:cNvPr>
          <p:cNvSpPr>
            <a:spLocks noChangeArrowheads="1"/>
          </p:cNvSpPr>
          <p:nvPr>
            <p:ph type="title"/>
          </p:nvPr>
        </p:nvSpPr>
        <p:spPr>
          <a:xfrm>
            <a:off x="468313" y="0"/>
            <a:ext cx="8229600" cy="836613"/>
          </a:xfrm>
        </p:spPr>
        <p:txBody>
          <a:bodyPr/>
          <a:lstStyle/>
          <a:p>
            <a:pPr eaLnBrk="1" hangingPunct="1"/>
            <a:r>
              <a:rPr lang="zh-CN" altLang="zh-CN">
                <a:ea typeface="宋体" panose="02010600030101010101" pitchFamily="2" charset="-122"/>
              </a:rPr>
              <a:t>数据字典</a:t>
            </a:r>
          </a:p>
        </p:txBody>
      </p:sp>
      <p:sp>
        <p:nvSpPr>
          <p:cNvPr id="62467" name="Rectangle 3">
            <a:extLst>
              <a:ext uri="{FF2B5EF4-FFF2-40B4-BE49-F238E27FC236}">
                <a16:creationId xmlns:a16="http://schemas.microsoft.com/office/drawing/2014/main" id="{19497443-B269-4D21-ADCE-1B972E251315}"/>
              </a:ext>
            </a:extLst>
          </p:cNvPr>
          <p:cNvSpPr>
            <a:spLocks noChangeArrowheads="1"/>
          </p:cNvSpPr>
          <p:nvPr>
            <p:ph type="body" idx="1"/>
          </p:nvPr>
        </p:nvSpPr>
        <p:spPr>
          <a:xfrm>
            <a:off x="468313" y="908050"/>
            <a:ext cx="8229600" cy="4752975"/>
          </a:xfrm>
        </p:spPr>
        <p:txBody>
          <a:bodyPr/>
          <a:lstStyle/>
          <a:p>
            <a:pPr eaLnBrk="1" hangingPunct="1"/>
            <a:r>
              <a:rPr lang="zh-CN" altLang="en-US" sz="2800"/>
              <a:t> 数据字典的用途</a:t>
            </a:r>
          </a:p>
          <a:p>
            <a:pPr lvl="1" eaLnBrk="1" hangingPunct="1">
              <a:lnSpc>
                <a:spcPct val="140000"/>
              </a:lnSpc>
            </a:pPr>
            <a:r>
              <a:rPr lang="zh-CN" altLang="en-US" sz="2400"/>
              <a:t>进行详细的数据收集和数据分析所获得的主要结果</a:t>
            </a:r>
          </a:p>
          <a:p>
            <a:pPr eaLnBrk="1" hangingPunct="1">
              <a:lnSpc>
                <a:spcPct val="180000"/>
              </a:lnSpc>
            </a:pPr>
            <a:r>
              <a:rPr lang="zh-CN" altLang="en-US" sz="2800"/>
              <a:t> 数据字典的内容</a:t>
            </a:r>
          </a:p>
          <a:p>
            <a:pPr lvl="1" eaLnBrk="1" hangingPunct="1">
              <a:lnSpc>
                <a:spcPct val="110000"/>
              </a:lnSpc>
            </a:pPr>
            <a:r>
              <a:rPr lang="zh-CN" altLang="en-US" sz="2600"/>
              <a:t>数据项</a:t>
            </a:r>
          </a:p>
          <a:p>
            <a:pPr lvl="1" eaLnBrk="1" hangingPunct="1">
              <a:lnSpc>
                <a:spcPct val="110000"/>
              </a:lnSpc>
            </a:pPr>
            <a:r>
              <a:rPr lang="zh-CN" altLang="en-US" sz="2600"/>
              <a:t>数据结构</a:t>
            </a:r>
          </a:p>
          <a:p>
            <a:pPr lvl="1" eaLnBrk="1" hangingPunct="1">
              <a:lnSpc>
                <a:spcPct val="110000"/>
              </a:lnSpc>
            </a:pPr>
            <a:r>
              <a:rPr lang="zh-CN" altLang="en-US" sz="2600"/>
              <a:t>数据流</a:t>
            </a:r>
          </a:p>
          <a:p>
            <a:pPr lvl="1" eaLnBrk="1" hangingPunct="1">
              <a:lnSpc>
                <a:spcPct val="110000"/>
              </a:lnSpc>
            </a:pPr>
            <a:r>
              <a:rPr lang="zh-CN" altLang="en-US" sz="2600"/>
              <a:t>数据存储</a:t>
            </a:r>
          </a:p>
          <a:p>
            <a:pPr lvl="1" eaLnBrk="1" hangingPunct="1">
              <a:lnSpc>
                <a:spcPct val="110000"/>
              </a:lnSpc>
            </a:pPr>
            <a:r>
              <a:rPr lang="zh-CN" altLang="en-US" sz="2600"/>
              <a:t>处理过程</a:t>
            </a:r>
            <a:endParaRPr lang="zh-CN" altLang="en-US"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p:cTn id="7" dur="500" fill="hold"/>
                                        <p:tgtEl>
                                          <p:spTgt spid="62467">
                                            <p:txEl>
                                              <p:pRg st="1" end="1"/>
                                            </p:txEl>
                                          </p:spTgt>
                                        </p:tgtEl>
                                        <p:attrNameLst>
                                          <p:attrName>ppt_x</p:attrName>
                                        </p:attrNameLst>
                                      </p:cBhvr>
                                      <p:tavLst>
                                        <p:tav tm="0">
                                          <p:val>
                                            <p:strVal val="#ppt_x-.2"/>
                                          </p:val>
                                        </p:tav>
                                        <p:tav tm="100000">
                                          <p:val>
                                            <p:strVal val="#ppt_x"/>
                                          </p:val>
                                        </p:tav>
                                      </p:tavLst>
                                    </p:anim>
                                    <p:anim calcmode="lin" valueType="num">
                                      <p:cBhvr>
                                        <p:cTn id="8" dur="500" fill="hold"/>
                                        <p:tgtEl>
                                          <p:spTgt spid="6246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6246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1" fill="hold" nodeType="clickEffect">
                                  <p:stCondLst>
                                    <p:cond delay="0"/>
                                  </p:stCondLst>
                                  <p:childTnLst>
                                    <p:set>
                                      <p:cBhvr>
                                        <p:cTn id="13" dur="1" fill="hold">
                                          <p:stCondLst>
                                            <p:cond delay="0"/>
                                          </p:stCondLst>
                                        </p:cTn>
                                        <p:tgtEl>
                                          <p:spTgt spid="62467">
                                            <p:txEl>
                                              <p:pRg st="2" end="2"/>
                                            </p:txEl>
                                          </p:spTgt>
                                        </p:tgtEl>
                                        <p:attrNameLst>
                                          <p:attrName>style.visibility</p:attrName>
                                        </p:attrNameLst>
                                      </p:cBhvr>
                                      <p:to>
                                        <p:strVal val="visible"/>
                                      </p:to>
                                    </p:set>
                                    <p:animEffect transition="in" filter="slide(fromTop)">
                                      <p:cBhvr>
                                        <p:cTn id="14" dur="500"/>
                                        <p:tgtEl>
                                          <p:spTgt spid="62467">
                                            <p:txEl>
                                              <p:pRg st="2" end="2"/>
                                            </p:txEl>
                                          </p:spTgt>
                                        </p:tgtEl>
                                      </p:cBhvr>
                                    </p:animEffect>
                                  </p:childTnLst>
                                </p:cTn>
                              </p:par>
                            </p:childTnLst>
                          </p:cTn>
                        </p:par>
                        <p:par>
                          <p:cTn id="15" fill="hold" nodeType="afterGroup">
                            <p:stCondLst>
                              <p:cond delay="500"/>
                            </p:stCondLst>
                            <p:childTnLst>
                              <p:par>
                                <p:cTn id="16" presetID="12" presetClass="entr" presetSubtype="1" fill="hold" nodeType="afterEffect">
                                  <p:stCondLst>
                                    <p:cond delay="0"/>
                                  </p:stCondLst>
                                  <p:childTnLst>
                                    <p:set>
                                      <p:cBhvr>
                                        <p:cTn id="17" dur="1" fill="hold">
                                          <p:stCondLst>
                                            <p:cond delay="0"/>
                                          </p:stCondLst>
                                        </p:cTn>
                                        <p:tgtEl>
                                          <p:spTgt spid="62467">
                                            <p:txEl>
                                              <p:pRg st="3" end="3"/>
                                            </p:txEl>
                                          </p:spTgt>
                                        </p:tgtEl>
                                        <p:attrNameLst>
                                          <p:attrName>style.visibility</p:attrName>
                                        </p:attrNameLst>
                                      </p:cBhvr>
                                      <p:to>
                                        <p:strVal val="visible"/>
                                      </p:to>
                                    </p:set>
                                    <p:animEffect transition="in" filter="slide(fromTop)">
                                      <p:cBhvr>
                                        <p:cTn id="18" dur="500"/>
                                        <p:tgtEl>
                                          <p:spTgt spid="62467">
                                            <p:txEl>
                                              <p:pRg st="3" end="3"/>
                                            </p:txEl>
                                          </p:spTgt>
                                        </p:tgtEl>
                                      </p:cBhvr>
                                    </p:animEffect>
                                  </p:childTnLst>
                                </p:cTn>
                              </p:par>
                            </p:childTnLst>
                          </p:cTn>
                        </p:par>
                        <p:par>
                          <p:cTn id="19" fill="hold" nodeType="afterGroup">
                            <p:stCondLst>
                              <p:cond delay="1000"/>
                            </p:stCondLst>
                            <p:childTnLst>
                              <p:par>
                                <p:cTn id="20" presetID="12" presetClass="entr" presetSubtype="1" fill="hold" nodeType="afterEffect">
                                  <p:stCondLst>
                                    <p:cond delay="0"/>
                                  </p:stCondLst>
                                  <p:childTnLst>
                                    <p:set>
                                      <p:cBhvr>
                                        <p:cTn id="21" dur="1" fill="hold">
                                          <p:stCondLst>
                                            <p:cond delay="0"/>
                                          </p:stCondLst>
                                        </p:cTn>
                                        <p:tgtEl>
                                          <p:spTgt spid="62467">
                                            <p:txEl>
                                              <p:pRg st="4" end="4"/>
                                            </p:txEl>
                                          </p:spTgt>
                                        </p:tgtEl>
                                        <p:attrNameLst>
                                          <p:attrName>style.visibility</p:attrName>
                                        </p:attrNameLst>
                                      </p:cBhvr>
                                      <p:to>
                                        <p:strVal val="visible"/>
                                      </p:to>
                                    </p:set>
                                    <p:animEffect transition="in" filter="slide(fromTop)">
                                      <p:cBhvr>
                                        <p:cTn id="22" dur="500"/>
                                        <p:tgtEl>
                                          <p:spTgt spid="62467">
                                            <p:txEl>
                                              <p:pRg st="4" end="4"/>
                                            </p:txEl>
                                          </p:spTgt>
                                        </p:tgtEl>
                                      </p:cBhvr>
                                    </p:animEffect>
                                  </p:childTnLst>
                                </p:cTn>
                              </p:par>
                            </p:childTnLst>
                          </p:cTn>
                        </p:par>
                        <p:par>
                          <p:cTn id="23" fill="hold" nodeType="afterGroup">
                            <p:stCondLst>
                              <p:cond delay="1500"/>
                            </p:stCondLst>
                            <p:childTnLst>
                              <p:par>
                                <p:cTn id="24" presetID="12" presetClass="entr" presetSubtype="1" fill="hold" nodeType="afterEffect">
                                  <p:stCondLst>
                                    <p:cond delay="0"/>
                                  </p:stCondLst>
                                  <p:childTnLst>
                                    <p:set>
                                      <p:cBhvr>
                                        <p:cTn id="25" dur="1" fill="hold">
                                          <p:stCondLst>
                                            <p:cond delay="0"/>
                                          </p:stCondLst>
                                        </p:cTn>
                                        <p:tgtEl>
                                          <p:spTgt spid="62467">
                                            <p:txEl>
                                              <p:pRg st="5" end="5"/>
                                            </p:txEl>
                                          </p:spTgt>
                                        </p:tgtEl>
                                        <p:attrNameLst>
                                          <p:attrName>style.visibility</p:attrName>
                                        </p:attrNameLst>
                                      </p:cBhvr>
                                      <p:to>
                                        <p:strVal val="visible"/>
                                      </p:to>
                                    </p:set>
                                    <p:animEffect transition="in" filter="slide(fromTop)">
                                      <p:cBhvr>
                                        <p:cTn id="26" dur="500"/>
                                        <p:tgtEl>
                                          <p:spTgt spid="62467">
                                            <p:txEl>
                                              <p:pRg st="5" end="5"/>
                                            </p:txEl>
                                          </p:spTgt>
                                        </p:tgtEl>
                                      </p:cBhvr>
                                    </p:animEffect>
                                  </p:childTnLst>
                                </p:cTn>
                              </p:par>
                            </p:childTnLst>
                          </p:cTn>
                        </p:par>
                        <p:par>
                          <p:cTn id="27" fill="hold" nodeType="afterGroup">
                            <p:stCondLst>
                              <p:cond delay="2000"/>
                            </p:stCondLst>
                            <p:childTnLst>
                              <p:par>
                                <p:cTn id="28" presetID="12" presetClass="entr" presetSubtype="1" fill="hold" nodeType="afterEffect">
                                  <p:stCondLst>
                                    <p:cond delay="0"/>
                                  </p:stCondLst>
                                  <p:childTnLst>
                                    <p:set>
                                      <p:cBhvr>
                                        <p:cTn id="29" dur="1" fill="hold">
                                          <p:stCondLst>
                                            <p:cond delay="0"/>
                                          </p:stCondLst>
                                        </p:cTn>
                                        <p:tgtEl>
                                          <p:spTgt spid="62467">
                                            <p:txEl>
                                              <p:pRg st="6" end="6"/>
                                            </p:txEl>
                                          </p:spTgt>
                                        </p:tgtEl>
                                        <p:attrNameLst>
                                          <p:attrName>style.visibility</p:attrName>
                                        </p:attrNameLst>
                                      </p:cBhvr>
                                      <p:to>
                                        <p:strVal val="visible"/>
                                      </p:to>
                                    </p:set>
                                    <p:animEffect transition="in" filter="slide(fromTop)">
                                      <p:cBhvr>
                                        <p:cTn id="30" dur="500"/>
                                        <p:tgtEl>
                                          <p:spTgt spid="62467">
                                            <p:txEl>
                                              <p:pRg st="6" end="6"/>
                                            </p:txEl>
                                          </p:spTgt>
                                        </p:tgtEl>
                                      </p:cBhvr>
                                    </p:animEffect>
                                  </p:childTnLst>
                                </p:cTn>
                              </p:par>
                            </p:childTnLst>
                          </p:cTn>
                        </p:par>
                        <p:par>
                          <p:cTn id="31" fill="hold" nodeType="afterGroup">
                            <p:stCondLst>
                              <p:cond delay="2500"/>
                            </p:stCondLst>
                            <p:childTnLst>
                              <p:par>
                                <p:cTn id="32" presetID="12" presetClass="entr" presetSubtype="1" fill="hold" nodeType="afterEffect">
                                  <p:stCondLst>
                                    <p:cond delay="0"/>
                                  </p:stCondLst>
                                  <p:childTnLst>
                                    <p:set>
                                      <p:cBhvr>
                                        <p:cTn id="33" dur="1" fill="hold">
                                          <p:stCondLst>
                                            <p:cond delay="0"/>
                                          </p:stCondLst>
                                        </p:cTn>
                                        <p:tgtEl>
                                          <p:spTgt spid="62467">
                                            <p:txEl>
                                              <p:pRg st="7" end="7"/>
                                            </p:txEl>
                                          </p:spTgt>
                                        </p:tgtEl>
                                        <p:attrNameLst>
                                          <p:attrName>style.visibility</p:attrName>
                                        </p:attrNameLst>
                                      </p:cBhvr>
                                      <p:to>
                                        <p:strVal val="visible"/>
                                      </p:to>
                                    </p:set>
                                    <p:animEffect transition="in" filter="slide(fromTop)">
                                      <p:cBhvr>
                                        <p:cTn id="34" dur="500"/>
                                        <p:tgtEl>
                                          <p:spTgt spid="624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88463A6-35E6-4E30-8C6B-0E4C6E689D5F}"/>
              </a:ext>
            </a:extLst>
          </p:cNvPr>
          <p:cNvSpPr>
            <a:spLocks noChangeArrowheads="1"/>
          </p:cNvSpPr>
          <p:nvPr>
            <p:ph type="title"/>
          </p:nvPr>
        </p:nvSpPr>
        <p:spPr/>
        <p:txBody>
          <a:bodyPr/>
          <a:lstStyle/>
          <a:p>
            <a:pPr eaLnBrk="1" hangingPunct="1"/>
            <a:r>
              <a:rPr lang="zh-CN" altLang="zh-CN">
                <a:ea typeface="宋体" panose="02010600030101010101" pitchFamily="2" charset="-122"/>
              </a:rPr>
              <a:t>⒈ 数据项</a:t>
            </a:r>
          </a:p>
        </p:txBody>
      </p:sp>
      <p:sp>
        <p:nvSpPr>
          <p:cNvPr id="63491" name="Rectangle 3">
            <a:extLst>
              <a:ext uri="{FF2B5EF4-FFF2-40B4-BE49-F238E27FC236}">
                <a16:creationId xmlns:a16="http://schemas.microsoft.com/office/drawing/2014/main" id="{681CA38F-5589-4726-AFFF-E6E7869613C8}"/>
              </a:ext>
            </a:extLst>
          </p:cNvPr>
          <p:cNvSpPr>
            <a:spLocks noChangeArrowheads="1"/>
          </p:cNvSpPr>
          <p:nvPr>
            <p:ph type="body" idx="1"/>
          </p:nvPr>
        </p:nvSpPr>
        <p:spPr>
          <a:xfrm>
            <a:off x="468313" y="1268413"/>
            <a:ext cx="8207375" cy="3529012"/>
          </a:xfrm>
        </p:spPr>
        <p:txBody>
          <a:bodyPr/>
          <a:lstStyle/>
          <a:p>
            <a:pPr eaLnBrk="1" hangingPunct="1">
              <a:lnSpc>
                <a:spcPct val="120000"/>
              </a:lnSpc>
              <a:spcBef>
                <a:spcPct val="0"/>
              </a:spcBef>
            </a:pPr>
            <a:r>
              <a:rPr lang="zh-CN" altLang="zh-CN"/>
              <a:t> 数据项是不可再分的数据单位</a:t>
            </a:r>
          </a:p>
          <a:p>
            <a:pPr eaLnBrk="1" hangingPunct="1">
              <a:lnSpc>
                <a:spcPct val="120000"/>
              </a:lnSpc>
              <a:spcBef>
                <a:spcPct val="0"/>
              </a:spcBef>
            </a:pPr>
            <a:r>
              <a:rPr lang="zh-CN" altLang="zh-CN"/>
              <a:t> 对数据项的描述</a:t>
            </a:r>
          </a:p>
          <a:p>
            <a:pPr eaLnBrk="1" hangingPunct="1">
              <a:lnSpc>
                <a:spcPct val="120000"/>
              </a:lnSpc>
              <a:buFontTx/>
              <a:buNone/>
            </a:pPr>
            <a:r>
              <a:rPr lang="zh-CN" altLang="zh-CN" sz="2000"/>
              <a:t>	  </a:t>
            </a:r>
            <a:r>
              <a:rPr lang="zh-CN" altLang="zh-CN" sz="2400" b="1">
                <a:solidFill>
                  <a:srgbClr val="2355F3"/>
                </a:solidFill>
              </a:rPr>
              <a:t>数据项描述＝｛ 数据项名，数据项含义说明，别名，</a:t>
            </a:r>
          </a:p>
          <a:p>
            <a:pPr eaLnBrk="1" hangingPunct="1">
              <a:lnSpc>
                <a:spcPct val="120000"/>
              </a:lnSpc>
              <a:buFontTx/>
              <a:buNone/>
            </a:pPr>
            <a:r>
              <a:rPr lang="zh-CN" altLang="zh-CN" sz="2400" b="1">
                <a:solidFill>
                  <a:srgbClr val="2355F3"/>
                </a:solidFill>
              </a:rPr>
              <a:t>                               	数据类型，长度，取值范围，取值含 </a:t>
            </a:r>
          </a:p>
          <a:p>
            <a:pPr eaLnBrk="1" hangingPunct="1">
              <a:lnSpc>
                <a:spcPct val="120000"/>
              </a:lnSpc>
              <a:buFontTx/>
              <a:buNone/>
            </a:pPr>
            <a:r>
              <a:rPr lang="zh-CN" altLang="zh-CN" sz="2400" b="1">
                <a:solidFill>
                  <a:srgbClr val="2355F3"/>
                </a:solidFill>
              </a:rPr>
              <a:t>                                 义，与其他数据项的逻辑关系，数据项</a:t>
            </a:r>
          </a:p>
          <a:p>
            <a:pPr eaLnBrk="1" hangingPunct="1">
              <a:lnSpc>
                <a:spcPct val="120000"/>
              </a:lnSpc>
              <a:buFontTx/>
              <a:buNone/>
            </a:pPr>
            <a:r>
              <a:rPr lang="zh-CN" altLang="zh-CN" sz="2400" b="1">
                <a:solidFill>
                  <a:srgbClr val="2355F3"/>
                </a:solidFill>
              </a:rPr>
              <a:t>                                 之间的联系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wipe(up)">
                                      <p:cBhvr>
                                        <p:cTn id="7" dur="500"/>
                                        <p:tgtEl>
                                          <p:spTgt spid="63491">
                                            <p:txEl>
                                              <p:pRg st="1" end="1"/>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animEffect transition="in" filter="wipe(up)">
                                      <p:cBhvr>
                                        <p:cTn id="11" dur="500"/>
                                        <p:tgtEl>
                                          <p:spTgt spid="63491">
                                            <p:txEl>
                                              <p:pRg st="2" end="2"/>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63491">
                                            <p:txEl>
                                              <p:pRg st="3" end="3"/>
                                            </p:txEl>
                                          </p:spTgt>
                                        </p:tgtEl>
                                        <p:attrNameLst>
                                          <p:attrName>style.visibility</p:attrName>
                                        </p:attrNameLst>
                                      </p:cBhvr>
                                      <p:to>
                                        <p:strVal val="visible"/>
                                      </p:to>
                                    </p:set>
                                    <p:animEffect transition="in" filter="wipe(up)">
                                      <p:cBhvr>
                                        <p:cTn id="14" dur="500"/>
                                        <p:tgtEl>
                                          <p:spTgt spid="63491">
                                            <p:txEl>
                                              <p:pRg st="3" end="3"/>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animEffect transition="in" filter="wipe(up)">
                                      <p:cBhvr>
                                        <p:cTn id="17" dur="500"/>
                                        <p:tgtEl>
                                          <p:spTgt spid="63491">
                                            <p:txEl>
                                              <p:pRg st="4" end="4"/>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63491">
                                            <p:txEl>
                                              <p:pRg st="5" end="5"/>
                                            </p:txEl>
                                          </p:spTgt>
                                        </p:tgtEl>
                                        <p:attrNameLst>
                                          <p:attrName>style.visibility</p:attrName>
                                        </p:attrNameLst>
                                      </p:cBhvr>
                                      <p:to>
                                        <p:strVal val="visible"/>
                                      </p:to>
                                    </p:set>
                                    <p:animEffect transition="in" filter="wipe(up)">
                                      <p:cBhvr>
                                        <p:cTn id="20" dur="500"/>
                                        <p:tgtEl>
                                          <p:spTgt spid="63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C6458BA-4AEA-40EF-90B9-93CE8BE49A0B}"/>
              </a:ext>
            </a:extLst>
          </p:cNvPr>
          <p:cNvSpPr>
            <a:spLocks noGrp="1" noChangeArrowheads="1"/>
          </p:cNvSpPr>
          <p:nvPr>
            <p:ph type="title" idx="4294967295"/>
          </p:nvPr>
        </p:nvSpPr>
        <p:spPr>
          <a:xfrm>
            <a:off x="539750" y="260350"/>
            <a:ext cx="7772400" cy="914400"/>
          </a:xfrm>
        </p:spPr>
        <p:txBody>
          <a:bodyPr/>
          <a:lstStyle/>
          <a:p>
            <a:pPr eaLnBrk="1" hangingPunct="1"/>
            <a:r>
              <a:rPr lang="zh-CN" altLang="zh-CN">
                <a:ea typeface="宋体" panose="02010600030101010101" pitchFamily="2" charset="-122"/>
              </a:rPr>
              <a:t>⒈ 数据项</a:t>
            </a:r>
          </a:p>
        </p:txBody>
      </p:sp>
      <p:sp>
        <p:nvSpPr>
          <p:cNvPr id="64515" name="Rectangle 3">
            <a:extLst>
              <a:ext uri="{FF2B5EF4-FFF2-40B4-BE49-F238E27FC236}">
                <a16:creationId xmlns:a16="http://schemas.microsoft.com/office/drawing/2014/main" id="{4C23D73E-D628-48FC-9F3C-F14E3F332179}"/>
              </a:ext>
            </a:extLst>
          </p:cNvPr>
          <p:cNvSpPr>
            <a:spLocks noChangeArrowheads="1"/>
          </p:cNvSpPr>
          <p:nvPr/>
        </p:nvSpPr>
        <p:spPr bwMode="auto">
          <a:xfrm>
            <a:off x="395288" y="1268413"/>
            <a:ext cx="849788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800">
                <a:solidFill>
                  <a:schemeClr val="accent2"/>
                </a:solidFill>
                <a:latin typeface="Times New Roman" panose="02020603050405020304" pitchFamily="18" charset="0"/>
              </a:rPr>
              <a:t>例如： </a:t>
            </a:r>
          </a:p>
          <a:p>
            <a:pPr>
              <a:lnSpc>
                <a:spcPct val="140000"/>
              </a:lnSpc>
              <a:spcBef>
                <a:spcPts val="600"/>
              </a:spcBef>
              <a:buSzTx/>
              <a:buFontTx/>
              <a:buNone/>
            </a:pPr>
            <a:r>
              <a:rPr lang="zh-CN" altLang="en-US" sz="2800">
                <a:solidFill>
                  <a:schemeClr val="accent2"/>
                </a:solidFill>
                <a:latin typeface="Times New Roman" panose="02020603050405020304" pitchFamily="18" charset="0"/>
              </a:rPr>
              <a:t>	读者编号</a:t>
            </a:r>
            <a:r>
              <a:rPr lang="en-US" altLang="zh-CN" sz="2800">
                <a:solidFill>
                  <a:schemeClr val="accent2"/>
                </a:solidFill>
                <a:latin typeface="Times New Roman" panose="02020603050405020304" pitchFamily="18" charset="0"/>
              </a:rPr>
              <a:t>=C(13)  </a:t>
            </a:r>
            <a:r>
              <a:rPr lang="zh-CN" altLang="en-US" sz="2800">
                <a:solidFill>
                  <a:schemeClr val="accent2"/>
                </a:solidFill>
                <a:latin typeface="Times New Roman" panose="02020603050405020304" pitchFamily="18" charset="0"/>
              </a:rPr>
              <a:t>表示长度为</a:t>
            </a:r>
            <a:r>
              <a:rPr lang="en-US" altLang="zh-CN" sz="2800">
                <a:solidFill>
                  <a:schemeClr val="accent2"/>
                </a:solidFill>
                <a:latin typeface="Times New Roman" panose="02020603050405020304" pitchFamily="18" charset="0"/>
              </a:rPr>
              <a:t>13</a:t>
            </a:r>
            <a:r>
              <a:rPr lang="zh-CN" altLang="en-US" sz="2800">
                <a:solidFill>
                  <a:schemeClr val="accent2"/>
                </a:solidFill>
                <a:latin typeface="Times New Roman" panose="02020603050405020304" pitchFamily="18" charset="0"/>
              </a:rPr>
              <a:t>的字符串</a:t>
            </a:r>
          </a:p>
          <a:p>
            <a:pPr>
              <a:lnSpc>
                <a:spcPct val="140000"/>
              </a:lnSpc>
              <a:spcBef>
                <a:spcPts val="600"/>
              </a:spcBef>
              <a:buSzTx/>
              <a:buFontTx/>
              <a:buNone/>
            </a:pPr>
            <a:r>
              <a:rPr lang="zh-CN" altLang="en-US" sz="2800">
                <a:solidFill>
                  <a:schemeClr val="accent2"/>
                </a:solidFill>
                <a:latin typeface="Times New Roman" panose="02020603050405020304" pitchFamily="18" charset="0"/>
              </a:rPr>
              <a:t>	借书日期</a:t>
            </a:r>
            <a:r>
              <a:rPr lang="en-US" altLang="zh-CN" sz="2800">
                <a:solidFill>
                  <a:schemeClr val="accent2"/>
                </a:solidFill>
                <a:latin typeface="Times New Roman" panose="02020603050405020304" pitchFamily="18" charset="0"/>
              </a:rPr>
              <a:t>=D(8)   </a:t>
            </a:r>
            <a:r>
              <a:rPr lang="zh-CN" altLang="en-US" sz="2800">
                <a:solidFill>
                  <a:schemeClr val="accent2"/>
                </a:solidFill>
                <a:latin typeface="Times New Roman" panose="02020603050405020304" pitchFamily="18" charset="0"/>
              </a:rPr>
              <a:t>表示长度为</a:t>
            </a:r>
            <a:r>
              <a:rPr lang="en-US" altLang="zh-CN" sz="2800">
                <a:solidFill>
                  <a:schemeClr val="accent2"/>
                </a:solidFill>
                <a:latin typeface="Times New Roman" panose="02020603050405020304" pitchFamily="18" charset="0"/>
              </a:rPr>
              <a:t>8</a:t>
            </a:r>
            <a:r>
              <a:rPr lang="zh-CN" altLang="en-US" sz="2800">
                <a:solidFill>
                  <a:schemeClr val="accent2"/>
                </a:solidFill>
                <a:latin typeface="Times New Roman" panose="02020603050405020304" pitchFamily="18" charset="0"/>
              </a:rPr>
              <a:t>的日期类型</a:t>
            </a:r>
          </a:p>
          <a:p>
            <a:pPr>
              <a:lnSpc>
                <a:spcPct val="140000"/>
              </a:lnSpc>
              <a:spcBef>
                <a:spcPts val="600"/>
              </a:spcBef>
              <a:buSzTx/>
              <a:buFontTx/>
              <a:buNone/>
            </a:pPr>
            <a:r>
              <a:rPr lang="zh-CN" altLang="en-US" sz="2800">
                <a:solidFill>
                  <a:schemeClr val="accent2"/>
                </a:solidFill>
                <a:latin typeface="Times New Roman" panose="02020603050405020304" pitchFamily="18" charset="0"/>
              </a:rPr>
              <a:t>	借否</a:t>
            </a:r>
            <a:r>
              <a:rPr lang="en-US" altLang="zh-CN" sz="2800">
                <a:solidFill>
                  <a:schemeClr val="accent2"/>
                </a:solidFill>
                <a:latin typeface="Times New Roman" panose="02020603050405020304" pitchFamily="18" charset="0"/>
              </a:rPr>
              <a:t>=[.T.|.F.]  .T.</a:t>
            </a:r>
            <a:r>
              <a:rPr lang="zh-CN" altLang="en-US" sz="2800">
                <a:solidFill>
                  <a:schemeClr val="accent2"/>
                </a:solidFill>
                <a:latin typeface="Times New Roman" panose="02020603050405020304" pitchFamily="18" charset="0"/>
              </a:rPr>
              <a:t>表示已借，</a:t>
            </a:r>
            <a:r>
              <a:rPr lang="en-US" altLang="zh-CN" sz="2800">
                <a:solidFill>
                  <a:schemeClr val="accent2"/>
                </a:solidFill>
                <a:latin typeface="Times New Roman" panose="02020603050405020304" pitchFamily="18" charset="0"/>
              </a:rPr>
              <a:t>.F.</a:t>
            </a:r>
            <a:r>
              <a:rPr lang="zh-CN" altLang="en-US" sz="2800">
                <a:solidFill>
                  <a:schemeClr val="accent2"/>
                </a:solidFill>
                <a:latin typeface="Times New Roman" panose="02020603050405020304" pitchFamily="18" charset="0"/>
              </a:rPr>
              <a:t>表示未借</a:t>
            </a:r>
          </a:p>
          <a:p>
            <a:pPr>
              <a:lnSpc>
                <a:spcPct val="140000"/>
              </a:lnSpc>
              <a:spcBef>
                <a:spcPts val="600"/>
              </a:spcBef>
              <a:buSzTx/>
              <a:buFontTx/>
              <a:buNone/>
            </a:pPr>
            <a:r>
              <a:rPr lang="zh-CN" altLang="en-US" sz="2800">
                <a:solidFill>
                  <a:schemeClr val="accent2"/>
                </a:solidFill>
                <a:latin typeface="Times New Roman" panose="02020603050405020304" pitchFamily="18" charset="0"/>
              </a:rPr>
              <a:t>	罚款数</a:t>
            </a:r>
            <a:r>
              <a:rPr lang="en-US" altLang="zh-CN" sz="2800">
                <a:solidFill>
                  <a:schemeClr val="accent2"/>
                </a:solidFill>
                <a:latin typeface="Times New Roman" panose="02020603050405020304" pitchFamily="18" charset="0"/>
              </a:rPr>
              <a:t>=N(5,1)   </a:t>
            </a:r>
            <a:r>
              <a:rPr lang="zh-CN" altLang="en-US" sz="2800">
                <a:solidFill>
                  <a:schemeClr val="accent2"/>
                </a:solidFill>
                <a:latin typeface="Times New Roman" panose="02020603050405020304" pitchFamily="18" charset="0"/>
              </a:rPr>
              <a:t>表示长度为</a:t>
            </a:r>
            <a:r>
              <a:rPr lang="en-US" altLang="zh-CN" sz="2800">
                <a:solidFill>
                  <a:schemeClr val="accent2"/>
                </a:solidFill>
                <a:latin typeface="Times New Roman" panose="02020603050405020304" pitchFamily="18" charset="0"/>
              </a:rPr>
              <a:t>5</a:t>
            </a:r>
            <a:r>
              <a:rPr lang="zh-CN" altLang="en-US" sz="2800">
                <a:solidFill>
                  <a:schemeClr val="accent2"/>
                </a:solidFill>
                <a:latin typeface="Times New Roman" panose="02020603050405020304" pitchFamily="18" charset="0"/>
              </a:rPr>
              <a:t>、小数位数为</a:t>
            </a:r>
            <a:r>
              <a:rPr lang="en-US" altLang="zh-CN" sz="2800">
                <a:solidFill>
                  <a:schemeClr val="accent2"/>
                </a:solidFill>
                <a:latin typeface="Times New Roman" panose="02020603050405020304" pitchFamily="18" charset="0"/>
              </a:rPr>
              <a:t>1 </a:t>
            </a:r>
          </a:p>
          <a:p>
            <a:pPr>
              <a:lnSpc>
                <a:spcPct val="140000"/>
              </a:lnSpc>
              <a:spcBef>
                <a:spcPts val="600"/>
              </a:spcBef>
              <a:buSzTx/>
              <a:buFontTx/>
              <a:buNone/>
            </a:pPr>
            <a:r>
              <a:rPr lang="zh-CN" altLang="en-US" sz="2800">
                <a:solidFill>
                  <a:schemeClr val="accent2"/>
                </a:solidFill>
                <a:latin typeface="Times New Roman" panose="02020603050405020304" pitchFamily="18" charset="0"/>
              </a:rPr>
              <a:t>                      位的实数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 dur="500"/>
                                        <p:tgtEl>
                                          <p:spTgt spid="645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10" dur="500"/>
                                        <p:tgtEl>
                                          <p:spTgt spid="645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5" dur="500"/>
                                        <p:tgtEl>
                                          <p:spTgt spid="6451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20" dur="500"/>
                                        <p:tgtEl>
                                          <p:spTgt spid="6451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25" dur="500"/>
                                        <p:tgtEl>
                                          <p:spTgt spid="6451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4515">
                                            <p:txEl>
                                              <p:pRg st="5" end="5"/>
                                            </p:txEl>
                                          </p:spTgt>
                                        </p:tgtEl>
                                        <p:attrNameLst>
                                          <p:attrName>style.visibility</p:attrName>
                                        </p:attrNameLst>
                                      </p:cBhvr>
                                      <p:to>
                                        <p:strVal val="visible"/>
                                      </p:to>
                                    </p:set>
                                    <p:animEffect transition="in" filter="blinds(horizontal)">
                                      <p:cBhvr>
                                        <p:cTn id="28" dur="500"/>
                                        <p:tgtEl>
                                          <p:spTgt spid="64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allAtOnce"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253A429-142C-42D6-9F92-A4FD31672E03}"/>
              </a:ext>
            </a:extLst>
          </p:cNvPr>
          <p:cNvSpPr>
            <a:spLocks noChangeArrowheads="1"/>
          </p:cNvSpPr>
          <p:nvPr>
            <p:ph type="title"/>
          </p:nvPr>
        </p:nvSpPr>
        <p:spPr>
          <a:xfrm>
            <a:off x="468313" y="115888"/>
            <a:ext cx="8229600" cy="920750"/>
          </a:xfrm>
        </p:spPr>
        <p:txBody>
          <a:bodyPr/>
          <a:lstStyle/>
          <a:p>
            <a:pPr eaLnBrk="1" hangingPunct="1"/>
            <a:r>
              <a:rPr lang="zh-CN" altLang="zh-CN">
                <a:ea typeface="宋体" panose="02010600030101010101" pitchFamily="2" charset="-122"/>
              </a:rPr>
              <a:t>⒉ 数据结构</a:t>
            </a:r>
          </a:p>
        </p:txBody>
      </p:sp>
      <p:sp>
        <p:nvSpPr>
          <p:cNvPr id="65539" name="Rectangle 3">
            <a:extLst>
              <a:ext uri="{FF2B5EF4-FFF2-40B4-BE49-F238E27FC236}">
                <a16:creationId xmlns:a16="http://schemas.microsoft.com/office/drawing/2014/main" id="{3175A0A7-2796-48C0-AD7B-83CFBDE606F9}"/>
              </a:ext>
            </a:extLst>
          </p:cNvPr>
          <p:cNvSpPr>
            <a:spLocks noChangeArrowheads="1"/>
          </p:cNvSpPr>
          <p:nvPr>
            <p:ph type="body" idx="1"/>
          </p:nvPr>
        </p:nvSpPr>
        <p:spPr>
          <a:xfrm>
            <a:off x="468313" y="981075"/>
            <a:ext cx="8435975" cy="4752975"/>
          </a:xfrm>
        </p:spPr>
        <p:txBody>
          <a:bodyPr/>
          <a:lstStyle/>
          <a:p>
            <a:pPr eaLnBrk="1" hangingPunct="1">
              <a:lnSpc>
                <a:spcPct val="130000"/>
              </a:lnSpc>
              <a:spcBef>
                <a:spcPct val="60000"/>
              </a:spcBef>
            </a:pPr>
            <a:r>
              <a:rPr lang="zh-CN" altLang="en-US" sz="2800"/>
              <a:t>数据结构反映了数据之间的组合关系。</a:t>
            </a:r>
          </a:p>
          <a:p>
            <a:pPr eaLnBrk="1" hangingPunct="1">
              <a:lnSpc>
                <a:spcPct val="130000"/>
              </a:lnSpc>
              <a:spcBef>
                <a:spcPct val="60000"/>
              </a:spcBef>
            </a:pPr>
            <a:r>
              <a:rPr lang="zh-CN" altLang="en-US" sz="2800"/>
              <a:t>一个数据结构可以由若干个数据项组成，也可以由若干个数据结构组成，或由若干个数据项和数据结构混合组成。</a:t>
            </a:r>
          </a:p>
          <a:p>
            <a:pPr eaLnBrk="1" hangingPunct="1">
              <a:lnSpc>
                <a:spcPct val="130000"/>
              </a:lnSpc>
              <a:spcBef>
                <a:spcPct val="60000"/>
              </a:spcBef>
            </a:pPr>
            <a:r>
              <a:rPr lang="zh-CN" altLang="en-US" sz="2800"/>
              <a:t> 对数据结构的描述</a:t>
            </a:r>
          </a:p>
          <a:p>
            <a:pPr eaLnBrk="1" hangingPunct="1">
              <a:lnSpc>
                <a:spcPct val="130000"/>
              </a:lnSpc>
              <a:buFontTx/>
              <a:buNone/>
            </a:pPr>
            <a:r>
              <a:rPr lang="zh-CN" altLang="en-US" sz="2800"/>
              <a:t>	  </a:t>
            </a:r>
            <a:r>
              <a:rPr lang="zh-CN" altLang="en-US" sz="2800" b="1">
                <a:solidFill>
                  <a:srgbClr val="2355F3"/>
                </a:solidFill>
              </a:rPr>
              <a:t>数据结构描述＝｛数据结构名，含义说明，</a:t>
            </a:r>
          </a:p>
          <a:p>
            <a:pPr eaLnBrk="1" hangingPunct="1">
              <a:lnSpc>
                <a:spcPct val="130000"/>
              </a:lnSpc>
              <a:buFontTx/>
              <a:buNone/>
            </a:pPr>
            <a:r>
              <a:rPr lang="zh-CN" altLang="en-US" sz="2800" b="1">
                <a:solidFill>
                  <a:srgbClr val="2355F3"/>
                </a:solidFill>
              </a:rPr>
              <a:t>                                   组成</a:t>
            </a:r>
            <a:r>
              <a:rPr lang="en-US" altLang="zh-CN" sz="2800" b="1">
                <a:solidFill>
                  <a:srgbClr val="2355F3"/>
                </a:solidFill>
              </a:rPr>
              <a:t>:</a:t>
            </a:r>
            <a:r>
              <a:rPr lang="zh-CN" altLang="en-US" sz="2800" b="1">
                <a:solidFill>
                  <a:srgbClr val="2355F3"/>
                </a:solidFill>
              </a:rPr>
              <a:t>｛数据项或数据结构｝｝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Effect transition="in" filter="checkerboard(across)">
                                      <p:cBhvr>
                                        <p:cTn id="13" dur="500"/>
                                        <p:tgtEl>
                                          <p:spTgt spid="65539">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65539">
                                            <p:txEl>
                                              <p:pRg st="2" end="2"/>
                                            </p:txEl>
                                          </p:spTgt>
                                        </p:tgtEl>
                                        <p:attrNameLst>
                                          <p:attrName>style.visibility</p:attrName>
                                        </p:attrNameLst>
                                      </p:cBhvr>
                                      <p:to>
                                        <p:strVal val="visible"/>
                                      </p:to>
                                    </p:set>
                                    <p:animEffect transition="in" filter="wipe(up)">
                                      <p:cBhvr>
                                        <p:cTn id="18" dur="500"/>
                                        <p:tgtEl>
                                          <p:spTgt spid="65539">
                                            <p:txEl>
                                              <p:pRg st="2" end="2"/>
                                            </p:txEl>
                                          </p:spTgt>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wipe(up)">
                                      <p:cBhvr>
                                        <p:cTn id="22" dur="500"/>
                                        <p:tgtEl>
                                          <p:spTgt spid="65539">
                                            <p:txEl>
                                              <p:pRg st="3" end="3"/>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65539">
                                            <p:txEl>
                                              <p:pRg st="4" end="4"/>
                                            </p:txEl>
                                          </p:spTgt>
                                        </p:tgtEl>
                                        <p:attrNameLst>
                                          <p:attrName>style.visibility</p:attrName>
                                        </p:attrNameLst>
                                      </p:cBhvr>
                                      <p:to>
                                        <p:strVal val="visible"/>
                                      </p:to>
                                    </p:set>
                                    <p:animEffect transition="in" filter="wipe(up)">
                                      <p:cBhvr>
                                        <p:cTn id="25" dur="5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D3ADCEA-37CA-481B-842F-219CE42D945F}"/>
              </a:ext>
            </a:extLst>
          </p:cNvPr>
          <p:cNvSpPr>
            <a:spLocks noGrp="1" noChangeArrowheads="1"/>
          </p:cNvSpPr>
          <p:nvPr>
            <p:ph type="title" idx="4294967295"/>
          </p:nvPr>
        </p:nvSpPr>
        <p:spPr>
          <a:xfrm>
            <a:off x="539750" y="260350"/>
            <a:ext cx="7772400" cy="914400"/>
          </a:xfrm>
        </p:spPr>
        <p:txBody>
          <a:bodyPr/>
          <a:lstStyle/>
          <a:p>
            <a:pPr eaLnBrk="1" hangingPunct="1"/>
            <a:r>
              <a:rPr lang="zh-CN" altLang="zh-CN">
                <a:ea typeface="宋体" panose="02010600030101010101" pitchFamily="2" charset="-122"/>
              </a:rPr>
              <a:t>⒉ 数据结构</a:t>
            </a:r>
          </a:p>
        </p:txBody>
      </p:sp>
      <p:sp>
        <p:nvSpPr>
          <p:cNvPr id="66563" name="Rectangle 3">
            <a:extLst>
              <a:ext uri="{FF2B5EF4-FFF2-40B4-BE49-F238E27FC236}">
                <a16:creationId xmlns:a16="http://schemas.microsoft.com/office/drawing/2014/main" id="{3751DF24-64EB-4377-BCED-47AB8CC08E4A}"/>
              </a:ext>
            </a:extLst>
          </p:cNvPr>
          <p:cNvSpPr>
            <a:spLocks noChangeArrowheads="1"/>
          </p:cNvSpPr>
          <p:nvPr/>
        </p:nvSpPr>
        <p:spPr bwMode="auto">
          <a:xfrm>
            <a:off x="900113" y="1341438"/>
            <a:ext cx="7604125"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SzTx/>
              <a:buFontTx/>
              <a:buNone/>
            </a:pPr>
            <a:r>
              <a:rPr lang="zh-CN" altLang="en-US" sz="2800">
                <a:solidFill>
                  <a:schemeClr val="accent2"/>
                </a:solidFill>
                <a:latin typeface="Times New Roman" panose="02020603050405020304" pitchFamily="18" charset="0"/>
              </a:rPr>
              <a:t>例如： </a:t>
            </a:r>
          </a:p>
          <a:p>
            <a:pPr>
              <a:lnSpc>
                <a:spcPct val="150000"/>
              </a:lnSpc>
              <a:spcBef>
                <a:spcPts val="600"/>
              </a:spcBef>
              <a:buSzTx/>
              <a:buFontTx/>
              <a:buNone/>
            </a:pPr>
            <a:r>
              <a:rPr lang="zh-CN" altLang="en-US" sz="2800">
                <a:solidFill>
                  <a:schemeClr val="accent2"/>
                </a:solidFill>
                <a:latin typeface="Times New Roman" panose="02020603050405020304" pitchFamily="18" charset="0"/>
              </a:rPr>
              <a:t>	借书单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读者编号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图书编号</a:t>
            </a:r>
          </a:p>
          <a:p>
            <a:pPr>
              <a:lnSpc>
                <a:spcPct val="150000"/>
              </a:lnSpc>
              <a:spcBef>
                <a:spcPts val="600"/>
              </a:spcBef>
              <a:buSzTx/>
              <a:buFontTx/>
              <a:buNone/>
            </a:pPr>
            <a:r>
              <a:rPr lang="zh-CN" altLang="en-US" sz="2800">
                <a:solidFill>
                  <a:schemeClr val="accent2"/>
                </a:solidFill>
                <a:latin typeface="Times New Roman" panose="02020603050405020304" pitchFamily="18" charset="0"/>
              </a:rPr>
              <a:t>     借书记录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读者编号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图书编号 </a:t>
            </a:r>
          </a:p>
          <a:p>
            <a:pPr>
              <a:lnSpc>
                <a:spcPct val="150000"/>
              </a:lnSpc>
              <a:spcBef>
                <a:spcPts val="600"/>
              </a:spcBef>
              <a:buSzTx/>
              <a:buFontTx/>
              <a:buNone/>
            </a:pPr>
            <a:r>
              <a:rPr lang="en-US" altLang="zh-CN" sz="2800">
                <a:solidFill>
                  <a:schemeClr val="accent2"/>
                </a:solidFill>
                <a:latin typeface="Times New Roman" panose="02020603050405020304" pitchFamily="18" charset="0"/>
              </a:rPr>
              <a:t>                + </a:t>
            </a:r>
            <a:r>
              <a:rPr lang="zh-CN" altLang="en-US" sz="2800">
                <a:solidFill>
                  <a:schemeClr val="accent2"/>
                </a:solidFill>
                <a:latin typeface="Times New Roman" panose="02020603050405020304" pitchFamily="18" charset="0"/>
              </a:rPr>
              <a:t>借书日期</a:t>
            </a:r>
            <a:endParaRPr lang="zh-CN" altLang="en-US" sz="2800">
              <a:solidFill>
                <a:schemeClr val="accent2"/>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10" dur="500"/>
                                        <p:tgtEl>
                                          <p:spTgt spid="665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5" dur="500"/>
                                        <p:tgtEl>
                                          <p:spTgt spid="6656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18" dur="500"/>
                                        <p:tgtEl>
                                          <p:spTgt spid="66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allAtOnce"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90A8A95-02CC-4E0C-8FFC-55D5359D2762}"/>
              </a:ext>
            </a:extLst>
          </p:cNvPr>
          <p:cNvSpPr>
            <a:spLocks noChangeArrowheads="1"/>
          </p:cNvSpPr>
          <p:nvPr>
            <p:ph type="title"/>
          </p:nvPr>
        </p:nvSpPr>
        <p:spPr/>
        <p:txBody>
          <a:bodyPr/>
          <a:lstStyle/>
          <a:p>
            <a:pPr eaLnBrk="1" hangingPunct="1"/>
            <a:r>
              <a:rPr lang="zh-CN" altLang="zh-CN">
                <a:ea typeface="宋体" panose="02010600030101010101" pitchFamily="2" charset="-122"/>
              </a:rPr>
              <a:t>⒊ 数据流</a:t>
            </a:r>
          </a:p>
        </p:txBody>
      </p:sp>
      <p:sp>
        <p:nvSpPr>
          <p:cNvPr id="67587" name="Rectangle 3">
            <a:extLst>
              <a:ext uri="{FF2B5EF4-FFF2-40B4-BE49-F238E27FC236}">
                <a16:creationId xmlns:a16="http://schemas.microsoft.com/office/drawing/2014/main" id="{F6E4722E-4E54-4FEB-B88A-AE0B6F40EF0F}"/>
              </a:ext>
            </a:extLst>
          </p:cNvPr>
          <p:cNvSpPr>
            <a:spLocks noChangeArrowheads="1"/>
          </p:cNvSpPr>
          <p:nvPr>
            <p:ph type="body" idx="1"/>
          </p:nvPr>
        </p:nvSpPr>
        <p:spPr>
          <a:xfrm>
            <a:off x="250825" y="1341438"/>
            <a:ext cx="8893175" cy="4114800"/>
          </a:xfrm>
        </p:spPr>
        <p:txBody>
          <a:bodyPr/>
          <a:lstStyle/>
          <a:p>
            <a:pPr eaLnBrk="1" hangingPunct="1"/>
            <a:r>
              <a:rPr lang="zh-CN" altLang="en-US"/>
              <a:t> 数据流是数据结构在系统内传输的路径。</a:t>
            </a:r>
          </a:p>
          <a:p>
            <a:pPr eaLnBrk="1" hangingPunct="1">
              <a:spcBef>
                <a:spcPct val="60000"/>
              </a:spcBef>
            </a:pPr>
            <a:r>
              <a:rPr lang="zh-CN" altLang="en-US"/>
              <a:t> 对数据流的描述</a:t>
            </a:r>
          </a:p>
          <a:p>
            <a:pPr eaLnBrk="1" hangingPunct="1">
              <a:buFontTx/>
              <a:buNone/>
            </a:pPr>
            <a:r>
              <a:rPr lang="zh-CN" altLang="en-US" sz="2800"/>
              <a:t>　  </a:t>
            </a:r>
          </a:p>
          <a:p>
            <a:pPr eaLnBrk="1" hangingPunct="1">
              <a:buFontTx/>
              <a:buNone/>
            </a:pPr>
            <a:r>
              <a:rPr lang="zh-CN" altLang="en-US" sz="2800"/>
              <a:t>	</a:t>
            </a:r>
            <a:r>
              <a:rPr lang="zh-CN" altLang="en-US" sz="2800" b="1">
                <a:solidFill>
                  <a:srgbClr val="2355F3"/>
                </a:solidFill>
              </a:rPr>
              <a:t>数据流描述＝｛ 数据流名，说明，数据流来源，</a:t>
            </a:r>
          </a:p>
          <a:p>
            <a:pPr eaLnBrk="1" hangingPunct="1">
              <a:buFontTx/>
              <a:buNone/>
            </a:pPr>
            <a:r>
              <a:rPr lang="zh-CN" altLang="en-US" sz="2800" b="1">
                <a:solidFill>
                  <a:srgbClr val="2355F3"/>
                </a:solidFill>
              </a:rPr>
              <a:t>                               数据流去向，组成</a:t>
            </a:r>
            <a:r>
              <a:rPr lang="en-US" altLang="zh-CN" sz="2800" b="1">
                <a:solidFill>
                  <a:srgbClr val="2355F3"/>
                </a:solidFill>
              </a:rPr>
              <a:t>:</a:t>
            </a:r>
            <a:r>
              <a:rPr lang="zh-CN" altLang="en-US" sz="2800" b="1">
                <a:solidFill>
                  <a:srgbClr val="2355F3"/>
                </a:solidFill>
              </a:rPr>
              <a:t>｛数据结构｝，</a:t>
            </a:r>
          </a:p>
          <a:p>
            <a:pPr eaLnBrk="1" hangingPunct="1">
              <a:buFontTx/>
              <a:buNone/>
            </a:pPr>
            <a:r>
              <a:rPr lang="zh-CN" altLang="en-US" sz="2800" b="1">
                <a:solidFill>
                  <a:srgbClr val="2355F3"/>
                </a:solidFill>
              </a:rPr>
              <a:t>                               平均流量，高峰期流量｝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barn(outVertical)">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wipe(up)">
                                      <p:cBhvr>
                                        <p:cTn id="12" dur="500"/>
                                        <p:tgtEl>
                                          <p:spTgt spid="67587">
                                            <p:txEl>
                                              <p:pRg st="1" end="1"/>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animEffect transition="in" filter="wipe(up)">
                                      <p:cBhvr>
                                        <p:cTn id="15" dur="500"/>
                                        <p:tgtEl>
                                          <p:spTgt spid="67587">
                                            <p:txEl>
                                              <p:pRg st="2" end="2"/>
                                            </p:txEl>
                                          </p:spTgt>
                                        </p:tgtEl>
                                      </p:cBhvr>
                                    </p:animEffect>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animEffect transition="in" filter="wipe(up)">
                                      <p:cBhvr>
                                        <p:cTn id="19" dur="500"/>
                                        <p:tgtEl>
                                          <p:spTgt spid="67587">
                                            <p:txEl>
                                              <p:pRg st="3" end="3"/>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67587">
                                            <p:txEl>
                                              <p:pRg st="4" end="4"/>
                                            </p:txEl>
                                          </p:spTgt>
                                        </p:tgtEl>
                                        <p:attrNameLst>
                                          <p:attrName>style.visibility</p:attrName>
                                        </p:attrNameLst>
                                      </p:cBhvr>
                                      <p:to>
                                        <p:strVal val="visible"/>
                                      </p:to>
                                    </p:set>
                                    <p:animEffect transition="in" filter="wipe(up)">
                                      <p:cBhvr>
                                        <p:cTn id="22" dur="500"/>
                                        <p:tgtEl>
                                          <p:spTgt spid="67587">
                                            <p:txEl>
                                              <p:pRg st="4" end="4"/>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67587">
                                            <p:txEl>
                                              <p:pRg st="5" end="5"/>
                                            </p:txEl>
                                          </p:spTgt>
                                        </p:tgtEl>
                                        <p:attrNameLst>
                                          <p:attrName>style.visibility</p:attrName>
                                        </p:attrNameLst>
                                      </p:cBhvr>
                                      <p:to>
                                        <p:strVal val="visible"/>
                                      </p:to>
                                    </p:set>
                                    <p:animEffect transition="in" filter="wipe(up)">
                                      <p:cBhvr>
                                        <p:cTn id="25" dur="500"/>
                                        <p:tgtEl>
                                          <p:spTgt spid="67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BD35598-D1D7-4AE3-AFE6-47DC34F101F4}"/>
              </a:ext>
            </a:extLst>
          </p:cNvPr>
          <p:cNvSpPr>
            <a:spLocks noGrp="1" noChangeArrowheads="1"/>
          </p:cNvSpPr>
          <p:nvPr>
            <p:ph type="title" idx="4294967295"/>
          </p:nvPr>
        </p:nvSpPr>
        <p:spPr>
          <a:xfrm>
            <a:off x="1150938" y="609600"/>
            <a:ext cx="7078662" cy="1150938"/>
          </a:xfrm>
        </p:spPr>
        <p:txBody>
          <a:bodyPr/>
          <a:lstStyle/>
          <a:p>
            <a:r>
              <a:rPr lang="zh-CN" altLang="en-US">
                <a:latin typeface="黑体" panose="02010609060101010101" pitchFamily="49" charset="-122"/>
              </a:rPr>
              <a:t>数据库设计方法及核心</a:t>
            </a:r>
          </a:p>
        </p:txBody>
      </p:sp>
      <p:sp>
        <p:nvSpPr>
          <p:cNvPr id="6147" name="Rectangle 3">
            <a:extLst>
              <a:ext uri="{FF2B5EF4-FFF2-40B4-BE49-F238E27FC236}">
                <a16:creationId xmlns:a16="http://schemas.microsoft.com/office/drawing/2014/main" id="{31B98142-57B4-4B7C-96C7-99FABCF74282}"/>
              </a:ext>
            </a:extLst>
          </p:cNvPr>
          <p:cNvSpPr>
            <a:spLocks noGrp="1" noChangeArrowheads="1"/>
          </p:cNvSpPr>
          <p:nvPr>
            <p:ph type="body" idx="4294967295"/>
          </p:nvPr>
        </p:nvSpPr>
        <p:spPr>
          <a:xfrm>
            <a:off x="609600" y="1981200"/>
            <a:ext cx="8105775" cy="3505200"/>
          </a:xfrm>
        </p:spPr>
        <p:txBody>
          <a:bodyPr/>
          <a:lstStyle/>
          <a:p>
            <a:pPr algn="just">
              <a:lnSpc>
                <a:spcPts val="3500"/>
              </a:lnSpc>
              <a:spcBef>
                <a:spcPts val="1200"/>
              </a:spcBef>
              <a:buClr>
                <a:srgbClr val="00B050"/>
              </a:buClr>
              <a:buSzTx/>
              <a:buFont typeface="Wingdings" panose="05000000000000000000" pitchFamily="2" charset="2"/>
              <a:buChar char="v"/>
            </a:pPr>
            <a:r>
              <a:rPr lang="zh-CN" altLang="en-US" sz="2400" b="1">
                <a:latin typeface="宋体" panose="02010600030101010101" pitchFamily="2" charset="-122"/>
              </a:rPr>
              <a:t>方法：数据库设计方法有多种，一般规范设计法，分六步。</a:t>
            </a:r>
          </a:p>
          <a:p>
            <a:pPr algn="just">
              <a:lnSpc>
                <a:spcPts val="3500"/>
              </a:lnSpc>
              <a:spcBef>
                <a:spcPts val="1200"/>
              </a:spcBef>
              <a:buClr>
                <a:srgbClr val="00B050"/>
              </a:buClr>
              <a:buSzTx/>
              <a:buFont typeface="Wingdings" panose="05000000000000000000" pitchFamily="2" charset="2"/>
              <a:buChar char="v"/>
            </a:pPr>
            <a:r>
              <a:rPr lang="zh-CN" altLang="en-US" sz="2400" b="1">
                <a:latin typeface="宋体" panose="02010600030101010101" pitchFamily="2" charset="-122"/>
              </a:rPr>
              <a:t>核心：逻辑数据库设计和物理数据库设计。</a:t>
            </a:r>
          </a:p>
          <a:p>
            <a:pPr algn="just">
              <a:lnSpc>
                <a:spcPts val="3500"/>
              </a:lnSpc>
              <a:spcBef>
                <a:spcPts val="1200"/>
              </a:spcBef>
              <a:buClr>
                <a:srgbClr val="00B050"/>
              </a:buClr>
              <a:buSzTx/>
              <a:buFont typeface="Wingdings" panose="05000000000000000000" pitchFamily="2" charset="2"/>
              <a:buChar char="v"/>
            </a:pPr>
            <a:r>
              <a:rPr lang="zh-CN" altLang="en-US" sz="2400" b="1">
                <a:latin typeface="Times New Roman" panose="02020603050405020304" pitchFamily="18" charset="0"/>
              </a:rPr>
              <a:t>特点：数据库设计是一个反复的过程</a:t>
            </a:r>
            <a:r>
              <a:rPr lang="zh-CN" altLang="en-US" sz="2400" b="1">
                <a:latin typeface="宋体" panose="02010600030101010101" pitchFamily="2" charset="-122"/>
              </a:rPr>
              <a:t>；</a:t>
            </a:r>
            <a:r>
              <a:rPr lang="zh-CN" altLang="en-US" sz="2400" b="1">
                <a:latin typeface="Times New Roman" panose="02020603050405020304" pitchFamily="18" charset="0"/>
              </a:rPr>
              <a:t>结构设计与行为设计并行</a:t>
            </a:r>
            <a:r>
              <a:rPr lang="zh-CN" altLang="en-US" sz="2400" b="1">
                <a:latin typeface="宋体" panose="02010600030101010101" pitchFamily="2" charset="-122"/>
              </a:rPr>
              <a:t>。</a:t>
            </a:r>
          </a:p>
          <a:p>
            <a:pPr algn="just">
              <a:lnSpc>
                <a:spcPts val="3500"/>
              </a:lnSpc>
              <a:spcBef>
                <a:spcPts val="1200"/>
              </a:spcBef>
              <a:buClr>
                <a:srgbClr val="00B050"/>
              </a:buClr>
              <a:buSzTx/>
              <a:buFont typeface="Wingdings" panose="05000000000000000000" pitchFamily="2" charset="2"/>
              <a:buChar char="v"/>
            </a:pPr>
            <a:r>
              <a:rPr lang="zh-CN" altLang="en-US" sz="2400" b="1">
                <a:latin typeface="Times New Roman" panose="02020603050405020304" pitchFamily="18" charset="0"/>
              </a:rPr>
              <a:t>难点</a:t>
            </a:r>
            <a:r>
              <a:rPr lang="zh-CN" altLang="en-US" sz="2400" b="1">
                <a:latin typeface="宋体" panose="02010600030101010101" pitchFamily="2" charset="-122"/>
              </a:rPr>
              <a:t>：</a:t>
            </a:r>
            <a:r>
              <a:rPr lang="zh-CN" altLang="en-US" sz="2400" b="1">
                <a:latin typeface="Times New Roman" panose="02020603050405020304" pitchFamily="18" charset="0"/>
              </a:rPr>
              <a:t>科学性与艺术性，综合性，多学科交叉。</a:t>
            </a:r>
            <a:r>
              <a:rPr lang="zh-CN" altLang="en-US" sz="2400" b="1">
                <a:latin typeface="宋体" panose="02010600030101010101" pitchFamily="2" charset="-122"/>
              </a:rPr>
              <a:t> </a:t>
            </a:r>
            <a:endParaRPr lang="zh-CN" altLang="en-US" sz="2400" b="1"/>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5005CD3-CF85-4C88-8F58-396144C120B1}"/>
              </a:ext>
            </a:extLst>
          </p:cNvPr>
          <p:cNvSpPr>
            <a:spLocks noGrp="1" noChangeArrowheads="1"/>
          </p:cNvSpPr>
          <p:nvPr>
            <p:ph type="title" idx="4294967295"/>
          </p:nvPr>
        </p:nvSpPr>
        <p:spPr>
          <a:xfrm>
            <a:off x="539750" y="188913"/>
            <a:ext cx="7772400" cy="914400"/>
          </a:xfrm>
        </p:spPr>
        <p:txBody>
          <a:bodyPr/>
          <a:lstStyle/>
          <a:p>
            <a:pPr eaLnBrk="1" hangingPunct="1"/>
            <a:r>
              <a:rPr lang="zh-CN" altLang="zh-CN">
                <a:ea typeface="宋体" panose="02010600030101010101" pitchFamily="2" charset="-122"/>
              </a:rPr>
              <a:t>⒊ 数据流</a:t>
            </a:r>
          </a:p>
        </p:txBody>
      </p:sp>
      <p:sp>
        <p:nvSpPr>
          <p:cNvPr id="68611" name="Rectangle 3">
            <a:extLst>
              <a:ext uri="{FF2B5EF4-FFF2-40B4-BE49-F238E27FC236}">
                <a16:creationId xmlns:a16="http://schemas.microsoft.com/office/drawing/2014/main" id="{97C2CE95-42DE-4C48-B77F-6B3E42AA7694}"/>
              </a:ext>
            </a:extLst>
          </p:cNvPr>
          <p:cNvSpPr>
            <a:spLocks noChangeArrowheads="1"/>
          </p:cNvSpPr>
          <p:nvPr/>
        </p:nvSpPr>
        <p:spPr bwMode="auto">
          <a:xfrm>
            <a:off x="468313" y="1125538"/>
            <a:ext cx="84963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SzTx/>
              <a:buFontTx/>
              <a:buNone/>
            </a:pPr>
            <a:r>
              <a:rPr lang="zh-CN" altLang="en-US" sz="2800">
                <a:solidFill>
                  <a:schemeClr val="accent2"/>
                </a:solidFill>
                <a:latin typeface="Times New Roman" panose="02020603050405020304" pitchFamily="18" charset="0"/>
              </a:rPr>
              <a:t>例如：</a:t>
            </a:r>
          </a:p>
          <a:p>
            <a:pPr>
              <a:lnSpc>
                <a:spcPct val="120000"/>
              </a:lnSpc>
              <a:spcBef>
                <a:spcPct val="0"/>
              </a:spcBef>
              <a:buSzTx/>
              <a:buFontTx/>
              <a:buNone/>
            </a:pPr>
            <a:r>
              <a:rPr lang="zh-CN" altLang="en-US" sz="2800">
                <a:solidFill>
                  <a:schemeClr val="accent2"/>
                </a:solidFill>
                <a:latin typeface="Times New Roman" panose="02020603050405020304" pitchFamily="18" charset="0"/>
              </a:rPr>
              <a:t>  图书借还管理系统的数据流： </a:t>
            </a:r>
          </a:p>
          <a:p>
            <a:pPr>
              <a:lnSpc>
                <a:spcPct val="120000"/>
              </a:lnSpc>
              <a:spcBef>
                <a:spcPts val="600"/>
              </a:spcBef>
              <a:buSzTx/>
              <a:buFontTx/>
              <a:buNone/>
            </a:pPr>
            <a:r>
              <a:rPr lang="zh-CN" altLang="en-US" sz="2800">
                <a:solidFill>
                  <a:schemeClr val="accent2"/>
                </a:solidFill>
                <a:latin typeface="Times New Roman" panose="02020603050405020304" pitchFamily="18" charset="0"/>
              </a:rPr>
              <a:t>	读者要求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借书单</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还书单</a:t>
            </a:r>
            <a:r>
              <a:rPr lang="en-US" altLang="zh-CN" sz="2800">
                <a:solidFill>
                  <a:schemeClr val="accent2"/>
                </a:solidFill>
                <a:latin typeface="Times New Roman" panose="02020603050405020304" pitchFamily="18" charset="0"/>
              </a:rPr>
              <a:t>]</a:t>
            </a:r>
          </a:p>
          <a:p>
            <a:pPr>
              <a:lnSpc>
                <a:spcPct val="120000"/>
              </a:lnSpc>
              <a:spcBef>
                <a:spcPts val="600"/>
              </a:spcBef>
              <a:buSzTx/>
              <a:buFontTx/>
              <a:buNone/>
            </a:pP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借书单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读者编号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图书编号</a:t>
            </a:r>
          </a:p>
          <a:p>
            <a:pPr>
              <a:lnSpc>
                <a:spcPct val="120000"/>
              </a:lnSpc>
              <a:spcBef>
                <a:spcPts val="600"/>
              </a:spcBef>
              <a:buSzTx/>
              <a:buFontTx/>
              <a:buNone/>
            </a:pPr>
            <a:r>
              <a:rPr lang="zh-CN" altLang="en-US" sz="2800">
                <a:solidFill>
                  <a:schemeClr val="accent2"/>
                </a:solidFill>
                <a:latin typeface="Times New Roman" panose="02020603050405020304" pitchFamily="18" charset="0"/>
              </a:rPr>
              <a:t>     	还书单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图书编号</a:t>
            </a:r>
          </a:p>
          <a:p>
            <a:pPr>
              <a:lnSpc>
                <a:spcPct val="120000"/>
              </a:lnSpc>
              <a:spcBef>
                <a:spcPts val="600"/>
              </a:spcBef>
              <a:buSzTx/>
              <a:buFontTx/>
              <a:buNone/>
            </a:pPr>
            <a:r>
              <a:rPr lang="zh-CN" altLang="en-US" sz="2800">
                <a:solidFill>
                  <a:schemeClr val="accent2"/>
                </a:solidFill>
                <a:latin typeface="Times New Roman" panose="02020603050405020304" pitchFamily="18" charset="0"/>
              </a:rPr>
              <a:t>     借书记录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读者编号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图书编号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借书日期</a:t>
            </a:r>
          </a:p>
          <a:p>
            <a:pPr>
              <a:lnSpc>
                <a:spcPct val="120000"/>
              </a:lnSpc>
              <a:spcBef>
                <a:spcPts val="600"/>
              </a:spcBef>
              <a:buSzTx/>
              <a:buFontTx/>
              <a:buNone/>
            </a:pPr>
            <a:r>
              <a:rPr lang="zh-CN" altLang="en-US" sz="2800">
                <a:solidFill>
                  <a:schemeClr val="accent2"/>
                </a:solidFill>
                <a:latin typeface="Times New Roman" panose="02020603050405020304" pitchFamily="18" charset="0"/>
              </a:rPr>
              <a:t>	过期罚款单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读者编号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姓名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罚款数      </a:t>
            </a:r>
            <a:endParaRPr lang="zh-CN" altLang="en-US" sz="2800">
              <a:solidFill>
                <a:schemeClr val="accent2"/>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10" dur="500"/>
                                        <p:tgtEl>
                                          <p:spTgt spid="6861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Effect transition="in" filter="blinds(horizontal)">
                                      <p:cBhvr>
                                        <p:cTn id="13" dur="500"/>
                                        <p:tgtEl>
                                          <p:spTgt spid="6861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8611">
                                            <p:txEl>
                                              <p:pRg st="3" end="3"/>
                                            </p:txEl>
                                          </p:spTgt>
                                        </p:tgtEl>
                                        <p:attrNameLst>
                                          <p:attrName>style.visibility</p:attrName>
                                        </p:attrNameLst>
                                      </p:cBhvr>
                                      <p:to>
                                        <p:strVal val="visible"/>
                                      </p:to>
                                    </p:set>
                                    <p:animEffect transition="in" filter="blinds(horizontal)">
                                      <p:cBhvr>
                                        <p:cTn id="18" dur="500"/>
                                        <p:tgtEl>
                                          <p:spTgt spid="6861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8611">
                                            <p:txEl>
                                              <p:pRg st="4" end="4"/>
                                            </p:txEl>
                                          </p:spTgt>
                                        </p:tgtEl>
                                        <p:attrNameLst>
                                          <p:attrName>style.visibility</p:attrName>
                                        </p:attrNameLst>
                                      </p:cBhvr>
                                      <p:to>
                                        <p:strVal val="visible"/>
                                      </p:to>
                                    </p:set>
                                    <p:animEffect transition="in" filter="blinds(horizontal)">
                                      <p:cBhvr>
                                        <p:cTn id="23" dur="500"/>
                                        <p:tgtEl>
                                          <p:spTgt spid="6861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8611">
                                            <p:txEl>
                                              <p:pRg st="5" end="5"/>
                                            </p:txEl>
                                          </p:spTgt>
                                        </p:tgtEl>
                                        <p:attrNameLst>
                                          <p:attrName>style.visibility</p:attrName>
                                        </p:attrNameLst>
                                      </p:cBhvr>
                                      <p:to>
                                        <p:strVal val="visible"/>
                                      </p:to>
                                    </p:set>
                                    <p:animEffect transition="in" filter="blinds(horizontal)">
                                      <p:cBhvr>
                                        <p:cTn id="28" dur="500"/>
                                        <p:tgtEl>
                                          <p:spTgt spid="6861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8611">
                                            <p:txEl>
                                              <p:pRg st="6" end="6"/>
                                            </p:txEl>
                                          </p:spTgt>
                                        </p:tgtEl>
                                        <p:attrNameLst>
                                          <p:attrName>style.visibility</p:attrName>
                                        </p:attrNameLst>
                                      </p:cBhvr>
                                      <p:to>
                                        <p:strVal val="visible"/>
                                      </p:to>
                                    </p:set>
                                    <p:animEffect transition="in" filter="blinds(horizontal)">
                                      <p:cBhvr>
                                        <p:cTn id="33" dur="500"/>
                                        <p:tgtEl>
                                          <p:spTgt spid="68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allAtOnce"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DEB3F90-1DB2-4995-B9DE-BAE0881B8B9F}"/>
              </a:ext>
            </a:extLst>
          </p:cNvPr>
          <p:cNvSpPr>
            <a:spLocks noChangeArrowheads="1"/>
          </p:cNvSpPr>
          <p:nvPr>
            <p:ph type="title"/>
          </p:nvPr>
        </p:nvSpPr>
        <p:spPr/>
        <p:txBody>
          <a:bodyPr/>
          <a:lstStyle/>
          <a:p>
            <a:pPr eaLnBrk="1" hangingPunct="1"/>
            <a:r>
              <a:rPr lang="zh-CN" altLang="zh-CN">
                <a:ea typeface="宋体" panose="02010600030101010101" pitchFamily="2" charset="-122"/>
              </a:rPr>
              <a:t>⒋ 数据存储</a:t>
            </a:r>
          </a:p>
        </p:txBody>
      </p:sp>
      <p:sp>
        <p:nvSpPr>
          <p:cNvPr id="69635" name="Rectangle 3">
            <a:extLst>
              <a:ext uri="{FF2B5EF4-FFF2-40B4-BE49-F238E27FC236}">
                <a16:creationId xmlns:a16="http://schemas.microsoft.com/office/drawing/2014/main" id="{3503A48D-B267-4732-BDEE-96D06934CEC2}"/>
              </a:ext>
            </a:extLst>
          </p:cNvPr>
          <p:cNvSpPr>
            <a:spLocks noChangeArrowheads="1"/>
          </p:cNvSpPr>
          <p:nvPr>
            <p:ph type="body" idx="1"/>
          </p:nvPr>
        </p:nvSpPr>
        <p:spPr>
          <a:xfrm>
            <a:off x="395288" y="1268413"/>
            <a:ext cx="8650287" cy="4432300"/>
          </a:xfrm>
        </p:spPr>
        <p:txBody>
          <a:bodyPr/>
          <a:lstStyle/>
          <a:p>
            <a:pPr eaLnBrk="1" hangingPunct="1">
              <a:lnSpc>
                <a:spcPct val="90000"/>
              </a:lnSpc>
            </a:pPr>
            <a:r>
              <a:rPr lang="zh-CN" altLang="en-US"/>
              <a:t>数据存储是数据结构停留或保存的地方，也是数据流的来源和去向之一。</a:t>
            </a:r>
          </a:p>
          <a:p>
            <a:pPr eaLnBrk="1" hangingPunct="1">
              <a:lnSpc>
                <a:spcPct val="90000"/>
              </a:lnSpc>
            </a:pPr>
            <a:endParaRPr lang="zh-CN" altLang="en-US"/>
          </a:p>
          <a:p>
            <a:pPr eaLnBrk="1" hangingPunct="1">
              <a:lnSpc>
                <a:spcPct val="90000"/>
              </a:lnSpc>
            </a:pPr>
            <a:r>
              <a:rPr lang="zh-CN" altLang="en-US"/>
              <a:t>对数据存储的描述</a:t>
            </a:r>
          </a:p>
          <a:p>
            <a:pPr eaLnBrk="1" hangingPunct="1">
              <a:lnSpc>
                <a:spcPct val="110000"/>
              </a:lnSpc>
              <a:buFontTx/>
              <a:buNone/>
            </a:pPr>
            <a:r>
              <a:rPr lang="zh-CN" altLang="en-US" sz="2800"/>
              <a:t>　 </a:t>
            </a:r>
            <a:r>
              <a:rPr lang="zh-CN" altLang="en-US" sz="2800" b="1">
                <a:solidFill>
                  <a:srgbClr val="2355F3"/>
                </a:solidFill>
              </a:rPr>
              <a:t>数据存储描述＝｛数据存储名，说明，编号，</a:t>
            </a:r>
          </a:p>
          <a:p>
            <a:pPr eaLnBrk="1" hangingPunct="1">
              <a:lnSpc>
                <a:spcPct val="110000"/>
              </a:lnSpc>
              <a:buFontTx/>
              <a:buNone/>
            </a:pPr>
            <a:r>
              <a:rPr lang="zh-CN" altLang="en-US" sz="2800" b="1">
                <a:solidFill>
                  <a:srgbClr val="2355F3"/>
                </a:solidFill>
              </a:rPr>
              <a:t>				输入的数据流 ，输出的数据流 ，</a:t>
            </a:r>
          </a:p>
          <a:p>
            <a:pPr eaLnBrk="1" hangingPunct="1">
              <a:lnSpc>
                <a:spcPct val="110000"/>
              </a:lnSpc>
              <a:buFontTx/>
              <a:buNone/>
            </a:pPr>
            <a:r>
              <a:rPr lang="zh-CN" altLang="en-US" sz="2800" b="1">
                <a:solidFill>
                  <a:srgbClr val="2355F3"/>
                </a:solidFill>
              </a:rPr>
              <a:t>				组成</a:t>
            </a:r>
            <a:r>
              <a:rPr lang="en-US" altLang="zh-CN" sz="2800" b="1">
                <a:solidFill>
                  <a:srgbClr val="2355F3"/>
                </a:solidFill>
              </a:rPr>
              <a:t>:</a:t>
            </a:r>
            <a:r>
              <a:rPr lang="zh-CN" altLang="en-US" sz="2800" b="1">
                <a:solidFill>
                  <a:srgbClr val="2355F3"/>
                </a:solidFill>
              </a:rPr>
              <a:t>｛数据结构｝，数据量，存取</a:t>
            </a:r>
          </a:p>
          <a:p>
            <a:pPr eaLnBrk="1" hangingPunct="1">
              <a:lnSpc>
                <a:spcPct val="110000"/>
              </a:lnSpc>
              <a:buFontTx/>
              <a:buNone/>
            </a:pPr>
            <a:r>
              <a:rPr lang="zh-CN" altLang="en-US" sz="2800" b="1">
                <a:solidFill>
                  <a:srgbClr val="2355F3"/>
                </a:solidFill>
              </a:rPr>
              <a:t>                                       频度，存取方式｝</a:t>
            </a:r>
            <a:endParaRPr lang="zh-CN" altLang="en-US" sz="2800"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up)">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9635">
                                            <p:txEl>
                                              <p:pRg st="2" end="2"/>
                                            </p:txEl>
                                          </p:spTgt>
                                        </p:tgtEl>
                                        <p:attrNameLst>
                                          <p:attrName>style.visibility</p:attrName>
                                        </p:attrNameLst>
                                      </p:cBhvr>
                                      <p:to>
                                        <p:strVal val="visible"/>
                                      </p:to>
                                    </p:set>
                                    <p:animEffect transition="in" filter="wipe(up)">
                                      <p:cBhvr>
                                        <p:cTn id="12" dur="500"/>
                                        <p:tgtEl>
                                          <p:spTgt spid="69635">
                                            <p:txEl>
                                              <p:pRg st="2" end="2"/>
                                            </p:txEl>
                                          </p:spTgt>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69635">
                                            <p:txEl>
                                              <p:pRg st="3" end="3"/>
                                            </p:txEl>
                                          </p:spTgt>
                                        </p:tgtEl>
                                        <p:attrNameLst>
                                          <p:attrName>style.visibility</p:attrName>
                                        </p:attrNameLst>
                                      </p:cBhvr>
                                      <p:to>
                                        <p:strVal val="visible"/>
                                      </p:to>
                                    </p:set>
                                    <p:animEffect transition="in" filter="wipe(up)">
                                      <p:cBhvr>
                                        <p:cTn id="16" dur="500"/>
                                        <p:tgtEl>
                                          <p:spTgt spid="69635">
                                            <p:txEl>
                                              <p:pRg st="3" end="3"/>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69635">
                                            <p:txEl>
                                              <p:pRg st="4" end="4"/>
                                            </p:txEl>
                                          </p:spTgt>
                                        </p:tgtEl>
                                        <p:attrNameLst>
                                          <p:attrName>style.visibility</p:attrName>
                                        </p:attrNameLst>
                                      </p:cBhvr>
                                      <p:to>
                                        <p:strVal val="visible"/>
                                      </p:to>
                                    </p:set>
                                    <p:animEffect transition="in" filter="wipe(up)">
                                      <p:cBhvr>
                                        <p:cTn id="19" dur="500"/>
                                        <p:tgtEl>
                                          <p:spTgt spid="69635">
                                            <p:txEl>
                                              <p:pRg st="4" end="4"/>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69635">
                                            <p:txEl>
                                              <p:pRg st="5" end="5"/>
                                            </p:txEl>
                                          </p:spTgt>
                                        </p:tgtEl>
                                        <p:attrNameLst>
                                          <p:attrName>style.visibility</p:attrName>
                                        </p:attrNameLst>
                                      </p:cBhvr>
                                      <p:to>
                                        <p:strVal val="visible"/>
                                      </p:to>
                                    </p:set>
                                    <p:animEffect transition="in" filter="wipe(up)">
                                      <p:cBhvr>
                                        <p:cTn id="22" dur="500"/>
                                        <p:tgtEl>
                                          <p:spTgt spid="69635">
                                            <p:txEl>
                                              <p:pRg st="5" end="5"/>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69635">
                                            <p:txEl>
                                              <p:pRg st="6" end="6"/>
                                            </p:txEl>
                                          </p:spTgt>
                                        </p:tgtEl>
                                        <p:attrNameLst>
                                          <p:attrName>style.visibility</p:attrName>
                                        </p:attrNameLst>
                                      </p:cBhvr>
                                      <p:to>
                                        <p:strVal val="visible"/>
                                      </p:to>
                                    </p:set>
                                    <p:animEffect transition="in" filter="wipe(up)">
                                      <p:cBhvr>
                                        <p:cTn id="25" dur="500"/>
                                        <p:tgtEl>
                                          <p:spTgt spid="69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93AC4F0-16D1-4AEA-A838-32EC10003864}"/>
              </a:ext>
            </a:extLst>
          </p:cNvPr>
          <p:cNvSpPr>
            <a:spLocks noGrp="1" noChangeArrowheads="1"/>
          </p:cNvSpPr>
          <p:nvPr>
            <p:ph type="title" idx="4294967295"/>
          </p:nvPr>
        </p:nvSpPr>
        <p:spPr>
          <a:xfrm>
            <a:off x="539750" y="188913"/>
            <a:ext cx="7772400" cy="914400"/>
          </a:xfrm>
        </p:spPr>
        <p:txBody>
          <a:bodyPr/>
          <a:lstStyle/>
          <a:p>
            <a:pPr eaLnBrk="1" hangingPunct="1"/>
            <a:r>
              <a:rPr lang="zh-CN" altLang="zh-CN">
                <a:ea typeface="宋体" panose="02010600030101010101" pitchFamily="2" charset="-122"/>
              </a:rPr>
              <a:t>⒋ 数据存储</a:t>
            </a:r>
          </a:p>
        </p:txBody>
      </p:sp>
      <p:sp>
        <p:nvSpPr>
          <p:cNvPr id="70659" name="Rectangle 3">
            <a:extLst>
              <a:ext uri="{FF2B5EF4-FFF2-40B4-BE49-F238E27FC236}">
                <a16:creationId xmlns:a16="http://schemas.microsoft.com/office/drawing/2014/main" id="{9A902B87-A45B-481C-A7C8-02C040DD5698}"/>
              </a:ext>
            </a:extLst>
          </p:cNvPr>
          <p:cNvSpPr>
            <a:spLocks noChangeArrowheads="1"/>
          </p:cNvSpPr>
          <p:nvPr/>
        </p:nvSpPr>
        <p:spPr bwMode="auto">
          <a:xfrm>
            <a:off x="900113" y="1341438"/>
            <a:ext cx="76041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800">
                <a:solidFill>
                  <a:schemeClr val="accent2"/>
                </a:solidFill>
                <a:latin typeface="Times New Roman" panose="02020603050405020304" pitchFamily="18" charset="0"/>
              </a:rPr>
              <a:t>例如：</a:t>
            </a:r>
          </a:p>
          <a:p>
            <a:pPr>
              <a:lnSpc>
                <a:spcPct val="150000"/>
              </a:lnSpc>
              <a:spcBef>
                <a:spcPct val="0"/>
              </a:spcBef>
              <a:buSzTx/>
              <a:buFontTx/>
              <a:buNone/>
            </a:pPr>
            <a:r>
              <a:rPr lang="zh-CN" altLang="en-US" sz="2800">
                <a:solidFill>
                  <a:schemeClr val="accent2"/>
                </a:solidFill>
                <a:latin typeface="Times New Roman" panose="02020603050405020304" pitchFamily="18" charset="0"/>
              </a:rPr>
              <a:t>  读者文件： </a:t>
            </a:r>
          </a:p>
          <a:p>
            <a:pPr>
              <a:lnSpc>
                <a:spcPct val="150000"/>
              </a:lnSpc>
              <a:spcBef>
                <a:spcPts val="600"/>
              </a:spcBef>
              <a:buSzTx/>
              <a:buFontTx/>
              <a:buNone/>
            </a:pPr>
            <a:r>
              <a:rPr lang="zh-CN" altLang="en-US" sz="2800">
                <a:solidFill>
                  <a:schemeClr val="accent2"/>
                </a:solidFill>
                <a:latin typeface="Times New Roman" panose="02020603050405020304" pitchFamily="18" charset="0"/>
              </a:rPr>
              <a:t>	数据组成：</a:t>
            </a:r>
            <a:r>
              <a:rPr lang="en-US" altLang="zh-CN" sz="2800">
                <a:solidFill>
                  <a:schemeClr val="accent2"/>
                </a:solidFill>
                <a:latin typeface="Times New Roman" panose="02020603050405020304" pitchFamily="18" charset="0"/>
              </a:rPr>
              <a:t>{</a:t>
            </a:r>
            <a:r>
              <a:rPr lang="zh-CN" altLang="en-US" sz="2800">
                <a:solidFill>
                  <a:schemeClr val="accent2"/>
                </a:solidFill>
                <a:latin typeface="Times New Roman" panose="02020603050405020304" pitchFamily="18" charset="0"/>
              </a:rPr>
              <a:t>读者编号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姓名 </a:t>
            </a: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班号</a:t>
            </a:r>
            <a:r>
              <a:rPr lang="en-US" altLang="zh-CN" sz="2800">
                <a:solidFill>
                  <a:schemeClr val="accent2"/>
                </a:solidFill>
                <a:latin typeface="Times New Roman" panose="02020603050405020304" pitchFamily="18" charset="0"/>
              </a:rPr>
              <a:t>}</a:t>
            </a:r>
          </a:p>
          <a:p>
            <a:pPr>
              <a:lnSpc>
                <a:spcPct val="150000"/>
              </a:lnSpc>
              <a:spcBef>
                <a:spcPts val="600"/>
              </a:spcBef>
              <a:buSzTx/>
              <a:buFontTx/>
              <a:buNone/>
            </a:pP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数据组织：按读者编号递增排列</a:t>
            </a:r>
            <a:endParaRPr lang="zh-CN" altLang="en-US" sz="2400">
              <a:solidFill>
                <a:schemeClr val="accent2"/>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7" dur="500"/>
                                        <p:tgtEl>
                                          <p:spTgt spid="7065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10" dur="500"/>
                                        <p:tgtEl>
                                          <p:spTgt spid="7065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5" dur="500"/>
                                        <p:tgtEl>
                                          <p:spTgt spid="7065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0659">
                                            <p:txEl>
                                              <p:pRg st="3" end="3"/>
                                            </p:txEl>
                                          </p:spTgt>
                                        </p:tgtEl>
                                        <p:attrNameLst>
                                          <p:attrName>style.visibility</p:attrName>
                                        </p:attrNameLst>
                                      </p:cBhvr>
                                      <p:to>
                                        <p:strVal val="visible"/>
                                      </p:to>
                                    </p:set>
                                    <p:animEffect transition="in" filter="blinds(horizontal)">
                                      <p:cBhvr>
                                        <p:cTn id="20" dur="500"/>
                                        <p:tgtEl>
                                          <p:spTgt spid="70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allAtOnce"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0F7A905-D528-4DE5-9ACC-3BFE2C237485}"/>
              </a:ext>
            </a:extLst>
          </p:cNvPr>
          <p:cNvSpPr>
            <a:spLocks noChangeArrowheads="1"/>
          </p:cNvSpPr>
          <p:nvPr>
            <p:ph type="title"/>
          </p:nvPr>
        </p:nvSpPr>
        <p:spPr/>
        <p:txBody>
          <a:bodyPr/>
          <a:lstStyle/>
          <a:p>
            <a:pPr eaLnBrk="1" hangingPunct="1"/>
            <a:r>
              <a:rPr lang="zh-CN" altLang="zh-CN">
                <a:ea typeface="宋体" panose="02010600030101010101" pitchFamily="2" charset="-122"/>
              </a:rPr>
              <a:t>⒌ 处理过程</a:t>
            </a:r>
          </a:p>
        </p:txBody>
      </p:sp>
      <p:sp>
        <p:nvSpPr>
          <p:cNvPr id="71683" name="Rectangle 3">
            <a:extLst>
              <a:ext uri="{FF2B5EF4-FFF2-40B4-BE49-F238E27FC236}">
                <a16:creationId xmlns:a16="http://schemas.microsoft.com/office/drawing/2014/main" id="{B936F0FA-74C4-480C-98F6-4C45ADFE70FA}"/>
              </a:ext>
            </a:extLst>
          </p:cNvPr>
          <p:cNvSpPr>
            <a:spLocks noChangeArrowheads="1"/>
          </p:cNvSpPr>
          <p:nvPr>
            <p:ph type="body" idx="1"/>
          </p:nvPr>
        </p:nvSpPr>
        <p:spPr>
          <a:xfrm>
            <a:off x="323850" y="1412875"/>
            <a:ext cx="8370888" cy="4114800"/>
          </a:xfrm>
        </p:spPr>
        <p:txBody>
          <a:bodyPr/>
          <a:lstStyle/>
          <a:p>
            <a:pPr eaLnBrk="1" hangingPunct="1">
              <a:lnSpc>
                <a:spcPct val="140000"/>
              </a:lnSpc>
            </a:pPr>
            <a:r>
              <a:rPr lang="zh-CN" altLang="en-US"/>
              <a:t>具体处理逻辑一般用判定表或判定树来描述</a:t>
            </a:r>
          </a:p>
          <a:p>
            <a:pPr eaLnBrk="1" hangingPunct="1">
              <a:lnSpc>
                <a:spcPct val="140000"/>
              </a:lnSpc>
            </a:pPr>
            <a:r>
              <a:rPr lang="zh-CN" altLang="en-US"/>
              <a:t>处理过程说明性信息的描述</a:t>
            </a:r>
          </a:p>
          <a:p>
            <a:pPr eaLnBrk="1" hangingPunct="1">
              <a:lnSpc>
                <a:spcPct val="170000"/>
              </a:lnSpc>
              <a:buFontTx/>
              <a:buNone/>
            </a:pPr>
            <a:r>
              <a:rPr lang="zh-CN" altLang="en-US" sz="2800"/>
              <a:t>　</a:t>
            </a:r>
            <a:r>
              <a:rPr lang="zh-CN" altLang="en-US" sz="2400" b="1">
                <a:solidFill>
                  <a:srgbClr val="2355F3"/>
                </a:solidFill>
              </a:rPr>
              <a:t>处理过程描述＝｛处理过程名，说明，输入</a:t>
            </a:r>
            <a:r>
              <a:rPr lang="en-US" altLang="zh-CN" sz="2400" b="1">
                <a:solidFill>
                  <a:srgbClr val="2355F3"/>
                </a:solidFill>
              </a:rPr>
              <a:t>:</a:t>
            </a:r>
            <a:r>
              <a:rPr lang="zh-CN" altLang="en-US" sz="2400" b="1">
                <a:solidFill>
                  <a:srgbClr val="2355F3"/>
                </a:solidFill>
              </a:rPr>
              <a:t>｛数据流｝， </a:t>
            </a:r>
          </a:p>
          <a:p>
            <a:pPr eaLnBrk="1" hangingPunct="1">
              <a:lnSpc>
                <a:spcPct val="170000"/>
              </a:lnSpc>
              <a:buFontTx/>
              <a:buNone/>
            </a:pPr>
            <a:r>
              <a:rPr lang="zh-CN" altLang="en-US" sz="2400" b="1">
                <a:solidFill>
                  <a:srgbClr val="2355F3"/>
                </a:solidFill>
              </a:rPr>
              <a:t>                                 输出</a:t>
            </a:r>
            <a:r>
              <a:rPr lang="en-US" altLang="zh-CN" sz="2400" b="1">
                <a:solidFill>
                  <a:srgbClr val="2355F3"/>
                </a:solidFill>
              </a:rPr>
              <a:t>:</a:t>
            </a:r>
            <a:r>
              <a:rPr lang="zh-CN" altLang="en-US" sz="2400" b="1">
                <a:solidFill>
                  <a:srgbClr val="2355F3"/>
                </a:solidFill>
              </a:rPr>
              <a:t>｛数据流｝，处理</a:t>
            </a:r>
            <a:r>
              <a:rPr lang="en-US" altLang="zh-CN" sz="2400" b="1">
                <a:solidFill>
                  <a:srgbClr val="2355F3"/>
                </a:solidFill>
              </a:rPr>
              <a:t>:</a:t>
            </a:r>
            <a:r>
              <a:rPr lang="zh-CN" altLang="en-US" sz="2400" b="1">
                <a:solidFill>
                  <a:srgbClr val="2355F3"/>
                </a:solidFill>
              </a:rPr>
              <a:t>｛简要说明｝｝</a:t>
            </a:r>
          </a:p>
          <a:p>
            <a:pPr lvl="1" eaLnBrk="1" hangingPunct="1">
              <a:lnSpc>
                <a:spcPct val="170000"/>
              </a:lnSpc>
              <a:buFontTx/>
              <a:buNone/>
            </a:pPr>
            <a:endParaRPr lang="zh-CN" altLang="en-US" sz="2400"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up)">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wipe(up)">
                                      <p:cBhvr>
                                        <p:cTn id="12" dur="500"/>
                                        <p:tgtEl>
                                          <p:spTgt spid="71683">
                                            <p:txEl>
                                              <p:pRg st="1" end="1"/>
                                            </p:txEl>
                                          </p:spTgt>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71683">
                                            <p:txEl>
                                              <p:pRg st="2" end="2"/>
                                            </p:txEl>
                                          </p:spTgt>
                                        </p:tgtEl>
                                        <p:attrNameLst>
                                          <p:attrName>style.visibility</p:attrName>
                                        </p:attrNameLst>
                                      </p:cBhvr>
                                      <p:to>
                                        <p:strVal val="visible"/>
                                      </p:to>
                                    </p:set>
                                    <p:animEffect transition="in" filter="wipe(up)">
                                      <p:cBhvr>
                                        <p:cTn id="16" dur="500"/>
                                        <p:tgtEl>
                                          <p:spTgt spid="71683">
                                            <p:txEl>
                                              <p:pRg st="2" end="2"/>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animEffect transition="in" filter="wipe(up)">
                                      <p:cBhvr>
                                        <p:cTn id="19" dur="500"/>
                                        <p:tgtEl>
                                          <p:spTgt spid="71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26FDE8D-F447-4CBB-96EB-8C06AF91F9AD}"/>
              </a:ext>
            </a:extLst>
          </p:cNvPr>
          <p:cNvSpPr>
            <a:spLocks noGrp="1" noChangeArrowheads="1"/>
          </p:cNvSpPr>
          <p:nvPr>
            <p:ph type="title" idx="4294967295"/>
          </p:nvPr>
        </p:nvSpPr>
        <p:spPr>
          <a:xfrm>
            <a:off x="539750" y="333375"/>
            <a:ext cx="7772400" cy="914400"/>
          </a:xfrm>
        </p:spPr>
        <p:txBody>
          <a:bodyPr/>
          <a:lstStyle/>
          <a:p>
            <a:pPr eaLnBrk="1" hangingPunct="1"/>
            <a:r>
              <a:rPr lang="zh-CN" altLang="zh-CN">
                <a:ea typeface="宋体" panose="02010600030101010101" pitchFamily="2" charset="-122"/>
              </a:rPr>
              <a:t>⒌ 处理过程</a:t>
            </a:r>
          </a:p>
        </p:txBody>
      </p:sp>
      <p:sp>
        <p:nvSpPr>
          <p:cNvPr id="72707" name="Rectangle 3">
            <a:extLst>
              <a:ext uri="{FF2B5EF4-FFF2-40B4-BE49-F238E27FC236}">
                <a16:creationId xmlns:a16="http://schemas.microsoft.com/office/drawing/2014/main" id="{0BAFB090-2ADD-483B-A816-3B858D166ED7}"/>
              </a:ext>
            </a:extLst>
          </p:cNvPr>
          <p:cNvSpPr>
            <a:spLocks noChangeArrowheads="1"/>
          </p:cNvSpPr>
          <p:nvPr/>
        </p:nvSpPr>
        <p:spPr bwMode="auto">
          <a:xfrm>
            <a:off x="827088" y="1268413"/>
            <a:ext cx="7604125"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SzTx/>
              <a:buFontTx/>
              <a:buNone/>
            </a:pPr>
            <a:r>
              <a:rPr lang="zh-CN" altLang="en-US" sz="2800">
                <a:solidFill>
                  <a:schemeClr val="accent2"/>
                </a:solidFill>
                <a:latin typeface="Times New Roman" panose="02020603050405020304" pitchFamily="18" charset="0"/>
              </a:rPr>
              <a:t>例如：</a:t>
            </a:r>
          </a:p>
          <a:p>
            <a:pPr>
              <a:lnSpc>
                <a:spcPct val="120000"/>
              </a:lnSpc>
              <a:spcBef>
                <a:spcPct val="0"/>
              </a:spcBef>
              <a:buSzTx/>
              <a:buFontTx/>
              <a:buNone/>
            </a:pPr>
            <a:r>
              <a:rPr lang="zh-CN" altLang="en-US" sz="2800">
                <a:solidFill>
                  <a:schemeClr val="accent2"/>
                </a:solidFill>
                <a:latin typeface="Times New Roman" panose="02020603050405020304" pitchFamily="18" charset="0"/>
              </a:rPr>
              <a:t>	加工编号：</a:t>
            </a:r>
            <a:r>
              <a:rPr lang="en-US" altLang="zh-CN" sz="2800">
                <a:solidFill>
                  <a:schemeClr val="accent2"/>
                </a:solidFill>
                <a:latin typeface="Times New Roman" panose="02020603050405020304" pitchFamily="18" charset="0"/>
              </a:rPr>
              <a:t>2.1</a:t>
            </a:r>
            <a:r>
              <a:rPr lang="zh-CN" altLang="en-US" sz="2800">
                <a:solidFill>
                  <a:schemeClr val="accent2"/>
                </a:solidFill>
                <a:latin typeface="Times New Roman" panose="02020603050405020304" pitchFamily="18" charset="0"/>
              </a:rPr>
              <a:t> </a:t>
            </a:r>
            <a:endParaRPr lang="en-US" altLang="zh-CN" sz="2800">
              <a:solidFill>
                <a:schemeClr val="accent2"/>
              </a:solidFill>
              <a:latin typeface="Times New Roman" panose="02020603050405020304" pitchFamily="18" charset="0"/>
            </a:endParaRPr>
          </a:p>
          <a:p>
            <a:pPr>
              <a:lnSpc>
                <a:spcPct val="120000"/>
              </a:lnSpc>
              <a:spcBef>
                <a:spcPts val="600"/>
              </a:spcBef>
              <a:buSzTx/>
              <a:buFontTx/>
              <a:buNone/>
            </a:pPr>
            <a:r>
              <a:rPr lang="en-US" altLang="zh-CN" sz="2800">
                <a:solidFill>
                  <a:schemeClr val="accent2"/>
                </a:solidFill>
                <a:latin typeface="Times New Roman" panose="02020603050405020304" pitchFamily="18" charset="0"/>
              </a:rPr>
              <a:t>	</a:t>
            </a:r>
            <a:r>
              <a:rPr lang="zh-CN" altLang="en-US" sz="2800">
                <a:solidFill>
                  <a:schemeClr val="accent2"/>
                </a:solidFill>
                <a:latin typeface="Times New Roman" panose="02020603050405020304" pitchFamily="18" charset="0"/>
              </a:rPr>
              <a:t>加工名字：借书查找</a:t>
            </a:r>
          </a:p>
          <a:p>
            <a:pPr>
              <a:lnSpc>
                <a:spcPct val="120000"/>
              </a:lnSpc>
              <a:spcBef>
                <a:spcPts val="600"/>
              </a:spcBef>
              <a:buSzTx/>
              <a:buFontTx/>
              <a:buNone/>
            </a:pPr>
            <a:r>
              <a:rPr lang="zh-CN" altLang="en-US" sz="2800">
                <a:solidFill>
                  <a:schemeClr val="accent2"/>
                </a:solidFill>
                <a:latin typeface="Times New Roman" panose="02020603050405020304" pitchFamily="18" charset="0"/>
              </a:rPr>
              <a:t>     加工功能：根据借书单中读者编号，确定是否为有效的读者，然后根据借书单中的图书编号，在图书文件中查找该编号且尚未借出的图书记录。</a:t>
            </a:r>
            <a:endParaRPr lang="zh-CN" altLang="en-US" sz="2800">
              <a:solidFill>
                <a:schemeClr val="accent2"/>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blinds(horizontal)">
                                      <p:cBhvr>
                                        <p:cTn id="7" dur="500"/>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954424B-F89E-4EBE-B0E1-2AD79ED9A72F}"/>
              </a:ext>
            </a:extLst>
          </p:cNvPr>
          <p:cNvSpPr>
            <a:spLocks noChangeArrowheads="1"/>
          </p:cNvSpPr>
          <p:nvPr>
            <p:ph type="title"/>
          </p:nvPr>
        </p:nvSpPr>
        <p:spPr/>
        <p:txBody>
          <a:bodyPr/>
          <a:lstStyle/>
          <a:p>
            <a:pPr eaLnBrk="1" hangingPunct="1"/>
            <a:r>
              <a:rPr lang="zh-CN" altLang="zh-CN">
                <a:ea typeface="宋体" panose="02010600030101010101" pitchFamily="2" charset="-122"/>
              </a:rPr>
              <a:t>数据字典</a:t>
            </a:r>
          </a:p>
        </p:txBody>
      </p:sp>
      <p:sp>
        <p:nvSpPr>
          <p:cNvPr id="38915" name="Rectangle 3">
            <a:extLst>
              <a:ext uri="{FF2B5EF4-FFF2-40B4-BE49-F238E27FC236}">
                <a16:creationId xmlns:a16="http://schemas.microsoft.com/office/drawing/2014/main" id="{39B5C3D2-91CE-4B67-AF4A-52A985DEC6E4}"/>
              </a:ext>
            </a:extLst>
          </p:cNvPr>
          <p:cNvSpPr>
            <a:spLocks noChangeArrowheads="1"/>
          </p:cNvSpPr>
          <p:nvPr>
            <p:ph type="body" idx="1"/>
          </p:nvPr>
        </p:nvSpPr>
        <p:spPr>
          <a:xfrm>
            <a:off x="684213" y="1484313"/>
            <a:ext cx="8145462" cy="3240087"/>
          </a:xfrm>
        </p:spPr>
        <p:txBody>
          <a:bodyPr/>
          <a:lstStyle/>
          <a:p>
            <a:pPr eaLnBrk="1" hangingPunct="1">
              <a:lnSpc>
                <a:spcPct val="150000"/>
              </a:lnSpc>
            </a:pPr>
            <a:r>
              <a:rPr lang="zh-CN" altLang="zh-CN" sz="2800"/>
              <a:t>数据字典是关于数据库中数据的描述，是元数据，而不是数据本身</a:t>
            </a:r>
          </a:p>
          <a:p>
            <a:pPr eaLnBrk="1" hangingPunct="1">
              <a:lnSpc>
                <a:spcPct val="150000"/>
              </a:lnSpc>
            </a:pPr>
            <a:r>
              <a:rPr lang="zh-CN" altLang="zh-CN" sz="2800"/>
              <a:t>数据字典在需求分析阶段建立，在数据库设计过程中不断修改、充实、完善 </a:t>
            </a: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6F94D73-3A55-411F-B0DC-24F814E6CFED}"/>
              </a:ext>
            </a:extLst>
          </p:cNvPr>
          <p:cNvSpPr>
            <a:spLocks noGrp="1" noChangeArrowheads="1"/>
          </p:cNvSpPr>
          <p:nvPr>
            <p:ph type="title" idx="4294967295"/>
          </p:nvPr>
        </p:nvSpPr>
        <p:spPr>
          <a:xfrm>
            <a:off x="1143000" y="428625"/>
            <a:ext cx="6858000" cy="685800"/>
          </a:xfrm>
        </p:spPr>
        <p:txBody>
          <a:bodyPr/>
          <a:lstStyle/>
          <a:p>
            <a:r>
              <a:rPr lang="en-US" altLang="zh-CN"/>
              <a:t>6.3  </a:t>
            </a:r>
            <a:r>
              <a:rPr lang="zh-CN" altLang="en-US"/>
              <a:t>概念结构设计 </a:t>
            </a:r>
          </a:p>
        </p:txBody>
      </p:sp>
      <p:sp>
        <p:nvSpPr>
          <p:cNvPr id="39939" name="Rectangle 3">
            <a:extLst>
              <a:ext uri="{FF2B5EF4-FFF2-40B4-BE49-F238E27FC236}">
                <a16:creationId xmlns:a16="http://schemas.microsoft.com/office/drawing/2014/main" id="{041128BD-8FAF-484F-8B93-768CCD998994}"/>
              </a:ext>
            </a:extLst>
          </p:cNvPr>
          <p:cNvSpPr>
            <a:spLocks noGrp="1" noChangeArrowheads="1"/>
          </p:cNvSpPr>
          <p:nvPr>
            <p:ph type="body" idx="4294967295"/>
          </p:nvPr>
        </p:nvSpPr>
        <p:spPr>
          <a:xfrm>
            <a:off x="714375" y="1428750"/>
            <a:ext cx="7772400" cy="4114800"/>
          </a:xfrm>
        </p:spPr>
        <p:txBody>
          <a:bodyPr/>
          <a:lstStyle/>
          <a:p>
            <a:pPr algn="just">
              <a:lnSpc>
                <a:spcPts val="3500"/>
              </a:lnSpc>
              <a:spcBef>
                <a:spcPts val="1200"/>
              </a:spcBef>
              <a:spcAft>
                <a:spcPts val="600"/>
              </a:spcAft>
            </a:pPr>
            <a:r>
              <a:rPr lang="zh-CN" altLang="en-US" sz="2400">
                <a:latin typeface="宋体" panose="02010600030101010101" pitchFamily="2" charset="-122"/>
              </a:rPr>
              <a:t>概念结构设计是将需求分析得到的用户需求抽象成信息结构</a:t>
            </a:r>
            <a:r>
              <a:rPr lang="en-US" altLang="zh-CN" sz="2400">
                <a:latin typeface="宋体" panose="02010600030101010101" pitchFamily="2" charset="-122"/>
              </a:rPr>
              <a:t>(</a:t>
            </a:r>
            <a:r>
              <a:rPr lang="zh-CN" altLang="en-US" sz="2400">
                <a:latin typeface="宋体" panose="02010600030101010101" pitchFamily="2" charset="-122"/>
              </a:rPr>
              <a:t>概念结构</a:t>
            </a:r>
            <a:r>
              <a:rPr lang="en-US" altLang="zh-CN" sz="2400">
                <a:latin typeface="宋体" panose="02010600030101010101" pitchFamily="2" charset="-122"/>
              </a:rPr>
              <a:t>)</a:t>
            </a:r>
            <a:r>
              <a:rPr lang="zh-CN" altLang="en-US" sz="2400">
                <a:latin typeface="宋体" panose="02010600030101010101" pitchFamily="2" charset="-122"/>
              </a:rPr>
              <a:t>。</a:t>
            </a:r>
          </a:p>
          <a:p>
            <a:pPr algn="just">
              <a:lnSpc>
                <a:spcPts val="3500"/>
              </a:lnSpc>
              <a:spcBef>
                <a:spcPts val="1200"/>
              </a:spcBef>
              <a:spcAft>
                <a:spcPts val="600"/>
              </a:spcAft>
            </a:pPr>
            <a:r>
              <a:rPr lang="zh-CN" altLang="en-US" sz="2400">
                <a:latin typeface="宋体" panose="02010600030101010101" pitchFamily="2" charset="-122"/>
              </a:rPr>
              <a:t>概念结构独立于逻辑结构和支持数据库的</a:t>
            </a:r>
            <a:r>
              <a:rPr lang="en-US" altLang="zh-CN" sz="2400">
                <a:latin typeface="宋体" panose="02010600030101010101" pitchFamily="2" charset="-122"/>
              </a:rPr>
              <a:t>DBMS</a:t>
            </a:r>
            <a:r>
              <a:rPr lang="zh-CN" altLang="en-US" sz="2400">
                <a:latin typeface="宋体" panose="02010600030101010101" pitchFamily="2" charset="-122"/>
              </a:rPr>
              <a:t>。它是现实世界和机器世界的中介，是现实世界的真实模型，易于理解，便于同不熟悉计算机的用户进行交流，这是整个数据设计的关键所在。</a:t>
            </a:r>
          </a:p>
          <a:p>
            <a:pPr algn="just">
              <a:lnSpc>
                <a:spcPts val="3500"/>
              </a:lnSpc>
              <a:spcBef>
                <a:spcPts val="1200"/>
              </a:spcBef>
              <a:spcAft>
                <a:spcPts val="600"/>
              </a:spcAft>
            </a:pPr>
            <a:r>
              <a:rPr lang="zh-CN" altLang="en-US" sz="2400">
                <a:latin typeface="宋体" panose="02010600030101010101" pitchFamily="2" charset="-122"/>
              </a:rPr>
              <a:t>概念结构设计一般使用</a:t>
            </a:r>
            <a:r>
              <a:rPr lang="en-US" altLang="zh-CN" sz="2400">
                <a:latin typeface="宋体" panose="02010600030101010101" pitchFamily="2" charset="-122"/>
              </a:rPr>
              <a:t>ER</a:t>
            </a:r>
            <a:r>
              <a:rPr lang="zh-CN" altLang="en-US" sz="2400">
                <a:latin typeface="宋体" panose="02010600030101010101" pitchFamily="2" charset="-122"/>
              </a:rPr>
              <a:t>图完成。</a:t>
            </a: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30ECF37-4042-4C64-9AFD-915EAF48CB92}"/>
              </a:ext>
            </a:extLst>
          </p:cNvPr>
          <p:cNvSpPr>
            <a:spLocks noGrp="1" noChangeArrowheads="1"/>
          </p:cNvSpPr>
          <p:nvPr>
            <p:ph type="title" idx="4294967295"/>
          </p:nvPr>
        </p:nvSpPr>
        <p:spPr>
          <a:xfrm>
            <a:off x="500063" y="71438"/>
            <a:ext cx="7772400" cy="914400"/>
          </a:xfrm>
        </p:spPr>
        <p:txBody>
          <a:bodyPr/>
          <a:lstStyle/>
          <a:p>
            <a:r>
              <a:rPr lang="zh-CN" altLang="en-US"/>
              <a:t>概念结构设计方法 </a:t>
            </a:r>
          </a:p>
        </p:txBody>
      </p:sp>
      <p:sp>
        <p:nvSpPr>
          <p:cNvPr id="21507" name="Rectangle 3">
            <a:extLst>
              <a:ext uri="{FF2B5EF4-FFF2-40B4-BE49-F238E27FC236}">
                <a16:creationId xmlns:a16="http://schemas.microsoft.com/office/drawing/2014/main" id="{0C57349B-87D6-496C-8C9D-68C19732C43B}"/>
              </a:ext>
            </a:extLst>
          </p:cNvPr>
          <p:cNvSpPr>
            <a:spLocks noChangeArrowheads="1"/>
          </p:cNvSpPr>
          <p:nvPr/>
        </p:nvSpPr>
        <p:spPr bwMode="auto">
          <a:xfrm>
            <a:off x="684213" y="1071563"/>
            <a:ext cx="8031162"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Bef>
                <a:spcPts val="600"/>
              </a:spcBef>
              <a:spcAft>
                <a:spcPts val="600"/>
              </a:spcAft>
              <a:buSzTx/>
              <a:buFontTx/>
              <a:buNone/>
            </a:pPr>
            <a:r>
              <a:rPr lang="zh-CN" altLang="en-US" sz="2400" b="1">
                <a:latin typeface="宋体" panose="02010600030101010101" pitchFamily="2" charset="-122"/>
                <a:ea typeface="黑体" panose="02010609060101010101" pitchFamily="49" charset="-122"/>
              </a:rPr>
              <a:t>设计概念结构的</a:t>
            </a:r>
            <a:r>
              <a:rPr lang="en-US" altLang="zh-CN" sz="2400" b="1">
                <a:latin typeface="宋体" panose="02010600030101010101" pitchFamily="2" charset="-122"/>
                <a:ea typeface="黑体" panose="02010609060101010101" pitchFamily="49" charset="-122"/>
              </a:rPr>
              <a:t>E-R</a:t>
            </a:r>
            <a:r>
              <a:rPr lang="zh-CN" altLang="en-US" sz="2400" b="1">
                <a:latin typeface="宋体" panose="02010600030101010101" pitchFamily="2" charset="-122"/>
                <a:ea typeface="黑体" panose="02010609060101010101" pitchFamily="49" charset="-122"/>
              </a:rPr>
              <a:t>模型可采用</a:t>
            </a:r>
            <a:r>
              <a:rPr lang="en-US" altLang="zh-CN" sz="2400" b="1">
                <a:latin typeface="宋体" panose="02010600030101010101" pitchFamily="2" charset="-122"/>
                <a:ea typeface="黑体" panose="02010609060101010101" pitchFamily="49" charset="-122"/>
              </a:rPr>
              <a:t>4</a:t>
            </a:r>
            <a:r>
              <a:rPr lang="zh-CN" altLang="en-US" sz="2400" b="1">
                <a:latin typeface="宋体" panose="02010600030101010101" pitchFamily="2" charset="-122"/>
                <a:ea typeface="黑体" panose="02010609060101010101" pitchFamily="49" charset="-122"/>
              </a:rPr>
              <a:t>种策略。</a:t>
            </a:r>
          </a:p>
          <a:p>
            <a:pPr algn="just">
              <a:spcBef>
                <a:spcPts val="600"/>
              </a:spcBef>
              <a:spcAft>
                <a:spcPts val="600"/>
              </a:spcAft>
              <a:buSzTx/>
              <a:buFontTx/>
              <a:buNone/>
            </a:pPr>
            <a:r>
              <a:rPr lang="en-US" altLang="zh-CN" sz="2400" b="1">
                <a:solidFill>
                  <a:srgbClr val="FF0000"/>
                </a:solidFill>
                <a:latin typeface="宋体" panose="02010600030101010101" pitchFamily="2" charset="-122"/>
              </a:rPr>
              <a:t>1.</a:t>
            </a:r>
            <a:r>
              <a:rPr lang="zh-CN" altLang="en-US" sz="2400" b="1">
                <a:solidFill>
                  <a:srgbClr val="FF0000"/>
                </a:solidFill>
                <a:latin typeface="宋体" panose="02010600030101010101" pitchFamily="2" charset="-122"/>
              </a:rPr>
              <a:t>自底向上：</a:t>
            </a:r>
            <a:r>
              <a:rPr lang="zh-CN" altLang="en-US" sz="2400">
                <a:latin typeface="宋体" panose="02010600030101010101" pitchFamily="2" charset="-122"/>
              </a:rPr>
              <a:t>先定义各局部应用的概念结构，再集成为全局概念结构。</a:t>
            </a:r>
          </a:p>
          <a:p>
            <a:pPr algn="just">
              <a:spcBef>
                <a:spcPts val="600"/>
              </a:spcBef>
              <a:spcAft>
                <a:spcPts val="600"/>
              </a:spcAft>
              <a:buSzTx/>
              <a:buFontTx/>
              <a:buNone/>
            </a:pPr>
            <a:r>
              <a:rPr lang="en-US" altLang="zh-CN" sz="2400" b="1">
                <a:solidFill>
                  <a:srgbClr val="FF0000"/>
                </a:solidFill>
                <a:latin typeface="宋体" panose="02010600030101010101" pitchFamily="2" charset="-122"/>
              </a:rPr>
              <a:t>2.</a:t>
            </a:r>
            <a:r>
              <a:rPr lang="zh-CN" altLang="en-US" sz="2400" b="1">
                <a:solidFill>
                  <a:srgbClr val="FF0000"/>
                </a:solidFill>
                <a:latin typeface="宋体" panose="02010600030101010101" pitchFamily="2" charset="-122"/>
              </a:rPr>
              <a:t>自顶向下：</a:t>
            </a:r>
            <a:r>
              <a:rPr lang="zh-CN" altLang="en-US" sz="2400">
                <a:latin typeface="宋体" panose="02010600030101010101" pitchFamily="2" charset="-122"/>
              </a:rPr>
              <a:t>先定义全局概念结构，再细化。</a:t>
            </a:r>
          </a:p>
          <a:p>
            <a:pPr algn="just">
              <a:spcBef>
                <a:spcPts val="600"/>
              </a:spcBef>
              <a:spcAft>
                <a:spcPts val="600"/>
              </a:spcAft>
              <a:buSzTx/>
              <a:buFontTx/>
              <a:buNone/>
            </a:pPr>
            <a:r>
              <a:rPr lang="en-US" altLang="zh-CN" sz="2400" b="1">
                <a:solidFill>
                  <a:srgbClr val="FF0000"/>
                </a:solidFill>
                <a:latin typeface="宋体" panose="02010600030101010101" pitchFamily="2" charset="-122"/>
              </a:rPr>
              <a:t>3.</a:t>
            </a:r>
            <a:r>
              <a:rPr lang="zh-CN" altLang="en-US" sz="2400" b="1">
                <a:solidFill>
                  <a:srgbClr val="FF0000"/>
                </a:solidFill>
                <a:latin typeface="宋体" panose="02010600030101010101" pitchFamily="2" charset="-122"/>
              </a:rPr>
              <a:t>逐步扩充：</a:t>
            </a:r>
            <a:r>
              <a:rPr lang="zh-CN" altLang="en-US" sz="2400">
                <a:latin typeface="宋体" panose="02010600030101010101" pitchFamily="2" charset="-122"/>
              </a:rPr>
              <a:t>先定义最重要的核心概念结构，再逐步扩充形成全局概念结构。</a:t>
            </a:r>
          </a:p>
          <a:p>
            <a:pPr algn="just">
              <a:spcBef>
                <a:spcPts val="600"/>
              </a:spcBef>
              <a:spcAft>
                <a:spcPts val="600"/>
              </a:spcAft>
              <a:buSzTx/>
              <a:buFontTx/>
              <a:buNone/>
            </a:pPr>
            <a:r>
              <a:rPr lang="en-US" altLang="zh-CN" sz="2400" b="1">
                <a:solidFill>
                  <a:srgbClr val="FF0000"/>
                </a:solidFill>
                <a:latin typeface="宋体" panose="02010600030101010101" pitchFamily="2" charset="-122"/>
              </a:rPr>
              <a:t>4.</a:t>
            </a:r>
            <a:r>
              <a:rPr lang="zh-CN" altLang="en-US" sz="2400" b="1">
                <a:solidFill>
                  <a:srgbClr val="FF0000"/>
                </a:solidFill>
                <a:latin typeface="宋体" panose="02010600030101010101" pitchFamily="2" charset="-122"/>
              </a:rPr>
              <a:t>混合策略：</a:t>
            </a:r>
            <a:r>
              <a:rPr lang="zh-CN" altLang="en-US" sz="2400">
                <a:latin typeface="宋体" panose="02010600030101010101" pitchFamily="2" charset="-122"/>
              </a:rPr>
              <a:t>自顶向下和自底向上相结合，自顶向下设计全局概念结构框架。再自底向上设计各局部应用的概念结构。</a:t>
            </a:r>
          </a:p>
          <a:p>
            <a:pPr>
              <a:lnSpc>
                <a:spcPct val="130000"/>
              </a:lnSpc>
              <a:spcAft>
                <a:spcPct val="20000"/>
              </a:spcAft>
              <a:buSzTx/>
              <a:buFontTx/>
              <a:buNone/>
            </a:pPr>
            <a:endParaRPr lang="en-US" altLang="zh-CN" sz="800" b="1">
              <a:latin typeface="宋体" panose="02010600030101010101" pitchFamily="2"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barn(outVertical)">
                                      <p:cBhvr>
                                        <p:cTn id="7" dur="500"/>
                                        <p:tgtEl>
                                          <p:spTgt spid="215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Effect transition="in" filter="barn(outVertical)">
                                      <p:cBhvr>
                                        <p:cTn id="12" dur="500"/>
                                        <p:tgtEl>
                                          <p:spTgt spid="215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animEffect transition="in" filter="barn(outVertical)">
                                      <p:cBhvr>
                                        <p:cTn id="17" dur="500"/>
                                        <p:tgtEl>
                                          <p:spTgt spid="215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1507">
                                            <p:txEl>
                                              <p:pRg st="4" end="4"/>
                                            </p:txEl>
                                          </p:spTgt>
                                        </p:tgtEl>
                                        <p:attrNameLst>
                                          <p:attrName>style.visibility</p:attrName>
                                        </p:attrNameLst>
                                      </p:cBhvr>
                                      <p:to>
                                        <p:strVal val="visible"/>
                                      </p:to>
                                    </p:set>
                                    <p:animEffect transition="in" filter="barn(outVertical)">
                                      <p:cBhvr>
                                        <p:cTn id="22"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6217310-20DA-4953-87D6-9060B69F61D0}"/>
              </a:ext>
            </a:extLst>
          </p:cNvPr>
          <p:cNvSpPr>
            <a:spLocks noGrp="1" noChangeArrowheads="1"/>
          </p:cNvSpPr>
          <p:nvPr>
            <p:ph type="title" idx="4294967295"/>
          </p:nvPr>
        </p:nvSpPr>
        <p:spPr>
          <a:xfrm>
            <a:off x="539750" y="71438"/>
            <a:ext cx="7772400" cy="914400"/>
          </a:xfrm>
        </p:spPr>
        <p:txBody>
          <a:bodyPr/>
          <a:lstStyle/>
          <a:p>
            <a:r>
              <a:rPr lang="zh-CN" altLang="en-US"/>
              <a:t>概念结构设计步骤</a:t>
            </a:r>
          </a:p>
        </p:txBody>
      </p:sp>
      <p:sp>
        <p:nvSpPr>
          <p:cNvPr id="41987" name="Rectangle 3">
            <a:extLst>
              <a:ext uri="{FF2B5EF4-FFF2-40B4-BE49-F238E27FC236}">
                <a16:creationId xmlns:a16="http://schemas.microsoft.com/office/drawing/2014/main" id="{71604660-BBCB-45F1-9712-82CB0B0BC326}"/>
              </a:ext>
            </a:extLst>
          </p:cNvPr>
          <p:cNvSpPr>
            <a:spLocks noChangeArrowheads="1"/>
          </p:cNvSpPr>
          <p:nvPr/>
        </p:nvSpPr>
        <p:spPr bwMode="auto">
          <a:xfrm>
            <a:off x="684213" y="1412875"/>
            <a:ext cx="7920037"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Clr>
                <a:srgbClr val="00B050"/>
              </a:buClr>
              <a:buSzTx/>
              <a:buFont typeface="Wingdings" panose="05000000000000000000" pitchFamily="2" charset="2"/>
              <a:buChar char="v"/>
            </a:pPr>
            <a:r>
              <a:rPr lang="zh-CN" altLang="en-US" sz="2400" b="1">
                <a:latin typeface="宋体" panose="02010600030101010101" pitchFamily="2" charset="-122"/>
                <a:ea typeface="黑体" panose="02010609060101010101" pitchFamily="49" charset="-122"/>
              </a:rPr>
              <a:t>  概念结构设计分为局部</a:t>
            </a:r>
            <a:r>
              <a:rPr lang="en-US" altLang="zh-CN" sz="2400" b="1">
                <a:latin typeface="宋体" panose="02010600030101010101" pitchFamily="2" charset="-122"/>
                <a:ea typeface="黑体" panose="02010609060101010101" pitchFamily="49" charset="-122"/>
              </a:rPr>
              <a:t>E-R</a:t>
            </a:r>
            <a:r>
              <a:rPr lang="zh-CN" altLang="en-US" sz="2400" b="1">
                <a:latin typeface="宋体" panose="02010600030101010101" pitchFamily="2" charset="-122"/>
                <a:ea typeface="黑体" panose="02010609060101010101" pitchFamily="49" charset="-122"/>
              </a:rPr>
              <a:t>图和总体</a:t>
            </a:r>
            <a:r>
              <a:rPr lang="en-US" altLang="zh-CN" sz="2400" b="1">
                <a:latin typeface="宋体" panose="02010600030101010101" pitchFamily="2" charset="-122"/>
                <a:ea typeface="黑体" panose="02010609060101010101" pitchFamily="49" charset="-122"/>
              </a:rPr>
              <a:t>E-R</a:t>
            </a:r>
            <a:r>
              <a:rPr lang="zh-CN" altLang="en-US" sz="2400" b="1">
                <a:latin typeface="宋体" panose="02010600030101010101" pitchFamily="2" charset="-122"/>
                <a:ea typeface="黑体" panose="02010609060101010101" pitchFamily="49" charset="-122"/>
              </a:rPr>
              <a:t>图。</a:t>
            </a:r>
          </a:p>
          <a:p>
            <a:pPr>
              <a:lnSpc>
                <a:spcPct val="130000"/>
              </a:lnSpc>
              <a:spcAft>
                <a:spcPct val="20000"/>
              </a:spcAft>
              <a:buClr>
                <a:srgbClr val="00B050"/>
              </a:buClr>
              <a:buSzTx/>
              <a:buFontTx/>
              <a:buNone/>
            </a:pPr>
            <a:r>
              <a:rPr lang="zh-CN" altLang="en-US" sz="2400" b="1">
                <a:latin typeface="宋体" panose="02010600030101010101" pitchFamily="2" charset="-122"/>
                <a:ea typeface="黑体" panose="02010609060101010101" pitchFamily="49" charset="-122"/>
              </a:rPr>
              <a:t>   总体</a:t>
            </a:r>
            <a:r>
              <a:rPr lang="en-US" altLang="zh-CN" sz="2400" b="1">
                <a:latin typeface="宋体" panose="02010600030101010101" pitchFamily="2" charset="-122"/>
                <a:ea typeface="黑体" panose="02010609060101010101" pitchFamily="49" charset="-122"/>
              </a:rPr>
              <a:t>E-R</a:t>
            </a:r>
            <a:r>
              <a:rPr lang="zh-CN" altLang="en-US" sz="2400" b="1">
                <a:latin typeface="宋体" panose="02010600030101010101" pitchFamily="2" charset="-122"/>
                <a:ea typeface="黑体" panose="02010609060101010101" pitchFamily="49" charset="-122"/>
              </a:rPr>
              <a:t>图由局部</a:t>
            </a:r>
            <a:r>
              <a:rPr lang="en-US" altLang="zh-CN" sz="2400" b="1">
                <a:latin typeface="宋体" panose="02010600030101010101" pitchFamily="2" charset="-122"/>
                <a:ea typeface="黑体" panose="02010609060101010101" pitchFamily="49" charset="-122"/>
              </a:rPr>
              <a:t>E-R</a:t>
            </a:r>
            <a:r>
              <a:rPr lang="zh-CN" altLang="en-US" sz="2400" b="1">
                <a:latin typeface="宋体" panose="02010600030101010101" pitchFamily="2" charset="-122"/>
                <a:ea typeface="黑体" panose="02010609060101010101" pitchFamily="49" charset="-122"/>
              </a:rPr>
              <a:t>图组成，设计时，一般先从局部</a:t>
            </a:r>
            <a:r>
              <a:rPr lang="en-US" altLang="zh-CN" sz="2400" b="1">
                <a:latin typeface="宋体" panose="02010600030101010101" pitchFamily="2" charset="-122"/>
                <a:ea typeface="黑体" panose="02010609060101010101" pitchFamily="49" charset="-122"/>
              </a:rPr>
              <a:t>E-R</a:t>
            </a:r>
            <a:r>
              <a:rPr lang="zh-CN" altLang="en-US" sz="2400" b="1">
                <a:latin typeface="宋体" panose="02010600030101010101" pitchFamily="2" charset="-122"/>
                <a:ea typeface="黑体" panose="02010609060101010101" pitchFamily="49" charset="-122"/>
              </a:rPr>
              <a:t>图开始设计，以减小设计的复杂度，最后由局部</a:t>
            </a:r>
            <a:r>
              <a:rPr lang="en-US" altLang="zh-CN" sz="2400" b="1">
                <a:latin typeface="宋体" panose="02010600030101010101" pitchFamily="2" charset="-122"/>
                <a:ea typeface="黑体" panose="02010609060101010101" pitchFamily="49" charset="-122"/>
              </a:rPr>
              <a:t>E-R</a:t>
            </a:r>
            <a:r>
              <a:rPr lang="zh-CN" altLang="en-US" sz="2400" b="1">
                <a:latin typeface="宋体" panose="02010600030101010101" pitchFamily="2" charset="-122"/>
                <a:ea typeface="黑体" panose="02010609060101010101" pitchFamily="49" charset="-122"/>
              </a:rPr>
              <a:t>图综合形成总体</a:t>
            </a:r>
            <a:r>
              <a:rPr lang="en-US" altLang="zh-CN" sz="2400" b="1">
                <a:latin typeface="宋体" panose="02010600030101010101" pitchFamily="2" charset="-122"/>
                <a:ea typeface="黑体" panose="02010609060101010101" pitchFamily="49" charset="-122"/>
              </a:rPr>
              <a:t>E-R</a:t>
            </a:r>
            <a:r>
              <a:rPr lang="zh-CN" altLang="en-US" sz="2400" b="1">
                <a:latin typeface="宋体" panose="02010600030101010101" pitchFamily="2" charset="-122"/>
                <a:ea typeface="黑体" panose="02010609060101010101" pitchFamily="49" charset="-122"/>
              </a:rPr>
              <a:t>图。</a:t>
            </a: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230C945-BF3A-4983-9F0A-E8136F9E9548}"/>
              </a:ext>
            </a:extLst>
          </p:cNvPr>
          <p:cNvSpPr>
            <a:spLocks noChangeArrowheads="1"/>
          </p:cNvSpPr>
          <p:nvPr>
            <p:ph type="title"/>
          </p:nvPr>
        </p:nvSpPr>
        <p:spPr>
          <a:xfrm>
            <a:off x="468313" y="260350"/>
            <a:ext cx="8229600" cy="633413"/>
          </a:xfrm>
        </p:spPr>
        <p:txBody>
          <a:bodyPr/>
          <a:lstStyle/>
          <a:p>
            <a:pPr eaLnBrk="1" hangingPunct="1"/>
            <a:r>
              <a:rPr lang="zh-CN" altLang="en-US"/>
              <a:t>选择局部应用</a:t>
            </a:r>
          </a:p>
        </p:txBody>
      </p:sp>
      <p:sp>
        <p:nvSpPr>
          <p:cNvPr id="86019" name="Rectangle 3">
            <a:extLst>
              <a:ext uri="{FF2B5EF4-FFF2-40B4-BE49-F238E27FC236}">
                <a16:creationId xmlns:a16="http://schemas.microsoft.com/office/drawing/2014/main" id="{791729F6-5CA8-4ACE-BCAE-D7C0740D3AC0}"/>
              </a:ext>
            </a:extLst>
          </p:cNvPr>
          <p:cNvSpPr>
            <a:spLocks noChangeArrowheads="1"/>
          </p:cNvSpPr>
          <p:nvPr>
            <p:ph type="body" idx="1"/>
          </p:nvPr>
        </p:nvSpPr>
        <p:spPr>
          <a:xfrm>
            <a:off x="457200" y="1268413"/>
            <a:ext cx="8229600" cy="4906962"/>
          </a:xfrm>
        </p:spPr>
        <p:txBody>
          <a:bodyPr/>
          <a:lstStyle/>
          <a:p>
            <a:pPr eaLnBrk="1" hangingPunct="1">
              <a:lnSpc>
                <a:spcPct val="180000"/>
              </a:lnSpc>
              <a:spcBef>
                <a:spcPct val="60000"/>
              </a:spcBef>
            </a:pPr>
            <a:r>
              <a:rPr lang="zh-CN" altLang="en-US"/>
              <a:t>在多层的数据流图中选择一个适当层次的数据流图，作为设计分</a:t>
            </a:r>
            <a:r>
              <a:rPr lang="en-US" altLang="zh-CN"/>
              <a:t>E-R</a:t>
            </a:r>
            <a:r>
              <a:rPr lang="zh-CN" altLang="en-US"/>
              <a:t>图的出发点 </a:t>
            </a:r>
          </a:p>
          <a:p>
            <a:pPr eaLnBrk="1" hangingPunct="1">
              <a:lnSpc>
                <a:spcPct val="180000"/>
              </a:lnSpc>
              <a:spcBef>
                <a:spcPct val="60000"/>
              </a:spcBef>
            </a:pPr>
            <a:r>
              <a:rPr lang="zh-CN" altLang="en-US"/>
              <a:t>通常以</a:t>
            </a:r>
            <a:r>
              <a:rPr lang="zh-CN" altLang="en-US" b="1">
                <a:solidFill>
                  <a:srgbClr val="CC3300"/>
                </a:solidFill>
              </a:rPr>
              <a:t>中层数据流图</a:t>
            </a:r>
            <a:r>
              <a:rPr lang="zh-CN" altLang="en-US"/>
              <a:t>作为设计分</a:t>
            </a:r>
            <a:r>
              <a:rPr lang="en-US" altLang="zh-CN"/>
              <a:t>E-R</a:t>
            </a:r>
            <a:r>
              <a:rPr lang="zh-CN" altLang="en-US"/>
              <a:t>图的依据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D23555C-F15C-4409-A28F-87807E6B9C6D}"/>
              </a:ext>
            </a:extLst>
          </p:cNvPr>
          <p:cNvSpPr>
            <a:spLocks noGrp="1" noChangeArrowheads="1"/>
          </p:cNvSpPr>
          <p:nvPr>
            <p:ph type="title" idx="4294967295"/>
          </p:nvPr>
        </p:nvSpPr>
        <p:spPr>
          <a:xfrm>
            <a:off x="1143000" y="571500"/>
            <a:ext cx="6850063" cy="846138"/>
          </a:xfrm>
        </p:spPr>
        <p:txBody>
          <a:bodyPr/>
          <a:lstStyle/>
          <a:p>
            <a:r>
              <a:rPr lang="zh-CN" altLang="en-US">
                <a:latin typeface="黑体" panose="02010609060101010101" pitchFamily="49" charset="-122"/>
              </a:rPr>
              <a:t>系统规划阶段</a:t>
            </a:r>
          </a:p>
        </p:txBody>
      </p:sp>
      <p:sp>
        <p:nvSpPr>
          <p:cNvPr id="7171" name="Rectangle 3">
            <a:extLst>
              <a:ext uri="{FF2B5EF4-FFF2-40B4-BE49-F238E27FC236}">
                <a16:creationId xmlns:a16="http://schemas.microsoft.com/office/drawing/2014/main" id="{905B990D-7504-4E71-9F42-8D49FF599EBD}"/>
              </a:ext>
            </a:extLst>
          </p:cNvPr>
          <p:cNvSpPr>
            <a:spLocks noGrp="1" noChangeArrowheads="1"/>
          </p:cNvSpPr>
          <p:nvPr>
            <p:ph type="body" idx="4294967295"/>
          </p:nvPr>
        </p:nvSpPr>
        <p:spPr>
          <a:xfrm>
            <a:off x="714375" y="1643063"/>
            <a:ext cx="7772400" cy="4114800"/>
          </a:xfrm>
        </p:spPr>
        <p:txBody>
          <a:bodyPr/>
          <a:lstStyle/>
          <a:p>
            <a:pPr algn="just">
              <a:lnSpc>
                <a:spcPts val="3500"/>
              </a:lnSpc>
              <a:spcBef>
                <a:spcPts val="1200"/>
              </a:spcBef>
              <a:buClr>
                <a:srgbClr val="00B050"/>
              </a:buClr>
              <a:buSzTx/>
              <a:buFont typeface="Wingdings" panose="05000000000000000000" pitchFamily="2" charset="2"/>
              <a:buChar char="v"/>
            </a:pPr>
            <a:r>
              <a:rPr lang="zh-CN" altLang="en-US" sz="2400" b="1">
                <a:latin typeface="宋体" panose="02010600030101010101" pitchFamily="2" charset="-122"/>
              </a:rPr>
              <a:t>数据库设计前要先进行系统规划。</a:t>
            </a:r>
          </a:p>
          <a:p>
            <a:pPr algn="just">
              <a:lnSpc>
                <a:spcPts val="3500"/>
              </a:lnSpc>
              <a:spcBef>
                <a:spcPts val="1200"/>
              </a:spcBef>
              <a:buClr>
                <a:srgbClr val="00B050"/>
              </a:buClr>
              <a:buSzTx/>
              <a:buFont typeface="Wingdings" panose="05000000000000000000" pitchFamily="2" charset="2"/>
              <a:buChar char="v"/>
            </a:pPr>
            <a:r>
              <a:rPr lang="zh-CN" altLang="en-US" sz="2400" b="1">
                <a:latin typeface="宋体" panose="02010600030101010101" pitchFamily="2" charset="-122"/>
              </a:rPr>
              <a:t>系统规划包括：确定系统范围、系统开发的目标功能和性能、系统所需资源；估计开发成本，确定实施计划和进度，分析可能的效益；确定系统设计的原则和技术路线；选择用户环境及网络结构；确定参加数据库设计的人员（分析设计人员、用户、程序员和操作员、测试员）。</a:t>
            </a: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4DB6B66-F2A1-4D8A-B9F8-AACD20C94EE3}"/>
              </a:ext>
            </a:extLst>
          </p:cNvPr>
          <p:cNvSpPr>
            <a:spLocks noChangeArrowheads="1"/>
          </p:cNvSpPr>
          <p:nvPr>
            <p:ph type="title"/>
          </p:nvPr>
        </p:nvSpPr>
        <p:spPr>
          <a:xfrm>
            <a:off x="468313" y="476250"/>
            <a:ext cx="8229600" cy="633413"/>
          </a:xfrm>
        </p:spPr>
        <p:txBody>
          <a:bodyPr/>
          <a:lstStyle/>
          <a:p>
            <a:pPr eaLnBrk="1" hangingPunct="1"/>
            <a:r>
              <a:rPr lang="zh-CN" altLang="en-US"/>
              <a:t>选择局部应用（续）</a:t>
            </a:r>
          </a:p>
        </p:txBody>
      </p:sp>
      <p:pic>
        <p:nvPicPr>
          <p:cNvPr id="44035" name="Picture 3" descr="714">
            <a:extLst>
              <a:ext uri="{FF2B5EF4-FFF2-40B4-BE49-F238E27FC236}">
                <a16:creationId xmlns:a16="http://schemas.microsoft.com/office/drawing/2014/main" id="{E05AD754-E1D9-43BC-8038-552F42DAE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557338"/>
            <a:ext cx="6767512"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4">
            <a:extLst>
              <a:ext uri="{FF2B5EF4-FFF2-40B4-BE49-F238E27FC236}">
                <a16:creationId xmlns:a16="http://schemas.microsoft.com/office/drawing/2014/main" id="{E160A621-8597-4F2D-A013-9BBF708EFC12}"/>
              </a:ext>
            </a:extLst>
          </p:cNvPr>
          <p:cNvSpPr txBox="1">
            <a:spLocks noChangeArrowheads="1"/>
          </p:cNvSpPr>
          <p:nvPr/>
        </p:nvSpPr>
        <p:spPr bwMode="auto">
          <a:xfrm>
            <a:off x="3132138" y="5373688"/>
            <a:ext cx="218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600">
                <a:latin typeface="Times New Roman" panose="02020603050405020304" pitchFamily="18" charset="0"/>
              </a:rPr>
              <a:t>设计分</a:t>
            </a:r>
            <a:r>
              <a:rPr lang="en-US" altLang="zh-CN" sz="1600">
                <a:latin typeface="Times New Roman" panose="02020603050405020304" pitchFamily="18" charset="0"/>
              </a:rPr>
              <a:t>E-R</a:t>
            </a:r>
            <a:r>
              <a:rPr lang="zh-CN" altLang="en-US" sz="1600">
                <a:latin typeface="Times New Roman" panose="02020603050405020304" pitchFamily="18" charset="0"/>
              </a:rPr>
              <a:t>图的出发点 </a:t>
            </a: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5996CED-6BA2-4185-ACDD-E4D3A63F85D0}"/>
              </a:ext>
            </a:extLst>
          </p:cNvPr>
          <p:cNvSpPr>
            <a:spLocks noChangeArrowheads="1"/>
          </p:cNvSpPr>
          <p:nvPr>
            <p:ph type="title"/>
          </p:nvPr>
        </p:nvSpPr>
        <p:spPr>
          <a:xfrm>
            <a:off x="468313" y="476250"/>
            <a:ext cx="8229600" cy="633413"/>
          </a:xfrm>
        </p:spPr>
        <p:txBody>
          <a:bodyPr/>
          <a:lstStyle/>
          <a:p>
            <a:pPr eaLnBrk="1" hangingPunct="1"/>
            <a:r>
              <a:rPr lang="zh-CN" altLang="en-US"/>
              <a:t>逐一设计分</a:t>
            </a:r>
            <a:r>
              <a:rPr lang="en-US" altLang="zh-CN"/>
              <a:t>E-R</a:t>
            </a:r>
            <a:r>
              <a:rPr lang="zh-CN" altLang="en-US"/>
              <a:t>图</a:t>
            </a:r>
          </a:p>
        </p:txBody>
      </p:sp>
      <p:sp>
        <p:nvSpPr>
          <p:cNvPr id="88067" name="Rectangle 3">
            <a:extLst>
              <a:ext uri="{FF2B5EF4-FFF2-40B4-BE49-F238E27FC236}">
                <a16:creationId xmlns:a16="http://schemas.microsoft.com/office/drawing/2014/main" id="{E9089254-273B-4B4C-B711-7E2265FD78AB}"/>
              </a:ext>
            </a:extLst>
          </p:cNvPr>
          <p:cNvSpPr>
            <a:spLocks noChangeArrowheads="1"/>
          </p:cNvSpPr>
          <p:nvPr>
            <p:ph type="body" idx="1"/>
          </p:nvPr>
        </p:nvSpPr>
        <p:spPr>
          <a:xfrm>
            <a:off x="611188" y="1196975"/>
            <a:ext cx="8064500" cy="4752975"/>
          </a:xfrm>
        </p:spPr>
        <p:txBody>
          <a:bodyPr/>
          <a:lstStyle/>
          <a:p>
            <a:pPr eaLnBrk="1" hangingPunct="1"/>
            <a:r>
              <a:rPr lang="zh-CN" altLang="en-US"/>
              <a:t>任务</a:t>
            </a:r>
          </a:p>
          <a:p>
            <a:pPr lvl="1" eaLnBrk="1" hangingPunct="1">
              <a:lnSpc>
                <a:spcPct val="140000"/>
              </a:lnSpc>
            </a:pPr>
            <a:r>
              <a:rPr lang="zh-CN" altLang="en-US"/>
              <a:t>将各局部应用涉及的数据分别从数据字典中抽取出来</a:t>
            </a:r>
          </a:p>
          <a:p>
            <a:pPr lvl="1" eaLnBrk="1" hangingPunct="1">
              <a:lnSpc>
                <a:spcPct val="140000"/>
              </a:lnSpc>
            </a:pPr>
            <a:r>
              <a:rPr lang="zh-CN" altLang="en-US"/>
              <a:t>参照数据流图，标定各局部应用中的实体、实体的属性、标识实体的码</a:t>
            </a:r>
          </a:p>
          <a:p>
            <a:pPr lvl="1" eaLnBrk="1" hangingPunct="1">
              <a:lnSpc>
                <a:spcPct val="140000"/>
              </a:lnSpc>
            </a:pPr>
            <a:r>
              <a:rPr lang="zh-CN" altLang="en-US"/>
              <a:t>确定实体之间的联系及其类型（</a:t>
            </a:r>
            <a:r>
              <a:rPr lang="en-US" altLang="zh-CN"/>
              <a:t>1:1</a:t>
            </a:r>
            <a:r>
              <a:rPr lang="zh-CN" altLang="en-US"/>
              <a:t>，</a:t>
            </a:r>
            <a:r>
              <a:rPr lang="en-US" altLang="zh-CN"/>
              <a:t>1:n</a:t>
            </a:r>
            <a:r>
              <a:rPr lang="zh-CN" altLang="en-US"/>
              <a:t>，</a:t>
            </a:r>
            <a:r>
              <a:rPr lang="en-US" altLang="zh-CN"/>
              <a:t>m:n</a:t>
            </a:r>
            <a:r>
              <a:rPr lang="zh-CN" altLang="en-US"/>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animEffect transition="in" filter="wipe(left)">
                                      <p:cBhvr>
                                        <p:cTn id="7" dur="500"/>
                                        <p:tgtEl>
                                          <p:spTgt spid="88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8067">
                                            <p:txEl>
                                              <p:pRg st="2" end="2"/>
                                            </p:txEl>
                                          </p:spTgt>
                                        </p:tgtEl>
                                        <p:attrNameLst>
                                          <p:attrName>style.visibility</p:attrName>
                                        </p:attrNameLst>
                                      </p:cBhvr>
                                      <p:to>
                                        <p:strVal val="visible"/>
                                      </p:to>
                                    </p:set>
                                    <p:animEffect transition="in" filter="wipe(left)">
                                      <p:cBhvr>
                                        <p:cTn id="12" dur="500"/>
                                        <p:tgtEl>
                                          <p:spTgt spid="88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8067">
                                            <p:txEl>
                                              <p:pRg st="3" end="3"/>
                                            </p:txEl>
                                          </p:spTgt>
                                        </p:tgtEl>
                                        <p:attrNameLst>
                                          <p:attrName>style.visibility</p:attrName>
                                        </p:attrNameLst>
                                      </p:cBhvr>
                                      <p:to>
                                        <p:strVal val="visible"/>
                                      </p:to>
                                    </p:set>
                                    <p:animEffect transition="in" filter="wipe(left)">
                                      <p:cBhvr>
                                        <p:cTn id="17" dur="500"/>
                                        <p:tgtEl>
                                          <p:spTgt spid="88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09702D-31A0-49ED-A10E-7DB7BFEBAF62}"/>
              </a:ext>
            </a:extLst>
          </p:cNvPr>
          <p:cNvSpPr>
            <a:spLocks noChangeArrowheads="1"/>
          </p:cNvSpPr>
          <p:nvPr>
            <p:ph type="title"/>
          </p:nvPr>
        </p:nvSpPr>
        <p:spPr>
          <a:xfrm>
            <a:off x="468313" y="476250"/>
            <a:ext cx="8229600" cy="633413"/>
          </a:xfrm>
        </p:spPr>
        <p:txBody>
          <a:bodyPr/>
          <a:lstStyle/>
          <a:p>
            <a:pPr eaLnBrk="1" hangingPunct="1"/>
            <a:r>
              <a:rPr lang="zh-CN" altLang="en-US"/>
              <a:t>逐一设计分</a:t>
            </a:r>
            <a:r>
              <a:rPr lang="en-US" altLang="zh-CN"/>
              <a:t>E-R</a:t>
            </a:r>
            <a:r>
              <a:rPr lang="zh-CN" altLang="en-US"/>
              <a:t>图（续）</a:t>
            </a:r>
          </a:p>
        </p:txBody>
      </p:sp>
      <p:sp>
        <p:nvSpPr>
          <p:cNvPr id="89091" name="Rectangle 3">
            <a:extLst>
              <a:ext uri="{FF2B5EF4-FFF2-40B4-BE49-F238E27FC236}">
                <a16:creationId xmlns:a16="http://schemas.microsoft.com/office/drawing/2014/main" id="{A5DE94B1-CF3A-4979-A568-A2DC15DFF1C8}"/>
              </a:ext>
            </a:extLst>
          </p:cNvPr>
          <p:cNvSpPr>
            <a:spLocks noChangeArrowheads="1"/>
          </p:cNvSpPr>
          <p:nvPr>
            <p:ph type="body" idx="1"/>
          </p:nvPr>
        </p:nvSpPr>
        <p:spPr>
          <a:xfrm>
            <a:off x="457200" y="1125538"/>
            <a:ext cx="8229600" cy="5049837"/>
          </a:xfrm>
        </p:spPr>
        <p:txBody>
          <a:bodyPr/>
          <a:lstStyle/>
          <a:p>
            <a:pPr eaLnBrk="1" hangingPunct="1">
              <a:lnSpc>
                <a:spcPct val="150000"/>
              </a:lnSpc>
            </a:pPr>
            <a:r>
              <a:rPr lang="zh-CN" altLang="en-US"/>
              <a:t>两条准则</a:t>
            </a:r>
          </a:p>
          <a:p>
            <a:pPr lvl="1" eaLnBrk="1" hangingPunct="1">
              <a:lnSpc>
                <a:spcPct val="150000"/>
              </a:lnSpc>
              <a:buFont typeface="Wingdings" panose="05000000000000000000" pitchFamily="2" charset="2"/>
              <a:buChar char="Ø"/>
            </a:pPr>
            <a:r>
              <a:rPr lang="zh-CN" altLang="en-US"/>
              <a:t>（</a:t>
            </a:r>
            <a:r>
              <a:rPr lang="en-US" altLang="zh-CN"/>
              <a:t>1</a:t>
            </a:r>
            <a:r>
              <a:rPr lang="zh-CN" altLang="en-US"/>
              <a:t>）属性不能再具有需要描述的性质。即属性必须是不可分的数据项，不能再由另一些属性组成</a:t>
            </a:r>
          </a:p>
          <a:p>
            <a:pPr lvl="1" eaLnBrk="1" hangingPunct="1">
              <a:lnSpc>
                <a:spcPct val="150000"/>
              </a:lnSpc>
              <a:buFont typeface="Wingdings" panose="05000000000000000000" pitchFamily="2" charset="2"/>
              <a:buChar char="Ø"/>
            </a:pPr>
            <a:r>
              <a:rPr lang="zh-CN" altLang="en-US"/>
              <a:t>（</a:t>
            </a:r>
            <a:r>
              <a:rPr lang="en-US" altLang="zh-CN"/>
              <a:t>2</a:t>
            </a:r>
            <a:r>
              <a:rPr lang="zh-CN" altLang="en-US"/>
              <a:t>）属性不能与其他实体具有联系。联系只发生在实体之间</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7" dur="500"/>
                                        <p:tgtEl>
                                          <p:spTgt spid="890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2" dur="500"/>
                                        <p:tgtEl>
                                          <p:spTgt spid="89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F440316-0853-4D6D-B4F0-3499F4F1A309}"/>
              </a:ext>
            </a:extLst>
          </p:cNvPr>
          <p:cNvSpPr>
            <a:spLocks noChangeArrowheads="1"/>
          </p:cNvSpPr>
          <p:nvPr>
            <p:ph type="title"/>
          </p:nvPr>
        </p:nvSpPr>
        <p:spPr/>
        <p:txBody>
          <a:bodyPr/>
          <a:lstStyle/>
          <a:p>
            <a:pPr eaLnBrk="1" hangingPunct="1"/>
            <a:r>
              <a:rPr lang="zh-CN" altLang="en-US"/>
              <a:t>逐一设计分</a:t>
            </a:r>
            <a:r>
              <a:rPr lang="en-US" altLang="zh-CN"/>
              <a:t>E-R</a:t>
            </a:r>
            <a:r>
              <a:rPr lang="zh-CN" altLang="en-US"/>
              <a:t>图（续）</a:t>
            </a:r>
          </a:p>
        </p:txBody>
      </p:sp>
      <p:sp>
        <p:nvSpPr>
          <p:cNvPr id="90115" name="Rectangle 3">
            <a:extLst>
              <a:ext uri="{FF2B5EF4-FFF2-40B4-BE49-F238E27FC236}">
                <a16:creationId xmlns:a16="http://schemas.microsoft.com/office/drawing/2014/main" id="{28AF1EEB-0224-43D1-904B-6DD1328381E2}"/>
              </a:ext>
            </a:extLst>
          </p:cNvPr>
          <p:cNvSpPr>
            <a:spLocks noChangeArrowheads="1"/>
          </p:cNvSpPr>
          <p:nvPr/>
        </p:nvSpPr>
        <p:spPr bwMode="auto">
          <a:xfrm>
            <a:off x="3132138" y="5589588"/>
            <a:ext cx="3917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a:latin typeface="Times New Roman" panose="02020603050405020304" pitchFamily="18" charset="0"/>
              </a:rPr>
              <a:t>职称作为一个属性或实体</a:t>
            </a:r>
          </a:p>
        </p:txBody>
      </p:sp>
      <p:pic>
        <p:nvPicPr>
          <p:cNvPr id="47108" name="Picture 4">
            <a:extLst>
              <a:ext uri="{FF2B5EF4-FFF2-40B4-BE49-F238E27FC236}">
                <a16:creationId xmlns:a16="http://schemas.microsoft.com/office/drawing/2014/main" id="{3CB8E8C7-C076-4B04-9C37-02B26CB04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125538"/>
            <a:ext cx="6481762"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AutoShape 5">
            <a:extLst>
              <a:ext uri="{FF2B5EF4-FFF2-40B4-BE49-F238E27FC236}">
                <a16:creationId xmlns:a16="http://schemas.microsoft.com/office/drawing/2014/main" id="{801037F9-D4DC-4488-AD5B-88119D4CF5DA}"/>
              </a:ext>
            </a:extLst>
          </p:cNvPr>
          <p:cNvSpPr>
            <a:spLocks noChangeArrowheads="1"/>
          </p:cNvSpPr>
          <p:nvPr/>
        </p:nvSpPr>
        <p:spPr bwMode="auto">
          <a:xfrm>
            <a:off x="4211638" y="2852738"/>
            <a:ext cx="358775" cy="431800"/>
          </a:xfrm>
          <a:prstGeom prst="downArrow">
            <a:avLst>
              <a:gd name="adj1" fmla="val 50000"/>
              <a:gd name="adj2" fmla="val 30088"/>
            </a:avLst>
          </a:prstGeom>
          <a:solidFill>
            <a:srgbClr val="FFFFFF"/>
          </a:solidFill>
          <a:ln w="9525">
            <a:solidFill>
              <a:srgbClr val="000000"/>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pic>
        <p:nvPicPr>
          <p:cNvPr id="90118" name="Picture 6">
            <a:extLst>
              <a:ext uri="{FF2B5EF4-FFF2-40B4-BE49-F238E27FC236}">
                <a16:creationId xmlns:a16="http://schemas.microsoft.com/office/drawing/2014/main" id="{56F0C479-F37A-42E9-AE66-F847C4132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333750"/>
            <a:ext cx="7129462"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blinds(horizontal)">
                                      <p:cBhvr>
                                        <p:cTn id="7" dur="500"/>
                                        <p:tgtEl>
                                          <p:spTgt spid="90117"/>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90118"/>
                                        </p:tgtEl>
                                        <p:attrNameLst>
                                          <p:attrName>style.visibility</p:attrName>
                                        </p:attrNameLst>
                                      </p:cBhvr>
                                      <p:to>
                                        <p:strVal val="visible"/>
                                      </p:to>
                                    </p:set>
                                    <p:animEffect transition="in" filter="blinds(horizontal)">
                                      <p:cBhvr>
                                        <p:cTn id="11" dur="500"/>
                                        <p:tgtEl>
                                          <p:spTgt spid="90118"/>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90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autoUpdateAnimBg="0"/>
      <p:bldP spid="901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058CC61-B6C6-4B7C-A0EA-AF6C57F5D32C}"/>
              </a:ext>
            </a:extLst>
          </p:cNvPr>
          <p:cNvSpPr>
            <a:spLocks noChangeArrowheads="1"/>
          </p:cNvSpPr>
          <p:nvPr>
            <p:ph type="title"/>
          </p:nvPr>
        </p:nvSpPr>
        <p:spPr>
          <a:xfrm>
            <a:off x="468313" y="188913"/>
            <a:ext cx="8229600" cy="633412"/>
          </a:xfrm>
        </p:spPr>
        <p:txBody>
          <a:bodyPr/>
          <a:lstStyle/>
          <a:p>
            <a:pPr eaLnBrk="1" hangingPunct="1"/>
            <a:r>
              <a:rPr lang="zh-CN" altLang="en-US"/>
              <a:t>逐一设计分</a:t>
            </a:r>
            <a:r>
              <a:rPr lang="en-US" altLang="zh-CN"/>
              <a:t>E-R</a:t>
            </a:r>
            <a:r>
              <a:rPr lang="zh-CN" altLang="en-US"/>
              <a:t>图（续）</a:t>
            </a:r>
          </a:p>
        </p:txBody>
      </p:sp>
      <p:pic>
        <p:nvPicPr>
          <p:cNvPr id="48131" name="Picture 3">
            <a:extLst>
              <a:ext uri="{FF2B5EF4-FFF2-40B4-BE49-F238E27FC236}">
                <a16:creationId xmlns:a16="http://schemas.microsoft.com/office/drawing/2014/main" id="{E41D5F7A-B2DF-49E6-9F3A-8A44547D8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84313"/>
            <a:ext cx="2663825"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0" name="AutoShape 4">
            <a:extLst>
              <a:ext uri="{FF2B5EF4-FFF2-40B4-BE49-F238E27FC236}">
                <a16:creationId xmlns:a16="http://schemas.microsoft.com/office/drawing/2014/main" id="{2AE1C257-405E-46F7-B52A-D34C6AC93CA0}"/>
              </a:ext>
            </a:extLst>
          </p:cNvPr>
          <p:cNvSpPr>
            <a:spLocks noChangeArrowheads="1"/>
          </p:cNvSpPr>
          <p:nvPr/>
        </p:nvSpPr>
        <p:spPr bwMode="auto">
          <a:xfrm>
            <a:off x="2771775" y="1916113"/>
            <a:ext cx="720725" cy="433387"/>
          </a:xfrm>
          <a:prstGeom prst="rightArrow">
            <a:avLst>
              <a:gd name="adj1" fmla="val 50000"/>
              <a:gd name="adj2" fmla="val 41575"/>
            </a:avLst>
          </a:prstGeom>
          <a:solidFill>
            <a:srgbClr val="FFFFFF"/>
          </a:solidFill>
          <a:ln w="9525">
            <a:solidFill>
              <a:srgbClr val="000000"/>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pic>
        <p:nvPicPr>
          <p:cNvPr id="91141" name="Picture 5">
            <a:extLst>
              <a:ext uri="{FF2B5EF4-FFF2-40B4-BE49-F238E27FC236}">
                <a16:creationId xmlns:a16="http://schemas.microsoft.com/office/drawing/2014/main" id="{5BFE6C32-4BE6-4677-9F10-9153885766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1341438"/>
            <a:ext cx="4824413"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2" name="Rectangle 6">
            <a:extLst>
              <a:ext uri="{FF2B5EF4-FFF2-40B4-BE49-F238E27FC236}">
                <a16:creationId xmlns:a16="http://schemas.microsoft.com/office/drawing/2014/main" id="{F5A52405-E81F-47E8-9811-2ECE7E5D47FC}"/>
              </a:ext>
            </a:extLst>
          </p:cNvPr>
          <p:cNvSpPr>
            <a:spLocks noChangeArrowheads="1"/>
          </p:cNvSpPr>
          <p:nvPr/>
        </p:nvSpPr>
        <p:spPr bwMode="auto">
          <a:xfrm>
            <a:off x="2700338" y="4652963"/>
            <a:ext cx="3917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a:latin typeface="Times New Roman" panose="02020603050405020304" pitchFamily="18" charset="0"/>
              </a:rPr>
              <a:t>病房作为一个实体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wipe(left)">
                                      <p:cBhvr>
                                        <p:cTn id="7" dur="500"/>
                                        <p:tgtEl>
                                          <p:spTgt spid="9114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1141"/>
                                        </p:tgtEl>
                                        <p:attrNameLst>
                                          <p:attrName>style.visibility</p:attrName>
                                        </p:attrNameLst>
                                      </p:cBhvr>
                                      <p:to>
                                        <p:strVal val="visible"/>
                                      </p:to>
                                    </p:set>
                                    <p:animEffect transition="in" filter="wipe(left)">
                                      <p:cBhvr>
                                        <p:cTn id="11" dur="500"/>
                                        <p:tgtEl>
                                          <p:spTgt spid="91141"/>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91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nimBg="1"/>
      <p:bldP spid="9114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0FBCFEB-5B4A-4FC3-84BD-8DABD390649F}"/>
              </a:ext>
            </a:extLst>
          </p:cNvPr>
          <p:cNvSpPr>
            <a:spLocks noChangeArrowheads="1"/>
          </p:cNvSpPr>
          <p:nvPr>
            <p:ph type="title"/>
          </p:nvPr>
        </p:nvSpPr>
        <p:spPr/>
        <p:txBody>
          <a:bodyPr/>
          <a:lstStyle/>
          <a:p>
            <a:pPr eaLnBrk="1" hangingPunct="1"/>
            <a:r>
              <a:rPr lang="zh-CN" altLang="en-US"/>
              <a:t>逐一设计分</a:t>
            </a:r>
            <a:r>
              <a:rPr lang="en-US" altLang="zh-CN"/>
              <a:t>E-R</a:t>
            </a:r>
            <a:r>
              <a:rPr lang="zh-CN" altLang="en-US"/>
              <a:t>图（续）</a:t>
            </a:r>
          </a:p>
        </p:txBody>
      </p:sp>
      <p:sp>
        <p:nvSpPr>
          <p:cNvPr id="92163" name="Rectangle 3">
            <a:extLst>
              <a:ext uri="{FF2B5EF4-FFF2-40B4-BE49-F238E27FC236}">
                <a16:creationId xmlns:a16="http://schemas.microsoft.com/office/drawing/2014/main" id="{39F17373-FA53-465C-B7FB-23C9146377EC}"/>
              </a:ext>
            </a:extLst>
          </p:cNvPr>
          <p:cNvSpPr>
            <a:spLocks noChangeArrowheads="1"/>
          </p:cNvSpPr>
          <p:nvPr/>
        </p:nvSpPr>
        <p:spPr bwMode="auto">
          <a:xfrm>
            <a:off x="3132138" y="4724400"/>
            <a:ext cx="3917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000">
                <a:latin typeface="Times New Roman" panose="02020603050405020304" pitchFamily="18" charset="0"/>
              </a:rPr>
              <a:t>仓库作为一个实体</a:t>
            </a:r>
          </a:p>
        </p:txBody>
      </p:sp>
      <p:pic>
        <p:nvPicPr>
          <p:cNvPr id="49156" name="Picture 4">
            <a:extLst>
              <a:ext uri="{FF2B5EF4-FFF2-40B4-BE49-F238E27FC236}">
                <a16:creationId xmlns:a16="http://schemas.microsoft.com/office/drawing/2014/main" id="{98D8611C-A0DE-4DA6-B04D-A24C180AD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14488"/>
            <a:ext cx="3148013"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5">
            <a:extLst>
              <a:ext uri="{FF2B5EF4-FFF2-40B4-BE49-F238E27FC236}">
                <a16:creationId xmlns:a16="http://schemas.microsoft.com/office/drawing/2014/main" id="{EFD14351-8FEF-47CA-9971-F5327E47A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1268413"/>
            <a:ext cx="3989388"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6" name="Picture 6">
            <a:extLst>
              <a:ext uri="{FF2B5EF4-FFF2-40B4-BE49-F238E27FC236}">
                <a16:creationId xmlns:a16="http://schemas.microsoft.com/office/drawing/2014/main" id="{4229A528-67E7-452B-B442-AD2114BAF6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2708275"/>
            <a:ext cx="476250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7" name="AutoShape 7">
            <a:extLst>
              <a:ext uri="{FF2B5EF4-FFF2-40B4-BE49-F238E27FC236}">
                <a16:creationId xmlns:a16="http://schemas.microsoft.com/office/drawing/2014/main" id="{619A8427-0BA0-4488-853F-CC48E269096D}"/>
              </a:ext>
            </a:extLst>
          </p:cNvPr>
          <p:cNvSpPr>
            <a:spLocks noChangeArrowheads="1"/>
          </p:cNvSpPr>
          <p:nvPr/>
        </p:nvSpPr>
        <p:spPr bwMode="auto">
          <a:xfrm>
            <a:off x="3203575" y="2276475"/>
            <a:ext cx="504825" cy="358775"/>
          </a:xfrm>
          <a:prstGeom prst="rightArrow">
            <a:avLst>
              <a:gd name="adj1" fmla="val 50000"/>
              <a:gd name="adj2" fmla="val 35177"/>
            </a:avLst>
          </a:prstGeom>
          <a:solidFill>
            <a:srgbClr val="FFFFFF"/>
          </a:solidFill>
          <a:ln w="9525">
            <a:solidFill>
              <a:srgbClr val="000000"/>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2167"/>
                                        </p:tgtEl>
                                        <p:attrNameLst>
                                          <p:attrName>style.visibility</p:attrName>
                                        </p:attrNameLst>
                                      </p:cBhvr>
                                      <p:to>
                                        <p:strVal val="visible"/>
                                      </p:to>
                                    </p:set>
                                    <p:animEffect transition="in" filter="blinds(vertical)">
                                      <p:cBhvr>
                                        <p:cTn id="7" dur="500"/>
                                        <p:tgtEl>
                                          <p:spTgt spid="92167"/>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92165"/>
                                        </p:tgtEl>
                                        <p:attrNameLst>
                                          <p:attrName>style.visibility</p:attrName>
                                        </p:attrNameLst>
                                      </p:cBhvr>
                                      <p:to>
                                        <p:strVal val="visible"/>
                                      </p:to>
                                    </p:set>
                                    <p:animEffect transition="in" filter="blinds(vertical)">
                                      <p:cBhvr>
                                        <p:cTn id="11" dur="500"/>
                                        <p:tgtEl>
                                          <p:spTgt spid="921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nodeType="clickEffect">
                                  <p:stCondLst>
                                    <p:cond delay="0"/>
                                  </p:stCondLst>
                                  <p:childTnLst>
                                    <p:set>
                                      <p:cBhvr>
                                        <p:cTn id="15" dur="1" fill="hold">
                                          <p:stCondLst>
                                            <p:cond delay="0"/>
                                          </p:stCondLst>
                                        </p:cTn>
                                        <p:tgtEl>
                                          <p:spTgt spid="92166"/>
                                        </p:tgtEl>
                                        <p:attrNameLst>
                                          <p:attrName>style.visibility</p:attrName>
                                        </p:attrNameLst>
                                      </p:cBhvr>
                                      <p:to>
                                        <p:strVal val="visible"/>
                                      </p:to>
                                    </p:set>
                                    <p:animEffect transition="in" filter="blinds(vertical)">
                                      <p:cBhvr>
                                        <p:cTn id="16" dur="500"/>
                                        <p:tgtEl>
                                          <p:spTgt spid="92166"/>
                                        </p:tgtEl>
                                      </p:cBhvr>
                                    </p:animEffec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92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p:bldP spid="9216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35820B9-A733-4987-9E93-7D4D99590E79}"/>
              </a:ext>
            </a:extLst>
          </p:cNvPr>
          <p:cNvSpPr>
            <a:spLocks noGrp="1" noChangeArrowheads="1"/>
          </p:cNvSpPr>
          <p:nvPr>
            <p:ph type="title" idx="4294967295"/>
          </p:nvPr>
        </p:nvSpPr>
        <p:spPr>
          <a:xfrm>
            <a:off x="571500" y="285750"/>
            <a:ext cx="7772400" cy="914400"/>
          </a:xfrm>
        </p:spPr>
        <p:txBody>
          <a:bodyPr/>
          <a:lstStyle/>
          <a:p>
            <a:r>
              <a:rPr lang="zh-CN" altLang="en-US"/>
              <a:t>大学教学管理系统</a:t>
            </a:r>
            <a:r>
              <a:rPr lang="en-US" altLang="zh-CN"/>
              <a:t>E-R</a:t>
            </a:r>
            <a:r>
              <a:rPr lang="zh-CN" altLang="en-US"/>
              <a:t>图设计</a:t>
            </a:r>
          </a:p>
        </p:txBody>
      </p:sp>
      <p:sp>
        <p:nvSpPr>
          <p:cNvPr id="50179" name="Rectangle 3">
            <a:extLst>
              <a:ext uri="{FF2B5EF4-FFF2-40B4-BE49-F238E27FC236}">
                <a16:creationId xmlns:a16="http://schemas.microsoft.com/office/drawing/2014/main" id="{E0D8B1AF-B48D-4141-BAC2-EE6D4EDE61BF}"/>
              </a:ext>
            </a:extLst>
          </p:cNvPr>
          <p:cNvSpPr>
            <a:spLocks noChangeArrowheads="1"/>
          </p:cNvSpPr>
          <p:nvPr/>
        </p:nvSpPr>
        <p:spPr bwMode="auto">
          <a:xfrm>
            <a:off x="642938" y="1285875"/>
            <a:ext cx="7920037"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）该大学有多个学院。每个学院有一个院长，每个院长主管一个学院。</a:t>
            </a:r>
          </a:p>
          <a:p>
            <a:pPr>
              <a:spcBef>
                <a:spcPct val="0"/>
              </a:spcBef>
              <a:buSz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2</a:t>
            </a:r>
            <a:r>
              <a:rPr lang="zh-CN" altLang="en-US" sz="2400">
                <a:latin typeface="Times New Roman" panose="02020603050405020304" pitchFamily="18" charset="0"/>
              </a:rPr>
              <a:t>）该学院有若干个系。每个系仅属于一个学院。</a:t>
            </a:r>
          </a:p>
          <a:p>
            <a:pPr>
              <a:spcBef>
                <a:spcPct val="0"/>
              </a:spcBef>
              <a:buSz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3</a:t>
            </a:r>
            <a:r>
              <a:rPr lang="zh-CN" altLang="en-US" sz="2400">
                <a:latin typeface="Times New Roman" panose="02020603050405020304" pitchFamily="18" charset="0"/>
              </a:rPr>
              <a:t>）每个系根据专业的特点开设多门课程。</a:t>
            </a:r>
          </a:p>
          <a:p>
            <a:pPr>
              <a:spcBef>
                <a:spcPct val="0"/>
              </a:spcBef>
              <a:buSz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4</a:t>
            </a:r>
            <a:r>
              <a:rPr lang="zh-CN" altLang="en-US" sz="2400">
                <a:latin typeface="Times New Roman" panose="02020603050405020304" pitchFamily="18" charset="0"/>
              </a:rPr>
              <a:t>）每个系有多名教师，但每位教师只属于一个系；每个系有一个系主任，系主任是一名教师。</a:t>
            </a:r>
          </a:p>
          <a:p>
            <a:pPr>
              <a:spcBef>
                <a:spcPct val="0"/>
              </a:spcBef>
              <a:buSz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5</a:t>
            </a:r>
            <a:r>
              <a:rPr lang="zh-CN" altLang="en-US" sz="2400">
                <a:latin typeface="Times New Roman" panose="02020603050405020304" pitchFamily="18" charset="0"/>
              </a:rPr>
              <a:t>）一个教师可能讲多门课，且每门课必须有一位教师讲授。</a:t>
            </a:r>
          </a:p>
          <a:p>
            <a:pPr>
              <a:spcBef>
                <a:spcPct val="0"/>
              </a:spcBef>
              <a:buSz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6</a:t>
            </a:r>
            <a:r>
              <a:rPr lang="zh-CN" altLang="en-US" sz="2400">
                <a:latin typeface="Times New Roman" panose="02020603050405020304" pitchFamily="18" charset="0"/>
              </a:rPr>
              <a:t>）每个系有多名学生，且每名学生只能属于一个系。</a:t>
            </a:r>
          </a:p>
          <a:p>
            <a:pPr>
              <a:spcBef>
                <a:spcPct val="0"/>
              </a:spcBef>
              <a:buSz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7</a:t>
            </a:r>
            <a:r>
              <a:rPr lang="zh-CN" altLang="en-US" sz="2400">
                <a:latin typeface="Times New Roman" panose="02020603050405020304" pitchFamily="18" charset="0"/>
              </a:rPr>
              <a:t>）每名学生可以选修多门课，且一门课可以有多名学生选。</a:t>
            </a: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C8EA38D-FB4B-426C-9F40-136E0D19288F}"/>
              </a:ext>
            </a:extLst>
          </p:cNvPr>
          <p:cNvSpPr>
            <a:spLocks noGrp="1" noChangeArrowheads="1"/>
          </p:cNvSpPr>
          <p:nvPr>
            <p:ph type="title" idx="4294967295"/>
          </p:nvPr>
        </p:nvSpPr>
        <p:spPr>
          <a:xfrm>
            <a:off x="642938" y="214313"/>
            <a:ext cx="7772400" cy="914400"/>
          </a:xfrm>
        </p:spPr>
        <p:txBody>
          <a:bodyPr/>
          <a:lstStyle/>
          <a:p>
            <a:r>
              <a:rPr lang="zh-CN" altLang="en-US"/>
              <a:t>大学教学管理系统</a:t>
            </a:r>
            <a:r>
              <a:rPr lang="en-US" altLang="zh-CN"/>
              <a:t>E-R</a:t>
            </a:r>
            <a:r>
              <a:rPr lang="zh-CN" altLang="en-US"/>
              <a:t>图设计</a:t>
            </a:r>
          </a:p>
        </p:txBody>
      </p:sp>
      <p:grpSp>
        <p:nvGrpSpPr>
          <p:cNvPr id="51203" name="Group 3">
            <a:extLst>
              <a:ext uri="{FF2B5EF4-FFF2-40B4-BE49-F238E27FC236}">
                <a16:creationId xmlns:a16="http://schemas.microsoft.com/office/drawing/2014/main" id="{191C505F-FBDD-4AFF-9594-08999CC4CC2A}"/>
              </a:ext>
            </a:extLst>
          </p:cNvPr>
          <p:cNvGrpSpPr>
            <a:grpSpLocks/>
          </p:cNvGrpSpPr>
          <p:nvPr/>
        </p:nvGrpSpPr>
        <p:grpSpPr bwMode="auto">
          <a:xfrm>
            <a:off x="1500188" y="1357313"/>
            <a:ext cx="6858000" cy="571500"/>
            <a:chOff x="0" y="0"/>
            <a:chExt cx="6858048" cy="571504"/>
          </a:xfrm>
        </p:grpSpPr>
        <p:sp>
          <p:nvSpPr>
            <p:cNvPr id="51252" name="矩形 3">
              <a:extLst>
                <a:ext uri="{FF2B5EF4-FFF2-40B4-BE49-F238E27FC236}">
                  <a16:creationId xmlns:a16="http://schemas.microsoft.com/office/drawing/2014/main" id="{CB5D22BF-0166-4582-BD13-46FE484780A6}"/>
                </a:ext>
              </a:extLst>
            </p:cNvPr>
            <p:cNvSpPr>
              <a:spLocks noChangeArrowheads="1"/>
            </p:cNvSpPr>
            <p:nvPr/>
          </p:nvSpPr>
          <p:spPr bwMode="auto">
            <a:xfrm>
              <a:off x="0"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院长</a:t>
              </a:r>
            </a:p>
          </p:txBody>
        </p:sp>
        <p:sp>
          <p:nvSpPr>
            <p:cNvPr id="51253" name="矩形 4">
              <a:extLst>
                <a:ext uri="{FF2B5EF4-FFF2-40B4-BE49-F238E27FC236}">
                  <a16:creationId xmlns:a16="http://schemas.microsoft.com/office/drawing/2014/main" id="{F985A9B4-0760-44A5-8FBD-F612591D8379}"/>
                </a:ext>
              </a:extLst>
            </p:cNvPr>
            <p:cNvSpPr>
              <a:spLocks noChangeArrowheads="1"/>
            </p:cNvSpPr>
            <p:nvPr/>
          </p:nvSpPr>
          <p:spPr bwMode="auto">
            <a:xfrm>
              <a:off x="3000396"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学院</a:t>
              </a:r>
            </a:p>
          </p:txBody>
        </p:sp>
        <p:sp>
          <p:nvSpPr>
            <p:cNvPr id="51254" name="矩形 5">
              <a:extLst>
                <a:ext uri="{FF2B5EF4-FFF2-40B4-BE49-F238E27FC236}">
                  <a16:creationId xmlns:a16="http://schemas.microsoft.com/office/drawing/2014/main" id="{819B9D0A-976A-42E7-8066-8B07C2D1EE40}"/>
                </a:ext>
              </a:extLst>
            </p:cNvPr>
            <p:cNvSpPr>
              <a:spLocks noChangeArrowheads="1"/>
            </p:cNvSpPr>
            <p:nvPr/>
          </p:nvSpPr>
          <p:spPr bwMode="auto">
            <a:xfrm>
              <a:off x="6000792"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   系</a:t>
              </a:r>
            </a:p>
          </p:txBody>
        </p:sp>
        <p:sp>
          <p:nvSpPr>
            <p:cNvPr id="51255" name="流程图: 决策 6">
              <a:extLst>
                <a:ext uri="{FF2B5EF4-FFF2-40B4-BE49-F238E27FC236}">
                  <a16:creationId xmlns:a16="http://schemas.microsoft.com/office/drawing/2014/main" id="{CAFDB806-5A2E-4FFB-A72D-201BE8D4B021}"/>
                </a:ext>
              </a:extLst>
            </p:cNvPr>
            <p:cNvSpPr>
              <a:spLocks noChangeArrowheads="1"/>
            </p:cNvSpPr>
            <p:nvPr/>
          </p:nvSpPr>
          <p:spPr bwMode="auto">
            <a:xfrm>
              <a:off x="1285884" y="0"/>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主管</a:t>
              </a:r>
            </a:p>
          </p:txBody>
        </p:sp>
        <p:sp>
          <p:nvSpPr>
            <p:cNvPr id="51256" name="流程图: 决策 7">
              <a:extLst>
                <a:ext uri="{FF2B5EF4-FFF2-40B4-BE49-F238E27FC236}">
                  <a16:creationId xmlns:a16="http://schemas.microsoft.com/office/drawing/2014/main" id="{2A62A519-AC7D-490B-B05E-8E22CADDD39D}"/>
                </a:ext>
              </a:extLst>
            </p:cNvPr>
            <p:cNvSpPr>
              <a:spLocks noChangeArrowheads="1"/>
            </p:cNvSpPr>
            <p:nvPr/>
          </p:nvSpPr>
          <p:spPr bwMode="auto">
            <a:xfrm>
              <a:off x="4357718" y="0"/>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设置</a:t>
              </a:r>
            </a:p>
          </p:txBody>
        </p:sp>
        <p:cxnSp>
          <p:nvCxnSpPr>
            <p:cNvPr id="51257" name="直接连接符 9">
              <a:extLst>
                <a:ext uri="{FF2B5EF4-FFF2-40B4-BE49-F238E27FC236}">
                  <a16:creationId xmlns:a16="http://schemas.microsoft.com/office/drawing/2014/main" id="{B1262F45-2CB8-430E-B971-B5F73EC09F0D}"/>
                </a:ext>
              </a:extLst>
            </p:cNvPr>
            <p:cNvCxnSpPr>
              <a:cxnSpLocks noChangeShapeType="1"/>
              <a:stCxn id="51252" idx="3"/>
              <a:endCxn id="51255" idx="1"/>
            </p:cNvCxnSpPr>
            <p:nvPr/>
          </p:nvCxnSpPr>
          <p:spPr bwMode="auto">
            <a:xfrm>
              <a:off x="857256" y="285752"/>
              <a:ext cx="42862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1258" name="直接连接符 11">
              <a:extLst>
                <a:ext uri="{FF2B5EF4-FFF2-40B4-BE49-F238E27FC236}">
                  <a16:creationId xmlns:a16="http://schemas.microsoft.com/office/drawing/2014/main" id="{D1DD6193-63B2-4562-9B15-A3C19A3F13C7}"/>
                </a:ext>
              </a:extLst>
            </p:cNvPr>
            <p:cNvCxnSpPr>
              <a:cxnSpLocks noChangeShapeType="1"/>
              <a:stCxn id="51255" idx="3"/>
              <a:endCxn id="51253" idx="1"/>
            </p:cNvCxnSpPr>
            <p:nvPr/>
          </p:nvCxnSpPr>
          <p:spPr bwMode="auto">
            <a:xfrm>
              <a:off x="2428892" y="285752"/>
              <a:ext cx="57150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1259" name="直接连接符 13">
              <a:extLst>
                <a:ext uri="{FF2B5EF4-FFF2-40B4-BE49-F238E27FC236}">
                  <a16:creationId xmlns:a16="http://schemas.microsoft.com/office/drawing/2014/main" id="{0EDA46E7-B9C8-4E71-AF6F-1A209F92F6C6}"/>
                </a:ext>
              </a:extLst>
            </p:cNvPr>
            <p:cNvCxnSpPr>
              <a:cxnSpLocks noChangeShapeType="1"/>
              <a:stCxn id="51253" idx="3"/>
              <a:endCxn id="51256" idx="1"/>
            </p:cNvCxnSpPr>
            <p:nvPr/>
          </p:nvCxnSpPr>
          <p:spPr bwMode="auto">
            <a:xfrm>
              <a:off x="3857652" y="285752"/>
              <a:ext cx="500066"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1260" name="直接连接符 15">
              <a:extLst>
                <a:ext uri="{FF2B5EF4-FFF2-40B4-BE49-F238E27FC236}">
                  <a16:creationId xmlns:a16="http://schemas.microsoft.com/office/drawing/2014/main" id="{17526C2C-AB5F-4A84-874D-7B842C59190E}"/>
                </a:ext>
              </a:extLst>
            </p:cNvPr>
            <p:cNvCxnSpPr>
              <a:cxnSpLocks noChangeShapeType="1"/>
              <a:stCxn id="51256" idx="3"/>
              <a:endCxn id="51254" idx="1"/>
            </p:cNvCxnSpPr>
            <p:nvPr/>
          </p:nvCxnSpPr>
          <p:spPr bwMode="auto">
            <a:xfrm>
              <a:off x="5500726" y="285752"/>
              <a:ext cx="500066"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1261" name="矩形 17">
              <a:extLst>
                <a:ext uri="{FF2B5EF4-FFF2-40B4-BE49-F238E27FC236}">
                  <a16:creationId xmlns:a16="http://schemas.microsoft.com/office/drawing/2014/main" id="{2B4A272E-15C8-441C-872E-C7EC852CB42B}"/>
                </a:ext>
              </a:extLst>
            </p:cNvPr>
            <p:cNvSpPr>
              <a:spLocks noChangeArrowheads="1"/>
            </p:cNvSpPr>
            <p:nvPr/>
          </p:nvSpPr>
          <p:spPr bwMode="auto">
            <a:xfrm>
              <a:off x="928694"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1262" name="矩形 18">
              <a:extLst>
                <a:ext uri="{FF2B5EF4-FFF2-40B4-BE49-F238E27FC236}">
                  <a16:creationId xmlns:a16="http://schemas.microsoft.com/office/drawing/2014/main" id="{E37BB9E9-BCDE-42F3-91C8-88E4C9A209A4}"/>
                </a:ext>
              </a:extLst>
            </p:cNvPr>
            <p:cNvSpPr>
              <a:spLocks noChangeArrowheads="1"/>
            </p:cNvSpPr>
            <p:nvPr/>
          </p:nvSpPr>
          <p:spPr bwMode="auto">
            <a:xfrm>
              <a:off x="2500330"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1263" name="矩形 19">
              <a:extLst>
                <a:ext uri="{FF2B5EF4-FFF2-40B4-BE49-F238E27FC236}">
                  <a16:creationId xmlns:a16="http://schemas.microsoft.com/office/drawing/2014/main" id="{7331FAB7-6AA0-48D7-B5F3-BC5061AB1C9B}"/>
                </a:ext>
              </a:extLst>
            </p:cNvPr>
            <p:cNvSpPr>
              <a:spLocks noChangeArrowheads="1"/>
            </p:cNvSpPr>
            <p:nvPr/>
          </p:nvSpPr>
          <p:spPr bwMode="auto">
            <a:xfrm>
              <a:off x="4000528"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1264" name="矩形 20">
              <a:extLst>
                <a:ext uri="{FF2B5EF4-FFF2-40B4-BE49-F238E27FC236}">
                  <a16:creationId xmlns:a16="http://schemas.microsoft.com/office/drawing/2014/main" id="{DBAD159D-1CFD-44C9-AC90-86232E7A43FA}"/>
                </a:ext>
              </a:extLst>
            </p:cNvPr>
            <p:cNvSpPr>
              <a:spLocks noChangeArrowheads="1"/>
            </p:cNvSpPr>
            <p:nvPr/>
          </p:nvSpPr>
          <p:spPr bwMode="auto">
            <a:xfrm>
              <a:off x="5572164"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grpSp>
      <p:grpSp>
        <p:nvGrpSpPr>
          <p:cNvPr id="51204" name="Group 17">
            <a:extLst>
              <a:ext uri="{FF2B5EF4-FFF2-40B4-BE49-F238E27FC236}">
                <a16:creationId xmlns:a16="http://schemas.microsoft.com/office/drawing/2014/main" id="{BDA319E9-6DA5-407B-8AF4-65BA0804E50F}"/>
              </a:ext>
            </a:extLst>
          </p:cNvPr>
          <p:cNvGrpSpPr>
            <a:grpSpLocks/>
          </p:cNvGrpSpPr>
          <p:nvPr/>
        </p:nvGrpSpPr>
        <p:grpSpPr bwMode="auto">
          <a:xfrm>
            <a:off x="1571625" y="2428875"/>
            <a:ext cx="3857625" cy="571500"/>
            <a:chOff x="0" y="0"/>
            <a:chExt cx="3857652" cy="571504"/>
          </a:xfrm>
        </p:grpSpPr>
        <p:sp>
          <p:nvSpPr>
            <p:cNvPr id="51245" name="矩形 23">
              <a:extLst>
                <a:ext uri="{FF2B5EF4-FFF2-40B4-BE49-F238E27FC236}">
                  <a16:creationId xmlns:a16="http://schemas.microsoft.com/office/drawing/2014/main" id="{965CCDAC-45AB-4747-B4F1-4D46F0AB5265}"/>
                </a:ext>
              </a:extLst>
            </p:cNvPr>
            <p:cNvSpPr>
              <a:spLocks noChangeArrowheads="1"/>
            </p:cNvSpPr>
            <p:nvPr/>
          </p:nvSpPr>
          <p:spPr bwMode="auto">
            <a:xfrm>
              <a:off x="0"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  系</a:t>
              </a:r>
            </a:p>
          </p:txBody>
        </p:sp>
        <p:sp>
          <p:nvSpPr>
            <p:cNvPr id="51246" name="矩形 24">
              <a:extLst>
                <a:ext uri="{FF2B5EF4-FFF2-40B4-BE49-F238E27FC236}">
                  <a16:creationId xmlns:a16="http://schemas.microsoft.com/office/drawing/2014/main" id="{E8FF3062-642E-4F4C-A04F-8FA3C90197DC}"/>
                </a:ext>
              </a:extLst>
            </p:cNvPr>
            <p:cNvSpPr>
              <a:spLocks noChangeArrowheads="1"/>
            </p:cNvSpPr>
            <p:nvPr/>
          </p:nvSpPr>
          <p:spPr bwMode="auto">
            <a:xfrm>
              <a:off x="3000396"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课程</a:t>
              </a:r>
            </a:p>
          </p:txBody>
        </p:sp>
        <p:sp>
          <p:nvSpPr>
            <p:cNvPr id="51247" name="流程图: 决策 26">
              <a:extLst>
                <a:ext uri="{FF2B5EF4-FFF2-40B4-BE49-F238E27FC236}">
                  <a16:creationId xmlns:a16="http://schemas.microsoft.com/office/drawing/2014/main" id="{A46355A8-5287-44E5-AB3A-71D9C816C235}"/>
                </a:ext>
              </a:extLst>
            </p:cNvPr>
            <p:cNvSpPr>
              <a:spLocks noChangeArrowheads="1"/>
            </p:cNvSpPr>
            <p:nvPr/>
          </p:nvSpPr>
          <p:spPr bwMode="auto">
            <a:xfrm>
              <a:off x="1285884" y="0"/>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开设</a:t>
              </a:r>
            </a:p>
          </p:txBody>
        </p:sp>
        <p:cxnSp>
          <p:nvCxnSpPr>
            <p:cNvPr id="51248" name="直接连接符 28">
              <a:extLst>
                <a:ext uri="{FF2B5EF4-FFF2-40B4-BE49-F238E27FC236}">
                  <a16:creationId xmlns:a16="http://schemas.microsoft.com/office/drawing/2014/main" id="{8E25696C-5B22-4A7D-BB63-80834BC738EF}"/>
                </a:ext>
              </a:extLst>
            </p:cNvPr>
            <p:cNvCxnSpPr>
              <a:cxnSpLocks noChangeShapeType="1"/>
              <a:stCxn id="51245" idx="3"/>
              <a:endCxn id="51247" idx="1"/>
            </p:cNvCxnSpPr>
            <p:nvPr/>
          </p:nvCxnSpPr>
          <p:spPr bwMode="auto">
            <a:xfrm>
              <a:off x="857256" y="285752"/>
              <a:ext cx="42862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1249" name="直接连接符 29">
              <a:extLst>
                <a:ext uri="{FF2B5EF4-FFF2-40B4-BE49-F238E27FC236}">
                  <a16:creationId xmlns:a16="http://schemas.microsoft.com/office/drawing/2014/main" id="{12A613FC-5895-4088-9771-3AA95BECA081}"/>
                </a:ext>
              </a:extLst>
            </p:cNvPr>
            <p:cNvCxnSpPr>
              <a:cxnSpLocks noChangeShapeType="1"/>
              <a:stCxn id="51247" idx="3"/>
              <a:endCxn id="51246" idx="1"/>
            </p:cNvCxnSpPr>
            <p:nvPr/>
          </p:nvCxnSpPr>
          <p:spPr bwMode="auto">
            <a:xfrm>
              <a:off x="2428892" y="285752"/>
              <a:ext cx="57150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1250" name="矩形 32">
              <a:extLst>
                <a:ext uri="{FF2B5EF4-FFF2-40B4-BE49-F238E27FC236}">
                  <a16:creationId xmlns:a16="http://schemas.microsoft.com/office/drawing/2014/main" id="{F8ED3E67-C571-4202-844C-61F2D160F2B2}"/>
                </a:ext>
              </a:extLst>
            </p:cNvPr>
            <p:cNvSpPr>
              <a:spLocks noChangeArrowheads="1"/>
            </p:cNvSpPr>
            <p:nvPr/>
          </p:nvSpPr>
          <p:spPr bwMode="auto">
            <a:xfrm>
              <a:off x="928694"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1251" name="矩形 33">
              <a:extLst>
                <a:ext uri="{FF2B5EF4-FFF2-40B4-BE49-F238E27FC236}">
                  <a16:creationId xmlns:a16="http://schemas.microsoft.com/office/drawing/2014/main" id="{D3E6789B-A637-42DA-A3F5-9DD87EB0432F}"/>
                </a:ext>
              </a:extLst>
            </p:cNvPr>
            <p:cNvSpPr>
              <a:spLocks noChangeArrowheads="1"/>
            </p:cNvSpPr>
            <p:nvPr/>
          </p:nvSpPr>
          <p:spPr bwMode="auto">
            <a:xfrm>
              <a:off x="2500330"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grpSp>
      <p:grpSp>
        <p:nvGrpSpPr>
          <p:cNvPr id="51205" name="Group 25">
            <a:extLst>
              <a:ext uri="{FF2B5EF4-FFF2-40B4-BE49-F238E27FC236}">
                <a16:creationId xmlns:a16="http://schemas.microsoft.com/office/drawing/2014/main" id="{F7CE1A6C-6751-4A74-AC4B-40AD83567A6D}"/>
              </a:ext>
            </a:extLst>
          </p:cNvPr>
          <p:cNvGrpSpPr>
            <a:grpSpLocks/>
          </p:cNvGrpSpPr>
          <p:nvPr/>
        </p:nvGrpSpPr>
        <p:grpSpPr bwMode="auto">
          <a:xfrm>
            <a:off x="1357313" y="3429000"/>
            <a:ext cx="2571750" cy="1571625"/>
            <a:chOff x="0" y="0"/>
            <a:chExt cx="2571768" cy="1571636"/>
          </a:xfrm>
        </p:grpSpPr>
        <p:sp>
          <p:nvSpPr>
            <p:cNvPr id="51233" name="矩形 38">
              <a:extLst>
                <a:ext uri="{FF2B5EF4-FFF2-40B4-BE49-F238E27FC236}">
                  <a16:creationId xmlns:a16="http://schemas.microsoft.com/office/drawing/2014/main" id="{0D35A4A6-3A4B-4079-AC5D-9E08913B7BC5}"/>
                </a:ext>
              </a:extLst>
            </p:cNvPr>
            <p:cNvSpPr>
              <a:spLocks noChangeArrowheads="1"/>
            </p:cNvSpPr>
            <p:nvPr/>
          </p:nvSpPr>
          <p:spPr bwMode="auto">
            <a:xfrm>
              <a:off x="142876"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  系</a:t>
              </a:r>
            </a:p>
          </p:txBody>
        </p:sp>
        <p:sp>
          <p:nvSpPr>
            <p:cNvPr id="51234" name="矩形 39">
              <a:extLst>
                <a:ext uri="{FF2B5EF4-FFF2-40B4-BE49-F238E27FC236}">
                  <a16:creationId xmlns:a16="http://schemas.microsoft.com/office/drawing/2014/main" id="{AFA31495-05FF-4AFF-BC41-EFFE51420002}"/>
                </a:ext>
              </a:extLst>
            </p:cNvPr>
            <p:cNvSpPr>
              <a:spLocks noChangeArrowheads="1"/>
            </p:cNvSpPr>
            <p:nvPr/>
          </p:nvSpPr>
          <p:spPr bwMode="auto">
            <a:xfrm>
              <a:off x="1571636" y="1071570"/>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教师</a:t>
              </a:r>
            </a:p>
          </p:txBody>
        </p:sp>
        <p:sp>
          <p:nvSpPr>
            <p:cNvPr id="51235" name="流程图: 决策 41">
              <a:extLst>
                <a:ext uri="{FF2B5EF4-FFF2-40B4-BE49-F238E27FC236}">
                  <a16:creationId xmlns:a16="http://schemas.microsoft.com/office/drawing/2014/main" id="{7C52C966-5C26-47BA-AA4A-F0D1359A796A}"/>
                </a:ext>
              </a:extLst>
            </p:cNvPr>
            <p:cNvSpPr>
              <a:spLocks noChangeArrowheads="1"/>
            </p:cNvSpPr>
            <p:nvPr/>
          </p:nvSpPr>
          <p:spPr bwMode="auto">
            <a:xfrm>
              <a:off x="1428760" y="0"/>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拥有</a:t>
              </a:r>
            </a:p>
          </p:txBody>
        </p:sp>
        <p:sp>
          <p:nvSpPr>
            <p:cNvPr id="51236" name="流程图: 决策 42">
              <a:extLst>
                <a:ext uri="{FF2B5EF4-FFF2-40B4-BE49-F238E27FC236}">
                  <a16:creationId xmlns:a16="http://schemas.microsoft.com/office/drawing/2014/main" id="{6033D1E1-83D9-4282-8DAF-CD3CF5850477}"/>
                </a:ext>
              </a:extLst>
            </p:cNvPr>
            <p:cNvSpPr>
              <a:spLocks noChangeArrowheads="1"/>
            </p:cNvSpPr>
            <p:nvPr/>
          </p:nvSpPr>
          <p:spPr bwMode="auto">
            <a:xfrm>
              <a:off x="0" y="1000132"/>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主管</a:t>
              </a:r>
            </a:p>
          </p:txBody>
        </p:sp>
        <p:cxnSp>
          <p:nvCxnSpPr>
            <p:cNvPr id="51237" name="直接连接符 43">
              <a:extLst>
                <a:ext uri="{FF2B5EF4-FFF2-40B4-BE49-F238E27FC236}">
                  <a16:creationId xmlns:a16="http://schemas.microsoft.com/office/drawing/2014/main" id="{2CD91463-1FBF-438E-A4D5-79CCC85F813C}"/>
                </a:ext>
              </a:extLst>
            </p:cNvPr>
            <p:cNvCxnSpPr>
              <a:cxnSpLocks noChangeShapeType="1"/>
              <a:stCxn id="51233" idx="3"/>
              <a:endCxn id="51235" idx="1"/>
            </p:cNvCxnSpPr>
            <p:nvPr/>
          </p:nvCxnSpPr>
          <p:spPr bwMode="auto">
            <a:xfrm>
              <a:off x="1000132" y="285752"/>
              <a:ext cx="42862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1238" name="矩形 47">
              <a:extLst>
                <a:ext uri="{FF2B5EF4-FFF2-40B4-BE49-F238E27FC236}">
                  <a16:creationId xmlns:a16="http://schemas.microsoft.com/office/drawing/2014/main" id="{E42E50FF-A4B2-4685-8205-704C3D412DE2}"/>
                </a:ext>
              </a:extLst>
            </p:cNvPr>
            <p:cNvSpPr>
              <a:spLocks noChangeArrowheads="1"/>
            </p:cNvSpPr>
            <p:nvPr/>
          </p:nvSpPr>
          <p:spPr bwMode="auto">
            <a:xfrm>
              <a:off x="1071570"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1239" name="矩形 48">
              <a:extLst>
                <a:ext uri="{FF2B5EF4-FFF2-40B4-BE49-F238E27FC236}">
                  <a16:creationId xmlns:a16="http://schemas.microsoft.com/office/drawing/2014/main" id="{FF45EC02-A5CA-4309-9822-C9273372BFCB}"/>
                </a:ext>
              </a:extLst>
            </p:cNvPr>
            <p:cNvSpPr>
              <a:spLocks noChangeArrowheads="1"/>
            </p:cNvSpPr>
            <p:nvPr/>
          </p:nvSpPr>
          <p:spPr bwMode="auto">
            <a:xfrm>
              <a:off x="1143008" y="1000132"/>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1240" name="矩形 49">
              <a:extLst>
                <a:ext uri="{FF2B5EF4-FFF2-40B4-BE49-F238E27FC236}">
                  <a16:creationId xmlns:a16="http://schemas.microsoft.com/office/drawing/2014/main" id="{5A242D66-F8F9-487B-B7FF-50268B44248B}"/>
                </a:ext>
              </a:extLst>
            </p:cNvPr>
            <p:cNvSpPr>
              <a:spLocks noChangeArrowheads="1"/>
            </p:cNvSpPr>
            <p:nvPr/>
          </p:nvSpPr>
          <p:spPr bwMode="auto">
            <a:xfrm>
              <a:off x="285752" y="500066"/>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1241" name="矩形 50">
              <a:extLst>
                <a:ext uri="{FF2B5EF4-FFF2-40B4-BE49-F238E27FC236}">
                  <a16:creationId xmlns:a16="http://schemas.microsoft.com/office/drawing/2014/main" id="{6E208773-A281-49E3-BCBD-FB56B746E140}"/>
                </a:ext>
              </a:extLst>
            </p:cNvPr>
            <p:cNvSpPr>
              <a:spLocks noChangeArrowheads="1"/>
            </p:cNvSpPr>
            <p:nvPr/>
          </p:nvSpPr>
          <p:spPr bwMode="auto">
            <a:xfrm>
              <a:off x="2000264" y="642942"/>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cxnSp>
          <p:nvCxnSpPr>
            <p:cNvPr id="51242" name="直接连接符 58">
              <a:extLst>
                <a:ext uri="{FF2B5EF4-FFF2-40B4-BE49-F238E27FC236}">
                  <a16:creationId xmlns:a16="http://schemas.microsoft.com/office/drawing/2014/main" id="{7B1D3167-325C-4202-9FAF-47F25B381191}"/>
                </a:ext>
              </a:extLst>
            </p:cNvPr>
            <p:cNvCxnSpPr>
              <a:cxnSpLocks noChangeShapeType="1"/>
              <a:stCxn id="51236" idx="0"/>
              <a:endCxn id="51233" idx="2"/>
            </p:cNvCxnSpPr>
            <p:nvPr/>
          </p:nvCxnSpPr>
          <p:spPr bwMode="auto">
            <a:xfrm rot="5400000" flipH="1" flipV="1">
              <a:off x="321471" y="750099"/>
              <a:ext cx="500066"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1243" name="直接连接符 62">
              <a:extLst>
                <a:ext uri="{FF2B5EF4-FFF2-40B4-BE49-F238E27FC236}">
                  <a16:creationId xmlns:a16="http://schemas.microsoft.com/office/drawing/2014/main" id="{E4F74E18-1014-4966-A240-6AC298139B92}"/>
                </a:ext>
              </a:extLst>
            </p:cNvPr>
            <p:cNvCxnSpPr>
              <a:cxnSpLocks noChangeShapeType="1"/>
              <a:stCxn id="51235" idx="2"/>
              <a:endCxn id="51234" idx="0"/>
            </p:cNvCxnSpPr>
            <p:nvPr/>
          </p:nvCxnSpPr>
          <p:spPr bwMode="auto">
            <a:xfrm rot="5400000">
              <a:off x="1750231" y="821537"/>
              <a:ext cx="500066"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1244" name="直接连接符 64">
              <a:extLst>
                <a:ext uri="{FF2B5EF4-FFF2-40B4-BE49-F238E27FC236}">
                  <a16:creationId xmlns:a16="http://schemas.microsoft.com/office/drawing/2014/main" id="{020872D6-EEC4-479F-BEC8-5E79E5F673EE}"/>
                </a:ext>
              </a:extLst>
            </p:cNvPr>
            <p:cNvCxnSpPr>
              <a:cxnSpLocks noChangeShapeType="1"/>
              <a:stCxn id="51234" idx="1"/>
              <a:endCxn id="51236" idx="3"/>
            </p:cNvCxnSpPr>
            <p:nvPr/>
          </p:nvCxnSpPr>
          <p:spPr bwMode="auto">
            <a:xfrm rot="10800000">
              <a:off x="1143008" y="1285884"/>
              <a:ext cx="42862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pSp>
        <p:nvGrpSpPr>
          <p:cNvPr id="51206" name="Group 38">
            <a:extLst>
              <a:ext uri="{FF2B5EF4-FFF2-40B4-BE49-F238E27FC236}">
                <a16:creationId xmlns:a16="http://schemas.microsoft.com/office/drawing/2014/main" id="{9E742112-BCC8-4CBA-A1DA-0C59DEC14EC4}"/>
              </a:ext>
            </a:extLst>
          </p:cNvPr>
          <p:cNvGrpSpPr>
            <a:grpSpLocks/>
          </p:cNvGrpSpPr>
          <p:nvPr/>
        </p:nvGrpSpPr>
        <p:grpSpPr bwMode="auto">
          <a:xfrm>
            <a:off x="4643438" y="3786188"/>
            <a:ext cx="3929062" cy="571500"/>
            <a:chOff x="0" y="0"/>
            <a:chExt cx="3929090" cy="571504"/>
          </a:xfrm>
        </p:grpSpPr>
        <p:sp>
          <p:nvSpPr>
            <p:cNvPr id="51226" name="矩形 69">
              <a:extLst>
                <a:ext uri="{FF2B5EF4-FFF2-40B4-BE49-F238E27FC236}">
                  <a16:creationId xmlns:a16="http://schemas.microsoft.com/office/drawing/2014/main" id="{8F954D09-2CF1-4697-8D38-5138980D0A8A}"/>
                </a:ext>
              </a:extLst>
            </p:cNvPr>
            <p:cNvSpPr>
              <a:spLocks noChangeArrowheads="1"/>
            </p:cNvSpPr>
            <p:nvPr/>
          </p:nvSpPr>
          <p:spPr bwMode="auto">
            <a:xfrm>
              <a:off x="0" y="71438"/>
              <a:ext cx="928694"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 教师</a:t>
              </a:r>
            </a:p>
          </p:txBody>
        </p:sp>
        <p:sp>
          <p:nvSpPr>
            <p:cNvPr id="51227" name="矩形 70">
              <a:extLst>
                <a:ext uri="{FF2B5EF4-FFF2-40B4-BE49-F238E27FC236}">
                  <a16:creationId xmlns:a16="http://schemas.microsoft.com/office/drawing/2014/main" id="{505E60DC-2CDB-49C4-8EE0-BE69BCD2F965}"/>
                </a:ext>
              </a:extLst>
            </p:cNvPr>
            <p:cNvSpPr>
              <a:spLocks noChangeArrowheads="1"/>
            </p:cNvSpPr>
            <p:nvPr/>
          </p:nvSpPr>
          <p:spPr bwMode="auto">
            <a:xfrm>
              <a:off x="3071834"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课程</a:t>
              </a:r>
            </a:p>
          </p:txBody>
        </p:sp>
        <p:sp>
          <p:nvSpPr>
            <p:cNvPr id="51228" name="流程图: 决策 71">
              <a:extLst>
                <a:ext uri="{FF2B5EF4-FFF2-40B4-BE49-F238E27FC236}">
                  <a16:creationId xmlns:a16="http://schemas.microsoft.com/office/drawing/2014/main" id="{3C3E038A-341B-4867-9318-E743262E5EC8}"/>
                </a:ext>
              </a:extLst>
            </p:cNvPr>
            <p:cNvSpPr>
              <a:spLocks noChangeArrowheads="1"/>
            </p:cNvSpPr>
            <p:nvPr/>
          </p:nvSpPr>
          <p:spPr bwMode="auto">
            <a:xfrm>
              <a:off x="1357322" y="0"/>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讲授</a:t>
              </a:r>
            </a:p>
          </p:txBody>
        </p:sp>
        <p:cxnSp>
          <p:nvCxnSpPr>
            <p:cNvPr id="51229" name="直接连接符 72">
              <a:extLst>
                <a:ext uri="{FF2B5EF4-FFF2-40B4-BE49-F238E27FC236}">
                  <a16:creationId xmlns:a16="http://schemas.microsoft.com/office/drawing/2014/main" id="{570F2696-C906-4C3D-A43A-D8E15853966F}"/>
                </a:ext>
              </a:extLst>
            </p:cNvPr>
            <p:cNvCxnSpPr>
              <a:cxnSpLocks noChangeShapeType="1"/>
              <a:stCxn id="51226" idx="3"/>
              <a:endCxn id="51228" idx="1"/>
            </p:cNvCxnSpPr>
            <p:nvPr/>
          </p:nvCxnSpPr>
          <p:spPr bwMode="auto">
            <a:xfrm>
              <a:off x="928694" y="285752"/>
              <a:ext cx="42862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1230" name="直接连接符 73">
              <a:extLst>
                <a:ext uri="{FF2B5EF4-FFF2-40B4-BE49-F238E27FC236}">
                  <a16:creationId xmlns:a16="http://schemas.microsoft.com/office/drawing/2014/main" id="{9AE7907A-9B36-4C20-BD44-A4E0A21DF7C8}"/>
                </a:ext>
              </a:extLst>
            </p:cNvPr>
            <p:cNvCxnSpPr>
              <a:cxnSpLocks noChangeShapeType="1"/>
              <a:stCxn id="51228" idx="3"/>
              <a:endCxn id="51227" idx="1"/>
            </p:cNvCxnSpPr>
            <p:nvPr/>
          </p:nvCxnSpPr>
          <p:spPr bwMode="auto">
            <a:xfrm>
              <a:off x="2500330" y="285752"/>
              <a:ext cx="57150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1231" name="矩形 74">
              <a:extLst>
                <a:ext uri="{FF2B5EF4-FFF2-40B4-BE49-F238E27FC236}">
                  <a16:creationId xmlns:a16="http://schemas.microsoft.com/office/drawing/2014/main" id="{110AFF29-9634-4566-954C-43C46848ED65}"/>
                </a:ext>
              </a:extLst>
            </p:cNvPr>
            <p:cNvSpPr>
              <a:spLocks noChangeArrowheads="1"/>
            </p:cNvSpPr>
            <p:nvPr/>
          </p:nvSpPr>
          <p:spPr bwMode="auto">
            <a:xfrm>
              <a:off x="1000132"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1232" name="矩形 75">
              <a:extLst>
                <a:ext uri="{FF2B5EF4-FFF2-40B4-BE49-F238E27FC236}">
                  <a16:creationId xmlns:a16="http://schemas.microsoft.com/office/drawing/2014/main" id="{220D1290-615D-4B74-BFAE-DD2786009396}"/>
                </a:ext>
              </a:extLst>
            </p:cNvPr>
            <p:cNvSpPr>
              <a:spLocks noChangeArrowheads="1"/>
            </p:cNvSpPr>
            <p:nvPr/>
          </p:nvSpPr>
          <p:spPr bwMode="auto">
            <a:xfrm>
              <a:off x="2571768"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grpSp>
      <p:grpSp>
        <p:nvGrpSpPr>
          <p:cNvPr id="51207" name="Group 46">
            <a:extLst>
              <a:ext uri="{FF2B5EF4-FFF2-40B4-BE49-F238E27FC236}">
                <a16:creationId xmlns:a16="http://schemas.microsoft.com/office/drawing/2014/main" id="{42B609DF-EC37-411D-B704-BEFD048427BB}"/>
              </a:ext>
            </a:extLst>
          </p:cNvPr>
          <p:cNvGrpSpPr>
            <a:grpSpLocks/>
          </p:cNvGrpSpPr>
          <p:nvPr/>
        </p:nvGrpSpPr>
        <p:grpSpPr bwMode="auto">
          <a:xfrm>
            <a:off x="1500188" y="5214938"/>
            <a:ext cx="6929437" cy="571500"/>
            <a:chOff x="0" y="0"/>
            <a:chExt cx="6929486" cy="571504"/>
          </a:xfrm>
        </p:grpSpPr>
        <p:sp>
          <p:nvSpPr>
            <p:cNvPr id="51213" name="矩形 78">
              <a:extLst>
                <a:ext uri="{FF2B5EF4-FFF2-40B4-BE49-F238E27FC236}">
                  <a16:creationId xmlns:a16="http://schemas.microsoft.com/office/drawing/2014/main" id="{0A5F4EDB-72D6-46EC-9534-2BC1AEAF3919}"/>
                </a:ext>
              </a:extLst>
            </p:cNvPr>
            <p:cNvSpPr>
              <a:spLocks noChangeArrowheads="1"/>
            </p:cNvSpPr>
            <p:nvPr/>
          </p:nvSpPr>
          <p:spPr bwMode="auto">
            <a:xfrm>
              <a:off x="0"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  系</a:t>
              </a:r>
            </a:p>
          </p:txBody>
        </p:sp>
        <p:sp>
          <p:nvSpPr>
            <p:cNvPr id="51214" name="矩形 79">
              <a:extLst>
                <a:ext uri="{FF2B5EF4-FFF2-40B4-BE49-F238E27FC236}">
                  <a16:creationId xmlns:a16="http://schemas.microsoft.com/office/drawing/2014/main" id="{F78288D5-BAB6-41F8-B972-37BDAAE62C1C}"/>
                </a:ext>
              </a:extLst>
            </p:cNvPr>
            <p:cNvSpPr>
              <a:spLocks noChangeArrowheads="1"/>
            </p:cNvSpPr>
            <p:nvPr/>
          </p:nvSpPr>
          <p:spPr bwMode="auto">
            <a:xfrm>
              <a:off x="3000396"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学生</a:t>
              </a:r>
            </a:p>
          </p:txBody>
        </p:sp>
        <p:sp>
          <p:nvSpPr>
            <p:cNvPr id="51215" name="矩形 80">
              <a:extLst>
                <a:ext uri="{FF2B5EF4-FFF2-40B4-BE49-F238E27FC236}">
                  <a16:creationId xmlns:a16="http://schemas.microsoft.com/office/drawing/2014/main" id="{8FED96D2-A3E4-4B4B-917E-6657C9E55BA1}"/>
                </a:ext>
              </a:extLst>
            </p:cNvPr>
            <p:cNvSpPr>
              <a:spLocks noChangeArrowheads="1"/>
            </p:cNvSpPr>
            <p:nvPr/>
          </p:nvSpPr>
          <p:spPr bwMode="auto">
            <a:xfrm>
              <a:off x="6000792" y="71438"/>
              <a:ext cx="928694"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 课程</a:t>
              </a:r>
            </a:p>
          </p:txBody>
        </p:sp>
        <p:sp>
          <p:nvSpPr>
            <p:cNvPr id="51216" name="流程图: 决策 81">
              <a:extLst>
                <a:ext uri="{FF2B5EF4-FFF2-40B4-BE49-F238E27FC236}">
                  <a16:creationId xmlns:a16="http://schemas.microsoft.com/office/drawing/2014/main" id="{19AB1B30-1EB2-4C2C-A5FB-17C4ADE26137}"/>
                </a:ext>
              </a:extLst>
            </p:cNvPr>
            <p:cNvSpPr>
              <a:spLocks noChangeArrowheads="1"/>
            </p:cNvSpPr>
            <p:nvPr/>
          </p:nvSpPr>
          <p:spPr bwMode="auto">
            <a:xfrm>
              <a:off x="1285884" y="0"/>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拥有</a:t>
              </a:r>
            </a:p>
          </p:txBody>
        </p:sp>
        <p:sp>
          <p:nvSpPr>
            <p:cNvPr id="51217" name="流程图: 决策 82">
              <a:extLst>
                <a:ext uri="{FF2B5EF4-FFF2-40B4-BE49-F238E27FC236}">
                  <a16:creationId xmlns:a16="http://schemas.microsoft.com/office/drawing/2014/main" id="{483AF98E-A201-4B3F-AC7B-79975919F6B2}"/>
                </a:ext>
              </a:extLst>
            </p:cNvPr>
            <p:cNvSpPr>
              <a:spLocks noChangeArrowheads="1"/>
            </p:cNvSpPr>
            <p:nvPr/>
          </p:nvSpPr>
          <p:spPr bwMode="auto">
            <a:xfrm>
              <a:off x="4357718" y="0"/>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选修</a:t>
              </a:r>
            </a:p>
          </p:txBody>
        </p:sp>
        <p:cxnSp>
          <p:nvCxnSpPr>
            <p:cNvPr id="51218" name="直接连接符 83">
              <a:extLst>
                <a:ext uri="{FF2B5EF4-FFF2-40B4-BE49-F238E27FC236}">
                  <a16:creationId xmlns:a16="http://schemas.microsoft.com/office/drawing/2014/main" id="{C64CE858-A702-4D34-95C8-41B2AD0D1F38}"/>
                </a:ext>
              </a:extLst>
            </p:cNvPr>
            <p:cNvCxnSpPr>
              <a:cxnSpLocks noChangeShapeType="1"/>
              <a:stCxn id="51213" idx="3"/>
              <a:endCxn id="51216" idx="1"/>
            </p:cNvCxnSpPr>
            <p:nvPr/>
          </p:nvCxnSpPr>
          <p:spPr bwMode="auto">
            <a:xfrm>
              <a:off x="857256" y="285752"/>
              <a:ext cx="42862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1219" name="直接连接符 84">
              <a:extLst>
                <a:ext uri="{FF2B5EF4-FFF2-40B4-BE49-F238E27FC236}">
                  <a16:creationId xmlns:a16="http://schemas.microsoft.com/office/drawing/2014/main" id="{8E36D5EE-56EC-4AAB-BBF7-7F63ED8E637F}"/>
                </a:ext>
              </a:extLst>
            </p:cNvPr>
            <p:cNvCxnSpPr>
              <a:cxnSpLocks noChangeShapeType="1"/>
              <a:stCxn id="51216" idx="3"/>
              <a:endCxn id="51214" idx="1"/>
            </p:cNvCxnSpPr>
            <p:nvPr/>
          </p:nvCxnSpPr>
          <p:spPr bwMode="auto">
            <a:xfrm>
              <a:off x="2428892" y="285752"/>
              <a:ext cx="57150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1220" name="直接连接符 85">
              <a:extLst>
                <a:ext uri="{FF2B5EF4-FFF2-40B4-BE49-F238E27FC236}">
                  <a16:creationId xmlns:a16="http://schemas.microsoft.com/office/drawing/2014/main" id="{7C949D6B-F72E-4B0F-ADA8-A925285AFA68}"/>
                </a:ext>
              </a:extLst>
            </p:cNvPr>
            <p:cNvCxnSpPr>
              <a:cxnSpLocks noChangeShapeType="1"/>
              <a:stCxn id="51214" idx="3"/>
              <a:endCxn id="51217" idx="1"/>
            </p:cNvCxnSpPr>
            <p:nvPr/>
          </p:nvCxnSpPr>
          <p:spPr bwMode="auto">
            <a:xfrm>
              <a:off x="3857652" y="285752"/>
              <a:ext cx="500066"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1221" name="直接连接符 86">
              <a:extLst>
                <a:ext uri="{FF2B5EF4-FFF2-40B4-BE49-F238E27FC236}">
                  <a16:creationId xmlns:a16="http://schemas.microsoft.com/office/drawing/2014/main" id="{A196C7C6-24C4-44FF-A95B-4D67EF855B88}"/>
                </a:ext>
              </a:extLst>
            </p:cNvPr>
            <p:cNvCxnSpPr>
              <a:cxnSpLocks noChangeShapeType="1"/>
              <a:stCxn id="51217" idx="3"/>
              <a:endCxn id="51215" idx="1"/>
            </p:cNvCxnSpPr>
            <p:nvPr/>
          </p:nvCxnSpPr>
          <p:spPr bwMode="auto">
            <a:xfrm>
              <a:off x="5500726" y="285752"/>
              <a:ext cx="500066"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1222" name="矩形 87">
              <a:extLst>
                <a:ext uri="{FF2B5EF4-FFF2-40B4-BE49-F238E27FC236}">
                  <a16:creationId xmlns:a16="http://schemas.microsoft.com/office/drawing/2014/main" id="{7F6DFB96-BC5E-48C0-BC65-E81D18401ED0}"/>
                </a:ext>
              </a:extLst>
            </p:cNvPr>
            <p:cNvSpPr>
              <a:spLocks noChangeArrowheads="1"/>
            </p:cNvSpPr>
            <p:nvPr/>
          </p:nvSpPr>
          <p:spPr bwMode="auto">
            <a:xfrm>
              <a:off x="928694"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1223" name="矩形 88">
              <a:extLst>
                <a:ext uri="{FF2B5EF4-FFF2-40B4-BE49-F238E27FC236}">
                  <a16:creationId xmlns:a16="http://schemas.microsoft.com/office/drawing/2014/main" id="{050B4577-0025-4FAA-ACAB-A83BCAD178A2}"/>
                </a:ext>
              </a:extLst>
            </p:cNvPr>
            <p:cNvSpPr>
              <a:spLocks noChangeArrowheads="1"/>
            </p:cNvSpPr>
            <p:nvPr/>
          </p:nvSpPr>
          <p:spPr bwMode="auto">
            <a:xfrm>
              <a:off x="2500330"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sp>
          <p:nvSpPr>
            <p:cNvPr id="51224" name="矩形 89">
              <a:extLst>
                <a:ext uri="{FF2B5EF4-FFF2-40B4-BE49-F238E27FC236}">
                  <a16:creationId xmlns:a16="http://schemas.microsoft.com/office/drawing/2014/main" id="{A8B4C2D0-3B58-4C89-AA87-28DDA29B2D56}"/>
                </a:ext>
              </a:extLst>
            </p:cNvPr>
            <p:cNvSpPr>
              <a:spLocks noChangeArrowheads="1"/>
            </p:cNvSpPr>
            <p:nvPr/>
          </p:nvSpPr>
          <p:spPr bwMode="auto">
            <a:xfrm>
              <a:off x="4000528"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m</a:t>
              </a:r>
            </a:p>
          </p:txBody>
        </p:sp>
        <p:sp>
          <p:nvSpPr>
            <p:cNvPr id="51225" name="矩形 90">
              <a:extLst>
                <a:ext uri="{FF2B5EF4-FFF2-40B4-BE49-F238E27FC236}">
                  <a16:creationId xmlns:a16="http://schemas.microsoft.com/office/drawing/2014/main" id="{F4B18CF7-D8B6-47EF-B230-0FC5DC34A14D}"/>
                </a:ext>
              </a:extLst>
            </p:cNvPr>
            <p:cNvSpPr>
              <a:spLocks noChangeArrowheads="1"/>
            </p:cNvSpPr>
            <p:nvPr/>
          </p:nvSpPr>
          <p:spPr bwMode="auto">
            <a:xfrm>
              <a:off x="5572164"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grpSp>
      <p:sp>
        <p:nvSpPr>
          <p:cNvPr id="51208" name="矩形 92">
            <a:extLst>
              <a:ext uri="{FF2B5EF4-FFF2-40B4-BE49-F238E27FC236}">
                <a16:creationId xmlns:a16="http://schemas.microsoft.com/office/drawing/2014/main" id="{E7AC1C95-D474-4FAB-82C6-5A6F2156FA22}"/>
              </a:ext>
            </a:extLst>
          </p:cNvPr>
          <p:cNvSpPr>
            <a:spLocks noChangeArrowheads="1"/>
          </p:cNvSpPr>
          <p:nvPr/>
        </p:nvSpPr>
        <p:spPr bwMode="auto">
          <a:xfrm>
            <a:off x="500063" y="1428750"/>
            <a:ext cx="785812" cy="428625"/>
          </a:xfrm>
          <a:prstGeom prst="rect">
            <a:avLst/>
          </a:prstGeom>
          <a:solidFill>
            <a:schemeClr val="accent1"/>
          </a:solidFill>
          <a:ln w="12700">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图</a:t>
            </a:r>
            <a:r>
              <a:rPr lang="en-US" altLang="zh-CN" sz="2400">
                <a:latin typeface="Times New Roman" panose="02020603050405020304" pitchFamily="18" charset="0"/>
              </a:rPr>
              <a:t>1</a:t>
            </a:r>
          </a:p>
        </p:txBody>
      </p:sp>
      <p:sp>
        <p:nvSpPr>
          <p:cNvPr id="51209" name="矩形 93">
            <a:extLst>
              <a:ext uri="{FF2B5EF4-FFF2-40B4-BE49-F238E27FC236}">
                <a16:creationId xmlns:a16="http://schemas.microsoft.com/office/drawing/2014/main" id="{691505F7-85FF-486C-9C41-EFBAB31879E1}"/>
              </a:ext>
            </a:extLst>
          </p:cNvPr>
          <p:cNvSpPr>
            <a:spLocks noChangeArrowheads="1"/>
          </p:cNvSpPr>
          <p:nvPr/>
        </p:nvSpPr>
        <p:spPr bwMode="auto">
          <a:xfrm>
            <a:off x="500063" y="2500313"/>
            <a:ext cx="785812" cy="428625"/>
          </a:xfrm>
          <a:prstGeom prst="rect">
            <a:avLst/>
          </a:prstGeom>
          <a:solidFill>
            <a:schemeClr val="accent1"/>
          </a:solidFill>
          <a:ln w="12700">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图</a:t>
            </a:r>
            <a:r>
              <a:rPr lang="en-US" altLang="zh-CN" sz="2400">
                <a:latin typeface="Times New Roman" panose="02020603050405020304" pitchFamily="18" charset="0"/>
              </a:rPr>
              <a:t>2</a:t>
            </a:r>
          </a:p>
        </p:txBody>
      </p:sp>
      <p:sp>
        <p:nvSpPr>
          <p:cNvPr id="51210" name="矩形 94">
            <a:extLst>
              <a:ext uri="{FF2B5EF4-FFF2-40B4-BE49-F238E27FC236}">
                <a16:creationId xmlns:a16="http://schemas.microsoft.com/office/drawing/2014/main" id="{31F67CB4-5EF2-4BA4-97FA-9FFB0AABE3C4}"/>
              </a:ext>
            </a:extLst>
          </p:cNvPr>
          <p:cNvSpPr>
            <a:spLocks noChangeArrowheads="1"/>
          </p:cNvSpPr>
          <p:nvPr/>
        </p:nvSpPr>
        <p:spPr bwMode="auto">
          <a:xfrm>
            <a:off x="500063" y="3500438"/>
            <a:ext cx="785812" cy="428625"/>
          </a:xfrm>
          <a:prstGeom prst="rect">
            <a:avLst/>
          </a:prstGeom>
          <a:solidFill>
            <a:schemeClr val="accent1"/>
          </a:solidFill>
          <a:ln w="12700">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图</a:t>
            </a:r>
            <a:r>
              <a:rPr lang="en-US" altLang="zh-CN" sz="2400">
                <a:latin typeface="Times New Roman" panose="02020603050405020304" pitchFamily="18" charset="0"/>
              </a:rPr>
              <a:t>3</a:t>
            </a:r>
          </a:p>
        </p:txBody>
      </p:sp>
      <p:sp>
        <p:nvSpPr>
          <p:cNvPr id="51211" name="矩形 95">
            <a:extLst>
              <a:ext uri="{FF2B5EF4-FFF2-40B4-BE49-F238E27FC236}">
                <a16:creationId xmlns:a16="http://schemas.microsoft.com/office/drawing/2014/main" id="{4AD6830B-2DFC-4054-86F0-B015A736DC52}"/>
              </a:ext>
            </a:extLst>
          </p:cNvPr>
          <p:cNvSpPr>
            <a:spLocks noChangeArrowheads="1"/>
          </p:cNvSpPr>
          <p:nvPr/>
        </p:nvSpPr>
        <p:spPr bwMode="auto">
          <a:xfrm>
            <a:off x="4643438" y="3286125"/>
            <a:ext cx="785812" cy="428625"/>
          </a:xfrm>
          <a:prstGeom prst="rect">
            <a:avLst/>
          </a:prstGeom>
          <a:solidFill>
            <a:schemeClr val="accent1"/>
          </a:solidFill>
          <a:ln w="12700">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图</a:t>
            </a:r>
            <a:r>
              <a:rPr lang="en-US" altLang="zh-CN" sz="2400">
                <a:latin typeface="Times New Roman" panose="02020603050405020304" pitchFamily="18" charset="0"/>
              </a:rPr>
              <a:t>4</a:t>
            </a:r>
          </a:p>
        </p:txBody>
      </p:sp>
      <p:sp>
        <p:nvSpPr>
          <p:cNvPr id="51212" name="矩形 96">
            <a:extLst>
              <a:ext uri="{FF2B5EF4-FFF2-40B4-BE49-F238E27FC236}">
                <a16:creationId xmlns:a16="http://schemas.microsoft.com/office/drawing/2014/main" id="{D85B952E-BA7C-4599-8CE2-A59D4F3F7150}"/>
              </a:ext>
            </a:extLst>
          </p:cNvPr>
          <p:cNvSpPr>
            <a:spLocks noChangeArrowheads="1"/>
          </p:cNvSpPr>
          <p:nvPr/>
        </p:nvSpPr>
        <p:spPr bwMode="auto">
          <a:xfrm>
            <a:off x="500063" y="5286375"/>
            <a:ext cx="785812" cy="428625"/>
          </a:xfrm>
          <a:prstGeom prst="rect">
            <a:avLst/>
          </a:prstGeom>
          <a:solidFill>
            <a:schemeClr val="accent1"/>
          </a:solidFill>
          <a:ln w="12700">
            <a:solidFill>
              <a:schemeClr val="tx1"/>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图</a:t>
            </a:r>
            <a:r>
              <a:rPr lang="en-US" altLang="zh-CN" sz="2400">
                <a:latin typeface="Times New Roman" panose="02020603050405020304" pitchFamily="18" charset="0"/>
              </a:rPr>
              <a:t>5</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0EA07AA-2794-4D53-B9F4-B5057D1821B1}"/>
              </a:ext>
            </a:extLst>
          </p:cNvPr>
          <p:cNvSpPr>
            <a:spLocks noGrp="1" noChangeArrowheads="1"/>
          </p:cNvSpPr>
          <p:nvPr>
            <p:ph type="title" idx="4294967295"/>
          </p:nvPr>
        </p:nvSpPr>
        <p:spPr>
          <a:xfrm>
            <a:off x="539750" y="71438"/>
            <a:ext cx="7772400" cy="914400"/>
          </a:xfrm>
        </p:spPr>
        <p:txBody>
          <a:bodyPr/>
          <a:lstStyle/>
          <a:p>
            <a:r>
              <a:rPr lang="zh-CN" altLang="en-US"/>
              <a:t>概念结构设计步骤 </a:t>
            </a:r>
          </a:p>
        </p:txBody>
      </p:sp>
      <p:sp>
        <p:nvSpPr>
          <p:cNvPr id="52227" name="Rectangle 3">
            <a:extLst>
              <a:ext uri="{FF2B5EF4-FFF2-40B4-BE49-F238E27FC236}">
                <a16:creationId xmlns:a16="http://schemas.microsoft.com/office/drawing/2014/main" id="{F50EE866-5E7E-4F07-9CD3-FD1EF4EE863F}"/>
              </a:ext>
            </a:extLst>
          </p:cNvPr>
          <p:cNvSpPr>
            <a:spLocks noChangeArrowheads="1"/>
          </p:cNvSpPr>
          <p:nvPr/>
        </p:nvSpPr>
        <p:spPr bwMode="auto">
          <a:xfrm>
            <a:off x="714375" y="1000125"/>
            <a:ext cx="7921625"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3538" indent="-363538">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
                <a:srgbClr val="00B050"/>
              </a:buClr>
              <a:buSzTx/>
              <a:buFont typeface="Wingdings" panose="05000000000000000000" pitchFamily="2" charset="2"/>
              <a:buChar char="v"/>
            </a:pPr>
            <a:r>
              <a:rPr lang="en-US" altLang="zh-CN" sz="2400" b="1">
                <a:latin typeface="宋体" panose="02010600030101010101" pitchFamily="2" charset="-122"/>
                <a:ea typeface="黑体" panose="02010609060101010101" pitchFamily="49" charset="-122"/>
              </a:rPr>
              <a:t> </a:t>
            </a:r>
            <a:r>
              <a:rPr lang="zh-CN" altLang="en-US" sz="2400" b="1">
                <a:latin typeface="宋体" panose="02010600030101010101" pitchFamily="2" charset="-122"/>
                <a:ea typeface="黑体" panose="02010609060101010101" pitchFamily="49" charset="-122"/>
              </a:rPr>
              <a:t>总体概念</a:t>
            </a:r>
            <a:r>
              <a:rPr lang="en-US" altLang="zh-CN" sz="2400" b="1">
                <a:latin typeface="宋体" panose="02010600030101010101" pitchFamily="2" charset="-122"/>
                <a:ea typeface="黑体" panose="02010609060101010101" pitchFamily="49" charset="-122"/>
              </a:rPr>
              <a:t>E-R</a:t>
            </a:r>
            <a:r>
              <a:rPr lang="zh-CN" altLang="en-US" sz="2400" b="1">
                <a:latin typeface="宋体" panose="02010600030101010101" pitchFamily="2" charset="-122"/>
                <a:ea typeface="黑体" panose="02010609060101010101" pitchFamily="49" charset="-122"/>
              </a:rPr>
              <a:t>模型设计</a:t>
            </a:r>
          </a:p>
          <a:p>
            <a:pPr>
              <a:lnSpc>
                <a:spcPct val="120000"/>
              </a:lnSpc>
              <a:spcBef>
                <a:spcPct val="0"/>
              </a:spcBef>
              <a:buSzTx/>
              <a:buFontTx/>
              <a:buNone/>
            </a:pPr>
            <a:endParaRPr lang="en-US" altLang="zh-CN" sz="800" b="1">
              <a:latin typeface="宋体" panose="02010600030101010101" pitchFamily="2" charset="-122"/>
              <a:ea typeface="黑体" panose="02010609060101010101" pitchFamily="49" charset="-122"/>
            </a:endParaRPr>
          </a:p>
          <a:p>
            <a:pPr>
              <a:lnSpc>
                <a:spcPct val="120000"/>
              </a:lnSpc>
              <a:spcBef>
                <a:spcPct val="0"/>
              </a:spcBef>
              <a:buSzTx/>
              <a:buFontTx/>
              <a:buNone/>
            </a:pPr>
            <a:r>
              <a:rPr lang="zh-CN" altLang="en-US" sz="2400" b="1">
                <a:latin typeface="宋体" panose="02010600030101010101" pitchFamily="2" charset="-122"/>
                <a:ea typeface="黑体" panose="02010609060101010101" pitchFamily="49" charset="-122"/>
              </a:rPr>
              <a:t>综合局部</a:t>
            </a:r>
            <a:r>
              <a:rPr lang="en-US" altLang="zh-CN" sz="2400" b="1">
                <a:latin typeface="宋体" panose="02010600030101010101" pitchFamily="2" charset="-122"/>
                <a:ea typeface="黑体" panose="02010609060101010101" pitchFamily="49" charset="-122"/>
              </a:rPr>
              <a:t>E-R</a:t>
            </a:r>
            <a:r>
              <a:rPr lang="zh-CN" altLang="en-US" sz="2400" b="1">
                <a:latin typeface="宋体" panose="02010600030101010101" pitchFamily="2" charset="-122"/>
                <a:ea typeface="黑体" panose="02010609060101010101" pitchFamily="49" charset="-122"/>
              </a:rPr>
              <a:t>模型的方法有两种：</a:t>
            </a:r>
          </a:p>
          <a:p>
            <a:pPr>
              <a:lnSpc>
                <a:spcPct val="120000"/>
              </a:lnSpc>
              <a:spcBef>
                <a:spcPct val="0"/>
              </a:spcBef>
              <a:buSzTx/>
              <a:buFontTx/>
              <a:buNone/>
            </a:pPr>
            <a:endParaRPr lang="en-US" altLang="zh-CN" sz="800" b="1">
              <a:latin typeface="宋体" panose="02010600030101010101" pitchFamily="2" charset="-122"/>
              <a:ea typeface="黑体" panose="02010609060101010101" pitchFamily="49" charset="-122"/>
            </a:endParaRPr>
          </a:p>
          <a:p>
            <a:pPr>
              <a:lnSpc>
                <a:spcPct val="120000"/>
              </a:lnSpc>
              <a:spcBef>
                <a:spcPct val="0"/>
              </a:spcBef>
              <a:buSzTx/>
              <a:buFontTx/>
              <a:buNone/>
            </a:pPr>
            <a:r>
              <a:rPr lang="en-US" altLang="zh-CN" sz="2400" b="1">
                <a:latin typeface="Times New Roman" panose="02020603050405020304" pitchFamily="18" charset="0"/>
                <a:ea typeface="黑体" panose="02010609060101010101" pitchFamily="49" charset="-122"/>
              </a:rPr>
              <a:t>•</a:t>
            </a:r>
            <a:r>
              <a:rPr lang="en-US" altLang="zh-CN" sz="2400" b="1">
                <a:latin typeface="宋体" panose="02010600030101010101" pitchFamily="2" charset="-122"/>
                <a:ea typeface="黑体" panose="02010609060101010101" pitchFamily="49" charset="-122"/>
              </a:rPr>
              <a:t> </a:t>
            </a:r>
            <a:r>
              <a:rPr lang="zh-CN" altLang="en-US" sz="2400" b="1">
                <a:latin typeface="宋体" panose="02010600030101010101" pitchFamily="2" charset="-122"/>
                <a:ea typeface="黑体" panose="02010609060101010101" pitchFamily="49" charset="-122"/>
              </a:rPr>
              <a:t>多个局部</a:t>
            </a:r>
            <a:r>
              <a:rPr lang="en-US" altLang="zh-CN" sz="2400" b="1">
                <a:latin typeface="宋体" panose="02010600030101010101" pitchFamily="2" charset="-122"/>
                <a:ea typeface="黑体" panose="02010609060101010101" pitchFamily="49" charset="-122"/>
              </a:rPr>
              <a:t>E-R</a:t>
            </a:r>
            <a:r>
              <a:rPr lang="zh-CN" altLang="en-US" sz="2400" b="1">
                <a:latin typeface="宋体" panose="02010600030101010101" pitchFamily="2" charset="-122"/>
                <a:ea typeface="黑体" panose="02010609060101010101" pitchFamily="49" charset="-122"/>
              </a:rPr>
              <a:t>图一次综合。</a:t>
            </a:r>
          </a:p>
          <a:p>
            <a:pPr>
              <a:lnSpc>
                <a:spcPct val="120000"/>
              </a:lnSpc>
              <a:spcBef>
                <a:spcPct val="0"/>
              </a:spcBef>
              <a:buSzTx/>
              <a:buFontTx/>
              <a:buNone/>
            </a:pPr>
            <a:r>
              <a:rPr lang="en-US" altLang="zh-CN" sz="2400" b="1">
                <a:latin typeface="Times New Roman" panose="02020603050405020304" pitchFamily="18" charset="0"/>
                <a:ea typeface="黑体" panose="02010609060101010101" pitchFamily="49" charset="-122"/>
              </a:rPr>
              <a:t>•</a:t>
            </a:r>
            <a:r>
              <a:rPr lang="en-US" altLang="zh-CN" sz="2400" b="1">
                <a:latin typeface="宋体" panose="02010600030101010101" pitchFamily="2" charset="-122"/>
                <a:ea typeface="黑体" panose="02010609060101010101" pitchFamily="49" charset="-122"/>
              </a:rPr>
              <a:t> </a:t>
            </a:r>
            <a:r>
              <a:rPr lang="zh-CN" altLang="en-US" sz="2400" b="1">
                <a:latin typeface="宋体" panose="02010600030101010101" pitchFamily="2" charset="-122"/>
                <a:ea typeface="黑体" panose="02010609060101010101" pitchFamily="49" charset="-122"/>
              </a:rPr>
              <a:t>多个局部</a:t>
            </a:r>
            <a:r>
              <a:rPr lang="en-US" altLang="zh-CN" sz="2400" b="1">
                <a:latin typeface="宋体" panose="02010600030101010101" pitchFamily="2" charset="-122"/>
                <a:ea typeface="黑体" panose="02010609060101010101" pitchFamily="49" charset="-122"/>
              </a:rPr>
              <a:t>E-R</a:t>
            </a:r>
            <a:r>
              <a:rPr lang="zh-CN" altLang="en-US" sz="2400" b="1">
                <a:latin typeface="宋体" panose="02010600030101010101" pitchFamily="2" charset="-122"/>
                <a:ea typeface="黑体" panose="02010609060101010101" pitchFamily="49" charset="-122"/>
              </a:rPr>
              <a:t>图逐步综合，用累加的方式一次综合两个</a:t>
            </a:r>
            <a:r>
              <a:rPr lang="en-US" altLang="zh-CN" sz="2400" b="1">
                <a:latin typeface="宋体" panose="02010600030101010101" pitchFamily="2" charset="-122"/>
                <a:ea typeface="黑体" panose="02010609060101010101" pitchFamily="49" charset="-122"/>
              </a:rPr>
              <a:t>E-R</a:t>
            </a:r>
            <a:r>
              <a:rPr lang="zh-CN" altLang="en-US" sz="2400" b="1">
                <a:latin typeface="宋体" panose="02010600030101010101" pitchFamily="2" charset="-122"/>
                <a:ea typeface="黑体" panose="02010609060101010101" pitchFamily="49" charset="-122"/>
              </a:rPr>
              <a:t>图。</a:t>
            </a:r>
          </a:p>
          <a:p>
            <a:pPr>
              <a:lnSpc>
                <a:spcPct val="120000"/>
              </a:lnSpc>
              <a:spcBef>
                <a:spcPct val="0"/>
              </a:spcBef>
              <a:buSzTx/>
              <a:buFontTx/>
              <a:buNone/>
            </a:pPr>
            <a:endParaRPr lang="en-US" altLang="zh-CN" sz="800" b="1">
              <a:latin typeface="宋体" panose="02010600030101010101" pitchFamily="2" charset="-122"/>
              <a:ea typeface="黑体" panose="02010609060101010101" pitchFamily="49" charset="-122"/>
            </a:endParaRPr>
          </a:p>
          <a:p>
            <a:pPr>
              <a:lnSpc>
                <a:spcPct val="120000"/>
              </a:lnSpc>
              <a:spcBef>
                <a:spcPct val="0"/>
              </a:spcBef>
              <a:buSzTx/>
              <a:buFontTx/>
              <a:buNone/>
            </a:pPr>
            <a:r>
              <a:rPr lang="zh-CN" altLang="en-US" sz="2400" b="1">
                <a:latin typeface="宋体" panose="02010600030101010101" pitchFamily="2" charset="-122"/>
                <a:ea typeface="黑体" panose="02010609060101010101" pitchFamily="49" charset="-122"/>
              </a:rPr>
              <a:t>每次综合可分两步：</a:t>
            </a:r>
          </a:p>
          <a:p>
            <a:pPr>
              <a:lnSpc>
                <a:spcPct val="120000"/>
              </a:lnSpc>
              <a:spcBef>
                <a:spcPct val="0"/>
              </a:spcBef>
              <a:buSzTx/>
              <a:buFontTx/>
              <a:buNone/>
            </a:pPr>
            <a:endParaRPr lang="en-US" altLang="zh-CN" sz="800" b="1">
              <a:latin typeface="宋体" panose="02010600030101010101" pitchFamily="2" charset="-122"/>
              <a:ea typeface="黑体" panose="02010609060101010101" pitchFamily="49" charset="-122"/>
            </a:endParaRPr>
          </a:p>
          <a:p>
            <a:pPr>
              <a:lnSpc>
                <a:spcPct val="120000"/>
              </a:lnSpc>
              <a:spcBef>
                <a:spcPct val="0"/>
              </a:spcBef>
              <a:buSzTx/>
              <a:buFontTx/>
              <a:buNone/>
            </a:pP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1</a:t>
            </a:r>
            <a:r>
              <a:rPr lang="zh-CN" altLang="en-US" sz="2400" b="1">
                <a:latin typeface="宋体" panose="02010600030101010101" pitchFamily="2" charset="-122"/>
                <a:ea typeface="黑体" panose="02010609060101010101" pitchFamily="49" charset="-122"/>
              </a:rPr>
              <a:t>）消除冲突（属性冲突、结构冲突、命名冲突），合并局部</a:t>
            </a:r>
            <a:r>
              <a:rPr lang="en-US" altLang="zh-CN" sz="2400" b="1">
                <a:latin typeface="宋体" panose="02010600030101010101" pitchFamily="2" charset="-122"/>
                <a:ea typeface="黑体" panose="02010609060101010101" pitchFamily="49" charset="-122"/>
              </a:rPr>
              <a:t>E-R</a:t>
            </a:r>
            <a:r>
              <a:rPr lang="zh-CN" altLang="en-US" sz="2400" b="1">
                <a:latin typeface="宋体" panose="02010600030101010101" pitchFamily="2" charset="-122"/>
                <a:ea typeface="黑体" panose="02010609060101010101" pitchFamily="49" charset="-122"/>
              </a:rPr>
              <a:t>图。</a:t>
            </a:r>
          </a:p>
          <a:p>
            <a:pPr>
              <a:lnSpc>
                <a:spcPct val="120000"/>
              </a:lnSpc>
              <a:spcBef>
                <a:spcPct val="0"/>
              </a:spcBef>
              <a:buSzTx/>
              <a:buFontTx/>
              <a:buNone/>
            </a:pP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2</a:t>
            </a:r>
            <a:r>
              <a:rPr lang="zh-CN" altLang="en-US" sz="2400" b="1">
                <a:latin typeface="宋体" panose="02010600030101010101" pitchFamily="2" charset="-122"/>
                <a:ea typeface="黑体" panose="02010609060101010101" pitchFamily="49" charset="-122"/>
              </a:rPr>
              <a:t>）消除不必要的冗余。</a:t>
            </a:r>
            <a:endParaRPr lang="zh-CN" altLang="en-US" sz="800" b="1">
              <a:latin typeface="宋体" panose="02010600030101010101" pitchFamily="2" charset="-122"/>
              <a:ea typeface="黑体" panose="02010609060101010101" pitchFamily="49" charset="-122"/>
            </a:endParaRP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44B1C5F-8D36-4891-A975-45C54A6514A1}"/>
              </a:ext>
            </a:extLst>
          </p:cNvPr>
          <p:cNvSpPr>
            <a:spLocks noChangeArrowheads="1"/>
          </p:cNvSpPr>
          <p:nvPr>
            <p:ph type="title"/>
          </p:nvPr>
        </p:nvSpPr>
        <p:spPr>
          <a:xfrm>
            <a:off x="395288" y="115888"/>
            <a:ext cx="8229600" cy="704850"/>
          </a:xfrm>
        </p:spPr>
        <p:txBody>
          <a:bodyPr/>
          <a:lstStyle/>
          <a:p>
            <a:pPr eaLnBrk="1" hangingPunct="1"/>
            <a:r>
              <a:rPr lang="zh-CN" altLang="zh-CN">
                <a:ea typeface="宋体" panose="02010600030101010101" pitchFamily="2" charset="-122"/>
              </a:rPr>
              <a:t>⒈ 属性冲突</a:t>
            </a:r>
          </a:p>
        </p:txBody>
      </p:sp>
      <p:sp>
        <p:nvSpPr>
          <p:cNvPr id="108547" name="Rectangle 3">
            <a:extLst>
              <a:ext uri="{FF2B5EF4-FFF2-40B4-BE49-F238E27FC236}">
                <a16:creationId xmlns:a16="http://schemas.microsoft.com/office/drawing/2014/main" id="{A5A166CA-C0A5-412F-BEE8-75E464FC039D}"/>
              </a:ext>
            </a:extLst>
          </p:cNvPr>
          <p:cNvSpPr>
            <a:spLocks noChangeArrowheads="1"/>
          </p:cNvSpPr>
          <p:nvPr>
            <p:ph type="body" idx="1"/>
          </p:nvPr>
        </p:nvSpPr>
        <p:spPr>
          <a:xfrm>
            <a:off x="611188" y="981075"/>
            <a:ext cx="8208962" cy="3024188"/>
          </a:xfrm>
        </p:spPr>
        <p:txBody>
          <a:bodyPr/>
          <a:lstStyle/>
          <a:p>
            <a:pPr eaLnBrk="1" hangingPunct="1">
              <a:lnSpc>
                <a:spcPct val="110000"/>
              </a:lnSpc>
            </a:pPr>
            <a:r>
              <a:rPr lang="zh-CN" altLang="en-US"/>
              <a:t>两类属性冲突</a:t>
            </a:r>
          </a:p>
          <a:p>
            <a:pPr lvl="1" eaLnBrk="1" hangingPunct="1">
              <a:lnSpc>
                <a:spcPct val="110000"/>
              </a:lnSpc>
            </a:pPr>
            <a:r>
              <a:rPr lang="zh-CN" altLang="en-US" b="1">
                <a:solidFill>
                  <a:srgbClr val="FF00FF"/>
                </a:solidFill>
              </a:rPr>
              <a:t>属性域冲突</a:t>
            </a:r>
          </a:p>
          <a:p>
            <a:pPr lvl="2" eaLnBrk="1" hangingPunct="1">
              <a:lnSpc>
                <a:spcPct val="110000"/>
              </a:lnSpc>
              <a:buFont typeface="Wingdings" panose="05000000000000000000" pitchFamily="2" charset="2"/>
              <a:buChar char="Ø"/>
            </a:pPr>
            <a:r>
              <a:rPr lang="zh-CN" altLang="en-US" sz="2500"/>
              <a:t> 属性值的类型</a:t>
            </a:r>
          </a:p>
          <a:p>
            <a:pPr lvl="2" eaLnBrk="1" hangingPunct="1">
              <a:lnSpc>
                <a:spcPct val="110000"/>
              </a:lnSpc>
              <a:buFont typeface="Wingdings" panose="05000000000000000000" pitchFamily="2" charset="2"/>
              <a:buChar char="Ø"/>
            </a:pPr>
            <a:r>
              <a:rPr lang="zh-CN" altLang="en-US" sz="2500"/>
              <a:t> 取值范围</a:t>
            </a:r>
          </a:p>
          <a:p>
            <a:pPr lvl="2" eaLnBrk="1" hangingPunct="1">
              <a:lnSpc>
                <a:spcPct val="110000"/>
              </a:lnSpc>
              <a:buFont typeface="Wingdings" panose="05000000000000000000" pitchFamily="2" charset="2"/>
              <a:buChar char="Ø"/>
            </a:pPr>
            <a:r>
              <a:rPr lang="zh-CN" altLang="en-US" sz="2500"/>
              <a:t> 取值集合不同</a:t>
            </a:r>
          </a:p>
        </p:txBody>
      </p:sp>
      <p:sp>
        <p:nvSpPr>
          <p:cNvPr id="108548" name="Rectangle 4">
            <a:extLst>
              <a:ext uri="{FF2B5EF4-FFF2-40B4-BE49-F238E27FC236}">
                <a16:creationId xmlns:a16="http://schemas.microsoft.com/office/drawing/2014/main" id="{64BF37D0-8B59-4B7B-A272-48FD1A9452F0}"/>
              </a:ext>
            </a:extLst>
          </p:cNvPr>
          <p:cNvSpPr>
            <a:spLocks noChangeArrowheads="1"/>
          </p:cNvSpPr>
          <p:nvPr/>
        </p:nvSpPr>
        <p:spPr bwMode="auto">
          <a:xfrm>
            <a:off x="4356100" y="1484313"/>
            <a:ext cx="42481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solidFill>
                  <a:schemeClr val="accent2"/>
                </a:solidFill>
                <a:latin typeface="Times New Roman" panose="02020603050405020304" pitchFamily="18" charset="0"/>
              </a:rPr>
              <a:t>例如：</a:t>
            </a:r>
          </a:p>
          <a:p>
            <a:pPr>
              <a:spcBef>
                <a:spcPct val="0"/>
              </a:spcBef>
              <a:buSzTx/>
              <a:buFontTx/>
              <a:buNone/>
            </a:pPr>
            <a:r>
              <a:rPr lang="zh-CN" altLang="en-US" sz="2400">
                <a:solidFill>
                  <a:srgbClr val="CC3300"/>
                </a:solidFill>
                <a:latin typeface="Times New Roman" panose="02020603050405020304" pitchFamily="18" charset="0"/>
              </a:rPr>
              <a:t>  学号</a:t>
            </a:r>
            <a:r>
              <a:rPr lang="en-US" altLang="zh-CN" sz="2400">
                <a:solidFill>
                  <a:srgbClr val="CC3300"/>
                </a:solidFill>
                <a:latin typeface="Times New Roman" panose="02020603050405020304" pitchFamily="18" charset="0"/>
              </a:rPr>
              <a:t>——</a:t>
            </a:r>
            <a:r>
              <a:rPr lang="zh-CN" altLang="en-US" sz="2400">
                <a:latin typeface="Times New Roman" panose="02020603050405020304" pitchFamily="18" charset="0"/>
              </a:rPr>
              <a:t>有些部门将其定义为数值型，而有些部门将其定义为字符型。</a:t>
            </a:r>
          </a:p>
          <a:p>
            <a:pPr>
              <a:spcBef>
                <a:spcPct val="0"/>
              </a:spcBef>
              <a:buSzTx/>
              <a:buFontTx/>
              <a:buNone/>
            </a:pPr>
            <a:r>
              <a:rPr lang="zh-CN" altLang="en-US" sz="2400">
                <a:solidFill>
                  <a:srgbClr val="CC3300"/>
                </a:solidFill>
                <a:latin typeface="Times New Roman" panose="02020603050405020304" pitchFamily="18" charset="0"/>
              </a:rPr>
              <a:t>  年龄</a:t>
            </a:r>
            <a:r>
              <a:rPr lang="en-US" altLang="zh-CN" sz="2400">
                <a:solidFill>
                  <a:srgbClr val="CC3300"/>
                </a:solidFill>
                <a:latin typeface="Times New Roman" panose="02020603050405020304" pitchFamily="18" charset="0"/>
              </a:rPr>
              <a:t>——</a:t>
            </a:r>
            <a:r>
              <a:rPr lang="zh-CN" altLang="en-US" sz="2400">
                <a:latin typeface="Times New Roman" panose="02020603050405020304" pitchFamily="18" charset="0"/>
              </a:rPr>
              <a:t>有的可能用出生年月表示，有的则用整数表示</a:t>
            </a:r>
          </a:p>
        </p:txBody>
      </p:sp>
      <p:sp>
        <p:nvSpPr>
          <p:cNvPr id="108549" name="Rectangle 5">
            <a:extLst>
              <a:ext uri="{FF2B5EF4-FFF2-40B4-BE49-F238E27FC236}">
                <a16:creationId xmlns:a16="http://schemas.microsoft.com/office/drawing/2014/main" id="{446BA720-46DA-40CA-8DA8-5526430D1447}"/>
              </a:ext>
            </a:extLst>
          </p:cNvPr>
          <p:cNvSpPr>
            <a:spLocks noChangeArrowheads="1"/>
          </p:cNvSpPr>
          <p:nvPr/>
        </p:nvSpPr>
        <p:spPr bwMode="auto">
          <a:xfrm>
            <a:off x="898525" y="4719638"/>
            <a:ext cx="7489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solidFill>
                  <a:schemeClr val="accent2"/>
                </a:solidFill>
                <a:latin typeface="Times New Roman" panose="02020603050405020304" pitchFamily="18" charset="0"/>
              </a:rPr>
              <a:t>例如：</a:t>
            </a:r>
            <a:r>
              <a:rPr lang="zh-CN" altLang="en-US" sz="2400">
                <a:solidFill>
                  <a:srgbClr val="CC3300"/>
                </a:solidFill>
                <a:latin typeface="Times New Roman" panose="02020603050405020304" pitchFamily="18" charset="0"/>
              </a:rPr>
              <a:t>零件的重量</a:t>
            </a:r>
            <a:r>
              <a:rPr lang="en-US" altLang="zh-CN" sz="2400">
                <a:solidFill>
                  <a:srgbClr val="CC3300"/>
                </a:solidFill>
                <a:latin typeface="Times New Roman" panose="02020603050405020304" pitchFamily="18" charset="0"/>
              </a:rPr>
              <a:t>——</a:t>
            </a:r>
            <a:r>
              <a:rPr lang="zh-CN" altLang="en-US" sz="2400">
                <a:latin typeface="Times New Roman" panose="02020603050405020304" pitchFamily="18" charset="0"/>
              </a:rPr>
              <a:t>有的以公斤为单位，有的以斤为单位，有的则以克为单位</a:t>
            </a:r>
          </a:p>
        </p:txBody>
      </p:sp>
      <p:sp>
        <p:nvSpPr>
          <p:cNvPr id="108550" name="Rectangle 6">
            <a:extLst>
              <a:ext uri="{FF2B5EF4-FFF2-40B4-BE49-F238E27FC236}">
                <a16:creationId xmlns:a16="http://schemas.microsoft.com/office/drawing/2014/main" id="{1C4B2CEF-DC86-401D-A06F-F4045FEE7398}"/>
              </a:ext>
            </a:extLst>
          </p:cNvPr>
          <p:cNvSpPr>
            <a:spLocks noChangeArrowheads="1"/>
          </p:cNvSpPr>
          <p:nvPr/>
        </p:nvSpPr>
        <p:spPr bwMode="auto">
          <a:xfrm>
            <a:off x="468313" y="4005263"/>
            <a:ext cx="82089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lvl="1" eaLnBrk="1" hangingPunct="1"/>
            <a:r>
              <a:rPr lang="zh-CN" altLang="zh-CN">
                <a:solidFill>
                  <a:srgbClr val="FF00FF"/>
                </a:solidFill>
              </a:rPr>
              <a:t>属性取值单位冲突</a:t>
            </a:r>
            <a:endParaRPr lang="zh-CN"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8547">
                                            <p:txEl>
                                              <p:pRg st="1" end="1"/>
                                            </p:txEl>
                                          </p:spTgt>
                                        </p:tgtEl>
                                        <p:attrNameLst>
                                          <p:attrName>style.visibility</p:attrName>
                                        </p:attrNameLst>
                                      </p:cBhvr>
                                      <p:to>
                                        <p:strVal val="visible"/>
                                      </p:to>
                                    </p:set>
                                    <p:animEffect transition="in" filter="wipe(up)">
                                      <p:cBhvr>
                                        <p:cTn id="7" dur="500"/>
                                        <p:tgtEl>
                                          <p:spTgt spid="108547">
                                            <p:txEl>
                                              <p:pRg st="1" end="1"/>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08547">
                                            <p:txEl>
                                              <p:pRg st="2" end="2"/>
                                            </p:txEl>
                                          </p:spTgt>
                                        </p:tgtEl>
                                        <p:attrNameLst>
                                          <p:attrName>style.visibility</p:attrName>
                                        </p:attrNameLst>
                                      </p:cBhvr>
                                      <p:to>
                                        <p:strVal val="visible"/>
                                      </p:to>
                                    </p:set>
                                    <p:animEffect transition="in" filter="wipe(up)">
                                      <p:cBhvr>
                                        <p:cTn id="11" dur="500"/>
                                        <p:tgtEl>
                                          <p:spTgt spid="108547">
                                            <p:txEl>
                                              <p:pRg st="2" end="2"/>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8547">
                                            <p:txEl>
                                              <p:pRg st="3" end="3"/>
                                            </p:txEl>
                                          </p:spTgt>
                                        </p:tgtEl>
                                        <p:attrNameLst>
                                          <p:attrName>style.visibility</p:attrName>
                                        </p:attrNameLst>
                                      </p:cBhvr>
                                      <p:to>
                                        <p:strVal val="visible"/>
                                      </p:to>
                                    </p:set>
                                    <p:animEffect transition="in" filter="wipe(up)">
                                      <p:cBhvr>
                                        <p:cTn id="15" dur="500"/>
                                        <p:tgtEl>
                                          <p:spTgt spid="108547">
                                            <p:txEl>
                                              <p:pRg st="3" end="3"/>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8547">
                                            <p:txEl>
                                              <p:pRg st="4" end="4"/>
                                            </p:txEl>
                                          </p:spTgt>
                                        </p:tgtEl>
                                        <p:attrNameLst>
                                          <p:attrName>style.visibility</p:attrName>
                                        </p:attrNameLst>
                                      </p:cBhvr>
                                      <p:to>
                                        <p:strVal val="visible"/>
                                      </p:to>
                                    </p:set>
                                    <p:animEffect transition="in" filter="wipe(up)">
                                      <p:cBhvr>
                                        <p:cTn id="19" dur="500"/>
                                        <p:tgtEl>
                                          <p:spTgt spid="10854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8548">
                                            <p:txEl>
                                              <p:pRg st="0" end="0"/>
                                            </p:txEl>
                                          </p:spTgt>
                                        </p:tgtEl>
                                        <p:attrNameLst>
                                          <p:attrName>style.visibility</p:attrName>
                                        </p:attrNameLst>
                                      </p:cBhvr>
                                      <p:to>
                                        <p:strVal val="visible"/>
                                      </p:to>
                                    </p:set>
                                    <p:animEffect transition="in" filter="blinds(horizontal)">
                                      <p:cBhvr>
                                        <p:cTn id="24" dur="500"/>
                                        <p:tgtEl>
                                          <p:spTgt spid="108548">
                                            <p:txEl>
                                              <p:pRg st="0" end="0"/>
                                            </p:txEl>
                                          </p:spTgt>
                                        </p:tgtEl>
                                      </p:cBhvr>
                                    </p:animEffect>
                                  </p:childTnLst>
                                </p:cTn>
                              </p:par>
                            </p:childTnLst>
                          </p:cTn>
                        </p:par>
                        <p:par>
                          <p:cTn id="25" fill="hold" nodeType="afterGroup">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108548">
                                            <p:txEl>
                                              <p:pRg st="1" end="1"/>
                                            </p:txEl>
                                          </p:spTgt>
                                        </p:tgtEl>
                                        <p:attrNameLst>
                                          <p:attrName>style.visibility</p:attrName>
                                        </p:attrNameLst>
                                      </p:cBhvr>
                                      <p:to>
                                        <p:strVal val="visible"/>
                                      </p:to>
                                    </p:set>
                                    <p:animEffect transition="in" filter="blinds(horizontal)">
                                      <p:cBhvr>
                                        <p:cTn id="28" dur="500"/>
                                        <p:tgtEl>
                                          <p:spTgt spid="108548">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8548">
                                            <p:txEl>
                                              <p:pRg st="2" end="2"/>
                                            </p:txEl>
                                          </p:spTgt>
                                        </p:tgtEl>
                                        <p:attrNameLst>
                                          <p:attrName>style.visibility</p:attrName>
                                        </p:attrNameLst>
                                      </p:cBhvr>
                                      <p:to>
                                        <p:strVal val="visible"/>
                                      </p:to>
                                    </p:set>
                                    <p:animEffect transition="in" filter="blinds(horizontal)">
                                      <p:cBhvr>
                                        <p:cTn id="33" dur="500"/>
                                        <p:tgtEl>
                                          <p:spTgt spid="108548">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grpId="0" nodeType="clickEffect">
                                  <p:stCondLst>
                                    <p:cond delay="0"/>
                                  </p:stCondLst>
                                  <p:childTnLst>
                                    <p:set>
                                      <p:cBhvr>
                                        <p:cTn id="37" dur="1" fill="hold">
                                          <p:stCondLst>
                                            <p:cond delay="0"/>
                                          </p:stCondLst>
                                        </p:cTn>
                                        <p:tgtEl>
                                          <p:spTgt spid="108550"/>
                                        </p:tgtEl>
                                        <p:attrNameLst>
                                          <p:attrName>style.visibility</p:attrName>
                                        </p:attrNameLst>
                                      </p:cBhvr>
                                      <p:to>
                                        <p:strVal val="visible"/>
                                      </p:to>
                                    </p:set>
                                    <p:anim calcmode="lin" valueType="num">
                                      <p:cBhvr>
                                        <p:cTn id="38" dur="500" fill="hold"/>
                                        <p:tgtEl>
                                          <p:spTgt spid="108550"/>
                                        </p:tgtEl>
                                        <p:attrNameLst>
                                          <p:attrName>ppt_x</p:attrName>
                                        </p:attrNameLst>
                                      </p:cBhvr>
                                      <p:tavLst>
                                        <p:tav tm="0">
                                          <p:val>
                                            <p:strVal val="#ppt_x-.2"/>
                                          </p:val>
                                        </p:tav>
                                        <p:tav tm="100000">
                                          <p:val>
                                            <p:strVal val="#ppt_x"/>
                                          </p:val>
                                        </p:tav>
                                      </p:tavLst>
                                    </p:anim>
                                    <p:anim calcmode="lin" valueType="num">
                                      <p:cBhvr>
                                        <p:cTn id="39" dur="500" fill="hold"/>
                                        <p:tgtEl>
                                          <p:spTgt spid="108550"/>
                                        </p:tgtEl>
                                        <p:attrNameLst>
                                          <p:attrName>ppt_y</p:attrName>
                                        </p:attrNameLst>
                                      </p:cBhvr>
                                      <p:tavLst>
                                        <p:tav tm="0">
                                          <p:val>
                                            <p:strVal val="#ppt_y"/>
                                          </p:val>
                                        </p:tav>
                                        <p:tav tm="100000">
                                          <p:val>
                                            <p:strVal val="#ppt_y"/>
                                          </p:val>
                                        </p:tav>
                                      </p:tavLst>
                                    </p:anim>
                                    <p:animEffect transition="in" filter="wipe(right)" prLst="gradientSize: 0.1">
                                      <p:cBhvr>
                                        <p:cTn id="40" dur="500"/>
                                        <p:tgtEl>
                                          <p:spTgt spid="10855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08549"/>
                                        </p:tgtEl>
                                        <p:attrNameLst>
                                          <p:attrName>style.visibility</p:attrName>
                                        </p:attrNameLst>
                                      </p:cBhvr>
                                      <p:to>
                                        <p:strVal val="visible"/>
                                      </p:to>
                                    </p:set>
                                    <p:animEffect transition="in" filter="slide(fromBottom)">
                                      <p:cBhvr>
                                        <p:cTn id="45" dur="5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build="allAtOnce" autoUpdateAnimBg="0"/>
      <p:bldP spid="108549" grpId="0" autoUpdateAnimBg="0"/>
      <p:bldP spid="10855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AF689ED-A4BE-490E-BB8B-D758869D1FAF}"/>
              </a:ext>
            </a:extLst>
          </p:cNvPr>
          <p:cNvSpPr>
            <a:spLocks noGrp="1" noChangeArrowheads="1"/>
          </p:cNvSpPr>
          <p:nvPr>
            <p:ph type="title" idx="4294967295"/>
          </p:nvPr>
        </p:nvSpPr>
        <p:spPr>
          <a:xfrm>
            <a:off x="539750" y="549275"/>
            <a:ext cx="7772400" cy="914400"/>
          </a:xfrm>
        </p:spPr>
        <p:txBody>
          <a:bodyPr/>
          <a:lstStyle/>
          <a:p>
            <a:r>
              <a:rPr lang="zh-CN" altLang="en-US"/>
              <a:t>数据库设计方法及步骤 </a:t>
            </a:r>
          </a:p>
        </p:txBody>
      </p:sp>
      <p:sp>
        <p:nvSpPr>
          <p:cNvPr id="8195" name="Rectangle 4">
            <a:extLst>
              <a:ext uri="{FF2B5EF4-FFF2-40B4-BE49-F238E27FC236}">
                <a16:creationId xmlns:a16="http://schemas.microsoft.com/office/drawing/2014/main" id="{3AE548FA-767A-4452-89D7-B701B35EE3F8}"/>
              </a:ext>
            </a:extLst>
          </p:cNvPr>
          <p:cNvSpPr>
            <a:spLocks noChangeArrowheads="1"/>
          </p:cNvSpPr>
          <p:nvPr/>
        </p:nvSpPr>
        <p:spPr bwMode="auto">
          <a:xfrm>
            <a:off x="1285875" y="1484313"/>
            <a:ext cx="7318375"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数据库设计分为以下</a:t>
            </a:r>
            <a:r>
              <a:rPr lang="en-US" altLang="zh-CN" sz="2400" b="1">
                <a:latin typeface="宋体" panose="02010600030101010101" pitchFamily="2" charset="-122"/>
                <a:ea typeface="黑体" panose="02010609060101010101" pitchFamily="49" charset="-122"/>
              </a:rPr>
              <a:t>6</a:t>
            </a:r>
            <a:r>
              <a:rPr lang="zh-CN" altLang="en-US" sz="2400" b="1">
                <a:latin typeface="宋体" panose="02010600030101010101" pitchFamily="2" charset="-122"/>
                <a:ea typeface="黑体" panose="02010609060101010101" pitchFamily="49" charset="-122"/>
              </a:rPr>
              <a:t>个阶段：</a:t>
            </a:r>
          </a:p>
          <a:p>
            <a:pPr>
              <a:lnSpc>
                <a:spcPts val="3500"/>
              </a:lnSpc>
              <a:spcBef>
                <a:spcPts val="1200"/>
              </a:spcBef>
              <a:buClr>
                <a:srgbClr val="00B050"/>
              </a:buClr>
              <a:buSzTx/>
              <a:buFont typeface="Wingdings" panose="05000000000000000000" pitchFamily="2" charset="2"/>
              <a:buChar char="Ø"/>
            </a:pPr>
            <a:r>
              <a:rPr lang="en-US" altLang="zh-CN" sz="2400" b="1">
                <a:latin typeface="宋体" panose="02010600030101010101" pitchFamily="2" charset="-122"/>
                <a:ea typeface="黑体" panose="02010609060101010101" pitchFamily="49" charset="-122"/>
              </a:rPr>
              <a:t> </a:t>
            </a:r>
            <a:r>
              <a:rPr lang="zh-CN" altLang="en-US" sz="2400" b="1">
                <a:latin typeface="宋体" panose="02010600030101010101" pitchFamily="2" charset="-122"/>
                <a:ea typeface="黑体" panose="02010609060101010101" pitchFamily="49" charset="-122"/>
              </a:rPr>
              <a:t>需求分析阶段</a:t>
            </a:r>
          </a:p>
          <a:p>
            <a:pPr>
              <a:lnSpc>
                <a:spcPts val="3500"/>
              </a:lnSpc>
              <a:spcBef>
                <a:spcPts val="1200"/>
              </a:spcBef>
              <a:buClr>
                <a:srgbClr val="00B050"/>
              </a:buClr>
              <a:buSzTx/>
              <a:buFont typeface="Wingdings" panose="05000000000000000000" pitchFamily="2" charset="2"/>
              <a:buChar char="Ø"/>
            </a:pPr>
            <a:r>
              <a:rPr lang="zh-CN" altLang="en-US" sz="2400" b="1">
                <a:latin typeface="宋体" panose="02010600030101010101" pitchFamily="2" charset="-122"/>
                <a:ea typeface="黑体" panose="02010609060101010101" pitchFamily="49" charset="-122"/>
              </a:rPr>
              <a:t> 概念结构设计阶段</a:t>
            </a:r>
          </a:p>
          <a:p>
            <a:pPr>
              <a:lnSpc>
                <a:spcPts val="3500"/>
              </a:lnSpc>
              <a:spcBef>
                <a:spcPts val="1200"/>
              </a:spcBef>
              <a:buClr>
                <a:srgbClr val="00B050"/>
              </a:buClr>
              <a:buSzTx/>
              <a:buFont typeface="Wingdings" panose="05000000000000000000" pitchFamily="2" charset="2"/>
              <a:buChar char="Ø"/>
            </a:pPr>
            <a:r>
              <a:rPr lang="zh-CN" altLang="en-US" sz="2400" b="1">
                <a:latin typeface="宋体" panose="02010600030101010101" pitchFamily="2" charset="-122"/>
                <a:ea typeface="黑体" panose="02010609060101010101" pitchFamily="49" charset="-122"/>
              </a:rPr>
              <a:t> 逻辑结构设计阶段</a:t>
            </a:r>
          </a:p>
          <a:p>
            <a:pPr>
              <a:lnSpc>
                <a:spcPts val="3500"/>
              </a:lnSpc>
              <a:spcBef>
                <a:spcPts val="1200"/>
              </a:spcBef>
              <a:buClr>
                <a:srgbClr val="00B050"/>
              </a:buClr>
              <a:buSzTx/>
              <a:buFont typeface="Wingdings" panose="05000000000000000000" pitchFamily="2" charset="2"/>
              <a:buChar char="Ø"/>
            </a:pPr>
            <a:r>
              <a:rPr lang="zh-CN" altLang="en-US" sz="2400" b="1">
                <a:latin typeface="宋体" panose="02010600030101010101" pitchFamily="2" charset="-122"/>
                <a:ea typeface="黑体" panose="02010609060101010101" pitchFamily="49" charset="-122"/>
              </a:rPr>
              <a:t> 物理结构设计阶段</a:t>
            </a:r>
          </a:p>
          <a:p>
            <a:pPr>
              <a:lnSpc>
                <a:spcPts val="3500"/>
              </a:lnSpc>
              <a:spcBef>
                <a:spcPts val="1200"/>
              </a:spcBef>
              <a:buClr>
                <a:srgbClr val="00B050"/>
              </a:buClr>
              <a:buSzTx/>
              <a:buFont typeface="Wingdings" panose="05000000000000000000" pitchFamily="2" charset="2"/>
              <a:buChar char="Ø"/>
            </a:pPr>
            <a:r>
              <a:rPr lang="zh-CN" altLang="en-US" sz="2400" b="1">
                <a:latin typeface="宋体" panose="02010600030101010101" pitchFamily="2" charset="-122"/>
                <a:ea typeface="黑体" panose="02010609060101010101" pitchFamily="49" charset="-122"/>
              </a:rPr>
              <a:t> 数据库实施阶段</a:t>
            </a:r>
          </a:p>
          <a:p>
            <a:pPr>
              <a:lnSpc>
                <a:spcPts val="3500"/>
              </a:lnSpc>
              <a:spcBef>
                <a:spcPts val="1200"/>
              </a:spcBef>
              <a:buClr>
                <a:srgbClr val="00B050"/>
              </a:buClr>
              <a:buSzTx/>
              <a:buFont typeface="Wingdings" panose="05000000000000000000" pitchFamily="2" charset="2"/>
              <a:buChar char="Ø"/>
            </a:pPr>
            <a:r>
              <a:rPr lang="zh-CN" altLang="en-US" sz="2400" b="1">
                <a:latin typeface="宋体" panose="02010600030101010101" pitchFamily="2" charset="-122"/>
                <a:ea typeface="黑体" panose="02010609060101010101" pitchFamily="49" charset="-122"/>
              </a:rPr>
              <a:t> 数据库运行和维护阶段</a:t>
            </a: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B007D9D-85B7-44C0-9292-8F75BE373847}"/>
              </a:ext>
            </a:extLst>
          </p:cNvPr>
          <p:cNvSpPr>
            <a:spLocks noChangeArrowheads="1"/>
          </p:cNvSpPr>
          <p:nvPr>
            <p:ph type="title"/>
          </p:nvPr>
        </p:nvSpPr>
        <p:spPr>
          <a:xfrm>
            <a:off x="468313" y="115888"/>
            <a:ext cx="8229600" cy="920750"/>
          </a:xfrm>
        </p:spPr>
        <p:txBody>
          <a:bodyPr/>
          <a:lstStyle/>
          <a:p>
            <a:pPr eaLnBrk="1" hangingPunct="1"/>
            <a:r>
              <a:rPr lang="zh-CN" altLang="zh-CN">
                <a:ea typeface="宋体" panose="02010600030101010101" pitchFamily="2" charset="-122"/>
              </a:rPr>
              <a:t>⒉ 命名冲突</a:t>
            </a:r>
          </a:p>
        </p:txBody>
      </p:sp>
      <p:sp>
        <p:nvSpPr>
          <p:cNvPr id="109571" name="Rectangle 3">
            <a:extLst>
              <a:ext uri="{FF2B5EF4-FFF2-40B4-BE49-F238E27FC236}">
                <a16:creationId xmlns:a16="http://schemas.microsoft.com/office/drawing/2014/main" id="{F523048D-9AA2-46AD-BB57-B4BF7C6E19EE}"/>
              </a:ext>
            </a:extLst>
          </p:cNvPr>
          <p:cNvSpPr>
            <a:spLocks noChangeArrowheads="1"/>
          </p:cNvSpPr>
          <p:nvPr>
            <p:ph type="body" idx="1"/>
          </p:nvPr>
        </p:nvSpPr>
        <p:spPr>
          <a:xfrm>
            <a:off x="468313" y="1052513"/>
            <a:ext cx="8229600" cy="1584325"/>
          </a:xfrm>
        </p:spPr>
        <p:txBody>
          <a:bodyPr/>
          <a:lstStyle/>
          <a:p>
            <a:pPr eaLnBrk="1" hangingPunct="1"/>
            <a:r>
              <a:rPr lang="zh-CN" altLang="en-US"/>
              <a:t>两类命名冲突</a:t>
            </a:r>
          </a:p>
          <a:p>
            <a:pPr lvl="1" eaLnBrk="1" hangingPunct="1"/>
            <a:r>
              <a:rPr lang="zh-CN" altLang="en-US">
                <a:solidFill>
                  <a:srgbClr val="CC3300"/>
                </a:solidFill>
              </a:rPr>
              <a:t>同名异义</a:t>
            </a:r>
            <a:r>
              <a:rPr lang="zh-CN" altLang="en-US"/>
              <a:t>：不同意义的对象在不同的局部应用中具有相同的名字</a:t>
            </a:r>
          </a:p>
        </p:txBody>
      </p:sp>
      <p:sp>
        <p:nvSpPr>
          <p:cNvPr id="109572" name="Rectangle 4">
            <a:extLst>
              <a:ext uri="{FF2B5EF4-FFF2-40B4-BE49-F238E27FC236}">
                <a16:creationId xmlns:a16="http://schemas.microsoft.com/office/drawing/2014/main" id="{E85E2959-9EBA-4DB2-A9C6-3A8E86063554}"/>
              </a:ext>
            </a:extLst>
          </p:cNvPr>
          <p:cNvSpPr>
            <a:spLocks noChangeArrowheads="1"/>
          </p:cNvSpPr>
          <p:nvPr/>
        </p:nvSpPr>
        <p:spPr bwMode="auto">
          <a:xfrm>
            <a:off x="827088" y="2852738"/>
            <a:ext cx="75612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200">
                <a:latin typeface="Times New Roman" panose="02020603050405020304" pitchFamily="18" charset="0"/>
              </a:rPr>
              <a:t>例如：“</a:t>
            </a:r>
            <a:r>
              <a:rPr lang="zh-CN" altLang="en-US" sz="2200">
                <a:solidFill>
                  <a:srgbClr val="3333FF"/>
                </a:solidFill>
                <a:latin typeface="Times New Roman" panose="02020603050405020304" pitchFamily="18" charset="0"/>
              </a:rPr>
              <a:t>单位</a:t>
            </a:r>
            <a:r>
              <a:rPr lang="zh-CN" altLang="en-US" sz="2200">
                <a:latin typeface="Times New Roman" panose="02020603050405020304" pitchFamily="18" charset="0"/>
              </a:rPr>
              <a:t>”在某些部门表示为人员所在的部门，而在某些部门可能表示物品的重量、长度等属性。</a:t>
            </a:r>
          </a:p>
        </p:txBody>
      </p:sp>
      <p:sp>
        <p:nvSpPr>
          <p:cNvPr id="109573" name="Rectangle 5">
            <a:extLst>
              <a:ext uri="{FF2B5EF4-FFF2-40B4-BE49-F238E27FC236}">
                <a16:creationId xmlns:a16="http://schemas.microsoft.com/office/drawing/2014/main" id="{89B0343F-F6FB-4BBC-9B13-28A7F1F22E9E}"/>
              </a:ext>
            </a:extLst>
          </p:cNvPr>
          <p:cNvSpPr>
            <a:spLocks noChangeArrowheads="1"/>
          </p:cNvSpPr>
          <p:nvPr/>
        </p:nvSpPr>
        <p:spPr bwMode="auto">
          <a:xfrm>
            <a:off x="468313" y="386080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lvl="1" eaLnBrk="1" hangingPunct="1"/>
            <a:r>
              <a:rPr lang="zh-CN" altLang="zh-CN">
                <a:solidFill>
                  <a:srgbClr val="CC3300"/>
                </a:solidFill>
              </a:rPr>
              <a:t>异名同义（一义多名）</a:t>
            </a:r>
            <a:r>
              <a:rPr lang="zh-CN" altLang="zh-CN"/>
              <a:t>：同一意义的对象在不同的局部应用中具有不同的名字</a:t>
            </a:r>
          </a:p>
        </p:txBody>
      </p:sp>
      <p:sp>
        <p:nvSpPr>
          <p:cNvPr id="109574" name="Rectangle 6">
            <a:extLst>
              <a:ext uri="{FF2B5EF4-FFF2-40B4-BE49-F238E27FC236}">
                <a16:creationId xmlns:a16="http://schemas.microsoft.com/office/drawing/2014/main" id="{0C4FFE63-47EA-4F54-976D-236AC6DA1ECF}"/>
              </a:ext>
            </a:extLst>
          </p:cNvPr>
          <p:cNvSpPr>
            <a:spLocks noChangeArrowheads="1"/>
          </p:cNvSpPr>
          <p:nvPr/>
        </p:nvSpPr>
        <p:spPr bwMode="auto">
          <a:xfrm>
            <a:off x="827088" y="4940300"/>
            <a:ext cx="7632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200">
                <a:latin typeface="Times New Roman" panose="02020603050405020304" pitchFamily="18" charset="0"/>
              </a:rPr>
              <a:t>例如：在教务管理部门中的“教室”，在后勤管理部门中的“学生宿舍”，对应的都是“房间”这个概念。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Effect transition="in" filter="barn(inHorizontal)">
                                      <p:cBhvr>
                                        <p:cTn id="7" dur="500"/>
                                        <p:tgtEl>
                                          <p:spTgt spid="1095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09572"/>
                                        </p:tgtEl>
                                        <p:attrNameLst>
                                          <p:attrName>style.visibility</p:attrName>
                                        </p:attrNameLst>
                                      </p:cBhvr>
                                      <p:to>
                                        <p:strVal val="visible"/>
                                      </p:to>
                                    </p:set>
                                    <p:animEffect transition="in" filter="blinds(vertical)">
                                      <p:cBhvr>
                                        <p:cTn id="12" dur="500"/>
                                        <p:tgtEl>
                                          <p:spTgt spid="1095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9573"/>
                                        </p:tgtEl>
                                        <p:attrNameLst>
                                          <p:attrName>style.visibility</p:attrName>
                                        </p:attrNameLst>
                                      </p:cBhvr>
                                      <p:to>
                                        <p:strVal val="visible"/>
                                      </p:to>
                                    </p:set>
                                    <p:animEffect transition="in" filter="wipe(up)">
                                      <p:cBhvr>
                                        <p:cTn id="17" dur="500"/>
                                        <p:tgtEl>
                                          <p:spTgt spid="1095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09574"/>
                                        </p:tgtEl>
                                        <p:attrNameLst>
                                          <p:attrName>style.visibility</p:attrName>
                                        </p:attrNameLst>
                                      </p:cBhvr>
                                      <p:to>
                                        <p:strVal val="visible"/>
                                      </p:to>
                                    </p:set>
                                    <p:animEffect transition="in" filter="blinds(vertical)">
                                      <p:cBhvr>
                                        <p:cTn id="22" dur="500"/>
                                        <p:tgtEl>
                                          <p:spTgt spid="10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utoUpdateAnimBg="0"/>
      <p:bldP spid="109573" grpId="0" autoUpdateAnimBg="0"/>
      <p:bldP spid="109574"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6B6F871-3F45-435A-90B3-F4551A6E76F6}"/>
              </a:ext>
            </a:extLst>
          </p:cNvPr>
          <p:cNvSpPr>
            <a:spLocks noChangeArrowheads="1"/>
          </p:cNvSpPr>
          <p:nvPr>
            <p:ph type="title"/>
          </p:nvPr>
        </p:nvSpPr>
        <p:spPr>
          <a:xfrm>
            <a:off x="468313" y="115888"/>
            <a:ext cx="8229600" cy="865187"/>
          </a:xfrm>
        </p:spPr>
        <p:txBody>
          <a:bodyPr/>
          <a:lstStyle/>
          <a:p>
            <a:pPr eaLnBrk="1" hangingPunct="1"/>
            <a:r>
              <a:rPr lang="zh-CN" altLang="zh-CN">
                <a:ea typeface="宋体" panose="02010600030101010101" pitchFamily="2" charset="-122"/>
              </a:rPr>
              <a:t>⒊ 结构冲突</a:t>
            </a:r>
          </a:p>
        </p:txBody>
      </p:sp>
      <p:sp>
        <p:nvSpPr>
          <p:cNvPr id="110595" name="Rectangle 3">
            <a:extLst>
              <a:ext uri="{FF2B5EF4-FFF2-40B4-BE49-F238E27FC236}">
                <a16:creationId xmlns:a16="http://schemas.microsoft.com/office/drawing/2014/main" id="{1BA73E8B-560A-416B-8DF3-9CF97DA5E5A3}"/>
              </a:ext>
            </a:extLst>
          </p:cNvPr>
          <p:cNvSpPr>
            <a:spLocks noChangeArrowheads="1"/>
          </p:cNvSpPr>
          <p:nvPr>
            <p:ph type="body" idx="1"/>
          </p:nvPr>
        </p:nvSpPr>
        <p:spPr>
          <a:xfrm>
            <a:off x="468313" y="981075"/>
            <a:ext cx="8229600" cy="1368425"/>
          </a:xfrm>
        </p:spPr>
        <p:txBody>
          <a:bodyPr/>
          <a:lstStyle/>
          <a:p>
            <a:pPr eaLnBrk="1" hangingPunct="1"/>
            <a:r>
              <a:rPr lang="zh-CN" altLang="en-US"/>
              <a:t>三类结构冲突</a:t>
            </a:r>
          </a:p>
          <a:p>
            <a:pPr lvl="1" eaLnBrk="1" hangingPunct="1">
              <a:lnSpc>
                <a:spcPct val="140000"/>
              </a:lnSpc>
              <a:buFontTx/>
              <a:buNone/>
            </a:pPr>
            <a:r>
              <a:rPr lang="en-US" altLang="zh-CN">
                <a:solidFill>
                  <a:srgbClr val="CC3300"/>
                </a:solidFill>
              </a:rPr>
              <a:t>1</a:t>
            </a:r>
            <a:r>
              <a:rPr lang="zh-CN" altLang="en-US">
                <a:solidFill>
                  <a:srgbClr val="CC3300"/>
                </a:solidFill>
              </a:rPr>
              <a:t>、同一对象在不同应用中具有不同的抽象</a:t>
            </a:r>
          </a:p>
        </p:txBody>
      </p:sp>
      <p:sp>
        <p:nvSpPr>
          <p:cNvPr id="110596" name="Rectangle 4">
            <a:extLst>
              <a:ext uri="{FF2B5EF4-FFF2-40B4-BE49-F238E27FC236}">
                <a16:creationId xmlns:a16="http://schemas.microsoft.com/office/drawing/2014/main" id="{BCE53F9A-0712-4AFD-AC74-62CEE5C7B7B8}"/>
              </a:ext>
            </a:extLst>
          </p:cNvPr>
          <p:cNvSpPr>
            <a:spLocks noChangeArrowheads="1"/>
          </p:cNvSpPr>
          <p:nvPr/>
        </p:nvSpPr>
        <p:spPr bwMode="auto">
          <a:xfrm>
            <a:off x="971550" y="2420938"/>
            <a:ext cx="73453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lvl="1">
              <a:spcBef>
                <a:spcPct val="0"/>
              </a:spcBef>
              <a:buSzTx/>
              <a:buFontTx/>
              <a:buNone/>
            </a:pPr>
            <a:r>
              <a:rPr lang="zh-CN" altLang="en-US" sz="2400">
                <a:solidFill>
                  <a:srgbClr val="660066"/>
                </a:solidFill>
                <a:latin typeface="Times New Roman" panose="02020603050405020304" pitchFamily="18" charset="0"/>
              </a:rPr>
              <a:t>例如：教师的职称在某一局部应用中被当作实体，而在另一局部应用中被当作属性。</a:t>
            </a:r>
            <a:endParaRPr lang="zh-CN" altLang="en-US" sz="2400">
              <a:latin typeface="Times New Roman" panose="02020603050405020304" pitchFamily="18" charset="0"/>
            </a:endParaRPr>
          </a:p>
        </p:txBody>
      </p:sp>
      <p:sp>
        <p:nvSpPr>
          <p:cNvPr id="110597" name="Rectangle 5">
            <a:extLst>
              <a:ext uri="{FF2B5EF4-FFF2-40B4-BE49-F238E27FC236}">
                <a16:creationId xmlns:a16="http://schemas.microsoft.com/office/drawing/2014/main" id="{F15D6A94-44F9-4103-BDB2-0F2FACD054A8}"/>
              </a:ext>
            </a:extLst>
          </p:cNvPr>
          <p:cNvSpPr>
            <a:spLocks noChangeArrowheads="1"/>
          </p:cNvSpPr>
          <p:nvPr/>
        </p:nvSpPr>
        <p:spPr bwMode="auto">
          <a:xfrm>
            <a:off x="1042988" y="3573463"/>
            <a:ext cx="73453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lvl="1">
              <a:spcBef>
                <a:spcPct val="0"/>
              </a:spcBef>
              <a:buSzTx/>
              <a:buFontTx/>
              <a:buNone/>
            </a:pPr>
            <a:r>
              <a:rPr lang="zh-CN" altLang="en-US" sz="2400">
                <a:latin typeface="Times New Roman" panose="02020603050405020304" pitchFamily="18" charset="0"/>
              </a:rPr>
              <a:t>解决方法：这类冲突在解决时，就是使同一对象在不同应用中具有相同的抽象，或把实体转换为属性，或把属性转换为实体。</a:t>
            </a:r>
            <a:r>
              <a:rPr lang="zh-CN" altLang="en-US" sz="2400">
                <a:solidFill>
                  <a:schemeClr val="accent2"/>
                </a:solidFill>
                <a:latin typeface="Times New Roman" panose="02020603050405020304" pitchFamily="18" charset="0"/>
              </a:rPr>
              <a:t>一般情况下，凡能作为属性对待的，应尽量作为属性。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Effect transition="in" filter="wipe(left)">
                                      <p:cBhvr>
                                        <p:cTn id="7" dur="500"/>
                                        <p:tgtEl>
                                          <p:spTgt spid="110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checkerboard(across)">
                                      <p:cBhvr>
                                        <p:cTn id="12" dur="500"/>
                                        <p:tgtEl>
                                          <p:spTgt spid="1105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10597"/>
                                        </p:tgtEl>
                                        <p:attrNameLst>
                                          <p:attrName>style.visibility</p:attrName>
                                        </p:attrNameLst>
                                      </p:cBhvr>
                                      <p:to>
                                        <p:strVal val="visible"/>
                                      </p:to>
                                    </p:set>
                                    <p:animEffect transition="in" filter="barn(inHorizontal)">
                                      <p:cBhvr>
                                        <p:cTn id="17" dur="5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utoUpdateAnimBg="0"/>
      <p:bldP spid="11059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6497B6-6D04-4CD0-939E-388AEB570763}"/>
              </a:ext>
            </a:extLst>
          </p:cNvPr>
          <p:cNvSpPr>
            <a:spLocks noChangeArrowheads="1"/>
          </p:cNvSpPr>
          <p:nvPr>
            <p:ph type="title"/>
          </p:nvPr>
        </p:nvSpPr>
        <p:spPr>
          <a:xfrm>
            <a:off x="468313" y="115888"/>
            <a:ext cx="8229600" cy="865187"/>
          </a:xfrm>
        </p:spPr>
        <p:txBody>
          <a:bodyPr/>
          <a:lstStyle/>
          <a:p>
            <a:pPr eaLnBrk="1" hangingPunct="1"/>
            <a:r>
              <a:rPr lang="zh-CN" altLang="zh-CN">
                <a:ea typeface="宋体" panose="02010600030101010101" pitchFamily="2" charset="-122"/>
              </a:rPr>
              <a:t>⒊ 结构冲突</a:t>
            </a:r>
          </a:p>
        </p:txBody>
      </p:sp>
      <p:sp>
        <p:nvSpPr>
          <p:cNvPr id="111619" name="Rectangle 3">
            <a:extLst>
              <a:ext uri="{FF2B5EF4-FFF2-40B4-BE49-F238E27FC236}">
                <a16:creationId xmlns:a16="http://schemas.microsoft.com/office/drawing/2014/main" id="{9A5A48B5-44F3-4BE8-A229-89D1730DEF47}"/>
              </a:ext>
            </a:extLst>
          </p:cNvPr>
          <p:cNvSpPr>
            <a:spLocks noChangeArrowheads="1"/>
          </p:cNvSpPr>
          <p:nvPr>
            <p:ph type="body" idx="1"/>
          </p:nvPr>
        </p:nvSpPr>
        <p:spPr>
          <a:xfrm>
            <a:off x="468313" y="981075"/>
            <a:ext cx="8229600" cy="1727200"/>
          </a:xfrm>
        </p:spPr>
        <p:txBody>
          <a:bodyPr/>
          <a:lstStyle/>
          <a:p>
            <a:pPr eaLnBrk="1" hangingPunct="1"/>
            <a:r>
              <a:rPr lang="zh-CN" altLang="en-US" sz="3600"/>
              <a:t>三类结构冲突</a:t>
            </a:r>
          </a:p>
          <a:p>
            <a:pPr lvl="1" eaLnBrk="1" hangingPunct="1">
              <a:buFontTx/>
              <a:buNone/>
            </a:pPr>
            <a:r>
              <a:rPr lang="en-US" altLang="zh-CN">
                <a:solidFill>
                  <a:srgbClr val="CC3300"/>
                </a:solidFill>
              </a:rPr>
              <a:t>2</a:t>
            </a:r>
            <a:r>
              <a:rPr lang="zh-CN" altLang="en-US">
                <a:solidFill>
                  <a:srgbClr val="CC3300"/>
                </a:solidFill>
              </a:rPr>
              <a:t>、同一实体在不同分</a:t>
            </a:r>
            <a:r>
              <a:rPr lang="en-US" altLang="zh-CN">
                <a:solidFill>
                  <a:srgbClr val="CC3300"/>
                </a:solidFill>
              </a:rPr>
              <a:t>E-R</a:t>
            </a:r>
            <a:r>
              <a:rPr lang="zh-CN" altLang="en-US">
                <a:solidFill>
                  <a:srgbClr val="CC3300"/>
                </a:solidFill>
              </a:rPr>
              <a:t>图中所包含的属性个数和属性排列次序不完全相同</a:t>
            </a:r>
          </a:p>
        </p:txBody>
      </p:sp>
      <p:sp>
        <p:nvSpPr>
          <p:cNvPr id="111620" name="Rectangle 4">
            <a:extLst>
              <a:ext uri="{FF2B5EF4-FFF2-40B4-BE49-F238E27FC236}">
                <a16:creationId xmlns:a16="http://schemas.microsoft.com/office/drawing/2014/main" id="{D8FBB1E3-A60D-4224-B338-31DECAD40DB6}"/>
              </a:ext>
            </a:extLst>
          </p:cNvPr>
          <p:cNvSpPr>
            <a:spLocks noChangeArrowheads="1"/>
          </p:cNvSpPr>
          <p:nvPr/>
        </p:nvSpPr>
        <p:spPr bwMode="auto">
          <a:xfrm>
            <a:off x="971550" y="2708275"/>
            <a:ext cx="7632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解决办法：合并后实体的属性组成为各局部</a:t>
            </a:r>
            <a:r>
              <a:rPr lang="en-US" altLang="zh-CN" sz="2400">
                <a:latin typeface="Times New Roman" panose="02020603050405020304" pitchFamily="18" charset="0"/>
              </a:rPr>
              <a:t>E-R</a:t>
            </a:r>
            <a:r>
              <a:rPr lang="zh-CN" altLang="en-US" sz="2400">
                <a:latin typeface="Times New Roman" panose="02020603050405020304" pitchFamily="18" charset="0"/>
              </a:rPr>
              <a:t>图中的同名实体属性的并集，然后再适当调整属性的次序。</a:t>
            </a:r>
          </a:p>
        </p:txBody>
      </p:sp>
      <p:sp>
        <p:nvSpPr>
          <p:cNvPr id="111621" name="Rectangle 5">
            <a:extLst>
              <a:ext uri="{FF2B5EF4-FFF2-40B4-BE49-F238E27FC236}">
                <a16:creationId xmlns:a16="http://schemas.microsoft.com/office/drawing/2014/main" id="{10017406-6CB3-41B9-9FC9-11A09E5FF522}"/>
              </a:ext>
            </a:extLst>
          </p:cNvPr>
          <p:cNvSpPr>
            <a:spLocks noChangeArrowheads="1"/>
          </p:cNvSpPr>
          <p:nvPr/>
        </p:nvSpPr>
        <p:spPr bwMode="auto">
          <a:xfrm>
            <a:off x="468313" y="3644900"/>
            <a:ext cx="8229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lvl="1" eaLnBrk="1" hangingPunct="1">
              <a:buFontTx/>
              <a:buNone/>
            </a:pPr>
            <a:r>
              <a:rPr lang="en-US" altLang="zh-CN">
                <a:solidFill>
                  <a:srgbClr val="CC3300"/>
                </a:solidFill>
              </a:rPr>
              <a:t>3</a:t>
            </a:r>
            <a:r>
              <a:rPr lang="zh-CN" altLang="en-US">
                <a:solidFill>
                  <a:srgbClr val="CC3300"/>
                </a:solidFill>
              </a:rPr>
              <a:t>、实体之间的联系在不同局部视图中呈现不同的类型</a:t>
            </a:r>
          </a:p>
        </p:txBody>
      </p:sp>
      <p:sp>
        <p:nvSpPr>
          <p:cNvPr id="111622" name="Rectangle 6">
            <a:extLst>
              <a:ext uri="{FF2B5EF4-FFF2-40B4-BE49-F238E27FC236}">
                <a16:creationId xmlns:a16="http://schemas.microsoft.com/office/drawing/2014/main" id="{D81FE812-618C-4853-BD37-33CCFD67F9D4}"/>
              </a:ext>
            </a:extLst>
          </p:cNvPr>
          <p:cNvSpPr>
            <a:spLocks noChangeArrowheads="1"/>
          </p:cNvSpPr>
          <p:nvPr/>
        </p:nvSpPr>
        <p:spPr bwMode="auto">
          <a:xfrm>
            <a:off x="468313" y="4724400"/>
            <a:ext cx="8207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lvl="1">
              <a:spcBef>
                <a:spcPct val="0"/>
              </a:spcBef>
              <a:buSzTx/>
              <a:buFontTx/>
              <a:buNone/>
            </a:pPr>
            <a:r>
              <a:rPr lang="zh-CN" altLang="en-US" sz="2400">
                <a:latin typeface="Times New Roman" panose="02020603050405020304" pitchFamily="18" charset="0"/>
              </a:rPr>
              <a:t>解决方法：根据应用的语义对实体联系的类型进行综合或调整。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animEffect transition="in" filter="wipe(left)">
                                      <p:cBhvr>
                                        <p:cTn id="7" dur="500"/>
                                        <p:tgtEl>
                                          <p:spTgt spid="111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11620"/>
                                        </p:tgtEl>
                                        <p:attrNameLst>
                                          <p:attrName>style.visibility</p:attrName>
                                        </p:attrNameLst>
                                      </p:cBhvr>
                                      <p:to>
                                        <p:strVal val="visible"/>
                                      </p:to>
                                    </p:set>
                                    <p:anim calcmode="lin" valueType="num">
                                      <p:cBhvr additive="base">
                                        <p:cTn id="12" dur="500" fill="hold"/>
                                        <p:tgtEl>
                                          <p:spTgt spid="111620"/>
                                        </p:tgtEl>
                                        <p:attrNameLst>
                                          <p:attrName>ppt_x</p:attrName>
                                        </p:attrNameLst>
                                      </p:cBhvr>
                                      <p:tavLst>
                                        <p:tav tm="0">
                                          <p:val>
                                            <p:strVal val="#ppt_x"/>
                                          </p:val>
                                        </p:tav>
                                        <p:tav tm="100000">
                                          <p:val>
                                            <p:strVal val="#ppt_x"/>
                                          </p:val>
                                        </p:tav>
                                      </p:tavLst>
                                    </p:anim>
                                    <p:anim calcmode="lin" valueType="num">
                                      <p:cBhvr additive="base">
                                        <p:cTn id="13" dur="500" fill="hold"/>
                                        <p:tgtEl>
                                          <p:spTgt spid="111620"/>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1621"/>
                                        </p:tgtEl>
                                        <p:attrNameLst>
                                          <p:attrName>style.visibility</p:attrName>
                                        </p:attrNameLst>
                                      </p:cBhvr>
                                      <p:to>
                                        <p:strVal val="visible"/>
                                      </p:to>
                                    </p:set>
                                    <p:animEffect transition="in" filter="wipe(up)">
                                      <p:cBhvr>
                                        <p:cTn id="18" dur="500"/>
                                        <p:tgtEl>
                                          <p:spTgt spid="1116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11622"/>
                                        </p:tgtEl>
                                        <p:attrNameLst>
                                          <p:attrName>style.visibility</p:attrName>
                                        </p:attrNameLst>
                                      </p:cBhvr>
                                      <p:to>
                                        <p:strVal val="visible"/>
                                      </p:to>
                                    </p:set>
                                    <p:animEffect transition="in" filter="checkerboard(across)">
                                      <p:cBhvr>
                                        <p:cTn id="23" dur="5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utoUpdateAnimBg="0"/>
      <p:bldP spid="111621" grpId="0" autoUpdateAnimBg="0"/>
      <p:bldP spid="11162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74D0EA5-CD82-46D0-877B-AE52C226F045}"/>
              </a:ext>
            </a:extLst>
          </p:cNvPr>
          <p:cNvSpPr>
            <a:spLocks noGrp="1" noChangeArrowheads="1"/>
          </p:cNvSpPr>
          <p:nvPr>
            <p:ph type="title" idx="4294967295"/>
          </p:nvPr>
        </p:nvSpPr>
        <p:spPr>
          <a:xfrm>
            <a:off x="714375" y="142875"/>
            <a:ext cx="7772400" cy="914400"/>
          </a:xfrm>
        </p:spPr>
        <p:txBody>
          <a:bodyPr/>
          <a:lstStyle/>
          <a:p>
            <a:r>
              <a:rPr lang="zh-CN" altLang="en-US"/>
              <a:t>大学教学管理系统整体</a:t>
            </a:r>
            <a:r>
              <a:rPr lang="en-US" altLang="zh-CN"/>
              <a:t>E-R</a:t>
            </a:r>
            <a:r>
              <a:rPr lang="zh-CN" altLang="en-US"/>
              <a:t>图</a:t>
            </a:r>
          </a:p>
        </p:txBody>
      </p:sp>
      <p:grpSp>
        <p:nvGrpSpPr>
          <p:cNvPr id="57347" name="Group 3">
            <a:extLst>
              <a:ext uri="{FF2B5EF4-FFF2-40B4-BE49-F238E27FC236}">
                <a16:creationId xmlns:a16="http://schemas.microsoft.com/office/drawing/2014/main" id="{746CFE16-8A8E-4A91-B9E3-B902766C02F9}"/>
              </a:ext>
            </a:extLst>
          </p:cNvPr>
          <p:cNvGrpSpPr>
            <a:grpSpLocks/>
          </p:cNvGrpSpPr>
          <p:nvPr/>
        </p:nvGrpSpPr>
        <p:grpSpPr bwMode="auto">
          <a:xfrm>
            <a:off x="1214438" y="1143000"/>
            <a:ext cx="6572250" cy="4857750"/>
            <a:chOff x="0" y="0"/>
            <a:chExt cx="6572296" cy="4857784"/>
          </a:xfrm>
        </p:grpSpPr>
        <p:sp>
          <p:nvSpPr>
            <p:cNvPr id="57348" name="矩形 3">
              <a:extLst>
                <a:ext uri="{FF2B5EF4-FFF2-40B4-BE49-F238E27FC236}">
                  <a16:creationId xmlns:a16="http://schemas.microsoft.com/office/drawing/2014/main" id="{C41F99E1-7B86-4EF4-914C-277A18CE5C4C}"/>
                </a:ext>
              </a:extLst>
            </p:cNvPr>
            <p:cNvSpPr>
              <a:spLocks noChangeArrowheads="1"/>
            </p:cNvSpPr>
            <p:nvPr/>
          </p:nvSpPr>
          <p:spPr bwMode="auto">
            <a:xfrm>
              <a:off x="0"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院长</a:t>
              </a:r>
            </a:p>
          </p:txBody>
        </p:sp>
        <p:sp>
          <p:nvSpPr>
            <p:cNvPr id="57349" name="矩形 4">
              <a:extLst>
                <a:ext uri="{FF2B5EF4-FFF2-40B4-BE49-F238E27FC236}">
                  <a16:creationId xmlns:a16="http://schemas.microsoft.com/office/drawing/2014/main" id="{F5DC59AB-58F3-4F23-8C07-9A1BFFF730D1}"/>
                </a:ext>
              </a:extLst>
            </p:cNvPr>
            <p:cNvSpPr>
              <a:spLocks noChangeArrowheads="1"/>
            </p:cNvSpPr>
            <p:nvPr/>
          </p:nvSpPr>
          <p:spPr bwMode="auto">
            <a:xfrm>
              <a:off x="3429024"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学院</a:t>
              </a:r>
            </a:p>
          </p:txBody>
        </p:sp>
        <p:sp>
          <p:nvSpPr>
            <p:cNvPr id="57350" name="流程图: 决策 6">
              <a:extLst>
                <a:ext uri="{FF2B5EF4-FFF2-40B4-BE49-F238E27FC236}">
                  <a16:creationId xmlns:a16="http://schemas.microsoft.com/office/drawing/2014/main" id="{A91CB3A4-40ED-4334-A4A7-746F4210CF8C}"/>
                </a:ext>
              </a:extLst>
            </p:cNvPr>
            <p:cNvSpPr>
              <a:spLocks noChangeArrowheads="1"/>
            </p:cNvSpPr>
            <p:nvPr/>
          </p:nvSpPr>
          <p:spPr bwMode="auto">
            <a:xfrm>
              <a:off x="1500198" y="0"/>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主管</a:t>
              </a:r>
            </a:p>
          </p:txBody>
        </p:sp>
        <p:sp>
          <p:nvSpPr>
            <p:cNvPr id="57351" name="流程图: 决策 7">
              <a:extLst>
                <a:ext uri="{FF2B5EF4-FFF2-40B4-BE49-F238E27FC236}">
                  <a16:creationId xmlns:a16="http://schemas.microsoft.com/office/drawing/2014/main" id="{8B777B0B-E763-4162-BE22-046FF9EBEFC7}"/>
                </a:ext>
              </a:extLst>
            </p:cNvPr>
            <p:cNvSpPr>
              <a:spLocks noChangeArrowheads="1"/>
            </p:cNvSpPr>
            <p:nvPr/>
          </p:nvSpPr>
          <p:spPr bwMode="auto">
            <a:xfrm>
              <a:off x="3286148" y="1000132"/>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设置</a:t>
              </a:r>
            </a:p>
          </p:txBody>
        </p:sp>
        <p:sp>
          <p:nvSpPr>
            <p:cNvPr id="57352" name="矩形 17">
              <a:extLst>
                <a:ext uri="{FF2B5EF4-FFF2-40B4-BE49-F238E27FC236}">
                  <a16:creationId xmlns:a16="http://schemas.microsoft.com/office/drawing/2014/main" id="{91D2270B-66B7-458B-843B-122B4F51546B}"/>
                </a:ext>
              </a:extLst>
            </p:cNvPr>
            <p:cNvSpPr>
              <a:spLocks noChangeArrowheads="1"/>
            </p:cNvSpPr>
            <p:nvPr/>
          </p:nvSpPr>
          <p:spPr bwMode="auto">
            <a:xfrm>
              <a:off x="1714512" y="3000396"/>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7353" name="矩形 18">
              <a:extLst>
                <a:ext uri="{FF2B5EF4-FFF2-40B4-BE49-F238E27FC236}">
                  <a16:creationId xmlns:a16="http://schemas.microsoft.com/office/drawing/2014/main" id="{66044847-433D-48C8-B88C-3510E73B95D5}"/>
                </a:ext>
              </a:extLst>
            </p:cNvPr>
            <p:cNvSpPr>
              <a:spLocks noChangeArrowheads="1"/>
            </p:cNvSpPr>
            <p:nvPr/>
          </p:nvSpPr>
          <p:spPr bwMode="auto">
            <a:xfrm>
              <a:off x="1071570"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7354" name="矩形 19">
              <a:extLst>
                <a:ext uri="{FF2B5EF4-FFF2-40B4-BE49-F238E27FC236}">
                  <a16:creationId xmlns:a16="http://schemas.microsoft.com/office/drawing/2014/main" id="{55F23F2C-8C30-47FE-86E6-C5A8AE67AA94}"/>
                </a:ext>
              </a:extLst>
            </p:cNvPr>
            <p:cNvSpPr>
              <a:spLocks noChangeArrowheads="1"/>
            </p:cNvSpPr>
            <p:nvPr/>
          </p:nvSpPr>
          <p:spPr bwMode="auto">
            <a:xfrm>
              <a:off x="3857652" y="500066"/>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7355" name="矩形 20">
              <a:extLst>
                <a:ext uri="{FF2B5EF4-FFF2-40B4-BE49-F238E27FC236}">
                  <a16:creationId xmlns:a16="http://schemas.microsoft.com/office/drawing/2014/main" id="{D2D1A73E-59B4-41D6-A469-FFCC1515B6D5}"/>
                </a:ext>
              </a:extLst>
            </p:cNvPr>
            <p:cNvSpPr>
              <a:spLocks noChangeArrowheads="1"/>
            </p:cNvSpPr>
            <p:nvPr/>
          </p:nvSpPr>
          <p:spPr bwMode="auto">
            <a:xfrm>
              <a:off x="3857652" y="1571636"/>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sp>
          <p:nvSpPr>
            <p:cNvPr id="57356" name="矩形 23">
              <a:extLst>
                <a:ext uri="{FF2B5EF4-FFF2-40B4-BE49-F238E27FC236}">
                  <a16:creationId xmlns:a16="http://schemas.microsoft.com/office/drawing/2014/main" id="{4480E646-1CBA-4BE8-8BF1-256666D712D8}"/>
                </a:ext>
              </a:extLst>
            </p:cNvPr>
            <p:cNvSpPr>
              <a:spLocks noChangeArrowheads="1"/>
            </p:cNvSpPr>
            <p:nvPr/>
          </p:nvSpPr>
          <p:spPr bwMode="auto">
            <a:xfrm>
              <a:off x="3429024" y="1928826"/>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  系</a:t>
              </a:r>
            </a:p>
          </p:txBody>
        </p:sp>
        <p:sp>
          <p:nvSpPr>
            <p:cNvPr id="57357" name="流程图: 决策 26">
              <a:extLst>
                <a:ext uri="{FF2B5EF4-FFF2-40B4-BE49-F238E27FC236}">
                  <a16:creationId xmlns:a16="http://schemas.microsoft.com/office/drawing/2014/main" id="{C61EFAB5-49AE-47D2-B675-2035C53BFC30}"/>
                </a:ext>
              </a:extLst>
            </p:cNvPr>
            <p:cNvSpPr>
              <a:spLocks noChangeArrowheads="1"/>
            </p:cNvSpPr>
            <p:nvPr/>
          </p:nvSpPr>
          <p:spPr bwMode="auto">
            <a:xfrm>
              <a:off x="3286148" y="3071834"/>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开设</a:t>
              </a:r>
            </a:p>
          </p:txBody>
        </p:sp>
        <p:sp>
          <p:nvSpPr>
            <p:cNvPr id="57358" name="矩形 32">
              <a:extLst>
                <a:ext uri="{FF2B5EF4-FFF2-40B4-BE49-F238E27FC236}">
                  <a16:creationId xmlns:a16="http://schemas.microsoft.com/office/drawing/2014/main" id="{277B51D3-4A93-4819-8AB8-67288CC73EBC}"/>
                </a:ext>
              </a:extLst>
            </p:cNvPr>
            <p:cNvSpPr>
              <a:spLocks noChangeArrowheads="1"/>
            </p:cNvSpPr>
            <p:nvPr/>
          </p:nvSpPr>
          <p:spPr bwMode="auto">
            <a:xfrm>
              <a:off x="2857520"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7359" name="矩形 33">
              <a:extLst>
                <a:ext uri="{FF2B5EF4-FFF2-40B4-BE49-F238E27FC236}">
                  <a16:creationId xmlns:a16="http://schemas.microsoft.com/office/drawing/2014/main" id="{6F029A51-A448-44B8-BAC6-A7F843F83949}"/>
                </a:ext>
              </a:extLst>
            </p:cNvPr>
            <p:cNvSpPr>
              <a:spLocks noChangeArrowheads="1"/>
            </p:cNvSpPr>
            <p:nvPr/>
          </p:nvSpPr>
          <p:spPr bwMode="auto">
            <a:xfrm>
              <a:off x="3000396" y="428628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sp>
          <p:nvSpPr>
            <p:cNvPr id="57360" name="流程图: 决策 41">
              <a:extLst>
                <a:ext uri="{FF2B5EF4-FFF2-40B4-BE49-F238E27FC236}">
                  <a16:creationId xmlns:a16="http://schemas.microsoft.com/office/drawing/2014/main" id="{734F61DD-E4E5-4BEE-8254-373827E2294C}"/>
                </a:ext>
              </a:extLst>
            </p:cNvPr>
            <p:cNvSpPr>
              <a:spLocks noChangeArrowheads="1"/>
            </p:cNvSpPr>
            <p:nvPr/>
          </p:nvSpPr>
          <p:spPr bwMode="auto">
            <a:xfrm>
              <a:off x="622304" y="1857388"/>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拥有</a:t>
              </a:r>
            </a:p>
          </p:txBody>
        </p:sp>
        <p:sp>
          <p:nvSpPr>
            <p:cNvPr id="57361" name="流程图: 决策 42">
              <a:extLst>
                <a:ext uri="{FF2B5EF4-FFF2-40B4-BE49-F238E27FC236}">
                  <a16:creationId xmlns:a16="http://schemas.microsoft.com/office/drawing/2014/main" id="{697DA87A-3C66-4BD2-BE09-21459994B323}"/>
                </a:ext>
              </a:extLst>
            </p:cNvPr>
            <p:cNvSpPr>
              <a:spLocks noChangeArrowheads="1"/>
            </p:cNvSpPr>
            <p:nvPr/>
          </p:nvSpPr>
          <p:spPr bwMode="auto">
            <a:xfrm>
              <a:off x="1857388" y="2428892"/>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主管</a:t>
              </a:r>
            </a:p>
          </p:txBody>
        </p:sp>
        <p:sp>
          <p:nvSpPr>
            <p:cNvPr id="57362" name="矩形 47">
              <a:extLst>
                <a:ext uri="{FF2B5EF4-FFF2-40B4-BE49-F238E27FC236}">
                  <a16:creationId xmlns:a16="http://schemas.microsoft.com/office/drawing/2014/main" id="{B99CDAEE-C9F6-4738-9CFF-BEBDA3135A2A}"/>
                </a:ext>
              </a:extLst>
            </p:cNvPr>
            <p:cNvSpPr>
              <a:spLocks noChangeArrowheads="1"/>
            </p:cNvSpPr>
            <p:nvPr/>
          </p:nvSpPr>
          <p:spPr bwMode="auto">
            <a:xfrm>
              <a:off x="857256" y="3714776"/>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7363" name="矩形 49">
              <a:extLst>
                <a:ext uri="{FF2B5EF4-FFF2-40B4-BE49-F238E27FC236}">
                  <a16:creationId xmlns:a16="http://schemas.microsoft.com/office/drawing/2014/main" id="{67FFFC1F-6E5D-4276-B44A-FA0098A3DBA0}"/>
                </a:ext>
              </a:extLst>
            </p:cNvPr>
            <p:cNvSpPr>
              <a:spLocks noChangeArrowheads="1"/>
            </p:cNvSpPr>
            <p:nvPr/>
          </p:nvSpPr>
          <p:spPr bwMode="auto">
            <a:xfrm>
              <a:off x="3071834" y="1857388"/>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7364" name="矩形 50">
              <a:extLst>
                <a:ext uri="{FF2B5EF4-FFF2-40B4-BE49-F238E27FC236}">
                  <a16:creationId xmlns:a16="http://schemas.microsoft.com/office/drawing/2014/main" id="{C620D5C0-8255-4FBD-9A1E-F37C50A2136F}"/>
                </a:ext>
              </a:extLst>
            </p:cNvPr>
            <p:cNvSpPr>
              <a:spLocks noChangeArrowheads="1"/>
            </p:cNvSpPr>
            <p:nvPr/>
          </p:nvSpPr>
          <p:spPr bwMode="auto">
            <a:xfrm>
              <a:off x="857256" y="2714644"/>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sp>
          <p:nvSpPr>
            <p:cNvPr id="57365" name="矩形 69">
              <a:extLst>
                <a:ext uri="{FF2B5EF4-FFF2-40B4-BE49-F238E27FC236}">
                  <a16:creationId xmlns:a16="http://schemas.microsoft.com/office/drawing/2014/main" id="{5401A2BD-D045-4DEA-A354-2DCE5B790EA4}"/>
                </a:ext>
              </a:extLst>
            </p:cNvPr>
            <p:cNvSpPr>
              <a:spLocks noChangeArrowheads="1"/>
            </p:cNvSpPr>
            <p:nvPr/>
          </p:nvSpPr>
          <p:spPr bwMode="auto">
            <a:xfrm>
              <a:off x="714380" y="3143272"/>
              <a:ext cx="928694"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 教师</a:t>
              </a:r>
            </a:p>
          </p:txBody>
        </p:sp>
        <p:sp>
          <p:nvSpPr>
            <p:cNvPr id="57366" name="矩形 70">
              <a:extLst>
                <a:ext uri="{FF2B5EF4-FFF2-40B4-BE49-F238E27FC236}">
                  <a16:creationId xmlns:a16="http://schemas.microsoft.com/office/drawing/2014/main" id="{E146078C-2D1C-488C-979D-E0D8E1539C42}"/>
                </a:ext>
              </a:extLst>
            </p:cNvPr>
            <p:cNvSpPr>
              <a:spLocks noChangeArrowheads="1"/>
            </p:cNvSpPr>
            <p:nvPr/>
          </p:nvSpPr>
          <p:spPr bwMode="auto">
            <a:xfrm>
              <a:off x="3429024" y="435771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课程</a:t>
              </a:r>
            </a:p>
          </p:txBody>
        </p:sp>
        <p:sp>
          <p:nvSpPr>
            <p:cNvPr id="57367" name="流程图: 决策 71">
              <a:extLst>
                <a:ext uri="{FF2B5EF4-FFF2-40B4-BE49-F238E27FC236}">
                  <a16:creationId xmlns:a16="http://schemas.microsoft.com/office/drawing/2014/main" id="{4F33BCF9-8C6B-48C4-9B9D-05B799070E1D}"/>
                </a:ext>
              </a:extLst>
            </p:cNvPr>
            <p:cNvSpPr>
              <a:spLocks noChangeArrowheads="1"/>
            </p:cNvSpPr>
            <p:nvPr/>
          </p:nvSpPr>
          <p:spPr bwMode="auto">
            <a:xfrm>
              <a:off x="604842" y="4286280"/>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讲授</a:t>
              </a:r>
            </a:p>
          </p:txBody>
        </p:sp>
        <p:sp>
          <p:nvSpPr>
            <p:cNvPr id="57368" name="矩形 74">
              <a:extLst>
                <a:ext uri="{FF2B5EF4-FFF2-40B4-BE49-F238E27FC236}">
                  <a16:creationId xmlns:a16="http://schemas.microsoft.com/office/drawing/2014/main" id="{6214D416-58D7-4490-BDC6-21895D674E4D}"/>
                </a:ext>
              </a:extLst>
            </p:cNvPr>
            <p:cNvSpPr>
              <a:spLocks noChangeArrowheads="1"/>
            </p:cNvSpPr>
            <p:nvPr/>
          </p:nvSpPr>
          <p:spPr bwMode="auto">
            <a:xfrm>
              <a:off x="4572032" y="1857388"/>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7369" name="矩形 75">
              <a:extLst>
                <a:ext uri="{FF2B5EF4-FFF2-40B4-BE49-F238E27FC236}">
                  <a16:creationId xmlns:a16="http://schemas.microsoft.com/office/drawing/2014/main" id="{6953ADA9-8422-4E8B-BD3F-273510CF3544}"/>
                </a:ext>
              </a:extLst>
            </p:cNvPr>
            <p:cNvSpPr>
              <a:spLocks noChangeArrowheads="1"/>
            </p:cNvSpPr>
            <p:nvPr/>
          </p:nvSpPr>
          <p:spPr bwMode="auto">
            <a:xfrm>
              <a:off x="6000792" y="2643206"/>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sp>
          <p:nvSpPr>
            <p:cNvPr id="57370" name="矩形 79">
              <a:extLst>
                <a:ext uri="{FF2B5EF4-FFF2-40B4-BE49-F238E27FC236}">
                  <a16:creationId xmlns:a16="http://schemas.microsoft.com/office/drawing/2014/main" id="{6EF2E386-F4F6-404F-8322-0A3C8655F07A}"/>
                </a:ext>
              </a:extLst>
            </p:cNvPr>
            <p:cNvSpPr>
              <a:spLocks noChangeArrowheads="1"/>
            </p:cNvSpPr>
            <p:nvPr/>
          </p:nvSpPr>
          <p:spPr bwMode="auto">
            <a:xfrm>
              <a:off x="5572164" y="3143272"/>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学生</a:t>
              </a:r>
            </a:p>
          </p:txBody>
        </p:sp>
        <p:sp>
          <p:nvSpPr>
            <p:cNvPr id="57371" name="流程图: 决策 81">
              <a:extLst>
                <a:ext uri="{FF2B5EF4-FFF2-40B4-BE49-F238E27FC236}">
                  <a16:creationId xmlns:a16="http://schemas.microsoft.com/office/drawing/2014/main" id="{F3D8A105-E69F-4BD8-86F7-95D495825EFD}"/>
                </a:ext>
              </a:extLst>
            </p:cNvPr>
            <p:cNvSpPr>
              <a:spLocks noChangeArrowheads="1"/>
            </p:cNvSpPr>
            <p:nvPr/>
          </p:nvSpPr>
          <p:spPr bwMode="auto">
            <a:xfrm>
              <a:off x="5429288" y="1857388"/>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拥有</a:t>
              </a:r>
            </a:p>
          </p:txBody>
        </p:sp>
        <p:sp>
          <p:nvSpPr>
            <p:cNvPr id="57372" name="流程图: 决策 82">
              <a:extLst>
                <a:ext uri="{FF2B5EF4-FFF2-40B4-BE49-F238E27FC236}">
                  <a16:creationId xmlns:a16="http://schemas.microsoft.com/office/drawing/2014/main" id="{E29D8A9F-9BBA-4525-BAA8-42A9B5206569}"/>
                </a:ext>
              </a:extLst>
            </p:cNvPr>
            <p:cNvSpPr>
              <a:spLocks noChangeArrowheads="1"/>
            </p:cNvSpPr>
            <p:nvPr/>
          </p:nvSpPr>
          <p:spPr bwMode="auto">
            <a:xfrm>
              <a:off x="5429288" y="4286280"/>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选修</a:t>
              </a:r>
            </a:p>
          </p:txBody>
        </p:sp>
        <p:sp>
          <p:nvSpPr>
            <p:cNvPr id="57373" name="矩形 87">
              <a:extLst>
                <a:ext uri="{FF2B5EF4-FFF2-40B4-BE49-F238E27FC236}">
                  <a16:creationId xmlns:a16="http://schemas.microsoft.com/office/drawing/2014/main" id="{E54D0D02-5573-4455-BD8E-C5E43821D614}"/>
                </a:ext>
              </a:extLst>
            </p:cNvPr>
            <p:cNvSpPr>
              <a:spLocks noChangeArrowheads="1"/>
            </p:cNvSpPr>
            <p:nvPr/>
          </p:nvSpPr>
          <p:spPr bwMode="auto">
            <a:xfrm>
              <a:off x="3143272" y="2286016"/>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57374" name="矩形 88">
              <a:extLst>
                <a:ext uri="{FF2B5EF4-FFF2-40B4-BE49-F238E27FC236}">
                  <a16:creationId xmlns:a16="http://schemas.microsoft.com/office/drawing/2014/main" id="{31FF9F8F-BE12-4416-BFEF-906D6DCC6890}"/>
                </a:ext>
              </a:extLst>
            </p:cNvPr>
            <p:cNvSpPr>
              <a:spLocks noChangeArrowheads="1"/>
            </p:cNvSpPr>
            <p:nvPr/>
          </p:nvSpPr>
          <p:spPr bwMode="auto">
            <a:xfrm>
              <a:off x="3857652" y="3857652"/>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sp>
          <p:nvSpPr>
            <p:cNvPr id="57375" name="矩形 89">
              <a:extLst>
                <a:ext uri="{FF2B5EF4-FFF2-40B4-BE49-F238E27FC236}">
                  <a16:creationId xmlns:a16="http://schemas.microsoft.com/office/drawing/2014/main" id="{CE523EC4-939C-4CE9-A010-8C9D61DA8351}"/>
                </a:ext>
              </a:extLst>
            </p:cNvPr>
            <p:cNvSpPr>
              <a:spLocks noChangeArrowheads="1"/>
            </p:cNvSpPr>
            <p:nvPr/>
          </p:nvSpPr>
          <p:spPr bwMode="auto">
            <a:xfrm>
              <a:off x="4500594" y="428628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m</a:t>
              </a:r>
            </a:p>
          </p:txBody>
        </p:sp>
        <p:sp>
          <p:nvSpPr>
            <p:cNvPr id="57376" name="矩形 90">
              <a:extLst>
                <a:ext uri="{FF2B5EF4-FFF2-40B4-BE49-F238E27FC236}">
                  <a16:creationId xmlns:a16="http://schemas.microsoft.com/office/drawing/2014/main" id="{D5A6BC82-17F2-44C0-A1A2-AC6AC0AE1B0D}"/>
                </a:ext>
              </a:extLst>
            </p:cNvPr>
            <p:cNvSpPr>
              <a:spLocks noChangeArrowheads="1"/>
            </p:cNvSpPr>
            <p:nvPr/>
          </p:nvSpPr>
          <p:spPr bwMode="auto">
            <a:xfrm>
              <a:off x="6000792" y="3714776"/>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cxnSp>
          <p:nvCxnSpPr>
            <p:cNvPr id="57377" name="直接连接符 66">
              <a:extLst>
                <a:ext uri="{FF2B5EF4-FFF2-40B4-BE49-F238E27FC236}">
                  <a16:creationId xmlns:a16="http://schemas.microsoft.com/office/drawing/2014/main" id="{6C31B41C-27EF-433D-BC50-2DD69F0BCA27}"/>
                </a:ext>
              </a:extLst>
            </p:cNvPr>
            <p:cNvCxnSpPr>
              <a:cxnSpLocks noChangeShapeType="1"/>
              <a:stCxn id="57348" idx="3"/>
              <a:endCxn id="57350" idx="1"/>
            </p:cNvCxnSpPr>
            <p:nvPr/>
          </p:nvCxnSpPr>
          <p:spPr bwMode="auto">
            <a:xfrm>
              <a:off x="857256" y="285752"/>
              <a:ext cx="642942"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78" name="直接连接符 68">
              <a:extLst>
                <a:ext uri="{FF2B5EF4-FFF2-40B4-BE49-F238E27FC236}">
                  <a16:creationId xmlns:a16="http://schemas.microsoft.com/office/drawing/2014/main" id="{D9785D87-24EF-456E-B43D-E0D94C6359BF}"/>
                </a:ext>
              </a:extLst>
            </p:cNvPr>
            <p:cNvCxnSpPr>
              <a:cxnSpLocks noChangeShapeType="1"/>
              <a:stCxn id="57350" idx="3"/>
              <a:endCxn id="57349" idx="1"/>
            </p:cNvCxnSpPr>
            <p:nvPr/>
          </p:nvCxnSpPr>
          <p:spPr bwMode="auto">
            <a:xfrm>
              <a:off x="2643206" y="285752"/>
              <a:ext cx="7858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79" name="直接连接符 77">
              <a:extLst>
                <a:ext uri="{FF2B5EF4-FFF2-40B4-BE49-F238E27FC236}">
                  <a16:creationId xmlns:a16="http://schemas.microsoft.com/office/drawing/2014/main" id="{8E74B449-0951-466C-9509-3B3C837CF45B}"/>
                </a:ext>
              </a:extLst>
            </p:cNvPr>
            <p:cNvCxnSpPr>
              <a:cxnSpLocks noChangeShapeType="1"/>
              <a:stCxn id="57349" idx="2"/>
              <a:endCxn id="57351" idx="0"/>
            </p:cNvCxnSpPr>
            <p:nvPr/>
          </p:nvCxnSpPr>
          <p:spPr bwMode="auto">
            <a:xfrm rot="5400000">
              <a:off x="3607619" y="750099"/>
              <a:ext cx="500066"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80" name="直接连接符 97">
              <a:extLst>
                <a:ext uri="{FF2B5EF4-FFF2-40B4-BE49-F238E27FC236}">
                  <a16:creationId xmlns:a16="http://schemas.microsoft.com/office/drawing/2014/main" id="{8E10955F-292F-4CA4-957E-56BA44154570}"/>
                </a:ext>
              </a:extLst>
            </p:cNvPr>
            <p:cNvCxnSpPr>
              <a:cxnSpLocks noChangeShapeType="1"/>
              <a:stCxn id="57351" idx="2"/>
              <a:endCxn id="57356" idx="0"/>
            </p:cNvCxnSpPr>
            <p:nvPr/>
          </p:nvCxnSpPr>
          <p:spPr bwMode="auto">
            <a:xfrm rot="5400000">
              <a:off x="3679057" y="1750231"/>
              <a:ext cx="35719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81" name="直接连接符 99">
              <a:extLst>
                <a:ext uri="{FF2B5EF4-FFF2-40B4-BE49-F238E27FC236}">
                  <a16:creationId xmlns:a16="http://schemas.microsoft.com/office/drawing/2014/main" id="{84715F9C-AEBC-4998-B60B-B08504E9E6BA}"/>
                </a:ext>
              </a:extLst>
            </p:cNvPr>
            <p:cNvCxnSpPr>
              <a:cxnSpLocks noChangeShapeType="1"/>
              <a:stCxn id="57356" idx="1"/>
              <a:endCxn id="57360" idx="3"/>
            </p:cNvCxnSpPr>
            <p:nvPr/>
          </p:nvCxnSpPr>
          <p:spPr bwMode="auto">
            <a:xfrm rot="10800000">
              <a:off x="1765312" y="2143140"/>
              <a:ext cx="1663712"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82" name="直接连接符 102">
              <a:extLst>
                <a:ext uri="{FF2B5EF4-FFF2-40B4-BE49-F238E27FC236}">
                  <a16:creationId xmlns:a16="http://schemas.microsoft.com/office/drawing/2014/main" id="{0273B81C-8A77-44B4-8F12-745BEB6F65D0}"/>
                </a:ext>
              </a:extLst>
            </p:cNvPr>
            <p:cNvCxnSpPr>
              <a:cxnSpLocks noChangeShapeType="1"/>
              <a:stCxn id="57360" idx="2"/>
              <a:endCxn id="57365" idx="0"/>
            </p:cNvCxnSpPr>
            <p:nvPr/>
          </p:nvCxnSpPr>
          <p:spPr bwMode="auto">
            <a:xfrm rot="5400000">
              <a:off x="829077" y="2778541"/>
              <a:ext cx="714380" cy="150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83" name="直接连接符 107">
              <a:extLst>
                <a:ext uri="{FF2B5EF4-FFF2-40B4-BE49-F238E27FC236}">
                  <a16:creationId xmlns:a16="http://schemas.microsoft.com/office/drawing/2014/main" id="{EC4FFBFA-0EE4-4DA8-ABB1-2CB3BB9E9E94}"/>
                </a:ext>
              </a:extLst>
            </p:cNvPr>
            <p:cNvCxnSpPr>
              <a:cxnSpLocks noChangeShapeType="1"/>
              <a:stCxn id="57365" idx="2"/>
              <a:endCxn id="57367" idx="0"/>
            </p:cNvCxnSpPr>
            <p:nvPr/>
          </p:nvCxnSpPr>
          <p:spPr bwMode="auto">
            <a:xfrm rot="5400000">
              <a:off x="820346" y="3927899"/>
              <a:ext cx="714380" cy="23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84" name="直接连接符 109">
              <a:extLst>
                <a:ext uri="{FF2B5EF4-FFF2-40B4-BE49-F238E27FC236}">
                  <a16:creationId xmlns:a16="http://schemas.microsoft.com/office/drawing/2014/main" id="{1D6E2D8B-8FA3-4F79-8577-5A36990B7703}"/>
                </a:ext>
              </a:extLst>
            </p:cNvPr>
            <p:cNvCxnSpPr>
              <a:cxnSpLocks noChangeShapeType="1"/>
              <a:stCxn id="57367" idx="3"/>
              <a:endCxn id="57366" idx="1"/>
            </p:cNvCxnSpPr>
            <p:nvPr/>
          </p:nvCxnSpPr>
          <p:spPr bwMode="auto">
            <a:xfrm>
              <a:off x="1747850" y="4572032"/>
              <a:ext cx="168117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85" name="直接连接符 111">
              <a:extLst>
                <a:ext uri="{FF2B5EF4-FFF2-40B4-BE49-F238E27FC236}">
                  <a16:creationId xmlns:a16="http://schemas.microsoft.com/office/drawing/2014/main" id="{E1D33933-F144-4E49-BBA4-6E6E6B8804A0}"/>
                </a:ext>
              </a:extLst>
            </p:cNvPr>
            <p:cNvCxnSpPr>
              <a:cxnSpLocks noChangeShapeType="1"/>
              <a:stCxn id="57356" idx="2"/>
              <a:endCxn id="57357" idx="0"/>
            </p:cNvCxnSpPr>
            <p:nvPr/>
          </p:nvCxnSpPr>
          <p:spPr bwMode="auto">
            <a:xfrm rot="5400000">
              <a:off x="3500462" y="2714644"/>
              <a:ext cx="71438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86" name="直接连接符 113">
              <a:extLst>
                <a:ext uri="{FF2B5EF4-FFF2-40B4-BE49-F238E27FC236}">
                  <a16:creationId xmlns:a16="http://schemas.microsoft.com/office/drawing/2014/main" id="{D363B6AB-D9FA-40A4-9E15-EE2F71BC7A68}"/>
                </a:ext>
              </a:extLst>
            </p:cNvPr>
            <p:cNvCxnSpPr>
              <a:cxnSpLocks noChangeShapeType="1"/>
              <a:stCxn id="57357" idx="2"/>
              <a:endCxn id="57366" idx="0"/>
            </p:cNvCxnSpPr>
            <p:nvPr/>
          </p:nvCxnSpPr>
          <p:spPr bwMode="auto">
            <a:xfrm rot="5400000">
              <a:off x="3500462" y="4000528"/>
              <a:ext cx="71438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87" name="直接连接符 115">
              <a:extLst>
                <a:ext uri="{FF2B5EF4-FFF2-40B4-BE49-F238E27FC236}">
                  <a16:creationId xmlns:a16="http://schemas.microsoft.com/office/drawing/2014/main" id="{D9BB718B-1438-461A-8755-0B1020702D4D}"/>
                </a:ext>
              </a:extLst>
            </p:cNvPr>
            <p:cNvCxnSpPr>
              <a:cxnSpLocks noChangeShapeType="1"/>
              <a:stCxn id="57356" idx="3"/>
              <a:endCxn id="57371" idx="1"/>
            </p:cNvCxnSpPr>
            <p:nvPr/>
          </p:nvCxnSpPr>
          <p:spPr bwMode="auto">
            <a:xfrm>
              <a:off x="4286280" y="2143140"/>
              <a:ext cx="114300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88" name="直接连接符 117">
              <a:extLst>
                <a:ext uri="{FF2B5EF4-FFF2-40B4-BE49-F238E27FC236}">
                  <a16:creationId xmlns:a16="http://schemas.microsoft.com/office/drawing/2014/main" id="{33DAD917-4F50-4C81-8F4C-55B873E6771E}"/>
                </a:ext>
              </a:extLst>
            </p:cNvPr>
            <p:cNvCxnSpPr>
              <a:cxnSpLocks noChangeShapeType="1"/>
              <a:stCxn id="57371" idx="2"/>
              <a:endCxn id="57370" idx="0"/>
            </p:cNvCxnSpPr>
            <p:nvPr/>
          </p:nvCxnSpPr>
          <p:spPr bwMode="auto">
            <a:xfrm rot="5400000">
              <a:off x="5643602" y="2786082"/>
              <a:ext cx="71438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89" name="直接连接符 119">
              <a:extLst>
                <a:ext uri="{FF2B5EF4-FFF2-40B4-BE49-F238E27FC236}">
                  <a16:creationId xmlns:a16="http://schemas.microsoft.com/office/drawing/2014/main" id="{4F1386E1-578B-4C78-83C1-F1C2DAB3B336}"/>
                </a:ext>
              </a:extLst>
            </p:cNvPr>
            <p:cNvCxnSpPr>
              <a:cxnSpLocks noChangeShapeType="1"/>
              <a:stCxn id="57370" idx="2"/>
              <a:endCxn id="57372" idx="0"/>
            </p:cNvCxnSpPr>
            <p:nvPr/>
          </p:nvCxnSpPr>
          <p:spPr bwMode="auto">
            <a:xfrm rot="5400000">
              <a:off x="5643602" y="3929090"/>
              <a:ext cx="71438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90" name="直接连接符 121">
              <a:extLst>
                <a:ext uri="{FF2B5EF4-FFF2-40B4-BE49-F238E27FC236}">
                  <a16:creationId xmlns:a16="http://schemas.microsoft.com/office/drawing/2014/main" id="{27CB8C94-C72C-43DC-A2C5-06A033AD3C24}"/>
                </a:ext>
              </a:extLst>
            </p:cNvPr>
            <p:cNvCxnSpPr>
              <a:cxnSpLocks noChangeShapeType="1"/>
              <a:stCxn id="57372" idx="1"/>
              <a:endCxn id="57366" idx="3"/>
            </p:cNvCxnSpPr>
            <p:nvPr/>
          </p:nvCxnSpPr>
          <p:spPr bwMode="auto">
            <a:xfrm rot="10800000">
              <a:off x="4286280" y="4572032"/>
              <a:ext cx="114300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91" name="直接连接符 123">
              <a:extLst>
                <a:ext uri="{FF2B5EF4-FFF2-40B4-BE49-F238E27FC236}">
                  <a16:creationId xmlns:a16="http://schemas.microsoft.com/office/drawing/2014/main" id="{DA356D92-29FE-4333-8658-5C87944DA3C3}"/>
                </a:ext>
              </a:extLst>
            </p:cNvPr>
            <p:cNvCxnSpPr>
              <a:cxnSpLocks noChangeShapeType="1"/>
              <a:stCxn id="57356" idx="2"/>
              <a:endCxn id="57361" idx="3"/>
            </p:cNvCxnSpPr>
            <p:nvPr/>
          </p:nvCxnSpPr>
          <p:spPr bwMode="auto">
            <a:xfrm rot="5400000">
              <a:off x="3250429" y="2107421"/>
              <a:ext cx="357190" cy="8572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7392" name="直接连接符 125">
              <a:extLst>
                <a:ext uri="{FF2B5EF4-FFF2-40B4-BE49-F238E27FC236}">
                  <a16:creationId xmlns:a16="http://schemas.microsoft.com/office/drawing/2014/main" id="{8D58FDF4-D0CB-412F-B880-F9CB016559A9}"/>
                </a:ext>
              </a:extLst>
            </p:cNvPr>
            <p:cNvCxnSpPr>
              <a:cxnSpLocks noChangeShapeType="1"/>
              <a:stCxn id="57361" idx="1"/>
              <a:endCxn id="57365" idx="3"/>
            </p:cNvCxnSpPr>
            <p:nvPr/>
          </p:nvCxnSpPr>
          <p:spPr bwMode="auto">
            <a:xfrm rot="10800000" flipV="1">
              <a:off x="1643074" y="2714644"/>
              <a:ext cx="214314" cy="6429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7393" name="矩形 126">
              <a:extLst>
                <a:ext uri="{FF2B5EF4-FFF2-40B4-BE49-F238E27FC236}">
                  <a16:creationId xmlns:a16="http://schemas.microsoft.com/office/drawing/2014/main" id="{4F5F555F-7E44-4CE4-9B53-EC1FB4E899A6}"/>
                </a:ext>
              </a:extLst>
            </p:cNvPr>
            <p:cNvSpPr>
              <a:spLocks noChangeArrowheads="1"/>
            </p:cNvSpPr>
            <p:nvPr/>
          </p:nvSpPr>
          <p:spPr bwMode="auto">
            <a:xfrm>
              <a:off x="3857652" y="250033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gr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2">
            <a:extLst>
              <a:ext uri="{FF2B5EF4-FFF2-40B4-BE49-F238E27FC236}">
                <a16:creationId xmlns:a16="http://schemas.microsoft.com/office/drawing/2014/main" id="{05527D91-E949-4EE7-A7B5-903E7ECA8820}"/>
              </a:ext>
            </a:extLst>
          </p:cNvPr>
          <p:cNvGrpSpPr>
            <a:grpSpLocks/>
          </p:cNvGrpSpPr>
          <p:nvPr/>
        </p:nvGrpSpPr>
        <p:grpSpPr bwMode="auto">
          <a:xfrm>
            <a:off x="1619250" y="2420938"/>
            <a:ext cx="5943600" cy="1684337"/>
            <a:chOff x="0" y="0"/>
            <a:chExt cx="3744" cy="1061"/>
          </a:xfrm>
        </p:grpSpPr>
        <p:sp>
          <p:nvSpPr>
            <p:cNvPr id="58396" name="Rectangle 3">
              <a:extLst>
                <a:ext uri="{FF2B5EF4-FFF2-40B4-BE49-F238E27FC236}">
                  <a16:creationId xmlns:a16="http://schemas.microsoft.com/office/drawing/2014/main" id="{5C6165F6-8491-4968-9BDB-C37125DF27BA}"/>
                </a:ext>
              </a:extLst>
            </p:cNvPr>
            <p:cNvSpPr>
              <a:spLocks noChangeArrowheads="1"/>
            </p:cNvSpPr>
            <p:nvPr/>
          </p:nvSpPr>
          <p:spPr bwMode="auto">
            <a:xfrm>
              <a:off x="2088" y="374"/>
              <a:ext cx="144"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000">
                  <a:latin typeface="Times New Roman" panose="02020603050405020304" pitchFamily="18" charset="0"/>
                </a:rPr>
                <a:t>m</a:t>
              </a:r>
              <a:endParaRPr lang="en-US" altLang="zh-CN" sz="2400">
                <a:latin typeface="Times New Roman" panose="02020603050405020304" pitchFamily="18" charset="0"/>
              </a:endParaRPr>
            </a:p>
          </p:txBody>
        </p:sp>
        <p:sp>
          <p:nvSpPr>
            <p:cNvPr id="58397" name="Rectangle 4">
              <a:extLst>
                <a:ext uri="{FF2B5EF4-FFF2-40B4-BE49-F238E27FC236}">
                  <a16:creationId xmlns:a16="http://schemas.microsoft.com/office/drawing/2014/main" id="{5312762E-D7EA-4B65-B686-ABC659998599}"/>
                </a:ext>
              </a:extLst>
            </p:cNvPr>
            <p:cNvSpPr>
              <a:spLocks noChangeArrowheads="1"/>
            </p:cNvSpPr>
            <p:nvPr/>
          </p:nvSpPr>
          <p:spPr bwMode="auto">
            <a:xfrm>
              <a:off x="1008" y="374"/>
              <a:ext cx="144"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000">
                  <a:latin typeface="Times New Roman" panose="02020603050405020304" pitchFamily="18" charset="0"/>
                </a:rPr>
                <a:t>n</a:t>
              </a:r>
              <a:endParaRPr lang="en-US" altLang="zh-CN" sz="2400">
                <a:latin typeface="Times New Roman" panose="02020603050405020304" pitchFamily="18" charset="0"/>
              </a:endParaRPr>
            </a:p>
          </p:txBody>
        </p:sp>
        <p:grpSp>
          <p:nvGrpSpPr>
            <p:cNvPr id="58398" name="Group 5">
              <a:extLst>
                <a:ext uri="{FF2B5EF4-FFF2-40B4-BE49-F238E27FC236}">
                  <a16:creationId xmlns:a16="http://schemas.microsoft.com/office/drawing/2014/main" id="{0BAAEFC8-F22D-4962-8F45-3295E0D91B5F}"/>
                </a:ext>
              </a:extLst>
            </p:cNvPr>
            <p:cNvGrpSpPr>
              <a:grpSpLocks/>
            </p:cNvGrpSpPr>
            <p:nvPr/>
          </p:nvGrpSpPr>
          <p:grpSpPr bwMode="auto">
            <a:xfrm>
              <a:off x="0" y="0"/>
              <a:ext cx="3744" cy="1061"/>
              <a:chOff x="0" y="0"/>
              <a:chExt cx="9359" cy="2652"/>
            </a:xfrm>
          </p:grpSpPr>
          <p:sp>
            <p:nvSpPr>
              <p:cNvPr id="58399" name="Rectangle 6">
                <a:extLst>
                  <a:ext uri="{FF2B5EF4-FFF2-40B4-BE49-F238E27FC236}">
                    <a16:creationId xmlns:a16="http://schemas.microsoft.com/office/drawing/2014/main" id="{1E282AF1-8118-4885-B0D7-E3794A924023}"/>
                  </a:ext>
                </a:extLst>
              </p:cNvPr>
              <p:cNvSpPr>
                <a:spLocks noChangeArrowheads="1"/>
              </p:cNvSpPr>
              <p:nvPr/>
            </p:nvSpPr>
            <p:spPr bwMode="auto">
              <a:xfrm>
                <a:off x="1440" y="1092"/>
                <a:ext cx="899" cy="468"/>
              </a:xfrm>
              <a:prstGeom prst="rect">
                <a:avLst/>
              </a:prstGeom>
              <a:solidFill>
                <a:srgbClr val="FFFFFF"/>
              </a:solidFill>
              <a:ln w="9525">
                <a:solidFill>
                  <a:srgbClr val="000000"/>
                </a:solidFill>
                <a:miter lim="800000"/>
                <a:headEnd/>
                <a:tailEnd/>
              </a:ln>
            </p:spPr>
            <p:txBody>
              <a:bodyPr lIns="72000" tIns="5400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200">
                    <a:latin typeface="Times New Roman" panose="02020603050405020304" pitchFamily="18" charset="0"/>
                  </a:rPr>
                  <a:t>运动员</a:t>
                </a:r>
              </a:p>
            </p:txBody>
          </p:sp>
          <p:sp>
            <p:nvSpPr>
              <p:cNvPr id="58400" name="Rectangle 7">
                <a:extLst>
                  <a:ext uri="{FF2B5EF4-FFF2-40B4-BE49-F238E27FC236}">
                    <a16:creationId xmlns:a16="http://schemas.microsoft.com/office/drawing/2014/main" id="{CFB5FD4C-34F7-4090-B067-3D4F8ABDFB2F}"/>
                  </a:ext>
                </a:extLst>
              </p:cNvPr>
              <p:cNvSpPr>
                <a:spLocks noChangeArrowheads="1"/>
              </p:cNvSpPr>
              <p:nvPr/>
            </p:nvSpPr>
            <p:spPr bwMode="auto">
              <a:xfrm>
                <a:off x="5760" y="1092"/>
                <a:ext cx="1258" cy="468"/>
              </a:xfrm>
              <a:prstGeom prst="rect">
                <a:avLst/>
              </a:prstGeom>
              <a:solidFill>
                <a:srgbClr val="FFFFFF"/>
              </a:solidFill>
              <a:ln w="9525">
                <a:solidFill>
                  <a:srgbClr val="000000"/>
                </a:solidFill>
                <a:miter lim="800000"/>
                <a:headEnd/>
                <a:tailEnd/>
              </a:ln>
            </p:spPr>
            <p:txBody>
              <a:bodyPr lIns="72000" tIns="5400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200">
                    <a:solidFill>
                      <a:srgbClr val="000000"/>
                    </a:solidFill>
                    <a:latin typeface="Times New Roman" panose="02020603050405020304" pitchFamily="18" charset="0"/>
                  </a:rPr>
                  <a:t>体操项目</a:t>
                </a:r>
                <a:endParaRPr lang="zh-CN" altLang="en-US" sz="2400">
                  <a:latin typeface="Times New Roman" panose="02020603050405020304" pitchFamily="18" charset="0"/>
                </a:endParaRPr>
              </a:p>
            </p:txBody>
          </p:sp>
          <p:sp>
            <p:nvSpPr>
              <p:cNvPr id="58401" name="Oval 8">
                <a:extLst>
                  <a:ext uri="{FF2B5EF4-FFF2-40B4-BE49-F238E27FC236}">
                    <a16:creationId xmlns:a16="http://schemas.microsoft.com/office/drawing/2014/main" id="{4AB4477E-AFB8-444F-B3A7-11A0129A3000}"/>
                  </a:ext>
                </a:extLst>
              </p:cNvPr>
              <p:cNvSpPr>
                <a:spLocks noChangeArrowheads="1"/>
              </p:cNvSpPr>
              <p:nvPr/>
            </p:nvSpPr>
            <p:spPr bwMode="auto">
              <a:xfrm>
                <a:off x="0" y="1092"/>
                <a:ext cx="899"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年龄</a:t>
                </a:r>
                <a:endParaRPr lang="zh-CN" altLang="en-US" sz="2400">
                  <a:latin typeface="Times New Roman" panose="02020603050405020304" pitchFamily="18" charset="0"/>
                </a:endParaRPr>
              </a:p>
            </p:txBody>
          </p:sp>
          <p:sp>
            <p:nvSpPr>
              <p:cNvPr id="58402" name="Oval 9">
                <a:extLst>
                  <a:ext uri="{FF2B5EF4-FFF2-40B4-BE49-F238E27FC236}">
                    <a16:creationId xmlns:a16="http://schemas.microsoft.com/office/drawing/2014/main" id="{1407486C-A35B-4027-AEED-6D5C44A7E837}"/>
                  </a:ext>
                </a:extLst>
              </p:cNvPr>
              <p:cNvSpPr>
                <a:spLocks noChangeArrowheads="1"/>
              </p:cNvSpPr>
              <p:nvPr/>
            </p:nvSpPr>
            <p:spPr bwMode="auto">
              <a:xfrm>
                <a:off x="359" y="0"/>
                <a:ext cx="897"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姓名</a:t>
                </a:r>
                <a:endParaRPr lang="zh-CN" altLang="en-US" sz="2400">
                  <a:latin typeface="Times New Roman" panose="02020603050405020304" pitchFamily="18" charset="0"/>
                </a:endParaRPr>
              </a:p>
            </p:txBody>
          </p:sp>
          <p:sp>
            <p:nvSpPr>
              <p:cNvPr id="58403" name="Oval 10">
                <a:extLst>
                  <a:ext uri="{FF2B5EF4-FFF2-40B4-BE49-F238E27FC236}">
                    <a16:creationId xmlns:a16="http://schemas.microsoft.com/office/drawing/2014/main" id="{A3A16D26-DEDB-4F42-8CDF-7AB0339AF7F3}"/>
                  </a:ext>
                </a:extLst>
              </p:cNvPr>
              <p:cNvSpPr>
                <a:spLocks noChangeArrowheads="1"/>
              </p:cNvSpPr>
              <p:nvPr/>
            </p:nvSpPr>
            <p:spPr bwMode="auto">
              <a:xfrm>
                <a:off x="1799" y="0"/>
                <a:ext cx="897"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号码</a:t>
                </a:r>
                <a:endParaRPr lang="zh-CN" altLang="en-US" sz="2400">
                  <a:latin typeface="Times New Roman" panose="02020603050405020304" pitchFamily="18" charset="0"/>
                </a:endParaRPr>
              </a:p>
            </p:txBody>
          </p:sp>
          <p:sp>
            <p:nvSpPr>
              <p:cNvPr id="58404" name="Oval 11">
                <a:extLst>
                  <a:ext uri="{FF2B5EF4-FFF2-40B4-BE49-F238E27FC236}">
                    <a16:creationId xmlns:a16="http://schemas.microsoft.com/office/drawing/2014/main" id="{CE03CF80-109A-4879-8DC9-3DE1A14A3370}"/>
                  </a:ext>
                </a:extLst>
              </p:cNvPr>
              <p:cNvSpPr>
                <a:spLocks noChangeArrowheads="1"/>
              </p:cNvSpPr>
              <p:nvPr/>
            </p:nvSpPr>
            <p:spPr bwMode="auto">
              <a:xfrm>
                <a:off x="719" y="2028"/>
                <a:ext cx="897"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性别</a:t>
                </a:r>
                <a:endParaRPr lang="zh-CN" altLang="en-US" sz="2400">
                  <a:latin typeface="Times New Roman" panose="02020603050405020304" pitchFamily="18" charset="0"/>
                </a:endParaRPr>
              </a:p>
            </p:txBody>
          </p:sp>
          <p:sp>
            <p:nvSpPr>
              <p:cNvPr id="58405" name="Oval 12">
                <a:extLst>
                  <a:ext uri="{FF2B5EF4-FFF2-40B4-BE49-F238E27FC236}">
                    <a16:creationId xmlns:a16="http://schemas.microsoft.com/office/drawing/2014/main" id="{41986118-9551-4293-ABE6-2E2074543F77}"/>
                  </a:ext>
                </a:extLst>
              </p:cNvPr>
              <p:cNvSpPr>
                <a:spLocks noChangeArrowheads="1"/>
              </p:cNvSpPr>
              <p:nvPr/>
            </p:nvSpPr>
            <p:spPr bwMode="auto">
              <a:xfrm>
                <a:off x="1979" y="2028"/>
                <a:ext cx="897"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国籍</a:t>
                </a:r>
                <a:endParaRPr lang="zh-CN" altLang="en-US" sz="2400">
                  <a:latin typeface="Times New Roman" panose="02020603050405020304" pitchFamily="18" charset="0"/>
                </a:endParaRPr>
              </a:p>
            </p:txBody>
          </p:sp>
          <p:sp>
            <p:nvSpPr>
              <p:cNvPr id="58406" name="AutoShape 13">
                <a:extLst>
                  <a:ext uri="{FF2B5EF4-FFF2-40B4-BE49-F238E27FC236}">
                    <a16:creationId xmlns:a16="http://schemas.microsoft.com/office/drawing/2014/main" id="{0B56109C-0171-4825-AB69-F3D1EC569015}"/>
                  </a:ext>
                </a:extLst>
              </p:cNvPr>
              <p:cNvSpPr>
                <a:spLocks noChangeArrowheads="1"/>
              </p:cNvSpPr>
              <p:nvPr/>
            </p:nvSpPr>
            <p:spPr bwMode="auto">
              <a:xfrm>
                <a:off x="3419" y="936"/>
                <a:ext cx="1260" cy="624"/>
              </a:xfrm>
              <a:prstGeom prst="diamond">
                <a:avLst/>
              </a:prstGeom>
              <a:solidFill>
                <a:srgbClr val="FFFFFF"/>
              </a:solidFill>
              <a:ln w="9525">
                <a:solidFill>
                  <a:srgbClr val="000000"/>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参加</a:t>
                </a:r>
                <a:endParaRPr lang="zh-CN" altLang="en-US" sz="2400">
                  <a:latin typeface="Times New Roman" panose="02020603050405020304" pitchFamily="18" charset="0"/>
                </a:endParaRPr>
              </a:p>
            </p:txBody>
          </p:sp>
          <p:sp>
            <p:nvSpPr>
              <p:cNvPr id="58407" name="Line 14">
                <a:extLst>
                  <a:ext uri="{FF2B5EF4-FFF2-40B4-BE49-F238E27FC236}">
                    <a16:creationId xmlns:a16="http://schemas.microsoft.com/office/drawing/2014/main" id="{A0433299-1836-483B-AC0C-C4166E71C349}"/>
                  </a:ext>
                </a:extLst>
              </p:cNvPr>
              <p:cNvSpPr>
                <a:spLocks noChangeShapeType="1"/>
              </p:cNvSpPr>
              <p:nvPr/>
            </p:nvSpPr>
            <p:spPr bwMode="auto">
              <a:xfrm>
                <a:off x="2339" y="124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8" name="Line 15">
                <a:extLst>
                  <a:ext uri="{FF2B5EF4-FFF2-40B4-BE49-F238E27FC236}">
                    <a16:creationId xmlns:a16="http://schemas.microsoft.com/office/drawing/2014/main" id="{EE22FC02-C4DA-432A-8C0A-37D659F9E9C8}"/>
                  </a:ext>
                </a:extLst>
              </p:cNvPr>
              <p:cNvSpPr>
                <a:spLocks noChangeShapeType="1"/>
              </p:cNvSpPr>
              <p:nvPr/>
            </p:nvSpPr>
            <p:spPr bwMode="auto">
              <a:xfrm>
                <a:off x="4679" y="124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9" name="Oval 16">
                <a:extLst>
                  <a:ext uri="{FF2B5EF4-FFF2-40B4-BE49-F238E27FC236}">
                    <a16:creationId xmlns:a16="http://schemas.microsoft.com/office/drawing/2014/main" id="{306710B8-E97D-4C5E-B413-6F55F25FFA19}"/>
                  </a:ext>
                </a:extLst>
              </p:cNvPr>
              <p:cNvSpPr>
                <a:spLocks noChangeArrowheads="1"/>
              </p:cNvSpPr>
              <p:nvPr/>
            </p:nvSpPr>
            <p:spPr bwMode="auto">
              <a:xfrm>
                <a:off x="5579" y="0"/>
                <a:ext cx="1620"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项目名称</a:t>
                </a:r>
                <a:endParaRPr lang="zh-CN" altLang="en-US" sz="2400">
                  <a:latin typeface="Times New Roman" panose="02020603050405020304" pitchFamily="18" charset="0"/>
                </a:endParaRPr>
              </a:p>
            </p:txBody>
          </p:sp>
          <p:sp>
            <p:nvSpPr>
              <p:cNvPr id="58410" name="Oval 17">
                <a:extLst>
                  <a:ext uri="{FF2B5EF4-FFF2-40B4-BE49-F238E27FC236}">
                    <a16:creationId xmlns:a16="http://schemas.microsoft.com/office/drawing/2014/main" id="{462C67B2-13B6-4B04-A434-5BE853D2D33E}"/>
                  </a:ext>
                </a:extLst>
              </p:cNvPr>
              <p:cNvSpPr>
                <a:spLocks noChangeArrowheads="1"/>
              </p:cNvSpPr>
              <p:nvPr/>
            </p:nvSpPr>
            <p:spPr bwMode="auto">
              <a:xfrm>
                <a:off x="7739" y="936"/>
                <a:ext cx="1620"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比赛时间</a:t>
                </a:r>
                <a:endParaRPr lang="zh-CN" altLang="en-US" sz="2400">
                  <a:latin typeface="Times New Roman" panose="02020603050405020304" pitchFamily="18" charset="0"/>
                </a:endParaRPr>
              </a:p>
            </p:txBody>
          </p:sp>
          <p:sp>
            <p:nvSpPr>
              <p:cNvPr id="58411" name="Oval 18">
                <a:extLst>
                  <a:ext uri="{FF2B5EF4-FFF2-40B4-BE49-F238E27FC236}">
                    <a16:creationId xmlns:a16="http://schemas.microsoft.com/office/drawing/2014/main" id="{F4CAD05D-A01F-4231-907F-C4BD3EA0205A}"/>
                  </a:ext>
                </a:extLst>
              </p:cNvPr>
              <p:cNvSpPr>
                <a:spLocks noChangeArrowheads="1"/>
              </p:cNvSpPr>
              <p:nvPr/>
            </p:nvSpPr>
            <p:spPr bwMode="auto">
              <a:xfrm>
                <a:off x="3059" y="0"/>
                <a:ext cx="897"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成绩</a:t>
                </a:r>
                <a:endParaRPr lang="zh-CN" altLang="en-US" sz="2400">
                  <a:latin typeface="Times New Roman" panose="02020603050405020304" pitchFamily="18" charset="0"/>
                </a:endParaRPr>
              </a:p>
            </p:txBody>
          </p:sp>
          <p:sp>
            <p:nvSpPr>
              <p:cNvPr id="58412" name="Oval 19">
                <a:extLst>
                  <a:ext uri="{FF2B5EF4-FFF2-40B4-BE49-F238E27FC236}">
                    <a16:creationId xmlns:a16="http://schemas.microsoft.com/office/drawing/2014/main" id="{E2F242D2-8910-4954-8226-A2F4F9B59EBD}"/>
                  </a:ext>
                </a:extLst>
              </p:cNvPr>
              <p:cNvSpPr>
                <a:spLocks noChangeArrowheads="1"/>
              </p:cNvSpPr>
              <p:nvPr/>
            </p:nvSpPr>
            <p:spPr bwMode="auto">
              <a:xfrm>
                <a:off x="4319" y="0"/>
                <a:ext cx="897"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名次</a:t>
                </a:r>
                <a:endParaRPr lang="zh-CN" altLang="en-US" sz="2400">
                  <a:latin typeface="Times New Roman" panose="02020603050405020304" pitchFamily="18" charset="0"/>
                </a:endParaRPr>
              </a:p>
            </p:txBody>
          </p:sp>
          <p:sp>
            <p:nvSpPr>
              <p:cNvPr id="58413" name="Line 20">
                <a:extLst>
                  <a:ext uri="{FF2B5EF4-FFF2-40B4-BE49-F238E27FC236}">
                    <a16:creationId xmlns:a16="http://schemas.microsoft.com/office/drawing/2014/main" id="{0ACEC87F-4350-464D-859C-8806308B2FD0}"/>
                  </a:ext>
                </a:extLst>
              </p:cNvPr>
              <p:cNvSpPr>
                <a:spLocks noChangeShapeType="1"/>
              </p:cNvSpPr>
              <p:nvPr/>
            </p:nvSpPr>
            <p:spPr bwMode="auto">
              <a:xfrm>
                <a:off x="899" y="1403"/>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4" name="Line 21">
                <a:extLst>
                  <a:ext uri="{FF2B5EF4-FFF2-40B4-BE49-F238E27FC236}">
                    <a16:creationId xmlns:a16="http://schemas.microsoft.com/office/drawing/2014/main" id="{7FEC4774-23F1-411F-B350-41FAC7091D3E}"/>
                  </a:ext>
                </a:extLst>
              </p:cNvPr>
              <p:cNvSpPr>
                <a:spLocks noChangeShapeType="1"/>
              </p:cNvSpPr>
              <p:nvPr/>
            </p:nvSpPr>
            <p:spPr bwMode="auto">
              <a:xfrm flipH="1">
                <a:off x="1259" y="1560"/>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5" name="Line 22">
                <a:extLst>
                  <a:ext uri="{FF2B5EF4-FFF2-40B4-BE49-F238E27FC236}">
                    <a16:creationId xmlns:a16="http://schemas.microsoft.com/office/drawing/2014/main" id="{A73CD0AD-3CCC-4C36-B464-D6407937982B}"/>
                  </a:ext>
                </a:extLst>
              </p:cNvPr>
              <p:cNvSpPr>
                <a:spLocks noChangeShapeType="1"/>
              </p:cNvSpPr>
              <p:nvPr/>
            </p:nvSpPr>
            <p:spPr bwMode="auto">
              <a:xfrm>
                <a:off x="1799" y="1560"/>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6" name="Line 23">
                <a:extLst>
                  <a:ext uri="{FF2B5EF4-FFF2-40B4-BE49-F238E27FC236}">
                    <a16:creationId xmlns:a16="http://schemas.microsoft.com/office/drawing/2014/main" id="{C89F6855-99F9-4033-8BA1-75127296A2BC}"/>
                  </a:ext>
                </a:extLst>
              </p:cNvPr>
              <p:cNvSpPr>
                <a:spLocks noChangeShapeType="1"/>
              </p:cNvSpPr>
              <p:nvPr/>
            </p:nvSpPr>
            <p:spPr bwMode="auto">
              <a:xfrm flipH="1" flipV="1">
                <a:off x="1079" y="624"/>
                <a:ext cx="90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7" name="Line 24">
                <a:extLst>
                  <a:ext uri="{FF2B5EF4-FFF2-40B4-BE49-F238E27FC236}">
                    <a16:creationId xmlns:a16="http://schemas.microsoft.com/office/drawing/2014/main" id="{69FA3EBF-86A5-4DE1-858D-BE39A5AF08F3}"/>
                  </a:ext>
                </a:extLst>
              </p:cNvPr>
              <p:cNvSpPr>
                <a:spLocks noChangeShapeType="1"/>
              </p:cNvSpPr>
              <p:nvPr/>
            </p:nvSpPr>
            <p:spPr bwMode="auto">
              <a:xfrm flipV="1">
                <a:off x="1979" y="624"/>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8" name="Line 25">
                <a:extLst>
                  <a:ext uri="{FF2B5EF4-FFF2-40B4-BE49-F238E27FC236}">
                    <a16:creationId xmlns:a16="http://schemas.microsoft.com/office/drawing/2014/main" id="{99C3B42C-3B90-45F6-B313-4E80A5D6FF85}"/>
                  </a:ext>
                </a:extLst>
              </p:cNvPr>
              <p:cNvSpPr>
                <a:spLocks noChangeShapeType="1"/>
              </p:cNvSpPr>
              <p:nvPr/>
            </p:nvSpPr>
            <p:spPr bwMode="auto">
              <a:xfrm flipH="1" flipV="1">
                <a:off x="3679" y="624"/>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9" name="Line 26">
                <a:extLst>
                  <a:ext uri="{FF2B5EF4-FFF2-40B4-BE49-F238E27FC236}">
                    <a16:creationId xmlns:a16="http://schemas.microsoft.com/office/drawing/2014/main" id="{894BAC8A-07C5-4379-814E-5A90D15340FA}"/>
                  </a:ext>
                </a:extLst>
              </p:cNvPr>
              <p:cNvSpPr>
                <a:spLocks noChangeShapeType="1"/>
              </p:cNvSpPr>
              <p:nvPr/>
            </p:nvSpPr>
            <p:spPr bwMode="auto">
              <a:xfrm flipV="1">
                <a:off x="4075" y="624"/>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0" name="Line 27">
                <a:extLst>
                  <a:ext uri="{FF2B5EF4-FFF2-40B4-BE49-F238E27FC236}">
                    <a16:creationId xmlns:a16="http://schemas.microsoft.com/office/drawing/2014/main" id="{4F2017DD-88FB-47AC-A744-FCDA97125285}"/>
                  </a:ext>
                </a:extLst>
              </p:cNvPr>
              <p:cNvSpPr>
                <a:spLocks noChangeShapeType="1"/>
              </p:cNvSpPr>
              <p:nvPr/>
            </p:nvSpPr>
            <p:spPr bwMode="auto">
              <a:xfrm>
                <a:off x="6479" y="624"/>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1" name="Line 28">
                <a:extLst>
                  <a:ext uri="{FF2B5EF4-FFF2-40B4-BE49-F238E27FC236}">
                    <a16:creationId xmlns:a16="http://schemas.microsoft.com/office/drawing/2014/main" id="{48016497-653B-4613-BB7C-E462CA597DC2}"/>
                  </a:ext>
                </a:extLst>
              </p:cNvPr>
              <p:cNvSpPr>
                <a:spLocks noChangeShapeType="1"/>
              </p:cNvSpPr>
              <p:nvPr/>
            </p:nvSpPr>
            <p:spPr bwMode="auto">
              <a:xfrm>
                <a:off x="7019" y="1248"/>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8371" name="Rectangle 29">
            <a:extLst>
              <a:ext uri="{FF2B5EF4-FFF2-40B4-BE49-F238E27FC236}">
                <a16:creationId xmlns:a16="http://schemas.microsoft.com/office/drawing/2014/main" id="{360BB879-B264-4658-A8A9-7E1F2DD68C31}"/>
              </a:ext>
            </a:extLst>
          </p:cNvPr>
          <p:cNvSpPr>
            <a:spLocks noChangeArrowheads="1"/>
          </p:cNvSpPr>
          <p:nvPr>
            <p:ph type="body" idx="1"/>
          </p:nvPr>
        </p:nvSpPr>
        <p:spPr>
          <a:xfrm>
            <a:off x="323850" y="836613"/>
            <a:ext cx="8569325" cy="1511300"/>
          </a:xfrm>
        </p:spPr>
        <p:txBody>
          <a:bodyPr/>
          <a:lstStyle/>
          <a:p>
            <a:pPr algn="just" eaLnBrk="1" hangingPunct="1">
              <a:lnSpc>
                <a:spcPct val="120000"/>
              </a:lnSpc>
              <a:spcBef>
                <a:spcPct val="50000"/>
              </a:spcBef>
            </a:pPr>
            <a:r>
              <a:rPr lang="zh-CN" altLang="en-US" sz="2400">
                <a:latin typeface="宋体" panose="02010600030101010101" pitchFamily="2" charset="-122"/>
              </a:rPr>
              <a:t>设有如图所示的两个局部</a:t>
            </a:r>
            <a:r>
              <a:rPr lang="en-US" altLang="zh-CN" sz="2400">
                <a:latin typeface="宋体" panose="02010600030101010101" pitchFamily="2" charset="-122"/>
              </a:rPr>
              <a:t>ER</a:t>
            </a:r>
            <a:r>
              <a:rPr lang="zh-CN" altLang="en-US" sz="2400">
                <a:latin typeface="宋体" panose="02010600030101010101" pitchFamily="2" charset="-122"/>
              </a:rPr>
              <a:t>图，试对这两个局部</a:t>
            </a:r>
            <a:r>
              <a:rPr lang="en-US" altLang="zh-CN" sz="2400">
                <a:latin typeface="宋体" panose="02010600030101010101" pitchFamily="2" charset="-122"/>
              </a:rPr>
              <a:t>ER</a:t>
            </a:r>
            <a:r>
              <a:rPr lang="zh-CN" altLang="en-US" sz="2400">
                <a:latin typeface="宋体" panose="02010600030101010101" pitchFamily="2" charset="-122"/>
              </a:rPr>
              <a:t>图进行集成，并分析集成所得的</a:t>
            </a:r>
            <a:r>
              <a:rPr lang="en-US" altLang="zh-CN" sz="2400">
                <a:latin typeface="宋体" panose="02010600030101010101" pitchFamily="2" charset="-122"/>
              </a:rPr>
              <a:t>ER</a:t>
            </a:r>
            <a:r>
              <a:rPr lang="zh-CN" altLang="en-US" sz="2400">
                <a:latin typeface="宋体" panose="02010600030101010101" pitchFamily="2" charset="-122"/>
              </a:rPr>
              <a:t>图中是否存在数据和联系的冗余，若存在，则消除之。</a:t>
            </a:r>
            <a:endParaRPr lang="zh-CN" altLang="en-US" sz="2400"/>
          </a:p>
        </p:txBody>
      </p:sp>
      <p:sp>
        <p:nvSpPr>
          <p:cNvPr id="58372" name="Rectangle 30">
            <a:extLst>
              <a:ext uri="{FF2B5EF4-FFF2-40B4-BE49-F238E27FC236}">
                <a16:creationId xmlns:a16="http://schemas.microsoft.com/office/drawing/2014/main" id="{8BBD9022-C3C5-45C8-89E3-6A08D31F24E2}"/>
              </a:ext>
            </a:extLst>
          </p:cNvPr>
          <p:cNvSpPr>
            <a:spLocks noChangeArrowheads="1"/>
          </p:cNvSpPr>
          <p:nvPr>
            <p:ph type="title"/>
          </p:nvPr>
        </p:nvSpPr>
        <p:spPr>
          <a:xfrm>
            <a:off x="755650" y="188913"/>
            <a:ext cx="7775575" cy="647700"/>
          </a:xfrm>
        </p:spPr>
        <p:txBody>
          <a:bodyPr/>
          <a:lstStyle/>
          <a:p>
            <a:pPr eaLnBrk="1" hangingPunct="1"/>
            <a:r>
              <a:rPr lang="zh-CN" altLang="zh-CN">
                <a:ea typeface="宋体" panose="02010600030101010101" pitchFamily="2" charset="-122"/>
              </a:rPr>
              <a:t>随堂练习</a:t>
            </a:r>
          </a:p>
        </p:txBody>
      </p:sp>
      <p:grpSp>
        <p:nvGrpSpPr>
          <p:cNvPr id="58373" name="Group 31">
            <a:extLst>
              <a:ext uri="{FF2B5EF4-FFF2-40B4-BE49-F238E27FC236}">
                <a16:creationId xmlns:a16="http://schemas.microsoft.com/office/drawing/2014/main" id="{1FE6EFC0-601F-4916-A41E-3185F8AF54DB}"/>
              </a:ext>
            </a:extLst>
          </p:cNvPr>
          <p:cNvGrpSpPr>
            <a:grpSpLocks/>
          </p:cNvGrpSpPr>
          <p:nvPr/>
        </p:nvGrpSpPr>
        <p:grpSpPr bwMode="auto">
          <a:xfrm>
            <a:off x="1692275" y="4437063"/>
            <a:ext cx="5943600" cy="1090612"/>
            <a:chOff x="0" y="0"/>
            <a:chExt cx="9360" cy="1718"/>
          </a:xfrm>
        </p:grpSpPr>
        <p:sp>
          <p:nvSpPr>
            <p:cNvPr id="58374" name="Rectangle 32">
              <a:extLst>
                <a:ext uri="{FF2B5EF4-FFF2-40B4-BE49-F238E27FC236}">
                  <a16:creationId xmlns:a16="http://schemas.microsoft.com/office/drawing/2014/main" id="{59A1305D-9F7C-4EEB-972D-F304D1D49361}"/>
                </a:ext>
              </a:extLst>
            </p:cNvPr>
            <p:cNvSpPr>
              <a:spLocks noChangeArrowheads="1"/>
            </p:cNvSpPr>
            <p:nvPr/>
          </p:nvSpPr>
          <p:spPr bwMode="auto">
            <a:xfrm>
              <a:off x="5219" y="936"/>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000">
                  <a:latin typeface="Times New Roman" panose="02020603050405020304" pitchFamily="18" charset="0"/>
                </a:rPr>
                <a:t>1</a:t>
              </a:r>
              <a:endParaRPr lang="en-US" altLang="zh-CN" sz="2400">
                <a:latin typeface="Times New Roman" panose="02020603050405020304" pitchFamily="18" charset="0"/>
              </a:endParaRPr>
            </a:p>
          </p:txBody>
        </p:sp>
        <p:sp>
          <p:nvSpPr>
            <p:cNvPr id="58375" name="Rectangle 33">
              <a:extLst>
                <a:ext uri="{FF2B5EF4-FFF2-40B4-BE49-F238E27FC236}">
                  <a16:creationId xmlns:a16="http://schemas.microsoft.com/office/drawing/2014/main" id="{8377CEFA-106C-4555-8EE6-7FD5E50D9C33}"/>
                </a:ext>
              </a:extLst>
            </p:cNvPr>
            <p:cNvSpPr>
              <a:spLocks noChangeArrowheads="1"/>
            </p:cNvSpPr>
            <p:nvPr/>
          </p:nvSpPr>
          <p:spPr bwMode="auto">
            <a:xfrm>
              <a:off x="2519" y="936"/>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000">
                  <a:latin typeface="Times New Roman" panose="02020603050405020304" pitchFamily="18" charset="0"/>
                </a:rPr>
                <a:t>n</a:t>
              </a:r>
              <a:endParaRPr lang="en-US" altLang="zh-CN" sz="2400">
                <a:latin typeface="Times New Roman" panose="02020603050405020304" pitchFamily="18" charset="0"/>
              </a:endParaRPr>
            </a:p>
          </p:txBody>
        </p:sp>
        <p:grpSp>
          <p:nvGrpSpPr>
            <p:cNvPr id="58376" name="Group 34">
              <a:extLst>
                <a:ext uri="{FF2B5EF4-FFF2-40B4-BE49-F238E27FC236}">
                  <a16:creationId xmlns:a16="http://schemas.microsoft.com/office/drawing/2014/main" id="{07A2DCC4-66DC-4A03-AD9F-2173AF9EA02A}"/>
                </a:ext>
              </a:extLst>
            </p:cNvPr>
            <p:cNvGrpSpPr>
              <a:grpSpLocks/>
            </p:cNvGrpSpPr>
            <p:nvPr/>
          </p:nvGrpSpPr>
          <p:grpSpPr bwMode="auto">
            <a:xfrm>
              <a:off x="0" y="0"/>
              <a:ext cx="9360" cy="1718"/>
              <a:chOff x="0" y="0"/>
              <a:chExt cx="9359" cy="1716"/>
            </a:xfrm>
          </p:grpSpPr>
          <p:sp>
            <p:nvSpPr>
              <p:cNvPr id="58377" name="Rectangle 35">
                <a:extLst>
                  <a:ext uri="{FF2B5EF4-FFF2-40B4-BE49-F238E27FC236}">
                    <a16:creationId xmlns:a16="http://schemas.microsoft.com/office/drawing/2014/main" id="{4BCAD8C3-A08D-45AE-AFAC-DD9D1FDFC090}"/>
                  </a:ext>
                </a:extLst>
              </p:cNvPr>
              <p:cNvSpPr>
                <a:spLocks noChangeArrowheads="1"/>
              </p:cNvSpPr>
              <p:nvPr/>
            </p:nvSpPr>
            <p:spPr bwMode="auto">
              <a:xfrm>
                <a:off x="1440" y="1092"/>
                <a:ext cx="899" cy="468"/>
              </a:xfrm>
              <a:prstGeom prst="rect">
                <a:avLst/>
              </a:prstGeom>
              <a:solidFill>
                <a:srgbClr val="FFFFFF"/>
              </a:solidFill>
              <a:ln w="9525">
                <a:solidFill>
                  <a:srgbClr val="000000"/>
                </a:solidFill>
                <a:miter lim="800000"/>
                <a:headEnd/>
                <a:tailEnd/>
              </a:ln>
            </p:spPr>
            <p:txBody>
              <a:bodyPr lIns="72000" tIns="5400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200">
                    <a:solidFill>
                      <a:srgbClr val="000000"/>
                    </a:solidFill>
                    <a:latin typeface="Times New Roman" panose="02020603050405020304" pitchFamily="18" charset="0"/>
                  </a:rPr>
                  <a:t>裁判员</a:t>
                </a:r>
                <a:endParaRPr lang="zh-CN" altLang="en-US" sz="2400">
                  <a:latin typeface="Times New Roman" panose="02020603050405020304" pitchFamily="18" charset="0"/>
                </a:endParaRPr>
              </a:p>
            </p:txBody>
          </p:sp>
          <p:sp>
            <p:nvSpPr>
              <p:cNvPr id="58378" name="Rectangle 36">
                <a:extLst>
                  <a:ext uri="{FF2B5EF4-FFF2-40B4-BE49-F238E27FC236}">
                    <a16:creationId xmlns:a16="http://schemas.microsoft.com/office/drawing/2014/main" id="{2A849634-9020-45FC-932F-B8ED24495C3E}"/>
                  </a:ext>
                </a:extLst>
              </p:cNvPr>
              <p:cNvSpPr>
                <a:spLocks noChangeArrowheads="1"/>
              </p:cNvSpPr>
              <p:nvPr/>
            </p:nvSpPr>
            <p:spPr bwMode="auto">
              <a:xfrm>
                <a:off x="5760" y="1092"/>
                <a:ext cx="1258" cy="468"/>
              </a:xfrm>
              <a:prstGeom prst="rect">
                <a:avLst/>
              </a:prstGeom>
              <a:solidFill>
                <a:srgbClr val="FFFFFF"/>
              </a:solidFill>
              <a:ln w="9525">
                <a:solidFill>
                  <a:srgbClr val="000000"/>
                </a:solidFill>
                <a:miter lim="800000"/>
                <a:headEnd/>
                <a:tailEnd/>
              </a:ln>
            </p:spPr>
            <p:txBody>
              <a:bodyPr lIns="72000" tIns="5400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200">
                    <a:solidFill>
                      <a:srgbClr val="000000"/>
                    </a:solidFill>
                    <a:latin typeface="Times New Roman" panose="02020603050405020304" pitchFamily="18" charset="0"/>
                  </a:rPr>
                  <a:t>体操项目</a:t>
                </a:r>
                <a:endParaRPr lang="zh-CN" altLang="en-US" sz="2400">
                  <a:latin typeface="Times New Roman" panose="02020603050405020304" pitchFamily="18" charset="0"/>
                </a:endParaRPr>
              </a:p>
            </p:txBody>
          </p:sp>
          <p:sp>
            <p:nvSpPr>
              <p:cNvPr id="58379" name="Oval 37">
                <a:extLst>
                  <a:ext uri="{FF2B5EF4-FFF2-40B4-BE49-F238E27FC236}">
                    <a16:creationId xmlns:a16="http://schemas.microsoft.com/office/drawing/2014/main" id="{58D8EB9A-3FC5-4723-A09C-FC936DB1746A}"/>
                  </a:ext>
                </a:extLst>
              </p:cNvPr>
              <p:cNvSpPr>
                <a:spLocks noChangeArrowheads="1"/>
              </p:cNvSpPr>
              <p:nvPr/>
            </p:nvSpPr>
            <p:spPr bwMode="auto">
              <a:xfrm>
                <a:off x="0" y="1092"/>
                <a:ext cx="899"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姓名</a:t>
                </a:r>
                <a:endParaRPr lang="zh-CN" altLang="en-US" sz="2400">
                  <a:latin typeface="Times New Roman" panose="02020603050405020304" pitchFamily="18" charset="0"/>
                </a:endParaRPr>
              </a:p>
            </p:txBody>
          </p:sp>
          <p:sp>
            <p:nvSpPr>
              <p:cNvPr id="58380" name="Oval 38">
                <a:extLst>
                  <a:ext uri="{FF2B5EF4-FFF2-40B4-BE49-F238E27FC236}">
                    <a16:creationId xmlns:a16="http://schemas.microsoft.com/office/drawing/2014/main" id="{453D4C05-B751-44F1-AED7-7FFEA070A6BE}"/>
                  </a:ext>
                </a:extLst>
              </p:cNvPr>
              <p:cNvSpPr>
                <a:spLocks noChangeArrowheads="1"/>
              </p:cNvSpPr>
              <p:nvPr/>
            </p:nvSpPr>
            <p:spPr bwMode="auto">
              <a:xfrm>
                <a:off x="359" y="0"/>
                <a:ext cx="897"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编号</a:t>
                </a:r>
                <a:endParaRPr lang="zh-CN" altLang="en-US" sz="2400">
                  <a:latin typeface="Times New Roman" panose="02020603050405020304" pitchFamily="18" charset="0"/>
                </a:endParaRPr>
              </a:p>
            </p:txBody>
          </p:sp>
          <p:sp>
            <p:nvSpPr>
              <p:cNvPr id="58381" name="Oval 39">
                <a:extLst>
                  <a:ext uri="{FF2B5EF4-FFF2-40B4-BE49-F238E27FC236}">
                    <a16:creationId xmlns:a16="http://schemas.microsoft.com/office/drawing/2014/main" id="{ADD8EDE2-4F19-408D-A967-7CC64F4EF359}"/>
                  </a:ext>
                </a:extLst>
              </p:cNvPr>
              <p:cNvSpPr>
                <a:spLocks noChangeArrowheads="1"/>
              </p:cNvSpPr>
              <p:nvPr/>
            </p:nvSpPr>
            <p:spPr bwMode="auto">
              <a:xfrm>
                <a:off x="1799" y="0"/>
                <a:ext cx="897"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国籍</a:t>
                </a:r>
                <a:endParaRPr lang="zh-CN" altLang="en-US" sz="2400">
                  <a:latin typeface="Times New Roman" panose="02020603050405020304" pitchFamily="18" charset="0"/>
                </a:endParaRPr>
              </a:p>
            </p:txBody>
          </p:sp>
          <p:sp>
            <p:nvSpPr>
              <p:cNvPr id="58382" name="AutoShape 40">
                <a:extLst>
                  <a:ext uri="{FF2B5EF4-FFF2-40B4-BE49-F238E27FC236}">
                    <a16:creationId xmlns:a16="http://schemas.microsoft.com/office/drawing/2014/main" id="{03DA4BBC-E3A3-47C7-90DB-0869A993144A}"/>
                  </a:ext>
                </a:extLst>
              </p:cNvPr>
              <p:cNvSpPr>
                <a:spLocks noChangeArrowheads="1"/>
              </p:cNvSpPr>
              <p:nvPr/>
            </p:nvSpPr>
            <p:spPr bwMode="auto">
              <a:xfrm>
                <a:off x="3419" y="876"/>
                <a:ext cx="1260" cy="780"/>
              </a:xfrm>
              <a:prstGeom prst="diamond">
                <a:avLst/>
              </a:prstGeom>
              <a:solidFill>
                <a:srgbClr val="FFFFFF"/>
              </a:solidFill>
              <a:ln w="9525">
                <a:solidFill>
                  <a:srgbClr val="000000"/>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裁判</a:t>
                </a:r>
                <a:endParaRPr lang="zh-CN" altLang="en-US" sz="2400">
                  <a:latin typeface="Times New Roman" panose="02020603050405020304" pitchFamily="18" charset="0"/>
                </a:endParaRPr>
              </a:p>
            </p:txBody>
          </p:sp>
          <p:sp>
            <p:nvSpPr>
              <p:cNvPr id="58383" name="Line 41">
                <a:extLst>
                  <a:ext uri="{FF2B5EF4-FFF2-40B4-BE49-F238E27FC236}">
                    <a16:creationId xmlns:a16="http://schemas.microsoft.com/office/drawing/2014/main" id="{57F26647-CB05-4C24-8F81-900F29718E06}"/>
                  </a:ext>
                </a:extLst>
              </p:cNvPr>
              <p:cNvSpPr>
                <a:spLocks noChangeShapeType="1"/>
              </p:cNvSpPr>
              <p:nvPr/>
            </p:nvSpPr>
            <p:spPr bwMode="auto">
              <a:xfrm>
                <a:off x="2339" y="124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4" name="Line 42">
                <a:extLst>
                  <a:ext uri="{FF2B5EF4-FFF2-40B4-BE49-F238E27FC236}">
                    <a16:creationId xmlns:a16="http://schemas.microsoft.com/office/drawing/2014/main" id="{DE14918E-D6E9-4199-9A33-3D815A4FA0E7}"/>
                  </a:ext>
                </a:extLst>
              </p:cNvPr>
              <p:cNvSpPr>
                <a:spLocks noChangeShapeType="1"/>
              </p:cNvSpPr>
              <p:nvPr/>
            </p:nvSpPr>
            <p:spPr bwMode="auto">
              <a:xfrm>
                <a:off x="4679" y="124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5" name="Oval 43">
                <a:extLst>
                  <a:ext uri="{FF2B5EF4-FFF2-40B4-BE49-F238E27FC236}">
                    <a16:creationId xmlns:a16="http://schemas.microsoft.com/office/drawing/2014/main" id="{2776619D-A979-46BE-895B-BC8B4DA07300}"/>
                  </a:ext>
                </a:extLst>
              </p:cNvPr>
              <p:cNvSpPr>
                <a:spLocks noChangeArrowheads="1"/>
              </p:cNvSpPr>
              <p:nvPr/>
            </p:nvSpPr>
            <p:spPr bwMode="auto">
              <a:xfrm>
                <a:off x="5579" y="0"/>
                <a:ext cx="1620"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项目名称</a:t>
                </a:r>
                <a:endParaRPr lang="zh-CN" altLang="en-US" sz="2400">
                  <a:latin typeface="Times New Roman" panose="02020603050405020304" pitchFamily="18" charset="0"/>
                </a:endParaRPr>
              </a:p>
            </p:txBody>
          </p:sp>
          <p:sp>
            <p:nvSpPr>
              <p:cNvPr id="58386" name="Oval 44">
                <a:extLst>
                  <a:ext uri="{FF2B5EF4-FFF2-40B4-BE49-F238E27FC236}">
                    <a16:creationId xmlns:a16="http://schemas.microsoft.com/office/drawing/2014/main" id="{F1C98926-857A-44FA-97DB-57438C1C0CE3}"/>
                  </a:ext>
                </a:extLst>
              </p:cNvPr>
              <p:cNvSpPr>
                <a:spLocks noChangeArrowheads="1"/>
              </p:cNvSpPr>
              <p:nvPr/>
            </p:nvSpPr>
            <p:spPr bwMode="auto">
              <a:xfrm>
                <a:off x="7739" y="936"/>
                <a:ext cx="1620"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比赛时间</a:t>
                </a:r>
                <a:endParaRPr lang="zh-CN" altLang="en-US" sz="2400">
                  <a:latin typeface="Times New Roman" panose="02020603050405020304" pitchFamily="18" charset="0"/>
                </a:endParaRPr>
              </a:p>
            </p:txBody>
          </p:sp>
          <p:sp>
            <p:nvSpPr>
              <p:cNvPr id="58387" name="Oval 45">
                <a:extLst>
                  <a:ext uri="{FF2B5EF4-FFF2-40B4-BE49-F238E27FC236}">
                    <a16:creationId xmlns:a16="http://schemas.microsoft.com/office/drawing/2014/main" id="{F7512899-629B-49B6-AEE0-F4469CDAF3D1}"/>
                  </a:ext>
                </a:extLst>
              </p:cNvPr>
              <p:cNvSpPr>
                <a:spLocks noChangeArrowheads="1"/>
              </p:cNvSpPr>
              <p:nvPr/>
            </p:nvSpPr>
            <p:spPr bwMode="auto">
              <a:xfrm>
                <a:off x="3059" y="0"/>
                <a:ext cx="897"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成绩</a:t>
                </a:r>
                <a:endParaRPr lang="zh-CN" altLang="en-US" sz="2400">
                  <a:latin typeface="Times New Roman" panose="02020603050405020304" pitchFamily="18" charset="0"/>
                </a:endParaRPr>
              </a:p>
            </p:txBody>
          </p:sp>
          <p:sp>
            <p:nvSpPr>
              <p:cNvPr id="58388" name="Oval 46">
                <a:extLst>
                  <a:ext uri="{FF2B5EF4-FFF2-40B4-BE49-F238E27FC236}">
                    <a16:creationId xmlns:a16="http://schemas.microsoft.com/office/drawing/2014/main" id="{D3C18832-71D1-485D-98B0-E5CC935401C2}"/>
                  </a:ext>
                </a:extLst>
              </p:cNvPr>
              <p:cNvSpPr>
                <a:spLocks noChangeArrowheads="1"/>
              </p:cNvSpPr>
              <p:nvPr/>
            </p:nvSpPr>
            <p:spPr bwMode="auto">
              <a:xfrm>
                <a:off x="4259" y="0"/>
                <a:ext cx="1200" cy="624"/>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solidFill>
                      <a:srgbClr val="000000"/>
                    </a:solidFill>
                    <a:latin typeface="Times New Roman" panose="02020603050405020304" pitchFamily="18" charset="0"/>
                  </a:rPr>
                  <a:t>运动员</a:t>
                </a:r>
                <a:endParaRPr lang="zh-CN" altLang="en-US" sz="2400">
                  <a:latin typeface="Times New Roman" panose="02020603050405020304" pitchFamily="18" charset="0"/>
                </a:endParaRPr>
              </a:p>
            </p:txBody>
          </p:sp>
          <p:sp>
            <p:nvSpPr>
              <p:cNvPr id="58389" name="Line 47">
                <a:extLst>
                  <a:ext uri="{FF2B5EF4-FFF2-40B4-BE49-F238E27FC236}">
                    <a16:creationId xmlns:a16="http://schemas.microsoft.com/office/drawing/2014/main" id="{24B2D37C-AFD4-4345-9230-33E60A745EE9}"/>
                  </a:ext>
                </a:extLst>
              </p:cNvPr>
              <p:cNvSpPr>
                <a:spLocks noChangeShapeType="1"/>
              </p:cNvSpPr>
              <p:nvPr/>
            </p:nvSpPr>
            <p:spPr bwMode="auto">
              <a:xfrm>
                <a:off x="899" y="1403"/>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0" name="Line 48">
                <a:extLst>
                  <a:ext uri="{FF2B5EF4-FFF2-40B4-BE49-F238E27FC236}">
                    <a16:creationId xmlns:a16="http://schemas.microsoft.com/office/drawing/2014/main" id="{693A5B7C-6305-49CF-AEBC-B26797CD93F3}"/>
                  </a:ext>
                </a:extLst>
              </p:cNvPr>
              <p:cNvSpPr>
                <a:spLocks noChangeShapeType="1"/>
              </p:cNvSpPr>
              <p:nvPr/>
            </p:nvSpPr>
            <p:spPr bwMode="auto">
              <a:xfrm flipH="1" flipV="1">
                <a:off x="1199" y="468"/>
                <a:ext cx="7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1" name="Line 49">
                <a:extLst>
                  <a:ext uri="{FF2B5EF4-FFF2-40B4-BE49-F238E27FC236}">
                    <a16:creationId xmlns:a16="http://schemas.microsoft.com/office/drawing/2014/main" id="{E1F44395-3FF5-4D0E-925C-3B52177BA8C0}"/>
                  </a:ext>
                </a:extLst>
              </p:cNvPr>
              <p:cNvSpPr>
                <a:spLocks noChangeShapeType="1"/>
              </p:cNvSpPr>
              <p:nvPr/>
            </p:nvSpPr>
            <p:spPr bwMode="auto">
              <a:xfrm flipV="1">
                <a:off x="1979" y="624"/>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2" name="Line 50">
                <a:extLst>
                  <a:ext uri="{FF2B5EF4-FFF2-40B4-BE49-F238E27FC236}">
                    <a16:creationId xmlns:a16="http://schemas.microsoft.com/office/drawing/2014/main" id="{E6F573A5-8250-440E-9D6F-A6E46ECB084A}"/>
                  </a:ext>
                </a:extLst>
              </p:cNvPr>
              <p:cNvSpPr>
                <a:spLocks noChangeShapeType="1"/>
              </p:cNvSpPr>
              <p:nvPr/>
            </p:nvSpPr>
            <p:spPr bwMode="auto">
              <a:xfrm flipH="1" flipV="1">
                <a:off x="3551" y="624"/>
                <a:ext cx="40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3" name="Line 51">
                <a:extLst>
                  <a:ext uri="{FF2B5EF4-FFF2-40B4-BE49-F238E27FC236}">
                    <a16:creationId xmlns:a16="http://schemas.microsoft.com/office/drawing/2014/main" id="{70A94958-734C-49EA-A580-B2804B1F62DA}"/>
                  </a:ext>
                </a:extLst>
              </p:cNvPr>
              <p:cNvSpPr>
                <a:spLocks noChangeShapeType="1"/>
              </p:cNvSpPr>
              <p:nvPr/>
            </p:nvSpPr>
            <p:spPr bwMode="auto">
              <a:xfrm flipV="1">
                <a:off x="4191" y="624"/>
                <a:ext cx="536"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4" name="Line 52">
                <a:extLst>
                  <a:ext uri="{FF2B5EF4-FFF2-40B4-BE49-F238E27FC236}">
                    <a16:creationId xmlns:a16="http://schemas.microsoft.com/office/drawing/2014/main" id="{F0ACA126-CEE1-40A8-8B5E-12C346A783C3}"/>
                  </a:ext>
                </a:extLst>
              </p:cNvPr>
              <p:cNvSpPr>
                <a:spLocks noChangeShapeType="1"/>
              </p:cNvSpPr>
              <p:nvPr/>
            </p:nvSpPr>
            <p:spPr bwMode="auto">
              <a:xfrm>
                <a:off x="6479" y="624"/>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5" name="Line 53">
                <a:extLst>
                  <a:ext uri="{FF2B5EF4-FFF2-40B4-BE49-F238E27FC236}">
                    <a16:creationId xmlns:a16="http://schemas.microsoft.com/office/drawing/2014/main" id="{E169FAAE-C22B-4DDE-BFF7-7E61A6088983}"/>
                  </a:ext>
                </a:extLst>
              </p:cNvPr>
              <p:cNvSpPr>
                <a:spLocks noChangeShapeType="1"/>
              </p:cNvSpPr>
              <p:nvPr/>
            </p:nvSpPr>
            <p:spPr bwMode="auto">
              <a:xfrm>
                <a:off x="7019" y="1248"/>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CE88CBE-5FEC-4794-8DCF-57E8ED98776B}"/>
              </a:ext>
            </a:extLst>
          </p:cNvPr>
          <p:cNvSpPr>
            <a:spLocks noChangeArrowheads="1"/>
          </p:cNvSpPr>
          <p:nvPr>
            <p:ph type="title"/>
          </p:nvPr>
        </p:nvSpPr>
        <p:spPr>
          <a:xfrm>
            <a:off x="755650" y="188913"/>
            <a:ext cx="7775575" cy="647700"/>
          </a:xfrm>
        </p:spPr>
        <p:txBody>
          <a:bodyPr/>
          <a:lstStyle/>
          <a:p>
            <a:pPr eaLnBrk="1" hangingPunct="1"/>
            <a:r>
              <a:rPr lang="zh-CN" altLang="zh-CN">
                <a:ea typeface="宋体" panose="02010600030101010101" pitchFamily="2" charset="-122"/>
              </a:rPr>
              <a:t>随堂练习</a:t>
            </a:r>
          </a:p>
        </p:txBody>
      </p:sp>
      <p:grpSp>
        <p:nvGrpSpPr>
          <p:cNvPr id="59395" name="组合 35">
            <a:extLst>
              <a:ext uri="{FF2B5EF4-FFF2-40B4-BE49-F238E27FC236}">
                <a16:creationId xmlns:a16="http://schemas.microsoft.com/office/drawing/2014/main" id="{7DF739A8-53F0-4897-9B38-D9C32165EBAB}"/>
              </a:ext>
            </a:extLst>
          </p:cNvPr>
          <p:cNvGrpSpPr>
            <a:grpSpLocks/>
          </p:cNvGrpSpPr>
          <p:nvPr/>
        </p:nvGrpSpPr>
        <p:grpSpPr bwMode="auto">
          <a:xfrm>
            <a:off x="1331913" y="1658938"/>
            <a:ext cx="6840537" cy="3425825"/>
            <a:chOff x="1331640" y="1658296"/>
            <a:chExt cx="6097860" cy="2751779"/>
          </a:xfrm>
        </p:grpSpPr>
        <p:sp>
          <p:nvSpPr>
            <p:cNvPr id="59396" name="Rectangle 4">
              <a:extLst>
                <a:ext uri="{FF2B5EF4-FFF2-40B4-BE49-F238E27FC236}">
                  <a16:creationId xmlns:a16="http://schemas.microsoft.com/office/drawing/2014/main" id="{D894B7F8-F729-4031-B050-1C5B9B0528C5}"/>
                </a:ext>
              </a:extLst>
            </p:cNvPr>
            <p:cNvSpPr>
              <a:spLocks noChangeArrowheads="1"/>
            </p:cNvSpPr>
            <p:nvPr/>
          </p:nvSpPr>
          <p:spPr bwMode="auto">
            <a:xfrm>
              <a:off x="2400398" y="2428640"/>
              <a:ext cx="570926" cy="297215"/>
            </a:xfrm>
            <a:prstGeom prst="rect">
              <a:avLst/>
            </a:prstGeom>
            <a:solidFill>
              <a:srgbClr val="FFFFFF"/>
            </a:solidFill>
            <a:ln w="9525">
              <a:solidFill>
                <a:srgbClr val="000000"/>
              </a:solidFill>
              <a:miter lim="800000"/>
              <a:headEnd/>
              <a:tailEnd/>
            </a:ln>
          </p:spPr>
          <p:txBody>
            <a:bodyPr lIns="72000" tIns="5400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200">
                  <a:latin typeface="Times New Roman" panose="02020603050405020304" pitchFamily="18" charset="0"/>
                </a:rPr>
                <a:t>裁判员</a:t>
              </a:r>
              <a:endParaRPr lang="zh-CN" altLang="en-US" sz="2400">
                <a:latin typeface="Times New Roman" panose="02020603050405020304" pitchFamily="18" charset="0"/>
              </a:endParaRPr>
            </a:p>
          </p:txBody>
        </p:sp>
        <p:sp>
          <p:nvSpPr>
            <p:cNvPr id="59397" name="Rectangle 5">
              <a:extLst>
                <a:ext uri="{FF2B5EF4-FFF2-40B4-BE49-F238E27FC236}">
                  <a16:creationId xmlns:a16="http://schemas.microsoft.com/office/drawing/2014/main" id="{7E5569F2-E39D-42AA-BB39-BA98D736A818}"/>
                </a:ext>
              </a:extLst>
            </p:cNvPr>
            <p:cNvSpPr>
              <a:spLocks noChangeArrowheads="1"/>
            </p:cNvSpPr>
            <p:nvPr/>
          </p:nvSpPr>
          <p:spPr bwMode="auto">
            <a:xfrm>
              <a:off x="5143891" y="2428640"/>
              <a:ext cx="798915" cy="297215"/>
            </a:xfrm>
            <a:prstGeom prst="rect">
              <a:avLst/>
            </a:prstGeom>
            <a:solidFill>
              <a:srgbClr val="FFFFFF"/>
            </a:solidFill>
            <a:ln w="9525">
              <a:solidFill>
                <a:srgbClr val="000000"/>
              </a:solidFill>
              <a:miter lim="800000"/>
              <a:headEnd/>
              <a:tailEnd/>
            </a:ln>
          </p:spPr>
          <p:txBody>
            <a:bodyPr lIns="72000" tIns="5400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200">
                  <a:latin typeface="Times New Roman" panose="02020603050405020304" pitchFamily="18" charset="0"/>
                </a:rPr>
                <a:t>体操项目</a:t>
              </a:r>
              <a:endParaRPr lang="zh-CN" altLang="en-US" sz="2400">
                <a:latin typeface="Times New Roman" panose="02020603050405020304" pitchFamily="18" charset="0"/>
              </a:endParaRPr>
            </a:p>
          </p:txBody>
        </p:sp>
        <p:sp>
          <p:nvSpPr>
            <p:cNvPr id="59398" name="Oval 6">
              <a:extLst>
                <a:ext uri="{FF2B5EF4-FFF2-40B4-BE49-F238E27FC236}">
                  <a16:creationId xmlns:a16="http://schemas.microsoft.com/office/drawing/2014/main" id="{57EC6543-27AE-4895-9747-6E0CEC0F65E1}"/>
                </a:ext>
              </a:extLst>
            </p:cNvPr>
            <p:cNvSpPr>
              <a:spLocks noChangeArrowheads="1"/>
            </p:cNvSpPr>
            <p:nvPr/>
          </p:nvSpPr>
          <p:spPr bwMode="auto">
            <a:xfrm>
              <a:off x="1331640" y="2428640"/>
              <a:ext cx="725186" cy="396287"/>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latin typeface="Times New Roman" panose="02020603050405020304" pitchFamily="18" charset="0"/>
                </a:rPr>
                <a:t>姓名</a:t>
              </a:r>
              <a:endParaRPr lang="zh-CN" altLang="en-US" sz="2400">
                <a:latin typeface="Times New Roman" panose="02020603050405020304" pitchFamily="18" charset="0"/>
              </a:endParaRPr>
            </a:p>
          </p:txBody>
        </p:sp>
        <p:sp>
          <p:nvSpPr>
            <p:cNvPr id="59399" name="Oval 7">
              <a:extLst>
                <a:ext uri="{FF2B5EF4-FFF2-40B4-BE49-F238E27FC236}">
                  <a16:creationId xmlns:a16="http://schemas.microsoft.com/office/drawing/2014/main" id="{4271C4B0-C987-4975-976E-E2CDCB5C3642}"/>
                </a:ext>
              </a:extLst>
            </p:cNvPr>
            <p:cNvSpPr>
              <a:spLocks noChangeArrowheads="1"/>
            </p:cNvSpPr>
            <p:nvPr/>
          </p:nvSpPr>
          <p:spPr bwMode="auto">
            <a:xfrm>
              <a:off x="1713888" y="1658296"/>
              <a:ext cx="697871" cy="396287"/>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latin typeface="Times New Roman" panose="02020603050405020304" pitchFamily="18" charset="0"/>
                </a:rPr>
                <a:t>编号</a:t>
              </a:r>
              <a:endParaRPr lang="zh-CN" altLang="en-US" sz="2400">
                <a:latin typeface="Times New Roman" panose="02020603050405020304" pitchFamily="18" charset="0"/>
              </a:endParaRPr>
            </a:p>
          </p:txBody>
        </p:sp>
        <p:sp>
          <p:nvSpPr>
            <p:cNvPr id="59400" name="Oval 8">
              <a:extLst>
                <a:ext uri="{FF2B5EF4-FFF2-40B4-BE49-F238E27FC236}">
                  <a16:creationId xmlns:a16="http://schemas.microsoft.com/office/drawing/2014/main" id="{E85961E8-E9A6-4EAC-AD65-ED299E1494CE}"/>
                </a:ext>
              </a:extLst>
            </p:cNvPr>
            <p:cNvSpPr>
              <a:spLocks noChangeArrowheads="1"/>
            </p:cNvSpPr>
            <p:nvPr/>
          </p:nvSpPr>
          <p:spPr bwMode="auto">
            <a:xfrm>
              <a:off x="2628386" y="1735138"/>
              <a:ext cx="719477" cy="396287"/>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latin typeface="Times New Roman" panose="02020603050405020304" pitchFamily="18" charset="0"/>
                </a:rPr>
                <a:t>国籍</a:t>
              </a:r>
              <a:endParaRPr lang="zh-CN" altLang="en-US" sz="2400">
                <a:latin typeface="Times New Roman" panose="02020603050405020304" pitchFamily="18" charset="0"/>
              </a:endParaRPr>
            </a:p>
          </p:txBody>
        </p:sp>
        <p:sp>
          <p:nvSpPr>
            <p:cNvPr id="59401" name="AutoShape 9">
              <a:extLst>
                <a:ext uri="{FF2B5EF4-FFF2-40B4-BE49-F238E27FC236}">
                  <a16:creationId xmlns:a16="http://schemas.microsoft.com/office/drawing/2014/main" id="{889A3E5E-425C-441B-B142-0C0CBFFFAE43}"/>
                </a:ext>
              </a:extLst>
            </p:cNvPr>
            <p:cNvSpPr>
              <a:spLocks noChangeArrowheads="1"/>
            </p:cNvSpPr>
            <p:nvPr/>
          </p:nvSpPr>
          <p:spPr bwMode="auto">
            <a:xfrm>
              <a:off x="3657197" y="2291464"/>
              <a:ext cx="800185" cy="495359"/>
            </a:xfrm>
            <a:prstGeom prst="diamond">
              <a:avLst/>
            </a:prstGeom>
            <a:solidFill>
              <a:srgbClr val="FFFFFF"/>
            </a:solidFill>
            <a:ln w="9525">
              <a:solidFill>
                <a:srgbClr val="000000"/>
              </a:solidFill>
              <a:miter lim="800000"/>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latin typeface="Times New Roman" panose="02020603050405020304" pitchFamily="18" charset="0"/>
                </a:rPr>
                <a:t>裁判</a:t>
              </a:r>
              <a:endParaRPr lang="zh-CN" altLang="en-US" sz="2400">
                <a:latin typeface="Times New Roman" panose="02020603050405020304" pitchFamily="18" charset="0"/>
              </a:endParaRPr>
            </a:p>
          </p:txBody>
        </p:sp>
        <p:sp>
          <p:nvSpPr>
            <p:cNvPr id="59402" name="Line 10">
              <a:extLst>
                <a:ext uri="{FF2B5EF4-FFF2-40B4-BE49-F238E27FC236}">
                  <a16:creationId xmlns:a16="http://schemas.microsoft.com/office/drawing/2014/main" id="{0C56EB6D-50E8-493B-A4B3-D249430AB9EB}"/>
                </a:ext>
              </a:extLst>
            </p:cNvPr>
            <p:cNvSpPr>
              <a:spLocks noChangeShapeType="1"/>
            </p:cNvSpPr>
            <p:nvPr/>
          </p:nvSpPr>
          <p:spPr bwMode="auto">
            <a:xfrm>
              <a:off x="2971324" y="2527712"/>
              <a:ext cx="68587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3" name="Line 11">
              <a:extLst>
                <a:ext uri="{FF2B5EF4-FFF2-40B4-BE49-F238E27FC236}">
                  <a16:creationId xmlns:a16="http://schemas.microsoft.com/office/drawing/2014/main" id="{ED875929-02C8-4C38-B3CF-4172F078FB42}"/>
                </a:ext>
              </a:extLst>
            </p:cNvPr>
            <p:cNvSpPr>
              <a:spLocks noChangeShapeType="1"/>
            </p:cNvSpPr>
            <p:nvPr/>
          </p:nvSpPr>
          <p:spPr bwMode="auto">
            <a:xfrm>
              <a:off x="4457382" y="2527712"/>
              <a:ext cx="68587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4" name="Oval 12">
              <a:extLst>
                <a:ext uri="{FF2B5EF4-FFF2-40B4-BE49-F238E27FC236}">
                  <a16:creationId xmlns:a16="http://schemas.microsoft.com/office/drawing/2014/main" id="{E3F81802-3B0E-4953-B58A-D17EBCA2C423}"/>
                </a:ext>
              </a:extLst>
            </p:cNvPr>
            <p:cNvSpPr>
              <a:spLocks noChangeArrowheads="1"/>
            </p:cNvSpPr>
            <p:nvPr/>
          </p:nvSpPr>
          <p:spPr bwMode="auto">
            <a:xfrm>
              <a:off x="5028944" y="1735138"/>
              <a:ext cx="1028810" cy="396287"/>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latin typeface="Times New Roman" panose="02020603050405020304" pitchFamily="18" charset="0"/>
                </a:rPr>
                <a:t>项目名称</a:t>
              </a:r>
              <a:endParaRPr lang="zh-CN" altLang="en-US" sz="2400">
                <a:latin typeface="Times New Roman" panose="02020603050405020304" pitchFamily="18" charset="0"/>
              </a:endParaRPr>
            </a:p>
          </p:txBody>
        </p:sp>
        <p:sp>
          <p:nvSpPr>
            <p:cNvPr id="59405" name="Oval 13">
              <a:extLst>
                <a:ext uri="{FF2B5EF4-FFF2-40B4-BE49-F238E27FC236}">
                  <a16:creationId xmlns:a16="http://schemas.microsoft.com/office/drawing/2014/main" id="{61CE4353-A0CE-4FE5-BFB3-38E2C7276122}"/>
                </a:ext>
              </a:extLst>
            </p:cNvPr>
            <p:cNvSpPr>
              <a:spLocks noChangeArrowheads="1"/>
            </p:cNvSpPr>
            <p:nvPr/>
          </p:nvSpPr>
          <p:spPr bwMode="auto">
            <a:xfrm>
              <a:off x="6400690" y="2329568"/>
              <a:ext cx="1028810" cy="396287"/>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latin typeface="Times New Roman" panose="02020603050405020304" pitchFamily="18" charset="0"/>
                </a:rPr>
                <a:t>比赛时间</a:t>
              </a:r>
              <a:endParaRPr lang="zh-CN" altLang="en-US" sz="2400">
                <a:latin typeface="Times New Roman" panose="02020603050405020304" pitchFamily="18" charset="0"/>
              </a:endParaRPr>
            </a:p>
          </p:txBody>
        </p:sp>
        <p:sp>
          <p:nvSpPr>
            <p:cNvPr id="59406" name="Oval 14">
              <a:extLst>
                <a:ext uri="{FF2B5EF4-FFF2-40B4-BE49-F238E27FC236}">
                  <a16:creationId xmlns:a16="http://schemas.microsoft.com/office/drawing/2014/main" id="{E7E447F3-5CD0-4DBE-8D0A-D81A9F0AE2AA}"/>
                </a:ext>
              </a:extLst>
            </p:cNvPr>
            <p:cNvSpPr>
              <a:spLocks noChangeArrowheads="1"/>
            </p:cNvSpPr>
            <p:nvPr/>
          </p:nvSpPr>
          <p:spPr bwMode="auto">
            <a:xfrm>
              <a:off x="3635896" y="1743320"/>
              <a:ext cx="720080" cy="396287"/>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latin typeface="Times New Roman" panose="02020603050405020304" pitchFamily="18" charset="0"/>
                </a:rPr>
                <a:t>成绩</a:t>
              </a:r>
              <a:endParaRPr lang="zh-CN" altLang="en-US" sz="2400">
                <a:latin typeface="Times New Roman" panose="02020603050405020304" pitchFamily="18" charset="0"/>
              </a:endParaRPr>
            </a:p>
          </p:txBody>
        </p:sp>
        <p:sp>
          <p:nvSpPr>
            <p:cNvPr id="59407" name="Line 15">
              <a:extLst>
                <a:ext uri="{FF2B5EF4-FFF2-40B4-BE49-F238E27FC236}">
                  <a16:creationId xmlns:a16="http://schemas.microsoft.com/office/drawing/2014/main" id="{26B6215E-8ADC-40E3-9B64-75D8E6BADCD0}"/>
                </a:ext>
              </a:extLst>
            </p:cNvPr>
            <p:cNvSpPr>
              <a:spLocks noChangeShapeType="1"/>
            </p:cNvSpPr>
            <p:nvPr/>
          </p:nvSpPr>
          <p:spPr bwMode="auto">
            <a:xfrm>
              <a:off x="2056826" y="2626149"/>
              <a:ext cx="342937"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8" name="Line 16">
              <a:extLst>
                <a:ext uri="{FF2B5EF4-FFF2-40B4-BE49-F238E27FC236}">
                  <a16:creationId xmlns:a16="http://schemas.microsoft.com/office/drawing/2014/main" id="{E3C483E7-8F99-42F9-B32E-F4B240C2CB1A}"/>
                </a:ext>
              </a:extLst>
            </p:cNvPr>
            <p:cNvSpPr>
              <a:spLocks noChangeShapeType="1"/>
            </p:cNvSpPr>
            <p:nvPr/>
          </p:nvSpPr>
          <p:spPr bwMode="auto">
            <a:xfrm flipH="1" flipV="1">
              <a:off x="2247346" y="2032353"/>
              <a:ext cx="495353" cy="396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9" name="Line 17">
              <a:extLst>
                <a:ext uri="{FF2B5EF4-FFF2-40B4-BE49-F238E27FC236}">
                  <a16:creationId xmlns:a16="http://schemas.microsoft.com/office/drawing/2014/main" id="{955CDE1A-ABA2-422C-A73C-F7BA70DE0DDF}"/>
                </a:ext>
              </a:extLst>
            </p:cNvPr>
            <p:cNvSpPr>
              <a:spLocks noChangeShapeType="1"/>
            </p:cNvSpPr>
            <p:nvPr/>
          </p:nvSpPr>
          <p:spPr bwMode="auto">
            <a:xfrm flipV="1">
              <a:off x="2742699" y="2131425"/>
              <a:ext cx="228624" cy="2972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0" name="Line 18">
              <a:extLst>
                <a:ext uri="{FF2B5EF4-FFF2-40B4-BE49-F238E27FC236}">
                  <a16:creationId xmlns:a16="http://schemas.microsoft.com/office/drawing/2014/main" id="{156A9CE2-907D-48DB-B838-C1C4CBDA230F}"/>
                </a:ext>
              </a:extLst>
            </p:cNvPr>
            <p:cNvSpPr>
              <a:spLocks noChangeShapeType="1"/>
            </p:cNvSpPr>
            <p:nvPr/>
          </p:nvSpPr>
          <p:spPr bwMode="auto">
            <a:xfrm flipV="1">
              <a:off x="3995052" y="2132856"/>
              <a:ext cx="884" cy="1967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1" name="Line 19">
              <a:extLst>
                <a:ext uri="{FF2B5EF4-FFF2-40B4-BE49-F238E27FC236}">
                  <a16:creationId xmlns:a16="http://schemas.microsoft.com/office/drawing/2014/main" id="{8D9BEA5E-15AE-408A-964F-69037FFCFD96}"/>
                </a:ext>
              </a:extLst>
            </p:cNvPr>
            <p:cNvSpPr>
              <a:spLocks noChangeShapeType="1"/>
            </p:cNvSpPr>
            <p:nvPr/>
          </p:nvSpPr>
          <p:spPr bwMode="auto">
            <a:xfrm>
              <a:off x="5600505" y="2131425"/>
              <a:ext cx="0" cy="2972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2" name="Line 20">
              <a:extLst>
                <a:ext uri="{FF2B5EF4-FFF2-40B4-BE49-F238E27FC236}">
                  <a16:creationId xmlns:a16="http://schemas.microsoft.com/office/drawing/2014/main" id="{41961255-57A0-42BA-ACB7-EFD4E4150F64}"/>
                </a:ext>
              </a:extLst>
            </p:cNvPr>
            <p:cNvSpPr>
              <a:spLocks noChangeShapeType="1"/>
            </p:cNvSpPr>
            <p:nvPr/>
          </p:nvSpPr>
          <p:spPr bwMode="auto">
            <a:xfrm>
              <a:off x="5943441" y="2527712"/>
              <a:ext cx="457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3" name="Rectangle 21">
              <a:extLst>
                <a:ext uri="{FF2B5EF4-FFF2-40B4-BE49-F238E27FC236}">
                  <a16:creationId xmlns:a16="http://schemas.microsoft.com/office/drawing/2014/main" id="{2560BAC1-EE71-47E5-9F51-707DDDF4D5D6}"/>
                </a:ext>
              </a:extLst>
            </p:cNvPr>
            <p:cNvSpPr>
              <a:spLocks noChangeArrowheads="1"/>
            </p:cNvSpPr>
            <p:nvPr/>
          </p:nvSpPr>
          <p:spPr bwMode="auto">
            <a:xfrm>
              <a:off x="3772144" y="3320286"/>
              <a:ext cx="570926" cy="297215"/>
            </a:xfrm>
            <a:prstGeom prst="rect">
              <a:avLst/>
            </a:prstGeom>
            <a:solidFill>
              <a:srgbClr val="FFFFFF"/>
            </a:solidFill>
            <a:ln w="9525">
              <a:solidFill>
                <a:srgbClr val="000000"/>
              </a:solidFill>
              <a:miter lim="800000"/>
              <a:headEnd/>
              <a:tailEnd/>
            </a:ln>
          </p:spPr>
          <p:txBody>
            <a:bodyPr lIns="72000" tIns="5400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200">
                  <a:latin typeface="Times New Roman" panose="02020603050405020304" pitchFamily="18" charset="0"/>
                </a:rPr>
                <a:t>运动员</a:t>
              </a:r>
              <a:endParaRPr lang="zh-CN" altLang="en-US" sz="2400">
                <a:latin typeface="Times New Roman" panose="02020603050405020304" pitchFamily="18" charset="0"/>
              </a:endParaRPr>
            </a:p>
          </p:txBody>
        </p:sp>
        <p:sp>
          <p:nvSpPr>
            <p:cNvPr id="59414" name="Oval 22">
              <a:extLst>
                <a:ext uri="{FF2B5EF4-FFF2-40B4-BE49-F238E27FC236}">
                  <a16:creationId xmlns:a16="http://schemas.microsoft.com/office/drawing/2014/main" id="{59082FE1-CF25-4B8A-B7DC-A5E7FA544141}"/>
                </a:ext>
              </a:extLst>
            </p:cNvPr>
            <p:cNvSpPr>
              <a:spLocks noChangeArrowheads="1"/>
            </p:cNvSpPr>
            <p:nvPr/>
          </p:nvSpPr>
          <p:spPr bwMode="auto">
            <a:xfrm>
              <a:off x="2339752" y="3221214"/>
              <a:ext cx="744614" cy="396287"/>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latin typeface="Times New Roman" panose="02020603050405020304" pitchFamily="18" charset="0"/>
                </a:rPr>
                <a:t>姓名</a:t>
              </a:r>
              <a:endParaRPr lang="zh-CN" altLang="en-US" sz="2400">
                <a:latin typeface="Times New Roman" panose="02020603050405020304" pitchFamily="18" charset="0"/>
              </a:endParaRPr>
            </a:p>
          </p:txBody>
        </p:sp>
        <p:sp>
          <p:nvSpPr>
            <p:cNvPr id="59415" name="Oval 23">
              <a:extLst>
                <a:ext uri="{FF2B5EF4-FFF2-40B4-BE49-F238E27FC236}">
                  <a16:creationId xmlns:a16="http://schemas.microsoft.com/office/drawing/2014/main" id="{903ED1A6-0404-4DD4-8FC4-D56333446774}"/>
                </a:ext>
              </a:extLst>
            </p:cNvPr>
            <p:cNvSpPr>
              <a:spLocks noChangeArrowheads="1"/>
            </p:cNvSpPr>
            <p:nvPr/>
          </p:nvSpPr>
          <p:spPr bwMode="auto">
            <a:xfrm>
              <a:off x="2699792" y="3716573"/>
              <a:ext cx="727511" cy="396287"/>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latin typeface="Times New Roman" panose="02020603050405020304" pitchFamily="18" charset="0"/>
                </a:rPr>
                <a:t>年龄</a:t>
              </a:r>
              <a:endParaRPr lang="zh-CN" altLang="en-US" sz="2400">
                <a:latin typeface="Times New Roman" panose="02020603050405020304" pitchFamily="18" charset="0"/>
              </a:endParaRPr>
            </a:p>
          </p:txBody>
        </p:sp>
        <p:sp>
          <p:nvSpPr>
            <p:cNvPr id="59416" name="Oval 24">
              <a:extLst>
                <a:ext uri="{FF2B5EF4-FFF2-40B4-BE49-F238E27FC236}">
                  <a16:creationId xmlns:a16="http://schemas.microsoft.com/office/drawing/2014/main" id="{9FDD3E1A-E813-4036-87ED-5545552A57D9}"/>
                </a:ext>
              </a:extLst>
            </p:cNvPr>
            <p:cNvSpPr>
              <a:spLocks noChangeArrowheads="1"/>
            </p:cNvSpPr>
            <p:nvPr/>
          </p:nvSpPr>
          <p:spPr bwMode="auto">
            <a:xfrm>
              <a:off x="3491880" y="4013788"/>
              <a:ext cx="735608" cy="396287"/>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latin typeface="Times New Roman" panose="02020603050405020304" pitchFamily="18" charset="0"/>
                </a:rPr>
                <a:t>性别</a:t>
              </a:r>
              <a:endParaRPr lang="zh-CN" altLang="en-US" sz="2400">
                <a:latin typeface="Times New Roman" panose="02020603050405020304" pitchFamily="18" charset="0"/>
              </a:endParaRPr>
            </a:p>
          </p:txBody>
        </p:sp>
        <p:sp>
          <p:nvSpPr>
            <p:cNvPr id="59417" name="Oval 25">
              <a:extLst>
                <a:ext uri="{FF2B5EF4-FFF2-40B4-BE49-F238E27FC236}">
                  <a16:creationId xmlns:a16="http://schemas.microsoft.com/office/drawing/2014/main" id="{0D7CF6E7-A6AB-4754-9051-C1BF82377868}"/>
                </a:ext>
              </a:extLst>
            </p:cNvPr>
            <p:cNvSpPr>
              <a:spLocks noChangeArrowheads="1"/>
            </p:cNvSpPr>
            <p:nvPr/>
          </p:nvSpPr>
          <p:spPr bwMode="auto">
            <a:xfrm>
              <a:off x="4458018" y="3815645"/>
              <a:ext cx="762054" cy="396287"/>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latin typeface="Times New Roman" panose="02020603050405020304" pitchFamily="18" charset="0"/>
                </a:rPr>
                <a:t>国籍</a:t>
              </a:r>
              <a:endParaRPr lang="zh-CN" altLang="en-US" sz="2400">
                <a:latin typeface="Times New Roman" panose="02020603050405020304" pitchFamily="18" charset="0"/>
              </a:endParaRPr>
            </a:p>
          </p:txBody>
        </p:sp>
        <p:sp>
          <p:nvSpPr>
            <p:cNvPr id="59418" name="Oval 26">
              <a:extLst>
                <a:ext uri="{FF2B5EF4-FFF2-40B4-BE49-F238E27FC236}">
                  <a16:creationId xmlns:a16="http://schemas.microsoft.com/office/drawing/2014/main" id="{3FC44311-235E-4288-9F92-E04932F23DB7}"/>
                </a:ext>
              </a:extLst>
            </p:cNvPr>
            <p:cNvSpPr>
              <a:spLocks noChangeArrowheads="1"/>
            </p:cNvSpPr>
            <p:nvPr/>
          </p:nvSpPr>
          <p:spPr bwMode="auto">
            <a:xfrm>
              <a:off x="4800954" y="3221214"/>
              <a:ext cx="779158" cy="396287"/>
            </a:xfrm>
            <a:prstGeom prst="ellipse">
              <a:avLst/>
            </a:prstGeom>
            <a:solidFill>
              <a:srgbClr val="FFFFFF"/>
            </a:solidFill>
            <a:ln w="9525">
              <a:solidFill>
                <a:srgbClr val="000000"/>
              </a:solidFill>
              <a:round/>
              <a:headEnd/>
              <a:tailEnd/>
            </a:ln>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000">
                  <a:latin typeface="Times New Roman" panose="02020603050405020304" pitchFamily="18" charset="0"/>
                </a:rPr>
                <a:t>编号</a:t>
              </a:r>
              <a:endParaRPr lang="zh-CN" altLang="en-US" sz="2400">
                <a:latin typeface="Times New Roman" panose="02020603050405020304" pitchFamily="18" charset="0"/>
              </a:endParaRPr>
            </a:p>
          </p:txBody>
        </p:sp>
        <p:sp>
          <p:nvSpPr>
            <p:cNvPr id="59419" name="Line 27">
              <a:extLst>
                <a:ext uri="{FF2B5EF4-FFF2-40B4-BE49-F238E27FC236}">
                  <a16:creationId xmlns:a16="http://schemas.microsoft.com/office/drawing/2014/main" id="{13B5F009-39CA-4DC5-BE17-3559D929EE57}"/>
                </a:ext>
              </a:extLst>
            </p:cNvPr>
            <p:cNvSpPr>
              <a:spLocks noChangeShapeType="1"/>
            </p:cNvSpPr>
            <p:nvPr/>
          </p:nvSpPr>
          <p:spPr bwMode="auto">
            <a:xfrm>
              <a:off x="3086271" y="3419358"/>
              <a:ext cx="68587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0" name="Line 28">
              <a:extLst>
                <a:ext uri="{FF2B5EF4-FFF2-40B4-BE49-F238E27FC236}">
                  <a16:creationId xmlns:a16="http://schemas.microsoft.com/office/drawing/2014/main" id="{058475F0-372A-45C4-A90F-02C41108AB6E}"/>
                </a:ext>
              </a:extLst>
            </p:cNvPr>
            <p:cNvSpPr>
              <a:spLocks noChangeShapeType="1"/>
            </p:cNvSpPr>
            <p:nvPr/>
          </p:nvSpPr>
          <p:spPr bwMode="auto">
            <a:xfrm flipV="1">
              <a:off x="3429208" y="3617501"/>
              <a:ext cx="342937" cy="2972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1" name="Line 29">
              <a:extLst>
                <a:ext uri="{FF2B5EF4-FFF2-40B4-BE49-F238E27FC236}">
                  <a16:creationId xmlns:a16="http://schemas.microsoft.com/office/drawing/2014/main" id="{ABED9A81-21D5-48C9-BAC8-F0146F81598C}"/>
                </a:ext>
              </a:extLst>
            </p:cNvPr>
            <p:cNvSpPr>
              <a:spLocks noChangeShapeType="1"/>
            </p:cNvSpPr>
            <p:nvPr/>
          </p:nvSpPr>
          <p:spPr bwMode="auto">
            <a:xfrm flipV="1">
              <a:off x="4000769" y="3617501"/>
              <a:ext cx="0" cy="396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2" name="Line 30">
              <a:extLst>
                <a:ext uri="{FF2B5EF4-FFF2-40B4-BE49-F238E27FC236}">
                  <a16:creationId xmlns:a16="http://schemas.microsoft.com/office/drawing/2014/main" id="{BD47010E-2D09-4BA8-B649-F18680770816}"/>
                </a:ext>
              </a:extLst>
            </p:cNvPr>
            <p:cNvSpPr>
              <a:spLocks noChangeShapeType="1"/>
            </p:cNvSpPr>
            <p:nvPr/>
          </p:nvSpPr>
          <p:spPr bwMode="auto">
            <a:xfrm>
              <a:off x="4343705" y="3617501"/>
              <a:ext cx="342937" cy="1981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3" name="Line 31">
              <a:extLst>
                <a:ext uri="{FF2B5EF4-FFF2-40B4-BE49-F238E27FC236}">
                  <a16:creationId xmlns:a16="http://schemas.microsoft.com/office/drawing/2014/main" id="{9DA02095-9A50-4E8B-A5C8-48945F3D83CF}"/>
                </a:ext>
              </a:extLst>
            </p:cNvPr>
            <p:cNvSpPr>
              <a:spLocks noChangeShapeType="1"/>
            </p:cNvSpPr>
            <p:nvPr/>
          </p:nvSpPr>
          <p:spPr bwMode="auto">
            <a:xfrm>
              <a:off x="4343705" y="3419358"/>
              <a:ext cx="457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4" name="Line 32">
              <a:extLst>
                <a:ext uri="{FF2B5EF4-FFF2-40B4-BE49-F238E27FC236}">
                  <a16:creationId xmlns:a16="http://schemas.microsoft.com/office/drawing/2014/main" id="{16762E0D-AC69-41B8-8EA0-B88C231252EB}"/>
                </a:ext>
              </a:extLst>
            </p:cNvPr>
            <p:cNvSpPr>
              <a:spLocks noChangeShapeType="1"/>
            </p:cNvSpPr>
            <p:nvPr/>
          </p:nvSpPr>
          <p:spPr bwMode="auto">
            <a:xfrm>
              <a:off x="4064275" y="2796984"/>
              <a:ext cx="635" cy="4953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5" name="Rectangle 33">
              <a:extLst>
                <a:ext uri="{FF2B5EF4-FFF2-40B4-BE49-F238E27FC236}">
                  <a16:creationId xmlns:a16="http://schemas.microsoft.com/office/drawing/2014/main" id="{EF0C34F9-AC6F-406B-A42F-5AD802B8DACD}"/>
                </a:ext>
              </a:extLst>
            </p:cNvPr>
            <p:cNvSpPr>
              <a:spLocks noChangeArrowheads="1"/>
            </p:cNvSpPr>
            <p:nvPr/>
          </p:nvSpPr>
          <p:spPr bwMode="auto">
            <a:xfrm>
              <a:off x="3086271" y="2230497"/>
              <a:ext cx="570926" cy="29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5400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200">
                  <a:latin typeface="Times New Roman" panose="02020603050405020304" pitchFamily="18" charset="0"/>
                </a:rPr>
                <a:t>n</a:t>
              </a:r>
              <a:endParaRPr lang="en-US" altLang="zh-CN" sz="2400">
                <a:latin typeface="Times New Roman" panose="02020603050405020304" pitchFamily="18" charset="0"/>
              </a:endParaRPr>
            </a:p>
          </p:txBody>
        </p:sp>
        <p:sp>
          <p:nvSpPr>
            <p:cNvPr id="59426" name="Rectangle 34">
              <a:extLst>
                <a:ext uri="{FF2B5EF4-FFF2-40B4-BE49-F238E27FC236}">
                  <a16:creationId xmlns:a16="http://schemas.microsoft.com/office/drawing/2014/main" id="{00B2178D-43D4-46FE-A0B8-E6FBC53F4BEA}"/>
                </a:ext>
              </a:extLst>
            </p:cNvPr>
            <p:cNvSpPr>
              <a:spLocks noChangeArrowheads="1"/>
            </p:cNvSpPr>
            <p:nvPr/>
          </p:nvSpPr>
          <p:spPr bwMode="auto">
            <a:xfrm>
              <a:off x="4915266" y="2230497"/>
              <a:ext cx="228624" cy="29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5400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200">
                  <a:latin typeface="Times New Roman" panose="02020603050405020304" pitchFamily="18" charset="0"/>
                </a:rPr>
                <a:t>1</a:t>
              </a:r>
              <a:endParaRPr lang="en-US" altLang="zh-CN" sz="2400">
                <a:latin typeface="Times New Roman" panose="02020603050405020304" pitchFamily="18" charset="0"/>
              </a:endParaRPr>
            </a:p>
          </p:txBody>
        </p:sp>
        <p:sp>
          <p:nvSpPr>
            <p:cNvPr id="59427" name="Rectangle 35">
              <a:extLst>
                <a:ext uri="{FF2B5EF4-FFF2-40B4-BE49-F238E27FC236}">
                  <a16:creationId xmlns:a16="http://schemas.microsoft.com/office/drawing/2014/main" id="{B812B7B9-E1FF-4E77-B148-3DC6C4AA84D7}"/>
                </a:ext>
              </a:extLst>
            </p:cNvPr>
            <p:cNvSpPr>
              <a:spLocks noChangeArrowheads="1"/>
            </p:cNvSpPr>
            <p:nvPr/>
          </p:nvSpPr>
          <p:spPr bwMode="auto">
            <a:xfrm>
              <a:off x="4115081" y="3023071"/>
              <a:ext cx="228624" cy="29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5400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000">
                  <a:latin typeface="Times New Roman" panose="02020603050405020304" pitchFamily="18" charset="0"/>
                </a:rPr>
                <a:t>m</a:t>
              </a:r>
              <a:endParaRPr lang="en-US" altLang="zh-CN" sz="2400">
                <a:latin typeface="Times New Roman" panose="02020603050405020304" pitchFamily="18" charset="0"/>
              </a:endParaRPr>
            </a:p>
          </p:txBody>
        </p:sp>
      </p:gr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04F5A46-E4C4-4F91-9295-0CAC8CFD9C17}"/>
              </a:ext>
            </a:extLst>
          </p:cNvPr>
          <p:cNvSpPr>
            <a:spLocks noGrp="1" noChangeArrowheads="1"/>
          </p:cNvSpPr>
          <p:nvPr>
            <p:ph type="title" idx="4294967295"/>
          </p:nvPr>
        </p:nvSpPr>
        <p:spPr>
          <a:xfrm>
            <a:off x="571500" y="357188"/>
            <a:ext cx="7772400" cy="914400"/>
          </a:xfrm>
        </p:spPr>
        <p:txBody>
          <a:bodyPr/>
          <a:lstStyle/>
          <a:p>
            <a:r>
              <a:rPr lang="en-US" altLang="zh-CN"/>
              <a:t>6.4  </a:t>
            </a:r>
            <a:r>
              <a:rPr lang="zh-CN" altLang="en-US"/>
              <a:t>逻辑结构设计 </a:t>
            </a:r>
          </a:p>
        </p:txBody>
      </p:sp>
      <p:sp>
        <p:nvSpPr>
          <p:cNvPr id="60419" name="Rectangle 3">
            <a:extLst>
              <a:ext uri="{FF2B5EF4-FFF2-40B4-BE49-F238E27FC236}">
                <a16:creationId xmlns:a16="http://schemas.microsoft.com/office/drawing/2014/main" id="{E105ADD5-5E4E-4C02-B83E-9071E9D19843}"/>
              </a:ext>
            </a:extLst>
          </p:cNvPr>
          <p:cNvSpPr>
            <a:spLocks noChangeArrowheads="1"/>
          </p:cNvSpPr>
          <p:nvPr/>
        </p:nvSpPr>
        <p:spPr bwMode="auto">
          <a:xfrm>
            <a:off x="684213" y="1484313"/>
            <a:ext cx="7920037" cy="35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AutoNum type="arabicPeriod"/>
            </a:pPr>
            <a:r>
              <a:rPr lang="en-US" altLang="zh-CN" sz="2800" b="1">
                <a:latin typeface="宋体" panose="02010600030101010101" pitchFamily="2" charset="-122"/>
                <a:ea typeface="黑体" panose="02010609060101010101" pitchFamily="49" charset="-122"/>
              </a:rPr>
              <a:t>E-R</a:t>
            </a:r>
            <a:r>
              <a:rPr lang="zh-CN" altLang="en-US" sz="2800" b="1">
                <a:latin typeface="宋体" panose="02010600030101010101" pitchFamily="2" charset="-122"/>
                <a:ea typeface="黑体" panose="02010609060101010101" pitchFamily="49" charset="-122"/>
              </a:rPr>
              <a:t>模型向关系模型的转换</a:t>
            </a:r>
          </a:p>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   </a:t>
            </a:r>
            <a:r>
              <a:rPr lang="zh-CN" altLang="en-US" sz="2400" b="1">
                <a:latin typeface="宋体" panose="02010600030101010101" pitchFamily="2" charset="-122"/>
                <a:ea typeface="黑体" panose="02010609060101010101" pitchFamily="49" charset="-122"/>
              </a:rPr>
              <a:t>转换原则</a:t>
            </a:r>
            <a:r>
              <a:rPr lang="zh-CN" altLang="en-US" sz="2400" b="1">
                <a:latin typeface="宋体" panose="02010600030101010101" pitchFamily="2" charset="-122"/>
                <a:ea typeface="黑体" panose="02010609060101010101" pitchFamily="49" charset="-122"/>
                <a:sym typeface="Wingdings" panose="05000000000000000000" pitchFamily="2" charset="2"/>
              </a:rPr>
              <a:t>：</a:t>
            </a:r>
          </a:p>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sym typeface="Wingdings" panose="05000000000000000000" pitchFamily="2" charset="2"/>
              </a:rPr>
              <a:t>		（</a:t>
            </a:r>
            <a:r>
              <a:rPr lang="en-US" altLang="zh-CN" sz="2400" b="1">
                <a:latin typeface="宋体" panose="02010600030101010101" pitchFamily="2" charset="-122"/>
                <a:ea typeface="黑体" panose="02010609060101010101" pitchFamily="49" charset="-122"/>
                <a:sym typeface="Wingdings" panose="05000000000000000000" pitchFamily="2" charset="2"/>
              </a:rPr>
              <a:t>1</a:t>
            </a:r>
            <a:r>
              <a:rPr lang="zh-CN" altLang="en-US" sz="2400" b="1">
                <a:latin typeface="宋体" panose="02010600030101010101" pitchFamily="2" charset="-122"/>
                <a:ea typeface="黑体" panose="02010609060101010101" pitchFamily="49" charset="-122"/>
                <a:sym typeface="Wingdings" panose="05000000000000000000" pitchFamily="2" charset="2"/>
              </a:rPr>
              <a:t>）一个实体转换为一个关系模式；</a:t>
            </a:r>
          </a:p>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sym typeface="Wingdings" panose="05000000000000000000" pitchFamily="2" charset="2"/>
              </a:rPr>
              <a:t>		（</a:t>
            </a:r>
            <a:r>
              <a:rPr lang="en-US" altLang="zh-CN" sz="2400" b="1">
                <a:latin typeface="宋体" panose="02010600030101010101" pitchFamily="2" charset="-122"/>
                <a:ea typeface="黑体" panose="02010609060101010101" pitchFamily="49" charset="-122"/>
                <a:sym typeface="Wingdings" panose="05000000000000000000" pitchFamily="2" charset="2"/>
              </a:rPr>
              <a:t>2</a:t>
            </a:r>
            <a:r>
              <a:rPr lang="zh-CN" altLang="en-US" sz="2400" b="1">
                <a:latin typeface="宋体" panose="02010600030101010101" pitchFamily="2" charset="-122"/>
                <a:ea typeface="黑体" panose="02010609060101010101" pitchFamily="49" charset="-122"/>
                <a:sym typeface="Wingdings" panose="05000000000000000000" pitchFamily="2" charset="2"/>
              </a:rPr>
              <a:t>）联系的转换。</a:t>
            </a:r>
            <a:endParaRPr lang="zh-CN" altLang="en-US" sz="2400" b="1">
              <a:latin typeface="宋体" panose="02010600030101010101" pitchFamily="2" charset="-122"/>
              <a:ea typeface="黑体" panose="02010609060101010101" pitchFamily="49" charset="-122"/>
            </a:endParaRP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930B7E7-AB4C-4D46-B730-28C481ABA938}"/>
              </a:ext>
            </a:extLst>
          </p:cNvPr>
          <p:cNvSpPr>
            <a:spLocks noGrp="1" noChangeArrowheads="1"/>
          </p:cNvSpPr>
          <p:nvPr>
            <p:ph type="title" idx="4294967295"/>
          </p:nvPr>
        </p:nvSpPr>
        <p:spPr>
          <a:xfrm>
            <a:off x="539750" y="142875"/>
            <a:ext cx="7772400" cy="914400"/>
          </a:xfrm>
        </p:spPr>
        <p:txBody>
          <a:bodyPr/>
          <a:lstStyle/>
          <a:p>
            <a:r>
              <a:rPr lang="en-US" altLang="zh-CN"/>
              <a:t>6.4  </a:t>
            </a:r>
            <a:r>
              <a:rPr lang="zh-CN" altLang="en-US"/>
              <a:t>逻辑结构设计 </a:t>
            </a:r>
          </a:p>
        </p:txBody>
      </p:sp>
      <p:sp>
        <p:nvSpPr>
          <p:cNvPr id="61443" name="Rectangle 3">
            <a:extLst>
              <a:ext uri="{FF2B5EF4-FFF2-40B4-BE49-F238E27FC236}">
                <a16:creationId xmlns:a16="http://schemas.microsoft.com/office/drawing/2014/main" id="{4DA2C968-1C41-42BE-8241-7F4CF9C79DF1}"/>
              </a:ext>
            </a:extLst>
          </p:cNvPr>
          <p:cNvSpPr>
            <a:spLocks noChangeArrowheads="1"/>
          </p:cNvSpPr>
          <p:nvPr/>
        </p:nvSpPr>
        <p:spPr bwMode="auto">
          <a:xfrm>
            <a:off x="684213" y="1484313"/>
            <a:ext cx="7920037" cy="35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Clr>
                <a:srgbClr val="00B050"/>
              </a:buClr>
              <a:buSzTx/>
              <a:buFont typeface="Wingdings" panose="05000000000000000000" pitchFamily="2" charset="2"/>
              <a:buChar char="v"/>
            </a:pPr>
            <a:r>
              <a:rPr lang="zh-CN" altLang="en-US" sz="2400" b="1">
                <a:latin typeface="宋体" panose="02010600030101010101" pitchFamily="2" charset="-122"/>
                <a:ea typeface="黑体" panose="02010609060101010101" pitchFamily="49" charset="-122"/>
              </a:rPr>
              <a:t> 联系的转换</a:t>
            </a:r>
          </a:p>
          <a:p>
            <a:pPr>
              <a:lnSpc>
                <a:spcPct val="130000"/>
              </a:lnSpc>
              <a:spcAft>
                <a:spcPct val="20000"/>
              </a:spcAft>
              <a:buSzTx/>
              <a:buFontTx/>
              <a:buNone/>
            </a:pPr>
            <a:endParaRPr lang="zh-CN" altLang="en-US" sz="800" b="1">
              <a:latin typeface="宋体" panose="02010600030101010101" pitchFamily="2" charset="-122"/>
              <a:ea typeface="黑体" panose="02010609060101010101" pitchFamily="49" charset="-122"/>
            </a:endParaRPr>
          </a:p>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1</a:t>
            </a:r>
            <a:r>
              <a:rPr lang="zh-CN" altLang="en-US" sz="2400" b="1">
                <a:latin typeface="宋体" panose="02010600030101010101" pitchFamily="2" charset="-122"/>
                <a:ea typeface="黑体" panose="02010609060101010101" pitchFamily="49" charset="-122"/>
              </a:rPr>
              <a:t>）若实体间的联系是</a:t>
            </a:r>
            <a:r>
              <a:rPr lang="en-US" altLang="zh-CN" sz="2400" b="1">
                <a:latin typeface="宋体" panose="02010600030101010101" pitchFamily="2" charset="-122"/>
                <a:ea typeface="黑体" panose="02010609060101010101" pitchFamily="49" charset="-122"/>
              </a:rPr>
              <a:t>1∶1</a:t>
            </a:r>
            <a:r>
              <a:rPr lang="zh-CN" altLang="en-US" sz="2400" b="1">
                <a:latin typeface="宋体" panose="02010600030101010101" pitchFamily="2" charset="-122"/>
                <a:ea typeface="黑体" panose="02010609060101010101" pitchFamily="49" charset="-122"/>
              </a:rPr>
              <a:t>联系，可以在两个实体类型转换成的两个关系模式中的任意一个关系模式的属性中，加入另一个关系模式的主码和联系本身的属性。</a:t>
            </a: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C7DDFDF-2DA9-4AC8-A124-8A8BE0D4BB62}"/>
              </a:ext>
            </a:extLst>
          </p:cNvPr>
          <p:cNvSpPr>
            <a:spLocks noGrp="1" noChangeArrowheads="1"/>
          </p:cNvSpPr>
          <p:nvPr>
            <p:ph type="title" idx="4294967295"/>
          </p:nvPr>
        </p:nvSpPr>
        <p:spPr>
          <a:xfrm>
            <a:off x="500063" y="85725"/>
            <a:ext cx="7772400" cy="914400"/>
          </a:xfrm>
        </p:spPr>
        <p:txBody>
          <a:bodyPr/>
          <a:lstStyle/>
          <a:p>
            <a:r>
              <a:rPr lang="en-US" altLang="zh-CN"/>
              <a:t>6.4 </a:t>
            </a:r>
            <a:r>
              <a:rPr lang="zh-CN" altLang="en-US"/>
              <a:t>逻辑结构设计 </a:t>
            </a:r>
          </a:p>
        </p:txBody>
      </p:sp>
      <p:sp>
        <p:nvSpPr>
          <p:cNvPr id="62467" name="Rectangle 3">
            <a:extLst>
              <a:ext uri="{FF2B5EF4-FFF2-40B4-BE49-F238E27FC236}">
                <a16:creationId xmlns:a16="http://schemas.microsoft.com/office/drawing/2014/main" id="{41DE2E5D-A251-48FD-9313-34435EF7002B}"/>
              </a:ext>
            </a:extLst>
          </p:cNvPr>
          <p:cNvSpPr>
            <a:spLocks noChangeArrowheads="1"/>
          </p:cNvSpPr>
          <p:nvPr/>
        </p:nvSpPr>
        <p:spPr bwMode="auto">
          <a:xfrm>
            <a:off x="684213" y="1285875"/>
            <a:ext cx="7920037"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Clr>
                <a:srgbClr val="00B050"/>
              </a:buClr>
              <a:buSzTx/>
              <a:buFont typeface="Wingdings" panose="05000000000000000000" pitchFamily="2" charset="2"/>
              <a:buChar char="v"/>
            </a:pPr>
            <a:r>
              <a:rPr lang="zh-CN" altLang="en-US" sz="2400" b="1">
                <a:latin typeface="宋体" panose="02010600030101010101" pitchFamily="2" charset="-122"/>
                <a:ea typeface="黑体" panose="02010609060101010101" pitchFamily="49" charset="-122"/>
              </a:rPr>
              <a:t> </a:t>
            </a:r>
            <a:r>
              <a:rPr lang="en-US" altLang="zh-CN" sz="2400" b="1">
                <a:latin typeface="宋体" panose="02010600030101010101" pitchFamily="2" charset="-122"/>
                <a:ea typeface="黑体" panose="02010609060101010101" pitchFamily="49" charset="-122"/>
              </a:rPr>
              <a:t>1</a:t>
            </a: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1</a:t>
            </a:r>
            <a:r>
              <a:rPr lang="zh-CN" altLang="en-US" sz="2400" b="1">
                <a:latin typeface="宋体" panose="02010600030101010101" pitchFamily="2" charset="-122"/>
                <a:ea typeface="黑体" panose="02010609060101010101" pitchFamily="49" charset="-122"/>
              </a:rPr>
              <a:t>联系示例</a:t>
            </a:r>
          </a:p>
          <a:p>
            <a:pPr>
              <a:lnSpc>
                <a:spcPct val="130000"/>
              </a:lnSpc>
              <a:spcAft>
                <a:spcPct val="20000"/>
              </a:spcAft>
              <a:buClr>
                <a:srgbClr val="00B050"/>
              </a:buClr>
              <a:buSzTx/>
              <a:buFontTx/>
              <a:buNone/>
            </a:pPr>
            <a:r>
              <a:rPr lang="zh-CN" altLang="en-US" sz="2400" b="1">
                <a:latin typeface="宋体" panose="02010600030101010101" pitchFamily="2" charset="-122"/>
                <a:ea typeface="黑体" panose="02010609060101010101" pitchFamily="49" charset="-122"/>
              </a:rPr>
              <a:t>    一个部门只有一个负责人。</a:t>
            </a:r>
          </a:p>
        </p:txBody>
      </p:sp>
      <p:grpSp>
        <p:nvGrpSpPr>
          <p:cNvPr id="62468" name="Group 4">
            <a:extLst>
              <a:ext uri="{FF2B5EF4-FFF2-40B4-BE49-F238E27FC236}">
                <a16:creationId xmlns:a16="http://schemas.microsoft.com/office/drawing/2014/main" id="{DD85710B-2D41-4474-8BC8-651159F851DD}"/>
              </a:ext>
            </a:extLst>
          </p:cNvPr>
          <p:cNvGrpSpPr>
            <a:grpSpLocks/>
          </p:cNvGrpSpPr>
          <p:nvPr/>
        </p:nvGrpSpPr>
        <p:grpSpPr bwMode="auto">
          <a:xfrm>
            <a:off x="1500188" y="2016125"/>
            <a:ext cx="6357937" cy="2143125"/>
            <a:chOff x="0" y="0"/>
            <a:chExt cx="6357982" cy="2143140"/>
          </a:xfrm>
        </p:grpSpPr>
        <p:grpSp>
          <p:nvGrpSpPr>
            <p:cNvPr id="62470" name="Group 5">
              <a:extLst>
                <a:ext uri="{FF2B5EF4-FFF2-40B4-BE49-F238E27FC236}">
                  <a16:creationId xmlns:a16="http://schemas.microsoft.com/office/drawing/2014/main" id="{7BDF4EF9-DA50-4ED7-872A-248DE81034F9}"/>
                </a:ext>
              </a:extLst>
            </p:cNvPr>
            <p:cNvGrpSpPr>
              <a:grpSpLocks/>
            </p:cNvGrpSpPr>
            <p:nvPr/>
          </p:nvGrpSpPr>
          <p:grpSpPr bwMode="auto">
            <a:xfrm>
              <a:off x="1214446" y="1571636"/>
              <a:ext cx="3857652" cy="571504"/>
              <a:chOff x="0" y="0"/>
              <a:chExt cx="3857652" cy="571504"/>
            </a:xfrm>
          </p:grpSpPr>
          <p:sp>
            <p:nvSpPr>
              <p:cNvPr id="62481" name="矩形 4">
                <a:extLst>
                  <a:ext uri="{FF2B5EF4-FFF2-40B4-BE49-F238E27FC236}">
                    <a16:creationId xmlns:a16="http://schemas.microsoft.com/office/drawing/2014/main" id="{CCA6A7C5-1F6B-4414-8FCA-4569D985F703}"/>
                  </a:ext>
                </a:extLst>
              </p:cNvPr>
              <p:cNvSpPr>
                <a:spLocks noChangeArrowheads="1"/>
              </p:cNvSpPr>
              <p:nvPr/>
            </p:nvSpPr>
            <p:spPr bwMode="auto">
              <a:xfrm>
                <a:off x="0"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部门</a:t>
                </a:r>
              </a:p>
            </p:txBody>
          </p:sp>
          <p:sp>
            <p:nvSpPr>
              <p:cNvPr id="62482" name="矩形 5">
                <a:extLst>
                  <a:ext uri="{FF2B5EF4-FFF2-40B4-BE49-F238E27FC236}">
                    <a16:creationId xmlns:a16="http://schemas.microsoft.com/office/drawing/2014/main" id="{554CD569-48CA-4508-B02B-09CE8D70AA6C}"/>
                  </a:ext>
                </a:extLst>
              </p:cNvPr>
              <p:cNvSpPr>
                <a:spLocks noChangeArrowheads="1"/>
              </p:cNvSpPr>
              <p:nvPr/>
            </p:nvSpPr>
            <p:spPr bwMode="auto">
              <a:xfrm>
                <a:off x="3000396"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职工</a:t>
                </a:r>
              </a:p>
            </p:txBody>
          </p:sp>
          <p:sp>
            <p:nvSpPr>
              <p:cNvPr id="62483" name="流程图: 决策 6">
                <a:extLst>
                  <a:ext uri="{FF2B5EF4-FFF2-40B4-BE49-F238E27FC236}">
                    <a16:creationId xmlns:a16="http://schemas.microsoft.com/office/drawing/2014/main" id="{C6F591B1-8836-4CC5-92B2-3E7429276B70}"/>
                  </a:ext>
                </a:extLst>
              </p:cNvPr>
              <p:cNvSpPr>
                <a:spLocks noChangeArrowheads="1"/>
              </p:cNvSpPr>
              <p:nvPr/>
            </p:nvSpPr>
            <p:spPr bwMode="auto">
              <a:xfrm>
                <a:off x="1285884" y="0"/>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领导</a:t>
                </a:r>
              </a:p>
            </p:txBody>
          </p:sp>
          <p:cxnSp>
            <p:nvCxnSpPr>
              <p:cNvPr id="62484" name="直接连接符 7">
                <a:extLst>
                  <a:ext uri="{FF2B5EF4-FFF2-40B4-BE49-F238E27FC236}">
                    <a16:creationId xmlns:a16="http://schemas.microsoft.com/office/drawing/2014/main" id="{645FDDD3-2926-4BE0-8094-B64E2F146FBA}"/>
                  </a:ext>
                </a:extLst>
              </p:cNvPr>
              <p:cNvCxnSpPr>
                <a:cxnSpLocks noChangeShapeType="1"/>
                <a:stCxn id="62481" idx="3"/>
                <a:endCxn id="62483" idx="1"/>
              </p:cNvCxnSpPr>
              <p:nvPr/>
            </p:nvCxnSpPr>
            <p:spPr bwMode="auto">
              <a:xfrm>
                <a:off x="857256" y="285752"/>
                <a:ext cx="42862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2485" name="直接连接符 8">
                <a:extLst>
                  <a:ext uri="{FF2B5EF4-FFF2-40B4-BE49-F238E27FC236}">
                    <a16:creationId xmlns:a16="http://schemas.microsoft.com/office/drawing/2014/main" id="{75E398BD-69D9-4208-A6CB-5939A9713ED4}"/>
                  </a:ext>
                </a:extLst>
              </p:cNvPr>
              <p:cNvCxnSpPr>
                <a:cxnSpLocks noChangeShapeType="1"/>
                <a:stCxn id="62483" idx="3"/>
                <a:endCxn id="62482" idx="1"/>
              </p:cNvCxnSpPr>
              <p:nvPr/>
            </p:nvCxnSpPr>
            <p:spPr bwMode="auto">
              <a:xfrm>
                <a:off x="2428892" y="285752"/>
                <a:ext cx="57150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2486" name="矩形 9">
                <a:extLst>
                  <a:ext uri="{FF2B5EF4-FFF2-40B4-BE49-F238E27FC236}">
                    <a16:creationId xmlns:a16="http://schemas.microsoft.com/office/drawing/2014/main" id="{913BADA3-908F-41DE-B813-0E8EBE30F370}"/>
                  </a:ext>
                </a:extLst>
              </p:cNvPr>
              <p:cNvSpPr>
                <a:spLocks noChangeArrowheads="1"/>
              </p:cNvSpPr>
              <p:nvPr/>
            </p:nvSpPr>
            <p:spPr bwMode="auto">
              <a:xfrm>
                <a:off x="928694"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62487" name="矩形 10">
                <a:extLst>
                  <a:ext uri="{FF2B5EF4-FFF2-40B4-BE49-F238E27FC236}">
                    <a16:creationId xmlns:a16="http://schemas.microsoft.com/office/drawing/2014/main" id="{CA5958E2-F885-45BF-9CE8-2A5DD1BD3B88}"/>
                  </a:ext>
                </a:extLst>
              </p:cNvPr>
              <p:cNvSpPr>
                <a:spLocks noChangeArrowheads="1"/>
              </p:cNvSpPr>
              <p:nvPr/>
            </p:nvSpPr>
            <p:spPr bwMode="auto">
              <a:xfrm>
                <a:off x="2500330"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grpSp>
        <p:sp>
          <p:nvSpPr>
            <p:cNvPr id="62471" name="椭圆 13">
              <a:extLst>
                <a:ext uri="{FF2B5EF4-FFF2-40B4-BE49-F238E27FC236}">
                  <a16:creationId xmlns:a16="http://schemas.microsoft.com/office/drawing/2014/main" id="{7A0ED24B-EEC3-40D0-B73A-890FE9987093}"/>
                </a:ext>
              </a:extLst>
            </p:cNvPr>
            <p:cNvSpPr>
              <a:spLocks noChangeArrowheads="1"/>
            </p:cNvSpPr>
            <p:nvPr/>
          </p:nvSpPr>
          <p:spPr bwMode="auto">
            <a:xfrm>
              <a:off x="0" y="714380"/>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部门号</a:t>
              </a:r>
            </a:p>
          </p:txBody>
        </p:sp>
        <p:sp>
          <p:nvSpPr>
            <p:cNvPr id="62472" name="椭圆 14">
              <a:extLst>
                <a:ext uri="{FF2B5EF4-FFF2-40B4-BE49-F238E27FC236}">
                  <a16:creationId xmlns:a16="http://schemas.microsoft.com/office/drawing/2014/main" id="{3CF4EC8F-8B42-4152-B7AC-74565C4671EB}"/>
                </a:ext>
              </a:extLst>
            </p:cNvPr>
            <p:cNvSpPr>
              <a:spLocks noChangeArrowheads="1"/>
            </p:cNvSpPr>
            <p:nvPr/>
          </p:nvSpPr>
          <p:spPr bwMode="auto">
            <a:xfrm>
              <a:off x="1571636" y="714380"/>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部门名</a:t>
              </a:r>
            </a:p>
          </p:txBody>
        </p:sp>
        <p:sp>
          <p:nvSpPr>
            <p:cNvPr id="62473" name="椭圆 15">
              <a:extLst>
                <a:ext uri="{FF2B5EF4-FFF2-40B4-BE49-F238E27FC236}">
                  <a16:creationId xmlns:a16="http://schemas.microsoft.com/office/drawing/2014/main" id="{038DDA11-B9CE-404A-844E-E563B0CA5AB2}"/>
                </a:ext>
              </a:extLst>
            </p:cNvPr>
            <p:cNvSpPr>
              <a:spLocks noChangeArrowheads="1"/>
            </p:cNvSpPr>
            <p:nvPr/>
          </p:nvSpPr>
          <p:spPr bwMode="auto">
            <a:xfrm>
              <a:off x="3429024" y="642942"/>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职工号</a:t>
              </a:r>
            </a:p>
          </p:txBody>
        </p:sp>
        <p:sp>
          <p:nvSpPr>
            <p:cNvPr id="62474" name="椭圆 16">
              <a:extLst>
                <a:ext uri="{FF2B5EF4-FFF2-40B4-BE49-F238E27FC236}">
                  <a16:creationId xmlns:a16="http://schemas.microsoft.com/office/drawing/2014/main" id="{2AFA9A65-30AF-4FA3-BC4E-D11D17588EDC}"/>
                </a:ext>
              </a:extLst>
            </p:cNvPr>
            <p:cNvSpPr>
              <a:spLocks noChangeArrowheads="1"/>
            </p:cNvSpPr>
            <p:nvPr/>
          </p:nvSpPr>
          <p:spPr bwMode="auto">
            <a:xfrm>
              <a:off x="4286280" y="0"/>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   姓名</a:t>
              </a:r>
            </a:p>
          </p:txBody>
        </p:sp>
        <p:sp>
          <p:nvSpPr>
            <p:cNvPr id="62475" name="椭圆 17">
              <a:extLst>
                <a:ext uri="{FF2B5EF4-FFF2-40B4-BE49-F238E27FC236}">
                  <a16:creationId xmlns:a16="http://schemas.microsoft.com/office/drawing/2014/main" id="{A19C3980-B412-4DDA-A11A-282F7A08C6D9}"/>
                </a:ext>
              </a:extLst>
            </p:cNvPr>
            <p:cNvSpPr>
              <a:spLocks noChangeArrowheads="1"/>
            </p:cNvSpPr>
            <p:nvPr/>
          </p:nvSpPr>
          <p:spPr bwMode="auto">
            <a:xfrm>
              <a:off x="5214974" y="642942"/>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   性别</a:t>
              </a:r>
            </a:p>
          </p:txBody>
        </p:sp>
        <p:cxnSp>
          <p:nvCxnSpPr>
            <p:cNvPr id="62476" name="直接连接符 19">
              <a:extLst>
                <a:ext uri="{FF2B5EF4-FFF2-40B4-BE49-F238E27FC236}">
                  <a16:creationId xmlns:a16="http://schemas.microsoft.com/office/drawing/2014/main" id="{575440CB-1646-4A4A-9642-A43B035DE43C}"/>
                </a:ext>
              </a:extLst>
            </p:cNvPr>
            <p:cNvCxnSpPr>
              <a:cxnSpLocks noChangeShapeType="1"/>
              <a:stCxn id="62471" idx="4"/>
              <a:endCxn id="62481" idx="0"/>
            </p:cNvCxnSpPr>
            <p:nvPr/>
          </p:nvCxnSpPr>
          <p:spPr bwMode="auto">
            <a:xfrm rot="16200000" flipH="1">
              <a:off x="892975" y="892975"/>
              <a:ext cx="428628" cy="10715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2477" name="直接连接符 21">
              <a:extLst>
                <a:ext uri="{FF2B5EF4-FFF2-40B4-BE49-F238E27FC236}">
                  <a16:creationId xmlns:a16="http://schemas.microsoft.com/office/drawing/2014/main" id="{714B68C2-899F-4693-AF0A-A647EC6A7887}"/>
                </a:ext>
              </a:extLst>
            </p:cNvPr>
            <p:cNvCxnSpPr>
              <a:cxnSpLocks noChangeShapeType="1"/>
              <a:stCxn id="62472" idx="4"/>
              <a:endCxn id="62481" idx="0"/>
            </p:cNvCxnSpPr>
            <p:nvPr/>
          </p:nvCxnSpPr>
          <p:spPr bwMode="auto">
            <a:xfrm rot="5400000">
              <a:off x="1678793" y="1178727"/>
              <a:ext cx="428628" cy="5000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2478" name="直接连接符 23">
              <a:extLst>
                <a:ext uri="{FF2B5EF4-FFF2-40B4-BE49-F238E27FC236}">
                  <a16:creationId xmlns:a16="http://schemas.microsoft.com/office/drawing/2014/main" id="{07B3F5DD-F196-48ED-91A6-2DBE900FF754}"/>
                </a:ext>
              </a:extLst>
            </p:cNvPr>
            <p:cNvCxnSpPr>
              <a:cxnSpLocks noChangeShapeType="1"/>
              <a:stCxn id="62473" idx="4"/>
              <a:endCxn id="62482" idx="0"/>
            </p:cNvCxnSpPr>
            <p:nvPr/>
          </p:nvCxnSpPr>
          <p:spPr bwMode="auto">
            <a:xfrm rot="16200000" flipH="1">
              <a:off x="4071966" y="1071570"/>
              <a:ext cx="500066" cy="6429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2479" name="直接连接符 25">
              <a:extLst>
                <a:ext uri="{FF2B5EF4-FFF2-40B4-BE49-F238E27FC236}">
                  <a16:creationId xmlns:a16="http://schemas.microsoft.com/office/drawing/2014/main" id="{2F74BED3-8A50-4707-A2B1-4E9A1C606F28}"/>
                </a:ext>
              </a:extLst>
            </p:cNvPr>
            <p:cNvCxnSpPr>
              <a:cxnSpLocks noChangeShapeType="1"/>
              <a:stCxn id="62474" idx="4"/>
              <a:endCxn id="62482" idx="0"/>
            </p:cNvCxnSpPr>
            <p:nvPr/>
          </p:nvCxnSpPr>
          <p:spPr bwMode="auto">
            <a:xfrm rot="5400000">
              <a:off x="4179123" y="964413"/>
              <a:ext cx="1143008" cy="2143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2480" name="直接连接符 27">
              <a:extLst>
                <a:ext uri="{FF2B5EF4-FFF2-40B4-BE49-F238E27FC236}">
                  <a16:creationId xmlns:a16="http://schemas.microsoft.com/office/drawing/2014/main" id="{986CB024-8B7A-4108-9CD4-71D168351E4D}"/>
                </a:ext>
              </a:extLst>
            </p:cNvPr>
            <p:cNvCxnSpPr>
              <a:cxnSpLocks noChangeShapeType="1"/>
              <a:stCxn id="62475" idx="4"/>
              <a:endCxn id="62482" idx="0"/>
            </p:cNvCxnSpPr>
            <p:nvPr/>
          </p:nvCxnSpPr>
          <p:spPr bwMode="auto">
            <a:xfrm rot="5400000">
              <a:off x="4964941" y="821537"/>
              <a:ext cx="500066" cy="11430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
        <p:nvSpPr>
          <p:cNvPr id="30743" name="Rectangle 3">
            <a:extLst>
              <a:ext uri="{FF2B5EF4-FFF2-40B4-BE49-F238E27FC236}">
                <a16:creationId xmlns:a16="http://schemas.microsoft.com/office/drawing/2014/main" id="{8F73BF82-99DF-4002-9820-EF03630AE84B}"/>
              </a:ext>
            </a:extLst>
          </p:cNvPr>
          <p:cNvSpPr>
            <a:spLocks noChangeArrowheads="1"/>
          </p:cNvSpPr>
          <p:nvPr/>
        </p:nvSpPr>
        <p:spPr bwMode="auto">
          <a:xfrm>
            <a:off x="785813" y="4357688"/>
            <a:ext cx="7920037"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
                <a:srgbClr val="00B050"/>
              </a:buClr>
              <a:buSzTx/>
              <a:buFont typeface="Wingdings" panose="05000000000000000000" pitchFamily="2" charset="2"/>
              <a:buChar char="v"/>
            </a:pPr>
            <a:r>
              <a:rPr lang="zh-CN" altLang="en-US" sz="2400" b="1">
                <a:latin typeface="宋体" panose="02010600030101010101" pitchFamily="2" charset="-122"/>
                <a:ea typeface="黑体" panose="02010609060101010101" pitchFamily="49" charset="-122"/>
              </a:rPr>
              <a:t> 转换为关系模式：</a:t>
            </a:r>
          </a:p>
          <a:p>
            <a:pPr>
              <a:lnSpc>
                <a:spcPct val="130000"/>
              </a:lnSpc>
              <a:spcBef>
                <a:spcPct val="0"/>
              </a:spcBef>
              <a:buClr>
                <a:srgbClr val="00B050"/>
              </a:buClr>
              <a:buSzTx/>
              <a:buFontTx/>
              <a:buNone/>
            </a:pPr>
            <a:r>
              <a:rPr lang="zh-CN" altLang="en-US" sz="2400" b="1">
                <a:latin typeface="宋体" panose="02010600030101010101" pitchFamily="2" charset="-122"/>
                <a:ea typeface="黑体" panose="02010609060101010101" pitchFamily="49" charset="-122"/>
              </a:rPr>
              <a:t>部门（部门号，部门名，职工号）</a:t>
            </a:r>
          </a:p>
          <a:p>
            <a:pPr>
              <a:lnSpc>
                <a:spcPct val="130000"/>
              </a:lnSpc>
              <a:spcBef>
                <a:spcPct val="0"/>
              </a:spcBef>
              <a:buClr>
                <a:srgbClr val="00B050"/>
              </a:buClr>
              <a:buSzTx/>
              <a:buFontTx/>
              <a:buNone/>
            </a:pPr>
            <a:r>
              <a:rPr lang="zh-CN" altLang="en-US" sz="2400" b="1">
                <a:latin typeface="宋体" panose="02010600030101010101" pitchFamily="2" charset="-122"/>
                <a:ea typeface="黑体" panose="02010609060101010101" pitchFamily="49" charset="-122"/>
              </a:rPr>
              <a:t>职工（职工号，姓名，性别），并在两者之间建立外键。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43"/>
                                        </p:tgtEl>
                                        <p:attrNameLst>
                                          <p:attrName>style.visibility</p:attrName>
                                        </p:attrNameLst>
                                      </p:cBhvr>
                                      <p:to>
                                        <p:strVal val="visible"/>
                                      </p:to>
                                    </p:set>
                                    <p:animEffect transition="in" filter="checkerboard(across)">
                                      <p:cBhvr>
                                        <p:cTn id="7" dur="500"/>
                                        <p:tgtEl>
                                          <p:spTgt spid="30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6F0B784-956C-44F2-89AA-F04619B70668}"/>
              </a:ext>
            </a:extLst>
          </p:cNvPr>
          <p:cNvSpPr>
            <a:spLocks noGrp="1" noChangeArrowheads="1"/>
          </p:cNvSpPr>
          <p:nvPr>
            <p:ph type="title" idx="4294967295"/>
          </p:nvPr>
        </p:nvSpPr>
        <p:spPr>
          <a:xfrm>
            <a:off x="539750" y="285750"/>
            <a:ext cx="7772400" cy="914400"/>
          </a:xfrm>
        </p:spPr>
        <p:txBody>
          <a:bodyPr/>
          <a:lstStyle/>
          <a:p>
            <a:r>
              <a:rPr lang="en-US" altLang="zh-CN"/>
              <a:t>6.4 </a:t>
            </a:r>
            <a:r>
              <a:rPr lang="zh-CN" altLang="en-US"/>
              <a:t>逻辑结构设计 </a:t>
            </a:r>
          </a:p>
        </p:txBody>
      </p:sp>
      <p:sp>
        <p:nvSpPr>
          <p:cNvPr id="63491" name="Rectangle 3">
            <a:extLst>
              <a:ext uri="{FF2B5EF4-FFF2-40B4-BE49-F238E27FC236}">
                <a16:creationId xmlns:a16="http://schemas.microsoft.com/office/drawing/2014/main" id="{B0E4522D-0EFF-4C7C-924D-13E32A6078AB}"/>
              </a:ext>
            </a:extLst>
          </p:cNvPr>
          <p:cNvSpPr>
            <a:spLocks noChangeArrowheads="1"/>
          </p:cNvSpPr>
          <p:nvPr/>
        </p:nvSpPr>
        <p:spPr bwMode="auto">
          <a:xfrm>
            <a:off x="785813" y="1785938"/>
            <a:ext cx="7745412"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Clr>
                <a:srgbClr val="00B050"/>
              </a:buClr>
              <a:buSzTx/>
              <a:buFont typeface="Wingdings" panose="05000000000000000000" pitchFamily="2" charset="2"/>
              <a:buChar char="v"/>
            </a:pPr>
            <a:r>
              <a:rPr lang="zh-CN" altLang="en-US" sz="2400" b="1">
                <a:latin typeface="宋体" panose="02010600030101010101" pitchFamily="2" charset="-122"/>
                <a:ea typeface="黑体" panose="02010609060101010101" pitchFamily="49" charset="-122"/>
              </a:rPr>
              <a:t> 联系的转换</a:t>
            </a:r>
          </a:p>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2</a:t>
            </a:r>
            <a:r>
              <a:rPr lang="zh-CN" altLang="en-US" sz="2400" b="1">
                <a:latin typeface="宋体" panose="02010600030101010101" pitchFamily="2" charset="-122"/>
                <a:ea typeface="黑体" panose="02010609060101010101" pitchFamily="49" charset="-122"/>
              </a:rPr>
              <a:t>）若实体间的联系是</a:t>
            </a:r>
            <a:r>
              <a:rPr lang="en-US" altLang="zh-CN" sz="2400" b="1">
                <a:latin typeface="宋体" panose="02010600030101010101" pitchFamily="2" charset="-122"/>
                <a:ea typeface="黑体" panose="02010609060101010101" pitchFamily="49" charset="-122"/>
              </a:rPr>
              <a:t>1∶n</a:t>
            </a:r>
            <a:r>
              <a:rPr lang="zh-CN" altLang="en-US" sz="2400" b="1">
                <a:latin typeface="宋体" panose="02010600030101010101" pitchFamily="2" charset="-122"/>
                <a:ea typeface="黑体" panose="02010609060101010101" pitchFamily="49" charset="-122"/>
              </a:rPr>
              <a:t>联系，则在</a:t>
            </a:r>
            <a:r>
              <a:rPr lang="en-US" altLang="zh-CN" sz="2400" b="1">
                <a:latin typeface="宋体" panose="02010600030101010101" pitchFamily="2" charset="-122"/>
                <a:ea typeface="黑体" panose="02010609060101010101" pitchFamily="49" charset="-122"/>
              </a:rPr>
              <a:t>n</a:t>
            </a:r>
            <a:r>
              <a:rPr lang="zh-CN" altLang="en-US" sz="2400" b="1">
                <a:latin typeface="宋体" panose="02010600030101010101" pitchFamily="2" charset="-122"/>
                <a:ea typeface="黑体" panose="02010609060101010101" pitchFamily="49" charset="-122"/>
              </a:rPr>
              <a:t>端实体类型转换成的关系模式中，加入</a:t>
            </a:r>
            <a:r>
              <a:rPr lang="en-US" altLang="zh-CN" sz="2400" b="1">
                <a:latin typeface="宋体" panose="02010600030101010101" pitchFamily="2" charset="-122"/>
                <a:ea typeface="黑体" panose="02010609060101010101" pitchFamily="49" charset="-122"/>
              </a:rPr>
              <a:t>1</a:t>
            </a:r>
            <a:r>
              <a:rPr lang="zh-CN" altLang="en-US" sz="2400" b="1">
                <a:latin typeface="宋体" panose="02010600030101010101" pitchFamily="2" charset="-122"/>
                <a:ea typeface="黑体" panose="02010609060101010101" pitchFamily="49" charset="-122"/>
              </a:rPr>
              <a:t>端实体类型转换成的关系模式的主码和联系类型的属性。</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7967BF1-C595-496E-8FB7-93149FD1652C}"/>
              </a:ext>
            </a:extLst>
          </p:cNvPr>
          <p:cNvSpPr>
            <a:spLocks noGrp="1" noChangeArrowheads="1"/>
          </p:cNvSpPr>
          <p:nvPr>
            <p:ph type="title" idx="4294967295"/>
          </p:nvPr>
        </p:nvSpPr>
        <p:spPr>
          <a:xfrm>
            <a:off x="714375" y="571500"/>
            <a:ext cx="7696200" cy="685800"/>
          </a:xfrm>
        </p:spPr>
        <p:txBody>
          <a:bodyPr/>
          <a:lstStyle/>
          <a:p>
            <a:r>
              <a:rPr lang="en-US" altLang="zh-CN"/>
              <a:t>6.1 </a:t>
            </a:r>
            <a:r>
              <a:rPr lang="zh-CN" altLang="en-US"/>
              <a:t>数据库设计概述 </a:t>
            </a:r>
          </a:p>
        </p:txBody>
      </p:sp>
      <p:sp>
        <p:nvSpPr>
          <p:cNvPr id="9219" name="Rectangle 3">
            <a:extLst>
              <a:ext uri="{FF2B5EF4-FFF2-40B4-BE49-F238E27FC236}">
                <a16:creationId xmlns:a16="http://schemas.microsoft.com/office/drawing/2014/main" id="{38C20BF2-EA5C-48CA-A1FA-7F35F584430D}"/>
              </a:ext>
            </a:extLst>
          </p:cNvPr>
          <p:cNvSpPr>
            <a:spLocks noGrp="1" noChangeArrowheads="1"/>
          </p:cNvSpPr>
          <p:nvPr>
            <p:ph type="body" idx="4294967295"/>
          </p:nvPr>
        </p:nvSpPr>
        <p:spPr>
          <a:xfrm>
            <a:off x="642938" y="1500188"/>
            <a:ext cx="7772400" cy="4419600"/>
          </a:xfrm>
        </p:spPr>
        <p:txBody>
          <a:bodyPr/>
          <a:lstStyle/>
          <a:p>
            <a:pPr algn="just">
              <a:lnSpc>
                <a:spcPts val="3500"/>
              </a:lnSpc>
              <a:spcBef>
                <a:spcPts val="1200"/>
              </a:spcBef>
              <a:buSzTx/>
              <a:buFont typeface="Wingdings" panose="05000000000000000000" pitchFamily="2" charset="2"/>
              <a:buChar char="§"/>
            </a:pPr>
            <a:r>
              <a:rPr lang="en-US" altLang="zh-CN" sz="2400" b="1">
                <a:latin typeface="宋体" panose="02010600030101010101" pitchFamily="2" charset="-122"/>
              </a:rPr>
              <a:t>1.</a:t>
            </a:r>
            <a:r>
              <a:rPr lang="zh-CN" altLang="en-US" sz="2400" b="1">
                <a:latin typeface="宋体" panose="02010600030101010101" pitchFamily="2" charset="-122"/>
              </a:rPr>
              <a:t>需求分析</a:t>
            </a:r>
            <a:r>
              <a:rPr lang="en-US" altLang="zh-CN" sz="2400" b="1">
                <a:latin typeface="宋体" panose="02010600030101010101" pitchFamily="2" charset="-122"/>
              </a:rPr>
              <a:t>:</a:t>
            </a:r>
            <a:r>
              <a:rPr lang="zh-CN" altLang="en-US" sz="2400" b="1">
                <a:latin typeface="宋体" panose="02010600030101010101" pitchFamily="2" charset="-122"/>
              </a:rPr>
              <a:t>这一阶段要求充分而准确了解和分析用户需求（包括数据需求和处理需求）。这是整个设计过程的基础，是最费时最困难的一步。</a:t>
            </a:r>
          </a:p>
          <a:p>
            <a:pPr algn="just">
              <a:lnSpc>
                <a:spcPts val="3500"/>
              </a:lnSpc>
              <a:spcBef>
                <a:spcPts val="1200"/>
              </a:spcBef>
              <a:buSzTx/>
              <a:buFont typeface="Wingdings" panose="05000000000000000000" pitchFamily="2" charset="2"/>
              <a:buChar char="§"/>
            </a:pPr>
            <a:r>
              <a:rPr lang="en-US" altLang="zh-CN" sz="2400" b="1">
                <a:latin typeface="宋体" panose="02010600030101010101" pitchFamily="2" charset="-122"/>
              </a:rPr>
              <a:t>2.</a:t>
            </a:r>
            <a:r>
              <a:rPr lang="zh-CN" altLang="en-US" sz="2400" b="1">
                <a:latin typeface="宋体" panose="02010600030101010101" pitchFamily="2" charset="-122"/>
              </a:rPr>
              <a:t>概念结构设计</a:t>
            </a:r>
            <a:r>
              <a:rPr lang="en-US" altLang="zh-CN" sz="2400" b="1">
                <a:latin typeface="宋体" panose="02010600030101010101" pitchFamily="2" charset="-122"/>
              </a:rPr>
              <a:t>:</a:t>
            </a:r>
            <a:r>
              <a:rPr lang="zh-CN" altLang="en-US" sz="2400" b="1">
                <a:latin typeface="宋体" panose="02010600030101010101" pitchFamily="2" charset="-122"/>
              </a:rPr>
              <a:t>是整个数据库设计的关键，它通过对用户需求进行综合、归纳与抽象，形成一个独立于具体</a:t>
            </a:r>
            <a:r>
              <a:rPr lang="en-US" altLang="zh-CN" sz="2400" b="1">
                <a:latin typeface="宋体" panose="02010600030101010101" pitchFamily="2" charset="-122"/>
              </a:rPr>
              <a:t>DBMS</a:t>
            </a:r>
            <a:r>
              <a:rPr lang="zh-CN" altLang="en-US" sz="2400" b="1">
                <a:latin typeface="宋体" panose="02010600030101010101" pitchFamily="2" charset="-122"/>
              </a:rPr>
              <a:t>的概念模型。</a:t>
            </a:r>
          </a:p>
          <a:p>
            <a:pPr algn="just">
              <a:lnSpc>
                <a:spcPts val="3500"/>
              </a:lnSpc>
              <a:spcBef>
                <a:spcPts val="1200"/>
              </a:spcBef>
              <a:buSzTx/>
              <a:buFont typeface="Wingdings" panose="05000000000000000000" pitchFamily="2" charset="2"/>
              <a:buChar char="§"/>
            </a:pPr>
            <a:r>
              <a:rPr lang="en-US" altLang="zh-CN" sz="2400" b="1">
                <a:latin typeface="宋体" panose="02010600030101010101" pitchFamily="2" charset="-122"/>
              </a:rPr>
              <a:t>3.</a:t>
            </a:r>
            <a:r>
              <a:rPr lang="zh-CN" altLang="en-US" sz="2400" b="1">
                <a:latin typeface="宋体" panose="02010600030101010101" pitchFamily="2" charset="-122"/>
              </a:rPr>
              <a:t>逻辑结构设计</a:t>
            </a:r>
            <a:r>
              <a:rPr lang="en-US" altLang="zh-CN" sz="2400" b="1">
                <a:latin typeface="宋体" panose="02010600030101010101" pitchFamily="2" charset="-122"/>
              </a:rPr>
              <a:t>:</a:t>
            </a:r>
            <a:r>
              <a:rPr lang="zh-CN" altLang="en-US" sz="2400" b="1">
                <a:latin typeface="宋体" panose="02010600030101010101" pitchFamily="2" charset="-122"/>
              </a:rPr>
              <a:t>将概念模型转换为某个</a:t>
            </a:r>
            <a:r>
              <a:rPr lang="en-US" altLang="zh-CN" sz="2400" b="1">
                <a:latin typeface="宋体" panose="02010600030101010101" pitchFamily="2" charset="-122"/>
              </a:rPr>
              <a:t>DBMS</a:t>
            </a:r>
            <a:r>
              <a:rPr lang="zh-CN" altLang="en-US" sz="2400" b="1">
                <a:latin typeface="宋体" panose="02010600030101010101" pitchFamily="2" charset="-122"/>
              </a:rPr>
              <a:t>支持的数据模型，并对其进行优化。</a:t>
            </a: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F6F4746-B4FC-47ED-AA76-A6C357CDF318}"/>
              </a:ext>
            </a:extLst>
          </p:cNvPr>
          <p:cNvSpPr>
            <a:spLocks noGrp="1" noChangeArrowheads="1"/>
          </p:cNvSpPr>
          <p:nvPr>
            <p:ph type="title" idx="4294967295"/>
          </p:nvPr>
        </p:nvSpPr>
        <p:spPr>
          <a:xfrm>
            <a:off x="500063" y="142875"/>
            <a:ext cx="7772400" cy="914400"/>
          </a:xfrm>
        </p:spPr>
        <p:txBody>
          <a:bodyPr/>
          <a:lstStyle/>
          <a:p>
            <a:r>
              <a:rPr lang="en-US" altLang="zh-CN"/>
              <a:t>6.4 </a:t>
            </a:r>
            <a:r>
              <a:rPr lang="zh-CN" altLang="en-US"/>
              <a:t>逻辑结构设计 </a:t>
            </a:r>
          </a:p>
        </p:txBody>
      </p:sp>
      <p:sp>
        <p:nvSpPr>
          <p:cNvPr id="64515" name="Rectangle 3">
            <a:extLst>
              <a:ext uri="{FF2B5EF4-FFF2-40B4-BE49-F238E27FC236}">
                <a16:creationId xmlns:a16="http://schemas.microsoft.com/office/drawing/2014/main" id="{0B66C40A-3703-4714-A21D-BAD131944AA5}"/>
              </a:ext>
            </a:extLst>
          </p:cNvPr>
          <p:cNvSpPr>
            <a:spLocks noChangeArrowheads="1"/>
          </p:cNvSpPr>
          <p:nvPr/>
        </p:nvSpPr>
        <p:spPr bwMode="auto">
          <a:xfrm>
            <a:off x="684213" y="1285875"/>
            <a:ext cx="79200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Clr>
                <a:srgbClr val="00B050"/>
              </a:buClr>
              <a:buSzTx/>
              <a:buFont typeface="Wingdings" panose="05000000000000000000" pitchFamily="2" charset="2"/>
              <a:buChar char="v"/>
            </a:pPr>
            <a:r>
              <a:rPr lang="zh-CN" altLang="en-US" sz="2400" b="1">
                <a:latin typeface="宋体" panose="02010600030101010101" pitchFamily="2" charset="-122"/>
                <a:ea typeface="黑体" panose="02010609060101010101" pitchFamily="49" charset="-122"/>
              </a:rPr>
              <a:t> </a:t>
            </a:r>
            <a:r>
              <a:rPr lang="en-US" altLang="zh-CN" sz="2400" b="1">
                <a:latin typeface="宋体" panose="02010600030101010101" pitchFamily="2" charset="-122"/>
                <a:ea typeface="黑体" panose="02010609060101010101" pitchFamily="49" charset="-122"/>
              </a:rPr>
              <a:t>1</a:t>
            </a: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n</a:t>
            </a:r>
            <a:r>
              <a:rPr lang="zh-CN" altLang="en-US" sz="2400" b="1">
                <a:latin typeface="宋体" panose="02010600030101010101" pitchFamily="2" charset="-122"/>
                <a:ea typeface="黑体" panose="02010609060101010101" pitchFamily="49" charset="-122"/>
              </a:rPr>
              <a:t>联系示例</a:t>
            </a:r>
          </a:p>
        </p:txBody>
      </p:sp>
      <p:grpSp>
        <p:nvGrpSpPr>
          <p:cNvPr id="64516" name="Group 4">
            <a:extLst>
              <a:ext uri="{FF2B5EF4-FFF2-40B4-BE49-F238E27FC236}">
                <a16:creationId xmlns:a16="http://schemas.microsoft.com/office/drawing/2014/main" id="{55DB1106-4490-4061-B55F-F2A327647478}"/>
              </a:ext>
            </a:extLst>
          </p:cNvPr>
          <p:cNvGrpSpPr>
            <a:grpSpLocks/>
          </p:cNvGrpSpPr>
          <p:nvPr/>
        </p:nvGrpSpPr>
        <p:grpSpPr bwMode="auto">
          <a:xfrm>
            <a:off x="1500188" y="1571625"/>
            <a:ext cx="6357937" cy="2143125"/>
            <a:chOff x="0" y="0"/>
            <a:chExt cx="6357982" cy="2143140"/>
          </a:xfrm>
        </p:grpSpPr>
        <p:grpSp>
          <p:nvGrpSpPr>
            <p:cNvPr id="64518" name="Group 5">
              <a:extLst>
                <a:ext uri="{FF2B5EF4-FFF2-40B4-BE49-F238E27FC236}">
                  <a16:creationId xmlns:a16="http://schemas.microsoft.com/office/drawing/2014/main" id="{C9DDEC23-EEC8-4D3D-AC4A-977D9F8FF0BA}"/>
                </a:ext>
              </a:extLst>
            </p:cNvPr>
            <p:cNvGrpSpPr>
              <a:grpSpLocks/>
            </p:cNvGrpSpPr>
            <p:nvPr/>
          </p:nvGrpSpPr>
          <p:grpSpPr bwMode="auto">
            <a:xfrm>
              <a:off x="1214446" y="1571636"/>
              <a:ext cx="3857652" cy="571504"/>
              <a:chOff x="0" y="0"/>
              <a:chExt cx="3857652" cy="571504"/>
            </a:xfrm>
          </p:grpSpPr>
          <p:sp>
            <p:nvSpPr>
              <p:cNvPr id="64529" name="矩形 4">
                <a:extLst>
                  <a:ext uri="{FF2B5EF4-FFF2-40B4-BE49-F238E27FC236}">
                    <a16:creationId xmlns:a16="http://schemas.microsoft.com/office/drawing/2014/main" id="{ED615A9A-ECF1-4686-A864-2331FC675322}"/>
                  </a:ext>
                </a:extLst>
              </p:cNvPr>
              <p:cNvSpPr>
                <a:spLocks noChangeArrowheads="1"/>
              </p:cNvSpPr>
              <p:nvPr/>
            </p:nvSpPr>
            <p:spPr bwMode="auto">
              <a:xfrm>
                <a:off x="0"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  系</a:t>
                </a:r>
              </a:p>
            </p:txBody>
          </p:sp>
          <p:sp>
            <p:nvSpPr>
              <p:cNvPr id="64530" name="矩形 5">
                <a:extLst>
                  <a:ext uri="{FF2B5EF4-FFF2-40B4-BE49-F238E27FC236}">
                    <a16:creationId xmlns:a16="http://schemas.microsoft.com/office/drawing/2014/main" id="{07C1D4DA-7213-49B6-9666-24635375F100}"/>
                  </a:ext>
                </a:extLst>
              </p:cNvPr>
              <p:cNvSpPr>
                <a:spLocks noChangeArrowheads="1"/>
              </p:cNvSpPr>
              <p:nvPr/>
            </p:nvSpPr>
            <p:spPr bwMode="auto">
              <a:xfrm>
                <a:off x="3000396"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教师</a:t>
                </a:r>
              </a:p>
            </p:txBody>
          </p:sp>
          <p:sp>
            <p:nvSpPr>
              <p:cNvPr id="64531" name="流程图: 决策 6">
                <a:extLst>
                  <a:ext uri="{FF2B5EF4-FFF2-40B4-BE49-F238E27FC236}">
                    <a16:creationId xmlns:a16="http://schemas.microsoft.com/office/drawing/2014/main" id="{CFAD4EB0-417B-43B9-ABC0-19B79E8EA611}"/>
                  </a:ext>
                </a:extLst>
              </p:cNvPr>
              <p:cNvSpPr>
                <a:spLocks noChangeArrowheads="1"/>
              </p:cNvSpPr>
              <p:nvPr/>
            </p:nvSpPr>
            <p:spPr bwMode="auto">
              <a:xfrm>
                <a:off x="1285884" y="0"/>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拥有</a:t>
                </a:r>
              </a:p>
            </p:txBody>
          </p:sp>
          <p:cxnSp>
            <p:nvCxnSpPr>
              <p:cNvPr id="64532" name="直接连接符 7">
                <a:extLst>
                  <a:ext uri="{FF2B5EF4-FFF2-40B4-BE49-F238E27FC236}">
                    <a16:creationId xmlns:a16="http://schemas.microsoft.com/office/drawing/2014/main" id="{EFBC6846-884B-4DA5-86C3-F54993A1467B}"/>
                  </a:ext>
                </a:extLst>
              </p:cNvPr>
              <p:cNvCxnSpPr>
                <a:cxnSpLocks noChangeShapeType="1"/>
                <a:stCxn id="64529" idx="3"/>
                <a:endCxn id="64531" idx="1"/>
              </p:cNvCxnSpPr>
              <p:nvPr/>
            </p:nvCxnSpPr>
            <p:spPr bwMode="auto">
              <a:xfrm>
                <a:off x="857256" y="285752"/>
                <a:ext cx="42862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4533" name="直接连接符 8">
                <a:extLst>
                  <a:ext uri="{FF2B5EF4-FFF2-40B4-BE49-F238E27FC236}">
                    <a16:creationId xmlns:a16="http://schemas.microsoft.com/office/drawing/2014/main" id="{463F17C4-9508-4650-B4E0-3FBA9E90AB87}"/>
                  </a:ext>
                </a:extLst>
              </p:cNvPr>
              <p:cNvCxnSpPr>
                <a:cxnSpLocks noChangeShapeType="1"/>
                <a:stCxn id="64531" idx="3"/>
                <a:endCxn id="64530" idx="1"/>
              </p:cNvCxnSpPr>
              <p:nvPr/>
            </p:nvCxnSpPr>
            <p:spPr bwMode="auto">
              <a:xfrm>
                <a:off x="2428892" y="285752"/>
                <a:ext cx="57150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4534" name="矩形 9">
                <a:extLst>
                  <a:ext uri="{FF2B5EF4-FFF2-40B4-BE49-F238E27FC236}">
                    <a16:creationId xmlns:a16="http://schemas.microsoft.com/office/drawing/2014/main" id="{B35DB508-E328-4DB5-AA50-30F63EDCD0A9}"/>
                  </a:ext>
                </a:extLst>
              </p:cNvPr>
              <p:cNvSpPr>
                <a:spLocks noChangeArrowheads="1"/>
              </p:cNvSpPr>
              <p:nvPr/>
            </p:nvSpPr>
            <p:spPr bwMode="auto">
              <a:xfrm>
                <a:off x="928694"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64535" name="矩形 10">
                <a:extLst>
                  <a:ext uri="{FF2B5EF4-FFF2-40B4-BE49-F238E27FC236}">
                    <a16:creationId xmlns:a16="http://schemas.microsoft.com/office/drawing/2014/main" id="{9525416A-8EED-4D32-B750-B0B436A00DA5}"/>
                  </a:ext>
                </a:extLst>
              </p:cNvPr>
              <p:cNvSpPr>
                <a:spLocks noChangeArrowheads="1"/>
              </p:cNvSpPr>
              <p:nvPr/>
            </p:nvSpPr>
            <p:spPr bwMode="auto">
              <a:xfrm>
                <a:off x="2500330"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grpSp>
        <p:sp>
          <p:nvSpPr>
            <p:cNvPr id="64519" name="椭圆 13">
              <a:extLst>
                <a:ext uri="{FF2B5EF4-FFF2-40B4-BE49-F238E27FC236}">
                  <a16:creationId xmlns:a16="http://schemas.microsoft.com/office/drawing/2014/main" id="{F333F2CE-3000-4B0C-A5AC-C4B7A0370F39}"/>
                </a:ext>
              </a:extLst>
            </p:cNvPr>
            <p:cNvSpPr>
              <a:spLocks noChangeArrowheads="1"/>
            </p:cNvSpPr>
            <p:nvPr/>
          </p:nvSpPr>
          <p:spPr bwMode="auto">
            <a:xfrm>
              <a:off x="0" y="714380"/>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   系号</a:t>
              </a:r>
            </a:p>
          </p:txBody>
        </p:sp>
        <p:sp>
          <p:nvSpPr>
            <p:cNvPr id="64520" name="椭圆 14">
              <a:extLst>
                <a:ext uri="{FF2B5EF4-FFF2-40B4-BE49-F238E27FC236}">
                  <a16:creationId xmlns:a16="http://schemas.microsoft.com/office/drawing/2014/main" id="{60F064BD-9F5F-4277-BB01-849679369F9E}"/>
                </a:ext>
              </a:extLst>
            </p:cNvPr>
            <p:cNvSpPr>
              <a:spLocks noChangeArrowheads="1"/>
            </p:cNvSpPr>
            <p:nvPr/>
          </p:nvSpPr>
          <p:spPr bwMode="auto">
            <a:xfrm>
              <a:off x="1571636" y="714380"/>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   系名</a:t>
              </a:r>
            </a:p>
          </p:txBody>
        </p:sp>
        <p:sp>
          <p:nvSpPr>
            <p:cNvPr id="64521" name="椭圆 15">
              <a:extLst>
                <a:ext uri="{FF2B5EF4-FFF2-40B4-BE49-F238E27FC236}">
                  <a16:creationId xmlns:a16="http://schemas.microsoft.com/office/drawing/2014/main" id="{79AA42FA-A117-4B26-AA3D-F8ADBE9CB07B}"/>
                </a:ext>
              </a:extLst>
            </p:cNvPr>
            <p:cNvSpPr>
              <a:spLocks noChangeArrowheads="1"/>
            </p:cNvSpPr>
            <p:nvPr/>
          </p:nvSpPr>
          <p:spPr bwMode="auto">
            <a:xfrm>
              <a:off x="3429024" y="642942"/>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教师号</a:t>
              </a:r>
            </a:p>
          </p:txBody>
        </p:sp>
        <p:sp>
          <p:nvSpPr>
            <p:cNvPr id="64522" name="椭圆 16">
              <a:extLst>
                <a:ext uri="{FF2B5EF4-FFF2-40B4-BE49-F238E27FC236}">
                  <a16:creationId xmlns:a16="http://schemas.microsoft.com/office/drawing/2014/main" id="{76587600-C46D-4961-8114-2D200D0A5AFE}"/>
                </a:ext>
              </a:extLst>
            </p:cNvPr>
            <p:cNvSpPr>
              <a:spLocks noChangeArrowheads="1"/>
            </p:cNvSpPr>
            <p:nvPr/>
          </p:nvSpPr>
          <p:spPr bwMode="auto">
            <a:xfrm>
              <a:off x="4286280" y="0"/>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   姓名</a:t>
              </a:r>
            </a:p>
          </p:txBody>
        </p:sp>
        <p:sp>
          <p:nvSpPr>
            <p:cNvPr id="64523" name="椭圆 17">
              <a:extLst>
                <a:ext uri="{FF2B5EF4-FFF2-40B4-BE49-F238E27FC236}">
                  <a16:creationId xmlns:a16="http://schemas.microsoft.com/office/drawing/2014/main" id="{827B34AC-A1C1-4F26-969A-A969EDAD6287}"/>
                </a:ext>
              </a:extLst>
            </p:cNvPr>
            <p:cNvSpPr>
              <a:spLocks noChangeArrowheads="1"/>
            </p:cNvSpPr>
            <p:nvPr/>
          </p:nvSpPr>
          <p:spPr bwMode="auto">
            <a:xfrm>
              <a:off x="5214974" y="642942"/>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   职称</a:t>
              </a:r>
            </a:p>
          </p:txBody>
        </p:sp>
        <p:cxnSp>
          <p:nvCxnSpPr>
            <p:cNvPr id="64524" name="直接连接符 19">
              <a:extLst>
                <a:ext uri="{FF2B5EF4-FFF2-40B4-BE49-F238E27FC236}">
                  <a16:creationId xmlns:a16="http://schemas.microsoft.com/office/drawing/2014/main" id="{DD574E6B-6295-40C0-8271-E3F236EC43FE}"/>
                </a:ext>
              </a:extLst>
            </p:cNvPr>
            <p:cNvCxnSpPr>
              <a:cxnSpLocks noChangeShapeType="1"/>
              <a:stCxn id="64519" idx="4"/>
              <a:endCxn id="64529" idx="0"/>
            </p:cNvCxnSpPr>
            <p:nvPr/>
          </p:nvCxnSpPr>
          <p:spPr bwMode="auto">
            <a:xfrm rot="16200000" flipH="1">
              <a:off x="892975" y="892975"/>
              <a:ext cx="428628" cy="10715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4525" name="直接连接符 21">
              <a:extLst>
                <a:ext uri="{FF2B5EF4-FFF2-40B4-BE49-F238E27FC236}">
                  <a16:creationId xmlns:a16="http://schemas.microsoft.com/office/drawing/2014/main" id="{82B1835E-9650-4309-912D-3922BADA0BB6}"/>
                </a:ext>
              </a:extLst>
            </p:cNvPr>
            <p:cNvCxnSpPr>
              <a:cxnSpLocks noChangeShapeType="1"/>
              <a:stCxn id="64520" idx="4"/>
              <a:endCxn id="64529" idx="0"/>
            </p:cNvCxnSpPr>
            <p:nvPr/>
          </p:nvCxnSpPr>
          <p:spPr bwMode="auto">
            <a:xfrm rot="5400000">
              <a:off x="1678793" y="1178727"/>
              <a:ext cx="428628" cy="5000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4526" name="直接连接符 23">
              <a:extLst>
                <a:ext uri="{FF2B5EF4-FFF2-40B4-BE49-F238E27FC236}">
                  <a16:creationId xmlns:a16="http://schemas.microsoft.com/office/drawing/2014/main" id="{4C5ABF25-F6B8-45F0-9D86-E52ED19AC3C1}"/>
                </a:ext>
              </a:extLst>
            </p:cNvPr>
            <p:cNvCxnSpPr>
              <a:cxnSpLocks noChangeShapeType="1"/>
              <a:stCxn id="64521" idx="4"/>
              <a:endCxn id="64530" idx="0"/>
            </p:cNvCxnSpPr>
            <p:nvPr/>
          </p:nvCxnSpPr>
          <p:spPr bwMode="auto">
            <a:xfrm rot="16200000" flipH="1">
              <a:off x="4071966" y="1071570"/>
              <a:ext cx="500066" cy="6429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4527" name="直接连接符 25">
              <a:extLst>
                <a:ext uri="{FF2B5EF4-FFF2-40B4-BE49-F238E27FC236}">
                  <a16:creationId xmlns:a16="http://schemas.microsoft.com/office/drawing/2014/main" id="{92805EB9-3E34-4607-A487-4D15CC3C29F1}"/>
                </a:ext>
              </a:extLst>
            </p:cNvPr>
            <p:cNvCxnSpPr>
              <a:cxnSpLocks noChangeShapeType="1"/>
              <a:stCxn id="64522" idx="4"/>
              <a:endCxn id="64530" idx="0"/>
            </p:cNvCxnSpPr>
            <p:nvPr/>
          </p:nvCxnSpPr>
          <p:spPr bwMode="auto">
            <a:xfrm rot="5400000">
              <a:off x="4179123" y="964413"/>
              <a:ext cx="1143008" cy="2143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4528" name="直接连接符 27">
              <a:extLst>
                <a:ext uri="{FF2B5EF4-FFF2-40B4-BE49-F238E27FC236}">
                  <a16:creationId xmlns:a16="http://schemas.microsoft.com/office/drawing/2014/main" id="{B4DDFBD0-D5A1-4760-96EA-870FEF86C859}"/>
                </a:ext>
              </a:extLst>
            </p:cNvPr>
            <p:cNvCxnSpPr>
              <a:cxnSpLocks noChangeShapeType="1"/>
              <a:stCxn id="64523" idx="4"/>
              <a:endCxn id="64530" idx="0"/>
            </p:cNvCxnSpPr>
            <p:nvPr/>
          </p:nvCxnSpPr>
          <p:spPr bwMode="auto">
            <a:xfrm rot="5400000">
              <a:off x="4964941" y="821537"/>
              <a:ext cx="500066" cy="11430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
        <p:nvSpPr>
          <p:cNvPr id="32791" name="Rectangle 3">
            <a:extLst>
              <a:ext uri="{FF2B5EF4-FFF2-40B4-BE49-F238E27FC236}">
                <a16:creationId xmlns:a16="http://schemas.microsoft.com/office/drawing/2014/main" id="{FA943CFF-E377-4C6E-B3F1-DEC1654092C2}"/>
              </a:ext>
            </a:extLst>
          </p:cNvPr>
          <p:cNvSpPr>
            <a:spLocks noChangeArrowheads="1"/>
          </p:cNvSpPr>
          <p:nvPr/>
        </p:nvSpPr>
        <p:spPr bwMode="auto">
          <a:xfrm>
            <a:off x="785813" y="4286250"/>
            <a:ext cx="7920037"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
                <a:srgbClr val="00B050"/>
              </a:buClr>
              <a:buSzTx/>
              <a:buFont typeface="Wingdings" panose="05000000000000000000" pitchFamily="2" charset="2"/>
              <a:buChar char="v"/>
            </a:pPr>
            <a:r>
              <a:rPr lang="zh-CN" altLang="en-US" sz="2400" b="1">
                <a:latin typeface="宋体" panose="02010600030101010101" pitchFamily="2" charset="-122"/>
                <a:ea typeface="黑体" panose="02010609060101010101" pitchFamily="49" charset="-122"/>
              </a:rPr>
              <a:t> 转换为关系模式：</a:t>
            </a:r>
          </a:p>
          <a:p>
            <a:pPr>
              <a:lnSpc>
                <a:spcPct val="130000"/>
              </a:lnSpc>
              <a:spcBef>
                <a:spcPct val="0"/>
              </a:spcBef>
              <a:buClr>
                <a:srgbClr val="00B050"/>
              </a:buClr>
              <a:buSzTx/>
              <a:buFontTx/>
              <a:buNone/>
            </a:pPr>
            <a:r>
              <a:rPr lang="zh-CN" altLang="en-US" sz="2400" b="1">
                <a:latin typeface="宋体" panose="02010600030101010101" pitchFamily="2" charset="-122"/>
                <a:ea typeface="黑体" panose="02010609060101010101" pitchFamily="49" charset="-122"/>
              </a:rPr>
              <a:t>系（系号，系名）</a:t>
            </a:r>
          </a:p>
          <a:p>
            <a:pPr>
              <a:lnSpc>
                <a:spcPct val="130000"/>
              </a:lnSpc>
              <a:spcBef>
                <a:spcPct val="0"/>
              </a:spcBef>
              <a:buClr>
                <a:srgbClr val="00B050"/>
              </a:buClr>
              <a:buSzTx/>
              <a:buFontTx/>
              <a:buNone/>
            </a:pPr>
            <a:r>
              <a:rPr lang="zh-CN" altLang="en-US" sz="2400" b="1">
                <a:latin typeface="宋体" panose="02010600030101010101" pitchFamily="2" charset="-122"/>
                <a:ea typeface="黑体" panose="02010609060101010101" pitchFamily="49" charset="-122"/>
              </a:rPr>
              <a:t>教师（教师号，姓名，职称，系号），系号是外键。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91"/>
                                        </p:tgtEl>
                                        <p:attrNameLst>
                                          <p:attrName>style.visibility</p:attrName>
                                        </p:attrNameLst>
                                      </p:cBhvr>
                                      <p:to>
                                        <p:strVal val="visible"/>
                                      </p:to>
                                    </p:set>
                                    <p:animEffect transition="in" filter="checkerboard(across)">
                                      <p:cBhvr>
                                        <p:cTn id="7" dur="500"/>
                                        <p:tgtEl>
                                          <p:spTgt spid="32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1"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83C6DF6-93F6-4FA5-805A-B3A07DB17F32}"/>
              </a:ext>
            </a:extLst>
          </p:cNvPr>
          <p:cNvSpPr>
            <a:spLocks noGrp="1" noChangeArrowheads="1"/>
          </p:cNvSpPr>
          <p:nvPr>
            <p:ph type="title" idx="4294967295"/>
          </p:nvPr>
        </p:nvSpPr>
        <p:spPr>
          <a:xfrm>
            <a:off x="500063" y="214313"/>
            <a:ext cx="7772400" cy="914400"/>
          </a:xfrm>
        </p:spPr>
        <p:txBody>
          <a:bodyPr/>
          <a:lstStyle/>
          <a:p>
            <a:r>
              <a:rPr lang="en-US" altLang="zh-CN"/>
              <a:t>6.4 </a:t>
            </a:r>
            <a:r>
              <a:rPr lang="zh-CN" altLang="en-US"/>
              <a:t>逻辑结构设计 </a:t>
            </a:r>
          </a:p>
        </p:txBody>
      </p:sp>
      <p:sp>
        <p:nvSpPr>
          <p:cNvPr id="65539" name="Rectangle 3">
            <a:extLst>
              <a:ext uri="{FF2B5EF4-FFF2-40B4-BE49-F238E27FC236}">
                <a16:creationId xmlns:a16="http://schemas.microsoft.com/office/drawing/2014/main" id="{13AFAC72-FEA6-4505-8CC9-D022467BA4C9}"/>
              </a:ext>
            </a:extLst>
          </p:cNvPr>
          <p:cNvSpPr>
            <a:spLocks noChangeArrowheads="1"/>
          </p:cNvSpPr>
          <p:nvPr/>
        </p:nvSpPr>
        <p:spPr bwMode="auto">
          <a:xfrm>
            <a:off x="684213" y="1285875"/>
            <a:ext cx="79200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Clr>
                <a:srgbClr val="00B050"/>
              </a:buClr>
              <a:buSzTx/>
              <a:buFont typeface="Wingdings" panose="05000000000000000000" pitchFamily="2" charset="2"/>
              <a:buChar char="v"/>
            </a:pPr>
            <a:r>
              <a:rPr lang="zh-CN" altLang="en-US" sz="2400" b="1">
                <a:latin typeface="宋体" panose="02010600030101010101" pitchFamily="2" charset="-122"/>
                <a:ea typeface="黑体" panose="02010609060101010101" pitchFamily="49" charset="-122"/>
              </a:rPr>
              <a:t> 示例</a:t>
            </a:r>
          </a:p>
        </p:txBody>
      </p:sp>
      <p:sp>
        <p:nvSpPr>
          <p:cNvPr id="33796" name="Rectangle 3">
            <a:extLst>
              <a:ext uri="{FF2B5EF4-FFF2-40B4-BE49-F238E27FC236}">
                <a16:creationId xmlns:a16="http://schemas.microsoft.com/office/drawing/2014/main" id="{1B477E1A-F333-4942-BC3D-7905245634C8}"/>
              </a:ext>
            </a:extLst>
          </p:cNvPr>
          <p:cNvSpPr>
            <a:spLocks noChangeArrowheads="1"/>
          </p:cNvSpPr>
          <p:nvPr/>
        </p:nvSpPr>
        <p:spPr bwMode="auto">
          <a:xfrm>
            <a:off x="785813" y="4286250"/>
            <a:ext cx="7920037"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
                <a:srgbClr val="00B050"/>
              </a:buClr>
              <a:buSzTx/>
              <a:buFont typeface="Wingdings" panose="05000000000000000000" pitchFamily="2" charset="2"/>
              <a:buChar char="v"/>
            </a:pPr>
            <a:r>
              <a:rPr lang="zh-CN" altLang="en-US" sz="2400" b="1">
                <a:latin typeface="宋体" panose="02010600030101010101" pitchFamily="2" charset="-122"/>
                <a:ea typeface="黑体" panose="02010609060101010101" pitchFamily="49" charset="-122"/>
              </a:rPr>
              <a:t> 转换为关系模式：</a:t>
            </a:r>
          </a:p>
          <a:p>
            <a:pPr>
              <a:lnSpc>
                <a:spcPct val="130000"/>
              </a:lnSpc>
              <a:spcBef>
                <a:spcPct val="0"/>
              </a:spcBef>
              <a:buClr>
                <a:srgbClr val="00B050"/>
              </a:buClr>
              <a:buSzTx/>
              <a:buFontTx/>
              <a:buNone/>
            </a:pPr>
            <a:r>
              <a:rPr lang="zh-CN" altLang="en-US" sz="2400" b="1">
                <a:latin typeface="宋体" panose="02010600030101010101" pitchFamily="2" charset="-122"/>
                <a:ea typeface="黑体" panose="02010609060101010101" pitchFamily="49" charset="-122"/>
              </a:rPr>
              <a:t>系（系号，系名，主管号），主管号是外键。</a:t>
            </a:r>
          </a:p>
          <a:p>
            <a:pPr>
              <a:lnSpc>
                <a:spcPct val="130000"/>
              </a:lnSpc>
              <a:spcBef>
                <a:spcPct val="0"/>
              </a:spcBef>
              <a:buClr>
                <a:srgbClr val="00B050"/>
              </a:buClr>
              <a:buSzTx/>
              <a:buFontTx/>
              <a:buNone/>
            </a:pPr>
            <a:r>
              <a:rPr lang="zh-CN" altLang="en-US" sz="2400" b="1">
                <a:latin typeface="宋体" panose="02010600030101010101" pitchFamily="2" charset="-122"/>
                <a:ea typeface="黑体" panose="02010609060101010101" pitchFamily="49" charset="-122"/>
              </a:rPr>
              <a:t>教师（教师号，姓名，职称，系号），系号是外键。</a:t>
            </a:r>
          </a:p>
        </p:txBody>
      </p:sp>
      <p:grpSp>
        <p:nvGrpSpPr>
          <p:cNvPr id="65541" name="Group 5">
            <a:extLst>
              <a:ext uri="{FF2B5EF4-FFF2-40B4-BE49-F238E27FC236}">
                <a16:creationId xmlns:a16="http://schemas.microsoft.com/office/drawing/2014/main" id="{B13023B9-5B99-40F8-9391-8E015BEB56C7}"/>
              </a:ext>
            </a:extLst>
          </p:cNvPr>
          <p:cNvGrpSpPr>
            <a:grpSpLocks/>
          </p:cNvGrpSpPr>
          <p:nvPr/>
        </p:nvGrpSpPr>
        <p:grpSpPr bwMode="auto">
          <a:xfrm>
            <a:off x="2143125" y="1571625"/>
            <a:ext cx="5715000" cy="2928938"/>
            <a:chOff x="0" y="0"/>
            <a:chExt cx="5715032" cy="2928955"/>
          </a:xfrm>
        </p:grpSpPr>
        <p:sp>
          <p:nvSpPr>
            <p:cNvPr id="65542" name="椭圆 13">
              <a:extLst>
                <a:ext uri="{FF2B5EF4-FFF2-40B4-BE49-F238E27FC236}">
                  <a16:creationId xmlns:a16="http://schemas.microsoft.com/office/drawing/2014/main" id="{FCD74A8E-C5A8-45E7-AA3E-524187FBF6C3}"/>
                </a:ext>
              </a:extLst>
            </p:cNvPr>
            <p:cNvSpPr>
              <a:spLocks noChangeArrowheads="1"/>
            </p:cNvSpPr>
            <p:nvPr/>
          </p:nvSpPr>
          <p:spPr bwMode="auto">
            <a:xfrm>
              <a:off x="0" y="0"/>
              <a:ext cx="1143000" cy="50006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   系号</a:t>
              </a:r>
            </a:p>
          </p:txBody>
        </p:sp>
        <p:sp>
          <p:nvSpPr>
            <p:cNvPr id="65543" name="椭圆 14">
              <a:extLst>
                <a:ext uri="{FF2B5EF4-FFF2-40B4-BE49-F238E27FC236}">
                  <a16:creationId xmlns:a16="http://schemas.microsoft.com/office/drawing/2014/main" id="{A030E9D3-510B-4624-BA67-9A5D6D79DA76}"/>
                </a:ext>
              </a:extLst>
            </p:cNvPr>
            <p:cNvSpPr>
              <a:spLocks noChangeArrowheads="1"/>
            </p:cNvSpPr>
            <p:nvPr/>
          </p:nvSpPr>
          <p:spPr bwMode="auto">
            <a:xfrm>
              <a:off x="1428760" y="0"/>
              <a:ext cx="1143000" cy="50006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   系名</a:t>
              </a:r>
            </a:p>
          </p:txBody>
        </p:sp>
        <p:sp>
          <p:nvSpPr>
            <p:cNvPr id="65544" name="椭圆 15">
              <a:extLst>
                <a:ext uri="{FF2B5EF4-FFF2-40B4-BE49-F238E27FC236}">
                  <a16:creationId xmlns:a16="http://schemas.microsoft.com/office/drawing/2014/main" id="{1B7534C7-5E9E-4C00-B49F-B095499F5C6A}"/>
                </a:ext>
              </a:extLst>
            </p:cNvPr>
            <p:cNvSpPr>
              <a:spLocks noChangeArrowheads="1"/>
            </p:cNvSpPr>
            <p:nvPr/>
          </p:nvSpPr>
          <p:spPr bwMode="auto">
            <a:xfrm>
              <a:off x="4000528" y="1143008"/>
              <a:ext cx="1143000" cy="50006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教师号</a:t>
              </a:r>
            </a:p>
          </p:txBody>
        </p:sp>
        <p:sp>
          <p:nvSpPr>
            <p:cNvPr id="65545" name="椭圆 16">
              <a:extLst>
                <a:ext uri="{FF2B5EF4-FFF2-40B4-BE49-F238E27FC236}">
                  <a16:creationId xmlns:a16="http://schemas.microsoft.com/office/drawing/2014/main" id="{F8666D12-B8EC-46F5-B647-56B526A4366E}"/>
                </a:ext>
              </a:extLst>
            </p:cNvPr>
            <p:cNvSpPr>
              <a:spLocks noChangeArrowheads="1"/>
            </p:cNvSpPr>
            <p:nvPr/>
          </p:nvSpPr>
          <p:spPr bwMode="auto">
            <a:xfrm>
              <a:off x="4572032" y="1785950"/>
              <a:ext cx="1143000" cy="50006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   姓名</a:t>
              </a:r>
            </a:p>
          </p:txBody>
        </p:sp>
        <p:sp>
          <p:nvSpPr>
            <p:cNvPr id="65546" name="椭圆 17">
              <a:extLst>
                <a:ext uri="{FF2B5EF4-FFF2-40B4-BE49-F238E27FC236}">
                  <a16:creationId xmlns:a16="http://schemas.microsoft.com/office/drawing/2014/main" id="{9C9C3E05-6605-4023-A4DD-CF38417A59AF}"/>
                </a:ext>
              </a:extLst>
            </p:cNvPr>
            <p:cNvSpPr>
              <a:spLocks noChangeArrowheads="1"/>
            </p:cNvSpPr>
            <p:nvPr/>
          </p:nvSpPr>
          <p:spPr bwMode="auto">
            <a:xfrm>
              <a:off x="4071966" y="2428892"/>
              <a:ext cx="1143000" cy="50006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   职称</a:t>
              </a:r>
            </a:p>
          </p:txBody>
        </p:sp>
        <p:cxnSp>
          <p:nvCxnSpPr>
            <p:cNvPr id="65547" name="直接连接符 19">
              <a:extLst>
                <a:ext uri="{FF2B5EF4-FFF2-40B4-BE49-F238E27FC236}">
                  <a16:creationId xmlns:a16="http://schemas.microsoft.com/office/drawing/2014/main" id="{FD2DC428-5BC8-455F-9457-95998527E6D0}"/>
                </a:ext>
              </a:extLst>
            </p:cNvPr>
            <p:cNvCxnSpPr>
              <a:cxnSpLocks noChangeShapeType="1"/>
              <a:stCxn id="65542" idx="4"/>
              <a:endCxn id="65553" idx="0"/>
            </p:cNvCxnSpPr>
            <p:nvPr/>
          </p:nvCxnSpPr>
          <p:spPr bwMode="auto">
            <a:xfrm rot="16200000" flipH="1">
              <a:off x="892963" y="178597"/>
              <a:ext cx="357193" cy="1000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5548" name="直接连接符 21">
              <a:extLst>
                <a:ext uri="{FF2B5EF4-FFF2-40B4-BE49-F238E27FC236}">
                  <a16:creationId xmlns:a16="http://schemas.microsoft.com/office/drawing/2014/main" id="{DED8CE02-0860-4F1E-B9A5-2A70CB718A82}"/>
                </a:ext>
              </a:extLst>
            </p:cNvPr>
            <p:cNvCxnSpPr>
              <a:cxnSpLocks noChangeShapeType="1"/>
              <a:stCxn id="65543" idx="4"/>
              <a:endCxn id="65553" idx="0"/>
            </p:cNvCxnSpPr>
            <p:nvPr/>
          </p:nvCxnSpPr>
          <p:spPr bwMode="auto">
            <a:xfrm rot="5400000">
              <a:off x="1607344" y="464339"/>
              <a:ext cx="357193" cy="4286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5549" name="直接连接符 23">
              <a:extLst>
                <a:ext uri="{FF2B5EF4-FFF2-40B4-BE49-F238E27FC236}">
                  <a16:creationId xmlns:a16="http://schemas.microsoft.com/office/drawing/2014/main" id="{2DA93464-0BCF-4E82-955F-DF55CA8E02E3}"/>
                </a:ext>
              </a:extLst>
            </p:cNvPr>
            <p:cNvCxnSpPr>
              <a:cxnSpLocks noChangeShapeType="1"/>
              <a:stCxn id="65544" idx="4"/>
              <a:endCxn id="65554" idx="3"/>
            </p:cNvCxnSpPr>
            <p:nvPr/>
          </p:nvCxnSpPr>
          <p:spPr bwMode="auto">
            <a:xfrm rot="5400000">
              <a:off x="3786200" y="1285865"/>
              <a:ext cx="428623" cy="11430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5550" name="直接连接符 25">
              <a:extLst>
                <a:ext uri="{FF2B5EF4-FFF2-40B4-BE49-F238E27FC236}">
                  <a16:creationId xmlns:a16="http://schemas.microsoft.com/office/drawing/2014/main" id="{2E15F21D-8BA2-45FC-BCF1-5D94D07F6200}"/>
                </a:ext>
              </a:extLst>
            </p:cNvPr>
            <p:cNvCxnSpPr>
              <a:cxnSpLocks noChangeShapeType="1"/>
              <a:stCxn id="65545" idx="2"/>
              <a:endCxn id="65554" idx="3"/>
            </p:cNvCxnSpPr>
            <p:nvPr/>
          </p:nvCxnSpPr>
          <p:spPr bwMode="auto">
            <a:xfrm rot="10800000" flipV="1">
              <a:off x="3428996" y="2035982"/>
              <a:ext cx="1143036" cy="357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5551" name="直接连接符 27">
              <a:extLst>
                <a:ext uri="{FF2B5EF4-FFF2-40B4-BE49-F238E27FC236}">
                  <a16:creationId xmlns:a16="http://schemas.microsoft.com/office/drawing/2014/main" id="{B526D95C-6DEB-4FFA-BF13-B87B0CB8A113}"/>
                </a:ext>
              </a:extLst>
            </p:cNvPr>
            <p:cNvCxnSpPr>
              <a:cxnSpLocks noChangeShapeType="1"/>
              <a:stCxn id="65546" idx="0"/>
              <a:endCxn id="65554" idx="3"/>
            </p:cNvCxnSpPr>
            <p:nvPr/>
          </p:nvCxnSpPr>
          <p:spPr bwMode="auto">
            <a:xfrm rot="16200000" flipV="1">
              <a:off x="3857632" y="1643058"/>
              <a:ext cx="357198" cy="12144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5552" name="Group 16">
              <a:extLst>
                <a:ext uri="{FF2B5EF4-FFF2-40B4-BE49-F238E27FC236}">
                  <a16:creationId xmlns:a16="http://schemas.microsoft.com/office/drawing/2014/main" id="{33FF4140-C54D-408E-B8DA-3D316CB2A62F}"/>
                </a:ext>
              </a:extLst>
            </p:cNvPr>
            <p:cNvGrpSpPr>
              <a:grpSpLocks/>
            </p:cNvGrpSpPr>
            <p:nvPr/>
          </p:nvGrpSpPr>
          <p:grpSpPr bwMode="auto">
            <a:xfrm>
              <a:off x="1000121" y="785818"/>
              <a:ext cx="2571750" cy="1571625"/>
              <a:chOff x="0" y="0"/>
              <a:chExt cx="2571768" cy="1571636"/>
            </a:xfrm>
          </p:grpSpPr>
          <p:sp>
            <p:nvSpPr>
              <p:cNvPr id="65553" name="矩形 38">
                <a:extLst>
                  <a:ext uri="{FF2B5EF4-FFF2-40B4-BE49-F238E27FC236}">
                    <a16:creationId xmlns:a16="http://schemas.microsoft.com/office/drawing/2014/main" id="{EDA8E535-FB31-4D7F-A3B3-D72AD19E87C6}"/>
                  </a:ext>
                </a:extLst>
              </p:cNvPr>
              <p:cNvSpPr>
                <a:spLocks noChangeArrowheads="1"/>
              </p:cNvSpPr>
              <p:nvPr/>
            </p:nvSpPr>
            <p:spPr bwMode="auto">
              <a:xfrm>
                <a:off x="142876"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  系</a:t>
                </a:r>
              </a:p>
            </p:txBody>
          </p:sp>
          <p:sp>
            <p:nvSpPr>
              <p:cNvPr id="65554" name="矩形 39">
                <a:extLst>
                  <a:ext uri="{FF2B5EF4-FFF2-40B4-BE49-F238E27FC236}">
                    <a16:creationId xmlns:a16="http://schemas.microsoft.com/office/drawing/2014/main" id="{E8AFC264-0629-4794-BA27-CC406ECEB122}"/>
                  </a:ext>
                </a:extLst>
              </p:cNvPr>
              <p:cNvSpPr>
                <a:spLocks noChangeArrowheads="1"/>
              </p:cNvSpPr>
              <p:nvPr/>
            </p:nvSpPr>
            <p:spPr bwMode="auto">
              <a:xfrm>
                <a:off x="1571636" y="1071570"/>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教师</a:t>
                </a:r>
              </a:p>
            </p:txBody>
          </p:sp>
          <p:sp>
            <p:nvSpPr>
              <p:cNvPr id="65555" name="流程图: 决策 41">
                <a:extLst>
                  <a:ext uri="{FF2B5EF4-FFF2-40B4-BE49-F238E27FC236}">
                    <a16:creationId xmlns:a16="http://schemas.microsoft.com/office/drawing/2014/main" id="{DAA56D0C-09D0-4A9E-BEBF-EF18EB9F0268}"/>
                  </a:ext>
                </a:extLst>
              </p:cNvPr>
              <p:cNvSpPr>
                <a:spLocks noChangeArrowheads="1"/>
              </p:cNvSpPr>
              <p:nvPr/>
            </p:nvSpPr>
            <p:spPr bwMode="auto">
              <a:xfrm>
                <a:off x="1428760" y="0"/>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拥有</a:t>
                </a:r>
              </a:p>
            </p:txBody>
          </p:sp>
          <p:sp>
            <p:nvSpPr>
              <p:cNvPr id="65556" name="流程图: 决策 42">
                <a:extLst>
                  <a:ext uri="{FF2B5EF4-FFF2-40B4-BE49-F238E27FC236}">
                    <a16:creationId xmlns:a16="http://schemas.microsoft.com/office/drawing/2014/main" id="{9B807A56-73A3-402F-AE7D-DFAD6587852A}"/>
                  </a:ext>
                </a:extLst>
              </p:cNvPr>
              <p:cNvSpPr>
                <a:spLocks noChangeArrowheads="1"/>
              </p:cNvSpPr>
              <p:nvPr/>
            </p:nvSpPr>
            <p:spPr bwMode="auto">
              <a:xfrm>
                <a:off x="0" y="1000132"/>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主管</a:t>
                </a:r>
              </a:p>
            </p:txBody>
          </p:sp>
          <p:cxnSp>
            <p:nvCxnSpPr>
              <p:cNvPr id="65557" name="直接连接符 43">
                <a:extLst>
                  <a:ext uri="{FF2B5EF4-FFF2-40B4-BE49-F238E27FC236}">
                    <a16:creationId xmlns:a16="http://schemas.microsoft.com/office/drawing/2014/main" id="{17C923DB-EC2C-40DB-B354-719A0B2E8291}"/>
                  </a:ext>
                </a:extLst>
              </p:cNvPr>
              <p:cNvCxnSpPr>
                <a:cxnSpLocks noChangeShapeType="1"/>
                <a:stCxn id="65553" idx="3"/>
                <a:endCxn id="65555" idx="1"/>
              </p:cNvCxnSpPr>
              <p:nvPr/>
            </p:nvCxnSpPr>
            <p:spPr bwMode="auto">
              <a:xfrm>
                <a:off x="1000132" y="285752"/>
                <a:ext cx="42862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5558" name="矩形 47">
                <a:extLst>
                  <a:ext uri="{FF2B5EF4-FFF2-40B4-BE49-F238E27FC236}">
                    <a16:creationId xmlns:a16="http://schemas.microsoft.com/office/drawing/2014/main" id="{31A66F7A-63C4-48F7-972A-8FC7FCD47658}"/>
                  </a:ext>
                </a:extLst>
              </p:cNvPr>
              <p:cNvSpPr>
                <a:spLocks noChangeArrowheads="1"/>
              </p:cNvSpPr>
              <p:nvPr/>
            </p:nvSpPr>
            <p:spPr bwMode="auto">
              <a:xfrm>
                <a:off x="1071570"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65559" name="矩形 48">
                <a:extLst>
                  <a:ext uri="{FF2B5EF4-FFF2-40B4-BE49-F238E27FC236}">
                    <a16:creationId xmlns:a16="http://schemas.microsoft.com/office/drawing/2014/main" id="{D82A3FF2-13BD-44A9-90D0-DADCFC08984E}"/>
                  </a:ext>
                </a:extLst>
              </p:cNvPr>
              <p:cNvSpPr>
                <a:spLocks noChangeArrowheads="1"/>
              </p:cNvSpPr>
              <p:nvPr/>
            </p:nvSpPr>
            <p:spPr bwMode="auto">
              <a:xfrm>
                <a:off x="1143008" y="1000132"/>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65560" name="矩形 49">
                <a:extLst>
                  <a:ext uri="{FF2B5EF4-FFF2-40B4-BE49-F238E27FC236}">
                    <a16:creationId xmlns:a16="http://schemas.microsoft.com/office/drawing/2014/main" id="{3F8DBFF6-DBBC-43DC-88AA-2FDF07D399FC}"/>
                  </a:ext>
                </a:extLst>
              </p:cNvPr>
              <p:cNvSpPr>
                <a:spLocks noChangeArrowheads="1"/>
              </p:cNvSpPr>
              <p:nvPr/>
            </p:nvSpPr>
            <p:spPr bwMode="auto">
              <a:xfrm>
                <a:off x="285752" y="500066"/>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1</a:t>
                </a:r>
              </a:p>
            </p:txBody>
          </p:sp>
          <p:sp>
            <p:nvSpPr>
              <p:cNvPr id="65561" name="矩形 50">
                <a:extLst>
                  <a:ext uri="{FF2B5EF4-FFF2-40B4-BE49-F238E27FC236}">
                    <a16:creationId xmlns:a16="http://schemas.microsoft.com/office/drawing/2014/main" id="{3249E469-D8D9-4A26-AC44-540AFB3D53D6}"/>
                  </a:ext>
                </a:extLst>
              </p:cNvPr>
              <p:cNvSpPr>
                <a:spLocks noChangeArrowheads="1"/>
              </p:cNvSpPr>
              <p:nvPr/>
            </p:nvSpPr>
            <p:spPr bwMode="auto">
              <a:xfrm>
                <a:off x="2000264" y="642942"/>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cxnSp>
            <p:nvCxnSpPr>
              <p:cNvPr id="65562" name="直接连接符 58">
                <a:extLst>
                  <a:ext uri="{FF2B5EF4-FFF2-40B4-BE49-F238E27FC236}">
                    <a16:creationId xmlns:a16="http://schemas.microsoft.com/office/drawing/2014/main" id="{523F457D-8109-4C74-91C5-EF79EB4CBCA7}"/>
                  </a:ext>
                </a:extLst>
              </p:cNvPr>
              <p:cNvCxnSpPr>
                <a:cxnSpLocks noChangeShapeType="1"/>
                <a:stCxn id="65556" idx="0"/>
                <a:endCxn id="65553" idx="2"/>
              </p:cNvCxnSpPr>
              <p:nvPr/>
            </p:nvCxnSpPr>
            <p:spPr bwMode="auto">
              <a:xfrm rot="5400000" flipH="1" flipV="1">
                <a:off x="321471" y="750099"/>
                <a:ext cx="500066"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5563" name="直接连接符 62">
                <a:extLst>
                  <a:ext uri="{FF2B5EF4-FFF2-40B4-BE49-F238E27FC236}">
                    <a16:creationId xmlns:a16="http://schemas.microsoft.com/office/drawing/2014/main" id="{820CA56E-14DB-4762-8542-72D22733B4F6}"/>
                  </a:ext>
                </a:extLst>
              </p:cNvPr>
              <p:cNvCxnSpPr>
                <a:cxnSpLocks noChangeShapeType="1"/>
                <a:stCxn id="65555" idx="2"/>
                <a:endCxn id="65554" idx="0"/>
              </p:cNvCxnSpPr>
              <p:nvPr/>
            </p:nvCxnSpPr>
            <p:spPr bwMode="auto">
              <a:xfrm rot="5400000">
                <a:off x="1750231" y="821537"/>
                <a:ext cx="500066"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5564" name="直接连接符 64">
                <a:extLst>
                  <a:ext uri="{FF2B5EF4-FFF2-40B4-BE49-F238E27FC236}">
                    <a16:creationId xmlns:a16="http://schemas.microsoft.com/office/drawing/2014/main" id="{7C862FFC-99A0-4AC6-9884-554318521E08}"/>
                  </a:ext>
                </a:extLst>
              </p:cNvPr>
              <p:cNvCxnSpPr>
                <a:cxnSpLocks noChangeShapeType="1"/>
                <a:stCxn id="65554" idx="1"/>
                <a:endCxn id="65556" idx="3"/>
              </p:cNvCxnSpPr>
              <p:nvPr/>
            </p:nvCxnSpPr>
            <p:spPr bwMode="auto">
              <a:xfrm rot="10800000">
                <a:off x="1143008" y="1285884"/>
                <a:ext cx="42862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checkerboard(across)">
                                      <p:cBhvr>
                                        <p:cTn id="7"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EC072FA-261A-450E-9C6B-762C33C3A7B3}"/>
              </a:ext>
            </a:extLst>
          </p:cNvPr>
          <p:cNvSpPr>
            <a:spLocks noGrp="1" noChangeArrowheads="1"/>
          </p:cNvSpPr>
          <p:nvPr>
            <p:ph type="title" idx="4294967295"/>
          </p:nvPr>
        </p:nvSpPr>
        <p:spPr>
          <a:xfrm>
            <a:off x="539750" y="214313"/>
            <a:ext cx="7772400" cy="914400"/>
          </a:xfrm>
        </p:spPr>
        <p:txBody>
          <a:bodyPr/>
          <a:lstStyle/>
          <a:p>
            <a:r>
              <a:rPr lang="en-US" altLang="zh-CN"/>
              <a:t>6.4 </a:t>
            </a:r>
            <a:r>
              <a:rPr lang="zh-CN" altLang="en-US"/>
              <a:t>逻辑结构设计 </a:t>
            </a:r>
          </a:p>
        </p:txBody>
      </p:sp>
      <p:sp>
        <p:nvSpPr>
          <p:cNvPr id="66563" name="Rectangle 3">
            <a:extLst>
              <a:ext uri="{FF2B5EF4-FFF2-40B4-BE49-F238E27FC236}">
                <a16:creationId xmlns:a16="http://schemas.microsoft.com/office/drawing/2014/main" id="{9ED430A6-FE32-43DD-B178-7B4B812DDBB5}"/>
              </a:ext>
            </a:extLst>
          </p:cNvPr>
          <p:cNvSpPr>
            <a:spLocks noChangeArrowheads="1"/>
          </p:cNvSpPr>
          <p:nvPr/>
        </p:nvSpPr>
        <p:spPr bwMode="auto">
          <a:xfrm>
            <a:off x="684213" y="1484313"/>
            <a:ext cx="7920037"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Clr>
                <a:srgbClr val="00B050"/>
              </a:buClr>
              <a:buSzTx/>
              <a:buFont typeface="Wingdings" panose="05000000000000000000" pitchFamily="2" charset="2"/>
              <a:buChar char="v"/>
            </a:pPr>
            <a:r>
              <a:rPr lang="zh-CN" altLang="en-US" sz="2400" b="1">
                <a:latin typeface="宋体" panose="02010600030101010101" pitchFamily="2" charset="-122"/>
                <a:ea typeface="黑体" panose="02010609060101010101" pitchFamily="49" charset="-122"/>
              </a:rPr>
              <a:t> 联系的转换</a:t>
            </a:r>
          </a:p>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3</a:t>
            </a:r>
            <a:r>
              <a:rPr lang="zh-CN" altLang="en-US" sz="2400" b="1">
                <a:latin typeface="宋体" panose="02010600030101010101" pitchFamily="2" charset="-122"/>
                <a:ea typeface="黑体" panose="02010609060101010101" pitchFamily="49" charset="-122"/>
              </a:rPr>
              <a:t>）若实体间的联系是</a:t>
            </a:r>
            <a:r>
              <a:rPr lang="en-US" altLang="zh-CN" sz="2400" b="1">
                <a:latin typeface="宋体" panose="02010600030101010101" pitchFamily="2" charset="-122"/>
                <a:ea typeface="黑体" panose="02010609060101010101" pitchFamily="49" charset="-122"/>
              </a:rPr>
              <a:t>m∶n</a:t>
            </a:r>
            <a:r>
              <a:rPr lang="zh-CN" altLang="en-US" sz="2400" b="1">
                <a:latin typeface="宋体" panose="02010600030101010101" pitchFamily="2" charset="-122"/>
                <a:ea typeface="黑体" panose="02010609060101010101" pitchFamily="49" charset="-122"/>
              </a:rPr>
              <a:t>联系，则将联系类型也转换成关系模式，其属性为两端实体类型的主码加上联系类型的属性，而该主码为两端实体主码的组合。</a:t>
            </a:r>
          </a:p>
          <a:p>
            <a:pPr>
              <a:lnSpc>
                <a:spcPct val="130000"/>
              </a:lnSpc>
              <a:spcAft>
                <a:spcPct val="20000"/>
              </a:spcAft>
              <a:buSzTx/>
              <a:buFontTx/>
              <a:buNone/>
            </a:pPr>
            <a:endParaRPr lang="en-US" altLang="zh-CN" sz="800" b="1">
              <a:latin typeface="宋体" panose="02010600030101010101" pitchFamily="2" charset="-122"/>
              <a:ea typeface="黑体" panose="02010609060101010101" pitchFamily="49" charset="-122"/>
            </a:endParaRP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3A74361-6092-4165-874F-7D9D7648C67E}"/>
              </a:ext>
            </a:extLst>
          </p:cNvPr>
          <p:cNvSpPr>
            <a:spLocks noGrp="1" noChangeArrowheads="1"/>
          </p:cNvSpPr>
          <p:nvPr>
            <p:ph type="title" idx="4294967295"/>
          </p:nvPr>
        </p:nvSpPr>
        <p:spPr>
          <a:xfrm>
            <a:off x="428625" y="71438"/>
            <a:ext cx="7772400" cy="914400"/>
          </a:xfrm>
        </p:spPr>
        <p:txBody>
          <a:bodyPr/>
          <a:lstStyle/>
          <a:p>
            <a:r>
              <a:rPr lang="en-US" altLang="zh-CN"/>
              <a:t>6.4 </a:t>
            </a:r>
            <a:r>
              <a:rPr lang="zh-CN" altLang="en-US"/>
              <a:t>逻辑结构设计 </a:t>
            </a:r>
          </a:p>
        </p:txBody>
      </p:sp>
      <p:sp>
        <p:nvSpPr>
          <p:cNvPr id="67587" name="Rectangle 3">
            <a:extLst>
              <a:ext uri="{FF2B5EF4-FFF2-40B4-BE49-F238E27FC236}">
                <a16:creationId xmlns:a16="http://schemas.microsoft.com/office/drawing/2014/main" id="{D0DE25CC-D15A-4C54-9A20-BF9834CEB8C6}"/>
              </a:ext>
            </a:extLst>
          </p:cNvPr>
          <p:cNvSpPr>
            <a:spLocks noChangeArrowheads="1"/>
          </p:cNvSpPr>
          <p:nvPr/>
        </p:nvSpPr>
        <p:spPr bwMode="auto">
          <a:xfrm>
            <a:off x="684213" y="1000125"/>
            <a:ext cx="79200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Clr>
                <a:srgbClr val="00B050"/>
              </a:buClr>
              <a:buSzTx/>
              <a:buFont typeface="Wingdings" panose="05000000000000000000" pitchFamily="2" charset="2"/>
              <a:buChar char="v"/>
            </a:pPr>
            <a:r>
              <a:rPr lang="zh-CN" altLang="en-US" sz="2400" b="1">
                <a:latin typeface="宋体" panose="02010600030101010101" pitchFamily="2" charset="-122"/>
                <a:ea typeface="黑体" panose="02010609060101010101" pitchFamily="49" charset="-122"/>
              </a:rPr>
              <a:t> </a:t>
            </a:r>
            <a:r>
              <a:rPr lang="en-US" altLang="zh-CN" sz="2400" b="1">
                <a:latin typeface="宋体" panose="02010600030101010101" pitchFamily="2" charset="-122"/>
                <a:ea typeface="黑体" panose="02010609060101010101" pitchFamily="49" charset="-122"/>
              </a:rPr>
              <a:t>m</a:t>
            </a: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n</a:t>
            </a:r>
            <a:r>
              <a:rPr lang="zh-CN" altLang="en-US" sz="2400" b="1">
                <a:latin typeface="宋体" panose="02010600030101010101" pitchFamily="2" charset="-122"/>
                <a:ea typeface="黑体" panose="02010609060101010101" pitchFamily="49" charset="-122"/>
              </a:rPr>
              <a:t>联系示例</a:t>
            </a:r>
          </a:p>
        </p:txBody>
      </p:sp>
      <p:sp>
        <p:nvSpPr>
          <p:cNvPr id="35844" name="Rectangle 3">
            <a:extLst>
              <a:ext uri="{FF2B5EF4-FFF2-40B4-BE49-F238E27FC236}">
                <a16:creationId xmlns:a16="http://schemas.microsoft.com/office/drawing/2014/main" id="{180688C3-FD84-4FEB-918F-43C365EB6BB4}"/>
              </a:ext>
            </a:extLst>
          </p:cNvPr>
          <p:cNvSpPr>
            <a:spLocks noChangeArrowheads="1"/>
          </p:cNvSpPr>
          <p:nvPr/>
        </p:nvSpPr>
        <p:spPr bwMode="auto">
          <a:xfrm>
            <a:off x="785813" y="3857625"/>
            <a:ext cx="7920037"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
                <a:srgbClr val="00B050"/>
              </a:buClr>
              <a:buSzTx/>
              <a:buFont typeface="Wingdings" panose="05000000000000000000" pitchFamily="2" charset="2"/>
              <a:buChar char="v"/>
            </a:pPr>
            <a:r>
              <a:rPr lang="zh-CN" altLang="en-US" sz="2400" b="1">
                <a:latin typeface="宋体" panose="02010600030101010101" pitchFamily="2" charset="-122"/>
                <a:ea typeface="黑体" panose="02010609060101010101" pitchFamily="49" charset="-122"/>
              </a:rPr>
              <a:t> 转换为关系模式：</a:t>
            </a:r>
          </a:p>
          <a:p>
            <a:pPr>
              <a:lnSpc>
                <a:spcPct val="130000"/>
              </a:lnSpc>
              <a:spcBef>
                <a:spcPct val="0"/>
              </a:spcBef>
              <a:buClr>
                <a:srgbClr val="00B050"/>
              </a:buClr>
              <a:buSzTx/>
              <a:buFontTx/>
              <a:buNone/>
            </a:pPr>
            <a:r>
              <a:rPr lang="zh-CN" altLang="en-US" sz="2400" b="1">
                <a:latin typeface="宋体" panose="02010600030101010101" pitchFamily="2" charset="-122"/>
                <a:ea typeface="黑体" panose="02010609060101010101" pitchFamily="49" charset="-122"/>
              </a:rPr>
              <a:t>学生（学号，姓名）</a:t>
            </a:r>
          </a:p>
          <a:p>
            <a:pPr>
              <a:lnSpc>
                <a:spcPct val="130000"/>
              </a:lnSpc>
              <a:spcBef>
                <a:spcPct val="0"/>
              </a:spcBef>
              <a:buClr>
                <a:srgbClr val="00B050"/>
              </a:buClr>
              <a:buSzTx/>
              <a:buFontTx/>
              <a:buNone/>
            </a:pPr>
            <a:r>
              <a:rPr lang="zh-CN" altLang="en-US" sz="2400" b="1">
                <a:latin typeface="宋体" panose="02010600030101010101" pitchFamily="2" charset="-122"/>
                <a:ea typeface="黑体" panose="02010609060101010101" pitchFamily="49" charset="-122"/>
              </a:rPr>
              <a:t>课程（课程号，课程名，学分）</a:t>
            </a:r>
          </a:p>
          <a:p>
            <a:pPr>
              <a:lnSpc>
                <a:spcPct val="130000"/>
              </a:lnSpc>
              <a:spcBef>
                <a:spcPct val="0"/>
              </a:spcBef>
              <a:buClr>
                <a:srgbClr val="00B050"/>
              </a:buClr>
              <a:buSzTx/>
              <a:buFontTx/>
              <a:buNone/>
            </a:pPr>
            <a:r>
              <a:rPr lang="zh-CN" altLang="en-US" sz="2400" b="1">
                <a:latin typeface="宋体" panose="02010600030101010101" pitchFamily="2" charset="-122"/>
                <a:ea typeface="黑体" panose="02010609060101010101" pitchFamily="49" charset="-122"/>
              </a:rPr>
              <a:t>选修（学号，课程号，成绩），学号、课程号为外键。</a:t>
            </a:r>
          </a:p>
        </p:txBody>
      </p:sp>
      <p:grpSp>
        <p:nvGrpSpPr>
          <p:cNvPr id="67589" name="Group 5">
            <a:extLst>
              <a:ext uri="{FF2B5EF4-FFF2-40B4-BE49-F238E27FC236}">
                <a16:creationId xmlns:a16="http://schemas.microsoft.com/office/drawing/2014/main" id="{822C65BA-D345-41DA-9CF9-F0DC6EC6FE9E}"/>
              </a:ext>
            </a:extLst>
          </p:cNvPr>
          <p:cNvGrpSpPr>
            <a:grpSpLocks/>
          </p:cNvGrpSpPr>
          <p:nvPr/>
        </p:nvGrpSpPr>
        <p:grpSpPr bwMode="auto">
          <a:xfrm>
            <a:off x="1357313" y="1500188"/>
            <a:ext cx="6357937" cy="2214562"/>
            <a:chOff x="0" y="0"/>
            <a:chExt cx="6357982" cy="2214578"/>
          </a:xfrm>
        </p:grpSpPr>
        <p:grpSp>
          <p:nvGrpSpPr>
            <p:cNvPr id="67590" name="Group 6">
              <a:extLst>
                <a:ext uri="{FF2B5EF4-FFF2-40B4-BE49-F238E27FC236}">
                  <a16:creationId xmlns:a16="http://schemas.microsoft.com/office/drawing/2014/main" id="{5DC3F753-4432-4FA0-89AB-87D0FA081F5B}"/>
                </a:ext>
              </a:extLst>
            </p:cNvPr>
            <p:cNvGrpSpPr>
              <a:grpSpLocks/>
            </p:cNvGrpSpPr>
            <p:nvPr/>
          </p:nvGrpSpPr>
          <p:grpSpPr bwMode="auto">
            <a:xfrm>
              <a:off x="0" y="71438"/>
              <a:ext cx="6357982" cy="2143140"/>
              <a:chOff x="0" y="0"/>
              <a:chExt cx="6357982" cy="2143140"/>
            </a:xfrm>
          </p:grpSpPr>
          <p:grpSp>
            <p:nvGrpSpPr>
              <p:cNvPr id="67593" name="Group 7">
                <a:extLst>
                  <a:ext uri="{FF2B5EF4-FFF2-40B4-BE49-F238E27FC236}">
                    <a16:creationId xmlns:a16="http://schemas.microsoft.com/office/drawing/2014/main" id="{38DDBBE7-5407-4EFF-9E4E-7659E9E0B528}"/>
                  </a:ext>
                </a:extLst>
              </p:cNvPr>
              <p:cNvGrpSpPr>
                <a:grpSpLocks/>
              </p:cNvGrpSpPr>
              <p:nvPr/>
            </p:nvGrpSpPr>
            <p:grpSpPr bwMode="auto">
              <a:xfrm>
                <a:off x="1214446" y="1571636"/>
                <a:ext cx="3857652" cy="571504"/>
                <a:chOff x="0" y="0"/>
                <a:chExt cx="3857652" cy="571504"/>
              </a:xfrm>
            </p:grpSpPr>
            <p:sp>
              <p:nvSpPr>
                <p:cNvPr id="67604" name="矩形 4">
                  <a:extLst>
                    <a:ext uri="{FF2B5EF4-FFF2-40B4-BE49-F238E27FC236}">
                      <a16:creationId xmlns:a16="http://schemas.microsoft.com/office/drawing/2014/main" id="{9D6241C1-1ED1-47ED-AC33-E0F703841B35}"/>
                    </a:ext>
                  </a:extLst>
                </p:cNvPr>
                <p:cNvSpPr>
                  <a:spLocks noChangeArrowheads="1"/>
                </p:cNvSpPr>
                <p:nvPr/>
              </p:nvSpPr>
              <p:spPr bwMode="auto">
                <a:xfrm>
                  <a:off x="0"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学生</a:t>
                  </a:r>
                </a:p>
              </p:txBody>
            </p:sp>
            <p:sp>
              <p:nvSpPr>
                <p:cNvPr id="67605" name="矩形 5">
                  <a:extLst>
                    <a:ext uri="{FF2B5EF4-FFF2-40B4-BE49-F238E27FC236}">
                      <a16:creationId xmlns:a16="http://schemas.microsoft.com/office/drawing/2014/main" id="{7783214F-5770-4D32-9D29-8463E1EF6808}"/>
                    </a:ext>
                  </a:extLst>
                </p:cNvPr>
                <p:cNvSpPr>
                  <a:spLocks noChangeArrowheads="1"/>
                </p:cNvSpPr>
                <p:nvPr/>
              </p:nvSpPr>
              <p:spPr bwMode="auto">
                <a:xfrm>
                  <a:off x="3000396" y="71438"/>
                  <a:ext cx="857256" cy="4286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400">
                      <a:latin typeface="Times New Roman" panose="02020603050405020304" pitchFamily="18" charset="0"/>
                    </a:rPr>
                    <a:t>课程</a:t>
                  </a:r>
                </a:p>
              </p:txBody>
            </p:sp>
            <p:sp>
              <p:nvSpPr>
                <p:cNvPr id="67606" name="流程图: 决策 6">
                  <a:extLst>
                    <a:ext uri="{FF2B5EF4-FFF2-40B4-BE49-F238E27FC236}">
                      <a16:creationId xmlns:a16="http://schemas.microsoft.com/office/drawing/2014/main" id="{274EEEFC-6B76-4A47-9881-4FF5F373EE1E}"/>
                    </a:ext>
                  </a:extLst>
                </p:cNvPr>
                <p:cNvSpPr>
                  <a:spLocks noChangeArrowheads="1"/>
                </p:cNvSpPr>
                <p:nvPr/>
              </p:nvSpPr>
              <p:spPr bwMode="auto">
                <a:xfrm>
                  <a:off x="1285884" y="0"/>
                  <a:ext cx="1143008" cy="57150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拥有</a:t>
                  </a:r>
                </a:p>
              </p:txBody>
            </p:sp>
            <p:cxnSp>
              <p:nvCxnSpPr>
                <p:cNvPr id="67607" name="直接连接符 7">
                  <a:extLst>
                    <a:ext uri="{FF2B5EF4-FFF2-40B4-BE49-F238E27FC236}">
                      <a16:creationId xmlns:a16="http://schemas.microsoft.com/office/drawing/2014/main" id="{AEFDFE56-B477-4ECC-BDEF-5EB37133E768}"/>
                    </a:ext>
                  </a:extLst>
                </p:cNvPr>
                <p:cNvCxnSpPr>
                  <a:cxnSpLocks noChangeShapeType="1"/>
                  <a:stCxn id="67604" idx="3"/>
                  <a:endCxn id="67606" idx="1"/>
                </p:cNvCxnSpPr>
                <p:nvPr/>
              </p:nvCxnSpPr>
              <p:spPr bwMode="auto">
                <a:xfrm>
                  <a:off x="857256" y="285752"/>
                  <a:ext cx="42862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7608" name="直接连接符 8">
                  <a:extLst>
                    <a:ext uri="{FF2B5EF4-FFF2-40B4-BE49-F238E27FC236}">
                      <a16:creationId xmlns:a16="http://schemas.microsoft.com/office/drawing/2014/main" id="{D5CCB008-3950-41C6-BC0C-5E128293066D}"/>
                    </a:ext>
                  </a:extLst>
                </p:cNvPr>
                <p:cNvCxnSpPr>
                  <a:cxnSpLocks noChangeShapeType="1"/>
                  <a:stCxn id="67606" idx="3"/>
                  <a:endCxn id="67605" idx="1"/>
                </p:cNvCxnSpPr>
                <p:nvPr/>
              </p:nvCxnSpPr>
              <p:spPr bwMode="auto">
                <a:xfrm>
                  <a:off x="2428892" y="285752"/>
                  <a:ext cx="57150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7609" name="矩形 9">
                  <a:extLst>
                    <a:ext uri="{FF2B5EF4-FFF2-40B4-BE49-F238E27FC236}">
                      <a16:creationId xmlns:a16="http://schemas.microsoft.com/office/drawing/2014/main" id="{3C1D1686-9E2C-4A0F-9EA1-D6ADFD4AA92F}"/>
                    </a:ext>
                  </a:extLst>
                </p:cNvPr>
                <p:cNvSpPr>
                  <a:spLocks noChangeArrowheads="1"/>
                </p:cNvSpPr>
                <p:nvPr/>
              </p:nvSpPr>
              <p:spPr bwMode="auto">
                <a:xfrm>
                  <a:off x="928694"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m</a:t>
                  </a:r>
                </a:p>
              </p:txBody>
            </p:sp>
            <p:sp>
              <p:nvSpPr>
                <p:cNvPr id="67610" name="矩形 10">
                  <a:extLst>
                    <a:ext uri="{FF2B5EF4-FFF2-40B4-BE49-F238E27FC236}">
                      <a16:creationId xmlns:a16="http://schemas.microsoft.com/office/drawing/2014/main" id="{25C37389-9805-4CEB-8694-D26A50D29E19}"/>
                    </a:ext>
                  </a:extLst>
                </p:cNvPr>
                <p:cNvSpPr>
                  <a:spLocks noChangeArrowheads="1"/>
                </p:cNvSpPr>
                <p:nvPr/>
              </p:nvSpPr>
              <p:spPr bwMode="auto">
                <a:xfrm>
                  <a:off x="2500330" y="0"/>
                  <a:ext cx="28575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2000">
                      <a:latin typeface="Times New Roman" panose="02020603050405020304" pitchFamily="18" charset="0"/>
                    </a:rPr>
                    <a:t>n</a:t>
                  </a:r>
                </a:p>
              </p:txBody>
            </p:sp>
          </p:grpSp>
          <p:sp>
            <p:nvSpPr>
              <p:cNvPr id="67594" name="椭圆 13">
                <a:extLst>
                  <a:ext uri="{FF2B5EF4-FFF2-40B4-BE49-F238E27FC236}">
                    <a16:creationId xmlns:a16="http://schemas.microsoft.com/office/drawing/2014/main" id="{12F285FA-85A8-4F57-94FD-F916F51790CA}"/>
                  </a:ext>
                </a:extLst>
              </p:cNvPr>
              <p:cNvSpPr>
                <a:spLocks noChangeArrowheads="1"/>
              </p:cNvSpPr>
              <p:nvPr/>
            </p:nvSpPr>
            <p:spPr bwMode="auto">
              <a:xfrm>
                <a:off x="0" y="714380"/>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  学号</a:t>
                </a:r>
              </a:p>
            </p:txBody>
          </p:sp>
          <p:sp>
            <p:nvSpPr>
              <p:cNvPr id="67595" name="椭圆 14">
                <a:extLst>
                  <a:ext uri="{FF2B5EF4-FFF2-40B4-BE49-F238E27FC236}">
                    <a16:creationId xmlns:a16="http://schemas.microsoft.com/office/drawing/2014/main" id="{20C80003-18A4-4F08-85EC-D26552A391B1}"/>
                  </a:ext>
                </a:extLst>
              </p:cNvPr>
              <p:cNvSpPr>
                <a:spLocks noChangeArrowheads="1"/>
              </p:cNvSpPr>
              <p:nvPr/>
            </p:nvSpPr>
            <p:spPr bwMode="auto">
              <a:xfrm>
                <a:off x="1428760" y="714380"/>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    姓名</a:t>
                </a:r>
              </a:p>
            </p:txBody>
          </p:sp>
          <p:sp>
            <p:nvSpPr>
              <p:cNvPr id="67596" name="椭圆 15">
                <a:extLst>
                  <a:ext uri="{FF2B5EF4-FFF2-40B4-BE49-F238E27FC236}">
                    <a16:creationId xmlns:a16="http://schemas.microsoft.com/office/drawing/2014/main" id="{5DACE748-9E3D-405B-B32C-9DB61CCEA355}"/>
                  </a:ext>
                </a:extLst>
              </p:cNvPr>
              <p:cNvSpPr>
                <a:spLocks noChangeArrowheads="1"/>
              </p:cNvSpPr>
              <p:nvPr/>
            </p:nvSpPr>
            <p:spPr bwMode="auto">
              <a:xfrm>
                <a:off x="3429024" y="642942"/>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课程号</a:t>
                </a:r>
              </a:p>
            </p:txBody>
          </p:sp>
          <p:sp>
            <p:nvSpPr>
              <p:cNvPr id="67597" name="椭圆 16">
                <a:extLst>
                  <a:ext uri="{FF2B5EF4-FFF2-40B4-BE49-F238E27FC236}">
                    <a16:creationId xmlns:a16="http://schemas.microsoft.com/office/drawing/2014/main" id="{DB193DE8-3444-4E80-949D-1F66A8BEFEA2}"/>
                  </a:ext>
                </a:extLst>
              </p:cNvPr>
              <p:cNvSpPr>
                <a:spLocks noChangeArrowheads="1"/>
              </p:cNvSpPr>
              <p:nvPr/>
            </p:nvSpPr>
            <p:spPr bwMode="auto">
              <a:xfrm>
                <a:off x="4286280" y="0"/>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课程名</a:t>
                </a:r>
              </a:p>
            </p:txBody>
          </p:sp>
          <p:sp>
            <p:nvSpPr>
              <p:cNvPr id="67598" name="椭圆 17">
                <a:extLst>
                  <a:ext uri="{FF2B5EF4-FFF2-40B4-BE49-F238E27FC236}">
                    <a16:creationId xmlns:a16="http://schemas.microsoft.com/office/drawing/2014/main" id="{711A96D2-8854-4D38-B4B6-FA60B268E296}"/>
                  </a:ext>
                </a:extLst>
              </p:cNvPr>
              <p:cNvSpPr>
                <a:spLocks noChangeArrowheads="1"/>
              </p:cNvSpPr>
              <p:nvPr/>
            </p:nvSpPr>
            <p:spPr bwMode="auto">
              <a:xfrm>
                <a:off x="5214974" y="642942"/>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  学分</a:t>
                </a:r>
              </a:p>
            </p:txBody>
          </p:sp>
          <p:cxnSp>
            <p:nvCxnSpPr>
              <p:cNvPr id="67599" name="直接连接符 19">
                <a:extLst>
                  <a:ext uri="{FF2B5EF4-FFF2-40B4-BE49-F238E27FC236}">
                    <a16:creationId xmlns:a16="http://schemas.microsoft.com/office/drawing/2014/main" id="{BF2104EB-36F4-4401-A405-D753FDF21C64}"/>
                  </a:ext>
                </a:extLst>
              </p:cNvPr>
              <p:cNvCxnSpPr>
                <a:cxnSpLocks noChangeShapeType="1"/>
                <a:stCxn id="67594" idx="4"/>
                <a:endCxn id="67604" idx="0"/>
              </p:cNvCxnSpPr>
              <p:nvPr/>
            </p:nvCxnSpPr>
            <p:spPr bwMode="auto">
              <a:xfrm rot="16200000" flipH="1">
                <a:off x="892975" y="892975"/>
                <a:ext cx="428628" cy="10715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7600" name="直接连接符 21">
                <a:extLst>
                  <a:ext uri="{FF2B5EF4-FFF2-40B4-BE49-F238E27FC236}">
                    <a16:creationId xmlns:a16="http://schemas.microsoft.com/office/drawing/2014/main" id="{D7BE394F-795F-46FE-BAB7-9E967245F25D}"/>
                  </a:ext>
                </a:extLst>
              </p:cNvPr>
              <p:cNvCxnSpPr>
                <a:cxnSpLocks noChangeShapeType="1"/>
                <a:stCxn id="67595" idx="4"/>
                <a:endCxn id="67604" idx="0"/>
              </p:cNvCxnSpPr>
              <p:nvPr/>
            </p:nvCxnSpPr>
            <p:spPr bwMode="auto">
              <a:xfrm rot="5400000">
                <a:off x="1607355" y="1250165"/>
                <a:ext cx="428628" cy="357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7601" name="直接连接符 23">
                <a:extLst>
                  <a:ext uri="{FF2B5EF4-FFF2-40B4-BE49-F238E27FC236}">
                    <a16:creationId xmlns:a16="http://schemas.microsoft.com/office/drawing/2014/main" id="{50FEF578-33F1-421A-B7F0-872CCCA786B2}"/>
                  </a:ext>
                </a:extLst>
              </p:cNvPr>
              <p:cNvCxnSpPr>
                <a:cxnSpLocks noChangeShapeType="1"/>
                <a:stCxn id="67596" idx="4"/>
                <a:endCxn id="67605" idx="0"/>
              </p:cNvCxnSpPr>
              <p:nvPr/>
            </p:nvCxnSpPr>
            <p:spPr bwMode="auto">
              <a:xfrm rot="16200000" flipH="1">
                <a:off x="4071966" y="1071570"/>
                <a:ext cx="500066" cy="6429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7602" name="直接连接符 25">
                <a:extLst>
                  <a:ext uri="{FF2B5EF4-FFF2-40B4-BE49-F238E27FC236}">
                    <a16:creationId xmlns:a16="http://schemas.microsoft.com/office/drawing/2014/main" id="{88EA0C81-9B93-4E3F-99BB-7504171FA6EE}"/>
                  </a:ext>
                </a:extLst>
              </p:cNvPr>
              <p:cNvCxnSpPr>
                <a:cxnSpLocks noChangeShapeType="1"/>
                <a:stCxn id="67597" idx="4"/>
                <a:endCxn id="67605" idx="0"/>
              </p:cNvCxnSpPr>
              <p:nvPr/>
            </p:nvCxnSpPr>
            <p:spPr bwMode="auto">
              <a:xfrm rot="5400000">
                <a:off x="4179123" y="964413"/>
                <a:ext cx="1143008" cy="2143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7603" name="直接连接符 27">
                <a:extLst>
                  <a:ext uri="{FF2B5EF4-FFF2-40B4-BE49-F238E27FC236}">
                    <a16:creationId xmlns:a16="http://schemas.microsoft.com/office/drawing/2014/main" id="{A045ECBD-3AF1-4528-8BB3-79A083E491EC}"/>
                  </a:ext>
                </a:extLst>
              </p:cNvPr>
              <p:cNvCxnSpPr>
                <a:cxnSpLocks noChangeShapeType="1"/>
                <a:stCxn id="67598" idx="4"/>
                <a:endCxn id="67605" idx="0"/>
              </p:cNvCxnSpPr>
              <p:nvPr/>
            </p:nvCxnSpPr>
            <p:spPr bwMode="auto">
              <a:xfrm rot="5400000">
                <a:off x="4964941" y="821537"/>
                <a:ext cx="500066" cy="11430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
          <p:nvSpPr>
            <p:cNvPr id="67591" name="椭圆 28">
              <a:extLst>
                <a:ext uri="{FF2B5EF4-FFF2-40B4-BE49-F238E27FC236}">
                  <a16:creationId xmlns:a16="http://schemas.microsoft.com/office/drawing/2014/main" id="{67125ECC-B4A4-4179-B6E0-1FFFF02A9E72}"/>
                </a:ext>
              </a:extLst>
            </p:cNvPr>
            <p:cNvSpPr>
              <a:spLocks noChangeArrowheads="1"/>
            </p:cNvSpPr>
            <p:nvPr/>
          </p:nvSpPr>
          <p:spPr bwMode="auto">
            <a:xfrm>
              <a:off x="2500330" y="0"/>
              <a:ext cx="1143008" cy="50006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000">
                  <a:latin typeface="Times New Roman" panose="02020603050405020304" pitchFamily="18" charset="0"/>
                </a:rPr>
                <a:t>  成绩</a:t>
              </a:r>
            </a:p>
          </p:txBody>
        </p:sp>
        <p:cxnSp>
          <p:nvCxnSpPr>
            <p:cNvPr id="67592" name="直接连接符 31">
              <a:extLst>
                <a:ext uri="{FF2B5EF4-FFF2-40B4-BE49-F238E27FC236}">
                  <a16:creationId xmlns:a16="http://schemas.microsoft.com/office/drawing/2014/main" id="{B2D03935-DD60-43F7-B53C-C1E8F2A887EF}"/>
                </a:ext>
              </a:extLst>
            </p:cNvPr>
            <p:cNvCxnSpPr>
              <a:cxnSpLocks noChangeShapeType="1"/>
              <a:stCxn id="67591" idx="4"/>
              <a:endCxn id="67606" idx="0"/>
            </p:cNvCxnSpPr>
            <p:nvPr/>
          </p:nvCxnSpPr>
          <p:spPr bwMode="auto">
            <a:xfrm rot="5400000">
              <a:off x="2500330" y="1071570"/>
              <a:ext cx="114300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dissolve">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BFC2E60-0D0F-40B7-83BF-783B3DF2BF29}"/>
              </a:ext>
            </a:extLst>
          </p:cNvPr>
          <p:cNvSpPr>
            <a:spLocks noGrp="1" noChangeArrowheads="1"/>
          </p:cNvSpPr>
          <p:nvPr>
            <p:ph type="title" idx="4294967295"/>
          </p:nvPr>
        </p:nvSpPr>
        <p:spPr>
          <a:xfrm>
            <a:off x="500063" y="71438"/>
            <a:ext cx="7772400" cy="914400"/>
          </a:xfrm>
        </p:spPr>
        <p:txBody>
          <a:bodyPr/>
          <a:lstStyle/>
          <a:p>
            <a:r>
              <a:rPr lang="en-US" altLang="zh-CN"/>
              <a:t>6.4 </a:t>
            </a:r>
            <a:r>
              <a:rPr lang="zh-CN" altLang="en-US"/>
              <a:t>逻辑结构设计 </a:t>
            </a:r>
          </a:p>
        </p:txBody>
      </p:sp>
      <p:sp>
        <p:nvSpPr>
          <p:cNvPr id="68611" name="Rectangle 3">
            <a:extLst>
              <a:ext uri="{FF2B5EF4-FFF2-40B4-BE49-F238E27FC236}">
                <a16:creationId xmlns:a16="http://schemas.microsoft.com/office/drawing/2014/main" id="{089A3CE1-CB64-4D68-95AB-5E40ADCAA00F}"/>
              </a:ext>
            </a:extLst>
          </p:cNvPr>
          <p:cNvSpPr>
            <a:spLocks noChangeArrowheads="1"/>
          </p:cNvSpPr>
          <p:nvPr/>
        </p:nvSpPr>
        <p:spPr bwMode="auto">
          <a:xfrm>
            <a:off x="642938" y="1071563"/>
            <a:ext cx="7920037"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2. </a:t>
            </a:r>
            <a:r>
              <a:rPr lang="zh-CN" altLang="en-US" sz="2400" b="1">
                <a:latin typeface="宋体" panose="02010600030101010101" pitchFamily="2" charset="-122"/>
                <a:ea typeface="黑体" panose="02010609060101010101" pitchFamily="49" charset="-122"/>
              </a:rPr>
              <a:t>关系规范化</a:t>
            </a:r>
          </a:p>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具体步骤如下：</a:t>
            </a:r>
          </a:p>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1</a:t>
            </a:r>
            <a:r>
              <a:rPr lang="zh-CN" altLang="en-US" sz="2400" b="1">
                <a:latin typeface="宋体" panose="02010600030101010101" pitchFamily="2" charset="-122"/>
                <a:ea typeface="黑体" panose="02010609060101010101" pitchFamily="49" charset="-122"/>
              </a:rPr>
              <a:t>）考查关系模式的函数依赖关系，确定范式等级。</a:t>
            </a:r>
          </a:p>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2</a:t>
            </a:r>
            <a:r>
              <a:rPr lang="zh-CN" altLang="en-US" sz="2400" b="1">
                <a:latin typeface="宋体" panose="02010600030101010101" pitchFamily="2" charset="-122"/>
                <a:ea typeface="黑体" panose="02010609060101010101" pitchFamily="49" charset="-122"/>
              </a:rPr>
              <a:t>）对关系模式进行合并或分解。</a:t>
            </a:r>
          </a:p>
          <a:p>
            <a:pPr>
              <a:lnSpc>
                <a:spcPct val="130000"/>
              </a:lnSpc>
              <a:spcAft>
                <a:spcPct val="20000"/>
              </a:spcAft>
              <a:buSzTx/>
              <a:buFontTx/>
              <a:buNone/>
            </a:pPr>
            <a:endParaRPr lang="en-US" altLang="zh-CN" sz="800" b="1">
              <a:latin typeface="宋体" panose="02010600030101010101" pitchFamily="2" charset="-122"/>
              <a:ea typeface="黑体" panose="02010609060101010101" pitchFamily="49" charset="-122"/>
            </a:endParaRPr>
          </a:p>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3. </a:t>
            </a:r>
            <a:r>
              <a:rPr lang="zh-CN" altLang="en-US" sz="2400" b="1">
                <a:latin typeface="宋体" panose="02010600030101010101" pitchFamily="2" charset="-122"/>
                <a:ea typeface="黑体" panose="02010609060101010101" pitchFamily="49" charset="-122"/>
              </a:rPr>
              <a:t>关系模式的优化</a:t>
            </a:r>
          </a:p>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对关系模式进行优化，即修改、调整和重构模式，经过反复多次的尝试和比较，最后得到优化的关系模式。</a:t>
            </a: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072274A-F3C5-45C2-8BC0-CFD9662AE968}"/>
              </a:ext>
            </a:extLst>
          </p:cNvPr>
          <p:cNvSpPr>
            <a:spLocks noGrp="1" noChangeArrowheads="1"/>
          </p:cNvSpPr>
          <p:nvPr>
            <p:ph type="title" idx="4294967295"/>
          </p:nvPr>
        </p:nvSpPr>
        <p:spPr>
          <a:xfrm>
            <a:off x="539750" y="549275"/>
            <a:ext cx="7772400" cy="914400"/>
          </a:xfrm>
        </p:spPr>
        <p:txBody>
          <a:bodyPr/>
          <a:lstStyle/>
          <a:p>
            <a:r>
              <a:rPr lang="en-US" altLang="zh-CN"/>
              <a:t>6.5 </a:t>
            </a:r>
            <a:r>
              <a:rPr lang="zh-CN" altLang="en-US"/>
              <a:t>物理结构设计 </a:t>
            </a:r>
          </a:p>
        </p:txBody>
      </p:sp>
      <p:sp>
        <p:nvSpPr>
          <p:cNvPr id="69635" name="Rectangle 3">
            <a:extLst>
              <a:ext uri="{FF2B5EF4-FFF2-40B4-BE49-F238E27FC236}">
                <a16:creationId xmlns:a16="http://schemas.microsoft.com/office/drawing/2014/main" id="{0577BC3E-1E91-4296-A5C7-DAD99B556A17}"/>
              </a:ext>
            </a:extLst>
          </p:cNvPr>
          <p:cNvSpPr>
            <a:spLocks noChangeArrowheads="1"/>
          </p:cNvSpPr>
          <p:nvPr/>
        </p:nvSpPr>
        <p:spPr bwMode="auto">
          <a:xfrm>
            <a:off x="714375" y="1785938"/>
            <a:ext cx="7715250"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zh-CN" altLang="en-US" sz="2800" b="1">
                <a:latin typeface="宋体" panose="02010600030101010101" pitchFamily="2" charset="-122"/>
                <a:ea typeface="黑体" panose="02010609060101010101" pitchFamily="49" charset="-122"/>
              </a:rPr>
              <a:t>物理结构设计是在计算机的物理设备上确定应采取的数据存储结构和存取方法，以及如何分配存储空间等问题。</a:t>
            </a: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D5E5E006-F934-4E38-8BD0-2A7EDC313C8A}"/>
              </a:ext>
            </a:extLst>
          </p:cNvPr>
          <p:cNvSpPr>
            <a:spLocks noGrp="1" noChangeArrowheads="1"/>
          </p:cNvSpPr>
          <p:nvPr>
            <p:ph type="title" idx="4294967295"/>
          </p:nvPr>
        </p:nvSpPr>
        <p:spPr>
          <a:xfrm>
            <a:off x="857250" y="500063"/>
            <a:ext cx="7620000" cy="762000"/>
          </a:xfrm>
        </p:spPr>
        <p:txBody>
          <a:bodyPr/>
          <a:lstStyle/>
          <a:p>
            <a:r>
              <a:rPr lang="en-US" altLang="zh-CN"/>
              <a:t>6.5  </a:t>
            </a:r>
            <a:r>
              <a:rPr lang="zh-CN" altLang="en-US"/>
              <a:t>物理结构设计 </a:t>
            </a:r>
            <a:endParaRPr lang="zh-CN" altLang="en-US">
              <a:latin typeface="黑体" panose="02010609060101010101" pitchFamily="49" charset="-122"/>
            </a:endParaRPr>
          </a:p>
        </p:txBody>
      </p:sp>
      <p:sp>
        <p:nvSpPr>
          <p:cNvPr id="70659" name="Rectangle 3">
            <a:extLst>
              <a:ext uri="{FF2B5EF4-FFF2-40B4-BE49-F238E27FC236}">
                <a16:creationId xmlns:a16="http://schemas.microsoft.com/office/drawing/2014/main" id="{861618B9-3B9A-4809-9C6F-FC37E3F90D7C}"/>
              </a:ext>
            </a:extLst>
          </p:cNvPr>
          <p:cNvSpPr>
            <a:spLocks noGrp="1" noChangeArrowheads="1"/>
          </p:cNvSpPr>
          <p:nvPr>
            <p:ph type="body" idx="4294967295"/>
          </p:nvPr>
        </p:nvSpPr>
        <p:spPr>
          <a:xfrm>
            <a:off x="571500" y="1428750"/>
            <a:ext cx="8143875" cy="4191000"/>
          </a:xfrm>
        </p:spPr>
        <p:txBody>
          <a:bodyPr/>
          <a:lstStyle/>
          <a:p>
            <a:pPr algn="just">
              <a:spcBef>
                <a:spcPts val="1200"/>
              </a:spcBef>
              <a:spcAft>
                <a:spcPts val="600"/>
              </a:spcAft>
              <a:buSzTx/>
              <a:buFontTx/>
              <a:buNone/>
            </a:pPr>
            <a:r>
              <a:rPr lang="zh-CN" altLang="en-US" sz="2400">
                <a:latin typeface="宋体" panose="02010600030101010101" pitchFamily="2" charset="-122"/>
              </a:rPr>
              <a:t>包括四个方面：</a:t>
            </a:r>
          </a:p>
          <a:p>
            <a:pPr algn="just">
              <a:spcBef>
                <a:spcPts val="1200"/>
              </a:spcBef>
              <a:spcAft>
                <a:spcPts val="600"/>
              </a:spcAft>
              <a:buSzTx/>
              <a:buFontTx/>
              <a:buNone/>
            </a:pPr>
            <a:r>
              <a:rPr lang="en-US" altLang="zh-CN" sz="2400" b="1">
                <a:solidFill>
                  <a:srgbClr val="FF0000"/>
                </a:solidFill>
                <a:latin typeface="宋体" panose="02010600030101010101" pitchFamily="2" charset="-122"/>
              </a:rPr>
              <a:t>1.</a:t>
            </a:r>
            <a:r>
              <a:rPr lang="zh-CN" altLang="en-US" sz="2400" b="1">
                <a:solidFill>
                  <a:srgbClr val="FF0000"/>
                </a:solidFill>
                <a:latin typeface="宋体" panose="02010600030101010101" pitchFamily="2" charset="-122"/>
              </a:rPr>
              <a:t>确定数据的存储结构。</a:t>
            </a:r>
            <a:r>
              <a:rPr lang="zh-CN" altLang="en-US" sz="2400">
                <a:latin typeface="宋体" panose="02010600030101010101" pitchFamily="2" charset="-122"/>
              </a:rPr>
              <a:t>要求综合考虑存取时间、存储空间利用率和维护代价三方面因素。</a:t>
            </a:r>
          </a:p>
          <a:p>
            <a:pPr algn="just">
              <a:spcBef>
                <a:spcPts val="1200"/>
              </a:spcBef>
              <a:spcAft>
                <a:spcPts val="600"/>
              </a:spcAft>
              <a:buSzTx/>
              <a:buFontTx/>
              <a:buNone/>
            </a:pPr>
            <a:r>
              <a:rPr lang="en-US" altLang="zh-CN" sz="2400" b="1">
                <a:solidFill>
                  <a:srgbClr val="FF0000"/>
                </a:solidFill>
                <a:latin typeface="宋体" panose="02010600030101010101" pitchFamily="2" charset="-122"/>
              </a:rPr>
              <a:t>2.</a:t>
            </a:r>
            <a:r>
              <a:rPr lang="zh-CN" altLang="en-US" sz="2400" b="1">
                <a:solidFill>
                  <a:srgbClr val="FF0000"/>
                </a:solidFill>
                <a:latin typeface="宋体" panose="02010600030101010101" pitchFamily="2" charset="-122"/>
              </a:rPr>
              <a:t>设计数据存取路径。</a:t>
            </a:r>
            <a:r>
              <a:rPr lang="zh-CN" altLang="en-US" sz="2400">
                <a:latin typeface="宋体" panose="02010600030101010101" pitchFamily="2" charset="-122"/>
              </a:rPr>
              <a:t>确定如何建立索引。</a:t>
            </a:r>
          </a:p>
          <a:p>
            <a:pPr algn="just">
              <a:spcBef>
                <a:spcPts val="1200"/>
              </a:spcBef>
              <a:spcAft>
                <a:spcPts val="600"/>
              </a:spcAft>
              <a:buSzTx/>
              <a:buFontTx/>
              <a:buNone/>
            </a:pPr>
            <a:r>
              <a:rPr lang="en-US" altLang="zh-CN" sz="2400" b="1">
                <a:solidFill>
                  <a:srgbClr val="FF0000"/>
                </a:solidFill>
                <a:latin typeface="宋体" panose="02010600030101010101" pitchFamily="2" charset="-122"/>
              </a:rPr>
              <a:t>3.</a:t>
            </a:r>
            <a:r>
              <a:rPr lang="zh-CN" altLang="en-US" sz="2400" b="1">
                <a:solidFill>
                  <a:srgbClr val="FF0000"/>
                </a:solidFill>
                <a:latin typeface="宋体" panose="02010600030101010101" pitchFamily="2" charset="-122"/>
              </a:rPr>
              <a:t>确定数据的存放位置。</a:t>
            </a:r>
            <a:r>
              <a:rPr lang="zh-CN" altLang="en-US" sz="2400">
                <a:latin typeface="宋体" panose="02010600030101010101" pitchFamily="2" charset="-122"/>
              </a:rPr>
              <a:t>将易变部分与稳定部分、经常存取和存取频率低的部分分开存放。</a:t>
            </a:r>
          </a:p>
          <a:p>
            <a:pPr algn="just">
              <a:spcBef>
                <a:spcPts val="1200"/>
              </a:spcBef>
              <a:spcAft>
                <a:spcPts val="600"/>
              </a:spcAft>
              <a:buSzTx/>
              <a:buFontTx/>
              <a:buNone/>
            </a:pPr>
            <a:r>
              <a:rPr lang="en-US" altLang="zh-CN" sz="2400" b="1">
                <a:solidFill>
                  <a:srgbClr val="FF0000"/>
                </a:solidFill>
                <a:latin typeface="宋体" panose="02010600030101010101" pitchFamily="2" charset="-122"/>
              </a:rPr>
              <a:t>4.</a:t>
            </a:r>
            <a:r>
              <a:rPr lang="zh-CN" altLang="en-US" sz="2400" b="1">
                <a:solidFill>
                  <a:srgbClr val="FF0000"/>
                </a:solidFill>
                <a:latin typeface="宋体" panose="02010600030101010101" pitchFamily="2" charset="-122"/>
              </a:rPr>
              <a:t>确定系统配置。</a:t>
            </a:r>
            <a:r>
              <a:rPr lang="zh-CN" altLang="en-US" sz="2400">
                <a:latin typeface="宋体" panose="02010600030101010101" pitchFamily="2" charset="-122"/>
              </a:rPr>
              <a:t>如设置用户数、可同时打开的数据对象数、缓冲区长度和数量、时间片大小、锁的数目等，使系统整体最优。</a:t>
            </a: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9790924-D066-409D-923D-C28F12067104}"/>
              </a:ext>
            </a:extLst>
          </p:cNvPr>
          <p:cNvSpPr>
            <a:spLocks noGrp="1" noChangeArrowheads="1"/>
          </p:cNvSpPr>
          <p:nvPr>
            <p:ph type="title" idx="4294967295"/>
          </p:nvPr>
        </p:nvSpPr>
        <p:spPr>
          <a:xfrm>
            <a:off x="1143000" y="571500"/>
            <a:ext cx="6172200" cy="762000"/>
          </a:xfrm>
        </p:spPr>
        <p:txBody>
          <a:bodyPr/>
          <a:lstStyle/>
          <a:p>
            <a:r>
              <a:rPr lang="en-US" altLang="zh-CN"/>
              <a:t>6.5 </a:t>
            </a:r>
            <a:r>
              <a:rPr lang="zh-CN" altLang="en-US"/>
              <a:t>物理结构设计 </a:t>
            </a:r>
            <a:endParaRPr lang="zh-CN" altLang="en-US">
              <a:latin typeface="黑体" panose="02010609060101010101" pitchFamily="49" charset="-122"/>
            </a:endParaRPr>
          </a:p>
        </p:txBody>
      </p:sp>
      <p:sp>
        <p:nvSpPr>
          <p:cNvPr id="71683" name="Rectangle 3">
            <a:extLst>
              <a:ext uri="{FF2B5EF4-FFF2-40B4-BE49-F238E27FC236}">
                <a16:creationId xmlns:a16="http://schemas.microsoft.com/office/drawing/2014/main" id="{0DE2BA4D-74C8-4FFD-9141-79D9EEC82E93}"/>
              </a:ext>
            </a:extLst>
          </p:cNvPr>
          <p:cNvSpPr>
            <a:spLocks noGrp="1" noChangeArrowheads="1"/>
          </p:cNvSpPr>
          <p:nvPr>
            <p:ph type="body" idx="4294967295"/>
          </p:nvPr>
        </p:nvSpPr>
        <p:spPr>
          <a:xfrm>
            <a:off x="642938" y="1571625"/>
            <a:ext cx="7848600" cy="3886200"/>
          </a:xfrm>
        </p:spPr>
        <p:txBody>
          <a:bodyPr/>
          <a:lstStyle/>
          <a:p>
            <a:pPr algn="just">
              <a:spcBef>
                <a:spcPts val="1200"/>
              </a:spcBef>
              <a:spcAft>
                <a:spcPts val="600"/>
              </a:spcAft>
              <a:buClr>
                <a:srgbClr val="00B050"/>
              </a:buClr>
              <a:buSzTx/>
              <a:buFont typeface="Wingdings" panose="05000000000000000000" pitchFamily="2" charset="2"/>
              <a:buChar char="v"/>
            </a:pPr>
            <a:r>
              <a:rPr lang="zh-CN" altLang="en-US" sz="2800" b="1">
                <a:latin typeface="宋体" panose="02010600030101010101" pitchFamily="2" charset="-122"/>
              </a:rPr>
              <a:t> 对数据库物理结构设计的评价</a:t>
            </a:r>
          </a:p>
          <a:p>
            <a:pPr algn="just">
              <a:spcBef>
                <a:spcPts val="1200"/>
              </a:spcBef>
              <a:spcAft>
                <a:spcPts val="600"/>
              </a:spcAft>
              <a:buSzTx/>
              <a:buFontTx/>
              <a:buNone/>
            </a:pPr>
            <a:r>
              <a:rPr lang="zh-CN" altLang="en-US" sz="2800" b="1">
                <a:latin typeface="宋体" panose="02010600030101010101" pitchFamily="2" charset="-122"/>
              </a:rPr>
              <a:t>	对时间效率、空间效率、维护代价和各种用户要求进行权衡。</a:t>
            </a: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BEBC510-0067-440F-8C19-068CCB99D8FE}"/>
              </a:ext>
            </a:extLst>
          </p:cNvPr>
          <p:cNvSpPr>
            <a:spLocks noGrp="1" noChangeArrowheads="1"/>
          </p:cNvSpPr>
          <p:nvPr>
            <p:ph type="title" idx="4294967295"/>
          </p:nvPr>
        </p:nvSpPr>
        <p:spPr>
          <a:xfrm>
            <a:off x="539750" y="549275"/>
            <a:ext cx="7772400" cy="914400"/>
          </a:xfrm>
        </p:spPr>
        <p:txBody>
          <a:bodyPr/>
          <a:lstStyle/>
          <a:p>
            <a:r>
              <a:rPr lang="en-US" altLang="zh-CN"/>
              <a:t>6.6  </a:t>
            </a:r>
            <a:r>
              <a:rPr lang="zh-CN" altLang="en-US"/>
              <a:t>数据库的实施和维护 </a:t>
            </a:r>
          </a:p>
        </p:txBody>
      </p:sp>
      <p:sp>
        <p:nvSpPr>
          <p:cNvPr id="72707" name="Rectangle 3">
            <a:extLst>
              <a:ext uri="{FF2B5EF4-FFF2-40B4-BE49-F238E27FC236}">
                <a16:creationId xmlns:a16="http://schemas.microsoft.com/office/drawing/2014/main" id="{200E8E67-F4DB-43BC-8FB9-6A29FBEE79FF}"/>
              </a:ext>
            </a:extLst>
          </p:cNvPr>
          <p:cNvSpPr>
            <a:spLocks noChangeArrowheads="1"/>
          </p:cNvSpPr>
          <p:nvPr/>
        </p:nvSpPr>
        <p:spPr bwMode="auto">
          <a:xfrm>
            <a:off x="684213" y="1568450"/>
            <a:ext cx="7920037"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该阶段的主要工作有以下几个方面：</a:t>
            </a:r>
          </a:p>
          <a:p>
            <a:pPr>
              <a:lnSpc>
                <a:spcPct val="130000"/>
              </a:lnSpc>
              <a:spcAft>
                <a:spcPct val="20000"/>
              </a:spcAft>
              <a:buSzTx/>
              <a:buFontTx/>
              <a:buNone/>
            </a:pPr>
            <a:endParaRPr lang="zh-CN" altLang="en-US" sz="1000" b="1">
              <a:latin typeface="宋体" panose="02010600030101010101" pitchFamily="2" charset="-122"/>
              <a:ea typeface="黑体" panose="02010609060101010101" pitchFamily="49" charset="-122"/>
            </a:endParaRPr>
          </a:p>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1. </a:t>
            </a:r>
            <a:r>
              <a:rPr lang="zh-CN" altLang="en-US" sz="2400" b="1">
                <a:latin typeface="宋体" panose="02010600030101010101" pitchFamily="2" charset="-122"/>
                <a:ea typeface="黑体" panose="02010609060101010101" pitchFamily="49" charset="-122"/>
              </a:rPr>
              <a:t>用</a:t>
            </a:r>
            <a:r>
              <a:rPr lang="en-US" altLang="zh-CN" sz="2400" b="1">
                <a:latin typeface="宋体" panose="02010600030101010101" pitchFamily="2" charset="-122"/>
                <a:ea typeface="黑体" panose="02010609060101010101" pitchFamily="49" charset="-122"/>
              </a:rPr>
              <a:t>DDL</a:t>
            </a:r>
            <a:r>
              <a:rPr lang="zh-CN" altLang="en-US" sz="2400" b="1">
                <a:latin typeface="宋体" panose="02010600030101010101" pitchFamily="2" charset="-122"/>
                <a:ea typeface="黑体" panose="02010609060101010101" pitchFamily="49" charset="-122"/>
              </a:rPr>
              <a:t>建立数据库结构</a:t>
            </a:r>
          </a:p>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2. </a:t>
            </a:r>
            <a:r>
              <a:rPr lang="zh-CN" altLang="en-US" sz="2400" b="1">
                <a:latin typeface="宋体" panose="02010600030101010101" pitchFamily="2" charset="-122"/>
                <a:ea typeface="黑体" panose="02010609060101010101" pitchFamily="49" charset="-122"/>
              </a:rPr>
              <a:t>组织数据入库</a:t>
            </a:r>
          </a:p>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3. </a:t>
            </a:r>
            <a:r>
              <a:rPr lang="zh-CN" altLang="en-US" sz="2400" b="1">
                <a:latin typeface="宋体" panose="02010600030101010101" pitchFamily="2" charset="-122"/>
                <a:ea typeface="黑体" panose="02010609060101010101" pitchFamily="49" charset="-122"/>
              </a:rPr>
              <a:t>应用程序的调试与试运行</a:t>
            </a:r>
          </a:p>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4. </a:t>
            </a:r>
            <a:r>
              <a:rPr lang="zh-CN" altLang="en-US" sz="2400" b="1">
                <a:latin typeface="宋体" panose="02010600030101010101" pitchFamily="2" charset="-122"/>
                <a:ea typeface="黑体" panose="02010609060101010101" pitchFamily="49" charset="-122"/>
              </a:rPr>
              <a:t>数据库的运行和维护</a:t>
            </a: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669A25A-C80F-43CC-8A6B-FEB3CEEC4B2E}"/>
              </a:ext>
            </a:extLst>
          </p:cNvPr>
          <p:cNvSpPr>
            <a:spLocks noGrp="1" noChangeArrowheads="1"/>
          </p:cNvSpPr>
          <p:nvPr>
            <p:ph type="title" idx="4294967295"/>
          </p:nvPr>
        </p:nvSpPr>
        <p:spPr>
          <a:xfrm>
            <a:off x="428625" y="571500"/>
            <a:ext cx="8229600" cy="633413"/>
          </a:xfrm>
        </p:spPr>
        <p:txBody>
          <a:bodyPr/>
          <a:lstStyle/>
          <a:p>
            <a:r>
              <a:rPr lang="zh-CN" altLang="en-US">
                <a:latin typeface="黑体" panose="02010609060101010101" pitchFamily="49" charset="-122"/>
              </a:rPr>
              <a:t>数据库运行和维护</a:t>
            </a:r>
          </a:p>
        </p:txBody>
      </p:sp>
      <p:sp>
        <p:nvSpPr>
          <p:cNvPr id="73731" name="Rectangle 3">
            <a:extLst>
              <a:ext uri="{FF2B5EF4-FFF2-40B4-BE49-F238E27FC236}">
                <a16:creationId xmlns:a16="http://schemas.microsoft.com/office/drawing/2014/main" id="{C3641638-B553-439C-B35E-03F41FF23069}"/>
              </a:ext>
            </a:extLst>
          </p:cNvPr>
          <p:cNvSpPr>
            <a:spLocks noGrp="1" noChangeArrowheads="1"/>
          </p:cNvSpPr>
          <p:nvPr>
            <p:ph type="body" idx="4294967295"/>
          </p:nvPr>
        </p:nvSpPr>
        <p:spPr>
          <a:xfrm>
            <a:off x="785813" y="1571625"/>
            <a:ext cx="7772400" cy="4191000"/>
          </a:xfrm>
        </p:spPr>
        <p:txBody>
          <a:bodyPr/>
          <a:lstStyle/>
          <a:p>
            <a:pPr algn="just">
              <a:lnSpc>
                <a:spcPts val="3500"/>
              </a:lnSpc>
              <a:spcBef>
                <a:spcPts val="600"/>
              </a:spcBef>
              <a:spcAft>
                <a:spcPts val="600"/>
              </a:spcAft>
            </a:pPr>
            <a:r>
              <a:rPr lang="zh-CN" altLang="en-US" sz="2400">
                <a:latin typeface="宋体" panose="02010600030101010101" pitchFamily="2" charset="-122"/>
              </a:rPr>
              <a:t>数据库试运行要进行联合调试</a:t>
            </a:r>
          </a:p>
          <a:p>
            <a:pPr algn="just">
              <a:lnSpc>
                <a:spcPts val="3500"/>
              </a:lnSpc>
              <a:spcBef>
                <a:spcPts val="600"/>
              </a:spcBef>
              <a:spcAft>
                <a:spcPts val="600"/>
              </a:spcAft>
            </a:pPr>
            <a:r>
              <a:rPr lang="zh-CN" altLang="en-US" sz="2400">
                <a:latin typeface="宋体" panose="02010600030101010101" pitchFamily="2" charset="-122"/>
              </a:rPr>
              <a:t>联合调试包括功能测试、性能测试。</a:t>
            </a:r>
          </a:p>
          <a:p>
            <a:pPr algn="just">
              <a:lnSpc>
                <a:spcPts val="3500"/>
              </a:lnSpc>
              <a:spcBef>
                <a:spcPts val="600"/>
              </a:spcBef>
              <a:spcAft>
                <a:spcPts val="600"/>
              </a:spcAft>
            </a:pPr>
            <a:r>
              <a:rPr lang="zh-CN" altLang="en-US" sz="2400">
                <a:latin typeface="Times New Roman" panose="02020603050405020304" pitchFamily="18" charset="0"/>
              </a:rPr>
              <a:t>功能测试主要看是否能够正常完成系统设计所要求的各项功能。</a:t>
            </a:r>
            <a:endParaRPr lang="zh-CN" altLang="en-US" sz="2400">
              <a:latin typeface="Times New Roman" panose="02020603050405020304" pitchFamily="18" charset="0"/>
              <a:cs typeface="Times New Roman" panose="02020603050405020304" pitchFamily="18" charset="0"/>
            </a:endParaRPr>
          </a:p>
          <a:p>
            <a:pPr algn="just">
              <a:lnSpc>
                <a:spcPts val="3500"/>
              </a:lnSpc>
              <a:spcBef>
                <a:spcPts val="600"/>
              </a:spcBef>
              <a:spcAft>
                <a:spcPts val="600"/>
              </a:spcAft>
            </a:pPr>
            <a:r>
              <a:rPr lang="zh-CN" altLang="en-US" sz="2400">
                <a:latin typeface="Times New Roman" panose="02020603050405020304" pitchFamily="18" charset="0"/>
              </a:rPr>
              <a:t>性能测试主要看在完成这些功能时是否能达到设计的目标，各项指标如何。</a:t>
            </a:r>
            <a:r>
              <a:rPr lang="zh-CN" altLang="en-US" sz="2400">
                <a:latin typeface="宋体" panose="02010600030101010101" pitchFamily="2" charset="-122"/>
              </a:rPr>
              <a:t> </a:t>
            </a:r>
          </a:p>
          <a:p>
            <a:pPr algn="just">
              <a:lnSpc>
                <a:spcPts val="3500"/>
              </a:lnSpc>
              <a:spcBef>
                <a:spcPts val="600"/>
              </a:spcBef>
              <a:spcAft>
                <a:spcPts val="600"/>
              </a:spcAft>
            </a:pPr>
            <a:r>
              <a:rPr lang="zh-CN" altLang="en-US" sz="2400">
                <a:latin typeface="Times New Roman" panose="02020603050405020304" pitchFamily="18" charset="0"/>
              </a:rPr>
              <a:t>及时做好数据的备份和转储工作，防止对数据库的破坏。</a:t>
            </a:r>
            <a:r>
              <a:rPr lang="zh-CN" altLang="en-US" sz="2400">
                <a:latin typeface="宋体" panose="02010600030101010101" pitchFamily="2" charset="-122"/>
              </a:rPr>
              <a:t> </a:t>
            </a:r>
            <a:endParaRPr lang="zh-CN" altLang="en-US" sz="2400"/>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C2116FA-AFEB-4D11-9129-4D53DE41B992}"/>
              </a:ext>
            </a:extLst>
          </p:cNvPr>
          <p:cNvSpPr>
            <a:spLocks noGrp="1" noChangeArrowheads="1"/>
          </p:cNvSpPr>
          <p:nvPr>
            <p:ph type="title" idx="4294967295"/>
          </p:nvPr>
        </p:nvSpPr>
        <p:spPr>
          <a:xfrm>
            <a:off x="1000125" y="571500"/>
            <a:ext cx="7764463" cy="769938"/>
          </a:xfrm>
        </p:spPr>
        <p:txBody>
          <a:bodyPr/>
          <a:lstStyle/>
          <a:p>
            <a:r>
              <a:rPr lang="en-US" altLang="zh-CN"/>
              <a:t>6.1 </a:t>
            </a:r>
            <a:r>
              <a:rPr lang="zh-CN" altLang="en-US"/>
              <a:t>数据库设计概述 </a:t>
            </a:r>
            <a:endParaRPr lang="zh-CN" altLang="en-US">
              <a:latin typeface="黑体" panose="02010609060101010101" pitchFamily="49" charset="-122"/>
            </a:endParaRPr>
          </a:p>
        </p:txBody>
      </p:sp>
      <p:sp>
        <p:nvSpPr>
          <p:cNvPr id="10243" name="Rectangle 3">
            <a:extLst>
              <a:ext uri="{FF2B5EF4-FFF2-40B4-BE49-F238E27FC236}">
                <a16:creationId xmlns:a16="http://schemas.microsoft.com/office/drawing/2014/main" id="{CE072527-AA25-4A4F-BB90-684FBFE2D0E5}"/>
              </a:ext>
            </a:extLst>
          </p:cNvPr>
          <p:cNvSpPr>
            <a:spLocks noGrp="1" noChangeArrowheads="1"/>
          </p:cNvSpPr>
          <p:nvPr>
            <p:ph type="body" idx="4294967295"/>
          </p:nvPr>
        </p:nvSpPr>
        <p:spPr>
          <a:xfrm>
            <a:off x="785813" y="1571625"/>
            <a:ext cx="7715250" cy="3886200"/>
          </a:xfrm>
        </p:spPr>
        <p:txBody>
          <a:bodyPr/>
          <a:lstStyle/>
          <a:p>
            <a:pPr algn="just">
              <a:lnSpc>
                <a:spcPts val="3500"/>
              </a:lnSpc>
              <a:spcBef>
                <a:spcPts val="1200"/>
              </a:spcBef>
              <a:buSzTx/>
              <a:buFont typeface="Wingdings" panose="05000000000000000000" pitchFamily="2" charset="2"/>
              <a:buChar char="§"/>
            </a:pPr>
            <a:r>
              <a:rPr lang="en-US" altLang="zh-CN" sz="2400" b="1">
                <a:latin typeface="宋体" panose="02010600030101010101" pitchFamily="2" charset="-122"/>
              </a:rPr>
              <a:t>4.</a:t>
            </a:r>
            <a:r>
              <a:rPr lang="zh-CN" altLang="en-US" sz="2400" b="1">
                <a:latin typeface="宋体" panose="02010600030101010101" pitchFamily="2" charset="-122"/>
              </a:rPr>
              <a:t>数据库物理设计</a:t>
            </a:r>
            <a:r>
              <a:rPr lang="en-US" altLang="zh-CN" sz="2400" b="1">
                <a:latin typeface="宋体" panose="02010600030101010101" pitchFamily="2" charset="-122"/>
              </a:rPr>
              <a:t>:</a:t>
            </a:r>
            <a:r>
              <a:rPr lang="zh-CN" altLang="en-US" sz="2400" b="1">
                <a:latin typeface="宋体" panose="02010600030101010101" pitchFamily="2" charset="-122"/>
              </a:rPr>
              <a:t>为逻辑数据模型选取一个最适合应用环境的物理结构（包括存储结构和存取方法）。</a:t>
            </a:r>
          </a:p>
          <a:p>
            <a:pPr algn="just">
              <a:lnSpc>
                <a:spcPts val="3500"/>
              </a:lnSpc>
              <a:spcBef>
                <a:spcPts val="1200"/>
              </a:spcBef>
              <a:buSzTx/>
              <a:buFont typeface="Wingdings" panose="05000000000000000000" pitchFamily="2" charset="2"/>
              <a:buChar char="§"/>
            </a:pPr>
            <a:r>
              <a:rPr lang="en-US" altLang="zh-CN" sz="2400" b="1">
                <a:latin typeface="宋体" panose="02010600030101010101" pitchFamily="2" charset="-122"/>
              </a:rPr>
              <a:t>5.</a:t>
            </a:r>
            <a:r>
              <a:rPr lang="zh-CN" altLang="en-US" sz="2400" b="1">
                <a:latin typeface="宋体" panose="02010600030101010101" pitchFamily="2" charset="-122"/>
              </a:rPr>
              <a:t>数据库实施</a:t>
            </a:r>
            <a:r>
              <a:rPr lang="en-US" altLang="zh-CN" sz="2400" b="1">
                <a:latin typeface="宋体" panose="02010600030101010101" pitchFamily="2" charset="-122"/>
              </a:rPr>
              <a:t>:</a:t>
            </a:r>
            <a:r>
              <a:rPr lang="zh-CN" altLang="en-US" sz="2400" b="1">
                <a:latin typeface="宋体" panose="02010600030101010101" pitchFamily="2" charset="-122"/>
              </a:rPr>
              <a:t>根据逻辑设计和物理设计的结果建立数据库，编制和调试应用程序，组织数据入库，并进行试运行。</a:t>
            </a:r>
          </a:p>
          <a:p>
            <a:pPr algn="just">
              <a:lnSpc>
                <a:spcPts val="3500"/>
              </a:lnSpc>
              <a:spcBef>
                <a:spcPts val="1200"/>
              </a:spcBef>
              <a:buSzTx/>
              <a:buFont typeface="Wingdings" panose="05000000000000000000" pitchFamily="2" charset="2"/>
              <a:buChar char="§"/>
            </a:pPr>
            <a:r>
              <a:rPr lang="en-US" altLang="zh-CN" sz="2400" b="1">
                <a:latin typeface="宋体" panose="02010600030101010101" pitchFamily="2" charset="-122"/>
              </a:rPr>
              <a:t>6.</a:t>
            </a:r>
            <a:r>
              <a:rPr lang="zh-CN" altLang="en-US" sz="2400" b="1">
                <a:latin typeface="宋体" panose="02010600030101010101" pitchFamily="2" charset="-122"/>
              </a:rPr>
              <a:t>数据库运行和维护</a:t>
            </a:r>
            <a:r>
              <a:rPr lang="en-US" altLang="zh-CN" sz="2400" b="1">
                <a:latin typeface="宋体" panose="02010600030101010101" pitchFamily="2" charset="-122"/>
              </a:rPr>
              <a:t>:</a:t>
            </a:r>
            <a:r>
              <a:rPr lang="zh-CN" altLang="en-US" sz="2400" b="1">
                <a:latin typeface="宋体" panose="02010600030101010101" pitchFamily="2" charset="-122"/>
              </a:rPr>
              <a:t>在运行过程中不断对数据库系统进行评价、调整和修改。</a:t>
            </a:r>
            <a:endParaRPr lang="zh-CN" altLang="en-US" sz="2400" b="1"/>
          </a:p>
        </p:txBody>
      </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4997DC94-0461-43EC-808D-AF15260D179A}"/>
              </a:ext>
            </a:extLst>
          </p:cNvPr>
          <p:cNvSpPr>
            <a:spLocks noGrp="1" noChangeArrowheads="1"/>
          </p:cNvSpPr>
          <p:nvPr>
            <p:ph type="title" idx="4294967295"/>
          </p:nvPr>
        </p:nvSpPr>
        <p:spPr>
          <a:xfrm>
            <a:off x="428625" y="428625"/>
            <a:ext cx="8229600" cy="633413"/>
          </a:xfrm>
        </p:spPr>
        <p:txBody>
          <a:bodyPr/>
          <a:lstStyle/>
          <a:p>
            <a:r>
              <a:rPr lang="zh-CN" altLang="en-US"/>
              <a:t>本章小结 </a:t>
            </a:r>
          </a:p>
        </p:txBody>
      </p:sp>
      <p:sp>
        <p:nvSpPr>
          <p:cNvPr id="74755" name="Rectangle 3">
            <a:extLst>
              <a:ext uri="{FF2B5EF4-FFF2-40B4-BE49-F238E27FC236}">
                <a16:creationId xmlns:a16="http://schemas.microsoft.com/office/drawing/2014/main" id="{6B6DAAE0-2BE7-46C4-AF6D-63864EA3451D}"/>
              </a:ext>
            </a:extLst>
          </p:cNvPr>
          <p:cNvSpPr>
            <a:spLocks noGrp="1" noChangeArrowheads="1"/>
          </p:cNvSpPr>
          <p:nvPr>
            <p:ph type="body" idx="4294967295"/>
          </p:nvPr>
        </p:nvSpPr>
        <p:spPr>
          <a:xfrm>
            <a:off x="500063" y="1428750"/>
            <a:ext cx="8207375" cy="3965575"/>
          </a:xfrm>
        </p:spPr>
        <p:txBody>
          <a:bodyPr/>
          <a:lstStyle/>
          <a:p>
            <a:pPr>
              <a:lnSpc>
                <a:spcPct val="140000"/>
              </a:lnSpc>
              <a:spcBef>
                <a:spcPct val="50000"/>
              </a:spcBef>
            </a:pPr>
            <a:r>
              <a:rPr lang="zh-CN" altLang="en-US"/>
              <a:t>理解数据设计的意义、目标</a:t>
            </a:r>
          </a:p>
          <a:p>
            <a:pPr>
              <a:lnSpc>
                <a:spcPct val="140000"/>
              </a:lnSpc>
              <a:spcBef>
                <a:spcPct val="50000"/>
              </a:spcBef>
            </a:pPr>
            <a:r>
              <a:rPr lang="zh-CN" altLang="en-US"/>
              <a:t>了解和掌握数据库设计的方法和步骤</a:t>
            </a:r>
          </a:p>
          <a:p>
            <a:endParaRPr lang="zh-CN" altLang="en-US" sz="2400"/>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1">
            <a:extLst>
              <a:ext uri="{FF2B5EF4-FFF2-40B4-BE49-F238E27FC236}">
                <a16:creationId xmlns:a16="http://schemas.microsoft.com/office/drawing/2014/main" id="{2D205F39-E9A4-4767-8EC4-DCE8332E403F}"/>
              </a:ext>
            </a:extLst>
          </p:cNvPr>
          <p:cNvSpPr>
            <a:spLocks noChangeArrowheads="1"/>
          </p:cNvSpPr>
          <p:nvPr/>
        </p:nvSpPr>
        <p:spPr bwMode="auto">
          <a:xfrm>
            <a:off x="0" y="904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aphicFrame>
        <p:nvGraphicFramePr>
          <p:cNvPr id="11267" name="Object 2">
            <a:extLst>
              <a:ext uri="{FF2B5EF4-FFF2-40B4-BE49-F238E27FC236}">
                <a16:creationId xmlns:a16="http://schemas.microsoft.com/office/drawing/2014/main" id="{03EFD4DC-0853-4AE6-A9DA-CAC57E2B83AB}"/>
              </a:ext>
            </a:extLst>
          </p:cNvPr>
          <p:cNvGraphicFramePr>
            <a:graphicFrameLocks noChangeAspect="1"/>
          </p:cNvGraphicFramePr>
          <p:nvPr/>
        </p:nvGraphicFramePr>
        <p:xfrm>
          <a:off x="1928813" y="285750"/>
          <a:ext cx="4572000" cy="5903913"/>
        </p:xfrm>
        <a:graphic>
          <a:graphicData uri="http://schemas.openxmlformats.org/presentationml/2006/ole">
            <mc:AlternateContent xmlns:mc="http://schemas.openxmlformats.org/markup-compatibility/2006">
              <mc:Choice xmlns:v="urn:schemas-microsoft-com:vml" Requires="v">
                <p:oleObj spid="_x0000_s11268" name="Picture" r:id="rId4" imgW="2628720" imgH="5086080" progId="Word.Picture.8">
                  <p:embed/>
                </p:oleObj>
              </mc:Choice>
              <mc:Fallback>
                <p:oleObj name="Picture" r:id="rId4" imgW="2628720" imgH="508608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813" y="285750"/>
                        <a:ext cx="4572000" cy="590391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BBD8FB7-C3EF-4851-9CB8-FBB20CFA543F}"/>
              </a:ext>
            </a:extLst>
          </p:cNvPr>
          <p:cNvSpPr>
            <a:spLocks noGrp="1" noChangeArrowheads="1"/>
          </p:cNvSpPr>
          <p:nvPr>
            <p:ph type="title" idx="4294967295"/>
          </p:nvPr>
        </p:nvSpPr>
        <p:spPr>
          <a:xfrm>
            <a:off x="500063" y="428625"/>
            <a:ext cx="7772400" cy="914400"/>
          </a:xfrm>
        </p:spPr>
        <p:txBody>
          <a:bodyPr/>
          <a:lstStyle/>
          <a:p>
            <a:r>
              <a:rPr lang="en-US" altLang="zh-CN"/>
              <a:t>6.2  </a:t>
            </a:r>
            <a:r>
              <a:rPr lang="zh-CN" altLang="en-US"/>
              <a:t>需求分析 </a:t>
            </a:r>
          </a:p>
        </p:txBody>
      </p:sp>
      <p:sp>
        <p:nvSpPr>
          <p:cNvPr id="12291" name="Rectangle 3">
            <a:extLst>
              <a:ext uri="{FF2B5EF4-FFF2-40B4-BE49-F238E27FC236}">
                <a16:creationId xmlns:a16="http://schemas.microsoft.com/office/drawing/2014/main" id="{E4193F09-3B8A-431F-BCAD-A4F6E503ED6F}"/>
              </a:ext>
            </a:extLst>
          </p:cNvPr>
          <p:cNvSpPr>
            <a:spLocks noChangeArrowheads="1"/>
          </p:cNvSpPr>
          <p:nvPr/>
        </p:nvSpPr>
        <p:spPr bwMode="auto">
          <a:xfrm>
            <a:off x="1000125" y="1643063"/>
            <a:ext cx="7429500" cy="437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zh-CN" altLang="en-US" b="1">
                <a:latin typeface="宋体" panose="02010600030101010101" pitchFamily="2" charset="-122"/>
                <a:ea typeface="黑体" panose="02010609060101010101" pitchFamily="49" charset="-122"/>
              </a:rPr>
              <a:t>需求分析的任务</a:t>
            </a:r>
          </a:p>
          <a:p>
            <a:pPr algn="just">
              <a:spcBef>
                <a:spcPts val="1200"/>
              </a:spcBef>
              <a:spcAft>
                <a:spcPts val="600"/>
              </a:spcAft>
              <a:buSzTx/>
              <a:buFontTx/>
              <a:buNone/>
            </a:pPr>
            <a:r>
              <a:rPr lang="en-US" altLang="zh-CN" sz="2400" b="1">
                <a:latin typeface="宋体" panose="02010600030101010101" pitchFamily="2" charset="-122"/>
              </a:rPr>
              <a:t>1.</a:t>
            </a:r>
            <a:r>
              <a:rPr lang="zh-CN" altLang="en-US" sz="2400" b="1">
                <a:latin typeface="宋体" panose="02010600030101010101" pitchFamily="2" charset="-122"/>
              </a:rPr>
              <a:t>通过详细调查现实世界要处理的对象（企业、组织、部门等），充分了解原系统的工作情况，明确用户各种需求，然后在此基础上确定新系统的功能。</a:t>
            </a:r>
          </a:p>
          <a:p>
            <a:pPr algn="just">
              <a:spcBef>
                <a:spcPts val="1200"/>
              </a:spcBef>
              <a:spcAft>
                <a:spcPts val="600"/>
              </a:spcAft>
              <a:buSzTx/>
              <a:buFontTx/>
              <a:buNone/>
            </a:pPr>
            <a:r>
              <a:rPr lang="en-US" altLang="zh-CN" sz="2400" b="1">
                <a:latin typeface="宋体" panose="02010600030101010101" pitchFamily="2" charset="-122"/>
              </a:rPr>
              <a:t>2.</a:t>
            </a:r>
            <a:r>
              <a:rPr lang="zh-CN" altLang="en-US" sz="2400" b="1">
                <a:latin typeface="宋体" panose="02010600030101010101" pitchFamily="2" charset="-122"/>
              </a:rPr>
              <a:t>重点是调查、收集与分析用户在数据管理中的信息要求、处理要求、安全性要求、与完整性要求。</a:t>
            </a:r>
            <a:endParaRPr lang="zh-CN" altLang="en-US" sz="2400" b="1">
              <a:latin typeface="Times New Roman" panose="02020603050405020304" pitchFamily="18" charset="0"/>
            </a:endParaRPr>
          </a:p>
        </p:txBody>
      </p:sp>
    </p:spTree>
  </p:cSld>
  <p:clrMapOvr>
    <a:masterClrMapping/>
  </p:clrMapOvr>
  <p:transition>
    <p:random/>
  </p:transition>
</p:sld>
</file>

<file path=ppt/theme/theme1.xml><?xml version="1.0" encoding="utf-8"?>
<a:theme xmlns:a="http://schemas.openxmlformats.org/drawingml/2006/main" name="通用_红_2">
  <a:themeElements>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通用_红_2">
  <a:themeElements>
    <a:clrScheme name="1_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VB讲义_01</Template>
  <TotalTime>138</TotalTime>
  <Pages>0</Pages>
  <Words>3389</Words>
  <Characters>0</Characters>
  <Application>Microsoft Office PowerPoint</Application>
  <DocSecurity>0</DocSecurity>
  <PresentationFormat>全屏显示(4:3)</PresentationFormat>
  <Lines>0</Lines>
  <Paragraphs>518</Paragraphs>
  <Slides>70</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70</vt:i4>
      </vt:variant>
    </vt:vector>
  </HeadingPairs>
  <TitlesOfParts>
    <vt:vector size="81" baseType="lpstr">
      <vt:lpstr>Times New Roman</vt:lpstr>
      <vt:lpstr>宋体</vt:lpstr>
      <vt:lpstr>Arial</vt:lpstr>
      <vt:lpstr>黑体</vt:lpstr>
      <vt:lpstr>楷体_GB2312</vt:lpstr>
      <vt:lpstr>Wingdings</vt:lpstr>
      <vt:lpstr>仿宋_GB2312</vt:lpstr>
      <vt:lpstr>通用_红_2</vt:lpstr>
      <vt:lpstr>1_通用_红_2</vt:lpstr>
      <vt:lpstr>Microsoft Word Picture</vt:lpstr>
      <vt:lpstr>Visio.Drawing.6</vt:lpstr>
      <vt:lpstr>PowerPoint 演示文稿</vt:lpstr>
      <vt:lpstr>数据库设计概述 </vt:lpstr>
      <vt:lpstr>数据库设计方法及核心</vt:lpstr>
      <vt:lpstr>系统规划阶段</vt:lpstr>
      <vt:lpstr>数据库设计方法及步骤 </vt:lpstr>
      <vt:lpstr>6.1 数据库设计概述 </vt:lpstr>
      <vt:lpstr>6.1 数据库设计概述 </vt:lpstr>
      <vt:lpstr>PowerPoint 演示文稿</vt:lpstr>
      <vt:lpstr>6.2  需求分析 </vt:lpstr>
      <vt:lpstr>需求分析流程图</vt:lpstr>
      <vt:lpstr>调查和分析的方法</vt:lpstr>
      <vt:lpstr>数据流图</vt:lpstr>
      <vt:lpstr>数据流图</vt:lpstr>
      <vt:lpstr>数据流图</vt:lpstr>
      <vt:lpstr>数据流图</vt:lpstr>
      <vt:lpstr>数据流图</vt:lpstr>
      <vt:lpstr>示例1</vt:lpstr>
      <vt:lpstr>答案…</vt:lpstr>
      <vt:lpstr>…答案…</vt:lpstr>
      <vt:lpstr>…答案…</vt:lpstr>
      <vt:lpstr>…答案</vt:lpstr>
      <vt:lpstr>随堂练习</vt:lpstr>
      <vt:lpstr>数据字典</vt:lpstr>
      <vt:lpstr>数据字典</vt:lpstr>
      <vt:lpstr>⒈ 数据项</vt:lpstr>
      <vt:lpstr>⒈ 数据项</vt:lpstr>
      <vt:lpstr>⒉ 数据结构</vt:lpstr>
      <vt:lpstr>⒉ 数据结构</vt:lpstr>
      <vt:lpstr>⒊ 数据流</vt:lpstr>
      <vt:lpstr>⒊ 数据流</vt:lpstr>
      <vt:lpstr>⒋ 数据存储</vt:lpstr>
      <vt:lpstr>⒋ 数据存储</vt:lpstr>
      <vt:lpstr>⒌ 处理过程</vt:lpstr>
      <vt:lpstr>⒌ 处理过程</vt:lpstr>
      <vt:lpstr>数据字典</vt:lpstr>
      <vt:lpstr>6.3  概念结构设计 </vt:lpstr>
      <vt:lpstr>概念结构设计方法 </vt:lpstr>
      <vt:lpstr>概念结构设计步骤</vt:lpstr>
      <vt:lpstr>选择局部应用</vt:lpstr>
      <vt:lpstr>选择局部应用（续）</vt:lpstr>
      <vt:lpstr>逐一设计分E-R图</vt:lpstr>
      <vt:lpstr>逐一设计分E-R图（续）</vt:lpstr>
      <vt:lpstr>逐一设计分E-R图（续）</vt:lpstr>
      <vt:lpstr>逐一设计分E-R图（续）</vt:lpstr>
      <vt:lpstr>逐一设计分E-R图（续）</vt:lpstr>
      <vt:lpstr>大学教学管理系统E-R图设计</vt:lpstr>
      <vt:lpstr>大学教学管理系统E-R图设计</vt:lpstr>
      <vt:lpstr>概念结构设计步骤 </vt:lpstr>
      <vt:lpstr>⒈ 属性冲突</vt:lpstr>
      <vt:lpstr>⒉ 命名冲突</vt:lpstr>
      <vt:lpstr>⒊ 结构冲突</vt:lpstr>
      <vt:lpstr>⒊ 结构冲突</vt:lpstr>
      <vt:lpstr>大学教学管理系统整体E-R图</vt:lpstr>
      <vt:lpstr>随堂练习</vt:lpstr>
      <vt:lpstr>随堂练习</vt:lpstr>
      <vt:lpstr>6.4  逻辑结构设计 </vt:lpstr>
      <vt:lpstr>6.4  逻辑结构设计 </vt:lpstr>
      <vt:lpstr>6.4 逻辑结构设计 </vt:lpstr>
      <vt:lpstr>6.4 逻辑结构设计 </vt:lpstr>
      <vt:lpstr>6.4 逻辑结构设计 </vt:lpstr>
      <vt:lpstr>6.4 逻辑结构设计 </vt:lpstr>
      <vt:lpstr>6.4 逻辑结构设计 </vt:lpstr>
      <vt:lpstr>6.4 逻辑结构设计 </vt:lpstr>
      <vt:lpstr>6.4 逻辑结构设计 </vt:lpstr>
      <vt:lpstr>6.5 物理结构设计 </vt:lpstr>
      <vt:lpstr>6.5  物理结构设计 </vt:lpstr>
      <vt:lpstr>6.5 物理结构设计 </vt:lpstr>
      <vt:lpstr>6.6  数据库的实施和维护 </vt:lpstr>
      <vt:lpstr>数据库运行和维护</vt:lpstr>
      <vt:lpstr>本章小结 </vt:lpstr>
    </vt:vector>
  </TitlesOfParts>
  <Manager/>
  <Company>Microsoft Corp.</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第一章：SQL Server概述</dc:title>
  <dc:subject/>
  <dc:creator>Rafael</dc:creator>
  <cp:keywords/>
  <dc:description/>
  <cp:lastModifiedBy>谭 九鼎</cp:lastModifiedBy>
  <cp:revision>556</cp:revision>
  <cp:lastPrinted>1899-12-30T00:00:00Z</cp:lastPrinted>
  <dcterms:created xsi:type="dcterms:W3CDTF">2000-03-20T23:36:29Z</dcterms:created>
  <dcterms:modified xsi:type="dcterms:W3CDTF">2018-12-08T11:46:11Z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