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27" r:id="rId2"/>
    <p:sldId id="328" r:id="rId3"/>
    <p:sldId id="340" r:id="rId4"/>
    <p:sldId id="329" r:id="rId5"/>
    <p:sldId id="330" r:id="rId6"/>
    <p:sldId id="331" r:id="rId7"/>
    <p:sldId id="332" r:id="rId8"/>
    <p:sldId id="333" r:id="rId9"/>
    <p:sldId id="343" r:id="rId10"/>
    <p:sldId id="334" r:id="rId11"/>
    <p:sldId id="335" r:id="rId12"/>
    <p:sldId id="336" r:id="rId13"/>
    <p:sldId id="337" r:id="rId14"/>
    <p:sldId id="338" r:id="rId15"/>
    <p:sldId id="341" r:id="rId16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CC"/>
    <a:srgbClr val="800080"/>
    <a:srgbClr val="0099CC"/>
    <a:srgbClr val="00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7" autoAdjust="0"/>
  </p:normalViewPr>
  <p:slideViewPr>
    <p:cSldViewPr>
      <p:cViewPr varScale="1">
        <p:scale>
          <a:sx n="66" d="100"/>
          <a:sy n="66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1D4190A-430E-459A-8948-522C1D3DA8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5E61039-F504-441D-9EF3-72E370DCE4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EDC3A495-548C-4243-AF63-FCADF871EA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8E0F7B78-AE9D-4F20-8566-44FEF8908C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7988475-0074-46BB-84FF-3CA0ACA2F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D83457D-BD1B-4F25-9692-9289AC1AB0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047CC18-0609-4B15-8E16-B162BDFEAE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F5D9B13-EFFF-404E-B68C-FB2BD79652A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7875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AD21CF1-10BC-4618-8F3C-86B128C9BE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64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BF300E02-7D7B-46B9-AAA3-38ED002381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79841030-7C30-443C-8A21-6ADC214D9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5EAB4CD-5747-4DFB-9046-0948E6EEF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5BEAE1-0A96-4BE1-BD41-342C3A1B9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FEF84B-C7D9-4EAD-91AC-4E013BCD649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7101CBA-C607-45D8-BD33-CFD29BF93C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59AD807-6332-4372-80DF-4F1BEAEDF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标识符命名规则；</a:t>
            </a:r>
          </a:p>
          <a:p>
            <a:pPr eaLnBrk="1" hangingPunct="1">
              <a:buFontTx/>
              <a:buChar char="•"/>
            </a:pPr>
            <a:r>
              <a:rPr lang="en-US" altLang="zh-CN">
                <a:cs typeface="Arial" panose="020B0604020202020204" pitchFamily="34" charset="0"/>
              </a:rPr>
              <a:t>Transact-SQL </a:t>
            </a:r>
            <a:r>
              <a:rPr lang="zh-CN" altLang="en-US">
                <a:cs typeface="Arial" panose="020B0604020202020204" pitchFamily="34" charset="0"/>
              </a:rPr>
              <a:t>中基本的数据类型；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如何定义局部变量并给它赋值；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一些常用函数的用法；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详细讲解运算符的用法以及优先级；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了解保留关键字；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难点：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如何解释清楚一些数据类型的代表意义，如游标；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如何使用运算符来控制结果集合；</a:t>
            </a:r>
          </a:p>
          <a:p>
            <a:pPr eaLnBrk="1" hangingPunct="1">
              <a:buFontTx/>
              <a:buChar char="•"/>
            </a:pPr>
            <a:r>
              <a:rPr lang="en-US" altLang="zh-CN">
                <a:cs typeface="Arial" panose="020B0604020202020204" pitchFamily="34" charset="0"/>
              </a:rPr>
              <a:t>Transact-SQL </a:t>
            </a:r>
            <a:r>
              <a:rPr lang="zh-CN" altLang="en-US">
                <a:cs typeface="Arial" panose="020B0604020202020204" pitchFamily="34" charset="0"/>
              </a:rPr>
              <a:t>语言中，控制语句处理的方法。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D4B07BD-9BC3-4163-8176-4CC81B98F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CBDB66-0E28-432D-A395-486F9172846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7431D5C-44FF-4355-B6D3-0FE31861D1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AB5B92C-E136-4415-BE64-4658C4DA0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这两种方式，可以实现相同的功能。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简单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函数的写法相对比较简洁，但是和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搜索函数相比，功能方面会有些限制，比如写判断式。 </a:t>
            </a:r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>
                <a:cs typeface="Arial" panose="020B0604020202020204" pitchFamily="34" charset="0"/>
              </a:rPr>
              <a:t>还有一个需要注意的问题，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函数只返回第一个符合条件的值，剩下的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部分将会被自动忽略。 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举例：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有如下数据 ：</a:t>
            </a:r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 b="1">
                <a:cs typeface="Arial" panose="020B0604020202020204" pitchFamily="34" charset="0"/>
              </a:rPr>
              <a:t>国家（</a:t>
            </a:r>
            <a:r>
              <a:rPr lang="en-US" altLang="zh-CN" b="1">
                <a:cs typeface="Arial" panose="020B0604020202020204" pitchFamily="34" charset="0"/>
              </a:rPr>
              <a:t>country</a:t>
            </a:r>
            <a:r>
              <a:rPr lang="zh-CN" altLang="en-US" b="1">
                <a:cs typeface="Arial" panose="020B0604020202020204" pitchFamily="34" charset="0"/>
              </a:rPr>
              <a:t>）性别（</a:t>
            </a:r>
            <a:r>
              <a:rPr lang="en-US" altLang="zh-CN" b="1">
                <a:cs typeface="Arial" panose="020B0604020202020204" pitchFamily="34" charset="0"/>
              </a:rPr>
              <a:t>sex</a:t>
            </a:r>
            <a:r>
              <a:rPr lang="zh-CN" altLang="en-US" b="1">
                <a:cs typeface="Arial" panose="020B0604020202020204" pitchFamily="34" charset="0"/>
              </a:rPr>
              <a:t>）人口（</a:t>
            </a:r>
            <a:r>
              <a:rPr lang="en-US" altLang="zh-CN" b="1">
                <a:cs typeface="Arial" panose="020B0604020202020204" pitchFamily="34" charset="0"/>
              </a:rPr>
              <a:t>population</a:t>
            </a:r>
            <a:r>
              <a:rPr lang="zh-CN" altLang="en-US" b="1">
                <a:cs typeface="Arial" panose="020B0604020202020204" pitchFamily="34" charset="0"/>
              </a:rPr>
              <a:t>）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中国			</a:t>
            </a:r>
            <a:r>
              <a:rPr lang="en-US" altLang="zh-CN">
                <a:cs typeface="Arial" panose="020B0604020202020204" pitchFamily="34" charset="0"/>
              </a:rPr>
              <a:t>1		340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中国			</a:t>
            </a:r>
            <a:r>
              <a:rPr lang="en-US" altLang="zh-CN">
                <a:cs typeface="Arial" panose="020B0604020202020204" pitchFamily="34" charset="0"/>
              </a:rPr>
              <a:t>2		260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美国			</a:t>
            </a:r>
            <a:r>
              <a:rPr lang="en-US" altLang="zh-CN">
                <a:cs typeface="Arial" panose="020B0604020202020204" pitchFamily="34" charset="0"/>
              </a:rPr>
              <a:t>1		45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美国			</a:t>
            </a:r>
            <a:r>
              <a:rPr lang="en-US" altLang="zh-CN">
                <a:cs typeface="Arial" panose="020B0604020202020204" pitchFamily="34" charset="0"/>
              </a:rPr>
              <a:t>2		55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加拿大		</a:t>
            </a:r>
            <a:r>
              <a:rPr lang="en-US" altLang="zh-CN">
                <a:cs typeface="Arial" panose="020B0604020202020204" pitchFamily="34" charset="0"/>
              </a:rPr>
              <a:t>	1		51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加拿大		</a:t>
            </a:r>
            <a:r>
              <a:rPr lang="en-US" altLang="zh-CN">
                <a:cs typeface="Arial" panose="020B0604020202020204" pitchFamily="34" charset="0"/>
              </a:rPr>
              <a:t>	2		49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英国			</a:t>
            </a:r>
            <a:r>
              <a:rPr lang="en-US" altLang="zh-CN">
                <a:cs typeface="Arial" panose="020B0604020202020204" pitchFamily="34" charset="0"/>
              </a:rPr>
              <a:t>1		40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英国			</a:t>
            </a:r>
            <a:r>
              <a:rPr lang="en-US" altLang="zh-CN">
                <a:cs typeface="Arial" panose="020B0604020202020204" pitchFamily="34" charset="0"/>
              </a:rPr>
              <a:t>2		60</a:t>
            </a:r>
            <a:br>
              <a:rPr lang="en-US" altLang="zh-CN">
                <a:cs typeface="Arial" panose="020B0604020202020204" pitchFamily="34" charset="0"/>
              </a:rPr>
            </a:br>
            <a:r>
              <a:rPr lang="zh-CN" altLang="en-US">
                <a:cs typeface="Arial" panose="020B0604020202020204" pitchFamily="34" charset="0"/>
              </a:rPr>
              <a:t>按照国家和性别进行分组，得出结果如下 </a:t>
            </a:r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 b="1">
                <a:cs typeface="Arial" panose="020B0604020202020204" pitchFamily="34" charset="0"/>
              </a:rPr>
              <a:t>国家		男		女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中国		</a:t>
            </a:r>
            <a:r>
              <a:rPr lang="en-US" altLang="zh-CN">
                <a:cs typeface="Arial" panose="020B0604020202020204" pitchFamily="34" charset="0"/>
              </a:rPr>
              <a:t>340		260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美国		</a:t>
            </a:r>
            <a:r>
              <a:rPr lang="en-US" altLang="zh-CN">
                <a:cs typeface="Arial" panose="020B0604020202020204" pitchFamily="34" charset="0"/>
              </a:rPr>
              <a:t>45		55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加拿大	</a:t>
            </a:r>
            <a:r>
              <a:rPr lang="en-US" altLang="zh-CN">
                <a:cs typeface="Arial" panose="020B0604020202020204" pitchFamily="34" charset="0"/>
              </a:rPr>
              <a:t>	51		49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英国		</a:t>
            </a:r>
            <a:r>
              <a:rPr lang="en-US" altLang="zh-CN">
                <a:cs typeface="Arial" panose="020B0604020202020204" pitchFamily="34" charset="0"/>
              </a:rPr>
              <a:t>40		60</a:t>
            </a:r>
            <a:br>
              <a:rPr lang="en-US" altLang="zh-CN">
                <a:cs typeface="Arial" panose="020B0604020202020204" pitchFamily="34" charset="0"/>
              </a:rPr>
            </a:br>
            <a:r>
              <a:rPr lang="zh-CN" altLang="en-US">
                <a:cs typeface="Arial" panose="020B0604020202020204" pitchFamily="34" charset="0"/>
              </a:rPr>
              <a:t>普通情况下，用</a:t>
            </a:r>
            <a:r>
              <a:rPr lang="en-US" altLang="zh-CN">
                <a:cs typeface="Arial" panose="020B0604020202020204" pitchFamily="34" charset="0"/>
              </a:rPr>
              <a:t>UNION</a:t>
            </a:r>
            <a:r>
              <a:rPr lang="zh-CN" altLang="en-US">
                <a:cs typeface="Arial" panose="020B0604020202020204" pitchFamily="34" charset="0"/>
              </a:rPr>
              <a:t>也可以实现用一条语句进行查询。但是那样增加消耗</a:t>
            </a:r>
            <a:r>
              <a:rPr lang="en-US" altLang="zh-CN">
                <a:cs typeface="Arial" panose="020B0604020202020204" pitchFamily="34" charset="0"/>
              </a:rPr>
              <a:t>(</a:t>
            </a:r>
            <a:r>
              <a:rPr lang="zh-CN" altLang="en-US">
                <a:cs typeface="Arial" panose="020B0604020202020204" pitchFamily="34" charset="0"/>
              </a:rPr>
              <a:t>两个</a:t>
            </a:r>
            <a:r>
              <a:rPr lang="en-US" altLang="zh-CN">
                <a:cs typeface="Arial" panose="020B0604020202020204" pitchFamily="34" charset="0"/>
              </a:rPr>
              <a:t>Select</a:t>
            </a:r>
            <a:r>
              <a:rPr lang="zh-CN" altLang="en-US">
                <a:cs typeface="Arial" panose="020B0604020202020204" pitchFamily="34" charset="0"/>
              </a:rPr>
              <a:t>部分</a:t>
            </a:r>
            <a:r>
              <a:rPr lang="en-US" altLang="zh-CN">
                <a:cs typeface="Arial" panose="020B0604020202020204" pitchFamily="34" charset="0"/>
              </a:rPr>
              <a:t>)</a:t>
            </a:r>
            <a:r>
              <a:rPr lang="zh-CN" altLang="en-US">
                <a:cs typeface="Arial" panose="020B0604020202020204" pitchFamily="34" charset="0"/>
              </a:rPr>
              <a:t>，而且</a:t>
            </a:r>
            <a:r>
              <a:rPr lang="en-US" altLang="zh-CN">
                <a:cs typeface="Arial" panose="020B0604020202020204" pitchFamily="34" charset="0"/>
              </a:rPr>
              <a:t>SQL</a:t>
            </a:r>
            <a:r>
              <a:rPr lang="zh-CN" altLang="en-US">
                <a:cs typeface="Arial" panose="020B0604020202020204" pitchFamily="34" charset="0"/>
              </a:rPr>
              <a:t>语句会比较长。 </a:t>
            </a:r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>
                <a:cs typeface="Arial" panose="020B0604020202020204" pitchFamily="34" charset="0"/>
              </a:rPr>
              <a:t>下面是一个是用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函数来完成这个功能的例子 </a:t>
            </a:r>
            <a:br>
              <a:rPr lang="zh-CN" altLang="en-US">
                <a:cs typeface="Arial" panose="020B0604020202020204" pitchFamily="34" charset="0"/>
              </a:rPr>
            </a:br>
            <a:r>
              <a:rPr lang="en-US" altLang="zh-CN">
                <a:cs typeface="Arial" panose="020B0604020202020204" pitchFamily="34" charset="0"/>
              </a:rPr>
              <a:t>SELECT 	country as ‘</a:t>
            </a:r>
            <a:r>
              <a:rPr lang="zh-CN" altLang="en-US">
                <a:cs typeface="Arial" panose="020B0604020202020204" pitchFamily="34" charset="0"/>
              </a:rPr>
              <a:t>国家’</a:t>
            </a:r>
            <a:r>
              <a:rPr lang="en-US" altLang="zh-CN">
                <a:cs typeface="Arial" panose="020B0604020202020204" pitchFamily="34" charset="0"/>
              </a:rPr>
              <a:t>, 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	sum(CASE WHEN sex = 1 THEN population ELSE 0 END) as ‘</a:t>
            </a:r>
            <a:r>
              <a:rPr lang="zh-CN" altLang="en-US">
                <a:cs typeface="Arial" panose="020B0604020202020204" pitchFamily="34" charset="0"/>
              </a:rPr>
              <a:t>男’</a:t>
            </a:r>
            <a:r>
              <a:rPr lang="en-US" altLang="zh-CN">
                <a:cs typeface="Arial" panose="020B0604020202020204" pitchFamily="34" charset="0"/>
              </a:rPr>
              <a:t>,   --</a:t>
            </a:r>
            <a:r>
              <a:rPr lang="zh-CN" altLang="en-US">
                <a:cs typeface="Arial" panose="020B0604020202020204" pitchFamily="34" charset="0"/>
              </a:rPr>
              <a:t>男性人口 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	</a:t>
            </a:r>
            <a:r>
              <a:rPr lang="en-US" altLang="zh-CN">
                <a:cs typeface="Arial" panose="020B0604020202020204" pitchFamily="34" charset="0"/>
              </a:rPr>
              <a:t>sum(CASE WHEN sex = 2 THEN population ELSE 0 END) as ‘</a:t>
            </a:r>
            <a:r>
              <a:rPr lang="zh-CN" altLang="en-US">
                <a:cs typeface="Arial" panose="020B0604020202020204" pitchFamily="34" charset="0"/>
              </a:rPr>
              <a:t>女’    </a:t>
            </a:r>
            <a:r>
              <a:rPr lang="en-US" altLang="zh-CN">
                <a:cs typeface="Arial" panose="020B0604020202020204" pitchFamily="34" charset="0"/>
              </a:rPr>
              <a:t>--</a:t>
            </a:r>
            <a:r>
              <a:rPr lang="zh-CN" altLang="en-US">
                <a:cs typeface="Arial" panose="020B0604020202020204" pitchFamily="34" charset="0"/>
              </a:rPr>
              <a:t>女性人口 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FROM Populationinfo 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GROUP BY country</a:t>
            </a:r>
            <a:br>
              <a:rPr lang="en-US" altLang="zh-CN">
                <a:cs typeface="Arial" panose="020B0604020202020204" pitchFamily="34" charset="0"/>
              </a:rPr>
            </a:br>
            <a:r>
              <a:rPr lang="zh-CN" altLang="en-US">
                <a:cs typeface="Arial" panose="020B0604020202020204" pitchFamily="34" charset="0"/>
              </a:rPr>
              <a:t>这样我们使用</a:t>
            </a:r>
            <a:r>
              <a:rPr lang="en-US" altLang="zh-CN">
                <a:cs typeface="Arial" panose="020B0604020202020204" pitchFamily="34" charset="0"/>
              </a:rPr>
              <a:t>Select</a:t>
            </a:r>
            <a:r>
              <a:rPr lang="zh-CN" altLang="en-US">
                <a:cs typeface="Arial" panose="020B0604020202020204" pitchFamily="34" charset="0"/>
              </a:rPr>
              <a:t>，完成对二维表的输出形式，充分显示了</a:t>
            </a:r>
            <a:r>
              <a:rPr lang="en-US" altLang="zh-CN">
                <a:cs typeface="Arial" panose="020B0604020202020204" pitchFamily="34" charset="0"/>
              </a:rPr>
              <a:t>Case</a:t>
            </a:r>
            <a:r>
              <a:rPr lang="zh-CN" altLang="en-US">
                <a:cs typeface="Arial" panose="020B0604020202020204" pitchFamily="34" charset="0"/>
              </a:rPr>
              <a:t>函数的强大。 </a:t>
            </a:r>
            <a:br>
              <a:rPr lang="zh-CN" altLang="en-US">
                <a:cs typeface="Arial" panose="020B0604020202020204" pitchFamily="34" charset="0"/>
              </a:rPr>
            </a:br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8BB7F70-2318-4876-A198-27ADF5619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885350-50A2-4E6B-AA18-41A477E10BA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1740044-373B-43E6-BF66-5EB2CC3B4E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84F5F3E-5DE3-4725-BD6F-CFE6E40A3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E06EE10-56C1-400A-B425-F3C84B6F1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7E828B-C994-431A-B21A-7D9F1175F8A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8F48473-762A-456A-805A-08E3C34EBA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48271E7-B473-4B00-B8D5-69E331D21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05C6B3F-6B41-47DC-83C9-03561D852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ED0CF0-5A3A-404A-84A0-8D4E155FA03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B3D1F9-96DB-4C95-9D50-14625625DB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AAB1743-FA14-4F54-AA4E-C6D71C2F1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21A7749-DA8D-4360-9287-755FA48A2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912DC5-EADA-4D3A-B110-4E42B1B3294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827DC2A-B075-465C-A7FA-2EBBC3018E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E2C440-B1DC-4130-BB7F-67E0B6C9D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详细介绍如何使用 </a:t>
            </a:r>
            <a:r>
              <a:rPr lang="en-US" altLang="zh-CN">
                <a:cs typeface="Arial" panose="020B0604020202020204" pitchFamily="34" charset="0"/>
              </a:rPr>
              <a:t>GO </a:t>
            </a:r>
            <a:r>
              <a:rPr lang="zh-CN" altLang="en-US">
                <a:cs typeface="Arial" panose="020B0604020202020204" pitchFamily="34" charset="0"/>
              </a:rPr>
              <a:t>命令；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批处理 </a:t>
            </a:r>
            <a:r>
              <a:rPr lang="en-US" altLang="zh-CN">
                <a:cs typeface="Arial" panose="020B0604020202020204" pitchFamily="34" charset="0"/>
              </a:rPr>
              <a:t>EXEC </a:t>
            </a:r>
            <a:r>
              <a:rPr lang="zh-CN" altLang="en-US">
                <a:cs typeface="Arial" panose="020B0604020202020204" pitchFamily="34" charset="0"/>
              </a:rPr>
              <a:t>的用途；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难点：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使用 </a:t>
            </a:r>
            <a:r>
              <a:rPr lang="en-US" altLang="zh-CN">
                <a:cs typeface="Arial" panose="020B0604020202020204" pitchFamily="34" charset="0"/>
              </a:rPr>
              <a:t>GO </a:t>
            </a:r>
            <a:r>
              <a:rPr lang="zh-CN" altLang="en-US">
                <a:cs typeface="Arial" panose="020B0604020202020204" pitchFamily="34" charset="0"/>
              </a:rPr>
              <a:t>命令时应注意的事项；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课堂讨论：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批处理命令 </a:t>
            </a:r>
            <a:r>
              <a:rPr lang="en-US" altLang="zh-CN">
                <a:cs typeface="Arial" panose="020B0604020202020204" pitchFamily="34" charset="0"/>
              </a:rPr>
              <a:t>GO </a:t>
            </a:r>
            <a:r>
              <a:rPr lang="zh-CN" altLang="en-US">
                <a:cs typeface="Arial" panose="020B0604020202020204" pitchFamily="34" charset="0"/>
              </a:rPr>
              <a:t>与 </a:t>
            </a:r>
            <a:r>
              <a:rPr lang="en-US" altLang="zh-CN">
                <a:cs typeface="Arial" panose="020B0604020202020204" pitchFamily="34" charset="0"/>
              </a:rPr>
              <a:t>EXEC </a:t>
            </a:r>
            <a:r>
              <a:rPr lang="zh-CN" altLang="en-US">
                <a:cs typeface="Arial" panose="020B0604020202020204" pitchFamily="34" charset="0"/>
              </a:rPr>
              <a:t>区别？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</a:t>
            </a:r>
            <a:r>
              <a:rPr lang="en-US" altLang="zh-CN">
                <a:cs typeface="Arial" panose="020B0604020202020204" pitchFamily="34" charset="0"/>
              </a:rPr>
              <a:t>EXEC </a:t>
            </a:r>
            <a:r>
              <a:rPr lang="zh-CN" altLang="en-US">
                <a:cs typeface="Arial" panose="020B0604020202020204" pitchFamily="34" charset="0"/>
              </a:rPr>
              <a:t>能控制一个字符串的运行。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B494CB4-A7A9-4844-BD19-04200126F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CE46C0-7CFC-4CEC-8A63-E5DE28F0F03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3BBC900-2EB0-4030-A0DC-94BC220B67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AAB4192-66F5-4989-B5F8-D6B9AC4B2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介绍标准的对象标识符命名规则；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如何使用标准标识符；</a:t>
            </a:r>
          </a:p>
          <a:p>
            <a:pPr eaLnBrk="1" hangingPunct="1">
              <a:buFontTx/>
              <a:buChar char="•"/>
            </a:pP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课堂提问：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以下哪种标识符是正确的：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       12</a:t>
            </a:r>
            <a:r>
              <a:rPr lang="en-US" altLang="zh-CN">
                <a:cs typeface="Arial" panose="020B0604020202020204" pitchFamily="34" charset="0"/>
              </a:rPr>
              <a:t>row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       !!row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       my_row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	</a:t>
            </a: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my_row</a:t>
            </a:r>
            <a:r>
              <a:rPr lang="zh-CN" altLang="en-US">
                <a:cs typeface="Arial" panose="020B0604020202020204" pitchFamily="34" charset="0"/>
              </a:rPr>
              <a:t> 是正确的）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只有 </a:t>
            </a:r>
            <a:r>
              <a:rPr lang="en-US" altLang="zh-CN">
                <a:cs typeface="Arial" panose="020B0604020202020204" pitchFamily="34" charset="0"/>
              </a:rPr>
              <a:t>SET QUOTED_IDENTIFIER </a:t>
            </a:r>
            <a:r>
              <a:rPr lang="zh-CN" altLang="en-US">
                <a:cs typeface="Arial" panose="020B0604020202020204" pitchFamily="34" charset="0"/>
              </a:rPr>
              <a:t>选项为 </a:t>
            </a:r>
            <a:r>
              <a:rPr lang="en-US" altLang="zh-CN">
                <a:cs typeface="Arial" panose="020B0604020202020204" pitchFamily="34" charset="0"/>
              </a:rPr>
              <a:t>on </a:t>
            </a:r>
            <a:r>
              <a:rPr lang="zh-CN" altLang="en-US">
                <a:cs typeface="Arial" panose="020B0604020202020204" pitchFamily="34" charset="0"/>
              </a:rPr>
              <a:t>时，才能使用引用标识符；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不推荐大量使用限定标识符。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  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D659512-2EDB-439B-93F9-D42C89F39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BBA4F7-A134-4992-8555-DE80348207B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979B382-0813-4F3A-989E-D6C40D002C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C31C447-7230-4468-BC69-24AED8F38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介绍如何定义局部变量并给它赋值；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局部变量的作用范围；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上面的示例生成 @</a:t>
            </a:r>
            <a:r>
              <a:rPr lang="en-US" altLang="zh-CN">
                <a:cs typeface="Arial" panose="020B0604020202020204" pitchFamily="34" charset="0"/>
              </a:rPr>
              <a:t>EmpID </a:t>
            </a:r>
            <a:r>
              <a:rPr lang="zh-CN" altLang="en-US">
                <a:cs typeface="Arial" panose="020B0604020202020204" pitchFamily="34" charset="0"/>
              </a:rPr>
              <a:t>和 @</a:t>
            </a:r>
            <a:r>
              <a:rPr lang="en-US" altLang="zh-CN">
                <a:cs typeface="Arial" panose="020B0604020202020204" pitchFamily="34" charset="0"/>
              </a:rPr>
              <a:t>vlname </a:t>
            </a:r>
            <a:r>
              <a:rPr lang="zh-CN" altLang="en-US">
                <a:cs typeface="Arial" panose="020B0604020202020204" pitchFamily="34" charset="0"/>
              </a:rPr>
              <a:t>两个局部变量，给 @</a:t>
            </a:r>
            <a:r>
              <a:rPr lang="en-US" altLang="zh-CN">
                <a:cs typeface="Arial" panose="020B0604020202020204" pitchFamily="34" charset="0"/>
              </a:rPr>
              <a:t>vlname </a:t>
            </a:r>
            <a:r>
              <a:rPr lang="zh-CN" altLang="en-US">
                <a:cs typeface="Arial" panose="020B0604020202020204" pitchFamily="34" charset="0"/>
              </a:rPr>
              <a:t>赋值后，根据 @</a:t>
            </a:r>
            <a:r>
              <a:rPr lang="en-US" altLang="zh-CN">
                <a:cs typeface="Arial" panose="020B0604020202020204" pitchFamily="34" charset="0"/>
              </a:rPr>
              <a:t>vlname </a:t>
            </a:r>
            <a:r>
              <a:rPr lang="zh-CN" altLang="en-US">
                <a:cs typeface="Arial" panose="020B0604020202020204" pitchFamily="34" charset="0"/>
              </a:rPr>
              <a:t>的值查询数据库 </a:t>
            </a:r>
            <a:r>
              <a:rPr lang="en-US" altLang="zh-CN">
                <a:cs typeface="Arial" panose="020B0604020202020204" pitchFamily="34" charset="0"/>
              </a:rPr>
              <a:t>Northwind，</a:t>
            </a:r>
            <a:r>
              <a:rPr lang="zh-CN" altLang="en-US">
                <a:cs typeface="Arial" panose="020B0604020202020204" pitchFamily="34" charset="0"/>
              </a:rPr>
              <a:t>然后把查询结果赋给 @</a:t>
            </a:r>
            <a:r>
              <a:rPr lang="en-US" altLang="zh-CN">
                <a:cs typeface="Arial" panose="020B0604020202020204" pitchFamily="34" charset="0"/>
              </a:rPr>
              <a:t>EmpID。</a:t>
            </a:r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BACD0CA-73C3-4946-86CE-638C33D1F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60ACA3-5A82-4E64-8CB4-9333737AAF4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F48DB88-87D1-4016-9E6E-F3BC166F10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59CD1A7-7E31-4489-9CD0-38C149581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掌握常用函数的用法；</a:t>
            </a:r>
          </a:p>
          <a:p>
            <a:pPr eaLnBrk="1" hangingPunct="1"/>
            <a:endParaRPr lang="en-US" altLang="zh-CN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难点：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如何简单地解释清楚各种函数的用法；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要了解更多函数的用法，请查阅 </a:t>
            </a:r>
            <a:r>
              <a:rPr lang="en-US" altLang="zh-CN">
                <a:cs typeface="Arial" panose="020B0604020202020204" pitchFamily="34" charset="0"/>
              </a:rPr>
              <a:t>SQL Server </a:t>
            </a:r>
            <a:r>
              <a:rPr lang="zh-CN" altLang="en-US">
                <a:cs typeface="Arial" panose="020B0604020202020204" pitchFamily="34" charset="0"/>
              </a:rPr>
              <a:t>联机帮助 </a:t>
            </a:r>
            <a:r>
              <a:rPr lang="en-US" altLang="zh-CN">
                <a:cs typeface="Arial" panose="020B0604020202020204" pitchFamily="34" charset="0"/>
              </a:rPr>
              <a:t>Transact-SQL </a:t>
            </a:r>
            <a:r>
              <a:rPr lang="zh-CN" altLang="en-US">
                <a:cs typeface="Arial" panose="020B0604020202020204" pitchFamily="34" charset="0"/>
              </a:rPr>
              <a:t>参考中的函数一节。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2B6CAF-4AD2-4647-B2C2-1065681C7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EFB571-5090-4162-954C-C456BAC32DF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4EC1622-8E17-4270-A28A-86FFA4FE36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6F875F1-6926-4F41-92DC-59FBE5F6D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了解其他函数的用途。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要了解更多函数的用法，请查阅 </a:t>
            </a:r>
            <a:r>
              <a:rPr lang="en-US" altLang="zh-CN">
                <a:cs typeface="Arial" panose="020B0604020202020204" pitchFamily="34" charset="0"/>
              </a:rPr>
              <a:t>SQL Server </a:t>
            </a:r>
            <a:r>
              <a:rPr lang="zh-CN" altLang="en-US">
                <a:cs typeface="Arial" panose="020B0604020202020204" pitchFamily="34" charset="0"/>
              </a:rPr>
              <a:t>联机帮助 </a:t>
            </a:r>
            <a:r>
              <a:rPr lang="en-US" altLang="zh-CN">
                <a:cs typeface="Arial" panose="020B0604020202020204" pitchFamily="34" charset="0"/>
              </a:rPr>
              <a:t>Transact-SQL </a:t>
            </a:r>
            <a:r>
              <a:rPr lang="zh-CN" altLang="en-US">
                <a:cs typeface="Arial" panose="020B0604020202020204" pitchFamily="34" charset="0"/>
              </a:rPr>
              <a:t>参考中的函数一节。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49F4B7F-7E59-487F-9704-259955C02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B18071-486F-498D-A16E-8EFBC4820B2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16D7DED-95C3-42E5-9879-3D9A76A0B4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59C806-33E1-4EAE-AC5D-37781D379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介绍控制语句 </a:t>
            </a:r>
            <a:r>
              <a:rPr lang="en-US" altLang="zh-CN">
                <a:cs typeface="Arial" panose="020B0604020202020204" pitchFamily="34" charset="0"/>
              </a:rPr>
              <a:t>BEGIN…END</a:t>
            </a:r>
            <a:r>
              <a:rPr lang="zh-CN" altLang="en-US">
                <a:cs typeface="Arial" panose="020B0604020202020204" pitchFamily="34" charset="0"/>
              </a:rPr>
              <a:t>、</a:t>
            </a:r>
            <a:r>
              <a:rPr lang="en-US" altLang="zh-CN">
                <a:cs typeface="Arial" panose="020B0604020202020204" pitchFamily="34" charset="0"/>
              </a:rPr>
              <a:t>IF…ELSE </a:t>
            </a:r>
            <a:r>
              <a:rPr lang="zh-CN" altLang="en-US">
                <a:cs typeface="Arial" panose="020B0604020202020204" pitchFamily="34" charset="0"/>
              </a:rPr>
              <a:t>和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的用法；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示例声明了一个局部变量，并且检测它的值是否等于4、5或6，根据它具体的值，进入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循环判断当前值是奇数还是偶数；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其他几种控制语句：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</a:t>
            </a:r>
            <a:r>
              <a:rPr lang="en-US" altLang="zh-CN">
                <a:cs typeface="Arial" panose="020B0604020202020204" pitchFamily="34" charset="0"/>
              </a:rPr>
              <a:t>GOTO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RETURN[n]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WAITFOR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…BREAK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…CONTINUE。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21634DD-A780-43FC-8EF0-3713794AA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D940F1-2CBC-4737-9260-ED16573C819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523892A-9F5C-4000-BC75-3A73993089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22B4518-8DFB-46FC-9D2E-EA6FD5F4B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介绍控制语句 </a:t>
            </a:r>
            <a:r>
              <a:rPr lang="en-US" altLang="zh-CN">
                <a:cs typeface="Arial" panose="020B0604020202020204" pitchFamily="34" charset="0"/>
              </a:rPr>
              <a:t>BEGIN…END</a:t>
            </a:r>
            <a:r>
              <a:rPr lang="zh-CN" altLang="en-US">
                <a:cs typeface="Arial" panose="020B0604020202020204" pitchFamily="34" charset="0"/>
              </a:rPr>
              <a:t>、</a:t>
            </a:r>
            <a:r>
              <a:rPr lang="en-US" altLang="zh-CN">
                <a:cs typeface="Arial" panose="020B0604020202020204" pitchFamily="34" charset="0"/>
              </a:rPr>
              <a:t>IF…ELSE </a:t>
            </a:r>
            <a:r>
              <a:rPr lang="zh-CN" altLang="en-US">
                <a:cs typeface="Arial" panose="020B0604020202020204" pitchFamily="34" charset="0"/>
              </a:rPr>
              <a:t>和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的用法；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示例声明了一个局部变量，并且检测它的值是否等于4、5或6，根据它具体的值，进入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循环判断当前值是奇数还是偶数；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其他几种控制语句：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</a:t>
            </a:r>
            <a:r>
              <a:rPr lang="en-US" altLang="zh-CN">
                <a:cs typeface="Arial" panose="020B0604020202020204" pitchFamily="34" charset="0"/>
              </a:rPr>
              <a:t>GOTO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RETURN[n]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WAITFOR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…BREAK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…CONTINUE。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98B0EAD-C9C3-40D5-BA78-DA33EB130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52FB82-7106-424E-80A6-1C8136E635D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226FD9-4748-4B99-BC9B-DFEAE88999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72CCC0E-74F8-49F0-A766-F6EED60A6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Arial" panose="020B0604020202020204" pitchFamily="34" charset="0"/>
              </a:rPr>
              <a:t>重点：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介绍控制语句 </a:t>
            </a:r>
            <a:r>
              <a:rPr lang="en-US" altLang="zh-CN">
                <a:cs typeface="Arial" panose="020B0604020202020204" pitchFamily="34" charset="0"/>
              </a:rPr>
              <a:t>BEGIN…END</a:t>
            </a:r>
            <a:r>
              <a:rPr lang="zh-CN" altLang="en-US">
                <a:cs typeface="Arial" panose="020B0604020202020204" pitchFamily="34" charset="0"/>
              </a:rPr>
              <a:t>、</a:t>
            </a:r>
            <a:r>
              <a:rPr lang="en-US" altLang="zh-CN">
                <a:cs typeface="Arial" panose="020B0604020202020204" pitchFamily="34" charset="0"/>
              </a:rPr>
              <a:t>IF…ELSE </a:t>
            </a:r>
            <a:r>
              <a:rPr lang="zh-CN" altLang="en-US">
                <a:cs typeface="Arial" panose="020B0604020202020204" pitchFamily="34" charset="0"/>
              </a:rPr>
              <a:t>和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的用法；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参考：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示例声明了一个局部变量，并且检测它的值是否等于4、5或6，根据它具体的值，进入 </a:t>
            </a:r>
            <a:r>
              <a:rPr lang="en-US" altLang="zh-CN">
                <a:cs typeface="Arial" panose="020B0604020202020204" pitchFamily="34" charset="0"/>
              </a:rPr>
              <a:t>WHILE </a:t>
            </a:r>
            <a:r>
              <a:rPr lang="zh-CN" altLang="en-US">
                <a:cs typeface="Arial" panose="020B0604020202020204" pitchFamily="34" charset="0"/>
              </a:rPr>
              <a:t>循环判断当前值是奇数还是偶数；</a:t>
            </a:r>
          </a:p>
          <a:p>
            <a:pPr eaLnBrk="1" hangingPunct="1">
              <a:buFontTx/>
              <a:buChar char="•"/>
            </a:pPr>
            <a:r>
              <a:rPr lang="zh-CN" altLang="en-US">
                <a:cs typeface="Arial" panose="020B0604020202020204" pitchFamily="34" charset="0"/>
              </a:rPr>
              <a:t>其他几种控制语句：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   </a:t>
            </a:r>
            <a:r>
              <a:rPr lang="en-US" altLang="zh-CN">
                <a:cs typeface="Arial" panose="020B0604020202020204" pitchFamily="34" charset="0"/>
              </a:rPr>
              <a:t>GOTO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RETURN[n]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WAITFOR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…BREAK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          …CONTINUE。</a:t>
            </a: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     </a:t>
            </a: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zh-CN" altLang="en-US">
                <a:cs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D456FD6-43B1-41DF-A3A2-C459B6D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College of ITSoft (HZIEE)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E7348D-178E-4C63-A526-4A74CF1D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Version No: 1.0</a:t>
            </a:r>
          </a:p>
        </p:txBody>
      </p:sp>
      <p:graphicFrame>
        <p:nvGraphicFramePr>
          <p:cNvPr id="6" name="Rectangle 6" hidden="1">
            <a:extLst>
              <a:ext uri="{FF2B5EF4-FFF2-40B4-BE49-F238E27FC236}">
                <a16:creationId xmlns:a16="http://schemas.microsoft.com/office/drawing/2014/main" id="{0D1D9DBB-76F1-4A41-9CEF-11C7FE873BB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Presentation" r:id="rId4" imgW="0" imgH="0" progId="PowerPoint.Show.8">
                  <p:embed/>
                </p:oleObj>
              </mc:Choice>
              <mc:Fallback>
                <p:oleObj name="Presentation" r:id="rId4" imgW="0" imgH="0" progId="PowerPoint.Show.8">
                  <p:embed/>
                  <p:pic>
                    <p:nvPicPr>
                      <p:cNvPr id="2052" name="Rectangle 6" hidden="1">
                        <a:extLst>
                          <a:ext uri="{FF2B5EF4-FFF2-40B4-BE49-F238E27FC236}">
                            <a16:creationId xmlns:a16="http://schemas.microsoft.com/office/drawing/2014/main" id="{1B9C790F-7F21-4A40-AF28-EE64232AC7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单击此处编辑母版标题样式</a:t>
            </a: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886200"/>
            <a:ext cx="5472113" cy="9826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9982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836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483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33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390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371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11210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727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88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324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16263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5714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412759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A17643-46C9-4D33-BE90-4211513B565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444484-4A4E-49A0-8A39-9AD5D3AB008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单击此处编辑母版文本样式</a:t>
            </a:r>
          </a:p>
          <a:p>
            <a:pPr lvl="1"/>
            <a:r>
              <a:rPr lang="en-US" altLang="en-US"/>
              <a:t>第二级</a:t>
            </a:r>
          </a:p>
          <a:p>
            <a:pPr lvl="2"/>
            <a:r>
              <a:rPr lang="en-US" altLang="en-US"/>
              <a:t>第三级</a:t>
            </a:r>
          </a:p>
          <a:p>
            <a:pPr lvl="3"/>
            <a:r>
              <a:rPr lang="en-US" altLang="en-US"/>
              <a:t>第四级</a:t>
            </a:r>
          </a:p>
          <a:p>
            <a:pPr lvl="4"/>
            <a:r>
              <a:rPr lang="en-US" altLang="en-US"/>
              <a:t>第五级</a:t>
            </a:r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F9DD347-AC0F-4605-BEF0-68381E07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College of ITSoft (HZIEE) 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CD9D779A-1CC5-463A-93CC-B1F7182A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D49C67E-DAFE-463A-B6EE-AF3E8A93DF5F}" type="slidenum">
              <a:rPr lang="en-US" altLang="en-US" sz="14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D7337291-C6B9-4CC4-A025-1B8964A1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Version No: 1.0</a:t>
            </a:r>
          </a:p>
        </p:txBody>
      </p:sp>
      <p:graphicFrame>
        <p:nvGraphicFramePr>
          <p:cNvPr id="1031" name="Rectangle 7" hidden="1">
            <a:extLst>
              <a:ext uri="{FF2B5EF4-FFF2-40B4-BE49-F238E27FC236}">
                <a16:creationId xmlns:a16="http://schemas.microsoft.com/office/drawing/2014/main" id="{5E87073A-4FA2-4BE1-936C-944D7472148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esentation" r:id="rId16" imgW="0" imgH="0" progId="PowerPoint.Show.8">
                  <p:embed/>
                </p:oleObj>
              </mc:Choice>
              <mc:Fallback>
                <p:oleObj name="Presentation" r:id="rId16" imgW="0" imgH="0" progId="PowerPoint.Show.8">
                  <p:embed/>
                  <p:pic>
                    <p:nvPicPr>
                      <p:cNvPr id="0" name="Rectangle 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A838C8-0AE7-4BB3-BD76-72D0A32F2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/>
              <a:t>7.1 Transact-SQL </a:t>
            </a:r>
            <a:r>
              <a:rPr lang="en-US" altLang="zh-CN"/>
              <a:t>语法</a:t>
            </a:r>
            <a:r>
              <a:rPr lang="zh-CN" altLang="en-US"/>
              <a:t>要素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B4F629-E0F9-4706-8288-D0A87BF89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676400"/>
            <a:ext cx="6248400" cy="36591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/>
              <a:t>批</a:t>
            </a:r>
            <a:r>
              <a:rPr lang="zh-CN" altLang="en-US" sz="2400"/>
              <a:t>处理命令</a:t>
            </a:r>
            <a:endParaRPr lang="en-US" altLang="zh-CN" sz="2400"/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注释</a:t>
            </a:r>
            <a:endParaRPr lang="en-US" altLang="en-US" sz="2400"/>
          </a:p>
          <a:p>
            <a:pPr eaLnBrk="1" hangingPunct="1">
              <a:spcBef>
                <a:spcPts val="1200"/>
              </a:spcBef>
            </a:pPr>
            <a:r>
              <a:rPr lang="en-US" altLang="zh-CN" sz="2400"/>
              <a:t>标</a:t>
            </a:r>
            <a:r>
              <a:rPr lang="zh-CN" altLang="en-US" sz="2400"/>
              <a:t>识符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/>
              <a:t>变量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系统函数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流控制的语言元素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663F19-4534-48F2-B6EC-AFD780E09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流控制的语言元素（续）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63D94FE9-6C84-4996-912B-D0FDC250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467600" cy="5140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DECLARE @n tinyint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SET @n = 5</a:t>
            </a:r>
          </a:p>
          <a:p>
            <a:r>
              <a:rPr lang="en-US" altLang="en-US" sz="1800" b="1">
                <a:solidFill>
                  <a:schemeClr val="accent2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IF</a:t>
            </a:r>
            <a:r>
              <a:rPr lang="en-US" altLang="en-US" sz="1800" b="1">
                <a:solidFill>
                  <a:srgbClr val="FF33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(@n BETWEEN 4 and 6)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66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800" b="1">
                <a:solidFill>
                  <a:srgbClr val="000099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WHILE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(@n &gt; 0)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800" b="1">
                <a:solidFill>
                  <a:srgbClr val="CC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SELECT  @n AS 'Number‘</a:t>
            </a:r>
            <a:r>
              <a:rPr lang="en-US" altLang="zh-CN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,</a:t>
            </a:r>
            <a:endParaRPr lang="en-US" altLang="en-US" sz="18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1800">
                <a:latin typeface="Lucida Sans Typewriter" panose="020B0509030504030204" pitchFamily="49" charset="0"/>
              </a:rPr>
              <a:t>       </a:t>
            </a:r>
            <a:r>
              <a:rPr lang="en-US" altLang="en-US" sz="1800" b="1">
                <a:solidFill>
                  <a:srgbClr val="000099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CASE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WHEN (@n % 2) = 1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THEN 'EVEN'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ELSE 'ODD'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en-US" sz="1800" b="1">
                <a:solidFill>
                  <a:srgbClr val="000099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END</a:t>
            </a:r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AS 'Type'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SET @n = @n - 1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1800" b="1">
                <a:solidFill>
                  <a:srgbClr val="CC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66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en-US" sz="1800" b="1">
                <a:solidFill>
                  <a:schemeClr val="accent2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en-US" sz="1800">
                <a:latin typeface="Lucida Sans Typewriter" panose="020B0509030504030204" pitchFamily="49" charset="0"/>
                <a:cs typeface="Times New Roman" panose="02020603050405020304" pitchFamily="18" charset="0"/>
              </a:rPr>
              <a:t> PRINT 'NO ANALYSIS‘</a:t>
            </a:r>
          </a:p>
          <a:p>
            <a:r>
              <a:rPr lang="en-US" altLang="en-US" sz="1800">
                <a:latin typeface="Lucida Sans Typewriter" panose="020B0509030504030204" pitchFamily="49" charset="0"/>
              </a:rPr>
              <a:t>GO </a:t>
            </a:r>
            <a:endParaRPr lang="en-US" altLang="en-US" sz="1800" noProof="1">
              <a:latin typeface="Lucida Sans Typewriter" panose="020B0509030504030204" pitchFamily="49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B0C3E3DA-CFB7-45BB-BF62-74F2A8A8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2590800" cy="6238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</a:rPr>
              <a:t>示例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27B9E45-DC80-48C6-8081-E0AE4A42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428625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流控制的语言元素（续）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0ECF906-B3AD-4AB5-A498-803C98A25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03388"/>
            <a:ext cx="2895600" cy="4440237"/>
          </a:xfrm>
        </p:spPr>
        <p:txBody>
          <a:bodyPr/>
          <a:lstStyle/>
          <a:p>
            <a:pPr eaLnBrk="1" hangingPunct="1"/>
            <a:r>
              <a:rPr lang="en-US" altLang="zh-CN"/>
              <a:t>CASE</a:t>
            </a:r>
            <a:r>
              <a:rPr lang="zh-CN" altLang="en-US"/>
              <a:t>语句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3300"/>
                </a:solidFill>
              </a:rPr>
              <a:t>--</a:t>
            </a:r>
            <a:r>
              <a:rPr lang="zh-CN" altLang="en-US" sz="2000">
                <a:solidFill>
                  <a:srgbClr val="CC3300"/>
                </a:solidFill>
              </a:rPr>
              <a:t>简单</a:t>
            </a:r>
            <a:r>
              <a:rPr lang="en-US" altLang="zh-CN" sz="2000">
                <a:solidFill>
                  <a:srgbClr val="CC3300"/>
                </a:solidFill>
              </a:rPr>
              <a:t>Case</a:t>
            </a:r>
            <a:r>
              <a:rPr lang="zh-CN" altLang="en-US" sz="2000">
                <a:solidFill>
                  <a:srgbClr val="CC3300"/>
                </a:solidFill>
              </a:rPr>
              <a:t>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000099"/>
                </a:solidFill>
              </a:rPr>
              <a:t>CASE</a:t>
            </a:r>
            <a:r>
              <a:rPr lang="en-US" altLang="zh-CN" sz="2000"/>
              <a:t> sex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000099"/>
                </a:solidFill>
              </a:rPr>
              <a:t>WHEN</a:t>
            </a:r>
            <a:r>
              <a:rPr lang="en-US" altLang="zh-CN" sz="2000"/>
              <a:t> '1' </a:t>
            </a:r>
            <a:r>
              <a:rPr lang="en-US" altLang="zh-CN" sz="2000">
                <a:solidFill>
                  <a:srgbClr val="000099"/>
                </a:solidFill>
              </a:rPr>
              <a:t>THEN</a:t>
            </a:r>
            <a:r>
              <a:rPr lang="en-US" altLang="zh-CN" sz="2000"/>
              <a:t> '</a:t>
            </a:r>
            <a:r>
              <a:rPr lang="zh-CN" altLang="en-US" sz="2000"/>
              <a:t>男</a:t>
            </a:r>
            <a:r>
              <a:rPr lang="en-US" altLang="zh-CN" sz="2000"/>
              <a:t>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99"/>
                </a:solidFill>
              </a:rPr>
              <a:t>   WHEN</a:t>
            </a:r>
            <a:r>
              <a:rPr lang="en-US" altLang="zh-CN" sz="2000"/>
              <a:t> '2' </a:t>
            </a:r>
            <a:r>
              <a:rPr lang="en-US" altLang="zh-CN" sz="2000">
                <a:solidFill>
                  <a:srgbClr val="000099"/>
                </a:solidFill>
              </a:rPr>
              <a:t>THEN</a:t>
            </a:r>
            <a:r>
              <a:rPr lang="en-US" altLang="zh-CN" sz="2000"/>
              <a:t> '</a:t>
            </a:r>
            <a:r>
              <a:rPr lang="zh-CN" altLang="en-US" sz="2000"/>
              <a:t>女</a:t>
            </a:r>
            <a:r>
              <a:rPr lang="en-US" altLang="zh-CN" sz="2000"/>
              <a:t>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99"/>
                </a:solidFill>
              </a:rPr>
              <a:t>   ELSE</a:t>
            </a:r>
            <a:r>
              <a:rPr lang="en-US" altLang="zh-CN" sz="2000"/>
              <a:t> '</a:t>
            </a:r>
            <a:r>
              <a:rPr lang="zh-CN" altLang="en-US" sz="2000"/>
              <a:t>其他</a:t>
            </a:r>
            <a:r>
              <a:rPr lang="en-US" altLang="zh-CN" sz="2000"/>
              <a:t>'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99"/>
                </a:solidFill>
              </a:rPr>
              <a:t>END</a:t>
            </a:r>
            <a:r>
              <a:rPr lang="en-US" altLang="zh-CN" sz="2000"/>
              <a:t> </a:t>
            </a:r>
            <a:endParaRPr lang="zh-CN" altLang="en-US" sz="2000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EFF452E5-15EC-4AAE-9BE2-FDF3E8F9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12988"/>
            <a:ext cx="388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latin typeface="Arial Narrow" panose="020B06060202020A0204" pitchFamily="34" charset="0"/>
              </a:rPr>
              <a:t>--Case</a:t>
            </a:r>
            <a:r>
              <a:rPr lang="zh-CN" altLang="en-US" sz="2000" b="1">
                <a:solidFill>
                  <a:srgbClr val="CC3300"/>
                </a:solidFill>
                <a:latin typeface="Arial Narrow" panose="020B06060202020A0204" pitchFamily="34" charset="0"/>
              </a:rPr>
              <a:t>搜索函数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Arial Narrow" panose="020B06060202020A0204" pitchFamily="34" charset="0"/>
              </a:rPr>
              <a:t> </a:t>
            </a: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CASE</a:t>
            </a:r>
            <a:r>
              <a:rPr lang="en-US" altLang="zh-CN" sz="2000" b="1">
                <a:latin typeface="Arial Narrow" panose="020B06060202020A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    WHEN</a:t>
            </a:r>
            <a:r>
              <a:rPr lang="en-US" altLang="zh-CN" sz="2000" b="1">
                <a:latin typeface="Arial Narrow" panose="020B06060202020A0204" pitchFamily="34" charset="0"/>
              </a:rPr>
              <a:t> sex = '1' </a:t>
            </a: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THEN</a:t>
            </a:r>
            <a:r>
              <a:rPr lang="en-US" altLang="zh-CN" sz="2000" b="1">
                <a:latin typeface="Arial Narrow" panose="020B06060202020A0204" pitchFamily="34" charset="0"/>
              </a:rPr>
              <a:t> '</a:t>
            </a:r>
            <a:r>
              <a:rPr lang="zh-CN" altLang="en-US" sz="2000" b="1">
                <a:latin typeface="Arial Narrow" panose="020B06060202020A0204" pitchFamily="34" charset="0"/>
              </a:rPr>
              <a:t>男</a:t>
            </a:r>
            <a:r>
              <a:rPr lang="en-US" altLang="zh-CN" sz="2000" b="1">
                <a:latin typeface="Arial Narrow" panose="020B06060202020A0204" pitchFamily="34" charset="0"/>
              </a:rPr>
              <a:t>'   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   </a:t>
            </a: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WHEN</a:t>
            </a:r>
            <a:r>
              <a:rPr lang="en-US" altLang="zh-CN" sz="2000" b="1">
                <a:latin typeface="Arial Narrow" panose="020B06060202020A0204" pitchFamily="34" charset="0"/>
              </a:rPr>
              <a:t> sex = '2' </a:t>
            </a: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THEN</a:t>
            </a:r>
            <a:r>
              <a:rPr lang="en-US" altLang="zh-CN" sz="2000" b="1">
                <a:latin typeface="Arial Narrow" panose="020B06060202020A0204" pitchFamily="34" charset="0"/>
              </a:rPr>
              <a:t> '</a:t>
            </a:r>
            <a:r>
              <a:rPr lang="zh-CN" altLang="en-US" sz="2000" b="1">
                <a:latin typeface="Arial Narrow" panose="020B06060202020A0204" pitchFamily="34" charset="0"/>
              </a:rPr>
              <a:t>女</a:t>
            </a:r>
            <a:r>
              <a:rPr lang="en-US" altLang="zh-CN" sz="2000" b="1">
                <a:latin typeface="Arial Narrow" panose="020B06060202020A0204" pitchFamily="34" charset="0"/>
              </a:rPr>
              <a:t>'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    ELSE</a:t>
            </a:r>
            <a:r>
              <a:rPr lang="en-US" altLang="zh-CN" sz="2000" b="1">
                <a:latin typeface="Arial Narrow" panose="020B06060202020A0204" pitchFamily="34" charset="0"/>
              </a:rPr>
              <a:t> ‘</a:t>
            </a:r>
            <a:r>
              <a:rPr lang="zh-CN" altLang="en-US" sz="2000" b="1">
                <a:latin typeface="Arial Narrow" panose="020B06060202020A0204" pitchFamily="34" charset="0"/>
              </a:rPr>
              <a:t>其他</a:t>
            </a:r>
            <a:r>
              <a:rPr lang="en-US" altLang="zh-CN" sz="2000" b="1">
                <a:latin typeface="Arial Narrow" panose="020B06060202020A0204" pitchFamily="34" charset="0"/>
              </a:rPr>
              <a:t>'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Arial Narrow" panose="020B06060202020A0204" pitchFamily="34" charset="0"/>
              </a:rPr>
              <a:t>END</a:t>
            </a:r>
            <a:r>
              <a:rPr lang="en-US" altLang="zh-CN" sz="2000" b="1">
                <a:latin typeface="Arial Narrow" panose="020B06060202020A0204" pitchFamily="34" charset="0"/>
              </a:rPr>
              <a:t>  </a:t>
            </a:r>
            <a:endParaRPr lang="zh-CN" altLang="en-US" sz="2000" b="1">
              <a:latin typeface="Arial Narrow" panose="020B06060202020A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42724CC-CBA2-47FD-B7FB-1F6C100E0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/>
              <a:t>CASE</a:t>
            </a:r>
            <a:r>
              <a:rPr lang="zh-CN" altLang="en-US"/>
              <a:t>举例（续）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27D3280-9B7E-4A07-9309-FA2A1DE6A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14500"/>
            <a:ext cx="7543800" cy="438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对学生成绩表中的成绩，如果是</a:t>
            </a:r>
            <a:r>
              <a:rPr lang="en-US" altLang="zh-CN" sz="2400"/>
              <a:t>90</a:t>
            </a:r>
            <a:r>
              <a:rPr lang="zh-CN" altLang="en-US" sz="2400"/>
              <a:t>分以上的，表示为‘优秀’，如果是</a:t>
            </a:r>
            <a:r>
              <a:rPr lang="en-US" altLang="zh-CN" sz="2400"/>
              <a:t>80</a:t>
            </a:r>
            <a:r>
              <a:rPr lang="zh-CN" altLang="en-US" sz="2400"/>
              <a:t>以上的为‘良好’，如果是</a:t>
            </a:r>
            <a:r>
              <a:rPr lang="en-US" altLang="zh-CN" sz="2400"/>
              <a:t>60</a:t>
            </a:r>
            <a:r>
              <a:rPr lang="zh-CN" altLang="en-US" sz="2400"/>
              <a:t>以上的为‘中等’，</a:t>
            </a:r>
            <a:r>
              <a:rPr lang="en-US" altLang="zh-CN" sz="2400"/>
              <a:t>60</a:t>
            </a:r>
            <a:r>
              <a:rPr lang="zh-CN" altLang="en-US" sz="2400"/>
              <a:t>以下为不及格。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rgbClr val="000099"/>
                </a:solidFill>
              </a:rPr>
              <a:t>学号（</a:t>
            </a:r>
            <a:r>
              <a:rPr lang="en-US" altLang="zh-CN" sz="2400">
                <a:solidFill>
                  <a:srgbClr val="000099"/>
                </a:solidFill>
              </a:rPr>
              <a:t>stuid</a:t>
            </a:r>
            <a:r>
              <a:rPr lang="zh-CN" altLang="en-US" sz="2400">
                <a:solidFill>
                  <a:srgbClr val="000099"/>
                </a:solidFill>
              </a:rPr>
              <a:t>）课程号（</a:t>
            </a:r>
            <a:r>
              <a:rPr lang="en-US" altLang="zh-CN" sz="2400">
                <a:solidFill>
                  <a:srgbClr val="000099"/>
                </a:solidFill>
              </a:rPr>
              <a:t>couid</a:t>
            </a:r>
            <a:r>
              <a:rPr lang="zh-CN" altLang="en-US" sz="2400">
                <a:solidFill>
                  <a:srgbClr val="000099"/>
                </a:solidFill>
              </a:rPr>
              <a:t>）	成绩（</a:t>
            </a:r>
            <a:r>
              <a:rPr lang="en-US" altLang="zh-CN" sz="2400">
                <a:solidFill>
                  <a:srgbClr val="000099"/>
                </a:solidFill>
              </a:rPr>
              <a:t>score</a:t>
            </a:r>
            <a:r>
              <a:rPr lang="zh-CN" altLang="en-US" sz="2400">
                <a:solidFill>
                  <a:srgbClr val="000099"/>
                </a:solidFill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1		80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2		79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3		56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1		90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2		78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3		64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ED7B88-6A05-4DBF-97BF-DFEA732D1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CASE</a:t>
            </a:r>
            <a:r>
              <a:rPr lang="zh-CN" altLang="en-US"/>
              <a:t>举例（续）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72E465D-FAA3-4467-8B2D-5044A8DA9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14500"/>
            <a:ext cx="7162800" cy="4381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得出结果如下 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zh-CN" altLang="en-US" sz="2400"/>
            </a:br>
            <a:r>
              <a:rPr lang="zh-CN" altLang="en-US" sz="2400">
                <a:solidFill>
                  <a:srgbClr val="000099"/>
                </a:solidFill>
              </a:rPr>
              <a:t>学号（</a:t>
            </a:r>
            <a:r>
              <a:rPr lang="en-US" altLang="zh-CN" sz="2400">
                <a:solidFill>
                  <a:srgbClr val="000099"/>
                </a:solidFill>
              </a:rPr>
              <a:t>stuid</a:t>
            </a:r>
            <a:r>
              <a:rPr lang="zh-CN" altLang="en-US" sz="2400">
                <a:solidFill>
                  <a:srgbClr val="000099"/>
                </a:solidFill>
              </a:rPr>
              <a:t>）课程号（</a:t>
            </a:r>
            <a:r>
              <a:rPr lang="en-US" altLang="zh-CN" sz="2400">
                <a:solidFill>
                  <a:srgbClr val="000099"/>
                </a:solidFill>
              </a:rPr>
              <a:t>couid</a:t>
            </a:r>
            <a:r>
              <a:rPr lang="zh-CN" altLang="en-US" sz="2400">
                <a:solidFill>
                  <a:srgbClr val="000099"/>
                </a:solidFill>
              </a:rPr>
              <a:t>）	成绩（</a:t>
            </a:r>
            <a:r>
              <a:rPr lang="en-US" altLang="zh-CN" sz="2400">
                <a:solidFill>
                  <a:srgbClr val="000099"/>
                </a:solidFill>
              </a:rPr>
              <a:t>score</a:t>
            </a:r>
            <a:r>
              <a:rPr lang="zh-CN" altLang="en-US" sz="2400">
                <a:solidFill>
                  <a:srgbClr val="000099"/>
                </a:solidFill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1		</a:t>
            </a:r>
            <a:r>
              <a:rPr lang="zh-CN" altLang="en-US" sz="2400"/>
              <a:t>良好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2		</a:t>
            </a:r>
            <a:r>
              <a:rPr lang="zh-CN" altLang="en-US" sz="2400"/>
              <a:t>中等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1			3		</a:t>
            </a:r>
            <a:r>
              <a:rPr lang="zh-CN" altLang="en-US" sz="2400"/>
              <a:t>不及格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1		</a:t>
            </a:r>
            <a:r>
              <a:rPr lang="zh-CN" altLang="en-US" sz="2400"/>
              <a:t>优秀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2		</a:t>
            </a:r>
            <a:r>
              <a:rPr lang="zh-CN" altLang="en-US" sz="2400"/>
              <a:t>中等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</a:t>
            </a:r>
            <a:r>
              <a:rPr lang="en-US" altLang="zh-CN" sz="2400"/>
              <a:t>2			3		</a:t>
            </a:r>
            <a:r>
              <a:rPr lang="zh-CN" altLang="en-US" sz="2400"/>
              <a:t>中等</a:t>
            </a:r>
          </a:p>
        </p:txBody>
      </p:sp>
      <p:pic>
        <p:nvPicPr>
          <p:cNvPr id="28676" name="Picture 7" descr="BD00028_">
            <a:extLst>
              <a:ext uri="{FF2B5EF4-FFF2-40B4-BE49-F238E27FC236}">
                <a16:creationId xmlns:a16="http://schemas.microsoft.com/office/drawing/2014/main" id="{ABCF7CA8-E587-4547-A29E-5B26ECD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6177A0B-58FD-4275-BFD6-986214DC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6429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/>
              <a:t>CASE</a:t>
            </a:r>
            <a:r>
              <a:rPr lang="zh-CN" altLang="en-US"/>
              <a:t>举例（续）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B347C262-BD0C-49C2-9B7F-1AA086D8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543800" cy="311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SELECT stuid as </a:t>
            </a:r>
            <a:r>
              <a:rPr lang="zh-CN" altLang="en-US" b="1"/>
              <a:t>学号</a:t>
            </a:r>
            <a:r>
              <a:rPr lang="en-US" altLang="zh-CN" b="1"/>
              <a:t>, couid as </a:t>
            </a:r>
            <a:r>
              <a:rPr lang="zh-CN" altLang="en-US" b="1"/>
              <a:t>课程号</a:t>
            </a:r>
            <a:r>
              <a:rPr lang="en-US" altLang="zh-CN" b="1"/>
              <a:t>,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CASE 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   </a:t>
            </a:r>
            <a:r>
              <a:rPr lang="en-US" altLang="zh-CN" b="1"/>
              <a:t> WHEN </a:t>
            </a:r>
            <a:r>
              <a:rPr lang="en-US" altLang="zh-CN" b="1">
                <a:solidFill>
                  <a:srgbClr val="000099"/>
                </a:solidFill>
              </a:rPr>
              <a:t>score &gt;= 90 </a:t>
            </a:r>
            <a:r>
              <a:rPr lang="en-US" altLang="zh-CN" b="1"/>
              <a:t>THEN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优秀</a:t>
            </a:r>
            <a:r>
              <a:rPr lang="en-US" altLang="zh-CN" b="1">
                <a:solidFill>
                  <a:srgbClr val="FF0000"/>
                </a:solidFill>
              </a:rPr>
              <a:t>' 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    </a:t>
            </a:r>
            <a:r>
              <a:rPr lang="en-US" altLang="zh-CN" b="1"/>
              <a:t>WHEN</a:t>
            </a:r>
            <a:r>
              <a:rPr lang="en-US" altLang="zh-CN" b="1">
                <a:solidFill>
                  <a:srgbClr val="000099"/>
                </a:solidFill>
              </a:rPr>
              <a:t> score &lt; 90 and score &gt;=80 </a:t>
            </a:r>
            <a:r>
              <a:rPr lang="en-US" altLang="zh-CN" b="1"/>
              <a:t>THEN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良好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    </a:t>
            </a:r>
            <a:r>
              <a:rPr lang="en-US" altLang="zh-CN" b="1"/>
              <a:t>WHEN</a:t>
            </a:r>
            <a:r>
              <a:rPr lang="en-US" altLang="zh-CN" b="1">
                <a:solidFill>
                  <a:srgbClr val="000099"/>
                </a:solidFill>
              </a:rPr>
              <a:t> score &lt; 80 and score &gt;=60 </a:t>
            </a:r>
            <a:r>
              <a:rPr lang="en-US" altLang="zh-CN" b="1"/>
              <a:t>THEN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中等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    </a:t>
            </a:r>
            <a:r>
              <a:rPr lang="en-US" altLang="zh-CN" b="1"/>
              <a:t>ELSE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不及格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    END as </a:t>
            </a:r>
            <a:r>
              <a:rPr lang="zh-CN" altLang="en-US" b="1">
                <a:solidFill>
                  <a:srgbClr val="000099"/>
                </a:solidFill>
              </a:rPr>
              <a:t>成绩</a:t>
            </a:r>
          </a:p>
          <a:p>
            <a:r>
              <a:rPr lang="en-US" altLang="zh-CN" b="1"/>
              <a:t>FROM</a:t>
            </a:r>
            <a:r>
              <a:rPr lang="en-US" altLang="zh-CN" b="1">
                <a:solidFill>
                  <a:srgbClr val="000099"/>
                </a:solidFill>
              </a:rPr>
              <a:t>  sc </a:t>
            </a:r>
            <a:endParaRPr lang="en-US" altLang="zh-CN" b="1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6F74D76-48BE-4A48-A237-3C38A193E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914400"/>
          </a:xfrm>
        </p:spPr>
        <p:txBody>
          <a:bodyPr/>
          <a:lstStyle/>
          <a:p>
            <a:r>
              <a:rPr lang="zh-CN" altLang="en-US"/>
              <a:t>控制流语句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75CD9790-77EA-44C7-9468-4A1442E7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320517" name="Group 5">
            <a:extLst>
              <a:ext uri="{FF2B5EF4-FFF2-40B4-BE49-F238E27FC236}">
                <a16:creationId xmlns:a16="http://schemas.microsoft.com/office/drawing/2014/main" id="{E67E43C7-BD6C-4A6B-A382-92010867218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524000"/>
          <a:ext cx="6769100" cy="4389438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控制流语句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BEGIN…END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定义语句块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IF…ELSE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条件处理语句，如果条件成立，执行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语句；否则执行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分支语句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循环语句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无条件跳转语句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无条件退出语句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BREAK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跳出循环语句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重新开始循环语句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66584184-1585-41FE-9CA1-6D677C3D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428625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批处理命令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1D80777B-2982-4F2A-83E5-3F2087E29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CN"/>
              <a:t>GO</a:t>
            </a:r>
          </a:p>
          <a:p>
            <a:pPr lvl="1" eaLnBrk="1" hangingPunct="1"/>
            <a:r>
              <a:rPr lang="zh-CN" altLang="en-US" sz="2400"/>
              <a:t>向 </a:t>
            </a:r>
            <a:r>
              <a:rPr lang="en-US" altLang="zh-CN" sz="2400"/>
              <a:t>SQL Server </a:t>
            </a:r>
            <a:r>
              <a:rPr lang="zh-CN" altLang="en-US" sz="2400"/>
              <a:t>描述由 </a:t>
            </a:r>
            <a:r>
              <a:rPr lang="en-US" altLang="zh-CN" sz="2400"/>
              <a:t>Transact-SQL </a:t>
            </a:r>
            <a:r>
              <a:rPr lang="zh-CN" altLang="en-US" sz="2400"/>
              <a:t>语句组成的批处理</a:t>
            </a:r>
          </a:p>
          <a:p>
            <a:pPr lvl="1" eaLnBrk="1" hangingPunct="1"/>
            <a:r>
              <a:rPr lang="zh-CN" altLang="en-US" sz="2400"/>
              <a:t>实际上并不是 </a:t>
            </a:r>
            <a:r>
              <a:rPr lang="en-US" altLang="zh-CN" sz="2400"/>
              <a:t>Transact-SQL </a:t>
            </a:r>
            <a:r>
              <a:rPr lang="zh-CN" altLang="en-US" sz="2400"/>
              <a:t>语句</a:t>
            </a:r>
            <a:endParaRPr lang="en-US" altLang="zh-CN" sz="2400"/>
          </a:p>
          <a:p>
            <a:pPr lvl="1" eaLnBrk="1" hangingPunct="1">
              <a:buFontTx/>
              <a:buNone/>
            </a:pPr>
            <a:endParaRPr lang="zh-CN" altLang="en-US" sz="2400"/>
          </a:p>
          <a:p>
            <a:pPr eaLnBrk="1" hangingPunct="1"/>
            <a:r>
              <a:rPr lang="en-US" altLang="zh-CN"/>
              <a:t>EXEC</a:t>
            </a:r>
          </a:p>
          <a:p>
            <a:pPr lvl="1" eaLnBrk="1" hangingPunct="1"/>
            <a:r>
              <a:rPr lang="zh-CN" altLang="en-US" sz="2400"/>
              <a:t>用于执行用户定义的函数、系统存储过程、用户自定义存储过程或一个扩展的存储过程</a:t>
            </a:r>
          </a:p>
          <a:p>
            <a:pPr lvl="1" eaLnBrk="1" hangingPunct="1"/>
            <a:r>
              <a:rPr lang="zh-CN" altLang="en-US" sz="2400"/>
              <a:t>在一个 </a:t>
            </a:r>
            <a:r>
              <a:rPr lang="en-US" altLang="zh-CN" sz="2400"/>
              <a:t>Transact-SQL </a:t>
            </a:r>
            <a:r>
              <a:rPr lang="zh-CN" altLang="en-US" sz="2400"/>
              <a:t>批处理内部，</a:t>
            </a:r>
            <a:r>
              <a:rPr lang="en-US" altLang="zh-CN" sz="2400"/>
              <a:t>EXEC </a:t>
            </a:r>
            <a:r>
              <a:rPr lang="zh-CN" altLang="en-US" sz="2400"/>
              <a:t>能控制一个字符串的运行 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29CE4E-415B-4490-942D-6FEFAE9A8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914400"/>
          </a:xfrm>
        </p:spPr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92E7840-D258-4F14-BF8C-AF64CF4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800735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  <a:ea typeface="黑体" panose="02010609060101010101" pitchFamily="49" charset="-122"/>
              </a:rPr>
              <a:t>注释是指程序代码中不执行的文本字符串，也称为注解。 </a:t>
            </a:r>
            <a:endParaRPr kumimoji="1" lang="en-US" altLang="zh-CN" sz="2800" b="1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SQL Server支持两种类型的注释字符：</a:t>
            </a: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 --（双连字符）</a:t>
            </a: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 /*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kumimoji="1"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*/（正斜杠-星号对）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endParaRPr kumimoji="1" lang="en-US" altLang="zh-CN" sz="800" b="1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endParaRPr kumimoji="1" lang="zh-CN" altLang="en-US" sz="2400" b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7F2ECD-8074-4C6C-9D19-199BA1F1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26C4C-8DE6-4B9B-A8E7-A3C3656AD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/>
              <a:t>标</a:t>
            </a:r>
            <a:r>
              <a:rPr lang="zh-CN" altLang="en-US"/>
              <a:t>识符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BC1027A-88BC-465E-9BA2-D38A93B62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3307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/>
              <a:t>标准</a:t>
            </a:r>
            <a:r>
              <a:rPr lang="zh-CN" altLang="en-US"/>
              <a:t>标识符</a:t>
            </a:r>
            <a:endParaRPr lang="en-US" altLang="en-US"/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/>
              <a:t>第</a:t>
            </a:r>
            <a:r>
              <a:rPr lang="zh-CN" altLang="en-US" sz="2400"/>
              <a:t>一个字符必须是字母，</a:t>
            </a:r>
            <a:r>
              <a:rPr lang="en-US" altLang="zh-CN" sz="2400"/>
              <a:t>a</a:t>
            </a:r>
            <a:r>
              <a:rPr lang="zh-CN" altLang="en-US" sz="2400"/>
              <a:t>～</a:t>
            </a:r>
            <a:r>
              <a:rPr lang="en-US" altLang="zh-CN" sz="2400"/>
              <a:t>z </a:t>
            </a:r>
            <a:r>
              <a:rPr lang="zh-CN" altLang="en-US" sz="2400"/>
              <a:t>或 </a:t>
            </a:r>
            <a:r>
              <a:rPr lang="en-US" altLang="zh-CN" sz="2400"/>
              <a:t>A</a:t>
            </a:r>
            <a:r>
              <a:rPr lang="zh-CN" altLang="en-US" sz="2400"/>
              <a:t>～</a:t>
            </a:r>
            <a:r>
              <a:rPr lang="en-US" altLang="zh-CN" sz="2400"/>
              <a:t>Z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/>
              <a:t>第一</a:t>
            </a:r>
            <a:r>
              <a:rPr lang="zh-CN" altLang="en-US" sz="2400"/>
              <a:t>个字符后可以是数字、字母或各种符号</a:t>
            </a:r>
            <a:endParaRPr lang="en-US" altLang="en-US" sz="2400"/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/>
              <a:t>当</a:t>
            </a:r>
            <a:r>
              <a:rPr lang="zh-CN" altLang="en-US" sz="2400"/>
              <a:t>标识符的第一个字符是符号时，代表它有特殊用处</a:t>
            </a:r>
          </a:p>
          <a:p>
            <a:pPr lvl="1" eaLnBrk="1" hangingPunct="1">
              <a:spcBef>
                <a:spcPts val="180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zh-CN" altLang="en-US" sz="2400" b="1">
                <a:latin typeface="Arial Narrow" panose="020B06060202020A0204" pitchFamily="34" charset="0"/>
              </a:rPr>
              <a:t>1</a:t>
            </a:r>
            <a:r>
              <a:rPr lang="en-US" altLang="zh-CN" sz="2400" b="1">
                <a:latin typeface="Arial Narrow" panose="020B06060202020A0204" pitchFamily="34" charset="0"/>
              </a:rPr>
              <a:t>. </a:t>
            </a:r>
            <a:r>
              <a:rPr lang="zh-CN" altLang="en-US" sz="2400" b="1">
                <a:latin typeface="Arial Narrow" panose="020B06060202020A0204" pitchFamily="34" charset="0"/>
              </a:rPr>
              <a:t>以 </a:t>
            </a:r>
            <a:r>
              <a:rPr lang="zh-CN" altLang="en-US" sz="2400" b="1">
                <a:solidFill>
                  <a:srgbClr val="0000CC"/>
                </a:solidFill>
                <a:latin typeface="Arial Narrow" panose="020B06060202020A0204" pitchFamily="34" charset="0"/>
              </a:rPr>
              <a:t>@ </a:t>
            </a:r>
            <a:r>
              <a:rPr lang="zh-CN" altLang="en-US" sz="2400" b="1">
                <a:latin typeface="Arial Narrow" panose="020B06060202020A0204" pitchFamily="34" charset="0"/>
              </a:rPr>
              <a:t>开头的标识符代表</a:t>
            </a:r>
            <a:r>
              <a:rPr lang="zh-CN" altLang="en-US" sz="2400" b="1">
                <a:solidFill>
                  <a:srgbClr val="0000CC"/>
                </a:solidFill>
                <a:latin typeface="Arial Narrow" panose="020B06060202020A0204" pitchFamily="34" charset="0"/>
              </a:rPr>
              <a:t>局部变量或参数</a:t>
            </a:r>
            <a:r>
              <a:rPr lang="zh-CN" altLang="en-US" sz="2400" b="1">
                <a:latin typeface="Arial Narrow" panose="020B06060202020A0204" pitchFamily="34" charset="0"/>
              </a:rPr>
              <a:t>  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     </a:t>
            </a:r>
            <a:r>
              <a:rPr lang="en-US" altLang="zh-CN" sz="2400" b="1">
                <a:latin typeface="Arial Narrow" panose="020B06060202020A0204" pitchFamily="34" charset="0"/>
              </a:rPr>
              <a:t>2. </a:t>
            </a:r>
            <a:r>
              <a:rPr lang="zh-CN" altLang="en-US" sz="2400" b="1">
                <a:latin typeface="Arial Narrow" panose="020B06060202020A0204" pitchFamily="34" charset="0"/>
              </a:rPr>
              <a:t>以 </a:t>
            </a:r>
            <a:r>
              <a:rPr lang="zh-CN" altLang="en-US" sz="2400" b="1">
                <a:solidFill>
                  <a:srgbClr val="CC0000"/>
                </a:solidFill>
                <a:latin typeface="Arial Narrow" panose="020B06060202020A0204" pitchFamily="34" charset="0"/>
              </a:rPr>
              <a:t># </a:t>
            </a:r>
            <a:r>
              <a:rPr lang="zh-CN" altLang="en-US" sz="2400" b="1">
                <a:latin typeface="Arial Narrow" panose="020B06060202020A0204" pitchFamily="34" charset="0"/>
              </a:rPr>
              <a:t>开头的标识符代表</a:t>
            </a:r>
            <a:r>
              <a:rPr lang="zh-CN" altLang="en-US" sz="2400" b="1">
                <a:solidFill>
                  <a:srgbClr val="CC0000"/>
                </a:solidFill>
                <a:latin typeface="Arial Narrow" panose="020B06060202020A0204" pitchFamily="34" charset="0"/>
              </a:rPr>
              <a:t>临时表或存储过程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   3. </a:t>
            </a:r>
            <a:r>
              <a:rPr lang="zh-CN" altLang="en-US" sz="2400" b="1">
                <a:latin typeface="Arial Narrow" panose="020B06060202020A0204" pitchFamily="34" charset="0"/>
              </a:rPr>
              <a:t>以 </a:t>
            </a:r>
            <a:r>
              <a:rPr lang="zh-CN" altLang="en-US" sz="2400" b="1">
                <a:solidFill>
                  <a:srgbClr val="008000"/>
                </a:solidFill>
                <a:latin typeface="Arial Narrow" panose="020B06060202020A0204" pitchFamily="34" charset="0"/>
              </a:rPr>
              <a:t>##</a:t>
            </a:r>
            <a:r>
              <a:rPr lang="zh-CN" altLang="en-US" sz="2400" b="1">
                <a:latin typeface="Arial Narrow" panose="020B06060202020A0204" pitchFamily="34" charset="0"/>
              </a:rPr>
              <a:t> </a:t>
            </a:r>
            <a:r>
              <a:rPr lang="zh-CN" altLang="en-US" sz="2400" b="1"/>
              <a:t>开头的标识符代表一个</a:t>
            </a:r>
            <a:r>
              <a:rPr lang="zh-CN" altLang="en-US" sz="2400" b="1">
                <a:solidFill>
                  <a:srgbClr val="008000"/>
                </a:solidFill>
              </a:rPr>
              <a:t>全局临时对象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D3ABB2D-75AB-4E19-9998-57937850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变量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4F28E1F-B8DC-4DB1-B963-DFCDAC9A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194550" cy="1771650"/>
          </a:xfrm>
        </p:spPr>
        <p:txBody>
          <a:bodyPr/>
          <a:lstStyle/>
          <a:p>
            <a:pPr eaLnBrk="1" hangingPunct="1"/>
            <a:r>
              <a:rPr lang="en-US" altLang="zh-CN" sz="2400"/>
              <a:t>用 </a:t>
            </a:r>
            <a:r>
              <a:rPr lang="en-US" altLang="en-US" sz="2400">
                <a:solidFill>
                  <a:srgbClr val="0000CC"/>
                </a:solidFill>
              </a:rPr>
              <a:t>DECLARE @</a:t>
            </a:r>
            <a:r>
              <a:rPr lang="en-US" altLang="en-US" sz="2400"/>
              <a:t> </a:t>
            </a:r>
            <a:r>
              <a:rPr lang="en-US" altLang="zh-CN" sz="2400"/>
              <a:t>语句</a:t>
            </a:r>
            <a:r>
              <a:rPr lang="zh-CN" altLang="en-US" sz="2400"/>
              <a:t>定义局部变量</a:t>
            </a:r>
            <a:endParaRPr lang="en-US" altLang="en-US" sz="2400"/>
          </a:p>
          <a:p>
            <a:pPr eaLnBrk="1" hangingPunct="1"/>
            <a:r>
              <a:rPr lang="en-US" altLang="zh-CN" sz="2400"/>
              <a:t>用</a:t>
            </a:r>
            <a:r>
              <a:rPr lang="en-US" altLang="en-US" sz="2400">
                <a:solidFill>
                  <a:srgbClr val="CC0000"/>
                </a:solidFill>
              </a:rPr>
              <a:t> SET</a:t>
            </a:r>
            <a:r>
              <a:rPr lang="en-US" altLang="en-US" sz="2400"/>
              <a:t> </a:t>
            </a:r>
            <a:r>
              <a:rPr lang="en-US" altLang="zh-CN" sz="2400"/>
              <a:t>或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CC0000"/>
                </a:solidFill>
              </a:rPr>
              <a:t>SELECT @</a:t>
            </a:r>
            <a:r>
              <a:rPr lang="en-US" altLang="en-US" sz="2400"/>
              <a:t> </a:t>
            </a:r>
            <a:r>
              <a:rPr lang="en-US" altLang="zh-CN" sz="2400"/>
              <a:t>语句</a:t>
            </a:r>
            <a:r>
              <a:rPr lang="zh-CN" altLang="en-US" sz="2400"/>
              <a:t>给局部变量赋值</a:t>
            </a:r>
            <a:endParaRPr lang="en-US" altLang="en-US" sz="2400"/>
          </a:p>
          <a:p>
            <a:pPr eaLnBrk="1" hangingPunct="1"/>
            <a:r>
              <a:rPr lang="zh-CN" altLang="en-US" sz="2400"/>
              <a:t>局部变量只具有局部作用范围</a:t>
            </a:r>
            <a:r>
              <a:rPr lang="en-US" altLang="en-US" sz="240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只能在定义它的语句、批处理或过程中使用</a:t>
            </a:r>
            <a:endParaRPr lang="en-US" altLang="en-US"/>
          </a:p>
        </p:txBody>
      </p:sp>
      <p:grpSp>
        <p:nvGrpSpPr>
          <p:cNvPr id="2" name="组合 5">
            <a:extLst>
              <a:ext uri="{FF2B5EF4-FFF2-40B4-BE49-F238E27FC236}">
                <a16:creationId xmlns:a16="http://schemas.microsoft.com/office/drawing/2014/main" id="{CE5261EF-3C9F-49B6-9DA6-84C4AB2F0D7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7924800" cy="2895600"/>
            <a:chOff x="685800" y="2895600"/>
            <a:chExt cx="7924800" cy="2895600"/>
          </a:xfrm>
        </p:grpSpPr>
        <p:sp>
          <p:nvSpPr>
            <p:cNvPr id="12293" name="Rectangle 8">
              <a:extLst>
                <a:ext uri="{FF2B5EF4-FFF2-40B4-BE49-F238E27FC236}">
                  <a16:creationId xmlns:a16="http://schemas.microsoft.com/office/drawing/2014/main" id="{8EA12D9C-46DE-463E-824C-10E3A88D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048000"/>
              <a:ext cx="7848600" cy="274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USE northwind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solidFill>
                    <a:schemeClr val="accent2"/>
                  </a:solidFill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DECLARE  @EmpID  varchar(11)</a:t>
              </a:r>
              <a:r>
                <a:rPr lang="en-US" altLang="zh-CN" sz="2000" b="1">
                  <a:solidFill>
                    <a:schemeClr val="accent2"/>
                  </a:solidFill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,</a:t>
              </a:r>
              <a:endParaRPr lang="en-US" altLang="en-US" sz="2000" b="1">
                <a:solidFill>
                  <a:schemeClr val="accent2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solidFill>
                    <a:schemeClr val="accent2"/>
                  </a:solidFill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2000" b="1">
                  <a:solidFill>
                    <a:schemeClr val="accent2"/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altLang="en-US" sz="2000" b="1">
                  <a:solidFill>
                    <a:schemeClr val="accent2"/>
                  </a:solidFill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@vlName char(20)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solidFill>
                    <a:schemeClr val="accent2"/>
                  </a:solidFill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 @vlname = </a:t>
              </a:r>
              <a:r>
                <a:rPr lang="en-US" altLang="zh-CN" sz="2000" b="1">
                  <a:latin typeface="Lucida Sans Typewriter" panose="020B0509030504030204" pitchFamily="49" charset="0"/>
                </a:rPr>
                <a:t>‘Dodsworth’</a:t>
              </a:r>
              <a:endParaRPr lang="en-US" altLang="en-US" sz="2000" b="1">
                <a:latin typeface="Lucida Sans Typewriter" panose="020B0509030504030204" pitchFamily="49" charset="0"/>
                <a:cs typeface="Times New Roman" panose="02020603050405020304" pitchFamily="18" charset="0"/>
              </a:endParaRP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SELECT @EmpID = employeeid 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 FROM  employees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 WHERE LastName = @vlname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SELECT @EmpID AS EmployeeID </a:t>
              </a:r>
            </a:p>
            <a:p>
              <a:pPr>
                <a:lnSpc>
                  <a:spcPct val="96000"/>
                </a:lnSpc>
              </a:pPr>
              <a:r>
                <a:rPr lang="en-US" altLang="en-US" sz="2000" b="1">
                  <a:latin typeface="Lucida Sans Typewriter" panose="020B0509030504030204" pitchFamily="49" charset="0"/>
                  <a:cs typeface="Times New Roman" panose="02020603050405020304" pitchFamily="18" charset="0"/>
                </a:rPr>
                <a:t>GO</a:t>
              </a:r>
              <a:r>
                <a:rPr lang="en-US" altLang="en-US" sz="2000" b="1">
                  <a:latin typeface="Lucida Sans Typewriter" panose="020B0509030504030204" pitchFamily="49" charset="0"/>
                </a:rPr>
                <a:t> </a:t>
              </a:r>
            </a:p>
          </p:txBody>
        </p:sp>
        <p:sp>
          <p:nvSpPr>
            <p:cNvPr id="12294" name="Rectangle 9">
              <a:extLst>
                <a:ext uri="{FF2B5EF4-FFF2-40B4-BE49-F238E27FC236}">
                  <a16:creationId xmlns:a16="http://schemas.microsoft.com/office/drawing/2014/main" id="{A9556E88-1889-4740-8A8B-9BA21CDF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895600"/>
              <a:ext cx="2590800" cy="62388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27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>
                  <a:latin typeface="Arial" panose="020B0604020202020204" pitchFamily="34" charset="0"/>
                </a:rPr>
                <a:t>示例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CBEF54-B615-4A6C-991B-B7D31FA52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系统</a:t>
            </a:r>
            <a:r>
              <a:rPr lang="zh-CN" altLang="en-US"/>
              <a:t>函数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64531D9-A780-4C6F-AB80-D31AE7391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194550" cy="1143000"/>
          </a:xfrm>
        </p:spPr>
        <p:txBody>
          <a:bodyPr/>
          <a:lstStyle/>
          <a:p>
            <a:pPr eaLnBrk="1" hangingPunct="1">
              <a:lnSpc>
                <a:spcPct val="98000"/>
              </a:lnSpc>
            </a:pPr>
            <a:r>
              <a:rPr lang="en-US" altLang="zh-CN" sz="2400"/>
              <a:t>聚</a:t>
            </a:r>
            <a:r>
              <a:rPr lang="zh-CN" altLang="en-US" sz="2400"/>
              <a:t>合函数</a:t>
            </a:r>
          </a:p>
          <a:p>
            <a:pPr eaLnBrk="1" hangingPunct="1">
              <a:lnSpc>
                <a:spcPct val="98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COUNT</a:t>
            </a:r>
            <a:r>
              <a:rPr lang="zh-CN" altLang="en-US" sz="2400"/>
              <a:t>、</a:t>
            </a:r>
            <a:r>
              <a:rPr lang="en-US" altLang="zh-CN" sz="2400"/>
              <a:t>MIN</a:t>
            </a:r>
            <a:r>
              <a:rPr lang="zh-CN" altLang="en-US" sz="2400"/>
              <a:t>、</a:t>
            </a:r>
            <a:r>
              <a:rPr lang="en-US" altLang="zh-CN" sz="2400"/>
              <a:t>MAX</a:t>
            </a:r>
            <a:r>
              <a:rPr lang="zh-CN" altLang="en-US" sz="2400"/>
              <a:t>、</a:t>
            </a:r>
            <a:r>
              <a:rPr lang="en-US" altLang="zh-CN" sz="2400"/>
              <a:t>SUM</a:t>
            </a:r>
            <a:r>
              <a:rPr lang="zh-CN" altLang="en-US" sz="2400"/>
              <a:t>、</a:t>
            </a:r>
            <a:r>
              <a:rPr lang="en-US" altLang="zh-CN" sz="2400"/>
              <a:t>AVG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BFDABF3B-9FB5-4AD5-9E5B-77FFDBAA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807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SELECT AVG (unitprice) AS AvgPrice FROM products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871FAF6-312B-4012-AF13-928069F7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53000"/>
            <a:ext cx="807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SELECT DB_NAME(</a:t>
            </a:r>
            <a:r>
              <a:rPr lang="en-US" altLang="zh-CN" sz="1800">
                <a:latin typeface="Lucida Sans Typewriter" panose="020B0509030504030204" pitchFamily="49" charset="0"/>
              </a:rPr>
              <a:t>2</a:t>
            </a:r>
            <a:r>
              <a:rPr lang="en-US" altLang="en-US" sz="1800">
                <a:latin typeface="Lucida Sans Typewriter" panose="020B0509030504030204" pitchFamily="49" charset="0"/>
              </a:rPr>
              <a:t>) AS 'database‘</a:t>
            </a:r>
          </a:p>
          <a:p>
            <a:pPr>
              <a:lnSpc>
                <a:spcPct val="96000"/>
              </a:lnSpc>
            </a:pPr>
            <a:r>
              <a:rPr lang="en-US" altLang="en-US" sz="18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29702" name="Rectangle 15">
            <a:extLst>
              <a:ext uri="{FF2B5EF4-FFF2-40B4-BE49-F238E27FC236}">
                <a16:creationId xmlns:a16="http://schemas.microsoft.com/office/drawing/2014/main" id="{DBE64AD7-07EB-48AE-B261-3893DEF8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7194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Arial Narrow" panose="020B06060202020A0204" pitchFamily="34" charset="0"/>
              </a:rPr>
              <a:t>标量</a:t>
            </a:r>
            <a:r>
              <a:rPr lang="zh-CN" altLang="en-US" sz="2400" b="1">
                <a:latin typeface="Arial Narrow" panose="020B06060202020A0204" pitchFamily="34" charset="0"/>
              </a:rPr>
              <a:t>函数</a:t>
            </a:r>
          </a:p>
          <a:p>
            <a:pPr eaLnBrk="1" hangingPunct="1">
              <a:lnSpc>
                <a:spcPct val="98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    返回单一值。</a:t>
            </a:r>
            <a:endParaRPr lang="en-US" altLang="en-US" sz="2400" b="1">
              <a:latin typeface="Arial Narrow" panose="020B06060202020A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297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87752-A694-4B7F-9913-77B6FF57A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系统</a:t>
            </a:r>
            <a:r>
              <a:rPr lang="zh-CN" altLang="en-US"/>
              <a:t>函数（续）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8A94E74-1FEC-417C-83E7-E7505F50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770438"/>
          </a:xfrm>
        </p:spPr>
        <p:txBody>
          <a:bodyPr/>
          <a:lstStyle/>
          <a:p>
            <a:pPr eaLnBrk="1" hangingPunct="1">
              <a:lnSpc>
                <a:spcPts val="3700"/>
              </a:lnSpc>
              <a:spcBef>
                <a:spcPts val="1200"/>
              </a:spcBef>
            </a:pPr>
            <a:r>
              <a:rPr lang="zh-CN" altLang="en-US" sz="2800"/>
              <a:t>其他系统函数</a:t>
            </a:r>
            <a:endParaRPr lang="en-US" altLang="en-US" sz="2800"/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</a:pPr>
            <a:r>
              <a:rPr lang="zh-CN" altLang="en-US" sz="2400" b="1"/>
              <a:t>日期函数</a:t>
            </a:r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DAY</a:t>
            </a:r>
            <a:r>
              <a:rPr lang="zh-CN" altLang="en-US" sz="2400"/>
              <a:t>、</a:t>
            </a:r>
            <a:r>
              <a:rPr lang="en-US" altLang="zh-CN" sz="2400"/>
              <a:t>MONTH</a:t>
            </a:r>
            <a:r>
              <a:rPr lang="zh-CN" altLang="en-US" sz="2400"/>
              <a:t>、</a:t>
            </a:r>
            <a:r>
              <a:rPr lang="en-US" altLang="zh-CN" sz="2400"/>
              <a:t>YEAR</a:t>
            </a:r>
            <a:r>
              <a:rPr lang="zh-CN" altLang="en-US" sz="2400"/>
              <a:t>、</a:t>
            </a:r>
            <a:r>
              <a:rPr lang="en-US" altLang="zh-CN" sz="2400"/>
              <a:t>DATEADD</a:t>
            </a:r>
            <a:r>
              <a:rPr lang="zh-CN" altLang="en-US" sz="2400"/>
              <a:t>、</a:t>
            </a:r>
            <a:r>
              <a:rPr lang="en-US" altLang="zh-CN" sz="2400"/>
              <a:t>GETDATE</a:t>
            </a:r>
            <a:endParaRPr lang="zh-CN" altLang="en-US" sz="2400"/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</a:pPr>
            <a:r>
              <a:rPr lang="en-US" altLang="zh-CN" sz="2400" b="1"/>
              <a:t>数学</a:t>
            </a:r>
            <a:r>
              <a:rPr lang="zh-CN" altLang="en-US" sz="2400" b="1"/>
              <a:t>函数</a:t>
            </a:r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ABS</a:t>
            </a:r>
            <a:r>
              <a:rPr lang="zh-CN" altLang="en-US" sz="2400"/>
              <a:t>、</a:t>
            </a:r>
            <a:r>
              <a:rPr lang="en-US" altLang="zh-CN" sz="2400"/>
              <a:t>SIGN</a:t>
            </a:r>
            <a:r>
              <a:rPr lang="zh-CN" altLang="en-US" sz="2400"/>
              <a:t>、</a:t>
            </a:r>
            <a:r>
              <a:rPr lang="en-US" altLang="zh-CN" sz="2400"/>
              <a:t>PI</a:t>
            </a:r>
            <a:r>
              <a:rPr lang="zh-CN" altLang="en-US" sz="2400"/>
              <a:t>、</a:t>
            </a:r>
            <a:r>
              <a:rPr lang="en-US" altLang="zh-CN" sz="2400"/>
              <a:t>RAND</a:t>
            </a:r>
            <a:r>
              <a:rPr lang="zh-CN" altLang="en-US" sz="2400"/>
              <a:t>、</a:t>
            </a:r>
            <a:r>
              <a:rPr lang="en-US" altLang="zh-CN" sz="2400"/>
              <a:t>EXP</a:t>
            </a:r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</a:pPr>
            <a:r>
              <a:rPr lang="en-US" altLang="zh-CN" sz="2400" b="1"/>
              <a:t>字符</a:t>
            </a:r>
            <a:r>
              <a:rPr lang="zh-CN" altLang="en-US" sz="2400" b="1"/>
              <a:t>串函数</a:t>
            </a:r>
          </a:p>
          <a:p>
            <a:pPr lvl="1" eaLnBrk="1" hangingPunct="1">
              <a:lnSpc>
                <a:spcPts val="37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LOWER</a:t>
            </a:r>
            <a:r>
              <a:rPr lang="zh-CN" altLang="en-US" sz="2400"/>
              <a:t>、</a:t>
            </a:r>
            <a:r>
              <a:rPr lang="en-US" altLang="zh-CN" sz="2400"/>
              <a:t>LTRIM</a:t>
            </a:r>
            <a:r>
              <a:rPr lang="zh-CN" altLang="en-US" sz="2400"/>
              <a:t>、</a:t>
            </a:r>
            <a:r>
              <a:rPr lang="en-US" altLang="zh-CN" sz="2400"/>
              <a:t>RTRIM</a:t>
            </a:r>
            <a:r>
              <a:rPr lang="zh-CN" altLang="en-US" sz="2400"/>
              <a:t>、</a:t>
            </a:r>
            <a:r>
              <a:rPr lang="en-US" altLang="zh-CN" sz="2400"/>
              <a:t>LEN</a:t>
            </a:r>
            <a:r>
              <a:rPr lang="zh-CN" altLang="en-US" sz="2400"/>
              <a:t>、</a:t>
            </a:r>
            <a:r>
              <a:rPr lang="en-US" altLang="zh-CN" sz="2400"/>
              <a:t>SUBSTRING</a:t>
            </a:r>
            <a:endParaRPr lang="en-US" altLang="en-US" sz="24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63E8AF1-0807-4ADC-822F-F41C56345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流控制的语言元素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E662D9-037D-46F2-B667-D2B60F74B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67056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zh-CN"/>
              <a:t>语句</a:t>
            </a:r>
            <a:r>
              <a:rPr lang="zh-CN" altLang="en-US"/>
              <a:t>级</a:t>
            </a:r>
            <a:endParaRPr lang="en-US" altLang="en-US"/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BEGIN … END </a:t>
            </a:r>
            <a:r>
              <a:rPr lang="en-US" altLang="zh-CN"/>
              <a:t>块</a:t>
            </a:r>
            <a:endParaRPr lang="en-US" altLang="en-US"/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IF … ELSE </a:t>
            </a:r>
            <a:r>
              <a:rPr lang="en-US" altLang="zh-CN"/>
              <a:t>块</a:t>
            </a:r>
            <a:endParaRPr lang="en-US" altLang="en-US"/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WHILE </a:t>
            </a:r>
            <a:r>
              <a:rPr lang="en-US" altLang="zh-CN"/>
              <a:t>块</a:t>
            </a:r>
            <a:endParaRPr lang="en-US" altLang="en-US"/>
          </a:p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zh-CN"/>
              <a:t>行</a:t>
            </a:r>
            <a:r>
              <a:rPr lang="zh-CN" altLang="en-US"/>
              <a:t>级</a:t>
            </a:r>
            <a:endParaRPr lang="en-US" altLang="en-US"/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CASE </a:t>
            </a:r>
            <a:r>
              <a:rPr lang="en-US" altLang="zh-CN"/>
              <a:t>语句</a:t>
            </a: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7077748-22B1-4F1D-875B-3B13355914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006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流控制的语言元素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F4079C0-0540-4736-BA8D-2D72EEE13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3962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/>
              <a:t>示例</a:t>
            </a:r>
            <a:endParaRPr lang="en-US" altLang="zh-CN" sz="2400"/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2400"/>
              <a:t>声明一个局部变量，并且检测它的值是否等于</a:t>
            </a: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5</a:t>
            </a:r>
            <a:r>
              <a:rPr lang="zh-CN" altLang="en-US" sz="2400"/>
              <a:t>或</a:t>
            </a:r>
            <a:r>
              <a:rPr lang="en-US" altLang="zh-CN" sz="2400"/>
              <a:t>6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2400"/>
              <a:t>根据它的值，进入</a:t>
            </a:r>
            <a:r>
              <a:rPr lang="en-US" altLang="zh-CN" sz="2400"/>
              <a:t>while</a:t>
            </a:r>
            <a:r>
              <a:rPr lang="zh-CN" altLang="en-US" sz="2400"/>
              <a:t>循环判断从</a:t>
            </a:r>
            <a:r>
              <a:rPr lang="en-US" altLang="zh-CN" sz="2400"/>
              <a:t>1</a:t>
            </a:r>
            <a:r>
              <a:rPr lang="zh-CN" altLang="en-US" sz="2400"/>
              <a:t>到当前值之间的每个</a:t>
            </a:r>
            <a:endParaRPr lang="en-US" altLang="zh-CN" sz="2400"/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2400"/>
              <a:t>数是奇数还是偶数。</a:t>
            </a:r>
            <a:endParaRPr lang="en-US" altLang="en-US" sz="240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8A6298A5-D837-43A5-ABF4-89F36A05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1400"/>
            <a:ext cx="342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9996</TotalTime>
  <Pages>0</Pages>
  <Words>1309</Words>
  <Characters>0</Characters>
  <Application>Microsoft Office PowerPoint</Application>
  <DocSecurity>0</DocSecurity>
  <PresentationFormat>全屏显示(4:3)</PresentationFormat>
  <Lines>0</Lines>
  <Paragraphs>291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Times New Roman</vt:lpstr>
      <vt:lpstr>宋体</vt:lpstr>
      <vt:lpstr>Arial</vt:lpstr>
      <vt:lpstr>黑体</vt:lpstr>
      <vt:lpstr>Wingdings</vt:lpstr>
      <vt:lpstr>Arial Narrow</vt:lpstr>
      <vt:lpstr>Lucida Sans Typewriter</vt:lpstr>
      <vt:lpstr>通用_红_2</vt:lpstr>
      <vt:lpstr>Microsoft PowerPoint 97-2003 演示文稿</vt:lpstr>
      <vt:lpstr>7.1 Transact-SQL 语法要素</vt:lpstr>
      <vt:lpstr>批处理命令</vt:lpstr>
      <vt:lpstr>注释</vt:lpstr>
      <vt:lpstr>标识符</vt:lpstr>
      <vt:lpstr>变量</vt:lpstr>
      <vt:lpstr>系统函数</vt:lpstr>
      <vt:lpstr>系统函数（续）</vt:lpstr>
      <vt:lpstr>流控制的语言元素</vt:lpstr>
      <vt:lpstr>流控制的语言元素(续)</vt:lpstr>
      <vt:lpstr>流控制的语言元素（续）</vt:lpstr>
      <vt:lpstr>流控制的语言元素（续）</vt:lpstr>
      <vt:lpstr>CASE举例（续）</vt:lpstr>
      <vt:lpstr>CASE举例（续）</vt:lpstr>
      <vt:lpstr>CASE举例（续）</vt:lpstr>
      <vt:lpstr>控制流语句</vt:lpstr>
    </vt:vector>
  </TitlesOfParts>
  <Manager/>
  <Company>MSFT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Retrieving Data_x0005_</dc:title>
  <dc:subject/>
  <dc:creator>margoc</dc:creator>
  <cp:keywords/>
  <dc:description/>
  <cp:lastModifiedBy>谭 九鼎</cp:lastModifiedBy>
  <cp:revision>705</cp:revision>
  <cp:lastPrinted>1999-01-06T21:14:28Z</cp:lastPrinted>
  <dcterms:created xsi:type="dcterms:W3CDTF">1997-07-17T23:12:38Z</dcterms:created>
  <dcterms:modified xsi:type="dcterms:W3CDTF">2018-12-08T11:46:02Z</dcterms:modified>
  <cp:category/>
</cp:coreProperties>
</file>