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24" r:id="rId2"/>
    <p:sldMasterId id="2147483730" r:id="rId3"/>
  </p:sldMasterIdLst>
  <p:notesMasterIdLst>
    <p:notesMasterId r:id="rId25"/>
  </p:notesMasterIdLst>
  <p:sldIdLst>
    <p:sldId id="256" r:id="rId4"/>
    <p:sldId id="315" r:id="rId5"/>
    <p:sldId id="316" r:id="rId6"/>
    <p:sldId id="260" r:id="rId7"/>
    <p:sldId id="262" r:id="rId8"/>
    <p:sldId id="300" r:id="rId9"/>
    <p:sldId id="265" r:id="rId10"/>
    <p:sldId id="269" r:id="rId11"/>
    <p:sldId id="270" r:id="rId12"/>
    <p:sldId id="271" r:id="rId13"/>
    <p:sldId id="301" r:id="rId14"/>
    <p:sldId id="317" r:id="rId15"/>
    <p:sldId id="274" r:id="rId16"/>
    <p:sldId id="275" r:id="rId17"/>
    <p:sldId id="319" r:id="rId18"/>
    <p:sldId id="320" r:id="rId19"/>
    <p:sldId id="321" r:id="rId20"/>
    <p:sldId id="277" r:id="rId21"/>
    <p:sldId id="278" r:id="rId22"/>
    <p:sldId id="279" r:id="rId23"/>
    <p:sldId id="302" r:id="rId24"/>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8F0EECF-640B-4E04-B5CC-DD32CCAAED6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cs typeface="Arial" pitchFamily="34" charset="0"/>
              </a:defRPr>
            </a:lvl1pPr>
          </a:lstStyle>
          <a:p>
            <a:pPr>
              <a:defRPr/>
            </a:pPr>
            <a:endParaRPr lang="en-US"/>
          </a:p>
        </p:txBody>
      </p:sp>
      <p:sp>
        <p:nvSpPr>
          <p:cNvPr id="6147" name="Rectangle 3">
            <a:extLst>
              <a:ext uri="{FF2B5EF4-FFF2-40B4-BE49-F238E27FC236}">
                <a16:creationId xmlns:a16="http://schemas.microsoft.com/office/drawing/2014/main" id="{EE1DB6E3-0447-4597-8383-4A5166A079A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cs typeface="Arial" pitchFamily="34" charset="0"/>
              </a:defRPr>
            </a:lvl1pPr>
          </a:lstStyle>
          <a:p>
            <a:pPr>
              <a:defRPr/>
            </a:pPr>
            <a:endParaRPr lang="en-US"/>
          </a:p>
        </p:txBody>
      </p:sp>
      <p:sp>
        <p:nvSpPr>
          <p:cNvPr id="6148" name="Rectangle 4">
            <a:extLst>
              <a:ext uri="{FF2B5EF4-FFF2-40B4-BE49-F238E27FC236}">
                <a16:creationId xmlns:a16="http://schemas.microsoft.com/office/drawing/2014/main" id="{18D75AC5-79C6-4B14-91A8-B24500245E21}"/>
              </a:ext>
            </a:extLst>
          </p:cNvPr>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a:extLst>
              <a:ext uri="{FF2B5EF4-FFF2-40B4-BE49-F238E27FC236}">
                <a16:creationId xmlns:a16="http://schemas.microsoft.com/office/drawing/2014/main" id="{84943522-CA9C-4DF6-BD98-0A13CF1579D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DEDA879B-378B-47CC-B83B-294C3A6D8DA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cs typeface="Arial" pitchFamily="34" charset="0"/>
              </a:defRPr>
            </a:lvl1pPr>
          </a:lstStyle>
          <a:p>
            <a:pPr>
              <a:defRPr/>
            </a:pPr>
            <a:endParaRPr lang="en-US"/>
          </a:p>
        </p:txBody>
      </p:sp>
      <p:sp>
        <p:nvSpPr>
          <p:cNvPr id="6151" name="Rectangle 7">
            <a:extLst>
              <a:ext uri="{FF2B5EF4-FFF2-40B4-BE49-F238E27FC236}">
                <a16:creationId xmlns:a16="http://schemas.microsoft.com/office/drawing/2014/main" id="{EE1D6696-9672-4641-B5CB-AEB5D70BDFA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cs typeface="Arial" panose="020B0604020202020204" pitchFamily="34" charset="0"/>
              </a:defRPr>
            </a:lvl1pPr>
          </a:lstStyle>
          <a:p>
            <a:pPr>
              <a:defRPr/>
            </a:pPr>
            <a:fld id="{7595F3CC-5374-4BDA-8170-22EAA040B6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B201CA3-8FBA-4780-BD24-DB1B8F9730A5}"/>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8195" name="Rectangle 3">
            <a:extLst>
              <a:ext uri="{FF2B5EF4-FFF2-40B4-BE49-F238E27FC236}">
                <a16:creationId xmlns:a16="http://schemas.microsoft.com/office/drawing/2014/main" id="{796FD105-B602-4E25-9611-95DA0140E045}"/>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注意：</a:t>
            </a:r>
          </a:p>
          <a:p>
            <a:pPr eaLnBrk="1" hangingPunct="1"/>
            <a:r>
              <a:rPr lang="zh-CN" altLang="en-US"/>
              <a:t>加下划线为即将学到的内容。</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80E2497-7EC9-479F-8967-F77627950E4F}"/>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26627" name="Rectangle 3">
            <a:extLst>
              <a:ext uri="{FF2B5EF4-FFF2-40B4-BE49-F238E27FC236}">
                <a16:creationId xmlns:a16="http://schemas.microsoft.com/office/drawing/2014/main" id="{458B24A2-3F58-4ACF-8412-A9518731C0A1}"/>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buFontTx/>
              <a:buChar char="•"/>
            </a:pPr>
            <a:r>
              <a:rPr lang="zh-CN" altLang="en-US"/>
              <a:t>删除存储过程语句的语法；</a:t>
            </a:r>
          </a:p>
          <a:p>
            <a:pPr eaLnBrk="1" hangingPunct="1">
              <a:buFontTx/>
              <a:buChar char="•"/>
            </a:pPr>
            <a:r>
              <a:rPr lang="zh-CN" altLang="en-US"/>
              <a:t>删除存储过程之前应先检查是否有对象依赖于此存储过程；</a:t>
            </a:r>
          </a:p>
          <a:p>
            <a:pPr eaLnBrk="1" hangingPunct="1"/>
            <a:endParaRPr lang="zh-CN" altLang="en-US"/>
          </a:p>
          <a:p>
            <a:pPr eaLnBrk="1" hangingPunct="1"/>
            <a:r>
              <a:rPr lang="zh-CN" altLang="en-US"/>
              <a:t>演示：</a:t>
            </a:r>
          </a:p>
          <a:p>
            <a:pPr eaLnBrk="1" hangingPunct="1"/>
            <a:r>
              <a:rPr lang="zh-CN" altLang="en-US"/>
              <a:t>执行系统存储过程 </a:t>
            </a:r>
            <a:r>
              <a:rPr lang="en-US" altLang="zh-CN"/>
              <a:t>sp_depends</a:t>
            </a:r>
            <a:r>
              <a:rPr lang="zh-CN" altLang="en-US"/>
              <a:t>。</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94FC8BA-CBC1-421F-BEDB-F454751F2D00}"/>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28675" name="Rectangle 3">
            <a:extLst>
              <a:ext uri="{FF2B5EF4-FFF2-40B4-BE49-F238E27FC236}">
                <a16:creationId xmlns:a16="http://schemas.microsoft.com/office/drawing/2014/main" id="{69DF3C99-A163-49D3-8003-9D3590569D2A}"/>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注意：</a:t>
            </a:r>
          </a:p>
          <a:p>
            <a:pPr eaLnBrk="1" hangingPunct="1"/>
            <a:r>
              <a:rPr lang="zh-CN" altLang="en-US"/>
              <a:t>加下划线为即将学到的内容。</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36F93F3-1438-4F2A-A69C-7C7EB0BA6AA1}"/>
              </a:ext>
            </a:extLst>
          </p:cNvPr>
          <p:cNvSpPr>
            <a:spLocks noGrp="1" noRot="1" noChangeArrowheads="1" noTextEdit="1"/>
          </p:cNvSpPr>
          <p:nvPr>
            <p:ph type="sldImg"/>
          </p:nvPr>
        </p:nvSpPr>
        <p:spPr>
          <a:xfrm>
            <a:off x="1141413" y="684213"/>
            <a:ext cx="4572000" cy="3429000"/>
          </a:xfrm>
        </p:spPr>
      </p:sp>
      <p:sp>
        <p:nvSpPr>
          <p:cNvPr id="30723" name="Rectangle 3">
            <a:extLst>
              <a:ext uri="{FF2B5EF4-FFF2-40B4-BE49-F238E27FC236}">
                <a16:creationId xmlns:a16="http://schemas.microsoft.com/office/drawing/2014/main" id="{278E16B8-4842-4BFD-B7C9-85A673ECD6EB}"/>
              </a:ext>
            </a:extLst>
          </p:cNvPr>
          <p:cNvSpPr>
            <a:spLocks noGrp="1" noRot="1" noChangeArrowheads="1"/>
          </p:cNvSpPr>
          <p:nvPr>
            <p:ph type="body" idx="1"/>
          </p:nvPr>
        </p:nvSpPr>
        <p:spPr>
          <a:xfrm>
            <a:off x="912813"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重点：</a:t>
            </a:r>
          </a:p>
          <a:p>
            <a:pPr>
              <a:buFontTx/>
              <a:buChar char="•"/>
            </a:pPr>
            <a:r>
              <a:rPr lang="zh-CN" altLang="zh-CN"/>
              <a:t>使用输入参数和输出参数执行存储过程的方法；</a:t>
            </a:r>
          </a:p>
          <a:p>
            <a:pPr>
              <a:buFontTx/>
              <a:buChar char="•"/>
            </a:pPr>
            <a:r>
              <a:rPr lang="zh-CN" altLang="zh-CN"/>
              <a:t>重新编译存储过程的命令。</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775CCD2-FAF9-439B-ABCF-513F88ADF42E}"/>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32771" name="Rectangle 3">
            <a:extLst>
              <a:ext uri="{FF2B5EF4-FFF2-40B4-BE49-F238E27FC236}">
                <a16:creationId xmlns:a16="http://schemas.microsoft.com/office/drawing/2014/main" id="{D6FA24BC-01D3-4807-AE25-56D572DFCAB2}"/>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buFontTx/>
              <a:buChar char="•"/>
            </a:pPr>
            <a:r>
              <a:rPr lang="zh-CN" altLang="en-US"/>
              <a:t>输入参数的概念以及指定输入参数的方法；</a:t>
            </a:r>
          </a:p>
          <a:p>
            <a:pPr eaLnBrk="1" hangingPunct="1">
              <a:buFontTx/>
              <a:buChar char="•"/>
            </a:pPr>
            <a:r>
              <a:rPr lang="zh-CN" altLang="en-US"/>
              <a:t>指定参数的依据和指导原则；</a:t>
            </a:r>
          </a:p>
          <a:p>
            <a:pPr eaLnBrk="1" hangingPunct="1">
              <a:buFontTx/>
              <a:buChar char="•"/>
            </a:pPr>
            <a:r>
              <a:rPr lang="zh-CN" altLang="en-US"/>
              <a:t>参数信息存储在系统表 </a:t>
            </a:r>
            <a:r>
              <a:rPr lang="en-US" altLang="zh-CN"/>
              <a:t>syscolumns </a:t>
            </a:r>
            <a:r>
              <a:rPr lang="zh-CN" altLang="en-US"/>
              <a:t>中；</a:t>
            </a:r>
          </a:p>
          <a:p>
            <a:pPr eaLnBrk="1" hangingPunct="1"/>
            <a:endParaRPr lang="zh-CN" altLang="en-US"/>
          </a:p>
          <a:p>
            <a:pPr eaLnBrk="1" hangingPunct="1"/>
            <a:r>
              <a:rPr lang="zh-CN" altLang="en-US"/>
              <a:t>参考：</a:t>
            </a:r>
          </a:p>
          <a:p>
            <a:pPr eaLnBrk="1" hangingPunct="1"/>
            <a:r>
              <a:rPr lang="zh-CN" altLang="en-US"/>
              <a:t>参数的默认值必须为常数或</a:t>
            </a:r>
            <a:r>
              <a:rPr lang="en-US" altLang="zh-CN"/>
              <a:t>NULL</a:t>
            </a:r>
            <a:r>
              <a:rPr lang="zh-CN" altLang="en-US"/>
              <a:t>。当指定</a:t>
            </a:r>
            <a:r>
              <a:rPr lang="en-US" altLang="zh-CN"/>
              <a:t>NULL</a:t>
            </a:r>
            <a:r>
              <a:rPr lang="zh-CN" altLang="en-US"/>
              <a:t>为参数默认值的时候，必须使用</a:t>
            </a:r>
            <a:r>
              <a:rPr lang="zh-CN" altLang="en-US">
                <a:latin typeface="Times New Roman" panose="02020603050405020304" pitchFamily="18" charset="0"/>
              </a:rPr>
              <a:t>“</a:t>
            </a:r>
            <a:r>
              <a:rPr lang="en-US" altLang="zh-CN"/>
              <a:t>=Null</a:t>
            </a:r>
            <a:r>
              <a:rPr lang="en-US" altLang="zh-CN">
                <a:latin typeface="Times New Roman" panose="02020603050405020304" pitchFamily="18" charset="0"/>
              </a:rPr>
              <a:t>”</a:t>
            </a:r>
            <a:r>
              <a:rPr lang="zh-CN" altLang="en-US"/>
              <a:t>，</a:t>
            </a:r>
            <a:r>
              <a:rPr lang="zh-CN" altLang="en-US">
                <a:latin typeface="Times New Roman" panose="02020603050405020304" pitchFamily="18" charset="0"/>
              </a:rPr>
              <a:t>”</a:t>
            </a:r>
            <a:r>
              <a:rPr lang="en-US" altLang="zh-CN"/>
              <a:t>IS NULL</a:t>
            </a:r>
            <a:r>
              <a:rPr lang="en-US" altLang="zh-CN">
                <a:latin typeface="Times New Roman" panose="02020603050405020304" pitchFamily="18" charset="0"/>
              </a:rPr>
              <a:t>”</a:t>
            </a:r>
            <a:r>
              <a:rPr lang="zh-CN" altLang="en-US"/>
              <a:t>是没用的，因为语法不支持</a:t>
            </a:r>
            <a:r>
              <a:rPr lang="en-US" altLang="zh-CN"/>
              <a:t>ANSI</a:t>
            </a:r>
            <a:r>
              <a:rPr lang="zh-CN" altLang="en-US"/>
              <a:t>标准的</a:t>
            </a:r>
            <a:r>
              <a:rPr lang="en-US" altLang="zh-CN"/>
              <a:t>NULL</a:t>
            </a:r>
            <a:r>
              <a:rPr lang="zh-CN" altLang="en-US"/>
              <a:t>名称。</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83DC803-027A-4477-B73C-04B3C950663C}"/>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34819" name="Rectangle 3">
            <a:extLst>
              <a:ext uri="{FF2B5EF4-FFF2-40B4-BE49-F238E27FC236}">
                <a16:creationId xmlns:a16="http://schemas.microsoft.com/office/drawing/2014/main" id="{F5D6CAB1-218F-423F-8ED0-3EA4884B3447}"/>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buFontTx/>
              <a:buChar char="•"/>
            </a:pPr>
            <a:r>
              <a:rPr lang="zh-CN" altLang="en-US"/>
              <a:t>可以通过使用参数名或位置的方法设定参数的值，但不能混合使用这两种格式；</a:t>
            </a:r>
          </a:p>
          <a:p>
            <a:pPr eaLnBrk="1" hangingPunct="1">
              <a:buFontTx/>
              <a:buChar char="•"/>
            </a:pPr>
            <a:r>
              <a:rPr lang="zh-CN" altLang="en-US"/>
              <a:t>两种传递参数方法的语法格式；</a:t>
            </a:r>
          </a:p>
          <a:p>
            <a:pPr eaLnBrk="1" hangingPunct="1"/>
            <a:endParaRPr lang="zh-CN" altLang="en-US"/>
          </a:p>
          <a:p>
            <a:pPr eaLnBrk="1" hangingPunct="1"/>
            <a:r>
              <a:rPr lang="zh-CN" altLang="en-US"/>
              <a:t>注意：</a:t>
            </a:r>
          </a:p>
          <a:p>
            <a:pPr eaLnBrk="1" hangingPunct="1"/>
            <a:r>
              <a:rPr lang="zh-CN" altLang="en-US"/>
              <a:t>建议学生通过参数名传递值，以增强可读性；</a:t>
            </a:r>
          </a:p>
          <a:p>
            <a:pPr eaLnBrk="1" hangingPunct="1"/>
            <a:endParaRPr lang="zh-CN" altLang="en-US"/>
          </a:p>
          <a:p>
            <a:pPr eaLnBrk="1" hangingPunct="1"/>
            <a:r>
              <a:rPr lang="zh-CN" altLang="en-US"/>
              <a:t>课堂讨论：</a:t>
            </a:r>
          </a:p>
          <a:p>
            <a:pPr eaLnBrk="1" hangingPunct="1"/>
            <a:r>
              <a:rPr lang="zh-CN" altLang="en-US"/>
              <a:t>两种参数传递格式各自的优点？</a:t>
            </a:r>
          </a:p>
          <a:p>
            <a:pPr eaLnBrk="1" hangingPunct="1"/>
            <a:r>
              <a:rPr lang="zh-CN" altLang="en-US"/>
              <a:t>	通过参数名传递值，可以以任何顺序指定参数值，并可以省略空值或具有默认值的参数；通过位置传递参数值，不必事先知道参数的具体名字，而只需要知道相应的位置，就可以调用，而且调用更简洁；</a:t>
            </a:r>
          </a:p>
          <a:p>
            <a:pPr eaLnBrk="1" hangingPunct="1"/>
            <a:endParaRPr lang="zh-CN" altLang="en-US"/>
          </a:p>
          <a:p>
            <a:pPr eaLnBrk="1" hangingPunct="1"/>
            <a:r>
              <a:rPr lang="zh-CN" altLang="en-US"/>
              <a:t>演示：</a:t>
            </a:r>
          </a:p>
          <a:p>
            <a:pPr eaLnBrk="1" hangingPunct="1"/>
            <a:r>
              <a:rPr lang="zh-CN" altLang="en-US"/>
              <a:t>分别演示两种传递参数值的方法。</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3A3EE6A-3DF1-43D2-A183-7FC2BA72B80F}"/>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39939" name="Rectangle 3">
            <a:extLst>
              <a:ext uri="{FF2B5EF4-FFF2-40B4-BE49-F238E27FC236}">
                <a16:creationId xmlns:a16="http://schemas.microsoft.com/office/drawing/2014/main" id="{344671CD-EB11-4EBB-B44A-A61108596A2D}"/>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在用诸如添加索引或更改索引列中的数据等操作更改数据库时，应通过重新编译访问数据库表的原始查询计划使其得到重新优化。在重新启动 </a:t>
            </a:r>
            <a:r>
              <a:rPr lang="en-US" altLang="zh-CN"/>
              <a:t>Microsoft® SQL Server™ 2000 </a:t>
            </a:r>
            <a:r>
              <a:rPr lang="zh-CN" altLang="en-US"/>
              <a:t>后第一次运行存储过程时自动发生该优化。当存储过程使用的基础表更改时也会发生优化。但是如果添加了存储过程可能从中受益的新索引，将不发生自动优化，直到下一次 </a:t>
            </a:r>
            <a:r>
              <a:rPr lang="en-US" altLang="zh-CN"/>
              <a:t>SQL Server </a:t>
            </a:r>
            <a:r>
              <a:rPr lang="zh-CN" altLang="en-US"/>
              <a:t>重新启动后再运行该存储过程时为止。</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262C221-B7D5-4E3C-882D-C7F69744214B}"/>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1987" name="Rectangle 3">
            <a:extLst>
              <a:ext uri="{FF2B5EF4-FFF2-40B4-BE49-F238E27FC236}">
                <a16:creationId xmlns:a16="http://schemas.microsoft.com/office/drawing/2014/main" id="{151374F5-1A56-41A4-A408-C737D35463D7}"/>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r>
              <a:rPr lang="en-US" altLang="zh-CN"/>
              <a:t>SQL Server </a:t>
            </a:r>
            <a:r>
              <a:rPr lang="zh-CN" altLang="en-US"/>
              <a:t>提供的三种显式重新编译存储过程的方法以及相应的语法形式；</a:t>
            </a:r>
          </a:p>
          <a:p>
            <a:pPr eaLnBrk="1" hangingPunct="1"/>
            <a:endParaRPr lang="zh-CN" altLang="en-US"/>
          </a:p>
          <a:p>
            <a:pPr eaLnBrk="1" hangingPunct="1"/>
            <a:r>
              <a:rPr lang="zh-CN" altLang="en-US"/>
              <a:t>难点：</a:t>
            </a:r>
          </a:p>
          <a:p>
            <a:pPr eaLnBrk="1" hangingPunct="1"/>
            <a:r>
              <a:rPr lang="zh-CN" altLang="en-US"/>
              <a:t>三种显式重新编译存储过程的方法的区别；</a:t>
            </a:r>
          </a:p>
          <a:p>
            <a:pPr eaLnBrk="1" hangingPunct="1"/>
            <a:endParaRPr lang="zh-CN" altLang="en-US"/>
          </a:p>
          <a:p>
            <a:pPr eaLnBrk="1" hangingPunct="1"/>
            <a:r>
              <a:rPr lang="zh-CN" altLang="en-US"/>
              <a:t>注意：</a:t>
            </a:r>
          </a:p>
          <a:p>
            <a:pPr eaLnBrk="1" hangingPunct="1">
              <a:buFontTx/>
              <a:buChar char="•"/>
            </a:pPr>
            <a:r>
              <a:rPr lang="zh-CN" altLang="en-US"/>
              <a:t>创建存储过程时并不常用 </a:t>
            </a:r>
            <a:r>
              <a:rPr lang="en-US" altLang="zh-CN"/>
              <a:t>WITH RECOMPILE </a:t>
            </a:r>
            <a:r>
              <a:rPr lang="zh-CN" altLang="en-US"/>
              <a:t>选项，因为每次执行存储过程时都必须对其进行重新编译，这样会使存储过程的执行变慢；</a:t>
            </a:r>
          </a:p>
          <a:p>
            <a:pPr eaLnBrk="1" hangingPunct="1">
              <a:buFontTx/>
              <a:buChar char="•"/>
            </a:pPr>
            <a:r>
              <a:rPr lang="zh-CN" altLang="en-US"/>
              <a:t>可使用 </a:t>
            </a:r>
            <a:r>
              <a:rPr lang="en-US" altLang="zh-CN"/>
              <a:t>DBCC FREEPROCCACHE </a:t>
            </a:r>
            <a:r>
              <a:rPr lang="zh-CN" altLang="en-US"/>
              <a:t>语句从缓存中清除所有存储的过程计划；</a:t>
            </a:r>
          </a:p>
          <a:p>
            <a:pPr eaLnBrk="1" hangingPunct="1">
              <a:buFontTx/>
              <a:buChar char="•"/>
            </a:pPr>
            <a:endParaRPr lang="zh-CN" altLang="en-US"/>
          </a:p>
          <a:p>
            <a:pPr eaLnBrk="1" hangingPunct="1"/>
            <a:r>
              <a:rPr lang="zh-CN" altLang="en-US"/>
              <a:t>参考：</a:t>
            </a:r>
          </a:p>
          <a:p>
            <a:pPr eaLnBrk="1" hangingPunct="1">
              <a:buFontTx/>
              <a:buChar char="•"/>
            </a:pPr>
            <a:r>
              <a:rPr lang="zh-CN" altLang="en-US"/>
              <a:t>当存储过程的参数值在各次执行间都有较大差异，导致每次均需创建不同的执行计划时，可在创建存储过程时使用 </a:t>
            </a:r>
            <a:r>
              <a:rPr lang="en-US" altLang="zh-CN"/>
              <a:t>WITH RECOMPILE </a:t>
            </a:r>
            <a:r>
              <a:rPr lang="zh-CN" altLang="en-US"/>
              <a:t>选项；</a:t>
            </a:r>
          </a:p>
          <a:p>
            <a:pPr eaLnBrk="1" hangingPunct="1">
              <a:buFontTx/>
              <a:buChar char="•"/>
            </a:pPr>
            <a:r>
              <a:rPr lang="zh-CN" altLang="en-US"/>
              <a:t>仅当所提供的参数不典型，或者自编译该存储过程后数据发生了显著更改时才应在执行存储过程时指定 </a:t>
            </a:r>
            <a:r>
              <a:rPr lang="en-US" altLang="zh-CN"/>
              <a:t>WITH RECOMPILE </a:t>
            </a:r>
            <a:r>
              <a:rPr lang="zh-CN" altLang="en-US"/>
              <a:t>选项；</a:t>
            </a:r>
          </a:p>
          <a:p>
            <a:pPr eaLnBrk="1" hangingPunct="1">
              <a:buFontTx/>
              <a:buChar char="•"/>
            </a:pPr>
            <a:r>
              <a:rPr lang="zh-CN" altLang="en-US"/>
              <a:t>若用户在存储过程所引用的底层表上增加了新的索引，并相信存储过程的性能会因此而得益，那么可以使用带</a:t>
            </a:r>
            <a:r>
              <a:rPr lang="zh-CN" altLang="en-US">
                <a:latin typeface="Arial Narrow" panose="020B06060202020A0204" pitchFamily="34" charset="0"/>
              </a:rPr>
              <a:t>“</a:t>
            </a:r>
            <a:r>
              <a:rPr lang="zh-CN" altLang="en-US"/>
              <a:t>表名</a:t>
            </a:r>
            <a:r>
              <a:rPr lang="zh-CN" altLang="en-US">
                <a:latin typeface="Arial Narrow" panose="020B06060202020A0204" pitchFamily="34" charset="0"/>
              </a:rPr>
              <a:t>”</a:t>
            </a:r>
            <a:r>
              <a:rPr lang="zh-CN" altLang="en-US"/>
              <a:t>选项的 </a:t>
            </a:r>
            <a:r>
              <a:rPr lang="en-US" altLang="zh-CN"/>
              <a:t>sp_recompile</a:t>
            </a:r>
            <a:r>
              <a:rPr lang="zh-CN" altLang="en-US"/>
              <a:t>。</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B965D8C-7348-4CE8-940F-FD6FDEF9B82D}"/>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4035" name="Rectangle 3">
            <a:extLst>
              <a:ext uri="{FF2B5EF4-FFF2-40B4-BE49-F238E27FC236}">
                <a16:creationId xmlns:a16="http://schemas.microsoft.com/office/drawing/2014/main" id="{C675E74C-15BF-4BEF-B00C-D4C8BBDA70A5}"/>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r>
              <a:rPr lang="en-US" altLang="zh-CN"/>
              <a:t>SQL Server </a:t>
            </a:r>
            <a:r>
              <a:rPr lang="zh-CN" altLang="en-US"/>
              <a:t>提供的三种显式重新编译存储过程的方法以及相应的语法形式；</a:t>
            </a:r>
          </a:p>
          <a:p>
            <a:pPr eaLnBrk="1" hangingPunct="1"/>
            <a:endParaRPr lang="zh-CN" altLang="en-US"/>
          </a:p>
          <a:p>
            <a:pPr eaLnBrk="1" hangingPunct="1"/>
            <a:r>
              <a:rPr lang="zh-CN" altLang="en-US"/>
              <a:t>难点：</a:t>
            </a:r>
          </a:p>
          <a:p>
            <a:pPr eaLnBrk="1" hangingPunct="1"/>
            <a:r>
              <a:rPr lang="zh-CN" altLang="en-US"/>
              <a:t>三种显式重新编译存储过程的方法的区别；</a:t>
            </a:r>
          </a:p>
          <a:p>
            <a:pPr eaLnBrk="1" hangingPunct="1"/>
            <a:endParaRPr lang="zh-CN" altLang="en-US"/>
          </a:p>
          <a:p>
            <a:pPr eaLnBrk="1" hangingPunct="1"/>
            <a:r>
              <a:rPr lang="zh-CN" altLang="en-US"/>
              <a:t>注意：</a:t>
            </a:r>
          </a:p>
          <a:p>
            <a:pPr eaLnBrk="1" hangingPunct="1">
              <a:buFontTx/>
              <a:buChar char="•"/>
            </a:pPr>
            <a:r>
              <a:rPr lang="zh-CN" altLang="en-US"/>
              <a:t>创建存储过程时并不常用 </a:t>
            </a:r>
            <a:r>
              <a:rPr lang="en-US" altLang="zh-CN"/>
              <a:t>WITH RECOMPILE </a:t>
            </a:r>
            <a:r>
              <a:rPr lang="zh-CN" altLang="en-US"/>
              <a:t>选项，因为每次执行存储过程时都必须对其进行重新编译，这样会使存储过程的执行变慢；</a:t>
            </a:r>
          </a:p>
          <a:p>
            <a:pPr eaLnBrk="1" hangingPunct="1">
              <a:buFontTx/>
              <a:buChar char="•"/>
            </a:pPr>
            <a:r>
              <a:rPr lang="zh-CN" altLang="en-US"/>
              <a:t>可使用 </a:t>
            </a:r>
            <a:r>
              <a:rPr lang="en-US" altLang="zh-CN"/>
              <a:t>DBCC FREEPROCCACHE </a:t>
            </a:r>
            <a:r>
              <a:rPr lang="zh-CN" altLang="en-US"/>
              <a:t>语句从缓存中清除所有存储的过程计划；</a:t>
            </a:r>
          </a:p>
          <a:p>
            <a:pPr eaLnBrk="1" hangingPunct="1">
              <a:buFontTx/>
              <a:buChar char="•"/>
            </a:pPr>
            <a:endParaRPr lang="zh-CN" altLang="en-US"/>
          </a:p>
          <a:p>
            <a:pPr eaLnBrk="1" hangingPunct="1"/>
            <a:r>
              <a:rPr lang="zh-CN" altLang="en-US"/>
              <a:t>参考：</a:t>
            </a:r>
          </a:p>
          <a:p>
            <a:pPr eaLnBrk="1" hangingPunct="1">
              <a:buFontTx/>
              <a:buChar char="•"/>
            </a:pPr>
            <a:r>
              <a:rPr lang="zh-CN" altLang="en-US"/>
              <a:t>当存储过程的参数值在各次执行间都有较大差异，导致每次均需创建不同的执行计划时，可在创建存储过程时使用 </a:t>
            </a:r>
            <a:r>
              <a:rPr lang="en-US" altLang="zh-CN"/>
              <a:t>WITH RECOMPILE </a:t>
            </a:r>
            <a:r>
              <a:rPr lang="zh-CN" altLang="en-US"/>
              <a:t>选项；</a:t>
            </a:r>
          </a:p>
          <a:p>
            <a:pPr eaLnBrk="1" hangingPunct="1">
              <a:buFontTx/>
              <a:buChar char="•"/>
            </a:pPr>
            <a:r>
              <a:rPr lang="zh-CN" altLang="en-US"/>
              <a:t>仅当所提供的参数不典型，或者自编译该存储过程后数据发生了显著更改时才应在执行存储过程时指定 </a:t>
            </a:r>
            <a:r>
              <a:rPr lang="en-US" altLang="zh-CN"/>
              <a:t>WITH RECOMPILE </a:t>
            </a:r>
            <a:r>
              <a:rPr lang="zh-CN" altLang="en-US"/>
              <a:t>选项；</a:t>
            </a:r>
          </a:p>
          <a:p>
            <a:pPr eaLnBrk="1" hangingPunct="1">
              <a:buFontTx/>
              <a:buChar char="•"/>
            </a:pPr>
            <a:r>
              <a:rPr lang="zh-CN" altLang="en-US"/>
              <a:t>若用户在存储过程所引用的底层表上增加了新的索引，并相信存储过程的性能会因此而得益，那么可以使用带</a:t>
            </a:r>
            <a:r>
              <a:rPr lang="zh-CN" altLang="en-US">
                <a:latin typeface="Arial Narrow" panose="020B06060202020A0204" pitchFamily="34" charset="0"/>
              </a:rPr>
              <a:t>“</a:t>
            </a:r>
            <a:r>
              <a:rPr lang="zh-CN" altLang="en-US"/>
              <a:t>表名</a:t>
            </a:r>
            <a:r>
              <a:rPr lang="zh-CN" altLang="en-US">
                <a:latin typeface="Arial Narrow" panose="020B06060202020A0204" pitchFamily="34" charset="0"/>
              </a:rPr>
              <a:t>”</a:t>
            </a:r>
            <a:r>
              <a:rPr lang="zh-CN" altLang="en-US"/>
              <a:t>选项的 </a:t>
            </a:r>
            <a:r>
              <a:rPr lang="en-US" altLang="zh-CN"/>
              <a:t>sp_recompile</a:t>
            </a:r>
            <a:r>
              <a:rPr lang="zh-CN" altLang="en-US"/>
              <a:t>。</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C6CEF10-AD4E-441B-AB6E-3C87D5AA95DD}"/>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6083" name="Rectangle 3">
            <a:extLst>
              <a:ext uri="{FF2B5EF4-FFF2-40B4-BE49-F238E27FC236}">
                <a16:creationId xmlns:a16="http://schemas.microsoft.com/office/drawing/2014/main" id="{426F34E8-5266-4F98-8AA0-797B6E0D7128}"/>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r>
              <a:rPr lang="en-US" altLang="zh-CN"/>
              <a:t>SQL Server </a:t>
            </a:r>
            <a:r>
              <a:rPr lang="zh-CN" altLang="en-US"/>
              <a:t>提供的三种显式重新编译存储过程的方法以及相应的语法形式；</a:t>
            </a:r>
          </a:p>
          <a:p>
            <a:pPr eaLnBrk="1" hangingPunct="1"/>
            <a:endParaRPr lang="zh-CN" altLang="en-US"/>
          </a:p>
          <a:p>
            <a:pPr eaLnBrk="1" hangingPunct="1"/>
            <a:r>
              <a:rPr lang="zh-CN" altLang="en-US"/>
              <a:t>难点：</a:t>
            </a:r>
          </a:p>
          <a:p>
            <a:pPr eaLnBrk="1" hangingPunct="1"/>
            <a:r>
              <a:rPr lang="zh-CN" altLang="en-US"/>
              <a:t>三种显式重新编译存储过程的方法的区别；</a:t>
            </a:r>
          </a:p>
          <a:p>
            <a:pPr eaLnBrk="1" hangingPunct="1"/>
            <a:endParaRPr lang="zh-CN" altLang="en-US"/>
          </a:p>
          <a:p>
            <a:pPr eaLnBrk="1" hangingPunct="1"/>
            <a:r>
              <a:rPr lang="zh-CN" altLang="en-US"/>
              <a:t>注意：</a:t>
            </a:r>
          </a:p>
          <a:p>
            <a:pPr eaLnBrk="1" hangingPunct="1">
              <a:buFontTx/>
              <a:buChar char="•"/>
            </a:pPr>
            <a:r>
              <a:rPr lang="zh-CN" altLang="en-US"/>
              <a:t>创建存储过程时并不常用 </a:t>
            </a:r>
            <a:r>
              <a:rPr lang="en-US" altLang="zh-CN"/>
              <a:t>WITH RECOMPILE </a:t>
            </a:r>
            <a:r>
              <a:rPr lang="zh-CN" altLang="en-US"/>
              <a:t>选项，因为每次执行存储过程时都必须对其进行重新编译，这样会使存储过程的执行变慢；</a:t>
            </a:r>
          </a:p>
          <a:p>
            <a:pPr eaLnBrk="1" hangingPunct="1">
              <a:buFontTx/>
              <a:buChar char="•"/>
            </a:pPr>
            <a:r>
              <a:rPr lang="zh-CN" altLang="en-US"/>
              <a:t>可使用 </a:t>
            </a:r>
            <a:r>
              <a:rPr lang="en-US" altLang="zh-CN"/>
              <a:t>DBCC FREEPROCCACHE </a:t>
            </a:r>
            <a:r>
              <a:rPr lang="zh-CN" altLang="en-US"/>
              <a:t>语句从缓存中清除所有存储的过程计划；</a:t>
            </a:r>
          </a:p>
          <a:p>
            <a:pPr eaLnBrk="1" hangingPunct="1">
              <a:buFontTx/>
              <a:buChar char="•"/>
            </a:pPr>
            <a:endParaRPr lang="zh-CN" altLang="en-US"/>
          </a:p>
          <a:p>
            <a:pPr eaLnBrk="1" hangingPunct="1"/>
            <a:r>
              <a:rPr lang="zh-CN" altLang="en-US"/>
              <a:t>参考：</a:t>
            </a:r>
          </a:p>
          <a:p>
            <a:pPr eaLnBrk="1" hangingPunct="1">
              <a:buFontTx/>
              <a:buChar char="•"/>
            </a:pPr>
            <a:r>
              <a:rPr lang="zh-CN" altLang="en-US"/>
              <a:t>当存储过程的参数值在各次执行间都有较大差异，导致每次均需创建不同的执行计划时，可在创建存储过程时使用 </a:t>
            </a:r>
            <a:r>
              <a:rPr lang="en-US" altLang="zh-CN"/>
              <a:t>WITH RECOMPILE </a:t>
            </a:r>
            <a:r>
              <a:rPr lang="zh-CN" altLang="en-US"/>
              <a:t>选项；</a:t>
            </a:r>
          </a:p>
          <a:p>
            <a:pPr eaLnBrk="1" hangingPunct="1">
              <a:buFontTx/>
              <a:buChar char="•"/>
            </a:pPr>
            <a:r>
              <a:rPr lang="zh-CN" altLang="en-US"/>
              <a:t>仅当所提供的参数不典型，或者自编译该存储过程后数据发生了显著更改时才应在执行存储过程时指定 </a:t>
            </a:r>
            <a:r>
              <a:rPr lang="en-US" altLang="zh-CN"/>
              <a:t>WITH RECOMPILE </a:t>
            </a:r>
            <a:r>
              <a:rPr lang="zh-CN" altLang="en-US"/>
              <a:t>选项；</a:t>
            </a:r>
          </a:p>
          <a:p>
            <a:pPr eaLnBrk="1" hangingPunct="1">
              <a:buFontTx/>
              <a:buChar char="•"/>
            </a:pPr>
            <a:r>
              <a:rPr lang="zh-CN" altLang="en-US"/>
              <a:t>若用户在存储过程所引用的底层表上增加了新的索引，并相信存储过程的性能会因此而得益，那么可以使用带</a:t>
            </a:r>
            <a:r>
              <a:rPr lang="zh-CN" altLang="en-US">
                <a:latin typeface="Arial Narrow" panose="020B06060202020A0204" pitchFamily="34" charset="0"/>
              </a:rPr>
              <a:t>“</a:t>
            </a:r>
            <a:r>
              <a:rPr lang="zh-CN" altLang="en-US"/>
              <a:t>表名</a:t>
            </a:r>
            <a:r>
              <a:rPr lang="zh-CN" altLang="en-US">
                <a:latin typeface="Arial Narrow" panose="020B06060202020A0204" pitchFamily="34" charset="0"/>
              </a:rPr>
              <a:t>”</a:t>
            </a:r>
            <a:r>
              <a:rPr lang="zh-CN" altLang="en-US"/>
              <a:t>选项的 </a:t>
            </a:r>
            <a:r>
              <a:rPr lang="en-US" altLang="zh-CN"/>
              <a:t>sp_recompile</a:t>
            </a:r>
            <a:r>
              <a:rPr lang="zh-CN" altLang="en-US"/>
              <a:t>。</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AE9ACC2-D0C7-4BC5-B24F-9DFA7804ECA5}"/>
              </a:ext>
            </a:extLst>
          </p:cNvPr>
          <p:cNvSpPr>
            <a:spLocks noGrp="1" noRot="1" noChangeArrowheads="1" noTextEdit="1"/>
          </p:cNvSpPr>
          <p:nvPr>
            <p:ph type="sldImg"/>
          </p:nvPr>
        </p:nvSpPr>
        <p:spPr>
          <a:xfrm>
            <a:off x="1141413" y="684213"/>
            <a:ext cx="4572000" cy="3429000"/>
          </a:xfrm>
        </p:spPr>
      </p:sp>
      <p:sp>
        <p:nvSpPr>
          <p:cNvPr id="10243" name="Rectangle 3">
            <a:extLst>
              <a:ext uri="{FF2B5EF4-FFF2-40B4-BE49-F238E27FC236}">
                <a16:creationId xmlns:a16="http://schemas.microsoft.com/office/drawing/2014/main" id="{0492820F-AFCD-4C54-8A15-EC22097D8146}"/>
              </a:ext>
            </a:extLst>
          </p:cNvPr>
          <p:cNvSpPr>
            <a:spLocks noGrp="1" noRot="1" noChangeArrowheads="1"/>
          </p:cNvSpPr>
          <p:nvPr>
            <p:ph type="body" idx="1"/>
          </p:nvPr>
        </p:nvSpPr>
        <p:spPr>
          <a:xfrm>
            <a:off x="912813"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重点：</a:t>
            </a:r>
          </a:p>
          <a:p>
            <a:pPr>
              <a:buFontTx/>
              <a:buChar char="•"/>
            </a:pPr>
            <a:r>
              <a:rPr lang="zh-CN" altLang="zh-CN"/>
              <a:t>存储过程的概念；</a:t>
            </a:r>
          </a:p>
          <a:p>
            <a:pPr>
              <a:buFontTx/>
              <a:buChar char="•"/>
            </a:pPr>
            <a:r>
              <a:rPr lang="zh-CN" altLang="zh-CN"/>
              <a:t>SQL Server 中的存储过程与其他编程语言中的过程类似之处；</a:t>
            </a:r>
          </a:p>
          <a:p>
            <a:endParaRPr lang="zh-CN" altLang="zh-CN"/>
          </a:p>
          <a:p>
            <a:r>
              <a:rPr lang="zh-CN" altLang="zh-CN"/>
              <a:t>注意：</a:t>
            </a:r>
          </a:p>
          <a:p>
            <a:r>
              <a:rPr lang="zh-CN" altLang="zh-CN"/>
              <a:t>可以结合其他编程语言中的过程来讲述存储过程。</a:t>
            </a:r>
          </a:p>
          <a:p>
            <a:endParaRPr lang="zh-CN" altLang="zh-CN"/>
          </a:p>
          <a:p>
            <a:r>
              <a:rPr lang="zh-CN" altLang="zh-CN"/>
              <a:t>演示：</a:t>
            </a:r>
          </a:p>
          <a:p>
            <a:r>
              <a:rPr lang="zh-CN" altLang="zh-CN"/>
              <a:t>用查询分析器查看一些存储过程，并进行解释。</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6C6468-ECED-4A38-8108-69E188CFA467}"/>
              </a:ext>
            </a:extLst>
          </p:cNvPr>
          <p:cNvSpPr>
            <a:spLocks noGrp="1" noRot="1" noChangeArrowheads="1" noTextEdit="1"/>
          </p:cNvSpPr>
          <p:nvPr>
            <p:ph type="sldImg"/>
          </p:nvPr>
        </p:nvSpPr>
        <p:spPr>
          <a:xfrm>
            <a:off x="1141413" y="684213"/>
            <a:ext cx="4572000" cy="3429000"/>
          </a:xfrm>
        </p:spPr>
      </p:sp>
      <p:sp>
        <p:nvSpPr>
          <p:cNvPr id="12291" name="Rectangle 3">
            <a:extLst>
              <a:ext uri="{FF2B5EF4-FFF2-40B4-BE49-F238E27FC236}">
                <a16:creationId xmlns:a16="http://schemas.microsoft.com/office/drawing/2014/main" id="{1BA318E2-BCD3-4066-9BB6-EE62AC62F255}"/>
              </a:ext>
            </a:extLst>
          </p:cNvPr>
          <p:cNvSpPr>
            <a:spLocks noGrp="1" noRot="1" noChangeArrowheads="1"/>
          </p:cNvSpPr>
          <p:nvPr>
            <p:ph type="body" idx="1"/>
          </p:nvPr>
        </p:nvSpPr>
        <p:spPr>
          <a:xfrm>
            <a:off x="912813"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重点：</a:t>
            </a:r>
          </a:p>
          <a:p>
            <a:pPr>
              <a:buFontTx/>
              <a:buChar char="•"/>
            </a:pPr>
            <a:r>
              <a:rPr lang="zh-CN" altLang="zh-CN"/>
              <a:t>存储过程可以与其他应用程序共享应用逻辑；</a:t>
            </a:r>
          </a:p>
          <a:p>
            <a:pPr>
              <a:buFontTx/>
              <a:buChar char="•"/>
            </a:pPr>
            <a:r>
              <a:rPr lang="zh-CN" altLang="zh-CN"/>
              <a:t>存储过程屏蔽了数据库模式的详细资料；</a:t>
            </a:r>
          </a:p>
          <a:p>
            <a:pPr>
              <a:buFontTx/>
              <a:buChar char="•"/>
            </a:pPr>
            <a:r>
              <a:rPr lang="zh-CN" altLang="zh-CN"/>
              <a:t>存储过程提供了安全性机制；</a:t>
            </a:r>
          </a:p>
          <a:p>
            <a:endParaRPr lang="zh-CN" altLang="zh-CN"/>
          </a:p>
          <a:p>
            <a:r>
              <a:rPr lang="zh-CN" altLang="zh-CN"/>
              <a:t>注意：</a:t>
            </a:r>
          </a:p>
          <a:p>
            <a:r>
              <a:rPr lang="zh-CN" altLang="zh-CN"/>
              <a:t>结合其他语言中的过程，讲述存储过程的优点。</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CE18411-6E06-445D-8744-C45808AF4CDE}"/>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14339" name="Rectangle 3">
            <a:extLst>
              <a:ext uri="{FF2B5EF4-FFF2-40B4-BE49-F238E27FC236}">
                <a16:creationId xmlns:a16="http://schemas.microsoft.com/office/drawing/2014/main" id="{7DC39710-7C74-4E4A-9EA8-1D6F74B73038}"/>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r>
              <a:rPr lang="zh-CN" altLang="en-US"/>
              <a:t>存储过程从创建到初次执行的整个过程中各个步骤的处理图示。</a:t>
            </a:r>
          </a:p>
          <a:p>
            <a:pPr eaLnBrk="1" hangingPunct="1"/>
            <a:endParaRPr lang="zh-CN" altLang="en-US"/>
          </a:p>
          <a:p>
            <a:pPr eaLnBrk="1" hangingPunct="1"/>
            <a:r>
              <a:rPr lang="zh-CN" altLang="en-US"/>
              <a:t>说明：</a:t>
            </a:r>
          </a:p>
          <a:p>
            <a:pPr eaLnBrk="1" hangingPunct="1"/>
            <a:r>
              <a:rPr lang="en-US" altLang="zh-CN"/>
              <a:t>1</a:t>
            </a:r>
            <a:r>
              <a:rPr lang="zh-CN" altLang="en-US"/>
              <a:t>、存储过程的创建。</a:t>
            </a:r>
          </a:p>
          <a:p>
            <a:pPr eaLnBrk="1" hangingPunct="1"/>
            <a:r>
              <a:rPr lang="zh-CN" altLang="en-US"/>
              <a:t>先分析该过程中的语句以检查语法的准确性。然后 </a:t>
            </a:r>
            <a:r>
              <a:rPr lang="en-US" altLang="zh-CN"/>
              <a:t>SQL Server </a:t>
            </a:r>
            <a:r>
              <a:rPr lang="zh-CN" altLang="en-US"/>
              <a:t>将存储过程的名字存入当前数据库的 </a:t>
            </a:r>
            <a:r>
              <a:rPr lang="en-US" altLang="zh-CN"/>
              <a:t>sysobjects </a:t>
            </a:r>
            <a:r>
              <a:rPr lang="zh-CN" altLang="en-US"/>
              <a:t>系统表中，存储过程的文本存入当前数据库的 </a:t>
            </a:r>
            <a:r>
              <a:rPr lang="en-US" altLang="zh-CN"/>
              <a:t>syscomments </a:t>
            </a:r>
            <a:r>
              <a:rPr lang="zh-CN" altLang="en-US"/>
              <a:t>系统表中。</a:t>
            </a:r>
          </a:p>
          <a:p>
            <a:pPr eaLnBrk="1" hangingPunct="1"/>
            <a:r>
              <a:rPr lang="zh-CN" altLang="en-US"/>
              <a:t>延迟名称解析：存储过程引用的对象不需要在创建该存储过程时就存在，而只需在执行该存储过程时存在</a:t>
            </a:r>
          </a:p>
          <a:p>
            <a:pPr eaLnBrk="1" hangingPunct="1"/>
            <a:r>
              <a:rPr lang="en-US" altLang="zh-CN"/>
              <a:t>2</a:t>
            </a:r>
            <a:r>
              <a:rPr lang="zh-CN" altLang="en-US"/>
              <a:t>、存储过程的执行（初次或重新编译时）</a:t>
            </a:r>
          </a:p>
          <a:p>
            <a:pPr eaLnBrk="1" hangingPunct="1"/>
            <a:r>
              <a:rPr lang="zh-CN" altLang="en-US"/>
              <a:t>首先进行优化：查询优化器将分析该存储过程中的 </a:t>
            </a:r>
            <a:r>
              <a:rPr lang="en-US" altLang="zh-CN"/>
              <a:t>Transact-SQL </a:t>
            </a:r>
            <a:r>
              <a:rPr lang="zh-CN" altLang="en-US"/>
              <a:t>语句，并创建一个执行计划，描述执行存储过程的最快方法</a:t>
            </a:r>
          </a:p>
          <a:p>
            <a:pPr eaLnBrk="1" hangingPunct="1"/>
            <a:r>
              <a:rPr lang="zh-CN" altLang="en-US"/>
              <a:t>优化后进行编译：将执行计划变为执行指令，并将之放入过程缓存。</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9D00D3D-3523-45EF-B6A4-C668D7E28132}"/>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16387" name="Rectangle 3">
            <a:extLst>
              <a:ext uri="{FF2B5EF4-FFF2-40B4-BE49-F238E27FC236}">
                <a16:creationId xmlns:a16="http://schemas.microsoft.com/office/drawing/2014/main" id="{39F0F8C0-E24C-46FE-9A5C-A1D0FFE1F24A}"/>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r>
              <a:rPr lang="zh-CN" altLang="en-US"/>
              <a:t>使用过程缓存之中的执行计划的过程图示。</a:t>
            </a:r>
          </a:p>
          <a:p>
            <a:pPr eaLnBrk="1" hangingPunct="1"/>
            <a:r>
              <a:rPr lang="zh-CN" altLang="en-US"/>
              <a:t>执行一个存储过程时，首先查看过程缓存中是否有查询计划，如果存在，则直接执行该查询计划，并与执行上下文中提供的参数一起完成存储过程的执行。</a:t>
            </a:r>
          </a:p>
          <a:p>
            <a:pPr eaLnBrk="1" hangingPunct="1"/>
            <a:endParaRPr lang="zh-CN" altLang="en-US"/>
          </a:p>
          <a:p>
            <a:pPr eaLnBrk="1" hangingPunct="1"/>
            <a:r>
              <a:rPr lang="zh-CN" altLang="en-US"/>
              <a:t>说明：</a:t>
            </a:r>
          </a:p>
          <a:p>
            <a:pPr eaLnBrk="1" hangingPunct="1"/>
            <a:r>
              <a:rPr lang="zh-CN" altLang="en-US"/>
              <a:t>执行上下文由连接到相应会话的用户或登录名确定，或由执行（调用）相应模块的用户或登录名确定。 </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93AD53A-9280-4591-8ECA-D8F8EDD2A9C5}"/>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18435" name="Rectangle 3">
            <a:extLst>
              <a:ext uri="{FF2B5EF4-FFF2-40B4-BE49-F238E27FC236}">
                <a16:creationId xmlns:a16="http://schemas.microsoft.com/office/drawing/2014/main" id="{35D4F237-2823-4389-969C-8DBCFE599930}"/>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注意：</a:t>
            </a:r>
          </a:p>
          <a:p>
            <a:pPr eaLnBrk="1" hangingPunct="1"/>
            <a:r>
              <a:rPr lang="zh-CN" altLang="en-US"/>
              <a:t>加下划线为即将学到的内容。</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3D5950C-1840-46BB-9B12-05F63EC7C4A1}"/>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20483" name="Rectangle 3">
            <a:extLst>
              <a:ext uri="{FF2B5EF4-FFF2-40B4-BE49-F238E27FC236}">
                <a16:creationId xmlns:a16="http://schemas.microsoft.com/office/drawing/2014/main" id="{87034DE4-8CE6-4C70-98AF-0E7EAA42CD05}"/>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r>
              <a:rPr lang="zh-CN" altLang="en-US"/>
              <a:t>创建存储过程的语法示例以及注意事项；</a:t>
            </a:r>
          </a:p>
          <a:p>
            <a:pPr eaLnBrk="1" hangingPunct="1"/>
            <a:endParaRPr lang="zh-CN" altLang="en-US"/>
          </a:p>
          <a:p>
            <a:pPr eaLnBrk="1" hangingPunct="1"/>
            <a:r>
              <a:rPr lang="zh-CN" altLang="en-US"/>
              <a:t>演示：创建一个存储过程，在存储过程中将结果存放到临时表中</a:t>
            </a:r>
          </a:p>
          <a:p>
            <a:pPr eaLnBrk="1" hangingPunct="1"/>
            <a:r>
              <a:rPr lang="en-US" altLang="zh-CN"/>
              <a:t>create PROC dbo.OverdueOrders</a:t>
            </a:r>
          </a:p>
          <a:p>
            <a:pPr eaLnBrk="1" hangingPunct="1"/>
            <a:r>
              <a:rPr lang="en-US" altLang="zh-CN"/>
              <a:t>AS</a:t>
            </a:r>
          </a:p>
          <a:p>
            <a:pPr eaLnBrk="1" hangingPunct="1"/>
            <a:r>
              <a:rPr lang="en-US" altLang="zh-CN"/>
              <a:t>  SELECT * into #overdueOrdersTable</a:t>
            </a:r>
          </a:p>
          <a:p>
            <a:pPr eaLnBrk="1" hangingPunct="1"/>
            <a:r>
              <a:rPr lang="en-US" altLang="zh-CN"/>
              <a:t>   FROM dbo.Orders</a:t>
            </a:r>
          </a:p>
          <a:p>
            <a:pPr eaLnBrk="1" hangingPunct="1"/>
            <a:r>
              <a:rPr lang="en-US" altLang="zh-CN"/>
              <a:t>   WHERE RequiredDate &lt; GETDATE() AND ShippedDate IS Null</a:t>
            </a:r>
          </a:p>
          <a:p>
            <a:pPr eaLnBrk="1" hangingPunct="1"/>
            <a:r>
              <a:rPr lang="en-US" altLang="zh-CN"/>
              <a:t>  select orderid,employeeid,orderdate from #overdueordersTable</a:t>
            </a:r>
          </a:p>
          <a:p>
            <a:pPr eaLnBrk="1" hangingPunct="1"/>
            <a:r>
              <a:rPr lang="en-US" altLang="zh-CN"/>
              <a:t>GO</a:t>
            </a:r>
          </a:p>
          <a:p>
            <a:pPr eaLnBrk="1" hangingPunct="1"/>
            <a:r>
              <a:rPr lang="zh-CN" altLang="en-US"/>
              <a:t>执行该存储过程，可以看到查询结果，但在</a:t>
            </a:r>
            <a:r>
              <a:rPr lang="en-US" altLang="zh-CN"/>
              <a:t>tempdb</a:t>
            </a:r>
            <a:r>
              <a:rPr lang="zh-CN" altLang="en-US"/>
              <a:t>中看不到该临时表。</a:t>
            </a:r>
          </a:p>
          <a:p>
            <a:pPr eaLnBrk="1" hangingPunct="1"/>
            <a:r>
              <a:rPr lang="zh-CN" altLang="en-US"/>
              <a:t>如果将该临时表改为</a:t>
            </a:r>
            <a:r>
              <a:rPr lang="en-US" altLang="zh-CN"/>
              <a:t>overdueOrdersTable</a:t>
            </a:r>
            <a:r>
              <a:rPr lang="zh-CN" altLang="en-US"/>
              <a:t>，则执行存储过程之后，可以在用户表中看到该表。</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B2E3BD1-A059-42E9-90CE-68CA06BD45E1}"/>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22531" name="Rectangle 3">
            <a:extLst>
              <a:ext uri="{FF2B5EF4-FFF2-40B4-BE49-F238E27FC236}">
                <a16:creationId xmlns:a16="http://schemas.microsoft.com/office/drawing/2014/main" id="{E4087EB6-99D9-4721-8D66-288ED951DD21}"/>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r>
              <a:rPr lang="zh-CN" altLang="en-US"/>
              <a:t>存储过程的两种执行方法；</a:t>
            </a:r>
          </a:p>
          <a:p>
            <a:pPr eaLnBrk="1" hangingPunct="1"/>
            <a:endParaRPr lang="zh-CN" altLang="en-US"/>
          </a:p>
          <a:p>
            <a:pPr eaLnBrk="1" hangingPunct="1"/>
            <a:r>
              <a:rPr lang="zh-CN" altLang="en-US"/>
              <a:t>参考：</a:t>
            </a:r>
          </a:p>
          <a:p>
            <a:pPr eaLnBrk="1" hangingPunct="1"/>
            <a:r>
              <a:rPr lang="zh-CN" altLang="en-US"/>
              <a:t>在 </a:t>
            </a:r>
            <a:r>
              <a:rPr lang="en-US" altLang="zh-CN"/>
              <a:t>INSERT </a:t>
            </a:r>
            <a:r>
              <a:rPr lang="zh-CN" altLang="en-US"/>
              <a:t>语句内执行存储过程时，</a:t>
            </a:r>
            <a:r>
              <a:rPr lang="en-US" altLang="zh-CN"/>
              <a:t>SQL Server </a:t>
            </a:r>
            <a:r>
              <a:rPr lang="zh-CN" altLang="en-US"/>
              <a:t>将存储过程中 </a:t>
            </a:r>
            <a:r>
              <a:rPr lang="en-US" altLang="zh-CN"/>
              <a:t>SELECT </a:t>
            </a:r>
            <a:r>
              <a:rPr lang="zh-CN" altLang="en-US"/>
              <a:t>语句返回的数据装入表中。表必须存在，数据类型必须匹配；</a:t>
            </a:r>
          </a:p>
          <a:p>
            <a:pPr eaLnBrk="1" hangingPunct="1"/>
            <a:endParaRPr lang="zh-CN" altLang="en-US"/>
          </a:p>
          <a:p>
            <a:pPr eaLnBrk="1" hangingPunct="1"/>
            <a:r>
              <a:rPr lang="zh-CN" altLang="en-US"/>
              <a:t>演示：</a:t>
            </a:r>
          </a:p>
          <a:p>
            <a:pPr eaLnBrk="1" hangingPunct="1"/>
            <a:r>
              <a:rPr lang="zh-CN" altLang="en-US"/>
              <a:t>在 </a:t>
            </a:r>
            <a:r>
              <a:rPr lang="en-US" altLang="zh-CN"/>
              <a:t>INSERT </a:t>
            </a:r>
            <a:r>
              <a:rPr lang="zh-CN" altLang="en-US"/>
              <a:t>语句内执行存储过程的示例。</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3341870-F053-4273-BF91-6628BF9E1349}"/>
              </a:ext>
            </a:extLst>
          </p:cNvPr>
          <p:cNvSpPr>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24579" name="Rectangle 3">
            <a:extLst>
              <a:ext uri="{FF2B5EF4-FFF2-40B4-BE49-F238E27FC236}">
                <a16:creationId xmlns:a16="http://schemas.microsoft.com/office/drawing/2014/main" id="{6ED2C343-17B3-4246-AB33-2086570F3C1D}"/>
              </a:ext>
            </a:extLst>
          </p:cNvPr>
          <p:cNvSpPr>
            <a:spLocks noChangeArrowheads="1"/>
          </p:cNvSpPr>
          <p:nvPr>
            <p:ph type="body" idx="1"/>
          </p:nvPr>
        </p:nvSpPr>
        <p:spPr>
          <a:xfrm>
            <a:off x="914400" y="4343400"/>
            <a:ext cx="5029200" cy="4114800"/>
          </a:xfrm>
          <a:solidFill>
            <a:srgbClr val="FFFFFF"/>
          </a:solidFill>
          <a:ln>
            <a:solidFill>
              <a:srgbClr val="000000"/>
            </a:solidFill>
          </a:ln>
        </p:spPr>
        <p:txBody>
          <a:bodyPr anchor="t"/>
          <a:lstStyle/>
          <a:p>
            <a:pPr eaLnBrk="1" hangingPunct="1"/>
            <a:r>
              <a:rPr lang="zh-CN" altLang="en-US"/>
              <a:t>重点：</a:t>
            </a:r>
          </a:p>
          <a:p>
            <a:pPr eaLnBrk="1" hangingPunct="1">
              <a:buFontTx/>
              <a:buChar char="•"/>
            </a:pPr>
            <a:r>
              <a:rPr lang="zh-CN" altLang="en-US"/>
              <a:t>存储过程经常因用户的要求或者底层表定义的更改而需要修改；</a:t>
            </a:r>
          </a:p>
          <a:p>
            <a:pPr eaLnBrk="1" hangingPunct="1">
              <a:buFontTx/>
              <a:buChar char="•"/>
            </a:pPr>
            <a:r>
              <a:rPr lang="zh-CN" altLang="en-US"/>
              <a:t>修改存储过程语句的语法；</a:t>
            </a:r>
          </a:p>
          <a:p>
            <a:pPr eaLnBrk="1" hangingPunct="1">
              <a:buFontTx/>
              <a:buChar char="•"/>
            </a:pPr>
            <a:r>
              <a:rPr lang="zh-CN" altLang="en-US"/>
              <a:t>修改存储过程保留权限分配；</a:t>
            </a:r>
          </a:p>
          <a:p>
            <a:pPr eaLnBrk="1" hangingPunct="1"/>
            <a:endParaRPr lang="zh-CN" altLang="en-US"/>
          </a:p>
          <a:p>
            <a:pPr eaLnBrk="1" hangingPunct="1"/>
            <a:r>
              <a:rPr lang="zh-CN" altLang="en-US"/>
              <a:t>提问：如何加密存储过程内容？</a:t>
            </a:r>
          </a:p>
          <a:p>
            <a:pPr eaLnBrk="1" hangingPunct="1"/>
            <a:r>
              <a:rPr lang="zh-CN" altLang="en-US"/>
              <a:t>    </a:t>
            </a:r>
            <a:r>
              <a:rPr lang="en-US" altLang="zh-CN"/>
              <a:t>with encryption</a:t>
            </a:r>
          </a:p>
          <a:p>
            <a:pPr eaLnBrk="1" hangingPunct="1"/>
            <a:endParaRPr lang="en-US" altLang="zh-CN"/>
          </a:p>
          <a:p>
            <a:pPr eaLnBrk="1" hangingPunct="1"/>
            <a:r>
              <a:rPr lang="zh-CN" altLang="en-US"/>
              <a:t>注意：</a:t>
            </a:r>
          </a:p>
          <a:p>
            <a:pPr eaLnBrk="1" hangingPunct="1"/>
            <a:r>
              <a:rPr lang="zh-CN" altLang="en-US"/>
              <a:t>提醒学生，最好不要直接修改系统存储过程的定义，而是使用现有系统存储过程的定义创建一个用户定义存储过程，然后在用户定义存储过程上修改以达到要求；</a:t>
            </a:r>
          </a:p>
          <a:p>
            <a:pPr eaLnBrk="1" hangingPunct="1"/>
            <a:endParaRPr lang="zh-CN" altLang="en-US"/>
          </a:p>
          <a:p>
            <a:pPr eaLnBrk="1" hangingPunct="1"/>
            <a:endParaRPr lang="zh-CN" altLang="en-US"/>
          </a:p>
          <a:p>
            <a:pPr eaLnBrk="1" hangingPunct="1"/>
            <a:endParaRPr lang="zh-CN" altLang="en-US"/>
          </a:p>
          <a:p>
            <a:pPr eaLnBrk="1" hangingPunct="1"/>
            <a:r>
              <a:rPr lang="zh-CN" altLang="en-US"/>
              <a:t>课堂提问：</a:t>
            </a:r>
          </a:p>
          <a:p>
            <a:pPr eaLnBrk="1" hangingPunct="1"/>
            <a:r>
              <a:rPr lang="zh-CN" altLang="en-US"/>
              <a:t>修改存储过程和先删除再创建存储过程的效果是否相同？</a:t>
            </a:r>
          </a:p>
          <a:p>
            <a:pPr eaLnBrk="1" hangingPunct="1"/>
            <a:r>
              <a:rPr lang="zh-CN" altLang="en-US"/>
              <a:t>	不同。修改存储过程保留了现存的权限分配；而删除再创建的话需要重新分配权限。</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53249287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098271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7590652"/>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C10F608F-888C-49DC-8D97-A22D51A82A6B}"/>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a:buFont typeface="Arial" panose="020B0604020202020204" pitchFamily="34" charset="0"/>
              <a:buNone/>
              <a:defRPr/>
            </a:pPr>
            <a:r>
              <a:rPr lang="zh-CN" altLang="zh-CN" sz="1400" b="1">
                <a:solidFill>
                  <a:schemeClr val="bg1"/>
                </a:solidFill>
                <a:effectLst>
                  <a:outerShdw blurRad="38100" dist="38100" dir="2700000" algn="tl">
                    <a:srgbClr val="C0C0C0"/>
                  </a:outerShdw>
                </a:effectLst>
                <a:latin typeface="Arial" pitchFamily="34" charset="0"/>
                <a:cs typeface="Arial" panose="020B0604020202020204" pitchFamily="34" charset="0"/>
              </a:rPr>
              <a:t>Copyright@2006</a:t>
            </a:r>
          </a:p>
          <a:p>
            <a:pPr algn="ctr">
              <a:buFont typeface="Arial" panose="020B0604020202020204" pitchFamily="34" charset="0"/>
              <a:buNone/>
              <a:defRPr/>
            </a:pPr>
            <a:r>
              <a:rPr lang="zh-CN" altLang="zh-CN" sz="1400" b="1">
                <a:solidFill>
                  <a:schemeClr val="bg1"/>
                </a:solidFill>
                <a:effectLst>
                  <a:outerShdw blurRad="38100" dist="38100" dir="2700000" algn="tl">
                    <a:srgbClr val="C0C0C0"/>
                  </a:outerShdw>
                </a:effectLst>
                <a:latin typeface="Arial" pitchFamily="34" charset="0"/>
                <a:cs typeface="Arial" panose="020B0604020202020204" pitchFamily="34" charset="0"/>
              </a:rPr>
              <a:t>College of ITSoft (HZIEE) </a:t>
            </a:r>
          </a:p>
        </p:txBody>
      </p:sp>
      <p:sp>
        <p:nvSpPr>
          <p:cNvPr id="5" name="Rectangle 5">
            <a:extLst>
              <a:ext uri="{FF2B5EF4-FFF2-40B4-BE49-F238E27FC236}">
                <a16:creationId xmlns:a16="http://schemas.microsoft.com/office/drawing/2014/main" id="{0CF79E9A-1AD0-44F9-A3B2-EDF0037180C9}"/>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a:buFont typeface="Arial" panose="020B0604020202020204" pitchFamily="34" charset="0"/>
              <a:buNone/>
              <a:defRPr/>
            </a:pPr>
            <a:r>
              <a:rPr lang="zh-CN" altLang="zh-CN" sz="1400" b="1">
                <a:solidFill>
                  <a:schemeClr val="bg1"/>
                </a:solidFill>
                <a:effectLst>
                  <a:outerShdw blurRad="38100" dist="38100" dir="2700000" algn="tl">
                    <a:srgbClr val="C0C0C0"/>
                  </a:outerShdw>
                </a:effectLst>
                <a:latin typeface="Arial" pitchFamily="34" charset="0"/>
                <a:cs typeface="Arial" panose="020B0604020202020204" pitchFamily="34" charset="0"/>
              </a:rPr>
              <a:t>Version No: 1.0</a:t>
            </a:r>
          </a:p>
        </p:txBody>
      </p:sp>
      <p:sp>
        <p:nvSpPr>
          <p:cNvPr id="3074" name="Rectangle 2"/>
          <p:cNvSpPr>
            <a:spLocks noGrp="1" noChangeArrowheads="1"/>
          </p:cNvSpPr>
          <p:nvPr>
            <p:ph type="ctrTitle"/>
          </p:nvPr>
        </p:nvSpPr>
        <p:spPr>
          <a:xfrm>
            <a:off x="615950" y="2130425"/>
            <a:ext cx="7772400" cy="1470025"/>
          </a:xfrm>
        </p:spPr>
        <p:txBody>
          <a:bodyPr/>
          <a:lstStyle>
            <a:lvl1pPr>
              <a:defRPr/>
            </a:lvl1pPr>
          </a:lstStyle>
          <a:p>
            <a:r>
              <a:rPr lang="zh-CN"/>
              <a:t>单击此处编辑母版标题样式</a:t>
            </a:r>
          </a:p>
        </p:txBody>
      </p:sp>
      <p:sp>
        <p:nvSpPr>
          <p:cNvPr id="3075" name="Rectangle 3"/>
          <p:cNvSpPr>
            <a:spLocks noGrp="1" noChangeArrowheads="1"/>
          </p:cNvSpPr>
          <p:nvPr>
            <p:ph type="subTitle" idx="1"/>
          </p:nvPr>
        </p:nvSpPr>
        <p:spPr>
          <a:xfrm>
            <a:off x="1619250" y="3886200"/>
            <a:ext cx="5472113" cy="982663"/>
          </a:xfrm>
        </p:spPr>
        <p:txBody>
          <a:bodyPr/>
          <a:lstStyle>
            <a:lvl1pPr marL="0" indent="0" algn="ctr">
              <a:buFontTx/>
              <a:buNone/>
              <a:defRPr/>
            </a:lvl1pPr>
          </a:lstStyle>
          <a:p>
            <a:r>
              <a:rPr lang="zh-CN"/>
              <a:t>单击此处编辑母版副标题样式</a:t>
            </a:r>
          </a:p>
        </p:txBody>
      </p:sp>
    </p:spTree>
    <p:extLst>
      <p:ext uri="{BB962C8B-B14F-4D97-AF65-F5344CB8AC3E}">
        <p14:creationId xmlns:p14="http://schemas.microsoft.com/office/powerpoint/2010/main" val="329690272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6100942"/>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896288"/>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2608767"/>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0907507"/>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44539047"/>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961860"/>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4980256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6247266"/>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12785576"/>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1916434"/>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2378580"/>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1F08E9E8-E326-4B7A-AE52-CFF0548B79E6}"/>
              </a:ext>
            </a:extLst>
          </p:cNvPr>
          <p:cNvSpPr>
            <a:spLocks noChangeArrowheads="1"/>
          </p:cNvSpPr>
          <p:nvPr/>
        </p:nvSpPr>
        <p:spPr bwMode="auto">
          <a:xfrm>
            <a:off x="2916238" y="6408738"/>
            <a:ext cx="3887787" cy="476250"/>
          </a:xfrm>
          <a:prstGeom prst="rect">
            <a:avLst/>
          </a:prstGeom>
          <a:noFill/>
          <a:ln w="9525">
            <a:noFill/>
            <a:miter lim="800000"/>
            <a:headEnd/>
            <a:tailEnd/>
          </a:ln>
        </p:spPr>
        <p:txBody>
          <a:bodyPr/>
          <a:lstStyle/>
          <a:p>
            <a:pPr algn="ctr">
              <a:buFont typeface="Arial" panose="020B0604020202020204" pitchFamily="34" charset="0"/>
              <a:buNone/>
              <a:defRPr/>
            </a:pPr>
            <a:r>
              <a:rPr lang="zh-CN" altLang="en-US" b="1">
                <a:solidFill>
                  <a:schemeClr val="bg1"/>
                </a:solidFill>
                <a:effectLst>
                  <a:outerShdw blurRad="38100" dist="38100" dir="2700000" algn="tl">
                    <a:srgbClr val="C0C0C0"/>
                  </a:outerShdw>
                </a:effectLst>
                <a:cs typeface="Arial" panose="020B0604020202020204" pitchFamily="34" charset="0"/>
              </a:rPr>
              <a:t>杭州电子科技大学软件学院</a:t>
            </a:r>
          </a:p>
        </p:txBody>
      </p:sp>
      <p:sp>
        <p:nvSpPr>
          <p:cNvPr id="5" name="Rectangle 5">
            <a:extLst>
              <a:ext uri="{FF2B5EF4-FFF2-40B4-BE49-F238E27FC236}">
                <a16:creationId xmlns:a16="http://schemas.microsoft.com/office/drawing/2014/main" id="{F0196730-362E-45AB-9E66-6B236E027E76}"/>
              </a:ext>
            </a:extLst>
          </p:cNvPr>
          <p:cNvSpPr>
            <a:spLocks noChangeArrowheads="1"/>
          </p:cNvSpPr>
          <p:nvPr/>
        </p:nvSpPr>
        <p:spPr bwMode="auto">
          <a:xfrm>
            <a:off x="8388350" y="631031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buFont typeface="Arial" panose="020B0604020202020204" pitchFamily="34" charset="0"/>
              <a:buNone/>
              <a:defRPr/>
            </a:pPr>
            <a:fld id="{A679EA62-365F-41A3-A633-E40ADFBC3307}" type="slidenum">
              <a:rPr lang="zh-CN" altLang="en-US" sz="1400" smtClean="0">
                <a:cs typeface="Arial" panose="020B0604020202020204" pitchFamily="34" charset="0"/>
              </a:rPr>
              <a:pPr algn="r">
                <a:buFont typeface="Arial" panose="020B0604020202020204" pitchFamily="34" charset="0"/>
                <a:buNone/>
                <a:defRPr/>
              </a:pPr>
              <a:t>‹#›</a:t>
            </a:fld>
            <a:endParaRPr lang="en-US" altLang="zh-CN" sz="1400">
              <a:cs typeface="Arial" panose="020B0604020202020204" pitchFamily="34" charset="0"/>
            </a:endParaRPr>
          </a:p>
        </p:txBody>
      </p:sp>
      <p:sp>
        <p:nvSpPr>
          <p:cNvPr id="5122" name="Rectangle 2"/>
          <p:cNvSpPr>
            <a:spLocks noGrp="1" noChangeArrowheads="1"/>
          </p:cNvSpPr>
          <p:nvPr>
            <p:ph type="ctrTitle"/>
          </p:nvPr>
        </p:nvSpPr>
        <p:spPr>
          <a:xfrm>
            <a:off x="615950" y="2130425"/>
            <a:ext cx="7772400" cy="1470025"/>
          </a:xfrm>
        </p:spPr>
        <p:txBody>
          <a:bodyPr/>
          <a:lstStyle>
            <a:lvl1pPr>
              <a:defRPr/>
            </a:lvl1pPr>
          </a:lstStyle>
          <a:p>
            <a:r>
              <a:rPr lang="zh-CN"/>
              <a:t>单击此处编辑母版标题样式</a:t>
            </a:r>
          </a:p>
        </p:txBody>
      </p:sp>
      <p:sp>
        <p:nvSpPr>
          <p:cNvPr id="5123" name="Rectangle 3"/>
          <p:cNvSpPr>
            <a:spLocks noGrp="1" noChangeArrowheads="1"/>
          </p:cNvSpPr>
          <p:nvPr>
            <p:ph type="subTitle" idx="1"/>
          </p:nvPr>
        </p:nvSpPr>
        <p:spPr>
          <a:xfrm>
            <a:off x="1619250" y="3886200"/>
            <a:ext cx="5472113" cy="982663"/>
          </a:xfrm>
        </p:spPr>
        <p:txBody>
          <a:bodyPr/>
          <a:lstStyle>
            <a:lvl1pPr marL="0" indent="0" algn="ctr">
              <a:buFontTx/>
              <a:buNone/>
              <a:defRPr/>
            </a:lvl1pPr>
          </a:lstStyle>
          <a:p>
            <a:r>
              <a:rPr lang="zh-CN"/>
              <a:t>单击此处编辑母版副标题样式</a:t>
            </a:r>
          </a:p>
        </p:txBody>
      </p:sp>
    </p:spTree>
    <p:extLst>
      <p:ext uri="{BB962C8B-B14F-4D97-AF65-F5344CB8AC3E}">
        <p14:creationId xmlns:p14="http://schemas.microsoft.com/office/powerpoint/2010/main" val="34299477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760622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08079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70000"/>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70000"/>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192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93373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49743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64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96072971"/>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635636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9222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38352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6225"/>
            <a:ext cx="2057400" cy="5746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6225"/>
            <a:ext cx="6019800" cy="5746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929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7058259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399758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6229174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0006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6651378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25920226"/>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7DB72AB-6727-4D4E-B7D9-14E452D9DC38}"/>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AF013B5C-6F67-454C-9CFC-52F0CAFBE1E6}"/>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CD9CB83-AF91-4B03-9ECB-4B02EFB57BA2}"/>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cs typeface="Arial" panose="020B0604020202020204" pitchFamily="34" charset="0"/>
              </a:rPr>
              <a:t>Copyright@2006</a:t>
            </a:r>
          </a:p>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cs typeface="Arial" panose="020B0604020202020204" pitchFamily="34" charset="0"/>
              </a:rPr>
              <a:t>College of ITSoft (HZIEE) </a:t>
            </a:r>
          </a:p>
        </p:txBody>
      </p:sp>
      <p:sp>
        <p:nvSpPr>
          <p:cNvPr id="1029" name="Rectangle 5">
            <a:extLst>
              <a:ext uri="{FF2B5EF4-FFF2-40B4-BE49-F238E27FC236}">
                <a16:creationId xmlns:a16="http://schemas.microsoft.com/office/drawing/2014/main" id="{79049277-D879-4D20-B5DC-5F4558956076}"/>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fld id="{C32E2656-9C7E-4D92-BA09-2C5762E1BFC6}" type="slidenum">
              <a:rPr lang="en-US" altLang="zh-CN" sz="1400" b="1" smtClean="0">
                <a:solidFill>
                  <a:schemeClr val="bg1"/>
                </a:solidFill>
                <a:cs typeface="Arial" panose="020B0604020202020204" pitchFamily="34" charset="0"/>
              </a:rPr>
              <a:pPr algn="r" eaLnBrk="1" hangingPunct="1">
                <a:buFont typeface="Arial" panose="020B0604020202020204" pitchFamily="34" charset="0"/>
                <a:buNone/>
                <a:defRPr/>
              </a:pPr>
              <a:t>‹#›</a:t>
            </a:fld>
            <a:endParaRPr lang="en-US" altLang="zh-CN" sz="1400" b="1">
              <a:solidFill>
                <a:schemeClr val="bg1"/>
              </a:solidFill>
              <a:cs typeface="Arial" panose="020B0604020202020204" pitchFamily="34" charset="0"/>
            </a:endParaRPr>
          </a:p>
        </p:txBody>
      </p:sp>
      <p:sp>
        <p:nvSpPr>
          <p:cNvPr id="1030" name="Rectangle 6">
            <a:extLst>
              <a:ext uri="{FF2B5EF4-FFF2-40B4-BE49-F238E27FC236}">
                <a16:creationId xmlns:a16="http://schemas.microsoft.com/office/drawing/2014/main" id="{96279F5F-BF45-4324-9D98-0C2D611C0DEB}"/>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buFont typeface="Arial" panose="020B0604020202020204" pitchFamily="34" charset="0"/>
              <a:buNone/>
              <a:defRPr/>
            </a:pPr>
            <a:r>
              <a:rPr lang="en-US" sz="1400" b="1">
                <a:solidFill>
                  <a:schemeClr val="bg1"/>
                </a:solidFill>
                <a:effectLst>
                  <a:outerShdw blurRad="38100" dist="38100" dir="2700000" algn="tl">
                    <a:srgbClr val="C0C0C0"/>
                  </a:outerShdw>
                </a:effectLst>
                <a:latin typeface="Arial" pitchFamily="34" charset="0"/>
                <a:cs typeface="Arial" panose="020B0604020202020204" pitchFamily="34" charset="0"/>
              </a:rPr>
              <a:t>Version No: 1.0</a:t>
            </a: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3BDB5C-9847-4777-9BD6-16355FF5EE30}"/>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a:extLst>
              <a:ext uri="{FF2B5EF4-FFF2-40B4-BE49-F238E27FC236}">
                <a16:creationId xmlns:a16="http://schemas.microsoft.com/office/drawing/2014/main" id="{0E69C537-ACB8-49CB-B102-3FB1BCAD707E}"/>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2" name="Rectangle 4">
            <a:extLst>
              <a:ext uri="{FF2B5EF4-FFF2-40B4-BE49-F238E27FC236}">
                <a16:creationId xmlns:a16="http://schemas.microsoft.com/office/drawing/2014/main" id="{32567CFE-3A21-4370-A0CF-F840430BAD48}"/>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a:buFont typeface="Arial" panose="020B0604020202020204" pitchFamily="34" charset="0"/>
              <a:buNone/>
              <a:defRPr/>
            </a:pPr>
            <a:r>
              <a:rPr lang="zh-CN" altLang="zh-CN" sz="1400" b="1">
                <a:solidFill>
                  <a:schemeClr val="bg1"/>
                </a:solidFill>
                <a:effectLst>
                  <a:outerShdw blurRad="38100" dist="38100" dir="2700000" algn="tl">
                    <a:srgbClr val="C0C0C0"/>
                  </a:outerShdw>
                </a:effectLst>
                <a:latin typeface="Arial" pitchFamily="34" charset="0"/>
                <a:cs typeface="Arial" panose="020B0604020202020204" pitchFamily="34" charset="0"/>
              </a:rPr>
              <a:t>Copyright@2006</a:t>
            </a:r>
          </a:p>
          <a:p>
            <a:pPr algn="ctr">
              <a:buFont typeface="Arial" panose="020B0604020202020204" pitchFamily="34" charset="0"/>
              <a:buNone/>
              <a:defRPr/>
            </a:pPr>
            <a:r>
              <a:rPr lang="zh-CN" altLang="zh-CN" sz="1400" b="1">
                <a:solidFill>
                  <a:schemeClr val="bg1"/>
                </a:solidFill>
                <a:effectLst>
                  <a:outerShdw blurRad="38100" dist="38100" dir="2700000" algn="tl">
                    <a:srgbClr val="C0C0C0"/>
                  </a:outerShdw>
                </a:effectLst>
                <a:latin typeface="Arial" pitchFamily="34" charset="0"/>
                <a:cs typeface="Arial" panose="020B0604020202020204" pitchFamily="34" charset="0"/>
              </a:rPr>
              <a:t>College of ITSoft (HZIEE) </a:t>
            </a:r>
          </a:p>
        </p:txBody>
      </p:sp>
      <p:sp>
        <p:nvSpPr>
          <p:cNvPr id="2053" name="Rectangle 5">
            <a:extLst>
              <a:ext uri="{FF2B5EF4-FFF2-40B4-BE49-F238E27FC236}">
                <a16:creationId xmlns:a16="http://schemas.microsoft.com/office/drawing/2014/main" id="{94CFE4D8-83D8-4C87-935A-31333849BF59}"/>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buFont typeface="Arial" panose="020B0604020202020204" pitchFamily="34" charset="0"/>
              <a:buNone/>
              <a:defRPr/>
            </a:pPr>
            <a:fld id="{BE8C0FD5-5F9D-4693-A597-BBAE80E80672}" type="slidenum">
              <a:rPr lang="zh-CN" altLang="zh-CN" sz="1400" b="1" smtClean="0">
                <a:solidFill>
                  <a:schemeClr val="bg1"/>
                </a:solidFill>
                <a:cs typeface="Arial" panose="020B0604020202020204" pitchFamily="34" charset="0"/>
              </a:rPr>
              <a:pPr algn="r">
                <a:buFont typeface="Arial" panose="020B0604020202020204" pitchFamily="34" charset="0"/>
                <a:buNone/>
                <a:defRPr/>
              </a:pPr>
              <a:t>‹#›</a:t>
            </a:fld>
            <a:endParaRPr lang="zh-CN" altLang="zh-CN" sz="1400" b="1">
              <a:solidFill>
                <a:schemeClr val="bg1"/>
              </a:solidFill>
              <a:cs typeface="Arial" panose="020B0604020202020204" pitchFamily="34" charset="0"/>
            </a:endParaRPr>
          </a:p>
        </p:txBody>
      </p:sp>
      <p:sp>
        <p:nvSpPr>
          <p:cNvPr id="2054" name="Rectangle 6">
            <a:extLst>
              <a:ext uri="{FF2B5EF4-FFF2-40B4-BE49-F238E27FC236}">
                <a16:creationId xmlns:a16="http://schemas.microsoft.com/office/drawing/2014/main" id="{69D75A8B-7966-4615-A3FA-774FD0E1897A}"/>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a:buFont typeface="Arial" panose="020B0604020202020204" pitchFamily="34" charset="0"/>
              <a:buNone/>
              <a:defRPr/>
            </a:pPr>
            <a:r>
              <a:rPr lang="zh-CN" altLang="zh-CN" sz="1400" b="1">
                <a:solidFill>
                  <a:schemeClr val="bg1"/>
                </a:solidFill>
                <a:effectLst>
                  <a:outerShdw blurRad="38100" dist="38100" dir="2700000" algn="tl">
                    <a:srgbClr val="C0C0C0"/>
                  </a:outerShdw>
                </a:effectLst>
                <a:latin typeface="Arial" pitchFamily="34" charset="0"/>
                <a:cs typeface="Arial" panose="020B0604020202020204" pitchFamily="34" charset="0"/>
              </a:rPr>
              <a:t>Version No: 1.0</a:t>
            </a:r>
          </a:p>
        </p:txBody>
      </p:sp>
    </p:spTree>
  </p:cSld>
  <p:clrMap bg1="lt1" tx1="dk1" bg2="lt2" tx2="dk2" accent1="accent1" accent2="accent2" accent3="accent3" accent4="accent4" accent5="accent5" accent6="accent6" hlink="hlink" folHlink="folHlink"/>
  <p:sldLayoutIdLst>
    <p:sldLayoutId id="2147483866"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fontAlgn="base">
        <a:spcBef>
          <a:spcPct val="0"/>
        </a:spcBef>
        <a:spcAft>
          <a:spcPct val="0"/>
        </a:spcAft>
        <a:defRPr sz="4000" b="1">
          <a:solidFill>
            <a:schemeClr val="tx2"/>
          </a:solidFill>
          <a:latin typeface="Arial" pitchFamily="34" charset="0"/>
          <a:ea typeface="黑体" pitchFamily="49" charset="-122"/>
        </a:defRPr>
      </a:lvl6pPr>
      <a:lvl7pPr marL="914400" algn="ctr" rtl="0" fontAlgn="base">
        <a:spcBef>
          <a:spcPct val="0"/>
        </a:spcBef>
        <a:spcAft>
          <a:spcPct val="0"/>
        </a:spcAft>
        <a:defRPr sz="4000" b="1">
          <a:solidFill>
            <a:schemeClr val="tx2"/>
          </a:solidFill>
          <a:latin typeface="Arial" pitchFamily="34" charset="0"/>
          <a:ea typeface="黑体" pitchFamily="49" charset="-122"/>
        </a:defRPr>
      </a:lvl7pPr>
      <a:lvl8pPr marL="1371600" algn="ctr" rtl="0" fontAlgn="base">
        <a:spcBef>
          <a:spcPct val="0"/>
        </a:spcBef>
        <a:spcAft>
          <a:spcPct val="0"/>
        </a:spcAft>
        <a:defRPr sz="4000" b="1">
          <a:solidFill>
            <a:schemeClr val="tx2"/>
          </a:solidFill>
          <a:latin typeface="Arial" pitchFamily="34" charset="0"/>
          <a:ea typeface="黑体" pitchFamily="49" charset="-122"/>
        </a:defRPr>
      </a:lvl8pPr>
      <a:lvl9pPr marL="1828800" algn="ctr" rtl="0" fontAlgn="base">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fontAlgn="base">
        <a:spcBef>
          <a:spcPct val="20000"/>
        </a:spcBef>
        <a:spcAft>
          <a:spcPct val="0"/>
        </a:spcAft>
        <a:buSzPct val="100000"/>
        <a:buBlip>
          <a:blip r:embed="rId14"/>
        </a:buBlip>
        <a:defRPr sz="2000">
          <a:solidFill>
            <a:schemeClr val="tx1"/>
          </a:solidFill>
          <a:latin typeface="+mn-lt"/>
          <a:ea typeface="+mn-ea"/>
        </a:defRPr>
      </a:lvl6pPr>
      <a:lvl7pPr marL="2971800" indent="-228600" algn="l" rtl="0" fontAlgn="base">
        <a:spcBef>
          <a:spcPct val="20000"/>
        </a:spcBef>
        <a:spcAft>
          <a:spcPct val="0"/>
        </a:spcAft>
        <a:buSzPct val="100000"/>
        <a:buBlip>
          <a:blip r:embed="rId14"/>
        </a:buBlip>
        <a:defRPr sz="2000">
          <a:solidFill>
            <a:schemeClr val="tx1"/>
          </a:solidFill>
          <a:latin typeface="+mn-lt"/>
          <a:ea typeface="+mn-ea"/>
        </a:defRPr>
      </a:lvl7pPr>
      <a:lvl8pPr marL="3429000" indent="-228600" algn="l" rtl="0" fontAlgn="base">
        <a:spcBef>
          <a:spcPct val="20000"/>
        </a:spcBef>
        <a:spcAft>
          <a:spcPct val="0"/>
        </a:spcAft>
        <a:buSzPct val="100000"/>
        <a:buBlip>
          <a:blip r:embed="rId14"/>
        </a:buBlip>
        <a:defRPr sz="2000">
          <a:solidFill>
            <a:schemeClr val="tx1"/>
          </a:solidFill>
          <a:latin typeface="+mn-lt"/>
          <a:ea typeface="+mn-ea"/>
        </a:defRPr>
      </a:lvl8pPr>
      <a:lvl9pPr marL="3886200" indent="-228600" algn="l" rtl="0" fontAlgn="base">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A20B17-204E-440E-8B7A-49BEA2BFC487}"/>
              </a:ext>
            </a:extLst>
          </p:cNvPr>
          <p:cNvSpPr>
            <a:spLocks noChangeArrowheads="1"/>
          </p:cNvSpPr>
          <p:nvPr>
            <p:ph type="title"/>
          </p:nvPr>
        </p:nvSpPr>
        <p:spPr bwMode="auto">
          <a:xfrm>
            <a:off x="457200" y="276225"/>
            <a:ext cx="8229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75" name="Rectangle 3">
            <a:extLst>
              <a:ext uri="{FF2B5EF4-FFF2-40B4-BE49-F238E27FC236}">
                <a16:creationId xmlns:a16="http://schemas.microsoft.com/office/drawing/2014/main" id="{2640B2B6-C267-4238-9153-B86367E434E8}"/>
              </a:ext>
            </a:extLst>
          </p:cNvPr>
          <p:cNvSpPr>
            <a:spLocks noChangeArrowheads="1"/>
          </p:cNvSpPr>
          <p:nvPr>
            <p:ph type="body" idx="1"/>
          </p:nvPr>
        </p:nvSpPr>
        <p:spPr bwMode="auto">
          <a:xfrm>
            <a:off x="457200" y="1270000"/>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4100" name="Rectangle 4">
            <a:extLst>
              <a:ext uri="{FF2B5EF4-FFF2-40B4-BE49-F238E27FC236}">
                <a16:creationId xmlns:a16="http://schemas.microsoft.com/office/drawing/2014/main" id="{9EB46FC9-A174-4F40-AD90-D8CFB261199B}"/>
              </a:ext>
            </a:extLst>
          </p:cNvPr>
          <p:cNvSpPr>
            <a:spLocks noChangeArrowheads="1"/>
          </p:cNvSpPr>
          <p:nvPr/>
        </p:nvSpPr>
        <p:spPr bwMode="auto">
          <a:xfrm>
            <a:off x="179388" y="6381750"/>
            <a:ext cx="2133600" cy="476250"/>
          </a:xfrm>
          <a:prstGeom prst="rect">
            <a:avLst/>
          </a:prstGeom>
          <a:noFill/>
          <a:ln w="9525">
            <a:noFill/>
            <a:miter lim="800000"/>
            <a:headEnd/>
            <a:tailEnd/>
          </a:ln>
        </p:spPr>
        <p:txBody>
          <a:bodyPr/>
          <a:lstStyle/>
          <a:p>
            <a:pPr>
              <a:buFont typeface="Arial" panose="020B0604020202020204" pitchFamily="34" charset="0"/>
              <a:buNone/>
              <a:defRPr/>
            </a:pPr>
            <a:r>
              <a:rPr lang="zh-CN" altLang="en-US" sz="1600">
                <a:solidFill>
                  <a:schemeClr val="bg1"/>
                </a:solidFill>
                <a:effectLst>
                  <a:outerShdw blurRad="38100" dist="38100" dir="2700000" algn="tl">
                    <a:srgbClr val="C0C0C0"/>
                  </a:outerShdw>
                </a:effectLst>
                <a:cs typeface="Arial" panose="020B0604020202020204" pitchFamily="34" charset="0"/>
              </a:rPr>
              <a:t>数据库原理及设计</a:t>
            </a:r>
          </a:p>
        </p:txBody>
      </p:sp>
      <p:sp>
        <p:nvSpPr>
          <p:cNvPr id="4101" name="Rectangle 5">
            <a:extLst>
              <a:ext uri="{FF2B5EF4-FFF2-40B4-BE49-F238E27FC236}">
                <a16:creationId xmlns:a16="http://schemas.microsoft.com/office/drawing/2014/main" id="{FD476DE6-582A-43AB-AE9F-EA5CAD969323}"/>
              </a:ext>
            </a:extLst>
          </p:cNvPr>
          <p:cNvSpPr>
            <a:spLocks noChangeArrowheads="1"/>
          </p:cNvSpPr>
          <p:nvPr/>
        </p:nvSpPr>
        <p:spPr bwMode="auto">
          <a:xfrm>
            <a:off x="3132138" y="6481763"/>
            <a:ext cx="3536950" cy="476250"/>
          </a:xfrm>
          <a:prstGeom prst="rect">
            <a:avLst/>
          </a:prstGeom>
          <a:noFill/>
          <a:ln w="9525">
            <a:noFill/>
            <a:miter lim="800000"/>
            <a:headEnd/>
            <a:tailEnd/>
          </a:ln>
        </p:spPr>
        <p:txBody>
          <a:bodyPr/>
          <a:lstStyle/>
          <a:p>
            <a:pPr algn="ctr">
              <a:buFont typeface="Arial" panose="020B0604020202020204" pitchFamily="34" charset="0"/>
              <a:buNone/>
              <a:defRPr/>
            </a:pPr>
            <a:r>
              <a:rPr lang="zh-CN" altLang="en-US" sz="1600" b="1">
                <a:solidFill>
                  <a:schemeClr val="bg1"/>
                </a:solidFill>
                <a:effectLst>
                  <a:outerShdw blurRad="38100" dist="38100" dir="2700000" algn="tl">
                    <a:srgbClr val="C0C0C0"/>
                  </a:outerShdw>
                </a:effectLst>
                <a:cs typeface="Arial" panose="020B0604020202020204" pitchFamily="34" charset="0"/>
              </a:rPr>
              <a:t>杭州电子科技大学软件学院</a:t>
            </a:r>
          </a:p>
        </p:txBody>
      </p:sp>
      <p:sp>
        <p:nvSpPr>
          <p:cNvPr id="4102" name="Rectangle 6">
            <a:extLst>
              <a:ext uri="{FF2B5EF4-FFF2-40B4-BE49-F238E27FC236}">
                <a16:creationId xmlns:a16="http://schemas.microsoft.com/office/drawing/2014/main" id="{F196BE5C-547A-4B57-BD4C-BC530A34E9A6}"/>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buFont typeface="Arial" panose="020B0604020202020204" pitchFamily="34" charset="0"/>
              <a:buNone/>
              <a:defRPr/>
            </a:pPr>
            <a:fld id="{F7CFFFC7-9AFF-48AC-89A1-52624392AAF5}" type="slidenum">
              <a:rPr lang="zh-CN" altLang="en-US" sz="1400" smtClean="0">
                <a:cs typeface="Arial" panose="020B0604020202020204" pitchFamily="34" charset="0"/>
              </a:rPr>
              <a:pPr algn="r">
                <a:buFont typeface="Arial" panose="020B0604020202020204" pitchFamily="34" charset="0"/>
                <a:buNone/>
                <a:defRPr/>
              </a:pPr>
              <a:t>‹#›</a:t>
            </a:fld>
            <a:endParaRPr lang="en-US" altLang="zh-CN" sz="140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67"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仿宋_GB2312" pitchFamily="1" charset="-122"/>
        </a:defRPr>
      </a:lvl2pPr>
      <a:lvl3pPr algn="ctr" rtl="0" eaLnBrk="0" fontAlgn="base" hangingPunct="0">
        <a:spcBef>
          <a:spcPct val="0"/>
        </a:spcBef>
        <a:spcAft>
          <a:spcPct val="0"/>
        </a:spcAft>
        <a:defRPr sz="4400" b="1">
          <a:solidFill>
            <a:schemeClr val="tx2"/>
          </a:solidFill>
          <a:latin typeface="Arial" pitchFamily="34" charset="0"/>
          <a:ea typeface="仿宋_GB2312" pitchFamily="1" charset="-122"/>
        </a:defRPr>
      </a:lvl3pPr>
      <a:lvl4pPr algn="ctr" rtl="0" eaLnBrk="0" fontAlgn="base" hangingPunct="0">
        <a:spcBef>
          <a:spcPct val="0"/>
        </a:spcBef>
        <a:spcAft>
          <a:spcPct val="0"/>
        </a:spcAft>
        <a:defRPr sz="4400" b="1">
          <a:solidFill>
            <a:schemeClr val="tx2"/>
          </a:solidFill>
          <a:latin typeface="Arial" pitchFamily="34" charset="0"/>
          <a:ea typeface="仿宋_GB2312" pitchFamily="1" charset="-122"/>
        </a:defRPr>
      </a:lvl4pPr>
      <a:lvl5pPr algn="ctr" rtl="0" eaLnBrk="0" fontAlgn="base" hangingPunct="0">
        <a:spcBef>
          <a:spcPct val="0"/>
        </a:spcBef>
        <a:spcAft>
          <a:spcPct val="0"/>
        </a:spcAft>
        <a:defRPr sz="4400" b="1">
          <a:solidFill>
            <a:schemeClr val="tx2"/>
          </a:solidFill>
          <a:latin typeface="Arial" pitchFamily="34" charset="0"/>
          <a:ea typeface="仿宋_GB2312" pitchFamily="1" charset="-122"/>
        </a:defRPr>
      </a:lvl5pPr>
      <a:lvl6pPr marL="457200" algn="ctr" rtl="0" fontAlgn="base">
        <a:spcBef>
          <a:spcPct val="0"/>
        </a:spcBef>
        <a:spcAft>
          <a:spcPct val="0"/>
        </a:spcAft>
        <a:defRPr sz="4400" b="1">
          <a:solidFill>
            <a:schemeClr val="tx2"/>
          </a:solidFill>
          <a:latin typeface="Arial" pitchFamily="34" charset="0"/>
          <a:ea typeface="仿宋_GB2312" pitchFamily="1" charset="-122"/>
        </a:defRPr>
      </a:lvl6pPr>
      <a:lvl7pPr marL="914400" algn="ctr" rtl="0" fontAlgn="base">
        <a:spcBef>
          <a:spcPct val="0"/>
        </a:spcBef>
        <a:spcAft>
          <a:spcPct val="0"/>
        </a:spcAft>
        <a:defRPr sz="4400" b="1">
          <a:solidFill>
            <a:schemeClr val="tx2"/>
          </a:solidFill>
          <a:latin typeface="Arial" pitchFamily="34" charset="0"/>
          <a:ea typeface="仿宋_GB2312" pitchFamily="1" charset="-122"/>
        </a:defRPr>
      </a:lvl7pPr>
      <a:lvl8pPr marL="1371600" algn="ctr" rtl="0" fontAlgn="base">
        <a:spcBef>
          <a:spcPct val="0"/>
        </a:spcBef>
        <a:spcAft>
          <a:spcPct val="0"/>
        </a:spcAft>
        <a:defRPr sz="4400" b="1">
          <a:solidFill>
            <a:schemeClr val="tx2"/>
          </a:solidFill>
          <a:latin typeface="Arial" pitchFamily="34" charset="0"/>
          <a:ea typeface="仿宋_GB2312" pitchFamily="1" charset="-122"/>
        </a:defRPr>
      </a:lvl8pPr>
      <a:lvl9pPr marL="1828800" algn="ctr" rtl="0" fontAlgn="base">
        <a:spcBef>
          <a:spcPct val="0"/>
        </a:spcBef>
        <a:spcAft>
          <a:spcPct val="0"/>
        </a:spcAft>
        <a:defRPr sz="4400" b="1">
          <a:solidFill>
            <a:schemeClr val="tx2"/>
          </a:solidFill>
          <a:latin typeface="Arial" pitchFamily="34" charset="0"/>
          <a:ea typeface="仿宋_GB2312" pitchFamily="1"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fontAlgn="base">
        <a:spcBef>
          <a:spcPct val="20000"/>
        </a:spcBef>
        <a:spcAft>
          <a:spcPct val="0"/>
        </a:spcAft>
        <a:buSzPct val="100000"/>
        <a:buBlip>
          <a:blip r:embed="rId14"/>
        </a:buBlip>
        <a:defRPr sz="2000">
          <a:solidFill>
            <a:schemeClr val="tx1"/>
          </a:solidFill>
          <a:latin typeface="+mn-lt"/>
          <a:ea typeface="+mn-ea"/>
        </a:defRPr>
      </a:lvl6pPr>
      <a:lvl7pPr marL="2971800" indent="-228600" algn="l" rtl="0" fontAlgn="base">
        <a:spcBef>
          <a:spcPct val="20000"/>
        </a:spcBef>
        <a:spcAft>
          <a:spcPct val="0"/>
        </a:spcAft>
        <a:buSzPct val="100000"/>
        <a:buBlip>
          <a:blip r:embed="rId14"/>
        </a:buBlip>
        <a:defRPr sz="2000">
          <a:solidFill>
            <a:schemeClr val="tx1"/>
          </a:solidFill>
          <a:latin typeface="+mn-lt"/>
          <a:ea typeface="+mn-ea"/>
        </a:defRPr>
      </a:lvl7pPr>
      <a:lvl8pPr marL="3429000" indent="-228600" algn="l" rtl="0" fontAlgn="base">
        <a:spcBef>
          <a:spcPct val="20000"/>
        </a:spcBef>
        <a:spcAft>
          <a:spcPct val="0"/>
        </a:spcAft>
        <a:buSzPct val="100000"/>
        <a:buBlip>
          <a:blip r:embed="rId14"/>
        </a:buBlip>
        <a:defRPr sz="2000">
          <a:solidFill>
            <a:schemeClr val="tx1"/>
          </a:solidFill>
          <a:latin typeface="+mn-lt"/>
          <a:ea typeface="+mn-ea"/>
        </a:defRPr>
      </a:lvl8pPr>
      <a:lvl9pPr marL="3886200" indent="-228600" algn="l" rtl="0" fontAlgn="base">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5DDC64E-8CEC-43F3-A61B-C357E3DB301B}"/>
              </a:ext>
            </a:extLst>
          </p:cNvPr>
          <p:cNvSpPr>
            <a:spLocks noChangeArrowheads="1"/>
          </p:cNvSpPr>
          <p:nvPr>
            <p:ph type="body" idx="4294967295"/>
          </p:nvPr>
        </p:nvSpPr>
        <p:spPr>
          <a:xfrm>
            <a:off x="1331913" y="1844675"/>
            <a:ext cx="6196012" cy="4105275"/>
          </a:xfrm>
        </p:spPr>
        <p:txBody>
          <a:bodyPr lIns="90488" tIns="44450" rIns="90488" bIns="44450"/>
          <a:lstStyle/>
          <a:p>
            <a:pPr eaLnBrk="1" hangingPunct="1">
              <a:lnSpc>
                <a:spcPct val="130000"/>
              </a:lnSpc>
            </a:pPr>
            <a:r>
              <a:rPr lang="zh-CN" altLang="en-US" sz="2800" b="1" u="sng"/>
              <a:t>存储过程概述</a:t>
            </a:r>
          </a:p>
          <a:p>
            <a:pPr eaLnBrk="1" hangingPunct="1">
              <a:lnSpc>
                <a:spcPct val="130000"/>
              </a:lnSpc>
            </a:pPr>
            <a:r>
              <a:rPr lang="zh-CN" altLang="en-US" sz="2800" b="1"/>
              <a:t>创建和管理存储过程</a:t>
            </a:r>
          </a:p>
          <a:p>
            <a:pPr eaLnBrk="1" hangingPunct="1">
              <a:lnSpc>
                <a:spcPct val="130000"/>
              </a:lnSpc>
            </a:pPr>
            <a:r>
              <a:rPr lang="zh-CN" altLang="en-US" sz="2800" b="1"/>
              <a:t>在存储过程中使用参数</a:t>
            </a:r>
          </a:p>
        </p:txBody>
      </p:sp>
      <p:sp>
        <p:nvSpPr>
          <p:cNvPr id="7171" name="Rectangle 3">
            <a:extLst>
              <a:ext uri="{FF2B5EF4-FFF2-40B4-BE49-F238E27FC236}">
                <a16:creationId xmlns:a16="http://schemas.microsoft.com/office/drawing/2014/main" id="{4F9A8400-39F2-4349-90B2-894E074BFC3E}"/>
              </a:ext>
            </a:extLst>
          </p:cNvPr>
          <p:cNvSpPr>
            <a:spLocks noChangeArrowheads="1"/>
          </p:cNvSpPr>
          <p:nvPr>
            <p:ph type="title" idx="4294967295"/>
          </p:nvPr>
        </p:nvSpPr>
        <p:spPr>
          <a:xfrm>
            <a:off x="1258888" y="549275"/>
            <a:ext cx="6454775" cy="774700"/>
          </a:xfrm>
        </p:spPr>
        <p:txBody>
          <a:bodyPr/>
          <a:lstStyle/>
          <a:p>
            <a:pPr eaLnBrk="1" hangingPunct="1"/>
            <a:r>
              <a:rPr lang="en-US" altLang="zh-CN"/>
              <a:t>7.2 </a:t>
            </a:r>
            <a:r>
              <a:rPr lang="zh-CN" altLang="en-US"/>
              <a:t>存储过程</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BE56210-CADF-48A4-816E-FC250A5F8BEC}"/>
              </a:ext>
            </a:extLst>
          </p:cNvPr>
          <p:cNvSpPr>
            <a:spLocks noChangeArrowheads="1"/>
          </p:cNvSpPr>
          <p:nvPr>
            <p:ph type="title" idx="4294967295"/>
          </p:nvPr>
        </p:nvSpPr>
        <p:spPr>
          <a:xfrm>
            <a:off x="1116013" y="765175"/>
            <a:ext cx="6778625" cy="633413"/>
          </a:xfrm>
        </p:spPr>
        <p:txBody>
          <a:bodyPr/>
          <a:lstStyle/>
          <a:p>
            <a:pPr eaLnBrk="1" hangingPunct="1"/>
            <a:r>
              <a:rPr lang="zh-CN" altLang="zh-CN"/>
              <a:t>修改和删除存储过程（续）</a:t>
            </a:r>
          </a:p>
        </p:txBody>
      </p:sp>
      <p:sp>
        <p:nvSpPr>
          <p:cNvPr id="25603" name="Rectangle 3">
            <a:extLst>
              <a:ext uri="{FF2B5EF4-FFF2-40B4-BE49-F238E27FC236}">
                <a16:creationId xmlns:a16="http://schemas.microsoft.com/office/drawing/2014/main" id="{BB5459F2-5778-4EA9-83D7-8B1B3A818BAD}"/>
              </a:ext>
            </a:extLst>
          </p:cNvPr>
          <p:cNvSpPr>
            <a:spLocks noChangeArrowheads="1"/>
          </p:cNvSpPr>
          <p:nvPr>
            <p:ph type="body" idx="4294967295"/>
          </p:nvPr>
        </p:nvSpPr>
        <p:spPr>
          <a:xfrm>
            <a:off x="814388" y="1844675"/>
            <a:ext cx="7415212" cy="4032250"/>
          </a:xfrm>
        </p:spPr>
        <p:txBody>
          <a:bodyPr/>
          <a:lstStyle/>
          <a:p>
            <a:pPr eaLnBrk="1" hangingPunct="1">
              <a:lnSpc>
                <a:spcPct val="120000"/>
              </a:lnSpc>
            </a:pPr>
            <a:r>
              <a:rPr lang="zh-CN" altLang="en-US" sz="2800"/>
              <a:t>删除存储过程</a:t>
            </a:r>
          </a:p>
          <a:p>
            <a:pPr lvl="1" eaLnBrk="1" hangingPunct="1">
              <a:lnSpc>
                <a:spcPct val="120000"/>
              </a:lnSpc>
              <a:buFontTx/>
              <a:buNone/>
            </a:pPr>
            <a:r>
              <a:rPr lang="zh-CN" altLang="en-US" sz="2400"/>
              <a:t>语法：</a:t>
            </a:r>
            <a:r>
              <a:rPr lang="zh-CN" altLang="en-US" sz="2400" b="1">
                <a:solidFill>
                  <a:srgbClr val="0000FF"/>
                </a:solidFill>
              </a:rPr>
              <a:t>DROP PROCEDURE</a:t>
            </a:r>
            <a:r>
              <a:rPr lang="zh-CN" altLang="en-US" sz="2400"/>
              <a:t> {</a:t>
            </a:r>
            <a:r>
              <a:rPr lang="zh-CN" altLang="en-US" sz="2400" i="1"/>
              <a:t>存储过程名</a:t>
            </a:r>
            <a:r>
              <a:rPr lang="zh-CN" altLang="en-US" sz="2400"/>
              <a:t>} [,...</a:t>
            </a:r>
            <a:r>
              <a:rPr lang="zh-CN" altLang="en-US" sz="2400" i="1"/>
              <a:t>n</a:t>
            </a:r>
            <a:r>
              <a:rPr lang="zh-CN" altLang="en-US" sz="2400"/>
              <a:t>]</a:t>
            </a:r>
          </a:p>
          <a:p>
            <a:pPr lvl="1" eaLnBrk="1" hangingPunct="1">
              <a:lnSpc>
                <a:spcPct val="120000"/>
              </a:lnSpc>
            </a:pPr>
            <a:r>
              <a:rPr lang="zh-CN" altLang="en-US" sz="2400"/>
              <a:t>用 DROP PROCEDURE 语句从当前数据库中移除用户定义存储过程</a:t>
            </a:r>
          </a:p>
          <a:p>
            <a:pPr eaLnBrk="1" hangingPunct="1">
              <a:lnSpc>
                <a:spcPct val="120000"/>
              </a:lnSpc>
            </a:pPr>
            <a:r>
              <a:rPr lang="zh-CN" altLang="en-US" sz="2800"/>
              <a:t>删除存储过程的注意事项</a:t>
            </a:r>
          </a:p>
          <a:p>
            <a:pPr lvl="1" eaLnBrk="1" hangingPunct="1">
              <a:lnSpc>
                <a:spcPct val="120000"/>
              </a:lnSpc>
            </a:pPr>
            <a:r>
              <a:rPr lang="zh-CN" altLang="en-US" sz="2400"/>
              <a:t>在删除存储过程之前，执行系统存储过程 sp_depends 检查是否有对象依赖于此存储过程</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B3468A4-C1FC-47E4-BB40-9315CA1B53A6}"/>
              </a:ext>
            </a:extLst>
          </p:cNvPr>
          <p:cNvSpPr>
            <a:spLocks noChangeArrowheads="1"/>
          </p:cNvSpPr>
          <p:nvPr>
            <p:ph type="body" idx="4294967295"/>
          </p:nvPr>
        </p:nvSpPr>
        <p:spPr>
          <a:xfrm>
            <a:off x="1331913" y="1844675"/>
            <a:ext cx="6196012" cy="4105275"/>
          </a:xfrm>
        </p:spPr>
        <p:txBody>
          <a:bodyPr lIns="90488" tIns="44450" rIns="90488" bIns="44450"/>
          <a:lstStyle/>
          <a:p>
            <a:pPr eaLnBrk="1" hangingPunct="1">
              <a:lnSpc>
                <a:spcPct val="130000"/>
              </a:lnSpc>
            </a:pPr>
            <a:r>
              <a:rPr lang="zh-CN" altLang="en-US" sz="2800" b="1"/>
              <a:t>存储过程概述</a:t>
            </a:r>
          </a:p>
          <a:p>
            <a:pPr eaLnBrk="1" hangingPunct="1">
              <a:lnSpc>
                <a:spcPct val="130000"/>
              </a:lnSpc>
            </a:pPr>
            <a:r>
              <a:rPr lang="zh-CN" altLang="en-US" sz="2800" b="1"/>
              <a:t>创建和管理存储过程</a:t>
            </a:r>
          </a:p>
          <a:p>
            <a:pPr eaLnBrk="1" hangingPunct="1">
              <a:lnSpc>
                <a:spcPct val="130000"/>
              </a:lnSpc>
            </a:pPr>
            <a:r>
              <a:rPr lang="zh-CN" altLang="en-US" sz="2800" b="1" u="sng"/>
              <a:t>在存储过程中使用参数</a:t>
            </a:r>
          </a:p>
        </p:txBody>
      </p:sp>
      <p:sp>
        <p:nvSpPr>
          <p:cNvPr id="27651" name="Rectangle 3">
            <a:extLst>
              <a:ext uri="{FF2B5EF4-FFF2-40B4-BE49-F238E27FC236}">
                <a16:creationId xmlns:a16="http://schemas.microsoft.com/office/drawing/2014/main" id="{77E7013E-AD4F-4915-94F8-EFD752FE685A}"/>
              </a:ext>
            </a:extLst>
          </p:cNvPr>
          <p:cNvSpPr>
            <a:spLocks noChangeArrowheads="1"/>
          </p:cNvSpPr>
          <p:nvPr>
            <p:ph type="title" idx="4294967295"/>
          </p:nvPr>
        </p:nvSpPr>
        <p:spPr>
          <a:xfrm>
            <a:off x="1258888" y="549275"/>
            <a:ext cx="6454775" cy="774700"/>
          </a:xfrm>
        </p:spPr>
        <p:txBody>
          <a:bodyPr/>
          <a:lstStyle/>
          <a:p>
            <a:pPr eaLnBrk="1" hangingPunct="1"/>
            <a:r>
              <a:rPr lang="en-US" altLang="zh-CN"/>
              <a:t>7.2 </a:t>
            </a:r>
            <a:r>
              <a:rPr lang="zh-CN" altLang="en-US"/>
              <a:t>存储过程</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D359E5A-425F-4957-AB2F-1EB76997DBE5}"/>
              </a:ext>
            </a:extLst>
          </p:cNvPr>
          <p:cNvSpPr>
            <a:spLocks noChangeArrowheads="1"/>
          </p:cNvSpPr>
          <p:nvPr>
            <p:ph type="title"/>
          </p:nvPr>
        </p:nvSpPr>
        <p:spPr>
          <a:xfrm>
            <a:off x="1692275" y="765175"/>
            <a:ext cx="6130925" cy="633413"/>
          </a:xfrm>
        </p:spPr>
        <p:txBody>
          <a:bodyPr/>
          <a:lstStyle/>
          <a:p>
            <a:pPr eaLnBrk="1" hangingPunct="1"/>
            <a:r>
              <a:rPr lang="zh-CN" altLang="zh-CN"/>
              <a:t>在存储过程中使用参数</a:t>
            </a:r>
          </a:p>
        </p:txBody>
      </p:sp>
      <p:sp>
        <p:nvSpPr>
          <p:cNvPr id="29699" name="Rectangle 3">
            <a:extLst>
              <a:ext uri="{FF2B5EF4-FFF2-40B4-BE49-F238E27FC236}">
                <a16:creationId xmlns:a16="http://schemas.microsoft.com/office/drawing/2014/main" id="{D5B9B823-F466-43AC-98EB-7EBDCAE8F345}"/>
              </a:ext>
            </a:extLst>
          </p:cNvPr>
          <p:cNvSpPr>
            <a:spLocks noChangeArrowheads="1"/>
          </p:cNvSpPr>
          <p:nvPr>
            <p:ph type="body" idx="1"/>
          </p:nvPr>
        </p:nvSpPr>
        <p:spPr>
          <a:xfrm>
            <a:off x="1042988" y="1844675"/>
            <a:ext cx="7194550" cy="3384550"/>
          </a:xfrm>
        </p:spPr>
        <p:txBody>
          <a:bodyPr/>
          <a:lstStyle/>
          <a:p>
            <a:pPr eaLnBrk="1" hangingPunct="1">
              <a:lnSpc>
                <a:spcPct val="130000"/>
              </a:lnSpc>
            </a:pPr>
            <a:r>
              <a:rPr lang="zh-CN" altLang="zh-CN" b="1"/>
              <a:t>使用输入参数</a:t>
            </a:r>
          </a:p>
          <a:p>
            <a:pPr eaLnBrk="1" hangingPunct="1">
              <a:lnSpc>
                <a:spcPct val="130000"/>
              </a:lnSpc>
            </a:pPr>
            <a:r>
              <a:rPr lang="zh-CN" altLang="zh-CN" b="1"/>
              <a:t>使用输入参数执行存储过程</a:t>
            </a:r>
            <a:endParaRPr lang="en-US" altLang="zh-CN" b="1"/>
          </a:p>
          <a:p>
            <a:pPr eaLnBrk="1" hangingPunct="1">
              <a:lnSpc>
                <a:spcPct val="130000"/>
              </a:lnSpc>
            </a:pPr>
            <a:r>
              <a:rPr lang="zh-CN" altLang="zh-CN" b="1"/>
              <a:t>显式地重新编译存储过程</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B3F165-E65D-4E69-8F77-B4A284B3BB67}"/>
              </a:ext>
            </a:extLst>
          </p:cNvPr>
          <p:cNvSpPr>
            <a:spLocks noChangeArrowheads="1"/>
          </p:cNvSpPr>
          <p:nvPr>
            <p:ph type="title" idx="4294967295"/>
          </p:nvPr>
        </p:nvSpPr>
        <p:spPr>
          <a:xfrm>
            <a:off x="2771775" y="260350"/>
            <a:ext cx="3484563" cy="633413"/>
          </a:xfrm>
        </p:spPr>
        <p:txBody>
          <a:bodyPr lIns="90488" tIns="44450" rIns="90488" bIns="44450"/>
          <a:lstStyle/>
          <a:p>
            <a:pPr eaLnBrk="1" hangingPunct="1"/>
            <a:r>
              <a:rPr lang="zh-CN" altLang="zh-CN"/>
              <a:t>使用输入参数</a:t>
            </a:r>
          </a:p>
        </p:txBody>
      </p:sp>
      <p:sp>
        <p:nvSpPr>
          <p:cNvPr id="31747" name="Rectangle 3">
            <a:extLst>
              <a:ext uri="{FF2B5EF4-FFF2-40B4-BE49-F238E27FC236}">
                <a16:creationId xmlns:a16="http://schemas.microsoft.com/office/drawing/2014/main" id="{A5CDFE57-2B1A-4635-ABF1-F6D805040015}"/>
              </a:ext>
            </a:extLst>
          </p:cNvPr>
          <p:cNvSpPr>
            <a:spLocks noChangeArrowheads="1"/>
          </p:cNvSpPr>
          <p:nvPr>
            <p:ph type="body" idx="4294967295"/>
          </p:nvPr>
        </p:nvSpPr>
        <p:spPr>
          <a:xfrm>
            <a:off x="806450" y="1143000"/>
            <a:ext cx="7620000" cy="5029200"/>
          </a:xfrm>
        </p:spPr>
        <p:txBody>
          <a:bodyPr lIns="90488" tIns="44450" rIns="90488" bIns="44450"/>
          <a:lstStyle/>
          <a:p>
            <a:pPr eaLnBrk="1" hangingPunct="1"/>
            <a:r>
              <a:rPr lang="zh-CN" altLang="en-US" sz="2800"/>
              <a:t>输入参数允许传递信息到存储过程内</a:t>
            </a:r>
          </a:p>
          <a:p>
            <a:pPr lvl="1" eaLnBrk="1" hangingPunct="1"/>
            <a:r>
              <a:rPr lang="zh-CN" altLang="en-US" sz="2400"/>
              <a:t>在 CREATE PROCEDURE 中指定</a:t>
            </a:r>
          </a:p>
          <a:p>
            <a:pPr lvl="1" eaLnBrk="1" hangingPunct="1">
              <a:buFontTx/>
              <a:buNone/>
            </a:pPr>
            <a:r>
              <a:rPr lang="zh-CN" altLang="en-US" sz="2400" i="1"/>
              <a:t>        </a:t>
            </a:r>
            <a:r>
              <a:rPr lang="zh-CN" altLang="en-US" sz="2400" b="1" i="1">
                <a:solidFill>
                  <a:srgbClr val="0000FF"/>
                </a:solidFill>
              </a:rPr>
              <a:t>@参数名 数据类型</a:t>
            </a:r>
            <a:r>
              <a:rPr lang="zh-CN" altLang="en-US" sz="2400" b="1">
                <a:solidFill>
                  <a:srgbClr val="0000FF"/>
                </a:solidFill>
              </a:rPr>
              <a:t> [=</a:t>
            </a:r>
            <a:r>
              <a:rPr lang="zh-CN" altLang="en-US" sz="2400" b="1" i="1">
                <a:solidFill>
                  <a:srgbClr val="0000FF"/>
                </a:solidFill>
              </a:rPr>
              <a:t>默认值</a:t>
            </a:r>
            <a:r>
              <a:rPr lang="zh-CN" altLang="en-US" sz="2400" b="1">
                <a:solidFill>
                  <a:srgbClr val="0000FF"/>
                </a:solidFill>
              </a:rPr>
              <a:t>]</a:t>
            </a:r>
            <a:r>
              <a:rPr lang="zh-CN" altLang="en-US" sz="2400"/>
              <a:t> </a:t>
            </a:r>
          </a:p>
        </p:txBody>
      </p:sp>
      <p:sp>
        <p:nvSpPr>
          <p:cNvPr id="31748" name="Rectangle 5">
            <a:extLst>
              <a:ext uri="{FF2B5EF4-FFF2-40B4-BE49-F238E27FC236}">
                <a16:creationId xmlns:a16="http://schemas.microsoft.com/office/drawing/2014/main" id="{DA4BA23E-E280-4A75-BD9E-950C59DCF0A5}"/>
              </a:ext>
            </a:extLst>
          </p:cNvPr>
          <p:cNvSpPr>
            <a:spLocks noChangeArrowheads="1"/>
          </p:cNvSpPr>
          <p:nvPr/>
        </p:nvSpPr>
        <p:spPr bwMode="auto">
          <a:xfrm>
            <a:off x="612775" y="2709863"/>
            <a:ext cx="7993063" cy="172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800">
                <a:latin typeface="Bookman Old Style" panose="02050604050505020204" pitchFamily="18" charset="0"/>
              </a:rPr>
              <a:t>USE Northwind</a:t>
            </a:r>
          </a:p>
          <a:p>
            <a:pPr>
              <a:lnSpc>
                <a:spcPct val="96000"/>
              </a:lnSpc>
            </a:pPr>
            <a:r>
              <a:rPr lang="en-US" altLang="zh-CN" sz="1800">
                <a:latin typeface="Bookman Old Style" panose="02050604050505020204" pitchFamily="18" charset="0"/>
              </a:rPr>
              <a:t>GO</a:t>
            </a:r>
          </a:p>
          <a:p>
            <a:pPr>
              <a:lnSpc>
                <a:spcPct val="96000"/>
              </a:lnSpc>
            </a:pPr>
            <a:r>
              <a:rPr lang="en-US" altLang="zh-CN" sz="1800" b="1">
                <a:solidFill>
                  <a:srgbClr val="0000FF"/>
                </a:solidFill>
                <a:latin typeface="Bookman Old Style" panose="02050604050505020204" pitchFamily="18" charset="0"/>
              </a:rPr>
              <a:t>CREATE </a:t>
            </a:r>
            <a:r>
              <a:rPr lang="en-US" altLang="zh-CN" sz="1800">
                <a:latin typeface="Bookman Old Style" panose="02050604050505020204" pitchFamily="18" charset="0"/>
              </a:rPr>
              <a:t> PROC dbo.OverdueOrders2</a:t>
            </a:r>
          </a:p>
          <a:p>
            <a:pPr>
              <a:lnSpc>
                <a:spcPct val="96000"/>
              </a:lnSpc>
            </a:pPr>
            <a:r>
              <a:rPr lang="en-US" altLang="zh-CN" sz="1800" b="1">
                <a:solidFill>
                  <a:schemeClr val="accent2"/>
                </a:solidFill>
                <a:latin typeface="Bookman Old Style" panose="02050604050505020204" pitchFamily="18" charset="0"/>
              </a:rPr>
              <a:t>@Employee_ID</a:t>
            </a:r>
            <a:r>
              <a:rPr lang="en-US" altLang="zh-CN" sz="1800">
                <a:latin typeface="Bookman Old Style" panose="02050604050505020204" pitchFamily="18" charset="0"/>
              </a:rPr>
              <a:t> int </a:t>
            </a:r>
            <a:r>
              <a:rPr lang="en-US" altLang="zh-CN" sz="1800" b="1">
                <a:solidFill>
                  <a:schemeClr val="accent2"/>
                </a:solidFill>
                <a:latin typeface="Bookman Old Style" panose="02050604050505020204" pitchFamily="18" charset="0"/>
              </a:rPr>
              <a:t>,</a:t>
            </a:r>
            <a:endParaRPr lang="en-US" altLang="zh-CN" sz="1800">
              <a:latin typeface="Bookman Old Style" panose="02050604050505020204" pitchFamily="18" charset="0"/>
            </a:endParaRPr>
          </a:p>
          <a:p>
            <a:pPr>
              <a:lnSpc>
                <a:spcPct val="96000"/>
              </a:lnSpc>
            </a:pPr>
            <a:r>
              <a:rPr lang="en-US" altLang="zh-CN" sz="1800" b="1">
                <a:solidFill>
                  <a:schemeClr val="accent2"/>
                </a:solidFill>
                <a:latin typeface="Bookman Old Style" panose="02050604050505020204" pitchFamily="18" charset="0"/>
              </a:rPr>
              <a:t>@Order_date</a:t>
            </a:r>
            <a:r>
              <a:rPr lang="en-US" altLang="zh-CN" sz="1800">
                <a:latin typeface="Bookman Old Style" panose="02050604050505020204" pitchFamily="18" charset="0"/>
              </a:rPr>
              <a:t> datetime</a:t>
            </a:r>
          </a:p>
        </p:txBody>
      </p:sp>
      <p:sp>
        <p:nvSpPr>
          <p:cNvPr id="31749" name="Rectangle 6">
            <a:extLst>
              <a:ext uri="{FF2B5EF4-FFF2-40B4-BE49-F238E27FC236}">
                <a16:creationId xmlns:a16="http://schemas.microsoft.com/office/drawing/2014/main" id="{9BECD541-10BB-44E1-8C1A-CF11ABA07374}"/>
              </a:ext>
            </a:extLst>
          </p:cNvPr>
          <p:cNvSpPr>
            <a:spLocks noChangeArrowheads="1"/>
          </p:cNvSpPr>
          <p:nvPr/>
        </p:nvSpPr>
        <p:spPr bwMode="auto">
          <a:xfrm>
            <a:off x="611188" y="4437063"/>
            <a:ext cx="7993062" cy="15843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800" b="1">
                <a:solidFill>
                  <a:srgbClr val="0000FF"/>
                </a:solidFill>
                <a:latin typeface="Bookman Old Style" panose="02050604050505020204" pitchFamily="18" charset="0"/>
              </a:rPr>
              <a:t>AS</a:t>
            </a:r>
          </a:p>
          <a:p>
            <a:pPr>
              <a:lnSpc>
                <a:spcPct val="96000"/>
              </a:lnSpc>
            </a:pPr>
            <a:r>
              <a:rPr lang="en-US" altLang="zh-CN" sz="1800">
                <a:latin typeface="Bookman Old Style" panose="02050604050505020204" pitchFamily="18" charset="0"/>
              </a:rPr>
              <a:t>SELECT  OrderDate, OrderID, CustomerID, EmployeeID</a:t>
            </a:r>
          </a:p>
          <a:p>
            <a:pPr>
              <a:lnSpc>
                <a:spcPct val="96000"/>
              </a:lnSpc>
            </a:pPr>
            <a:r>
              <a:rPr lang="en-US" altLang="zh-CN" sz="1800">
                <a:latin typeface="Bookman Old Style" panose="02050604050505020204" pitchFamily="18" charset="0"/>
              </a:rPr>
              <a:t>FROM Orders</a:t>
            </a:r>
          </a:p>
          <a:p>
            <a:pPr>
              <a:lnSpc>
                <a:spcPct val="96000"/>
              </a:lnSpc>
            </a:pPr>
            <a:r>
              <a:rPr lang="en-US" altLang="zh-CN" sz="1800">
                <a:latin typeface="Bookman Old Style" panose="02050604050505020204" pitchFamily="18" charset="0"/>
              </a:rPr>
              <a:t>WHERE EmployeeID = </a:t>
            </a:r>
            <a:r>
              <a:rPr lang="en-US" altLang="zh-CN" sz="1800" b="1">
                <a:solidFill>
                  <a:schemeClr val="accent2"/>
                </a:solidFill>
                <a:latin typeface="Bookman Old Style" panose="02050604050505020204" pitchFamily="18" charset="0"/>
              </a:rPr>
              <a:t>@Employee_ID</a:t>
            </a:r>
            <a:r>
              <a:rPr lang="en-US" altLang="zh-CN" sz="1800">
                <a:latin typeface="Bookman Old Style" panose="02050604050505020204" pitchFamily="18" charset="0"/>
              </a:rPr>
              <a:t> and OrderDate &lt; </a:t>
            </a:r>
            <a:r>
              <a:rPr lang="en-US" altLang="zh-CN" sz="1800" b="1">
                <a:solidFill>
                  <a:schemeClr val="accent2"/>
                </a:solidFill>
                <a:latin typeface="Bookman Old Style" panose="02050604050505020204" pitchFamily="18" charset="0"/>
              </a:rPr>
              <a:t>@Order_date</a:t>
            </a:r>
            <a:endParaRPr lang="en-US" altLang="zh-CN" sz="1800">
              <a:latin typeface="Bookman Old Style" panose="02050604050505020204" pitchFamily="18" charset="0"/>
            </a:endParaRPr>
          </a:p>
          <a:p>
            <a:pPr>
              <a:lnSpc>
                <a:spcPct val="96000"/>
              </a:lnSpc>
            </a:pPr>
            <a:r>
              <a:rPr lang="en-US" altLang="zh-CN" sz="1800">
                <a:latin typeface="Bookman Old Style" panose="02050604050505020204" pitchFamily="18" charset="0"/>
              </a:rPr>
              <a:t>GO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0"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0" fill="hold">
                                          <p:stCondLst>
                                            <p:cond delay="0"/>
                                          </p:stCondLst>
                                        </p:cTn>
                                        <p:tgtEl>
                                          <p:spTgt spid="31749"/>
                                        </p:tgtEl>
                                        <p:attrNameLst>
                                          <p:attrName>style.visibility</p:attrName>
                                        </p:attrNameLst>
                                      </p:cBhvr>
                                      <p:to>
                                        <p:strVal val="visible"/>
                                      </p:to>
                                    </p:set>
                                    <p:animEffect transition="in" filter="blinds(horizontal)">
                                      <p:cBhvr>
                                        <p:cTn id="1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autoUpdateAnimBg="0"/>
      <p:bldP spid="3174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E3D5434-CB92-45FB-B41B-3EC9FA5B4659}"/>
              </a:ext>
            </a:extLst>
          </p:cNvPr>
          <p:cNvSpPr>
            <a:spLocks noChangeArrowheads="1"/>
          </p:cNvSpPr>
          <p:nvPr>
            <p:ph type="title" idx="4294967295"/>
          </p:nvPr>
        </p:nvSpPr>
        <p:spPr>
          <a:xfrm>
            <a:off x="971550" y="404813"/>
            <a:ext cx="7669213" cy="838200"/>
          </a:xfrm>
        </p:spPr>
        <p:txBody>
          <a:bodyPr lIns="90488" tIns="44450" rIns="90488" bIns="44450"/>
          <a:lstStyle/>
          <a:p>
            <a:pPr eaLnBrk="1" hangingPunct="1"/>
            <a:r>
              <a:rPr lang="zh-CN" altLang="zh-CN"/>
              <a:t>使用输入参数执行存储过程</a:t>
            </a:r>
          </a:p>
        </p:txBody>
      </p:sp>
      <p:sp>
        <p:nvSpPr>
          <p:cNvPr id="33795" name="Rectangle 3">
            <a:extLst>
              <a:ext uri="{FF2B5EF4-FFF2-40B4-BE49-F238E27FC236}">
                <a16:creationId xmlns:a16="http://schemas.microsoft.com/office/drawing/2014/main" id="{57C706E3-9CA0-4CAE-980F-3AEA1DE14D25}"/>
              </a:ext>
            </a:extLst>
          </p:cNvPr>
          <p:cNvSpPr>
            <a:spLocks noChangeArrowheads="1"/>
          </p:cNvSpPr>
          <p:nvPr>
            <p:ph type="body" idx="4294967295"/>
          </p:nvPr>
        </p:nvSpPr>
        <p:spPr>
          <a:xfrm>
            <a:off x="971550" y="1858963"/>
            <a:ext cx="7129463" cy="561975"/>
          </a:xfrm>
        </p:spPr>
        <p:txBody>
          <a:bodyPr lIns="90488" tIns="44450" rIns="90488" bIns="44450"/>
          <a:lstStyle/>
          <a:p>
            <a:pPr eaLnBrk="1" hangingPunct="1">
              <a:lnSpc>
                <a:spcPct val="85000"/>
              </a:lnSpc>
            </a:pPr>
            <a:r>
              <a:rPr lang="zh-CN" altLang="en-US" sz="2800"/>
              <a:t>通过参数名传递值(顺序无所谓)</a:t>
            </a:r>
          </a:p>
        </p:txBody>
      </p:sp>
      <p:sp>
        <p:nvSpPr>
          <p:cNvPr id="33796" name="Rectangle 5">
            <a:extLst>
              <a:ext uri="{FF2B5EF4-FFF2-40B4-BE49-F238E27FC236}">
                <a16:creationId xmlns:a16="http://schemas.microsoft.com/office/drawing/2014/main" id="{76C953FF-8BC1-4C62-8C68-CEAF79D714F3}"/>
              </a:ext>
            </a:extLst>
          </p:cNvPr>
          <p:cNvSpPr>
            <a:spLocks noChangeArrowheads="1"/>
          </p:cNvSpPr>
          <p:nvPr/>
        </p:nvSpPr>
        <p:spPr bwMode="auto">
          <a:xfrm>
            <a:off x="971550" y="4652963"/>
            <a:ext cx="64103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800">
                <a:cs typeface="Arial" panose="020B0604020202020204" pitchFamily="34" charset="0"/>
              </a:rPr>
              <a:t>通过位置传递参数（顺序保持一致）</a:t>
            </a:r>
          </a:p>
        </p:txBody>
      </p:sp>
      <p:sp>
        <p:nvSpPr>
          <p:cNvPr id="33797" name="Rectangle 6">
            <a:extLst>
              <a:ext uri="{FF2B5EF4-FFF2-40B4-BE49-F238E27FC236}">
                <a16:creationId xmlns:a16="http://schemas.microsoft.com/office/drawing/2014/main" id="{CBC2386A-B957-4E20-B2AC-823F067B39AD}"/>
              </a:ext>
            </a:extLst>
          </p:cNvPr>
          <p:cNvSpPr>
            <a:spLocks noChangeArrowheads="1"/>
          </p:cNvSpPr>
          <p:nvPr/>
        </p:nvSpPr>
        <p:spPr bwMode="auto">
          <a:xfrm>
            <a:off x="971550" y="2420938"/>
            <a:ext cx="7561263" cy="863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800" b="1">
                <a:solidFill>
                  <a:srgbClr val="0000FF"/>
                </a:solidFill>
                <a:latin typeface="Bookman Old Style" panose="02050604050505020204" pitchFamily="18" charset="0"/>
              </a:rPr>
              <a:t>EXEC </a:t>
            </a:r>
            <a:r>
              <a:rPr lang="en-US" altLang="zh-CN" sz="1800">
                <a:latin typeface="Bookman Old Style" panose="02050604050505020204" pitchFamily="18" charset="0"/>
              </a:rPr>
              <a:t> OverdueOrders2  </a:t>
            </a:r>
            <a:r>
              <a:rPr lang="en-US" altLang="zh-CN" sz="1800" b="1">
                <a:solidFill>
                  <a:schemeClr val="accent2"/>
                </a:solidFill>
                <a:latin typeface="Bookman Old Style" panose="02050604050505020204" pitchFamily="18" charset="0"/>
              </a:rPr>
              <a:t>@Employee_ID</a:t>
            </a:r>
            <a:r>
              <a:rPr lang="en-US" altLang="zh-CN" sz="1800" b="1">
                <a:latin typeface="Bookman Old Style" panose="02050604050505020204" pitchFamily="18" charset="0"/>
              </a:rPr>
              <a:t> =</a:t>
            </a:r>
            <a:r>
              <a:rPr lang="en-US" altLang="zh-CN" sz="1800" b="1">
                <a:solidFill>
                  <a:schemeClr val="accent2"/>
                </a:solidFill>
                <a:latin typeface="Bookman Old Style" panose="02050604050505020204" pitchFamily="18" charset="0"/>
              </a:rPr>
              <a:t> </a:t>
            </a:r>
            <a:r>
              <a:rPr lang="en-US" altLang="zh-CN" sz="1800" b="1">
                <a:latin typeface="Bookman Old Style" panose="02050604050505020204" pitchFamily="18" charset="0"/>
              </a:rPr>
              <a:t>1 </a:t>
            </a:r>
            <a:r>
              <a:rPr lang="en-US" altLang="zh-CN" sz="1800" b="1">
                <a:solidFill>
                  <a:schemeClr val="accent2"/>
                </a:solidFill>
                <a:latin typeface="Bookman Old Style" panose="02050604050505020204" pitchFamily="18" charset="0"/>
              </a:rPr>
              <a:t>, </a:t>
            </a:r>
          </a:p>
          <a:p>
            <a:pPr>
              <a:lnSpc>
                <a:spcPct val="96000"/>
              </a:lnSpc>
            </a:pPr>
            <a:r>
              <a:rPr lang="en-US" altLang="zh-CN" sz="1800" b="1">
                <a:solidFill>
                  <a:schemeClr val="accent2"/>
                </a:solidFill>
                <a:latin typeface="Bookman Old Style" panose="02050604050505020204" pitchFamily="18" charset="0"/>
              </a:rPr>
              <a:t>                                    @Order_date </a:t>
            </a:r>
            <a:r>
              <a:rPr lang="en-US" altLang="zh-CN" sz="1800" b="1">
                <a:latin typeface="Bookman Old Style" panose="02050604050505020204" pitchFamily="18" charset="0"/>
              </a:rPr>
              <a:t>=</a:t>
            </a:r>
            <a:r>
              <a:rPr lang="en-US" altLang="zh-CN" sz="1800" b="1">
                <a:solidFill>
                  <a:schemeClr val="accent2"/>
                </a:solidFill>
                <a:latin typeface="Bookman Old Style" panose="02050604050505020204" pitchFamily="18" charset="0"/>
              </a:rPr>
              <a:t> </a:t>
            </a:r>
            <a:r>
              <a:rPr lang="en-US" altLang="zh-CN" sz="1800" b="1">
                <a:latin typeface="Bookman Old Style" panose="02050604050505020204" pitchFamily="18" charset="0"/>
              </a:rPr>
              <a:t>'1996-11-8'</a:t>
            </a:r>
            <a:endParaRPr lang="en-US" altLang="zh-CN" sz="1800">
              <a:latin typeface="Bookman Old Style" panose="02050604050505020204" pitchFamily="18" charset="0"/>
            </a:endParaRPr>
          </a:p>
        </p:txBody>
      </p:sp>
      <p:sp>
        <p:nvSpPr>
          <p:cNvPr id="33798" name="Rectangle 7">
            <a:extLst>
              <a:ext uri="{FF2B5EF4-FFF2-40B4-BE49-F238E27FC236}">
                <a16:creationId xmlns:a16="http://schemas.microsoft.com/office/drawing/2014/main" id="{36C77D5D-C33A-4776-92CB-C4C64B1D88FB}"/>
              </a:ext>
            </a:extLst>
          </p:cNvPr>
          <p:cNvSpPr>
            <a:spLocks noChangeArrowheads="1"/>
          </p:cNvSpPr>
          <p:nvPr/>
        </p:nvSpPr>
        <p:spPr bwMode="auto">
          <a:xfrm>
            <a:off x="1042988" y="5300663"/>
            <a:ext cx="7559675" cy="7207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800" b="1">
                <a:solidFill>
                  <a:srgbClr val="0000FF"/>
                </a:solidFill>
                <a:latin typeface="Bookman Old Style" panose="02050604050505020204" pitchFamily="18" charset="0"/>
              </a:rPr>
              <a:t>EXEC </a:t>
            </a:r>
            <a:r>
              <a:rPr lang="en-US" altLang="zh-CN" sz="1800">
                <a:latin typeface="Bookman Old Style" panose="02050604050505020204" pitchFamily="18" charset="0"/>
              </a:rPr>
              <a:t> OverdueOrders2  </a:t>
            </a:r>
            <a:r>
              <a:rPr lang="en-US" altLang="zh-CN" sz="1800" b="1">
                <a:solidFill>
                  <a:schemeClr val="accent2"/>
                </a:solidFill>
                <a:latin typeface="Bookman Old Style" panose="02050604050505020204" pitchFamily="18" charset="0"/>
              </a:rPr>
              <a:t> </a:t>
            </a:r>
            <a:r>
              <a:rPr lang="en-US" altLang="zh-CN" sz="1800" b="1">
                <a:latin typeface="Bookman Old Style" panose="02050604050505020204" pitchFamily="18" charset="0"/>
              </a:rPr>
              <a:t>1 , </a:t>
            </a:r>
            <a:r>
              <a:rPr lang="en-US" altLang="zh-CN" sz="1800" b="1">
                <a:solidFill>
                  <a:schemeClr val="accent2"/>
                </a:solidFill>
                <a:latin typeface="Bookman Old Style" panose="02050604050505020204" pitchFamily="18" charset="0"/>
              </a:rPr>
              <a:t> </a:t>
            </a:r>
            <a:r>
              <a:rPr lang="en-US" altLang="zh-CN" sz="1800" b="1">
                <a:latin typeface="Bookman Old Style" panose="02050604050505020204" pitchFamily="18" charset="0"/>
              </a:rPr>
              <a:t>'1996-11-8'</a:t>
            </a:r>
            <a:endParaRPr lang="en-US" altLang="zh-CN" sz="1800">
              <a:latin typeface="Bookman Old Style" panose="02050604050505020204" pitchFamily="18" charset="0"/>
            </a:endParaRPr>
          </a:p>
        </p:txBody>
      </p:sp>
      <p:sp>
        <p:nvSpPr>
          <p:cNvPr id="33799" name="Rectangle 8">
            <a:extLst>
              <a:ext uri="{FF2B5EF4-FFF2-40B4-BE49-F238E27FC236}">
                <a16:creationId xmlns:a16="http://schemas.microsoft.com/office/drawing/2014/main" id="{2C9F266A-1B05-43DF-99BC-84A6170BD353}"/>
              </a:ext>
            </a:extLst>
          </p:cNvPr>
          <p:cNvSpPr>
            <a:spLocks noChangeArrowheads="1"/>
          </p:cNvSpPr>
          <p:nvPr/>
        </p:nvSpPr>
        <p:spPr bwMode="auto">
          <a:xfrm>
            <a:off x="971550" y="3500438"/>
            <a:ext cx="7561263" cy="865187"/>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800" b="1">
                <a:solidFill>
                  <a:srgbClr val="0000FF"/>
                </a:solidFill>
                <a:latin typeface="Bookman Old Style" panose="02050604050505020204" pitchFamily="18" charset="0"/>
              </a:rPr>
              <a:t>EXEC </a:t>
            </a:r>
            <a:r>
              <a:rPr lang="en-US" altLang="zh-CN" sz="1800">
                <a:latin typeface="Bookman Old Style" panose="02050604050505020204" pitchFamily="18" charset="0"/>
              </a:rPr>
              <a:t> OverdueOrders2  </a:t>
            </a:r>
            <a:r>
              <a:rPr lang="en-US" altLang="zh-CN" sz="1800" b="1">
                <a:solidFill>
                  <a:schemeClr val="accent2"/>
                </a:solidFill>
                <a:latin typeface="Bookman Old Style" panose="02050604050505020204" pitchFamily="18" charset="0"/>
              </a:rPr>
              <a:t>@Order_date </a:t>
            </a:r>
            <a:r>
              <a:rPr lang="en-US" altLang="zh-CN" sz="1800" b="1">
                <a:latin typeface="Bookman Old Style" panose="02050604050505020204" pitchFamily="18" charset="0"/>
              </a:rPr>
              <a:t>=</a:t>
            </a:r>
            <a:r>
              <a:rPr lang="en-US" altLang="zh-CN" sz="1800" b="1">
                <a:solidFill>
                  <a:schemeClr val="accent2"/>
                </a:solidFill>
                <a:latin typeface="Bookman Old Style" panose="02050604050505020204" pitchFamily="18" charset="0"/>
              </a:rPr>
              <a:t> </a:t>
            </a:r>
            <a:r>
              <a:rPr lang="en-US" altLang="zh-CN" sz="1800" b="1">
                <a:latin typeface="Bookman Old Style" panose="02050604050505020204" pitchFamily="18" charset="0"/>
              </a:rPr>
              <a:t>'1996-11-8'</a:t>
            </a:r>
            <a:r>
              <a:rPr lang="en-US" altLang="zh-CN" sz="1800" b="1">
                <a:solidFill>
                  <a:schemeClr val="accent2"/>
                </a:solidFill>
                <a:latin typeface="Bookman Old Style" panose="02050604050505020204" pitchFamily="18" charset="0"/>
              </a:rPr>
              <a:t>, </a:t>
            </a:r>
          </a:p>
          <a:p>
            <a:pPr>
              <a:lnSpc>
                <a:spcPct val="96000"/>
              </a:lnSpc>
            </a:pPr>
            <a:r>
              <a:rPr lang="en-US" altLang="zh-CN" sz="1800" b="1">
                <a:solidFill>
                  <a:schemeClr val="accent2"/>
                </a:solidFill>
                <a:latin typeface="Bookman Old Style" panose="02050604050505020204" pitchFamily="18" charset="0"/>
              </a:rPr>
              <a:t>                                    @Employee_ID</a:t>
            </a:r>
            <a:r>
              <a:rPr lang="en-US" altLang="zh-CN" sz="1800" b="1">
                <a:latin typeface="Bookman Old Style" panose="02050604050505020204" pitchFamily="18" charset="0"/>
              </a:rPr>
              <a:t> =</a:t>
            </a:r>
            <a:r>
              <a:rPr lang="en-US" altLang="zh-CN" sz="1800" b="1">
                <a:solidFill>
                  <a:schemeClr val="accent2"/>
                </a:solidFill>
                <a:latin typeface="Bookman Old Style" panose="02050604050505020204" pitchFamily="18" charset="0"/>
              </a:rPr>
              <a:t> </a:t>
            </a:r>
            <a:r>
              <a:rPr lang="en-US" altLang="zh-CN" sz="1800" b="1">
                <a:latin typeface="Bookman Old Style" panose="02050604050505020204" pitchFamily="18" charset="0"/>
              </a:rPr>
              <a:t>1</a:t>
            </a:r>
            <a:endParaRPr lang="en-US" altLang="zh-CN" sz="1800" b="1">
              <a:solidFill>
                <a:schemeClr val="accent2"/>
              </a:solidFill>
              <a:latin typeface="Bookman Old Style" panose="02050604050505020204" pitchFamily="18" charset="0"/>
            </a:endParaRPr>
          </a:p>
          <a:p>
            <a:pPr>
              <a:lnSpc>
                <a:spcPct val="96000"/>
              </a:lnSpc>
            </a:pPr>
            <a:r>
              <a:rPr lang="en-US" altLang="zh-CN" sz="1800" b="1">
                <a:solidFill>
                  <a:schemeClr val="accent2"/>
                </a:solidFill>
                <a:latin typeface="Bookman Old Style" panose="02050604050505020204" pitchFamily="18" charset="0"/>
              </a:rPr>
              <a:t>                                    </a:t>
            </a:r>
            <a:endParaRPr lang="en-US" altLang="zh-CN" sz="1800">
              <a:latin typeface="Bookman Old Style" panose="020506040505050202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0" fill="hold">
                                          <p:stCondLst>
                                            <p:cond delay="0"/>
                                          </p:stCondLst>
                                        </p:cTn>
                                        <p:tgtEl>
                                          <p:spTgt spid="33797"/>
                                        </p:tgtEl>
                                        <p:attrNameLst>
                                          <p:attrName>style.visibility</p:attrName>
                                        </p:attrNameLst>
                                      </p:cBhvr>
                                      <p:to>
                                        <p:strVal val="visible"/>
                                      </p:to>
                                    </p:set>
                                    <p:anim calcmode="lin" valueType="num">
                                      <p:cBhvr>
                                        <p:cTn id="7" dur="500" fill="hold"/>
                                        <p:tgtEl>
                                          <p:spTgt spid="33797"/>
                                        </p:tgtEl>
                                        <p:attrNameLst>
                                          <p:attrName>ppt_w</p:attrName>
                                        </p:attrNameLst>
                                      </p:cBhvr>
                                      <p:tavLst>
                                        <p:tav tm="0">
                                          <p:val>
                                            <p:fltVal val="0"/>
                                          </p:val>
                                        </p:tav>
                                        <p:tav tm="100000">
                                          <p:val>
                                            <p:strVal val="#ppt_w"/>
                                          </p:val>
                                        </p:tav>
                                      </p:tavLst>
                                    </p:anim>
                                    <p:anim calcmode="lin" valueType="num">
                                      <p:cBhvr>
                                        <p:cTn id="8" dur="500" fill="hold"/>
                                        <p:tgtEl>
                                          <p:spTgt spid="33797"/>
                                        </p:tgtEl>
                                        <p:attrNameLst>
                                          <p:attrName>ppt_h</p:attrName>
                                        </p:attrNameLst>
                                      </p:cBhvr>
                                      <p:tavLst>
                                        <p:tav tm="0">
                                          <p:val>
                                            <p:fltVal val="0"/>
                                          </p:val>
                                        </p:tav>
                                        <p:tav tm="100000">
                                          <p:val>
                                            <p:strVal val="#ppt_h"/>
                                          </p:val>
                                        </p:tav>
                                      </p:tavLst>
                                    </p:anim>
                                    <p:animEffect transition="in" filter="fade">
                                      <p:cBhvr>
                                        <p:cTn id="9" dur="500"/>
                                        <p:tgtEl>
                                          <p:spTgt spid="3379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grpId="0" nodeType="clickEffect">
                                  <p:stCondLst>
                                    <p:cond delay="0"/>
                                  </p:stCondLst>
                                  <p:childTnLst>
                                    <p:set>
                                      <p:cBhvr>
                                        <p:cTn id="13" dur="0" fill="hold">
                                          <p:stCondLst>
                                            <p:cond delay="0"/>
                                          </p:stCondLst>
                                        </p:cTn>
                                        <p:tgtEl>
                                          <p:spTgt spid="33799"/>
                                        </p:tgtEl>
                                        <p:attrNameLst>
                                          <p:attrName>style.visibility</p:attrName>
                                        </p:attrNameLst>
                                      </p:cBhvr>
                                      <p:to>
                                        <p:strVal val="visible"/>
                                      </p:to>
                                    </p:set>
                                    <p:animEffect transition="in" filter="barn(inHorizontal)">
                                      <p:cBhvr>
                                        <p:cTn id="14" dur="500"/>
                                        <p:tgtEl>
                                          <p:spTgt spid="3379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grpId="0" nodeType="clickEffect">
                                  <p:stCondLst>
                                    <p:cond delay="0"/>
                                  </p:stCondLst>
                                  <p:childTnLst>
                                    <p:set>
                                      <p:cBhvr>
                                        <p:cTn id="18" dur="0" fill="hold">
                                          <p:stCondLst>
                                            <p:cond delay="0"/>
                                          </p:stCondLst>
                                        </p:cTn>
                                        <p:tgtEl>
                                          <p:spTgt spid="33798"/>
                                        </p:tgtEl>
                                        <p:attrNameLst>
                                          <p:attrName>style.visibility</p:attrName>
                                        </p:attrNameLst>
                                      </p:cBhvr>
                                      <p:to>
                                        <p:strVal val="visible"/>
                                      </p:to>
                                    </p:set>
                                    <p:animEffect transition="in" filter="barn(outHorizontal)">
                                      <p:cBhvr>
                                        <p:cTn id="19"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ldLvl="0" animBg="1" autoUpdateAnimBg="0"/>
      <p:bldP spid="33798" grpId="0" bldLvl="0" animBg="1" autoUpdateAnimBg="0"/>
      <p:bldP spid="33799"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396B5DC-4DC9-492B-B13B-F05F8FEAA62C}"/>
              </a:ext>
            </a:extLst>
          </p:cNvPr>
          <p:cNvSpPr>
            <a:spLocks noChangeArrowheads="1"/>
          </p:cNvSpPr>
          <p:nvPr>
            <p:ph type="title"/>
          </p:nvPr>
        </p:nvSpPr>
        <p:spPr>
          <a:xfrm>
            <a:off x="468313" y="188913"/>
            <a:ext cx="8229600" cy="719137"/>
          </a:xfrm>
        </p:spPr>
        <p:txBody>
          <a:bodyPr/>
          <a:lstStyle/>
          <a:p>
            <a:pPr eaLnBrk="1" hangingPunct="1"/>
            <a:r>
              <a:rPr lang="zh-CN" altLang="en-US">
                <a:ea typeface="宋体" panose="02010600030101010101" pitchFamily="2" charset="-122"/>
              </a:rPr>
              <a:t>举例</a:t>
            </a:r>
            <a:endParaRPr lang="zh-CN" altLang="en-US"/>
          </a:p>
        </p:txBody>
      </p:sp>
      <p:sp>
        <p:nvSpPr>
          <p:cNvPr id="37891" name="Rectangle 3">
            <a:extLst>
              <a:ext uri="{FF2B5EF4-FFF2-40B4-BE49-F238E27FC236}">
                <a16:creationId xmlns:a16="http://schemas.microsoft.com/office/drawing/2014/main" id="{8F7092BF-83BD-4509-97A7-5C20DE21D6B2}"/>
              </a:ext>
            </a:extLst>
          </p:cNvPr>
          <p:cNvSpPr>
            <a:spLocks noChangeArrowheads="1"/>
          </p:cNvSpPr>
          <p:nvPr>
            <p:ph type="body" idx="1"/>
          </p:nvPr>
        </p:nvSpPr>
        <p:spPr>
          <a:xfrm>
            <a:off x="179388" y="1052513"/>
            <a:ext cx="8856662" cy="4752975"/>
          </a:xfrm>
        </p:spPr>
        <p:txBody>
          <a:bodyPr/>
          <a:lstStyle/>
          <a:p>
            <a:pPr eaLnBrk="1" hangingPunct="1">
              <a:lnSpc>
                <a:spcPct val="80000"/>
              </a:lnSpc>
              <a:buFontTx/>
              <a:buNone/>
            </a:pPr>
            <a:r>
              <a:rPr lang="zh-CN" altLang="en-US" sz="2000" b="1">
                <a:solidFill>
                  <a:srgbClr val="CC3300"/>
                </a:solidFill>
              </a:rPr>
              <a:t>［例］</a:t>
            </a:r>
            <a:r>
              <a:rPr lang="zh-CN" altLang="en-US" sz="2000"/>
              <a:t>  利用存储过程来实现下面的应用</a:t>
            </a:r>
            <a:r>
              <a:rPr lang="en-US" altLang="zh-CN" sz="2000"/>
              <a:t>: </a:t>
            </a:r>
            <a:r>
              <a:rPr lang="zh-CN" altLang="en-US" sz="2000"/>
              <a:t>从一个账户转指定数额的款项到另一个账户中。</a:t>
            </a:r>
          </a:p>
          <a:p>
            <a:pPr eaLnBrk="1" hangingPunct="1">
              <a:lnSpc>
                <a:spcPct val="80000"/>
              </a:lnSpc>
              <a:buFontTx/>
              <a:buNone/>
            </a:pPr>
            <a:endParaRPr lang="zh-CN" altLang="en-US" sz="2000"/>
          </a:p>
          <a:p>
            <a:pPr eaLnBrk="1" hangingPunct="1">
              <a:lnSpc>
                <a:spcPct val="80000"/>
              </a:lnSpc>
              <a:buFontTx/>
              <a:buNone/>
            </a:pPr>
            <a:r>
              <a:rPr lang="zh-CN" altLang="en-US" sz="1800"/>
              <a:t>    </a:t>
            </a:r>
            <a:r>
              <a:rPr lang="en-US" altLang="zh-CN" sz="1800">
                <a:solidFill>
                  <a:srgbClr val="0000CC"/>
                </a:solidFill>
              </a:rPr>
              <a:t>CREATE PROCEDURE</a:t>
            </a:r>
            <a:r>
              <a:rPr lang="en-US" altLang="zh-CN" sz="1800"/>
              <a:t> TRANSFER</a:t>
            </a:r>
          </a:p>
          <a:p>
            <a:pPr eaLnBrk="1" hangingPunct="1">
              <a:lnSpc>
                <a:spcPct val="80000"/>
              </a:lnSpc>
              <a:buFontTx/>
              <a:buNone/>
            </a:pPr>
            <a:r>
              <a:rPr lang="en-US" altLang="zh-CN" sz="1800"/>
              <a:t>     (@inAccount  INT</a:t>
            </a:r>
            <a:r>
              <a:rPr lang="zh-CN" altLang="en-US" sz="1800"/>
              <a:t>， </a:t>
            </a:r>
            <a:r>
              <a:rPr lang="en-US" altLang="zh-CN" sz="1800"/>
              <a:t>@outAccount  INT</a:t>
            </a:r>
            <a:r>
              <a:rPr lang="zh-CN" altLang="en-US" sz="1800"/>
              <a:t>， </a:t>
            </a:r>
            <a:r>
              <a:rPr lang="en-US" altLang="zh-CN" sz="1800"/>
              <a:t>@amount   </a:t>
            </a:r>
            <a:r>
              <a:rPr lang="zh-CN" altLang="en-US" sz="1800"/>
              <a:t>decimal(30,5)</a:t>
            </a:r>
            <a:r>
              <a:rPr lang="en-US" altLang="zh-CN" sz="1800"/>
              <a:t>) </a:t>
            </a:r>
          </a:p>
          <a:p>
            <a:pPr eaLnBrk="1" hangingPunct="1">
              <a:lnSpc>
                <a:spcPct val="80000"/>
              </a:lnSpc>
              <a:buFontTx/>
              <a:buNone/>
            </a:pPr>
            <a:r>
              <a:rPr lang="en-US" altLang="zh-CN" sz="1800"/>
              <a:t>	  </a:t>
            </a:r>
            <a:r>
              <a:rPr lang="en-US" altLang="zh-CN" sz="1800">
                <a:solidFill>
                  <a:srgbClr val="0000CC"/>
                </a:solidFill>
              </a:rPr>
              <a:t>AS</a:t>
            </a:r>
            <a:r>
              <a:rPr lang="en-US" altLang="zh-CN" sz="1800"/>
              <a:t> </a:t>
            </a:r>
          </a:p>
          <a:p>
            <a:pPr eaLnBrk="1" hangingPunct="1">
              <a:lnSpc>
                <a:spcPct val="80000"/>
              </a:lnSpc>
              <a:buFontTx/>
              <a:buNone/>
            </a:pPr>
            <a:r>
              <a:rPr lang="en-US" altLang="zh-CN" sz="1800"/>
              <a:t>       </a:t>
            </a:r>
            <a:r>
              <a:rPr lang="en-US" altLang="zh-CN" sz="1800">
                <a:solidFill>
                  <a:srgbClr val="0000CC"/>
                </a:solidFill>
              </a:rPr>
              <a:t>DECLARE</a:t>
            </a:r>
            <a:r>
              <a:rPr lang="en-US" altLang="zh-CN" sz="1800"/>
              <a:t>  @totalDeposit  </a:t>
            </a:r>
            <a:r>
              <a:rPr lang="zh-CN" altLang="en-US" sz="1800"/>
              <a:t>decimal(30,5)</a:t>
            </a:r>
            <a:r>
              <a:rPr lang="en-US" altLang="zh-CN" sz="1800"/>
              <a:t>;</a:t>
            </a:r>
          </a:p>
          <a:p>
            <a:pPr eaLnBrk="1" hangingPunct="1">
              <a:lnSpc>
                <a:spcPct val="80000"/>
              </a:lnSpc>
              <a:buFontTx/>
              <a:buNone/>
            </a:pPr>
            <a:r>
              <a:rPr lang="en-US" altLang="zh-CN" sz="1800"/>
              <a:t>	  </a:t>
            </a:r>
            <a:r>
              <a:rPr lang="en-US" altLang="zh-CN" sz="1800">
                <a:solidFill>
                  <a:srgbClr val="0000CC"/>
                </a:solidFill>
              </a:rPr>
              <a:t>BEGIN </a:t>
            </a:r>
            <a:r>
              <a:rPr lang="en-US" altLang="zh-CN" sz="1800"/>
              <a:t>             </a:t>
            </a:r>
          </a:p>
          <a:p>
            <a:pPr eaLnBrk="1" hangingPunct="1">
              <a:lnSpc>
                <a:spcPct val="80000"/>
              </a:lnSpc>
              <a:buFontTx/>
              <a:buNone/>
            </a:pPr>
            <a:r>
              <a:rPr lang="zh-CN" altLang="en-US" sz="1800"/>
              <a:t>          </a:t>
            </a:r>
            <a:r>
              <a:rPr lang="zh-CN" altLang="en-US" sz="1800">
                <a:solidFill>
                  <a:srgbClr val="FF0000"/>
                </a:solidFill>
              </a:rPr>
              <a:t>  Begin transaction </a:t>
            </a:r>
            <a:r>
              <a:rPr lang="zh-CN" altLang="en-US" sz="1800"/>
              <a:t>                                                /*开始转账事务*/</a:t>
            </a:r>
            <a:r>
              <a:rPr lang="en-US" altLang="zh-CN" sz="1800"/>
              <a:t>          	                       </a:t>
            </a:r>
          </a:p>
          <a:p>
            <a:pPr eaLnBrk="1" hangingPunct="1">
              <a:lnSpc>
                <a:spcPct val="80000"/>
              </a:lnSpc>
              <a:buFontTx/>
              <a:buNone/>
            </a:pPr>
            <a:r>
              <a:rPr lang="en-US" altLang="zh-CN" sz="1800"/>
              <a:t>	       </a:t>
            </a:r>
            <a:r>
              <a:rPr lang="en-US" altLang="zh-CN" sz="1800">
                <a:solidFill>
                  <a:srgbClr val="0000CC"/>
                </a:solidFill>
              </a:rPr>
              <a:t>SELECT</a:t>
            </a:r>
            <a:r>
              <a:rPr lang="en-US" altLang="zh-CN" sz="1800"/>
              <a:t> @totalDeposit = total  </a:t>
            </a:r>
            <a:r>
              <a:rPr lang="zh-CN" altLang="en-US" sz="1800"/>
              <a:t>                         </a:t>
            </a:r>
            <a:r>
              <a:rPr lang="en-US" altLang="zh-CN" sz="1800"/>
              <a:t>/* </a:t>
            </a:r>
            <a:r>
              <a:rPr lang="zh-CN" altLang="en-US" sz="1800"/>
              <a:t>检查转出账户的余额 *</a:t>
            </a:r>
            <a:r>
              <a:rPr lang="en-US" altLang="zh-CN" sz="1800"/>
              <a:t>/</a:t>
            </a:r>
          </a:p>
          <a:p>
            <a:pPr eaLnBrk="1" hangingPunct="1">
              <a:lnSpc>
                <a:spcPct val="80000"/>
              </a:lnSpc>
              <a:buFontTx/>
              <a:buNone/>
            </a:pPr>
            <a:r>
              <a:rPr lang="en-US" altLang="zh-CN" sz="1800"/>
              <a:t>                 </a:t>
            </a:r>
            <a:r>
              <a:rPr lang="en-US" altLang="zh-CN" sz="1800">
                <a:solidFill>
                  <a:srgbClr val="0000CC"/>
                </a:solidFill>
              </a:rPr>
              <a:t>FROM</a:t>
            </a:r>
            <a:r>
              <a:rPr lang="en-US" altLang="zh-CN" sz="1800"/>
              <a:t> ACCOUNT WHERE ACCOUNTNUM=@outAccount; </a:t>
            </a:r>
          </a:p>
          <a:p>
            <a:pPr eaLnBrk="1" hangingPunct="1">
              <a:lnSpc>
                <a:spcPct val="80000"/>
              </a:lnSpc>
              <a:buFontTx/>
              <a:buNone/>
            </a:pPr>
            <a:r>
              <a:rPr lang="en-US" altLang="zh-CN" sz="1800"/>
              <a:t>	       </a:t>
            </a:r>
            <a:r>
              <a:rPr lang="en-US" altLang="zh-CN" sz="1800">
                <a:solidFill>
                  <a:srgbClr val="0000CC"/>
                </a:solidFill>
              </a:rPr>
              <a:t>IF</a:t>
            </a:r>
            <a:r>
              <a:rPr lang="en-US" altLang="zh-CN" sz="1800"/>
              <a:t> @totalDeposit IS NULL /* </a:t>
            </a:r>
            <a:r>
              <a:rPr lang="zh-CN" altLang="en-US" sz="1800"/>
              <a:t>账户不存在或账户中没有存款 *</a:t>
            </a:r>
            <a:r>
              <a:rPr lang="en-US" altLang="zh-CN" sz="1800"/>
              <a:t>/</a:t>
            </a:r>
          </a:p>
          <a:p>
            <a:pPr eaLnBrk="1" hangingPunct="1">
              <a:lnSpc>
                <a:spcPct val="80000"/>
              </a:lnSpc>
              <a:buFontTx/>
              <a:buNone/>
            </a:pPr>
            <a:r>
              <a:rPr lang="en-US" altLang="zh-CN" sz="1800"/>
              <a:t>             </a:t>
            </a:r>
            <a:r>
              <a:rPr lang="en-US" altLang="zh-CN" sz="1800">
                <a:solidFill>
                  <a:srgbClr val="0000CC"/>
                </a:solidFill>
              </a:rPr>
              <a:t>BEGIN</a:t>
            </a:r>
          </a:p>
          <a:p>
            <a:pPr eaLnBrk="1" hangingPunct="1">
              <a:lnSpc>
                <a:spcPct val="80000"/>
              </a:lnSpc>
              <a:buFontTx/>
              <a:buNone/>
            </a:pPr>
            <a:r>
              <a:rPr lang="en-US" altLang="zh-CN" sz="1800"/>
              <a:t>	           ROLLBACK; </a:t>
            </a:r>
          </a:p>
          <a:p>
            <a:pPr eaLnBrk="1" hangingPunct="1">
              <a:lnSpc>
                <a:spcPct val="80000"/>
              </a:lnSpc>
              <a:buFontTx/>
              <a:buNone/>
            </a:pPr>
            <a:r>
              <a:rPr lang="en-US" altLang="zh-CN" sz="1800"/>
              <a:t>	           RETURN;</a:t>
            </a:r>
          </a:p>
          <a:p>
            <a:pPr eaLnBrk="1" hangingPunct="1">
              <a:lnSpc>
                <a:spcPct val="80000"/>
              </a:lnSpc>
              <a:buFontTx/>
              <a:buNone/>
            </a:pPr>
            <a:r>
              <a:rPr lang="en-US" altLang="zh-CN" sz="1800"/>
              <a:t>	        </a:t>
            </a:r>
            <a:r>
              <a:rPr lang="en-US" altLang="zh-CN" sz="1800">
                <a:solidFill>
                  <a:srgbClr val="0000CC"/>
                </a:solidFill>
              </a:rPr>
              <a:t>END</a:t>
            </a:r>
            <a:r>
              <a:rPr lang="en-US" altLang="zh-CN" sz="1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slide(fromTop)">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slide(fromTop)">
                                      <p:cBhvr>
                                        <p:cTn id="17" dur="500"/>
                                        <p:tgtEl>
                                          <p:spTgt spid="378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slide(fromTop)">
                                      <p:cBhvr>
                                        <p:cTn id="22" dur="500"/>
                                        <p:tgtEl>
                                          <p:spTgt spid="378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animEffect transition="in" filter="slide(fromTop)">
                                      <p:cBhvr>
                                        <p:cTn id="27" dur="500"/>
                                        <p:tgtEl>
                                          <p:spTgt spid="37891">
                                            <p:txEl>
                                              <p:pRg st="5" end="5"/>
                                            </p:txEl>
                                          </p:spTgt>
                                        </p:tgtEl>
                                      </p:cBhvr>
                                    </p:animEffect>
                                  </p:childTnLst>
                                </p:cTn>
                              </p:par>
                            </p:childTnLst>
                          </p:cTn>
                        </p:par>
                        <p:par>
                          <p:cTn id="28" fill="hold" nodeType="afterGroup">
                            <p:stCondLst>
                              <p:cond delay="500"/>
                            </p:stCondLst>
                            <p:childTnLst>
                              <p:par>
                                <p:cTn id="29" presetID="12" presetClass="entr" presetSubtype="1" fill="hold" nodeType="after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animEffect transition="in" filter="slide(fromTop)">
                                      <p:cBhvr>
                                        <p:cTn id="31" dur="500"/>
                                        <p:tgtEl>
                                          <p:spTgt spid="37891">
                                            <p:txEl>
                                              <p:pRg st="6" end="6"/>
                                            </p:txEl>
                                          </p:spTgt>
                                        </p:tgtEl>
                                      </p:cBhvr>
                                    </p:animEffect>
                                  </p:childTnLst>
                                </p:cTn>
                              </p:par>
                            </p:childTnLst>
                          </p:cTn>
                        </p:par>
                        <p:par>
                          <p:cTn id="32" fill="hold" nodeType="afterGroup">
                            <p:stCondLst>
                              <p:cond delay="1000"/>
                            </p:stCondLst>
                            <p:childTnLst>
                              <p:par>
                                <p:cTn id="33" presetID="12" presetClass="entr" presetSubtype="1" fill="hold" nodeType="afterEffect">
                                  <p:stCondLst>
                                    <p:cond delay="0"/>
                                  </p:stCondLst>
                                  <p:childTnLst>
                                    <p:set>
                                      <p:cBhvr>
                                        <p:cTn id="34" dur="1" fill="hold">
                                          <p:stCondLst>
                                            <p:cond delay="0"/>
                                          </p:stCondLst>
                                        </p:cTn>
                                        <p:tgtEl>
                                          <p:spTgt spid="37891">
                                            <p:txEl>
                                              <p:pRg st="7" end="7"/>
                                            </p:txEl>
                                          </p:spTgt>
                                        </p:tgtEl>
                                        <p:attrNameLst>
                                          <p:attrName>style.visibility</p:attrName>
                                        </p:attrNameLst>
                                      </p:cBhvr>
                                      <p:to>
                                        <p:strVal val="visible"/>
                                      </p:to>
                                    </p:set>
                                    <p:animEffect transition="in" filter="slide(fromTop)">
                                      <p:cBhvr>
                                        <p:cTn id="35" dur="500"/>
                                        <p:tgtEl>
                                          <p:spTgt spid="37891">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1" fill="hold" nodeType="clickEffect">
                                  <p:stCondLst>
                                    <p:cond delay="0"/>
                                  </p:stCondLst>
                                  <p:childTnLst>
                                    <p:set>
                                      <p:cBhvr>
                                        <p:cTn id="39" dur="1" fill="hold">
                                          <p:stCondLst>
                                            <p:cond delay="0"/>
                                          </p:stCondLst>
                                        </p:cTn>
                                        <p:tgtEl>
                                          <p:spTgt spid="37891">
                                            <p:txEl>
                                              <p:pRg st="8" end="8"/>
                                            </p:txEl>
                                          </p:spTgt>
                                        </p:tgtEl>
                                        <p:attrNameLst>
                                          <p:attrName>style.visibility</p:attrName>
                                        </p:attrNameLst>
                                      </p:cBhvr>
                                      <p:to>
                                        <p:strVal val="visible"/>
                                      </p:to>
                                    </p:set>
                                    <p:animEffect transition="in" filter="slide(fromTop)">
                                      <p:cBhvr>
                                        <p:cTn id="40" dur="500"/>
                                        <p:tgtEl>
                                          <p:spTgt spid="37891">
                                            <p:txEl>
                                              <p:pRg st="8" end="8"/>
                                            </p:txEl>
                                          </p:spTgt>
                                        </p:tgtEl>
                                      </p:cBhvr>
                                    </p:animEffect>
                                  </p:childTnLst>
                                </p:cTn>
                              </p:par>
                            </p:childTnLst>
                          </p:cTn>
                        </p:par>
                        <p:par>
                          <p:cTn id="41" fill="hold" nodeType="afterGroup">
                            <p:stCondLst>
                              <p:cond delay="500"/>
                            </p:stCondLst>
                            <p:childTnLst>
                              <p:par>
                                <p:cTn id="42" presetID="12" presetClass="entr" presetSubtype="1" fill="hold" nodeType="afterEffect">
                                  <p:stCondLst>
                                    <p:cond delay="0"/>
                                  </p:stCondLst>
                                  <p:childTnLst>
                                    <p:set>
                                      <p:cBhvr>
                                        <p:cTn id="43" dur="1" fill="hold">
                                          <p:stCondLst>
                                            <p:cond delay="0"/>
                                          </p:stCondLst>
                                        </p:cTn>
                                        <p:tgtEl>
                                          <p:spTgt spid="37891">
                                            <p:txEl>
                                              <p:pRg st="9" end="9"/>
                                            </p:txEl>
                                          </p:spTgt>
                                        </p:tgtEl>
                                        <p:attrNameLst>
                                          <p:attrName>style.visibility</p:attrName>
                                        </p:attrNameLst>
                                      </p:cBhvr>
                                      <p:to>
                                        <p:strVal val="visible"/>
                                      </p:to>
                                    </p:set>
                                    <p:animEffect transition="in" filter="slide(fromTop)">
                                      <p:cBhvr>
                                        <p:cTn id="44" dur="500"/>
                                        <p:tgtEl>
                                          <p:spTgt spid="37891">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nodeType="clickEffect">
                                  <p:stCondLst>
                                    <p:cond delay="0"/>
                                  </p:stCondLst>
                                  <p:childTnLst>
                                    <p:set>
                                      <p:cBhvr>
                                        <p:cTn id="48" dur="1" fill="hold">
                                          <p:stCondLst>
                                            <p:cond delay="0"/>
                                          </p:stCondLst>
                                        </p:cTn>
                                        <p:tgtEl>
                                          <p:spTgt spid="37891">
                                            <p:txEl>
                                              <p:pRg st="10" end="10"/>
                                            </p:txEl>
                                          </p:spTgt>
                                        </p:tgtEl>
                                        <p:attrNameLst>
                                          <p:attrName>style.visibility</p:attrName>
                                        </p:attrNameLst>
                                      </p:cBhvr>
                                      <p:to>
                                        <p:strVal val="visible"/>
                                      </p:to>
                                    </p:set>
                                    <p:animEffect transition="in" filter="slide(fromTop)">
                                      <p:cBhvr>
                                        <p:cTn id="49" dur="500"/>
                                        <p:tgtEl>
                                          <p:spTgt spid="37891">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1" fill="hold" nodeType="clickEffect">
                                  <p:stCondLst>
                                    <p:cond delay="0"/>
                                  </p:stCondLst>
                                  <p:childTnLst>
                                    <p:set>
                                      <p:cBhvr>
                                        <p:cTn id="53" dur="1" fill="hold">
                                          <p:stCondLst>
                                            <p:cond delay="0"/>
                                          </p:stCondLst>
                                        </p:cTn>
                                        <p:tgtEl>
                                          <p:spTgt spid="37891">
                                            <p:txEl>
                                              <p:pRg st="11" end="11"/>
                                            </p:txEl>
                                          </p:spTgt>
                                        </p:tgtEl>
                                        <p:attrNameLst>
                                          <p:attrName>style.visibility</p:attrName>
                                        </p:attrNameLst>
                                      </p:cBhvr>
                                      <p:to>
                                        <p:strVal val="visible"/>
                                      </p:to>
                                    </p:set>
                                    <p:animEffect transition="in" filter="slide(fromTop)">
                                      <p:cBhvr>
                                        <p:cTn id="54" dur="500"/>
                                        <p:tgtEl>
                                          <p:spTgt spid="37891">
                                            <p:txEl>
                                              <p:pRg st="11" end="11"/>
                                            </p:txEl>
                                          </p:spTgt>
                                        </p:tgtEl>
                                      </p:cBhvr>
                                    </p:animEffect>
                                  </p:childTnLst>
                                </p:cTn>
                              </p:par>
                            </p:childTnLst>
                          </p:cTn>
                        </p:par>
                        <p:par>
                          <p:cTn id="55" fill="hold" nodeType="afterGroup">
                            <p:stCondLst>
                              <p:cond delay="500"/>
                            </p:stCondLst>
                            <p:childTnLst>
                              <p:par>
                                <p:cTn id="56" presetID="12" presetClass="entr" presetSubtype="1" fill="hold" nodeType="afterEffect">
                                  <p:stCondLst>
                                    <p:cond delay="0"/>
                                  </p:stCondLst>
                                  <p:childTnLst>
                                    <p:set>
                                      <p:cBhvr>
                                        <p:cTn id="57" dur="1" fill="hold">
                                          <p:stCondLst>
                                            <p:cond delay="0"/>
                                          </p:stCondLst>
                                        </p:cTn>
                                        <p:tgtEl>
                                          <p:spTgt spid="37891">
                                            <p:txEl>
                                              <p:pRg st="12" end="12"/>
                                            </p:txEl>
                                          </p:spTgt>
                                        </p:tgtEl>
                                        <p:attrNameLst>
                                          <p:attrName>style.visibility</p:attrName>
                                        </p:attrNameLst>
                                      </p:cBhvr>
                                      <p:to>
                                        <p:strVal val="visible"/>
                                      </p:to>
                                    </p:set>
                                    <p:animEffect transition="in" filter="slide(fromTop)">
                                      <p:cBhvr>
                                        <p:cTn id="58" dur="500"/>
                                        <p:tgtEl>
                                          <p:spTgt spid="37891">
                                            <p:txEl>
                                              <p:pRg st="12" end="12"/>
                                            </p:txEl>
                                          </p:spTgt>
                                        </p:tgtEl>
                                      </p:cBhvr>
                                    </p:animEffect>
                                  </p:childTnLst>
                                </p:cTn>
                              </p:par>
                            </p:childTnLst>
                          </p:cTn>
                        </p:par>
                        <p:par>
                          <p:cTn id="59" fill="hold" nodeType="afterGroup">
                            <p:stCondLst>
                              <p:cond delay="1000"/>
                            </p:stCondLst>
                            <p:childTnLst>
                              <p:par>
                                <p:cTn id="60" presetID="12" presetClass="entr" presetSubtype="1" fill="hold" nodeType="afterEffect">
                                  <p:stCondLst>
                                    <p:cond delay="0"/>
                                  </p:stCondLst>
                                  <p:childTnLst>
                                    <p:set>
                                      <p:cBhvr>
                                        <p:cTn id="61" dur="1" fill="hold">
                                          <p:stCondLst>
                                            <p:cond delay="0"/>
                                          </p:stCondLst>
                                        </p:cTn>
                                        <p:tgtEl>
                                          <p:spTgt spid="37891">
                                            <p:txEl>
                                              <p:pRg st="13" end="13"/>
                                            </p:txEl>
                                          </p:spTgt>
                                        </p:tgtEl>
                                        <p:attrNameLst>
                                          <p:attrName>style.visibility</p:attrName>
                                        </p:attrNameLst>
                                      </p:cBhvr>
                                      <p:to>
                                        <p:strVal val="visible"/>
                                      </p:to>
                                    </p:set>
                                    <p:animEffect transition="in" filter="slide(fromTop)">
                                      <p:cBhvr>
                                        <p:cTn id="62" dur="500"/>
                                        <p:tgtEl>
                                          <p:spTgt spid="37891">
                                            <p:txEl>
                                              <p:pRg st="13" end="13"/>
                                            </p:txEl>
                                          </p:spTgt>
                                        </p:tgtEl>
                                      </p:cBhvr>
                                    </p:animEffect>
                                  </p:childTnLst>
                                </p:cTn>
                              </p:par>
                            </p:childTnLst>
                          </p:cTn>
                        </p:par>
                        <p:par>
                          <p:cTn id="63" fill="hold" nodeType="afterGroup">
                            <p:stCondLst>
                              <p:cond delay="1500"/>
                            </p:stCondLst>
                            <p:childTnLst>
                              <p:par>
                                <p:cTn id="64" presetID="12" presetClass="entr" presetSubtype="1" fill="hold" nodeType="afterEffect">
                                  <p:stCondLst>
                                    <p:cond delay="0"/>
                                  </p:stCondLst>
                                  <p:childTnLst>
                                    <p:set>
                                      <p:cBhvr>
                                        <p:cTn id="65" dur="1" fill="hold">
                                          <p:stCondLst>
                                            <p:cond delay="0"/>
                                          </p:stCondLst>
                                        </p:cTn>
                                        <p:tgtEl>
                                          <p:spTgt spid="37891">
                                            <p:txEl>
                                              <p:pRg st="14" end="14"/>
                                            </p:txEl>
                                          </p:spTgt>
                                        </p:tgtEl>
                                        <p:attrNameLst>
                                          <p:attrName>style.visibility</p:attrName>
                                        </p:attrNameLst>
                                      </p:cBhvr>
                                      <p:to>
                                        <p:strVal val="visible"/>
                                      </p:to>
                                    </p:set>
                                    <p:animEffect transition="in" filter="slide(fromTop)">
                                      <p:cBhvr>
                                        <p:cTn id="66" dur="500"/>
                                        <p:tgtEl>
                                          <p:spTgt spid="378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86A8BE4-BC10-4101-892F-56220287B7CA}"/>
              </a:ext>
            </a:extLst>
          </p:cNvPr>
          <p:cNvSpPr>
            <a:spLocks noChangeArrowheads="1"/>
          </p:cNvSpPr>
          <p:nvPr>
            <p:ph type="title"/>
          </p:nvPr>
        </p:nvSpPr>
        <p:spPr>
          <a:xfrm>
            <a:off x="395288" y="115888"/>
            <a:ext cx="8229600" cy="731837"/>
          </a:xfrm>
        </p:spPr>
        <p:txBody>
          <a:bodyPr/>
          <a:lstStyle/>
          <a:p>
            <a:pPr eaLnBrk="1" hangingPunct="1"/>
            <a:r>
              <a:rPr lang="zh-CN" altLang="en-US">
                <a:ea typeface="宋体" panose="02010600030101010101" pitchFamily="2" charset="-122"/>
              </a:rPr>
              <a:t>举例</a:t>
            </a:r>
            <a:endParaRPr lang="zh-CN" altLang="en-US"/>
          </a:p>
        </p:txBody>
      </p:sp>
      <p:sp>
        <p:nvSpPr>
          <p:cNvPr id="38915" name="Rectangle 3">
            <a:extLst>
              <a:ext uri="{FF2B5EF4-FFF2-40B4-BE49-F238E27FC236}">
                <a16:creationId xmlns:a16="http://schemas.microsoft.com/office/drawing/2014/main" id="{ED035426-0899-4143-A514-E1E68BB4BE53}"/>
              </a:ext>
            </a:extLst>
          </p:cNvPr>
          <p:cNvSpPr>
            <a:spLocks noChangeArrowheads="1"/>
          </p:cNvSpPr>
          <p:nvPr>
            <p:ph type="body" idx="1"/>
          </p:nvPr>
        </p:nvSpPr>
        <p:spPr>
          <a:xfrm>
            <a:off x="468313" y="1268413"/>
            <a:ext cx="8229600" cy="4681537"/>
          </a:xfrm>
        </p:spPr>
        <p:txBody>
          <a:bodyPr/>
          <a:lstStyle/>
          <a:p>
            <a:pPr lvl="1" eaLnBrk="1" hangingPunct="1">
              <a:lnSpc>
                <a:spcPct val="90000"/>
              </a:lnSpc>
              <a:buFontTx/>
              <a:buNone/>
            </a:pPr>
            <a:r>
              <a:rPr lang="zh-CN" altLang="en-US" sz="1800"/>
              <a:t>     </a:t>
            </a:r>
            <a:r>
              <a:rPr lang="en-US" altLang="zh-CN" sz="2000">
                <a:solidFill>
                  <a:srgbClr val="0000CC"/>
                </a:solidFill>
              </a:rPr>
              <a:t>IF</a:t>
            </a:r>
            <a:r>
              <a:rPr lang="en-US" altLang="zh-CN" sz="2000"/>
              <a:t>  @totalDeposit &lt; @amount /* </a:t>
            </a:r>
            <a:r>
              <a:rPr lang="zh-CN" altLang="en-US" sz="2000"/>
              <a:t>账户账户存款不足 *</a:t>
            </a:r>
            <a:r>
              <a:rPr lang="en-US" altLang="zh-CN" sz="2000"/>
              <a:t>/</a:t>
            </a:r>
          </a:p>
          <a:p>
            <a:pPr lvl="1" eaLnBrk="1" hangingPunct="1">
              <a:lnSpc>
                <a:spcPct val="90000"/>
              </a:lnSpc>
              <a:buFontTx/>
              <a:buNone/>
            </a:pPr>
            <a:r>
              <a:rPr lang="en-US" altLang="zh-CN" sz="2000">
                <a:solidFill>
                  <a:srgbClr val="0000CC"/>
                </a:solidFill>
              </a:rPr>
              <a:t>        BEGIN</a:t>
            </a:r>
            <a:endParaRPr lang="en-US" altLang="zh-CN" sz="2000"/>
          </a:p>
          <a:p>
            <a:pPr lvl="1" eaLnBrk="1" hangingPunct="1">
              <a:lnSpc>
                <a:spcPct val="90000"/>
              </a:lnSpc>
              <a:buFontTx/>
              <a:buNone/>
            </a:pPr>
            <a:r>
              <a:rPr lang="en-US" altLang="zh-CN" sz="2000"/>
              <a:t>	      </a:t>
            </a:r>
            <a:r>
              <a:rPr lang="en-US" altLang="zh-CN" sz="2000">
                <a:solidFill>
                  <a:srgbClr val="0000CC"/>
                </a:solidFill>
              </a:rPr>
              <a:t>ROLLBACK</a:t>
            </a:r>
            <a:r>
              <a:rPr lang="en-US" altLang="zh-CN" sz="2000"/>
              <a:t>;</a:t>
            </a:r>
          </a:p>
          <a:p>
            <a:pPr lvl="1" eaLnBrk="1" hangingPunct="1">
              <a:lnSpc>
                <a:spcPct val="90000"/>
              </a:lnSpc>
              <a:buFontTx/>
              <a:buNone/>
            </a:pPr>
            <a:r>
              <a:rPr lang="en-US" altLang="zh-CN" sz="2000"/>
              <a:t>	      </a:t>
            </a:r>
            <a:r>
              <a:rPr lang="en-US" altLang="zh-CN" sz="2000">
                <a:solidFill>
                  <a:srgbClr val="0000CC"/>
                </a:solidFill>
              </a:rPr>
              <a:t>RETURN</a:t>
            </a:r>
            <a:r>
              <a:rPr lang="en-US" altLang="zh-CN" sz="2000"/>
              <a:t>;</a:t>
            </a:r>
          </a:p>
          <a:p>
            <a:pPr lvl="1" eaLnBrk="1" hangingPunct="1">
              <a:lnSpc>
                <a:spcPct val="90000"/>
              </a:lnSpc>
              <a:buFontTx/>
              <a:buNone/>
            </a:pPr>
            <a:r>
              <a:rPr lang="en-US" altLang="zh-CN" sz="2000"/>
              <a:t>	</a:t>
            </a:r>
            <a:r>
              <a:rPr lang="en-US" altLang="zh-CN" sz="2000">
                <a:solidFill>
                  <a:srgbClr val="0000CC"/>
                </a:solidFill>
              </a:rPr>
              <a:t>END</a:t>
            </a:r>
            <a:r>
              <a:rPr lang="en-US" altLang="zh-CN" sz="2000"/>
              <a:t>;                        </a:t>
            </a:r>
          </a:p>
          <a:p>
            <a:pPr lvl="1" eaLnBrk="1" hangingPunct="1">
              <a:lnSpc>
                <a:spcPct val="90000"/>
              </a:lnSpc>
              <a:buFontTx/>
              <a:buNone/>
            </a:pPr>
            <a:r>
              <a:rPr lang="en-US" altLang="zh-CN" sz="2000"/>
              <a:t>	</a:t>
            </a:r>
            <a:r>
              <a:rPr lang="en-US" altLang="zh-CN" sz="2000">
                <a:solidFill>
                  <a:srgbClr val="0000CC"/>
                </a:solidFill>
              </a:rPr>
              <a:t>UPDATE</a:t>
            </a:r>
            <a:r>
              <a:rPr lang="en-US" altLang="zh-CN" sz="2000"/>
              <a:t>  account   </a:t>
            </a:r>
            <a:r>
              <a:rPr lang="en-US" altLang="zh-CN" sz="2000">
                <a:solidFill>
                  <a:srgbClr val="0000CC"/>
                </a:solidFill>
              </a:rPr>
              <a:t>SET</a:t>
            </a:r>
            <a:r>
              <a:rPr lang="en-US" altLang="zh-CN" sz="2000"/>
              <a:t> total=total-@amount </a:t>
            </a:r>
            <a:br>
              <a:rPr lang="en-US" altLang="zh-CN" sz="2000"/>
            </a:br>
            <a:r>
              <a:rPr lang="en-US" altLang="zh-CN" sz="2000"/>
              <a:t>           </a:t>
            </a:r>
            <a:r>
              <a:rPr lang="en-US" altLang="zh-CN" sz="2000">
                <a:solidFill>
                  <a:srgbClr val="0000CC"/>
                </a:solidFill>
              </a:rPr>
              <a:t>WHERE</a:t>
            </a:r>
            <a:r>
              <a:rPr lang="en-US" altLang="zh-CN" sz="2000"/>
              <a:t> ACCOUNTNUM=@outAccount; </a:t>
            </a:r>
          </a:p>
          <a:p>
            <a:pPr lvl="1" eaLnBrk="1" hangingPunct="1">
              <a:lnSpc>
                <a:spcPct val="90000"/>
              </a:lnSpc>
              <a:buFontTx/>
              <a:buNone/>
            </a:pPr>
            <a:r>
              <a:rPr lang="en-US" altLang="zh-CN" sz="2000"/>
              <a:t>					/* </a:t>
            </a:r>
            <a:r>
              <a:rPr lang="zh-CN" altLang="en-US" sz="2000"/>
              <a:t>修改转出账户，减去转出额 *</a:t>
            </a:r>
            <a:r>
              <a:rPr lang="en-US" altLang="zh-CN" sz="2000"/>
              <a:t>/</a:t>
            </a:r>
          </a:p>
          <a:p>
            <a:pPr lvl="1" eaLnBrk="1" hangingPunct="1">
              <a:lnSpc>
                <a:spcPct val="90000"/>
              </a:lnSpc>
              <a:buFontTx/>
              <a:buNone/>
            </a:pPr>
            <a:r>
              <a:rPr lang="en-US" altLang="zh-CN" sz="2000"/>
              <a:t>     </a:t>
            </a:r>
            <a:r>
              <a:rPr lang="en-US" altLang="zh-CN" sz="2000">
                <a:solidFill>
                  <a:srgbClr val="0000CC"/>
                </a:solidFill>
              </a:rPr>
              <a:t>UPDATE</a:t>
            </a:r>
            <a:r>
              <a:rPr lang="en-US" altLang="zh-CN" sz="2000"/>
              <a:t> account SET total=total + @amount </a:t>
            </a:r>
          </a:p>
          <a:p>
            <a:pPr lvl="1" eaLnBrk="1" hangingPunct="1">
              <a:lnSpc>
                <a:spcPct val="90000"/>
              </a:lnSpc>
              <a:buFontTx/>
              <a:buNone/>
            </a:pPr>
            <a:r>
              <a:rPr lang="en-US" altLang="zh-CN" sz="2000"/>
              <a:t>                </a:t>
            </a:r>
            <a:r>
              <a:rPr lang="en-US" altLang="zh-CN" sz="2000">
                <a:solidFill>
                  <a:srgbClr val="0000CC"/>
                </a:solidFill>
              </a:rPr>
              <a:t>WHERE</a:t>
            </a:r>
            <a:r>
              <a:rPr lang="en-US" altLang="zh-CN" sz="2000"/>
              <a:t> ACCOUNTNUM=@inAccount;</a:t>
            </a:r>
          </a:p>
          <a:p>
            <a:pPr lvl="1" eaLnBrk="1" hangingPunct="1">
              <a:lnSpc>
                <a:spcPct val="90000"/>
              </a:lnSpc>
              <a:buFontTx/>
              <a:buNone/>
            </a:pPr>
            <a:r>
              <a:rPr lang="en-US" altLang="zh-CN" sz="2000"/>
              <a:t>       	     		/* </a:t>
            </a:r>
            <a:r>
              <a:rPr lang="zh-CN" altLang="en-US" sz="2000"/>
              <a:t>修改转入账户，增加转出额 *</a:t>
            </a:r>
            <a:r>
              <a:rPr lang="en-US" altLang="zh-CN" sz="2000"/>
              <a:t>/</a:t>
            </a:r>
          </a:p>
          <a:p>
            <a:pPr lvl="1" eaLnBrk="1" hangingPunct="1">
              <a:lnSpc>
                <a:spcPct val="90000"/>
              </a:lnSpc>
              <a:buFontTx/>
              <a:buNone/>
            </a:pPr>
            <a:r>
              <a:rPr lang="en-US" altLang="zh-CN" sz="2000"/>
              <a:t>	</a:t>
            </a:r>
            <a:r>
              <a:rPr lang="en-US" altLang="zh-CN" sz="2000">
                <a:solidFill>
                  <a:srgbClr val="0000CC"/>
                </a:solidFill>
              </a:rPr>
              <a:t>COMMIT</a:t>
            </a:r>
            <a:r>
              <a:rPr lang="en-US" altLang="zh-CN" sz="2000"/>
              <a:t>;</a:t>
            </a:r>
            <a:r>
              <a:rPr lang="en-US" altLang="zh-CN" sz="1800"/>
              <a:t>                       	/* </a:t>
            </a:r>
            <a:r>
              <a:rPr lang="zh-CN" altLang="en-US" sz="1800"/>
              <a:t>提交转账事务 *</a:t>
            </a:r>
            <a:r>
              <a:rPr lang="en-US" altLang="zh-CN" sz="1800"/>
              <a:t>/</a:t>
            </a:r>
          </a:p>
          <a:p>
            <a:pPr eaLnBrk="1" hangingPunct="1">
              <a:lnSpc>
                <a:spcPct val="90000"/>
              </a:lnSpc>
              <a:buFontTx/>
              <a:buNone/>
            </a:pPr>
            <a:r>
              <a:rPr lang="en-US" altLang="zh-CN" sz="2000"/>
              <a:t>	</a:t>
            </a:r>
            <a:r>
              <a:rPr lang="en-US" altLang="zh-CN" sz="2000">
                <a:solidFill>
                  <a:srgbClr val="0000CC"/>
                </a:solidFill>
              </a:rPr>
              <a:t>END</a:t>
            </a:r>
            <a:r>
              <a:rPr lang="en-US" altLang="zh-CN" sz="2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Effect transition="in" filter="wipe(up)">
                                      <p:cBhvr>
                                        <p:cTn id="11" dur="500"/>
                                        <p:tgtEl>
                                          <p:spTgt spid="38915">
                                            <p:txEl>
                                              <p:pRg st="1" end="1"/>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wipe(up)">
                                      <p:cBhvr>
                                        <p:cTn id="15" dur="500"/>
                                        <p:tgtEl>
                                          <p:spTgt spid="38915">
                                            <p:txEl>
                                              <p:pRg st="2" end="2"/>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animEffect transition="in" filter="wipe(up)">
                                      <p:cBhvr>
                                        <p:cTn id="19" dur="500"/>
                                        <p:tgtEl>
                                          <p:spTgt spid="38915">
                                            <p:txEl>
                                              <p:pRg st="3" end="3"/>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wipe(up)">
                                      <p:cBhvr>
                                        <p:cTn id="23" dur="500"/>
                                        <p:tgtEl>
                                          <p:spTgt spid="389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wipe(up)">
                                      <p:cBhvr>
                                        <p:cTn id="28" dur="500"/>
                                        <p:tgtEl>
                                          <p:spTgt spid="38915">
                                            <p:txEl>
                                              <p:pRg st="5" end="5"/>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wipe(up)">
                                      <p:cBhvr>
                                        <p:cTn id="31" dur="500"/>
                                        <p:tgtEl>
                                          <p:spTgt spid="3891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wipe(up)">
                                      <p:cBhvr>
                                        <p:cTn id="36" dur="500"/>
                                        <p:tgtEl>
                                          <p:spTgt spid="38915">
                                            <p:txEl>
                                              <p:pRg st="7" end="7"/>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wipe(up)">
                                      <p:cBhvr>
                                        <p:cTn id="39" dur="500"/>
                                        <p:tgtEl>
                                          <p:spTgt spid="38915">
                                            <p:txEl>
                                              <p:pRg st="8" end="8"/>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38915">
                                            <p:txEl>
                                              <p:pRg st="9" end="9"/>
                                            </p:txEl>
                                          </p:spTgt>
                                        </p:tgtEl>
                                        <p:attrNameLst>
                                          <p:attrName>style.visibility</p:attrName>
                                        </p:attrNameLst>
                                      </p:cBhvr>
                                      <p:to>
                                        <p:strVal val="visible"/>
                                      </p:to>
                                    </p:set>
                                    <p:animEffect transition="in" filter="wipe(up)">
                                      <p:cBhvr>
                                        <p:cTn id="42" dur="500"/>
                                        <p:tgtEl>
                                          <p:spTgt spid="3891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wipe(up)">
                                      <p:cBhvr>
                                        <p:cTn id="47" dur="500"/>
                                        <p:tgtEl>
                                          <p:spTgt spid="38915">
                                            <p:txEl>
                                              <p:pRg st="10" end="10"/>
                                            </p:txEl>
                                          </p:spTgt>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38915">
                                            <p:txEl>
                                              <p:pRg st="11" end="11"/>
                                            </p:txEl>
                                          </p:spTgt>
                                        </p:tgtEl>
                                        <p:attrNameLst>
                                          <p:attrName>style.visibility</p:attrName>
                                        </p:attrNameLst>
                                      </p:cBhvr>
                                      <p:to>
                                        <p:strVal val="visible"/>
                                      </p:to>
                                    </p:set>
                                    <p:animEffect transition="in" filter="wipe(up)">
                                      <p:cBhvr>
                                        <p:cTn id="51" dur="500"/>
                                        <p:tgtEl>
                                          <p:spTgt spid="389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5C883E4-D9E3-42A8-A5AD-F5DB20DCF0F6}"/>
              </a:ext>
            </a:extLst>
          </p:cNvPr>
          <p:cNvSpPr>
            <a:spLocks noChangeArrowheads="1"/>
          </p:cNvSpPr>
          <p:nvPr>
            <p:ph type="title"/>
          </p:nvPr>
        </p:nvSpPr>
        <p:spPr>
          <a:xfrm>
            <a:off x="466725" y="404813"/>
            <a:ext cx="8229600" cy="849312"/>
          </a:xfrm>
        </p:spPr>
        <p:txBody>
          <a:bodyPr/>
          <a:lstStyle/>
          <a:p>
            <a:pPr eaLnBrk="1" hangingPunct="1"/>
            <a:r>
              <a:rPr lang="zh-CN" altLang="en-US">
                <a:ea typeface="宋体" panose="02010600030101010101" pitchFamily="2" charset="-122"/>
              </a:rPr>
              <a:t>举例</a:t>
            </a:r>
            <a:endParaRPr lang="zh-CN" altLang="en-US"/>
          </a:p>
        </p:txBody>
      </p:sp>
      <p:sp>
        <p:nvSpPr>
          <p:cNvPr id="39939" name="Rectangle 3">
            <a:extLst>
              <a:ext uri="{FF2B5EF4-FFF2-40B4-BE49-F238E27FC236}">
                <a16:creationId xmlns:a16="http://schemas.microsoft.com/office/drawing/2014/main" id="{907F7B98-3A0C-422C-AD76-45B454E460B3}"/>
              </a:ext>
            </a:extLst>
          </p:cNvPr>
          <p:cNvSpPr>
            <a:spLocks noChangeArrowheads="1"/>
          </p:cNvSpPr>
          <p:nvPr>
            <p:ph type="body" idx="1"/>
          </p:nvPr>
        </p:nvSpPr>
        <p:spPr>
          <a:xfrm>
            <a:off x="250825" y="2420938"/>
            <a:ext cx="8677275" cy="2408237"/>
          </a:xfrm>
        </p:spPr>
        <p:txBody>
          <a:bodyPr/>
          <a:lstStyle/>
          <a:p>
            <a:pPr eaLnBrk="1" hangingPunct="1">
              <a:lnSpc>
                <a:spcPct val="130000"/>
              </a:lnSpc>
              <a:buClr>
                <a:schemeClr val="accent1"/>
              </a:buClr>
              <a:buFont typeface="Wingdings" panose="05000000000000000000" pitchFamily="2" charset="2"/>
              <a:buNone/>
            </a:pPr>
            <a:r>
              <a:rPr lang="zh-CN" altLang="en-US" sz="2400" b="1">
                <a:solidFill>
                  <a:srgbClr val="CC3300"/>
                </a:solidFill>
              </a:rPr>
              <a:t>［例］</a:t>
            </a:r>
            <a:r>
              <a:rPr lang="zh-CN" altLang="en-US" sz="2400"/>
              <a:t>从账户</a:t>
            </a:r>
            <a:r>
              <a:rPr lang="en-US" altLang="zh-CN" sz="2400"/>
              <a:t>01003815868</a:t>
            </a:r>
            <a:r>
              <a:rPr lang="zh-CN" altLang="en-US" sz="2400"/>
              <a:t>转一万元到</a:t>
            </a:r>
            <a:r>
              <a:rPr lang="en-US" altLang="zh-CN" sz="2400"/>
              <a:t>01003813828</a:t>
            </a:r>
            <a:r>
              <a:rPr lang="zh-CN" altLang="en-US" sz="2400"/>
              <a:t>账户中。</a:t>
            </a:r>
          </a:p>
          <a:p>
            <a:pPr eaLnBrk="1" hangingPunct="1">
              <a:lnSpc>
                <a:spcPct val="130000"/>
              </a:lnSpc>
              <a:buFontTx/>
              <a:buNone/>
            </a:pPr>
            <a:r>
              <a:rPr lang="zh-CN" altLang="en-US" sz="2400"/>
              <a:t>    </a:t>
            </a:r>
            <a:r>
              <a:rPr lang="en-US" altLang="zh-CN" sz="2400"/>
              <a:t>EXEC Procedure TRANSFER(01003813828</a:t>
            </a:r>
            <a:r>
              <a:rPr lang="zh-CN" altLang="en-US" sz="2400"/>
              <a:t>，</a:t>
            </a:r>
            <a:r>
              <a:rPr lang="en-US" altLang="zh-CN" sz="2400"/>
              <a:t>01003815868</a:t>
            </a:r>
            <a:r>
              <a:rPr lang="zh-CN" altLang="en-US" sz="2400"/>
              <a:t>，</a:t>
            </a:r>
            <a:r>
              <a:rPr lang="en-US" altLang="zh-CN" sz="2400"/>
              <a:t>10000)</a:t>
            </a:r>
            <a:r>
              <a:rPr lang="zh-CN" altLang="en-US" sz="2400"/>
              <a:t>； </a:t>
            </a:r>
          </a:p>
        </p:txBody>
      </p:sp>
      <p:sp>
        <p:nvSpPr>
          <p:cNvPr id="39940" name="Text Box 4">
            <a:extLst>
              <a:ext uri="{FF2B5EF4-FFF2-40B4-BE49-F238E27FC236}">
                <a16:creationId xmlns:a16="http://schemas.microsoft.com/office/drawing/2014/main" id="{D6A574D9-1D06-4F29-9867-28961A5071C6}"/>
              </a:ext>
            </a:extLst>
          </p:cNvPr>
          <p:cNvSpPr txBox="1">
            <a:spLocks noChangeArrowheads="1"/>
          </p:cNvSpPr>
          <p:nvPr/>
        </p:nvSpPr>
        <p:spPr bwMode="auto">
          <a:xfrm>
            <a:off x="395288" y="1701800"/>
            <a:ext cx="71278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50000"/>
              </a:spcBef>
              <a:buClr>
                <a:srgbClr val="CC3300"/>
              </a:buClr>
              <a:buSzTx/>
              <a:buFont typeface="Wingdings" panose="05000000000000000000" pitchFamily="2" charset="2"/>
              <a:buNone/>
            </a:pPr>
            <a:r>
              <a:rPr lang="zh-CN" altLang="en-US" sz="2800" b="1">
                <a:solidFill>
                  <a:srgbClr val="0000FF"/>
                </a:solidFill>
                <a:latin typeface="Times New Roman" panose="02020603050405020304" pitchFamily="18" charset="0"/>
                <a:cs typeface="Arial" panose="020B0604020202020204" pitchFamily="34" charset="0"/>
              </a:rPr>
              <a:t>执行存储过程语法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ox(in)">
                                      <p:cBhvr>
                                        <p:cTn id="7" dur="500"/>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12" dur="500"/>
                                        <p:tgtEl>
                                          <p:spTgt spid="399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7" dur="5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3994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71F0A37-3B6A-4392-A511-63811F135838}"/>
              </a:ext>
            </a:extLst>
          </p:cNvPr>
          <p:cNvSpPr>
            <a:spLocks noChangeArrowheads="1"/>
          </p:cNvSpPr>
          <p:nvPr>
            <p:ph type="title" idx="4294967295"/>
          </p:nvPr>
        </p:nvSpPr>
        <p:spPr>
          <a:xfrm>
            <a:off x="684213" y="692150"/>
            <a:ext cx="7499350" cy="838200"/>
          </a:xfrm>
        </p:spPr>
        <p:txBody>
          <a:bodyPr/>
          <a:lstStyle/>
          <a:p>
            <a:pPr eaLnBrk="1" hangingPunct="1"/>
            <a:r>
              <a:rPr lang="zh-CN" altLang="zh-CN"/>
              <a:t>显式地重新编译存储过程</a:t>
            </a:r>
          </a:p>
        </p:txBody>
      </p:sp>
      <p:sp>
        <p:nvSpPr>
          <p:cNvPr id="38915" name="Rectangle 3">
            <a:extLst>
              <a:ext uri="{FF2B5EF4-FFF2-40B4-BE49-F238E27FC236}">
                <a16:creationId xmlns:a16="http://schemas.microsoft.com/office/drawing/2014/main" id="{FBAE88AF-F630-4F3F-8AD1-69E35A49D9C5}"/>
              </a:ext>
            </a:extLst>
          </p:cNvPr>
          <p:cNvSpPr>
            <a:spLocks noChangeArrowheads="1"/>
          </p:cNvSpPr>
          <p:nvPr>
            <p:ph type="body" idx="4294967295"/>
          </p:nvPr>
        </p:nvSpPr>
        <p:spPr>
          <a:xfrm>
            <a:off x="900113" y="1989138"/>
            <a:ext cx="7632700" cy="3959225"/>
          </a:xfrm>
        </p:spPr>
        <p:txBody>
          <a:bodyPr/>
          <a:lstStyle/>
          <a:p>
            <a:pPr eaLnBrk="1" hangingPunct="1">
              <a:lnSpc>
                <a:spcPct val="130000"/>
              </a:lnSpc>
            </a:pPr>
            <a:r>
              <a:rPr lang="zh-CN" altLang="en-US" sz="2800"/>
              <a:t>存储过程可以显式地重新编译，但应尽量少做，仅当</a:t>
            </a:r>
          </a:p>
          <a:p>
            <a:pPr lvl="1" eaLnBrk="1" hangingPunct="1">
              <a:lnSpc>
                <a:spcPct val="130000"/>
              </a:lnSpc>
            </a:pPr>
            <a:r>
              <a:rPr lang="zh-CN" altLang="en-US" sz="2400"/>
              <a:t>存储过程所引用的表中的数据发生巨大的变化时</a:t>
            </a:r>
          </a:p>
          <a:p>
            <a:pPr lvl="1" eaLnBrk="1" hangingPunct="1">
              <a:lnSpc>
                <a:spcPct val="130000"/>
              </a:lnSpc>
            </a:pPr>
            <a:r>
              <a:rPr lang="zh-CN" altLang="en-US" sz="2400"/>
              <a:t>存储过程所引用的对象的架构发生变更时，如增加删除列、规则、约束</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A83FC9C-178B-4213-BE02-2D1AB9B945EF}"/>
              </a:ext>
            </a:extLst>
          </p:cNvPr>
          <p:cNvSpPr>
            <a:spLocks noChangeArrowheads="1"/>
          </p:cNvSpPr>
          <p:nvPr>
            <p:ph type="title" idx="4294967295"/>
          </p:nvPr>
        </p:nvSpPr>
        <p:spPr>
          <a:xfrm>
            <a:off x="468313" y="404813"/>
            <a:ext cx="8291512" cy="765175"/>
          </a:xfrm>
        </p:spPr>
        <p:txBody>
          <a:bodyPr/>
          <a:lstStyle/>
          <a:p>
            <a:pPr eaLnBrk="1" hangingPunct="1"/>
            <a:r>
              <a:rPr lang="zh-CN" altLang="zh-CN"/>
              <a:t>显式地重新编译存储过程（续）</a:t>
            </a:r>
          </a:p>
        </p:txBody>
      </p:sp>
      <p:sp>
        <p:nvSpPr>
          <p:cNvPr id="40963" name="Rectangle 3">
            <a:extLst>
              <a:ext uri="{FF2B5EF4-FFF2-40B4-BE49-F238E27FC236}">
                <a16:creationId xmlns:a16="http://schemas.microsoft.com/office/drawing/2014/main" id="{16C38203-914A-4C9B-BBAA-E4B9E7054761}"/>
              </a:ext>
            </a:extLst>
          </p:cNvPr>
          <p:cNvSpPr>
            <a:spLocks noChangeArrowheads="1"/>
          </p:cNvSpPr>
          <p:nvPr>
            <p:ph type="body" idx="4294967295"/>
          </p:nvPr>
        </p:nvSpPr>
        <p:spPr>
          <a:xfrm>
            <a:off x="900113" y="1628775"/>
            <a:ext cx="7315200" cy="3290888"/>
          </a:xfrm>
        </p:spPr>
        <p:txBody>
          <a:bodyPr/>
          <a:lstStyle/>
          <a:p>
            <a:pPr eaLnBrk="1" hangingPunct="1">
              <a:lnSpc>
                <a:spcPct val="110000"/>
              </a:lnSpc>
            </a:pPr>
            <a:r>
              <a:rPr lang="zh-CN" altLang="en-US" sz="2800"/>
              <a:t>三种显式重新编译存储过程的方法</a:t>
            </a:r>
          </a:p>
          <a:p>
            <a:pPr lvl="1" eaLnBrk="1" hangingPunct="1">
              <a:lnSpc>
                <a:spcPct val="110000"/>
              </a:lnSpc>
            </a:pPr>
            <a:r>
              <a:rPr lang="zh-CN" altLang="en-US" sz="2000"/>
              <a:t>CREATE PROCEDURE [WITH RECOMPILE]</a:t>
            </a:r>
          </a:p>
          <a:p>
            <a:pPr lvl="1" eaLnBrk="1" hangingPunct="1">
              <a:lnSpc>
                <a:spcPct val="110000"/>
              </a:lnSpc>
            </a:pPr>
            <a:endParaRPr lang="zh-CN" altLang="en-US" sz="2000"/>
          </a:p>
          <a:p>
            <a:pPr lvl="1" eaLnBrk="1" hangingPunct="1">
              <a:lnSpc>
                <a:spcPct val="110000"/>
              </a:lnSpc>
            </a:pPr>
            <a:endParaRPr lang="zh-CN" altLang="en-US" sz="2000"/>
          </a:p>
          <a:p>
            <a:pPr lvl="1" eaLnBrk="1" hangingPunct="1">
              <a:lnSpc>
                <a:spcPct val="110000"/>
              </a:lnSpc>
              <a:buFontTx/>
              <a:buNone/>
            </a:pPr>
            <a:endParaRPr lang="zh-CN" altLang="en-US" sz="2000"/>
          </a:p>
          <a:p>
            <a:pPr lvl="1" eaLnBrk="1" hangingPunct="1">
              <a:lnSpc>
                <a:spcPct val="110000"/>
              </a:lnSpc>
              <a:buFontTx/>
              <a:buNone/>
            </a:pPr>
            <a:endParaRPr lang="zh-CN" altLang="en-US" sz="2000"/>
          </a:p>
          <a:p>
            <a:pPr lvl="1" eaLnBrk="1" hangingPunct="1">
              <a:lnSpc>
                <a:spcPct val="110000"/>
              </a:lnSpc>
              <a:buFontTx/>
              <a:buNone/>
            </a:pPr>
            <a:endParaRPr lang="zh-CN" altLang="en-US" sz="2000"/>
          </a:p>
          <a:p>
            <a:pPr lvl="1" eaLnBrk="1" hangingPunct="1">
              <a:lnSpc>
                <a:spcPct val="110000"/>
              </a:lnSpc>
              <a:buFontTx/>
              <a:buNone/>
            </a:pPr>
            <a:endParaRPr lang="zh-CN" altLang="en-US" sz="1000"/>
          </a:p>
          <a:p>
            <a:pPr lvl="1" eaLnBrk="1" hangingPunct="1">
              <a:lnSpc>
                <a:spcPct val="110000"/>
              </a:lnSpc>
            </a:pPr>
            <a:r>
              <a:rPr lang="zh-CN" altLang="en-US" sz="2000"/>
              <a:t>EXECUTE [WITH RECOMPILE]</a:t>
            </a:r>
            <a:endParaRPr lang="zh-CN" altLang="en-US" sz="1800"/>
          </a:p>
        </p:txBody>
      </p:sp>
      <p:sp>
        <p:nvSpPr>
          <p:cNvPr id="43012" name="Rectangle 5">
            <a:extLst>
              <a:ext uri="{FF2B5EF4-FFF2-40B4-BE49-F238E27FC236}">
                <a16:creationId xmlns:a16="http://schemas.microsoft.com/office/drawing/2014/main" id="{D74496DC-1FEB-4E27-B6BD-73D9546ABB01}"/>
              </a:ext>
            </a:extLst>
          </p:cNvPr>
          <p:cNvSpPr>
            <a:spLocks noChangeArrowheads="1"/>
          </p:cNvSpPr>
          <p:nvPr/>
        </p:nvSpPr>
        <p:spPr bwMode="auto">
          <a:xfrm>
            <a:off x="684213" y="2781300"/>
            <a:ext cx="7850187" cy="15843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600" b="1">
                <a:solidFill>
                  <a:srgbClr val="0000FF"/>
                </a:solidFill>
                <a:latin typeface="Bookman Old Style" panose="02050604050505020204" pitchFamily="18" charset="0"/>
              </a:rPr>
              <a:t>  CREATE </a:t>
            </a:r>
            <a:r>
              <a:rPr lang="en-US" altLang="zh-CN" sz="1600">
                <a:latin typeface="Bookman Old Style" panose="02050604050505020204" pitchFamily="18" charset="0"/>
              </a:rPr>
              <a:t> PROC proc1</a:t>
            </a:r>
          </a:p>
          <a:p>
            <a:pPr>
              <a:lnSpc>
                <a:spcPct val="96000"/>
              </a:lnSpc>
            </a:pPr>
            <a:r>
              <a:rPr lang="en-US" altLang="zh-CN" sz="1600" b="1">
                <a:latin typeface="Bookman Old Style" panose="02050604050505020204" pitchFamily="18" charset="0"/>
              </a:rPr>
              <a:t>  @A</a:t>
            </a:r>
            <a:r>
              <a:rPr lang="en-US" altLang="zh-CN" sz="1600">
                <a:latin typeface="Bookman Old Style" panose="02050604050505020204" pitchFamily="18" charset="0"/>
              </a:rPr>
              <a:t> int </a:t>
            </a:r>
            <a:r>
              <a:rPr lang="en-US" altLang="zh-CN" sz="1600" b="1">
                <a:latin typeface="Bookman Old Style" panose="02050604050505020204" pitchFamily="18" charset="0"/>
              </a:rPr>
              <a:t>, @B</a:t>
            </a:r>
            <a:r>
              <a:rPr lang="en-US" altLang="zh-CN" sz="1600">
                <a:latin typeface="Bookman Old Style" panose="02050604050505020204" pitchFamily="18" charset="0"/>
              </a:rPr>
              <a:t> int , </a:t>
            </a:r>
            <a:r>
              <a:rPr lang="en-US" altLang="zh-CN" sz="1600" b="1">
                <a:latin typeface="Bookman Old Style" panose="02050604050505020204" pitchFamily="18" charset="0"/>
              </a:rPr>
              <a:t>@RESULT int OUTPUT</a:t>
            </a:r>
            <a:endParaRPr lang="en-US" altLang="zh-CN" sz="1600" b="1">
              <a:solidFill>
                <a:schemeClr val="accent2"/>
              </a:solidFill>
              <a:latin typeface="Bookman Old Style" panose="02050604050505020204" pitchFamily="18" charset="0"/>
            </a:endParaRPr>
          </a:p>
          <a:p>
            <a:pPr>
              <a:lnSpc>
                <a:spcPct val="96000"/>
              </a:lnSpc>
            </a:pPr>
            <a:r>
              <a:rPr lang="en-US" altLang="zh-CN" sz="1600" b="1">
                <a:solidFill>
                  <a:schemeClr val="accent2"/>
                </a:solidFill>
                <a:latin typeface="Bookman Old Style" panose="02050604050505020204" pitchFamily="18" charset="0"/>
              </a:rPr>
              <a:t>  WITH RECOMPILE</a:t>
            </a:r>
            <a:endParaRPr lang="en-US" altLang="zh-CN" sz="1600">
              <a:latin typeface="Bookman Old Style" panose="02050604050505020204" pitchFamily="18" charset="0"/>
            </a:endParaRPr>
          </a:p>
          <a:p>
            <a:pPr>
              <a:lnSpc>
                <a:spcPct val="96000"/>
              </a:lnSpc>
            </a:pPr>
            <a:r>
              <a:rPr lang="en-US" altLang="zh-CN" sz="1600">
                <a:latin typeface="Bookman Old Style" panose="02050604050505020204" pitchFamily="18" charset="0"/>
              </a:rPr>
              <a:t>  AS</a:t>
            </a:r>
          </a:p>
          <a:p>
            <a:pPr>
              <a:lnSpc>
                <a:spcPct val="96000"/>
              </a:lnSpc>
            </a:pPr>
            <a:r>
              <a:rPr lang="en-US" altLang="zh-CN" sz="1600">
                <a:latin typeface="Bookman Old Style" panose="02050604050505020204" pitchFamily="18" charset="0"/>
              </a:rPr>
              <a:t>  SET  @RESULT = @A * @B</a:t>
            </a:r>
          </a:p>
          <a:p>
            <a:pPr>
              <a:lnSpc>
                <a:spcPct val="96000"/>
              </a:lnSpc>
            </a:pPr>
            <a:r>
              <a:rPr lang="en-US" altLang="zh-CN" sz="1600">
                <a:latin typeface="Bookman Old Style" panose="02050604050505020204" pitchFamily="18" charset="0"/>
              </a:rPr>
              <a:t>  GO </a:t>
            </a:r>
          </a:p>
        </p:txBody>
      </p:sp>
      <p:sp>
        <p:nvSpPr>
          <p:cNvPr id="43013" name="AutoShape 6">
            <a:extLst>
              <a:ext uri="{FF2B5EF4-FFF2-40B4-BE49-F238E27FC236}">
                <a16:creationId xmlns:a16="http://schemas.microsoft.com/office/drawing/2014/main" id="{4BF4B01E-EC1E-48A3-BF9D-1BCDAA2F7BCC}"/>
              </a:ext>
            </a:extLst>
          </p:cNvPr>
          <p:cNvSpPr>
            <a:spLocks noChangeArrowheads="1"/>
          </p:cNvSpPr>
          <p:nvPr/>
        </p:nvSpPr>
        <p:spPr bwMode="auto">
          <a:xfrm>
            <a:off x="5580063" y="3357563"/>
            <a:ext cx="2016125" cy="720725"/>
          </a:xfrm>
          <a:prstGeom prst="wedgeRoundRectCallout">
            <a:avLst>
              <a:gd name="adj1" fmla="val -184139"/>
              <a:gd name="adj2" fmla="val -42241"/>
              <a:gd name="adj3" fmla="val 16667"/>
            </a:avLst>
          </a:prstGeom>
          <a:solidFill>
            <a:schemeClr val="accent1"/>
          </a:solidFill>
          <a:ln w="9525">
            <a:solidFill>
              <a:srgbClr val="0000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a:latin typeface="Times New Roman" panose="02020603050405020304" pitchFamily="18" charset="0"/>
                <a:cs typeface="Arial" panose="020B0604020202020204" pitchFamily="34" charset="0"/>
              </a:rPr>
              <a:t>不对该存储过程</a:t>
            </a:r>
          </a:p>
          <a:p>
            <a:pPr algn="ctr">
              <a:spcBef>
                <a:spcPct val="0"/>
              </a:spcBef>
              <a:buSzTx/>
              <a:buFontTx/>
              <a:buNone/>
            </a:pPr>
            <a:r>
              <a:rPr lang="zh-CN" altLang="en-US" sz="1800">
                <a:latin typeface="Times New Roman" panose="02020603050405020304" pitchFamily="18" charset="0"/>
                <a:cs typeface="Arial" panose="020B0604020202020204" pitchFamily="34" charset="0"/>
              </a:rPr>
              <a:t>计划进行高速缓存</a:t>
            </a:r>
            <a:endParaRPr lang="zh-CN" altLang="en-US" sz="2400">
              <a:latin typeface="宋体" panose="02010600030101010101" pitchFamily="2" charset="-122"/>
              <a:cs typeface="Arial" panose="020B0604020202020204" pitchFamily="34" charset="0"/>
            </a:endParaRPr>
          </a:p>
        </p:txBody>
      </p:sp>
      <p:sp>
        <p:nvSpPr>
          <p:cNvPr id="43014" name="Rectangle 7">
            <a:extLst>
              <a:ext uri="{FF2B5EF4-FFF2-40B4-BE49-F238E27FC236}">
                <a16:creationId xmlns:a16="http://schemas.microsoft.com/office/drawing/2014/main" id="{864A98C7-C170-49B5-A185-75CBEF5472A0}"/>
              </a:ext>
            </a:extLst>
          </p:cNvPr>
          <p:cNvSpPr>
            <a:spLocks noChangeArrowheads="1"/>
          </p:cNvSpPr>
          <p:nvPr/>
        </p:nvSpPr>
        <p:spPr bwMode="auto">
          <a:xfrm>
            <a:off x="684213" y="5229225"/>
            <a:ext cx="7848600" cy="7207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800">
                <a:latin typeface="Bookman Old Style" panose="02050604050505020204" pitchFamily="18" charset="0"/>
              </a:rPr>
              <a:t>EXEC proc1 4, 7, @answer OUTPUT</a:t>
            </a:r>
            <a:r>
              <a:rPr lang="en-US" altLang="zh-CN" sz="1800" b="1">
                <a:solidFill>
                  <a:srgbClr val="0000FF"/>
                </a:solidFill>
                <a:latin typeface="Bookman Old Style" panose="02050604050505020204" pitchFamily="18" charset="0"/>
              </a:rPr>
              <a:t>  WITH RECOMPILE</a:t>
            </a:r>
            <a:r>
              <a:rPr lang="en-US" altLang="zh-CN" sz="1800">
                <a:latin typeface="Bookman Old Style" panose="020506040505050202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0" fill="hold">
                                          <p:stCondLst>
                                            <p:cond delay="0"/>
                                          </p:stCondLst>
                                        </p:cTn>
                                        <p:tgtEl>
                                          <p:spTgt spid="43012"/>
                                        </p:tgtEl>
                                        <p:attrNameLst>
                                          <p:attrName>style.visibility</p:attrName>
                                        </p:attrNameLst>
                                      </p:cBhvr>
                                      <p:to>
                                        <p:strVal val="visible"/>
                                      </p:to>
                                    </p:set>
                                    <p:animEffect transition="in" filter="barn(outVertical)">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0" fill="hold">
                                          <p:stCondLst>
                                            <p:cond delay="0"/>
                                          </p:stCondLst>
                                        </p:cTn>
                                        <p:tgtEl>
                                          <p:spTgt spid="43013"/>
                                        </p:tgtEl>
                                        <p:attrNameLst>
                                          <p:attrName>style.visibility</p:attrName>
                                        </p:attrNameLst>
                                      </p:cBhvr>
                                      <p:to>
                                        <p:strVal val="visible"/>
                                      </p:to>
                                    </p:set>
                                    <p:animEffect transition="in" filter="blinds(horizontal)">
                                      <p:cBhvr>
                                        <p:cTn id="12" dur="5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0" fill="hold">
                                          <p:stCondLst>
                                            <p:cond delay="0"/>
                                          </p:stCondLst>
                                        </p:cTn>
                                        <p:tgtEl>
                                          <p:spTgt spid="43014"/>
                                        </p:tgtEl>
                                        <p:attrNameLst>
                                          <p:attrName>style.visibility</p:attrName>
                                        </p:attrNameLst>
                                      </p:cBhvr>
                                      <p:to>
                                        <p:strVal val="visible"/>
                                      </p:to>
                                    </p:set>
                                    <p:animEffect transition="in" filter="barn(outHorizontal)">
                                      <p:cBhvr>
                                        <p:cTn id="1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ldLvl="0" animBg="1" autoUpdateAnimBg="0"/>
      <p:bldP spid="43013" grpId="0" animBg="1" autoUpdateAnimBg="0"/>
      <p:bldP spid="43014"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02F12B5-B6AF-421F-977C-5D83F8646650}"/>
              </a:ext>
            </a:extLst>
          </p:cNvPr>
          <p:cNvSpPr>
            <a:spLocks noChangeArrowheads="1"/>
          </p:cNvSpPr>
          <p:nvPr>
            <p:ph type="title"/>
          </p:nvPr>
        </p:nvSpPr>
        <p:spPr>
          <a:xfrm>
            <a:off x="2339975" y="476250"/>
            <a:ext cx="4762500" cy="633413"/>
          </a:xfrm>
        </p:spPr>
        <p:txBody>
          <a:bodyPr/>
          <a:lstStyle/>
          <a:p>
            <a:pPr eaLnBrk="1" hangingPunct="1"/>
            <a:r>
              <a:rPr lang="zh-CN" altLang="en-US"/>
              <a:t>存储过程概述</a:t>
            </a:r>
          </a:p>
        </p:txBody>
      </p:sp>
      <p:sp>
        <p:nvSpPr>
          <p:cNvPr id="9219" name="Rectangle 3">
            <a:extLst>
              <a:ext uri="{FF2B5EF4-FFF2-40B4-BE49-F238E27FC236}">
                <a16:creationId xmlns:a16="http://schemas.microsoft.com/office/drawing/2014/main" id="{75FE503B-C28E-4F58-B22A-AF4DD65288E6}"/>
              </a:ext>
            </a:extLst>
          </p:cNvPr>
          <p:cNvSpPr>
            <a:spLocks noChangeArrowheads="1"/>
          </p:cNvSpPr>
          <p:nvPr>
            <p:ph type="body" idx="1"/>
          </p:nvPr>
        </p:nvSpPr>
        <p:spPr>
          <a:xfrm>
            <a:off x="611188" y="1268413"/>
            <a:ext cx="7993062" cy="5056187"/>
          </a:xfrm>
        </p:spPr>
        <p:txBody>
          <a:bodyPr/>
          <a:lstStyle/>
          <a:p>
            <a:pPr eaLnBrk="1" hangingPunct="1">
              <a:lnSpc>
                <a:spcPct val="110000"/>
              </a:lnSpc>
            </a:pPr>
            <a:r>
              <a:rPr lang="zh-CN" altLang="zh-CN" sz="2400" b="1"/>
              <a:t>存储过程</a:t>
            </a:r>
          </a:p>
          <a:p>
            <a:pPr lvl="1" eaLnBrk="1" hangingPunct="1">
              <a:lnSpc>
                <a:spcPct val="110000"/>
              </a:lnSpc>
            </a:pPr>
            <a:r>
              <a:rPr lang="zh-CN" altLang="zh-CN" sz="2200"/>
              <a:t>是存储在服务器上的 Transact-SQL 语句的命名集合</a:t>
            </a:r>
          </a:p>
          <a:p>
            <a:pPr lvl="1" eaLnBrk="1" hangingPunct="1">
              <a:lnSpc>
                <a:spcPct val="110000"/>
              </a:lnSpc>
            </a:pPr>
            <a:r>
              <a:rPr lang="zh-CN" altLang="zh-CN" sz="2200"/>
              <a:t>是封装重复性任务的方法</a:t>
            </a:r>
          </a:p>
          <a:p>
            <a:pPr lvl="1" eaLnBrk="1" hangingPunct="1">
              <a:lnSpc>
                <a:spcPct val="110000"/>
              </a:lnSpc>
            </a:pPr>
            <a:r>
              <a:rPr lang="zh-CN" altLang="zh-CN" sz="2200"/>
              <a:t>支持用户声明变量、条件执行以及其他强有力的编程特性</a:t>
            </a:r>
          </a:p>
          <a:p>
            <a:pPr eaLnBrk="1" hangingPunct="1">
              <a:lnSpc>
                <a:spcPct val="110000"/>
              </a:lnSpc>
            </a:pPr>
            <a:r>
              <a:rPr lang="zh-CN" altLang="zh-CN" sz="2400" b="1"/>
              <a:t>SQL Server 中的存储过程与其他编程语言中的过程类似，它可以</a:t>
            </a:r>
          </a:p>
          <a:p>
            <a:pPr lvl="1" eaLnBrk="1" hangingPunct="1">
              <a:lnSpc>
                <a:spcPct val="110000"/>
              </a:lnSpc>
            </a:pPr>
            <a:r>
              <a:rPr lang="zh-CN" altLang="zh-CN" sz="2200"/>
              <a:t>包含执行数据库操作（包括调用其他过程）的编程语句</a:t>
            </a:r>
          </a:p>
          <a:p>
            <a:pPr lvl="1" eaLnBrk="1" hangingPunct="1">
              <a:lnSpc>
                <a:spcPct val="110000"/>
              </a:lnSpc>
            </a:pPr>
            <a:r>
              <a:rPr lang="zh-CN" altLang="zh-CN" sz="2200"/>
              <a:t>接受输入参数</a:t>
            </a:r>
          </a:p>
          <a:p>
            <a:pPr lvl="1" eaLnBrk="1" hangingPunct="1">
              <a:lnSpc>
                <a:spcPct val="110000"/>
              </a:lnSpc>
            </a:pPr>
            <a:r>
              <a:rPr lang="zh-CN" altLang="zh-CN" sz="2200"/>
              <a:t>向调用过程或批处理返回状态值，以表明成功或失败（以及失败原因）</a:t>
            </a:r>
          </a:p>
          <a:p>
            <a:pPr lvl="1" eaLnBrk="1" hangingPunct="1">
              <a:lnSpc>
                <a:spcPct val="110000"/>
              </a:lnSpc>
            </a:pPr>
            <a:r>
              <a:rPr lang="zh-CN" altLang="zh-CN" sz="2200"/>
              <a:t>以输出参数的形式将多个值返回至调用过程或批处理</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6644658-C71B-44B8-AFE4-7D3C46E851E7}"/>
              </a:ext>
            </a:extLst>
          </p:cNvPr>
          <p:cNvSpPr>
            <a:spLocks noChangeArrowheads="1"/>
          </p:cNvSpPr>
          <p:nvPr>
            <p:ph type="title" idx="4294967295"/>
          </p:nvPr>
        </p:nvSpPr>
        <p:spPr>
          <a:xfrm>
            <a:off x="468313" y="333375"/>
            <a:ext cx="8218487" cy="765175"/>
          </a:xfrm>
        </p:spPr>
        <p:txBody>
          <a:bodyPr/>
          <a:lstStyle/>
          <a:p>
            <a:pPr eaLnBrk="1" hangingPunct="1"/>
            <a:r>
              <a:rPr lang="zh-CN" altLang="zh-CN"/>
              <a:t>显式地重新编译存储过程（续）</a:t>
            </a:r>
          </a:p>
        </p:txBody>
      </p:sp>
      <p:sp>
        <p:nvSpPr>
          <p:cNvPr id="43011" name="Rectangle 3">
            <a:extLst>
              <a:ext uri="{FF2B5EF4-FFF2-40B4-BE49-F238E27FC236}">
                <a16:creationId xmlns:a16="http://schemas.microsoft.com/office/drawing/2014/main" id="{4F9F86BC-A264-46F2-9893-2C6473960DED}"/>
              </a:ext>
            </a:extLst>
          </p:cNvPr>
          <p:cNvSpPr>
            <a:spLocks noChangeArrowheads="1"/>
          </p:cNvSpPr>
          <p:nvPr>
            <p:ph type="body" idx="4294967295"/>
          </p:nvPr>
        </p:nvSpPr>
        <p:spPr>
          <a:xfrm>
            <a:off x="900113" y="1484313"/>
            <a:ext cx="7315200" cy="1152525"/>
          </a:xfrm>
        </p:spPr>
        <p:txBody>
          <a:bodyPr/>
          <a:lstStyle/>
          <a:p>
            <a:pPr eaLnBrk="1" hangingPunct="1">
              <a:lnSpc>
                <a:spcPct val="110000"/>
              </a:lnSpc>
            </a:pPr>
            <a:r>
              <a:rPr lang="zh-CN" altLang="en-US" sz="2800"/>
              <a:t>三种显式重新编译存储过程的方法</a:t>
            </a:r>
          </a:p>
          <a:p>
            <a:pPr lvl="1" eaLnBrk="1" hangingPunct="1">
              <a:lnSpc>
                <a:spcPct val="110000"/>
              </a:lnSpc>
            </a:pPr>
            <a:r>
              <a:rPr lang="zh-CN" altLang="en-US" sz="2400"/>
              <a:t>sp_recompile</a:t>
            </a:r>
            <a:endParaRPr lang="zh-CN" altLang="en-US" sz="1800"/>
          </a:p>
        </p:txBody>
      </p:sp>
      <p:grpSp>
        <p:nvGrpSpPr>
          <p:cNvPr id="2" name="Group 4">
            <a:extLst>
              <a:ext uri="{FF2B5EF4-FFF2-40B4-BE49-F238E27FC236}">
                <a16:creationId xmlns:a16="http://schemas.microsoft.com/office/drawing/2014/main" id="{2763383D-1EDD-43E6-8FF9-3766D7613777}"/>
              </a:ext>
            </a:extLst>
          </p:cNvPr>
          <p:cNvGrpSpPr>
            <a:grpSpLocks/>
          </p:cNvGrpSpPr>
          <p:nvPr/>
        </p:nvGrpSpPr>
        <p:grpSpPr bwMode="auto">
          <a:xfrm>
            <a:off x="611188" y="2781300"/>
            <a:ext cx="7921625" cy="1295400"/>
            <a:chOff x="0" y="0"/>
            <a:chExt cx="4990" cy="816"/>
          </a:xfrm>
        </p:grpSpPr>
        <p:sp>
          <p:nvSpPr>
            <p:cNvPr id="43016" name="Rectangle 6">
              <a:extLst>
                <a:ext uri="{FF2B5EF4-FFF2-40B4-BE49-F238E27FC236}">
                  <a16:creationId xmlns:a16="http://schemas.microsoft.com/office/drawing/2014/main" id="{69F5B69E-CD11-4C1C-B2FC-16E2334DBC57}"/>
                </a:ext>
              </a:extLst>
            </p:cNvPr>
            <p:cNvSpPr>
              <a:spLocks noChangeArrowheads="1"/>
            </p:cNvSpPr>
            <p:nvPr/>
          </p:nvSpPr>
          <p:spPr bwMode="auto">
            <a:xfrm>
              <a:off x="46" y="0"/>
              <a:ext cx="4944" cy="45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a:latin typeface="Bookman Old Style" panose="02050604050505020204" pitchFamily="18" charset="0"/>
                </a:rPr>
                <a:t>EXEC </a:t>
              </a:r>
              <a:r>
                <a:rPr lang="en-US" altLang="zh-CN" b="1">
                  <a:solidFill>
                    <a:srgbClr val="0000FF"/>
                  </a:solidFill>
                  <a:latin typeface="Bookman Old Style" panose="02050604050505020204" pitchFamily="18" charset="0"/>
                </a:rPr>
                <a:t>sp_recompile</a:t>
              </a:r>
              <a:r>
                <a:rPr lang="en-US" altLang="zh-CN">
                  <a:latin typeface="Bookman Old Style" panose="02050604050505020204" pitchFamily="18" charset="0"/>
                </a:rPr>
                <a:t>  proc1</a:t>
              </a:r>
            </a:p>
          </p:txBody>
        </p:sp>
        <p:sp>
          <p:nvSpPr>
            <p:cNvPr id="43017" name="Rectangle 7">
              <a:extLst>
                <a:ext uri="{FF2B5EF4-FFF2-40B4-BE49-F238E27FC236}">
                  <a16:creationId xmlns:a16="http://schemas.microsoft.com/office/drawing/2014/main" id="{7409B5A0-63CE-4E60-ADC1-A65ADC0E6CA0}"/>
                </a:ext>
              </a:extLst>
            </p:cNvPr>
            <p:cNvSpPr>
              <a:spLocks noChangeArrowheads="1"/>
            </p:cNvSpPr>
            <p:nvPr/>
          </p:nvSpPr>
          <p:spPr bwMode="auto">
            <a:xfrm>
              <a:off x="0" y="544"/>
              <a:ext cx="4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Tx/>
                <a:buNone/>
              </a:pPr>
              <a:r>
                <a:rPr lang="zh-CN" altLang="en-US" sz="2400">
                  <a:cs typeface="Arial" panose="020B0604020202020204" pitchFamily="34" charset="0"/>
                </a:rPr>
                <a:t>说明：下次存储过程</a:t>
              </a:r>
              <a:r>
                <a:rPr lang="en-US" altLang="zh-CN" sz="2400">
                  <a:cs typeface="Arial" panose="020B0604020202020204" pitchFamily="34" charset="0"/>
                </a:rPr>
                <a:t>proc1</a:t>
              </a:r>
              <a:r>
                <a:rPr lang="zh-CN" altLang="en-US" sz="2400">
                  <a:cs typeface="Arial" panose="020B0604020202020204" pitchFamily="34" charset="0"/>
                </a:rPr>
                <a:t>执行时重新编译。</a:t>
              </a:r>
            </a:p>
          </p:txBody>
        </p:sp>
      </p:grpSp>
      <p:grpSp>
        <p:nvGrpSpPr>
          <p:cNvPr id="3" name="Group 7">
            <a:extLst>
              <a:ext uri="{FF2B5EF4-FFF2-40B4-BE49-F238E27FC236}">
                <a16:creationId xmlns:a16="http://schemas.microsoft.com/office/drawing/2014/main" id="{2CE13914-5E0C-4716-98F8-701067189725}"/>
              </a:ext>
            </a:extLst>
          </p:cNvPr>
          <p:cNvGrpSpPr>
            <a:grpSpLocks/>
          </p:cNvGrpSpPr>
          <p:nvPr/>
        </p:nvGrpSpPr>
        <p:grpSpPr bwMode="auto">
          <a:xfrm>
            <a:off x="468313" y="4437063"/>
            <a:ext cx="8675687" cy="1366837"/>
            <a:chOff x="0" y="0"/>
            <a:chExt cx="5465" cy="861"/>
          </a:xfrm>
        </p:grpSpPr>
        <p:sp>
          <p:nvSpPr>
            <p:cNvPr id="43014" name="Rectangle 9">
              <a:extLst>
                <a:ext uri="{FF2B5EF4-FFF2-40B4-BE49-F238E27FC236}">
                  <a16:creationId xmlns:a16="http://schemas.microsoft.com/office/drawing/2014/main" id="{9B3C9D2C-9078-46A5-B5EB-2FCA79501A85}"/>
                </a:ext>
              </a:extLst>
            </p:cNvPr>
            <p:cNvSpPr>
              <a:spLocks noChangeArrowheads="1"/>
            </p:cNvSpPr>
            <p:nvPr/>
          </p:nvSpPr>
          <p:spPr bwMode="auto">
            <a:xfrm>
              <a:off x="136" y="0"/>
              <a:ext cx="4944" cy="45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a:latin typeface="Bookman Old Style" panose="02050604050505020204" pitchFamily="18" charset="0"/>
                </a:rPr>
                <a:t>EXEC </a:t>
              </a:r>
              <a:r>
                <a:rPr lang="en-US" altLang="zh-CN" b="1">
                  <a:solidFill>
                    <a:srgbClr val="0000FF"/>
                  </a:solidFill>
                  <a:latin typeface="Bookman Old Style" panose="02050604050505020204" pitchFamily="18" charset="0"/>
                </a:rPr>
                <a:t>sp_recompile</a:t>
              </a:r>
              <a:r>
                <a:rPr lang="en-US" altLang="zh-CN">
                  <a:latin typeface="Bookman Old Style" panose="02050604050505020204" pitchFamily="18" charset="0"/>
                </a:rPr>
                <a:t>  Orders</a:t>
              </a:r>
            </a:p>
          </p:txBody>
        </p:sp>
        <p:sp>
          <p:nvSpPr>
            <p:cNvPr id="43015" name="Rectangle 10">
              <a:extLst>
                <a:ext uri="{FF2B5EF4-FFF2-40B4-BE49-F238E27FC236}">
                  <a16:creationId xmlns:a16="http://schemas.microsoft.com/office/drawing/2014/main" id="{428285F4-4FDA-49D3-AC2F-F492E46C878C}"/>
                </a:ext>
              </a:extLst>
            </p:cNvPr>
            <p:cNvSpPr>
              <a:spLocks noChangeArrowheads="1"/>
            </p:cNvSpPr>
            <p:nvPr/>
          </p:nvSpPr>
          <p:spPr bwMode="auto">
            <a:xfrm>
              <a:off x="0" y="544"/>
              <a:ext cx="546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Tx/>
                <a:buNone/>
              </a:pPr>
              <a:r>
                <a:rPr lang="zh-CN" altLang="en-US" sz="2400">
                  <a:cs typeface="Arial" panose="020B0604020202020204" pitchFamily="34" charset="0"/>
                </a:rPr>
                <a:t>说明：作用于表</a:t>
              </a:r>
              <a:r>
                <a:rPr lang="en-US" altLang="zh-CN" sz="2400">
                  <a:cs typeface="Arial" panose="020B0604020202020204" pitchFamily="34" charset="0"/>
                </a:rPr>
                <a:t>Orders</a:t>
              </a:r>
              <a:r>
                <a:rPr lang="zh-CN" altLang="en-US" sz="2400">
                  <a:cs typeface="Arial" panose="020B0604020202020204" pitchFamily="34" charset="0"/>
                </a:rPr>
                <a:t>上的存储过程在下次运行时重新编译。</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E013F2B-6E75-4936-8779-53B36C7FDD1F}"/>
              </a:ext>
            </a:extLst>
          </p:cNvPr>
          <p:cNvSpPr>
            <a:spLocks noChangeArrowheads="1"/>
          </p:cNvSpPr>
          <p:nvPr>
            <p:ph type="title" idx="4294967295"/>
          </p:nvPr>
        </p:nvSpPr>
        <p:spPr>
          <a:xfrm>
            <a:off x="468313" y="333375"/>
            <a:ext cx="8218487" cy="765175"/>
          </a:xfrm>
        </p:spPr>
        <p:txBody>
          <a:bodyPr/>
          <a:lstStyle/>
          <a:p>
            <a:pPr eaLnBrk="1" hangingPunct="1"/>
            <a:r>
              <a:rPr lang="zh-CN" altLang="zh-CN"/>
              <a:t>随堂练习</a:t>
            </a:r>
          </a:p>
        </p:txBody>
      </p:sp>
      <p:sp>
        <p:nvSpPr>
          <p:cNvPr id="45059" name="Rectangle 3">
            <a:extLst>
              <a:ext uri="{FF2B5EF4-FFF2-40B4-BE49-F238E27FC236}">
                <a16:creationId xmlns:a16="http://schemas.microsoft.com/office/drawing/2014/main" id="{151FC99D-898B-47BE-B955-25495D09A82D}"/>
              </a:ext>
            </a:extLst>
          </p:cNvPr>
          <p:cNvSpPr>
            <a:spLocks noChangeArrowheads="1"/>
          </p:cNvSpPr>
          <p:nvPr>
            <p:ph type="body" idx="4294967295"/>
          </p:nvPr>
        </p:nvSpPr>
        <p:spPr>
          <a:xfrm>
            <a:off x="755650" y="1341438"/>
            <a:ext cx="8137525" cy="1728787"/>
          </a:xfrm>
        </p:spPr>
        <p:txBody>
          <a:bodyPr/>
          <a:lstStyle/>
          <a:p>
            <a:pPr eaLnBrk="1" hangingPunct="1">
              <a:lnSpc>
                <a:spcPct val="110000"/>
              </a:lnSpc>
            </a:pPr>
            <a:r>
              <a:rPr lang="zh-CN" altLang="en-US" sz="2800"/>
              <a:t>学生表Student（sid,sname,sage,sdept）</a:t>
            </a:r>
          </a:p>
          <a:p>
            <a:pPr eaLnBrk="1" hangingPunct="1">
              <a:lnSpc>
                <a:spcPct val="110000"/>
              </a:lnSpc>
              <a:buFontTx/>
              <a:buNone/>
            </a:pPr>
            <a:r>
              <a:rPr lang="zh-CN" altLang="en-US" sz="2800"/>
              <a:t>    课程表Course(cid,cname,credit)</a:t>
            </a:r>
          </a:p>
          <a:p>
            <a:pPr eaLnBrk="1" hangingPunct="1">
              <a:lnSpc>
                <a:spcPct val="110000"/>
              </a:lnSpc>
              <a:buFontTx/>
              <a:buNone/>
            </a:pPr>
            <a:r>
              <a:rPr lang="zh-CN" altLang="en-US" sz="2800"/>
              <a:t>    选课表SC（sid,cid,grade)</a:t>
            </a:r>
          </a:p>
        </p:txBody>
      </p:sp>
      <p:sp>
        <p:nvSpPr>
          <p:cNvPr id="45060" name="Rectangle 3">
            <a:extLst>
              <a:ext uri="{FF2B5EF4-FFF2-40B4-BE49-F238E27FC236}">
                <a16:creationId xmlns:a16="http://schemas.microsoft.com/office/drawing/2014/main" id="{84104720-98D3-47B9-8798-7DB4312AA6CB}"/>
              </a:ext>
            </a:extLst>
          </p:cNvPr>
          <p:cNvSpPr>
            <a:spLocks noChangeArrowheads="1"/>
          </p:cNvSpPr>
          <p:nvPr/>
        </p:nvSpPr>
        <p:spPr bwMode="auto">
          <a:xfrm>
            <a:off x="684213" y="3284538"/>
            <a:ext cx="81375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Tx/>
              <a:buNone/>
            </a:pPr>
            <a:r>
              <a:rPr lang="zh-CN" altLang="en-US" sz="2400" b="1">
                <a:cs typeface="Arial" panose="020B0604020202020204" pitchFamily="34" charset="0"/>
              </a:rPr>
              <a:t>编写存储过程：</a:t>
            </a:r>
          </a:p>
          <a:p>
            <a:pPr eaLnBrk="1" hangingPunct="1">
              <a:lnSpc>
                <a:spcPct val="110000"/>
              </a:lnSpc>
              <a:buFontTx/>
              <a:buNone/>
            </a:pPr>
            <a:r>
              <a:rPr lang="zh-CN" altLang="en-US" sz="2400" b="1">
                <a:cs typeface="Arial" panose="020B0604020202020204" pitchFamily="34" charset="0"/>
              </a:rPr>
              <a:t>（1）根据学号，得到该学号的选课情况，包括课程名和成绩； </a:t>
            </a:r>
          </a:p>
          <a:p>
            <a:pPr eaLnBrk="1" hangingPunct="1">
              <a:lnSpc>
                <a:spcPct val="110000"/>
              </a:lnSpc>
              <a:buFontTx/>
              <a:buNone/>
            </a:pPr>
            <a:r>
              <a:rPr lang="zh-CN" altLang="en-US" sz="2400" b="1">
                <a:cs typeface="Arial" panose="020B0604020202020204" pitchFamily="34" charset="0"/>
              </a:rPr>
              <a:t>（2）根据学号、课程号，得到该学生该课程的成绩；</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5B1BDB6-7EAD-4E9E-A042-CDC14FF6F968}"/>
              </a:ext>
            </a:extLst>
          </p:cNvPr>
          <p:cNvSpPr>
            <a:spLocks noChangeArrowheads="1"/>
          </p:cNvSpPr>
          <p:nvPr>
            <p:ph type="title"/>
          </p:nvPr>
        </p:nvSpPr>
        <p:spPr>
          <a:xfrm>
            <a:off x="2195513" y="260350"/>
            <a:ext cx="4835525" cy="633413"/>
          </a:xfrm>
        </p:spPr>
        <p:txBody>
          <a:bodyPr/>
          <a:lstStyle/>
          <a:p>
            <a:pPr eaLnBrk="1" hangingPunct="1"/>
            <a:r>
              <a:rPr lang="zh-CN" altLang="zh-CN"/>
              <a:t>存储过程的优点</a:t>
            </a:r>
          </a:p>
        </p:txBody>
      </p:sp>
      <p:sp>
        <p:nvSpPr>
          <p:cNvPr id="11267" name="Rectangle 3">
            <a:extLst>
              <a:ext uri="{FF2B5EF4-FFF2-40B4-BE49-F238E27FC236}">
                <a16:creationId xmlns:a16="http://schemas.microsoft.com/office/drawing/2014/main" id="{18ECFF07-32A8-4AEB-AD37-BE289B86289A}"/>
              </a:ext>
            </a:extLst>
          </p:cNvPr>
          <p:cNvSpPr>
            <a:spLocks noChangeArrowheads="1"/>
          </p:cNvSpPr>
          <p:nvPr>
            <p:ph type="body" idx="1"/>
          </p:nvPr>
        </p:nvSpPr>
        <p:spPr>
          <a:xfrm>
            <a:off x="539750" y="1052513"/>
            <a:ext cx="8064500" cy="5256212"/>
          </a:xfrm>
        </p:spPr>
        <p:txBody>
          <a:bodyPr/>
          <a:lstStyle/>
          <a:p>
            <a:pPr eaLnBrk="1" hangingPunct="1">
              <a:lnSpc>
                <a:spcPct val="120000"/>
              </a:lnSpc>
            </a:pPr>
            <a:r>
              <a:rPr lang="zh-CN" altLang="zh-CN" sz="2200" b="1"/>
              <a:t>存储过程封装了商务逻辑，确保一致的数据访问和修改</a:t>
            </a:r>
            <a:r>
              <a:rPr lang="zh-CN" altLang="zh-CN" sz="2200"/>
              <a:t>。若规则或策略有变化，则只需要修改服务器上的存储过程，所有的客户端就可以直接使用</a:t>
            </a:r>
          </a:p>
          <a:p>
            <a:pPr eaLnBrk="1" hangingPunct="1">
              <a:lnSpc>
                <a:spcPct val="120000"/>
              </a:lnSpc>
            </a:pPr>
            <a:r>
              <a:rPr lang="zh-CN" altLang="zh-CN" sz="2200" b="1"/>
              <a:t>屏蔽数据库模式的详细资料</a:t>
            </a:r>
            <a:r>
              <a:rPr lang="zh-CN" altLang="zh-CN" sz="2200"/>
              <a:t>。用户不需要访问底层的数据库和数据库内的对象</a:t>
            </a:r>
          </a:p>
          <a:p>
            <a:pPr eaLnBrk="1" hangingPunct="1">
              <a:lnSpc>
                <a:spcPct val="120000"/>
              </a:lnSpc>
            </a:pPr>
            <a:r>
              <a:rPr lang="zh-CN" altLang="zh-CN" sz="2200" b="1"/>
              <a:t>提供了安全性机制</a:t>
            </a:r>
            <a:r>
              <a:rPr lang="zh-CN" altLang="zh-CN" sz="2200"/>
              <a:t>。用户可以被赋予执行存储过程的权限，而不必在存储过程引用的所有对象上都有权限</a:t>
            </a:r>
          </a:p>
          <a:p>
            <a:pPr eaLnBrk="1" hangingPunct="1">
              <a:lnSpc>
                <a:spcPct val="120000"/>
              </a:lnSpc>
            </a:pPr>
            <a:r>
              <a:rPr lang="zh-CN" altLang="zh-CN" sz="2200" b="1"/>
              <a:t>改善性能</a:t>
            </a:r>
            <a:r>
              <a:rPr lang="zh-CN" altLang="zh-CN" sz="2200"/>
              <a:t>。预编译的 Transact-SQL 语句，可以根据条件决定执行哪一部分</a:t>
            </a:r>
          </a:p>
          <a:p>
            <a:pPr eaLnBrk="1" hangingPunct="1">
              <a:lnSpc>
                <a:spcPct val="120000"/>
              </a:lnSpc>
            </a:pPr>
            <a:r>
              <a:rPr lang="zh-CN" altLang="zh-CN" sz="2200" b="1"/>
              <a:t>减少网络通信量</a:t>
            </a:r>
            <a:r>
              <a:rPr lang="zh-CN" altLang="zh-CN" sz="2200"/>
              <a:t>。客户端用一条语句调用存储过程，就可以完成可能需要大量语句才能完成的任务，这样减少了客户端和服务器之间的请求/回答包</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7DD43E1-192B-4233-B336-ABF8A965B6CC}"/>
              </a:ext>
            </a:extLst>
          </p:cNvPr>
          <p:cNvSpPr>
            <a:spLocks noChangeArrowheads="1"/>
          </p:cNvSpPr>
          <p:nvPr>
            <p:ph type="title" idx="4294967295"/>
          </p:nvPr>
        </p:nvSpPr>
        <p:spPr>
          <a:xfrm>
            <a:off x="2124075" y="404813"/>
            <a:ext cx="5397500" cy="633412"/>
          </a:xfrm>
        </p:spPr>
        <p:txBody>
          <a:bodyPr lIns="90488" tIns="44450" rIns="90488" bIns="44450"/>
          <a:lstStyle/>
          <a:p>
            <a:pPr eaLnBrk="1" hangingPunct="1"/>
            <a:r>
              <a:rPr lang="zh-CN" altLang="zh-CN"/>
              <a:t>存储过程的初始处理</a:t>
            </a:r>
          </a:p>
        </p:txBody>
      </p:sp>
      <p:sp>
        <p:nvSpPr>
          <p:cNvPr id="13315" name="Rectangle 3">
            <a:extLst>
              <a:ext uri="{FF2B5EF4-FFF2-40B4-BE49-F238E27FC236}">
                <a16:creationId xmlns:a16="http://schemas.microsoft.com/office/drawing/2014/main" id="{B86904A5-32F1-4478-A262-DE3BD1779DE6}"/>
              </a:ext>
            </a:extLst>
          </p:cNvPr>
          <p:cNvSpPr>
            <a:spLocks noChangeArrowheads="1"/>
          </p:cNvSpPr>
          <p:nvPr/>
        </p:nvSpPr>
        <p:spPr bwMode="auto">
          <a:xfrm>
            <a:off x="1371600" y="3130550"/>
            <a:ext cx="3505200" cy="2819400"/>
          </a:xfrm>
          <a:prstGeom prst="rect">
            <a:avLst/>
          </a:prstGeom>
          <a:solidFill>
            <a:srgbClr val="CCCCFF"/>
          </a:solidFill>
          <a:ln w="9525">
            <a:solidFill>
              <a:srgbClr val="9933FF"/>
            </a:solidFill>
            <a:miter lim="800000"/>
            <a:headEnd/>
            <a:tailEnd/>
          </a:ln>
          <a:effectLst>
            <a:outerShdw dist="35921" dir="2700000" algn="ctr" rotWithShape="0">
              <a:srgbClr val="9933FF"/>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3316" name="AutoShape 4">
            <a:extLst>
              <a:ext uri="{FF2B5EF4-FFF2-40B4-BE49-F238E27FC236}">
                <a16:creationId xmlns:a16="http://schemas.microsoft.com/office/drawing/2014/main" id="{E4087048-9CAA-4AD4-9DEF-9D112581A85C}"/>
              </a:ext>
            </a:extLst>
          </p:cNvPr>
          <p:cNvSpPr>
            <a:spLocks noChangeArrowheads="1"/>
          </p:cNvSpPr>
          <p:nvPr/>
        </p:nvSpPr>
        <p:spPr bwMode="auto">
          <a:xfrm rot="16200000" flipH="1">
            <a:off x="2933700" y="2673350"/>
            <a:ext cx="990600" cy="533400"/>
          </a:xfrm>
          <a:prstGeom prst="rightArrow">
            <a:avLst>
              <a:gd name="adj1" fmla="val 55954"/>
              <a:gd name="adj2" fmla="val 76100"/>
            </a:avLst>
          </a:prstGeom>
          <a:solidFill>
            <a:srgbClr val="D60093"/>
          </a:solidFill>
          <a:ln w="12700">
            <a:solidFill>
              <a:schemeClr val="tx1"/>
            </a:solidFill>
            <a:miter lim="800000"/>
            <a:headEnd/>
            <a:tailEnd/>
          </a:ln>
          <a:effectLst>
            <a:outerShdw dist="53882" dir="2700000" algn="ctr" rotWithShape="0">
              <a:schemeClr val="folHlink"/>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3317" name="Rectangle 5">
            <a:extLst>
              <a:ext uri="{FF2B5EF4-FFF2-40B4-BE49-F238E27FC236}">
                <a16:creationId xmlns:a16="http://schemas.microsoft.com/office/drawing/2014/main" id="{6251B23C-2A1E-41BA-81F4-F0735AD193D4}"/>
              </a:ext>
            </a:extLst>
          </p:cNvPr>
          <p:cNvSpPr>
            <a:spLocks noChangeArrowheads="1"/>
          </p:cNvSpPr>
          <p:nvPr/>
        </p:nvSpPr>
        <p:spPr bwMode="auto">
          <a:xfrm>
            <a:off x="5410200" y="1911350"/>
            <a:ext cx="3048000" cy="762000"/>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宋体" panose="02010600030101010101" pitchFamily="2" charset="-122"/>
              </a:rPr>
              <a:t>项存入 </a:t>
            </a:r>
            <a:r>
              <a:rPr lang="en-US" altLang="zh-CN" sz="1800" b="1">
                <a:latin typeface="Arial Narrow" panose="020B06060202020A0204" pitchFamily="34" charset="0"/>
              </a:rPr>
              <a:t>sysobjects</a:t>
            </a:r>
            <a:br>
              <a:rPr lang="en-US" altLang="zh-CN" sz="1800" b="1">
                <a:latin typeface="Arial Narrow" panose="020B06060202020A0204" pitchFamily="34" charset="0"/>
              </a:rPr>
            </a:br>
            <a:r>
              <a:rPr lang="zh-CN" altLang="en-US" sz="1800" b="1">
                <a:latin typeface="Arial Narrow" panose="020B06060202020A0204" pitchFamily="34" charset="0"/>
              </a:rPr>
              <a:t>和 </a:t>
            </a:r>
            <a:r>
              <a:rPr lang="en-US" altLang="zh-CN" sz="1800" b="1">
                <a:latin typeface="Arial Narrow" panose="020B06060202020A0204" pitchFamily="34" charset="0"/>
              </a:rPr>
              <a:t>syscomments</a:t>
            </a:r>
            <a:r>
              <a:rPr lang="en-US" altLang="zh-CN" sz="1800" b="1">
                <a:latin typeface="宋体" panose="02010600030101010101" pitchFamily="2" charset="-122"/>
              </a:rPr>
              <a:t> </a:t>
            </a:r>
            <a:r>
              <a:rPr lang="zh-CN" altLang="en-US" sz="1800" b="1">
                <a:latin typeface="宋体" panose="02010600030101010101" pitchFamily="2" charset="-122"/>
              </a:rPr>
              <a:t>表</a:t>
            </a:r>
          </a:p>
        </p:txBody>
      </p:sp>
      <p:sp>
        <p:nvSpPr>
          <p:cNvPr id="13318" name="Rectangle 6">
            <a:extLst>
              <a:ext uri="{FF2B5EF4-FFF2-40B4-BE49-F238E27FC236}">
                <a16:creationId xmlns:a16="http://schemas.microsoft.com/office/drawing/2014/main" id="{AFFFA16D-974F-4CE4-A495-1542E3E60968}"/>
              </a:ext>
            </a:extLst>
          </p:cNvPr>
          <p:cNvSpPr>
            <a:spLocks noChangeArrowheads="1"/>
          </p:cNvSpPr>
          <p:nvPr/>
        </p:nvSpPr>
        <p:spPr bwMode="auto">
          <a:xfrm>
            <a:off x="5334000" y="4854575"/>
            <a:ext cx="3198813" cy="762000"/>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宋体" panose="02010600030101010101" pitchFamily="2" charset="-122"/>
              </a:rPr>
              <a:t> </a:t>
            </a:r>
            <a:r>
              <a:rPr lang="zh-CN" altLang="en-US" sz="1800" b="1">
                <a:latin typeface="宋体" panose="02010600030101010101" pitchFamily="2" charset="-122"/>
              </a:rPr>
              <a:t>编译过的执行计划</a:t>
            </a:r>
            <a:br>
              <a:rPr lang="zh-CN" altLang="en-US" sz="1800" b="1">
                <a:latin typeface="宋体" panose="02010600030101010101" pitchFamily="2" charset="-122"/>
              </a:rPr>
            </a:br>
            <a:r>
              <a:rPr lang="zh-CN" altLang="en-US" sz="1800" b="1">
                <a:latin typeface="宋体" panose="02010600030101010101" pitchFamily="2" charset="-122"/>
              </a:rPr>
              <a:t>放入过程缓存</a:t>
            </a:r>
          </a:p>
        </p:txBody>
      </p:sp>
      <p:sp>
        <p:nvSpPr>
          <p:cNvPr id="13319" name="AutoShape 7">
            <a:extLst>
              <a:ext uri="{FF2B5EF4-FFF2-40B4-BE49-F238E27FC236}">
                <a16:creationId xmlns:a16="http://schemas.microsoft.com/office/drawing/2014/main" id="{5A5B9AC2-3CF6-458B-A9E8-5B8D2388B5B3}"/>
              </a:ext>
            </a:extLst>
          </p:cNvPr>
          <p:cNvSpPr>
            <a:spLocks noChangeArrowheads="1"/>
          </p:cNvSpPr>
          <p:nvPr/>
        </p:nvSpPr>
        <p:spPr bwMode="auto">
          <a:xfrm rot="10774112" flipH="1">
            <a:off x="4648200" y="4968875"/>
            <a:ext cx="839788" cy="533400"/>
          </a:xfrm>
          <a:prstGeom prst="rightArrow">
            <a:avLst>
              <a:gd name="adj1" fmla="val 50000"/>
              <a:gd name="adj2" fmla="val 78728"/>
            </a:avLst>
          </a:prstGeom>
          <a:solidFill>
            <a:srgbClr val="D60093"/>
          </a:solidFill>
          <a:ln w="12700">
            <a:solidFill>
              <a:schemeClr val="tx1"/>
            </a:solidFill>
            <a:miter lim="800000"/>
            <a:headEnd/>
            <a:tailEnd/>
          </a:ln>
          <a:effectLst>
            <a:outerShdw dist="53882" dir="2700000" algn="ctr" rotWithShape="0">
              <a:schemeClr val="folHlink"/>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3320" name="Rectangle 8">
            <a:extLst>
              <a:ext uri="{FF2B5EF4-FFF2-40B4-BE49-F238E27FC236}">
                <a16:creationId xmlns:a16="http://schemas.microsoft.com/office/drawing/2014/main" id="{169FC963-EE0D-46FA-B3CE-44B8850B683D}"/>
              </a:ext>
            </a:extLst>
          </p:cNvPr>
          <p:cNvSpPr>
            <a:spLocks noChangeArrowheads="1"/>
          </p:cNvSpPr>
          <p:nvPr/>
        </p:nvSpPr>
        <p:spPr bwMode="auto">
          <a:xfrm>
            <a:off x="1371600" y="1758950"/>
            <a:ext cx="3581400" cy="1066800"/>
          </a:xfrm>
          <a:prstGeom prst="rect">
            <a:avLst/>
          </a:prstGeom>
          <a:solidFill>
            <a:srgbClr val="CCFFFF"/>
          </a:solidFill>
          <a:ln w="9525">
            <a:solidFill>
              <a:srgbClr val="009999"/>
            </a:solidFill>
            <a:miter lim="800000"/>
            <a:headEnd/>
            <a:tailEnd/>
          </a:ln>
          <a:effectLst>
            <a:outerShdw dist="35921" dir="2700000" algn="ctr" rotWithShape="0">
              <a:srgbClr val="009999"/>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3321" name="Rectangle 9">
            <a:extLst>
              <a:ext uri="{FF2B5EF4-FFF2-40B4-BE49-F238E27FC236}">
                <a16:creationId xmlns:a16="http://schemas.microsoft.com/office/drawing/2014/main" id="{ABFA549B-5792-4B9E-A683-01DBF34FD3EE}"/>
              </a:ext>
            </a:extLst>
          </p:cNvPr>
          <p:cNvSpPr>
            <a:spLocks noChangeArrowheads="1"/>
          </p:cNvSpPr>
          <p:nvPr/>
        </p:nvSpPr>
        <p:spPr bwMode="auto">
          <a:xfrm>
            <a:off x="2362200" y="4968875"/>
            <a:ext cx="2133600" cy="533400"/>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rPr>
              <a:t>编译</a:t>
            </a:r>
          </a:p>
        </p:txBody>
      </p:sp>
      <p:sp>
        <p:nvSpPr>
          <p:cNvPr id="13322" name="Rectangle 10">
            <a:extLst>
              <a:ext uri="{FF2B5EF4-FFF2-40B4-BE49-F238E27FC236}">
                <a16:creationId xmlns:a16="http://schemas.microsoft.com/office/drawing/2014/main" id="{29CC9602-AB08-43EA-976F-19756DE0B781}"/>
              </a:ext>
            </a:extLst>
          </p:cNvPr>
          <p:cNvSpPr>
            <a:spLocks noChangeArrowheads="1"/>
          </p:cNvSpPr>
          <p:nvPr/>
        </p:nvSpPr>
        <p:spPr bwMode="auto">
          <a:xfrm>
            <a:off x="2438400" y="3482975"/>
            <a:ext cx="2133600" cy="533400"/>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rPr>
              <a:t>优化</a:t>
            </a:r>
          </a:p>
        </p:txBody>
      </p:sp>
      <p:sp>
        <p:nvSpPr>
          <p:cNvPr id="13323" name="Rectangle 11">
            <a:extLst>
              <a:ext uri="{FF2B5EF4-FFF2-40B4-BE49-F238E27FC236}">
                <a16:creationId xmlns:a16="http://schemas.microsoft.com/office/drawing/2014/main" id="{BB7448CD-47A4-4321-97AF-0631BFEDC79F}"/>
              </a:ext>
            </a:extLst>
          </p:cNvPr>
          <p:cNvSpPr>
            <a:spLocks noChangeArrowheads="1"/>
          </p:cNvSpPr>
          <p:nvPr/>
        </p:nvSpPr>
        <p:spPr bwMode="auto">
          <a:xfrm>
            <a:off x="533400" y="1911350"/>
            <a:ext cx="1600200" cy="533400"/>
          </a:xfrm>
          <a:prstGeom prst="rect">
            <a:avLst/>
          </a:prstGeom>
          <a:solidFill>
            <a:srgbClr val="009999"/>
          </a:solidFill>
          <a:ln w="9525" cmpd="sng">
            <a:solidFill>
              <a:schemeClr val="tx1"/>
            </a:solidFill>
            <a:miter lim="800000"/>
            <a:headEnd/>
            <a:tailEnd/>
          </a:ln>
          <a:effectLst>
            <a:outerShdw dist="89803" dir="2700000" algn="ctr" rotWithShape="0">
              <a:schemeClr val="bg2"/>
            </a:outerShdw>
          </a:effectLst>
        </p:spPr>
        <p:txBody>
          <a:bodyPr wrap="none" anchor="ctr"/>
          <a:lstStyle/>
          <a:p>
            <a:pPr algn="ctr">
              <a:buFont typeface="Arial" panose="020B0604020202020204" pitchFamily="34" charset="0"/>
              <a:buNone/>
              <a:defRPr/>
            </a:pPr>
            <a:r>
              <a:rPr lang="zh-CN" altLang="en-US" b="1">
                <a:solidFill>
                  <a:schemeClr val="bg1"/>
                </a:solidFill>
                <a:effectLst>
                  <a:outerShdw blurRad="38100" dist="38100" dir="2700000" algn="tl">
                    <a:srgbClr val="000000"/>
                  </a:outerShdw>
                </a:effectLst>
                <a:latin typeface="Arial" pitchFamily="34" charset="0"/>
                <a:cs typeface="Arial" panose="020B0604020202020204" pitchFamily="34" charset="0"/>
              </a:rPr>
              <a:t>创建</a:t>
            </a:r>
          </a:p>
        </p:txBody>
      </p:sp>
      <p:sp>
        <p:nvSpPr>
          <p:cNvPr id="13324" name="Rectangle 12">
            <a:extLst>
              <a:ext uri="{FF2B5EF4-FFF2-40B4-BE49-F238E27FC236}">
                <a16:creationId xmlns:a16="http://schemas.microsoft.com/office/drawing/2014/main" id="{0C322586-2D88-42D0-9CAA-D602BF146C27}"/>
              </a:ext>
            </a:extLst>
          </p:cNvPr>
          <p:cNvSpPr>
            <a:spLocks noChangeArrowheads="1"/>
          </p:cNvSpPr>
          <p:nvPr/>
        </p:nvSpPr>
        <p:spPr bwMode="auto">
          <a:xfrm>
            <a:off x="533400" y="3282950"/>
            <a:ext cx="1600200" cy="1066800"/>
          </a:xfrm>
          <a:prstGeom prst="rect">
            <a:avLst/>
          </a:prstGeom>
          <a:solidFill>
            <a:srgbClr val="9933FF"/>
          </a:solidFill>
          <a:ln w="9525" cmpd="sng">
            <a:solidFill>
              <a:schemeClr val="tx1"/>
            </a:solidFill>
            <a:miter lim="800000"/>
            <a:headEnd/>
            <a:tailEnd/>
          </a:ln>
          <a:effectLst>
            <a:outerShdw dist="89803" dir="2700000" algn="ctr" rotWithShape="0">
              <a:schemeClr val="bg2"/>
            </a:outerShdw>
          </a:effectLst>
        </p:spPr>
        <p:txBody>
          <a:bodyPr wrap="none" anchor="ctr"/>
          <a:lstStyle/>
          <a:p>
            <a:pPr algn="ctr">
              <a:buFont typeface="Arial" panose="020B0604020202020204" pitchFamily="34" charset="0"/>
              <a:buNone/>
              <a:defRPr/>
            </a:pPr>
            <a:r>
              <a:rPr lang="zh-CN" altLang="en-US" b="1">
                <a:solidFill>
                  <a:schemeClr val="bg1"/>
                </a:solidFill>
                <a:effectLst>
                  <a:outerShdw blurRad="38100" dist="38100" dir="2700000" algn="tl">
                    <a:srgbClr val="000000"/>
                  </a:outerShdw>
                </a:effectLst>
                <a:latin typeface="Arial" pitchFamily="34" charset="0"/>
                <a:cs typeface="Arial" panose="020B0604020202020204" pitchFamily="34" charset="0"/>
              </a:rPr>
              <a:t>执行</a:t>
            </a:r>
            <a:br>
              <a:rPr lang="zh-CN" altLang="en-US" sz="1800" b="1">
                <a:solidFill>
                  <a:schemeClr val="bg1"/>
                </a:solidFill>
                <a:effectLst>
                  <a:outerShdw blurRad="38100" dist="38100" dir="2700000" algn="tl">
                    <a:srgbClr val="000000"/>
                  </a:outerShdw>
                </a:effectLst>
                <a:latin typeface="Arial" pitchFamily="34" charset="0"/>
                <a:cs typeface="Arial" panose="020B0604020202020204" pitchFamily="34" charset="0"/>
              </a:rPr>
            </a:br>
            <a:r>
              <a:rPr lang="zh-CN" altLang="en-US" sz="1600" b="1">
                <a:solidFill>
                  <a:schemeClr val="bg1"/>
                </a:solidFill>
                <a:effectLst>
                  <a:outerShdw blurRad="38100" dist="38100" dir="2700000" algn="tl">
                    <a:srgbClr val="000000"/>
                  </a:outerShdw>
                </a:effectLst>
                <a:latin typeface="Arial" pitchFamily="34" charset="0"/>
                <a:cs typeface="Arial" panose="020B0604020202020204" pitchFamily="34" charset="0"/>
              </a:rPr>
              <a:t>（初次或</a:t>
            </a:r>
            <a:br>
              <a:rPr lang="zh-CN" altLang="en-US" sz="1600" b="1">
                <a:solidFill>
                  <a:schemeClr val="bg1"/>
                </a:solidFill>
                <a:effectLst>
                  <a:outerShdw blurRad="38100" dist="38100" dir="2700000" algn="tl">
                    <a:srgbClr val="000000"/>
                  </a:outerShdw>
                </a:effectLst>
                <a:latin typeface="Arial" pitchFamily="34" charset="0"/>
                <a:cs typeface="Arial" panose="020B0604020202020204" pitchFamily="34" charset="0"/>
              </a:rPr>
            </a:br>
            <a:r>
              <a:rPr lang="zh-CN" altLang="en-US" sz="1600" b="1">
                <a:solidFill>
                  <a:schemeClr val="bg1"/>
                </a:solidFill>
                <a:effectLst>
                  <a:outerShdw blurRad="38100" dist="38100" dir="2700000" algn="tl">
                    <a:srgbClr val="000000"/>
                  </a:outerShdw>
                </a:effectLst>
                <a:latin typeface="Arial" pitchFamily="34" charset="0"/>
                <a:cs typeface="Arial" panose="020B0604020202020204" pitchFamily="34" charset="0"/>
              </a:rPr>
              <a:t>重新编译）</a:t>
            </a:r>
            <a:endParaRPr lang="zh-CN" altLang="en-US" b="1">
              <a:solidFill>
                <a:schemeClr val="bg1"/>
              </a:solidFill>
              <a:effectLst>
                <a:outerShdw blurRad="38100" dist="38100" dir="2700000" algn="tl">
                  <a:srgbClr val="000000"/>
                </a:outerShdw>
              </a:effectLst>
              <a:latin typeface="Arial" pitchFamily="34" charset="0"/>
              <a:cs typeface="Arial" panose="020B0604020202020204" pitchFamily="34" charset="0"/>
            </a:endParaRPr>
          </a:p>
        </p:txBody>
      </p:sp>
      <p:sp>
        <p:nvSpPr>
          <p:cNvPr id="13325" name="AutoShape 13">
            <a:extLst>
              <a:ext uri="{FF2B5EF4-FFF2-40B4-BE49-F238E27FC236}">
                <a16:creationId xmlns:a16="http://schemas.microsoft.com/office/drawing/2014/main" id="{B4D3C823-3177-41CB-A043-9434CAD225B8}"/>
              </a:ext>
            </a:extLst>
          </p:cNvPr>
          <p:cNvSpPr>
            <a:spLocks noChangeArrowheads="1"/>
          </p:cNvSpPr>
          <p:nvPr/>
        </p:nvSpPr>
        <p:spPr bwMode="auto">
          <a:xfrm rot="16200000" flipH="1">
            <a:off x="2955925" y="4229100"/>
            <a:ext cx="990600" cy="565150"/>
          </a:xfrm>
          <a:prstGeom prst="rightArrow">
            <a:avLst>
              <a:gd name="adj1" fmla="val 44944"/>
              <a:gd name="adj2" fmla="val 69666"/>
            </a:avLst>
          </a:prstGeom>
          <a:solidFill>
            <a:srgbClr val="D60093"/>
          </a:solidFill>
          <a:ln w="12700">
            <a:solidFill>
              <a:schemeClr val="tx1"/>
            </a:solidFill>
            <a:miter lim="800000"/>
            <a:headEnd/>
            <a:tailEnd/>
          </a:ln>
          <a:effectLst>
            <a:outerShdw dist="53882" dir="2700000" algn="ctr" rotWithShape="0">
              <a:schemeClr val="folHlink"/>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3326" name="Rectangle 14">
            <a:extLst>
              <a:ext uri="{FF2B5EF4-FFF2-40B4-BE49-F238E27FC236}">
                <a16:creationId xmlns:a16="http://schemas.microsoft.com/office/drawing/2014/main" id="{DC9047C7-4BB6-4674-B64E-8885F8F70548}"/>
              </a:ext>
            </a:extLst>
          </p:cNvPr>
          <p:cNvSpPr>
            <a:spLocks noChangeArrowheads="1"/>
          </p:cNvSpPr>
          <p:nvPr/>
        </p:nvSpPr>
        <p:spPr bwMode="auto">
          <a:xfrm>
            <a:off x="2438400" y="1987550"/>
            <a:ext cx="2133600" cy="533400"/>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rPr>
              <a:t>解析</a:t>
            </a:r>
          </a:p>
        </p:txBody>
      </p:sp>
      <p:sp>
        <p:nvSpPr>
          <p:cNvPr id="13327" name="AutoShape 15">
            <a:extLst>
              <a:ext uri="{FF2B5EF4-FFF2-40B4-BE49-F238E27FC236}">
                <a16:creationId xmlns:a16="http://schemas.microsoft.com/office/drawing/2014/main" id="{C7D4F6C2-F68D-4865-8622-3D3849EE66EB}"/>
              </a:ext>
            </a:extLst>
          </p:cNvPr>
          <p:cNvSpPr>
            <a:spLocks noChangeArrowheads="1"/>
          </p:cNvSpPr>
          <p:nvPr/>
        </p:nvSpPr>
        <p:spPr bwMode="auto">
          <a:xfrm>
            <a:off x="6858000" y="2597150"/>
            <a:ext cx="1371600" cy="1184275"/>
          </a:xfrm>
          <a:prstGeom prst="can">
            <a:avLst>
              <a:gd name="adj" fmla="val 31579"/>
            </a:avLst>
          </a:prstGeom>
          <a:gradFill rotWithShape="0">
            <a:gsLst>
              <a:gs pos="0">
                <a:srgbClr val="33CCCC"/>
              </a:gs>
              <a:gs pos="50000">
                <a:srgbClr val="008080"/>
              </a:gs>
              <a:gs pos="100000">
                <a:srgbClr val="33CCCC"/>
              </a:gs>
            </a:gsLst>
            <a:lin ang="0" scaled="1"/>
          </a:gradFill>
          <a:ln w="12700" cap="rnd">
            <a:solidFill>
              <a:srgbClr val="000000"/>
            </a:solidFill>
            <a:round/>
            <a:headEnd/>
            <a:tailEnd/>
          </a:ln>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en-US" altLang="zh-CN" sz="2400">
              <a:latin typeface="Times New Roman" panose="02020603050405020304" pitchFamily="18" charset="0"/>
              <a:cs typeface="Arial" panose="020B0604020202020204" pitchFamily="34" charset="0"/>
            </a:endParaRPr>
          </a:p>
        </p:txBody>
      </p:sp>
      <p:sp>
        <p:nvSpPr>
          <p:cNvPr id="13328" name="AutoShape 16">
            <a:extLst>
              <a:ext uri="{FF2B5EF4-FFF2-40B4-BE49-F238E27FC236}">
                <a16:creationId xmlns:a16="http://schemas.microsoft.com/office/drawing/2014/main" id="{3B7E34FA-EAB1-40C2-B8F2-A4796449A156}"/>
              </a:ext>
            </a:extLst>
          </p:cNvPr>
          <p:cNvSpPr>
            <a:spLocks noChangeArrowheads="1"/>
          </p:cNvSpPr>
          <p:nvPr/>
        </p:nvSpPr>
        <p:spPr bwMode="auto">
          <a:xfrm rot="10774112" flipH="1">
            <a:off x="4799013" y="1987550"/>
            <a:ext cx="763587" cy="533400"/>
          </a:xfrm>
          <a:prstGeom prst="rightArrow">
            <a:avLst>
              <a:gd name="adj1" fmla="val 50000"/>
              <a:gd name="adj2" fmla="val 71584"/>
            </a:avLst>
          </a:prstGeom>
          <a:solidFill>
            <a:srgbClr val="D60093"/>
          </a:solidFill>
          <a:ln w="12700">
            <a:solidFill>
              <a:schemeClr val="tx1"/>
            </a:solidFill>
            <a:miter lim="800000"/>
            <a:headEnd/>
            <a:tailEnd/>
          </a:ln>
          <a:effectLst>
            <a:outerShdw dist="53882" dir="2700000" algn="ctr" rotWithShape="0">
              <a:schemeClr val="folHlink"/>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grpSp>
        <p:nvGrpSpPr>
          <p:cNvPr id="13329" name="Group 17">
            <a:extLst>
              <a:ext uri="{FF2B5EF4-FFF2-40B4-BE49-F238E27FC236}">
                <a16:creationId xmlns:a16="http://schemas.microsoft.com/office/drawing/2014/main" id="{5F909068-2021-444C-9C57-B3E3C831B462}"/>
              </a:ext>
            </a:extLst>
          </p:cNvPr>
          <p:cNvGrpSpPr>
            <a:grpSpLocks/>
          </p:cNvGrpSpPr>
          <p:nvPr/>
        </p:nvGrpSpPr>
        <p:grpSpPr bwMode="auto">
          <a:xfrm>
            <a:off x="5724525" y="3744913"/>
            <a:ext cx="838200" cy="838200"/>
            <a:chOff x="0" y="0"/>
            <a:chExt cx="528" cy="528"/>
          </a:xfrm>
        </p:grpSpPr>
        <p:sp>
          <p:nvSpPr>
            <p:cNvPr id="13330" name="Rectangle 18">
              <a:extLst>
                <a:ext uri="{FF2B5EF4-FFF2-40B4-BE49-F238E27FC236}">
                  <a16:creationId xmlns:a16="http://schemas.microsoft.com/office/drawing/2014/main" id="{B911D472-0F0E-4DE0-934C-C6D4102FD904}"/>
                </a:ext>
              </a:extLst>
            </p:cNvPr>
            <p:cNvSpPr>
              <a:spLocks noChangeArrowheads="1"/>
            </p:cNvSpPr>
            <p:nvPr/>
          </p:nvSpPr>
          <p:spPr bwMode="auto">
            <a:xfrm>
              <a:off x="0" y="0"/>
              <a:ext cx="528" cy="528"/>
            </a:xfrm>
            <a:prstGeom prst="rect">
              <a:avLst/>
            </a:prstGeom>
            <a:solidFill>
              <a:schemeClr val="bg1"/>
            </a:solidFill>
            <a:ln w="12700">
              <a:solidFill>
                <a:schemeClr val="tx1"/>
              </a:solidFill>
              <a:miter lim="800000"/>
              <a:headEnd/>
              <a:tailEnd/>
            </a:ln>
            <a:effectLst>
              <a:outerShdw dist="53882" dir="2700000" algn="ctr" rotWithShape="0">
                <a:schemeClr val="folHlink"/>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3331" name="Line 19">
              <a:extLst>
                <a:ext uri="{FF2B5EF4-FFF2-40B4-BE49-F238E27FC236}">
                  <a16:creationId xmlns:a16="http://schemas.microsoft.com/office/drawing/2014/main" id="{7C4058DB-D1E0-4F84-800C-99EECC56DA05}"/>
                </a:ext>
              </a:extLst>
            </p:cNvPr>
            <p:cNvSpPr>
              <a:spLocks noChangeShapeType="1"/>
            </p:cNvSpPr>
            <p:nvPr/>
          </p:nvSpPr>
          <p:spPr bwMode="auto">
            <a:xfrm>
              <a:off x="0" y="35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20">
              <a:extLst>
                <a:ext uri="{FF2B5EF4-FFF2-40B4-BE49-F238E27FC236}">
                  <a16:creationId xmlns:a16="http://schemas.microsoft.com/office/drawing/2014/main" id="{3B1247C9-D69D-4EE9-9A0F-4E4E293A5C3F}"/>
                </a:ext>
              </a:extLst>
            </p:cNvPr>
            <p:cNvSpPr>
              <a:spLocks noChangeShapeType="1"/>
            </p:cNvSpPr>
            <p:nvPr/>
          </p:nvSpPr>
          <p:spPr bwMode="auto">
            <a:xfrm>
              <a:off x="0" y="17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21">
              <a:extLst>
                <a:ext uri="{FF2B5EF4-FFF2-40B4-BE49-F238E27FC236}">
                  <a16:creationId xmlns:a16="http://schemas.microsoft.com/office/drawing/2014/main" id="{3273C80B-24E9-4C91-BF4B-9691A4222E44}"/>
                </a:ext>
              </a:extLst>
            </p:cNvPr>
            <p:cNvSpPr>
              <a:spLocks noChangeShapeType="1"/>
            </p:cNvSpPr>
            <p:nvPr/>
          </p:nvSpPr>
          <p:spPr bwMode="auto">
            <a:xfrm>
              <a:off x="176" y="0"/>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22">
              <a:extLst>
                <a:ext uri="{FF2B5EF4-FFF2-40B4-BE49-F238E27FC236}">
                  <a16:creationId xmlns:a16="http://schemas.microsoft.com/office/drawing/2014/main" id="{772E14AB-00A3-45A7-BE59-DC915D901983}"/>
                </a:ext>
              </a:extLst>
            </p:cNvPr>
            <p:cNvSpPr>
              <a:spLocks noChangeShapeType="1"/>
            </p:cNvSpPr>
            <p:nvPr/>
          </p:nvSpPr>
          <p:spPr bwMode="auto">
            <a:xfrm>
              <a:off x="352" y="0"/>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Rectangle 23" descr="Wide downward diagonal">
              <a:extLst>
                <a:ext uri="{FF2B5EF4-FFF2-40B4-BE49-F238E27FC236}">
                  <a16:creationId xmlns:a16="http://schemas.microsoft.com/office/drawing/2014/main" id="{A5B2331A-37F1-480F-88F2-BC118B997774}"/>
                </a:ext>
              </a:extLst>
            </p:cNvPr>
            <p:cNvSpPr>
              <a:spLocks noChangeArrowheads="1"/>
            </p:cNvSpPr>
            <p:nvPr/>
          </p:nvSpPr>
          <p:spPr bwMode="auto">
            <a:xfrm>
              <a:off x="185" y="10"/>
              <a:ext cx="158" cy="159"/>
            </a:xfrm>
            <a:prstGeom prst="rect">
              <a:avLst/>
            </a:prstGeom>
            <a:blipFill dpi="0" rotWithShape="0">
              <a:blip r:embed="rId4"/>
              <a:srcRect/>
              <a:tile tx="0" ty="0" sx="100000" sy="100000" flip="none" algn="tl"/>
            </a:blipFill>
            <a:ln w="12700">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en-US" altLang="zh-CN" sz="2400">
                <a:latin typeface="Times New Roman" panose="02020603050405020304" pitchFamily="18" charset="0"/>
                <a:cs typeface="Arial" panose="020B0604020202020204" pitchFamily="34" charset="0"/>
              </a:endParaRPr>
            </a:p>
          </p:txBody>
        </p:sp>
        <p:sp>
          <p:nvSpPr>
            <p:cNvPr id="13336" name="Rectangle 24">
              <a:extLst>
                <a:ext uri="{FF2B5EF4-FFF2-40B4-BE49-F238E27FC236}">
                  <a16:creationId xmlns:a16="http://schemas.microsoft.com/office/drawing/2014/main" id="{995E1625-4CFE-49A8-9743-141D81EF1D75}"/>
                </a:ext>
              </a:extLst>
            </p:cNvPr>
            <p:cNvSpPr>
              <a:spLocks noChangeArrowheads="1"/>
            </p:cNvSpPr>
            <p:nvPr/>
          </p:nvSpPr>
          <p:spPr bwMode="auto">
            <a:xfrm>
              <a:off x="9" y="359"/>
              <a:ext cx="161" cy="16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en-US" altLang="zh-CN" sz="2400">
                <a:latin typeface="Times New Roman" panose="02020603050405020304" pitchFamily="18" charset="0"/>
                <a:cs typeface="Arial" panose="020B0604020202020204" pitchFamily="34" charset="0"/>
              </a:endParaRPr>
            </a:p>
          </p:txBody>
        </p:sp>
      </p:gr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F831A89-B5FC-4CFC-962A-CE8665A76D72}"/>
              </a:ext>
            </a:extLst>
          </p:cNvPr>
          <p:cNvSpPr>
            <a:spLocks noChangeArrowheads="1"/>
          </p:cNvSpPr>
          <p:nvPr>
            <p:ph type="title" idx="4294967295"/>
          </p:nvPr>
        </p:nvSpPr>
        <p:spPr>
          <a:xfrm>
            <a:off x="1042988" y="404813"/>
            <a:ext cx="7354887" cy="633412"/>
          </a:xfrm>
        </p:spPr>
        <p:txBody>
          <a:bodyPr/>
          <a:lstStyle/>
          <a:p>
            <a:pPr eaLnBrk="1" hangingPunct="1"/>
            <a:r>
              <a:rPr lang="zh-CN" altLang="zh-CN"/>
              <a:t>存储过程的后续处理（续）</a:t>
            </a:r>
          </a:p>
        </p:txBody>
      </p:sp>
      <p:grpSp>
        <p:nvGrpSpPr>
          <p:cNvPr id="15363" name="Group 3">
            <a:extLst>
              <a:ext uri="{FF2B5EF4-FFF2-40B4-BE49-F238E27FC236}">
                <a16:creationId xmlns:a16="http://schemas.microsoft.com/office/drawing/2014/main" id="{97BCD72A-FE19-48F4-A83C-C724F8987735}"/>
              </a:ext>
            </a:extLst>
          </p:cNvPr>
          <p:cNvGrpSpPr>
            <a:grpSpLocks/>
          </p:cNvGrpSpPr>
          <p:nvPr/>
        </p:nvGrpSpPr>
        <p:grpSpPr bwMode="auto">
          <a:xfrm>
            <a:off x="539750" y="1196975"/>
            <a:ext cx="8064500" cy="4824413"/>
            <a:chOff x="0" y="0"/>
            <a:chExt cx="4944" cy="3312"/>
          </a:xfrm>
        </p:grpSpPr>
        <p:sp>
          <p:nvSpPr>
            <p:cNvPr id="15364" name="Rectangle 4">
              <a:extLst>
                <a:ext uri="{FF2B5EF4-FFF2-40B4-BE49-F238E27FC236}">
                  <a16:creationId xmlns:a16="http://schemas.microsoft.com/office/drawing/2014/main" id="{33FF64DE-BF48-4A92-808E-72C0B4F5F098}"/>
                </a:ext>
              </a:extLst>
            </p:cNvPr>
            <p:cNvSpPr>
              <a:spLocks noChangeArrowheads="1"/>
            </p:cNvSpPr>
            <p:nvPr/>
          </p:nvSpPr>
          <p:spPr bwMode="auto">
            <a:xfrm>
              <a:off x="0" y="0"/>
              <a:ext cx="2478"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400" b="1">
                  <a:cs typeface="Arial" panose="020B0604020202020204" pitchFamily="34" charset="0"/>
                </a:rPr>
                <a:t>检索到的执行计划</a:t>
              </a:r>
            </a:p>
          </p:txBody>
        </p:sp>
        <p:sp>
          <p:nvSpPr>
            <p:cNvPr id="15365" name="Rectangle 5">
              <a:extLst>
                <a:ext uri="{FF2B5EF4-FFF2-40B4-BE49-F238E27FC236}">
                  <a16:creationId xmlns:a16="http://schemas.microsoft.com/office/drawing/2014/main" id="{69F7486D-1489-47E5-B2CB-3F707AB4C636}"/>
                </a:ext>
              </a:extLst>
            </p:cNvPr>
            <p:cNvSpPr>
              <a:spLocks noChangeArrowheads="1"/>
            </p:cNvSpPr>
            <p:nvPr/>
          </p:nvSpPr>
          <p:spPr bwMode="auto">
            <a:xfrm>
              <a:off x="757" y="3024"/>
              <a:ext cx="18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b="1">
                  <a:cs typeface="Arial" panose="020B0604020202020204" pitchFamily="34" charset="0"/>
                </a:rPr>
                <a:t>未用过的计划过时被清除</a:t>
              </a:r>
            </a:p>
          </p:txBody>
        </p:sp>
        <p:grpSp>
          <p:nvGrpSpPr>
            <p:cNvPr id="15366" name="Group 6">
              <a:extLst>
                <a:ext uri="{FF2B5EF4-FFF2-40B4-BE49-F238E27FC236}">
                  <a16:creationId xmlns:a16="http://schemas.microsoft.com/office/drawing/2014/main" id="{A80A826D-EB0B-4C5B-AF7F-0031D196B252}"/>
                </a:ext>
              </a:extLst>
            </p:cNvPr>
            <p:cNvGrpSpPr>
              <a:grpSpLocks/>
            </p:cNvGrpSpPr>
            <p:nvPr/>
          </p:nvGrpSpPr>
          <p:grpSpPr bwMode="auto">
            <a:xfrm>
              <a:off x="134" y="2016"/>
              <a:ext cx="720" cy="720"/>
              <a:chOff x="0" y="0"/>
              <a:chExt cx="720" cy="720"/>
            </a:xfrm>
          </p:grpSpPr>
          <p:sp>
            <p:nvSpPr>
              <p:cNvPr id="15385" name="Rectangle 7">
                <a:extLst>
                  <a:ext uri="{FF2B5EF4-FFF2-40B4-BE49-F238E27FC236}">
                    <a16:creationId xmlns:a16="http://schemas.microsoft.com/office/drawing/2014/main" id="{98D08C27-2A49-47D4-AA33-2AC4BF17510A}"/>
                  </a:ext>
                </a:extLst>
              </p:cNvPr>
              <p:cNvSpPr>
                <a:spLocks noChangeArrowheads="1"/>
              </p:cNvSpPr>
              <p:nvPr/>
            </p:nvSpPr>
            <p:spPr bwMode="auto">
              <a:xfrm>
                <a:off x="0" y="0"/>
                <a:ext cx="713" cy="714"/>
              </a:xfrm>
              <a:prstGeom prst="rect">
                <a:avLst/>
              </a:prstGeom>
              <a:solidFill>
                <a:schemeClr val="bg1"/>
              </a:solidFill>
              <a:ln w="12700">
                <a:solidFill>
                  <a:schemeClr val="tx1"/>
                </a:solidFill>
                <a:miter lim="800000"/>
                <a:headEnd/>
                <a:tailEnd/>
              </a:ln>
              <a:effectLst>
                <a:outerShdw dist="53882" dir="2700000" algn="ctr" rotWithShape="0">
                  <a:schemeClr val="folHlink"/>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5386" name="Line 8">
                <a:extLst>
                  <a:ext uri="{FF2B5EF4-FFF2-40B4-BE49-F238E27FC236}">
                    <a16:creationId xmlns:a16="http://schemas.microsoft.com/office/drawing/2014/main" id="{CF81D63A-158F-477A-A72D-B273B96FD67F}"/>
                  </a:ext>
                </a:extLst>
              </p:cNvPr>
              <p:cNvSpPr>
                <a:spLocks noChangeShapeType="1"/>
              </p:cNvSpPr>
              <p:nvPr/>
            </p:nvSpPr>
            <p:spPr bwMode="auto">
              <a:xfrm>
                <a:off x="0" y="4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7" name="Line 9">
                <a:extLst>
                  <a:ext uri="{FF2B5EF4-FFF2-40B4-BE49-F238E27FC236}">
                    <a16:creationId xmlns:a16="http://schemas.microsoft.com/office/drawing/2014/main" id="{01AA818A-15CC-4CA4-93EE-C1339B5B69DB}"/>
                  </a:ext>
                </a:extLst>
              </p:cNvPr>
              <p:cNvSpPr>
                <a:spLocks noChangeShapeType="1"/>
              </p:cNvSpPr>
              <p:nvPr/>
            </p:nvSpPr>
            <p:spPr bwMode="auto">
              <a:xfrm>
                <a:off x="0" y="2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8" name="Line 10">
                <a:extLst>
                  <a:ext uri="{FF2B5EF4-FFF2-40B4-BE49-F238E27FC236}">
                    <a16:creationId xmlns:a16="http://schemas.microsoft.com/office/drawing/2014/main" id="{63558713-4B7A-464B-B337-E6A526234D2D}"/>
                  </a:ext>
                </a:extLst>
              </p:cNvPr>
              <p:cNvSpPr>
                <a:spLocks noChangeShapeType="1"/>
              </p:cNvSpPr>
              <p:nvPr/>
            </p:nvSpPr>
            <p:spPr bwMode="auto">
              <a:xfrm>
                <a:off x="240" y="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9" name="Line 11">
                <a:extLst>
                  <a:ext uri="{FF2B5EF4-FFF2-40B4-BE49-F238E27FC236}">
                    <a16:creationId xmlns:a16="http://schemas.microsoft.com/office/drawing/2014/main" id="{75BB1B80-B171-4222-AAFB-38BEFDF495D2}"/>
                  </a:ext>
                </a:extLst>
              </p:cNvPr>
              <p:cNvSpPr>
                <a:spLocks noChangeShapeType="1"/>
              </p:cNvSpPr>
              <p:nvPr/>
            </p:nvSpPr>
            <p:spPr bwMode="auto">
              <a:xfrm>
                <a:off x="480" y="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Rectangle 12" descr="Dark downward diagonal">
                <a:extLst>
                  <a:ext uri="{FF2B5EF4-FFF2-40B4-BE49-F238E27FC236}">
                    <a16:creationId xmlns:a16="http://schemas.microsoft.com/office/drawing/2014/main" id="{2E989E01-8289-4F3A-AADC-CC23B28CA878}"/>
                  </a:ext>
                </a:extLst>
              </p:cNvPr>
              <p:cNvSpPr>
                <a:spLocks noChangeArrowheads="1"/>
              </p:cNvSpPr>
              <p:nvPr/>
            </p:nvSpPr>
            <p:spPr bwMode="auto">
              <a:xfrm>
                <a:off x="252" y="14"/>
                <a:ext cx="216" cy="216"/>
              </a:xfrm>
              <a:prstGeom prst="rect">
                <a:avLst/>
              </a:prstGeom>
              <a:blipFill dpi="0" rotWithShape="0">
                <a:blip r:embed="rId4"/>
                <a:srcRect/>
                <a:tile tx="0" ty="0" sx="100000" sy="100000" flip="none" algn="tl"/>
              </a:blipFill>
              <a:ln w="12700">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en-US" altLang="zh-CN" sz="2400">
                  <a:latin typeface="Times New Roman" panose="02020603050405020304" pitchFamily="18" charset="0"/>
                  <a:cs typeface="Arial" panose="020B0604020202020204" pitchFamily="34" charset="0"/>
                </a:endParaRPr>
              </a:p>
            </p:txBody>
          </p:sp>
          <p:sp>
            <p:nvSpPr>
              <p:cNvPr id="15391" name="Rectangle 13">
                <a:extLst>
                  <a:ext uri="{FF2B5EF4-FFF2-40B4-BE49-F238E27FC236}">
                    <a16:creationId xmlns:a16="http://schemas.microsoft.com/office/drawing/2014/main" id="{19659029-D1C0-4C6D-ABB1-4C4C689D6088}"/>
                  </a:ext>
                </a:extLst>
              </p:cNvPr>
              <p:cNvSpPr>
                <a:spLocks noChangeArrowheads="1"/>
              </p:cNvSpPr>
              <p:nvPr/>
            </p:nvSpPr>
            <p:spPr bwMode="auto">
              <a:xfrm>
                <a:off x="12" y="490"/>
                <a:ext cx="220" cy="22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en-US" altLang="zh-CN" sz="2400">
                  <a:latin typeface="Times New Roman" panose="02020603050405020304" pitchFamily="18" charset="0"/>
                  <a:cs typeface="Arial" panose="020B0604020202020204" pitchFamily="34" charset="0"/>
                </a:endParaRPr>
              </a:p>
            </p:txBody>
          </p:sp>
        </p:grpSp>
        <p:sp>
          <p:nvSpPr>
            <p:cNvPr id="15367" name="AutoShape 14">
              <a:extLst>
                <a:ext uri="{FF2B5EF4-FFF2-40B4-BE49-F238E27FC236}">
                  <a16:creationId xmlns:a16="http://schemas.microsoft.com/office/drawing/2014/main" id="{FE7BA22D-D34E-42E5-97EC-6719A578D143}"/>
                </a:ext>
              </a:extLst>
            </p:cNvPr>
            <p:cNvSpPr>
              <a:spLocks noChangeArrowheads="1"/>
            </p:cNvSpPr>
            <p:nvPr/>
          </p:nvSpPr>
          <p:spPr bwMode="auto">
            <a:xfrm flipV="1">
              <a:off x="174" y="2735"/>
              <a:ext cx="613" cy="577"/>
            </a:xfrm>
            <a:custGeom>
              <a:avLst/>
              <a:gdLst>
                <a:gd name="T0" fmla="*/ 12 w 21600"/>
                <a:gd name="T1" fmla="*/ 0 h 21600"/>
                <a:gd name="T2" fmla="*/ 12 w 21600"/>
                <a:gd name="T3" fmla="*/ 9 h 21600"/>
                <a:gd name="T4" fmla="*/ 3 w 21600"/>
                <a:gd name="T5" fmla="*/ 15 h 21600"/>
                <a:gd name="T6" fmla="*/ 17 w 21600"/>
                <a:gd name="T7" fmla="*/ 4 h 21600"/>
                <a:gd name="T8" fmla="*/ 17694720 60000 65536"/>
                <a:gd name="T9" fmla="*/ 5898240 60000 65536"/>
                <a:gd name="T10" fmla="*/ 5898240 60000 65536"/>
                <a:gd name="T11" fmla="*/ 0 60000 65536"/>
                <a:gd name="T12" fmla="*/ 12438 w 21600"/>
                <a:gd name="T13" fmla="*/ 2920 h 21600"/>
                <a:gd name="T14" fmla="*/ 1821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CCCC"/>
            </a:solidFill>
            <a:ln w="9525" cmpd="sng">
              <a:solidFill>
                <a:schemeClr val="tx1"/>
              </a:solidFill>
              <a:miter lim="800000"/>
              <a:headEnd/>
              <a:tailEnd/>
            </a:ln>
            <a:effectLst>
              <a:outerShdw dist="63500" dir="5400000" algn="ctr" rotWithShape="0">
                <a:srgbClr val="919191"/>
              </a:outerShdw>
            </a:effectLst>
          </p:spPr>
          <p:txBody>
            <a:bodyPr wrap="none" anchor="ctr"/>
            <a:lstStyle/>
            <a:p>
              <a:endParaRPr lang="zh-CN" altLang="en-US"/>
            </a:p>
          </p:txBody>
        </p:sp>
        <p:sp>
          <p:nvSpPr>
            <p:cNvPr id="15368" name="Rectangle 15" descr="Dark downward diagonal">
              <a:extLst>
                <a:ext uri="{FF2B5EF4-FFF2-40B4-BE49-F238E27FC236}">
                  <a16:creationId xmlns:a16="http://schemas.microsoft.com/office/drawing/2014/main" id="{C06D6AC8-F2DA-4F1B-8598-1F0C4D256835}"/>
                </a:ext>
              </a:extLst>
            </p:cNvPr>
            <p:cNvSpPr>
              <a:spLocks noChangeArrowheads="1"/>
            </p:cNvSpPr>
            <p:nvPr/>
          </p:nvSpPr>
          <p:spPr bwMode="auto">
            <a:xfrm>
              <a:off x="1296" y="480"/>
              <a:ext cx="3648" cy="2353"/>
            </a:xfrm>
            <a:prstGeom prst="rect">
              <a:avLst/>
            </a:prstGeom>
            <a:blipFill dpi="0" rotWithShape="0">
              <a:blip r:embed="rId4"/>
              <a:srcRect/>
              <a:tile tx="0" ty="0" sx="100000" sy="100000" flip="none" algn="tl"/>
            </a:blipFill>
            <a:ln w="12700">
              <a:solidFill>
                <a:schemeClr val="tx1"/>
              </a:solidFill>
              <a:miter lim="800000"/>
              <a:headEnd/>
              <a:tailEnd/>
            </a:ln>
            <a:effectLst>
              <a:outerShdw dist="89803" dir="2700000" algn="ctr" rotWithShape="0">
                <a:srgbClr val="919191"/>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en-US" altLang="zh-CN"/>
            </a:p>
          </p:txBody>
        </p:sp>
        <p:sp>
          <p:nvSpPr>
            <p:cNvPr id="15369" name="Text Box 16">
              <a:extLst>
                <a:ext uri="{FF2B5EF4-FFF2-40B4-BE49-F238E27FC236}">
                  <a16:creationId xmlns:a16="http://schemas.microsoft.com/office/drawing/2014/main" id="{9B5C5CA4-BD86-4F55-99F5-A14D558B04D8}"/>
                </a:ext>
              </a:extLst>
            </p:cNvPr>
            <p:cNvSpPr txBox="1">
              <a:spLocks noChangeArrowheads="1"/>
            </p:cNvSpPr>
            <p:nvPr/>
          </p:nvSpPr>
          <p:spPr bwMode="auto">
            <a:xfrm>
              <a:off x="1296" y="480"/>
              <a:ext cx="18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zh-CN" altLang="en-US" sz="2400" b="1">
                  <a:latin typeface="Arial Narrow" panose="020B06060202020A0204" pitchFamily="34" charset="0"/>
                  <a:cs typeface="Arial" panose="020B0604020202020204" pitchFamily="34" charset="0"/>
                </a:rPr>
                <a:t>执行计划</a:t>
              </a:r>
              <a:endParaRPr lang="zh-CN" altLang="en-US" sz="2000" b="1">
                <a:latin typeface="Arial Narrow" panose="020B06060202020A0204" pitchFamily="34" charset="0"/>
                <a:cs typeface="Arial" panose="020B0604020202020204" pitchFamily="34" charset="0"/>
              </a:endParaRPr>
            </a:p>
          </p:txBody>
        </p:sp>
        <p:sp>
          <p:nvSpPr>
            <p:cNvPr id="15370" name="Text Box 17">
              <a:extLst>
                <a:ext uri="{FF2B5EF4-FFF2-40B4-BE49-F238E27FC236}">
                  <a16:creationId xmlns:a16="http://schemas.microsoft.com/office/drawing/2014/main" id="{46579388-A247-41F4-81E3-C0A8D8AA4D01}"/>
                </a:ext>
              </a:extLst>
            </p:cNvPr>
            <p:cNvSpPr txBox="1">
              <a:spLocks noChangeArrowheads="1"/>
            </p:cNvSpPr>
            <p:nvPr/>
          </p:nvSpPr>
          <p:spPr bwMode="auto">
            <a:xfrm>
              <a:off x="3168" y="480"/>
              <a:ext cx="177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zh-CN" altLang="en-US" sz="2400" b="1">
                  <a:latin typeface="Arial Narrow" panose="020B06060202020A0204" pitchFamily="34" charset="0"/>
                  <a:cs typeface="Arial" panose="020B0604020202020204" pitchFamily="34" charset="0"/>
                </a:rPr>
                <a:t>执行上下文</a:t>
              </a:r>
            </a:p>
          </p:txBody>
        </p:sp>
        <p:sp>
          <p:nvSpPr>
            <p:cNvPr id="15371" name="Line 18">
              <a:extLst>
                <a:ext uri="{FF2B5EF4-FFF2-40B4-BE49-F238E27FC236}">
                  <a16:creationId xmlns:a16="http://schemas.microsoft.com/office/drawing/2014/main" id="{28FDF7BA-DB3A-4C5D-987E-06415EA5B4AB}"/>
                </a:ext>
              </a:extLst>
            </p:cNvPr>
            <p:cNvSpPr>
              <a:spLocks noChangeShapeType="1"/>
            </p:cNvSpPr>
            <p:nvPr/>
          </p:nvSpPr>
          <p:spPr bwMode="auto">
            <a:xfrm>
              <a:off x="3120" y="480"/>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72" name="Group 19">
              <a:extLst>
                <a:ext uri="{FF2B5EF4-FFF2-40B4-BE49-F238E27FC236}">
                  <a16:creationId xmlns:a16="http://schemas.microsoft.com/office/drawing/2014/main" id="{435546C6-62D1-45DE-A668-31D71CD6688D}"/>
                </a:ext>
              </a:extLst>
            </p:cNvPr>
            <p:cNvGrpSpPr>
              <a:grpSpLocks/>
            </p:cNvGrpSpPr>
            <p:nvPr/>
          </p:nvGrpSpPr>
          <p:grpSpPr bwMode="auto">
            <a:xfrm>
              <a:off x="1488" y="1392"/>
              <a:ext cx="1539" cy="864"/>
              <a:chOff x="0" y="0"/>
              <a:chExt cx="1539" cy="864"/>
            </a:xfrm>
          </p:grpSpPr>
          <p:sp>
            <p:nvSpPr>
              <p:cNvPr id="15381" name="Rectangle 20">
                <a:extLst>
                  <a:ext uri="{FF2B5EF4-FFF2-40B4-BE49-F238E27FC236}">
                    <a16:creationId xmlns:a16="http://schemas.microsoft.com/office/drawing/2014/main" id="{A3DED5AD-D5B6-4F63-94B1-8B8E64F07368}"/>
                  </a:ext>
                </a:extLst>
              </p:cNvPr>
              <p:cNvSpPr>
                <a:spLocks noChangeArrowheads="1"/>
              </p:cNvSpPr>
              <p:nvPr/>
            </p:nvSpPr>
            <p:spPr bwMode="auto">
              <a:xfrm>
                <a:off x="0" y="0"/>
                <a:ext cx="1536" cy="834"/>
              </a:xfrm>
              <a:prstGeom prst="rect">
                <a:avLst/>
              </a:prstGeom>
              <a:solidFill>
                <a:schemeClr val="bg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en-US" altLang="zh-CN" sz="2000">
                  <a:latin typeface="Bookman Old Style" panose="02050604050505020204" pitchFamily="18" charset="0"/>
                  <a:cs typeface="Arial" panose="020B0604020202020204" pitchFamily="34" charset="0"/>
                </a:endParaRPr>
              </a:p>
            </p:txBody>
          </p:sp>
          <p:grpSp>
            <p:nvGrpSpPr>
              <p:cNvPr id="15382" name="Group 21">
                <a:extLst>
                  <a:ext uri="{FF2B5EF4-FFF2-40B4-BE49-F238E27FC236}">
                    <a16:creationId xmlns:a16="http://schemas.microsoft.com/office/drawing/2014/main" id="{74D64AF1-6949-462D-AD08-FEE189411D8C}"/>
                  </a:ext>
                </a:extLst>
              </p:cNvPr>
              <p:cNvGrpSpPr>
                <a:grpSpLocks/>
              </p:cNvGrpSpPr>
              <p:nvPr/>
            </p:nvGrpSpPr>
            <p:grpSpPr bwMode="auto">
              <a:xfrm>
                <a:off x="48" y="48"/>
                <a:ext cx="1491" cy="816"/>
                <a:chOff x="0" y="0"/>
                <a:chExt cx="1491" cy="816"/>
              </a:xfrm>
            </p:grpSpPr>
            <p:sp>
              <p:nvSpPr>
                <p:cNvPr id="15383" name="Rectangle 22">
                  <a:extLst>
                    <a:ext uri="{FF2B5EF4-FFF2-40B4-BE49-F238E27FC236}">
                      <a16:creationId xmlns:a16="http://schemas.microsoft.com/office/drawing/2014/main" id="{35FC0743-8B52-4322-A39C-E08B2F2D97D9}"/>
                    </a:ext>
                  </a:extLst>
                </p:cNvPr>
                <p:cNvSpPr>
                  <a:spLocks noChangeArrowheads="1"/>
                </p:cNvSpPr>
                <p:nvPr/>
              </p:nvSpPr>
              <p:spPr bwMode="auto">
                <a:xfrm>
                  <a:off x="960" y="528"/>
                  <a:ext cx="192" cy="18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en-US" altLang="zh-CN" sz="2400">
                    <a:latin typeface="Times New Roman" panose="02020603050405020304" pitchFamily="18" charset="0"/>
                    <a:cs typeface="Arial" panose="020B0604020202020204" pitchFamily="34" charset="0"/>
                  </a:endParaRPr>
                </a:p>
              </p:txBody>
            </p:sp>
            <p:sp>
              <p:nvSpPr>
                <p:cNvPr id="15384" name="Text Box 23">
                  <a:extLst>
                    <a:ext uri="{FF2B5EF4-FFF2-40B4-BE49-F238E27FC236}">
                      <a16:creationId xmlns:a16="http://schemas.microsoft.com/office/drawing/2014/main" id="{744357AE-D146-4854-BACA-C7283431226D}"/>
                    </a:ext>
                  </a:extLst>
                </p:cNvPr>
                <p:cNvSpPr txBox="1">
                  <a:spLocks noChangeArrowheads="1"/>
                </p:cNvSpPr>
                <p:nvPr/>
              </p:nvSpPr>
              <p:spPr bwMode="auto">
                <a:xfrm>
                  <a:off x="0" y="0"/>
                  <a:ext cx="1491"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sz="1800">
                      <a:cs typeface="Arial" panose="020B0604020202020204" pitchFamily="34" charset="0"/>
                    </a:rPr>
                    <a:t>SELECT *</a:t>
                  </a:r>
                  <a:br>
                    <a:rPr lang="en-US" altLang="zh-CN" sz="1800">
                      <a:cs typeface="Arial" panose="020B0604020202020204" pitchFamily="34" charset="0"/>
                    </a:rPr>
                  </a:br>
                  <a:r>
                    <a:rPr lang="en-US" altLang="zh-CN" sz="1800">
                      <a:cs typeface="Arial" panose="020B0604020202020204" pitchFamily="34" charset="0"/>
                    </a:rPr>
                    <a:t>FROM </a:t>
                  </a:r>
                  <a:r>
                    <a:rPr lang="en-US" altLang="zh-CN" sz="1800" b="1">
                      <a:cs typeface="Arial" panose="020B0604020202020204" pitchFamily="34" charset="0"/>
                    </a:rPr>
                    <a:t>dbo.</a:t>
                  </a:r>
                  <a:r>
                    <a:rPr lang="en-US" altLang="zh-CN" sz="1800">
                      <a:cs typeface="Arial" panose="020B0604020202020204" pitchFamily="34" charset="0"/>
                    </a:rPr>
                    <a:t>member</a:t>
                  </a:r>
                  <a:br>
                    <a:rPr lang="en-US" altLang="zh-CN" sz="1800">
                      <a:cs typeface="Arial" panose="020B0604020202020204" pitchFamily="34" charset="0"/>
                    </a:rPr>
                  </a:br>
                  <a:r>
                    <a:rPr lang="en-US" altLang="zh-CN" sz="1800">
                      <a:cs typeface="Arial" panose="020B0604020202020204" pitchFamily="34" charset="0"/>
                    </a:rPr>
                    <a:t>WHERE</a:t>
                  </a:r>
                  <a:br>
                    <a:rPr lang="en-US" altLang="zh-CN" sz="1800">
                      <a:cs typeface="Arial" panose="020B0604020202020204" pitchFamily="34" charset="0"/>
                    </a:rPr>
                  </a:br>
                  <a:r>
                    <a:rPr lang="en-US" altLang="zh-CN" sz="1800">
                      <a:cs typeface="Arial" panose="020B0604020202020204" pitchFamily="34" charset="0"/>
                    </a:rPr>
                    <a:t>member_no = </a:t>
                  </a:r>
                  <a:r>
                    <a:rPr lang="en-US" altLang="zh-CN" sz="1800" b="1">
                      <a:cs typeface="Arial" panose="020B0604020202020204" pitchFamily="34" charset="0"/>
                    </a:rPr>
                    <a:t>?</a:t>
                  </a:r>
                  <a:endParaRPr lang="en-US" altLang="zh-CN" sz="1800">
                    <a:cs typeface="Arial" panose="020B0604020202020204" pitchFamily="34" charset="0"/>
                  </a:endParaRPr>
                </a:p>
              </p:txBody>
            </p:sp>
          </p:grpSp>
        </p:grpSp>
        <p:sp>
          <p:nvSpPr>
            <p:cNvPr id="15373" name="Rectangle 24">
              <a:extLst>
                <a:ext uri="{FF2B5EF4-FFF2-40B4-BE49-F238E27FC236}">
                  <a16:creationId xmlns:a16="http://schemas.microsoft.com/office/drawing/2014/main" id="{7163568F-5CA7-417E-857B-A6BE1739E1CC}"/>
                </a:ext>
              </a:extLst>
            </p:cNvPr>
            <p:cNvSpPr>
              <a:spLocks noChangeArrowheads="1"/>
            </p:cNvSpPr>
            <p:nvPr/>
          </p:nvSpPr>
          <p:spPr bwMode="auto">
            <a:xfrm>
              <a:off x="3840" y="768"/>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b="1">
                  <a:cs typeface="Arial" panose="020B0604020202020204" pitchFamily="34" charset="0"/>
                </a:rPr>
                <a:t>连接</a:t>
              </a:r>
              <a:r>
                <a:rPr lang="en-US" altLang="zh-CN" sz="1800" b="1">
                  <a:cs typeface="Arial" panose="020B0604020202020204" pitchFamily="34" charset="0"/>
                </a:rPr>
                <a:t>1</a:t>
              </a:r>
            </a:p>
          </p:txBody>
        </p:sp>
        <p:sp>
          <p:nvSpPr>
            <p:cNvPr id="15374" name="Freeform 25">
              <a:extLst>
                <a:ext uri="{FF2B5EF4-FFF2-40B4-BE49-F238E27FC236}">
                  <a16:creationId xmlns:a16="http://schemas.microsoft.com/office/drawing/2014/main" id="{D22A550A-9299-482D-B44E-751674A8DCB4}"/>
                </a:ext>
              </a:extLst>
            </p:cNvPr>
            <p:cNvSpPr>
              <a:spLocks/>
            </p:cNvSpPr>
            <p:nvPr/>
          </p:nvSpPr>
          <p:spPr bwMode="auto">
            <a:xfrm>
              <a:off x="2976" y="1008"/>
              <a:ext cx="1584" cy="1632"/>
            </a:xfrm>
            <a:custGeom>
              <a:avLst/>
              <a:gdLst>
                <a:gd name="T0" fmla="*/ 0 w 1584"/>
                <a:gd name="T1" fmla="*/ 672 h 1632"/>
                <a:gd name="T2" fmla="*/ 576 w 1584"/>
                <a:gd name="T3" fmla="*/ 672 h 1632"/>
                <a:gd name="T4" fmla="*/ 576 w 1584"/>
                <a:gd name="T5" fmla="*/ 0 h 1632"/>
                <a:gd name="T6" fmla="*/ 1584 w 1584"/>
                <a:gd name="T7" fmla="*/ 0 h 1632"/>
                <a:gd name="T8" fmla="*/ 1584 w 1584"/>
                <a:gd name="T9" fmla="*/ 288 h 1632"/>
                <a:gd name="T10" fmla="*/ 864 w 1584"/>
                <a:gd name="T11" fmla="*/ 288 h 1632"/>
                <a:gd name="T12" fmla="*/ 864 w 1584"/>
                <a:gd name="T13" fmla="*/ 672 h 1632"/>
                <a:gd name="T14" fmla="*/ 1584 w 1584"/>
                <a:gd name="T15" fmla="*/ 672 h 1632"/>
                <a:gd name="T16" fmla="*/ 1584 w 1584"/>
                <a:gd name="T17" fmla="*/ 960 h 1632"/>
                <a:gd name="T18" fmla="*/ 864 w 1584"/>
                <a:gd name="T19" fmla="*/ 960 h 1632"/>
                <a:gd name="T20" fmla="*/ 864 w 1584"/>
                <a:gd name="T21" fmla="*/ 1344 h 1632"/>
                <a:gd name="T22" fmla="*/ 1584 w 1584"/>
                <a:gd name="T23" fmla="*/ 1344 h 1632"/>
                <a:gd name="T24" fmla="*/ 1584 w 1584"/>
                <a:gd name="T25" fmla="*/ 1632 h 1632"/>
                <a:gd name="T26" fmla="*/ 576 w 1584"/>
                <a:gd name="T27" fmla="*/ 1632 h 1632"/>
                <a:gd name="T28" fmla="*/ 576 w 1584"/>
                <a:gd name="T29" fmla="*/ 960 h 1632"/>
                <a:gd name="T30" fmla="*/ 0 w 1584"/>
                <a:gd name="T31" fmla="*/ 960 h 1632"/>
                <a:gd name="T32" fmla="*/ 0 w 1584"/>
                <a:gd name="T33" fmla="*/ 672 h 16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84"/>
                <a:gd name="T52" fmla="*/ 0 h 1632"/>
                <a:gd name="T53" fmla="*/ 1584 w 1584"/>
                <a:gd name="T54" fmla="*/ 1632 h 16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84" h="1632">
                  <a:moveTo>
                    <a:pt x="0" y="672"/>
                  </a:moveTo>
                  <a:lnTo>
                    <a:pt x="576" y="672"/>
                  </a:lnTo>
                  <a:lnTo>
                    <a:pt x="576" y="0"/>
                  </a:lnTo>
                  <a:lnTo>
                    <a:pt x="1584" y="0"/>
                  </a:lnTo>
                  <a:lnTo>
                    <a:pt x="1584" y="288"/>
                  </a:lnTo>
                  <a:lnTo>
                    <a:pt x="864" y="288"/>
                  </a:lnTo>
                  <a:lnTo>
                    <a:pt x="864" y="672"/>
                  </a:lnTo>
                  <a:lnTo>
                    <a:pt x="1584" y="672"/>
                  </a:lnTo>
                  <a:lnTo>
                    <a:pt x="1584" y="960"/>
                  </a:lnTo>
                  <a:lnTo>
                    <a:pt x="864" y="960"/>
                  </a:lnTo>
                  <a:lnTo>
                    <a:pt x="864" y="1344"/>
                  </a:lnTo>
                  <a:lnTo>
                    <a:pt x="1584" y="1344"/>
                  </a:lnTo>
                  <a:lnTo>
                    <a:pt x="1584" y="1632"/>
                  </a:lnTo>
                  <a:lnTo>
                    <a:pt x="576" y="1632"/>
                  </a:lnTo>
                  <a:lnTo>
                    <a:pt x="576" y="960"/>
                  </a:lnTo>
                  <a:lnTo>
                    <a:pt x="0" y="960"/>
                  </a:lnTo>
                  <a:lnTo>
                    <a:pt x="0" y="672"/>
                  </a:lnTo>
                  <a:close/>
                </a:path>
              </a:pathLst>
            </a:custGeom>
            <a:solidFill>
              <a:srgbClr val="00CCFF"/>
            </a:solidFill>
            <a:ln w="9525" cmpd="sng">
              <a:solidFill>
                <a:schemeClr val="tx1"/>
              </a:solidFill>
              <a:miter lim="800000"/>
              <a:headEnd/>
              <a:tailEnd/>
            </a:ln>
          </p:spPr>
          <p:txBody>
            <a:bodyPr wrap="none" anchor="ctr"/>
            <a:lstStyle/>
            <a:p>
              <a:endParaRPr lang="zh-CN" altLang="en-US"/>
            </a:p>
          </p:txBody>
        </p:sp>
        <p:sp>
          <p:nvSpPr>
            <p:cNvPr id="15375" name="Rectangle 26">
              <a:extLst>
                <a:ext uri="{FF2B5EF4-FFF2-40B4-BE49-F238E27FC236}">
                  <a16:creationId xmlns:a16="http://schemas.microsoft.com/office/drawing/2014/main" id="{39AAD04B-9DFF-499A-AE10-760E6DD50B48}"/>
                </a:ext>
              </a:extLst>
            </p:cNvPr>
            <p:cNvSpPr>
              <a:spLocks noChangeArrowheads="1"/>
            </p:cNvSpPr>
            <p:nvPr/>
          </p:nvSpPr>
          <p:spPr bwMode="auto">
            <a:xfrm>
              <a:off x="4039" y="980"/>
              <a:ext cx="561" cy="336"/>
            </a:xfrm>
            <a:prstGeom prst="rect">
              <a:avLst/>
            </a:prstGeom>
            <a:solidFill>
              <a:schemeClr val="bg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000" b="1">
                  <a:cs typeface="Arial" panose="020B0604020202020204" pitchFamily="34" charset="0"/>
                </a:rPr>
                <a:t>8082</a:t>
              </a:r>
            </a:p>
          </p:txBody>
        </p:sp>
        <p:sp>
          <p:nvSpPr>
            <p:cNvPr id="15376" name="Rectangle 27">
              <a:extLst>
                <a:ext uri="{FF2B5EF4-FFF2-40B4-BE49-F238E27FC236}">
                  <a16:creationId xmlns:a16="http://schemas.microsoft.com/office/drawing/2014/main" id="{4499799F-5685-4EB7-A89D-6E8BFA9D6CF7}"/>
                </a:ext>
              </a:extLst>
            </p:cNvPr>
            <p:cNvSpPr>
              <a:spLocks noChangeArrowheads="1"/>
            </p:cNvSpPr>
            <p:nvPr/>
          </p:nvSpPr>
          <p:spPr bwMode="auto">
            <a:xfrm>
              <a:off x="3888" y="139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b="1">
                  <a:cs typeface="Arial" panose="020B0604020202020204" pitchFamily="34" charset="0"/>
                </a:rPr>
                <a:t>连接</a:t>
              </a:r>
              <a:r>
                <a:rPr lang="en-US" altLang="zh-CN" sz="1800" b="1">
                  <a:cs typeface="Arial" panose="020B0604020202020204" pitchFamily="34" charset="0"/>
                </a:rPr>
                <a:t>2</a:t>
              </a:r>
            </a:p>
          </p:txBody>
        </p:sp>
        <p:sp>
          <p:nvSpPr>
            <p:cNvPr id="15377" name="Rectangle 28">
              <a:extLst>
                <a:ext uri="{FF2B5EF4-FFF2-40B4-BE49-F238E27FC236}">
                  <a16:creationId xmlns:a16="http://schemas.microsoft.com/office/drawing/2014/main" id="{A4919169-952B-4FC2-B010-C9A40558937C}"/>
                </a:ext>
              </a:extLst>
            </p:cNvPr>
            <p:cNvSpPr>
              <a:spLocks noChangeArrowheads="1"/>
            </p:cNvSpPr>
            <p:nvPr/>
          </p:nvSpPr>
          <p:spPr bwMode="auto">
            <a:xfrm>
              <a:off x="3888" y="2064"/>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800" b="1">
                  <a:cs typeface="Arial" panose="020B0604020202020204" pitchFamily="34" charset="0"/>
                </a:rPr>
                <a:t>连接</a:t>
              </a:r>
              <a:r>
                <a:rPr lang="en-US" altLang="zh-CN" sz="1800" b="1">
                  <a:cs typeface="Arial" panose="020B0604020202020204" pitchFamily="34" charset="0"/>
                </a:rPr>
                <a:t>3</a:t>
              </a:r>
            </a:p>
          </p:txBody>
        </p:sp>
        <p:sp>
          <p:nvSpPr>
            <p:cNvPr id="15378" name="Rectangle 29">
              <a:extLst>
                <a:ext uri="{FF2B5EF4-FFF2-40B4-BE49-F238E27FC236}">
                  <a16:creationId xmlns:a16="http://schemas.microsoft.com/office/drawing/2014/main" id="{40763F0A-6545-462A-AD5D-032AACE0416A}"/>
                </a:ext>
              </a:extLst>
            </p:cNvPr>
            <p:cNvSpPr>
              <a:spLocks noChangeArrowheads="1"/>
            </p:cNvSpPr>
            <p:nvPr/>
          </p:nvSpPr>
          <p:spPr bwMode="auto">
            <a:xfrm>
              <a:off x="4040" y="1658"/>
              <a:ext cx="561" cy="336"/>
            </a:xfrm>
            <a:prstGeom prst="rect">
              <a:avLst/>
            </a:prstGeom>
            <a:solidFill>
              <a:schemeClr val="bg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000" b="1">
                  <a:cs typeface="Arial" panose="020B0604020202020204" pitchFamily="34" charset="0"/>
                </a:rPr>
                <a:t>24</a:t>
              </a:r>
            </a:p>
          </p:txBody>
        </p:sp>
        <p:sp>
          <p:nvSpPr>
            <p:cNvPr id="15379" name="Rectangle 30">
              <a:extLst>
                <a:ext uri="{FF2B5EF4-FFF2-40B4-BE49-F238E27FC236}">
                  <a16:creationId xmlns:a16="http://schemas.microsoft.com/office/drawing/2014/main" id="{53782D3B-28CE-4936-B405-D046305B5C7E}"/>
                </a:ext>
              </a:extLst>
            </p:cNvPr>
            <p:cNvSpPr>
              <a:spLocks noChangeArrowheads="1"/>
            </p:cNvSpPr>
            <p:nvPr/>
          </p:nvSpPr>
          <p:spPr bwMode="auto">
            <a:xfrm>
              <a:off x="4039" y="2334"/>
              <a:ext cx="561" cy="336"/>
            </a:xfrm>
            <a:prstGeom prst="rect">
              <a:avLst/>
            </a:prstGeom>
            <a:solidFill>
              <a:schemeClr val="bg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000" b="1">
                  <a:cs typeface="Arial" panose="020B0604020202020204" pitchFamily="34" charset="0"/>
                </a:rPr>
                <a:t>1003</a:t>
              </a:r>
            </a:p>
          </p:txBody>
        </p:sp>
        <p:sp>
          <p:nvSpPr>
            <p:cNvPr id="15380" name="Freeform 31">
              <a:extLst>
                <a:ext uri="{FF2B5EF4-FFF2-40B4-BE49-F238E27FC236}">
                  <a16:creationId xmlns:a16="http://schemas.microsoft.com/office/drawing/2014/main" id="{A9417B86-AC18-45BC-A52F-BC7B4920B5BB}"/>
                </a:ext>
              </a:extLst>
            </p:cNvPr>
            <p:cNvSpPr>
              <a:spLocks/>
            </p:cNvSpPr>
            <p:nvPr/>
          </p:nvSpPr>
          <p:spPr bwMode="auto">
            <a:xfrm rot="18584400" flipV="1">
              <a:off x="254" y="1500"/>
              <a:ext cx="1200" cy="309"/>
            </a:xfrm>
            <a:custGeom>
              <a:avLst/>
              <a:gdLst>
                <a:gd name="T0" fmla="*/ 1199 w 1134"/>
                <a:gd name="T1" fmla="*/ 64 h 260"/>
                <a:gd name="T2" fmla="*/ 1005 w 1134"/>
                <a:gd name="T3" fmla="*/ 295 h 260"/>
                <a:gd name="T4" fmla="*/ 980 w 1134"/>
                <a:gd name="T5" fmla="*/ 217 h 260"/>
                <a:gd name="T6" fmla="*/ 954 w 1134"/>
                <a:gd name="T7" fmla="*/ 231 h 260"/>
                <a:gd name="T8" fmla="*/ 902 w 1134"/>
                <a:gd name="T9" fmla="*/ 253 h 260"/>
                <a:gd name="T10" fmla="*/ 847 w 1134"/>
                <a:gd name="T11" fmla="*/ 275 h 260"/>
                <a:gd name="T12" fmla="*/ 787 w 1134"/>
                <a:gd name="T13" fmla="*/ 288 h 260"/>
                <a:gd name="T14" fmla="*/ 757 w 1134"/>
                <a:gd name="T15" fmla="*/ 292 h 260"/>
                <a:gd name="T16" fmla="*/ 695 w 1134"/>
                <a:gd name="T17" fmla="*/ 303 h 260"/>
                <a:gd name="T18" fmla="*/ 633 w 1134"/>
                <a:gd name="T19" fmla="*/ 308 h 260"/>
                <a:gd name="T20" fmla="*/ 568 w 1134"/>
                <a:gd name="T21" fmla="*/ 308 h 260"/>
                <a:gd name="T22" fmla="*/ 502 w 1134"/>
                <a:gd name="T23" fmla="*/ 308 h 260"/>
                <a:gd name="T24" fmla="*/ 472 w 1134"/>
                <a:gd name="T25" fmla="*/ 303 h 260"/>
                <a:gd name="T26" fmla="*/ 405 w 1134"/>
                <a:gd name="T27" fmla="*/ 297 h 260"/>
                <a:gd name="T28" fmla="*/ 339 w 1134"/>
                <a:gd name="T29" fmla="*/ 284 h 260"/>
                <a:gd name="T30" fmla="*/ 274 w 1134"/>
                <a:gd name="T31" fmla="*/ 272 h 260"/>
                <a:gd name="T32" fmla="*/ 241 w 1134"/>
                <a:gd name="T33" fmla="*/ 264 h 260"/>
                <a:gd name="T34" fmla="*/ 177 w 1134"/>
                <a:gd name="T35" fmla="*/ 244 h 260"/>
                <a:gd name="T36" fmla="*/ 115 w 1134"/>
                <a:gd name="T37" fmla="*/ 220 h 260"/>
                <a:gd name="T38" fmla="*/ 57 w 1134"/>
                <a:gd name="T39" fmla="*/ 194 h 260"/>
                <a:gd name="T40" fmla="*/ 0 w 1134"/>
                <a:gd name="T41" fmla="*/ 163 h 260"/>
                <a:gd name="T42" fmla="*/ 35 w 1134"/>
                <a:gd name="T43" fmla="*/ 174 h 260"/>
                <a:gd name="T44" fmla="*/ 102 w 1134"/>
                <a:gd name="T45" fmla="*/ 191 h 260"/>
                <a:gd name="T46" fmla="*/ 170 w 1134"/>
                <a:gd name="T47" fmla="*/ 204 h 260"/>
                <a:gd name="T48" fmla="*/ 235 w 1134"/>
                <a:gd name="T49" fmla="*/ 217 h 260"/>
                <a:gd name="T50" fmla="*/ 302 w 1134"/>
                <a:gd name="T51" fmla="*/ 225 h 260"/>
                <a:gd name="T52" fmla="*/ 366 w 1134"/>
                <a:gd name="T53" fmla="*/ 231 h 260"/>
                <a:gd name="T54" fmla="*/ 425 w 1134"/>
                <a:gd name="T55" fmla="*/ 233 h 260"/>
                <a:gd name="T56" fmla="*/ 488 w 1134"/>
                <a:gd name="T57" fmla="*/ 233 h 260"/>
                <a:gd name="T58" fmla="*/ 517 w 1134"/>
                <a:gd name="T59" fmla="*/ 233 h 260"/>
                <a:gd name="T60" fmla="*/ 578 w 1134"/>
                <a:gd name="T61" fmla="*/ 228 h 260"/>
                <a:gd name="T62" fmla="*/ 633 w 1134"/>
                <a:gd name="T63" fmla="*/ 217 h 260"/>
                <a:gd name="T64" fmla="*/ 688 w 1134"/>
                <a:gd name="T65" fmla="*/ 204 h 260"/>
                <a:gd name="T66" fmla="*/ 741 w 1134"/>
                <a:gd name="T67" fmla="*/ 189 h 260"/>
                <a:gd name="T68" fmla="*/ 792 w 1134"/>
                <a:gd name="T69" fmla="*/ 168 h 260"/>
                <a:gd name="T70" fmla="*/ 840 w 1134"/>
                <a:gd name="T71" fmla="*/ 145 h 260"/>
                <a:gd name="T72" fmla="*/ 884 w 1134"/>
                <a:gd name="T73" fmla="*/ 116 h 260"/>
                <a:gd name="T74" fmla="*/ 927 w 1134"/>
                <a:gd name="T75" fmla="*/ 83 h 260"/>
                <a:gd name="T76" fmla="*/ 907 w 1134"/>
                <a:gd name="T77" fmla="*/ 0 h 260"/>
                <a:gd name="T78" fmla="*/ 1199 w 1134"/>
                <a:gd name="T79" fmla="*/ 64 h 2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34"/>
                <a:gd name="T121" fmla="*/ 0 h 260"/>
                <a:gd name="T122" fmla="*/ 1134 w 1134"/>
                <a:gd name="T123" fmla="*/ 260 h 2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solidFill>
              <a:srgbClr val="D60093"/>
            </a:solidFill>
            <a:ln w="12700" cap="rnd" cmpd="sng">
              <a:solidFill>
                <a:srgbClr val="000000"/>
              </a:solidFill>
              <a:miter lim="800000"/>
              <a:headEnd/>
              <a:tailEnd/>
            </a:ln>
            <a:effectLst>
              <a:outerShdw dist="71842" dir="2700000" algn="ctr" rotWithShape="0">
                <a:srgbClr val="808080"/>
              </a:outerShdw>
            </a:effectLst>
          </p:spPr>
          <p:txBody>
            <a:bodyPr/>
            <a:lstStyle/>
            <a:p>
              <a:endParaRPr lang="zh-CN" altLang="en-US"/>
            </a:p>
          </p:txBody>
        </p:sp>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357676F-D193-4B27-A06E-6204A03B01EA}"/>
              </a:ext>
            </a:extLst>
          </p:cNvPr>
          <p:cNvSpPr>
            <a:spLocks noChangeArrowheads="1"/>
          </p:cNvSpPr>
          <p:nvPr>
            <p:ph type="body" idx="4294967295"/>
          </p:nvPr>
        </p:nvSpPr>
        <p:spPr>
          <a:xfrm>
            <a:off x="1331913" y="1844675"/>
            <a:ext cx="6196012" cy="4105275"/>
          </a:xfrm>
        </p:spPr>
        <p:txBody>
          <a:bodyPr lIns="90488" tIns="44450" rIns="90488" bIns="44450"/>
          <a:lstStyle/>
          <a:p>
            <a:pPr eaLnBrk="1" hangingPunct="1">
              <a:lnSpc>
                <a:spcPct val="130000"/>
              </a:lnSpc>
            </a:pPr>
            <a:r>
              <a:rPr lang="zh-CN" altLang="en-US" sz="2800" b="1"/>
              <a:t>存储过程概述</a:t>
            </a:r>
          </a:p>
          <a:p>
            <a:pPr eaLnBrk="1" hangingPunct="1">
              <a:lnSpc>
                <a:spcPct val="130000"/>
              </a:lnSpc>
            </a:pPr>
            <a:r>
              <a:rPr lang="zh-CN" altLang="en-US" sz="2800" b="1" u="sng"/>
              <a:t>创建和管理存储过程</a:t>
            </a:r>
          </a:p>
          <a:p>
            <a:pPr eaLnBrk="1" hangingPunct="1">
              <a:lnSpc>
                <a:spcPct val="130000"/>
              </a:lnSpc>
            </a:pPr>
            <a:r>
              <a:rPr lang="zh-CN" altLang="en-US" sz="2800" b="1"/>
              <a:t>在存储过程中使用参数</a:t>
            </a:r>
          </a:p>
        </p:txBody>
      </p:sp>
      <p:sp>
        <p:nvSpPr>
          <p:cNvPr id="17411" name="Rectangle 3">
            <a:extLst>
              <a:ext uri="{FF2B5EF4-FFF2-40B4-BE49-F238E27FC236}">
                <a16:creationId xmlns:a16="http://schemas.microsoft.com/office/drawing/2014/main" id="{D3FB979E-B799-4876-A1FF-D92EEAB030BE}"/>
              </a:ext>
            </a:extLst>
          </p:cNvPr>
          <p:cNvSpPr>
            <a:spLocks noChangeArrowheads="1"/>
          </p:cNvSpPr>
          <p:nvPr>
            <p:ph type="title" idx="4294967295"/>
          </p:nvPr>
        </p:nvSpPr>
        <p:spPr>
          <a:xfrm>
            <a:off x="1258888" y="549275"/>
            <a:ext cx="6454775" cy="774700"/>
          </a:xfrm>
        </p:spPr>
        <p:txBody>
          <a:bodyPr/>
          <a:lstStyle/>
          <a:p>
            <a:pPr eaLnBrk="1" hangingPunct="1"/>
            <a:r>
              <a:rPr lang="en-US" altLang="zh-CN"/>
              <a:t>7.2 </a:t>
            </a:r>
            <a:r>
              <a:rPr lang="zh-CN" altLang="en-US"/>
              <a:t>存储过程</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A3F727F-E729-45F1-8B90-6FFFEF7EBE8D}"/>
              </a:ext>
            </a:extLst>
          </p:cNvPr>
          <p:cNvSpPr>
            <a:spLocks noChangeArrowheads="1"/>
          </p:cNvSpPr>
          <p:nvPr>
            <p:ph type="title" idx="4294967295"/>
          </p:nvPr>
        </p:nvSpPr>
        <p:spPr>
          <a:xfrm>
            <a:off x="2627313" y="260350"/>
            <a:ext cx="4095750" cy="633413"/>
          </a:xfrm>
        </p:spPr>
        <p:txBody>
          <a:bodyPr lIns="90488" tIns="44450" rIns="90488" bIns="44450"/>
          <a:lstStyle/>
          <a:p>
            <a:pPr eaLnBrk="1" hangingPunct="1"/>
            <a:r>
              <a:rPr lang="zh-CN" altLang="zh-CN"/>
              <a:t>创建存储过程</a:t>
            </a:r>
          </a:p>
        </p:txBody>
      </p:sp>
      <p:sp>
        <p:nvSpPr>
          <p:cNvPr id="19459" name="Rectangle 3">
            <a:extLst>
              <a:ext uri="{FF2B5EF4-FFF2-40B4-BE49-F238E27FC236}">
                <a16:creationId xmlns:a16="http://schemas.microsoft.com/office/drawing/2014/main" id="{1537F9C9-DBEB-449F-88A5-495C4A378187}"/>
              </a:ext>
            </a:extLst>
          </p:cNvPr>
          <p:cNvSpPr>
            <a:spLocks noChangeArrowheads="1"/>
          </p:cNvSpPr>
          <p:nvPr>
            <p:ph type="body" idx="4294967295"/>
          </p:nvPr>
        </p:nvSpPr>
        <p:spPr>
          <a:xfrm>
            <a:off x="539750" y="1143000"/>
            <a:ext cx="8064500" cy="5029200"/>
          </a:xfrm>
        </p:spPr>
        <p:txBody>
          <a:bodyPr lIns="90488" tIns="44450" rIns="90488" bIns="44450"/>
          <a:lstStyle/>
          <a:p>
            <a:pPr eaLnBrk="1" hangingPunct="1">
              <a:lnSpc>
                <a:spcPct val="85000"/>
              </a:lnSpc>
            </a:pPr>
            <a:r>
              <a:rPr lang="zh-CN" altLang="en-US" sz="2800" b="1"/>
              <a:t>创建存储过程</a:t>
            </a:r>
          </a:p>
          <a:p>
            <a:pPr eaLnBrk="1" hangingPunct="1">
              <a:lnSpc>
                <a:spcPct val="85000"/>
              </a:lnSpc>
              <a:buFontTx/>
              <a:buNone/>
            </a:pPr>
            <a:endParaRPr lang="zh-CN" altLang="en-US" sz="3600" b="1"/>
          </a:p>
          <a:p>
            <a:pPr eaLnBrk="1" hangingPunct="1">
              <a:lnSpc>
                <a:spcPct val="85000"/>
              </a:lnSpc>
              <a:buFontTx/>
              <a:buNone/>
            </a:pPr>
            <a:endParaRPr lang="zh-CN" altLang="en-US" sz="3600" b="1"/>
          </a:p>
          <a:p>
            <a:pPr eaLnBrk="1" hangingPunct="1">
              <a:lnSpc>
                <a:spcPct val="85000"/>
              </a:lnSpc>
              <a:buFontTx/>
              <a:buNone/>
            </a:pPr>
            <a:endParaRPr lang="zh-CN" altLang="en-US" sz="3600" b="1"/>
          </a:p>
          <a:p>
            <a:pPr eaLnBrk="1" hangingPunct="1">
              <a:lnSpc>
                <a:spcPct val="85000"/>
              </a:lnSpc>
              <a:buFontTx/>
              <a:buNone/>
            </a:pPr>
            <a:endParaRPr lang="zh-CN" altLang="en-US" sz="3600" b="1"/>
          </a:p>
          <a:p>
            <a:pPr eaLnBrk="1" hangingPunct="1">
              <a:lnSpc>
                <a:spcPct val="85000"/>
              </a:lnSpc>
              <a:buFontTx/>
              <a:buNone/>
            </a:pPr>
            <a:endParaRPr lang="zh-CN" altLang="en-US" sz="1200" b="1"/>
          </a:p>
          <a:p>
            <a:pPr lvl="1" eaLnBrk="1" hangingPunct="1">
              <a:lnSpc>
                <a:spcPct val="85000"/>
              </a:lnSpc>
            </a:pPr>
            <a:r>
              <a:rPr lang="zh-CN" altLang="en-US" sz="2400" b="1"/>
              <a:t>只能在当前数据库内创建存储过程，除了临时存储过程。临时存储过程总是创建在 tempdb 数据库中</a:t>
            </a:r>
          </a:p>
          <a:p>
            <a:pPr lvl="1" eaLnBrk="1" hangingPunct="1">
              <a:lnSpc>
                <a:spcPct val="85000"/>
              </a:lnSpc>
            </a:pPr>
            <a:r>
              <a:rPr lang="zh-CN" altLang="en-US" sz="2400" b="1"/>
              <a:t>存储过程可以引用表、视图、用户定义函数、其他存储过程以及临时表</a:t>
            </a:r>
          </a:p>
          <a:p>
            <a:pPr lvl="1" eaLnBrk="1" hangingPunct="1">
              <a:lnSpc>
                <a:spcPct val="85000"/>
              </a:lnSpc>
            </a:pPr>
            <a:r>
              <a:rPr lang="zh-CN" altLang="en-US" sz="2400" b="1"/>
              <a:t>若存储过程创建了局部临时表，则当存储过程执行结束后临时表消失</a:t>
            </a:r>
          </a:p>
        </p:txBody>
      </p:sp>
      <p:sp>
        <p:nvSpPr>
          <p:cNvPr id="19460" name="Rectangle 5">
            <a:extLst>
              <a:ext uri="{FF2B5EF4-FFF2-40B4-BE49-F238E27FC236}">
                <a16:creationId xmlns:a16="http://schemas.microsoft.com/office/drawing/2014/main" id="{A357E229-6B04-4DEE-AF60-44A45B0D21DF}"/>
              </a:ext>
            </a:extLst>
          </p:cNvPr>
          <p:cNvSpPr>
            <a:spLocks noChangeArrowheads="1"/>
          </p:cNvSpPr>
          <p:nvPr/>
        </p:nvSpPr>
        <p:spPr bwMode="auto">
          <a:xfrm>
            <a:off x="685800" y="1671638"/>
            <a:ext cx="8001000" cy="2333625"/>
          </a:xfrm>
          <a:prstGeom prst="rect">
            <a:avLst/>
          </a:prstGeom>
          <a:solidFill>
            <a:schemeClr val="bg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nSpc>
                <a:spcPct val="96000"/>
              </a:lnSpc>
              <a:spcBef>
                <a:spcPct val="0"/>
              </a:spcBef>
              <a:buSzTx/>
              <a:buFontTx/>
              <a:buNone/>
            </a:pPr>
            <a:r>
              <a:rPr lang="en-US" altLang="zh-CN" sz="1800">
                <a:latin typeface="Bookman Old Style" panose="02050604050505020204" pitchFamily="18" charset="0"/>
                <a:cs typeface="Arial" panose="020B0604020202020204" pitchFamily="34" charset="0"/>
              </a:rPr>
              <a:t>USE Northwind</a:t>
            </a:r>
          </a:p>
          <a:p>
            <a:pPr>
              <a:lnSpc>
                <a:spcPct val="96000"/>
              </a:lnSpc>
              <a:spcBef>
                <a:spcPct val="0"/>
              </a:spcBef>
              <a:buSzTx/>
              <a:buFontTx/>
              <a:buNone/>
            </a:pPr>
            <a:r>
              <a:rPr lang="en-US" altLang="zh-CN" sz="1800">
                <a:latin typeface="Bookman Old Style" panose="02050604050505020204" pitchFamily="18" charset="0"/>
                <a:cs typeface="Arial" panose="020B0604020202020204" pitchFamily="34" charset="0"/>
              </a:rPr>
              <a:t>GO</a:t>
            </a:r>
          </a:p>
          <a:p>
            <a:pPr>
              <a:lnSpc>
                <a:spcPct val="96000"/>
              </a:lnSpc>
              <a:spcBef>
                <a:spcPct val="0"/>
              </a:spcBef>
              <a:buSzTx/>
              <a:buFontTx/>
              <a:buNone/>
            </a:pPr>
            <a:r>
              <a:rPr lang="en-US" altLang="zh-CN" sz="1800" b="1">
                <a:solidFill>
                  <a:srgbClr val="0000FF"/>
                </a:solidFill>
                <a:latin typeface="Bookman Old Style" panose="02050604050505020204" pitchFamily="18" charset="0"/>
                <a:cs typeface="Arial" panose="020B0604020202020204" pitchFamily="34" charset="0"/>
              </a:rPr>
              <a:t>CREATE</a:t>
            </a:r>
            <a:r>
              <a:rPr lang="en-US" altLang="zh-CN" sz="1800">
                <a:latin typeface="Bookman Old Style" panose="02050604050505020204" pitchFamily="18" charset="0"/>
                <a:cs typeface="Arial" panose="020B0604020202020204" pitchFamily="34" charset="0"/>
              </a:rPr>
              <a:t> </a:t>
            </a:r>
            <a:r>
              <a:rPr lang="en-US" altLang="zh-CN" sz="1800" b="1">
                <a:solidFill>
                  <a:srgbClr val="0000FF"/>
                </a:solidFill>
                <a:latin typeface="Bookman Old Style" panose="02050604050505020204" pitchFamily="18" charset="0"/>
                <a:cs typeface="Arial" panose="020B0604020202020204" pitchFamily="34" charset="0"/>
              </a:rPr>
              <a:t>PROC</a:t>
            </a:r>
            <a:r>
              <a:rPr lang="en-US" altLang="zh-CN" sz="1800">
                <a:latin typeface="Bookman Old Style" panose="02050604050505020204" pitchFamily="18" charset="0"/>
                <a:cs typeface="Arial" panose="020B0604020202020204" pitchFamily="34" charset="0"/>
              </a:rPr>
              <a:t> dbo.OverdueOrders</a:t>
            </a:r>
          </a:p>
          <a:p>
            <a:pPr>
              <a:lnSpc>
                <a:spcPct val="96000"/>
              </a:lnSpc>
              <a:spcBef>
                <a:spcPct val="0"/>
              </a:spcBef>
              <a:buSzTx/>
              <a:buFontTx/>
              <a:buNone/>
            </a:pPr>
            <a:r>
              <a:rPr lang="en-US" altLang="zh-CN" sz="1800">
                <a:latin typeface="Bookman Old Style" panose="02050604050505020204" pitchFamily="18" charset="0"/>
                <a:cs typeface="Arial" panose="020B0604020202020204" pitchFamily="34" charset="0"/>
              </a:rPr>
              <a:t>AS</a:t>
            </a:r>
          </a:p>
          <a:p>
            <a:pPr>
              <a:lnSpc>
                <a:spcPct val="96000"/>
              </a:lnSpc>
              <a:spcBef>
                <a:spcPct val="0"/>
              </a:spcBef>
              <a:buSzTx/>
              <a:buFontTx/>
              <a:buNone/>
            </a:pPr>
            <a:r>
              <a:rPr lang="en-US" altLang="zh-CN" sz="1800">
                <a:latin typeface="Bookman Old Style" panose="02050604050505020204" pitchFamily="18" charset="0"/>
                <a:cs typeface="Arial" panose="020B0604020202020204" pitchFamily="34" charset="0"/>
              </a:rPr>
              <a:t>  SELECT * </a:t>
            </a:r>
          </a:p>
          <a:p>
            <a:pPr>
              <a:lnSpc>
                <a:spcPct val="96000"/>
              </a:lnSpc>
              <a:spcBef>
                <a:spcPct val="0"/>
              </a:spcBef>
              <a:buSzTx/>
              <a:buFontTx/>
              <a:buNone/>
            </a:pPr>
            <a:r>
              <a:rPr lang="en-US" altLang="zh-CN" sz="1800">
                <a:latin typeface="Bookman Old Style" panose="02050604050505020204" pitchFamily="18" charset="0"/>
                <a:cs typeface="Arial" panose="020B0604020202020204" pitchFamily="34" charset="0"/>
              </a:rPr>
              <a:t>   FROM dbo.Orders</a:t>
            </a:r>
          </a:p>
          <a:p>
            <a:pPr>
              <a:lnSpc>
                <a:spcPct val="96000"/>
              </a:lnSpc>
              <a:spcBef>
                <a:spcPct val="0"/>
              </a:spcBef>
              <a:buSzTx/>
              <a:buFontTx/>
              <a:buNone/>
            </a:pPr>
            <a:r>
              <a:rPr lang="en-US" altLang="zh-CN" sz="1800">
                <a:latin typeface="Bookman Old Style" panose="02050604050505020204" pitchFamily="18" charset="0"/>
                <a:cs typeface="Arial" panose="020B0604020202020204" pitchFamily="34" charset="0"/>
              </a:rPr>
              <a:t>   WHERE RequiredDate &lt; GETDATE() AND ShippedDate IS Null</a:t>
            </a:r>
          </a:p>
          <a:p>
            <a:pPr>
              <a:lnSpc>
                <a:spcPct val="96000"/>
              </a:lnSpc>
              <a:spcBef>
                <a:spcPct val="0"/>
              </a:spcBef>
              <a:buSzTx/>
              <a:buFontTx/>
              <a:buNone/>
            </a:pPr>
            <a:r>
              <a:rPr lang="en-US" altLang="zh-CN" sz="1800">
                <a:latin typeface="Bookman Old Style" panose="02050604050505020204" pitchFamily="18" charset="0"/>
                <a:cs typeface="Arial" panose="020B0604020202020204" pitchFamily="34" charset="0"/>
              </a:rPr>
              <a:t>GO</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6987421-5C4C-414B-8F1A-D1203B7C1F29}"/>
              </a:ext>
            </a:extLst>
          </p:cNvPr>
          <p:cNvSpPr>
            <a:spLocks noChangeArrowheads="1"/>
          </p:cNvSpPr>
          <p:nvPr>
            <p:ph type="title" idx="4294967295"/>
          </p:nvPr>
        </p:nvSpPr>
        <p:spPr>
          <a:xfrm>
            <a:off x="2987675" y="260350"/>
            <a:ext cx="3636963" cy="633413"/>
          </a:xfrm>
        </p:spPr>
        <p:txBody>
          <a:bodyPr/>
          <a:lstStyle/>
          <a:p>
            <a:pPr eaLnBrk="1" hangingPunct="1"/>
            <a:r>
              <a:rPr lang="zh-CN" altLang="zh-CN"/>
              <a:t>执行存储过程</a:t>
            </a:r>
          </a:p>
        </p:txBody>
      </p:sp>
      <p:sp>
        <p:nvSpPr>
          <p:cNvPr id="21507" name="Rectangle 3">
            <a:extLst>
              <a:ext uri="{FF2B5EF4-FFF2-40B4-BE49-F238E27FC236}">
                <a16:creationId xmlns:a16="http://schemas.microsoft.com/office/drawing/2014/main" id="{413E4B1F-BA9F-4BA0-B865-40B845663C95}"/>
              </a:ext>
            </a:extLst>
          </p:cNvPr>
          <p:cNvSpPr>
            <a:spLocks noChangeArrowheads="1"/>
          </p:cNvSpPr>
          <p:nvPr>
            <p:ph type="body" idx="4294967295"/>
          </p:nvPr>
        </p:nvSpPr>
        <p:spPr>
          <a:xfrm>
            <a:off x="755650" y="1127125"/>
            <a:ext cx="7848600" cy="1438275"/>
          </a:xfrm>
        </p:spPr>
        <p:txBody>
          <a:bodyPr/>
          <a:lstStyle/>
          <a:p>
            <a:pPr eaLnBrk="1" hangingPunct="1"/>
            <a:r>
              <a:rPr lang="zh-CN" altLang="en-US" sz="2800" b="1"/>
              <a:t>执行存储过程</a:t>
            </a:r>
          </a:p>
          <a:p>
            <a:pPr lvl="1" eaLnBrk="1" hangingPunct="1">
              <a:buFontTx/>
              <a:buNone/>
            </a:pPr>
            <a:r>
              <a:rPr lang="zh-CN" altLang="en-US" sz="2400"/>
              <a:t>不带参数的情况：</a:t>
            </a:r>
          </a:p>
          <a:p>
            <a:pPr lvl="1" eaLnBrk="1" hangingPunct="1">
              <a:buFontTx/>
              <a:buNone/>
            </a:pPr>
            <a:r>
              <a:rPr lang="zh-CN" altLang="en-US" sz="2400" b="1">
                <a:solidFill>
                  <a:srgbClr val="0000FF"/>
                </a:solidFill>
              </a:rPr>
              <a:t>[[EXEC[UTE]   </a:t>
            </a:r>
            <a:r>
              <a:rPr lang="zh-CN" altLang="en-US" sz="2400" b="1" i="1">
                <a:solidFill>
                  <a:srgbClr val="0000FF"/>
                </a:solidFill>
              </a:rPr>
              <a:t>存储过程名</a:t>
            </a:r>
            <a:r>
              <a:rPr lang="zh-CN" altLang="en-US" sz="2400" b="1">
                <a:solidFill>
                  <a:srgbClr val="0000FF"/>
                </a:solidFill>
              </a:rPr>
              <a:t> [ WITH RECOMPILE]</a:t>
            </a:r>
          </a:p>
        </p:txBody>
      </p:sp>
      <p:sp>
        <p:nvSpPr>
          <p:cNvPr id="21508" name="Rectangle 5">
            <a:extLst>
              <a:ext uri="{FF2B5EF4-FFF2-40B4-BE49-F238E27FC236}">
                <a16:creationId xmlns:a16="http://schemas.microsoft.com/office/drawing/2014/main" id="{1B0948D1-EADB-4B3B-8ECB-BD3B51F48420}"/>
              </a:ext>
            </a:extLst>
          </p:cNvPr>
          <p:cNvSpPr>
            <a:spLocks noChangeArrowheads="1"/>
          </p:cNvSpPr>
          <p:nvPr/>
        </p:nvSpPr>
        <p:spPr bwMode="auto">
          <a:xfrm>
            <a:off x="857250" y="4214813"/>
            <a:ext cx="78168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cs typeface="Arial" panose="020B0604020202020204" pitchFamily="34" charset="0"/>
              </a:rPr>
              <a:t>存储过程在执行后都会返回一个整型值。如果执行成功，则返回0；否则返回-1～-99之间的数值。也可以使用RETURN语句来指定一个返回值。</a:t>
            </a:r>
          </a:p>
        </p:txBody>
      </p:sp>
      <p:sp>
        <p:nvSpPr>
          <p:cNvPr id="21509" name="Rectangle 6">
            <a:extLst>
              <a:ext uri="{FF2B5EF4-FFF2-40B4-BE49-F238E27FC236}">
                <a16:creationId xmlns:a16="http://schemas.microsoft.com/office/drawing/2014/main" id="{7455ED26-BF46-4320-947B-74608CCFFFAA}"/>
              </a:ext>
            </a:extLst>
          </p:cNvPr>
          <p:cNvSpPr>
            <a:spLocks noChangeArrowheads="1"/>
          </p:cNvSpPr>
          <p:nvPr/>
        </p:nvSpPr>
        <p:spPr bwMode="auto">
          <a:xfrm>
            <a:off x="900113" y="2565400"/>
            <a:ext cx="7488237" cy="129698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2000">
                <a:latin typeface="Bookman Old Style" panose="02050604050505020204" pitchFamily="18" charset="0"/>
              </a:rPr>
              <a:t>USE Northwind</a:t>
            </a:r>
          </a:p>
          <a:p>
            <a:pPr>
              <a:lnSpc>
                <a:spcPct val="96000"/>
              </a:lnSpc>
            </a:pPr>
            <a:r>
              <a:rPr lang="en-US" altLang="zh-CN" sz="2000">
                <a:latin typeface="Bookman Old Style" panose="02050604050505020204" pitchFamily="18" charset="0"/>
              </a:rPr>
              <a:t>GO</a:t>
            </a:r>
          </a:p>
          <a:p>
            <a:pPr>
              <a:lnSpc>
                <a:spcPct val="96000"/>
              </a:lnSpc>
            </a:pPr>
            <a:r>
              <a:rPr lang="en-US" altLang="zh-CN" sz="2000" b="1">
                <a:solidFill>
                  <a:srgbClr val="0000FF"/>
                </a:solidFill>
                <a:latin typeface="Bookman Old Style" panose="02050604050505020204" pitchFamily="18" charset="0"/>
              </a:rPr>
              <a:t>EXEC</a:t>
            </a:r>
            <a:r>
              <a:rPr lang="en-US" altLang="zh-CN" sz="2000">
                <a:latin typeface="Bookman Old Style" panose="02050604050505020204" pitchFamily="18" charset="0"/>
              </a:rPr>
              <a:t>  OverdueOrders</a:t>
            </a:r>
          </a:p>
          <a:p>
            <a:pPr>
              <a:lnSpc>
                <a:spcPct val="96000"/>
              </a:lnSpc>
            </a:pPr>
            <a:r>
              <a:rPr lang="en-US" altLang="zh-CN" sz="2000">
                <a:latin typeface="Bookman Old Style" panose="02050604050505020204" pitchFamily="18" charset="0"/>
              </a:rPr>
              <a:t>GO </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C3C6D9B-4955-4E16-BB95-459A50711686}"/>
              </a:ext>
            </a:extLst>
          </p:cNvPr>
          <p:cNvSpPr>
            <a:spLocks noChangeArrowheads="1"/>
          </p:cNvSpPr>
          <p:nvPr>
            <p:ph type="title" idx="4294967295"/>
          </p:nvPr>
        </p:nvSpPr>
        <p:spPr>
          <a:xfrm>
            <a:off x="1979613" y="404813"/>
            <a:ext cx="5338762" cy="633412"/>
          </a:xfrm>
        </p:spPr>
        <p:txBody>
          <a:bodyPr/>
          <a:lstStyle/>
          <a:p>
            <a:pPr eaLnBrk="1" hangingPunct="1"/>
            <a:r>
              <a:rPr lang="zh-CN" altLang="zh-CN"/>
              <a:t>修改和删除存储过程</a:t>
            </a:r>
          </a:p>
        </p:txBody>
      </p:sp>
      <p:sp>
        <p:nvSpPr>
          <p:cNvPr id="23555" name="Rectangle 3">
            <a:extLst>
              <a:ext uri="{FF2B5EF4-FFF2-40B4-BE49-F238E27FC236}">
                <a16:creationId xmlns:a16="http://schemas.microsoft.com/office/drawing/2014/main" id="{27D5A026-1283-4B51-AD49-ECCF82915BF9}"/>
              </a:ext>
            </a:extLst>
          </p:cNvPr>
          <p:cNvSpPr>
            <a:spLocks noChangeArrowheads="1"/>
          </p:cNvSpPr>
          <p:nvPr>
            <p:ph type="body" idx="4294967295"/>
          </p:nvPr>
        </p:nvSpPr>
        <p:spPr>
          <a:xfrm>
            <a:off x="814388" y="1295400"/>
            <a:ext cx="7415212" cy="4945063"/>
          </a:xfrm>
        </p:spPr>
        <p:txBody>
          <a:bodyPr/>
          <a:lstStyle/>
          <a:p>
            <a:pPr eaLnBrk="1" hangingPunct="1"/>
            <a:r>
              <a:rPr lang="zh-CN" altLang="en-US" sz="2800"/>
              <a:t>修改存储过程</a:t>
            </a:r>
          </a:p>
          <a:p>
            <a:pPr lvl="1" eaLnBrk="1" hangingPunct="1">
              <a:buFontTx/>
              <a:buNone/>
            </a:pPr>
            <a:endParaRPr lang="zh-CN" altLang="en-US"/>
          </a:p>
          <a:p>
            <a:pPr lvl="1" eaLnBrk="1" hangingPunct="1"/>
            <a:endParaRPr lang="zh-CN" altLang="en-US" sz="2400"/>
          </a:p>
          <a:p>
            <a:pPr lvl="1" eaLnBrk="1" hangingPunct="1">
              <a:buFontTx/>
              <a:buNone/>
            </a:pPr>
            <a:endParaRPr lang="zh-CN" altLang="en-US" sz="2400"/>
          </a:p>
          <a:p>
            <a:pPr lvl="1" eaLnBrk="1" hangingPunct="1">
              <a:buFontTx/>
              <a:buNone/>
            </a:pPr>
            <a:endParaRPr lang="zh-CN" altLang="en-US" sz="1400"/>
          </a:p>
          <a:p>
            <a:pPr lvl="1" eaLnBrk="1" hangingPunct="1">
              <a:buFontTx/>
              <a:buNone/>
            </a:pPr>
            <a:endParaRPr lang="zh-CN" altLang="en-US" sz="1400"/>
          </a:p>
          <a:p>
            <a:pPr lvl="1" eaLnBrk="1" hangingPunct="1">
              <a:buFontTx/>
              <a:buNone/>
            </a:pPr>
            <a:endParaRPr lang="zh-CN" altLang="en-US" sz="1700"/>
          </a:p>
          <a:p>
            <a:pPr lvl="1" eaLnBrk="1" hangingPunct="1"/>
            <a:endParaRPr lang="zh-CN" altLang="en-US" sz="2400"/>
          </a:p>
          <a:p>
            <a:pPr lvl="1" eaLnBrk="1" hangingPunct="1">
              <a:buFontTx/>
              <a:buNone/>
            </a:pPr>
            <a:endParaRPr lang="zh-CN" altLang="en-US" sz="2400"/>
          </a:p>
          <a:p>
            <a:pPr lvl="1" eaLnBrk="1" hangingPunct="1">
              <a:buFontTx/>
              <a:buNone/>
            </a:pPr>
            <a:endParaRPr lang="zh-CN" altLang="en-US" sz="1400"/>
          </a:p>
          <a:p>
            <a:pPr lvl="1" eaLnBrk="1" hangingPunct="1"/>
            <a:r>
              <a:rPr lang="zh-CN" altLang="en-US" sz="2400"/>
              <a:t>用 ALTER PROCEDURE 中的定义取代现有存储过程原先的定义，但保留权限分配</a:t>
            </a:r>
          </a:p>
        </p:txBody>
      </p:sp>
      <p:sp>
        <p:nvSpPr>
          <p:cNvPr id="23556" name="Rectangle 5">
            <a:extLst>
              <a:ext uri="{FF2B5EF4-FFF2-40B4-BE49-F238E27FC236}">
                <a16:creationId xmlns:a16="http://schemas.microsoft.com/office/drawing/2014/main" id="{A425FF4B-F66B-47F7-BBA9-0AD96D2914CE}"/>
              </a:ext>
            </a:extLst>
          </p:cNvPr>
          <p:cNvSpPr>
            <a:spLocks noChangeArrowheads="1"/>
          </p:cNvSpPr>
          <p:nvPr/>
        </p:nvSpPr>
        <p:spPr bwMode="auto">
          <a:xfrm>
            <a:off x="684213" y="1989138"/>
            <a:ext cx="8001000" cy="28797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6000"/>
              </a:lnSpc>
            </a:pPr>
            <a:r>
              <a:rPr lang="en-US" altLang="zh-CN" sz="1800">
                <a:latin typeface="Bookman Old Style" panose="02050604050505020204" pitchFamily="18" charset="0"/>
              </a:rPr>
              <a:t>USE Northwind</a:t>
            </a:r>
          </a:p>
          <a:p>
            <a:pPr>
              <a:lnSpc>
                <a:spcPct val="96000"/>
              </a:lnSpc>
            </a:pPr>
            <a:r>
              <a:rPr lang="en-US" altLang="zh-CN" sz="1800">
                <a:latin typeface="Bookman Old Style" panose="02050604050505020204" pitchFamily="18" charset="0"/>
              </a:rPr>
              <a:t>GO</a:t>
            </a:r>
          </a:p>
          <a:p>
            <a:pPr>
              <a:lnSpc>
                <a:spcPct val="96000"/>
              </a:lnSpc>
            </a:pPr>
            <a:r>
              <a:rPr lang="en-US" altLang="zh-CN" sz="1800" b="1">
                <a:solidFill>
                  <a:srgbClr val="0000FF"/>
                </a:solidFill>
                <a:latin typeface="Bookman Old Style" panose="02050604050505020204" pitchFamily="18" charset="0"/>
              </a:rPr>
              <a:t>ALTER</a:t>
            </a:r>
            <a:r>
              <a:rPr lang="en-US" altLang="zh-CN" sz="1800">
                <a:latin typeface="Bookman Old Style" panose="02050604050505020204" pitchFamily="18" charset="0"/>
              </a:rPr>
              <a:t> PROC dbo.OverdueOrders</a:t>
            </a:r>
          </a:p>
          <a:p>
            <a:pPr>
              <a:lnSpc>
                <a:spcPct val="96000"/>
              </a:lnSpc>
            </a:pPr>
            <a:r>
              <a:rPr lang="en-US" altLang="zh-CN" sz="1800">
                <a:latin typeface="Bookman Old Style" panose="02050604050505020204" pitchFamily="18" charset="0"/>
              </a:rPr>
              <a:t>AS</a:t>
            </a:r>
          </a:p>
          <a:p>
            <a:pPr>
              <a:lnSpc>
                <a:spcPct val="96000"/>
              </a:lnSpc>
            </a:pPr>
            <a:r>
              <a:rPr lang="en-US" altLang="zh-CN" sz="1800">
                <a:latin typeface="Bookman Old Style" panose="02050604050505020204" pitchFamily="18" charset="0"/>
              </a:rPr>
              <a:t>SELECT  CONVERT(char(8), OrderDate, 1) OrderDate,</a:t>
            </a:r>
          </a:p>
          <a:p>
            <a:pPr>
              <a:lnSpc>
                <a:spcPct val="96000"/>
              </a:lnSpc>
            </a:pPr>
            <a:r>
              <a:rPr lang="en-US" altLang="zh-CN" sz="1800">
                <a:latin typeface="Bookman Old Style" panose="02050604050505020204" pitchFamily="18" charset="0"/>
              </a:rPr>
              <a:t>               OrderID, CustomerID, EmployeeID</a:t>
            </a:r>
          </a:p>
          <a:p>
            <a:pPr>
              <a:lnSpc>
                <a:spcPct val="96000"/>
              </a:lnSpc>
            </a:pPr>
            <a:r>
              <a:rPr lang="en-US" altLang="zh-CN" sz="1800">
                <a:latin typeface="Bookman Old Style" panose="02050604050505020204" pitchFamily="18" charset="0"/>
              </a:rPr>
              <a:t>FROM Orders</a:t>
            </a:r>
          </a:p>
          <a:p>
            <a:pPr>
              <a:lnSpc>
                <a:spcPct val="96000"/>
              </a:lnSpc>
            </a:pPr>
            <a:r>
              <a:rPr lang="en-US" altLang="zh-CN" sz="1800">
                <a:latin typeface="Bookman Old Style" panose="02050604050505020204" pitchFamily="18" charset="0"/>
              </a:rPr>
              <a:t>WHERE RequiredDate &lt; GETDATE() AND ShippedDate IS Null</a:t>
            </a:r>
          </a:p>
          <a:p>
            <a:pPr>
              <a:lnSpc>
                <a:spcPct val="96000"/>
              </a:lnSpc>
            </a:pPr>
            <a:r>
              <a:rPr lang="en-US" altLang="zh-CN" sz="1800">
                <a:latin typeface="Bookman Old Style" panose="02050604050505020204" pitchFamily="18" charset="0"/>
              </a:rPr>
              <a:t>ORDER BY RequiredDate</a:t>
            </a:r>
          </a:p>
          <a:p>
            <a:pPr>
              <a:lnSpc>
                <a:spcPct val="96000"/>
              </a:lnSpc>
            </a:pPr>
            <a:r>
              <a:rPr lang="en-US" altLang="zh-CN" sz="1800">
                <a:latin typeface="Bookman Old Style" panose="02050604050505020204" pitchFamily="18" charset="0"/>
              </a:rPr>
              <a:t>GO </a:t>
            </a:r>
          </a:p>
        </p:txBody>
      </p:sp>
    </p:spTree>
  </p:cSld>
  <p:clrMapOvr>
    <a:masterClrMapping/>
  </p:clrMapOvr>
  <p:transition>
    <p:random/>
  </p:transition>
</p:sld>
</file>

<file path=ppt/theme/theme1.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通用_红">
  <a:themeElements>
    <a:clrScheme name="通用_红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
      <a:majorFont>
        <a:latin typeface="Arial"/>
        <a:ea typeface="仿宋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lnDef>
  </a:objectDefaults>
  <a:extraClrSchemeLst>
    <a:extraClrScheme>
      <a:clrScheme name="通用_红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VB讲义_01</Template>
  <TotalTime>28</TotalTime>
  <Pages>0</Pages>
  <Words>2703</Words>
  <Characters>0</Characters>
  <Application>Microsoft Office PowerPoint</Application>
  <DocSecurity>0</DocSecurity>
  <PresentationFormat>全屏显示(4:3)</PresentationFormat>
  <Lines>0</Lines>
  <Paragraphs>347</Paragraphs>
  <Slides>21</Slides>
  <Notes>18</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21</vt:i4>
      </vt:variant>
    </vt:vector>
  </HeadingPairs>
  <TitlesOfParts>
    <vt:vector size="32" baseType="lpstr">
      <vt:lpstr>Times New Roman</vt:lpstr>
      <vt:lpstr>宋体</vt:lpstr>
      <vt:lpstr>Arial</vt:lpstr>
      <vt:lpstr>黑体</vt:lpstr>
      <vt:lpstr>仿宋_GB2312</vt:lpstr>
      <vt:lpstr>Arial Narrow</vt:lpstr>
      <vt:lpstr>Bookman Old Style</vt:lpstr>
      <vt:lpstr>Wingdings</vt:lpstr>
      <vt:lpstr>通用_红_2</vt:lpstr>
      <vt:lpstr>1_通用_红_2</vt:lpstr>
      <vt:lpstr>通用_红</vt:lpstr>
      <vt:lpstr>7.2 存储过程</vt:lpstr>
      <vt:lpstr>存储过程概述</vt:lpstr>
      <vt:lpstr>存储过程的优点</vt:lpstr>
      <vt:lpstr>存储过程的初始处理</vt:lpstr>
      <vt:lpstr>存储过程的后续处理（续）</vt:lpstr>
      <vt:lpstr>7.2 存储过程</vt:lpstr>
      <vt:lpstr>创建存储过程</vt:lpstr>
      <vt:lpstr>执行存储过程</vt:lpstr>
      <vt:lpstr>修改和删除存储过程</vt:lpstr>
      <vt:lpstr>修改和删除存储过程（续）</vt:lpstr>
      <vt:lpstr>7.2 存储过程</vt:lpstr>
      <vt:lpstr>在存储过程中使用参数</vt:lpstr>
      <vt:lpstr>使用输入参数</vt:lpstr>
      <vt:lpstr>使用输入参数执行存储过程</vt:lpstr>
      <vt:lpstr>举例</vt:lpstr>
      <vt:lpstr>举例</vt:lpstr>
      <vt:lpstr>举例</vt:lpstr>
      <vt:lpstr>显式地重新编译存储过程</vt:lpstr>
      <vt:lpstr>显式地重新编译存储过程（续）</vt:lpstr>
      <vt:lpstr>显式地重新编译存储过程（续）</vt:lpstr>
      <vt:lpstr>随堂练习</vt:lpstr>
    </vt:vector>
  </TitlesOfParts>
  <Manager/>
  <Company>Microsoft Corp.</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第十六章：实现存储过程</dc:title>
  <dc:subject/>
  <dc:creator>Rafael</dc:creator>
  <cp:keywords/>
  <dc:description/>
  <cp:lastModifiedBy>谭 九鼎</cp:lastModifiedBy>
  <cp:revision>452</cp:revision>
  <cp:lastPrinted>1900-01-04T05:08:28Z</cp:lastPrinted>
  <dcterms:created xsi:type="dcterms:W3CDTF">2000-03-22T20:13:26Z</dcterms:created>
  <dcterms:modified xsi:type="dcterms:W3CDTF">2018-12-08T11:45:57Z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