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6" r:id="rId2"/>
  </p:sldMasterIdLst>
  <p:notesMasterIdLst>
    <p:notesMasterId r:id="rId39"/>
  </p:notesMasterIdLst>
  <p:handoutMasterIdLst>
    <p:handoutMasterId r:id="rId40"/>
  </p:handoutMasterIdLst>
  <p:sldIdLst>
    <p:sldId id="256" r:id="rId3"/>
    <p:sldId id="411" r:id="rId4"/>
    <p:sldId id="413" r:id="rId5"/>
    <p:sldId id="414" r:id="rId6"/>
    <p:sldId id="415" r:id="rId7"/>
    <p:sldId id="416" r:id="rId8"/>
    <p:sldId id="376" r:id="rId9"/>
    <p:sldId id="379" r:id="rId10"/>
    <p:sldId id="380" r:id="rId11"/>
    <p:sldId id="417" r:id="rId12"/>
    <p:sldId id="391" r:id="rId13"/>
    <p:sldId id="392" r:id="rId14"/>
    <p:sldId id="393" r:id="rId15"/>
    <p:sldId id="394" r:id="rId16"/>
    <p:sldId id="395" r:id="rId17"/>
    <p:sldId id="396" r:id="rId18"/>
    <p:sldId id="397" r:id="rId19"/>
    <p:sldId id="398" r:id="rId20"/>
    <p:sldId id="399" r:id="rId21"/>
    <p:sldId id="387" r:id="rId22"/>
    <p:sldId id="422" r:id="rId23"/>
    <p:sldId id="388" r:id="rId24"/>
    <p:sldId id="423" r:id="rId25"/>
    <p:sldId id="389" r:id="rId26"/>
    <p:sldId id="400" r:id="rId27"/>
    <p:sldId id="418" r:id="rId28"/>
    <p:sldId id="363" r:id="rId29"/>
    <p:sldId id="402" r:id="rId30"/>
    <p:sldId id="403" r:id="rId31"/>
    <p:sldId id="404" r:id="rId32"/>
    <p:sldId id="405" r:id="rId33"/>
    <p:sldId id="406" r:id="rId34"/>
    <p:sldId id="407" r:id="rId35"/>
    <p:sldId id="419" r:id="rId36"/>
    <p:sldId id="420" r:id="rId37"/>
    <p:sldId id="421" r:id="rId38"/>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B2B2B2"/>
    <a:srgbClr val="FFFFCC"/>
    <a:srgbClr val="CECECE"/>
    <a:srgbClr val="919191"/>
    <a:srgbClr val="CC0000"/>
    <a:srgbClr val="CCEC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98" autoAdjust="0"/>
    <p:restoredTop sz="85072" autoAdjust="0"/>
  </p:normalViewPr>
  <p:slideViewPr>
    <p:cSldViewPr>
      <p:cViewPr varScale="1">
        <p:scale>
          <a:sx n="78" d="100"/>
          <a:sy n="78" d="100"/>
        </p:scale>
        <p:origin x="132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329F81B-929D-4020-A525-FFC4F5F4FB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cs typeface="Arial" pitchFamily="34" charset="0"/>
              </a:defRPr>
            </a:lvl1pPr>
          </a:lstStyle>
          <a:p>
            <a:pPr>
              <a:defRPr/>
            </a:pPr>
            <a:endParaRPr lang="zh-CN" altLang="en-US"/>
          </a:p>
        </p:txBody>
      </p:sp>
      <p:sp>
        <p:nvSpPr>
          <p:cNvPr id="59395" name="Rectangle 3">
            <a:extLst>
              <a:ext uri="{FF2B5EF4-FFF2-40B4-BE49-F238E27FC236}">
                <a16:creationId xmlns:a16="http://schemas.microsoft.com/office/drawing/2014/main" id="{BFD781A9-D4EE-4CC4-ADEE-86BB157C85E7}"/>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cs typeface="Arial" pitchFamily="34" charset="0"/>
              </a:defRPr>
            </a:lvl1pPr>
          </a:lstStyle>
          <a:p>
            <a:pPr>
              <a:defRPr/>
            </a:pPr>
            <a:endParaRPr lang="en-US" altLang="zh-CN"/>
          </a:p>
        </p:txBody>
      </p:sp>
      <p:sp>
        <p:nvSpPr>
          <p:cNvPr id="59396" name="Rectangle 4">
            <a:extLst>
              <a:ext uri="{FF2B5EF4-FFF2-40B4-BE49-F238E27FC236}">
                <a16:creationId xmlns:a16="http://schemas.microsoft.com/office/drawing/2014/main" id="{FF02ADAC-56C2-4EC1-A85F-D890EC09D9C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cs typeface="Arial" pitchFamily="34" charset="0"/>
              </a:defRPr>
            </a:lvl1pPr>
          </a:lstStyle>
          <a:p>
            <a:pPr>
              <a:defRPr/>
            </a:pPr>
            <a:endParaRPr lang="en-US" altLang="zh-CN"/>
          </a:p>
        </p:txBody>
      </p:sp>
      <p:sp>
        <p:nvSpPr>
          <p:cNvPr id="59397" name="Rectangle 5">
            <a:extLst>
              <a:ext uri="{FF2B5EF4-FFF2-40B4-BE49-F238E27FC236}">
                <a16:creationId xmlns:a16="http://schemas.microsoft.com/office/drawing/2014/main" id="{6C9E4F85-77EC-4EE7-ADE3-795E44D354F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1021FB8-7472-4A92-A04E-42134720635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BEE5E7-AA02-4ECC-B062-5C868286C80D}"/>
              </a:ext>
            </a:extLst>
          </p:cNvPr>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cs typeface="Arial" pitchFamily="34" charset="0"/>
              </a:defRPr>
            </a:lvl1pPr>
          </a:lstStyle>
          <a:p>
            <a:pPr>
              <a:defRPr/>
            </a:pPr>
            <a:endParaRPr lang="zh-CN" altLang="en-US"/>
          </a:p>
        </p:txBody>
      </p:sp>
      <p:sp>
        <p:nvSpPr>
          <p:cNvPr id="5123" name="Rectangle 3">
            <a:extLst>
              <a:ext uri="{FF2B5EF4-FFF2-40B4-BE49-F238E27FC236}">
                <a16:creationId xmlns:a16="http://schemas.microsoft.com/office/drawing/2014/main" id="{9E0F01AD-ADE7-42F4-B785-19D8EBC29DF7}"/>
              </a:ext>
            </a:extLst>
          </p:cNvPr>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cs typeface="Arial" pitchFamily="34" charset="0"/>
              </a:defRPr>
            </a:lvl1pPr>
          </a:lstStyle>
          <a:p>
            <a:pPr>
              <a:defRPr/>
            </a:pPr>
            <a:endParaRPr lang="en-US" altLang="zh-CN"/>
          </a:p>
        </p:txBody>
      </p:sp>
      <p:sp>
        <p:nvSpPr>
          <p:cNvPr id="6148" name="Rectangle 4">
            <a:extLst>
              <a:ext uri="{FF2B5EF4-FFF2-40B4-BE49-F238E27FC236}">
                <a16:creationId xmlns:a16="http://schemas.microsoft.com/office/drawing/2014/main" id="{47B10E0B-C9C3-4236-9263-2BF37C38984B}"/>
              </a:ext>
            </a:extLst>
          </p:cNvPr>
          <p:cNvSpPr>
            <a:spLocks noGrp="1" noRo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a:extLst>
              <a:ext uri="{FF2B5EF4-FFF2-40B4-BE49-F238E27FC236}">
                <a16:creationId xmlns:a16="http://schemas.microsoft.com/office/drawing/2014/main" id="{9876B974-48C3-4A94-AE38-73AB4388AB37}"/>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62E64B51-D8AD-4598-984F-5DE497C2525D}"/>
              </a:ext>
            </a:extLst>
          </p:cNvPr>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cs typeface="Arial" pitchFamily="34" charset="0"/>
              </a:defRPr>
            </a:lvl1pPr>
          </a:lstStyle>
          <a:p>
            <a:pPr>
              <a:defRPr/>
            </a:pPr>
            <a:endParaRPr lang="en-US" altLang="zh-CN"/>
          </a:p>
        </p:txBody>
      </p:sp>
      <p:sp>
        <p:nvSpPr>
          <p:cNvPr id="5127" name="Rectangle 7">
            <a:extLst>
              <a:ext uri="{FF2B5EF4-FFF2-40B4-BE49-F238E27FC236}">
                <a16:creationId xmlns:a16="http://schemas.microsoft.com/office/drawing/2014/main" id="{3FB9F227-90C9-40D8-B6D2-5D896556EA99}"/>
              </a:ext>
            </a:extLst>
          </p:cNvPr>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976D56-197E-4CA3-93C6-5875380DEAD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F498B74-67D1-4B89-B4BC-3C0ED4880051}"/>
              </a:ext>
            </a:extLst>
          </p:cNvPr>
          <p:cNvSpPr>
            <a:spLocks noGrp="1" noRot="1" noChangeArrowheads="1" noTextEdit="1"/>
          </p:cNvSpPr>
          <p:nvPr>
            <p:ph type="sldImg"/>
          </p:nvPr>
        </p:nvSpPr>
        <p:spPr/>
      </p:sp>
      <p:sp>
        <p:nvSpPr>
          <p:cNvPr id="9219" name="Rectangle 3">
            <a:extLst>
              <a:ext uri="{FF2B5EF4-FFF2-40B4-BE49-F238E27FC236}">
                <a16:creationId xmlns:a16="http://schemas.microsoft.com/office/drawing/2014/main" id="{55FD50DB-30AE-4BA3-9449-7563603EB1F6}"/>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a:t>
            </a:r>
          </a:p>
          <a:p>
            <a:r>
              <a:rPr lang="zh-CN" altLang="en-US"/>
              <a:t>加下划线为即将学到的内容。</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23EC485-ED60-4C1D-9BE8-F53CEF9E724B}"/>
              </a:ext>
            </a:extLst>
          </p:cNvPr>
          <p:cNvSpPr>
            <a:spLocks noGrp="1" noRot="1" noChangeArrowheads="1" noTextEdit="1"/>
          </p:cNvSpPr>
          <p:nvPr>
            <p:ph type="sldImg"/>
          </p:nvPr>
        </p:nvSpPr>
        <p:spPr/>
      </p:sp>
      <p:sp>
        <p:nvSpPr>
          <p:cNvPr id="40963" name="Rectangle 3">
            <a:extLst>
              <a:ext uri="{FF2B5EF4-FFF2-40B4-BE49-F238E27FC236}">
                <a16:creationId xmlns:a16="http://schemas.microsoft.com/office/drawing/2014/main" id="{8C3D159E-AD48-4945-A99C-CE31961D1D0D}"/>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pPr>
              <a:buFontTx/>
              <a:buChar char="•"/>
            </a:pPr>
            <a:r>
              <a:rPr lang="zh-CN" altLang="en-US"/>
              <a:t>死锁的概念；</a:t>
            </a:r>
          </a:p>
          <a:p>
            <a:pPr>
              <a:buFontTx/>
              <a:buChar char="•"/>
            </a:pPr>
            <a:endParaRPr lang="zh-CN" altLang="en-US"/>
          </a:p>
          <a:p>
            <a:r>
              <a:rPr lang="zh-CN" altLang="en-US"/>
              <a:t>参考：</a:t>
            </a:r>
          </a:p>
          <a:p>
            <a:pPr>
              <a:buFontTx/>
              <a:buChar char="•"/>
            </a:pPr>
            <a:r>
              <a:rPr lang="zh-CN" altLang="en-US"/>
              <a:t>当相同数据库内有多个长时间运行的事务并发执行的时候，很容易发生死锁；</a:t>
            </a:r>
          </a:p>
          <a:p>
            <a:pPr>
              <a:buFontTx/>
              <a:buChar char="•"/>
            </a:pPr>
            <a:r>
              <a:rPr lang="en-US" altLang="zh-CN"/>
              <a:t>SQL Server </a:t>
            </a:r>
            <a:r>
              <a:rPr lang="zh-CN" altLang="en-US"/>
              <a:t>中有两类死锁：循环死锁和转换死锁。循环死锁发生在各自拥有资源的事务都想获得对方资源的情况，而转换死锁发生在多个事务都想将资源上的共享锁升级成排他锁的情况。</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CB9FD77-5B99-4263-BA45-36321074181C}"/>
              </a:ext>
            </a:extLst>
          </p:cNvPr>
          <p:cNvSpPr>
            <a:spLocks noGrp="1" noRot="1" noChangeArrowheads="1" noTextEdit="1"/>
          </p:cNvSpPr>
          <p:nvPr>
            <p:ph type="sldImg"/>
          </p:nvPr>
        </p:nvSpPr>
        <p:spPr/>
      </p:sp>
      <p:sp>
        <p:nvSpPr>
          <p:cNvPr id="43011" name="Rectangle 3">
            <a:extLst>
              <a:ext uri="{FF2B5EF4-FFF2-40B4-BE49-F238E27FC236}">
                <a16:creationId xmlns:a16="http://schemas.microsoft.com/office/drawing/2014/main" id="{4C91ABC6-3103-452D-A5F6-F11B0DA52521}"/>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pPr>
              <a:buFontTx/>
              <a:buChar char="•"/>
            </a:pPr>
            <a:r>
              <a:rPr lang="zh-CN" altLang="en-US"/>
              <a:t>死锁牺牲品的概念；</a:t>
            </a:r>
          </a:p>
          <a:p>
            <a:pPr>
              <a:buFontTx/>
              <a:buChar char="•"/>
            </a:pPr>
            <a:r>
              <a:rPr lang="en-US" altLang="zh-CN"/>
              <a:t>SQL Server </a:t>
            </a:r>
            <a:r>
              <a:rPr lang="zh-CN" altLang="en-US"/>
              <a:t>选择其中一个事务作为死锁牺牲品，中止并回滚这个事务，从而结束死锁；所谓死锁牺牲品就是事务级别比较低的那些事务。</a:t>
            </a:r>
          </a:p>
          <a:p>
            <a:pPr>
              <a:buFontTx/>
              <a:buChar char="•"/>
            </a:pPr>
            <a:r>
              <a:rPr lang="zh-CN" altLang="en-US"/>
              <a:t>还可以通过设置锁定请求的等待时间</a:t>
            </a:r>
            <a:r>
              <a:rPr lang="en-US" altLang="zh-CN"/>
              <a:t>LOCK_TIMEOUT</a:t>
            </a:r>
            <a:r>
              <a:rPr lang="zh-CN" altLang="en-US"/>
              <a:t>选项，被阻塞的语句将自动取消执行。</a:t>
            </a:r>
          </a:p>
          <a:p>
            <a:pPr>
              <a:buFontTx/>
              <a:buChar char="•"/>
            </a:pPr>
            <a:endParaRPr lang="zh-CN" altLang="en-US"/>
          </a:p>
          <a:p>
            <a:pPr>
              <a:buFontTx/>
              <a:buChar char="•"/>
            </a:pPr>
            <a:r>
              <a:rPr lang="zh-CN" altLang="en-US"/>
              <a:t>按同一顺序访问对象：如果所有并发事务按同一顺序访问对象，则发生死锁的可能性会降低。</a:t>
            </a:r>
          </a:p>
          <a:p>
            <a:pPr>
              <a:buFontTx/>
              <a:buChar char="•"/>
            </a:pPr>
            <a:r>
              <a:rPr lang="zh-CN" altLang="en-US"/>
              <a:t>避免事务中的用户交互：运行没有用户交互的批处理的速度要远远快于用户手动响应查询的速度。例如，如果事务正在等待用户输入，而用户去了洗手间或下班回家了，则用户讲此事务挂起使之不能完成。这样讲降低系统的吞吐量，因为事务持有的任何锁只有在事务提交或回滚时才会释放。即使不出现死锁的情况，访问同一资源的其他事务也会被阻塞，等待该事务的完成。</a:t>
            </a:r>
          </a:p>
          <a:p>
            <a:pPr>
              <a:buFontTx/>
              <a:buChar char="•"/>
            </a:pPr>
            <a:r>
              <a:rPr lang="zh-CN" altLang="en-US"/>
              <a:t>保持事务简短：事务运行时间越长，其持有的排他锁或更新锁的时间也就越长，从而堵塞了其他活动并可能导致死锁。</a:t>
            </a:r>
          </a:p>
          <a:p>
            <a:pPr>
              <a:buFontTx/>
              <a:buChar char="•"/>
            </a:pPr>
            <a:r>
              <a:rPr lang="zh-CN" altLang="en-US"/>
              <a:t>除此之外，还可以使用低隔离级别等方式降低死锁可能性。</a:t>
            </a:r>
          </a:p>
          <a:p>
            <a:endParaRPr lang="zh-CN" altLang="en-US"/>
          </a:p>
          <a:p>
            <a:r>
              <a:rPr lang="zh-CN" altLang="en-US"/>
              <a:t>课堂讨论：</a:t>
            </a:r>
          </a:p>
          <a:p>
            <a:r>
              <a:rPr lang="zh-CN" altLang="en-US"/>
              <a:t>以常理而论，</a:t>
            </a:r>
            <a:r>
              <a:rPr lang="en-US" altLang="zh-CN"/>
              <a:t>SQL Server </a:t>
            </a:r>
            <a:r>
              <a:rPr lang="zh-CN" altLang="en-US"/>
              <a:t>选择死锁牺牲品的标准会是什么？</a:t>
            </a:r>
          </a:p>
          <a:p>
            <a:r>
              <a:rPr lang="zh-CN" altLang="en-US"/>
              <a:t>	通常，</a:t>
            </a:r>
            <a:r>
              <a:rPr lang="en-US" altLang="zh-CN"/>
              <a:t>SQL Server </a:t>
            </a:r>
            <a:r>
              <a:rPr lang="zh-CN" altLang="en-US"/>
              <a:t>会选择工作量最小的参与线程作为死锁牺牲品。</a:t>
            </a:r>
          </a:p>
          <a:p>
            <a:endParaRPr lang="zh-CN" altLang="en-US"/>
          </a:p>
          <a:p>
            <a:r>
              <a:rPr lang="zh-CN" altLang="en-US"/>
              <a:t>为什么要避免死锁？</a:t>
            </a:r>
          </a:p>
          <a:p>
            <a:r>
              <a:rPr lang="zh-CN" altLang="en-US"/>
              <a:t>      将死锁减至最少可以增加事务的吞吐量并减少系统开销。</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854A529-7FF7-496B-8CC0-0107D778B0FA}"/>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413DD0A9-761B-43F9-84E8-E96D0EEA3D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a:t>
            </a:r>
            <a:r>
              <a:rPr lang="en-US" altLang="zh-CN"/>
              <a:t>a</a:t>
            </a:r>
            <a:r>
              <a:rPr lang="zh-CN" altLang="en-US"/>
              <a:t>）是不可重读</a:t>
            </a:r>
            <a:endParaRPr lang="en-US" altLang="zh-CN"/>
          </a:p>
          <a:p>
            <a:r>
              <a:rPr lang="zh-CN" altLang="en-US"/>
              <a:t>（</a:t>
            </a:r>
            <a:r>
              <a:rPr lang="en-US" altLang="zh-CN"/>
              <a:t>b</a:t>
            </a:r>
            <a:r>
              <a:rPr lang="zh-CN" altLang="en-US"/>
              <a:t>）是丢失更新</a:t>
            </a:r>
          </a:p>
        </p:txBody>
      </p:sp>
      <p:sp>
        <p:nvSpPr>
          <p:cNvPr id="45060" name="灯片编号占位符 3">
            <a:extLst>
              <a:ext uri="{FF2B5EF4-FFF2-40B4-BE49-F238E27FC236}">
                <a16:creationId xmlns:a16="http://schemas.microsoft.com/office/drawing/2014/main" id="{AF9FC918-EB0A-4D81-BC99-C5B350A51A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E56725-0B52-4395-A74F-3DD0CDA4F9BE}" type="slidenum">
              <a:rPr lang="zh-CN" altLang="en-US" sz="1200" smtClean="0"/>
              <a:pPr/>
              <a:t>25</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34A4F87D-2D40-41B7-904E-FAA008E2C3D9}"/>
              </a:ext>
            </a:extLst>
          </p:cNvPr>
          <p:cNvSpPr>
            <a:spLocks noGrp="1" noRot="1" noChangeAspect="1" noTextEdit="1"/>
          </p:cNvSpPr>
          <p:nvPr>
            <p:ph type="sldImg"/>
          </p:nvPr>
        </p:nvSpPr>
        <p:spPr/>
      </p:sp>
      <p:sp>
        <p:nvSpPr>
          <p:cNvPr id="47107" name="备注占位符 2">
            <a:extLst>
              <a:ext uri="{FF2B5EF4-FFF2-40B4-BE49-F238E27FC236}">
                <a16:creationId xmlns:a16="http://schemas.microsoft.com/office/drawing/2014/main" id="{19DD0569-7366-4B3E-BE05-D3DA1E9324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8" name="灯片编号占位符 3">
            <a:extLst>
              <a:ext uri="{FF2B5EF4-FFF2-40B4-BE49-F238E27FC236}">
                <a16:creationId xmlns:a16="http://schemas.microsoft.com/office/drawing/2014/main" id="{D8068A3C-6AF4-47E3-9BFC-BFE510E7E8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E281239-950D-42C5-BC7F-8FF1CC87F665}" type="slidenum">
              <a:rPr lang="zh-CN" altLang="en-US" sz="1200" smtClean="0"/>
              <a:pPr/>
              <a:t>26</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B724FF3-498E-419C-A6A9-17E04CCDBDF6}"/>
              </a:ext>
            </a:extLst>
          </p:cNvPr>
          <p:cNvSpPr>
            <a:spLocks noGrp="1" noRot="1" noChangeArrowheads="1" noTextEdit="1"/>
          </p:cNvSpPr>
          <p:nvPr>
            <p:ph type="sldImg"/>
          </p:nvPr>
        </p:nvSpPr>
        <p:spPr>
          <a:xfrm>
            <a:off x="1138238" y="681038"/>
            <a:ext cx="4572000" cy="3429000"/>
          </a:xfrm>
        </p:spPr>
      </p:sp>
      <p:sp>
        <p:nvSpPr>
          <p:cNvPr id="49155" name="Rectangle 3">
            <a:extLst>
              <a:ext uri="{FF2B5EF4-FFF2-40B4-BE49-F238E27FC236}">
                <a16:creationId xmlns:a16="http://schemas.microsoft.com/office/drawing/2014/main" id="{5E598A3D-883D-494D-82D7-FD6E5E76612F}"/>
              </a:ext>
            </a:extLst>
          </p:cNvPr>
          <p:cNvSpPr>
            <a:spLocks noGrp="1" noRot="1" noChangeArrowheads="1"/>
          </p:cNvSpPr>
          <p:nvPr>
            <p:ph type="body" idx="1"/>
          </p:nvPr>
        </p:nvSpPr>
        <p:spPr>
          <a:xfrm>
            <a:off x="909638" y="4338638"/>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a:t>
            </a:r>
          </a:p>
          <a:p>
            <a:r>
              <a:rPr lang="zh-CN" altLang="en-US"/>
              <a:t>加下划线为即将学到的内容。</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D7CBC68-762E-4D8A-89A9-55A7D4C2F55D}"/>
              </a:ext>
            </a:extLst>
          </p:cNvPr>
          <p:cNvSpPr>
            <a:spLocks noGrp="1" noRot="1" noChangeArrowheads="1" noTextEdit="1"/>
          </p:cNvSpPr>
          <p:nvPr>
            <p:ph type="sldImg"/>
          </p:nvPr>
        </p:nvSpPr>
        <p:spPr/>
      </p:sp>
      <p:sp>
        <p:nvSpPr>
          <p:cNvPr id="15363" name="Rectangle 3">
            <a:extLst>
              <a:ext uri="{FF2B5EF4-FFF2-40B4-BE49-F238E27FC236}">
                <a16:creationId xmlns:a16="http://schemas.microsoft.com/office/drawing/2014/main" id="{8D4381D8-C013-4DBD-AB77-6B7C2C045785}"/>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pPr>
              <a:buFontTx/>
              <a:buChar char="•"/>
            </a:pPr>
            <a:r>
              <a:rPr lang="zh-CN" altLang="en-US"/>
              <a:t>事务和事务的原子性的概念；</a:t>
            </a:r>
          </a:p>
          <a:p>
            <a:pPr>
              <a:buFontTx/>
              <a:buChar char="•"/>
            </a:pPr>
            <a:r>
              <a:rPr lang="en-US" altLang="zh-CN"/>
              <a:t>SQL Server </a:t>
            </a:r>
            <a:r>
              <a:rPr lang="zh-CN" altLang="en-US"/>
              <a:t>使用事务日志以确保更新是完全的和可恢复的；</a:t>
            </a:r>
          </a:p>
          <a:p>
            <a:pPr>
              <a:buFontTx/>
              <a:buChar char="•"/>
            </a:pPr>
            <a:r>
              <a:rPr lang="zh-CN" altLang="en-US"/>
              <a:t>用户声明的事务和批处理的区别；</a:t>
            </a:r>
          </a:p>
          <a:p>
            <a:endParaRPr lang="zh-CN" altLang="en-US"/>
          </a:p>
          <a:p>
            <a:r>
              <a:rPr lang="zh-CN" altLang="en-US"/>
              <a:t>难点：</a:t>
            </a:r>
          </a:p>
          <a:p>
            <a:r>
              <a:rPr lang="zh-CN" altLang="en-US"/>
              <a:t>理解事务的原子性；</a:t>
            </a:r>
          </a:p>
          <a:p>
            <a:endParaRPr lang="zh-CN" altLang="en-US"/>
          </a:p>
          <a:p>
            <a:r>
              <a:rPr lang="zh-CN" altLang="en-US"/>
              <a:t>课堂提问：</a:t>
            </a:r>
          </a:p>
          <a:p>
            <a:r>
              <a:rPr lang="zh-CN" altLang="en-US"/>
              <a:t>请举例说明事务具有原子性的意义？</a:t>
            </a:r>
          </a:p>
          <a:p>
            <a:r>
              <a:rPr lang="zh-CN" altLang="en-US"/>
              <a:t>	比如说转账的事务，有两个操作，先在一个账户中扣钱，后在一个账户中加钱。如果没有原子性的话，如果在扣钱操作成功后加钱操作失败，就会出现问题。而原子性保证了如果加钱操作失败，那么自动回滚扣钱操作。</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2A25982-B505-48BB-AE42-F565C25E8D5A}"/>
              </a:ext>
            </a:extLst>
          </p:cNvPr>
          <p:cNvSpPr>
            <a:spLocks noGrp="1" noRot="1" noChangeArrowheads="1" noTextEdit="1"/>
          </p:cNvSpPr>
          <p:nvPr>
            <p:ph type="sldImg"/>
          </p:nvPr>
        </p:nvSpPr>
        <p:spPr/>
      </p:sp>
      <p:sp>
        <p:nvSpPr>
          <p:cNvPr id="17411" name="Rectangle 3">
            <a:extLst>
              <a:ext uri="{FF2B5EF4-FFF2-40B4-BE49-F238E27FC236}">
                <a16:creationId xmlns:a16="http://schemas.microsoft.com/office/drawing/2014/main" id="{1E894EA6-0E7E-4A3F-A613-4203A3E41EEA}"/>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如果是单个事务，则事务名称可写可不写，如果有多个事务嵌套，则必须写事务名称，同时指明提交或回滚的是哪个事务。</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710E84-8D3E-4C1C-8680-F170B899BEAA}"/>
              </a:ext>
            </a:extLst>
          </p:cNvPr>
          <p:cNvSpPr>
            <a:spLocks noGrp="1" noRot="1" noChangeArrowheads="1" noTextEdit="1"/>
          </p:cNvSpPr>
          <p:nvPr>
            <p:ph type="sldImg"/>
          </p:nvPr>
        </p:nvSpPr>
        <p:spPr/>
      </p:sp>
      <p:sp>
        <p:nvSpPr>
          <p:cNvPr id="19459" name="Rectangle 3">
            <a:extLst>
              <a:ext uri="{FF2B5EF4-FFF2-40B4-BE49-F238E27FC236}">
                <a16:creationId xmlns:a16="http://schemas.microsoft.com/office/drawing/2014/main" id="{567B0802-CE07-4D8C-BA1A-C0EB6A80AC42}"/>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pPr>
              <a:buFontTx/>
              <a:buChar char="•"/>
            </a:pPr>
            <a:r>
              <a:rPr lang="zh-CN" altLang="en-US"/>
              <a:t>前滚和回滚的概念；</a:t>
            </a:r>
          </a:p>
          <a:p>
            <a:pPr>
              <a:buFontTx/>
              <a:buChar char="•"/>
            </a:pPr>
            <a:r>
              <a:rPr lang="zh-CN" altLang="en-US"/>
              <a:t>数据缓存和磁盘上的数据的同步过程；</a:t>
            </a:r>
          </a:p>
          <a:p>
            <a:endParaRPr lang="zh-CN" altLang="en-US"/>
          </a:p>
          <a:p>
            <a:r>
              <a:rPr lang="zh-CN" altLang="en-US"/>
              <a:t>课堂提问：</a:t>
            </a:r>
          </a:p>
          <a:p>
            <a:r>
              <a:rPr lang="zh-CN" altLang="en-US"/>
              <a:t>当事务提交后，对数据库的修改是否立即记录到磁盘上？</a:t>
            </a:r>
          </a:p>
          <a:p>
            <a:r>
              <a:rPr lang="zh-CN" altLang="en-US"/>
              <a:t>	不是。事务提交后，只改变数据缓存的内容，到达检查点时才写入磁盘；</a:t>
            </a:r>
          </a:p>
          <a:p>
            <a:endParaRPr lang="zh-CN" altLang="en-US"/>
          </a:p>
          <a:p>
            <a:r>
              <a:rPr lang="zh-CN" altLang="en-US"/>
              <a:t>参考：</a:t>
            </a:r>
          </a:p>
          <a:p>
            <a:pPr>
              <a:buFontTx/>
              <a:buChar char="•"/>
            </a:pPr>
            <a:r>
              <a:rPr lang="zh-CN" altLang="en-US"/>
              <a:t>在 </a:t>
            </a:r>
            <a:r>
              <a:rPr lang="en-US" altLang="zh-CN"/>
              <a:t>SQL Server </a:t>
            </a:r>
            <a:r>
              <a:rPr lang="zh-CN" altLang="en-US"/>
              <a:t>上不要使用写缓存磁盘控制器，除非它是为数据库服务器而设计，否则可能无法正确记录日志；</a:t>
            </a:r>
          </a:p>
          <a:p>
            <a:pPr>
              <a:buFontTx/>
              <a:buChar char="•"/>
            </a:pPr>
            <a:r>
              <a:rPr lang="zh-CN" altLang="en-US"/>
              <a:t>事务日志记录了所有事务，</a:t>
            </a:r>
            <a:r>
              <a:rPr lang="en-US" altLang="zh-CN"/>
              <a:t>SQL Server </a:t>
            </a:r>
            <a:r>
              <a:rPr lang="zh-CN" altLang="en-US"/>
              <a:t>可以利用事务日志自动恢复数据。</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CC8178B-AAF0-4505-A0A4-96AE2E930950}"/>
              </a:ext>
            </a:extLst>
          </p:cNvPr>
          <p:cNvSpPr>
            <a:spLocks noGrp="1" noRot="1" noChangeArrowheads="1" noTextEdit="1"/>
          </p:cNvSpPr>
          <p:nvPr>
            <p:ph type="sldImg"/>
          </p:nvPr>
        </p:nvSpPr>
        <p:spPr/>
      </p:sp>
      <p:sp>
        <p:nvSpPr>
          <p:cNvPr id="21507" name="Rectangle 3">
            <a:extLst>
              <a:ext uri="{FF2B5EF4-FFF2-40B4-BE49-F238E27FC236}">
                <a16:creationId xmlns:a16="http://schemas.microsoft.com/office/drawing/2014/main" id="{60A4BD68-B6C7-4753-B75E-2EA2AE3ACB52}"/>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r>
              <a:rPr lang="zh-CN" altLang="en-US"/>
              <a:t>对不同情况下的事务，发生故障时 </a:t>
            </a:r>
            <a:r>
              <a:rPr lang="en-US" altLang="zh-CN"/>
              <a:t>SQL Server </a:t>
            </a:r>
            <a:r>
              <a:rPr lang="zh-CN" altLang="en-US"/>
              <a:t>的处理；</a:t>
            </a:r>
          </a:p>
          <a:p>
            <a:endParaRPr lang="zh-CN" altLang="en-US"/>
          </a:p>
          <a:p>
            <a:r>
              <a:rPr lang="zh-CN" altLang="en-US"/>
              <a:t>课堂讨论：</a:t>
            </a:r>
          </a:p>
          <a:p>
            <a:r>
              <a:rPr lang="zh-CN" altLang="en-US"/>
              <a:t>为何对这五个事务分别采取这些动作？</a:t>
            </a:r>
          </a:p>
          <a:p>
            <a:r>
              <a:rPr lang="zh-CN" altLang="en-US"/>
              <a:t>	事务</a:t>
            </a:r>
            <a:r>
              <a:rPr lang="en-US" altLang="zh-CN"/>
              <a:t>1</a:t>
            </a:r>
            <a:r>
              <a:rPr lang="zh-CN" altLang="en-US"/>
              <a:t>在检查点之前已经提交了，所以已经反映在数据库中；事务</a:t>
            </a:r>
            <a:r>
              <a:rPr lang="en-US" altLang="zh-CN"/>
              <a:t>2</a:t>
            </a:r>
            <a:r>
              <a:rPr lang="zh-CN" altLang="en-US"/>
              <a:t>和</a:t>
            </a:r>
            <a:r>
              <a:rPr lang="en-US" altLang="zh-CN"/>
              <a:t>4</a:t>
            </a:r>
            <a:r>
              <a:rPr lang="zh-CN" altLang="en-US"/>
              <a:t>在检查点之后提交，所以它们必须从日志中重新构造（前滚）；事务</a:t>
            </a:r>
            <a:r>
              <a:rPr lang="en-US" altLang="zh-CN"/>
              <a:t>3</a:t>
            </a:r>
            <a:r>
              <a:rPr lang="zh-CN" altLang="en-US"/>
              <a:t>和</a:t>
            </a:r>
            <a:r>
              <a:rPr lang="en-US" altLang="zh-CN"/>
              <a:t>5</a:t>
            </a:r>
            <a:r>
              <a:rPr lang="zh-CN" altLang="en-US"/>
              <a:t>尚未提交，所以 </a:t>
            </a:r>
            <a:r>
              <a:rPr lang="en-US" altLang="zh-CN"/>
              <a:t>SQL Server </a:t>
            </a:r>
            <a:r>
              <a:rPr lang="zh-CN" altLang="en-US"/>
              <a:t>回滚它们。</a:t>
            </a:r>
          </a:p>
          <a:p>
            <a:endParaRPr lang="zh-CN" altLang="en-US"/>
          </a:p>
          <a:p>
            <a:r>
              <a:rPr lang="zh-CN" altLang="en-US"/>
              <a:t>提问：回滚到什么位置？</a:t>
            </a:r>
          </a:p>
          <a:p>
            <a:r>
              <a:rPr lang="zh-CN" altLang="en-US"/>
              <a:t>   如果事务内有检查点，则回滚到该检查点的位置，如果没有检查点，则回滚全部事务。</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BA31D2A-4C9D-4829-A69A-6386C8CCAD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D16F411-9BA9-4C39-B859-84F40332FB37}" type="slidenum">
              <a:rPr lang="zh-CN" altLang="en-US" sz="1200" smtClean="0"/>
              <a:pPr/>
              <a:t>12</a:t>
            </a:fld>
            <a:endParaRPr lang="en-US" altLang="zh-CN" sz="1200"/>
          </a:p>
        </p:txBody>
      </p:sp>
      <p:sp>
        <p:nvSpPr>
          <p:cNvPr id="25603" name="Rectangle 2">
            <a:extLst>
              <a:ext uri="{FF2B5EF4-FFF2-40B4-BE49-F238E27FC236}">
                <a16:creationId xmlns:a16="http://schemas.microsoft.com/office/drawing/2014/main" id="{638C569D-D1E5-4DDB-8771-B1E04E0F5D88}"/>
              </a:ext>
            </a:extLst>
          </p:cNvPr>
          <p:cNvSpPr>
            <a:spLocks noGrp="1" noRot="1" noChangeArrowheads="1" noTextEdit="1"/>
          </p:cNvSpPr>
          <p:nvPr>
            <p:ph type="sldImg"/>
          </p:nvPr>
        </p:nvSpPr>
        <p:spPr/>
      </p:sp>
      <p:sp>
        <p:nvSpPr>
          <p:cNvPr id="25604" name="Rectangle 3">
            <a:extLst>
              <a:ext uri="{FF2B5EF4-FFF2-40B4-BE49-F238E27FC236}">
                <a16:creationId xmlns:a16="http://schemas.microsoft.com/office/drawing/2014/main" id="{48ECB7A8-5188-4662-810C-D341560384D0}"/>
              </a:ext>
            </a:extLst>
          </p:cNvPr>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zh-CN" altLang="en-US" sz="1000"/>
              <a:t>举例：</a:t>
            </a:r>
          </a:p>
          <a:p>
            <a:pPr>
              <a:lnSpc>
                <a:spcPct val="80000"/>
              </a:lnSpc>
            </a:pPr>
            <a:r>
              <a:rPr lang="en-US" altLang="zh-CN" sz="1000"/>
              <a:t>1</a:t>
            </a:r>
            <a:r>
              <a:rPr lang="zh-CN" altLang="en-US" sz="1000"/>
              <a:t>、丢失更新</a:t>
            </a:r>
          </a:p>
          <a:p>
            <a:pPr>
              <a:lnSpc>
                <a:spcPct val="80000"/>
              </a:lnSpc>
            </a:pPr>
            <a:r>
              <a:rPr lang="zh-CN" altLang="en-US" sz="1000"/>
              <a:t>考虑飞机订票系统中的一个活动序列</a:t>
            </a:r>
            <a:r>
              <a:rPr lang="en-US" altLang="zh-CN" sz="1000"/>
              <a:t>: </a:t>
            </a:r>
          </a:p>
          <a:p>
            <a:pPr>
              <a:lnSpc>
                <a:spcPct val="80000"/>
              </a:lnSpc>
            </a:pPr>
            <a:r>
              <a:rPr lang="zh-CN" altLang="en-US" sz="1000"/>
              <a:t>甲售票点（甲事务）读出某航班的机票余额</a:t>
            </a:r>
            <a:r>
              <a:rPr lang="en-US" altLang="zh-CN" sz="1000"/>
              <a:t>A,</a:t>
            </a:r>
            <a:r>
              <a:rPr lang="zh-CN" altLang="en-US" sz="1000"/>
              <a:t>设</a:t>
            </a:r>
            <a:r>
              <a:rPr lang="en-US" altLang="zh-CN" sz="1000"/>
              <a:t>A=16. </a:t>
            </a:r>
          </a:p>
          <a:p>
            <a:pPr>
              <a:lnSpc>
                <a:spcPct val="80000"/>
              </a:lnSpc>
            </a:pPr>
            <a:r>
              <a:rPr lang="zh-CN" altLang="en-US" sz="1000"/>
              <a:t>乙售票点（乙事务）读出同一航班的机票余额</a:t>
            </a:r>
            <a:r>
              <a:rPr lang="en-US" altLang="zh-CN" sz="1000"/>
              <a:t>A,</a:t>
            </a:r>
            <a:r>
              <a:rPr lang="zh-CN" altLang="en-US" sz="1000"/>
              <a:t>也为</a:t>
            </a:r>
            <a:r>
              <a:rPr lang="en-US" altLang="zh-CN" sz="1000"/>
              <a:t>16. </a:t>
            </a:r>
          </a:p>
          <a:p>
            <a:pPr>
              <a:lnSpc>
                <a:spcPct val="80000"/>
              </a:lnSpc>
            </a:pPr>
            <a:r>
              <a:rPr lang="zh-CN" altLang="en-US" sz="1000"/>
              <a:t>甲售票点卖出一张机票</a:t>
            </a:r>
            <a:r>
              <a:rPr lang="en-US" altLang="zh-CN" sz="1000"/>
              <a:t>,</a:t>
            </a:r>
            <a:r>
              <a:rPr lang="zh-CN" altLang="en-US" sz="1000"/>
              <a:t>修改余额</a:t>
            </a:r>
            <a:r>
              <a:rPr lang="en-US" altLang="zh-CN" sz="1000"/>
              <a:t>A←A-1.</a:t>
            </a:r>
            <a:r>
              <a:rPr lang="zh-CN" altLang="en-US" sz="1000"/>
              <a:t>所以</a:t>
            </a:r>
            <a:r>
              <a:rPr lang="en-US" altLang="zh-CN" sz="1000"/>
              <a:t>A</a:t>
            </a:r>
            <a:r>
              <a:rPr lang="zh-CN" altLang="en-US" sz="1000"/>
              <a:t>为</a:t>
            </a:r>
            <a:r>
              <a:rPr lang="en-US" altLang="zh-CN" sz="1000"/>
              <a:t>15,</a:t>
            </a:r>
            <a:r>
              <a:rPr lang="zh-CN" altLang="en-US" sz="1000"/>
              <a:t>把</a:t>
            </a:r>
            <a:r>
              <a:rPr lang="en-US" altLang="zh-CN" sz="1000"/>
              <a:t>A</a:t>
            </a:r>
            <a:r>
              <a:rPr lang="zh-CN" altLang="en-US" sz="1000"/>
              <a:t>写回数据库</a:t>
            </a:r>
            <a:r>
              <a:rPr lang="en-US" altLang="zh-CN" sz="1000"/>
              <a:t>. </a:t>
            </a:r>
          </a:p>
          <a:p>
            <a:pPr>
              <a:lnSpc>
                <a:spcPct val="80000"/>
              </a:lnSpc>
            </a:pPr>
            <a:r>
              <a:rPr lang="zh-CN" altLang="en-US" sz="1000"/>
              <a:t>乙售票点也卖出一张机票</a:t>
            </a:r>
            <a:r>
              <a:rPr lang="en-US" altLang="zh-CN" sz="1000"/>
              <a:t>,</a:t>
            </a:r>
            <a:r>
              <a:rPr lang="zh-CN" altLang="en-US" sz="1000"/>
              <a:t>修改余额</a:t>
            </a:r>
            <a:r>
              <a:rPr lang="en-US" altLang="zh-CN" sz="1000"/>
              <a:t>A←A-1.</a:t>
            </a:r>
            <a:r>
              <a:rPr lang="zh-CN" altLang="en-US" sz="1000"/>
              <a:t>所以</a:t>
            </a:r>
            <a:r>
              <a:rPr lang="en-US" altLang="zh-CN" sz="1000"/>
              <a:t>A</a:t>
            </a:r>
            <a:r>
              <a:rPr lang="zh-CN" altLang="en-US" sz="1000"/>
              <a:t>为</a:t>
            </a:r>
            <a:r>
              <a:rPr lang="en-US" altLang="zh-CN" sz="1000"/>
              <a:t>15,</a:t>
            </a:r>
            <a:r>
              <a:rPr lang="zh-CN" altLang="en-US" sz="1000"/>
              <a:t>把</a:t>
            </a:r>
            <a:r>
              <a:rPr lang="en-US" altLang="zh-CN" sz="1000"/>
              <a:t>A</a:t>
            </a:r>
            <a:r>
              <a:rPr lang="zh-CN" altLang="en-US" sz="1000"/>
              <a:t>写回数据库</a:t>
            </a:r>
            <a:r>
              <a:rPr lang="en-US" altLang="zh-CN" sz="1000"/>
              <a:t>. </a:t>
            </a:r>
          </a:p>
          <a:p>
            <a:pPr>
              <a:lnSpc>
                <a:spcPct val="80000"/>
              </a:lnSpc>
            </a:pPr>
            <a:r>
              <a:rPr lang="zh-CN" altLang="en-US" sz="1000"/>
              <a:t>结果明明卖出两张机票，数据库中机票余额只减少</a:t>
            </a:r>
            <a:r>
              <a:rPr lang="en-US" altLang="zh-CN" sz="1000"/>
              <a:t>1</a:t>
            </a:r>
            <a:r>
              <a:rPr lang="zh-CN" altLang="en-US" sz="1000"/>
              <a:t>。 </a:t>
            </a:r>
          </a:p>
          <a:p>
            <a:pPr>
              <a:lnSpc>
                <a:spcPct val="80000"/>
              </a:lnSpc>
            </a:pPr>
            <a:r>
              <a:rPr lang="zh-CN" altLang="en-US" sz="1000"/>
              <a:t>归纳起来就是：两个事务</a:t>
            </a:r>
            <a:r>
              <a:rPr lang="en-US" altLang="zh-CN" sz="1000"/>
              <a:t>T1</a:t>
            </a:r>
            <a:r>
              <a:rPr lang="zh-CN" altLang="en-US" sz="1000"/>
              <a:t>和</a:t>
            </a:r>
            <a:r>
              <a:rPr lang="en-US" altLang="zh-CN" sz="1000"/>
              <a:t>T2</a:t>
            </a:r>
            <a:r>
              <a:rPr lang="zh-CN" altLang="en-US" sz="1000"/>
              <a:t>读入同一数据并修改，</a:t>
            </a:r>
            <a:r>
              <a:rPr lang="en-US" altLang="zh-CN" sz="1000"/>
              <a:t>T2</a:t>
            </a:r>
            <a:r>
              <a:rPr lang="zh-CN" altLang="en-US" sz="1000"/>
              <a:t>提交的结果破坏了</a:t>
            </a:r>
            <a:r>
              <a:rPr lang="en-US" altLang="zh-CN" sz="1000"/>
              <a:t>T1</a:t>
            </a:r>
            <a:r>
              <a:rPr lang="zh-CN" altLang="en-US" sz="1000"/>
              <a:t>提交的结果，导致</a:t>
            </a:r>
            <a:r>
              <a:rPr lang="en-US" altLang="zh-CN" sz="1000"/>
              <a:t>T1</a:t>
            </a:r>
            <a:r>
              <a:rPr lang="zh-CN" altLang="en-US" sz="1000"/>
              <a:t>的修改被丢失。</a:t>
            </a:r>
          </a:p>
          <a:p>
            <a:pPr>
              <a:lnSpc>
                <a:spcPct val="80000"/>
              </a:lnSpc>
            </a:pPr>
            <a:r>
              <a:rPr lang="en-US" altLang="zh-CN" sz="1000"/>
              <a:t>2</a:t>
            </a:r>
            <a:r>
              <a:rPr lang="zh-CN" altLang="en-US" sz="1000"/>
              <a:t>、非重复读</a:t>
            </a:r>
          </a:p>
          <a:p>
            <a:pPr>
              <a:lnSpc>
                <a:spcPct val="80000"/>
              </a:lnSpc>
            </a:pPr>
            <a:r>
              <a:rPr lang="zh-CN" altLang="en-US" sz="1000"/>
              <a:t>事务</a:t>
            </a:r>
            <a:r>
              <a:rPr lang="en-US" altLang="zh-CN" sz="1000"/>
              <a:t>T1</a:t>
            </a:r>
            <a:r>
              <a:rPr lang="zh-CN" altLang="en-US" sz="1000"/>
              <a:t>读取某一数据后，事务</a:t>
            </a:r>
            <a:r>
              <a:rPr lang="en-US" altLang="zh-CN" sz="1000"/>
              <a:t>T2</a:t>
            </a:r>
            <a:r>
              <a:rPr lang="zh-CN" altLang="en-US" sz="1000"/>
              <a:t>对其做了修改，当事务</a:t>
            </a:r>
            <a:r>
              <a:rPr lang="en-US" altLang="zh-CN" sz="1000"/>
              <a:t>1</a:t>
            </a:r>
            <a:r>
              <a:rPr lang="zh-CN" altLang="en-US" sz="1000"/>
              <a:t>再次读该数据时，得到与前一次不同的值。</a:t>
            </a:r>
          </a:p>
          <a:p>
            <a:pPr>
              <a:lnSpc>
                <a:spcPct val="80000"/>
              </a:lnSpc>
            </a:pPr>
            <a:r>
              <a:rPr lang="zh-CN" altLang="en-US" sz="1000"/>
              <a:t>例如，</a:t>
            </a:r>
            <a:r>
              <a:rPr lang="en-US" altLang="zh-CN" sz="1000"/>
              <a:t>T1</a:t>
            </a:r>
            <a:r>
              <a:rPr lang="zh-CN" altLang="en-US" sz="1000"/>
              <a:t>读取</a:t>
            </a:r>
            <a:r>
              <a:rPr lang="en-US" altLang="zh-CN" sz="1000"/>
              <a:t>B=100</a:t>
            </a:r>
            <a:r>
              <a:rPr lang="zh-CN" altLang="en-US" sz="1000"/>
              <a:t>进行运算，</a:t>
            </a:r>
            <a:r>
              <a:rPr lang="en-US" altLang="zh-CN" sz="1000"/>
              <a:t>T2</a:t>
            </a:r>
            <a:r>
              <a:rPr lang="zh-CN" altLang="en-US" sz="1000"/>
              <a:t>读取同一数据</a:t>
            </a:r>
            <a:r>
              <a:rPr lang="en-US" altLang="zh-CN" sz="1000"/>
              <a:t>B</a:t>
            </a:r>
            <a:r>
              <a:rPr lang="zh-CN" altLang="en-US" sz="1000"/>
              <a:t>，对其进行修改后将</a:t>
            </a:r>
            <a:r>
              <a:rPr lang="en-US" altLang="zh-CN" sz="1000"/>
              <a:t>B=200</a:t>
            </a:r>
            <a:r>
              <a:rPr lang="zh-CN" altLang="en-US" sz="1000"/>
              <a:t>写回数据库。</a:t>
            </a:r>
            <a:r>
              <a:rPr lang="en-US" altLang="zh-CN" sz="1000"/>
              <a:t>T1</a:t>
            </a:r>
            <a:r>
              <a:rPr lang="zh-CN" altLang="en-US" sz="1000"/>
              <a:t>为了对读取值校对重读</a:t>
            </a:r>
            <a:r>
              <a:rPr lang="en-US" altLang="zh-CN" sz="1000"/>
              <a:t>B</a:t>
            </a:r>
            <a:r>
              <a:rPr lang="zh-CN" altLang="en-US" sz="1000"/>
              <a:t>，</a:t>
            </a:r>
            <a:r>
              <a:rPr lang="en-US" altLang="zh-CN" sz="1000"/>
              <a:t>B</a:t>
            </a:r>
            <a:r>
              <a:rPr lang="zh-CN" altLang="en-US" sz="1000"/>
              <a:t>已为</a:t>
            </a:r>
            <a:r>
              <a:rPr lang="en-US" altLang="zh-CN" sz="1000"/>
              <a:t>200</a:t>
            </a:r>
            <a:r>
              <a:rPr lang="zh-CN" altLang="en-US" sz="1000"/>
              <a:t>，与第一次读取值不一致。 </a:t>
            </a:r>
          </a:p>
          <a:p>
            <a:pPr>
              <a:lnSpc>
                <a:spcPct val="80000"/>
              </a:lnSpc>
            </a:pPr>
            <a:r>
              <a:rPr lang="en-US" altLang="zh-CN" sz="1000"/>
              <a:t>3</a:t>
            </a:r>
            <a:r>
              <a:rPr lang="zh-CN" altLang="en-US" sz="1000"/>
              <a:t>、脏读</a:t>
            </a:r>
          </a:p>
          <a:p>
            <a:pPr>
              <a:lnSpc>
                <a:spcPct val="80000"/>
              </a:lnSpc>
            </a:pPr>
            <a:r>
              <a:rPr lang="zh-CN" altLang="en-US" sz="1000"/>
              <a:t>事务</a:t>
            </a:r>
            <a:r>
              <a:rPr lang="en-US" altLang="zh-CN" sz="1000"/>
              <a:t>T1</a:t>
            </a:r>
            <a:r>
              <a:rPr lang="zh-CN" altLang="en-US" sz="1000"/>
              <a:t>修改某一数据，并将其写回磁盘，事务</a:t>
            </a:r>
            <a:r>
              <a:rPr lang="en-US" altLang="zh-CN" sz="1000"/>
              <a:t>T2</a:t>
            </a:r>
            <a:r>
              <a:rPr lang="zh-CN" altLang="en-US" sz="1000"/>
              <a:t>读取同一数据后，</a:t>
            </a:r>
            <a:r>
              <a:rPr lang="en-US" altLang="zh-CN" sz="1000"/>
              <a:t>T1</a:t>
            </a:r>
            <a:r>
              <a:rPr lang="zh-CN" altLang="en-US" sz="1000"/>
              <a:t>由于某种原因被撤消，这时</a:t>
            </a:r>
            <a:r>
              <a:rPr lang="en-US" altLang="zh-CN" sz="1000"/>
              <a:t>T1</a:t>
            </a:r>
            <a:r>
              <a:rPr lang="zh-CN" altLang="en-US" sz="1000"/>
              <a:t>已修改过的数据恢复原值，</a:t>
            </a:r>
            <a:r>
              <a:rPr lang="en-US" altLang="zh-CN" sz="1000"/>
              <a:t>T2</a:t>
            </a:r>
            <a:r>
              <a:rPr lang="zh-CN" altLang="en-US" sz="1000"/>
              <a:t>读到的数据就与数据库中的数据不一致，则</a:t>
            </a:r>
            <a:r>
              <a:rPr lang="en-US" altLang="zh-CN" sz="1000"/>
              <a:t>T2</a:t>
            </a:r>
            <a:r>
              <a:rPr lang="zh-CN" altLang="en-US" sz="1000"/>
              <a:t>读到的数据就为</a:t>
            </a:r>
            <a:r>
              <a:rPr lang="zh-CN" altLang="en-US" sz="1000">
                <a:latin typeface="Times New Roman" panose="02020603050405020304" pitchFamily="18" charset="0"/>
              </a:rPr>
              <a:t>“</a:t>
            </a:r>
            <a:r>
              <a:rPr lang="zh-CN" altLang="en-US" sz="1000"/>
              <a:t>脏</a:t>
            </a:r>
            <a:r>
              <a:rPr lang="zh-CN" altLang="en-US" sz="1000">
                <a:latin typeface="Times New Roman" panose="02020603050405020304" pitchFamily="18" charset="0"/>
              </a:rPr>
              <a:t>”</a:t>
            </a:r>
            <a:r>
              <a:rPr lang="zh-CN" altLang="en-US" sz="1000"/>
              <a:t>数据，即不正确的数据。 </a:t>
            </a:r>
          </a:p>
          <a:p>
            <a:pPr>
              <a:lnSpc>
                <a:spcPct val="80000"/>
              </a:lnSpc>
            </a:pPr>
            <a:r>
              <a:rPr lang="zh-CN" altLang="en-US" sz="1000"/>
              <a:t>如：甲售出一张机票，修改余额</a:t>
            </a:r>
            <a:r>
              <a:rPr lang="en-US" altLang="zh-CN" sz="1000"/>
              <a:t>A←A-1.</a:t>
            </a:r>
            <a:r>
              <a:rPr lang="zh-CN" altLang="en-US" sz="1000"/>
              <a:t>所以</a:t>
            </a:r>
            <a:r>
              <a:rPr lang="en-US" altLang="zh-CN" sz="1000"/>
              <a:t>A</a:t>
            </a:r>
            <a:r>
              <a:rPr lang="zh-CN" altLang="en-US" sz="1000"/>
              <a:t>为</a:t>
            </a:r>
            <a:r>
              <a:rPr lang="en-US" altLang="zh-CN" sz="1000"/>
              <a:t>15,</a:t>
            </a:r>
            <a:r>
              <a:rPr lang="zh-CN" altLang="en-US" sz="1000"/>
              <a:t>把</a:t>
            </a:r>
            <a:r>
              <a:rPr lang="en-US" altLang="zh-CN" sz="1000"/>
              <a:t>A</a:t>
            </a:r>
            <a:r>
              <a:rPr lang="zh-CN" altLang="en-US" sz="1000"/>
              <a:t>写回数据库</a:t>
            </a:r>
            <a:r>
              <a:rPr lang="en-US" altLang="zh-CN" sz="1000"/>
              <a:t>. </a:t>
            </a:r>
            <a:r>
              <a:rPr lang="zh-CN" altLang="en-US" sz="1000"/>
              <a:t>乙读取余额数为</a:t>
            </a:r>
            <a:r>
              <a:rPr lang="en-US" altLang="zh-CN" sz="1000"/>
              <a:t>15</a:t>
            </a:r>
            <a:r>
              <a:rPr lang="zh-CN" altLang="en-US" sz="1000"/>
              <a:t>后，甲由于其他原因，售票失败，结果又将余额改为</a:t>
            </a:r>
            <a:r>
              <a:rPr lang="en-US" altLang="zh-CN" sz="1000"/>
              <a:t>16</a:t>
            </a:r>
            <a:r>
              <a:rPr lang="zh-CN" altLang="en-US" sz="1000"/>
              <a:t>，这样，乙读到的余额就是一个</a:t>
            </a:r>
            <a:r>
              <a:rPr lang="zh-CN" altLang="en-US" sz="1000">
                <a:latin typeface="Times New Roman" panose="02020603050405020304" pitchFamily="18" charset="0"/>
              </a:rPr>
              <a:t>‘</a:t>
            </a:r>
            <a:r>
              <a:rPr lang="zh-CN" altLang="en-US" sz="1000"/>
              <a:t>脏</a:t>
            </a:r>
            <a:r>
              <a:rPr lang="zh-CN" altLang="en-US" sz="1000">
                <a:latin typeface="Times New Roman" panose="02020603050405020304" pitchFamily="18" charset="0"/>
              </a:rPr>
              <a:t>’</a:t>
            </a:r>
            <a:r>
              <a:rPr lang="zh-CN" altLang="en-US" sz="1000"/>
              <a:t>数据。</a:t>
            </a:r>
          </a:p>
          <a:p>
            <a:pPr>
              <a:lnSpc>
                <a:spcPct val="80000"/>
              </a:lnSpc>
            </a:pPr>
            <a:endParaRPr lang="en-US" altLang="zh-CN" sz="1000"/>
          </a:p>
          <a:p>
            <a:pPr>
              <a:lnSpc>
                <a:spcPct val="80000"/>
              </a:lnSpc>
            </a:pPr>
            <a:r>
              <a:rPr lang="en-US" altLang="zh-CN" sz="1000"/>
              <a:t>4</a:t>
            </a:r>
            <a:r>
              <a:rPr lang="zh-CN" altLang="en-US" sz="1000"/>
              <a:t>、幻像读</a:t>
            </a:r>
          </a:p>
          <a:p>
            <a:pPr>
              <a:lnSpc>
                <a:spcPct val="80000"/>
              </a:lnSpc>
            </a:pPr>
            <a:r>
              <a:rPr lang="zh-CN" altLang="en-US" sz="1000"/>
              <a:t>事务</a:t>
            </a:r>
            <a:r>
              <a:rPr lang="en-US" altLang="zh-CN" sz="1000"/>
              <a:t>T1</a:t>
            </a:r>
            <a:r>
              <a:rPr lang="zh-CN" altLang="en-US" sz="1000"/>
              <a:t>按一定条件从数据库中读取了某些数据记录后，事务</a:t>
            </a:r>
            <a:r>
              <a:rPr lang="en-US" altLang="zh-CN" sz="1000"/>
              <a:t>T2</a:t>
            </a:r>
            <a:r>
              <a:rPr lang="zh-CN" altLang="en-US" sz="1000"/>
              <a:t>删除了其中部分记录，当</a:t>
            </a:r>
            <a:r>
              <a:rPr lang="en-US" altLang="zh-CN" sz="1000"/>
              <a:t>T1</a:t>
            </a:r>
            <a:r>
              <a:rPr lang="zh-CN" altLang="en-US" sz="1000"/>
              <a:t>再次按相同条件读取数据时，发现某些记录神密地消失了。 </a:t>
            </a:r>
          </a:p>
          <a:p>
            <a:pPr>
              <a:lnSpc>
                <a:spcPct val="80000"/>
              </a:lnSpc>
            </a:pPr>
            <a:r>
              <a:rPr lang="zh-CN" altLang="en-US" sz="1000"/>
              <a:t>事务</a:t>
            </a:r>
            <a:r>
              <a:rPr lang="en-US" altLang="zh-CN" sz="1000"/>
              <a:t>T1</a:t>
            </a:r>
            <a:r>
              <a:rPr lang="zh-CN" altLang="en-US" sz="1000"/>
              <a:t>按一定条件从数据库中读取某些数据记录后，事务</a:t>
            </a:r>
            <a:r>
              <a:rPr lang="en-US" altLang="zh-CN" sz="1000"/>
              <a:t>T2</a:t>
            </a:r>
            <a:r>
              <a:rPr lang="zh-CN" altLang="en-US" sz="1000"/>
              <a:t>插入了一些记录，当</a:t>
            </a:r>
            <a:r>
              <a:rPr lang="en-US" altLang="zh-CN" sz="1000"/>
              <a:t>T1</a:t>
            </a:r>
            <a:r>
              <a:rPr lang="zh-CN" altLang="en-US" sz="1000"/>
              <a:t>再次按相同条件读取数据时，发现多了一些记录。</a:t>
            </a:r>
          </a:p>
          <a:p>
            <a:pPr>
              <a:lnSpc>
                <a:spcPct val="80000"/>
              </a:lnSpc>
            </a:pPr>
            <a:endParaRPr lang="zh-CN"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2E6AB8D-ABDE-404A-81DE-A402F40D51F3}"/>
              </a:ext>
            </a:extLst>
          </p:cNvPr>
          <p:cNvSpPr>
            <a:spLocks noGrp="1" noRot="1" noChangeArrowheads="1" noTextEdit="1"/>
          </p:cNvSpPr>
          <p:nvPr>
            <p:ph type="sldImg"/>
          </p:nvPr>
        </p:nvSpPr>
        <p:spPr/>
      </p:sp>
      <p:sp>
        <p:nvSpPr>
          <p:cNvPr id="34819" name="Rectangle 3">
            <a:extLst>
              <a:ext uri="{FF2B5EF4-FFF2-40B4-BE49-F238E27FC236}">
                <a16:creationId xmlns:a16="http://schemas.microsoft.com/office/drawing/2014/main" id="{BD0A7C8C-01E0-424D-A17E-7AB98705A0CA}"/>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重点：</a:t>
            </a:r>
          </a:p>
          <a:p>
            <a:pPr>
              <a:buFontTx/>
              <a:buChar char="•"/>
            </a:pPr>
            <a:r>
              <a:rPr lang="zh-CN" altLang="en-US"/>
              <a:t>隔离级别的概念和作用；</a:t>
            </a:r>
          </a:p>
          <a:p>
            <a:pPr>
              <a:buFontTx/>
              <a:buChar char="•"/>
            </a:pPr>
            <a:r>
              <a:rPr lang="en-US" altLang="zh-CN"/>
              <a:t>SQL Server </a:t>
            </a:r>
            <a:r>
              <a:rPr lang="zh-CN" altLang="en-US"/>
              <a:t>中的动态锁定；</a:t>
            </a:r>
          </a:p>
          <a:p>
            <a:pPr>
              <a:buFontTx/>
              <a:buChar char="•"/>
            </a:pPr>
            <a:r>
              <a:rPr lang="zh-CN" altLang="en-US"/>
              <a:t>使用表级锁定提示；</a:t>
            </a:r>
          </a:p>
          <a:p>
            <a:pPr>
              <a:buFontTx/>
              <a:buChar char="•"/>
            </a:pPr>
            <a:r>
              <a:rPr lang="zh-CN" altLang="en-US"/>
              <a:t>死锁的概念和类型及其解除；</a:t>
            </a:r>
          </a:p>
          <a:p>
            <a:pPr>
              <a:buFontTx/>
              <a:buChar char="•"/>
            </a:pPr>
            <a:r>
              <a:rPr lang="zh-CN" altLang="en-US"/>
              <a:t>显示锁定信息。</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C1ED44-57A6-42A6-B5E7-5C0D832FB344}"/>
              </a:ext>
            </a:extLst>
          </p:cNvPr>
          <p:cNvSpPr>
            <a:spLocks noGrp="1" noRot="1" noChangeArrowheads="1" noTextEdit="1"/>
          </p:cNvSpPr>
          <p:nvPr>
            <p:ph type="sldImg"/>
          </p:nvPr>
        </p:nvSpPr>
        <p:spPr/>
      </p:sp>
      <p:sp>
        <p:nvSpPr>
          <p:cNvPr id="36867" name="Rectangle 3">
            <a:extLst>
              <a:ext uri="{FF2B5EF4-FFF2-40B4-BE49-F238E27FC236}">
                <a16:creationId xmlns:a16="http://schemas.microsoft.com/office/drawing/2014/main" id="{5FA920B9-AFC1-4004-89A3-AAD7E9E8417D}"/>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0375B8-E808-4339-9423-6867DEE0EA01}"/>
              </a:ext>
            </a:extLst>
          </p:cNvPr>
          <p:cNvSpPr>
            <a:spLocks noGrp="1" noRot="1" noChangeArrowheads="1" noTextEdit="1"/>
          </p:cNvSpPr>
          <p:nvPr>
            <p:ph type="sldImg"/>
          </p:nvPr>
        </p:nvSpPr>
        <p:spPr/>
      </p:sp>
      <p:sp>
        <p:nvSpPr>
          <p:cNvPr id="38915" name="Rectangle 3">
            <a:extLst>
              <a:ext uri="{FF2B5EF4-FFF2-40B4-BE49-F238E27FC236}">
                <a16:creationId xmlns:a16="http://schemas.microsoft.com/office/drawing/2014/main" id="{D5811119-6D10-4F54-AF31-9B15DB1AFBFF}"/>
              </a:ext>
            </a:extLst>
          </p:cNvPr>
          <p:cNvSpPr>
            <a:spLocks noGrp="1" noRot="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99A3F57-613C-4BCE-BE31-E870616A43EB}"/>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Copyright@2006</a:t>
            </a:r>
          </a:p>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College of ITSoft (HZIEE) </a:t>
            </a:r>
          </a:p>
        </p:txBody>
      </p:sp>
      <p:sp>
        <p:nvSpPr>
          <p:cNvPr id="5" name="Rectangle 5">
            <a:extLst>
              <a:ext uri="{FF2B5EF4-FFF2-40B4-BE49-F238E27FC236}">
                <a16:creationId xmlns:a16="http://schemas.microsoft.com/office/drawing/2014/main" id="{8F2057F3-3F18-49E4-968E-E1FDE8F95943}"/>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Version No: 1.0</a:t>
            </a:r>
          </a:p>
        </p:txBody>
      </p:sp>
      <p:sp>
        <p:nvSpPr>
          <p:cNvPr id="2050" name="Rectangle 2"/>
          <p:cNvSpPr>
            <a:spLocks noGrp="1" noChangeArrowheads="1"/>
          </p:cNvSpPr>
          <p:nvPr>
            <p:ph type="ctrTitle"/>
          </p:nvPr>
        </p:nvSpPr>
        <p:spPr>
          <a:xfrm>
            <a:off x="615950" y="2130425"/>
            <a:ext cx="7772400" cy="1470025"/>
          </a:xfrm>
        </p:spPr>
        <p:txBody>
          <a:bodyPr/>
          <a:lstStyle>
            <a:lvl1pPr>
              <a:defRPr/>
            </a:lvl1pPr>
          </a:lstStyle>
          <a:p>
            <a:r>
              <a:rPr lang="zh-CN" altLang="en-US"/>
              <a:t>单击此处编辑母版标题样式</a:t>
            </a:r>
          </a:p>
        </p:txBody>
      </p:sp>
      <p:sp>
        <p:nvSpPr>
          <p:cNvPr id="2051" name="Rectangle 3"/>
          <p:cNvSpPr>
            <a:spLocks noGrp="1" noChangeArrowheads="1"/>
          </p:cNvSpPr>
          <p:nvPr>
            <p:ph type="subTitle" idx="1"/>
          </p:nvPr>
        </p:nvSpPr>
        <p:spPr>
          <a:xfrm>
            <a:off x="1619250" y="3886200"/>
            <a:ext cx="5472113" cy="982663"/>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126704917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146243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973639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9479918-0231-4CDC-9EC2-7CF87BB36A07}"/>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Copyright@2006</a:t>
            </a:r>
          </a:p>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College of ITSoft (HZIEE) </a:t>
            </a:r>
          </a:p>
        </p:txBody>
      </p:sp>
      <p:sp>
        <p:nvSpPr>
          <p:cNvPr id="5" name="Rectangle 5">
            <a:extLst>
              <a:ext uri="{FF2B5EF4-FFF2-40B4-BE49-F238E27FC236}">
                <a16:creationId xmlns:a16="http://schemas.microsoft.com/office/drawing/2014/main" id="{E4BE9382-A4CE-4C85-97D3-21C580D5AA84}"/>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Version No: 1.0</a:t>
            </a:r>
          </a:p>
        </p:txBody>
      </p:sp>
      <p:sp>
        <p:nvSpPr>
          <p:cNvPr id="4098" name="Rectangle 2"/>
          <p:cNvSpPr>
            <a:spLocks noGrp="1" noChangeArrowheads="1"/>
          </p:cNvSpPr>
          <p:nvPr>
            <p:ph type="ctrTitle"/>
          </p:nvPr>
        </p:nvSpPr>
        <p:spPr>
          <a:xfrm>
            <a:off x="61595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619250" y="3886200"/>
            <a:ext cx="5472113" cy="982663"/>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143458653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9397593"/>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0023673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068251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2032810"/>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75581050"/>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439068"/>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53684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365486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27685820"/>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419494"/>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8164996"/>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a:extLst>
              <a:ext uri="{FF2B5EF4-FFF2-40B4-BE49-F238E27FC236}">
                <a16:creationId xmlns:a16="http://schemas.microsoft.com/office/drawing/2014/main" id="{87D24CC0-4FA3-44A0-82CD-12C482FEC047}"/>
              </a:ext>
            </a:extLst>
          </p:cNvPr>
          <p:cNvSpPr>
            <a:spLocks noGrp="1" noChangeArrowheads="1"/>
          </p:cNvSpPr>
          <p:nvPr>
            <p:ph type="dt" sz="half" idx="10"/>
          </p:nvPr>
        </p:nvSpPr>
        <p:spPr>
          <a:xfrm>
            <a:off x="301625" y="6019800"/>
            <a:ext cx="2289175" cy="476250"/>
          </a:xfrm>
          <a:prstGeom prst="rect">
            <a:avLst/>
          </a:prstGeom>
        </p:spPr>
        <p:txBody>
          <a:bodyPr/>
          <a:lstStyle>
            <a:lvl1pPr>
              <a:defRPr>
                <a:ea typeface="宋体" panose="02010600030101010101" pitchFamily="2" charset="-122"/>
              </a:defRPr>
            </a:lvl1pPr>
          </a:lstStyle>
          <a:p>
            <a:pPr>
              <a:defRPr/>
            </a:pPr>
            <a:fld id="{A69ED751-7891-48E7-9E59-F213BCABE7AF}" type="datetime1">
              <a:rPr lang="zh-CN" altLang="en-US"/>
              <a:pPr>
                <a:defRPr/>
              </a:pPr>
              <a:t>2018/12/8</a:t>
            </a:fld>
            <a:endParaRPr lang="en-US" altLang="zh-CN"/>
          </a:p>
        </p:txBody>
      </p:sp>
      <p:sp>
        <p:nvSpPr>
          <p:cNvPr id="6" name="Rectangle 5">
            <a:extLst>
              <a:ext uri="{FF2B5EF4-FFF2-40B4-BE49-F238E27FC236}">
                <a16:creationId xmlns:a16="http://schemas.microsoft.com/office/drawing/2014/main" id="{8D996F95-2299-44C3-AF7E-B34CF57E249D}"/>
              </a:ext>
            </a:extLst>
          </p:cNvPr>
          <p:cNvSpPr>
            <a:spLocks noGrp="1" noChangeArrowheads="1"/>
          </p:cNvSpPr>
          <p:nvPr>
            <p:ph type="ftr" sz="quarter" idx="11"/>
          </p:nvPr>
        </p:nvSpPr>
        <p:spPr>
          <a:xfrm>
            <a:off x="3124200" y="6019800"/>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 </a:t>
            </a:r>
          </a:p>
        </p:txBody>
      </p:sp>
      <p:sp>
        <p:nvSpPr>
          <p:cNvPr id="7" name="Rectangle 6">
            <a:extLst>
              <a:ext uri="{FF2B5EF4-FFF2-40B4-BE49-F238E27FC236}">
                <a16:creationId xmlns:a16="http://schemas.microsoft.com/office/drawing/2014/main" id="{10672502-FC2C-410C-B635-1E11EB21EDDE}"/>
              </a:ext>
            </a:extLst>
          </p:cNvPr>
          <p:cNvSpPr>
            <a:spLocks noGrp="1" noChangeArrowheads="1"/>
          </p:cNvSpPr>
          <p:nvPr>
            <p:ph type="sldNum" sz="quarter" idx="12"/>
          </p:nvPr>
        </p:nvSpPr>
        <p:spPr>
          <a:xfrm>
            <a:off x="6553200" y="6019800"/>
            <a:ext cx="2289175"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5D236C8-77F6-477D-9DF5-52D5F6C9FCBB}" type="slidenum">
              <a:rPr lang="en-US" altLang="zh-CN"/>
              <a:pPr>
                <a:defRPr/>
              </a:pPr>
              <a:t>‹#›</a:t>
            </a:fld>
            <a:endParaRPr lang="en-US" altLang="zh-CN"/>
          </a:p>
        </p:txBody>
      </p:sp>
    </p:spTree>
    <p:extLst>
      <p:ext uri="{BB962C8B-B14F-4D97-AF65-F5344CB8AC3E}">
        <p14:creationId xmlns:p14="http://schemas.microsoft.com/office/powerpoint/2010/main" val="76692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2370050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11995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132564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7237069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9301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359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0058093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1F15637-CB44-4CD0-982D-30D7ACAA5078}"/>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CA5FF04-EDC1-47C4-889B-A7C25594E59D}"/>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DFBB76E-4472-4AF0-98B1-B1A12A9B21FE}"/>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Copyright@2006</a:t>
            </a:r>
          </a:p>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College of ITSoft (HZIEE) </a:t>
            </a:r>
          </a:p>
        </p:txBody>
      </p:sp>
      <p:sp>
        <p:nvSpPr>
          <p:cNvPr id="1029" name="Rectangle 5">
            <a:extLst>
              <a:ext uri="{FF2B5EF4-FFF2-40B4-BE49-F238E27FC236}">
                <a16:creationId xmlns:a16="http://schemas.microsoft.com/office/drawing/2014/main" id="{B60B15CE-3CA3-499B-957C-E25543ABF404}"/>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r" eaLnBrk="1" hangingPunct="1">
              <a:defRPr/>
            </a:pPr>
            <a:fld id="{6311C921-472B-4B56-B6C3-2A391C273602}" type="slidenum">
              <a:rPr lang="zh-CN" altLang="en-US" sz="1400" b="1" smtClean="0">
                <a:solidFill>
                  <a:schemeClr val="bg1"/>
                </a:solidFill>
              </a:rPr>
              <a:pPr algn="r" eaLnBrk="1" hangingPunct="1">
                <a:defRPr/>
              </a:pPr>
              <a:t>‹#›</a:t>
            </a:fld>
            <a:endParaRPr lang="en-US" altLang="zh-CN" sz="1400" b="1">
              <a:solidFill>
                <a:schemeClr val="bg1"/>
              </a:solidFill>
            </a:endParaRPr>
          </a:p>
        </p:txBody>
      </p:sp>
      <p:sp>
        <p:nvSpPr>
          <p:cNvPr id="1030" name="Rectangle 6">
            <a:extLst>
              <a:ext uri="{FF2B5EF4-FFF2-40B4-BE49-F238E27FC236}">
                <a16:creationId xmlns:a16="http://schemas.microsoft.com/office/drawing/2014/main" id="{4BD598E8-76AE-46A3-8472-18E3D6454946}"/>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960"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fontAlgn="base">
        <a:spcBef>
          <a:spcPct val="0"/>
        </a:spcBef>
        <a:spcAft>
          <a:spcPct val="0"/>
        </a:spcAft>
        <a:defRPr sz="4000" b="1">
          <a:solidFill>
            <a:schemeClr val="tx2"/>
          </a:solidFill>
          <a:latin typeface="Arial" pitchFamily="34" charset="0"/>
          <a:ea typeface="黑体" pitchFamily="49" charset="-122"/>
        </a:defRPr>
      </a:lvl6pPr>
      <a:lvl7pPr marL="914400" algn="ctr" rtl="0" fontAlgn="base">
        <a:spcBef>
          <a:spcPct val="0"/>
        </a:spcBef>
        <a:spcAft>
          <a:spcPct val="0"/>
        </a:spcAft>
        <a:defRPr sz="4000" b="1">
          <a:solidFill>
            <a:schemeClr val="tx2"/>
          </a:solidFill>
          <a:latin typeface="Arial" pitchFamily="34" charset="0"/>
          <a:ea typeface="黑体" pitchFamily="49" charset="-122"/>
        </a:defRPr>
      </a:lvl7pPr>
      <a:lvl8pPr marL="1371600" algn="ctr" rtl="0" fontAlgn="base">
        <a:spcBef>
          <a:spcPct val="0"/>
        </a:spcBef>
        <a:spcAft>
          <a:spcPct val="0"/>
        </a:spcAft>
        <a:defRPr sz="4000" b="1">
          <a:solidFill>
            <a:schemeClr val="tx2"/>
          </a:solidFill>
          <a:latin typeface="Arial" pitchFamily="34" charset="0"/>
          <a:ea typeface="黑体" pitchFamily="49" charset="-122"/>
        </a:defRPr>
      </a:lvl8pPr>
      <a:lvl9pPr marL="1828800" algn="ctr" rtl="0" fontAlgn="base">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fontAlgn="base">
        <a:spcBef>
          <a:spcPct val="20000"/>
        </a:spcBef>
        <a:spcAft>
          <a:spcPct val="0"/>
        </a:spcAft>
        <a:buSzPct val="100000"/>
        <a:buBlip>
          <a:blip r:embed="rId14"/>
        </a:buBlip>
        <a:defRPr sz="2000">
          <a:solidFill>
            <a:schemeClr val="tx1"/>
          </a:solidFill>
          <a:latin typeface="+mn-lt"/>
          <a:ea typeface="+mn-ea"/>
        </a:defRPr>
      </a:lvl6pPr>
      <a:lvl7pPr marL="2971800" indent="-228600" algn="l" rtl="0" fontAlgn="base">
        <a:spcBef>
          <a:spcPct val="20000"/>
        </a:spcBef>
        <a:spcAft>
          <a:spcPct val="0"/>
        </a:spcAft>
        <a:buSzPct val="100000"/>
        <a:buBlip>
          <a:blip r:embed="rId14"/>
        </a:buBlip>
        <a:defRPr sz="2000">
          <a:solidFill>
            <a:schemeClr val="tx1"/>
          </a:solidFill>
          <a:latin typeface="+mn-lt"/>
          <a:ea typeface="+mn-ea"/>
        </a:defRPr>
      </a:lvl7pPr>
      <a:lvl8pPr marL="3429000" indent="-228600" algn="l" rtl="0" fontAlgn="base">
        <a:spcBef>
          <a:spcPct val="20000"/>
        </a:spcBef>
        <a:spcAft>
          <a:spcPct val="0"/>
        </a:spcAft>
        <a:buSzPct val="100000"/>
        <a:buBlip>
          <a:blip r:embed="rId14"/>
        </a:buBlip>
        <a:defRPr sz="2000">
          <a:solidFill>
            <a:schemeClr val="tx1"/>
          </a:solidFill>
          <a:latin typeface="+mn-lt"/>
          <a:ea typeface="+mn-ea"/>
        </a:defRPr>
      </a:lvl8pPr>
      <a:lvl9pPr marL="3886200" indent="-228600" algn="l" rtl="0" fontAlgn="base">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3EBA30C-37AB-47B4-8B36-A2F192741866}"/>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63119E0-01B3-4CE7-B68B-EAFB83359AFB}"/>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a:extLst>
              <a:ext uri="{FF2B5EF4-FFF2-40B4-BE49-F238E27FC236}">
                <a16:creationId xmlns:a16="http://schemas.microsoft.com/office/drawing/2014/main" id="{FFEEA3FF-B315-4C07-B793-F25E53ECD725}"/>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Copyright@2006</a:t>
            </a:r>
          </a:p>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College of ITSoft (HZIEE) </a:t>
            </a:r>
          </a:p>
        </p:txBody>
      </p:sp>
      <p:sp>
        <p:nvSpPr>
          <p:cNvPr id="3077" name="Rectangle 5">
            <a:extLst>
              <a:ext uri="{FF2B5EF4-FFF2-40B4-BE49-F238E27FC236}">
                <a16:creationId xmlns:a16="http://schemas.microsoft.com/office/drawing/2014/main" id="{8F5528C4-320E-4073-B06A-9CBD9D18430C}"/>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r" eaLnBrk="1" hangingPunct="1">
              <a:defRPr/>
            </a:pPr>
            <a:fld id="{F15AB7D3-98B3-47DC-AA2F-78EB9E8AC819}" type="slidenum">
              <a:rPr lang="zh-CN" altLang="en-US" sz="1400" b="1" smtClean="0">
                <a:solidFill>
                  <a:schemeClr val="bg1"/>
                </a:solidFill>
              </a:rPr>
              <a:pPr algn="r" eaLnBrk="1" hangingPunct="1">
                <a:defRPr/>
              </a:pPr>
              <a:t>‹#›</a:t>
            </a:fld>
            <a:endParaRPr lang="en-US" altLang="zh-CN" sz="1400" b="1">
              <a:solidFill>
                <a:schemeClr val="bg1"/>
              </a:solidFill>
            </a:endParaRPr>
          </a:p>
        </p:txBody>
      </p:sp>
      <p:sp>
        <p:nvSpPr>
          <p:cNvPr id="3078" name="Rectangle 6">
            <a:extLst>
              <a:ext uri="{FF2B5EF4-FFF2-40B4-BE49-F238E27FC236}">
                <a16:creationId xmlns:a16="http://schemas.microsoft.com/office/drawing/2014/main" id="{00422F32-A61C-4AA4-BF12-1ACBD8852864}"/>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altLang="zh-CN" sz="1400" b="1">
                <a:solidFill>
                  <a:schemeClr val="bg1"/>
                </a:solidFill>
                <a:effectLst>
                  <a:outerShdw blurRad="38100" dist="38100" dir="2700000" algn="tl">
                    <a:srgbClr val="C0C0C0"/>
                  </a:outerShdw>
                </a:effectLst>
                <a:latin typeface="Arial" pitchFamily="34" charset="0"/>
                <a:cs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961"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2" r:id="rId12"/>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fontAlgn="base">
        <a:spcBef>
          <a:spcPct val="0"/>
        </a:spcBef>
        <a:spcAft>
          <a:spcPct val="0"/>
        </a:spcAft>
        <a:defRPr sz="4000" b="1">
          <a:solidFill>
            <a:schemeClr val="tx2"/>
          </a:solidFill>
          <a:latin typeface="Arial" pitchFamily="34" charset="0"/>
          <a:ea typeface="黑体" pitchFamily="49" charset="-122"/>
        </a:defRPr>
      </a:lvl6pPr>
      <a:lvl7pPr marL="914400" algn="ctr" rtl="0" fontAlgn="base">
        <a:spcBef>
          <a:spcPct val="0"/>
        </a:spcBef>
        <a:spcAft>
          <a:spcPct val="0"/>
        </a:spcAft>
        <a:defRPr sz="4000" b="1">
          <a:solidFill>
            <a:schemeClr val="tx2"/>
          </a:solidFill>
          <a:latin typeface="Arial" pitchFamily="34" charset="0"/>
          <a:ea typeface="黑体" pitchFamily="49" charset="-122"/>
        </a:defRPr>
      </a:lvl7pPr>
      <a:lvl8pPr marL="1371600" algn="ctr" rtl="0" fontAlgn="base">
        <a:spcBef>
          <a:spcPct val="0"/>
        </a:spcBef>
        <a:spcAft>
          <a:spcPct val="0"/>
        </a:spcAft>
        <a:defRPr sz="4000" b="1">
          <a:solidFill>
            <a:schemeClr val="tx2"/>
          </a:solidFill>
          <a:latin typeface="Arial" pitchFamily="34" charset="0"/>
          <a:ea typeface="黑体" pitchFamily="49" charset="-122"/>
        </a:defRPr>
      </a:lvl8pPr>
      <a:lvl9pPr marL="1828800" algn="ctr" rtl="0" fontAlgn="base">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5"/>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5"/>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5"/>
        </a:buBlip>
        <a:defRPr sz="2000">
          <a:solidFill>
            <a:schemeClr val="tx1"/>
          </a:solidFill>
          <a:latin typeface="+mn-lt"/>
          <a:ea typeface="+mn-ea"/>
        </a:defRPr>
      </a:lvl5pPr>
      <a:lvl6pPr marL="2514600" indent="-228600" algn="l" rtl="0" fontAlgn="base">
        <a:spcBef>
          <a:spcPct val="20000"/>
        </a:spcBef>
        <a:spcAft>
          <a:spcPct val="0"/>
        </a:spcAft>
        <a:buSzPct val="100000"/>
        <a:buBlip>
          <a:blip r:embed="rId15"/>
        </a:buBlip>
        <a:defRPr sz="2000">
          <a:solidFill>
            <a:schemeClr val="tx1"/>
          </a:solidFill>
          <a:latin typeface="+mn-lt"/>
          <a:ea typeface="+mn-ea"/>
        </a:defRPr>
      </a:lvl6pPr>
      <a:lvl7pPr marL="2971800" indent="-228600" algn="l" rtl="0" fontAlgn="base">
        <a:spcBef>
          <a:spcPct val="20000"/>
        </a:spcBef>
        <a:spcAft>
          <a:spcPct val="0"/>
        </a:spcAft>
        <a:buSzPct val="100000"/>
        <a:buBlip>
          <a:blip r:embed="rId15"/>
        </a:buBlip>
        <a:defRPr sz="2000">
          <a:solidFill>
            <a:schemeClr val="tx1"/>
          </a:solidFill>
          <a:latin typeface="+mn-lt"/>
          <a:ea typeface="+mn-ea"/>
        </a:defRPr>
      </a:lvl7pPr>
      <a:lvl8pPr marL="3429000" indent="-228600" algn="l" rtl="0" fontAlgn="base">
        <a:spcBef>
          <a:spcPct val="20000"/>
        </a:spcBef>
        <a:spcAft>
          <a:spcPct val="0"/>
        </a:spcAft>
        <a:buSzPct val="100000"/>
        <a:buBlip>
          <a:blip r:embed="rId15"/>
        </a:buBlip>
        <a:defRPr sz="2000">
          <a:solidFill>
            <a:schemeClr val="tx1"/>
          </a:solidFill>
          <a:latin typeface="+mn-lt"/>
          <a:ea typeface="+mn-ea"/>
        </a:defRPr>
      </a:lvl8pPr>
      <a:lvl9pPr marL="3886200" indent="-228600" algn="l" rtl="0" fontAlgn="base">
        <a:spcBef>
          <a:spcPct val="20000"/>
        </a:spcBef>
        <a:spcAft>
          <a:spcPct val="0"/>
        </a:spcAft>
        <a:buSzPct val="100000"/>
        <a:buBlip>
          <a:blip r:embed="rId15"/>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C815DE-27F3-4DFA-A9C2-8107731E6658}"/>
              </a:ext>
            </a:extLst>
          </p:cNvPr>
          <p:cNvSpPr>
            <a:spLocks noChangeArrowheads="1"/>
          </p:cNvSpPr>
          <p:nvPr>
            <p:ph type="title"/>
          </p:nvPr>
        </p:nvSpPr>
        <p:spPr>
          <a:xfrm>
            <a:off x="684213" y="909638"/>
            <a:ext cx="7869237" cy="633412"/>
          </a:xfrm>
        </p:spPr>
        <p:txBody>
          <a:bodyPr/>
          <a:lstStyle/>
          <a:p>
            <a:pPr eaLnBrk="1" hangingPunct="1"/>
            <a:r>
              <a:rPr lang="zh-CN" altLang="zh-CN"/>
              <a:t>第</a:t>
            </a:r>
            <a:r>
              <a:rPr lang="en-US" altLang="zh-CN"/>
              <a:t>9</a:t>
            </a:r>
            <a:r>
              <a:rPr lang="zh-CN" altLang="zh-CN"/>
              <a:t>章  </a:t>
            </a:r>
            <a:r>
              <a:rPr lang="zh-CN" altLang="en-US"/>
              <a:t>事务管理</a:t>
            </a:r>
          </a:p>
        </p:txBody>
      </p:sp>
      <p:sp>
        <p:nvSpPr>
          <p:cNvPr id="8195" name="Rectangle 3">
            <a:extLst>
              <a:ext uri="{FF2B5EF4-FFF2-40B4-BE49-F238E27FC236}">
                <a16:creationId xmlns:a16="http://schemas.microsoft.com/office/drawing/2014/main" id="{D719F57D-EF47-4217-AAAE-0376EAE1B337}"/>
              </a:ext>
            </a:extLst>
          </p:cNvPr>
          <p:cNvSpPr>
            <a:spLocks noChangeArrowheads="1"/>
          </p:cNvSpPr>
          <p:nvPr>
            <p:ph type="body" idx="1"/>
          </p:nvPr>
        </p:nvSpPr>
        <p:spPr>
          <a:xfrm>
            <a:off x="1547813" y="1916113"/>
            <a:ext cx="5554662" cy="3600450"/>
          </a:xfrm>
        </p:spPr>
        <p:txBody>
          <a:bodyPr/>
          <a:lstStyle/>
          <a:p>
            <a:pPr eaLnBrk="1" hangingPunct="1">
              <a:lnSpc>
                <a:spcPct val="150000"/>
              </a:lnSpc>
            </a:pPr>
            <a:r>
              <a:rPr lang="zh-CN" altLang="en-US" b="1"/>
              <a:t>事务</a:t>
            </a:r>
            <a:endParaRPr lang="en-US" altLang="zh-CN" b="1"/>
          </a:p>
          <a:p>
            <a:pPr eaLnBrk="1" hangingPunct="1">
              <a:lnSpc>
                <a:spcPct val="150000"/>
              </a:lnSpc>
            </a:pPr>
            <a:r>
              <a:rPr lang="zh-CN" altLang="en-US" b="1"/>
              <a:t>并发控制技术 </a:t>
            </a:r>
            <a:endParaRPr lang="zh-CN" altLang="en-US" b="1" u="sng"/>
          </a:p>
          <a:p>
            <a:pPr eaLnBrk="1" hangingPunct="1">
              <a:lnSpc>
                <a:spcPct val="150000"/>
              </a:lnSpc>
            </a:pPr>
            <a:r>
              <a:rPr lang="zh-CN" altLang="en-US" b="1"/>
              <a:t>数据恢复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E6BA0A3-549B-4B45-80E8-EA08179F1243}"/>
              </a:ext>
            </a:extLst>
          </p:cNvPr>
          <p:cNvSpPr>
            <a:spLocks noChangeArrowheads="1"/>
          </p:cNvSpPr>
          <p:nvPr>
            <p:ph type="title"/>
          </p:nvPr>
        </p:nvSpPr>
        <p:spPr>
          <a:xfrm>
            <a:off x="468313" y="333375"/>
            <a:ext cx="8229600" cy="633413"/>
          </a:xfrm>
        </p:spPr>
        <p:txBody>
          <a:bodyPr/>
          <a:lstStyle/>
          <a:p>
            <a:pPr eaLnBrk="1" hangingPunct="1"/>
            <a:r>
              <a:rPr lang="zh-CN" altLang="en-US"/>
              <a:t>并发控制技术</a:t>
            </a:r>
          </a:p>
        </p:txBody>
      </p:sp>
      <p:sp>
        <p:nvSpPr>
          <p:cNvPr id="71683" name="AutoShape 3">
            <a:extLst>
              <a:ext uri="{FF2B5EF4-FFF2-40B4-BE49-F238E27FC236}">
                <a16:creationId xmlns:a16="http://schemas.microsoft.com/office/drawing/2014/main" id="{C36C6C12-DCE5-4EC6-A354-9C850B97CD19}"/>
              </a:ext>
            </a:extLst>
          </p:cNvPr>
          <p:cNvSpPr>
            <a:spLocks noChangeArrowheads="1"/>
          </p:cNvSpPr>
          <p:nvPr/>
        </p:nvSpPr>
        <p:spPr bwMode="auto">
          <a:xfrm>
            <a:off x="468313" y="1916113"/>
            <a:ext cx="8137525" cy="3600450"/>
          </a:xfrm>
          <a:prstGeom prst="flowChartAlternateProcess">
            <a:avLst/>
          </a:prstGeom>
          <a:solidFill>
            <a:srgbClr val="CCFFFF">
              <a:alpha val="56078"/>
            </a:srgbClr>
          </a:solidFill>
          <a:ln w="9525" algn="ctr">
            <a:solidFill>
              <a:srgbClr val="33CCCC"/>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71684" name="Rectangle 4">
            <a:extLst>
              <a:ext uri="{FF2B5EF4-FFF2-40B4-BE49-F238E27FC236}">
                <a16:creationId xmlns:a16="http://schemas.microsoft.com/office/drawing/2014/main" id="{EAC1C506-E4C2-4C1C-893C-58719D235878}"/>
              </a:ext>
            </a:extLst>
          </p:cNvPr>
          <p:cNvSpPr>
            <a:spLocks noChangeArrowheads="1"/>
          </p:cNvSpPr>
          <p:nvPr>
            <p:ph type="body" idx="1"/>
          </p:nvPr>
        </p:nvSpPr>
        <p:spPr>
          <a:xfrm>
            <a:off x="395288" y="1196975"/>
            <a:ext cx="8135937" cy="4608513"/>
          </a:xfrm>
        </p:spPr>
        <p:txBody>
          <a:bodyPr/>
          <a:lstStyle/>
          <a:p>
            <a:pPr eaLnBrk="1" hangingPunct="1"/>
            <a:r>
              <a:rPr lang="zh-CN" altLang="en-US"/>
              <a:t>数据库并发性的含义 </a:t>
            </a:r>
          </a:p>
          <a:p>
            <a:pPr lvl="1" eaLnBrk="1" hangingPunct="1"/>
            <a:endParaRPr lang="zh-CN" altLang="en-US" sz="2400"/>
          </a:p>
          <a:p>
            <a:pPr lvl="1" eaLnBrk="1" hangingPunct="1"/>
            <a:r>
              <a:rPr lang="zh-CN" altLang="en-US" sz="2400"/>
              <a:t>为了充分利用数据库资源，很多时候数据库用户都是对数据库系统并行存取数据，这样就会发生多个用户并发存取同一数据块的情况，如果对并发操作不加控制可能会产生不正确的数据，破坏数据的完整性。</a:t>
            </a:r>
          </a:p>
          <a:p>
            <a:pPr lvl="2" eaLnBrk="1" hangingPunct="1"/>
            <a:endParaRPr lang="zh-CN" altLang="en-US"/>
          </a:p>
          <a:p>
            <a:pPr lvl="1" eaLnBrk="1" hangingPunct="1"/>
            <a:r>
              <a:rPr lang="zh-CN" altLang="en-US" sz="2400"/>
              <a:t>并发控制就是解决这类问题，以保持数据库中数据的一致性，即在任何一个时刻数据库都将以相同的形式给用户提供数据。</a:t>
            </a:r>
            <a:r>
              <a:rPr lang="zh-CN" altLang="en-US"/>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checkerboard(across)">
                                      <p:cBhvr>
                                        <p:cTn id="12" dur="500"/>
                                        <p:tgtEl>
                                          <p:spTgt spid="71683"/>
                                        </p:tgtEl>
                                      </p:cBhvr>
                                    </p:animEffect>
                                  </p:childTnLst>
                                </p:cTn>
                              </p:par>
                              <p:par>
                                <p:cTn id="13" presetID="3" presetClass="entr" presetSubtype="10" fill="hold" nodeType="withEffect">
                                  <p:stCondLst>
                                    <p:cond delay="0"/>
                                  </p:stCondLst>
                                  <p:childTnLst>
                                    <p:set>
                                      <p:cBhvr>
                                        <p:cTn id="14"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15" dur="500"/>
                                        <p:tgtEl>
                                          <p:spTgt spid="7168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684">
                                            <p:txEl>
                                              <p:pRg st="4" end="4"/>
                                            </p:txEl>
                                          </p:spTgt>
                                        </p:tgtEl>
                                        <p:attrNameLst>
                                          <p:attrName>style.visibility</p:attrName>
                                        </p:attrNameLst>
                                      </p:cBhvr>
                                      <p:to>
                                        <p:strVal val="visible"/>
                                      </p:to>
                                    </p:set>
                                    <p:animEffect transition="in" filter="blinds(horizontal)">
                                      <p:cBhvr>
                                        <p:cTn id="18" dur="500"/>
                                        <p:tgtEl>
                                          <p:spTgt spid="716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AA44776-7B82-4ABF-8E28-06BECFD90421}"/>
              </a:ext>
            </a:extLst>
          </p:cNvPr>
          <p:cNvSpPr>
            <a:spLocks noChangeArrowheads="1"/>
          </p:cNvSpPr>
          <p:nvPr>
            <p:ph type="title"/>
          </p:nvPr>
        </p:nvSpPr>
        <p:spPr/>
        <p:txBody>
          <a:bodyPr/>
          <a:lstStyle/>
          <a:p>
            <a:pPr eaLnBrk="1" hangingPunct="1"/>
            <a:r>
              <a:rPr lang="zh-CN" altLang="en-US"/>
              <a:t>并发操作与数据的不一致性 </a:t>
            </a:r>
          </a:p>
        </p:txBody>
      </p:sp>
      <p:sp>
        <p:nvSpPr>
          <p:cNvPr id="112643" name="AutoShape 3">
            <a:extLst>
              <a:ext uri="{FF2B5EF4-FFF2-40B4-BE49-F238E27FC236}">
                <a16:creationId xmlns:a16="http://schemas.microsoft.com/office/drawing/2014/main" id="{66612A44-A1CD-4D5B-82A4-8475280B3191}"/>
              </a:ext>
            </a:extLst>
          </p:cNvPr>
          <p:cNvSpPr>
            <a:spLocks noChangeArrowheads="1"/>
          </p:cNvSpPr>
          <p:nvPr/>
        </p:nvSpPr>
        <p:spPr bwMode="auto">
          <a:xfrm>
            <a:off x="755650" y="2782888"/>
            <a:ext cx="8064500" cy="2014537"/>
          </a:xfrm>
          <a:prstGeom prst="flowChartAlternateProcess">
            <a:avLst/>
          </a:prstGeom>
          <a:solidFill>
            <a:srgbClr val="CCFFFF">
              <a:alpha val="56078"/>
            </a:srgbClr>
          </a:solidFill>
          <a:ln w="9525" algn="ctr">
            <a:solidFill>
              <a:srgbClr val="33CCCC"/>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112644" name="AutoShape 4">
            <a:extLst>
              <a:ext uri="{FF2B5EF4-FFF2-40B4-BE49-F238E27FC236}">
                <a16:creationId xmlns:a16="http://schemas.microsoft.com/office/drawing/2014/main" id="{32A8671A-9E9E-4C24-BC7B-007C12B14533}"/>
              </a:ext>
            </a:extLst>
          </p:cNvPr>
          <p:cNvSpPr>
            <a:spLocks noChangeArrowheads="1"/>
          </p:cNvSpPr>
          <p:nvPr/>
        </p:nvSpPr>
        <p:spPr bwMode="auto">
          <a:xfrm>
            <a:off x="827088" y="4938713"/>
            <a:ext cx="7921625" cy="720725"/>
          </a:xfrm>
          <a:prstGeom prst="flowChartAlternateProcess">
            <a:avLst/>
          </a:prstGeom>
          <a:solidFill>
            <a:srgbClr val="FFFF99">
              <a:alpha val="56078"/>
            </a:srgbClr>
          </a:solidFill>
          <a:ln w="9525" algn="ctr">
            <a:solidFill>
              <a:srgbClr val="FF99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112645" name="Rectangle 5">
            <a:extLst>
              <a:ext uri="{FF2B5EF4-FFF2-40B4-BE49-F238E27FC236}">
                <a16:creationId xmlns:a16="http://schemas.microsoft.com/office/drawing/2014/main" id="{5583EAA7-1E44-4E14-A2CD-69DFBE2D820E}"/>
              </a:ext>
            </a:extLst>
          </p:cNvPr>
          <p:cNvSpPr>
            <a:spLocks noChangeArrowheads="1"/>
          </p:cNvSpPr>
          <p:nvPr>
            <p:ph type="body" idx="1"/>
          </p:nvPr>
        </p:nvSpPr>
        <p:spPr>
          <a:xfrm>
            <a:off x="-252413" y="1052513"/>
            <a:ext cx="9072563" cy="1439862"/>
          </a:xfrm>
        </p:spPr>
        <p:txBody>
          <a:bodyPr/>
          <a:lstStyle/>
          <a:p>
            <a:pPr marL="922338" lvl="2" indent="-7938" eaLnBrk="1" hangingPunct="1">
              <a:lnSpc>
                <a:spcPct val="90000"/>
              </a:lnSpc>
              <a:buFontTx/>
              <a:buNone/>
            </a:pPr>
            <a:r>
              <a:rPr lang="zh-CN" altLang="en-US"/>
              <a:t>并发取款操作。假设存款余额</a:t>
            </a:r>
            <a:r>
              <a:rPr lang="en-US" altLang="zh-CN" i="1"/>
              <a:t>R</a:t>
            </a:r>
            <a:r>
              <a:rPr lang="en-US" altLang="zh-CN"/>
              <a:t>=1000</a:t>
            </a:r>
            <a:r>
              <a:rPr lang="zh-CN" altLang="en-US"/>
              <a:t>元，甲事务</a:t>
            </a:r>
            <a:r>
              <a:rPr lang="en-US" altLang="zh-CN"/>
              <a:t>T1</a:t>
            </a:r>
            <a:r>
              <a:rPr lang="zh-CN" altLang="en-US"/>
              <a:t>取走存款</a:t>
            </a:r>
            <a:r>
              <a:rPr lang="en-US" altLang="zh-CN"/>
              <a:t>100</a:t>
            </a:r>
            <a:r>
              <a:rPr lang="zh-CN" altLang="en-US"/>
              <a:t>元，乙事务</a:t>
            </a:r>
            <a:r>
              <a:rPr lang="en-US" altLang="zh-CN"/>
              <a:t>T2</a:t>
            </a:r>
            <a:r>
              <a:rPr lang="zh-CN" altLang="en-US"/>
              <a:t>取走存款</a:t>
            </a:r>
            <a:r>
              <a:rPr lang="en-US" altLang="zh-CN"/>
              <a:t>200</a:t>
            </a:r>
            <a:r>
              <a:rPr lang="zh-CN" altLang="en-US"/>
              <a:t>元，如果正常操作，即甲事务</a:t>
            </a:r>
            <a:r>
              <a:rPr lang="en-US" altLang="zh-CN"/>
              <a:t>T1</a:t>
            </a:r>
            <a:r>
              <a:rPr lang="zh-CN" altLang="en-US"/>
              <a:t>执行完毕再执行乙事务</a:t>
            </a:r>
            <a:r>
              <a:rPr lang="en-US" altLang="zh-CN"/>
              <a:t>T2</a:t>
            </a:r>
            <a:r>
              <a:rPr lang="zh-CN" altLang="en-US"/>
              <a:t>，存款余额更新后应该是</a:t>
            </a:r>
            <a:r>
              <a:rPr lang="en-US" altLang="zh-CN"/>
              <a:t>700</a:t>
            </a:r>
            <a:r>
              <a:rPr lang="zh-CN" altLang="en-US"/>
              <a:t>元。但是如果按照如下顺序操作，则会有不同的结果：</a:t>
            </a:r>
            <a:endParaRPr lang="en-US" altLang="zh-CN"/>
          </a:p>
          <a:p>
            <a:pPr marL="922338" lvl="2" indent="-7938" eaLnBrk="1" hangingPunct="1">
              <a:lnSpc>
                <a:spcPct val="90000"/>
              </a:lnSpc>
              <a:buFontTx/>
              <a:buNone/>
            </a:pPr>
            <a:endParaRPr lang="zh-CN" altLang="en-US"/>
          </a:p>
          <a:p>
            <a:pPr lvl="3" eaLnBrk="1" hangingPunct="1">
              <a:lnSpc>
                <a:spcPct val="90000"/>
              </a:lnSpc>
              <a:buFontTx/>
              <a:buNone/>
            </a:pPr>
            <a:r>
              <a:rPr lang="zh-CN" altLang="en-US"/>
              <a:t>（</a:t>
            </a:r>
            <a:r>
              <a:rPr lang="en-US" altLang="zh-CN"/>
              <a:t>1</a:t>
            </a:r>
            <a:r>
              <a:rPr lang="zh-CN" altLang="en-US"/>
              <a:t>）甲事务</a:t>
            </a:r>
            <a:r>
              <a:rPr lang="en-US" altLang="zh-CN"/>
              <a:t>T1</a:t>
            </a:r>
            <a:r>
              <a:rPr lang="zh-CN" altLang="en-US"/>
              <a:t>读取存款余额</a:t>
            </a:r>
            <a:r>
              <a:rPr lang="en-US" altLang="zh-CN" i="1"/>
              <a:t>R</a:t>
            </a:r>
            <a:r>
              <a:rPr lang="en-US" altLang="zh-CN"/>
              <a:t>=1000</a:t>
            </a:r>
            <a:r>
              <a:rPr lang="zh-CN" altLang="en-US"/>
              <a:t>元；</a:t>
            </a:r>
          </a:p>
          <a:p>
            <a:pPr lvl="3" eaLnBrk="1" hangingPunct="1">
              <a:lnSpc>
                <a:spcPct val="90000"/>
              </a:lnSpc>
              <a:buFontTx/>
              <a:buNone/>
            </a:pPr>
            <a:r>
              <a:rPr lang="zh-CN" altLang="en-US"/>
              <a:t>（</a:t>
            </a:r>
            <a:r>
              <a:rPr lang="en-US" altLang="zh-CN"/>
              <a:t>2</a:t>
            </a:r>
            <a:r>
              <a:rPr lang="zh-CN" altLang="en-US"/>
              <a:t>）乙事务</a:t>
            </a:r>
            <a:r>
              <a:rPr lang="en-US" altLang="zh-CN"/>
              <a:t>T2</a:t>
            </a:r>
            <a:r>
              <a:rPr lang="zh-CN" altLang="en-US"/>
              <a:t>读取存款余额</a:t>
            </a:r>
            <a:r>
              <a:rPr lang="en-US" altLang="zh-CN" i="1"/>
              <a:t>R</a:t>
            </a:r>
            <a:r>
              <a:rPr lang="en-US" altLang="zh-CN"/>
              <a:t>=1000</a:t>
            </a:r>
            <a:r>
              <a:rPr lang="zh-CN" altLang="en-US"/>
              <a:t>元；</a:t>
            </a:r>
          </a:p>
          <a:p>
            <a:pPr lvl="3" eaLnBrk="1" hangingPunct="1">
              <a:lnSpc>
                <a:spcPct val="90000"/>
              </a:lnSpc>
              <a:buFontTx/>
              <a:buNone/>
            </a:pPr>
            <a:r>
              <a:rPr lang="zh-CN" altLang="en-US"/>
              <a:t>（</a:t>
            </a:r>
            <a:r>
              <a:rPr lang="en-US" altLang="zh-CN"/>
              <a:t>3</a:t>
            </a:r>
            <a:r>
              <a:rPr lang="zh-CN" altLang="en-US"/>
              <a:t>）甲事务</a:t>
            </a:r>
            <a:r>
              <a:rPr lang="en-US" altLang="zh-CN"/>
              <a:t>T1</a:t>
            </a:r>
            <a:r>
              <a:rPr lang="zh-CN" altLang="en-US"/>
              <a:t>取走存款</a:t>
            </a:r>
            <a:r>
              <a:rPr lang="en-US" altLang="zh-CN"/>
              <a:t>100</a:t>
            </a:r>
            <a:r>
              <a:rPr lang="zh-CN" altLang="en-US"/>
              <a:t>元，修改存款余额</a:t>
            </a:r>
            <a:r>
              <a:rPr lang="en-US" altLang="zh-CN" i="1"/>
              <a:t>R</a:t>
            </a:r>
            <a:r>
              <a:rPr lang="en-US" altLang="zh-CN"/>
              <a:t>=</a:t>
            </a:r>
            <a:r>
              <a:rPr lang="en-US" altLang="zh-CN" i="1"/>
              <a:t>R</a:t>
            </a:r>
            <a:r>
              <a:rPr lang="en-US" altLang="zh-CN"/>
              <a:t>-100=900</a:t>
            </a:r>
            <a:r>
              <a:rPr lang="zh-CN" altLang="en-US"/>
              <a:t>，把</a:t>
            </a:r>
            <a:r>
              <a:rPr lang="en-US" altLang="zh-CN" i="1"/>
              <a:t>R</a:t>
            </a:r>
            <a:r>
              <a:rPr lang="en-US" altLang="zh-CN"/>
              <a:t>=900</a:t>
            </a:r>
            <a:r>
              <a:rPr lang="zh-CN" altLang="en-US"/>
              <a:t>写回到数据库；</a:t>
            </a:r>
          </a:p>
          <a:p>
            <a:pPr lvl="3" eaLnBrk="1" hangingPunct="1">
              <a:lnSpc>
                <a:spcPct val="90000"/>
              </a:lnSpc>
              <a:buFontTx/>
              <a:buNone/>
            </a:pPr>
            <a:r>
              <a:rPr lang="zh-CN" altLang="en-US"/>
              <a:t>（</a:t>
            </a:r>
            <a:r>
              <a:rPr lang="en-US" altLang="zh-CN"/>
              <a:t>4</a:t>
            </a:r>
            <a:r>
              <a:rPr lang="zh-CN" altLang="en-US"/>
              <a:t>）乙事务</a:t>
            </a:r>
            <a:r>
              <a:rPr lang="en-US" altLang="zh-CN"/>
              <a:t>T2</a:t>
            </a:r>
            <a:r>
              <a:rPr lang="zh-CN" altLang="en-US"/>
              <a:t>取走存款</a:t>
            </a:r>
            <a:r>
              <a:rPr lang="en-US" altLang="zh-CN"/>
              <a:t>200</a:t>
            </a:r>
            <a:r>
              <a:rPr lang="zh-CN" altLang="en-US"/>
              <a:t>元，修改存款余额</a:t>
            </a:r>
            <a:r>
              <a:rPr lang="en-US" altLang="zh-CN" i="1"/>
              <a:t>R</a:t>
            </a:r>
            <a:r>
              <a:rPr lang="en-US" altLang="zh-CN"/>
              <a:t>=</a:t>
            </a:r>
            <a:r>
              <a:rPr lang="en-US" altLang="zh-CN" i="1"/>
              <a:t>R</a:t>
            </a:r>
            <a:r>
              <a:rPr lang="en-US" altLang="zh-CN"/>
              <a:t>-200=800</a:t>
            </a:r>
            <a:r>
              <a:rPr lang="zh-CN" altLang="en-US"/>
              <a:t>，把</a:t>
            </a:r>
            <a:r>
              <a:rPr lang="en-US" altLang="zh-CN" i="1"/>
              <a:t>R</a:t>
            </a:r>
            <a:r>
              <a:rPr lang="en-US" altLang="zh-CN"/>
              <a:t>=800</a:t>
            </a:r>
            <a:r>
              <a:rPr lang="zh-CN" altLang="en-US"/>
              <a:t>写回到数据库；</a:t>
            </a:r>
          </a:p>
          <a:p>
            <a:pPr lvl="3" eaLnBrk="1" hangingPunct="1">
              <a:lnSpc>
                <a:spcPct val="90000"/>
              </a:lnSpc>
            </a:pPr>
            <a:endParaRPr lang="zh-CN" altLang="en-US"/>
          </a:p>
          <a:p>
            <a:pPr lvl="3" eaLnBrk="1" hangingPunct="1">
              <a:lnSpc>
                <a:spcPct val="90000"/>
              </a:lnSpc>
            </a:pPr>
            <a:r>
              <a:rPr lang="zh-CN" altLang="en-US"/>
              <a:t>结果两个事务共取走存款</a:t>
            </a:r>
            <a:r>
              <a:rPr lang="en-US" altLang="zh-CN"/>
              <a:t>300</a:t>
            </a:r>
            <a:r>
              <a:rPr lang="zh-CN" altLang="en-US"/>
              <a:t>元，而数据库中的存款却只少了</a:t>
            </a:r>
            <a:r>
              <a:rPr lang="en-US" altLang="zh-CN"/>
              <a:t>200</a:t>
            </a:r>
            <a:r>
              <a:rPr lang="zh-CN" altLang="en-US"/>
              <a:t>元。得到这种错误的结果是由甲乙两个事务并发操作引起的。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5">
                                            <p:txEl>
                                              <p:pRg st="0" end="0"/>
                                            </p:txEl>
                                          </p:spTgt>
                                        </p:tgtEl>
                                        <p:attrNameLst>
                                          <p:attrName>style.visibility</p:attrName>
                                        </p:attrNameLst>
                                      </p:cBhvr>
                                      <p:to>
                                        <p:strVal val="visible"/>
                                      </p:to>
                                    </p:set>
                                    <p:animEffect transition="in" filter="blinds(horizontal)">
                                      <p:cBhvr>
                                        <p:cTn id="7" dur="500"/>
                                        <p:tgtEl>
                                          <p:spTgt spid="1126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checkerboard(across)">
                                      <p:cBhvr>
                                        <p:cTn id="12" dur="500"/>
                                        <p:tgtEl>
                                          <p:spTgt spid="112643"/>
                                        </p:tgtEl>
                                      </p:cBhvr>
                                    </p:animEffect>
                                  </p:childTnLst>
                                </p:cTn>
                              </p:par>
                              <p:par>
                                <p:cTn id="13" presetID="3" presetClass="entr" presetSubtype="10" fill="hold" nodeType="withEffect">
                                  <p:stCondLst>
                                    <p:cond delay="0"/>
                                  </p:stCondLst>
                                  <p:childTnLst>
                                    <p:set>
                                      <p:cBhvr>
                                        <p:cTn id="14" dur="1" fill="hold">
                                          <p:stCondLst>
                                            <p:cond delay="0"/>
                                          </p:stCondLst>
                                        </p:cTn>
                                        <p:tgtEl>
                                          <p:spTgt spid="112645">
                                            <p:txEl>
                                              <p:pRg st="2" end="2"/>
                                            </p:txEl>
                                          </p:spTgt>
                                        </p:tgtEl>
                                        <p:attrNameLst>
                                          <p:attrName>style.visibility</p:attrName>
                                        </p:attrNameLst>
                                      </p:cBhvr>
                                      <p:to>
                                        <p:strVal val="visible"/>
                                      </p:to>
                                    </p:set>
                                    <p:animEffect transition="in" filter="blinds(horizontal)">
                                      <p:cBhvr>
                                        <p:cTn id="15" dur="500"/>
                                        <p:tgtEl>
                                          <p:spTgt spid="11264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2645">
                                            <p:txEl>
                                              <p:pRg st="3" end="3"/>
                                            </p:txEl>
                                          </p:spTgt>
                                        </p:tgtEl>
                                        <p:attrNameLst>
                                          <p:attrName>style.visibility</p:attrName>
                                        </p:attrNameLst>
                                      </p:cBhvr>
                                      <p:to>
                                        <p:strVal val="visible"/>
                                      </p:to>
                                    </p:set>
                                    <p:animEffect transition="in" filter="blinds(horizontal)">
                                      <p:cBhvr>
                                        <p:cTn id="18" dur="500"/>
                                        <p:tgtEl>
                                          <p:spTgt spid="11264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12645">
                                            <p:txEl>
                                              <p:pRg st="4" end="4"/>
                                            </p:txEl>
                                          </p:spTgt>
                                        </p:tgtEl>
                                        <p:attrNameLst>
                                          <p:attrName>style.visibility</p:attrName>
                                        </p:attrNameLst>
                                      </p:cBhvr>
                                      <p:to>
                                        <p:strVal val="visible"/>
                                      </p:to>
                                    </p:set>
                                    <p:animEffect transition="in" filter="blinds(horizontal)">
                                      <p:cBhvr>
                                        <p:cTn id="21" dur="500"/>
                                        <p:tgtEl>
                                          <p:spTgt spid="11264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2645">
                                            <p:txEl>
                                              <p:pRg st="5" end="5"/>
                                            </p:txEl>
                                          </p:spTgt>
                                        </p:tgtEl>
                                        <p:attrNameLst>
                                          <p:attrName>style.visibility</p:attrName>
                                        </p:attrNameLst>
                                      </p:cBhvr>
                                      <p:to>
                                        <p:strVal val="visible"/>
                                      </p:to>
                                    </p:set>
                                    <p:animEffect transition="in" filter="blinds(horizontal)">
                                      <p:cBhvr>
                                        <p:cTn id="24" dur="500"/>
                                        <p:tgtEl>
                                          <p:spTgt spid="11264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12644"/>
                                        </p:tgtEl>
                                        <p:attrNameLst>
                                          <p:attrName>style.visibility</p:attrName>
                                        </p:attrNameLst>
                                      </p:cBhvr>
                                      <p:to>
                                        <p:strVal val="visible"/>
                                      </p:to>
                                    </p:set>
                                    <p:animEffect transition="in" filter="checkerboard(across)">
                                      <p:cBhvr>
                                        <p:cTn id="29" dur="500"/>
                                        <p:tgtEl>
                                          <p:spTgt spid="112644"/>
                                        </p:tgtEl>
                                      </p:cBhvr>
                                    </p:animEffect>
                                  </p:childTnLst>
                                </p:cTn>
                              </p:par>
                              <p:par>
                                <p:cTn id="30" presetID="3" presetClass="entr" presetSubtype="10" fill="hold" nodeType="withEffect">
                                  <p:stCondLst>
                                    <p:cond delay="0"/>
                                  </p:stCondLst>
                                  <p:childTnLst>
                                    <p:set>
                                      <p:cBhvr>
                                        <p:cTn id="31" dur="1" fill="hold">
                                          <p:stCondLst>
                                            <p:cond delay="0"/>
                                          </p:stCondLst>
                                        </p:cTn>
                                        <p:tgtEl>
                                          <p:spTgt spid="112645">
                                            <p:txEl>
                                              <p:pRg st="7" end="7"/>
                                            </p:txEl>
                                          </p:spTgt>
                                        </p:tgtEl>
                                        <p:attrNameLst>
                                          <p:attrName>style.visibility</p:attrName>
                                        </p:attrNameLst>
                                      </p:cBhvr>
                                      <p:to>
                                        <p:strVal val="visible"/>
                                      </p:to>
                                    </p:set>
                                    <p:animEffect transition="in" filter="blinds(horizontal)">
                                      <p:cBhvr>
                                        <p:cTn id="32" dur="500"/>
                                        <p:tgtEl>
                                          <p:spTgt spid="1126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a:extLst>
              <a:ext uri="{FF2B5EF4-FFF2-40B4-BE49-F238E27FC236}">
                <a16:creationId xmlns:a16="http://schemas.microsoft.com/office/drawing/2014/main" id="{A8165BC4-6EF8-4443-B99D-10F3C9FD209D}"/>
              </a:ext>
            </a:extLst>
          </p:cNvPr>
          <p:cNvSpPr>
            <a:spLocks noChangeArrowheads="1"/>
          </p:cNvSpPr>
          <p:nvPr/>
        </p:nvSpPr>
        <p:spPr bwMode="auto">
          <a:xfrm>
            <a:off x="755650" y="1789113"/>
            <a:ext cx="7705725" cy="1008062"/>
          </a:xfrm>
          <a:prstGeom prst="flowChartAlternateProcess">
            <a:avLst/>
          </a:prstGeom>
          <a:solidFill>
            <a:srgbClr val="FFFF99">
              <a:alpha val="56078"/>
            </a:srgbClr>
          </a:solidFill>
          <a:ln w="9525" algn="ctr">
            <a:solidFill>
              <a:srgbClr val="FF99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113667" name="AutoShape 3">
            <a:extLst>
              <a:ext uri="{FF2B5EF4-FFF2-40B4-BE49-F238E27FC236}">
                <a16:creationId xmlns:a16="http://schemas.microsoft.com/office/drawing/2014/main" id="{6C0641A0-BA31-4FCF-924B-71FDE962AEC3}"/>
              </a:ext>
            </a:extLst>
          </p:cNvPr>
          <p:cNvSpPr>
            <a:spLocks noChangeArrowheads="1"/>
          </p:cNvSpPr>
          <p:nvPr/>
        </p:nvSpPr>
        <p:spPr bwMode="auto">
          <a:xfrm>
            <a:off x="755650" y="3214688"/>
            <a:ext cx="7705725" cy="1150937"/>
          </a:xfrm>
          <a:prstGeom prst="flowChartAlternateProcess">
            <a:avLst/>
          </a:prstGeom>
          <a:solidFill>
            <a:srgbClr val="FFFF99">
              <a:alpha val="56078"/>
            </a:srgbClr>
          </a:solidFill>
          <a:ln w="9525" algn="ctr">
            <a:solidFill>
              <a:srgbClr val="FF99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113668" name="AutoShape 4">
            <a:extLst>
              <a:ext uri="{FF2B5EF4-FFF2-40B4-BE49-F238E27FC236}">
                <a16:creationId xmlns:a16="http://schemas.microsoft.com/office/drawing/2014/main" id="{2F51BA3A-7765-4B44-A9D1-0B9240D6E15B}"/>
              </a:ext>
            </a:extLst>
          </p:cNvPr>
          <p:cNvSpPr>
            <a:spLocks noChangeArrowheads="1"/>
          </p:cNvSpPr>
          <p:nvPr/>
        </p:nvSpPr>
        <p:spPr bwMode="auto">
          <a:xfrm>
            <a:off x="755650" y="4941888"/>
            <a:ext cx="7705725" cy="1008062"/>
          </a:xfrm>
          <a:prstGeom prst="flowChartAlternateProcess">
            <a:avLst/>
          </a:prstGeom>
          <a:solidFill>
            <a:srgbClr val="FFFF99">
              <a:alpha val="56078"/>
            </a:srgbClr>
          </a:solidFill>
          <a:ln w="9525" algn="ctr">
            <a:solidFill>
              <a:srgbClr val="FF99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113669" name="Rectangle 5">
            <a:extLst>
              <a:ext uri="{FF2B5EF4-FFF2-40B4-BE49-F238E27FC236}">
                <a16:creationId xmlns:a16="http://schemas.microsoft.com/office/drawing/2014/main" id="{5CD42F19-D4FC-49B2-A699-B34CD6BAFB15}"/>
              </a:ext>
            </a:extLst>
          </p:cNvPr>
          <p:cNvSpPr>
            <a:spLocks noChangeArrowheads="1"/>
          </p:cNvSpPr>
          <p:nvPr>
            <p:ph type="body" idx="1"/>
          </p:nvPr>
        </p:nvSpPr>
        <p:spPr>
          <a:xfrm>
            <a:off x="-252413" y="488950"/>
            <a:ext cx="8856663" cy="4465638"/>
          </a:xfrm>
        </p:spPr>
        <p:txBody>
          <a:bodyPr/>
          <a:lstStyle/>
          <a:p>
            <a:pPr lvl="1" eaLnBrk="1" hangingPunct="1"/>
            <a:r>
              <a:rPr lang="zh-CN" altLang="en-US"/>
              <a:t>数据库的并发操作导致的数据库不一致性主要有以下三种：</a:t>
            </a:r>
          </a:p>
          <a:p>
            <a:pPr lvl="2" eaLnBrk="1" hangingPunct="1"/>
            <a:r>
              <a:rPr lang="zh-CN" altLang="en-US" b="1">
                <a:solidFill>
                  <a:srgbClr val="C00000"/>
                </a:solidFill>
              </a:rPr>
              <a:t>丢失更新（</a:t>
            </a:r>
            <a:r>
              <a:rPr lang="en-US" altLang="zh-CN" b="1">
                <a:solidFill>
                  <a:srgbClr val="C00000"/>
                </a:solidFill>
              </a:rPr>
              <a:t>Lost Update</a:t>
            </a:r>
            <a:r>
              <a:rPr lang="zh-CN" altLang="en-US" b="1">
                <a:solidFill>
                  <a:srgbClr val="C00000"/>
                </a:solidFill>
              </a:rPr>
              <a:t>） </a:t>
            </a:r>
          </a:p>
          <a:p>
            <a:pPr lvl="3" eaLnBrk="1" hangingPunct="1"/>
            <a:r>
              <a:rPr lang="zh-CN" altLang="en-US"/>
              <a:t>当两个事务</a:t>
            </a:r>
            <a:r>
              <a:rPr lang="en-US" altLang="zh-CN"/>
              <a:t>T1</a:t>
            </a:r>
            <a:r>
              <a:rPr lang="zh-CN" altLang="en-US"/>
              <a:t>和</a:t>
            </a:r>
            <a:r>
              <a:rPr lang="en-US" altLang="zh-CN"/>
              <a:t>T2</a:t>
            </a:r>
            <a:r>
              <a:rPr lang="zh-CN" altLang="en-US"/>
              <a:t>读入同一数据，并发执行修改操作时，</a:t>
            </a:r>
            <a:r>
              <a:rPr lang="en-US" altLang="zh-CN"/>
              <a:t>T2</a:t>
            </a:r>
            <a:r>
              <a:rPr lang="zh-CN" altLang="en-US"/>
              <a:t>把</a:t>
            </a:r>
            <a:r>
              <a:rPr lang="en-US" altLang="zh-CN"/>
              <a:t>T1</a:t>
            </a:r>
            <a:r>
              <a:rPr lang="zh-CN" altLang="en-US"/>
              <a:t>或</a:t>
            </a:r>
            <a:r>
              <a:rPr lang="en-US" altLang="zh-CN"/>
              <a:t>T1</a:t>
            </a:r>
            <a:r>
              <a:rPr lang="zh-CN" altLang="en-US"/>
              <a:t>把</a:t>
            </a:r>
            <a:r>
              <a:rPr lang="en-US" altLang="zh-CN"/>
              <a:t>T2</a:t>
            </a:r>
            <a:r>
              <a:rPr lang="zh-CN" altLang="en-US"/>
              <a:t>的修改结果覆盖掉，造成了数据的丢失更新问题，导致数据的不一致。</a:t>
            </a:r>
          </a:p>
          <a:p>
            <a:pPr lvl="2" eaLnBrk="1" hangingPunct="1"/>
            <a:r>
              <a:rPr lang="zh-CN" altLang="en-US" b="1">
                <a:solidFill>
                  <a:srgbClr val="C00000"/>
                </a:solidFill>
              </a:rPr>
              <a:t>不可重读（</a:t>
            </a:r>
            <a:r>
              <a:rPr lang="en-US" altLang="zh-CN" b="1">
                <a:solidFill>
                  <a:srgbClr val="C00000"/>
                </a:solidFill>
              </a:rPr>
              <a:t>Unrepeatable Read</a:t>
            </a:r>
            <a:r>
              <a:rPr lang="zh-CN" altLang="en-US" b="1">
                <a:solidFill>
                  <a:srgbClr val="C00000"/>
                </a:solidFill>
              </a:rPr>
              <a:t>）</a:t>
            </a:r>
          </a:p>
          <a:p>
            <a:pPr lvl="3" eaLnBrk="1" hangingPunct="1"/>
            <a:r>
              <a:rPr lang="zh-CN" altLang="en-US"/>
              <a:t>事务</a:t>
            </a:r>
            <a:r>
              <a:rPr lang="en-US" altLang="zh-CN"/>
              <a:t>T1</a:t>
            </a:r>
            <a:r>
              <a:rPr lang="zh-CN" altLang="en-US"/>
              <a:t>读取了数据</a:t>
            </a:r>
            <a:r>
              <a:rPr lang="en-US" altLang="zh-CN" i="1"/>
              <a:t>R</a:t>
            </a:r>
            <a:r>
              <a:rPr lang="zh-CN" altLang="en-US"/>
              <a:t>，事务</a:t>
            </a:r>
            <a:r>
              <a:rPr lang="en-US" altLang="zh-CN"/>
              <a:t>T2</a:t>
            </a:r>
            <a:r>
              <a:rPr lang="zh-CN" altLang="en-US"/>
              <a:t>读取并更新了数据</a:t>
            </a:r>
            <a:r>
              <a:rPr lang="en-US" altLang="zh-CN" i="1"/>
              <a:t>R</a:t>
            </a:r>
            <a:r>
              <a:rPr lang="zh-CN" altLang="en-US"/>
              <a:t>，当事务</a:t>
            </a:r>
            <a:r>
              <a:rPr lang="en-US" altLang="zh-CN"/>
              <a:t>T1</a:t>
            </a:r>
            <a:r>
              <a:rPr lang="zh-CN" altLang="en-US"/>
              <a:t>再读取数据</a:t>
            </a:r>
            <a:r>
              <a:rPr lang="en-US" altLang="zh-CN" i="1"/>
              <a:t>R</a:t>
            </a:r>
            <a:r>
              <a:rPr lang="zh-CN" altLang="en-US"/>
              <a:t>以进行核对时，得到的两次读取值不一致，这种情况称为“不可重读”。 </a:t>
            </a:r>
          </a:p>
          <a:p>
            <a:pPr lvl="2" eaLnBrk="1" hangingPunct="1">
              <a:spcBef>
                <a:spcPts val="2400"/>
              </a:spcBef>
            </a:pPr>
            <a:r>
              <a:rPr lang="zh-CN" altLang="en-US" b="1">
                <a:solidFill>
                  <a:srgbClr val="C00000"/>
                </a:solidFill>
              </a:rPr>
              <a:t>污读（</a:t>
            </a:r>
            <a:r>
              <a:rPr lang="en-US" altLang="zh-CN" b="1">
                <a:solidFill>
                  <a:srgbClr val="C00000"/>
                </a:solidFill>
              </a:rPr>
              <a:t>Dirty Read  </a:t>
            </a:r>
            <a:r>
              <a:rPr lang="zh-CN" altLang="en-US" b="1">
                <a:solidFill>
                  <a:srgbClr val="C00000"/>
                </a:solidFill>
              </a:rPr>
              <a:t>）</a:t>
            </a:r>
          </a:p>
          <a:p>
            <a:pPr lvl="3" eaLnBrk="1" hangingPunct="1">
              <a:spcBef>
                <a:spcPts val="1000"/>
              </a:spcBef>
            </a:pPr>
            <a:r>
              <a:rPr lang="zh-CN" altLang="en-US"/>
              <a:t>事务</a:t>
            </a:r>
            <a:r>
              <a:rPr lang="en-US" altLang="zh-CN"/>
              <a:t>T1</a:t>
            </a:r>
            <a:r>
              <a:rPr lang="zh-CN" altLang="en-US"/>
              <a:t>更新了数据</a:t>
            </a:r>
            <a:r>
              <a:rPr lang="en-US" altLang="zh-CN" i="1"/>
              <a:t>R</a:t>
            </a:r>
            <a:r>
              <a:rPr lang="zh-CN" altLang="en-US"/>
              <a:t>，事务</a:t>
            </a:r>
            <a:r>
              <a:rPr lang="en-US" altLang="zh-CN"/>
              <a:t>T2</a:t>
            </a:r>
            <a:r>
              <a:rPr lang="zh-CN" altLang="en-US"/>
              <a:t>读取了更新后的数据</a:t>
            </a:r>
            <a:r>
              <a:rPr lang="en-US" altLang="zh-CN" i="1"/>
              <a:t>R</a:t>
            </a:r>
            <a:r>
              <a:rPr lang="zh-CN" altLang="en-US"/>
              <a:t>，事务</a:t>
            </a:r>
            <a:r>
              <a:rPr lang="en-US" altLang="zh-CN"/>
              <a:t>T1</a:t>
            </a:r>
            <a:r>
              <a:rPr lang="zh-CN" altLang="en-US"/>
              <a:t>由于某种原因被撤销，修改无效，数据</a:t>
            </a:r>
            <a:r>
              <a:rPr lang="en-US" altLang="zh-CN" i="1"/>
              <a:t>R</a:t>
            </a:r>
            <a:r>
              <a:rPr lang="zh-CN" altLang="en-US"/>
              <a:t>恢复原值。事务</a:t>
            </a:r>
            <a:r>
              <a:rPr lang="en-US" altLang="zh-CN"/>
              <a:t>T2</a:t>
            </a:r>
            <a:r>
              <a:rPr lang="zh-CN" altLang="en-US"/>
              <a:t>得到的数据与数据库的内容不一致，这种情况称为“污读”。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2" dur="500"/>
                                        <p:tgtEl>
                                          <p:spTgt spid="1136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3666"/>
                                        </p:tgtEl>
                                        <p:attrNameLst>
                                          <p:attrName>style.visibility</p:attrName>
                                        </p:attrNameLst>
                                      </p:cBhvr>
                                      <p:to>
                                        <p:strVal val="visible"/>
                                      </p:to>
                                    </p:set>
                                    <p:animEffect transition="in" filter="checkerboard(across)">
                                      <p:cBhvr>
                                        <p:cTn id="17" dur="500"/>
                                        <p:tgtEl>
                                          <p:spTgt spid="113666"/>
                                        </p:tgtEl>
                                      </p:cBhvr>
                                    </p:animEffect>
                                  </p:childTnLst>
                                </p:cTn>
                              </p:par>
                              <p:par>
                                <p:cTn id="18" presetID="3" presetClass="entr" presetSubtype="10" fill="hold" nodeType="withEffect">
                                  <p:stCondLst>
                                    <p:cond delay="0"/>
                                  </p:stCondLst>
                                  <p:childTnLst>
                                    <p:set>
                                      <p:cBhvr>
                                        <p:cTn id="19"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20" dur="500"/>
                                        <p:tgtEl>
                                          <p:spTgt spid="11366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25" dur="500"/>
                                        <p:tgtEl>
                                          <p:spTgt spid="113669">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3667"/>
                                        </p:tgtEl>
                                        <p:attrNameLst>
                                          <p:attrName>style.visibility</p:attrName>
                                        </p:attrNameLst>
                                      </p:cBhvr>
                                      <p:to>
                                        <p:strVal val="visible"/>
                                      </p:to>
                                    </p:set>
                                    <p:animEffect transition="in" filter="checkerboard(across)">
                                      <p:cBhvr>
                                        <p:cTn id="30" dur="500"/>
                                        <p:tgtEl>
                                          <p:spTgt spid="113667"/>
                                        </p:tgtEl>
                                      </p:cBhvr>
                                    </p:animEffect>
                                  </p:childTnLst>
                                </p:cTn>
                              </p:par>
                              <p:par>
                                <p:cTn id="31" presetID="3" presetClass="entr" presetSubtype="10" fill="hold" nodeType="withEffect">
                                  <p:stCondLst>
                                    <p:cond delay="0"/>
                                  </p:stCondLst>
                                  <p:childTnLst>
                                    <p:set>
                                      <p:cBhvr>
                                        <p:cTn id="32"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33" dur="500"/>
                                        <p:tgtEl>
                                          <p:spTgt spid="11366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38" dur="500"/>
                                        <p:tgtEl>
                                          <p:spTgt spid="113669">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3668"/>
                                        </p:tgtEl>
                                        <p:attrNameLst>
                                          <p:attrName>style.visibility</p:attrName>
                                        </p:attrNameLst>
                                      </p:cBhvr>
                                      <p:to>
                                        <p:strVal val="visible"/>
                                      </p:to>
                                    </p:set>
                                    <p:animEffect transition="in" filter="checkerboard(across)">
                                      <p:cBhvr>
                                        <p:cTn id="43" dur="500"/>
                                        <p:tgtEl>
                                          <p:spTgt spid="113668"/>
                                        </p:tgtEl>
                                      </p:cBhvr>
                                    </p:animEffect>
                                  </p:childTnLst>
                                </p:cTn>
                              </p:par>
                              <p:par>
                                <p:cTn id="44" presetID="3" presetClass="entr" presetSubtype="10" fill="hold" nodeType="withEffect">
                                  <p:stCondLst>
                                    <p:cond delay="0"/>
                                  </p:stCondLst>
                                  <p:childTnLst>
                                    <p:set>
                                      <p:cBhvr>
                                        <p:cTn id="45"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46" dur="500"/>
                                        <p:tgtEl>
                                          <p:spTgt spid="1136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6BEAA884-3FAD-43F4-8138-6E4220868412}"/>
              </a:ext>
            </a:extLst>
          </p:cNvPr>
          <p:cNvSpPr txBox="1">
            <a:spLocks noChangeArrowheads="1"/>
          </p:cNvSpPr>
          <p:nvPr/>
        </p:nvSpPr>
        <p:spPr bwMode="auto">
          <a:xfrm>
            <a:off x="-242888" y="692150"/>
            <a:ext cx="9429751"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T1            T2             T1                     T2                  T1              T2</a:t>
            </a:r>
          </a:p>
          <a:p>
            <a:pPr eaLnBrk="1" hangingPunct="1">
              <a:spcBef>
                <a:spcPct val="0"/>
              </a:spcBef>
              <a:buSzTx/>
              <a:buFontTx/>
              <a:buNone/>
            </a:pPr>
            <a:r>
              <a:rPr kumimoji="1" lang="en-US" altLang="zh-CN" sz="2400" b="1">
                <a:latin typeface="Times New Roman" panose="02020603050405020304" pitchFamily="18" charset="0"/>
              </a:rPr>
              <a:t>   (1) </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A=16                      (1)</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A=50                            (1)</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C=100</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B=100                             C </a:t>
            </a:r>
            <a:r>
              <a:rPr kumimoji="1" lang="en-US" altLang="zh-CN" sz="2400" b="1">
                <a:latin typeface="Times New Roman" panose="02020603050405020304" pitchFamily="18" charset="0"/>
                <a:sym typeface="Symbol" panose="05050102010706020507" pitchFamily="18" charset="2"/>
              </a:rPr>
              <a:t>C×2</a:t>
            </a:r>
            <a:r>
              <a:rPr kumimoji="1" lang="en-US" altLang="zh-CN" sz="2400" b="1">
                <a:latin typeface="Times New Roman" panose="02020603050405020304" pitchFamily="18" charset="0"/>
              </a:rPr>
              <a:t> </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求和</a:t>
            </a:r>
            <a:r>
              <a:rPr kumimoji="1" lang="en-US" altLang="zh-CN" sz="2400" b="1">
                <a:latin typeface="Times New Roman" panose="02020603050405020304" pitchFamily="18" charset="0"/>
              </a:rPr>
              <a:t>C=150                          </a:t>
            </a:r>
            <a:r>
              <a:rPr kumimoji="1" lang="zh-CN" altLang="en-US" sz="2400" b="1">
                <a:latin typeface="Times New Roman" panose="02020603050405020304" pitchFamily="18" charset="0"/>
              </a:rPr>
              <a:t>写回</a:t>
            </a:r>
            <a:r>
              <a:rPr kumimoji="1" lang="en-US" altLang="zh-CN" sz="2400" b="1">
                <a:latin typeface="Times New Roman" panose="02020603050405020304" pitchFamily="18" charset="0"/>
              </a:rPr>
              <a:t>C</a:t>
            </a:r>
          </a:p>
          <a:p>
            <a:pPr eaLnBrk="1" hangingPunct="1">
              <a:spcBef>
                <a:spcPct val="0"/>
              </a:spcBef>
              <a:buSzTx/>
              <a:buFontTx/>
              <a:buNone/>
            </a:pPr>
            <a:r>
              <a:rPr kumimoji="1" lang="en-US" altLang="zh-CN" sz="2400" b="1">
                <a:latin typeface="Times New Roman" panose="02020603050405020304" pitchFamily="18" charset="0"/>
              </a:rPr>
              <a:t>  (2)                   </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A=16      (2)                   (2)</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B=100                        </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C=</a:t>
            </a:r>
          </a:p>
          <a:p>
            <a:pPr eaLnBrk="1" hangingPunct="1">
              <a:spcBef>
                <a:spcPct val="0"/>
              </a:spcBef>
              <a:buSzTx/>
              <a:buFontTx/>
              <a:buNone/>
            </a:pPr>
            <a:r>
              <a:rPr kumimoji="1" lang="en-US" altLang="zh-CN" sz="2400" b="1">
                <a:latin typeface="Times New Roman" panose="02020603050405020304" pitchFamily="18" charset="0"/>
              </a:rPr>
              <a:t>                                                                       B </a:t>
            </a:r>
            <a:r>
              <a:rPr kumimoji="1" lang="en-US" altLang="zh-CN" sz="2400" b="1">
                <a:latin typeface="Times New Roman" panose="02020603050405020304" pitchFamily="18" charset="0"/>
                <a:sym typeface="Symbol" panose="05050102010706020507" pitchFamily="18" charset="2"/>
              </a:rPr>
              <a:t>B×2</a:t>
            </a:r>
            <a:r>
              <a:rPr kumimoji="1" lang="en-US" altLang="zh-CN" sz="2400" b="1">
                <a:latin typeface="Times New Roman" panose="02020603050405020304" pitchFamily="18" charset="0"/>
              </a:rPr>
              <a:t>   </a:t>
            </a:r>
            <a:r>
              <a:rPr kumimoji="1" lang="en-US" altLang="zh-CN" sz="2000" b="1">
                <a:latin typeface="Times New Roman" panose="02020603050405020304" pitchFamily="18" charset="0"/>
              </a:rPr>
              <a:t>ROLLBACK</a:t>
            </a:r>
            <a:r>
              <a:rPr kumimoji="1" lang="en-US" altLang="zh-CN" sz="2400" b="1">
                <a:latin typeface="Times New Roman" panose="02020603050405020304" pitchFamily="18" charset="0"/>
              </a:rPr>
              <a:t>   200</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写回</a:t>
            </a:r>
            <a:r>
              <a:rPr kumimoji="1" lang="en-US" altLang="zh-CN" sz="2400" b="1">
                <a:latin typeface="Times New Roman" panose="02020603050405020304" pitchFamily="18" charset="0"/>
              </a:rPr>
              <a:t>B        </a:t>
            </a:r>
            <a:r>
              <a:rPr kumimoji="1" lang="en-US" altLang="zh-CN" sz="2000" b="1">
                <a:latin typeface="Times New Roman" panose="02020603050405020304" pitchFamily="18" charset="0"/>
              </a:rPr>
              <a:t>C</a:t>
            </a:r>
            <a:r>
              <a:rPr kumimoji="1" lang="zh-CN" altLang="en-US" sz="2000" b="1">
                <a:latin typeface="Times New Roman" panose="02020603050405020304" pitchFamily="18" charset="0"/>
              </a:rPr>
              <a:t>恢复为</a:t>
            </a:r>
            <a:r>
              <a:rPr kumimoji="1" lang="en-US" altLang="zh-CN" sz="2000" b="1">
                <a:latin typeface="Times New Roman" panose="02020603050405020304" pitchFamily="18" charset="0"/>
              </a:rPr>
              <a:t>100</a:t>
            </a:r>
            <a:endParaRPr kumimoji="1" lang="en-US" altLang="zh-CN" sz="2400" b="1">
              <a:latin typeface="Times New Roman" panose="02020603050405020304" pitchFamily="18" charset="0"/>
            </a:endParaRPr>
          </a:p>
          <a:p>
            <a:pPr eaLnBrk="1" hangingPunct="1">
              <a:spcBef>
                <a:spcPct val="0"/>
              </a:spcBef>
              <a:buSzTx/>
              <a:buFontTx/>
              <a:buNone/>
            </a:pPr>
            <a:r>
              <a:rPr kumimoji="1" lang="en-US" altLang="zh-CN" sz="2400" b="1">
                <a:latin typeface="Times New Roman" panose="02020603050405020304" pitchFamily="18" charset="0"/>
              </a:rPr>
              <a:t>  (3) A</a:t>
            </a:r>
            <a:r>
              <a:rPr kumimoji="1" lang="en-US" altLang="zh-CN"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A-1                </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写回</a:t>
            </a:r>
            <a:r>
              <a:rPr kumimoji="1" lang="en-US" altLang="zh-CN" sz="2400" b="1">
                <a:latin typeface="Times New Roman" panose="02020603050405020304" pitchFamily="18" charset="0"/>
              </a:rPr>
              <a:t>A=15                      (3)</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A=50    </a:t>
            </a:r>
          </a:p>
          <a:p>
            <a:pPr eaLnBrk="1" hangingPunct="1">
              <a:spcBef>
                <a:spcPct val="0"/>
              </a:spcBef>
              <a:buSzTx/>
              <a:buFontTx/>
              <a:buNone/>
            </a:pPr>
            <a:r>
              <a:rPr kumimoji="1" lang="en-US" altLang="zh-CN" sz="2400" b="1">
                <a:latin typeface="Times New Roman" panose="02020603050405020304" pitchFamily="18" charset="0"/>
              </a:rPr>
              <a:t>  (4)                   A</a:t>
            </a:r>
            <a:r>
              <a:rPr kumimoji="1" lang="en-US" altLang="zh-CN"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A-1          </a:t>
            </a:r>
            <a:r>
              <a:rPr kumimoji="1" lang="zh-CN" altLang="en-US" sz="2400" b="1">
                <a:latin typeface="Times New Roman" panose="02020603050405020304" pitchFamily="18" charset="0"/>
              </a:rPr>
              <a:t>读</a:t>
            </a:r>
            <a:r>
              <a:rPr kumimoji="1" lang="en-US" altLang="zh-CN" sz="2400" b="1">
                <a:latin typeface="Times New Roman" panose="02020603050405020304" pitchFamily="18" charset="0"/>
              </a:rPr>
              <a:t>B=200 </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写回</a:t>
            </a:r>
            <a:r>
              <a:rPr kumimoji="1" lang="en-US" altLang="zh-CN" sz="2400" b="1">
                <a:latin typeface="Times New Roman" panose="02020603050405020304" pitchFamily="18" charset="0"/>
              </a:rPr>
              <a:t>A=15        </a:t>
            </a:r>
            <a:r>
              <a:rPr kumimoji="1" lang="zh-CN" altLang="en-US" sz="2400" b="1">
                <a:latin typeface="Times New Roman" panose="02020603050405020304" pitchFamily="18" charset="0"/>
              </a:rPr>
              <a:t>和 </a:t>
            </a:r>
            <a:r>
              <a:rPr kumimoji="1" lang="en-US" altLang="zh-CN" sz="2400" b="1">
                <a:latin typeface="Times New Roman" panose="02020603050405020304" pitchFamily="18" charset="0"/>
              </a:rPr>
              <a:t>=250</a:t>
            </a:r>
          </a:p>
          <a:p>
            <a:pPr eaLnBrk="1" hangingPunct="1">
              <a:spcBef>
                <a:spcPct val="0"/>
              </a:spcBef>
              <a:buSzTx/>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验算不对</a:t>
            </a:r>
            <a:r>
              <a:rPr kumimoji="1" lang="en-US" altLang="zh-CN" sz="2400" b="1">
                <a:latin typeface="Times New Roman" panose="02020603050405020304" pitchFamily="18" charset="0"/>
              </a:rPr>
              <a:t>)    </a:t>
            </a:r>
          </a:p>
        </p:txBody>
      </p:sp>
      <p:sp>
        <p:nvSpPr>
          <p:cNvPr id="26627" name="Line 3">
            <a:extLst>
              <a:ext uri="{FF2B5EF4-FFF2-40B4-BE49-F238E27FC236}">
                <a16:creationId xmlns:a16="http://schemas.microsoft.com/office/drawing/2014/main" id="{51175C27-293B-453C-8A9C-641735449881}"/>
              </a:ext>
            </a:extLst>
          </p:cNvPr>
          <p:cNvSpPr>
            <a:spLocks noChangeShapeType="1"/>
          </p:cNvSpPr>
          <p:nvPr/>
        </p:nvSpPr>
        <p:spPr bwMode="auto">
          <a:xfrm>
            <a:off x="-150813" y="1098550"/>
            <a:ext cx="91440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8" name="Line 4">
            <a:extLst>
              <a:ext uri="{FF2B5EF4-FFF2-40B4-BE49-F238E27FC236}">
                <a16:creationId xmlns:a16="http://schemas.microsoft.com/office/drawing/2014/main" id="{6C68F491-7358-4A42-8C76-35DB17F74AB1}"/>
              </a:ext>
            </a:extLst>
          </p:cNvPr>
          <p:cNvSpPr>
            <a:spLocks noChangeShapeType="1"/>
          </p:cNvSpPr>
          <p:nvPr/>
        </p:nvSpPr>
        <p:spPr bwMode="auto">
          <a:xfrm>
            <a:off x="1677988" y="692150"/>
            <a:ext cx="0" cy="487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9" name="Line 5">
            <a:extLst>
              <a:ext uri="{FF2B5EF4-FFF2-40B4-BE49-F238E27FC236}">
                <a16:creationId xmlns:a16="http://schemas.microsoft.com/office/drawing/2014/main" id="{9C6480D1-610B-48FF-B7A1-4D83BDA7255E}"/>
              </a:ext>
            </a:extLst>
          </p:cNvPr>
          <p:cNvSpPr>
            <a:spLocks noChangeShapeType="1"/>
          </p:cNvSpPr>
          <p:nvPr/>
        </p:nvSpPr>
        <p:spPr bwMode="auto">
          <a:xfrm>
            <a:off x="3049588" y="692150"/>
            <a:ext cx="0" cy="480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Line 6">
            <a:extLst>
              <a:ext uri="{FF2B5EF4-FFF2-40B4-BE49-F238E27FC236}">
                <a16:creationId xmlns:a16="http://schemas.microsoft.com/office/drawing/2014/main" id="{58E8C8AE-73F9-47BF-B13B-848318B50BC8}"/>
              </a:ext>
            </a:extLst>
          </p:cNvPr>
          <p:cNvSpPr>
            <a:spLocks noChangeShapeType="1"/>
          </p:cNvSpPr>
          <p:nvPr/>
        </p:nvSpPr>
        <p:spPr bwMode="auto">
          <a:xfrm>
            <a:off x="3125788" y="692150"/>
            <a:ext cx="0" cy="487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Line 7">
            <a:extLst>
              <a:ext uri="{FF2B5EF4-FFF2-40B4-BE49-F238E27FC236}">
                <a16:creationId xmlns:a16="http://schemas.microsoft.com/office/drawing/2014/main" id="{7DD224DA-A597-432B-A69B-485C65818241}"/>
              </a:ext>
            </a:extLst>
          </p:cNvPr>
          <p:cNvSpPr>
            <a:spLocks noChangeShapeType="1"/>
          </p:cNvSpPr>
          <p:nvPr/>
        </p:nvSpPr>
        <p:spPr bwMode="auto">
          <a:xfrm>
            <a:off x="4878388" y="692150"/>
            <a:ext cx="0" cy="487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Line 8">
            <a:extLst>
              <a:ext uri="{FF2B5EF4-FFF2-40B4-BE49-F238E27FC236}">
                <a16:creationId xmlns:a16="http://schemas.microsoft.com/office/drawing/2014/main" id="{D142F098-0FC6-45F2-93D3-5F5E19D6F37F}"/>
              </a:ext>
            </a:extLst>
          </p:cNvPr>
          <p:cNvSpPr>
            <a:spLocks noChangeShapeType="1"/>
          </p:cNvSpPr>
          <p:nvPr/>
        </p:nvSpPr>
        <p:spPr bwMode="auto">
          <a:xfrm>
            <a:off x="6554788" y="692150"/>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9">
            <a:extLst>
              <a:ext uri="{FF2B5EF4-FFF2-40B4-BE49-F238E27FC236}">
                <a16:creationId xmlns:a16="http://schemas.microsoft.com/office/drawing/2014/main" id="{1BCDD3D7-FB2A-4436-821F-126841F0E907}"/>
              </a:ext>
            </a:extLst>
          </p:cNvPr>
          <p:cNvSpPr>
            <a:spLocks noChangeShapeType="1"/>
          </p:cNvSpPr>
          <p:nvPr/>
        </p:nvSpPr>
        <p:spPr bwMode="auto">
          <a:xfrm>
            <a:off x="6630988" y="692150"/>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0">
            <a:extLst>
              <a:ext uri="{FF2B5EF4-FFF2-40B4-BE49-F238E27FC236}">
                <a16:creationId xmlns:a16="http://schemas.microsoft.com/office/drawing/2014/main" id="{7DDBF52A-B08C-4F9F-BD7F-03B03D19D548}"/>
              </a:ext>
            </a:extLst>
          </p:cNvPr>
          <p:cNvSpPr>
            <a:spLocks noChangeShapeType="1"/>
          </p:cNvSpPr>
          <p:nvPr/>
        </p:nvSpPr>
        <p:spPr bwMode="auto">
          <a:xfrm>
            <a:off x="8154988" y="692150"/>
            <a:ext cx="0" cy="518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Text Box 11">
            <a:extLst>
              <a:ext uri="{FF2B5EF4-FFF2-40B4-BE49-F238E27FC236}">
                <a16:creationId xmlns:a16="http://schemas.microsoft.com/office/drawing/2014/main" id="{C5E41037-8780-4E6E-9C1B-D7184B10C774}"/>
              </a:ext>
            </a:extLst>
          </p:cNvPr>
          <p:cNvSpPr txBox="1">
            <a:spLocks noChangeArrowheads="1"/>
          </p:cNvSpPr>
          <p:nvPr/>
        </p:nvSpPr>
        <p:spPr bwMode="auto">
          <a:xfrm>
            <a:off x="366713" y="5686425"/>
            <a:ext cx="835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1" lang="en-US" altLang="zh-CN" sz="2400">
                <a:latin typeface="Times New Roman" panose="02020603050405020304" pitchFamily="18" charset="0"/>
              </a:rPr>
              <a:t>(</a:t>
            </a: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丢失修改                        </a:t>
            </a: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不可重读                     </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读脏数据</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7EC0C3-1AF2-464A-B2AC-A24048B02543}"/>
              </a:ext>
            </a:extLst>
          </p:cNvPr>
          <p:cNvSpPr>
            <a:spLocks noGrp="1" noRot="1" noChangeArrowheads="1"/>
          </p:cNvSpPr>
          <p:nvPr>
            <p:ph type="title"/>
          </p:nvPr>
        </p:nvSpPr>
        <p:spPr>
          <a:xfrm>
            <a:off x="250825" y="404813"/>
            <a:ext cx="8229600" cy="633412"/>
          </a:xfrm>
        </p:spPr>
        <p:txBody>
          <a:bodyPr/>
          <a:lstStyle/>
          <a:p>
            <a:pPr eaLnBrk="1" hangingPunct="1"/>
            <a:r>
              <a:rPr lang="zh-CN" altLang="en-US"/>
              <a:t>封锁机制</a:t>
            </a:r>
          </a:p>
        </p:txBody>
      </p:sp>
      <p:sp>
        <p:nvSpPr>
          <p:cNvPr id="27651" name="Rectangle 3">
            <a:extLst>
              <a:ext uri="{FF2B5EF4-FFF2-40B4-BE49-F238E27FC236}">
                <a16:creationId xmlns:a16="http://schemas.microsoft.com/office/drawing/2014/main" id="{454D9AF8-EAF2-4943-B41C-2C635441951F}"/>
              </a:ext>
            </a:extLst>
          </p:cNvPr>
          <p:cNvSpPr>
            <a:spLocks noGrp="1" noRot="1" noChangeArrowheads="1"/>
          </p:cNvSpPr>
          <p:nvPr>
            <p:ph type="body" idx="1"/>
          </p:nvPr>
        </p:nvSpPr>
        <p:spPr>
          <a:xfrm>
            <a:off x="457200" y="1268413"/>
            <a:ext cx="8229600" cy="4751387"/>
          </a:xfrm>
        </p:spPr>
        <p:txBody>
          <a:bodyPr/>
          <a:lstStyle/>
          <a:p>
            <a:pPr eaLnBrk="1" hangingPunct="1">
              <a:lnSpc>
                <a:spcPct val="110000"/>
              </a:lnSpc>
              <a:spcBef>
                <a:spcPct val="0"/>
              </a:spcBef>
              <a:spcAft>
                <a:spcPts val="1200"/>
              </a:spcAft>
            </a:pPr>
            <a:r>
              <a:rPr lang="zh-CN" altLang="en-US" sz="2800" b="1"/>
              <a:t>所谓</a:t>
            </a:r>
            <a:r>
              <a:rPr lang="zh-CN" altLang="en-US" sz="2800" b="1">
                <a:solidFill>
                  <a:srgbClr val="D92507"/>
                </a:solidFill>
              </a:rPr>
              <a:t>并发控制</a:t>
            </a:r>
            <a:r>
              <a:rPr lang="zh-CN" altLang="en-US" sz="2800" b="1"/>
              <a:t>就是要用正确的方式调度并发操作，避免造成数据的不一致性，使一个用户事务的执行不受其他事务的干扰。</a:t>
            </a:r>
          </a:p>
          <a:p>
            <a:pPr eaLnBrk="1" hangingPunct="1">
              <a:lnSpc>
                <a:spcPct val="110000"/>
              </a:lnSpc>
              <a:spcBef>
                <a:spcPct val="0"/>
              </a:spcBef>
              <a:spcAft>
                <a:spcPts val="1200"/>
              </a:spcAft>
            </a:pPr>
            <a:r>
              <a:rPr lang="zh-CN" altLang="en-US" sz="2800" b="1"/>
              <a:t>另一方面，对数据库的应用有时允许某些不一致性，例如，有些统计工作涉及数据量很大，读到一些脏数据对统计精度没什么影响，这时可以降低对一致性的要求以减少系统开销</a:t>
            </a:r>
          </a:p>
          <a:p>
            <a:pPr eaLnBrk="1" hangingPunct="1">
              <a:lnSpc>
                <a:spcPct val="110000"/>
              </a:lnSpc>
              <a:spcBef>
                <a:spcPct val="0"/>
              </a:spcBef>
              <a:spcAft>
                <a:spcPts val="1200"/>
              </a:spcAft>
            </a:pPr>
            <a:r>
              <a:rPr lang="zh-CN" altLang="en-US" sz="2800" b="1"/>
              <a:t>并发控制的主要方法是采用</a:t>
            </a:r>
            <a:r>
              <a:rPr lang="zh-CN" altLang="en-US" sz="2800" b="1">
                <a:solidFill>
                  <a:srgbClr val="D92507"/>
                </a:solidFill>
              </a:rPr>
              <a:t>封锁机制</a:t>
            </a:r>
            <a:r>
              <a:rPr lang="zh-CN" altLang="en-US" sz="2800" b="1"/>
              <a:t>。</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CB4FA23-3602-449C-973B-90277F6CAABE}"/>
              </a:ext>
            </a:extLst>
          </p:cNvPr>
          <p:cNvSpPr>
            <a:spLocks noGrp="1" noRot="1" noChangeArrowheads="1"/>
          </p:cNvSpPr>
          <p:nvPr>
            <p:ph type="body" idx="4294967295"/>
          </p:nvPr>
        </p:nvSpPr>
        <p:spPr>
          <a:xfrm>
            <a:off x="457200" y="1196975"/>
            <a:ext cx="8229600" cy="4895850"/>
          </a:xfrm>
        </p:spPr>
        <p:txBody>
          <a:bodyPr/>
          <a:lstStyle/>
          <a:p>
            <a:pPr eaLnBrk="1" hangingPunct="1">
              <a:defRPr/>
            </a:pPr>
            <a:r>
              <a:rPr lang="zh-CN" altLang="en-US" b="1" dirty="0"/>
              <a:t>封锁</a:t>
            </a:r>
          </a:p>
          <a:p>
            <a:pPr lvl="1" eaLnBrk="1" hangingPunct="1">
              <a:defRPr/>
            </a:pPr>
            <a:r>
              <a:rPr lang="zh-CN" altLang="en-US" sz="2400" b="1" dirty="0"/>
              <a:t>事务</a:t>
            </a:r>
            <a:r>
              <a:rPr lang="en-US" altLang="zh-CN" sz="2400" b="1" dirty="0"/>
              <a:t>T</a:t>
            </a:r>
            <a:r>
              <a:rPr lang="zh-CN" altLang="en-US" sz="2400" b="1" dirty="0"/>
              <a:t>在对某个数据对象操作之前，先向系统发出请求，对其加锁。加锁后事务</a:t>
            </a:r>
            <a:r>
              <a:rPr lang="en-US" altLang="zh-CN" sz="2400" b="1" dirty="0"/>
              <a:t>T</a:t>
            </a:r>
            <a:r>
              <a:rPr lang="zh-CN" altLang="en-US" sz="2400" b="1" dirty="0"/>
              <a:t>就对该数据对象有了一定的控制，在事务</a:t>
            </a:r>
            <a:r>
              <a:rPr lang="en-US" altLang="zh-CN" sz="2400" b="1" dirty="0"/>
              <a:t>T</a:t>
            </a:r>
            <a:r>
              <a:rPr lang="zh-CN" altLang="en-US" sz="2400" b="1" dirty="0"/>
              <a:t>释放它的锁之前，其他的事务不能更新此数据对象。</a:t>
            </a:r>
          </a:p>
          <a:p>
            <a:pPr eaLnBrk="1" hangingPunct="1">
              <a:defRPr/>
            </a:pPr>
            <a:r>
              <a:rPr lang="zh-CN" altLang="en-US" b="1" dirty="0">
                <a:solidFill>
                  <a:srgbClr val="C00000"/>
                </a:solidFill>
              </a:rPr>
              <a:t>排它锁（写锁，</a:t>
            </a:r>
            <a:r>
              <a:rPr lang="en-US" altLang="zh-CN" b="1" dirty="0">
                <a:solidFill>
                  <a:srgbClr val="C00000"/>
                </a:solidFill>
              </a:rPr>
              <a:t>X</a:t>
            </a:r>
            <a:r>
              <a:rPr lang="zh-CN" altLang="en-US" b="1" dirty="0">
                <a:solidFill>
                  <a:srgbClr val="C00000"/>
                </a:solidFill>
              </a:rPr>
              <a:t>锁）</a:t>
            </a:r>
            <a:endParaRPr lang="en-US" altLang="zh-CN" b="1" dirty="0">
              <a:solidFill>
                <a:srgbClr val="C00000"/>
              </a:solidFill>
            </a:endParaRPr>
          </a:p>
          <a:p>
            <a:pPr marL="0" indent="0" eaLnBrk="1" hangingPunct="1">
              <a:buFontTx/>
              <a:buNone/>
              <a:defRPr/>
            </a:pPr>
            <a:r>
              <a:rPr lang="en-US" altLang="zh-CN" b="1" dirty="0"/>
              <a:t>     </a:t>
            </a:r>
            <a:r>
              <a:rPr lang="zh-CN" altLang="en-US" sz="2400" b="1" dirty="0"/>
              <a:t>一个数据被某事务加了</a:t>
            </a:r>
            <a:r>
              <a:rPr lang="en-US" altLang="zh-CN" sz="2400" b="1" dirty="0"/>
              <a:t>X</a:t>
            </a:r>
            <a:r>
              <a:rPr lang="zh-CN" altLang="en-US" sz="2400" b="1" dirty="0"/>
              <a:t>锁，则不能再加任何其他锁。</a:t>
            </a:r>
          </a:p>
          <a:p>
            <a:pPr eaLnBrk="1" hangingPunct="1">
              <a:defRPr/>
            </a:pPr>
            <a:r>
              <a:rPr lang="zh-CN" altLang="en-US" b="1" dirty="0">
                <a:solidFill>
                  <a:srgbClr val="C00000"/>
                </a:solidFill>
              </a:rPr>
              <a:t>共享锁（读锁，</a:t>
            </a:r>
            <a:r>
              <a:rPr lang="en-US" altLang="zh-CN" b="1" dirty="0">
                <a:solidFill>
                  <a:srgbClr val="C00000"/>
                </a:solidFill>
              </a:rPr>
              <a:t>S</a:t>
            </a:r>
            <a:r>
              <a:rPr lang="zh-CN" altLang="en-US" b="1" dirty="0">
                <a:solidFill>
                  <a:srgbClr val="C00000"/>
                </a:solidFill>
              </a:rPr>
              <a:t>锁）</a:t>
            </a:r>
            <a:endParaRPr lang="en-US" altLang="zh-CN" b="1" dirty="0">
              <a:solidFill>
                <a:srgbClr val="C00000"/>
              </a:solidFill>
            </a:endParaRPr>
          </a:p>
          <a:p>
            <a:pPr marL="0" indent="0" eaLnBrk="1" hangingPunct="1">
              <a:buFontTx/>
              <a:buNone/>
              <a:defRPr/>
            </a:pPr>
            <a:r>
              <a:rPr lang="zh-CN" altLang="en-US" sz="2400" b="1" dirty="0"/>
              <a:t>      一个数据被某事务加了</a:t>
            </a:r>
            <a:r>
              <a:rPr lang="en-US" altLang="zh-CN" sz="2400" b="1" dirty="0"/>
              <a:t>S</a:t>
            </a:r>
            <a:r>
              <a:rPr lang="zh-CN" altLang="en-US" sz="2400" b="1" dirty="0"/>
              <a:t>锁，其他事务不能对其加</a:t>
            </a:r>
            <a:r>
              <a:rPr lang="en-US" altLang="zh-CN" sz="2400" b="1" dirty="0"/>
              <a:t>X</a:t>
            </a:r>
            <a:r>
              <a:rPr lang="zh-CN" altLang="en-US" sz="2400" b="1" dirty="0"/>
              <a:t>锁，但可以加</a:t>
            </a:r>
            <a:r>
              <a:rPr lang="en-US" altLang="zh-CN" sz="2400" b="1" dirty="0"/>
              <a:t>S</a:t>
            </a:r>
            <a:r>
              <a:rPr lang="zh-CN" altLang="en-US" sz="2400" b="1" dirty="0"/>
              <a:t>锁。</a:t>
            </a:r>
          </a:p>
        </p:txBody>
      </p:sp>
      <p:sp>
        <p:nvSpPr>
          <p:cNvPr id="28675" name="Rectangle 3">
            <a:extLst>
              <a:ext uri="{FF2B5EF4-FFF2-40B4-BE49-F238E27FC236}">
                <a16:creationId xmlns:a16="http://schemas.microsoft.com/office/drawing/2014/main" id="{BF71093D-ED45-4617-A115-FB08A8B211A6}"/>
              </a:ext>
            </a:extLst>
          </p:cNvPr>
          <p:cNvSpPr>
            <a:spLocks noRot="1" noChangeArrowheads="1"/>
          </p:cNvSpPr>
          <p:nvPr/>
        </p:nvSpPr>
        <p:spPr bwMode="auto">
          <a:xfrm>
            <a:off x="301625" y="365125"/>
            <a:ext cx="85407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4400" b="1">
                <a:solidFill>
                  <a:schemeClr val="tx2"/>
                </a:solidFill>
              </a:rPr>
              <a:t>封锁机制（续）</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2">
            <a:extLst>
              <a:ext uri="{FF2B5EF4-FFF2-40B4-BE49-F238E27FC236}">
                <a16:creationId xmlns:a16="http://schemas.microsoft.com/office/drawing/2014/main" id="{140D38BE-94B3-4329-BAB0-6D41FCF27983}"/>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29699" name="Rectangle 2">
            <a:extLst>
              <a:ext uri="{FF2B5EF4-FFF2-40B4-BE49-F238E27FC236}">
                <a16:creationId xmlns:a16="http://schemas.microsoft.com/office/drawing/2014/main" id="{F7CB0577-7144-4627-A44E-15BEE662BA43}"/>
              </a:ext>
            </a:extLst>
          </p:cNvPr>
          <p:cNvSpPr>
            <a:spLocks noGrp="1" noRot="1" noChangeArrowheads="1"/>
          </p:cNvSpPr>
          <p:nvPr>
            <p:ph type="body" idx="4294967295"/>
          </p:nvPr>
        </p:nvSpPr>
        <p:spPr>
          <a:xfrm>
            <a:off x="352425" y="1031875"/>
            <a:ext cx="8569325" cy="4824413"/>
          </a:xfrm>
        </p:spPr>
        <p:txBody>
          <a:bodyPr/>
          <a:lstStyle/>
          <a:p>
            <a:pPr eaLnBrk="1" hangingPunct="1">
              <a:lnSpc>
                <a:spcPct val="90000"/>
              </a:lnSpc>
            </a:pPr>
            <a:r>
              <a:rPr lang="zh-CN" altLang="en-US" sz="2800" b="1"/>
              <a:t>封锁协议</a:t>
            </a:r>
          </a:p>
          <a:p>
            <a:pPr lvl="1" eaLnBrk="1" hangingPunct="1">
              <a:lnSpc>
                <a:spcPct val="90000"/>
              </a:lnSpc>
            </a:pPr>
            <a:r>
              <a:rPr lang="zh-CN" altLang="en-US" sz="2400" b="1"/>
              <a:t>对数据对象加锁时，还需要约定一些规则，称这些规则为封锁协议。</a:t>
            </a:r>
          </a:p>
          <a:p>
            <a:pPr eaLnBrk="1" hangingPunct="1">
              <a:lnSpc>
                <a:spcPct val="90000"/>
              </a:lnSpc>
            </a:pPr>
            <a:r>
              <a:rPr lang="zh-CN" altLang="en-US" sz="2800" b="1"/>
              <a:t>一级封锁协议</a:t>
            </a:r>
          </a:p>
          <a:p>
            <a:pPr lvl="1" eaLnBrk="1" hangingPunct="1">
              <a:lnSpc>
                <a:spcPct val="90000"/>
              </a:lnSpc>
            </a:pPr>
            <a:r>
              <a:rPr lang="zh-CN" altLang="en-US" sz="2400" b="1"/>
              <a:t>事务</a:t>
            </a:r>
            <a:r>
              <a:rPr lang="en-US" altLang="zh-CN" sz="2400" b="1"/>
              <a:t>T</a:t>
            </a:r>
            <a:r>
              <a:rPr lang="zh-CN" altLang="en-US" sz="2400" b="1"/>
              <a:t>在修改数据之前必须先对其加</a:t>
            </a:r>
            <a:r>
              <a:rPr lang="en-US" altLang="zh-CN" sz="2400" b="1"/>
              <a:t>X</a:t>
            </a:r>
            <a:r>
              <a:rPr lang="zh-CN" altLang="en-US" sz="2400" b="1"/>
              <a:t>锁，直到</a:t>
            </a:r>
            <a:r>
              <a:rPr lang="zh-CN" altLang="en-US" sz="2400" b="1">
                <a:solidFill>
                  <a:srgbClr val="FF0000"/>
                </a:solidFill>
              </a:rPr>
              <a:t>事务结束</a:t>
            </a:r>
            <a:r>
              <a:rPr lang="zh-CN" altLang="en-US" sz="2400" b="1"/>
              <a:t>才释放。</a:t>
            </a:r>
          </a:p>
          <a:p>
            <a:pPr eaLnBrk="1" hangingPunct="1">
              <a:lnSpc>
                <a:spcPct val="90000"/>
              </a:lnSpc>
            </a:pPr>
            <a:r>
              <a:rPr lang="zh-CN" altLang="en-US" sz="2800" b="1"/>
              <a:t>二级封锁协议</a:t>
            </a:r>
          </a:p>
          <a:p>
            <a:pPr lvl="1" eaLnBrk="1" hangingPunct="1">
              <a:lnSpc>
                <a:spcPct val="90000"/>
              </a:lnSpc>
            </a:pPr>
            <a:r>
              <a:rPr lang="zh-CN" altLang="en-US" sz="2400" b="1"/>
              <a:t>一级封锁协议加上事务</a:t>
            </a:r>
            <a:r>
              <a:rPr lang="en-US" altLang="zh-CN" sz="2400" b="1"/>
              <a:t>T</a:t>
            </a:r>
            <a:r>
              <a:rPr lang="zh-CN" altLang="en-US" sz="2400" b="1"/>
              <a:t>在读取数据</a:t>
            </a:r>
            <a:r>
              <a:rPr lang="en-US" altLang="zh-CN" sz="2400" b="1"/>
              <a:t>R</a:t>
            </a:r>
            <a:r>
              <a:rPr lang="zh-CN" altLang="en-US" sz="2400" b="1"/>
              <a:t>之前必须先对其加</a:t>
            </a:r>
            <a:r>
              <a:rPr lang="en-US" altLang="zh-CN" sz="2400" b="1"/>
              <a:t>S</a:t>
            </a:r>
            <a:r>
              <a:rPr lang="zh-CN" altLang="en-US" sz="2400" b="1"/>
              <a:t>锁，</a:t>
            </a:r>
            <a:r>
              <a:rPr lang="zh-CN" altLang="en-US" sz="2400" b="1">
                <a:solidFill>
                  <a:srgbClr val="FF0000"/>
                </a:solidFill>
              </a:rPr>
              <a:t>读完</a:t>
            </a:r>
            <a:r>
              <a:rPr lang="zh-CN" altLang="en-US" sz="2400" b="1"/>
              <a:t>后即可释放</a:t>
            </a:r>
            <a:r>
              <a:rPr lang="en-US" altLang="zh-CN" sz="2400" b="1"/>
              <a:t>S</a:t>
            </a:r>
            <a:r>
              <a:rPr lang="zh-CN" altLang="en-US" sz="2400" b="1"/>
              <a:t>锁。</a:t>
            </a:r>
          </a:p>
          <a:p>
            <a:pPr eaLnBrk="1" hangingPunct="1">
              <a:lnSpc>
                <a:spcPct val="90000"/>
              </a:lnSpc>
            </a:pPr>
            <a:r>
              <a:rPr lang="zh-CN" altLang="en-US" sz="2800" b="1"/>
              <a:t>三级封锁协议</a:t>
            </a:r>
          </a:p>
          <a:p>
            <a:pPr lvl="1" eaLnBrk="1" hangingPunct="1">
              <a:lnSpc>
                <a:spcPct val="90000"/>
              </a:lnSpc>
            </a:pPr>
            <a:r>
              <a:rPr lang="zh-CN" altLang="en-US" sz="2400" b="1"/>
              <a:t>一级封锁协议加上事务</a:t>
            </a:r>
            <a:r>
              <a:rPr lang="en-US" altLang="zh-CN" sz="2400" b="1"/>
              <a:t>T</a:t>
            </a:r>
            <a:r>
              <a:rPr lang="zh-CN" altLang="en-US" sz="2400" b="1"/>
              <a:t>在读取数据</a:t>
            </a:r>
            <a:r>
              <a:rPr lang="en-US" altLang="zh-CN" sz="2400" b="1"/>
              <a:t>R</a:t>
            </a:r>
            <a:r>
              <a:rPr lang="zh-CN" altLang="en-US" sz="2400" b="1"/>
              <a:t>之前必须先对其加</a:t>
            </a:r>
            <a:r>
              <a:rPr lang="en-US" altLang="zh-CN" sz="2400" b="1"/>
              <a:t>S</a:t>
            </a:r>
            <a:r>
              <a:rPr lang="zh-CN" altLang="en-US" sz="2400" b="1"/>
              <a:t>锁，直到</a:t>
            </a:r>
            <a:r>
              <a:rPr lang="zh-CN" altLang="en-US" sz="2400" b="1">
                <a:solidFill>
                  <a:srgbClr val="FF0000"/>
                </a:solidFill>
              </a:rPr>
              <a:t>事务结束</a:t>
            </a:r>
            <a:r>
              <a:rPr lang="zh-CN" altLang="en-US" sz="2400" b="1"/>
              <a:t>才释放。</a:t>
            </a:r>
          </a:p>
        </p:txBody>
      </p:sp>
      <p:sp>
        <p:nvSpPr>
          <p:cNvPr id="29700" name="Rectangle 3">
            <a:extLst>
              <a:ext uri="{FF2B5EF4-FFF2-40B4-BE49-F238E27FC236}">
                <a16:creationId xmlns:a16="http://schemas.microsoft.com/office/drawing/2014/main" id="{A1890B58-F938-4353-A555-AB4D1833FFF7}"/>
              </a:ext>
            </a:extLst>
          </p:cNvPr>
          <p:cNvSpPr>
            <a:spLocks noRot="1" noChangeArrowheads="1"/>
          </p:cNvSpPr>
          <p:nvPr/>
        </p:nvSpPr>
        <p:spPr bwMode="auto">
          <a:xfrm>
            <a:off x="352425" y="115888"/>
            <a:ext cx="85407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4400" b="1">
                <a:solidFill>
                  <a:schemeClr val="tx2"/>
                </a:solidFill>
              </a:rPr>
              <a:t>封锁机制（续）</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7B6F011D-9D47-468E-8C4B-C293112FB714}"/>
              </a:ext>
            </a:extLst>
          </p:cNvPr>
          <p:cNvGrpSpPr>
            <a:grpSpLocks/>
          </p:cNvGrpSpPr>
          <p:nvPr/>
        </p:nvGrpSpPr>
        <p:grpSpPr bwMode="auto">
          <a:xfrm>
            <a:off x="5364163" y="260350"/>
            <a:ext cx="2878137" cy="5791200"/>
            <a:chOff x="5364088" y="260647"/>
            <a:chExt cx="2878435" cy="5790258"/>
          </a:xfrm>
        </p:grpSpPr>
        <p:pic>
          <p:nvPicPr>
            <p:cNvPr id="30725" name="图片 2">
              <a:extLst>
                <a:ext uri="{FF2B5EF4-FFF2-40B4-BE49-F238E27FC236}">
                  <a16:creationId xmlns:a16="http://schemas.microsoft.com/office/drawing/2014/main" id="{D8DFFE23-5FD0-4506-AB66-E19CAE0981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60647"/>
              <a:ext cx="2448272" cy="514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矩形 3">
              <a:extLst>
                <a:ext uri="{FF2B5EF4-FFF2-40B4-BE49-F238E27FC236}">
                  <a16:creationId xmlns:a16="http://schemas.microsoft.com/office/drawing/2014/main" id="{89D0885F-F0CD-4572-8DC1-732E71C1FAAF}"/>
                </a:ext>
              </a:extLst>
            </p:cNvPr>
            <p:cNvSpPr>
              <a:spLocks noChangeArrowheads="1"/>
            </p:cNvSpPr>
            <p:nvPr/>
          </p:nvSpPr>
          <p:spPr bwMode="auto">
            <a:xfrm>
              <a:off x="5842507" y="5589240"/>
              <a:ext cx="2400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400" b="1">
                  <a:latin typeface="Times New Roman" panose="02020603050405020304" pitchFamily="18" charset="0"/>
                </a:rPr>
                <a:t>(a)</a:t>
              </a:r>
              <a:r>
                <a:rPr lang="zh-CN" altLang="en-US" sz="2400" b="1">
                  <a:latin typeface="Times New Roman" panose="02020603050405020304" pitchFamily="18" charset="0"/>
                </a:rPr>
                <a:t>没有丢失修改</a:t>
              </a:r>
              <a:endParaRPr lang="zh-CN" altLang="en-US" sz="2400">
                <a:latin typeface="Times New Roman" panose="02020603050405020304" pitchFamily="18" charset="0"/>
              </a:endParaRPr>
            </a:p>
          </p:txBody>
        </p:sp>
      </p:grpSp>
      <p:sp>
        <p:nvSpPr>
          <p:cNvPr id="5" name="右箭头 4">
            <a:extLst>
              <a:ext uri="{FF2B5EF4-FFF2-40B4-BE49-F238E27FC236}">
                <a16:creationId xmlns:a16="http://schemas.microsoft.com/office/drawing/2014/main" id="{BD2B6903-DD4B-45A7-B573-9681AED63C44}"/>
              </a:ext>
            </a:extLst>
          </p:cNvPr>
          <p:cNvSpPr>
            <a:spLocks noChangeArrowheads="1"/>
          </p:cNvSpPr>
          <p:nvPr/>
        </p:nvSpPr>
        <p:spPr bwMode="auto">
          <a:xfrm>
            <a:off x="3708400" y="2565400"/>
            <a:ext cx="1368425" cy="503238"/>
          </a:xfrm>
          <a:prstGeom prst="rightArrow">
            <a:avLst>
              <a:gd name="adj1" fmla="val 50000"/>
              <a:gd name="adj2" fmla="val 50092"/>
            </a:avLst>
          </a:prstGeom>
          <a:solidFill>
            <a:schemeClr val="accent1"/>
          </a:solidFill>
          <a:ln w="12700" algn="ctr">
            <a:solidFill>
              <a:schemeClr val="tx1"/>
            </a:solidFill>
            <a:round/>
            <a:headEnd/>
            <a:tailEn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cs typeface="Arial" panose="020B0604020202020204" pitchFamily="34" charset="0"/>
            </a:endParaRPr>
          </a:p>
        </p:txBody>
      </p:sp>
      <p:pic>
        <p:nvPicPr>
          <p:cNvPr id="6" name="图片 5">
            <a:extLst>
              <a:ext uri="{FF2B5EF4-FFF2-40B4-BE49-F238E27FC236}">
                <a16:creationId xmlns:a16="http://schemas.microsoft.com/office/drawing/2014/main" id="{6FDB8D0C-443B-4C4B-8C28-D83ECF4EB9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49225"/>
            <a:ext cx="28876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6AF559FA-02D5-4851-8FBA-90E8320E16B8}"/>
              </a:ext>
            </a:extLst>
          </p:cNvPr>
          <p:cNvGrpSpPr>
            <a:grpSpLocks/>
          </p:cNvGrpSpPr>
          <p:nvPr/>
        </p:nvGrpSpPr>
        <p:grpSpPr bwMode="auto">
          <a:xfrm>
            <a:off x="5219700" y="0"/>
            <a:ext cx="2808288" cy="6051550"/>
            <a:chOff x="5220072" y="0"/>
            <a:chExt cx="2808312" cy="6050905"/>
          </a:xfrm>
        </p:grpSpPr>
        <p:sp>
          <p:nvSpPr>
            <p:cNvPr id="31749" name="矩形 3">
              <a:extLst>
                <a:ext uri="{FF2B5EF4-FFF2-40B4-BE49-F238E27FC236}">
                  <a16:creationId xmlns:a16="http://schemas.microsoft.com/office/drawing/2014/main" id="{D8723416-D967-4ACB-9C97-E1A8B693953C}"/>
                </a:ext>
              </a:extLst>
            </p:cNvPr>
            <p:cNvSpPr>
              <a:spLocks noChangeArrowheads="1"/>
            </p:cNvSpPr>
            <p:nvPr/>
          </p:nvSpPr>
          <p:spPr bwMode="auto">
            <a:xfrm>
              <a:off x="5842507" y="5589240"/>
              <a:ext cx="1798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400" b="1">
                  <a:latin typeface="Times New Roman" panose="02020603050405020304" pitchFamily="18" charset="0"/>
                </a:rPr>
                <a:t>(b)</a:t>
              </a:r>
              <a:r>
                <a:rPr lang="zh-CN" altLang="en-US" sz="2400" b="1">
                  <a:latin typeface="Times New Roman" panose="02020603050405020304" pitchFamily="18" charset="0"/>
                </a:rPr>
                <a:t>可重复读</a:t>
              </a:r>
              <a:endParaRPr lang="zh-CN" altLang="en-US" sz="2400">
                <a:latin typeface="Times New Roman" panose="02020603050405020304" pitchFamily="18" charset="0"/>
              </a:endParaRPr>
            </a:p>
          </p:txBody>
        </p:sp>
        <p:pic>
          <p:nvPicPr>
            <p:cNvPr id="31750" name="图片 4">
              <a:extLst>
                <a:ext uri="{FF2B5EF4-FFF2-40B4-BE49-F238E27FC236}">
                  <a16:creationId xmlns:a16="http://schemas.microsoft.com/office/drawing/2014/main" id="{584F59FC-BA79-4309-9D1B-C42FB4C644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0"/>
              <a:ext cx="2808312" cy="544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a:extLst>
              <a:ext uri="{FF2B5EF4-FFF2-40B4-BE49-F238E27FC236}">
                <a16:creationId xmlns:a16="http://schemas.microsoft.com/office/drawing/2014/main" id="{67F2044F-DC98-4EEC-8B33-6981790831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8913"/>
            <a:ext cx="30956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6">
            <a:extLst>
              <a:ext uri="{FF2B5EF4-FFF2-40B4-BE49-F238E27FC236}">
                <a16:creationId xmlns:a16="http://schemas.microsoft.com/office/drawing/2014/main" id="{1D5E3F0E-B4C2-4301-9C88-4D5130B881A8}"/>
              </a:ext>
            </a:extLst>
          </p:cNvPr>
          <p:cNvSpPr>
            <a:spLocks noChangeArrowheads="1"/>
          </p:cNvSpPr>
          <p:nvPr/>
        </p:nvSpPr>
        <p:spPr bwMode="auto">
          <a:xfrm>
            <a:off x="3995738" y="2565400"/>
            <a:ext cx="1008062" cy="431800"/>
          </a:xfrm>
          <a:prstGeom prst="rightArrow">
            <a:avLst>
              <a:gd name="adj1" fmla="val 50000"/>
              <a:gd name="adj2" fmla="val 50031"/>
            </a:avLst>
          </a:prstGeom>
          <a:solidFill>
            <a:schemeClr val="accent1"/>
          </a:solidFill>
          <a:ln w="12700" algn="ctr">
            <a:solidFill>
              <a:schemeClr val="tx1"/>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2BB11B64-7C1C-41AD-88E0-904F92713D68}"/>
              </a:ext>
            </a:extLst>
          </p:cNvPr>
          <p:cNvGrpSpPr>
            <a:grpSpLocks/>
          </p:cNvGrpSpPr>
          <p:nvPr/>
        </p:nvGrpSpPr>
        <p:grpSpPr bwMode="auto">
          <a:xfrm>
            <a:off x="5170488" y="188913"/>
            <a:ext cx="3267075" cy="5862637"/>
            <a:chOff x="5170924" y="188640"/>
            <a:chExt cx="3266315" cy="5862265"/>
          </a:xfrm>
        </p:grpSpPr>
        <p:sp>
          <p:nvSpPr>
            <p:cNvPr id="32773" name="矩形 3">
              <a:extLst>
                <a:ext uri="{FF2B5EF4-FFF2-40B4-BE49-F238E27FC236}">
                  <a16:creationId xmlns:a16="http://schemas.microsoft.com/office/drawing/2014/main" id="{8A607150-7503-416D-9B34-786BC1C7878E}"/>
                </a:ext>
              </a:extLst>
            </p:cNvPr>
            <p:cNvSpPr>
              <a:spLocks noChangeArrowheads="1"/>
            </p:cNvSpPr>
            <p:nvPr/>
          </p:nvSpPr>
          <p:spPr bwMode="auto">
            <a:xfrm>
              <a:off x="5436096" y="5589240"/>
              <a:ext cx="30011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400" b="1">
                  <a:latin typeface="Times New Roman" panose="02020603050405020304" pitchFamily="18" charset="0"/>
                </a:rPr>
                <a:t>(c)</a:t>
              </a:r>
              <a:r>
                <a:rPr lang="zh-CN" altLang="en-US" sz="2400" b="1">
                  <a:latin typeface="Times New Roman" panose="02020603050405020304" pitchFamily="18" charset="0"/>
                </a:rPr>
                <a:t>不再是“脏”数据</a:t>
              </a:r>
              <a:endParaRPr lang="zh-CN" altLang="en-US" sz="2400">
                <a:latin typeface="Times New Roman" panose="02020603050405020304" pitchFamily="18" charset="0"/>
              </a:endParaRPr>
            </a:p>
          </p:txBody>
        </p:sp>
        <p:pic>
          <p:nvPicPr>
            <p:cNvPr id="32774" name="图片 2">
              <a:extLst>
                <a:ext uri="{FF2B5EF4-FFF2-40B4-BE49-F238E27FC236}">
                  <a16:creationId xmlns:a16="http://schemas.microsoft.com/office/drawing/2014/main" id="{3AB8A799-436F-421E-A011-1C601953EC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0924" y="188640"/>
              <a:ext cx="3124421" cy="52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a:extLst>
              <a:ext uri="{FF2B5EF4-FFF2-40B4-BE49-F238E27FC236}">
                <a16:creationId xmlns:a16="http://schemas.microsoft.com/office/drawing/2014/main" id="{462495B4-2F5A-46B4-A908-4E271DEB77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9400"/>
            <a:ext cx="2305050"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6">
            <a:extLst>
              <a:ext uri="{FF2B5EF4-FFF2-40B4-BE49-F238E27FC236}">
                <a16:creationId xmlns:a16="http://schemas.microsoft.com/office/drawing/2014/main" id="{89101C17-37B7-4A26-920C-3A5017EC2B23}"/>
              </a:ext>
            </a:extLst>
          </p:cNvPr>
          <p:cNvSpPr>
            <a:spLocks noChangeArrowheads="1"/>
          </p:cNvSpPr>
          <p:nvPr/>
        </p:nvSpPr>
        <p:spPr bwMode="auto">
          <a:xfrm>
            <a:off x="3492500" y="2565400"/>
            <a:ext cx="1366838" cy="576263"/>
          </a:xfrm>
          <a:prstGeom prst="rightArrow">
            <a:avLst>
              <a:gd name="adj1" fmla="val 50000"/>
              <a:gd name="adj2" fmla="val 49931"/>
            </a:avLst>
          </a:prstGeom>
          <a:solidFill>
            <a:schemeClr val="accent1"/>
          </a:solidFill>
          <a:ln w="12700" algn="ctr">
            <a:solidFill>
              <a:schemeClr val="tx1"/>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BF99E0B-F2A2-4B3D-B108-AC4D552D1484}"/>
              </a:ext>
            </a:extLst>
          </p:cNvPr>
          <p:cNvSpPr>
            <a:spLocks noGrp="1" noRot="1" noChangeArrowheads="1"/>
          </p:cNvSpPr>
          <p:nvPr>
            <p:ph type="title"/>
          </p:nvPr>
        </p:nvSpPr>
        <p:spPr>
          <a:xfrm>
            <a:off x="900113" y="115888"/>
            <a:ext cx="7772400" cy="936625"/>
          </a:xfrm>
        </p:spPr>
        <p:txBody>
          <a:bodyPr/>
          <a:lstStyle/>
          <a:p>
            <a:pPr eaLnBrk="1" hangingPunct="1"/>
            <a:r>
              <a:rPr lang="zh-CN" altLang="en-US"/>
              <a:t>事务的概念</a:t>
            </a:r>
          </a:p>
        </p:txBody>
      </p:sp>
      <p:sp>
        <p:nvSpPr>
          <p:cNvPr id="5126" name="Rectangle 3">
            <a:extLst>
              <a:ext uri="{FF2B5EF4-FFF2-40B4-BE49-F238E27FC236}">
                <a16:creationId xmlns:a16="http://schemas.microsoft.com/office/drawing/2014/main" id="{FB3B466A-3509-4085-B150-F1FB6AC15109}"/>
              </a:ext>
            </a:extLst>
          </p:cNvPr>
          <p:cNvSpPr>
            <a:spLocks noGrp="1" noRot="1" noChangeArrowheads="1"/>
          </p:cNvSpPr>
          <p:nvPr>
            <p:ph type="body" idx="1"/>
          </p:nvPr>
        </p:nvSpPr>
        <p:spPr>
          <a:xfrm>
            <a:off x="214313" y="990600"/>
            <a:ext cx="8715375" cy="5149850"/>
          </a:xfrm>
        </p:spPr>
        <p:txBody>
          <a:bodyPr/>
          <a:lstStyle/>
          <a:p>
            <a:pPr eaLnBrk="1" hangingPunct="1">
              <a:defRPr/>
            </a:pPr>
            <a:r>
              <a:rPr lang="zh-CN" altLang="en-US" sz="2800" b="1" dirty="0">
                <a:solidFill>
                  <a:schemeClr val="accent6"/>
                </a:solidFill>
              </a:rPr>
              <a:t>事务定义</a:t>
            </a:r>
          </a:p>
          <a:p>
            <a:pPr lvl="1" eaLnBrk="1" hangingPunct="1">
              <a:lnSpc>
                <a:spcPct val="130000"/>
              </a:lnSpc>
              <a:spcBef>
                <a:spcPts val="0"/>
              </a:spcBef>
              <a:defRPr/>
            </a:pPr>
            <a:r>
              <a:rPr lang="zh-CN" altLang="en-US" sz="2400" b="1" dirty="0"/>
              <a:t>事务是由一系列操作序列构成的程序执行单元，这些操作要么都做，要么都不做，是一个不可分割的工作单位。例如银行转帐。</a:t>
            </a:r>
          </a:p>
          <a:p>
            <a:pPr lvl="1" eaLnBrk="1" hangingPunct="1">
              <a:defRPr/>
            </a:pPr>
            <a:r>
              <a:rPr lang="en-US" altLang="zh-CN" b="1" dirty="0"/>
              <a:t>SQL</a:t>
            </a:r>
            <a:r>
              <a:rPr lang="zh-CN" altLang="en-US" b="1" dirty="0"/>
              <a:t>中事务的定义</a:t>
            </a:r>
          </a:p>
          <a:p>
            <a:pPr lvl="2" eaLnBrk="1" hangingPunct="1">
              <a:lnSpc>
                <a:spcPct val="130000"/>
              </a:lnSpc>
              <a:spcBef>
                <a:spcPts val="0"/>
              </a:spcBef>
              <a:defRPr/>
            </a:pPr>
            <a:r>
              <a:rPr lang="zh-CN" altLang="en-US" b="1" dirty="0"/>
              <a:t>事务以</a:t>
            </a:r>
            <a:r>
              <a:rPr lang="en-US" altLang="zh-CN" b="1" dirty="0">
                <a:solidFill>
                  <a:srgbClr val="FF0000"/>
                </a:solidFill>
              </a:rPr>
              <a:t>Begin transaction</a:t>
            </a:r>
            <a:r>
              <a:rPr lang="zh-CN" altLang="en-US" b="1" dirty="0"/>
              <a:t>开始，以</a:t>
            </a:r>
            <a:r>
              <a:rPr lang="en-US" altLang="zh-CN" b="1" dirty="0">
                <a:solidFill>
                  <a:srgbClr val="FF0000"/>
                </a:solidFill>
              </a:rPr>
              <a:t>Commit</a:t>
            </a:r>
            <a:r>
              <a:rPr lang="zh-CN" altLang="en-US" b="1" dirty="0"/>
              <a:t>或 </a:t>
            </a:r>
            <a:r>
              <a:rPr lang="en-US" altLang="zh-CN" b="1" dirty="0">
                <a:solidFill>
                  <a:srgbClr val="FF0000"/>
                </a:solidFill>
              </a:rPr>
              <a:t>Rollback</a:t>
            </a:r>
            <a:r>
              <a:rPr lang="zh-CN" altLang="en-US" b="1" dirty="0"/>
              <a:t>结束</a:t>
            </a:r>
          </a:p>
          <a:p>
            <a:pPr lvl="2" eaLnBrk="1" hangingPunct="1">
              <a:lnSpc>
                <a:spcPct val="130000"/>
              </a:lnSpc>
              <a:spcBef>
                <a:spcPts val="0"/>
              </a:spcBef>
              <a:defRPr/>
            </a:pPr>
            <a:r>
              <a:rPr lang="en-US" altLang="zh-CN" b="1" dirty="0"/>
              <a:t>Commit</a:t>
            </a:r>
            <a:r>
              <a:rPr lang="zh-CN" altLang="en-US" b="1" dirty="0"/>
              <a:t>表示提交，事务正常结束</a:t>
            </a:r>
          </a:p>
          <a:p>
            <a:pPr lvl="2" eaLnBrk="1" hangingPunct="1">
              <a:lnSpc>
                <a:spcPct val="130000"/>
              </a:lnSpc>
              <a:spcBef>
                <a:spcPts val="0"/>
              </a:spcBef>
              <a:defRPr/>
            </a:pPr>
            <a:r>
              <a:rPr lang="en-US" altLang="zh-CN" b="1" dirty="0"/>
              <a:t>Rollback</a:t>
            </a:r>
            <a:r>
              <a:rPr lang="zh-CN" altLang="en-US" b="1" dirty="0"/>
              <a:t>表示事务非正常结束，撤消事务已做的操作，回滚到事务开始时状态</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EAF6F84-69FC-409A-A08C-38270B571A9B}"/>
              </a:ext>
            </a:extLst>
          </p:cNvPr>
          <p:cNvSpPr>
            <a:spLocks noChangeArrowheads="1"/>
          </p:cNvSpPr>
          <p:nvPr>
            <p:ph type="body" idx="1"/>
          </p:nvPr>
        </p:nvSpPr>
        <p:spPr>
          <a:xfrm>
            <a:off x="1403350" y="2133600"/>
            <a:ext cx="4824413" cy="2952750"/>
          </a:xfrm>
        </p:spPr>
        <p:txBody>
          <a:bodyPr/>
          <a:lstStyle/>
          <a:p>
            <a:pPr eaLnBrk="1" hangingPunct="1">
              <a:lnSpc>
                <a:spcPct val="140000"/>
              </a:lnSpc>
            </a:pPr>
            <a:r>
              <a:rPr lang="zh-CN" altLang="en-US"/>
              <a:t>死锁</a:t>
            </a:r>
          </a:p>
          <a:p>
            <a:pPr eaLnBrk="1" hangingPunct="1">
              <a:lnSpc>
                <a:spcPct val="140000"/>
              </a:lnSpc>
            </a:pPr>
            <a:r>
              <a:rPr lang="zh-CN" altLang="en-US"/>
              <a:t>显示锁定信息</a:t>
            </a:r>
          </a:p>
        </p:txBody>
      </p:sp>
      <p:sp>
        <p:nvSpPr>
          <p:cNvPr id="33795" name="Rectangle 3">
            <a:extLst>
              <a:ext uri="{FF2B5EF4-FFF2-40B4-BE49-F238E27FC236}">
                <a16:creationId xmlns:a16="http://schemas.microsoft.com/office/drawing/2014/main" id="{F6DCEA2E-4E4B-4B94-9E5D-F17EAEC22516}"/>
              </a:ext>
            </a:extLst>
          </p:cNvPr>
          <p:cNvSpPr>
            <a:spLocks noChangeArrowheads="1"/>
          </p:cNvSpPr>
          <p:nvPr>
            <p:ph type="title"/>
          </p:nvPr>
        </p:nvSpPr>
        <p:spPr>
          <a:xfrm>
            <a:off x="2771775" y="836613"/>
            <a:ext cx="3636963" cy="633412"/>
          </a:xfrm>
        </p:spPr>
        <p:txBody>
          <a:bodyPr/>
          <a:lstStyle/>
          <a:p>
            <a:pPr eaLnBrk="1" hangingPunct="1"/>
            <a:r>
              <a:rPr lang="zh-CN" altLang="en-US"/>
              <a:t>管理锁</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90EB7C1-CBC8-4FC1-9B1C-9016A886A7D1}"/>
              </a:ext>
            </a:extLst>
          </p:cNvPr>
          <p:cNvSpPr>
            <a:spLocks noGrp="1" noChangeArrowheads="1"/>
          </p:cNvSpPr>
          <p:nvPr>
            <p:ph type="body" idx="1"/>
          </p:nvPr>
        </p:nvSpPr>
        <p:spPr>
          <a:xfrm>
            <a:off x="684213" y="981075"/>
            <a:ext cx="7559675" cy="1800225"/>
          </a:xfrm>
        </p:spPr>
        <p:txBody>
          <a:bodyPr/>
          <a:lstStyle/>
          <a:p>
            <a:pPr eaLnBrk="1" hangingPunct="1">
              <a:lnSpc>
                <a:spcPct val="140000"/>
              </a:lnSpc>
              <a:defRPr/>
            </a:pPr>
            <a:r>
              <a:rPr lang="zh-CN" altLang="en-US" sz="2800" dirty="0"/>
              <a:t>不同的封锁协议对应不同的一致性级别</a:t>
            </a:r>
            <a:endParaRPr lang="en-US" altLang="zh-CN" sz="2800" dirty="0"/>
          </a:p>
          <a:p>
            <a:pPr marL="0" indent="0" eaLnBrk="1" hangingPunct="1">
              <a:lnSpc>
                <a:spcPct val="140000"/>
              </a:lnSpc>
              <a:buFontTx/>
              <a:buNone/>
              <a:defRPr/>
            </a:pPr>
            <a:r>
              <a:rPr lang="zh-CN" altLang="en-US" sz="2400" dirty="0"/>
              <a:t>（</a:t>
            </a:r>
            <a:r>
              <a:rPr lang="en-US" altLang="zh-CN" sz="2400" dirty="0"/>
              <a:t>1</a:t>
            </a:r>
            <a:r>
              <a:rPr lang="zh-CN" altLang="en-US" sz="2400" dirty="0"/>
              <a:t>）一级封锁协议可防止</a:t>
            </a:r>
            <a:r>
              <a:rPr lang="zh-CN" altLang="en-US" sz="2400" b="1" dirty="0">
                <a:solidFill>
                  <a:srgbClr val="3333CC"/>
                </a:solidFill>
              </a:rPr>
              <a:t>丢失修改</a:t>
            </a:r>
            <a:r>
              <a:rPr lang="zh-CN" altLang="en-US" sz="2400" dirty="0"/>
              <a:t>，并保证事务</a:t>
            </a:r>
            <a:r>
              <a:rPr lang="en-US" altLang="zh-CN" sz="2400" dirty="0"/>
              <a:t>T</a:t>
            </a:r>
            <a:r>
              <a:rPr lang="zh-CN" altLang="en-US" sz="2400" dirty="0"/>
              <a:t>是可恢复的，但不能保证可重复读和不读“脏”数据。</a:t>
            </a:r>
          </a:p>
        </p:txBody>
      </p:sp>
      <p:sp>
        <p:nvSpPr>
          <p:cNvPr id="35843" name="Rectangle 3">
            <a:extLst>
              <a:ext uri="{FF2B5EF4-FFF2-40B4-BE49-F238E27FC236}">
                <a16:creationId xmlns:a16="http://schemas.microsoft.com/office/drawing/2014/main" id="{830EF13A-8CCA-4528-8D24-FEB3B8565259}"/>
              </a:ext>
            </a:extLst>
          </p:cNvPr>
          <p:cNvSpPr>
            <a:spLocks noChangeArrowheads="1"/>
          </p:cNvSpPr>
          <p:nvPr>
            <p:ph type="title"/>
          </p:nvPr>
        </p:nvSpPr>
        <p:spPr>
          <a:xfrm>
            <a:off x="3059113" y="260350"/>
            <a:ext cx="3636962" cy="633413"/>
          </a:xfrm>
        </p:spPr>
        <p:txBody>
          <a:bodyPr/>
          <a:lstStyle/>
          <a:p>
            <a:pPr eaLnBrk="1" hangingPunct="1"/>
            <a:r>
              <a:rPr lang="zh-CN" altLang="en-US"/>
              <a:t>封锁机制（续）</a:t>
            </a:r>
          </a:p>
        </p:txBody>
      </p:sp>
      <p:sp>
        <p:nvSpPr>
          <p:cNvPr id="2" name="矩形 1">
            <a:extLst>
              <a:ext uri="{FF2B5EF4-FFF2-40B4-BE49-F238E27FC236}">
                <a16:creationId xmlns:a16="http://schemas.microsoft.com/office/drawing/2014/main" id="{90A4E2D0-DDC5-492D-A099-C37CAC665397}"/>
              </a:ext>
            </a:extLst>
          </p:cNvPr>
          <p:cNvSpPr>
            <a:spLocks noChangeArrowheads="1"/>
          </p:cNvSpPr>
          <p:nvPr/>
        </p:nvSpPr>
        <p:spPr bwMode="auto">
          <a:xfrm>
            <a:off x="676275" y="2938463"/>
            <a:ext cx="7567613"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sz="2400"/>
              <a:t>（</a:t>
            </a:r>
            <a:r>
              <a:rPr lang="en-US" altLang="zh-CN" sz="2400"/>
              <a:t>2</a:t>
            </a:r>
            <a:r>
              <a:rPr lang="zh-CN" altLang="en-US" sz="2400"/>
              <a:t>）二级封锁协议可防止</a:t>
            </a:r>
            <a:r>
              <a:rPr lang="zh-CN" altLang="en-US" sz="2400" b="1">
                <a:solidFill>
                  <a:srgbClr val="3333CC"/>
                </a:solidFill>
              </a:rPr>
              <a:t>丢失修改</a:t>
            </a:r>
            <a:r>
              <a:rPr lang="zh-CN" altLang="en-US" sz="2400"/>
              <a:t>，还可进一步防止</a:t>
            </a:r>
            <a:r>
              <a:rPr lang="zh-CN" altLang="en-US" sz="2400" b="1">
                <a:solidFill>
                  <a:srgbClr val="3333CC"/>
                </a:solidFill>
              </a:rPr>
              <a:t>读“脏”数据</a:t>
            </a:r>
            <a:r>
              <a:rPr lang="zh-CN" altLang="en-US" sz="2400"/>
              <a:t>，但不能保证可重复读。</a:t>
            </a:r>
          </a:p>
        </p:txBody>
      </p:sp>
      <p:sp>
        <p:nvSpPr>
          <p:cNvPr id="5" name="矩形 4">
            <a:extLst>
              <a:ext uri="{FF2B5EF4-FFF2-40B4-BE49-F238E27FC236}">
                <a16:creationId xmlns:a16="http://schemas.microsoft.com/office/drawing/2014/main" id="{9D3FB2D7-B8FE-44F9-A776-5F33BEA30073}"/>
              </a:ext>
            </a:extLst>
          </p:cNvPr>
          <p:cNvSpPr>
            <a:spLocks noChangeArrowheads="1"/>
          </p:cNvSpPr>
          <p:nvPr/>
        </p:nvSpPr>
        <p:spPr bwMode="auto">
          <a:xfrm>
            <a:off x="684213" y="4221163"/>
            <a:ext cx="7567612"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sz="2400"/>
              <a:t>（</a:t>
            </a:r>
            <a:r>
              <a:rPr lang="en-US" altLang="zh-CN" sz="2400"/>
              <a:t>3</a:t>
            </a:r>
            <a:r>
              <a:rPr lang="zh-CN" altLang="en-US" sz="2400"/>
              <a:t>）三级封锁协议可防止</a:t>
            </a:r>
            <a:r>
              <a:rPr lang="zh-CN" altLang="en-US" sz="2400" b="1">
                <a:solidFill>
                  <a:srgbClr val="3333CC"/>
                </a:solidFill>
              </a:rPr>
              <a:t>丢失修改</a:t>
            </a:r>
            <a:r>
              <a:rPr lang="zh-CN" altLang="en-US" sz="2400"/>
              <a:t>，</a:t>
            </a:r>
            <a:r>
              <a:rPr lang="zh-CN" altLang="en-US" sz="2400" b="1">
                <a:solidFill>
                  <a:srgbClr val="3333CC"/>
                </a:solidFill>
              </a:rPr>
              <a:t>读“脏”数据</a:t>
            </a:r>
            <a:r>
              <a:rPr lang="zh-CN" altLang="en-US" sz="2400"/>
              <a:t>，还进一步防止了</a:t>
            </a:r>
            <a:r>
              <a:rPr lang="zh-CN" altLang="en-US" sz="2400" b="1">
                <a:solidFill>
                  <a:srgbClr val="3333CC"/>
                </a:solidFill>
              </a:rPr>
              <a:t>不可重复读</a:t>
            </a:r>
            <a:r>
              <a:rPr lang="zh-CN" altLang="en-US" sz="240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1" dur="500"/>
                                        <p:tgtEl>
                                          <p:spTgt spid="3379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098146E-3C7D-419E-96C0-261EFC3DAE5F}"/>
              </a:ext>
            </a:extLst>
          </p:cNvPr>
          <p:cNvSpPr>
            <a:spLocks noChangeArrowheads="1"/>
          </p:cNvSpPr>
          <p:nvPr>
            <p:ph type="title"/>
          </p:nvPr>
        </p:nvSpPr>
        <p:spPr>
          <a:xfrm>
            <a:off x="2700338" y="333375"/>
            <a:ext cx="3384550" cy="633413"/>
          </a:xfrm>
        </p:spPr>
        <p:txBody>
          <a:bodyPr/>
          <a:lstStyle/>
          <a:p>
            <a:pPr eaLnBrk="1" hangingPunct="1"/>
            <a:r>
              <a:rPr lang="zh-CN" altLang="en-US"/>
              <a:t>两段锁协议</a:t>
            </a:r>
          </a:p>
        </p:txBody>
      </p:sp>
      <p:sp>
        <p:nvSpPr>
          <p:cNvPr id="35843" name="Rectangle 3">
            <a:extLst>
              <a:ext uri="{FF2B5EF4-FFF2-40B4-BE49-F238E27FC236}">
                <a16:creationId xmlns:a16="http://schemas.microsoft.com/office/drawing/2014/main" id="{97D2AA62-00F7-455A-920A-C49C9409322D}"/>
              </a:ext>
            </a:extLst>
          </p:cNvPr>
          <p:cNvSpPr>
            <a:spLocks noGrp="1" noChangeArrowheads="1"/>
          </p:cNvSpPr>
          <p:nvPr>
            <p:ph type="body" idx="1"/>
          </p:nvPr>
        </p:nvSpPr>
        <p:spPr>
          <a:xfrm>
            <a:off x="900113" y="1268413"/>
            <a:ext cx="7392987" cy="4497387"/>
          </a:xfrm>
        </p:spPr>
        <p:txBody>
          <a:bodyPr/>
          <a:lstStyle/>
          <a:p>
            <a:pPr eaLnBrk="1" hangingPunct="1">
              <a:lnSpc>
                <a:spcPct val="120000"/>
              </a:lnSpc>
              <a:defRPr/>
            </a:pPr>
            <a:r>
              <a:rPr lang="zh-CN" altLang="en-US" sz="2800" dirty="0"/>
              <a:t>概念</a:t>
            </a:r>
          </a:p>
          <a:p>
            <a:pPr marL="457200" lvl="1" indent="0" eaLnBrk="1" hangingPunct="1">
              <a:lnSpc>
                <a:spcPct val="120000"/>
              </a:lnSpc>
              <a:buFontTx/>
              <a:buNone/>
              <a:defRPr/>
            </a:pPr>
            <a:r>
              <a:rPr lang="zh-CN" altLang="en-US" sz="2400" dirty="0"/>
              <a:t>所有事务必须分两个阶段对数据项加锁和解锁。</a:t>
            </a:r>
            <a:endParaRPr lang="en-US" altLang="zh-CN" sz="2400" dirty="0"/>
          </a:p>
          <a:p>
            <a:pPr eaLnBrk="1" hangingPunct="1">
              <a:lnSpc>
                <a:spcPct val="120000"/>
              </a:lnSpc>
              <a:defRPr/>
            </a:pPr>
            <a:r>
              <a:rPr lang="zh-CN" altLang="en-US" dirty="0"/>
              <a:t>“两段”的含义</a:t>
            </a:r>
          </a:p>
          <a:p>
            <a:pPr lvl="1" eaLnBrk="1" hangingPunct="1">
              <a:lnSpc>
                <a:spcPct val="120000"/>
              </a:lnSpc>
              <a:defRPr/>
            </a:pPr>
            <a:r>
              <a:rPr lang="zh-CN" altLang="en-US" sz="2400" dirty="0"/>
              <a:t>第一阶段是</a:t>
            </a:r>
            <a:r>
              <a:rPr lang="zh-CN" altLang="en-US" sz="2400" b="1" dirty="0">
                <a:solidFill>
                  <a:srgbClr val="3333CC"/>
                </a:solidFill>
              </a:rPr>
              <a:t>获得封锁</a:t>
            </a:r>
            <a:r>
              <a:rPr lang="zh-CN" altLang="en-US" sz="2400" dirty="0"/>
              <a:t>，也称为扩展阶段。</a:t>
            </a:r>
            <a:endParaRPr lang="en-US" altLang="zh-CN" sz="2400" dirty="0"/>
          </a:p>
          <a:p>
            <a:pPr marL="457200" lvl="1" indent="0" eaLnBrk="1" hangingPunct="1">
              <a:lnSpc>
                <a:spcPct val="120000"/>
              </a:lnSpc>
              <a:buFontTx/>
              <a:buNone/>
              <a:defRPr/>
            </a:pPr>
            <a:r>
              <a:rPr lang="zh-CN" altLang="en-US" sz="2400" dirty="0"/>
              <a:t>事务可以申请获得任何数据项上的任何类型的锁，但不能释放任何锁。</a:t>
            </a:r>
            <a:endParaRPr lang="en-US" altLang="zh-CN" sz="2400" dirty="0"/>
          </a:p>
          <a:p>
            <a:pPr lvl="1" eaLnBrk="1" hangingPunct="1">
              <a:lnSpc>
                <a:spcPct val="120000"/>
              </a:lnSpc>
              <a:defRPr/>
            </a:pPr>
            <a:r>
              <a:rPr lang="zh-CN" altLang="en-US" sz="2400" dirty="0"/>
              <a:t>第二阶段是</a:t>
            </a:r>
            <a:r>
              <a:rPr lang="zh-CN" altLang="en-US" sz="2400" b="1" dirty="0">
                <a:solidFill>
                  <a:srgbClr val="3333CC"/>
                </a:solidFill>
              </a:rPr>
              <a:t>释放封锁</a:t>
            </a:r>
            <a:r>
              <a:rPr lang="zh-CN" altLang="en-US" sz="2400" dirty="0"/>
              <a:t>，也称为收缩阶段。</a:t>
            </a:r>
            <a:endParaRPr lang="en-US" altLang="zh-CN" sz="2400" dirty="0"/>
          </a:p>
          <a:p>
            <a:pPr marL="457200" lvl="1" indent="0" eaLnBrk="1" hangingPunct="1">
              <a:lnSpc>
                <a:spcPct val="120000"/>
              </a:lnSpc>
              <a:buFontTx/>
              <a:buNone/>
              <a:defRPr/>
            </a:pPr>
            <a:r>
              <a:rPr lang="zh-CN" altLang="en-US" sz="2400" dirty="0"/>
              <a:t>事务释放已经获得的锁，但是不能再申请任何锁。</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7816386-14E0-4E1C-A625-DDC3E36B5218}"/>
              </a:ext>
            </a:extLst>
          </p:cNvPr>
          <p:cNvSpPr>
            <a:spLocks noChangeArrowheads="1"/>
          </p:cNvSpPr>
          <p:nvPr>
            <p:ph type="title"/>
          </p:nvPr>
        </p:nvSpPr>
        <p:spPr>
          <a:xfrm>
            <a:off x="3563938" y="476250"/>
            <a:ext cx="1871662" cy="633413"/>
          </a:xfrm>
        </p:spPr>
        <p:txBody>
          <a:bodyPr/>
          <a:lstStyle/>
          <a:p>
            <a:pPr eaLnBrk="1" hangingPunct="1"/>
            <a:r>
              <a:rPr lang="zh-CN" altLang="en-US"/>
              <a:t>死锁</a:t>
            </a:r>
          </a:p>
        </p:txBody>
      </p:sp>
      <p:sp>
        <p:nvSpPr>
          <p:cNvPr id="39939" name="Rectangle 3">
            <a:extLst>
              <a:ext uri="{FF2B5EF4-FFF2-40B4-BE49-F238E27FC236}">
                <a16:creationId xmlns:a16="http://schemas.microsoft.com/office/drawing/2014/main" id="{9C192128-D9D7-4616-806D-179AF00DCDD2}"/>
              </a:ext>
            </a:extLst>
          </p:cNvPr>
          <p:cNvSpPr>
            <a:spLocks noChangeArrowheads="1"/>
          </p:cNvSpPr>
          <p:nvPr>
            <p:ph type="body" idx="1"/>
          </p:nvPr>
        </p:nvSpPr>
        <p:spPr>
          <a:xfrm>
            <a:off x="900113" y="1268413"/>
            <a:ext cx="7392987" cy="4497387"/>
          </a:xfrm>
        </p:spPr>
        <p:txBody>
          <a:bodyPr/>
          <a:lstStyle/>
          <a:p>
            <a:pPr eaLnBrk="1" hangingPunct="1">
              <a:lnSpc>
                <a:spcPct val="120000"/>
              </a:lnSpc>
            </a:pPr>
            <a:r>
              <a:rPr lang="zh-CN" altLang="en-US" sz="2800"/>
              <a:t>死锁</a:t>
            </a:r>
          </a:p>
          <a:p>
            <a:pPr lvl="1" eaLnBrk="1" hangingPunct="1">
              <a:lnSpc>
                <a:spcPct val="120000"/>
              </a:lnSpc>
            </a:pPr>
            <a:r>
              <a:rPr lang="zh-CN" altLang="en-US" sz="2400"/>
              <a:t>若两个事务各自拥有不同对象上的锁，每个事务都向对方所拥有的对象发出锁请求，每个事务都在等待对方释放锁，则发生死锁</a:t>
            </a:r>
          </a:p>
          <a:p>
            <a:pPr lvl="1" eaLnBrk="1" hangingPunct="1">
              <a:lnSpc>
                <a:spcPct val="120000"/>
              </a:lnSpc>
            </a:pPr>
            <a:r>
              <a:rPr lang="zh-CN" altLang="en-US" sz="2400"/>
              <a:t>如果没有外部干涉，死锁中的进程都无法继续。当死锁发生时，</a:t>
            </a:r>
            <a:r>
              <a:rPr lang="en-US" altLang="zh-CN" sz="2400"/>
              <a:t>SQL Server </a:t>
            </a:r>
            <a:r>
              <a:rPr lang="zh-CN" altLang="en-US" sz="2400"/>
              <a:t>自动干涉，以结束死锁</a:t>
            </a:r>
          </a:p>
          <a:p>
            <a:pPr lvl="1" eaLnBrk="1" hangingPunct="1">
              <a:lnSpc>
                <a:spcPct val="120000"/>
              </a:lnSpc>
            </a:pPr>
            <a:r>
              <a:rPr lang="zh-CN" altLang="en-US" sz="2400"/>
              <a:t>在 </a:t>
            </a:r>
            <a:r>
              <a:rPr lang="en-US" altLang="zh-CN" sz="2400"/>
              <a:t>SQL Server </a:t>
            </a:r>
            <a:r>
              <a:rPr lang="zh-CN" altLang="en-US" sz="2400"/>
              <a:t>中，有两种类型的死锁：循环死锁和转换死锁</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BC3A490-348A-4B19-B907-53AC454DC24E}"/>
              </a:ext>
            </a:extLst>
          </p:cNvPr>
          <p:cNvSpPr>
            <a:spLocks noChangeArrowheads="1"/>
          </p:cNvSpPr>
          <p:nvPr>
            <p:ph type="title"/>
          </p:nvPr>
        </p:nvSpPr>
        <p:spPr>
          <a:xfrm>
            <a:off x="2627313" y="476250"/>
            <a:ext cx="3867150" cy="633413"/>
          </a:xfrm>
        </p:spPr>
        <p:txBody>
          <a:bodyPr/>
          <a:lstStyle/>
          <a:p>
            <a:pPr eaLnBrk="1" hangingPunct="1"/>
            <a:r>
              <a:rPr lang="zh-CN" altLang="en-US"/>
              <a:t>死锁（续）</a:t>
            </a:r>
          </a:p>
        </p:txBody>
      </p:sp>
      <p:sp>
        <p:nvSpPr>
          <p:cNvPr id="41987" name="Rectangle 3">
            <a:extLst>
              <a:ext uri="{FF2B5EF4-FFF2-40B4-BE49-F238E27FC236}">
                <a16:creationId xmlns:a16="http://schemas.microsoft.com/office/drawing/2014/main" id="{584D6F03-72E0-4071-A85C-6A1BF2E17C9E}"/>
              </a:ext>
            </a:extLst>
          </p:cNvPr>
          <p:cNvSpPr>
            <a:spLocks noChangeArrowheads="1"/>
          </p:cNvSpPr>
          <p:nvPr>
            <p:ph type="body" idx="1"/>
          </p:nvPr>
        </p:nvSpPr>
        <p:spPr>
          <a:xfrm>
            <a:off x="900113" y="1341438"/>
            <a:ext cx="7239000" cy="4608512"/>
          </a:xfrm>
        </p:spPr>
        <p:txBody>
          <a:bodyPr/>
          <a:lstStyle/>
          <a:p>
            <a:pPr eaLnBrk="1" hangingPunct="1">
              <a:lnSpc>
                <a:spcPct val="120000"/>
              </a:lnSpc>
            </a:pPr>
            <a:r>
              <a:rPr lang="en-US" altLang="zh-CN" sz="2400"/>
              <a:t>SQL Server </a:t>
            </a:r>
            <a:r>
              <a:rPr lang="zh-CN" altLang="en-US" sz="2400"/>
              <a:t>如何结束死锁：自动中止死锁中的一个事务</a:t>
            </a:r>
          </a:p>
          <a:p>
            <a:pPr lvl="1" eaLnBrk="1" hangingPunct="1">
              <a:lnSpc>
                <a:spcPct val="120000"/>
              </a:lnSpc>
            </a:pPr>
            <a:r>
              <a:rPr lang="en-US" altLang="zh-CN" sz="2400"/>
              <a:t>SQL Server </a:t>
            </a:r>
            <a:r>
              <a:rPr lang="zh-CN" altLang="en-US" sz="2400"/>
              <a:t>回滚作为死锁牺牲品的事务</a:t>
            </a:r>
          </a:p>
          <a:p>
            <a:pPr lvl="1" eaLnBrk="1" hangingPunct="1">
              <a:lnSpc>
                <a:spcPct val="120000"/>
              </a:lnSpc>
            </a:pPr>
            <a:r>
              <a:rPr lang="zh-CN" altLang="en-US" sz="2400"/>
              <a:t>在应用程序中通过捕获</a:t>
            </a:r>
            <a:r>
              <a:rPr lang="en-US" altLang="zh-CN" sz="2400"/>
              <a:t>1205</a:t>
            </a:r>
            <a:r>
              <a:rPr lang="zh-CN" altLang="en-US" sz="2400"/>
              <a:t>号错误，对发生的死锁现象作后续处理</a:t>
            </a:r>
          </a:p>
          <a:p>
            <a:pPr eaLnBrk="1" hangingPunct="1">
              <a:lnSpc>
                <a:spcPct val="120000"/>
              </a:lnSpc>
            </a:pPr>
            <a:r>
              <a:rPr lang="zh-CN" altLang="en-US" sz="2400"/>
              <a:t>将死锁减至最少</a:t>
            </a:r>
          </a:p>
          <a:p>
            <a:pPr lvl="1" eaLnBrk="1" hangingPunct="1">
              <a:lnSpc>
                <a:spcPct val="120000"/>
              </a:lnSpc>
            </a:pPr>
            <a:r>
              <a:rPr lang="zh-CN" altLang="en-US" sz="2400"/>
              <a:t>按同一顺序访问对象</a:t>
            </a:r>
          </a:p>
          <a:p>
            <a:pPr lvl="1" eaLnBrk="1" hangingPunct="1">
              <a:lnSpc>
                <a:spcPct val="120000"/>
              </a:lnSpc>
            </a:pPr>
            <a:r>
              <a:rPr lang="zh-CN" altLang="en-US" sz="2400"/>
              <a:t>避免事务中的用户交互</a:t>
            </a:r>
          </a:p>
          <a:p>
            <a:pPr lvl="1" eaLnBrk="1" hangingPunct="1">
              <a:lnSpc>
                <a:spcPct val="120000"/>
              </a:lnSpc>
            </a:pPr>
            <a:r>
              <a:rPr lang="zh-CN" altLang="en-US" sz="2400"/>
              <a:t>尽量减少事务中的步骤，以缩短事务</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5">
            <a:extLst>
              <a:ext uri="{FF2B5EF4-FFF2-40B4-BE49-F238E27FC236}">
                <a16:creationId xmlns:a16="http://schemas.microsoft.com/office/drawing/2014/main" id="{157019CB-91F7-44C9-B078-5F54148B88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44035" name="Rectangle 3">
            <a:extLst>
              <a:ext uri="{FF2B5EF4-FFF2-40B4-BE49-F238E27FC236}">
                <a16:creationId xmlns:a16="http://schemas.microsoft.com/office/drawing/2014/main" id="{B1298C5D-BDCC-4793-B9FA-2FFA94D42D46}"/>
              </a:ext>
            </a:extLst>
          </p:cNvPr>
          <p:cNvSpPr>
            <a:spLocks noGrp="1" noRot="1" noChangeArrowheads="1"/>
          </p:cNvSpPr>
          <p:nvPr>
            <p:ph type="body" sz="half" idx="1"/>
          </p:nvPr>
        </p:nvSpPr>
        <p:spPr>
          <a:xfrm>
            <a:off x="82550" y="787400"/>
            <a:ext cx="8604250" cy="1008063"/>
          </a:xfrm>
        </p:spPr>
        <p:txBody>
          <a:bodyPr/>
          <a:lstStyle/>
          <a:p>
            <a:pPr eaLnBrk="1" hangingPunct="1"/>
            <a:r>
              <a:rPr lang="zh-CN" altLang="en-US" sz="2800" b="1"/>
              <a:t>设事务</a:t>
            </a:r>
            <a:r>
              <a:rPr lang="en-US" altLang="zh-CN" sz="2800" b="1"/>
              <a:t>T1</a:t>
            </a:r>
            <a:r>
              <a:rPr lang="zh-CN" altLang="en-US" sz="2800" b="1"/>
              <a:t>、</a:t>
            </a:r>
            <a:r>
              <a:rPr lang="en-US" altLang="zh-CN" sz="2800" b="1"/>
              <a:t>T2</a:t>
            </a:r>
            <a:r>
              <a:rPr lang="zh-CN" altLang="en-US" sz="2800" b="1"/>
              <a:t>的并发操作如图（</a:t>
            </a:r>
            <a:r>
              <a:rPr lang="en-US" altLang="zh-CN" sz="2800" b="1"/>
              <a:t>a</a:t>
            </a:r>
            <a:r>
              <a:rPr lang="zh-CN" altLang="en-US" sz="2800" b="1"/>
              <a:t>）、（</a:t>
            </a:r>
            <a:r>
              <a:rPr lang="en-US" altLang="zh-CN" sz="2800" b="1"/>
              <a:t>b</a:t>
            </a:r>
            <a:r>
              <a:rPr lang="zh-CN" altLang="en-US" sz="2800" b="1"/>
              <a:t>）所示，两个并发操作中分别存在什么问题？</a:t>
            </a:r>
          </a:p>
          <a:p>
            <a:pPr eaLnBrk="1" hangingPunct="1"/>
            <a:endParaRPr lang="zh-CN" altLang="en-US" sz="2800" b="1"/>
          </a:p>
        </p:txBody>
      </p:sp>
      <p:graphicFrame>
        <p:nvGraphicFramePr>
          <p:cNvPr id="162920" name="Group 104">
            <a:extLst>
              <a:ext uri="{FF2B5EF4-FFF2-40B4-BE49-F238E27FC236}">
                <a16:creationId xmlns:a16="http://schemas.microsoft.com/office/drawing/2014/main" id="{21C69359-FC27-46A9-93FF-F59F303B0F4D}"/>
              </a:ext>
            </a:extLst>
          </p:cNvPr>
          <p:cNvGraphicFramePr>
            <a:graphicFrameLocks noGrp="1"/>
          </p:cNvGraphicFramePr>
          <p:nvPr>
            <p:ph sz="half" idx="2"/>
          </p:nvPr>
        </p:nvGraphicFramePr>
        <p:xfrm>
          <a:off x="1116013" y="1917700"/>
          <a:ext cx="6938962" cy="4103688"/>
        </p:xfrm>
        <a:graphic>
          <a:graphicData uri="http://schemas.openxmlformats.org/drawingml/2006/table">
            <a:tbl>
              <a:tblPr/>
              <a:tblGrid>
                <a:gridCol w="1831975">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290513">
                  <a:extLst>
                    <a:ext uri="{9D8B030D-6E8A-4147-A177-3AD203B41FA5}">
                      <a16:colId xmlns:a16="http://schemas.microsoft.com/office/drawing/2014/main" val="20002"/>
                    </a:ext>
                  </a:extLst>
                </a:gridCol>
                <a:gridCol w="1665287">
                  <a:extLst>
                    <a:ext uri="{9D8B030D-6E8A-4147-A177-3AD203B41FA5}">
                      <a16:colId xmlns:a16="http://schemas.microsoft.com/office/drawing/2014/main" val="20003"/>
                    </a:ext>
                  </a:extLst>
                </a:gridCol>
                <a:gridCol w="1528763">
                  <a:extLst>
                    <a:ext uri="{9D8B030D-6E8A-4147-A177-3AD203B41FA5}">
                      <a16:colId xmlns:a16="http://schemas.microsoft.com/office/drawing/2014/main" val="20004"/>
                    </a:ext>
                  </a:extLst>
                </a:gridCol>
              </a:tblGrid>
              <a:tr h="796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16" marB="4571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T2</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①</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A=100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B=50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A+B=150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②</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A=200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B=50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A+B=250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（验证错误）</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A=100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写回</a:t>
                      </a: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A=200</a:t>
                      </a:r>
                    </a:p>
                  </a:txBody>
                  <a:tcPr marT="45716" marB="4571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1" i="0" u="none" strike="noStrike" cap="none" normalizeH="0" baseline="0">
                        <a:ln>
                          <a:noFill/>
                        </a:ln>
                        <a:solidFill>
                          <a:schemeClr val="tx1"/>
                        </a:solidFill>
                        <a:effectLst/>
                        <a:latin typeface="Arial" charset="0"/>
                        <a:ea typeface="宋体" pitchFamily="2" charset="-122"/>
                      </a:endParaRPr>
                    </a:p>
                  </a:txBody>
                  <a:tcPr marT="45716" marB="4571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B=100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③B=B+50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写回</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B=150</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16" marB="4571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B=100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B=B*2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写回</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54" name="Rectangle 2">
            <a:extLst>
              <a:ext uri="{FF2B5EF4-FFF2-40B4-BE49-F238E27FC236}">
                <a16:creationId xmlns:a16="http://schemas.microsoft.com/office/drawing/2014/main" id="{9AF167A9-5C91-4ABA-BCE7-749DAC597697}"/>
              </a:ext>
            </a:extLst>
          </p:cNvPr>
          <p:cNvSpPr>
            <a:spLocks noGrp="1" noRot="1" noChangeArrowheads="1"/>
          </p:cNvSpPr>
          <p:nvPr>
            <p:ph type="title"/>
          </p:nvPr>
        </p:nvSpPr>
        <p:spPr>
          <a:xfrm>
            <a:off x="457200" y="142875"/>
            <a:ext cx="8229600" cy="633413"/>
          </a:xfrm>
        </p:spPr>
        <p:txBody>
          <a:bodyPr/>
          <a:lstStyle/>
          <a:p>
            <a:pPr eaLnBrk="1" hangingPunct="1"/>
            <a:r>
              <a:rPr lang="zh-CN" altLang="en-US"/>
              <a:t>随堂练习</a:t>
            </a:r>
            <a:r>
              <a:rPr lang="en-US" altLang="zh-CN"/>
              <a:t>1</a:t>
            </a:r>
            <a:endParaRPr lang="zh-CN" altLang="en-US"/>
          </a:p>
        </p:txBody>
      </p:sp>
      <p:sp>
        <p:nvSpPr>
          <p:cNvPr id="44055" name="矩形 1">
            <a:extLst>
              <a:ext uri="{FF2B5EF4-FFF2-40B4-BE49-F238E27FC236}">
                <a16:creationId xmlns:a16="http://schemas.microsoft.com/office/drawing/2014/main" id="{9693DFAE-E2F0-4334-8AFF-C0700A8055A7}"/>
              </a:ext>
            </a:extLst>
          </p:cNvPr>
          <p:cNvSpPr>
            <a:spLocks noChangeArrowheads="1"/>
          </p:cNvSpPr>
          <p:nvPr/>
        </p:nvSpPr>
        <p:spPr bwMode="auto">
          <a:xfrm>
            <a:off x="2036763" y="5734050"/>
            <a:ext cx="108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a</a:t>
            </a:r>
            <a:r>
              <a:rPr lang="zh-CN" altLang="en-US" sz="2800" b="1">
                <a:latin typeface="Times New Roman" panose="02020603050405020304" pitchFamily="18" charset="0"/>
              </a:rPr>
              <a:t>）</a:t>
            </a:r>
            <a:endParaRPr lang="zh-CN" altLang="en-US" sz="2800">
              <a:latin typeface="Times New Roman" panose="02020603050405020304" pitchFamily="18" charset="0"/>
            </a:endParaRPr>
          </a:p>
        </p:txBody>
      </p:sp>
      <p:sp>
        <p:nvSpPr>
          <p:cNvPr id="44056" name="矩形 2">
            <a:extLst>
              <a:ext uri="{FF2B5EF4-FFF2-40B4-BE49-F238E27FC236}">
                <a16:creationId xmlns:a16="http://schemas.microsoft.com/office/drawing/2014/main" id="{937FE285-CB41-4CFB-A537-77E4C05DA97A}"/>
              </a:ext>
            </a:extLst>
          </p:cNvPr>
          <p:cNvSpPr>
            <a:spLocks noChangeArrowheads="1"/>
          </p:cNvSpPr>
          <p:nvPr/>
        </p:nvSpPr>
        <p:spPr bwMode="auto">
          <a:xfrm>
            <a:off x="6516688" y="5734050"/>
            <a:ext cx="110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b</a:t>
            </a:r>
            <a:r>
              <a:rPr lang="zh-CN" altLang="en-US" sz="2800" b="1">
                <a:latin typeface="Times New Roman" panose="02020603050405020304" pitchFamily="18" charset="0"/>
              </a:rPr>
              <a:t>）</a:t>
            </a:r>
            <a:endParaRPr lang="zh-CN" altLang="en-US" sz="2800">
              <a:latin typeface="Times New Roman" panose="02020603050405020304" pitchFamily="18"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5">
            <a:extLst>
              <a:ext uri="{FF2B5EF4-FFF2-40B4-BE49-F238E27FC236}">
                <a16:creationId xmlns:a16="http://schemas.microsoft.com/office/drawing/2014/main" id="{B77E0689-7DA1-4239-A7BF-BC9EE93C129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94211" name="Rectangle 3">
            <a:extLst>
              <a:ext uri="{FF2B5EF4-FFF2-40B4-BE49-F238E27FC236}">
                <a16:creationId xmlns:a16="http://schemas.microsoft.com/office/drawing/2014/main" id="{5EBE404B-D7E8-4DA3-9D13-E7283A5516B1}"/>
              </a:ext>
            </a:extLst>
          </p:cNvPr>
          <p:cNvSpPr>
            <a:spLocks noGrp="1" noRot="1" noChangeArrowheads="1"/>
          </p:cNvSpPr>
          <p:nvPr>
            <p:ph type="body" sz="half" idx="1"/>
          </p:nvPr>
        </p:nvSpPr>
        <p:spPr>
          <a:xfrm>
            <a:off x="803275" y="1068388"/>
            <a:ext cx="3768725" cy="4659312"/>
          </a:xfrm>
        </p:spPr>
        <p:txBody>
          <a:bodyPr/>
          <a:lstStyle/>
          <a:p>
            <a:pPr eaLnBrk="1" hangingPunct="1">
              <a:lnSpc>
                <a:spcPct val="150000"/>
              </a:lnSpc>
              <a:defRPr/>
            </a:pPr>
            <a:r>
              <a:rPr lang="zh-CN" altLang="en-US" sz="2400" b="1" dirty="0"/>
              <a:t>设事务</a:t>
            </a:r>
            <a:r>
              <a:rPr lang="en-US" altLang="zh-CN" sz="2400" b="1" dirty="0"/>
              <a:t>T1</a:t>
            </a:r>
            <a:r>
              <a:rPr lang="zh-CN" altLang="en-US" sz="2400" b="1" dirty="0"/>
              <a:t>、</a:t>
            </a:r>
            <a:r>
              <a:rPr lang="en-US" altLang="zh-CN" sz="2400" b="1" dirty="0"/>
              <a:t>T2</a:t>
            </a:r>
            <a:r>
              <a:rPr lang="zh-CN" altLang="en-US" sz="2400" b="1" dirty="0"/>
              <a:t>的并发操作如图所示，请回答下列问题：</a:t>
            </a:r>
            <a:endParaRPr lang="en-US" altLang="zh-CN" sz="2400" b="1" dirty="0"/>
          </a:p>
          <a:p>
            <a:pPr marL="0" indent="0" eaLnBrk="1" hangingPunct="1">
              <a:lnSpc>
                <a:spcPct val="150000"/>
              </a:lnSpc>
              <a:buFontTx/>
              <a:buNone/>
              <a:defRPr/>
            </a:pPr>
            <a:r>
              <a:rPr lang="zh-CN" altLang="en-US" sz="2400" b="1" dirty="0"/>
              <a:t>（</a:t>
            </a:r>
            <a:r>
              <a:rPr lang="en-US" altLang="zh-CN" sz="2400" b="1" dirty="0"/>
              <a:t>1</a:t>
            </a:r>
            <a:r>
              <a:rPr lang="zh-CN" altLang="en-US" sz="2400" b="1" dirty="0"/>
              <a:t>）事务</a:t>
            </a:r>
            <a:r>
              <a:rPr lang="en-US" altLang="zh-CN" sz="2400" b="1" dirty="0"/>
              <a:t>T1</a:t>
            </a:r>
            <a:r>
              <a:rPr lang="zh-CN" altLang="en-US" sz="2400" b="1" dirty="0"/>
              <a:t>、</a:t>
            </a:r>
            <a:r>
              <a:rPr lang="en-US" altLang="zh-CN" sz="2400" b="1" dirty="0"/>
              <a:t>T2</a:t>
            </a:r>
            <a:r>
              <a:rPr lang="zh-CN" altLang="en-US" sz="2400" b="1" dirty="0"/>
              <a:t>中分别包含什么操作？</a:t>
            </a:r>
            <a:endParaRPr lang="en-US" altLang="zh-CN" sz="2400" b="1" dirty="0"/>
          </a:p>
          <a:p>
            <a:pPr marL="0" indent="0" eaLnBrk="1" hangingPunct="1">
              <a:lnSpc>
                <a:spcPct val="150000"/>
              </a:lnSpc>
              <a:buFontTx/>
              <a:buNone/>
              <a:defRPr/>
            </a:pPr>
            <a:r>
              <a:rPr lang="zh-CN" altLang="en-US" sz="2400" b="1" dirty="0"/>
              <a:t>（</a:t>
            </a:r>
            <a:r>
              <a:rPr lang="en-US" altLang="zh-CN" sz="2400" b="1" dirty="0"/>
              <a:t>2</a:t>
            </a:r>
            <a:r>
              <a:rPr lang="zh-CN" altLang="en-US" sz="2400" b="1" dirty="0"/>
              <a:t>）执行后的结果是什么？</a:t>
            </a:r>
            <a:endParaRPr lang="en-US" altLang="zh-CN" sz="2400" b="1" dirty="0"/>
          </a:p>
          <a:p>
            <a:pPr marL="0" indent="0" eaLnBrk="1" hangingPunct="1">
              <a:lnSpc>
                <a:spcPct val="150000"/>
              </a:lnSpc>
              <a:buFontTx/>
              <a:buNone/>
              <a:defRPr/>
            </a:pPr>
            <a:r>
              <a:rPr lang="zh-CN" altLang="en-US" sz="2400" b="1" dirty="0"/>
              <a:t>（</a:t>
            </a:r>
            <a:r>
              <a:rPr lang="en-US" altLang="zh-CN" sz="2400" b="1" dirty="0"/>
              <a:t>3</a:t>
            </a:r>
            <a:r>
              <a:rPr lang="zh-CN" altLang="en-US" sz="2400" b="1" dirty="0"/>
              <a:t>）判断遵守了哪一级封锁协议？</a:t>
            </a:r>
          </a:p>
          <a:p>
            <a:pPr eaLnBrk="1" hangingPunct="1">
              <a:lnSpc>
                <a:spcPct val="150000"/>
              </a:lnSpc>
              <a:defRPr/>
            </a:pPr>
            <a:endParaRPr lang="zh-CN" altLang="en-US" sz="2400" b="1" dirty="0"/>
          </a:p>
        </p:txBody>
      </p:sp>
      <p:graphicFrame>
        <p:nvGraphicFramePr>
          <p:cNvPr id="162920" name="Group 104">
            <a:extLst>
              <a:ext uri="{FF2B5EF4-FFF2-40B4-BE49-F238E27FC236}">
                <a16:creationId xmlns:a16="http://schemas.microsoft.com/office/drawing/2014/main" id="{B9E79F74-70F6-47AC-861C-C3E110E3679B}"/>
              </a:ext>
            </a:extLst>
          </p:cNvPr>
          <p:cNvGraphicFramePr>
            <a:graphicFrameLocks noGrp="1"/>
          </p:cNvGraphicFramePr>
          <p:nvPr>
            <p:ph sz="half" idx="2"/>
          </p:nvPr>
        </p:nvGraphicFramePr>
        <p:xfrm>
          <a:off x="5003800" y="1027113"/>
          <a:ext cx="3311525" cy="4584700"/>
        </p:xfrm>
        <a:graphic>
          <a:graphicData uri="http://schemas.openxmlformats.org/drawingml/2006/table">
            <a:tbl>
              <a:tblPr/>
              <a:tblGrid>
                <a:gridCol w="1756203">
                  <a:extLst>
                    <a:ext uri="{9D8B030D-6E8A-4147-A177-3AD203B41FA5}">
                      <a16:colId xmlns:a16="http://schemas.microsoft.com/office/drawing/2014/main" val="20000"/>
                    </a:ext>
                  </a:extLst>
                </a:gridCol>
                <a:gridCol w="1555322">
                  <a:extLst>
                    <a:ext uri="{9D8B030D-6E8A-4147-A177-3AD203B41FA5}">
                      <a16:colId xmlns:a16="http://schemas.microsoft.com/office/drawing/2014/main" val="20001"/>
                    </a:ext>
                  </a:extLst>
                </a:gridCol>
              </a:tblGrid>
              <a:tr h="5298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L="91428" marR="91428" marT="45715" marB="45715"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T1</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L="91428" marR="91428" marT="45715" marB="4571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548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加</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  </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读</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A=100</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加</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B=A+20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写回</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释放</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释放</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L="91428" marR="91428" marT="45715" marB="45715"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加</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的值</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加</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 + B</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释放</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释放</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锁</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8" marR="91428" marT="45715" marB="45715"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6093" name="Rectangle 2">
            <a:extLst>
              <a:ext uri="{FF2B5EF4-FFF2-40B4-BE49-F238E27FC236}">
                <a16:creationId xmlns:a16="http://schemas.microsoft.com/office/drawing/2014/main" id="{CBCD2C8C-4F21-4EF3-A9F1-975589ADF243}"/>
              </a:ext>
            </a:extLst>
          </p:cNvPr>
          <p:cNvSpPr>
            <a:spLocks noGrp="1" noRot="1" noChangeArrowheads="1"/>
          </p:cNvSpPr>
          <p:nvPr>
            <p:ph type="title"/>
          </p:nvPr>
        </p:nvSpPr>
        <p:spPr>
          <a:xfrm>
            <a:off x="457200" y="142875"/>
            <a:ext cx="8229600" cy="633413"/>
          </a:xfrm>
        </p:spPr>
        <p:txBody>
          <a:bodyPr/>
          <a:lstStyle/>
          <a:p>
            <a:pPr eaLnBrk="1" hangingPunct="1"/>
            <a:r>
              <a:rPr lang="zh-CN" altLang="en-US"/>
              <a:t>随堂练习</a:t>
            </a:r>
            <a:r>
              <a:rPr lang="en-US" altLang="zh-CN"/>
              <a:t>2</a:t>
            </a:r>
            <a:endParaRPr lang="zh-CN" altLang="en-US"/>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6C1176-4BD4-4600-A7F8-B5907BC3A034}"/>
              </a:ext>
            </a:extLst>
          </p:cNvPr>
          <p:cNvSpPr>
            <a:spLocks noChangeArrowheads="1"/>
          </p:cNvSpPr>
          <p:nvPr>
            <p:ph type="title"/>
          </p:nvPr>
        </p:nvSpPr>
        <p:spPr>
          <a:xfrm>
            <a:off x="612775" y="333375"/>
            <a:ext cx="7867650" cy="633413"/>
          </a:xfrm>
        </p:spPr>
        <p:txBody>
          <a:bodyPr/>
          <a:lstStyle/>
          <a:p>
            <a:pPr eaLnBrk="1" hangingPunct="1"/>
            <a:r>
              <a:rPr lang="zh-CN" altLang="en-US">
                <a:sym typeface="Arial" panose="020B0604020202020204" pitchFamily="34" charset="0"/>
              </a:rPr>
              <a:t>数据库的恢复</a:t>
            </a:r>
            <a:endParaRPr lang="zh-CN" altLang="en-US"/>
          </a:p>
        </p:txBody>
      </p:sp>
      <p:sp>
        <p:nvSpPr>
          <p:cNvPr id="48131" name="Rectangle 3">
            <a:extLst>
              <a:ext uri="{FF2B5EF4-FFF2-40B4-BE49-F238E27FC236}">
                <a16:creationId xmlns:a16="http://schemas.microsoft.com/office/drawing/2014/main" id="{AC3CE1EC-801B-487F-BB14-AF40BC0D47CB}"/>
              </a:ext>
            </a:extLst>
          </p:cNvPr>
          <p:cNvSpPr>
            <a:spLocks noChangeArrowheads="1"/>
          </p:cNvSpPr>
          <p:nvPr>
            <p:ph type="body" idx="1"/>
          </p:nvPr>
        </p:nvSpPr>
        <p:spPr>
          <a:xfrm>
            <a:off x="1692275" y="1628775"/>
            <a:ext cx="4608513" cy="3386138"/>
          </a:xfrm>
        </p:spPr>
        <p:txBody>
          <a:bodyPr/>
          <a:lstStyle/>
          <a:p>
            <a:pPr eaLnBrk="1" hangingPunct="1">
              <a:lnSpc>
                <a:spcPct val="150000"/>
              </a:lnSpc>
            </a:pPr>
            <a:r>
              <a:rPr lang="zh-CN" altLang="en-US">
                <a:latin typeface="Arial Narrow" panose="020B06060202020A0204" pitchFamily="34" charset="0"/>
              </a:rPr>
              <a:t>故障的种类</a:t>
            </a:r>
            <a:r>
              <a:rPr lang="zh-CN" altLang="en-US">
                <a:latin typeface="Arial Narrow" panose="020B06060202020A0204" pitchFamily="34" charset="0"/>
                <a:hlinkClick r:id="rId3" action="ppaction://hlinksldjump"/>
              </a:rPr>
              <a:t> </a:t>
            </a:r>
            <a:endParaRPr lang="zh-CN" altLang="en-US">
              <a:latin typeface="Arial Narrow" panose="020B06060202020A0204" pitchFamily="34" charset="0"/>
            </a:endParaRPr>
          </a:p>
          <a:p>
            <a:pPr eaLnBrk="1" hangingPunct="1">
              <a:lnSpc>
                <a:spcPct val="150000"/>
              </a:lnSpc>
            </a:pPr>
            <a:r>
              <a:rPr lang="zh-CN" altLang="en-US">
                <a:latin typeface="Arial Narrow" panose="020B06060202020A0204" pitchFamily="34" charset="0"/>
              </a:rPr>
              <a:t>转储和恢复 </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a:extLst>
              <a:ext uri="{FF2B5EF4-FFF2-40B4-BE49-F238E27FC236}">
                <a16:creationId xmlns:a16="http://schemas.microsoft.com/office/drawing/2014/main" id="{41786677-1019-40DA-AFF1-A2192F3616B5}"/>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76130" name="Rectangle 2">
            <a:extLst>
              <a:ext uri="{FF2B5EF4-FFF2-40B4-BE49-F238E27FC236}">
                <a16:creationId xmlns:a16="http://schemas.microsoft.com/office/drawing/2014/main" id="{ECB3F2BA-0A0F-4EA1-9855-D7F823129941}"/>
              </a:ext>
            </a:extLst>
          </p:cNvPr>
          <p:cNvSpPr>
            <a:spLocks noGrp="1" noRot="1" noChangeArrowheads="1"/>
          </p:cNvSpPr>
          <p:nvPr>
            <p:ph type="title"/>
          </p:nvPr>
        </p:nvSpPr>
        <p:spPr>
          <a:xfrm>
            <a:off x="179388" y="-22225"/>
            <a:ext cx="8540750" cy="858838"/>
          </a:xfrm>
        </p:spPr>
        <p:txBody>
          <a:bodyPr/>
          <a:lstStyle/>
          <a:p>
            <a:pPr eaLnBrk="1" hangingPunct="1"/>
            <a:r>
              <a:rPr lang="zh-CN" altLang="en-US">
                <a:latin typeface="黑体" panose="02010609060101010101" pitchFamily="49" charset="-122"/>
              </a:rPr>
              <a:t>故障的种类</a:t>
            </a:r>
          </a:p>
        </p:txBody>
      </p:sp>
      <p:sp>
        <p:nvSpPr>
          <p:cNvPr id="176131" name="Rectangle 3">
            <a:extLst>
              <a:ext uri="{FF2B5EF4-FFF2-40B4-BE49-F238E27FC236}">
                <a16:creationId xmlns:a16="http://schemas.microsoft.com/office/drawing/2014/main" id="{0AE49855-5E46-4567-85FA-51BCC51243B0}"/>
              </a:ext>
            </a:extLst>
          </p:cNvPr>
          <p:cNvSpPr>
            <a:spLocks noGrp="1" noRot="1" noChangeArrowheads="1"/>
          </p:cNvSpPr>
          <p:nvPr>
            <p:ph type="body" idx="1"/>
          </p:nvPr>
        </p:nvSpPr>
        <p:spPr>
          <a:xfrm>
            <a:off x="301625" y="765175"/>
            <a:ext cx="8540750" cy="4824413"/>
          </a:xfrm>
        </p:spPr>
        <p:txBody>
          <a:bodyPr/>
          <a:lstStyle/>
          <a:p>
            <a:pPr eaLnBrk="1" hangingPunct="1">
              <a:lnSpc>
                <a:spcPct val="120000"/>
              </a:lnSpc>
              <a:spcBef>
                <a:spcPts val="0"/>
              </a:spcBef>
              <a:defRPr/>
            </a:pPr>
            <a:r>
              <a:rPr lang="zh-CN" altLang="en-US" sz="2800" b="1" dirty="0">
                <a:latin typeface="+mn-ea"/>
              </a:rPr>
              <a:t>事务内部的故障</a:t>
            </a:r>
          </a:p>
          <a:p>
            <a:pPr lvl="1" eaLnBrk="1" hangingPunct="1">
              <a:lnSpc>
                <a:spcPct val="120000"/>
              </a:lnSpc>
              <a:spcBef>
                <a:spcPts val="0"/>
              </a:spcBef>
              <a:defRPr/>
            </a:pPr>
            <a:r>
              <a:rPr lang="zh-CN" altLang="en-US" sz="2400" b="1" dirty="0">
                <a:latin typeface="+mn-ea"/>
              </a:rPr>
              <a:t>预期的</a:t>
            </a:r>
          </a:p>
          <a:p>
            <a:pPr lvl="2" eaLnBrk="1" hangingPunct="1">
              <a:lnSpc>
                <a:spcPct val="120000"/>
              </a:lnSpc>
              <a:spcBef>
                <a:spcPts val="0"/>
              </a:spcBef>
              <a:defRPr/>
            </a:pPr>
            <a:r>
              <a:rPr lang="zh-CN" altLang="en-US" sz="2000" dirty="0">
                <a:latin typeface="+mn-ea"/>
              </a:rPr>
              <a:t>可通过事务程序本身发现</a:t>
            </a:r>
          </a:p>
          <a:p>
            <a:pPr lvl="1" eaLnBrk="1" hangingPunct="1">
              <a:lnSpc>
                <a:spcPct val="120000"/>
              </a:lnSpc>
              <a:spcBef>
                <a:spcPts val="0"/>
              </a:spcBef>
              <a:defRPr/>
            </a:pPr>
            <a:r>
              <a:rPr lang="zh-CN" altLang="en-US" sz="2400" b="1" dirty="0">
                <a:latin typeface="+mn-ea"/>
              </a:rPr>
              <a:t>非预期的</a:t>
            </a:r>
          </a:p>
          <a:p>
            <a:pPr lvl="2" eaLnBrk="1" hangingPunct="1">
              <a:lnSpc>
                <a:spcPct val="120000"/>
              </a:lnSpc>
              <a:spcBef>
                <a:spcPts val="0"/>
              </a:spcBef>
              <a:defRPr/>
            </a:pPr>
            <a:r>
              <a:rPr lang="zh-CN" altLang="en-US" sz="2000" dirty="0">
                <a:latin typeface="+mn-ea"/>
              </a:rPr>
              <a:t>不能由应用程序处理的，如运算溢出、并行事务发生死锁而被选中撤销该事务等</a:t>
            </a:r>
          </a:p>
          <a:p>
            <a:pPr eaLnBrk="1" hangingPunct="1">
              <a:lnSpc>
                <a:spcPct val="120000"/>
              </a:lnSpc>
              <a:spcBef>
                <a:spcPts val="0"/>
              </a:spcBef>
              <a:defRPr/>
            </a:pPr>
            <a:r>
              <a:rPr lang="zh-CN" altLang="en-US" sz="2800" b="1" dirty="0">
                <a:latin typeface="+mn-ea"/>
              </a:rPr>
              <a:t>系统故障（软故障，</a:t>
            </a:r>
            <a:r>
              <a:rPr lang="en-US" altLang="zh-CN" sz="2800" b="1" dirty="0">
                <a:latin typeface="+mn-ea"/>
              </a:rPr>
              <a:t>Soft Crash</a:t>
            </a:r>
            <a:r>
              <a:rPr lang="zh-CN" altLang="en-US" sz="2800" b="1" dirty="0">
                <a:latin typeface="+mn-ea"/>
              </a:rPr>
              <a:t>）</a:t>
            </a:r>
          </a:p>
          <a:p>
            <a:pPr lvl="1" eaLnBrk="1" hangingPunct="1">
              <a:lnSpc>
                <a:spcPct val="120000"/>
              </a:lnSpc>
              <a:spcBef>
                <a:spcPts val="0"/>
              </a:spcBef>
              <a:defRPr/>
            </a:pPr>
            <a:r>
              <a:rPr lang="zh-CN" altLang="en-US" sz="2400" dirty="0">
                <a:latin typeface="+mn-ea"/>
              </a:rPr>
              <a:t>指造成系统停止运转的任何事件，使得系统要重新启动</a:t>
            </a:r>
          </a:p>
          <a:p>
            <a:pPr lvl="1" eaLnBrk="1" hangingPunct="1">
              <a:lnSpc>
                <a:spcPct val="120000"/>
              </a:lnSpc>
              <a:spcBef>
                <a:spcPts val="0"/>
              </a:spcBef>
              <a:defRPr/>
            </a:pPr>
            <a:r>
              <a:rPr lang="zh-CN" altLang="en-US" sz="2400" dirty="0">
                <a:latin typeface="+mn-ea"/>
              </a:rPr>
              <a:t>中央处理器故障、操作系统故障、突然停电</a:t>
            </a:r>
          </a:p>
          <a:p>
            <a:pPr eaLnBrk="1" hangingPunct="1">
              <a:lnSpc>
                <a:spcPct val="120000"/>
              </a:lnSpc>
              <a:spcBef>
                <a:spcPts val="0"/>
              </a:spcBef>
              <a:defRPr/>
            </a:pPr>
            <a:r>
              <a:rPr lang="zh-CN" altLang="en-US" sz="2800" b="1" dirty="0">
                <a:latin typeface="+mn-ea"/>
              </a:rPr>
              <a:t>介质故障（硬故障，</a:t>
            </a:r>
            <a:r>
              <a:rPr lang="en-US" altLang="zh-CN" sz="2800" b="1" dirty="0">
                <a:latin typeface="+mn-ea"/>
              </a:rPr>
              <a:t>Hard Crash</a:t>
            </a:r>
            <a:r>
              <a:rPr lang="zh-CN" altLang="en-US" sz="2800" b="1" dirty="0">
                <a:latin typeface="+mn-ea"/>
              </a:rPr>
              <a:t>）</a:t>
            </a:r>
          </a:p>
          <a:p>
            <a:pPr lvl="1" eaLnBrk="1" hangingPunct="1">
              <a:lnSpc>
                <a:spcPct val="120000"/>
              </a:lnSpc>
              <a:spcBef>
                <a:spcPts val="0"/>
              </a:spcBef>
              <a:defRPr/>
            </a:pPr>
            <a:r>
              <a:rPr lang="zh-CN" altLang="en-US" sz="2400" dirty="0">
                <a:latin typeface="+mn-ea"/>
              </a:rPr>
              <a:t>外存故障，如磁盘的磁头碰撞，瞬时的强磁场干扰</a:t>
            </a:r>
          </a:p>
          <a:p>
            <a:pPr eaLnBrk="1" hangingPunct="1">
              <a:lnSpc>
                <a:spcPct val="120000"/>
              </a:lnSpc>
              <a:spcBef>
                <a:spcPts val="0"/>
              </a:spcBef>
              <a:defRPr/>
            </a:pPr>
            <a:r>
              <a:rPr lang="zh-CN" altLang="en-US" sz="2800" b="1" dirty="0">
                <a:latin typeface="+mn-ea"/>
              </a:rPr>
              <a:t>计算机病毒</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blinds(horizontal)">
                                      <p:cBhvr>
                                        <p:cTn id="7" dur="500"/>
                                        <p:tgtEl>
                                          <p:spTgt spid="176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12" dur="500"/>
                                        <p:tgtEl>
                                          <p:spTgt spid="1761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7" dur="500"/>
                                        <p:tgtEl>
                                          <p:spTgt spid="176131">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20" dur="500"/>
                                        <p:tgtEl>
                                          <p:spTgt spid="17613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76131">
                                            <p:txEl>
                                              <p:pRg st="3" end="3"/>
                                            </p:txEl>
                                          </p:spTgt>
                                        </p:tgtEl>
                                        <p:attrNameLst>
                                          <p:attrName>style.visibility</p:attrName>
                                        </p:attrNameLst>
                                      </p:cBhvr>
                                      <p:to>
                                        <p:strVal val="visible"/>
                                      </p:to>
                                    </p:set>
                                    <p:animEffect transition="in" filter="blinds(horizontal)">
                                      <p:cBhvr>
                                        <p:cTn id="25" dur="500"/>
                                        <p:tgtEl>
                                          <p:spTgt spid="17613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76131">
                                            <p:txEl>
                                              <p:pRg st="4" end="4"/>
                                            </p:txEl>
                                          </p:spTgt>
                                        </p:tgtEl>
                                        <p:attrNameLst>
                                          <p:attrName>style.visibility</p:attrName>
                                        </p:attrNameLst>
                                      </p:cBhvr>
                                      <p:to>
                                        <p:strVal val="visible"/>
                                      </p:to>
                                    </p:set>
                                    <p:animEffect transition="in" filter="blinds(horizontal)">
                                      <p:cBhvr>
                                        <p:cTn id="30" dur="500"/>
                                        <p:tgtEl>
                                          <p:spTgt spid="17613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6131">
                                            <p:txEl>
                                              <p:pRg st="5" end="5"/>
                                            </p:txEl>
                                          </p:spTgt>
                                        </p:tgtEl>
                                        <p:attrNameLst>
                                          <p:attrName>style.visibility</p:attrName>
                                        </p:attrNameLst>
                                      </p:cBhvr>
                                      <p:to>
                                        <p:strVal val="visible"/>
                                      </p:to>
                                    </p:set>
                                    <p:animEffect transition="in" filter="blinds(horizontal)">
                                      <p:cBhvr>
                                        <p:cTn id="35" dur="500"/>
                                        <p:tgtEl>
                                          <p:spTgt spid="176131">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6131">
                                            <p:txEl>
                                              <p:pRg st="6" end="6"/>
                                            </p:txEl>
                                          </p:spTgt>
                                        </p:tgtEl>
                                        <p:attrNameLst>
                                          <p:attrName>style.visibility</p:attrName>
                                        </p:attrNameLst>
                                      </p:cBhvr>
                                      <p:to>
                                        <p:strVal val="visible"/>
                                      </p:to>
                                    </p:set>
                                    <p:animEffect transition="in" filter="blinds(horizontal)">
                                      <p:cBhvr>
                                        <p:cTn id="40" dur="500"/>
                                        <p:tgtEl>
                                          <p:spTgt spid="176131">
                                            <p:txEl>
                                              <p:pRg st="6" end="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76131">
                                            <p:txEl>
                                              <p:pRg st="7" end="7"/>
                                            </p:txEl>
                                          </p:spTgt>
                                        </p:tgtEl>
                                        <p:attrNameLst>
                                          <p:attrName>style.visibility</p:attrName>
                                        </p:attrNameLst>
                                      </p:cBhvr>
                                      <p:to>
                                        <p:strVal val="visible"/>
                                      </p:to>
                                    </p:set>
                                    <p:animEffect transition="in" filter="blinds(horizontal)">
                                      <p:cBhvr>
                                        <p:cTn id="43" dur="500"/>
                                        <p:tgtEl>
                                          <p:spTgt spid="176131">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76131">
                                            <p:txEl>
                                              <p:pRg st="8" end="8"/>
                                            </p:txEl>
                                          </p:spTgt>
                                        </p:tgtEl>
                                        <p:attrNameLst>
                                          <p:attrName>style.visibility</p:attrName>
                                        </p:attrNameLst>
                                      </p:cBhvr>
                                      <p:to>
                                        <p:strVal val="visible"/>
                                      </p:to>
                                    </p:set>
                                    <p:animEffect transition="in" filter="blinds(horizontal)">
                                      <p:cBhvr>
                                        <p:cTn id="48" dur="500"/>
                                        <p:tgtEl>
                                          <p:spTgt spid="176131">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76131">
                                            <p:txEl>
                                              <p:pRg st="9" end="9"/>
                                            </p:txEl>
                                          </p:spTgt>
                                        </p:tgtEl>
                                        <p:attrNameLst>
                                          <p:attrName>style.visibility</p:attrName>
                                        </p:attrNameLst>
                                      </p:cBhvr>
                                      <p:to>
                                        <p:strVal val="visible"/>
                                      </p:to>
                                    </p:set>
                                    <p:animEffect transition="in" filter="blinds(horizontal)">
                                      <p:cBhvr>
                                        <p:cTn id="53" dur="500"/>
                                        <p:tgtEl>
                                          <p:spTgt spid="176131">
                                            <p:txEl>
                                              <p:pRg st="9" end="9"/>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76131">
                                            <p:txEl>
                                              <p:pRg st="10" end="10"/>
                                            </p:txEl>
                                          </p:spTgt>
                                        </p:tgtEl>
                                        <p:attrNameLst>
                                          <p:attrName>style.visibility</p:attrName>
                                        </p:attrNameLst>
                                      </p:cBhvr>
                                      <p:to>
                                        <p:strVal val="visible"/>
                                      </p:to>
                                    </p:set>
                                    <p:animEffect transition="in" filter="blinds(horizontal)">
                                      <p:cBhvr>
                                        <p:cTn id="58" dur="500"/>
                                        <p:tgtEl>
                                          <p:spTgt spid="1761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E727994B-627D-46EC-8DD3-785314621572}"/>
              </a:ext>
            </a:extLst>
          </p:cNvPr>
          <p:cNvSpPr>
            <a:spLocks noGrp="1" noRot="1" noChangeArrowheads="1"/>
          </p:cNvSpPr>
          <p:nvPr>
            <p:ph type="body" idx="1"/>
          </p:nvPr>
        </p:nvSpPr>
        <p:spPr>
          <a:xfrm>
            <a:off x="395288" y="1125538"/>
            <a:ext cx="8355012" cy="4200525"/>
          </a:xfrm>
        </p:spPr>
        <p:txBody>
          <a:bodyPr/>
          <a:lstStyle/>
          <a:p>
            <a:pPr eaLnBrk="1" hangingPunct="1">
              <a:lnSpc>
                <a:spcPct val="120000"/>
              </a:lnSpc>
              <a:spcBef>
                <a:spcPct val="0"/>
              </a:spcBef>
            </a:pPr>
            <a:r>
              <a:rPr lang="zh-CN" altLang="en-US" sz="2800" b="1">
                <a:latin typeface="黑体" panose="02010609060101010101" pitchFamily="49" charset="-122"/>
                <a:ea typeface="黑体" panose="02010609060101010101" pitchFamily="49" charset="-122"/>
              </a:rPr>
              <a:t>总结，对数据库的影响可能性</a:t>
            </a:r>
          </a:p>
          <a:p>
            <a:pPr lvl="1" eaLnBrk="1" hangingPunct="1">
              <a:lnSpc>
                <a:spcPct val="120000"/>
              </a:lnSpc>
              <a:spcBef>
                <a:spcPct val="0"/>
              </a:spcBef>
            </a:pPr>
            <a:r>
              <a:rPr lang="zh-CN" altLang="en-US" sz="2400">
                <a:latin typeface="黑体" panose="02010609060101010101" pitchFamily="49" charset="-122"/>
                <a:ea typeface="黑体" panose="02010609060101010101" pitchFamily="49" charset="-122"/>
              </a:rPr>
              <a:t>数据库本身被破坏</a:t>
            </a:r>
          </a:p>
          <a:p>
            <a:pPr lvl="1" eaLnBrk="1" hangingPunct="1">
              <a:lnSpc>
                <a:spcPct val="120000"/>
              </a:lnSpc>
              <a:spcBef>
                <a:spcPct val="0"/>
              </a:spcBef>
            </a:pPr>
            <a:r>
              <a:rPr lang="zh-CN" altLang="en-US" sz="2400">
                <a:latin typeface="黑体" panose="02010609060101010101" pitchFamily="49" charset="-122"/>
                <a:ea typeface="黑体" panose="02010609060101010101" pitchFamily="49" charset="-122"/>
              </a:rPr>
              <a:t>数据库没有破坏，但数据可能不正确，因为事务的运行被中止所造成</a:t>
            </a:r>
          </a:p>
          <a:p>
            <a:pPr eaLnBrk="1" hangingPunct="1">
              <a:lnSpc>
                <a:spcPct val="120000"/>
              </a:lnSpc>
              <a:spcBef>
                <a:spcPct val="0"/>
              </a:spcBef>
            </a:pPr>
            <a:r>
              <a:rPr lang="zh-CN" altLang="en-US" sz="2800" b="1">
                <a:solidFill>
                  <a:srgbClr val="C00000"/>
                </a:solidFill>
                <a:latin typeface="黑体" panose="02010609060101010101" pitchFamily="49" charset="-122"/>
                <a:ea typeface="黑体" panose="02010609060101010101" pitchFamily="49" charset="-122"/>
              </a:rPr>
              <a:t>恢复的基本原理：冗余</a:t>
            </a:r>
          </a:p>
          <a:p>
            <a:pPr lvl="1" eaLnBrk="1" hangingPunct="1">
              <a:lnSpc>
                <a:spcPct val="120000"/>
              </a:lnSpc>
              <a:spcBef>
                <a:spcPct val="0"/>
              </a:spcBef>
            </a:pPr>
            <a:r>
              <a:rPr lang="zh-CN" altLang="en-US" sz="2400">
                <a:latin typeface="黑体" panose="02010609060101010101" pitchFamily="49" charset="-122"/>
                <a:ea typeface="黑体" panose="02010609060101010101" pitchFamily="49" charset="-122"/>
              </a:rPr>
              <a:t>数据库中任何一部分的数据，可以根据存储在系统别处的冗余数据来重建</a:t>
            </a:r>
          </a:p>
          <a:p>
            <a:pPr eaLnBrk="1" hangingPunct="1">
              <a:lnSpc>
                <a:spcPct val="120000"/>
              </a:lnSpc>
              <a:spcBef>
                <a:spcPct val="0"/>
              </a:spcBef>
            </a:pPr>
            <a:r>
              <a:rPr lang="zh-CN" altLang="en-US" sz="2800" b="1">
                <a:latin typeface="黑体" panose="02010609060101010101" pitchFamily="49" charset="-122"/>
                <a:ea typeface="黑体" panose="02010609060101010101" pitchFamily="49" charset="-122"/>
              </a:rPr>
              <a:t>恢复的最常用方法：</a:t>
            </a:r>
          </a:p>
          <a:p>
            <a:pPr lvl="1" eaLnBrk="1" hangingPunct="1">
              <a:lnSpc>
                <a:spcPct val="120000"/>
              </a:lnSpc>
              <a:spcBef>
                <a:spcPct val="0"/>
              </a:spcBef>
            </a:pPr>
            <a:r>
              <a:rPr lang="zh-CN" altLang="en-US" sz="2400">
                <a:latin typeface="黑体" panose="02010609060101010101" pitchFamily="49" charset="-122"/>
                <a:ea typeface="黑体" panose="02010609060101010101" pitchFamily="49" charset="-122"/>
              </a:rPr>
              <a:t>转储和登记日志文件</a:t>
            </a:r>
          </a:p>
        </p:txBody>
      </p:sp>
      <p:sp>
        <p:nvSpPr>
          <p:cNvPr id="177155" name="Rectangle 3">
            <a:extLst>
              <a:ext uri="{FF2B5EF4-FFF2-40B4-BE49-F238E27FC236}">
                <a16:creationId xmlns:a16="http://schemas.microsoft.com/office/drawing/2014/main" id="{50E887A2-9A20-44A8-881C-8DD9EF302D25}"/>
              </a:ext>
            </a:extLst>
          </p:cNvPr>
          <p:cNvSpPr>
            <a:spLocks noGrp="1" noRot="1" noChangeArrowheads="1"/>
          </p:cNvSpPr>
          <p:nvPr>
            <p:ph type="title"/>
          </p:nvPr>
        </p:nvSpPr>
        <p:spPr>
          <a:xfrm>
            <a:off x="390525" y="0"/>
            <a:ext cx="8540750" cy="908050"/>
          </a:xfrm>
          <a:noFill/>
        </p:spPr>
        <p:txBody>
          <a:bodyPr/>
          <a:lstStyle/>
          <a:p>
            <a:pPr eaLnBrk="1" hangingPunct="1"/>
            <a:r>
              <a:rPr lang="zh-CN" altLang="en-US"/>
              <a:t>故障的种类（续）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4">
                                            <p:txEl>
                                              <p:pRg st="0" end="0"/>
                                            </p:txEl>
                                          </p:spTgt>
                                        </p:tgtEl>
                                        <p:attrNameLst>
                                          <p:attrName>style.visibility</p:attrName>
                                        </p:attrNameLst>
                                      </p:cBhvr>
                                      <p:to>
                                        <p:strVal val="visible"/>
                                      </p:to>
                                    </p:set>
                                    <p:animEffect transition="in" filter="blinds(horizontal)">
                                      <p:cBhvr>
                                        <p:cTn id="12" dur="500"/>
                                        <p:tgtEl>
                                          <p:spTgt spid="177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4">
                                            <p:txEl>
                                              <p:pRg st="1" end="1"/>
                                            </p:txEl>
                                          </p:spTgt>
                                        </p:tgtEl>
                                        <p:attrNameLst>
                                          <p:attrName>style.visibility</p:attrName>
                                        </p:attrNameLst>
                                      </p:cBhvr>
                                      <p:to>
                                        <p:strVal val="visible"/>
                                      </p:to>
                                    </p:set>
                                    <p:animEffect transition="in" filter="blinds(horizontal)">
                                      <p:cBhvr>
                                        <p:cTn id="17" dur="500"/>
                                        <p:tgtEl>
                                          <p:spTgt spid="177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7154">
                                            <p:txEl>
                                              <p:pRg st="2" end="2"/>
                                            </p:txEl>
                                          </p:spTgt>
                                        </p:tgtEl>
                                        <p:attrNameLst>
                                          <p:attrName>style.visibility</p:attrName>
                                        </p:attrNameLst>
                                      </p:cBhvr>
                                      <p:to>
                                        <p:strVal val="visible"/>
                                      </p:to>
                                    </p:set>
                                    <p:animEffect transition="in" filter="blinds(horizontal)">
                                      <p:cBhvr>
                                        <p:cTn id="22" dur="500"/>
                                        <p:tgtEl>
                                          <p:spTgt spid="177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7154">
                                            <p:txEl>
                                              <p:pRg st="3" end="3"/>
                                            </p:txEl>
                                          </p:spTgt>
                                        </p:tgtEl>
                                        <p:attrNameLst>
                                          <p:attrName>style.visibility</p:attrName>
                                        </p:attrNameLst>
                                      </p:cBhvr>
                                      <p:to>
                                        <p:strVal val="visible"/>
                                      </p:to>
                                    </p:set>
                                    <p:animEffect transition="in" filter="blinds(horizontal)">
                                      <p:cBhvr>
                                        <p:cTn id="27" dur="500"/>
                                        <p:tgtEl>
                                          <p:spTgt spid="1771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7154">
                                            <p:txEl>
                                              <p:pRg st="4" end="4"/>
                                            </p:txEl>
                                          </p:spTgt>
                                        </p:tgtEl>
                                        <p:attrNameLst>
                                          <p:attrName>style.visibility</p:attrName>
                                        </p:attrNameLst>
                                      </p:cBhvr>
                                      <p:to>
                                        <p:strVal val="visible"/>
                                      </p:to>
                                    </p:set>
                                    <p:animEffect transition="in" filter="blinds(horizontal)">
                                      <p:cBhvr>
                                        <p:cTn id="32" dur="500"/>
                                        <p:tgtEl>
                                          <p:spTgt spid="1771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7154">
                                            <p:txEl>
                                              <p:pRg st="5" end="5"/>
                                            </p:txEl>
                                          </p:spTgt>
                                        </p:tgtEl>
                                        <p:attrNameLst>
                                          <p:attrName>style.visibility</p:attrName>
                                        </p:attrNameLst>
                                      </p:cBhvr>
                                      <p:to>
                                        <p:strVal val="visible"/>
                                      </p:to>
                                    </p:set>
                                    <p:animEffect transition="in" filter="blinds(horizontal)">
                                      <p:cBhvr>
                                        <p:cTn id="37" dur="500"/>
                                        <p:tgtEl>
                                          <p:spTgt spid="1771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7154">
                                            <p:txEl>
                                              <p:pRg st="6" end="6"/>
                                            </p:txEl>
                                          </p:spTgt>
                                        </p:tgtEl>
                                        <p:attrNameLst>
                                          <p:attrName>style.visibility</p:attrName>
                                        </p:attrNameLst>
                                      </p:cBhvr>
                                      <p:to>
                                        <p:strVal val="visible"/>
                                      </p:to>
                                    </p:set>
                                    <p:animEffect transition="in" filter="blinds(horizontal)">
                                      <p:cBhvr>
                                        <p:cTn id="42" dur="500"/>
                                        <p:tgtEl>
                                          <p:spTgt spid="1771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id="{2BB2CC41-5511-42E7-8132-24C3A756D40F}"/>
              </a:ext>
            </a:extLst>
          </p:cNvPr>
          <p:cNvSpPr>
            <a:spLocks noGrp="1"/>
          </p:cNvSpPr>
          <p:nvPr>
            <p:ph type="ftr" sz="quarter" idx="4294967295"/>
          </p:nvPr>
        </p:nvSpPr>
        <p:spPr bwMode="auto">
          <a:xfrm>
            <a:off x="3124200" y="58039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68962" name="Rectangle 2">
            <a:extLst>
              <a:ext uri="{FF2B5EF4-FFF2-40B4-BE49-F238E27FC236}">
                <a16:creationId xmlns:a16="http://schemas.microsoft.com/office/drawing/2014/main" id="{D4A04C73-5CD4-4EA8-996E-B0E5AF3404D1}"/>
              </a:ext>
            </a:extLst>
          </p:cNvPr>
          <p:cNvSpPr>
            <a:spLocks noGrp="1" noRot="1" noChangeArrowheads="1"/>
          </p:cNvSpPr>
          <p:nvPr>
            <p:ph type="title"/>
          </p:nvPr>
        </p:nvSpPr>
        <p:spPr>
          <a:xfrm>
            <a:off x="381000" y="0"/>
            <a:ext cx="8540750" cy="1143000"/>
          </a:xfrm>
        </p:spPr>
        <p:txBody>
          <a:bodyPr/>
          <a:lstStyle/>
          <a:p>
            <a:pPr eaLnBrk="1" hangingPunct="1"/>
            <a:r>
              <a:rPr lang="zh-CN" altLang="en-US">
                <a:latin typeface="宋体" panose="02010600030101010101" pitchFamily="2" charset="-122"/>
              </a:rPr>
              <a:t>事务示例</a:t>
            </a:r>
          </a:p>
        </p:txBody>
      </p:sp>
      <p:sp>
        <p:nvSpPr>
          <p:cNvPr id="168963" name="Rectangle 3">
            <a:extLst>
              <a:ext uri="{FF2B5EF4-FFF2-40B4-BE49-F238E27FC236}">
                <a16:creationId xmlns:a16="http://schemas.microsoft.com/office/drawing/2014/main" id="{5B181220-DBAE-4AD2-966B-F771A5DBC76B}"/>
              </a:ext>
            </a:extLst>
          </p:cNvPr>
          <p:cNvSpPr>
            <a:spLocks noGrp="1" noRot="1" noChangeArrowheads="1"/>
          </p:cNvSpPr>
          <p:nvPr>
            <p:ph type="body" idx="1"/>
          </p:nvPr>
        </p:nvSpPr>
        <p:spPr>
          <a:xfrm>
            <a:off x="457200" y="1066800"/>
            <a:ext cx="8448675" cy="5122863"/>
          </a:xfrm>
        </p:spPr>
        <p:txBody>
          <a:bodyPr/>
          <a:lstStyle/>
          <a:p>
            <a:pPr eaLnBrk="1" hangingPunct="1">
              <a:lnSpc>
                <a:spcPct val="90000"/>
              </a:lnSpc>
            </a:pPr>
            <a:r>
              <a:rPr lang="zh-CN" altLang="en-US" sz="2400" b="1">
                <a:latin typeface="宋体" panose="02010600030101010101" pitchFamily="2" charset="-122"/>
              </a:rPr>
              <a:t>银行转帐示例：假设银行有一笔转帐业务，需要将帐户</a:t>
            </a:r>
            <a:r>
              <a:rPr lang="en-US" altLang="zh-CN" sz="2400" b="1">
                <a:latin typeface="宋体" panose="02010600030101010101" pitchFamily="2" charset="-122"/>
              </a:rPr>
              <a:t>1</a:t>
            </a:r>
            <a:r>
              <a:rPr lang="zh-CN" altLang="en-US" sz="2400" b="1">
                <a:latin typeface="宋体" panose="02010600030101010101" pitchFamily="2" charset="-122"/>
              </a:rPr>
              <a:t>的</a:t>
            </a:r>
            <a:r>
              <a:rPr lang="en-US" altLang="zh-CN" sz="2400" b="1">
                <a:latin typeface="宋体" panose="02010600030101010101" pitchFamily="2" charset="-122"/>
              </a:rPr>
              <a:t>$1000</a:t>
            </a:r>
            <a:r>
              <a:rPr lang="zh-CN" altLang="en-US" sz="2400" b="1">
                <a:latin typeface="宋体" panose="02010600030101010101" pitchFamily="2" charset="-122"/>
              </a:rPr>
              <a:t>转入帐户</a:t>
            </a:r>
            <a:r>
              <a:rPr lang="en-US" altLang="zh-CN" sz="2400" b="1">
                <a:latin typeface="宋体" panose="02010600030101010101" pitchFamily="2" charset="-122"/>
              </a:rPr>
              <a:t>2</a:t>
            </a:r>
            <a:r>
              <a:rPr lang="zh-CN" altLang="en-US" sz="2400" b="1">
                <a:latin typeface="宋体" panose="02010600030101010101" pitchFamily="2" charset="-122"/>
              </a:rPr>
              <a:t>中。数据库应用程序至少需要执行以下几步完成此转帐功能（帐户关系</a:t>
            </a:r>
            <a:r>
              <a:rPr lang="en-US" altLang="zh-CN" sz="2400" b="1">
                <a:latin typeface="宋体" panose="02010600030101010101" pitchFamily="2" charset="-122"/>
              </a:rPr>
              <a:t>Accounts</a:t>
            </a:r>
            <a:r>
              <a:rPr lang="zh-CN" altLang="en-US" sz="2400" b="1">
                <a:latin typeface="宋体" panose="02010600030101010101" pitchFamily="2" charset="-122"/>
              </a:rPr>
              <a:t>，有属性</a:t>
            </a:r>
            <a:r>
              <a:rPr lang="en-US" altLang="zh-CN" sz="2400" b="1">
                <a:latin typeface="宋体" panose="02010600030101010101" pitchFamily="2" charset="-122"/>
              </a:rPr>
              <a:t>acctNo</a:t>
            </a:r>
            <a:r>
              <a:rPr lang="zh-CN" altLang="en-US" sz="2400" b="1">
                <a:latin typeface="宋体" panose="02010600030101010101" pitchFamily="2" charset="-122"/>
              </a:rPr>
              <a:t>和</a:t>
            </a:r>
            <a:r>
              <a:rPr lang="en-US" altLang="zh-CN" sz="2400" b="1">
                <a:latin typeface="宋体" panose="02010600030101010101" pitchFamily="2" charset="-122"/>
              </a:rPr>
              <a:t>balance</a:t>
            </a:r>
            <a:r>
              <a:rPr lang="zh-CN" altLang="en-US" sz="2400" b="1">
                <a:latin typeface="宋体" panose="02010600030101010101" pitchFamily="2" charset="-122"/>
              </a:rPr>
              <a:t>，分别表示帐户号和该帐户的余额。 ）： </a:t>
            </a:r>
          </a:p>
          <a:p>
            <a:pPr eaLnBrk="1" hangingPunct="1">
              <a:lnSpc>
                <a:spcPct val="90000"/>
              </a:lnSpc>
            </a:pPr>
            <a:endParaRPr lang="zh-CN" altLang="en-US" sz="1100" b="1">
              <a:latin typeface="宋体" panose="02010600030101010101" pitchFamily="2" charset="-122"/>
            </a:endParaRPr>
          </a:p>
          <a:p>
            <a:pPr lvl="1" algn="just" eaLnBrk="1" hangingPunct="1">
              <a:lnSpc>
                <a:spcPct val="90000"/>
              </a:lnSpc>
            </a:pPr>
            <a:r>
              <a:rPr lang="zh-CN" altLang="en-US" sz="2400" b="1">
                <a:latin typeface="宋体" panose="02010600030101010101" pitchFamily="2" charset="-122"/>
              </a:rPr>
              <a:t>读帐户</a:t>
            </a:r>
            <a:r>
              <a:rPr lang="en-US" altLang="zh-CN" sz="2400" b="1">
                <a:latin typeface="宋体" panose="02010600030101010101" pitchFamily="2" charset="-122"/>
              </a:rPr>
              <a:t>1</a:t>
            </a:r>
            <a:r>
              <a:rPr lang="zh-CN" altLang="en-US" sz="2400" b="1">
                <a:latin typeface="宋体" panose="02010600030101010101" pitchFamily="2" charset="-122"/>
              </a:rPr>
              <a:t>的资金余额，判断余额</a:t>
            </a:r>
            <a:r>
              <a:rPr lang="en-US" altLang="zh-CN" sz="2400" b="1">
                <a:latin typeface="宋体" panose="02010600030101010101" pitchFamily="2" charset="-122"/>
              </a:rPr>
              <a:t>(balance)</a:t>
            </a:r>
            <a:r>
              <a:rPr lang="zh-CN" altLang="en-US" sz="2400" b="1">
                <a:latin typeface="宋体" panose="02010600030101010101" pitchFamily="2" charset="-122"/>
              </a:rPr>
              <a:t>是否大于等于</a:t>
            </a:r>
            <a:r>
              <a:rPr lang="en-US" altLang="zh-CN" sz="2400" b="1">
                <a:latin typeface="宋体" panose="02010600030101010101" pitchFamily="2" charset="-122"/>
              </a:rPr>
              <a:t>$1000;</a:t>
            </a:r>
          </a:p>
          <a:p>
            <a:pPr lvl="1" algn="just" eaLnBrk="1" hangingPunct="1">
              <a:lnSpc>
                <a:spcPct val="90000"/>
              </a:lnSpc>
            </a:pPr>
            <a:endParaRPr lang="en-US" altLang="zh-CN" sz="2400" b="1">
              <a:latin typeface="宋体" panose="02010600030101010101" pitchFamily="2" charset="-122"/>
            </a:endParaRPr>
          </a:p>
          <a:p>
            <a:pPr lvl="1" algn="just" eaLnBrk="1" hangingPunct="1">
              <a:lnSpc>
                <a:spcPct val="90000"/>
              </a:lnSpc>
            </a:pPr>
            <a:r>
              <a:rPr lang="en-US" altLang="zh-CN" sz="2400" b="1">
                <a:latin typeface="宋体" panose="02010600030101010101" pitchFamily="2" charset="-122"/>
              </a:rPr>
              <a:t>Update accounts Set balance=balance-1000</a:t>
            </a:r>
          </a:p>
          <a:p>
            <a:pPr lvl="1" algn="just" eaLnBrk="1" hangingPunct="1">
              <a:lnSpc>
                <a:spcPct val="90000"/>
              </a:lnSpc>
              <a:buFont typeface="Wingdings" panose="05000000000000000000" pitchFamily="2" charset="2"/>
              <a:buNone/>
            </a:pPr>
            <a:r>
              <a:rPr lang="en-US" altLang="zh-CN" sz="2400" b="1">
                <a:latin typeface="宋体" panose="02010600030101010101" pitchFamily="2" charset="-122"/>
              </a:rPr>
              <a:t>	Where acctNo=acct1</a:t>
            </a:r>
            <a:r>
              <a:rPr lang="zh-CN" altLang="en-US" sz="2400" b="1">
                <a:latin typeface="宋体" panose="02010600030101010101" pitchFamily="2" charset="-122"/>
              </a:rPr>
              <a:t>；</a:t>
            </a:r>
          </a:p>
          <a:p>
            <a:pPr lvl="1" algn="just" eaLnBrk="1" hangingPunct="1">
              <a:lnSpc>
                <a:spcPct val="90000"/>
              </a:lnSpc>
            </a:pPr>
            <a:endParaRPr lang="zh-CN" altLang="en-US" sz="2400" b="1">
              <a:latin typeface="宋体" panose="02010600030101010101" pitchFamily="2" charset="-122"/>
            </a:endParaRPr>
          </a:p>
          <a:p>
            <a:pPr lvl="1" algn="just" eaLnBrk="1" hangingPunct="1">
              <a:lnSpc>
                <a:spcPct val="90000"/>
              </a:lnSpc>
            </a:pPr>
            <a:r>
              <a:rPr lang="en-US" altLang="zh-CN" sz="2400" b="1">
                <a:latin typeface="宋体" panose="02010600030101010101" pitchFamily="2" charset="-122"/>
              </a:rPr>
              <a:t>Update accounts Set balance=babalance+1000</a:t>
            </a:r>
          </a:p>
          <a:p>
            <a:pPr lvl="1" algn="just" eaLnBrk="1" hangingPunct="1">
              <a:lnSpc>
                <a:spcPct val="90000"/>
              </a:lnSpc>
              <a:buFont typeface="Wingdings" panose="05000000000000000000" pitchFamily="2" charset="2"/>
              <a:buNone/>
            </a:pPr>
            <a:r>
              <a:rPr lang="en-US" altLang="zh-CN" sz="2400" b="1">
                <a:latin typeface="宋体" panose="02010600030101010101" pitchFamily="2" charset="-122"/>
              </a:rPr>
              <a:t>	Where acctNo=acct2;</a:t>
            </a:r>
          </a:p>
        </p:txBody>
      </p:sp>
      <p:sp>
        <p:nvSpPr>
          <p:cNvPr id="11269" name="Rectangle 4">
            <a:extLst>
              <a:ext uri="{FF2B5EF4-FFF2-40B4-BE49-F238E27FC236}">
                <a16:creationId xmlns:a16="http://schemas.microsoft.com/office/drawing/2014/main" id="{86F1D123-AF5E-4F62-851B-CADE19E024B9}"/>
              </a:ext>
            </a:extLst>
          </p:cNvPr>
          <p:cNvSpPr>
            <a:spLocks noChangeArrowheads="1"/>
          </p:cNvSpPr>
          <p:nvPr/>
        </p:nvSpPr>
        <p:spPr bwMode="auto">
          <a:xfrm>
            <a:off x="1157288" y="1457325"/>
            <a:ext cx="66008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2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linds(horizontal)">
                                      <p:cBhvr>
                                        <p:cTn id="7" dur="500"/>
                                        <p:tgtEl>
                                          <p:spTgt spid="168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12" dur="500"/>
                                        <p:tgtEl>
                                          <p:spTgt spid="1689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7" dur="500"/>
                                        <p:tgtEl>
                                          <p:spTgt spid="168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8963">
                                            <p:txEl>
                                              <p:pRg st="4" end="4"/>
                                            </p:txEl>
                                          </p:spTgt>
                                        </p:tgtEl>
                                        <p:attrNameLst>
                                          <p:attrName>style.visibility</p:attrName>
                                        </p:attrNameLst>
                                      </p:cBhvr>
                                      <p:to>
                                        <p:strVal val="visible"/>
                                      </p:to>
                                    </p:set>
                                    <p:animEffect transition="in" filter="blinds(horizontal)">
                                      <p:cBhvr>
                                        <p:cTn id="22" dur="500"/>
                                        <p:tgtEl>
                                          <p:spTgt spid="16896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68963">
                                            <p:txEl>
                                              <p:pRg st="5" end="5"/>
                                            </p:txEl>
                                          </p:spTgt>
                                        </p:tgtEl>
                                        <p:attrNameLst>
                                          <p:attrName>style.visibility</p:attrName>
                                        </p:attrNameLst>
                                      </p:cBhvr>
                                      <p:to>
                                        <p:strVal val="visible"/>
                                      </p:to>
                                    </p:set>
                                    <p:animEffect transition="in" filter="blinds(horizontal)">
                                      <p:cBhvr>
                                        <p:cTn id="25" dur="500"/>
                                        <p:tgtEl>
                                          <p:spTgt spid="16896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68963">
                                            <p:txEl>
                                              <p:pRg st="7" end="7"/>
                                            </p:txEl>
                                          </p:spTgt>
                                        </p:tgtEl>
                                        <p:attrNameLst>
                                          <p:attrName>style.visibility</p:attrName>
                                        </p:attrNameLst>
                                      </p:cBhvr>
                                      <p:to>
                                        <p:strVal val="visible"/>
                                      </p:to>
                                    </p:set>
                                    <p:animEffect transition="in" filter="blinds(horizontal)">
                                      <p:cBhvr>
                                        <p:cTn id="30" dur="500"/>
                                        <p:tgtEl>
                                          <p:spTgt spid="16896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68963">
                                            <p:txEl>
                                              <p:pRg st="8" end="8"/>
                                            </p:txEl>
                                          </p:spTgt>
                                        </p:tgtEl>
                                        <p:attrNameLst>
                                          <p:attrName>style.visibility</p:attrName>
                                        </p:attrNameLst>
                                      </p:cBhvr>
                                      <p:to>
                                        <p:strVal val="visible"/>
                                      </p:to>
                                    </p:set>
                                    <p:animEffect transition="in" filter="blinds(horizontal)">
                                      <p:cBhvr>
                                        <p:cTn id="33" dur="500"/>
                                        <p:tgtEl>
                                          <p:spTgt spid="168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DC81246D-B6CC-4FB8-AB51-4E176B62FB8B}"/>
              </a:ext>
            </a:extLst>
          </p:cNvPr>
          <p:cNvSpPr>
            <a:spLocks noGrp="1" noRot="1" noChangeArrowheads="1"/>
          </p:cNvSpPr>
          <p:nvPr>
            <p:ph type="title"/>
          </p:nvPr>
        </p:nvSpPr>
        <p:spPr>
          <a:xfrm>
            <a:off x="354013" y="115888"/>
            <a:ext cx="8540750" cy="792162"/>
          </a:xfrm>
        </p:spPr>
        <p:txBody>
          <a:bodyPr/>
          <a:lstStyle/>
          <a:p>
            <a:pPr marL="838200" indent="-838200" eaLnBrk="1" hangingPunct="1"/>
            <a:r>
              <a:rPr lang="zh-CN" altLang="en-US"/>
              <a:t>恢复的基本原理</a:t>
            </a:r>
          </a:p>
        </p:txBody>
      </p:sp>
      <p:sp>
        <p:nvSpPr>
          <p:cNvPr id="182275" name="Rectangle 3">
            <a:extLst>
              <a:ext uri="{FF2B5EF4-FFF2-40B4-BE49-F238E27FC236}">
                <a16:creationId xmlns:a16="http://schemas.microsoft.com/office/drawing/2014/main" id="{BB1ACBE6-3E83-4B53-8DB2-9DB217944D5F}"/>
              </a:ext>
            </a:extLst>
          </p:cNvPr>
          <p:cNvSpPr>
            <a:spLocks noGrp="1" noRot="1" noChangeArrowheads="1"/>
          </p:cNvSpPr>
          <p:nvPr>
            <p:ph type="body" idx="1"/>
          </p:nvPr>
        </p:nvSpPr>
        <p:spPr>
          <a:xfrm>
            <a:off x="354013" y="1268413"/>
            <a:ext cx="8353425" cy="4114800"/>
          </a:xfrm>
        </p:spPr>
        <p:txBody>
          <a:bodyPr/>
          <a:lstStyle/>
          <a:p>
            <a:pPr eaLnBrk="1" hangingPunct="1">
              <a:lnSpc>
                <a:spcPct val="120000"/>
              </a:lnSpc>
              <a:spcBef>
                <a:spcPct val="0"/>
              </a:spcBef>
            </a:pPr>
            <a:r>
              <a:rPr lang="zh-CN" altLang="en-US" sz="2400" b="1">
                <a:ea typeface="黑体" panose="02010609060101010101" pitchFamily="49" charset="-122"/>
              </a:rPr>
              <a:t>恢复的基本原理十分简单。可以用一个词来概括：冗余。即数据库中任何一部分被破坏的或不正确的数据可以根据存储在系统别处的冗余数据来重建。</a:t>
            </a:r>
          </a:p>
          <a:p>
            <a:pPr eaLnBrk="1" hangingPunct="1">
              <a:lnSpc>
                <a:spcPct val="120000"/>
              </a:lnSpc>
              <a:spcBef>
                <a:spcPts val="1200"/>
              </a:spcBef>
            </a:pPr>
            <a:r>
              <a:rPr lang="zh-CN" altLang="en-US" sz="2400" b="1">
                <a:latin typeface="Times New Roman" panose="02020603050405020304" pitchFamily="18" charset="0"/>
              </a:rPr>
              <a:t>恢复机制涉及的两个关键问题是：</a:t>
            </a:r>
          </a:p>
          <a:p>
            <a:pPr eaLnBrk="1" hangingPunct="1">
              <a:lnSpc>
                <a:spcPct val="120000"/>
              </a:lnSpc>
              <a:spcBef>
                <a:spcPct val="0"/>
              </a:spcBef>
              <a:buFont typeface="Wingdings" panose="05000000000000000000" pitchFamily="2" charset="2"/>
              <a:buNone/>
            </a:pPr>
            <a:r>
              <a:rPr lang="zh-CN" altLang="en-US" sz="2400" b="1">
                <a:latin typeface="Times New Roman" panose="02020603050405020304" pitchFamily="18" charset="0"/>
              </a:rPr>
              <a:t>	第一，如何建立</a:t>
            </a:r>
            <a:r>
              <a:rPr lang="zh-CN" altLang="en-US" sz="2400" b="1">
                <a:solidFill>
                  <a:srgbClr val="C00000"/>
                </a:solidFill>
                <a:latin typeface="Times New Roman" panose="02020603050405020304" pitchFamily="18" charset="0"/>
              </a:rPr>
              <a:t>冗余数据</a:t>
            </a:r>
            <a:r>
              <a:rPr lang="zh-CN" altLang="en-US" sz="2400" b="1">
                <a:latin typeface="Times New Roman" panose="02020603050405020304" pitchFamily="18" charset="0"/>
              </a:rPr>
              <a:t>；</a:t>
            </a:r>
          </a:p>
          <a:p>
            <a:pPr eaLnBrk="1" hangingPunct="1">
              <a:lnSpc>
                <a:spcPct val="120000"/>
              </a:lnSpc>
              <a:spcBef>
                <a:spcPct val="0"/>
              </a:spcBef>
              <a:buFont typeface="Wingdings" panose="05000000000000000000" pitchFamily="2" charset="2"/>
              <a:buNone/>
            </a:pPr>
            <a:r>
              <a:rPr lang="zh-CN" altLang="en-US" sz="2400" b="1">
                <a:latin typeface="Times New Roman" panose="02020603050405020304" pitchFamily="18" charset="0"/>
              </a:rPr>
              <a:t>	第二，如何利用这些冗余数据实施</a:t>
            </a:r>
            <a:r>
              <a:rPr lang="zh-CN" altLang="en-US" sz="2400" b="1">
                <a:solidFill>
                  <a:srgbClr val="C00000"/>
                </a:solidFill>
                <a:latin typeface="Times New Roman" panose="02020603050405020304" pitchFamily="18" charset="0"/>
              </a:rPr>
              <a:t>数据库恢复</a:t>
            </a:r>
            <a:r>
              <a:rPr lang="zh-CN" altLang="en-US" sz="2400" b="1">
                <a:latin typeface="Times New Roman" panose="02020603050405020304" pitchFamily="18" charset="0"/>
              </a:rPr>
              <a:t>。 </a:t>
            </a:r>
          </a:p>
          <a:p>
            <a:pPr eaLnBrk="1" hangingPunct="1">
              <a:lnSpc>
                <a:spcPct val="120000"/>
              </a:lnSpc>
              <a:spcBef>
                <a:spcPts val="1200"/>
              </a:spcBef>
            </a:pPr>
            <a:r>
              <a:rPr lang="zh-CN" altLang="en-US" sz="2400" b="1">
                <a:latin typeface="Times New Roman" panose="02020603050405020304" pitchFamily="18" charset="0"/>
              </a:rPr>
              <a:t>建立冗余数据最常用的技术是</a:t>
            </a:r>
            <a:r>
              <a:rPr lang="zh-CN" altLang="en-US" sz="2400" b="1">
                <a:solidFill>
                  <a:srgbClr val="C00000"/>
                </a:solidFill>
                <a:latin typeface="Times New Roman" panose="02020603050405020304" pitchFamily="18" charset="0"/>
              </a:rPr>
              <a:t>数据转储和登记日志文件</a:t>
            </a:r>
            <a:r>
              <a:rPr lang="zh-CN" altLang="en-US" sz="2400" b="1">
                <a:latin typeface="Times New Roman" panose="02020603050405020304" pitchFamily="18" charset="0"/>
              </a:rPr>
              <a:t>。通常在一个数据库系统中，这两种方法是一起使用的。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blinds(horizontal)">
                                      <p:cBhvr>
                                        <p:cTn id="7" dur="5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12" dur="500"/>
                                        <p:tgtEl>
                                          <p:spTgt spid="1822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7" dur="500"/>
                                        <p:tgtEl>
                                          <p:spTgt spid="1822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22" dur="500"/>
                                        <p:tgtEl>
                                          <p:spTgt spid="1822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7" dur="500"/>
                                        <p:tgtEl>
                                          <p:spTgt spid="18227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32" dur="500"/>
                                        <p:tgtEl>
                                          <p:spTgt spid="182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609FBB8D-6668-4456-A10C-8E2F0063092A}"/>
              </a:ext>
            </a:extLst>
          </p:cNvPr>
          <p:cNvSpPr>
            <a:spLocks noGrp="1" noRot="1" noChangeArrowheads="1"/>
          </p:cNvSpPr>
          <p:nvPr>
            <p:ph type="body" idx="1"/>
          </p:nvPr>
        </p:nvSpPr>
        <p:spPr>
          <a:xfrm>
            <a:off x="852488" y="1125538"/>
            <a:ext cx="7772400" cy="4470400"/>
          </a:xfrm>
        </p:spPr>
        <p:txBody>
          <a:bodyPr/>
          <a:lstStyle/>
          <a:p>
            <a:pPr eaLnBrk="1" hangingPunct="1">
              <a:defRPr/>
            </a:pPr>
            <a:r>
              <a:rPr lang="zh-CN" altLang="en-US" sz="2800" b="1" dirty="0">
                <a:latin typeface="黑体" panose="02010609060101010101" pitchFamily="49" charset="-122"/>
                <a:ea typeface="黑体" panose="02010609060101010101" pitchFamily="49" charset="-122"/>
              </a:rPr>
              <a:t>数据转储</a:t>
            </a:r>
          </a:p>
          <a:p>
            <a:pPr lvl="1" eaLnBrk="1" hangingPunct="1">
              <a:defRPr/>
            </a:pPr>
            <a:r>
              <a:rPr lang="zh-CN" altLang="en-US" sz="2400" dirty="0">
                <a:latin typeface="+mn-ea"/>
              </a:rPr>
              <a:t>后备副本或后援副本</a:t>
            </a:r>
          </a:p>
          <a:p>
            <a:pPr lvl="1" eaLnBrk="1" hangingPunct="1">
              <a:defRPr/>
            </a:pPr>
            <a:r>
              <a:rPr lang="zh-CN" altLang="en-US" sz="2400" dirty="0">
                <a:latin typeface="+mn-ea"/>
              </a:rPr>
              <a:t>转储周期</a:t>
            </a:r>
          </a:p>
          <a:p>
            <a:pPr lvl="1" eaLnBrk="1" hangingPunct="1">
              <a:defRPr/>
            </a:pPr>
            <a:r>
              <a:rPr lang="zh-CN" altLang="en-US" sz="2400" dirty="0">
                <a:latin typeface="+mn-ea"/>
              </a:rPr>
              <a:t>静态转储和动态转储</a:t>
            </a:r>
          </a:p>
          <a:p>
            <a:pPr lvl="1" eaLnBrk="1" hangingPunct="1">
              <a:defRPr/>
            </a:pPr>
            <a:r>
              <a:rPr lang="zh-CN" altLang="en-US" sz="2400" dirty="0">
                <a:latin typeface="+mn-ea"/>
              </a:rPr>
              <a:t>海量转储和增量转储</a:t>
            </a:r>
          </a:p>
          <a:p>
            <a:pPr eaLnBrk="1" hangingPunct="1">
              <a:defRPr/>
            </a:pPr>
            <a:r>
              <a:rPr lang="zh-CN" altLang="en-US" sz="2800" b="1" dirty="0">
                <a:latin typeface="黑体" panose="02010609060101010101" pitchFamily="49" charset="-122"/>
                <a:ea typeface="黑体" panose="02010609060101010101" pitchFamily="49" charset="-122"/>
              </a:rPr>
              <a:t>登记日志文件</a:t>
            </a:r>
          </a:p>
          <a:p>
            <a:pPr lvl="1" eaLnBrk="1" hangingPunct="1">
              <a:defRPr/>
            </a:pPr>
            <a:r>
              <a:rPr lang="zh-CN" altLang="en-US" sz="2400" dirty="0">
                <a:latin typeface="+mn-ea"/>
              </a:rPr>
              <a:t>日志文件的格式和内容</a:t>
            </a:r>
          </a:p>
          <a:p>
            <a:pPr lvl="2" eaLnBrk="1" hangingPunct="1">
              <a:defRPr/>
            </a:pPr>
            <a:r>
              <a:rPr lang="zh-CN" altLang="en-US" sz="2000" dirty="0">
                <a:latin typeface="+mn-ea"/>
              </a:rPr>
              <a:t>记录为单位和数据块为单位</a:t>
            </a:r>
          </a:p>
          <a:p>
            <a:pPr lvl="1" eaLnBrk="1" hangingPunct="1">
              <a:defRPr/>
            </a:pPr>
            <a:r>
              <a:rPr lang="zh-CN" altLang="en-US" sz="2400" dirty="0">
                <a:latin typeface="+mn-ea"/>
              </a:rPr>
              <a:t>日志文件的作用</a:t>
            </a:r>
          </a:p>
          <a:p>
            <a:pPr lvl="1" eaLnBrk="1" hangingPunct="1">
              <a:defRPr/>
            </a:pPr>
            <a:r>
              <a:rPr lang="zh-CN" altLang="en-US" sz="2400" dirty="0">
                <a:latin typeface="+mn-ea"/>
              </a:rPr>
              <a:t>登记日志文件：“先写日志文件”的原则 </a:t>
            </a:r>
          </a:p>
        </p:txBody>
      </p:sp>
      <p:sp>
        <p:nvSpPr>
          <p:cNvPr id="183299" name="Rectangle 3">
            <a:extLst>
              <a:ext uri="{FF2B5EF4-FFF2-40B4-BE49-F238E27FC236}">
                <a16:creationId xmlns:a16="http://schemas.microsoft.com/office/drawing/2014/main" id="{74384123-105D-472C-A8C9-5B1CE8E78152}"/>
              </a:ext>
            </a:extLst>
          </p:cNvPr>
          <p:cNvSpPr>
            <a:spLocks noGrp="1" noRot="1" noChangeArrowheads="1"/>
          </p:cNvSpPr>
          <p:nvPr>
            <p:ph type="title"/>
          </p:nvPr>
        </p:nvSpPr>
        <p:spPr>
          <a:xfrm>
            <a:off x="468313" y="165100"/>
            <a:ext cx="8540750" cy="742950"/>
          </a:xfrm>
          <a:noFill/>
        </p:spPr>
        <p:txBody>
          <a:bodyPr/>
          <a:lstStyle/>
          <a:p>
            <a:pPr marL="838200" indent="-838200" eaLnBrk="1" hangingPunct="1"/>
            <a:r>
              <a:rPr lang="zh-CN" altLang="en-US"/>
              <a:t>恢复的实现技术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linds(horizontal)">
                                      <p:cBhvr>
                                        <p:cTn id="7" dur="500"/>
                                        <p:tgtEl>
                                          <p:spTgt spid="183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8">
                                            <p:txEl>
                                              <p:pRg st="0" end="0"/>
                                            </p:txEl>
                                          </p:spTgt>
                                        </p:tgtEl>
                                        <p:attrNameLst>
                                          <p:attrName>style.visibility</p:attrName>
                                        </p:attrNameLst>
                                      </p:cBhvr>
                                      <p:to>
                                        <p:strVal val="visible"/>
                                      </p:to>
                                    </p:set>
                                    <p:animEffect transition="in" filter="blinds(horizontal)">
                                      <p:cBhvr>
                                        <p:cTn id="12" dur="500"/>
                                        <p:tgtEl>
                                          <p:spTgt spid="18329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8">
                                            <p:txEl>
                                              <p:pRg st="1" end="1"/>
                                            </p:txEl>
                                          </p:spTgt>
                                        </p:tgtEl>
                                        <p:attrNameLst>
                                          <p:attrName>style.visibility</p:attrName>
                                        </p:attrNameLst>
                                      </p:cBhvr>
                                      <p:to>
                                        <p:strVal val="visible"/>
                                      </p:to>
                                    </p:set>
                                    <p:animEffect transition="in" filter="blinds(horizontal)">
                                      <p:cBhvr>
                                        <p:cTn id="17" dur="500"/>
                                        <p:tgtEl>
                                          <p:spTgt spid="18329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3298">
                                            <p:txEl>
                                              <p:pRg st="2" end="2"/>
                                            </p:txEl>
                                          </p:spTgt>
                                        </p:tgtEl>
                                        <p:attrNameLst>
                                          <p:attrName>style.visibility</p:attrName>
                                        </p:attrNameLst>
                                      </p:cBhvr>
                                      <p:to>
                                        <p:strVal val="visible"/>
                                      </p:to>
                                    </p:set>
                                    <p:animEffect transition="in" filter="blinds(horizontal)">
                                      <p:cBhvr>
                                        <p:cTn id="22" dur="500"/>
                                        <p:tgtEl>
                                          <p:spTgt spid="18329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3298">
                                            <p:txEl>
                                              <p:pRg st="3" end="3"/>
                                            </p:txEl>
                                          </p:spTgt>
                                        </p:tgtEl>
                                        <p:attrNameLst>
                                          <p:attrName>style.visibility</p:attrName>
                                        </p:attrNameLst>
                                      </p:cBhvr>
                                      <p:to>
                                        <p:strVal val="visible"/>
                                      </p:to>
                                    </p:set>
                                    <p:animEffect transition="in" filter="blinds(horizontal)">
                                      <p:cBhvr>
                                        <p:cTn id="27" dur="500"/>
                                        <p:tgtEl>
                                          <p:spTgt spid="18329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3298">
                                            <p:txEl>
                                              <p:pRg st="4" end="4"/>
                                            </p:txEl>
                                          </p:spTgt>
                                        </p:tgtEl>
                                        <p:attrNameLst>
                                          <p:attrName>style.visibility</p:attrName>
                                        </p:attrNameLst>
                                      </p:cBhvr>
                                      <p:to>
                                        <p:strVal val="visible"/>
                                      </p:to>
                                    </p:set>
                                    <p:animEffect transition="in" filter="blinds(horizontal)">
                                      <p:cBhvr>
                                        <p:cTn id="32" dur="500"/>
                                        <p:tgtEl>
                                          <p:spTgt spid="18329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3298">
                                            <p:txEl>
                                              <p:pRg st="5" end="5"/>
                                            </p:txEl>
                                          </p:spTgt>
                                        </p:tgtEl>
                                        <p:attrNameLst>
                                          <p:attrName>style.visibility</p:attrName>
                                        </p:attrNameLst>
                                      </p:cBhvr>
                                      <p:to>
                                        <p:strVal val="visible"/>
                                      </p:to>
                                    </p:set>
                                    <p:animEffect transition="in" filter="blinds(horizontal)">
                                      <p:cBhvr>
                                        <p:cTn id="37" dur="500"/>
                                        <p:tgtEl>
                                          <p:spTgt spid="18329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83298">
                                            <p:txEl>
                                              <p:pRg st="5" end="5"/>
                                            </p:txEl>
                                          </p:spTgt>
                                        </p:tgtEl>
                                        <p:attrNameLst>
                                          <p:attrName>style.visibility</p:attrName>
                                        </p:attrNameLst>
                                      </p:cBhvr>
                                      <p:to>
                                        <p:strVal val="visible"/>
                                      </p:to>
                                    </p:set>
                                    <p:animEffect transition="in" filter="blinds(horizontal)">
                                      <p:cBhvr>
                                        <p:cTn id="42" dur="500"/>
                                        <p:tgtEl>
                                          <p:spTgt spid="183298">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3298">
                                            <p:txEl>
                                              <p:pRg st="6" end="6"/>
                                            </p:txEl>
                                          </p:spTgt>
                                        </p:tgtEl>
                                        <p:attrNameLst>
                                          <p:attrName>style.visibility</p:attrName>
                                        </p:attrNameLst>
                                      </p:cBhvr>
                                      <p:to>
                                        <p:strVal val="visible"/>
                                      </p:to>
                                    </p:set>
                                    <p:animEffect transition="in" filter="blinds(horizontal)">
                                      <p:cBhvr>
                                        <p:cTn id="47" dur="500"/>
                                        <p:tgtEl>
                                          <p:spTgt spid="183298">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3298">
                                            <p:txEl>
                                              <p:pRg st="7" end="7"/>
                                            </p:txEl>
                                          </p:spTgt>
                                        </p:tgtEl>
                                        <p:attrNameLst>
                                          <p:attrName>style.visibility</p:attrName>
                                        </p:attrNameLst>
                                      </p:cBhvr>
                                      <p:to>
                                        <p:strVal val="visible"/>
                                      </p:to>
                                    </p:set>
                                    <p:animEffect transition="in" filter="blinds(horizontal)">
                                      <p:cBhvr>
                                        <p:cTn id="52" dur="500"/>
                                        <p:tgtEl>
                                          <p:spTgt spid="183298">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83298">
                                            <p:txEl>
                                              <p:pRg st="8" end="8"/>
                                            </p:txEl>
                                          </p:spTgt>
                                        </p:tgtEl>
                                        <p:attrNameLst>
                                          <p:attrName>style.visibility</p:attrName>
                                        </p:attrNameLst>
                                      </p:cBhvr>
                                      <p:to>
                                        <p:strVal val="visible"/>
                                      </p:to>
                                    </p:set>
                                    <p:animEffect transition="in" filter="blinds(horizontal)">
                                      <p:cBhvr>
                                        <p:cTn id="57" dur="500"/>
                                        <p:tgtEl>
                                          <p:spTgt spid="183298">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83298">
                                            <p:txEl>
                                              <p:pRg st="9" end="9"/>
                                            </p:txEl>
                                          </p:spTgt>
                                        </p:tgtEl>
                                        <p:attrNameLst>
                                          <p:attrName>style.visibility</p:attrName>
                                        </p:attrNameLst>
                                      </p:cBhvr>
                                      <p:to>
                                        <p:strVal val="visible"/>
                                      </p:to>
                                    </p:set>
                                    <p:animEffect transition="in" filter="blinds(horizontal)">
                                      <p:cBhvr>
                                        <p:cTn id="62" dur="500"/>
                                        <p:tgtEl>
                                          <p:spTgt spid="1832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a:extLst>
              <a:ext uri="{FF2B5EF4-FFF2-40B4-BE49-F238E27FC236}">
                <a16:creationId xmlns:a16="http://schemas.microsoft.com/office/drawing/2014/main" id="{00EDFDF4-FC9C-4F58-91C7-E919A1C825A1}"/>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87394" name="Rectangle 2">
            <a:extLst>
              <a:ext uri="{FF2B5EF4-FFF2-40B4-BE49-F238E27FC236}">
                <a16:creationId xmlns:a16="http://schemas.microsoft.com/office/drawing/2014/main" id="{1A11A63D-59E6-4B53-9213-75B7841C0311}"/>
              </a:ext>
            </a:extLst>
          </p:cNvPr>
          <p:cNvSpPr>
            <a:spLocks noGrp="1" noRot="1" noChangeArrowheads="1"/>
          </p:cNvSpPr>
          <p:nvPr>
            <p:ph type="body" idx="1"/>
          </p:nvPr>
        </p:nvSpPr>
        <p:spPr>
          <a:xfrm>
            <a:off x="323850" y="836613"/>
            <a:ext cx="8496300" cy="4752975"/>
          </a:xfrm>
        </p:spPr>
        <p:txBody>
          <a:bodyPr/>
          <a:lstStyle/>
          <a:p>
            <a:pPr eaLnBrk="1" hangingPunct="1">
              <a:lnSpc>
                <a:spcPct val="120000"/>
              </a:lnSpc>
            </a:pPr>
            <a:r>
              <a:rPr lang="zh-CN" altLang="en-US" sz="2400" b="1">
                <a:latin typeface="黑体" panose="02010609060101010101" pitchFamily="49" charset="-122"/>
                <a:ea typeface="黑体" panose="02010609060101010101" pitchFamily="49" charset="-122"/>
              </a:rPr>
              <a:t>事务恢复</a:t>
            </a:r>
          </a:p>
          <a:p>
            <a:pPr lvl="1" eaLnBrk="1" hangingPunct="1">
              <a:lnSpc>
                <a:spcPct val="120000"/>
              </a:lnSpc>
            </a:pPr>
            <a:r>
              <a:rPr lang="zh-CN" altLang="en-US" sz="2000" b="1">
                <a:latin typeface="黑体" panose="02010609060101010101" pitchFamily="49" charset="-122"/>
                <a:ea typeface="黑体" panose="02010609060101010101" pitchFamily="49" charset="-122"/>
              </a:rPr>
              <a:t>利用日志文件恢复事务的过程分为二步：</a:t>
            </a:r>
          </a:p>
          <a:p>
            <a:pPr lvl="2" eaLnBrk="1" hangingPunct="1">
              <a:lnSpc>
                <a:spcPct val="120000"/>
              </a:lnSpc>
            </a:pPr>
            <a:r>
              <a:rPr lang="zh-CN" altLang="en-US" sz="1800" b="1">
                <a:latin typeface="黑体" panose="02010609060101010101" pitchFamily="49" charset="-122"/>
                <a:ea typeface="黑体" panose="02010609060101010101" pitchFamily="49" charset="-122"/>
              </a:rPr>
              <a:t>从头扫描日志文件，找出哪些事务在故障发生时已经结束（这些事务有</a:t>
            </a:r>
            <a:r>
              <a:rPr lang="en-US" altLang="zh-CN" sz="1800" b="1">
                <a:latin typeface="黑体" panose="02010609060101010101" pitchFamily="49" charset="-122"/>
                <a:ea typeface="黑体" panose="02010609060101010101" pitchFamily="49" charset="-122"/>
              </a:rPr>
              <a:t>BEGIN TRANSACTION</a:t>
            </a:r>
            <a:r>
              <a:rPr lang="zh-CN" altLang="en-US" sz="1800" b="1">
                <a:latin typeface="黑体" panose="02010609060101010101" pitchFamily="49" charset="-122"/>
                <a:ea typeface="黑体" panose="02010609060101010101" pitchFamily="49" charset="-122"/>
              </a:rPr>
              <a:t>和</a:t>
            </a:r>
            <a:r>
              <a:rPr lang="en-US" altLang="zh-CN" sz="1800" b="1">
                <a:latin typeface="黑体" panose="02010609060101010101" pitchFamily="49" charset="-122"/>
                <a:ea typeface="黑体" panose="02010609060101010101" pitchFamily="49" charset="-122"/>
              </a:rPr>
              <a:t>COMMIT</a:t>
            </a:r>
            <a:r>
              <a:rPr lang="zh-CN" altLang="en-US" sz="1800" b="1">
                <a:latin typeface="黑体" panose="02010609060101010101" pitchFamily="49" charset="-122"/>
                <a:ea typeface="黑体" panose="02010609060101010101" pitchFamily="49" charset="-122"/>
              </a:rPr>
              <a:t>记录），哪些事务尚未结束（这些事务有</a:t>
            </a:r>
            <a:r>
              <a:rPr lang="en-US" altLang="zh-CN" sz="1800" b="1">
                <a:latin typeface="黑体" panose="02010609060101010101" pitchFamily="49" charset="-122"/>
                <a:ea typeface="黑体" panose="02010609060101010101" pitchFamily="49" charset="-122"/>
              </a:rPr>
              <a:t>BEGIN TRANSACTION</a:t>
            </a:r>
            <a:r>
              <a:rPr lang="zh-CN" altLang="en-US" sz="1800" b="1">
                <a:latin typeface="黑体" panose="02010609060101010101" pitchFamily="49" charset="-122"/>
                <a:ea typeface="黑体" panose="02010609060101010101" pitchFamily="49" charset="-122"/>
              </a:rPr>
              <a:t>记录，无</a:t>
            </a:r>
            <a:r>
              <a:rPr lang="en-US" altLang="zh-CN" sz="1800" b="1">
                <a:latin typeface="黑体" panose="02010609060101010101" pitchFamily="49" charset="-122"/>
                <a:ea typeface="黑体" panose="02010609060101010101" pitchFamily="49" charset="-122"/>
              </a:rPr>
              <a:t>COMMIT</a:t>
            </a:r>
            <a:r>
              <a:rPr lang="zh-CN" altLang="en-US" sz="1800" b="1">
                <a:latin typeface="黑体" panose="02010609060101010101" pitchFamily="49" charset="-122"/>
                <a:ea typeface="黑体" panose="02010609060101010101" pitchFamily="49" charset="-122"/>
              </a:rPr>
              <a:t>记录）。</a:t>
            </a:r>
          </a:p>
          <a:p>
            <a:pPr lvl="2" eaLnBrk="1" hangingPunct="1">
              <a:lnSpc>
                <a:spcPct val="120000"/>
              </a:lnSpc>
            </a:pPr>
            <a:r>
              <a:rPr lang="zh-CN" altLang="en-US" sz="1800" b="1">
                <a:latin typeface="黑体" panose="02010609060101010101" pitchFamily="49" charset="-122"/>
                <a:ea typeface="黑体" panose="02010609060101010101" pitchFamily="49" charset="-122"/>
              </a:rPr>
              <a:t>对尚未结束的事务进行撤销（也称</a:t>
            </a:r>
            <a:r>
              <a:rPr lang="en-US" altLang="zh-CN" sz="1800" b="1">
                <a:latin typeface="黑体" panose="02010609060101010101" pitchFamily="49" charset="-122"/>
                <a:ea typeface="黑体" panose="02010609060101010101" pitchFamily="49" charset="-122"/>
              </a:rPr>
              <a:t>UNDO</a:t>
            </a:r>
            <a:r>
              <a:rPr lang="zh-CN" altLang="en-US" sz="1800" b="1">
                <a:latin typeface="黑体" panose="02010609060101010101" pitchFamily="49" charset="-122"/>
                <a:ea typeface="黑体" panose="02010609060101010101" pitchFamily="49" charset="-122"/>
              </a:rPr>
              <a:t>）处理，对已经结束的事务进行重做（</a:t>
            </a:r>
            <a:r>
              <a:rPr lang="en-US" altLang="zh-CN" sz="1800" b="1">
                <a:latin typeface="黑体" panose="02010609060101010101" pitchFamily="49" charset="-122"/>
                <a:ea typeface="黑体" panose="02010609060101010101" pitchFamily="49" charset="-122"/>
              </a:rPr>
              <a:t>REDO</a:t>
            </a:r>
            <a:r>
              <a:rPr lang="zh-CN" altLang="en-US" sz="1800" b="1">
                <a:latin typeface="黑体" panose="02010609060101010101" pitchFamily="49" charset="-122"/>
                <a:ea typeface="黑体" panose="02010609060101010101" pitchFamily="49" charset="-122"/>
              </a:rPr>
              <a:t>）处理。</a:t>
            </a:r>
          </a:p>
          <a:p>
            <a:pPr eaLnBrk="1" hangingPunct="1">
              <a:lnSpc>
                <a:spcPct val="120000"/>
              </a:lnSpc>
            </a:pPr>
            <a:r>
              <a:rPr lang="en-US" altLang="zh-CN" sz="2400" b="1">
                <a:solidFill>
                  <a:srgbClr val="FF0000"/>
                </a:solidFill>
                <a:latin typeface="黑体" panose="02010609060101010101" pitchFamily="49" charset="-122"/>
                <a:ea typeface="黑体" panose="02010609060101010101" pitchFamily="49" charset="-122"/>
              </a:rPr>
              <a:t>UNDO</a:t>
            </a:r>
            <a:r>
              <a:rPr lang="zh-CN" altLang="en-US" sz="2400" b="1">
                <a:solidFill>
                  <a:srgbClr val="FF0000"/>
                </a:solidFill>
                <a:latin typeface="黑体" panose="02010609060101010101" pitchFamily="49" charset="-122"/>
                <a:ea typeface="黑体" panose="02010609060101010101" pitchFamily="49" charset="-122"/>
              </a:rPr>
              <a:t>处理的方法</a:t>
            </a:r>
            <a:r>
              <a:rPr lang="zh-CN" altLang="en-US" sz="2400" b="1">
                <a:latin typeface="黑体" panose="02010609060101010101" pitchFamily="49" charset="-122"/>
                <a:ea typeface="黑体" panose="02010609060101010101" pitchFamily="49" charset="-122"/>
              </a:rPr>
              <a:t>：</a:t>
            </a:r>
          </a:p>
          <a:p>
            <a:pPr lvl="1" eaLnBrk="1" hangingPunct="1">
              <a:lnSpc>
                <a:spcPct val="120000"/>
              </a:lnSpc>
            </a:pPr>
            <a:r>
              <a:rPr lang="zh-CN" altLang="en-US" sz="2000" b="1">
                <a:latin typeface="黑体" panose="02010609060101010101" pitchFamily="49" charset="-122"/>
                <a:ea typeface="黑体" panose="02010609060101010101" pitchFamily="49" charset="-122"/>
              </a:rPr>
              <a:t>反向扫描日志文件，对每个</a:t>
            </a:r>
            <a:r>
              <a:rPr lang="en-US" altLang="zh-CN" sz="2000" b="1">
                <a:latin typeface="黑体" panose="02010609060101010101" pitchFamily="49" charset="-122"/>
                <a:ea typeface="黑体" panose="02010609060101010101" pitchFamily="49" charset="-122"/>
              </a:rPr>
              <a:t>UNDO</a:t>
            </a:r>
            <a:r>
              <a:rPr lang="zh-CN" altLang="en-US" sz="2000" b="1">
                <a:latin typeface="黑体" panose="02010609060101010101" pitchFamily="49" charset="-122"/>
                <a:ea typeface="黑体" panose="02010609060101010101" pitchFamily="49" charset="-122"/>
              </a:rPr>
              <a:t>事务的更新操作执行反操作。</a:t>
            </a:r>
          </a:p>
          <a:p>
            <a:pPr eaLnBrk="1" hangingPunct="1">
              <a:lnSpc>
                <a:spcPct val="120000"/>
              </a:lnSpc>
            </a:pPr>
            <a:r>
              <a:rPr lang="en-US" altLang="zh-CN" sz="2400" b="1">
                <a:solidFill>
                  <a:srgbClr val="FF0000"/>
                </a:solidFill>
                <a:latin typeface="黑体" panose="02010609060101010101" pitchFamily="49" charset="-122"/>
                <a:ea typeface="黑体" panose="02010609060101010101" pitchFamily="49" charset="-122"/>
              </a:rPr>
              <a:t>REDO</a:t>
            </a:r>
            <a:r>
              <a:rPr lang="zh-CN" altLang="en-US" sz="2400" b="1">
                <a:solidFill>
                  <a:srgbClr val="FF0000"/>
                </a:solidFill>
                <a:latin typeface="黑体" panose="02010609060101010101" pitchFamily="49" charset="-122"/>
                <a:ea typeface="黑体" panose="02010609060101010101" pitchFamily="49" charset="-122"/>
              </a:rPr>
              <a:t>处理的方法</a:t>
            </a:r>
            <a:r>
              <a:rPr lang="zh-CN" altLang="en-US" sz="2400" b="1">
                <a:latin typeface="黑体" panose="02010609060101010101" pitchFamily="49" charset="-122"/>
                <a:ea typeface="黑体" panose="02010609060101010101" pitchFamily="49" charset="-122"/>
              </a:rPr>
              <a:t>：</a:t>
            </a:r>
          </a:p>
          <a:p>
            <a:pPr lvl="1" eaLnBrk="1" hangingPunct="1">
              <a:lnSpc>
                <a:spcPct val="120000"/>
              </a:lnSpc>
            </a:pPr>
            <a:r>
              <a:rPr lang="zh-CN" altLang="en-US" sz="2000" b="1">
                <a:latin typeface="黑体" panose="02010609060101010101" pitchFamily="49" charset="-122"/>
                <a:ea typeface="黑体" panose="02010609060101010101" pitchFamily="49" charset="-122"/>
              </a:rPr>
              <a:t>正向扫描日志文件，重新执行登记的操作。</a:t>
            </a:r>
          </a:p>
          <a:p>
            <a:pPr eaLnBrk="1" hangingPunct="1">
              <a:lnSpc>
                <a:spcPct val="120000"/>
              </a:lnSpc>
            </a:pPr>
            <a:r>
              <a:rPr lang="zh-CN" altLang="en-US" sz="2400" b="1">
                <a:latin typeface="黑体" panose="02010609060101010101" pitchFamily="49" charset="-122"/>
                <a:ea typeface="黑体" panose="02010609060101010101" pitchFamily="49" charset="-122"/>
              </a:rPr>
              <a:t>利用转储和日志文件可以有效的恢复数据库。</a:t>
            </a:r>
          </a:p>
        </p:txBody>
      </p:sp>
      <p:sp>
        <p:nvSpPr>
          <p:cNvPr id="187395" name="Rectangle 3">
            <a:extLst>
              <a:ext uri="{FF2B5EF4-FFF2-40B4-BE49-F238E27FC236}">
                <a16:creationId xmlns:a16="http://schemas.microsoft.com/office/drawing/2014/main" id="{E1CBC03E-FAEC-46A9-8FDE-5A2C824B1A6C}"/>
              </a:ext>
            </a:extLst>
          </p:cNvPr>
          <p:cNvSpPr>
            <a:spLocks noGrp="1" noRot="1" noChangeArrowheads="1"/>
          </p:cNvSpPr>
          <p:nvPr>
            <p:ph type="title"/>
          </p:nvPr>
        </p:nvSpPr>
        <p:spPr>
          <a:xfrm>
            <a:off x="347663" y="0"/>
            <a:ext cx="8540750" cy="836613"/>
          </a:xfrm>
          <a:noFill/>
        </p:spPr>
        <p:txBody>
          <a:bodyPr/>
          <a:lstStyle/>
          <a:p>
            <a:pPr marL="838200" indent="-838200" eaLnBrk="1" hangingPunct="1"/>
            <a:r>
              <a:rPr lang="zh-CN" altLang="en-US"/>
              <a:t>恢复的实现技术（续）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blinds(horizontal)">
                                      <p:cBhvr>
                                        <p:cTn id="7" dur="500"/>
                                        <p:tgtEl>
                                          <p:spTgt spid="187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4">
                                            <p:txEl>
                                              <p:pRg st="0" end="0"/>
                                            </p:txEl>
                                          </p:spTgt>
                                        </p:tgtEl>
                                        <p:attrNameLst>
                                          <p:attrName>style.visibility</p:attrName>
                                        </p:attrNameLst>
                                      </p:cBhvr>
                                      <p:to>
                                        <p:strVal val="visible"/>
                                      </p:to>
                                    </p:set>
                                    <p:animEffect transition="in" filter="blinds(horizontal)">
                                      <p:cBhvr>
                                        <p:cTn id="12" dur="500"/>
                                        <p:tgtEl>
                                          <p:spTgt spid="1873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394">
                                            <p:txEl>
                                              <p:pRg st="1" end="1"/>
                                            </p:txEl>
                                          </p:spTgt>
                                        </p:tgtEl>
                                        <p:attrNameLst>
                                          <p:attrName>style.visibility</p:attrName>
                                        </p:attrNameLst>
                                      </p:cBhvr>
                                      <p:to>
                                        <p:strVal val="visible"/>
                                      </p:to>
                                    </p:set>
                                    <p:animEffect transition="in" filter="blinds(horizontal)">
                                      <p:cBhvr>
                                        <p:cTn id="17" dur="500"/>
                                        <p:tgtEl>
                                          <p:spTgt spid="18739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7394">
                                            <p:txEl>
                                              <p:pRg st="2" end="2"/>
                                            </p:txEl>
                                          </p:spTgt>
                                        </p:tgtEl>
                                        <p:attrNameLst>
                                          <p:attrName>style.visibility</p:attrName>
                                        </p:attrNameLst>
                                      </p:cBhvr>
                                      <p:to>
                                        <p:strVal val="visible"/>
                                      </p:to>
                                    </p:set>
                                    <p:animEffect transition="in" filter="blinds(horizontal)">
                                      <p:cBhvr>
                                        <p:cTn id="22" dur="500"/>
                                        <p:tgtEl>
                                          <p:spTgt spid="18739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7394">
                                            <p:txEl>
                                              <p:pRg st="3" end="3"/>
                                            </p:txEl>
                                          </p:spTgt>
                                        </p:tgtEl>
                                        <p:attrNameLst>
                                          <p:attrName>style.visibility</p:attrName>
                                        </p:attrNameLst>
                                      </p:cBhvr>
                                      <p:to>
                                        <p:strVal val="visible"/>
                                      </p:to>
                                    </p:set>
                                    <p:animEffect transition="in" filter="blinds(horizontal)">
                                      <p:cBhvr>
                                        <p:cTn id="27" dur="500"/>
                                        <p:tgtEl>
                                          <p:spTgt spid="18739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7394">
                                            <p:txEl>
                                              <p:pRg st="4" end="4"/>
                                            </p:txEl>
                                          </p:spTgt>
                                        </p:tgtEl>
                                        <p:attrNameLst>
                                          <p:attrName>style.visibility</p:attrName>
                                        </p:attrNameLst>
                                      </p:cBhvr>
                                      <p:to>
                                        <p:strVal val="visible"/>
                                      </p:to>
                                    </p:set>
                                    <p:animEffect transition="in" filter="blinds(horizontal)">
                                      <p:cBhvr>
                                        <p:cTn id="32" dur="500"/>
                                        <p:tgtEl>
                                          <p:spTgt spid="18739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7394">
                                            <p:txEl>
                                              <p:pRg st="5" end="5"/>
                                            </p:txEl>
                                          </p:spTgt>
                                        </p:tgtEl>
                                        <p:attrNameLst>
                                          <p:attrName>style.visibility</p:attrName>
                                        </p:attrNameLst>
                                      </p:cBhvr>
                                      <p:to>
                                        <p:strVal val="visible"/>
                                      </p:to>
                                    </p:set>
                                    <p:animEffect transition="in" filter="blinds(horizontal)">
                                      <p:cBhvr>
                                        <p:cTn id="37" dur="500"/>
                                        <p:tgtEl>
                                          <p:spTgt spid="18739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87394">
                                            <p:txEl>
                                              <p:pRg st="6" end="6"/>
                                            </p:txEl>
                                          </p:spTgt>
                                        </p:tgtEl>
                                        <p:attrNameLst>
                                          <p:attrName>style.visibility</p:attrName>
                                        </p:attrNameLst>
                                      </p:cBhvr>
                                      <p:to>
                                        <p:strVal val="visible"/>
                                      </p:to>
                                    </p:set>
                                    <p:animEffect transition="in" filter="blinds(horizontal)">
                                      <p:cBhvr>
                                        <p:cTn id="42" dur="500"/>
                                        <p:tgtEl>
                                          <p:spTgt spid="18739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7394">
                                            <p:txEl>
                                              <p:pRg st="7" end="7"/>
                                            </p:txEl>
                                          </p:spTgt>
                                        </p:tgtEl>
                                        <p:attrNameLst>
                                          <p:attrName>style.visibility</p:attrName>
                                        </p:attrNameLst>
                                      </p:cBhvr>
                                      <p:to>
                                        <p:strVal val="visible"/>
                                      </p:to>
                                    </p:set>
                                    <p:animEffect transition="in" filter="blinds(horizontal)">
                                      <p:cBhvr>
                                        <p:cTn id="47" dur="500"/>
                                        <p:tgtEl>
                                          <p:spTgt spid="18739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7394">
                                            <p:txEl>
                                              <p:pRg st="8" end="8"/>
                                            </p:txEl>
                                          </p:spTgt>
                                        </p:tgtEl>
                                        <p:attrNameLst>
                                          <p:attrName>style.visibility</p:attrName>
                                        </p:attrNameLst>
                                      </p:cBhvr>
                                      <p:to>
                                        <p:strVal val="visible"/>
                                      </p:to>
                                    </p:set>
                                    <p:animEffect transition="in" filter="blinds(horizontal)">
                                      <p:cBhvr>
                                        <p:cTn id="52" dur="500"/>
                                        <p:tgtEl>
                                          <p:spTgt spid="1873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F91E7C7A-4EC7-4FD8-AD58-575C8BAC0BD7}"/>
              </a:ext>
            </a:extLst>
          </p:cNvPr>
          <p:cNvSpPr>
            <a:spLocks noGrp="1" noRot="1" noChangeArrowheads="1"/>
          </p:cNvSpPr>
          <p:nvPr>
            <p:ph type="body" idx="1"/>
          </p:nvPr>
        </p:nvSpPr>
        <p:spPr>
          <a:xfrm>
            <a:off x="647700" y="1052513"/>
            <a:ext cx="7848600" cy="4968875"/>
          </a:xfrm>
        </p:spPr>
        <p:txBody>
          <a:bodyPr/>
          <a:lstStyle/>
          <a:p>
            <a:pPr eaLnBrk="1" hangingPunct="1">
              <a:lnSpc>
                <a:spcPct val="110000"/>
              </a:lnSpc>
            </a:pPr>
            <a:r>
              <a:rPr lang="zh-CN" altLang="en-US" b="1">
                <a:latin typeface="黑体" panose="02010609060101010101" pitchFamily="49" charset="-122"/>
                <a:ea typeface="黑体" panose="02010609060101010101" pitchFamily="49" charset="-122"/>
              </a:rPr>
              <a:t>恢复策略</a:t>
            </a:r>
          </a:p>
          <a:p>
            <a:pPr lvl="1" eaLnBrk="1" hangingPunct="1">
              <a:lnSpc>
                <a:spcPct val="110000"/>
              </a:lnSpc>
            </a:pPr>
            <a:r>
              <a:rPr lang="zh-CN" altLang="en-US" b="1">
                <a:latin typeface="黑体" panose="02010609060101010101" pitchFamily="49" charset="-122"/>
                <a:ea typeface="黑体" panose="02010609060101010101" pitchFamily="49" charset="-122"/>
              </a:rPr>
              <a:t>事务故障的恢复</a:t>
            </a:r>
          </a:p>
          <a:p>
            <a:pPr lvl="2" eaLnBrk="1" hangingPunct="1">
              <a:lnSpc>
                <a:spcPct val="110000"/>
              </a:lnSpc>
            </a:pPr>
            <a:r>
              <a:rPr lang="zh-CN" altLang="en-US" b="1">
                <a:solidFill>
                  <a:srgbClr val="C00000"/>
                </a:solidFill>
                <a:latin typeface="黑体" panose="02010609060101010101" pitchFamily="49" charset="-122"/>
                <a:ea typeface="黑体" panose="02010609060101010101" pitchFamily="49" charset="-122"/>
              </a:rPr>
              <a:t>发生后由系统自动完成</a:t>
            </a:r>
          </a:p>
          <a:p>
            <a:pPr lvl="1" eaLnBrk="1" hangingPunct="1">
              <a:lnSpc>
                <a:spcPct val="110000"/>
              </a:lnSpc>
            </a:pPr>
            <a:r>
              <a:rPr lang="zh-CN" altLang="en-US" b="1">
                <a:latin typeface="黑体" panose="02010609060101010101" pitchFamily="49" charset="-122"/>
                <a:ea typeface="黑体" panose="02010609060101010101" pitchFamily="49" charset="-122"/>
              </a:rPr>
              <a:t>系统故障的恢复</a:t>
            </a:r>
          </a:p>
          <a:p>
            <a:pPr lvl="2" eaLnBrk="1" hangingPunct="1">
              <a:lnSpc>
                <a:spcPct val="110000"/>
              </a:lnSpc>
            </a:pPr>
            <a:r>
              <a:rPr lang="zh-CN" altLang="en-US" b="1">
                <a:solidFill>
                  <a:srgbClr val="C00000"/>
                </a:solidFill>
                <a:latin typeface="黑体" panose="02010609060101010101" pitchFamily="49" charset="-122"/>
                <a:ea typeface="黑体" panose="02010609060101010101" pitchFamily="49" charset="-122"/>
              </a:rPr>
              <a:t>重启系统，由系统自动完成</a:t>
            </a:r>
          </a:p>
          <a:p>
            <a:pPr lvl="1" eaLnBrk="1" hangingPunct="1">
              <a:lnSpc>
                <a:spcPct val="110000"/>
              </a:lnSpc>
            </a:pPr>
            <a:r>
              <a:rPr lang="zh-CN" altLang="en-US" b="1">
                <a:latin typeface="黑体" panose="02010609060101010101" pitchFamily="49" charset="-122"/>
                <a:ea typeface="黑体" panose="02010609060101010101" pitchFamily="49" charset="-122"/>
              </a:rPr>
              <a:t>介质故障的恢复</a:t>
            </a:r>
          </a:p>
          <a:p>
            <a:pPr lvl="2" eaLnBrk="1" hangingPunct="1">
              <a:lnSpc>
                <a:spcPct val="110000"/>
              </a:lnSpc>
            </a:pPr>
            <a:r>
              <a:rPr lang="zh-CN" altLang="en-US" b="1">
                <a:solidFill>
                  <a:srgbClr val="C00000"/>
                </a:solidFill>
                <a:latin typeface="黑体" panose="02010609060101010101" pitchFamily="49" charset="-122"/>
                <a:ea typeface="黑体" panose="02010609060101010101" pitchFamily="49" charset="-122"/>
              </a:rPr>
              <a:t>由</a:t>
            </a:r>
            <a:r>
              <a:rPr lang="en-US" altLang="zh-CN" b="1">
                <a:solidFill>
                  <a:srgbClr val="C00000"/>
                </a:solidFill>
                <a:latin typeface="黑体" panose="02010609060101010101" pitchFamily="49" charset="-122"/>
                <a:ea typeface="黑体" panose="02010609060101010101" pitchFamily="49" charset="-122"/>
              </a:rPr>
              <a:t>DBA</a:t>
            </a:r>
            <a:r>
              <a:rPr lang="zh-CN" altLang="en-US" b="1">
                <a:solidFill>
                  <a:srgbClr val="C00000"/>
                </a:solidFill>
                <a:latin typeface="黑体" panose="02010609060101010101" pitchFamily="49" charset="-122"/>
                <a:ea typeface="黑体" panose="02010609060101010101" pitchFamily="49" charset="-122"/>
              </a:rPr>
              <a:t>重装数据库</a:t>
            </a:r>
          </a:p>
          <a:p>
            <a:pPr lvl="1" eaLnBrk="1" hangingPunct="1">
              <a:lnSpc>
                <a:spcPct val="110000"/>
              </a:lnSpc>
            </a:pPr>
            <a:r>
              <a:rPr lang="zh-CN" altLang="en-US" b="1">
                <a:latin typeface="黑体" panose="02010609060101010101" pitchFamily="49" charset="-122"/>
                <a:ea typeface="黑体" panose="02010609060101010101" pitchFamily="49" charset="-122"/>
              </a:rPr>
              <a:t>具有检查点的恢复技术</a:t>
            </a:r>
          </a:p>
          <a:p>
            <a:pPr lvl="1" eaLnBrk="1" hangingPunct="1">
              <a:lnSpc>
                <a:spcPct val="110000"/>
              </a:lnSpc>
            </a:pPr>
            <a:r>
              <a:rPr lang="zh-CN" altLang="en-US" b="1">
                <a:latin typeface="黑体" panose="02010609060101010101" pitchFamily="49" charset="-122"/>
                <a:ea typeface="黑体" panose="02010609060101010101" pitchFamily="49" charset="-122"/>
              </a:rPr>
              <a:t>数据库镜像</a:t>
            </a:r>
          </a:p>
        </p:txBody>
      </p:sp>
      <p:sp>
        <p:nvSpPr>
          <p:cNvPr id="190467" name="Rectangle 3">
            <a:extLst>
              <a:ext uri="{FF2B5EF4-FFF2-40B4-BE49-F238E27FC236}">
                <a16:creationId xmlns:a16="http://schemas.microsoft.com/office/drawing/2014/main" id="{E4756F30-4743-4813-85E9-CB2CC58696D6}"/>
              </a:ext>
            </a:extLst>
          </p:cNvPr>
          <p:cNvSpPr>
            <a:spLocks noGrp="1" noRot="1" noChangeArrowheads="1"/>
          </p:cNvSpPr>
          <p:nvPr>
            <p:ph type="title"/>
          </p:nvPr>
        </p:nvSpPr>
        <p:spPr>
          <a:xfrm>
            <a:off x="301625" y="0"/>
            <a:ext cx="8540750" cy="836613"/>
          </a:xfrm>
          <a:noFill/>
        </p:spPr>
        <p:txBody>
          <a:bodyPr/>
          <a:lstStyle/>
          <a:p>
            <a:pPr marL="838200" indent="-838200" eaLnBrk="1" hangingPunct="1"/>
            <a:r>
              <a:rPr lang="zh-CN" altLang="en-US">
                <a:latin typeface="黑体" panose="02010609060101010101" pitchFamily="49" charset="-122"/>
              </a:rPr>
              <a:t>恢复策略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6">
                                            <p:txEl>
                                              <p:pRg st="0" end="0"/>
                                            </p:txEl>
                                          </p:spTgt>
                                        </p:tgtEl>
                                        <p:attrNameLst>
                                          <p:attrName>style.visibility</p:attrName>
                                        </p:attrNameLst>
                                      </p:cBhvr>
                                      <p:to>
                                        <p:strVal val="visible"/>
                                      </p:to>
                                    </p:set>
                                    <p:animEffect transition="in" filter="blinds(horizontal)">
                                      <p:cBhvr>
                                        <p:cTn id="12" dur="500"/>
                                        <p:tgtEl>
                                          <p:spTgt spid="1904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6">
                                            <p:txEl>
                                              <p:pRg st="1" end="1"/>
                                            </p:txEl>
                                          </p:spTgt>
                                        </p:tgtEl>
                                        <p:attrNameLst>
                                          <p:attrName>style.visibility</p:attrName>
                                        </p:attrNameLst>
                                      </p:cBhvr>
                                      <p:to>
                                        <p:strVal val="visible"/>
                                      </p:to>
                                    </p:set>
                                    <p:animEffect transition="in" filter="blinds(horizontal)">
                                      <p:cBhvr>
                                        <p:cTn id="17" dur="500"/>
                                        <p:tgtEl>
                                          <p:spTgt spid="190466">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0466">
                                            <p:txEl>
                                              <p:pRg st="2" end="2"/>
                                            </p:txEl>
                                          </p:spTgt>
                                        </p:tgtEl>
                                        <p:attrNameLst>
                                          <p:attrName>style.visibility</p:attrName>
                                        </p:attrNameLst>
                                      </p:cBhvr>
                                      <p:to>
                                        <p:strVal val="visible"/>
                                      </p:to>
                                    </p:set>
                                    <p:animEffect transition="in" filter="blinds(horizontal)">
                                      <p:cBhvr>
                                        <p:cTn id="20" dur="500"/>
                                        <p:tgtEl>
                                          <p:spTgt spid="190466">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0466">
                                            <p:txEl>
                                              <p:pRg st="3" end="3"/>
                                            </p:txEl>
                                          </p:spTgt>
                                        </p:tgtEl>
                                        <p:attrNameLst>
                                          <p:attrName>style.visibility</p:attrName>
                                        </p:attrNameLst>
                                      </p:cBhvr>
                                      <p:to>
                                        <p:strVal val="visible"/>
                                      </p:to>
                                    </p:set>
                                    <p:animEffect transition="in" filter="blinds(horizontal)">
                                      <p:cBhvr>
                                        <p:cTn id="25" dur="500"/>
                                        <p:tgtEl>
                                          <p:spTgt spid="190466">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0466">
                                            <p:txEl>
                                              <p:pRg st="4" end="4"/>
                                            </p:txEl>
                                          </p:spTgt>
                                        </p:tgtEl>
                                        <p:attrNameLst>
                                          <p:attrName>style.visibility</p:attrName>
                                        </p:attrNameLst>
                                      </p:cBhvr>
                                      <p:to>
                                        <p:strVal val="visible"/>
                                      </p:to>
                                    </p:set>
                                    <p:animEffect transition="in" filter="blinds(horizontal)">
                                      <p:cBhvr>
                                        <p:cTn id="28" dur="500"/>
                                        <p:tgtEl>
                                          <p:spTgt spid="190466">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90466">
                                            <p:txEl>
                                              <p:pRg st="5" end="5"/>
                                            </p:txEl>
                                          </p:spTgt>
                                        </p:tgtEl>
                                        <p:attrNameLst>
                                          <p:attrName>style.visibility</p:attrName>
                                        </p:attrNameLst>
                                      </p:cBhvr>
                                      <p:to>
                                        <p:strVal val="visible"/>
                                      </p:to>
                                    </p:set>
                                    <p:animEffect transition="in" filter="blinds(horizontal)">
                                      <p:cBhvr>
                                        <p:cTn id="33" dur="500"/>
                                        <p:tgtEl>
                                          <p:spTgt spid="190466">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90466">
                                            <p:txEl>
                                              <p:pRg st="6" end="6"/>
                                            </p:txEl>
                                          </p:spTgt>
                                        </p:tgtEl>
                                        <p:attrNameLst>
                                          <p:attrName>style.visibility</p:attrName>
                                        </p:attrNameLst>
                                      </p:cBhvr>
                                      <p:to>
                                        <p:strVal val="visible"/>
                                      </p:to>
                                    </p:set>
                                    <p:animEffect transition="in" filter="blinds(horizontal)">
                                      <p:cBhvr>
                                        <p:cTn id="36" dur="500"/>
                                        <p:tgtEl>
                                          <p:spTgt spid="190466">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90466">
                                            <p:txEl>
                                              <p:pRg st="7" end="7"/>
                                            </p:txEl>
                                          </p:spTgt>
                                        </p:tgtEl>
                                        <p:attrNameLst>
                                          <p:attrName>style.visibility</p:attrName>
                                        </p:attrNameLst>
                                      </p:cBhvr>
                                      <p:to>
                                        <p:strVal val="visible"/>
                                      </p:to>
                                    </p:set>
                                    <p:animEffect transition="in" filter="blinds(horizontal)">
                                      <p:cBhvr>
                                        <p:cTn id="41" dur="500"/>
                                        <p:tgtEl>
                                          <p:spTgt spid="190466">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90466">
                                            <p:txEl>
                                              <p:pRg st="8" end="8"/>
                                            </p:txEl>
                                          </p:spTgt>
                                        </p:tgtEl>
                                        <p:attrNameLst>
                                          <p:attrName>style.visibility</p:attrName>
                                        </p:attrNameLst>
                                      </p:cBhvr>
                                      <p:to>
                                        <p:strVal val="visible"/>
                                      </p:to>
                                    </p:set>
                                    <p:animEffect transition="in" filter="blinds(horizontal)">
                                      <p:cBhvr>
                                        <p:cTn id="46" dur="500"/>
                                        <p:tgtEl>
                                          <p:spTgt spid="1904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a:extLst>
              <a:ext uri="{FF2B5EF4-FFF2-40B4-BE49-F238E27FC236}">
                <a16:creationId xmlns:a16="http://schemas.microsoft.com/office/drawing/2014/main" id="{BD8B514A-3D50-4460-B96D-3320CD1FC7B8}"/>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91490" name="Rectangle 2">
            <a:extLst>
              <a:ext uri="{FF2B5EF4-FFF2-40B4-BE49-F238E27FC236}">
                <a16:creationId xmlns:a16="http://schemas.microsoft.com/office/drawing/2014/main" id="{D0875666-9C79-4456-813B-5605451714AB}"/>
              </a:ext>
            </a:extLst>
          </p:cNvPr>
          <p:cNvSpPr>
            <a:spLocks noGrp="1" noRot="1" noChangeArrowheads="1"/>
          </p:cNvSpPr>
          <p:nvPr>
            <p:ph type="title"/>
          </p:nvPr>
        </p:nvSpPr>
        <p:spPr>
          <a:xfrm>
            <a:off x="279400" y="188913"/>
            <a:ext cx="8540750" cy="747712"/>
          </a:xfrm>
        </p:spPr>
        <p:txBody>
          <a:bodyPr/>
          <a:lstStyle/>
          <a:p>
            <a:pPr marL="838200" indent="-838200" eaLnBrk="1" hangingPunct="1"/>
            <a:r>
              <a:rPr lang="zh-CN" altLang="en-US">
                <a:solidFill>
                  <a:srgbClr val="C00000"/>
                </a:solidFill>
              </a:rPr>
              <a:t>事务故障的恢复</a:t>
            </a:r>
          </a:p>
        </p:txBody>
      </p:sp>
      <p:sp>
        <p:nvSpPr>
          <p:cNvPr id="191491" name="Rectangle 3">
            <a:extLst>
              <a:ext uri="{FF2B5EF4-FFF2-40B4-BE49-F238E27FC236}">
                <a16:creationId xmlns:a16="http://schemas.microsoft.com/office/drawing/2014/main" id="{E925FF77-D21D-42CD-AEBB-0A48977C9716}"/>
              </a:ext>
            </a:extLst>
          </p:cNvPr>
          <p:cNvSpPr>
            <a:spLocks noGrp="1" noRot="1" noChangeArrowheads="1"/>
          </p:cNvSpPr>
          <p:nvPr>
            <p:ph type="body" idx="1"/>
          </p:nvPr>
        </p:nvSpPr>
        <p:spPr>
          <a:xfrm>
            <a:off x="296863" y="1122363"/>
            <a:ext cx="8713787" cy="4897437"/>
          </a:xfrm>
        </p:spPr>
        <p:txBody>
          <a:bodyPr/>
          <a:lstStyle/>
          <a:p>
            <a:pPr eaLnBrk="1" hangingPunct="1"/>
            <a:r>
              <a:rPr lang="zh-CN" altLang="en-US" b="1">
                <a:solidFill>
                  <a:srgbClr val="000000"/>
                </a:solidFill>
              </a:rPr>
              <a:t>事务故障的恢复是由</a:t>
            </a:r>
            <a:r>
              <a:rPr lang="zh-CN" altLang="en-US" b="1">
                <a:solidFill>
                  <a:srgbClr val="CC0000"/>
                </a:solidFill>
              </a:rPr>
              <a:t>系统自动完成</a:t>
            </a:r>
            <a:r>
              <a:rPr lang="zh-CN" altLang="en-US" b="1">
                <a:solidFill>
                  <a:srgbClr val="000000"/>
                </a:solidFill>
              </a:rPr>
              <a:t>的，对用户是透明的。系统的恢复步骤是：</a:t>
            </a:r>
          </a:p>
          <a:p>
            <a:pPr eaLnBrk="1" hangingPunct="1">
              <a:spcBef>
                <a:spcPts val="1200"/>
              </a:spcBef>
            </a:pPr>
            <a:r>
              <a:rPr lang="en-US" altLang="zh-CN" sz="2800" b="1">
                <a:solidFill>
                  <a:srgbClr val="000000"/>
                </a:solidFill>
              </a:rPr>
              <a:t>1. </a:t>
            </a:r>
            <a:r>
              <a:rPr lang="zh-CN" altLang="en-US" sz="2800" b="1">
                <a:solidFill>
                  <a:srgbClr val="000000"/>
                </a:solidFill>
              </a:rPr>
              <a:t>反向扫描文件日志（即从最后向前扫描日志文件），查找该事务的更新操作。</a:t>
            </a:r>
          </a:p>
          <a:p>
            <a:pPr eaLnBrk="1" hangingPunct="1">
              <a:spcBef>
                <a:spcPts val="1200"/>
              </a:spcBef>
            </a:pPr>
            <a:r>
              <a:rPr lang="en-US" altLang="zh-CN" sz="2800" b="1">
                <a:solidFill>
                  <a:srgbClr val="000000"/>
                </a:solidFill>
              </a:rPr>
              <a:t>2. </a:t>
            </a:r>
            <a:r>
              <a:rPr lang="zh-CN" altLang="en-US" sz="2800" b="1">
                <a:solidFill>
                  <a:srgbClr val="000000"/>
                </a:solidFill>
              </a:rPr>
              <a:t>对该事务的更新操作执行逆操作。即将日志记录中“更新前的值”写入数据库。</a:t>
            </a:r>
          </a:p>
          <a:p>
            <a:pPr eaLnBrk="1" hangingPunct="1">
              <a:spcBef>
                <a:spcPts val="1200"/>
              </a:spcBef>
            </a:pPr>
            <a:r>
              <a:rPr lang="en-US" altLang="zh-CN" sz="2800" b="1">
                <a:solidFill>
                  <a:srgbClr val="000000"/>
                </a:solidFill>
              </a:rPr>
              <a:t>3. </a:t>
            </a:r>
            <a:r>
              <a:rPr lang="zh-CN" altLang="en-US" sz="2800" b="1">
                <a:solidFill>
                  <a:srgbClr val="000000"/>
                </a:solidFill>
              </a:rPr>
              <a:t>继续反向扫描日志文件，查找该事务的其他更新操作，并做同样处理。 </a:t>
            </a:r>
          </a:p>
          <a:p>
            <a:pPr eaLnBrk="1" hangingPunct="1">
              <a:spcBef>
                <a:spcPts val="1200"/>
              </a:spcBef>
            </a:pPr>
            <a:r>
              <a:rPr lang="en-US" altLang="zh-CN" sz="2800" b="1">
                <a:solidFill>
                  <a:srgbClr val="000000"/>
                </a:solidFill>
              </a:rPr>
              <a:t>4. </a:t>
            </a:r>
            <a:r>
              <a:rPr lang="zh-CN" altLang="en-US" sz="2800" b="1">
                <a:solidFill>
                  <a:srgbClr val="000000"/>
                </a:solidFill>
              </a:rPr>
              <a:t>如此处理下去，直至读到此事务的开始标记。</a:t>
            </a:r>
            <a:r>
              <a:rPr lang="zh-CN" altLang="en-US" b="1">
                <a:solidFill>
                  <a:srgbClr val="000000"/>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blinds(horizontal)">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0" end="0"/>
                                            </p:txEl>
                                          </p:spTgt>
                                        </p:tgtEl>
                                        <p:attrNameLst>
                                          <p:attrName>style.visibility</p:attrName>
                                        </p:attrNameLst>
                                      </p:cBhvr>
                                      <p:to>
                                        <p:strVal val="visible"/>
                                      </p:to>
                                    </p:set>
                                    <p:animEffect transition="in" filter="blinds(horizontal)">
                                      <p:cBhvr>
                                        <p:cTn id="12" dur="500"/>
                                        <p:tgtEl>
                                          <p:spTgt spid="191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17" dur="500"/>
                                        <p:tgtEl>
                                          <p:spTgt spid="1914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22" dur="500"/>
                                        <p:tgtEl>
                                          <p:spTgt spid="19149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27" dur="500"/>
                                        <p:tgtEl>
                                          <p:spTgt spid="19149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32" dur="500"/>
                                        <p:tgtEl>
                                          <p:spTgt spid="19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183D991E-8694-41FE-9C82-F91CDBCA5417}"/>
              </a:ext>
            </a:extLst>
          </p:cNvPr>
          <p:cNvSpPr>
            <a:spLocks noGrp="1" noRot="1" noChangeArrowheads="1"/>
          </p:cNvSpPr>
          <p:nvPr>
            <p:ph type="title"/>
          </p:nvPr>
        </p:nvSpPr>
        <p:spPr>
          <a:xfrm>
            <a:off x="301625" y="115888"/>
            <a:ext cx="8540750" cy="685800"/>
          </a:xfrm>
        </p:spPr>
        <p:txBody>
          <a:bodyPr/>
          <a:lstStyle/>
          <a:p>
            <a:pPr marL="838200" indent="-838200" eaLnBrk="1" hangingPunct="1"/>
            <a:r>
              <a:rPr lang="zh-CN" altLang="en-US">
                <a:solidFill>
                  <a:srgbClr val="CC0000"/>
                </a:solidFill>
              </a:rPr>
              <a:t>系统故障的恢复</a:t>
            </a:r>
          </a:p>
        </p:txBody>
      </p:sp>
      <p:sp>
        <p:nvSpPr>
          <p:cNvPr id="192515" name="Rectangle 3">
            <a:extLst>
              <a:ext uri="{FF2B5EF4-FFF2-40B4-BE49-F238E27FC236}">
                <a16:creationId xmlns:a16="http://schemas.microsoft.com/office/drawing/2014/main" id="{FD451D10-675B-462A-8AA1-BFC42BED7D10}"/>
              </a:ext>
            </a:extLst>
          </p:cNvPr>
          <p:cNvSpPr>
            <a:spLocks noGrp="1" noRot="1" noChangeArrowheads="1"/>
          </p:cNvSpPr>
          <p:nvPr>
            <p:ph type="body" idx="1"/>
          </p:nvPr>
        </p:nvSpPr>
        <p:spPr>
          <a:xfrm>
            <a:off x="179388" y="781050"/>
            <a:ext cx="8785225" cy="5456238"/>
          </a:xfrm>
        </p:spPr>
        <p:txBody>
          <a:bodyPr/>
          <a:lstStyle/>
          <a:p>
            <a:pPr eaLnBrk="1" hangingPunct="1"/>
            <a:r>
              <a:rPr lang="zh-CN" altLang="en-US" sz="2800" b="1">
                <a:solidFill>
                  <a:srgbClr val="000000"/>
                </a:solidFill>
              </a:rPr>
              <a:t>系统故障的恢复是由系统在重新启动时</a:t>
            </a:r>
            <a:r>
              <a:rPr lang="zh-CN" altLang="en-US" sz="2800" b="1">
                <a:solidFill>
                  <a:srgbClr val="C00000"/>
                </a:solidFill>
              </a:rPr>
              <a:t>自动完成</a:t>
            </a:r>
            <a:r>
              <a:rPr lang="zh-CN" altLang="en-US" sz="2800" b="1">
                <a:solidFill>
                  <a:srgbClr val="000000"/>
                </a:solidFill>
              </a:rPr>
              <a:t>的，不需要用户干预。系统的</a:t>
            </a:r>
            <a:r>
              <a:rPr lang="zh-CN" altLang="en-US" sz="2800" b="1">
                <a:solidFill>
                  <a:srgbClr val="C00000"/>
                </a:solidFill>
              </a:rPr>
              <a:t>恢复步骤</a:t>
            </a:r>
            <a:r>
              <a:rPr lang="zh-CN" altLang="en-US" sz="2800" b="1">
                <a:solidFill>
                  <a:srgbClr val="000000"/>
                </a:solidFill>
              </a:rPr>
              <a:t>是：</a:t>
            </a:r>
          </a:p>
          <a:p>
            <a:pPr eaLnBrk="1" hangingPunct="1">
              <a:spcBef>
                <a:spcPts val="1200"/>
              </a:spcBef>
            </a:pPr>
            <a:r>
              <a:rPr lang="en-US" altLang="zh-CN" sz="2400" b="1">
                <a:solidFill>
                  <a:srgbClr val="000000"/>
                </a:solidFill>
              </a:rPr>
              <a:t>1. </a:t>
            </a:r>
            <a:r>
              <a:rPr lang="zh-CN" altLang="en-US" sz="2400" b="1">
                <a:solidFill>
                  <a:srgbClr val="000000"/>
                </a:solidFill>
              </a:rPr>
              <a:t>正向扫描日志文件（即从头扫描日志文件）</a:t>
            </a:r>
          </a:p>
          <a:p>
            <a:pPr lvl="1" eaLnBrk="1" hangingPunct="1">
              <a:spcBef>
                <a:spcPts val="1200"/>
              </a:spcBef>
            </a:pPr>
            <a:r>
              <a:rPr lang="zh-CN" altLang="en-US" sz="2000" b="1">
                <a:solidFill>
                  <a:srgbClr val="000000"/>
                </a:solidFill>
              </a:rPr>
              <a:t>找出在故障发生前已经提交事务，将其事务标识记入</a:t>
            </a:r>
            <a:r>
              <a:rPr lang="zh-CN" altLang="en-US" sz="2400" b="1">
                <a:solidFill>
                  <a:srgbClr val="CC0000"/>
                </a:solidFill>
              </a:rPr>
              <a:t>重做（</a:t>
            </a:r>
            <a:r>
              <a:rPr lang="en-US" altLang="zh-CN" sz="2400" b="1">
                <a:solidFill>
                  <a:srgbClr val="CC0000"/>
                </a:solidFill>
              </a:rPr>
              <a:t>REDO</a:t>
            </a:r>
            <a:r>
              <a:rPr lang="zh-CN" altLang="en-US" sz="2400" b="1">
                <a:solidFill>
                  <a:srgbClr val="CC0000"/>
                </a:solidFill>
              </a:rPr>
              <a:t>）</a:t>
            </a:r>
            <a:r>
              <a:rPr lang="zh-CN" altLang="en-US" sz="2000" b="1">
                <a:solidFill>
                  <a:srgbClr val="000000"/>
                </a:solidFill>
              </a:rPr>
              <a:t>队列。</a:t>
            </a:r>
          </a:p>
          <a:p>
            <a:pPr lvl="1" eaLnBrk="1" hangingPunct="1">
              <a:spcBef>
                <a:spcPts val="1200"/>
              </a:spcBef>
            </a:pPr>
            <a:r>
              <a:rPr lang="zh-CN" altLang="en-US" sz="2000" b="1">
                <a:solidFill>
                  <a:srgbClr val="000000"/>
                </a:solidFill>
              </a:rPr>
              <a:t>同时找出故障发生时尚未完成的事务，将其事务标识记入</a:t>
            </a:r>
            <a:r>
              <a:rPr lang="zh-CN" altLang="en-US" sz="2400" b="1">
                <a:solidFill>
                  <a:srgbClr val="CC0000"/>
                </a:solidFill>
              </a:rPr>
              <a:t>撤消（</a:t>
            </a:r>
            <a:r>
              <a:rPr lang="en-US" altLang="zh-CN" sz="2400" b="1">
                <a:solidFill>
                  <a:srgbClr val="CC0000"/>
                </a:solidFill>
              </a:rPr>
              <a:t>UNDO</a:t>
            </a:r>
            <a:r>
              <a:rPr lang="zh-CN" altLang="en-US" sz="2400" b="1">
                <a:solidFill>
                  <a:srgbClr val="CC0000"/>
                </a:solidFill>
              </a:rPr>
              <a:t>）</a:t>
            </a:r>
            <a:r>
              <a:rPr lang="zh-CN" altLang="en-US" sz="2000" b="1">
                <a:solidFill>
                  <a:srgbClr val="000000"/>
                </a:solidFill>
              </a:rPr>
              <a:t>队列。</a:t>
            </a:r>
          </a:p>
          <a:p>
            <a:pPr eaLnBrk="1" hangingPunct="1">
              <a:spcBef>
                <a:spcPts val="1200"/>
              </a:spcBef>
            </a:pPr>
            <a:r>
              <a:rPr lang="en-US" altLang="zh-CN" sz="2400" b="1">
                <a:solidFill>
                  <a:srgbClr val="000000"/>
                </a:solidFill>
              </a:rPr>
              <a:t>2. </a:t>
            </a:r>
            <a:r>
              <a:rPr lang="zh-CN" altLang="en-US" sz="2400" b="1">
                <a:solidFill>
                  <a:srgbClr val="000000"/>
                </a:solidFill>
              </a:rPr>
              <a:t>对撤消队列中的各个事务进行</a:t>
            </a:r>
            <a:r>
              <a:rPr lang="zh-CN" altLang="en-US" sz="2400" b="1">
                <a:solidFill>
                  <a:srgbClr val="CC0000"/>
                </a:solidFill>
              </a:rPr>
              <a:t>撤消</a:t>
            </a:r>
            <a:r>
              <a:rPr lang="en-US" altLang="zh-CN" sz="2400" b="1">
                <a:solidFill>
                  <a:srgbClr val="CC0000"/>
                </a:solidFill>
              </a:rPr>
              <a:t>(UNDO)</a:t>
            </a:r>
            <a:r>
              <a:rPr lang="zh-CN" altLang="en-US" sz="2400" b="1">
                <a:solidFill>
                  <a:srgbClr val="000000"/>
                </a:solidFill>
              </a:rPr>
              <a:t>处理。方法是：</a:t>
            </a:r>
            <a:r>
              <a:rPr lang="zh-CN" altLang="en-US" sz="2400" b="1">
                <a:solidFill>
                  <a:srgbClr val="0070C0"/>
                </a:solidFill>
              </a:rPr>
              <a:t>反向扫描日志文件</a:t>
            </a:r>
            <a:r>
              <a:rPr lang="zh-CN" altLang="en-US" sz="2400" b="1">
                <a:solidFill>
                  <a:srgbClr val="000000"/>
                </a:solidFill>
              </a:rPr>
              <a:t>，对每个</a:t>
            </a:r>
            <a:r>
              <a:rPr lang="en-US" altLang="zh-CN" sz="2400" b="1">
                <a:solidFill>
                  <a:srgbClr val="000000"/>
                </a:solidFill>
              </a:rPr>
              <a:t>UNDO</a:t>
            </a:r>
            <a:r>
              <a:rPr lang="zh-CN" altLang="en-US" sz="2400" b="1">
                <a:solidFill>
                  <a:srgbClr val="000000"/>
                </a:solidFill>
              </a:rPr>
              <a:t>事务的更新操作</a:t>
            </a:r>
            <a:r>
              <a:rPr lang="zh-CN" altLang="en-US" sz="2400" b="1">
                <a:solidFill>
                  <a:srgbClr val="0070C0"/>
                </a:solidFill>
              </a:rPr>
              <a:t>执行逆</a:t>
            </a:r>
            <a:r>
              <a:rPr lang="zh-CN" altLang="en-US" sz="2400" b="1">
                <a:solidFill>
                  <a:srgbClr val="000000"/>
                </a:solidFill>
              </a:rPr>
              <a:t>操作。 </a:t>
            </a:r>
          </a:p>
          <a:p>
            <a:pPr eaLnBrk="1" hangingPunct="1">
              <a:spcBef>
                <a:spcPts val="1200"/>
              </a:spcBef>
            </a:pPr>
            <a:r>
              <a:rPr lang="en-US" altLang="zh-CN" sz="2400" b="1">
                <a:solidFill>
                  <a:srgbClr val="000000"/>
                </a:solidFill>
              </a:rPr>
              <a:t>3. </a:t>
            </a:r>
            <a:r>
              <a:rPr lang="zh-CN" altLang="en-US" sz="2400" b="1">
                <a:solidFill>
                  <a:srgbClr val="000000"/>
                </a:solidFill>
              </a:rPr>
              <a:t>对重做队列中的各个事务进行重做</a:t>
            </a:r>
            <a:r>
              <a:rPr lang="en-US" altLang="zh-CN" sz="2400" b="1">
                <a:solidFill>
                  <a:srgbClr val="CC0000"/>
                </a:solidFill>
              </a:rPr>
              <a:t>(REDO)</a:t>
            </a:r>
            <a:r>
              <a:rPr lang="zh-CN" altLang="en-US" sz="2400" b="1">
                <a:solidFill>
                  <a:srgbClr val="000000"/>
                </a:solidFill>
              </a:rPr>
              <a:t>处理。方法是：</a:t>
            </a:r>
            <a:r>
              <a:rPr lang="zh-CN" altLang="en-US" sz="2400" b="1">
                <a:solidFill>
                  <a:srgbClr val="0070C0"/>
                </a:solidFill>
              </a:rPr>
              <a:t>正向扫描日志文件</a:t>
            </a:r>
            <a:r>
              <a:rPr lang="zh-CN" altLang="en-US" sz="2400" b="1">
                <a:solidFill>
                  <a:srgbClr val="000000"/>
                </a:solidFill>
              </a:rPr>
              <a:t>，对每个</a:t>
            </a:r>
            <a:r>
              <a:rPr lang="en-US" altLang="zh-CN" sz="2400" b="1">
                <a:solidFill>
                  <a:srgbClr val="000000"/>
                </a:solidFill>
              </a:rPr>
              <a:t>REDO</a:t>
            </a:r>
            <a:r>
              <a:rPr lang="zh-CN" altLang="en-US" sz="2400" b="1">
                <a:solidFill>
                  <a:srgbClr val="000000"/>
                </a:solidFill>
              </a:rPr>
              <a:t>事务</a:t>
            </a:r>
            <a:r>
              <a:rPr lang="zh-CN" altLang="en-US" sz="2400" b="1">
                <a:solidFill>
                  <a:srgbClr val="0070C0"/>
                </a:solidFill>
              </a:rPr>
              <a:t>重新执行</a:t>
            </a:r>
            <a:r>
              <a:rPr lang="zh-CN" altLang="en-US" sz="2400" b="1">
                <a:solidFill>
                  <a:srgbClr val="000000"/>
                </a:solidFill>
              </a:rPr>
              <a:t>日志文件登记的操作。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blinds(horizontal)">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12" dur="500"/>
                                        <p:tgtEl>
                                          <p:spTgt spid="1925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7" dur="500"/>
                                        <p:tgtEl>
                                          <p:spTgt spid="19251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20" dur="500"/>
                                        <p:tgtEl>
                                          <p:spTgt spid="19251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3" dur="500"/>
                                        <p:tgtEl>
                                          <p:spTgt spid="19251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2515">
                                            <p:txEl>
                                              <p:pRg st="4" end="4"/>
                                            </p:txEl>
                                          </p:spTgt>
                                        </p:tgtEl>
                                        <p:attrNameLst>
                                          <p:attrName>style.visibility</p:attrName>
                                        </p:attrNameLst>
                                      </p:cBhvr>
                                      <p:to>
                                        <p:strVal val="visible"/>
                                      </p:to>
                                    </p:set>
                                    <p:animEffect transition="in" filter="blinds(horizontal)">
                                      <p:cBhvr>
                                        <p:cTn id="28" dur="500"/>
                                        <p:tgtEl>
                                          <p:spTgt spid="19251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92515">
                                            <p:txEl>
                                              <p:pRg st="5" end="5"/>
                                            </p:txEl>
                                          </p:spTgt>
                                        </p:tgtEl>
                                        <p:attrNameLst>
                                          <p:attrName>style.visibility</p:attrName>
                                        </p:attrNameLst>
                                      </p:cBhvr>
                                      <p:to>
                                        <p:strVal val="visible"/>
                                      </p:to>
                                    </p:set>
                                    <p:animEffect transition="in" filter="blinds(horizontal)">
                                      <p:cBhvr>
                                        <p:cTn id="33" dur="500"/>
                                        <p:tgtEl>
                                          <p:spTgt spid="192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a:extLst>
              <a:ext uri="{FF2B5EF4-FFF2-40B4-BE49-F238E27FC236}">
                <a16:creationId xmlns:a16="http://schemas.microsoft.com/office/drawing/2014/main" id="{C902E920-ED8A-4172-8061-A675F56D5E7D}"/>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93538" name="Rectangle 2">
            <a:extLst>
              <a:ext uri="{FF2B5EF4-FFF2-40B4-BE49-F238E27FC236}">
                <a16:creationId xmlns:a16="http://schemas.microsoft.com/office/drawing/2014/main" id="{B0D35C3B-0AA4-4C33-8997-2398D9801CC5}"/>
              </a:ext>
            </a:extLst>
          </p:cNvPr>
          <p:cNvSpPr>
            <a:spLocks noGrp="1" noRot="1" noChangeArrowheads="1"/>
          </p:cNvSpPr>
          <p:nvPr>
            <p:ph type="title"/>
          </p:nvPr>
        </p:nvSpPr>
        <p:spPr>
          <a:xfrm>
            <a:off x="381000" y="228600"/>
            <a:ext cx="8540750" cy="1143000"/>
          </a:xfrm>
        </p:spPr>
        <p:txBody>
          <a:bodyPr/>
          <a:lstStyle/>
          <a:p>
            <a:pPr marL="838200" indent="-838200" eaLnBrk="1" hangingPunct="1"/>
            <a:r>
              <a:rPr lang="zh-CN" altLang="en-US">
                <a:solidFill>
                  <a:srgbClr val="CC0000"/>
                </a:solidFill>
              </a:rPr>
              <a:t>介质故障的恢复</a:t>
            </a:r>
          </a:p>
        </p:txBody>
      </p:sp>
      <p:sp>
        <p:nvSpPr>
          <p:cNvPr id="193539" name="Rectangle 3">
            <a:extLst>
              <a:ext uri="{FF2B5EF4-FFF2-40B4-BE49-F238E27FC236}">
                <a16:creationId xmlns:a16="http://schemas.microsoft.com/office/drawing/2014/main" id="{52517168-BDBA-4BFA-9570-8D8B25AB27F8}"/>
              </a:ext>
            </a:extLst>
          </p:cNvPr>
          <p:cNvSpPr>
            <a:spLocks noGrp="1" noRot="1" noChangeArrowheads="1"/>
          </p:cNvSpPr>
          <p:nvPr>
            <p:ph type="body" idx="1"/>
          </p:nvPr>
        </p:nvSpPr>
        <p:spPr>
          <a:xfrm>
            <a:off x="381000" y="1600200"/>
            <a:ext cx="8532813" cy="4538663"/>
          </a:xfrm>
        </p:spPr>
        <p:txBody>
          <a:bodyPr/>
          <a:lstStyle/>
          <a:p>
            <a:pPr eaLnBrk="1" hangingPunct="1">
              <a:lnSpc>
                <a:spcPct val="120000"/>
              </a:lnSpc>
              <a:spcBef>
                <a:spcPts val="1800"/>
              </a:spcBef>
            </a:pPr>
            <a:r>
              <a:rPr lang="zh-CN" altLang="en-US" sz="2800" b="1">
                <a:solidFill>
                  <a:srgbClr val="000000"/>
                </a:solidFill>
              </a:rPr>
              <a:t>发生介质故障后，磁盘上的物理数据和日志文件被破坏，这是最严重的一种故障，恢复方法是重装数据库，然后重做已完成的事务。</a:t>
            </a:r>
          </a:p>
          <a:p>
            <a:pPr eaLnBrk="1" hangingPunct="1">
              <a:lnSpc>
                <a:spcPct val="120000"/>
              </a:lnSpc>
              <a:spcBef>
                <a:spcPts val="1800"/>
              </a:spcBef>
            </a:pPr>
            <a:r>
              <a:rPr lang="zh-CN" altLang="en-US" sz="2800" b="1">
                <a:solidFill>
                  <a:srgbClr val="000000"/>
                </a:solidFill>
              </a:rPr>
              <a:t>介质故障的恢复需要</a:t>
            </a:r>
            <a:r>
              <a:rPr lang="en-US" altLang="zh-CN" sz="2800" b="1">
                <a:solidFill>
                  <a:srgbClr val="000000"/>
                </a:solidFill>
              </a:rPr>
              <a:t>DBA</a:t>
            </a:r>
            <a:r>
              <a:rPr lang="zh-CN" altLang="en-US" sz="2800" b="1">
                <a:solidFill>
                  <a:srgbClr val="000000"/>
                </a:solidFill>
              </a:rPr>
              <a:t>介入。</a:t>
            </a:r>
            <a:r>
              <a:rPr lang="en-US" altLang="zh-CN" sz="2800" b="1">
                <a:solidFill>
                  <a:srgbClr val="000000"/>
                </a:solidFill>
              </a:rPr>
              <a:t>DBA</a:t>
            </a:r>
            <a:r>
              <a:rPr lang="zh-CN" altLang="en-US" sz="2800" b="1">
                <a:solidFill>
                  <a:srgbClr val="000000"/>
                </a:solidFill>
              </a:rPr>
              <a:t>需要重装最近转储的数据库副本和有关的各日志文件副本，然后执行系统提供的恢复命令即可，具体的恢复操作由</a:t>
            </a:r>
            <a:r>
              <a:rPr lang="en-US" altLang="zh-CN" sz="2800" b="1">
                <a:solidFill>
                  <a:srgbClr val="000000"/>
                </a:solidFill>
              </a:rPr>
              <a:t>DBMS</a:t>
            </a:r>
            <a:r>
              <a:rPr lang="zh-CN" altLang="en-US" sz="2800" b="1">
                <a:solidFill>
                  <a:srgbClr val="000000"/>
                </a:solidFill>
              </a:rPr>
              <a:t>完成。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animEffect transition="in" filter="blinds(horizontal)">
                                      <p:cBhvr>
                                        <p:cTn id="7" dur="500"/>
                                        <p:tgtEl>
                                          <p:spTgt spid="193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Effect transition="in" filter="blinds(horizontal)">
                                      <p:cBhvr>
                                        <p:cTn id="12" dur="500"/>
                                        <p:tgtEl>
                                          <p:spTgt spid="193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17" dur="500"/>
                                        <p:tgtEl>
                                          <p:spTgt spid="193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id="{A7BB9C03-EDF4-466D-ACD7-91E4A5798F08}"/>
              </a:ext>
            </a:extLst>
          </p:cNvPr>
          <p:cNvSpPr>
            <a:spLocks noGrp="1"/>
          </p:cNvSpPr>
          <p:nvPr>
            <p:ph type="ftr" sz="quarter" idx="4294967295"/>
          </p:nvPr>
        </p:nvSpPr>
        <p:spPr bwMode="auto">
          <a:xfrm>
            <a:off x="3124200" y="6019800"/>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t> </a:t>
            </a:r>
          </a:p>
        </p:txBody>
      </p:sp>
      <p:sp>
        <p:nvSpPr>
          <p:cNvPr id="12291" name="Rectangle 2">
            <a:extLst>
              <a:ext uri="{FF2B5EF4-FFF2-40B4-BE49-F238E27FC236}">
                <a16:creationId xmlns:a16="http://schemas.microsoft.com/office/drawing/2014/main" id="{8249C374-0E0E-457E-A985-67724145C7A4}"/>
              </a:ext>
            </a:extLst>
          </p:cNvPr>
          <p:cNvSpPr>
            <a:spLocks noGrp="1" noRot="1" noChangeArrowheads="1"/>
          </p:cNvSpPr>
          <p:nvPr>
            <p:ph type="body" idx="1"/>
          </p:nvPr>
        </p:nvSpPr>
        <p:spPr>
          <a:xfrm>
            <a:off x="236538" y="1195388"/>
            <a:ext cx="8715375" cy="4824412"/>
          </a:xfrm>
        </p:spPr>
        <p:txBody>
          <a:bodyPr/>
          <a:lstStyle/>
          <a:p>
            <a:pPr eaLnBrk="1" hangingPunct="1">
              <a:lnSpc>
                <a:spcPct val="130000"/>
              </a:lnSpc>
              <a:spcBef>
                <a:spcPct val="0"/>
              </a:spcBef>
            </a:pPr>
            <a:r>
              <a:rPr lang="zh-CN" altLang="en-US" sz="2800" b="1">
                <a:solidFill>
                  <a:srgbClr val="FF0000"/>
                </a:solidFill>
              </a:rPr>
              <a:t>原子性</a:t>
            </a:r>
            <a:r>
              <a:rPr lang="en-US" altLang="zh-CN" sz="2800" b="1">
                <a:solidFill>
                  <a:srgbClr val="FF0000"/>
                </a:solidFill>
              </a:rPr>
              <a:t>(Atomicity)</a:t>
            </a:r>
          </a:p>
          <a:p>
            <a:pPr lvl="1" eaLnBrk="1" hangingPunct="1">
              <a:lnSpc>
                <a:spcPct val="130000"/>
              </a:lnSpc>
              <a:spcBef>
                <a:spcPct val="0"/>
              </a:spcBef>
            </a:pPr>
            <a:r>
              <a:rPr lang="zh-CN" altLang="en-US" sz="2400" b="1"/>
              <a:t>事务中包含的所有操作要么全做，要么全不做。</a:t>
            </a:r>
          </a:p>
          <a:p>
            <a:pPr lvl="1" eaLnBrk="1" hangingPunct="1">
              <a:lnSpc>
                <a:spcPct val="130000"/>
              </a:lnSpc>
              <a:spcBef>
                <a:spcPct val="0"/>
              </a:spcBef>
            </a:pPr>
            <a:r>
              <a:rPr lang="zh-CN" altLang="en-US" sz="2400" b="1"/>
              <a:t>原子性由</a:t>
            </a:r>
            <a:r>
              <a:rPr lang="zh-CN" altLang="en-US" sz="2400" b="1">
                <a:solidFill>
                  <a:schemeClr val="hlink"/>
                </a:solidFill>
              </a:rPr>
              <a:t>恢复机制</a:t>
            </a:r>
            <a:r>
              <a:rPr lang="zh-CN" altLang="en-US" sz="2400" b="1"/>
              <a:t>实现。</a:t>
            </a:r>
          </a:p>
          <a:p>
            <a:pPr eaLnBrk="1" hangingPunct="1">
              <a:lnSpc>
                <a:spcPct val="130000"/>
              </a:lnSpc>
              <a:spcBef>
                <a:spcPct val="0"/>
              </a:spcBef>
            </a:pPr>
            <a:r>
              <a:rPr lang="zh-CN" altLang="en-US" sz="2800" b="1">
                <a:solidFill>
                  <a:srgbClr val="FF0000"/>
                </a:solidFill>
              </a:rPr>
              <a:t>一致性</a:t>
            </a:r>
            <a:r>
              <a:rPr lang="en-US" altLang="zh-CN" sz="2800" b="1">
                <a:solidFill>
                  <a:srgbClr val="FF0000"/>
                </a:solidFill>
              </a:rPr>
              <a:t>(Consistency)</a:t>
            </a:r>
          </a:p>
          <a:p>
            <a:pPr lvl="1" eaLnBrk="1" hangingPunct="1">
              <a:lnSpc>
                <a:spcPct val="130000"/>
              </a:lnSpc>
              <a:spcBef>
                <a:spcPct val="0"/>
              </a:spcBef>
            </a:pPr>
            <a:r>
              <a:rPr lang="zh-CN" altLang="en-US" sz="2400" b="1"/>
              <a:t>事务的隔离执行必须保证数据库的一致性。</a:t>
            </a:r>
          </a:p>
          <a:p>
            <a:pPr lvl="1" eaLnBrk="1" hangingPunct="1">
              <a:lnSpc>
                <a:spcPct val="130000"/>
              </a:lnSpc>
              <a:spcBef>
                <a:spcPct val="0"/>
              </a:spcBef>
            </a:pPr>
            <a:r>
              <a:rPr lang="zh-CN" altLang="en-US" sz="2400" b="1"/>
              <a:t>事务开始前，数据库处于一致性的状态；事务结束后，数据库必须仍处于一致性状态。</a:t>
            </a:r>
          </a:p>
          <a:p>
            <a:pPr lvl="1" eaLnBrk="1" hangingPunct="1">
              <a:lnSpc>
                <a:spcPct val="130000"/>
              </a:lnSpc>
              <a:spcBef>
                <a:spcPct val="0"/>
              </a:spcBef>
            </a:pPr>
            <a:r>
              <a:rPr lang="zh-CN" altLang="en-US" sz="2400" b="1"/>
              <a:t>数据库的一致性状态由</a:t>
            </a:r>
            <a:r>
              <a:rPr lang="zh-CN" altLang="en-US" sz="2400" b="1">
                <a:solidFill>
                  <a:schemeClr val="hlink"/>
                </a:solidFill>
              </a:rPr>
              <a:t>用户</a:t>
            </a:r>
            <a:r>
              <a:rPr lang="zh-CN" altLang="en-US" sz="2400" b="1"/>
              <a:t>来负责，由</a:t>
            </a:r>
            <a:r>
              <a:rPr lang="zh-CN" altLang="en-US" sz="2400" b="1">
                <a:solidFill>
                  <a:schemeClr val="hlink"/>
                </a:solidFill>
              </a:rPr>
              <a:t>并发控制机制</a:t>
            </a:r>
            <a:r>
              <a:rPr lang="zh-CN" altLang="en-US" sz="2400" b="1"/>
              <a:t>实现。</a:t>
            </a:r>
          </a:p>
          <a:p>
            <a:pPr lvl="1" eaLnBrk="1" hangingPunct="1">
              <a:lnSpc>
                <a:spcPct val="130000"/>
              </a:lnSpc>
              <a:spcBef>
                <a:spcPct val="0"/>
              </a:spcBef>
            </a:pPr>
            <a:r>
              <a:rPr lang="zh-CN" altLang="en-US" sz="2400" b="1"/>
              <a:t>如银行转帐，转帐前后两个帐户金额之和应保持不变。</a:t>
            </a:r>
          </a:p>
        </p:txBody>
      </p:sp>
      <p:sp>
        <p:nvSpPr>
          <p:cNvPr id="12292" name="Rectangle 3">
            <a:extLst>
              <a:ext uri="{FF2B5EF4-FFF2-40B4-BE49-F238E27FC236}">
                <a16:creationId xmlns:a16="http://schemas.microsoft.com/office/drawing/2014/main" id="{A12DB7F0-A959-445B-82B0-C55B34F6B346}"/>
              </a:ext>
            </a:extLst>
          </p:cNvPr>
          <p:cNvSpPr>
            <a:spLocks noGrp="1" noRot="1" noChangeArrowheads="1"/>
          </p:cNvSpPr>
          <p:nvPr>
            <p:ph type="title"/>
          </p:nvPr>
        </p:nvSpPr>
        <p:spPr>
          <a:xfrm>
            <a:off x="323850" y="157163"/>
            <a:ext cx="8540750" cy="1143000"/>
          </a:xfrm>
          <a:noFill/>
        </p:spPr>
        <p:txBody>
          <a:bodyPr/>
          <a:lstStyle/>
          <a:p>
            <a:pPr eaLnBrk="1" hangingPunct="1"/>
            <a:r>
              <a:rPr lang="zh-CN" altLang="en-US"/>
              <a:t>事务特性（</a:t>
            </a:r>
            <a:r>
              <a:rPr lang="en-US" altLang="zh-CN"/>
              <a:t>ACID</a:t>
            </a:r>
            <a:r>
              <a:rPr lang="zh-CN" altLang="en-US"/>
              <a:t>）</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EFADB63-F500-4DF9-833E-B2370C8FB4E3}"/>
              </a:ext>
            </a:extLst>
          </p:cNvPr>
          <p:cNvSpPr>
            <a:spLocks noGrp="1" noRot="1" noChangeArrowheads="1"/>
          </p:cNvSpPr>
          <p:nvPr>
            <p:ph type="body" idx="1"/>
          </p:nvPr>
        </p:nvSpPr>
        <p:spPr>
          <a:xfrm>
            <a:off x="179388" y="1300163"/>
            <a:ext cx="8685212" cy="4576762"/>
          </a:xfrm>
        </p:spPr>
        <p:txBody>
          <a:bodyPr/>
          <a:lstStyle/>
          <a:p>
            <a:pPr eaLnBrk="1" hangingPunct="1">
              <a:lnSpc>
                <a:spcPct val="130000"/>
              </a:lnSpc>
              <a:spcBef>
                <a:spcPct val="0"/>
              </a:spcBef>
            </a:pPr>
            <a:r>
              <a:rPr lang="zh-CN" altLang="en-US" sz="2800" b="1">
                <a:solidFill>
                  <a:srgbClr val="FF0000"/>
                </a:solidFill>
              </a:rPr>
              <a:t>隔离性</a:t>
            </a:r>
            <a:r>
              <a:rPr lang="en-US" altLang="zh-CN" sz="2800" b="1">
                <a:solidFill>
                  <a:srgbClr val="FF0000"/>
                </a:solidFill>
              </a:rPr>
              <a:t>(Isolation)</a:t>
            </a:r>
          </a:p>
          <a:p>
            <a:pPr lvl="1" eaLnBrk="1" hangingPunct="1">
              <a:lnSpc>
                <a:spcPct val="130000"/>
              </a:lnSpc>
              <a:spcBef>
                <a:spcPct val="0"/>
              </a:spcBef>
            </a:pPr>
            <a:r>
              <a:rPr lang="zh-CN" altLang="en-US" sz="2400" b="1"/>
              <a:t>系统必须保证事务不受其它并发执行事务的影响。</a:t>
            </a:r>
          </a:p>
          <a:p>
            <a:pPr lvl="1" eaLnBrk="1" hangingPunct="1">
              <a:lnSpc>
                <a:spcPct val="130000"/>
              </a:lnSpc>
              <a:spcBef>
                <a:spcPct val="0"/>
              </a:spcBef>
            </a:pPr>
            <a:r>
              <a:rPr lang="zh-CN" altLang="en-US" sz="2400" b="1"/>
              <a:t>对任何一对事务</a:t>
            </a:r>
            <a:r>
              <a:rPr lang="en-US" altLang="zh-CN" sz="2400" b="1"/>
              <a:t>T</a:t>
            </a:r>
            <a:r>
              <a:rPr lang="en-US" altLang="zh-CN" sz="2400" b="1" baseline="-14000"/>
              <a:t>1</a:t>
            </a:r>
            <a:r>
              <a:rPr lang="zh-CN" altLang="en-US" sz="2400" b="1"/>
              <a:t>，</a:t>
            </a:r>
            <a:r>
              <a:rPr lang="en-US" altLang="zh-CN" sz="2400" b="1"/>
              <a:t>T</a:t>
            </a:r>
            <a:r>
              <a:rPr lang="en-US" altLang="zh-CN" sz="2400" b="1" baseline="-14000"/>
              <a:t>2</a:t>
            </a:r>
            <a:r>
              <a:rPr lang="zh-CN" altLang="en-US" sz="2400" b="1"/>
              <a:t>，在</a:t>
            </a:r>
            <a:r>
              <a:rPr lang="en-US" altLang="zh-CN" sz="2400" b="1"/>
              <a:t>T</a:t>
            </a:r>
            <a:r>
              <a:rPr lang="en-US" altLang="zh-CN" sz="2400" b="1" baseline="-14000"/>
              <a:t>1</a:t>
            </a:r>
            <a:r>
              <a:rPr lang="zh-CN" altLang="en-US" sz="2400" b="1"/>
              <a:t>看来，</a:t>
            </a:r>
            <a:r>
              <a:rPr lang="en-US" altLang="zh-CN" sz="2400" b="1"/>
              <a:t>T</a:t>
            </a:r>
            <a:r>
              <a:rPr lang="en-US" altLang="zh-CN" sz="2400" b="1" baseline="-14000"/>
              <a:t>2</a:t>
            </a:r>
            <a:r>
              <a:rPr lang="zh-CN" altLang="en-US" sz="2400" b="1"/>
              <a:t>要么在</a:t>
            </a:r>
            <a:r>
              <a:rPr lang="en-US" altLang="zh-CN" sz="2400" b="1"/>
              <a:t>T</a:t>
            </a:r>
            <a:r>
              <a:rPr lang="en-US" altLang="zh-CN" sz="2400" b="1" baseline="-14000"/>
              <a:t>1</a:t>
            </a:r>
            <a:r>
              <a:rPr lang="zh-CN" altLang="en-US" sz="2400" b="1"/>
              <a:t>开始之前已经结束，要么在</a:t>
            </a:r>
            <a:r>
              <a:rPr lang="en-US" altLang="zh-CN" sz="2400" b="1"/>
              <a:t>T</a:t>
            </a:r>
            <a:r>
              <a:rPr lang="en-US" altLang="zh-CN" sz="2400" b="1" baseline="-14000"/>
              <a:t>1</a:t>
            </a:r>
            <a:r>
              <a:rPr lang="zh-CN" altLang="en-US" sz="2400" b="1"/>
              <a:t>完成之后再开始执行。</a:t>
            </a:r>
          </a:p>
          <a:p>
            <a:pPr lvl="1" eaLnBrk="1" hangingPunct="1">
              <a:lnSpc>
                <a:spcPct val="130000"/>
              </a:lnSpc>
              <a:spcBef>
                <a:spcPct val="0"/>
              </a:spcBef>
            </a:pPr>
            <a:r>
              <a:rPr lang="zh-CN" altLang="en-US" sz="2400" b="1"/>
              <a:t>隔离性通过</a:t>
            </a:r>
            <a:r>
              <a:rPr lang="zh-CN" altLang="en-US" sz="2400" b="1">
                <a:solidFill>
                  <a:schemeClr val="hlink"/>
                </a:solidFill>
              </a:rPr>
              <a:t>并发控制机制</a:t>
            </a:r>
            <a:r>
              <a:rPr lang="zh-CN" altLang="en-US" sz="2400" b="1"/>
              <a:t>实现。</a:t>
            </a:r>
          </a:p>
          <a:p>
            <a:pPr eaLnBrk="1" hangingPunct="1">
              <a:lnSpc>
                <a:spcPct val="130000"/>
              </a:lnSpc>
              <a:spcBef>
                <a:spcPct val="0"/>
              </a:spcBef>
            </a:pPr>
            <a:r>
              <a:rPr lang="zh-CN" altLang="en-US" sz="2800" b="1">
                <a:solidFill>
                  <a:srgbClr val="FF0000"/>
                </a:solidFill>
              </a:rPr>
              <a:t>持久性</a:t>
            </a:r>
            <a:r>
              <a:rPr lang="en-US" altLang="zh-CN" sz="2800" b="1">
                <a:solidFill>
                  <a:srgbClr val="FF0000"/>
                </a:solidFill>
              </a:rPr>
              <a:t>(Durability)</a:t>
            </a:r>
          </a:p>
          <a:p>
            <a:pPr lvl="1" eaLnBrk="1" hangingPunct="1">
              <a:lnSpc>
                <a:spcPct val="130000"/>
              </a:lnSpc>
              <a:spcBef>
                <a:spcPct val="0"/>
              </a:spcBef>
            </a:pPr>
            <a:r>
              <a:rPr lang="zh-CN" altLang="en-US" sz="2400" b="1"/>
              <a:t>一个事务一旦提交之后，它对数据库的影响必须是永久的</a:t>
            </a:r>
          </a:p>
          <a:p>
            <a:pPr lvl="1" eaLnBrk="1" hangingPunct="1">
              <a:lnSpc>
                <a:spcPct val="130000"/>
              </a:lnSpc>
              <a:spcBef>
                <a:spcPct val="0"/>
              </a:spcBef>
            </a:pPr>
            <a:r>
              <a:rPr lang="zh-CN" altLang="en-US" sz="2400" b="1"/>
              <a:t>系统发生故障不能改变事务的持久性</a:t>
            </a:r>
          </a:p>
          <a:p>
            <a:pPr lvl="1" eaLnBrk="1" hangingPunct="1">
              <a:lnSpc>
                <a:spcPct val="130000"/>
              </a:lnSpc>
              <a:spcBef>
                <a:spcPct val="0"/>
              </a:spcBef>
            </a:pPr>
            <a:r>
              <a:rPr lang="zh-CN" altLang="en-US" sz="2400" b="1"/>
              <a:t>持久性通过</a:t>
            </a:r>
            <a:r>
              <a:rPr lang="zh-CN" altLang="en-US" sz="2400" b="1">
                <a:solidFill>
                  <a:schemeClr val="hlink"/>
                </a:solidFill>
              </a:rPr>
              <a:t>恢复机制</a:t>
            </a:r>
            <a:r>
              <a:rPr lang="zh-CN" altLang="en-US" sz="2400" b="1"/>
              <a:t>实现</a:t>
            </a:r>
          </a:p>
        </p:txBody>
      </p:sp>
      <p:sp>
        <p:nvSpPr>
          <p:cNvPr id="13315" name="Rectangle 3">
            <a:extLst>
              <a:ext uri="{FF2B5EF4-FFF2-40B4-BE49-F238E27FC236}">
                <a16:creationId xmlns:a16="http://schemas.microsoft.com/office/drawing/2014/main" id="{EAD4FEFF-417B-4447-A539-17C6EFD6E5C4}"/>
              </a:ext>
            </a:extLst>
          </p:cNvPr>
          <p:cNvSpPr>
            <a:spLocks noGrp="1" noRot="1" noChangeArrowheads="1"/>
          </p:cNvSpPr>
          <p:nvPr>
            <p:ph type="title"/>
          </p:nvPr>
        </p:nvSpPr>
        <p:spPr>
          <a:xfrm>
            <a:off x="323850" y="157163"/>
            <a:ext cx="8540750" cy="1143000"/>
          </a:xfrm>
          <a:noFill/>
        </p:spPr>
        <p:txBody>
          <a:bodyPr/>
          <a:lstStyle/>
          <a:p>
            <a:pPr eaLnBrk="1" hangingPunct="1"/>
            <a:r>
              <a:rPr lang="zh-CN" altLang="en-US"/>
              <a:t>事务特性（</a:t>
            </a:r>
            <a:r>
              <a:rPr lang="en-US" altLang="zh-CN"/>
              <a:t>ACID</a:t>
            </a:r>
            <a:r>
              <a:rPr lang="zh-CN" altLang="en-US"/>
              <a:t>）（续）</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5CA76E4-DEC9-4EB4-8B81-63F781D7D4B0}"/>
              </a:ext>
            </a:extLst>
          </p:cNvPr>
          <p:cNvSpPr>
            <a:spLocks noChangeArrowheads="1"/>
          </p:cNvSpPr>
          <p:nvPr>
            <p:ph type="title"/>
          </p:nvPr>
        </p:nvSpPr>
        <p:spPr>
          <a:xfrm>
            <a:off x="2987675" y="260350"/>
            <a:ext cx="3313113" cy="633413"/>
          </a:xfrm>
        </p:spPr>
        <p:txBody>
          <a:bodyPr/>
          <a:lstStyle/>
          <a:p>
            <a:pPr eaLnBrk="1" hangingPunct="1"/>
            <a:r>
              <a:rPr lang="zh-CN" altLang="en-US"/>
              <a:t>事务模式</a:t>
            </a:r>
          </a:p>
        </p:txBody>
      </p:sp>
      <p:sp>
        <p:nvSpPr>
          <p:cNvPr id="14339" name="Rectangle 3">
            <a:extLst>
              <a:ext uri="{FF2B5EF4-FFF2-40B4-BE49-F238E27FC236}">
                <a16:creationId xmlns:a16="http://schemas.microsoft.com/office/drawing/2014/main" id="{B4B8B148-7055-4203-A5A2-C7F15DE535A7}"/>
              </a:ext>
            </a:extLst>
          </p:cNvPr>
          <p:cNvSpPr>
            <a:spLocks noChangeArrowheads="1"/>
          </p:cNvSpPr>
          <p:nvPr>
            <p:ph type="body" idx="1"/>
          </p:nvPr>
        </p:nvSpPr>
        <p:spPr>
          <a:xfrm>
            <a:off x="684213" y="1052513"/>
            <a:ext cx="7920037" cy="4614862"/>
          </a:xfrm>
        </p:spPr>
        <p:txBody>
          <a:bodyPr/>
          <a:lstStyle/>
          <a:p>
            <a:pPr eaLnBrk="1" hangingPunct="1">
              <a:lnSpc>
                <a:spcPct val="130000"/>
              </a:lnSpc>
            </a:pPr>
            <a:r>
              <a:rPr lang="zh-CN" altLang="en-US" sz="2800"/>
              <a:t>三种事务模式</a:t>
            </a:r>
          </a:p>
          <a:p>
            <a:pPr lvl="1" eaLnBrk="1" hangingPunct="1">
              <a:lnSpc>
                <a:spcPct val="120000"/>
              </a:lnSpc>
            </a:pPr>
            <a:r>
              <a:rPr lang="zh-CN" altLang="en-US" sz="2400" b="1">
                <a:solidFill>
                  <a:srgbClr val="C00000"/>
                </a:solidFill>
              </a:rPr>
              <a:t>显式事务</a:t>
            </a:r>
            <a:r>
              <a:rPr lang="en-US" altLang="zh-CN" sz="2400" b="1">
                <a:solidFill>
                  <a:srgbClr val="C00000"/>
                </a:solidFill>
              </a:rPr>
              <a:t>——</a:t>
            </a:r>
            <a:r>
              <a:rPr lang="zh-CN" altLang="en-US" sz="2400" b="1">
                <a:solidFill>
                  <a:srgbClr val="C00000"/>
                </a:solidFill>
              </a:rPr>
              <a:t>用户定义事务</a:t>
            </a:r>
          </a:p>
          <a:p>
            <a:pPr lvl="1" eaLnBrk="1" hangingPunct="1">
              <a:lnSpc>
                <a:spcPct val="120000"/>
              </a:lnSpc>
              <a:buFontTx/>
              <a:buNone/>
            </a:pPr>
            <a:r>
              <a:rPr lang="zh-CN" altLang="en-US" sz="2400"/>
              <a:t>   每个事务均以 </a:t>
            </a:r>
            <a:r>
              <a:rPr lang="en-US" altLang="zh-CN" sz="2400"/>
              <a:t>BEGIN TRANSACTION </a:t>
            </a:r>
            <a:r>
              <a:rPr lang="zh-CN" altLang="en-US" sz="2400"/>
              <a:t>语句显式开始，以 </a:t>
            </a:r>
            <a:r>
              <a:rPr lang="en-US" altLang="zh-CN" sz="2400"/>
              <a:t>COMMIT </a:t>
            </a:r>
            <a:r>
              <a:rPr lang="zh-CN" altLang="en-US" sz="2400"/>
              <a:t>或 </a:t>
            </a:r>
            <a:r>
              <a:rPr lang="en-US" altLang="zh-CN" sz="2400"/>
              <a:t>ROLLBACK </a:t>
            </a:r>
            <a:r>
              <a:rPr lang="zh-CN" altLang="en-US" sz="2400"/>
              <a:t>语句显式结束。</a:t>
            </a:r>
          </a:p>
          <a:p>
            <a:pPr lvl="1" eaLnBrk="1" hangingPunct="1">
              <a:lnSpc>
                <a:spcPct val="120000"/>
              </a:lnSpc>
            </a:pPr>
            <a:r>
              <a:rPr lang="zh-CN" altLang="en-US" sz="2400" b="1">
                <a:solidFill>
                  <a:srgbClr val="C00000"/>
                </a:solidFill>
              </a:rPr>
              <a:t>隐式事务</a:t>
            </a:r>
          </a:p>
          <a:p>
            <a:pPr lvl="1" eaLnBrk="1" hangingPunct="1">
              <a:lnSpc>
                <a:spcPct val="120000"/>
              </a:lnSpc>
              <a:buFontTx/>
              <a:buNone/>
            </a:pPr>
            <a:r>
              <a:rPr lang="zh-CN" altLang="en-US" sz="2400"/>
              <a:t>   在前一个事务完成时新事务隐式启动，但每个事务仍以 </a:t>
            </a:r>
            <a:r>
              <a:rPr lang="en-US" altLang="zh-CN" sz="2400"/>
              <a:t>COMMIT </a:t>
            </a:r>
            <a:r>
              <a:rPr lang="zh-CN" altLang="en-US" sz="2400"/>
              <a:t>或 </a:t>
            </a:r>
            <a:r>
              <a:rPr lang="en-US" altLang="zh-CN" sz="2400"/>
              <a:t>ROLLBACK </a:t>
            </a:r>
            <a:r>
              <a:rPr lang="zh-CN" altLang="en-US" sz="2400"/>
              <a:t>语句显式完成。</a:t>
            </a:r>
          </a:p>
          <a:p>
            <a:pPr lvl="1" eaLnBrk="1" hangingPunct="1">
              <a:lnSpc>
                <a:spcPct val="120000"/>
              </a:lnSpc>
            </a:pPr>
            <a:r>
              <a:rPr lang="zh-CN" altLang="en-US" sz="2400" b="1">
                <a:solidFill>
                  <a:srgbClr val="C00000"/>
                </a:solidFill>
              </a:rPr>
              <a:t>自动提交事务</a:t>
            </a:r>
          </a:p>
          <a:p>
            <a:pPr lvl="1" eaLnBrk="1" hangingPunct="1">
              <a:lnSpc>
                <a:spcPct val="120000"/>
              </a:lnSpc>
              <a:buFontTx/>
              <a:buNone/>
            </a:pPr>
            <a:r>
              <a:rPr lang="zh-CN" altLang="en-US" sz="2400"/>
              <a:t>   每条单独的语句都是一个事务。</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A59402-C3A8-493E-BBFC-326F886AEAF9}"/>
              </a:ext>
            </a:extLst>
          </p:cNvPr>
          <p:cNvSpPr>
            <a:spLocks noChangeArrowheads="1"/>
          </p:cNvSpPr>
          <p:nvPr>
            <p:ph type="title"/>
          </p:nvPr>
        </p:nvSpPr>
        <p:spPr>
          <a:xfrm>
            <a:off x="2744788" y="330200"/>
            <a:ext cx="3943350" cy="633413"/>
          </a:xfrm>
        </p:spPr>
        <p:txBody>
          <a:bodyPr/>
          <a:lstStyle/>
          <a:p>
            <a:pPr algn="l" eaLnBrk="1" hangingPunct="1"/>
            <a:r>
              <a:rPr lang="zh-CN" altLang="en-US" sz="4400"/>
              <a:t>显式事务示例</a:t>
            </a:r>
          </a:p>
        </p:txBody>
      </p:sp>
      <p:sp>
        <p:nvSpPr>
          <p:cNvPr id="81923" name="Rectangle 3">
            <a:extLst>
              <a:ext uri="{FF2B5EF4-FFF2-40B4-BE49-F238E27FC236}">
                <a16:creationId xmlns:a16="http://schemas.microsoft.com/office/drawing/2014/main" id="{738B3416-0681-437C-AC75-DE059C7C6E67}"/>
              </a:ext>
            </a:extLst>
          </p:cNvPr>
          <p:cNvSpPr>
            <a:spLocks noChangeArrowheads="1"/>
          </p:cNvSpPr>
          <p:nvPr/>
        </p:nvSpPr>
        <p:spPr bwMode="auto">
          <a:xfrm>
            <a:off x="684213" y="1412875"/>
            <a:ext cx="8062912" cy="43211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宋体" panose="02010600030101010101" pitchFamily="2" charset="-122"/>
                <a:cs typeface="Arial" panose="020B0604020202020204" pitchFamily="34" charset="0"/>
              </a:rPr>
              <a:t> </a:t>
            </a:r>
            <a:r>
              <a:rPr lang="en-US" altLang="zh-CN" sz="2400">
                <a:latin typeface="宋体" panose="02010600030101010101" pitchFamily="2" charset="-122"/>
                <a:cs typeface="Arial" panose="020B0604020202020204" pitchFamily="34" charset="0"/>
              </a:rPr>
              <a:t>Use Pubs</a:t>
            </a:r>
          </a:p>
          <a:p>
            <a:pPr>
              <a:spcBef>
                <a:spcPct val="0"/>
              </a:spcBef>
              <a:buSzTx/>
              <a:buFontTx/>
              <a:buNone/>
            </a:pPr>
            <a:r>
              <a:rPr lang="en-US" altLang="zh-CN" sz="2400">
                <a:latin typeface="宋体" panose="02010600030101010101" pitchFamily="2" charset="-122"/>
                <a:cs typeface="Arial" panose="020B0604020202020204" pitchFamily="34" charset="0"/>
              </a:rPr>
              <a:t> GO</a:t>
            </a:r>
          </a:p>
          <a:p>
            <a:pPr>
              <a:spcBef>
                <a:spcPct val="0"/>
              </a:spcBef>
              <a:buSzTx/>
              <a:buFontTx/>
              <a:buNone/>
            </a:pPr>
            <a:r>
              <a:rPr lang="en-US" altLang="zh-CN" sz="2400">
                <a:latin typeface="宋体" panose="02010600030101010101" pitchFamily="2" charset="-122"/>
                <a:cs typeface="Arial" panose="020B0604020202020204" pitchFamily="34" charset="0"/>
              </a:rPr>
              <a:t> select * from discounts</a:t>
            </a:r>
          </a:p>
          <a:p>
            <a:pPr>
              <a:spcBef>
                <a:spcPct val="0"/>
              </a:spcBef>
              <a:buSzTx/>
              <a:buFontTx/>
              <a:buNone/>
            </a:pPr>
            <a:r>
              <a:rPr lang="en-US" altLang="zh-CN" sz="2400">
                <a:latin typeface="宋体" panose="02010600030101010101" pitchFamily="2" charset="-122"/>
                <a:cs typeface="Arial" panose="020B0604020202020204" pitchFamily="34" charset="0"/>
              </a:rPr>
              <a:t> </a:t>
            </a:r>
            <a:r>
              <a:rPr lang="en-US" altLang="zh-CN" sz="2400" b="1">
                <a:solidFill>
                  <a:srgbClr val="0000FF"/>
                </a:solidFill>
                <a:latin typeface="宋体" panose="02010600030101010101" pitchFamily="2" charset="-122"/>
                <a:cs typeface="Arial" panose="020B0604020202020204" pitchFamily="34" charset="0"/>
              </a:rPr>
              <a:t>begin transaction</a:t>
            </a:r>
            <a:r>
              <a:rPr lang="en-US" altLang="zh-CN" sz="2400">
                <a:latin typeface="宋体" panose="02010600030101010101" pitchFamily="2" charset="-122"/>
                <a:cs typeface="Arial" panose="020B0604020202020204" pitchFamily="34" charset="0"/>
              </a:rPr>
              <a:t> demo</a:t>
            </a:r>
          </a:p>
          <a:p>
            <a:pPr>
              <a:spcBef>
                <a:spcPct val="0"/>
              </a:spcBef>
              <a:buSzTx/>
              <a:buFontTx/>
              <a:buNone/>
            </a:pPr>
            <a:r>
              <a:rPr lang="en-US" altLang="zh-CN" sz="2000">
                <a:latin typeface="宋体" panose="02010600030101010101" pitchFamily="2" charset="-122"/>
                <a:cs typeface="Arial" panose="020B0604020202020204" pitchFamily="34" charset="0"/>
              </a:rPr>
              <a:t> </a:t>
            </a:r>
            <a:r>
              <a:rPr lang="en-US" altLang="zh-CN" sz="2400">
                <a:latin typeface="宋体" panose="02010600030101010101" pitchFamily="2" charset="-122"/>
                <a:cs typeface="Arial" panose="020B0604020202020204" pitchFamily="34" charset="0"/>
              </a:rPr>
              <a:t>insert discounts</a:t>
            </a:r>
          </a:p>
          <a:p>
            <a:pPr>
              <a:spcBef>
                <a:spcPct val="0"/>
              </a:spcBef>
              <a:buSzTx/>
              <a:buFontTx/>
              <a:buNone/>
            </a:pPr>
            <a:r>
              <a:rPr lang="en-US" altLang="zh-CN" sz="2400">
                <a:latin typeface="宋体" panose="02010600030101010101" pitchFamily="2" charset="-122"/>
                <a:cs typeface="Arial" panose="020B0604020202020204" pitchFamily="34" charset="0"/>
              </a:rPr>
              <a:t>      values(</a:t>
            </a:r>
            <a:r>
              <a:rPr lang="en-US" altLang="zh-CN" sz="2400">
                <a:latin typeface="Times New Roman" panose="02020603050405020304" pitchFamily="18" charset="0"/>
                <a:cs typeface="Arial" panose="020B0604020202020204" pitchFamily="34" charset="0"/>
              </a:rPr>
              <a:t>‘</a:t>
            </a:r>
            <a:r>
              <a:rPr lang="en-US" altLang="zh-CN" sz="2400">
                <a:latin typeface="宋体" panose="02010600030101010101" pitchFamily="2" charset="-122"/>
                <a:cs typeface="Arial" panose="020B0604020202020204" pitchFamily="34" charset="0"/>
              </a:rPr>
              <a:t>test1</a:t>
            </a:r>
            <a:r>
              <a:rPr lang="en-US" altLang="zh-CN" sz="2400">
                <a:latin typeface="Times New Roman" panose="02020603050405020304" pitchFamily="18" charset="0"/>
                <a:cs typeface="Arial" panose="020B0604020202020204" pitchFamily="34" charset="0"/>
              </a:rPr>
              <a:t>’</a:t>
            </a:r>
            <a:r>
              <a:rPr lang="en-US" altLang="zh-CN" sz="2400">
                <a:latin typeface="宋体" panose="02010600030101010101" pitchFamily="2" charset="-122"/>
                <a:cs typeface="Arial" panose="020B0604020202020204" pitchFamily="34" charset="0"/>
              </a:rPr>
              <a:t>,null,null,null,20.0)</a:t>
            </a:r>
          </a:p>
          <a:p>
            <a:pPr>
              <a:spcBef>
                <a:spcPct val="0"/>
              </a:spcBef>
              <a:buSzTx/>
              <a:buFontTx/>
              <a:buNone/>
            </a:pPr>
            <a:r>
              <a:rPr lang="en-US" altLang="zh-CN" sz="2400">
                <a:latin typeface="宋体" panose="02010600030101010101" pitchFamily="2" charset="-122"/>
                <a:cs typeface="Arial" panose="020B0604020202020204" pitchFamily="34" charset="0"/>
              </a:rPr>
              <a:t> if @@error &lt;&gt; 0</a:t>
            </a:r>
          </a:p>
          <a:p>
            <a:pPr>
              <a:spcBef>
                <a:spcPct val="0"/>
              </a:spcBef>
              <a:buSzTx/>
              <a:buFontTx/>
              <a:buNone/>
            </a:pPr>
            <a:r>
              <a:rPr lang="en-US" altLang="zh-CN" sz="2400">
                <a:latin typeface="宋体" panose="02010600030101010101" pitchFamily="2" charset="-122"/>
                <a:cs typeface="Arial" panose="020B0604020202020204" pitchFamily="34" charset="0"/>
              </a:rPr>
              <a:t>   </a:t>
            </a:r>
            <a:r>
              <a:rPr lang="en-US" altLang="zh-CN" sz="2400" b="1">
                <a:solidFill>
                  <a:srgbClr val="0000FF"/>
                </a:solidFill>
                <a:latin typeface="宋体" panose="02010600030101010101" pitchFamily="2" charset="-122"/>
                <a:cs typeface="Arial" panose="020B0604020202020204" pitchFamily="34" charset="0"/>
              </a:rPr>
              <a:t>rollback</a:t>
            </a:r>
            <a:r>
              <a:rPr lang="en-US" altLang="zh-CN" sz="2400">
                <a:latin typeface="宋体" panose="02010600030101010101" pitchFamily="2" charset="-122"/>
                <a:cs typeface="Arial" panose="020B0604020202020204" pitchFamily="34" charset="0"/>
              </a:rPr>
              <a:t> transaction</a:t>
            </a:r>
          </a:p>
          <a:p>
            <a:pPr>
              <a:spcBef>
                <a:spcPct val="0"/>
              </a:spcBef>
              <a:buSzTx/>
              <a:buFontTx/>
              <a:buNone/>
            </a:pPr>
            <a:r>
              <a:rPr lang="en-US" altLang="zh-CN" sz="2400">
                <a:latin typeface="宋体" panose="02010600030101010101" pitchFamily="2" charset="-122"/>
                <a:cs typeface="Arial" panose="020B0604020202020204" pitchFamily="34" charset="0"/>
              </a:rPr>
              <a:t> else </a:t>
            </a:r>
          </a:p>
          <a:p>
            <a:pPr>
              <a:spcBef>
                <a:spcPct val="0"/>
              </a:spcBef>
              <a:buSzTx/>
              <a:buFontTx/>
              <a:buNone/>
            </a:pPr>
            <a:r>
              <a:rPr lang="en-US" altLang="zh-CN" sz="2400" b="1">
                <a:solidFill>
                  <a:srgbClr val="0000FF"/>
                </a:solidFill>
                <a:latin typeface="宋体" panose="02010600030101010101" pitchFamily="2" charset="-122"/>
                <a:cs typeface="Arial" panose="020B0604020202020204" pitchFamily="34" charset="0"/>
              </a:rPr>
              <a:t>   commit</a:t>
            </a:r>
            <a:r>
              <a:rPr lang="en-US" altLang="zh-CN" sz="2400">
                <a:latin typeface="宋体" panose="02010600030101010101" pitchFamily="2" charset="-122"/>
                <a:cs typeface="Arial" panose="020B0604020202020204" pitchFamily="34" charset="0"/>
              </a:rPr>
              <a:t> transaction demo </a:t>
            </a:r>
          </a:p>
          <a:p>
            <a:pPr>
              <a:spcBef>
                <a:spcPct val="0"/>
              </a:spcBef>
              <a:buSzTx/>
              <a:buFontTx/>
              <a:buNone/>
            </a:pPr>
            <a:r>
              <a:rPr lang="en-US" altLang="zh-CN" sz="2400">
                <a:latin typeface="宋体" panose="02010600030101010101" pitchFamily="2" charset="-122"/>
                <a:cs typeface="Arial" panose="020B0604020202020204" pitchFamily="34" charset="0"/>
              </a:rPr>
              <a:t> select * from discounts</a:t>
            </a:r>
          </a:p>
        </p:txBody>
      </p:sp>
      <p:grpSp>
        <p:nvGrpSpPr>
          <p:cNvPr id="2" name="Group 10">
            <a:extLst>
              <a:ext uri="{FF2B5EF4-FFF2-40B4-BE49-F238E27FC236}">
                <a16:creationId xmlns:a16="http://schemas.microsoft.com/office/drawing/2014/main" id="{54CD0954-C359-41D1-89B4-6B7128D5F24B}"/>
              </a:ext>
            </a:extLst>
          </p:cNvPr>
          <p:cNvGrpSpPr>
            <a:grpSpLocks/>
          </p:cNvGrpSpPr>
          <p:nvPr/>
        </p:nvGrpSpPr>
        <p:grpSpPr bwMode="auto">
          <a:xfrm>
            <a:off x="4879975" y="2636838"/>
            <a:ext cx="2303463" cy="396875"/>
            <a:chOff x="3074" y="1661"/>
            <a:chExt cx="1451" cy="250"/>
          </a:xfrm>
        </p:grpSpPr>
        <p:sp>
          <p:nvSpPr>
            <p:cNvPr id="16395" name="Line 4">
              <a:extLst>
                <a:ext uri="{FF2B5EF4-FFF2-40B4-BE49-F238E27FC236}">
                  <a16:creationId xmlns:a16="http://schemas.microsoft.com/office/drawing/2014/main" id="{0B31C208-9AA6-468C-9361-F49CA7D4D30E}"/>
                </a:ext>
              </a:extLst>
            </p:cNvPr>
            <p:cNvSpPr>
              <a:spLocks noChangeShapeType="1"/>
            </p:cNvSpPr>
            <p:nvPr/>
          </p:nvSpPr>
          <p:spPr bwMode="auto">
            <a:xfrm>
              <a:off x="3074" y="1801"/>
              <a:ext cx="453" cy="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6" name="Text Box 5">
              <a:extLst>
                <a:ext uri="{FF2B5EF4-FFF2-40B4-BE49-F238E27FC236}">
                  <a16:creationId xmlns:a16="http://schemas.microsoft.com/office/drawing/2014/main" id="{B0F873D9-9DAF-47DC-9BF4-3C1480F66C92}"/>
                </a:ext>
              </a:extLst>
            </p:cNvPr>
            <p:cNvSpPr txBox="1">
              <a:spLocks noChangeArrowheads="1"/>
            </p:cNvSpPr>
            <p:nvPr/>
          </p:nvSpPr>
          <p:spPr bwMode="auto">
            <a:xfrm>
              <a:off x="3560" y="1661"/>
              <a:ext cx="9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事务的开始 </a:t>
              </a:r>
            </a:p>
          </p:txBody>
        </p:sp>
      </p:grpSp>
      <p:grpSp>
        <p:nvGrpSpPr>
          <p:cNvPr id="3" name="Group 11">
            <a:extLst>
              <a:ext uri="{FF2B5EF4-FFF2-40B4-BE49-F238E27FC236}">
                <a16:creationId xmlns:a16="http://schemas.microsoft.com/office/drawing/2014/main" id="{CF4DF58F-7617-4F53-BA11-3FCDB51E5FC0}"/>
              </a:ext>
            </a:extLst>
          </p:cNvPr>
          <p:cNvGrpSpPr>
            <a:grpSpLocks/>
          </p:cNvGrpSpPr>
          <p:nvPr/>
        </p:nvGrpSpPr>
        <p:grpSpPr bwMode="auto">
          <a:xfrm>
            <a:off x="4859338" y="4868863"/>
            <a:ext cx="2295525" cy="396875"/>
            <a:chOff x="3074" y="2614"/>
            <a:chExt cx="1446" cy="250"/>
          </a:xfrm>
        </p:grpSpPr>
        <p:sp>
          <p:nvSpPr>
            <p:cNvPr id="16393" name="Line 6">
              <a:extLst>
                <a:ext uri="{FF2B5EF4-FFF2-40B4-BE49-F238E27FC236}">
                  <a16:creationId xmlns:a16="http://schemas.microsoft.com/office/drawing/2014/main" id="{66170E6F-E6A7-43AE-A078-86C1871D222A}"/>
                </a:ext>
              </a:extLst>
            </p:cNvPr>
            <p:cNvSpPr>
              <a:spLocks noChangeShapeType="1"/>
            </p:cNvSpPr>
            <p:nvPr/>
          </p:nvSpPr>
          <p:spPr bwMode="auto">
            <a:xfrm>
              <a:off x="3074" y="2750"/>
              <a:ext cx="453" cy="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4" name="Text Box 7">
              <a:extLst>
                <a:ext uri="{FF2B5EF4-FFF2-40B4-BE49-F238E27FC236}">
                  <a16:creationId xmlns:a16="http://schemas.microsoft.com/office/drawing/2014/main" id="{C06E4CD6-9198-4439-902D-17C67028B675}"/>
                </a:ext>
              </a:extLst>
            </p:cNvPr>
            <p:cNvSpPr txBox="1">
              <a:spLocks noChangeArrowheads="1"/>
            </p:cNvSpPr>
            <p:nvPr/>
          </p:nvSpPr>
          <p:spPr bwMode="auto">
            <a:xfrm>
              <a:off x="3560" y="2614"/>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事务的提交 </a:t>
              </a:r>
            </a:p>
          </p:txBody>
        </p:sp>
      </p:grpSp>
      <p:grpSp>
        <p:nvGrpSpPr>
          <p:cNvPr id="4" name="Group 12">
            <a:extLst>
              <a:ext uri="{FF2B5EF4-FFF2-40B4-BE49-F238E27FC236}">
                <a16:creationId xmlns:a16="http://schemas.microsoft.com/office/drawing/2014/main" id="{E3AF43A1-3C21-46B0-B2D1-D2F249B4A67C}"/>
              </a:ext>
            </a:extLst>
          </p:cNvPr>
          <p:cNvGrpSpPr>
            <a:grpSpLocks/>
          </p:cNvGrpSpPr>
          <p:nvPr/>
        </p:nvGrpSpPr>
        <p:grpSpPr bwMode="auto">
          <a:xfrm>
            <a:off x="4859338" y="4149725"/>
            <a:ext cx="2295525" cy="396875"/>
            <a:chOff x="3074" y="3067"/>
            <a:chExt cx="1446" cy="250"/>
          </a:xfrm>
        </p:grpSpPr>
        <p:sp>
          <p:nvSpPr>
            <p:cNvPr id="16391" name="Line 8">
              <a:extLst>
                <a:ext uri="{FF2B5EF4-FFF2-40B4-BE49-F238E27FC236}">
                  <a16:creationId xmlns:a16="http://schemas.microsoft.com/office/drawing/2014/main" id="{55410F59-F701-4C51-8F3F-2FBCEBF77F16}"/>
                </a:ext>
              </a:extLst>
            </p:cNvPr>
            <p:cNvSpPr>
              <a:spLocks noChangeShapeType="1"/>
            </p:cNvSpPr>
            <p:nvPr/>
          </p:nvSpPr>
          <p:spPr bwMode="auto">
            <a:xfrm>
              <a:off x="3074" y="3203"/>
              <a:ext cx="453" cy="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2" name="Text Box 9">
              <a:extLst>
                <a:ext uri="{FF2B5EF4-FFF2-40B4-BE49-F238E27FC236}">
                  <a16:creationId xmlns:a16="http://schemas.microsoft.com/office/drawing/2014/main" id="{B723F20D-8C56-4C96-BC0D-3F19D6386E2E}"/>
                </a:ext>
              </a:extLst>
            </p:cNvPr>
            <p:cNvSpPr txBox="1">
              <a:spLocks noChangeArrowheads="1"/>
            </p:cNvSpPr>
            <p:nvPr/>
          </p:nvSpPr>
          <p:spPr bwMode="auto">
            <a:xfrm>
              <a:off x="3560" y="3067"/>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solidFill>
                    <a:srgbClr val="000066"/>
                  </a:solidFill>
                </a:rPr>
                <a:t>事务的回滚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0" fill="hold">
                                          <p:stCondLst>
                                            <p:cond delay="0"/>
                                          </p:stCondLst>
                                        </p:cTn>
                                        <p:tgtEl>
                                          <p:spTgt spid="81923">
                                            <p:bg/>
                                          </p:spTgt>
                                        </p:tgtEl>
                                        <p:attrNameLst>
                                          <p:attrName>style.visibility</p:attrName>
                                        </p:attrNameLst>
                                      </p:cBhvr>
                                      <p:to>
                                        <p:strVal val="visible"/>
                                      </p:to>
                                    </p:set>
                                    <p:animEffect transition="in" filter="barn(outHorizontal)">
                                      <p:cBhvr>
                                        <p:cTn id="7" dur="500"/>
                                        <p:tgtEl>
                                          <p:spTgt spid="81923">
                                            <p:bg/>
                                          </p:spTgt>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0" fill="hold">
                                          <p:stCondLst>
                                            <p:cond delay="0"/>
                                          </p:stCondLst>
                                        </p:cTn>
                                        <p:tgtEl>
                                          <p:spTgt spid="81923">
                                            <p:txEl>
                                              <p:pRg st="0" end="0"/>
                                            </p:txEl>
                                          </p:spTgt>
                                        </p:tgtEl>
                                        <p:attrNameLst>
                                          <p:attrName>style.visibility</p:attrName>
                                        </p:attrNameLst>
                                      </p:cBhvr>
                                      <p:to>
                                        <p:strVal val="visible"/>
                                      </p:to>
                                    </p:set>
                                    <p:animEffect transition="in" filter="barn(outHorizontal)">
                                      <p:cBhvr>
                                        <p:cTn id="11" dur="500"/>
                                        <p:tgtEl>
                                          <p:spTgt spid="81923">
                                            <p:txEl>
                                              <p:pRg st="0" end="0"/>
                                            </p:txEl>
                                          </p:spTgt>
                                        </p:tgtEl>
                                      </p:cBhvr>
                                    </p:animEffect>
                                  </p:childTnLst>
                                </p:cTn>
                              </p:par>
                            </p:childTnLst>
                          </p:cTn>
                        </p:par>
                        <p:par>
                          <p:cTn id="12" fill="hold" nodeType="afterGroup">
                            <p:stCondLst>
                              <p:cond delay="1000"/>
                            </p:stCondLst>
                            <p:childTnLst>
                              <p:par>
                                <p:cTn id="13" presetID="16" presetClass="entr" presetSubtype="42" fill="hold" grpId="0" nodeType="afterEffect">
                                  <p:stCondLst>
                                    <p:cond delay="0"/>
                                  </p:stCondLst>
                                  <p:childTnLst>
                                    <p:set>
                                      <p:cBhvr>
                                        <p:cTn id="14" dur="0" fill="hold">
                                          <p:stCondLst>
                                            <p:cond delay="0"/>
                                          </p:stCondLst>
                                        </p:cTn>
                                        <p:tgtEl>
                                          <p:spTgt spid="81923">
                                            <p:txEl>
                                              <p:pRg st="1" end="1"/>
                                            </p:txEl>
                                          </p:spTgt>
                                        </p:tgtEl>
                                        <p:attrNameLst>
                                          <p:attrName>style.visibility</p:attrName>
                                        </p:attrNameLst>
                                      </p:cBhvr>
                                      <p:to>
                                        <p:strVal val="visible"/>
                                      </p:to>
                                    </p:set>
                                    <p:animEffect transition="in" filter="barn(outHorizontal)">
                                      <p:cBhvr>
                                        <p:cTn id="15" dur="500"/>
                                        <p:tgtEl>
                                          <p:spTgt spid="81923">
                                            <p:txEl>
                                              <p:pRg st="1" end="1"/>
                                            </p:txEl>
                                          </p:spTgt>
                                        </p:tgtEl>
                                      </p:cBhvr>
                                    </p:animEffect>
                                  </p:childTnLst>
                                </p:cTn>
                              </p:par>
                            </p:childTnLst>
                          </p:cTn>
                        </p:par>
                        <p:par>
                          <p:cTn id="16" fill="hold" nodeType="afterGroup">
                            <p:stCondLst>
                              <p:cond delay="1500"/>
                            </p:stCondLst>
                            <p:childTnLst>
                              <p:par>
                                <p:cTn id="17" presetID="16" presetClass="entr" presetSubtype="42" fill="hold" grpId="0" nodeType="afterEffect">
                                  <p:stCondLst>
                                    <p:cond delay="0"/>
                                  </p:stCondLst>
                                  <p:childTnLst>
                                    <p:set>
                                      <p:cBhvr>
                                        <p:cTn id="18" dur="0" fill="hold">
                                          <p:stCondLst>
                                            <p:cond delay="0"/>
                                          </p:stCondLst>
                                        </p:cTn>
                                        <p:tgtEl>
                                          <p:spTgt spid="81923">
                                            <p:txEl>
                                              <p:pRg st="2" end="2"/>
                                            </p:txEl>
                                          </p:spTgt>
                                        </p:tgtEl>
                                        <p:attrNameLst>
                                          <p:attrName>style.visibility</p:attrName>
                                        </p:attrNameLst>
                                      </p:cBhvr>
                                      <p:to>
                                        <p:strVal val="visible"/>
                                      </p:to>
                                    </p:set>
                                    <p:animEffect transition="in" filter="barn(outHorizontal)">
                                      <p:cBhvr>
                                        <p:cTn id="19" dur="500"/>
                                        <p:tgtEl>
                                          <p:spTgt spid="81923">
                                            <p:txEl>
                                              <p:pRg st="2" end="2"/>
                                            </p:txEl>
                                          </p:spTgt>
                                        </p:tgtEl>
                                      </p:cBhvr>
                                    </p:animEffect>
                                  </p:childTnLst>
                                </p:cTn>
                              </p:par>
                            </p:childTnLst>
                          </p:cTn>
                        </p:par>
                        <p:par>
                          <p:cTn id="20" fill="hold" nodeType="afterGroup">
                            <p:stCondLst>
                              <p:cond delay="2000"/>
                            </p:stCondLst>
                            <p:childTnLst>
                              <p:par>
                                <p:cTn id="21" presetID="16" presetClass="entr" presetSubtype="42" fill="hold" grpId="0" nodeType="afterEffect">
                                  <p:stCondLst>
                                    <p:cond delay="0"/>
                                  </p:stCondLst>
                                  <p:childTnLst>
                                    <p:set>
                                      <p:cBhvr>
                                        <p:cTn id="22" dur="0" fill="hold">
                                          <p:stCondLst>
                                            <p:cond delay="0"/>
                                          </p:stCondLst>
                                        </p:cTn>
                                        <p:tgtEl>
                                          <p:spTgt spid="81923">
                                            <p:txEl>
                                              <p:pRg st="3" end="3"/>
                                            </p:txEl>
                                          </p:spTgt>
                                        </p:tgtEl>
                                        <p:attrNameLst>
                                          <p:attrName>style.visibility</p:attrName>
                                        </p:attrNameLst>
                                      </p:cBhvr>
                                      <p:to>
                                        <p:strVal val="visible"/>
                                      </p:to>
                                    </p:set>
                                    <p:animEffect transition="in" filter="barn(outHorizontal)">
                                      <p:cBhvr>
                                        <p:cTn id="23" dur="500"/>
                                        <p:tgtEl>
                                          <p:spTgt spid="81923">
                                            <p:txEl>
                                              <p:pRg st="3" end="3"/>
                                            </p:txEl>
                                          </p:spTgt>
                                        </p:tgtEl>
                                      </p:cBhvr>
                                    </p:animEffect>
                                  </p:childTnLst>
                                </p:cTn>
                              </p:par>
                            </p:childTnLst>
                          </p:cTn>
                        </p:par>
                        <p:par>
                          <p:cTn id="24" fill="hold" nodeType="afterGroup">
                            <p:stCondLst>
                              <p:cond delay="2500"/>
                            </p:stCondLst>
                            <p:childTnLst>
                              <p:par>
                                <p:cTn id="25" presetID="16" presetClass="entr" presetSubtype="42" fill="hold" grpId="0" nodeType="afterEffect">
                                  <p:stCondLst>
                                    <p:cond delay="0"/>
                                  </p:stCondLst>
                                  <p:childTnLst>
                                    <p:set>
                                      <p:cBhvr>
                                        <p:cTn id="26" dur="0" fill="hold">
                                          <p:stCondLst>
                                            <p:cond delay="0"/>
                                          </p:stCondLst>
                                        </p:cTn>
                                        <p:tgtEl>
                                          <p:spTgt spid="81923">
                                            <p:txEl>
                                              <p:pRg st="4" end="4"/>
                                            </p:txEl>
                                          </p:spTgt>
                                        </p:tgtEl>
                                        <p:attrNameLst>
                                          <p:attrName>style.visibility</p:attrName>
                                        </p:attrNameLst>
                                      </p:cBhvr>
                                      <p:to>
                                        <p:strVal val="visible"/>
                                      </p:to>
                                    </p:set>
                                    <p:animEffect transition="in" filter="barn(outHorizontal)">
                                      <p:cBhvr>
                                        <p:cTn id="27" dur="500"/>
                                        <p:tgtEl>
                                          <p:spTgt spid="81923">
                                            <p:txEl>
                                              <p:pRg st="4" end="4"/>
                                            </p:txEl>
                                          </p:spTgt>
                                        </p:tgtEl>
                                      </p:cBhvr>
                                    </p:animEffect>
                                  </p:childTnLst>
                                </p:cTn>
                              </p:par>
                            </p:childTnLst>
                          </p:cTn>
                        </p:par>
                        <p:par>
                          <p:cTn id="28" fill="hold" nodeType="afterGroup">
                            <p:stCondLst>
                              <p:cond delay="3000"/>
                            </p:stCondLst>
                            <p:childTnLst>
                              <p:par>
                                <p:cTn id="29" presetID="16" presetClass="entr" presetSubtype="42" fill="hold" grpId="0" nodeType="afterEffect">
                                  <p:stCondLst>
                                    <p:cond delay="0"/>
                                  </p:stCondLst>
                                  <p:childTnLst>
                                    <p:set>
                                      <p:cBhvr>
                                        <p:cTn id="30" dur="0" fill="hold">
                                          <p:stCondLst>
                                            <p:cond delay="0"/>
                                          </p:stCondLst>
                                        </p:cTn>
                                        <p:tgtEl>
                                          <p:spTgt spid="81923">
                                            <p:txEl>
                                              <p:pRg st="5" end="5"/>
                                            </p:txEl>
                                          </p:spTgt>
                                        </p:tgtEl>
                                        <p:attrNameLst>
                                          <p:attrName>style.visibility</p:attrName>
                                        </p:attrNameLst>
                                      </p:cBhvr>
                                      <p:to>
                                        <p:strVal val="visible"/>
                                      </p:to>
                                    </p:set>
                                    <p:animEffect transition="in" filter="barn(outHorizontal)">
                                      <p:cBhvr>
                                        <p:cTn id="31" dur="500"/>
                                        <p:tgtEl>
                                          <p:spTgt spid="81923">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vertic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grpId="0" nodeType="clickEffect">
                                  <p:stCondLst>
                                    <p:cond delay="0"/>
                                  </p:stCondLst>
                                  <p:childTnLst>
                                    <p:set>
                                      <p:cBhvr>
                                        <p:cTn id="40" dur="0" fill="hold">
                                          <p:stCondLst>
                                            <p:cond delay="0"/>
                                          </p:stCondLst>
                                        </p:cTn>
                                        <p:tgtEl>
                                          <p:spTgt spid="81923">
                                            <p:txEl>
                                              <p:pRg st="6" end="6"/>
                                            </p:txEl>
                                          </p:spTgt>
                                        </p:tgtEl>
                                        <p:attrNameLst>
                                          <p:attrName>style.visibility</p:attrName>
                                        </p:attrNameLst>
                                      </p:cBhvr>
                                      <p:to>
                                        <p:strVal val="visible"/>
                                      </p:to>
                                    </p:set>
                                    <p:animEffect transition="in" filter="barn(outHorizontal)">
                                      <p:cBhvr>
                                        <p:cTn id="41" dur="500"/>
                                        <p:tgtEl>
                                          <p:spTgt spid="81923">
                                            <p:txEl>
                                              <p:pRg st="6" end="6"/>
                                            </p:txEl>
                                          </p:spTgt>
                                        </p:tgtEl>
                                      </p:cBhvr>
                                    </p:animEffect>
                                  </p:childTnLst>
                                </p:cTn>
                              </p:par>
                            </p:childTnLst>
                          </p:cTn>
                        </p:par>
                        <p:par>
                          <p:cTn id="42" fill="hold" nodeType="afterGroup">
                            <p:stCondLst>
                              <p:cond delay="500"/>
                            </p:stCondLst>
                            <p:childTnLst>
                              <p:par>
                                <p:cTn id="43" presetID="16" presetClass="entr" presetSubtype="42" fill="hold" grpId="0" nodeType="afterEffect">
                                  <p:stCondLst>
                                    <p:cond delay="0"/>
                                  </p:stCondLst>
                                  <p:childTnLst>
                                    <p:set>
                                      <p:cBhvr>
                                        <p:cTn id="44" dur="0" fill="hold">
                                          <p:stCondLst>
                                            <p:cond delay="0"/>
                                          </p:stCondLst>
                                        </p:cTn>
                                        <p:tgtEl>
                                          <p:spTgt spid="81923">
                                            <p:txEl>
                                              <p:pRg st="7" end="7"/>
                                            </p:txEl>
                                          </p:spTgt>
                                        </p:tgtEl>
                                        <p:attrNameLst>
                                          <p:attrName>style.visibility</p:attrName>
                                        </p:attrNameLst>
                                      </p:cBhvr>
                                      <p:to>
                                        <p:strVal val="visible"/>
                                      </p:to>
                                    </p:set>
                                    <p:animEffect transition="in" filter="barn(outHorizontal)">
                                      <p:cBhvr>
                                        <p:cTn id="45" dur="500"/>
                                        <p:tgtEl>
                                          <p:spTgt spid="81923">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0" fill="hold">
                                          <p:stCondLst>
                                            <p:cond delay="0"/>
                                          </p:stCondLst>
                                        </p:cTn>
                                        <p:tgtEl>
                                          <p:spTgt spid="81923">
                                            <p:txEl>
                                              <p:pRg st="8" end="8"/>
                                            </p:txEl>
                                          </p:spTgt>
                                        </p:tgtEl>
                                        <p:attrNameLst>
                                          <p:attrName>style.visibility</p:attrName>
                                        </p:attrNameLst>
                                      </p:cBhvr>
                                      <p:to>
                                        <p:strVal val="visible"/>
                                      </p:to>
                                    </p:set>
                                    <p:animEffect transition="in" filter="barn(outHorizontal)">
                                      <p:cBhvr>
                                        <p:cTn id="55" dur="500"/>
                                        <p:tgtEl>
                                          <p:spTgt spid="81923">
                                            <p:txEl>
                                              <p:pRg st="8" end="8"/>
                                            </p:txEl>
                                          </p:spTgt>
                                        </p:tgtEl>
                                      </p:cBhvr>
                                    </p:animEffect>
                                  </p:childTnLst>
                                </p:cTn>
                              </p:par>
                            </p:childTnLst>
                          </p:cTn>
                        </p:par>
                        <p:par>
                          <p:cTn id="56" fill="hold" nodeType="afterGroup">
                            <p:stCondLst>
                              <p:cond delay="500"/>
                            </p:stCondLst>
                            <p:childTnLst>
                              <p:par>
                                <p:cTn id="57" presetID="16" presetClass="entr" presetSubtype="42" fill="hold" grpId="0" nodeType="afterEffect">
                                  <p:stCondLst>
                                    <p:cond delay="0"/>
                                  </p:stCondLst>
                                  <p:childTnLst>
                                    <p:set>
                                      <p:cBhvr>
                                        <p:cTn id="58" dur="0" fill="hold">
                                          <p:stCondLst>
                                            <p:cond delay="0"/>
                                          </p:stCondLst>
                                        </p:cTn>
                                        <p:tgtEl>
                                          <p:spTgt spid="81923">
                                            <p:txEl>
                                              <p:pRg st="9" end="9"/>
                                            </p:txEl>
                                          </p:spTgt>
                                        </p:tgtEl>
                                        <p:attrNameLst>
                                          <p:attrName>style.visibility</p:attrName>
                                        </p:attrNameLst>
                                      </p:cBhvr>
                                      <p:to>
                                        <p:strVal val="visible"/>
                                      </p:to>
                                    </p:set>
                                    <p:animEffect transition="in" filter="barn(outHorizontal)">
                                      <p:cBhvr>
                                        <p:cTn id="59" dur="500"/>
                                        <p:tgtEl>
                                          <p:spTgt spid="81923">
                                            <p:txEl>
                                              <p:pRg st="9" end="9"/>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42" fill="hold" grpId="0" nodeType="clickEffect">
                                  <p:stCondLst>
                                    <p:cond delay="0"/>
                                  </p:stCondLst>
                                  <p:childTnLst>
                                    <p:set>
                                      <p:cBhvr>
                                        <p:cTn id="63" dur="0" fill="hold">
                                          <p:stCondLst>
                                            <p:cond delay="0"/>
                                          </p:stCondLst>
                                        </p:cTn>
                                        <p:tgtEl>
                                          <p:spTgt spid="81923">
                                            <p:txEl>
                                              <p:pRg st="10" end="10"/>
                                            </p:txEl>
                                          </p:spTgt>
                                        </p:tgtEl>
                                        <p:attrNameLst>
                                          <p:attrName>style.visibility</p:attrName>
                                        </p:attrNameLst>
                                      </p:cBhvr>
                                      <p:to>
                                        <p:strVal val="visible"/>
                                      </p:to>
                                    </p:set>
                                    <p:animEffect transition="in" filter="barn(outHorizontal)">
                                      <p:cBhvr>
                                        <p:cTn id="64" dur="500"/>
                                        <p:tgtEl>
                                          <p:spTgt spid="81923">
                                            <p:txEl>
                                              <p:pRg st="10" end="1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slide(fromLeft)">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F03BE79-BE0B-4CDC-9A3C-AB668C9467ED}"/>
              </a:ext>
            </a:extLst>
          </p:cNvPr>
          <p:cNvSpPr>
            <a:spLocks noChangeArrowheads="1"/>
          </p:cNvSpPr>
          <p:nvPr>
            <p:ph type="title"/>
          </p:nvPr>
        </p:nvSpPr>
        <p:spPr>
          <a:xfrm>
            <a:off x="2266950" y="404813"/>
            <a:ext cx="4787900" cy="633412"/>
          </a:xfrm>
        </p:spPr>
        <p:txBody>
          <a:bodyPr lIns="90488" tIns="44450" rIns="90488" bIns="44450"/>
          <a:lstStyle/>
          <a:p>
            <a:pPr eaLnBrk="1" hangingPunct="1"/>
            <a:r>
              <a:rPr lang="zh-CN" altLang="en-US" sz="4400"/>
              <a:t>事务恢复</a:t>
            </a:r>
          </a:p>
        </p:txBody>
      </p:sp>
      <p:sp>
        <p:nvSpPr>
          <p:cNvPr id="18435" name="Rectangle 3">
            <a:extLst>
              <a:ext uri="{FF2B5EF4-FFF2-40B4-BE49-F238E27FC236}">
                <a16:creationId xmlns:a16="http://schemas.microsoft.com/office/drawing/2014/main" id="{63DE4BEC-46B8-4FB6-8C46-5792021F358D}"/>
              </a:ext>
            </a:extLst>
          </p:cNvPr>
          <p:cNvSpPr>
            <a:spLocks noChangeArrowheads="1"/>
          </p:cNvSpPr>
          <p:nvPr>
            <p:ph type="body" idx="1"/>
          </p:nvPr>
        </p:nvSpPr>
        <p:spPr>
          <a:xfrm>
            <a:off x="900113" y="1268413"/>
            <a:ext cx="7407275" cy="4175125"/>
          </a:xfrm>
        </p:spPr>
        <p:txBody>
          <a:bodyPr/>
          <a:lstStyle/>
          <a:p>
            <a:pPr eaLnBrk="1" hangingPunct="1"/>
            <a:r>
              <a:rPr lang="zh-CN" altLang="en-US"/>
              <a:t>事务恢复</a:t>
            </a:r>
          </a:p>
          <a:p>
            <a:pPr lvl="1" eaLnBrk="1" hangingPunct="1"/>
            <a:r>
              <a:rPr lang="en-US" altLang="zh-CN"/>
              <a:t>SQL Server </a:t>
            </a:r>
            <a:r>
              <a:rPr lang="zh-CN" altLang="en-US"/>
              <a:t>可以在掉电、系统软件发生故障、客户端出现问题或收到事务取消请求时利用事务日志自动恢复数据</a:t>
            </a:r>
          </a:p>
          <a:p>
            <a:pPr lvl="1" eaLnBrk="1" hangingPunct="1"/>
            <a:r>
              <a:rPr lang="en-US" altLang="zh-CN"/>
              <a:t>SQL Server </a:t>
            </a:r>
            <a:r>
              <a:rPr lang="zh-CN" altLang="en-US"/>
              <a:t>保证在发生故障时，所有已提交的事务都反映在数据库中。它使用事务日志前滚所有已提交的事务，回滚任何未提交的事务</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931FFAB-57CC-4B12-84BC-9CDCC0A1D314}"/>
              </a:ext>
            </a:extLst>
          </p:cNvPr>
          <p:cNvSpPr>
            <a:spLocks noChangeArrowheads="1"/>
          </p:cNvSpPr>
          <p:nvPr/>
        </p:nvSpPr>
        <p:spPr bwMode="auto">
          <a:xfrm>
            <a:off x="468313" y="1865313"/>
            <a:ext cx="7086600" cy="3124200"/>
          </a:xfrm>
          <a:prstGeom prst="rect">
            <a:avLst/>
          </a:prstGeom>
          <a:solidFill>
            <a:schemeClr val="bg1"/>
          </a:solidFill>
          <a:ln w="3175">
            <a:solidFill>
              <a:srgbClr val="919191"/>
            </a:solidFill>
            <a:miter lim="800000"/>
            <a:headEnd/>
            <a:tailEnd/>
          </a:ln>
          <a:effectLst>
            <a:outerShdw dist="107763" dir="2700000" algn="ctr" rotWithShape="0">
              <a:srgbClr val="CECECE"/>
            </a:outerShdw>
          </a:effec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cs typeface="Arial" panose="020B0604020202020204" pitchFamily="34" charset="0"/>
            </a:endParaRPr>
          </a:p>
        </p:txBody>
      </p:sp>
      <p:sp>
        <p:nvSpPr>
          <p:cNvPr id="20483" name="Rectangle 3">
            <a:extLst>
              <a:ext uri="{FF2B5EF4-FFF2-40B4-BE49-F238E27FC236}">
                <a16:creationId xmlns:a16="http://schemas.microsoft.com/office/drawing/2014/main" id="{1C46EDF6-4635-4444-8597-7E940A45A54F}"/>
              </a:ext>
            </a:extLst>
          </p:cNvPr>
          <p:cNvSpPr>
            <a:spLocks noChangeArrowheads="1"/>
          </p:cNvSpPr>
          <p:nvPr/>
        </p:nvSpPr>
        <p:spPr bwMode="auto">
          <a:xfrm>
            <a:off x="544513" y="3236913"/>
            <a:ext cx="7010400" cy="381000"/>
          </a:xfrm>
          <a:prstGeom prst="rect">
            <a:avLst/>
          </a:prstGeom>
          <a:gradFill rotWithShape="0">
            <a:gsLst>
              <a:gs pos="0">
                <a:srgbClr val="CCCC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484" name="Rectangle 4">
            <a:extLst>
              <a:ext uri="{FF2B5EF4-FFF2-40B4-BE49-F238E27FC236}">
                <a16:creationId xmlns:a16="http://schemas.microsoft.com/office/drawing/2014/main" id="{5E4AB13B-4DFA-4E8F-B183-5616CD0C4D02}"/>
              </a:ext>
            </a:extLst>
          </p:cNvPr>
          <p:cNvSpPr>
            <a:spLocks noChangeArrowheads="1"/>
          </p:cNvSpPr>
          <p:nvPr/>
        </p:nvSpPr>
        <p:spPr bwMode="auto">
          <a:xfrm>
            <a:off x="544513" y="2703513"/>
            <a:ext cx="7010400" cy="381000"/>
          </a:xfrm>
          <a:prstGeom prst="rect">
            <a:avLst/>
          </a:prstGeom>
          <a:gradFill rotWithShape="0">
            <a:gsLst>
              <a:gs pos="0">
                <a:srgbClr val="CCCC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485" name="Rectangle 5">
            <a:extLst>
              <a:ext uri="{FF2B5EF4-FFF2-40B4-BE49-F238E27FC236}">
                <a16:creationId xmlns:a16="http://schemas.microsoft.com/office/drawing/2014/main" id="{FC7C79E9-647E-461D-8B41-88FE48396D84}"/>
              </a:ext>
            </a:extLst>
          </p:cNvPr>
          <p:cNvSpPr>
            <a:spLocks noChangeArrowheads="1"/>
          </p:cNvSpPr>
          <p:nvPr/>
        </p:nvSpPr>
        <p:spPr bwMode="auto">
          <a:xfrm>
            <a:off x="544513" y="2170113"/>
            <a:ext cx="7010400" cy="381000"/>
          </a:xfrm>
          <a:prstGeom prst="rect">
            <a:avLst/>
          </a:prstGeom>
          <a:gradFill rotWithShape="0">
            <a:gsLst>
              <a:gs pos="0">
                <a:srgbClr val="CCCC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486" name="Rectangle 6">
            <a:extLst>
              <a:ext uri="{FF2B5EF4-FFF2-40B4-BE49-F238E27FC236}">
                <a16:creationId xmlns:a16="http://schemas.microsoft.com/office/drawing/2014/main" id="{44B2C7E7-5420-444D-80B4-F972839FA152}"/>
              </a:ext>
            </a:extLst>
          </p:cNvPr>
          <p:cNvSpPr>
            <a:spLocks noChangeArrowheads="1"/>
          </p:cNvSpPr>
          <p:nvPr/>
        </p:nvSpPr>
        <p:spPr bwMode="auto">
          <a:xfrm>
            <a:off x="544513" y="3770313"/>
            <a:ext cx="7010400" cy="381000"/>
          </a:xfrm>
          <a:prstGeom prst="rect">
            <a:avLst/>
          </a:prstGeom>
          <a:gradFill rotWithShape="0">
            <a:gsLst>
              <a:gs pos="0">
                <a:srgbClr val="CCCC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487" name="Rectangle 7">
            <a:extLst>
              <a:ext uri="{FF2B5EF4-FFF2-40B4-BE49-F238E27FC236}">
                <a16:creationId xmlns:a16="http://schemas.microsoft.com/office/drawing/2014/main" id="{9F9230B6-E30F-4166-8A47-E42BDB2B9AD7}"/>
              </a:ext>
            </a:extLst>
          </p:cNvPr>
          <p:cNvSpPr>
            <a:spLocks noChangeArrowheads="1"/>
          </p:cNvSpPr>
          <p:nvPr/>
        </p:nvSpPr>
        <p:spPr bwMode="auto">
          <a:xfrm>
            <a:off x="544513" y="4303713"/>
            <a:ext cx="7010400" cy="381000"/>
          </a:xfrm>
          <a:prstGeom prst="rect">
            <a:avLst/>
          </a:prstGeom>
          <a:gradFill rotWithShape="0">
            <a:gsLst>
              <a:gs pos="0">
                <a:srgbClr val="CCCC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488" name="Rectangle 8">
            <a:extLst>
              <a:ext uri="{FF2B5EF4-FFF2-40B4-BE49-F238E27FC236}">
                <a16:creationId xmlns:a16="http://schemas.microsoft.com/office/drawing/2014/main" id="{1593080A-16F5-49E7-828F-309A9BAABEE6}"/>
              </a:ext>
            </a:extLst>
          </p:cNvPr>
          <p:cNvSpPr>
            <a:spLocks noChangeArrowheads="1"/>
          </p:cNvSpPr>
          <p:nvPr>
            <p:ph type="title"/>
          </p:nvPr>
        </p:nvSpPr>
        <p:spPr>
          <a:xfrm>
            <a:off x="2771775" y="404813"/>
            <a:ext cx="3240088" cy="633412"/>
          </a:xfrm>
        </p:spPr>
        <p:txBody>
          <a:bodyPr lIns="90488" tIns="44450" rIns="90488" bIns="44450"/>
          <a:lstStyle/>
          <a:p>
            <a:pPr eaLnBrk="1" hangingPunct="1"/>
            <a:r>
              <a:rPr lang="zh-CN" altLang="en-US" sz="4400"/>
              <a:t>事务恢复</a:t>
            </a:r>
          </a:p>
        </p:txBody>
      </p:sp>
      <p:sp>
        <p:nvSpPr>
          <p:cNvPr id="20489" name="Text Box 9">
            <a:extLst>
              <a:ext uri="{FF2B5EF4-FFF2-40B4-BE49-F238E27FC236}">
                <a16:creationId xmlns:a16="http://schemas.microsoft.com/office/drawing/2014/main" id="{1EA046EB-41FB-4508-A16D-F02CACE2A62C}"/>
              </a:ext>
            </a:extLst>
          </p:cNvPr>
          <p:cNvSpPr txBox="1">
            <a:spLocks noChangeArrowheads="1"/>
          </p:cNvSpPr>
          <p:nvPr/>
        </p:nvSpPr>
        <p:spPr bwMode="auto">
          <a:xfrm>
            <a:off x="468313" y="1484313"/>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000" b="1"/>
              <a:t>事务恢复</a:t>
            </a:r>
          </a:p>
        </p:txBody>
      </p:sp>
      <p:sp>
        <p:nvSpPr>
          <p:cNvPr id="20490" name="Line 10">
            <a:extLst>
              <a:ext uri="{FF2B5EF4-FFF2-40B4-BE49-F238E27FC236}">
                <a16:creationId xmlns:a16="http://schemas.microsoft.com/office/drawing/2014/main" id="{A085ADE2-C4DB-4035-8FF2-D1E6254B9C2C}"/>
              </a:ext>
            </a:extLst>
          </p:cNvPr>
          <p:cNvSpPr>
            <a:spLocks noChangeShapeType="1"/>
          </p:cNvSpPr>
          <p:nvPr/>
        </p:nvSpPr>
        <p:spPr bwMode="auto">
          <a:xfrm>
            <a:off x="773113" y="2017713"/>
            <a:ext cx="0" cy="281940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11">
            <a:extLst>
              <a:ext uri="{FF2B5EF4-FFF2-40B4-BE49-F238E27FC236}">
                <a16:creationId xmlns:a16="http://schemas.microsoft.com/office/drawing/2014/main" id="{487933E4-C0E9-4A4B-B71A-1C83401F874D}"/>
              </a:ext>
            </a:extLst>
          </p:cNvPr>
          <p:cNvSpPr>
            <a:spLocks noChangeShapeType="1"/>
          </p:cNvSpPr>
          <p:nvPr/>
        </p:nvSpPr>
        <p:spPr bwMode="auto">
          <a:xfrm>
            <a:off x="2906713" y="2017713"/>
            <a:ext cx="0" cy="281940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2">
            <a:extLst>
              <a:ext uri="{FF2B5EF4-FFF2-40B4-BE49-F238E27FC236}">
                <a16:creationId xmlns:a16="http://schemas.microsoft.com/office/drawing/2014/main" id="{9A7B4D25-B3C7-4F17-B6E8-5DC238ED825D}"/>
              </a:ext>
            </a:extLst>
          </p:cNvPr>
          <p:cNvSpPr>
            <a:spLocks noChangeShapeType="1"/>
          </p:cNvSpPr>
          <p:nvPr/>
        </p:nvSpPr>
        <p:spPr bwMode="auto">
          <a:xfrm>
            <a:off x="5192713" y="2017713"/>
            <a:ext cx="0" cy="281940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5" name="AutoShape 13">
            <a:extLst>
              <a:ext uri="{FF2B5EF4-FFF2-40B4-BE49-F238E27FC236}">
                <a16:creationId xmlns:a16="http://schemas.microsoft.com/office/drawing/2014/main" id="{066A2BC5-7200-45D9-9842-BA90595E7647}"/>
              </a:ext>
            </a:extLst>
          </p:cNvPr>
          <p:cNvSpPr>
            <a:spLocks noChangeArrowheads="1"/>
          </p:cNvSpPr>
          <p:nvPr/>
        </p:nvSpPr>
        <p:spPr bwMode="auto">
          <a:xfrm>
            <a:off x="925513" y="2170113"/>
            <a:ext cx="1600200" cy="334962"/>
          </a:xfrm>
          <a:prstGeom prst="rightArrow">
            <a:avLst>
              <a:gd name="adj1" fmla="val 50000"/>
              <a:gd name="adj2" fmla="val 119431"/>
            </a:avLst>
          </a:prstGeom>
          <a:gradFill rotWithShape="0">
            <a:gsLst>
              <a:gs pos="0">
                <a:schemeClr val="accent2">
                  <a:gamma/>
                  <a:tint val="30196"/>
                  <a:invGamma/>
                </a:schemeClr>
              </a:gs>
              <a:gs pos="100000">
                <a:schemeClr val="accent2"/>
              </a:gs>
            </a:gsLst>
            <a:lin ang="0" scaled="1"/>
          </a:gradFill>
          <a:ln w="12700">
            <a:solidFill>
              <a:schemeClr val="accent2"/>
            </a:solidFill>
            <a:miter lim="800000"/>
            <a:headEnd/>
            <a:tailEnd/>
          </a:ln>
          <a:effectLst>
            <a:outerShdw dist="53882" dir="2700000" algn="ctr" rotWithShape="0">
              <a:srgbClr val="CECECE"/>
            </a:outerShdw>
          </a:effectLst>
        </p:spPr>
        <p:txBody>
          <a:bodyPr wrap="none" anchor="ctr"/>
          <a:lstStyle/>
          <a:p>
            <a:pPr>
              <a:defRPr/>
            </a:pPr>
            <a:endParaRPr lang="zh-CN" altLang="en-US">
              <a:cs typeface="Arial" pitchFamily="34" charset="0"/>
            </a:endParaRPr>
          </a:p>
        </p:txBody>
      </p:sp>
      <p:sp>
        <p:nvSpPr>
          <p:cNvPr id="20494" name="Text Box 14">
            <a:extLst>
              <a:ext uri="{FF2B5EF4-FFF2-40B4-BE49-F238E27FC236}">
                <a16:creationId xmlns:a16="http://schemas.microsoft.com/office/drawing/2014/main" id="{5B39E782-1A79-45A0-93C9-03CA4ABF841A}"/>
              </a:ext>
            </a:extLst>
          </p:cNvPr>
          <p:cNvSpPr txBox="1">
            <a:spLocks noChangeArrowheads="1"/>
          </p:cNvSpPr>
          <p:nvPr/>
        </p:nvSpPr>
        <p:spPr bwMode="auto">
          <a:xfrm>
            <a:off x="5345113" y="1484313"/>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zh-CN" altLang="en-US" sz="2000" b="1"/>
              <a:t>需要的动作</a:t>
            </a:r>
          </a:p>
        </p:txBody>
      </p:sp>
      <p:sp>
        <p:nvSpPr>
          <p:cNvPr id="90127" name="Text Box 15">
            <a:extLst>
              <a:ext uri="{FF2B5EF4-FFF2-40B4-BE49-F238E27FC236}">
                <a16:creationId xmlns:a16="http://schemas.microsoft.com/office/drawing/2014/main" id="{8803D5DF-12FD-4CF0-83ED-03786D46DC5A}"/>
              </a:ext>
            </a:extLst>
          </p:cNvPr>
          <p:cNvSpPr txBox="1">
            <a:spLocks noChangeArrowheads="1"/>
          </p:cNvSpPr>
          <p:nvPr/>
        </p:nvSpPr>
        <p:spPr bwMode="auto">
          <a:xfrm>
            <a:off x="5954713" y="2246313"/>
            <a:ext cx="1066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50000"/>
              </a:spcBef>
              <a:buSzTx/>
              <a:buFontTx/>
              <a:buNone/>
            </a:pPr>
            <a:r>
              <a:rPr lang="zh-CN" altLang="en-US" sz="1800"/>
              <a:t>无</a:t>
            </a:r>
          </a:p>
        </p:txBody>
      </p:sp>
      <p:sp>
        <p:nvSpPr>
          <p:cNvPr id="20496" name="Text Box 16">
            <a:extLst>
              <a:ext uri="{FF2B5EF4-FFF2-40B4-BE49-F238E27FC236}">
                <a16:creationId xmlns:a16="http://schemas.microsoft.com/office/drawing/2014/main" id="{04C2AB5C-29F7-400F-9D95-DEE0A661BE2B}"/>
              </a:ext>
            </a:extLst>
          </p:cNvPr>
          <p:cNvSpPr txBox="1">
            <a:spLocks noChangeArrowheads="1"/>
          </p:cNvSpPr>
          <p:nvPr/>
        </p:nvSpPr>
        <p:spPr bwMode="auto">
          <a:xfrm>
            <a:off x="2405063" y="51276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t>检查点</a:t>
            </a:r>
          </a:p>
        </p:txBody>
      </p:sp>
      <p:sp>
        <p:nvSpPr>
          <p:cNvPr id="20497" name="Text Box 17">
            <a:extLst>
              <a:ext uri="{FF2B5EF4-FFF2-40B4-BE49-F238E27FC236}">
                <a16:creationId xmlns:a16="http://schemas.microsoft.com/office/drawing/2014/main" id="{6445D9B4-721F-490C-A1DD-6177592B8F91}"/>
              </a:ext>
            </a:extLst>
          </p:cNvPr>
          <p:cNvSpPr txBox="1">
            <a:spLocks noChangeArrowheads="1"/>
          </p:cNvSpPr>
          <p:nvPr/>
        </p:nvSpPr>
        <p:spPr bwMode="auto">
          <a:xfrm>
            <a:off x="4586288" y="51419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t>系统故障</a:t>
            </a:r>
          </a:p>
        </p:txBody>
      </p:sp>
      <p:sp>
        <p:nvSpPr>
          <p:cNvPr id="90130" name="AutoShape 18">
            <a:extLst>
              <a:ext uri="{FF2B5EF4-FFF2-40B4-BE49-F238E27FC236}">
                <a16:creationId xmlns:a16="http://schemas.microsoft.com/office/drawing/2014/main" id="{9DF436A5-7ED0-48A2-A673-B4AFC71B63E9}"/>
              </a:ext>
            </a:extLst>
          </p:cNvPr>
          <p:cNvSpPr>
            <a:spLocks noChangeArrowheads="1"/>
          </p:cNvSpPr>
          <p:nvPr/>
        </p:nvSpPr>
        <p:spPr bwMode="auto">
          <a:xfrm>
            <a:off x="2068513" y="2703513"/>
            <a:ext cx="1600200" cy="334962"/>
          </a:xfrm>
          <a:prstGeom prst="rightArrow">
            <a:avLst>
              <a:gd name="adj1" fmla="val 50000"/>
              <a:gd name="adj2" fmla="val 119431"/>
            </a:avLst>
          </a:prstGeom>
          <a:gradFill rotWithShape="0">
            <a:gsLst>
              <a:gs pos="0">
                <a:schemeClr val="accent2">
                  <a:gamma/>
                  <a:tint val="30196"/>
                  <a:invGamma/>
                </a:schemeClr>
              </a:gs>
              <a:gs pos="100000">
                <a:schemeClr val="accent2"/>
              </a:gs>
            </a:gsLst>
            <a:lin ang="0" scaled="1"/>
          </a:gradFill>
          <a:ln w="12700">
            <a:solidFill>
              <a:schemeClr val="accent2"/>
            </a:solidFill>
            <a:miter lim="800000"/>
            <a:headEnd/>
            <a:tailEnd/>
          </a:ln>
          <a:effectLst>
            <a:outerShdw dist="53882" dir="2700000" algn="ctr" rotWithShape="0">
              <a:srgbClr val="CECECE"/>
            </a:outerShdw>
          </a:effectLst>
        </p:spPr>
        <p:txBody>
          <a:bodyPr wrap="none" anchor="ctr"/>
          <a:lstStyle/>
          <a:p>
            <a:pPr>
              <a:defRPr/>
            </a:pPr>
            <a:endParaRPr lang="zh-CN" altLang="en-US">
              <a:cs typeface="Arial" pitchFamily="34" charset="0"/>
            </a:endParaRPr>
          </a:p>
        </p:txBody>
      </p:sp>
      <p:sp>
        <p:nvSpPr>
          <p:cNvPr id="90131" name="AutoShape 19">
            <a:extLst>
              <a:ext uri="{FF2B5EF4-FFF2-40B4-BE49-F238E27FC236}">
                <a16:creationId xmlns:a16="http://schemas.microsoft.com/office/drawing/2014/main" id="{399D6E3E-7E37-4D78-A1BE-BE93B2831025}"/>
              </a:ext>
            </a:extLst>
          </p:cNvPr>
          <p:cNvSpPr>
            <a:spLocks noChangeArrowheads="1"/>
          </p:cNvSpPr>
          <p:nvPr/>
        </p:nvSpPr>
        <p:spPr bwMode="auto">
          <a:xfrm>
            <a:off x="2678113" y="3267075"/>
            <a:ext cx="3124200" cy="334963"/>
          </a:xfrm>
          <a:prstGeom prst="rightArrow">
            <a:avLst>
              <a:gd name="adj1" fmla="val 49759"/>
              <a:gd name="adj2" fmla="val 112701"/>
            </a:avLst>
          </a:prstGeom>
          <a:gradFill rotWithShape="0">
            <a:gsLst>
              <a:gs pos="0">
                <a:schemeClr val="accent2">
                  <a:gamma/>
                  <a:tint val="30196"/>
                  <a:invGamma/>
                </a:schemeClr>
              </a:gs>
              <a:gs pos="100000">
                <a:schemeClr val="accent2"/>
              </a:gs>
            </a:gsLst>
            <a:lin ang="0" scaled="1"/>
          </a:gradFill>
          <a:ln w="12700">
            <a:solidFill>
              <a:schemeClr val="accent2"/>
            </a:solidFill>
            <a:miter lim="800000"/>
            <a:headEnd/>
            <a:tailEnd/>
          </a:ln>
          <a:effectLst>
            <a:outerShdw dist="53882" dir="2700000" algn="ctr" rotWithShape="0">
              <a:srgbClr val="CECECE"/>
            </a:outerShdw>
          </a:effectLst>
        </p:spPr>
        <p:txBody>
          <a:bodyPr wrap="none" anchor="ctr"/>
          <a:lstStyle/>
          <a:p>
            <a:pPr>
              <a:defRPr/>
            </a:pPr>
            <a:endParaRPr lang="zh-CN" altLang="en-US">
              <a:cs typeface="Arial" pitchFamily="34" charset="0"/>
            </a:endParaRPr>
          </a:p>
        </p:txBody>
      </p:sp>
      <p:sp>
        <p:nvSpPr>
          <p:cNvPr id="90132" name="AutoShape 20">
            <a:extLst>
              <a:ext uri="{FF2B5EF4-FFF2-40B4-BE49-F238E27FC236}">
                <a16:creationId xmlns:a16="http://schemas.microsoft.com/office/drawing/2014/main" id="{CBAE8422-1F4F-4F42-A178-C2F83170C534}"/>
              </a:ext>
            </a:extLst>
          </p:cNvPr>
          <p:cNvSpPr>
            <a:spLocks noChangeArrowheads="1"/>
          </p:cNvSpPr>
          <p:nvPr/>
        </p:nvSpPr>
        <p:spPr bwMode="auto">
          <a:xfrm>
            <a:off x="3211513" y="3770313"/>
            <a:ext cx="1600200" cy="334962"/>
          </a:xfrm>
          <a:prstGeom prst="rightArrow">
            <a:avLst>
              <a:gd name="adj1" fmla="val 50000"/>
              <a:gd name="adj2" fmla="val 119431"/>
            </a:avLst>
          </a:prstGeom>
          <a:gradFill rotWithShape="0">
            <a:gsLst>
              <a:gs pos="0">
                <a:schemeClr val="accent2">
                  <a:gamma/>
                  <a:tint val="30196"/>
                  <a:invGamma/>
                </a:schemeClr>
              </a:gs>
              <a:gs pos="100000">
                <a:schemeClr val="accent2"/>
              </a:gs>
            </a:gsLst>
            <a:lin ang="0" scaled="1"/>
          </a:gradFill>
          <a:ln w="12700">
            <a:solidFill>
              <a:schemeClr val="accent2"/>
            </a:solidFill>
            <a:miter lim="800000"/>
            <a:headEnd/>
            <a:tailEnd/>
          </a:ln>
          <a:effectLst>
            <a:outerShdw dist="53882" dir="2700000" algn="ctr" rotWithShape="0">
              <a:srgbClr val="CECECE"/>
            </a:outerShdw>
          </a:effectLst>
        </p:spPr>
        <p:txBody>
          <a:bodyPr wrap="none" anchor="ctr"/>
          <a:lstStyle/>
          <a:p>
            <a:pPr>
              <a:defRPr/>
            </a:pPr>
            <a:endParaRPr lang="zh-CN" altLang="en-US">
              <a:cs typeface="Arial" pitchFamily="34" charset="0"/>
            </a:endParaRPr>
          </a:p>
        </p:txBody>
      </p:sp>
      <p:sp>
        <p:nvSpPr>
          <p:cNvPr id="90133" name="AutoShape 21">
            <a:extLst>
              <a:ext uri="{FF2B5EF4-FFF2-40B4-BE49-F238E27FC236}">
                <a16:creationId xmlns:a16="http://schemas.microsoft.com/office/drawing/2014/main" id="{0DFBE23F-D656-4557-9478-91B9B197229D}"/>
              </a:ext>
            </a:extLst>
          </p:cNvPr>
          <p:cNvSpPr>
            <a:spLocks noChangeArrowheads="1"/>
          </p:cNvSpPr>
          <p:nvPr/>
        </p:nvSpPr>
        <p:spPr bwMode="auto">
          <a:xfrm>
            <a:off x="3821113" y="4333875"/>
            <a:ext cx="1981200" cy="334963"/>
          </a:xfrm>
          <a:prstGeom prst="rightArrow">
            <a:avLst>
              <a:gd name="adj1" fmla="val 49759"/>
              <a:gd name="adj2" fmla="val 121333"/>
            </a:avLst>
          </a:prstGeom>
          <a:gradFill rotWithShape="0">
            <a:gsLst>
              <a:gs pos="0">
                <a:schemeClr val="accent2">
                  <a:gamma/>
                  <a:tint val="30196"/>
                  <a:invGamma/>
                </a:schemeClr>
              </a:gs>
              <a:gs pos="100000">
                <a:schemeClr val="accent2"/>
              </a:gs>
            </a:gsLst>
            <a:lin ang="0" scaled="1"/>
          </a:gradFill>
          <a:ln w="12700">
            <a:solidFill>
              <a:schemeClr val="accent2"/>
            </a:solidFill>
            <a:miter lim="800000"/>
            <a:headEnd/>
            <a:tailEnd/>
          </a:ln>
          <a:effectLst>
            <a:outerShdw dist="53882" dir="2700000" algn="ctr" rotWithShape="0">
              <a:srgbClr val="CECECE"/>
            </a:outerShdw>
          </a:effectLst>
        </p:spPr>
        <p:txBody>
          <a:bodyPr wrap="none" anchor="ctr"/>
          <a:lstStyle/>
          <a:p>
            <a:pPr>
              <a:defRPr/>
            </a:pPr>
            <a:endParaRPr lang="zh-CN" altLang="en-US">
              <a:cs typeface="Arial" pitchFamily="34" charset="0"/>
            </a:endParaRPr>
          </a:p>
        </p:txBody>
      </p:sp>
      <p:sp>
        <p:nvSpPr>
          <p:cNvPr id="90134" name="Oval 22">
            <a:extLst>
              <a:ext uri="{FF2B5EF4-FFF2-40B4-BE49-F238E27FC236}">
                <a16:creationId xmlns:a16="http://schemas.microsoft.com/office/drawing/2014/main" id="{A1560F46-04A9-414B-8CFB-16E902335721}"/>
              </a:ext>
            </a:extLst>
          </p:cNvPr>
          <p:cNvSpPr>
            <a:spLocks noChangeArrowheads="1"/>
          </p:cNvSpPr>
          <p:nvPr/>
        </p:nvSpPr>
        <p:spPr bwMode="auto">
          <a:xfrm>
            <a:off x="1535113" y="2170113"/>
            <a:ext cx="304800" cy="334962"/>
          </a:xfrm>
          <a:prstGeom prst="ellipse">
            <a:avLst/>
          </a:prstGeom>
          <a:gradFill rotWithShape="0">
            <a:gsLst>
              <a:gs pos="0">
                <a:srgbClr val="9900CC"/>
              </a:gs>
              <a:gs pos="100000">
                <a:srgbClr val="9900CC">
                  <a:gamma/>
                  <a:shade val="60784"/>
                  <a:invGamma/>
                </a:srgbClr>
              </a:gs>
            </a:gsLst>
            <a:path path="rect">
              <a:fillToRect r="100000" b="100000"/>
            </a:path>
          </a:gradFill>
          <a:ln w="12700">
            <a:solidFill>
              <a:schemeClr val="tx2"/>
            </a:solidFill>
            <a:round/>
            <a:headEnd/>
            <a:tailEnd/>
          </a:ln>
        </p:spPr>
        <p:txBody>
          <a:bodyPr wrap="none" lIns="90488" tIns="44450" rIns="90488" bIns="4445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a:solidFill>
                  <a:schemeClr val="bg1"/>
                </a:solidFill>
                <a:effectLst>
                  <a:outerShdw blurRad="38100" dist="38100" dir="2700000" algn="tl">
                    <a:srgbClr val="000000"/>
                  </a:outerShdw>
                </a:effectLst>
                <a:latin typeface="Arial" panose="020B0604020202020204" pitchFamily="34" charset="0"/>
              </a:rPr>
              <a:t>1</a:t>
            </a:r>
          </a:p>
        </p:txBody>
      </p:sp>
      <p:sp>
        <p:nvSpPr>
          <p:cNvPr id="90135" name="Oval 23">
            <a:extLst>
              <a:ext uri="{FF2B5EF4-FFF2-40B4-BE49-F238E27FC236}">
                <a16:creationId xmlns:a16="http://schemas.microsoft.com/office/drawing/2014/main" id="{35FDF0FA-965A-4795-B039-CA4E1A21BDCB}"/>
              </a:ext>
            </a:extLst>
          </p:cNvPr>
          <p:cNvSpPr>
            <a:spLocks noChangeArrowheads="1"/>
          </p:cNvSpPr>
          <p:nvPr/>
        </p:nvSpPr>
        <p:spPr bwMode="auto">
          <a:xfrm>
            <a:off x="2220913" y="2703513"/>
            <a:ext cx="304800" cy="334962"/>
          </a:xfrm>
          <a:prstGeom prst="ellipse">
            <a:avLst/>
          </a:prstGeom>
          <a:gradFill rotWithShape="0">
            <a:gsLst>
              <a:gs pos="0">
                <a:srgbClr val="9900CC"/>
              </a:gs>
              <a:gs pos="100000">
                <a:srgbClr val="9900CC">
                  <a:gamma/>
                  <a:shade val="60784"/>
                  <a:invGamma/>
                </a:srgbClr>
              </a:gs>
            </a:gsLst>
            <a:path path="rect">
              <a:fillToRect r="100000" b="100000"/>
            </a:path>
          </a:gradFill>
          <a:ln w="12700">
            <a:solidFill>
              <a:schemeClr val="tx2"/>
            </a:solidFill>
            <a:round/>
            <a:headEnd/>
            <a:tailEnd/>
          </a:ln>
        </p:spPr>
        <p:txBody>
          <a:bodyPr wrap="none" lIns="90488" tIns="44450" rIns="90488" bIns="4445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a:solidFill>
                  <a:schemeClr val="bg1"/>
                </a:solidFill>
                <a:effectLst>
                  <a:outerShdw blurRad="38100" dist="38100" dir="2700000" algn="tl">
                    <a:srgbClr val="000000"/>
                  </a:outerShdw>
                </a:effectLst>
                <a:latin typeface="Arial" panose="020B0604020202020204" pitchFamily="34" charset="0"/>
              </a:rPr>
              <a:t>2</a:t>
            </a:r>
          </a:p>
        </p:txBody>
      </p:sp>
      <p:sp>
        <p:nvSpPr>
          <p:cNvPr id="90136" name="Oval 24">
            <a:extLst>
              <a:ext uri="{FF2B5EF4-FFF2-40B4-BE49-F238E27FC236}">
                <a16:creationId xmlns:a16="http://schemas.microsoft.com/office/drawing/2014/main" id="{B3769499-8F39-47FC-9653-65FBB1848CB9}"/>
              </a:ext>
            </a:extLst>
          </p:cNvPr>
          <p:cNvSpPr>
            <a:spLocks noChangeArrowheads="1"/>
          </p:cNvSpPr>
          <p:nvPr/>
        </p:nvSpPr>
        <p:spPr bwMode="auto">
          <a:xfrm>
            <a:off x="2982913" y="3236913"/>
            <a:ext cx="304800" cy="334962"/>
          </a:xfrm>
          <a:prstGeom prst="ellipse">
            <a:avLst/>
          </a:prstGeom>
          <a:gradFill rotWithShape="0">
            <a:gsLst>
              <a:gs pos="0">
                <a:srgbClr val="9900CC"/>
              </a:gs>
              <a:gs pos="100000">
                <a:srgbClr val="9900CC">
                  <a:gamma/>
                  <a:shade val="60784"/>
                  <a:invGamma/>
                </a:srgbClr>
              </a:gs>
            </a:gsLst>
            <a:path path="rect">
              <a:fillToRect r="100000" b="100000"/>
            </a:path>
          </a:gradFill>
          <a:ln w="12700">
            <a:solidFill>
              <a:schemeClr val="tx2"/>
            </a:solidFill>
            <a:round/>
            <a:headEnd/>
            <a:tailEnd/>
          </a:ln>
        </p:spPr>
        <p:txBody>
          <a:bodyPr wrap="none" lIns="90488" tIns="44450" rIns="90488" bIns="4445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a:solidFill>
                  <a:schemeClr val="bg1"/>
                </a:solidFill>
                <a:effectLst>
                  <a:outerShdw blurRad="38100" dist="38100" dir="2700000" algn="tl">
                    <a:srgbClr val="000000"/>
                  </a:outerShdw>
                </a:effectLst>
                <a:latin typeface="Arial" panose="020B0604020202020204" pitchFamily="34" charset="0"/>
              </a:rPr>
              <a:t>3</a:t>
            </a:r>
          </a:p>
        </p:txBody>
      </p:sp>
      <p:sp>
        <p:nvSpPr>
          <p:cNvPr id="90137" name="Oval 25">
            <a:extLst>
              <a:ext uri="{FF2B5EF4-FFF2-40B4-BE49-F238E27FC236}">
                <a16:creationId xmlns:a16="http://schemas.microsoft.com/office/drawing/2014/main" id="{AAC66C32-1A03-4965-A665-4E3EACF4B828}"/>
              </a:ext>
            </a:extLst>
          </p:cNvPr>
          <p:cNvSpPr>
            <a:spLocks noChangeArrowheads="1"/>
          </p:cNvSpPr>
          <p:nvPr/>
        </p:nvSpPr>
        <p:spPr bwMode="auto">
          <a:xfrm>
            <a:off x="3592513" y="3770313"/>
            <a:ext cx="304800" cy="334962"/>
          </a:xfrm>
          <a:prstGeom prst="ellipse">
            <a:avLst/>
          </a:prstGeom>
          <a:gradFill rotWithShape="0">
            <a:gsLst>
              <a:gs pos="0">
                <a:srgbClr val="9900CC"/>
              </a:gs>
              <a:gs pos="100000">
                <a:srgbClr val="9900CC">
                  <a:gamma/>
                  <a:shade val="60784"/>
                  <a:invGamma/>
                </a:srgbClr>
              </a:gs>
            </a:gsLst>
            <a:path path="rect">
              <a:fillToRect r="100000" b="100000"/>
            </a:path>
          </a:gradFill>
          <a:ln w="12700">
            <a:solidFill>
              <a:schemeClr val="tx2"/>
            </a:solidFill>
            <a:round/>
            <a:headEnd/>
            <a:tailEnd/>
          </a:ln>
        </p:spPr>
        <p:txBody>
          <a:bodyPr wrap="none" lIns="90488" tIns="44450" rIns="90488" bIns="4445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a:solidFill>
                  <a:schemeClr val="bg1"/>
                </a:solidFill>
                <a:effectLst>
                  <a:outerShdw blurRad="38100" dist="38100" dir="2700000" algn="tl">
                    <a:srgbClr val="000000"/>
                  </a:outerShdw>
                </a:effectLst>
                <a:latin typeface="Arial" panose="020B0604020202020204" pitchFamily="34" charset="0"/>
              </a:rPr>
              <a:t>4</a:t>
            </a:r>
          </a:p>
        </p:txBody>
      </p:sp>
      <p:sp>
        <p:nvSpPr>
          <p:cNvPr id="90138" name="Oval 26">
            <a:extLst>
              <a:ext uri="{FF2B5EF4-FFF2-40B4-BE49-F238E27FC236}">
                <a16:creationId xmlns:a16="http://schemas.microsoft.com/office/drawing/2014/main" id="{9444F59E-C4CE-464B-8A75-39A355660324}"/>
              </a:ext>
            </a:extLst>
          </p:cNvPr>
          <p:cNvSpPr>
            <a:spLocks noChangeArrowheads="1"/>
          </p:cNvSpPr>
          <p:nvPr/>
        </p:nvSpPr>
        <p:spPr bwMode="auto">
          <a:xfrm>
            <a:off x="4202113" y="4303713"/>
            <a:ext cx="304800" cy="334962"/>
          </a:xfrm>
          <a:prstGeom prst="ellipse">
            <a:avLst/>
          </a:prstGeom>
          <a:gradFill rotWithShape="0">
            <a:gsLst>
              <a:gs pos="0">
                <a:srgbClr val="9900CC"/>
              </a:gs>
              <a:gs pos="100000">
                <a:srgbClr val="9900CC">
                  <a:gamma/>
                  <a:shade val="60784"/>
                  <a:invGamma/>
                </a:srgbClr>
              </a:gs>
            </a:gsLst>
            <a:path path="rect">
              <a:fillToRect r="100000" b="100000"/>
            </a:path>
          </a:gradFill>
          <a:ln w="12700">
            <a:solidFill>
              <a:schemeClr val="tx2"/>
            </a:solidFill>
            <a:round/>
            <a:headEnd/>
            <a:tailEnd/>
          </a:ln>
        </p:spPr>
        <p:txBody>
          <a:bodyPr wrap="none" lIns="90488" tIns="44450" rIns="90488" bIns="44450"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2000" b="1">
                <a:solidFill>
                  <a:schemeClr val="bg1"/>
                </a:solidFill>
                <a:effectLst>
                  <a:outerShdw blurRad="38100" dist="38100" dir="2700000" algn="tl">
                    <a:srgbClr val="000000"/>
                  </a:outerShdw>
                </a:effectLst>
                <a:latin typeface="Arial" panose="020B0604020202020204" pitchFamily="34" charset="0"/>
              </a:rPr>
              <a:t>5</a:t>
            </a:r>
          </a:p>
        </p:txBody>
      </p:sp>
      <p:sp>
        <p:nvSpPr>
          <p:cNvPr id="90139" name="Text Box 27">
            <a:extLst>
              <a:ext uri="{FF2B5EF4-FFF2-40B4-BE49-F238E27FC236}">
                <a16:creationId xmlns:a16="http://schemas.microsoft.com/office/drawing/2014/main" id="{05F050D4-D7A3-43AF-94F2-0BC09554C8FD}"/>
              </a:ext>
            </a:extLst>
          </p:cNvPr>
          <p:cNvSpPr txBox="1">
            <a:spLocks noChangeArrowheads="1"/>
          </p:cNvSpPr>
          <p:nvPr/>
        </p:nvSpPr>
        <p:spPr bwMode="auto">
          <a:xfrm>
            <a:off x="5954713" y="2779713"/>
            <a:ext cx="1600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50000"/>
              </a:spcBef>
              <a:buSzTx/>
              <a:buFontTx/>
              <a:buNone/>
            </a:pPr>
            <a:r>
              <a:rPr lang="zh-CN" altLang="en-US" sz="1800"/>
              <a:t>前滚</a:t>
            </a:r>
          </a:p>
        </p:txBody>
      </p:sp>
      <p:sp>
        <p:nvSpPr>
          <p:cNvPr id="90140" name="Text Box 28">
            <a:extLst>
              <a:ext uri="{FF2B5EF4-FFF2-40B4-BE49-F238E27FC236}">
                <a16:creationId xmlns:a16="http://schemas.microsoft.com/office/drawing/2014/main" id="{893722F8-690F-456F-8747-DB71C2743D97}"/>
              </a:ext>
            </a:extLst>
          </p:cNvPr>
          <p:cNvSpPr txBox="1">
            <a:spLocks noChangeArrowheads="1"/>
          </p:cNvSpPr>
          <p:nvPr/>
        </p:nvSpPr>
        <p:spPr bwMode="auto">
          <a:xfrm>
            <a:off x="5954713" y="3313113"/>
            <a:ext cx="1600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50000"/>
              </a:spcBef>
              <a:buSzTx/>
              <a:buFontTx/>
              <a:buNone/>
            </a:pPr>
            <a:r>
              <a:rPr lang="zh-CN" altLang="en-US" sz="1800"/>
              <a:t>回滚</a:t>
            </a:r>
          </a:p>
        </p:txBody>
      </p:sp>
      <p:sp>
        <p:nvSpPr>
          <p:cNvPr id="90141" name="Text Box 29">
            <a:extLst>
              <a:ext uri="{FF2B5EF4-FFF2-40B4-BE49-F238E27FC236}">
                <a16:creationId xmlns:a16="http://schemas.microsoft.com/office/drawing/2014/main" id="{7581CAEF-F1B3-44DD-A9A8-5FBA5314D25C}"/>
              </a:ext>
            </a:extLst>
          </p:cNvPr>
          <p:cNvSpPr txBox="1">
            <a:spLocks noChangeArrowheads="1"/>
          </p:cNvSpPr>
          <p:nvPr/>
        </p:nvSpPr>
        <p:spPr bwMode="auto">
          <a:xfrm>
            <a:off x="5954713" y="3846513"/>
            <a:ext cx="1676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50000"/>
              </a:spcBef>
              <a:buSzTx/>
              <a:buFontTx/>
              <a:buNone/>
            </a:pPr>
            <a:r>
              <a:rPr lang="zh-CN" altLang="en-US" sz="1800"/>
              <a:t>前滚</a:t>
            </a:r>
          </a:p>
        </p:txBody>
      </p:sp>
      <p:sp>
        <p:nvSpPr>
          <p:cNvPr id="90142" name="Text Box 30">
            <a:extLst>
              <a:ext uri="{FF2B5EF4-FFF2-40B4-BE49-F238E27FC236}">
                <a16:creationId xmlns:a16="http://schemas.microsoft.com/office/drawing/2014/main" id="{5148658C-38F7-4475-8480-18606E7C600E}"/>
              </a:ext>
            </a:extLst>
          </p:cNvPr>
          <p:cNvSpPr txBox="1">
            <a:spLocks noChangeArrowheads="1"/>
          </p:cNvSpPr>
          <p:nvPr/>
        </p:nvSpPr>
        <p:spPr bwMode="auto">
          <a:xfrm>
            <a:off x="5954713" y="4379913"/>
            <a:ext cx="1676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50000"/>
              </a:spcBef>
              <a:buSzTx/>
              <a:buFontTx/>
              <a:buNone/>
            </a:pPr>
            <a:r>
              <a:rPr lang="zh-CN" altLang="en-US" sz="1800"/>
              <a:t>回滚</a:t>
            </a:r>
          </a:p>
        </p:txBody>
      </p:sp>
      <p:grpSp>
        <p:nvGrpSpPr>
          <p:cNvPr id="20511" name="Group 31">
            <a:extLst>
              <a:ext uri="{FF2B5EF4-FFF2-40B4-BE49-F238E27FC236}">
                <a16:creationId xmlns:a16="http://schemas.microsoft.com/office/drawing/2014/main" id="{130EF092-D933-4585-8B90-D4F40C0A700F}"/>
              </a:ext>
            </a:extLst>
          </p:cNvPr>
          <p:cNvGrpSpPr>
            <a:grpSpLocks/>
          </p:cNvGrpSpPr>
          <p:nvPr/>
        </p:nvGrpSpPr>
        <p:grpSpPr bwMode="auto">
          <a:xfrm>
            <a:off x="533400" y="5892800"/>
            <a:ext cx="941388" cy="357188"/>
            <a:chOff x="0" y="0"/>
            <a:chExt cx="593" cy="225"/>
          </a:xfrm>
        </p:grpSpPr>
        <p:grpSp>
          <p:nvGrpSpPr>
            <p:cNvPr id="20515" name="Group 32">
              <a:extLst>
                <a:ext uri="{FF2B5EF4-FFF2-40B4-BE49-F238E27FC236}">
                  <a16:creationId xmlns:a16="http://schemas.microsoft.com/office/drawing/2014/main" id="{D61F2D10-B529-442B-B68F-AA4B2040A20F}"/>
                </a:ext>
              </a:extLst>
            </p:cNvPr>
            <p:cNvGrpSpPr>
              <a:grpSpLocks/>
            </p:cNvGrpSpPr>
            <p:nvPr/>
          </p:nvGrpSpPr>
          <p:grpSpPr bwMode="auto">
            <a:xfrm>
              <a:off x="0" y="0"/>
              <a:ext cx="279" cy="225"/>
              <a:chOff x="0" y="0"/>
              <a:chExt cx="279" cy="225"/>
            </a:xfrm>
          </p:grpSpPr>
          <p:sp>
            <p:nvSpPr>
              <p:cNvPr id="20522" name="AutoShape 33">
                <a:extLst>
                  <a:ext uri="{FF2B5EF4-FFF2-40B4-BE49-F238E27FC236}">
                    <a16:creationId xmlns:a16="http://schemas.microsoft.com/office/drawing/2014/main" id="{A7B4477B-C912-43B1-AD87-A4433C171F00}"/>
                  </a:ext>
                </a:extLst>
              </p:cNvPr>
              <p:cNvSpPr>
                <a:spLocks noChangeArrowheads="1"/>
              </p:cNvSpPr>
              <p:nvPr/>
            </p:nvSpPr>
            <p:spPr bwMode="auto">
              <a:xfrm>
                <a:off x="0" y="0"/>
                <a:ext cx="279" cy="225"/>
              </a:xfrm>
              <a:prstGeom prst="roundRect">
                <a:avLst>
                  <a:gd name="adj" fmla="val 16667"/>
                </a:avLst>
              </a:prstGeom>
              <a:solidFill>
                <a:srgbClr val="FFFFFF"/>
              </a:solidFill>
              <a:ln w="9525">
                <a:solidFill>
                  <a:srgbClr val="000000"/>
                </a:solidFill>
                <a:round/>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523" name="Rectangle 34">
                <a:extLst>
                  <a:ext uri="{FF2B5EF4-FFF2-40B4-BE49-F238E27FC236}">
                    <a16:creationId xmlns:a16="http://schemas.microsoft.com/office/drawing/2014/main" id="{64A3BBD0-8C43-4FE0-9C46-7673174F921B}"/>
                  </a:ext>
                </a:extLst>
              </p:cNvPr>
              <p:cNvSpPr>
                <a:spLocks noChangeArrowheads="1"/>
              </p:cNvSpPr>
              <p:nvPr/>
            </p:nvSpPr>
            <p:spPr bwMode="auto">
              <a:xfrm>
                <a:off x="35" y="52"/>
                <a:ext cx="209" cy="121"/>
              </a:xfrm>
              <a:prstGeom prst="rect">
                <a:avLst/>
              </a:prstGeom>
              <a:solidFill>
                <a:srgbClr val="CCFFFF"/>
              </a:solidFill>
              <a:ln w="9525">
                <a:solidFill>
                  <a:srgbClr val="00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524" name="Arc 35">
                <a:extLst>
                  <a:ext uri="{FF2B5EF4-FFF2-40B4-BE49-F238E27FC236}">
                    <a16:creationId xmlns:a16="http://schemas.microsoft.com/office/drawing/2014/main" id="{8BC53E84-68C0-48AE-A339-B87AA83133C3}"/>
                  </a:ext>
                </a:extLst>
              </p:cNvPr>
              <p:cNvSpPr>
                <a:spLocks/>
              </p:cNvSpPr>
              <p:nvPr/>
            </p:nvSpPr>
            <p:spPr bwMode="auto">
              <a:xfrm>
                <a:off x="40" y="56"/>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6"/>
                    </a:moveTo>
                    <a:cubicBezTo>
                      <a:pt x="3457" y="35288"/>
                      <a:pt x="0" y="28667"/>
                      <a:pt x="0" y="21600"/>
                    </a:cubicBezTo>
                    <a:cubicBezTo>
                      <a:pt x="0" y="9670"/>
                      <a:pt x="9670" y="0"/>
                      <a:pt x="21600" y="0"/>
                    </a:cubicBezTo>
                    <a:cubicBezTo>
                      <a:pt x="21840" y="-1"/>
                      <a:pt x="22080" y="4"/>
                      <a:pt x="22319" y="12"/>
                    </a:cubicBezTo>
                  </a:path>
                  <a:path w="22320" h="39327" stroke="0" extrusionOk="0">
                    <a:moveTo>
                      <a:pt x="9258" y="39326"/>
                    </a:moveTo>
                    <a:cubicBezTo>
                      <a:pt x="3457" y="35288"/>
                      <a:pt x="0" y="28667"/>
                      <a:pt x="0" y="21600"/>
                    </a:cubicBezTo>
                    <a:cubicBezTo>
                      <a:pt x="0" y="9670"/>
                      <a:pt x="9670" y="0"/>
                      <a:pt x="21600" y="0"/>
                    </a:cubicBezTo>
                    <a:cubicBezTo>
                      <a:pt x="21840" y="-1"/>
                      <a:pt x="22080" y="4"/>
                      <a:pt x="22319" y="12"/>
                    </a:cubicBezTo>
                    <a:lnTo>
                      <a:pt x="21600" y="21600"/>
                    </a:lnTo>
                    <a:lnTo>
                      <a:pt x="9258" y="39326"/>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20525" name="Arc 36">
                <a:extLst>
                  <a:ext uri="{FF2B5EF4-FFF2-40B4-BE49-F238E27FC236}">
                    <a16:creationId xmlns:a16="http://schemas.microsoft.com/office/drawing/2014/main" id="{24B066F8-A9A6-478E-8F0B-ED2706C81857}"/>
                  </a:ext>
                </a:extLst>
              </p:cNvPr>
              <p:cNvSpPr>
                <a:spLocks/>
              </p:cNvSpPr>
              <p:nvPr/>
            </p:nvSpPr>
            <p:spPr bwMode="auto">
              <a:xfrm>
                <a:off x="94" y="87"/>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1"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1"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grpSp>
        <p:grpSp>
          <p:nvGrpSpPr>
            <p:cNvPr id="20516" name="Group 37">
              <a:extLst>
                <a:ext uri="{FF2B5EF4-FFF2-40B4-BE49-F238E27FC236}">
                  <a16:creationId xmlns:a16="http://schemas.microsoft.com/office/drawing/2014/main" id="{B6FB9F5F-38D5-4502-9628-A54FE8431347}"/>
                </a:ext>
              </a:extLst>
            </p:cNvPr>
            <p:cNvGrpSpPr>
              <a:grpSpLocks/>
            </p:cNvGrpSpPr>
            <p:nvPr/>
          </p:nvGrpSpPr>
          <p:grpSpPr bwMode="auto">
            <a:xfrm>
              <a:off x="314" y="0"/>
              <a:ext cx="279" cy="225"/>
              <a:chOff x="0" y="0"/>
              <a:chExt cx="279" cy="225"/>
            </a:xfrm>
          </p:grpSpPr>
          <p:sp>
            <p:nvSpPr>
              <p:cNvPr id="20518" name="AutoShape 38">
                <a:extLst>
                  <a:ext uri="{FF2B5EF4-FFF2-40B4-BE49-F238E27FC236}">
                    <a16:creationId xmlns:a16="http://schemas.microsoft.com/office/drawing/2014/main" id="{B540AC5F-85D5-4EF3-9B9F-DE8BE7AF926B}"/>
                  </a:ext>
                </a:extLst>
              </p:cNvPr>
              <p:cNvSpPr>
                <a:spLocks noChangeArrowheads="1"/>
              </p:cNvSpPr>
              <p:nvPr/>
            </p:nvSpPr>
            <p:spPr bwMode="auto">
              <a:xfrm>
                <a:off x="0" y="0"/>
                <a:ext cx="279" cy="225"/>
              </a:xfrm>
              <a:prstGeom prst="roundRect">
                <a:avLst>
                  <a:gd name="adj" fmla="val 16667"/>
                </a:avLst>
              </a:prstGeom>
              <a:solidFill>
                <a:srgbClr val="FFFFFF"/>
              </a:solidFill>
              <a:ln w="9525">
                <a:solidFill>
                  <a:srgbClr val="000000"/>
                </a:solidFill>
                <a:round/>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519" name="Rectangle 39">
                <a:extLst>
                  <a:ext uri="{FF2B5EF4-FFF2-40B4-BE49-F238E27FC236}">
                    <a16:creationId xmlns:a16="http://schemas.microsoft.com/office/drawing/2014/main" id="{093E6528-C972-4209-9F30-F4EDCEA25A0A}"/>
                  </a:ext>
                </a:extLst>
              </p:cNvPr>
              <p:cNvSpPr>
                <a:spLocks noChangeArrowheads="1"/>
              </p:cNvSpPr>
              <p:nvPr/>
            </p:nvSpPr>
            <p:spPr bwMode="auto">
              <a:xfrm>
                <a:off x="35" y="52"/>
                <a:ext cx="209" cy="121"/>
              </a:xfrm>
              <a:prstGeom prst="rect">
                <a:avLst/>
              </a:prstGeom>
              <a:solidFill>
                <a:srgbClr val="CCFFFF"/>
              </a:solidFill>
              <a:ln w="9525">
                <a:solidFill>
                  <a:srgbClr val="00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sp>
            <p:nvSpPr>
              <p:cNvPr id="20520" name="Arc 40">
                <a:extLst>
                  <a:ext uri="{FF2B5EF4-FFF2-40B4-BE49-F238E27FC236}">
                    <a16:creationId xmlns:a16="http://schemas.microsoft.com/office/drawing/2014/main" id="{A4531590-671F-48CE-A371-EFB85C60936B}"/>
                  </a:ext>
                </a:extLst>
              </p:cNvPr>
              <p:cNvSpPr>
                <a:spLocks/>
              </p:cNvSpPr>
              <p:nvPr/>
            </p:nvSpPr>
            <p:spPr bwMode="auto">
              <a:xfrm>
                <a:off x="70" y="87"/>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20521" name="Arc 41">
                <a:extLst>
                  <a:ext uri="{FF2B5EF4-FFF2-40B4-BE49-F238E27FC236}">
                    <a16:creationId xmlns:a16="http://schemas.microsoft.com/office/drawing/2014/main" id="{69A515D8-BE00-424A-8BAB-8A4167F7C2FF}"/>
                  </a:ext>
                </a:extLst>
              </p:cNvPr>
              <p:cNvSpPr>
                <a:spLocks/>
              </p:cNvSpPr>
              <p:nvPr/>
            </p:nvSpPr>
            <p:spPr bwMode="auto">
              <a:xfrm>
                <a:off x="89" y="87"/>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grpSp>
        <p:sp>
          <p:nvSpPr>
            <p:cNvPr id="20517" name="AutoShape 42">
              <a:extLst>
                <a:ext uri="{FF2B5EF4-FFF2-40B4-BE49-F238E27FC236}">
                  <a16:creationId xmlns:a16="http://schemas.microsoft.com/office/drawing/2014/main" id="{1578A131-DE7F-4B25-937C-64B43139960E}"/>
                </a:ext>
              </a:extLst>
            </p:cNvPr>
            <p:cNvSpPr>
              <a:spLocks noChangeArrowheads="1"/>
            </p:cNvSpPr>
            <p:nvPr/>
          </p:nvSpPr>
          <p:spPr bwMode="auto">
            <a:xfrm>
              <a:off x="215" y="52"/>
              <a:ext cx="162" cy="132"/>
            </a:xfrm>
            <a:prstGeom prst="rightArrow">
              <a:avLst>
                <a:gd name="adj1" fmla="val 54546"/>
                <a:gd name="adj2" fmla="val 90909"/>
              </a:avLst>
            </a:prstGeom>
            <a:solidFill>
              <a:srgbClr val="D60093"/>
            </a:solidFill>
            <a:ln w="9525">
              <a:solidFill>
                <a:srgbClr val="00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800">
                <a:latin typeface="Times New Roman" panose="02020603050405020304" pitchFamily="18" charset="0"/>
              </a:endParaRPr>
            </a:p>
          </p:txBody>
        </p:sp>
      </p:grpSp>
      <p:sp>
        <p:nvSpPr>
          <p:cNvPr id="5" name="椭圆形标注 4">
            <a:extLst>
              <a:ext uri="{FF2B5EF4-FFF2-40B4-BE49-F238E27FC236}">
                <a16:creationId xmlns:a16="http://schemas.microsoft.com/office/drawing/2014/main" id="{4D0E57CF-88B3-4AAF-828F-BB8531540A5A}"/>
              </a:ext>
            </a:extLst>
          </p:cNvPr>
          <p:cNvSpPr>
            <a:spLocks noChangeArrowheads="1"/>
          </p:cNvSpPr>
          <p:nvPr/>
        </p:nvSpPr>
        <p:spPr bwMode="auto">
          <a:xfrm>
            <a:off x="7216775" y="3243263"/>
            <a:ext cx="1662113" cy="2908300"/>
          </a:xfrm>
          <a:prstGeom prst="wedgeEllipseCallout">
            <a:avLst>
              <a:gd name="adj1" fmla="val -92519"/>
              <a:gd name="adj2" fmla="val -43759"/>
            </a:avLst>
          </a:prstGeom>
          <a:solidFill>
            <a:schemeClr val="accent1"/>
          </a:solidFill>
          <a:ln w="12700" algn="ctr">
            <a:solidFill>
              <a:schemeClr val="tx1"/>
            </a:solidFill>
            <a:round/>
            <a:headEnd/>
            <a:tailEnd/>
          </a:ln>
        </p:spPr>
        <p:txBody>
          <a:bodyPr vert="eaVert" lIns="0" tIns="0" rIns="0" bIns="0" anchor="ctr">
            <a:spAutoFit/>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SzTx/>
              <a:buFontTx/>
              <a:buNone/>
            </a:pPr>
            <a:r>
              <a:rPr lang="zh-CN" altLang="en-US" sz="1600" b="1">
                <a:latin typeface="黑体" panose="02010609060101010101" pitchFamily="49" charset="-122"/>
                <a:ea typeface="黑体" panose="02010609060101010101" pitchFamily="49" charset="-122"/>
              </a:rPr>
              <a:t>反向扫描日志文件，对每个</a:t>
            </a:r>
            <a:r>
              <a:rPr lang="en-US" altLang="zh-CN" sz="1600" b="1">
                <a:latin typeface="黑体" panose="02010609060101010101" pitchFamily="49" charset="-122"/>
                <a:ea typeface="黑体" panose="02010609060101010101" pitchFamily="49" charset="-122"/>
              </a:rPr>
              <a:t>UNDO</a:t>
            </a:r>
            <a:r>
              <a:rPr lang="zh-CN" altLang="en-US" sz="1600" b="1">
                <a:latin typeface="黑体" panose="02010609060101010101" pitchFamily="49" charset="-122"/>
                <a:ea typeface="黑体" panose="02010609060101010101" pitchFamily="49" charset="-122"/>
              </a:rPr>
              <a:t>事务的更新操作执行反操作。</a:t>
            </a:r>
          </a:p>
        </p:txBody>
      </p:sp>
      <p:sp>
        <p:nvSpPr>
          <p:cNvPr id="48" name="椭圆形标注 47">
            <a:extLst>
              <a:ext uri="{FF2B5EF4-FFF2-40B4-BE49-F238E27FC236}">
                <a16:creationId xmlns:a16="http://schemas.microsoft.com/office/drawing/2014/main" id="{FCAA6D78-15F9-40C8-BC5A-F7BBCC7E0EC0}"/>
              </a:ext>
            </a:extLst>
          </p:cNvPr>
          <p:cNvSpPr>
            <a:spLocks noChangeArrowheads="1"/>
          </p:cNvSpPr>
          <p:nvPr/>
        </p:nvSpPr>
        <p:spPr bwMode="auto">
          <a:xfrm>
            <a:off x="7548563" y="23813"/>
            <a:ext cx="1246187" cy="2578100"/>
          </a:xfrm>
          <a:prstGeom prst="wedgeEllipseCallout">
            <a:avLst>
              <a:gd name="adj1" fmla="val -132051"/>
              <a:gd name="adj2" fmla="val 61139"/>
            </a:avLst>
          </a:prstGeom>
          <a:solidFill>
            <a:schemeClr val="accent1"/>
          </a:solidFill>
          <a:ln w="12700" algn="ctr">
            <a:solidFill>
              <a:schemeClr val="tx1"/>
            </a:solidFill>
            <a:round/>
            <a:headEnd/>
            <a:tailEnd/>
          </a:ln>
        </p:spPr>
        <p:txBody>
          <a:bodyPr vert="eaVert" lIns="0" tIns="0" rIns="0" bIns="0" anchor="ctr">
            <a:spAutoFit/>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SzTx/>
              <a:buFontTx/>
              <a:buNone/>
            </a:pPr>
            <a:r>
              <a:rPr lang="zh-CN" altLang="en-US" sz="1600" b="1">
                <a:latin typeface="黑体" panose="02010609060101010101" pitchFamily="49" charset="-122"/>
                <a:ea typeface="黑体" panose="02010609060101010101" pitchFamily="49" charset="-122"/>
              </a:rPr>
              <a:t>正向扫描日志文件，重新执行登记的操作。</a:t>
            </a:r>
          </a:p>
        </p:txBody>
      </p:sp>
      <p:sp>
        <p:nvSpPr>
          <p:cNvPr id="20514" name="Text Box 16">
            <a:extLst>
              <a:ext uri="{FF2B5EF4-FFF2-40B4-BE49-F238E27FC236}">
                <a16:creationId xmlns:a16="http://schemas.microsoft.com/office/drawing/2014/main" id="{B27AC191-4878-4509-AB5E-8467884BB647}"/>
              </a:ext>
            </a:extLst>
          </p:cNvPr>
          <p:cNvSpPr txBox="1">
            <a:spLocks noChangeArrowheads="1"/>
          </p:cNvSpPr>
          <p:nvPr/>
        </p:nvSpPr>
        <p:spPr bwMode="auto">
          <a:xfrm>
            <a:off x="473075" y="51133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b="1"/>
              <a:t>检查点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0" fill="hold">
                                          <p:stCondLst>
                                            <p:cond delay="0"/>
                                          </p:stCondLst>
                                        </p:cTn>
                                        <p:tgtEl>
                                          <p:spTgt spid="90125"/>
                                        </p:tgtEl>
                                        <p:attrNameLst>
                                          <p:attrName>style.visibility</p:attrName>
                                        </p:attrNameLst>
                                      </p:cBhvr>
                                      <p:to>
                                        <p:strVal val="visible"/>
                                      </p:to>
                                    </p:set>
                                    <p:anim calcmode="lin" valueType="num">
                                      <p:cBhvr>
                                        <p:cTn id="7" dur="500" fill="hold"/>
                                        <p:tgtEl>
                                          <p:spTgt spid="90125"/>
                                        </p:tgtEl>
                                        <p:attrNameLst>
                                          <p:attrName>ppt_x</p:attrName>
                                        </p:attrNameLst>
                                      </p:cBhvr>
                                      <p:tavLst>
                                        <p:tav tm="0">
                                          <p:val>
                                            <p:strVal val="#ppt_x-#ppt_w/2"/>
                                          </p:val>
                                        </p:tav>
                                        <p:tav tm="100000">
                                          <p:val>
                                            <p:strVal val="#ppt_x"/>
                                          </p:val>
                                        </p:tav>
                                      </p:tavLst>
                                    </p:anim>
                                    <p:anim calcmode="lin" valueType="num">
                                      <p:cBhvr>
                                        <p:cTn id="8" dur="500" fill="hold"/>
                                        <p:tgtEl>
                                          <p:spTgt spid="90125"/>
                                        </p:tgtEl>
                                        <p:attrNameLst>
                                          <p:attrName>ppt_y</p:attrName>
                                        </p:attrNameLst>
                                      </p:cBhvr>
                                      <p:tavLst>
                                        <p:tav tm="0">
                                          <p:val>
                                            <p:strVal val="#ppt_y"/>
                                          </p:val>
                                        </p:tav>
                                        <p:tav tm="100000">
                                          <p:val>
                                            <p:strVal val="#ppt_y"/>
                                          </p:val>
                                        </p:tav>
                                      </p:tavLst>
                                    </p:anim>
                                    <p:anim calcmode="lin" valueType="num">
                                      <p:cBhvr>
                                        <p:cTn id="9" dur="500" fill="hold"/>
                                        <p:tgtEl>
                                          <p:spTgt spid="90125"/>
                                        </p:tgtEl>
                                        <p:attrNameLst>
                                          <p:attrName>ppt_w</p:attrName>
                                        </p:attrNameLst>
                                      </p:cBhvr>
                                      <p:tavLst>
                                        <p:tav tm="0">
                                          <p:val>
                                            <p:fltVal val="0"/>
                                          </p:val>
                                        </p:tav>
                                        <p:tav tm="100000">
                                          <p:val>
                                            <p:strVal val="#ppt_w"/>
                                          </p:val>
                                        </p:tav>
                                      </p:tavLst>
                                    </p:anim>
                                    <p:anim calcmode="lin" valueType="num">
                                      <p:cBhvr>
                                        <p:cTn id="10" dur="500" fill="hold"/>
                                        <p:tgtEl>
                                          <p:spTgt spid="9012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0" fill="hold">
                                          <p:stCondLst>
                                            <p:cond delay="490"/>
                                          </p:stCondLst>
                                        </p:cTn>
                                        <p:tgtEl>
                                          <p:spTgt spid="9013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grpId="0" nodeType="clickEffect">
                                  <p:stCondLst>
                                    <p:cond delay="0"/>
                                  </p:stCondLst>
                                  <p:childTnLst>
                                    <p:set>
                                      <p:cBhvr>
                                        <p:cTn id="17" dur="0" fill="hold">
                                          <p:stCondLst>
                                            <p:cond delay="0"/>
                                          </p:stCondLst>
                                        </p:cTn>
                                        <p:tgtEl>
                                          <p:spTgt spid="90130"/>
                                        </p:tgtEl>
                                        <p:attrNameLst>
                                          <p:attrName>style.visibility</p:attrName>
                                        </p:attrNameLst>
                                      </p:cBhvr>
                                      <p:to>
                                        <p:strVal val="visible"/>
                                      </p:to>
                                    </p:set>
                                    <p:anim calcmode="lin" valueType="num">
                                      <p:cBhvr>
                                        <p:cTn id="18" dur="500" fill="hold"/>
                                        <p:tgtEl>
                                          <p:spTgt spid="90130"/>
                                        </p:tgtEl>
                                        <p:attrNameLst>
                                          <p:attrName>ppt_x</p:attrName>
                                        </p:attrNameLst>
                                      </p:cBhvr>
                                      <p:tavLst>
                                        <p:tav tm="0">
                                          <p:val>
                                            <p:strVal val="#ppt_x-#ppt_w/2"/>
                                          </p:val>
                                        </p:tav>
                                        <p:tav tm="100000">
                                          <p:val>
                                            <p:strVal val="#ppt_x"/>
                                          </p:val>
                                        </p:tav>
                                      </p:tavLst>
                                    </p:anim>
                                    <p:anim calcmode="lin" valueType="num">
                                      <p:cBhvr>
                                        <p:cTn id="19" dur="500" fill="hold"/>
                                        <p:tgtEl>
                                          <p:spTgt spid="90130"/>
                                        </p:tgtEl>
                                        <p:attrNameLst>
                                          <p:attrName>ppt_y</p:attrName>
                                        </p:attrNameLst>
                                      </p:cBhvr>
                                      <p:tavLst>
                                        <p:tav tm="0">
                                          <p:val>
                                            <p:strVal val="#ppt_y"/>
                                          </p:val>
                                        </p:tav>
                                        <p:tav tm="100000">
                                          <p:val>
                                            <p:strVal val="#ppt_y"/>
                                          </p:val>
                                        </p:tav>
                                      </p:tavLst>
                                    </p:anim>
                                    <p:anim calcmode="lin" valueType="num">
                                      <p:cBhvr>
                                        <p:cTn id="20" dur="500" fill="hold"/>
                                        <p:tgtEl>
                                          <p:spTgt spid="90130"/>
                                        </p:tgtEl>
                                        <p:attrNameLst>
                                          <p:attrName>ppt_w</p:attrName>
                                        </p:attrNameLst>
                                      </p:cBhvr>
                                      <p:tavLst>
                                        <p:tav tm="0">
                                          <p:val>
                                            <p:fltVal val="0"/>
                                          </p:val>
                                        </p:tav>
                                        <p:tav tm="100000">
                                          <p:val>
                                            <p:strVal val="#ppt_w"/>
                                          </p:val>
                                        </p:tav>
                                      </p:tavLst>
                                    </p:anim>
                                    <p:anim calcmode="lin" valueType="num">
                                      <p:cBhvr>
                                        <p:cTn id="21" dur="500" fill="hold"/>
                                        <p:tgtEl>
                                          <p:spTgt spid="90130"/>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0" fill="hold">
                                          <p:stCondLst>
                                            <p:cond delay="490"/>
                                          </p:stCondLst>
                                        </p:cTn>
                                        <p:tgtEl>
                                          <p:spTgt spid="901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0" fill="hold">
                                          <p:stCondLst>
                                            <p:cond delay="0"/>
                                          </p:stCondLst>
                                        </p:cTn>
                                        <p:tgtEl>
                                          <p:spTgt spid="90131"/>
                                        </p:tgtEl>
                                        <p:attrNameLst>
                                          <p:attrName>style.visibility</p:attrName>
                                        </p:attrNameLst>
                                      </p:cBhvr>
                                      <p:to>
                                        <p:strVal val="visible"/>
                                      </p:to>
                                    </p:set>
                                    <p:anim calcmode="lin" valueType="num">
                                      <p:cBhvr>
                                        <p:cTn id="29" dur="500" fill="hold"/>
                                        <p:tgtEl>
                                          <p:spTgt spid="90131"/>
                                        </p:tgtEl>
                                        <p:attrNameLst>
                                          <p:attrName>ppt_x</p:attrName>
                                        </p:attrNameLst>
                                      </p:cBhvr>
                                      <p:tavLst>
                                        <p:tav tm="0">
                                          <p:val>
                                            <p:strVal val="#ppt_x-#ppt_w/2"/>
                                          </p:val>
                                        </p:tav>
                                        <p:tav tm="100000">
                                          <p:val>
                                            <p:strVal val="#ppt_x"/>
                                          </p:val>
                                        </p:tav>
                                      </p:tavLst>
                                    </p:anim>
                                    <p:anim calcmode="lin" valueType="num">
                                      <p:cBhvr>
                                        <p:cTn id="30" dur="500" fill="hold"/>
                                        <p:tgtEl>
                                          <p:spTgt spid="90131"/>
                                        </p:tgtEl>
                                        <p:attrNameLst>
                                          <p:attrName>ppt_y</p:attrName>
                                        </p:attrNameLst>
                                      </p:cBhvr>
                                      <p:tavLst>
                                        <p:tav tm="0">
                                          <p:val>
                                            <p:strVal val="#ppt_y"/>
                                          </p:val>
                                        </p:tav>
                                        <p:tav tm="100000">
                                          <p:val>
                                            <p:strVal val="#ppt_y"/>
                                          </p:val>
                                        </p:tav>
                                      </p:tavLst>
                                    </p:anim>
                                    <p:anim calcmode="lin" valueType="num">
                                      <p:cBhvr>
                                        <p:cTn id="31" dur="500" fill="hold"/>
                                        <p:tgtEl>
                                          <p:spTgt spid="90131"/>
                                        </p:tgtEl>
                                        <p:attrNameLst>
                                          <p:attrName>ppt_w</p:attrName>
                                        </p:attrNameLst>
                                      </p:cBhvr>
                                      <p:tavLst>
                                        <p:tav tm="0">
                                          <p:val>
                                            <p:fltVal val="0"/>
                                          </p:val>
                                        </p:tav>
                                        <p:tav tm="100000">
                                          <p:val>
                                            <p:strVal val="#ppt_w"/>
                                          </p:val>
                                        </p:tav>
                                      </p:tavLst>
                                    </p:anim>
                                    <p:anim calcmode="lin" valueType="num">
                                      <p:cBhvr>
                                        <p:cTn id="32" dur="500" fill="hold"/>
                                        <p:tgtEl>
                                          <p:spTgt spid="90131"/>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0" fill="hold">
                                          <p:stCondLst>
                                            <p:cond delay="490"/>
                                          </p:stCondLst>
                                        </p:cTn>
                                        <p:tgtEl>
                                          <p:spTgt spid="9013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0" fill="hold">
                                          <p:stCondLst>
                                            <p:cond delay="0"/>
                                          </p:stCondLst>
                                        </p:cTn>
                                        <p:tgtEl>
                                          <p:spTgt spid="90132"/>
                                        </p:tgtEl>
                                        <p:attrNameLst>
                                          <p:attrName>style.visibility</p:attrName>
                                        </p:attrNameLst>
                                      </p:cBhvr>
                                      <p:to>
                                        <p:strVal val="visible"/>
                                      </p:to>
                                    </p:set>
                                    <p:anim calcmode="lin" valueType="num">
                                      <p:cBhvr>
                                        <p:cTn id="40" dur="500" fill="hold"/>
                                        <p:tgtEl>
                                          <p:spTgt spid="90132"/>
                                        </p:tgtEl>
                                        <p:attrNameLst>
                                          <p:attrName>ppt_x</p:attrName>
                                        </p:attrNameLst>
                                      </p:cBhvr>
                                      <p:tavLst>
                                        <p:tav tm="0">
                                          <p:val>
                                            <p:strVal val="#ppt_x-#ppt_w/2"/>
                                          </p:val>
                                        </p:tav>
                                        <p:tav tm="100000">
                                          <p:val>
                                            <p:strVal val="#ppt_x"/>
                                          </p:val>
                                        </p:tav>
                                      </p:tavLst>
                                    </p:anim>
                                    <p:anim calcmode="lin" valueType="num">
                                      <p:cBhvr>
                                        <p:cTn id="41" dur="500" fill="hold"/>
                                        <p:tgtEl>
                                          <p:spTgt spid="90132"/>
                                        </p:tgtEl>
                                        <p:attrNameLst>
                                          <p:attrName>ppt_y</p:attrName>
                                        </p:attrNameLst>
                                      </p:cBhvr>
                                      <p:tavLst>
                                        <p:tav tm="0">
                                          <p:val>
                                            <p:strVal val="#ppt_y"/>
                                          </p:val>
                                        </p:tav>
                                        <p:tav tm="100000">
                                          <p:val>
                                            <p:strVal val="#ppt_y"/>
                                          </p:val>
                                        </p:tav>
                                      </p:tavLst>
                                    </p:anim>
                                    <p:anim calcmode="lin" valueType="num">
                                      <p:cBhvr>
                                        <p:cTn id="42" dur="500" fill="hold"/>
                                        <p:tgtEl>
                                          <p:spTgt spid="90132"/>
                                        </p:tgtEl>
                                        <p:attrNameLst>
                                          <p:attrName>ppt_w</p:attrName>
                                        </p:attrNameLst>
                                      </p:cBhvr>
                                      <p:tavLst>
                                        <p:tav tm="0">
                                          <p:val>
                                            <p:fltVal val="0"/>
                                          </p:val>
                                        </p:tav>
                                        <p:tav tm="100000">
                                          <p:val>
                                            <p:strVal val="#ppt_w"/>
                                          </p:val>
                                        </p:tav>
                                      </p:tavLst>
                                    </p:anim>
                                    <p:anim calcmode="lin" valueType="num">
                                      <p:cBhvr>
                                        <p:cTn id="43" dur="500" fill="hold"/>
                                        <p:tgtEl>
                                          <p:spTgt spid="90132"/>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0" fill="hold">
                                          <p:stCondLst>
                                            <p:cond delay="490"/>
                                          </p:stCondLst>
                                        </p:cTn>
                                        <p:tgtEl>
                                          <p:spTgt spid="901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0" fill="hold">
                                          <p:stCondLst>
                                            <p:cond delay="0"/>
                                          </p:stCondLst>
                                        </p:cTn>
                                        <p:tgtEl>
                                          <p:spTgt spid="90133"/>
                                        </p:tgtEl>
                                        <p:attrNameLst>
                                          <p:attrName>style.visibility</p:attrName>
                                        </p:attrNameLst>
                                      </p:cBhvr>
                                      <p:to>
                                        <p:strVal val="visible"/>
                                      </p:to>
                                    </p:set>
                                    <p:anim calcmode="lin" valueType="num">
                                      <p:cBhvr>
                                        <p:cTn id="51" dur="500" fill="hold"/>
                                        <p:tgtEl>
                                          <p:spTgt spid="90133"/>
                                        </p:tgtEl>
                                        <p:attrNameLst>
                                          <p:attrName>ppt_x</p:attrName>
                                        </p:attrNameLst>
                                      </p:cBhvr>
                                      <p:tavLst>
                                        <p:tav tm="0">
                                          <p:val>
                                            <p:strVal val="#ppt_x-#ppt_w/2"/>
                                          </p:val>
                                        </p:tav>
                                        <p:tav tm="100000">
                                          <p:val>
                                            <p:strVal val="#ppt_x"/>
                                          </p:val>
                                        </p:tav>
                                      </p:tavLst>
                                    </p:anim>
                                    <p:anim calcmode="lin" valueType="num">
                                      <p:cBhvr>
                                        <p:cTn id="52" dur="500" fill="hold"/>
                                        <p:tgtEl>
                                          <p:spTgt spid="90133"/>
                                        </p:tgtEl>
                                        <p:attrNameLst>
                                          <p:attrName>ppt_y</p:attrName>
                                        </p:attrNameLst>
                                      </p:cBhvr>
                                      <p:tavLst>
                                        <p:tav tm="0">
                                          <p:val>
                                            <p:strVal val="#ppt_y"/>
                                          </p:val>
                                        </p:tav>
                                        <p:tav tm="100000">
                                          <p:val>
                                            <p:strVal val="#ppt_y"/>
                                          </p:val>
                                        </p:tav>
                                      </p:tavLst>
                                    </p:anim>
                                    <p:anim calcmode="lin" valueType="num">
                                      <p:cBhvr>
                                        <p:cTn id="53" dur="500" fill="hold"/>
                                        <p:tgtEl>
                                          <p:spTgt spid="90133"/>
                                        </p:tgtEl>
                                        <p:attrNameLst>
                                          <p:attrName>ppt_w</p:attrName>
                                        </p:attrNameLst>
                                      </p:cBhvr>
                                      <p:tavLst>
                                        <p:tav tm="0">
                                          <p:val>
                                            <p:fltVal val="0"/>
                                          </p:val>
                                        </p:tav>
                                        <p:tav tm="100000">
                                          <p:val>
                                            <p:strVal val="#ppt_w"/>
                                          </p:val>
                                        </p:tav>
                                      </p:tavLst>
                                    </p:anim>
                                    <p:anim calcmode="lin" valueType="num">
                                      <p:cBhvr>
                                        <p:cTn id="54" dur="500" fill="hold"/>
                                        <p:tgtEl>
                                          <p:spTgt spid="90133"/>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0" fill="hold">
                                          <p:stCondLst>
                                            <p:cond delay="490"/>
                                          </p:stCondLst>
                                        </p:cTn>
                                        <p:tgtEl>
                                          <p:spTgt spid="9013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0" fill="hold">
                                          <p:stCondLst>
                                            <p:cond delay="490"/>
                                          </p:stCondLst>
                                        </p:cTn>
                                        <p:tgtEl>
                                          <p:spTgt spid="90127"/>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0" fill="hold">
                                          <p:stCondLst>
                                            <p:cond delay="490"/>
                                          </p:stCondLst>
                                        </p:cTn>
                                        <p:tgtEl>
                                          <p:spTgt spid="9013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0" fill="hold">
                                          <p:stCondLst>
                                            <p:cond delay="490"/>
                                          </p:stCondLst>
                                        </p:cTn>
                                        <p:tgtEl>
                                          <p:spTgt spid="9014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0" fill="hold">
                                          <p:stCondLst>
                                            <p:cond delay="490"/>
                                          </p:stCondLst>
                                        </p:cTn>
                                        <p:tgtEl>
                                          <p:spTgt spid="9014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0" fill="hold">
                                          <p:stCondLst>
                                            <p:cond delay="490"/>
                                          </p:stCondLst>
                                        </p:cTn>
                                        <p:tgtEl>
                                          <p:spTgt spid="9014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randombar(horizontal)">
                                      <p:cBhvr>
                                        <p:cTn id="82" dur="500"/>
                                        <p:tgtEl>
                                          <p:spTgt spid="4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fltVal val="0"/>
                                          </p:val>
                                        </p:tav>
                                        <p:tav tm="100000">
                                          <p:val>
                                            <p:strVal val="#ppt_h"/>
                                          </p:val>
                                        </p:tav>
                                      </p:tavLst>
                                    </p:anim>
                                    <p:animEffect transition="in" filter="fade">
                                      <p:cBhvr>
                                        <p:cTn id="8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5" grpId="0" animBg="1"/>
      <p:bldP spid="90127" grpId="0" autoUpdateAnimBg="0"/>
      <p:bldP spid="90130" grpId="0" animBg="1"/>
      <p:bldP spid="90131" grpId="0" animBg="1"/>
      <p:bldP spid="90132" grpId="0" animBg="1"/>
      <p:bldP spid="90133" grpId="0" animBg="1"/>
      <p:bldP spid="90134" grpId="0" bldLvl="0" animBg="1" autoUpdateAnimBg="0"/>
      <p:bldP spid="90135" grpId="0" bldLvl="0" animBg="1" autoUpdateAnimBg="0"/>
      <p:bldP spid="90136" grpId="0" bldLvl="0" animBg="1" autoUpdateAnimBg="0"/>
      <p:bldP spid="90137" grpId="0" bldLvl="0" animBg="1" autoUpdateAnimBg="0"/>
      <p:bldP spid="90138" grpId="0" bldLvl="0" animBg="1" autoUpdateAnimBg="0"/>
      <p:bldP spid="90139" grpId="0" autoUpdateAnimBg="0"/>
      <p:bldP spid="90140" grpId="0" autoUpdateAnimBg="0"/>
      <p:bldP spid="90141" grpId="0" autoUpdateAnimBg="0"/>
      <p:bldP spid="90142" grpId="0" autoUpdateAnimBg="0"/>
      <p:bldP spid="5" grpId="0" animBg="1"/>
      <p:bldP spid="48" grpId="0" animBg="1"/>
    </p:bldLst>
  </p:timing>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通用_红_3">
  <a:themeElements>
    <a:clrScheme name="通用_红_3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3">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800" b="0" i="0" u="none" strike="noStrike" cap="none" normalizeH="0" baseline="0" smtClean="0">
            <a:ln>
              <a:noFill/>
            </a:ln>
            <a:solidFill>
              <a:schemeClr val="tx1"/>
            </a:solidFill>
            <a:effectLst/>
            <a:latin typeface="Times New Roman" pitchFamily="18" charset="0"/>
            <a:ea typeface="宋体" pitchFamily="2" charset="-122"/>
            <a:cs typeface="Arial" pitchFamily="34" charset="0"/>
          </a:defRPr>
        </a:defPPr>
      </a:lstStyle>
    </a:lnDef>
  </a:objectDefaults>
  <a:extraClrSchemeLst>
    <a:extraClrScheme>
      <a:clrScheme name="通用_红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3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VB讲义_01</Template>
  <TotalTime>1045</TotalTime>
  <Pages>0</Pages>
  <Words>3972</Words>
  <Characters>0</Characters>
  <Application>Microsoft Office PowerPoint</Application>
  <DocSecurity>0</DocSecurity>
  <PresentationFormat>全屏显示(4:3)</PresentationFormat>
  <Lines>0</Lines>
  <Paragraphs>408</Paragraphs>
  <Slides>36</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Times New Roman</vt:lpstr>
      <vt:lpstr>宋体</vt:lpstr>
      <vt:lpstr>Arial</vt:lpstr>
      <vt:lpstr>黑体</vt:lpstr>
      <vt:lpstr>Wingdings</vt:lpstr>
      <vt:lpstr>Symbol</vt:lpstr>
      <vt:lpstr>Arial Narrow</vt:lpstr>
      <vt:lpstr>通用_红_2</vt:lpstr>
      <vt:lpstr>通用_红_3</vt:lpstr>
      <vt:lpstr>第9章  事务管理</vt:lpstr>
      <vt:lpstr>事务的概念</vt:lpstr>
      <vt:lpstr>事务示例</vt:lpstr>
      <vt:lpstr>事务特性（ACID）</vt:lpstr>
      <vt:lpstr>事务特性（ACID）（续）</vt:lpstr>
      <vt:lpstr>事务模式</vt:lpstr>
      <vt:lpstr>显式事务示例</vt:lpstr>
      <vt:lpstr>事务恢复</vt:lpstr>
      <vt:lpstr>事务恢复</vt:lpstr>
      <vt:lpstr>并发控制技术</vt:lpstr>
      <vt:lpstr>并发操作与数据的不一致性 </vt:lpstr>
      <vt:lpstr>PowerPoint 演示文稿</vt:lpstr>
      <vt:lpstr>PowerPoint 演示文稿</vt:lpstr>
      <vt:lpstr>封锁机制</vt:lpstr>
      <vt:lpstr>PowerPoint 演示文稿</vt:lpstr>
      <vt:lpstr>PowerPoint 演示文稿</vt:lpstr>
      <vt:lpstr>PowerPoint 演示文稿</vt:lpstr>
      <vt:lpstr>PowerPoint 演示文稿</vt:lpstr>
      <vt:lpstr>PowerPoint 演示文稿</vt:lpstr>
      <vt:lpstr>管理锁</vt:lpstr>
      <vt:lpstr>封锁机制（续）</vt:lpstr>
      <vt:lpstr>两段锁协议</vt:lpstr>
      <vt:lpstr>死锁</vt:lpstr>
      <vt:lpstr>死锁（续）</vt:lpstr>
      <vt:lpstr>随堂练习1</vt:lpstr>
      <vt:lpstr>随堂练习2</vt:lpstr>
      <vt:lpstr>数据库的恢复</vt:lpstr>
      <vt:lpstr>故障的种类</vt:lpstr>
      <vt:lpstr>故障的种类（续）</vt:lpstr>
      <vt:lpstr>恢复的基本原理</vt:lpstr>
      <vt:lpstr>恢复的实现技术</vt:lpstr>
      <vt:lpstr>恢复的实现技术（续）</vt:lpstr>
      <vt:lpstr>恢复策略</vt:lpstr>
      <vt:lpstr>事务故障的恢复</vt:lpstr>
      <vt:lpstr>系统故障的恢复</vt:lpstr>
      <vt:lpstr>介质故障的恢复</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第二十二章：管理事务和锁</dc:title>
  <dc:subject/>
  <dc:creator>Rafael</dc:creator>
  <cp:keywords/>
  <dc:description/>
  <cp:lastModifiedBy>谭 九鼎</cp:lastModifiedBy>
  <cp:revision>389</cp:revision>
  <cp:lastPrinted>1999-01-04T21:37:33Z</cp:lastPrinted>
  <dcterms:created xsi:type="dcterms:W3CDTF">1998-06-12T14:38:48Z</dcterms:created>
  <dcterms:modified xsi:type="dcterms:W3CDTF">2018-12-08T11:45:31Z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